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65"/>
  </p:notesMasterIdLst>
  <p:sldIdLst>
    <p:sldId id="256" r:id="rId3"/>
    <p:sldId id="384" r:id="rId4"/>
    <p:sldId id="386" r:id="rId5"/>
    <p:sldId id="390" r:id="rId6"/>
    <p:sldId id="389" r:id="rId7"/>
    <p:sldId id="385" r:id="rId8"/>
    <p:sldId id="388" r:id="rId9"/>
    <p:sldId id="439" r:id="rId10"/>
    <p:sldId id="392" r:id="rId11"/>
    <p:sldId id="393" r:id="rId12"/>
    <p:sldId id="394" r:id="rId13"/>
    <p:sldId id="395" r:id="rId14"/>
    <p:sldId id="396" r:id="rId15"/>
    <p:sldId id="397" r:id="rId16"/>
    <p:sldId id="398" r:id="rId17"/>
    <p:sldId id="435" r:id="rId18"/>
    <p:sldId id="400" r:id="rId19"/>
    <p:sldId id="401" r:id="rId20"/>
    <p:sldId id="402" r:id="rId21"/>
    <p:sldId id="403" r:id="rId22"/>
    <p:sldId id="404" r:id="rId23"/>
    <p:sldId id="436" r:id="rId24"/>
    <p:sldId id="437" r:id="rId25"/>
    <p:sldId id="405" r:id="rId26"/>
    <p:sldId id="406" r:id="rId27"/>
    <p:sldId id="407" r:id="rId28"/>
    <p:sldId id="433" r:id="rId29"/>
    <p:sldId id="408" r:id="rId30"/>
    <p:sldId id="409" r:id="rId31"/>
    <p:sldId id="410" r:id="rId32"/>
    <p:sldId id="411" r:id="rId33"/>
    <p:sldId id="434" r:id="rId34"/>
    <p:sldId id="412" r:id="rId35"/>
    <p:sldId id="413" r:id="rId36"/>
    <p:sldId id="414" r:id="rId37"/>
    <p:sldId id="415" r:id="rId38"/>
    <p:sldId id="416" r:id="rId39"/>
    <p:sldId id="417" r:id="rId40"/>
    <p:sldId id="418" r:id="rId41"/>
    <p:sldId id="419" r:id="rId42"/>
    <p:sldId id="420" r:id="rId43"/>
    <p:sldId id="421" r:id="rId44"/>
    <p:sldId id="422" r:id="rId45"/>
    <p:sldId id="423" r:id="rId46"/>
    <p:sldId id="424" r:id="rId47"/>
    <p:sldId id="425" r:id="rId48"/>
    <p:sldId id="427" r:id="rId49"/>
    <p:sldId id="428" r:id="rId50"/>
    <p:sldId id="429" r:id="rId51"/>
    <p:sldId id="430" r:id="rId52"/>
    <p:sldId id="431" r:id="rId53"/>
    <p:sldId id="432" r:id="rId54"/>
    <p:sldId id="442" r:id="rId55"/>
    <p:sldId id="440" r:id="rId56"/>
    <p:sldId id="441" r:id="rId57"/>
    <p:sldId id="438" r:id="rId58"/>
    <p:sldId id="378" r:id="rId59"/>
    <p:sldId id="379" r:id="rId60"/>
    <p:sldId id="380" r:id="rId61"/>
    <p:sldId id="381" r:id="rId62"/>
    <p:sldId id="382" r:id="rId63"/>
    <p:sldId id="383" r:id="rId64"/>
  </p:sldIdLst>
  <p:sldSz cx="9144000" cy="6858000" type="screen4x3"/>
  <p:notesSz cx="6858000" cy="9144000"/>
  <p:custDataLst>
    <p:tags r:id="rId6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90"/>
            <p14:sldId id="389"/>
            <p14:sldId id="385"/>
            <p14:sldId id="388"/>
            <p14:sldId id="439"/>
            <p14:sldId id="392"/>
            <p14:sldId id="393"/>
            <p14:sldId id="394"/>
            <p14:sldId id="395"/>
            <p14:sldId id="396"/>
            <p14:sldId id="397"/>
            <p14:sldId id="398"/>
            <p14:sldId id="435"/>
            <p14:sldId id="400"/>
            <p14:sldId id="401"/>
            <p14:sldId id="402"/>
            <p14:sldId id="403"/>
            <p14:sldId id="404"/>
            <p14:sldId id="436"/>
            <p14:sldId id="437"/>
            <p14:sldId id="405"/>
            <p14:sldId id="406"/>
            <p14:sldId id="407"/>
            <p14:sldId id="433"/>
            <p14:sldId id="408"/>
            <p14:sldId id="409"/>
            <p14:sldId id="410"/>
            <p14:sldId id="411"/>
            <p14:sldId id="434"/>
            <p14:sldId id="412"/>
            <p14:sldId id="413"/>
            <p14:sldId id="414"/>
            <p14:sldId id="415"/>
            <p14:sldId id="416"/>
            <p14:sldId id="417"/>
            <p14:sldId id="418"/>
            <p14:sldId id="419"/>
            <p14:sldId id="420"/>
            <p14:sldId id="421"/>
            <p14:sldId id="422"/>
            <p14:sldId id="423"/>
            <p14:sldId id="424"/>
            <p14:sldId id="425"/>
            <p14:sldId id="427"/>
            <p14:sldId id="428"/>
            <p14:sldId id="429"/>
            <p14:sldId id="430"/>
            <p14:sldId id="431"/>
            <p14:sldId id="432"/>
            <p14:sldId id="442"/>
            <p14:sldId id="440"/>
            <p14:sldId id="441"/>
            <p14:sldId id="438"/>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FEC"/>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98" autoAdjust="0"/>
    <p:restoredTop sz="94533" autoAdjust="0"/>
  </p:normalViewPr>
  <p:slideViewPr>
    <p:cSldViewPr>
      <p:cViewPr varScale="1">
        <p:scale>
          <a:sx n="106" d="100"/>
          <a:sy n="106" d="100"/>
        </p:scale>
        <p:origin x="-1338"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698346-FF38-44C8-95A5-E1809BB4ECF0}"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endParaRPr lang="en-US"/>
        </a:p>
      </dgm:t>
    </dgm:pt>
    <dgm:pt modelId="{2B97B8DD-7399-4123-9C9A-AE99C26B6914}">
      <dgm:prSet phldrT="[Text]"/>
      <dgm:spPr>
        <a:solidFill>
          <a:srgbClr val="D8DFEC"/>
        </a:solidFill>
      </dgm:spPr>
      <dgm:t>
        <a:bodyPr/>
        <a:lstStyle/>
        <a:p>
          <a:pPr algn="ctr"/>
          <a:r>
            <a:rPr lang="en-US" b="1" dirty="0" smtClean="0">
              <a:solidFill>
                <a:schemeClr val="tx1"/>
              </a:solidFill>
            </a:rPr>
            <a:t>Bottom up </a:t>
          </a:r>
          <a:endParaRPr lang="en-US" b="1" dirty="0">
            <a:solidFill>
              <a:schemeClr val="tx1"/>
            </a:solidFill>
          </a:endParaRPr>
        </a:p>
      </dgm:t>
    </dgm:pt>
    <dgm:pt modelId="{411B3AAA-D86E-4A4A-9DE6-D1D2F1496070}" type="parTrans" cxnId="{A88E1D25-8B75-40E3-8220-F47030CD82F0}">
      <dgm:prSet/>
      <dgm:spPr/>
      <dgm:t>
        <a:bodyPr/>
        <a:lstStyle/>
        <a:p>
          <a:endParaRPr lang="en-US">
            <a:solidFill>
              <a:schemeClr val="bg1"/>
            </a:solidFill>
          </a:endParaRPr>
        </a:p>
      </dgm:t>
    </dgm:pt>
    <dgm:pt modelId="{B348D36B-EA90-4B05-98BA-689DC78C4D10}" type="sibTrans" cxnId="{A88E1D25-8B75-40E3-8220-F47030CD82F0}">
      <dgm:prSet/>
      <dgm:spPr/>
      <dgm:t>
        <a:bodyPr/>
        <a:lstStyle/>
        <a:p>
          <a:endParaRPr lang="en-US">
            <a:solidFill>
              <a:schemeClr val="bg1"/>
            </a:solidFill>
          </a:endParaRPr>
        </a:p>
      </dgm:t>
    </dgm:pt>
    <dgm:pt modelId="{EAB505B6-4EE5-43D7-BE39-DB22353711A5}">
      <dgm:prSet phldrT="[Text]"/>
      <dgm:spPr/>
      <dgm:t>
        <a:bodyPr/>
        <a:lstStyle/>
        <a:p>
          <a:r>
            <a:rPr lang="en-US" altLang="zh-CN" dirty="0" smtClean="0">
              <a:solidFill>
                <a:schemeClr val="bg1"/>
              </a:solidFill>
              <a:ea typeface="宋体" pitchFamily="2" charset="-122"/>
            </a:rPr>
            <a:t>Sentences/</a:t>
          </a:r>
          <a:endParaRPr lang="en-US" dirty="0">
            <a:solidFill>
              <a:schemeClr val="bg1"/>
            </a:solidFill>
          </a:endParaRPr>
        </a:p>
      </dgm:t>
    </dgm:pt>
    <dgm:pt modelId="{05613CD1-D9FF-4E28-8589-A6511BCF5410}" type="parTrans" cxnId="{285E3631-D9F1-4C17-835E-2DCD6643FE3B}">
      <dgm:prSet/>
      <dgm:spPr/>
      <dgm:t>
        <a:bodyPr/>
        <a:lstStyle/>
        <a:p>
          <a:endParaRPr lang="en-US">
            <a:solidFill>
              <a:schemeClr val="bg1"/>
            </a:solidFill>
          </a:endParaRPr>
        </a:p>
      </dgm:t>
    </dgm:pt>
    <dgm:pt modelId="{D276ABDA-7159-47C8-A64A-07911FCF210A}" type="sibTrans" cxnId="{285E3631-D9F1-4C17-835E-2DCD6643FE3B}">
      <dgm:prSet/>
      <dgm:spPr/>
      <dgm:t>
        <a:bodyPr/>
        <a:lstStyle/>
        <a:p>
          <a:endParaRPr lang="en-US">
            <a:solidFill>
              <a:schemeClr val="bg1"/>
            </a:solidFill>
          </a:endParaRPr>
        </a:p>
      </dgm:t>
    </dgm:pt>
    <dgm:pt modelId="{68FF1959-0848-467E-8239-7069B25A93A4}">
      <dgm:prSet phldrT="[Text]"/>
      <dgm:spPr/>
      <dgm:t>
        <a:bodyPr/>
        <a:lstStyle/>
        <a:p>
          <a:r>
            <a:rPr lang="en-US" altLang="zh-CN" dirty="0" smtClean="0">
              <a:solidFill>
                <a:schemeClr val="bg1"/>
              </a:solidFill>
              <a:ea typeface="宋体" pitchFamily="2" charset="-122"/>
            </a:rPr>
            <a:t>Phrases</a:t>
          </a:r>
          <a:endParaRPr lang="en-US" dirty="0">
            <a:solidFill>
              <a:schemeClr val="bg1"/>
            </a:solidFill>
          </a:endParaRPr>
        </a:p>
      </dgm:t>
    </dgm:pt>
    <dgm:pt modelId="{7026589B-BCFD-4530-AB38-35EC6500B5CF}" type="parTrans" cxnId="{94108BAB-898F-48B9-B147-FE4AAB3E966E}">
      <dgm:prSet/>
      <dgm:spPr/>
      <dgm:t>
        <a:bodyPr/>
        <a:lstStyle/>
        <a:p>
          <a:endParaRPr lang="en-US">
            <a:solidFill>
              <a:schemeClr val="bg1"/>
            </a:solidFill>
          </a:endParaRPr>
        </a:p>
      </dgm:t>
    </dgm:pt>
    <dgm:pt modelId="{D0F21EF6-C45B-419A-8FF6-81C0BC4FA617}" type="sibTrans" cxnId="{94108BAB-898F-48B9-B147-FE4AAB3E966E}">
      <dgm:prSet/>
      <dgm:spPr/>
      <dgm:t>
        <a:bodyPr/>
        <a:lstStyle/>
        <a:p>
          <a:endParaRPr lang="en-US">
            <a:solidFill>
              <a:schemeClr val="bg1"/>
            </a:solidFill>
          </a:endParaRPr>
        </a:p>
      </dgm:t>
    </dgm:pt>
    <dgm:pt modelId="{524B62E4-37B2-4D21-95D6-5CFEE0C99FD2}">
      <dgm:prSet phldrT="[Text]"/>
      <dgm:spPr/>
      <dgm:t>
        <a:bodyPr/>
        <a:lstStyle/>
        <a:p>
          <a:r>
            <a:rPr lang="en-US" altLang="zh-CN" smtClean="0">
              <a:solidFill>
                <a:schemeClr val="bg1"/>
              </a:solidFill>
              <a:ea typeface="宋体" pitchFamily="2" charset="-122"/>
            </a:rPr>
            <a:t>Words</a:t>
          </a:r>
          <a:endParaRPr lang="en-US" dirty="0">
            <a:solidFill>
              <a:schemeClr val="bg1"/>
            </a:solidFill>
          </a:endParaRPr>
        </a:p>
      </dgm:t>
    </dgm:pt>
    <dgm:pt modelId="{287E9466-0BEB-44AE-932B-B0E7F04EED69}" type="parTrans" cxnId="{D47B999F-39C0-455B-BD78-625BEECD38E2}">
      <dgm:prSet/>
      <dgm:spPr/>
      <dgm:t>
        <a:bodyPr/>
        <a:lstStyle/>
        <a:p>
          <a:endParaRPr lang="en-US">
            <a:solidFill>
              <a:schemeClr val="bg1"/>
            </a:solidFill>
          </a:endParaRPr>
        </a:p>
      </dgm:t>
    </dgm:pt>
    <dgm:pt modelId="{4CDB6717-8537-47B0-B5D0-68B2837DEB66}" type="sibTrans" cxnId="{D47B999F-39C0-455B-BD78-625BEECD38E2}">
      <dgm:prSet/>
      <dgm:spPr/>
      <dgm:t>
        <a:bodyPr/>
        <a:lstStyle/>
        <a:p>
          <a:endParaRPr lang="en-US">
            <a:solidFill>
              <a:schemeClr val="bg1"/>
            </a:solidFill>
          </a:endParaRPr>
        </a:p>
      </dgm:t>
    </dgm:pt>
    <dgm:pt modelId="{DCA65F35-B09A-4D3D-A986-AB5A62990E59}">
      <dgm:prSet phldrT="[Text]"/>
      <dgm:spPr/>
      <dgm:t>
        <a:bodyPr/>
        <a:lstStyle/>
        <a:p>
          <a:r>
            <a:rPr lang="en-US" altLang="zh-CN" dirty="0" smtClean="0">
              <a:solidFill>
                <a:schemeClr val="bg1"/>
              </a:solidFill>
              <a:ea typeface="宋体" pitchFamily="2" charset="-122"/>
            </a:rPr>
            <a:t>Morphemes</a:t>
          </a:r>
          <a:endParaRPr lang="en-US" dirty="0">
            <a:solidFill>
              <a:schemeClr val="bg1"/>
            </a:solidFill>
          </a:endParaRPr>
        </a:p>
      </dgm:t>
    </dgm:pt>
    <dgm:pt modelId="{19D8B83B-A024-4374-85DB-C34D9026B8ED}" type="parTrans" cxnId="{147E92B5-EE50-4F44-95EB-CCE5232FA1A5}">
      <dgm:prSet/>
      <dgm:spPr/>
      <dgm:t>
        <a:bodyPr/>
        <a:lstStyle/>
        <a:p>
          <a:endParaRPr lang="en-US">
            <a:solidFill>
              <a:schemeClr val="bg1"/>
            </a:solidFill>
          </a:endParaRPr>
        </a:p>
      </dgm:t>
    </dgm:pt>
    <dgm:pt modelId="{E0175DA6-258B-4AAF-B245-134CD93B98CB}" type="sibTrans" cxnId="{147E92B5-EE50-4F44-95EB-CCE5232FA1A5}">
      <dgm:prSet/>
      <dgm:spPr/>
      <dgm:t>
        <a:bodyPr/>
        <a:lstStyle/>
        <a:p>
          <a:endParaRPr lang="en-US">
            <a:solidFill>
              <a:schemeClr val="bg1"/>
            </a:solidFill>
          </a:endParaRPr>
        </a:p>
      </dgm:t>
    </dgm:pt>
    <dgm:pt modelId="{7145876F-0D50-46FF-8D8C-D95C4EF63790}">
      <dgm:prSet phldrT="[Text]"/>
      <dgm:spPr/>
      <dgm:t>
        <a:bodyPr/>
        <a:lstStyle/>
        <a:p>
          <a:r>
            <a:rPr lang="en-US" altLang="zh-CN" smtClean="0">
              <a:solidFill>
                <a:schemeClr val="bg1"/>
              </a:solidFill>
              <a:ea typeface="宋体" pitchFamily="2" charset="-122"/>
            </a:rPr>
            <a:t>Phonemes</a:t>
          </a:r>
          <a:endParaRPr lang="en-US" dirty="0">
            <a:solidFill>
              <a:schemeClr val="bg1"/>
            </a:solidFill>
          </a:endParaRPr>
        </a:p>
      </dgm:t>
    </dgm:pt>
    <dgm:pt modelId="{FC6DDCE4-7E17-4C16-840C-7FCC2D7DA63D}" type="parTrans" cxnId="{8238D7E1-A02F-4951-976D-177276DC350C}">
      <dgm:prSet/>
      <dgm:spPr/>
      <dgm:t>
        <a:bodyPr/>
        <a:lstStyle/>
        <a:p>
          <a:endParaRPr lang="en-US">
            <a:solidFill>
              <a:schemeClr val="bg1"/>
            </a:solidFill>
          </a:endParaRPr>
        </a:p>
      </dgm:t>
    </dgm:pt>
    <dgm:pt modelId="{0C9F6731-3D62-423D-88F7-BB532224105D}" type="sibTrans" cxnId="{8238D7E1-A02F-4951-976D-177276DC350C}">
      <dgm:prSet/>
      <dgm:spPr/>
      <dgm:t>
        <a:bodyPr/>
        <a:lstStyle/>
        <a:p>
          <a:endParaRPr lang="en-US">
            <a:solidFill>
              <a:schemeClr val="bg1"/>
            </a:solidFill>
          </a:endParaRPr>
        </a:p>
      </dgm:t>
    </dgm:pt>
    <dgm:pt modelId="{A492FE3C-A120-4548-9536-AE57606A8D97}" type="pres">
      <dgm:prSet presAssocID="{C1698346-FF38-44C8-95A5-E1809BB4ECF0}" presName="Name0" presStyleCnt="0">
        <dgm:presLayoutVars>
          <dgm:chMax val="2"/>
          <dgm:dir/>
          <dgm:animOne val="branch"/>
          <dgm:animLvl val="lvl"/>
          <dgm:resizeHandles val="exact"/>
        </dgm:presLayoutVars>
      </dgm:prSet>
      <dgm:spPr/>
      <dgm:t>
        <a:bodyPr/>
        <a:lstStyle/>
        <a:p>
          <a:endParaRPr lang="en-GB"/>
        </a:p>
      </dgm:t>
    </dgm:pt>
    <dgm:pt modelId="{A55CCA90-5391-45F1-995F-29F85B66F953}" type="pres">
      <dgm:prSet presAssocID="{C1698346-FF38-44C8-95A5-E1809BB4ECF0}" presName="Background" presStyleLbl="node1" presStyleIdx="0" presStyleCnt="1" custLinFactNeighborY="-6261"/>
      <dgm:spPr/>
    </dgm:pt>
    <dgm:pt modelId="{A971CA26-335A-47A8-A4D1-9DB4899B1E8D}" type="pres">
      <dgm:prSet presAssocID="{C1698346-FF38-44C8-95A5-E1809BB4ECF0}" presName="ChildText1" presStyleLbl="revTx" presStyleIdx="0" presStyleCnt="0" custLinFactNeighborY="-2649">
        <dgm:presLayoutVars>
          <dgm:chMax val="0"/>
          <dgm:chPref val="0"/>
          <dgm:bulletEnabled val="1"/>
        </dgm:presLayoutVars>
      </dgm:prSet>
      <dgm:spPr/>
      <dgm:t>
        <a:bodyPr/>
        <a:lstStyle/>
        <a:p>
          <a:endParaRPr lang="en-US"/>
        </a:p>
      </dgm:t>
    </dgm:pt>
    <dgm:pt modelId="{746D8D5B-2937-44B9-9A96-2C7AA633DC50}" type="pres">
      <dgm:prSet presAssocID="{C1698346-FF38-44C8-95A5-E1809BB4ECF0}" presName="ParentText1" presStyleLbl="revTx" presStyleIdx="0" presStyleCnt="0">
        <dgm:presLayoutVars>
          <dgm:chMax val="1"/>
          <dgm:chPref val="1"/>
        </dgm:presLayoutVars>
      </dgm:prSet>
      <dgm:spPr/>
      <dgm:t>
        <a:bodyPr/>
        <a:lstStyle/>
        <a:p>
          <a:endParaRPr lang="en-US"/>
        </a:p>
      </dgm:t>
    </dgm:pt>
    <dgm:pt modelId="{330F2F35-D30C-4727-928A-DCF51F2E0CCD}" type="pres">
      <dgm:prSet presAssocID="{C1698346-FF38-44C8-95A5-E1809BB4ECF0}" presName="ParentShape1" presStyleLbl="alignImgPlace1" presStyleIdx="0" presStyleCnt="1" custScaleY="116232">
        <dgm:presLayoutVars/>
      </dgm:prSet>
      <dgm:spPr/>
      <dgm:t>
        <a:bodyPr/>
        <a:lstStyle/>
        <a:p>
          <a:endParaRPr lang="en-US"/>
        </a:p>
      </dgm:t>
    </dgm:pt>
  </dgm:ptLst>
  <dgm:cxnLst>
    <dgm:cxn modelId="{285E3631-D9F1-4C17-835E-2DCD6643FE3B}" srcId="{2B97B8DD-7399-4123-9C9A-AE99C26B6914}" destId="{EAB505B6-4EE5-43D7-BE39-DB22353711A5}" srcOrd="0" destOrd="0" parTransId="{05613CD1-D9FF-4E28-8589-A6511BCF5410}" sibTransId="{D276ABDA-7159-47C8-A64A-07911FCF210A}"/>
    <dgm:cxn modelId="{7E8BA828-8EDE-44A3-B107-62CEA8FAE4AD}" type="presOf" srcId="{2B97B8DD-7399-4123-9C9A-AE99C26B6914}" destId="{330F2F35-D30C-4727-928A-DCF51F2E0CCD}" srcOrd="1" destOrd="0" presId="urn:microsoft.com/office/officeart/2009/3/layout/OpposingIdeas"/>
    <dgm:cxn modelId="{52744B4B-F00A-4A85-AEC6-A1DAC2469128}" type="presOf" srcId="{EAB505B6-4EE5-43D7-BE39-DB22353711A5}" destId="{A971CA26-335A-47A8-A4D1-9DB4899B1E8D}" srcOrd="0" destOrd="0" presId="urn:microsoft.com/office/officeart/2009/3/layout/OpposingIdeas"/>
    <dgm:cxn modelId="{B7519554-C9DA-4AAA-914C-983A2B800CF1}" type="presOf" srcId="{C1698346-FF38-44C8-95A5-E1809BB4ECF0}" destId="{A492FE3C-A120-4548-9536-AE57606A8D97}" srcOrd="0" destOrd="0" presId="urn:microsoft.com/office/officeart/2009/3/layout/OpposingIdeas"/>
    <dgm:cxn modelId="{D47B999F-39C0-455B-BD78-625BEECD38E2}" srcId="{2B97B8DD-7399-4123-9C9A-AE99C26B6914}" destId="{524B62E4-37B2-4D21-95D6-5CFEE0C99FD2}" srcOrd="2" destOrd="0" parTransId="{287E9466-0BEB-44AE-932B-B0E7F04EED69}" sibTransId="{4CDB6717-8537-47B0-B5D0-68B2837DEB66}"/>
    <dgm:cxn modelId="{147E92B5-EE50-4F44-95EB-CCE5232FA1A5}" srcId="{2B97B8DD-7399-4123-9C9A-AE99C26B6914}" destId="{DCA65F35-B09A-4D3D-A986-AB5A62990E59}" srcOrd="3" destOrd="0" parTransId="{19D8B83B-A024-4374-85DB-C34D9026B8ED}" sibTransId="{E0175DA6-258B-4AAF-B245-134CD93B98CB}"/>
    <dgm:cxn modelId="{74DA55B5-1E9B-40BE-88C9-65F05D12EE65}" type="presOf" srcId="{7145876F-0D50-46FF-8D8C-D95C4EF63790}" destId="{A971CA26-335A-47A8-A4D1-9DB4899B1E8D}" srcOrd="0" destOrd="4" presId="urn:microsoft.com/office/officeart/2009/3/layout/OpposingIdeas"/>
    <dgm:cxn modelId="{F4CCC57E-6FDE-4D10-9BBB-3DF206ED3CA2}" type="presOf" srcId="{524B62E4-37B2-4D21-95D6-5CFEE0C99FD2}" destId="{A971CA26-335A-47A8-A4D1-9DB4899B1E8D}" srcOrd="0" destOrd="2" presId="urn:microsoft.com/office/officeart/2009/3/layout/OpposingIdeas"/>
    <dgm:cxn modelId="{A88E1D25-8B75-40E3-8220-F47030CD82F0}" srcId="{C1698346-FF38-44C8-95A5-E1809BB4ECF0}" destId="{2B97B8DD-7399-4123-9C9A-AE99C26B6914}" srcOrd="0" destOrd="0" parTransId="{411B3AAA-D86E-4A4A-9DE6-D1D2F1496070}" sibTransId="{B348D36B-EA90-4B05-98BA-689DC78C4D10}"/>
    <dgm:cxn modelId="{8238D7E1-A02F-4951-976D-177276DC350C}" srcId="{2B97B8DD-7399-4123-9C9A-AE99C26B6914}" destId="{7145876F-0D50-46FF-8D8C-D95C4EF63790}" srcOrd="4" destOrd="0" parTransId="{FC6DDCE4-7E17-4C16-840C-7FCC2D7DA63D}" sibTransId="{0C9F6731-3D62-423D-88F7-BB532224105D}"/>
    <dgm:cxn modelId="{45AC11AA-039A-4022-8AF3-FF81635E78EB}" type="presOf" srcId="{68FF1959-0848-467E-8239-7069B25A93A4}" destId="{A971CA26-335A-47A8-A4D1-9DB4899B1E8D}" srcOrd="0" destOrd="1" presId="urn:microsoft.com/office/officeart/2009/3/layout/OpposingIdeas"/>
    <dgm:cxn modelId="{94108BAB-898F-48B9-B147-FE4AAB3E966E}" srcId="{2B97B8DD-7399-4123-9C9A-AE99C26B6914}" destId="{68FF1959-0848-467E-8239-7069B25A93A4}" srcOrd="1" destOrd="0" parTransId="{7026589B-BCFD-4530-AB38-35EC6500B5CF}" sibTransId="{D0F21EF6-C45B-419A-8FF6-81C0BC4FA617}"/>
    <dgm:cxn modelId="{67088E2A-140A-48F3-898C-A96685BAB098}" type="presOf" srcId="{2B97B8DD-7399-4123-9C9A-AE99C26B6914}" destId="{746D8D5B-2937-44B9-9A96-2C7AA633DC50}" srcOrd="0" destOrd="0" presId="urn:microsoft.com/office/officeart/2009/3/layout/OpposingIdeas"/>
    <dgm:cxn modelId="{EEC4BA55-CD88-4545-B6E7-0667FF8257B4}" type="presOf" srcId="{DCA65F35-B09A-4D3D-A986-AB5A62990E59}" destId="{A971CA26-335A-47A8-A4D1-9DB4899B1E8D}" srcOrd="0" destOrd="3" presId="urn:microsoft.com/office/officeart/2009/3/layout/OpposingIdeas"/>
    <dgm:cxn modelId="{E50428BF-7A06-4E2F-ACD0-038DA2645997}" type="presParOf" srcId="{A492FE3C-A120-4548-9536-AE57606A8D97}" destId="{A55CCA90-5391-45F1-995F-29F85B66F953}" srcOrd="0" destOrd="0" presId="urn:microsoft.com/office/officeart/2009/3/layout/OpposingIdeas"/>
    <dgm:cxn modelId="{E2610B15-0F05-4B5B-9A6D-C61751808356}" type="presParOf" srcId="{A492FE3C-A120-4548-9536-AE57606A8D97}" destId="{A971CA26-335A-47A8-A4D1-9DB4899B1E8D}" srcOrd="1" destOrd="0" presId="urn:microsoft.com/office/officeart/2009/3/layout/OpposingIdeas"/>
    <dgm:cxn modelId="{5B9CD333-3A08-4600-AA0D-D99CB317A4C8}" type="presParOf" srcId="{A492FE3C-A120-4548-9536-AE57606A8D97}" destId="{746D8D5B-2937-44B9-9A96-2C7AA633DC50}" srcOrd="2" destOrd="0" presId="urn:microsoft.com/office/officeart/2009/3/layout/OpposingIdeas"/>
    <dgm:cxn modelId="{39450DB6-B949-43E0-9A4B-F2328449E7E0}" type="presParOf" srcId="{A492FE3C-A120-4548-9536-AE57606A8D97}" destId="{330F2F35-D30C-4727-928A-DCF51F2E0CCD}" srcOrd="3"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6EB710-A98B-4ED7-B2B8-FC0BC1E10654}" type="doc">
      <dgm:prSet loTypeId="urn:microsoft.com/office/officeart/2005/8/layout/balance1" loCatId="relationship" qsTypeId="urn:microsoft.com/office/officeart/2005/8/quickstyle/simple4" qsCatId="simple" csTypeId="urn:microsoft.com/office/officeart/2005/8/colors/accent0_3" csCatId="mainScheme" phldr="1"/>
      <dgm:spPr/>
      <dgm:t>
        <a:bodyPr/>
        <a:lstStyle/>
        <a:p>
          <a:endParaRPr lang="en-US"/>
        </a:p>
      </dgm:t>
    </dgm:pt>
    <dgm:pt modelId="{11E0446D-1CB7-4398-91FA-5D99D7B44057}">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000" b="1" smtClean="0"/>
            <a:t>Bottom-up strategies (“phonics” approach)</a:t>
          </a:r>
          <a:endParaRPr lang="en-US" sz="2000" dirty="0"/>
        </a:p>
      </dgm:t>
    </dgm:pt>
    <dgm:pt modelId="{69CB16E1-6E9A-4441-BB8F-442A4C7FC126}" type="parTrans" cxnId="{655781E8-CB3D-47E3-AB77-83C7E8CC5FB4}">
      <dgm:prSet/>
      <dgm:spPr/>
      <dgm:t>
        <a:bodyPr/>
        <a:lstStyle/>
        <a:p>
          <a:endParaRPr lang="en-US" sz="2000"/>
        </a:p>
      </dgm:t>
    </dgm:pt>
    <dgm:pt modelId="{ED5B3F9B-D95F-4228-BB43-219A8589CC7A}" type="sibTrans" cxnId="{655781E8-CB3D-47E3-AB77-83C7E8CC5FB4}">
      <dgm:prSet/>
      <dgm:spPr/>
      <dgm:t>
        <a:bodyPr/>
        <a:lstStyle/>
        <a:p>
          <a:endParaRPr lang="en-US" sz="2000"/>
        </a:p>
      </dgm:t>
    </dgm:pt>
    <dgm:pt modelId="{1C2222C5-A42D-4886-93E4-7F9F63F8BD7A}">
      <dgm:prSet phldrT="[Text]" custT="1"/>
      <dgm:spPr/>
      <dgm:t>
        <a:bodyPr/>
        <a:lstStyle/>
        <a:p>
          <a:r>
            <a:rPr lang="en-US" sz="2000" smtClean="0"/>
            <a:t>decoding</a:t>
          </a:r>
          <a:endParaRPr lang="en-US" sz="2000" dirty="0"/>
        </a:p>
      </dgm:t>
    </dgm:pt>
    <dgm:pt modelId="{616DD768-C35B-4936-AE33-372C1E2B07EA}" type="parTrans" cxnId="{215F165E-AD69-45EF-8BC3-424390DD056F}">
      <dgm:prSet/>
      <dgm:spPr/>
      <dgm:t>
        <a:bodyPr/>
        <a:lstStyle/>
        <a:p>
          <a:endParaRPr lang="en-US" sz="2000"/>
        </a:p>
      </dgm:t>
    </dgm:pt>
    <dgm:pt modelId="{5EE71044-1A90-4A2E-9D9E-1ABD2DBA6185}" type="sibTrans" cxnId="{215F165E-AD69-45EF-8BC3-424390DD056F}">
      <dgm:prSet/>
      <dgm:spPr/>
      <dgm:t>
        <a:bodyPr/>
        <a:lstStyle/>
        <a:p>
          <a:endParaRPr lang="en-US" sz="2000"/>
        </a:p>
      </dgm:t>
    </dgm:pt>
    <dgm:pt modelId="{64BBFA62-F4CF-4271-A45D-4B39D8727BED}">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2000" b="1" dirty="0" smtClean="0"/>
            <a:t>Top-down strategies </a:t>
          </a:r>
          <a:br>
            <a:rPr lang="en-US" sz="2000" b="1" dirty="0" smtClean="0"/>
          </a:br>
          <a:r>
            <a:rPr lang="en-US" sz="2000" b="1" dirty="0" smtClean="0"/>
            <a:t>(“whole language” approach)</a:t>
          </a:r>
          <a:endParaRPr lang="en-US" sz="2000" dirty="0"/>
        </a:p>
      </dgm:t>
    </dgm:pt>
    <dgm:pt modelId="{2F350410-3ED2-42B7-A8B8-5F9B5888243B}" type="parTrans" cxnId="{B4F2D716-B013-4647-B004-A94FB0779B0E}">
      <dgm:prSet/>
      <dgm:spPr/>
      <dgm:t>
        <a:bodyPr/>
        <a:lstStyle/>
        <a:p>
          <a:endParaRPr lang="en-US" sz="2000"/>
        </a:p>
      </dgm:t>
    </dgm:pt>
    <dgm:pt modelId="{FB32684B-067E-4985-8A8D-DC553AAC1922}" type="sibTrans" cxnId="{B4F2D716-B013-4647-B004-A94FB0779B0E}">
      <dgm:prSet/>
      <dgm:spPr/>
      <dgm:t>
        <a:bodyPr/>
        <a:lstStyle/>
        <a:p>
          <a:endParaRPr lang="en-US" sz="2000"/>
        </a:p>
      </dgm:t>
    </dgm:pt>
    <dgm:pt modelId="{CECB583E-6CD3-4B86-A381-2467FF36DE58}">
      <dgm:prSet phldrT="[Text]" custT="1"/>
      <dgm:spPr/>
      <dgm:t>
        <a:bodyPr/>
        <a:lstStyle/>
        <a:p>
          <a:r>
            <a:rPr lang="en-US" sz="2000" smtClean="0"/>
            <a:t>using background knowledge</a:t>
          </a:r>
          <a:endParaRPr lang="en-US" sz="2000" dirty="0"/>
        </a:p>
      </dgm:t>
    </dgm:pt>
    <dgm:pt modelId="{943C4E24-A5BC-42CF-9834-30E828F3FA11}" type="parTrans" cxnId="{B17DCAA6-7337-4AEC-9079-B8E7314E0DF4}">
      <dgm:prSet/>
      <dgm:spPr/>
      <dgm:t>
        <a:bodyPr/>
        <a:lstStyle/>
        <a:p>
          <a:endParaRPr lang="en-US" sz="2000"/>
        </a:p>
      </dgm:t>
    </dgm:pt>
    <dgm:pt modelId="{31E53384-DE3C-4BAF-A7BD-D367447967FF}" type="sibTrans" cxnId="{B17DCAA6-7337-4AEC-9079-B8E7314E0DF4}">
      <dgm:prSet/>
      <dgm:spPr/>
      <dgm:t>
        <a:bodyPr/>
        <a:lstStyle/>
        <a:p>
          <a:endParaRPr lang="en-US" sz="2000"/>
        </a:p>
      </dgm:t>
    </dgm:pt>
    <dgm:pt modelId="{645E571E-13FE-4C44-AD83-11611B2F08CB}">
      <dgm:prSet custT="1"/>
      <dgm:spPr/>
      <dgm:t>
        <a:bodyPr/>
        <a:lstStyle/>
        <a:p>
          <a:r>
            <a:rPr lang="en-US" sz="2000" smtClean="0"/>
            <a:t>using capitalization to infer proper nouns</a:t>
          </a:r>
          <a:endParaRPr lang="en-US" sz="2000" dirty="0"/>
        </a:p>
      </dgm:t>
    </dgm:pt>
    <dgm:pt modelId="{F1943705-4D78-459B-994D-5A7AE2876012}" type="parTrans" cxnId="{B48281E3-2FA5-442D-AC1E-441563AECE1A}">
      <dgm:prSet/>
      <dgm:spPr/>
      <dgm:t>
        <a:bodyPr/>
        <a:lstStyle/>
        <a:p>
          <a:endParaRPr lang="en-US" sz="2000"/>
        </a:p>
      </dgm:t>
    </dgm:pt>
    <dgm:pt modelId="{23F7A6CB-29E0-426E-8DB9-2D1744F45C25}" type="sibTrans" cxnId="{B48281E3-2FA5-442D-AC1E-441563AECE1A}">
      <dgm:prSet/>
      <dgm:spPr/>
      <dgm:t>
        <a:bodyPr/>
        <a:lstStyle/>
        <a:p>
          <a:endParaRPr lang="en-US" sz="2000"/>
        </a:p>
      </dgm:t>
    </dgm:pt>
    <dgm:pt modelId="{896D0091-7B2A-4491-9DFF-074611E7DBD9}">
      <dgm:prSet custT="1"/>
      <dgm:spPr/>
      <dgm:t>
        <a:bodyPr/>
        <a:lstStyle/>
        <a:p>
          <a:r>
            <a:rPr lang="en-US" sz="2000" smtClean="0"/>
            <a:t>graded reader approach</a:t>
          </a:r>
          <a:endParaRPr lang="en-US" sz="2000" dirty="0"/>
        </a:p>
      </dgm:t>
    </dgm:pt>
    <dgm:pt modelId="{854A75F6-0335-498A-92C4-D24DFFFCC399}" type="parTrans" cxnId="{6C90CD25-07DF-4ACB-A5D1-E24218D5DA3D}">
      <dgm:prSet/>
      <dgm:spPr/>
      <dgm:t>
        <a:bodyPr/>
        <a:lstStyle/>
        <a:p>
          <a:endParaRPr lang="en-US" sz="2000"/>
        </a:p>
      </dgm:t>
    </dgm:pt>
    <dgm:pt modelId="{47ACE994-3268-4F4B-B980-015F3EBA952D}" type="sibTrans" cxnId="{6C90CD25-07DF-4ACB-A5D1-E24218D5DA3D}">
      <dgm:prSet/>
      <dgm:spPr/>
      <dgm:t>
        <a:bodyPr/>
        <a:lstStyle/>
        <a:p>
          <a:endParaRPr lang="en-US" sz="2000"/>
        </a:p>
      </dgm:t>
    </dgm:pt>
    <dgm:pt modelId="{9061F054-04D4-4276-9523-F99748F9609A}">
      <dgm:prSet custT="1"/>
      <dgm:spPr/>
      <dgm:t>
        <a:bodyPr/>
        <a:lstStyle/>
        <a:p>
          <a:r>
            <a:rPr lang="en-US" sz="2000" smtClean="0"/>
            <a:t>pattern recognition</a:t>
          </a:r>
          <a:endParaRPr lang="en-US" sz="2000" dirty="0"/>
        </a:p>
      </dgm:t>
    </dgm:pt>
    <dgm:pt modelId="{46F4D582-6A05-405F-86DA-6CF1F603687A}" type="parTrans" cxnId="{25180260-6E9B-4AF2-B0B6-DE1265615FD6}">
      <dgm:prSet/>
      <dgm:spPr/>
      <dgm:t>
        <a:bodyPr/>
        <a:lstStyle/>
        <a:p>
          <a:endParaRPr lang="en-US" sz="2000"/>
        </a:p>
      </dgm:t>
    </dgm:pt>
    <dgm:pt modelId="{D08A91AB-D408-4E2F-9A4F-836965FDC3D9}" type="sibTrans" cxnId="{25180260-6E9B-4AF2-B0B6-DE1265615FD6}">
      <dgm:prSet/>
      <dgm:spPr/>
      <dgm:t>
        <a:bodyPr/>
        <a:lstStyle/>
        <a:p>
          <a:endParaRPr lang="en-US" sz="2000"/>
        </a:p>
      </dgm:t>
    </dgm:pt>
    <dgm:pt modelId="{1DF186E4-DDBF-4824-B9FA-AB56CD027228}">
      <dgm:prSet custT="1"/>
      <dgm:spPr/>
      <dgm:t>
        <a:bodyPr/>
        <a:lstStyle/>
        <a:p>
          <a:r>
            <a:rPr lang="en-US" sz="2000" smtClean="0"/>
            <a:t>predicting</a:t>
          </a:r>
          <a:endParaRPr lang="en-US" sz="2000" dirty="0"/>
        </a:p>
      </dgm:t>
    </dgm:pt>
    <dgm:pt modelId="{6EAE21AB-C321-41E7-A70A-830CB2C72B74}" type="parTrans" cxnId="{9DCE2F1B-D0B9-4806-AEFD-9BB52AB3C760}">
      <dgm:prSet/>
      <dgm:spPr/>
      <dgm:t>
        <a:bodyPr/>
        <a:lstStyle/>
        <a:p>
          <a:endParaRPr lang="en-US" sz="2000"/>
        </a:p>
      </dgm:t>
    </dgm:pt>
    <dgm:pt modelId="{ADB42CD5-7973-4C17-A434-0E6E6874486E}" type="sibTrans" cxnId="{9DCE2F1B-D0B9-4806-AEFD-9BB52AB3C760}">
      <dgm:prSet/>
      <dgm:spPr/>
      <dgm:t>
        <a:bodyPr/>
        <a:lstStyle/>
        <a:p>
          <a:endParaRPr lang="en-US" sz="2000"/>
        </a:p>
      </dgm:t>
    </dgm:pt>
    <dgm:pt modelId="{4F276150-15FD-41CF-A3CC-7244B445BB58}">
      <dgm:prSet custT="1"/>
      <dgm:spPr/>
      <dgm:t>
        <a:bodyPr/>
        <a:lstStyle/>
        <a:p>
          <a:r>
            <a:rPr lang="en-US" sz="2000" dirty="0" smtClean="0"/>
            <a:t>guessing the meaning of unknown words from context</a:t>
          </a:r>
          <a:endParaRPr lang="en-US" sz="2000" dirty="0"/>
        </a:p>
      </dgm:t>
    </dgm:pt>
    <dgm:pt modelId="{1B22ED88-CDED-4297-BBF7-B8BE25900D69}" type="parTrans" cxnId="{0197DBA4-379D-40D8-A175-2872993D51B5}">
      <dgm:prSet/>
      <dgm:spPr/>
      <dgm:t>
        <a:bodyPr/>
        <a:lstStyle/>
        <a:p>
          <a:endParaRPr lang="en-US" sz="2000"/>
        </a:p>
      </dgm:t>
    </dgm:pt>
    <dgm:pt modelId="{978A38B1-7DDE-48EE-828D-66EC574050F5}" type="sibTrans" cxnId="{0197DBA4-379D-40D8-A175-2872993D51B5}">
      <dgm:prSet/>
      <dgm:spPr/>
      <dgm:t>
        <a:bodyPr/>
        <a:lstStyle/>
        <a:p>
          <a:endParaRPr lang="en-US" sz="2000"/>
        </a:p>
      </dgm:t>
    </dgm:pt>
    <dgm:pt modelId="{0F294EB8-F42C-49C5-A536-75D49AB2D2CA}">
      <dgm:prSet custT="1"/>
      <dgm:spPr/>
      <dgm:t>
        <a:bodyPr/>
        <a:lstStyle/>
        <a:p>
          <a:r>
            <a:rPr lang="en-US" sz="2000" dirty="0" smtClean="0"/>
            <a:t>skimming/scanning</a:t>
          </a:r>
          <a:endParaRPr lang="en-US" sz="2000" dirty="0"/>
        </a:p>
      </dgm:t>
    </dgm:pt>
    <dgm:pt modelId="{FC9CC7BC-E01E-4D9F-A8E5-7855708C8274}" type="parTrans" cxnId="{5DAC37C1-EB3A-4075-9D88-513588DD0D80}">
      <dgm:prSet/>
      <dgm:spPr/>
      <dgm:t>
        <a:bodyPr/>
        <a:lstStyle/>
        <a:p>
          <a:endParaRPr lang="en-US" sz="2000"/>
        </a:p>
      </dgm:t>
    </dgm:pt>
    <dgm:pt modelId="{C4B096C1-15C8-4679-87D3-BAA3C404AEA3}" type="sibTrans" cxnId="{5DAC37C1-EB3A-4075-9D88-513588DD0D80}">
      <dgm:prSet/>
      <dgm:spPr/>
      <dgm:t>
        <a:bodyPr/>
        <a:lstStyle/>
        <a:p>
          <a:endParaRPr lang="en-US" sz="2000"/>
        </a:p>
      </dgm:t>
    </dgm:pt>
    <dgm:pt modelId="{9574D566-E603-46CD-BFCB-E65A6CEA51C2}" type="pres">
      <dgm:prSet presAssocID="{556EB710-A98B-4ED7-B2B8-FC0BC1E10654}" presName="outerComposite" presStyleCnt="0">
        <dgm:presLayoutVars>
          <dgm:chMax val="2"/>
          <dgm:animLvl val="lvl"/>
          <dgm:resizeHandles val="exact"/>
        </dgm:presLayoutVars>
      </dgm:prSet>
      <dgm:spPr/>
      <dgm:t>
        <a:bodyPr/>
        <a:lstStyle/>
        <a:p>
          <a:endParaRPr lang="en-GB"/>
        </a:p>
      </dgm:t>
    </dgm:pt>
    <dgm:pt modelId="{92864FFA-4D68-4254-9CF3-9FE63646869D}" type="pres">
      <dgm:prSet presAssocID="{556EB710-A98B-4ED7-B2B8-FC0BC1E10654}" presName="dummyMaxCanvas" presStyleCnt="0"/>
      <dgm:spPr/>
    </dgm:pt>
    <dgm:pt modelId="{156A968A-F788-43E5-A7CC-650AE29BE70A}" type="pres">
      <dgm:prSet presAssocID="{556EB710-A98B-4ED7-B2B8-FC0BC1E10654}" presName="parentComposite" presStyleCnt="0"/>
      <dgm:spPr/>
    </dgm:pt>
    <dgm:pt modelId="{7075BF83-DF6D-4E38-9EFF-86FFFC8942CB}" type="pres">
      <dgm:prSet presAssocID="{556EB710-A98B-4ED7-B2B8-FC0BC1E10654}" presName="parent1" presStyleLbl="alignAccFollowNode1" presStyleIdx="0" presStyleCnt="4" custScaleX="203638" custLinFactNeighborX="-42713">
        <dgm:presLayoutVars>
          <dgm:chMax val="4"/>
        </dgm:presLayoutVars>
      </dgm:prSet>
      <dgm:spPr/>
      <dgm:t>
        <a:bodyPr/>
        <a:lstStyle/>
        <a:p>
          <a:endParaRPr lang="en-US"/>
        </a:p>
      </dgm:t>
    </dgm:pt>
    <dgm:pt modelId="{E63913B1-58F0-4D01-B946-610789CB1020}" type="pres">
      <dgm:prSet presAssocID="{556EB710-A98B-4ED7-B2B8-FC0BC1E10654}" presName="parent2" presStyleLbl="alignAccFollowNode1" presStyleIdx="1" presStyleCnt="4" custScaleX="205765" custLinFactNeighborX="44061">
        <dgm:presLayoutVars>
          <dgm:chMax val="4"/>
        </dgm:presLayoutVars>
      </dgm:prSet>
      <dgm:spPr/>
      <dgm:t>
        <a:bodyPr/>
        <a:lstStyle/>
        <a:p>
          <a:endParaRPr lang="en-US"/>
        </a:p>
      </dgm:t>
    </dgm:pt>
    <dgm:pt modelId="{37256080-E596-46D2-8F14-B3C42BBF3DBD}" type="pres">
      <dgm:prSet presAssocID="{556EB710-A98B-4ED7-B2B8-FC0BC1E10654}" presName="childrenComposite" presStyleCnt="0"/>
      <dgm:spPr/>
    </dgm:pt>
    <dgm:pt modelId="{43E05741-5257-426F-A0C1-74C8B34FB1DC}" type="pres">
      <dgm:prSet presAssocID="{556EB710-A98B-4ED7-B2B8-FC0BC1E10654}" presName="dummyMaxCanvas_ChildArea" presStyleCnt="0"/>
      <dgm:spPr/>
    </dgm:pt>
    <dgm:pt modelId="{3305B1FB-F07E-49A6-854B-EDEC8B97CBF5}" type="pres">
      <dgm:prSet presAssocID="{556EB710-A98B-4ED7-B2B8-FC0BC1E10654}" presName="fulcrum" presStyleLbl="alignAccFollowNode1" presStyleIdx="2" presStyleCnt="4" custScaleX="176466" custLinFactNeighborX="-1882"/>
      <dgm:spPr/>
      <dgm:t>
        <a:bodyPr/>
        <a:lstStyle/>
        <a:p>
          <a:endParaRPr lang="en-US"/>
        </a:p>
      </dgm:t>
    </dgm:pt>
    <dgm:pt modelId="{6926E1D9-F66F-4FE0-9BD3-305DCA0B651D}" type="pres">
      <dgm:prSet presAssocID="{556EB710-A98B-4ED7-B2B8-FC0BC1E10654}" presName="balance_44" presStyleLbl="alignAccFollowNode1" presStyleIdx="3" presStyleCnt="4" custScaleX="176466" custLinFactNeighborX="-312">
        <dgm:presLayoutVars>
          <dgm:bulletEnabled val="1"/>
        </dgm:presLayoutVars>
      </dgm:prSet>
      <dgm:spPr/>
      <dgm:t>
        <a:bodyPr/>
        <a:lstStyle/>
        <a:p>
          <a:endParaRPr lang="en-US"/>
        </a:p>
      </dgm:t>
    </dgm:pt>
    <dgm:pt modelId="{D3080844-68E9-497B-B061-622656639E3B}" type="pres">
      <dgm:prSet presAssocID="{556EB710-A98B-4ED7-B2B8-FC0BC1E10654}" presName="right_44_1" presStyleLbl="node1" presStyleIdx="0" presStyleCnt="8" custScaleX="207096" custLinFactNeighborX="44031" custLinFactNeighborY="-1267">
        <dgm:presLayoutVars>
          <dgm:bulletEnabled val="1"/>
        </dgm:presLayoutVars>
      </dgm:prSet>
      <dgm:spPr/>
      <dgm:t>
        <a:bodyPr/>
        <a:lstStyle/>
        <a:p>
          <a:endParaRPr lang="en-US"/>
        </a:p>
      </dgm:t>
    </dgm:pt>
    <dgm:pt modelId="{0993BA32-8582-4F7B-9FDA-5F45010A008F}" type="pres">
      <dgm:prSet presAssocID="{556EB710-A98B-4ED7-B2B8-FC0BC1E10654}" presName="right_44_2" presStyleLbl="node1" presStyleIdx="1" presStyleCnt="8" custScaleX="207096" custLinFactNeighborX="44031" custLinFactNeighborY="-1267">
        <dgm:presLayoutVars>
          <dgm:bulletEnabled val="1"/>
        </dgm:presLayoutVars>
      </dgm:prSet>
      <dgm:spPr/>
      <dgm:t>
        <a:bodyPr/>
        <a:lstStyle/>
        <a:p>
          <a:endParaRPr lang="en-US"/>
        </a:p>
      </dgm:t>
    </dgm:pt>
    <dgm:pt modelId="{F24E444B-E972-498A-9E95-CAF3F963CE06}" type="pres">
      <dgm:prSet presAssocID="{556EB710-A98B-4ED7-B2B8-FC0BC1E10654}" presName="right_44_3" presStyleLbl="node1" presStyleIdx="2" presStyleCnt="8" custScaleX="207096" custLinFactNeighborX="44031" custLinFactNeighborY="-1267">
        <dgm:presLayoutVars>
          <dgm:bulletEnabled val="1"/>
        </dgm:presLayoutVars>
      </dgm:prSet>
      <dgm:spPr/>
      <dgm:t>
        <a:bodyPr/>
        <a:lstStyle/>
        <a:p>
          <a:endParaRPr lang="en-US"/>
        </a:p>
      </dgm:t>
    </dgm:pt>
    <dgm:pt modelId="{08F4809E-2B47-47DD-A04B-05CD8CC68942}" type="pres">
      <dgm:prSet presAssocID="{556EB710-A98B-4ED7-B2B8-FC0BC1E10654}" presName="right_44_4" presStyleLbl="node1" presStyleIdx="3" presStyleCnt="8" custScaleX="207096" custLinFactNeighborX="44031" custLinFactNeighborY="-1267">
        <dgm:presLayoutVars>
          <dgm:bulletEnabled val="1"/>
        </dgm:presLayoutVars>
      </dgm:prSet>
      <dgm:spPr/>
      <dgm:t>
        <a:bodyPr/>
        <a:lstStyle/>
        <a:p>
          <a:endParaRPr lang="en-US"/>
        </a:p>
      </dgm:t>
    </dgm:pt>
    <dgm:pt modelId="{3D201B84-5748-4F4F-A34D-1AE6B5B50B0C}" type="pres">
      <dgm:prSet presAssocID="{556EB710-A98B-4ED7-B2B8-FC0BC1E10654}" presName="left_44_1" presStyleLbl="node1" presStyleIdx="4" presStyleCnt="8" custScaleX="203638" custLinFactNeighborX="-44792" custLinFactNeighborY="-1267">
        <dgm:presLayoutVars>
          <dgm:bulletEnabled val="1"/>
        </dgm:presLayoutVars>
      </dgm:prSet>
      <dgm:spPr/>
      <dgm:t>
        <a:bodyPr/>
        <a:lstStyle/>
        <a:p>
          <a:endParaRPr lang="en-GB"/>
        </a:p>
      </dgm:t>
    </dgm:pt>
    <dgm:pt modelId="{47B6E2A7-A059-4021-8059-E9ABD8A3E612}" type="pres">
      <dgm:prSet presAssocID="{556EB710-A98B-4ED7-B2B8-FC0BC1E10654}" presName="left_44_2" presStyleLbl="node1" presStyleIdx="5" presStyleCnt="8" custScaleX="203638" custLinFactNeighborX="-44792" custLinFactNeighborY="-1267">
        <dgm:presLayoutVars>
          <dgm:bulletEnabled val="1"/>
        </dgm:presLayoutVars>
      </dgm:prSet>
      <dgm:spPr/>
      <dgm:t>
        <a:bodyPr/>
        <a:lstStyle/>
        <a:p>
          <a:endParaRPr lang="en-GB"/>
        </a:p>
      </dgm:t>
    </dgm:pt>
    <dgm:pt modelId="{FBE1C6B5-DBB6-4583-984D-19CC6BDE0C87}" type="pres">
      <dgm:prSet presAssocID="{556EB710-A98B-4ED7-B2B8-FC0BC1E10654}" presName="left_44_3" presStyleLbl="node1" presStyleIdx="6" presStyleCnt="8" custScaleX="203638" custLinFactNeighborX="-44792" custLinFactNeighborY="-1267">
        <dgm:presLayoutVars>
          <dgm:bulletEnabled val="1"/>
        </dgm:presLayoutVars>
      </dgm:prSet>
      <dgm:spPr/>
      <dgm:t>
        <a:bodyPr/>
        <a:lstStyle/>
        <a:p>
          <a:endParaRPr lang="en-GB"/>
        </a:p>
      </dgm:t>
    </dgm:pt>
    <dgm:pt modelId="{55A6A58D-7F06-418F-930D-736982C5A7B0}" type="pres">
      <dgm:prSet presAssocID="{556EB710-A98B-4ED7-B2B8-FC0BC1E10654}" presName="left_44_4" presStyleLbl="node1" presStyleIdx="7" presStyleCnt="8" custScaleX="203638" custLinFactNeighborX="-44792" custLinFactNeighborY="-1267">
        <dgm:presLayoutVars>
          <dgm:bulletEnabled val="1"/>
        </dgm:presLayoutVars>
      </dgm:prSet>
      <dgm:spPr/>
      <dgm:t>
        <a:bodyPr/>
        <a:lstStyle/>
        <a:p>
          <a:endParaRPr lang="en-GB"/>
        </a:p>
      </dgm:t>
    </dgm:pt>
  </dgm:ptLst>
  <dgm:cxnLst>
    <dgm:cxn modelId="{1875BE98-D9E8-43B3-BA09-588F86E39916}" type="presOf" srcId="{1DF186E4-DDBF-4824-B9FA-AB56CD027228}" destId="{0993BA32-8582-4F7B-9FDA-5F45010A008F}" srcOrd="0" destOrd="0" presId="urn:microsoft.com/office/officeart/2005/8/layout/balance1"/>
    <dgm:cxn modelId="{E040B409-6C23-43F8-8446-15643BB9FE59}" type="presOf" srcId="{4F276150-15FD-41CF-A3CC-7244B445BB58}" destId="{F24E444B-E972-498A-9E95-CAF3F963CE06}" srcOrd="0" destOrd="0" presId="urn:microsoft.com/office/officeart/2005/8/layout/balance1"/>
    <dgm:cxn modelId="{B17DCAA6-7337-4AEC-9079-B8E7314E0DF4}" srcId="{64BBFA62-F4CF-4271-A45D-4B39D8727BED}" destId="{CECB583E-6CD3-4B86-A381-2467FF36DE58}" srcOrd="0" destOrd="0" parTransId="{943C4E24-A5BC-42CF-9834-30E828F3FA11}" sibTransId="{31E53384-DE3C-4BAF-A7BD-D367447967FF}"/>
    <dgm:cxn modelId="{263385A0-8941-4E0F-BFF6-AD0FF8540DDC}" type="presOf" srcId="{64BBFA62-F4CF-4271-A45D-4B39D8727BED}" destId="{E63913B1-58F0-4D01-B946-610789CB1020}" srcOrd="0" destOrd="0" presId="urn:microsoft.com/office/officeart/2005/8/layout/balance1"/>
    <dgm:cxn modelId="{6DB475E5-D436-4A8A-B41C-1EFDF7C5736E}" type="presOf" srcId="{556EB710-A98B-4ED7-B2B8-FC0BC1E10654}" destId="{9574D566-E603-46CD-BFCB-E65A6CEA51C2}" srcOrd="0" destOrd="0" presId="urn:microsoft.com/office/officeart/2005/8/layout/balance1"/>
    <dgm:cxn modelId="{9DCE2F1B-D0B9-4806-AEFD-9BB52AB3C760}" srcId="{64BBFA62-F4CF-4271-A45D-4B39D8727BED}" destId="{1DF186E4-DDBF-4824-B9FA-AB56CD027228}" srcOrd="1" destOrd="0" parTransId="{6EAE21AB-C321-41E7-A70A-830CB2C72B74}" sibTransId="{ADB42CD5-7973-4C17-A434-0E6E6874486E}"/>
    <dgm:cxn modelId="{0284E22D-1CF8-4DB6-AF2A-7E69745A300E}" type="presOf" srcId="{9061F054-04D4-4276-9523-F99748F9609A}" destId="{55A6A58D-7F06-418F-930D-736982C5A7B0}" srcOrd="0" destOrd="0" presId="urn:microsoft.com/office/officeart/2005/8/layout/balance1"/>
    <dgm:cxn modelId="{25180260-6E9B-4AF2-B0B6-DE1265615FD6}" srcId="{11E0446D-1CB7-4398-91FA-5D99D7B44057}" destId="{9061F054-04D4-4276-9523-F99748F9609A}" srcOrd="3" destOrd="0" parTransId="{46F4D582-6A05-405F-86DA-6CF1F603687A}" sibTransId="{D08A91AB-D408-4E2F-9A4F-836965FDC3D9}"/>
    <dgm:cxn modelId="{0197DBA4-379D-40D8-A175-2872993D51B5}" srcId="{64BBFA62-F4CF-4271-A45D-4B39D8727BED}" destId="{4F276150-15FD-41CF-A3CC-7244B445BB58}" srcOrd="2" destOrd="0" parTransId="{1B22ED88-CDED-4297-BBF7-B8BE25900D69}" sibTransId="{978A38B1-7DDE-48EE-828D-66EC574050F5}"/>
    <dgm:cxn modelId="{9194B70B-951C-4884-A8AB-9FB1F74DD658}" type="presOf" srcId="{645E571E-13FE-4C44-AD83-11611B2F08CB}" destId="{47B6E2A7-A059-4021-8059-E9ABD8A3E612}" srcOrd="0" destOrd="0" presId="urn:microsoft.com/office/officeart/2005/8/layout/balance1"/>
    <dgm:cxn modelId="{B4F2D716-B013-4647-B004-A94FB0779B0E}" srcId="{556EB710-A98B-4ED7-B2B8-FC0BC1E10654}" destId="{64BBFA62-F4CF-4271-A45D-4B39D8727BED}" srcOrd="1" destOrd="0" parTransId="{2F350410-3ED2-42B7-A8B8-5F9B5888243B}" sibTransId="{FB32684B-067E-4985-8A8D-DC553AAC1922}"/>
    <dgm:cxn modelId="{909DFE70-1DD4-4C68-8D1C-2B1A98E3D00F}" type="presOf" srcId="{1C2222C5-A42D-4886-93E4-7F9F63F8BD7A}" destId="{3D201B84-5748-4F4F-A34D-1AE6B5B50B0C}" srcOrd="0" destOrd="0" presId="urn:microsoft.com/office/officeart/2005/8/layout/balance1"/>
    <dgm:cxn modelId="{F7BAA01F-0617-42CE-A063-269779462780}" type="presOf" srcId="{11E0446D-1CB7-4398-91FA-5D99D7B44057}" destId="{7075BF83-DF6D-4E38-9EFF-86FFFC8942CB}" srcOrd="0" destOrd="0" presId="urn:microsoft.com/office/officeart/2005/8/layout/balance1"/>
    <dgm:cxn modelId="{6C90CD25-07DF-4ACB-A5D1-E24218D5DA3D}" srcId="{11E0446D-1CB7-4398-91FA-5D99D7B44057}" destId="{896D0091-7B2A-4491-9DFF-074611E7DBD9}" srcOrd="2" destOrd="0" parTransId="{854A75F6-0335-498A-92C4-D24DFFFCC399}" sibTransId="{47ACE994-3268-4F4B-B980-015F3EBA952D}"/>
    <dgm:cxn modelId="{5DAC37C1-EB3A-4075-9D88-513588DD0D80}" srcId="{64BBFA62-F4CF-4271-A45D-4B39D8727BED}" destId="{0F294EB8-F42C-49C5-A536-75D49AB2D2CA}" srcOrd="3" destOrd="0" parTransId="{FC9CC7BC-E01E-4D9F-A8E5-7855708C8274}" sibTransId="{C4B096C1-15C8-4679-87D3-BAA3C404AEA3}"/>
    <dgm:cxn modelId="{655781E8-CB3D-47E3-AB77-83C7E8CC5FB4}" srcId="{556EB710-A98B-4ED7-B2B8-FC0BC1E10654}" destId="{11E0446D-1CB7-4398-91FA-5D99D7B44057}" srcOrd="0" destOrd="0" parTransId="{69CB16E1-6E9A-4441-BB8F-442A4C7FC126}" sibTransId="{ED5B3F9B-D95F-4228-BB43-219A8589CC7A}"/>
    <dgm:cxn modelId="{8FF4B3AA-11BB-4B2E-ACB5-8ACE4C3684A2}" type="presOf" srcId="{0F294EB8-F42C-49C5-A536-75D49AB2D2CA}" destId="{08F4809E-2B47-47DD-A04B-05CD8CC68942}" srcOrd="0" destOrd="0" presId="urn:microsoft.com/office/officeart/2005/8/layout/balance1"/>
    <dgm:cxn modelId="{F7F7037E-6059-4D25-B439-C341EF6E7631}" type="presOf" srcId="{CECB583E-6CD3-4B86-A381-2467FF36DE58}" destId="{D3080844-68E9-497B-B061-622656639E3B}" srcOrd="0" destOrd="0" presId="urn:microsoft.com/office/officeart/2005/8/layout/balance1"/>
    <dgm:cxn modelId="{215F165E-AD69-45EF-8BC3-424390DD056F}" srcId="{11E0446D-1CB7-4398-91FA-5D99D7B44057}" destId="{1C2222C5-A42D-4886-93E4-7F9F63F8BD7A}" srcOrd="0" destOrd="0" parTransId="{616DD768-C35B-4936-AE33-372C1E2B07EA}" sibTransId="{5EE71044-1A90-4A2E-9D9E-1ABD2DBA6185}"/>
    <dgm:cxn modelId="{D0B65E56-0BFD-4721-9F1D-9B55959AD15B}" type="presOf" srcId="{896D0091-7B2A-4491-9DFF-074611E7DBD9}" destId="{FBE1C6B5-DBB6-4583-984D-19CC6BDE0C87}" srcOrd="0" destOrd="0" presId="urn:microsoft.com/office/officeart/2005/8/layout/balance1"/>
    <dgm:cxn modelId="{B48281E3-2FA5-442D-AC1E-441563AECE1A}" srcId="{11E0446D-1CB7-4398-91FA-5D99D7B44057}" destId="{645E571E-13FE-4C44-AD83-11611B2F08CB}" srcOrd="1" destOrd="0" parTransId="{F1943705-4D78-459B-994D-5A7AE2876012}" sibTransId="{23F7A6CB-29E0-426E-8DB9-2D1744F45C25}"/>
    <dgm:cxn modelId="{15EECD20-0491-4D34-9313-3249E7E223ED}" type="presParOf" srcId="{9574D566-E603-46CD-BFCB-E65A6CEA51C2}" destId="{92864FFA-4D68-4254-9CF3-9FE63646869D}" srcOrd="0" destOrd="0" presId="urn:microsoft.com/office/officeart/2005/8/layout/balance1"/>
    <dgm:cxn modelId="{1E4982B7-6A7C-4ECE-BF3B-B47ED4AE54FA}" type="presParOf" srcId="{9574D566-E603-46CD-BFCB-E65A6CEA51C2}" destId="{156A968A-F788-43E5-A7CC-650AE29BE70A}" srcOrd="1" destOrd="0" presId="urn:microsoft.com/office/officeart/2005/8/layout/balance1"/>
    <dgm:cxn modelId="{F783DF33-E24B-46E2-BB20-32C864B89E23}" type="presParOf" srcId="{156A968A-F788-43E5-A7CC-650AE29BE70A}" destId="{7075BF83-DF6D-4E38-9EFF-86FFFC8942CB}" srcOrd="0" destOrd="0" presId="urn:microsoft.com/office/officeart/2005/8/layout/balance1"/>
    <dgm:cxn modelId="{7E0B87BA-5C84-4B86-B70F-07D5D2030151}" type="presParOf" srcId="{156A968A-F788-43E5-A7CC-650AE29BE70A}" destId="{E63913B1-58F0-4D01-B946-610789CB1020}" srcOrd="1" destOrd="0" presId="urn:microsoft.com/office/officeart/2005/8/layout/balance1"/>
    <dgm:cxn modelId="{4B040C11-8FD7-44A5-9608-848A7FD34C80}" type="presParOf" srcId="{9574D566-E603-46CD-BFCB-E65A6CEA51C2}" destId="{37256080-E596-46D2-8F14-B3C42BBF3DBD}" srcOrd="2" destOrd="0" presId="urn:microsoft.com/office/officeart/2005/8/layout/balance1"/>
    <dgm:cxn modelId="{03A355AC-4585-4F53-B609-390525AF82BB}" type="presParOf" srcId="{37256080-E596-46D2-8F14-B3C42BBF3DBD}" destId="{43E05741-5257-426F-A0C1-74C8B34FB1DC}" srcOrd="0" destOrd="0" presId="urn:microsoft.com/office/officeart/2005/8/layout/balance1"/>
    <dgm:cxn modelId="{6131723A-315A-473B-8103-0BD1FC6D7200}" type="presParOf" srcId="{37256080-E596-46D2-8F14-B3C42BBF3DBD}" destId="{3305B1FB-F07E-49A6-854B-EDEC8B97CBF5}" srcOrd="1" destOrd="0" presId="urn:microsoft.com/office/officeart/2005/8/layout/balance1"/>
    <dgm:cxn modelId="{BDD666A7-F29B-46BD-9F76-082F670EA9D0}" type="presParOf" srcId="{37256080-E596-46D2-8F14-B3C42BBF3DBD}" destId="{6926E1D9-F66F-4FE0-9BD3-305DCA0B651D}" srcOrd="2" destOrd="0" presId="urn:microsoft.com/office/officeart/2005/8/layout/balance1"/>
    <dgm:cxn modelId="{1FC51E70-C3CF-4E45-BE5E-C45E5076E1D5}" type="presParOf" srcId="{37256080-E596-46D2-8F14-B3C42BBF3DBD}" destId="{D3080844-68E9-497B-B061-622656639E3B}" srcOrd="3" destOrd="0" presId="urn:microsoft.com/office/officeart/2005/8/layout/balance1"/>
    <dgm:cxn modelId="{0B7DE92C-FDE1-4567-823F-041BA75E22EF}" type="presParOf" srcId="{37256080-E596-46D2-8F14-B3C42BBF3DBD}" destId="{0993BA32-8582-4F7B-9FDA-5F45010A008F}" srcOrd="4" destOrd="0" presId="urn:microsoft.com/office/officeart/2005/8/layout/balance1"/>
    <dgm:cxn modelId="{6D93FC3D-AE19-49B7-B329-1FBABDDA4F92}" type="presParOf" srcId="{37256080-E596-46D2-8F14-B3C42BBF3DBD}" destId="{F24E444B-E972-498A-9E95-CAF3F963CE06}" srcOrd="5" destOrd="0" presId="urn:microsoft.com/office/officeart/2005/8/layout/balance1"/>
    <dgm:cxn modelId="{13F0FA53-7354-4262-956F-79D01AB0421C}" type="presParOf" srcId="{37256080-E596-46D2-8F14-B3C42BBF3DBD}" destId="{08F4809E-2B47-47DD-A04B-05CD8CC68942}" srcOrd="6" destOrd="0" presId="urn:microsoft.com/office/officeart/2005/8/layout/balance1"/>
    <dgm:cxn modelId="{AD2FFCC7-0DBE-478C-ABA4-08AC1891C0E1}" type="presParOf" srcId="{37256080-E596-46D2-8F14-B3C42BBF3DBD}" destId="{3D201B84-5748-4F4F-A34D-1AE6B5B50B0C}" srcOrd="7" destOrd="0" presId="urn:microsoft.com/office/officeart/2005/8/layout/balance1"/>
    <dgm:cxn modelId="{1A2E9EB9-A493-41C3-A898-1B9F4C79841E}" type="presParOf" srcId="{37256080-E596-46D2-8F14-B3C42BBF3DBD}" destId="{47B6E2A7-A059-4021-8059-E9ABD8A3E612}" srcOrd="8" destOrd="0" presId="urn:microsoft.com/office/officeart/2005/8/layout/balance1"/>
    <dgm:cxn modelId="{F746B9D4-CC60-46AF-9C3B-B7BF1926B2CA}" type="presParOf" srcId="{37256080-E596-46D2-8F14-B3C42BBF3DBD}" destId="{FBE1C6B5-DBB6-4583-984D-19CC6BDE0C87}" srcOrd="9" destOrd="0" presId="urn:microsoft.com/office/officeart/2005/8/layout/balance1"/>
    <dgm:cxn modelId="{BAA8C5C0-F9D6-42B0-A0A0-40F3709972E1}" type="presParOf" srcId="{37256080-E596-46D2-8F14-B3C42BBF3DBD}" destId="{55A6A58D-7F06-418F-930D-736982C5A7B0}" srcOrd="10"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5CCA90-5391-45F1-995F-29F85B66F953}">
      <dsp:nvSpPr>
        <dsp:cNvPr id="0" name=""/>
        <dsp:cNvSpPr/>
      </dsp:nvSpPr>
      <dsp:spPr>
        <a:xfrm>
          <a:off x="993495" y="1036724"/>
          <a:ext cx="3045104" cy="3203462"/>
        </a:xfrm>
        <a:prstGeom prst="round2DiagRect">
          <a:avLst>
            <a:gd name="adj1" fmla="val 0"/>
            <a:gd name="adj2"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71CA26-335A-47A8-A4D1-9DB4899B1E8D}">
      <dsp:nvSpPr>
        <dsp:cNvPr id="0" name=""/>
        <dsp:cNvSpPr/>
      </dsp:nvSpPr>
      <dsp:spPr>
        <a:xfrm>
          <a:off x="1196637" y="1408142"/>
          <a:ext cx="2638821" cy="271816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en-US" altLang="zh-CN" sz="2700" kern="1200" dirty="0" smtClean="0">
              <a:solidFill>
                <a:schemeClr val="bg1"/>
              </a:solidFill>
              <a:ea typeface="宋体" pitchFamily="2" charset="-122"/>
            </a:rPr>
            <a:t>Sentences/</a:t>
          </a:r>
          <a:endParaRPr lang="en-US" sz="2700" kern="1200" dirty="0">
            <a:solidFill>
              <a:schemeClr val="bg1"/>
            </a:solidFill>
          </a:endParaRPr>
        </a:p>
        <a:p>
          <a:pPr lvl="0" algn="l" defTabSz="1200150">
            <a:lnSpc>
              <a:spcPct val="90000"/>
            </a:lnSpc>
            <a:spcBef>
              <a:spcPct val="0"/>
            </a:spcBef>
            <a:spcAft>
              <a:spcPct val="35000"/>
            </a:spcAft>
          </a:pPr>
          <a:r>
            <a:rPr lang="en-US" altLang="zh-CN" sz="2700" kern="1200" dirty="0" smtClean="0">
              <a:solidFill>
                <a:schemeClr val="bg1"/>
              </a:solidFill>
              <a:ea typeface="宋体" pitchFamily="2" charset="-122"/>
            </a:rPr>
            <a:t>Phrases</a:t>
          </a:r>
          <a:endParaRPr lang="en-US" sz="2700" kern="1200" dirty="0">
            <a:solidFill>
              <a:schemeClr val="bg1"/>
            </a:solidFill>
          </a:endParaRPr>
        </a:p>
        <a:p>
          <a:pPr lvl="0" algn="l" defTabSz="1200150">
            <a:lnSpc>
              <a:spcPct val="90000"/>
            </a:lnSpc>
            <a:spcBef>
              <a:spcPct val="0"/>
            </a:spcBef>
            <a:spcAft>
              <a:spcPct val="35000"/>
            </a:spcAft>
          </a:pPr>
          <a:r>
            <a:rPr lang="en-US" altLang="zh-CN" sz="2700" kern="1200" smtClean="0">
              <a:solidFill>
                <a:schemeClr val="bg1"/>
              </a:solidFill>
              <a:ea typeface="宋体" pitchFamily="2" charset="-122"/>
            </a:rPr>
            <a:t>Words</a:t>
          </a:r>
          <a:endParaRPr lang="en-US" sz="2700" kern="1200" dirty="0">
            <a:solidFill>
              <a:schemeClr val="bg1"/>
            </a:solidFill>
          </a:endParaRPr>
        </a:p>
        <a:p>
          <a:pPr lvl="0" algn="l" defTabSz="1200150">
            <a:lnSpc>
              <a:spcPct val="90000"/>
            </a:lnSpc>
            <a:spcBef>
              <a:spcPct val="0"/>
            </a:spcBef>
            <a:spcAft>
              <a:spcPct val="35000"/>
            </a:spcAft>
          </a:pPr>
          <a:r>
            <a:rPr lang="en-US" altLang="zh-CN" sz="2700" kern="1200" dirty="0" smtClean="0">
              <a:solidFill>
                <a:schemeClr val="bg1"/>
              </a:solidFill>
              <a:ea typeface="宋体" pitchFamily="2" charset="-122"/>
            </a:rPr>
            <a:t>Morphemes</a:t>
          </a:r>
          <a:endParaRPr lang="en-US" sz="2700" kern="1200" dirty="0">
            <a:solidFill>
              <a:schemeClr val="bg1"/>
            </a:solidFill>
          </a:endParaRPr>
        </a:p>
        <a:p>
          <a:pPr lvl="0" algn="l" defTabSz="1200150">
            <a:lnSpc>
              <a:spcPct val="90000"/>
            </a:lnSpc>
            <a:spcBef>
              <a:spcPct val="0"/>
            </a:spcBef>
            <a:spcAft>
              <a:spcPct val="35000"/>
            </a:spcAft>
          </a:pPr>
          <a:r>
            <a:rPr lang="en-US" altLang="zh-CN" sz="2700" kern="1200" smtClean="0">
              <a:solidFill>
                <a:schemeClr val="bg1"/>
              </a:solidFill>
              <a:ea typeface="宋体" pitchFamily="2" charset="-122"/>
            </a:rPr>
            <a:t>Phonemes</a:t>
          </a:r>
          <a:endParaRPr lang="en-US" sz="2700" kern="1200" dirty="0">
            <a:solidFill>
              <a:schemeClr val="bg1"/>
            </a:solidFill>
          </a:endParaRPr>
        </a:p>
      </dsp:txBody>
      <dsp:txXfrm>
        <a:off x="1196637" y="1408142"/>
        <a:ext cx="2638821" cy="2718163"/>
      </dsp:txXfrm>
    </dsp:sp>
    <dsp:sp modelId="{330F2F35-D30C-4727-928A-DCF51F2E0CCD}">
      <dsp:nvSpPr>
        <dsp:cNvPr id="0" name=""/>
        <dsp:cNvSpPr/>
      </dsp:nvSpPr>
      <dsp:spPr>
        <a:xfrm rot="16200000">
          <a:off x="-1587319" y="1672526"/>
          <a:ext cx="4119670" cy="945032"/>
        </a:xfrm>
        <a:prstGeom prst="rightArrow">
          <a:avLst>
            <a:gd name="adj1" fmla="val 49830"/>
            <a:gd name="adj2" fmla="val 60660"/>
          </a:avLst>
        </a:prstGeom>
        <a:solidFill>
          <a:srgbClr val="D8DFE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Bottom up </a:t>
          </a:r>
          <a:endParaRPr lang="en-US" sz="2100" b="1" kern="1200" dirty="0">
            <a:solidFill>
              <a:schemeClr val="tx1"/>
            </a:solidFill>
          </a:endParaRPr>
        </a:p>
      </dsp:txBody>
      <dsp:txXfrm>
        <a:off x="-1444492" y="2052414"/>
        <a:ext cx="3834016" cy="4709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57</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58</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59</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60</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61</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62</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Dealing with Reading Skills</a:t>
            </a: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opencourses.uoa.gr/courses/ENL12/" TargetMode="Externa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r>
              <a:rPr lang="en-GB" sz="4000" dirty="0"/>
              <a:t>ELT Methods and Practices</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5: </a:t>
            </a:r>
            <a:r>
              <a:rPr lang="en-US" sz="2800" dirty="0">
                <a:latin typeface="+mj-lt"/>
                <a:ea typeface="+mj-ea"/>
                <a:cs typeface="+mj-cs"/>
              </a:rPr>
              <a:t>Dealing with </a:t>
            </a:r>
            <a:r>
              <a:rPr lang="en-US" sz="2800" dirty="0" smtClean="0">
                <a:latin typeface="+mj-lt"/>
                <a:ea typeface="+mj-ea"/>
                <a:cs typeface="+mj-cs"/>
              </a:rPr>
              <a:t>Reading Skills </a:t>
            </a:r>
            <a:endParaRPr lang="en-GB" sz="2800" dirty="0" smtClean="0"/>
          </a:p>
          <a:p>
            <a:endParaRPr lang="en-GB" sz="20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Can you read this?</a:t>
            </a:r>
            <a:endParaRPr lang="en-GB" dirty="0"/>
          </a:p>
        </p:txBody>
      </p:sp>
      <p:sp>
        <p:nvSpPr>
          <p:cNvPr id="3" name="Content Placeholder 2"/>
          <p:cNvSpPr>
            <a:spLocks noGrp="1"/>
          </p:cNvSpPr>
          <p:nvPr>
            <p:ph idx="1"/>
          </p:nvPr>
        </p:nvSpPr>
        <p:spPr/>
        <p:txBody>
          <a:bodyPr>
            <a:noAutofit/>
          </a:bodyPr>
          <a:lstStyle/>
          <a:p>
            <a:pPr marL="0" indent="0">
              <a:buNone/>
            </a:pPr>
            <a:r>
              <a:rPr lang="en-GB" sz="2700" dirty="0" smtClean="0"/>
              <a:t>I </a:t>
            </a:r>
            <a:r>
              <a:rPr lang="en-GB" sz="2700" dirty="0" err="1" smtClean="0"/>
              <a:t>cdnuolt</a:t>
            </a:r>
            <a:r>
              <a:rPr lang="en-GB" sz="2700" dirty="0" smtClean="0"/>
              <a:t> </a:t>
            </a:r>
            <a:r>
              <a:rPr lang="en-GB" sz="2700" dirty="0" err="1" smtClean="0"/>
              <a:t>blveiee</a:t>
            </a:r>
            <a:r>
              <a:rPr lang="en-GB" sz="2700" dirty="0" smtClean="0"/>
              <a:t> that I </a:t>
            </a:r>
            <a:r>
              <a:rPr lang="en-GB" sz="2700" dirty="0" err="1" smtClean="0"/>
              <a:t>cluod</a:t>
            </a:r>
            <a:r>
              <a:rPr lang="en-GB" sz="2700" dirty="0" smtClean="0"/>
              <a:t> </a:t>
            </a:r>
            <a:r>
              <a:rPr lang="en-GB" sz="2700" dirty="0" err="1" smtClean="0"/>
              <a:t>aulaclty</a:t>
            </a:r>
            <a:r>
              <a:rPr lang="en-GB" sz="2700" dirty="0" smtClean="0"/>
              <a:t> </a:t>
            </a:r>
            <a:r>
              <a:rPr lang="en-GB" sz="2700" dirty="0" err="1" smtClean="0"/>
              <a:t>uesdnatnrd</a:t>
            </a:r>
            <a:r>
              <a:rPr lang="en-GB" sz="2700" dirty="0" smtClean="0"/>
              <a:t> what I was </a:t>
            </a:r>
            <a:r>
              <a:rPr lang="en-GB" sz="2700" dirty="0" err="1" smtClean="0"/>
              <a:t>rdanieg</a:t>
            </a:r>
            <a:r>
              <a:rPr lang="en-GB" sz="2700" dirty="0" smtClean="0"/>
              <a:t>. The </a:t>
            </a:r>
            <a:r>
              <a:rPr lang="en-GB" sz="2700" dirty="0" err="1" smtClean="0"/>
              <a:t>phaonmneal</a:t>
            </a:r>
            <a:r>
              <a:rPr lang="en-GB" sz="2700" dirty="0" smtClean="0"/>
              <a:t> </a:t>
            </a:r>
            <a:r>
              <a:rPr lang="en-GB" sz="2700" dirty="0" err="1" smtClean="0"/>
              <a:t>pweor</a:t>
            </a:r>
            <a:r>
              <a:rPr lang="en-GB" sz="2700" dirty="0" smtClean="0"/>
              <a:t> of the </a:t>
            </a:r>
            <a:r>
              <a:rPr lang="en-GB" sz="2700" dirty="0" err="1" smtClean="0"/>
              <a:t>hmuan</a:t>
            </a:r>
            <a:r>
              <a:rPr lang="en-GB" sz="2700" dirty="0" smtClean="0"/>
              <a:t> </a:t>
            </a:r>
            <a:r>
              <a:rPr lang="en-GB" sz="2700" dirty="0" err="1" smtClean="0"/>
              <a:t>mnid</a:t>
            </a:r>
            <a:r>
              <a:rPr lang="en-GB" sz="2700" dirty="0" smtClean="0"/>
              <a:t>, </a:t>
            </a:r>
            <a:r>
              <a:rPr lang="en-GB" sz="2700" dirty="0" err="1" smtClean="0"/>
              <a:t>aoccdrnig</a:t>
            </a:r>
            <a:r>
              <a:rPr lang="en-GB" sz="2700" dirty="0" smtClean="0"/>
              <a:t> to a </a:t>
            </a:r>
            <a:r>
              <a:rPr lang="en-GB" sz="2700" dirty="0" err="1" smtClean="0"/>
              <a:t>rscheearch</a:t>
            </a:r>
            <a:r>
              <a:rPr lang="en-GB" sz="2700" dirty="0" smtClean="0"/>
              <a:t> at </a:t>
            </a:r>
            <a:r>
              <a:rPr lang="en-GB" sz="2700" dirty="0" err="1" smtClean="0"/>
              <a:t>Cmabrigde</a:t>
            </a:r>
            <a:r>
              <a:rPr lang="en-GB" sz="2700" dirty="0" smtClean="0"/>
              <a:t> </a:t>
            </a:r>
            <a:r>
              <a:rPr lang="en-GB" sz="2700" dirty="0" err="1" smtClean="0"/>
              <a:t>Uinervtisy</a:t>
            </a:r>
            <a:r>
              <a:rPr lang="en-GB" sz="2700" dirty="0" smtClean="0"/>
              <a:t>, it </a:t>
            </a:r>
            <a:r>
              <a:rPr lang="en-GB" sz="2700" dirty="0" err="1" smtClean="0"/>
              <a:t>dseno't</a:t>
            </a:r>
            <a:r>
              <a:rPr lang="en-GB" sz="2700" dirty="0" smtClean="0"/>
              <a:t> </a:t>
            </a:r>
            <a:r>
              <a:rPr lang="en-GB" sz="2700" dirty="0" err="1" smtClean="0"/>
              <a:t>mtaetr</a:t>
            </a:r>
            <a:r>
              <a:rPr lang="en-GB" sz="2700" dirty="0" smtClean="0"/>
              <a:t> in what </a:t>
            </a:r>
            <a:r>
              <a:rPr lang="en-GB" sz="2700" dirty="0" err="1" smtClean="0"/>
              <a:t>oerdr</a:t>
            </a:r>
            <a:r>
              <a:rPr lang="en-GB" sz="2700" dirty="0" smtClean="0"/>
              <a:t> the </a:t>
            </a:r>
            <a:r>
              <a:rPr lang="en-GB" sz="2700" dirty="0" err="1" smtClean="0"/>
              <a:t>ltteres</a:t>
            </a:r>
            <a:r>
              <a:rPr lang="en-GB" sz="2700" dirty="0" smtClean="0"/>
              <a:t> in a word are, the </a:t>
            </a:r>
            <a:r>
              <a:rPr lang="en-GB" sz="2700" dirty="0" err="1" smtClean="0"/>
              <a:t>olny</a:t>
            </a:r>
            <a:r>
              <a:rPr lang="en-GB" sz="2700" dirty="0" smtClean="0"/>
              <a:t> </a:t>
            </a:r>
            <a:r>
              <a:rPr lang="en-GB" sz="2700" dirty="0" err="1" smtClean="0"/>
              <a:t>iproamtnt</a:t>
            </a:r>
            <a:r>
              <a:rPr lang="en-GB" sz="2700" dirty="0" smtClean="0"/>
              <a:t> </a:t>
            </a:r>
            <a:r>
              <a:rPr lang="en-GB" sz="2700" dirty="0" err="1" smtClean="0"/>
              <a:t>tihng</a:t>
            </a:r>
            <a:r>
              <a:rPr lang="en-GB" sz="2700" dirty="0" smtClean="0"/>
              <a:t> is that the </a:t>
            </a:r>
            <a:r>
              <a:rPr lang="en-GB" sz="2700" dirty="0" err="1" smtClean="0"/>
              <a:t>frsit</a:t>
            </a:r>
            <a:r>
              <a:rPr lang="en-GB" sz="2700" dirty="0" smtClean="0"/>
              <a:t> and last </a:t>
            </a:r>
            <a:r>
              <a:rPr lang="en-GB" sz="2700" dirty="0" err="1" smtClean="0"/>
              <a:t>ltteer</a:t>
            </a:r>
            <a:r>
              <a:rPr lang="en-GB" sz="2700" dirty="0" smtClean="0"/>
              <a:t> be in the </a:t>
            </a:r>
            <a:r>
              <a:rPr lang="en-GB" sz="2700" dirty="0" err="1" smtClean="0"/>
              <a:t>rghit</a:t>
            </a:r>
            <a:r>
              <a:rPr lang="en-GB" sz="2700" dirty="0" smtClean="0"/>
              <a:t> </a:t>
            </a:r>
            <a:r>
              <a:rPr lang="en-GB" sz="2700" dirty="0" err="1" smtClean="0"/>
              <a:t>pclae</a:t>
            </a:r>
            <a:r>
              <a:rPr lang="en-GB" sz="2700" dirty="0" smtClean="0"/>
              <a:t>. The </a:t>
            </a:r>
            <a:r>
              <a:rPr lang="en-GB" sz="2700" dirty="0" err="1" smtClean="0"/>
              <a:t>rset</a:t>
            </a:r>
            <a:r>
              <a:rPr lang="en-GB" sz="2700" dirty="0" smtClean="0"/>
              <a:t> can be a </a:t>
            </a:r>
            <a:r>
              <a:rPr lang="en-GB" sz="2700" dirty="0" err="1" smtClean="0"/>
              <a:t>taotl</a:t>
            </a:r>
            <a:r>
              <a:rPr lang="en-GB" sz="2700" dirty="0" smtClean="0"/>
              <a:t> </a:t>
            </a:r>
            <a:r>
              <a:rPr lang="en-GB" sz="2700" dirty="0" err="1" smtClean="0"/>
              <a:t>mses</a:t>
            </a:r>
            <a:r>
              <a:rPr lang="en-GB" sz="2700" dirty="0" smtClean="0"/>
              <a:t> and you can still </a:t>
            </a:r>
            <a:r>
              <a:rPr lang="en-GB" sz="2700" dirty="0" err="1" smtClean="0"/>
              <a:t>raed</a:t>
            </a:r>
            <a:r>
              <a:rPr lang="en-GB" sz="2700" dirty="0" smtClean="0"/>
              <a:t> it </a:t>
            </a:r>
            <a:r>
              <a:rPr lang="en-GB" sz="2700" dirty="0" err="1" smtClean="0"/>
              <a:t>whotuit</a:t>
            </a:r>
            <a:r>
              <a:rPr lang="en-GB" sz="2700" dirty="0" smtClean="0"/>
              <a:t> a </a:t>
            </a:r>
            <a:r>
              <a:rPr lang="en-GB" sz="2700" dirty="0" err="1" smtClean="0"/>
              <a:t>pboerlm</a:t>
            </a:r>
            <a:r>
              <a:rPr lang="en-GB" sz="2700" dirty="0" smtClean="0"/>
              <a:t>. This is </a:t>
            </a:r>
            <a:r>
              <a:rPr lang="en-GB" sz="2700" dirty="0" err="1" smtClean="0"/>
              <a:t>bcuseaethe</a:t>
            </a:r>
            <a:r>
              <a:rPr lang="en-GB" sz="2700" dirty="0" smtClean="0"/>
              <a:t> </a:t>
            </a:r>
            <a:r>
              <a:rPr lang="en-GB" sz="2700" dirty="0" err="1" smtClean="0"/>
              <a:t>huamn</a:t>
            </a:r>
            <a:r>
              <a:rPr lang="en-GB" sz="2700" dirty="0" smtClean="0"/>
              <a:t> </a:t>
            </a:r>
            <a:r>
              <a:rPr lang="en-GB" sz="2700" dirty="0" err="1" smtClean="0"/>
              <a:t>mnid</a:t>
            </a:r>
            <a:r>
              <a:rPr lang="en-GB" sz="2700" dirty="0" smtClean="0"/>
              <a:t> </a:t>
            </a:r>
            <a:r>
              <a:rPr lang="en-GB" sz="2700" dirty="0" err="1" smtClean="0"/>
              <a:t>deos</a:t>
            </a:r>
            <a:r>
              <a:rPr lang="en-GB" sz="2700" dirty="0" smtClean="0"/>
              <a:t> not </a:t>
            </a:r>
            <a:r>
              <a:rPr lang="en-GB" sz="2700" dirty="0" err="1" smtClean="0"/>
              <a:t>raed</a:t>
            </a:r>
            <a:r>
              <a:rPr lang="en-GB" sz="2700" dirty="0" smtClean="0"/>
              <a:t> </a:t>
            </a:r>
            <a:r>
              <a:rPr lang="en-GB" sz="2700" dirty="0" err="1" smtClean="0"/>
              <a:t>ervey</a:t>
            </a:r>
            <a:r>
              <a:rPr lang="en-GB" sz="2700" dirty="0" smtClean="0"/>
              <a:t> </a:t>
            </a:r>
            <a:r>
              <a:rPr lang="en-GB" sz="2700" dirty="0" err="1" smtClean="0"/>
              <a:t>lteter</a:t>
            </a:r>
            <a:r>
              <a:rPr lang="en-GB" sz="2700" dirty="0" smtClean="0"/>
              <a:t> by </a:t>
            </a:r>
            <a:r>
              <a:rPr lang="en-GB" sz="2700" dirty="0" err="1" smtClean="0"/>
              <a:t>istlef</a:t>
            </a:r>
            <a:r>
              <a:rPr lang="en-GB" sz="2700" dirty="0" smtClean="0"/>
              <a:t>, but the word as a </a:t>
            </a:r>
            <a:r>
              <a:rPr lang="en-GB" sz="2700" dirty="0" err="1" smtClean="0"/>
              <a:t>wlohe</a:t>
            </a:r>
            <a:r>
              <a:rPr lang="en-GB" sz="2700" dirty="0" smtClean="0"/>
              <a:t>. </a:t>
            </a:r>
            <a:r>
              <a:rPr lang="en-GB" sz="2700" dirty="0" err="1" smtClean="0"/>
              <a:t>Azanmig</a:t>
            </a:r>
            <a:r>
              <a:rPr lang="en-GB" sz="2700" dirty="0" smtClean="0"/>
              <a:t> huh? </a:t>
            </a:r>
            <a:r>
              <a:rPr lang="en-GB" sz="2700" dirty="0" err="1" smtClean="0"/>
              <a:t>Yaeh</a:t>
            </a:r>
            <a:r>
              <a:rPr lang="en-GB" sz="2700" dirty="0" smtClean="0"/>
              <a:t> and I </a:t>
            </a:r>
            <a:r>
              <a:rPr lang="en-GB" sz="2700" dirty="0" err="1" smtClean="0"/>
              <a:t>awlyas</a:t>
            </a:r>
            <a:r>
              <a:rPr lang="en-GB" sz="2700" dirty="0" smtClean="0"/>
              <a:t> </a:t>
            </a:r>
            <a:r>
              <a:rPr lang="en-GB" sz="2700" dirty="0" err="1" smtClean="0"/>
              <a:t>tghuhot</a:t>
            </a:r>
            <a:r>
              <a:rPr lang="en-GB" sz="2700" dirty="0" smtClean="0"/>
              <a:t> </a:t>
            </a:r>
            <a:r>
              <a:rPr lang="en-GB" sz="2700" dirty="0" err="1" smtClean="0"/>
              <a:t>slpeling</a:t>
            </a:r>
            <a:r>
              <a:rPr lang="en-GB" sz="2700" dirty="0" smtClean="0"/>
              <a:t> was </a:t>
            </a:r>
            <a:r>
              <a:rPr lang="en-GB" sz="2700" dirty="0" err="1" smtClean="0"/>
              <a:t>ipmorantt</a:t>
            </a:r>
            <a:r>
              <a:rPr lang="en-GB" sz="2700" dirty="0" smtClean="0"/>
              <a:t>! If you can </a:t>
            </a:r>
            <a:r>
              <a:rPr lang="en-GB" sz="2700" dirty="0" err="1" smtClean="0"/>
              <a:t>raed</a:t>
            </a:r>
            <a:r>
              <a:rPr lang="en-GB" sz="2700" dirty="0" smtClean="0"/>
              <a:t> this </a:t>
            </a:r>
            <a:r>
              <a:rPr lang="en-GB" sz="2700" dirty="0" err="1" smtClean="0"/>
              <a:t>forwrad</a:t>
            </a:r>
            <a:r>
              <a:rPr lang="en-GB" sz="2700" dirty="0" smtClean="0"/>
              <a:t>.</a:t>
            </a:r>
            <a:endParaRPr lang="en-GB" sz="2700" dirty="0"/>
          </a:p>
        </p:txBody>
      </p:sp>
    </p:spTree>
    <p:extLst>
      <p:ext uri="{BB962C8B-B14F-4D97-AF65-F5344CB8AC3E}">
        <p14:creationId xmlns:p14="http://schemas.microsoft.com/office/powerpoint/2010/main" val="2469854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Models of the reading process: </a:t>
            </a:r>
            <a:br>
              <a:rPr lang="en-GB" dirty="0" smtClean="0"/>
            </a:br>
            <a:r>
              <a:rPr lang="en-GB" dirty="0" smtClean="0"/>
              <a:t>The top-down model (1/2)</a:t>
            </a:r>
            <a:endParaRPr lang="en-GB" dirty="0"/>
          </a:p>
        </p:txBody>
      </p:sp>
      <p:sp>
        <p:nvSpPr>
          <p:cNvPr id="3" name="Content Placeholder 2"/>
          <p:cNvSpPr>
            <a:spLocks noGrp="1"/>
          </p:cNvSpPr>
          <p:nvPr>
            <p:ph idx="1"/>
          </p:nvPr>
        </p:nvSpPr>
        <p:spPr/>
        <p:txBody>
          <a:bodyPr>
            <a:noAutofit/>
          </a:bodyPr>
          <a:lstStyle/>
          <a:p>
            <a:r>
              <a:rPr lang="en-GB" dirty="0" smtClean="0"/>
              <a:t>This model emphasises the reconstruction of meaning as the reader interacts with the text. Reader generates meaning by employing background knowledge, expectations, assumptions, and questions.</a:t>
            </a:r>
          </a:p>
          <a:p>
            <a:r>
              <a:rPr lang="en-GB" dirty="0" smtClean="0"/>
              <a:t>Using this information the reader forms hypotheses about text elements and then samples the text to determine whether or not his hypotheses are correct. </a:t>
            </a:r>
          </a:p>
          <a:p>
            <a:endParaRPr lang="en-GB" dirty="0"/>
          </a:p>
        </p:txBody>
      </p:sp>
    </p:spTree>
    <p:extLst>
      <p:ext uri="{BB962C8B-B14F-4D97-AF65-F5344CB8AC3E}">
        <p14:creationId xmlns:p14="http://schemas.microsoft.com/office/powerpoint/2010/main" val="3307103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Models of the reading process: </a:t>
            </a:r>
            <a:br>
              <a:rPr lang="en-GB" dirty="0" smtClean="0"/>
            </a:br>
            <a:r>
              <a:rPr lang="en-GB" dirty="0" smtClean="0"/>
              <a:t>The top-down model (2/2)</a:t>
            </a:r>
            <a:endParaRPr lang="en-GB" dirty="0"/>
          </a:p>
        </p:txBody>
      </p:sp>
      <p:sp>
        <p:nvSpPr>
          <p:cNvPr id="3" name="Content Placeholder 2"/>
          <p:cNvSpPr>
            <a:spLocks noGrp="1"/>
          </p:cNvSpPr>
          <p:nvPr>
            <p:ph idx="1"/>
          </p:nvPr>
        </p:nvSpPr>
        <p:spPr/>
        <p:txBody>
          <a:bodyPr/>
          <a:lstStyle/>
          <a:p>
            <a:r>
              <a:rPr lang="en-GB" dirty="0" smtClean="0"/>
              <a:t>This model of teaching reading is based on the theory in which reading is regarded as a prediction-check process, “a psycholinguistic guessing game” (Goodman, 1970). </a:t>
            </a:r>
          </a:p>
          <a:p>
            <a:r>
              <a:rPr lang="en-GB" dirty="0" smtClean="0"/>
              <a:t>The learner uses pre-existing knowledge (schema) of topic/field, cultural understandings &amp;  life experiences to make out what makes sense.</a:t>
            </a:r>
            <a:endParaRPr lang="en-GB" dirty="0"/>
          </a:p>
        </p:txBody>
      </p:sp>
    </p:spTree>
    <p:extLst>
      <p:ext uri="{BB962C8B-B14F-4D97-AF65-F5344CB8AC3E}">
        <p14:creationId xmlns:p14="http://schemas.microsoft.com/office/powerpoint/2010/main" val="785388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Models of the reading process: </a:t>
            </a:r>
            <a:br>
              <a:rPr lang="en-GB" dirty="0" smtClean="0"/>
            </a:br>
            <a:r>
              <a:rPr lang="en-GB" dirty="0" smtClean="0"/>
              <a:t>The interactive model</a:t>
            </a:r>
            <a:endParaRPr lang="en-GB" dirty="0"/>
          </a:p>
        </p:txBody>
      </p:sp>
      <p:sp>
        <p:nvSpPr>
          <p:cNvPr id="3" name="Content Placeholder 2"/>
          <p:cNvSpPr>
            <a:spLocks noGrp="1"/>
          </p:cNvSpPr>
          <p:nvPr>
            <p:ph idx="1"/>
          </p:nvPr>
        </p:nvSpPr>
        <p:spPr/>
        <p:txBody>
          <a:bodyPr>
            <a:noAutofit/>
          </a:bodyPr>
          <a:lstStyle/>
          <a:p>
            <a:pPr marL="0" indent="0">
              <a:buNone/>
            </a:pPr>
            <a:r>
              <a:rPr lang="en-GB" dirty="0" smtClean="0"/>
              <a:t>As the reader moves through the text, he/she employs various types of knowledge. The reader draws on top-down and bottom-up knowledge alternately or simultaneously depending on the type of text, the reader’s background knowledge and his/her language proficiency level.</a:t>
            </a:r>
          </a:p>
          <a:p>
            <a:pPr marL="0" indent="0">
              <a:buNone/>
            </a:pPr>
            <a:r>
              <a:rPr lang="en-GB" sz="2800" b="1" dirty="0" smtClean="0"/>
              <a:t>Example: Reader uses top-down strategies until he/she encounters an unfamiliar word, then employs decoding skills to achieve comprehension.</a:t>
            </a:r>
            <a:endParaRPr lang="en-GB" dirty="0"/>
          </a:p>
        </p:txBody>
      </p:sp>
    </p:spTree>
    <p:extLst>
      <p:ext uri="{BB962C8B-B14F-4D97-AF65-F5344CB8AC3E}">
        <p14:creationId xmlns:p14="http://schemas.microsoft.com/office/powerpoint/2010/main" val="4213962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Both types of knowledge are necessary</a:t>
            </a:r>
            <a:endParaRPr lang="en-GB" dirty="0"/>
          </a:p>
        </p:txBody>
      </p:sp>
      <p:sp>
        <p:nvSpPr>
          <p:cNvPr id="3" name="Content Placeholder 2"/>
          <p:cNvSpPr>
            <a:spLocks noGrp="1"/>
          </p:cNvSpPr>
          <p:nvPr>
            <p:ph idx="1"/>
          </p:nvPr>
        </p:nvSpPr>
        <p:spPr/>
        <p:txBody>
          <a:bodyPr>
            <a:noAutofit/>
          </a:bodyPr>
          <a:lstStyle/>
          <a:p>
            <a:r>
              <a:rPr lang="en-GB" b="1" dirty="0" smtClean="0"/>
              <a:t>Language knowledge </a:t>
            </a:r>
            <a:r>
              <a:rPr lang="en-GB" dirty="0" smtClean="0"/>
              <a:t>is necessary because it enables readers to recognise  and decode quickly and accurately letters, words, grammatical structures and cohesive devices. </a:t>
            </a:r>
          </a:p>
          <a:p>
            <a:r>
              <a:rPr lang="en-GB" b="1" dirty="0" smtClean="0"/>
              <a:t>Schematic knowledge </a:t>
            </a:r>
            <a:r>
              <a:rPr lang="en-GB" dirty="0" smtClean="0"/>
              <a:t>is necessary because it allows us to make sense of new experiences and enables us to make predictions about what we might expect to experience in a given context.</a:t>
            </a:r>
          </a:p>
          <a:p>
            <a:endParaRPr lang="en-GB" dirty="0"/>
          </a:p>
        </p:txBody>
      </p:sp>
    </p:spTree>
    <p:extLst>
      <p:ext uri="{BB962C8B-B14F-4D97-AF65-F5344CB8AC3E}">
        <p14:creationId xmlns:p14="http://schemas.microsoft.com/office/powerpoint/2010/main" val="119943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The interactive model</a:t>
            </a:r>
            <a:endParaRPr lang="en-GB" dirty="0"/>
          </a:p>
        </p:txBody>
      </p:sp>
      <p:sp>
        <p:nvSpPr>
          <p:cNvPr id="3" name="Text Placeholder 2"/>
          <p:cNvSpPr>
            <a:spLocks noGrp="1"/>
          </p:cNvSpPr>
          <p:nvPr>
            <p:ph type="body" idx="1"/>
          </p:nvPr>
        </p:nvSpPr>
        <p:spPr>
          <a:xfrm>
            <a:off x="457200" y="1574254"/>
            <a:ext cx="4040188" cy="486594"/>
          </a:xfrm>
        </p:spPr>
        <p:txBody>
          <a:bodyPr anchor="t"/>
          <a:lstStyle/>
          <a:p>
            <a:r>
              <a:rPr lang="en-GB" dirty="0" smtClean="0"/>
              <a:t>Top down knowledge </a:t>
            </a:r>
            <a:endParaRPr lang="en-GB" dirty="0"/>
          </a:p>
        </p:txBody>
      </p:sp>
      <p:sp>
        <p:nvSpPr>
          <p:cNvPr id="4" name="Content Placeholder 3"/>
          <p:cNvSpPr>
            <a:spLocks noGrp="1"/>
          </p:cNvSpPr>
          <p:nvPr>
            <p:ph sz="half" idx="2"/>
          </p:nvPr>
        </p:nvSpPr>
        <p:spPr>
          <a:xfrm>
            <a:off x="457200" y="2060848"/>
            <a:ext cx="4114800" cy="4032448"/>
          </a:xfrm>
        </p:spPr>
        <p:txBody>
          <a:bodyPr>
            <a:noAutofit/>
          </a:bodyPr>
          <a:lstStyle/>
          <a:p>
            <a:pPr>
              <a:spcBef>
                <a:spcPts val="200"/>
              </a:spcBef>
            </a:pPr>
            <a:r>
              <a:rPr lang="en-GB" sz="2400" dirty="0" smtClean="0"/>
              <a:t>Text source.</a:t>
            </a:r>
          </a:p>
          <a:p>
            <a:pPr>
              <a:spcBef>
                <a:spcPts val="200"/>
              </a:spcBef>
            </a:pPr>
            <a:r>
              <a:rPr lang="en-GB" sz="2400" dirty="0" smtClean="0"/>
              <a:t>Text design.</a:t>
            </a:r>
          </a:p>
          <a:p>
            <a:pPr>
              <a:spcBef>
                <a:spcPts val="200"/>
              </a:spcBef>
            </a:pPr>
            <a:r>
              <a:rPr lang="en-GB" sz="2400" dirty="0" smtClean="0"/>
              <a:t>Discourse type.</a:t>
            </a:r>
          </a:p>
          <a:p>
            <a:pPr>
              <a:spcBef>
                <a:spcPts val="200"/>
              </a:spcBef>
            </a:pPr>
            <a:r>
              <a:rPr lang="en-GB" sz="2400" dirty="0" smtClean="0"/>
              <a:t>Inter-sentential links.</a:t>
            </a:r>
          </a:p>
          <a:p>
            <a:pPr>
              <a:spcBef>
                <a:spcPts val="200"/>
              </a:spcBef>
            </a:pPr>
            <a:r>
              <a:rPr lang="en-GB" sz="2400" dirty="0" smtClean="0"/>
              <a:t>Sentence structure.</a:t>
            </a:r>
          </a:p>
          <a:p>
            <a:pPr>
              <a:spcBef>
                <a:spcPts val="200"/>
              </a:spcBef>
            </a:pPr>
            <a:r>
              <a:rPr lang="en-GB" sz="2400" dirty="0" smtClean="0"/>
              <a:t>Clause structure.</a:t>
            </a:r>
          </a:p>
          <a:p>
            <a:pPr>
              <a:spcBef>
                <a:spcPts val="200"/>
              </a:spcBef>
            </a:pPr>
            <a:r>
              <a:rPr lang="en-GB" sz="2400" dirty="0" smtClean="0"/>
              <a:t>Words.</a:t>
            </a:r>
          </a:p>
          <a:p>
            <a:pPr>
              <a:spcBef>
                <a:spcPts val="200"/>
              </a:spcBef>
            </a:pPr>
            <a:r>
              <a:rPr lang="en-GB" sz="2400" dirty="0" smtClean="0"/>
              <a:t>Word structure.</a:t>
            </a:r>
          </a:p>
          <a:p>
            <a:pPr>
              <a:spcBef>
                <a:spcPts val="200"/>
              </a:spcBef>
            </a:pPr>
            <a:r>
              <a:rPr lang="en-GB" sz="2400" dirty="0" smtClean="0"/>
              <a:t>Letter sound relationships.</a:t>
            </a:r>
          </a:p>
          <a:p>
            <a:pPr>
              <a:spcBef>
                <a:spcPts val="200"/>
              </a:spcBef>
            </a:pPr>
            <a:r>
              <a:rPr lang="en-GB" sz="2400" dirty="0" smtClean="0"/>
              <a:t>Letter.</a:t>
            </a:r>
            <a:endParaRPr lang="en-GB" sz="2400" dirty="0"/>
          </a:p>
        </p:txBody>
      </p:sp>
      <p:sp>
        <p:nvSpPr>
          <p:cNvPr id="6" name="Text Placeholder 5"/>
          <p:cNvSpPr>
            <a:spLocks noGrp="1"/>
          </p:cNvSpPr>
          <p:nvPr>
            <p:ph type="body" sz="quarter" idx="3"/>
          </p:nvPr>
        </p:nvSpPr>
        <p:spPr>
          <a:xfrm>
            <a:off x="4645025" y="1574254"/>
            <a:ext cx="4041775" cy="486594"/>
          </a:xfrm>
        </p:spPr>
        <p:txBody>
          <a:bodyPr anchor="t"/>
          <a:lstStyle/>
          <a:p>
            <a:r>
              <a:rPr lang="en-GB" dirty="0" smtClean="0"/>
              <a:t>Bottom up knowledge</a:t>
            </a:r>
            <a:endParaRPr lang="en-GB" dirty="0"/>
          </a:p>
        </p:txBody>
      </p:sp>
      <p:sp>
        <p:nvSpPr>
          <p:cNvPr id="5" name="Content Placeholder 4"/>
          <p:cNvSpPr>
            <a:spLocks noGrp="1"/>
          </p:cNvSpPr>
          <p:nvPr>
            <p:ph sz="quarter" idx="4"/>
          </p:nvPr>
        </p:nvSpPr>
        <p:spPr>
          <a:xfrm>
            <a:off x="4645025" y="2132856"/>
            <a:ext cx="4041775" cy="3960440"/>
          </a:xfrm>
        </p:spPr>
        <p:txBody>
          <a:bodyPr>
            <a:normAutofit/>
          </a:bodyPr>
          <a:lstStyle/>
          <a:p>
            <a:r>
              <a:rPr lang="en-GB" dirty="0" smtClean="0"/>
              <a:t>Knowledge of the world.</a:t>
            </a:r>
          </a:p>
          <a:p>
            <a:r>
              <a:rPr lang="en-GB" dirty="0" smtClean="0"/>
              <a:t>General, topic, sociocultural.</a:t>
            </a:r>
            <a:endParaRPr lang="en-GB" dirty="0"/>
          </a:p>
        </p:txBody>
      </p:sp>
    </p:spTree>
    <p:extLst>
      <p:ext uri="{BB962C8B-B14F-4D97-AF65-F5344CB8AC3E}">
        <p14:creationId xmlns:p14="http://schemas.microsoft.com/office/powerpoint/2010/main" val="2670711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GB" dirty="0" smtClean="0"/>
              <a:t>Interaction (“balance”) of </a:t>
            </a:r>
            <a:br>
              <a:rPr lang="en-GB" dirty="0" smtClean="0"/>
            </a:br>
            <a:r>
              <a:rPr lang="en-GB" dirty="0" smtClean="0"/>
              <a:t>bottom-up and top-down strategies</a:t>
            </a:r>
            <a:endParaRPr lang="en-GB" dirty="0"/>
          </a:p>
        </p:txBody>
      </p:sp>
      <p:graphicFrame>
        <p:nvGraphicFramePr>
          <p:cNvPr id="9" name="Content Placeholder 8" descr="balance of bottom-up and top-down strategies."/>
          <p:cNvGraphicFramePr>
            <a:graphicFrameLocks noGrp="1"/>
          </p:cNvGraphicFramePr>
          <p:nvPr>
            <p:ph idx="1"/>
            <p:extLst>
              <p:ext uri="{D42A27DB-BD31-4B8C-83A1-F6EECF244321}">
                <p14:modId xmlns:p14="http://schemas.microsoft.com/office/powerpoint/2010/main" val="2353296784"/>
              </p:ext>
            </p:extLst>
          </p:nvPr>
        </p:nvGraphicFramePr>
        <p:xfrm>
          <a:off x="463550" y="178335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8472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Summarising our understanding of reading (1/2)</a:t>
            </a:r>
            <a:endParaRPr lang="en-GB" dirty="0"/>
          </a:p>
        </p:txBody>
      </p:sp>
      <p:sp>
        <p:nvSpPr>
          <p:cNvPr id="6" name="Content Placeholder 5"/>
          <p:cNvSpPr>
            <a:spLocks noGrp="1"/>
          </p:cNvSpPr>
          <p:nvPr>
            <p:ph idx="1"/>
          </p:nvPr>
        </p:nvSpPr>
        <p:spPr/>
        <p:txBody>
          <a:bodyPr>
            <a:normAutofit/>
          </a:bodyPr>
          <a:lstStyle/>
          <a:p>
            <a:pPr marL="0" indent="0">
              <a:buNone/>
            </a:pPr>
            <a:r>
              <a:rPr lang="en-GB" sz="3000" dirty="0" smtClean="0"/>
              <a:t>In reading, the goal is always </a:t>
            </a:r>
            <a:r>
              <a:rPr lang="en-GB" sz="3000" b="1" dirty="0" smtClean="0"/>
              <a:t>comprehension of meaning.</a:t>
            </a:r>
          </a:p>
          <a:p>
            <a:pPr marL="0" indent="0">
              <a:buNone/>
            </a:pPr>
            <a:r>
              <a:rPr lang="en-GB" sz="3000" dirty="0" smtClean="0"/>
              <a:t>Reading is an </a:t>
            </a:r>
            <a:r>
              <a:rPr lang="en-GB" sz="3000" b="1" dirty="0" smtClean="0"/>
              <a:t>active process </a:t>
            </a:r>
            <a:r>
              <a:rPr lang="en-GB" sz="3000" dirty="0" smtClean="0"/>
              <a:t>using our:</a:t>
            </a:r>
          </a:p>
          <a:p>
            <a:r>
              <a:rPr lang="en-GB" sz="3000" dirty="0" smtClean="0"/>
              <a:t>knowledge of the world (non-visual information),</a:t>
            </a:r>
          </a:p>
          <a:p>
            <a:r>
              <a:rPr lang="en-GB" sz="3000" dirty="0" smtClean="0"/>
              <a:t>knowledge of language (visual information),</a:t>
            </a:r>
          </a:p>
          <a:p>
            <a:pPr marL="0" indent="0">
              <a:buNone/>
            </a:pPr>
            <a:r>
              <a:rPr lang="en-GB" sz="3000" dirty="0" smtClean="0"/>
              <a:t>to construct meaning.</a:t>
            </a:r>
          </a:p>
        </p:txBody>
      </p:sp>
    </p:spTree>
    <p:extLst>
      <p:ext uri="{BB962C8B-B14F-4D97-AF65-F5344CB8AC3E}">
        <p14:creationId xmlns:p14="http://schemas.microsoft.com/office/powerpoint/2010/main" val="676385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Summarising our understanding of reading (2/2)</a:t>
            </a:r>
            <a:endParaRPr lang="en-GB" dirty="0"/>
          </a:p>
        </p:txBody>
      </p:sp>
      <p:sp>
        <p:nvSpPr>
          <p:cNvPr id="6" name="Content Placeholder 5"/>
          <p:cNvSpPr>
            <a:spLocks noGrp="1"/>
          </p:cNvSpPr>
          <p:nvPr>
            <p:ph idx="1"/>
          </p:nvPr>
        </p:nvSpPr>
        <p:spPr/>
        <p:txBody>
          <a:bodyPr>
            <a:noAutofit/>
          </a:bodyPr>
          <a:lstStyle/>
          <a:p>
            <a:pPr marL="0" indent="0">
              <a:buNone/>
            </a:pPr>
            <a:r>
              <a:rPr lang="en-GB" sz="2800" dirty="0" smtClean="0"/>
              <a:t>The key to reading is </a:t>
            </a:r>
            <a:r>
              <a:rPr lang="en-GB" sz="2800" b="1" dirty="0" smtClean="0"/>
              <a:t>prediction.</a:t>
            </a:r>
          </a:p>
          <a:p>
            <a:pPr marL="0" indent="0">
              <a:buNone/>
            </a:pPr>
            <a:r>
              <a:rPr lang="en-GB" sz="2800" dirty="0" smtClean="0"/>
              <a:t>We use our knowledge of the world and of language to predict what will come next. We test our predictions by reading some of the text and then checking if what we are reading makes sense. If it makes sense we continue reading, if not we go back and revise our predictions.</a:t>
            </a:r>
          </a:p>
          <a:p>
            <a:pPr marL="0" indent="0">
              <a:buNone/>
            </a:pPr>
            <a:r>
              <a:rPr lang="en-GB" sz="2800" dirty="0" smtClean="0"/>
              <a:t>The more knowledge and experience we have on which to base our predictions, the less we need to rely on print.</a:t>
            </a:r>
            <a:endParaRPr lang="en-GB" sz="2800" dirty="0"/>
          </a:p>
        </p:txBody>
      </p:sp>
    </p:spTree>
    <p:extLst>
      <p:ext uri="{BB962C8B-B14F-4D97-AF65-F5344CB8AC3E}">
        <p14:creationId xmlns:p14="http://schemas.microsoft.com/office/powerpoint/2010/main" val="789880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Task 2</a:t>
            </a:r>
            <a:endParaRPr lang="en-GB" dirty="0"/>
          </a:p>
        </p:txBody>
      </p:sp>
      <p:sp>
        <p:nvSpPr>
          <p:cNvPr id="3" name="Content Placeholder 2"/>
          <p:cNvSpPr>
            <a:spLocks noGrp="1"/>
          </p:cNvSpPr>
          <p:nvPr>
            <p:ph idx="1"/>
          </p:nvPr>
        </p:nvSpPr>
        <p:spPr/>
        <p:txBody>
          <a:bodyPr/>
          <a:lstStyle/>
          <a:p>
            <a:r>
              <a:rPr lang="en-GB" dirty="0"/>
              <a:t>In task 1, the extract was taken from a children´s book (“The BFG”,</a:t>
            </a:r>
            <a:r>
              <a:rPr lang="en-US" dirty="0"/>
              <a:t>) </a:t>
            </a:r>
            <a:r>
              <a:rPr lang="en-GB" dirty="0"/>
              <a:t>by Roald Dahl (</a:t>
            </a:r>
            <a:r>
              <a:rPr lang="en-US" dirty="0"/>
              <a:t>2001)</a:t>
            </a:r>
            <a:r>
              <a:rPr lang="en-GB" dirty="0"/>
              <a:t>. Based on your knowledge of this genre, list some of the main characteristics of this genre. Focus on text design/layout, discourse type, discourse features, grammatical features</a:t>
            </a:r>
            <a:r>
              <a:rPr lang="en-GB" dirty="0" smtClean="0"/>
              <a:t>.</a:t>
            </a:r>
            <a:endParaRPr lang="en-GB" dirty="0"/>
          </a:p>
        </p:txBody>
      </p:sp>
    </p:spTree>
    <p:extLst>
      <p:ext uri="{BB962C8B-B14F-4D97-AF65-F5344CB8AC3E}">
        <p14:creationId xmlns:p14="http://schemas.microsoft.com/office/powerpoint/2010/main" val="411225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Issues to be discussed </a:t>
            </a:r>
            <a:r>
              <a:rPr lang="en-GB" dirty="0"/>
              <a:t>in this unit</a:t>
            </a:r>
          </a:p>
        </p:txBody>
      </p:sp>
      <p:sp>
        <p:nvSpPr>
          <p:cNvPr id="3" name="Θέση περιεχομένου 2"/>
          <p:cNvSpPr>
            <a:spLocks noGrp="1"/>
          </p:cNvSpPr>
          <p:nvPr>
            <p:ph idx="1"/>
          </p:nvPr>
        </p:nvSpPr>
        <p:spPr/>
        <p:txBody>
          <a:bodyPr>
            <a:normAutofit lnSpcReduction="10000"/>
          </a:bodyPr>
          <a:lstStyle/>
          <a:p>
            <a:r>
              <a:rPr lang="en-GB" dirty="0" smtClean="0"/>
              <a:t>The nature of reading.</a:t>
            </a:r>
          </a:p>
          <a:p>
            <a:r>
              <a:rPr lang="en-GB" dirty="0" smtClean="0"/>
              <a:t>How do we read? Models of the reading process.</a:t>
            </a:r>
          </a:p>
          <a:p>
            <a:r>
              <a:rPr lang="en-GB" dirty="0" smtClean="0"/>
              <a:t>Text types, reading purpose and reading strategies: How do they interact?</a:t>
            </a:r>
          </a:p>
          <a:p>
            <a:r>
              <a:rPr lang="en-GB" dirty="0" smtClean="0"/>
              <a:t>Developing a reading lesson: pre-while-post reading.</a:t>
            </a:r>
          </a:p>
          <a:p>
            <a:r>
              <a:rPr lang="en-GB" dirty="0" smtClean="0"/>
              <a:t>Principles for developing reading skills.</a:t>
            </a:r>
          </a:p>
          <a:p>
            <a:pPr marL="0" indent="0">
              <a:buNone/>
            </a:pPr>
            <a:endParaRPr lang="en-GB" dirty="0"/>
          </a:p>
        </p:txBody>
      </p:sp>
    </p:spTree>
    <p:extLst>
      <p:ext uri="{BB962C8B-B14F-4D97-AF65-F5344CB8AC3E}">
        <p14:creationId xmlns:p14="http://schemas.microsoft.com/office/powerpoint/2010/main" val="55757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knowledge of genres help in the reading process?</a:t>
            </a:r>
            <a:endParaRPr lang="en-GB" dirty="0"/>
          </a:p>
        </p:txBody>
      </p:sp>
      <p:sp>
        <p:nvSpPr>
          <p:cNvPr id="3" name="Content Placeholder 2"/>
          <p:cNvSpPr>
            <a:spLocks noGrp="1"/>
          </p:cNvSpPr>
          <p:nvPr>
            <p:ph idx="1"/>
          </p:nvPr>
        </p:nvSpPr>
        <p:spPr/>
        <p:txBody>
          <a:bodyPr>
            <a:noAutofit/>
          </a:bodyPr>
          <a:lstStyle/>
          <a:p>
            <a:r>
              <a:rPr lang="en-GB" sz="2800" dirty="0" smtClean="0"/>
              <a:t>Text types differ in terms of their communicative functions, the way information is organised and presented, in their syntax, grammar and vocabulary and in the way ideas are related to each other. </a:t>
            </a:r>
          </a:p>
          <a:p>
            <a:r>
              <a:rPr lang="en-GB" sz="2800" dirty="0" smtClean="0"/>
              <a:t>Readers have knowledge of a vast array of text types and their distinctive characteristics. This knowledge enables them to approach the text with some degree of familiarity and adjust their reading expectations and skills to the particular text.</a:t>
            </a:r>
            <a:endParaRPr lang="en-GB" sz="2800" dirty="0"/>
          </a:p>
        </p:txBody>
      </p:sp>
    </p:spTree>
    <p:extLst>
      <p:ext uri="{BB962C8B-B14F-4D97-AF65-F5344CB8AC3E}">
        <p14:creationId xmlns:p14="http://schemas.microsoft.com/office/powerpoint/2010/main" val="394615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types (1/3)</a:t>
            </a:r>
            <a:endParaRPr lang="en-GB" dirty="0"/>
          </a:p>
        </p:txBody>
      </p:sp>
      <p:sp>
        <p:nvSpPr>
          <p:cNvPr id="4" name="Content Placeholder 3"/>
          <p:cNvSpPr>
            <a:spLocks noGrp="1"/>
          </p:cNvSpPr>
          <p:nvPr>
            <p:ph sz="half" idx="1"/>
          </p:nvPr>
        </p:nvSpPr>
        <p:spPr/>
        <p:txBody>
          <a:bodyPr>
            <a:noAutofit/>
          </a:bodyPr>
          <a:lstStyle/>
          <a:p>
            <a:pPr fontAlgn="base">
              <a:spcBef>
                <a:spcPts val="600"/>
              </a:spcBef>
            </a:pPr>
            <a:r>
              <a:rPr kumimoji="1" lang="en-GB" dirty="0" smtClean="0"/>
              <a:t>Calendars.</a:t>
            </a:r>
            <a:endParaRPr lang="en-GB" dirty="0" smtClean="0"/>
          </a:p>
          <a:p>
            <a:pPr fontAlgn="base">
              <a:spcBef>
                <a:spcPts val="600"/>
              </a:spcBef>
            </a:pPr>
            <a:r>
              <a:rPr kumimoji="1" lang="en-GB" dirty="0" smtClean="0"/>
              <a:t>Addresses.</a:t>
            </a:r>
            <a:endParaRPr lang="en-GB" dirty="0" smtClean="0"/>
          </a:p>
          <a:p>
            <a:pPr fontAlgn="base">
              <a:spcBef>
                <a:spcPts val="600"/>
              </a:spcBef>
            </a:pPr>
            <a:r>
              <a:rPr kumimoji="1" lang="en-GB" dirty="0" smtClean="0"/>
              <a:t>Phone books.</a:t>
            </a:r>
            <a:endParaRPr lang="en-GB" dirty="0" smtClean="0"/>
          </a:p>
          <a:p>
            <a:pPr fontAlgn="base">
              <a:spcBef>
                <a:spcPts val="600"/>
              </a:spcBef>
            </a:pPr>
            <a:r>
              <a:rPr kumimoji="1" lang="en-GB" dirty="0" smtClean="0"/>
              <a:t>Name cards.</a:t>
            </a:r>
            <a:endParaRPr lang="en-GB" dirty="0" smtClean="0"/>
          </a:p>
          <a:p>
            <a:pPr fontAlgn="base">
              <a:spcBef>
                <a:spcPts val="600"/>
              </a:spcBef>
            </a:pPr>
            <a:r>
              <a:rPr kumimoji="1" lang="en-GB" dirty="0" smtClean="0"/>
              <a:t>Bank statements.</a:t>
            </a:r>
            <a:endParaRPr lang="en-GB" dirty="0" smtClean="0"/>
          </a:p>
          <a:p>
            <a:pPr fontAlgn="base">
              <a:spcBef>
                <a:spcPts val="600"/>
              </a:spcBef>
            </a:pPr>
            <a:r>
              <a:rPr kumimoji="1" lang="en-GB" dirty="0" smtClean="0"/>
              <a:t>Credit cards.</a:t>
            </a:r>
            <a:endParaRPr lang="en-GB" dirty="0" smtClean="0"/>
          </a:p>
          <a:p>
            <a:pPr fontAlgn="base">
              <a:spcBef>
                <a:spcPts val="600"/>
              </a:spcBef>
            </a:pPr>
            <a:r>
              <a:rPr kumimoji="1" lang="en-GB" dirty="0" smtClean="0"/>
              <a:t>Maps.</a:t>
            </a:r>
            <a:endParaRPr lang="en-GB" dirty="0" smtClean="0"/>
          </a:p>
          <a:p>
            <a:pPr fontAlgn="base">
              <a:spcBef>
                <a:spcPts val="600"/>
              </a:spcBef>
            </a:pPr>
            <a:r>
              <a:rPr kumimoji="1" lang="en-GB" dirty="0" smtClean="0"/>
              <a:t>Anecdotes.</a:t>
            </a:r>
          </a:p>
          <a:p>
            <a:pPr fontAlgn="base">
              <a:spcBef>
                <a:spcPts val="600"/>
              </a:spcBef>
            </a:pPr>
            <a:r>
              <a:rPr kumimoji="1" lang="en-GB" dirty="0" smtClean="0"/>
              <a:t>Weather forecast.</a:t>
            </a:r>
          </a:p>
          <a:p>
            <a:pPr fontAlgn="base">
              <a:spcBef>
                <a:spcPts val="600"/>
              </a:spcBef>
            </a:pPr>
            <a:endParaRPr lang="en-GB" dirty="0" smtClean="0"/>
          </a:p>
          <a:p>
            <a:pPr>
              <a:spcBef>
                <a:spcPts val="600"/>
              </a:spcBef>
            </a:pPr>
            <a:endParaRPr lang="en-GB" dirty="0"/>
          </a:p>
        </p:txBody>
      </p:sp>
      <p:sp>
        <p:nvSpPr>
          <p:cNvPr id="6" name="Content Placeholder 5"/>
          <p:cNvSpPr>
            <a:spLocks noGrp="1"/>
          </p:cNvSpPr>
          <p:nvPr>
            <p:ph sz="half" idx="2"/>
          </p:nvPr>
        </p:nvSpPr>
        <p:spPr/>
        <p:txBody>
          <a:bodyPr>
            <a:noAutofit/>
          </a:bodyPr>
          <a:lstStyle/>
          <a:p>
            <a:pPr fontAlgn="base">
              <a:spcBef>
                <a:spcPts val="600"/>
              </a:spcBef>
            </a:pPr>
            <a:r>
              <a:rPr kumimoji="1" lang="en-GB" dirty="0" smtClean="0"/>
              <a:t>Pamphlets.</a:t>
            </a:r>
            <a:endParaRPr lang="en-GB" dirty="0" smtClean="0"/>
          </a:p>
          <a:p>
            <a:pPr fontAlgn="base">
              <a:spcBef>
                <a:spcPts val="600"/>
              </a:spcBef>
            </a:pPr>
            <a:r>
              <a:rPr kumimoji="1" lang="en-GB" dirty="0" smtClean="0"/>
              <a:t>Product labels.</a:t>
            </a:r>
            <a:endParaRPr lang="en-GB" dirty="0" smtClean="0"/>
          </a:p>
          <a:p>
            <a:pPr fontAlgn="base">
              <a:spcBef>
                <a:spcPts val="600"/>
              </a:spcBef>
            </a:pPr>
            <a:r>
              <a:rPr kumimoji="1" lang="en-GB" dirty="0" smtClean="0"/>
              <a:t>Washing instructions.</a:t>
            </a:r>
            <a:endParaRPr lang="en-GB" dirty="0" smtClean="0"/>
          </a:p>
          <a:p>
            <a:pPr fontAlgn="base">
              <a:spcBef>
                <a:spcPts val="600"/>
              </a:spcBef>
            </a:pPr>
            <a:r>
              <a:rPr kumimoji="1" lang="en-GB" dirty="0" smtClean="0"/>
              <a:t>Short stories.</a:t>
            </a:r>
            <a:endParaRPr lang="en-GB" dirty="0" smtClean="0"/>
          </a:p>
          <a:p>
            <a:pPr fontAlgn="base">
              <a:spcBef>
                <a:spcPts val="600"/>
              </a:spcBef>
            </a:pPr>
            <a:r>
              <a:rPr kumimoji="1" lang="en-GB" dirty="0" smtClean="0"/>
              <a:t>Novels.</a:t>
            </a:r>
            <a:endParaRPr lang="en-GB" dirty="0" smtClean="0"/>
          </a:p>
          <a:p>
            <a:pPr fontAlgn="base">
              <a:spcBef>
                <a:spcPts val="600"/>
              </a:spcBef>
            </a:pPr>
            <a:r>
              <a:rPr kumimoji="1" lang="en-GB" dirty="0" smtClean="0"/>
              <a:t>Plays.</a:t>
            </a:r>
            <a:endParaRPr lang="en-GB" dirty="0" smtClean="0"/>
          </a:p>
          <a:p>
            <a:pPr fontAlgn="base">
              <a:spcBef>
                <a:spcPts val="600"/>
              </a:spcBef>
            </a:pPr>
            <a:r>
              <a:rPr kumimoji="1" lang="en-GB" dirty="0" smtClean="0"/>
              <a:t>Poems.</a:t>
            </a:r>
            <a:endParaRPr lang="en-GB" dirty="0" smtClean="0"/>
          </a:p>
          <a:p>
            <a:pPr fontAlgn="base">
              <a:spcBef>
                <a:spcPts val="600"/>
              </a:spcBef>
            </a:pPr>
            <a:r>
              <a:rPr kumimoji="1" lang="en-GB" dirty="0" smtClean="0"/>
              <a:t>Handbooks.</a:t>
            </a:r>
          </a:p>
          <a:p>
            <a:pPr fontAlgn="base">
              <a:spcBef>
                <a:spcPts val="600"/>
              </a:spcBef>
            </a:pPr>
            <a:r>
              <a:rPr lang="en-GB" dirty="0" smtClean="0"/>
              <a:t>Clothes size labels.</a:t>
            </a:r>
          </a:p>
        </p:txBody>
      </p:sp>
    </p:spTree>
    <p:extLst>
      <p:ext uri="{BB962C8B-B14F-4D97-AF65-F5344CB8AC3E}">
        <p14:creationId xmlns:p14="http://schemas.microsoft.com/office/powerpoint/2010/main" val="2245740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types (2/3)</a:t>
            </a:r>
            <a:endParaRPr lang="en-GB" dirty="0"/>
          </a:p>
        </p:txBody>
      </p:sp>
      <p:sp>
        <p:nvSpPr>
          <p:cNvPr id="4" name="Content Placeholder 3"/>
          <p:cNvSpPr>
            <a:spLocks noGrp="1"/>
          </p:cNvSpPr>
          <p:nvPr>
            <p:ph sz="half" idx="1"/>
          </p:nvPr>
        </p:nvSpPr>
        <p:spPr/>
        <p:txBody>
          <a:bodyPr>
            <a:noAutofit/>
          </a:bodyPr>
          <a:lstStyle/>
          <a:p>
            <a:pPr fontAlgn="base">
              <a:spcBef>
                <a:spcPts val="600"/>
              </a:spcBef>
            </a:pPr>
            <a:r>
              <a:rPr kumimoji="1" lang="en-GB" dirty="0" smtClean="0"/>
              <a:t>Graffiti on walls.</a:t>
            </a:r>
          </a:p>
          <a:p>
            <a:pPr fontAlgn="base">
              <a:spcBef>
                <a:spcPts val="600"/>
              </a:spcBef>
            </a:pPr>
            <a:r>
              <a:rPr kumimoji="1" lang="en-GB" dirty="0" smtClean="0"/>
              <a:t>Children’s scribbling.</a:t>
            </a:r>
          </a:p>
          <a:p>
            <a:pPr fontAlgn="base">
              <a:spcBef>
                <a:spcPts val="600"/>
              </a:spcBef>
            </a:pPr>
            <a:r>
              <a:rPr kumimoji="1" lang="en-GB" dirty="0" smtClean="0"/>
              <a:t>Informal letters.</a:t>
            </a:r>
          </a:p>
          <a:p>
            <a:pPr fontAlgn="base">
              <a:spcBef>
                <a:spcPts val="600"/>
              </a:spcBef>
            </a:pPr>
            <a:r>
              <a:rPr kumimoji="1" lang="en-GB" dirty="0" smtClean="0"/>
              <a:t>Business letters.</a:t>
            </a:r>
          </a:p>
          <a:p>
            <a:pPr fontAlgn="base">
              <a:spcBef>
                <a:spcPts val="600"/>
              </a:spcBef>
            </a:pPr>
            <a:r>
              <a:rPr kumimoji="1" lang="en-GB" dirty="0" smtClean="0"/>
              <a:t>Rules and regulations.</a:t>
            </a:r>
          </a:p>
          <a:p>
            <a:pPr fontAlgn="base">
              <a:spcBef>
                <a:spcPts val="600"/>
              </a:spcBef>
            </a:pPr>
            <a:r>
              <a:rPr kumimoji="1" lang="en-GB" dirty="0" smtClean="0"/>
              <a:t>Electronic mail.</a:t>
            </a:r>
          </a:p>
          <a:p>
            <a:pPr fontAlgn="base">
              <a:spcBef>
                <a:spcPts val="600"/>
              </a:spcBef>
            </a:pPr>
            <a:r>
              <a:rPr kumimoji="1" lang="en-GB" dirty="0" smtClean="0"/>
              <a:t>Telegrams.</a:t>
            </a:r>
          </a:p>
          <a:p>
            <a:pPr fontAlgn="base">
              <a:spcBef>
                <a:spcPts val="600"/>
              </a:spcBef>
            </a:pPr>
            <a:r>
              <a:rPr kumimoji="1" lang="en-GB" dirty="0" smtClean="0"/>
              <a:t>Fax messages.</a:t>
            </a:r>
          </a:p>
          <a:p>
            <a:pPr fontAlgn="base">
              <a:spcBef>
                <a:spcPts val="600"/>
              </a:spcBef>
            </a:pPr>
            <a:r>
              <a:rPr kumimoji="1" lang="en-GB" dirty="0" smtClean="0"/>
              <a:t>Junk mail.</a:t>
            </a:r>
          </a:p>
          <a:p>
            <a:endParaRPr lang="en-GB" dirty="0"/>
          </a:p>
        </p:txBody>
      </p:sp>
      <p:sp>
        <p:nvSpPr>
          <p:cNvPr id="6" name="Content Placeholder 5"/>
          <p:cNvSpPr>
            <a:spLocks noGrp="1"/>
          </p:cNvSpPr>
          <p:nvPr>
            <p:ph sz="half" idx="2"/>
          </p:nvPr>
        </p:nvSpPr>
        <p:spPr/>
        <p:txBody>
          <a:bodyPr>
            <a:noAutofit/>
          </a:bodyPr>
          <a:lstStyle/>
          <a:p>
            <a:pPr fontAlgn="base">
              <a:spcBef>
                <a:spcPts val="600"/>
              </a:spcBef>
            </a:pPr>
            <a:r>
              <a:rPr kumimoji="1" lang="en-GB" dirty="0" smtClean="0"/>
              <a:t>Postcards.</a:t>
            </a:r>
          </a:p>
          <a:p>
            <a:pPr fontAlgn="base">
              <a:spcBef>
                <a:spcPts val="600"/>
              </a:spcBef>
            </a:pPr>
            <a:r>
              <a:rPr kumimoji="1" lang="en-GB" dirty="0" smtClean="0"/>
              <a:t>Credit cards.</a:t>
            </a:r>
          </a:p>
          <a:p>
            <a:pPr fontAlgn="base">
              <a:spcBef>
                <a:spcPts val="600"/>
              </a:spcBef>
            </a:pPr>
            <a:r>
              <a:rPr kumimoji="1" lang="en-GB" dirty="0" smtClean="0"/>
              <a:t>Comic books.</a:t>
            </a:r>
          </a:p>
          <a:p>
            <a:pPr fontAlgn="base">
              <a:spcBef>
                <a:spcPts val="600"/>
              </a:spcBef>
            </a:pPr>
            <a:r>
              <a:rPr kumimoji="1" lang="en-GB" dirty="0" smtClean="0"/>
              <a:t>Newspapers.</a:t>
            </a:r>
          </a:p>
          <a:p>
            <a:pPr fontAlgn="base">
              <a:spcBef>
                <a:spcPts val="600"/>
              </a:spcBef>
            </a:pPr>
            <a:r>
              <a:rPr kumimoji="1" lang="en-GB" dirty="0" smtClean="0"/>
              <a:t>Diplomas.</a:t>
            </a:r>
          </a:p>
          <a:p>
            <a:pPr fontAlgn="base">
              <a:spcBef>
                <a:spcPts val="600"/>
              </a:spcBef>
            </a:pPr>
            <a:r>
              <a:rPr kumimoji="1" lang="en-GB" dirty="0" smtClean="0"/>
              <a:t>Application forms.</a:t>
            </a:r>
          </a:p>
          <a:p>
            <a:pPr fontAlgn="base">
              <a:spcBef>
                <a:spcPts val="600"/>
              </a:spcBef>
            </a:pPr>
            <a:r>
              <a:rPr kumimoji="1" lang="en-GB" dirty="0" smtClean="0"/>
              <a:t>Store catalogues.</a:t>
            </a:r>
          </a:p>
          <a:p>
            <a:pPr fontAlgn="base">
              <a:spcBef>
                <a:spcPts val="600"/>
              </a:spcBef>
            </a:pPr>
            <a:r>
              <a:rPr kumimoji="1" lang="en-GB" dirty="0" smtClean="0"/>
              <a:t>Magazines.</a:t>
            </a:r>
          </a:p>
          <a:p>
            <a:pPr fontAlgn="base">
              <a:spcBef>
                <a:spcPts val="600"/>
              </a:spcBef>
            </a:pPr>
            <a:r>
              <a:rPr kumimoji="1" lang="en-GB" dirty="0" smtClean="0"/>
              <a:t>Radio/TV guides.</a:t>
            </a:r>
          </a:p>
        </p:txBody>
      </p:sp>
    </p:spTree>
    <p:extLst>
      <p:ext uri="{BB962C8B-B14F-4D97-AF65-F5344CB8AC3E}">
        <p14:creationId xmlns:p14="http://schemas.microsoft.com/office/powerpoint/2010/main" val="170144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types (3/3)</a:t>
            </a:r>
            <a:endParaRPr lang="en-GB" dirty="0"/>
          </a:p>
        </p:txBody>
      </p:sp>
      <p:sp>
        <p:nvSpPr>
          <p:cNvPr id="3" name="Content Placeholder 2"/>
          <p:cNvSpPr>
            <a:spLocks noGrp="1"/>
          </p:cNvSpPr>
          <p:nvPr>
            <p:ph sz="half" idx="1"/>
          </p:nvPr>
        </p:nvSpPr>
        <p:spPr/>
        <p:txBody>
          <a:bodyPr>
            <a:noAutofit/>
          </a:bodyPr>
          <a:lstStyle/>
          <a:p>
            <a:pPr fontAlgn="base">
              <a:spcBef>
                <a:spcPts val="600"/>
              </a:spcBef>
            </a:pPr>
            <a:r>
              <a:rPr kumimoji="1" lang="en-GB" dirty="0" smtClean="0"/>
              <a:t>Advertisements.</a:t>
            </a:r>
          </a:p>
          <a:p>
            <a:pPr fontAlgn="base">
              <a:spcBef>
                <a:spcPts val="600"/>
              </a:spcBef>
            </a:pPr>
            <a:r>
              <a:rPr kumimoji="1" lang="en-GB" dirty="0" smtClean="0"/>
              <a:t>Posters.</a:t>
            </a:r>
          </a:p>
          <a:p>
            <a:pPr fontAlgn="base">
              <a:spcBef>
                <a:spcPts val="600"/>
              </a:spcBef>
            </a:pPr>
            <a:r>
              <a:rPr kumimoji="1" lang="en-GB" dirty="0" smtClean="0"/>
              <a:t>Travel guides.</a:t>
            </a:r>
          </a:p>
          <a:p>
            <a:pPr fontAlgn="base">
              <a:spcBef>
                <a:spcPts val="600"/>
              </a:spcBef>
            </a:pPr>
            <a:r>
              <a:rPr kumimoji="1" lang="en-GB" dirty="0" smtClean="0"/>
              <a:t>Cookbooks.</a:t>
            </a:r>
          </a:p>
          <a:p>
            <a:pPr fontAlgn="base">
              <a:spcBef>
                <a:spcPts val="600"/>
              </a:spcBef>
            </a:pPr>
            <a:r>
              <a:rPr kumimoji="1" lang="en-GB" dirty="0" smtClean="0"/>
              <a:t>Repair manuals.</a:t>
            </a:r>
          </a:p>
          <a:p>
            <a:pPr fontAlgn="base">
              <a:spcBef>
                <a:spcPts val="600"/>
              </a:spcBef>
            </a:pPr>
            <a:r>
              <a:rPr kumimoji="1" lang="en-GB" dirty="0" smtClean="0"/>
              <a:t>Memos.</a:t>
            </a:r>
          </a:p>
          <a:p>
            <a:pPr fontAlgn="base">
              <a:spcBef>
                <a:spcPts val="600"/>
              </a:spcBef>
            </a:pPr>
            <a:r>
              <a:rPr kumimoji="1" lang="en-GB" dirty="0" smtClean="0"/>
              <a:t>Time schedules.</a:t>
            </a:r>
          </a:p>
          <a:p>
            <a:pPr fontAlgn="base">
              <a:spcBef>
                <a:spcPts val="600"/>
              </a:spcBef>
            </a:pPr>
            <a:r>
              <a:rPr kumimoji="1" lang="en-GB" dirty="0" smtClean="0"/>
              <a:t>Street signs.</a:t>
            </a:r>
          </a:p>
          <a:p>
            <a:pPr fontAlgn="base">
              <a:spcBef>
                <a:spcPts val="600"/>
              </a:spcBef>
            </a:pPr>
            <a:r>
              <a:rPr kumimoji="1" lang="en-GB" dirty="0" smtClean="0"/>
              <a:t>Syllabi.</a:t>
            </a:r>
          </a:p>
        </p:txBody>
      </p:sp>
      <p:sp>
        <p:nvSpPr>
          <p:cNvPr id="4" name="Content Placeholder 3"/>
          <p:cNvSpPr>
            <a:spLocks noGrp="1"/>
          </p:cNvSpPr>
          <p:nvPr>
            <p:ph sz="half" idx="2"/>
          </p:nvPr>
        </p:nvSpPr>
        <p:spPr/>
        <p:txBody>
          <a:bodyPr>
            <a:normAutofit/>
          </a:bodyPr>
          <a:lstStyle/>
          <a:p>
            <a:pPr fontAlgn="base">
              <a:spcBef>
                <a:spcPts val="600"/>
              </a:spcBef>
            </a:pPr>
            <a:r>
              <a:rPr kumimoji="1" lang="en-GB" dirty="0" smtClean="0"/>
              <a:t>Journal articles.</a:t>
            </a:r>
          </a:p>
          <a:p>
            <a:pPr fontAlgn="base">
              <a:spcBef>
                <a:spcPts val="600"/>
              </a:spcBef>
            </a:pPr>
            <a:r>
              <a:rPr kumimoji="1" lang="en-GB" dirty="0" smtClean="0"/>
              <a:t>Song lyrics.</a:t>
            </a:r>
          </a:p>
          <a:p>
            <a:pPr fontAlgn="base">
              <a:spcBef>
                <a:spcPts val="600"/>
              </a:spcBef>
            </a:pPr>
            <a:r>
              <a:rPr kumimoji="1" lang="en-GB" dirty="0" smtClean="0"/>
              <a:t>Film subtitles.</a:t>
            </a:r>
          </a:p>
          <a:p>
            <a:pPr fontAlgn="base">
              <a:spcBef>
                <a:spcPts val="600"/>
              </a:spcBef>
            </a:pPr>
            <a:r>
              <a:rPr kumimoji="1" lang="en-GB" dirty="0" smtClean="0"/>
              <a:t>Diagrams.</a:t>
            </a:r>
          </a:p>
          <a:p>
            <a:pPr fontAlgn="base">
              <a:spcBef>
                <a:spcPts val="600"/>
              </a:spcBef>
            </a:pPr>
            <a:r>
              <a:rPr kumimoji="1" lang="en-GB" dirty="0" smtClean="0"/>
              <a:t>Flowcharts.</a:t>
            </a:r>
          </a:p>
          <a:p>
            <a:pPr fontAlgn="base">
              <a:spcBef>
                <a:spcPts val="600"/>
              </a:spcBef>
            </a:pPr>
            <a:r>
              <a:rPr kumimoji="1" lang="en-GB" dirty="0" smtClean="0"/>
              <a:t>Name tags</a:t>
            </a:r>
            <a:br>
              <a:rPr kumimoji="1" lang="en-GB" dirty="0" smtClean="0"/>
            </a:br>
            <a:r>
              <a:rPr kumimoji="1" lang="en-GB" dirty="0" smtClean="0"/>
              <a:t>(adapted from </a:t>
            </a:r>
            <a:r>
              <a:rPr kumimoji="1" lang="en-GB" dirty="0" err="1" smtClean="0"/>
              <a:t>Gebhard</a:t>
            </a:r>
            <a:r>
              <a:rPr kumimoji="1" lang="en-GB" dirty="0" smtClean="0"/>
              <a:t>, 1996: 189).</a:t>
            </a:r>
          </a:p>
        </p:txBody>
      </p:sp>
    </p:spTree>
    <p:extLst>
      <p:ext uri="{BB962C8B-B14F-4D97-AF65-F5344CB8AC3E}">
        <p14:creationId xmlns:p14="http://schemas.microsoft.com/office/powerpoint/2010/main" val="1077428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3</a:t>
            </a:r>
            <a:endParaRPr lang="en-GB" dirty="0"/>
          </a:p>
        </p:txBody>
      </p:sp>
      <p:sp>
        <p:nvSpPr>
          <p:cNvPr id="3" name="Content Placeholder 2"/>
          <p:cNvSpPr>
            <a:spLocks noGrp="1"/>
          </p:cNvSpPr>
          <p:nvPr>
            <p:ph idx="1"/>
          </p:nvPr>
        </p:nvSpPr>
        <p:spPr/>
        <p:txBody>
          <a:bodyPr/>
          <a:lstStyle/>
          <a:p>
            <a:r>
              <a:rPr lang="en-GB" dirty="0" smtClean="0"/>
              <a:t>What are the purposes for reading? In order to help you in your answer think, why would you read a newspaper, a poem, a telephone directory, a manual, an </a:t>
            </a:r>
            <a:r>
              <a:rPr lang="en-GB" dirty="0" err="1" smtClean="0"/>
              <a:t>encyclopedia</a:t>
            </a:r>
            <a:r>
              <a:rPr lang="en-GB" dirty="0" smtClean="0"/>
              <a:t>, tour guides.</a:t>
            </a:r>
            <a:endParaRPr lang="en-GB" dirty="0"/>
          </a:p>
        </p:txBody>
      </p:sp>
    </p:spTree>
    <p:extLst>
      <p:ext uri="{BB962C8B-B14F-4D97-AF65-F5344CB8AC3E}">
        <p14:creationId xmlns:p14="http://schemas.microsoft.com/office/powerpoint/2010/main" val="1978091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How does the purpose of reading influence the skills we employ?</a:t>
            </a:r>
            <a:endParaRPr lang="en-GB"/>
          </a:p>
        </p:txBody>
      </p:sp>
      <p:sp>
        <p:nvSpPr>
          <p:cNvPr id="3" name="Content Placeholder 2"/>
          <p:cNvSpPr>
            <a:spLocks noGrp="1"/>
          </p:cNvSpPr>
          <p:nvPr>
            <p:ph idx="1"/>
          </p:nvPr>
        </p:nvSpPr>
        <p:spPr/>
        <p:txBody>
          <a:bodyPr/>
          <a:lstStyle/>
          <a:p>
            <a:r>
              <a:rPr lang="en-GB" smtClean="0"/>
              <a:t>Readers do not approach all texts in the same way; they adjust their reading style according to the purpose they have for reading. The text type also influences our purpose for reading.</a:t>
            </a:r>
          </a:p>
          <a:p>
            <a:endParaRPr lang="en-GB"/>
          </a:p>
        </p:txBody>
      </p:sp>
    </p:spTree>
    <p:extLst>
      <p:ext uri="{BB962C8B-B14F-4D97-AF65-F5344CB8AC3E}">
        <p14:creationId xmlns:p14="http://schemas.microsoft.com/office/powerpoint/2010/main" val="1243880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Reading purposes (1/2)</a:t>
            </a:r>
            <a:endParaRPr lang="en-GB"/>
          </a:p>
        </p:txBody>
      </p:sp>
      <p:sp>
        <p:nvSpPr>
          <p:cNvPr id="3" name="Content Placeholder 2"/>
          <p:cNvSpPr>
            <a:spLocks noGrp="1"/>
          </p:cNvSpPr>
          <p:nvPr>
            <p:ph idx="1"/>
          </p:nvPr>
        </p:nvSpPr>
        <p:spPr/>
        <p:txBody>
          <a:bodyPr>
            <a:noAutofit/>
          </a:bodyPr>
          <a:lstStyle/>
          <a:p>
            <a:pPr>
              <a:spcBef>
                <a:spcPts val="600"/>
              </a:spcBef>
            </a:pPr>
            <a:r>
              <a:rPr lang="en-GB" smtClean="0"/>
              <a:t>To obtain information.</a:t>
            </a:r>
          </a:p>
          <a:p>
            <a:pPr>
              <a:spcBef>
                <a:spcPts val="600"/>
              </a:spcBef>
            </a:pPr>
            <a:r>
              <a:rPr lang="en-GB" smtClean="0"/>
              <a:t>To respond to curiosity about a topic.</a:t>
            </a:r>
          </a:p>
          <a:p>
            <a:pPr>
              <a:spcBef>
                <a:spcPts val="600"/>
              </a:spcBef>
            </a:pPr>
            <a:r>
              <a:rPr lang="en-GB" smtClean="0"/>
              <a:t>To follow instructions to perform some task.</a:t>
            </a:r>
          </a:p>
          <a:p>
            <a:pPr>
              <a:spcBef>
                <a:spcPts val="600"/>
              </a:spcBef>
            </a:pPr>
            <a:r>
              <a:rPr lang="en-GB" smtClean="0"/>
              <a:t>For pleasure, amusement and personal enjoyment.</a:t>
            </a:r>
          </a:p>
          <a:p>
            <a:pPr>
              <a:spcBef>
                <a:spcPts val="600"/>
              </a:spcBef>
            </a:pPr>
            <a:r>
              <a:rPr lang="en-GB" smtClean="0"/>
              <a:t>To keep in touch with friends and colleagues.</a:t>
            </a:r>
          </a:p>
          <a:p>
            <a:pPr>
              <a:spcBef>
                <a:spcPts val="600"/>
              </a:spcBef>
            </a:pPr>
            <a:r>
              <a:rPr lang="en-GB" smtClean="0"/>
              <a:t>To know what is happening in the world (through newspapers, magazines etc.).</a:t>
            </a:r>
            <a:endParaRPr lang="en-GB"/>
          </a:p>
        </p:txBody>
      </p:sp>
    </p:spTree>
    <p:extLst>
      <p:ext uri="{BB962C8B-B14F-4D97-AF65-F5344CB8AC3E}">
        <p14:creationId xmlns:p14="http://schemas.microsoft.com/office/powerpoint/2010/main" val="1419932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Reading purposes (2/2)</a:t>
            </a:r>
            <a:endParaRPr lang="en-GB"/>
          </a:p>
        </p:txBody>
      </p:sp>
      <p:sp>
        <p:nvSpPr>
          <p:cNvPr id="3" name="Content Placeholder 2"/>
          <p:cNvSpPr>
            <a:spLocks noGrp="1"/>
          </p:cNvSpPr>
          <p:nvPr>
            <p:ph idx="1"/>
          </p:nvPr>
        </p:nvSpPr>
        <p:spPr/>
        <p:txBody>
          <a:bodyPr>
            <a:noAutofit/>
          </a:bodyPr>
          <a:lstStyle/>
          <a:p>
            <a:pPr>
              <a:spcBef>
                <a:spcPts val="600"/>
              </a:spcBef>
            </a:pPr>
            <a:r>
              <a:rPr lang="en-GB" dirty="0" smtClean="0"/>
              <a:t>To find out when and where things are happening.</a:t>
            </a:r>
          </a:p>
          <a:p>
            <a:pPr>
              <a:spcBef>
                <a:spcPts val="600"/>
              </a:spcBef>
            </a:pPr>
            <a:r>
              <a:rPr lang="en-GB" dirty="0" smtClean="0"/>
              <a:t>To extend/enrich our existing knowledge base. (Adapted from Hedge, 2001; Rivers and </a:t>
            </a:r>
            <a:r>
              <a:rPr lang="en-GB" dirty="0" err="1" smtClean="0"/>
              <a:t>Temperley</a:t>
            </a:r>
            <a:r>
              <a:rPr lang="en-GB" dirty="0" smtClean="0"/>
              <a:t>, 1978.)</a:t>
            </a:r>
            <a:endParaRPr lang="en-GB" dirty="0"/>
          </a:p>
        </p:txBody>
      </p:sp>
    </p:spTree>
    <p:extLst>
      <p:ext uri="{BB962C8B-B14F-4D97-AF65-F5344CB8AC3E}">
        <p14:creationId xmlns:p14="http://schemas.microsoft.com/office/powerpoint/2010/main" val="303285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How do good readers read?</a:t>
            </a:r>
            <a:endParaRPr lang="en-GB"/>
          </a:p>
        </p:txBody>
      </p:sp>
      <p:sp>
        <p:nvSpPr>
          <p:cNvPr id="3" name="Content Placeholder 2"/>
          <p:cNvSpPr>
            <a:spLocks noGrp="1"/>
          </p:cNvSpPr>
          <p:nvPr>
            <p:ph idx="1"/>
          </p:nvPr>
        </p:nvSpPr>
        <p:spPr/>
        <p:txBody>
          <a:bodyPr/>
          <a:lstStyle/>
          <a:p>
            <a:r>
              <a:rPr lang="en-GB" smtClean="0"/>
              <a:t>Depending on their reading purpose and the type of text, good readers choose the most appropriate reading strategy(-ies).</a:t>
            </a:r>
          </a:p>
          <a:p>
            <a:r>
              <a:rPr lang="en-GB" smtClean="0"/>
              <a:t>We read different things in different ways. The reading strategies we use depend  on what we are reading and our purpose for reading it.</a:t>
            </a:r>
            <a:endParaRPr lang="en-GB"/>
          </a:p>
        </p:txBody>
      </p:sp>
    </p:spTree>
    <p:extLst>
      <p:ext uri="{BB962C8B-B14F-4D97-AF65-F5344CB8AC3E}">
        <p14:creationId xmlns:p14="http://schemas.microsoft.com/office/powerpoint/2010/main" val="1216090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Strategies that effective readers employ (1/4)</a:t>
            </a:r>
            <a:endParaRPr lang="en-GB"/>
          </a:p>
        </p:txBody>
      </p:sp>
      <p:sp>
        <p:nvSpPr>
          <p:cNvPr id="3" name="Content Placeholder 2"/>
          <p:cNvSpPr>
            <a:spLocks noGrp="1"/>
          </p:cNvSpPr>
          <p:nvPr>
            <p:ph idx="1"/>
          </p:nvPr>
        </p:nvSpPr>
        <p:spPr/>
        <p:txBody>
          <a:bodyPr>
            <a:noAutofit/>
          </a:bodyPr>
          <a:lstStyle/>
          <a:p>
            <a:pPr>
              <a:spcBef>
                <a:spcPts val="1000"/>
              </a:spcBef>
            </a:pPr>
            <a:r>
              <a:rPr lang="en-GB" sz="3000" dirty="0" smtClean="0"/>
              <a:t>Recognise words quickly.</a:t>
            </a:r>
          </a:p>
          <a:p>
            <a:pPr>
              <a:spcBef>
                <a:spcPts val="1000"/>
              </a:spcBef>
            </a:pPr>
            <a:r>
              <a:rPr lang="en-GB" sz="3000" dirty="0" smtClean="0"/>
              <a:t>Use text features (i.e. headings, subheadings, pictures) to predict the content of a text.</a:t>
            </a:r>
          </a:p>
          <a:p>
            <a:pPr>
              <a:spcBef>
                <a:spcPts val="1000"/>
              </a:spcBef>
            </a:pPr>
            <a:r>
              <a:rPr lang="en-GB" sz="3000" dirty="0" smtClean="0"/>
              <a:t>Deduce the meaning and use of unfamiliar lexical items by using contextual clues.</a:t>
            </a:r>
          </a:p>
          <a:p>
            <a:pPr>
              <a:spcBef>
                <a:spcPts val="1000"/>
              </a:spcBef>
            </a:pPr>
            <a:r>
              <a:rPr lang="en-GB" sz="3000" dirty="0" smtClean="0"/>
              <a:t>Read at different speeds for different purposes.</a:t>
            </a:r>
          </a:p>
          <a:p>
            <a:pPr>
              <a:spcBef>
                <a:spcPts val="1000"/>
              </a:spcBef>
            </a:pPr>
            <a:r>
              <a:rPr lang="en-GB" sz="3000" dirty="0" smtClean="0"/>
              <a:t>Understand information when not explicitly stated.</a:t>
            </a:r>
            <a:endParaRPr lang="en-GB" sz="3000" dirty="0"/>
          </a:p>
        </p:txBody>
      </p:sp>
    </p:spTree>
    <p:extLst>
      <p:ext uri="{BB962C8B-B14F-4D97-AF65-F5344CB8AC3E}">
        <p14:creationId xmlns:p14="http://schemas.microsoft.com/office/powerpoint/2010/main" val="1976344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Task 1 (1/2)</a:t>
            </a:r>
            <a:endParaRPr lang="en-GB" dirty="0"/>
          </a:p>
        </p:txBody>
      </p:sp>
      <p:sp>
        <p:nvSpPr>
          <p:cNvPr id="7" name="Content Placeholder 6"/>
          <p:cNvSpPr>
            <a:spLocks noGrp="1"/>
          </p:cNvSpPr>
          <p:nvPr>
            <p:ph idx="1"/>
          </p:nvPr>
        </p:nvSpPr>
        <p:spPr/>
        <p:txBody>
          <a:bodyPr>
            <a:noAutofit/>
          </a:bodyPr>
          <a:lstStyle/>
          <a:p>
            <a:pPr marL="0" indent="0">
              <a:buNone/>
            </a:pPr>
            <a:r>
              <a:rPr lang="en-GB" sz="2800" dirty="0" smtClean="0"/>
              <a:t>Below is an extract from a book by Roald Dahl. Read the extract and answer the questions that follow. </a:t>
            </a:r>
          </a:p>
          <a:p>
            <a:r>
              <a:rPr lang="en-GB" sz="2800" dirty="0" smtClean="0"/>
              <a:t>But if you don´t each people like all the others´ Sophie said, “ then what do you live on?”. “That is a squelching tricky problem round here” the BFG answered ”In this </a:t>
            </a:r>
            <a:r>
              <a:rPr lang="en-GB" sz="2800" dirty="0" err="1" smtClean="0"/>
              <a:t>shloshflunking</a:t>
            </a:r>
            <a:r>
              <a:rPr lang="en-GB" sz="2800" dirty="0" smtClean="0"/>
              <a:t> Giant Country, happy eats like pineapples and </a:t>
            </a:r>
            <a:r>
              <a:rPr lang="en-GB" sz="2800" dirty="0" err="1" smtClean="0"/>
              <a:t>pigwinkles</a:t>
            </a:r>
            <a:r>
              <a:rPr lang="en-GB" sz="2800" dirty="0" smtClean="0"/>
              <a:t> is simply not growing. Nothing is growing except for one extremely icky-poo vegetable. It is called the </a:t>
            </a:r>
            <a:r>
              <a:rPr lang="en-GB" sz="2800" dirty="0" err="1" smtClean="0"/>
              <a:t>snozzcumber</a:t>
            </a:r>
            <a:r>
              <a:rPr lang="en-GB" sz="2800" dirty="0" smtClean="0"/>
              <a:t>”.</a:t>
            </a:r>
          </a:p>
        </p:txBody>
      </p:sp>
    </p:spTree>
    <p:extLst>
      <p:ext uri="{BB962C8B-B14F-4D97-AF65-F5344CB8AC3E}">
        <p14:creationId xmlns:p14="http://schemas.microsoft.com/office/powerpoint/2010/main" val="1320062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Strategies that effective readers employ (2/4)</a:t>
            </a:r>
            <a:endParaRPr lang="en-GB" dirty="0"/>
          </a:p>
        </p:txBody>
      </p:sp>
      <p:sp>
        <p:nvSpPr>
          <p:cNvPr id="3" name="Content Placeholder 2"/>
          <p:cNvSpPr>
            <a:spLocks noGrp="1"/>
          </p:cNvSpPr>
          <p:nvPr>
            <p:ph idx="1"/>
          </p:nvPr>
        </p:nvSpPr>
        <p:spPr/>
        <p:txBody>
          <a:bodyPr>
            <a:noAutofit/>
          </a:bodyPr>
          <a:lstStyle/>
          <a:p>
            <a:r>
              <a:rPr lang="en-GB" dirty="0" smtClean="0"/>
              <a:t>Distinguish main ideas from minor ones.</a:t>
            </a:r>
          </a:p>
          <a:p>
            <a:r>
              <a:rPr lang="en-GB" dirty="0" smtClean="0"/>
              <a:t>Identify the salient points in a text to summarise.</a:t>
            </a:r>
          </a:p>
          <a:p>
            <a:r>
              <a:rPr lang="en-GB" dirty="0" smtClean="0"/>
              <a:t>Distinguish between fact and opinion.</a:t>
            </a:r>
          </a:p>
          <a:p>
            <a:r>
              <a:rPr lang="en-GB" dirty="0" smtClean="0"/>
              <a:t>Use prior knowledge to work out the meanings within a text.</a:t>
            </a:r>
          </a:p>
          <a:p>
            <a:r>
              <a:rPr lang="en-GB" dirty="0" smtClean="0"/>
              <a:t>Understand the relationships between parts of the text from the use of connectives.</a:t>
            </a:r>
          </a:p>
          <a:p>
            <a:endParaRPr lang="en-GB" dirty="0"/>
          </a:p>
        </p:txBody>
      </p:sp>
    </p:spTree>
    <p:extLst>
      <p:ext uri="{BB962C8B-B14F-4D97-AF65-F5344CB8AC3E}">
        <p14:creationId xmlns:p14="http://schemas.microsoft.com/office/powerpoint/2010/main" val="1940929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Strategies that effective readers employ (3/4)</a:t>
            </a:r>
            <a:endParaRPr lang="en-GB"/>
          </a:p>
        </p:txBody>
      </p:sp>
      <p:sp>
        <p:nvSpPr>
          <p:cNvPr id="3" name="Content Placeholder 2"/>
          <p:cNvSpPr>
            <a:spLocks noGrp="1"/>
          </p:cNvSpPr>
          <p:nvPr>
            <p:ph idx="1"/>
          </p:nvPr>
        </p:nvSpPr>
        <p:spPr>
          <a:xfrm>
            <a:off x="464156" y="1556792"/>
            <a:ext cx="8229600" cy="4536504"/>
          </a:xfrm>
        </p:spPr>
        <p:txBody>
          <a:bodyPr>
            <a:noAutofit/>
          </a:bodyPr>
          <a:lstStyle/>
          <a:p>
            <a:r>
              <a:rPr lang="en-GB" sz="3300" smtClean="0"/>
              <a:t>Skimming (quickly reading through a text to get the gist).</a:t>
            </a:r>
          </a:p>
          <a:p>
            <a:r>
              <a:rPr lang="en-GB" sz="3300" smtClean="0"/>
              <a:t>Scanning (quickly searching a text for a particular piece of information).</a:t>
            </a:r>
          </a:p>
          <a:p>
            <a:r>
              <a:rPr lang="en-GB" sz="3300" smtClean="0"/>
              <a:t>Identify the main point in a piece of discourse.</a:t>
            </a:r>
          </a:p>
          <a:p>
            <a:r>
              <a:rPr lang="en-GB" sz="3300" smtClean="0"/>
              <a:t>Use a dictionary well and understand its limitations.</a:t>
            </a:r>
            <a:endParaRPr lang="en-GB" sz="3300"/>
          </a:p>
        </p:txBody>
      </p:sp>
    </p:spTree>
    <p:extLst>
      <p:ext uri="{BB962C8B-B14F-4D97-AF65-F5344CB8AC3E}">
        <p14:creationId xmlns:p14="http://schemas.microsoft.com/office/powerpoint/2010/main" val="19573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Strategies that effective readers employ (4/4)</a:t>
            </a:r>
            <a:endParaRPr lang="en-GB" dirty="0"/>
          </a:p>
        </p:txBody>
      </p:sp>
      <p:sp>
        <p:nvSpPr>
          <p:cNvPr id="3" name="Content Placeholder 2"/>
          <p:cNvSpPr>
            <a:spLocks noGrp="1"/>
          </p:cNvSpPr>
          <p:nvPr>
            <p:ph idx="1"/>
          </p:nvPr>
        </p:nvSpPr>
        <p:spPr>
          <a:xfrm>
            <a:off x="464156" y="1556792"/>
            <a:ext cx="8229600" cy="4536504"/>
          </a:xfrm>
        </p:spPr>
        <p:txBody>
          <a:bodyPr>
            <a:noAutofit/>
          </a:bodyPr>
          <a:lstStyle/>
          <a:p>
            <a:r>
              <a:rPr lang="en-GB" sz="3300" dirty="0" smtClean="0"/>
              <a:t>Use context to build meaning and aid comprehension.</a:t>
            </a:r>
          </a:p>
          <a:p>
            <a:r>
              <a:rPr lang="en-GB" sz="3300" dirty="0" smtClean="0"/>
              <a:t>Continue reading even when unsuccessful, at least for a while.</a:t>
            </a:r>
          </a:p>
          <a:p>
            <a:r>
              <a:rPr lang="en-GB" sz="3300" dirty="0" smtClean="0"/>
              <a:t>Adjust strategies to the purpose of reading. (Adapted from </a:t>
            </a:r>
            <a:r>
              <a:rPr lang="en-GB" sz="3300" dirty="0" err="1" smtClean="0"/>
              <a:t>Munby</a:t>
            </a:r>
            <a:r>
              <a:rPr lang="en-GB" sz="3300" dirty="0" smtClean="0"/>
              <a:t>, 1978, and </a:t>
            </a:r>
            <a:r>
              <a:rPr lang="en-GB" sz="3300" dirty="0" err="1" smtClean="0"/>
              <a:t>Aebersold</a:t>
            </a:r>
            <a:r>
              <a:rPr lang="en-GB" sz="3300" dirty="0" smtClean="0"/>
              <a:t> and Field, 1997.)</a:t>
            </a:r>
            <a:endParaRPr lang="en-GB" sz="3300" dirty="0"/>
          </a:p>
        </p:txBody>
      </p:sp>
    </p:spTree>
    <p:extLst>
      <p:ext uri="{BB962C8B-B14F-4D97-AF65-F5344CB8AC3E}">
        <p14:creationId xmlns:p14="http://schemas.microsoft.com/office/powerpoint/2010/main" val="4117252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4</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sz="3000" dirty="0" smtClean="0"/>
              <a:t>Which strategies would you use if: </a:t>
            </a:r>
          </a:p>
          <a:p>
            <a:pPr>
              <a:spcBef>
                <a:spcPts val="600"/>
              </a:spcBef>
            </a:pPr>
            <a:r>
              <a:rPr lang="en-GB" sz="3000" dirty="0" smtClean="0"/>
              <a:t>you wanted to find a telephone number in the directory ?</a:t>
            </a:r>
          </a:p>
          <a:p>
            <a:pPr>
              <a:spcBef>
                <a:spcPts val="600"/>
              </a:spcBef>
            </a:pPr>
            <a:r>
              <a:rPr lang="en-GB" sz="3000" dirty="0" smtClean="0"/>
              <a:t>your level is intermediate, and you wanted to find out what a British newspaper opinion towards the Olympic games?</a:t>
            </a:r>
          </a:p>
          <a:p>
            <a:pPr>
              <a:spcBef>
                <a:spcPts val="600"/>
              </a:spcBef>
            </a:pPr>
            <a:r>
              <a:rPr lang="en-GB" sz="3000" dirty="0" smtClean="0"/>
              <a:t>your level is pre-intermediate and you want to decide which places to visit in London through a tour guide?</a:t>
            </a:r>
            <a:endParaRPr lang="en-GB" sz="3000" dirty="0"/>
          </a:p>
        </p:txBody>
      </p:sp>
    </p:spTree>
    <p:extLst>
      <p:ext uri="{BB962C8B-B14F-4D97-AF65-F5344CB8AC3E}">
        <p14:creationId xmlns:p14="http://schemas.microsoft.com/office/powerpoint/2010/main" val="34393434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your reading lesson</a:t>
            </a:r>
            <a:endParaRPr lang="en-GB" dirty="0"/>
          </a:p>
        </p:txBody>
      </p:sp>
      <p:sp>
        <p:nvSpPr>
          <p:cNvPr id="3" name="Content Placeholder 2"/>
          <p:cNvSpPr>
            <a:spLocks noGrp="1"/>
          </p:cNvSpPr>
          <p:nvPr>
            <p:ph idx="1"/>
          </p:nvPr>
        </p:nvSpPr>
        <p:spPr/>
        <p:txBody>
          <a:bodyPr>
            <a:noAutofit/>
          </a:bodyPr>
          <a:lstStyle/>
          <a:p>
            <a:r>
              <a:rPr lang="en-GB" dirty="0" smtClean="0"/>
              <a:t>What you will do with the students before the reading.</a:t>
            </a:r>
          </a:p>
          <a:p>
            <a:r>
              <a:rPr lang="en-GB" dirty="0" smtClean="0"/>
              <a:t>What you and the students will do while (during) the reading is going on.</a:t>
            </a:r>
          </a:p>
          <a:p>
            <a:r>
              <a:rPr lang="en-GB" dirty="0" smtClean="0"/>
              <a:t>What you will do after the text has been read. (Gibbons, 2002, p. 84.)</a:t>
            </a:r>
            <a:endParaRPr lang="en-GB" dirty="0"/>
          </a:p>
        </p:txBody>
      </p:sp>
    </p:spTree>
    <p:extLst>
      <p:ext uri="{BB962C8B-B14F-4D97-AF65-F5344CB8AC3E}">
        <p14:creationId xmlns:p14="http://schemas.microsoft.com/office/powerpoint/2010/main" val="1954715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 reading stage</a:t>
            </a:r>
            <a:endParaRPr lang="en-GB" dirty="0"/>
          </a:p>
        </p:txBody>
      </p:sp>
      <p:sp>
        <p:nvSpPr>
          <p:cNvPr id="3" name="Content Placeholder 2"/>
          <p:cNvSpPr>
            <a:spLocks noGrp="1"/>
          </p:cNvSpPr>
          <p:nvPr>
            <p:ph idx="1"/>
          </p:nvPr>
        </p:nvSpPr>
        <p:spPr/>
        <p:txBody>
          <a:bodyPr/>
          <a:lstStyle/>
          <a:p>
            <a:r>
              <a:rPr lang="en-GB" dirty="0" smtClean="0"/>
              <a:t>This stage is used to prepare student for the reading. It aims to activate students’ schematic and language knowledge and to ensure that reading is purposeful.</a:t>
            </a:r>
          </a:p>
          <a:p>
            <a:r>
              <a:rPr lang="en-GB" dirty="0" smtClean="0"/>
              <a:t>Pre- reading activities should always aim to develop knowledge related to the overall meaning of the text. They are not meant to deal with every potential difficulty.</a:t>
            </a:r>
            <a:endParaRPr lang="en-GB" dirty="0"/>
          </a:p>
        </p:txBody>
      </p:sp>
    </p:spTree>
    <p:extLst>
      <p:ext uri="{BB962C8B-B14F-4D97-AF65-F5344CB8AC3E}">
        <p14:creationId xmlns:p14="http://schemas.microsoft.com/office/powerpoint/2010/main" val="788003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This stage can be used to:</a:t>
            </a:r>
            <a:endParaRPr lang="en-GB" dirty="0"/>
          </a:p>
        </p:txBody>
      </p:sp>
      <p:sp>
        <p:nvSpPr>
          <p:cNvPr id="3" name="Content Placeholder 2"/>
          <p:cNvSpPr>
            <a:spLocks noGrp="1"/>
          </p:cNvSpPr>
          <p:nvPr>
            <p:ph idx="1"/>
          </p:nvPr>
        </p:nvSpPr>
        <p:spPr/>
        <p:txBody>
          <a:bodyPr>
            <a:noAutofit/>
          </a:bodyPr>
          <a:lstStyle/>
          <a:p>
            <a:r>
              <a:rPr lang="en-GB" sz="2800" dirty="0" smtClean="0"/>
              <a:t>Orient the students to the context of the text.</a:t>
            </a:r>
          </a:p>
          <a:p>
            <a:r>
              <a:rPr lang="en-GB" sz="2800" dirty="0" smtClean="0"/>
              <a:t>Prepare the students for the content of the text.</a:t>
            </a:r>
          </a:p>
          <a:p>
            <a:r>
              <a:rPr lang="en-GB" sz="2800" dirty="0" smtClean="0"/>
              <a:t>Establish a purpose for reading.</a:t>
            </a:r>
          </a:p>
          <a:p>
            <a:r>
              <a:rPr lang="en-GB" sz="2800" dirty="0" smtClean="0"/>
              <a:t>Activate background knowledge.</a:t>
            </a:r>
          </a:p>
          <a:p>
            <a:r>
              <a:rPr lang="en-GB" sz="2800" dirty="0" smtClean="0"/>
              <a:t>Encourage students to express an attitude about the topic.</a:t>
            </a:r>
          </a:p>
          <a:p>
            <a:r>
              <a:rPr lang="en-GB" sz="2800" dirty="0" smtClean="0"/>
              <a:t>Become familiar with some of the language of the text.</a:t>
            </a:r>
            <a:endParaRPr lang="en-GB" sz="2800" dirty="0"/>
          </a:p>
        </p:txBody>
      </p:sp>
    </p:spTree>
    <p:extLst>
      <p:ext uri="{BB962C8B-B14F-4D97-AF65-F5344CB8AC3E}">
        <p14:creationId xmlns:p14="http://schemas.microsoft.com/office/powerpoint/2010/main" val="25953208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pre-reading activities</a:t>
            </a:r>
            <a:endParaRPr lang="en-GB" dirty="0"/>
          </a:p>
        </p:txBody>
      </p:sp>
      <p:sp>
        <p:nvSpPr>
          <p:cNvPr id="3" name="Content Placeholder 2"/>
          <p:cNvSpPr>
            <a:spLocks noGrp="1"/>
          </p:cNvSpPr>
          <p:nvPr>
            <p:ph idx="1"/>
          </p:nvPr>
        </p:nvSpPr>
        <p:spPr/>
        <p:txBody>
          <a:bodyPr/>
          <a:lstStyle/>
          <a:p>
            <a:r>
              <a:rPr lang="en-GB" dirty="0" smtClean="0"/>
              <a:t>Brainstorming.</a:t>
            </a:r>
          </a:p>
          <a:p>
            <a:r>
              <a:rPr lang="en-GB" dirty="0" smtClean="0"/>
              <a:t>talking about pictures accompanying a text.</a:t>
            </a:r>
          </a:p>
          <a:p>
            <a:r>
              <a:rPr lang="en-GB" dirty="0" smtClean="0"/>
              <a:t>predicting content from title.</a:t>
            </a:r>
          </a:p>
          <a:p>
            <a:r>
              <a:rPr lang="en-GB" dirty="0" smtClean="0"/>
              <a:t>answering a set of questions or a quiz.</a:t>
            </a:r>
          </a:p>
          <a:p>
            <a:r>
              <a:rPr lang="en-GB" dirty="0" smtClean="0"/>
              <a:t>discussing the topic.</a:t>
            </a:r>
          </a:p>
          <a:p>
            <a:r>
              <a:rPr lang="en-GB" dirty="0" smtClean="0"/>
              <a:t>Identifying genre.</a:t>
            </a:r>
          </a:p>
          <a:p>
            <a:r>
              <a:rPr lang="en-GB" dirty="0" smtClean="0"/>
              <a:t>Learning key vocabulary.</a:t>
            </a:r>
            <a:endParaRPr lang="en-GB" dirty="0"/>
          </a:p>
        </p:txBody>
      </p:sp>
    </p:spTree>
    <p:extLst>
      <p:ext uri="{BB962C8B-B14F-4D97-AF65-F5344CB8AC3E}">
        <p14:creationId xmlns:p14="http://schemas.microsoft.com/office/powerpoint/2010/main" val="3412640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stages of a reading lesson: </a:t>
            </a:r>
            <a:br>
              <a:rPr lang="en-GB" dirty="0" smtClean="0"/>
            </a:br>
            <a:r>
              <a:rPr lang="en-GB" dirty="0" smtClean="0"/>
              <a:t>The while-reading stage</a:t>
            </a:r>
            <a:endParaRPr lang="en-GB" dirty="0"/>
          </a:p>
        </p:txBody>
      </p:sp>
      <p:sp>
        <p:nvSpPr>
          <p:cNvPr id="3" name="Content Placeholder 2"/>
          <p:cNvSpPr>
            <a:spLocks noGrp="1"/>
          </p:cNvSpPr>
          <p:nvPr>
            <p:ph idx="1"/>
          </p:nvPr>
        </p:nvSpPr>
        <p:spPr/>
        <p:txBody>
          <a:bodyPr>
            <a:noAutofit/>
          </a:bodyPr>
          <a:lstStyle/>
          <a:p>
            <a:r>
              <a:rPr lang="en-GB" sz="2800" dirty="0" smtClean="0"/>
              <a:t>The aim of this stage is to encourage learners to be active, flexible and reflective readers. This stage is used to practise and develop a range of reading strategies. </a:t>
            </a:r>
          </a:p>
          <a:p>
            <a:r>
              <a:rPr lang="en-GB" sz="2800" dirty="0" smtClean="0"/>
              <a:t>The purpose of while reading activities is to model good reading strategies and to examine how the text achieves its purpose.</a:t>
            </a:r>
          </a:p>
          <a:p>
            <a:r>
              <a:rPr lang="en-GB" sz="2800" dirty="0" smtClean="0"/>
              <a:t>While-reading activities focus on the process of understanding rather than the result of reading. </a:t>
            </a:r>
            <a:endParaRPr lang="en-GB" sz="2800" dirty="0"/>
          </a:p>
        </p:txBody>
      </p:sp>
    </p:spTree>
    <p:extLst>
      <p:ext uri="{BB962C8B-B14F-4D97-AF65-F5344CB8AC3E}">
        <p14:creationId xmlns:p14="http://schemas.microsoft.com/office/powerpoint/2010/main" val="4263173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 this stage students can be encouraged to:</a:t>
            </a:r>
            <a:endParaRPr lang="en-GB" dirty="0"/>
          </a:p>
        </p:txBody>
      </p:sp>
      <p:sp>
        <p:nvSpPr>
          <p:cNvPr id="3" name="Content Placeholder 2"/>
          <p:cNvSpPr>
            <a:spLocks noGrp="1"/>
          </p:cNvSpPr>
          <p:nvPr>
            <p:ph idx="1"/>
          </p:nvPr>
        </p:nvSpPr>
        <p:spPr/>
        <p:txBody>
          <a:bodyPr/>
          <a:lstStyle/>
          <a:p>
            <a:r>
              <a:rPr lang="en-GB" dirty="0" smtClean="0"/>
              <a:t>Follow the order of ideas in a text.</a:t>
            </a:r>
          </a:p>
          <a:p>
            <a:r>
              <a:rPr lang="en-GB" dirty="0" smtClean="0"/>
              <a:t>React to opinions in a text.</a:t>
            </a:r>
          </a:p>
          <a:p>
            <a:r>
              <a:rPr lang="en-GB" dirty="0" smtClean="0"/>
              <a:t>Confirm expectations or prior knowledge.</a:t>
            </a:r>
          </a:p>
          <a:p>
            <a:r>
              <a:rPr lang="en-GB" dirty="0" smtClean="0"/>
              <a:t>Predict the next part of the text from various clues.</a:t>
            </a:r>
          </a:p>
          <a:p>
            <a:r>
              <a:rPr lang="en-GB" dirty="0" smtClean="0"/>
              <a:t>Distinguish fact from opinion.</a:t>
            </a:r>
          </a:p>
          <a:p>
            <a:r>
              <a:rPr lang="en-GB" dirty="0" smtClean="0"/>
              <a:t>Distinguish major from minor ideas etc.</a:t>
            </a:r>
            <a:endParaRPr lang="en-GB" dirty="0"/>
          </a:p>
        </p:txBody>
      </p:sp>
    </p:spTree>
    <p:extLst>
      <p:ext uri="{BB962C8B-B14F-4D97-AF65-F5344CB8AC3E}">
        <p14:creationId xmlns:p14="http://schemas.microsoft.com/office/powerpoint/2010/main" val="237522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Task 1 (2/2)</a:t>
            </a:r>
            <a:endParaRPr lang="en-GB" dirty="0"/>
          </a:p>
        </p:txBody>
      </p:sp>
      <p:sp>
        <p:nvSpPr>
          <p:cNvPr id="7" name="Content Placeholder 6"/>
          <p:cNvSpPr>
            <a:spLocks noGrp="1"/>
          </p:cNvSpPr>
          <p:nvPr>
            <p:ph idx="1"/>
          </p:nvPr>
        </p:nvSpPr>
        <p:spPr/>
        <p:txBody>
          <a:bodyPr>
            <a:normAutofit fontScale="85000" lnSpcReduction="10000"/>
          </a:bodyPr>
          <a:lstStyle/>
          <a:p>
            <a:r>
              <a:rPr lang="en-GB" dirty="0" smtClean="0"/>
              <a:t>“The </a:t>
            </a:r>
            <a:r>
              <a:rPr lang="en-GB" dirty="0" err="1" smtClean="0"/>
              <a:t>snozzcumber</a:t>
            </a:r>
            <a:r>
              <a:rPr lang="en-GB" dirty="0" smtClean="0"/>
              <a:t>!” cried Sophie “There is no such thing”</a:t>
            </a:r>
          </a:p>
          <a:p>
            <a:r>
              <a:rPr lang="en-GB" dirty="0" smtClean="0"/>
              <a:t>The BFG looked at Sophie and smiled, showing about twenty of his square white teeth. “Yesterday”, he said, “we was not believing in giants, was we?” Today we is not believing in </a:t>
            </a:r>
            <a:r>
              <a:rPr lang="en-GB" dirty="0" err="1" smtClean="0"/>
              <a:t>snozzcumbers</a:t>
            </a:r>
            <a:r>
              <a:rPr lang="en-GB" dirty="0" smtClean="0"/>
              <a:t>. Just because we happen not to have actually seen something with our own two little winkles, we think it is not existing. What about for instance the great </a:t>
            </a:r>
            <a:r>
              <a:rPr lang="en-GB" dirty="0" err="1" smtClean="0"/>
              <a:t>squizzly</a:t>
            </a:r>
            <a:r>
              <a:rPr lang="en-GB" dirty="0" smtClean="0"/>
              <a:t> scotch-hopper?”</a:t>
            </a:r>
          </a:p>
          <a:p>
            <a:r>
              <a:rPr lang="en-GB" dirty="0" smtClean="0"/>
              <a:t>“I beg your pardon? “ Sophie said.</a:t>
            </a:r>
            <a:endParaRPr lang="en-GB" dirty="0"/>
          </a:p>
        </p:txBody>
      </p:sp>
    </p:spTree>
    <p:extLst>
      <p:ext uri="{BB962C8B-B14F-4D97-AF65-F5344CB8AC3E}">
        <p14:creationId xmlns:p14="http://schemas.microsoft.com/office/powerpoint/2010/main" val="2598268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while-reading activities</a:t>
            </a:r>
            <a:endParaRPr lang="en-GB" dirty="0"/>
          </a:p>
        </p:txBody>
      </p:sp>
      <p:sp>
        <p:nvSpPr>
          <p:cNvPr id="3" name="Content Placeholder 2"/>
          <p:cNvSpPr>
            <a:spLocks noGrp="1"/>
          </p:cNvSpPr>
          <p:nvPr>
            <p:ph sz="half" idx="1"/>
          </p:nvPr>
        </p:nvSpPr>
        <p:spPr/>
        <p:txBody>
          <a:bodyPr>
            <a:noAutofit/>
          </a:bodyPr>
          <a:lstStyle/>
          <a:p>
            <a:pPr>
              <a:spcBef>
                <a:spcPts val="600"/>
              </a:spcBef>
            </a:pPr>
            <a:r>
              <a:rPr lang="en-GB" sz="3200" dirty="0" smtClean="0"/>
              <a:t>Multiple choice.</a:t>
            </a:r>
          </a:p>
          <a:p>
            <a:pPr>
              <a:spcBef>
                <a:spcPts val="600"/>
              </a:spcBef>
            </a:pPr>
            <a:r>
              <a:rPr lang="en-GB" sz="3200" dirty="0" smtClean="0"/>
              <a:t>Fill in the blanks.</a:t>
            </a:r>
          </a:p>
          <a:p>
            <a:pPr>
              <a:spcBef>
                <a:spcPts val="600"/>
              </a:spcBef>
            </a:pPr>
            <a:r>
              <a:rPr lang="en-GB" sz="3200" dirty="0" smtClean="0"/>
              <a:t>True-false.</a:t>
            </a:r>
          </a:p>
          <a:p>
            <a:pPr>
              <a:spcBef>
                <a:spcPts val="600"/>
              </a:spcBef>
            </a:pPr>
            <a:r>
              <a:rPr lang="en-GB" sz="3200" dirty="0" smtClean="0"/>
              <a:t>Matching.</a:t>
            </a:r>
          </a:p>
          <a:p>
            <a:pPr>
              <a:spcBef>
                <a:spcPts val="600"/>
              </a:spcBef>
            </a:pPr>
            <a:r>
              <a:rPr lang="en-GB" sz="3200" dirty="0" smtClean="0"/>
              <a:t>Sequencing.</a:t>
            </a:r>
            <a:endParaRPr lang="en-GB" sz="3200" dirty="0"/>
          </a:p>
        </p:txBody>
      </p:sp>
      <p:sp>
        <p:nvSpPr>
          <p:cNvPr id="4" name="Content Placeholder 3"/>
          <p:cNvSpPr>
            <a:spLocks noGrp="1"/>
          </p:cNvSpPr>
          <p:nvPr>
            <p:ph sz="half" idx="2"/>
          </p:nvPr>
        </p:nvSpPr>
        <p:spPr/>
        <p:txBody>
          <a:bodyPr>
            <a:normAutofit/>
          </a:bodyPr>
          <a:lstStyle/>
          <a:p>
            <a:pPr>
              <a:spcBef>
                <a:spcPts val="600"/>
              </a:spcBef>
            </a:pPr>
            <a:r>
              <a:rPr lang="en-GB" sz="3200" dirty="0" smtClean="0"/>
              <a:t>Completing a table.</a:t>
            </a:r>
          </a:p>
          <a:p>
            <a:pPr>
              <a:spcBef>
                <a:spcPts val="600"/>
              </a:spcBef>
            </a:pPr>
            <a:r>
              <a:rPr lang="en-GB" sz="3200" dirty="0" smtClean="0"/>
              <a:t>Sorting/grouping.</a:t>
            </a:r>
          </a:p>
          <a:p>
            <a:pPr>
              <a:spcBef>
                <a:spcPts val="600"/>
              </a:spcBef>
            </a:pPr>
            <a:r>
              <a:rPr lang="en-GB" sz="3200" dirty="0" smtClean="0"/>
              <a:t>Answering questions.</a:t>
            </a:r>
          </a:p>
          <a:p>
            <a:pPr>
              <a:spcBef>
                <a:spcPts val="600"/>
              </a:spcBef>
            </a:pPr>
            <a:r>
              <a:rPr lang="en-GB" sz="3200" dirty="0" smtClean="0"/>
              <a:t>Writing a reflection.</a:t>
            </a:r>
          </a:p>
          <a:p>
            <a:endParaRPr lang="en-GB" sz="3200" dirty="0"/>
          </a:p>
        </p:txBody>
      </p:sp>
    </p:spTree>
    <p:extLst>
      <p:ext uri="{BB962C8B-B14F-4D97-AF65-F5344CB8AC3E}">
        <p14:creationId xmlns:p14="http://schemas.microsoft.com/office/powerpoint/2010/main" val="6924894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Reading comprehension questions (1/2)</a:t>
            </a:r>
            <a:endParaRPr lang="en-GB" dirty="0"/>
          </a:p>
        </p:txBody>
      </p:sp>
      <p:sp>
        <p:nvSpPr>
          <p:cNvPr id="3" name="Content Placeholder 2"/>
          <p:cNvSpPr>
            <a:spLocks noGrp="1"/>
          </p:cNvSpPr>
          <p:nvPr>
            <p:ph idx="1"/>
          </p:nvPr>
        </p:nvSpPr>
        <p:spPr/>
        <p:txBody>
          <a:bodyPr>
            <a:normAutofit/>
          </a:bodyPr>
          <a:lstStyle/>
          <a:p>
            <a:r>
              <a:rPr lang="en-GB" dirty="0" smtClean="0"/>
              <a:t>Questions for literal comprehension. (Answers directly and explicitly available in the text).</a:t>
            </a:r>
          </a:p>
          <a:p>
            <a:r>
              <a:rPr lang="en-GB" dirty="0" smtClean="0"/>
              <a:t>Questions involving reorganization or reinterpretation. (Require students to obtain literal information from various parts of the text and put it together or reinterpret it).</a:t>
            </a:r>
          </a:p>
          <a:p>
            <a:r>
              <a:rPr lang="en-GB" dirty="0" smtClean="0"/>
              <a:t>Questions for inferences. (What is not explicitly stated but implied).</a:t>
            </a:r>
            <a:endParaRPr lang="en-GB" dirty="0"/>
          </a:p>
        </p:txBody>
      </p:sp>
    </p:spTree>
    <p:extLst>
      <p:ext uri="{BB962C8B-B14F-4D97-AF65-F5344CB8AC3E}">
        <p14:creationId xmlns:p14="http://schemas.microsoft.com/office/powerpoint/2010/main" val="3955539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Reading comprehension questions (2/2)</a:t>
            </a:r>
            <a:endParaRPr lang="en-GB" dirty="0"/>
          </a:p>
        </p:txBody>
      </p:sp>
      <p:sp>
        <p:nvSpPr>
          <p:cNvPr id="3" name="Content Placeholder 2"/>
          <p:cNvSpPr>
            <a:spLocks noGrp="1"/>
          </p:cNvSpPr>
          <p:nvPr>
            <p:ph idx="1"/>
          </p:nvPr>
        </p:nvSpPr>
        <p:spPr/>
        <p:txBody>
          <a:bodyPr>
            <a:normAutofit/>
          </a:bodyPr>
          <a:lstStyle/>
          <a:p>
            <a:r>
              <a:rPr lang="en-GB" dirty="0" smtClean="0"/>
              <a:t>Questions for evaluation or appreciation. (making a judgement about the text in terms of what the writer is trying to convey).</a:t>
            </a:r>
          </a:p>
          <a:p>
            <a:r>
              <a:rPr lang="en-GB" dirty="0" smtClean="0"/>
              <a:t>Questions for personal responses. (Reader’s reaction to the content of the text).</a:t>
            </a:r>
            <a:endParaRPr lang="en-GB" dirty="0"/>
          </a:p>
        </p:txBody>
      </p:sp>
    </p:spTree>
    <p:extLst>
      <p:ext uri="{BB962C8B-B14F-4D97-AF65-F5344CB8AC3E}">
        <p14:creationId xmlns:p14="http://schemas.microsoft.com/office/powerpoint/2010/main" val="403031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post reading stage (1/2)</a:t>
            </a:r>
            <a:endParaRPr lang="en-GB" dirty="0"/>
          </a:p>
        </p:txBody>
      </p:sp>
      <p:sp>
        <p:nvSpPr>
          <p:cNvPr id="3" name="Content Placeholder 2"/>
          <p:cNvSpPr>
            <a:spLocks noGrp="1"/>
          </p:cNvSpPr>
          <p:nvPr>
            <p:ph idx="1"/>
          </p:nvPr>
        </p:nvSpPr>
        <p:spPr/>
        <p:txBody>
          <a:bodyPr>
            <a:noAutofit/>
          </a:bodyPr>
          <a:lstStyle/>
          <a:p>
            <a:r>
              <a:rPr lang="en-GB" dirty="0" smtClean="0"/>
              <a:t>Post-reading tasks should provide the students with opportunities to relate what they have read to what they already know or what they feel.</a:t>
            </a:r>
          </a:p>
          <a:p>
            <a:r>
              <a:rPr lang="en-GB" dirty="0" smtClean="0"/>
              <a:t>Tasks in this stage should encourage students to check and discuss activities done while reading so that students can make use of what they have read in a meaningful way.</a:t>
            </a:r>
            <a:endParaRPr lang="en-GB" dirty="0"/>
          </a:p>
        </p:txBody>
      </p:sp>
    </p:spTree>
    <p:extLst>
      <p:ext uri="{BB962C8B-B14F-4D97-AF65-F5344CB8AC3E}">
        <p14:creationId xmlns:p14="http://schemas.microsoft.com/office/powerpoint/2010/main" val="39816010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post reading stage (2/2)</a:t>
            </a:r>
            <a:endParaRPr lang="en-GB" dirty="0"/>
          </a:p>
        </p:txBody>
      </p:sp>
      <p:sp>
        <p:nvSpPr>
          <p:cNvPr id="3" name="Content Placeholder 2"/>
          <p:cNvSpPr>
            <a:spLocks noGrp="1"/>
          </p:cNvSpPr>
          <p:nvPr>
            <p:ph idx="1"/>
          </p:nvPr>
        </p:nvSpPr>
        <p:spPr/>
        <p:txBody>
          <a:bodyPr>
            <a:noAutofit/>
          </a:bodyPr>
          <a:lstStyle/>
          <a:p>
            <a:r>
              <a:rPr lang="en-GB" dirty="0" smtClean="0"/>
              <a:t>In addition, post-reading tasks should enable students to produce language based on what they have learned.</a:t>
            </a:r>
          </a:p>
          <a:p>
            <a:r>
              <a:rPr lang="en-GB" dirty="0" smtClean="0"/>
              <a:t>They provide an excellent opportunity to integrate skills.</a:t>
            </a:r>
            <a:endParaRPr lang="en-GB" dirty="0"/>
          </a:p>
        </p:txBody>
      </p:sp>
    </p:spTree>
    <p:extLst>
      <p:ext uri="{BB962C8B-B14F-4D97-AF65-F5344CB8AC3E}">
        <p14:creationId xmlns:p14="http://schemas.microsoft.com/office/powerpoint/2010/main" val="1167112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Purposes of post reading stage activities</a:t>
            </a:r>
            <a:endParaRPr lang="en-GB" dirty="0"/>
          </a:p>
        </p:txBody>
      </p:sp>
      <p:sp>
        <p:nvSpPr>
          <p:cNvPr id="3" name="Content Placeholder 2"/>
          <p:cNvSpPr>
            <a:spLocks noGrp="1"/>
          </p:cNvSpPr>
          <p:nvPr>
            <p:ph idx="1"/>
          </p:nvPr>
        </p:nvSpPr>
        <p:spPr/>
        <p:txBody>
          <a:bodyPr/>
          <a:lstStyle/>
          <a:p>
            <a:r>
              <a:rPr lang="en-GB" dirty="0" smtClean="0"/>
              <a:t>To use the now-familiar text as a basis for language study. </a:t>
            </a:r>
          </a:p>
          <a:p>
            <a:r>
              <a:rPr lang="en-GB" dirty="0" smtClean="0"/>
              <a:t>To allow students to respond creatively to the text (through art, drama and/or writing  activities).</a:t>
            </a:r>
          </a:p>
          <a:p>
            <a:r>
              <a:rPr lang="en-GB" dirty="0" smtClean="0"/>
              <a:t>To focus more deeply on information in the text by representing the information in a different form (e.g. time line, diagram etc.).</a:t>
            </a:r>
            <a:endParaRPr lang="en-GB" dirty="0"/>
          </a:p>
        </p:txBody>
      </p:sp>
    </p:spTree>
    <p:extLst>
      <p:ext uri="{BB962C8B-B14F-4D97-AF65-F5344CB8AC3E}">
        <p14:creationId xmlns:p14="http://schemas.microsoft.com/office/powerpoint/2010/main" val="3963751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post reading activities</a:t>
            </a:r>
            <a:endParaRPr lang="en-GB" dirty="0"/>
          </a:p>
        </p:txBody>
      </p:sp>
      <p:sp>
        <p:nvSpPr>
          <p:cNvPr id="3" name="Content Placeholder 2"/>
          <p:cNvSpPr>
            <a:spLocks noGrp="1"/>
          </p:cNvSpPr>
          <p:nvPr>
            <p:ph idx="1"/>
          </p:nvPr>
        </p:nvSpPr>
        <p:spPr/>
        <p:txBody>
          <a:bodyPr/>
          <a:lstStyle/>
          <a:p>
            <a:r>
              <a:rPr lang="en-GB" dirty="0" smtClean="0"/>
              <a:t>Critical analysis and evaluation.</a:t>
            </a:r>
          </a:p>
          <a:p>
            <a:r>
              <a:rPr lang="en-GB" dirty="0" smtClean="0"/>
              <a:t>Summarising/paraphrasing.</a:t>
            </a:r>
          </a:p>
          <a:p>
            <a:r>
              <a:rPr lang="en-GB" dirty="0" smtClean="0"/>
              <a:t>Language work.</a:t>
            </a:r>
          </a:p>
          <a:p>
            <a:r>
              <a:rPr lang="en-GB" dirty="0" smtClean="0"/>
              <a:t>Integrated activities.</a:t>
            </a:r>
            <a:endParaRPr lang="en-GB" dirty="0"/>
          </a:p>
        </p:txBody>
      </p:sp>
    </p:spTree>
    <p:extLst>
      <p:ext uri="{BB962C8B-B14F-4D97-AF65-F5344CB8AC3E}">
        <p14:creationId xmlns:p14="http://schemas.microsoft.com/office/powerpoint/2010/main" val="6738812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Reproducing the text</a:t>
            </a:r>
            <a:endParaRPr lang="en-GB" dirty="0"/>
          </a:p>
        </p:txBody>
      </p:sp>
      <p:sp>
        <p:nvSpPr>
          <p:cNvPr id="3" name="Content Placeholder 2"/>
          <p:cNvSpPr>
            <a:spLocks noGrp="1"/>
          </p:cNvSpPr>
          <p:nvPr>
            <p:ph idx="1"/>
          </p:nvPr>
        </p:nvSpPr>
        <p:spPr/>
        <p:txBody>
          <a:bodyPr/>
          <a:lstStyle/>
          <a:p>
            <a:r>
              <a:rPr lang="en-GB" dirty="0" smtClean="0"/>
              <a:t>Tell part of the story from these prompts:</a:t>
            </a:r>
          </a:p>
          <a:p>
            <a:pPr lvl="1"/>
            <a:r>
              <a:rPr lang="en-GB" dirty="0" smtClean="0"/>
              <a:t>A doctor – village – annoyed.</a:t>
            </a:r>
          </a:p>
          <a:p>
            <a:pPr lvl="1"/>
            <a:r>
              <a:rPr lang="en-GB" dirty="0" smtClean="0"/>
              <a:t>People – stop – street – advice.</a:t>
            </a:r>
          </a:p>
          <a:p>
            <a:pPr lvl="1"/>
            <a:r>
              <a:rPr lang="en-GB" dirty="0" smtClean="0"/>
              <a:t>Never paid – never – money – made up his mind – put and end.</a:t>
            </a:r>
            <a:endParaRPr lang="en-GB" dirty="0"/>
          </a:p>
        </p:txBody>
      </p:sp>
    </p:spTree>
    <p:extLst>
      <p:ext uri="{BB962C8B-B14F-4D97-AF65-F5344CB8AC3E}">
        <p14:creationId xmlns:p14="http://schemas.microsoft.com/office/powerpoint/2010/main" val="37576847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Play</a:t>
            </a:r>
            <a:endParaRPr lang="en-GB" dirty="0"/>
          </a:p>
        </p:txBody>
      </p:sp>
      <p:sp>
        <p:nvSpPr>
          <p:cNvPr id="3" name="Content Placeholder 2"/>
          <p:cNvSpPr>
            <a:spLocks noGrp="1"/>
          </p:cNvSpPr>
          <p:nvPr>
            <p:ph idx="1"/>
          </p:nvPr>
        </p:nvSpPr>
        <p:spPr/>
        <p:txBody>
          <a:bodyPr/>
          <a:lstStyle/>
          <a:p>
            <a:r>
              <a:rPr lang="en-GB" dirty="0" smtClean="0"/>
              <a:t>Act out the conversation between the doctor and the young man.</a:t>
            </a:r>
          </a:p>
          <a:p>
            <a:r>
              <a:rPr lang="en-GB" dirty="0" smtClean="0"/>
              <a:t>Act out an interview between a journalist and the doctor. </a:t>
            </a:r>
            <a:endParaRPr lang="en-GB" dirty="0"/>
          </a:p>
        </p:txBody>
      </p:sp>
    </p:spTree>
    <p:extLst>
      <p:ext uri="{BB962C8B-B14F-4D97-AF65-F5344CB8AC3E}">
        <p14:creationId xmlns:p14="http://schemas.microsoft.com/office/powerpoint/2010/main" val="40810783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Gap-filling</a:t>
            </a:r>
            <a:endParaRPr lang="en-GB" dirty="0"/>
          </a:p>
        </p:txBody>
      </p:sp>
      <p:sp>
        <p:nvSpPr>
          <p:cNvPr id="3" name="Content Placeholder 2"/>
          <p:cNvSpPr>
            <a:spLocks noGrp="1"/>
          </p:cNvSpPr>
          <p:nvPr>
            <p:ph idx="1"/>
          </p:nvPr>
        </p:nvSpPr>
        <p:spPr/>
        <p:txBody>
          <a:bodyPr/>
          <a:lstStyle/>
          <a:p>
            <a:r>
              <a:rPr lang="en-GB" dirty="0" smtClean="0"/>
              <a:t>One day the doctor ________ by a young man. The doctor _________ to be interested. He felt the young man __________ in the street with his tongue ______ out. </a:t>
            </a:r>
            <a:endParaRPr lang="en-GB" dirty="0"/>
          </a:p>
        </p:txBody>
      </p:sp>
    </p:spTree>
    <p:extLst>
      <p:ext uri="{BB962C8B-B14F-4D97-AF65-F5344CB8AC3E}">
        <p14:creationId xmlns:p14="http://schemas.microsoft.com/office/powerpoint/2010/main" val="2429155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n-GB" dirty="0"/>
              <a:t>Questions</a:t>
            </a:r>
          </a:p>
        </p:txBody>
      </p:sp>
      <p:sp>
        <p:nvSpPr>
          <p:cNvPr id="2" name="Content Placeholder 1"/>
          <p:cNvSpPr>
            <a:spLocks noGrp="1"/>
          </p:cNvSpPr>
          <p:nvPr>
            <p:ph idx="1"/>
          </p:nvPr>
        </p:nvSpPr>
        <p:spPr/>
        <p:txBody>
          <a:bodyPr>
            <a:noAutofit/>
          </a:bodyPr>
          <a:lstStyle/>
          <a:p>
            <a:r>
              <a:rPr lang="en-GB" sz="2800" dirty="0" smtClean="0"/>
              <a:t>What sort of book do you think this extract comes from?</a:t>
            </a:r>
          </a:p>
          <a:p>
            <a:r>
              <a:rPr lang="en-GB" sz="2800" dirty="0" smtClean="0"/>
              <a:t>Who is BFG and who is Sophie?</a:t>
            </a:r>
          </a:p>
          <a:p>
            <a:r>
              <a:rPr lang="en-GB" sz="2800" dirty="0" smtClean="0"/>
              <a:t>Where do you think they are?</a:t>
            </a:r>
          </a:p>
          <a:p>
            <a:r>
              <a:rPr lang="en-GB" sz="2800" dirty="0" smtClean="0"/>
              <a:t>What do think the words in italics may mean?</a:t>
            </a:r>
          </a:p>
          <a:p>
            <a:r>
              <a:rPr lang="en-GB" sz="2800" dirty="0" smtClean="0"/>
              <a:t>In order to answer questions 1-4 you made a number of inferences. What kinds of knowledge did you draw upon in order to make your inferences?</a:t>
            </a:r>
            <a:endParaRPr lang="en-GB" sz="2800" dirty="0"/>
          </a:p>
        </p:txBody>
      </p:sp>
    </p:spTree>
    <p:extLst>
      <p:ext uri="{BB962C8B-B14F-4D97-AF65-F5344CB8AC3E}">
        <p14:creationId xmlns:p14="http://schemas.microsoft.com/office/powerpoint/2010/main" val="20685227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False summary &amp; writing</a:t>
            </a:r>
            <a:endParaRPr lang="en-GB" dirty="0"/>
          </a:p>
        </p:txBody>
      </p:sp>
      <p:sp>
        <p:nvSpPr>
          <p:cNvPr id="3" name="Content Placeholder 2"/>
          <p:cNvSpPr>
            <a:spLocks noGrp="1"/>
          </p:cNvSpPr>
          <p:nvPr>
            <p:ph idx="1"/>
          </p:nvPr>
        </p:nvSpPr>
        <p:spPr/>
        <p:txBody>
          <a:bodyPr/>
          <a:lstStyle/>
          <a:p>
            <a:r>
              <a:rPr lang="en-GB" dirty="0" smtClean="0"/>
              <a:t>The teacher provides a summary with some wrong information, and asks the students to correct it. </a:t>
            </a:r>
          </a:p>
          <a:p>
            <a:r>
              <a:rPr lang="en-GB" dirty="0" smtClean="0"/>
              <a:t>Writing based on what the students have read, e.g. producing a tourist brochure, an advertisement, a short summary, etc. </a:t>
            </a:r>
            <a:endParaRPr lang="en-GB" dirty="0"/>
          </a:p>
        </p:txBody>
      </p:sp>
    </p:spTree>
    <p:extLst>
      <p:ext uri="{BB962C8B-B14F-4D97-AF65-F5344CB8AC3E}">
        <p14:creationId xmlns:p14="http://schemas.microsoft.com/office/powerpoint/2010/main" val="36151115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Approaches to the development of reading skills (1/2)</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smtClean="0"/>
              <a:t>Extensive Approach:</a:t>
            </a:r>
          </a:p>
          <a:p>
            <a:pPr marL="0" indent="0">
              <a:buNone/>
            </a:pPr>
            <a:r>
              <a:rPr lang="en-GB" dirty="0" smtClean="0"/>
              <a:t>The assumption behind this approach is that if students read large quantities of reading materials of their own choosing, their ability to read will constantly improve. In this approach most of the reading is done outside the classroom without teacher support. The text is always read for comprehension of main ideas not for every detail and word. </a:t>
            </a:r>
            <a:endParaRPr lang="en-GB" dirty="0"/>
          </a:p>
        </p:txBody>
      </p:sp>
    </p:spTree>
    <p:extLst>
      <p:ext uri="{BB962C8B-B14F-4D97-AF65-F5344CB8AC3E}">
        <p14:creationId xmlns:p14="http://schemas.microsoft.com/office/powerpoint/2010/main" val="1522197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Approaches to the development of reading skills (2/2)</a:t>
            </a:r>
            <a:endParaRPr lang="en-GB" dirty="0"/>
          </a:p>
        </p:txBody>
      </p:sp>
      <p:sp>
        <p:nvSpPr>
          <p:cNvPr id="3" name="Content Placeholder 2"/>
          <p:cNvSpPr>
            <a:spLocks noGrp="1"/>
          </p:cNvSpPr>
          <p:nvPr>
            <p:ph idx="1"/>
          </p:nvPr>
        </p:nvSpPr>
        <p:spPr/>
        <p:txBody>
          <a:bodyPr>
            <a:normAutofit/>
          </a:bodyPr>
          <a:lstStyle/>
          <a:p>
            <a:pPr marL="0" indent="0">
              <a:buNone/>
            </a:pPr>
            <a:r>
              <a:rPr lang="en-GB" b="1" dirty="0" smtClean="0"/>
              <a:t>Intensive Approach:</a:t>
            </a:r>
          </a:p>
          <a:p>
            <a:pPr marL="0" indent="0">
              <a:buNone/>
            </a:pPr>
            <a:r>
              <a:rPr lang="en-GB" dirty="0" smtClean="0"/>
              <a:t>Reading is done in the classroom. Each text is read thoroughly for maximum comprehension. Intensive reading is used to teach and practice a range of reading skills/strategies. Teachers provide direction and students complete tasks before, during and after reading.</a:t>
            </a:r>
          </a:p>
        </p:txBody>
      </p:sp>
    </p:spTree>
    <p:extLst>
      <p:ext uri="{BB962C8B-B14F-4D97-AF65-F5344CB8AC3E}">
        <p14:creationId xmlns:p14="http://schemas.microsoft.com/office/powerpoint/2010/main" val="15820859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teaching reading</a:t>
            </a:r>
            <a:endParaRPr lang="en-GB" dirty="0"/>
          </a:p>
        </p:txBody>
      </p:sp>
      <p:sp>
        <p:nvSpPr>
          <p:cNvPr id="3" name="Content Placeholder 2"/>
          <p:cNvSpPr>
            <a:spLocks noGrp="1"/>
          </p:cNvSpPr>
          <p:nvPr>
            <p:ph idx="1"/>
          </p:nvPr>
        </p:nvSpPr>
        <p:spPr/>
        <p:txBody>
          <a:bodyPr>
            <a:noAutofit/>
          </a:bodyPr>
          <a:lstStyle/>
          <a:p>
            <a:pPr>
              <a:spcBef>
                <a:spcPts val="600"/>
              </a:spcBef>
            </a:pPr>
            <a:r>
              <a:rPr lang="en-GB" sz="2800" dirty="0" smtClean="0"/>
              <a:t>The teaching of reading should focus on developing students’ </a:t>
            </a:r>
            <a:r>
              <a:rPr lang="en-GB" sz="2800" b="1" dirty="0" smtClean="0"/>
              <a:t>reading skills </a:t>
            </a:r>
            <a:r>
              <a:rPr lang="en-GB" sz="2800" dirty="0" smtClean="0"/>
              <a:t>and </a:t>
            </a:r>
            <a:r>
              <a:rPr lang="en-GB" sz="2800" b="1" dirty="0" smtClean="0"/>
              <a:t>strategies</a:t>
            </a:r>
            <a:r>
              <a:rPr lang="en-GB" sz="2800" dirty="0" smtClean="0"/>
              <a:t> rather than testing students’ reading comprehension.</a:t>
            </a:r>
          </a:p>
          <a:p>
            <a:pPr>
              <a:spcBef>
                <a:spcPts val="600"/>
              </a:spcBef>
            </a:pPr>
            <a:r>
              <a:rPr lang="en-GB" sz="2800" dirty="0" smtClean="0"/>
              <a:t>Provide students opportunities to read a </a:t>
            </a:r>
            <a:r>
              <a:rPr lang="en-GB" sz="2800" b="1" dirty="0" smtClean="0"/>
              <a:t>variety of texts.</a:t>
            </a:r>
          </a:p>
          <a:p>
            <a:pPr>
              <a:spcBef>
                <a:spcPts val="600"/>
              </a:spcBef>
            </a:pPr>
            <a:r>
              <a:rPr lang="en-GB" sz="2800" dirty="0" smtClean="0"/>
              <a:t>Provide students with tasks that have a </a:t>
            </a:r>
            <a:r>
              <a:rPr lang="en-GB" sz="2800" b="1" dirty="0" smtClean="0"/>
              <a:t>realistic/authentic purpose.</a:t>
            </a:r>
          </a:p>
          <a:p>
            <a:pPr>
              <a:spcBef>
                <a:spcPts val="600"/>
              </a:spcBef>
            </a:pPr>
            <a:r>
              <a:rPr lang="en-GB" sz="2800" dirty="0" smtClean="0"/>
              <a:t>Design tasks that develop a </a:t>
            </a:r>
            <a:r>
              <a:rPr lang="en-GB" sz="2800" b="1" dirty="0" smtClean="0"/>
              <a:t>variety of reading skills.</a:t>
            </a:r>
          </a:p>
          <a:p>
            <a:pPr>
              <a:spcBef>
                <a:spcPts val="600"/>
              </a:spcBef>
            </a:pPr>
            <a:r>
              <a:rPr lang="en-GB" sz="2800" dirty="0" smtClean="0"/>
              <a:t>Work on bottom-up recognition skills and on top-down interpretation skills.</a:t>
            </a:r>
            <a:endParaRPr lang="en-GB" sz="2800" dirty="0"/>
          </a:p>
        </p:txBody>
      </p:sp>
    </p:spTree>
    <p:extLst>
      <p:ext uri="{BB962C8B-B14F-4D97-AF65-F5344CB8AC3E}">
        <p14:creationId xmlns:p14="http://schemas.microsoft.com/office/powerpoint/2010/main" val="18311775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(1/2)</a:t>
            </a:r>
            <a:endParaRPr lang="en-GB" dirty="0"/>
          </a:p>
        </p:txBody>
      </p:sp>
      <p:sp>
        <p:nvSpPr>
          <p:cNvPr id="3" name="Content Placeholder 2"/>
          <p:cNvSpPr>
            <a:spLocks noGrp="1"/>
          </p:cNvSpPr>
          <p:nvPr>
            <p:ph idx="1"/>
          </p:nvPr>
        </p:nvSpPr>
        <p:spPr/>
        <p:txBody>
          <a:bodyPr>
            <a:noAutofit/>
          </a:bodyPr>
          <a:lstStyle/>
          <a:p>
            <a:pPr marL="457200" indent="-457200">
              <a:lnSpc>
                <a:spcPct val="120000"/>
              </a:lnSpc>
              <a:buNone/>
            </a:pPr>
            <a:r>
              <a:rPr lang="en-GB" sz="2000" dirty="0" err="1"/>
              <a:t>Aebersold</a:t>
            </a:r>
            <a:r>
              <a:rPr lang="en-GB" sz="2000" dirty="0"/>
              <a:t>, J. A., &amp; Field, M. L. (1997). </a:t>
            </a:r>
            <a:r>
              <a:rPr lang="en-GB" sz="2000" i="1" dirty="0"/>
              <a:t>From reader to reading teacher: Issues and strategies for second language classrooms</a:t>
            </a:r>
            <a:r>
              <a:rPr lang="en-GB" sz="2000" dirty="0"/>
              <a:t>. Cambridge University Press. </a:t>
            </a:r>
          </a:p>
          <a:p>
            <a:pPr marL="457200" indent="-457200">
              <a:lnSpc>
                <a:spcPct val="120000"/>
              </a:lnSpc>
              <a:buNone/>
            </a:pPr>
            <a:r>
              <a:rPr lang="en-GB" sz="2000" dirty="0" err="1"/>
              <a:t>Gebhard</a:t>
            </a:r>
            <a:r>
              <a:rPr lang="en-GB" sz="2000" dirty="0"/>
              <a:t>, J.G. (1996). </a:t>
            </a:r>
            <a:r>
              <a:rPr lang="en-GB" sz="2000" i="1" dirty="0"/>
              <a:t>Teaching English as a Foreign Language: A Teacher Self-Development and Methodology Guide.</a:t>
            </a:r>
            <a:r>
              <a:rPr lang="en-GB" sz="2000" dirty="0"/>
              <a:t> Ann </a:t>
            </a:r>
            <a:r>
              <a:rPr lang="en-GB" sz="2000" dirty="0" err="1"/>
              <a:t>Arbor</a:t>
            </a:r>
            <a:r>
              <a:rPr lang="en-GB" sz="2000" dirty="0"/>
              <a:t>: The University of Michigan Press.</a:t>
            </a:r>
          </a:p>
          <a:p>
            <a:pPr marL="457200" indent="-457200">
              <a:lnSpc>
                <a:spcPct val="120000"/>
              </a:lnSpc>
              <a:buNone/>
            </a:pPr>
            <a:r>
              <a:rPr lang="en-GB" sz="2000" dirty="0"/>
              <a:t>Gibbons, P. (2002). </a:t>
            </a:r>
            <a:r>
              <a:rPr lang="en-GB" sz="2000" i="1" dirty="0"/>
              <a:t>Scaffolding language, scaffolding learning: Teaching second language learners in the mainstream classroom</a:t>
            </a:r>
            <a:r>
              <a:rPr lang="en-GB" sz="2000" dirty="0"/>
              <a:t> . Portsmouth, NH: Heinemann</a:t>
            </a:r>
            <a:r>
              <a:rPr lang="en-GB" sz="2000" dirty="0" smtClean="0"/>
              <a:t>.</a:t>
            </a:r>
            <a:endParaRPr lang="en-GB" sz="2000" dirty="0"/>
          </a:p>
          <a:p>
            <a:pPr marL="0" indent="0">
              <a:lnSpc>
                <a:spcPct val="120000"/>
              </a:lnSpc>
              <a:buNone/>
            </a:pPr>
            <a:endParaRPr lang="en-GB" sz="2000" dirty="0"/>
          </a:p>
        </p:txBody>
      </p:sp>
    </p:spTree>
    <p:extLst>
      <p:ext uri="{BB962C8B-B14F-4D97-AF65-F5344CB8AC3E}">
        <p14:creationId xmlns:p14="http://schemas.microsoft.com/office/powerpoint/2010/main" val="2348717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(2/2)</a:t>
            </a:r>
            <a:endParaRPr lang="en-GB" dirty="0"/>
          </a:p>
        </p:txBody>
      </p:sp>
      <p:sp>
        <p:nvSpPr>
          <p:cNvPr id="3" name="Content Placeholder 2"/>
          <p:cNvSpPr>
            <a:spLocks noGrp="1"/>
          </p:cNvSpPr>
          <p:nvPr>
            <p:ph idx="1"/>
          </p:nvPr>
        </p:nvSpPr>
        <p:spPr/>
        <p:txBody>
          <a:bodyPr>
            <a:noAutofit/>
          </a:bodyPr>
          <a:lstStyle/>
          <a:p>
            <a:pPr marL="573088" indent="-573088">
              <a:lnSpc>
                <a:spcPct val="120000"/>
              </a:lnSpc>
              <a:buNone/>
            </a:pPr>
            <a:r>
              <a:rPr lang="en-GB" sz="2000" dirty="0"/>
              <a:t>Goodman, K. (1970). Reading as a </a:t>
            </a:r>
            <a:r>
              <a:rPr lang="en-GB" sz="2000" dirty="0" err="1"/>
              <a:t>psychologistic</a:t>
            </a:r>
            <a:r>
              <a:rPr lang="en-GB" sz="2000" dirty="0"/>
              <a:t> guessing game. In H. Singer and R. b. </a:t>
            </a:r>
            <a:r>
              <a:rPr lang="en-GB" sz="2000" dirty="0" err="1"/>
              <a:t>Ruddell</a:t>
            </a:r>
            <a:r>
              <a:rPr lang="en-GB" sz="2000" dirty="0"/>
              <a:t> . (</a:t>
            </a:r>
            <a:r>
              <a:rPr lang="en-GB" sz="2000" dirty="0" err="1"/>
              <a:t>Eds</a:t>
            </a:r>
            <a:r>
              <a:rPr lang="en-GB" sz="2000" dirty="0"/>
              <a:t>). </a:t>
            </a:r>
            <a:r>
              <a:rPr lang="en-GB" sz="2000" i="1" dirty="0"/>
              <a:t>Theoretical models and Processes of Reading</a:t>
            </a:r>
            <a:r>
              <a:rPr lang="en-GB" sz="2000" dirty="0"/>
              <a:t>. Newark, N.J.: International reading Association. </a:t>
            </a:r>
          </a:p>
          <a:p>
            <a:pPr marL="573088" indent="-573088">
              <a:lnSpc>
                <a:spcPct val="120000"/>
              </a:lnSpc>
              <a:buNone/>
            </a:pPr>
            <a:r>
              <a:rPr lang="en-GB" sz="2000" dirty="0" smtClean="0"/>
              <a:t>Hedge</a:t>
            </a:r>
            <a:r>
              <a:rPr lang="en-GB" sz="2000" dirty="0"/>
              <a:t>, T. (2001). </a:t>
            </a:r>
            <a:r>
              <a:rPr lang="en-GB" sz="2000" i="1" dirty="0"/>
              <a:t>Teaching and learning in the language classroom</a:t>
            </a:r>
            <a:r>
              <a:rPr lang="en-GB" sz="2000" dirty="0"/>
              <a:t> (Vol. 106). Oxford,, UK: Oxford University Press</a:t>
            </a:r>
            <a:r>
              <a:rPr lang="en-GB" sz="2000" dirty="0" smtClean="0"/>
              <a:t>.</a:t>
            </a:r>
          </a:p>
          <a:p>
            <a:pPr marL="573088" indent="-573088">
              <a:lnSpc>
                <a:spcPct val="120000"/>
              </a:lnSpc>
              <a:buNone/>
            </a:pPr>
            <a:r>
              <a:rPr lang="en-GB" sz="2000" dirty="0" smtClean="0"/>
              <a:t>Rivers</a:t>
            </a:r>
            <a:r>
              <a:rPr lang="en-GB" sz="2000" dirty="0"/>
              <a:t>, W. M., &amp; </a:t>
            </a:r>
            <a:r>
              <a:rPr lang="en-GB" sz="2000" dirty="0" err="1"/>
              <a:t>Temperley</a:t>
            </a:r>
            <a:r>
              <a:rPr lang="en-GB" sz="2000" dirty="0"/>
              <a:t>, M. S. (1978). </a:t>
            </a:r>
            <a:r>
              <a:rPr lang="en-GB" sz="2000" i="1" dirty="0"/>
              <a:t>A Practical Guide to the Teaching of English as a Second or Foreign Language</a:t>
            </a:r>
            <a:r>
              <a:rPr lang="en-GB" sz="2000" dirty="0"/>
              <a:t>. Oxford University Press, 200 Madison Ave., New York, NY 10016.</a:t>
            </a:r>
          </a:p>
          <a:p>
            <a:pPr marL="573088" indent="-573088">
              <a:lnSpc>
                <a:spcPct val="120000"/>
              </a:lnSpc>
              <a:buNone/>
            </a:pPr>
            <a:r>
              <a:rPr lang="en-GB" sz="2000" dirty="0" err="1"/>
              <a:t>Munby</a:t>
            </a:r>
            <a:r>
              <a:rPr lang="en-GB" sz="2000" dirty="0"/>
              <a:t>, J. (1978). </a:t>
            </a:r>
            <a:r>
              <a:rPr lang="en-GB" sz="2000" i="1" dirty="0"/>
              <a:t>Communicative syllabus design: a sociolinguistic model for defining the content of purpose-specific language programmers</a:t>
            </a:r>
            <a:r>
              <a:rPr lang="en-GB" sz="2000" dirty="0"/>
              <a:t>. Cambridge University Press. </a:t>
            </a:r>
          </a:p>
          <a:p>
            <a:pPr marL="0" indent="0">
              <a:lnSpc>
                <a:spcPct val="120000"/>
              </a:lnSpc>
              <a:buNone/>
            </a:pPr>
            <a:endParaRPr lang="en-GB" sz="2400" dirty="0"/>
          </a:p>
        </p:txBody>
      </p:sp>
    </p:spTree>
    <p:extLst>
      <p:ext uri="{BB962C8B-B14F-4D97-AF65-F5344CB8AC3E}">
        <p14:creationId xmlns:p14="http://schemas.microsoft.com/office/powerpoint/2010/main" val="37779754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30528605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a:t>What is reading?</a:t>
            </a:r>
          </a:p>
        </p:txBody>
      </p:sp>
      <p:sp>
        <p:nvSpPr>
          <p:cNvPr id="2" name="Content Placeholder 1"/>
          <p:cNvSpPr>
            <a:spLocks noGrp="1"/>
          </p:cNvSpPr>
          <p:nvPr>
            <p:ph idx="1"/>
          </p:nvPr>
        </p:nvSpPr>
        <p:spPr/>
        <p:txBody>
          <a:bodyPr>
            <a:noAutofit/>
          </a:bodyPr>
          <a:lstStyle/>
          <a:p>
            <a:r>
              <a:rPr lang="en-GB" sz="2800" b="1" dirty="0" smtClean="0"/>
              <a:t>The ability to successfully generate meaning from text.</a:t>
            </a:r>
          </a:p>
          <a:p>
            <a:r>
              <a:rPr lang="en-GB" sz="2800" dirty="0" smtClean="0"/>
              <a:t>Reading, like listening, is a very active, dynamic process. The reader is actively involved in comprehending the meaning of the message; he/she constantly interacts with the text and combines information from the text with other sources of knowledge in order to make meaning. Reading comprehension is the result of </a:t>
            </a:r>
            <a:r>
              <a:rPr lang="en-GB" sz="2800" b="1" dirty="0" smtClean="0"/>
              <a:t>interaction</a:t>
            </a:r>
            <a:r>
              <a:rPr lang="en-GB" sz="2800" dirty="0" smtClean="0"/>
              <a:t> between the reader and the text.</a:t>
            </a:r>
            <a:endParaRPr lang="en-GB" sz="2800" dirty="0"/>
          </a:p>
        </p:txBody>
      </p:sp>
    </p:spTree>
    <p:extLst>
      <p:ext uri="{BB962C8B-B14F-4D97-AF65-F5344CB8AC3E}">
        <p14:creationId xmlns:p14="http://schemas.microsoft.com/office/powerpoint/2010/main" val="20337411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GB" altLang="el-GR" sz="2000" dirty="0" err="1" smtClean="0"/>
              <a:t>Evdokia</a:t>
            </a:r>
            <a:r>
              <a:rPr lang="en-GB" altLang="el-GR" sz="2000" dirty="0" smtClean="0"/>
              <a:t> </a:t>
            </a:r>
            <a:r>
              <a:rPr lang="en-GB" altLang="el-GR" sz="2000" dirty="0" err="1" smtClean="0"/>
              <a:t>Karavas</a:t>
            </a:r>
            <a:r>
              <a:rPr lang="en-GB" altLang="el-GR" sz="2000" dirty="0" smtClean="0"/>
              <a:t>. </a:t>
            </a:r>
            <a:r>
              <a:rPr lang="en-US" altLang="el-GR" sz="2000" dirty="0" smtClean="0"/>
              <a:t>“</a:t>
            </a:r>
            <a:r>
              <a:rPr lang="en-GB" altLang="el-GR" sz="2000" dirty="0" smtClean="0"/>
              <a:t>ELT Methods and Practices.</a:t>
            </a:r>
            <a:r>
              <a:rPr lang="en-US" altLang="el-GR" sz="2000" dirty="0"/>
              <a:t> Dealing with </a:t>
            </a:r>
            <a:r>
              <a:rPr lang="en-US" altLang="el-GR" sz="2000" dirty="0" smtClean="0"/>
              <a:t>Reading Skills</a:t>
            </a:r>
            <a:r>
              <a:rPr lang="en-GB" altLang="el-GR" sz="2000" dirty="0" smtClean="0"/>
              <a:t>”. Edition: 1.0. Athens 2015. Available at the </a:t>
            </a:r>
            <a:r>
              <a:rPr lang="en-GB" altLang="el-GR" sz="2000" dirty="0" smtClean="0">
                <a:hlinkClick r:id="rId4"/>
              </a:rPr>
              <a:t>ELT Methods and Practices Open Online Course</a:t>
            </a:r>
            <a:r>
              <a:rPr lang="en-GB" altLang="el-GR" sz="2000" dirty="0" smtClean="0"/>
              <a:t>.</a:t>
            </a:r>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Models of reading: Bottom up model</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Reader builds meaning from the smallest units of meaning to achieve comprehension.</a:t>
            </a:r>
          </a:p>
          <a:p>
            <a:pPr marL="0" indent="0">
              <a:buNone/>
            </a:pPr>
            <a:r>
              <a:rPr lang="en-GB" b="1" dirty="0" smtClean="0"/>
              <a:t>Example</a:t>
            </a:r>
            <a:r>
              <a:rPr lang="en-GB" dirty="0" smtClean="0"/>
              <a:t>: letters &gt;  letter clusters &gt; words &gt; phrases &gt; sentences &gt; longer text &gt; meaning = </a:t>
            </a:r>
            <a:r>
              <a:rPr lang="en-GB" b="1" dirty="0" smtClean="0"/>
              <a:t>comprehension</a:t>
            </a:r>
            <a:r>
              <a:rPr lang="en-GB" dirty="0" smtClean="0"/>
              <a:t>.</a:t>
            </a:r>
          </a:p>
          <a:p>
            <a:pPr marL="0" indent="0">
              <a:buNone/>
            </a:pPr>
            <a:r>
              <a:rPr lang="en-GB" dirty="0" smtClean="0"/>
              <a:t>Reading is regarded as a process of “decoding”, which moves from the bottom to the top of the system of language.</a:t>
            </a:r>
          </a:p>
          <a:p>
            <a:endParaRPr lang="en-GB" dirty="0"/>
          </a:p>
        </p:txBody>
      </p:sp>
    </p:spTree>
    <p:extLst>
      <p:ext uri="{BB962C8B-B14F-4D97-AF65-F5344CB8AC3E}">
        <p14:creationId xmlns:p14="http://schemas.microsoft.com/office/powerpoint/2010/main" val="1750875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Bottom up knowledge</a:t>
            </a:r>
            <a:endParaRPr lang="en-GB" dirty="0"/>
          </a:p>
        </p:txBody>
      </p:sp>
      <p:graphicFrame>
        <p:nvGraphicFramePr>
          <p:cNvPr id="8" name="Content Placeholder 7" descr="Bottom up knowledge: from phonemes to sentences."/>
          <p:cNvGraphicFramePr>
            <a:graphicFrameLocks noGrp="1"/>
          </p:cNvGraphicFramePr>
          <p:nvPr>
            <p:ph sz="half" idx="2"/>
            <p:extLst>
              <p:ext uri="{D42A27DB-BD31-4B8C-83A1-F6EECF244321}">
                <p14:modId xmlns:p14="http://schemas.microsoft.com/office/powerpoint/2010/main" val="4095618884"/>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p:cNvSpPr>
            <a:spLocks noGrp="1"/>
          </p:cNvSpPr>
          <p:nvPr>
            <p:ph sz="half" idx="1"/>
          </p:nvPr>
        </p:nvSpPr>
        <p:spPr/>
        <p:txBody>
          <a:bodyPr/>
          <a:lstStyle/>
          <a:p>
            <a:r>
              <a:rPr lang="en-GB" dirty="0" smtClean="0"/>
              <a:t>Linguistic knowledge is used.</a:t>
            </a:r>
          </a:p>
          <a:p>
            <a:r>
              <a:rPr lang="en-GB" dirty="0" smtClean="0"/>
              <a:t>Knowledge of the:</a:t>
            </a:r>
          </a:p>
          <a:p>
            <a:pPr lvl="1"/>
            <a:r>
              <a:rPr lang="en-GB" sz="2800" dirty="0" smtClean="0"/>
              <a:t>conventions of print.</a:t>
            </a:r>
          </a:p>
          <a:p>
            <a:pPr lvl="1"/>
            <a:r>
              <a:rPr lang="en-GB" sz="2800" dirty="0" smtClean="0"/>
              <a:t>way words look.</a:t>
            </a:r>
          </a:p>
          <a:p>
            <a:pPr lvl="1"/>
            <a:r>
              <a:rPr lang="en-GB" sz="2800" dirty="0" smtClean="0"/>
              <a:t>relationship between sounds and letters.</a:t>
            </a:r>
            <a:endParaRPr lang="en-GB" dirty="0"/>
          </a:p>
        </p:txBody>
      </p:sp>
    </p:spTree>
    <p:extLst>
      <p:ext uri="{BB962C8B-B14F-4D97-AF65-F5344CB8AC3E}">
        <p14:creationId xmlns:p14="http://schemas.microsoft.com/office/powerpoint/2010/main" val="59131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mtClean="0"/>
              <a:t>Problems with the bottom up model</a:t>
            </a:r>
            <a:endParaRPr lang="en-GB" dirty="0"/>
          </a:p>
        </p:txBody>
      </p:sp>
      <p:sp>
        <p:nvSpPr>
          <p:cNvPr id="5" name="Content Placeholder 4"/>
          <p:cNvSpPr>
            <a:spLocks noGrp="1"/>
          </p:cNvSpPr>
          <p:nvPr>
            <p:ph idx="1"/>
          </p:nvPr>
        </p:nvSpPr>
        <p:spPr/>
        <p:txBody>
          <a:bodyPr>
            <a:noAutofit/>
          </a:bodyPr>
          <a:lstStyle/>
          <a:p>
            <a:pPr>
              <a:spcBef>
                <a:spcPts val="600"/>
              </a:spcBef>
            </a:pPr>
            <a:r>
              <a:rPr lang="en-GB" sz="2800" dirty="0" smtClean="0"/>
              <a:t>Spelling to sound correspondences are complex and unpredictable.</a:t>
            </a:r>
          </a:p>
          <a:p>
            <a:pPr>
              <a:spcBef>
                <a:spcPts val="600"/>
              </a:spcBef>
            </a:pPr>
            <a:r>
              <a:rPr lang="en-GB" sz="2800" dirty="0" smtClean="0"/>
              <a:t>Serial processing of every letter in a text would slows reading up to the point where it would be very difficult for meaning to be retained. Readers would forget the beginning of a sentence before they have reached the end.</a:t>
            </a:r>
          </a:p>
          <a:p>
            <a:pPr>
              <a:spcBef>
                <a:spcPts val="600"/>
              </a:spcBef>
            </a:pPr>
            <a:r>
              <a:rPr lang="en-GB" sz="2800" dirty="0" smtClean="0"/>
              <a:t>In order to assign a phonemic value to a grapheme it is often necessary to know the meaning of the word containing the grapheme.</a:t>
            </a:r>
            <a:endParaRPr lang="en-GB" sz="2800" dirty="0"/>
          </a:p>
        </p:txBody>
      </p:sp>
    </p:spTree>
    <p:extLst>
      <p:ext uri="{BB962C8B-B14F-4D97-AF65-F5344CB8AC3E}">
        <p14:creationId xmlns:p14="http://schemas.microsoft.com/office/powerpoint/2010/main" val="11396905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CHECKTIMEDATE" val="9/8/2015 1:00:08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8CFF533-5CF7-4F4C-B696-02CFEF41F21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260</TotalTime>
  <Words>3430</Words>
  <Application>Microsoft Office PowerPoint</Application>
  <PresentationFormat>On-screen Show (4:3)</PresentationFormat>
  <Paragraphs>334</Paragraphs>
  <Slides>62</Slides>
  <Notes>8</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Θέμα του Office</vt:lpstr>
      <vt:lpstr> ELT Methods and Practices</vt:lpstr>
      <vt:lpstr>Issues to be discussed in this unit</vt:lpstr>
      <vt:lpstr>Task 1 (1/2)</vt:lpstr>
      <vt:lpstr>Task 1 (2/2)</vt:lpstr>
      <vt:lpstr>Questions</vt:lpstr>
      <vt:lpstr>What is reading?</vt:lpstr>
      <vt:lpstr>Models of reading: Bottom up model</vt:lpstr>
      <vt:lpstr>Bottom up knowledge</vt:lpstr>
      <vt:lpstr>Problems with the bottom up model</vt:lpstr>
      <vt:lpstr>Can you read this?</vt:lpstr>
      <vt:lpstr>Models of the reading process:  The top-down model (1/2)</vt:lpstr>
      <vt:lpstr>Models of the reading process:  The top-down model (2/2)</vt:lpstr>
      <vt:lpstr>Models of the reading process:  The interactive model</vt:lpstr>
      <vt:lpstr>Both types of knowledge are necessary</vt:lpstr>
      <vt:lpstr>The interactive model</vt:lpstr>
      <vt:lpstr>Interaction (“balance”) of  bottom-up and top-down strategies</vt:lpstr>
      <vt:lpstr>Summarising our understanding of reading (1/2)</vt:lpstr>
      <vt:lpstr>Summarising our understanding of reading (2/2)</vt:lpstr>
      <vt:lpstr>Task 2</vt:lpstr>
      <vt:lpstr>How does knowledge of genres help in the reading process?</vt:lpstr>
      <vt:lpstr>Text types (1/3)</vt:lpstr>
      <vt:lpstr>Text types (2/3)</vt:lpstr>
      <vt:lpstr>Text types (3/3)</vt:lpstr>
      <vt:lpstr>Task 3</vt:lpstr>
      <vt:lpstr>How does the purpose of reading influence the skills we employ?</vt:lpstr>
      <vt:lpstr>Reading purposes (1/2)</vt:lpstr>
      <vt:lpstr>Reading purposes (2/2)</vt:lpstr>
      <vt:lpstr>How do good readers read?</vt:lpstr>
      <vt:lpstr>Strategies that effective readers employ (1/4)</vt:lpstr>
      <vt:lpstr>Strategies that effective readers employ (2/4)</vt:lpstr>
      <vt:lpstr>Strategies that effective readers employ (3/4)</vt:lpstr>
      <vt:lpstr>Strategies that effective readers employ (4/4)</vt:lpstr>
      <vt:lpstr>Task 4</vt:lpstr>
      <vt:lpstr>Planning your reading lesson</vt:lpstr>
      <vt:lpstr>Pre reading stage</vt:lpstr>
      <vt:lpstr>This stage can be used to:</vt:lpstr>
      <vt:lpstr>Types of pre-reading activities</vt:lpstr>
      <vt:lpstr>The stages of a reading lesson:  The while-reading stage</vt:lpstr>
      <vt:lpstr>In this stage students can be encouraged to:</vt:lpstr>
      <vt:lpstr>Types of while-reading activities</vt:lpstr>
      <vt:lpstr>Reading comprehension questions (1/2)</vt:lpstr>
      <vt:lpstr>Reading comprehension questions (2/2)</vt:lpstr>
      <vt:lpstr>The post reading stage (1/2)</vt:lpstr>
      <vt:lpstr>The post reading stage (2/2)</vt:lpstr>
      <vt:lpstr>Purposes of post reading stage activities</vt:lpstr>
      <vt:lpstr>Types of post reading activities</vt:lpstr>
      <vt:lpstr>Reproducing the text</vt:lpstr>
      <vt:lpstr>Role Play</vt:lpstr>
      <vt:lpstr>Gap-filling</vt:lpstr>
      <vt:lpstr>False summary &amp; writing</vt:lpstr>
      <vt:lpstr>Approaches to the development of reading skills (1/2)</vt:lpstr>
      <vt:lpstr>Approaches to the development of reading skills (2/2)</vt:lpstr>
      <vt:lpstr>Principles of teaching reading</vt:lpstr>
      <vt:lpstr>References (1/2)</vt:lpstr>
      <vt:lpstr>References (2/2)</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Reading Skills</dc:title>
  <dc:subject>ELT Methods and Practices</dc:subject>
  <dc:creator>Evdokia Karavas</dc:creator>
  <cp:keywords>reading comprehension, models of the reading process, texts, reading purposes, reading skills, stages of a reading lesson, reading comprehension activities</cp:keywords>
  <dc:description>This unit focuses on the development of reading comprehension skills. The unit begins with a discussion of the reading comprehension process and the kinds of knowledge we employ in understanding written texts. Models of the reading process are then presented. The unit continues with a discussion of reading purposes, texts and reading skills and how the three interact. The last part of the unit highlights the stages of a reading lesson, the purpose of each stage and kinds of activities that can be used in each stage to develop students’ reading comprehension skills.</dc:description>
  <cp:lastModifiedBy>Smaragda Papadopoulou</cp:lastModifiedBy>
  <cp:revision>43</cp:revision>
  <dcterms:created xsi:type="dcterms:W3CDTF">2015-08-10T14:47:42Z</dcterms:created>
  <dcterms:modified xsi:type="dcterms:W3CDTF">2015-09-08T12:19:39Z</dcterms:modified>
  <cp:category>Foreign Language Teaching and Learning</cp:category>
</cp:coreProperties>
</file>