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4" r:id="rId3"/>
  </p:sldMasterIdLst>
  <p:notesMasterIdLst>
    <p:notesMasterId r:id="rId35"/>
  </p:notesMasterIdLst>
  <p:sldIdLst>
    <p:sldId id="256" r:id="rId4"/>
    <p:sldId id="261" r:id="rId5"/>
    <p:sldId id="317" r:id="rId6"/>
    <p:sldId id="266"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280" r:id="rId24"/>
    <p:sldId id="290" r:id="rId25"/>
    <p:sldId id="320" r:id="rId26"/>
    <p:sldId id="324" r:id="rId27"/>
    <p:sldId id="292" r:id="rId28"/>
    <p:sldId id="291" r:id="rId29"/>
    <p:sldId id="294" r:id="rId30"/>
    <p:sldId id="293" r:id="rId31"/>
    <p:sldId id="318" r:id="rId32"/>
    <p:sldId id="322" r:id="rId33"/>
    <p:sldId id="323" r:id="rId3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1"/>
            <p14:sldId id="317"/>
            <p14:sldId id="266"/>
            <p14:sldId id="301"/>
            <p14:sldId id="302"/>
            <p14:sldId id="303"/>
            <p14:sldId id="304"/>
            <p14:sldId id="305"/>
            <p14:sldId id="306"/>
            <p14:sldId id="307"/>
            <p14:sldId id="308"/>
            <p14:sldId id="309"/>
            <p14:sldId id="310"/>
            <p14:sldId id="311"/>
            <p14:sldId id="312"/>
            <p14:sldId id="313"/>
            <p14:sldId id="314"/>
            <p14:sldId id="315"/>
            <p14:sldId id="316"/>
            <p14:sldId id="280"/>
            <p14:sldId id="290"/>
            <p14:sldId id="320"/>
            <p14:sldId id="324"/>
            <p14:sldId id="292"/>
            <p14:sldId id="291"/>
            <p14:sldId id="294"/>
            <p14:sldId id="293"/>
            <p14:sldId id="318"/>
            <p14:sldId id="322"/>
            <p14:sldId id="32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71" autoAdjust="0"/>
    <p:restoredTop sz="99309" autoAdjust="0"/>
  </p:normalViewPr>
  <p:slideViewPr>
    <p:cSldViewPr>
      <p:cViewPr varScale="1">
        <p:scale>
          <a:sx n="85" d="100"/>
          <a:sy n="85" d="100"/>
        </p:scale>
        <p:origin x="114" y="1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7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14/1/2015</a:t>
            </a:fld>
            <a:endParaRPr lang="el-GR"/>
          </a:p>
        </p:txBody>
      </p:sp>
      <p:sp>
        <p:nvSpPr>
          <p:cNvPr id="4" name="Θέση εικόνας διαφάνειας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75878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137406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784810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a:t>
            </a:fld>
            <a:endParaRPr lang="el-GR">
              <a:solidFill>
                <a:prstClr val="black"/>
              </a:solidFill>
            </a:endParaRPr>
          </a:p>
        </p:txBody>
      </p:sp>
    </p:spTree>
    <p:extLst>
      <p:ext uri="{BB962C8B-B14F-4D97-AF65-F5344CB8AC3E}">
        <p14:creationId xmlns:p14="http://schemas.microsoft.com/office/powerpoint/2010/main" val="2132634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1024427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817966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153750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400" y="2130426"/>
            <a:ext cx="103632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911424" y="3886200"/>
            <a:ext cx="10369152"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5"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9200" y="274639"/>
            <a:ext cx="27432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609600" y="274639"/>
            <a:ext cx="80264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400" y="2130426"/>
            <a:ext cx="103632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911424" y="3886200"/>
            <a:ext cx="10369152"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356536630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618875" y="1556793"/>
            <a:ext cx="109728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Παιδαγωγικά Φιλοσοφικά ρεύματα</a:t>
            </a:r>
          </a:p>
        </p:txBody>
      </p:sp>
      <p:pic>
        <p:nvPicPr>
          <p:cNvPr id="6" name="Picture 5"/>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8262091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63084" y="4406901"/>
            <a:ext cx="103632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30790283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Παιδαγωγικά Φιλοσοφικά ρεύματα</a:t>
            </a:r>
          </a:p>
        </p:txBody>
      </p:sp>
      <p:pic>
        <p:nvPicPr>
          <p:cNvPr id="7" name="Picture 6"/>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75869327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609600" y="1574254"/>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09600" y="2214016"/>
            <a:ext cx="5386917"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93368" y="1574254"/>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93368" y="2214016"/>
            <a:ext cx="5389033"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Διασάφηση βασικών παιδαγωγικών εννοιών</a:t>
            </a:r>
            <a:endParaRPr lang="el-GR" sz="1000" dirty="0">
              <a:solidFill>
                <a:srgbClr val="5075BC"/>
              </a:solidFill>
            </a:endParaRPr>
          </a:p>
        </p:txBody>
      </p:sp>
      <p:pic>
        <p:nvPicPr>
          <p:cNvPr id="9" name="Picture 8"/>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304179139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Διασάφηση βασικών παιδαγωγικών εννοιών</a:t>
            </a:r>
            <a:endParaRPr lang="el-GR" sz="1000" dirty="0">
              <a:solidFill>
                <a:srgbClr val="5075BC"/>
              </a:solidFill>
            </a:endParaRPr>
          </a:p>
        </p:txBody>
      </p:sp>
      <p:pic>
        <p:nvPicPr>
          <p:cNvPr id="5" name="Picture 4"/>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202585629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7290425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766733" y="1556792"/>
            <a:ext cx="6815667"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09601" y="1556792"/>
            <a:ext cx="4011084"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609600" y="273600"/>
            <a:ext cx="109728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Παιδαγωγικά Φιλοσοφικά ρεύματα</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15785609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618875" y="1556793"/>
            <a:ext cx="109728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5"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Παιδαγωγικά Φιλοσοφικά ρεύματα</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2389717" y="1556792"/>
            <a:ext cx="73152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2389717" y="5157192"/>
            <a:ext cx="73152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609600" y="273600"/>
            <a:ext cx="109728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Διασάφηση βασικών παιδαγωγικών εννοιών</a:t>
            </a:r>
            <a:endParaRPr lang="el-GR" sz="1000" dirty="0">
              <a:solidFill>
                <a:srgbClr val="5075BC"/>
              </a:solidFill>
            </a:endParaRPr>
          </a:p>
        </p:txBody>
      </p:sp>
      <p:pic>
        <p:nvPicPr>
          <p:cNvPr id="7" name="Picture 6"/>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238890770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6" name="Picture 5"/>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369458454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9200" y="274639"/>
            <a:ext cx="27432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609600" y="274639"/>
            <a:ext cx="80264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76882548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400" y="2130426"/>
            <a:ext cx="103632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911424" y="3886200"/>
            <a:ext cx="10369152"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252217744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618875" y="1556793"/>
            <a:ext cx="109728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Παιδαγωγικά Φιλοσοφικά ρεύματα</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73571252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63084" y="4406901"/>
            <a:ext cx="103632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93731489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Τίτλος Ενότητας</a:t>
            </a:r>
            <a:endParaRPr lang="en-US" sz="1000" dirty="0">
              <a:solidFill>
                <a:srgbClr val="5075BC"/>
              </a:solidFill>
              <a:ea typeface="ＭＳ Ｐゴシック" pitchFamily="34" charset="-128"/>
            </a:endParaRPr>
          </a:p>
        </p:txBody>
      </p:sp>
      <p:pic>
        <p:nvPicPr>
          <p:cNvPr id="7" name="Picture 6"/>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378698402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609600" y="1574254"/>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09600" y="2214016"/>
            <a:ext cx="5386917"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93368" y="1574254"/>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93368" y="2214016"/>
            <a:ext cx="5389033"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Τίτλος Ενότητας</a:t>
            </a:r>
            <a:endParaRPr lang="en-US" sz="1000" dirty="0">
              <a:solidFill>
                <a:srgbClr val="5075BC"/>
              </a:solidFill>
              <a:ea typeface="ＭＳ Ｐゴシック" pitchFamily="34" charset="-128"/>
            </a:endParaRPr>
          </a:p>
        </p:txBody>
      </p:sp>
      <p:pic>
        <p:nvPicPr>
          <p:cNvPr id="9" name="Picture 8"/>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190204790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Τίτλος Ενότητας</a:t>
            </a:r>
            <a:endParaRPr lang="en-US" sz="1000" dirty="0">
              <a:solidFill>
                <a:srgbClr val="5075BC"/>
              </a:solidFill>
              <a:ea typeface="ＭＳ Ｐゴシック" pitchFamily="34" charset="-128"/>
            </a:endParaRPr>
          </a:p>
        </p:txBody>
      </p:sp>
      <p:pic>
        <p:nvPicPr>
          <p:cNvPr id="5" name="Picture 4"/>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192081578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46515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63084" y="4406901"/>
            <a:ext cx="103632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766733" y="1556792"/>
            <a:ext cx="6815667"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09601" y="1556792"/>
            <a:ext cx="4011084"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609600" y="273600"/>
            <a:ext cx="109728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Τίτλος Ενότητας</a:t>
            </a:r>
            <a:endParaRPr lang="en-US" sz="1000" dirty="0">
              <a:solidFill>
                <a:srgbClr val="5075BC"/>
              </a:solidFill>
              <a:ea typeface="ＭＳ Ｐゴシック" pitchFamily="34" charset="-128"/>
            </a:endParaRPr>
          </a:p>
        </p:txBody>
      </p:sp>
      <p:pic>
        <p:nvPicPr>
          <p:cNvPr id="8" name="Picture 7"/>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242846382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2389717" y="1556792"/>
            <a:ext cx="73152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2389717" y="5157192"/>
            <a:ext cx="73152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609600" y="273600"/>
            <a:ext cx="109728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Τίτλος Ενότητας</a:t>
            </a:r>
            <a:endParaRPr lang="en-US" sz="1000" dirty="0">
              <a:solidFill>
                <a:srgbClr val="5075BC"/>
              </a:solidFill>
              <a:ea typeface="ＭＳ Ｐゴシック" pitchFamily="34" charset="-128"/>
            </a:endParaRPr>
          </a:p>
        </p:txBody>
      </p:sp>
      <p:pic>
        <p:nvPicPr>
          <p:cNvPr id="7" name="Picture 6"/>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252459386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Τίτλος Ενότητας</a:t>
            </a:r>
            <a:endParaRPr lang="en-US" sz="1000" dirty="0">
              <a:solidFill>
                <a:srgbClr val="5075BC"/>
              </a:solidFill>
              <a:ea typeface="ＭＳ Ｐゴシック" pitchFamily="34" charset="-128"/>
            </a:endParaRPr>
          </a:p>
        </p:txBody>
      </p:sp>
      <p:pic>
        <p:nvPicPr>
          <p:cNvPr id="6" name="Picture 5"/>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73406388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9200" y="274639"/>
            <a:ext cx="27432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609600" y="274639"/>
            <a:ext cx="80264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4108758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6"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609600" y="1574254"/>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09600" y="2214016"/>
            <a:ext cx="5386917"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93368" y="1574254"/>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93368" y="2214016"/>
            <a:ext cx="5389033"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8"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4"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766733" y="1556792"/>
            <a:ext cx="6815667"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09601" y="1556792"/>
            <a:ext cx="4011084"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609600" y="273600"/>
            <a:ext cx="109728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7"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2389717" y="1556792"/>
            <a:ext cx="73152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2389717" y="5157192"/>
            <a:ext cx="73152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609600" y="273600"/>
            <a:ext cx="109728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6"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45371475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86901838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commons.wikimedia.org/wiki/File:University_of_Athens_-_Propylaea_-_fresco_2.jp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commons.wikimedia.org/wiki/File:Johann_Heinrich_Pestalozzi.jpg#mediaviewer/File:Johann_Heinrich_Pestalozzi.jpg" TargetMode="External"/><Relationship Id="rId5" Type="http://schemas.openxmlformats.org/officeDocument/2006/relationships/hyperlink" Target="http://commons.wikimedia.org/wiki/File:Johan_amos_comenius_1592-1671.jpg#mediaviewer/File:Johan_amos_comenius_1592-1671.jpg" TargetMode="External"/><Relationship Id="rId4" Type="http://schemas.openxmlformats.org/officeDocument/2006/relationships/hyperlink" Target="http://commons.wikimedia.or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commons.wikimedia.org/wiki/File:Steiner_um_1905.jpg#mediaviewer/File:Steiner_um_1905.jp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commons.wikimedia.org/wiki/File:Ovide_Decroly_(1871-1932).jpg#mediaviewer/File:Ovide_Decroly_(1871-1932).jpg" TargetMode="External"/><Relationship Id="rId4" Type="http://schemas.openxmlformats.org/officeDocument/2006/relationships/hyperlink" Target="http://commons.wikimedia.org/wiki/File:Jean-Jacques_Rousseau_(painted_portrait).jpg#mediaviewer/File:Jean-Jacques_Rousseau_(painted_portrait).jp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hyperlink" Target="http://dewey.pragmatism.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it.wikipedia.org/wiki/File:Jean-piaget.jpg#mediaviewer/File:Jean-piaget.jpg" TargetMode="External"/><Relationship Id="rId5" Type="http://schemas.openxmlformats.org/officeDocument/2006/relationships/hyperlink" Target="http://commons.wikimedia.org/wiki/File:Maria_Montessori1913.jpg#mediaviewer/File:Maria_Montessori1913.jpg" TargetMode="External"/><Relationship Id="rId4" Type="http://schemas.openxmlformats.org/officeDocument/2006/relationships/hyperlink" Target="http://commons.wikimedia.org/wiki/File:Johann_Friedrich_Herbart_(3).jpg#mediaviewer/File:Johann_Friedrich_Herbart_(3).jp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commons.wikimedia.org/wiki/File:SummerhillSchool.jpg?uselang=e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commons.wikimedia.org/wiki/File:Ivan_Illich_artwork_1.jpg" TargetMode="External"/><Relationship Id="rId4" Type="http://schemas.openxmlformats.org/officeDocument/2006/relationships/hyperlink" Target="http://commons.wikimedia.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gif"/><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eg"/><Relationship Id="rId10" Type="http://schemas.openxmlformats.org/officeDocument/2006/relationships/image" Target="../media/image12.jpg"/><Relationship Id="rId4" Type="http://schemas.openxmlformats.org/officeDocument/2006/relationships/image" Target="../media/image6.jpg"/><Relationship Id="rId9"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03512" y="404664"/>
            <a:ext cx="4147938" cy="817388"/>
          </a:xfrm>
          <a:prstGeom prst="rect">
            <a:avLst/>
          </a:prstGeom>
        </p:spPr>
      </p:pic>
      <p:sp>
        <p:nvSpPr>
          <p:cNvPr id="2" name="Τίτλος 1"/>
          <p:cNvSpPr>
            <a:spLocks noGrp="1"/>
          </p:cNvSpPr>
          <p:nvPr>
            <p:ph type="ctrTitle"/>
          </p:nvPr>
        </p:nvSpPr>
        <p:spPr>
          <a:xfrm>
            <a:off x="2209800" y="2006576"/>
            <a:ext cx="7772400" cy="1470025"/>
          </a:xfrm>
        </p:spPr>
        <p:txBody>
          <a:bodyPr/>
          <a:lstStyle/>
          <a:p>
            <a:r>
              <a:rPr lang="el-GR" dirty="0">
                <a:solidFill>
                  <a:srgbClr val="5075BC"/>
                </a:solidFill>
              </a:rPr>
              <a:t>Παιδαγωγικά</a:t>
            </a:r>
          </a:p>
        </p:txBody>
      </p:sp>
      <p:sp>
        <p:nvSpPr>
          <p:cNvPr id="3" name="Υπότιτλος 2"/>
          <p:cNvSpPr>
            <a:spLocks noGrp="1"/>
          </p:cNvSpPr>
          <p:nvPr>
            <p:ph type="subTitle" idx="1"/>
          </p:nvPr>
        </p:nvSpPr>
        <p:spPr>
          <a:xfrm>
            <a:off x="2207568" y="3384823"/>
            <a:ext cx="7776864" cy="1752600"/>
          </a:xfrm>
        </p:spPr>
        <p:txBody>
          <a:bodyPr>
            <a:noAutofit/>
          </a:bodyPr>
          <a:lstStyle/>
          <a:p>
            <a:r>
              <a:rPr lang="el-GR" sz="2800" dirty="0">
                <a:solidFill>
                  <a:srgbClr val="5075BC"/>
                </a:solidFill>
                <a:latin typeface="+mj-lt"/>
                <a:ea typeface="+mj-ea"/>
                <a:cs typeface="+mj-cs"/>
              </a:rPr>
              <a:t>Ενότητα </a:t>
            </a:r>
            <a:r>
              <a:rPr lang="en-US" sz="2800" dirty="0">
                <a:solidFill>
                  <a:srgbClr val="5075BC"/>
                </a:solidFill>
                <a:latin typeface="+mj-lt"/>
                <a:ea typeface="+mj-ea"/>
                <a:cs typeface="+mj-cs"/>
              </a:rPr>
              <a:t>A</a:t>
            </a:r>
            <a:r>
              <a:rPr lang="el-GR" sz="2800" dirty="0">
                <a:solidFill>
                  <a:srgbClr val="5075BC"/>
                </a:solidFill>
                <a:latin typeface="+mj-lt"/>
                <a:ea typeface="+mj-ea"/>
                <a:cs typeface="+mj-cs"/>
              </a:rPr>
              <a:t>:</a:t>
            </a:r>
            <a:r>
              <a:rPr lang="en-US" sz="2800" dirty="0">
                <a:solidFill>
                  <a:srgbClr val="5075BC"/>
                </a:solidFill>
                <a:latin typeface="+mj-lt"/>
                <a:ea typeface="+mj-ea"/>
                <a:cs typeface="+mj-cs"/>
              </a:rPr>
              <a:t> </a:t>
            </a:r>
            <a:r>
              <a:rPr lang="el-GR" sz="2800" dirty="0"/>
              <a:t>Διασάφηση βασικών παιδαγωγικών εννοιών</a:t>
            </a:r>
            <a:endParaRPr lang="en-US" sz="2800" dirty="0"/>
          </a:p>
          <a:p>
            <a:endParaRPr lang="en-US" sz="2800" dirty="0"/>
          </a:p>
          <a:p>
            <a:r>
              <a:rPr lang="el-GR" sz="2800" dirty="0"/>
              <a:t>Ζαχαρούλα Σμυρναίου</a:t>
            </a:r>
          </a:p>
          <a:p>
            <a:r>
              <a:rPr lang="el-GR" sz="2800" dirty="0"/>
              <a:t>Σχολή Φιλοσοφίας</a:t>
            </a:r>
          </a:p>
          <a:p>
            <a:r>
              <a:rPr lang="el-GR" sz="2800" dirty="0"/>
              <a:t>Τμήμα Παιδαγωγικής και Ψυχολογίας</a:t>
            </a:r>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Χαρακτηριστικά του σχολείου</a:t>
            </a:r>
            <a:r>
              <a:rPr lang="el-GR" dirty="0" smtClean="0"/>
              <a:t>: (2)</a:t>
            </a:r>
            <a:endParaRPr lang="el-GR" dirty="0"/>
          </a:p>
        </p:txBody>
      </p:sp>
      <p:sp>
        <p:nvSpPr>
          <p:cNvPr id="3" name="Θέση περιεχομένου 2"/>
          <p:cNvSpPr>
            <a:spLocks noGrp="1"/>
          </p:cNvSpPr>
          <p:nvPr>
            <p:ph idx="1"/>
          </p:nvPr>
        </p:nvSpPr>
        <p:spPr/>
        <p:txBody>
          <a:bodyPr>
            <a:normAutofit fontScale="85000" lnSpcReduction="10000"/>
          </a:bodyPr>
          <a:lstStyle/>
          <a:p>
            <a:r>
              <a:rPr lang="el-GR" dirty="0"/>
              <a:t>Ο </a:t>
            </a:r>
            <a:r>
              <a:rPr lang="en-US" dirty="0" smtClean="0"/>
              <a:t>Neill</a:t>
            </a:r>
            <a:r>
              <a:rPr lang="el-GR" dirty="0" smtClean="0"/>
              <a:t> </a:t>
            </a:r>
            <a:r>
              <a:rPr lang="el-GR" dirty="0"/>
              <a:t>δεν ενδιαφέρθηκε να κάνει τα παιδιά προσαρμόσιμα στην κρατούσα κοινωνική τάξη πραγμάτων, ούτε να αποκτήσουν μόνο γνώσεις, αλλά ενδιαφέρθηκε να τα κάνει ευτυχισμένους ανθρώπους που στη δική τους κλίμακα αξιών πρώτη θέση θα κατέχει η καλοσύνη και θα είναι σε θέση να βρίσκουν νόημα και ενδιαφέρον στη ζωή τους.</a:t>
            </a:r>
          </a:p>
          <a:p>
            <a:r>
              <a:rPr lang="el-GR" dirty="0"/>
              <a:t>Η πειθαρχία που επιβάλλεται με τη βία, προκαλεί φόβο, όπως και η τιμωρία, και ο φόβος παράγουν εχθρότητα. Η αυστηρή πειθαρχία είναι επιζήμια και βλάπτει την υγιή πνευματική ανάπτυξη του παιδιού. Ελευθερία, όμως, για </a:t>
            </a:r>
            <a:r>
              <a:rPr lang="el-GR" dirty="0" smtClean="0"/>
              <a:t>το</a:t>
            </a:r>
            <a:r>
              <a:rPr lang="en-US" dirty="0" smtClean="0"/>
              <a:t> Neill</a:t>
            </a:r>
            <a:r>
              <a:rPr lang="el-GR" dirty="0" smtClean="0"/>
              <a:t> </a:t>
            </a:r>
            <a:r>
              <a:rPr lang="el-GR" dirty="0"/>
              <a:t>δεν σημαίνει αναρχία. Η ελευθερία του καθενός φτάνει μέχρι του σημείου </a:t>
            </a:r>
            <a:r>
              <a:rPr lang="el-GR" dirty="0" smtClean="0"/>
              <a:t>εκείνου </a:t>
            </a:r>
            <a:r>
              <a:rPr lang="el-GR" dirty="0"/>
              <a:t>από το οποίο αρχίζει το δικαίωμα του άλλου.</a:t>
            </a:r>
          </a:p>
          <a:p>
            <a:endParaRPr lang="el-GR" dirty="0"/>
          </a:p>
        </p:txBody>
      </p:sp>
    </p:spTree>
    <p:extLst>
      <p:ext uri="{BB962C8B-B14F-4D97-AF65-F5344CB8AC3E}">
        <p14:creationId xmlns:p14="http://schemas.microsoft.com/office/powerpoint/2010/main" val="759051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Χαρακτηριστικά του σχολείου: </a:t>
            </a:r>
            <a:r>
              <a:rPr lang="el-GR" dirty="0" smtClean="0"/>
              <a:t>(3)</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a:t>Βασικός στόχος του σχολείου πρέπει να είναι η ανάπτυξη της αυτοπεποίθησης σε κάθε άτομο και η εδραίωση σ’ αυτό του αισθήματος της αυτοδυναμίας</a:t>
            </a:r>
            <a:r>
              <a:rPr lang="el-GR" dirty="0" smtClean="0"/>
              <a:t>.</a:t>
            </a:r>
            <a:endParaRPr lang="el-GR" dirty="0"/>
          </a:p>
          <a:p>
            <a:r>
              <a:rPr lang="el-GR" dirty="0"/>
              <a:t>Το παιδαγωγικό σύστημα του </a:t>
            </a:r>
            <a:r>
              <a:rPr lang="en-US" dirty="0" smtClean="0"/>
              <a:t>Neill</a:t>
            </a:r>
            <a:r>
              <a:rPr lang="el-GR" dirty="0" smtClean="0"/>
              <a:t> </a:t>
            </a:r>
            <a:r>
              <a:rPr lang="el-GR" dirty="0"/>
              <a:t>έγινε ευρύτερα γνωστό από τα δημοσιεύματα του ίδιου. Προκάλεσε πλήθος συζητήσεων και γράφτηκαν γι’ αυτό πολλά άρθρα και μελέτες, από τις οποίες άλλες το επαινούν και το εγκωμιάζουν και άλλες το επικρίνουν δριμύτατα. Το βιβλίο του </a:t>
            </a:r>
            <a:r>
              <a:rPr lang="en-US" dirty="0" smtClean="0"/>
              <a:t>Neill</a:t>
            </a:r>
            <a:r>
              <a:rPr lang="el-GR" dirty="0" smtClean="0"/>
              <a:t>: </a:t>
            </a:r>
            <a:r>
              <a:rPr lang="el-GR" dirty="0"/>
              <a:t>«Τα ελεύθερα παιδιά του </a:t>
            </a:r>
            <a:r>
              <a:rPr lang="el-GR" dirty="0" smtClean="0"/>
              <a:t>Summerhill</a:t>
            </a:r>
            <a:r>
              <a:rPr lang="el-GR" dirty="0"/>
              <a:t>» διαβάστηκε από εκατομμύρια ανθρώπους και χρησιμοποιήθηκε στις δεκαετίες του 1950-1970 από πολλές πανεπιστημιακές Παιδαγωγικές Σχολές ανά τον κόσμο.</a:t>
            </a:r>
          </a:p>
          <a:p>
            <a:endParaRPr lang="el-GR" dirty="0"/>
          </a:p>
        </p:txBody>
      </p:sp>
    </p:spTree>
    <p:extLst>
      <p:ext uri="{BB962C8B-B14F-4D97-AF65-F5344CB8AC3E}">
        <p14:creationId xmlns:p14="http://schemas.microsoft.com/office/powerpoint/2010/main" val="769455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συμβολή των ψυχοκοινωνιολογικών ερευνών </a:t>
            </a:r>
            <a:br>
              <a:rPr lang="el-GR" dirty="0"/>
            </a:br>
            <a:r>
              <a:rPr lang="el-GR" dirty="0"/>
              <a:t>στον εκδημοκρατισμό του σχολείου</a:t>
            </a:r>
          </a:p>
        </p:txBody>
      </p:sp>
      <p:sp>
        <p:nvSpPr>
          <p:cNvPr id="3" name="Θέση περιεχομένου 2"/>
          <p:cNvSpPr>
            <a:spLocks noGrp="1"/>
          </p:cNvSpPr>
          <p:nvPr>
            <p:ph idx="1"/>
          </p:nvPr>
        </p:nvSpPr>
        <p:spPr/>
        <p:txBody>
          <a:bodyPr>
            <a:normAutofit fontScale="92500" lnSpcReduction="20000"/>
          </a:bodyPr>
          <a:lstStyle/>
          <a:p>
            <a:r>
              <a:rPr lang="el-GR" dirty="0"/>
              <a:t>Σημαντικό ρόλο στον εκδημοκρατισμό διαδραμάτισε η ανάπτυξη της Ψυχοκοινωνιολογίας και, κυρίως, η μελέτη της δυναμικής των ομάδων. Ιδιαίτερο ρόλο έπαιξαν οι έρευνες, τις οποίες πραγματοποίησαν οι </a:t>
            </a:r>
            <a:r>
              <a:rPr lang="el-GR" dirty="0" err="1"/>
              <a:t>Lewin</a:t>
            </a:r>
            <a:r>
              <a:rPr lang="el-GR" dirty="0"/>
              <a:t>, </a:t>
            </a:r>
            <a:r>
              <a:rPr lang="el-GR" dirty="0" err="1"/>
              <a:t>Lippit</a:t>
            </a:r>
            <a:r>
              <a:rPr lang="el-GR" dirty="0"/>
              <a:t> και </a:t>
            </a:r>
            <a:r>
              <a:rPr lang="el-GR" dirty="0" err="1"/>
              <a:t>White</a:t>
            </a:r>
            <a:r>
              <a:rPr lang="el-GR" dirty="0"/>
              <a:t> (1939) ως προς την επίδραση που ασκούν οι διάφορες στάσεις των ηγετών των ομάδων στη συμπεριφορά των ατόμων που τις απαρτίζουν και στον τρόπο εργασίας τους.</a:t>
            </a:r>
          </a:p>
          <a:p>
            <a:r>
              <a:rPr lang="el-GR" dirty="0"/>
              <a:t>Ξεχωρίζει κανείς τρεις μορφές χειρισμού διαπαιδαγώγησης, που υποδείχτηκαν από τους </a:t>
            </a:r>
            <a:r>
              <a:rPr lang="el-GR" dirty="0" err="1"/>
              <a:t>Lewin</a:t>
            </a:r>
            <a:r>
              <a:rPr lang="el-GR" dirty="0"/>
              <a:t>, </a:t>
            </a:r>
            <a:r>
              <a:rPr lang="el-GR" dirty="0" err="1"/>
              <a:t>Lippit</a:t>
            </a:r>
            <a:r>
              <a:rPr lang="el-GR" dirty="0"/>
              <a:t>   και  </a:t>
            </a:r>
            <a:r>
              <a:rPr lang="el-GR" dirty="0" err="1"/>
              <a:t>White</a:t>
            </a:r>
            <a:r>
              <a:rPr lang="el-GR" dirty="0"/>
              <a:t>  (1939): Τον αυταρχικό ή αυθεντικό τρόπο χειρισμού, το δημοκρατικό (ή κοινωνική ολοκλήρωση) και το “</a:t>
            </a:r>
            <a:r>
              <a:rPr lang="el-GR" dirty="0" err="1"/>
              <a:t>Laissez-Faire</a:t>
            </a:r>
            <a:r>
              <a:rPr lang="el-GR" dirty="0"/>
              <a:t>“  τρόπο χειρισμού. </a:t>
            </a:r>
          </a:p>
          <a:p>
            <a:endParaRPr lang="el-GR" dirty="0"/>
          </a:p>
        </p:txBody>
      </p:sp>
    </p:spTree>
    <p:extLst>
      <p:ext uri="{BB962C8B-B14F-4D97-AF65-F5344CB8AC3E}">
        <p14:creationId xmlns:p14="http://schemas.microsoft.com/office/powerpoint/2010/main" val="18062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Τρεις </a:t>
            </a:r>
            <a:r>
              <a:rPr lang="el-GR" dirty="0"/>
              <a:t>μορφές χειρισμού </a:t>
            </a:r>
            <a:r>
              <a:rPr lang="el-GR" dirty="0" smtClean="0"/>
              <a:t>διαπαιδαγώγησης</a:t>
            </a:r>
            <a:r>
              <a:rPr lang="en-US" dirty="0" smtClean="0"/>
              <a:t> (1)</a:t>
            </a:r>
            <a:endParaRPr lang="el-GR" dirty="0"/>
          </a:p>
        </p:txBody>
      </p:sp>
      <p:sp>
        <p:nvSpPr>
          <p:cNvPr id="3" name="Θέση περιεχομένου 2"/>
          <p:cNvSpPr>
            <a:spLocks noGrp="1"/>
          </p:cNvSpPr>
          <p:nvPr>
            <p:ph idx="1"/>
          </p:nvPr>
        </p:nvSpPr>
        <p:spPr/>
        <p:txBody>
          <a:bodyPr>
            <a:noAutofit/>
          </a:bodyPr>
          <a:lstStyle/>
          <a:p>
            <a:r>
              <a:rPr lang="el-GR" sz="2800" dirty="0"/>
              <a:t>Ο αυταρχικός τρόπος χειρισμού διαπαιδαγώγησης μπορεί να χαρακτηριστεί εκτός άλλων και ως εξής: ο δάσκαλος τα ορίζει όλα με ακρίβεια, χαράσσει έναν μόνο δρόμο για την επίτευξη του σκοπού του, παίρνει όλες τις αποφάσεις, παρεμβαίνει με προσταγές, επιπλήξεις.  </a:t>
            </a:r>
            <a:endParaRPr lang="en-US" sz="2800" dirty="0" smtClean="0"/>
          </a:p>
          <a:p>
            <a:r>
              <a:rPr lang="el-GR" sz="2800" dirty="0" smtClean="0"/>
              <a:t>Αποτελέσματα: </a:t>
            </a:r>
            <a:r>
              <a:rPr lang="el-GR" sz="2800" dirty="0"/>
              <a:t> επιτυγχάνει «παραγωγικότητα» μόνο με την παρουσία του όχι με ελεύθερη βούληση και δημιουργική εργασία των μαθητών</a:t>
            </a:r>
            <a:r>
              <a:rPr lang="el-GR" sz="2800" dirty="0" smtClean="0"/>
              <a:t>.</a:t>
            </a:r>
            <a:endParaRPr lang="el-GR" sz="2800" dirty="0"/>
          </a:p>
        </p:txBody>
      </p:sp>
    </p:spTree>
    <p:extLst>
      <p:ext uri="{BB962C8B-B14F-4D97-AF65-F5344CB8AC3E}">
        <p14:creationId xmlns:p14="http://schemas.microsoft.com/office/powerpoint/2010/main" val="2289730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Τρεις </a:t>
            </a:r>
            <a:r>
              <a:rPr lang="el-GR" dirty="0"/>
              <a:t>μορφές χειρισμού </a:t>
            </a:r>
            <a:r>
              <a:rPr lang="el-GR" dirty="0" smtClean="0"/>
              <a:t>διαπαιδαγώγησης</a:t>
            </a:r>
            <a:r>
              <a:rPr lang="en-US" dirty="0" smtClean="0"/>
              <a:t> (2)</a:t>
            </a:r>
            <a:endParaRPr lang="el-GR" dirty="0"/>
          </a:p>
        </p:txBody>
      </p:sp>
      <p:sp>
        <p:nvSpPr>
          <p:cNvPr id="3" name="Θέση περιεχομένου 2"/>
          <p:cNvSpPr>
            <a:spLocks noGrp="1"/>
          </p:cNvSpPr>
          <p:nvPr>
            <p:ph idx="1"/>
          </p:nvPr>
        </p:nvSpPr>
        <p:spPr/>
        <p:txBody>
          <a:bodyPr>
            <a:noAutofit/>
          </a:bodyPr>
          <a:lstStyle/>
          <a:p>
            <a:r>
              <a:rPr lang="el-GR" sz="2800" dirty="0"/>
              <a:t>Δημοκρατικό στυλ </a:t>
            </a:r>
            <a:r>
              <a:rPr lang="el-GR" sz="2800" dirty="0" smtClean="0"/>
              <a:t>αγωγής: </a:t>
            </a:r>
            <a:r>
              <a:rPr lang="el-GR" sz="2800" dirty="0"/>
              <a:t>οι αποφάσεις λαμβάνονται από κοινού, ο εκπαιδευτικός συμπεριφέρεται ως ισότιμο μέλος της ομάδας, δίνει ερεθίσματα και προτροπές. </a:t>
            </a:r>
            <a:endParaRPr lang="en-US" sz="2800" dirty="0" smtClean="0"/>
          </a:p>
          <a:p>
            <a:r>
              <a:rPr lang="el-GR" sz="2800" dirty="0" smtClean="0"/>
              <a:t>Αποτελέσματα: </a:t>
            </a:r>
            <a:r>
              <a:rPr lang="el-GR" sz="2800" dirty="0"/>
              <a:t>αυξημένη πρωτοβουλία, δημιουργικότητα, κοινωνικότητα, σχέσεις εγκάρδιες και φιλικές </a:t>
            </a:r>
          </a:p>
        </p:txBody>
      </p:sp>
    </p:spTree>
    <p:extLst>
      <p:ext uri="{BB962C8B-B14F-4D97-AF65-F5344CB8AC3E}">
        <p14:creationId xmlns:p14="http://schemas.microsoft.com/office/powerpoint/2010/main" val="27322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Τρεις </a:t>
            </a:r>
            <a:r>
              <a:rPr lang="el-GR" dirty="0"/>
              <a:t>μορφές χειρισμού </a:t>
            </a:r>
            <a:r>
              <a:rPr lang="el-GR" dirty="0" smtClean="0"/>
              <a:t>διαπαιδαγώγησης</a:t>
            </a:r>
            <a:r>
              <a:rPr lang="en-US" dirty="0" smtClean="0"/>
              <a:t> (3)</a:t>
            </a:r>
            <a:endParaRPr lang="el-GR" dirty="0"/>
          </a:p>
        </p:txBody>
      </p:sp>
      <p:sp>
        <p:nvSpPr>
          <p:cNvPr id="3" name="Θέση περιεχομένου 2"/>
          <p:cNvSpPr>
            <a:spLocks noGrp="1"/>
          </p:cNvSpPr>
          <p:nvPr>
            <p:ph idx="1"/>
          </p:nvPr>
        </p:nvSpPr>
        <p:spPr/>
        <p:txBody>
          <a:bodyPr>
            <a:noAutofit/>
          </a:bodyPr>
          <a:lstStyle/>
          <a:p>
            <a:r>
              <a:rPr lang="el-GR" sz="2800" dirty="0" err="1"/>
              <a:t>Laissez</a:t>
            </a:r>
            <a:r>
              <a:rPr lang="el-GR" sz="2800" dirty="0"/>
              <a:t> – </a:t>
            </a:r>
            <a:r>
              <a:rPr lang="en-US" sz="2800" dirty="0"/>
              <a:t>F</a:t>
            </a:r>
            <a:r>
              <a:rPr lang="el-GR" sz="2800" dirty="0" err="1"/>
              <a:t>aire</a:t>
            </a:r>
            <a:r>
              <a:rPr lang="el-GR" sz="2800" dirty="0"/>
              <a:t> στυλ αγωγής (ελευθεριάζον-παθητικά αδιάφορο): ο εκπαιδευτικός παρουσιάζει απλά το υλικό, χαρακτηρίζεται για την παθητικότητά του, δεν επηρεάζει καθόλου τις διαδικασίες μάθησης και εργασίας. </a:t>
            </a:r>
            <a:endParaRPr lang="en-US" sz="2800" dirty="0" smtClean="0"/>
          </a:p>
          <a:p>
            <a:r>
              <a:rPr lang="el-GR" sz="2800" dirty="0" smtClean="0"/>
              <a:t>Αποτελέσματα: </a:t>
            </a:r>
            <a:r>
              <a:rPr lang="el-GR" sz="2800" dirty="0"/>
              <a:t>απάθεια και αδιαφορία για την εργασία, επιθετικότητα στην ομάδα και τον εκπαιδευτικό.</a:t>
            </a:r>
          </a:p>
        </p:txBody>
      </p:sp>
    </p:spTree>
    <p:extLst>
      <p:ext uri="{BB962C8B-B14F-4D97-AF65-F5344CB8AC3E}">
        <p14:creationId xmlns:p14="http://schemas.microsoft.com/office/powerpoint/2010/main" val="480860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επίδραση των Ουμανιστών </a:t>
            </a:r>
            <a:r>
              <a:rPr lang="el-GR" dirty="0" err="1"/>
              <a:t>Ψυχοπαιδαγωγών</a:t>
            </a:r>
            <a:r>
              <a:rPr lang="el-GR" dirty="0"/>
              <a:t> </a:t>
            </a:r>
          </a:p>
        </p:txBody>
      </p:sp>
      <p:sp>
        <p:nvSpPr>
          <p:cNvPr id="3" name="Θέση περιεχομένου 2"/>
          <p:cNvSpPr>
            <a:spLocks noGrp="1"/>
          </p:cNvSpPr>
          <p:nvPr>
            <p:ph idx="1"/>
          </p:nvPr>
        </p:nvSpPr>
        <p:spPr/>
        <p:txBody>
          <a:bodyPr>
            <a:noAutofit/>
          </a:bodyPr>
          <a:lstStyle/>
          <a:p>
            <a:r>
              <a:rPr lang="el-GR" sz="2800" dirty="0"/>
              <a:t>Έμφαση στο πώς νιώθει το άτομο γι’ αυτό που μαθαίνει.</a:t>
            </a:r>
          </a:p>
          <a:p>
            <a:r>
              <a:rPr lang="el-GR" sz="2800" dirty="0"/>
              <a:t>Το άτομο παρουσιάζει φυσική τάση για </a:t>
            </a:r>
            <a:r>
              <a:rPr lang="el-GR" sz="2800" dirty="0" err="1"/>
              <a:t>αυτοεκπλήρωση</a:t>
            </a:r>
            <a:r>
              <a:rPr lang="el-GR" sz="2800" dirty="0"/>
              <a:t> και αυτοπραγμάτωση.</a:t>
            </a:r>
          </a:p>
          <a:p>
            <a:r>
              <a:rPr lang="el-GR" sz="2800" dirty="0"/>
              <a:t>Κάθε μάθηση  αποτελείται από δύο μέρη: </a:t>
            </a:r>
            <a:endParaRPr lang="en-US" sz="2800" dirty="0"/>
          </a:p>
          <a:p>
            <a:pPr lvl="1"/>
            <a:r>
              <a:rPr lang="el-GR" sz="2400" dirty="0" smtClean="0"/>
              <a:t>την </a:t>
            </a:r>
            <a:r>
              <a:rPr lang="el-GR" sz="2400" dirty="0"/>
              <a:t>απόκτηση πληροφοριών και </a:t>
            </a:r>
            <a:endParaRPr lang="en-US" sz="2400" dirty="0"/>
          </a:p>
          <a:p>
            <a:pPr lvl="1"/>
            <a:r>
              <a:rPr lang="el-GR" sz="2400" dirty="0" smtClean="0"/>
              <a:t>την </a:t>
            </a:r>
            <a:r>
              <a:rPr lang="el-GR" sz="2400" dirty="0"/>
              <a:t>προσωπική ερμηνεία  που τους αποδίδει ο καθένας. </a:t>
            </a:r>
          </a:p>
          <a:p>
            <a:r>
              <a:rPr lang="el-GR" sz="2800" dirty="0"/>
              <a:t>Παιδαγωγικές εφαρμογές.</a:t>
            </a:r>
          </a:p>
          <a:p>
            <a:pPr lvl="1" indent="-342900"/>
            <a:r>
              <a:rPr lang="el-GR" sz="2400" dirty="0" smtClean="0"/>
              <a:t>Προγράμματα </a:t>
            </a:r>
            <a:r>
              <a:rPr lang="el-GR" sz="2400" dirty="0"/>
              <a:t>συναισθηματικής </a:t>
            </a:r>
            <a:r>
              <a:rPr lang="el-GR" sz="2400" dirty="0" smtClean="0"/>
              <a:t>αγωγής.</a:t>
            </a:r>
            <a:endParaRPr lang="en-US" sz="2400" dirty="0" smtClean="0"/>
          </a:p>
          <a:p>
            <a:pPr lvl="1" indent="-342900"/>
            <a:r>
              <a:rPr lang="el-GR" sz="2400" dirty="0" smtClean="0"/>
              <a:t>Σχολεία </a:t>
            </a:r>
            <a:r>
              <a:rPr lang="el-GR" sz="2400" dirty="0"/>
              <a:t>ανοικτής εκπαίδευσης –ελεύθερα σχολεία</a:t>
            </a:r>
            <a:r>
              <a:rPr lang="el-GR" sz="2400" dirty="0" smtClean="0"/>
              <a:t>.</a:t>
            </a:r>
            <a:endParaRPr lang="el-GR" sz="2400" dirty="0"/>
          </a:p>
        </p:txBody>
      </p:sp>
    </p:spTree>
    <p:extLst>
      <p:ext uri="{BB962C8B-B14F-4D97-AF65-F5344CB8AC3E}">
        <p14:creationId xmlns:p14="http://schemas.microsoft.com/office/powerpoint/2010/main" val="40885240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Κριτική χειραφετική Παιδαγωγική</a:t>
            </a:r>
          </a:p>
        </p:txBody>
      </p:sp>
      <p:sp>
        <p:nvSpPr>
          <p:cNvPr id="3" name="Θέση περιεχομένου 2"/>
          <p:cNvSpPr>
            <a:spLocks noGrp="1"/>
          </p:cNvSpPr>
          <p:nvPr>
            <p:ph idx="1"/>
          </p:nvPr>
        </p:nvSpPr>
        <p:spPr/>
        <p:txBody>
          <a:bodyPr>
            <a:normAutofit fontScale="77500" lnSpcReduction="20000"/>
          </a:bodyPr>
          <a:lstStyle/>
          <a:p>
            <a:r>
              <a:rPr lang="el-GR" dirty="0"/>
              <a:t>Αναπτύχθηκε στη Γερμανία, κυρίως, από τους εκπροσώπους της Σχολής της </a:t>
            </a:r>
            <a:r>
              <a:rPr lang="el-GR" dirty="0" smtClean="0"/>
              <a:t>Φρανκφούρτης </a:t>
            </a:r>
            <a:r>
              <a:rPr lang="el-GR" dirty="0"/>
              <a:t>(Horkheimer, J. </a:t>
            </a:r>
            <a:r>
              <a:rPr lang="el-GR" dirty="0" err="1"/>
              <a:t>Habermas</a:t>
            </a:r>
            <a:r>
              <a:rPr lang="el-GR" dirty="0"/>
              <a:t>, Η. </a:t>
            </a:r>
            <a:r>
              <a:rPr lang="el-GR" dirty="0" err="1"/>
              <a:t>Marcuse</a:t>
            </a:r>
            <a:r>
              <a:rPr lang="el-GR" dirty="0"/>
              <a:t>, </a:t>
            </a:r>
            <a:r>
              <a:rPr lang="el-GR" dirty="0" err="1"/>
              <a:t>Th</a:t>
            </a:r>
            <a:r>
              <a:rPr lang="el-GR" dirty="0"/>
              <a:t>. </a:t>
            </a:r>
            <a:r>
              <a:rPr lang="el-GR" dirty="0" err="1"/>
              <a:t>Adomo</a:t>
            </a:r>
            <a:r>
              <a:rPr lang="el-GR" dirty="0"/>
              <a:t>). </a:t>
            </a:r>
          </a:p>
          <a:p>
            <a:r>
              <a:rPr lang="el-GR" dirty="0"/>
              <a:t>Επιδίωξη της αγωγής πρέπει να είναι η χειραφέτηση του ατόμου και η απελευθέρωσή του από κάθε είδους καταπίεση.</a:t>
            </a:r>
          </a:p>
          <a:p>
            <a:r>
              <a:rPr lang="el-GR" dirty="0" smtClean="0"/>
              <a:t>Εκείνο </a:t>
            </a:r>
            <a:r>
              <a:rPr lang="el-GR" dirty="0"/>
              <a:t>που πρέπει να κατευθύνει κάθε ενέργεια αγωγής είναι η αρχή της φυσικής ελευθερίας του ατόμου. </a:t>
            </a:r>
          </a:p>
          <a:p>
            <a:r>
              <a:rPr lang="el-GR" dirty="0"/>
              <a:t>Το σχολείο και οι λοιποί εκπαιδευτικοί θεσμοί πρέπει να απαλλαγούν από κάθε είδους κοινωνικές δεσμεύσεις και από κάθε λογής κοινωνική καταπίεση. </a:t>
            </a:r>
          </a:p>
          <a:p>
            <a:r>
              <a:rPr lang="el-GR" dirty="0"/>
              <a:t>Η αυταρχική αγωγή του παρελθόντος δεν έχει θέση μέσα σ' ένα τέτοιο παιδαγωγικό σύστημα. </a:t>
            </a:r>
          </a:p>
          <a:p>
            <a:r>
              <a:rPr lang="el-GR" dirty="0"/>
              <a:t>Η αυθεντία του παιδαγωγού τίθεται υπό αμφισβήτηση και απορρίπτεται</a:t>
            </a:r>
            <a:r>
              <a:rPr lang="el-GR" dirty="0" smtClean="0"/>
              <a:t>.</a:t>
            </a:r>
            <a:endParaRPr lang="el-GR" dirty="0"/>
          </a:p>
        </p:txBody>
      </p:sp>
    </p:spTree>
    <p:extLst>
      <p:ext uri="{BB962C8B-B14F-4D97-AF65-F5344CB8AC3E}">
        <p14:creationId xmlns:p14="http://schemas.microsoft.com/office/powerpoint/2010/main" val="41362263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Το κίνημα </a:t>
            </a:r>
            <a:r>
              <a:rPr lang="el-GR" dirty="0"/>
              <a:t>τ</a:t>
            </a:r>
            <a:r>
              <a:rPr lang="el-GR" dirty="0" smtClean="0"/>
              <a:t>ης Αποσχολειοποίησης</a:t>
            </a:r>
            <a:endParaRPr lang="el-GR" dirty="0"/>
          </a:p>
        </p:txBody>
      </p:sp>
      <p:sp>
        <p:nvSpPr>
          <p:cNvPr id="3" name="Θέση περιεχομένου 2"/>
          <p:cNvSpPr>
            <a:spLocks noGrp="1"/>
          </p:cNvSpPr>
          <p:nvPr>
            <p:ph sz="half" idx="1"/>
          </p:nvPr>
        </p:nvSpPr>
        <p:spPr/>
        <p:txBody>
          <a:bodyPr>
            <a:normAutofit fontScale="85000" lnSpcReduction="10000"/>
          </a:bodyPr>
          <a:lstStyle/>
          <a:p>
            <a:r>
              <a:rPr lang="el-GR" sz="2800" dirty="0"/>
              <a:t>Εκπροσωπείται από τον Ε. </a:t>
            </a:r>
            <a:r>
              <a:rPr lang="el-GR" sz="2800" dirty="0" err="1"/>
              <a:t>Reimer</a:t>
            </a:r>
            <a:r>
              <a:rPr lang="el-GR" sz="2800" dirty="0"/>
              <a:t> και, κυρίως, από τον </a:t>
            </a:r>
            <a:r>
              <a:rPr lang="el-GR" sz="2800" dirty="0" smtClean="0"/>
              <a:t>Ι.</a:t>
            </a:r>
            <a:r>
              <a:rPr lang="en-US" sz="2800" dirty="0" smtClean="0"/>
              <a:t> </a:t>
            </a:r>
            <a:r>
              <a:rPr lang="en-US" dirty="0" smtClean="0"/>
              <a:t>Ill</a:t>
            </a:r>
            <a:r>
              <a:rPr lang="el-GR" sz="2800" dirty="0" err="1" smtClean="0"/>
              <a:t>ich</a:t>
            </a:r>
            <a:r>
              <a:rPr lang="el-GR" sz="2800" dirty="0" smtClean="0"/>
              <a:t> </a:t>
            </a:r>
            <a:r>
              <a:rPr lang="el-GR" sz="2800" dirty="0"/>
              <a:t>(1926-2002), το συγγραφέα του βιβλίου: «Κοινωνία χωρίς σχολεία». </a:t>
            </a:r>
          </a:p>
          <a:p>
            <a:r>
              <a:rPr lang="el-GR" sz="2800" dirty="0"/>
              <a:t>Βασική πεποίθηση του </a:t>
            </a:r>
            <a:r>
              <a:rPr lang="en-US" sz="2800" dirty="0" smtClean="0"/>
              <a:t>I</a:t>
            </a:r>
            <a:r>
              <a:rPr lang="el-GR" sz="2800" dirty="0" err="1" smtClean="0"/>
              <a:t>llich</a:t>
            </a:r>
            <a:r>
              <a:rPr lang="el-GR" sz="2800" dirty="0" smtClean="0"/>
              <a:t> </a:t>
            </a:r>
            <a:r>
              <a:rPr lang="el-GR" sz="2800" dirty="0"/>
              <a:t>είναι ότι «για τους περισσότερους ανθρώπους το δικαίωμα στη μάθηση εμποδίζεται από την υποχρέωση της φοίτησης στο σχολείο»! </a:t>
            </a:r>
          </a:p>
          <a:p>
            <a:r>
              <a:rPr lang="el-GR" sz="2800" dirty="0"/>
              <a:t>Πιστεύει ότι δεν πρόκειται ποτέ να επιτύχουμε την καθολική εκπαίδευση των πολιτών μιας χώρας, στέλνοντας υποχρεωτικά τα </a:t>
            </a:r>
            <a:r>
              <a:rPr lang="el-GR" sz="2800" dirty="0" smtClean="0"/>
              <a:t>παιδιά </a:t>
            </a:r>
            <a:r>
              <a:rPr lang="el-GR" sz="2800" dirty="0"/>
              <a:t>στο σχολείο</a:t>
            </a:r>
            <a:r>
              <a:rPr lang="el-GR" sz="2800" dirty="0" smtClean="0"/>
              <a:t>.</a:t>
            </a:r>
            <a:endParaRPr lang="el-GR" sz="2800" dirty="0"/>
          </a:p>
        </p:txBody>
      </p:sp>
      <p:pic>
        <p:nvPicPr>
          <p:cNvPr id="10" name="Εικόνα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1475" y="1600201"/>
            <a:ext cx="3424326" cy="3782324"/>
          </a:xfrm>
          <a:prstGeom prst="rect">
            <a:avLst/>
          </a:prstGeom>
          <a:ln w="12700">
            <a:solidFill>
              <a:schemeClr val="tx1"/>
            </a:solidFill>
          </a:ln>
        </p:spPr>
      </p:pic>
      <p:sp>
        <p:nvSpPr>
          <p:cNvPr id="7" name="TextBox 6"/>
          <p:cNvSpPr txBox="1"/>
          <p:nvPr/>
        </p:nvSpPr>
        <p:spPr>
          <a:xfrm>
            <a:off x="7845970" y="5382525"/>
            <a:ext cx="2195336" cy="505310"/>
          </a:xfrm>
          <a:prstGeom prst="rect">
            <a:avLst/>
          </a:prstGeom>
        </p:spPr>
        <p:txBody>
          <a:bodyPr vert="horz" wrap="square" lIns="91440" tIns="45720" rIns="91440" bIns="45720" rtlCol="0" anchor="ctr">
            <a:noAutofit/>
          </a:bodyPr>
          <a:lstStyle/>
          <a:p>
            <a:pPr algn="ctr"/>
            <a:r>
              <a:rPr lang="en-US" sz="2000" dirty="0" smtClean="0"/>
              <a:t>Ivan </a:t>
            </a:r>
            <a:r>
              <a:rPr lang="en-US" sz="2000" dirty="0" err="1"/>
              <a:t>Illich</a:t>
            </a:r>
            <a:endParaRPr lang="el-GR" sz="2000" dirty="0" smtClean="0"/>
          </a:p>
        </p:txBody>
      </p:sp>
    </p:spTree>
    <p:extLst>
      <p:ext uri="{BB962C8B-B14F-4D97-AF65-F5344CB8AC3E}">
        <p14:creationId xmlns:p14="http://schemas.microsoft.com/office/powerpoint/2010/main" val="9076739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Για ποιους λόγους αρνείται ο </a:t>
            </a:r>
            <a:r>
              <a:rPr lang="el-GR" dirty="0" err="1"/>
              <a:t>Illich</a:t>
            </a:r>
            <a:r>
              <a:rPr lang="el-GR" dirty="0"/>
              <a:t> το σχολείο ή σε ποια σημεία αποτυγχάνει το σχολείο</a:t>
            </a:r>
            <a:r>
              <a:rPr lang="el-GR" dirty="0" smtClean="0"/>
              <a:t>;</a:t>
            </a:r>
            <a:r>
              <a:rPr lang="en-US" dirty="0" smtClean="0"/>
              <a:t> (1)</a:t>
            </a:r>
            <a:endParaRPr lang="el-GR" dirty="0"/>
          </a:p>
        </p:txBody>
      </p:sp>
      <p:sp>
        <p:nvSpPr>
          <p:cNvPr id="3" name="Θέση περιεχομένου 2"/>
          <p:cNvSpPr>
            <a:spLocks noGrp="1"/>
          </p:cNvSpPr>
          <p:nvPr>
            <p:ph idx="1"/>
          </p:nvPr>
        </p:nvSpPr>
        <p:spPr/>
        <p:txBody>
          <a:bodyPr>
            <a:normAutofit fontScale="92500"/>
          </a:bodyPr>
          <a:lstStyle/>
          <a:p>
            <a:r>
              <a:rPr lang="el-GR" dirty="0"/>
              <a:t>Η διαφωνία του </a:t>
            </a:r>
            <a:r>
              <a:rPr lang="el-GR" dirty="0" err="1"/>
              <a:t>Illich</a:t>
            </a:r>
            <a:r>
              <a:rPr lang="el-GR" dirty="0"/>
              <a:t> με το σχολικό σύστημα εκπαίδευσης ξεκινάει από την αμφισβήτησή του προς τους ιδρυματοποιημένους θεσμούς που στις σύγχρονες κοινωνίες έχουν οδηγήσει σε μία μορφή εξάρτησης από αυτά: η σύνδεση της υγείας με το νοσοκομείο, της πίστης με την εκκλησία, της επικοινωνίας με τα ΜΜΕ, είναι μερικά μόνο παραδείγματα.</a:t>
            </a:r>
          </a:p>
          <a:p>
            <a:r>
              <a:rPr lang="el-GR" dirty="0"/>
              <a:t>Έτσι έχουμε φτάσει να ταυτίζουμε τη μόρφωση με το σχολείο. Όμως κατά τον </a:t>
            </a:r>
            <a:r>
              <a:rPr lang="el-GR" dirty="0" err="1"/>
              <a:t>Illich</a:t>
            </a:r>
            <a:r>
              <a:rPr lang="el-GR" dirty="0"/>
              <a:t> η δημόσια παιδεία θα επωφελούνταν από την </a:t>
            </a:r>
            <a:r>
              <a:rPr lang="el-GR" dirty="0" err="1"/>
              <a:t>αποσχολειοποίηση</a:t>
            </a:r>
            <a:r>
              <a:rPr lang="el-GR" dirty="0"/>
              <a:t> της κοινωνίας.</a:t>
            </a:r>
          </a:p>
        </p:txBody>
      </p:sp>
    </p:spTree>
    <p:extLst>
      <p:ext uri="{BB962C8B-B14F-4D97-AF65-F5344CB8AC3E}">
        <p14:creationId xmlns:p14="http://schemas.microsoft.com/office/powerpoint/2010/main" val="408203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indent="0" algn="ctr">
              <a:buNone/>
            </a:pPr>
            <a:r>
              <a:rPr lang="el-GR" dirty="0"/>
              <a:t>Εννοιολογική προσέγγιση των βασικών εννοιών της Παιδαγωγικής, όπως: Αγωγή, Εκπαίδευση, Μόρφωση, μάθηση, διδασκαλία, μόρφωση και κατάρτιση.</a:t>
            </a: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Για ποιους λόγους αρνείται ο </a:t>
            </a:r>
            <a:r>
              <a:rPr lang="el-GR" dirty="0" err="1"/>
              <a:t>Illich</a:t>
            </a:r>
            <a:r>
              <a:rPr lang="el-GR" dirty="0"/>
              <a:t> το σχολείο ή σε ποια σημεία αποτυγχάνει το σχολείο</a:t>
            </a:r>
            <a:r>
              <a:rPr lang="el-GR" dirty="0" smtClean="0"/>
              <a:t>;</a:t>
            </a:r>
            <a:r>
              <a:rPr lang="en-US" dirty="0" smtClean="0"/>
              <a:t> (2)</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dirty="0"/>
              <a:t>Πέρα από την δύναμή του να ορίζει ζωές και να δημιουργεί εξαρτημένη ύπαρξη το σχολικό σύστημα, όπως παρατηρεί ο </a:t>
            </a:r>
            <a:r>
              <a:rPr lang="el-GR" dirty="0" err="1"/>
              <a:t>Illich</a:t>
            </a:r>
            <a:r>
              <a:rPr lang="el-GR" dirty="0"/>
              <a:t>, έχει αντί –μορφωτική επίδραση στην κοινωνία. Καθώς αναγνωρίζεται σαν το ίδρυμα που ειδικεύεται στην εκπαίδευση, αποθαρρύνει από το να πάρει κανείς στα χέρια του τη δική του μόρφωση.</a:t>
            </a:r>
            <a:br>
              <a:rPr lang="el-GR" dirty="0"/>
            </a:br>
            <a:r>
              <a:rPr lang="el-GR" dirty="0"/>
              <a:t/>
            </a:r>
            <a:br>
              <a:rPr lang="el-GR" dirty="0"/>
            </a:br>
            <a:r>
              <a:rPr lang="el-GR" dirty="0"/>
              <a:t>Το σχολείο μαθαίνει στους μαθητές του πώς να συγχέουν τη διαδικασία με την </a:t>
            </a:r>
            <a:r>
              <a:rPr lang="el-GR" dirty="0" smtClean="0"/>
              <a:t>ουσία, </a:t>
            </a:r>
            <a:r>
              <a:rPr lang="el-GR" dirty="0"/>
              <a:t>όπως παρατηρεί ο </a:t>
            </a:r>
            <a:r>
              <a:rPr lang="el-GR" dirty="0" err="1"/>
              <a:t>Illich</a:t>
            </a:r>
            <a:r>
              <a:rPr lang="el-GR" dirty="0"/>
              <a:t>. Η λογική του σχολείου, όσο πιο πολύ αγωγή τόσο καλύτερα αποτελέσματα κάνει τον μαθητή να νομίζει ότι η κλιμάκωση θα οδηγήσει στην επιτυχία. Έτσι συγχέεται η ικανότητα με τα διπλώματα, η ευφράδεια με την ικανότητα να πεις κάτι, η μόρφωση με τους βαθμούς και τελικά η μάθηση με τη διδασκαλία.</a:t>
            </a:r>
          </a:p>
        </p:txBody>
      </p:sp>
    </p:spTree>
    <p:extLst>
      <p:ext uri="{BB962C8B-B14F-4D97-AF65-F5344CB8AC3E}">
        <p14:creationId xmlns:p14="http://schemas.microsoft.com/office/powerpoint/2010/main" val="24192991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a:t>
            </a:r>
            <a:endParaRPr lang="el-GR" dirty="0"/>
          </a:p>
        </p:txBody>
      </p:sp>
      <p:sp>
        <p:nvSpPr>
          <p:cNvPr id="8" name="Υπότιτλος 7"/>
          <p:cNvSpPr>
            <a:spLocks noGrp="1"/>
          </p:cNvSpPr>
          <p:nvPr>
            <p:ph type="subTitle" idx="1"/>
          </p:nvPr>
        </p:nvSpPr>
        <p:spPr/>
        <p:txBody>
          <a:bodyPr/>
          <a:lstStyle/>
          <a:p>
            <a:r>
              <a:rPr lang="el-GR" dirty="0" smtClean="0"/>
              <a:t>Παιδαγωγικά Φιλοσοφικά ρεύματα</a:t>
            </a:r>
            <a:endParaRPr lang="el-GR" dirty="0"/>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1981200" y="1340769"/>
            <a:ext cx="8229600" cy="4525963"/>
          </a:xfrm>
        </p:spPr>
        <p:txBody>
          <a:bodyPr>
            <a:normAutofit/>
          </a:bodyPr>
          <a:lstStyle/>
          <a:p>
            <a:r>
              <a:rPr lang="el-GR" sz="2000" dirty="0"/>
              <a:t>Το παρόν εκπαιδευτικό υλικό έχει αναπτυχθεί </a:t>
            </a:r>
            <a:r>
              <a:rPr lang="el-GR" sz="2000" dirty="0" err="1"/>
              <a:t>στ</a:t>
            </a:r>
            <a:r>
              <a:rPr lang="en-US" sz="2000" dirty="0"/>
              <a:t>o</a:t>
            </a:r>
            <a:r>
              <a:rPr lang="el-GR" sz="2000" dirty="0"/>
              <a:t> </a:t>
            </a:r>
            <a:r>
              <a:rPr lang="el-GR" sz="2000" dirty="0" err="1"/>
              <a:t>πλαίσι</a:t>
            </a:r>
            <a:r>
              <a:rPr lang="en-US" sz="2000" dirty="0"/>
              <a:t>o</a:t>
            </a:r>
            <a:r>
              <a:rPr lang="el-GR" sz="2000" dirty="0"/>
              <a:t> του εκπαιδευτικού έργου του διδάσκοντα.</a:t>
            </a:r>
            <a:endParaRPr lang="en-US" sz="2000" dirty="0"/>
          </a:p>
          <a:p>
            <a:r>
              <a:rPr lang="el-GR" sz="2000" dirty="0"/>
              <a:t>Το έργο «</a:t>
            </a:r>
            <a:r>
              <a:rPr lang="el-GR" sz="2000" b="1" dirty="0"/>
              <a:t>Ανοικτά Ακαδημαϊκά Μαθήματα στο Πανεπιστήμιο Αθηνών</a:t>
            </a:r>
            <a:r>
              <a:rPr lang="el-GR" sz="2000" dirty="0"/>
              <a:t>» έχει χρηματοδοτήσει μόνο την αναδιαμόρφωση του εκπαιδευτικού υλικού. </a:t>
            </a:r>
            <a:endParaRPr lang="en-US" sz="2000" dirty="0"/>
          </a:p>
          <a:p>
            <a:r>
              <a:rPr lang="el-GR" sz="20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3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a:t>Σημειώματα</a:t>
            </a:r>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37729383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623392" y="1556793"/>
            <a:ext cx="10945216" cy="4525963"/>
          </a:xfrm>
        </p:spPr>
        <p:txBody>
          <a:bodyPr>
            <a:normAutofit/>
          </a:bodyPr>
          <a:lstStyle/>
          <a:p>
            <a:pPr marL="0" indent="0">
              <a:buNone/>
            </a:pPr>
            <a:r>
              <a:rPr lang="el-GR" sz="2000" dirty="0"/>
              <a:t>Το </a:t>
            </a:r>
            <a:r>
              <a:rPr lang="el-GR" sz="2000" dirty="0"/>
              <a:t>παρόν έργο αποτελεί την έκδοση </a:t>
            </a:r>
            <a:r>
              <a:rPr lang="en-US" sz="2000" dirty="0" smtClean="0"/>
              <a:t>1.0</a:t>
            </a:r>
            <a:r>
              <a:rPr lang="el-GR" sz="2000" dirty="0" smtClean="0"/>
              <a:t>.  </a:t>
            </a:r>
            <a:endParaRPr lang="el-GR" sz="2000" dirty="0"/>
          </a:p>
        </p:txBody>
      </p:sp>
    </p:spTree>
    <p:extLst>
      <p:ext uri="{BB962C8B-B14F-4D97-AF65-F5344CB8AC3E}">
        <p14:creationId xmlns:p14="http://schemas.microsoft.com/office/powerpoint/2010/main" val="37043196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Copyright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a:t>
            </a:r>
            <a:r>
              <a:rPr lang="en-US" sz="2000" dirty="0"/>
              <a:t>, </a:t>
            </a:r>
            <a:r>
              <a:rPr lang="el-GR" sz="2000" dirty="0" smtClean="0"/>
              <a:t>Ζαχαρούλα Σμυρναίου. «Παιδαγωγικά, </a:t>
            </a:r>
            <a:r>
              <a:rPr lang="el-GR" sz="2000" dirty="0"/>
              <a:t>Διασάφηση βασικών παιδαγωγικών </a:t>
            </a:r>
            <a:r>
              <a:rPr lang="el-GR" sz="2000" dirty="0" smtClean="0"/>
              <a:t>εννοιών, Παιδαγωγικά Φιλοσοφικά ρεύματα»</a:t>
            </a:r>
            <a:r>
              <a:rPr lang="en-US" sz="2000" dirty="0"/>
              <a:t>.</a:t>
            </a:r>
            <a:r>
              <a:rPr lang="el-GR" sz="2000" dirty="0" smtClean="0"/>
              <a:t> </a:t>
            </a:r>
            <a:r>
              <a:rPr lang="el-GR" sz="2000" dirty="0"/>
              <a:t>Έκδοση: 1.0. Αθήνα 2014. Διαθέσιμο από τη δικτυακή διεύθυνση: </a:t>
            </a:r>
            <a:r>
              <a:rPr lang="en-US" sz="2000" dirty="0"/>
              <a:t>http://opencourses.uoa.gr/courses/MATH18/</a:t>
            </a:r>
            <a:r>
              <a:rPr lang="el-GR" sz="2000" dirty="0" smtClean="0"/>
              <a:t>.</a:t>
            </a:r>
            <a:endParaRPr lang="el-GR" sz="2000" dirty="0"/>
          </a:p>
          <a:p>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623392" y="764705"/>
            <a:ext cx="11017224" cy="1440159"/>
          </a:xfrm>
        </p:spPr>
        <p:txBody>
          <a:bodyPr>
            <a:noAutofit/>
          </a:bodyPr>
          <a:lstStyle/>
          <a:p>
            <a:pPr marL="0" indent="0">
              <a:buNone/>
            </a:pPr>
            <a:r>
              <a:rPr lang="el-GR" sz="2000" dirty="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                     </a:t>
            </a:r>
          </a:p>
          <a:p>
            <a:pPr marL="0" indent="0" algn="just">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1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23392" y="2924944"/>
            <a:ext cx="10873208"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a:p>
          <a:p>
            <a:endParaRPr lang="el-GR" dirty="0"/>
          </a:p>
          <a:p>
            <a:r>
              <a:rPr lang="el-GR" dirty="0"/>
              <a:t>Ως </a:t>
            </a:r>
            <a:r>
              <a:rPr lang="el-GR" b="1" dirty="0"/>
              <a:t>Μη Εμπορική</a:t>
            </a:r>
            <a:r>
              <a:rPr lang="el-GR" dirty="0"/>
              <a:t> ορίζεται η χρήση:</a:t>
            </a:r>
          </a:p>
          <a:p>
            <a:pPr marL="34290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τόπο</a:t>
            </a:r>
            <a:endParaRPr lang="en-US" dirty="0"/>
          </a:p>
          <a:p>
            <a:pPr marL="342900" indent="-342900">
              <a:buFont typeface="Arial" panose="020B0604020202020204" pitchFamily="34" charset="0"/>
              <a:buChar char="•"/>
            </a:pPr>
            <a:endParaRPr lang="el-GR" dirty="0"/>
          </a:p>
          <a:p>
            <a:r>
              <a:rPr lang="el-GR" dirty="0"/>
              <a:t>Ο 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a:t>η </a:t>
            </a:r>
            <a:r>
              <a:rPr lang="en-US" sz="2000" dirty="0" err="1"/>
              <a:t>δήλωση</a:t>
            </a:r>
            <a:r>
              <a:rPr lang="en-US" sz="2000" dirty="0"/>
              <a:t> </a:t>
            </a:r>
            <a:r>
              <a:rPr lang="el-GR" sz="2000" dirty="0" err="1"/>
              <a:t>Δ</a:t>
            </a:r>
            <a:r>
              <a:rPr lang="en-US" sz="2000" dirty="0"/>
              <a:t>ια</a:t>
            </a:r>
            <a:r>
              <a:rPr lang="en-US" sz="2000" dirty="0" err="1"/>
              <a:t>τήρησης</a:t>
            </a:r>
            <a:r>
              <a:rPr lang="en-US" sz="2000" dirty="0"/>
              <a:t> Σημειωμάτων</a:t>
            </a:r>
            <a:endParaRPr lang="el-GR" sz="2000" dirty="0"/>
          </a:p>
          <a:p>
            <a:pPr lvl="1">
              <a:buFont typeface="Wingdings" panose="05000000000000000000" pitchFamily="2" charset="2"/>
              <a:buChar char="§"/>
            </a:pPr>
            <a:r>
              <a:rPr lang="el-GR" sz="2000" dirty="0"/>
              <a:t>το Σημείωμα Χρήσης Έργων Τρίτων (εφόσον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9392"/>
            <a:ext cx="9144000" cy="1143000"/>
          </a:xfrm>
        </p:spPr>
        <p:txBody>
          <a:bodyPr>
            <a:noAutofit/>
          </a:bodyPr>
          <a:lstStyle/>
          <a:p>
            <a:r>
              <a:rPr lang="el-GR" dirty="0"/>
              <a:t>Σημείωμα Χρήσης Έργων </a:t>
            </a:r>
            <a:r>
              <a:rPr lang="el-GR" dirty="0" smtClean="0"/>
              <a:t>Τρίτων</a:t>
            </a:r>
            <a:r>
              <a:rPr lang="en-US" dirty="0" smtClean="0"/>
              <a:t> (</a:t>
            </a:r>
            <a:r>
              <a:rPr lang="en-US" dirty="0" smtClean="0"/>
              <a:t>1/4)</a:t>
            </a:r>
            <a:endParaRPr lang="el-GR" dirty="0"/>
          </a:p>
        </p:txBody>
      </p:sp>
      <p:sp>
        <p:nvSpPr>
          <p:cNvPr id="3" name="Content Placeholder 2"/>
          <p:cNvSpPr>
            <a:spLocks noGrp="1"/>
          </p:cNvSpPr>
          <p:nvPr>
            <p:ph idx="1"/>
          </p:nvPr>
        </p:nvSpPr>
        <p:spPr>
          <a:xfrm>
            <a:off x="623392" y="1556793"/>
            <a:ext cx="10873208" cy="4525963"/>
          </a:xfrm>
        </p:spPr>
        <p:txBody>
          <a:bodyPr>
            <a:noAutofit/>
          </a:bodyPr>
          <a:lstStyle/>
          <a:p>
            <a:pPr marL="0" indent="0">
              <a:buNone/>
            </a:pPr>
            <a:r>
              <a:rPr lang="el-GR" sz="2000" dirty="0"/>
              <a:t>Το Έργο αυτό κάνει χρήση των ακόλουθων έργων:</a:t>
            </a:r>
          </a:p>
          <a:p>
            <a:pPr marL="0" indent="0">
              <a:buNone/>
            </a:pPr>
            <a:r>
              <a:rPr lang="el-GR" sz="2000" b="1" dirty="0" smtClean="0"/>
              <a:t>Εικόνα </a:t>
            </a:r>
            <a:r>
              <a:rPr lang="el-GR" sz="2000" b="1" dirty="0" smtClean="0"/>
              <a:t>1</a:t>
            </a:r>
            <a:r>
              <a:rPr lang="en-US" sz="2000" b="1" dirty="0"/>
              <a:t>.</a:t>
            </a:r>
            <a:r>
              <a:rPr lang="en-US" sz="2000" dirty="0"/>
              <a:t> University of </a:t>
            </a:r>
            <a:r>
              <a:rPr lang="en-US" sz="2000" dirty="0" smtClean="0"/>
              <a:t>Athens, </a:t>
            </a:r>
            <a:r>
              <a:rPr lang="en-US" sz="2000" dirty="0" err="1" smtClean="0"/>
              <a:t>Propylaea</a:t>
            </a:r>
            <a:r>
              <a:rPr lang="en-US" sz="2000" dirty="0" smtClean="0"/>
              <a:t>, fresco</a:t>
            </a:r>
            <a:r>
              <a:rPr lang="en-US" sz="2000" dirty="0"/>
              <a:t>. Copyright Public </a:t>
            </a:r>
            <a:r>
              <a:rPr lang="en-US" sz="2000" dirty="0" smtClean="0"/>
              <a:t>domain. </a:t>
            </a:r>
            <a:r>
              <a:rPr lang="en-US" sz="2000" dirty="0"/>
              <a:t>Attribution: By Eduard </a:t>
            </a:r>
            <a:r>
              <a:rPr lang="en-US" sz="2000" dirty="0" err="1"/>
              <a:t>Lebiedzki</a:t>
            </a:r>
            <a:r>
              <a:rPr lang="en-US" sz="2000" dirty="0"/>
              <a:t>, after a design by Karl </a:t>
            </a:r>
            <a:r>
              <a:rPr lang="en-US" sz="2000" dirty="0" err="1"/>
              <a:t>Rahl</a:t>
            </a:r>
            <a:r>
              <a:rPr lang="en-US" sz="2000" dirty="0"/>
              <a:t> (Own work) [Public domain], via Wikimedia </a:t>
            </a:r>
            <a:r>
              <a:rPr lang="en-US" sz="2000" dirty="0" smtClean="0"/>
              <a:t>Commons. </a:t>
            </a:r>
            <a:r>
              <a:rPr lang="el-GR" sz="2000" dirty="0" smtClean="0"/>
              <a:t>Σύνδεσμος:</a:t>
            </a:r>
            <a:r>
              <a:rPr lang="en-US" sz="2000" dirty="0" smtClean="0"/>
              <a:t> </a:t>
            </a:r>
            <a:r>
              <a:rPr lang="en-US" sz="2000" dirty="0" smtClean="0">
                <a:hlinkClick r:id="rId3"/>
              </a:rPr>
              <a:t>http</a:t>
            </a:r>
            <a:r>
              <a:rPr lang="en-US" sz="2000" dirty="0">
                <a:hlinkClick r:id="rId3"/>
              </a:rPr>
              <a:t>://commons.wikimedia.org/wiki/File%3AUniversity_of_Athens_-_Propylaea_-_</a:t>
            </a:r>
            <a:r>
              <a:rPr lang="en-US" sz="2000" dirty="0" smtClean="0">
                <a:hlinkClick r:id="rId3"/>
              </a:rPr>
              <a:t>fresco_2.jpg</a:t>
            </a:r>
            <a:r>
              <a:rPr lang="en-US" sz="2000" dirty="0" smtClean="0"/>
              <a:t>. </a:t>
            </a:r>
            <a:r>
              <a:rPr lang="el-GR" sz="2000" dirty="0" smtClean="0"/>
              <a:t>Πηγή: </a:t>
            </a:r>
            <a:r>
              <a:rPr lang="en-US" sz="2000" dirty="0">
                <a:hlinkClick r:id="rId4"/>
              </a:rPr>
              <a:t>http://</a:t>
            </a:r>
            <a:r>
              <a:rPr lang="en-US" sz="2000" dirty="0" smtClean="0">
                <a:hlinkClick r:id="rId4"/>
              </a:rPr>
              <a:t>commons.wikimedia.org</a:t>
            </a:r>
            <a:endParaRPr lang="el-GR" sz="2000" dirty="0" smtClean="0"/>
          </a:p>
          <a:p>
            <a:pPr marL="0" indent="0">
              <a:buNone/>
            </a:pPr>
            <a:r>
              <a:rPr lang="el-GR" sz="2000" b="1" dirty="0" smtClean="0"/>
              <a:t>Εικόνα 2. </a:t>
            </a:r>
            <a:r>
              <a:rPr lang="en-US" sz="2000" dirty="0"/>
              <a:t>"Johan </a:t>
            </a:r>
            <a:r>
              <a:rPr lang="en-US" sz="2000" dirty="0" err="1"/>
              <a:t>amos</a:t>
            </a:r>
            <a:r>
              <a:rPr lang="en-US" sz="2000" dirty="0"/>
              <a:t> </a:t>
            </a:r>
            <a:r>
              <a:rPr lang="en-US" sz="2000" dirty="0" err="1"/>
              <a:t>comenius</a:t>
            </a:r>
            <a:r>
              <a:rPr lang="en-US" sz="2000" dirty="0"/>
              <a:t> 1592-1671" by Original uploader was </a:t>
            </a:r>
            <a:r>
              <a:rPr lang="en-US" sz="2000" dirty="0" err="1"/>
              <a:t>Hedning</a:t>
            </a:r>
            <a:r>
              <a:rPr lang="en-US" sz="2000" dirty="0"/>
              <a:t> at </a:t>
            </a:r>
            <a:r>
              <a:rPr lang="en-US" sz="2000" dirty="0" err="1"/>
              <a:t>sv.wikipedia</a:t>
            </a:r>
            <a:r>
              <a:rPr lang="en-US" sz="2000" dirty="0"/>
              <a:t> - Originally from </a:t>
            </a:r>
            <a:r>
              <a:rPr lang="en-US" sz="2000" dirty="0" err="1" smtClean="0"/>
              <a:t>sv.wikipedia</a:t>
            </a:r>
            <a:r>
              <a:rPr lang="el-GR" sz="2000" dirty="0" smtClean="0"/>
              <a:t>. </a:t>
            </a:r>
            <a:r>
              <a:rPr lang="en-US" sz="2000" dirty="0" smtClean="0"/>
              <a:t>Licensed </a:t>
            </a:r>
            <a:r>
              <a:rPr lang="en-US" sz="2000" dirty="0"/>
              <a:t>under Public Domain via Wikimedia </a:t>
            </a:r>
            <a:r>
              <a:rPr lang="en-US" sz="2000" dirty="0" smtClean="0"/>
              <a:t>Commons</a:t>
            </a:r>
            <a:r>
              <a:rPr lang="el-GR" sz="2000" dirty="0" smtClean="0"/>
              <a:t>. </a:t>
            </a:r>
            <a:r>
              <a:rPr lang="el-GR" sz="2000" dirty="0"/>
              <a:t>Σύνδεσμος: </a:t>
            </a:r>
            <a:r>
              <a:rPr lang="en-US" sz="2000" dirty="0" smtClean="0">
                <a:hlinkClick r:id="rId5"/>
              </a:rPr>
              <a:t>http</a:t>
            </a:r>
            <a:r>
              <a:rPr lang="en-US" sz="2000" dirty="0">
                <a:hlinkClick r:id="rId5"/>
              </a:rPr>
              <a:t>://</a:t>
            </a:r>
            <a:r>
              <a:rPr lang="en-US" sz="2000" dirty="0" smtClean="0">
                <a:hlinkClick r:id="rId5"/>
              </a:rPr>
              <a:t>commons.wikimedia.org/wiki/File:Johan_amos_comenius_1592-1671.jpg#mediaviewer/File:Johan_amos_comenius_1592-1671.jpg</a:t>
            </a:r>
            <a:endParaRPr lang="en-US" sz="2000" dirty="0" smtClean="0"/>
          </a:p>
          <a:p>
            <a:pPr marL="0" indent="0">
              <a:buNone/>
            </a:pPr>
            <a:r>
              <a:rPr lang="el-GR" sz="2000" b="1" dirty="0"/>
              <a:t>Εικόνα 3.</a:t>
            </a:r>
            <a:r>
              <a:rPr lang="el-GR" sz="2000" dirty="0"/>
              <a:t> </a:t>
            </a:r>
            <a:r>
              <a:rPr lang="en-US" sz="2000" dirty="0"/>
              <a:t>"Johann Heinrich Pestalozzi". Licensed under Public Domain via Wikimedia Commons</a:t>
            </a:r>
            <a:r>
              <a:rPr lang="el-GR" sz="2000" dirty="0"/>
              <a:t>. Σύνδεσμος: </a:t>
            </a:r>
            <a:r>
              <a:rPr lang="en-US" sz="2000" dirty="0">
                <a:hlinkClick r:id="rId6"/>
              </a:rPr>
              <a:t>http://</a:t>
            </a:r>
            <a:r>
              <a:rPr lang="en-US" sz="2000" dirty="0" smtClean="0">
                <a:hlinkClick r:id="rId6"/>
              </a:rPr>
              <a:t>commons.wikimedia.org/wiki/File:Johann_Heinrich_Pestalozzi.jpg#mediaviewer/File:Johann_Heinrich_Pestalozzi.jpg</a:t>
            </a:r>
            <a:endParaRPr lang="el-GR"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9392"/>
            <a:ext cx="9144000" cy="1143000"/>
          </a:xfrm>
        </p:spPr>
        <p:txBody>
          <a:bodyPr>
            <a:noAutofit/>
          </a:bodyPr>
          <a:lstStyle/>
          <a:p>
            <a:r>
              <a:rPr lang="el-GR" dirty="0"/>
              <a:t>Σημείωμα Χρήσης Έργων </a:t>
            </a:r>
            <a:r>
              <a:rPr lang="el-GR" dirty="0" smtClean="0"/>
              <a:t>Τρίτων</a:t>
            </a:r>
            <a:r>
              <a:rPr lang="en-US" dirty="0" smtClean="0"/>
              <a:t> (</a:t>
            </a:r>
            <a:r>
              <a:rPr lang="en-US" dirty="0" smtClean="0"/>
              <a:t>2/4)</a:t>
            </a:r>
            <a:endParaRPr lang="el-GR" dirty="0"/>
          </a:p>
        </p:txBody>
      </p:sp>
      <p:sp>
        <p:nvSpPr>
          <p:cNvPr id="3" name="Content Placeholder 2"/>
          <p:cNvSpPr>
            <a:spLocks noGrp="1"/>
          </p:cNvSpPr>
          <p:nvPr>
            <p:ph idx="1"/>
          </p:nvPr>
        </p:nvSpPr>
        <p:spPr>
          <a:xfrm>
            <a:off x="695400" y="1556793"/>
            <a:ext cx="10801200" cy="4525963"/>
          </a:xfrm>
        </p:spPr>
        <p:txBody>
          <a:bodyPr>
            <a:noAutofit/>
          </a:bodyPr>
          <a:lstStyle/>
          <a:p>
            <a:pPr marL="0" indent="0">
              <a:buNone/>
            </a:pPr>
            <a:r>
              <a:rPr lang="el-GR" sz="2000" b="1" dirty="0" smtClean="0"/>
              <a:t>Εικόνα </a:t>
            </a:r>
            <a:r>
              <a:rPr lang="el-GR" sz="2000" b="1" dirty="0"/>
              <a:t>4.</a:t>
            </a:r>
            <a:r>
              <a:rPr lang="el-GR" sz="2000" dirty="0"/>
              <a:t> </a:t>
            </a:r>
            <a:r>
              <a:rPr lang="en-US" sz="2000" dirty="0"/>
              <a:t>"Steiner um 1905" by Original uploader was GS at </a:t>
            </a:r>
            <a:r>
              <a:rPr lang="en-US" sz="2000" dirty="0" err="1"/>
              <a:t>de.wikipedia</a:t>
            </a:r>
            <a:r>
              <a:rPr lang="en-US" sz="2000" dirty="0"/>
              <a:t> - </a:t>
            </a:r>
            <a:r>
              <a:rPr lang="en-US" sz="2000" dirty="0" err="1"/>
              <a:t>Abbildung</a:t>
            </a:r>
            <a:r>
              <a:rPr lang="en-US" sz="2000" dirty="0"/>
              <a:t> </a:t>
            </a:r>
            <a:r>
              <a:rPr lang="en-US" sz="2000" dirty="0" err="1"/>
              <a:t>übernommen</a:t>
            </a:r>
            <a:r>
              <a:rPr lang="en-US" sz="2000" dirty="0"/>
              <a:t> </a:t>
            </a:r>
            <a:r>
              <a:rPr lang="en-US" sz="2000" dirty="0" err="1"/>
              <a:t>aus</a:t>
            </a:r>
            <a:r>
              <a:rPr lang="en-US" sz="2000" dirty="0"/>
              <a:t> Wolfgang G. </a:t>
            </a:r>
            <a:r>
              <a:rPr lang="en-US" sz="2000" dirty="0" err="1"/>
              <a:t>Vögele</a:t>
            </a:r>
            <a:r>
              <a:rPr lang="en-US" sz="2000" dirty="0"/>
              <a:t>, Der </a:t>
            </a:r>
            <a:r>
              <a:rPr lang="en-US" sz="2000" dirty="0" err="1"/>
              <a:t>andere</a:t>
            </a:r>
            <a:r>
              <a:rPr lang="en-US" sz="2000" dirty="0"/>
              <a:t> Rudolf Steiner - </a:t>
            </a:r>
            <a:r>
              <a:rPr lang="en-US" sz="2000" dirty="0" err="1"/>
              <a:t>Augenzeugenbrichte</a:t>
            </a:r>
            <a:r>
              <a:rPr lang="en-US" sz="2000" dirty="0"/>
              <a:t>, Interviews, </a:t>
            </a:r>
            <a:r>
              <a:rPr lang="en-US" sz="2000" dirty="0" err="1"/>
              <a:t>Karikaturen</a:t>
            </a:r>
            <a:r>
              <a:rPr lang="en-US" sz="2000" dirty="0"/>
              <a:t>, 2005, S. 116. Licensed under Public Domain via Wikimedia Commons </a:t>
            </a:r>
            <a:r>
              <a:rPr lang="el-GR" sz="2000" dirty="0"/>
              <a:t>Σύνδεσμος: </a:t>
            </a:r>
            <a:r>
              <a:rPr lang="en-US" sz="2000" dirty="0">
                <a:hlinkClick r:id="rId3"/>
              </a:rPr>
              <a:t>http://commons.wikimedia.org/wiki/File:Steiner_um_1905.jpg#mediaviewer/File:Steiner_um_1905.jpg</a:t>
            </a:r>
            <a:endParaRPr lang="el-GR" sz="2000" dirty="0"/>
          </a:p>
          <a:p>
            <a:pPr marL="0" indent="0">
              <a:buNone/>
            </a:pPr>
            <a:r>
              <a:rPr lang="el-GR" sz="2000" b="1" dirty="0"/>
              <a:t>Εικόνα 5.</a:t>
            </a:r>
            <a:r>
              <a:rPr lang="el-GR" sz="2000" dirty="0"/>
              <a:t> </a:t>
            </a:r>
            <a:r>
              <a:rPr lang="fr-FR" sz="2000" dirty="0"/>
              <a:t>"Jean-Jacques Rousseau (</a:t>
            </a:r>
            <a:r>
              <a:rPr lang="fr-FR" sz="2000" dirty="0" err="1"/>
              <a:t>painted</a:t>
            </a:r>
            <a:r>
              <a:rPr lang="fr-FR" sz="2000" dirty="0"/>
              <a:t> portrait)" by Maurice Quentin de La Tour - </a:t>
            </a:r>
            <a:r>
              <a:rPr lang="fr-FR" sz="2000" dirty="0" err="1"/>
              <a:t>Unknown</a:t>
            </a:r>
            <a:r>
              <a:rPr lang="fr-FR" sz="2000" dirty="0"/>
              <a:t>. </a:t>
            </a:r>
            <a:r>
              <a:rPr lang="fr-FR" sz="2000" dirty="0" err="1"/>
              <a:t>Licensed</a:t>
            </a:r>
            <a:r>
              <a:rPr lang="fr-FR" sz="2000" dirty="0"/>
              <a:t> </a:t>
            </a:r>
            <a:r>
              <a:rPr lang="fr-FR" sz="2000" dirty="0" err="1"/>
              <a:t>under</a:t>
            </a:r>
            <a:r>
              <a:rPr lang="fr-FR" sz="2000" dirty="0"/>
              <a:t> Public Domain via </a:t>
            </a:r>
            <a:r>
              <a:rPr lang="fr-FR" sz="2000" dirty="0" err="1"/>
              <a:t>Wikimedia</a:t>
            </a:r>
            <a:r>
              <a:rPr lang="fr-FR" sz="2000" dirty="0"/>
              <a:t> Commons</a:t>
            </a:r>
            <a:r>
              <a:rPr lang="el-GR" sz="2000" dirty="0"/>
              <a:t>. Σύνδεσμος:  </a:t>
            </a:r>
            <a:r>
              <a:rPr lang="fr-FR" sz="2000" dirty="0">
                <a:hlinkClick r:id="rId4"/>
              </a:rPr>
              <a:t>http://commons.wikimedia.org/wiki/File:Jean-Jacques_Rousseau_(painted_portrait).jpg#mediaviewer/File:Jean-Jacques_Rousseau_(painted_portrait).jpg</a:t>
            </a:r>
            <a:endParaRPr lang="el-GR" sz="2000" dirty="0"/>
          </a:p>
          <a:p>
            <a:pPr marL="0" indent="0">
              <a:buNone/>
            </a:pPr>
            <a:r>
              <a:rPr lang="el-GR" sz="2000" b="1" dirty="0"/>
              <a:t>Εικόνα 6.</a:t>
            </a:r>
            <a:r>
              <a:rPr lang="el-GR" sz="2000" dirty="0"/>
              <a:t> </a:t>
            </a:r>
            <a:r>
              <a:rPr lang="it-IT" sz="2000" dirty="0"/>
              <a:t>"Ovide Decroly (1871-1932)" di inconnu - [1]. Con licenza Pubblico dominio tramite Wikimedia Commons</a:t>
            </a:r>
            <a:r>
              <a:rPr lang="el-GR" sz="2000" dirty="0"/>
              <a:t>. Σύνδεσμος: </a:t>
            </a:r>
            <a:r>
              <a:rPr lang="it-IT" sz="2000" dirty="0">
                <a:hlinkClick r:id="rId5"/>
              </a:rPr>
              <a:t>http://commons.wikimedia.org/wiki/File:Ovide_Decroly_(1871-1932).jpg#mediaviewer/File:Ovide_Decroly_(1871-1932).</a:t>
            </a:r>
            <a:r>
              <a:rPr lang="it-IT" sz="2000" dirty="0" smtClean="0">
                <a:hlinkClick r:id="rId5"/>
              </a:rPr>
              <a:t>jpg</a:t>
            </a:r>
            <a:endParaRPr lang="el-GR" sz="2000" dirty="0"/>
          </a:p>
        </p:txBody>
      </p:sp>
    </p:spTree>
    <p:extLst>
      <p:ext uri="{BB962C8B-B14F-4D97-AF65-F5344CB8AC3E}">
        <p14:creationId xmlns:p14="http://schemas.microsoft.com/office/powerpoint/2010/main" val="1551365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a:bodyPr>
          <a:lstStyle/>
          <a:p>
            <a:r>
              <a:rPr lang="el-GR" dirty="0"/>
              <a:t>Εισαγωγή στις βασικές έννοιες </a:t>
            </a:r>
            <a:r>
              <a:rPr lang="el-GR" dirty="0" smtClean="0"/>
              <a:t>Διδακτικής</a:t>
            </a:r>
          </a:p>
          <a:p>
            <a:r>
              <a:rPr lang="el-GR" dirty="0"/>
              <a:t>Εισαγωγή </a:t>
            </a:r>
            <a:r>
              <a:rPr lang="el-GR"/>
              <a:t>στις </a:t>
            </a:r>
            <a:r>
              <a:rPr lang="el-GR" smtClean="0"/>
              <a:t>βασικές </a:t>
            </a:r>
            <a:r>
              <a:rPr lang="el-GR" dirty="0"/>
              <a:t>Παιδαγωγικές </a:t>
            </a:r>
            <a:r>
              <a:rPr lang="el-GR" dirty="0" smtClean="0"/>
              <a:t>έννοιες</a:t>
            </a:r>
          </a:p>
          <a:p>
            <a:r>
              <a:rPr lang="el-GR" dirty="0"/>
              <a:t>Παιδαγωγικά Φιλοσοφικά ρεύματα</a:t>
            </a:r>
          </a:p>
        </p:txBody>
      </p:sp>
    </p:spTree>
    <p:extLst>
      <p:ext uri="{BB962C8B-B14F-4D97-AF65-F5344CB8AC3E}">
        <p14:creationId xmlns:p14="http://schemas.microsoft.com/office/powerpoint/2010/main" val="31285157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9392"/>
            <a:ext cx="9144000" cy="1143000"/>
          </a:xfrm>
        </p:spPr>
        <p:txBody>
          <a:bodyPr>
            <a:noAutofit/>
          </a:bodyPr>
          <a:lstStyle/>
          <a:p>
            <a:r>
              <a:rPr lang="el-GR" dirty="0"/>
              <a:t>Σημείωμα Χρήσης Έργων </a:t>
            </a:r>
            <a:r>
              <a:rPr lang="el-GR" dirty="0" smtClean="0"/>
              <a:t>Τρίτων</a:t>
            </a:r>
            <a:r>
              <a:rPr lang="en-US" dirty="0" smtClean="0"/>
              <a:t> </a:t>
            </a:r>
            <a:r>
              <a:rPr lang="en-US" dirty="0" smtClean="0"/>
              <a:t>(3/4)</a:t>
            </a:r>
            <a:endParaRPr lang="el-GR" dirty="0"/>
          </a:p>
        </p:txBody>
      </p:sp>
      <p:sp>
        <p:nvSpPr>
          <p:cNvPr id="3" name="Content Placeholder 2"/>
          <p:cNvSpPr>
            <a:spLocks noGrp="1"/>
          </p:cNvSpPr>
          <p:nvPr>
            <p:ph idx="1"/>
          </p:nvPr>
        </p:nvSpPr>
        <p:spPr>
          <a:xfrm>
            <a:off x="623392" y="1556793"/>
            <a:ext cx="10873208" cy="4896543"/>
          </a:xfrm>
        </p:spPr>
        <p:txBody>
          <a:bodyPr>
            <a:noAutofit/>
          </a:bodyPr>
          <a:lstStyle/>
          <a:p>
            <a:pPr marL="0" indent="0">
              <a:buNone/>
            </a:pPr>
            <a:r>
              <a:rPr lang="el-GR" sz="2000" b="1" dirty="0" smtClean="0"/>
              <a:t>Εικόνα </a:t>
            </a:r>
            <a:r>
              <a:rPr lang="el-GR" sz="2000" b="1" dirty="0"/>
              <a:t>7.</a:t>
            </a:r>
            <a:r>
              <a:rPr lang="el-GR" sz="2000" dirty="0"/>
              <a:t> </a:t>
            </a:r>
            <a:r>
              <a:rPr lang="en-US" sz="2000" dirty="0"/>
              <a:t>John Dewey, American Pragmatist. Copyrighted by dewey.pragmatism.org. </a:t>
            </a:r>
            <a:r>
              <a:rPr lang="el-GR" sz="2000" dirty="0"/>
              <a:t>Πηγή: </a:t>
            </a:r>
            <a:r>
              <a:rPr lang="en-US" sz="2000" dirty="0">
                <a:hlinkClick r:id="rId3"/>
              </a:rPr>
              <a:t>http://dewey.pragmatism.org/</a:t>
            </a:r>
            <a:endParaRPr lang="el-GR" sz="2000" dirty="0"/>
          </a:p>
          <a:p>
            <a:pPr marL="0" indent="0">
              <a:buNone/>
            </a:pPr>
            <a:r>
              <a:rPr lang="el-GR" sz="2000" b="1" dirty="0"/>
              <a:t>Εικόνα 8.</a:t>
            </a:r>
            <a:r>
              <a:rPr lang="el-GR" sz="2000" dirty="0"/>
              <a:t> </a:t>
            </a:r>
            <a:r>
              <a:rPr lang="en-US" sz="2000" dirty="0"/>
              <a:t>"Johann Friedrich Herbart (3)" by Anonymous Lithographer - Photo from Herbart und seine </a:t>
            </a:r>
            <a:r>
              <a:rPr lang="en-US" sz="2000" dirty="0" err="1"/>
              <a:t>Schule</a:t>
            </a:r>
            <a:r>
              <a:rPr lang="en-US" sz="2000" dirty="0"/>
              <a:t>, Georg Weiss, </a:t>
            </a:r>
            <a:r>
              <a:rPr lang="en-US" sz="2000" dirty="0" err="1"/>
              <a:t>E.Reinhardt</a:t>
            </a:r>
            <a:r>
              <a:rPr lang="en-US" sz="2000" dirty="0"/>
              <a:t> </a:t>
            </a:r>
            <a:r>
              <a:rPr lang="en-US" sz="2000" dirty="0" err="1"/>
              <a:t>Verlag</a:t>
            </a:r>
            <a:r>
              <a:rPr lang="en-US" sz="2000" dirty="0"/>
              <a:t> </a:t>
            </a:r>
            <a:r>
              <a:rPr lang="en-US" sz="2000" dirty="0" err="1"/>
              <a:t>München</a:t>
            </a:r>
            <a:r>
              <a:rPr lang="en-US" sz="2000" dirty="0"/>
              <a:t>, 1928</a:t>
            </a:r>
            <a:r>
              <a:rPr lang="el-GR" sz="2000" dirty="0"/>
              <a:t>.</a:t>
            </a:r>
            <a:r>
              <a:rPr lang="en-US" sz="2000" dirty="0"/>
              <a:t> Licensed under Public Domain via Wikimedia Commons</a:t>
            </a:r>
            <a:r>
              <a:rPr lang="el-GR" sz="2000" dirty="0"/>
              <a:t>. Σύνδεσμος: </a:t>
            </a:r>
            <a:r>
              <a:rPr lang="en-US" sz="2000" dirty="0">
                <a:hlinkClick r:id="rId4"/>
              </a:rPr>
              <a:t>http://commons.wikimedia.org/wiki/File:Johann_Friedrich_Herbart_(3).jpg#mediaviewer/File:Johann_Friedrich_Herbart_(3).jpg</a:t>
            </a:r>
            <a:endParaRPr lang="el-GR" sz="2000" dirty="0"/>
          </a:p>
          <a:p>
            <a:pPr marL="0" indent="0">
              <a:buNone/>
            </a:pPr>
            <a:r>
              <a:rPr lang="el-GR" sz="2000" b="1" dirty="0" smtClean="0"/>
              <a:t>Εικόνα </a:t>
            </a:r>
            <a:r>
              <a:rPr lang="el-GR" sz="2000" b="1" dirty="0"/>
              <a:t>9.</a:t>
            </a:r>
            <a:r>
              <a:rPr lang="el-GR" sz="2000" dirty="0"/>
              <a:t> </a:t>
            </a:r>
            <a:r>
              <a:rPr lang="en-US" sz="2000" dirty="0"/>
              <a:t>"Maria Montessori1913" by This file is lacking author information. - This file is lacking source </a:t>
            </a:r>
            <a:r>
              <a:rPr lang="en-US" sz="2000" dirty="0" err="1"/>
              <a:t>information.Please</a:t>
            </a:r>
            <a:r>
              <a:rPr lang="en-US" sz="2000" dirty="0"/>
              <a:t> edit this file's description and provide a source. Licensed under Public Domain via Wikimedia Commons</a:t>
            </a:r>
            <a:r>
              <a:rPr lang="el-GR" sz="2000" dirty="0"/>
              <a:t>. Σύνδεσμος: </a:t>
            </a:r>
            <a:r>
              <a:rPr lang="en-US" sz="2000" dirty="0">
                <a:hlinkClick r:id="rId5"/>
              </a:rPr>
              <a:t>http://commons.wikimedia.org/wiki/File:Maria_Montessori1913.jpg#mediaviewer/File:Maria_Montessori1913.jpg</a:t>
            </a:r>
            <a:endParaRPr lang="el-GR" sz="2000" dirty="0"/>
          </a:p>
          <a:p>
            <a:pPr marL="0" indent="0">
              <a:buNone/>
            </a:pPr>
            <a:r>
              <a:rPr lang="el-GR" sz="2000" b="1" dirty="0"/>
              <a:t>Εικόνα 10.</a:t>
            </a:r>
            <a:r>
              <a:rPr lang="el-GR" sz="2000" dirty="0"/>
              <a:t> </a:t>
            </a:r>
            <a:r>
              <a:rPr lang="it-IT" sz="2000" dirty="0"/>
              <a:t>"Jean-piaget". Con licenza Pubblico dominio tramite Wikipedia</a:t>
            </a:r>
            <a:r>
              <a:rPr lang="el-GR" sz="2000" dirty="0"/>
              <a:t> (</a:t>
            </a:r>
            <a:r>
              <a:rPr lang="en-US" sz="2000" dirty="0"/>
              <a:t>License: Public Domain)</a:t>
            </a:r>
            <a:r>
              <a:rPr lang="it-IT" sz="2000" dirty="0"/>
              <a:t>. </a:t>
            </a:r>
            <a:r>
              <a:rPr lang="el-GR" sz="2000" dirty="0"/>
              <a:t>Σύνδεσμος: </a:t>
            </a:r>
            <a:r>
              <a:rPr lang="it-IT" sz="2000" dirty="0">
                <a:hlinkClick r:id="rId6"/>
              </a:rPr>
              <a:t>http://it.wikipedia.org/wiki/File:Jean-piaget.jpg#mediaviewer/File:Jean-piaget.jpg</a:t>
            </a:r>
            <a:r>
              <a:rPr lang="el-GR" sz="2000" dirty="0"/>
              <a:t> </a:t>
            </a:r>
          </a:p>
          <a:p>
            <a:pPr marL="0" indent="0">
              <a:buNone/>
            </a:pPr>
            <a:endParaRPr lang="el-GR" sz="2000" dirty="0"/>
          </a:p>
        </p:txBody>
      </p:sp>
    </p:spTree>
    <p:extLst>
      <p:ext uri="{BB962C8B-B14F-4D97-AF65-F5344CB8AC3E}">
        <p14:creationId xmlns:p14="http://schemas.microsoft.com/office/powerpoint/2010/main" val="18406638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9392"/>
            <a:ext cx="9144000" cy="1143000"/>
          </a:xfrm>
        </p:spPr>
        <p:txBody>
          <a:bodyPr>
            <a:noAutofit/>
          </a:bodyPr>
          <a:lstStyle/>
          <a:p>
            <a:r>
              <a:rPr lang="el-GR" dirty="0"/>
              <a:t>Σημείωμα Χρήσης Έργων </a:t>
            </a:r>
            <a:r>
              <a:rPr lang="el-GR" dirty="0" smtClean="0"/>
              <a:t>Τρίτων</a:t>
            </a:r>
            <a:r>
              <a:rPr lang="en-US" dirty="0" smtClean="0"/>
              <a:t> </a:t>
            </a:r>
            <a:r>
              <a:rPr lang="en-US" dirty="0" smtClean="0"/>
              <a:t>(4/4)</a:t>
            </a:r>
            <a:endParaRPr lang="el-GR" dirty="0"/>
          </a:p>
        </p:txBody>
      </p:sp>
      <p:sp>
        <p:nvSpPr>
          <p:cNvPr id="3" name="Content Placeholder 2"/>
          <p:cNvSpPr>
            <a:spLocks noGrp="1"/>
          </p:cNvSpPr>
          <p:nvPr>
            <p:ph idx="1"/>
          </p:nvPr>
        </p:nvSpPr>
        <p:spPr>
          <a:xfrm>
            <a:off x="695400" y="1556793"/>
            <a:ext cx="10801200" cy="4525963"/>
          </a:xfrm>
        </p:spPr>
        <p:txBody>
          <a:bodyPr>
            <a:noAutofit/>
          </a:bodyPr>
          <a:lstStyle/>
          <a:p>
            <a:pPr marL="0" indent="0">
              <a:buNone/>
            </a:pPr>
            <a:r>
              <a:rPr lang="el-GR" sz="2000" b="1" dirty="0" smtClean="0"/>
              <a:t>Εικόνα </a:t>
            </a:r>
            <a:r>
              <a:rPr lang="el-GR" sz="2000" b="1" dirty="0"/>
              <a:t>11. </a:t>
            </a:r>
            <a:r>
              <a:rPr lang="en-US" sz="2000" dirty="0" err="1"/>
              <a:t>Summerhill</a:t>
            </a:r>
            <a:r>
              <a:rPr lang="en-US" sz="2000" dirty="0"/>
              <a:t> School. Copyright Public domain. </a:t>
            </a:r>
            <a:r>
              <a:rPr lang="el-GR" sz="2000" dirty="0"/>
              <a:t>Σύνδεσμος: </a:t>
            </a:r>
            <a:r>
              <a:rPr lang="en-US" sz="2000" dirty="0">
                <a:hlinkClick r:id="rId3"/>
              </a:rPr>
              <a:t>http://commons.wikimedia.org/wiki/File:SummerhillSchool.jpg?uselang=el</a:t>
            </a:r>
            <a:r>
              <a:rPr lang="en-US" sz="2000" dirty="0"/>
              <a:t>. </a:t>
            </a:r>
            <a:r>
              <a:rPr lang="el-GR" sz="2000" dirty="0"/>
              <a:t>Πηγή: </a:t>
            </a:r>
            <a:r>
              <a:rPr lang="en-US" sz="2000" dirty="0">
                <a:hlinkClick r:id="rId4"/>
              </a:rPr>
              <a:t>http://commons.wikimedia.org</a:t>
            </a:r>
            <a:endParaRPr lang="el-GR" sz="2000" dirty="0"/>
          </a:p>
          <a:p>
            <a:pPr marL="0" indent="0">
              <a:buNone/>
            </a:pPr>
            <a:r>
              <a:rPr lang="el-GR" sz="2000" b="1" dirty="0"/>
              <a:t>Εικόνα </a:t>
            </a:r>
            <a:r>
              <a:rPr lang="en-US" sz="2000" b="1" dirty="0"/>
              <a:t>12</a:t>
            </a:r>
            <a:r>
              <a:rPr lang="el-GR" sz="2000" b="1" dirty="0"/>
              <a:t>. </a:t>
            </a:r>
            <a:r>
              <a:rPr lang="en-US" sz="2000" dirty="0"/>
              <a:t>"Ivan </a:t>
            </a:r>
            <a:r>
              <a:rPr lang="en-US" sz="2000" dirty="0" err="1"/>
              <a:t>Illich</a:t>
            </a:r>
            <a:r>
              <a:rPr lang="en-US" sz="2000" dirty="0"/>
              <a:t> artwork 1". Licensed under CC BY-SA 3.0 via Wikimedia. </a:t>
            </a:r>
            <a:r>
              <a:rPr lang="el-GR" sz="2000" dirty="0"/>
              <a:t>Σύνδεσμος:</a:t>
            </a:r>
            <a:r>
              <a:rPr lang="en-US" sz="2000" dirty="0"/>
              <a:t> </a:t>
            </a:r>
            <a:r>
              <a:rPr lang="en-US" sz="2000" dirty="0">
                <a:hlinkClick r:id="rId5"/>
              </a:rPr>
              <a:t>http://commons.wikimedia.org/wiki/File:Ivan_Illich_artwork_1.jpg</a:t>
            </a:r>
            <a:r>
              <a:rPr lang="en-US" sz="2000" dirty="0"/>
              <a:t>. </a:t>
            </a:r>
            <a:r>
              <a:rPr lang="el-GR" sz="2000" dirty="0"/>
              <a:t>Πηγή: </a:t>
            </a:r>
            <a:r>
              <a:rPr lang="en-US" sz="2000" dirty="0">
                <a:hlinkClick r:id="rId4"/>
              </a:rPr>
              <a:t>http://commons.wikimedia.org</a:t>
            </a:r>
            <a:endParaRPr lang="el-GR" sz="2000" dirty="0"/>
          </a:p>
          <a:p>
            <a:pPr marL="0" indent="0">
              <a:buNone/>
            </a:pPr>
            <a:endParaRPr lang="el-GR" sz="2000" dirty="0"/>
          </a:p>
        </p:txBody>
      </p:sp>
    </p:spTree>
    <p:extLst>
      <p:ext uri="{BB962C8B-B14F-4D97-AF65-F5344CB8AC3E}">
        <p14:creationId xmlns:p14="http://schemas.microsoft.com/office/powerpoint/2010/main" val="2008959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Κεντρικό τμήμα της ζωοφόρου του Πανεπιστημίου Αθηνών" title="Πανεπιστήμιο Αθηνών"/>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1740" y="276815"/>
            <a:ext cx="7728520" cy="2000057"/>
          </a:xfrm>
          <a:prstGeom prst="rect">
            <a:avLst/>
          </a:prstGeom>
          <a:ln w="12700">
            <a:solidFill>
              <a:schemeClr val="tx1"/>
            </a:solidFill>
          </a:ln>
        </p:spPr>
      </p:pic>
      <p:sp>
        <p:nvSpPr>
          <p:cNvPr id="4" name="Τίτλος 3"/>
          <p:cNvSpPr>
            <a:spLocks noGrp="1"/>
          </p:cNvSpPr>
          <p:nvPr>
            <p:ph type="ctrTitle"/>
          </p:nvPr>
        </p:nvSpPr>
        <p:spPr/>
        <p:txBody>
          <a:bodyPr/>
          <a:lstStyle/>
          <a:p>
            <a:r>
              <a:rPr lang="el-GR" dirty="0"/>
              <a:t>Παιδαγωγικά φιλοσοφικά ρεύματα</a:t>
            </a:r>
          </a:p>
        </p:txBody>
      </p:sp>
      <p:sp>
        <p:nvSpPr>
          <p:cNvPr id="5" name="Υπότιτλος 4"/>
          <p:cNvSpPr>
            <a:spLocks noGrp="1"/>
          </p:cNvSpPr>
          <p:nvPr>
            <p:ph type="subTitle" idx="1"/>
          </p:nvPr>
        </p:nvSpPr>
        <p:spPr/>
        <p:txBody>
          <a:bodyPr/>
          <a:lstStyle/>
          <a:p>
            <a:r>
              <a:rPr lang="el-GR" dirty="0"/>
              <a:t>Παιδαγωγικά και Εκπαιδευτικά ρεύματα κατά το 2</a:t>
            </a:r>
            <a:r>
              <a:rPr lang="el-GR" baseline="30000" dirty="0"/>
              <a:t>ο</a:t>
            </a:r>
            <a:r>
              <a:rPr lang="el-GR" dirty="0"/>
              <a:t> μισό του 20</a:t>
            </a:r>
            <a:r>
              <a:rPr lang="el-GR" baseline="30000" dirty="0"/>
              <a:t>ου</a:t>
            </a:r>
            <a:r>
              <a:rPr lang="el-GR" dirty="0"/>
              <a:t> αιώνα</a:t>
            </a:r>
          </a:p>
          <a:p>
            <a:r>
              <a:rPr lang="el-GR" sz="2000" dirty="0"/>
              <a:t>(από το βιβλίο του κ. </a:t>
            </a:r>
            <a:r>
              <a:rPr lang="el-GR" sz="2000" dirty="0" err="1"/>
              <a:t>Κασσωτάκη</a:t>
            </a:r>
            <a:r>
              <a:rPr lang="el-GR" sz="2000" dirty="0"/>
              <a:t>)</a:t>
            </a:r>
          </a:p>
        </p:txBody>
      </p:sp>
    </p:spTree>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Τα κύρια χαρακτηριστικά τους</a:t>
            </a:r>
            <a:endParaRPr lang="el-GR" dirty="0"/>
          </a:p>
        </p:txBody>
      </p:sp>
      <p:sp>
        <p:nvSpPr>
          <p:cNvPr id="3" name="Θέση περιεχομένου 2"/>
          <p:cNvSpPr>
            <a:spLocks noGrp="1"/>
          </p:cNvSpPr>
          <p:nvPr>
            <p:ph idx="1"/>
          </p:nvPr>
        </p:nvSpPr>
        <p:spPr/>
        <p:txBody>
          <a:bodyPr>
            <a:normAutofit/>
          </a:bodyPr>
          <a:lstStyle/>
          <a:p>
            <a:r>
              <a:rPr lang="el-GR" sz="2800" dirty="0"/>
              <a:t>Η εκπαίδευση είναι μια διαδικασία άρρηκτα συνδεδεμένη με το κοινωνικό σύστημα.</a:t>
            </a:r>
          </a:p>
          <a:p>
            <a:r>
              <a:rPr lang="el-GR" sz="2800" dirty="0"/>
              <a:t>Ουσιώδεις οι εκπαιδευτικές αλλαγές.</a:t>
            </a:r>
          </a:p>
          <a:p>
            <a:r>
              <a:rPr lang="el-GR" sz="2800" dirty="0"/>
              <a:t>Μαζικά κινήματα, αρκετά από τα οποία εκδηλώθηκαν με έντονο τρόπο</a:t>
            </a:r>
            <a:r>
              <a:rPr lang="el-GR" sz="2800" dirty="0" smtClean="0"/>
              <a:t>.</a:t>
            </a:r>
            <a:endParaRPr lang="el-GR" sz="2800" dirty="0"/>
          </a:p>
        </p:txBody>
      </p:sp>
    </p:spTree>
    <p:extLst>
      <p:ext uri="{BB962C8B-B14F-4D97-AF65-F5344CB8AC3E}">
        <p14:creationId xmlns:p14="http://schemas.microsoft.com/office/powerpoint/2010/main" val="949588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Παράγοντες που τα ευνόησαν</a:t>
            </a:r>
            <a:r>
              <a:rPr lang="en-US" dirty="0" smtClean="0"/>
              <a:t> (1)</a:t>
            </a:r>
            <a:endParaRPr lang="el-GR" dirty="0"/>
          </a:p>
        </p:txBody>
      </p:sp>
      <p:sp>
        <p:nvSpPr>
          <p:cNvPr id="3" name="Θέση περιεχομένου 2"/>
          <p:cNvSpPr>
            <a:spLocks noGrp="1"/>
          </p:cNvSpPr>
          <p:nvPr>
            <p:ph idx="1"/>
          </p:nvPr>
        </p:nvSpPr>
        <p:spPr/>
        <p:txBody>
          <a:bodyPr>
            <a:normAutofit/>
          </a:bodyPr>
          <a:lstStyle/>
          <a:p>
            <a:r>
              <a:rPr lang="el-GR" sz="2800" dirty="0"/>
              <a:t>Οι αντιλήψεις διαφόρων φιλοσόφων, ψυχαναλυτών και άλλων διανοουμένων (</a:t>
            </a:r>
            <a:r>
              <a:rPr lang="en-US" sz="2800" dirty="0"/>
              <a:t>Marx, Freud, </a:t>
            </a:r>
            <a:r>
              <a:rPr lang="en-US" sz="2800" dirty="0" smtClean="0"/>
              <a:t>Reich,</a:t>
            </a:r>
            <a:r>
              <a:rPr lang="el-GR" sz="2800" dirty="0" smtClean="0"/>
              <a:t> </a:t>
            </a:r>
            <a:r>
              <a:rPr lang="en-US" sz="2800" dirty="0" smtClean="0"/>
              <a:t>Russel</a:t>
            </a:r>
            <a:r>
              <a:rPr lang="en-US" sz="2800" dirty="0"/>
              <a:t>l</a:t>
            </a:r>
            <a:r>
              <a:rPr lang="en-US" sz="2800" dirty="0" smtClean="0"/>
              <a:t>, </a:t>
            </a:r>
            <a:r>
              <a:rPr lang="en-US" sz="2800" dirty="0"/>
              <a:t>Marcuse, Sartre, Horkheimer, Adorno </a:t>
            </a:r>
            <a:r>
              <a:rPr lang="el-GR" sz="2800" dirty="0" smtClean="0"/>
              <a:t>κτλ.).</a:t>
            </a:r>
          </a:p>
          <a:p>
            <a:pPr marL="0" indent="0">
              <a:buNone/>
            </a:pPr>
            <a:endParaRPr lang="el-GR" sz="2800" dirty="0"/>
          </a:p>
        </p:txBody>
      </p:sp>
      <p:pic>
        <p:nvPicPr>
          <p:cNvPr id="5" name="Εικόνα 4" title="Comeniu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5562" y="2925826"/>
            <a:ext cx="1349064" cy="1528237"/>
          </a:xfrm>
          <a:prstGeom prst="rect">
            <a:avLst/>
          </a:prstGeom>
          <a:ln>
            <a:solidFill>
              <a:schemeClr val="tx1"/>
            </a:solidFill>
          </a:ln>
        </p:spPr>
      </p:pic>
      <p:pic>
        <p:nvPicPr>
          <p:cNvPr id="6" name="Εικόνα 5" title="Pestalozz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3791" y="2924944"/>
            <a:ext cx="1034070" cy="1530000"/>
          </a:xfrm>
          <a:prstGeom prst="rect">
            <a:avLst/>
          </a:prstGeom>
          <a:ln>
            <a:solidFill>
              <a:schemeClr val="tx1"/>
            </a:solidFill>
          </a:ln>
        </p:spPr>
      </p:pic>
      <p:pic>
        <p:nvPicPr>
          <p:cNvPr id="7" name="Εικόνα 6" title="Rudolf Stein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3313" y="2924944"/>
            <a:ext cx="928551" cy="1530000"/>
          </a:xfrm>
          <a:prstGeom prst="rect">
            <a:avLst/>
          </a:prstGeom>
          <a:ln>
            <a:solidFill>
              <a:schemeClr val="tx1"/>
            </a:solidFill>
          </a:ln>
        </p:spPr>
      </p:pic>
      <p:pic>
        <p:nvPicPr>
          <p:cNvPr id="8" name="Εικόνα 7" title="Jean-Jacques Rousseau"/>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6770" y="2924944"/>
            <a:ext cx="1097379" cy="1530000"/>
          </a:xfrm>
          <a:prstGeom prst="rect">
            <a:avLst/>
          </a:prstGeom>
          <a:ln>
            <a:solidFill>
              <a:schemeClr val="tx1"/>
            </a:solidFill>
          </a:ln>
        </p:spPr>
      </p:pic>
      <p:pic>
        <p:nvPicPr>
          <p:cNvPr id="9" name="Εικόνα 8" title="Ovidio Decroly"/>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5986" y="4653136"/>
            <a:ext cx="1009332" cy="1519200"/>
          </a:xfrm>
          <a:prstGeom prst="rect">
            <a:avLst/>
          </a:prstGeom>
          <a:ln>
            <a:solidFill>
              <a:schemeClr val="tx1"/>
            </a:solidFill>
          </a:ln>
        </p:spPr>
      </p:pic>
      <p:pic>
        <p:nvPicPr>
          <p:cNvPr id="10" name="Εικόνα 9" title="John Dewey"/>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25656" y="4653136"/>
            <a:ext cx="925950" cy="1519200"/>
          </a:xfrm>
          <a:prstGeom prst="rect">
            <a:avLst/>
          </a:prstGeom>
          <a:ln>
            <a:solidFill>
              <a:schemeClr val="tx1"/>
            </a:solidFill>
          </a:ln>
        </p:spPr>
      </p:pic>
      <p:pic>
        <p:nvPicPr>
          <p:cNvPr id="11" name="Εικόνα 10" title="Friedrich Herbart"/>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52987" y="2925435"/>
            <a:ext cx="1370844" cy="1529018"/>
          </a:xfrm>
          <a:prstGeom prst="rect">
            <a:avLst/>
          </a:prstGeom>
          <a:ln>
            <a:solidFill>
              <a:schemeClr val="tx1"/>
            </a:solidFill>
          </a:ln>
        </p:spPr>
      </p:pic>
      <p:pic>
        <p:nvPicPr>
          <p:cNvPr id="12" name="Εικόνα 11" title="Maria Montessori"/>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91944" y="4653809"/>
            <a:ext cx="1214283" cy="1517854"/>
          </a:xfrm>
          <a:prstGeom prst="rect">
            <a:avLst/>
          </a:prstGeom>
          <a:ln>
            <a:solidFill>
              <a:schemeClr val="tx1"/>
            </a:solidFill>
          </a:ln>
        </p:spPr>
      </p:pic>
      <p:pic>
        <p:nvPicPr>
          <p:cNvPr id="4" name="Εικόνα 3" title="Jean Piaget"/>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46565" y="4653136"/>
            <a:ext cx="1688829" cy="1518527"/>
          </a:xfrm>
          <a:prstGeom prst="rect">
            <a:avLst/>
          </a:prstGeom>
          <a:ln>
            <a:solidFill>
              <a:schemeClr val="tx1"/>
            </a:solidFill>
          </a:ln>
        </p:spPr>
      </p:pic>
    </p:spTree>
    <p:extLst>
      <p:ext uri="{BB962C8B-B14F-4D97-AF65-F5344CB8AC3E}">
        <p14:creationId xmlns:p14="http://schemas.microsoft.com/office/powerpoint/2010/main" val="2782650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Παράγοντες που τα </a:t>
            </a:r>
            <a:r>
              <a:rPr lang="el-GR" dirty="0" smtClean="0"/>
              <a:t>ευνόησαν</a:t>
            </a:r>
            <a:r>
              <a:rPr lang="en-US" dirty="0" smtClean="0"/>
              <a:t> (2)</a:t>
            </a:r>
            <a:endParaRPr lang="el-GR" dirty="0"/>
          </a:p>
        </p:txBody>
      </p:sp>
      <p:sp>
        <p:nvSpPr>
          <p:cNvPr id="3" name="Θέση περιεχομένου 2"/>
          <p:cNvSpPr>
            <a:spLocks noGrp="1"/>
          </p:cNvSpPr>
          <p:nvPr>
            <p:ph idx="1"/>
          </p:nvPr>
        </p:nvSpPr>
        <p:spPr/>
        <p:txBody>
          <a:bodyPr>
            <a:normAutofit/>
          </a:bodyPr>
          <a:lstStyle/>
          <a:p>
            <a:r>
              <a:rPr lang="el-GR" sz="2800" dirty="0" smtClean="0"/>
              <a:t>Οι </a:t>
            </a:r>
            <a:r>
              <a:rPr lang="el-GR" sz="2800" dirty="0"/>
              <a:t>πικρές ιστορικές εμπειρίες της ανθρωπότητας </a:t>
            </a:r>
            <a:r>
              <a:rPr lang="el-GR" sz="2800" dirty="0" smtClean="0"/>
              <a:t>από </a:t>
            </a:r>
            <a:r>
              <a:rPr lang="el-GR" sz="2800" dirty="0"/>
              <a:t>το Β΄ Παγκόσμιο Πόλεμο</a:t>
            </a:r>
            <a:r>
              <a:rPr lang="el-GR" sz="2800" dirty="0" smtClean="0"/>
              <a:t>.</a:t>
            </a:r>
            <a:endParaRPr lang="el-GR" sz="2800" dirty="0"/>
          </a:p>
          <a:p>
            <a:r>
              <a:rPr lang="el-GR" sz="2800" dirty="0"/>
              <a:t>Διάφορες κοινωνικές ανακατατάξεις και οι συνθήκες που επικράτησαν στις διάφορες χώρες μετά το 1950</a:t>
            </a:r>
            <a:r>
              <a:rPr lang="el-GR" sz="2800" dirty="0" smtClean="0"/>
              <a:t>.</a:t>
            </a:r>
            <a:endParaRPr lang="el-GR" sz="2800" dirty="0"/>
          </a:p>
          <a:p>
            <a:r>
              <a:rPr lang="el-GR" sz="2800" dirty="0"/>
              <a:t>Η ανάπτυξη της καταναλωτικής κοινωνίας</a:t>
            </a:r>
            <a:r>
              <a:rPr lang="el-GR" sz="2800" dirty="0" smtClean="0"/>
              <a:t>.</a:t>
            </a:r>
            <a:endParaRPr lang="el-GR" sz="2800" dirty="0"/>
          </a:p>
          <a:p>
            <a:r>
              <a:rPr lang="el-GR" sz="2800" dirty="0"/>
              <a:t>Η εξάπλωση των μέσων μαζικής ενημέρωσης.</a:t>
            </a:r>
          </a:p>
          <a:p>
            <a:endParaRPr lang="el-GR" sz="2800" dirty="0"/>
          </a:p>
        </p:txBody>
      </p:sp>
    </p:spTree>
    <p:extLst>
      <p:ext uri="{BB962C8B-B14F-4D97-AF65-F5344CB8AC3E}">
        <p14:creationId xmlns:p14="http://schemas.microsoft.com/office/powerpoint/2010/main" val="4177974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περιεχομένου 6"/>
          <p:cNvSpPr>
            <a:spLocks noGrp="1"/>
          </p:cNvSpPr>
          <p:nvPr>
            <p:ph type="body" sz="half" idx="2"/>
          </p:nvPr>
        </p:nvSpPr>
        <p:spPr>
          <a:xfrm>
            <a:off x="609600" y="1556792"/>
            <a:ext cx="8015747" cy="4608512"/>
          </a:xfrm>
        </p:spPr>
        <p:txBody>
          <a:bodyPr>
            <a:noAutofit/>
          </a:bodyPr>
          <a:lstStyle/>
          <a:p>
            <a:r>
              <a:rPr lang="el-GR" sz="2400" dirty="0"/>
              <a:t>Το Summerhill στο Suffolk, δημιούργημα του σπουδαίου Σκωτσέζου δασκάλου Alexander </a:t>
            </a:r>
            <a:r>
              <a:rPr lang="el-GR" sz="2400" dirty="0" smtClean="0"/>
              <a:t>Neil</a:t>
            </a:r>
            <a:r>
              <a:rPr lang="en-US" sz="2400" dirty="0" smtClean="0"/>
              <a:t>l</a:t>
            </a:r>
            <a:r>
              <a:rPr lang="el-GR" sz="2400" dirty="0" smtClean="0"/>
              <a:t>, </a:t>
            </a:r>
            <a:r>
              <a:rPr lang="el-GR" sz="2400" dirty="0"/>
              <a:t>άνοιξε τις πόρτες του το 1921 και υπήρξε το πιο διάσημο «ελεύθερο» σχολείο στον κόσμο. Άσκησε την επίδρασή του στην παιδαγωγική σκέψη μετά το 1950.</a:t>
            </a:r>
            <a:endParaRPr lang="en-US" sz="2400" dirty="0"/>
          </a:p>
          <a:p>
            <a:r>
              <a:rPr lang="el-GR" sz="2400" dirty="0"/>
              <a:t>Ο ιδρυτής του  επηρεάστηκε τόσο από τις απόψεις του  Freud και του Reich όσο και από τις θεωρίες και το έργο του Homer Lane, ενός αγγλοαμερικανού εκπαιδευτικού, ο οποίος ίδρυσε αναμορφωτήριο με τον τίτλο « Μικρή Κοινο-πολιτεία»,</a:t>
            </a:r>
            <a:r>
              <a:rPr lang="en-US" sz="2400" dirty="0"/>
              <a:t> </a:t>
            </a:r>
            <a:r>
              <a:rPr lang="el-GR" sz="2400" dirty="0"/>
              <a:t>όπου εφάρμοσε φιλελεύθερες παιδαγωγικές μεθόδους.</a:t>
            </a:r>
          </a:p>
          <a:p>
            <a:endParaRPr lang="el-GR" sz="2400" dirty="0"/>
          </a:p>
        </p:txBody>
      </p:sp>
      <p:sp>
        <p:nvSpPr>
          <p:cNvPr id="4" name="Τίτλος 3"/>
          <p:cNvSpPr>
            <a:spLocks noGrp="1"/>
          </p:cNvSpPr>
          <p:nvPr>
            <p:ph type="title"/>
          </p:nvPr>
        </p:nvSpPr>
        <p:spPr/>
        <p:txBody>
          <a:bodyPr/>
          <a:lstStyle/>
          <a:p>
            <a:r>
              <a:rPr lang="el-GR" dirty="0"/>
              <a:t>Το σχολείο του </a:t>
            </a:r>
            <a:r>
              <a:rPr lang="en-US" dirty="0" smtClean="0"/>
              <a:t>Summerhill</a:t>
            </a:r>
            <a:endParaRPr lang="el-GR" dirty="0"/>
          </a:p>
        </p:txBody>
      </p:sp>
      <p:pic>
        <p:nvPicPr>
          <p:cNvPr id="3" name="Θέση περιεχομένου 2" title="Το σχολείο του Summerhill"/>
          <p:cNvPicPr>
            <a:picLocks noGrp="1" noChangeAspect="1"/>
          </p:cNvPicPr>
          <p:nvPr>
            <p:ph idx="1"/>
          </p:nvPr>
        </p:nvPicPr>
        <p:blipFill rotWithShape="1">
          <a:blip r:embed="rId2">
            <a:extLst>
              <a:ext uri="{28A0092B-C50C-407E-A947-70E740481C1C}">
                <a14:useLocalDpi xmlns:a14="http://schemas.microsoft.com/office/drawing/2010/main" val="0"/>
              </a:ext>
            </a:extLst>
          </a:blip>
          <a:srcRect b="4689"/>
          <a:stretch/>
        </p:blipFill>
        <p:spPr>
          <a:xfrm>
            <a:off x="8686892" y="1556792"/>
            <a:ext cx="2901162" cy="1944216"/>
          </a:xfrm>
          <a:ln w="12700">
            <a:solidFill>
              <a:schemeClr val="tx1"/>
            </a:solidFill>
          </a:ln>
        </p:spPr>
      </p:pic>
      <p:sp>
        <p:nvSpPr>
          <p:cNvPr id="6" name="TextBox 5"/>
          <p:cNvSpPr txBox="1"/>
          <p:nvPr/>
        </p:nvSpPr>
        <p:spPr>
          <a:xfrm>
            <a:off x="9597413" y="3501008"/>
            <a:ext cx="1080120" cy="360040"/>
          </a:xfrm>
          <a:prstGeom prst="rect">
            <a:avLst/>
          </a:prstGeom>
        </p:spPr>
        <p:txBody>
          <a:bodyPr vert="horz" wrap="square" lIns="91440" tIns="45720" rIns="91440" bIns="45720" rtlCol="0" anchor="ctr">
            <a:normAutofit lnSpcReduction="10000"/>
          </a:bodyPr>
          <a:lstStyle/>
          <a:p>
            <a:pPr algn="ctr"/>
            <a:r>
              <a:rPr lang="el-GR" dirty="0" smtClean="0"/>
              <a:t>Εικόνα 2.</a:t>
            </a:r>
          </a:p>
        </p:txBody>
      </p:sp>
    </p:spTree>
    <p:extLst>
      <p:ext uri="{BB962C8B-B14F-4D97-AF65-F5344CB8AC3E}">
        <p14:creationId xmlns:p14="http://schemas.microsoft.com/office/powerpoint/2010/main" val="9955841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Χαρακτηριστικά του σχολείου</a:t>
            </a:r>
            <a:r>
              <a:rPr lang="el-GR" dirty="0" smtClean="0"/>
              <a:t>: (1)</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dirty="0"/>
              <a:t>Στο </a:t>
            </a:r>
            <a:r>
              <a:rPr lang="en-US" dirty="0" smtClean="0"/>
              <a:t>Summerhill </a:t>
            </a:r>
            <a:r>
              <a:rPr lang="el-GR" dirty="0" smtClean="0"/>
              <a:t>η </a:t>
            </a:r>
            <a:r>
              <a:rPr lang="el-GR" dirty="0"/>
              <a:t>παρακολούθηση των μαθημάτων δεν είναι υποχρεωτική. </a:t>
            </a:r>
          </a:p>
          <a:p>
            <a:r>
              <a:rPr lang="el-GR" dirty="0"/>
              <a:t>Εργασίες εκτός μαθήματος, βαθμοί και εξετάσεις δεν υπάρχουν. </a:t>
            </a:r>
          </a:p>
          <a:p>
            <a:r>
              <a:rPr lang="el-GR" dirty="0"/>
              <a:t>Οι απαραίτητες διατάξεις και οι κανονισμοί για την ασφάλεια και την υγεία των μαθητών και τη ρύθμιση της κοινοτικής ζωής δεν εκδίδονται από μια αρχή, ένα συμβούλιο δασκάλων ή</a:t>
            </a:r>
            <a:r>
              <a:rPr lang="el-GR" dirty="0" smtClean="0"/>
              <a:t> έναν </a:t>
            </a:r>
            <a:r>
              <a:rPr lang="el-GR" dirty="0"/>
              <a:t>διευθυντή αλλά συζητιούνται δημοκρατικά, ψηφίζονται, καταργούνται και τροποποιούνται στις γενικές σχολικές συνελεύσεις που γίνονται κάθε εβδομάδα με τη συμμετοχή όλων των μαθητών και του προσωπικού του σχολείου. </a:t>
            </a:r>
          </a:p>
          <a:p>
            <a:r>
              <a:rPr lang="el-GR" dirty="0"/>
              <a:t>«Το παιδί είναι από τη φύση του καλό», έλεγε ο ιδρυτής και διευθυντής επί σειρά ετών του σχολείου που σαν φιλοδοξία του είχε τη δημιουργία ενός χώρου όπου τα παιδιά μπορούν να ανακαλύψουν τον εαυτό τους.</a:t>
            </a:r>
          </a:p>
        </p:txBody>
      </p:sp>
    </p:spTree>
    <p:extLst>
      <p:ext uri="{BB962C8B-B14F-4D97-AF65-F5344CB8AC3E}">
        <p14:creationId xmlns:p14="http://schemas.microsoft.com/office/powerpoint/2010/main" val="2005929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3.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1809</TotalTime>
  <Words>2063</Words>
  <Application>Microsoft Office PowerPoint</Application>
  <PresentationFormat>Widescreen</PresentationFormat>
  <Paragraphs>142</Paragraphs>
  <Slides>31</Slides>
  <Notes>15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31</vt:i4>
      </vt:variant>
    </vt:vector>
  </HeadingPairs>
  <TitlesOfParts>
    <vt:vector size="38" baseType="lpstr">
      <vt:lpstr>MS PGothic</vt:lpstr>
      <vt:lpstr>Arial</vt:lpstr>
      <vt:lpstr>Calibri</vt:lpstr>
      <vt:lpstr>Wingdings</vt:lpstr>
      <vt:lpstr>Θέμα του Office</vt:lpstr>
      <vt:lpstr>1_Θέμα του Office</vt:lpstr>
      <vt:lpstr>2_Θέμα του Office</vt:lpstr>
      <vt:lpstr>Παιδαγωγικά</vt:lpstr>
      <vt:lpstr>Σκοποί  ενότητας</vt:lpstr>
      <vt:lpstr>Περιεχόμενα ενότητας</vt:lpstr>
      <vt:lpstr>Παιδαγωγικά φιλοσοφικά ρεύματα</vt:lpstr>
      <vt:lpstr>Τα κύρια χαρακτηριστικά τους</vt:lpstr>
      <vt:lpstr>Παράγοντες που τα ευνόησαν (1)</vt:lpstr>
      <vt:lpstr>Παράγοντες που τα ευνόησαν (2)</vt:lpstr>
      <vt:lpstr>Το σχολείο του Summerhill</vt:lpstr>
      <vt:lpstr>Χαρακτηριστικά του σχολείου: (1)</vt:lpstr>
      <vt:lpstr>Χαρακτηριστικά του σχολείου: (2)</vt:lpstr>
      <vt:lpstr>Χαρακτηριστικά του σχολείου: (3)</vt:lpstr>
      <vt:lpstr>Η συμβολή των ψυχοκοινωνιολογικών ερευνών  στον εκδημοκρατισμό του σχολείου</vt:lpstr>
      <vt:lpstr>Τρεις μορφές χειρισμού διαπαιδαγώγησης (1)</vt:lpstr>
      <vt:lpstr>Τρεις μορφές χειρισμού διαπαιδαγώγησης (2)</vt:lpstr>
      <vt:lpstr>Τρεις μορφές χειρισμού διαπαιδαγώγησης (3)</vt:lpstr>
      <vt:lpstr>Η επίδραση των Ουμανιστών Ψυχοπαιδαγωγών </vt:lpstr>
      <vt:lpstr>Κριτική χειραφετική Παιδαγωγική</vt:lpstr>
      <vt:lpstr>Το κίνημα της Αποσχολειοποίησης</vt:lpstr>
      <vt:lpstr>Για ποιους λόγους αρνείται ο Illich το σχολείο ή σε ποια σημεία αποτυγχάνει το σχολείο; (1)</vt:lpstr>
      <vt:lpstr>Για ποιους λόγους αρνείται ο Illich το σχολείο ή σε ποια σημεία αποτυγχάνει το σχολείο; (2)</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(1/4)</vt:lpstr>
      <vt:lpstr>Σημείωμα Χρήσης Έργων Τρίτων (2/4)</vt:lpstr>
      <vt:lpstr>Σημείωμα Χρήσης Έργων Τρίτων (3/4)</vt:lpstr>
      <vt:lpstr>Σημείωμα Χρήσης Έργων Τρίτων (4/4)</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Costas</cp:lastModifiedBy>
  <cp:revision>276</cp:revision>
  <dcterms:created xsi:type="dcterms:W3CDTF">2012-09-06T09:03:05Z</dcterms:created>
  <dcterms:modified xsi:type="dcterms:W3CDTF">2015-01-14T14:54:42Z</dcterms:modified>
</cp:coreProperties>
</file>