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94"/>
  </p:notesMasterIdLst>
  <p:sldIdLst>
    <p:sldId id="456" r:id="rId2"/>
    <p:sldId id="457" r:id="rId3"/>
    <p:sldId id="458" r:id="rId4"/>
    <p:sldId id="459" r:id="rId5"/>
    <p:sldId id="460" r:id="rId6"/>
    <p:sldId id="461" r:id="rId7"/>
    <p:sldId id="462" r:id="rId8"/>
    <p:sldId id="463" r:id="rId9"/>
    <p:sldId id="464" r:id="rId10"/>
    <p:sldId id="465" r:id="rId11"/>
    <p:sldId id="466" r:id="rId12"/>
    <p:sldId id="467" r:id="rId13"/>
    <p:sldId id="468" r:id="rId14"/>
    <p:sldId id="469" r:id="rId15"/>
    <p:sldId id="470" r:id="rId16"/>
    <p:sldId id="471" r:id="rId17"/>
    <p:sldId id="472" r:id="rId18"/>
    <p:sldId id="542" r:id="rId19"/>
    <p:sldId id="543" r:id="rId20"/>
    <p:sldId id="474" r:id="rId21"/>
    <p:sldId id="475" r:id="rId22"/>
    <p:sldId id="476" r:id="rId23"/>
    <p:sldId id="477" r:id="rId24"/>
    <p:sldId id="478" r:id="rId25"/>
    <p:sldId id="479" r:id="rId26"/>
    <p:sldId id="480" r:id="rId27"/>
    <p:sldId id="481" r:id="rId28"/>
    <p:sldId id="482" r:id="rId29"/>
    <p:sldId id="484" r:id="rId30"/>
    <p:sldId id="483" r:id="rId31"/>
    <p:sldId id="485" r:id="rId32"/>
    <p:sldId id="486" r:id="rId33"/>
    <p:sldId id="487" r:id="rId34"/>
    <p:sldId id="488" r:id="rId35"/>
    <p:sldId id="489" r:id="rId36"/>
    <p:sldId id="490" r:id="rId37"/>
    <p:sldId id="491" r:id="rId38"/>
    <p:sldId id="493" r:id="rId39"/>
    <p:sldId id="492" r:id="rId40"/>
    <p:sldId id="494" r:id="rId41"/>
    <p:sldId id="495" r:id="rId42"/>
    <p:sldId id="496" r:id="rId43"/>
    <p:sldId id="497" r:id="rId44"/>
    <p:sldId id="498" r:id="rId45"/>
    <p:sldId id="499" r:id="rId46"/>
    <p:sldId id="500" r:id="rId47"/>
    <p:sldId id="501" r:id="rId48"/>
    <p:sldId id="502" r:id="rId49"/>
    <p:sldId id="503" r:id="rId50"/>
    <p:sldId id="504" r:id="rId51"/>
    <p:sldId id="505" r:id="rId52"/>
    <p:sldId id="506" r:id="rId53"/>
    <p:sldId id="507" r:id="rId54"/>
    <p:sldId id="508" r:id="rId55"/>
    <p:sldId id="509" r:id="rId56"/>
    <p:sldId id="510" r:id="rId57"/>
    <p:sldId id="511" r:id="rId58"/>
    <p:sldId id="512" r:id="rId59"/>
    <p:sldId id="513" r:id="rId60"/>
    <p:sldId id="514" r:id="rId61"/>
    <p:sldId id="515" r:id="rId62"/>
    <p:sldId id="516" r:id="rId63"/>
    <p:sldId id="517" r:id="rId64"/>
    <p:sldId id="518" r:id="rId65"/>
    <p:sldId id="519" r:id="rId66"/>
    <p:sldId id="520" r:id="rId67"/>
    <p:sldId id="521" r:id="rId68"/>
    <p:sldId id="522" r:id="rId69"/>
    <p:sldId id="523" r:id="rId70"/>
    <p:sldId id="524" r:id="rId71"/>
    <p:sldId id="525" r:id="rId72"/>
    <p:sldId id="526" r:id="rId73"/>
    <p:sldId id="527" r:id="rId74"/>
    <p:sldId id="528" r:id="rId75"/>
    <p:sldId id="529" r:id="rId76"/>
    <p:sldId id="530" r:id="rId77"/>
    <p:sldId id="531" r:id="rId78"/>
    <p:sldId id="532" r:id="rId79"/>
    <p:sldId id="533" r:id="rId80"/>
    <p:sldId id="410" r:id="rId81"/>
    <p:sldId id="411" r:id="rId82"/>
    <p:sldId id="412" r:id="rId83"/>
    <p:sldId id="549" r:id="rId84"/>
    <p:sldId id="550" r:id="rId85"/>
    <p:sldId id="414" r:id="rId86"/>
    <p:sldId id="415" r:id="rId87"/>
    <p:sldId id="416" r:id="rId88"/>
    <p:sldId id="544" r:id="rId89"/>
    <p:sldId id="545" r:id="rId90"/>
    <p:sldId id="546" r:id="rId91"/>
    <p:sldId id="547" r:id="rId92"/>
    <p:sldId id="548" r:id="rId9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1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871" autoAdjust="0"/>
    <p:restoredTop sz="75224" autoAdjust="0"/>
  </p:normalViewPr>
  <p:slideViewPr>
    <p:cSldViewPr snapToGrid="0">
      <p:cViewPr varScale="1">
        <p:scale>
          <a:sx n="56" d="100"/>
          <a:sy n="56" d="100"/>
        </p:scale>
        <p:origin x="1464" y="66"/>
      </p:cViewPr>
      <p:guideLst/>
    </p:cSldViewPr>
  </p:slideViewPr>
  <p:outlineViewPr>
    <p:cViewPr>
      <p:scale>
        <a:sx n="33" d="100"/>
        <a:sy n="33" d="100"/>
      </p:scale>
      <p:origin x="0" y="-2806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5A15CB-E518-42D0-B086-3B1AF5864A87}" type="datetimeFigureOut">
              <a:rPr lang="en-US" smtClean="0"/>
              <a:t>11/12/2015</a:t>
            </a:fld>
            <a:endParaRPr lang="en-US"/>
          </a:p>
        </p:txBody>
      </p:sp>
      <p:sp>
        <p:nvSpPr>
          <p:cNvPr id="4" name="Θέση εικόνας διαφάνειας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CDB2FB-1A1E-483C-8906-5BB705B5523B}" type="slidenum">
              <a:rPr lang="en-US" smtClean="0"/>
              <a:t>‹#›</a:t>
            </a:fld>
            <a:endParaRPr lang="en-US"/>
          </a:p>
        </p:txBody>
      </p:sp>
    </p:spTree>
    <p:extLst>
      <p:ext uri="{BB962C8B-B14F-4D97-AF65-F5344CB8AC3E}">
        <p14:creationId xmlns:p14="http://schemas.microsoft.com/office/powerpoint/2010/main" val="433658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1</a:t>
            </a:fld>
            <a:endParaRPr lang="en-US"/>
          </a:p>
        </p:txBody>
      </p:sp>
    </p:spTree>
    <p:extLst>
      <p:ext uri="{BB962C8B-B14F-4D97-AF65-F5344CB8AC3E}">
        <p14:creationId xmlns:p14="http://schemas.microsoft.com/office/powerpoint/2010/main" val="1882836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8CDB2FB-1A1E-483C-8906-5BB705B5523B}" type="slidenum">
              <a:rPr lang="en-US" smtClean="0"/>
              <a:t>23</a:t>
            </a:fld>
            <a:endParaRPr lang="en-US"/>
          </a:p>
        </p:txBody>
      </p:sp>
    </p:spTree>
    <p:extLst>
      <p:ext uri="{BB962C8B-B14F-4D97-AF65-F5344CB8AC3E}">
        <p14:creationId xmlns:p14="http://schemas.microsoft.com/office/powerpoint/2010/main" val="2347034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8CDB2FB-1A1E-483C-8906-5BB705B5523B}" type="slidenum">
              <a:rPr lang="en-US" smtClean="0"/>
              <a:t>26</a:t>
            </a:fld>
            <a:endParaRPr lang="en-US"/>
          </a:p>
        </p:txBody>
      </p:sp>
    </p:spTree>
    <p:extLst>
      <p:ext uri="{BB962C8B-B14F-4D97-AF65-F5344CB8AC3E}">
        <p14:creationId xmlns:p14="http://schemas.microsoft.com/office/powerpoint/2010/main" val="1046805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8CDB2FB-1A1E-483C-8906-5BB705B5523B}" type="slidenum">
              <a:rPr lang="en-US" smtClean="0"/>
              <a:t>28</a:t>
            </a:fld>
            <a:endParaRPr lang="en-US"/>
          </a:p>
        </p:txBody>
      </p:sp>
    </p:spTree>
    <p:extLst>
      <p:ext uri="{BB962C8B-B14F-4D97-AF65-F5344CB8AC3E}">
        <p14:creationId xmlns:p14="http://schemas.microsoft.com/office/powerpoint/2010/main" val="25328366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29</a:t>
            </a:fld>
            <a:endParaRPr lang="en-US"/>
          </a:p>
        </p:txBody>
      </p:sp>
    </p:spTree>
    <p:extLst>
      <p:ext uri="{BB962C8B-B14F-4D97-AF65-F5344CB8AC3E}">
        <p14:creationId xmlns:p14="http://schemas.microsoft.com/office/powerpoint/2010/main" val="36148351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30</a:t>
            </a:fld>
            <a:endParaRPr lang="en-US"/>
          </a:p>
        </p:txBody>
      </p:sp>
    </p:spTree>
    <p:extLst>
      <p:ext uri="{BB962C8B-B14F-4D97-AF65-F5344CB8AC3E}">
        <p14:creationId xmlns:p14="http://schemas.microsoft.com/office/powerpoint/2010/main" val="20000578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8CDB2FB-1A1E-483C-8906-5BB705B5523B}" type="slidenum">
              <a:rPr lang="en-US" smtClean="0"/>
              <a:t>35</a:t>
            </a:fld>
            <a:endParaRPr lang="en-US"/>
          </a:p>
        </p:txBody>
      </p:sp>
    </p:spTree>
    <p:extLst>
      <p:ext uri="{BB962C8B-B14F-4D97-AF65-F5344CB8AC3E}">
        <p14:creationId xmlns:p14="http://schemas.microsoft.com/office/powerpoint/2010/main" val="8565494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36</a:t>
            </a:fld>
            <a:endParaRPr lang="en-US"/>
          </a:p>
        </p:txBody>
      </p:sp>
    </p:spTree>
    <p:extLst>
      <p:ext uri="{BB962C8B-B14F-4D97-AF65-F5344CB8AC3E}">
        <p14:creationId xmlns:p14="http://schemas.microsoft.com/office/powerpoint/2010/main" val="895532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40</a:t>
            </a:fld>
            <a:endParaRPr lang="en-US"/>
          </a:p>
        </p:txBody>
      </p:sp>
    </p:spTree>
    <p:extLst>
      <p:ext uri="{BB962C8B-B14F-4D97-AF65-F5344CB8AC3E}">
        <p14:creationId xmlns:p14="http://schemas.microsoft.com/office/powerpoint/2010/main" val="1626487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41</a:t>
            </a:fld>
            <a:endParaRPr lang="en-US"/>
          </a:p>
        </p:txBody>
      </p:sp>
    </p:spTree>
    <p:extLst>
      <p:ext uri="{BB962C8B-B14F-4D97-AF65-F5344CB8AC3E}">
        <p14:creationId xmlns:p14="http://schemas.microsoft.com/office/powerpoint/2010/main" val="7814351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42</a:t>
            </a:fld>
            <a:endParaRPr lang="en-US"/>
          </a:p>
        </p:txBody>
      </p:sp>
    </p:spTree>
    <p:extLst>
      <p:ext uri="{BB962C8B-B14F-4D97-AF65-F5344CB8AC3E}">
        <p14:creationId xmlns:p14="http://schemas.microsoft.com/office/powerpoint/2010/main" val="3937882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CDB2FB-1A1E-483C-8906-5BB705B5523B}" type="slidenum">
              <a:rPr lang="en-US" smtClean="0"/>
              <a:t>2</a:t>
            </a:fld>
            <a:endParaRPr lang="en-US"/>
          </a:p>
        </p:txBody>
      </p:sp>
    </p:spTree>
    <p:extLst>
      <p:ext uri="{BB962C8B-B14F-4D97-AF65-F5344CB8AC3E}">
        <p14:creationId xmlns:p14="http://schemas.microsoft.com/office/powerpoint/2010/main" val="14098544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47</a:t>
            </a:fld>
            <a:endParaRPr lang="en-US"/>
          </a:p>
        </p:txBody>
      </p:sp>
    </p:spTree>
    <p:extLst>
      <p:ext uri="{BB962C8B-B14F-4D97-AF65-F5344CB8AC3E}">
        <p14:creationId xmlns:p14="http://schemas.microsoft.com/office/powerpoint/2010/main" val="33858399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49</a:t>
            </a:fld>
            <a:endParaRPr lang="en-US"/>
          </a:p>
        </p:txBody>
      </p:sp>
    </p:spTree>
    <p:extLst>
      <p:ext uri="{BB962C8B-B14F-4D97-AF65-F5344CB8AC3E}">
        <p14:creationId xmlns:p14="http://schemas.microsoft.com/office/powerpoint/2010/main" val="23266805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54</a:t>
            </a:fld>
            <a:endParaRPr lang="en-US"/>
          </a:p>
        </p:txBody>
      </p:sp>
    </p:spTree>
    <p:extLst>
      <p:ext uri="{BB962C8B-B14F-4D97-AF65-F5344CB8AC3E}">
        <p14:creationId xmlns:p14="http://schemas.microsoft.com/office/powerpoint/2010/main" val="32776561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57</a:t>
            </a:fld>
            <a:endParaRPr lang="en-US"/>
          </a:p>
        </p:txBody>
      </p:sp>
    </p:spTree>
    <p:extLst>
      <p:ext uri="{BB962C8B-B14F-4D97-AF65-F5344CB8AC3E}">
        <p14:creationId xmlns:p14="http://schemas.microsoft.com/office/powerpoint/2010/main" val="33299866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58</a:t>
            </a:fld>
            <a:endParaRPr lang="en-US"/>
          </a:p>
        </p:txBody>
      </p:sp>
    </p:spTree>
    <p:extLst>
      <p:ext uri="{BB962C8B-B14F-4D97-AF65-F5344CB8AC3E}">
        <p14:creationId xmlns:p14="http://schemas.microsoft.com/office/powerpoint/2010/main" val="30658585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59</a:t>
            </a:fld>
            <a:endParaRPr lang="en-US"/>
          </a:p>
        </p:txBody>
      </p:sp>
    </p:spTree>
    <p:extLst>
      <p:ext uri="{BB962C8B-B14F-4D97-AF65-F5344CB8AC3E}">
        <p14:creationId xmlns:p14="http://schemas.microsoft.com/office/powerpoint/2010/main" val="41214900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8CDB2FB-1A1E-483C-8906-5BB705B5523B}" type="slidenum">
              <a:rPr lang="en-US" smtClean="0"/>
              <a:t>62</a:t>
            </a:fld>
            <a:endParaRPr lang="en-US"/>
          </a:p>
        </p:txBody>
      </p:sp>
    </p:spTree>
    <p:extLst>
      <p:ext uri="{BB962C8B-B14F-4D97-AF65-F5344CB8AC3E}">
        <p14:creationId xmlns:p14="http://schemas.microsoft.com/office/powerpoint/2010/main" val="15881842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64</a:t>
            </a:fld>
            <a:endParaRPr lang="en-US"/>
          </a:p>
        </p:txBody>
      </p:sp>
    </p:spTree>
    <p:extLst>
      <p:ext uri="{BB962C8B-B14F-4D97-AF65-F5344CB8AC3E}">
        <p14:creationId xmlns:p14="http://schemas.microsoft.com/office/powerpoint/2010/main" val="23596419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67</a:t>
            </a:fld>
            <a:endParaRPr lang="en-US"/>
          </a:p>
        </p:txBody>
      </p:sp>
    </p:spTree>
    <p:extLst>
      <p:ext uri="{BB962C8B-B14F-4D97-AF65-F5344CB8AC3E}">
        <p14:creationId xmlns:p14="http://schemas.microsoft.com/office/powerpoint/2010/main" val="35826400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70</a:t>
            </a:fld>
            <a:endParaRPr lang="en-US"/>
          </a:p>
        </p:txBody>
      </p:sp>
    </p:spTree>
    <p:extLst>
      <p:ext uri="{BB962C8B-B14F-4D97-AF65-F5344CB8AC3E}">
        <p14:creationId xmlns:p14="http://schemas.microsoft.com/office/powerpoint/2010/main" val="256387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8CDB2FB-1A1E-483C-8906-5BB705B5523B}" type="slidenum">
              <a:rPr lang="en-US" smtClean="0"/>
              <a:t>10</a:t>
            </a:fld>
            <a:endParaRPr lang="en-US"/>
          </a:p>
        </p:txBody>
      </p:sp>
    </p:spTree>
    <p:extLst>
      <p:ext uri="{BB962C8B-B14F-4D97-AF65-F5344CB8AC3E}">
        <p14:creationId xmlns:p14="http://schemas.microsoft.com/office/powerpoint/2010/main" val="33444746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72</a:t>
            </a:fld>
            <a:endParaRPr lang="en-US"/>
          </a:p>
        </p:txBody>
      </p:sp>
    </p:spTree>
    <p:extLst>
      <p:ext uri="{BB962C8B-B14F-4D97-AF65-F5344CB8AC3E}">
        <p14:creationId xmlns:p14="http://schemas.microsoft.com/office/powerpoint/2010/main" val="39708843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73</a:t>
            </a:fld>
            <a:endParaRPr lang="en-US"/>
          </a:p>
        </p:txBody>
      </p:sp>
    </p:spTree>
    <p:extLst>
      <p:ext uri="{BB962C8B-B14F-4D97-AF65-F5344CB8AC3E}">
        <p14:creationId xmlns:p14="http://schemas.microsoft.com/office/powerpoint/2010/main" val="12445314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74</a:t>
            </a:fld>
            <a:endParaRPr lang="en-US"/>
          </a:p>
        </p:txBody>
      </p:sp>
    </p:spTree>
    <p:extLst>
      <p:ext uri="{BB962C8B-B14F-4D97-AF65-F5344CB8AC3E}">
        <p14:creationId xmlns:p14="http://schemas.microsoft.com/office/powerpoint/2010/main" val="15179175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75</a:t>
            </a:fld>
            <a:endParaRPr lang="en-US"/>
          </a:p>
        </p:txBody>
      </p:sp>
    </p:spTree>
    <p:extLst>
      <p:ext uri="{BB962C8B-B14F-4D97-AF65-F5344CB8AC3E}">
        <p14:creationId xmlns:p14="http://schemas.microsoft.com/office/powerpoint/2010/main" val="18192884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76</a:t>
            </a:fld>
            <a:endParaRPr lang="en-US"/>
          </a:p>
        </p:txBody>
      </p:sp>
    </p:spTree>
    <p:extLst>
      <p:ext uri="{BB962C8B-B14F-4D97-AF65-F5344CB8AC3E}">
        <p14:creationId xmlns:p14="http://schemas.microsoft.com/office/powerpoint/2010/main" val="26025225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8CDB2FB-1A1E-483C-8906-5BB705B5523B}" type="slidenum">
              <a:rPr lang="en-US" smtClean="0"/>
              <a:t>77</a:t>
            </a:fld>
            <a:endParaRPr lang="en-US"/>
          </a:p>
        </p:txBody>
      </p:sp>
    </p:spTree>
    <p:extLst>
      <p:ext uri="{BB962C8B-B14F-4D97-AF65-F5344CB8AC3E}">
        <p14:creationId xmlns:p14="http://schemas.microsoft.com/office/powerpoint/2010/main" val="28372218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78</a:t>
            </a:fld>
            <a:endParaRPr lang="en-US"/>
          </a:p>
        </p:txBody>
      </p:sp>
    </p:spTree>
    <p:extLst>
      <p:ext uri="{BB962C8B-B14F-4D97-AF65-F5344CB8AC3E}">
        <p14:creationId xmlns:p14="http://schemas.microsoft.com/office/powerpoint/2010/main" val="42659543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79</a:t>
            </a:fld>
            <a:endParaRPr lang="en-US"/>
          </a:p>
        </p:txBody>
      </p:sp>
    </p:spTree>
    <p:extLst>
      <p:ext uri="{BB962C8B-B14F-4D97-AF65-F5344CB8AC3E}">
        <p14:creationId xmlns:p14="http://schemas.microsoft.com/office/powerpoint/2010/main" val="9505438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CDB2FB-1A1E-483C-8906-5BB705B5523B}" type="slidenum">
              <a:rPr lang="en-US" smtClean="0"/>
              <a:t>80</a:t>
            </a:fld>
            <a:endParaRPr lang="en-US"/>
          </a:p>
        </p:txBody>
      </p:sp>
    </p:spTree>
    <p:extLst>
      <p:ext uri="{BB962C8B-B14F-4D97-AF65-F5344CB8AC3E}">
        <p14:creationId xmlns:p14="http://schemas.microsoft.com/office/powerpoint/2010/main" val="12162970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81</a:t>
            </a:fld>
            <a:endParaRPr lang="el-GR"/>
          </a:p>
        </p:txBody>
      </p:sp>
    </p:spTree>
    <p:extLst>
      <p:ext uri="{BB962C8B-B14F-4D97-AF65-F5344CB8AC3E}">
        <p14:creationId xmlns:p14="http://schemas.microsoft.com/office/powerpoint/2010/main" val="1039302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11</a:t>
            </a:fld>
            <a:endParaRPr lang="en-US"/>
          </a:p>
        </p:txBody>
      </p:sp>
    </p:spTree>
    <p:extLst>
      <p:ext uri="{BB962C8B-B14F-4D97-AF65-F5344CB8AC3E}">
        <p14:creationId xmlns:p14="http://schemas.microsoft.com/office/powerpoint/2010/main" val="26655684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82</a:t>
            </a:fld>
            <a:endParaRPr lang="el-GR"/>
          </a:p>
        </p:txBody>
      </p:sp>
    </p:spTree>
    <p:extLst>
      <p:ext uri="{BB962C8B-B14F-4D97-AF65-F5344CB8AC3E}">
        <p14:creationId xmlns:p14="http://schemas.microsoft.com/office/powerpoint/2010/main" val="37022421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84</a:t>
            </a:fld>
            <a:endParaRPr lang="en-US"/>
          </a:p>
        </p:txBody>
      </p:sp>
    </p:spTree>
    <p:extLst>
      <p:ext uri="{BB962C8B-B14F-4D97-AF65-F5344CB8AC3E}">
        <p14:creationId xmlns:p14="http://schemas.microsoft.com/office/powerpoint/2010/main" val="18694518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85</a:t>
            </a:fld>
            <a:endParaRPr lang="el-GR"/>
          </a:p>
        </p:txBody>
      </p:sp>
    </p:spTree>
    <p:extLst>
      <p:ext uri="{BB962C8B-B14F-4D97-AF65-F5344CB8AC3E}">
        <p14:creationId xmlns:p14="http://schemas.microsoft.com/office/powerpoint/2010/main" val="33155764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86</a:t>
            </a:fld>
            <a:endParaRPr lang="el-GR"/>
          </a:p>
        </p:txBody>
      </p:sp>
    </p:spTree>
    <p:extLst>
      <p:ext uri="{BB962C8B-B14F-4D97-AF65-F5344CB8AC3E}">
        <p14:creationId xmlns:p14="http://schemas.microsoft.com/office/powerpoint/2010/main" val="18730069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87</a:t>
            </a:fld>
            <a:endParaRPr lang="el-GR"/>
          </a:p>
        </p:txBody>
      </p:sp>
    </p:spTree>
    <p:extLst>
      <p:ext uri="{BB962C8B-B14F-4D97-AF65-F5344CB8AC3E}">
        <p14:creationId xmlns:p14="http://schemas.microsoft.com/office/powerpoint/2010/main" val="18132558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88</a:t>
            </a:fld>
            <a:endParaRPr lang="el-GR"/>
          </a:p>
        </p:txBody>
      </p:sp>
    </p:spTree>
    <p:extLst>
      <p:ext uri="{BB962C8B-B14F-4D97-AF65-F5344CB8AC3E}">
        <p14:creationId xmlns:p14="http://schemas.microsoft.com/office/powerpoint/2010/main" val="17249366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89</a:t>
            </a:fld>
            <a:endParaRPr lang="el-GR"/>
          </a:p>
        </p:txBody>
      </p:sp>
    </p:spTree>
    <p:extLst>
      <p:ext uri="{BB962C8B-B14F-4D97-AF65-F5344CB8AC3E}">
        <p14:creationId xmlns:p14="http://schemas.microsoft.com/office/powerpoint/2010/main" val="2984088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90</a:t>
            </a:fld>
            <a:endParaRPr lang="el-GR"/>
          </a:p>
        </p:txBody>
      </p:sp>
    </p:spTree>
    <p:extLst>
      <p:ext uri="{BB962C8B-B14F-4D97-AF65-F5344CB8AC3E}">
        <p14:creationId xmlns:p14="http://schemas.microsoft.com/office/powerpoint/2010/main" val="13379531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91</a:t>
            </a:fld>
            <a:endParaRPr lang="el-GR"/>
          </a:p>
        </p:txBody>
      </p:sp>
    </p:spTree>
    <p:extLst>
      <p:ext uri="{BB962C8B-B14F-4D97-AF65-F5344CB8AC3E}">
        <p14:creationId xmlns:p14="http://schemas.microsoft.com/office/powerpoint/2010/main" val="4414623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92</a:t>
            </a:fld>
            <a:endParaRPr lang="el-GR"/>
          </a:p>
        </p:txBody>
      </p:sp>
    </p:spTree>
    <p:extLst>
      <p:ext uri="{BB962C8B-B14F-4D97-AF65-F5344CB8AC3E}">
        <p14:creationId xmlns:p14="http://schemas.microsoft.com/office/powerpoint/2010/main" val="1850433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12</a:t>
            </a:fld>
            <a:endParaRPr lang="en-US"/>
          </a:p>
        </p:txBody>
      </p:sp>
    </p:spTree>
    <p:extLst>
      <p:ext uri="{BB962C8B-B14F-4D97-AF65-F5344CB8AC3E}">
        <p14:creationId xmlns:p14="http://schemas.microsoft.com/office/powerpoint/2010/main" val="1764282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15</a:t>
            </a:fld>
            <a:endParaRPr lang="en-US"/>
          </a:p>
        </p:txBody>
      </p:sp>
    </p:spTree>
    <p:extLst>
      <p:ext uri="{BB962C8B-B14F-4D97-AF65-F5344CB8AC3E}">
        <p14:creationId xmlns:p14="http://schemas.microsoft.com/office/powerpoint/2010/main" val="2791332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16</a:t>
            </a:fld>
            <a:endParaRPr lang="en-US"/>
          </a:p>
        </p:txBody>
      </p:sp>
    </p:spTree>
    <p:extLst>
      <p:ext uri="{BB962C8B-B14F-4D97-AF65-F5344CB8AC3E}">
        <p14:creationId xmlns:p14="http://schemas.microsoft.com/office/powerpoint/2010/main" val="3969445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20</a:t>
            </a:fld>
            <a:endParaRPr lang="en-US"/>
          </a:p>
        </p:txBody>
      </p:sp>
    </p:spTree>
    <p:extLst>
      <p:ext uri="{BB962C8B-B14F-4D97-AF65-F5344CB8AC3E}">
        <p14:creationId xmlns:p14="http://schemas.microsoft.com/office/powerpoint/2010/main" val="2155851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21</a:t>
            </a:fld>
            <a:endParaRPr lang="en-US"/>
          </a:p>
        </p:txBody>
      </p:sp>
    </p:spTree>
    <p:extLst>
      <p:ext uri="{BB962C8B-B14F-4D97-AF65-F5344CB8AC3E}">
        <p14:creationId xmlns:p14="http://schemas.microsoft.com/office/powerpoint/2010/main" val="21479339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51819"/>
            <a:ext cx="7772400" cy="1415846"/>
          </a:xfrm>
        </p:spPr>
        <p:txBody>
          <a:bodyPr anchor="b"/>
          <a:lstStyle>
            <a:lvl1pPr algn="ctr">
              <a:defRPr sz="6000"/>
            </a:lvl1pPr>
          </a:lstStyle>
          <a:p>
            <a:endParaRPr lang="en-US" dirty="0"/>
          </a:p>
        </p:txBody>
      </p:sp>
      <p:sp>
        <p:nvSpPr>
          <p:cNvPr id="3" name="Subtitle 2"/>
          <p:cNvSpPr>
            <a:spLocks noGrp="1"/>
          </p:cNvSpPr>
          <p:nvPr>
            <p:ph type="subTitle" idx="1"/>
          </p:nvPr>
        </p:nvSpPr>
        <p:spPr>
          <a:xfrm>
            <a:off x="1142999" y="3602037"/>
            <a:ext cx="6894871" cy="2710273"/>
          </a:xfrm>
        </p:spPr>
        <p:txBody>
          <a:bodyPr/>
          <a:lstStyle>
            <a:lvl1pPr marL="0" indent="0" algn="ctr">
              <a:buNone/>
              <a:defRPr lang="en-US" sz="2400" b="1" smtClean="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l-GR" sz="2800" dirty="0" smtClean="0"/>
          </a:p>
        </p:txBody>
      </p:sp>
      <p:pic>
        <p:nvPicPr>
          <p:cNvPr id="7" name="Picture 6" descr="Λογότυπο Εθνικόν και Καποδιστριακόν Πανεπιστήμιον Αθηνών"/>
          <p:cNvPicPr>
            <a:picLocks noChangeAspect="1"/>
          </p:cNvPicPr>
          <p:nvPr userDrawn="1"/>
        </p:nvPicPr>
        <p:blipFill>
          <a:blip r:embed="rId2"/>
          <a:stretch>
            <a:fillRect/>
          </a:stretch>
        </p:blipFill>
        <p:spPr>
          <a:xfrm>
            <a:off x="685800" y="621594"/>
            <a:ext cx="4147938" cy="817388"/>
          </a:xfrm>
          <a:prstGeom prst="rect">
            <a:avLst/>
          </a:prstGeom>
        </p:spPr>
      </p:pic>
    </p:spTree>
    <p:extLst>
      <p:ext uri="{BB962C8B-B14F-4D97-AF65-F5344CB8AC3E}">
        <p14:creationId xmlns:p14="http://schemas.microsoft.com/office/powerpoint/2010/main" val="115361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r>
              <a:rPr lang="el-GR" smtClean="0"/>
              <a:t>Ενότητα 2η. Αμφίβια</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a:t>
            </a:fld>
            <a:endParaRPr lang="en-US"/>
          </a:p>
        </p:txBody>
      </p:sp>
      <p:sp>
        <p:nvSpPr>
          <p:cNvPr id="6" name="Θέση περιεχομένου 5"/>
          <p:cNvSpPr>
            <a:spLocks noGrp="1"/>
          </p:cNvSpPr>
          <p:nvPr>
            <p:ph sz="quarter" idx="12"/>
          </p:nvPr>
        </p:nvSpPr>
        <p:spPr>
          <a:xfrm>
            <a:off x="3790950" y="1828800"/>
            <a:ext cx="4724400" cy="43799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8" name="Θέση κειμένου 7"/>
          <p:cNvSpPr>
            <a:spLocks noGrp="1"/>
          </p:cNvSpPr>
          <p:nvPr>
            <p:ph type="body" sz="quarter" idx="13"/>
          </p:nvPr>
        </p:nvSpPr>
        <p:spPr>
          <a:xfrm>
            <a:off x="628650" y="1798638"/>
            <a:ext cx="3101975" cy="4410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Tree>
    <p:extLst>
      <p:ext uri="{BB962C8B-B14F-4D97-AF65-F5344CB8AC3E}">
        <p14:creationId xmlns:p14="http://schemas.microsoft.com/office/powerpoint/2010/main" val="2701184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r>
              <a:rPr lang="el-GR" smtClean="0"/>
              <a:t>Ενότητα 2η. Αμφίβια</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a:t>
            </a:fld>
            <a:endParaRPr lang="en-US"/>
          </a:p>
        </p:txBody>
      </p:sp>
    </p:spTree>
    <p:extLst>
      <p:ext uri="{BB962C8B-B14F-4D97-AF65-F5344CB8AC3E}">
        <p14:creationId xmlns:p14="http://schemas.microsoft.com/office/powerpoint/2010/main" val="234402207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r>
              <a:rPr lang="el-GR" smtClean="0"/>
              <a:t>Ενότητα 2η. Αμφίβια</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a:t>
            </a:fld>
            <a:endParaRPr lang="en-US"/>
          </a:p>
        </p:txBody>
      </p:sp>
      <p:sp>
        <p:nvSpPr>
          <p:cNvPr id="6" name="Θέση κειμένου 5"/>
          <p:cNvSpPr>
            <a:spLocks noGrp="1"/>
          </p:cNvSpPr>
          <p:nvPr>
            <p:ph type="body" sz="quarter" idx="12"/>
          </p:nvPr>
        </p:nvSpPr>
        <p:spPr>
          <a:xfrm>
            <a:off x="628650" y="1855788"/>
            <a:ext cx="7886700" cy="230505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8" name="Θέση εικόνας 7"/>
          <p:cNvSpPr>
            <a:spLocks noGrp="1"/>
          </p:cNvSpPr>
          <p:nvPr>
            <p:ph type="pic" sz="quarter" idx="13"/>
          </p:nvPr>
        </p:nvSpPr>
        <p:spPr>
          <a:xfrm>
            <a:off x="628650" y="4214813"/>
            <a:ext cx="7886700" cy="1947862"/>
          </a:xfrm>
        </p:spPr>
        <p:txBody>
          <a:bodyPr/>
          <a:lstStyle/>
          <a:p>
            <a:endParaRPr lang="en-US"/>
          </a:p>
        </p:txBody>
      </p:sp>
    </p:spTree>
    <p:extLst>
      <p:ext uri="{BB962C8B-B14F-4D97-AF65-F5344CB8AC3E}">
        <p14:creationId xmlns:p14="http://schemas.microsoft.com/office/powerpoint/2010/main" val="150947927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r>
              <a:rPr lang="el-GR" smtClean="0"/>
              <a:t>Ενότητα 2η. Αμφίβια</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a:t>
            </a:fld>
            <a:endParaRPr lang="en-US"/>
          </a:p>
        </p:txBody>
      </p:sp>
      <p:sp>
        <p:nvSpPr>
          <p:cNvPr id="6" name="Content Placeholder 5"/>
          <p:cNvSpPr>
            <a:spLocks noGrp="1"/>
          </p:cNvSpPr>
          <p:nvPr>
            <p:ph sz="quarter" idx="12"/>
          </p:nvPr>
        </p:nvSpPr>
        <p:spPr>
          <a:xfrm>
            <a:off x="4624388" y="1853430"/>
            <a:ext cx="3890962" cy="206928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7"/>
          <p:cNvSpPr>
            <a:spLocks noGrp="1"/>
          </p:cNvSpPr>
          <p:nvPr>
            <p:ph sz="quarter" idx="13"/>
          </p:nvPr>
        </p:nvSpPr>
        <p:spPr>
          <a:xfrm>
            <a:off x="4624388" y="4048124"/>
            <a:ext cx="3890962" cy="211455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4"/>
          </p:nvPr>
        </p:nvSpPr>
        <p:spPr>
          <a:xfrm>
            <a:off x="628650" y="1854200"/>
            <a:ext cx="3890963" cy="43084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226686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r>
              <a:rPr lang="el-GR" smtClean="0"/>
              <a:t>Ενότητα 2η. Αμφίβια</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a:t>
            </a:fld>
            <a:endParaRPr lang="en-US"/>
          </a:p>
        </p:txBody>
      </p:sp>
      <p:sp>
        <p:nvSpPr>
          <p:cNvPr id="6" name="Content Placeholder 5"/>
          <p:cNvSpPr>
            <a:spLocks noGrp="1"/>
          </p:cNvSpPr>
          <p:nvPr>
            <p:ph sz="quarter" idx="12"/>
          </p:nvPr>
        </p:nvSpPr>
        <p:spPr>
          <a:xfrm>
            <a:off x="4624388" y="1853430"/>
            <a:ext cx="3890962" cy="206928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7"/>
          <p:cNvSpPr>
            <a:spLocks noGrp="1"/>
          </p:cNvSpPr>
          <p:nvPr>
            <p:ph sz="quarter" idx="13"/>
          </p:nvPr>
        </p:nvSpPr>
        <p:spPr>
          <a:xfrm>
            <a:off x="4624388" y="4048124"/>
            <a:ext cx="3890962" cy="211455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6"/>
          <p:cNvSpPr>
            <a:spLocks noGrp="1"/>
          </p:cNvSpPr>
          <p:nvPr>
            <p:ph sz="quarter" idx="14"/>
          </p:nvPr>
        </p:nvSpPr>
        <p:spPr>
          <a:xfrm>
            <a:off x="628650" y="1853430"/>
            <a:ext cx="3836988" cy="430924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1548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5"/>
          <p:cNvSpPr>
            <a:spLocks noGrp="1"/>
          </p:cNvSpPr>
          <p:nvPr>
            <p:ph type="ftr" sz="quarter" idx="11"/>
          </p:nvPr>
        </p:nvSpPr>
        <p:spPr/>
        <p:txBody>
          <a:bodyPr/>
          <a:lstStyle/>
          <a:p>
            <a:r>
              <a:rPr lang="el-GR" smtClean="0"/>
              <a:t>Ενότητα 2η. Αμφίβια</a:t>
            </a:r>
            <a:endParaRPr lang="en-US"/>
          </a:p>
        </p:txBody>
      </p:sp>
      <p:sp>
        <p:nvSpPr>
          <p:cNvPr id="7" name="Slide Number Placeholder 6"/>
          <p:cNvSpPr>
            <a:spLocks noGrp="1"/>
          </p:cNvSpPr>
          <p:nvPr>
            <p:ph type="sldNum" sz="quarter" idx="12"/>
          </p:nvPr>
        </p:nvSpPr>
        <p:spPr/>
        <p:txBody>
          <a:bodyPr/>
          <a:lstStyle/>
          <a:p>
            <a:fld id="{58A56277-EA16-4AF5-BFB5-E5ECBBB39490}" type="slidenum">
              <a:rPr lang="en-US" smtClean="0"/>
              <a:t>‹#›</a:t>
            </a:fld>
            <a:endParaRPr lang="en-US"/>
          </a:p>
        </p:txBody>
      </p:sp>
      <p:sp>
        <p:nvSpPr>
          <p:cNvPr id="8" name="Picture Placeholder 7"/>
          <p:cNvSpPr>
            <a:spLocks noGrp="1"/>
          </p:cNvSpPr>
          <p:nvPr>
            <p:ph type="pic" sz="quarter" idx="13"/>
          </p:nvPr>
        </p:nvSpPr>
        <p:spPr>
          <a:xfrm>
            <a:off x="630238" y="2160588"/>
            <a:ext cx="2949575" cy="3700462"/>
          </a:xfrm>
        </p:spPr>
        <p:txBody>
          <a:bodyPr/>
          <a:lstStyle/>
          <a:p>
            <a:endParaRPr lang="en-US"/>
          </a:p>
        </p:txBody>
      </p:sp>
    </p:spTree>
    <p:extLst>
      <p:ext uri="{BB962C8B-B14F-4D97-AF65-F5344CB8AC3E}">
        <p14:creationId xmlns:p14="http://schemas.microsoft.com/office/powerpoint/2010/main" val="24028333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l-GR" smtClean="0"/>
              <a:t>Ενότητα 2η. Αμφίβια</a:t>
            </a:r>
            <a:endParaRPr lang="en-US" dirty="0"/>
          </a:p>
        </p:txBody>
      </p:sp>
      <p:sp>
        <p:nvSpPr>
          <p:cNvPr id="7" name="Slide Number Placeholder 6"/>
          <p:cNvSpPr>
            <a:spLocks noGrp="1"/>
          </p:cNvSpPr>
          <p:nvPr>
            <p:ph type="sldNum" sz="quarter" idx="12"/>
          </p:nvPr>
        </p:nvSpPr>
        <p:spPr/>
        <p:txBody>
          <a:bodyPr/>
          <a:lstStyle/>
          <a:p>
            <a:fld id="{58A56277-EA16-4AF5-BFB5-E5ECBBB39490}" type="slidenum">
              <a:rPr lang="en-US" smtClean="0"/>
              <a:t>‹#›</a:t>
            </a:fld>
            <a:endParaRPr lang="en-US"/>
          </a:p>
        </p:txBody>
      </p:sp>
    </p:spTree>
    <p:extLst>
      <p:ext uri="{BB962C8B-B14F-4D97-AF65-F5344CB8AC3E}">
        <p14:creationId xmlns:p14="http://schemas.microsoft.com/office/powerpoint/2010/main" val="35373930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l-GR" smtClean="0"/>
              <a:t>Ενότητα 2η. Αμφίβια</a:t>
            </a:r>
            <a:endParaRPr lang="en-US" dirty="0"/>
          </a:p>
        </p:txBody>
      </p:sp>
      <p:sp>
        <p:nvSpPr>
          <p:cNvPr id="4" name="Slide Number Placeholder 3"/>
          <p:cNvSpPr>
            <a:spLocks noGrp="1"/>
          </p:cNvSpPr>
          <p:nvPr>
            <p:ph type="sldNum" sz="quarter" idx="11"/>
          </p:nvPr>
        </p:nvSpPr>
        <p:spPr/>
        <p:txBody>
          <a:bodyPr/>
          <a:lstStyle/>
          <a:p>
            <a:fld id="{58A56277-EA16-4AF5-BFB5-E5ECBBB39490}" type="slidenum">
              <a:rPr lang="en-US" smtClean="0"/>
              <a:t>‹#›</a:t>
            </a:fld>
            <a:endParaRPr lang="en-US" dirty="0"/>
          </a:p>
        </p:txBody>
      </p:sp>
      <p:sp>
        <p:nvSpPr>
          <p:cNvPr id="6" name="Media Placeholder 5"/>
          <p:cNvSpPr>
            <a:spLocks noGrp="1"/>
          </p:cNvSpPr>
          <p:nvPr>
            <p:ph type="media" sz="quarter" idx="12"/>
          </p:nvPr>
        </p:nvSpPr>
        <p:spPr>
          <a:xfrm>
            <a:off x="628650" y="1854200"/>
            <a:ext cx="7886700" cy="3860800"/>
          </a:xfrm>
        </p:spPr>
        <p:txBody>
          <a:bodyPr/>
          <a:lstStyle/>
          <a:p>
            <a:endParaRPr lang="en-US"/>
          </a:p>
        </p:txBody>
      </p:sp>
    </p:spTree>
    <p:extLst>
      <p:ext uri="{BB962C8B-B14F-4D97-AF65-F5344CB8AC3E}">
        <p14:creationId xmlns:p14="http://schemas.microsoft.com/office/powerpoint/2010/main" val="1281476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l-GR" smtClean="0"/>
              <a:t>Ενότητα 2η. Αμφίβια</a:t>
            </a:r>
            <a:endParaRPr lang="en-US" dirty="0"/>
          </a:p>
        </p:txBody>
      </p:sp>
      <p:sp>
        <p:nvSpPr>
          <p:cNvPr id="4" name="Slide Number Placeholder 3"/>
          <p:cNvSpPr>
            <a:spLocks noGrp="1"/>
          </p:cNvSpPr>
          <p:nvPr>
            <p:ph type="sldNum" sz="quarter" idx="11"/>
          </p:nvPr>
        </p:nvSpPr>
        <p:spPr/>
        <p:txBody>
          <a:bodyPr/>
          <a:lstStyle/>
          <a:p>
            <a:fld id="{58A56277-EA16-4AF5-BFB5-E5ECBBB39490}" type="slidenum">
              <a:rPr lang="en-US" smtClean="0"/>
              <a:t>‹#›</a:t>
            </a:fld>
            <a:endParaRPr lang="en-US" dirty="0"/>
          </a:p>
        </p:txBody>
      </p:sp>
      <p:sp>
        <p:nvSpPr>
          <p:cNvPr id="10" name="Content Placeholder 9"/>
          <p:cNvSpPr>
            <a:spLocks noGrp="1"/>
          </p:cNvSpPr>
          <p:nvPr>
            <p:ph sz="quarter" idx="16"/>
          </p:nvPr>
        </p:nvSpPr>
        <p:spPr>
          <a:xfrm>
            <a:off x="628650" y="1866900"/>
            <a:ext cx="3778250" cy="2032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9"/>
          <p:cNvSpPr>
            <a:spLocks noGrp="1"/>
          </p:cNvSpPr>
          <p:nvPr>
            <p:ph sz="quarter" idx="17"/>
          </p:nvPr>
        </p:nvSpPr>
        <p:spPr>
          <a:xfrm>
            <a:off x="628650" y="4060595"/>
            <a:ext cx="3778250" cy="2032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9"/>
          <p:cNvSpPr>
            <a:spLocks noGrp="1"/>
          </p:cNvSpPr>
          <p:nvPr>
            <p:ph sz="quarter" idx="18"/>
          </p:nvPr>
        </p:nvSpPr>
        <p:spPr>
          <a:xfrm>
            <a:off x="4724400" y="1848335"/>
            <a:ext cx="3778250" cy="2032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9"/>
          <p:cNvSpPr>
            <a:spLocks noGrp="1"/>
          </p:cNvSpPr>
          <p:nvPr>
            <p:ph sz="quarter" idx="19"/>
          </p:nvPr>
        </p:nvSpPr>
        <p:spPr>
          <a:xfrm>
            <a:off x="4737100" y="4060595"/>
            <a:ext cx="3778250" cy="2032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386030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l-GR" smtClean="0"/>
              <a:t>Ενότητα 2η. Αμφίβια</a:t>
            </a:r>
            <a:endParaRPr lang="en-US" dirty="0"/>
          </a:p>
        </p:txBody>
      </p:sp>
      <p:sp>
        <p:nvSpPr>
          <p:cNvPr id="4" name="Slide Number Placeholder 3"/>
          <p:cNvSpPr>
            <a:spLocks noGrp="1"/>
          </p:cNvSpPr>
          <p:nvPr>
            <p:ph type="sldNum" sz="quarter" idx="11"/>
          </p:nvPr>
        </p:nvSpPr>
        <p:spPr/>
        <p:txBody>
          <a:bodyPr/>
          <a:lstStyle/>
          <a:p>
            <a:fld id="{58A56277-EA16-4AF5-BFB5-E5ECBBB39490}" type="slidenum">
              <a:rPr lang="en-US" smtClean="0"/>
              <a:t>‹#›</a:t>
            </a:fld>
            <a:endParaRPr lang="en-US" dirty="0"/>
          </a:p>
        </p:txBody>
      </p:sp>
      <p:sp>
        <p:nvSpPr>
          <p:cNvPr id="6" name="Picture Placeholder 5"/>
          <p:cNvSpPr>
            <a:spLocks noGrp="1"/>
          </p:cNvSpPr>
          <p:nvPr>
            <p:ph type="pic" sz="quarter" idx="12"/>
          </p:nvPr>
        </p:nvSpPr>
        <p:spPr>
          <a:xfrm>
            <a:off x="628650" y="1866900"/>
            <a:ext cx="3778250" cy="2032000"/>
          </a:xfrm>
        </p:spPr>
        <p:txBody>
          <a:bodyPr/>
          <a:lstStyle/>
          <a:p>
            <a:endParaRPr lang="en-US"/>
          </a:p>
        </p:txBody>
      </p:sp>
      <p:sp>
        <p:nvSpPr>
          <p:cNvPr id="7" name="Picture Placeholder 5"/>
          <p:cNvSpPr>
            <a:spLocks noGrp="1"/>
          </p:cNvSpPr>
          <p:nvPr>
            <p:ph type="pic" sz="quarter" idx="13"/>
          </p:nvPr>
        </p:nvSpPr>
        <p:spPr>
          <a:xfrm>
            <a:off x="4737100" y="1854200"/>
            <a:ext cx="3778250" cy="2044700"/>
          </a:xfrm>
        </p:spPr>
        <p:txBody>
          <a:bodyPr/>
          <a:lstStyle/>
          <a:p>
            <a:endParaRPr lang="en-US"/>
          </a:p>
        </p:txBody>
      </p:sp>
      <p:sp>
        <p:nvSpPr>
          <p:cNvPr id="8" name="Picture Placeholder 5"/>
          <p:cNvSpPr>
            <a:spLocks noGrp="1"/>
          </p:cNvSpPr>
          <p:nvPr>
            <p:ph type="pic" sz="quarter" idx="14"/>
          </p:nvPr>
        </p:nvSpPr>
        <p:spPr>
          <a:xfrm>
            <a:off x="2682875" y="4075111"/>
            <a:ext cx="3778250" cy="2032000"/>
          </a:xfrm>
        </p:spPr>
        <p:txBody>
          <a:bodyPr/>
          <a:lstStyle/>
          <a:p>
            <a:endParaRPr lang="en-US"/>
          </a:p>
        </p:txBody>
      </p:sp>
    </p:spTree>
    <p:extLst>
      <p:ext uri="{BB962C8B-B14F-4D97-AF65-F5344CB8AC3E}">
        <p14:creationId xmlns:p14="http://schemas.microsoft.com/office/powerpoint/2010/main" val="2174026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p>
            <a:r>
              <a:rPr lang="el-GR" smtClean="0"/>
              <a:t>Ενότητα 2η. Αμφίβια</a:t>
            </a:r>
            <a:endParaRPr lang="en-US" dirty="0"/>
          </a:p>
        </p:txBody>
      </p:sp>
      <p:sp>
        <p:nvSpPr>
          <p:cNvPr id="6" name="Slide Number Placeholder 5"/>
          <p:cNvSpPr>
            <a:spLocks noGrp="1"/>
          </p:cNvSpPr>
          <p:nvPr>
            <p:ph type="sldNum" sz="quarter" idx="12"/>
          </p:nvPr>
        </p:nvSpPr>
        <p:spPr/>
        <p:txBody>
          <a:bodyPr/>
          <a:lstStyle/>
          <a:p>
            <a:fld id="{58A56277-EA16-4AF5-BFB5-E5ECBBB39490}" type="slidenum">
              <a:rPr lang="en-US" smtClean="0"/>
              <a:t>‹#›</a:t>
            </a:fld>
            <a:endParaRPr lang="en-US"/>
          </a:p>
        </p:txBody>
      </p:sp>
    </p:spTree>
    <p:extLst>
      <p:ext uri="{BB962C8B-B14F-4D97-AF65-F5344CB8AC3E}">
        <p14:creationId xmlns:p14="http://schemas.microsoft.com/office/powerpoint/2010/main" val="338391919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l-GR" smtClean="0"/>
              <a:t>Ενότητα 2η. Αμφίβια</a:t>
            </a:r>
            <a:endParaRPr lang="en-US" dirty="0"/>
          </a:p>
        </p:txBody>
      </p:sp>
      <p:sp>
        <p:nvSpPr>
          <p:cNvPr id="4" name="Slide Number Placeholder 3"/>
          <p:cNvSpPr>
            <a:spLocks noGrp="1"/>
          </p:cNvSpPr>
          <p:nvPr>
            <p:ph type="sldNum" sz="quarter" idx="11"/>
          </p:nvPr>
        </p:nvSpPr>
        <p:spPr/>
        <p:txBody>
          <a:bodyPr/>
          <a:lstStyle/>
          <a:p>
            <a:fld id="{58A56277-EA16-4AF5-BFB5-E5ECBBB39490}" type="slidenum">
              <a:rPr lang="en-US" smtClean="0"/>
              <a:t>‹#›</a:t>
            </a:fld>
            <a:endParaRPr lang="en-US" dirty="0"/>
          </a:p>
        </p:txBody>
      </p:sp>
      <p:sp>
        <p:nvSpPr>
          <p:cNvPr id="6" name="Picture Placeholder 5"/>
          <p:cNvSpPr>
            <a:spLocks noGrp="1"/>
          </p:cNvSpPr>
          <p:nvPr>
            <p:ph type="pic" sz="quarter" idx="12"/>
          </p:nvPr>
        </p:nvSpPr>
        <p:spPr>
          <a:xfrm>
            <a:off x="527050" y="2311400"/>
            <a:ext cx="2520950" cy="3187700"/>
          </a:xfrm>
        </p:spPr>
        <p:txBody>
          <a:bodyPr/>
          <a:lstStyle/>
          <a:p>
            <a:endParaRPr lang="en-US"/>
          </a:p>
        </p:txBody>
      </p:sp>
      <p:sp>
        <p:nvSpPr>
          <p:cNvPr id="8" name="Picture Placeholder 5"/>
          <p:cNvSpPr>
            <a:spLocks noGrp="1"/>
          </p:cNvSpPr>
          <p:nvPr>
            <p:ph type="pic" sz="quarter" idx="13"/>
          </p:nvPr>
        </p:nvSpPr>
        <p:spPr>
          <a:xfrm>
            <a:off x="3302000" y="2311400"/>
            <a:ext cx="2501900" cy="3187700"/>
          </a:xfrm>
        </p:spPr>
        <p:txBody>
          <a:bodyPr/>
          <a:lstStyle/>
          <a:p>
            <a:endParaRPr lang="en-US"/>
          </a:p>
        </p:txBody>
      </p:sp>
      <p:sp>
        <p:nvSpPr>
          <p:cNvPr id="9" name="Picture Placeholder 5"/>
          <p:cNvSpPr>
            <a:spLocks noGrp="1"/>
          </p:cNvSpPr>
          <p:nvPr>
            <p:ph type="pic" sz="quarter" idx="14"/>
          </p:nvPr>
        </p:nvSpPr>
        <p:spPr>
          <a:xfrm>
            <a:off x="6076950" y="2311400"/>
            <a:ext cx="2495550" cy="3187700"/>
          </a:xfrm>
        </p:spPr>
        <p:txBody>
          <a:bodyPr/>
          <a:lstStyle/>
          <a:p>
            <a:endParaRPr lang="en-US"/>
          </a:p>
        </p:txBody>
      </p:sp>
    </p:spTree>
    <p:extLst>
      <p:ext uri="{BB962C8B-B14F-4D97-AF65-F5344CB8AC3E}">
        <p14:creationId xmlns:p14="http://schemas.microsoft.com/office/powerpoint/2010/main" val="24872522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normAutofit/>
          </a:bodyPr>
          <a:lstStyle>
            <a:lvl1pPr>
              <a:defRPr sz="4400">
                <a:solidFill>
                  <a:srgbClr val="5075BC"/>
                </a:solidFill>
              </a:defRPr>
            </a:lvl1pPr>
          </a:lstStyle>
          <a:p>
            <a:r>
              <a:rPr lang="el-GR" smtClean="0"/>
              <a:t>Στυλ κύριου τίτλου</a:t>
            </a:r>
            <a:endParaRPr lang="en-US" dirty="0"/>
          </a:p>
        </p:txBody>
      </p:sp>
      <p:sp>
        <p:nvSpPr>
          <p:cNvPr id="3" name="Text Placeholder 2"/>
          <p:cNvSpPr>
            <a:spLocks noGrp="1"/>
          </p:cNvSpPr>
          <p:nvPr>
            <p:ph type="body" idx="1"/>
          </p:nvPr>
        </p:nvSpPr>
        <p:spPr>
          <a:xfrm>
            <a:off x="623888" y="4589464"/>
            <a:ext cx="7886700" cy="1500187"/>
          </a:xfrm>
        </p:spPr>
        <p:txBody>
          <a:bodyPr>
            <a:normAutofit/>
          </a:bodyPr>
          <a:lstStyle>
            <a:lvl1pPr marL="0" indent="0">
              <a:buNone/>
              <a:defRPr sz="3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Στυλ υποδείγματος κειμένου</a:t>
            </a:r>
          </a:p>
        </p:txBody>
      </p:sp>
      <p:sp>
        <p:nvSpPr>
          <p:cNvPr id="5" name="Footer Placeholder 4"/>
          <p:cNvSpPr>
            <a:spLocks noGrp="1"/>
          </p:cNvSpPr>
          <p:nvPr>
            <p:ph type="ftr" sz="quarter" idx="11"/>
          </p:nvPr>
        </p:nvSpPr>
        <p:spPr/>
        <p:txBody>
          <a:bodyPr/>
          <a:lstStyle/>
          <a:p>
            <a:r>
              <a:rPr lang="el-GR" smtClean="0"/>
              <a:t>Ενότητα 2η. Αμφίβια</a:t>
            </a:r>
            <a:endParaRPr lang="en-US"/>
          </a:p>
        </p:txBody>
      </p:sp>
      <p:sp>
        <p:nvSpPr>
          <p:cNvPr id="6" name="Slide Number Placeholder 5"/>
          <p:cNvSpPr>
            <a:spLocks noGrp="1"/>
          </p:cNvSpPr>
          <p:nvPr>
            <p:ph type="sldNum" sz="quarter" idx="12"/>
          </p:nvPr>
        </p:nvSpPr>
        <p:spPr/>
        <p:txBody>
          <a:bodyPr/>
          <a:lstStyle/>
          <a:p>
            <a:fld id="{58A56277-EA16-4AF5-BFB5-E5ECBBB39490}" type="slidenum">
              <a:rPr lang="en-US" smtClean="0"/>
              <a:pPr/>
              <a:t>‹#›</a:t>
            </a:fld>
            <a:endParaRPr lang="en-US"/>
          </a:p>
        </p:txBody>
      </p:sp>
      <p:pic>
        <p:nvPicPr>
          <p:cNvPr id="7" name="Εικόνα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661458">
            <a:off x="858904" y="3912368"/>
            <a:ext cx="864017" cy="571191"/>
          </a:xfrm>
          <a:prstGeom prst="rect">
            <a:avLst/>
          </a:prstGeom>
        </p:spPr>
      </p:pic>
      <p:pic>
        <p:nvPicPr>
          <p:cNvPr id="8" name="Εικόνα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661458">
            <a:off x="858904" y="3912368"/>
            <a:ext cx="864017" cy="571191"/>
          </a:xfrm>
          <a:prstGeom prst="rect">
            <a:avLst/>
          </a:prstGeom>
        </p:spPr>
      </p:pic>
    </p:spTree>
    <p:extLst>
      <p:ext uri="{BB962C8B-B14F-4D97-AF65-F5344CB8AC3E}">
        <p14:creationId xmlns:p14="http://schemas.microsoft.com/office/powerpoint/2010/main" val="3565753131"/>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l-GR" altLang="en-US" smtClean="0"/>
              <a:t>Ενότητα 2η. Αμφίβια</a:t>
            </a:r>
            <a:endParaRPr lang="el-GR" altLang="en-US"/>
          </a:p>
        </p:txBody>
      </p:sp>
      <p:sp>
        <p:nvSpPr>
          <p:cNvPr id="3" name="Slide Number Placeholder 2"/>
          <p:cNvSpPr>
            <a:spLocks noGrp="1"/>
          </p:cNvSpPr>
          <p:nvPr>
            <p:ph type="sldNum" sz="quarter" idx="11"/>
          </p:nvPr>
        </p:nvSpPr>
        <p:spPr/>
        <p:txBody>
          <a:bodyPr/>
          <a:lstStyle>
            <a:lvl1pPr>
              <a:defRPr/>
            </a:lvl1pPr>
          </a:lstStyle>
          <a:p>
            <a:fld id="{3E5FD1B5-3397-48B5-840E-FA7CEE42377B}" type="slidenum">
              <a:rPr lang="el-GR" altLang="en-US"/>
              <a:pPr/>
              <a:t>‹#›</a:t>
            </a:fld>
            <a:endParaRPr lang="el-GR" altLang="en-US"/>
          </a:p>
        </p:txBody>
      </p:sp>
      <p:sp>
        <p:nvSpPr>
          <p:cNvPr id="4" name="Date Placeholder 3"/>
          <p:cNvSpPr>
            <a:spLocks noGrp="1"/>
          </p:cNvSpPr>
          <p:nvPr>
            <p:ph type="dt" sz="half" idx="12"/>
          </p:nvPr>
        </p:nvSpPr>
        <p:spPr>
          <a:xfrm>
            <a:off x="457200" y="6245225"/>
            <a:ext cx="2133600" cy="476250"/>
          </a:xfrm>
          <a:prstGeom prst="rect">
            <a:avLst/>
          </a:prstGeom>
        </p:spPr>
        <p:txBody>
          <a:bodyPr/>
          <a:lstStyle>
            <a:lvl1pPr>
              <a:defRPr/>
            </a:lvl1pPr>
          </a:lstStyle>
          <a:p>
            <a:endParaRPr lang="el-GR" altLang="en-US"/>
          </a:p>
        </p:txBody>
      </p:sp>
    </p:spTree>
    <p:extLst>
      <p:ext uri="{BB962C8B-B14F-4D97-AF65-F5344CB8AC3E}">
        <p14:creationId xmlns:p14="http://schemas.microsoft.com/office/powerpoint/2010/main" val="3929096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5"/>
          <p:cNvSpPr>
            <a:spLocks noGrp="1"/>
          </p:cNvSpPr>
          <p:nvPr>
            <p:ph type="ftr" sz="quarter" idx="11"/>
          </p:nvPr>
        </p:nvSpPr>
        <p:spPr/>
        <p:txBody>
          <a:bodyPr/>
          <a:lstStyle/>
          <a:p>
            <a:r>
              <a:rPr lang="el-GR" smtClean="0"/>
              <a:t>Ενότητα 2η. Αμφίβια</a:t>
            </a:r>
            <a:endParaRPr lang="en-US"/>
          </a:p>
        </p:txBody>
      </p:sp>
      <p:sp>
        <p:nvSpPr>
          <p:cNvPr id="7" name="Slide Number Placeholder 6"/>
          <p:cNvSpPr>
            <a:spLocks noGrp="1"/>
          </p:cNvSpPr>
          <p:nvPr>
            <p:ph type="sldNum" sz="quarter" idx="12"/>
          </p:nvPr>
        </p:nvSpPr>
        <p:spPr/>
        <p:txBody>
          <a:bodyPr/>
          <a:lstStyle/>
          <a:p>
            <a:fld id="{58A56277-EA16-4AF5-BFB5-E5ECBBB39490}" type="slidenum">
              <a:rPr lang="en-US" smtClean="0"/>
              <a:t>‹#›</a:t>
            </a:fld>
            <a:endParaRPr lang="en-US"/>
          </a:p>
        </p:txBody>
      </p:sp>
    </p:spTree>
    <p:extLst>
      <p:ext uri="{BB962C8B-B14F-4D97-AF65-F5344CB8AC3E}">
        <p14:creationId xmlns:p14="http://schemas.microsoft.com/office/powerpoint/2010/main" val="4230713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7"/>
          <p:cNvSpPr>
            <a:spLocks noGrp="1"/>
          </p:cNvSpPr>
          <p:nvPr>
            <p:ph type="ftr" sz="quarter" idx="11"/>
          </p:nvPr>
        </p:nvSpPr>
        <p:spPr/>
        <p:txBody>
          <a:bodyPr/>
          <a:lstStyle/>
          <a:p>
            <a:r>
              <a:rPr lang="el-GR" smtClean="0"/>
              <a:t>Ενότητα 2η. Αμφίβια</a:t>
            </a:r>
            <a:endParaRPr lang="en-US"/>
          </a:p>
        </p:txBody>
      </p:sp>
      <p:sp>
        <p:nvSpPr>
          <p:cNvPr id="9" name="Slide Number Placeholder 8"/>
          <p:cNvSpPr>
            <a:spLocks noGrp="1"/>
          </p:cNvSpPr>
          <p:nvPr>
            <p:ph type="sldNum" sz="quarter" idx="12"/>
          </p:nvPr>
        </p:nvSpPr>
        <p:spPr/>
        <p:txBody>
          <a:bodyPr/>
          <a:lstStyle/>
          <a:p>
            <a:fld id="{58A56277-EA16-4AF5-BFB5-E5ECBBB39490}" type="slidenum">
              <a:rPr lang="en-US" smtClean="0"/>
              <a:t>‹#›</a:t>
            </a:fld>
            <a:endParaRPr lang="en-US"/>
          </a:p>
        </p:txBody>
      </p:sp>
    </p:spTree>
    <p:extLst>
      <p:ext uri="{BB962C8B-B14F-4D97-AF65-F5344CB8AC3E}">
        <p14:creationId xmlns:p14="http://schemas.microsoft.com/office/powerpoint/2010/main" val="377378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21415" y="3386622"/>
            <a:ext cx="7886700" cy="1325563"/>
          </a:xfrm>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l-GR" smtClean="0"/>
              <a:t>Ενότητα 2η. Αμφίβια</a:t>
            </a:r>
            <a:endParaRPr lang="en-US" dirty="0"/>
          </a:p>
        </p:txBody>
      </p:sp>
      <p:sp>
        <p:nvSpPr>
          <p:cNvPr id="4" name="Slide Number Placeholder 3"/>
          <p:cNvSpPr>
            <a:spLocks noGrp="1"/>
          </p:cNvSpPr>
          <p:nvPr>
            <p:ph type="sldNum" sz="quarter" idx="11"/>
          </p:nvPr>
        </p:nvSpPr>
        <p:spPr/>
        <p:txBody>
          <a:bodyPr/>
          <a:lstStyle/>
          <a:p>
            <a:fld id="{58A56277-EA16-4AF5-BFB5-E5ECBBB39490}" type="slidenum">
              <a:rPr lang="en-US" smtClean="0"/>
              <a:t>‹#›</a:t>
            </a:fld>
            <a:endParaRPr lang="en-US" dirty="0"/>
          </a:p>
        </p:txBody>
      </p:sp>
    </p:spTree>
    <p:extLst>
      <p:ext uri="{BB962C8B-B14F-4D97-AF65-F5344CB8AC3E}">
        <p14:creationId xmlns:p14="http://schemas.microsoft.com/office/powerpoint/2010/main" val="190295306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1608622"/>
            <a:ext cx="7886700" cy="1325563"/>
          </a:xfrm>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l-GR" smtClean="0"/>
              <a:t>Ενότητα 2η. Αμφίβια</a:t>
            </a:r>
            <a:endParaRPr lang="en-US" dirty="0"/>
          </a:p>
        </p:txBody>
      </p:sp>
      <p:sp>
        <p:nvSpPr>
          <p:cNvPr id="4" name="Slide Number Placeholder 3"/>
          <p:cNvSpPr>
            <a:spLocks noGrp="1"/>
          </p:cNvSpPr>
          <p:nvPr>
            <p:ph type="sldNum" sz="quarter" idx="11"/>
          </p:nvPr>
        </p:nvSpPr>
        <p:spPr/>
        <p:txBody>
          <a:bodyPr/>
          <a:lstStyle/>
          <a:p>
            <a:fld id="{58A56277-EA16-4AF5-BFB5-E5ECBBB39490}" type="slidenum">
              <a:rPr lang="en-US" smtClean="0"/>
              <a:t>‹#›</a:t>
            </a:fld>
            <a:endParaRPr lang="en-US" dirty="0"/>
          </a:p>
        </p:txBody>
      </p:sp>
    </p:spTree>
    <p:extLst>
      <p:ext uri="{BB962C8B-B14F-4D97-AF65-F5344CB8AC3E}">
        <p14:creationId xmlns:p14="http://schemas.microsoft.com/office/powerpoint/2010/main" val="207913558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Footer Placeholder 3"/>
          <p:cNvSpPr>
            <a:spLocks noGrp="1"/>
          </p:cNvSpPr>
          <p:nvPr>
            <p:ph type="ftr" sz="quarter" idx="11"/>
          </p:nvPr>
        </p:nvSpPr>
        <p:spPr/>
        <p:txBody>
          <a:bodyPr/>
          <a:lstStyle/>
          <a:p>
            <a:r>
              <a:rPr lang="el-GR" smtClean="0"/>
              <a:t>Ενότητα 2η. Αμφίβια</a:t>
            </a:r>
            <a:endParaRPr lang="en-US"/>
          </a:p>
        </p:txBody>
      </p:sp>
      <p:sp>
        <p:nvSpPr>
          <p:cNvPr id="5" name="Slide Number Placeholder 4"/>
          <p:cNvSpPr>
            <a:spLocks noGrp="1"/>
          </p:cNvSpPr>
          <p:nvPr>
            <p:ph type="sldNum" sz="quarter" idx="12"/>
          </p:nvPr>
        </p:nvSpPr>
        <p:spPr/>
        <p:txBody>
          <a:bodyPr/>
          <a:lstStyle/>
          <a:p>
            <a:fld id="{58A56277-EA16-4AF5-BFB5-E5ECBBB39490}" type="slidenum">
              <a:rPr lang="en-US" smtClean="0"/>
              <a:t>‹#›</a:t>
            </a:fld>
            <a:endParaRPr lang="en-US"/>
          </a:p>
        </p:txBody>
      </p:sp>
      <p:sp>
        <p:nvSpPr>
          <p:cNvPr id="7" name="Θέση εικόνας 6"/>
          <p:cNvSpPr>
            <a:spLocks noGrp="1"/>
          </p:cNvSpPr>
          <p:nvPr>
            <p:ph type="pic" sz="quarter" idx="13"/>
          </p:nvPr>
        </p:nvSpPr>
        <p:spPr>
          <a:xfrm>
            <a:off x="628651" y="1794694"/>
            <a:ext cx="7886699" cy="3836937"/>
          </a:xfrm>
        </p:spPr>
        <p:txBody>
          <a:bodyPr/>
          <a:lstStyle/>
          <a:p>
            <a:r>
              <a:rPr lang="en-US" smtClean="0"/>
              <a:t>Click icon to add picture</a:t>
            </a:r>
            <a:endParaRPr lang="el-GR" dirty="0"/>
          </a:p>
        </p:txBody>
      </p:sp>
      <p:sp>
        <p:nvSpPr>
          <p:cNvPr id="9" name="Θέση κειμένου 8"/>
          <p:cNvSpPr>
            <a:spLocks noGrp="1"/>
          </p:cNvSpPr>
          <p:nvPr>
            <p:ph type="body" sz="quarter" idx="14"/>
          </p:nvPr>
        </p:nvSpPr>
        <p:spPr>
          <a:xfrm>
            <a:off x="628650" y="5735636"/>
            <a:ext cx="7940675" cy="485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Tree>
    <p:extLst>
      <p:ext uri="{BB962C8B-B14F-4D97-AF65-F5344CB8AC3E}">
        <p14:creationId xmlns:p14="http://schemas.microsoft.com/office/powerpoint/2010/main" val="1896607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r>
              <a:rPr lang="el-GR" smtClean="0"/>
              <a:t>Ενότητα 2η. Αμφίβια</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a:t>
            </a:fld>
            <a:endParaRPr lang="en-US"/>
          </a:p>
        </p:txBody>
      </p:sp>
      <p:sp>
        <p:nvSpPr>
          <p:cNvPr id="6" name="Θέση SmartArt 5"/>
          <p:cNvSpPr>
            <a:spLocks noGrp="1"/>
          </p:cNvSpPr>
          <p:nvPr>
            <p:ph type="dgm" sz="quarter" idx="12"/>
          </p:nvPr>
        </p:nvSpPr>
        <p:spPr>
          <a:xfrm>
            <a:off x="628650" y="1858963"/>
            <a:ext cx="7886700" cy="4261618"/>
          </a:xfrm>
        </p:spPr>
        <p:txBody>
          <a:bodyPr/>
          <a:lstStyle/>
          <a:p>
            <a:r>
              <a:rPr lang="en-US" smtClean="0"/>
              <a:t>Click icon to add SmartArt graphic</a:t>
            </a:r>
            <a:endParaRPr lang="el-GR"/>
          </a:p>
        </p:txBody>
      </p:sp>
    </p:spTree>
    <p:extLst>
      <p:ext uri="{BB962C8B-B14F-4D97-AF65-F5344CB8AC3E}">
        <p14:creationId xmlns:p14="http://schemas.microsoft.com/office/powerpoint/2010/main" val="2115136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r>
              <a:rPr lang="el-GR" smtClean="0"/>
              <a:t>Ενότητα 2η. Αμφίβια</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a:t>
            </a:fld>
            <a:endParaRPr lang="en-US"/>
          </a:p>
        </p:txBody>
      </p:sp>
      <p:sp>
        <p:nvSpPr>
          <p:cNvPr id="6" name="Θέση εικόνας 5"/>
          <p:cNvSpPr>
            <a:spLocks noGrp="1"/>
          </p:cNvSpPr>
          <p:nvPr>
            <p:ph type="pic" sz="quarter" idx="12"/>
          </p:nvPr>
        </p:nvSpPr>
        <p:spPr>
          <a:xfrm>
            <a:off x="628650" y="1843088"/>
            <a:ext cx="5300663" cy="4262437"/>
          </a:xfrm>
        </p:spPr>
        <p:txBody>
          <a:bodyPr/>
          <a:lstStyle/>
          <a:p>
            <a:r>
              <a:rPr lang="en-US" smtClean="0"/>
              <a:t>Click icon to add picture</a:t>
            </a:r>
            <a:endParaRPr lang="el-GR"/>
          </a:p>
        </p:txBody>
      </p:sp>
      <p:sp>
        <p:nvSpPr>
          <p:cNvPr id="8" name="Θέση κειμένου 7"/>
          <p:cNvSpPr>
            <a:spLocks noGrp="1"/>
          </p:cNvSpPr>
          <p:nvPr>
            <p:ph type="body" sz="quarter" idx="13"/>
          </p:nvPr>
        </p:nvSpPr>
        <p:spPr>
          <a:xfrm>
            <a:off x="6091238" y="1843088"/>
            <a:ext cx="2595562" cy="42338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Tree>
    <p:extLst>
      <p:ext uri="{BB962C8B-B14F-4D97-AF65-F5344CB8AC3E}">
        <p14:creationId xmlns:p14="http://schemas.microsoft.com/office/powerpoint/2010/main" val="3030882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l-GR" dirty="0" smtClean="0"/>
              <a:t>Στυλ κύριου τίτλου</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n-US" dirty="0"/>
          </a:p>
        </p:txBody>
      </p:sp>
      <p:sp>
        <p:nvSpPr>
          <p:cNvPr id="5" name="Footer Placeholder 4"/>
          <p:cNvSpPr>
            <a:spLocks noGrp="1"/>
          </p:cNvSpPr>
          <p:nvPr>
            <p:ph type="ftr" sz="quarter" idx="3"/>
          </p:nvPr>
        </p:nvSpPr>
        <p:spPr>
          <a:xfrm>
            <a:off x="1133889" y="6325416"/>
            <a:ext cx="6830668" cy="280919"/>
          </a:xfrm>
          <a:prstGeom prst="rect">
            <a:avLst/>
          </a:prstGeom>
          <a:solidFill>
            <a:schemeClr val="bg1">
              <a:lumMod val="95000"/>
            </a:schemeClr>
          </a:solidFill>
        </p:spPr>
        <p:txBody>
          <a:bodyPr vert="horz" lIns="91440" tIns="45720" rIns="91440" bIns="45720" rtlCol="0" anchor="ctr"/>
          <a:lstStyle>
            <a:lvl1pPr algn="l">
              <a:defRPr sz="1200">
                <a:solidFill>
                  <a:schemeClr val="tx1">
                    <a:tint val="75000"/>
                  </a:schemeClr>
                </a:solidFill>
              </a:defRPr>
            </a:lvl1pPr>
          </a:lstStyle>
          <a:p>
            <a:r>
              <a:rPr lang="el-GR" smtClean="0"/>
              <a:t>Ενότητα 2η. Αμφίβια</a:t>
            </a:r>
            <a:endParaRPr lang="en-US" dirty="0"/>
          </a:p>
        </p:txBody>
      </p:sp>
      <p:sp>
        <p:nvSpPr>
          <p:cNvPr id="6" name="Slide Number Placeholder 5"/>
          <p:cNvSpPr>
            <a:spLocks noGrp="1"/>
          </p:cNvSpPr>
          <p:nvPr>
            <p:ph type="sldNum" sz="quarter" idx="4"/>
          </p:nvPr>
        </p:nvSpPr>
        <p:spPr>
          <a:xfrm>
            <a:off x="7964557" y="6325416"/>
            <a:ext cx="550793" cy="280919"/>
          </a:xfrm>
          <a:prstGeom prst="rect">
            <a:avLst/>
          </a:prstGeom>
          <a:solidFill>
            <a:schemeClr val="bg1">
              <a:lumMod val="95000"/>
            </a:schemeClr>
          </a:solidFill>
        </p:spPr>
        <p:txBody>
          <a:bodyPr vert="horz" lIns="91440" tIns="45720" rIns="91440" bIns="45720" rtlCol="0" anchor="ctr"/>
          <a:lstStyle>
            <a:lvl1pPr algn="r">
              <a:defRPr sz="1200">
                <a:solidFill>
                  <a:schemeClr val="tx1">
                    <a:tint val="75000"/>
                  </a:schemeClr>
                </a:solidFill>
              </a:defRPr>
            </a:lvl1pPr>
          </a:lstStyle>
          <a:p>
            <a:fld id="{58A56277-EA16-4AF5-BFB5-E5ECBBB39490}" type="slidenum">
              <a:rPr lang="en-US" smtClean="0"/>
              <a:t>‹#›</a:t>
            </a:fld>
            <a:endParaRPr lang="en-US" dirty="0"/>
          </a:p>
        </p:txBody>
      </p:sp>
      <p:pic>
        <p:nvPicPr>
          <p:cNvPr id="7" name="Picture 6" descr="Λογότυπο Εθνικόν και Καποδιστριακόν Πανεπιστήμιον Αθηνών"/>
          <p:cNvPicPr>
            <a:picLocks noChangeAspect="1"/>
          </p:cNvPicPr>
          <p:nvPr userDrawn="1"/>
        </p:nvPicPr>
        <p:blipFill rotWithShape="1">
          <a:blip r:embed="rId24"/>
          <a:srcRect l="1" r="85167"/>
          <a:stretch/>
        </p:blipFill>
        <p:spPr>
          <a:xfrm>
            <a:off x="628650" y="6164722"/>
            <a:ext cx="505239" cy="622325"/>
          </a:xfrm>
          <a:prstGeom prst="rect">
            <a:avLst/>
          </a:prstGeom>
        </p:spPr>
      </p:pic>
    </p:spTree>
    <p:extLst>
      <p:ext uri="{BB962C8B-B14F-4D97-AF65-F5344CB8AC3E}">
        <p14:creationId xmlns:p14="http://schemas.microsoft.com/office/powerpoint/2010/main" val="26358574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79" r:id="rId5"/>
    <p:sldLayoutId id="2147483686" r:id="rId6"/>
    <p:sldLayoutId id="2147483666" r:id="rId7"/>
    <p:sldLayoutId id="2147483671" r:id="rId8"/>
    <p:sldLayoutId id="2147483672" r:id="rId9"/>
    <p:sldLayoutId id="2147483673" r:id="rId10"/>
    <p:sldLayoutId id="2147483674" r:id="rId11"/>
    <p:sldLayoutId id="2147483685" r:id="rId12"/>
    <p:sldLayoutId id="2147483681" r:id="rId13"/>
    <p:sldLayoutId id="2147483682" r:id="rId14"/>
    <p:sldLayoutId id="2147483680" r:id="rId15"/>
    <p:sldLayoutId id="2147483669" r:id="rId16"/>
    <p:sldLayoutId id="2147483675" r:id="rId17"/>
    <p:sldLayoutId id="2147483676" r:id="rId18"/>
    <p:sldLayoutId id="2147483678" r:id="rId19"/>
    <p:sldLayoutId id="2147483677" r:id="rId20"/>
    <p:sldLayoutId id="2147483683" r:id="rId21"/>
    <p:sldLayoutId id="2147483688" r:id="rId22"/>
  </p:sldLayoutIdLst>
  <p:hf hdr="0" dt="0"/>
  <p:txStyles>
    <p:titleStyle>
      <a:lvl1pPr algn="ctr" defTabSz="914400" rtl="0" eaLnBrk="1" latinLnBrk="0" hangingPunct="1">
        <a:lnSpc>
          <a:spcPct val="90000"/>
        </a:lnSpc>
        <a:spcBef>
          <a:spcPct val="0"/>
        </a:spcBef>
        <a:buNone/>
        <a:defRPr sz="4400" b="1" kern="1200">
          <a:solidFill>
            <a:schemeClr val="accent6">
              <a:lumMod val="75000"/>
            </a:schemeClr>
          </a:solidFill>
          <a:latin typeface="+mn-lt"/>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12.jpeg"/><Relationship Id="rId4" Type="http://schemas.openxmlformats.org/officeDocument/2006/relationships/image" Target="../media/image1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0.jpg"/></Relationships>
</file>

<file path=ppt/slides/_rels/slide5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10.xml"/><Relationship Id="rId4" Type="http://schemas.microsoft.com/office/2007/relationships/hdphoto" Target="../media/hdphoto2.wdp"/></Relationships>
</file>

<file path=ppt/slides/_rels/slide7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microsoft.com/office/2007/relationships/hdphoto" Target="../media/hdphoto3.wdp"/><Relationship Id="rId4" Type="http://schemas.openxmlformats.org/officeDocument/2006/relationships/image" Target="../media/image41.png"/></Relationships>
</file>

<file path=ppt/slides/_rels/slide7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400" dirty="0" smtClean="0"/>
              <a:t>Z</a:t>
            </a:r>
            <a:r>
              <a:rPr lang="el-GR" sz="4400" dirty="0" smtClean="0"/>
              <a:t>ωολογία ΙΙ</a:t>
            </a:r>
            <a:endParaRPr lang="en-US" sz="4400" dirty="0"/>
          </a:p>
        </p:txBody>
      </p:sp>
      <p:sp>
        <p:nvSpPr>
          <p:cNvPr id="3" name="Subtitle 2"/>
          <p:cNvSpPr>
            <a:spLocks noGrp="1"/>
          </p:cNvSpPr>
          <p:nvPr>
            <p:ph type="subTitle" idx="1"/>
          </p:nvPr>
        </p:nvSpPr>
        <p:spPr/>
        <p:txBody>
          <a:bodyPr>
            <a:normAutofit lnSpcReduction="10000"/>
          </a:bodyPr>
          <a:lstStyle/>
          <a:p>
            <a:r>
              <a:rPr lang="el-GR" sz="2800" dirty="0" smtClean="0">
                <a:solidFill>
                  <a:schemeClr val="accent6">
                    <a:lumMod val="75000"/>
                  </a:schemeClr>
                </a:solidFill>
              </a:rPr>
              <a:t>Ενότητα 2</a:t>
            </a:r>
            <a:r>
              <a:rPr lang="el-GR" sz="2800" baseline="30000" dirty="0" smtClean="0">
                <a:solidFill>
                  <a:schemeClr val="accent6">
                    <a:lumMod val="75000"/>
                  </a:schemeClr>
                </a:solidFill>
              </a:rPr>
              <a:t>η</a:t>
            </a:r>
            <a:r>
              <a:rPr lang="el-GR" sz="2800" dirty="0" smtClean="0">
                <a:solidFill>
                  <a:schemeClr val="accent6">
                    <a:lumMod val="75000"/>
                  </a:schemeClr>
                </a:solidFill>
              </a:rPr>
              <a:t>.</a:t>
            </a:r>
            <a:r>
              <a:rPr lang="en-US" sz="2800" dirty="0" smtClean="0">
                <a:solidFill>
                  <a:schemeClr val="accent6">
                    <a:lumMod val="75000"/>
                  </a:schemeClr>
                </a:solidFill>
              </a:rPr>
              <a:t> </a:t>
            </a:r>
            <a:r>
              <a:rPr lang="el-GR" sz="2800" dirty="0" smtClean="0">
                <a:solidFill>
                  <a:schemeClr val="accent6">
                    <a:lumMod val="75000"/>
                  </a:schemeClr>
                </a:solidFill>
              </a:rPr>
              <a:t>Αμφίβια</a:t>
            </a:r>
            <a:endParaRPr lang="en-US" sz="2800" dirty="0" smtClean="0">
              <a:solidFill>
                <a:schemeClr val="accent6">
                  <a:lumMod val="75000"/>
                </a:schemeClr>
              </a:solidFill>
            </a:endParaRPr>
          </a:p>
          <a:p>
            <a:endParaRPr lang="el-GR" sz="2800" dirty="0"/>
          </a:p>
          <a:p>
            <a:r>
              <a:rPr lang="el-GR" sz="2600" dirty="0" smtClean="0"/>
              <a:t>Ρόζα – Μαρία Τζαννετάτου Πολυμένη,    Επίκουρη Καθηγήτρια</a:t>
            </a:r>
            <a:endParaRPr lang="el-GR" sz="2600" dirty="0"/>
          </a:p>
          <a:p>
            <a:r>
              <a:rPr lang="el-GR" sz="2600" dirty="0"/>
              <a:t>Σχολή Θετικών Επιστημών</a:t>
            </a:r>
          </a:p>
          <a:p>
            <a:r>
              <a:rPr lang="el-GR" sz="2600" dirty="0" smtClean="0"/>
              <a:t>Τμήμα Βιολογίας</a:t>
            </a:r>
          </a:p>
          <a:p>
            <a:endParaRPr lang="en-US" sz="2800" dirty="0"/>
          </a:p>
        </p:txBody>
      </p:sp>
    </p:spTree>
    <p:extLst>
      <p:ext uri="{BB962C8B-B14F-4D97-AF65-F5344CB8AC3E}">
        <p14:creationId xmlns:p14="http://schemas.microsoft.com/office/powerpoint/2010/main" val="21285798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457200"/>
            <a:ext cx="3730171" cy="1600200"/>
          </a:xfrm>
        </p:spPr>
        <p:txBody>
          <a:bodyPr>
            <a:noAutofit/>
          </a:bodyPr>
          <a:lstStyle/>
          <a:p>
            <a:r>
              <a:rPr lang="el-GR" sz="4000" dirty="0" smtClean="0"/>
              <a:t>Εξέλιξη του τετραποδικού άκρου 1/3</a:t>
            </a:r>
            <a:endParaRPr lang="en-US" sz="4000" dirty="0"/>
          </a:p>
        </p:txBody>
      </p:sp>
      <p:sp>
        <p:nvSpPr>
          <p:cNvPr id="2" name="Footer Placeholder 1"/>
          <p:cNvSpPr>
            <a:spLocks noGrp="1"/>
          </p:cNvSpPr>
          <p:nvPr>
            <p:ph type="ftr" sz="quarter" idx="11"/>
          </p:nvPr>
        </p:nvSpPr>
        <p:spPr/>
        <p:txBody>
          <a:bodyPr/>
          <a:lstStyle/>
          <a:p>
            <a:r>
              <a:rPr lang="el-GR" smtClean="0"/>
              <a:t>Ενότητα 2η. Αμφίβια</a:t>
            </a:r>
            <a:endParaRPr lang="en-US"/>
          </a:p>
        </p:txBody>
      </p:sp>
      <p:sp>
        <p:nvSpPr>
          <p:cNvPr id="3" name="Slide Number Placeholder 2"/>
          <p:cNvSpPr>
            <a:spLocks noGrp="1"/>
          </p:cNvSpPr>
          <p:nvPr>
            <p:ph type="sldNum" sz="quarter" idx="12"/>
          </p:nvPr>
        </p:nvSpPr>
        <p:spPr/>
        <p:txBody>
          <a:bodyPr/>
          <a:lstStyle/>
          <a:p>
            <a:fld id="{58A56277-EA16-4AF5-BFB5-E5ECBBB39490}" type="slidenum">
              <a:rPr lang="en-US" smtClean="0"/>
              <a:t>10</a:t>
            </a:fld>
            <a:endParaRPr lang="en-US"/>
          </a:p>
        </p:txBody>
      </p:sp>
      <p:pic>
        <p:nvPicPr>
          <p:cNvPr id="7" name="Content Placeholder 6"/>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15253"/>
          <a:stretch/>
        </p:blipFill>
        <p:spPr>
          <a:xfrm>
            <a:off x="3628571" y="163951"/>
            <a:ext cx="5143591" cy="6048163"/>
          </a:xfrm>
        </p:spPr>
      </p:pic>
      <p:sp>
        <p:nvSpPr>
          <p:cNvPr id="8" name="Rectangle 7"/>
          <p:cNvSpPr/>
          <p:nvPr/>
        </p:nvSpPr>
        <p:spPr>
          <a:xfrm>
            <a:off x="3628571" y="5210629"/>
            <a:ext cx="3178629" cy="10014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731441" y="5794326"/>
            <a:ext cx="263214" cy="276999"/>
          </a:xfrm>
          <a:prstGeom prst="rect">
            <a:avLst/>
          </a:prstGeom>
          <a:noFill/>
        </p:spPr>
        <p:txBody>
          <a:bodyPr wrap="none" rtlCol="0">
            <a:spAutoFit/>
          </a:bodyPr>
          <a:lstStyle/>
          <a:p>
            <a:r>
              <a:rPr lang="en-US" sz="1200" dirty="0" smtClean="0"/>
              <a:t>1</a:t>
            </a:r>
            <a:endParaRPr lang="en-US" sz="12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a:t>Εξέλιξη του </a:t>
            </a:r>
            <a:r>
              <a:rPr lang="el-GR" sz="4000" dirty="0" smtClean="0"/>
              <a:t/>
            </a:r>
            <a:br>
              <a:rPr lang="el-GR" sz="4000" dirty="0" smtClean="0"/>
            </a:br>
            <a:r>
              <a:rPr lang="el-GR" sz="4000" dirty="0" smtClean="0"/>
              <a:t>τετραποδικού </a:t>
            </a:r>
            <a:r>
              <a:rPr lang="el-GR" sz="4000" dirty="0"/>
              <a:t>άκρου </a:t>
            </a:r>
            <a:r>
              <a:rPr lang="el-GR" sz="4000" dirty="0" smtClean="0"/>
              <a:t>2/3</a:t>
            </a:r>
            <a:endParaRPr lang="en-US" sz="4000" dirty="0"/>
          </a:p>
        </p:txBody>
      </p:sp>
      <p:sp>
        <p:nvSpPr>
          <p:cNvPr id="3" name="Footer Placeholder 2"/>
          <p:cNvSpPr>
            <a:spLocks noGrp="1"/>
          </p:cNvSpPr>
          <p:nvPr>
            <p:ph type="ftr" sz="quarter" idx="11"/>
          </p:nvPr>
        </p:nvSpPr>
        <p:spPr/>
        <p:txBody>
          <a:bodyPr/>
          <a:lstStyle/>
          <a:p>
            <a:r>
              <a:rPr lang="el-GR" smtClean="0"/>
              <a:t>Ενότητα 2η. Αμφίβια</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t>11</a:t>
            </a:fld>
            <a:endParaRPr lang="en-US"/>
          </a:p>
        </p:txBody>
      </p:sp>
      <p:pic>
        <p:nvPicPr>
          <p:cNvPr id="7" name="Content Placeholder 6"/>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72789"/>
          <a:stretch/>
        </p:blipFill>
        <p:spPr>
          <a:xfrm>
            <a:off x="211693" y="2104571"/>
            <a:ext cx="8303657" cy="3294743"/>
          </a:xfrm>
        </p:spPr>
      </p:pic>
      <p:sp>
        <p:nvSpPr>
          <p:cNvPr id="8" name="TextBox 7"/>
          <p:cNvSpPr txBox="1"/>
          <p:nvPr/>
        </p:nvSpPr>
        <p:spPr>
          <a:xfrm>
            <a:off x="8108346" y="5536197"/>
            <a:ext cx="263214" cy="276999"/>
          </a:xfrm>
          <a:prstGeom prst="rect">
            <a:avLst/>
          </a:prstGeom>
          <a:noFill/>
        </p:spPr>
        <p:txBody>
          <a:bodyPr wrap="none" rtlCol="0">
            <a:spAutoFit/>
          </a:bodyPr>
          <a:lstStyle/>
          <a:p>
            <a:r>
              <a:rPr lang="en-US" sz="1200" dirty="0" smtClean="0"/>
              <a:t>2</a:t>
            </a:r>
            <a:endParaRPr lang="en-US" sz="12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a:t>Εξέλιξη του </a:t>
            </a:r>
            <a:br>
              <a:rPr lang="el-GR" sz="4000" dirty="0"/>
            </a:br>
            <a:r>
              <a:rPr lang="el-GR" sz="4000" dirty="0"/>
              <a:t>τετραποδικού άκρου </a:t>
            </a:r>
            <a:r>
              <a:rPr lang="el-GR" sz="4000" dirty="0" smtClean="0"/>
              <a:t>3/3</a:t>
            </a:r>
            <a:endParaRPr lang="en-US" sz="4000" dirty="0"/>
          </a:p>
        </p:txBody>
      </p:sp>
      <p:pic>
        <p:nvPicPr>
          <p:cNvPr id="13" name="Content Placeholder 1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6725" y="2560320"/>
            <a:ext cx="8593745" cy="2888166"/>
          </a:xfrm>
        </p:spPr>
      </p:pic>
      <p:sp>
        <p:nvSpPr>
          <p:cNvPr id="3" name="Footer Placeholder 2"/>
          <p:cNvSpPr>
            <a:spLocks noGrp="1"/>
          </p:cNvSpPr>
          <p:nvPr>
            <p:ph type="ftr" sz="quarter" idx="11"/>
          </p:nvPr>
        </p:nvSpPr>
        <p:spPr/>
        <p:txBody>
          <a:bodyPr/>
          <a:lstStyle/>
          <a:p>
            <a:r>
              <a:rPr lang="el-GR" smtClean="0"/>
              <a:t>Ενότητα 2η. Αμφίβια</a:t>
            </a:r>
            <a:endParaRPr lang="en-US"/>
          </a:p>
        </p:txBody>
      </p:sp>
      <p:sp>
        <p:nvSpPr>
          <p:cNvPr id="4" name="Slide Number Placeholder 3"/>
          <p:cNvSpPr>
            <a:spLocks noGrp="1"/>
          </p:cNvSpPr>
          <p:nvPr>
            <p:ph type="sldNum" sz="quarter" idx="12"/>
          </p:nvPr>
        </p:nvSpPr>
        <p:spPr/>
        <p:txBody>
          <a:bodyPr/>
          <a:lstStyle/>
          <a:p>
            <a:fld id="{58A56277-EA16-4AF5-BFB5-E5ECBBB39490}" type="slidenum">
              <a:rPr lang="en-US" smtClean="0"/>
              <a:t>12</a:t>
            </a:fld>
            <a:endParaRPr lang="en-US"/>
          </a:p>
        </p:txBody>
      </p:sp>
      <p:sp>
        <p:nvSpPr>
          <p:cNvPr id="104454" name="Text Box 6"/>
          <p:cNvSpPr txBox="1">
            <a:spLocks noChangeArrowheads="1"/>
          </p:cNvSpPr>
          <p:nvPr/>
        </p:nvSpPr>
        <p:spPr bwMode="auto">
          <a:xfrm>
            <a:off x="1133889" y="2783944"/>
            <a:ext cx="18462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dirty="0" err="1"/>
              <a:t>Tiktaalik</a:t>
            </a:r>
            <a:endParaRPr lang="el-GR" altLang="en-US" sz="3200" dirty="0"/>
          </a:p>
        </p:txBody>
      </p:sp>
      <p:sp>
        <p:nvSpPr>
          <p:cNvPr id="7" name="TextBox 6"/>
          <p:cNvSpPr txBox="1"/>
          <p:nvPr/>
        </p:nvSpPr>
        <p:spPr>
          <a:xfrm>
            <a:off x="8516620" y="5609951"/>
            <a:ext cx="263214" cy="276999"/>
          </a:xfrm>
          <a:prstGeom prst="rect">
            <a:avLst/>
          </a:prstGeom>
          <a:noFill/>
        </p:spPr>
        <p:txBody>
          <a:bodyPr wrap="none" rtlCol="0">
            <a:spAutoFit/>
          </a:bodyPr>
          <a:lstStyle/>
          <a:p>
            <a:r>
              <a:rPr lang="en-US" sz="1200" dirty="0" smtClean="0"/>
              <a:t>3</a:t>
            </a:r>
            <a:endParaRPr lang="en-US" sz="12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n-US" altLang="en-US" dirty="0" err="1"/>
              <a:t>Ichthyostega</a:t>
            </a:r>
            <a:endParaRPr lang="el-GR" altLang="en-US" dirty="0"/>
          </a:p>
        </p:txBody>
      </p:sp>
      <p:sp>
        <p:nvSpPr>
          <p:cNvPr id="63491" name="Rectangle 3"/>
          <p:cNvSpPr>
            <a:spLocks noGrp="1" noChangeArrowheads="1"/>
          </p:cNvSpPr>
          <p:nvPr>
            <p:ph type="body" idx="1"/>
          </p:nvPr>
        </p:nvSpPr>
        <p:spPr/>
        <p:txBody>
          <a:bodyPr/>
          <a:lstStyle/>
          <a:p>
            <a:r>
              <a:rPr lang="el-GR" altLang="en-US" sz="2800" dirty="0"/>
              <a:t>Ο καλύτερα μελετημένος πρόγονος των τετραπόδων.</a:t>
            </a:r>
          </a:p>
          <a:p>
            <a:r>
              <a:rPr lang="el-GR" altLang="en-US" sz="2800" dirty="0"/>
              <a:t>Οστά για πρώτη φορά στη Γροιλανδία 1897 από Σουηδούς.</a:t>
            </a:r>
          </a:p>
          <a:p>
            <a:r>
              <a:rPr lang="en-US" altLang="en-US" sz="2800" b="1" dirty="0" err="1"/>
              <a:t>Grunnar</a:t>
            </a:r>
            <a:r>
              <a:rPr lang="en-US" altLang="en-US" sz="2800" b="1" dirty="0"/>
              <a:t> Save-</a:t>
            </a:r>
            <a:r>
              <a:rPr lang="en-US" altLang="en-US" sz="2800" b="1" dirty="0" err="1"/>
              <a:t>Soderberg</a:t>
            </a:r>
            <a:r>
              <a:rPr lang="en-US" altLang="en-US" sz="2800" b="1" dirty="0"/>
              <a:t> </a:t>
            </a:r>
            <a:r>
              <a:rPr lang="el-GR" altLang="en-US" sz="2800" dirty="0"/>
              <a:t>πρώτος </a:t>
            </a:r>
            <a:r>
              <a:rPr lang="el-GR" altLang="en-US" sz="2800" dirty="0" smtClean="0"/>
              <a:t>μελετητής.</a:t>
            </a:r>
            <a:endParaRPr lang="el-GR" altLang="en-US" sz="2800" dirty="0"/>
          </a:p>
          <a:p>
            <a:r>
              <a:rPr lang="el-GR" altLang="en-US" sz="2800" dirty="0"/>
              <a:t>Μαθητής του ο </a:t>
            </a:r>
            <a:r>
              <a:rPr lang="en-US" altLang="en-US" sz="2800" b="1" dirty="0"/>
              <a:t>Eric </a:t>
            </a:r>
            <a:r>
              <a:rPr lang="en-US" altLang="en-US" sz="2800" b="1" dirty="0" err="1"/>
              <a:t>Javrik</a:t>
            </a:r>
            <a:r>
              <a:rPr lang="el-GR" altLang="en-US" sz="2800" b="1" dirty="0"/>
              <a:t> </a:t>
            </a:r>
            <a:r>
              <a:rPr lang="el-GR" altLang="en-US" sz="2800" dirty="0"/>
              <a:t>έδωσε την λεπτομερέστερη περιγραφή παλαιοζωικού τετραπόδου.</a:t>
            </a:r>
          </a:p>
          <a:p>
            <a:r>
              <a:rPr lang="el-GR" altLang="en-US" sz="2800" dirty="0"/>
              <a:t>Δημοσιεύθηκε το 1996.</a:t>
            </a:r>
          </a:p>
        </p:txBody>
      </p:sp>
      <p:sp>
        <p:nvSpPr>
          <p:cNvPr id="2" name="Footer Placeholder 1"/>
          <p:cNvSpPr>
            <a:spLocks noGrp="1"/>
          </p:cNvSpPr>
          <p:nvPr>
            <p:ph type="ftr" sz="quarter" idx="11"/>
          </p:nvPr>
        </p:nvSpPr>
        <p:spPr/>
        <p:txBody>
          <a:bodyPr/>
          <a:lstStyle/>
          <a:p>
            <a:r>
              <a:rPr lang="el-GR" smtClean="0"/>
              <a:t>Ενότητα 2η. Αμφίβια</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t>13</a:t>
            </a:fld>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l-GR" altLang="en-US" sz="4000" dirty="0"/>
              <a:t>Διαφοροποίηση Τετραπόδων κατά το Λιθανθρακοφόρο</a:t>
            </a:r>
          </a:p>
        </p:txBody>
      </p:sp>
      <p:sp>
        <p:nvSpPr>
          <p:cNvPr id="51203" name="Rectangle 3"/>
          <p:cNvSpPr>
            <a:spLocks noGrp="1" noChangeArrowheads="1"/>
          </p:cNvSpPr>
          <p:nvPr>
            <p:ph type="body" idx="1"/>
          </p:nvPr>
        </p:nvSpPr>
        <p:spPr/>
        <p:txBody>
          <a:bodyPr/>
          <a:lstStyle/>
          <a:p>
            <a:r>
              <a:rPr lang="el-GR" altLang="en-US" sz="2800"/>
              <a:t>Αντικρουόμενες οι εξελικτικές σχέσεις των πρώτων ομάδων Τετραπόδων.</a:t>
            </a:r>
          </a:p>
          <a:p>
            <a:r>
              <a:rPr lang="el-GR" altLang="en-US" sz="2800"/>
              <a:t>Οι Τεμνοσπόνδυλοι περιλαμβάνουν και τα Λισσαμφίβια (4 δάχτυλα στα εμπρός πόδια).</a:t>
            </a:r>
          </a:p>
          <a:p>
            <a:r>
              <a:rPr lang="el-GR" altLang="en-US" sz="2800"/>
              <a:t>Πρόγονοι των τριών ομάδων σύγχρονων ‘ Αμφιβίων Ανούρων, Ουρόδηλων και ΄Αποδων. </a:t>
            </a:r>
          </a:p>
          <a:p>
            <a:r>
              <a:rPr lang="el-GR" altLang="en-US" sz="2800"/>
              <a:t>Λεποσπόνδυλοι και Ανθρακοσαύρια πλησιέστερα στα Αμνιωτά.</a:t>
            </a:r>
          </a:p>
        </p:txBody>
      </p:sp>
      <p:sp>
        <p:nvSpPr>
          <p:cNvPr id="2" name="Footer Placeholder 1"/>
          <p:cNvSpPr>
            <a:spLocks noGrp="1"/>
          </p:cNvSpPr>
          <p:nvPr>
            <p:ph type="ftr" sz="quarter" idx="11"/>
          </p:nvPr>
        </p:nvSpPr>
        <p:spPr/>
        <p:txBody>
          <a:bodyPr/>
          <a:lstStyle/>
          <a:p>
            <a:r>
              <a:rPr lang="el-GR" smtClean="0"/>
              <a:t>Ενότητα 2η. Αμφίβια</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t>14</a:t>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3600" dirty="0" smtClean="0"/>
              <a:t>Κλαδόγραμμα των Τετραπόδων με έμφαση στην καταγωγή των Αμφιβίων</a:t>
            </a:r>
            <a:endParaRPr lang="en-US" sz="3600" dirty="0"/>
          </a:p>
        </p:txBody>
      </p:sp>
      <p:sp>
        <p:nvSpPr>
          <p:cNvPr id="3" name="Footer Placeholder 2"/>
          <p:cNvSpPr>
            <a:spLocks noGrp="1"/>
          </p:cNvSpPr>
          <p:nvPr>
            <p:ph type="ftr" sz="quarter" idx="11"/>
          </p:nvPr>
        </p:nvSpPr>
        <p:spPr/>
        <p:txBody>
          <a:bodyPr/>
          <a:lstStyle/>
          <a:p>
            <a:r>
              <a:rPr lang="el-GR" smtClean="0"/>
              <a:t>Ενότητα 2η. Αμφίβια</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t>15</a:t>
            </a:fld>
            <a:endParaRPr lang="en-US"/>
          </a:p>
        </p:txBody>
      </p:sp>
      <p:sp>
        <p:nvSpPr>
          <p:cNvPr id="6" name="TextBox 5"/>
          <p:cNvSpPr txBox="1"/>
          <p:nvPr/>
        </p:nvSpPr>
        <p:spPr>
          <a:xfrm>
            <a:off x="7096822" y="5861350"/>
            <a:ext cx="263214" cy="276999"/>
          </a:xfrm>
          <a:prstGeom prst="rect">
            <a:avLst/>
          </a:prstGeom>
          <a:noFill/>
        </p:spPr>
        <p:txBody>
          <a:bodyPr wrap="none" rtlCol="0">
            <a:spAutoFit/>
          </a:bodyPr>
          <a:lstStyle/>
          <a:p>
            <a:r>
              <a:rPr lang="el-GR" sz="1200" dirty="0" smtClean="0"/>
              <a:t>4</a:t>
            </a:r>
            <a:endParaRPr lang="en-US" sz="1200" dirty="0"/>
          </a:p>
        </p:txBody>
      </p:sp>
      <p:pic>
        <p:nvPicPr>
          <p:cNvPr id="9" name="Content Placeholder 8"/>
          <p:cNvPicPr>
            <a:picLocks noGrp="1" noChangeAspect="1"/>
          </p:cNvPicPr>
          <p:nvPr>
            <p:ph idx="1"/>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738409" y="1599946"/>
            <a:ext cx="5621627" cy="4351338"/>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Πρώιμη εξέλιξη των Τετραπόδων και καταγωγή των Αμφιβίων</a:t>
            </a:r>
            <a:endParaRPr lang="en-US" dirty="0"/>
          </a:p>
        </p:txBody>
      </p:sp>
      <p:sp>
        <p:nvSpPr>
          <p:cNvPr id="3" name="Footer Placeholder 2"/>
          <p:cNvSpPr>
            <a:spLocks noGrp="1"/>
          </p:cNvSpPr>
          <p:nvPr>
            <p:ph type="ftr" sz="quarter" idx="11"/>
          </p:nvPr>
        </p:nvSpPr>
        <p:spPr/>
        <p:txBody>
          <a:bodyPr/>
          <a:lstStyle/>
          <a:p>
            <a:r>
              <a:rPr lang="el-GR" smtClean="0"/>
              <a:t>Ενότητα 2η. Αμφίβια</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t>16</a:t>
            </a:fld>
            <a:endParaRPr lang="en-US"/>
          </a:p>
        </p:txBody>
      </p:sp>
      <p:pic>
        <p:nvPicPr>
          <p:cNvPr id="9" name="Content Placeholder 8"/>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00311" y="1622852"/>
            <a:ext cx="5897824" cy="4351338"/>
          </a:xfrm>
        </p:spPr>
      </p:pic>
      <p:sp>
        <p:nvSpPr>
          <p:cNvPr id="10" name="TextBox 9"/>
          <p:cNvSpPr txBox="1"/>
          <p:nvPr/>
        </p:nvSpPr>
        <p:spPr>
          <a:xfrm>
            <a:off x="7308148" y="5835691"/>
            <a:ext cx="263214" cy="276999"/>
          </a:xfrm>
          <a:prstGeom prst="rect">
            <a:avLst/>
          </a:prstGeom>
          <a:noFill/>
        </p:spPr>
        <p:txBody>
          <a:bodyPr wrap="none" rtlCol="0">
            <a:spAutoFit/>
          </a:bodyPr>
          <a:lstStyle/>
          <a:p>
            <a:r>
              <a:rPr lang="el-GR" sz="1200" dirty="0" smtClean="0"/>
              <a:t>5</a:t>
            </a:r>
            <a:endParaRPr lang="en-US" sz="12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Text Box 4"/>
          <p:cNvSpPr txBox="1">
            <a:spLocks noChangeArrowheads="1"/>
          </p:cNvSpPr>
          <p:nvPr/>
        </p:nvSpPr>
        <p:spPr bwMode="auto">
          <a:xfrm>
            <a:off x="87313" y="1671638"/>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latin typeface="Arial" panose="020B0604020202020204" pitchFamily="34" charset="0"/>
            </a:endParaRPr>
          </a:p>
        </p:txBody>
      </p:sp>
      <p:sp>
        <p:nvSpPr>
          <p:cNvPr id="37898" name="Text Box 10"/>
          <p:cNvSpPr txBox="1">
            <a:spLocks noChangeArrowheads="1"/>
          </p:cNvSpPr>
          <p:nvPr/>
        </p:nvSpPr>
        <p:spPr bwMode="auto">
          <a:xfrm>
            <a:off x="-92075" y="4192588"/>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latin typeface="Arial" panose="020B0604020202020204" pitchFamily="34" charset="0"/>
            </a:endParaRPr>
          </a:p>
        </p:txBody>
      </p:sp>
      <p:sp>
        <p:nvSpPr>
          <p:cNvPr id="37900" name="Text Box 12"/>
          <p:cNvSpPr txBox="1">
            <a:spLocks noChangeArrowheads="1"/>
          </p:cNvSpPr>
          <p:nvPr/>
        </p:nvSpPr>
        <p:spPr bwMode="auto">
          <a:xfrm>
            <a:off x="87313" y="4552950"/>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latin typeface="Arial" panose="020B0604020202020204" pitchFamily="34" charset="0"/>
            </a:endParaRPr>
          </a:p>
        </p:txBody>
      </p:sp>
      <p:sp>
        <p:nvSpPr>
          <p:cNvPr id="2" name="Title 1"/>
          <p:cNvSpPr>
            <a:spLocks noGrp="1"/>
          </p:cNvSpPr>
          <p:nvPr>
            <p:ph type="title"/>
          </p:nvPr>
        </p:nvSpPr>
        <p:spPr/>
        <p:txBody>
          <a:bodyPr/>
          <a:lstStyle/>
          <a:p>
            <a:r>
              <a:rPr lang="el-GR" dirty="0" smtClean="0"/>
              <a:t>Βιολογικές Καινοτομίες</a:t>
            </a:r>
            <a:endParaRPr lang="en-US" dirty="0"/>
          </a:p>
        </p:txBody>
      </p:sp>
      <p:sp>
        <p:nvSpPr>
          <p:cNvPr id="3" name="Content Placeholder 2"/>
          <p:cNvSpPr>
            <a:spLocks noGrp="1"/>
          </p:cNvSpPr>
          <p:nvPr>
            <p:ph idx="1"/>
          </p:nvPr>
        </p:nvSpPr>
        <p:spPr/>
        <p:txBody>
          <a:bodyPr>
            <a:normAutofit/>
          </a:bodyPr>
          <a:lstStyle/>
          <a:p>
            <a:r>
              <a:rPr lang="el-GR" dirty="0"/>
              <a:t>Ισχυρός Σκελετός. Τυπικό άκρο – χειρίδιο.</a:t>
            </a:r>
          </a:p>
          <a:p>
            <a:r>
              <a:rPr lang="el-GR" dirty="0"/>
              <a:t>Πνεύμονες – ένα ζεύγος εσωτερικών ρωθώνων.</a:t>
            </a:r>
          </a:p>
          <a:p>
            <a:r>
              <a:rPr lang="el-GR" dirty="0"/>
              <a:t>Διπλή κυκλοφορία. Τρίχωρη καρδιά. Πνευμονικές αρτηρίες και φλέβες.</a:t>
            </a:r>
          </a:p>
          <a:p>
            <a:r>
              <a:rPr lang="el-GR" dirty="0"/>
              <a:t>Τυμπανική μεμβράνη. </a:t>
            </a:r>
          </a:p>
          <a:p>
            <a:r>
              <a:rPr lang="el-GR" dirty="0" smtClean="0"/>
              <a:t>Βλέφαρα </a:t>
            </a:r>
            <a:r>
              <a:rPr lang="el-GR" dirty="0"/>
              <a:t>και δακρυϊκοi αδένες.</a:t>
            </a:r>
          </a:p>
          <a:p>
            <a:r>
              <a:rPr lang="el-GR" dirty="0" smtClean="0"/>
              <a:t>Οσφρητικό </a:t>
            </a:r>
            <a:r>
              <a:rPr lang="el-GR" dirty="0"/>
              <a:t>επιθήλιο.</a:t>
            </a:r>
          </a:p>
          <a:p>
            <a:endParaRPr lang="en-US" dirty="0"/>
          </a:p>
        </p:txBody>
      </p:sp>
      <p:sp>
        <p:nvSpPr>
          <p:cNvPr id="4" name="Footer Placeholder 3"/>
          <p:cNvSpPr>
            <a:spLocks noGrp="1"/>
          </p:cNvSpPr>
          <p:nvPr>
            <p:ph type="ftr" sz="quarter" idx="11"/>
          </p:nvPr>
        </p:nvSpPr>
        <p:spPr/>
        <p:txBody>
          <a:bodyPr/>
          <a:lstStyle/>
          <a:p>
            <a:r>
              <a:rPr lang="el-GR" smtClean="0"/>
              <a:t>Ενότητα 2η. Αμφίβια</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t>17</a:t>
            </a:fld>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4000" dirty="0" smtClean="0"/>
              <a:t>Χαρακτηριστικά </a:t>
            </a:r>
            <a:br>
              <a:rPr lang="el-GR" sz="4000" dirty="0" smtClean="0"/>
            </a:br>
            <a:r>
              <a:rPr lang="el-GR" sz="4000" dirty="0" smtClean="0"/>
              <a:t>των σύγχρονων Αμφιβίων 1/2</a:t>
            </a:r>
            <a:endParaRPr lang="en-US" sz="4000" dirty="0"/>
          </a:p>
        </p:txBody>
      </p:sp>
      <p:sp>
        <p:nvSpPr>
          <p:cNvPr id="5" name="Content Placeholder 4"/>
          <p:cNvSpPr>
            <a:spLocks noGrp="1"/>
          </p:cNvSpPr>
          <p:nvPr>
            <p:ph idx="1"/>
          </p:nvPr>
        </p:nvSpPr>
        <p:spPr/>
        <p:txBody>
          <a:bodyPr>
            <a:normAutofit fontScale="92500" lnSpcReduction="10000"/>
          </a:bodyPr>
          <a:lstStyle/>
          <a:p>
            <a:pPr marL="514350" indent="-514350">
              <a:buFont typeface="+mj-lt"/>
              <a:buAutoNum type="arabicPeriod"/>
            </a:pPr>
            <a:r>
              <a:rPr lang="el-GR" dirty="0"/>
              <a:t>Ισχυρός σκελετός οστέινος. Ποικίλος αριθμός </a:t>
            </a:r>
            <a:r>
              <a:rPr lang="el-GR" dirty="0" smtClean="0"/>
              <a:t>σπονδύλων.</a:t>
            </a:r>
          </a:p>
          <a:p>
            <a:pPr marL="514350" indent="-514350">
              <a:buFont typeface="+mj-lt"/>
              <a:buAutoNum type="arabicPeriod"/>
            </a:pPr>
            <a:r>
              <a:rPr lang="el-GR" dirty="0"/>
              <a:t>Διαφοροποίηση του σχήματος του σώματος ανάλογα με τις τάξεις.</a:t>
            </a:r>
          </a:p>
          <a:p>
            <a:pPr marL="514350" indent="-514350">
              <a:buFont typeface="+mj-lt"/>
              <a:buAutoNum type="arabicPeriod"/>
            </a:pPr>
            <a:r>
              <a:rPr lang="el-GR" dirty="0"/>
              <a:t>Τέσσερα άκρα συνήθως. Τέσσερα δάκτυλα εμπρός και πέντε πίσω.</a:t>
            </a:r>
          </a:p>
          <a:p>
            <a:pPr marL="514350" indent="-514350">
              <a:buFont typeface="+mj-lt"/>
              <a:buAutoNum type="arabicPeriod"/>
            </a:pPr>
            <a:r>
              <a:rPr lang="el-GR" dirty="0"/>
              <a:t>Δέρμα λείο, υγρό , αδενώδες.</a:t>
            </a:r>
          </a:p>
          <a:p>
            <a:pPr marL="514350" indent="-514350">
              <a:buFont typeface="+mj-lt"/>
              <a:buAutoNum type="arabicPeriod"/>
            </a:pPr>
            <a:r>
              <a:rPr lang="el-GR" dirty="0"/>
              <a:t>Στόμα μεγάλο, μικρά δόντια, χαρακτηριστική γλώσσα. </a:t>
            </a:r>
            <a:r>
              <a:rPr lang="el-GR" dirty="0" smtClean="0"/>
              <a:t>Οι </a:t>
            </a:r>
            <a:r>
              <a:rPr lang="el-GR" dirty="0"/>
              <a:t>δύο ρώθωνες ανοίγουν στο εμπρός μέρος της στοματικής κοιλότητας.</a:t>
            </a:r>
          </a:p>
          <a:p>
            <a:endParaRPr lang="en-US" dirty="0"/>
          </a:p>
        </p:txBody>
      </p:sp>
      <p:sp>
        <p:nvSpPr>
          <p:cNvPr id="2" name="Footer Placeholder 1"/>
          <p:cNvSpPr>
            <a:spLocks noGrp="1"/>
          </p:cNvSpPr>
          <p:nvPr>
            <p:ph type="ftr" sz="quarter" idx="11"/>
          </p:nvPr>
        </p:nvSpPr>
        <p:spPr/>
        <p:txBody>
          <a:bodyPr/>
          <a:lstStyle/>
          <a:p>
            <a:r>
              <a:rPr lang="el-GR" altLang="en-US" smtClean="0"/>
              <a:t>Ενότητα 2η. Αμφίβια</a:t>
            </a:r>
            <a:endParaRPr lang="el-GR" altLang="en-US"/>
          </a:p>
        </p:txBody>
      </p:sp>
      <p:sp>
        <p:nvSpPr>
          <p:cNvPr id="3" name="Slide Number Placeholder 2"/>
          <p:cNvSpPr>
            <a:spLocks noGrp="1"/>
          </p:cNvSpPr>
          <p:nvPr>
            <p:ph type="sldNum" sz="quarter" idx="12"/>
          </p:nvPr>
        </p:nvSpPr>
        <p:spPr/>
        <p:txBody>
          <a:bodyPr/>
          <a:lstStyle/>
          <a:p>
            <a:fld id="{3E5FD1B5-3397-48B5-840E-FA7CEE42377B}" type="slidenum">
              <a:rPr lang="el-GR" altLang="en-US" smtClean="0"/>
              <a:pPr/>
              <a:t>18</a:t>
            </a:fld>
            <a:endParaRPr lang="el-GR" altLang="en-US"/>
          </a:p>
        </p:txBody>
      </p:sp>
    </p:spTree>
    <p:extLst>
      <p:ext uri="{BB962C8B-B14F-4D97-AF65-F5344CB8AC3E}">
        <p14:creationId xmlns:p14="http://schemas.microsoft.com/office/powerpoint/2010/main" val="26428355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4000" dirty="0" smtClean="0"/>
              <a:t>Χαρακτηριστικά </a:t>
            </a:r>
            <a:br>
              <a:rPr lang="el-GR" sz="4000" dirty="0" smtClean="0"/>
            </a:br>
            <a:r>
              <a:rPr lang="el-GR" sz="4000" dirty="0" smtClean="0"/>
              <a:t>των σύγχρονων Αμφιβίων 2/2</a:t>
            </a:r>
            <a:endParaRPr lang="en-US" sz="4000" dirty="0"/>
          </a:p>
        </p:txBody>
      </p:sp>
      <p:sp>
        <p:nvSpPr>
          <p:cNvPr id="5" name="Content Placeholder 4"/>
          <p:cNvSpPr>
            <a:spLocks noGrp="1"/>
          </p:cNvSpPr>
          <p:nvPr>
            <p:ph idx="1"/>
          </p:nvPr>
        </p:nvSpPr>
        <p:spPr/>
        <p:txBody>
          <a:bodyPr>
            <a:normAutofit fontScale="92500" lnSpcReduction="20000"/>
          </a:bodyPr>
          <a:lstStyle/>
          <a:p>
            <a:pPr marL="514350" indent="-514350">
              <a:buFont typeface="+mj-lt"/>
              <a:buAutoNum type="arabicPeriod" startAt="6"/>
            </a:pPr>
            <a:r>
              <a:rPr lang="el-GR" dirty="0"/>
              <a:t>Αναπνοή με πνεύμονες, με το δέρμα και με τα βράγχια.</a:t>
            </a:r>
          </a:p>
          <a:p>
            <a:pPr marL="514350" indent="-514350">
              <a:buFont typeface="+mj-lt"/>
              <a:buAutoNum type="arabicPeriod" startAt="6"/>
            </a:pPr>
            <a:r>
              <a:rPr lang="el-GR" dirty="0"/>
              <a:t>Τρίχωρη καρδιά. Διπλή κυκλοφορία.</a:t>
            </a:r>
          </a:p>
          <a:p>
            <a:pPr marL="514350" indent="-514350">
              <a:buFont typeface="+mj-lt"/>
              <a:buAutoNum type="arabicPeriod" startAt="6"/>
            </a:pPr>
            <a:r>
              <a:rPr lang="el-GR" dirty="0"/>
              <a:t>Εξώθερμα.</a:t>
            </a:r>
          </a:p>
          <a:p>
            <a:pPr marL="514350" indent="-514350">
              <a:buFont typeface="+mj-lt"/>
              <a:buAutoNum type="arabicPeriod" startAt="6"/>
            </a:pPr>
            <a:r>
              <a:rPr lang="el-GR" dirty="0"/>
              <a:t>Νεφροί μεσονεφρικού τύπου. Κύριο αζωτούχο απέκκριμα, η ουρία</a:t>
            </a:r>
            <a:r>
              <a:rPr lang="el-GR" dirty="0" smtClean="0"/>
              <a:t>.</a:t>
            </a:r>
          </a:p>
          <a:p>
            <a:pPr marL="514350" indent="-514350">
              <a:buFont typeface="+mj-lt"/>
              <a:buAutoNum type="arabicPeriod" startAt="6"/>
            </a:pPr>
            <a:r>
              <a:rPr lang="el-GR" dirty="0"/>
              <a:t>Δέκα ζεύγη κρανιακών νεύρων.</a:t>
            </a:r>
          </a:p>
          <a:p>
            <a:pPr marL="514350" indent="-514350">
              <a:buFont typeface="+mj-lt"/>
              <a:buAutoNum type="arabicPeriod" startAt="6"/>
            </a:pPr>
            <a:r>
              <a:rPr lang="el-GR" dirty="0" smtClean="0"/>
              <a:t>Γονοχωριστικά</a:t>
            </a:r>
            <a:r>
              <a:rPr lang="el-GR" dirty="0"/>
              <a:t>. Εξωτερική γονιμοποίηση στα Άνουρα, εσωτερική στα Ουρόδηλα. </a:t>
            </a:r>
            <a:r>
              <a:rPr lang="el-GR" dirty="0" smtClean="0"/>
              <a:t>Ωοτοκία</a:t>
            </a:r>
            <a:r>
              <a:rPr lang="el-GR" dirty="0"/>
              <a:t>, ζωοτοκία και ωοζωτοκία. Μεταμόρφωση.</a:t>
            </a:r>
          </a:p>
          <a:p>
            <a:pPr marL="514350" indent="-514350">
              <a:buFont typeface="+mj-lt"/>
              <a:buAutoNum type="arabicPeriod" startAt="6"/>
            </a:pPr>
            <a:endParaRPr lang="en-US" dirty="0"/>
          </a:p>
        </p:txBody>
      </p:sp>
      <p:sp>
        <p:nvSpPr>
          <p:cNvPr id="2" name="Footer Placeholder 1"/>
          <p:cNvSpPr>
            <a:spLocks noGrp="1"/>
          </p:cNvSpPr>
          <p:nvPr>
            <p:ph type="ftr" sz="quarter" idx="11"/>
          </p:nvPr>
        </p:nvSpPr>
        <p:spPr/>
        <p:txBody>
          <a:bodyPr/>
          <a:lstStyle/>
          <a:p>
            <a:r>
              <a:rPr lang="el-GR" altLang="en-US" smtClean="0"/>
              <a:t>Ενότητα 2η. Αμφίβια</a:t>
            </a:r>
            <a:endParaRPr lang="el-GR" altLang="en-US"/>
          </a:p>
        </p:txBody>
      </p:sp>
      <p:sp>
        <p:nvSpPr>
          <p:cNvPr id="3" name="Slide Number Placeholder 2"/>
          <p:cNvSpPr>
            <a:spLocks noGrp="1"/>
          </p:cNvSpPr>
          <p:nvPr>
            <p:ph type="sldNum" sz="quarter" idx="12"/>
          </p:nvPr>
        </p:nvSpPr>
        <p:spPr/>
        <p:txBody>
          <a:bodyPr/>
          <a:lstStyle/>
          <a:p>
            <a:fld id="{3E5FD1B5-3397-48B5-840E-FA7CEE42377B}" type="slidenum">
              <a:rPr lang="el-GR" altLang="en-US" smtClean="0"/>
              <a:pPr/>
              <a:t>19</a:t>
            </a:fld>
            <a:endParaRPr lang="el-GR" altLang="en-US"/>
          </a:p>
        </p:txBody>
      </p:sp>
    </p:spTree>
    <p:extLst>
      <p:ext uri="{BB962C8B-B14F-4D97-AF65-F5344CB8AC3E}">
        <p14:creationId xmlns:p14="http://schemas.microsoft.com/office/powerpoint/2010/main" val="42660681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l-GR" altLang="en-US"/>
              <a:t>Μετακίνηση προς την ξηρά</a:t>
            </a:r>
          </a:p>
        </p:txBody>
      </p:sp>
      <p:sp>
        <p:nvSpPr>
          <p:cNvPr id="41987" name="Rectangle 3"/>
          <p:cNvSpPr>
            <a:spLocks noGrp="1" noChangeArrowheads="1"/>
          </p:cNvSpPr>
          <p:nvPr>
            <p:ph idx="1"/>
          </p:nvPr>
        </p:nvSpPr>
        <p:spPr/>
        <p:txBody>
          <a:bodyPr/>
          <a:lstStyle/>
          <a:p>
            <a:r>
              <a:rPr lang="el-GR" altLang="en-US" dirty="0"/>
              <a:t>Συνταρακτικό γεγονός. </a:t>
            </a:r>
          </a:p>
          <a:p>
            <a:r>
              <a:rPr lang="el-GR" altLang="en-US" dirty="0"/>
              <a:t>Μετατροπές σε κάθε οργανισμικό </a:t>
            </a:r>
            <a:r>
              <a:rPr lang="el-GR" altLang="en-US" dirty="0" smtClean="0"/>
              <a:t>σύστημα. </a:t>
            </a:r>
            <a:endParaRPr lang="el-GR" altLang="en-US" dirty="0"/>
          </a:p>
          <a:p>
            <a:r>
              <a:rPr lang="el-GR" altLang="en-US" dirty="0"/>
              <a:t>Όμως πολλές λειτουργικές και δομικές ομοιότητες μεταξύ χερσαίων και υδρόβιων </a:t>
            </a:r>
            <a:r>
              <a:rPr lang="el-GR" altLang="en-US" dirty="0" smtClean="0"/>
              <a:t>Σπονδυλοζώων.</a:t>
            </a:r>
            <a:endParaRPr lang="el-GR" altLang="en-US" dirty="0"/>
          </a:p>
          <a:p>
            <a:r>
              <a:rPr lang="el-GR" altLang="en-US" dirty="0"/>
              <a:t>Ομοια πορεία από το νερό στην ξηρά κατά τη φυλογένεση και την οντογένεση.</a:t>
            </a:r>
          </a:p>
          <a:p>
            <a:endParaRPr lang="el-GR" altLang="en-US" dirty="0"/>
          </a:p>
        </p:txBody>
      </p:sp>
      <p:sp>
        <p:nvSpPr>
          <p:cNvPr id="2" name="Footer Placeholder 1"/>
          <p:cNvSpPr>
            <a:spLocks noGrp="1"/>
          </p:cNvSpPr>
          <p:nvPr>
            <p:ph type="ftr" sz="quarter" idx="11"/>
          </p:nvPr>
        </p:nvSpPr>
        <p:spPr/>
        <p:txBody>
          <a:bodyPr/>
          <a:lstStyle/>
          <a:p>
            <a:r>
              <a:rPr lang="el-GR" smtClean="0"/>
              <a:t>Ενότητα 2η. Αμφίβια</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Γλώσσες Αμφιβίων</a:t>
            </a:r>
            <a:endParaRPr lang="en-US" dirty="0"/>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51343" y="2474113"/>
            <a:ext cx="3840813" cy="3054361"/>
          </a:xfrm>
        </p:spPr>
      </p:pic>
      <p:pic>
        <p:nvPicPr>
          <p:cNvPr id="6" name="Content Placeholder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629150" y="2123628"/>
            <a:ext cx="3886200" cy="3755332"/>
          </a:xfrm>
        </p:spPr>
      </p:pic>
      <p:sp>
        <p:nvSpPr>
          <p:cNvPr id="3" name="Footer Placeholder 2"/>
          <p:cNvSpPr>
            <a:spLocks noGrp="1"/>
          </p:cNvSpPr>
          <p:nvPr>
            <p:ph type="ftr" sz="quarter" idx="11"/>
          </p:nvPr>
        </p:nvSpPr>
        <p:spPr/>
        <p:txBody>
          <a:bodyPr/>
          <a:lstStyle/>
          <a:p>
            <a:r>
              <a:rPr lang="el-GR" smtClean="0"/>
              <a:t>Ενότητα 2η. Αμφίβια</a:t>
            </a:r>
            <a:endParaRPr lang="en-US"/>
          </a:p>
        </p:txBody>
      </p:sp>
      <p:sp>
        <p:nvSpPr>
          <p:cNvPr id="4" name="Slide Number Placeholder 3"/>
          <p:cNvSpPr>
            <a:spLocks noGrp="1"/>
          </p:cNvSpPr>
          <p:nvPr>
            <p:ph type="sldNum" sz="quarter" idx="12"/>
          </p:nvPr>
        </p:nvSpPr>
        <p:spPr/>
        <p:txBody>
          <a:bodyPr/>
          <a:lstStyle/>
          <a:p>
            <a:fld id="{58A56277-EA16-4AF5-BFB5-E5ECBBB39490}" type="slidenum">
              <a:rPr lang="en-US" smtClean="0"/>
              <a:t>20</a:t>
            </a:fld>
            <a:endParaRPr lang="en-US"/>
          </a:p>
        </p:txBody>
      </p:sp>
      <p:sp>
        <p:nvSpPr>
          <p:cNvPr id="7" name="TextBox 6"/>
          <p:cNvSpPr txBox="1"/>
          <p:nvPr/>
        </p:nvSpPr>
        <p:spPr>
          <a:xfrm>
            <a:off x="4228942" y="5528473"/>
            <a:ext cx="263214" cy="276999"/>
          </a:xfrm>
          <a:prstGeom prst="rect">
            <a:avLst/>
          </a:prstGeom>
          <a:noFill/>
        </p:spPr>
        <p:txBody>
          <a:bodyPr wrap="none" rtlCol="0">
            <a:spAutoFit/>
          </a:bodyPr>
          <a:lstStyle/>
          <a:p>
            <a:r>
              <a:rPr lang="el-GR" sz="1200" dirty="0" smtClean="0"/>
              <a:t>6</a:t>
            </a:r>
            <a:endParaRPr lang="en-US" sz="1200" dirty="0"/>
          </a:p>
        </p:txBody>
      </p:sp>
      <p:sp>
        <p:nvSpPr>
          <p:cNvPr id="8" name="TextBox 7"/>
          <p:cNvSpPr txBox="1"/>
          <p:nvPr/>
        </p:nvSpPr>
        <p:spPr>
          <a:xfrm>
            <a:off x="8239953" y="5528474"/>
            <a:ext cx="263214" cy="276999"/>
          </a:xfrm>
          <a:prstGeom prst="rect">
            <a:avLst/>
          </a:prstGeom>
          <a:noFill/>
        </p:spPr>
        <p:txBody>
          <a:bodyPr wrap="none" rtlCol="0">
            <a:spAutoFit/>
          </a:bodyPr>
          <a:lstStyle/>
          <a:p>
            <a:r>
              <a:rPr lang="el-GR" sz="1200" dirty="0" smtClean="0"/>
              <a:t>7</a:t>
            </a:r>
            <a:endParaRPr lang="en-US" sz="12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Θέση φωνητικών σάκων</a:t>
            </a:r>
            <a:endParaRPr lang="en-US" dirty="0"/>
          </a:p>
        </p:txBody>
      </p:sp>
      <p:sp>
        <p:nvSpPr>
          <p:cNvPr id="3" name="Footer Placeholder 2"/>
          <p:cNvSpPr>
            <a:spLocks noGrp="1"/>
          </p:cNvSpPr>
          <p:nvPr>
            <p:ph type="ftr" sz="quarter" idx="10"/>
          </p:nvPr>
        </p:nvSpPr>
        <p:spPr/>
        <p:txBody>
          <a:bodyPr/>
          <a:lstStyle/>
          <a:p>
            <a:r>
              <a:rPr lang="el-GR" smtClean="0"/>
              <a:t>Ενότητα 2η. Αμφίβια</a:t>
            </a:r>
            <a:endParaRPr lang="en-US" dirty="0"/>
          </a:p>
        </p:txBody>
      </p:sp>
      <p:sp>
        <p:nvSpPr>
          <p:cNvPr id="4" name="Slide Number Placeholder 3"/>
          <p:cNvSpPr>
            <a:spLocks noGrp="1"/>
          </p:cNvSpPr>
          <p:nvPr>
            <p:ph type="sldNum" sz="quarter" idx="11"/>
          </p:nvPr>
        </p:nvSpPr>
        <p:spPr/>
        <p:txBody>
          <a:bodyPr/>
          <a:lstStyle/>
          <a:p>
            <a:fld id="{58A56277-EA16-4AF5-BFB5-E5ECBBB39490}" type="slidenum">
              <a:rPr lang="en-US" smtClean="0"/>
              <a:t>21</a:t>
            </a:fld>
            <a:endParaRPr lang="en-US"/>
          </a:p>
        </p:txBody>
      </p:sp>
      <p:pic>
        <p:nvPicPr>
          <p:cNvPr id="9" name="Content Placeholder 8"/>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3032521" y="1492865"/>
            <a:ext cx="3586638" cy="2450869"/>
          </a:xfrm>
        </p:spPr>
      </p:pic>
      <p:sp>
        <p:nvSpPr>
          <p:cNvPr id="10" name="TextBox 9"/>
          <p:cNvSpPr txBox="1"/>
          <p:nvPr/>
        </p:nvSpPr>
        <p:spPr>
          <a:xfrm>
            <a:off x="5248271" y="1521412"/>
            <a:ext cx="1370888" cy="338554"/>
          </a:xfrm>
          <a:prstGeom prst="rect">
            <a:avLst/>
          </a:prstGeom>
          <a:noFill/>
        </p:spPr>
        <p:txBody>
          <a:bodyPr wrap="none" rtlCol="0">
            <a:spAutoFit/>
          </a:bodyPr>
          <a:lstStyle/>
          <a:p>
            <a:r>
              <a:rPr lang="en-US" sz="1600" i="1" dirty="0" err="1" smtClean="0">
                <a:solidFill>
                  <a:schemeClr val="bg1"/>
                </a:solidFill>
              </a:rPr>
              <a:t>Hyla</a:t>
            </a:r>
            <a:r>
              <a:rPr lang="en-US" sz="1600" i="1" dirty="0" smtClean="0">
                <a:solidFill>
                  <a:schemeClr val="bg1"/>
                </a:solidFill>
              </a:rPr>
              <a:t> </a:t>
            </a:r>
            <a:r>
              <a:rPr lang="en-US" sz="1600" i="1" dirty="0" err="1" smtClean="0">
                <a:solidFill>
                  <a:schemeClr val="bg1"/>
                </a:solidFill>
              </a:rPr>
              <a:t>harborea</a:t>
            </a:r>
            <a:endParaRPr lang="en-US" sz="1600" i="1" dirty="0">
              <a:solidFill>
                <a:schemeClr val="bg1"/>
              </a:solidFill>
            </a:endParaRPr>
          </a:p>
        </p:txBody>
      </p:sp>
      <p:pic>
        <p:nvPicPr>
          <p:cNvPr id="12" name="Content Placeholder 11"/>
          <p:cNvPicPr>
            <a:picLocks noGrp="1" noChangeAspect="1"/>
          </p:cNvPicPr>
          <p:nvPr>
            <p:ph sz="quarter" idx="12"/>
          </p:nvPr>
        </p:nvPicPr>
        <p:blipFill>
          <a:blip r:embed="rId4">
            <a:extLst>
              <a:ext uri="{28A0092B-C50C-407E-A947-70E740481C1C}">
                <a14:useLocalDpi xmlns:a14="http://schemas.microsoft.com/office/drawing/2010/main" val="0"/>
              </a:ext>
            </a:extLst>
          </a:blip>
          <a:stretch>
            <a:fillRect/>
          </a:stretch>
        </p:blipFill>
        <p:spPr>
          <a:xfrm>
            <a:off x="1515085" y="4065763"/>
            <a:ext cx="3056915" cy="2068513"/>
          </a:xfrm>
        </p:spPr>
      </p:pic>
      <p:sp>
        <p:nvSpPr>
          <p:cNvPr id="13" name="TextBox 12"/>
          <p:cNvSpPr txBox="1"/>
          <p:nvPr/>
        </p:nvSpPr>
        <p:spPr>
          <a:xfrm>
            <a:off x="1515085" y="5795722"/>
            <a:ext cx="1337033" cy="338554"/>
          </a:xfrm>
          <a:prstGeom prst="rect">
            <a:avLst/>
          </a:prstGeom>
          <a:noFill/>
        </p:spPr>
        <p:txBody>
          <a:bodyPr wrap="none" rtlCol="0">
            <a:spAutoFit/>
          </a:bodyPr>
          <a:lstStyle/>
          <a:p>
            <a:r>
              <a:rPr lang="en-US" sz="1600" i="1" dirty="0" err="1" smtClean="0">
                <a:solidFill>
                  <a:schemeClr val="bg1"/>
                </a:solidFill>
              </a:rPr>
              <a:t>Bufo</a:t>
            </a:r>
            <a:r>
              <a:rPr lang="en-US" sz="1600" i="1" dirty="0" smtClean="0">
                <a:solidFill>
                  <a:schemeClr val="bg1"/>
                </a:solidFill>
              </a:rPr>
              <a:t> </a:t>
            </a:r>
            <a:r>
              <a:rPr lang="en-US" sz="1600" i="1" dirty="0" err="1" smtClean="0">
                <a:solidFill>
                  <a:schemeClr val="bg1"/>
                </a:solidFill>
              </a:rPr>
              <a:t>calamita</a:t>
            </a:r>
            <a:endParaRPr lang="en-US" sz="1600" i="1" dirty="0">
              <a:solidFill>
                <a:schemeClr val="bg1"/>
              </a:solidFill>
            </a:endParaRPr>
          </a:p>
        </p:txBody>
      </p:sp>
      <p:pic>
        <p:nvPicPr>
          <p:cNvPr id="15" name="Content Placeholder 14"/>
          <p:cNvPicPr>
            <a:picLocks noGrp="1" noChangeAspect="1"/>
          </p:cNvPicPr>
          <p:nvPr>
            <p:ph sz="quarter" idx="13"/>
          </p:nvPr>
        </p:nvPicPr>
        <p:blipFill>
          <a:blip r:embed="rId5" cstate="print">
            <a:extLst>
              <a:ext uri="{28A0092B-C50C-407E-A947-70E740481C1C}">
                <a14:useLocalDpi xmlns:a14="http://schemas.microsoft.com/office/drawing/2010/main" val="0"/>
              </a:ext>
            </a:extLst>
          </a:blip>
          <a:stretch>
            <a:fillRect/>
          </a:stretch>
        </p:blipFill>
        <p:spPr>
          <a:xfrm>
            <a:off x="5083486" y="4042745"/>
            <a:ext cx="3071346" cy="2114550"/>
          </a:xfrm>
        </p:spPr>
      </p:pic>
      <p:sp>
        <p:nvSpPr>
          <p:cNvPr id="16" name="TextBox 15"/>
          <p:cNvSpPr txBox="1"/>
          <p:nvPr/>
        </p:nvSpPr>
        <p:spPr>
          <a:xfrm>
            <a:off x="6705396" y="5818741"/>
            <a:ext cx="1449436" cy="338554"/>
          </a:xfrm>
          <a:prstGeom prst="rect">
            <a:avLst/>
          </a:prstGeom>
          <a:noFill/>
        </p:spPr>
        <p:txBody>
          <a:bodyPr wrap="none" rtlCol="0">
            <a:spAutoFit/>
          </a:bodyPr>
          <a:lstStyle/>
          <a:p>
            <a:r>
              <a:rPr lang="en-US" sz="1600" i="1" dirty="0" smtClean="0">
                <a:solidFill>
                  <a:schemeClr val="bg1"/>
                </a:solidFill>
              </a:rPr>
              <a:t>Rana </a:t>
            </a:r>
            <a:r>
              <a:rPr lang="en-US" sz="1600" i="1" dirty="0" err="1" smtClean="0">
                <a:solidFill>
                  <a:schemeClr val="bg1"/>
                </a:solidFill>
              </a:rPr>
              <a:t>esculenta</a:t>
            </a:r>
            <a:endParaRPr lang="en-US" sz="1600" i="1" dirty="0">
              <a:solidFill>
                <a:schemeClr val="bg1"/>
              </a:solidFill>
            </a:endParaRPr>
          </a:p>
        </p:txBody>
      </p:sp>
      <p:sp>
        <p:nvSpPr>
          <p:cNvPr id="17" name="TextBox 16"/>
          <p:cNvSpPr txBox="1"/>
          <p:nvPr/>
        </p:nvSpPr>
        <p:spPr>
          <a:xfrm>
            <a:off x="6619159" y="3666735"/>
            <a:ext cx="263214" cy="276999"/>
          </a:xfrm>
          <a:prstGeom prst="rect">
            <a:avLst/>
          </a:prstGeom>
          <a:noFill/>
        </p:spPr>
        <p:txBody>
          <a:bodyPr wrap="none" rtlCol="0">
            <a:spAutoFit/>
          </a:bodyPr>
          <a:lstStyle/>
          <a:p>
            <a:r>
              <a:rPr lang="el-GR" sz="1200" dirty="0" smtClean="0"/>
              <a:t>8</a:t>
            </a:r>
            <a:endParaRPr lang="en-US" sz="1200" dirty="0"/>
          </a:p>
        </p:txBody>
      </p:sp>
      <p:sp>
        <p:nvSpPr>
          <p:cNvPr id="18" name="TextBox 17"/>
          <p:cNvSpPr txBox="1"/>
          <p:nvPr/>
        </p:nvSpPr>
        <p:spPr>
          <a:xfrm>
            <a:off x="4549223" y="5880296"/>
            <a:ext cx="263214" cy="276999"/>
          </a:xfrm>
          <a:prstGeom prst="rect">
            <a:avLst/>
          </a:prstGeom>
          <a:noFill/>
        </p:spPr>
        <p:txBody>
          <a:bodyPr wrap="none" rtlCol="0">
            <a:spAutoFit/>
          </a:bodyPr>
          <a:lstStyle/>
          <a:p>
            <a:r>
              <a:rPr lang="el-GR" sz="1200" dirty="0" smtClean="0"/>
              <a:t>9</a:t>
            </a:r>
            <a:endParaRPr lang="en-US" sz="1200" dirty="0"/>
          </a:p>
        </p:txBody>
      </p:sp>
      <p:sp>
        <p:nvSpPr>
          <p:cNvPr id="19" name="TextBox 18"/>
          <p:cNvSpPr txBox="1"/>
          <p:nvPr/>
        </p:nvSpPr>
        <p:spPr>
          <a:xfrm>
            <a:off x="8154832" y="5867646"/>
            <a:ext cx="360518" cy="276999"/>
          </a:xfrm>
          <a:prstGeom prst="rect">
            <a:avLst/>
          </a:prstGeom>
          <a:noFill/>
        </p:spPr>
        <p:txBody>
          <a:bodyPr wrap="square" rtlCol="0">
            <a:spAutoFit/>
          </a:bodyPr>
          <a:lstStyle/>
          <a:p>
            <a:r>
              <a:rPr lang="el-GR" sz="1200" dirty="0" smtClean="0"/>
              <a:t>10</a:t>
            </a:r>
            <a:endParaRPr lang="en-US" sz="12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l-GR" altLang="en-US" dirty="0" err="1"/>
              <a:t>Αρτίγονα</a:t>
            </a:r>
            <a:r>
              <a:rPr lang="el-GR" altLang="en-US" dirty="0"/>
              <a:t> Αμφίβια</a:t>
            </a:r>
          </a:p>
        </p:txBody>
      </p:sp>
      <p:sp>
        <p:nvSpPr>
          <p:cNvPr id="52227" name="Rectangle 3"/>
          <p:cNvSpPr>
            <a:spLocks noGrp="1" noChangeArrowheads="1"/>
          </p:cNvSpPr>
          <p:nvPr>
            <p:ph idx="1"/>
          </p:nvPr>
        </p:nvSpPr>
        <p:spPr/>
        <p:txBody>
          <a:bodyPr>
            <a:noAutofit/>
          </a:bodyPr>
          <a:lstStyle/>
          <a:p>
            <a:pPr>
              <a:lnSpc>
                <a:spcPct val="90000"/>
              </a:lnSpc>
            </a:pPr>
            <a:r>
              <a:rPr lang="el-GR" altLang="en-US" sz="2600" dirty="0"/>
              <a:t>Περισσότερα από 6.000 είδη</a:t>
            </a:r>
          </a:p>
          <a:p>
            <a:pPr>
              <a:lnSpc>
                <a:spcPct val="90000"/>
              </a:lnSpc>
            </a:pPr>
            <a:r>
              <a:rPr lang="el-GR" altLang="en-US" sz="2600" dirty="0"/>
              <a:t>Γενικές προσαρμογές για τη διαβίωση στη χέρσο συνήθως για μέρος μόνο της ζωής τους</a:t>
            </a:r>
            <a:r>
              <a:rPr lang="en-US" altLang="en-US" sz="2600" dirty="0"/>
              <a:t>:</a:t>
            </a:r>
            <a:r>
              <a:rPr lang="el-GR" altLang="en-US" sz="2600" dirty="0"/>
              <a:t> υδρόβια αυγά, υδρόβιες προνύμφες, μεταμόρφωση με απώλεια βραγχίων και ενεργοποίηση των πνευμόνων.</a:t>
            </a:r>
          </a:p>
          <a:p>
            <a:pPr>
              <a:lnSpc>
                <a:spcPct val="90000"/>
              </a:lnSpc>
            </a:pPr>
            <a:r>
              <a:rPr lang="el-GR" altLang="en-US" sz="2600" dirty="0"/>
              <a:t>ΟΙ ΠΝΕΥΜΟΝΕΣ ΠΡΟΫΠΑΡΧΟΥΝ ΣΕ ΛΑΝΘΑΝΟΥΣΑ ΜΟΡΦΗ ΑΠΌ ΤΗΝ ΠΡΩΤΗ ΣΤΙΓΜΗ</a:t>
            </a:r>
          </a:p>
          <a:p>
            <a:pPr>
              <a:lnSpc>
                <a:spcPct val="90000"/>
              </a:lnSpc>
            </a:pPr>
            <a:r>
              <a:rPr lang="el-GR" altLang="en-US" sz="2600" dirty="0"/>
              <a:t>Πολλές διαφοροποιήσεις στον οντογενετικό κύκλο.</a:t>
            </a:r>
          </a:p>
          <a:p>
            <a:pPr>
              <a:lnSpc>
                <a:spcPct val="90000"/>
              </a:lnSpc>
            </a:pPr>
            <a:r>
              <a:rPr lang="el-GR" altLang="en-US" sz="2600" dirty="0"/>
              <a:t>Σχεδόν όλα τα είδη εξαρτώνται με κάποιο τρόπο από το νερό.</a:t>
            </a:r>
          </a:p>
        </p:txBody>
      </p:sp>
      <p:sp>
        <p:nvSpPr>
          <p:cNvPr id="2" name="Footer Placeholder 1"/>
          <p:cNvSpPr>
            <a:spLocks noGrp="1"/>
          </p:cNvSpPr>
          <p:nvPr>
            <p:ph type="ftr" sz="quarter" idx="11"/>
          </p:nvPr>
        </p:nvSpPr>
        <p:spPr/>
        <p:txBody>
          <a:bodyPr/>
          <a:lstStyle/>
          <a:p>
            <a:r>
              <a:rPr lang="el-GR" smtClean="0"/>
              <a:t>Ενότητα 2η. Αμφίβια</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t>22</a:t>
            </a:fld>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normAutofit/>
          </a:bodyPr>
          <a:lstStyle/>
          <a:p>
            <a:r>
              <a:rPr lang="el-GR" altLang="en-US" sz="4000" dirty="0"/>
              <a:t>Καικίλια ή Γυμνοφίονα ή </a:t>
            </a:r>
            <a:r>
              <a:rPr lang="el-GR" altLang="en-US" sz="4000" dirty="0" smtClean="0"/>
              <a:t>Άποδα 1/2</a:t>
            </a:r>
            <a:endParaRPr lang="el-GR" altLang="en-US" sz="4000"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111069" y="3501231"/>
            <a:ext cx="3038475" cy="2219325"/>
          </a:xfrm>
          <a:ln>
            <a:solidFill>
              <a:schemeClr val="accent6">
                <a:lumMod val="75000"/>
              </a:schemeClr>
            </a:solidFill>
          </a:ln>
        </p:spPr>
      </p:pic>
      <p:pic>
        <p:nvPicPr>
          <p:cNvPr id="4" name="Content Placeholder 3"/>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859972" y="1802758"/>
            <a:ext cx="3886200" cy="2568271"/>
          </a:xfrm>
        </p:spPr>
      </p:pic>
      <p:sp>
        <p:nvSpPr>
          <p:cNvPr id="2" name="Footer Placeholder 1"/>
          <p:cNvSpPr>
            <a:spLocks noGrp="1"/>
          </p:cNvSpPr>
          <p:nvPr>
            <p:ph type="ftr" sz="quarter" idx="11"/>
          </p:nvPr>
        </p:nvSpPr>
        <p:spPr/>
        <p:txBody>
          <a:bodyPr/>
          <a:lstStyle/>
          <a:p>
            <a:r>
              <a:rPr lang="el-GR" smtClean="0"/>
              <a:t>Ενότητα 2η. Αμφίβια</a:t>
            </a:r>
            <a:endParaRPr lang="en-US"/>
          </a:p>
        </p:txBody>
      </p:sp>
      <p:sp>
        <p:nvSpPr>
          <p:cNvPr id="3" name="Slide Number Placeholder 2"/>
          <p:cNvSpPr>
            <a:spLocks noGrp="1"/>
          </p:cNvSpPr>
          <p:nvPr>
            <p:ph type="sldNum" sz="quarter" idx="12"/>
          </p:nvPr>
        </p:nvSpPr>
        <p:spPr/>
        <p:txBody>
          <a:bodyPr/>
          <a:lstStyle/>
          <a:p>
            <a:fld id="{58A56277-EA16-4AF5-BFB5-E5ECBBB39490}" type="slidenum">
              <a:rPr lang="en-US" smtClean="0"/>
              <a:t>23</a:t>
            </a:fld>
            <a:endParaRPr lang="en-US"/>
          </a:p>
        </p:txBody>
      </p:sp>
      <p:sp>
        <p:nvSpPr>
          <p:cNvPr id="7" name="TextBox 6"/>
          <p:cNvSpPr txBox="1"/>
          <p:nvPr/>
        </p:nvSpPr>
        <p:spPr>
          <a:xfrm>
            <a:off x="4417616" y="4371029"/>
            <a:ext cx="341760" cy="276999"/>
          </a:xfrm>
          <a:prstGeom prst="rect">
            <a:avLst/>
          </a:prstGeom>
          <a:noFill/>
        </p:spPr>
        <p:txBody>
          <a:bodyPr wrap="none" rtlCol="0">
            <a:spAutoFit/>
          </a:bodyPr>
          <a:lstStyle/>
          <a:p>
            <a:r>
              <a:rPr lang="el-GR" sz="1200" dirty="0" smtClean="0"/>
              <a:t>11</a:t>
            </a:r>
            <a:endParaRPr lang="en-US" sz="1200" dirty="0"/>
          </a:p>
        </p:txBody>
      </p:sp>
      <p:sp>
        <p:nvSpPr>
          <p:cNvPr id="8" name="TextBox 7"/>
          <p:cNvSpPr txBox="1"/>
          <p:nvPr/>
        </p:nvSpPr>
        <p:spPr>
          <a:xfrm>
            <a:off x="7886330" y="5720556"/>
            <a:ext cx="341760" cy="276999"/>
          </a:xfrm>
          <a:prstGeom prst="rect">
            <a:avLst/>
          </a:prstGeom>
          <a:noFill/>
        </p:spPr>
        <p:txBody>
          <a:bodyPr wrap="none" rtlCol="0">
            <a:spAutoFit/>
          </a:bodyPr>
          <a:lstStyle/>
          <a:p>
            <a:r>
              <a:rPr lang="el-GR" sz="1200" dirty="0" smtClean="0"/>
              <a:t>12</a:t>
            </a:r>
            <a:endParaRPr lang="en-US" sz="12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l-GR" sz="4000" dirty="0"/>
              <a:t>Καικίλια ή Γυμνοφίονα ή Άποδα </a:t>
            </a:r>
            <a:r>
              <a:rPr lang="el-GR" sz="4000" dirty="0" smtClean="0"/>
              <a:t>2/2</a:t>
            </a:r>
            <a:endParaRPr lang="en-US" sz="4000" dirty="0"/>
          </a:p>
        </p:txBody>
      </p:sp>
      <p:sp>
        <p:nvSpPr>
          <p:cNvPr id="54275" name="Rectangle 3"/>
          <p:cNvSpPr>
            <a:spLocks noGrp="1" noChangeArrowheads="1"/>
          </p:cNvSpPr>
          <p:nvPr>
            <p:ph idx="1"/>
          </p:nvPr>
        </p:nvSpPr>
        <p:spPr/>
        <p:txBody>
          <a:bodyPr/>
          <a:lstStyle/>
          <a:p>
            <a:pPr>
              <a:lnSpc>
                <a:spcPct val="80000"/>
              </a:lnSpc>
            </a:pPr>
            <a:r>
              <a:rPr lang="el-GR" altLang="en-US" sz="2800" dirty="0"/>
              <a:t>173 είδη περίπου.</a:t>
            </a:r>
          </a:p>
          <a:p>
            <a:pPr>
              <a:lnSpc>
                <a:spcPct val="80000"/>
              </a:lnSpc>
            </a:pPr>
            <a:r>
              <a:rPr lang="el-GR" altLang="en-US" sz="2800" dirty="0"/>
              <a:t>Τροπικά δάση Ν. Αμερικής, Αφρικής και Ν.Α. Ασίας.</a:t>
            </a:r>
          </a:p>
          <a:p>
            <a:pPr>
              <a:lnSpc>
                <a:spcPct val="80000"/>
              </a:lnSpc>
            </a:pPr>
            <a:r>
              <a:rPr lang="el-GR" altLang="en-US" sz="2800" dirty="0"/>
              <a:t>Μακρύ λεπτό σώμα. Κάποια με μικρές φολίδες στο δέρμα. Απουσία άκρων, πολλοί σπόνδυλοι, μακριές πλευρές, έδρα, μικρά μάτια. Τα ενήλικα συνήθως τυφλά. Αισθητήριες κεραίες στο ρύγχος. Κρυπτικά. Εσωτερική γονιμοποίηση. Το αρσενικό με προεξέχον συζευκτικό όργανο. Ωοτόκα συνήθως, λίγα ζωοτόκα. </a:t>
            </a:r>
          </a:p>
        </p:txBody>
      </p:sp>
      <p:sp>
        <p:nvSpPr>
          <p:cNvPr id="2" name="Footer Placeholder 1"/>
          <p:cNvSpPr>
            <a:spLocks noGrp="1"/>
          </p:cNvSpPr>
          <p:nvPr>
            <p:ph type="ftr" sz="quarter" idx="11"/>
          </p:nvPr>
        </p:nvSpPr>
        <p:spPr/>
        <p:txBody>
          <a:bodyPr/>
          <a:lstStyle/>
          <a:p>
            <a:r>
              <a:rPr lang="el-GR" smtClean="0"/>
              <a:t>Ενότητα 2η. Αμφίβια</a:t>
            </a:r>
            <a:endParaRPr lang="en-US" dirty="0"/>
          </a:p>
        </p:txBody>
      </p:sp>
      <p:sp>
        <p:nvSpPr>
          <p:cNvPr id="4" name="Slide Number Placeholder 3"/>
          <p:cNvSpPr>
            <a:spLocks noGrp="1"/>
          </p:cNvSpPr>
          <p:nvPr>
            <p:ph type="sldNum" sz="quarter" idx="12"/>
          </p:nvPr>
        </p:nvSpPr>
        <p:spPr/>
        <p:txBody>
          <a:bodyPr/>
          <a:lstStyle/>
          <a:p>
            <a:fld id="{58A56277-EA16-4AF5-BFB5-E5ECBBB39490}" type="slidenum">
              <a:rPr lang="en-US" smtClean="0"/>
              <a:t>24</a:t>
            </a:fld>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l-GR" altLang="en-US" sz="4000" dirty="0"/>
              <a:t>Τάξη Ουρόδηλα</a:t>
            </a:r>
            <a:br>
              <a:rPr lang="el-GR" altLang="en-US" sz="4000" dirty="0"/>
            </a:br>
            <a:r>
              <a:rPr lang="el-GR" altLang="en-US" sz="4000" dirty="0" smtClean="0"/>
              <a:t>σαλαμάνδρες 1/2</a:t>
            </a:r>
            <a:endParaRPr lang="el-GR" altLang="en-US" sz="4000" dirty="0"/>
          </a:p>
        </p:txBody>
      </p:sp>
      <p:sp>
        <p:nvSpPr>
          <p:cNvPr id="55299" name="Rectangle 3"/>
          <p:cNvSpPr>
            <a:spLocks noGrp="1" noChangeArrowheads="1"/>
          </p:cNvSpPr>
          <p:nvPr>
            <p:ph idx="1"/>
          </p:nvPr>
        </p:nvSpPr>
        <p:spPr/>
        <p:txBody>
          <a:bodyPr/>
          <a:lstStyle/>
          <a:p>
            <a:r>
              <a:rPr lang="el-GR" altLang="en-US" dirty="0"/>
              <a:t>553 είδη περίπου</a:t>
            </a:r>
          </a:p>
          <a:p>
            <a:r>
              <a:rPr lang="el-GR" altLang="en-US" dirty="0"/>
              <a:t>Βόρειες περιοχές της εύκρατης ζώνης.</a:t>
            </a:r>
          </a:p>
          <a:p>
            <a:r>
              <a:rPr lang="el-GR" altLang="en-US" dirty="0"/>
              <a:t>Σε όλη την ηπειρωτική Ελλάδα, στην Πελοπόννησο και στην Αττική.</a:t>
            </a:r>
          </a:p>
          <a:p>
            <a:r>
              <a:rPr lang="el-GR" altLang="en-US" dirty="0"/>
              <a:t>Συνήθως μήκος έως 15 </a:t>
            </a:r>
            <a:r>
              <a:rPr lang="en-US" altLang="en-US" dirty="0"/>
              <a:t>cm. </a:t>
            </a:r>
          </a:p>
          <a:p>
            <a:r>
              <a:rPr lang="el-GR" altLang="en-US" dirty="0"/>
              <a:t>Σαρκοφάγα </a:t>
            </a:r>
          </a:p>
        </p:txBody>
      </p:sp>
      <p:sp>
        <p:nvSpPr>
          <p:cNvPr id="2" name="Footer Placeholder 1"/>
          <p:cNvSpPr>
            <a:spLocks noGrp="1"/>
          </p:cNvSpPr>
          <p:nvPr>
            <p:ph type="ftr" sz="quarter" idx="11"/>
          </p:nvPr>
        </p:nvSpPr>
        <p:spPr/>
        <p:txBody>
          <a:bodyPr/>
          <a:lstStyle/>
          <a:p>
            <a:r>
              <a:rPr lang="el-GR" smtClean="0"/>
              <a:t>Ενότητα 2η. Αμφίβια</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t>25</a:t>
            </a:fld>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2"/>
          </p:nvPr>
        </p:nvPicPr>
        <p:blipFill>
          <a:blip r:embed="rId3" cstate="print">
            <a:lum contrast="40000"/>
            <a:extLst>
              <a:ext uri="{28A0092B-C50C-407E-A947-70E740481C1C}">
                <a14:useLocalDpi xmlns:a14="http://schemas.microsoft.com/office/drawing/2010/main" val="0"/>
              </a:ext>
            </a:extLst>
          </a:blip>
          <a:stretch>
            <a:fillRect/>
          </a:stretch>
        </p:blipFill>
        <p:spPr>
          <a:xfrm>
            <a:off x="5072175" y="3048793"/>
            <a:ext cx="3103513" cy="2814977"/>
          </a:xfrm>
        </p:spPr>
      </p:pic>
      <p:pic>
        <p:nvPicPr>
          <p:cNvPr id="4" name="Content Placeholder 3"/>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947965" y="1998788"/>
            <a:ext cx="3886200" cy="2100011"/>
          </a:xfrm>
        </p:spPr>
      </p:pic>
      <p:sp>
        <p:nvSpPr>
          <p:cNvPr id="6" name="Title 5"/>
          <p:cNvSpPr>
            <a:spLocks noGrp="1"/>
          </p:cNvSpPr>
          <p:nvPr>
            <p:ph type="title"/>
          </p:nvPr>
        </p:nvSpPr>
        <p:spPr/>
        <p:txBody>
          <a:bodyPr>
            <a:normAutofit/>
          </a:bodyPr>
          <a:lstStyle/>
          <a:p>
            <a:r>
              <a:rPr lang="el-GR" sz="4000" dirty="0"/>
              <a:t>Τάξη Ουρόδηλα</a:t>
            </a:r>
            <a:br>
              <a:rPr lang="el-GR" sz="4000" dirty="0"/>
            </a:br>
            <a:r>
              <a:rPr lang="el-GR" sz="4000" dirty="0"/>
              <a:t>σαλαμάνδρες </a:t>
            </a:r>
            <a:r>
              <a:rPr lang="el-GR" sz="4000" dirty="0" smtClean="0"/>
              <a:t>2/2</a:t>
            </a:r>
            <a:endParaRPr lang="en-US" sz="4000" dirty="0"/>
          </a:p>
        </p:txBody>
      </p:sp>
      <p:sp>
        <p:nvSpPr>
          <p:cNvPr id="2" name="Footer Placeholder 1"/>
          <p:cNvSpPr>
            <a:spLocks noGrp="1"/>
          </p:cNvSpPr>
          <p:nvPr>
            <p:ph type="ftr" sz="quarter" idx="11"/>
          </p:nvPr>
        </p:nvSpPr>
        <p:spPr/>
        <p:txBody>
          <a:bodyPr/>
          <a:lstStyle/>
          <a:p>
            <a:r>
              <a:rPr lang="el-GR" smtClean="0"/>
              <a:t>Ενότητα 2η. Αμφίβια</a:t>
            </a:r>
            <a:endParaRPr lang="en-US"/>
          </a:p>
        </p:txBody>
      </p:sp>
      <p:sp>
        <p:nvSpPr>
          <p:cNvPr id="3" name="Slide Number Placeholder 2"/>
          <p:cNvSpPr>
            <a:spLocks noGrp="1"/>
          </p:cNvSpPr>
          <p:nvPr>
            <p:ph type="sldNum" sz="quarter" idx="12"/>
          </p:nvPr>
        </p:nvSpPr>
        <p:spPr/>
        <p:txBody>
          <a:bodyPr/>
          <a:lstStyle/>
          <a:p>
            <a:fld id="{58A56277-EA16-4AF5-BFB5-E5ECBBB39490}" type="slidenum">
              <a:rPr lang="en-US" smtClean="0"/>
              <a:t>26</a:t>
            </a:fld>
            <a:endParaRPr lang="en-US"/>
          </a:p>
        </p:txBody>
      </p:sp>
      <p:sp>
        <p:nvSpPr>
          <p:cNvPr id="7" name="TextBox 6"/>
          <p:cNvSpPr txBox="1"/>
          <p:nvPr/>
        </p:nvSpPr>
        <p:spPr>
          <a:xfrm>
            <a:off x="4549223" y="4098799"/>
            <a:ext cx="341760" cy="276999"/>
          </a:xfrm>
          <a:prstGeom prst="rect">
            <a:avLst/>
          </a:prstGeom>
          <a:noFill/>
        </p:spPr>
        <p:txBody>
          <a:bodyPr wrap="none" rtlCol="0">
            <a:spAutoFit/>
          </a:bodyPr>
          <a:lstStyle/>
          <a:p>
            <a:r>
              <a:rPr lang="el-GR" sz="1200" dirty="0" smtClean="0"/>
              <a:t>1</a:t>
            </a:r>
            <a:r>
              <a:rPr lang="en-US" sz="1200" dirty="0" smtClean="0"/>
              <a:t>3</a:t>
            </a:r>
            <a:endParaRPr lang="en-US" sz="1200" dirty="0"/>
          </a:p>
        </p:txBody>
      </p:sp>
      <p:sp>
        <p:nvSpPr>
          <p:cNvPr id="8" name="TextBox 7"/>
          <p:cNvSpPr txBox="1"/>
          <p:nvPr/>
        </p:nvSpPr>
        <p:spPr>
          <a:xfrm>
            <a:off x="7833928" y="5863770"/>
            <a:ext cx="341760" cy="276999"/>
          </a:xfrm>
          <a:prstGeom prst="rect">
            <a:avLst/>
          </a:prstGeom>
          <a:noFill/>
        </p:spPr>
        <p:txBody>
          <a:bodyPr wrap="none" rtlCol="0">
            <a:spAutoFit/>
          </a:bodyPr>
          <a:lstStyle/>
          <a:p>
            <a:r>
              <a:rPr lang="el-GR" sz="1200" dirty="0" smtClean="0"/>
              <a:t>14</a:t>
            </a:r>
            <a:endParaRPr lang="en-US" sz="12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t>Αναπαραγωγική συμπεριφορά 1/3</a:t>
            </a:r>
            <a:endParaRPr lang="en-US" sz="4000" dirty="0"/>
          </a:p>
        </p:txBody>
      </p:sp>
      <p:sp>
        <p:nvSpPr>
          <p:cNvPr id="57347" name="Rectangle 3"/>
          <p:cNvSpPr>
            <a:spLocks noGrp="1" noChangeArrowheads="1"/>
          </p:cNvSpPr>
          <p:nvPr>
            <p:ph idx="1"/>
          </p:nvPr>
        </p:nvSpPr>
        <p:spPr/>
        <p:txBody>
          <a:bodyPr>
            <a:normAutofit/>
          </a:bodyPr>
          <a:lstStyle/>
          <a:p>
            <a:pPr>
              <a:lnSpc>
                <a:spcPct val="90000"/>
              </a:lnSpc>
            </a:pPr>
            <a:r>
              <a:rPr lang="el-GR" altLang="en-US" dirty="0" smtClean="0"/>
              <a:t>Οι </a:t>
            </a:r>
            <a:r>
              <a:rPr lang="el-GR" altLang="en-US" dirty="0"/>
              <a:t>περισσότερες σαλαμάνδρες μεταμορφώνονται. Υδρόβιες προνύμφες, χερσαία ενήλικα.</a:t>
            </a:r>
          </a:p>
          <a:p>
            <a:pPr>
              <a:lnSpc>
                <a:spcPct val="90000"/>
              </a:lnSpc>
            </a:pPr>
            <a:r>
              <a:rPr lang="el-GR" altLang="en-US" dirty="0"/>
              <a:t>Κάποια είδη υδρόβια σε όλη τη ζωή τους</a:t>
            </a:r>
          </a:p>
          <a:p>
            <a:pPr>
              <a:lnSpc>
                <a:spcPct val="90000"/>
              </a:lnSpc>
            </a:pPr>
            <a:r>
              <a:rPr lang="el-GR" altLang="en-US" dirty="0"/>
              <a:t>Κάποια άλλα χερσόβια. </a:t>
            </a:r>
          </a:p>
          <a:p>
            <a:pPr>
              <a:lnSpc>
                <a:spcPct val="90000"/>
              </a:lnSpc>
            </a:pPr>
            <a:r>
              <a:rPr lang="el-GR" altLang="en-US" dirty="0"/>
              <a:t>Ωοτόκες, ωοζωοτόκες, ζωοτόκες.</a:t>
            </a:r>
          </a:p>
          <a:p>
            <a:pPr>
              <a:lnSpc>
                <a:spcPct val="90000"/>
              </a:lnSpc>
            </a:pPr>
            <a:endParaRPr lang="el-GR" altLang="en-US" dirty="0"/>
          </a:p>
          <a:p>
            <a:pPr>
              <a:lnSpc>
                <a:spcPct val="90000"/>
              </a:lnSpc>
              <a:buFont typeface="Wingdings" panose="05000000000000000000" pitchFamily="2" charset="2"/>
              <a:buNone/>
            </a:pPr>
            <a:endParaRPr lang="el-GR" altLang="en-US" dirty="0"/>
          </a:p>
        </p:txBody>
      </p:sp>
      <p:sp>
        <p:nvSpPr>
          <p:cNvPr id="3" name="Footer Placeholder 2"/>
          <p:cNvSpPr>
            <a:spLocks noGrp="1"/>
          </p:cNvSpPr>
          <p:nvPr>
            <p:ph type="ftr" sz="quarter" idx="11"/>
          </p:nvPr>
        </p:nvSpPr>
        <p:spPr/>
        <p:txBody>
          <a:bodyPr/>
          <a:lstStyle/>
          <a:p>
            <a:r>
              <a:rPr lang="el-GR" smtClean="0"/>
              <a:t>Ενότητα 2η. Αμφίβια</a:t>
            </a:r>
            <a:endParaRPr lang="en-US" dirty="0"/>
          </a:p>
        </p:txBody>
      </p:sp>
      <p:sp>
        <p:nvSpPr>
          <p:cNvPr id="4" name="Slide Number Placeholder 3"/>
          <p:cNvSpPr>
            <a:spLocks noGrp="1"/>
          </p:cNvSpPr>
          <p:nvPr>
            <p:ph type="sldNum" sz="quarter" idx="12"/>
          </p:nvPr>
        </p:nvSpPr>
        <p:spPr/>
        <p:txBody>
          <a:bodyPr/>
          <a:lstStyle/>
          <a:p>
            <a:fld id="{58A56277-EA16-4AF5-BFB5-E5ECBBB39490}" type="slidenum">
              <a:rPr lang="en-US" smtClean="0"/>
              <a:t>27</a:t>
            </a:fld>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a:t>Αναπαραγωγική συμπεριφορά </a:t>
            </a:r>
            <a:r>
              <a:rPr lang="el-GR" sz="4000" dirty="0" smtClean="0"/>
              <a:t>2/3</a:t>
            </a:r>
            <a:endParaRPr lang="en-US" sz="4000" dirty="0"/>
          </a:p>
        </p:txBody>
      </p:sp>
      <p:sp>
        <p:nvSpPr>
          <p:cNvPr id="3" name="Footer Placeholder 2"/>
          <p:cNvSpPr>
            <a:spLocks noGrp="1"/>
          </p:cNvSpPr>
          <p:nvPr>
            <p:ph type="ftr" sz="quarter" idx="11"/>
          </p:nvPr>
        </p:nvSpPr>
        <p:spPr/>
        <p:txBody>
          <a:bodyPr/>
          <a:lstStyle/>
          <a:p>
            <a:r>
              <a:rPr lang="el-GR" smtClean="0"/>
              <a:t>Ενότητα 2η. Αμφίβια</a:t>
            </a:r>
            <a:endParaRPr lang="en-US"/>
          </a:p>
        </p:txBody>
      </p:sp>
      <p:sp>
        <p:nvSpPr>
          <p:cNvPr id="4" name="Slide Number Placeholder 3"/>
          <p:cNvSpPr>
            <a:spLocks noGrp="1"/>
          </p:cNvSpPr>
          <p:nvPr>
            <p:ph type="sldNum" sz="quarter" idx="12"/>
          </p:nvPr>
        </p:nvSpPr>
        <p:spPr/>
        <p:txBody>
          <a:bodyPr/>
          <a:lstStyle/>
          <a:p>
            <a:fld id="{58A56277-EA16-4AF5-BFB5-E5ECBBB39490}" type="slidenum">
              <a:rPr lang="en-US" smtClean="0"/>
              <a:t>28</a:t>
            </a:fld>
            <a:endParaRPr lang="en-US"/>
          </a:p>
        </p:txBody>
      </p:sp>
      <p:pic>
        <p:nvPicPr>
          <p:cNvPr id="10" name="Content Placeholder 9"/>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7141" r="14951" b="38655"/>
          <a:stretch/>
        </p:blipFill>
        <p:spPr>
          <a:xfrm>
            <a:off x="1375040" y="1690689"/>
            <a:ext cx="6393919" cy="3924891"/>
          </a:xfrm>
        </p:spPr>
      </p:pic>
      <p:sp>
        <p:nvSpPr>
          <p:cNvPr id="11" name="TextBox 10"/>
          <p:cNvSpPr txBox="1"/>
          <p:nvPr/>
        </p:nvSpPr>
        <p:spPr>
          <a:xfrm>
            <a:off x="7427199" y="5477080"/>
            <a:ext cx="341760" cy="276999"/>
          </a:xfrm>
          <a:prstGeom prst="rect">
            <a:avLst/>
          </a:prstGeom>
          <a:noFill/>
        </p:spPr>
        <p:txBody>
          <a:bodyPr wrap="none" rtlCol="0">
            <a:spAutoFit/>
          </a:bodyPr>
          <a:lstStyle/>
          <a:p>
            <a:r>
              <a:rPr lang="el-GR" sz="1200" dirty="0" smtClean="0"/>
              <a:t>15</a:t>
            </a:r>
            <a:endParaRPr lang="en-US" sz="12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486" y="560388"/>
            <a:ext cx="3829205" cy="1600200"/>
          </a:xfrm>
        </p:spPr>
        <p:txBody>
          <a:bodyPr>
            <a:noAutofit/>
          </a:bodyPr>
          <a:lstStyle/>
          <a:p>
            <a:r>
              <a:rPr lang="el-GR" sz="4000" dirty="0"/>
              <a:t>Αναπαραγωγική συμπεριφορά </a:t>
            </a:r>
            <a:r>
              <a:rPr lang="el-GR" sz="4000" dirty="0" smtClean="0"/>
              <a:t>3/3</a:t>
            </a:r>
            <a:endParaRPr lang="en-US" sz="4000"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34017" y="138499"/>
            <a:ext cx="4792460" cy="5861050"/>
          </a:xfrm>
          <a:ln>
            <a:solidFill>
              <a:srgbClr val="0070C0"/>
            </a:solidFill>
          </a:ln>
        </p:spPr>
      </p:pic>
      <p:sp>
        <p:nvSpPr>
          <p:cNvPr id="4" name="Picture Placeholder 3"/>
          <p:cNvSpPr>
            <a:spLocks noGrp="1"/>
          </p:cNvSpPr>
          <p:nvPr>
            <p:ph type="pic" sz="quarter" idx="13"/>
          </p:nvPr>
        </p:nvSpPr>
        <p:spPr/>
      </p:sp>
      <p:sp>
        <p:nvSpPr>
          <p:cNvPr id="3" name="Footer Placeholder 2"/>
          <p:cNvSpPr>
            <a:spLocks noGrp="1"/>
          </p:cNvSpPr>
          <p:nvPr>
            <p:ph type="ftr" sz="quarter" idx="11"/>
          </p:nvPr>
        </p:nvSpPr>
        <p:spPr/>
        <p:txBody>
          <a:bodyPr/>
          <a:lstStyle/>
          <a:p>
            <a:r>
              <a:rPr lang="el-GR" smtClean="0"/>
              <a:t>Ενότητα 2η. Αμφίβια</a:t>
            </a:r>
            <a:endParaRPr lang="en-US"/>
          </a:p>
        </p:txBody>
      </p:sp>
      <p:sp>
        <p:nvSpPr>
          <p:cNvPr id="6" name="Slide Number Placeholder 5"/>
          <p:cNvSpPr>
            <a:spLocks noGrp="1"/>
          </p:cNvSpPr>
          <p:nvPr>
            <p:ph type="sldNum" sz="quarter" idx="12"/>
          </p:nvPr>
        </p:nvSpPr>
        <p:spPr/>
        <p:txBody>
          <a:bodyPr/>
          <a:lstStyle/>
          <a:p>
            <a:fld id="{58A56277-EA16-4AF5-BFB5-E5ECBBB39490}" type="slidenum">
              <a:rPr lang="en-US" smtClean="0"/>
              <a:t>29</a:t>
            </a:fld>
            <a:endParaRPr lang="en-US"/>
          </a:p>
        </p:txBody>
      </p:sp>
      <p:sp>
        <p:nvSpPr>
          <p:cNvPr id="7" name="TextBox 6"/>
          <p:cNvSpPr txBox="1"/>
          <p:nvPr/>
        </p:nvSpPr>
        <p:spPr>
          <a:xfrm>
            <a:off x="8484717" y="5722550"/>
            <a:ext cx="341760" cy="276999"/>
          </a:xfrm>
          <a:prstGeom prst="rect">
            <a:avLst/>
          </a:prstGeom>
          <a:noFill/>
        </p:spPr>
        <p:txBody>
          <a:bodyPr wrap="none" rtlCol="0">
            <a:spAutoFit/>
          </a:bodyPr>
          <a:lstStyle/>
          <a:p>
            <a:r>
              <a:rPr lang="el-GR" sz="1200" dirty="0" smtClean="0"/>
              <a:t>17</a:t>
            </a:r>
            <a:endParaRPr lang="en-US" sz="12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l-GR" altLang="en-US" sz="4000" dirty="0"/>
              <a:t>Βασικές διαφορές </a:t>
            </a:r>
            <a:r>
              <a:rPr lang="el-GR" altLang="en-US" sz="4000" dirty="0" smtClean="0"/>
              <a:t/>
            </a:r>
            <a:br>
              <a:rPr lang="el-GR" altLang="en-US" sz="4000" dirty="0" smtClean="0"/>
            </a:br>
            <a:r>
              <a:rPr lang="el-GR" altLang="en-US" sz="4000" dirty="0" smtClean="0"/>
              <a:t>μεταξύ </a:t>
            </a:r>
            <a:r>
              <a:rPr lang="el-GR" altLang="en-US" sz="4000" dirty="0"/>
              <a:t>νερού και </a:t>
            </a:r>
            <a:r>
              <a:rPr lang="el-GR" altLang="en-US" sz="4000" dirty="0" smtClean="0"/>
              <a:t>χέρσου 1/2</a:t>
            </a:r>
            <a:endParaRPr lang="el-GR" altLang="en-US" sz="4000" dirty="0"/>
          </a:p>
        </p:txBody>
      </p:sp>
      <p:sp>
        <p:nvSpPr>
          <p:cNvPr id="43011" name="Rectangle 3"/>
          <p:cNvSpPr>
            <a:spLocks noGrp="1" noChangeArrowheads="1"/>
          </p:cNvSpPr>
          <p:nvPr>
            <p:ph idx="1"/>
          </p:nvPr>
        </p:nvSpPr>
        <p:spPr/>
        <p:txBody>
          <a:bodyPr/>
          <a:lstStyle/>
          <a:p>
            <a:pPr marL="0" indent="0">
              <a:lnSpc>
                <a:spcPct val="90000"/>
              </a:lnSpc>
              <a:buNone/>
            </a:pPr>
            <a:r>
              <a:rPr lang="el-GR" altLang="en-US" dirty="0"/>
              <a:t>1. </a:t>
            </a:r>
            <a:r>
              <a:rPr lang="el-GR" altLang="en-US" b="1" dirty="0"/>
              <a:t>Περιεκτικότητα σε οξυγόνο</a:t>
            </a:r>
            <a:r>
              <a:rPr lang="el-GR" altLang="en-US" dirty="0"/>
              <a:t>. 20 φορές αφθονότερο στον αέρα και καλύτερα διαχεόμενο.</a:t>
            </a:r>
          </a:p>
          <a:p>
            <a:pPr marL="0" indent="0">
              <a:lnSpc>
                <a:spcPct val="90000"/>
              </a:lnSpc>
              <a:buNone/>
            </a:pPr>
            <a:r>
              <a:rPr lang="el-GR" altLang="en-US" dirty="0"/>
              <a:t>2.</a:t>
            </a:r>
            <a:r>
              <a:rPr lang="el-GR" altLang="en-US" b="1" dirty="0"/>
              <a:t> Πυκνότητα</a:t>
            </a:r>
            <a:r>
              <a:rPr lang="el-GR" altLang="en-US" dirty="0"/>
              <a:t>. 1000 φορές μικρότερη πυκνότητα άνωσης στον αέρα σε σύγκριση </a:t>
            </a:r>
            <a:r>
              <a:rPr lang="el-GR" altLang="en-US" sz="2800" dirty="0"/>
              <a:t>με το νερό και 50 φορές μικρότερο ιξώδες</a:t>
            </a:r>
            <a:r>
              <a:rPr lang="el-GR" altLang="en-US" sz="2800" dirty="0" smtClean="0"/>
              <a:t>.</a:t>
            </a:r>
            <a:endParaRPr lang="el-GR" altLang="en-US" sz="2800" dirty="0"/>
          </a:p>
        </p:txBody>
      </p:sp>
      <p:sp>
        <p:nvSpPr>
          <p:cNvPr id="2" name="Footer Placeholder 1"/>
          <p:cNvSpPr>
            <a:spLocks noGrp="1"/>
          </p:cNvSpPr>
          <p:nvPr>
            <p:ph type="ftr" sz="quarter" idx="11"/>
          </p:nvPr>
        </p:nvSpPr>
        <p:spPr/>
        <p:txBody>
          <a:bodyPr/>
          <a:lstStyle/>
          <a:p>
            <a:r>
              <a:rPr lang="el-GR" smtClean="0"/>
              <a:t>Ενότητα 2η. Αμφίβια</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Ο κύκλος ζωής ενός τρίτωνα</a:t>
            </a:r>
            <a:endParaRPr lang="en-US" dirty="0"/>
          </a:p>
        </p:txBody>
      </p:sp>
      <p:sp>
        <p:nvSpPr>
          <p:cNvPr id="3" name="Footer Placeholder 2"/>
          <p:cNvSpPr>
            <a:spLocks noGrp="1"/>
          </p:cNvSpPr>
          <p:nvPr>
            <p:ph type="ftr" sz="quarter" idx="11"/>
          </p:nvPr>
        </p:nvSpPr>
        <p:spPr/>
        <p:txBody>
          <a:bodyPr/>
          <a:lstStyle/>
          <a:p>
            <a:r>
              <a:rPr lang="el-GR" smtClean="0"/>
              <a:t>Ενότητα 2η. Αμφίβια</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t>30</a:t>
            </a:fld>
            <a:endParaRPr lang="en-US"/>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47729" y="1259242"/>
            <a:ext cx="4602988" cy="4890892"/>
          </a:xfrm>
        </p:spPr>
      </p:pic>
      <p:sp>
        <p:nvSpPr>
          <p:cNvPr id="8" name="TextBox 7"/>
          <p:cNvSpPr txBox="1"/>
          <p:nvPr/>
        </p:nvSpPr>
        <p:spPr>
          <a:xfrm>
            <a:off x="6679837" y="5822277"/>
            <a:ext cx="341760" cy="276999"/>
          </a:xfrm>
          <a:prstGeom prst="rect">
            <a:avLst/>
          </a:prstGeom>
          <a:noFill/>
        </p:spPr>
        <p:txBody>
          <a:bodyPr wrap="none" rtlCol="0">
            <a:spAutoFit/>
          </a:bodyPr>
          <a:lstStyle/>
          <a:p>
            <a:r>
              <a:rPr lang="el-GR" sz="1200" dirty="0" smtClean="0"/>
              <a:t>16</a:t>
            </a:r>
            <a:endParaRPr lang="en-US" sz="12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l-GR" altLang="en-US"/>
              <a:t>Αναπνοή</a:t>
            </a:r>
          </a:p>
        </p:txBody>
      </p:sp>
      <p:sp>
        <p:nvSpPr>
          <p:cNvPr id="59395" name="Rectangle 3"/>
          <p:cNvSpPr>
            <a:spLocks noGrp="1" noChangeArrowheads="1"/>
          </p:cNvSpPr>
          <p:nvPr>
            <p:ph type="body" idx="1"/>
          </p:nvPr>
        </p:nvSpPr>
        <p:spPr/>
        <p:txBody>
          <a:bodyPr/>
          <a:lstStyle/>
          <a:p>
            <a:r>
              <a:rPr lang="el-GR" altLang="en-US"/>
              <a:t>Ποικιλία αναπνευστικών μηχανισμών.</a:t>
            </a:r>
          </a:p>
          <a:p>
            <a:r>
              <a:rPr lang="el-GR" altLang="en-US"/>
              <a:t>Πνεύμονες παρόντες από τη στιγμή της γέννησης.</a:t>
            </a:r>
          </a:p>
          <a:p>
            <a:r>
              <a:rPr lang="el-GR" altLang="en-US"/>
              <a:t>Πνεύμονες-Χερσόβιες σαλαμάνδρες</a:t>
            </a:r>
          </a:p>
          <a:p>
            <a:r>
              <a:rPr lang="el-GR" altLang="en-US"/>
              <a:t>Βράγχια-Υδρόβιες</a:t>
            </a:r>
          </a:p>
        </p:txBody>
      </p:sp>
      <p:sp>
        <p:nvSpPr>
          <p:cNvPr id="2" name="Footer Placeholder 1"/>
          <p:cNvSpPr>
            <a:spLocks noGrp="1"/>
          </p:cNvSpPr>
          <p:nvPr>
            <p:ph type="ftr" sz="quarter" idx="11"/>
          </p:nvPr>
        </p:nvSpPr>
        <p:spPr/>
        <p:txBody>
          <a:bodyPr/>
          <a:lstStyle/>
          <a:p>
            <a:r>
              <a:rPr lang="el-GR" smtClean="0"/>
              <a:t>Ενότητα 2η. Αμφίβια</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t>31</a:t>
            </a:fld>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Αμφίουροι Οικ. </a:t>
            </a:r>
            <a:r>
              <a:rPr lang="en-US" dirty="0" err="1" smtClean="0"/>
              <a:t>Amphiumidae</a:t>
            </a:r>
            <a:endParaRPr lang="en-US" dirty="0"/>
          </a:p>
        </p:txBody>
      </p:sp>
      <p:sp>
        <p:nvSpPr>
          <p:cNvPr id="60419" name="Rectangle 3"/>
          <p:cNvSpPr>
            <a:spLocks noGrp="1" noChangeArrowheads="1"/>
          </p:cNvSpPr>
          <p:nvPr>
            <p:ph idx="1"/>
          </p:nvPr>
        </p:nvSpPr>
        <p:spPr/>
        <p:txBody>
          <a:bodyPr/>
          <a:lstStyle/>
          <a:p>
            <a:r>
              <a:rPr lang="el-GR" altLang="en-US" dirty="0" smtClean="0"/>
              <a:t>Αποκλειστικά </a:t>
            </a:r>
            <a:r>
              <a:rPr lang="el-GR" altLang="en-US" dirty="0"/>
              <a:t>υδρόβιος κύκλος ζωής με πολύ </a:t>
            </a:r>
            <a:r>
              <a:rPr lang="el-GR" altLang="en-US" dirty="0" smtClean="0"/>
              <a:t>περιορισμένη </a:t>
            </a:r>
            <a:r>
              <a:rPr lang="el-GR" altLang="en-US" dirty="0"/>
              <a:t>μεταμόρφωση.</a:t>
            </a:r>
          </a:p>
          <a:p>
            <a:r>
              <a:rPr lang="el-GR" altLang="en-US" dirty="0"/>
              <a:t>Πριν την ενηλικίωση απώλεια βραγχίων και αναπνοή με πνεύμονες </a:t>
            </a:r>
            <a:r>
              <a:rPr lang="el-GR" altLang="en-US" dirty="0" smtClean="0"/>
              <a:t>(αναδύονται </a:t>
            </a:r>
            <a:r>
              <a:rPr lang="el-GR" altLang="en-US" dirty="0"/>
              <a:t>κατά διαστήματα στην επιφάνεια).</a:t>
            </a:r>
          </a:p>
          <a:p>
            <a:pPr>
              <a:buFont typeface="Wingdings" panose="05000000000000000000" pitchFamily="2" charset="2"/>
              <a:buNone/>
            </a:pPr>
            <a:endParaRPr lang="el-GR" altLang="en-US" dirty="0"/>
          </a:p>
        </p:txBody>
      </p:sp>
      <p:sp>
        <p:nvSpPr>
          <p:cNvPr id="3" name="Footer Placeholder 2"/>
          <p:cNvSpPr>
            <a:spLocks noGrp="1"/>
          </p:cNvSpPr>
          <p:nvPr>
            <p:ph type="ftr" sz="quarter" idx="11"/>
          </p:nvPr>
        </p:nvSpPr>
        <p:spPr/>
        <p:txBody>
          <a:bodyPr/>
          <a:lstStyle/>
          <a:p>
            <a:r>
              <a:rPr lang="el-GR" smtClean="0"/>
              <a:t>Ενότητα 2η. Αμφίβια</a:t>
            </a:r>
            <a:endParaRPr lang="en-US" dirty="0"/>
          </a:p>
        </p:txBody>
      </p:sp>
      <p:sp>
        <p:nvSpPr>
          <p:cNvPr id="4" name="Slide Number Placeholder 3"/>
          <p:cNvSpPr>
            <a:spLocks noGrp="1"/>
          </p:cNvSpPr>
          <p:nvPr>
            <p:ph type="sldNum" sz="quarter" idx="12"/>
          </p:nvPr>
        </p:nvSpPr>
        <p:spPr/>
        <p:txBody>
          <a:bodyPr/>
          <a:lstStyle/>
          <a:p>
            <a:fld id="{58A56277-EA16-4AF5-BFB5-E5ECBBB39490}" type="slidenum">
              <a:rPr lang="en-US" smtClean="0"/>
              <a:t>32</a:t>
            </a:fld>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Αμφίουροι Οικ. </a:t>
            </a:r>
            <a:r>
              <a:rPr lang="en-US" dirty="0" err="1" smtClean="0"/>
              <a:t>Plethodontidae</a:t>
            </a:r>
            <a:endParaRPr lang="en-US" dirty="0"/>
          </a:p>
        </p:txBody>
      </p:sp>
      <p:sp>
        <p:nvSpPr>
          <p:cNvPr id="61443" name="Rectangle 3"/>
          <p:cNvSpPr>
            <a:spLocks noGrp="1" noChangeArrowheads="1"/>
          </p:cNvSpPr>
          <p:nvPr>
            <p:ph idx="1"/>
          </p:nvPr>
        </p:nvSpPr>
        <p:spPr/>
        <p:txBody>
          <a:bodyPr/>
          <a:lstStyle/>
          <a:p>
            <a:r>
              <a:rPr lang="el-GR" altLang="en-US" dirty="0" smtClean="0"/>
              <a:t>Αποκλειστικά </a:t>
            </a:r>
            <a:r>
              <a:rPr lang="el-GR" altLang="en-US" dirty="0"/>
              <a:t>χερσόβια με πλήρη απώλεια των πνευμόνων. Εξαιρετικά αποτελεσματική δερματική αναπνοή </a:t>
            </a:r>
            <a:r>
              <a:rPr lang="el-GR" altLang="en-US" dirty="0" smtClean="0"/>
              <a:t>–</a:t>
            </a:r>
            <a:r>
              <a:rPr lang="en-US" altLang="en-US" dirty="0" smtClean="0"/>
              <a:t> </a:t>
            </a:r>
            <a:r>
              <a:rPr lang="el-GR" altLang="en-US" dirty="0" smtClean="0"/>
              <a:t>λεπτή </a:t>
            </a:r>
            <a:r>
              <a:rPr lang="el-GR" altLang="en-US" dirty="0"/>
              <a:t>επιδερμίδα, πολλά τριχοειδή, στοματο-φαρυγγική </a:t>
            </a:r>
            <a:r>
              <a:rPr lang="el-GR" altLang="en-US" dirty="0" smtClean="0"/>
              <a:t>αναπνοή.</a:t>
            </a:r>
            <a:endParaRPr lang="el-GR" altLang="en-US" dirty="0"/>
          </a:p>
          <a:p>
            <a:r>
              <a:rPr lang="el-GR" altLang="en-US" dirty="0"/>
              <a:t>Ωρισμένα είδη έχουν προνύμφες με βράγχια, άλλα είναι νεοτενικά .</a:t>
            </a:r>
          </a:p>
          <a:p>
            <a:pPr>
              <a:lnSpc>
                <a:spcPct val="90000"/>
              </a:lnSpc>
              <a:buFont typeface="Wingdings" panose="05000000000000000000" pitchFamily="2" charset="2"/>
              <a:buNone/>
            </a:pPr>
            <a:endParaRPr lang="el-GR" altLang="en-US" dirty="0"/>
          </a:p>
        </p:txBody>
      </p:sp>
      <p:sp>
        <p:nvSpPr>
          <p:cNvPr id="3" name="Footer Placeholder 2"/>
          <p:cNvSpPr>
            <a:spLocks noGrp="1"/>
          </p:cNvSpPr>
          <p:nvPr>
            <p:ph type="ftr" sz="quarter" idx="11"/>
          </p:nvPr>
        </p:nvSpPr>
        <p:spPr/>
        <p:txBody>
          <a:bodyPr/>
          <a:lstStyle/>
          <a:p>
            <a:r>
              <a:rPr lang="el-GR" smtClean="0"/>
              <a:t>Ενότητα 2η. Αμφίβια</a:t>
            </a:r>
            <a:endParaRPr lang="en-US" dirty="0"/>
          </a:p>
        </p:txBody>
      </p:sp>
      <p:sp>
        <p:nvSpPr>
          <p:cNvPr id="4" name="Slide Number Placeholder 3"/>
          <p:cNvSpPr>
            <a:spLocks noGrp="1"/>
          </p:cNvSpPr>
          <p:nvPr>
            <p:ph type="sldNum" sz="quarter" idx="12"/>
          </p:nvPr>
        </p:nvSpPr>
        <p:spPr/>
        <p:txBody>
          <a:bodyPr/>
          <a:lstStyle/>
          <a:p>
            <a:fld id="{58A56277-EA16-4AF5-BFB5-E5ECBBB39490}" type="slidenum">
              <a:rPr lang="en-US" smtClean="0"/>
              <a:t>33</a:t>
            </a:fld>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l-GR" altLang="en-US"/>
              <a:t>Παιδομόρφωση</a:t>
            </a:r>
          </a:p>
        </p:txBody>
      </p:sp>
      <p:sp>
        <p:nvSpPr>
          <p:cNvPr id="62467" name="Rectangle 3"/>
          <p:cNvSpPr>
            <a:spLocks noGrp="1" noChangeArrowheads="1"/>
          </p:cNvSpPr>
          <p:nvPr>
            <p:ph type="body" idx="1"/>
          </p:nvPr>
        </p:nvSpPr>
        <p:spPr/>
        <p:txBody>
          <a:bodyPr/>
          <a:lstStyle/>
          <a:p>
            <a:r>
              <a:rPr lang="el-GR" altLang="en-US" dirty="0"/>
              <a:t>Σταθερή φυλογενετική τάση</a:t>
            </a:r>
            <a:r>
              <a:rPr lang="en-US" altLang="en-US" dirty="0"/>
              <a:t>:</a:t>
            </a:r>
            <a:r>
              <a:rPr lang="el-GR" altLang="en-US" dirty="0"/>
              <a:t> διατήρηση στην ενήλικη φάση χαρακτήρων που στους προγόνους υπήρχαν μόνο στο προνυμφικό στάδιο.</a:t>
            </a:r>
          </a:p>
          <a:p>
            <a:r>
              <a:rPr lang="el-GR" altLang="en-US" dirty="0"/>
              <a:t>Η σαφέστερη και πλέον κοινή μορφή παιδομόρφωσης όταν άτομα ωριμάζουν γεννητικά διατηρώντας προνυμφικά χαρακτηριστικά. </a:t>
            </a:r>
          </a:p>
        </p:txBody>
      </p:sp>
      <p:sp>
        <p:nvSpPr>
          <p:cNvPr id="2" name="Footer Placeholder 1"/>
          <p:cNvSpPr>
            <a:spLocks noGrp="1"/>
          </p:cNvSpPr>
          <p:nvPr>
            <p:ph type="ftr" sz="quarter" idx="11"/>
          </p:nvPr>
        </p:nvSpPr>
        <p:spPr/>
        <p:txBody>
          <a:bodyPr/>
          <a:lstStyle/>
          <a:p>
            <a:r>
              <a:rPr lang="el-GR" smtClean="0"/>
              <a:t>Ενότητα 2η. Αμφίβια</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t>34</a:t>
            </a:fld>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t>Παιδομόρφωση </a:t>
            </a:r>
            <a:br>
              <a:rPr lang="el-GR" sz="4000" dirty="0" smtClean="0"/>
            </a:br>
            <a:r>
              <a:rPr lang="el-GR" sz="4000" dirty="0" smtClean="0"/>
              <a:t>στις σαλαμάνδρες</a:t>
            </a:r>
            <a:endParaRPr lang="en-US" sz="4000" dirty="0"/>
          </a:p>
        </p:txBody>
      </p:sp>
      <p:sp>
        <p:nvSpPr>
          <p:cNvPr id="3" name="Footer Placeholder 2"/>
          <p:cNvSpPr>
            <a:spLocks noGrp="1"/>
          </p:cNvSpPr>
          <p:nvPr>
            <p:ph type="ftr" sz="quarter" idx="11"/>
          </p:nvPr>
        </p:nvSpPr>
        <p:spPr/>
        <p:txBody>
          <a:bodyPr/>
          <a:lstStyle/>
          <a:p>
            <a:r>
              <a:rPr lang="el-GR" smtClean="0"/>
              <a:t>Ενότητα 2η. Αμφίβια</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t>35</a:t>
            </a:fld>
            <a:endParaRPr lang="en-US"/>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059392" y="1663101"/>
            <a:ext cx="3138208" cy="4513862"/>
          </a:xfrm>
        </p:spPr>
      </p:pic>
      <p:sp>
        <p:nvSpPr>
          <p:cNvPr id="8" name="TextBox 7"/>
          <p:cNvSpPr txBox="1"/>
          <p:nvPr/>
        </p:nvSpPr>
        <p:spPr>
          <a:xfrm>
            <a:off x="6265066" y="5899964"/>
            <a:ext cx="341760" cy="276999"/>
          </a:xfrm>
          <a:prstGeom prst="rect">
            <a:avLst/>
          </a:prstGeom>
          <a:noFill/>
        </p:spPr>
        <p:txBody>
          <a:bodyPr wrap="none" rtlCol="0">
            <a:spAutoFit/>
          </a:bodyPr>
          <a:lstStyle/>
          <a:p>
            <a:r>
              <a:rPr lang="el-GR" sz="1200" dirty="0" smtClean="0"/>
              <a:t>18</a:t>
            </a:r>
            <a:endParaRPr lang="en-US" sz="12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t>Σαλαμάνδρα γένους </a:t>
            </a:r>
            <a:r>
              <a:rPr lang="en-US" sz="4000" i="1" dirty="0" err="1" smtClean="0"/>
              <a:t>Bolitoglossa</a:t>
            </a:r>
            <a:r>
              <a:rPr lang="en-US" sz="4000" i="1" dirty="0" smtClean="0"/>
              <a:t> </a:t>
            </a:r>
            <a:r>
              <a:rPr lang="en-US" sz="4000" dirty="0" smtClean="0"/>
              <a:t>: </a:t>
            </a:r>
            <a:r>
              <a:rPr lang="el-GR" sz="4000" dirty="0" smtClean="0"/>
              <a:t>δομή ποδιού</a:t>
            </a:r>
            <a:endParaRPr lang="en-US" sz="4000" dirty="0"/>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06414" y="1517733"/>
            <a:ext cx="5931172" cy="4589470"/>
          </a:xfrm>
        </p:spPr>
      </p:pic>
      <p:sp>
        <p:nvSpPr>
          <p:cNvPr id="3" name="Footer Placeholder 2"/>
          <p:cNvSpPr>
            <a:spLocks noGrp="1"/>
          </p:cNvSpPr>
          <p:nvPr>
            <p:ph type="ftr" sz="quarter" idx="11"/>
          </p:nvPr>
        </p:nvSpPr>
        <p:spPr/>
        <p:txBody>
          <a:bodyPr/>
          <a:lstStyle/>
          <a:p>
            <a:r>
              <a:rPr lang="el-GR" smtClean="0"/>
              <a:t>Ενότητα 2η. Αμφίβια</a:t>
            </a:r>
            <a:endParaRPr lang="en-US"/>
          </a:p>
        </p:txBody>
      </p:sp>
      <p:sp>
        <p:nvSpPr>
          <p:cNvPr id="5" name="Slide Number Placeholder 4"/>
          <p:cNvSpPr>
            <a:spLocks noGrp="1"/>
          </p:cNvSpPr>
          <p:nvPr>
            <p:ph type="sldNum" sz="quarter" idx="12"/>
          </p:nvPr>
        </p:nvSpPr>
        <p:spPr/>
        <p:txBody>
          <a:bodyPr/>
          <a:lstStyle/>
          <a:p>
            <a:fld id="{58A56277-EA16-4AF5-BFB5-E5ECBBB39490}" type="slidenum">
              <a:rPr lang="en-US" smtClean="0"/>
              <a:t>36</a:t>
            </a:fld>
            <a:endParaRPr lang="en-US"/>
          </a:p>
        </p:txBody>
      </p:sp>
      <p:sp>
        <p:nvSpPr>
          <p:cNvPr id="9" name="TextBox 8"/>
          <p:cNvSpPr txBox="1"/>
          <p:nvPr/>
        </p:nvSpPr>
        <p:spPr>
          <a:xfrm>
            <a:off x="7366706" y="5939310"/>
            <a:ext cx="341760" cy="276999"/>
          </a:xfrm>
          <a:prstGeom prst="rect">
            <a:avLst/>
          </a:prstGeom>
          <a:noFill/>
        </p:spPr>
        <p:txBody>
          <a:bodyPr wrap="none" rtlCol="0">
            <a:spAutoFit/>
          </a:bodyPr>
          <a:lstStyle/>
          <a:p>
            <a:r>
              <a:rPr lang="el-GR" sz="1200" dirty="0" smtClean="0"/>
              <a:t>19</a:t>
            </a:r>
            <a:endParaRPr lang="en-US" sz="12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normAutofit/>
          </a:bodyPr>
          <a:lstStyle/>
          <a:p>
            <a:r>
              <a:rPr lang="el-GR" altLang="en-US" sz="4000" dirty="0"/>
              <a:t>΄</a:t>
            </a:r>
            <a:r>
              <a:rPr lang="el-GR" altLang="en-US" sz="4000" dirty="0" err="1"/>
              <a:t>Ανουρα</a:t>
            </a:r>
            <a:r>
              <a:rPr lang="el-GR" altLang="en-US" sz="4000" dirty="0"/>
              <a:t> βάτραχοι και φρύνοι</a:t>
            </a:r>
            <a:br>
              <a:rPr lang="el-GR" altLang="en-US" sz="4000" dirty="0"/>
            </a:br>
            <a:r>
              <a:rPr lang="en-US" altLang="en-US" sz="4000" dirty="0" err="1"/>
              <a:t>Salientia</a:t>
            </a:r>
            <a:r>
              <a:rPr lang="en-US" altLang="en-US" sz="4000" dirty="0"/>
              <a:t> </a:t>
            </a:r>
            <a:r>
              <a:rPr lang="el-GR" altLang="en-US" sz="4000" dirty="0" smtClean="0"/>
              <a:t>Πηδητικά</a:t>
            </a:r>
            <a:r>
              <a:rPr lang="en-US" altLang="en-US" sz="4000" dirty="0" smtClean="0"/>
              <a:t> 1/2</a:t>
            </a:r>
            <a:endParaRPr lang="el-GR" altLang="en-US" sz="4000" dirty="0"/>
          </a:p>
        </p:txBody>
      </p:sp>
      <p:sp>
        <p:nvSpPr>
          <p:cNvPr id="66563" name="Rectangle 3"/>
          <p:cNvSpPr>
            <a:spLocks noGrp="1" noChangeArrowheads="1"/>
          </p:cNvSpPr>
          <p:nvPr>
            <p:ph type="body" idx="1"/>
          </p:nvPr>
        </p:nvSpPr>
        <p:spPr/>
        <p:txBody>
          <a:bodyPr/>
          <a:lstStyle/>
          <a:p>
            <a:pPr>
              <a:buFont typeface="Wingdings" panose="05000000000000000000" pitchFamily="2" charset="2"/>
              <a:buNone/>
            </a:pPr>
            <a:endParaRPr lang="el-GR" altLang="en-US" dirty="0"/>
          </a:p>
          <a:p>
            <a:r>
              <a:rPr lang="el-GR" altLang="en-US" dirty="0"/>
              <a:t>5.300 είδη </a:t>
            </a:r>
            <a:r>
              <a:rPr lang="el-GR" altLang="en-US" dirty="0" smtClean="0"/>
              <a:t>περίπου.</a:t>
            </a:r>
            <a:endParaRPr lang="el-GR" altLang="en-US" dirty="0"/>
          </a:p>
          <a:p>
            <a:r>
              <a:rPr lang="el-GR" altLang="en-US" dirty="0"/>
              <a:t>Ιουρασικό </a:t>
            </a:r>
            <a:r>
              <a:rPr lang="en-US" altLang="en-US" dirty="0"/>
              <a:t>200</a:t>
            </a:r>
            <a:r>
              <a:rPr lang="el-GR" altLang="en-US" dirty="0"/>
              <a:t> εκατ. χρόνια </a:t>
            </a:r>
            <a:r>
              <a:rPr lang="el-GR" altLang="en-US" dirty="0" smtClean="0"/>
              <a:t>πριν.</a:t>
            </a:r>
            <a:endParaRPr lang="el-GR" altLang="en-US" dirty="0"/>
          </a:p>
          <a:p>
            <a:r>
              <a:rPr lang="el-GR" altLang="en-US" dirty="0"/>
              <a:t>Ποικιλία </a:t>
            </a:r>
            <a:r>
              <a:rPr lang="el-GR" altLang="en-US" dirty="0" smtClean="0"/>
              <a:t>ενδιαιτημάτων.</a:t>
            </a:r>
            <a:endParaRPr lang="el-GR" altLang="en-US" dirty="0"/>
          </a:p>
          <a:p>
            <a:r>
              <a:rPr lang="el-GR" altLang="en-US" dirty="0"/>
              <a:t>Αποκλεισμός από πολικά και υποαρκτικά </a:t>
            </a:r>
            <a:r>
              <a:rPr lang="el-GR" altLang="en-US" dirty="0" smtClean="0"/>
              <a:t>ενδιαιτήματα.</a:t>
            </a:r>
            <a:endParaRPr lang="el-GR" altLang="en-US" dirty="0"/>
          </a:p>
        </p:txBody>
      </p:sp>
      <p:sp>
        <p:nvSpPr>
          <p:cNvPr id="2" name="Footer Placeholder 1"/>
          <p:cNvSpPr>
            <a:spLocks noGrp="1"/>
          </p:cNvSpPr>
          <p:nvPr>
            <p:ph type="ftr" sz="quarter" idx="11"/>
          </p:nvPr>
        </p:nvSpPr>
        <p:spPr/>
        <p:txBody>
          <a:bodyPr/>
          <a:lstStyle/>
          <a:p>
            <a:r>
              <a:rPr lang="el-GR" smtClean="0"/>
              <a:t>Ενότητα 2η. Αμφίβια</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t>37</a:t>
            </a:fld>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a:t>΄</a:t>
            </a:r>
            <a:r>
              <a:rPr lang="el-GR" sz="4000" dirty="0" err="1"/>
              <a:t>Ανουρα</a:t>
            </a:r>
            <a:r>
              <a:rPr lang="el-GR" sz="4000" dirty="0"/>
              <a:t> βάτραχοι και φρύνοι</a:t>
            </a:r>
            <a:br>
              <a:rPr lang="el-GR" sz="4000" dirty="0"/>
            </a:br>
            <a:r>
              <a:rPr lang="el-GR" sz="4000" dirty="0" err="1"/>
              <a:t>Salientia</a:t>
            </a:r>
            <a:r>
              <a:rPr lang="el-GR" sz="4000" dirty="0"/>
              <a:t> </a:t>
            </a:r>
            <a:r>
              <a:rPr lang="el-GR" sz="4000" dirty="0" smtClean="0"/>
              <a:t>Πηδητικά</a:t>
            </a:r>
            <a:r>
              <a:rPr lang="en-US" sz="4000" dirty="0" smtClean="0"/>
              <a:t> 2/2</a:t>
            </a:r>
            <a:endParaRPr lang="en-US" sz="4000" dirty="0"/>
          </a:p>
        </p:txBody>
      </p:sp>
      <p:sp>
        <p:nvSpPr>
          <p:cNvPr id="68611" name="Rectangle 3"/>
          <p:cNvSpPr>
            <a:spLocks noGrp="1" noChangeArrowheads="1"/>
          </p:cNvSpPr>
          <p:nvPr>
            <p:ph idx="1"/>
          </p:nvPr>
        </p:nvSpPr>
        <p:spPr/>
        <p:txBody>
          <a:bodyPr/>
          <a:lstStyle/>
          <a:p>
            <a:r>
              <a:rPr lang="el-GR" altLang="en-US" sz="2800" dirty="0"/>
              <a:t>Οικ. </a:t>
            </a:r>
            <a:r>
              <a:rPr lang="en-US" altLang="en-US" sz="2800" dirty="0" err="1" smtClean="0"/>
              <a:t>Ranidae</a:t>
            </a:r>
            <a:r>
              <a:rPr lang="el-GR" altLang="en-US" sz="2800" dirty="0" smtClean="0"/>
              <a:t>.</a:t>
            </a:r>
            <a:endParaRPr lang="en-US" altLang="en-US" sz="2800" dirty="0"/>
          </a:p>
          <a:p>
            <a:r>
              <a:rPr lang="el-GR" altLang="en-US" sz="2800" dirty="0"/>
              <a:t>Οικ. </a:t>
            </a:r>
            <a:r>
              <a:rPr lang="en-US" altLang="en-US" sz="2800" dirty="0" err="1" smtClean="0"/>
              <a:t>Bufonidae</a:t>
            </a:r>
            <a:r>
              <a:rPr lang="el-GR" altLang="en-US" sz="2800" dirty="0" smtClean="0"/>
              <a:t>.</a:t>
            </a:r>
            <a:endParaRPr lang="en-US" altLang="en-US" sz="2800" dirty="0"/>
          </a:p>
          <a:p>
            <a:r>
              <a:rPr lang="en-US" altLang="en-US" sz="2800" i="1" dirty="0" err="1"/>
              <a:t>Conraua</a:t>
            </a:r>
            <a:r>
              <a:rPr lang="en-US" altLang="en-US" sz="2800" i="1" dirty="0"/>
              <a:t> goliath </a:t>
            </a:r>
            <a:r>
              <a:rPr lang="en-US" altLang="en-US" sz="2800" dirty="0" smtClean="0"/>
              <a:t>30cm</a:t>
            </a:r>
            <a:r>
              <a:rPr lang="el-GR" altLang="en-US" sz="2800" dirty="0" smtClean="0"/>
              <a:t>.</a:t>
            </a:r>
            <a:endParaRPr lang="en-US" altLang="en-US" sz="2800" dirty="0"/>
          </a:p>
          <a:p>
            <a:r>
              <a:rPr lang="en-US" altLang="en-US" sz="2800" i="1" dirty="0" err="1"/>
              <a:t>Eleutherodactylus</a:t>
            </a:r>
            <a:r>
              <a:rPr lang="en-US" altLang="en-US" sz="2800" i="1" dirty="0"/>
              <a:t> </a:t>
            </a:r>
            <a:r>
              <a:rPr lang="en-US" altLang="en-US" sz="2800" i="1" dirty="0" err="1"/>
              <a:t>iberia</a:t>
            </a:r>
            <a:r>
              <a:rPr lang="en-US" altLang="en-US" sz="2800" i="1" dirty="0"/>
              <a:t> (</a:t>
            </a:r>
            <a:r>
              <a:rPr lang="el-GR" altLang="en-US" sz="2800" dirty="0"/>
              <a:t>Κούβα</a:t>
            </a:r>
            <a:r>
              <a:rPr lang="el-GR" altLang="en-US" sz="2800" i="1" dirty="0"/>
              <a:t>) </a:t>
            </a:r>
            <a:r>
              <a:rPr lang="el-GR" altLang="en-US" sz="2800" dirty="0" smtClean="0"/>
              <a:t>και </a:t>
            </a:r>
            <a:r>
              <a:rPr lang="en-US" altLang="en-US" sz="2800" i="1" dirty="0" err="1" smtClean="0"/>
              <a:t>Psyllophryne</a:t>
            </a:r>
            <a:r>
              <a:rPr lang="en-US" altLang="en-US" sz="2800" dirty="0" smtClean="0"/>
              <a:t> </a:t>
            </a:r>
            <a:r>
              <a:rPr lang="en-US" altLang="en-US" sz="2800" i="1" dirty="0" err="1"/>
              <a:t>didactyla</a:t>
            </a:r>
            <a:r>
              <a:rPr lang="en-US" altLang="en-US" sz="2800" dirty="0"/>
              <a:t> </a:t>
            </a:r>
            <a:r>
              <a:rPr lang="el-GR" altLang="en-US" sz="2800" dirty="0"/>
              <a:t>(Βραζιλία) </a:t>
            </a:r>
            <a:r>
              <a:rPr lang="en-US" altLang="en-US" sz="2800" dirty="0"/>
              <a:t>1 </a:t>
            </a:r>
            <a:r>
              <a:rPr lang="en-US" altLang="en-US" sz="2800" dirty="0" smtClean="0"/>
              <a:t>cm</a:t>
            </a:r>
            <a:r>
              <a:rPr lang="el-GR" altLang="en-US" sz="2800" dirty="0" smtClean="0"/>
              <a:t>.</a:t>
            </a:r>
            <a:endParaRPr lang="el-GR" altLang="en-US" sz="2800" dirty="0"/>
          </a:p>
          <a:p>
            <a:r>
              <a:rPr lang="en-US" altLang="en-US" sz="2800" i="1" dirty="0" err="1"/>
              <a:t>Rana</a:t>
            </a:r>
            <a:r>
              <a:rPr lang="en-US" altLang="en-US" sz="2800" dirty="0"/>
              <a:t> </a:t>
            </a:r>
            <a:r>
              <a:rPr lang="en-US" altLang="en-US" sz="2800" i="1" dirty="0" err="1"/>
              <a:t>catesbeiana</a:t>
            </a:r>
            <a:r>
              <a:rPr lang="en-US" altLang="en-US" sz="2800" dirty="0"/>
              <a:t> 20 </a:t>
            </a:r>
            <a:r>
              <a:rPr lang="en-US" altLang="en-US" sz="2800" dirty="0" smtClean="0"/>
              <a:t>cm</a:t>
            </a:r>
            <a:r>
              <a:rPr lang="el-GR" altLang="en-US" sz="2800" dirty="0" smtClean="0"/>
              <a:t>.</a:t>
            </a:r>
            <a:endParaRPr lang="en-US" altLang="en-US" sz="2800" dirty="0"/>
          </a:p>
          <a:p>
            <a:r>
              <a:rPr lang="en-US" altLang="en-US" sz="2800" i="1" dirty="0" err="1"/>
              <a:t>Xenopus</a:t>
            </a:r>
            <a:r>
              <a:rPr lang="en-US" altLang="en-US" sz="2800" dirty="0"/>
              <a:t> </a:t>
            </a:r>
            <a:r>
              <a:rPr lang="en-US" altLang="en-US" sz="2800" i="1" dirty="0" err="1"/>
              <a:t>laevis</a:t>
            </a:r>
            <a:r>
              <a:rPr lang="en-US" altLang="en-US" sz="2800" dirty="0"/>
              <a:t> </a:t>
            </a:r>
            <a:r>
              <a:rPr lang="el-GR" altLang="en-US" sz="2800" dirty="0"/>
              <a:t>αφρικανικός ονυχοφόρος </a:t>
            </a:r>
            <a:r>
              <a:rPr lang="el-GR" altLang="en-US" sz="2800" dirty="0" smtClean="0"/>
              <a:t>βάτραχος.</a:t>
            </a:r>
            <a:endParaRPr lang="el-GR" altLang="en-US" sz="2800" dirty="0"/>
          </a:p>
        </p:txBody>
      </p:sp>
      <p:sp>
        <p:nvSpPr>
          <p:cNvPr id="3" name="Footer Placeholder 2"/>
          <p:cNvSpPr>
            <a:spLocks noGrp="1"/>
          </p:cNvSpPr>
          <p:nvPr>
            <p:ph type="ftr" sz="quarter" idx="11"/>
          </p:nvPr>
        </p:nvSpPr>
        <p:spPr/>
        <p:txBody>
          <a:bodyPr/>
          <a:lstStyle/>
          <a:p>
            <a:r>
              <a:rPr lang="el-GR" smtClean="0"/>
              <a:t>Ενότητα 2η. Αμφίβια</a:t>
            </a:r>
            <a:endParaRPr lang="en-US" dirty="0"/>
          </a:p>
        </p:txBody>
      </p:sp>
      <p:sp>
        <p:nvSpPr>
          <p:cNvPr id="4" name="Slide Number Placeholder 3"/>
          <p:cNvSpPr>
            <a:spLocks noGrp="1"/>
          </p:cNvSpPr>
          <p:nvPr>
            <p:ph type="sldNum" sz="quarter" idx="12"/>
          </p:nvPr>
        </p:nvSpPr>
        <p:spPr/>
        <p:txBody>
          <a:bodyPr/>
          <a:lstStyle/>
          <a:p>
            <a:fld id="{58A56277-EA16-4AF5-BFB5-E5ECBBB39490}" type="slidenum">
              <a:rPr lang="en-US" smtClean="0"/>
              <a:t>38</a:t>
            </a:fld>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Διαφορές από Ουρόδηλα</a:t>
            </a:r>
            <a:endParaRPr lang="en-US" dirty="0"/>
          </a:p>
        </p:txBody>
      </p:sp>
      <p:sp>
        <p:nvSpPr>
          <p:cNvPr id="67587" name="Rectangle 3"/>
          <p:cNvSpPr>
            <a:spLocks noGrp="1" noChangeArrowheads="1"/>
          </p:cNvSpPr>
          <p:nvPr>
            <p:ph idx="1"/>
          </p:nvPr>
        </p:nvSpPr>
        <p:spPr/>
        <p:txBody>
          <a:bodyPr/>
          <a:lstStyle/>
          <a:p>
            <a:r>
              <a:rPr lang="el-GR" altLang="en-US" dirty="0" smtClean="0"/>
              <a:t>Αυγά.</a:t>
            </a:r>
            <a:endParaRPr lang="el-GR" altLang="en-US" dirty="0"/>
          </a:p>
          <a:p>
            <a:r>
              <a:rPr lang="el-GR" altLang="en-US" dirty="0"/>
              <a:t>Γυρίνοι φυτοφάγοι με συγκεκριμένη </a:t>
            </a:r>
            <a:r>
              <a:rPr lang="el-GR" altLang="en-US" dirty="0" smtClean="0"/>
              <a:t>μορφολογία.</a:t>
            </a:r>
            <a:endParaRPr lang="el-GR" altLang="en-US" dirty="0"/>
          </a:p>
          <a:p>
            <a:r>
              <a:rPr lang="el-GR" altLang="en-US" dirty="0"/>
              <a:t>Πλήρης διαφοροποίηση μορφολογική και λειτουργική από ενήλικα </a:t>
            </a:r>
            <a:r>
              <a:rPr lang="el-GR" altLang="en-US" dirty="0" smtClean="0"/>
              <a:t>.</a:t>
            </a:r>
            <a:endParaRPr lang="el-GR" altLang="en-US" dirty="0"/>
          </a:p>
          <a:p>
            <a:r>
              <a:rPr lang="el-GR" altLang="en-US" dirty="0"/>
              <a:t>Απουσία νεοτενίας </a:t>
            </a:r>
            <a:r>
              <a:rPr lang="el-GR" altLang="en-US" dirty="0" smtClean="0"/>
              <a:t>.</a:t>
            </a:r>
            <a:endParaRPr lang="el-GR" altLang="en-US" dirty="0"/>
          </a:p>
          <a:p>
            <a:pPr>
              <a:lnSpc>
                <a:spcPct val="90000"/>
              </a:lnSpc>
              <a:buFont typeface="Wingdings" panose="05000000000000000000" pitchFamily="2" charset="2"/>
              <a:buNone/>
            </a:pPr>
            <a:endParaRPr lang="el-GR" altLang="en-US" dirty="0"/>
          </a:p>
        </p:txBody>
      </p:sp>
      <p:sp>
        <p:nvSpPr>
          <p:cNvPr id="3" name="Footer Placeholder 2"/>
          <p:cNvSpPr>
            <a:spLocks noGrp="1"/>
          </p:cNvSpPr>
          <p:nvPr>
            <p:ph type="ftr" sz="quarter" idx="11"/>
          </p:nvPr>
        </p:nvSpPr>
        <p:spPr/>
        <p:txBody>
          <a:bodyPr/>
          <a:lstStyle/>
          <a:p>
            <a:r>
              <a:rPr lang="el-GR" smtClean="0"/>
              <a:t>Ενότητα 2η. Αμφίβια</a:t>
            </a:r>
            <a:endParaRPr lang="en-US" dirty="0"/>
          </a:p>
        </p:txBody>
      </p:sp>
      <p:sp>
        <p:nvSpPr>
          <p:cNvPr id="4" name="Slide Number Placeholder 3"/>
          <p:cNvSpPr>
            <a:spLocks noGrp="1"/>
          </p:cNvSpPr>
          <p:nvPr>
            <p:ph type="sldNum" sz="quarter" idx="12"/>
          </p:nvPr>
        </p:nvSpPr>
        <p:spPr/>
        <p:txBody>
          <a:bodyPr/>
          <a:lstStyle/>
          <a:p>
            <a:fld id="{58A56277-EA16-4AF5-BFB5-E5ECBBB39490}" type="slidenum">
              <a:rPr lang="en-US" smtClean="0"/>
              <a:t>39</a:t>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normAutofit/>
          </a:bodyPr>
          <a:lstStyle/>
          <a:p>
            <a:r>
              <a:rPr lang="el-GR" altLang="en-US" sz="4000" dirty="0"/>
              <a:t>Βασικές διαφορές </a:t>
            </a:r>
            <a:br>
              <a:rPr lang="el-GR" altLang="en-US" sz="4000" dirty="0"/>
            </a:br>
            <a:r>
              <a:rPr lang="el-GR" altLang="en-US" sz="4000" dirty="0"/>
              <a:t>μεταξύ νερού και χέρσου </a:t>
            </a:r>
            <a:r>
              <a:rPr lang="el-GR" altLang="en-US" sz="4000" dirty="0" smtClean="0"/>
              <a:t>2/2</a:t>
            </a:r>
            <a:endParaRPr lang="en-US" altLang="en-US" sz="4000" dirty="0"/>
          </a:p>
        </p:txBody>
      </p:sp>
      <p:sp>
        <p:nvSpPr>
          <p:cNvPr id="44035" name="Rectangle 3"/>
          <p:cNvSpPr>
            <a:spLocks noGrp="1" noChangeArrowheads="1"/>
          </p:cNvSpPr>
          <p:nvPr>
            <p:ph type="body" idx="1"/>
          </p:nvPr>
        </p:nvSpPr>
        <p:spPr/>
        <p:txBody>
          <a:bodyPr/>
          <a:lstStyle/>
          <a:p>
            <a:pPr marL="0" indent="0">
              <a:buNone/>
            </a:pPr>
            <a:r>
              <a:rPr lang="el-GR" altLang="en-US" dirty="0" smtClean="0"/>
              <a:t>3. </a:t>
            </a:r>
            <a:r>
              <a:rPr lang="el-GR" altLang="en-US" b="1" dirty="0" smtClean="0"/>
              <a:t>Ρύθμιση </a:t>
            </a:r>
            <a:r>
              <a:rPr lang="el-GR" altLang="en-US" b="1" dirty="0"/>
              <a:t>θερμοκρασίας</a:t>
            </a:r>
            <a:r>
              <a:rPr lang="el-GR" altLang="en-US" dirty="0"/>
              <a:t>. Μεγαλύτερες θερμοκρασιακές διακυμάνσεις στον αέρα σε σύγκριση με το νερό. Απαιτούνται ειδικές συμπεριφορικές και φυσιολογικές στρατηγικές.</a:t>
            </a:r>
          </a:p>
          <a:p>
            <a:pPr marL="0" indent="0">
              <a:buNone/>
            </a:pPr>
            <a:r>
              <a:rPr lang="el-GR" altLang="en-US" dirty="0" smtClean="0"/>
              <a:t>4</a:t>
            </a:r>
            <a:r>
              <a:rPr lang="el-GR" altLang="en-US" dirty="0"/>
              <a:t>. </a:t>
            </a:r>
            <a:r>
              <a:rPr lang="el-GR" altLang="en-US" b="1" dirty="0"/>
              <a:t>Ποικιλία ενδιαιτημάτων</a:t>
            </a:r>
            <a:r>
              <a:rPr lang="el-GR" altLang="en-US" dirty="0"/>
              <a:t>. Πληθώρα ασφαλών καταφυγίων για αυγά και νεαρά άτομα.</a:t>
            </a:r>
          </a:p>
          <a:p>
            <a:endParaRPr lang="el-GR" altLang="en-US" dirty="0"/>
          </a:p>
        </p:txBody>
      </p:sp>
      <p:sp>
        <p:nvSpPr>
          <p:cNvPr id="2" name="Footer Placeholder 1"/>
          <p:cNvSpPr>
            <a:spLocks noGrp="1"/>
          </p:cNvSpPr>
          <p:nvPr>
            <p:ph type="ftr" sz="quarter" idx="11"/>
          </p:nvPr>
        </p:nvSpPr>
        <p:spPr/>
        <p:txBody>
          <a:bodyPr/>
          <a:lstStyle/>
          <a:p>
            <a:r>
              <a:rPr lang="el-GR" smtClean="0"/>
              <a:t>Ενότητα 2η. Αμφίβια</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t>4</a:t>
            </a:fld>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n-US" altLang="en-US" i="1" dirty="0" err="1"/>
              <a:t>Rana</a:t>
            </a:r>
            <a:r>
              <a:rPr lang="en-US" altLang="en-US" i="1" dirty="0"/>
              <a:t> </a:t>
            </a:r>
            <a:r>
              <a:rPr lang="en-US" altLang="en-US" i="1" dirty="0" err="1"/>
              <a:t>catesbeiana</a:t>
            </a:r>
            <a:endParaRPr lang="el-GR" altLang="en-US" i="1" dirty="0"/>
          </a:p>
        </p:txBody>
      </p:sp>
      <p:pic>
        <p:nvPicPr>
          <p:cNvPr id="70660"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1866446" y="1690689"/>
            <a:ext cx="5411107" cy="4381198"/>
          </a:xfrm>
          <a:noFill/>
          <a:ln/>
        </p:spPr>
      </p:pic>
      <p:sp>
        <p:nvSpPr>
          <p:cNvPr id="2" name="Footer Placeholder 1"/>
          <p:cNvSpPr>
            <a:spLocks noGrp="1"/>
          </p:cNvSpPr>
          <p:nvPr>
            <p:ph type="ftr" sz="quarter" idx="11"/>
          </p:nvPr>
        </p:nvSpPr>
        <p:spPr/>
        <p:txBody>
          <a:bodyPr/>
          <a:lstStyle/>
          <a:p>
            <a:r>
              <a:rPr lang="el-GR" smtClean="0"/>
              <a:t>Ενότητα 2η. Αμφίβια</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t>40</a:t>
            </a:fld>
            <a:endParaRPr lang="en-US"/>
          </a:p>
        </p:txBody>
      </p:sp>
      <p:sp>
        <p:nvSpPr>
          <p:cNvPr id="6" name="TextBox 5"/>
          <p:cNvSpPr txBox="1"/>
          <p:nvPr/>
        </p:nvSpPr>
        <p:spPr>
          <a:xfrm>
            <a:off x="6935793" y="5794888"/>
            <a:ext cx="341760" cy="276999"/>
          </a:xfrm>
          <a:prstGeom prst="rect">
            <a:avLst/>
          </a:prstGeom>
          <a:noFill/>
        </p:spPr>
        <p:txBody>
          <a:bodyPr wrap="none" rtlCol="0">
            <a:spAutoFit/>
          </a:bodyPr>
          <a:lstStyle/>
          <a:p>
            <a:r>
              <a:rPr lang="el-GR" sz="1200" dirty="0" smtClean="0">
                <a:solidFill>
                  <a:schemeClr val="bg1"/>
                </a:solidFill>
              </a:rPr>
              <a:t>20</a:t>
            </a:r>
            <a:endParaRPr lang="en-US" sz="1200" dirty="0">
              <a:solidFill>
                <a:schemeClr val="bg1"/>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altLang="en-US" i="1"/>
              <a:t>Conraua goliath</a:t>
            </a:r>
            <a:endParaRPr lang="el-GR" altLang="en-US" i="1"/>
          </a:p>
        </p:txBody>
      </p:sp>
      <p:pic>
        <p:nvPicPr>
          <p:cNvPr id="71684"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3234418" y="1690689"/>
            <a:ext cx="2675164" cy="4200642"/>
          </a:xfrm>
          <a:noFill/>
          <a:ln/>
        </p:spPr>
      </p:pic>
      <p:sp>
        <p:nvSpPr>
          <p:cNvPr id="2" name="Footer Placeholder 1"/>
          <p:cNvSpPr>
            <a:spLocks noGrp="1"/>
          </p:cNvSpPr>
          <p:nvPr>
            <p:ph type="ftr" sz="quarter" idx="11"/>
          </p:nvPr>
        </p:nvSpPr>
        <p:spPr/>
        <p:txBody>
          <a:bodyPr/>
          <a:lstStyle/>
          <a:p>
            <a:r>
              <a:rPr lang="el-GR" smtClean="0"/>
              <a:t>Ενότητα 2η. Αμφίβια</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t>41</a:t>
            </a:fld>
            <a:endParaRPr lang="en-US"/>
          </a:p>
        </p:txBody>
      </p:sp>
      <p:sp>
        <p:nvSpPr>
          <p:cNvPr id="6" name="TextBox 5"/>
          <p:cNvSpPr txBox="1"/>
          <p:nvPr/>
        </p:nvSpPr>
        <p:spPr>
          <a:xfrm>
            <a:off x="5909582" y="5614332"/>
            <a:ext cx="341760" cy="276999"/>
          </a:xfrm>
          <a:prstGeom prst="rect">
            <a:avLst/>
          </a:prstGeom>
          <a:noFill/>
        </p:spPr>
        <p:txBody>
          <a:bodyPr wrap="none" rtlCol="0">
            <a:spAutoFit/>
          </a:bodyPr>
          <a:lstStyle/>
          <a:p>
            <a:r>
              <a:rPr lang="el-GR" sz="1200" dirty="0" smtClean="0"/>
              <a:t>21</a:t>
            </a:r>
            <a:endParaRPr lang="en-US" sz="12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n-US" altLang="en-US" i="1"/>
              <a:t>Xenopus laevis</a:t>
            </a:r>
            <a:endParaRPr lang="el-GR" altLang="en-US" i="1"/>
          </a:p>
        </p:txBody>
      </p:sp>
      <p:pic>
        <p:nvPicPr>
          <p:cNvPr id="72708"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519124" y="1690689"/>
            <a:ext cx="6105751" cy="3974871"/>
          </a:xfrm>
          <a:noFill/>
          <a:ln/>
        </p:spPr>
      </p:pic>
      <p:sp>
        <p:nvSpPr>
          <p:cNvPr id="2" name="Footer Placeholder 1"/>
          <p:cNvSpPr>
            <a:spLocks noGrp="1"/>
          </p:cNvSpPr>
          <p:nvPr>
            <p:ph type="ftr" sz="quarter" idx="11"/>
          </p:nvPr>
        </p:nvSpPr>
        <p:spPr/>
        <p:txBody>
          <a:bodyPr/>
          <a:lstStyle/>
          <a:p>
            <a:r>
              <a:rPr lang="el-GR" smtClean="0"/>
              <a:t>Ενότητα 2η. Αμφίβια</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t>42</a:t>
            </a:fld>
            <a:endParaRPr lang="en-US"/>
          </a:p>
        </p:txBody>
      </p:sp>
      <p:sp>
        <p:nvSpPr>
          <p:cNvPr id="6" name="TextBox 5"/>
          <p:cNvSpPr txBox="1"/>
          <p:nvPr/>
        </p:nvSpPr>
        <p:spPr>
          <a:xfrm>
            <a:off x="7283115" y="5254170"/>
            <a:ext cx="341760" cy="276999"/>
          </a:xfrm>
          <a:prstGeom prst="rect">
            <a:avLst/>
          </a:prstGeom>
          <a:noFill/>
        </p:spPr>
        <p:txBody>
          <a:bodyPr wrap="none" rtlCol="0">
            <a:spAutoFit/>
          </a:bodyPr>
          <a:lstStyle/>
          <a:p>
            <a:r>
              <a:rPr lang="el-GR" sz="1200" dirty="0" smtClean="0">
                <a:solidFill>
                  <a:schemeClr val="bg1"/>
                </a:solidFill>
              </a:rPr>
              <a:t>22</a:t>
            </a:r>
            <a:endParaRPr lang="en-US" sz="1200" dirty="0">
              <a:solidFill>
                <a:schemeClr val="bg1"/>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el-GR" altLang="en-US"/>
              <a:t>Ενδιαιτήματα Κατανομή</a:t>
            </a:r>
          </a:p>
        </p:txBody>
      </p:sp>
      <p:sp>
        <p:nvSpPr>
          <p:cNvPr id="73731" name="Rectangle 3"/>
          <p:cNvSpPr>
            <a:spLocks noGrp="1" noChangeArrowheads="1"/>
          </p:cNvSpPr>
          <p:nvPr>
            <p:ph type="body" idx="1"/>
          </p:nvPr>
        </p:nvSpPr>
        <p:spPr/>
        <p:txBody>
          <a:bodyPr/>
          <a:lstStyle/>
          <a:p>
            <a:r>
              <a:rPr lang="el-GR" altLang="en-US" dirty="0"/>
              <a:t>Εύκρατες και τροπικές περιοχές πλην Ν. Ζηλανδίας και ωκεάνιων </a:t>
            </a:r>
            <a:r>
              <a:rPr lang="el-GR" altLang="en-US" dirty="0" smtClean="0"/>
              <a:t>νησιών.</a:t>
            </a:r>
            <a:endParaRPr lang="el-GR" altLang="en-US" dirty="0"/>
          </a:p>
          <a:p>
            <a:r>
              <a:rPr lang="el-GR" altLang="en-US" dirty="0"/>
              <a:t>Συχνά περιορίζονται σε συγκεκριμένες </a:t>
            </a:r>
            <a:r>
              <a:rPr lang="el-GR" altLang="en-US" dirty="0" smtClean="0"/>
              <a:t>περιοχές.</a:t>
            </a:r>
            <a:endParaRPr lang="el-GR" altLang="en-US" dirty="0"/>
          </a:p>
          <a:p>
            <a:r>
              <a:rPr lang="el-GR" altLang="en-US" dirty="0"/>
              <a:t>Μοναχικοί πλην περιόδου </a:t>
            </a:r>
            <a:r>
              <a:rPr lang="el-GR" altLang="en-US" dirty="0" smtClean="0"/>
              <a:t>αναπαραγωγής.</a:t>
            </a:r>
            <a:endParaRPr lang="el-GR" altLang="en-US" dirty="0"/>
          </a:p>
          <a:p>
            <a:r>
              <a:rPr lang="el-GR" altLang="en-US" dirty="0"/>
              <a:t>Χειμερία </a:t>
            </a:r>
            <a:r>
              <a:rPr lang="el-GR" altLang="en-US" dirty="0" smtClean="0"/>
              <a:t>νάρκη. </a:t>
            </a:r>
            <a:endParaRPr lang="el-GR" altLang="en-US" dirty="0"/>
          </a:p>
        </p:txBody>
      </p:sp>
      <p:sp>
        <p:nvSpPr>
          <p:cNvPr id="2" name="Footer Placeholder 1"/>
          <p:cNvSpPr>
            <a:spLocks noGrp="1"/>
          </p:cNvSpPr>
          <p:nvPr>
            <p:ph type="ftr" sz="quarter" idx="11"/>
          </p:nvPr>
        </p:nvSpPr>
        <p:spPr/>
        <p:txBody>
          <a:bodyPr/>
          <a:lstStyle/>
          <a:p>
            <a:r>
              <a:rPr lang="el-GR" smtClean="0"/>
              <a:t>Ενότητα 2η. Αμφίβια</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t>43</a:t>
            </a:fld>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el-GR" altLang="en-US"/>
              <a:t>Μείωση πληθυσμών</a:t>
            </a:r>
          </a:p>
        </p:txBody>
      </p:sp>
      <p:sp>
        <p:nvSpPr>
          <p:cNvPr id="74755" name="Rectangle 3"/>
          <p:cNvSpPr>
            <a:spLocks noGrp="1" noChangeArrowheads="1"/>
          </p:cNvSpPr>
          <p:nvPr>
            <p:ph type="body" idx="1"/>
          </p:nvPr>
        </p:nvSpPr>
        <p:spPr/>
        <p:txBody>
          <a:bodyPr/>
          <a:lstStyle/>
          <a:p>
            <a:r>
              <a:rPr lang="el-GR" altLang="en-US" dirty="0"/>
              <a:t>Αγνωστοι και γνωστοί </a:t>
            </a:r>
            <a:r>
              <a:rPr lang="el-GR" altLang="en-US" dirty="0" smtClean="0"/>
              <a:t>λόγοι.</a:t>
            </a:r>
            <a:endParaRPr lang="el-GR" altLang="en-US" dirty="0"/>
          </a:p>
          <a:p>
            <a:r>
              <a:rPr lang="el-GR" altLang="en-US" dirty="0"/>
              <a:t>Υπεριώδης </a:t>
            </a:r>
            <a:r>
              <a:rPr lang="el-GR" altLang="en-US" dirty="0" smtClean="0"/>
              <a:t>ακτινοβολία.</a:t>
            </a:r>
            <a:endParaRPr lang="el-GR" altLang="en-US" dirty="0"/>
          </a:p>
          <a:p>
            <a:r>
              <a:rPr lang="en-US" altLang="en-US" dirty="0" err="1"/>
              <a:t>Batrachochytrium</a:t>
            </a:r>
            <a:r>
              <a:rPr lang="en-US" altLang="en-US" dirty="0"/>
              <a:t> </a:t>
            </a:r>
            <a:r>
              <a:rPr lang="el-GR" altLang="en-US" dirty="0" smtClean="0"/>
              <a:t>.</a:t>
            </a:r>
            <a:endParaRPr lang="en-US" altLang="en-US" dirty="0"/>
          </a:p>
          <a:p>
            <a:r>
              <a:rPr lang="el-GR" altLang="en-US" dirty="0"/>
              <a:t>Εποχικές </a:t>
            </a:r>
            <a:r>
              <a:rPr lang="el-GR" altLang="en-US" dirty="0" smtClean="0"/>
              <a:t>ξηρασίες.</a:t>
            </a:r>
            <a:endParaRPr lang="el-GR" altLang="en-US" dirty="0"/>
          </a:p>
          <a:p>
            <a:r>
              <a:rPr lang="el-GR" altLang="en-US" dirty="0"/>
              <a:t>Μόνιμες </a:t>
            </a:r>
            <a:r>
              <a:rPr lang="el-GR" altLang="en-US" dirty="0" smtClean="0"/>
              <a:t>αποξηράνσεις.</a:t>
            </a:r>
            <a:endParaRPr lang="el-GR" altLang="en-US" dirty="0"/>
          </a:p>
          <a:p>
            <a:r>
              <a:rPr lang="el-GR" altLang="en-US" dirty="0"/>
              <a:t>Τυχαία </a:t>
            </a:r>
            <a:r>
              <a:rPr lang="el-GR" altLang="en-US" dirty="0" smtClean="0"/>
              <a:t>γεγονότα.</a:t>
            </a:r>
            <a:endParaRPr lang="el-GR" altLang="en-US" dirty="0"/>
          </a:p>
        </p:txBody>
      </p:sp>
      <p:sp>
        <p:nvSpPr>
          <p:cNvPr id="2" name="Footer Placeholder 1"/>
          <p:cNvSpPr>
            <a:spLocks noGrp="1"/>
          </p:cNvSpPr>
          <p:nvPr>
            <p:ph type="ftr" sz="quarter" idx="11"/>
          </p:nvPr>
        </p:nvSpPr>
        <p:spPr/>
        <p:txBody>
          <a:bodyPr/>
          <a:lstStyle/>
          <a:p>
            <a:r>
              <a:rPr lang="el-GR" smtClean="0"/>
              <a:t>Ενότητα 2η. Αμφίβια</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t>44</a:t>
            </a:fld>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el-GR" altLang="en-US" sz="4000" dirty="0" smtClean="0"/>
              <a:t>Εχθροί, Λεία  </a:t>
            </a:r>
            <a:r>
              <a:rPr lang="el-GR" altLang="en-US" sz="4000" dirty="0"/>
              <a:t/>
            </a:r>
            <a:br>
              <a:rPr lang="el-GR" altLang="en-US" sz="4000" dirty="0"/>
            </a:br>
            <a:r>
              <a:rPr lang="el-GR" altLang="en-US" sz="4000" dirty="0"/>
              <a:t>Αμυντικοί μηχανισμοί</a:t>
            </a:r>
          </a:p>
        </p:txBody>
      </p:sp>
      <p:sp>
        <p:nvSpPr>
          <p:cNvPr id="75779" name="Rectangle 3"/>
          <p:cNvSpPr>
            <a:spLocks noGrp="1" noChangeArrowheads="1"/>
          </p:cNvSpPr>
          <p:nvPr>
            <p:ph type="body" idx="1"/>
          </p:nvPr>
        </p:nvSpPr>
        <p:spPr/>
        <p:txBody>
          <a:bodyPr/>
          <a:lstStyle/>
          <a:p>
            <a:r>
              <a:rPr lang="el-GR" altLang="en-US" dirty="0"/>
              <a:t>Πολυάριθμοι, εν δυνάμει, </a:t>
            </a:r>
            <a:r>
              <a:rPr lang="el-GR" altLang="en-US" dirty="0" smtClean="0"/>
              <a:t>εχθροί.</a:t>
            </a:r>
            <a:endParaRPr lang="el-GR" altLang="en-US" dirty="0"/>
          </a:p>
          <a:p>
            <a:r>
              <a:rPr lang="el-GR" altLang="en-US" dirty="0"/>
              <a:t>Ποικιλία λείας (μικροπανίδα εδάφους</a:t>
            </a:r>
            <a:r>
              <a:rPr lang="el-GR" altLang="en-US" dirty="0" smtClean="0"/>
              <a:t>). </a:t>
            </a:r>
            <a:endParaRPr lang="el-GR" altLang="en-US" dirty="0"/>
          </a:p>
          <a:p>
            <a:endParaRPr lang="el-GR" altLang="en-US" dirty="0"/>
          </a:p>
          <a:p>
            <a:r>
              <a:rPr lang="el-GR" altLang="en-US" dirty="0"/>
              <a:t>Δερμικές </a:t>
            </a:r>
            <a:r>
              <a:rPr lang="el-GR" altLang="en-US" dirty="0" smtClean="0"/>
              <a:t>εκκρίσεις.</a:t>
            </a:r>
            <a:endParaRPr lang="el-GR" altLang="en-US" dirty="0"/>
          </a:p>
          <a:p>
            <a:r>
              <a:rPr lang="el-GR" altLang="en-US" dirty="0" smtClean="0"/>
              <a:t>Χρωματισμοί.</a:t>
            </a:r>
            <a:endParaRPr lang="el-GR" altLang="en-US" dirty="0"/>
          </a:p>
          <a:p>
            <a:r>
              <a:rPr lang="el-GR" altLang="en-US" dirty="0"/>
              <a:t>Αμυντικές </a:t>
            </a:r>
            <a:r>
              <a:rPr lang="el-GR" altLang="en-US" dirty="0" smtClean="0"/>
              <a:t>στάσεις.</a:t>
            </a:r>
            <a:endParaRPr lang="el-GR" altLang="en-US" dirty="0"/>
          </a:p>
          <a:p>
            <a:pPr>
              <a:buFont typeface="Wingdings" panose="05000000000000000000" pitchFamily="2" charset="2"/>
              <a:buNone/>
            </a:pPr>
            <a:endParaRPr lang="el-GR" altLang="en-US" dirty="0"/>
          </a:p>
          <a:p>
            <a:pPr>
              <a:buFont typeface="Wingdings" panose="05000000000000000000" pitchFamily="2" charset="2"/>
              <a:buNone/>
            </a:pPr>
            <a:endParaRPr lang="el-GR" altLang="en-US" dirty="0"/>
          </a:p>
          <a:p>
            <a:pPr>
              <a:buFont typeface="Wingdings" panose="05000000000000000000" pitchFamily="2" charset="2"/>
              <a:buNone/>
            </a:pPr>
            <a:endParaRPr lang="el-GR" altLang="en-US" dirty="0"/>
          </a:p>
        </p:txBody>
      </p:sp>
      <p:sp>
        <p:nvSpPr>
          <p:cNvPr id="2" name="Footer Placeholder 1"/>
          <p:cNvSpPr>
            <a:spLocks noGrp="1"/>
          </p:cNvSpPr>
          <p:nvPr>
            <p:ph type="ftr" sz="quarter" idx="11"/>
          </p:nvPr>
        </p:nvSpPr>
        <p:spPr/>
        <p:txBody>
          <a:bodyPr/>
          <a:lstStyle/>
          <a:p>
            <a:r>
              <a:rPr lang="el-GR" smtClean="0"/>
              <a:t>Ενότητα 2η. Αμφίβια</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t>45</a:t>
            </a:fld>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l-GR" altLang="en-US"/>
              <a:t>Σωματικό περίβλημα</a:t>
            </a:r>
          </a:p>
        </p:txBody>
      </p:sp>
      <p:sp>
        <p:nvSpPr>
          <p:cNvPr id="76803" name="Rectangle 3"/>
          <p:cNvSpPr>
            <a:spLocks noGrp="1" noChangeArrowheads="1"/>
          </p:cNvSpPr>
          <p:nvPr>
            <p:ph type="body" idx="1"/>
          </p:nvPr>
        </p:nvSpPr>
        <p:spPr/>
        <p:txBody>
          <a:bodyPr>
            <a:normAutofit/>
          </a:bodyPr>
          <a:lstStyle/>
          <a:p>
            <a:pPr marL="685800" indent="-457200"/>
            <a:r>
              <a:rPr lang="el-GR" altLang="en-US" dirty="0"/>
              <a:t>Δέρμα λεπτό, υγρό, χαλαρά συνδεδεμένο με το σώμα.</a:t>
            </a:r>
          </a:p>
          <a:p>
            <a:pPr marL="685800" indent="-457200"/>
            <a:r>
              <a:rPr lang="el-GR" altLang="en-US" b="1" dirty="0"/>
              <a:t>Επιδερμίδα</a:t>
            </a:r>
            <a:r>
              <a:rPr lang="el-GR" altLang="en-US" dirty="0"/>
              <a:t> Εξωτερικό τμήμα περιέχει στρώματα  κερατίνης</a:t>
            </a:r>
            <a:r>
              <a:rPr lang="en-US" altLang="en-US" dirty="0"/>
              <a:t>:</a:t>
            </a:r>
            <a:r>
              <a:rPr lang="el-GR" altLang="en-US" dirty="0"/>
              <a:t> </a:t>
            </a:r>
            <a:r>
              <a:rPr lang="el-GR" altLang="en-US" dirty="0" smtClean="0"/>
              <a:t>έκδυση. </a:t>
            </a:r>
            <a:endParaRPr lang="el-GR" altLang="en-US" dirty="0"/>
          </a:p>
          <a:p>
            <a:pPr marL="685800" indent="-457200"/>
            <a:r>
              <a:rPr lang="el-GR" altLang="en-US" dirty="0"/>
              <a:t>Εσωτερικό στρώμα παράγει δύο τύπους αδένων. </a:t>
            </a:r>
          </a:p>
          <a:p>
            <a:pPr marL="685800" indent="-457200"/>
            <a:r>
              <a:rPr lang="el-GR" altLang="en-US" dirty="0"/>
              <a:t>Αναπτύσσονται μέσα στη </a:t>
            </a:r>
            <a:r>
              <a:rPr lang="el-GR" altLang="en-US" b="1" dirty="0" smtClean="0"/>
              <a:t>δερμίδα. </a:t>
            </a:r>
            <a:r>
              <a:rPr lang="el-GR" altLang="en-US" dirty="0" smtClean="0"/>
              <a:t> </a:t>
            </a:r>
            <a:endParaRPr lang="el-GR" altLang="en-US" dirty="0"/>
          </a:p>
        </p:txBody>
      </p:sp>
      <p:sp>
        <p:nvSpPr>
          <p:cNvPr id="2" name="Footer Placeholder 1"/>
          <p:cNvSpPr>
            <a:spLocks noGrp="1"/>
          </p:cNvSpPr>
          <p:nvPr>
            <p:ph type="ftr" sz="quarter" idx="11"/>
          </p:nvPr>
        </p:nvSpPr>
        <p:spPr/>
        <p:txBody>
          <a:bodyPr/>
          <a:lstStyle/>
          <a:p>
            <a:r>
              <a:rPr lang="el-GR" smtClean="0"/>
              <a:t>Ενότητα 2η. Αμφίβια</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t>46</a:t>
            </a:fld>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Εγκάρσια τομή </a:t>
            </a:r>
            <a:br>
              <a:rPr lang="el-GR" dirty="0" smtClean="0"/>
            </a:br>
            <a:r>
              <a:rPr lang="el-GR" dirty="0" smtClean="0"/>
              <a:t>δέρματος βατράχου</a:t>
            </a:r>
            <a:endParaRPr lang="en-US" dirty="0"/>
          </a:p>
        </p:txBody>
      </p:sp>
      <p:sp>
        <p:nvSpPr>
          <p:cNvPr id="3" name="Footer Placeholder 2"/>
          <p:cNvSpPr>
            <a:spLocks noGrp="1"/>
          </p:cNvSpPr>
          <p:nvPr>
            <p:ph type="ftr" sz="quarter" idx="11"/>
          </p:nvPr>
        </p:nvSpPr>
        <p:spPr/>
        <p:txBody>
          <a:bodyPr/>
          <a:lstStyle/>
          <a:p>
            <a:r>
              <a:rPr lang="el-GR" smtClean="0"/>
              <a:t>Ενότητα 2η. Αμφίβια</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t>47</a:t>
            </a:fld>
            <a:endParaRPr lang="en-US"/>
          </a:p>
        </p:txBody>
      </p:sp>
      <p:pic>
        <p:nvPicPr>
          <p:cNvPr id="7" name="Content Placeholder 6"/>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18376"/>
          <a:stretch/>
        </p:blipFill>
        <p:spPr>
          <a:xfrm>
            <a:off x="1314456" y="1974170"/>
            <a:ext cx="6071743" cy="3636920"/>
          </a:xfrm>
        </p:spPr>
      </p:pic>
      <p:sp>
        <p:nvSpPr>
          <p:cNvPr id="8" name="TextBox 7"/>
          <p:cNvSpPr txBox="1"/>
          <p:nvPr/>
        </p:nvSpPr>
        <p:spPr>
          <a:xfrm>
            <a:off x="6587018" y="5087915"/>
            <a:ext cx="341760" cy="276999"/>
          </a:xfrm>
          <a:prstGeom prst="rect">
            <a:avLst/>
          </a:prstGeom>
          <a:noFill/>
        </p:spPr>
        <p:txBody>
          <a:bodyPr wrap="none" rtlCol="0">
            <a:spAutoFit/>
          </a:bodyPr>
          <a:lstStyle/>
          <a:p>
            <a:r>
              <a:rPr lang="el-GR" sz="1200" dirty="0" smtClean="0"/>
              <a:t>23</a:t>
            </a:r>
            <a:endParaRPr lang="en-US" sz="12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l-GR" altLang="en-US"/>
              <a:t>Χρωματισμός</a:t>
            </a:r>
          </a:p>
        </p:txBody>
      </p:sp>
      <p:sp>
        <p:nvSpPr>
          <p:cNvPr id="77827" name="Rectangle 3"/>
          <p:cNvSpPr>
            <a:spLocks noGrp="1" noChangeArrowheads="1"/>
          </p:cNvSpPr>
          <p:nvPr>
            <p:ph type="body" idx="1"/>
          </p:nvPr>
        </p:nvSpPr>
        <p:spPr/>
        <p:txBody>
          <a:bodyPr/>
          <a:lstStyle/>
          <a:p>
            <a:r>
              <a:rPr lang="el-GR" altLang="en-US" dirty="0"/>
              <a:t>Χρώμα από τα </a:t>
            </a:r>
            <a:r>
              <a:rPr lang="el-GR" altLang="en-US" b="1" dirty="0"/>
              <a:t>χρωματοφόρα</a:t>
            </a:r>
            <a:r>
              <a:rPr lang="el-GR" altLang="en-US" dirty="0"/>
              <a:t>, διακλαδισμένα κύτταρα</a:t>
            </a:r>
            <a:r>
              <a:rPr lang="el-GR" altLang="en-US" b="1" dirty="0"/>
              <a:t> </a:t>
            </a:r>
            <a:r>
              <a:rPr lang="el-GR" altLang="en-US" dirty="0"/>
              <a:t>στη </a:t>
            </a:r>
            <a:r>
              <a:rPr lang="el-GR" altLang="en-US" dirty="0" smtClean="0"/>
              <a:t>δερμίδα.</a:t>
            </a:r>
            <a:endParaRPr lang="el-GR" altLang="en-US" dirty="0"/>
          </a:p>
          <a:p>
            <a:r>
              <a:rPr lang="el-GR" altLang="en-US" dirty="0" smtClean="0"/>
              <a:t>Ξανθοφόρα.</a:t>
            </a:r>
            <a:endParaRPr lang="el-GR" altLang="en-US" dirty="0"/>
          </a:p>
          <a:p>
            <a:r>
              <a:rPr lang="el-GR" altLang="en-US" dirty="0"/>
              <a:t>Ιριδοφόρα (ανακλαστικές επιφάνειες</a:t>
            </a:r>
            <a:r>
              <a:rPr lang="en-US" altLang="en-US" dirty="0"/>
              <a:t>:</a:t>
            </a:r>
            <a:r>
              <a:rPr lang="el-GR" altLang="en-US" dirty="0"/>
              <a:t> έντονα χρώματα τροπικών βατράχων</a:t>
            </a:r>
            <a:r>
              <a:rPr lang="el-GR" altLang="en-US" dirty="0" smtClean="0"/>
              <a:t>).</a:t>
            </a:r>
            <a:endParaRPr lang="el-GR" altLang="en-US" dirty="0"/>
          </a:p>
          <a:p>
            <a:r>
              <a:rPr lang="el-GR" altLang="en-US" dirty="0" smtClean="0"/>
              <a:t>Μελανοφόρα.</a:t>
            </a:r>
            <a:endParaRPr lang="el-GR" altLang="en-US" dirty="0"/>
          </a:p>
          <a:p>
            <a:r>
              <a:rPr lang="el-GR" altLang="en-US" dirty="0"/>
              <a:t>Παραλλαγή </a:t>
            </a:r>
            <a:r>
              <a:rPr lang="el-GR" altLang="en-US" dirty="0" smtClean="0"/>
              <a:t>.</a:t>
            </a:r>
            <a:endParaRPr lang="el-GR" altLang="en-US" dirty="0"/>
          </a:p>
        </p:txBody>
      </p:sp>
      <p:sp>
        <p:nvSpPr>
          <p:cNvPr id="2" name="Footer Placeholder 1"/>
          <p:cNvSpPr>
            <a:spLocks noGrp="1"/>
          </p:cNvSpPr>
          <p:nvPr>
            <p:ph type="ftr" sz="quarter" idx="11"/>
          </p:nvPr>
        </p:nvSpPr>
        <p:spPr/>
        <p:txBody>
          <a:bodyPr/>
          <a:lstStyle/>
          <a:p>
            <a:r>
              <a:rPr lang="el-GR" smtClean="0"/>
              <a:t>Ενότητα 2η. Αμφίβια</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t>48</a:t>
            </a:fld>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Χρωματοφόρα κύτταρα</a:t>
            </a:r>
            <a:endParaRPr lang="en-US" dirty="0"/>
          </a:p>
        </p:txBody>
      </p:sp>
      <p:sp>
        <p:nvSpPr>
          <p:cNvPr id="3" name="Footer Placeholder 2"/>
          <p:cNvSpPr>
            <a:spLocks noGrp="1"/>
          </p:cNvSpPr>
          <p:nvPr>
            <p:ph type="ftr" sz="quarter" idx="11"/>
          </p:nvPr>
        </p:nvSpPr>
        <p:spPr/>
        <p:txBody>
          <a:bodyPr/>
          <a:lstStyle/>
          <a:p>
            <a:r>
              <a:rPr lang="el-GR" smtClean="0"/>
              <a:t>Ενότητα 2η. Αμφίβια</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t>49</a:t>
            </a:fld>
            <a:endParaRPr lang="en-US"/>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591816" y="1459011"/>
            <a:ext cx="3960368" cy="4709525"/>
          </a:xfrm>
        </p:spPr>
      </p:pic>
      <p:sp>
        <p:nvSpPr>
          <p:cNvPr id="8" name="TextBox 7"/>
          <p:cNvSpPr txBox="1"/>
          <p:nvPr/>
        </p:nvSpPr>
        <p:spPr>
          <a:xfrm>
            <a:off x="6381304" y="5831478"/>
            <a:ext cx="341760" cy="276999"/>
          </a:xfrm>
          <a:prstGeom prst="rect">
            <a:avLst/>
          </a:prstGeom>
          <a:noFill/>
        </p:spPr>
        <p:txBody>
          <a:bodyPr wrap="none" rtlCol="0">
            <a:spAutoFit/>
          </a:bodyPr>
          <a:lstStyle/>
          <a:p>
            <a:r>
              <a:rPr lang="el-GR" sz="1200" dirty="0" smtClean="0"/>
              <a:t>24</a:t>
            </a:r>
            <a:endParaRPr lang="en-US" sz="12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normAutofit fontScale="90000"/>
          </a:bodyPr>
          <a:lstStyle/>
          <a:p>
            <a:r>
              <a:rPr lang="el-GR" altLang="en-US" dirty="0" smtClean="0"/>
              <a:t>Μονοφυλετική ομάδα Τετράποδα</a:t>
            </a:r>
            <a:r>
              <a:rPr lang="en-US" altLang="en-US" dirty="0" smtClean="0"/>
              <a:t>:</a:t>
            </a:r>
            <a:r>
              <a:rPr lang="el-GR" altLang="en-US" dirty="0" smtClean="0"/>
              <a:t/>
            </a:r>
            <a:br>
              <a:rPr lang="el-GR" altLang="en-US" dirty="0" smtClean="0"/>
            </a:br>
            <a:r>
              <a:rPr lang="el-GR" altLang="en-US" dirty="0" smtClean="0"/>
              <a:t>1. Αμφίβια 2. Αμνιωτά  1/3</a:t>
            </a:r>
            <a:endParaRPr lang="el-GR" altLang="en-US" dirty="0"/>
          </a:p>
        </p:txBody>
      </p:sp>
      <p:sp>
        <p:nvSpPr>
          <p:cNvPr id="46083" name="Rectangle 3"/>
          <p:cNvSpPr>
            <a:spLocks noGrp="1" noChangeArrowheads="1"/>
          </p:cNvSpPr>
          <p:nvPr>
            <p:ph idx="1"/>
          </p:nvPr>
        </p:nvSpPr>
        <p:spPr/>
        <p:txBody>
          <a:bodyPr/>
          <a:lstStyle/>
          <a:p>
            <a:r>
              <a:rPr lang="el-GR" altLang="en-US" dirty="0" smtClean="0"/>
              <a:t>Δεβόνιο 400 εκατ. χρόνια πριν, ήπιες θερμοκρασίες και εναλλαγή υγρών – ξηρών περιόδων. Περιβάλλον γλυκών νερών ασταθές.</a:t>
            </a:r>
          </a:p>
          <a:p>
            <a:r>
              <a:rPr lang="el-GR" altLang="en-US" dirty="0" smtClean="0"/>
              <a:t>Εμφάνιση δύο σημαντικών για την εξέλιξη χαρακτηριστικών</a:t>
            </a:r>
            <a:r>
              <a:rPr lang="en-US" altLang="en-US" dirty="0" smtClean="0"/>
              <a:t>: </a:t>
            </a:r>
            <a:r>
              <a:rPr lang="el-GR" altLang="en-US" dirty="0" smtClean="0"/>
              <a:t>πνεύμονες και άκρα. </a:t>
            </a:r>
            <a:endParaRPr lang="el-GR" altLang="en-US" dirty="0"/>
          </a:p>
        </p:txBody>
      </p:sp>
      <p:sp>
        <p:nvSpPr>
          <p:cNvPr id="2" name="Footer Placeholder 1"/>
          <p:cNvSpPr>
            <a:spLocks noGrp="1"/>
          </p:cNvSpPr>
          <p:nvPr>
            <p:ph type="ftr" sz="quarter" idx="11"/>
          </p:nvPr>
        </p:nvSpPr>
        <p:spPr/>
        <p:txBody>
          <a:bodyPr/>
          <a:lstStyle/>
          <a:p>
            <a:r>
              <a:rPr lang="el-GR" smtClean="0"/>
              <a:t>Ενότητα 2η. Αμφίβια</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t>5</a:t>
            </a:fld>
            <a:endParaRPr 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l-GR" altLang="en-US" dirty="0"/>
              <a:t>Ερειστικό </a:t>
            </a:r>
            <a:r>
              <a:rPr lang="el-GR" altLang="en-US" dirty="0" smtClean="0"/>
              <a:t>σύστημα 1/3</a:t>
            </a:r>
            <a:endParaRPr lang="el-GR" altLang="en-US" dirty="0"/>
          </a:p>
        </p:txBody>
      </p:sp>
      <p:sp>
        <p:nvSpPr>
          <p:cNvPr id="78851" name="Rectangle 3"/>
          <p:cNvSpPr>
            <a:spLocks noGrp="1" noChangeArrowheads="1"/>
          </p:cNvSpPr>
          <p:nvPr>
            <p:ph type="body" idx="1"/>
          </p:nvPr>
        </p:nvSpPr>
        <p:spPr/>
        <p:txBody>
          <a:bodyPr/>
          <a:lstStyle/>
          <a:p>
            <a:r>
              <a:rPr lang="el-GR" altLang="en-US" dirty="0"/>
              <a:t>Εξειδίκευση μυοσκελετικού για άλματα και </a:t>
            </a:r>
            <a:r>
              <a:rPr lang="el-GR" altLang="en-US" dirty="0" smtClean="0"/>
              <a:t>κολύμβηση.</a:t>
            </a:r>
            <a:endParaRPr lang="el-GR" altLang="en-US" dirty="0"/>
          </a:p>
          <a:p>
            <a:r>
              <a:rPr lang="el-GR" altLang="en-US" dirty="0"/>
              <a:t>Απώλεια ευλυγισίας σπονδυλικής </a:t>
            </a:r>
            <a:r>
              <a:rPr lang="el-GR" altLang="en-US" dirty="0" smtClean="0"/>
              <a:t>στήλης.</a:t>
            </a:r>
            <a:endParaRPr lang="el-GR" altLang="en-US" dirty="0"/>
          </a:p>
          <a:p>
            <a:r>
              <a:rPr lang="el-GR" altLang="en-US" dirty="0" smtClean="0"/>
              <a:t>Άκαμπτο πλαίσιο.</a:t>
            </a:r>
            <a:endParaRPr lang="el-GR" altLang="en-US" dirty="0"/>
          </a:p>
          <a:p>
            <a:r>
              <a:rPr lang="el-GR" altLang="en-US" dirty="0"/>
              <a:t>Απώλεια σπονδύλων (9</a:t>
            </a:r>
            <a:r>
              <a:rPr lang="en-US" altLang="en-US" dirty="0"/>
              <a:t> </a:t>
            </a:r>
            <a:r>
              <a:rPr lang="el-GR" altLang="en-US" dirty="0"/>
              <a:t>σπόνδυλοι στον κορμό</a:t>
            </a:r>
            <a:r>
              <a:rPr lang="el-GR" altLang="en-US" dirty="0" smtClean="0"/>
              <a:t>).</a:t>
            </a:r>
            <a:endParaRPr lang="el-GR" altLang="en-US" dirty="0"/>
          </a:p>
          <a:p>
            <a:r>
              <a:rPr lang="el-GR" altLang="en-US" dirty="0"/>
              <a:t>Σύντηξη ουραίων</a:t>
            </a:r>
            <a:r>
              <a:rPr lang="en-US" altLang="en-US" dirty="0"/>
              <a:t>:</a:t>
            </a:r>
            <a:r>
              <a:rPr lang="el-GR" altLang="en-US" dirty="0" smtClean="0"/>
              <a:t>ουρόστυλο.</a:t>
            </a:r>
            <a:endParaRPr lang="el-GR" altLang="en-US" dirty="0"/>
          </a:p>
        </p:txBody>
      </p:sp>
      <p:sp>
        <p:nvSpPr>
          <p:cNvPr id="2" name="Footer Placeholder 1"/>
          <p:cNvSpPr>
            <a:spLocks noGrp="1"/>
          </p:cNvSpPr>
          <p:nvPr>
            <p:ph type="ftr" sz="quarter" idx="11"/>
          </p:nvPr>
        </p:nvSpPr>
        <p:spPr/>
        <p:txBody>
          <a:bodyPr/>
          <a:lstStyle/>
          <a:p>
            <a:r>
              <a:rPr lang="el-GR" smtClean="0"/>
              <a:t>Ενότητα 2η. Αμφίβια</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t>50</a:t>
            </a:fld>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Ερειστικό σύστημα </a:t>
            </a:r>
            <a:r>
              <a:rPr lang="el-GR" dirty="0" smtClean="0"/>
              <a:t>2/3</a:t>
            </a:r>
            <a:endParaRPr lang="en-US" dirty="0"/>
          </a:p>
        </p:txBody>
      </p:sp>
      <p:sp>
        <p:nvSpPr>
          <p:cNvPr id="79875" name="Rectangle 3"/>
          <p:cNvSpPr>
            <a:spLocks noGrp="1" noChangeArrowheads="1"/>
          </p:cNvSpPr>
          <p:nvPr>
            <p:ph idx="1"/>
          </p:nvPr>
        </p:nvSpPr>
        <p:spPr/>
        <p:txBody>
          <a:bodyPr/>
          <a:lstStyle/>
          <a:p>
            <a:r>
              <a:rPr lang="el-GR" altLang="en-US" dirty="0"/>
              <a:t>Μείωση βάρους </a:t>
            </a:r>
            <a:r>
              <a:rPr lang="el-GR" altLang="en-US" dirty="0" smtClean="0"/>
              <a:t>κρανίου.</a:t>
            </a:r>
            <a:endParaRPr lang="el-GR" altLang="en-US" dirty="0"/>
          </a:p>
          <a:p>
            <a:r>
              <a:rPr lang="el-GR" altLang="en-US" dirty="0"/>
              <a:t>Πλάτυνση </a:t>
            </a:r>
            <a:r>
              <a:rPr lang="el-GR" altLang="en-US" dirty="0" smtClean="0"/>
              <a:t>πλευρικά.</a:t>
            </a:r>
            <a:endParaRPr lang="el-GR" altLang="en-US" dirty="0"/>
          </a:p>
          <a:p>
            <a:r>
              <a:rPr lang="el-GR" altLang="en-US" dirty="0"/>
              <a:t>Μείωση αριθμού </a:t>
            </a:r>
            <a:r>
              <a:rPr lang="el-GR" altLang="en-US" dirty="0" smtClean="0"/>
              <a:t>οστών.</a:t>
            </a:r>
            <a:endParaRPr lang="el-GR" altLang="en-US" dirty="0"/>
          </a:p>
          <a:p>
            <a:r>
              <a:rPr lang="el-GR" altLang="en-US" dirty="0" smtClean="0"/>
              <a:t>Μείωση </a:t>
            </a:r>
            <a:r>
              <a:rPr lang="el-GR" altLang="en-US" dirty="0"/>
              <a:t>βαθμού </a:t>
            </a:r>
            <a:r>
              <a:rPr lang="el-GR" altLang="en-US" dirty="0" smtClean="0"/>
              <a:t>οστεοποίησης.</a:t>
            </a:r>
            <a:endParaRPr lang="el-GR" altLang="en-US" dirty="0"/>
          </a:p>
          <a:p>
            <a:r>
              <a:rPr lang="el-GR" altLang="en-US" dirty="0"/>
              <a:t>Επιμήκυνση πρόσθιου μέρους</a:t>
            </a:r>
            <a:r>
              <a:rPr lang="en-US" altLang="en-US" dirty="0"/>
              <a:t> </a:t>
            </a:r>
            <a:r>
              <a:rPr lang="el-GR" altLang="en-US" dirty="0" smtClean="0"/>
              <a:t>κρανίου.</a:t>
            </a:r>
            <a:endParaRPr lang="el-GR" altLang="en-US" dirty="0"/>
          </a:p>
          <a:p>
            <a:r>
              <a:rPr lang="el-GR" altLang="en-US" dirty="0"/>
              <a:t>Μείωση </a:t>
            </a:r>
            <a:r>
              <a:rPr lang="el-GR" altLang="en-US" dirty="0" smtClean="0"/>
              <a:t>οπίσθιου.</a:t>
            </a:r>
            <a:endParaRPr lang="el-GR" altLang="en-US" dirty="0"/>
          </a:p>
        </p:txBody>
      </p:sp>
      <p:sp>
        <p:nvSpPr>
          <p:cNvPr id="3" name="Footer Placeholder 2"/>
          <p:cNvSpPr>
            <a:spLocks noGrp="1"/>
          </p:cNvSpPr>
          <p:nvPr>
            <p:ph type="ftr" sz="quarter" idx="11"/>
          </p:nvPr>
        </p:nvSpPr>
        <p:spPr/>
        <p:txBody>
          <a:bodyPr/>
          <a:lstStyle/>
          <a:p>
            <a:r>
              <a:rPr lang="el-GR" smtClean="0"/>
              <a:t>Ενότητα 2η. Αμφίβια</a:t>
            </a:r>
            <a:endParaRPr lang="en-US" dirty="0"/>
          </a:p>
        </p:txBody>
      </p:sp>
      <p:sp>
        <p:nvSpPr>
          <p:cNvPr id="4" name="Slide Number Placeholder 3"/>
          <p:cNvSpPr>
            <a:spLocks noGrp="1"/>
          </p:cNvSpPr>
          <p:nvPr>
            <p:ph type="sldNum" sz="quarter" idx="12"/>
          </p:nvPr>
        </p:nvSpPr>
        <p:spPr/>
        <p:txBody>
          <a:bodyPr/>
          <a:lstStyle/>
          <a:p>
            <a:fld id="{58A56277-EA16-4AF5-BFB5-E5ECBBB39490}" type="slidenum">
              <a:rPr lang="en-US" smtClean="0"/>
              <a:t>51</a:t>
            </a:fld>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Ερειστικό σύστημα </a:t>
            </a:r>
            <a:r>
              <a:rPr lang="el-GR" dirty="0" smtClean="0"/>
              <a:t>3/3</a:t>
            </a:r>
            <a:endParaRPr lang="en-US" dirty="0"/>
          </a:p>
        </p:txBody>
      </p:sp>
      <p:sp>
        <p:nvSpPr>
          <p:cNvPr id="80899" name="Rectangle 3"/>
          <p:cNvSpPr>
            <a:spLocks noGrp="1" noChangeArrowheads="1"/>
          </p:cNvSpPr>
          <p:nvPr>
            <p:ph idx="1"/>
          </p:nvPr>
        </p:nvSpPr>
        <p:spPr/>
        <p:txBody>
          <a:bodyPr/>
          <a:lstStyle/>
          <a:p>
            <a:r>
              <a:rPr lang="el-GR" altLang="en-US" dirty="0"/>
              <a:t>Τρεις κύριες αρθρώσεις στα </a:t>
            </a:r>
            <a:r>
              <a:rPr lang="el-GR" altLang="en-US" dirty="0" smtClean="0"/>
              <a:t>άκρα.</a:t>
            </a:r>
            <a:endParaRPr lang="el-GR" altLang="en-US" dirty="0"/>
          </a:p>
          <a:p>
            <a:r>
              <a:rPr lang="el-GR" altLang="en-US" dirty="0"/>
              <a:t>Τετραδακτυλικό </a:t>
            </a:r>
            <a:r>
              <a:rPr lang="el-GR" altLang="en-US" dirty="0" smtClean="0"/>
              <a:t>χειρίδιο.</a:t>
            </a:r>
            <a:endParaRPr lang="el-GR" altLang="en-US" dirty="0"/>
          </a:p>
          <a:p>
            <a:r>
              <a:rPr lang="el-GR" altLang="en-US" dirty="0"/>
              <a:t>Πενταδακτυλικό </a:t>
            </a:r>
            <a:r>
              <a:rPr lang="el-GR" altLang="en-US" dirty="0" smtClean="0"/>
              <a:t>πόδι.</a:t>
            </a:r>
            <a:endParaRPr lang="el-GR" altLang="en-US" dirty="0"/>
          </a:p>
          <a:p>
            <a:r>
              <a:rPr lang="el-GR" altLang="en-US" dirty="0"/>
              <a:t>Ομολογία μυών των άκρων με Κροσσοπτερύγιους. Ασαφής η απόλυτη </a:t>
            </a:r>
            <a:r>
              <a:rPr lang="el-GR" altLang="en-US" dirty="0" smtClean="0"/>
              <a:t>αντιστοίχηση.</a:t>
            </a:r>
            <a:endParaRPr lang="el-GR" altLang="en-US" dirty="0"/>
          </a:p>
          <a:p>
            <a:r>
              <a:rPr lang="el-GR" altLang="en-US" dirty="0"/>
              <a:t>Πρόσθιο κοιλιακό μυϊκό σύστημα </a:t>
            </a:r>
            <a:r>
              <a:rPr lang="el-GR" altLang="en-US" dirty="0" smtClean="0"/>
              <a:t>.</a:t>
            </a:r>
            <a:endParaRPr lang="el-GR" altLang="en-US" dirty="0"/>
          </a:p>
          <a:p>
            <a:r>
              <a:rPr lang="el-GR" altLang="en-US" dirty="0"/>
              <a:t>Οπίσθιο </a:t>
            </a:r>
            <a:r>
              <a:rPr lang="el-GR" altLang="en-US" dirty="0" smtClean="0"/>
              <a:t>ραχιαίο.</a:t>
            </a:r>
            <a:endParaRPr lang="el-GR" altLang="en-US" dirty="0"/>
          </a:p>
          <a:p>
            <a:pPr>
              <a:buFont typeface="Wingdings" panose="05000000000000000000" pitchFamily="2" charset="2"/>
              <a:buNone/>
            </a:pPr>
            <a:endParaRPr lang="el-GR" altLang="en-US" dirty="0"/>
          </a:p>
          <a:p>
            <a:pPr>
              <a:buFont typeface="Wingdings" panose="05000000000000000000" pitchFamily="2" charset="2"/>
              <a:buNone/>
            </a:pPr>
            <a:endParaRPr lang="el-GR" altLang="en-US" dirty="0"/>
          </a:p>
        </p:txBody>
      </p:sp>
      <p:sp>
        <p:nvSpPr>
          <p:cNvPr id="3" name="Footer Placeholder 2"/>
          <p:cNvSpPr>
            <a:spLocks noGrp="1"/>
          </p:cNvSpPr>
          <p:nvPr>
            <p:ph type="ftr" sz="quarter" idx="11"/>
          </p:nvPr>
        </p:nvSpPr>
        <p:spPr/>
        <p:txBody>
          <a:bodyPr/>
          <a:lstStyle/>
          <a:p>
            <a:r>
              <a:rPr lang="el-GR" smtClean="0"/>
              <a:t>Ενότητα 2η. Αμφίβια</a:t>
            </a:r>
            <a:endParaRPr lang="en-US" dirty="0"/>
          </a:p>
        </p:txBody>
      </p:sp>
      <p:sp>
        <p:nvSpPr>
          <p:cNvPr id="4" name="Slide Number Placeholder 3"/>
          <p:cNvSpPr>
            <a:spLocks noGrp="1"/>
          </p:cNvSpPr>
          <p:nvPr>
            <p:ph type="sldNum" sz="quarter" idx="12"/>
          </p:nvPr>
        </p:nvSpPr>
        <p:spPr/>
        <p:txBody>
          <a:bodyPr/>
          <a:lstStyle/>
          <a:p>
            <a:fld id="{58A56277-EA16-4AF5-BFB5-E5ECBBB39490}" type="slidenum">
              <a:rPr lang="en-US" smtClean="0"/>
              <a:t>52</a:t>
            </a:fld>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Μυϊκό σύστημα κορμού</a:t>
            </a:r>
            <a:endParaRPr lang="en-US" dirty="0"/>
          </a:p>
        </p:txBody>
      </p:sp>
      <p:sp>
        <p:nvSpPr>
          <p:cNvPr id="81923" name="Rectangle 3"/>
          <p:cNvSpPr>
            <a:spLocks noGrp="1" noChangeArrowheads="1"/>
          </p:cNvSpPr>
          <p:nvPr>
            <p:ph idx="1"/>
          </p:nvPr>
        </p:nvSpPr>
        <p:spPr/>
        <p:txBody>
          <a:bodyPr/>
          <a:lstStyle/>
          <a:p>
            <a:r>
              <a:rPr lang="el-GR" altLang="en-US" dirty="0" smtClean="0"/>
              <a:t>Ραχιαίοι </a:t>
            </a:r>
            <a:r>
              <a:rPr lang="el-GR" altLang="en-US" dirty="0"/>
              <a:t>επαξονικοί μύες στηρίζουν το κεφάλι και περιβάλλουν τη σπονδυλική </a:t>
            </a:r>
            <a:r>
              <a:rPr lang="el-GR" altLang="en-US" dirty="0" smtClean="0"/>
              <a:t>στήλη.</a:t>
            </a:r>
            <a:endParaRPr lang="el-GR" altLang="en-US" dirty="0"/>
          </a:p>
          <a:p>
            <a:r>
              <a:rPr lang="el-GR" altLang="en-US" dirty="0"/>
              <a:t>Κοιλιακοί υπαξονικοί υποστηρίζουν τα σπλάγχνα και φέρουν όλο το σωματικό βάρος (απουσία άνωσης</a:t>
            </a:r>
            <a:r>
              <a:rPr lang="el-GR" altLang="en-US" dirty="0" smtClean="0"/>
              <a:t>). </a:t>
            </a:r>
            <a:endParaRPr lang="el-GR" altLang="en-US" dirty="0"/>
          </a:p>
        </p:txBody>
      </p:sp>
      <p:sp>
        <p:nvSpPr>
          <p:cNvPr id="3" name="Footer Placeholder 2"/>
          <p:cNvSpPr>
            <a:spLocks noGrp="1"/>
          </p:cNvSpPr>
          <p:nvPr>
            <p:ph type="ftr" sz="quarter" idx="11"/>
          </p:nvPr>
        </p:nvSpPr>
        <p:spPr/>
        <p:txBody>
          <a:bodyPr/>
          <a:lstStyle/>
          <a:p>
            <a:r>
              <a:rPr lang="el-GR" smtClean="0"/>
              <a:t>Ενότητα 2η. Αμφίβια</a:t>
            </a:r>
            <a:endParaRPr lang="en-US" dirty="0"/>
          </a:p>
        </p:txBody>
      </p:sp>
      <p:sp>
        <p:nvSpPr>
          <p:cNvPr id="4" name="Slide Number Placeholder 3"/>
          <p:cNvSpPr>
            <a:spLocks noGrp="1"/>
          </p:cNvSpPr>
          <p:nvPr>
            <p:ph type="sldNum" sz="quarter" idx="12"/>
          </p:nvPr>
        </p:nvSpPr>
        <p:spPr/>
        <p:txBody>
          <a:bodyPr/>
          <a:lstStyle/>
          <a:p>
            <a:fld id="{58A56277-EA16-4AF5-BFB5-E5ECBBB39490}" type="slidenum">
              <a:rPr lang="en-US" smtClean="0"/>
              <a:t>53</a:t>
            </a:fld>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Σκελετός του ταυροβάτραχου</a:t>
            </a:r>
            <a:r>
              <a:rPr lang="en-US" dirty="0" smtClean="0"/>
              <a:t> </a:t>
            </a:r>
            <a:r>
              <a:rPr lang="en-US" i="1" dirty="0" err="1" smtClean="0"/>
              <a:t>Rana</a:t>
            </a:r>
            <a:r>
              <a:rPr lang="en-US" i="1" dirty="0" smtClean="0"/>
              <a:t> </a:t>
            </a:r>
            <a:r>
              <a:rPr lang="en-US" i="1" dirty="0" err="1" smtClean="0"/>
              <a:t>catesbeiana</a:t>
            </a:r>
            <a:r>
              <a:rPr lang="el-GR" i="1" dirty="0" smtClean="0"/>
              <a:t> </a:t>
            </a:r>
            <a:endParaRPr lang="en-US" i="1" dirty="0"/>
          </a:p>
        </p:txBody>
      </p:sp>
      <p:sp>
        <p:nvSpPr>
          <p:cNvPr id="3" name="Footer Placeholder 2"/>
          <p:cNvSpPr>
            <a:spLocks noGrp="1"/>
          </p:cNvSpPr>
          <p:nvPr>
            <p:ph type="ftr" sz="quarter" idx="11"/>
          </p:nvPr>
        </p:nvSpPr>
        <p:spPr/>
        <p:txBody>
          <a:bodyPr/>
          <a:lstStyle/>
          <a:p>
            <a:r>
              <a:rPr lang="el-GR" smtClean="0"/>
              <a:t>Ενότητα 2η. Αμφίβια</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t>54</a:t>
            </a:fld>
            <a:endParaRPr lang="en-US"/>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28650" y="1960296"/>
            <a:ext cx="8156468" cy="4115384"/>
          </a:xfrm>
        </p:spPr>
      </p:pic>
      <p:sp>
        <p:nvSpPr>
          <p:cNvPr id="8" name="TextBox 7"/>
          <p:cNvSpPr txBox="1"/>
          <p:nvPr/>
        </p:nvSpPr>
        <p:spPr>
          <a:xfrm>
            <a:off x="6337638" y="5586679"/>
            <a:ext cx="341760" cy="276999"/>
          </a:xfrm>
          <a:prstGeom prst="rect">
            <a:avLst/>
          </a:prstGeom>
          <a:noFill/>
        </p:spPr>
        <p:txBody>
          <a:bodyPr wrap="none" rtlCol="0">
            <a:spAutoFit/>
          </a:bodyPr>
          <a:lstStyle/>
          <a:p>
            <a:r>
              <a:rPr lang="el-GR" sz="1200" dirty="0" smtClean="0"/>
              <a:t>25</a:t>
            </a:r>
            <a:endParaRPr lang="en-US" sz="1200"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l-GR" altLang="en-US" sz="4000" dirty="0"/>
              <a:t>Αναπνοή</a:t>
            </a:r>
            <a:br>
              <a:rPr lang="el-GR" altLang="en-US" sz="4000" dirty="0"/>
            </a:br>
            <a:r>
              <a:rPr lang="el-GR" altLang="en-US" sz="4000" dirty="0"/>
              <a:t>Φωνητική </a:t>
            </a:r>
            <a:r>
              <a:rPr lang="el-GR" altLang="en-US" sz="4000" dirty="0" smtClean="0"/>
              <a:t>λειτουργία</a:t>
            </a:r>
            <a:r>
              <a:rPr lang="en-US" altLang="en-US" sz="4000" dirty="0" smtClean="0"/>
              <a:t> 1/</a:t>
            </a:r>
            <a:r>
              <a:rPr lang="el-GR" altLang="en-US" sz="4000" dirty="0" smtClean="0"/>
              <a:t>2</a:t>
            </a:r>
            <a:endParaRPr lang="el-GR" altLang="en-US" sz="4000" dirty="0"/>
          </a:p>
        </p:txBody>
      </p:sp>
      <p:sp>
        <p:nvSpPr>
          <p:cNvPr id="82947" name="Rectangle 3"/>
          <p:cNvSpPr>
            <a:spLocks noGrp="1" noChangeArrowheads="1"/>
          </p:cNvSpPr>
          <p:nvPr>
            <p:ph type="body" idx="1"/>
          </p:nvPr>
        </p:nvSpPr>
        <p:spPr>
          <a:xfrm>
            <a:off x="524782" y="1690689"/>
            <a:ext cx="8094436" cy="4351338"/>
          </a:xfrm>
        </p:spPr>
        <p:txBody>
          <a:bodyPr>
            <a:noAutofit/>
          </a:bodyPr>
          <a:lstStyle/>
          <a:p>
            <a:r>
              <a:rPr lang="el-GR" altLang="en-US" sz="2800" dirty="0"/>
              <a:t>Αναπνοή δερμική, στοματοφαρυγγική, </a:t>
            </a:r>
            <a:r>
              <a:rPr lang="el-GR" altLang="en-US" sz="2800" b="1" dirty="0" smtClean="0"/>
              <a:t>πνευμονική</a:t>
            </a:r>
            <a:r>
              <a:rPr lang="en-US" altLang="en-US" sz="2800" b="1" dirty="0" smtClean="0"/>
              <a:t>.</a:t>
            </a:r>
            <a:endParaRPr lang="el-GR" altLang="en-US" sz="2800" b="1" dirty="0"/>
          </a:p>
          <a:p>
            <a:r>
              <a:rPr lang="el-GR" altLang="en-US" sz="2800" dirty="0"/>
              <a:t>Τροφοδότηση πνευμόνων με οξυγόνο από πνευμονικές αρτηρίες (6</a:t>
            </a:r>
            <a:r>
              <a:rPr lang="el-GR" altLang="en-US" sz="2800" baseline="30000" dirty="0"/>
              <a:t>ο</a:t>
            </a:r>
            <a:r>
              <a:rPr lang="el-GR" altLang="en-US" sz="2800" dirty="0"/>
              <a:t> αορτικό τόξο</a:t>
            </a:r>
            <a:r>
              <a:rPr lang="el-GR" altLang="en-US" sz="2800" dirty="0" smtClean="0"/>
              <a:t>)</a:t>
            </a:r>
            <a:r>
              <a:rPr lang="en-US" altLang="en-US" sz="2800" dirty="0" smtClean="0"/>
              <a:t>.</a:t>
            </a:r>
            <a:endParaRPr lang="el-GR" altLang="en-US" sz="2800" dirty="0"/>
          </a:p>
          <a:p>
            <a:r>
              <a:rPr lang="el-GR" altLang="en-US" sz="2800" dirty="0"/>
              <a:t>Πνεύμονες ελαστικοί ωοειδείς υποδιαιρούμενοι σε </a:t>
            </a:r>
            <a:r>
              <a:rPr lang="el-GR" altLang="en-US" sz="2800" dirty="0" smtClean="0"/>
              <a:t>κυψελίδες</a:t>
            </a:r>
            <a:r>
              <a:rPr lang="en-US" altLang="en-US" sz="2800" dirty="0" smtClean="0"/>
              <a:t>.</a:t>
            </a:r>
            <a:endParaRPr lang="el-GR" altLang="en-US" sz="2800" dirty="0"/>
          </a:p>
          <a:p>
            <a:r>
              <a:rPr lang="el-GR" altLang="en-US" sz="2800" dirty="0"/>
              <a:t>Μεγάλες κυψελίδες μικρή σχετική επιάνεια διαθέσιμη για ανταλλαγή </a:t>
            </a:r>
            <a:r>
              <a:rPr lang="el-GR" altLang="en-US" sz="2800" dirty="0" smtClean="0"/>
              <a:t>αερίων</a:t>
            </a:r>
            <a:r>
              <a:rPr lang="en-US" altLang="en-US" sz="2800" dirty="0" smtClean="0"/>
              <a:t>.</a:t>
            </a:r>
            <a:endParaRPr lang="el-GR" altLang="en-US" sz="2800" dirty="0"/>
          </a:p>
          <a:p>
            <a:r>
              <a:rPr lang="en-US" altLang="en-US" sz="2800" i="1" dirty="0" err="1"/>
              <a:t>Rana</a:t>
            </a:r>
            <a:r>
              <a:rPr lang="en-US" altLang="en-US" sz="2800" i="1" dirty="0"/>
              <a:t> </a:t>
            </a:r>
            <a:r>
              <a:rPr lang="en-US" altLang="en-US" sz="2800" i="1" dirty="0" err="1"/>
              <a:t>pipiens</a:t>
            </a:r>
            <a:r>
              <a:rPr lang="en-US" altLang="en-US" sz="2800" i="1" dirty="0"/>
              <a:t>: </a:t>
            </a:r>
            <a:r>
              <a:rPr lang="el-GR" altLang="en-US" sz="2800" dirty="0"/>
              <a:t>20</a:t>
            </a:r>
            <a:r>
              <a:rPr lang="en-US" altLang="en-US" sz="2800" dirty="0"/>
              <a:t>cm</a:t>
            </a:r>
            <a:r>
              <a:rPr lang="en-US" altLang="en-US" sz="2800" dirty="0">
                <a:cs typeface="Arial" panose="020B0604020202020204" pitchFamily="34" charset="0"/>
              </a:rPr>
              <a:t>² </a:t>
            </a:r>
            <a:r>
              <a:rPr lang="el-GR" altLang="en-US" sz="2800" dirty="0">
                <a:cs typeface="Arial" panose="020B0604020202020204" pitchFamily="34" charset="0"/>
              </a:rPr>
              <a:t>ανά κυβ. εκ. περιεχόμενου </a:t>
            </a:r>
            <a:r>
              <a:rPr lang="el-GR" altLang="en-US" sz="2800" dirty="0" smtClean="0">
                <a:cs typeface="Arial" panose="020B0604020202020204" pitchFamily="34" charset="0"/>
              </a:rPr>
              <a:t>αέρα</a:t>
            </a:r>
            <a:r>
              <a:rPr lang="en-US" altLang="en-US" sz="2800" dirty="0" smtClean="0">
                <a:cs typeface="Arial" panose="020B0604020202020204" pitchFamily="34" charset="0"/>
              </a:rPr>
              <a:t>.</a:t>
            </a:r>
            <a:endParaRPr lang="en-US" altLang="en-US" sz="2800" dirty="0">
              <a:cs typeface="Arial" panose="020B0604020202020204" pitchFamily="34" charset="0"/>
            </a:endParaRPr>
          </a:p>
          <a:p>
            <a:r>
              <a:rPr lang="el-GR" altLang="en-US" sz="2800" dirty="0">
                <a:cs typeface="Arial" panose="020B0604020202020204" pitchFamily="34" charset="0"/>
              </a:rPr>
              <a:t>Ανθρωπος</a:t>
            </a:r>
            <a:r>
              <a:rPr lang="en-US" altLang="en-US" sz="2800" dirty="0">
                <a:cs typeface="Arial" panose="020B0604020202020204" pitchFamily="34" charset="0"/>
              </a:rPr>
              <a:t>:</a:t>
            </a:r>
            <a:r>
              <a:rPr lang="el-GR" altLang="en-US" sz="2800" dirty="0">
                <a:cs typeface="Arial" panose="020B0604020202020204" pitchFamily="34" charset="0"/>
              </a:rPr>
              <a:t> 300</a:t>
            </a:r>
            <a:r>
              <a:rPr lang="en-US" altLang="en-US" sz="2800" dirty="0"/>
              <a:t>cm</a:t>
            </a:r>
            <a:r>
              <a:rPr lang="en-US" altLang="en-US" sz="2800" dirty="0">
                <a:cs typeface="Arial" panose="020B0604020202020204" pitchFamily="34" charset="0"/>
              </a:rPr>
              <a:t>² </a:t>
            </a:r>
            <a:r>
              <a:rPr lang="en-US" altLang="en-US" sz="2800" dirty="0" smtClean="0">
                <a:cs typeface="Arial" panose="020B0604020202020204" pitchFamily="34" charset="0"/>
              </a:rPr>
              <a:t>.</a:t>
            </a:r>
            <a:endParaRPr lang="en-US" altLang="en-US" sz="2800" dirty="0">
              <a:cs typeface="Arial" panose="020B0604020202020204" pitchFamily="34" charset="0"/>
            </a:endParaRPr>
          </a:p>
        </p:txBody>
      </p:sp>
      <p:sp>
        <p:nvSpPr>
          <p:cNvPr id="2" name="Footer Placeholder 1"/>
          <p:cNvSpPr>
            <a:spLocks noGrp="1"/>
          </p:cNvSpPr>
          <p:nvPr>
            <p:ph type="ftr" sz="quarter" idx="11"/>
          </p:nvPr>
        </p:nvSpPr>
        <p:spPr/>
        <p:txBody>
          <a:bodyPr/>
          <a:lstStyle/>
          <a:p>
            <a:r>
              <a:rPr lang="el-GR" smtClean="0"/>
              <a:t>Ενότητα 2η. Αμφίβια</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t>55</a:t>
            </a:fld>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a:t>Αναπνοή</a:t>
            </a:r>
            <a:br>
              <a:rPr lang="el-GR" sz="4000" dirty="0"/>
            </a:br>
            <a:r>
              <a:rPr lang="el-GR" sz="4000" dirty="0"/>
              <a:t>Φωνητική λειτουργία </a:t>
            </a:r>
            <a:r>
              <a:rPr lang="en-US" sz="4000" dirty="0" smtClean="0"/>
              <a:t>2</a:t>
            </a:r>
            <a:r>
              <a:rPr lang="el-GR" sz="4000" dirty="0" smtClean="0"/>
              <a:t>/2</a:t>
            </a:r>
            <a:endParaRPr lang="en-US" sz="4000" dirty="0"/>
          </a:p>
        </p:txBody>
      </p:sp>
      <p:sp>
        <p:nvSpPr>
          <p:cNvPr id="83971" name="Rectangle 3"/>
          <p:cNvSpPr>
            <a:spLocks noGrp="1" noChangeArrowheads="1"/>
          </p:cNvSpPr>
          <p:nvPr>
            <p:ph idx="1"/>
          </p:nvPr>
        </p:nvSpPr>
        <p:spPr/>
        <p:txBody>
          <a:bodyPr/>
          <a:lstStyle/>
          <a:p>
            <a:r>
              <a:rPr lang="el-GR" altLang="en-US" dirty="0"/>
              <a:t>Σύστημα θετικής </a:t>
            </a:r>
            <a:r>
              <a:rPr lang="el-GR" altLang="en-US" dirty="0" smtClean="0"/>
              <a:t>πίεσης</a:t>
            </a:r>
            <a:r>
              <a:rPr lang="en-US" altLang="en-US" dirty="0" smtClean="0"/>
              <a:t>.</a:t>
            </a:r>
            <a:endParaRPr lang="el-GR" altLang="en-US" dirty="0"/>
          </a:p>
          <a:p>
            <a:r>
              <a:rPr lang="el-GR" altLang="en-US" dirty="0"/>
              <a:t>Φωνητικές χορδές στον λάρυγγα, καλύτερα ανεπτυγμένες στα αρσενικά </a:t>
            </a:r>
            <a:r>
              <a:rPr lang="el-GR" altLang="en-US" dirty="0" smtClean="0"/>
              <a:t>άτομα</a:t>
            </a:r>
            <a:r>
              <a:rPr lang="en-US" altLang="en-US" dirty="0" smtClean="0"/>
              <a:t>.</a:t>
            </a:r>
            <a:endParaRPr lang="el-GR" altLang="en-US" dirty="0"/>
          </a:p>
          <a:p>
            <a:r>
              <a:rPr lang="el-GR" altLang="en-US" dirty="0"/>
              <a:t>Παραγωγή ήχου με μετακίνηση του αέρα ώστε να πάλλονται οι χορδές μεταξύ πνευμόνων και φωνητικών </a:t>
            </a:r>
            <a:r>
              <a:rPr lang="el-GR" altLang="en-US" dirty="0" smtClean="0"/>
              <a:t>σάκκων</a:t>
            </a:r>
            <a:r>
              <a:rPr lang="en-US" altLang="en-US" dirty="0" smtClean="0"/>
              <a:t>.</a:t>
            </a:r>
            <a:endParaRPr lang="el-GR" altLang="en-US" dirty="0"/>
          </a:p>
          <a:p>
            <a:r>
              <a:rPr lang="el-GR" altLang="en-US" dirty="0"/>
              <a:t>Οι κοασμοί χαρακτηριστικοί των </a:t>
            </a:r>
            <a:r>
              <a:rPr lang="el-GR" altLang="en-US" dirty="0" smtClean="0"/>
              <a:t>ειδών</a:t>
            </a:r>
            <a:r>
              <a:rPr lang="en-US" altLang="en-US" dirty="0" smtClean="0"/>
              <a:t>.</a:t>
            </a:r>
            <a:endParaRPr lang="el-GR" altLang="en-US" dirty="0"/>
          </a:p>
        </p:txBody>
      </p:sp>
      <p:sp>
        <p:nvSpPr>
          <p:cNvPr id="3" name="Footer Placeholder 2"/>
          <p:cNvSpPr>
            <a:spLocks noGrp="1"/>
          </p:cNvSpPr>
          <p:nvPr>
            <p:ph type="ftr" sz="quarter" idx="11"/>
          </p:nvPr>
        </p:nvSpPr>
        <p:spPr/>
        <p:txBody>
          <a:bodyPr/>
          <a:lstStyle/>
          <a:p>
            <a:r>
              <a:rPr lang="el-GR" smtClean="0"/>
              <a:t>Ενότητα 2η. Αμφίβια</a:t>
            </a:r>
            <a:endParaRPr lang="en-US" dirty="0"/>
          </a:p>
        </p:txBody>
      </p:sp>
      <p:sp>
        <p:nvSpPr>
          <p:cNvPr id="4" name="Slide Number Placeholder 3"/>
          <p:cNvSpPr>
            <a:spLocks noGrp="1"/>
          </p:cNvSpPr>
          <p:nvPr>
            <p:ph type="sldNum" sz="quarter" idx="12"/>
          </p:nvPr>
        </p:nvSpPr>
        <p:spPr/>
        <p:txBody>
          <a:bodyPr/>
          <a:lstStyle/>
          <a:p>
            <a:fld id="{58A56277-EA16-4AF5-BFB5-E5ECBBB39490}" type="slidenum">
              <a:rPr lang="en-US" smtClean="0"/>
              <a:t>56</a:t>
            </a:fld>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 αναπνοή σε έναν βάτραχο</a:t>
            </a:r>
            <a:endParaRPr lang="en-US" dirty="0"/>
          </a:p>
        </p:txBody>
      </p:sp>
      <p:sp>
        <p:nvSpPr>
          <p:cNvPr id="3" name="Footer Placeholder 2"/>
          <p:cNvSpPr>
            <a:spLocks noGrp="1"/>
          </p:cNvSpPr>
          <p:nvPr>
            <p:ph type="ftr" sz="quarter" idx="11"/>
          </p:nvPr>
        </p:nvSpPr>
        <p:spPr/>
        <p:txBody>
          <a:bodyPr/>
          <a:lstStyle/>
          <a:p>
            <a:r>
              <a:rPr lang="el-GR" smtClean="0"/>
              <a:t>Ενότητα 2η. Αμφίβια</a:t>
            </a:r>
            <a:endParaRPr lang="en-US"/>
          </a:p>
        </p:txBody>
      </p:sp>
      <p:sp>
        <p:nvSpPr>
          <p:cNvPr id="4" name="Slide Number Placeholder 3"/>
          <p:cNvSpPr>
            <a:spLocks noGrp="1"/>
          </p:cNvSpPr>
          <p:nvPr>
            <p:ph type="sldNum" sz="quarter" idx="12"/>
          </p:nvPr>
        </p:nvSpPr>
        <p:spPr/>
        <p:txBody>
          <a:bodyPr/>
          <a:lstStyle/>
          <a:p>
            <a:fld id="{58A56277-EA16-4AF5-BFB5-E5ECBBB39490}" type="slidenum">
              <a:rPr lang="en-US" smtClean="0"/>
              <a:t>57</a:t>
            </a:fld>
            <a:endParaRPr lang="en-US"/>
          </a:p>
        </p:txBody>
      </p:sp>
      <p:pic>
        <p:nvPicPr>
          <p:cNvPr id="12" name="Content Placeholder 1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50265" y="1317624"/>
            <a:ext cx="6443469" cy="4819015"/>
          </a:xfrm>
        </p:spPr>
      </p:pic>
      <p:sp>
        <p:nvSpPr>
          <p:cNvPr id="13" name="TextBox 12"/>
          <p:cNvSpPr txBox="1"/>
          <p:nvPr/>
        </p:nvSpPr>
        <p:spPr>
          <a:xfrm>
            <a:off x="7491731" y="5669807"/>
            <a:ext cx="341760" cy="276999"/>
          </a:xfrm>
          <a:prstGeom prst="rect">
            <a:avLst/>
          </a:prstGeom>
          <a:noFill/>
        </p:spPr>
        <p:txBody>
          <a:bodyPr wrap="none" rtlCol="0">
            <a:spAutoFit/>
          </a:bodyPr>
          <a:lstStyle/>
          <a:p>
            <a:r>
              <a:rPr lang="el-GR" sz="1200" dirty="0" smtClean="0"/>
              <a:t>26</a:t>
            </a:r>
            <a:endParaRPr lang="en-US" sz="1200"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3" y="428625"/>
            <a:ext cx="7886700" cy="1325563"/>
          </a:xfrm>
        </p:spPr>
        <p:txBody>
          <a:bodyPr>
            <a:normAutofit/>
          </a:bodyPr>
          <a:lstStyle/>
          <a:p>
            <a:r>
              <a:rPr lang="el-GR" sz="4000" dirty="0" smtClean="0"/>
              <a:t>Επιπλέον λύσεις για την Αναπνοή</a:t>
            </a:r>
            <a:endParaRPr lang="en-US" sz="4000" dirty="0"/>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908527" y="1754188"/>
            <a:ext cx="3558673" cy="4351338"/>
          </a:xfrm>
        </p:spPr>
      </p:pic>
      <p:pic>
        <p:nvPicPr>
          <p:cNvPr id="6" name="Content Placeholder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776978" y="2824766"/>
            <a:ext cx="3590544" cy="2353056"/>
          </a:xfrm>
        </p:spPr>
      </p:pic>
      <p:sp>
        <p:nvSpPr>
          <p:cNvPr id="3" name="Footer Placeholder 2"/>
          <p:cNvSpPr>
            <a:spLocks noGrp="1"/>
          </p:cNvSpPr>
          <p:nvPr>
            <p:ph type="ftr" sz="quarter" idx="11"/>
          </p:nvPr>
        </p:nvSpPr>
        <p:spPr/>
        <p:txBody>
          <a:bodyPr/>
          <a:lstStyle/>
          <a:p>
            <a:r>
              <a:rPr lang="el-GR" smtClean="0"/>
              <a:t>Ενότητα 2η. Αμφίβια</a:t>
            </a:r>
            <a:endParaRPr lang="en-US"/>
          </a:p>
        </p:txBody>
      </p:sp>
      <p:sp>
        <p:nvSpPr>
          <p:cNvPr id="4" name="Slide Number Placeholder 3"/>
          <p:cNvSpPr>
            <a:spLocks noGrp="1"/>
          </p:cNvSpPr>
          <p:nvPr>
            <p:ph type="sldNum" sz="quarter" idx="12"/>
          </p:nvPr>
        </p:nvSpPr>
        <p:spPr/>
        <p:txBody>
          <a:bodyPr/>
          <a:lstStyle/>
          <a:p>
            <a:fld id="{58A56277-EA16-4AF5-BFB5-E5ECBBB39490}" type="slidenum">
              <a:rPr lang="en-US" smtClean="0"/>
              <a:t>58</a:t>
            </a:fld>
            <a:endParaRPr lang="en-US"/>
          </a:p>
        </p:txBody>
      </p:sp>
      <p:sp>
        <p:nvSpPr>
          <p:cNvPr id="7" name="TextBox 6"/>
          <p:cNvSpPr txBox="1"/>
          <p:nvPr/>
        </p:nvSpPr>
        <p:spPr>
          <a:xfrm>
            <a:off x="4549223" y="5828527"/>
            <a:ext cx="341760" cy="276999"/>
          </a:xfrm>
          <a:prstGeom prst="rect">
            <a:avLst/>
          </a:prstGeom>
          <a:noFill/>
        </p:spPr>
        <p:txBody>
          <a:bodyPr wrap="none" rtlCol="0">
            <a:spAutoFit/>
          </a:bodyPr>
          <a:lstStyle/>
          <a:p>
            <a:r>
              <a:rPr lang="el-GR" sz="1200" dirty="0" smtClean="0"/>
              <a:t>27</a:t>
            </a:r>
            <a:endParaRPr lang="en-US" sz="1200" dirty="0"/>
          </a:p>
        </p:txBody>
      </p:sp>
      <p:sp>
        <p:nvSpPr>
          <p:cNvPr id="8" name="TextBox 7"/>
          <p:cNvSpPr txBox="1"/>
          <p:nvPr/>
        </p:nvSpPr>
        <p:spPr>
          <a:xfrm>
            <a:off x="7991643" y="5226175"/>
            <a:ext cx="341760" cy="276999"/>
          </a:xfrm>
          <a:prstGeom prst="rect">
            <a:avLst/>
          </a:prstGeom>
          <a:noFill/>
        </p:spPr>
        <p:txBody>
          <a:bodyPr wrap="none" rtlCol="0">
            <a:spAutoFit/>
          </a:bodyPr>
          <a:lstStyle/>
          <a:p>
            <a:r>
              <a:rPr lang="el-GR" sz="1200" dirty="0" smtClean="0"/>
              <a:t>28</a:t>
            </a:r>
            <a:endParaRPr lang="en-US" sz="1200"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554" y="439947"/>
            <a:ext cx="3804136" cy="1600200"/>
          </a:xfrm>
        </p:spPr>
        <p:txBody>
          <a:bodyPr>
            <a:normAutofit fontScale="90000"/>
          </a:bodyPr>
          <a:lstStyle/>
          <a:p>
            <a:r>
              <a:rPr lang="el-GR" sz="4400" dirty="0"/>
              <a:t>Επιπλέον λύσεις για την </a:t>
            </a:r>
            <a:r>
              <a:rPr lang="el-GR" sz="4400" dirty="0" smtClean="0"/>
              <a:t>Αναπνοή</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90784" y="580273"/>
            <a:ext cx="3318775" cy="5600817"/>
          </a:xfrm>
          <a:ln>
            <a:solidFill>
              <a:schemeClr val="accent6"/>
            </a:solidFill>
          </a:ln>
        </p:spPr>
      </p:pic>
      <p:sp>
        <p:nvSpPr>
          <p:cNvPr id="5" name="Footer Placeholder 4"/>
          <p:cNvSpPr>
            <a:spLocks noGrp="1"/>
          </p:cNvSpPr>
          <p:nvPr>
            <p:ph type="ftr" sz="quarter" idx="11"/>
          </p:nvPr>
        </p:nvSpPr>
        <p:spPr/>
        <p:txBody>
          <a:bodyPr/>
          <a:lstStyle/>
          <a:p>
            <a:r>
              <a:rPr lang="el-GR" smtClean="0"/>
              <a:t>Ενότητα 2η. Αμφίβια</a:t>
            </a:r>
            <a:endParaRPr lang="en-US"/>
          </a:p>
        </p:txBody>
      </p:sp>
      <p:sp>
        <p:nvSpPr>
          <p:cNvPr id="6" name="Slide Number Placeholder 5"/>
          <p:cNvSpPr>
            <a:spLocks noGrp="1"/>
          </p:cNvSpPr>
          <p:nvPr>
            <p:ph type="sldNum" sz="quarter" idx="12"/>
          </p:nvPr>
        </p:nvSpPr>
        <p:spPr/>
        <p:txBody>
          <a:bodyPr/>
          <a:lstStyle/>
          <a:p>
            <a:fld id="{58A56277-EA16-4AF5-BFB5-E5ECBBB39490}" type="slidenum">
              <a:rPr lang="en-US" smtClean="0"/>
              <a:t>59</a:t>
            </a:fld>
            <a:endParaRPr lang="en-US"/>
          </a:p>
        </p:txBody>
      </p:sp>
      <p:sp>
        <p:nvSpPr>
          <p:cNvPr id="7" name="TextBox 6"/>
          <p:cNvSpPr txBox="1"/>
          <p:nvPr/>
        </p:nvSpPr>
        <p:spPr>
          <a:xfrm>
            <a:off x="7567799" y="5889336"/>
            <a:ext cx="341760" cy="276999"/>
          </a:xfrm>
          <a:prstGeom prst="rect">
            <a:avLst/>
          </a:prstGeom>
          <a:noFill/>
        </p:spPr>
        <p:txBody>
          <a:bodyPr wrap="none" rtlCol="0">
            <a:spAutoFit/>
          </a:bodyPr>
          <a:lstStyle/>
          <a:p>
            <a:r>
              <a:rPr lang="el-GR" sz="1200" dirty="0" smtClean="0"/>
              <a:t>29</a:t>
            </a:r>
            <a:endParaRPr lang="en-US" sz="12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Μονοφυλετική ομάδα Τετράποδα:</a:t>
            </a:r>
            <a:br>
              <a:rPr lang="el-GR" dirty="0"/>
            </a:br>
            <a:r>
              <a:rPr lang="el-GR" dirty="0"/>
              <a:t>1. Αμφίβια 2. Αμνιωτά  </a:t>
            </a:r>
            <a:r>
              <a:rPr lang="el-GR" dirty="0" smtClean="0"/>
              <a:t>2/3</a:t>
            </a:r>
            <a:endParaRPr lang="en-US" dirty="0"/>
          </a:p>
        </p:txBody>
      </p:sp>
      <p:sp>
        <p:nvSpPr>
          <p:cNvPr id="47107" name="Rectangle 3"/>
          <p:cNvSpPr>
            <a:spLocks noGrp="1" noChangeArrowheads="1"/>
          </p:cNvSpPr>
          <p:nvPr>
            <p:ph idx="1"/>
          </p:nvPr>
        </p:nvSpPr>
        <p:spPr>
          <a:xfrm>
            <a:off x="628650" y="1825624"/>
            <a:ext cx="7886700" cy="4676775"/>
          </a:xfrm>
        </p:spPr>
        <p:txBody>
          <a:bodyPr>
            <a:normAutofit fontScale="92500"/>
          </a:bodyPr>
          <a:lstStyle/>
          <a:p>
            <a:r>
              <a:rPr lang="el-GR" altLang="en-US" sz="2800" dirty="0" smtClean="0"/>
              <a:t> Εξάτμιση </a:t>
            </a:r>
            <a:r>
              <a:rPr lang="el-GR" altLang="en-US" sz="2800" dirty="0"/>
              <a:t>νερόλακκων, έλλειψη οξυγόνου, επιβίωση ψαριών με δυνατότητα χρησιμοποίησης του ατμοσφαιρικού οξυγόνου.</a:t>
            </a:r>
          </a:p>
          <a:p>
            <a:r>
              <a:rPr lang="el-GR" altLang="en-US" sz="2800" dirty="0" smtClean="0"/>
              <a:t> Υπαρξη </a:t>
            </a:r>
            <a:r>
              <a:rPr lang="el-GR" altLang="en-US" sz="2800" dirty="0"/>
              <a:t>πρωτόγονων πνευμόνων ως απόφυση του φάρυγγα σε όλα τα ψάρια του Δεβονίου. (Σαρκοπτερύγιοι, Δίπνοοι).</a:t>
            </a:r>
          </a:p>
          <a:p>
            <a:r>
              <a:rPr lang="el-GR" altLang="en-US" sz="2800" dirty="0" smtClean="0"/>
              <a:t> Βελτίωση </a:t>
            </a:r>
            <a:r>
              <a:rPr lang="el-GR" altLang="en-US" sz="2800" dirty="0"/>
              <a:t>της αγγείωσης της κοιλότητας και αύξηση παροχής αρτηριακού αίματος από το 6</a:t>
            </a:r>
            <a:r>
              <a:rPr lang="el-GR" altLang="en-US" sz="2800" baseline="30000" dirty="0"/>
              <a:t>ο</a:t>
            </a:r>
            <a:r>
              <a:rPr lang="el-GR" altLang="en-US" sz="2800" dirty="0"/>
              <a:t> αορτικό τόξο.</a:t>
            </a:r>
          </a:p>
          <a:p>
            <a:r>
              <a:rPr lang="el-GR" altLang="en-US" sz="2800" dirty="0" smtClean="0"/>
              <a:t> Οξυγονομένο </a:t>
            </a:r>
            <a:r>
              <a:rPr lang="el-GR" altLang="en-US" sz="2800" dirty="0"/>
              <a:t>αίμα στην καρδιά μέσω της πνευμονικής φλέβας</a:t>
            </a:r>
            <a:r>
              <a:rPr lang="en-US" altLang="en-US" sz="2800" dirty="0"/>
              <a:t>:</a:t>
            </a:r>
            <a:r>
              <a:rPr lang="el-GR" altLang="en-US" sz="2800" dirty="0"/>
              <a:t> πλήρης πνευμονική κυκλοφορία, διπλή κυκλοφορία σωματική και πνευμονική.</a:t>
            </a:r>
          </a:p>
          <a:p>
            <a:pPr>
              <a:lnSpc>
                <a:spcPct val="80000"/>
              </a:lnSpc>
            </a:pPr>
            <a:endParaRPr lang="el-GR" altLang="en-US" sz="2400" dirty="0"/>
          </a:p>
          <a:p>
            <a:pPr>
              <a:lnSpc>
                <a:spcPct val="80000"/>
              </a:lnSpc>
            </a:pPr>
            <a:endParaRPr lang="el-GR" altLang="en-US" sz="2400" dirty="0"/>
          </a:p>
        </p:txBody>
      </p:sp>
      <p:sp>
        <p:nvSpPr>
          <p:cNvPr id="3" name="Footer Placeholder 2"/>
          <p:cNvSpPr>
            <a:spLocks noGrp="1"/>
          </p:cNvSpPr>
          <p:nvPr>
            <p:ph type="ftr" sz="quarter" idx="11"/>
          </p:nvPr>
        </p:nvSpPr>
        <p:spPr/>
        <p:txBody>
          <a:bodyPr/>
          <a:lstStyle/>
          <a:p>
            <a:r>
              <a:rPr lang="el-GR" smtClean="0"/>
              <a:t>Ενότητα 2η. Αμφίβια</a:t>
            </a:r>
            <a:endParaRPr lang="en-US" dirty="0"/>
          </a:p>
        </p:txBody>
      </p:sp>
      <p:sp>
        <p:nvSpPr>
          <p:cNvPr id="4" name="Slide Number Placeholder 3"/>
          <p:cNvSpPr>
            <a:spLocks noGrp="1"/>
          </p:cNvSpPr>
          <p:nvPr>
            <p:ph type="sldNum" sz="quarter" idx="12"/>
          </p:nvPr>
        </p:nvSpPr>
        <p:spPr/>
        <p:txBody>
          <a:bodyPr/>
          <a:lstStyle/>
          <a:p>
            <a:fld id="{58A56277-EA16-4AF5-BFB5-E5ECBBB39490}" type="slidenum">
              <a:rPr lang="en-US" smtClean="0"/>
              <a:t>6</a:t>
            </a:fld>
            <a:endParaRPr 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l-GR" altLang="en-US" dirty="0"/>
              <a:t>Κυκλοφορικό </a:t>
            </a:r>
            <a:r>
              <a:rPr lang="el-GR" altLang="en-US" dirty="0" smtClean="0"/>
              <a:t>σύστημα 1/2</a:t>
            </a:r>
            <a:endParaRPr lang="el-GR" altLang="en-US" dirty="0"/>
          </a:p>
        </p:txBody>
      </p:sp>
      <p:sp>
        <p:nvSpPr>
          <p:cNvPr id="84995" name="Rectangle 3"/>
          <p:cNvSpPr>
            <a:spLocks noGrp="1" noChangeArrowheads="1"/>
          </p:cNvSpPr>
          <p:nvPr>
            <p:ph type="body" idx="1"/>
          </p:nvPr>
        </p:nvSpPr>
        <p:spPr>
          <a:xfrm>
            <a:off x="468313" y="1989138"/>
            <a:ext cx="8229600" cy="3886200"/>
          </a:xfrm>
        </p:spPr>
        <p:txBody>
          <a:bodyPr>
            <a:normAutofit/>
          </a:bodyPr>
          <a:lstStyle/>
          <a:p>
            <a:r>
              <a:rPr lang="el-GR" altLang="en-US" sz="2800" dirty="0" err="1"/>
              <a:t>Τρίχωρη</a:t>
            </a:r>
            <a:r>
              <a:rPr lang="el-GR" altLang="en-US" sz="2800" dirty="0"/>
              <a:t> </a:t>
            </a:r>
            <a:r>
              <a:rPr lang="el-GR" altLang="en-US" sz="2800" dirty="0" smtClean="0"/>
              <a:t>καρδιά.</a:t>
            </a:r>
            <a:endParaRPr lang="el-GR" altLang="en-US" sz="2800" dirty="0"/>
          </a:p>
          <a:p>
            <a:r>
              <a:rPr lang="el-GR" altLang="en-US" sz="2800" dirty="0"/>
              <a:t>Πνευμονική κυκλοφορία ή </a:t>
            </a:r>
            <a:r>
              <a:rPr lang="el-GR" altLang="en-US" sz="2800" dirty="0" smtClean="0"/>
              <a:t>μικρή.</a:t>
            </a:r>
            <a:endParaRPr lang="el-GR" altLang="en-US" sz="2800" dirty="0"/>
          </a:p>
          <a:p>
            <a:r>
              <a:rPr lang="el-GR" altLang="en-US" sz="2800" dirty="0"/>
              <a:t>Πνευμονικές αρτηρίες (από μετατροπή του 6</a:t>
            </a:r>
            <a:r>
              <a:rPr lang="el-GR" altLang="en-US" sz="2800" baseline="30000" dirty="0"/>
              <a:t>ου</a:t>
            </a:r>
            <a:r>
              <a:rPr lang="el-GR" altLang="en-US" sz="2800" dirty="0"/>
              <a:t> αορτικού τόξου) τροφοδοτούν με </a:t>
            </a:r>
            <a:r>
              <a:rPr lang="el-GR" altLang="en-US" sz="2800" dirty="0" err="1"/>
              <a:t>αποξυγονομένο</a:t>
            </a:r>
            <a:r>
              <a:rPr lang="el-GR" altLang="en-US" sz="2800" dirty="0"/>
              <a:t> αίμα τους πνεύμονες, ανταλλαγή αερίων, </a:t>
            </a:r>
            <a:r>
              <a:rPr lang="el-GR" altLang="en-US" sz="2800" dirty="0" err="1"/>
              <a:t>οξυγονομένο</a:t>
            </a:r>
            <a:r>
              <a:rPr lang="el-GR" altLang="en-US" sz="2800" dirty="0"/>
              <a:t> αίμα στον αριστερό κόλπο μέσω πνευμονικών φλεβών.</a:t>
            </a:r>
          </a:p>
        </p:txBody>
      </p:sp>
      <p:sp>
        <p:nvSpPr>
          <p:cNvPr id="2" name="Footer Placeholder 1"/>
          <p:cNvSpPr>
            <a:spLocks noGrp="1"/>
          </p:cNvSpPr>
          <p:nvPr>
            <p:ph type="ftr" sz="quarter" idx="11"/>
          </p:nvPr>
        </p:nvSpPr>
        <p:spPr/>
        <p:txBody>
          <a:bodyPr/>
          <a:lstStyle/>
          <a:p>
            <a:r>
              <a:rPr lang="el-GR" smtClean="0"/>
              <a:t>Ενότητα 2η. Αμφίβια</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t>60</a:t>
            </a:fld>
            <a:endParaRPr 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Κυκλοφορικό σύστημα </a:t>
            </a:r>
            <a:r>
              <a:rPr lang="el-GR" dirty="0" smtClean="0"/>
              <a:t>2/2</a:t>
            </a:r>
            <a:endParaRPr lang="en-US" dirty="0"/>
          </a:p>
        </p:txBody>
      </p:sp>
      <p:sp>
        <p:nvSpPr>
          <p:cNvPr id="86019" name="Rectangle 3"/>
          <p:cNvSpPr>
            <a:spLocks noGrp="1" noChangeArrowheads="1"/>
          </p:cNvSpPr>
          <p:nvPr>
            <p:ph idx="1"/>
          </p:nvPr>
        </p:nvSpPr>
        <p:spPr/>
        <p:txBody>
          <a:bodyPr>
            <a:normAutofit fontScale="92500" lnSpcReduction="10000"/>
          </a:bodyPr>
          <a:lstStyle/>
          <a:p>
            <a:r>
              <a:rPr lang="el-GR" altLang="en-US" sz="2800" dirty="0"/>
              <a:t>Σωματική κυκλοφορία ή μεγάλη ή </a:t>
            </a:r>
            <a:r>
              <a:rPr lang="el-GR" altLang="en-US" sz="2800" dirty="0" smtClean="0"/>
              <a:t>συστημική.</a:t>
            </a:r>
            <a:endParaRPr lang="el-GR" altLang="en-US" sz="2800" dirty="0"/>
          </a:p>
          <a:p>
            <a:r>
              <a:rPr lang="el-GR" altLang="en-US" sz="2800" dirty="0"/>
              <a:t>Αριστερός κόλπος στέλνει το </a:t>
            </a:r>
            <a:r>
              <a:rPr lang="el-GR" altLang="en-US" sz="2800" dirty="0" err="1"/>
              <a:t>οξυγονομένο</a:t>
            </a:r>
            <a:r>
              <a:rPr lang="el-GR" altLang="en-US" sz="2800" dirty="0"/>
              <a:t> αίμα στους ιστούς του σώματος</a:t>
            </a:r>
          </a:p>
          <a:p>
            <a:r>
              <a:rPr lang="el-GR" altLang="en-US" sz="2800" dirty="0"/>
              <a:t>Από τους ιστούς το αίμα οδηγείται στον φλεβώδη κόλπο και από εκεί στον δεξιό κόλπο</a:t>
            </a:r>
          </a:p>
          <a:p>
            <a:r>
              <a:rPr lang="el-GR" altLang="en-US" sz="2800" dirty="0"/>
              <a:t>Σύσπαση των δύο κόλπων  ασύγχρονα στέλνει το  αίμα στην κοιλία</a:t>
            </a:r>
          </a:p>
          <a:p>
            <a:r>
              <a:rPr lang="el-GR" altLang="en-US" sz="2800" dirty="0"/>
              <a:t>Η σπειροειδής βαλβίδα αποτρέπει την ανάμειξη του καθαρού με το ακάθαρτο αίμα, διαχωρίζοντας την σωματική από την πνευμονική ροή στον αρτηριακό κώνο.</a:t>
            </a:r>
          </a:p>
        </p:txBody>
      </p:sp>
      <p:sp>
        <p:nvSpPr>
          <p:cNvPr id="3" name="Footer Placeholder 2"/>
          <p:cNvSpPr>
            <a:spLocks noGrp="1"/>
          </p:cNvSpPr>
          <p:nvPr>
            <p:ph type="ftr" sz="quarter" idx="11"/>
          </p:nvPr>
        </p:nvSpPr>
        <p:spPr/>
        <p:txBody>
          <a:bodyPr/>
          <a:lstStyle/>
          <a:p>
            <a:r>
              <a:rPr lang="el-GR" smtClean="0"/>
              <a:t>Ενότητα 2η. Αμφίβια</a:t>
            </a:r>
            <a:endParaRPr lang="en-US" dirty="0"/>
          </a:p>
        </p:txBody>
      </p:sp>
      <p:sp>
        <p:nvSpPr>
          <p:cNvPr id="4" name="Slide Number Placeholder 3"/>
          <p:cNvSpPr>
            <a:spLocks noGrp="1"/>
          </p:cNvSpPr>
          <p:nvPr>
            <p:ph type="sldNum" sz="quarter" idx="12"/>
          </p:nvPr>
        </p:nvSpPr>
        <p:spPr/>
        <p:txBody>
          <a:bodyPr/>
          <a:lstStyle/>
          <a:p>
            <a:fld id="{58A56277-EA16-4AF5-BFB5-E5ECBBB39490}" type="slidenum">
              <a:rPr lang="en-US" smtClean="0"/>
              <a:t>61</a:t>
            </a:fld>
            <a:endParaRPr 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Δομή καρδιάς στο βάτραχο</a:t>
            </a:r>
            <a:endParaRPr lang="en-US" dirty="0"/>
          </a:p>
        </p:txBody>
      </p:sp>
      <p:sp>
        <p:nvSpPr>
          <p:cNvPr id="5" name="Footer Placeholder 4"/>
          <p:cNvSpPr>
            <a:spLocks noGrp="1"/>
          </p:cNvSpPr>
          <p:nvPr>
            <p:ph type="ftr" sz="quarter" idx="11"/>
          </p:nvPr>
        </p:nvSpPr>
        <p:spPr/>
        <p:txBody>
          <a:bodyPr/>
          <a:lstStyle/>
          <a:p>
            <a:r>
              <a:rPr lang="el-GR" smtClean="0"/>
              <a:t>Ενότητα 2η. Αμφίβια</a:t>
            </a:r>
            <a:endParaRPr lang="en-US" dirty="0"/>
          </a:p>
        </p:txBody>
      </p:sp>
      <p:sp>
        <p:nvSpPr>
          <p:cNvPr id="6" name="Slide Number Placeholder 5"/>
          <p:cNvSpPr>
            <a:spLocks noGrp="1"/>
          </p:cNvSpPr>
          <p:nvPr>
            <p:ph type="sldNum" sz="quarter" idx="12"/>
          </p:nvPr>
        </p:nvSpPr>
        <p:spPr/>
        <p:txBody>
          <a:bodyPr/>
          <a:lstStyle/>
          <a:p>
            <a:fld id="{58A56277-EA16-4AF5-BFB5-E5ECBBB39490}" type="slidenum">
              <a:rPr lang="en-US" smtClean="0"/>
              <a:t>62</a:t>
            </a:fld>
            <a:endParaRPr lang="en-US"/>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186686" y="1434657"/>
            <a:ext cx="4770628" cy="4571298"/>
          </a:xfrm>
        </p:spPr>
      </p:pic>
      <p:sp>
        <p:nvSpPr>
          <p:cNvPr id="8" name="TextBox 7"/>
          <p:cNvSpPr txBox="1"/>
          <p:nvPr/>
        </p:nvSpPr>
        <p:spPr>
          <a:xfrm>
            <a:off x="6615554" y="5750187"/>
            <a:ext cx="341760" cy="276999"/>
          </a:xfrm>
          <a:prstGeom prst="rect">
            <a:avLst/>
          </a:prstGeom>
          <a:noFill/>
        </p:spPr>
        <p:txBody>
          <a:bodyPr wrap="none" rtlCol="0">
            <a:spAutoFit/>
          </a:bodyPr>
          <a:lstStyle/>
          <a:p>
            <a:r>
              <a:rPr lang="el-GR" sz="1200" dirty="0" smtClean="0"/>
              <a:t>30</a:t>
            </a:r>
            <a:endParaRPr lang="en-US" sz="1200"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l-GR" altLang="en-US" sz="4000" dirty="0"/>
              <a:t>Νευρικό σύστημα</a:t>
            </a:r>
            <a:br>
              <a:rPr lang="el-GR" altLang="en-US" sz="4000" dirty="0"/>
            </a:br>
            <a:r>
              <a:rPr lang="el-GR" altLang="en-US" sz="4000" dirty="0"/>
              <a:t>Αισθητήρια</a:t>
            </a:r>
          </a:p>
        </p:txBody>
      </p:sp>
      <p:sp>
        <p:nvSpPr>
          <p:cNvPr id="87043" name="Rectangle 3"/>
          <p:cNvSpPr>
            <a:spLocks noGrp="1" noChangeArrowheads="1"/>
          </p:cNvSpPr>
          <p:nvPr>
            <p:ph type="body" idx="1"/>
          </p:nvPr>
        </p:nvSpPr>
        <p:spPr/>
        <p:txBody>
          <a:bodyPr>
            <a:normAutofit/>
          </a:bodyPr>
          <a:lstStyle/>
          <a:p>
            <a:r>
              <a:rPr lang="el-GR" altLang="en-US" sz="2800" dirty="0" err="1"/>
              <a:t>Τελεγκέφαλος</a:t>
            </a:r>
            <a:r>
              <a:rPr lang="el-GR" altLang="en-US" sz="2800" dirty="0"/>
              <a:t> ή </a:t>
            </a:r>
            <a:r>
              <a:rPr lang="el-GR" altLang="en-US" sz="2800" dirty="0" err="1"/>
              <a:t>προσεγκέφαλος</a:t>
            </a:r>
            <a:r>
              <a:rPr lang="el-GR" altLang="en-US" sz="2800" dirty="0"/>
              <a:t> –</a:t>
            </a:r>
            <a:r>
              <a:rPr lang="el-GR" altLang="en-US" sz="2800" dirty="0" smtClean="0"/>
              <a:t>όσφρηση.</a:t>
            </a:r>
            <a:endParaRPr lang="el-GR" altLang="en-US" sz="2800" dirty="0"/>
          </a:p>
          <a:p>
            <a:r>
              <a:rPr lang="el-GR" altLang="en-US" sz="2800" dirty="0" err="1"/>
              <a:t>Μεσεγκέφαλος</a:t>
            </a:r>
            <a:r>
              <a:rPr lang="el-GR" altLang="en-US" sz="2800" dirty="0"/>
              <a:t> </a:t>
            </a:r>
            <a:r>
              <a:rPr lang="el-GR" altLang="en-US" sz="2800" dirty="0" smtClean="0"/>
              <a:t>– όραση.</a:t>
            </a:r>
            <a:endParaRPr lang="el-GR" altLang="en-US" sz="2800" dirty="0"/>
          </a:p>
          <a:p>
            <a:r>
              <a:rPr lang="el-GR" altLang="en-US" sz="2800" dirty="0" err="1"/>
              <a:t>Οπισθεγκέφαλος</a:t>
            </a:r>
            <a:r>
              <a:rPr lang="el-GR" altLang="en-US" sz="2800" dirty="0"/>
              <a:t> ή </a:t>
            </a:r>
            <a:r>
              <a:rPr lang="el-GR" altLang="en-US" sz="2800" dirty="0" err="1"/>
              <a:t>ρομβεγκέφαλος</a:t>
            </a:r>
            <a:r>
              <a:rPr lang="el-GR" altLang="en-US" sz="2800" dirty="0"/>
              <a:t> –ακοή, ισορροπία- διαιρείται σε παρεγκεφαλίδα και προμήκη </a:t>
            </a:r>
            <a:r>
              <a:rPr lang="el-GR" altLang="en-US" sz="2800" dirty="0" smtClean="0"/>
              <a:t>μυελό.</a:t>
            </a:r>
            <a:endParaRPr lang="el-GR" altLang="en-US" sz="2800" dirty="0"/>
          </a:p>
          <a:p>
            <a:r>
              <a:rPr lang="el-GR" altLang="en-US" sz="2800" dirty="0"/>
              <a:t>Σημαντικές εξελικτικές αλλαγές λόγω αλλαγής τρόπου </a:t>
            </a:r>
            <a:r>
              <a:rPr lang="el-GR" altLang="en-US" sz="2800" dirty="0" smtClean="0"/>
              <a:t>διαβίωσης.</a:t>
            </a:r>
            <a:endParaRPr lang="el-GR" altLang="en-US" sz="2800" dirty="0"/>
          </a:p>
        </p:txBody>
      </p:sp>
      <p:sp>
        <p:nvSpPr>
          <p:cNvPr id="2" name="Footer Placeholder 1"/>
          <p:cNvSpPr>
            <a:spLocks noGrp="1"/>
          </p:cNvSpPr>
          <p:nvPr>
            <p:ph type="ftr" sz="quarter" idx="11"/>
          </p:nvPr>
        </p:nvSpPr>
        <p:spPr/>
        <p:txBody>
          <a:bodyPr/>
          <a:lstStyle/>
          <a:p>
            <a:r>
              <a:rPr lang="el-GR" smtClean="0"/>
              <a:t>Ενότητα 2η. Αμφίβια</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t>63</a:t>
            </a:fld>
            <a:endParaRPr 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lIns="91429" tIns="45715" rIns="91429" bIns="45715"/>
          <a:lstStyle/>
          <a:p>
            <a:r>
              <a:rPr lang="el-GR" altLang="en-US" sz="4100" dirty="0" smtClean="0"/>
              <a:t>Νευρικό σύστημα</a:t>
            </a:r>
            <a:endParaRPr lang="en-US" altLang="en-US" sz="4100" dirty="0"/>
          </a:p>
        </p:txBody>
      </p:sp>
      <p:sp>
        <p:nvSpPr>
          <p:cNvPr id="3" name="Picture Placeholder 2"/>
          <p:cNvSpPr>
            <a:spLocks noGrp="1"/>
          </p:cNvSpPr>
          <p:nvPr>
            <p:ph type="pic" sz="quarter" idx="13"/>
          </p:nvPr>
        </p:nvSpPr>
        <p:spPr>
          <a:xfrm>
            <a:off x="889318" y="2221548"/>
            <a:ext cx="2949575" cy="3700462"/>
          </a:xfrm>
        </p:spPr>
      </p:sp>
      <p:sp>
        <p:nvSpPr>
          <p:cNvPr id="5" name="Footer Placeholder 4"/>
          <p:cNvSpPr>
            <a:spLocks noGrp="1"/>
          </p:cNvSpPr>
          <p:nvPr>
            <p:ph type="ftr" sz="quarter" idx="11"/>
          </p:nvPr>
        </p:nvSpPr>
        <p:spPr/>
        <p:txBody>
          <a:bodyPr/>
          <a:lstStyle/>
          <a:p>
            <a:r>
              <a:rPr lang="el-GR" smtClean="0"/>
              <a:t>Ενότητα 2η. Αμφίβια</a:t>
            </a:r>
            <a:endParaRPr lang="en-US"/>
          </a:p>
        </p:txBody>
      </p:sp>
      <p:sp>
        <p:nvSpPr>
          <p:cNvPr id="6" name="Slide Number Placeholder 5"/>
          <p:cNvSpPr>
            <a:spLocks noGrp="1"/>
          </p:cNvSpPr>
          <p:nvPr>
            <p:ph type="sldNum" sz="quarter" idx="12"/>
          </p:nvPr>
        </p:nvSpPr>
        <p:spPr/>
        <p:txBody>
          <a:bodyPr/>
          <a:lstStyle/>
          <a:p>
            <a:fld id="{58A56277-EA16-4AF5-BFB5-E5ECBBB39490}" type="slidenum">
              <a:rPr lang="en-US" smtClean="0"/>
              <a:t>64</a:t>
            </a:fld>
            <a:endParaRPr lang="en-US"/>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083688" y="103496"/>
            <a:ext cx="4156265" cy="6020217"/>
          </a:xfrm>
        </p:spPr>
      </p:pic>
      <p:sp>
        <p:nvSpPr>
          <p:cNvPr id="9" name="TextBox 8"/>
          <p:cNvSpPr txBox="1"/>
          <p:nvPr/>
        </p:nvSpPr>
        <p:spPr>
          <a:xfrm>
            <a:off x="7622797" y="5809066"/>
            <a:ext cx="341760" cy="276999"/>
          </a:xfrm>
          <a:prstGeom prst="rect">
            <a:avLst/>
          </a:prstGeom>
          <a:noFill/>
        </p:spPr>
        <p:txBody>
          <a:bodyPr wrap="none" rtlCol="0">
            <a:spAutoFit/>
          </a:bodyPr>
          <a:lstStyle/>
          <a:p>
            <a:r>
              <a:rPr lang="el-GR" sz="1200" dirty="0" smtClean="0"/>
              <a:t>31</a:t>
            </a:r>
            <a:endParaRPr lang="en-US" sz="1200"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Αισθητήρια 1/3</a:t>
            </a:r>
            <a:endParaRPr lang="en-US" dirty="0"/>
          </a:p>
        </p:txBody>
      </p:sp>
      <p:sp>
        <p:nvSpPr>
          <p:cNvPr id="88067" name="Rectangle 3"/>
          <p:cNvSpPr>
            <a:spLocks noGrp="1" noChangeArrowheads="1"/>
          </p:cNvSpPr>
          <p:nvPr>
            <p:ph idx="1"/>
          </p:nvPr>
        </p:nvSpPr>
        <p:spPr/>
        <p:txBody>
          <a:bodyPr/>
          <a:lstStyle/>
          <a:p>
            <a:r>
              <a:rPr lang="el-GR" altLang="en-US" dirty="0"/>
              <a:t>Ανεπτυγμένη </a:t>
            </a:r>
            <a:r>
              <a:rPr lang="el-GR" altLang="en-US" dirty="0" smtClean="0"/>
              <a:t>όσφρηση.</a:t>
            </a:r>
            <a:endParaRPr lang="el-GR" altLang="en-US" dirty="0"/>
          </a:p>
          <a:p>
            <a:r>
              <a:rPr lang="el-GR" altLang="en-US" dirty="0"/>
              <a:t>Ανεπτυγμένη </a:t>
            </a:r>
            <a:r>
              <a:rPr lang="el-GR" altLang="en-US" dirty="0" smtClean="0"/>
              <a:t>όραση.</a:t>
            </a:r>
            <a:endParaRPr lang="el-GR" altLang="en-US" dirty="0"/>
          </a:p>
          <a:p>
            <a:r>
              <a:rPr lang="el-GR" altLang="en-US" dirty="0"/>
              <a:t>Μη ανεπτυγμένη παρεγκεφαλίδα (έλεγχος </a:t>
            </a:r>
            <a:r>
              <a:rPr lang="el-GR" altLang="en-US" dirty="0" err="1"/>
              <a:t>μυϊκόυ</a:t>
            </a:r>
            <a:r>
              <a:rPr lang="el-GR" altLang="en-US" dirty="0"/>
              <a:t> τόνου –συντονισμού- και ισορροπίας</a:t>
            </a:r>
            <a:r>
              <a:rPr lang="el-GR" altLang="en-US" dirty="0" smtClean="0"/>
              <a:t>).</a:t>
            </a:r>
            <a:endParaRPr lang="el-GR" altLang="en-US" dirty="0"/>
          </a:p>
        </p:txBody>
      </p:sp>
      <p:sp>
        <p:nvSpPr>
          <p:cNvPr id="3" name="Footer Placeholder 2"/>
          <p:cNvSpPr>
            <a:spLocks noGrp="1"/>
          </p:cNvSpPr>
          <p:nvPr>
            <p:ph type="ftr" sz="quarter" idx="11"/>
          </p:nvPr>
        </p:nvSpPr>
        <p:spPr/>
        <p:txBody>
          <a:bodyPr/>
          <a:lstStyle/>
          <a:p>
            <a:r>
              <a:rPr lang="el-GR" smtClean="0"/>
              <a:t>Ενότητα 2η. Αμφίβια</a:t>
            </a:r>
            <a:endParaRPr lang="en-US" dirty="0"/>
          </a:p>
        </p:txBody>
      </p:sp>
      <p:sp>
        <p:nvSpPr>
          <p:cNvPr id="4" name="Slide Number Placeholder 3"/>
          <p:cNvSpPr>
            <a:spLocks noGrp="1"/>
          </p:cNvSpPr>
          <p:nvPr>
            <p:ph type="sldNum" sz="quarter" idx="12"/>
          </p:nvPr>
        </p:nvSpPr>
        <p:spPr/>
        <p:txBody>
          <a:bodyPr/>
          <a:lstStyle/>
          <a:p>
            <a:fld id="{58A56277-EA16-4AF5-BFB5-E5ECBBB39490}" type="slidenum">
              <a:rPr lang="en-US" smtClean="0"/>
              <a:t>65</a:t>
            </a:fld>
            <a:endParaRPr lang="en-US"/>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Αισθητήρια 2/3</a:t>
            </a:r>
            <a:endParaRPr lang="en-US" dirty="0"/>
          </a:p>
        </p:txBody>
      </p:sp>
      <p:sp>
        <p:nvSpPr>
          <p:cNvPr id="89091" name="Rectangle 3"/>
          <p:cNvSpPr>
            <a:spLocks noGrp="1" noChangeArrowheads="1"/>
          </p:cNvSpPr>
          <p:nvPr>
            <p:ph idx="1"/>
          </p:nvPr>
        </p:nvSpPr>
        <p:spPr>
          <a:xfrm>
            <a:off x="628650" y="1429385"/>
            <a:ext cx="7886700" cy="4351338"/>
          </a:xfrm>
        </p:spPr>
        <p:txBody>
          <a:bodyPr>
            <a:noAutofit/>
          </a:bodyPr>
          <a:lstStyle/>
          <a:p>
            <a:pPr>
              <a:lnSpc>
                <a:spcPct val="100000"/>
              </a:lnSpc>
            </a:pPr>
            <a:r>
              <a:rPr lang="el-GR" altLang="en-US" sz="2800" dirty="0"/>
              <a:t>Πλευρική γραμμή παρούσα μόνο στις </a:t>
            </a:r>
            <a:r>
              <a:rPr lang="el-GR" altLang="en-US" sz="2800" dirty="0" smtClean="0"/>
              <a:t>προνύμφες.</a:t>
            </a:r>
            <a:endParaRPr lang="el-GR" altLang="en-US" sz="2800" dirty="0"/>
          </a:p>
          <a:p>
            <a:pPr>
              <a:lnSpc>
                <a:spcPct val="100000"/>
              </a:lnSpc>
            </a:pPr>
            <a:r>
              <a:rPr lang="el-GR" altLang="en-US" sz="2800" dirty="0"/>
              <a:t>Αντικατάσταση από το </a:t>
            </a:r>
            <a:r>
              <a:rPr lang="el-GR" altLang="en-US" sz="2800" dirty="0" smtClean="0"/>
              <a:t>αυτί.</a:t>
            </a:r>
            <a:endParaRPr lang="el-GR" altLang="en-US" sz="2800" dirty="0"/>
          </a:p>
          <a:p>
            <a:pPr>
              <a:lnSpc>
                <a:spcPct val="100000"/>
              </a:lnSpc>
            </a:pPr>
            <a:r>
              <a:rPr lang="el-GR" altLang="en-US" sz="2800" dirty="0"/>
              <a:t>Τυμπανική μεμβράνη, μέσο αυτί με τον στυλίσκο ή άξονα -αναβολέας- για μεταφορά των δονήσεων στο έσω </a:t>
            </a:r>
            <a:r>
              <a:rPr lang="el-GR" altLang="en-US" sz="2800" dirty="0" smtClean="0"/>
              <a:t>αυτί.</a:t>
            </a:r>
            <a:endParaRPr lang="el-GR" altLang="en-US" sz="2800" dirty="0"/>
          </a:p>
          <a:p>
            <a:pPr>
              <a:lnSpc>
                <a:spcPct val="100000"/>
              </a:lnSpc>
            </a:pPr>
            <a:r>
              <a:rPr lang="el-GR" altLang="en-US" sz="2800" dirty="0" smtClean="0"/>
              <a:t>Ελλειπτικό </a:t>
            </a:r>
            <a:r>
              <a:rPr lang="el-GR" altLang="en-US" sz="2800" dirty="0" err="1"/>
              <a:t>κυστίδιο</a:t>
            </a:r>
            <a:r>
              <a:rPr lang="el-GR" altLang="en-US" sz="2800" dirty="0"/>
              <a:t> τρεις ημικυκλικοί σωλήνες, σφαιρικό </a:t>
            </a:r>
            <a:r>
              <a:rPr lang="el-GR" altLang="en-US" sz="2800" dirty="0" err="1"/>
              <a:t>κυστίδιο</a:t>
            </a:r>
            <a:r>
              <a:rPr lang="el-GR" altLang="en-US" sz="2800" dirty="0"/>
              <a:t> με </a:t>
            </a:r>
            <a:r>
              <a:rPr lang="el-GR" altLang="en-US" sz="2800" dirty="0" err="1" smtClean="0"/>
              <a:t>εγκόλπωμα</a:t>
            </a:r>
            <a:r>
              <a:rPr lang="el-GR" altLang="en-US" sz="2800" dirty="0"/>
              <a:t>, την </a:t>
            </a:r>
            <a:r>
              <a:rPr lang="el-GR" altLang="en-US" sz="2800" dirty="0" err="1"/>
              <a:t>λάγηνο</a:t>
            </a:r>
            <a:r>
              <a:rPr lang="el-GR" altLang="en-US" sz="2800" dirty="0"/>
              <a:t>. Καλυπτήρια μεμβράνη παρόμοια με τον κοχλία των Θηλαστικών.</a:t>
            </a:r>
          </a:p>
          <a:p>
            <a:pPr>
              <a:lnSpc>
                <a:spcPct val="100000"/>
              </a:lnSpc>
            </a:pPr>
            <a:r>
              <a:rPr lang="el-GR" altLang="en-US" sz="2800" dirty="0"/>
              <a:t>Ευαισθησία μέχρι 4000Η</a:t>
            </a:r>
            <a:r>
              <a:rPr lang="en-US" altLang="en-US" sz="2800" dirty="0" smtClean="0"/>
              <a:t>z</a:t>
            </a:r>
            <a:r>
              <a:rPr lang="el-GR" altLang="en-US" sz="2800" dirty="0" smtClean="0"/>
              <a:t>. </a:t>
            </a:r>
            <a:endParaRPr lang="el-GR" altLang="en-US" sz="2800" dirty="0"/>
          </a:p>
        </p:txBody>
      </p:sp>
      <p:sp>
        <p:nvSpPr>
          <p:cNvPr id="3" name="Footer Placeholder 2"/>
          <p:cNvSpPr>
            <a:spLocks noGrp="1"/>
          </p:cNvSpPr>
          <p:nvPr>
            <p:ph type="ftr" sz="quarter" idx="11"/>
          </p:nvPr>
        </p:nvSpPr>
        <p:spPr/>
        <p:txBody>
          <a:bodyPr/>
          <a:lstStyle/>
          <a:p>
            <a:r>
              <a:rPr lang="el-GR" smtClean="0"/>
              <a:t>Ενότητα 2η. Αμφίβια</a:t>
            </a:r>
            <a:endParaRPr lang="en-US" dirty="0"/>
          </a:p>
        </p:txBody>
      </p:sp>
      <p:sp>
        <p:nvSpPr>
          <p:cNvPr id="4" name="Slide Number Placeholder 3"/>
          <p:cNvSpPr>
            <a:spLocks noGrp="1"/>
          </p:cNvSpPr>
          <p:nvPr>
            <p:ph type="sldNum" sz="quarter" idx="12"/>
          </p:nvPr>
        </p:nvSpPr>
        <p:spPr/>
        <p:txBody>
          <a:bodyPr/>
          <a:lstStyle/>
          <a:p>
            <a:fld id="{58A56277-EA16-4AF5-BFB5-E5ECBBB39490}" type="slidenum">
              <a:rPr lang="en-US" smtClean="0"/>
              <a:t>66</a:t>
            </a:fld>
            <a:endParaRPr lang="en-US"/>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Αισθητήρια 3/3</a:t>
            </a:r>
            <a:endParaRPr lang="en-US" dirty="0"/>
          </a:p>
        </p:txBody>
      </p:sp>
      <p:sp>
        <p:nvSpPr>
          <p:cNvPr id="5" name="Footer Placeholder 4"/>
          <p:cNvSpPr>
            <a:spLocks noGrp="1"/>
          </p:cNvSpPr>
          <p:nvPr>
            <p:ph type="ftr" sz="quarter" idx="11"/>
          </p:nvPr>
        </p:nvSpPr>
        <p:spPr/>
        <p:txBody>
          <a:bodyPr/>
          <a:lstStyle/>
          <a:p>
            <a:r>
              <a:rPr lang="el-GR" smtClean="0"/>
              <a:t>Ενότητα 2η. Αμφίβια</a:t>
            </a:r>
            <a:endParaRPr lang="en-US" dirty="0"/>
          </a:p>
        </p:txBody>
      </p:sp>
      <p:sp>
        <p:nvSpPr>
          <p:cNvPr id="6" name="Slide Number Placeholder 5"/>
          <p:cNvSpPr>
            <a:spLocks noGrp="1"/>
          </p:cNvSpPr>
          <p:nvPr>
            <p:ph type="sldNum" sz="quarter" idx="12"/>
          </p:nvPr>
        </p:nvSpPr>
        <p:spPr/>
        <p:txBody>
          <a:bodyPr/>
          <a:lstStyle/>
          <a:p>
            <a:fld id="{58A56277-EA16-4AF5-BFB5-E5ECBBB39490}" type="slidenum">
              <a:rPr lang="en-US" smtClean="0"/>
              <a:t>67</a:t>
            </a:fld>
            <a:endParaRPr lang="en-US"/>
          </a:p>
        </p:txBody>
      </p:sp>
      <p:pic>
        <p:nvPicPr>
          <p:cNvPr id="7" name="Content Placeholder 6"/>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707" b="38430"/>
          <a:stretch/>
        </p:blipFill>
        <p:spPr>
          <a:xfrm>
            <a:off x="1771329" y="1350235"/>
            <a:ext cx="5601341" cy="4542565"/>
          </a:xfrm>
        </p:spPr>
      </p:pic>
      <p:sp>
        <p:nvSpPr>
          <p:cNvPr id="8" name="TextBox 7"/>
          <p:cNvSpPr txBox="1"/>
          <p:nvPr/>
        </p:nvSpPr>
        <p:spPr>
          <a:xfrm>
            <a:off x="6945976" y="5620419"/>
            <a:ext cx="341760" cy="276999"/>
          </a:xfrm>
          <a:prstGeom prst="rect">
            <a:avLst/>
          </a:prstGeom>
          <a:noFill/>
        </p:spPr>
        <p:txBody>
          <a:bodyPr wrap="none" rtlCol="0">
            <a:spAutoFit/>
          </a:bodyPr>
          <a:lstStyle/>
          <a:p>
            <a:r>
              <a:rPr lang="el-GR" sz="1200" dirty="0" smtClean="0"/>
              <a:t>32</a:t>
            </a:r>
            <a:endParaRPr lang="en-US" sz="1200"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l-GR" altLang="en-US" dirty="0" smtClean="0"/>
              <a:t>Όραση 1/2</a:t>
            </a:r>
            <a:endParaRPr lang="el-GR" altLang="en-US" dirty="0"/>
          </a:p>
        </p:txBody>
      </p:sp>
      <p:sp>
        <p:nvSpPr>
          <p:cNvPr id="90115" name="Rectangle 3"/>
          <p:cNvSpPr>
            <a:spLocks noGrp="1" noChangeArrowheads="1"/>
          </p:cNvSpPr>
          <p:nvPr>
            <p:ph type="body" idx="1"/>
          </p:nvPr>
        </p:nvSpPr>
        <p:spPr/>
        <p:txBody>
          <a:bodyPr/>
          <a:lstStyle/>
          <a:p>
            <a:r>
              <a:rPr lang="el-GR" altLang="en-US" sz="2800" dirty="0"/>
              <a:t>Ανάπτυξη βλεφάρων και </a:t>
            </a:r>
            <a:r>
              <a:rPr lang="el-GR" altLang="en-US" sz="2800" dirty="0" err="1"/>
              <a:t>δακρυϊκών</a:t>
            </a:r>
            <a:r>
              <a:rPr lang="el-GR" altLang="en-US" sz="2800" dirty="0"/>
              <a:t> </a:t>
            </a:r>
            <a:r>
              <a:rPr lang="el-GR" altLang="en-US" sz="2800" dirty="0" smtClean="0"/>
              <a:t>αδένων.</a:t>
            </a:r>
            <a:endParaRPr lang="el-GR" altLang="en-US" sz="2800" dirty="0"/>
          </a:p>
          <a:p>
            <a:r>
              <a:rPr lang="el-GR" altLang="en-US" sz="2800" dirty="0"/>
              <a:t>Κερατοειδής βασική διαθλαστική επιφάνεια, εστίαση στον </a:t>
            </a:r>
            <a:r>
              <a:rPr lang="el-GR" altLang="en-US" sz="2800" dirty="0" smtClean="0"/>
              <a:t>αμφιβληστροειδή.</a:t>
            </a:r>
            <a:endParaRPr lang="el-GR" altLang="en-US" sz="2800" dirty="0"/>
          </a:p>
          <a:p>
            <a:r>
              <a:rPr lang="el-GR" altLang="en-US" sz="2800" dirty="0"/>
              <a:t>Ρύθμιση εστίασης σε κοντινά και μακρινά αντικείμενα με μετακίνηση των φακών (όπως τα ψάρια</a:t>
            </a:r>
            <a:r>
              <a:rPr lang="el-GR" altLang="en-US" sz="2800" dirty="0" smtClean="0"/>
              <a:t>).</a:t>
            </a:r>
            <a:endParaRPr lang="el-GR" altLang="en-US" sz="2800" dirty="0"/>
          </a:p>
          <a:p>
            <a:r>
              <a:rPr lang="el-GR" altLang="en-US" sz="2800" dirty="0"/>
              <a:t>Σε ηρεμία βλέπουν μακρινά αντικείμενα. Μετακίνηση φακών προς τα εμπρός για εστίαση σε κοντινά (αντίθετα από τα ψάρια</a:t>
            </a:r>
            <a:r>
              <a:rPr lang="el-GR" altLang="en-US" sz="2800" dirty="0" smtClean="0"/>
              <a:t>).</a:t>
            </a:r>
            <a:endParaRPr lang="el-GR" altLang="en-US" sz="2800" dirty="0"/>
          </a:p>
        </p:txBody>
      </p:sp>
      <p:sp>
        <p:nvSpPr>
          <p:cNvPr id="2" name="Footer Placeholder 1"/>
          <p:cNvSpPr>
            <a:spLocks noGrp="1"/>
          </p:cNvSpPr>
          <p:nvPr>
            <p:ph type="ftr" sz="quarter" idx="11"/>
          </p:nvPr>
        </p:nvSpPr>
        <p:spPr/>
        <p:txBody>
          <a:bodyPr/>
          <a:lstStyle/>
          <a:p>
            <a:r>
              <a:rPr lang="el-GR" smtClean="0"/>
              <a:t>Ενότητα 2η. Αμφίβια</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t>68</a:t>
            </a:fld>
            <a:endParaRPr lang="en-US"/>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Όραση 2/2</a:t>
            </a:r>
            <a:endParaRPr lang="en-US" dirty="0"/>
          </a:p>
        </p:txBody>
      </p:sp>
      <p:sp>
        <p:nvSpPr>
          <p:cNvPr id="91139" name="Rectangle 3"/>
          <p:cNvSpPr>
            <a:spLocks noGrp="1" noChangeArrowheads="1"/>
          </p:cNvSpPr>
          <p:nvPr>
            <p:ph idx="1"/>
          </p:nvPr>
        </p:nvSpPr>
        <p:spPr/>
        <p:txBody>
          <a:bodyPr>
            <a:normAutofit/>
          </a:bodyPr>
          <a:lstStyle/>
          <a:p>
            <a:r>
              <a:rPr lang="el-GR" altLang="en-US" sz="2800" dirty="0" smtClean="0"/>
              <a:t>Αμφιβληστροειδής.</a:t>
            </a:r>
            <a:endParaRPr lang="el-GR" altLang="en-US" sz="2800" dirty="0"/>
          </a:p>
          <a:p>
            <a:r>
              <a:rPr lang="el-GR" altLang="en-US" sz="2800" dirty="0"/>
              <a:t>Ραβδία (όραση σε αμυδρό φως</a:t>
            </a:r>
            <a:r>
              <a:rPr lang="el-GR" altLang="en-US" sz="2800" dirty="0" smtClean="0"/>
              <a:t>).</a:t>
            </a:r>
            <a:endParaRPr lang="el-GR" altLang="en-US" sz="2800" dirty="0"/>
          </a:p>
          <a:p>
            <a:r>
              <a:rPr lang="el-GR" altLang="en-US" sz="2800" dirty="0" err="1"/>
              <a:t>Κωνία</a:t>
            </a:r>
            <a:r>
              <a:rPr lang="el-GR" altLang="en-US" sz="2800" dirty="0"/>
              <a:t> (οπτική οξύτητα, αντίληψη χρωμάτων</a:t>
            </a:r>
            <a:r>
              <a:rPr lang="en-US" altLang="en-US" sz="2800" dirty="0"/>
              <a:t>)</a:t>
            </a:r>
            <a:r>
              <a:rPr lang="el-GR" altLang="en-US" sz="2800" dirty="0"/>
              <a:t>.</a:t>
            </a:r>
          </a:p>
          <a:p>
            <a:r>
              <a:rPr lang="el-GR" altLang="en-US" sz="2800" dirty="0" smtClean="0"/>
              <a:t>Απτικοί </a:t>
            </a:r>
            <a:r>
              <a:rPr lang="el-GR" altLang="en-US" sz="2800" dirty="0"/>
              <a:t>υποδοχείς δερμικοί, γευστικοί κάλυκες, ανεπτυγμένο οσφρητικό </a:t>
            </a:r>
            <a:r>
              <a:rPr lang="el-GR" altLang="en-US" sz="2800" dirty="0" smtClean="0"/>
              <a:t>επιθήλιο.</a:t>
            </a:r>
            <a:endParaRPr lang="el-GR" altLang="en-US" sz="2800" dirty="0"/>
          </a:p>
        </p:txBody>
      </p:sp>
      <p:sp>
        <p:nvSpPr>
          <p:cNvPr id="3" name="Footer Placeholder 2"/>
          <p:cNvSpPr>
            <a:spLocks noGrp="1"/>
          </p:cNvSpPr>
          <p:nvPr>
            <p:ph type="ftr" sz="quarter" idx="11"/>
          </p:nvPr>
        </p:nvSpPr>
        <p:spPr/>
        <p:txBody>
          <a:bodyPr/>
          <a:lstStyle/>
          <a:p>
            <a:r>
              <a:rPr lang="el-GR" smtClean="0"/>
              <a:t>Ενότητα 2η. Αμφίβια</a:t>
            </a:r>
            <a:endParaRPr lang="en-US" dirty="0"/>
          </a:p>
        </p:txBody>
      </p:sp>
      <p:sp>
        <p:nvSpPr>
          <p:cNvPr id="4" name="Slide Number Placeholder 3"/>
          <p:cNvSpPr>
            <a:spLocks noGrp="1"/>
          </p:cNvSpPr>
          <p:nvPr>
            <p:ph type="sldNum" sz="quarter" idx="12"/>
          </p:nvPr>
        </p:nvSpPr>
        <p:spPr/>
        <p:txBody>
          <a:bodyPr/>
          <a:lstStyle/>
          <a:p>
            <a:fld id="{58A56277-EA16-4AF5-BFB5-E5ECBBB39490}" type="slidenum">
              <a:rPr lang="en-US" smtClean="0"/>
              <a:t>69</a:t>
            </a:fld>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Μονοφυλετική ομάδα Τετράποδα:</a:t>
            </a:r>
            <a:br>
              <a:rPr lang="el-GR" dirty="0"/>
            </a:br>
            <a:r>
              <a:rPr lang="el-GR" dirty="0"/>
              <a:t>1. Αμφίβια 2. Αμνιωτά  </a:t>
            </a:r>
            <a:r>
              <a:rPr lang="el-GR" dirty="0" smtClean="0"/>
              <a:t>3/3</a:t>
            </a:r>
            <a:endParaRPr lang="en-US" dirty="0"/>
          </a:p>
        </p:txBody>
      </p:sp>
      <p:sp>
        <p:nvSpPr>
          <p:cNvPr id="48131" name="Rectangle 3"/>
          <p:cNvSpPr>
            <a:spLocks noGrp="1" noChangeArrowheads="1"/>
          </p:cNvSpPr>
          <p:nvPr>
            <p:ph idx="1"/>
          </p:nvPr>
        </p:nvSpPr>
        <p:spPr/>
        <p:txBody>
          <a:bodyPr>
            <a:normAutofit/>
          </a:bodyPr>
          <a:lstStyle/>
          <a:p>
            <a:r>
              <a:rPr lang="el-GR" altLang="en-US" sz="2800" dirty="0"/>
              <a:t>Αρχή Δεβονίου εμφάνιση άκρων.</a:t>
            </a:r>
          </a:p>
          <a:p>
            <a:r>
              <a:rPr lang="el-GR" altLang="en-US" sz="2800" dirty="0"/>
              <a:t>Ομολογία των πτερυγίων των Σαρκοπτερύγιων και των πρώιμων Αμφιβίων.</a:t>
            </a:r>
          </a:p>
          <a:p>
            <a:r>
              <a:rPr lang="el-GR" altLang="en-US" sz="2800" dirty="0"/>
              <a:t>Τελικώς, πενταδακτυλικό πρότυπο.</a:t>
            </a:r>
          </a:p>
        </p:txBody>
      </p:sp>
      <p:sp>
        <p:nvSpPr>
          <p:cNvPr id="3" name="Footer Placeholder 2"/>
          <p:cNvSpPr>
            <a:spLocks noGrp="1"/>
          </p:cNvSpPr>
          <p:nvPr>
            <p:ph type="ftr" sz="quarter" idx="11"/>
          </p:nvPr>
        </p:nvSpPr>
        <p:spPr/>
        <p:txBody>
          <a:bodyPr/>
          <a:lstStyle/>
          <a:p>
            <a:r>
              <a:rPr lang="el-GR" smtClean="0"/>
              <a:t>Ενότητα 2η. Αμφίβια</a:t>
            </a:r>
            <a:endParaRPr lang="en-US" dirty="0"/>
          </a:p>
        </p:txBody>
      </p:sp>
      <p:sp>
        <p:nvSpPr>
          <p:cNvPr id="4" name="Slide Number Placeholder 3"/>
          <p:cNvSpPr>
            <a:spLocks noGrp="1"/>
          </p:cNvSpPr>
          <p:nvPr>
            <p:ph type="sldNum" sz="quarter" idx="12"/>
          </p:nvPr>
        </p:nvSpPr>
        <p:spPr/>
        <p:txBody>
          <a:bodyPr/>
          <a:lstStyle/>
          <a:p>
            <a:fld id="{58A56277-EA16-4AF5-BFB5-E5ECBBB39490}" type="slidenum">
              <a:rPr lang="en-US" smtClean="0"/>
              <a:t>7</a:t>
            </a:fld>
            <a:endParaRPr lang="en-US"/>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Οφθαλμός αμφιβίου</a:t>
            </a:r>
            <a:endParaRPr lang="en-US" dirty="0"/>
          </a:p>
        </p:txBody>
      </p:sp>
      <p:sp>
        <p:nvSpPr>
          <p:cNvPr id="5" name="Footer Placeholder 4"/>
          <p:cNvSpPr>
            <a:spLocks noGrp="1"/>
          </p:cNvSpPr>
          <p:nvPr>
            <p:ph type="ftr" sz="quarter" idx="11"/>
          </p:nvPr>
        </p:nvSpPr>
        <p:spPr/>
        <p:txBody>
          <a:bodyPr/>
          <a:lstStyle/>
          <a:p>
            <a:r>
              <a:rPr lang="el-GR" smtClean="0"/>
              <a:t>Ενότητα 2η. Αμφίβια</a:t>
            </a:r>
            <a:endParaRPr lang="en-US" dirty="0"/>
          </a:p>
        </p:txBody>
      </p:sp>
      <p:sp>
        <p:nvSpPr>
          <p:cNvPr id="6" name="Slide Number Placeholder 5"/>
          <p:cNvSpPr>
            <a:spLocks noGrp="1"/>
          </p:cNvSpPr>
          <p:nvPr>
            <p:ph type="sldNum" sz="quarter" idx="12"/>
          </p:nvPr>
        </p:nvSpPr>
        <p:spPr/>
        <p:txBody>
          <a:bodyPr/>
          <a:lstStyle/>
          <a:p>
            <a:fld id="{58A56277-EA16-4AF5-BFB5-E5ECBBB39490}" type="slidenum">
              <a:rPr lang="en-US" smtClean="0"/>
              <a:t>70</a:t>
            </a:fld>
            <a:endParaRPr lang="en-US"/>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78527" y="1690689"/>
            <a:ext cx="6486030" cy="4384991"/>
          </a:xfrm>
        </p:spPr>
      </p:pic>
      <p:sp>
        <p:nvSpPr>
          <p:cNvPr id="8" name="TextBox 7"/>
          <p:cNvSpPr txBox="1"/>
          <p:nvPr/>
        </p:nvSpPr>
        <p:spPr>
          <a:xfrm>
            <a:off x="7293601" y="5785050"/>
            <a:ext cx="341760" cy="276999"/>
          </a:xfrm>
          <a:prstGeom prst="rect">
            <a:avLst/>
          </a:prstGeom>
          <a:noFill/>
        </p:spPr>
        <p:txBody>
          <a:bodyPr wrap="none" rtlCol="0">
            <a:spAutoFit/>
          </a:bodyPr>
          <a:lstStyle/>
          <a:p>
            <a:r>
              <a:rPr lang="el-GR" sz="1200" dirty="0" smtClean="0"/>
              <a:t>33</a:t>
            </a:r>
            <a:endParaRPr lang="en-US" sz="1200"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r>
              <a:rPr lang="el-GR" altLang="en-US"/>
              <a:t>Αναπαραγωγή</a:t>
            </a:r>
          </a:p>
        </p:txBody>
      </p:sp>
      <p:sp>
        <p:nvSpPr>
          <p:cNvPr id="92163" name="Rectangle 3"/>
          <p:cNvSpPr>
            <a:spLocks noGrp="1" noChangeArrowheads="1"/>
          </p:cNvSpPr>
          <p:nvPr>
            <p:ph type="body" idx="1"/>
          </p:nvPr>
        </p:nvSpPr>
        <p:spPr/>
        <p:txBody>
          <a:bodyPr/>
          <a:lstStyle/>
          <a:p>
            <a:r>
              <a:rPr lang="el-GR" altLang="en-US" dirty="0"/>
              <a:t>Θερμές </a:t>
            </a:r>
            <a:r>
              <a:rPr lang="el-GR" altLang="en-US" dirty="0" smtClean="0"/>
              <a:t>εποχές.</a:t>
            </a:r>
            <a:endParaRPr lang="el-GR" altLang="en-US" dirty="0"/>
          </a:p>
          <a:p>
            <a:r>
              <a:rPr lang="el-GR" altLang="en-US" dirty="0" smtClean="0"/>
              <a:t>Κοασμοί.</a:t>
            </a:r>
            <a:endParaRPr lang="el-GR" altLang="en-US" dirty="0"/>
          </a:p>
          <a:p>
            <a:r>
              <a:rPr lang="el-GR" altLang="en-US" dirty="0"/>
              <a:t>Συζευκτικός </a:t>
            </a:r>
            <a:r>
              <a:rPr lang="el-GR" altLang="en-US" dirty="0" smtClean="0"/>
              <a:t>εναγκαλισμός.</a:t>
            </a:r>
            <a:endParaRPr lang="el-GR" altLang="en-US" dirty="0"/>
          </a:p>
          <a:p>
            <a:r>
              <a:rPr lang="el-GR" altLang="en-US" dirty="0"/>
              <a:t>Εξωτερική γονιμοποίηση με </a:t>
            </a:r>
            <a:r>
              <a:rPr lang="el-GR" altLang="en-US" dirty="0" err="1" smtClean="0"/>
              <a:t>επίβρεξη</a:t>
            </a:r>
            <a:r>
              <a:rPr lang="el-GR" altLang="en-US" dirty="0" smtClean="0"/>
              <a:t>.</a:t>
            </a:r>
            <a:endParaRPr lang="el-GR" altLang="en-US" dirty="0"/>
          </a:p>
          <a:p>
            <a:r>
              <a:rPr lang="el-GR" altLang="en-US" dirty="0"/>
              <a:t>Απόθεση </a:t>
            </a:r>
            <a:r>
              <a:rPr lang="el-GR" altLang="en-US" dirty="0" smtClean="0"/>
              <a:t>αυγών.</a:t>
            </a:r>
            <a:endParaRPr lang="el-GR" altLang="en-US" dirty="0"/>
          </a:p>
        </p:txBody>
      </p:sp>
      <p:sp>
        <p:nvSpPr>
          <p:cNvPr id="2" name="Footer Placeholder 1"/>
          <p:cNvSpPr>
            <a:spLocks noGrp="1"/>
          </p:cNvSpPr>
          <p:nvPr>
            <p:ph type="ftr" sz="quarter" idx="11"/>
          </p:nvPr>
        </p:nvSpPr>
        <p:spPr/>
        <p:txBody>
          <a:bodyPr/>
          <a:lstStyle/>
          <a:p>
            <a:r>
              <a:rPr lang="el-GR" smtClean="0"/>
              <a:t>Ενότητα 2η. Αμφίβια</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t>71</a:t>
            </a:fld>
            <a:endParaRPr lang="en-US"/>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Κύκλος ζωής του </a:t>
            </a:r>
            <a:r>
              <a:rPr lang="el-GR" dirty="0" err="1" smtClean="0"/>
              <a:t>λεοπαρδοβάτραχου</a:t>
            </a:r>
            <a:endParaRPr lang="en-US" dirty="0"/>
          </a:p>
        </p:txBody>
      </p:sp>
      <p:sp>
        <p:nvSpPr>
          <p:cNvPr id="5" name="Footer Placeholder 4"/>
          <p:cNvSpPr>
            <a:spLocks noGrp="1"/>
          </p:cNvSpPr>
          <p:nvPr>
            <p:ph type="ftr" sz="quarter" idx="11"/>
          </p:nvPr>
        </p:nvSpPr>
        <p:spPr/>
        <p:txBody>
          <a:bodyPr/>
          <a:lstStyle/>
          <a:p>
            <a:r>
              <a:rPr lang="el-GR" smtClean="0"/>
              <a:t>Ενότητα 2η. Αμφίβια</a:t>
            </a:r>
            <a:endParaRPr lang="en-US" dirty="0"/>
          </a:p>
        </p:txBody>
      </p:sp>
      <p:sp>
        <p:nvSpPr>
          <p:cNvPr id="6" name="Slide Number Placeholder 5"/>
          <p:cNvSpPr>
            <a:spLocks noGrp="1"/>
          </p:cNvSpPr>
          <p:nvPr>
            <p:ph type="sldNum" sz="quarter" idx="12"/>
          </p:nvPr>
        </p:nvSpPr>
        <p:spPr/>
        <p:txBody>
          <a:bodyPr/>
          <a:lstStyle/>
          <a:p>
            <a:fld id="{58A56277-EA16-4AF5-BFB5-E5ECBBB39490}" type="slidenum">
              <a:rPr lang="en-US" smtClean="0"/>
              <a:t>72</a:t>
            </a:fld>
            <a:endParaRPr lang="en-US"/>
          </a:p>
        </p:txBody>
      </p:sp>
      <p:pic>
        <p:nvPicPr>
          <p:cNvPr id="9" name="Content Placeholder 8"/>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864170" y="1562332"/>
            <a:ext cx="5370105" cy="4597006"/>
          </a:xfrm>
        </p:spPr>
      </p:pic>
      <p:sp>
        <p:nvSpPr>
          <p:cNvPr id="10" name="TextBox 9"/>
          <p:cNvSpPr txBox="1"/>
          <p:nvPr/>
        </p:nvSpPr>
        <p:spPr>
          <a:xfrm flipH="1">
            <a:off x="6788712" y="5882339"/>
            <a:ext cx="380183" cy="276999"/>
          </a:xfrm>
          <a:prstGeom prst="rect">
            <a:avLst/>
          </a:prstGeom>
          <a:noFill/>
        </p:spPr>
        <p:txBody>
          <a:bodyPr wrap="square" rtlCol="0">
            <a:spAutoFit/>
          </a:bodyPr>
          <a:lstStyle/>
          <a:p>
            <a:r>
              <a:rPr lang="el-GR" sz="1200" dirty="0" smtClean="0"/>
              <a:t>34</a:t>
            </a:r>
            <a:endParaRPr lang="en-US" sz="1200"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7" name="Text Box 7"/>
          <p:cNvSpPr txBox="1">
            <a:spLocks noChangeArrowheads="1"/>
          </p:cNvSpPr>
          <p:nvPr/>
        </p:nvSpPr>
        <p:spPr bwMode="auto">
          <a:xfrm>
            <a:off x="1023938" y="1101725"/>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p>
        </p:txBody>
      </p:sp>
      <p:sp>
        <p:nvSpPr>
          <p:cNvPr id="2" name="Title 1"/>
          <p:cNvSpPr>
            <a:spLocks noGrp="1"/>
          </p:cNvSpPr>
          <p:nvPr>
            <p:ph type="title"/>
          </p:nvPr>
        </p:nvSpPr>
        <p:spPr>
          <a:xfrm>
            <a:off x="141605" y="267375"/>
            <a:ext cx="8770884" cy="1325563"/>
          </a:xfrm>
        </p:spPr>
        <p:txBody>
          <a:bodyPr>
            <a:normAutofit/>
          </a:bodyPr>
          <a:lstStyle/>
          <a:p>
            <a:r>
              <a:rPr lang="en-US" sz="4000" i="1" dirty="0" err="1" smtClean="0"/>
              <a:t>Hymenachirus</a:t>
            </a:r>
            <a:r>
              <a:rPr lang="en-US" sz="4000" i="1" dirty="0" smtClean="0"/>
              <a:t> </a:t>
            </a:r>
            <a:r>
              <a:rPr lang="en-US" sz="4000" i="1" dirty="0" err="1" smtClean="0"/>
              <a:t>boettgeri</a:t>
            </a:r>
            <a:r>
              <a:rPr lang="en-US" sz="4000" dirty="0" smtClean="0"/>
              <a:t/>
            </a:r>
            <a:br>
              <a:rPr lang="en-US" sz="4000" dirty="0" smtClean="0"/>
            </a:br>
            <a:r>
              <a:rPr lang="el-GR" sz="3600" dirty="0" smtClean="0"/>
              <a:t>Διαδικασία της </a:t>
            </a:r>
            <a:r>
              <a:rPr lang="el-GR" sz="3600" dirty="0" err="1" smtClean="0"/>
              <a:t>ωαπόθεσης</a:t>
            </a:r>
            <a:r>
              <a:rPr lang="en-US" sz="3600" dirty="0" smtClean="0"/>
              <a:t> </a:t>
            </a:r>
            <a:r>
              <a:rPr lang="en-US" sz="2700" dirty="0" smtClean="0"/>
              <a:t>(</a:t>
            </a:r>
            <a:r>
              <a:rPr lang="el-GR" sz="2700" dirty="0" smtClean="0"/>
              <a:t>αρσ. γκρι χρώμα)  </a:t>
            </a:r>
            <a:endParaRPr lang="en-US" sz="2700" dirty="0"/>
          </a:p>
        </p:txBody>
      </p:sp>
      <p:pic>
        <p:nvPicPr>
          <p:cNvPr id="5" name="Content Placeholder 4"/>
          <p:cNvPicPr>
            <a:picLocks noGrp="1" noChangeAspect="1"/>
          </p:cNvPicPr>
          <p:nvPr>
            <p:ph sz="quarter" idx="12"/>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913769" y="1957904"/>
            <a:ext cx="4724400" cy="4000801"/>
          </a:xfrm>
          <a:ln>
            <a:solidFill>
              <a:schemeClr val="accent6"/>
            </a:solidFill>
          </a:ln>
        </p:spPr>
      </p:pic>
      <p:sp>
        <p:nvSpPr>
          <p:cNvPr id="4" name="Text Placeholder 3"/>
          <p:cNvSpPr>
            <a:spLocks noGrp="1"/>
          </p:cNvSpPr>
          <p:nvPr>
            <p:ph type="body" sz="quarter" idx="13"/>
          </p:nvPr>
        </p:nvSpPr>
        <p:spPr>
          <a:xfrm>
            <a:off x="371104" y="1747601"/>
            <a:ext cx="3439531" cy="4410075"/>
          </a:xfrm>
        </p:spPr>
        <p:txBody>
          <a:bodyPr>
            <a:normAutofit fontScale="62500" lnSpcReduction="20000"/>
          </a:bodyPr>
          <a:lstStyle/>
          <a:p>
            <a:pPr marL="0" indent="0">
              <a:lnSpc>
                <a:spcPct val="110000"/>
              </a:lnSpc>
            </a:pPr>
            <a:r>
              <a:rPr lang="el-GR" altLang="en-US" sz="4200" dirty="0"/>
              <a:t>Α. Κάθονται στο βυθό.</a:t>
            </a:r>
          </a:p>
          <a:p>
            <a:pPr marL="0" indent="0">
              <a:lnSpc>
                <a:spcPct val="110000"/>
              </a:lnSpc>
            </a:pPr>
            <a:r>
              <a:rPr lang="el-GR" altLang="en-US" sz="4200" dirty="0"/>
              <a:t>Β. Ανεβαίνουν.</a:t>
            </a:r>
          </a:p>
          <a:p>
            <a:pPr marL="0" indent="0">
              <a:lnSpc>
                <a:spcPct val="110000"/>
              </a:lnSpc>
            </a:pPr>
            <a:r>
              <a:rPr lang="en-US" altLang="en-US" sz="4200" dirty="0"/>
              <a:t>C. </a:t>
            </a:r>
            <a:r>
              <a:rPr lang="el-GR" altLang="en-US" sz="4200" dirty="0"/>
              <a:t>Αναπνέουν (</a:t>
            </a:r>
            <a:r>
              <a:rPr lang="el-GR" altLang="en-US" sz="4200" dirty="0" smtClean="0"/>
              <a:t>βυθίζονται λίγο </a:t>
            </a:r>
            <a:r>
              <a:rPr lang="el-GR" altLang="en-US" sz="4200" dirty="0"/>
              <a:t>πριν την </a:t>
            </a:r>
            <a:r>
              <a:rPr lang="el-GR" altLang="en-US" sz="4200" dirty="0" smtClean="0"/>
              <a:t>αναστροφή).</a:t>
            </a:r>
          </a:p>
          <a:p>
            <a:pPr marL="0" indent="0">
              <a:lnSpc>
                <a:spcPct val="110000"/>
              </a:lnSpc>
            </a:pPr>
            <a:r>
              <a:rPr lang="en-US" altLang="en-US" sz="4200" dirty="0"/>
              <a:t>D. </a:t>
            </a:r>
            <a:r>
              <a:rPr lang="el-GR" altLang="en-US" sz="4200" dirty="0"/>
              <a:t>Αναστρέφονται και </a:t>
            </a:r>
            <a:r>
              <a:rPr lang="el-GR" altLang="en-US" sz="4200" dirty="0" smtClean="0"/>
              <a:t>το θηλυκό </a:t>
            </a:r>
            <a:r>
              <a:rPr lang="el-GR" altLang="en-US" sz="4200" dirty="0" err="1" smtClean="0"/>
              <a:t>ωαποθέτει</a:t>
            </a:r>
            <a:r>
              <a:rPr lang="el-GR" altLang="en-US" sz="4200" dirty="0" smtClean="0"/>
              <a:t>.</a:t>
            </a:r>
            <a:endParaRPr lang="el-GR" altLang="en-US" sz="4200" dirty="0"/>
          </a:p>
          <a:p>
            <a:pPr marL="0" indent="0">
              <a:lnSpc>
                <a:spcPct val="110000"/>
              </a:lnSpc>
            </a:pPr>
            <a:r>
              <a:rPr lang="el-GR" altLang="en-US" sz="4200" dirty="0"/>
              <a:t>Ε. Ξαναγυρίζουν στην </a:t>
            </a:r>
            <a:r>
              <a:rPr lang="el-GR" altLang="en-US" sz="4200" dirty="0" smtClean="0"/>
              <a:t>προηγούμενη </a:t>
            </a:r>
            <a:r>
              <a:rPr lang="el-GR" altLang="en-US" sz="4200" dirty="0"/>
              <a:t>θέση τους </a:t>
            </a:r>
            <a:r>
              <a:rPr lang="el-GR" altLang="en-US" sz="4200" dirty="0" smtClean="0"/>
              <a:t>και κατεβαίνουν</a:t>
            </a:r>
            <a:r>
              <a:rPr lang="el-GR" altLang="en-US" sz="4200" dirty="0"/>
              <a:t>.</a:t>
            </a:r>
          </a:p>
          <a:p>
            <a:endParaRPr lang="en-US" dirty="0"/>
          </a:p>
        </p:txBody>
      </p:sp>
      <p:sp>
        <p:nvSpPr>
          <p:cNvPr id="6" name="Footer Placeholder 5"/>
          <p:cNvSpPr>
            <a:spLocks noGrp="1"/>
          </p:cNvSpPr>
          <p:nvPr>
            <p:ph type="ftr" sz="quarter" idx="10"/>
          </p:nvPr>
        </p:nvSpPr>
        <p:spPr/>
        <p:txBody>
          <a:bodyPr/>
          <a:lstStyle/>
          <a:p>
            <a:r>
              <a:rPr lang="el-GR" smtClean="0"/>
              <a:t>Ενότητα 2η. Αμφίβια</a:t>
            </a:r>
            <a:endParaRPr lang="en-US" dirty="0"/>
          </a:p>
        </p:txBody>
      </p:sp>
      <p:sp>
        <p:nvSpPr>
          <p:cNvPr id="7" name="Slide Number Placeholder 6"/>
          <p:cNvSpPr>
            <a:spLocks noGrp="1"/>
          </p:cNvSpPr>
          <p:nvPr>
            <p:ph type="sldNum" sz="quarter" idx="11"/>
          </p:nvPr>
        </p:nvSpPr>
        <p:spPr/>
        <p:txBody>
          <a:bodyPr/>
          <a:lstStyle/>
          <a:p>
            <a:fld id="{58A56277-EA16-4AF5-BFB5-E5ECBBB39490}" type="slidenum">
              <a:rPr lang="en-US" smtClean="0"/>
              <a:t>73</a:t>
            </a:fld>
            <a:endParaRPr lang="en-US"/>
          </a:p>
        </p:txBody>
      </p:sp>
      <p:sp>
        <p:nvSpPr>
          <p:cNvPr id="8" name="TextBox 7"/>
          <p:cNvSpPr txBox="1"/>
          <p:nvPr/>
        </p:nvSpPr>
        <p:spPr>
          <a:xfrm>
            <a:off x="8239953" y="5681706"/>
            <a:ext cx="341760" cy="276999"/>
          </a:xfrm>
          <a:prstGeom prst="rect">
            <a:avLst/>
          </a:prstGeom>
          <a:noFill/>
        </p:spPr>
        <p:txBody>
          <a:bodyPr wrap="none" rtlCol="0">
            <a:spAutoFit/>
          </a:bodyPr>
          <a:lstStyle/>
          <a:p>
            <a:r>
              <a:rPr lang="el-GR" sz="1200" dirty="0" smtClean="0"/>
              <a:t>35</a:t>
            </a:r>
            <a:endParaRPr lang="en-US" sz="1200"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0" name="Text Box 6"/>
          <p:cNvSpPr txBox="1">
            <a:spLocks noChangeArrowheads="1"/>
          </p:cNvSpPr>
          <p:nvPr/>
        </p:nvSpPr>
        <p:spPr bwMode="auto">
          <a:xfrm>
            <a:off x="231775" y="1389063"/>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p>
        </p:txBody>
      </p:sp>
      <p:sp>
        <p:nvSpPr>
          <p:cNvPr id="2" name="Title 1"/>
          <p:cNvSpPr>
            <a:spLocks noGrp="1"/>
          </p:cNvSpPr>
          <p:nvPr>
            <p:ph type="title"/>
          </p:nvPr>
        </p:nvSpPr>
        <p:spPr>
          <a:xfrm>
            <a:off x="140970" y="268287"/>
            <a:ext cx="8725535" cy="1325563"/>
          </a:xfrm>
        </p:spPr>
        <p:txBody>
          <a:bodyPr>
            <a:normAutofit fontScale="90000"/>
          </a:bodyPr>
          <a:lstStyle/>
          <a:p>
            <a:r>
              <a:rPr lang="en-US" i="1" dirty="0" err="1" smtClean="0"/>
              <a:t>Pseudacris</a:t>
            </a:r>
            <a:r>
              <a:rPr lang="en-US" i="1" dirty="0" smtClean="0"/>
              <a:t> </a:t>
            </a:r>
            <a:r>
              <a:rPr lang="en-US" i="1" dirty="0" err="1" smtClean="0"/>
              <a:t>triseriata</a:t>
            </a:r>
            <a:r>
              <a:rPr lang="en-US" dirty="0"/>
              <a:t/>
            </a:r>
            <a:br>
              <a:rPr lang="en-US" dirty="0"/>
            </a:br>
            <a:r>
              <a:rPr lang="el-GR" sz="4000" dirty="0"/>
              <a:t>Διαδικασία της </a:t>
            </a:r>
            <a:r>
              <a:rPr lang="el-GR" sz="4000" dirty="0" err="1"/>
              <a:t>ωαπόθεσης</a:t>
            </a:r>
            <a:r>
              <a:rPr lang="en-US" sz="4000" dirty="0"/>
              <a:t> </a:t>
            </a:r>
            <a:r>
              <a:rPr lang="en-US" sz="3200" dirty="0"/>
              <a:t>(</a:t>
            </a:r>
            <a:r>
              <a:rPr lang="el-GR" sz="3200" dirty="0"/>
              <a:t>αρσ. γκρι χρώμα) </a:t>
            </a:r>
            <a:endParaRPr lang="en-US" dirty="0"/>
          </a:p>
        </p:txBody>
      </p:sp>
      <p:pic>
        <p:nvPicPr>
          <p:cNvPr id="6" name="Content Placeholder 5"/>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4838929" y="1675050"/>
            <a:ext cx="4027576" cy="4379913"/>
          </a:xfrm>
          <a:ln>
            <a:solidFill>
              <a:schemeClr val="accent6"/>
            </a:solidFill>
          </a:ln>
        </p:spPr>
      </p:pic>
      <p:sp>
        <p:nvSpPr>
          <p:cNvPr id="5" name="Text Placeholder 4"/>
          <p:cNvSpPr>
            <a:spLocks noGrp="1"/>
          </p:cNvSpPr>
          <p:nvPr>
            <p:ph type="body" sz="quarter" idx="13"/>
          </p:nvPr>
        </p:nvSpPr>
        <p:spPr>
          <a:xfrm>
            <a:off x="291094" y="1573729"/>
            <a:ext cx="4482323" cy="4613711"/>
          </a:xfrm>
        </p:spPr>
        <p:txBody>
          <a:bodyPr>
            <a:normAutofit fontScale="92500" lnSpcReduction="10000"/>
          </a:bodyPr>
          <a:lstStyle/>
          <a:p>
            <a:pPr marL="0" indent="0">
              <a:lnSpc>
                <a:spcPct val="108000"/>
              </a:lnSpc>
              <a:buNone/>
            </a:pPr>
            <a:r>
              <a:rPr lang="el-GR" altLang="en-US" sz="2600" dirty="0"/>
              <a:t>Α. Προστατευτική στάση του αρσενικού, </a:t>
            </a:r>
            <a:r>
              <a:rPr lang="el-GR" altLang="en-US" sz="2600" dirty="0" smtClean="0"/>
              <a:t>καθώς</a:t>
            </a:r>
            <a:r>
              <a:rPr lang="en-US" altLang="en-US" sz="2600" dirty="0" smtClean="0"/>
              <a:t> </a:t>
            </a:r>
            <a:r>
              <a:rPr lang="el-GR" altLang="en-US" sz="2600" dirty="0" smtClean="0"/>
              <a:t>το </a:t>
            </a:r>
            <a:r>
              <a:rPr lang="el-GR" altLang="en-US" sz="2600" dirty="0"/>
              <a:t>θηλυκό κρατιέται από ένα στέλεχος μέσα </a:t>
            </a:r>
            <a:r>
              <a:rPr lang="el-GR" altLang="en-US" sz="2600" dirty="0" smtClean="0"/>
              <a:t>στο</a:t>
            </a:r>
            <a:r>
              <a:rPr lang="en-US" altLang="en-US" sz="2600" dirty="0" smtClean="0"/>
              <a:t> </a:t>
            </a:r>
            <a:r>
              <a:rPr lang="el-GR" altLang="en-US" sz="2600" dirty="0" smtClean="0"/>
              <a:t>νερό.</a:t>
            </a:r>
            <a:endParaRPr lang="en-US" altLang="en-US" sz="2600" dirty="0" smtClean="0"/>
          </a:p>
          <a:p>
            <a:pPr marL="0" indent="0">
              <a:lnSpc>
                <a:spcPct val="108000"/>
              </a:lnSpc>
              <a:buNone/>
            </a:pPr>
            <a:r>
              <a:rPr lang="el-GR" altLang="en-US" sz="2600" dirty="0"/>
              <a:t>Β. Κύρτωση του ραχιαίου πίσω μέρους  του </a:t>
            </a:r>
            <a:r>
              <a:rPr lang="el-GR" altLang="en-US" sz="2600" dirty="0" smtClean="0"/>
              <a:t>σώματος </a:t>
            </a:r>
            <a:r>
              <a:rPr lang="el-GR" altLang="en-US" sz="2600" dirty="0"/>
              <a:t>του θηλυκού. </a:t>
            </a:r>
            <a:endParaRPr lang="en-US" altLang="en-US" sz="2600" dirty="0" smtClean="0"/>
          </a:p>
          <a:p>
            <a:pPr marL="0" indent="0">
              <a:lnSpc>
                <a:spcPct val="108000"/>
              </a:lnSpc>
              <a:buNone/>
            </a:pPr>
            <a:r>
              <a:rPr lang="en-US" altLang="en-US" sz="2600" dirty="0"/>
              <a:t>C. </a:t>
            </a:r>
            <a:r>
              <a:rPr lang="el-GR" altLang="en-US" sz="2600" dirty="0"/>
              <a:t>Καθώς αρχίζει η </a:t>
            </a:r>
            <a:r>
              <a:rPr lang="el-GR" altLang="en-US" sz="2600" dirty="0" err="1"/>
              <a:t>ωαπόθεση</a:t>
            </a:r>
            <a:r>
              <a:rPr lang="el-GR" altLang="en-US" sz="2600" dirty="0"/>
              <a:t>, το </a:t>
            </a:r>
            <a:r>
              <a:rPr lang="el-GR" altLang="en-US" sz="2600" dirty="0" smtClean="0"/>
              <a:t>αρσενικό</a:t>
            </a:r>
            <a:r>
              <a:rPr lang="en-US" altLang="en-US" sz="2600" dirty="0" smtClean="0"/>
              <a:t> </a:t>
            </a:r>
            <a:r>
              <a:rPr lang="el-GR" altLang="en-US" sz="2600" dirty="0" smtClean="0"/>
              <a:t>πιέζει </a:t>
            </a:r>
            <a:r>
              <a:rPr lang="el-GR" altLang="en-US" sz="2600" dirty="0"/>
              <a:t>προς τα κάτω.</a:t>
            </a:r>
          </a:p>
          <a:p>
            <a:pPr marL="0" indent="0">
              <a:lnSpc>
                <a:spcPct val="108000"/>
              </a:lnSpc>
              <a:buNone/>
            </a:pPr>
            <a:r>
              <a:rPr lang="en-US" altLang="en-US" sz="2600" dirty="0"/>
              <a:t>D. </a:t>
            </a:r>
            <a:r>
              <a:rPr lang="el-GR" altLang="en-US" sz="2600" dirty="0"/>
              <a:t>Προσκόλληση των αυγών στο στέλεχος</a:t>
            </a:r>
            <a:r>
              <a:rPr lang="el-GR" altLang="en-US" sz="2600" dirty="0" smtClean="0"/>
              <a:t>.</a:t>
            </a:r>
            <a:endParaRPr lang="el-GR" altLang="en-US" sz="2600" dirty="0"/>
          </a:p>
        </p:txBody>
      </p:sp>
      <p:sp>
        <p:nvSpPr>
          <p:cNvPr id="7" name="Footer Placeholder 6"/>
          <p:cNvSpPr>
            <a:spLocks noGrp="1"/>
          </p:cNvSpPr>
          <p:nvPr>
            <p:ph type="ftr" sz="quarter" idx="10"/>
          </p:nvPr>
        </p:nvSpPr>
        <p:spPr/>
        <p:txBody>
          <a:bodyPr/>
          <a:lstStyle/>
          <a:p>
            <a:r>
              <a:rPr lang="el-GR" smtClean="0"/>
              <a:t>Ενότητα 2η. Αμφίβια</a:t>
            </a:r>
            <a:endParaRPr lang="en-US" dirty="0"/>
          </a:p>
        </p:txBody>
      </p:sp>
      <p:sp>
        <p:nvSpPr>
          <p:cNvPr id="8" name="Slide Number Placeholder 7"/>
          <p:cNvSpPr>
            <a:spLocks noGrp="1"/>
          </p:cNvSpPr>
          <p:nvPr>
            <p:ph type="sldNum" sz="quarter" idx="11"/>
          </p:nvPr>
        </p:nvSpPr>
        <p:spPr/>
        <p:txBody>
          <a:bodyPr/>
          <a:lstStyle/>
          <a:p>
            <a:fld id="{58A56277-EA16-4AF5-BFB5-E5ECBBB39490}" type="slidenum">
              <a:rPr lang="en-US" smtClean="0"/>
              <a:t>74</a:t>
            </a:fld>
            <a:endParaRPr lang="en-US"/>
          </a:p>
        </p:txBody>
      </p:sp>
      <p:sp>
        <p:nvSpPr>
          <p:cNvPr id="9" name="TextBox 8"/>
          <p:cNvSpPr txBox="1"/>
          <p:nvPr/>
        </p:nvSpPr>
        <p:spPr>
          <a:xfrm>
            <a:off x="8564502" y="5774691"/>
            <a:ext cx="341760" cy="276999"/>
          </a:xfrm>
          <a:prstGeom prst="rect">
            <a:avLst/>
          </a:prstGeom>
          <a:noFill/>
        </p:spPr>
        <p:txBody>
          <a:bodyPr wrap="none" rtlCol="0">
            <a:spAutoFit/>
          </a:bodyPr>
          <a:lstStyle/>
          <a:p>
            <a:r>
              <a:rPr lang="el-GR" sz="1200" dirty="0" smtClean="0"/>
              <a:t>36</a:t>
            </a:r>
            <a:endParaRPr lang="en-US" sz="1200"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t>Τύποι Συζευκτικού εναγκαλισμού στα </a:t>
            </a:r>
            <a:r>
              <a:rPr lang="el-GR" sz="4000" dirty="0" err="1" smtClean="0"/>
              <a:t>Άνουρα</a:t>
            </a:r>
            <a:r>
              <a:rPr lang="el-GR" sz="4000" dirty="0"/>
              <a:t>.</a:t>
            </a:r>
            <a:endParaRPr lang="en-US" sz="4000"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07902" y="2010777"/>
            <a:ext cx="6328196" cy="3981033"/>
          </a:xfrm>
          <a:ln>
            <a:solidFill>
              <a:schemeClr val="accent6"/>
            </a:solidFill>
          </a:ln>
        </p:spPr>
      </p:pic>
      <p:sp>
        <p:nvSpPr>
          <p:cNvPr id="5" name="Footer Placeholder 4"/>
          <p:cNvSpPr>
            <a:spLocks noGrp="1"/>
          </p:cNvSpPr>
          <p:nvPr>
            <p:ph type="ftr" sz="quarter" idx="11"/>
          </p:nvPr>
        </p:nvSpPr>
        <p:spPr/>
        <p:txBody>
          <a:bodyPr/>
          <a:lstStyle/>
          <a:p>
            <a:r>
              <a:rPr lang="el-GR" smtClean="0"/>
              <a:t>Ενότητα 2η. Αμφίβια</a:t>
            </a:r>
            <a:endParaRPr lang="en-US" dirty="0"/>
          </a:p>
        </p:txBody>
      </p:sp>
      <p:sp>
        <p:nvSpPr>
          <p:cNvPr id="6" name="Slide Number Placeholder 5"/>
          <p:cNvSpPr>
            <a:spLocks noGrp="1"/>
          </p:cNvSpPr>
          <p:nvPr>
            <p:ph type="sldNum" sz="quarter" idx="12"/>
          </p:nvPr>
        </p:nvSpPr>
        <p:spPr/>
        <p:txBody>
          <a:bodyPr/>
          <a:lstStyle/>
          <a:p>
            <a:fld id="{58A56277-EA16-4AF5-BFB5-E5ECBBB39490}" type="slidenum">
              <a:rPr lang="en-US" smtClean="0"/>
              <a:t>75</a:t>
            </a:fld>
            <a:endParaRPr lang="en-US"/>
          </a:p>
        </p:txBody>
      </p:sp>
      <p:sp>
        <p:nvSpPr>
          <p:cNvPr id="7" name="TextBox 6"/>
          <p:cNvSpPr txBox="1"/>
          <p:nvPr/>
        </p:nvSpPr>
        <p:spPr>
          <a:xfrm>
            <a:off x="7394338" y="5743114"/>
            <a:ext cx="341760" cy="276999"/>
          </a:xfrm>
          <a:prstGeom prst="rect">
            <a:avLst/>
          </a:prstGeom>
          <a:noFill/>
        </p:spPr>
        <p:txBody>
          <a:bodyPr wrap="none" rtlCol="0">
            <a:spAutoFit/>
          </a:bodyPr>
          <a:lstStyle/>
          <a:p>
            <a:r>
              <a:rPr lang="el-GR" sz="1200" dirty="0" smtClean="0"/>
              <a:t>37</a:t>
            </a:r>
            <a:endParaRPr lang="en-US" sz="1200"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00" name="Text Box 8"/>
          <p:cNvSpPr txBox="1">
            <a:spLocks noChangeArrowheads="1"/>
          </p:cNvSpPr>
          <p:nvPr/>
        </p:nvSpPr>
        <p:spPr bwMode="auto">
          <a:xfrm>
            <a:off x="5997258" y="456407"/>
            <a:ext cx="23756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b="1" dirty="0">
                <a:solidFill>
                  <a:srgbClr val="FF0000"/>
                </a:solidFill>
              </a:rPr>
              <a:t> </a:t>
            </a:r>
          </a:p>
        </p:txBody>
      </p:sp>
      <p:sp>
        <p:nvSpPr>
          <p:cNvPr id="2" name="Title 1"/>
          <p:cNvSpPr>
            <a:spLocks noGrp="1"/>
          </p:cNvSpPr>
          <p:nvPr>
            <p:ph type="title"/>
          </p:nvPr>
        </p:nvSpPr>
        <p:spPr/>
        <p:txBody>
          <a:bodyPr/>
          <a:lstStyle/>
          <a:p>
            <a:r>
              <a:rPr lang="el-GR" dirty="0" smtClean="0"/>
              <a:t>Σύζευξη 1/2</a:t>
            </a:r>
            <a:endParaRPr lang="en-US" dirty="0"/>
          </a:p>
        </p:txBody>
      </p:sp>
      <p:sp>
        <p:nvSpPr>
          <p:cNvPr id="3" name="Text Placeholder 2"/>
          <p:cNvSpPr>
            <a:spLocks noGrp="1"/>
          </p:cNvSpPr>
          <p:nvPr>
            <p:ph type="body" idx="1"/>
          </p:nvPr>
        </p:nvSpPr>
        <p:spPr/>
        <p:txBody>
          <a:bodyPr/>
          <a:lstStyle/>
          <a:p>
            <a:r>
              <a:rPr lang="el-GR" dirty="0"/>
              <a:t> </a:t>
            </a:r>
            <a:r>
              <a:rPr lang="el-GR" dirty="0" err="1"/>
              <a:t>Συλληπτήριες</a:t>
            </a:r>
            <a:r>
              <a:rPr lang="el-GR" dirty="0"/>
              <a:t> στάσεις κατά την </a:t>
            </a:r>
            <a:r>
              <a:rPr lang="el-GR" dirty="0" smtClean="0"/>
              <a:t>Σύζευξη.</a:t>
            </a:r>
            <a:endParaRPr lang="en-US" dirty="0"/>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75275" y="2570231"/>
            <a:ext cx="3578662" cy="3554276"/>
          </a:xfrm>
          <a:ln>
            <a:solidFill>
              <a:schemeClr val="accent6"/>
            </a:solidFill>
          </a:ln>
        </p:spPr>
      </p:pic>
      <p:sp>
        <p:nvSpPr>
          <p:cNvPr id="5" name="Text Placeholder 4"/>
          <p:cNvSpPr>
            <a:spLocks noGrp="1"/>
          </p:cNvSpPr>
          <p:nvPr>
            <p:ph type="body" sz="quarter" idx="3"/>
          </p:nvPr>
        </p:nvSpPr>
        <p:spPr/>
        <p:txBody>
          <a:bodyPr/>
          <a:lstStyle/>
          <a:p>
            <a:r>
              <a:rPr lang="el-GR" altLang="en-US" dirty="0" smtClean="0"/>
              <a:t>Σύζευξη Σαλαμανδρών (το αρσενικό επάνω).</a:t>
            </a:r>
            <a:endParaRPr lang="en-US" dirty="0"/>
          </a:p>
        </p:txBody>
      </p:sp>
      <p:pic>
        <p:nvPicPr>
          <p:cNvPr id="8" name="Content Placeholder 7"/>
          <p:cNvPicPr>
            <a:picLocks noGrp="1" noChangeAspect="1"/>
          </p:cNvPicPr>
          <p:nvPr>
            <p:ph sz="quarter" idx="4"/>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87054" y="2570231"/>
            <a:ext cx="3171581" cy="2862887"/>
          </a:xfrm>
          <a:ln>
            <a:solidFill>
              <a:schemeClr val="accent6"/>
            </a:solidFill>
          </a:ln>
        </p:spPr>
      </p:pic>
      <p:sp>
        <p:nvSpPr>
          <p:cNvPr id="9" name="Rectangle 8"/>
          <p:cNvSpPr/>
          <p:nvPr/>
        </p:nvSpPr>
        <p:spPr>
          <a:xfrm>
            <a:off x="4572000" y="5562211"/>
            <a:ext cx="4572000" cy="646331"/>
          </a:xfrm>
          <a:prstGeom prst="rect">
            <a:avLst/>
          </a:prstGeom>
        </p:spPr>
        <p:txBody>
          <a:bodyPr>
            <a:spAutoFit/>
          </a:bodyPr>
          <a:lstStyle/>
          <a:p>
            <a:r>
              <a:rPr lang="el-GR" altLang="en-US" dirty="0"/>
              <a:t>Δευτερεύοντες φυλετικοί χαρακτήρες κατά</a:t>
            </a:r>
          </a:p>
          <a:p>
            <a:r>
              <a:rPr lang="el-GR" altLang="en-US" dirty="0"/>
              <a:t>την αναπαραγωγική περίοδο.</a:t>
            </a:r>
          </a:p>
        </p:txBody>
      </p:sp>
      <p:sp>
        <p:nvSpPr>
          <p:cNvPr id="10" name="Footer Placeholder 9"/>
          <p:cNvSpPr>
            <a:spLocks noGrp="1"/>
          </p:cNvSpPr>
          <p:nvPr>
            <p:ph type="ftr" sz="quarter" idx="11"/>
          </p:nvPr>
        </p:nvSpPr>
        <p:spPr/>
        <p:txBody>
          <a:bodyPr/>
          <a:lstStyle/>
          <a:p>
            <a:r>
              <a:rPr lang="el-GR" smtClean="0"/>
              <a:t>Ενότητα 2η. Αμφίβια</a:t>
            </a:r>
            <a:endParaRPr lang="en-US"/>
          </a:p>
        </p:txBody>
      </p:sp>
      <p:sp>
        <p:nvSpPr>
          <p:cNvPr id="11" name="Slide Number Placeholder 10"/>
          <p:cNvSpPr>
            <a:spLocks noGrp="1"/>
          </p:cNvSpPr>
          <p:nvPr>
            <p:ph type="sldNum" sz="quarter" idx="12"/>
          </p:nvPr>
        </p:nvSpPr>
        <p:spPr/>
        <p:txBody>
          <a:bodyPr/>
          <a:lstStyle/>
          <a:p>
            <a:fld id="{58A56277-EA16-4AF5-BFB5-E5ECBBB39490}" type="slidenum">
              <a:rPr lang="en-US" smtClean="0"/>
              <a:t>76</a:t>
            </a:fld>
            <a:endParaRPr lang="en-US"/>
          </a:p>
        </p:txBody>
      </p:sp>
      <p:sp>
        <p:nvSpPr>
          <p:cNvPr id="12" name="TextBox 11"/>
          <p:cNvSpPr txBox="1"/>
          <p:nvPr/>
        </p:nvSpPr>
        <p:spPr>
          <a:xfrm>
            <a:off x="4012177" y="5847508"/>
            <a:ext cx="341760" cy="276999"/>
          </a:xfrm>
          <a:prstGeom prst="rect">
            <a:avLst/>
          </a:prstGeom>
          <a:noFill/>
        </p:spPr>
        <p:txBody>
          <a:bodyPr wrap="none" rtlCol="0">
            <a:spAutoFit/>
          </a:bodyPr>
          <a:lstStyle/>
          <a:p>
            <a:r>
              <a:rPr lang="el-GR" sz="1200" dirty="0" smtClean="0"/>
              <a:t>38</a:t>
            </a:r>
            <a:endParaRPr lang="en-US" sz="1200" dirty="0"/>
          </a:p>
        </p:txBody>
      </p:sp>
      <p:sp>
        <p:nvSpPr>
          <p:cNvPr id="13" name="TextBox 12"/>
          <p:cNvSpPr txBox="1"/>
          <p:nvPr/>
        </p:nvSpPr>
        <p:spPr>
          <a:xfrm>
            <a:off x="7856632" y="5156119"/>
            <a:ext cx="341760" cy="276999"/>
          </a:xfrm>
          <a:prstGeom prst="rect">
            <a:avLst/>
          </a:prstGeom>
          <a:noFill/>
        </p:spPr>
        <p:txBody>
          <a:bodyPr wrap="none" rtlCol="0">
            <a:spAutoFit/>
          </a:bodyPr>
          <a:lstStyle/>
          <a:p>
            <a:r>
              <a:rPr lang="el-GR" sz="1200" dirty="0" smtClean="0"/>
              <a:t>39</a:t>
            </a:r>
            <a:endParaRPr lang="en-US" sz="1200"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Σύζευξη 2/2</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36538" y="1825625"/>
            <a:ext cx="7070924" cy="4351338"/>
          </a:xfrm>
        </p:spPr>
      </p:pic>
      <p:sp>
        <p:nvSpPr>
          <p:cNvPr id="5" name="Footer Placeholder 4"/>
          <p:cNvSpPr>
            <a:spLocks noGrp="1"/>
          </p:cNvSpPr>
          <p:nvPr>
            <p:ph type="ftr" sz="quarter" idx="11"/>
          </p:nvPr>
        </p:nvSpPr>
        <p:spPr/>
        <p:txBody>
          <a:bodyPr/>
          <a:lstStyle/>
          <a:p>
            <a:r>
              <a:rPr lang="el-GR" smtClean="0"/>
              <a:t>Ενότητα 2η. Αμφίβια</a:t>
            </a:r>
            <a:endParaRPr lang="en-US" dirty="0"/>
          </a:p>
        </p:txBody>
      </p:sp>
      <p:sp>
        <p:nvSpPr>
          <p:cNvPr id="6" name="Slide Number Placeholder 5"/>
          <p:cNvSpPr>
            <a:spLocks noGrp="1"/>
          </p:cNvSpPr>
          <p:nvPr>
            <p:ph type="sldNum" sz="quarter" idx="12"/>
          </p:nvPr>
        </p:nvSpPr>
        <p:spPr/>
        <p:txBody>
          <a:bodyPr/>
          <a:lstStyle/>
          <a:p>
            <a:fld id="{58A56277-EA16-4AF5-BFB5-E5ECBBB39490}" type="slidenum">
              <a:rPr lang="en-US" smtClean="0"/>
              <a:t>77</a:t>
            </a:fld>
            <a:endParaRPr lang="en-US"/>
          </a:p>
        </p:txBody>
      </p:sp>
      <p:sp>
        <p:nvSpPr>
          <p:cNvPr id="7" name="TextBox 6"/>
          <p:cNvSpPr txBox="1"/>
          <p:nvPr/>
        </p:nvSpPr>
        <p:spPr>
          <a:xfrm>
            <a:off x="8032023" y="5835691"/>
            <a:ext cx="341760" cy="276999"/>
          </a:xfrm>
          <a:prstGeom prst="rect">
            <a:avLst/>
          </a:prstGeom>
          <a:noFill/>
        </p:spPr>
        <p:txBody>
          <a:bodyPr wrap="none" rtlCol="0">
            <a:spAutoFit/>
          </a:bodyPr>
          <a:lstStyle/>
          <a:p>
            <a:r>
              <a:rPr lang="el-GR" sz="1200" dirty="0" smtClean="0"/>
              <a:t>40</a:t>
            </a:r>
            <a:endParaRPr lang="en-US" sz="1200"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1" name="Text Box 5"/>
          <p:cNvSpPr txBox="1">
            <a:spLocks noChangeArrowheads="1"/>
          </p:cNvSpPr>
          <p:nvPr/>
        </p:nvSpPr>
        <p:spPr bwMode="auto">
          <a:xfrm>
            <a:off x="9144000" y="1657350"/>
            <a:ext cx="24237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dirty="0" smtClean="0">
                <a:solidFill>
                  <a:srgbClr val="0000FF"/>
                </a:solidFill>
              </a:rPr>
              <a:t>.</a:t>
            </a:r>
            <a:endParaRPr lang="el-GR" altLang="en-US" dirty="0">
              <a:solidFill>
                <a:srgbClr val="0000FF"/>
              </a:solidFill>
            </a:endParaRPr>
          </a:p>
        </p:txBody>
      </p:sp>
      <p:sp>
        <p:nvSpPr>
          <p:cNvPr id="2" name="Title 1"/>
          <p:cNvSpPr>
            <a:spLocks noGrp="1"/>
          </p:cNvSpPr>
          <p:nvPr>
            <p:ph type="title"/>
          </p:nvPr>
        </p:nvSpPr>
        <p:spPr/>
        <p:txBody>
          <a:bodyPr/>
          <a:lstStyle/>
          <a:p>
            <a:r>
              <a:rPr lang="el-GR" dirty="0" smtClean="0"/>
              <a:t>Αμυντική στάση</a:t>
            </a:r>
            <a:endParaRPr lang="en-US" dirty="0"/>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28650" y="1875413"/>
            <a:ext cx="3886200" cy="4251761"/>
          </a:xfrm>
        </p:spPr>
      </p:pic>
      <p:sp>
        <p:nvSpPr>
          <p:cNvPr id="4" name="Content Placeholder 3"/>
          <p:cNvSpPr>
            <a:spLocks noGrp="1"/>
          </p:cNvSpPr>
          <p:nvPr>
            <p:ph sz="half" idx="2"/>
          </p:nvPr>
        </p:nvSpPr>
        <p:spPr>
          <a:xfrm>
            <a:off x="4728845" y="1875413"/>
            <a:ext cx="3886200" cy="4351338"/>
          </a:xfrm>
        </p:spPr>
        <p:txBody>
          <a:bodyPr/>
          <a:lstStyle/>
          <a:p>
            <a:pPr marL="0" indent="0">
              <a:buNone/>
            </a:pPr>
            <a:r>
              <a:rPr lang="el-GR" altLang="en-US" sz="2800" dirty="0"/>
              <a:t>Α. Αμυντική στάση </a:t>
            </a:r>
            <a:r>
              <a:rPr lang="el-GR" altLang="en-US" sz="2800" dirty="0" smtClean="0"/>
              <a:t>Σαλαμάνδρας.</a:t>
            </a:r>
          </a:p>
          <a:p>
            <a:pPr marL="0" indent="0">
              <a:buNone/>
            </a:pPr>
            <a:endParaRPr lang="el-GR" sz="2800" dirty="0"/>
          </a:p>
          <a:p>
            <a:pPr marL="0" indent="0">
              <a:buNone/>
            </a:pPr>
            <a:endParaRPr lang="el-GR" sz="2800" dirty="0" smtClean="0"/>
          </a:p>
          <a:p>
            <a:pPr marL="0" indent="0">
              <a:buNone/>
            </a:pPr>
            <a:endParaRPr lang="el-GR" sz="2800" dirty="0"/>
          </a:p>
          <a:p>
            <a:pPr marL="0" indent="0">
              <a:buNone/>
            </a:pPr>
            <a:r>
              <a:rPr lang="el-GR" altLang="en-US" sz="2800" dirty="0" smtClean="0"/>
              <a:t>Β</a:t>
            </a:r>
            <a:r>
              <a:rPr lang="el-GR" altLang="en-US" sz="2800" dirty="0"/>
              <a:t>. Αμυντική στάση Βατράχου.</a:t>
            </a:r>
          </a:p>
          <a:p>
            <a:endParaRPr lang="en-US" dirty="0"/>
          </a:p>
        </p:txBody>
      </p:sp>
      <p:sp>
        <p:nvSpPr>
          <p:cNvPr id="6" name="Footer Placeholder 5"/>
          <p:cNvSpPr>
            <a:spLocks noGrp="1"/>
          </p:cNvSpPr>
          <p:nvPr>
            <p:ph type="ftr" sz="quarter" idx="11"/>
          </p:nvPr>
        </p:nvSpPr>
        <p:spPr/>
        <p:txBody>
          <a:bodyPr/>
          <a:lstStyle/>
          <a:p>
            <a:r>
              <a:rPr lang="el-GR" smtClean="0"/>
              <a:t>Ενότητα 2η. Αμφίβια</a:t>
            </a:r>
            <a:endParaRPr lang="en-US"/>
          </a:p>
        </p:txBody>
      </p:sp>
      <p:sp>
        <p:nvSpPr>
          <p:cNvPr id="7" name="Slide Number Placeholder 6"/>
          <p:cNvSpPr>
            <a:spLocks noGrp="1"/>
          </p:cNvSpPr>
          <p:nvPr>
            <p:ph type="sldNum" sz="quarter" idx="12"/>
          </p:nvPr>
        </p:nvSpPr>
        <p:spPr/>
        <p:txBody>
          <a:bodyPr/>
          <a:lstStyle/>
          <a:p>
            <a:fld id="{58A56277-EA16-4AF5-BFB5-E5ECBBB39490}" type="slidenum">
              <a:rPr lang="en-US" smtClean="0"/>
              <a:t>78</a:t>
            </a:fld>
            <a:endParaRPr lang="en-US"/>
          </a:p>
        </p:txBody>
      </p:sp>
      <p:sp>
        <p:nvSpPr>
          <p:cNvPr id="8" name="TextBox 7"/>
          <p:cNvSpPr txBox="1"/>
          <p:nvPr/>
        </p:nvSpPr>
        <p:spPr>
          <a:xfrm>
            <a:off x="4109208" y="5810797"/>
            <a:ext cx="341760" cy="276999"/>
          </a:xfrm>
          <a:prstGeom prst="rect">
            <a:avLst/>
          </a:prstGeom>
          <a:noFill/>
        </p:spPr>
        <p:txBody>
          <a:bodyPr wrap="none" rtlCol="0">
            <a:spAutoFit/>
          </a:bodyPr>
          <a:lstStyle/>
          <a:p>
            <a:r>
              <a:rPr lang="el-GR" sz="1200" dirty="0" smtClean="0"/>
              <a:t>41</a:t>
            </a:r>
            <a:endParaRPr lang="en-US" sz="1200"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lIns="91429" tIns="45715" rIns="91429" bIns="45715"/>
          <a:lstStyle/>
          <a:p>
            <a:r>
              <a:rPr lang="el-GR" altLang="en-US" sz="4100" dirty="0" smtClean="0"/>
              <a:t>Αναπαραγωγικές στρατηγικές</a:t>
            </a:r>
            <a:endParaRPr lang="en-US" altLang="en-US" sz="4100" dirty="0"/>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86558" y="1533289"/>
            <a:ext cx="5304842" cy="4643674"/>
          </a:xfrm>
        </p:spPr>
      </p:pic>
      <p:sp>
        <p:nvSpPr>
          <p:cNvPr id="4" name="Footer Placeholder 3"/>
          <p:cNvSpPr>
            <a:spLocks noGrp="1"/>
          </p:cNvSpPr>
          <p:nvPr>
            <p:ph type="ftr" sz="quarter" idx="11"/>
          </p:nvPr>
        </p:nvSpPr>
        <p:spPr/>
        <p:txBody>
          <a:bodyPr/>
          <a:lstStyle/>
          <a:p>
            <a:r>
              <a:rPr lang="el-GR" smtClean="0"/>
              <a:t>Ενότητα 2η. Αμφίβια</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t>79</a:t>
            </a:fld>
            <a:endParaRPr lang="en-US"/>
          </a:p>
        </p:txBody>
      </p:sp>
      <p:sp>
        <p:nvSpPr>
          <p:cNvPr id="7" name="TextBox 6"/>
          <p:cNvSpPr txBox="1"/>
          <p:nvPr/>
        </p:nvSpPr>
        <p:spPr>
          <a:xfrm>
            <a:off x="7833928" y="5863770"/>
            <a:ext cx="341760" cy="276999"/>
          </a:xfrm>
          <a:prstGeom prst="rect">
            <a:avLst/>
          </a:prstGeom>
          <a:noFill/>
        </p:spPr>
        <p:txBody>
          <a:bodyPr wrap="none" rtlCol="0">
            <a:spAutoFit/>
          </a:bodyPr>
          <a:lstStyle/>
          <a:p>
            <a:r>
              <a:rPr lang="el-GR" sz="1200" dirty="0" smtClean="0"/>
              <a:t>42</a:t>
            </a:r>
            <a:endParaRPr lang="en-US" sz="12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normAutofit/>
          </a:bodyPr>
          <a:lstStyle/>
          <a:p>
            <a:r>
              <a:rPr lang="el-GR" altLang="en-US" sz="4000" dirty="0" smtClean="0"/>
              <a:t>Θεωρίες για </a:t>
            </a:r>
            <a:br>
              <a:rPr lang="el-GR" altLang="en-US" sz="4000" dirty="0" smtClean="0"/>
            </a:br>
            <a:r>
              <a:rPr lang="el-GR" altLang="en-US" sz="4000" dirty="0" smtClean="0"/>
              <a:t>την </a:t>
            </a:r>
            <a:r>
              <a:rPr lang="el-GR" altLang="en-US" sz="4000" dirty="0"/>
              <a:t>μετάβαση </a:t>
            </a:r>
            <a:r>
              <a:rPr lang="el-GR" altLang="en-US" sz="4000" dirty="0" smtClean="0"/>
              <a:t>στην ξηρά 1/2</a:t>
            </a:r>
            <a:endParaRPr lang="el-GR" altLang="en-US" sz="4000" dirty="0"/>
          </a:p>
        </p:txBody>
      </p:sp>
      <p:sp>
        <p:nvSpPr>
          <p:cNvPr id="49155" name="Rectangle 3"/>
          <p:cNvSpPr>
            <a:spLocks noGrp="1" noChangeArrowheads="1"/>
          </p:cNvSpPr>
          <p:nvPr>
            <p:ph type="body" idx="1"/>
          </p:nvPr>
        </p:nvSpPr>
        <p:spPr/>
        <p:txBody>
          <a:bodyPr/>
          <a:lstStyle/>
          <a:p>
            <a:pPr marL="0" indent="0">
              <a:lnSpc>
                <a:spcPct val="90000"/>
              </a:lnSpc>
              <a:buNone/>
            </a:pPr>
            <a:r>
              <a:rPr lang="el-GR" altLang="en-US" sz="2800" b="1" dirty="0"/>
              <a:t>1</a:t>
            </a:r>
            <a:r>
              <a:rPr lang="el-GR" altLang="en-US" sz="2800" b="1" dirty="0" smtClean="0"/>
              <a:t>. </a:t>
            </a:r>
            <a:r>
              <a:rPr lang="en-US" altLang="en-US" sz="2800" b="1" dirty="0" err="1" smtClean="0"/>
              <a:t>Romer</a:t>
            </a:r>
            <a:r>
              <a:rPr lang="en-US" altLang="en-US" sz="2800" b="1" dirty="0"/>
              <a:t>:</a:t>
            </a:r>
            <a:r>
              <a:rPr lang="el-GR" altLang="en-US" sz="2800" b="1" dirty="0"/>
              <a:t> </a:t>
            </a:r>
            <a:r>
              <a:rPr lang="el-GR" altLang="en-US" sz="2800" dirty="0"/>
              <a:t>Κατά την ξηρασία μετακίνηση των υδρόβιων Σπονδυλοζώων  για εύρεση νερού.</a:t>
            </a:r>
          </a:p>
          <a:p>
            <a:pPr marL="0" indent="0">
              <a:lnSpc>
                <a:spcPct val="90000"/>
              </a:lnSpc>
              <a:buNone/>
            </a:pPr>
            <a:r>
              <a:rPr lang="el-GR" altLang="en-US" sz="2800" dirty="0"/>
              <a:t>Χρήση των πτερυγίων των Σαρκοπτερύγιων ιχθύων ως προωθητικά κουπιά. Αρα η βαθμιαία ανάπτυξη των άκρων τρόπος για την επιβίωση στο νερό.</a:t>
            </a:r>
          </a:p>
          <a:p>
            <a:pPr marL="0" indent="0">
              <a:lnSpc>
                <a:spcPct val="90000"/>
              </a:lnSpc>
              <a:buNone/>
            </a:pPr>
            <a:r>
              <a:rPr lang="el-GR" altLang="en-US" sz="2800" b="1" dirty="0"/>
              <a:t>2</a:t>
            </a:r>
            <a:r>
              <a:rPr lang="el-GR" altLang="en-US" sz="2800" b="1" dirty="0" smtClean="0"/>
              <a:t>. ’Αλλη </a:t>
            </a:r>
            <a:r>
              <a:rPr lang="el-GR" altLang="en-US" sz="2800" b="1" dirty="0"/>
              <a:t>άποψη</a:t>
            </a:r>
            <a:r>
              <a:rPr lang="en-US" altLang="en-US" sz="2800" b="1" dirty="0"/>
              <a:t>:</a:t>
            </a:r>
            <a:r>
              <a:rPr lang="el-GR" altLang="en-US" sz="2800" b="1" dirty="0"/>
              <a:t> </a:t>
            </a:r>
            <a:r>
              <a:rPr lang="el-GR" altLang="en-US" sz="2800" dirty="0"/>
              <a:t>Εξέλιξη των άκρων των Τετραπόδων μέσα στο νερό και στη συνέχεια, άγνωστο γιατί, η έξοδος στην ξηρά.</a:t>
            </a:r>
          </a:p>
          <a:p>
            <a:pPr marL="0" indent="0">
              <a:lnSpc>
                <a:spcPct val="90000"/>
              </a:lnSpc>
            </a:pPr>
            <a:endParaRPr lang="el-GR" altLang="en-US" sz="2800" dirty="0"/>
          </a:p>
        </p:txBody>
      </p:sp>
      <p:sp>
        <p:nvSpPr>
          <p:cNvPr id="2" name="Footer Placeholder 1"/>
          <p:cNvSpPr>
            <a:spLocks noGrp="1"/>
          </p:cNvSpPr>
          <p:nvPr>
            <p:ph type="ftr" sz="quarter" idx="11"/>
          </p:nvPr>
        </p:nvSpPr>
        <p:spPr/>
        <p:txBody>
          <a:bodyPr/>
          <a:lstStyle/>
          <a:p>
            <a:r>
              <a:rPr lang="el-GR" smtClean="0"/>
              <a:t>Ενότητα 2η. Αμφίβια</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t>8</a:t>
            </a:fld>
            <a:endParaRPr lang="en-US"/>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p:cNvSpPr>
            <a:spLocks noGrp="1"/>
          </p:cNvSpPr>
          <p:nvPr>
            <p:ph type="title"/>
          </p:nvPr>
        </p:nvSpPr>
        <p:spPr/>
        <p:txBody>
          <a:bodyPr/>
          <a:lstStyle/>
          <a:p>
            <a:r>
              <a:rPr lang="el-GR" dirty="0" smtClean="0">
                <a:solidFill>
                  <a:schemeClr val="accent6">
                    <a:lumMod val="75000"/>
                  </a:schemeClr>
                </a:solidFill>
              </a:rPr>
              <a:t>Τέλος Παρουσίασης</a:t>
            </a:r>
            <a:endParaRPr lang="en-US" dirty="0">
              <a:solidFill>
                <a:schemeClr val="accent6">
                  <a:lumMod val="75000"/>
                </a:schemeClr>
              </a:solidFill>
            </a:endParaRPr>
          </a:p>
        </p:txBody>
      </p:sp>
      <p:sp>
        <p:nvSpPr>
          <p:cNvPr id="4" name="Θέση υποσέλιδου 3"/>
          <p:cNvSpPr>
            <a:spLocks noGrp="1"/>
          </p:cNvSpPr>
          <p:nvPr>
            <p:ph type="ftr" sz="quarter" idx="10"/>
          </p:nvPr>
        </p:nvSpPr>
        <p:spPr/>
        <p:txBody>
          <a:bodyPr/>
          <a:lstStyle/>
          <a:p>
            <a:r>
              <a:rPr lang="el-GR" smtClean="0"/>
              <a:t>Ενότητα 2η. Αμφίβια</a:t>
            </a:r>
            <a:endParaRPr lang="en-US"/>
          </a:p>
        </p:txBody>
      </p:sp>
      <p:sp>
        <p:nvSpPr>
          <p:cNvPr id="5" name="Θέση αριθμού διαφάνειας 4"/>
          <p:cNvSpPr>
            <a:spLocks noGrp="1"/>
          </p:cNvSpPr>
          <p:nvPr>
            <p:ph type="sldNum" sz="quarter" idx="11"/>
          </p:nvPr>
        </p:nvSpPr>
        <p:spPr/>
        <p:txBody>
          <a:bodyPr/>
          <a:lstStyle/>
          <a:p>
            <a:fld id="{58A56277-EA16-4AF5-BFB5-E5ECBBB39490}" type="slidenum">
              <a:rPr lang="en-US" smtClean="0"/>
              <a:pPr/>
              <a:t>80</a:t>
            </a:fld>
            <a:endParaRPr lang="en-US"/>
          </a:p>
        </p:txBody>
      </p:sp>
    </p:spTree>
    <p:extLst>
      <p:ext uri="{BB962C8B-B14F-4D97-AF65-F5344CB8AC3E}">
        <p14:creationId xmlns:p14="http://schemas.microsoft.com/office/powerpoint/2010/main" val="110816488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sp>
        <p:nvSpPr>
          <p:cNvPr id="4" name="Θέση υποσέλιδου 3"/>
          <p:cNvSpPr>
            <a:spLocks noGrp="1"/>
          </p:cNvSpPr>
          <p:nvPr>
            <p:ph type="ftr" sz="quarter" idx="11"/>
          </p:nvPr>
        </p:nvSpPr>
        <p:spPr/>
        <p:txBody>
          <a:bodyPr/>
          <a:lstStyle/>
          <a:p>
            <a:r>
              <a:rPr lang="el-GR" smtClean="0"/>
              <a:t>Ενότητα 2η. Αμφίβια</a:t>
            </a:r>
            <a:endParaRPr lang="en-US"/>
          </a:p>
        </p:txBody>
      </p:sp>
      <p:sp>
        <p:nvSpPr>
          <p:cNvPr id="9" name="Θέση αριθμού διαφάνειας 8"/>
          <p:cNvSpPr>
            <a:spLocks noGrp="1"/>
          </p:cNvSpPr>
          <p:nvPr>
            <p:ph type="sldNum" sz="quarter" idx="12"/>
          </p:nvPr>
        </p:nvSpPr>
        <p:spPr/>
        <p:txBody>
          <a:bodyPr/>
          <a:lstStyle/>
          <a:p>
            <a:fld id="{58A56277-EA16-4AF5-BFB5-E5ECBBB39490}" type="slidenum">
              <a:rPr lang="en-US" smtClean="0"/>
              <a:pPr/>
              <a:t>81</a:t>
            </a:fld>
            <a:endParaRPr lang="en-US"/>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116047618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4400" dirty="0" smtClean="0">
                <a:solidFill>
                  <a:schemeClr val="accent6">
                    <a:lumMod val="75000"/>
                  </a:schemeClr>
                </a:solidFill>
              </a:rPr>
              <a:t>Σημειώματα</a:t>
            </a:r>
            <a:endParaRPr lang="el-GR" sz="4400" dirty="0">
              <a:solidFill>
                <a:schemeClr val="accent6">
                  <a:lumMod val="75000"/>
                </a:schemeClr>
              </a:solidFill>
            </a:endParaRPr>
          </a:p>
        </p:txBody>
      </p:sp>
      <p:sp>
        <p:nvSpPr>
          <p:cNvPr id="2" name="Θέση υποσέλιδου 1"/>
          <p:cNvSpPr>
            <a:spLocks noGrp="1"/>
          </p:cNvSpPr>
          <p:nvPr>
            <p:ph type="ftr" sz="quarter" idx="10"/>
          </p:nvPr>
        </p:nvSpPr>
        <p:spPr/>
        <p:txBody>
          <a:bodyPr/>
          <a:lstStyle/>
          <a:p>
            <a:r>
              <a:rPr lang="el-GR" smtClean="0"/>
              <a:t>Ενότητα 2η. Αμφίβια</a:t>
            </a:r>
            <a:endParaRPr lang="en-US"/>
          </a:p>
        </p:txBody>
      </p:sp>
      <p:sp>
        <p:nvSpPr>
          <p:cNvPr id="3" name="Θέση αριθμού διαφάνειας 2"/>
          <p:cNvSpPr>
            <a:spLocks noGrp="1"/>
          </p:cNvSpPr>
          <p:nvPr>
            <p:ph type="sldNum" sz="quarter" idx="11"/>
          </p:nvPr>
        </p:nvSpPr>
        <p:spPr/>
        <p:txBody>
          <a:bodyPr/>
          <a:lstStyle/>
          <a:p>
            <a:fld id="{58A56277-EA16-4AF5-BFB5-E5ECBBB39490}" type="slidenum">
              <a:rPr lang="en-US" smtClean="0"/>
              <a:pPr/>
              <a:t>82</a:t>
            </a:fld>
            <a:endParaRPr lang="en-US"/>
          </a:p>
        </p:txBody>
      </p:sp>
    </p:spTree>
    <p:extLst>
      <p:ext uri="{BB962C8B-B14F-4D97-AF65-F5344CB8AC3E}">
        <p14:creationId xmlns:p14="http://schemas.microsoft.com/office/powerpoint/2010/main" val="253162791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5"/>
          <p:cNvSpPr>
            <a:spLocks noGrp="1"/>
          </p:cNvSpPr>
          <p:nvPr>
            <p:ph type="title"/>
          </p:nvPr>
        </p:nvSpPr>
        <p:spPr/>
        <p:txBody>
          <a:bodyPr/>
          <a:lstStyle/>
          <a:p>
            <a:r>
              <a:rPr lang="el-GR" altLang="en-US" sz="4000" smtClean="0"/>
              <a:t>Σημείωμα Ιστορικού Εκδόσεων</a:t>
            </a:r>
            <a:r>
              <a:rPr lang="en-US" altLang="en-US" sz="4000" smtClean="0"/>
              <a:t> </a:t>
            </a:r>
            <a:r>
              <a:rPr lang="el-GR" altLang="en-US" sz="4000" smtClean="0"/>
              <a:t>Έργου</a:t>
            </a:r>
            <a:endParaRPr lang="en-US" altLang="en-US" sz="4000" smtClean="0"/>
          </a:p>
        </p:txBody>
      </p:sp>
      <p:sp useBgFill="1">
        <p:nvSpPr>
          <p:cNvPr id="112643" name="Content Placeholder 6"/>
          <p:cNvSpPr>
            <a:spLocks noGrp="1"/>
          </p:cNvSpPr>
          <p:nvPr>
            <p:ph idx="1"/>
          </p:nvPr>
        </p:nvSpPr>
        <p:spPr/>
        <p:txBody>
          <a:bodyPr/>
          <a:lstStyle/>
          <a:p>
            <a:pPr marL="0" indent="0">
              <a:buFont typeface="Arial" panose="020B0604020202020204" pitchFamily="34" charset="0"/>
              <a:buNone/>
            </a:pPr>
            <a:r>
              <a:rPr lang="el-GR" altLang="en-US" sz="2000" smtClean="0"/>
              <a:t>Το παρόν έργο αποτελεί την έκδοση 1.0. </a:t>
            </a:r>
          </a:p>
        </p:txBody>
      </p:sp>
      <p:sp>
        <p:nvSpPr>
          <p:cNvPr id="4" name="Footer Placeholder 3"/>
          <p:cNvSpPr>
            <a:spLocks noGrp="1"/>
          </p:cNvSpPr>
          <p:nvPr>
            <p:ph type="ftr" sz="quarter" idx="11"/>
          </p:nvPr>
        </p:nvSpPr>
        <p:spPr>
          <a:prstGeom prst="rect">
            <a:avLst/>
          </a:prstGeom>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2η. Αμφίβια</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2"/>
          </p:nvPr>
        </p:nvSpPr>
        <p:spPr/>
        <p:txBody>
          <a:bodyPr/>
          <a:lstStyle/>
          <a:p>
            <a:pPr>
              <a:defRPr/>
            </a:pPr>
            <a:fld id="{5911F546-0C8F-4432-ACA8-6C0ADB8BBB42}" type="slidenum">
              <a:rPr lang="el-GR" smtClean="0"/>
              <a:pPr>
                <a:defRPr/>
              </a:pPr>
              <a:t>83</a:t>
            </a:fld>
            <a:endParaRPr lang="el-GR"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5"/>
          <p:cNvSpPr>
            <a:spLocks noGrp="1"/>
          </p:cNvSpPr>
          <p:nvPr>
            <p:ph type="title"/>
          </p:nvPr>
        </p:nvSpPr>
        <p:spPr/>
        <p:txBody>
          <a:bodyPr/>
          <a:lstStyle/>
          <a:p>
            <a:r>
              <a:rPr lang="el-GR" altLang="en-US" sz="4000" smtClean="0"/>
              <a:t>Σημείωμα Αναφοράς</a:t>
            </a:r>
            <a:endParaRPr lang="en-US" altLang="en-US" sz="4000" smtClean="0"/>
          </a:p>
        </p:txBody>
      </p:sp>
      <p:sp useBgFill="1">
        <p:nvSpPr>
          <p:cNvPr id="113667" name="Content Placeholder 6"/>
          <p:cNvSpPr>
            <a:spLocks noGrp="1"/>
          </p:cNvSpPr>
          <p:nvPr>
            <p:ph idx="1"/>
          </p:nvPr>
        </p:nvSpPr>
        <p:spPr/>
        <p:txBody>
          <a:bodyPr/>
          <a:lstStyle/>
          <a:p>
            <a:pPr marL="0" indent="0">
              <a:buNone/>
            </a:pPr>
            <a:r>
              <a:rPr lang="el-GR" altLang="en-US" sz="2000" dirty="0" err="1" smtClean="0"/>
              <a:t>Copyright</a:t>
            </a:r>
            <a:r>
              <a:rPr lang="el-GR" altLang="en-US" sz="2000" dirty="0" smtClean="0"/>
              <a:t> </a:t>
            </a:r>
            <a:r>
              <a:rPr lang="el-GR" altLang="en-US" sz="2000" dirty="0" err="1" smtClean="0"/>
              <a:t>Εθνικόν</a:t>
            </a:r>
            <a:r>
              <a:rPr lang="el-GR" altLang="en-US" sz="2000" dirty="0" smtClean="0"/>
              <a:t> και </a:t>
            </a:r>
            <a:r>
              <a:rPr lang="el-GR" altLang="en-US" sz="2000" dirty="0" err="1" smtClean="0"/>
              <a:t>Καποδιστριακόν</a:t>
            </a:r>
            <a:r>
              <a:rPr lang="el-GR" altLang="en-US" sz="2000" dirty="0" smtClean="0"/>
              <a:t> </a:t>
            </a:r>
            <a:r>
              <a:rPr lang="el-GR" altLang="en-US" sz="2000" dirty="0" err="1" smtClean="0"/>
              <a:t>Πανεπιστήμιον</a:t>
            </a:r>
            <a:r>
              <a:rPr lang="el-GR" altLang="en-US" sz="2000" dirty="0" smtClean="0"/>
              <a:t> Αθηνών</a:t>
            </a:r>
            <a:r>
              <a:rPr lang="en-US" altLang="en-US" sz="2000" dirty="0" smtClean="0"/>
              <a:t>, </a:t>
            </a:r>
            <a:r>
              <a:rPr lang="el-GR" altLang="en-US" sz="2000" dirty="0" smtClean="0"/>
              <a:t>Ρόζα – Μαρία Τζαννετάτου Πολυμένη, Επίκουρη Καθηγήτρια. «Ζωολογία </a:t>
            </a:r>
            <a:r>
              <a:rPr lang="en-US" altLang="en-US" sz="2000" dirty="0" smtClean="0"/>
              <a:t>II</a:t>
            </a:r>
            <a:r>
              <a:rPr lang="el-GR" altLang="en-US" sz="2000" dirty="0" smtClean="0"/>
              <a:t>.</a:t>
            </a:r>
            <a:r>
              <a:rPr lang="el-GR" altLang="en-US" sz="2000" dirty="0" smtClean="0">
                <a:solidFill>
                  <a:srgbClr val="FF0000"/>
                </a:solidFill>
              </a:rPr>
              <a:t> </a:t>
            </a:r>
            <a:r>
              <a:rPr lang="el-GR" altLang="en-US" sz="2000" dirty="0" smtClean="0"/>
              <a:t>Ενότητα 2. Αμφίβια». Έκδοση: 1.0. Αθήνα 201</a:t>
            </a:r>
            <a:r>
              <a:rPr lang="en-US" altLang="en-US" sz="2000" dirty="0" smtClean="0"/>
              <a:t>5</a:t>
            </a:r>
            <a:r>
              <a:rPr lang="el-GR" altLang="en-US" sz="2000" dirty="0" smtClean="0"/>
              <a:t>. Διαθέσιμο από τη δικτυακή διεύθυνση: </a:t>
            </a:r>
            <a:r>
              <a:rPr lang="en-GB" altLang="en-US" sz="2000" dirty="0"/>
              <a:t>http://opencourses.uoa.gr/courses/BIOL1/</a:t>
            </a:r>
            <a:r>
              <a:rPr lang="el-GR" altLang="en-US" sz="2000" dirty="0" smtClean="0"/>
              <a:t>.</a:t>
            </a:r>
          </a:p>
          <a:p>
            <a:pPr marL="0" indent="0"/>
            <a:endParaRPr lang="el-GR" altLang="en-US" dirty="0" smtClean="0"/>
          </a:p>
          <a:p>
            <a:pPr marL="0" indent="0"/>
            <a:endParaRPr lang="en-US" altLang="en-US" dirty="0" smtClean="0"/>
          </a:p>
        </p:txBody>
      </p:sp>
      <p:sp>
        <p:nvSpPr>
          <p:cNvPr id="4" name="Footer Placeholder 3"/>
          <p:cNvSpPr>
            <a:spLocks noGrp="1"/>
          </p:cNvSpPr>
          <p:nvPr>
            <p:ph type="ftr" sz="quarter" idx="11"/>
          </p:nvPr>
        </p:nvSpPr>
        <p:spPr>
          <a:prstGeom prst="rect">
            <a:avLst/>
          </a:prstGeom>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2η. Αμφίβια</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2"/>
          </p:nvPr>
        </p:nvSpPr>
        <p:spPr/>
        <p:txBody>
          <a:bodyPr/>
          <a:lstStyle/>
          <a:p>
            <a:pPr>
              <a:defRPr/>
            </a:pPr>
            <a:fld id="{681EBA9A-717F-4E81-A601-969B4396BD57}" type="slidenum">
              <a:rPr lang="el-GR" smtClean="0"/>
              <a:pPr>
                <a:defRPr/>
              </a:pPr>
              <a:t>84</a:t>
            </a:fld>
            <a:endParaRPr lang="el-GR"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550" y="98502"/>
            <a:ext cx="8229600" cy="1143000"/>
          </a:xfrm>
        </p:spPr>
        <p:txBody>
          <a:bodyPr>
            <a:normAutofit/>
          </a:bodyPr>
          <a:lstStyle/>
          <a:p>
            <a:pPr algn="ctr"/>
            <a:r>
              <a:rPr lang="el-GR" b="1" dirty="0"/>
              <a:t>Σημείωμα </a:t>
            </a:r>
            <a:r>
              <a:rPr lang="el-GR" b="1" dirty="0" smtClean="0"/>
              <a:t>Αδειοδότησης</a:t>
            </a:r>
            <a:endParaRPr lang="el-GR" b="1" dirty="0"/>
          </a:p>
        </p:txBody>
      </p:sp>
      <p:sp>
        <p:nvSpPr>
          <p:cNvPr id="3" name="Content Placeholder 2"/>
          <p:cNvSpPr>
            <a:spLocks noGrp="1"/>
          </p:cNvSpPr>
          <p:nvPr>
            <p:ph idx="1"/>
          </p:nvPr>
        </p:nvSpPr>
        <p:spPr>
          <a:xfrm>
            <a:off x="276224" y="1066800"/>
            <a:ext cx="8305801" cy="2110807"/>
          </a:xfrm>
        </p:spPr>
        <p:txBody>
          <a:bodyPr>
            <a:noAutofit/>
          </a:bodyPr>
          <a:lstStyle/>
          <a:p>
            <a:pPr marL="0" indent="0">
              <a:buNone/>
            </a:pPr>
            <a:r>
              <a:rPr lang="el-GR" sz="2000" dirty="0" smtClean="0"/>
              <a:t>Το </a:t>
            </a:r>
            <a:r>
              <a:rPr lang="el-GR" sz="20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2000" dirty="0" err="1"/>
              <a:t>κ.λ.π</a:t>
            </a:r>
            <a:r>
              <a:rPr lang="el-GR" sz="2000" dirty="0"/>
              <a:t>.,  τα οποία εμπεριέχονται σε αυτό και τα οποία αναφέρονται μαζί με τους όρους χρήσης τους στο «Σημείωμα Χρήσης Έργων Τρίτων</a:t>
            </a:r>
            <a:r>
              <a:rPr lang="el-GR" sz="2000" dirty="0" smtClean="0"/>
              <a:t>».                     </a:t>
            </a:r>
          </a:p>
          <a:p>
            <a:pPr marL="0" indent="0">
              <a:buNone/>
            </a:pPr>
            <a:endParaRPr lang="el-GR" sz="2000" dirty="0"/>
          </a:p>
        </p:txBody>
      </p:sp>
      <p:sp>
        <p:nvSpPr>
          <p:cNvPr id="4" name="Θέση υποσέλιδου 3"/>
          <p:cNvSpPr>
            <a:spLocks noGrp="1"/>
          </p:cNvSpPr>
          <p:nvPr>
            <p:ph type="ftr" sz="quarter" idx="11"/>
          </p:nvPr>
        </p:nvSpPr>
        <p:spPr/>
        <p:txBody>
          <a:bodyPr/>
          <a:lstStyle/>
          <a:p>
            <a:r>
              <a:rPr lang="el-GR" smtClean="0"/>
              <a:t>Ενότητα 2η. Αμφίβια</a:t>
            </a:r>
            <a:endParaRPr lang="en-US"/>
          </a:p>
        </p:txBody>
      </p:sp>
      <p:sp>
        <p:nvSpPr>
          <p:cNvPr id="5" name="Θέση αριθμού διαφάνειας 4"/>
          <p:cNvSpPr>
            <a:spLocks noGrp="1"/>
          </p:cNvSpPr>
          <p:nvPr>
            <p:ph type="sldNum" sz="quarter" idx="12"/>
          </p:nvPr>
        </p:nvSpPr>
        <p:spPr/>
        <p:txBody>
          <a:bodyPr/>
          <a:lstStyle/>
          <a:p>
            <a:fld id="{58A56277-EA16-4AF5-BFB5-E5ECBBB39490}" type="slidenum">
              <a:rPr lang="en-US" smtClean="0"/>
              <a:pPr/>
              <a:t>85</a:t>
            </a:fld>
            <a:endParaRPr lang="en-US"/>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14320" y="2776024"/>
            <a:ext cx="1405355" cy="4910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00025" y="3267074"/>
            <a:ext cx="8543926" cy="2933701"/>
          </a:xfrm>
          <a:prstGeom prst="rect">
            <a:avLst/>
          </a:prstGeom>
        </p:spPr>
        <p:txBody>
          <a:bodyPr vert="horz" wrap="square" lIns="91440" tIns="45720" rIns="91440" bIns="45720" rtlCol="0" anchor="ctr">
            <a:normAutofit fontScale="92500" lnSpcReduction="10000"/>
          </a:bodyPr>
          <a:lstStyle/>
          <a:p>
            <a:r>
              <a:rPr lang="el-GR" dirty="0"/>
              <a:t>[1] http://creativecommons.org/licenses/by-nc-sa/4.0/ </a:t>
            </a:r>
            <a:endParaRPr lang="en-US" dirty="0" smtClean="0"/>
          </a:p>
          <a:p>
            <a:endParaRPr lang="el-GR" dirty="0"/>
          </a:p>
          <a:p>
            <a:r>
              <a:rPr lang="el-GR" dirty="0"/>
              <a:t>Ως </a:t>
            </a:r>
            <a:r>
              <a:rPr lang="el-GR" b="1" dirty="0"/>
              <a:t>Μη Εμπορική</a:t>
            </a:r>
            <a:r>
              <a:rPr lang="el-GR" dirty="0"/>
              <a:t> ορίζεται η χρήση:</a:t>
            </a:r>
          </a:p>
          <a:p>
            <a:pPr marL="342900" lvl="0" indent="-342900">
              <a:buFont typeface="Arial" panose="020B0604020202020204" pitchFamily="34" charset="0"/>
              <a:buChar char="•"/>
            </a:pPr>
            <a:r>
              <a:rPr lang="el-GR" dirty="0"/>
              <a:t>που δεν περιλαμβάνει άμεσο ή έμμεσο οικονομικό όφελος από την χρήση του έργου, για το διανομέα του έργου και </a:t>
            </a:r>
            <a:r>
              <a:rPr lang="el-GR" dirty="0" err="1"/>
              <a:t>αδειοδόχο</a:t>
            </a:r>
            <a:endParaRPr lang="el-GR" dirty="0"/>
          </a:p>
          <a:p>
            <a:pPr marL="342900" lvl="0" indent="-342900">
              <a:buFont typeface="Arial" panose="020B0604020202020204" pitchFamily="34" charset="0"/>
              <a:buChar char="•"/>
            </a:pPr>
            <a:r>
              <a:rPr lang="el-GR" dirty="0"/>
              <a:t>που</a:t>
            </a:r>
            <a:r>
              <a:rPr lang="en-GB" dirty="0"/>
              <a:t> </a:t>
            </a:r>
            <a:r>
              <a:rPr lang="el-GR" dirty="0"/>
              <a:t>δεν περιλαμβάνει οικονομική συναλλαγή ως προϋπόθεση για τη χρήση ή πρόσβαση στο έργο</a:t>
            </a:r>
          </a:p>
          <a:p>
            <a:pPr marL="342900" lvl="0" indent="-342900">
              <a:buFont typeface="Arial" panose="020B0604020202020204" pitchFamily="34" charset="0"/>
              <a:buChar char="•"/>
            </a:pPr>
            <a:r>
              <a:rPr lang="el-GR" dirty="0"/>
              <a:t>που</a:t>
            </a:r>
            <a:r>
              <a:rPr lang="en-GB" dirty="0"/>
              <a:t> </a:t>
            </a:r>
            <a:r>
              <a:rPr lang="el-GR" dirty="0"/>
              <a:t>δεν προσπορίζει στο διανομέα του έργου και</a:t>
            </a:r>
            <a:r>
              <a:rPr lang="en-GB" dirty="0"/>
              <a:t> </a:t>
            </a:r>
            <a:r>
              <a:rPr lang="el-GR" dirty="0" err="1"/>
              <a:t>αδειοδόχο</a:t>
            </a:r>
            <a:r>
              <a:rPr lang="en-GB" dirty="0"/>
              <a:t> </a:t>
            </a:r>
            <a:r>
              <a:rPr lang="el-GR" dirty="0"/>
              <a:t>έμμεσο οικονομικό όφελος (π.χ. διαφημίσεις) από την προβολή του έργου σε διαδικτυακό </a:t>
            </a:r>
            <a:r>
              <a:rPr lang="el-GR" dirty="0" smtClean="0"/>
              <a:t>τόπο</a:t>
            </a:r>
            <a:endParaRPr lang="en-US" dirty="0" smtClean="0"/>
          </a:p>
          <a:p>
            <a:pPr marL="342900" lvl="0" indent="-342900">
              <a:buFont typeface="Arial" panose="020B0604020202020204" pitchFamily="34" charset="0"/>
              <a:buChar char="•"/>
            </a:pPr>
            <a:endParaRPr lang="el-GR" dirty="0"/>
          </a:p>
          <a:p>
            <a:r>
              <a:rPr lang="el-GR" dirty="0" smtClean="0"/>
              <a:t>Ο </a:t>
            </a:r>
            <a:r>
              <a:rPr lang="el-GR" dirty="0"/>
              <a:t>δικαιούχος μπορεί να παρέχει στον </a:t>
            </a:r>
            <a:r>
              <a:rPr lang="el-GR" dirty="0" err="1"/>
              <a:t>αδειοδόχο</a:t>
            </a:r>
            <a:r>
              <a:rPr lang="el-GR" dirty="0"/>
              <a:t> ξεχωριστή άδεια να χρησιμοποιεί το έργο για εμπορική χρήση, εφόσον αυτό του ζητηθεί</a:t>
            </a:r>
            <a:r>
              <a:rPr lang="el-GR" dirty="0" smtClean="0"/>
              <a:t>.</a:t>
            </a:r>
            <a:endParaRPr lang="el-GR" dirty="0"/>
          </a:p>
        </p:txBody>
      </p:sp>
    </p:spTree>
    <p:extLst>
      <p:ext uri="{BB962C8B-B14F-4D97-AF65-F5344CB8AC3E}">
        <p14:creationId xmlns:p14="http://schemas.microsoft.com/office/powerpoint/2010/main" val="21010017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b="1" dirty="0"/>
              <a:t>Διατήρηση </a:t>
            </a:r>
            <a:r>
              <a:rPr lang="el-GR" b="1" dirty="0" smtClean="0"/>
              <a:t>Σημειωμάτων</a:t>
            </a:r>
            <a:endParaRPr lang="el-GR" b="1"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Αναφοράς</a:t>
            </a:r>
            <a:endParaRPr lang="el-GR" sz="2000" dirty="0"/>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Αδειοδότησης</a:t>
            </a:r>
            <a:endParaRPr lang="el-GR" sz="2000" dirty="0"/>
          </a:p>
          <a:p>
            <a:pPr lvl="1">
              <a:buFont typeface="Wingdings" panose="05000000000000000000" pitchFamily="2" charset="2"/>
              <a:buChar char="§"/>
            </a:pPr>
            <a:r>
              <a:rPr lang="el-GR" sz="2000" dirty="0" err="1"/>
              <a:t>τ</a:t>
            </a:r>
            <a:r>
              <a:rPr lang="en-US" sz="2000" dirty="0" smtClean="0"/>
              <a:t>η </a:t>
            </a:r>
            <a:r>
              <a:rPr lang="en-US" sz="2000" dirty="0" err="1"/>
              <a:t>δήλωση</a:t>
            </a:r>
            <a:r>
              <a:rPr lang="en-US" sz="2000" dirty="0"/>
              <a:t> </a:t>
            </a:r>
            <a:r>
              <a:rPr lang="el-GR" sz="2000" dirty="0" err="1"/>
              <a:t>Δ</a:t>
            </a:r>
            <a:r>
              <a:rPr lang="en-US" sz="2000" dirty="0" smtClean="0"/>
              <a:t>ια</a:t>
            </a:r>
            <a:r>
              <a:rPr lang="en-US" sz="2000" dirty="0" err="1" smtClean="0"/>
              <a:t>τήρησης</a:t>
            </a:r>
            <a:r>
              <a:rPr lang="en-US" sz="2000" dirty="0" smtClean="0"/>
              <a:t>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a:t>
            </a:r>
            <a:r>
              <a:rPr lang="el-GR" sz="2400" dirty="0" err="1"/>
              <a:t>υπερσυνδέσμους</a:t>
            </a:r>
            <a:r>
              <a:rPr lang="el-GR" sz="2400" dirty="0"/>
              <a:t>.</a:t>
            </a:r>
          </a:p>
          <a:p>
            <a:endParaRPr lang="el-GR" sz="2000" dirty="0"/>
          </a:p>
        </p:txBody>
      </p:sp>
      <p:sp>
        <p:nvSpPr>
          <p:cNvPr id="7" name="Θέση υποσέλιδου 6"/>
          <p:cNvSpPr>
            <a:spLocks noGrp="1"/>
          </p:cNvSpPr>
          <p:nvPr>
            <p:ph type="ftr" sz="quarter" idx="11"/>
          </p:nvPr>
        </p:nvSpPr>
        <p:spPr/>
        <p:txBody>
          <a:bodyPr/>
          <a:lstStyle/>
          <a:p>
            <a:r>
              <a:rPr lang="el-GR" smtClean="0"/>
              <a:t>Ενότητα 2η. Αμφίβια</a:t>
            </a:r>
            <a:endParaRPr lang="en-US"/>
          </a:p>
        </p:txBody>
      </p:sp>
      <p:sp>
        <p:nvSpPr>
          <p:cNvPr id="8" name="Θέση αριθμού διαφάνειας 7"/>
          <p:cNvSpPr>
            <a:spLocks noGrp="1"/>
          </p:cNvSpPr>
          <p:nvPr>
            <p:ph type="sldNum" sz="quarter" idx="12"/>
          </p:nvPr>
        </p:nvSpPr>
        <p:spPr/>
        <p:txBody>
          <a:bodyPr/>
          <a:lstStyle/>
          <a:p>
            <a:fld id="{58A56277-EA16-4AF5-BFB5-E5ECBBB39490}" type="slidenum">
              <a:rPr lang="en-US" smtClean="0"/>
              <a:pPr/>
              <a:t>86</a:t>
            </a:fld>
            <a:endParaRPr lang="en-US"/>
          </a:p>
        </p:txBody>
      </p:sp>
    </p:spTree>
    <p:extLst>
      <p:ext uri="{BB962C8B-B14F-4D97-AF65-F5344CB8AC3E}">
        <p14:creationId xmlns:p14="http://schemas.microsoft.com/office/powerpoint/2010/main" val="340169487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462"/>
            <a:ext cx="9144000" cy="1143000"/>
          </a:xfrm>
        </p:spPr>
        <p:txBody>
          <a:bodyPr>
            <a:noAutofit/>
          </a:bodyPr>
          <a:lstStyle/>
          <a:p>
            <a:pPr algn="ctr"/>
            <a:r>
              <a:rPr lang="el-GR" sz="4000" b="1" dirty="0"/>
              <a:t>Σημείωμα </a:t>
            </a:r>
            <a:r>
              <a:rPr lang="el-GR" sz="4000" b="1" dirty="0" smtClean="0"/>
              <a:t/>
            </a:r>
            <a:br>
              <a:rPr lang="el-GR" sz="4000" b="1" dirty="0" smtClean="0"/>
            </a:br>
            <a:r>
              <a:rPr lang="el-GR" sz="4000" b="1" dirty="0" smtClean="0"/>
              <a:t>Χρήσης </a:t>
            </a:r>
            <a:r>
              <a:rPr lang="el-GR" sz="4000" b="1" dirty="0"/>
              <a:t>Έργων </a:t>
            </a:r>
            <a:r>
              <a:rPr lang="el-GR" sz="4000" b="1" dirty="0" smtClean="0"/>
              <a:t>Τρίτων</a:t>
            </a:r>
            <a:r>
              <a:rPr lang="en-US" sz="4000" b="1" dirty="0" smtClean="0"/>
              <a:t> </a:t>
            </a:r>
            <a:r>
              <a:rPr lang="en-US" sz="4000" b="1" dirty="0" smtClean="0"/>
              <a:t>1/</a:t>
            </a:r>
            <a:r>
              <a:rPr lang="el-GR" sz="4000" b="1" dirty="0" smtClean="0"/>
              <a:t>6</a:t>
            </a:r>
            <a:endParaRPr lang="el-GR" sz="4000" b="1" dirty="0"/>
          </a:p>
        </p:txBody>
      </p:sp>
      <p:sp>
        <p:nvSpPr>
          <p:cNvPr id="3" name="Content Placeholder 2"/>
          <p:cNvSpPr>
            <a:spLocks noGrp="1"/>
          </p:cNvSpPr>
          <p:nvPr>
            <p:ph idx="1"/>
          </p:nvPr>
        </p:nvSpPr>
        <p:spPr>
          <a:xfrm>
            <a:off x="179512" y="1556792"/>
            <a:ext cx="8856984" cy="4525963"/>
          </a:xfrm>
        </p:spPr>
        <p:txBody>
          <a:bodyPr>
            <a:noAutofit/>
          </a:bodyPr>
          <a:lstStyle/>
          <a:p>
            <a:pPr marL="0" indent="0">
              <a:buNone/>
            </a:pPr>
            <a:r>
              <a:rPr lang="el-GR" sz="2000" dirty="0" smtClean="0"/>
              <a:t>Το </a:t>
            </a:r>
            <a:r>
              <a:rPr lang="el-GR" sz="2000" dirty="0"/>
              <a:t>Έργο αυτό κάνει χρήση των ακόλουθων έργων:</a:t>
            </a:r>
          </a:p>
          <a:p>
            <a:pPr marL="0" indent="0">
              <a:buNone/>
            </a:pPr>
            <a:r>
              <a:rPr lang="el-GR" sz="2000" b="1" dirty="0" smtClean="0"/>
              <a:t>Εικόνες</a:t>
            </a:r>
          </a:p>
          <a:p>
            <a:pPr>
              <a:spcBef>
                <a:spcPts val="600"/>
              </a:spcBef>
            </a:pPr>
            <a:r>
              <a:rPr lang="el-GR" sz="1600" smtClean="0"/>
              <a:t>Εικόνα 1. </a:t>
            </a:r>
            <a:r>
              <a:rPr lang="en-US" sz="1600" dirty="0"/>
              <a:t>Copyright 2011 E</a:t>
            </a:r>
            <a:r>
              <a:rPr lang="el-GR" sz="1600" dirty="0"/>
              <a:t>κδόσεις </a:t>
            </a:r>
            <a:r>
              <a:rPr lang="en-US" sz="1600" dirty="0"/>
              <a:t>Utopia. </a:t>
            </a:r>
            <a:r>
              <a:rPr lang="el-GR" sz="1600" dirty="0"/>
              <a:t>Πηγή: Ζωολογία ΙΙ Ολοκληρωμένες Αρχές, Τόμος ΙΙ. </a:t>
            </a:r>
            <a:r>
              <a:rPr lang="en-US" sz="1600" dirty="0"/>
              <a:t>Hickman, Roberts, Keen, Larson, </a:t>
            </a:r>
            <a:r>
              <a:rPr lang="en-US" sz="1600" dirty="0" err="1"/>
              <a:t>l’Anson</a:t>
            </a:r>
            <a:r>
              <a:rPr lang="en-US" sz="1600" dirty="0"/>
              <a:t>, </a:t>
            </a:r>
            <a:r>
              <a:rPr lang="en-US" sz="1600" dirty="0" err="1"/>
              <a:t>Eisenhour</a:t>
            </a:r>
            <a:r>
              <a:rPr lang="en-US" sz="1600" dirty="0"/>
              <a:t>. 14</a:t>
            </a:r>
            <a:r>
              <a:rPr lang="el-GR" sz="1600" dirty="0"/>
              <a:t>η Αμερικάνικη – 2η Ελληνική Έκδοση. Εκδόσεις </a:t>
            </a:r>
            <a:r>
              <a:rPr lang="en-US" sz="1600" dirty="0"/>
              <a:t>Utopia, ISBN: 978-960-99280-3-8</a:t>
            </a:r>
            <a:r>
              <a:rPr lang="en-US" sz="1600" dirty="0" smtClean="0"/>
              <a:t>.</a:t>
            </a:r>
            <a:endParaRPr lang="en-US" sz="1600" dirty="0"/>
          </a:p>
          <a:p>
            <a:pPr>
              <a:spcBef>
                <a:spcPts val="600"/>
              </a:spcBef>
            </a:pPr>
            <a:r>
              <a:rPr lang="el-GR" sz="1600" dirty="0"/>
              <a:t>Εικόνα 2. </a:t>
            </a:r>
            <a:r>
              <a:rPr lang="en-US" sz="1600" dirty="0"/>
              <a:t>Copyright 2011 E</a:t>
            </a:r>
            <a:r>
              <a:rPr lang="el-GR" sz="1600" dirty="0"/>
              <a:t>κδόσεις </a:t>
            </a:r>
            <a:r>
              <a:rPr lang="en-US" sz="1600" dirty="0"/>
              <a:t>Utopia. </a:t>
            </a:r>
            <a:r>
              <a:rPr lang="el-GR" sz="1600" dirty="0"/>
              <a:t>Πηγή: Ζωολογία ΙΙ Ολοκληρωμένες Αρχές, Τόμος ΙΙ. </a:t>
            </a:r>
            <a:r>
              <a:rPr lang="en-US" sz="1600" dirty="0"/>
              <a:t>Hickman, Roberts, Keen, Larson, </a:t>
            </a:r>
            <a:r>
              <a:rPr lang="en-US" sz="1600" dirty="0" err="1"/>
              <a:t>l’Anson</a:t>
            </a:r>
            <a:r>
              <a:rPr lang="en-US" sz="1600" dirty="0"/>
              <a:t>, </a:t>
            </a:r>
            <a:r>
              <a:rPr lang="en-US" sz="1600" dirty="0" err="1"/>
              <a:t>Eisenhour</a:t>
            </a:r>
            <a:r>
              <a:rPr lang="en-US" sz="1600" dirty="0"/>
              <a:t>. 14</a:t>
            </a:r>
            <a:r>
              <a:rPr lang="el-GR" sz="1600" dirty="0"/>
              <a:t>η Αμερικάνικη – 2η Ελληνική Έκδοση. Εκδόσεις </a:t>
            </a:r>
            <a:r>
              <a:rPr lang="en-US" sz="1600" dirty="0"/>
              <a:t>Utopia, ISBN: 978-960-99280-3-8</a:t>
            </a:r>
            <a:r>
              <a:rPr lang="en-US" sz="1600" dirty="0" smtClean="0"/>
              <a:t>.</a:t>
            </a:r>
            <a:endParaRPr lang="en-US" sz="1600" dirty="0"/>
          </a:p>
          <a:p>
            <a:pPr>
              <a:spcBef>
                <a:spcPts val="600"/>
              </a:spcBef>
            </a:pPr>
            <a:r>
              <a:rPr lang="el-GR" sz="1600" dirty="0"/>
              <a:t>Εικόνα 3.  </a:t>
            </a:r>
            <a:r>
              <a:rPr lang="en-US" sz="1600" dirty="0"/>
              <a:t>Wikipedia the Free Encyclopedia. Creative Commons </a:t>
            </a:r>
            <a:r>
              <a:rPr lang="en-US" sz="1600" dirty="0" err="1"/>
              <a:t>Licence</a:t>
            </a:r>
            <a:r>
              <a:rPr lang="en-US" sz="1600" dirty="0"/>
              <a:t>. </a:t>
            </a:r>
            <a:r>
              <a:rPr lang="el-GR" sz="1600" dirty="0"/>
              <a:t>Σύνδεσμος: </a:t>
            </a:r>
            <a:r>
              <a:rPr lang="en-US" sz="1600" dirty="0"/>
              <a:t>https://en.wikipedia.org/wiki/Tiktaalik. </a:t>
            </a:r>
            <a:r>
              <a:rPr lang="el-GR" sz="1600" dirty="0"/>
              <a:t>Πηγή: </a:t>
            </a:r>
            <a:r>
              <a:rPr lang="en-US" sz="1600" dirty="0"/>
              <a:t>https://en.wikipedia.org</a:t>
            </a:r>
            <a:r>
              <a:rPr lang="en-US" sz="1600" dirty="0" smtClean="0"/>
              <a:t>.</a:t>
            </a:r>
            <a:endParaRPr lang="en-US" sz="1600" dirty="0"/>
          </a:p>
          <a:p>
            <a:pPr>
              <a:spcBef>
                <a:spcPts val="600"/>
              </a:spcBef>
            </a:pPr>
            <a:r>
              <a:rPr lang="el-GR" sz="1600" dirty="0"/>
              <a:t>Εικόνα 4. </a:t>
            </a:r>
            <a:r>
              <a:rPr lang="en-US" sz="1600" dirty="0"/>
              <a:t>Copyright 2011 E</a:t>
            </a:r>
            <a:r>
              <a:rPr lang="el-GR" sz="1600" dirty="0"/>
              <a:t>κδόσεις </a:t>
            </a:r>
            <a:r>
              <a:rPr lang="en-US" sz="1600" dirty="0"/>
              <a:t>Utopia. </a:t>
            </a:r>
            <a:r>
              <a:rPr lang="el-GR" sz="1600" dirty="0"/>
              <a:t>Πηγή: Ζωολογία ΙΙ Ολοκληρωμένες Αρχές, Τόμος ΙΙ. </a:t>
            </a:r>
            <a:r>
              <a:rPr lang="en-US" sz="1600" dirty="0"/>
              <a:t>Hickman, Roberts, Keen, Larson, </a:t>
            </a:r>
            <a:r>
              <a:rPr lang="en-US" sz="1600" dirty="0" err="1"/>
              <a:t>l’Anson</a:t>
            </a:r>
            <a:r>
              <a:rPr lang="en-US" sz="1600" dirty="0"/>
              <a:t>, </a:t>
            </a:r>
            <a:r>
              <a:rPr lang="en-US" sz="1600" dirty="0" err="1"/>
              <a:t>Eisenhour</a:t>
            </a:r>
            <a:r>
              <a:rPr lang="en-US" sz="1600" dirty="0"/>
              <a:t>. 14</a:t>
            </a:r>
            <a:r>
              <a:rPr lang="el-GR" sz="1600" dirty="0"/>
              <a:t>η Αμερικάνικη – 2η Ελληνική Έκδοση. Εκδόσεις </a:t>
            </a:r>
            <a:r>
              <a:rPr lang="en-US" sz="1600" dirty="0"/>
              <a:t>Utopia, ISBN: 978-960-99280-3-8</a:t>
            </a:r>
            <a:r>
              <a:rPr lang="en-US" sz="1600" dirty="0" smtClean="0"/>
              <a:t>.</a:t>
            </a:r>
            <a:endParaRPr lang="en-US" sz="1600" dirty="0"/>
          </a:p>
          <a:p>
            <a:pPr>
              <a:spcBef>
                <a:spcPts val="600"/>
              </a:spcBef>
            </a:pPr>
            <a:r>
              <a:rPr lang="el-GR" sz="1600" dirty="0"/>
              <a:t>Εικόνα 5. </a:t>
            </a:r>
            <a:r>
              <a:rPr lang="en-US" sz="1600" dirty="0"/>
              <a:t>Copyright 2011 E</a:t>
            </a:r>
            <a:r>
              <a:rPr lang="el-GR" sz="1600" dirty="0"/>
              <a:t>κδόσεις </a:t>
            </a:r>
            <a:r>
              <a:rPr lang="en-US" sz="1600" dirty="0"/>
              <a:t>Utopia. </a:t>
            </a:r>
            <a:r>
              <a:rPr lang="el-GR" sz="1600" dirty="0"/>
              <a:t>Πηγή: Ζωολογία ΙΙ Ολοκληρωμένες Αρχές, Τόμος ΙΙ. </a:t>
            </a:r>
            <a:r>
              <a:rPr lang="en-US" sz="1600" dirty="0"/>
              <a:t>Hickman, Roberts, Keen, Larson, </a:t>
            </a:r>
            <a:r>
              <a:rPr lang="en-US" sz="1600" dirty="0" err="1"/>
              <a:t>l’Anson</a:t>
            </a:r>
            <a:r>
              <a:rPr lang="en-US" sz="1600" dirty="0"/>
              <a:t>, </a:t>
            </a:r>
            <a:r>
              <a:rPr lang="en-US" sz="1600" dirty="0" err="1"/>
              <a:t>Eisenhour</a:t>
            </a:r>
            <a:r>
              <a:rPr lang="en-US" sz="1600" dirty="0"/>
              <a:t>. 14</a:t>
            </a:r>
            <a:r>
              <a:rPr lang="el-GR" sz="1600" dirty="0"/>
              <a:t>η Αμερικάνικη – 2η Ελληνική Έκδοση. Εκδόσεις </a:t>
            </a:r>
            <a:r>
              <a:rPr lang="en-US" sz="1600" dirty="0"/>
              <a:t>Utopia, ISBN: 978-960-99280-3-8</a:t>
            </a:r>
            <a:r>
              <a:rPr lang="en-US" sz="1600" dirty="0" smtClean="0"/>
              <a:t>.</a:t>
            </a:r>
            <a:endParaRPr lang="en-US" sz="1600" dirty="0"/>
          </a:p>
          <a:p>
            <a:pPr>
              <a:spcBef>
                <a:spcPts val="600"/>
              </a:spcBef>
            </a:pPr>
            <a:r>
              <a:rPr lang="el-GR" sz="1600" dirty="0"/>
              <a:t>Εικόνα 6. </a:t>
            </a:r>
            <a:r>
              <a:rPr lang="en-US" sz="1600" dirty="0"/>
              <a:t>Copyrighted. 1996. </a:t>
            </a:r>
            <a:r>
              <a:rPr lang="el-GR" sz="1600" dirty="0"/>
              <a:t>Γενική Ζωολογία Όντρια Χ. Ιωάννη.</a:t>
            </a:r>
          </a:p>
          <a:p>
            <a:pPr>
              <a:spcBef>
                <a:spcPts val="600"/>
              </a:spcBef>
            </a:pPr>
            <a:r>
              <a:rPr lang="el-GR" sz="1600" b="1" dirty="0"/>
              <a:t>  </a:t>
            </a:r>
          </a:p>
        </p:txBody>
      </p:sp>
      <p:sp>
        <p:nvSpPr>
          <p:cNvPr id="6" name="Θέση υποσέλιδου 5"/>
          <p:cNvSpPr>
            <a:spLocks noGrp="1"/>
          </p:cNvSpPr>
          <p:nvPr>
            <p:ph type="ftr" sz="quarter" idx="11"/>
          </p:nvPr>
        </p:nvSpPr>
        <p:spPr/>
        <p:txBody>
          <a:bodyPr/>
          <a:lstStyle/>
          <a:p>
            <a:r>
              <a:rPr lang="el-GR" smtClean="0"/>
              <a:t>Ενότητα 2η. Αμφίβια</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87</a:t>
            </a:fld>
            <a:endParaRPr lang="en-US"/>
          </a:p>
        </p:txBody>
      </p:sp>
    </p:spTree>
    <p:extLst>
      <p:ext uri="{BB962C8B-B14F-4D97-AF65-F5344CB8AC3E}">
        <p14:creationId xmlns:p14="http://schemas.microsoft.com/office/powerpoint/2010/main" val="262307829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462"/>
            <a:ext cx="9144000" cy="1143000"/>
          </a:xfrm>
        </p:spPr>
        <p:txBody>
          <a:bodyPr>
            <a:noAutofit/>
          </a:bodyPr>
          <a:lstStyle/>
          <a:p>
            <a:pPr algn="ctr"/>
            <a:r>
              <a:rPr lang="el-GR" sz="4000" b="1" dirty="0"/>
              <a:t>Σημείωμα </a:t>
            </a:r>
            <a:r>
              <a:rPr lang="el-GR" sz="4000" b="1" dirty="0" smtClean="0"/>
              <a:t/>
            </a:r>
            <a:br>
              <a:rPr lang="el-GR" sz="4000" b="1" dirty="0" smtClean="0"/>
            </a:br>
            <a:r>
              <a:rPr lang="el-GR" sz="4000" b="1" dirty="0" smtClean="0"/>
              <a:t>Χρήσης </a:t>
            </a:r>
            <a:r>
              <a:rPr lang="el-GR" sz="4000" b="1" dirty="0"/>
              <a:t>Έργων </a:t>
            </a:r>
            <a:r>
              <a:rPr lang="el-GR" sz="4000" b="1" dirty="0" smtClean="0"/>
              <a:t>Τρίτων</a:t>
            </a:r>
            <a:r>
              <a:rPr lang="en-US" sz="4000" b="1" dirty="0" smtClean="0"/>
              <a:t> </a:t>
            </a:r>
            <a:r>
              <a:rPr lang="el-GR" sz="4000" b="1" dirty="0" smtClean="0"/>
              <a:t>2</a:t>
            </a:r>
            <a:r>
              <a:rPr lang="en-US" sz="4000" b="1" dirty="0" smtClean="0"/>
              <a:t>/</a:t>
            </a:r>
            <a:r>
              <a:rPr lang="el-GR" sz="4000" b="1" dirty="0" smtClean="0"/>
              <a:t>6</a:t>
            </a:r>
            <a:endParaRPr lang="el-GR" sz="4000" b="1" dirty="0"/>
          </a:p>
        </p:txBody>
      </p:sp>
      <p:sp>
        <p:nvSpPr>
          <p:cNvPr id="3" name="Content Placeholder 2"/>
          <p:cNvSpPr>
            <a:spLocks noGrp="1"/>
          </p:cNvSpPr>
          <p:nvPr>
            <p:ph idx="1"/>
          </p:nvPr>
        </p:nvSpPr>
        <p:spPr>
          <a:xfrm>
            <a:off x="179512" y="1556792"/>
            <a:ext cx="8856984" cy="4525963"/>
          </a:xfrm>
        </p:spPr>
        <p:txBody>
          <a:bodyPr>
            <a:noAutofit/>
          </a:bodyPr>
          <a:lstStyle/>
          <a:p>
            <a:pPr>
              <a:spcBef>
                <a:spcPts val="600"/>
              </a:spcBef>
            </a:pPr>
            <a:r>
              <a:rPr lang="el-GR" sz="1600" dirty="0" smtClean="0"/>
              <a:t>Εικόνα </a:t>
            </a:r>
            <a:r>
              <a:rPr lang="el-GR" sz="1600" dirty="0"/>
              <a:t>7. </a:t>
            </a:r>
            <a:r>
              <a:rPr lang="en-US" sz="1600" dirty="0"/>
              <a:t>Copyrighted. 1996. </a:t>
            </a:r>
            <a:r>
              <a:rPr lang="el-GR" sz="1600" dirty="0"/>
              <a:t>Γενική Ζωολογία Όντρια Χ. Ιωάννη. </a:t>
            </a:r>
          </a:p>
          <a:p>
            <a:pPr>
              <a:spcBef>
                <a:spcPts val="600"/>
              </a:spcBef>
            </a:pPr>
            <a:r>
              <a:rPr lang="el-GR" sz="1600" dirty="0"/>
              <a:t>Εικόνα 8. </a:t>
            </a:r>
            <a:r>
              <a:rPr lang="en-US" sz="1600" dirty="0"/>
              <a:t>Iberian Tree Frog </a:t>
            </a:r>
            <a:r>
              <a:rPr lang="en-US" sz="1600" dirty="0" err="1"/>
              <a:t>Hyla</a:t>
            </a:r>
            <a:r>
              <a:rPr lang="en-US" sz="1600" dirty="0"/>
              <a:t> </a:t>
            </a:r>
            <a:r>
              <a:rPr lang="en-US" sz="1600" dirty="0" err="1"/>
              <a:t>molleri</a:t>
            </a:r>
            <a:r>
              <a:rPr lang="en-US" sz="1600" dirty="0"/>
              <a:t>, Gironde. </a:t>
            </a:r>
            <a:r>
              <a:rPr lang="en-US" sz="1600" dirty="0" err="1"/>
              <a:t>Matthieu</a:t>
            </a:r>
            <a:r>
              <a:rPr lang="en-US" sz="1600" dirty="0"/>
              <a:t> </a:t>
            </a:r>
            <a:r>
              <a:rPr lang="en-US" sz="1600" dirty="0" err="1"/>
              <a:t>Berroneau</a:t>
            </a:r>
            <a:r>
              <a:rPr lang="en-US" sz="1600" dirty="0"/>
              <a:t> © All rights reserved. </a:t>
            </a:r>
            <a:r>
              <a:rPr lang="el-GR" sz="1600" dirty="0"/>
              <a:t>Σύνδεσμος: </a:t>
            </a:r>
            <a:r>
              <a:rPr lang="en-US" sz="1600" dirty="0"/>
              <a:t>http://flickrhivemind.net/Tags/amphibian,arborea/Interesting. </a:t>
            </a:r>
            <a:r>
              <a:rPr lang="el-GR" sz="1600" dirty="0"/>
              <a:t>Πηγή: </a:t>
            </a:r>
            <a:r>
              <a:rPr lang="en-US" sz="1600" dirty="0"/>
              <a:t>http://flickrhivemind.net</a:t>
            </a:r>
            <a:r>
              <a:rPr lang="en-US" sz="1600" dirty="0" smtClean="0"/>
              <a:t>/.</a:t>
            </a:r>
            <a:endParaRPr lang="en-US" sz="1600" dirty="0"/>
          </a:p>
          <a:p>
            <a:pPr>
              <a:spcBef>
                <a:spcPts val="600"/>
              </a:spcBef>
            </a:pPr>
            <a:r>
              <a:rPr lang="el-GR" sz="1600" dirty="0"/>
              <a:t>Εικόνα 9. </a:t>
            </a:r>
            <a:r>
              <a:rPr lang="en-US" sz="1600" dirty="0"/>
              <a:t>Copyright Jan </a:t>
            </a:r>
            <a:r>
              <a:rPr lang="en-US" sz="1600" dirty="0" err="1"/>
              <a:t>Sevcik</a:t>
            </a:r>
            <a:r>
              <a:rPr lang="en-US" sz="1600" dirty="0"/>
              <a:t>. www.naturfoto.cz. </a:t>
            </a:r>
            <a:r>
              <a:rPr lang="el-GR" sz="1600" dirty="0"/>
              <a:t>Σύνδεσμος: </a:t>
            </a:r>
            <a:r>
              <a:rPr lang="en-US" sz="1600" dirty="0"/>
              <a:t>http://www.naturephoto-cz.com/epidalea-calamita-photo_lat-1966.html. </a:t>
            </a:r>
            <a:r>
              <a:rPr lang="el-GR" sz="1600" dirty="0"/>
              <a:t>Πηγή: </a:t>
            </a:r>
            <a:r>
              <a:rPr lang="en-US" sz="1600" dirty="0"/>
              <a:t>http://www.naturephoto-cz.com</a:t>
            </a:r>
            <a:r>
              <a:rPr lang="en-US" sz="1600" dirty="0" smtClean="0"/>
              <a:t>.</a:t>
            </a:r>
            <a:endParaRPr lang="en-US" sz="1600" dirty="0"/>
          </a:p>
          <a:p>
            <a:pPr>
              <a:spcBef>
                <a:spcPts val="600"/>
              </a:spcBef>
            </a:pPr>
            <a:r>
              <a:rPr lang="el-GR" sz="1600" dirty="0"/>
              <a:t>Εικόνα 10. </a:t>
            </a:r>
            <a:r>
              <a:rPr lang="en-US" sz="1600" dirty="0"/>
              <a:t>Copyright Wolfgang </a:t>
            </a:r>
            <a:r>
              <a:rPr lang="en-US" sz="1600" dirty="0" err="1"/>
              <a:t>deMuttlänner</a:t>
            </a:r>
            <a:r>
              <a:rPr lang="en-US" sz="1600" dirty="0"/>
              <a:t>. </a:t>
            </a:r>
            <a:r>
              <a:rPr lang="el-GR" sz="1600" dirty="0"/>
              <a:t>Σύνδεσμος: </a:t>
            </a:r>
            <a:r>
              <a:rPr lang="en-US" sz="1600" dirty="0"/>
              <a:t>http://www.natur-portrait.de/foto-42736-blasmusik.html. </a:t>
            </a:r>
            <a:r>
              <a:rPr lang="el-GR" sz="1600" dirty="0"/>
              <a:t>Πηγή: </a:t>
            </a:r>
            <a:r>
              <a:rPr lang="en-US" sz="1600" dirty="0"/>
              <a:t>http://www.natur-portrait.de</a:t>
            </a:r>
            <a:r>
              <a:rPr lang="en-US" sz="1600" dirty="0" smtClean="0"/>
              <a:t>.</a:t>
            </a:r>
            <a:endParaRPr lang="en-US" sz="1600" dirty="0"/>
          </a:p>
          <a:p>
            <a:pPr>
              <a:spcBef>
                <a:spcPts val="600"/>
              </a:spcBef>
            </a:pPr>
            <a:r>
              <a:rPr lang="el-GR" sz="1600" dirty="0"/>
              <a:t>Εικόνα 11. </a:t>
            </a:r>
            <a:r>
              <a:rPr lang="en-US" sz="1600" dirty="0"/>
              <a:t>Copyright 2011 E</a:t>
            </a:r>
            <a:r>
              <a:rPr lang="el-GR" sz="1600" dirty="0"/>
              <a:t>κδόσεις </a:t>
            </a:r>
            <a:r>
              <a:rPr lang="en-US" sz="1600" dirty="0"/>
              <a:t>Utopia. </a:t>
            </a:r>
            <a:r>
              <a:rPr lang="el-GR" sz="1600" dirty="0"/>
              <a:t>Πηγή: Ζωολογία ΙΙ Ολοκληρωμένες Αρχές, Τόμος ΙΙ. </a:t>
            </a:r>
            <a:r>
              <a:rPr lang="en-US" sz="1600" dirty="0"/>
              <a:t>Hickman, Roberts, Keen, Larson, </a:t>
            </a:r>
            <a:r>
              <a:rPr lang="en-US" sz="1600" dirty="0" err="1"/>
              <a:t>l’Anson</a:t>
            </a:r>
            <a:r>
              <a:rPr lang="en-US" sz="1600" dirty="0"/>
              <a:t>, </a:t>
            </a:r>
            <a:r>
              <a:rPr lang="en-US" sz="1600" dirty="0" err="1"/>
              <a:t>Eisenhour</a:t>
            </a:r>
            <a:r>
              <a:rPr lang="en-US" sz="1600" dirty="0"/>
              <a:t>. 14</a:t>
            </a:r>
            <a:r>
              <a:rPr lang="el-GR" sz="1600" dirty="0"/>
              <a:t>η Αμερικάνικη – 2η Ελληνική Έκδοση. Εκδόσεις </a:t>
            </a:r>
            <a:r>
              <a:rPr lang="en-US" sz="1600" dirty="0"/>
              <a:t>Utopia, ISBN: 978-960-99280-3-8</a:t>
            </a:r>
            <a:r>
              <a:rPr lang="en-US" sz="1600" dirty="0" smtClean="0"/>
              <a:t>.</a:t>
            </a:r>
            <a:endParaRPr lang="en-US" sz="1600" dirty="0"/>
          </a:p>
          <a:p>
            <a:pPr>
              <a:spcBef>
                <a:spcPts val="600"/>
              </a:spcBef>
            </a:pPr>
            <a:r>
              <a:rPr lang="el-GR" sz="1600" dirty="0"/>
              <a:t>Εικόνα 12. </a:t>
            </a:r>
            <a:r>
              <a:rPr lang="en-US" sz="1600" dirty="0"/>
              <a:t>Copyright 2011 E</a:t>
            </a:r>
            <a:r>
              <a:rPr lang="el-GR" sz="1600" dirty="0"/>
              <a:t>κδόσεις </a:t>
            </a:r>
            <a:r>
              <a:rPr lang="en-US" sz="1600" dirty="0"/>
              <a:t>Utopia. </a:t>
            </a:r>
            <a:r>
              <a:rPr lang="el-GR" sz="1600" dirty="0"/>
              <a:t>Πηγή: Ζωολογία ΙΙ Ολοκληρωμένες Αρχές, Τόμος ΙΙ. </a:t>
            </a:r>
            <a:r>
              <a:rPr lang="en-US" sz="1600" dirty="0"/>
              <a:t>Hickman, Roberts, Keen, Larson, </a:t>
            </a:r>
            <a:r>
              <a:rPr lang="en-US" sz="1600" dirty="0" err="1"/>
              <a:t>l’Anson</a:t>
            </a:r>
            <a:r>
              <a:rPr lang="en-US" sz="1600" dirty="0"/>
              <a:t>, </a:t>
            </a:r>
            <a:r>
              <a:rPr lang="en-US" sz="1600" dirty="0" err="1"/>
              <a:t>Eisenhour</a:t>
            </a:r>
            <a:r>
              <a:rPr lang="en-US" sz="1600" dirty="0"/>
              <a:t>. 14</a:t>
            </a:r>
            <a:r>
              <a:rPr lang="el-GR" sz="1600" dirty="0"/>
              <a:t>η Αμερικάνικη – 2η Ελληνική Έκδοση. Εκδόσεις </a:t>
            </a:r>
            <a:r>
              <a:rPr lang="en-US" sz="1600" dirty="0"/>
              <a:t>Utopia, ISBN: 978-960-99280-3-8</a:t>
            </a:r>
            <a:r>
              <a:rPr lang="en-US" sz="1600" dirty="0" smtClean="0"/>
              <a:t>.</a:t>
            </a:r>
            <a:endParaRPr lang="en-US" sz="1600" dirty="0"/>
          </a:p>
          <a:p>
            <a:pPr>
              <a:spcBef>
                <a:spcPts val="600"/>
              </a:spcBef>
            </a:pPr>
            <a:r>
              <a:rPr lang="el-GR" sz="1600" dirty="0"/>
              <a:t>Εικόνα 13. </a:t>
            </a:r>
            <a:r>
              <a:rPr lang="en-US" sz="1600" dirty="0"/>
              <a:t>Copyright 2011 E</a:t>
            </a:r>
            <a:r>
              <a:rPr lang="el-GR" sz="1600" dirty="0"/>
              <a:t>κδόσεις </a:t>
            </a:r>
            <a:r>
              <a:rPr lang="en-US" sz="1600" dirty="0"/>
              <a:t>Utopia. </a:t>
            </a:r>
            <a:r>
              <a:rPr lang="el-GR" sz="1600" dirty="0"/>
              <a:t>Πηγή: Ζωολογία ΙΙ Ολοκληρωμένες Αρχές, Τόμος ΙΙ. </a:t>
            </a:r>
            <a:r>
              <a:rPr lang="en-US" sz="1600" dirty="0"/>
              <a:t>Hickman, Roberts, Keen, Larson, </a:t>
            </a:r>
            <a:r>
              <a:rPr lang="en-US" sz="1600" dirty="0" err="1"/>
              <a:t>l’Anson</a:t>
            </a:r>
            <a:r>
              <a:rPr lang="en-US" sz="1600" dirty="0"/>
              <a:t>, </a:t>
            </a:r>
            <a:r>
              <a:rPr lang="en-US" sz="1600" dirty="0" err="1"/>
              <a:t>Eisenhour</a:t>
            </a:r>
            <a:r>
              <a:rPr lang="en-US" sz="1600" dirty="0"/>
              <a:t>. 14</a:t>
            </a:r>
            <a:r>
              <a:rPr lang="el-GR" sz="1600" dirty="0"/>
              <a:t>η Αμερικάνικη – 2η Ελληνική Έκδοση. Εκδόσεις </a:t>
            </a:r>
            <a:r>
              <a:rPr lang="en-US" sz="1600" dirty="0"/>
              <a:t>Utopia, ISBN: 978-960-99280-3-8.</a:t>
            </a:r>
          </a:p>
          <a:p>
            <a:pPr>
              <a:spcBef>
                <a:spcPts val="600"/>
              </a:spcBef>
            </a:pPr>
            <a:endParaRPr lang="en-US" sz="1600" dirty="0"/>
          </a:p>
        </p:txBody>
      </p:sp>
      <p:sp>
        <p:nvSpPr>
          <p:cNvPr id="6" name="Θέση υποσέλιδου 5"/>
          <p:cNvSpPr>
            <a:spLocks noGrp="1"/>
          </p:cNvSpPr>
          <p:nvPr>
            <p:ph type="ftr" sz="quarter" idx="11"/>
          </p:nvPr>
        </p:nvSpPr>
        <p:spPr/>
        <p:txBody>
          <a:bodyPr/>
          <a:lstStyle/>
          <a:p>
            <a:r>
              <a:rPr lang="el-GR" smtClean="0"/>
              <a:t>Ενότητα 2η. Αμφίβια</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88</a:t>
            </a:fld>
            <a:endParaRPr lang="en-US"/>
          </a:p>
        </p:txBody>
      </p:sp>
    </p:spTree>
    <p:extLst>
      <p:ext uri="{BB962C8B-B14F-4D97-AF65-F5344CB8AC3E}">
        <p14:creationId xmlns:p14="http://schemas.microsoft.com/office/powerpoint/2010/main" val="384107309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462"/>
            <a:ext cx="9144000" cy="1143000"/>
          </a:xfrm>
        </p:spPr>
        <p:txBody>
          <a:bodyPr>
            <a:noAutofit/>
          </a:bodyPr>
          <a:lstStyle/>
          <a:p>
            <a:pPr algn="ctr"/>
            <a:r>
              <a:rPr lang="el-GR" sz="4000" b="1" dirty="0"/>
              <a:t>Σημείωμα </a:t>
            </a:r>
            <a:r>
              <a:rPr lang="el-GR" sz="4000" b="1" dirty="0" smtClean="0"/>
              <a:t/>
            </a:r>
            <a:br>
              <a:rPr lang="el-GR" sz="4000" b="1" dirty="0" smtClean="0"/>
            </a:br>
            <a:r>
              <a:rPr lang="el-GR" sz="4000" b="1" dirty="0" smtClean="0"/>
              <a:t>Χρήσης </a:t>
            </a:r>
            <a:r>
              <a:rPr lang="el-GR" sz="4000" b="1" dirty="0"/>
              <a:t>Έργων </a:t>
            </a:r>
            <a:r>
              <a:rPr lang="el-GR" sz="4000" b="1" dirty="0" smtClean="0"/>
              <a:t>Τρίτων</a:t>
            </a:r>
            <a:r>
              <a:rPr lang="en-US" sz="4000" b="1" dirty="0" smtClean="0"/>
              <a:t> </a:t>
            </a:r>
            <a:r>
              <a:rPr lang="el-GR" sz="4000" b="1" dirty="0" smtClean="0"/>
              <a:t>3</a:t>
            </a:r>
            <a:r>
              <a:rPr lang="en-US" sz="4000" b="1" dirty="0" smtClean="0"/>
              <a:t>/</a:t>
            </a:r>
            <a:r>
              <a:rPr lang="el-GR" sz="4000" b="1" dirty="0" smtClean="0"/>
              <a:t>6</a:t>
            </a:r>
            <a:endParaRPr lang="el-GR" sz="4000" b="1" dirty="0"/>
          </a:p>
        </p:txBody>
      </p:sp>
      <p:sp>
        <p:nvSpPr>
          <p:cNvPr id="3" name="Content Placeholder 2"/>
          <p:cNvSpPr>
            <a:spLocks noGrp="1"/>
          </p:cNvSpPr>
          <p:nvPr>
            <p:ph idx="1"/>
          </p:nvPr>
        </p:nvSpPr>
        <p:spPr>
          <a:xfrm>
            <a:off x="179512" y="1556792"/>
            <a:ext cx="8856984" cy="4525963"/>
          </a:xfrm>
        </p:spPr>
        <p:txBody>
          <a:bodyPr>
            <a:noAutofit/>
          </a:bodyPr>
          <a:lstStyle/>
          <a:p>
            <a:pPr>
              <a:spcBef>
                <a:spcPts val="600"/>
              </a:spcBef>
            </a:pPr>
            <a:r>
              <a:rPr lang="el-GR" sz="1600" dirty="0"/>
              <a:t>Εικόνα 14. </a:t>
            </a:r>
            <a:r>
              <a:rPr lang="en-US" sz="1600" dirty="0"/>
              <a:t>Copyright 2011 E</a:t>
            </a:r>
            <a:r>
              <a:rPr lang="el-GR" sz="1600" dirty="0"/>
              <a:t>κδόσεις </a:t>
            </a:r>
            <a:r>
              <a:rPr lang="en-US" sz="1600" dirty="0"/>
              <a:t>Utopia. </a:t>
            </a:r>
            <a:r>
              <a:rPr lang="el-GR" sz="1600" dirty="0"/>
              <a:t>Πηγή: Ζωολογία ΙΙ Ολοκληρωμένες Αρχές, Τόμος ΙΙ. </a:t>
            </a:r>
            <a:r>
              <a:rPr lang="en-US" sz="1600" dirty="0"/>
              <a:t>Hickman, Roberts, Keen, Larson, </a:t>
            </a:r>
            <a:r>
              <a:rPr lang="en-US" sz="1600" dirty="0" err="1"/>
              <a:t>l’Anson</a:t>
            </a:r>
            <a:r>
              <a:rPr lang="en-US" sz="1600" dirty="0"/>
              <a:t>, </a:t>
            </a:r>
            <a:r>
              <a:rPr lang="en-US" sz="1600" dirty="0" err="1"/>
              <a:t>Eisenhour</a:t>
            </a:r>
            <a:r>
              <a:rPr lang="en-US" sz="1600" dirty="0"/>
              <a:t>. 14</a:t>
            </a:r>
            <a:r>
              <a:rPr lang="el-GR" sz="1600" dirty="0"/>
              <a:t>η Αμερικάνικη – 2η Ελληνική Έκδοση. Εκδόσεις </a:t>
            </a:r>
            <a:r>
              <a:rPr lang="en-US" sz="1600" dirty="0"/>
              <a:t>Utopia, ISBN: 978-960-99280-3-8</a:t>
            </a:r>
            <a:r>
              <a:rPr lang="en-US" sz="1600" dirty="0" smtClean="0"/>
              <a:t>.</a:t>
            </a:r>
            <a:endParaRPr lang="en-US" sz="1600" dirty="0"/>
          </a:p>
          <a:p>
            <a:pPr>
              <a:spcBef>
                <a:spcPts val="600"/>
              </a:spcBef>
            </a:pPr>
            <a:r>
              <a:rPr lang="el-GR" sz="1600" dirty="0"/>
              <a:t>Εικόνα 15. </a:t>
            </a:r>
            <a:r>
              <a:rPr lang="en-US" sz="1600" dirty="0"/>
              <a:t>Copyright 2011 E</a:t>
            </a:r>
            <a:r>
              <a:rPr lang="el-GR" sz="1600" dirty="0"/>
              <a:t>κδόσεις </a:t>
            </a:r>
            <a:r>
              <a:rPr lang="en-US" sz="1600" dirty="0"/>
              <a:t>Utopia. </a:t>
            </a:r>
            <a:r>
              <a:rPr lang="el-GR" sz="1600" dirty="0"/>
              <a:t>Πηγή: Ζωολογία ΙΙ Ολοκληρωμένες Αρχές, Τόμος ΙΙ. </a:t>
            </a:r>
            <a:r>
              <a:rPr lang="en-US" sz="1600" dirty="0"/>
              <a:t>Hickman, Roberts, Keen, Larson, </a:t>
            </a:r>
            <a:r>
              <a:rPr lang="en-US" sz="1600" dirty="0" err="1"/>
              <a:t>l’Anson</a:t>
            </a:r>
            <a:r>
              <a:rPr lang="en-US" sz="1600" dirty="0"/>
              <a:t>, </a:t>
            </a:r>
            <a:r>
              <a:rPr lang="en-US" sz="1600" dirty="0" err="1"/>
              <a:t>Eisenhour</a:t>
            </a:r>
            <a:r>
              <a:rPr lang="en-US" sz="1600" dirty="0"/>
              <a:t>. 14</a:t>
            </a:r>
            <a:r>
              <a:rPr lang="el-GR" sz="1600" dirty="0"/>
              <a:t>η Αμερικάνικη – 2η Ελληνική Έκδοση. Εκδόσεις </a:t>
            </a:r>
            <a:r>
              <a:rPr lang="en-US" sz="1600" dirty="0"/>
              <a:t>Utopia, ISBN: 978-960-99280-3-8</a:t>
            </a:r>
            <a:r>
              <a:rPr lang="en-US" sz="1600" dirty="0" smtClean="0"/>
              <a:t>.</a:t>
            </a:r>
            <a:endParaRPr lang="en-US" sz="1600" dirty="0"/>
          </a:p>
          <a:p>
            <a:pPr>
              <a:spcBef>
                <a:spcPts val="600"/>
              </a:spcBef>
            </a:pPr>
            <a:r>
              <a:rPr lang="el-GR" sz="1600" dirty="0"/>
              <a:t>Εικόνα 16. </a:t>
            </a:r>
            <a:r>
              <a:rPr lang="en-US" sz="1600" dirty="0"/>
              <a:t>Copyright 2011 E</a:t>
            </a:r>
            <a:r>
              <a:rPr lang="el-GR" sz="1600" dirty="0"/>
              <a:t>κδόσεις </a:t>
            </a:r>
            <a:r>
              <a:rPr lang="en-US" sz="1600" dirty="0"/>
              <a:t>Utopia. </a:t>
            </a:r>
            <a:r>
              <a:rPr lang="el-GR" sz="1600" dirty="0"/>
              <a:t>Πηγή: Ζωολογία ΙΙ Ολοκληρωμένες Αρχές, Τόμος ΙΙ. </a:t>
            </a:r>
            <a:r>
              <a:rPr lang="en-US" sz="1600" dirty="0"/>
              <a:t>Hickman, Roberts, Keen, Larson, </a:t>
            </a:r>
            <a:r>
              <a:rPr lang="en-US" sz="1600" dirty="0" err="1"/>
              <a:t>l’Anson</a:t>
            </a:r>
            <a:r>
              <a:rPr lang="en-US" sz="1600" dirty="0"/>
              <a:t>, </a:t>
            </a:r>
            <a:r>
              <a:rPr lang="en-US" sz="1600" dirty="0" err="1"/>
              <a:t>Eisenhour</a:t>
            </a:r>
            <a:r>
              <a:rPr lang="en-US" sz="1600" dirty="0"/>
              <a:t>. 14</a:t>
            </a:r>
            <a:r>
              <a:rPr lang="el-GR" sz="1600" dirty="0"/>
              <a:t>η Αμερικάνικη – 2η Ελληνική Έκδοση. Εκδόσεις </a:t>
            </a:r>
            <a:r>
              <a:rPr lang="en-US" sz="1600" dirty="0"/>
              <a:t>Utopia, ISBN: 978-960-99280-3-8</a:t>
            </a:r>
            <a:r>
              <a:rPr lang="en-US" sz="1600" dirty="0" smtClean="0"/>
              <a:t>.</a:t>
            </a:r>
            <a:endParaRPr lang="en-US" sz="1600" dirty="0"/>
          </a:p>
          <a:p>
            <a:pPr>
              <a:spcBef>
                <a:spcPts val="600"/>
              </a:spcBef>
            </a:pPr>
            <a:r>
              <a:rPr lang="el-GR" sz="1600" dirty="0"/>
              <a:t>Εικόνα 17. </a:t>
            </a:r>
            <a:r>
              <a:rPr lang="en-US" sz="1600" dirty="0"/>
              <a:t>Biology of Amphibians William E. </a:t>
            </a:r>
            <a:r>
              <a:rPr lang="en-US" sz="1600" dirty="0" err="1"/>
              <a:t>Duellman</a:t>
            </a:r>
            <a:r>
              <a:rPr lang="en-US" sz="1600" dirty="0"/>
              <a:t> and Linda </a:t>
            </a:r>
            <a:r>
              <a:rPr lang="en-US" sz="1600" dirty="0" err="1"/>
              <a:t>Trueb</a:t>
            </a:r>
            <a:r>
              <a:rPr lang="en-US" sz="1600" dirty="0"/>
              <a:t>. The Johns </a:t>
            </a:r>
            <a:r>
              <a:rPr lang="en-US" sz="1600" dirty="0" err="1"/>
              <a:t>Hopkings</a:t>
            </a:r>
            <a:r>
              <a:rPr lang="en-US" sz="1600" dirty="0"/>
              <a:t> University Press Copyright 1986 by William E. </a:t>
            </a:r>
            <a:r>
              <a:rPr lang="en-US" sz="1600" dirty="0" err="1"/>
              <a:t>Duellman</a:t>
            </a:r>
            <a:r>
              <a:rPr lang="en-US" sz="1600" dirty="0"/>
              <a:t> and Linda </a:t>
            </a:r>
            <a:r>
              <a:rPr lang="en-US" sz="1600" dirty="0" err="1"/>
              <a:t>Trueb</a:t>
            </a:r>
            <a:r>
              <a:rPr lang="en-US" sz="1600" dirty="0" smtClean="0"/>
              <a:t>.</a:t>
            </a:r>
            <a:endParaRPr lang="en-US" sz="1600" dirty="0"/>
          </a:p>
          <a:p>
            <a:pPr>
              <a:spcBef>
                <a:spcPts val="600"/>
              </a:spcBef>
            </a:pPr>
            <a:r>
              <a:rPr lang="el-GR" sz="1600" dirty="0"/>
              <a:t>Εικόνα 18. </a:t>
            </a:r>
            <a:r>
              <a:rPr lang="en-US" sz="1600" dirty="0"/>
              <a:t>Copyright 2011 E</a:t>
            </a:r>
            <a:r>
              <a:rPr lang="el-GR" sz="1600" dirty="0"/>
              <a:t>κδόσεις </a:t>
            </a:r>
            <a:r>
              <a:rPr lang="en-US" sz="1600" dirty="0"/>
              <a:t>Utopia. </a:t>
            </a:r>
            <a:r>
              <a:rPr lang="el-GR" sz="1600" dirty="0"/>
              <a:t>Πηγή: Ζωολογία ΙΙ Ολοκληρωμένες Αρχές, Τόμος ΙΙ. </a:t>
            </a:r>
            <a:r>
              <a:rPr lang="en-US" sz="1600" dirty="0"/>
              <a:t>Hickman, Roberts, Keen, Larson, </a:t>
            </a:r>
            <a:r>
              <a:rPr lang="en-US" sz="1600" dirty="0" err="1"/>
              <a:t>l’Anson</a:t>
            </a:r>
            <a:r>
              <a:rPr lang="en-US" sz="1600" dirty="0"/>
              <a:t>, </a:t>
            </a:r>
            <a:r>
              <a:rPr lang="en-US" sz="1600" dirty="0" err="1"/>
              <a:t>Eisenhour</a:t>
            </a:r>
            <a:r>
              <a:rPr lang="en-US" sz="1600" dirty="0"/>
              <a:t>. 14</a:t>
            </a:r>
            <a:r>
              <a:rPr lang="el-GR" sz="1600" dirty="0"/>
              <a:t>η Αμερικάνικη – 2η Ελληνική Έκδοση. Εκδόσεις </a:t>
            </a:r>
            <a:r>
              <a:rPr lang="en-US" sz="1600" dirty="0"/>
              <a:t>Utopia, ISBN: 978-960-99280-3-8</a:t>
            </a:r>
            <a:r>
              <a:rPr lang="en-US" sz="1600" dirty="0" smtClean="0"/>
              <a:t>.</a:t>
            </a:r>
            <a:endParaRPr lang="en-US" sz="1600" dirty="0"/>
          </a:p>
          <a:p>
            <a:pPr>
              <a:spcBef>
                <a:spcPts val="600"/>
              </a:spcBef>
            </a:pPr>
            <a:r>
              <a:rPr lang="el-GR" sz="1600" dirty="0"/>
              <a:t>Εικόνα 19. </a:t>
            </a:r>
            <a:r>
              <a:rPr lang="en-US" sz="1600" dirty="0"/>
              <a:t>Copyright 2011 E</a:t>
            </a:r>
            <a:r>
              <a:rPr lang="el-GR" sz="1600" dirty="0"/>
              <a:t>κδόσεις </a:t>
            </a:r>
            <a:r>
              <a:rPr lang="en-US" sz="1600" dirty="0"/>
              <a:t>Utopia. </a:t>
            </a:r>
            <a:r>
              <a:rPr lang="el-GR" sz="1600" dirty="0"/>
              <a:t>Πηγή: Ζωολογία ΙΙ Ολοκληρωμένες Αρχές, Τόμος ΙΙ. </a:t>
            </a:r>
            <a:r>
              <a:rPr lang="en-US" sz="1600" dirty="0"/>
              <a:t>Hickman, Roberts, Keen, Larson, </a:t>
            </a:r>
            <a:r>
              <a:rPr lang="en-US" sz="1600" dirty="0" err="1"/>
              <a:t>l’Anson</a:t>
            </a:r>
            <a:r>
              <a:rPr lang="en-US" sz="1600" dirty="0"/>
              <a:t>, </a:t>
            </a:r>
            <a:r>
              <a:rPr lang="en-US" sz="1600" dirty="0" err="1"/>
              <a:t>Eisenhour</a:t>
            </a:r>
            <a:r>
              <a:rPr lang="en-US" sz="1600" dirty="0"/>
              <a:t>. 14</a:t>
            </a:r>
            <a:r>
              <a:rPr lang="el-GR" sz="1600" dirty="0"/>
              <a:t>η Αμερικάνικη – 2η Ελληνική Έκδοση. Εκδόσεις </a:t>
            </a:r>
            <a:r>
              <a:rPr lang="en-US" sz="1600" dirty="0"/>
              <a:t>Utopia, ISBN: 978-960-99280-3-8</a:t>
            </a:r>
            <a:r>
              <a:rPr lang="en-US" sz="1600" dirty="0" smtClean="0"/>
              <a:t>.</a:t>
            </a:r>
            <a:endParaRPr lang="el-GR" sz="1600" dirty="0" smtClean="0"/>
          </a:p>
          <a:p>
            <a:pPr>
              <a:spcBef>
                <a:spcPts val="600"/>
              </a:spcBef>
            </a:pPr>
            <a:endParaRPr lang="el-GR" sz="1600" dirty="0"/>
          </a:p>
          <a:p>
            <a:pPr>
              <a:spcBef>
                <a:spcPts val="600"/>
              </a:spcBef>
            </a:pPr>
            <a:endParaRPr lang="el-GR" sz="1600" dirty="0" smtClean="0"/>
          </a:p>
          <a:p>
            <a:pPr>
              <a:spcBef>
                <a:spcPts val="600"/>
              </a:spcBef>
            </a:pPr>
            <a:endParaRPr lang="en-US" sz="1600" dirty="0"/>
          </a:p>
        </p:txBody>
      </p:sp>
      <p:sp>
        <p:nvSpPr>
          <p:cNvPr id="6" name="Θέση υποσέλιδου 5"/>
          <p:cNvSpPr>
            <a:spLocks noGrp="1"/>
          </p:cNvSpPr>
          <p:nvPr>
            <p:ph type="ftr" sz="quarter" idx="11"/>
          </p:nvPr>
        </p:nvSpPr>
        <p:spPr/>
        <p:txBody>
          <a:bodyPr/>
          <a:lstStyle/>
          <a:p>
            <a:r>
              <a:rPr lang="el-GR" smtClean="0"/>
              <a:t>Ενότητα 2η. Αμφίβια</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89</a:t>
            </a:fld>
            <a:endParaRPr lang="en-US"/>
          </a:p>
        </p:txBody>
      </p:sp>
    </p:spTree>
    <p:extLst>
      <p:ext uri="{BB962C8B-B14F-4D97-AF65-F5344CB8AC3E}">
        <p14:creationId xmlns:p14="http://schemas.microsoft.com/office/powerpoint/2010/main" val="28552375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n-US" dirty="0"/>
              <a:t>Θεωρίες για </a:t>
            </a:r>
            <a:br>
              <a:rPr lang="el-GR" altLang="en-US" dirty="0"/>
            </a:br>
            <a:r>
              <a:rPr lang="el-GR" altLang="en-US" dirty="0"/>
              <a:t>την μετάβαση στην </a:t>
            </a:r>
            <a:r>
              <a:rPr lang="el-GR" altLang="en-US" dirty="0" smtClean="0"/>
              <a:t>ξηρά 2/2</a:t>
            </a:r>
            <a:endParaRPr lang="en-US" dirty="0"/>
          </a:p>
        </p:txBody>
      </p:sp>
      <p:sp>
        <p:nvSpPr>
          <p:cNvPr id="50179" name="Rectangle 3"/>
          <p:cNvSpPr>
            <a:spLocks noGrp="1" noChangeArrowheads="1"/>
          </p:cNvSpPr>
          <p:nvPr>
            <p:ph idx="1"/>
          </p:nvPr>
        </p:nvSpPr>
        <p:spPr/>
        <p:txBody>
          <a:bodyPr>
            <a:normAutofit fontScale="92500"/>
          </a:bodyPr>
          <a:lstStyle/>
          <a:p>
            <a:pPr>
              <a:lnSpc>
                <a:spcPct val="100000"/>
              </a:lnSpc>
            </a:pPr>
            <a:r>
              <a:rPr lang="el-GR" altLang="en-US" sz="2800" dirty="0"/>
              <a:t>Προέλευση των πρώιμων Τετραπόδων (</a:t>
            </a:r>
            <a:r>
              <a:rPr lang="en-US" altLang="en-US" sz="2800" dirty="0" err="1"/>
              <a:t>Acanthostega</a:t>
            </a:r>
            <a:r>
              <a:rPr lang="en-US" altLang="en-US" sz="2800" dirty="0"/>
              <a:t>, </a:t>
            </a:r>
            <a:r>
              <a:rPr lang="en-US" altLang="en-US" sz="2800" dirty="0" err="1"/>
              <a:t>Ichthyostega</a:t>
            </a:r>
            <a:r>
              <a:rPr lang="en-US" altLang="en-US" sz="2800" dirty="0"/>
              <a:t>) </a:t>
            </a:r>
            <a:r>
              <a:rPr lang="el-GR" altLang="en-US" sz="2800" dirty="0"/>
              <a:t> από τους Σαρκοπτερύγιους.</a:t>
            </a:r>
          </a:p>
          <a:p>
            <a:pPr>
              <a:lnSpc>
                <a:spcPct val="100000"/>
              </a:lnSpc>
            </a:pPr>
            <a:r>
              <a:rPr lang="el-GR" altLang="en-US" sz="2800" dirty="0"/>
              <a:t>Κοινά χαρακτηριστικά</a:t>
            </a:r>
            <a:r>
              <a:rPr lang="en-US" altLang="en-US" sz="2800" dirty="0"/>
              <a:t>:</a:t>
            </a:r>
            <a:r>
              <a:rPr lang="el-GR" altLang="en-US" sz="2800" dirty="0"/>
              <a:t> πλήρης ουρά με πτερυγιακές ακτίνες και βραγχιακά επικαλύμματα. </a:t>
            </a:r>
          </a:p>
          <a:p>
            <a:pPr>
              <a:lnSpc>
                <a:spcPct val="100000"/>
              </a:lnSpc>
            </a:pPr>
            <a:r>
              <a:rPr lang="el-GR" altLang="en-US" sz="2800" dirty="0"/>
              <a:t>Προσαρμογές για τη ζωή στη χέρσο</a:t>
            </a:r>
            <a:r>
              <a:rPr lang="en-US" altLang="en-US" sz="2800" dirty="0"/>
              <a:t>:</a:t>
            </a:r>
            <a:endParaRPr lang="el-GR" altLang="en-US" sz="2800" dirty="0"/>
          </a:p>
          <a:p>
            <a:pPr>
              <a:lnSpc>
                <a:spcPct val="100000"/>
              </a:lnSpc>
            </a:pPr>
            <a:r>
              <a:rPr lang="el-GR" altLang="en-US" sz="2800" dirty="0"/>
              <a:t>Αρθρωτά άκρα, ισχυροποιημένη σπονδυλική στήλη, μυϊκό (ανύψωση κεφαλής, σώματος), ωμική και πυελική ζώνη, θωρακικός κλωβός, σύνθετη δομή αυτιού, βραχύτερο κρανίο, επιμηκυμένο ρύγχος.  </a:t>
            </a:r>
          </a:p>
        </p:txBody>
      </p:sp>
      <p:sp>
        <p:nvSpPr>
          <p:cNvPr id="3" name="Footer Placeholder 2"/>
          <p:cNvSpPr>
            <a:spLocks noGrp="1"/>
          </p:cNvSpPr>
          <p:nvPr>
            <p:ph type="ftr" sz="quarter" idx="11"/>
          </p:nvPr>
        </p:nvSpPr>
        <p:spPr/>
        <p:txBody>
          <a:bodyPr/>
          <a:lstStyle/>
          <a:p>
            <a:r>
              <a:rPr lang="el-GR" smtClean="0"/>
              <a:t>Ενότητα 2η. Αμφίβια</a:t>
            </a:r>
            <a:endParaRPr lang="en-US" dirty="0"/>
          </a:p>
        </p:txBody>
      </p:sp>
      <p:sp>
        <p:nvSpPr>
          <p:cNvPr id="4" name="Slide Number Placeholder 3"/>
          <p:cNvSpPr>
            <a:spLocks noGrp="1"/>
          </p:cNvSpPr>
          <p:nvPr>
            <p:ph type="sldNum" sz="quarter" idx="12"/>
          </p:nvPr>
        </p:nvSpPr>
        <p:spPr/>
        <p:txBody>
          <a:bodyPr/>
          <a:lstStyle/>
          <a:p>
            <a:fld id="{58A56277-EA16-4AF5-BFB5-E5ECBBB39490}" type="slidenum">
              <a:rPr lang="en-US" smtClean="0"/>
              <a:t>9</a:t>
            </a:fld>
            <a:endParaRPr lang="en-US"/>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462"/>
            <a:ext cx="9144000" cy="1143000"/>
          </a:xfrm>
        </p:spPr>
        <p:txBody>
          <a:bodyPr>
            <a:noAutofit/>
          </a:bodyPr>
          <a:lstStyle/>
          <a:p>
            <a:pPr algn="ctr"/>
            <a:r>
              <a:rPr lang="el-GR" sz="4000" b="1" dirty="0"/>
              <a:t>Σημείωμα </a:t>
            </a:r>
            <a:r>
              <a:rPr lang="el-GR" sz="4000" b="1" dirty="0" smtClean="0"/>
              <a:t/>
            </a:r>
            <a:br>
              <a:rPr lang="el-GR" sz="4000" b="1" dirty="0" smtClean="0"/>
            </a:br>
            <a:r>
              <a:rPr lang="el-GR" sz="4000" b="1" dirty="0" smtClean="0"/>
              <a:t>Χρήσης </a:t>
            </a:r>
            <a:r>
              <a:rPr lang="el-GR" sz="4000" b="1" dirty="0"/>
              <a:t>Έργων </a:t>
            </a:r>
            <a:r>
              <a:rPr lang="el-GR" sz="4000" b="1" dirty="0" smtClean="0"/>
              <a:t>Τρίτων</a:t>
            </a:r>
            <a:r>
              <a:rPr lang="en-US" sz="4000" b="1" dirty="0" smtClean="0"/>
              <a:t> </a:t>
            </a:r>
            <a:r>
              <a:rPr lang="el-GR" sz="4000" b="1" dirty="0" smtClean="0"/>
              <a:t>4</a:t>
            </a:r>
            <a:r>
              <a:rPr lang="en-US" sz="4000" b="1" dirty="0" smtClean="0"/>
              <a:t>/</a:t>
            </a:r>
            <a:r>
              <a:rPr lang="el-GR" sz="4000" b="1" dirty="0" smtClean="0"/>
              <a:t>6</a:t>
            </a:r>
            <a:endParaRPr lang="el-GR" sz="4000" b="1" dirty="0"/>
          </a:p>
        </p:txBody>
      </p:sp>
      <p:sp>
        <p:nvSpPr>
          <p:cNvPr id="3" name="Content Placeholder 2"/>
          <p:cNvSpPr>
            <a:spLocks noGrp="1"/>
          </p:cNvSpPr>
          <p:nvPr>
            <p:ph idx="1"/>
          </p:nvPr>
        </p:nvSpPr>
        <p:spPr>
          <a:xfrm>
            <a:off x="179512" y="1556792"/>
            <a:ext cx="8856984" cy="4525963"/>
          </a:xfrm>
        </p:spPr>
        <p:txBody>
          <a:bodyPr>
            <a:noAutofit/>
          </a:bodyPr>
          <a:lstStyle/>
          <a:p>
            <a:pPr>
              <a:spcBef>
                <a:spcPts val="600"/>
              </a:spcBef>
            </a:pPr>
            <a:r>
              <a:rPr lang="el-GR" sz="1600" dirty="0"/>
              <a:t>Εικόνα 20. </a:t>
            </a:r>
            <a:r>
              <a:rPr lang="en-US" sz="1600" dirty="0"/>
              <a:t>Copyright 2011 E</a:t>
            </a:r>
            <a:r>
              <a:rPr lang="el-GR" sz="1600" dirty="0"/>
              <a:t>κδόσεις </a:t>
            </a:r>
            <a:r>
              <a:rPr lang="en-US" sz="1600" dirty="0"/>
              <a:t>Utopia. </a:t>
            </a:r>
            <a:r>
              <a:rPr lang="el-GR" sz="1600" dirty="0"/>
              <a:t>Πηγή: Ζωολογία ΙΙ Ολοκληρωμένες Αρχές, Τόμος ΙΙ. </a:t>
            </a:r>
            <a:r>
              <a:rPr lang="en-US" sz="1600" dirty="0"/>
              <a:t>Hickman, Roberts, Keen, Larson, </a:t>
            </a:r>
            <a:r>
              <a:rPr lang="en-US" sz="1600" dirty="0" err="1"/>
              <a:t>l’Anson</a:t>
            </a:r>
            <a:r>
              <a:rPr lang="en-US" sz="1600" dirty="0"/>
              <a:t>, </a:t>
            </a:r>
            <a:r>
              <a:rPr lang="en-US" sz="1600" dirty="0" err="1"/>
              <a:t>Eisenhour</a:t>
            </a:r>
            <a:r>
              <a:rPr lang="en-US" sz="1600" dirty="0"/>
              <a:t>. 14</a:t>
            </a:r>
            <a:r>
              <a:rPr lang="el-GR" sz="1600" dirty="0"/>
              <a:t>η Αμερικάνικη – 2η Ελληνική Έκδοση. Εκδόσεις </a:t>
            </a:r>
            <a:r>
              <a:rPr lang="en-US" sz="1600" dirty="0"/>
              <a:t>Utopia, ISBN: 978-960-99280-3-8</a:t>
            </a:r>
            <a:r>
              <a:rPr lang="en-US" sz="1600" dirty="0" smtClean="0"/>
              <a:t>.</a:t>
            </a:r>
            <a:endParaRPr lang="en-US" sz="1600" dirty="0"/>
          </a:p>
          <a:p>
            <a:pPr>
              <a:spcBef>
                <a:spcPts val="600"/>
              </a:spcBef>
            </a:pPr>
            <a:r>
              <a:rPr lang="el-GR" sz="1600" dirty="0"/>
              <a:t>Εικόνα 21. </a:t>
            </a:r>
            <a:r>
              <a:rPr lang="en-US" sz="1600" dirty="0"/>
              <a:t>Copyright 2011 E</a:t>
            </a:r>
            <a:r>
              <a:rPr lang="el-GR" sz="1600" dirty="0"/>
              <a:t>κδόσεις </a:t>
            </a:r>
            <a:r>
              <a:rPr lang="en-US" sz="1600" dirty="0"/>
              <a:t>Utopia. </a:t>
            </a:r>
            <a:r>
              <a:rPr lang="el-GR" sz="1600" dirty="0"/>
              <a:t>Πηγή: Ζωολογία ΙΙ Ολοκληρωμένες Αρχές, Τόμος ΙΙ. </a:t>
            </a:r>
            <a:r>
              <a:rPr lang="en-US" sz="1600" dirty="0"/>
              <a:t>Hickman, Roberts, Keen, Larson, </a:t>
            </a:r>
            <a:r>
              <a:rPr lang="en-US" sz="1600" dirty="0" err="1"/>
              <a:t>l’Anson</a:t>
            </a:r>
            <a:r>
              <a:rPr lang="en-US" sz="1600" dirty="0"/>
              <a:t>, </a:t>
            </a:r>
            <a:r>
              <a:rPr lang="en-US" sz="1600" dirty="0" err="1"/>
              <a:t>Eisenhour</a:t>
            </a:r>
            <a:r>
              <a:rPr lang="en-US" sz="1600" dirty="0"/>
              <a:t>. 14</a:t>
            </a:r>
            <a:r>
              <a:rPr lang="el-GR" sz="1600" dirty="0"/>
              <a:t>η Αμερικάνικη – 2η Ελληνική Έκδοση. Εκδόσεις </a:t>
            </a:r>
            <a:r>
              <a:rPr lang="en-US" sz="1600" dirty="0"/>
              <a:t>Utopia, ISBN: 978-960-99280-3-8</a:t>
            </a:r>
            <a:r>
              <a:rPr lang="en-US" sz="1600" dirty="0" smtClean="0"/>
              <a:t>.</a:t>
            </a:r>
            <a:endParaRPr lang="en-US" sz="1600" dirty="0"/>
          </a:p>
          <a:p>
            <a:pPr>
              <a:spcBef>
                <a:spcPts val="600"/>
              </a:spcBef>
            </a:pPr>
            <a:r>
              <a:rPr lang="el-GR" sz="1600" dirty="0"/>
              <a:t>Εικόνα 22. </a:t>
            </a:r>
            <a:r>
              <a:rPr lang="en-US" sz="1600" dirty="0"/>
              <a:t>Copyright 2011 E</a:t>
            </a:r>
            <a:r>
              <a:rPr lang="el-GR" sz="1600" dirty="0"/>
              <a:t>κδόσεις </a:t>
            </a:r>
            <a:r>
              <a:rPr lang="en-US" sz="1600" dirty="0"/>
              <a:t>Utopia. </a:t>
            </a:r>
            <a:r>
              <a:rPr lang="el-GR" sz="1600" dirty="0"/>
              <a:t>Πηγή: Ζωολογία ΙΙ Ολοκληρωμένες Αρχές, Τόμος ΙΙ. </a:t>
            </a:r>
            <a:r>
              <a:rPr lang="en-US" sz="1600" dirty="0"/>
              <a:t>Hickman, Roberts, Keen, Larson, </a:t>
            </a:r>
            <a:r>
              <a:rPr lang="en-US" sz="1600" dirty="0" err="1"/>
              <a:t>l’Anson</a:t>
            </a:r>
            <a:r>
              <a:rPr lang="en-US" sz="1600" dirty="0"/>
              <a:t>, </a:t>
            </a:r>
            <a:r>
              <a:rPr lang="en-US" sz="1600" dirty="0" err="1"/>
              <a:t>Eisenhour</a:t>
            </a:r>
            <a:r>
              <a:rPr lang="en-US" sz="1600" dirty="0"/>
              <a:t>. 14</a:t>
            </a:r>
            <a:r>
              <a:rPr lang="el-GR" sz="1600" dirty="0"/>
              <a:t>η Αμερικάνικη – 2η Ελληνική Έκδοση. Εκδόσεις </a:t>
            </a:r>
            <a:r>
              <a:rPr lang="en-US" sz="1600" dirty="0"/>
              <a:t>Utopia, ISBN: 978-960-99280-3-8</a:t>
            </a:r>
            <a:r>
              <a:rPr lang="en-US" sz="1600" dirty="0" smtClean="0"/>
              <a:t>.</a:t>
            </a:r>
            <a:endParaRPr lang="en-US" sz="1600" dirty="0"/>
          </a:p>
          <a:p>
            <a:pPr>
              <a:spcBef>
                <a:spcPts val="600"/>
              </a:spcBef>
            </a:pPr>
            <a:r>
              <a:rPr lang="el-GR" sz="1600" dirty="0"/>
              <a:t>Εικόνα 23. </a:t>
            </a:r>
            <a:r>
              <a:rPr lang="en-US" sz="1600" dirty="0"/>
              <a:t>Copyright 2011 E</a:t>
            </a:r>
            <a:r>
              <a:rPr lang="el-GR" sz="1600" dirty="0"/>
              <a:t>κδόσεις </a:t>
            </a:r>
            <a:r>
              <a:rPr lang="en-US" sz="1600" dirty="0"/>
              <a:t>Utopia. </a:t>
            </a:r>
            <a:r>
              <a:rPr lang="el-GR" sz="1600" dirty="0"/>
              <a:t>Πηγή: Ζωολογία ΙΙ Ολοκληρωμένες Αρχές, Τόμος ΙΙ. </a:t>
            </a:r>
            <a:r>
              <a:rPr lang="en-US" sz="1600" dirty="0"/>
              <a:t>Hickman, Roberts, Keen, Larson, </a:t>
            </a:r>
            <a:r>
              <a:rPr lang="en-US" sz="1600" dirty="0" err="1"/>
              <a:t>l’Anson</a:t>
            </a:r>
            <a:r>
              <a:rPr lang="en-US" sz="1600" dirty="0"/>
              <a:t>, </a:t>
            </a:r>
            <a:r>
              <a:rPr lang="en-US" sz="1600" dirty="0" err="1"/>
              <a:t>Eisenhour</a:t>
            </a:r>
            <a:r>
              <a:rPr lang="en-US" sz="1600" dirty="0"/>
              <a:t>. 14</a:t>
            </a:r>
            <a:r>
              <a:rPr lang="el-GR" sz="1600" dirty="0"/>
              <a:t>η Αμερικάνικη – 2η Ελληνική Έκδοση. Εκδόσεις </a:t>
            </a:r>
            <a:r>
              <a:rPr lang="en-US" sz="1600" dirty="0"/>
              <a:t>Utopia, ISBN: 978-960-99280-3-8</a:t>
            </a:r>
            <a:r>
              <a:rPr lang="en-US" sz="1600" dirty="0" smtClean="0"/>
              <a:t>.</a:t>
            </a:r>
            <a:endParaRPr lang="en-US" sz="1600" dirty="0"/>
          </a:p>
          <a:p>
            <a:pPr>
              <a:spcBef>
                <a:spcPts val="600"/>
              </a:spcBef>
            </a:pPr>
            <a:r>
              <a:rPr lang="el-GR" sz="1600" dirty="0"/>
              <a:t>Εικόνα 24. </a:t>
            </a:r>
            <a:r>
              <a:rPr lang="en-US" sz="1600" dirty="0"/>
              <a:t>Copyright 2011 E</a:t>
            </a:r>
            <a:r>
              <a:rPr lang="el-GR" sz="1600" dirty="0"/>
              <a:t>κδόσεις </a:t>
            </a:r>
            <a:r>
              <a:rPr lang="en-US" sz="1600" dirty="0"/>
              <a:t>Utopia. </a:t>
            </a:r>
            <a:r>
              <a:rPr lang="el-GR" sz="1600" dirty="0"/>
              <a:t>Πηγή: Ζωολογία ΙΙ Ολοκληρωμένες Αρχές, Τόμος ΙΙ. </a:t>
            </a:r>
            <a:r>
              <a:rPr lang="en-US" sz="1600" dirty="0"/>
              <a:t>Hickman, Roberts, Keen, Larson, </a:t>
            </a:r>
            <a:r>
              <a:rPr lang="en-US" sz="1600" dirty="0" err="1"/>
              <a:t>l’Anson</a:t>
            </a:r>
            <a:r>
              <a:rPr lang="en-US" sz="1600" dirty="0"/>
              <a:t>, </a:t>
            </a:r>
            <a:r>
              <a:rPr lang="en-US" sz="1600" dirty="0" err="1"/>
              <a:t>Eisenhour</a:t>
            </a:r>
            <a:r>
              <a:rPr lang="en-US" sz="1600" dirty="0"/>
              <a:t>. 14</a:t>
            </a:r>
            <a:r>
              <a:rPr lang="el-GR" sz="1600" dirty="0"/>
              <a:t>η Αμερικάνικη – 2η Ελληνική Έκδοση. Εκδόσεις </a:t>
            </a:r>
            <a:r>
              <a:rPr lang="en-US" sz="1600" dirty="0"/>
              <a:t>Utopia, ISBN: 978-960-99280-3-8</a:t>
            </a:r>
            <a:r>
              <a:rPr lang="en-US" sz="1600" dirty="0" smtClean="0"/>
              <a:t>.</a:t>
            </a:r>
            <a:endParaRPr lang="en-US" sz="1600" dirty="0"/>
          </a:p>
          <a:p>
            <a:pPr>
              <a:spcBef>
                <a:spcPts val="600"/>
              </a:spcBef>
            </a:pPr>
            <a:r>
              <a:rPr lang="el-GR" sz="1600" dirty="0"/>
              <a:t>Εικόνα 25. </a:t>
            </a:r>
            <a:r>
              <a:rPr lang="en-US" sz="1600" dirty="0"/>
              <a:t>Copyright 2011 E</a:t>
            </a:r>
            <a:r>
              <a:rPr lang="el-GR" sz="1600" dirty="0"/>
              <a:t>κδόσεις </a:t>
            </a:r>
            <a:r>
              <a:rPr lang="en-US" sz="1600" dirty="0"/>
              <a:t>Utopia. </a:t>
            </a:r>
            <a:r>
              <a:rPr lang="el-GR" sz="1600" dirty="0"/>
              <a:t>Πηγή: Ζωολογία ΙΙ Ολοκληρωμένες Αρχές, Τόμος ΙΙ. </a:t>
            </a:r>
            <a:r>
              <a:rPr lang="en-US" sz="1600" dirty="0"/>
              <a:t>Hickman, Roberts, Keen, Larson, </a:t>
            </a:r>
            <a:r>
              <a:rPr lang="en-US" sz="1600" dirty="0" err="1"/>
              <a:t>l’Anson</a:t>
            </a:r>
            <a:r>
              <a:rPr lang="en-US" sz="1600" dirty="0"/>
              <a:t>, </a:t>
            </a:r>
            <a:r>
              <a:rPr lang="en-US" sz="1600" dirty="0" err="1"/>
              <a:t>Eisenhour</a:t>
            </a:r>
            <a:r>
              <a:rPr lang="en-US" sz="1600" dirty="0"/>
              <a:t>. 14</a:t>
            </a:r>
            <a:r>
              <a:rPr lang="el-GR" sz="1600" dirty="0"/>
              <a:t>η Αμερικάνικη – 2η Ελληνική Έκδοση. Εκδόσεις </a:t>
            </a:r>
            <a:r>
              <a:rPr lang="en-US" sz="1600" dirty="0"/>
              <a:t>Utopia, ISBN: 978-960-99280-3-8.</a:t>
            </a:r>
          </a:p>
          <a:p>
            <a:pPr>
              <a:spcBef>
                <a:spcPts val="600"/>
              </a:spcBef>
            </a:pPr>
            <a:endParaRPr lang="en-US" sz="1600" dirty="0"/>
          </a:p>
        </p:txBody>
      </p:sp>
      <p:sp>
        <p:nvSpPr>
          <p:cNvPr id="6" name="Θέση υποσέλιδου 5"/>
          <p:cNvSpPr>
            <a:spLocks noGrp="1"/>
          </p:cNvSpPr>
          <p:nvPr>
            <p:ph type="ftr" sz="quarter" idx="11"/>
          </p:nvPr>
        </p:nvSpPr>
        <p:spPr/>
        <p:txBody>
          <a:bodyPr/>
          <a:lstStyle/>
          <a:p>
            <a:r>
              <a:rPr lang="el-GR" smtClean="0"/>
              <a:t>Ενότητα 2η. Αμφίβια</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90</a:t>
            </a:fld>
            <a:endParaRPr lang="en-US"/>
          </a:p>
        </p:txBody>
      </p:sp>
    </p:spTree>
    <p:extLst>
      <p:ext uri="{BB962C8B-B14F-4D97-AF65-F5344CB8AC3E}">
        <p14:creationId xmlns:p14="http://schemas.microsoft.com/office/powerpoint/2010/main" val="213089750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462"/>
            <a:ext cx="9144000" cy="1143000"/>
          </a:xfrm>
        </p:spPr>
        <p:txBody>
          <a:bodyPr>
            <a:noAutofit/>
          </a:bodyPr>
          <a:lstStyle/>
          <a:p>
            <a:pPr algn="ctr"/>
            <a:r>
              <a:rPr lang="el-GR" sz="4000" b="1" dirty="0"/>
              <a:t>Σημείωμα </a:t>
            </a:r>
            <a:r>
              <a:rPr lang="el-GR" sz="4000" b="1" dirty="0" smtClean="0"/>
              <a:t/>
            </a:r>
            <a:br>
              <a:rPr lang="el-GR" sz="4000" b="1" dirty="0" smtClean="0"/>
            </a:br>
            <a:r>
              <a:rPr lang="el-GR" sz="4000" b="1" dirty="0" smtClean="0"/>
              <a:t>Χρήσης </a:t>
            </a:r>
            <a:r>
              <a:rPr lang="el-GR" sz="4000" b="1" dirty="0"/>
              <a:t>Έργων </a:t>
            </a:r>
            <a:r>
              <a:rPr lang="el-GR" sz="4000" b="1" dirty="0" smtClean="0"/>
              <a:t>Τρίτων</a:t>
            </a:r>
            <a:r>
              <a:rPr lang="en-US" sz="4000" b="1" dirty="0" smtClean="0"/>
              <a:t> </a:t>
            </a:r>
            <a:r>
              <a:rPr lang="el-GR" sz="4000" b="1" dirty="0" smtClean="0"/>
              <a:t>5</a:t>
            </a:r>
            <a:r>
              <a:rPr lang="en-US" sz="4000" b="1" dirty="0" smtClean="0"/>
              <a:t>/</a:t>
            </a:r>
            <a:r>
              <a:rPr lang="el-GR" sz="4000" b="1" dirty="0" smtClean="0"/>
              <a:t>6</a:t>
            </a:r>
            <a:endParaRPr lang="el-GR" sz="4000" b="1" dirty="0"/>
          </a:p>
        </p:txBody>
      </p:sp>
      <p:sp>
        <p:nvSpPr>
          <p:cNvPr id="3" name="Content Placeholder 2"/>
          <p:cNvSpPr>
            <a:spLocks noGrp="1"/>
          </p:cNvSpPr>
          <p:nvPr>
            <p:ph idx="1"/>
          </p:nvPr>
        </p:nvSpPr>
        <p:spPr>
          <a:xfrm>
            <a:off x="179512" y="1556792"/>
            <a:ext cx="8856984" cy="4525963"/>
          </a:xfrm>
        </p:spPr>
        <p:txBody>
          <a:bodyPr>
            <a:noAutofit/>
          </a:bodyPr>
          <a:lstStyle/>
          <a:p>
            <a:pPr>
              <a:spcBef>
                <a:spcPts val="600"/>
              </a:spcBef>
            </a:pPr>
            <a:r>
              <a:rPr lang="el-GR" sz="1600" dirty="0"/>
              <a:t>Εικόνα 26. </a:t>
            </a:r>
            <a:r>
              <a:rPr lang="en-US" sz="1600" dirty="0"/>
              <a:t>Copyright 2011 E</a:t>
            </a:r>
            <a:r>
              <a:rPr lang="el-GR" sz="1600" dirty="0"/>
              <a:t>κδόσεις </a:t>
            </a:r>
            <a:r>
              <a:rPr lang="en-US" sz="1600" dirty="0"/>
              <a:t>Utopia. </a:t>
            </a:r>
            <a:r>
              <a:rPr lang="el-GR" sz="1600" dirty="0"/>
              <a:t>Πηγή: Ζωολογία ΙΙ Ολοκληρωμένες Αρχές, Τόμος ΙΙ. </a:t>
            </a:r>
            <a:r>
              <a:rPr lang="en-US" sz="1600" dirty="0"/>
              <a:t>Hickman, Roberts, Keen, Larson, </a:t>
            </a:r>
            <a:r>
              <a:rPr lang="en-US" sz="1600" dirty="0" err="1"/>
              <a:t>l’Anson</a:t>
            </a:r>
            <a:r>
              <a:rPr lang="en-US" sz="1600" dirty="0"/>
              <a:t>, </a:t>
            </a:r>
            <a:r>
              <a:rPr lang="en-US" sz="1600" dirty="0" err="1"/>
              <a:t>Eisenhour</a:t>
            </a:r>
            <a:r>
              <a:rPr lang="en-US" sz="1600" dirty="0"/>
              <a:t>. 14</a:t>
            </a:r>
            <a:r>
              <a:rPr lang="el-GR" sz="1600" dirty="0"/>
              <a:t>η Αμερικάνικη – 2η Ελληνική Έκδοση. Εκδόσεις </a:t>
            </a:r>
            <a:r>
              <a:rPr lang="en-US" sz="1600" dirty="0"/>
              <a:t>Utopia, ISBN: 978-960-99280-3-8</a:t>
            </a:r>
            <a:r>
              <a:rPr lang="en-US" sz="1600" dirty="0" smtClean="0"/>
              <a:t>.</a:t>
            </a:r>
            <a:endParaRPr lang="en-US" sz="1600" dirty="0"/>
          </a:p>
          <a:p>
            <a:pPr>
              <a:spcBef>
                <a:spcPts val="600"/>
              </a:spcBef>
            </a:pPr>
            <a:r>
              <a:rPr lang="el-GR" sz="1600" dirty="0"/>
              <a:t>Εικόνα 27. </a:t>
            </a:r>
            <a:r>
              <a:rPr lang="en-US" sz="1600" dirty="0"/>
              <a:t>Copyrighted</a:t>
            </a:r>
            <a:r>
              <a:rPr lang="en-US" sz="1600" dirty="0" smtClean="0"/>
              <a:t>.</a:t>
            </a:r>
            <a:endParaRPr lang="en-US" sz="1600" dirty="0"/>
          </a:p>
          <a:p>
            <a:pPr>
              <a:spcBef>
                <a:spcPts val="600"/>
              </a:spcBef>
            </a:pPr>
            <a:r>
              <a:rPr lang="el-GR" sz="1600" dirty="0"/>
              <a:t>Εικόνα 28. </a:t>
            </a:r>
            <a:r>
              <a:rPr lang="en-US" sz="1600" dirty="0"/>
              <a:t>Copyrighted</a:t>
            </a:r>
            <a:r>
              <a:rPr lang="en-US" sz="1600" dirty="0" smtClean="0"/>
              <a:t>.</a:t>
            </a:r>
            <a:endParaRPr lang="en-US" sz="1600" dirty="0"/>
          </a:p>
          <a:p>
            <a:pPr>
              <a:spcBef>
                <a:spcPts val="600"/>
              </a:spcBef>
            </a:pPr>
            <a:r>
              <a:rPr lang="el-GR" sz="1600" dirty="0"/>
              <a:t>Εικόνα 29. Πηγή: </a:t>
            </a:r>
            <a:r>
              <a:rPr lang="en-US" sz="1600" dirty="0"/>
              <a:t>Biology of Amphibians William E. </a:t>
            </a:r>
            <a:r>
              <a:rPr lang="en-US" sz="1600" dirty="0" err="1"/>
              <a:t>Duellman</a:t>
            </a:r>
            <a:r>
              <a:rPr lang="en-US" sz="1600" dirty="0"/>
              <a:t> and Linda </a:t>
            </a:r>
            <a:r>
              <a:rPr lang="en-US" sz="1600" dirty="0" err="1"/>
              <a:t>Trueb</a:t>
            </a:r>
            <a:r>
              <a:rPr lang="en-US" sz="1600" dirty="0"/>
              <a:t>. The Johns </a:t>
            </a:r>
            <a:r>
              <a:rPr lang="en-US" sz="1600" dirty="0" err="1"/>
              <a:t>Hopkings</a:t>
            </a:r>
            <a:r>
              <a:rPr lang="en-US" sz="1600" dirty="0"/>
              <a:t> University Press Copyright 1986 by William E. </a:t>
            </a:r>
            <a:r>
              <a:rPr lang="en-US" sz="1600" dirty="0" err="1"/>
              <a:t>Duellman</a:t>
            </a:r>
            <a:r>
              <a:rPr lang="en-US" sz="1600" dirty="0"/>
              <a:t> and Linda </a:t>
            </a:r>
            <a:r>
              <a:rPr lang="en-US" sz="1600" dirty="0" err="1"/>
              <a:t>Trueb</a:t>
            </a:r>
            <a:r>
              <a:rPr lang="en-US" sz="1600" dirty="0" smtClean="0"/>
              <a:t>.</a:t>
            </a:r>
            <a:endParaRPr lang="en-US" sz="1600" dirty="0"/>
          </a:p>
          <a:p>
            <a:pPr>
              <a:spcBef>
                <a:spcPts val="600"/>
              </a:spcBef>
            </a:pPr>
            <a:r>
              <a:rPr lang="el-GR" sz="1600" dirty="0"/>
              <a:t>Εικόνα 30. </a:t>
            </a:r>
            <a:r>
              <a:rPr lang="en-US" sz="1600" dirty="0"/>
              <a:t>Copyright 2011 E</a:t>
            </a:r>
            <a:r>
              <a:rPr lang="el-GR" sz="1600" dirty="0"/>
              <a:t>κδόσεις </a:t>
            </a:r>
            <a:r>
              <a:rPr lang="en-US" sz="1600" dirty="0"/>
              <a:t>Utopia. </a:t>
            </a:r>
            <a:r>
              <a:rPr lang="el-GR" sz="1600" dirty="0"/>
              <a:t>Πηγή: Ζωολογία ΙΙ Ολοκληρωμένες Αρχές, Τόμος ΙΙ. </a:t>
            </a:r>
            <a:r>
              <a:rPr lang="en-US" sz="1600" dirty="0"/>
              <a:t>Hickman, Roberts, Keen, Larson, </a:t>
            </a:r>
            <a:r>
              <a:rPr lang="en-US" sz="1600" dirty="0" err="1"/>
              <a:t>l’Anson</a:t>
            </a:r>
            <a:r>
              <a:rPr lang="en-US" sz="1600" dirty="0"/>
              <a:t>, </a:t>
            </a:r>
            <a:r>
              <a:rPr lang="en-US" sz="1600" dirty="0" err="1"/>
              <a:t>Eisenhour</a:t>
            </a:r>
            <a:r>
              <a:rPr lang="en-US" sz="1600" dirty="0"/>
              <a:t>. 14</a:t>
            </a:r>
            <a:r>
              <a:rPr lang="el-GR" sz="1600" dirty="0"/>
              <a:t>η Αμερικάνικη – 2η Ελληνική Έκδοση. Εκδόσεις </a:t>
            </a:r>
            <a:r>
              <a:rPr lang="en-US" sz="1600" dirty="0"/>
              <a:t>Utopia, ISBN: 978-960-99280-3-8</a:t>
            </a:r>
            <a:r>
              <a:rPr lang="en-US" sz="1600" dirty="0" smtClean="0"/>
              <a:t>.</a:t>
            </a:r>
            <a:endParaRPr lang="en-US" sz="1600" dirty="0"/>
          </a:p>
          <a:p>
            <a:pPr>
              <a:spcBef>
                <a:spcPts val="600"/>
              </a:spcBef>
            </a:pPr>
            <a:r>
              <a:rPr lang="el-GR" sz="1600" dirty="0"/>
              <a:t>Εικόνα 31. </a:t>
            </a:r>
            <a:r>
              <a:rPr lang="en-US" sz="1600" dirty="0"/>
              <a:t>Copyright 2011 E</a:t>
            </a:r>
            <a:r>
              <a:rPr lang="el-GR" sz="1600" dirty="0"/>
              <a:t>κδόσεις </a:t>
            </a:r>
            <a:r>
              <a:rPr lang="en-US" sz="1600" dirty="0"/>
              <a:t>Utopia. </a:t>
            </a:r>
            <a:r>
              <a:rPr lang="el-GR" sz="1600" dirty="0"/>
              <a:t>Πηγή: Ζωολογία ΙΙ Ολοκληρωμένες Αρχές, Τόμος ΙΙ. </a:t>
            </a:r>
            <a:r>
              <a:rPr lang="en-US" sz="1600" dirty="0"/>
              <a:t>Hickman, Roberts, Keen, Larson, </a:t>
            </a:r>
            <a:r>
              <a:rPr lang="en-US" sz="1600" dirty="0" err="1"/>
              <a:t>l’Anson</a:t>
            </a:r>
            <a:r>
              <a:rPr lang="en-US" sz="1600" dirty="0"/>
              <a:t>, </a:t>
            </a:r>
            <a:r>
              <a:rPr lang="en-US" sz="1600" dirty="0" err="1"/>
              <a:t>Eisenhour</a:t>
            </a:r>
            <a:r>
              <a:rPr lang="en-US" sz="1600" dirty="0"/>
              <a:t>. 14</a:t>
            </a:r>
            <a:r>
              <a:rPr lang="el-GR" sz="1600" dirty="0"/>
              <a:t>η Αμερικάνικη – 2η Ελληνική Έκδοση. Εκδόσεις </a:t>
            </a:r>
            <a:r>
              <a:rPr lang="en-US" sz="1600" dirty="0"/>
              <a:t>Utopia, ISBN: 978-960-99280-3-8</a:t>
            </a:r>
            <a:r>
              <a:rPr lang="en-US" sz="1600" dirty="0" smtClean="0"/>
              <a:t>.</a:t>
            </a:r>
            <a:endParaRPr lang="en-US" sz="1600" dirty="0"/>
          </a:p>
          <a:p>
            <a:pPr>
              <a:spcBef>
                <a:spcPts val="600"/>
              </a:spcBef>
            </a:pPr>
            <a:r>
              <a:rPr lang="el-GR" sz="1600" dirty="0"/>
              <a:t>Εικόνα 32. </a:t>
            </a:r>
            <a:r>
              <a:rPr lang="en-US" sz="1600" dirty="0"/>
              <a:t>Copyright 2011 E</a:t>
            </a:r>
            <a:r>
              <a:rPr lang="el-GR" sz="1600" dirty="0"/>
              <a:t>κδόσεις </a:t>
            </a:r>
            <a:r>
              <a:rPr lang="en-US" sz="1600" dirty="0"/>
              <a:t>Utopia. </a:t>
            </a:r>
            <a:r>
              <a:rPr lang="el-GR" sz="1600" dirty="0"/>
              <a:t>Πηγή: Ζωολογία ΙΙ Ολοκληρωμένες Αρχές, Τόμος ΙΙ. </a:t>
            </a:r>
            <a:r>
              <a:rPr lang="en-US" sz="1600" dirty="0"/>
              <a:t>Hickman, Roberts, Keen, Larson, </a:t>
            </a:r>
            <a:r>
              <a:rPr lang="en-US" sz="1600" dirty="0" err="1"/>
              <a:t>l’Anson</a:t>
            </a:r>
            <a:r>
              <a:rPr lang="en-US" sz="1600" dirty="0"/>
              <a:t>, </a:t>
            </a:r>
            <a:r>
              <a:rPr lang="en-US" sz="1600" dirty="0" err="1"/>
              <a:t>Eisenhour</a:t>
            </a:r>
            <a:r>
              <a:rPr lang="en-US" sz="1600" dirty="0"/>
              <a:t>. 14</a:t>
            </a:r>
            <a:r>
              <a:rPr lang="el-GR" sz="1600" dirty="0"/>
              <a:t>η Αμερικάνικη – 2η Ελληνική Έκδοση. Εκδόσεις </a:t>
            </a:r>
            <a:r>
              <a:rPr lang="en-US" sz="1600" dirty="0"/>
              <a:t>Utopia, ISBN: 978-960-99280-3-8</a:t>
            </a:r>
            <a:r>
              <a:rPr lang="en-US" sz="1600" dirty="0" smtClean="0"/>
              <a:t>.</a:t>
            </a:r>
            <a:endParaRPr lang="en-US" sz="1600" dirty="0"/>
          </a:p>
          <a:p>
            <a:pPr>
              <a:spcBef>
                <a:spcPts val="600"/>
              </a:spcBef>
            </a:pPr>
            <a:r>
              <a:rPr lang="el-GR" sz="1600" dirty="0"/>
              <a:t>Εικόνα 33. </a:t>
            </a:r>
            <a:r>
              <a:rPr lang="en-US" sz="1600" dirty="0"/>
              <a:t>Copyright 2011 E</a:t>
            </a:r>
            <a:r>
              <a:rPr lang="el-GR" sz="1600" dirty="0"/>
              <a:t>κδόσεις </a:t>
            </a:r>
            <a:r>
              <a:rPr lang="en-US" sz="1600" dirty="0"/>
              <a:t>Utopia. </a:t>
            </a:r>
            <a:r>
              <a:rPr lang="el-GR" sz="1600" dirty="0"/>
              <a:t>Πηγή: Ζωολογία ΙΙ Ολοκληρωμένες Αρχές, Τόμος ΙΙ. </a:t>
            </a:r>
            <a:r>
              <a:rPr lang="en-US" sz="1600" dirty="0"/>
              <a:t>Hickman, Roberts, Keen, Larson, </a:t>
            </a:r>
            <a:r>
              <a:rPr lang="en-US" sz="1600" dirty="0" err="1"/>
              <a:t>l’Anson</a:t>
            </a:r>
            <a:r>
              <a:rPr lang="en-US" sz="1600" dirty="0"/>
              <a:t>, </a:t>
            </a:r>
            <a:r>
              <a:rPr lang="en-US" sz="1600" dirty="0" err="1"/>
              <a:t>Eisenhour</a:t>
            </a:r>
            <a:r>
              <a:rPr lang="en-US" sz="1600" dirty="0"/>
              <a:t>. 14</a:t>
            </a:r>
            <a:r>
              <a:rPr lang="el-GR" sz="1600" dirty="0"/>
              <a:t>η Αμερικάνικη – 2η Ελληνική Έκδοση. Εκδόσεις </a:t>
            </a:r>
            <a:r>
              <a:rPr lang="en-US" sz="1600" dirty="0"/>
              <a:t>Utopia, ISBN: 978-960-99280-3-8.</a:t>
            </a:r>
          </a:p>
          <a:p>
            <a:pPr>
              <a:spcBef>
                <a:spcPts val="600"/>
              </a:spcBef>
            </a:pPr>
            <a:endParaRPr lang="en-US" sz="1600" dirty="0"/>
          </a:p>
        </p:txBody>
      </p:sp>
      <p:sp>
        <p:nvSpPr>
          <p:cNvPr id="6" name="Θέση υποσέλιδου 5"/>
          <p:cNvSpPr>
            <a:spLocks noGrp="1"/>
          </p:cNvSpPr>
          <p:nvPr>
            <p:ph type="ftr" sz="quarter" idx="11"/>
          </p:nvPr>
        </p:nvSpPr>
        <p:spPr/>
        <p:txBody>
          <a:bodyPr/>
          <a:lstStyle/>
          <a:p>
            <a:r>
              <a:rPr lang="el-GR" smtClean="0"/>
              <a:t>Ενότητα 2η. Αμφίβια</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91</a:t>
            </a:fld>
            <a:endParaRPr lang="en-US"/>
          </a:p>
        </p:txBody>
      </p:sp>
    </p:spTree>
    <p:extLst>
      <p:ext uri="{BB962C8B-B14F-4D97-AF65-F5344CB8AC3E}">
        <p14:creationId xmlns:p14="http://schemas.microsoft.com/office/powerpoint/2010/main" val="132465763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462"/>
            <a:ext cx="9144000" cy="1143000"/>
          </a:xfrm>
        </p:spPr>
        <p:txBody>
          <a:bodyPr>
            <a:noAutofit/>
          </a:bodyPr>
          <a:lstStyle/>
          <a:p>
            <a:pPr algn="ctr"/>
            <a:r>
              <a:rPr lang="el-GR" sz="4000" b="1" dirty="0"/>
              <a:t>Σημείωμα </a:t>
            </a:r>
            <a:r>
              <a:rPr lang="el-GR" sz="4000" b="1" dirty="0" smtClean="0"/>
              <a:t/>
            </a:r>
            <a:br>
              <a:rPr lang="el-GR" sz="4000" b="1" dirty="0" smtClean="0"/>
            </a:br>
            <a:r>
              <a:rPr lang="el-GR" sz="4000" b="1" dirty="0" smtClean="0"/>
              <a:t>Χρήσης </a:t>
            </a:r>
            <a:r>
              <a:rPr lang="el-GR" sz="4000" b="1" dirty="0"/>
              <a:t>Έργων </a:t>
            </a:r>
            <a:r>
              <a:rPr lang="el-GR" sz="4000" b="1" dirty="0" smtClean="0"/>
              <a:t>Τρίτων</a:t>
            </a:r>
            <a:r>
              <a:rPr lang="en-US" sz="4000" b="1" dirty="0" smtClean="0"/>
              <a:t> </a:t>
            </a:r>
            <a:r>
              <a:rPr lang="el-GR" sz="4000" b="1" dirty="0" smtClean="0"/>
              <a:t>6</a:t>
            </a:r>
            <a:r>
              <a:rPr lang="en-US" sz="4000" b="1" dirty="0" smtClean="0"/>
              <a:t>/</a:t>
            </a:r>
            <a:r>
              <a:rPr lang="el-GR" sz="4000" b="1" dirty="0" smtClean="0"/>
              <a:t>6</a:t>
            </a:r>
            <a:endParaRPr lang="el-GR" sz="4000" b="1" dirty="0"/>
          </a:p>
        </p:txBody>
      </p:sp>
      <p:sp>
        <p:nvSpPr>
          <p:cNvPr id="3" name="Content Placeholder 2"/>
          <p:cNvSpPr>
            <a:spLocks noGrp="1"/>
          </p:cNvSpPr>
          <p:nvPr>
            <p:ph idx="1"/>
          </p:nvPr>
        </p:nvSpPr>
        <p:spPr>
          <a:xfrm>
            <a:off x="179512" y="1556792"/>
            <a:ext cx="8856984" cy="4525963"/>
          </a:xfrm>
        </p:spPr>
        <p:txBody>
          <a:bodyPr>
            <a:noAutofit/>
          </a:bodyPr>
          <a:lstStyle/>
          <a:p>
            <a:pPr>
              <a:spcBef>
                <a:spcPts val="600"/>
              </a:spcBef>
            </a:pPr>
            <a:r>
              <a:rPr lang="el-GR" sz="1600" dirty="0"/>
              <a:t>Εικόνα 34. </a:t>
            </a:r>
            <a:r>
              <a:rPr lang="en-US" sz="1600" dirty="0"/>
              <a:t>Copyright 2011 E</a:t>
            </a:r>
            <a:r>
              <a:rPr lang="el-GR" sz="1600" dirty="0"/>
              <a:t>κδόσεις </a:t>
            </a:r>
            <a:r>
              <a:rPr lang="en-US" sz="1600" dirty="0"/>
              <a:t>Utopia. </a:t>
            </a:r>
            <a:r>
              <a:rPr lang="el-GR" sz="1600" dirty="0"/>
              <a:t>Πηγή: Ζωολογία ΙΙ Ολοκληρωμένες Αρχές, Τόμος ΙΙ. </a:t>
            </a:r>
            <a:r>
              <a:rPr lang="en-US" sz="1600" dirty="0"/>
              <a:t>Hickman, Roberts, Keen, Larson, </a:t>
            </a:r>
            <a:r>
              <a:rPr lang="en-US" sz="1600" dirty="0" err="1"/>
              <a:t>l’Anson</a:t>
            </a:r>
            <a:r>
              <a:rPr lang="en-US" sz="1600" dirty="0"/>
              <a:t>, </a:t>
            </a:r>
            <a:r>
              <a:rPr lang="en-US" sz="1600" dirty="0" err="1"/>
              <a:t>Eisenhour</a:t>
            </a:r>
            <a:r>
              <a:rPr lang="en-US" sz="1600" dirty="0"/>
              <a:t>. 14</a:t>
            </a:r>
            <a:r>
              <a:rPr lang="el-GR" sz="1600" dirty="0"/>
              <a:t>η Αμερικάνικη – 2η Ελληνική Έκδοση. Εκδόσεις </a:t>
            </a:r>
            <a:r>
              <a:rPr lang="en-US" sz="1600" dirty="0"/>
              <a:t>Utopia, ISBN: 978-960-99280-3-8</a:t>
            </a:r>
            <a:r>
              <a:rPr lang="en-US" sz="1600" dirty="0" smtClean="0"/>
              <a:t>.</a:t>
            </a:r>
            <a:endParaRPr lang="en-US" sz="1600" dirty="0"/>
          </a:p>
          <a:p>
            <a:pPr>
              <a:spcBef>
                <a:spcPts val="600"/>
              </a:spcBef>
            </a:pPr>
            <a:r>
              <a:rPr lang="el-GR" sz="1600" dirty="0"/>
              <a:t>Εικόνα 35. Πηγή: </a:t>
            </a:r>
            <a:r>
              <a:rPr lang="en-US" sz="1600" dirty="0"/>
              <a:t>Biology of Amphibians William E. </a:t>
            </a:r>
            <a:r>
              <a:rPr lang="en-US" sz="1600" dirty="0" err="1"/>
              <a:t>Duellman</a:t>
            </a:r>
            <a:r>
              <a:rPr lang="en-US" sz="1600" dirty="0"/>
              <a:t> and Linda </a:t>
            </a:r>
            <a:r>
              <a:rPr lang="en-US" sz="1600" dirty="0" err="1"/>
              <a:t>Trueb</a:t>
            </a:r>
            <a:r>
              <a:rPr lang="en-US" sz="1600" dirty="0"/>
              <a:t>. The Johns </a:t>
            </a:r>
            <a:r>
              <a:rPr lang="en-US" sz="1600" dirty="0" err="1"/>
              <a:t>Hopkings</a:t>
            </a:r>
            <a:r>
              <a:rPr lang="en-US" sz="1600" dirty="0"/>
              <a:t> University Press Copyright 1986 by William E. </a:t>
            </a:r>
            <a:r>
              <a:rPr lang="en-US" sz="1600" dirty="0" err="1"/>
              <a:t>Duellman</a:t>
            </a:r>
            <a:r>
              <a:rPr lang="en-US" sz="1600" dirty="0"/>
              <a:t> and Linda </a:t>
            </a:r>
            <a:r>
              <a:rPr lang="en-US" sz="1600" dirty="0" err="1"/>
              <a:t>Trueb</a:t>
            </a:r>
            <a:r>
              <a:rPr lang="en-US" sz="1600" dirty="0" smtClean="0"/>
              <a:t>.</a:t>
            </a:r>
            <a:endParaRPr lang="en-US" sz="1600" dirty="0"/>
          </a:p>
          <a:p>
            <a:pPr>
              <a:spcBef>
                <a:spcPts val="600"/>
              </a:spcBef>
            </a:pPr>
            <a:r>
              <a:rPr lang="el-GR" sz="1600" dirty="0"/>
              <a:t>Εικόνα 36. Πηγή: </a:t>
            </a:r>
            <a:r>
              <a:rPr lang="en-US" sz="1600" dirty="0"/>
              <a:t>Biology of Amphibians William E. </a:t>
            </a:r>
            <a:r>
              <a:rPr lang="en-US" sz="1600" dirty="0" err="1"/>
              <a:t>Duellman</a:t>
            </a:r>
            <a:r>
              <a:rPr lang="en-US" sz="1600" dirty="0"/>
              <a:t> and Linda </a:t>
            </a:r>
            <a:r>
              <a:rPr lang="en-US" sz="1600" dirty="0" err="1"/>
              <a:t>Trueb</a:t>
            </a:r>
            <a:r>
              <a:rPr lang="en-US" sz="1600" dirty="0"/>
              <a:t>. The Johns </a:t>
            </a:r>
            <a:r>
              <a:rPr lang="en-US" sz="1600" dirty="0" err="1"/>
              <a:t>Hopkings</a:t>
            </a:r>
            <a:r>
              <a:rPr lang="en-US" sz="1600" dirty="0"/>
              <a:t> University Press Copyright 1986 by William E. </a:t>
            </a:r>
            <a:r>
              <a:rPr lang="en-US" sz="1600" dirty="0" err="1"/>
              <a:t>Duellman</a:t>
            </a:r>
            <a:r>
              <a:rPr lang="en-US" sz="1600" dirty="0"/>
              <a:t> and Linda </a:t>
            </a:r>
            <a:r>
              <a:rPr lang="en-US" sz="1600" dirty="0" err="1"/>
              <a:t>Trueb</a:t>
            </a:r>
            <a:r>
              <a:rPr lang="en-US" sz="1600" dirty="0" smtClean="0"/>
              <a:t>.</a:t>
            </a:r>
            <a:endParaRPr lang="en-US" sz="1600" dirty="0"/>
          </a:p>
          <a:p>
            <a:pPr>
              <a:spcBef>
                <a:spcPts val="600"/>
              </a:spcBef>
            </a:pPr>
            <a:r>
              <a:rPr lang="el-GR" sz="1600" dirty="0"/>
              <a:t>Εικόνα 37. Πηγή: </a:t>
            </a:r>
            <a:r>
              <a:rPr lang="en-US" sz="1600" dirty="0"/>
              <a:t>Biology of Amphibians William E. </a:t>
            </a:r>
            <a:r>
              <a:rPr lang="en-US" sz="1600" dirty="0" err="1"/>
              <a:t>Duellman</a:t>
            </a:r>
            <a:r>
              <a:rPr lang="en-US" sz="1600" dirty="0"/>
              <a:t> and Linda </a:t>
            </a:r>
            <a:r>
              <a:rPr lang="en-US" sz="1600" dirty="0" err="1"/>
              <a:t>Trueb</a:t>
            </a:r>
            <a:r>
              <a:rPr lang="en-US" sz="1600" dirty="0"/>
              <a:t>. The Johns </a:t>
            </a:r>
            <a:r>
              <a:rPr lang="en-US" sz="1600" dirty="0" err="1"/>
              <a:t>Hopkings</a:t>
            </a:r>
            <a:r>
              <a:rPr lang="en-US" sz="1600" dirty="0"/>
              <a:t> University Press Copyright 1986 by William E. </a:t>
            </a:r>
            <a:r>
              <a:rPr lang="en-US" sz="1600" dirty="0" err="1"/>
              <a:t>Duellman</a:t>
            </a:r>
            <a:r>
              <a:rPr lang="en-US" sz="1600" dirty="0"/>
              <a:t> and Linda </a:t>
            </a:r>
            <a:r>
              <a:rPr lang="en-US" sz="1600" dirty="0" err="1"/>
              <a:t>Trueb</a:t>
            </a:r>
            <a:r>
              <a:rPr lang="en-US" sz="1600" dirty="0" smtClean="0"/>
              <a:t>.</a:t>
            </a:r>
            <a:endParaRPr lang="en-US" sz="1600" dirty="0"/>
          </a:p>
          <a:p>
            <a:pPr>
              <a:spcBef>
                <a:spcPts val="600"/>
              </a:spcBef>
            </a:pPr>
            <a:r>
              <a:rPr lang="el-GR" sz="1600" dirty="0"/>
              <a:t>Εικόνα 38. Πηγή: </a:t>
            </a:r>
            <a:r>
              <a:rPr lang="en-US" sz="1600" dirty="0"/>
              <a:t>Biology of Amphibians William E. </a:t>
            </a:r>
            <a:r>
              <a:rPr lang="en-US" sz="1600" dirty="0" err="1"/>
              <a:t>Duellman</a:t>
            </a:r>
            <a:r>
              <a:rPr lang="en-US" sz="1600" dirty="0"/>
              <a:t> and Linda </a:t>
            </a:r>
            <a:r>
              <a:rPr lang="en-US" sz="1600" dirty="0" err="1"/>
              <a:t>Trueb</a:t>
            </a:r>
            <a:r>
              <a:rPr lang="en-US" sz="1600" dirty="0"/>
              <a:t>. The Johns </a:t>
            </a:r>
            <a:r>
              <a:rPr lang="en-US" sz="1600" dirty="0" err="1"/>
              <a:t>Hopkings</a:t>
            </a:r>
            <a:r>
              <a:rPr lang="en-US" sz="1600" dirty="0"/>
              <a:t> University Press Copyright 1986 by William E. </a:t>
            </a:r>
            <a:r>
              <a:rPr lang="en-US" sz="1600" dirty="0" err="1"/>
              <a:t>Duellman</a:t>
            </a:r>
            <a:r>
              <a:rPr lang="en-US" sz="1600" dirty="0"/>
              <a:t> and Linda </a:t>
            </a:r>
            <a:r>
              <a:rPr lang="en-US" sz="1600" dirty="0" err="1"/>
              <a:t>Trueb</a:t>
            </a:r>
            <a:r>
              <a:rPr lang="en-US" sz="1600" dirty="0" smtClean="0"/>
              <a:t>.</a:t>
            </a:r>
            <a:endParaRPr lang="en-US" sz="1600" dirty="0"/>
          </a:p>
          <a:p>
            <a:pPr>
              <a:spcBef>
                <a:spcPts val="600"/>
              </a:spcBef>
            </a:pPr>
            <a:r>
              <a:rPr lang="el-GR" sz="1600" dirty="0"/>
              <a:t>Εικόνα 39. Πηγή: </a:t>
            </a:r>
            <a:r>
              <a:rPr lang="en-US" sz="1600" dirty="0"/>
              <a:t>Biology of Amphibians William E. </a:t>
            </a:r>
            <a:r>
              <a:rPr lang="en-US" sz="1600" dirty="0" err="1"/>
              <a:t>Duellman</a:t>
            </a:r>
            <a:r>
              <a:rPr lang="en-US" sz="1600" dirty="0"/>
              <a:t> and Linda </a:t>
            </a:r>
            <a:r>
              <a:rPr lang="en-US" sz="1600" dirty="0" err="1"/>
              <a:t>Trueb</a:t>
            </a:r>
            <a:r>
              <a:rPr lang="en-US" sz="1600" dirty="0"/>
              <a:t>. The Johns </a:t>
            </a:r>
            <a:r>
              <a:rPr lang="en-US" sz="1600" dirty="0" err="1"/>
              <a:t>Hopkings</a:t>
            </a:r>
            <a:r>
              <a:rPr lang="en-US" sz="1600" dirty="0"/>
              <a:t> University Press Copyright 1986 by William E. </a:t>
            </a:r>
            <a:r>
              <a:rPr lang="en-US" sz="1600" dirty="0" err="1"/>
              <a:t>Duellman</a:t>
            </a:r>
            <a:r>
              <a:rPr lang="en-US" sz="1600" dirty="0"/>
              <a:t> and Linda </a:t>
            </a:r>
            <a:r>
              <a:rPr lang="en-US" sz="1600" dirty="0" err="1"/>
              <a:t>Trueb</a:t>
            </a:r>
            <a:r>
              <a:rPr lang="en-US" sz="1600" dirty="0" smtClean="0"/>
              <a:t>.</a:t>
            </a:r>
            <a:endParaRPr lang="en-US" sz="1600" dirty="0"/>
          </a:p>
          <a:p>
            <a:pPr>
              <a:spcBef>
                <a:spcPts val="600"/>
              </a:spcBef>
            </a:pPr>
            <a:r>
              <a:rPr lang="el-GR" sz="1600" dirty="0"/>
              <a:t>Εικόνα 40. Ιδια εικόνα με εικόνα 15</a:t>
            </a:r>
            <a:r>
              <a:rPr lang="el-GR" sz="1600" dirty="0" smtClean="0"/>
              <a:t>.</a:t>
            </a:r>
            <a:endParaRPr lang="el-GR" sz="1600" dirty="0"/>
          </a:p>
          <a:p>
            <a:pPr>
              <a:spcBef>
                <a:spcPts val="600"/>
              </a:spcBef>
            </a:pPr>
            <a:r>
              <a:rPr lang="el-GR" sz="1600" dirty="0"/>
              <a:t>Εικόνα 41. </a:t>
            </a:r>
            <a:r>
              <a:rPr lang="en-US" sz="1600" dirty="0"/>
              <a:t>Copyrighted</a:t>
            </a:r>
            <a:r>
              <a:rPr lang="en-US" sz="1600" dirty="0" smtClean="0"/>
              <a:t>.</a:t>
            </a:r>
            <a:endParaRPr lang="en-US" sz="1600" dirty="0"/>
          </a:p>
          <a:p>
            <a:pPr>
              <a:spcBef>
                <a:spcPts val="600"/>
              </a:spcBef>
            </a:pPr>
            <a:r>
              <a:rPr lang="el-GR" sz="1600" dirty="0"/>
              <a:t>Εικόνα 42. </a:t>
            </a:r>
            <a:r>
              <a:rPr lang="en-US" sz="1600" dirty="0"/>
              <a:t>Copyright 2011 E</a:t>
            </a:r>
            <a:r>
              <a:rPr lang="el-GR" sz="1600" dirty="0"/>
              <a:t>κδόσεις </a:t>
            </a:r>
            <a:r>
              <a:rPr lang="en-US" sz="1600" dirty="0"/>
              <a:t>Utopia. </a:t>
            </a:r>
            <a:r>
              <a:rPr lang="el-GR" sz="1600" dirty="0"/>
              <a:t>Πηγή: Ζωολογία ΙΙ Ολοκληρωμένες Αρχές, Τόμος ΙΙ. </a:t>
            </a:r>
            <a:r>
              <a:rPr lang="en-US" sz="1600" dirty="0"/>
              <a:t>Hickman, Roberts, Keen, Larson, </a:t>
            </a:r>
            <a:r>
              <a:rPr lang="en-US" sz="1600" dirty="0" err="1"/>
              <a:t>l’Anson</a:t>
            </a:r>
            <a:r>
              <a:rPr lang="en-US" sz="1600" dirty="0"/>
              <a:t>, </a:t>
            </a:r>
            <a:r>
              <a:rPr lang="en-US" sz="1600" dirty="0" err="1"/>
              <a:t>Eisenhour</a:t>
            </a:r>
            <a:r>
              <a:rPr lang="en-US" sz="1600" dirty="0"/>
              <a:t>. 14</a:t>
            </a:r>
            <a:r>
              <a:rPr lang="el-GR" sz="1600" dirty="0"/>
              <a:t>η Αμερικάνικη – 2η Ελληνική Έκδοση. Εκδόσεις </a:t>
            </a:r>
            <a:r>
              <a:rPr lang="en-US" sz="1600" dirty="0"/>
              <a:t>Utopia, ISBN: 978-960-99280-3-8.</a:t>
            </a:r>
          </a:p>
          <a:p>
            <a:pPr>
              <a:spcBef>
                <a:spcPts val="600"/>
              </a:spcBef>
            </a:pPr>
            <a:endParaRPr lang="en-US" sz="1600" dirty="0"/>
          </a:p>
          <a:p>
            <a:pPr>
              <a:spcBef>
                <a:spcPts val="600"/>
              </a:spcBef>
            </a:pPr>
            <a:endParaRPr lang="en-US" sz="1600" dirty="0"/>
          </a:p>
          <a:p>
            <a:pPr>
              <a:spcBef>
                <a:spcPts val="600"/>
              </a:spcBef>
            </a:pPr>
            <a:endParaRPr lang="en-US" sz="1600" dirty="0"/>
          </a:p>
          <a:p>
            <a:pPr>
              <a:spcBef>
                <a:spcPts val="600"/>
              </a:spcBef>
            </a:pPr>
            <a:endParaRPr lang="en-US" sz="1600" dirty="0"/>
          </a:p>
          <a:p>
            <a:pPr>
              <a:spcBef>
                <a:spcPts val="600"/>
              </a:spcBef>
            </a:pPr>
            <a:endParaRPr lang="en-US" sz="1600" dirty="0"/>
          </a:p>
          <a:p>
            <a:pPr>
              <a:spcBef>
                <a:spcPts val="600"/>
              </a:spcBef>
            </a:pPr>
            <a:endParaRPr lang="en-US" sz="1600" dirty="0"/>
          </a:p>
          <a:p>
            <a:pPr>
              <a:spcBef>
                <a:spcPts val="600"/>
              </a:spcBef>
            </a:pPr>
            <a:endParaRPr lang="en-US" sz="1600" dirty="0"/>
          </a:p>
          <a:p>
            <a:pPr>
              <a:spcBef>
                <a:spcPts val="600"/>
              </a:spcBef>
            </a:pPr>
            <a:endParaRPr lang="en-US" sz="1600" dirty="0"/>
          </a:p>
        </p:txBody>
      </p:sp>
      <p:sp>
        <p:nvSpPr>
          <p:cNvPr id="6" name="Θέση υποσέλιδου 5"/>
          <p:cNvSpPr>
            <a:spLocks noGrp="1"/>
          </p:cNvSpPr>
          <p:nvPr>
            <p:ph type="ftr" sz="quarter" idx="11"/>
          </p:nvPr>
        </p:nvSpPr>
        <p:spPr/>
        <p:txBody>
          <a:bodyPr/>
          <a:lstStyle/>
          <a:p>
            <a:r>
              <a:rPr lang="el-GR" smtClean="0"/>
              <a:t>Ενότητα 2η. Αμφίβια</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92</a:t>
            </a:fld>
            <a:endParaRPr lang="en-US"/>
          </a:p>
        </p:txBody>
      </p:sp>
    </p:spTree>
    <p:extLst>
      <p:ext uri="{BB962C8B-B14F-4D97-AF65-F5344CB8AC3E}">
        <p14:creationId xmlns:p14="http://schemas.microsoft.com/office/powerpoint/2010/main" val="752367031"/>
      </p:ext>
    </p:extLst>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Θέμα του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1.pptx" id="{384095AA-3FED-4702-B384-88A1E9625162}" vid="{8E3B2130-187F-4ED6-B635-B15099330E84}"/>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TEMPLATE1a</Template>
  <TotalTime>1121</TotalTime>
  <Words>4335</Words>
  <Application>Microsoft Office PowerPoint</Application>
  <PresentationFormat>On-screen Show (4:3)</PresentationFormat>
  <Paragraphs>647</Paragraphs>
  <Slides>92</Slides>
  <Notes>49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92</vt:i4>
      </vt:variant>
    </vt:vector>
  </HeadingPairs>
  <TitlesOfParts>
    <vt:vector size="98" baseType="lpstr">
      <vt:lpstr>Arial</vt:lpstr>
      <vt:lpstr>Calibri</vt:lpstr>
      <vt:lpstr>MS PGothic</vt:lpstr>
      <vt:lpstr>Tahoma</vt:lpstr>
      <vt:lpstr>Wingdings</vt:lpstr>
      <vt:lpstr>Θέμα του Office</vt:lpstr>
      <vt:lpstr>Zωολογία ΙΙ</vt:lpstr>
      <vt:lpstr>Μετακίνηση προς την ξηρά</vt:lpstr>
      <vt:lpstr>Βασικές διαφορές  μεταξύ νερού και χέρσου 1/2</vt:lpstr>
      <vt:lpstr>Βασικές διαφορές  μεταξύ νερού και χέρσου 2/2</vt:lpstr>
      <vt:lpstr>Μονοφυλετική ομάδα Τετράποδα: 1. Αμφίβια 2. Αμνιωτά  1/3</vt:lpstr>
      <vt:lpstr>Μονοφυλετική ομάδα Τετράποδα: 1. Αμφίβια 2. Αμνιωτά  2/3</vt:lpstr>
      <vt:lpstr>Μονοφυλετική ομάδα Τετράποδα: 1. Αμφίβια 2. Αμνιωτά  3/3</vt:lpstr>
      <vt:lpstr>Θεωρίες για  την μετάβαση στην ξηρά 1/2</vt:lpstr>
      <vt:lpstr>Θεωρίες για  την μετάβαση στην ξηρά 2/2</vt:lpstr>
      <vt:lpstr>Εξέλιξη του τετραποδικού άκρου 1/3</vt:lpstr>
      <vt:lpstr>Εξέλιξη του  τετραποδικού άκρου 2/3</vt:lpstr>
      <vt:lpstr>Εξέλιξη του  τετραποδικού άκρου 3/3</vt:lpstr>
      <vt:lpstr>Ichthyostega</vt:lpstr>
      <vt:lpstr>Διαφοροποίηση Τετραπόδων κατά το Λιθανθρακοφόρο</vt:lpstr>
      <vt:lpstr>Κλαδόγραμμα των Τετραπόδων με έμφαση στην καταγωγή των Αμφιβίων</vt:lpstr>
      <vt:lpstr>Πρώιμη εξέλιξη των Τετραπόδων και καταγωγή των Αμφιβίων</vt:lpstr>
      <vt:lpstr>Βιολογικές Καινοτομίες</vt:lpstr>
      <vt:lpstr>Χαρακτηριστικά  των σύγχρονων Αμφιβίων 1/2</vt:lpstr>
      <vt:lpstr>Χαρακτηριστικά  των σύγχρονων Αμφιβίων 2/2</vt:lpstr>
      <vt:lpstr>Γλώσσες Αμφιβίων</vt:lpstr>
      <vt:lpstr>Θέση φωνητικών σάκων</vt:lpstr>
      <vt:lpstr>Αρτίγονα Αμφίβια</vt:lpstr>
      <vt:lpstr>Καικίλια ή Γυμνοφίονα ή Άποδα 1/2</vt:lpstr>
      <vt:lpstr>Καικίλια ή Γυμνοφίονα ή Άποδα 2/2</vt:lpstr>
      <vt:lpstr>Τάξη Ουρόδηλα σαλαμάνδρες 1/2</vt:lpstr>
      <vt:lpstr>Τάξη Ουρόδηλα σαλαμάνδρες 2/2</vt:lpstr>
      <vt:lpstr>Αναπαραγωγική συμπεριφορά 1/3</vt:lpstr>
      <vt:lpstr>Αναπαραγωγική συμπεριφορά 2/3</vt:lpstr>
      <vt:lpstr>Αναπαραγωγική συμπεριφορά 3/3</vt:lpstr>
      <vt:lpstr>Ο κύκλος ζωής ενός τρίτωνα</vt:lpstr>
      <vt:lpstr>Αναπνοή</vt:lpstr>
      <vt:lpstr>Αμφίουροι Οικ. Amphiumidae</vt:lpstr>
      <vt:lpstr>Αμφίουροι Οικ. Plethodontidae</vt:lpstr>
      <vt:lpstr>Παιδομόρφωση</vt:lpstr>
      <vt:lpstr>Παιδομόρφωση  στις σαλαμάνδρες</vt:lpstr>
      <vt:lpstr>Σαλαμάνδρα γένους Bolitoglossa : δομή ποδιού</vt:lpstr>
      <vt:lpstr>΄Ανουρα βάτραχοι και φρύνοι Salientia Πηδητικά 1/2</vt:lpstr>
      <vt:lpstr>΄Ανουρα βάτραχοι και φρύνοι Salientia Πηδητικά 2/2</vt:lpstr>
      <vt:lpstr>Διαφορές από Ουρόδηλα</vt:lpstr>
      <vt:lpstr>Rana catesbeiana</vt:lpstr>
      <vt:lpstr>Conraua goliath</vt:lpstr>
      <vt:lpstr>Xenopus laevis</vt:lpstr>
      <vt:lpstr>Ενδιαιτήματα Κατανομή</vt:lpstr>
      <vt:lpstr>Μείωση πληθυσμών</vt:lpstr>
      <vt:lpstr>Εχθροί, Λεία   Αμυντικοί μηχανισμοί</vt:lpstr>
      <vt:lpstr>Σωματικό περίβλημα</vt:lpstr>
      <vt:lpstr>Εγκάρσια τομή  δέρματος βατράχου</vt:lpstr>
      <vt:lpstr>Χρωματισμός</vt:lpstr>
      <vt:lpstr>Χρωματοφόρα κύτταρα</vt:lpstr>
      <vt:lpstr>Ερειστικό σύστημα 1/3</vt:lpstr>
      <vt:lpstr>Ερειστικό σύστημα 2/3</vt:lpstr>
      <vt:lpstr>Ερειστικό σύστημα 3/3</vt:lpstr>
      <vt:lpstr>Μυϊκό σύστημα κορμού</vt:lpstr>
      <vt:lpstr>Σκελετός του ταυροβάτραχου Rana catesbeiana </vt:lpstr>
      <vt:lpstr>Αναπνοή Φωνητική λειτουργία 1/2</vt:lpstr>
      <vt:lpstr>Αναπνοή Φωνητική λειτουργία 2/2</vt:lpstr>
      <vt:lpstr>Η αναπνοή σε έναν βάτραχο</vt:lpstr>
      <vt:lpstr>Επιπλέον λύσεις για την Αναπνοή</vt:lpstr>
      <vt:lpstr>Επιπλέον λύσεις για την Αναπνοή</vt:lpstr>
      <vt:lpstr>Κυκλοφορικό σύστημα 1/2</vt:lpstr>
      <vt:lpstr>Κυκλοφορικό σύστημα 2/2</vt:lpstr>
      <vt:lpstr>Δομή καρδιάς στο βάτραχο</vt:lpstr>
      <vt:lpstr>Νευρικό σύστημα Αισθητήρια</vt:lpstr>
      <vt:lpstr>Νευρικό σύστημα</vt:lpstr>
      <vt:lpstr>Αισθητήρια 1/3</vt:lpstr>
      <vt:lpstr>Αισθητήρια 2/3</vt:lpstr>
      <vt:lpstr>Αισθητήρια 3/3</vt:lpstr>
      <vt:lpstr>Όραση 1/2</vt:lpstr>
      <vt:lpstr>Όραση 2/2</vt:lpstr>
      <vt:lpstr>Οφθαλμός αμφιβίου</vt:lpstr>
      <vt:lpstr>Αναπαραγωγή</vt:lpstr>
      <vt:lpstr>Κύκλος ζωής του λεοπαρδοβάτραχου</vt:lpstr>
      <vt:lpstr>Hymenachirus boettgeri Διαδικασία της ωαπόθεσης (αρσ. γκρι χρώμα)  </vt:lpstr>
      <vt:lpstr>Pseudacris triseriata Διαδικασία της ωαπόθεσης (αρσ. γκρι χρώμα) </vt:lpstr>
      <vt:lpstr>Τύποι Συζευκτικού εναγκαλισμού στα Άνουρα.</vt:lpstr>
      <vt:lpstr>Σύζευξη 1/2</vt:lpstr>
      <vt:lpstr>Σύζευξη 2/2</vt:lpstr>
      <vt:lpstr>Αμυντική στάση</vt:lpstr>
      <vt:lpstr>Αναπαραγωγικές στρατηγικές</vt:lpstr>
      <vt:lpstr>Τέλος Παρουσίασης</vt:lpstr>
      <vt:lpstr>Χρηματοδότηση</vt:lpstr>
      <vt:lpstr>Σημειώματα</vt:lpstr>
      <vt:lpstr>Σημείωμα Ιστορικού Εκδόσεων Έργου</vt:lpstr>
      <vt:lpstr>Σημείωμα Αναφοράς</vt:lpstr>
      <vt:lpstr>Σημείωμα Αδειοδότησης</vt:lpstr>
      <vt:lpstr>Διατήρηση Σημειωμάτων</vt:lpstr>
      <vt:lpstr>Σημείωμα  Χρήσης Έργων Τρίτων 1/6</vt:lpstr>
      <vt:lpstr>Σημείωμα  Χρήσης Έργων Τρίτων 2/6</vt:lpstr>
      <vt:lpstr>Σημείωμα  Χρήσης Έργων Τρίτων 3/6</vt:lpstr>
      <vt:lpstr>Σημείωμα  Χρήσης Έργων Τρίτων 4/6</vt:lpstr>
      <vt:lpstr>Σημείωμα  Χρήσης Έργων Τρίτων 5/6</vt:lpstr>
      <vt:lpstr>Σημείωμα  Χρήσης Έργων Τρίτων 6/6</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Vassiliki Siafaka</dc:creator>
  <cp:lastModifiedBy>Vassiliki Siafaka</cp:lastModifiedBy>
  <cp:revision>193</cp:revision>
  <dcterms:created xsi:type="dcterms:W3CDTF">2015-03-24T06:43:16Z</dcterms:created>
  <dcterms:modified xsi:type="dcterms:W3CDTF">2015-11-12T21:53:32Z</dcterms:modified>
</cp:coreProperties>
</file>