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8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9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20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21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2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23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24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5.xml" ContentType="application/vnd.openxmlformats-officedocument.presentationml.notesSlide+xml"/>
  <Override PartName="/ppt/embeddings/oleObject26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1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266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4" r:id="rId25"/>
    <p:sldId id="265" r:id="rId26"/>
    <p:sldId id="325" r:id="rId27"/>
    <p:sldId id="280" r:id="rId28"/>
    <p:sldId id="290" r:id="rId29"/>
    <p:sldId id="295" r:id="rId30"/>
    <p:sldId id="299" r:id="rId31"/>
    <p:sldId id="326" r:id="rId32"/>
    <p:sldId id="291" r:id="rId33"/>
    <p:sldId id="294" r:id="rId34"/>
    <p:sldId id="327" r:id="rId35"/>
    <p:sldId id="330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266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4"/>
            <p14:sldId id="265"/>
            <p14:sldId id="325"/>
            <p14:sldId id="280"/>
            <p14:sldId id="290"/>
            <p14:sldId id="295"/>
            <p14:sldId id="299"/>
            <p14:sldId id="326"/>
            <p14:sldId id="291"/>
            <p14:sldId id="294"/>
          </p14:sldIdLst>
        </p14:section>
        <p14:section name="Untitled Section" id="{0F1CB131-A6BD-43D0-B8D4-1F27CEF7A05E}">
          <p14:sldIdLst>
            <p14:sldId id="327"/>
            <p14:sldId id="33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3" d="100"/>
          <a:sy n="83" d="100"/>
        </p:scale>
        <p:origin x="-19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1" Type="http://schemas.openxmlformats.org/officeDocument/2006/relationships/image" Target="../media/image30.wmf"/><Relationship Id="rId2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19/10/15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585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Περιγραφική Στατιστική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6" Type="http://schemas.openxmlformats.org/officeDocument/2006/relationships/image" Target="../media/image22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1.wmf"/><Relationship Id="rId9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5.w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7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9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3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34.w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35.wmf"/><Relationship Id="rId15" Type="http://schemas.openxmlformats.org/officeDocument/2006/relationships/oleObject" Target="../embeddings/oleObject25.bin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37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0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32.w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8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Μεθοδολογία των Επιστημών του Ανθρώπου: Στατιστική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Περιγραφική Στατιστική</a:t>
            </a:r>
            <a:endParaRPr lang="en-US" sz="2800" dirty="0" smtClean="0"/>
          </a:p>
          <a:p>
            <a:endParaRPr lang="el-GR" sz="2800" dirty="0"/>
          </a:p>
          <a:p>
            <a:r>
              <a:rPr lang="el-GR" sz="2800" dirty="0" smtClean="0"/>
              <a:t>Βασίλης Γιαλαμάς</a:t>
            </a:r>
          </a:p>
          <a:p>
            <a:r>
              <a:rPr lang="el-GR" sz="2800" dirty="0" smtClean="0"/>
              <a:t>Σχολή Επιστημών της Αγωγής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Εκπαίδευσης και Αγωγής στην Προσχολική Ηλικία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59349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Κατηγορικά δεδομένα</a:t>
            </a: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Ποιο μέτρο κεντρικής θέσης είναι κατάλληλο</a:t>
            </a:r>
            <a:r>
              <a:rPr lang="el-GR" dirty="0" smtClean="0"/>
              <a:t>;</a:t>
            </a:r>
            <a:r>
              <a:rPr lang="en-US" dirty="0" smtClean="0"/>
              <a:t> </a:t>
            </a:r>
            <a:r>
              <a:rPr lang="el-GR" dirty="0" smtClean="0"/>
              <a:t>(1 από 4)</a:t>
            </a:r>
            <a:endParaRPr lang="el-GR" dirty="0"/>
          </a:p>
        </p:txBody>
      </p:sp>
      <p:pic>
        <p:nvPicPr>
          <p:cNvPr id="3" name="Picture Placeholder 2" descr="Εικόνα με ιστόγραμμα δεδομένων&#10;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97" r="-103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286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Ασυμμετρία ή/και παρουσία ακραίων τιμών</a:t>
            </a:r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Ποιο μέτρο κεντρικής θέσης είναι κατάλληλο</a:t>
            </a:r>
            <a:r>
              <a:rPr lang="el-GR" dirty="0" smtClean="0"/>
              <a:t>;</a:t>
            </a:r>
            <a:r>
              <a:rPr lang="en-US" dirty="0" smtClean="0"/>
              <a:t> </a:t>
            </a:r>
            <a:r>
              <a:rPr lang="el-GR" dirty="0" smtClean="0"/>
              <a:t>(2 από 4)</a:t>
            </a:r>
            <a:endParaRPr lang="el-GR" dirty="0"/>
          </a:p>
        </p:txBody>
      </p:sp>
      <p:pic>
        <p:nvPicPr>
          <p:cNvPr id="4" name="Picture Placeholder 3" descr="Εικόνα με ιστόγραμμα κατανομής συχνοτήτων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7" r="-73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810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Κάποια υποκείμενα </a:t>
            </a:r>
            <a:r>
              <a:rPr lang="el-GR" sz="2400" dirty="0" smtClean="0"/>
              <a:t>παίρνουν απροσδιόριστες τιμές.</a:t>
            </a:r>
            <a:endParaRPr lang="el-GR" sz="24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Ποιο μέτρο κεντρικής θέσης είναι κατάλληλο</a:t>
            </a:r>
            <a:r>
              <a:rPr lang="el-GR" dirty="0" smtClean="0"/>
              <a:t>;</a:t>
            </a:r>
            <a:r>
              <a:rPr lang="en-US" dirty="0" smtClean="0"/>
              <a:t> </a:t>
            </a:r>
            <a:r>
              <a:rPr lang="el-GR" dirty="0" smtClean="0"/>
              <a:t>(3 από 4)</a:t>
            </a:r>
            <a:endParaRPr lang="el-GR" dirty="0"/>
          </a:p>
        </p:txBody>
      </p:sp>
      <p:pic>
        <p:nvPicPr>
          <p:cNvPr id="3" name="Picture Placeholder 2" descr="Πίνακας με τον αριθμό του μαθητή και τον χρόνο που χρειάστηκε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52" r="-21152"/>
          <a:stretch>
            <a:fillRect/>
          </a:stretch>
        </p:blipFill>
        <p:spPr/>
      </p:pic>
      <p:sp>
        <p:nvSpPr>
          <p:cNvPr id="9" name="3 - TextBox"/>
          <p:cNvSpPr txBox="1"/>
          <p:nvPr/>
        </p:nvSpPr>
        <p:spPr>
          <a:xfrm>
            <a:off x="6300192" y="2492896"/>
            <a:ext cx="25922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Χρόνος που χρειάστηκε ο μαθητής για να ολοκληρώσει ένα έργο στα πλαίσια μιας 45λεπτης διδακτικής ώρας.</a:t>
            </a:r>
            <a:endParaRPr lang="el-GR" dirty="0"/>
          </a:p>
        </p:txBody>
      </p:sp>
      <p:cxnSp>
        <p:nvCxnSpPr>
          <p:cNvPr id="10" name="4 - Ευθύγραμμο βέλος σύνδεσης"/>
          <p:cNvCxnSpPr/>
          <p:nvPr/>
        </p:nvCxnSpPr>
        <p:spPr>
          <a:xfrm flipH="1" flipV="1">
            <a:off x="6300192" y="2060848"/>
            <a:ext cx="792088" cy="432048"/>
          </a:xfrm>
          <a:prstGeom prst="straightConnector1">
            <a:avLst/>
          </a:prstGeom>
          <a:ln>
            <a:solidFill>
              <a:schemeClr val="dk1">
                <a:alpha val="57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978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 Η κατανομή είναι ανοικτών </a:t>
            </a:r>
            <a:r>
              <a:rPr lang="el-GR" sz="2400" dirty="0" smtClean="0"/>
              <a:t>ορίων.</a:t>
            </a:r>
            <a:endParaRPr lang="el-GR" sz="2400"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Ποιο μέτρο κεντρικής θέσης είναι κατάλληλο</a:t>
            </a:r>
            <a:r>
              <a:rPr lang="el-GR" dirty="0" smtClean="0"/>
              <a:t>;</a:t>
            </a:r>
            <a:r>
              <a:rPr lang="en-US" dirty="0" smtClean="0"/>
              <a:t> </a:t>
            </a:r>
            <a:r>
              <a:rPr lang="el-GR" dirty="0" smtClean="0"/>
              <a:t>(4 από 4)</a:t>
            </a:r>
            <a:endParaRPr lang="el-GR" dirty="0"/>
          </a:p>
        </p:txBody>
      </p:sp>
      <p:pic>
        <p:nvPicPr>
          <p:cNvPr id="4" name="Picture Placeholder 3" descr="Πίνακας με κατανομή αριθμού παιδιών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2" r="-1712"/>
          <a:stretch>
            <a:fillRect/>
          </a:stretch>
        </p:blipFill>
        <p:spPr/>
      </p:pic>
      <p:sp>
        <p:nvSpPr>
          <p:cNvPr id="11" name="4 - TextBox"/>
          <p:cNvSpPr txBox="1"/>
          <p:nvPr/>
        </p:nvSpPr>
        <p:spPr>
          <a:xfrm>
            <a:off x="6551712" y="2948751"/>
            <a:ext cx="1908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Κατανομή του αριθμού παιδιών</a:t>
            </a:r>
          </a:p>
          <a:p>
            <a:r>
              <a:rPr lang="el-GR" dirty="0" smtClean="0"/>
              <a:t>σε ένα σύνολο 24 οικογενειών.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425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Μέτρα Διασποράς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Έννοια </a:t>
            </a:r>
            <a:r>
              <a:rPr lang="el-GR" dirty="0"/>
              <a:t>της μεταβλητότητας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Είναι φανερή η διαφορά διακύμανσης στις τρεις παρακάτω ομάδες δεδομένων Α, Β και Γ </a:t>
            </a:r>
            <a:r>
              <a:rPr lang="el-GR" sz="2800" dirty="0" smtClean="0"/>
              <a:t>παρά </a:t>
            </a:r>
            <a:r>
              <a:rPr lang="el-GR" sz="2800" dirty="0"/>
              <a:t>το ότι έχουν την ίδια μέση τιμή </a:t>
            </a:r>
            <a:r>
              <a:rPr lang="en-US" sz="2800" dirty="0" smtClean="0"/>
              <a:t>    </a:t>
            </a:r>
            <a:r>
              <a:rPr lang="el-GR" sz="2800" dirty="0" smtClean="0"/>
              <a:t>=</a:t>
            </a:r>
            <a:r>
              <a:rPr lang="en-US" sz="2800" dirty="0" smtClean="0"/>
              <a:t> </a:t>
            </a:r>
            <a:r>
              <a:rPr lang="el-GR" sz="2800" dirty="0" smtClean="0"/>
              <a:t>17</a:t>
            </a:r>
            <a:r>
              <a:rPr lang="el-GR" sz="2800" dirty="0"/>
              <a:t>.</a:t>
            </a:r>
            <a:r>
              <a:rPr lang="en-US" sz="2800" dirty="0"/>
              <a:t> </a:t>
            </a: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Α:  </a:t>
            </a:r>
            <a:r>
              <a:rPr lang="el-GR" sz="2800" dirty="0"/>
              <a:t>14, 16, 17, 18, </a:t>
            </a:r>
            <a:r>
              <a:rPr lang="el-GR" sz="2800" dirty="0" smtClean="0"/>
              <a:t>20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Β:   </a:t>
            </a:r>
            <a:r>
              <a:rPr lang="el-GR" sz="2800" dirty="0"/>
              <a:t>1, 5, 14, 25, 40</a:t>
            </a:r>
            <a:endParaRPr lang="en-US" sz="2800" dirty="0"/>
          </a:p>
          <a:p>
            <a:pPr marL="0" indent="0">
              <a:buNone/>
            </a:pPr>
            <a:r>
              <a:rPr lang="el-GR" sz="2800" dirty="0" smtClean="0"/>
              <a:t>Γ:  </a:t>
            </a:r>
            <a:r>
              <a:rPr lang="el-GR" sz="2800" dirty="0"/>
              <a:t>17, 17, 17, 17, 17   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00364"/>
              </p:ext>
            </p:extLst>
          </p:nvPr>
        </p:nvGraphicFramePr>
        <p:xfrm>
          <a:off x="4211960" y="2420888"/>
          <a:ext cx="432048" cy="465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4" imgW="165100" imgH="177800" progId="Equation.3">
                  <p:embed/>
                </p:oleObj>
              </mc:Choice>
              <mc:Fallback>
                <p:oleObj name="Equation" r:id="rId4" imgW="165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960" y="2420888"/>
                        <a:ext cx="432048" cy="465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97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Εύρος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sz="2800" b="1" dirty="0" smtClean="0"/>
              <a:t>Το </a:t>
            </a:r>
            <a:r>
              <a:rPr lang="el-GR" sz="2800" b="1" dirty="0"/>
              <a:t>εύρος</a:t>
            </a:r>
            <a:r>
              <a:rPr lang="el-GR" sz="2400" dirty="0"/>
              <a:t>  </a:t>
            </a:r>
            <a:r>
              <a:rPr lang="el-GR" sz="2400" i="1" dirty="0"/>
              <a:t>(L)</a:t>
            </a:r>
            <a:r>
              <a:rPr lang="el-GR" sz="2400" dirty="0"/>
              <a:t> μιας ομάδας δεδομένων, ορίζεται ως διαφορά της μικρότερης από τη μεγαλύτερη </a:t>
            </a:r>
            <a:r>
              <a:rPr lang="el-GR" sz="2400" dirty="0" smtClean="0"/>
              <a:t>τιμή. Από </a:t>
            </a:r>
            <a:r>
              <a:rPr lang="el-GR" sz="2400" dirty="0"/>
              <a:t>τον πίνακα 2.2, για τις τιμές WPPSI έχουμε </a:t>
            </a:r>
            <a:r>
              <a:rPr lang="el-GR" sz="2400" i="1" dirty="0"/>
              <a:t>L</a:t>
            </a:r>
            <a:r>
              <a:rPr lang="el-GR" sz="2400" dirty="0"/>
              <a:t> = 25 - 2 = 23.</a:t>
            </a:r>
            <a:endParaRPr lang="fr-CH" sz="2400" dirty="0"/>
          </a:p>
          <a:p>
            <a:pPr>
              <a:lnSpc>
                <a:spcPct val="90000"/>
              </a:lnSpc>
            </a:pPr>
            <a:r>
              <a:rPr lang="fr-CH" sz="2400" dirty="0" smtClean="0"/>
              <a:t>T</a:t>
            </a:r>
            <a:r>
              <a:rPr lang="el-GR" sz="2400" dirty="0" smtClean="0"/>
              <a:t>ο </a:t>
            </a:r>
            <a:r>
              <a:rPr lang="el-GR" sz="2400" dirty="0"/>
              <a:t>εύρος του 50%  των μεσαίων τιμών, </a:t>
            </a:r>
            <a:r>
              <a:rPr lang="el-GR" sz="2400" dirty="0" smtClean="0"/>
              <a:t>ονομάζεται</a:t>
            </a:r>
            <a:r>
              <a:rPr lang="el-GR" sz="2400" b="1" i="1" dirty="0" smtClean="0"/>
              <a:t> </a:t>
            </a:r>
            <a:r>
              <a:rPr lang="el-GR" sz="2800" b="1" dirty="0" smtClean="0"/>
              <a:t>ενδοτεταρτημοριακό </a:t>
            </a:r>
            <a:r>
              <a:rPr lang="el-GR" sz="2800" b="1" dirty="0"/>
              <a:t>εύρος</a:t>
            </a:r>
            <a:r>
              <a:rPr lang="el-GR" sz="2400" b="1" dirty="0"/>
              <a:t> (ΕΤΕ)</a:t>
            </a:r>
            <a:r>
              <a:rPr lang="el-GR" sz="2400" b="1" dirty="0" smtClean="0"/>
              <a:t>.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el-GR" sz="2400" b="1" dirty="0" smtClean="0"/>
              <a:t>ΕΤΕ = </a:t>
            </a:r>
            <a:r>
              <a:rPr lang="en-US" sz="2400" b="1" dirty="0" smtClean="0"/>
              <a:t>Q</a:t>
            </a:r>
            <a:r>
              <a:rPr lang="en-US" sz="2400" b="1" baseline="-25000" dirty="0" smtClean="0"/>
              <a:t>3 </a:t>
            </a:r>
            <a:r>
              <a:rPr lang="en-US" sz="2400" b="1" dirty="0" smtClean="0"/>
              <a:t>- Q</a:t>
            </a:r>
            <a:r>
              <a:rPr lang="en-US" sz="2400" b="1" baseline="-25000" dirty="0" smtClean="0"/>
              <a:t>1 </a:t>
            </a:r>
            <a:r>
              <a:rPr lang="el-GR" sz="2400" dirty="0" smtClean="0"/>
              <a:t>όπου:</a:t>
            </a:r>
            <a:endParaRPr lang="el-GR" sz="2400" dirty="0"/>
          </a:p>
          <a:p>
            <a:pPr>
              <a:lnSpc>
                <a:spcPct val="90000"/>
              </a:lnSpc>
              <a:buNone/>
            </a:pPr>
            <a:r>
              <a:rPr lang="el-GR" sz="2400" dirty="0"/>
              <a:t>	</a:t>
            </a:r>
            <a:r>
              <a:rPr lang="en-US" sz="2400" b="1" dirty="0"/>
              <a:t>Q</a:t>
            </a:r>
            <a:r>
              <a:rPr lang="en-US" sz="2400" b="1" baseline="-25000" dirty="0"/>
              <a:t>1</a:t>
            </a:r>
            <a:r>
              <a:rPr lang="el-GR" sz="2400" baseline="-25000" dirty="0"/>
              <a:t> </a:t>
            </a:r>
            <a:r>
              <a:rPr lang="el-GR" sz="2400" dirty="0" smtClean="0"/>
              <a:t>το  1</a:t>
            </a:r>
            <a:r>
              <a:rPr lang="en-US" sz="2400" baseline="30000" dirty="0" smtClean="0"/>
              <a:t>O</a:t>
            </a:r>
            <a:r>
              <a:rPr lang="el-GR" sz="2400" dirty="0" smtClean="0"/>
              <a:t> </a:t>
            </a:r>
            <a:r>
              <a:rPr lang="el-GR" sz="2400" dirty="0"/>
              <a:t>τεταρτημόριο, δηλ το 25% των περιπτώσεων έχουν τιμή ≤ </a:t>
            </a:r>
            <a:r>
              <a:rPr lang="en-US" sz="2400" dirty="0"/>
              <a:t>Q</a:t>
            </a:r>
            <a:r>
              <a:rPr lang="en-US" sz="2400" baseline="-25000" dirty="0"/>
              <a:t>1</a:t>
            </a:r>
            <a:r>
              <a:rPr lang="el-GR" sz="2400" baseline="-25000" dirty="0"/>
              <a:t> </a:t>
            </a:r>
            <a:endParaRPr lang="el-GR" sz="2400" dirty="0"/>
          </a:p>
          <a:p>
            <a:pPr>
              <a:lnSpc>
                <a:spcPct val="90000"/>
              </a:lnSpc>
              <a:buNone/>
            </a:pPr>
            <a:r>
              <a:rPr lang="el-GR" sz="2400" dirty="0"/>
              <a:t>	</a:t>
            </a:r>
            <a:r>
              <a:rPr lang="en-US" sz="2400" b="1" dirty="0" smtClean="0"/>
              <a:t>Q</a:t>
            </a:r>
            <a:r>
              <a:rPr lang="en-US" sz="2400" b="1" baseline="-25000" dirty="0" smtClean="0"/>
              <a:t>3</a:t>
            </a:r>
            <a:r>
              <a:rPr lang="en-US" sz="2400" baseline="-25000" dirty="0" smtClean="0"/>
              <a:t> </a:t>
            </a:r>
            <a:r>
              <a:rPr lang="el-GR" sz="2400" dirty="0" smtClean="0"/>
              <a:t>το  </a:t>
            </a:r>
            <a:r>
              <a:rPr lang="el-GR" sz="2400" dirty="0"/>
              <a:t>3</a:t>
            </a:r>
            <a:r>
              <a:rPr lang="el-GR" sz="2400" baseline="30000" dirty="0"/>
              <a:t>Ο</a:t>
            </a:r>
            <a:r>
              <a:rPr lang="el-GR" sz="2400" dirty="0"/>
              <a:t> τεταρτημόριο δηλ το 75% των περιπτώσεων έχουν τιμή ≤ </a:t>
            </a:r>
            <a:r>
              <a:rPr lang="en-US" sz="2400" dirty="0" smtClean="0"/>
              <a:t>Q</a:t>
            </a:r>
            <a:r>
              <a:rPr lang="en-US" sz="2400" baseline="-25000" dirty="0" smtClean="0"/>
              <a:t>3</a:t>
            </a:r>
            <a:endParaRPr lang="el-GR" sz="2400" dirty="0"/>
          </a:p>
          <a:p>
            <a:pPr>
              <a:lnSpc>
                <a:spcPct val="90000"/>
              </a:lnSpc>
              <a:buNone/>
            </a:pPr>
            <a:endParaRPr lang="el-GR" sz="2400" baseline="-250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900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Υπολογισμός ΕΤΕ σε </a:t>
            </a:r>
            <a:r>
              <a:rPr lang="el-GR" dirty="0">
                <a:cs typeface="Times New Roman" pitchFamily="18" charset="0"/>
              </a:rPr>
              <a:t>Ομαδοποιημένη Κατανομή </a:t>
            </a:r>
            <a:r>
              <a:rPr lang="el-GR" dirty="0" smtClean="0">
                <a:cs typeface="Times New Roman" pitchFamily="18" charset="0"/>
              </a:rPr>
              <a:t>Συχνοτήτων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(1 από 2)</a:t>
            </a:r>
            <a:endParaRPr lang="el-GR" dirty="0"/>
          </a:p>
        </p:txBody>
      </p:sp>
      <p:pic>
        <p:nvPicPr>
          <p:cNvPr id="8" name="Content Placeholder 7" descr="Πίνακας με κατανομή συχνοτήτων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15" b="-11215"/>
          <a:stretch>
            <a:fillRect/>
          </a:stretch>
        </p:blipFill>
        <p:spPr/>
      </p:pic>
      <p:sp>
        <p:nvSpPr>
          <p:cNvPr id="10" name="8 - TextBox"/>
          <p:cNvSpPr txBox="1"/>
          <p:nvPr/>
        </p:nvSpPr>
        <p:spPr>
          <a:xfrm>
            <a:off x="576064" y="1844824"/>
            <a:ext cx="26997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l-GR" sz="1800" dirty="0" smtClean="0"/>
              <a:t>Η </a:t>
            </a:r>
            <a:r>
              <a:rPr lang="en-US" sz="1800" dirty="0" smtClean="0"/>
              <a:t>Q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</a:t>
            </a:r>
            <a:r>
              <a:rPr lang="el-GR" sz="1800" dirty="0" smtClean="0"/>
              <a:t>βρίσκεται στο πρώτο </a:t>
            </a:r>
            <a:r>
              <a:rPr lang="en-US" sz="1800" dirty="0" smtClean="0"/>
              <a:t> </a:t>
            </a:r>
            <a:r>
              <a:rPr lang="el-GR" sz="1800" dirty="0" smtClean="0"/>
              <a:t>διάστημα </a:t>
            </a:r>
            <a:r>
              <a:rPr lang="en-US" sz="1800" dirty="0" smtClean="0"/>
              <a:t>(k), </a:t>
            </a:r>
            <a:r>
              <a:rPr lang="el-GR" sz="1800" dirty="0" smtClean="0"/>
              <a:t>για το οποίο </a:t>
            </a:r>
            <a:r>
              <a:rPr lang="en-US" sz="1800" i="1" dirty="0" err="1" smtClean="0"/>
              <a:t>cf</a:t>
            </a:r>
            <a:r>
              <a:rPr lang="el-GR" sz="1800" i="1" dirty="0" smtClean="0"/>
              <a:t> &gt; Ν/4 </a:t>
            </a:r>
            <a:r>
              <a:rPr lang="el-GR" sz="1800" dirty="0" smtClean="0"/>
              <a:t>και υπολογίζουμε:</a:t>
            </a:r>
            <a:endParaRPr lang="el-GR" sz="1800" i="1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319157"/>
              </p:ext>
            </p:extLst>
          </p:nvPr>
        </p:nvGraphicFramePr>
        <p:xfrm>
          <a:off x="644228" y="2780928"/>
          <a:ext cx="2415604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Εξίσωση" r:id="rId5" imgW="1358640" imgH="609480" progId="Equation.3">
                  <p:embed/>
                </p:oleObj>
              </mc:Choice>
              <mc:Fallback>
                <p:oleObj name="Εξίσωση" r:id="rId5" imgW="135864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28" y="2780928"/>
                        <a:ext cx="2415604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23 - TextBox"/>
          <p:cNvSpPr txBox="1"/>
          <p:nvPr/>
        </p:nvSpPr>
        <p:spPr>
          <a:xfrm>
            <a:off x="504056" y="3933056"/>
            <a:ext cx="284380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l-GR" sz="1800" dirty="0" smtClean="0"/>
              <a:t>Η </a:t>
            </a:r>
            <a:r>
              <a:rPr lang="en-US" sz="1800" dirty="0" smtClean="0"/>
              <a:t>Q</a:t>
            </a:r>
            <a:r>
              <a:rPr lang="el-GR" sz="1800" baseline="-25000" dirty="0" smtClean="0"/>
              <a:t>3</a:t>
            </a:r>
            <a:r>
              <a:rPr lang="en-US" sz="1800" dirty="0" smtClean="0"/>
              <a:t> </a:t>
            </a:r>
            <a:r>
              <a:rPr lang="el-GR" sz="1800" dirty="0" smtClean="0"/>
              <a:t>βρίσκεται στο πρώτο </a:t>
            </a:r>
            <a:r>
              <a:rPr lang="en-US" sz="1800" dirty="0" smtClean="0"/>
              <a:t> </a:t>
            </a:r>
            <a:r>
              <a:rPr lang="el-GR" sz="1800" dirty="0" smtClean="0"/>
              <a:t>διάστημα </a:t>
            </a:r>
            <a:r>
              <a:rPr lang="en-US" sz="1800" dirty="0" smtClean="0"/>
              <a:t>(k), </a:t>
            </a:r>
            <a:r>
              <a:rPr lang="el-GR" sz="1800" dirty="0" smtClean="0"/>
              <a:t>για το οποίο </a:t>
            </a:r>
            <a:r>
              <a:rPr lang="en-US" sz="1800" i="1" dirty="0" err="1" smtClean="0"/>
              <a:t>cf</a:t>
            </a:r>
            <a:r>
              <a:rPr lang="el-GR" sz="1800" i="1" dirty="0" smtClean="0"/>
              <a:t> &gt; 3Ν/4 </a:t>
            </a:r>
            <a:r>
              <a:rPr lang="el-GR" sz="1800" dirty="0" smtClean="0"/>
              <a:t>και υπολογίζουμε:</a:t>
            </a:r>
            <a:endParaRPr lang="el-GR" sz="1800" i="1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998777"/>
              </p:ext>
            </p:extLst>
          </p:nvPr>
        </p:nvGraphicFramePr>
        <p:xfrm>
          <a:off x="683568" y="5072351"/>
          <a:ext cx="2411610" cy="1020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Εξίσωση" r:id="rId7" imgW="1434960" imgH="609480" progId="Equation.3">
                  <p:embed/>
                </p:oleObj>
              </mc:Choice>
              <mc:Fallback>
                <p:oleObj name="Εξίσωση" r:id="rId7" imgW="143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072351"/>
                        <a:ext cx="2411610" cy="1020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12 - Ευθύγραμμο βέλος σύνδεσης"/>
          <p:cNvCxnSpPr/>
          <p:nvPr/>
        </p:nvCxnSpPr>
        <p:spPr>
          <a:xfrm>
            <a:off x="3131840" y="2780928"/>
            <a:ext cx="720080" cy="792088"/>
          </a:xfrm>
          <a:prstGeom prst="straightConnector1">
            <a:avLst/>
          </a:prstGeom>
          <a:ln>
            <a:solidFill>
              <a:schemeClr val="dk1">
                <a:alpha val="57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10 - Ευθύγραμμο βέλος σύνδεσης"/>
          <p:cNvCxnSpPr/>
          <p:nvPr/>
        </p:nvCxnSpPr>
        <p:spPr>
          <a:xfrm>
            <a:off x="3131840" y="2780928"/>
            <a:ext cx="4320480" cy="792088"/>
          </a:xfrm>
          <a:prstGeom prst="straightConnector1">
            <a:avLst/>
          </a:prstGeom>
          <a:ln>
            <a:solidFill>
              <a:schemeClr val="dk1">
                <a:alpha val="49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8 - Ευθύγραμμο βέλος σύνδεσης"/>
          <p:cNvCxnSpPr/>
          <p:nvPr/>
        </p:nvCxnSpPr>
        <p:spPr>
          <a:xfrm>
            <a:off x="3347864" y="4005064"/>
            <a:ext cx="432048" cy="216024"/>
          </a:xfrm>
          <a:prstGeom prst="straightConnector1">
            <a:avLst/>
          </a:prstGeom>
          <a:ln>
            <a:solidFill>
              <a:schemeClr val="dk1">
                <a:alpha val="57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24 - Ευθύγραμμο βέλος σύνδεσης"/>
          <p:cNvCxnSpPr/>
          <p:nvPr/>
        </p:nvCxnSpPr>
        <p:spPr>
          <a:xfrm>
            <a:off x="3347864" y="4005064"/>
            <a:ext cx="4104456" cy="216024"/>
          </a:xfrm>
          <a:prstGeom prst="straightConnector1">
            <a:avLst/>
          </a:prstGeom>
          <a:ln>
            <a:solidFill>
              <a:schemeClr val="dk1">
                <a:alpha val="49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70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Υπολογισμός ΕΤΕ σε </a:t>
            </a:r>
            <a:r>
              <a:rPr lang="el-GR" dirty="0">
                <a:cs typeface="Times New Roman" pitchFamily="18" charset="0"/>
              </a:rPr>
              <a:t>Ομαδοποιημένη Κατανομή Συχνοτήτων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(2 </a:t>
            </a:r>
            <a:r>
              <a:rPr lang="el-GR" dirty="0">
                <a:cs typeface="Times New Roman" pitchFamily="18" charset="0"/>
              </a:rPr>
              <a:t>από 2)</a:t>
            </a:r>
            <a:endParaRPr lang="el-GR" dirty="0"/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813060"/>
              </p:ext>
            </p:extLst>
          </p:nvPr>
        </p:nvGraphicFramePr>
        <p:xfrm>
          <a:off x="1187624" y="1932834"/>
          <a:ext cx="2448272" cy="1496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Εξίσωση" r:id="rId4" imgW="1371600" imgH="838080" progId="Equation.3">
                  <p:embed/>
                </p:oleObj>
              </mc:Choice>
              <mc:Fallback>
                <p:oleObj name="Εξίσωση" r:id="rId4" imgW="13716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932834"/>
                        <a:ext cx="2448272" cy="149616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408219"/>
              </p:ext>
            </p:extLst>
          </p:nvPr>
        </p:nvGraphicFramePr>
        <p:xfrm>
          <a:off x="4139953" y="1942502"/>
          <a:ext cx="3096344" cy="148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Εξίσωση" r:id="rId6" imgW="1714320" imgH="825480" progId="Equation.3">
                  <p:embed/>
                </p:oleObj>
              </mc:Choice>
              <mc:Fallback>
                <p:oleObj name="Εξίσωση" r:id="rId6" imgW="17143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3" y="1942502"/>
                        <a:ext cx="3096344" cy="148649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47968"/>
              </p:ext>
            </p:extLst>
          </p:nvPr>
        </p:nvGraphicFramePr>
        <p:xfrm>
          <a:off x="2843808" y="3807042"/>
          <a:ext cx="2520280" cy="1638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8" imgW="1016000" imgH="660400" progId="Equation.3">
                  <p:embed/>
                </p:oleObj>
              </mc:Choice>
              <mc:Fallback>
                <p:oleObj name="Equation" r:id="rId8" imgW="10160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3808" y="3807042"/>
                        <a:ext cx="2520280" cy="1638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16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Διακύμανση και τυπική </a:t>
            </a:r>
            <a:r>
              <a:rPr lang="el-GR" dirty="0" smtClean="0"/>
              <a:t>απόκλιση</a:t>
            </a:r>
            <a:br>
              <a:rPr lang="el-GR" dirty="0" smtClean="0"/>
            </a:br>
            <a:r>
              <a:rPr lang="el-GR" dirty="0" smtClean="0"/>
              <a:t>(1 από 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Έστω για παράδειγμα οι τιμές από κάποια </a:t>
            </a:r>
            <a:r>
              <a:rPr lang="el-GR" sz="2000" dirty="0" smtClean="0"/>
              <a:t>μέτρηση: 8</a:t>
            </a:r>
            <a:r>
              <a:rPr lang="el-GR" sz="2000" dirty="0"/>
              <a:t>, 13, 18, 24, 27, 30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 smtClean="0"/>
              <a:t>Αν </a:t>
            </a:r>
            <a:r>
              <a:rPr lang="el-GR" sz="2000" dirty="0"/>
              <a:t>θέλουμε τη μεταβλητότητα των τιμών της ομάδας, γύρω από τη μέση τιμή τους που είναι 20, μπορούμε να σχηματίσουμε τις αποκλίσεις </a:t>
            </a:r>
            <a:r>
              <a:rPr lang="el-GR" sz="2000" i="1" dirty="0" smtClean="0"/>
              <a:t>x</a:t>
            </a:r>
            <a:r>
              <a:rPr lang="en-US" sz="2000" i="1" baseline="-25000" dirty="0" err="1" smtClean="0"/>
              <a:t>i</a:t>
            </a:r>
            <a:r>
              <a:rPr lang="el-GR" sz="2000" dirty="0" smtClean="0"/>
              <a:t> </a:t>
            </a:r>
            <a:r>
              <a:rPr lang="el-GR" sz="2000" dirty="0"/>
              <a:t>από τη μέση τιμή</a:t>
            </a:r>
            <a:r>
              <a:rPr lang="el-GR" sz="2000" dirty="0" smtClean="0"/>
              <a:t>: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-</a:t>
            </a:r>
            <a:r>
              <a:rPr lang="el-GR" sz="2000" dirty="0"/>
              <a:t>12, </a:t>
            </a:r>
            <a:r>
              <a:rPr lang="el-GR" sz="2000" dirty="0" smtClean="0"/>
              <a:t>-</a:t>
            </a:r>
            <a:r>
              <a:rPr lang="el-GR" sz="2000" dirty="0"/>
              <a:t>7</a:t>
            </a:r>
            <a:r>
              <a:rPr lang="el-GR" sz="2000" dirty="0" smtClean="0"/>
              <a:t>, </a:t>
            </a:r>
            <a:r>
              <a:rPr lang="el-GR" sz="2000" dirty="0"/>
              <a:t>-2</a:t>
            </a:r>
            <a:r>
              <a:rPr lang="el-GR" sz="2000" dirty="0" smtClean="0"/>
              <a:t>, </a:t>
            </a:r>
            <a:r>
              <a:rPr lang="el-GR" sz="2000" dirty="0"/>
              <a:t>+4</a:t>
            </a:r>
            <a:r>
              <a:rPr lang="el-GR" sz="2000" dirty="0" smtClean="0"/>
              <a:t>, </a:t>
            </a:r>
            <a:r>
              <a:rPr lang="el-GR" sz="2000" dirty="0"/>
              <a:t>+7</a:t>
            </a:r>
            <a:r>
              <a:rPr lang="el-GR" sz="2000" dirty="0" smtClean="0"/>
              <a:t>, </a:t>
            </a:r>
            <a:r>
              <a:rPr lang="el-GR" sz="2000" dirty="0"/>
              <a:t>+10. </a:t>
            </a:r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συνολική μεταβλητότητα μπορεί να εκφραστεί ως άθροισμα των </a:t>
            </a:r>
            <a:r>
              <a:rPr lang="el-GR" sz="2000" dirty="0" smtClean="0"/>
              <a:t>αποκλίσεων: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Και </a:t>
            </a:r>
            <a:r>
              <a:rPr lang="el-GR" sz="2000" dirty="0"/>
              <a:t>η μέση απόκλιση μια </a:t>
            </a:r>
            <a:r>
              <a:rPr lang="el-GR" sz="2000" dirty="0" smtClean="0"/>
              <a:t>τιμής:</a:t>
            </a:r>
            <a:endParaRPr lang="el-GR" sz="2000" dirty="0"/>
          </a:p>
          <a:p>
            <a:pPr marL="0" indent="0">
              <a:buNone/>
            </a:pPr>
            <a:endParaRPr lang="en-US" sz="2000" dirty="0" smtClean="0"/>
          </a:p>
        </p:txBody>
      </p:sp>
      <p:graphicFrame>
        <p:nvGraphicFramePr>
          <p:cNvPr id="4" name="6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154208"/>
              </p:ext>
            </p:extLst>
          </p:nvPr>
        </p:nvGraphicFramePr>
        <p:xfrm>
          <a:off x="611560" y="3068960"/>
          <a:ext cx="1368152" cy="433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Εξίσωση" r:id="rId4" imgW="761760" imgH="241200" progId="Equation.3">
                  <p:embed/>
                </p:oleObj>
              </mc:Choice>
              <mc:Fallback>
                <p:oleObj name="Εξίσωση" r:id="rId4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068960"/>
                        <a:ext cx="1368152" cy="4332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7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92682"/>
              </p:ext>
            </p:extLst>
          </p:nvPr>
        </p:nvGraphicFramePr>
        <p:xfrm>
          <a:off x="539552" y="4581128"/>
          <a:ext cx="576064" cy="70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Εξίσωση" r:id="rId6" imgW="355320" imgH="431640" progId="Equation.3">
                  <p:embed/>
                </p:oleObj>
              </mc:Choice>
              <mc:Fallback>
                <p:oleObj name="Εξίσωση" r:id="rId6" imgW="355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581128"/>
                        <a:ext cx="576064" cy="7002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8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598500"/>
              </p:ext>
            </p:extLst>
          </p:nvPr>
        </p:nvGraphicFramePr>
        <p:xfrm>
          <a:off x="4067944" y="4869160"/>
          <a:ext cx="864096" cy="978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Εξίσωση" r:id="rId8" imgW="380880" imgH="482400" progId="Equation.3">
                  <p:embed/>
                </p:oleObj>
              </mc:Choice>
              <mc:Fallback>
                <p:oleObj name="Εξίσωση" r:id="rId8" imgW="380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869160"/>
                        <a:ext cx="864096" cy="978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72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Παρουσιάζονται βασικές έννοιες της περιγραφικής </a:t>
            </a:r>
            <a:r>
              <a:rPr lang="el-GR" dirty="0" smtClean="0"/>
              <a:t>στατιστικής όπως </a:t>
            </a:r>
            <a:r>
              <a:rPr lang="el-GR" dirty="0"/>
              <a:t>πληθυσμός, δείγμα, μεταβλητή, κατανομή συχνοτήτων και τα χαρακτηριστικά της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929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Διακύμανση και τυπική </a:t>
            </a:r>
            <a:r>
              <a:rPr lang="el-GR" dirty="0" smtClean="0"/>
              <a:t>απόκλιση</a:t>
            </a:r>
            <a:br>
              <a:rPr lang="el-GR" dirty="0" smtClean="0"/>
            </a:br>
            <a:r>
              <a:rPr lang="el-GR" dirty="0" smtClean="0"/>
              <a:t>(2 από 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Όμως </a:t>
            </a:r>
            <a:r>
              <a:rPr lang="el-GR" sz="2000" dirty="0"/>
              <a:t>η τιμή            </a:t>
            </a:r>
            <a:r>
              <a:rPr lang="el-GR" sz="2000" dirty="0" smtClean="0"/>
              <a:t> είναι </a:t>
            </a:r>
            <a:r>
              <a:rPr lang="el-GR" sz="2000" dirty="0"/>
              <a:t>πάντα ίση με </a:t>
            </a:r>
            <a:r>
              <a:rPr lang="el-GR" sz="2000" dirty="0" smtClean="0"/>
              <a:t>0, </a:t>
            </a:r>
            <a:r>
              <a:rPr lang="el-GR" sz="2000" dirty="0"/>
              <a:t>π.χ</a:t>
            </a:r>
            <a:r>
              <a:rPr lang="el-GR" sz="2000" dirty="0" smtClean="0"/>
              <a:t>: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πρόβλημα μπορεί να διορθωθεί αν χρησιμοποιηθούν οι απόλυτες τιμές των αποκλίσεων ως μέτρο </a:t>
            </a:r>
            <a:r>
              <a:rPr lang="el-GR" sz="2000" dirty="0" smtClean="0"/>
              <a:t>μεταβλητότητας</a:t>
            </a:r>
          </a:p>
          <a:p>
            <a:pPr marL="0" indent="0">
              <a:buNone/>
            </a:pP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 smtClean="0"/>
              <a:t>Μέση </a:t>
            </a:r>
            <a:r>
              <a:rPr lang="el-GR" sz="2000" b="1" dirty="0"/>
              <a:t>απόλυτη απόκλιση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 </a:t>
            </a:r>
            <a:endParaRPr lang="el-GR" sz="2000" dirty="0"/>
          </a:p>
          <a:p>
            <a:pPr marL="0" indent="0">
              <a:buNone/>
            </a:pPr>
            <a:endParaRPr lang="en-US" sz="2000" dirty="0" smtClean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786374"/>
              </p:ext>
            </p:extLst>
          </p:nvPr>
        </p:nvGraphicFramePr>
        <p:xfrm>
          <a:off x="1922364" y="1700808"/>
          <a:ext cx="63341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Εξίσωση" r:id="rId4" imgW="355320" imgH="431640" progId="Equation.3">
                  <p:embed/>
                </p:oleObj>
              </mc:Choice>
              <mc:Fallback>
                <p:oleObj name="Εξίσωση" r:id="rId4" imgW="355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364" y="1700808"/>
                        <a:ext cx="63341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ject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564904"/>
            <a:ext cx="4320480" cy="723301"/>
          </a:xfrm>
          <a:prstGeom prst="rect">
            <a:avLst/>
          </a:prstGeom>
          <a:noFill/>
        </p:spPr>
      </p:pic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087186"/>
              </p:ext>
            </p:extLst>
          </p:nvPr>
        </p:nvGraphicFramePr>
        <p:xfrm>
          <a:off x="3563888" y="4221088"/>
          <a:ext cx="864096" cy="1099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Εξίσωση" r:id="rId7" imgW="330120" imgH="419040" progId="Equation.3">
                  <p:embed/>
                </p:oleObj>
              </mc:Choice>
              <mc:Fallback>
                <p:oleObj name="Εξίσωση" r:id="rId7" imgW="330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221088"/>
                        <a:ext cx="864096" cy="10993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Object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5373216"/>
            <a:ext cx="4664518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121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Διακύμανση και τυπική </a:t>
            </a:r>
            <a:r>
              <a:rPr lang="el-GR" dirty="0" smtClean="0"/>
              <a:t>απόκλιση</a:t>
            </a:r>
            <a:br>
              <a:rPr lang="el-GR" dirty="0" smtClean="0"/>
            </a:br>
            <a:r>
              <a:rPr lang="el-GR" dirty="0" smtClean="0"/>
              <a:t>(3 από 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 smtClean="0"/>
              <a:t>Διακύμανση</a:t>
            </a:r>
            <a:r>
              <a:rPr lang="el-GR" sz="2000" dirty="0" smtClean="0"/>
              <a:t> </a:t>
            </a:r>
            <a:r>
              <a:rPr lang="el-GR" sz="2000" dirty="0"/>
              <a:t>της Χ σε </a:t>
            </a:r>
            <a:r>
              <a:rPr lang="el-GR" sz="2000" dirty="0" smtClean="0"/>
              <a:t>πληθυσμό:</a:t>
            </a:r>
            <a:endParaRPr lang="el-GR" sz="2000" dirty="0"/>
          </a:p>
          <a:p>
            <a:pPr marL="0" indent="0">
              <a:buNone/>
            </a:pPr>
            <a:endParaRPr lang="el-GR" sz="2000" b="1" dirty="0" smtClean="0"/>
          </a:p>
          <a:p>
            <a:pPr marL="0" indent="0">
              <a:buNone/>
            </a:pP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 smtClean="0"/>
              <a:t>Τυπική </a:t>
            </a:r>
            <a:r>
              <a:rPr lang="el-GR" sz="2000" b="1" dirty="0"/>
              <a:t>απόκλιση</a:t>
            </a:r>
            <a:r>
              <a:rPr lang="el-GR" sz="2000" dirty="0"/>
              <a:t> της Χ σε </a:t>
            </a:r>
            <a:r>
              <a:rPr lang="el-GR" sz="2000" dirty="0" smtClean="0"/>
              <a:t>πληθυσμό: </a:t>
            </a:r>
          </a:p>
          <a:p>
            <a:pPr marL="0" indent="0">
              <a:buNone/>
            </a:pPr>
            <a:endParaRPr lang="el-GR" sz="1800" i="1" dirty="0" smtClean="0"/>
          </a:p>
          <a:p>
            <a:pPr marL="0" indent="0">
              <a:buNone/>
            </a:pPr>
            <a:r>
              <a:rPr lang="en-US" sz="1800" i="1" dirty="0" smtClean="0"/>
              <a:t>X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 = </a:t>
            </a:r>
            <a:r>
              <a:rPr lang="el-GR" sz="1800" dirty="0" smtClean="0"/>
              <a:t>Οι τιμές της μεταβλητής</a:t>
            </a:r>
          </a:p>
          <a:p>
            <a:pPr marL="0" indent="0">
              <a:buNone/>
            </a:pPr>
            <a:r>
              <a:rPr lang="el-GR" sz="1800" i="1" dirty="0" smtClean="0"/>
              <a:t>μ </a:t>
            </a:r>
            <a:r>
              <a:rPr lang="en-US" sz="1800" dirty="0" smtClean="0"/>
              <a:t>= </a:t>
            </a:r>
            <a:r>
              <a:rPr lang="el-GR" sz="1800" dirty="0" smtClean="0"/>
              <a:t>Η μέση τιμή του πληθυσμού</a:t>
            </a:r>
          </a:p>
          <a:p>
            <a:pPr marL="0" indent="0">
              <a:buNone/>
            </a:pPr>
            <a:r>
              <a:rPr lang="en-US" sz="1800" i="1" dirty="0" smtClean="0"/>
              <a:t>n </a:t>
            </a:r>
            <a:r>
              <a:rPr lang="el-GR" sz="1800" dirty="0" smtClean="0"/>
              <a:t>= Το μέγεθος του πληθυσμού</a:t>
            </a:r>
            <a:endParaRPr lang="en-US" sz="18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652062"/>
              </p:ext>
            </p:extLst>
          </p:nvPr>
        </p:nvGraphicFramePr>
        <p:xfrm>
          <a:off x="4283968" y="1556792"/>
          <a:ext cx="1754115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Equation" r:id="rId4" imgW="1104900" imgH="635000" progId="Equation.3">
                  <p:embed/>
                </p:oleObj>
              </mc:Choice>
              <mc:Fallback>
                <p:oleObj name="Equation" r:id="rId4" imgW="11049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3968" y="1556792"/>
                        <a:ext cx="1754115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7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716492"/>
              </p:ext>
            </p:extLst>
          </p:nvPr>
        </p:nvGraphicFramePr>
        <p:xfrm>
          <a:off x="4870470" y="2708920"/>
          <a:ext cx="3013898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Εξίσωση" r:id="rId6" imgW="1625400" imgH="660240" progId="Equation.3">
                  <p:embed/>
                </p:oleObj>
              </mc:Choice>
              <mc:Fallback>
                <p:oleObj name="Εξίσωση" r:id="rId6" imgW="16254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70" y="2708920"/>
                        <a:ext cx="3013898" cy="12241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500167"/>
              </p:ext>
            </p:extLst>
          </p:nvPr>
        </p:nvGraphicFramePr>
        <p:xfrm>
          <a:off x="1958580" y="5501605"/>
          <a:ext cx="5637756" cy="735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MathType Equation" r:id="rId8" imgW="3479800" imgH="393700" progId="Equation">
                  <p:embed/>
                </p:oleObj>
              </mc:Choice>
              <mc:Fallback>
                <p:oleObj name="MathType Equation" r:id="rId8" imgW="3479800" imgH="393700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580" y="5501605"/>
                        <a:ext cx="5637756" cy="7357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9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Διακύμανση και τυπική </a:t>
            </a:r>
            <a:r>
              <a:rPr lang="el-GR" dirty="0" smtClean="0"/>
              <a:t>απόκλιση</a:t>
            </a:r>
            <a:br>
              <a:rPr lang="el-GR" dirty="0" smtClean="0"/>
            </a:br>
            <a:r>
              <a:rPr lang="el-GR" dirty="0" smtClean="0"/>
              <a:t>(4 από 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 smtClean="0"/>
              <a:t>Διακύμανση </a:t>
            </a:r>
            <a:r>
              <a:rPr lang="el-GR" sz="2000" dirty="0" smtClean="0"/>
              <a:t>και</a:t>
            </a:r>
            <a:r>
              <a:rPr lang="el-GR" sz="2000" b="1" dirty="0" smtClean="0"/>
              <a:t> τυπική απόκλιση</a:t>
            </a:r>
            <a:r>
              <a:rPr lang="el-GR" sz="2000" dirty="0" smtClean="0"/>
              <a:t> δείγ</a:t>
            </a:r>
            <a:r>
              <a:rPr lang="el-GR" sz="2000" dirty="0"/>
              <a:t>μ</a:t>
            </a:r>
            <a:r>
              <a:rPr lang="el-GR" sz="2000" dirty="0" smtClean="0"/>
              <a:t>ατος: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n-US" sz="2000" i="1" dirty="0" smtClean="0"/>
              <a:t>X</a:t>
            </a:r>
            <a:r>
              <a:rPr lang="en-US" sz="2000" i="1" baseline="-25000" dirty="0" smtClean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= </a:t>
            </a:r>
            <a:r>
              <a:rPr lang="el-GR" sz="2000" dirty="0" smtClean="0"/>
              <a:t>Οι τιμές της μεταβλητής</a:t>
            </a:r>
          </a:p>
          <a:p>
            <a:pPr marL="0" indent="0">
              <a:buNone/>
            </a:pPr>
            <a:r>
              <a:rPr lang="en-US" sz="2000" i="1" dirty="0" smtClean="0"/>
              <a:t>X̄ </a:t>
            </a:r>
            <a:r>
              <a:rPr lang="el-GR" sz="2000" dirty="0" smtClean="0"/>
              <a:t>= Η μέση τιμή του δείγματος</a:t>
            </a:r>
          </a:p>
          <a:p>
            <a:pPr marL="0" indent="0">
              <a:buNone/>
            </a:pPr>
            <a:r>
              <a:rPr lang="el-GR" sz="2000" i="1" dirty="0" smtClean="0"/>
              <a:t>Ν </a:t>
            </a:r>
            <a:r>
              <a:rPr lang="el-GR" sz="2000" dirty="0" smtClean="0"/>
              <a:t>= Το μέγεθος του δείγματος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597011"/>
              </p:ext>
            </p:extLst>
          </p:nvPr>
        </p:nvGraphicFramePr>
        <p:xfrm>
          <a:off x="1187624" y="2564904"/>
          <a:ext cx="2736304" cy="123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MathType Equation" r:id="rId4" imgW="1244600" imgH="558800" progId="Equation">
                  <p:embed/>
                </p:oleObj>
              </mc:Choice>
              <mc:Fallback>
                <p:oleObj name="MathType Equation" r:id="rId4" imgW="1244600" imgH="558800" progId="Equ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564904"/>
                        <a:ext cx="2736304" cy="123176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061838"/>
              </p:ext>
            </p:extLst>
          </p:nvPr>
        </p:nvGraphicFramePr>
        <p:xfrm>
          <a:off x="4283968" y="2492896"/>
          <a:ext cx="3368474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Εξίσωση" r:id="rId6" imgW="1625400" imgH="660240" progId="Equation.3">
                  <p:embed/>
                </p:oleObj>
              </mc:Choice>
              <mc:Fallback>
                <p:oleObj name="Εξίσωση" r:id="rId6" imgW="16254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492896"/>
                        <a:ext cx="3368474" cy="13681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444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Υπολογιστικοί τύποι για </a:t>
            </a:r>
            <a:r>
              <a:rPr lang="el-GR" dirty="0" smtClean="0"/>
              <a:t>διακύμανση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l-GR" sz="2000" dirty="0" smtClean="0"/>
              <a:t>Από </a:t>
            </a:r>
            <a:r>
              <a:rPr lang="el-GR" sz="2000" dirty="0"/>
              <a:t>απλό πίνακα τιμών: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Από πίνακα κατανομής συχνοτήτων: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Από πίνακα ομαδοποιημένης κατανομής συχνοτήτων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Στη </a:t>
            </a:r>
            <a:r>
              <a:rPr lang="el-GR" sz="2000" dirty="0"/>
              <a:t>θέση των τιμών </a:t>
            </a:r>
            <a:r>
              <a:rPr lang="el-GR" sz="2000" i="1" dirty="0"/>
              <a:t>Χ</a:t>
            </a:r>
            <a:r>
              <a:rPr lang="el-GR" sz="2000" i="1" baseline="-25000" dirty="0"/>
              <a:t>κ</a:t>
            </a:r>
            <a:r>
              <a:rPr lang="el-GR" sz="2000" i="1" dirty="0"/>
              <a:t> </a:t>
            </a:r>
            <a:r>
              <a:rPr lang="el-GR" sz="2000" dirty="0"/>
              <a:t>στον παραπάνω τύπο τοποθετούνται τα κέντρα των </a:t>
            </a:r>
            <a:r>
              <a:rPr lang="el-GR" sz="2000" dirty="0" smtClean="0"/>
              <a:t>διαστημάτων.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Για  την τυπική απόκλιση </a:t>
            </a:r>
            <a:r>
              <a:rPr lang="en-US" sz="2000" b="1" i="1" dirty="0"/>
              <a:t>S</a:t>
            </a:r>
            <a:r>
              <a:rPr lang="en-US" sz="2000" dirty="0"/>
              <a:t> </a:t>
            </a:r>
            <a:r>
              <a:rPr lang="el-GR" sz="2000" dirty="0"/>
              <a:t>ισχύει</a:t>
            </a:r>
            <a:r>
              <a:rPr lang="el-GR" sz="2000" dirty="0" smtClean="0"/>
              <a:t>:</a:t>
            </a: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 smtClean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699740"/>
              </p:ext>
            </p:extLst>
          </p:nvPr>
        </p:nvGraphicFramePr>
        <p:xfrm>
          <a:off x="3347864" y="1412776"/>
          <a:ext cx="2823990" cy="110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Εξίσωση" r:id="rId4" imgW="1714320" imgH="672840" progId="Equation.3">
                  <p:embed/>
                </p:oleObj>
              </mc:Choice>
              <mc:Fallback>
                <p:oleObj name="Εξίσωση" r:id="rId4" imgW="17143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412776"/>
                        <a:ext cx="2823990" cy="11085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193079"/>
              </p:ext>
            </p:extLst>
          </p:nvPr>
        </p:nvGraphicFramePr>
        <p:xfrm>
          <a:off x="4572000" y="2824535"/>
          <a:ext cx="3870693" cy="110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Εξίσωση" r:id="rId6" imgW="2349360" imgH="672840" progId="Equation.3">
                  <p:embed/>
                </p:oleObj>
              </mc:Choice>
              <mc:Fallback>
                <p:oleObj name="Εξίσωση" r:id="rId6" imgW="23493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24535"/>
                        <a:ext cx="3870693" cy="11085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826096"/>
              </p:ext>
            </p:extLst>
          </p:nvPr>
        </p:nvGraphicFramePr>
        <p:xfrm>
          <a:off x="4499992" y="5445224"/>
          <a:ext cx="1008112" cy="44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Εξίσωση" r:id="rId8" imgW="571320" imgH="253800" progId="Equation.3">
                  <p:embed/>
                </p:oleObj>
              </mc:Choice>
              <mc:Fallback>
                <p:oleObj name="Εξίσωση" r:id="rId8" imgW="571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5445224"/>
                        <a:ext cx="1008112" cy="448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35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Υπολογισμός τυπικής απόκλισης στην περίπτωση ομαδοποιημένης κατανομής για την υποκλίμακα WPPSI</a:t>
            </a:r>
          </a:p>
        </p:txBody>
      </p:sp>
      <p:pic>
        <p:nvPicPr>
          <p:cNvPr id="4" name="Content Placeholder 3" descr="Πίνακας συχνοτήτων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68" b="-8868"/>
          <a:stretch>
            <a:fillRect/>
          </a:stretch>
        </p:blipFill>
        <p:spPr/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651088"/>
              </p:ext>
            </p:extLst>
          </p:nvPr>
        </p:nvGraphicFramePr>
        <p:xfrm>
          <a:off x="323528" y="1916832"/>
          <a:ext cx="326865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Εξίσωση" r:id="rId5" imgW="2349360" imgH="672840" progId="Equation.3">
                  <p:embed/>
                </p:oleObj>
              </mc:Choice>
              <mc:Fallback>
                <p:oleObj name="Εξίσωση" r:id="rId5" imgW="23493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916832"/>
                        <a:ext cx="3268655" cy="9361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347697"/>
              </p:ext>
            </p:extLst>
          </p:nvPr>
        </p:nvGraphicFramePr>
        <p:xfrm>
          <a:off x="539552" y="3135259"/>
          <a:ext cx="2808312" cy="1013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Εξίσωση" r:id="rId7" imgW="1917360" imgH="609480" progId="Equation.3">
                  <p:embed/>
                </p:oleObj>
              </mc:Choice>
              <mc:Fallback>
                <p:oleObj name="Εξίσωση" r:id="rId7" imgW="19173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135259"/>
                        <a:ext cx="2808312" cy="10138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325259"/>
              </p:ext>
            </p:extLst>
          </p:nvPr>
        </p:nvGraphicFramePr>
        <p:xfrm>
          <a:off x="548382" y="4653136"/>
          <a:ext cx="2871490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Εξίσωση" r:id="rId9" imgW="2514600" imgH="711000" progId="Equation.3">
                  <p:embed/>
                </p:oleObj>
              </mc:Choice>
              <mc:Fallback>
                <p:oleObj name="Εξίσωση" r:id="rId9" imgW="25146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382" y="4653136"/>
                        <a:ext cx="2871490" cy="86409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27783"/>
              </p:ext>
            </p:extLst>
          </p:nvPr>
        </p:nvGraphicFramePr>
        <p:xfrm>
          <a:off x="4572000" y="5733256"/>
          <a:ext cx="76370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Εξίσωση" r:id="rId11" imgW="647640" imgH="431640" progId="Equation.3">
                  <p:embed/>
                </p:oleObj>
              </mc:Choice>
              <mc:Fallback>
                <p:oleObj name="Εξίσωση" r:id="rId11" imgW="647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733256"/>
                        <a:ext cx="763703" cy="5760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473967"/>
              </p:ext>
            </p:extLst>
          </p:nvPr>
        </p:nvGraphicFramePr>
        <p:xfrm>
          <a:off x="5940152" y="5733256"/>
          <a:ext cx="866198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Εξίσωση" r:id="rId13" imgW="736560" imgH="431640" progId="Equation.3">
                  <p:embed/>
                </p:oleObj>
              </mc:Choice>
              <mc:Fallback>
                <p:oleObj name="Εξίσωση" r:id="rId13" imgW="736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5733256"/>
                        <a:ext cx="866198" cy="5760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105862"/>
              </p:ext>
            </p:extLst>
          </p:nvPr>
        </p:nvGraphicFramePr>
        <p:xfrm>
          <a:off x="7236296" y="5718881"/>
          <a:ext cx="964505" cy="59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Εξίσωση" r:id="rId15" imgW="799920" imgH="431640" progId="Equation.3">
                  <p:embed/>
                </p:oleObj>
              </mc:Choice>
              <mc:Fallback>
                <p:oleObj name="Εξίσωση" r:id="rId15" imgW="79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5718881"/>
                        <a:ext cx="964505" cy="5904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26 - Ευθύγραμμο βέλος σύνδεσης"/>
          <p:cNvCxnSpPr/>
          <p:nvPr/>
        </p:nvCxnSpPr>
        <p:spPr>
          <a:xfrm flipV="1">
            <a:off x="5220072" y="5589240"/>
            <a:ext cx="720080" cy="216024"/>
          </a:xfrm>
          <a:prstGeom prst="straightConnector1">
            <a:avLst/>
          </a:prstGeom>
          <a:ln>
            <a:solidFill>
              <a:schemeClr val="dk1">
                <a:alpha val="49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26 - Ευθύγραμμο βέλος σύνδεσης"/>
          <p:cNvCxnSpPr/>
          <p:nvPr/>
        </p:nvCxnSpPr>
        <p:spPr>
          <a:xfrm flipV="1">
            <a:off x="6444208" y="5589240"/>
            <a:ext cx="288032" cy="216024"/>
          </a:xfrm>
          <a:prstGeom prst="straightConnector1">
            <a:avLst/>
          </a:prstGeom>
          <a:ln>
            <a:solidFill>
              <a:schemeClr val="dk1">
                <a:alpha val="49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26 - Ευθύγραμμο βέλος σύνδεσης"/>
          <p:cNvCxnSpPr/>
          <p:nvPr/>
        </p:nvCxnSpPr>
        <p:spPr>
          <a:xfrm flipV="1">
            <a:off x="7524328" y="5589240"/>
            <a:ext cx="360040" cy="216024"/>
          </a:xfrm>
          <a:prstGeom prst="straightConnector1">
            <a:avLst/>
          </a:prstGeom>
          <a:ln>
            <a:solidFill>
              <a:schemeClr val="dk1">
                <a:alpha val="49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78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Συντελεστής μεταβλητότητας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Για </a:t>
            </a:r>
            <a:r>
              <a:rPr lang="el-GR" sz="2400" dirty="0"/>
              <a:t>να συγκριθούν δυο χαρακτηριστικά που μετρώνται με διαφορετικές κλίμακες ή με διαφορετικές μονάδες μέτρησης (</a:t>
            </a:r>
            <a:r>
              <a:rPr lang="el-GR" sz="2400" dirty="0" smtClean="0"/>
              <a:t>π.χ</a:t>
            </a:r>
            <a:r>
              <a:rPr lang="en-US" sz="2400" dirty="0"/>
              <a:t>.</a:t>
            </a:r>
            <a:r>
              <a:rPr lang="el-GR" sz="2400" dirty="0"/>
              <a:t> β</a:t>
            </a:r>
            <a:r>
              <a:rPr lang="el-GR" sz="2400" dirty="0" smtClean="0"/>
              <a:t>άρος (</a:t>
            </a:r>
            <a:r>
              <a:rPr lang="en-US" sz="2400" dirty="0" err="1"/>
              <a:t>kgr</a:t>
            </a:r>
            <a:r>
              <a:rPr lang="en-US" sz="2400" dirty="0"/>
              <a:t>) </a:t>
            </a:r>
            <a:r>
              <a:rPr lang="el-GR" sz="2400" dirty="0"/>
              <a:t>με </a:t>
            </a:r>
            <a:r>
              <a:rPr lang="el-GR" sz="2400" dirty="0" smtClean="0"/>
              <a:t>ύψος </a:t>
            </a:r>
            <a:r>
              <a:rPr lang="en-US" sz="2400" dirty="0" smtClean="0"/>
              <a:t>(</a:t>
            </a:r>
            <a:r>
              <a:rPr lang="en-US" sz="2400" dirty="0"/>
              <a:t>cm) </a:t>
            </a:r>
            <a:r>
              <a:rPr lang="el-GR" sz="2400" dirty="0"/>
              <a:t>σε ένα πληθυσμό) δεν μπορεί να χρησιμοποιηθεί κανένα από τα προηγούμενα μέτρα μεταβλητότητας που </a:t>
            </a:r>
            <a:r>
              <a:rPr lang="el-GR" sz="2400" dirty="0" smtClean="0"/>
              <a:t>παρουσιάστηκαν.</a:t>
            </a:r>
            <a:endParaRPr lang="el-GR" sz="2400" dirty="0"/>
          </a:p>
          <a:p>
            <a:r>
              <a:rPr lang="el-GR" sz="2400" dirty="0"/>
              <a:t>Μια ικανοποιητική προσέγγιση είναι ο </a:t>
            </a:r>
            <a:r>
              <a:rPr lang="el-GR" sz="2400" b="1" dirty="0"/>
              <a:t>συντελεστής μεταβλητότητας</a:t>
            </a:r>
            <a:r>
              <a:rPr lang="el-GR" sz="2400" dirty="0" smtClean="0"/>
              <a:t>:</a:t>
            </a:r>
            <a:endParaRPr lang="el-GR" sz="2400" dirty="0"/>
          </a:p>
        </p:txBody>
      </p:sp>
      <p:graphicFrame>
        <p:nvGraphicFramePr>
          <p:cNvPr id="6" name="3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2423"/>
              </p:ext>
            </p:extLst>
          </p:nvPr>
        </p:nvGraphicFramePr>
        <p:xfrm>
          <a:off x="3347864" y="4509120"/>
          <a:ext cx="171193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Εξίσωση" r:id="rId4" imgW="850680" imgH="393480" progId="Equation.3">
                  <p:embed/>
                </p:oleObj>
              </mc:Choice>
              <mc:Fallback>
                <p:oleObj name="Εξίσωση" r:id="rId4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509120"/>
                        <a:ext cx="1711932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/>
              <a:t>Οι παράγοντες που επιδρούν στη μεταβλητότητα των τιμών και καθορίζουν την επιλογή του μέτρου διασποράς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dirty="0" smtClean="0"/>
              <a:t>Ακραίες </a:t>
            </a:r>
            <a:r>
              <a:rPr lang="el-GR" sz="2400" dirty="0"/>
              <a:t>τιμές και έντονη </a:t>
            </a:r>
            <a:r>
              <a:rPr lang="el-GR" sz="2400" dirty="0" smtClean="0"/>
              <a:t>ασυμμετρία</a:t>
            </a:r>
          </a:p>
          <a:p>
            <a:pPr marL="457200" lvl="1" indent="0">
              <a:buNone/>
            </a:pPr>
            <a:r>
              <a:rPr lang="el-GR" sz="2000" dirty="0"/>
              <a:t>Επιδρούν στο εύρος, διακύμανση και τυπική </a:t>
            </a:r>
            <a:r>
              <a:rPr lang="el-GR" sz="2000" dirty="0" smtClean="0"/>
              <a:t>απόκλιση</a:t>
            </a:r>
            <a:endParaRPr lang="el-GR" sz="2000" dirty="0"/>
          </a:p>
          <a:p>
            <a:r>
              <a:rPr lang="el-GR" sz="2400" dirty="0" smtClean="0"/>
              <a:t>Το </a:t>
            </a:r>
            <a:r>
              <a:rPr lang="el-GR" sz="2400" dirty="0"/>
              <a:t>μέγεθος του </a:t>
            </a:r>
            <a:r>
              <a:rPr lang="el-GR" sz="2400" dirty="0" smtClean="0"/>
              <a:t>δείγματος</a:t>
            </a:r>
          </a:p>
          <a:p>
            <a:pPr marL="457200" lvl="1" indent="0">
              <a:buNone/>
            </a:pPr>
            <a:r>
              <a:rPr lang="el-GR" sz="2000" dirty="0"/>
              <a:t>Επιδρά στο εύρος</a:t>
            </a:r>
          </a:p>
          <a:p>
            <a:r>
              <a:rPr lang="el-GR" sz="2400" dirty="0"/>
              <a:t>Σταθερότητα της </a:t>
            </a:r>
            <a:r>
              <a:rPr lang="el-GR" sz="2400" dirty="0" smtClean="0"/>
              <a:t>δειγματοληψίας</a:t>
            </a:r>
          </a:p>
          <a:p>
            <a:pPr marL="457200" lvl="1" indent="0">
              <a:buNone/>
            </a:pPr>
            <a:r>
              <a:rPr lang="el-GR" sz="2000" dirty="0"/>
              <a:t>Όταν σχηματίζονται μερικά δείγματα από τον ίδιο </a:t>
            </a:r>
            <a:r>
              <a:rPr lang="el-GR" sz="2000" dirty="0" smtClean="0"/>
              <a:t>πληθυσμό τότε αναμένεται μια </a:t>
            </a:r>
            <a:r>
              <a:rPr lang="el-GR" sz="2000" dirty="0"/>
              <a:t>ομοιότητα μεταξύ </a:t>
            </a:r>
            <a:r>
              <a:rPr lang="el-GR" sz="2000" dirty="0" smtClean="0"/>
              <a:t>αυτών </a:t>
            </a:r>
            <a:r>
              <a:rPr lang="el-GR" sz="2000" dirty="0"/>
              <a:t>των δειγμάτων. Στο εύρος δεν υπάρχει αυτή η </a:t>
            </a:r>
            <a:r>
              <a:rPr lang="el-GR" sz="2000" dirty="0" smtClean="0"/>
              <a:t>σταθερότητα.</a:t>
            </a:r>
            <a:endParaRPr lang="el-GR" sz="2400" dirty="0"/>
          </a:p>
          <a:p>
            <a:r>
              <a:rPr lang="el-GR" sz="2400" dirty="0"/>
              <a:t>Κατανομή ανοικτών ορίων</a:t>
            </a:r>
            <a:r>
              <a:rPr lang="el-GR" sz="2400" dirty="0" smtClean="0"/>
              <a:t>.</a:t>
            </a:r>
          </a:p>
          <a:p>
            <a:pPr marL="457200" lvl="1" indent="0">
              <a:buNone/>
            </a:pPr>
            <a:r>
              <a:rPr lang="el-GR" sz="2000" dirty="0"/>
              <a:t>Όταν η μεγαλύτερη ή η </a:t>
            </a:r>
            <a:r>
              <a:rPr lang="el-GR" sz="2000" dirty="0" smtClean="0"/>
              <a:t>μικρότερη </a:t>
            </a:r>
            <a:r>
              <a:rPr lang="el-GR" sz="2000" dirty="0"/>
              <a:t>τιμή </a:t>
            </a:r>
            <a:r>
              <a:rPr lang="el-GR" sz="2000" dirty="0" smtClean="0"/>
              <a:t>μιας </a:t>
            </a:r>
            <a:r>
              <a:rPr lang="el-GR" sz="2000" dirty="0"/>
              <a:t>κατανομής δεν είναι </a:t>
            </a:r>
            <a:r>
              <a:rPr lang="el-GR" sz="2000" dirty="0" smtClean="0"/>
              <a:t>σαφώς ορισμένες </a:t>
            </a:r>
            <a:r>
              <a:rPr lang="el-GR" sz="2000" dirty="0"/>
              <a:t>τότε έχουμε μια κατανομή ανοικτών </a:t>
            </a:r>
            <a:r>
              <a:rPr lang="el-GR" sz="2000" dirty="0" smtClean="0"/>
              <a:t>ορίων. Μόνο </a:t>
            </a:r>
            <a:r>
              <a:rPr lang="el-GR" sz="2000" dirty="0"/>
              <a:t>το ενδοτεταρημοριακό εύρος </a:t>
            </a:r>
            <a:r>
              <a:rPr lang="el-GR" sz="2000" dirty="0" smtClean="0"/>
              <a:t>υπολογίζεται.</a:t>
            </a:r>
            <a:endParaRPr lang="el-GR" sz="2000" dirty="0"/>
          </a:p>
          <a:p>
            <a:pPr marL="457200" lvl="1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3966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Περιγραφική </a:t>
            </a:r>
            <a:r>
              <a:rPr lang="el-GR" dirty="0" smtClean="0"/>
              <a:t>Στατιστική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Επικρατούσα τιμή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2400" dirty="0"/>
              <a:t>Σε περιπτώσεις, που διαφορετικές τιμές μιας μεταβλητής επαναλαμβάνονται περισσότερο από  μια φορά, η επικρατούσα τιμή είναι η συχνότερη τιμή στα δεδομένα. 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l-GR" sz="2000" dirty="0"/>
              <a:t>Για παράδειγμα στα δεδομένα 7, 7, 7, 8, 8, 8, 8, 10, 10, 10, 10, 10, 12, 12, 13 επικρατούσα τιμή είναι η 10. </a:t>
            </a:r>
            <a:endParaRPr lang="el-GR" sz="2000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Όταν </a:t>
            </a:r>
            <a:r>
              <a:rPr lang="el-GR" sz="2400" dirty="0"/>
              <a:t>όλες οι τιμές έχουν την ίδια συχνότητα, δεν υπάρχει επικρατούσα </a:t>
            </a:r>
            <a:r>
              <a:rPr lang="el-GR" sz="2400" dirty="0" smtClean="0"/>
              <a:t>τιμή.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 smtClean="0"/>
              <a:t>Αν δύο </a:t>
            </a:r>
            <a:r>
              <a:rPr lang="el-GR" sz="2400" dirty="0"/>
              <a:t>γειτονικές τιμές έχουν την ίδια συχνότητα, που συγχρόνως είναι η μεγαλύτερη απ' όλες, τότε παίρνουμε ως επικρατούσα τιμή το ημιάθροισμα </a:t>
            </a:r>
            <a:r>
              <a:rPr lang="el-GR" sz="2400" dirty="0" smtClean="0"/>
              <a:t>των </a:t>
            </a:r>
            <a:r>
              <a:rPr lang="el-GR" sz="2400" dirty="0"/>
              <a:t>δύο τιμών.   </a:t>
            </a:r>
          </a:p>
          <a:p>
            <a:pPr>
              <a:lnSpc>
                <a:spcPct val="90000"/>
              </a:lnSpc>
            </a:pPr>
            <a:r>
              <a:rPr lang="el-GR" sz="2400" dirty="0"/>
              <a:t>Στην περίπτωση μιας δικόρυφης κατανομής υπάρχουν δυο επικρατέστερες τιμές και είναι οι τιμές που βρίσκονται κάτω από τις δύο κορυφές της κατανομής.</a:t>
            </a:r>
          </a:p>
        </p:txBody>
      </p:sp>
    </p:spTree>
    <p:extLst>
      <p:ext uri="{BB962C8B-B14F-4D97-AF65-F5344CB8AC3E}">
        <p14:creationId xmlns:p14="http://schemas.microsoft.com/office/powerpoint/2010/main" val="92161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</a:t>
            </a:r>
            <a:r>
              <a:rPr lang="el-GR" sz="2000" dirty="0" smtClean="0"/>
              <a:t>.0.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rgbClr val="000000"/>
                </a:solidFill>
              </a:rPr>
              <a:t>Copyright Εθνικόν και Καποδιστριακόν Πανεπιστήμιον Αθηνών 2015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Βασίλης Γιαλαμάς 2015. Βασίλης Γιαλαμάς. «Μεθοδολογία των Επιστημών του Ανθρώπου: Στατιστική. Περιγραφική Στατιστική». Έκδοση: 1.0. Αθήνα 2015. Διαθέσιμο </a:t>
            </a:r>
            <a:r>
              <a:rPr lang="el-GR" sz="2000" dirty="0"/>
              <a:t>από τη δικτυακή </a:t>
            </a:r>
            <a:r>
              <a:rPr lang="el-GR" sz="2000" dirty="0">
                <a:solidFill>
                  <a:srgbClr val="000000"/>
                </a:solidFill>
              </a:rPr>
              <a:t>διεύθυνση: </a:t>
            </a:r>
            <a:r>
              <a:rPr lang="en-US" sz="2000" dirty="0">
                <a:solidFill>
                  <a:srgbClr val="000000"/>
                </a:solidFill>
              </a:rPr>
              <a:t>http://</a:t>
            </a:r>
            <a:r>
              <a:rPr lang="en-US" sz="2000" dirty="0" err="1">
                <a:solidFill>
                  <a:srgbClr val="000000"/>
                </a:solidFill>
              </a:rPr>
              <a:t>opencourses.uoa.gr</a:t>
            </a:r>
            <a:r>
              <a:rPr lang="en-US" sz="2000" dirty="0">
                <a:solidFill>
                  <a:srgbClr val="000000"/>
                </a:solidFill>
              </a:rPr>
              <a:t>/courses/ECD102/</a:t>
            </a:r>
            <a:r>
              <a:rPr lang="el-GR" sz="2000">
                <a:solidFill>
                  <a:srgbClr val="000000"/>
                </a:solidFill>
              </a:rPr>
              <a:t>.</a:t>
            </a:r>
            <a:endParaRPr lang="el-G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/>
              <a:t>2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Εικόνες 1-4, Σελίδες 5-8:</a:t>
            </a:r>
            <a:r>
              <a:rPr lang="el-GR" sz="2000" dirty="0" smtClean="0"/>
              <a:t> </a:t>
            </a:r>
            <a:r>
              <a:rPr lang="en-US" sz="2000" dirty="0" err="1">
                <a:ea typeface="Lucida Grande"/>
                <a:cs typeface="Lucida Grande"/>
              </a:rPr>
              <a:t>Εικόν</a:t>
            </a:r>
            <a:r>
              <a:rPr lang="en-US" sz="2000" dirty="0">
                <a:ea typeface="Lucida Grande"/>
                <a:cs typeface="Lucida Grande"/>
              </a:rPr>
              <a:t>α </a:t>
            </a:r>
            <a:r>
              <a:rPr lang="en-US" sz="2000" dirty="0" err="1">
                <a:ea typeface="Lucida Grande"/>
                <a:cs typeface="Lucida Grande"/>
              </a:rPr>
              <a:t>με</a:t>
            </a:r>
            <a:r>
              <a:rPr lang="en-US" sz="2000" dirty="0">
                <a:ea typeface="Lucida Grande"/>
                <a:cs typeface="Lucida Grande"/>
              </a:rPr>
              <a:t> </a:t>
            </a:r>
            <a:r>
              <a:rPr lang="en-US" sz="2000" dirty="0" err="1">
                <a:ea typeface="Lucida Grande"/>
                <a:cs typeface="Lucida Grande"/>
              </a:rPr>
              <a:t>ιστόγρ</a:t>
            </a:r>
            <a:r>
              <a:rPr lang="en-US" sz="2000" dirty="0">
                <a:ea typeface="Lucida Grande"/>
                <a:cs typeface="Lucida Grande"/>
              </a:rPr>
              <a:t>α</a:t>
            </a:r>
            <a:r>
              <a:rPr lang="en-US" sz="2000" dirty="0" err="1">
                <a:ea typeface="Lucida Grande"/>
                <a:cs typeface="Lucida Grande"/>
              </a:rPr>
              <a:t>μμ</a:t>
            </a:r>
            <a:r>
              <a:rPr lang="en-US" sz="2000" dirty="0">
                <a:ea typeface="Lucida Grande"/>
                <a:cs typeface="Lucida Grande"/>
              </a:rPr>
              <a:t>α </a:t>
            </a:r>
            <a:r>
              <a:rPr lang="en-US" sz="2000" dirty="0" err="1">
                <a:ea typeface="Lucida Grande"/>
                <a:cs typeface="Lucida Grande"/>
              </a:rPr>
              <a:t>κ</a:t>
            </a:r>
            <a:r>
              <a:rPr lang="en-US" sz="2000" dirty="0">
                <a:ea typeface="Lucida Grande"/>
                <a:cs typeface="Lucida Grande"/>
              </a:rPr>
              <a:t>α</a:t>
            </a:r>
            <a:r>
              <a:rPr lang="en-US" sz="2000" dirty="0" err="1">
                <a:ea typeface="Lucida Grande"/>
                <a:cs typeface="Lucida Grande"/>
              </a:rPr>
              <a:t>τ</a:t>
            </a:r>
            <a:r>
              <a:rPr lang="en-US" sz="2000" dirty="0">
                <a:ea typeface="Lucida Grande"/>
                <a:cs typeface="Lucida Grande"/>
              </a:rPr>
              <a:t>α</a:t>
            </a:r>
            <a:r>
              <a:rPr lang="en-US" sz="2000" dirty="0" err="1">
                <a:ea typeface="Lucida Grande"/>
                <a:cs typeface="Lucida Grande"/>
              </a:rPr>
              <a:t>νομής</a:t>
            </a:r>
            <a:r>
              <a:rPr lang="en-US" sz="2000" dirty="0">
                <a:ea typeface="Lucida Grande"/>
                <a:cs typeface="Lucida Grande"/>
              </a:rPr>
              <a:t> </a:t>
            </a:r>
            <a:r>
              <a:rPr lang="en-US" sz="2000" dirty="0" err="1" smtClean="0">
                <a:ea typeface="Lucida Grande"/>
                <a:cs typeface="Lucida Grande"/>
              </a:rPr>
              <a:t>συχνοτήτων</a:t>
            </a:r>
            <a:r>
              <a:rPr lang="el-GR" sz="2000" dirty="0" smtClean="0">
                <a:ea typeface="Lucida Grande"/>
                <a:cs typeface="Lucida Grande"/>
              </a:rPr>
              <a:t> / </a:t>
            </a:r>
            <a:r>
              <a:rPr lang="en-US" sz="2000" dirty="0" smtClean="0"/>
              <a:t>C</a:t>
            </a:r>
            <a:r>
              <a:rPr lang="el-GR" sz="2000" dirty="0" smtClean="0"/>
              <a:t>opyright </a:t>
            </a:r>
            <a:r>
              <a:rPr lang="el-GR" sz="2000" dirty="0"/>
              <a:t>Σ. Πατάκης ΑΕΕΔΕ (Εκδόσεις Πατάκη) και Β. Γιαλαμάς, 2004 </a:t>
            </a:r>
            <a:r>
              <a:rPr lang="en-US" sz="2000" dirty="0"/>
              <a:t>/ </a:t>
            </a:r>
            <a:r>
              <a:rPr lang="el-GR" sz="2000" dirty="0"/>
              <a:t>Πηγή: «Στατιστικές Τεχνικές και Εφαρ</a:t>
            </a:r>
            <a:r>
              <a:rPr lang="el-GR" sz="2000" dirty="0">
                <a:solidFill>
                  <a:srgbClr val="000000"/>
                </a:solidFill>
              </a:rPr>
              <a:t>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</a:t>
            </a:r>
            <a:r>
              <a:rPr lang="el-GR" sz="2000" dirty="0" smtClean="0">
                <a:solidFill>
                  <a:srgbClr val="000000"/>
                </a:solidFill>
              </a:rPr>
              <a:t>Πατάκη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000000"/>
                </a:solidFill>
              </a:rPr>
              <a:t>Εικόνα 5, Σελίδα 10: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Εικόν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ιστόγρ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μμ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δεδομένων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/ </a:t>
            </a:r>
            <a:r>
              <a:rPr lang="en-US" sz="2000" dirty="0"/>
              <a:t>Copyrighted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
</a:t>
            </a:r>
            <a:r>
              <a:rPr lang="el-GR" sz="2000" b="1" dirty="0" smtClean="0">
                <a:solidFill>
                  <a:srgbClr val="000000"/>
                </a:solidFill>
              </a:rPr>
              <a:t>Εικόνα </a:t>
            </a:r>
            <a:r>
              <a:rPr lang="el-GR" sz="2000" b="1" dirty="0">
                <a:solidFill>
                  <a:srgbClr val="000000"/>
                </a:solidFill>
              </a:rPr>
              <a:t>6, Σελίδα 11:</a:t>
            </a:r>
            <a:r>
              <a:rPr lang="el-GR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Εικόν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ιστόγρ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μμ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νομής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συχνοτήτων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οικογενειακού εισοδήματος / </a:t>
            </a:r>
            <a:r>
              <a:rPr lang="en-US" sz="2000" dirty="0" smtClean="0">
                <a:solidFill>
                  <a:srgbClr val="000000"/>
                </a:solidFill>
              </a:rPr>
              <a:t>C</a:t>
            </a:r>
            <a:r>
              <a:rPr lang="el-GR" sz="2000" dirty="0" smtClean="0">
                <a:solidFill>
                  <a:srgbClr val="000000"/>
                </a:solidFill>
              </a:rPr>
              <a:t>op</a:t>
            </a:r>
            <a:r>
              <a:rPr lang="el-GR" sz="2000" dirty="0" smtClean="0"/>
              <a:t>yright </a:t>
            </a:r>
            <a:r>
              <a:rPr lang="el-GR" sz="2000" dirty="0"/>
              <a:t>Σ. Πατάκης ΑΕΕΔΕ (Εκδόσεις Πατάκη) και Β. Γιαλαμάς, 2004 </a:t>
            </a:r>
            <a:r>
              <a:rPr lang="en-US" sz="2000" dirty="0"/>
              <a:t>/ </a:t>
            </a:r>
            <a:r>
              <a:rPr lang="el-GR" sz="2000" dirty="0"/>
              <a:t>Πηγή: «Στατιστικές Τεχνικές και Εφαρ</a:t>
            </a:r>
            <a:r>
              <a:rPr lang="el-GR" sz="2000" dirty="0">
                <a:solidFill>
                  <a:srgbClr val="000000"/>
                </a:solidFill>
              </a:rPr>
              <a:t>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Πατάκη</a:t>
            </a:r>
            <a:endParaRPr lang="el-GR" sz="2000" dirty="0"/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34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/>
              <a:t>2</a:t>
            </a:r>
            <a:r>
              <a:rPr lang="en-US" dirty="0" smtClean="0"/>
              <a:t>/</a:t>
            </a:r>
            <a:r>
              <a:rPr lang="el-GR" dirty="0"/>
              <a:t>2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Πίνακας 1, Σελίδα 12: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Πίν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τον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ριθμό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του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μα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θητή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ι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τον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χρόνο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π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ου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χρειάστηκε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Lucida Grande"/>
                <a:cs typeface="Lucida Grande"/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Πατάκη</a:t>
            </a: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Πίνακας 2, Σελίδα 13:</a:t>
            </a:r>
            <a:r>
              <a:rPr lang="el-GR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Πίν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νομή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ριθμού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πα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ιδιών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l-GR" sz="2000" dirty="0">
                <a:solidFill>
                  <a:srgbClr val="000000"/>
                </a:solidFill>
                <a:ea typeface="Lucida Grande"/>
                <a:cs typeface="Lucida Grande"/>
              </a:rPr>
              <a:t>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</a:t>
            </a:r>
            <a:r>
              <a:rPr lang="el-GR" sz="2000" dirty="0" smtClean="0">
                <a:solidFill>
                  <a:srgbClr val="000000"/>
                </a:solidFill>
              </a:rPr>
              <a:t>Πατάκη</a:t>
            </a:r>
            <a:endParaRPr lang="el-G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l-GR" sz="2000" b="1" dirty="0" smtClean="0">
                <a:solidFill>
                  <a:srgbClr val="000000"/>
                </a:solidFill>
              </a:rPr>
              <a:t>Πίνακας 3, Σελίδα 17: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Πίν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με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τ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νομή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συχνοτήτων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</a:t>
            </a:r>
            <a:r>
              <a:rPr lang="el-GR" sz="2000" dirty="0" smtClean="0">
                <a:solidFill>
                  <a:srgbClr val="000000"/>
                </a:solidFill>
              </a:rPr>
              <a:t>Πατάκη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000000"/>
                </a:solidFill>
              </a:rPr>
              <a:t>Πίνακας </a:t>
            </a:r>
            <a:r>
              <a:rPr lang="el-GR" sz="2000" b="1" dirty="0" smtClean="0">
                <a:solidFill>
                  <a:srgbClr val="000000"/>
                </a:solidFill>
              </a:rPr>
              <a:t>4, </a:t>
            </a:r>
            <a:r>
              <a:rPr lang="el-GR" sz="2000" b="1" dirty="0">
                <a:solidFill>
                  <a:srgbClr val="000000"/>
                </a:solidFill>
              </a:rPr>
              <a:t>Σελίδα </a:t>
            </a:r>
            <a:r>
              <a:rPr lang="el-GR" sz="2000" b="1" dirty="0" smtClean="0">
                <a:solidFill>
                  <a:srgbClr val="000000"/>
                </a:solidFill>
              </a:rPr>
              <a:t>24: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Πίν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κ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α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ς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Lucida Grande"/>
                <a:cs typeface="Lucida Grande"/>
              </a:rPr>
              <a:t>συχνοτήτων</a:t>
            </a:r>
            <a:r>
              <a:rPr lang="el-GR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 /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opyright Σ. Πατάκης ΑΕΕΔΕ (Εκδόσεις Πατάκη) και Β. Γιαλαμάς, 2004 </a:t>
            </a:r>
            <a:r>
              <a:rPr lang="en-US" sz="2000" dirty="0">
                <a:solidFill>
                  <a:srgbClr val="000000"/>
                </a:solidFill>
              </a:rPr>
              <a:t>/ </a:t>
            </a:r>
            <a:r>
              <a:rPr lang="el-GR" sz="2000" dirty="0">
                <a:solidFill>
                  <a:srgbClr val="000000"/>
                </a:solidFill>
              </a:rPr>
              <a:t>Πηγή: «Στατιστικές Τεχνικές και Εφαρμογές στις Επιστήμες της Αγωγής» Β. Γιαλαμάς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l-GR" sz="2000" dirty="0">
                <a:solidFill>
                  <a:srgbClr val="000000"/>
                </a:solidFill>
              </a:rPr>
              <a:t>Εκδόσεις Πατάκη</a:t>
            </a:r>
            <a:endParaRPr lang="el-G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8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Σύγκριση μέσου, διαμέσου και επικρατούσης τιμής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400" dirty="0"/>
              <a:t>Στο μέσο όρο, όλες οι τιμές συμμετέχουν κατά τον υπολογισμό του και είναι καθαρό μέτρο κεντρικής τάσης. </a:t>
            </a:r>
          </a:p>
          <a:p>
            <a:r>
              <a:rPr lang="el-GR" sz="2400" dirty="0"/>
              <a:t>Η διάμεσος στηρίζεται στη σειρά των τιμών. Όπως είδαμε, αν οι τιμές διαταχθούν, διάμεσος είναι η κεντρική τιμή.</a:t>
            </a:r>
          </a:p>
          <a:p>
            <a:r>
              <a:rPr lang="el-GR" sz="2400" dirty="0"/>
              <a:t>Η επικρατούσα δεν εξαρτάται από το μέγεθος των τιμών, ούτε από τη σειρά τους, αλλά από τη συχνότητά τους</a:t>
            </a:r>
            <a:r>
              <a:rPr lang="el-GR" sz="2400" dirty="0" smtClean="0"/>
              <a:t>.</a:t>
            </a:r>
          </a:p>
          <a:p>
            <a:r>
              <a:rPr lang="el-GR" sz="2400" dirty="0"/>
              <a:t>Μπορούμε να συγκρίνουμε τα τρία μέτρα, τοποθετώντας τους στη γραφική παράσταση της κατανομής συχνοτήτων μιας μεταβλητής. Ο μέσος είναι το κέντρο βάρους της κατανομής. Η  κάθετη ευθεία στον άξονα των τιμών, στο σημείο που βρίσκεται η διάμεσος, χωρίζει το εμβαδόν που ορίζει η κατανομή σε 2 ίσα μέρη. Η επικρατούσα είναι η τιμή που αντιστοιχεί στο ψηλότερο σημείο της καμπύλης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0412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/>
              <a:t> Μορφές της κατανομής συχνοτήτων </a:t>
            </a:r>
            <a:r>
              <a:rPr lang="el-GR" sz="3200" dirty="0" smtClean="0"/>
              <a:t>ποσοτικών μεταβλητών </a:t>
            </a:r>
            <a:r>
              <a:rPr lang="el-GR" sz="3200" dirty="0"/>
              <a:t>και σχετικές θέσεις των μέτρων κεντρικής </a:t>
            </a:r>
            <a:r>
              <a:rPr lang="el-GR" sz="3200" dirty="0" smtClean="0"/>
              <a:t>θέσης (1 από 5)</a:t>
            </a:r>
            <a:endParaRPr lang="el-GR" sz="3200" dirty="0"/>
          </a:p>
        </p:txBody>
      </p:sp>
      <p:pic>
        <p:nvPicPr>
          <p:cNvPr id="4" name="Picture Placeholder 3" descr="Εικόνα με ιστόγραμμα κατανομής συχνοτήτων 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70" r="-20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294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/>
              <a:t> Μορφές της κατανομής συχνοτήτων </a:t>
            </a:r>
            <a:r>
              <a:rPr lang="el-GR" sz="3200" dirty="0" smtClean="0"/>
              <a:t>ποσοτικών μεταβλητών </a:t>
            </a:r>
            <a:r>
              <a:rPr lang="el-GR" sz="3200" dirty="0"/>
              <a:t>και σχετικές θέσεις των μέτρων κεντρικής </a:t>
            </a:r>
            <a:r>
              <a:rPr lang="el-GR" sz="3200" dirty="0" smtClean="0"/>
              <a:t>θέσης (2 από 5)</a:t>
            </a:r>
            <a:endParaRPr lang="el-GR" sz="3200" dirty="0"/>
          </a:p>
        </p:txBody>
      </p:sp>
      <p:pic>
        <p:nvPicPr>
          <p:cNvPr id="3" name="Picture Placeholder 2" descr="Εικόνα με ιστόγραμμα κατανομής συχνοτήτων 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3" r="-8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417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/>
              <a:t> Μορφές της κατανομής συχνοτήτων </a:t>
            </a:r>
            <a:r>
              <a:rPr lang="el-GR" sz="3200" dirty="0" smtClean="0"/>
              <a:t>ποσοτικών μεταβλητών </a:t>
            </a:r>
            <a:r>
              <a:rPr lang="el-GR" sz="3200" dirty="0"/>
              <a:t>και σχετικές θέσεις των μέτρων κεντρικής </a:t>
            </a:r>
            <a:r>
              <a:rPr lang="el-GR" sz="3200" dirty="0" smtClean="0"/>
              <a:t>θέσης (3 από 5)</a:t>
            </a:r>
            <a:endParaRPr lang="el-GR" sz="3200" dirty="0"/>
          </a:p>
        </p:txBody>
      </p:sp>
      <p:pic>
        <p:nvPicPr>
          <p:cNvPr id="3" name="Picture Placeholder 2" descr="Εικόνα με ιστόγραμμα κατανομής συχνοτήτων 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41" r="-359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417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/>
              <a:t> Μορφές της κατανομής συχνοτήτων </a:t>
            </a:r>
            <a:r>
              <a:rPr lang="el-GR" sz="3200" dirty="0" smtClean="0"/>
              <a:t>ποσοτικών μεταβλητών </a:t>
            </a:r>
            <a:r>
              <a:rPr lang="el-GR" sz="3200" dirty="0"/>
              <a:t>και σχετικές θέσεις των μέτρων κεντρικής </a:t>
            </a:r>
            <a:r>
              <a:rPr lang="el-GR" sz="3200" dirty="0" smtClean="0"/>
              <a:t>θέσης (4 από 5)</a:t>
            </a:r>
            <a:endParaRPr lang="el-GR" sz="3200" dirty="0"/>
          </a:p>
        </p:txBody>
      </p:sp>
      <p:pic>
        <p:nvPicPr>
          <p:cNvPr id="3" name="Picture Placeholder 2" descr="Εικόνα με ιστόγραμμα κατανομής συχνοτήτων 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48" r="-330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417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dirty="0"/>
              <a:t> Μορφές της κατανομής συχνοτήτων ποσοτικών μεταβλητών και σχετικές θέσεις των μέτρων κεντρικής θέσης </a:t>
            </a:r>
            <a:r>
              <a:rPr lang="el-GR" sz="3200" dirty="0" smtClean="0"/>
              <a:t>(5 </a:t>
            </a:r>
            <a:r>
              <a:rPr lang="el-GR" sz="3200" dirty="0"/>
              <a:t>από 5)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Στο ερώτημα, </a:t>
            </a:r>
            <a:r>
              <a:rPr lang="el-GR" sz="2400" b="1" dirty="0"/>
              <a:t>ποιο μέτρο χρησιμοποιείται συνήθως</a:t>
            </a:r>
            <a:r>
              <a:rPr lang="el-GR" sz="2400" dirty="0"/>
              <a:t>, η απάντηση εξαρτάται από</a:t>
            </a:r>
            <a:r>
              <a:rPr lang="el-GR" sz="2400" dirty="0" smtClean="0"/>
              <a:t>:</a:t>
            </a:r>
          </a:p>
          <a:p>
            <a:r>
              <a:rPr lang="el-GR" sz="2400" dirty="0" smtClean="0"/>
              <a:t>Τον </a:t>
            </a:r>
            <a:r>
              <a:rPr lang="el-GR" sz="2400" dirty="0"/>
              <a:t>τύπο των δεδομένων</a:t>
            </a:r>
          </a:p>
          <a:p>
            <a:r>
              <a:rPr lang="el-GR" sz="2400" dirty="0" smtClean="0"/>
              <a:t>Από </a:t>
            </a:r>
            <a:r>
              <a:rPr lang="el-GR" sz="2400" dirty="0"/>
              <a:t>τη μορφή της κατανομής των </a:t>
            </a:r>
            <a:r>
              <a:rPr lang="el-GR" sz="2400" dirty="0" smtClean="0"/>
              <a:t>τιμών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lvl="1">
              <a:buFont typeface="Arial"/>
              <a:buChar char="•"/>
            </a:pPr>
            <a:r>
              <a:rPr lang="en-US" sz="2000" dirty="0"/>
              <a:t>H</a:t>
            </a:r>
            <a:r>
              <a:rPr lang="el-GR" sz="2000" dirty="0"/>
              <a:t> κατανομή εμφανίζει μεγάλη ασυμμετρία </a:t>
            </a:r>
            <a:r>
              <a:rPr lang="el-GR" sz="2000" dirty="0" smtClean="0"/>
              <a:t>(δ)</a:t>
            </a:r>
          </a:p>
          <a:p>
            <a:pPr lvl="1">
              <a:buFont typeface="Arial"/>
              <a:buChar char="•"/>
            </a:pPr>
            <a:r>
              <a:rPr lang="el-GR" sz="2000" dirty="0" smtClean="0"/>
              <a:t>Υπάρχουν </a:t>
            </a:r>
            <a:r>
              <a:rPr lang="el-GR" sz="2000" dirty="0"/>
              <a:t>ιδιαίτερα ακραίες τιμές (α</a:t>
            </a:r>
            <a:r>
              <a:rPr lang="el-GR" sz="2000" dirty="0" smtClean="0"/>
              <a:t>)</a:t>
            </a:r>
          </a:p>
          <a:p>
            <a:pPr lvl="1">
              <a:buFont typeface="Arial"/>
              <a:buChar char="•"/>
            </a:pPr>
            <a:r>
              <a:rPr lang="el-GR" sz="2000" dirty="0" smtClean="0"/>
              <a:t>Κάποια </a:t>
            </a:r>
            <a:r>
              <a:rPr lang="el-GR" sz="2000" dirty="0"/>
              <a:t>υποκείμενα παίρνουν απροσδιόριστες τιμές (β</a:t>
            </a:r>
            <a:r>
              <a:rPr lang="el-GR" sz="2000" dirty="0" smtClean="0"/>
              <a:t>)</a:t>
            </a:r>
            <a:endParaRPr lang="el-GR" sz="2000" dirty="0"/>
          </a:p>
          <a:p>
            <a:pPr lvl="1">
              <a:buFont typeface="Arial"/>
              <a:buChar char="•"/>
            </a:pPr>
            <a:r>
              <a:rPr lang="el-GR" sz="2000" dirty="0" smtClean="0"/>
              <a:t>Η </a:t>
            </a:r>
            <a:r>
              <a:rPr lang="el-GR" sz="2000" dirty="0"/>
              <a:t>κατανομή είναι ανοικτών ορίων (γ)</a:t>
            </a:r>
          </a:p>
        </p:txBody>
      </p:sp>
    </p:spTree>
    <p:extLst>
      <p:ext uri="{BB962C8B-B14F-4D97-AF65-F5344CB8AC3E}">
        <p14:creationId xmlns:p14="http://schemas.microsoft.com/office/powerpoint/2010/main" val="208152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1772</Words>
  <Application>Microsoft Macintosh PowerPoint</Application>
  <PresentationFormat>On-screen Show (4:3)</PresentationFormat>
  <Paragraphs>211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Θέμα του Office</vt:lpstr>
      <vt:lpstr>Equation</vt:lpstr>
      <vt:lpstr>Εξίσωση</vt:lpstr>
      <vt:lpstr>MathType Equation</vt:lpstr>
      <vt:lpstr>Μεθοδολογία των Επιστημών του Ανθρώπου: Στατιστική</vt:lpstr>
      <vt:lpstr>Περιεχόμενα ενότητας</vt:lpstr>
      <vt:lpstr>Επικρατούσα τιμή</vt:lpstr>
      <vt:lpstr>Σύγκριση μέσου, διαμέσου και επικρατούσης τιμής.</vt:lpstr>
      <vt:lpstr> Μορφές της κατανομής συχνοτήτων ποσοτικών μεταβλητών και σχετικές θέσεις των μέτρων κεντρικής θέσης (1 από 5)</vt:lpstr>
      <vt:lpstr> Μορφές της κατανομής συχνοτήτων ποσοτικών μεταβλητών και σχετικές θέσεις των μέτρων κεντρικής θέσης (2 από 5)</vt:lpstr>
      <vt:lpstr> Μορφές της κατανομής συχνοτήτων ποσοτικών μεταβλητών και σχετικές θέσεις των μέτρων κεντρικής θέσης (3 από 5)</vt:lpstr>
      <vt:lpstr> Μορφές της κατανομής συχνοτήτων ποσοτικών μεταβλητών και σχετικές θέσεις των μέτρων κεντρικής θέσης (4 από 5)</vt:lpstr>
      <vt:lpstr> Μορφές της κατανομής συχνοτήτων ποσοτικών μεταβλητών και σχετικές θέσεις των μέτρων κεντρικής θέσης (5 από 5)</vt:lpstr>
      <vt:lpstr>Ποιο μέτρο κεντρικής θέσης είναι κατάλληλο; (1 από 4)</vt:lpstr>
      <vt:lpstr>Ποιο μέτρο κεντρικής θέσης είναι κατάλληλο; (2 από 4)</vt:lpstr>
      <vt:lpstr>Ποιο μέτρο κεντρικής θέσης είναι κατάλληλο; (3 από 4)</vt:lpstr>
      <vt:lpstr>Ποιο μέτρο κεντρικής θέσης είναι κατάλληλο; (4 από 4)</vt:lpstr>
      <vt:lpstr>Μέτρα Διασποράς</vt:lpstr>
      <vt:lpstr>Έννοια της μεταβλητότητας </vt:lpstr>
      <vt:lpstr>Εύρος</vt:lpstr>
      <vt:lpstr>Υπολογισμός ΕΤΕ σε Ομαδοποιημένη Κατανομή Συχνοτήτων (1 από 2)</vt:lpstr>
      <vt:lpstr>Υπολογισμός ΕΤΕ σε Ομαδοποιημένη Κατανομή Συχνοτήτων (2 από 2)</vt:lpstr>
      <vt:lpstr>Διακύμανση και τυπική απόκλιση (1 από 4)</vt:lpstr>
      <vt:lpstr>Διακύμανση και τυπική απόκλιση (2 από 4)</vt:lpstr>
      <vt:lpstr>Διακύμανση και τυπική απόκλιση (3 από 4)</vt:lpstr>
      <vt:lpstr>Διακύμανση και τυπική απόκλιση (4 από 4)</vt:lpstr>
      <vt:lpstr>Υπολογιστικοί τύποι για διακύμανση</vt:lpstr>
      <vt:lpstr>Υπολογισμός τυπικής απόκλισης στην περίπτωση ομαδοποιημένης κατανομής για την υποκλίμακα WPPSI</vt:lpstr>
      <vt:lpstr>Συντελεστής μεταβλητότητας</vt:lpstr>
      <vt:lpstr>Οι παράγοντες που επιδρούν στη μεταβλητότητα των τιμών και καθορίζουν την επιλογή του μέτρου διασποράς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Alexandros Chantzis</cp:lastModifiedBy>
  <cp:revision>199</cp:revision>
  <dcterms:created xsi:type="dcterms:W3CDTF">2012-09-06T09:03:05Z</dcterms:created>
  <dcterms:modified xsi:type="dcterms:W3CDTF">2015-10-19T11:49:47Z</dcterms:modified>
</cp:coreProperties>
</file>