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8" r:id="rId1"/>
  </p:sldMasterIdLst>
  <p:notesMasterIdLst>
    <p:notesMasterId r:id="rId36"/>
  </p:notesMasterIdLst>
  <p:sldIdLst>
    <p:sldId id="302" r:id="rId2"/>
    <p:sldId id="486" r:id="rId3"/>
    <p:sldId id="487" r:id="rId4"/>
    <p:sldId id="261" r:id="rId5"/>
    <p:sldId id="309" r:id="rId6"/>
    <p:sldId id="423" r:id="rId7"/>
    <p:sldId id="463" r:id="rId8"/>
    <p:sldId id="464" r:id="rId9"/>
    <p:sldId id="465" r:id="rId10"/>
    <p:sldId id="467" r:id="rId11"/>
    <p:sldId id="462" r:id="rId12"/>
    <p:sldId id="468" r:id="rId13"/>
    <p:sldId id="469" r:id="rId14"/>
    <p:sldId id="470" r:id="rId15"/>
    <p:sldId id="471" r:id="rId16"/>
    <p:sldId id="472" r:id="rId17"/>
    <p:sldId id="474" r:id="rId18"/>
    <p:sldId id="475" r:id="rId19"/>
    <p:sldId id="476" r:id="rId20"/>
    <p:sldId id="477" r:id="rId21"/>
    <p:sldId id="478" r:id="rId22"/>
    <p:sldId id="480" r:id="rId23"/>
    <p:sldId id="481" r:id="rId24"/>
    <p:sldId id="483" r:id="rId25"/>
    <p:sldId id="484" r:id="rId26"/>
    <p:sldId id="485" r:id="rId27"/>
    <p:sldId id="488" r:id="rId28"/>
    <p:sldId id="489" r:id="rId29"/>
    <p:sldId id="490" r:id="rId30"/>
    <p:sldId id="491" r:id="rId31"/>
    <p:sldId id="492" r:id="rId32"/>
    <p:sldId id="493" r:id="rId33"/>
    <p:sldId id="494" r:id="rId34"/>
    <p:sldId id="495"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49" d="100"/>
          <a:sy n="49" d="100"/>
        </p:scale>
        <p:origin x="4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8.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A71C6-2542-45B8-8A28-2037235F459B}" type="doc">
      <dgm:prSet loTypeId="urn:microsoft.com/office/officeart/2005/8/layout/cycle8" loCatId="cycle" qsTypeId="urn:microsoft.com/office/officeart/2005/8/quickstyle/simple1" qsCatId="simple" csTypeId="urn:microsoft.com/office/officeart/2005/8/colors/accent1_2" csCatId="accent1" phldr="1"/>
      <dgm:spPr/>
    </dgm:pt>
    <dgm:pt modelId="{C754D97E-1CBB-4AA2-9A25-84EF0ED895B7}" type="pres">
      <dgm:prSet presAssocID="{51AA71C6-2542-45B8-8A28-2037235F459B}" presName="compositeShape" presStyleCnt="0">
        <dgm:presLayoutVars>
          <dgm:chMax val="7"/>
          <dgm:dir/>
          <dgm:resizeHandles val="exact"/>
        </dgm:presLayoutVars>
      </dgm:prSet>
      <dgm:spPr/>
    </dgm:pt>
  </dgm:ptLst>
  <dgm:cxnLst>
    <dgm:cxn modelId="{59CB6253-BEDC-42D7-8A16-ABDC56BCF1AA}" type="presOf" srcId="{51AA71C6-2542-45B8-8A28-2037235F459B}" destId="{C754D97E-1CBB-4AA2-9A25-84EF0ED895B7}" srcOrd="0"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AC9DE-6D73-449E-AA6B-C34A8D17AE5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l-GR"/>
        </a:p>
      </dgm:t>
    </dgm:pt>
    <dgm:pt modelId="{F71F8A7A-E442-4280-BFD6-4A98D701CFDC}">
      <dgm:prSet phldrT="[Text]" custT="1"/>
      <dgm:spPr/>
      <dgm:t>
        <a:bodyPr/>
        <a:lstStyle/>
        <a:p>
          <a:r>
            <a:rPr lang="en-US" sz="1600" dirty="0" smtClean="0"/>
            <a:t>Text </a:t>
          </a:r>
        </a:p>
        <a:p>
          <a:r>
            <a:rPr lang="en-US" sz="1600" dirty="0" smtClean="0"/>
            <a:t>Structure </a:t>
          </a:r>
        </a:p>
        <a:p>
          <a:r>
            <a:rPr lang="en-US" sz="1600" dirty="0" smtClean="0"/>
            <a:t>Texture</a:t>
          </a:r>
          <a:endParaRPr lang="el-GR" sz="1600" dirty="0"/>
        </a:p>
      </dgm:t>
    </dgm:pt>
    <dgm:pt modelId="{946DF476-9526-40F7-82EA-6ED5B46B0865}" type="parTrans" cxnId="{F16D42A4-100C-450B-9209-4B185408C43C}">
      <dgm:prSet/>
      <dgm:spPr/>
      <dgm:t>
        <a:bodyPr/>
        <a:lstStyle/>
        <a:p>
          <a:endParaRPr lang="el-GR"/>
        </a:p>
      </dgm:t>
    </dgm:pt>
    <dgm:pt modelId="{30AF75B9-ECDA-48B6-B73E-E42ABD9DB4F9}" type="sibTrans" cxnId="{F16D42A4-100C-450B-9209-4B185408C43C}">
      <dgm:prSet/>
      <dgm:spPr/>
      <dgm:t>
        <a:bodyPr/>
        <a:lstStyle/>
        <a:p>
          <a:endParaRPr lang="el-GR"/>
        </a:p>
      </dgm:t>
    </dgm:pt>
    <dgm:pt modelId="{F2339884-45BC-48B7-86F8-4A3EA6C83F26}">
      <dgm:prSet phldrT="[Text]"/>
      <dgm:spPr>
        <a:solidFill>
          <a:schemeClr val="accent5">
            <a:lumMod val="40000"/>
            <a:lumOff val="60000"/>
            <a:alpha val="50000"/>
          </a:schemeClr>
        </a:solidFill>
      </dgm:spPr>
      <dgm:t>
        <a:bodyPr/>
        <a:lstStyle/>
        <a:p>
          <a:r>
            <a:rPr lang="en-US" dirty="0" smtClean="0"/>
            <a:t>Pragmatic Action</a:t>
          </a:r>
          <a:endParaRPr lang="el-GR" dirty="0"/>
        </a:p>
      </dgm:t>
    </dgm:pt>
    <dgm:pt modelId="{7B4D66DE-FA87-4D3F-B19C-473F388710E4}" type="parTrans" cxnId="{44F356C3-8411-4731-9711-2638161A7190}">
      <dgm:prSet/>
      <dgm:spPr/>
      <dgm:t>
        <a:bodyPr/>
        <a:lstStyle/>
        <a:p>
          <a:endParaRPr lang="el-GR"/>
        </a:p>
      </dgm:t>
    </dgm:pt>
    <dgm:pt modelId="{6DC39A54-D9D3-465E-9516-3F3C7FD7F173}" type="sibTrans" cxnId="{44F356C3-8411-4731-9711-2638161A7190}">
      <dgm:prSet/>
      <dgm:spPr/>
      <dgm:t>
        <a:bodyPr/>
        <a:lstStyle/>
        <a:p>
          <a:endParaRPr lang="el-GR"/>
        </a:p>
      </dgm:t>
    </dgm:pt>
    <dgm:pt modelId="{90237588-7854-4843-B9BF-5F56AC6507B7}">
      <dgm:prSet phldrT="[Text]"/>
      <dgm:spPr>
        <a:solidFill>
          <a:schemeClr val="accent3">
            <a:lumMod val="40000"/>
            <a:lumOff val="60000"/>
            <a:alpha val="50000"/>
          </a:schemeClr>
        </a:solidFill>
      </dgm:spPr>
      <dgm:t>
        <a:bodyPr/>
        <a:lstStyle/>
        <a:p>
          <a:r>
            <a:rPr lang="en-US" dirty="0" smtClean="0"/>
            <a:t>Semiotic Interaction</a:t>
          </a:r>
          <a:endParaRPr lang="el-GR" dirty="0"/>
        </a:p>
      </dgm:t>
    </dgm:pt>
    <dgm:pt modelId="{97D312EC-EA33-4C04-B3A6-BA72A1AE115B}" type="parTrans" cxnId="{70A30B42-5870-4D51-92D0-318A33D3B178}">
      <dgm:prSet/>
      <dgm:spPr/>
      <dgm:t>
        <a:bodyPr/>
        <a:lstStyle/>
        <a:p>
          <a:endParaRPr lang="el-GR"/>
        </a:p>
      </dgm:t>
    </dgm:pt>
    <dgm:pt modelId="{CE01C2A8-F05D-4F39-83B6-E5C08A305B7E}" type="sibTrans" cxnId="{70A30B42-5870-4D51-92D0-318A33D3B178}">
      <dgm:prSet/>
      <dgm:spPr/>
      <dgm:t>
        <a:bodyPr/>
        <a:lstStyle/>
        <a:p>
          <a:endParaRPr lang="el-GR"/>
        </a:p>
      </dgm:t>
    </dgm:pt>
    <dgm:pt modelId="{A42BA492-B13A-49A4-971F-69A0941DFA5C}">
      <dgm:prSet phldrT="[Text]"/>
      <dgm:spPr>
        <a:solidFill>
          <a:schemeClr val="accent4">
            <a:lumMod val="40000"/>
            <a:lumOff val="60000"/>
            <a:alpha val="50000"/>
          </a:schemeClr>
        </a:solidFill>
      </dgm:spPr>
      <dgm:t>
        <a:bodyPr/>
        <a:lstStyle/>
        <a:p>
          <a:r>
            <a:rPr lang="en-US" dirty="0" smtClean="0"/>
            <a:t>Communicative transaction</a:t>
          </a:r>
          <a:endParaRPr lang="el-GR" dirty="0"/>
        </a:p>
      </dgm:t>
    </dgm:pt>
    <dgm:pt modelId="{785E7CD4-5016-4C65-955B-B209AFFEEB7C}" type="parTrans" cxnId="{A8C5E3A5-20BB-44EB-A270-215C28FDAAE8}">
      <dgm:prSet/>
      <dgm:spPr/>
      <dgm:t>
        <a:bodyPr/>
        <a:lstStyle/>
        <a:p>
          <a:endParaRPr lang="el-GR"/>
        </a:p>
      </dgm:t>
    </dgm:pt>
    <dgm:pt modelId="{741A7E36-399B-4F9D-AA53-B23F956C9914}" type="sibTrans" cxnId="{A8C5E3A5-20BB-44EB-A270-215C28FDAAE8}">
      <dgm:prSet/>
      <dgm:spPr/>
      <dgm:t>
        <a:bodyPr/>
        <a:lstStyle/>
        <a:p>
          <a:endParaRPr lang="el-GR"/>
        </a:p>
      </dgm:t>
    </dgm:pt>
    <dgm:pt modelId="{29186056-0740-41B3-B1CE-D74D929440B5}">
      <dgm:prSet phldrT="[Text]" custT="1"/>
      <dgm:spPr>
        <a:solidFill>
          <a:schemeClr val="bg2">
            <a:lumMod val="75000"/>
            <a:alpha val="50000"/>
          </a:schemeClr>
        </a:solidFill>
      </dgm:spPr>
      <dgm:t>
        <a:bodyPr/>
        <a:lstStyle/>
        <a:p>
          <a:r>
            <a:rPr lang="en-US" sz="2000" dirty="0" smtClean="0"/>
            <a:t>CULTURE</a:t>
          </a:r>
          <a:endParaRPr lang="el-GR" sz="2000" dirty="0"/>
        </a:p>
      </dgm:t>
    </dgm:pt>
    <dgm:pt modelId="{50F768B3-BB06-4CEE-B352-7A190634B0F7}" type="parTrans" cxnId="{D4B2E532-1E4A-421F-A9F3-EF312A228ADD}">
      <dgm:prSet/>
      <dgm:spPr/>
      <dgm:t>
        <a:bodyPr/>
        <a:lstStyle/>
        <a:p>
          <a:endParaRPr lang="el-GR"/>
        </a:p>
      </dgm:t>
    </dgm:pt>
    <dgm:pt modelId="{D3BF0C5F-874A-4C4F-90C2-79E41186C5BF}" type="sibTrans" cxnId="{D4B2E532-1E4A-421F-A9F3-EF312A228ADD}">
      <dgm:prSet/>
      <dgm:spPr/>
      <dgm:t>
        <a:bodyPr/>
        <a:lstStyle/>
        <a:p>
          <a:endParaRPr lang="el-GR"/>
        </a:p>
      </dgm:t>
    </dgm:pt>
    <dgm:pt modelId="{A37098D4-1E00-4919-A304-5D5E67BF7C71}">
      <dgm:prSet phldrT="[Text]"/>
      <dgm:spPr>
        <a:solidFill>
          <a:schemeClr val="bg2">
            <a:lumMod val="75000"/>
            <a:alpha val="50000"/>
          </a:schemeClr>
        </a:solidFill>
      </dgm:spPr>
      <dgm:t>
        <a:bodyPr/>
        <a:lstStyle/>
        <a:p>
          <a:r>
            <a:rPr lang="en-US" dirty="0" smtClean="0"/>
            <a:t>IDEOLOGY</a:t>
          </a:r>
          <a:endParaRPr lang="el-GR" dirty="0"/>
        </a:p>
      </dgm:t>
    </dgm:pt>
    <dgm:pt modelId="{76446701-F4E3-4875-98A3-5EA5BAE3E8A0}" type="parTrans" cxnId="{1C8FD5B9-178A-47A7-855D-EF002E1F7B16}">
      <dgm:prSet/>
      <dgm:spPr/>
      <dgm:t>
        <a:bodyPr/>
        <a:lstStyle/>
        <a:p>
          <a:endParaRPr lang="el-GR"/>
        </a:p>
      </dgm:t>
    </dgm:pt>
    <dgm:pt modelId="{115A302F-7849-42C6-816D-C820053C7470}" type="sibTrans" cxnId="{1C8FD5B9-178A-47A7-855D-EF002E1F7B16}">
      <dgm:prSet/>
      <dgm:spPr/>
      <dgm:t>
        <a:bodyPr/>
        <a:lstStyle/>
        <a:p>
          <a:endParaRPr lang="el-GR"/>
        </a:p>
      </dgm:t>
    </dgm:pt>
    <dgm:pt modelId="{59F9A767-1DA2-4750-936D-1E33BA64B616}" type="pres">
      <dgm:prSet presAssocID="{E13AC9DE-6D73-449E-AA6B-C34A8D17AE51}" presName="composite" presStyleCnt="0">
        <dgm:presLayoutVars>
          <dgm:chMax val="1"/>
          <dgm:dir/>
          <dgm:resizeHandles val="exact"/>
        </dgm:presLayoutVars>
      </dgm:prSet>
      <dgm:spPr/>
      <dgm:t>
        <a:bodyPr/>
        <a:lstStyle/>
        <a:p>
          <a:endParaRPr lang="el-GR"/>
        </a:p>
      </dgm:t>
    </dgm:pt>
    <dgm:pt modelId="{FC642530-24B1-42FA-A61A-F61FCDAC143D}" type="pres">
      <dgm:prSet presAssocID="{E13AC9DE-6D73-449E-AA6B-C34A8D17AE51}" presName="radial" presStyleCnt="0">
        <dgm:presLayoutVars>
          <dgm:animLvl val="ctr"/>
        </dgm:presLayoutVars>
      </dgm:prSet>
      <dgm:spPr/>
    </dgm:pt>
    <dgm:pt modelId="{03C77FA0-93E1-4D78-AFCB-329F54F4A9D9}" type="pres">
      <dgm:prSet presAssocID="{F71F8A7A-E442-4280-BFD6-4A98D701CFDC}" presName="centerShape" presStyleLbl="vennNode1" presStyleIdx="0" presStyleCnt="6" custScaleX="196149" custScaleY="120286" custLinFactNeighborX="-1633" custLinFactNeighborY="-23971"/>
      <dgm:spPr/>
      <dgm:t>
        <a:bodyPr/>
        <a:lstStyle/>
        <a:p>
          <a:endParaRPr lang="el-GR"/>
        </a:p>
      </dgm:t>
    </dgm:pt>
    <dgm:pt modelId="{7E03CB37-7A04-42DC-9B97-86792EE3D078}" type="pres">
      <dgm:prSet presAssocID="{F2339884-45BC-48B7-86F8-4A3EA6C83F26}" presName="node" presStyleLbl="vennNode1" presStyleIdx="1" presStyleCnt="6" custScaleX="248194" custScaleY="133570" custRadScaleRad="133315" custRadScaleInc="78630">
        <dgm:presLayoutVars>
          <dgm:bulletEnabled val="1"/>
        </dgm:presLayoutVars>
      </dgm:prSet>
      <dgm:spPr/>
      <dgm:t>
        <a:bodyPr/>
        <a:lstStyle/>
        <a:p>
          <a:endParaRPr lang="el-GR"/>
        </a:p>
      </dgm:t>
    </dgm:pt>
    <dgm:pt modelId="{31A124F6-A401-46D6-A954-6B276A2A7ABB}" type="pres">
      <dgm:prSet presAssocID="{90237588-7854-4843-B9BF-5F56AC6507B7}" presName="node" presStyleLbl="vennNode1" presStyleIdx="2" presStyleCnt="6" custScaleX="312542" custScaleY="142410" custRadScaleRad="28503" custRadScaleInc="152683">
        <dgm:presLayoutVars>
          <dgm:bulletEnabled val="1"/>
        </dgm:presLayoutVars>
      </dgm:prSet>
      <dgm:spPr/>
      <dgm:t>
        <a:bodyPr/>
        <a:lstStyle/>
        <a:p>
          <a:endParaRPr lang="el-GR"/>
        </a:p>
      </dgm:t>
    </dgm:pt>
    <dgm:pt modelId="{43A3EEAC-1F9F-45AB-8FDE-EBB9ACADE6DB}" type="pres">
      <dgm:prSet presAssocID="{A42BA492-B13A-49A4-971F-69A0941DFA5C}" presName="node" presStyleLbl="vennNode1" presStyleIdx="3" presStyleCnt="6" custScaleX="250848" custScaleY="143416" custRadScaleRad="126526" custRadScaleInc="221769">
        <dgm:presLayoutVars>
          <dgm:bulletEnabled val="1"/>
        </dgm:presLayoutVars>
      </dgm:prSet>
      <dgm:spPr/>
      <dgm:t>
        <a:bodyPr/>
        <a:lstStyle/>
        <a:p>
          <a:endParaRPr lang="el-GR"/>
        </a:p>
      </dgm:t>
    </dgm:pt>
    <dgm:pt modelId="{E4B9FE93-54C4-47B4-8BFF-73BB492BEDFA}" type="pres">
      <dgm:prSet presAssocID="{29186056-0740-41B3-B1CE-D74D929440B5}" presName="node" presStyleLbl="vennNode1" presStyleIdx="4" presStyleCnt="6" custAng="425598" custScaleX="334769" custScaleY="44652" custRadScaleRad="131650" custRadScaleInc="14506">
        <dgm:presLayoutVars>
          <dgm:bulletEnabled val="1"/>
        </dgm:presLayoutVars>
      </dgm:prSet>
      <dgm:spPr/>
      <dgm:t>
        <a:bodyPr/>
        <a:lstStyle/>
        <a:p>
          <a:endParaRPr lang="el-GR"/>
        </a:p>
      </dgm:t>
    </dgm:pt>
    <dgm:pt modelId="{32521E8D-2051-49BC-A529-14663A91569E}" type="pres">
      <dgm:prSet presAssocID="{A37098D4-1E00-4919-A304-5D5E67BF7C71}" presName="node" presStyleLbl="vennNode1" presStyleIdx="5" presStyleCnt="6" custAng="21209983" custScaleX="316462" custScaleY="45311" custRadScaleRad="111367" custRadScaleInc="-195997">
        <dgm:presLayoutVars>
          <dgm:bulletEnabled val="1"/>
        </dgm:presLayoutVars>
      </dgm:prSet>
      <dgm:spPr/>
      <dgm:t>
        <a:bodyPr/>
        <a:lstStyle/>
        <a:p>
          <a:endParaRPr lang="el-GR"/>
        </a:p>
      </dgm:t>
    </dgm:pt>
  </dgm:ptLst>
  <dgm:cxnLst>
    <dgm:cxn modelId="{F16D42A4-100C-450B-9209-4B185408C43C}" srcId="{E13AC9DE-6D73-449E-AA6B-C34A8D17AE51}" destId="{F71F8A7A-E442-4280-BFD6-4A98D701CFDC}" srcOrd="0" destOrd="0" parTransId="{946DF476-9526-40F7-82EA-6ED5B46B0865}" sibTransId="{30AF75B9-ECDA-48B6-B73E-E42ABD9DB4F9}"/>
    <dgm:cxn modelId="{B8306AD2-7314-4163-9857-281051E849E6}" type="presOf" srcId="{29186056-0740-41B3-B1CE-D74D929440B5}" destId="{E4B9FE93-54C4-47B4-8BFF-73BB492BEDFA}" srcOrd="0" destOrd="0" presId="urn:microsoft.com/office/officeart/2005/8/layout/radial3"/>
    <dgm:cxn modelId="{0327BE85-808F-44D1-A473-BA5BC5FA314F}" type="presOf" srcId="{F2339884-45BC-48B7-86F8-4A3EA6C83F26}" destId="{7E03CB37-7A04-42DC-9B97-86792EE3D078}" srcOrd="0" destOrd="0" presId="urn:microsoft.com/office/officeart/2005/8/layout/radial3"/>
    <dgm:cxn modelId="{2EEF77DF-FA31-46A3-BDD9-E1E541DCD110}" type="presOf" srcId="{90237588-7854-4843-B9BF-5F56AC6507B7}" destId="{31A124F6-A401-46D6-A954-6B276A2A7ABB}" srcOrd="0" destOrd="0" presId="urn:microsoft.com/office/officeart/2005/8/layout/radial3"/>
    <dgm:cxn modelId="{70A30B42-5870-4D51-92D0-318A33D3B178}" srcId="{F71F8A7A-E442-4280-BFD6-4A98D701CFDC}" destId="{90237588-7854-4843-B9BF-5F56AC6507B7}" srcOrd="1" destOrd="0" parTransId="{97D312EC-EA33-4C04-B3A6-BA72A1AE115B}" sibTransId="{CE01C2A8-F05D-4F39-83B6-E5C08A305B7E}"/>
    <dgm:cxn modelId="{A8C5E3A5-20BB-44EB-A270-215C28FDAAE8}" srcId="{F71F8A7A-E442-4280-BFD6-4A98D701CFDC}" destId="{A42BA492-B13A-49A4-971F-69A0941DFA5C}" srcOrd="2" destOrd="0" parTransId="{785E7CD4-5016-4C65-955B-B209AFFEEB7C}" sibTransId="{741A7E36-399B-4F9D-AA53-B23F956C9914}"/>
    <dgm:cxn modelId="{DDCB72FF-4695-462E-AE67-225807B83CDF}" type="presOf" srcId="{A37098D4-1E00-4919-A304-5D5E67BF7C71}" destId="{32521E8D-2051-49BC-A529-14663A91569E}" srcOrd="0" destOrd="0" presId="urn:microsoft.com/office/officeart/2005/8/layout/radial3"/>
    <dgm:cxn modelId="{D01E548D-C58C-4EEC-8787-46F7BACFBF50}" type="presOf" srcId="{A42BA492-B13A-49A4-971F-69A0941DFA5C}" destId="{43A3EEAC-1F9F-45AB-8FDE-EBB9ACADE6DB}" srcOrd="0" destOrd="0" presId="urn:microsoft.com/office/officeart/2005/8/layout/radial3"/>
    <dgm:cxn modelId="{1C8FD5B9-178A-47A7-855D-EF002E1F7B16}" srcId="{F71F8A7A-E442-4280-BFD6-4A98D701CFDC}" destId="{A37098D4-1E00-4919-A304-5D5E67BF7C71}" srcOrd="4" destOrd="0" parTransId="{76446701-F4E3-4875-98A3-5EA5BAE3E8A0}" sibTransId="{115A302F-7849-42C6-816D-C820053C7470}"/>
    <dgm:cxn modelId="{44F356C3-8411-4731-9711-2638161A7190}" srcId="{F71F8A7A-E442-4280-BFD6-4A98D701CFDC}" destId="{F2339884-45BC-48B7-86F8-4A3EA6C83F26}" srcOrd="0" destOrd="0" parTransId="{7B4D66DE-FA87-4D3F-B19C-473F388710E4}" sibTransId="{6DC39A54-D9D3-465E-9516-3F3C7FD7F173}"/>
    <dgm:cxn modelId="{D4B2E532-1E4A-421F-A9F3-EF312A228ADD}" srcId="{F71F8A7A-E442-4280-BFD6-4A98D701CFDC}" destId="{29186056-0740-41B3-B1CE-D74D929440B5}" srcOrd="3" destOrd="0" parTransId="{50F768B3-BB06-4CEE-B352-7A190634B0F7}" sibTransId="{D3BF0C5F-874A-4C4F-90C2-79E41186C5BF}"/>
    <dgm:cxn modelId="{BB42A85D-32B0-4F66-862D-98C5A9D976D0}" type="presOf" srcId="{F71F8A7A-E442-4280-BFD6-4A98D701CFDC}" destId="{03C77FA0-93E1-4D78-AFCB-329F54F4A9D9}" srcOrd="0" destOrd="0" presId="urn:microsoft.com/office/officeart/2005/8/layout/radial3"/>
    <dgm:cxn modelId="{179138B3-6CB6-49A2-96AD-CBC14DAE3A0E}" type="presOf" srcId="{E13AC9DE-6D73-449E-AA6B-C34A8D17AE51}" destId="{59F9A767-1DA2-4750-936D-1E33BA64B616}" srcOrd="0" destOrd="0" presId="urn:microsoft.com/office/officeart/2005/8/layout/radial3"/>
    <dgm:cxn modelId="{1938EC43-BFFC-4977-9C96-050089E6E727}" type="presParOf" srcId="{59F9A767-1DA2-4750-936D-1E33BA64B616}" destId="{FC642530-24B1-42FA-A61A-F61FCDAC143D}" srcOrd="0" destOrd="0" presId="urn:microsoft.com/office/officeart/2005/8/layout/radial3"/>
    <dgm:cxn modelId="{A9C85E6C-4456-43B0-B4DD-4203DC0C8AF4}" type="presParOf" srcId="{FC642530-24B1-42FA-A61A-F61FCDAC143D}" destId="{03C77FA0-93E1-4D78-AFCB-329F54F4A9D9}" srcOrd="0" destOrd="0" presId="urn:microsoft.com/office/officeart/2005/8/layout/radial3"/>
    <dgm:cxn modelId="{0CB5F9F0-1B79-46B4-9956-B0C6E3223FB1}" type="presParOf" srcId="{FC642530-24B1-42FA-A61A-F61FCDAC143D}" destId="{7E03CB37-7A04-42DC-9B97-86792EE3D078}" srcOrd="1" destOrd="0" presId="urn:microsoft.com/office/officeart/2005/8/layout/radial3"/>
    <dgm:cxn modelId="{EFF73486-6EEB-4118-8766-0724C60C8D69}" type="presParOf" srcId="{FC642530-24B1-42FA-A61A-F61FCDAC143D}" destId="{31A124F6-A401-46D6-A954-6B276A2A7ABB}" srcOrd="2" destOrd="0" presId="urn:microsoft.com/office/officeart/2005/8/layout/radial3"/>
    <dgm:cxn modelId="{7B63D0E1-03BE-4C32-9179-DF3A337E7961}" type="presParOf" srcId="{FC642530-24B1-42FA-A61A-F61FCDAC143D}" destId="{43A3EEAC-1F9F-45AB-8FDE-EBB9ACADE6DB}" srcOrd="3" destOrd="0" presId="urn:microsoft.com/office/officeart/2005/8/layout/radial3"/>
    <dgm:cxn modelId="{1273A6BD-04DF-4898-982B-1107758B1CBB}" type="presParOf" srcId="{FC642530-24B1-42FA-A61A-F61FCDAC143D}" destId="{E4B9FE93-54C4-47B4-8BFF-73BB492BEDFA}" srcOrd="4" destOrd="0" presId="urn:microsoft.com/office/officeart/2005/8/layout/radial3"/>
    <dgm:cxn modelId="{E84B226D-001C-45F5-9DFF-A96CC93D49F6}" type="presParOf" srcId="{FC642530-24B1-42FA-A61A-F61FCDAC143D}" destId="{32521E8D-2051-49BC-A529-14663A91569E}" srcOrd="5"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A71C6-2542-45B8-8A28-2037235F459B}" type="doc">
      <dgm:prSet loTypeId="urn:microsoft.com/office/officeart/2005/8/layout/cycle8" loCatId="cycle" qsTypeId="urn:microsoft.com/office/officeart/2005/8/quickstyle/simple1" qsCatId="simple" csTypeId="urn:microsoft.com/office/officeart/2005/8/colors/accent1_2" csCatId="accent1" phldr="1"/>
      <dgm:spPr/>
    </dgm:pt>
    <dgm:pt modelId="{C754D97E-1CBB-4AA2-9A25-84EF0ED895B7}" type="pres">
      <dgm:prSet presAssocID="{51AA71C6-2542-45B8-8A28-2037235F459B}" presName="compositeShape" presStyleCnt="0">
        <dgm:presLayoutVars>
          <dgm:chMax val="7"/>
          <dgm:dir/>
          <dgm:resizeHandles val="exact"/>
        </dgm:presLayoutVars>
      </dgm:prSet>
      <dgm:spPr/>
    </dgm:pt>
  </dgm:ptLst>
  <dgm:cxnLst>
    <dgm:cxn modelId="{32F95DD1-23F9-4F2E-B494-E3F9DC0B80F1}" type="presOf" srcId="{51AA71C6-2542-45B8-8A28-2037235F459B}" destId="{C754D97E-1CBB-4AA2-9A25-84EF0ED895B7}" srcOrd="0"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AC9DE-6D73-449E-AA6B-C34A8D17AE5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l-GR"/>
        </a:p>
      </dgm:t>
    </dgm:pt>
    <dgm:pt modelId="{F71F8A7A-E442-4280-BFD6-4A98D701CFDC}">
      <dgm:prSet phldrT="[Text]" custT="1"/>
      <dgm:spPr/>
      <dgm:t>
        <a:bodyPr/>
        <a:lstStyle/>
        <a:p>
          <a:r>
            <a:rPr lang="en-US" sz="1600" dirty="0" smtClean="0"/>
            <a:t>Text </a:t>
          </a:r>
        </a:p>
        <a:p>
          <a:r>
            <a:rPr lang="en-US" sz="1600" dirty="0" smtClean="0"/>
            <a:t>Structure </a:t>
          </a:r>
        </a:p>
        <a:p>
          <a:r>
            <a:rPr lang="en-US" sz="1600" dirty="0" smtClean="0"/>
            <a:t>Texture</a:t>
          </a:r>
          <a:endParaRPr lang="el-GR" sz="1600" dirty="0"/>
        </a:p>
      </dgm:t>
    </dgm:pt>
    <dgm:pt modelId="{946DF476-9526-40F7-82EA-6ED5B46B0865}" type="parTrans" cxnId="{F16D42A4-100C-450B-9209-4B185408C43C}">
      <dgm:prSet/>
      <dgm:spPr/>
      <dgm:t>
        <a:bodyPr/>
        <a:lstStyle/>
        <a:p>
          <a:endParaRPr lang="el-GR"/>
        </a:p>
      </dgm:t>
    </dgm:pt>
    <dgm:pt modelId="{30AF75B9-ECDA-48B6-B73E-E42ABD9DB4F9}" type="sibTrans" cxnId="{F16D42A4-100C-450B-9209-4B185408C43C}">
      <dgm:prSet/>
      <dgm:spPr/>
      <dgm:t>
        <a:bodyPr/>
        <a:lstStyle/>
        <a:p>
          <a:endParaRPr lang="el-GR"/>
        </a:p>
      </dgm:t>
    </dgm:pt>
    <dgm:pt modelId="{F2339884-45BC-48B7-86F8-4A3EA6C83F26}">
      <dgm:prSet phldrT="[Text]"/>
      <dgm:spPr>
        <a:solidFill>
          <a:schemeClr val="tx2">
            <a:lumMod val="40000"/>
            <a:lumOff val="60000"/>
            <a:alpha val="50000"/>
          </a:schemeClr>
        </a:solidFill>
      </dgm:spPr>
      <dgm:t>
        <a:bodyPr/>
        <a:lstStyle/>
        <a:p>
          <a:r>
            <a:rPr lang="en-US" dirty="0" smtClean="0"/>
            <a:t>Pragmatic Action</a:t>
          </a:r>
          <a:endParaRPr lang="el-GR" dirty="0"/>
        </a:p>
      </dgm:t>
    </dgm:pt>
    <dgm:pt modelId="{7B4D66DE-FA87-4D3F-B19C-473F388710E4}" type="parTrans" cxnId="{44F356C3-8411-4731-9711-2638161A7190}">
      <dgm:prSet/>
      <dgm:spPr/>
      <dgm:t>
        <a:bodyPr/>
        <a:lstStyle/>
        <a:p>
          <a:endParaRPr lang="el-GR"/>
        </a:p>
      </dgm:t>
    </dgm:pt>
    <dgm:pt modelId="{6DC39A54-D9D3-465E-9516-3F3C7FD7F173}" type="sibTrans" cxnId="{44F356C3-8411-4731-9711-2638161A7190}">
      <dgm:prSet/>
      <dgm:spPr/>
      <dgm:t>
        <a:bodyPr/>
        <a:lstStyle/>
        <a:p>
          <a:endParaRPr lang="el-GR"/>
        </a:p>
      </dgm:t>
    </dgm:pt>
    <dgm:pt modelId="{90237588-7854-4843-B9BF-5F56AC6507B7}">
      <dgm:prSet phldrT="[Text]"/>
      <dgm:spPr>
        <a:solidFill>
          <a:schemeClr val="tx2">
            <a:lumMod val="40000"/>
            <a:lumOff val="60000"/>
            <a:alpha val="50000"/>
          </a:schemeClr>
        </a:solidFill>
      </dgm:spPr>
      <dgm:t>
        <a:bodyPr/>
        <a:lstStyle/>
        <a:p>
          <a:r>
            <a:rPr lang="en-US" dirty="0" smtClean="0"/>
            <a:t>Semiotic Interaction</a:t>
          </a:r>
          <a:endParaRPr lang="el-GR" dirty="0"/>
        </a:p>
      </dgm:t>
    </dgm:pt>
    <dgm:pt modelId="{97D312EC-EA33-4C04-B3A6-BA72A1AE115B}" type="parTrans" cxnId="{70A30B42-5870-4D51-92D0-318A33D3B178}">
      <dgm:prSet/>
      <dgm:spPr/>
      <dgm:t>
        <a:bodyPr/>
        <a:lstStyle/>
        <a:p>
          <a:endParaRPr lang="el-GR"/>
        </a:p>
      </dgm:t>
    </dgm:pt>
    <dgm:pt modelId="{CE01C2A8-F05D-4F39-83B6-E5C08A305B7E}" type="sibTrans" cxnId="{70A30B42-5870-4D51-92D0-318A33D3B178}">
      <dgm:prSet/>
      <dgm:spPr/>
      <dgm:t>
        <a:bodyPr/>
        <a:lstStyle/>
        <a:p>
          <a:endParaRPr lang="el-GR"/>
        </a:p>
      </dgm:t>
    </dgm:pt>
    <dgm:pt modelId="{A42BA492-B13A-49A4-971F-69A0941DFA5C}">
      <dgm:prSet phldrT="[Text]"/>
      <dgm:spPr>
        <a:solidFill>
          <a:schemeClr val="accent4">
            <a:lumMod val="40000"/>
            <a:lumOff val="60000"/>
            <a:alpha val="50000"/>
          </a:schemeClr>
        </a:solidFill>
      </dgm:spPr>
      <dgm:t>
        <a:bodyPr/>
        <a:lstStyle/>
        <a:p>
          <a:r>
            <a:rPr lang="en-US" dirty="0" smtClean="0"/>
            <a:t>Communicative transaction</a:t>
          </a:r>
          <a:endParaRPr lang="el-GR" dirty="0"/>
        </a:p>
      </dgm:t>
    </dgm:pt>
    <dgm:pt modelId="{785E7CD4-5016-4C65-955B-B209AFFEEB7C}" type="parTrans" cxnId="{A8C5E3A5-20BB-44EB-A270-215C28FDAAE8}">
      <dgm:prSet/>
      <dgm:spPr/>
      <dgm:t>
        <a:bodyPr/>
        <a:lstStyle/>
        <a:p>
          <a:endParaRPr lang="el-GR"/>
        </a:p>
      </dgm:t>
    </dgm:pt>
    <dgm:pt modelId="{741A7E36-399B-4F9D-AA53-B23F956C9914}" type="sibTrans" cxnId="{A8C5E3A5-20BB-44EB-A270-215C28FDAAE8}">
      <dgm:prSet/>
      <dgm:spPr/>
      <dgm:t>
        <a:bodyPr/>
        <a:lstStyle/>
        <a:p>
          <a:endParaRPr lang="el-GR"/>
        </a:p>
      </dgm:t>
    </dgm:pt>
    <dgm:pt modelId="{A37098D4-1E00-4919-A304-5D5E67BF7C71}">
      <dgm:prSet phldrT="[Text]"/>
      <dgm:spPr>
        <a:solidFill>
          <a:schemeClr val="tx2">
            <a:lumMod val="40000"/>
            <a:lumOff val="60000"/>
            <a:alpha val="50000"/>
          </a:schemeClr>
        </a:solidFill>
      </dgm:spPr>
      <dgm:t>
        <a:bodyPr/>
        <a:lstStyle/>
        <a:p>
          <a:r>
            <a:rPr lang="en-US" dirty="0" smtClean="0"/>
            <a:t>IDEOLOGY</a:t>
          </a:r>
          <a:endParaRPr lang="el-GR" dirty="0"/>
        </a:p>
      </dgm:t>
    </dgm:pt>
    <dgm:pt modelId="{76446701-F4E3-4875-98A3-5EA5BAE3E8A0}" type="parTrans" cxnId="{1C8FD5B9-178A-47A7-855D-EF002E1F7B16}">
      <dgm:prSet/>
      <dgm:spPr/>
      <dgm:t>
        <a:bodyPr/>
        <a:lstStyle/>
        <a:p>
          <a:endParaRPr lang="el-GR"/>
        </a:p>
      </dgm:t>
    </dgm:pt>
    <dgm:pt modelId="{115A302F-7849-42C6-816D-C820053C7470}" type="sibTrans" cxnId="{1C8FD5B9-178A-47A7-855D-EF002E1F7B16}">
      <dgm:prSet/>
      <dgm:spPr/>
      <dgm:t>
        <a:bodyPr/>
        <a:lstStyle/>
        <a:p>
          <a:endParaRPr lang="el-GR"/>
        </a:p>
      </dgm:t>
    </dgm:pt>
    <dgm:pt modelId="{29186056-0740-41B3-B1CE-D74D929440B5}">
      <dgm:prSet phldrT="[Text]" custT="1"/>
      <dgm:spPr>
        <a:solidFill>
          <a:schemeClr val="tx2">
            <a:lumMod val="40000"/>
            <a:lumOff val="60000"/>
            <a:alpha val="50000"/>
          </a:schemeClr>
        </a:solidFill>
      </dgm:spPr>
      <dgm:t>
        <a:bodyPr/>
        <a:lstStyle/>
        <a:p>
          <a:r>
            <a:rPr lang="en-US" sz="1600" dirty="0" smtClean="0"/>
            <a:t>CULTURE</a:t>
          </a:r>
          <a:endParaRPr lang="el-GR" sz="1600" dirty="0"/>
        </a:p>
      </dgm:t>
    </dgm:pt>
    <dgm:pt modelId="{D3BF0C5F-874A-4C4F-90C2-79E41186C5BF}" type="sibTrans" cxnId="{D4B2E532-1E4A-421F-A9F3-EF312A228ADD}">
      <dgm:prSet/>
      <dgm:spPr/>
      <dgm:t>
        <a:bodyPr/>
        <a:lstStyle/>
        <a:p>
          <a:endParaRPr lang="el-GR"/>
        </a:p>
      </dgm:t>
    </dgm:pt>
    <dgm:pt modelId="{50F768B3-BB06-4CEE-B352-7A190634B0F7}" type="parTrans" cxnId="{D4B2E532-1E4A-421F-A9F3-EF312A228ADD}">
      <dgm:prSet/>
      <dgm:spPr/>
      <dgm:t>
        <a:bodyPr/>
        <a:lstStyle/>
        <a:p>
          <a:endParaRPr lang="el-GR"/>
        </a:p>
      </dgm:t>
    </dgm:pt>
    <dgm:pt modelId="{59F9A767-1DA2-4750-936D-1E33BA64B616}" type="pres">
      <dgm:prSet presAssocID="{E13AC9DE-6D73-449E-AA6B-C34A8D17AE51}" presName="composite" presStyleCnt="0">
        <dgm:presLayoutVars>
          <dgm:chMax val="1"/>
          <dgm:dir/>
          <dgm:resizeHandles val="exact"/>
        </dgm:presLayoutVars>
      </dgm:prSet>
      <dgm:spPr/>
      <dgm:t>
        <a:bodyPr/>
        <a:lstStyle/>
        <a:p>
          <a:endParaRPr lang="el-GR"/>
        </a:p>
      </dgm:t>
    </dgm:pt>
    <dgm:pt modelId="{FC642530-24B1-42FA-A61A-F61FCDAC143D}" type="pres">
      <dgm:prSet presAssocID="{E13AC9DE-6D73-449E-AA6B-C34A8D17AE51}" presName="radial" presStyleCnt="0">
        <dgm:presLayoutVars>
          <dgm:animLvl val="ctr"/>
        </dgm:presLayoutVars>
      </dgm:prSet>
      <dgm:spPr/>
    </dgm:pt>
    <dgm:pt modelId="{03C77FA0-93E1-4D78-AFCB-329F54F4A9D9}" type="pres">
      <dgm:prSet presAssocID="{F71F8A7A-E442-4280-BFD6-4A98D701CFDC}" presName="centerShape" presStyleLbl="vennNode1" presStyleIdx="0" presStyleCnt="6" custScaleX="66843" custScaleY="80975" custLinFactNeighborX="-1633" custLinFactNeighborY="-23971"/>
      <dgm:spPr/>
      <dgm:t>
        <a:bodyPr/>
        <a:lstStyle/>
        <a:p>
          <a:endParaRPr lang="el-GR"/>
        </a:p>
      </dgm:t>
    </dgm:pt>
    <dgm:pt modelId="{7E03CB37-7A04-42DC-9B97-86792EE3D078}" type="pres">
      <dgm:prSet presAssocID="{F2339884-45BC-48B7-86F8-4A3EA6C83F26}" presName="node" presStyleLbl="vennNode1" presStyleIdx="1" presStyleCnt="6" custScaleX="161962" custScaleY="66730" custRadScaleRad="117365" custRadScaleInc="54617">
        <dgm:presLayoutVars>
          <dgm:bulletEnabled val="1"/>
        </dgm:presLayoutVars>
      </dgm:prSet>
      <dgm:spPr/>
      <dgm:t>
        <a:bodyPr/>
        <a:lstStyle/>
        <a:p>
          <a:endParaRPr lang="el-GR"/>
        </a:p>
      </dgm:t>
    </dgm:pt>
    <dgm:pt modelId="{31A124F6-A401-46D6-A954-6B276A2A7ABB}" type="pres">
      <dgm:prSet presAssocID="{90237588-7854-4843-B9BF-5F56AC6507B7}" presName="node" presStyleLbl="vennNode1" presStyleIdx="2" presStyleCnt="6" custScaleX="207588" custScaleY="70810" custRadScaleRad="10969" custRadScaleInc="205298">
        <dgm:presLayoutVars>
          <dgm:bulletEnabled val="1"/>
        </dgm:presLayoutVars>
      </dgm:prSet>
      <dgm:spPr/>
      <dgm:t>
        <a:bodyPr/>
        <a:lstStyle/>
        <a:p>
          <a:endParaRPr lang="el-GR"/>
        </a:p>
      </dgm:t>
    </dgm:pt>
    <dgm:pt modelId="{43A3EEAC-1F9F-45AB-8FDE-EBB9ACADE6DB}" type="pres">
      <dgm:prSet presAssocID="{A42BA492-B13A-49A4-971F-69A0941DFA5C}" presName="node" presStyleLbl="vennNode1" presStyleIdx="3" presStyleCnt="6" custScaleX="157067" custScaleY="72150" custRadScaleRad="117925" custRadScaleInc="248240">
        <dgm:presLayoutVars>
          <dgm:bulletEnabled val="1"/>
        </dgm:presLayoutVars>
      </dgm:prSet>
      <dgm:spPr/>
      <dgm:t>
        <a:bodyPr/>
        <a:lstStyle/>
        <a:p>
          <a:endParaRPr lang="el-GR"/>
        </a:p>
      </dgm:t>
    </dgm:pt>
    <dgm:pt modelId="{E4B9FE93-54C4-47B4-8BFF-73BB492BEDFA}" type="pres">
      <dgm:prSet presAssocID="{29186056-0740-41B3-B1CE-D74D929440B5}" presName="node" presStyleLbl="vennNode1" presStyleIdx="4" presStyleCnt="6" custAng="425598" custScaleX="175837" custScaleY="29377" custRadScaleRad="93122" custRadScaleInc="3700">
        <dgm:presLayoutVars>
          <dgm:bulletEnabled val="1"/>
        </dgm:presLayoutVars>
      </dgm:prSet>
      <dgm:spPr/>
      <dgm:t>
        <a:bodyPr/>
        <a:lstStyle/>
        <a:p>
          <a:endParaRPr lang="el-GR"/>
        </a:p>
      </dgm:t>
    </dgm:pt>
    <dgm:pt modelId="{32521E8D-2051-49BC-A529-14663A91569E}" type="pres">
      <dgm:prSet presAssocID="{A37098D4-1E00-4919-A304-5D5E67BF7C71}" presName="node" presStyleLbl="vennNode1" presStyleIdx="5" presStyleCnt="6" custAng="21158402" custScaleX="181217" custScaleY="31008" custRadScaleRad="89680" custRadScaleInc="-200859">
        <dgm:presLayoutVars>
          <dgm:bulletEnabled val="1"/>
        </dgm:presLayoutVars>
      </dgm:prSet>
      <dgm:spPr/>
      <dgm:t>
        <a:bodyPr/>
        <a:lstStyle/>
        <a:p>
          <a:endParaRPr lang="el-GR"/>
        </a:p>
      </dgm:t>
    </dgm:pt>
  </dgm:ptLst>
  <dgm:cxnLst>
    <dgm:cxn modelId="{F16D42A4-100C-450B-9209-4B185408C43C}" srcId="{E13AC9DE-6D73-449E-AA6B-C34A8D17AE51}" destId="{F71F8A7A-E442-4280-BFD6-4A98D701CFDC}" srcOrd="0" destOrd="0" parTransId="{946DF476-9526-40F7-82EA-6ED5B46B0865}" sibTransId="{30AF75B9-ECDA-48B6-B73E-E42ABD9DB4F9}"/>
    <dgm:cxn modelId="{E6384F93-D52C-49F1-8AE5-940512E70D2E}" type="presOf" srcId="{A42BA492-B13A-49A4-971F-69A0941DFA5C}" destId="{43A3EEAC-1F9F-45AB-8FDE-EBB9ACADE6DB}" srcOrd="0" destOrd="0" presId="urn:microsoft.com/office/officeart/2005/8/layout/radial3"/>
    <dgm:cxn modelId="{1B152834-2021-47E7-8987-115847295136}" type="presOf" srcId="{F71F8A7A-E442-4280-BFD6-4A98D701CFDC}" destId="{03C77FA0-93E1-4D78-AFCB-329F54F4A9D9}" srcOrd="0" destOrd="0" presId="urn:microsoft.com/office/officeart/2005/8/layout/radial3"/>
    <dgm:cxn modelId="{44DFF112-C3A5-4254-955C-2DBDD036A679}" type="presOf" srcId="{90237588-7854-4843-B9BF-5F56AC6507B7}" destId="{31A124F6-A401-46D6-A954-6B276A2A7ABB}" srcOrd="0" destOrd="0" presId="urn:microsoft.com/office/officeart/2005/8/layout/radial3"/>
    <dgm:cxn modelId="{70A30B42-5870-4D51-92D0-318A33D3B178}" srcId="{F71F8A7A-E442-4280-BFD6-4A98D701CFDC}" destId="{90237588-7854-4843-B9BF-5F56AC6507B7}" srcOrd="1" destOrd="0" parTransId="{97D312EC-EA33-4C04-B3A6-BA72A1AE115B}" sibTransId="{CE01C2A8-F05D-4F39-83B6-E5C08A305B7E}"/>
    <dgm:cxn modelId="{A8C5E3A5-20BB-44EB-A270-215C28FDAAE8}" srcId="{F71F8A7A-E442-4280-BFD6-4A98D701CFDC}" destId="{A42BA492-B13A-49A4-971F-69A0941DFA5C}" srcOrd="2" destOrd="0" parTransId="{785E7CD4-5016-4C65-955B-B209AFFEEB7C}" sibTransId="{741A7E36-399B-4F9D-AA53-B23F956C9914}"/>
    <dgm:cxn modelId="{7BD46B16-959E-4BAF-AEBB-DD07020F2E0C}" type="presOf" srcId="{F2339884-45BC-48B7-86F8-4A3EA6C83F26}" destId="{7E03CB37-7A04-42DC-9B97-86792EE3D078}" srcOrd="0" destOrd="0" presId="urn:microsoft.com/office/officeart/2005/8/layout/radial3"/>
    <dgm:cxn modelId="{78D6554F-DF1B-4E76-8C56-DEFFA698BDD9}" type="presOf" srcId="{29186056-0740-41B3-B1CE-D74D929440B5}" destId="{E4B9FE93-54C4-47B4-8BFF-73BB492BEDFA}" srcOrd="0" destOrd="0" presId="urn:microsoft.com/office/officeart/2005/8/layout/radial3"/>
    <dgm:cxn modelId="{1C8FD5B9-178A-47A7-855D-EF002E1F7B16}" srcId="{F71F8A7A-E442-4280-BFD6-4A98D701CFDC}" destId="{A37098D4-1E00-4919-A304-5D5E67BF7C71}" srcOrd="4" destOrd="0" parTransId="{76446701-F4E3-4875-98A3-5EA5BAE3E8A0}" sibTransId="{115A302F-7849-42C6-816D-C820053C7470}"/>
    <dgm:cxn modelId="{44F356C3-8411-4731-9711-2638161A7190}" srcId="{F71F8A7A-E442-4280-BFD6-4A98D701CFDC}" destId="{F2339884-45BC-48B7-86F8-4A3EA6C83F26}" srcOrd="0" destOrd="0" parTransId="{7B4D66DE-FA87-4D3F-B19C-473F388710E4}" sibTransId="{6DC39A54-D9D3-465E-9516-3F3C7FD7F173}"/>
    <dgm:cxn modelId="{D4B2E532-1E4A-421F-A9F3-EF312A228ADD}" srcId="{F71F8A7A-E442-4280-BFD6-4A98D701CFDC}" destId="{29186056-0740-41B3-B1CE-D74D929440B5}" srcOrd="3" destOrd="0" parTransId="{50F768B3-BB06-4CEE-B352-7A190634B0F7}" sibTransId="{D3BF0C5F-874A-4C4F-90C2-79E41186C5BF}"/>
    <dgm:cxn modelId="{91A0651F-2569-440A-868B-723A3C887DA6}" type="presOf" srcId="{A37098D4-1E00-4919-A304-5D5E67BF7C71}" destId="{32521E8D-2051-49BC-A529-14663A91569E}" srcOrd="0" destOrd="0" presId="urn:microsoft.com/office/officeart/2005/8/layout/radial3"/>
    <dgm:cxn modelId="{EED03361-092C-45F7-8F42-9DC0BF06634E}" type="presOf" srcId="{E13AC9DE-6D73-449E-AA6B-C34A8D17AE51}" destId="{59F9A767-1DA2-4750-936D-1E33BA64B616}" srcOrd="0" destOrd="0" presId="urn:microsoft.com/office/officeart/2005/8/layout/radial3"/>
    <dgm:cxn modelId="{BD91ACDD-5BA2-4644-A900-752949B058ED}" type="presParOf" srcId="{59F9A767-1DA2-4750-936D-1E33BA64B616}" destId="{FC642530-24B1-42FA-A61A-F61FCDAC143D}" srcOrd="0" destOrd="0" presId="urn:microsoft.com/office/officeart/2005/8/layout/radial3"/>
    <dgm:cxn modelId="{C662B3A8-3756-4B0E-AD5D-C2735F58D0B0}" type="presParOf" srcId="{FC642530-24B1-42FA-A61A-F61FCDAC143D}" destId="{03C77FA0-93E1-4D78-AFCB-329F54F4A9D9}" srcOrd="0" destOrd="0" presId="urn:microsoft.com/office/officeart/2005/8/layout/radial3"/>
    <dgm:cxn modelId="{AC1090E5-210D-42FB-9DA8-89A7AEDD7294}" type="presParOf" srcId="{FC642530-24B1-42FA-A61A-F61FCDAC143D}" destId="{7E03CB37-7A04-42DC-9B97-86792EE3D078}" srcOrd="1" destOrd="0" presId="urn:microsoft.com/office/officeart/2005/8/layout/radial3"/>
    <dgm:cxn modelId="{B5E50EEF-DA38-4C22-954F-4EF4284B8AA4}" type="presParOf" srcId="{FC642530-24B1-42FA-A61A-F61FCDAC143D}" destId="{31A124F6-A401-46D6-A954-6B276A2A7ABB}" srcOrd="2" destOrd="0" presId="urn:microsoft.com/office/officeart/2005/8/layout/radial3"/>
    <dgm:cxn modelId="{62A2F31B-D108-4C19-8CC4-2B49505582FD}" type="presParOf" srcId="{FC642530-24B1-42FA-A61A-F61FCDAC143D}" destId="{43A3EEAC-1F9F-45AB-8FDE-EBB9ACADE6DB}" srcOrd="3" destOrd="0" presId="urn:microsoft.com/office/officeart/2005/8/layout/radial3"/>
    <dgm:cxn modelId="{8549268D-162E-4146-B556-7307F9E2152B}" type="presParOf" srcId="{FC642530-24B1-42FA-A61A-F61FCDAC143D}" destId="{E4B9FE93-54C4-47B4-8BFF-73BB492BEDFA}" srcOrd="4" destOrd="0" presId="urn:microsoft.com/office/officeart/2005/8/layout/radial3"/>
    <dgm:cxn modelId="{B9323C6A-B8AA-4D0F-B972-23BE2B4786AF}" type="presParOf" srcId="{FC642530-24B1-42FA-A61A-F61FCDAC143D}" destId="{32521E8D-2051-49BC-A529-14663A91569E}" srcOrd="5"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AA71C6-2542-45B8-8A28-2037235F459B}" type="doc">
      <dgm:prSet loTypeId="urn:microsoft.com/office/officeart/2005/8/layout/cycle8" loCatId="cycle" qsTypeId="urn:microsoft.com/office/officeart/2005/8/quickstyle/simple1" qsCatId="simple" csTypeId="urn:microsoft.com/office/officeart/2005/8/colors/accent1_2" csCatId="accent1" phldr="1"/>
      <dgm:spPr/>
    </dgm:pt>
    <dgm:pt modelId="{C754D97E-1CBB-4AA2-9A25-84EF0ED895B7}" type="pres">
      <dgm:prSet presAssocID="{51AA71C6-2542-45B8-8A28-2037235F459B}" presName="compositeShape" presStyleCnt="0">
        <dgm:presLayoutVars>
          <dgm:chMax val="7"/>
          <dgm:dir/>
          <dgm:resizeHandles val="exact"/>
        </dgm:presLayoutVars>
      </dgm:prSet>
      <dgm:spPr/>
    </dgm:pt>
  </dgm:ptLst>
  <dgm:cxnLst>
    <dgm:cxn modelId="{280D0DD8-55C7-4C07-946B-8027AF393428}" type="presOf" srcId="{51AA71C6-2542-45B8-8A28-2037235F459B}" destId="{C754D97E-1CBB-4AA2-9A25-84EF0ED895B7}" srcOrd="0"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3AC9DE-6D73-449E-AA6B-C34A8D17AE5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l-GR"/>
        </a:p>
      </dgm:t>
    </dgm:pt>
    <dgm:pt modelId="{F71F8A7A-E442-4280-BFD6-4A98D701CFDC}">
      <dgm:prSet phldrT="[Text]" custT="1"/>
      <dgm:spPr/>
      <dgm:t>
        <a:bodyPr/>
        <a:lstStyle/>
        <a:p>
          <a:r>
            <a:rPr lang="en-US" sz="1600" dirty="0" smtClean="0"/>
            <a:t>Text </a:t>
          </a:r>
        </a:p>
        <a:p>
          <a:r>
            <a:rPr lang="en-US" sz="1600" dirty="0" smtClean="0"/>
            <a:t>Structure </a:t>
          </a:r>
        </a:p>
        <a:p>
          <a:r>
            <a:rPr lang="en-US" sz="1600" dirty="0" smtClean="0"/>
            <a:t>Texture</a:t>
          </a:r>
          <a:endParaRPr lang="el-GR" sz="1600" dirty="0"/>
        </a:p>
      </dgm:t>
    </dgm:pt>
    <dgm:pt modelId="{946DF476-9526-40F7-82EA-6ED5B46B0865}" type="parTrans" cxnId="{F16D42A4-100C-450B-9209-4B185408C43C}">
      <dgm:prSet/>
      <dgm:spPr/>
      <dgm:t>
        <a:bodyPr/>
        <a:lstStyle/>
        <a:p>
          <a:endParaRPr lang="el-GR"/>
        </a:p>
      </dgm:t>
    </dgm:pt>
    <dgm:pt modelId="{30AF75B9-ECDA-48B6-B73E-E42ABD9DB4F9}" type="sibTrans" cxnId="{F16D42A4-100C-450B-9209-4B185408C43C}">
      <dgm:prSet/>
      <dgm:spPr/>
      <dgm:t>
        <a:bodyPr/>
        <a:lstStyle/>
        <a:p>
          <a:endParaRPr lang="el-GR"/>
        </a:p>
      </dgm:t>
    </dgm:pt>
    <dgm:pt modelId="{F2339884-45BC-48B7-86F8-4A3EA6C83F26}">
      <dgm:prSet phldrT="[Text]"/>
      <dgm:spPr>
        <a:solidFill>
          <a:schemeClr val="accent4">
            <a:lumMod val="40000"/>
            <a:lumOff val="60000"/>
            <a:alpha val="50000"/>
          </a:schemeClr>
        </a:solidFill>
      </dgm:spPr>
      <dgm:t>
        <a:bodyPr/>
        <a:lstStyle/>
        <a:p>
          <a:r>
            <a:rPr lang="en-US" dirty="0" smtClean="0"/>
            <a:t>Pragmatic Action</a:t>
          </a:r>
          <a:endParaRPr lang="el-GR" dirty="0"/>
        </a:p>
      </dgm:t>
    </dgm:pt>
    <dgm:pt modelId="{7B4D66DE-FA87-4D3F-B19C-473F388710E4}" type="parTrans" cxnId="{44F356C3-8411-4731-9711-2638161A7190}">
      <dgm:prSet/>
      <dgm:spPr/>
      <dgm:t>
        <a:bodyPr/>
        <a:lstStyle/>
        <a:p>
          <a:endParaRPr lang="el-GR"/>
        </a:p>
      </dgm:t>
    </dgm:pt>
    <dgm:pt modelId="{6DC39A54-D9D3-465E-9516-3F3C7FD7F173}" type="sibTrans" cxnId="{44F356C3-8411-4731-9711-2638161A7190}">
      <dgm:prSet/>
      <dgm:spPr/>
      <dgm:t>
        <a:bodyPr/>
        <a:lstStyle/>
        <a:p>
          <a:endParaRPr lang="el-GR"/>
        </a:p>
      </dgm:t>
    </dgm:pt>
    <dgm:pt modelId="{90237588-7854-4843-B9BF-5F56AC6507B7}">
      <dgm:prSet phldrT="[Text]"/>
      <dgm:spPr>
        <a:solidFill>
          <a:schemeClr val="tx2">
            <a:lumMod val="40000"/>
            <a:lumOff val="60000"/>
            <a:alpha val="50000"/>
          </a:schemeClr>
        </a:solidFill>
      </dgm:spPr>
      <dgm:t>
        <a:bodyPr/>
        <a:lstStyle/>
        <a:p>
          <a:r>
            <a:rPr lang="en-US" dirty="0" smtClean="0"/>
            <a:t>Semiotic Interaction</a:t>
          </a:r>
          <a:endParaRPr lang="el-GR" dirty="0"/>
        </a:p>
      </dgm:t>
    </dgm:pt>
    <dgm:pt modelId="{97D312EC-EA33-4C04-B3A6-BA72A1AE115B}" type="parTrans" cxnId="{70A30B42-5870-4D51-92D0-318A33D3B178}">
      <dgm:prSet/>
      <dgm:spPr/>
      <dgm:t>
        <a:bodyPr/>
        <a:lstStyle/>
        <a:p>
          <a:endParaRPr lang="el-GR"/>
        </a:p>
      </dgm:t>
    </dgm:pt>
    <dgm:pt modelId="{CE01C2A8-F05D-4F39-83B6-E5C08A305B7E}" type="sibTrans" cxnId="{70A30B42-5870-4D51-92D0-318A33D3B178}">
      <dgm:prSet/>
      <dgm:spPr/>
      <dgm:t>
        <a:bodyPr/>
        <a:lstStyle/>
        <a:p>
          <a:endParaRPr lang="el-GR"/>
        </a:p>
      </dgm:t>
    </dgm:pt>
    <dgm:pt modelId="{A42BA492-B13A-49A4-971F-69A0941DFA5C}">
      <dgm:prSet phldrT="[Text]"/>
      <dgm:spPr>
        <a:solidFill>
          <a:schemeClr val="tx2">
            <a:lumMod val="40000"/>
            <a:lumOff val="60000"/>
            <a:alpha val="50000"/>
          </a:schemeClr>
        </a:solidFill>
      </dgm:spPr>
      <dgm:t>
        <a:bodyPr/>
        <a:lstStyle/>
        <a:p>
          <a:r>
            <a:rPr lang="en-US" dirty="0" smtClean="0"/>
            <a:t>Communicative transaction</a:t>
          </a:r>
          <a:endParaRPr lang="el-GR" dirty="0"/>
        </a:p>
      </dgm:t>
    </dgm:pt>
    <dgm:pt modelId="{785E7CD4-5016-4C65-955B-B209AFFEEB7C}" type="parTrans" cxnId="{A8C5E3A5-20BB-44EB-A270-215C28FDAAE8}">
      <dgm:prSet/>
      <dgm:spPr/>
      <dgm:t>
        <a:bodyPr/>
        <a:lstStyle/>
        <a:p>
          <a:endParaRPr lang="el-GR"/>
        </a:p>
      </dgm:t>
    </dgm:pt>
    <dgm:pt modelId="{741A7E36-399B-4F9D-AA53-B23F956C9914}" type="sibTrans" cxnId="{A8C5E3A5-20BB-44EB-A270-215C28FDAAE8}">
      <dgm:prSet/>
      <dgm:spPr/>
      <dgm:t>
        <a:bodyPr/>
        <a:lstStyle/>
        <a:p>
          <a:endParaRPr lang="el-GR"/>
        </a:p>
      </dgm:t>
    </dgm:pt>
    <dgm:pt modelId="{29186056-0740-41B3-B1CE-D74D929440B5}">
      <dgm:prSet phldrT="[Text]" custT="1"/>
      <dgm:spPr>
        <a:solidFill>
          <a:schemeClr val="tx2">
            <a:lumMod val="40000"/>
            <a:lumOff val="60000"/>
            <a:alpha val="50000"/>
          </a:schemeClr>
        </a:solidFill>
      </dgm:spPr>
      <dgm:t>
        <a:bodyPr/>
        <a:lstStyle/>
        <a:p>
          <a:r>
            <a:rPr lang="en-US" sz="1600" dirty="0" smtClean="0"/>
            <a:t>CULTURE</a:t>
          </a:r>
          <a:endParaRPr lang="el-GR" sz="1600" dirty="0"/>
        </a:p>
      </dgm:t>
    </dgm:pt>
    <dgm:pt modelId="{50F768B3-BB06-4CEE-B352-7A190634B0F7}" type="parTrans" cxnId="{D4B2E532-1E4A-421F-A9F3-EF312A228ADD}">
      <dgm:prSet/>
      <dgm:spPr/>
      <dgm:t>
        <a:bodyPr/>
        <a:lstStyle/>
        <a:p>
          <a:endParaRPr lang="el-GR"/>
        </a:p>
      </dgm:t>
    </dgm:pt>
    <dgm:pt modelId="{D3BF0C5F-874A-4C4F-90C2-79E41186C5BF}" type="sibTrans" cxnId="{D4B2E532-1E4A-421F-A9F3-EF312A228ADD}">
      <dgm:prSet/>
      <dgm:spPr/>
      <dgm:t>
        <a:bodyPr/>
        <a:lstStyle/>
        <a:p>
          <a:endParaRPr lang="el-GR"/>
        </a:p>
      </dgm:t>
    </dgm:pt>
    <dgm:pt modelId="{A37098D4-1E00-4919-A304-5D5E67BF7C71}">
      <dgm:prSet phldrT="[Text]"/>
      <dgm:spPr>
        <a:solidFill>
          <a:schemeClr val="tx2">
            <a:lumMod val="40000"/>
            <a:lumOff val="60000"/>
            <a:alpha val="50000"/>
          </a:schemeClr>
        </a:solidFill>
      </dgm:spPr>
      <dgm:t>
        <a:bodyPr/>
        <a:lstStyle/>
        <a:p>
          <a:r>
            <a:rPr lang="en-US" dirty="0" smtClean="0"/>
            <a:t>IDEOLOGY</a:t>
          </a:r>
          <a:endParaRPr lang="el-GR" dirty="0"/>
        </a:p>
      </dgm:t>
    </dgm:pt>
    <dgm:pt modelId="{76446701-F4E3-4875-98A3-5EA5BAE3E8A0}" type="parTrans" cxnId="{1C8FD5B9-178A-47A7-855D-EF002E1F7B16}">
      <dgm:prSet/>
      <dgm:spPr/>
      <dgm:t>
        <a:bodyPr/>
        <a:lstStyle/>
        <a:p>
          <a:endParaRPr lang="el-GR"/>
        </a:p>
      </dgm:t>
    </dgm:pt>
    <dgm:pt modelId="{115A302F-7849-42C6-816D-C820053C7470}" type="sibTrans" cxnId="{1C8FD5B9-178A-47A7-855D-EF002E1F7B16}">
      <dgm:prSet/>
      <dgm:spPr/>
      <dgm:t>
        <a:bodyPr/>
        <a:lstStyle/>
        <a:p>
          <a:endParaRPr lang="el-GR"/>
        </a:p>
      </dgm:t>
    </dgm:pt>
    <dgm:pt modelId="{59F9A767-1DA2-4750-936D-1E33BA64B616}" type="pres">
      <dgm:prSet presAssocID="{E13AC9DE-6D73-449E-AA6B-C34A8D17AE51}" presName="composite" presStyleCnt="0">
        <dgm:presLayoutVars>
          <dgm:chMax val="1"/>
          <dgm:dir/>
          <dgm:resizeHandles val="exact"/>
        </dgm:presLayoutVars>
      </dgm:prSet>
      <dgm:spPr/>
      <dgm:t>
        <a:bodyPr/>
        <a:lstStyle/>
        <a:p>
          <a:endParaRPr lang="el-GR"/>
        </a:p>
      </dgm:t>
    </dgm:pt>
    <dgm:pt modelId="{FC642530-24B1-42FA-A61A-F61FCDAC143D}" type="pres">
      <dgm:prSet presAssocID="{E13AC9DE-6D73-449E-AA6B-C34A8D17AE51}" presName="radial" presStyleCnt="0">
        <dgm:presLayoutVars>
          <dgm:animLvl val="ctr"/>
        </dgm:presLayoutVars>
      </dgm:prSet>
      <dgm:spPr/>
    </dgm:pt>
    <dgm:pt modelId="{03C77FA0-93E1-4D78-AFCB-329F54F4A9D9}" type="pres">
      <dgm:prSet presAssocID="{F71F8A7A-E442-4280-BFD6-4A98D701CFDC}" presName="centerShape" presStyleLbl="vennNode1" presStyleIdx="0" presStyleCnt="6" custScaleX="66843" custScaleY="80975" custLinFactNeighborX="-1633" custLinFactNeighborY="-23971"/>
      <dgm:spPr/>
      <dgm:t>
        <a:bodyPr/>
        <a:lstStyle/>
        <a:p>
          <a:endParaRPr lang="el-GR"/>
        </a:p>
      </dgm:t>
    </dgm:pt>
    <dgm:pt modelId="{7E03CB37-7A04-42DC-9B97-86792EE3D078}" type="pres">
      <dgm:prSet presAssocID="{F2339884-45BC-48B7-86F8-4A3EA6C83F26}" presName="node" presStyleLbl="vennNode1" presStyleIdx="1" presStyleCnt="6" custScaleX="161962" custScaleY="80102" custRadScaleRad="117365" custRadScaleInc="54617">
        <dgm:presLayoutVars>
          <dgm:bulletEnabled val="1"/>
        </dgm:presLayoutVars>
      </dgm:prSet>
      <dgm:spPr/>
      <dgm:t>
        <a:bodyPr/>
        <a:lstStyle/>
        <a:p>
          <a:endParaRPr lang="el-GR"/>
        </a:p>
      </dgm:t>
    </dgm:pt>
    <dgm:pt modelId="{31A124F6-A401-46D6-A954-6B276A2A7ABB}" type="pres">
      <dgm:prSet presAssocID="{90237588-7854-4843-B9BF-5F56AC6507B7}" presName="node" presStyleLbl="vennNode1" presStyleIdx="2" presStyleCnt="6" custScaleX="197558" custScaleY="70810" custRadScaleRad="10969" custRadScaleInc="205298">
        <dgm:presLayoutVars>
          <dgm:bulletEnabled val="1"/>
        </dgm:presLayoutVars>
      </dgm:prSet>
      <dgm:spPr/>
      <dgm:t>
        <a:bodyPr/>
        <a:lstStyle/>
        <a:p>
          <a:endParaRPr lang="el-GR"/>
        </a:p>
      </dgm:t>
    </dgm:pt>
    <dgm:pt modelId="{43A3EEAC-1F9F-45AB-8FDE-EBB9ACADE6DB}" type="pres">
      <dgm:prSet presAssocID="{A42BA492-B13A-49A4-971F-69A0941DFA5C}" presName="node" presStyleLbl="vennNode1" presStyleIdx="3" presStyleCnt="6" custScaleX="157067" custScaleY="72150" custRadScaleRad="117925" custRadScaleInc="248240">
        <dgm:presLayoutVars>
          <dgm:bulletEnabled val="1"/>
        </dgm:presLayoutVars>
      </dgm:prSet>
      <dgm:spPr/>
      <dgm:t>
        <a:bodyPr/>
        <a:lstStyle/>
        <a:p>
          <a:endParaRPr lang="el-GR"/>
        </a:p>
      </dgm:t>
    </dgm:pt>
    <dgm:pt modelId="{E4B9FE93-54C4-47B4-8BFF-73BB492BEDFA}" type="pres">
      <dgm:prSet presAssocID="{29186056-0740-41B3-B1CE-D74D929440B5}" presName="node" presStyleLbl="vennNode1" presStyleIdx="4" presStyleCnt="6" custAng="425598" custScaleX="175837" custScaleY="44138" custRadScaleRad="93122" custRadScaleInc="3700">
        <dgm:presLayoutVars>
          <dgm:bulletEnabled val="1"/>
        </dgm:presLayoutVars>
      </dgm:prSet>
      <dgm:spPr/>
      <dgm:t>
        <a:bodyPr/>
        <a:lstStyle/>
        <a:p>
          <a:endParaRPr lang="el-GR"/>
        </a:p>
      </dgm:t>
    </dgm:pt>
    <dgm:pt modelId="{32521E8D-2051-49BC-A529-14663A91569E}" type="pres">
      <dgm:prSet presAssocID="{A37098D4-1E00-4919-A304-5D5E67BF7C71}" presName="node" presStyleLbl="vennNode1" presStyleIdx="5" presStyleCnt="6" custAng="21158402" custScaleX="181217" custScaleY="42861" custRadScaleRad="89680" custRadScaleInc="-200859">
        <dgm:presLayoutVars>
          <dgm:bulletEnabled val="1"/>
        </dgm:presLayoutVars>
      </dgm:prSet>
      <dgm:spPr/>
      <dgm:t>
        <a:bodyPr/>
        <a:lstStyle/>
        <a:p>
          <a:endParaRPr lang="el-GR"/>
        </a:p>
      </dgm:t>
    </dgm:pt>
  </dgm:ptLst>
  <dgm:cxnLst>
    <dgm:cxn modelId="{1AFF0D1F-0B25-4F5F-81CB-649D3BF1BBC8}" type="presOf" srcId="{A37098D4-1E00-4919-A304-5D5E67BF7C71}" destId="{32521E8D-2051-49BC-A529-14663A91569E}" srcOrd="0" destOrd="0" presId="urn:microsoft.com/office/officeart/2005/8/layout/radial3"/>
    <dgm:cxn modelId="{A6317A2C-9773-4465-B23C-1C4A6A6C1881}" type="presOf" srcId="{F2339884-45BC-48B7-86F8-4A3EA6C83F26}" destId="{7E03CB37-7A04-42DC-9B97-86792EE3D078}" srcOrd="0" destOrd="0" presId="urn:microsoft.com/office/officeart/2005/8/layout/radial3"/>
    <dgm:cxn modelId="{F16D42A4-100C-450B-9209-4B185408C43C}" srcId="{E13AC9DE-6D73-449E-AA6B-C34A8D17AE51}" destId="{F71F8A7A-E442-4280-BFD6-4A98D701CFDC}" srcOrd="0" destOrd="0" parTransId="{946DF476-9526-40F7-82EA-6ED5B46B0865}" sibTransId="{30AF75B9-ECDA-48B6-B73E-E42ABD9DB4F9}"/>
    <dgm:cxn modelId="{2D5BB363-F799-4634-AFE3-82AB06458B7C}" type="presOf" srcId="{29186056-0740-41B3-B1CE-D74D929440B5}" destId="{E4B9FE93-54C4-47B4-8BFF-73BB492BEDFA}" srcOrd="0" destOrd="0" presId="urn:microsoft.com/office/officeart/2005/8/layout/radial3"/>
    <dgm:cxn modelId="{A210F734-D06E-4E28-A729-ABF8685FA72A}" type="presOf" srcId="{A42BA492-B13A-49A4-971F-69A0941DFA5C}" destId="{43A3EEAC-1F9F-45AB-8FDE-EBB9ACADE6DB}" srcOrd="0" destOrd="0" presId="urn:microsoft.com/office/officeart/2005/8/layout/radial3"/>
    <dgm:cxn modelId="{B5BDFB7C-31B7-4AAA-8142-246444B88B0F}" type="presOf" srcId="{F71F8A7A-E442-4280-BFD6-4A98D701CFDC}" destId="{03C77FA0-93E1-4D78-AFCB-329F54F4A9D9}" srcOrd="0" destOrd="0" presId="urn:microsoft.com/office/officeart/2005/8/layout/radial3"/>
    <dgm:cxn modelId="{70A30B42-5870-4D51-92D0-318A33D3B178}" srcId="{F71F8A7A-E442-4280-BFD6-4A98D701CFDC}" destId="{90237588-7854-4843-B9BF-5F56AC6507B7}" srcOrd="1" destOrd="0" parTransId="{97D312EC-EA33-4C04-B3A6-BA72A1AE115B}" sibTransId="{CE01C2A8-F05D-4F39-83B6-E5C08A305B7E}"/>
    <dgm:cxn modelId="{A8C5E3A5-20BB-44EB-A270-215C28FDAAE8}" srcId="{F71F8A7A-E442-4280-BFD6-4A98D701CFDC}" destId="{A42BA492-B13A-49A4-971F-69A0941DFA5C}" srcOrd="2" destOrd="0" parTransId="{785E7CD4-5016-4C65-955B-B209AFFEEB7C}" sibTransId="{741A7E36-399B-4F9D-AA53-B23F956C9914}"/>
    <dgm:cxn modelId="{1C8FD5B9-178A-47A7-855D-EF002E1F7B16}" srcId="{F71F8A7A-E442-4280-BFD6-4A98D701CFDC}" destId="{A37098D4-1E00-4919-A304-5D5E67BF7C71}" srcOrd="4" destOrd="0" parTransId="{76446701-F4E3-4875-98A3-5EA5BAE3E8A0}" sibTransId="{115A302F-7849-42C6-816D-C820053C7470}"/>
    <dgm:cxn modelId="{44F356C3-8411-4731-9711-2638161A7190}" srcId="{F71F8A7A-E442-4280-BFD6-4A98D701CFDC}" destId="{F2339884-45BC-48B7-86F8-4A3EA6C83F26}" srcOrd="0" destOrd="0" parTransId="{7B4D66DE-FA87-4D3F-B19C-473F388710E4}" sibTransId="{6DC39A54-D9D3-465E-9516-3F3C7FD7F173}"/>
    <dgm:cxn modelId="{B576285A-3425-4C74-834D-087721EEBAC5}" type="presOf" srcId="{E13AC9DE-6D73-449E-AA6B-C34A8D17AE51}" destId="{59F9A767-1DA2-4750-936D-1E33BA64B616}" srcOrd="0" destOrd="0" presId="urn:microsoft.com/office/officeart/2005/8/layout/radial3"/>
    <dgm:cxn modelId="{D4B2E532-1E4A-421F-A9F3-EF312A228ADD}" srcId="{F71F8A7A-E442-4280-BFD6-4A98D701CFDC}" destId="{29186056-0740-41B3-B1CE-D74D929440B5}" srcOrd="3" destOrd="0" parTransId="{50F768B3-BB06-4CEE-B352-7A190634B0F7}" sibTransId="{D3BF0C5F-874A-4C4F-90C2-79E41186C5BF}"/>
    <dgm:cxn modelId="{B920B924-A94D-4DA5-B121-B3619D5A4426}" type="presOf" srcId="{90237588-7854-4843-B9BF-5F56AC6507B7}" destId="{31A124F6-A401-46D6-A954-6B276A2A7ABB}" srcOrd="0" destOrd="0" presId="urn:microsoft.com/office/officeart/2005/8/layout/radial3"/>
    <dgm:cxn modelId="{4AF99E6A-E7B1-4D69-8B7A-03F529D5C621}" type="presParOf" srcId="{59F9A767-1DA2-4750-936D-1E33BA64B616}" destId="{FC642530-24B1-42FA-A61A-F61FCDAC143D}" srcOrd="0" destOrd="0" presId="urn:microsoft.com/office/officeart/2005/8/layout/radial3"/>
    <dgm:cxn modelId="{54D7DAF9-2B76-47EB-BD7B-98B09BCC7388}" type="presParOf" srcId="{FC642530-24B1-42FA-A61A-F61FCDAC143D}" destId="{03C77FA0-93E1-4D78-AFCB-329F54F4A9D9}" srcOrd="0" destOrd="0" presId="urn:microsoft.com/office/officeart/2005/8/layout/radial3"/>
    <dgm:cxn modelId="{14DE2561-9677-4392-B62E-378CB75B862D}" type="presParOf" srcId="{FC642530-24B1-42FA-A61A-F61FCDAC143D}" destId="{7E03CB37-7A04-42DC-9B97-86792EE3D078}" srcOrd="1" destOrd="0" presId="urn:microsoft.com/office/officeart/2005/8/layout/radial3"/>
    <dgm:cxn modelId="{BB9A2A14-B700-4684-B12B-40BF4EE4AE81}" type="presParOf" srcId="{FC642530-24B1-42FA-A61A-F61FCDAC143D}" destId="{31A124F6-A401-46D6-A954-6B276A2A7ABB}" srcOrd="2" destOrd="0" presId="urn:microsoft.com/office/officeart/2005/8/layout/radial3"/>
    <dgm:cxn modelId="{DFA9604D-3B75-40AA-AF3A-B331B4BE6ABD}" type="presParOf" srcId="{FC642530-24B1-42FA-A61A-F61FCDAC143D}" destId="{43A3EEAC-1F9F-45AB-8FDE-EBB9ACADE6DB}" srcOrd="3" destOrd="0" presId="urn:microsoft.com/office/officeart/2005/8/layout/radial3"/>
    <dgm:cxn modelId="{5E9C4B7C-CC59-4449-9156-ABA538F22FF6}" type="presParOf" srcId="{FC642530-24B1-42FA-A61A-F61FCDAC143D}" destId="{E4B9FE93-54C4-47B4-8BFF-73BB492BEDFA}" srcOrd="4" destOrd="0" presId="urn:microsoft.com/office/officeart/2005/8/layout/radial3"/>
    <dgm:cxn modelId="{2AA96E88-A464-4A24-851D-FCB02E9A93BB}" type="presParOf" srcId="{FC642530-24B1-42FA-A61A-F61FCDAC143D}" destId="{32521E8D-2051-49BC-A529-14663A91569E}" srcOrd="5"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3AC9DE-6D73-449E-AA6B-C34A8D17AE5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l-GR"/>
        </a:p>
      </dgm:t>
    </dgm:pt>
    <dgm:pt modelId="{F71F8A7A-E442-4280-BFD6-4A98D701CFDC}">
      <dgm:prSet phldrT="[Text]" custT="1"/>
      <dgm:spPr/>
      <dgm:t>
        <a:bodyPr/>
        <a:lstStyle/>
        <a:p>
          <a:r>
            <a:rPr lang="en-US" sz="1600" dirty="0" smtClean="0"/>
            <a:t>Text </a:t>
          </a:r>
        </a:p>
        <a:p>
          <a:r>
            <a:rPr lang="en-US" sz="1600" dirty="0" smtClean="0"/>
            <a:t>Structure </a:t>
          </a:r>
        </a:p>
        <a:p>
          <a:r>
            <a:rPr lang="en-US" sz="1600" dirty="0" smtClean="0"/>
            <a:t>Texture</a:t>
          </a:r>
          <a:endParaRPr lang="el-GR" sz="1600" dirty="0"/>
        </a:p>
      </dgm:t>
    </dgm:pt>
    <dgm:pt modelId="{946DF476-9526-40F7-82EA-6ED5B46B0865}" type="parTrans" cxnId="{F16D42A4-100C-450B-9209-4B185408C43C}">
      <dgm:prSet/>
      <dgm:spPr/>
      <dgm:t>
        <a:bodyPr/>
        <a:lstStyle/>
        <a:p>
          <a:endParaRPr lang="el-GR"/>
        </a:p>
      </dgm:t>
    </dgm:pt>
    <dgm:pt modelId="{30AF75B9-ECDA-48B6-B73E-E42ABD9DB4F9}" type="sibTrans" cxnId="{F16D42A4-100C-450B-9209-4B185408C43C}">
      <dgm:prSet/>
      <dgm:spPr/>
      <dgm:t>
        <a:bodyPr/>
        <a:lstStyle/>
        <a:p>
          <a:endParaRPr lang="el-GR"/>
        </a:p>
      </dgm:t>
    </dgm:pt>
    <dgm:pt modelId="{F2339884-45BC-48B7-86F8-4A3EA6C83F26}">
      <dgm:prSet phldrT="[Text]"/>
      <dgm:spPr>
        <a:solidFill>
          <a:schemeClr val="tx2">
            <a:lumMod val="40000"/>
            <a:lumOff val="60000"/>
            <a:alpha val="50000"/>
          </a:schemeClr>
        </a:solidFill>
      </dgm:spPr>
      <dgm:t>
        <a:bodyPr/>
        <a:lstStyle/>
        <a:p>
          <a:r>
            <a:rPr lang="en-US" dirty="0" smtClean="0"/>
            <a:t>Pragmatic Action</a:t>
          </a:r>
          <a:endParaRPr lang="el-GR" dirty="0"/>
        </a:p>
      </dgm:t>
    </dgm:pt>
    <dgm:pt modelId="{7B4D66DE-FA87-4D3F-B19C-473F388710E4}" type="parTrans" cxnId="{44F356C3-8411-4731-9711-2638161A7190}">
      <dgm:prSet/>
      <dgm:spPr/>
      <dgm:t>
        <a:bodyPr/>
        <a:lstStyle/>
        <a:p>
          <a:endParaRPr lang="el-GR"/>
        </a:p>
      </dgm:t>
    </dgm:pt>
    <dgm:pt modelId="{6DC39A54-D9D3-465E-9516-3F3C7FD7F173}" type="sibTrans" cxnId="{44F356C3-8411-4731-9711-2638161A7190}">
      <dgm:prSet/>
      <dgm:spPr/>
      <dgm:t>
        <a:bodyPr/>
        <a:lstStyle/>
        <a:p>
          <a:endParaRPr lang="el-GR"/>
        </a:p>
      </dgm:t>
    </dgm:pt>
    <dgm:pt modelId="{90237588-7854-4843-B9BF-5F56AC6507B7}">
      <dgm:prSet phldrT="[Text]"/>
      <dgm:spPr>
        <a:solidFill>
          <a:schemeClr val="accent4">
            <a:lumMod val="40000"/>
            <a:lumOff val="60000"/>
            <a:alpha val="50000"/>
          </a:schemeClr>
        </a:solidFill>
      </dgm:spPr>
      <dgm:t>
        <a:bodyPr/>
        <a:lstStyle/>
        <a:p>
          <a:r>
            <a:rPr lang="en-US" dirty="0" smtClean="0"/>
            <a:t>Semiotic Interaction</a:t>
          </a:r>
          <a:endParaRPr lang="el-GR" dirty="0"/>
        </a:p>
      </dgm:t>
    </dgm:pt>
    <dgm:pt modelId="{97D312EC-EA33-4C04-B3A6-BA72A1AE115B}" type="parTrans" cxnId="{70A30B42-5870-4D51-92D0-318A33D3B178}">
      <dgm:prSet/>
      <dgm:spPr/>
      <dgm:t>
        <a:bodyPr/>
        <a:lstStyle/>
        <a:p>
          <a:endParaRPr lang="el-GR"/>
        </a:p>
      </dgm:t>
    </dgm:pt>
    <dgm:pt modelId="{CE01C2A8-F05D-4F39-83B6-E5C08A305B7E}" type="sibTrans" cxnId="{70A30B42-5870-4D51-92D0-318A33D3B178}">
      <dgm:prSet/>
      <dgm:spPr/>
      <dgm:t>
        <a:bodyPr/>
        <a:lstStyle/>
        <a:p>
          <a:endParaRPr lang="el-GR"/>
        </a:p>
      </dgm:t>
    </dgm:pt>
    <dgm:pt modelId="{A42BA492-B13A-49A4-971F-69A0941DFA5C}">
      <dgm:prSet phldrT="[Text]"/>
      <dgm:spPr>
        <a:solidFill>
          <a:schemeClr val="tx2">
            <a:lumMod val="40000"/>
            <a:lumOff val="60000"/>
            <a:alpha val="50000"/>
          </a:schemeClr>
        </a:solidFill>
      </dgm:spPr>
      <dgm:t>
        <a:bodyPr/>
        <a:lstStyle/>
        <a:p>
          <a:r>
            <a:rPr lang="en-US" dirty="0" smtClean="0"/>
            <a:t>Communicative transaction</a:t>
          </a:r>
          <a:endParaRPr lang="el-GR" dirty="0"/>
        </a:p>
      </dgm:t>
    </dgm:pt>
    <dgm:pt modelId="{785E7CD4-5016-4C65-955B-B209AFFEEB7C}" type="parTrans" cxnId="{A8C5E3A5-20BB-44EB-A270-215C28FDAAE8}">
      <dgm:prSet/>
      <dgm:spPr/>
      <dgm:t>
        <a:bodyPr/>
        <a:lstStyle/>
        <a:p>
          <a:endParaRPr lang="el-GR"/>
        </a:p>
      </dgm:t>
    </dgm:pt>
    <dgm:pt modelId="{741A7E36-399B-4F9D-AA53-B23F956C9914}" type="sibTrans" cxnId="{A8C5E3A5-20BB-44EB-A270-215C28FDAAE8}">
      <dgm:prSet/>
      <dgm:spPr/>
      <dgm:t>
        <a:bodyPr/>
        <a:lstStyle/>
        <a:p>
          <a:endParaRPr lang="el-GR"/>
        </a:p>
      </dgm:t>
    </dgm:pt>
    <dgm:pt modelId="{29186056-0740-41B3-B1CE-D74D929440B5}">
      <dgm:prSet phldrT="[Text]" custT="1"/>
      <dgm:spPr>
        <a:solidFill>
          <a:schemeClr val="tx2">
            <a:lumMod val="40000"/>
            <a:lumOff val="60000"/>
            <a:alpha val="50000"/>
          </a:schemeClr>
        </a:solidFill>
      </dgm:spPr>
      <dgm:t>
        <a:bodyPr/>
        <a:lstStyle/>
        <a:p>
          <a:r>
            <a:rPr lang="en-US" sz="1600" dirty="0" smtClean="0"/>
            <a:t>CULTURE</a:t>
          </a:r>
          <a:endParaRPr lang="el-GR" sz="1600" dirty="0"/>
        </a:p>
      </dgm:t>
    </dgm:pt>
    <dgm:pt modelId="{50F768B3-BB06-4CEE-B352-7A190634B0F7}" type="parTrans" cxnId="{D4B2E532-1E4A-421F-A9F3-EF312A228ADD}">
      <dgm:prSet/>
      <dgm:spPr/>
      <dgm:t>
        <a:bodyPr/>
        <a:lstStyle/>
        <a:p>
          <a:endParaRPr lang="el-GR"/>
        </a:p>
      </dgm:t>
    </dgm:pt>
    <dgm:pt modelId="{D3BF0C5F-874A-4C4F-90C2-79E41186C5BF}" type="sibTrans" cxnId="{D4B2E532-1E4A-421F-A9F3-EF312A228ADD}">
      <dgm:prSet/>
      <dgm:spPr/>
      <dgm:t>
        <a:bodyPr/>
        <a:lstStyle/>
        <a:p>
          <a:endParaRPr lang="el-GR"/>
        </a:p>
      </dgm:t>
    </dgm:pt>
    <dgm:pt modelId="{A37098D4-1E00-4919-A304-5D5E67BF7C71}">
      <dgm:prSet phldrT="[Text]"/>
      <dgm:spPr>
        <a:solidFill>
          <a:schemeClr val="tx2">
            <a:lumMod val="40000"/>
            <a:lumOff val="60000"/>
            <a:alpha val="50000"/>
          </a:schemeClr>
        </a:solidFill>
      </dgm:spPr>
      <dgm:t>
        <a:bodyPr/>
        <a:lstStyle/>
        <a:p>
          <a:r>
            <a:rPr lang="en-US" dirty="0" smtClean="0"/>
            <a:t>IDEOLOGY</a:t>
          </a:r>
          <a:endParaRPr lang="el-GR" dirty="0"/>
        </a:p>
      </dgm:t>
    </dgm:pt>
    <dgm:pt modelId="{76446701-F4E3-4875-98A3-5EA5BAE3E8A0}" type="parTrans" cxnId="{1C8FD5B9-178A-47A7-855D-EF002E1F7B16}">
      <dgm:prSet/>
      <dgm:spPr/>
      <dgm:t>
        <a:bodyPr/>
        <a:lstStyle/>
        <a:p>
          <a:endParaRPr lang="el-GR"/>
        </a:p>
      </dgm:t>
    </dgm:pt>
    <dgm:pt modelId="{115A302F-7849-42C6-816D-C820053C7470}" type="sibTrans" cxnId="{1C8FD5B9-178A-47A7-855D-EF002E1F7B16}">
      <dgm:prSet/>
      <dgm:spPr/>
      <dgm:t>
        <a:bodyPr/>
        <a:lstStyle/>
        <a:p>
          <a:endParaRPr lang="el-GR"/>
        </a:p>
      </dgm:t>
    </dgm:pt>
    <dgm:pt modelId="{59F9A767-1DA2-4750-936D-1E33BA64B616}" type="pres">
      <dgm:prSet presAssocID="{E13AC9DE-6D73-449E-AA6B-C34A8D17AE51}" presName="composite" presStyleCnt="0">
        <dgm:presLayoutVars>
          <dgm:chMax val="1"/>
          <dgm:dir/>
          <dgm:resizeHandles val="exact"/>
        </dgm:presLayoutVars>
      </dgm:prSet>
      <dgm:spPr/>
      <dgm:t>
        <a:bodyPr/>
        <a:lstStyle/>
        <a:p>
          <a:endParaRPr lang="el-GR"/>
        </a:p>
      </dgm:t>
    </dgm:pt>
    <dgm:pt modelId="{FC642530-24B1-42FA-A61A-F61FCDAC143D}" type="pres">
      <dgm:prSet presAssocID="{E13AC9DE-6D73-449E-AA6B-C34A8D17AE51}" presName="radial" presStyleCnt="0">
        <dgm:presLayoutVars>
          <dgm:animLvl val="ctr"/>
        </dgm:presLayoutVars>
      </dgm:prSet>
      <dgm:spPr/>
    </dgm:pt>
    <dgm:pt modelId="{03C77FA0-93E1-4D78-AFCB-329F54F4A9D9}" type="pres">
      <dgm:prSet presAssocID="{F71F8A7A-E442-4280-BFD6-4A98D701CFDC}" presName="centerShape" presStyleLbl="vennNode1" presStyleIdx="0" presStyleCnt="6" custScaleX="66843" custScaleY="80975" custLinFactNeighborX="-1633" custLinFactNeighborY="-23971"/>
      <dgm:spPr/>
      <dgm:t>
        <a:bodyPr/>
        <a:lstStyle/>
        <a:p>
          <a:endParaRPr lang="el-GR"/>
        </a:p>
      </dgm:t>
    </dgm:pt>
    <dgm:pt modelId="{7E03CB37-7A04-42DC-9B97-86792EE3D078}" type="pres">
      <dgm:prSet presAssocID="{F2339884-45BC-48B7-86F8-4A3EA6C83F26}" presName="node" presStyleLbl="vennNode1" presStyleIdx="1" presStyleCnt="6" custScaleX="161962" custScaleY="80102" custRadScaleRad="117365" custRadScaleInc="54617">
        <dgm:presLayoutVars>
          <dgm:bulletEnabled val="1"/>
        </dgm:presLayoutVars>
      </dgm:prSet>
      <dgm:spPr/>
      <dgm:t>
        <a:bodyPr/>
        <a:lstStyle/>
        <a:p>
          <a:endParaRPr lang="el-GR"/>
        </a:p>
      </dgm:t>
    </dgm:pt>
    <dgm:pt modelId="{31A124F6-A401-46D6-A954-6B276A2A7ABB}" type="pres">
      <dgm:prSet presAssocID="{90237588-7854-4843-B9BF-5F56AC6507B7}" presName="node" presStyleLbl="vennNode1" presStyleIdx="2" presStyleCnt="6" custScaleX="197558" custScaleY="70810" custRadScaleRad="10969" custRadScaleInc="205298">
        <dgm:presLayoutVars>
          <dgm:bulletEnabled val="1"/>
        </dgm:presLayoutVars>
      </dgm:prSet>
      <dgm:spPr/>
      <dgm:t>
        <a:bodyPr/>
        <a:lstStyle/>
        <a:p>
          <a:endParaRPr lang="el-GR"/>
        </a:p>
      </dgm:t>
    </dgm:pt>
    <dgm:pt modelId="{43A3EEAC-1F9F-45AB-8FDE-EBB9ACADE6DB}" type="pres">
      <dgm:prSet presAssocID="{A42BA492-B13A-49A4-971F-69A0941DFA5C}" presName="node" presStyleLbl="vennNode1" presStyleIdx="3" presStyleCnt="6" custScaleX="157067" custScaleY="72150" custRadScaleRad="117925" custRadScaleInc="248240">
        <dgm:presLayoutVars>
          <dgm:bulletEnabled val="1"/>
        </dgm:presLayoutVars>
      </dgm:prSet>
      <dgm:spPr/>
      <dgm:t>
        <a:bodyPr/>
        <a:lstStyle/>
        <a:p>
          <a:endParaRPr lang="el-GR"/>
        </a:p>
      </dgm:t>
    </dgm:pt>
    <dgm:pt modelId="{E4B9FE93-54C4-47B4-8BFF-73BB492BEDFA}" type="pres">
      <dgm:prSet presAssocID="{29186056-0740-41B3-B1CE-D74D929440B5}" presName="node" presStyleLbl="vennNode1" presStyleIdx="4" presStyleCnt="6" custAng="425598" custScaleX="175837" custScaleY="44138" custRadScaleRad="93122" custRadScaleInc="3700">
        <dgm:presLayoutVars>
          <dgm:bulletEnabled val="1"/>
        </dgm:presLayoutVars>
      </dgm:prSet>
      <dgm:spPr/>
      <dgm:t>
        <a:bodyPr/>
        <a:lstStyle/>
        <a:p>
          <a:endParaRPr lang="el-GR"/>
        </a:p>
      </dgm:t>
    </dgm:pt>
    <dgm:pt modelId="{32521E8D-2051-49BC-A529-14663A91569E}" type="pres">
      <dgm:prSet presAssocID="{A37098D4-1E00-4919-A304-5D5E67BF7C71}" presName="node" presStyleLbl="vennNode1" presStyleIdx="5" presStyleCnt="6" custAng="21158402" custScaleX="181217" custScaleY="42861" custRadScaleRad="89680" custRadScaleInc="-200859">
        <dgm:presLayoutVars>
          <dgm:bulletEnabled val="1"/>
        </dgm:presLayoutVars>
      </dgm:prSet>
      <dgm:spPr/>
      <dgm:t>
        <a:bodyPr/>
        <a:lstStyle/>
        <a:p>
          <a:endParaRPr lang="el-GR"/>
        </a:p>
      </dgm:t>
    </dgm:pt>
  </dgm:ptLst>
  <dgm:cxnLst>
    <dgm:cxn modelId="{9B2080FC-E077-4EA3-92EF-893E5C6A173F}" type="presOf" srcId="{E13AC9DE-6D73-449E-AA6B-C34A8D17AE51}" destId="{59F9A767-1DA2-4750-936D-1E33BA64B616}" srcOrd="0" destOrd="0" presId="urn:microsoft.com/office/officeart/2005/8/layout/radial3"/>
    <dgm:cxn modelId="{70A30B42-5870-4D51-92D0-318A33D3B178}" srcId="{F71F8A7A-E442-4280-BFD6-4A98D701CFDC}" destId="{90237588-7854-4843-B9BF-5F56AC6507B7}" srcOrd="1" destOrd="0" parTransId="{97D312EC-EA33-4C04-B3A6-BA72A1AE115B}" sibTransId="{CE01C2A8-F05D-4F39-83B6-E5C08A305B7E}"/>
    <dgm:cxn modelId="{159D0DDE-E571-463C-A5D2-D4EA70FBE6FE}" type="presOf" srcId="{A42BA492-B13A-49A4-971F-69A0941DFA5C}" destId="{43A3EEAC-1F9F-45AB-8FDE-EBB9ACADE6DB}" srcOrd="0" destOrd="0" presId="urn:microsoft.com/office/officeart/2005/8/layout/radial3"/>
    <dgm:cxn modelId="{1A76A4E4-A499-425A-BACE-485BE7DBBE22}" type="presOf" srcId="{F71F8A7A-E442-4280-BFD6-4A98D701CFDC}" destId="{03C77FA0-93E1-4D78-AFCB-329F54F4A9D9}" srcOrd="0" destOrd="0" presId="urn:microsoft.com/office/officeart/2005/8/layout/radial3"/>
    <dgm:cxn modelId="{A8C5E3A5-20BB-44EB-A270-215C28FDAAE8}" srcId="{F71F8A7A-E442-4280-BFD6-4A98D701CFDC}" destId="{A42BA492-B13A-49A4-971F-69A0941DFA5C}" srcOrd="2" destOrd="0" parTransId="{785E7CD4-5016-4C65-955B-B209AFFEEB7C}" sibTransId="{741A7E36-399B-4F9D-AA53-B23F956C9914}"/>
    <dgm:cxn modelId="{1C8FD5B9-178A-47A7-855D-EF002E1F7B16}" srcId="{F71F8A7A-E442-4280-BFD6-4A98D701CFDC}" destId="{A37098D4-1E00-4919-A304-5D5E67BF7C71}" srcOrd="4" destOrd="0" parTransId="{76446701-F4E3-4875-98A3-5EA5BAE3E8A0}" sibTransId="{115A302F-7849-42C6-816D-C820053C7470}"/>
    <dgm:cxn modelId="{44F356C3-8411-4731-9711-2638161A7190}" srcId="{F71F8A7A-E442-4280-BFD6-4A98D701CFDC}" destId="{F2339884-45BC-48B7-86F8-4A3EA6C83F26}" srcOrd="0" destOrd="0" parTransId="{7B4D66DE-FA87-4D3F-B19C-473F388710E4}" sibTransId="{6DC39A54-D9D3-465E-9516-3F3C7FD7F173}"/>
    <dgm:cxn modelId="{F16D42A4-100C-450B-9209-4B185408C43C}" srcId="{E13AC9DE-6D73-449E-AA6B-C34A8D17AE51}" destId="{F71F8A7A-E442-4280-BFD6-4A98D701CFDC}" srcOrd="0" destOrd="0" parTransId="{946DF476-9526-40F7-82EA-6ED5B46B0865}" sibTransId="{30AF75B9-ECDA-48B6-B73E-E42ABD9DB4F9}"/>
    <dgm:cxn modelId="{E7D3F66D-3C3A-42B3-BF7E-112794C98F98}" type="presOf" srcId="{29186056-0740-41B3-B1CE-D74D929440B5}" destId="{E4B9FE93-54C4-47B4-8BFF-73BB492BEDFA}" srcOrd="0" destOrd="0" presId="urn:microsoft.com/office/officeart/2005/8/layout/radial3"/>
    <dgm:cxn modelId="{4517CD84-DD6B-4F6B-8B22-72BD072ACD4B}" type="presOf" srcId="{A37098D4-1E00-4919-A304-5D5E67BF7C71}" destId="{32521E8D-2051-49BC-A529-14663A91569E}" srcOrd="0" destOrd="0" presId="urn:microsoft.com/office/officeart/2005/8/layout/radial3"/>
    <dgm:cxn modelId="{683F174E-64B8-4CF5-B7D8-B6DA7745CDC6}" type="presOf" srcId="{F2339884-45BC-48B7-86F8-4A3EA6C83F26}" destId="{7E03CB37-7A04-42DC-9B97-86792EE3D078}" srcOrd="0" destOrd="0" presId="urn:microsoft.com/office/officeart/2005/8/layout/radial3"/>
    <dgm:cxn modelId="{D4B2E532-1E4A-421F-A9F3-EF312A228ADD}" srcId="{F71F8A7A-E442-4280-BFD6-4A98D701CFDC}" destId="{29186056-0740-41B3-B1CE-D74D929440B5}" srcOrd="3" destOrd="0" parTransId="{50F768B3-BB06-4CEE-B352-7A190634B0F7}" sibTransId="{D3BF0C5F-874A-4C4F-90C2-79E41186C5BF}"/>
    <dgm:cxn modelId="{FB3072B0-0B8E-43BB-8DE1-AE518477E330}" type="presOf" srcId="{90237588-7854-4843-B9BF-5F56AC6507B7}" destId="{31A124F6-A401-46D6-A954-6B276A2A7ABB}" srcOrd="0" destOrd="0" presId="urn:microsoft.com/office/officeart/2005/8/layout/radial3"/>
    <dgm:cxn modelId="{69C82ADD-D61B-4CF4-A85D-5B18EC961E21}" type="presParOf" srcId="{59F9A767-1DA2-4750-936D-1E33BA64B616}" destId="{FC642530-24B1-42FA-A61A-F61FCDAC143D}" srcOrd="0" destOrd="0" presId="urn:microsoft.com/office/officeart/2005/8/layout/radial3"/>
    <dgm:cxn modelId="{3835750F-9CDE-48B0-9B7D-BA53FF144E54}" type="presParOf" srcId="{FC642530-24B1-42FA-A61A-F61FCDAC143D}" destId="{03C77FA0-93E1-4D78-AFCB-329F54F4A9D9}" srcOrd="0" destOrd="0" presId="urn:microsoft.com/office/officeart/2005/8/layout/radial3"/>
    <dgm:cxn modelId="{CAB9574A-07D5-44DA-81AD-D56B675AD973}" type="presParOf" srcId="{FC642530-24B1-42FA-A61A-F61FCDAC143D}" destId="{7E03CB37-7A04-42DC-9B97-86792EE3D078}" srcOrd="1" destOrd="0" presId="urn:microsoft.com/office/officeart/2005/8/layout/radial3"/>
    <dgm:cxn modelId="{280F6D4E-42D9-4E81-BC99-BBE11EB2EFA7}" type="presParOf" srcId="{FC642530-24B1-42FA-A61A-F61FCDAC143D}" destId="{31A124F6-A401-46D6-A954-6B276A2A7ABB}" srcOrd="2" destOrd="0" presId="urn:microsoft.com/office/officeart/2005/8/layout/radial3"/>
    <dgm:cxn modelId="{D91CD9A5-F0FA-44C1-841A-B2BB4B203380}" type="presParOf" srcId="{FC642530-24B1-42FA-A61A-F61FCDAC143D}" destId="{43A3EEAC-1F9F-45AB-8FDE-EBB9ACADE6DB}" srcOrd="3" destOrd="0" presId="urn:microsoft.com/office/officeart/2005/8/layout/radial3"/>
    <dgm:cxn modelId="{66EC03C2-E262-41B5-9802-5E846570B179}" type="presParOf" srcId="{FC642530-24B1-42FA-A61A-F61FCDAC143D}" destId="{E4B9FE93-54C4-47B4-8BFF-73BB492BEDFA}" srcOrd="4" destOrd="0" presId="urn:microsoft.com/office/officeart/2005/8/layout/radial3"/>
    <dgm:cxn modelId="{E5B21F1D-CCF3-429F-A040-355B5EBED892}" type="presParOf" srcId="{FC642530-24B1-42FA-A61A-F61FCDAC143D}" destId="{32521E8D-2051-49BC-A529-14663A91569E}"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AF13DA-10FD-483D-B621-DCF05B8AF58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l-GR"/>
        </a:p>
      </dgm:t>
    </dgm:pt>
    <dgm:pt modelId="{2185C96B-10DC-4FEF-BAC0-11B1A398976E}">
      <dgm:prSet phldrT="[Text]" custT="1"/>
      <dgm:spPr/>
      <dgm:t>
        <a:bodyPr/>
        <a:lstStyle/>
        <a:p>
          <a:r>
            <a:rPr lang="en-US" sz="2000" dirty="0" smtClean="0"/>
            <a:t>Offenbach, J. Les </a:t>
          </a:r>
          <a:r>
            <a:rPr lang="en-US" sz="2000" dirty="0" err="1" smtClean="0"/>
            <a:t>Contes</a:t>
          </a:r>
          <a:r>
            <a:rPr lang="en-US" sz="2000" dirty="0" smtClean="0"/>
            <a:t> </a:t>
          </a:r>
          <a:r>
            <a:rPr lang="en-US" sz="2000" dirty="0" err="1" smtClean="0"/>
            <a:t>d’Hoffmann</a:t>
          </a:r>
          <a:endParaRPr lang="el-GR" sz="2000" dirty="0"/>
        </a:p>
      </dgm:t>
      <dgm:extLst>
        <a:ext uri="{E40237B7-FDA0-4F09-8148-C483321AD2D9}">
          <dgm14:cNvPr xmlns:dgm14="http://schemas.microsoft.com/office/drawing/2010/diagram" id="0" name="" title="Offenbach, J. Les Contes d’Hoffmann"/>
        </a:ext>
      </dgm:extLst>
    </dgm:pt>
    <dgm:pt modelId="{0A37B159-8068-4C98-BBF3-4EB5C3248C4E}" type="parTrans" cxnId="{7E7CE459-E7A2-4F8D-9E41-28701BBC575C}">
      <dgm:prSet/>
      <dgm:spPr/>
      <dgm:t>
        <a:bodyPr/>
        <a:lstStyle/>
        <a:p>
          <a:endParaRPr lang="el-GR"/>
        </a:p>
      </dgm:t>
    </dgm:pt>
    <dgm:pt modelId="{6BF8B151-154F-4CD0-8F36-E3BFF179BAAD}" type="sibTrans" cxnId="{7E7CE459-E7A2-4F8D-9E41-28701BBC575C}">
      <dgm:prSet/>
      <dgm:spPr/>
      <dgm:t>
        <a:bodyPr/>
        <a:lstStyle/>
        <a:p>
          <a:endParaRPr lang="el-GR"/>
        </a:p>
      </dgm:t>
    </dgm:pt>
    <dgm:pt modelId="{F8E8EE5A-0322-42EA-89EC-9D46678DDA0C}">
      <dgm:prSet phldrT="[Text]" custT="1"/>
      <dgm:spPr/>
      <dgm:t>
        <a:bodyPr/>
        <a:lstStyle/>
        <a:p>
          <a:r>
            <a:rPr lang="en-US" sz="1300" dirty="0" smtClean="0"/>
            <a:t> </a:t>
          </a:r>
          <a:r>
            <a:rPr lang="en-US" sz="1800" dirty="0" smtClean="0"/>
            <a:t>Offenbach, J. </a:t>
          </a:r>
          <a:r>
            <a:rPr lang="en-US" sz="1800" i="1" dirty="0" smtClean="0"/>
            <a:t>The Tales of Hoffmann</a:t>
          </a:r>
          <a:endParaRPr lang="el-GR" sz="1800" i="1" dirty="0"/>
        </a:p>
      </dgm:t>
      <dgm:extLst>
        <a:ext uri="{E40237B7-FDA0-4F09-8148-C483321AD2D9}">
          <dgm14:cNvPr xmlns:dgm14="http://schemas.microsoft.com/office/drawing/2010/diagram" id="0" name="" title="Offenbach, J. The Tales of Hoffmann"/>
        </a:ext>
      </dgm:extLst>
    </dgm:pt>
    <dgm:pt modelId="{F442C60A-E08A-4D7B-9845-3F89D20DA87C}" type="parTrans" cxnId="{DD1AE72B-815E-46F5-BE06-5E845D550BD7}">
      <dgm:prSet/>
      <dgm:spPr/>
      <dgm:t>
        <a:bodyPr/>
        <a:lstStyle/>
        <a:p>
          <a:endParaRPr lang="el-GR"/>
        </a:p>
      </dgm:t>
    </dgm:pt>
    <dgm:pt modelId="{0ECDCD97-EEA6-4D94-8213-840ED30E54B0}" type="sibTrans" cxnId="{DD1AE72B-815E-46F5-BE06-5E845D550BD7}">
      <dgm:prSet/>
      <dgm:spPr/>
      <dgm:t>
        <a:bodyPr/>
        <a:lstStyle/>
        <a:p>
          <a:endParaRPr lang="el-GR"/>
        </a:p>
      </dgm:t>
    </dgm:pt>
    <dgm:pt modelId="{90916D6E-3CEC-4C8E-8E96-BCA36B664EBF}">
      <dgm:prSet phldrT="[Text]" custT="1"/>
      <dgm:spPr/>
      <dgm:t>
        <a:bodyPr/>
        <a:lstStyle/>
        <a:p>
          <a:r>
            <a:rPr lang="en-US" sz="2000" dirty="0" smtClean="0"/>
            <a:t>Ho </a:t>
          </a:r>
          <a:r>
            <a:rPr lang="en-US" sz="2000" dirty="0" err="1" smtClean="0"/>
            <a:t>ho</a:t>
          </a:r>
          <a:r>
            <a:rPr lang="en-US" sz="2000" dirty="0" smtClean="0"/>
            <a:t>! Obedient, modest and beautiful! (aside) Thanks to her I’ll be able to make up the five hundred ducats that I’ve lost through Elias the Jew’s bankruptcy!</a:t>
          </a:r>
          <a:endParaRPr lang="el-GR" sz="2000" dirty="0"/>
        </a:p>
      </dgm:t>
      <dgm:extLst>
        <a:ext uri="{E40237B7-FDA0-4F09-8148-C483321AD2D9}">
          <dgm14:cNvPr xmlns:dgm14="http://schemas.microsoft.com/office/drawing/2010/diagram" id="0" name="" descr="Ho ho! Obedient, modest and beautiful! (aside) Thanks to her I’ll be able to make up the five hundred ducats that I’ve lost through Elias the Jew’s bankruptcy!&#10;"/>
        </a:ext>
      </dgm:extLst>
    </dgm:pt>
    <dgm:pt modelId="{F7477840-297F-4B91-A032-CF8AC536CDE4}" type="parTrans" cxnId="{8D455AE5-5B38-48CE-8683-6D571AB605CF}">
      <dgm:prSet/>
      <dgm:spPr/>
      <dgm:t>
        <a:bodyPr/>
        <a:lstStyle/>
        <a:p>
          <a:endParaRPr lang="el-GR"/>
        </a:p>
      </dgm:t>
    </dgm:pt>
    <dgm:pt modelId="{22E8E0B6-2982-4344-A46C-6EB06CA36937}" type="sibTrans" cxnId="{8D455AE5-5B38-48CE-8683-6D571AB605CF}">
      <dgm:prSet/>
      <dgm:spPr/>
      <dgm:t>
        <a:bodyPr/>
        <a:lstStyle/>
        <a:p>
          <a:endParaRPr lang="el-GR"/>
        </a:p>
      </dgm:t>
    </dgm:pt>
    <dgm:pt modelId="{23A79608-0093-4DA8-A6F3-4057A40D8C2D}">
      <dgm:prSet phldrT="[Text]" custT="1"/>
      <dgm:spPr/>
      <dgm:t>
        <a:bodyPr/>
        <a:lstStyle/>
        <a:p>
          <a:r>
            <a:rPr lang="en-US" sz="2000" dirty="0" smtClean="0"/>
            <a:t>Eh! Eh! Sage, </a:t>
          </a:r>
          <a:r>
            <a:rPr lang="en-US" sz="2000" dirty="0" err="1" smtClean="0"/>
            <a:t>modeste</a:t>
          </a:r>
          <a:r>
            <a:rPr lang="en-US" sz="2000" dirty="0" smtClean="0"/>
            <a:t> et belle! (à part) </a:t>
          </a:r>
          <a:r>
            <a:rPr lang="fr-FR" sz="2000" dirty="0" smtClean="0"/>
            <a:t>Je </a:t>
          </a:r>
          <a:r>
            <a:rPr lang="fr-FR" sz="2000" dirty="0" err="1" smtClean="0"/>
            <a:t>retrerai</a:t>
          </a:r>
          <a:r>
            <a:rPr lang="fr-FR" sz="2000" dirty="0" smtClean="0"/>
            <a:t> par elle, dans </a:t>
          </a:r>
          <a:r>
            <a:rPr lang="en-US" sz="2000" dirty="0" smtClean="0"/>
            <a:t>les </a:t>
          </a:r>
          <a:r>
            <a:rPr lang="en-US" sz="2000" dirty="0" err="1" smtClean="0"/>
            <a:t>cinq</a:t>
          </a:r>
          <a:r>
            <a:rPr lang="en-US" sz="2000" dirty="0" smtClean="0"/>
            <a:t> cents ducats </a:t>
          </a:r>
          <a:r>
            <a:rPr lang="en-US" sz="2000" dirty="0" err="1" smtClean="0"/>
            <a:t>que</a:t>
          </a:r>
          <a:r>
            <a:rPr lang="en-US" sz="2000" dirty="0" smtClean="0"/>
            <a:t> la </a:t>
          </a:r>
          <a:r>
            <a:rPr lang="en-US" sz="2000" dirty="0" err="1" smtClean="0"/>
            <a:t>banqueroute</a:t>
          </a:r>
          <a:r>
            <a:rPr lang="en-US" sz="2000" dirty="0" smtClean="0"/>
            <a:t> du </a:t>
          </a:r>
          <a:r>
            <a:rPr lang="en-US" sz="2000" dirty="0" err="1" smtClean="0"/>
            <a:t>juif</a:t>
          </a:r>
          <a:r>
            <a:rPr lang="en-US" sz="2000" dirty="0" smtClean="0"/>
            <a:t> Elias me </a:t>
          </a:r>
          <a:r>
            <a:rPr lang="en-US" sz="2000" dirty="0" err="1" smtClean="0"/>
            <a:t>coûte</a:t>
          </a:r>
          <a:r>
            <a:rPr lang="en-US" sz="2000" dirty="0" smtClean="0"/>
            <a:t>!</a:t>
          </a:r>
          <a:endParaRPr lang="el-GR" sz="2000" dirty="0"/>
        </a:p>
      </dgm:t>
      <dgm:extLst>
        <a:ext uri="{E40237B7-FDA0-4F09-8148-C483321AD2D9}">
          <dgm14:cNvPr xmlns:dgm14="http://schemas.microsoft.com/office/drawing/2010/diagram" id="0" name="" descr="Eh! Eh! Sage, modeste et belle! (à part) Je retrerai par elle, dans les cinq cents ducats que la banqueroute du juif Elias me coûte!&#10;"/>
        </a:ext>
      </dgm:extLst>
    </dgm:pt>
    <dgm:pt modelId="{7C70D87D-B58A-45AF-9BB1-98F74F9D1AD3}" type="sibTrans" cxnId="{F488F53A-79F3-43B7-81F3-BED3BDB13A5B}">
      <dgm:prSet/>
      <dgm:spPr/>
      <dgm:t>
        <a:bodyPr/>
        <a:lstStyle/>
        <a:p>
          <a:endParaRPr lang="el-GR"/>
        </a:p>
      </dgm:t>
    </dgm:pt>
    <dgm:pt modelId="{1A229FBD-B44B-4D7B-8392-8054DDD8F960}" type="parTrans" cxnId="{F488F53A-79F3-43B7-81F3-BED3BDB13A5B}">
      <dgm:prSet/>
      <dgm:spPr/>
      <dgm:t>
        <a:bodyPr/>
        <a:lstStyle/>
        <a:p>
          <a:endParaRPr lang="el-GR"/>
        </a:p>
      </dgm:t>
    </dgm:pt>
    <dgm:pt modelId="{5C2AAA72-46CF-45E6-9F46-76790061128C}">
      <dgm:prSet phldrT="[Text]" custT="1"/>
      <dgm:spPr>
        <a:blipFill rotWithShape="0">
          <a:blip xmlns:r="http://schemas.openxmlformats.org/officeDocument/2006/relationships" r:embed="rId1"/>
          <a:tile tx="0" ty="0" sx="100000" sy="100000" flip="none" algn="tl"/>
        </a:blipFill>
      </dgm:spPr>
      <dgm:t>
        <a:bodyPr/>
        <a:lstStyle/>
        <a:p>
          <a:r>
            <a:rPr lang="el-GR" sz="1800" dirty="0" smtClean="0"/>
            <a:t>Ζ. Όφενμπαχ</a:t>
          </a:r>
          <a:r>
            <a:rPr lang="en-US" sz="1800" dirty="0" smtClean="0"/>
            <a:t> </a:t>
          </a:r>
        </a:p>
        <a:p>
          <a:r>
            <a:rPr lang="el-GR" sz="1800" i="1" dirty="0" smtClean="0"/>
            <a:t>Τα Παραμύθια του Χόφμαν</a:t>
          </a:r>
          <a:endParaRPr lang="el-GR" sz="1800" i="1" dirty="0"/>
        </a:p>
      </dgm:t>
      <dgm:extLst>
        <a:ext uri="{E40237B7-FDA0-4F09-8148-C483321AD2D9}">
          <dgm14:cNvPr xmlns:dgm14="http://schemas.microsoft.com/office/drawing/2010/diagram" id="0" name="" title="Ζ. Όφενμπαχ "/>
        </a:ext>
      </dgm:extLst>
    </dgm:pt>
    <dgm:pt modelId="{B8B04ACE-602C-4C59-B81D-1F7A151D9EEB}" type="parTrans" cxnId="{49E66EBE-D37B-47F7-A237-027B1FE82C40}">
      <dgm:prSet/>
      <dgm:spPr/>
      <dgm:t>
        <a:bodyPr/>
        <a:lstStyle/>
        <a:p>
          <a:endParaRPr lang="el-GR"/>
        </a:p>
      </dgm:t>
    </dgm:pt>
    <dgm:pt modelId="{3E81C104-7908-4797-A1E6-009ADDA65382}" type="sibTrans" cxnId="{49E66EBE-D37B-47F7-A237-027B1FE82C40}">
      <dgm:prSet/>
      <dgm:spPr/>
      <dgm:t>
        <a:bodyPr/>
        <a:lstStyle/>
        <a:p>
          <a:endParaRPr lang="el-GR"/>
        </a:p>
      </dgm:t>
    </dgm:pt>
    <dgm:pt modelId="{65998583-E624-45FF-8486-0D963BAE69DA}">
      <dgm:prSet phldrT="[Text]" custT="1"/>
      <dgm:spPr>
        <a:blipFill rotWithShape="0">
          <a:blip xmlns:r="http://schemas.openxmlformats.org/officeDocument/2006/relationships" r:embed="rId1"/>
          <a:tile tx="0" ty="0" sx="100000" sy="100000" flip="none" algn="tl"/>
        </a:blipFill>
      </dgm:spPr>
      <dgm:t>
        <a:bodyPr/>
        <a:lstStyle/>
        <a:p>
          <a:r>
            <a:rPr lang="el-GR" sz="2000" dirty="0" smtClean="0"/>
            <a:t>Φρόνιμη, σεμνή και</a:t>
          </a:r>
          <a:r>
            <a:rPr lang="en-US" sz="2000" dirty="0" smtClean="0"/>
            <a:t> </a:t>
          </a:r>
          <a:r>
            <a:rPr lang="el-GR" sz="2000" dirty="0" smtClean="0"/>
            <a:t>όμορφη.</a:t>
          </a:r>
          <a:r>
            <a:rPr lang="en-US" sz="2000" dirty="0" smtClean="0"/>
            <a:t> </a:t>
          </a:r>
          <a:r>
            <a:rPr lang="el-GR" sz="2000" dirty="0" smtClean="0"/>
            <a:t>Μ’ αυτήν θα ξαναπάρω</a:t>
          </a:r>
          <a:r>
            <a:rPr lang="en-US" sz="2000" dirty="0" smtClean="0"/>
            <a:t> </a:t>
          </a:r>
          <a:r>
            <a:rPr lang="el-GR" sz="2000" dirty="0" smtClean="0"/>
            <a:t>τα πεντακόσια δουκάτα</a:t>
          </a:r>
          <a:r>
            <a:rPr lang="en-US" sz="2000" dirty="0" smtClean="0"/>
            <a:t> </a:t>
          </a:r>
          <a:r>
            <a:rPr lang="el-GR" sz="2000" dirty="0" smtClean="0"/>
            <a:t>που μου στοίχισε η</a:t>
          </a:r>
          <a:r>
            <a:rPr lang="en-US" sz="2000" dirty="0" smtClean="0"/>
            <a:t> </a:t>
          </a:r>
          <a:r>
            <a:rPr lang="el-GR" sz="2000" dirty="0" smtClean="0"/>
            <a:t>χρεωκοπία του εβραίου</a:t>
          </a:r>
          <a:r>
            <a:rPr lang="en-US" sz="2000" dirty="0" smtClean="0"/>
            <a:t> </a:t>
          </a:r>
          <a:r>
            <a:rPr lang="el-GR" sz="2000" dirty="0" smtClean="0"/>
            <a:t>Ελιάς</a:t>
          </a:r>
          <a:endParaRPr lang="el-GR" sz="2000" dirty="0"/>
        </a:p>
      </dgm:t>
      <dgm:extLst>
        <a:ext uri="{E40237B7-FDA0-4F09-8148-C483321AD2D9}">
          <dgm14:cNvPr xmlns:dgm14="http://schemas.microsoft.com/office/drawing/2010/diagram" id="0" name="" descr="Φρόνιμη, σεμνή και όμορφη. Μ’ αυτήν θα ξαναπάρω τα πεντακόσια δουκάτα που μου στοίχισε η χρεωκοπία του εβραίου Ελιάς&#10;"/>
        </a:ext>
      </dgm:extLst>
    </dgm:pt>
    <dgm:pt modelId="{6755F7AA-2E54-43F0-B654-A299BB2BF861}" type="parTrans" cxnId="{6457809E-6617-409B-AAAF-8FD82D3510E0}">
      <dgm:prSet/>
      <dgm:spPr/>
      <dgm:t>
        <a:bodyPr/>
        <a:lstStyle/>
        <a:p>
          <a:endParaRPr lang="el-GR"/>
        </a:p>
      </dgm:t>
    </dgm:pt>
    <dgm:pt modelId="{B8AB7A52-DC17-436F-A04B-571D499C3E2E}" type="sibTrans" cxnId="{6457809E-6617-409B-AAAF-8FD82D3510E0}">
      <dgm:prSet/>
      <dgm:spPr/>
      <dgm:t>
        <a:bodyPr/>
        <a:lstStyle/>
        <a:p>
          <a:endParaRPr lang="el-GR"/>
        </a:p>
      </dgm:t>
    </dgm:pt>
    <dgm:pt modelId="{1B5F85C2-B8E0-4ACE-98EB-AE7018962C60}" type="pres">
      <dgm:prSet presAssocID="{F0AF13DA-10FD-483D-B621-DCF05B8AF580}" presName="diagram" presStyleCnt="0">
        <dgm:presLayoutVars>
          <dgm:chPref val="1"/>
          <dgm:dir/>
          <dgm:animOne val="branch"/>
          <dgm:animLvl val="lvl"/>
          <dgm:resizeHandles/>
        </dgm:presLayoutVars>
      </dgm:prSet>
      <dgm:spPr/>
      <dgm:t>
        <a:bodyPr/>
        <a:lstStyle/>
        <a:p>
          <a:endParaRPr lang="el-GR"/>
        </a:p>
      </dgm:t>
    </dgm:pt>
    <dgm:pt modelId="{1FCB2F6F-7199-48FC-BFAF-0A5FA2933E85}" type="pres">
      <dgm:prSet presAssocID="{2185C96B-10DC-4FEF-BAC0-11B1A398976E}" presName="root" presStyleCnt="0"/>
      <dgm:spPr/>
    </dgm:pt>
    <dgm:pt modelId="{1A2FCE59-2F09-42B1-B602-5B054FF88EE6}" type="pres">
      <dgm:prSet presAssocID="{2185C96B-10DC-4FEF-BAC0-11B1A398976E}" presName="rootComposite" presStyleCnt="0"/>
      <dgm:spPr/>
    </dgm:pt>
    <dgm:pt modelId="{20009628-FEA1-4698-BEBE-3CB53C6E11B0}" type="pres">
      <dgm:prSet presAssocID="{2185C96B-10DC-4FEF-BAC0-11B1A398976E}" presName="rootText" presStyleLbl="node1" presStyleIdx="0" presStyleCnt="2" custScaleX="158424" custScaleY="246715"/>
      <dgm:spPr/>
      <dgm:t>
        <a:bodyPr/>
        <a:lstStyle/>
        <a:p>
          <a:endParaRPr lang="el-GR"/>
        </a:p>
      </dgm:t>
    </dgm:pt>
    <dgm:pt modelId="{1351B8BA-0399-48D3-97B1-FB54DE16E7DA}" type="pres">
      <dgm:prSet presAssocID="{2185C96B-10DC-4FEF-BAC0-11B1A398976E}" presName="rootConnector" presStyleLbl="node1" presStyleIdx="0" presStyleCnt="2"/>
      <dgm:spPr/>
      <dgm:t>
        <a:bodyPr/>
        <a:lstStyle/>
        <a:p>
          <a:endParaRPr lang="el-GR"/>
        </a:p>
      </dgm:t>
    </dgm:pt>
    <dgm:pt modelId="{514D33A6-1E7E-4931-A186-BC6096BE4EFF}" type="pres">
      <dgm:prSet presAssocID="{2185C96B-10DC-4FEF-BAC0-11B1A398976E}" presName="childShape" presStyleCnt="0"/>
      <dgm:spPr/>
    </dgm:pt>
    <dgm:pt modelId="{C9ADDAFE-403D-40B0-8ADE-AB6EA2E67EBC}" type="pres">
      <dgm:prSet presAssocID="{F442C60A-E08A-4D7B-9845-3F89D20DA87C}" presName="Name13" presStyleLbl="parChTrans1D2" presStyleIdx="0" presStyleCnt="4"/>
      <dgm:spPr/>
      <dgm:t>
        <a:bodyPr/>
        <a:lstStyle/>
        <a:p>
          <a:endParaRPr lang="el-GR"/>
        </a:p>
      </dgm:t>
    </dgm:pt>
    <dgm:pt modelId="{84D0639E-A36D-4093-98E3-3E8CB651F4F3}" type="pres">
      <dgm:prSet presAssocID="{F8E8EE5A-0322-42EA-89EC-9D46678DDA0C}" presName="childText" presStyleLbl="bgAcc1" presStyleIdx="0" presStyleCnt="4" custScaleX="208521" custScaleY="233906">
        <dgm:presLayoutVars>
          <dgm:bulletEnabled val="1"/>
        </dgm:presLayoutVars>
      </dgm:prSet>
      <dgm:spPr/>
      <dgm:t>
        <a:bodyPr/>
        <a:lstStyle/>
        <a:p>
          <a:endParaRPr lang="el-GR"/>
        </a:p>
      </dgm:t>
    </dgm:pt>
    <dgm:pt modelId="{CF177F41-B570-4718-8ED8-FE41A4DD3946}" type="pres">
      <dgm:prSet presAssocID="{B8B04ACE-602C-4C59-B81D-1F7A151D9EEB}" presName="Name13" presStyleLbl="parChTrans1D2" presStyleIdx="1" presStyleCnt="4"/>
      <dgm:spPr/>
      <dgm:t>
        <a:bodyPr/>
        <a:lstStyle/>
        <a:p>
          <a:endParaRPr lang="el-GR"/>
        </a:p>
      </dgm:t>
    </dgm:pt>
    <dgm:pt modelId="{05DD0612-8D25-43C9-A7B5-133B6B38FC0D}" type="pres">
      <dgm:prSet presAssocID="{5C2AAA72-46CF-45E6-9F46-76790061128C}" presName="childText" presStyleLbl="bgAcc1" presStyleIdx="1" presStyleCnt="4" custScaleX="269581" custScaleY="263813">
        <dgm:presLayoutVars>
          <dgm:bulletEnabled val="1"/>
        </dgm:presLayoutVars>
      </dgm:prSet>
      <dgm:spPr/>
      <dgm:t>
        <a:bodyPr/>
        <a:lstStyle/>
        <a:p>
          <a:endParaRPr lang="el-GR"/>
        </a:p>
      </dgm:t>
    </dgm:pt>
    <dgm:pt modelId="{3063180D-B53C-406B-8990-5E3FC5FCC761}" type="pres">
      <dgm:prSet presAssocID="{23A79608-0093-4DA8-A6F3-4057A40D8C2D}" presName="root" presStyleCnt="0"/>
      <dgm:spPr/>
    </dgm:pt>
    <dgm:pt modelId="{880C7464-6F72-4AA7-8D4E-8FF9796B81C8}" type="pres">
      <dgm:prSet presAssocID="{23A79608-0093-4DA8-A6F3-4057A40D8C2D}" presName="rootComposite" presStyleCnt="0"/>
      <dgm:spPr/>
    </dgm:pt>
    <dgm:pt modelId="{9478B391-48F6-498C-8E32-C5312DAF1534}" type="pres">
      <dgm:prSet presAssocID="{23A79608-0093-4DA8-A6F3-4057A40D8C2D}" presName="rootText" presStyleLbl="node1" presStyleIdx="1" presStyleCnt="2" custScaleX="535391" custScaleY="180934"/>
      <dgm:spPr/>
      <dgm:t>
        <a:bodyPr/>
        <a:lstStyle/>
        <a:p>
          <a:endParaRPr lang="el-GR"/>
        </a:p>
      </dgm:t>
    </dgm:pt>
    <dgm:pt modelId="{90715675-770C-4067-880D-BF197B01E9E2}" type="pres">
      <dgm:prSet presAssocID="{23A79608-0093-4DA8-A6F3-4057A40D8C2D}" presName="rootConnector" presStyleLbl="node1" presStyleIdx="1" presStyleCnt="2"/>
      <dgm:spPr/>
      <dgm:t>
        <a:bodyPr/>
        <a:lstStyle/>
        <a:p>
          <a:endParaRPr lang="el-GR"/>
        </a:p>
      </dgm:t>
    </dgm:pt>
    <dgm:pt modelId="{BD7E6288-D2D3-4213-9B0D-E9018B7D2874}" type="pres">
      <dgm:prSet presAssocID="{23A79608-0093-4DA8-A6F3-4057A40D8C2D}" presName="childShape" presStyleCnt="0"/>
      <dgm:spPr/>
    </dgm:pt>
    <dgm:pt modelId="{3EB32B5F-9A05-4CC2-A2D0-DE44D49D8B1F}" type="pres">
      <dgm:prSet presAssocID="{F7477840-297F-4B91-A032-CF8AC536CDE4}" presName="Name13" presStyleLbl="parChTrans1D2" presStyleIdx="2" presStyleCnt="4"/>
      <dgm:spPr/>
      <dgm:t>
        <a:bodyPr/>
        <a:lstStyle/>
        <a:p>
          <a:endParaRPr lang="el-GR"/>
        </a:p>
      </dgm:t>
    </dgm:pt>
    <dgm:pt modelId="{6D839530-EBD9-44FF-835D-779F27BDC488}" type="pres">
      <dgm:prSet presAssocID="{90916D6E-3CEC-4C8E-8E96-BCA36B664EBF}" presName="childText" presStyleLbl="bgAcc1" presStyleIdx="2" presStyleCnt="4" custScaleX="627873" custScaleY="266219">
        <dgm:presLayoutVars>
          <dgm:bulletEnabled val="1"/>
        </dgm:presLayoutVars>
      </dgm:prSet>
      <dgm:spPr/>
      <dgm:t>
        <a:bodyPr/>
        <a:lstStyle/>
        <a:p>
          <a:endParaRPr lang="el-GR"/>
        </a:p>
      </dgm:t>
    </dgm:pt>
    <dgm:pt modelId="{05269974-E643-4E77-B03C-A5CEA9CAEF23}" type="pres">
      <dgm:prSet presAssocID="{6755F7AA-2E54-43F0-B654-A299BB2BF861}" presName="Name13" presStyleLbl="parChTrans1D2" presStyleIdx="3" presStyleCnt="4"/>
      <dgm:spPr/>
      <dgm:t>
        <a:bodyPr/>
        <a:lstStyle/>
        <a:p>
          <a:endParaRPr lang="el-GR"/>
        </a:p>
      </dgm:t>
    </dgm:pt>
    <dgm:pt modelId="{F4F83389-C12C-4867-9482-C4B189E9EA22}" type="pres">
      <dgm:prSet presAssocID="{65998583-E624-45FF-8486-0D963BAE69DA}" presName="childText" presStyleLbl="bgAcc1" presStyleIdx="3" presStyleCnt="4" custScaleX="642145" custScaleY="311319">
        <dgm:presLayoutVars>
          <dgm:bulletEnabled val="1"/>
        </dgm:presLayoutVars>
      </dgm:prSet>
      <dgm:spPr/>
      <dgm:t>
        <a:bodyPr/>
        <a:lstStyle/>
        <a:p>
          <a:endParaRPr lang="el-GR"/>
        </a:p>
      </dgm:t>
    </dgm:pt>
  </dgm:ptLst>
  <dgm:cxnLst>
    <dgm:cxn modelId="{4763CC43-0AB4-4868-850F-B03A3DB1C4E4}" type="presOf" srcId="{F0AF13DA-10FD-483D-B621-DCF05B8AF580}" destId="{1B5F85C2-B8E0-4ACE-98EB-AE7018962C60}" srcOrd="0" destOrd="0" presId="urn:microsoft.com/office/officeart/2005/8/layout/hierarchy3"/>
    <dgm:cxn modelId="{49E66EBE-D37B-47F7-A237-027B1FE82C40}" srcId="{2185C96B-10DC-4FEF-BAC0-11B1A398976E}" destId="{5C2AAA72-46CF-45E6-9F46-76790061128C}" srcOrd="1" destOrd="0" parTransId="{B8B04ACE-602C-4C59-B81D-1F7A151D9EEB}" sibTransId="{3E81C104-7908-4797-A1E6-009ADDA65382}"/>
    <dgm:cxn modelId="{82D950FD-5F0D-4B2A-8C57-D5E5328AE4A1}" type="presOf" srcId="{F7477840-297F-4B91-A032-CF8AC536CDE4}" destId="{3EB32B5F-9A05-4CC2-A2D0-DE44D49D8B1F}" srcOrd="0" destOrd="0" presId="urn:microsoft.com/office/officeart/2005/8/layout/hierarchy3"/>
    <dgm:cxn modelId="{F488F53A-79F3-43B7-81F3-BED3BDB13A5B}" srcId="{F0AF13DA-10FD-483D-B621-DCF05B8AF580}" destId="{23A79608-0093-4DA8-A6F3-4057A40D8C2D}" srcOrd="1" destOrd="0" parTransId="{1A229FBD-B44B-4D7B-8392-8054DDD8F960}" sibTransId="{7C70D87D-B58A-45AF-9BB1-98F74F9D1AD3}"/>
    <dgm:cxn modelId="{6457809E-6617-409B-AAAF-8FD82D3510E0}" srcId="{23A79608-0093-4DA8-A6F3-4057A40D8C2D}" destId="{65998583-E624-45FF-8486-0D963BAE69DA}" srcOrd="1" destOrd="0" parTransId="{6755F7AA-2E54-43F0-B654-A299BB2BF861}" sibTransId="{B8AB7A52-DC17-436F-A04B-571D499C3E2E}"/>
    <dgm:cxn modelId="{8D455AE5-5B38-48CE-8683-6D571AB605CF}" srcId="{23A79608-0093-4DA8-A6F3-4057A40D8C2D}" destId="{90916D6E-3CEC-4C8E-8E96-BCA36B664EBF}" srcOrd="0" destOrd="0" parTransId="{F7477840-297F-4B91-A032-CF8AC536CDE4}" sibTransId="{22E8E0B6-2982-4344-A46C-6EB06CA36937}"/>
    <dgm:cxn modelId="{0BCF7DDA-A2BF-4E2B-8FAA-4278C190A339}" type="presOf" srcId="{2185C96B-10DC-4FEF-BAC0-11B1A398976E}" destId="{1351B8BA-0399-48D3-97B1-FB54DE16E7DA}" srcOrd="1" destOrd="0" presId="urn:microsoft.com/office/officeart/2005/8/layout/hierarchy3"/>
    <dgm:cxn modelId="{B9B80DE7-E794-42D5-8937-784808F76437}" type="presOf" srcId="{90916D6E-3CEC-4C8E-8E96-BCA36B664EBF}" destId="{6D839530-EBD9-44FF-835D-779F27BDC488}" srcOrd="0" destOrd="0" presId="urn:microsoft.com/office/officeart/2005/8/layout/hierarchy3"/>
    <dgm:cxn modelId="{DD91761A-FB45-4569-BE2B-C52384A18517}" type="presOf" srcId="{F8E8EE5A-0322-42EA-89EC-9D46678DDA0C}" destId="{84D0639E-A36D-4093-98E3-3E8CB651F4F3}" srcOrd="0" destOrd="0" presId="urn:microsoft.com/office/officeart/2005/8/layout/hierarchy3"/>
    <dgm:cxn modelId="{B1876AA4-B05A-4B6C-B218-F2892E625251}" type="presOf" srcId="{6755F7AA-2E54-43F0-B654-A299BB2BF861}" destId="{05269974-E643-4E77-B03C-A5CEA9CAEF23}" srcOrd="0" destOrd="0" presId="urn:microsoft.com/office/officeart/2005/8/layout/hierarchy3"/>
    <dgm:cxn modelId="{DD1AE72B-815E-46F5-BE06-5E845D550BD7}" srcId="{2185C96B-10DC-4FEF-BAC0-11B1A398976E}" destId="{F8E8EE5A-0322-42EA-89EC-9D46678DDA0C}" srcOrd="0" destOrd="0" parTransId="{F442C60A-E08A-4D7B-9845-3F89D20DA87C}" sibTransId="{0ECDCD97-EEA6-4D94-8213-840ED30E54B0}"/>
    <dgm:cxn modelId="{57B0DF4B-8A0B-4CAB-8A1A-48798F913958}" type="presOf" srcId="{65998583-E624-45FF-8486-0D963BAE69DA}" destId="{F4F83389-C12C-4867-9482-C4B189E9EA22}" srcOrd="0" destOrd="0" presId="urn:microsoft.com/office/officeart/2005/8/layout/hierarchy3"/>
    <dgm:cxn modelId="{2ADCD4A2-2FA7-4DD8-9F02-33007AEF03A7}" type="presOf" srcId="{F442C60A-E08A-4D7B-9845-3F89D20DA87C}" destId="{C9ADDAFE-403D-40B0-8ADE-AB6EA2E67EBC}" srcOrd="0" destOrd="0" presId="urn:microsoft.com/office/officeart/2005/8/layout/hierarchy3"/>
    <dgm:cxn modelId="{7E7CE459-E7A2-4F8D-9E41-28701BBC575C}" srcId="{F0AF13DA-10FD-483D-B621-DCF05B8AF580}" destId="{2185C96B-10DC-4FEF-BAC0-11B1A398976E}" srcOrd="0" destOrd="0" parTransId="{0A37B159-8068-4C98-BBF3-4EB5C3248C4E}" sibTransId="{6BF8B151-154F-4CD0-8F36-E3BFF179BAAD}"/>
    <dgm:cxn modelId="{8F614592-1BEA-422C-AFB0-569DED057CCF}" type="presOf" srcId="{23A79608-0093-4DA8-A6F3-4057A40D8C2D}" destId="{90715675-770C-4067-880D-BF197B01E9E2}" srcOrd="1" destOrd="0" presId="urn:microsoft.com/office/officeart/2005/8/layout/hierarchy3"/>
    <dgm:cxn modelId="{444AED16-97C4-42C8-9471-3D5A7E0A7BDB}" type="presOf" srcId="{23A79608-0093-4DA8-A6F3-4057A40D8C2D}" destId="{9478B391-48F6-498C-8E32-C5312DAF1534}" srcOrd="0" destOrd="0" presId="urn:microsoft.com/office/officeart/2005/8/layout/hierarchy3"/>
    <dgm:cxn modelId="{0C78ADAB-7A6F-4E2A-BC3F-1604FD21FF10}" type="presOf" srcId="{5C2AAA72-46CF-45E6-9F46-76790061128C}" destId="{05DD0612-8D25-43C9-A7B5-133B6B38FC0D}" srcOrd="0" destOrd="0" presId="urn:microsoft.com/office/officeart/2005/8/layout/hierarchy3"/>
    <dgm:cxn modelId="{697A9933-04B9-4A51-9F57-E543DCBC926F}" type="presOf" srcId="{B8B04ACE-602C-4C59-B81D-1F7A151D9EEB}" destId="{CF177F41-B570-4718-8ED8-FE41A4DD3946}" srcOrd="0" destOrd="0" presId="urn:microsoft.com/office/officeart/2005/8/layout/hierarchy3"/>
    <dgm:cxn modelId="{7A1002E1-51BE-4AB8-87DE-CCA154AF74C4}" type="presOf" srcId="{2185C96B-10DC-4FEF-BAC0-11B1A398976E}" destId="{20009628-FEA1-4698-BEBE-3CB53C6E11B0}" srcOrd="0" destOrd="0" presId="urn:microsoft.com/office/officeart/2005/8/layout/hierarchy3"/>
    <dgm:cxn modelId="{1FAFF9CF-20B7-4DC0-8BE1-7B39B33E0713}" type="presParOf" srcId="{1B5F85C2-B8E0-4ACE-98EB-AE7018962C60}" destId="{1FCB2F6F-7199-48FC-BFAF-0A5FA2933E85}" srcOrd="0" destOrd="0" presId="urn:microsoft.com/office/officeart/2005/8/layout/hierarchy3"/>
    <dgm:cxn modelId="{A00B6D6C-9E62-4D88-B083-8A6E2FAAC9AD}" type="presParOf" srcId="{1FCB2F6F-7199-48FC-BFAF-0A5FA2933E85}" destId="{1A2FCE59-2F09-42B1-B602-5B054FF88EE6}" srcOrd="0" destOrd="0" presId="urn:microsoft.com/office/officeart/2005/8/layout/hierarchy3"/>
    <dgm:cxn modelId="{164A2C6A-D673-4D02-82BF-C3F7D404F6FC}" type="presParOf" srcId="{1A2FCE59-2F09-42B1-B602-5B054FF88EE6}" destId="{20009628-FEA1-4698-BEBE-3CB53C6E11B0}" srcOrd="0" destOrd="0" presId="urn:microsoft.com/office/officeart/2005/8/layout/hierarchy3"/>
    <dgm:cxn modelId="{2BCEEF6F-44AA-4C69-BB7D-9AA7C29257D8}" type="presParOf" srcId="{1A2FCE59-2F09-42B1-B602-5B054FF88EE6}" destId="{1351B8BA-0399-48D3-97B1-FB54DE16E7DA}" srcOrd="1" destOrd="0" presId="urn:microsoft.com/office/officeart/2005/8/layout/hierarchy3"/>
    <dgm:cxn modelId="{56CEE644-C87A-4166-9A9D-E20B7EC6128C}" type="presParOf" srcId="{1FCB2F6F-7199-48FC-BFAF-0A5FA2933E85}" destId="{514D33A6-1E7E-4931-A186-BC6096BE4EFF}" srcOrd="1" destOrd="0" presId="urn:microsoft.com/office/officeart/2005/8/layout/hierarchy3"/>
    <dgm:cxn modelId="{1CACEBF3-BB58-4407-B51B-AE49C94E5B1D}" type="presParOf" srcId="{514D33A6-1E7E-4931-A186-BC6096BE4EFF}" destId="{C9ADDAFE-403D-40B0-8ADE-AB6EA2E67EBC}" srcOrd="0" destOrd="0" presId="urn:microsoft.com/office/officeart/2005/8/layout/hierarchy3"/>
    <dgm:cxn modelId="{BCD6EC5A-B63B-4747-A90D-B00B65A470CE}" type="presParOf" srcId="{514D33A6-1E7E-4931-A186-BC6096BE4EFF}" destId="{84D0639E-A36D-4093-98E3-3E8CB651F4F3}" srcOrd="1" destOrd="0" presId="urn:microsoft.com/office/officeart/2005/8/layout/hierarchy3"/>
    <dgm:cxn modelId="{608CD746-5636-49C5-AE85-D61C60BF956B}" type="presParOf" srcId="{514D33A6-1E7E-4931-A186-BC6096BE4EFF}" destId="{CF177F41-B570-4718-8ED8-FE41A4DD3946}" srcOrd="2" destOrd="0" presId="urn:microsoft.com/office/officeart/2005/8/layout/hierarchy3"/>
    <dgm:cxn modelId="{DF52893D-0E1E-49BD-85A7-54D76F31F375}" type="presParOf" srcId="{514D33A6-1E7E-4931-A186-BC6096BE4EFF}" destId="{05DD0612-8D25-43C9-A7B5-133B6B38FC0D}" srcOrd="3" destOrd="0" presId="urn:microsoft.com/office/officeart/2005/8/layout/hierarchy3"/>
    <dgm:cxn modelId="{34D90C78-96AC-45E5-BEE2-458DB79F88B2}" type="presParOf" srcId="{1B5F85C2-B8E0-4ACE-98EB-AE7018962C60}" destId="{3063180D-B53C-406B-8990-5E3FC5FCC761}" srcOrd="1" destOrd="0" presId="urn:microsoft.com/office/officeart/2005/8/layout/hierarchy3"/>
    <dgm:cxn modelId="{DF6BEEAA-5A4A-440C-AFD5-19EDD5D59585}" type="presParOf" srcId="{3063180D-B53C-406B-8990-5E3FC5FCC761}" destId="{880C7464-6F72-4AA7-8D4E-8FF9796B81C8}" srcOrd="0" destOrd="0" presId="urn:microsoft.com/office/officeart/2005/8/layout/hierarchy3"/>
    <dgm:cxn modelId="{7C0F6D51-7EE5-48EA-894E-B363A90EED39}" type="presParOf" srcId="{880C7464-6F72-4AA7-8D4E-8FF9796B81C8}" destId="{9478B391-48F6-498C-8E32-C5312DAF1534}" srcOrd="0" destOrd="0" presId="urn:microsoft.com/office/officeart/2005/8/layout/hierarchy3"/>
    <dgm:cxn modelId="{4B35C0C0-B76D-4E51-9F5B-D2DC0A656D8B}" type="presParOf" srcId="{880C7464-6F72-4AA7-8D4E-8FF9796B81C8}" destId="{90715675-770C-4067-880D-BF197B01E9E2}" srcOrd="1" destOrd="0" presId="urn:microsoft.com/office/officeart/2005/8/layout/hierarchy3"/>
    <dgm:cxn modelId="{226162B2-89F6-4B07-B6F9-FFA13B8CC305}" type="presParOf" srcId="{3063180D-B53C-406B-8990-5E3FC5FCC761}" destId="{BD7E6288-D2D3-4213-9B0D-E9018B7D2874}" srcOrd="1" destOrd="0" presId="urn:microsoft.com/office/officeart/2005/8/layout/hierarchy3"/>
    <dgm:cxn modelId="{93CE6442-CF58-4632-A326-E2D9455E2FAE}" type="presParOf" srcId="{BD7E6288-D2D3-4213-9B0D-E9018B7D2874}" destId="{3EB32B5F-9A05-4CC2-A2D0-DE44D49D8B1F}" srcOrd="0" destOrd="0" presId="urn:microsoft.com/office/officeart/2005/8/layout/hierarchy3"/>
    <dgm:cxn modelId="{1824EE6C-E202-4CBB-8DA3-C6D4E0FAD1C4}" type="presParOf" srcId="{BD7E6288-D2D3-4213-9B0D-E9018B7D2874}" destId="{6D839530-EBD9-44FF-835D-779F27BDC488}" srcOrd="1" destOrd="0" presId="urn:microsoft.com/office/officeart/2005/8/layout/hierarchy3"/>
    <dgm:cxn modelId="{0185289A-4236-4808-AF8C-5EB3B50DB988}" type="presParOf" srcId="{BD7E6288-D2D3-4213-9B0D-E9018B7D2874}" destId="{05269974-E643-4E77-B03C-A5CEA9CAEF23}" srcOrd="2" destOrd="0" presId="urn:microsoft.com/office/officeart/2005/8/layout/hierarchy3"/>
    <dgm:cxn modelId="{61FD9FA9-61FE-4453-9EB2-2E4C5A252D05}" type="presParOf" srcId="{BD7E6288-D2D3-4213-9B0D-E9018B7D2874}" destId="{F4F83389-C12C-4867-9482-C4B189E9EA22}"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7FA0-93E1-4D78-AFCB-329F54F4A9D9}">
      <dsp:nvSpPr>
        <dsp:cNvPr id="0" name=""/>
        <dsp:cNvSpPr/>
      </dsp:nvSpPr>
      <dsp:spPr>
        <a:xfrm>
          <a:off x="1013206" y="154053"/>
          <a:ext cx="4176047" cy="256091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Text </a:t>
          </a:r>
        </a:p>
        <a:p>
          <a:pPr lvl="0" algn="ctr" defTabSz="711200">
            <a:lnSpc>
              <a:spcPct val="90000"/>
            </a:lnSpc>
            <a:spcBef>
              <a:spcPct val="0"/>
            </a:spcBef>
            <a:spcAft>
              <a:spcPct val="35000"/>
            </a:spcAft>
          </a:pPr>
          <a:r>
            <a:rPr lang="en-US" sz="1600" kern="1200" dirty="0" smtClean="0"/>
            <a:t>Structure </a:t>
          </a:r>
        </a:p>
        <a:p>
          <a:pPr lvl="0" algn="ctr" defTabSz="711200">
            <a:lnSpc>
              <a:spcPct val="90000"/>
            </a:lnSpc>
            <a:spcBef>
              <a:spcPct val="0"/>
            </a:spcBef>
            <a:spcAft>
              <a:spcPct val="35000"/>
            </a:spcAft>
          </a:pPr>
          <a:r>
            <a:rPr lang="en-US" sz="1600" kern="1200" dirty="0" smtClean="0"/>
            <a:t>Texture</a:t>
          </a:r>
          <a:endParaRPr lang="el-GR" sz="1600" kern="1200" dirty="0"/>
        </a:p>
      </dsp:txBody>
      <dsp:txXfrm>
        <a:off x="1624774" y="529090"/>
        <a:ext cx="2952911" cy="1810836"/>
      </dsp:txXfrm>
    </dsp:sp>
    <dsp:sp modelId="{7E03CB37-7A04-42DC-9B97-86792EE3D078}">
      <dsp:nvSpPr>
        <dsp:cNvPr id="0" name=""/>
        <dsp:cNvSpPr/>
      </dsp:nvSpPr>
      <dsp:spPr>
        <a:xfrm>
          <a:off x="3646312" y="308111"/>
          <a:ext cx="2642047" cy="1421864"/>
        </a:xfrm>
        <a:prstGeom prst="ellipse">
          <a:avLst/>
        </a:prstGeom>
        <a:solidFill>
          <a:schemeClr val="accent5">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Pragmatic Action</a:t>
          </a:r>
          <a:endParaRPr lang="el-GR" sz="2000" kern="1200" dirty="0"/>
        </a:p>
      </dsp:txBody>
      <dsp:txXfrm>
        <a:off x="4033231" y="516338"/>
        <a:ext cx="1868209" cy="1005410"/>
      </dsp:txXfrm>
    </dsp:sp>
    <dsp:sp modelId="{31A124F6-A401-46D6-A954-6B276A2A7ABB}">
      <dsp:nvSpPr>
        <dsp:cNvPr id="0" name=""/>
        <dsp:cNvSpPr/>
      </dsp:nvSpPr>
      <dsp:spPr>
        <a:xfrm>
          <a:off x="1475389" y="1925732"/>
          <a:ext cx="3327037" cy="1515967"/>
        </a:xfrm>
        <a:prstGeom prst="ellipse">
          <a:avLst/>
        </a:prstGeom>
        <a:solidFill>
          <a:schemeClr val="accent3">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Semiotic Interaction</a:t>
          </a:r>
          <a:endParaRPr lang="el-GR" sz="2000" kern="1200" dirty="0"/>
        </a:p>
      </dsp:txBody>
      <dsp:txXfrm>
        <a:off x="1962622" y="2147740"/>
        <a:ext cx="2352571" cy="1071951"/>
      </dsp:txXfrm>
    </dsp:sp>
    <dsp:sp modelId="{43A3EEAC-1F9F-45AB-8FDE-EBB9ACADE6DB}">
      <dsp:nvSpPr>
        <dsp:cNvPr id="0" name=""/>
        <dsp:cNvSpPr/>
      </dsp:nvSpPr>
      <dsp:spPr>
        <a:xfrm>
          <a:off x="98427" y="308123"/>
          <a:ext cx="2670299" cy="1526676"/>
        </a:xfrm>
        <a:prstGeom prst="ellipse">
          <a:avLst/>
        </a:prstGeom>
        <a:solidFill>
          <a:schemeClr val="accent4">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Communicative transaction</a:t>
          </a:r>
          <a:endParaRPr lang="el-GR" sz="2000" kern="1200" dirty="0"/>
        </a:p>
      </dsp:txBody>
      <dsp:txXfrm>
        <a:off x="489483" y="531700"/>
        <a:ext cx="1888187" cy="1079522"/>
      </dsp:txXfrm>
    </dsp:sp>
    <dsp:sp modelId="{E4B9FE93-54C4-47B4-8BFF-73BB492BEDFA}">
      <dsp:nvSpPr>
        <dsp:cNvPr id="0" name=""/>
        <dsp:cNvSpPr/>
      </dsp:nvSpPr>
      <dsp:spPr>
        <a:xfrm rot="425598">
          <a:off x="-42985" y="3463150"/>
          <a:ext cx="3563645" cy="475324"/>
        </a:xfrm>
        <a:prstGeom prst="ellipse">
          <a:avLst/>
        </a:prstGeom>
        <a:solidFill>
          <a:schemeClr val="bg2">
            <a:lumMod val="75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CULTURE</a:t>
          </a:r>
          <a:endParaRPr lang="el-GR" sz="2000" kern="1200" dirty="0"/>
        </a:p>
      </dsp:txBody>
      <dsp:txXfrm>
        <a:off x="478899" y="3532760"/>
        <a:ext cx="2519877" cy="336104"/>
      </dsp:txXfrm>
    </dsp:sp>
    <dsp:sp modelId="{32521E8D-2051-49BC-A529-14663A91569E}">
      <dsp:nvSpPr>
        <dsp:cNvPr id="0" name=""/>
        <dsp:cNvSpPr/>
      </dsp:nvSpPr>
      <dsp:spPr>
        <a:xfrm rot="21209983">
          <a:off x="2464752" y="3501495"/>
          <a:ext cx="3368766" cy="482339"/>
        </a:xfrm>
        <a:prstGeom prst="ellipse">
          <a:avLst/>
        </a:prstGeom>
        <a:solidFill>
          <a:schemeClr val="bg2">
            <a:lumMod val="75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IDEOLOGY</a:t>
          </a:r>
          <a:endParaRPr lang="el-GR" sz="2000" kern="1200" dirty="0"/>
        </a:p>
      </dsp:txBody>
      <dsp:txXfrm>
        <a:off x="2958096" y="3572132"/>
        <a:ext cx="2382078" cy="341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7FA0-93E1-4D78-AFCB-329F54F4A9D9}">
      <dsp:nvSpPr>
        <dsp:cNvPr id="0" name=""/>
        <dsp:cNvSpPr/>
      </dsp:nvSpPr>
      <dsp:spPr>
        <a:xfrm>
          <a:off x="1071632" y="447682"/>
          <a:ext cx="1439644" cy="174401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Text </a:t>
          </a:r>
        </a:p>
        <a:p>
          <a:pPr lvl="0" algn="ctr" defTabSz="711200">
            <a:lnSpc>
              <a:spcPct val="90000"/>
            </a:lnSpc>
            <a:spcBef>
              <a:spcPct val="0"/>
            </a:spcBef>
            <a:spcAft>
              <a:spcPct val="35000"/>
            </a:spcAft>
          </a:pPr>
          <a:r>
            <a:rPr lang="en-US" sz="1600" kern="1200" dirty="0" smtClean="0"/>
            <a:t>Structure </a:t>
          </a:r>
        </a:p>
        <a:p>
          <a:pPr lvl="0" algn="ctr" defTabSz="711200">
            <a:lnSpc>
              <a:spcPct val="90000"/>
            </a:lnSpc>
            <a:spcBef>
              <a:spcPct val="0"/>
            </a:spcBef>
            <a:spcAft>
              <a:spcPct val="35000"/>
            </a:spcAft>
          </a:pPr>
          <a:r>
            <a:rPr lang="en-US" sz="1600" kern="1200" dirty="0" smtClean="0"/>
            <a:t>Texture</a:t>
          </a:r>
          <a:endParaRPr lang="el-GR" sz="1600" kern="1200" dirty="0"/>
        </a:p>
      </dsp:txBody>
      <dsp:txXfrm>
        <a:off x="1282463" y="703087"/>
        <a:ext cx="1017982" cy="1233205"/>
      </dsp:txXfrm>
    </dsp:sp>
    <dsp:sp modelId="{7E03CB37-7A04-42DC-9B97-86792EE3D078}">
      <dsp:nvSpPr>
        <dsp:cNvPr id="0" name=""/>
        <dsp:cNvSpPr/>
      </dsp:nvSpPr>
      <dsp:spPr>
        <a:xfrm>
          <a:off x="2007221" y="360035"/>
          <a:ext cx="1744144" cy="718605"/>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Pragmatic Action</a:t>
          </a:r>
          <a:endParaRPr lang="el-GR" sz="1400" kern="1200" dirty="0"/>
        </a:p>
      </dsp:txBody>
      <dsp:txXfrm>
        <a:off x="2262645" y="465272"/>
        <a:ext cx="1233296" cy="508131"/>
      </dsp:txXfrm>
    </dsp:sp>
    <dsp:sp modelId="{31A124F6-A401-46D6-A954-6B276A2A7ABB}">
      <dsp:nvSpPr>
        <dsp:cNvPr id="0" name=""/>
        <dsp:cNvSpPr/>
      </dsp:nvSpPr>
      <dsp:spPr>
        <a:xfrm>
          <a:off x="621066" y="1728189"/>
          <a:ext cx="2235484" cy="762542"/>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Semiotic Interaction</a:t>
          </a:r>
          <a:endParaRPr lang="el-GR" sz="1400" kern="1200" dirty="0"/>
        </a:p>
      </dsp:txBody>
      <dsp:txXfrm>
        <a:off x="948445" y="1839861"/>
        <a:ext cx="1580726" cy="539198"/>
      </dsp:txXfrm>
    </dsp:sp>
    <dsp:sp modelId="{43A3EEAC-1F9F-45AB-8FDE-EBB9ACADE6DB}">
      <dsp:nvSpPr>
        <dsp:cNvPr id="0" name=""/>
        <dsp:cNvSpPr/>
      </dsp:nvSpPr>
      <dsp:spPr>
        <a:xfrm>
          <a:off x="0" y="288022"/>
          <a:ext cx="1691431" cy="776972"/>
        </a:xfrm>
        <a:prstGeom prst="ellipse">
          <a:avLst/>
        </a:prstGeom>
        <a:solidFill>
          <a:schemeClr val="accent4">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Communicative transaction</a:t>
          </a:r>
          <a:endParaRPr lang="el-GR" sz="1400" kern="1200" dirty="0"/>
        </a:p>
      </dsp:txBody>
      <dsp:txXfrm>
        <a:off x="247704" y="401807"/>
        <a:ext cx="1196023" cy="549402"/>
      </dsp:txXfrm>
    </dsp:sp>
    <dsp:sp modelId="{E4B9FE93-54C4-47B4-8BFF-73BB492BEDFA}">
      <dsp:nvSpPr>
        <dsp:cNvPr id="0" name=""/>
        <dsp:cNvSpPr/>
      </dsp:nvSpPr>
      <dsp:spPr>
        <a:xfrm rot="425598">
          <a:off x="75293" y="2852004"/>
          <a:ext cx="1893562" cy="316356"/>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CULTURE</a:t>
          </a:r>
          <a:endParaRPr lang="el-GR" sz="1600" kern="1200" dirty="0"/>
        </a:p>
      </dsp:txBody>
      <dsp:txXfrm>
        <a:off x="352599" y="2898333"/>
        <a:ext cx="1338950" cy="223698"/>
      </dsp:txXfrm>
    </dsp:sp>
    <dsp:sp modelId="{32521E8D-2051-49BC-A529-14663A91569E}">
      <dsp:nvSpPr>
        <dsp:cNvPr id="0" name=""/>
        <dsp:cNvSpPr/>
      </dsp:nvSpPr>
      <dsp:spPr>
        <a:xfrm rot="21158402">
          <a:off x="1610957" y="2832961"/>
          <a:ext cx="1951499" cy="333920"/>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IDEOLOGY</a:t>
          </a:r>
          <a:endParaRPr lang="el-GR" sz="1400" kern="1200" dirty="0"/>
        </a:p>
      </dsp:txBody>
      <dsp:txXfrm>
        <a:off x="1896747" y="2881862"/>
        <a:ext cx="1379919" cy="236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7FA0-93E1-4D78-AFCB-329F54F4A9D9}">
      <dsp:nvSpPr>
        <dsp:cNvPr id="0" name=""/>
        <dsp:cNvSpPr/>
      </dsp:nvSpPr>
      <dsp:spPr>
        <a:xfrm>
          <a:off x="1098635" y="483682"/>
          <a:ext cx="1439644" cy="174401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Text </a:t>
          </a:r>
        </a:p>
        <a:p>
          <a:pPr lvl="0" algn="ctr" defTabSz="711200">
            <a:lnSpc>
              <a:spcPct val="90000"/>
            </a:lnSpc>
            <a:spcBef>
              <a:spcPct val="0"/>
            </a:spcBef>
            <a:spcAft>
              <a:spcPct val="35000"/>
            </a:spcAft>
          </a:pPr>
          <a:r>
            <a:rPr lang="en-US" sz="1600" kern="1200" dirty="0" smtClean="0"/>
            <a:t>Structure </a:t>
          </a:r>
        </a:p>
        <a:p>
          <a:pPr lvl="0" algn="ctr" defTabSz="711200">
            <a:lnSpc>
              <a:spcPct val="90000"/>
            </a:lnSpc>
            <a:spcBef>
              <a:spcPct val="0"/>
            </a:spcBef>
            <a:spcAft>
              <a:spcPct val="35000"/>
            </a:spcAft>
          </a:pPr>
          <a:r>
            <a:rPr lang="en-US" sz="1600" kern="1200" dirty="0" smtClean="0"/>
            <a:t>Texture</a:t>
          </a:r>
          <a:endParaRPr lang="el-GR" sz="1600" kern="1200" dirty="0"/>
        </a:p>
      </dsp:txBody>
      <dsp:txXfrm>
        <a:off x="1309466" y="739087"/>
        <a:ext cx="1017982" cy="1233205"/>
      </dsp:txXfrm>
    </dsp:sp>
    <dsp:sp modelId="{7E03CB37-7A04-42DC-9B97-86792EE3D078}">
      <dsp:nvSpPr>
        <dsp:cNvPr id="0" name=""/>
        <dsp:cNvSpPr/>
      </dsp:nvSpPr>
      <dsp:spPr>
        <a:xfrm>
          <a:off x="2034224" y="324034"/>
          <a:ext cx="1744144" cy="862606"/>
        </a:xfrm>
        <a:prstGeom prst="ellipse">
          <a:avLst/>
        </a:prstGeom>
        <a:solidFill>
          <a:schemeClr val="accent4">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Pragmatic Action</a:t>
          </a:r>
          <a:endParaRPr lang="el-GR" sz="1400" kern="1200" dirty="0"/>
        </a:p>
      </dsp:txBody>
      <dsp:txXfrm>
        <a:off x="2289648" y="450360"/>
        <a:ext cx="1233296" cy="609954"/>
      </dsp:txXfrm>
    </dsp:sp>
    <dsp:sp modelId="{31A124F6-A401-46D6-A954-6B276A2A7ABB}">
      <dsp:nvSpPr>
        <dsp:cNvPr id="0" name=""/>
        <dsp:cNvSpPr/>
      </dsp:nvSpPr>
      <dsp:spPr>
        <a:xfrm>
          <a:off x="702074" y="1764190"/>
          <a:ext cx="2127472" cy="762542"/>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Semiotic Interaction</a:t>
          </a:r>
          <a:endParaRPr lang="el-GR" sz="1400" kern="1200" dirty="0"/>
        </a:p>
      </dsp:txBody>
      <dsp:txXfrm>
        <a:off x="1013635" y="1875862"/>
        <a:ext cx="1504350" cy="539198"/>
      </dsp:txXfrm>
    </dsp:sp>
    <dsp:sp modelId="{43A3EEAC-1F9F-45AB-8FDE-EBB9ACADE6DB}">
      <dsp:nvSpPr>
        <dsp:cNvPr id="0" name=""/>
        <dsp:cNvSpPr/>
      </dsp:nvSpPr>
      <dsp:spPr>
        <a:xfrm>
          <a:off x="18005" y="324022"/>
          <a:ext cx="1691431" cy="776972"/>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Communicative transaction</a:t>
          </a:r>
          <a:endParaRPr lang="el-GR" sz="1400" kern="1200" dirty="0"/>
        </a:p>
      </dsp:txBody>
      <dsp:txXfrm>
        <a:off x="265709" y="437807"/>
        <a:ext cx="1196023" cy="549402"/>
      </dsp:txXfrm>
    </dsp:sp>
    <dsp:sp modelId="{E4B9FE93-54C4-47B4-8BFF-73BB492BEDFA}">
      <dsp:nvSpPr>
        <dsp:cNvPr id="0" name=""/>
        <dsp:cNvSpPr/>
      </dsp:nvSpPr>
      <dsp:spPr>
        <a:xfrm rot="425598">
          <a:off x="102296" y="2808525"/>
          <a:ext cx="1893562" cy="475315"/>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CULTURE</a:t>
          </a:r>
          <a:endParaRPr lang="el-GR" sz="1600" kern="1200" dirty="0"/>
        </a:p>
      </dsp:txBody>
      <dsp:txXfrm>
        <a:off x="379602" y="2878133"/>
        <a:ext cx="1338950" cy="336099"/>
      </dsp:txXfrm>
    </dsp:sp>
    <dsp:sp modelId="{32521E8D-2051-49BC-A529-14663A91569E}">
      <dsp:nvSpPr>
        <dsp:cNvPr id="0" name=""/>
        <dsp:cNvSpPr/>
      </dsp:nvSpPr>
      <dsp:spPr>
        <a:xfrm rot="21158402">
          <a:off x="1637960" y="2805140"/>
          <a:ext cx="1951499" cy="461563"/>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IDEOLOGY</a:t>
          </a:r>
          <a:endParaRPr lang="el-GR" sz="1400" kern="1200" dirty="0"/>
        </a:p>
      </dsp:txBody>
      <dsp:txXfrm>
        <a:off x="1923750" y="2872734"/>
        <a:ext cx="1379919" cy="326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7FA0-93E1-4D78-AFCB-329F54F4A9D9}">
      <dsp:nvSpPr>
        <dsp:cNvPr id="0" name=""/>
        <dsp:cNvSpPr/>
      </dsp:nvSpPr>
      <dsp:spPr>
        <a:xfrm>
          <a:off x="1098635" y="483682"/>
          <a:ext cx="1439644" cy="174401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Text </a:t>
          </a:r>
        </a:p>
        <a:p>
          <a:pPr lvl="0" algn="ctr" defTabSz="711200">
            <a:lnSpc>
              <a:spcPct val="90000"/>
            </a:lnSpc>
            <a:spcBef>
              <a:spcPct val="0"/>
            </a:spcBef>
            <a:spcAft>
              <a:spcPct val="35000"/>
            </a:spcAft>
          </a:pPr>
          <a:r>
            <a:rPr lang="en-US" sz="1600" kern="1200" dirty="0" smtClean="0"/>
            <a:t>Structure </a:t>
          </a:r>
        </a:p>
        <a:p>
          <a:pPr lvl="0" algn="ctr" defTabSz="711200">
            <a:lnSpc>
              <a:spcPct val="90000"/>
            </a:lnSpc>
            <a:spcBef>
              <a:spcPct val="0"/>
            </a:spcBef>
            <a:spcAft>
              <a:spcPct val="35000"/>
            </a:spcAft>
          </a:pPr>
          <a:r>
            <a:rPr lang="en-US" sz="1600" kern="1200" dirty="0" smtClean="0"/>
            <a:t>Texture</a:t>
          </a:r>
          <a:endParaRPr lang="el-GR" sz="1600" kern="1200" dirty="0"/>
        </a:p>
      </dsp:txBody>
      <dsp:txXfrm>
        <a:off x="1309466" y="739087"/>
        <a:ext cx="1017982" cy="1233205"/>
      </dsp:txXfrm>
    </dsp:sp>
    <dsp:sp modelId="{7E03CB37-7A04-42DC-9B97-86792EE3D078}">
      <dsp:nvSpPr>
        <dsp:cNvPr id="0" name=""/>
        <dsp:cNvSpPr/>
      </dsp:nvSpPr>
      <dsp:spPr>
        <a:xfrm>
          <a:off x="2034224" y="324034"/>
          <a:ext cx="1744144" cy="862606"/>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Pragmatic Action</a:t>
          </a:r>
          <a:endParaRPr lang="el-GR" sz="1400" kern="1200" dirty="0"/>
        </a:p>
      </dsp:txBody>
      <dsp:txXfrm>
        <a:off x="2289648" y="450360"/>
        <a:ext cx="1233296" cy="609954"/>
      </dsp:txXfrm>
    </dsp:sp>
    <dsp:sp modelId="{31A124F6-A401-46D6-A954-6B276A2A7ABB}">
      <dsp:nvSpPr>
        <dsp:cNvPr id="0" name=""/>
        <dsp:cNvSpPr/>
      </dsp:nvSpPr>
      <dsp:spPr>
        <a:xfrm>
          <a:off x="702074" y="1764190"/>
          <a:ext cx="2127472" cy="762542"/>
        </a:xfrm>
        <a:prstGeom prst="ellipse">
          <a:avLst/>
        </a:prstGeom>
        <a:solidFill>
          <a:schemeClr val="accent4">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Semiotic Interaction</a:t>
          </a:r>
          <a:endParaRPr lang="el-GR" sz="1400" kern="1200" dirty="0"/>
        </a:p>
      </dsp:txBody>
      <dsp:txXfrm>
        <a:off x="1013635" y="1875862"/>
        <a:ext cx="1504350" cy="539198"/>
      </dsp:txXfrm>
    </dsp:sp>
    <dsp:sp modelId="{43A3EEAC-1F9F-45AB-8FDE-EBB9ACADE6DB}">
      <dsp:nvSpPr>
        <dsp:cNvPr id="0" name=""/>
        <dsp:cNvSpPr/>
      </dsp:nvSpPr>
      <dsp:spPr>
        <a:xfrm>
          <a:off x="18005" y="324022"/>
          <a:ext cx="1691431" cy="776972"/>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Communicative transaction</a:t>
          </a:r>
          <a:endParaRPr lang="el-GR" sz="1400" kern="1200" dirty="0"/>
        </a:p>
      </dsp:txBody>
      <dsp:txXfrm>
        <a:off x="265709" y="437807"/>
        <a:ext cx="1196023" cy="549402"/>
      </dsp:txXfrm>
    </dsp:sp>
    <dsp:sp modelId="{E4B9FE93-54C4-47B4-8BFF-73BB492BEDFA}">
      <dsp:nvSpPr>
        <dsp:cNvPr id="0" name=""/>
        <dsp:cNvSpPr/>
      </dsp:nvSpPr>
      <dsp:spPr>
        <a:xfrm rot="425598">
          <a:off x="102296" y="2808525"/>
          <a:ext cx="1893562" cy="475315"/>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CULTURE</a:t>
          </a:r>
          <a:endParaRPr lang="el-GR" sz="1600" kern="1200" dirty="0"/>
        </a:p>
      </dsp:txBody>
      <dsp:txXfrm>
        <a:off x="379602" y="2878133"/>
        <a:ext cx="1338950" cy="336099"/>
      </dsp:txXfrm>
    </dsp:sp>
    <dsp:sp modelId="{32521E8D-2051-49BC-A529-14663A91569E}">
      <dsp:nvSpPr>
        <dsp:cNvPr id="0" name=""/>
        <dsp:cNvSpPr/>
      </dsp:nvSpPr>
      <dsp:spPr>
        <a:xfrm rot="21158402">
          <a:off x="1637960" y="2805140"/>
          <a:ext cx="1951499" cy="461563"/>
        </a:xfrm>
        <a:prstGeom prst="ellipse">
          <a:avLst/>
        </a:prstGeom>
        <a:solidFill>
          <a:schemeClr val="tx2">
            <a:lumMod val="40000"/>
            <a:lumOff val="60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IDEOLOGY</a:t>
          </a:r>
          <a:endParaRPr lang="el-GR" sz="1400" kern="1200" dirty="0"/>
        </a:p>
      </dsp:txBody>
      <dsp:txXfrm>
        <a:off x="1923750" y="2872734"/>
        <a:ext cx="1379919" cy="326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09628-FEA1-4698-BEBE-3CB53C6E11B0}">
      <dsp:nvSpPr>
        <dsp:cNvPr id="0" name=""/>
        <dsp:cNvSpPr/>
      </dsp:nvSpPr>
      <dsp:spPr>
        <a:xfrm>
          <a:off x="2512" y="124405"/>
          <a:ext cx="1601909" cy="1247333"/>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Offenbach, J. Les </a:t>
          </a:r>
          <a:r>
            <a:rPr lang="en-US" sz="2000" kern="1200" dirty="0" err="1" smtClean="0"/>
            <a:t>Contes</a:t>
          </a:r>
          <a:r>
            <a:rPr lang="en-US" sz="2000" kern="1200" dirty="0" smtClean="0"/>
            <a:t> </a:t>
          </a:r>
          <a:r>
            <a:rPr lang="en-US" sz="2000" kern="1200" dirty="0" err="1" smtClean="0"/>
            <a:t>d’Hoffmann</a:t>
          </a:r>
          <a:endParaRPr lang="el-GR" sz="2000" kern="1200" dirty="0"/>
        </a:p>
      </dsp:txBody>
      <dsp:txXfrm>
        <a:off x="39045" y="160938"/>
        <a:ext cx="1528843" cy="1174267"/>
      </dsp:txXfrm>
    </dsp:sp>
    <dsp:sp modelId="{C9ADDAFE-403D-40B0-8ADE-AB6EA2E67EBC}">
      <dsp:nvSpPr>
        <dsp:cNvPr id="0" name=""/>
        <dsp:cNvSpPr/>
      </dsp:nvSpPr>
      <dsp:spPr>
        <a:xfrm>
          <a:off x="162703" y="1371738"/>
          <a:ext cx="160190" cy="717681"/>
        </a:xfrm>
        <a:custGeom>
          <a:avLst/>
          <a:gdLst/>
          <a:ahLst/>
          <a:cxnLst/>
          <a:rect l="0" t="0" r="0" b="0"/>
          <a:pathLst>
            <a:path>
              <a:moveTo>
                <a:pt x="0" y="0"/>
              </a:moveTo>
              <a:lnTo>
                <a:pt x="0" y="717681"/>
              </a:lnTo>
              <a:lnTo>
                <a:pt x="160190" y="717681"/>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4D0639E-A36D-4093-98E3-3E8CB651F4F3}">
      <dsp:nvSpPr>
        <dsp:cNvPr id="0" name=""/>
        <dsp:cNvSpPr/>
      </dsp:nvSpPr>
      <dsp:spPr>
        <a:xfrm>
          <a:off x="322894" y="1498132"/>
          <a:ext cx="1686773" cy="1182574"/>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 </a:t>
          </a:r>
          <a:r>
            <a:rPr lang="en-US" sz="1800" kern="1200" dirty="0" smtClean="0"/>
            <a:t>Offenbach, J. </a:t>
          </a:r>
          <a:r>
            <a:rPr lang="en-US" sz="1800" i="1" kern="1200" dirty="0" smtClean="0"/>
            <a:t>The Tales of Hoffmann</a:t>
          </a:r>
          <a:endParaRPr lang="el-GR" sz="1800" i="1" kern="1200" dirty="0"/>
        </a:p>
      </dsp:txBody>
      <dsp:txXfrm>
        <a:off x="357530" y="1532768"/>
        <a:ext cx="1617501" cy="1113302"/>
      </dsp:txXfrm>
    </dsp:sp>
    <dsp:sp modelId="{CF177F41-B570-4718-8ED8-FE41A4DD3946}">
      <dsp:nvSpPr>
        <dsp:cNvPr id="0" name=""/>
        <dsp:cNvSpPr/>
      </dsp:nvSpPr>
      <dsp:spPr>
        <a:xfrm>
          <a:off x="162703" y="1371738"/>
          <a:ext cx="160190" cy="2102251"/>
        </a:xfrm>
        <a:custGeom>
          <a:avLst/>
          <a:gdLst/>
          <a:ahLst/>
          <a:cxnLst/>
          <a:rect l="0" t="0" r="0" b="0"/>
          <a:pathLst>
            <a:path>
              <a:moveTo>
                <a:pt x="0" y="0"/>
              </a:moveTo>
              <a:lnTo>
                <a:pt x="0" y="2102251"/>
              </a:lnTo>
              <a:lnTo>
                <a:pt x="160190" y="2102251"/>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5DD0612-8D25-43C9-A7B5-133B6B38FC0D}">
      <dsp:nvSpPr>
        <dsp:cNvPr id="0" name=""/>
        <dsp:cNvSpPr/>
      </dsp:nvSpPr>
      <dsp:spPr>
        <a:xfrm>
          <a:off x="322894" y="2807101"/>
          <a:ext cx="2180701" cy="1333776"/>
        </a:xfrm>
        <a:prstGeom prst="roundRect">
          <a:avLst>
            <a:gd name="adj" fmla="val 10000"/>
          </a:avLst>
        </a:prstGeom>
        <a:blipFill rotWithShape="0">
          <a:blip xmlns:r="http://schemas.openxmlformats.org/officeDocument/2006/relationships" r:embed="rId1"/>
          <a:tile tx="0" ty="0" sx="100000" sy="100000" flip="none" algn="tl"/>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Ζ. Όφενμπαχ</a:t>
          </a:r>
          <a:r>
            <a:rPr lang="en-US" sz="1800" kern="1200" dirty="0" smtClean="0"/>
            <a:t> </a:t>
          </a:r>
        </a:p>
        <a:p>
          <a:pPr lvl="0" algn="ctr" defTabSz="800100">
            <a:lnSpc>
              <a:spcPct val="90000"/>
            </a:lnSpc>
            <a:spcBef>
              <a:spcPct val="0"/>
            </a:spcBef>
            <a:spcAft>
              <a:spcPct val="35000"/>
            </a:spcAft>
          </a:pPr>
          <a:r>
            <a:rPr lang="el-GR" sz="1800" i="1" kern="1200" dirty="0" smtClean="0"/>
            <a:t>Τα Παραμύθια του Χόφμαν</a:t>
          </a:r>
          <a:endParaRPr lang="el-GR" sz="1800" i="1" kern="1200" dirty="0"/>
        </a:p>
      </dsp:txBody>
      <dsp:txXfrm>
        <a:off x="361959" y="2846166"/>
        <a:ext cx="2102571" cy="1255646"/>
      </dsp:txXfrm>
    </dsp:sp>
    <dsp:sp modelId="{9478B391-48F6-498C-8E32-C5312DAF1534}">
      <dsp:nvSpPr>
        <dsp:cNvPr id="0" name=""/>
        <dsp:cNvSpPr/>
      </dsp:nvSpPr>
      <dsp:spPr>
        <a:xfrm>
          <a:off x="1857210" y="124405"/>
          <a:ext cx="5413624" cy="91476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Eh! Eh! Sage, </a:t>
          </a:r>
          <a:r>
            <a:rPr lang="en-US" sz="2000" kern="1200" dirty="0" err="1" smtClean="0"/>
            <a:t>modeste</a:t>
          </a:r>
          <a:r>
            <a:rPr lang="en-US" sz="2000" kern="1200" dirty="0" smtClean="0"/>
            <a:t> et belle! (à part) </a:t>
          </a:r>
          <a:r>
            <a:rPr lang="fr-FR" sz="2000" kern="1200" dirty="0" smtClean="0"/>
            <a:t>Je </a:t>
          </a:r>
          <a:r>
            <a:rPr lang="fr-FR" sz="2000" kern="1200" dirty="0" err="1" smtClean="0"/>
            <a:t>retrerai</a:t>
          </a:r>
          <a:r>
            <a:rPr lang="fr-FR" sz="2000" kern="1200" dirty="0" smtClean="0"/>
            <a:t> par elle, dans </a:t>
          </a:r>
          <a:r>
            <a:rPr lang="en-US" sz="2000" kern="1200" dirty="0" smtClean="0"/>
            <a:t>les </a:t>
          </a:r>
          <a:r>
            <a:rPr lang="en-US" sz="2000" kern="1200" dirty="0" err="1" smtClean="0"/>
            <a:t>cinq</a:t>
          </a:r>
          <a:r>
            <a:rPr lang="en-US" sz="2000" kern="1200" dirty="0" smtClean="0"/>
            <a:t> cents ducats </a:t>
          </a:r>
          <a:r>
            <a:rPr lang="en-US" sz="2000" kern="1200" dirty="0" err="1" smtClean="0"/>
            <a:t>que</a:t>
          </a:r>
          <a:r>
            <a:rPr lang="en-US" sz="2000" kern="1200" dirty="0" smtClean="0"/>
            <a:t> la </a:t>
          </a:r>
          <a:r>
            <a:rPr lang="en-US" sz="2000" kern="1200" dirty="0" err="1" smtClean="0"/>
            <a:t>banqueroute</a:t>
          </a:r>
          <a:r>
            <a:rPr lang="en-US" sz="2000" kern="1200" dirty="0" smtClean="0"/>
            <a:t> du </a:t>
          </a:r>
          <a:r>
            <a:rPr lang="en-US" sz="2000" kern="1200" dirty="0" err="1" smtClean="0"/>
            <a:t>juif</a:t>
          </a:r>
          <a:r>
            <a:rPr lang="en-US" sz="2000" kern="1200" dirty="0" smtClean="0"/>
            <a:t> Elias me </a:t>
          </a:r>
          <a:r>
            <a:rPr lang="en-US" sz="2000" kern="1200" dirty="0" err="1" smtClean="0"/>
            <a:t>coûte</a:t>
          </a:r>
          <a:r>
            <a:rPr lang="en-US" sz="2000" kern="1200" dirty="0" smtClean="0"/>
            <a:t>!</a:t>
          </a:r>
          <a:endParaRPr lang="el-GR" sz="2000" kern="1200" dirty="0"/>
        </a:p>
      </dsp:txBody>
      <dsp:txXfrm>
        <a:off x="1884002" y="151197"/>
        <a:ext cx="5360040" cy="861176"/>
      </dsp:txXfrm>
    </dsp:sp>
    <dsp:sp modelId="{3EB32B5F-9A05-4CC2-A2D0-DE44D49D8B1F}">
      <dsp:nvSpPr>
        <dsp:cNvPr id="0" name=""/>
        <dsp:cNvSpPr/>
      </dsp:nvSpPr>
      <dsp:spPr>
        <a:xfrm>
          <a:off x="2398572" y="1039165"/>
          <a:ext cx="541362" cy="799364"/>
        </a:xfrm>
        <a:custGeom>
          <a:avLst/>
          <a:gdLst/>
          <a:ahLst/>
          <a:cxnLst/>
          <a:rect l="0" t="0" r="0" b="0"/>
          <a:pathLst>
            <a:path>
              <a:moveTo>
                <a:pt x="0" y="0"/>
              </a:moveTo>
              <a:lnTo>
                <a:pt x="0" y="799364"/>
              </a:lnTo>
              <a:lnTo>
                <a:pt x="541362" y="79936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D839530-EBD9-44FF-835D-779F27BDC488}">
      <dsp:nvSpPr>
        <dsp:cNvPr id="0" name=""/>
        <dsp:cNvSpPr/>
      </dsp:nvSpPr>
      <dsp:spPr>
        <a:xfrm>
          <a:off x="2939935" y="1165559"/>
          <a:ext cx="5079007" cy="134594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Ho </a:t>
          </a:r>
          <a:r>
            <a:rPr lang="en-US" sz="2000" kern="1200" dirty="0" err="1" smtClean="0"/>
            <a:t>ho</a:t>
          </a:r>
          <a:r>
            <a:rPr lang="en-US" sz="2000" kern="1200" dirty="0" smtClean="0"/>
            <a:t>! Obedient, modest and beautiful! (aside) Thanks to her I’ll be able to make up the five hundred ducats that I’ve lost through Elias the Jew’s bankruptcy!</a:t>
          </a:r>
          <a:endParaRPr lang="el-GR" sz="2000" kern="1200" dirty="0"/>
        </a:p>
      </dsp:txBody>
      <dsp:txXfrm>
        <a:off x="2979356" y="1204980"/>
        <a:ext cx="5000165" cy="1267099"/>
      </dsp:txXfrm>
    </dsp:sp>
    <dsp:sp modelId="{05269974-E643-4E77-B03C-A5CEA9CAEF23}">
      <dsp:nvSpPr>
        <dsp:cNvPr id="0" name=""/>
        <dsp:cNvSpPr/>
      </dsp:nvSpPr>
      <dsp:spPr>
        <a:xfrm>
          <a:off x="2398572" y="1039165"/>
          <a:ext cx="541362" cy="2385707"/>
        </a:xfrm>
        <a:custGeom>
          <a:avLst/>
          <a:gdLst/>
          <a:ahLst/>
          <a:cxnLst/>
          <a:rect l="0" t="0" r="0" b="0"/>
          <a:pathLst>
            <a:path>
              <a:moveTo>
                <a:pt x="0" y="0"/>
              </a:moveTo>
              <a:lnTo>
                <a:pt x="0" y="2385707"/>
              </a:lnTo>
              <a:lnTo>
                <a:pt x="541362" y="238570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4F83389-C12C-4867-9482-C4B189E9EA22}">
      <dsp:nvSpPr>
        <dsp:cNvPr id="0" name=""/>
        <dsp:cNvSpPr/>
      </dsp:nvSpPr>
      <dsp:spPr>
        <a:xfrm>
          <a:off x="2939935" y="2637894"/>
          <a:ext cx="5194456" cy="1573956"/>
        </a:xfrm>
        <a:prstGeom prst="roundRect">
          <a:avLst>
            <a:gd name="adj" fmla="val 10000"/>
          </a:avLst>
        </a:prstGeom>
        <a:blipFill rotWithShape="0">
          <a:blip xmlns:r="http://schemas.openxmlformats.org/officeDocument/2006/relationships" r:embed="rId1"/>
          <a:tile tx="0" ty="0" sx="100000" sy="100000" flip="none" algn="tl"/>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t>Φρόνιμη, σεμνή και</a:t>
          </a:r>
          <a:r>
            <a:rPr lang="en-US" sz="2000" kern="1200" dirty="0" smtClean="0"/>
            <a:t> </a:t>
          </a:r>
          <a:r>
            <a:rPr lang="el-GR" sz="2000" kern="1200" dirty="0" smtClean="0"/>
            <a:t>όμορφη.</a:t>
          </a:r>
          <a:r>
            <a:rPr lang="en-US" sz="2000" kern="1200" dirty="0" smtClean="0"/>
            <a:t> </a:t>
          </a:r>
          <a:r>
            <a:rPr lang="el-GR" sz="2000" kern="1200" dirty="0" smtClean="0"/>
            <a:t>Μ’ αυτήν θα ξαναπάρω</a:t>
          </a:r>
          <a:r>
            <a:rPr lang="en-US" sz="2000" kern="1200" dirty="0" smtClean="0"/>
            <a:t> </a:t>
          </a:r>
          <a:r>
            <a:rPr lang="el-GR" sz="2000" kern="1200" dirty="0" smtClean="0"/>
            <a:t>τα πεντακόσια δουκάτα</a:t>
          </a:r>
          <a:r>
            <a:rPr lang="en-US" sz="2000" kern="1200" dirty="0" smtClean="0"/>
            <a:t> </a:t>
          </a:r>
          <a:r>
            <a:rPr lang="el-GR" sz="2000" kern="1200" dirty="0" smtClean="0"/>
            <a:t>που μου στοίχισε η</a:t>
          </a:r>
          <a:r>
            <a:rPr lang="en-US" sz="2000" kern="1200" dirty="0" smtClean="0"/>
            <a:t> </a:t>
          </a:r>
          <a:r>
            <a:rPr lang="el-GR" sz="2000" kern="1200" dirty="0" smtClean="0"/>
            <a:t>χρεωκοπία του εβραίου</a:t>
          </a:r>
          <a:r>
            <a:rPr lang="en-US" sz="2000" kern="1200" dirty="0" smtClean="0"/>
            <a:t> </a:t>
          </a:r>
          <a:r>
            <a:rPr lang="el-GR" sz="2000" kern="1200" dirty="0" smtClean="0"/>
            <a:t>Ελιάς</a:t>
          </a:r>
          <a:endParaRPr lang="el-GR" sz="2000" kern="1200" dirty="0"/>
        </a:p>
      </dsp:txBody>
      <dsp:txXfrm>
        <a:off x="2986035" y="2683994"/>
        <a:ext cx="5102256" cy="148175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4/2/2015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38479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57687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29365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97379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966611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99302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4287628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129125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8894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01671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726289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484882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851843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1497470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1957014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1685578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206290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38096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53839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1233220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354558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666603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241597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*This image is in the </a:t>
            </a:r>
            <a:r>
              <a:rPr lang="en-US" u="none" dirty="0" smtClean="0">
                <a:solidFill>
                  <a:schemeClr val="tx1">
                    <a:lumMod val="95000"/>
                    <a:lumOff val="5000"/>
                  </a:schemeClr>
                </a:solidFill>
                <a:latin typeface="+mn-lt"/>
              </a:rPr>
              <a:t>public domain</a:t>
            </a:r>
            <a:r>
              <a:rPr lang="en-US" sz="1200" b="0" i="0" kern="1200" dirty="0" smtClean="0">
                <a:solidFill>
                  <a:schemeClr val="tx1"/>
                </a:solidFill>
                <a:effectLst/>
                <a:latin typeface="+mn-lt"/>
                <a:ea typeface="+mn-ea"/>
                <a:cs typeface="+mn-cs"/>
              </a:rPr>
              <a:t> because it is a mere mechanical scan or photocopy of a public domain original, or – from the available evidence – is so similar to such a scan or photocopy that no copyright protection can be expected to arise.</a:t>
            </a:r>
          </a:p>
          <a:p>
            <a:pPr rtl="0"/>
            <a:endParaRPr lang="en-US" dirty="0" smtClean="0"/>
          </a:p>
          <a:p>
            <a:pPr rtl="0"/>
            <a:r>
              <a:rPr lang="en-US" dirty="0" smtClean="0"/>
              <a:t>* Though this image is subject to copyright, its use is covered by the fair use laws because:</a:t>
            </a:r>
          </a:p>
          <a:p>
            <a:pPr rtl="0"/>
            <a:r>
              <a:rPr lang="en-US" dirty="0" smtClean="0"/>
              <a:t>It's a low resolution copy of a Film Poster / VHS or DVD Cover.</a:t>
            </a:r>
          </a:p>
          <a:p>
            <a:pPr rtl="0"/>
            <a:r>
              <a:rPr lang="en-US" dirty="0" smtClean="0"/>
              <a:t>It doesn't limit the copyright owner's rights to sell the film in any way, in fact, it may encourage sales.</a:t>
            </a:r>
          </a:p>
          <a:p>
            <a:pPr rtl="0"/>
            <a:r>
              <a:rPr lang="en-US" dirty="0" smtClean="0"/>
              <a:t>Because of the low resolution, copies could not be used to make illegal copies of the artwork/image.</a:t>
            </a:r>
          </a:p>
          <a:p>
            <a:pPr rtl="0"/>
            <a:r>
              <a:rPr lang="en-US" dirty="0" smtClean="0"/>
              <a:t>The image is itself a subject of discussion in the article or used in the </a:t>
            </a:r>
            <a:r>
              <a:rPr lang="en-US" dirty="0" err="1" smtClean="0"/>
              <a:t>infobox</a:t>
            </a:r>
            <a:r>
              <a:rPr lang="en-US" dirty="0" smtClean="0"/>
              <a:t> thereof.</a:t>
            </a:r>
          </a:p>
          <a:p>
            <a:pPr rtl="0"/>
            <a:r>
              <a:rPr lang="en-US" dirty="0" smtClean="0"/>
              <a:t>The image is significant because it was used to promoted a notable film.</a:t>
            </a:r>
          </a:p>
          <a:p>
            <a:endParaRPr lang="el-GR" dirty="0" smtClean="0"/>
          </a:p>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49707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23147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355245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182808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7209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53971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Tree>
    <p:extLst>
      <p:ext uri="{BB962C8B-B14F-4D97-AF65-F5344CB8AC3E}">
        <p14:creationId xmlns:p14="http://schemas.microsoft.com/office/powerpoint/2010/main" val="366494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73829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57496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596510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26423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2373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30138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4982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53831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46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406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494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pPr algn="ctr"/>
              <a:t>‹#›</a:t>
            </a:fld>
            <a:endParaRPr lang="el-GR" dirty="0"/>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chemeClr val="accent1"/>
                </a:solidFill>
              </a:rPr>
              <a:t>Translation and Spectacle_</a:t>
            </a:r>
            <a:r>
              <a:rPr lang="el-GR" sz="1000" dirty="0" smtClean="0">
                <a:solidFill>
                  <a:schemeClr val="accent1"/>
                </a:solidFill>
              </a:rPr>
              <a:t>Μετάφραση και Θέαμα </a:t>
            </a:r>
            <a:r>
              <a:rPr lang="en-US" sz="1000" dirty="0" smtClean="0">
                <a:solidFill>
                  <a:schemeClr val="accent1"/>
                </a:solidFill>
              </a:rPr>
              <a:t>Unit </a:t>
            </a:r>
            <a:r>
              <a:rPr lang="el-GR" sz="1000" smtClean="0">
                <a:solidFill>
                  <a:schemeClr val="accent1"/>
                </a:solidFill>
              </a:rPr>
              <a:t>9</a:t>
            </a:r>
            <a:r>
              <a:rPr lang="en-US" sz="1000" smtClean="0">
                <a:solidFill>
                  <a:schemeClr val="accent1"/>
                </a:solidFill>
              </a:rPr>
              <a:t>. </a:t>
            </a:r>
            <a:endParaRPr lang="en-US" sz="1000" dirty="0" smtClean="0">
              <a:solidFill>
                <a:schemeClr val="accent1"/>
              </a:solidFill>
            </a:endParaRPr>
          </a:p>
        </p:txBody>
      </p:sp>
      <p:pic>
        <p:nvPicPr>
          <p:cNvPr id="9" name="Picture 8"/>
          <p:cNvPicPr>
            <a:picLocks noChangeAspect="1"/>
          </p:cNvPicPr>
          <p:nvPr userDrawn="1"/>
        </p:nvPicPr>
        <p:blipFill>
          <a:blip r:embed="rId14"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54088591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en.wikipedia.org/wiki/The_Inheritors_(William_Golding)" TargetMode="External"/><Relationship Id="rId4" Type="http://schemas.openxmlformats.org/officeDocument/2006/relationships/hyperlink" Target="http://www.enotes.com/topics/inherito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Jt9ZXgTOE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oXUelJZSPx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en.wikipedia.org/wiki/Professional_Fou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F2zTd_YwTv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lmiEH6E63U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ambridgescholars.com/translating-identities-on-stage-and-screen-18"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P2KFG4ZibC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o3hDrTAmDH0" TargetMode="Externa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jpe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opencourses.uoa.gr/courses/ENL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5b1%5d%20http:/creativecommons.org/licenses/by-nc-sa/4.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ambridgescholars.com/translating-identities-on-stage-and-screen-18"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l-GR"/>
          </a:p>
        </p:txBody>
      </p:sp>
      <p:sp>
        <p:nvSpPr>
          <p:cNvPr id="11" name="Subtitle 10"/>
          <p:cNvSpPr>
            <a:spLocks noGrp="1"/>
          </p:cNvSpPr>
          <p:nvPr>
            <p:ph type="subTitle" idx="1"/>
          </p:nvPr>
        </p:nvSpPr>
        <p:spPr/>
        <p:txBody>
          <a:bodyPr/>
          <a:lstStyle/>
          <a:p>
            <a:endParaRPr lang="el-GR"/>
          </a:p>
        </p:txBody>
      </p:sp>
      <p:sp>
        <p:nvSpPr>
          <p:cNvPr id="8" name="Title 3"/>
          <p:cNvSpPr txBox="1">
            <a:spLocks/>
          </p:cNvSpPr>
          <p:nvPr/>
        </p:nvSpPr>
        <p:spPr>
          <a:xfrm>
            <a:off x="685800" y="2130425"/>
            <a:ext cx="7772400" cy="1470025"/>
          </a:xfrm>
          <a:prstGeom prst="rect">
            <a:avLst/>
          </a:prstGeom>
          <a:blipFill>
            <a:blip r:embed="rId3"/>
            <a:stretch>
              <a:fillRect/>
            </a:stretch>
          </a:blip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prstClr val="black"/>
                </a:solidFill>
                <a:ea typeface="+mn-ea"/>
                <a:cs typeface="+mn-cs"/>
              </a:rPr>
              <a:t>Translation and Spectacle </a:t>
            </a:r>
            <a:br>
              <a:rPr lang="en-US" sz="4000" smtClean="0">
                <a:solidFill>
                  <a:prstClr val="black"/>
                </a:solidFill>
                <a:ea typeface="+mn-ea"/>
                <a:cs typeface="+mn-cs"/>
              </a:rPr>
            </a:br>
            <a:r>
              <a:rPr lang="el-GR" sz="3600" i="1" smtClean="0">
                <a:solidFill>
                  <a:srgbClr val="1F497D">
                    <a:lumMod val="60000"/>
                    <a:lumOff val="40000"/>
                  </a:srgbClr>
                </a:solidFill>
                <a:ea typeface="+mn-ea"/>
                <a:cs typeface="+mn-cs"/>
              </a:rPr>
              <a:t>Μετάφραση και Θέαμα</a:t>
            </a:r>
            <a:r>
              <a:rPr lang="en-US" sz="3600" smtClean="0">
                <a:solidFill>
                  <a:srgbClr val="1F497D">
                    <a:lumMod val="60000"/>
                    <a:lumOff val="40000"/>
                  </a:srgbClr>
                </a:solidFill>
                <a:ea typeface="+mn-ea"/>
                <a:cs typeface="+mn-cs"/>
              </a:rPr>
              <a:t> </a:t>
            </a:r>
            <a:endParaRPr lang="el-GR" sz="3600" dirty="0"/>
          </a:p>
        </p:txBody>
      </p:sp>
      <p:sp>
        <p:nvSpPr>
          <p:cNvPr id="9" name="Subtitle 4"/>
          <p:cNvSpPr txBox="1">
            <a:spLocks/>
          </p:cNvSpPr>
          <p:nvPr/>
        </p:nvSpPr>
        <p:spPr>
          <a:xfrm>
            <a:off x="683568" y="3886200"/>
            <a:ext cx="7776864" cy="1752600"/>
          </a:xfrm>
          <a:prstGeom prst="rect">
            <a:avLst/>
          </a:prstGeom>
          <a:blipFill>
            <a:blip r:embed="rId3"/>
            <a:stretch>
              <a:fillRect/>
            </a:stretch>
          </a:blip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smtClean="0">
                <a:solidFill>
                  <a:schemeClr val="tx1"/>
                </a:solidFill>
                <a:latin typeface="+mj-lt"/>
              </a:rPr>
              <a:t>Maria Sidiropoulou</a:t>
            </a:r>
            <a:endParaRPr lang="el-GR" sz="2400" smtClean="0">
              <a:solidFill>
                <a:schemeClr val="tx1"/>
              </a:solidFill>
              <a:latin typeface="+mj-lt"/>
            </a:endParaRPr>
          </a:p>
          <a:p>
            <a:r>
              <a:rPr lang="en-US" sz="2400" smtClean="0">
                <a:solidFill>
                  <a:schemeClr val="tx1"/>
                </a:solidFill>
                <a:latin typeface="+mj-lt"/>
              </a:rPr>
              <a:t>School of Philosophy</a:t>
            </a:r>
            <a:endParaRPr lang="el-GR" sz="2400" smtClean="0">
              <a:solidFill>
                <a:schemeClr val="tx1"/>
              </a:solidFill>
              <a:latin typeface="+mj-lt"/>
            </a:endParaRPr>
          </a:p>
          <a:p>
            <a:r>
              <a:rPr lang="en-US" sz="2400" smtClean="0">
                <a:solidFill>
                  <a:schemeClr val="tx1"/>
                </a:solidFill>
                <a:latin typeface="+mj-lt"/>
              </a:rPr>
              <a:t>Faculty of English Language and Literature</a:t>
            </a:r>
          </a:p>
          <a:p>
            <a:r>
              <a:rPr lang="en-US" sz="2400" smtClean="0">
                <a:solidFill>
                  <a:schemeClr val="tx1"/>
                </a:solidFill>
                <a:latin typeface="+mj-lt"/>
              </a:rPr>
              <a:t>2015</a:t>
            </a:r>
            <a:endParaRPr lang="en-US" sz="2400" dirty="0">
              <a:solidFill>
                <a:schemeClr val="tx1"/>
              </a:solidFill>
              <a:latin typeface="+mj-lt"/>
            </a:endParaRPr>
          </a:p>
        </p:txBody>
      </p:sp>
      <p:pic>
        <p:nvPicPr>
          <p:cNvPr id="10" name="Picture 9" descr="Λογότυπο Εθνικόν και Καποδιστριακόν Πανεπιστήμιον Αθηνών"/>
          <p:cNvPicPr>
            <a:picLocks noChangeAspect="1"/>
          </p:cNvPicPr>
          <p:nvPr/>
        </p:nvPicPr>
        <p:blipFill>
          <a:blip r:embed="rId4" cstate="print"/>
          <a:stretch>
            <a:fillRect/>
          </a:stretch>
        </p:blipFill>
        <p:spPr>
          <a:xfrm>
            <a:off x="179512" y="404664"/>
            <a:ext cx="4147938" cy="817388"/>
          </a:xfrm>
          <a:prstGeom prst="rect">
            <a:avLst/>
          </a:prstGeom>
        </p:spPr>
      </p:pic>
    </p:spTree>
    <p:extLst>
      <p:ext uri="{BB962C8B-B14F-4D97-AF65-F5344CB8AC3E}">
        <p14:creationId xmlns:p14="http://schemas.microsoft.com/office/powerpoint/2010/main" val="3428195458"/>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620688"/>
            <a:ext cx="6840760" cy="1143000"/>
          </a:xfrm>
        </p:spPr>
        <p:txBody>
          <a:bodyPr>
            <a:normAutofit/>
          </a:bodyPr>
          <a:lstStyle/>
          <a:p>
            <a:r>
              <a:rPr lang="en-US" sz="3600" dirty="0" smtClean="0">
                <a:solidFill>
                  <a:schemeClr val="tx2">
                    <a:lumMod val="60000"/>
                    <a:lumOff val="40000"/>
                  </a:schemeClr>
                </a:solidFill>
              </a:rPr>
              <a:t>approaches to translation data</a:t>
            </a:r>
            <a:endParaRPr lang="el-GR" sz="3600" dirty="0">
              <a:solidFill>
                <a:schemeClr val="tx2">
                  <a:lumMod val="60000"/>
                  <a:lumOff val="40000"/>
                </a:schemeClr>
              </a:solidFill>
            </a:endParaRPr>
          </a:p>
        </p:txBody>
      </p:sp>
      <p:graphicFrame>
        <p:nvGraphicFramePr>
          <p:cNvPr id="4" name="Table 3" title="Approaches to translation data"/>
          <p:cNvGraphicFramePr>
            <a:graphicFrameLocks noGrp="1"/>
          </p:cNvGraphicFramePr>
          <p:nvPr>
            <p:extLst>
              <p:ext uri="{D42A27DB-BD31-4B8C-83A1-F6EECF244321}">
                <p14:modId xmlns:p14="http://schemas.microsoft.com/office/powerpoint/2010/main" val="418624427"/>
              </p:ext>
            </p:extLst>
          </p:nvPr>
        </p:nvGraphicFramePr>
        <p:xfrm>
          <a:off x="1115616" y="2132856"/>
          <a:ext cx="6912766" cy="3312366"/>
        </p:xfrm>
        <a:graphic>
          <a:graphicData uri="http://schemas.openxmlformats.org/drawingml/2006/table">
            <a:tbl>
              <a:tblPr firstRow="1" bandRow="1">
                <a:tableStyleId>{5C22544A-7EE6-4342-B048-85BDC9FD1C3A}</a:tableStyleId>
              </a:tblPr>
              <a:tblGrid>
                <a:gridCol w="1607736"/>
                <a:gridCol w="1607736"/>
                <a:gridCol w="1874147"/>
                <a:gridCol w="1823147"/>
              </a:tblGrid>
              <a:tr h="655603">
                <a:tc>
                  <a:txBody>
                    <a:bodyPr/>
                    <a:lstStyle/>
                    <a:p>
                      <a:endParaRPr lang="el-GR" dirty="0"/>
                    </a:p>
                  </a:txBody>
                  <a:tcPr/>
                </a:tc>
                <a:tc>
                  <a:txBody>
                    <a:bodyPr/>
                    <a:lstStyle/>
                    <a:p>
                      <a:r>
                        <a:rPr lang="en-US" dirty="0" smtClean="0"/>
                        <a:t>1</a:t>
                      </a:r>
                      <a:endParaRPr lang="el-GR" dirty="0"/>
                    </a:p>
                  </a:txBody>
                  <a:tcPr/>
                </a:tc>
                <a:tc>
                  <a:txBody>
                    <a:bodyPr/>
                    <a:lstStyle/>
                    <a:p>
                      <a:r>
                        <a:rPr lang="en-US" dirty="0" smtClean="0"/>
                        <a:t>2</a:t>
                      </a:r>
                      <a:endParaRPr lang="el-GR" dirty="0"/>
                    </a:p>
                  </a:txBody>
                  <a:tcPr/>
                </a:tc>
                <a:tc>
                  <a:txBody>
                    <a:bodyPr/>
                    <a:lstStyle/>
                    <a:p>
                      <a:r>
                        <a:rPr lang="en-US" dirty="0" smtClean="0"/>
                        <a:t>3</a:t>
                      </a:r>
                      <a:endParaRPr lang="el-GR" dirty="0"/>
                    </a:p>
                  </a:txBody>
                  <a:tcPr/>
                </a:tc>
              </a:tr>
              <a:tr h="655603">
                <a:tc>
                  <a:txBody>
                    <a:bodyPr/>
                    <a:lstStyle/>
                    <a:p>
                      <a:r>
                        <a:rPr lang="en-US" dirty="0" smtClean="0"/>
                        <a:t>APPROACHES</a:t>
                      </a:r>
                      <a:endParaRPr lang="el-GR" dirty="0"/>
                    </a:p>
                  </a:txBody>
                  <a:tcPr/>
                </a:tc>
                <a:tc>
                  <a:txBody>
                    <a:bodyPr/>
                    <a:lstStyle/>
                    <a:p>
                      <a:r>
                        <a:rPr lang="en-US" sz="1800" kern="1200" baseline="0" dirty="0" smtClean="0">
                          <a:solidFill>
                            <a:schemeClr val="dk1"/>
                          </a:solidFill>
                          <a:latin typeface="+mn-lt"/>
                          <a:ea typeface="+mn-ea"/>
                          <a:cs typeface="+mn-cs"/>
                        </a:rPr>
                        <a:t>functionalist</a:t>
                      </a:r>
                      <a:endParaRPr lang="el-GR" dirty="0"/>
                    </a:p>
                  </a:txBody>
                  <a:tcPr/>
                </a:tc>
                <a:tc>
                  <a:txBody>
                    <a:bodyPr/>
                    <a:lstStyle/>
                    <a:p>
                      <a:r>
                        <a:rPr lang="en-US" sz="1800" kern="1200" baseline="0" dirty="0" smtClean="0">
                          <a:solidFill>
                            <a:schemeClr val="dk1"/>
                          </a:solidFill>
                          <a:latin typeface="+mn-lt"/>
                          <a:ea typeface="+mn-ea"/>
                          <a:cs typeface="+mn-cs"/>
                        </a:rPr>
                        <a:t>interpretive</a:t>
                      </a:r>
                      <a:endParaRPr lang="el-GR" dirty="0"/>
                    </a:p>
                  </a:txBody>
                  <a:tcPr/>
                </a:tc>
                <a:tc>
                  <a:txBody>
                    <a:bodyPr/>
                    <a:lstStyle/>
                    <a:p>
                      <a:r>
                        <a:rPr lang="en-US" sz="1800" kern="1200" baseline="0" dirty="0" smtClean="0">
                          <a:solidFill>
                            <a:schemeClr val="dk1"/>
                          </a:solidFill>
                          <a:latin typeface="+mn-lt"/>
                          <a:ea typeface="+mn-ea"/>
                          <a:cs typeface="+mn-cs"/>
                        </a:rPr>
                        <a:t>critical</a:t>
                      </a:r>
                      <a:endParaRPr lang="el-GR" dirty="0"/>
                    </a:p>
                  </a:txBody>
                  <a:tcPr/>
                </a:tc>
              </a:tr>
              <a:tr h="1345557">
                <a:tc>
                  <a:txBody>
                    <a:bodyPr/>
                    <a:lstStyle/>
                    <a:p>
                      <a:r>
                        <a:rPr lang="en-US" sz="1800" kern="1200" baseline="0" dirty="0" smtClean="0">
                          <a:solidFill>
                            <a:schemeClr val="dk1"/>
                          </a:solidFill>
                          <a:latin typeface="+mn-lt"/>
                          <a:ea typeface="+mn-ea"/>
                          <a:cs typeface="+mn-cs"/>
                        </a:rPr>
                        <a:t>RELATED</a:t>
                      </a:r>
                    </a:p>
                    <a:p>
                      <a:r>
                        <a:rPr lang="en-US" sz="1800" kern="1200" baseline="0" dirty="0" smtClean="0">
                          <a:solidFill>
                            <a:schemeClr val="dk1"/>
                          </a:solidFill>
                          <a:latin typeface="+mn-lt"/>
                          <a:ea typeface="+mn-ea"/>
                          <a:cs typeface="+mn-cs"/>
                        </a:rPr>
                        <a:t>DISCIPLINES</a:t>
                      </a:r>
                      <a:endParaRPr lang="el-GR" dirty="0" smtClean="0"/>
                    </a:p>
                  </a:txBody>
                  <a:tcPr/>
                </a:tc>
                <a:tc>
                  <a:txBody>
                    <a:bodyPr/>
                    <a:lstStyle/>
                    <a:p>
                      <a:r>
                        <a:rPr lang="en-US" sz="1800" kern="1200" baseline="0" dirty="0" smtClean="0">
                          <a:solidFill>
                            <a:schemeClr val="dk1"/>
                          </a:solidFill>
                          <a:latin typeface="+mn-lt"/>
                          <a:ea typeface="+mn-ea"/>
                          <a:cs typeface="+mn-cs"/>
                        </a:rPr>
                        <a:t>Social sciences</a:t>
                      </a:r>
                    </a:p>
                    <a:p>
                      <a:r>
                        <a:rPr lang="en-US" sz="1800" kern="1200" baseline="0" dirty="0" smtClean="0">
                          <a:solidFill>
                            <a:schemeClr val="dk1"/>
                          </a:solidFill>
                          <a:latin typeface="+mn-lt"/>
                          <a:ea typeface="+mn-ea"/>
                          <a:cs typeface="+mn-cs"/>
                        </a:rPr>
                        <a:t>Psychology</a:t>
                      </a:r>
                      <a:endParaRPr lang="el-GR" dirty="0"/>
                    </a:p>
                  </a:txBody>
                  <a:tcPr/>
                </a:tc>
                <a:tc>
                  <a:txBody>
                    <a:bodyPr/>
                    <a:lstStyle/>
                    <a:p>
                      <a:r>
                        <a:rPr lang="en-US" sz="1800" kern="1200" baseline="0" dirty="0" smtClean="0">
                          <a:solidFill>
                            <a:schemeClr val="dk1"/>
                          </a:solidFill>
                          <a:latin typeface="+mn-lt"/>
                          <a:ea typeface="+mn-ea"/>
                          <a:cs typeface="+mn-cs"/>
                        </a:rPr>
                        <a:t>Anthropology</a:t>
                      </a:r>
                    </a:p>
                    <a:p>
                      <a:r>
                        <a:rPr lang="en-US" sz="1800" kern="1200" baseline="0" dirty="0" smtClean="0">
                          <a:solidFill>
                            <a:schemeClr val="dk1"/>
                          </a:solidFill>
                          <a:latin typeface="+mn-lt"/>
                          <a:ea typeface="+mn-ea"/>
                          <a:cs typeface="+mn-cs"/>
                        </a:rPr>
                        <a:t>Sociolinguistics</a:t>
                      </a:r>
                      <a:endParaRPr lang="el-GR" dirty="0"/>
                    </a:p>
                  </a:txBody>
                  <a:tcPr/>
                </a:tc>
                <a:tc>
                  <a:txBody>
                    <a:bodyPr/>
                    <a:lstStyle/>
                    <a:p>
                      <a:r>
                        <a:rPr lang="en-US" sz="1800" kern="1200" baseline="0" dirty="0" smtClean="0">
                          <a:solidFill>
                            <a:schemeClr val="dk1"/>
                          </a:solidFill>
                          <a:latin typeface="+mn-lt"/>
                          <a:ea typeface="+mn-ea"/>
                          <a:cs typeface="+mn-cs"/>
                        </a:rPr>
                        <a:t>Politics</a:t>
                      </a:r>
                    </a:p>
                    <a:p>
                      <a:r>
                        <a:rPr lang="en-US" sz="1800" kern="1200" baseline="0" dirty="0" smtClean="0">
                          <a:solidFill>
                            <a:schemeClr val="dk1"/>
                          </a:solidFill>
                          <a:latin typeface="+mn-lt"/>
                          <a:ea typeface="+mn-ea"/>
                          <a:cs typeface="+mn-cs"/>
                        </a:rPr>
                        <a:t>C.D.A.</a:t>
                      </a:r>
                      <a:endParaRPr lang="el-GR" dirty="0"/>
                    </a:p>
                  </a:txBody>
                  <a:tcPr/>
                </a:tc>
              </a:tr>
              <a:tr h="655603">
                <a:tc>
                  <a:txBody>
                    <a:bodyPr/>
                    <a:lstStyle/>
                    <a:p>
                      <a:r>
                        <a:rPr lang="en-US" sz="1800" kern="1200" baseline="0" dirty="0" smtClean="0">
                          <a:solidFill>
                            <a:schemeClr val="dk1"/>
                          </a:solidFill>
                          <a:latin typeface="+mn-lt"/>
                          <a:ea typeface="+mn-ea"/>
                          <a:cs typeface="+mn-cs"/>
                        </a:rPr>
                        <a:t>METHODS</a:t>
                      </a:r>
                      <a:endParaRPr lang="el-GR" dirty="0"/>
                    </a:p>
                  </a:txBody>
                  <a:tcPr/>
                </a:tc>
                <a:tc>
                  <a:txBody>
                    <a:bodyPr/>
                    <a:lstStyle/>
                    <a:p>
                      <a:r>
                        <a:rPr lang="en-US" sz="1800" kern="1200" baseline="0" dirty="0" smtClean="0">
                          <a:solidFill>
                            <a:schemeClr val="dk1"/>
                          </a:solidFill>
                          <a:latin typeface="+mn-lt"/>
                          <a:ea typeface="+mn-ea"/>
                          <a:cs typeface="+mn-cs"/>
                        </a:rPr>
                        <a:t>quantitative</a:t>
                      </a:r>
                      <a:endParaRPr lang="el-GR" dirty="0"/>
                    </a:p>
                  </a:txBody>
                  <a:tcPr/>
                </a:tc>
                <a:tc>
                  <a:txBody>
                    <a:bodyPr/>
                    <a:lstStyle/>
                    <a:p>
                      <a:r>
                        <a:rPr lang="en-US" sz="1800" kern="1200" baseline="0" dirty="0" smtClean="0">
                          <a:solidFill>
                            <a:schemeClr val="dk1"/>
                          </a:solidFill>
                          <a:latin typeface="+mn-lt"/>
                          <a:ea typeface="+mn-ea"/>
                          <a:cs typeface="+mn-cs"/>
                        </a:rPr>
                        <a:t>qualitative </a:t>
                      </a:r>
                      <a:endParaRPr lang="el-GR" dirty="0"/>
                    </a:p>
                  </a:txBody>
                  <a:tcPr/>
                </a:tc>
                <a:tc>
                  <a:txBody>
                    <a:bodyPr/>
                    <a:lstStyle/>
                    <a:p>
                      <a:r>
                        <a:rPr lang="en-US" sz="1800" kern="1200" baseline="0" dirty="0" smtClean="0">
                          <a:solidFill>
                            <a:schemeClr val="dk1"/>
                          </a:solidFill>
                          <a:latin typeface="+mn-lt"/>
                          <a:ea typeface="+mn-ea"/>
                          <a:cs typeface="+mn-cs"/>
                        </a:rPr>
                        <a:t>textual</a:t>
                      </a:r>
                      <a:endParaRPr lang="el-GR" dirty="0"/>
                    </a:p>
                  </a:txBody>
                  <a:tcPr/>
                </a:tc>
              </a:tr>
            </a:tbl>
          </a:graphicData>
        </a:graphic>
      </p:graphicFrame>
    </p:spTree>
    <p:extLst>
      <p:ext uri="{BB962C8B-B14F-4D97-AF65-F5344CB8AC3E}">
        <p14:creationId xmlns:p14="http://schemas.microsoft.com/office/powerpoint/2010/main" val="3798770802"/>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he approach in the book vs. perspectives to intercultural communication"/>
          <p:cNvSpPr>
            <a:spLocks noGrp="1"/>
          </p:cNvSpPr>
          <p:nvPr>
            <p:ph type="title"/>
          </p:nvPr>
        </p:nvSpPr>
        <p:spPr>
          <a:blipFill>
            <a:blip r:embed="rId3" cstate="print"/>
            <a:tile tx="0" ty="0" sx="100000" sy="100000" flip="none" algn="tl"/>
          </a:blipFill>
        </p:spPr>
        <p:txBody>
          <a:bodyPr>
            <a:noAutofit/>
          </a:bodyPr>
          <a:lstStyle/>
          <a:p>
            <a:r>
              <a:rPr lang="en-US" sz="3200" dirty="0" smtClean="0">
                <a:solidFill>
                  <a:srgbClr val="0070C0"/>
                </a:solidFill>
              </a:rPr>
              <a:t>The approach in the book vs. </a:t>
            </a:r>
            <a:br>
              <a:rPr lang="en-US" sz="3200" dirty="0" smtClean="0">
                <a:solidFill>
                  <a:srgbClr val="0070C0"/>
                </a:solidFill>
              </a:rPr>
            </a:br>
            <a:r>
              <a:rPr lang="en-US" sz="3200" dirty="0" smtClean="0">
                <a:solidFill>
                  <a:srgbClr val="0070C0"/>
                </a:solidFill>
              </a:rPr>
              <a:t>perspectives to intercultural communication</a:t>
            </a:r>
            <a:endParaRPr lang="el-GR" sz="3200" dirty="0">
              <a:solidFill>
                <a:srgbClr val="0070C0"/>
              </a:solidFill>
            </a:endParaRPr>
          </a:p>
        </p:txBody>
      </p:sp>
      <p:sp>
        <p:nvSpPr>
          <p:cNvPr id="3" name="Content Placeholder 2"/>
          <p:cNvSpPr>
            <a:spLocks noGrp="1"/>
          </p:cNvSpPr>
          <p:nvPr>
            <p:ph idx="1"/>
          </p:nvPr>
        </p:nvSpPr>
        <p:spPr>
          <a:xfrm>
            <a:off x="467544" y="1484784"/>
            <a:ext cx="8208912" cy="3240360"/>
          </a:xfrm>
        </p:spPr>
        <p:txBody>
          <a:bodyPr>
            <a:noAutofit/>
          </a:bodyPr>
          <a:lstStyle/>
          <a:p>
            <a:pPr>
              <a:buNone/>
            </a:pPr>
            <a:r>
              <a:rPr lang="en-US" sz="2000" dirty="0" smtClean="0"/>
              <a:t>The approach of the book was </a:t>
            </a:r>
            <a:r>
              <a:rPr lang="en-US" sz="2000" i="1" dirty="0" smtClean="0"/>
              <a:t>functionally oriented</a:t>
            </a:r>
            <a:r>
              <a:rPr lang="en-US" sz="2000" dirty="0" smtClean="0"/>
              <a:t> in that it examined describable social reality. It had a </a:t>
            </a:r>
            <a:r>
              <a:rPr lang="en-US" sz="2000" i="1" dirty="0" smtClean="0"/>
              <a:t>qualitative </a:t>
            </a:r>
            <a:r>
              <a:rPr lang="en-US" sz="2000" dirty="0" smtClean="0"/>
              <a:t>and quantitative orientation, in that it explored systematically occurring variation in mediator </a:t>
            </a:r>
            <a:r>
              <a:rPr lang="en-US" sz="2000" dirty="0" err="1" smtClean="0"/>
              <a:t>behaviour</a:t>
            </a:r>
            <a:r>
              <a:rPr lang="en-US" sz="2000" dirty="0" smtClean="0"/>
              <a:t>.</a:t>
            </a:r>
          </a:p>
          <a:p>
            <a:pPr>
              <a:buNone/>
            </a:pPr>
            <a:r>
              <a:rPr lang="en-US" sz="2000" dirty="0" smtClean="0"/>
              <a:t>The approach took an </a:t>
            </a:r>
            <a:r>
              <a:rPr lang="en-US" sz="2000" i="1" dirty="0" smtClean="0"/>
              <a:t>interpretive perspective </a:t>
            </a:r>
            <a:r>
              <a:rPr lang="en-US" sz="2000" dirty="0" smtClean="0"/>
              <a:t>accounting for sociolinguistic</a:t>
            </a:r>
            <a:r>
              <a:rPr lang="en-US" sz="2000" i="1" dirty="0" smtClean="0"/>
              <a:t> </a:t>
            </a:r>
            <a:r>
              <a:rPr lang="en-US" sz="2000" dirty="0" smtClean="0"/>
              <a:t>and anthropological variation, as described in intercultural research.</a:t>
            </a:r>
          </a:p>
          <a:p>
            <a:pPr>
              <a:buNone/>
            </a:pPr>
            <a:r>
              <a:rPr lang="en-US" sz="2000" dirty="0" smtClean="0"/>
              <a:t>At points, the study drew on </a:t>
            </a:r>
            <a:r>
              <a:rPr lang="en-US" sz="2000" i="1" dirty="0" smtClean="0"/>
              <a:t>critical perspectives </a:t>
            </a:r>
            <a:r>
              <a:rPr lang="en-US" sz="2000" dirty="0" smtClean="0"/>
              <a:t>to intercultural </a:t>
            </a:r>
            <a:r>
              <a:rPr lang="en-US" sz="2000" dirty="0" err="1" smtClean="0"/>
              <a:t>communica-tion</a:t>
            </a:r>
            <a:r>
              <a:rPr lang="en-US" sz="2000" dirty="0" smtClean="0"/>
              <a:t> in that it sought to uncover power differentials that affect translation process and product. It revealed shifts in the power of mediator to inscribe identities on texts…</a:t>
            </a:r>
            <a:endParaRPr lang="el-GR" sz="2000" dirty="0"/>
          </a:p>
        </p:txBody>
      </p:sp>
      <p:graphicFrame>
        <p:nvGraphicFramePr>
          <p:cNvPr id="4" name="Table 3" title="The approach in the book vs. perspectives to intercultural communication"/>
          <p:cNvGraphicFramePr>
            <a:graphicFrameLocks noGrp="1"/>
          </p:cNvGraphicFramePr>
          <p:nvPr>
            <p:extLst>
              <p:ext uri="{D42A27DB-BD31-4B8C-83A1-F6EECF244321}">
                <p14:modId xmlns:p14="http://schemas.microsoft.com/office/powerpoint/2010/main" val="955408116"/>
              </p:ext>
            </p:extLst>
          </p:nvPr>
        </p:nvGraphicFramePr>
        <p:xfrm>
          <a:off x="539552" y="4941168"/>
          <a:ext cx="8208911" cy="1594497"/>
        </p:xfrm>
        <a:graphic>
          <a:graphicData uri="http://schemas.openxmlformats.org/drawingml/2006/table">
            <a:tbl>
              <a:tblPr firstRow="1" bandRow="1">
                <a:tableStyleId>{5C22544A-7EE6-4342-B048-85BDC9FD1C3A}</a:tableStyleId>
              </a:tblPr>
              <a:tblGrid>
                <a:gridCol w="1894364"/>
                <a:gridCol w="1924009"/>
                <a:gridCol w="2225550"/>
                <a:gridCol w="2164988"/>
              </a:tblGrid>
              <a:tr h="298353">
                <a:tc>
                  <a:txBody>
                    <a:bodyPr/>
                    <a:lstStyle/>
                    <a:p>
                      <a:r>
                        <a:rPr lang="en-US" dirty="0" smtClean="0">
                          <a:solidFill>
                            <a:srgbClr val="0070C0"/>
                          </a:solidFill>
                        </a:rPr>
                        <a:t>APPROACHES</a:t>
                      </a:r>
                      <a:endParaRPr lang="el-GR" dirty="0">
                        <a:solidFill>
                          <a:srgbClr val="0070C0"/>
                        </a:solidFill>
                      </a:endParaRPr>
                    </a:p>
                  </a:txBody>
                  <a:tcPr>
                    <a:blipFill>
                      <a:blip r:embed="rId3"/>
                      <a:tile tx="0" ty="0" sx="100000" sy="100000" flip="none" algn="tl"/>
                    </a:blipFill>
                  </a:tcPr>
                </a:tc>
                <a:tc>
                  <a:txBody>
                    <a:bodyPr/>
                    <a:lstStyle/>
                    <a:p>
                      <a:r>
                        <a:rPr lang="en-US" sz="1800" kern="1200" baseline="0" dirty="0" smtClean="0">
                          <a:solidFill>
                            <a:srgbClr val="0070C0"/>
                          </a:solidFill>
                          <a:latin typeface="+mn-lt"/>
                          <a:ea typeface="+mn-ea"/>
                          <a:cs typeface="+mn-cs"/>
                        </a:rPr>
                        <a:t>functionalist</a:t>
                      </a:r>
                      <a:endParaRPr lang="el-GR" dirty="0">
                        <a:solidFill>
                          <a:srgbClr val="0070C0"/>
                        </a:solidFill>
                      </a:endParaRPr>
                    </a:p>
                  </a:txBody>
                  <a:tcPr>
                    <a:blipFill>
                      <a:blip r:embed="rId3"/>
                      <a:tile tx="0" ty="0" sx="100000" sy="100000" flip="none" algn="tl"/>
                    </a:blipFill>
                  </a:tcPr>
                </a:tc>
                <a:tc>
                  <a:txBody>
                    <a:bodyPr/>
                    <a:lstStyle/>
                    <a:p>
                      <a:r>
                        <a:rPr lang="en-US" sz="1800" kern="1200" baseline="0" dirty="0" smtClean="0">
                          <a:solidFill>
                            <a:srgbClr val="0070C0"/>
                          </a:solidFill>
                          <a:latin typeface="+mn-lt"/>
                          <a:ea typeface="+mn-ea"/>
                          <a:cs typeface="+mn-cs"/>
                        </a:rPr>
                        <a:t>interpretive</a:t>
                      </a:r>
                      <a:endParaRPr lang="el-GR" dirty="0">
                        <a:solidFill>
                          <a:srgbClr val="0070C0"/>
                        </a:solidFill>
                      </a:endParaRPr>
                    </a:p>
                  </a:txBody>
                  <a:tcPr>
                    <a:blipFill>
                      <a:blip r:embed="rId3"/>
                      <a:tile tx="0" ty="0" sx="100000" sy="100000" flip="none" algn="tl"/>
                    </a:blipFill>
                  </a:tcPr>
                </a:tc>
                <a:tc>
                  <a:txBody>
                    <a:bodyPr/>
                    <a:lstStyle/>
                    <a:p>
                      <a:r>
                        <a:rPr lang="en-US" sz="1800" kern="1200" baseline="0" dirty="0" smtClean="0">
                          <a:solidFill>
                            <a:srgbClr val="0070C0"/>
                          </a:solidFill>
                          <a:latin typeface="+mn-lt"/>
                          <a:ea typeface="+mn-ea"/>
                          <a:cs typeface="+mn-cs"/>
                        </a:rPr>
                        <a:t>critical</a:t>
                      </a:r>
                      <a:endParaRPr lang="el-GR" dirty="0">
                        <a:solidFill>
                          <a:srgbClr val="0070C0"/>
                        </a:solidFill>
                      </a:endParaRPr>
                    </a:p>
                  </a:txBody>
                  <a:tcPr>
                    <a:blipFill>
                      <a:blip r:embed="rId3"/>
                      <a:tile tx="0" ty="0" sx="100000" sy="100000" flip="none" algn="tl"/>
                    </a:blipFill>
                  </a:tcPr>
                </a:tc>
              </a:tr>
              <a:tr h="642352">
                <a:tc>
                  <a:txBody>
                    <a:bodyPr/>
                    <a:lstStyle/>
                    <a:p>
                      <a:r>
                        <a:rPr lang="en-US" sz="1800" kern="1200" baseline="0" dirty="0" smtClean="0">
                          <a:solidFill>
                            <a:schemeClr val="dk1"/>
                          </a:solidFill>
                          <a:latin typeface="+mn-lt"/>
                          <a:ea typeface="+mn-ea"/>
                          <a:cs typeface="+mn-cs"/>
                        </a:rPr>
                        <a:t>RELATED</a:t>
                      </a:r>
                    </a:p>
                    <a:p>
                      <a:r>
                        <a:rPr lang="en-US" sz="1800" kern="1200" baseline="0" dirty="0" smtClean="0">
                          <a:solidFill>
                            <a:schemeClr val="dk1"/>
                          </a:solidFill>
                          <a:latin typeface="+mn-lt"/>
                          <a:ea typeface="+mn-ea"/>
                          <a:cs typeface="+mn-cs"/>
                        </a:rPr>
                        <a:t>DISCIPLINES</a:t>
                      </a:r>
                      <a:endParaRPr lang="el-GR" dirty="0" smtClean="0"/>
                    </a:p>
                  </a:txBody>
                  <a:tcPr/>
                </a:tc>
                <a:tc>
                  <a:txBody>
                    <a:bodyPr/>
                    <a:lstStyle/>
                    <a:p>
                      <a:r>
                        <a:rPr lang="en-US" sz="1800" kern="1200" baseline="0" dirty="0" smtClean="0">
                          <a:solidFill>
                            <a:schemeClr val="dk1"/>
                          </a:solidFill>
                          <a:latin typeface="+mn-lt"/>
                          <a:ea typeface="+mn-ea"/>
                          <a:cs typeface="+mn-cs"/>
                        </a:rPr>
                        <a:t>Social sciences</a:t>
                      </a:r>
                    </a:p>
                    <a:p>
                      <a:r>
                        <a:rPr lang="en-US" sz="1800" kern="1200" baseline="0" dirty="0" smtClean="0">
                          <a:solidFill>
                            <a:schemeClr val="dk1"/>
                          </a:solidFill>
                          <a:latin typeface="+mn-lt"/>
                          <a:ea typeface="+mn-ea"/>
                          <a:cs typeface="+mn-cs"/>
                        </a:rPr>
                        <a:t>Psychology</a:t>
                      </a:r>
                      <a:endParaRPr lang="el-GR" dirty="0"/>
                    </a:p>
                  </a:txBody>
                  <a:tcPr/>
                </a:tc>
                <a:tc>
                  <a:txBody>
                    <a:bodyPr/>
                    <a:lstStyle/>
                    <a:p>
                      <a:r>
                        <a:rPr lang="en-US" sz="1800" kern="1200" baseline="0" dirty="0" smtClean="0">
                          <a:solidFill>
                            <a:schemeClr val="dk1"/>
                          </a:solidFill>
                          <a:latin typeface="+mn-lt"/>
                          <a:ea typeface="+mn-ea"/>
                          <a:cs typeface="+mn-cs"/>
                        </a:rPr>
                        <a:t>Anthropology</a:t>
                      </a:r>
                    </a:p>
                    <a:p>
                      <a:r>
                        <a:rPr lang="en-US" sz="1800" kern="1200" baseline="0" dirty="0" smtClean="0">
                          <a:solidFill>
                            <a:schemeClr val="dk1"/>
                          </a:solidFill>
                          <a:latin typeface="+mn-lt"/>
                          <a:ea typeface="+mn-ea"/>
                          <a:cs typeface="+mn-cs"/>
                        </a:rPr>
                        <a:t>Sociolinguistics</a:t>
                      </a:r>
                      <a:endParaRPr lang="el-GR" dirty="0"/>
                    </a:p>
                  </a:txBody>
                  <a:tcPr/>
                </a:tc>
                <a:tc>
                  <a:txBody>
                    <a:bodyPr/>
                    <a:lstStyle/>
                    <a:p>
                      <a:r>
                        <a:rPr lang="en-US" sz="1800" kern="1200" baseline="0" dirty="0" smtClean="0">
                          <a:solidFill>
                            <a:schemeClr val="dk1"/>
                          </a:solidFill>
                          <a:latin typeface="+mn-lt"/>
                          <a:ea typeface="+mn-ea"/>
                          <a:cs typeface="+mn-cs"/>
                        </a:rPr>
                        <a:t>Politics</a:t>
                      </a:r>
                    </a:p>
                    <a:p>
                      <a:r>
                        <a:rPr lang="en-US" sz="1800" kern="1200" baseline="0" dirty="0" smtClean="0">
                          <a:solidFill>
                            <a:schemeClr val="dk1"/>
                          </a:solidFill>
                          <a:latin typeface="+mn-lt"/>
                          <a:ea typeface="+mn-ea"/>
                          <a:cs typeface="+mn-cs"/>
                        </a:rPr>
                        <a:t>C.D.A.</a:t>
                      </a:r>
                      <a:endParaRPr lang="el-GR" dirty="0"/>
                    </a:p>
                  </a:txBody>
                  <a:tcPr/>
                </a:tc>
              </a:tr>
              <a:tr h="586385">
                <a:tc>
                  <a:txBody>
                    <a:bodyPr/>
                    <a:lstStyle/>
                    <a:p>
                      <a:r>
                        <a:rPr lang="en-US" sz="1800" kern="1200" baseline="0" dirty="0" smtClean="0">
                          <a:solidFill>
                            <a:schemeClr val="dk1"/>
                          </a:solidFill>
                          <a:latin typeface="+mn-lt"/>
                          <a:ea typeface="+mn-ea"/>
                          <a:cs typeface="+mn-cs"/>
                        </a:rPr>
                        <a:t>METHODS</a:t>
                      </a:r>
                      <a:endParaRPr lang="el-GR" dirty="0"/>
                    </a:p>
                  </a:txBody>
                  <a:tcPr/>
                </a:tc>
                <a:tc>
                  <a:txBody>
                    <a:bodyPr/>
                    <a:lstStyle/>
                    <a:p>
                      <a:r>
                        <a:rPr lang="en-US" sz="1800" kern="1200" baseline="0" dirty="0" smtClean="0">
                          <a:solidFill>
                            <a:schemeClr val="dk1"/>
                          </a:solidFill>
                          <a:latin typeface="+mn-lt"/>
                          <a:ea typeface="+mn-ea"/>
                          <a:cs typeface="+mn-cs"/>
                        </a:rPr>
                        <a:t>quantitative</a:t>
                      </a:r>
                      <a:endParaRPr lang="el-GR" dirty="0"/>
                    </a:p>
                  </a:txBody>
                  <a:tcPr/>
                </a:tc>
                <a:tc>
                  <a:txBody>
                    <a:bodyPr/>
                    <a:lstStyle/>
                    <a:p>
                      <a:r>
                        <a:rPr lang="en-US" sz="1800" kern="1200" baseline="0" dirty="0" smtClean="0">
                          <a:solidFill>
                            <a:schemeClr val="dk1"/>
                          </a:solidFill>
                          <a:latin typeface="+mn-lt"/>
                          <a:ea typeface="+mn-ea"/>
                          <a:cs typeface="+mn-cs"/>
                        </a:rPr>
                        <a:t>qualitative </a:t>
                      </a:r>
                      <a:endParaRPr lang="el-GR" dirty="0"/>
                    </a:p>
                  </a:txBody>
                  <a:tcPr/>
                </a:tc>
                <a:tc>
                  <a:txBody>
                    <a:bodyPr/>
                    <a:lstStyle/>
                    <a:p>
                      <a:r>
                        <a:rPr lang="en-US" sz="1800" kern="1200" baseline="0" dirty="0" smtClean="0">
                          <a:solidFill>
                            <a:schemeClr val="dk1"/>
                          </a:solidFill>
                          <a:latin typeface="+mn-lt"/>
                          <a:ea typeface="+mn-ea"/>
                          <a:cs typeface="+mn-cs"/>
                        </a:rPr>
                        <a:t>textual</a:t>
                      </a:r>
                      <a:endParaRPr lang="el-GR"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Literary production vs. linguistic tools</a:t>
            </a:r>
            <a:endParaRPr lang="el-GR" sz="3600"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In the 1980’s, developments in pragmatics and discourse analysis allowed </a:t>
            </a:r>
            <a:r>
              <a:rPr lang="en-US" dirty="0" err="1" smtClean="0"/>
              <a:t>stylisticians</a:t>
            </a:r>
            <a:r>
              <a:rPr lang="en-US" dirty="0" smtClean="0"/>
              <a:t> to focus on the linguistic structure of dramatic dialogue</a:t>
            </a:r>
          </a:p>
          <a:p>
            <a:endParaRPr lang="en-US" dirty="0" smtClean="0"/>
          </a:p>
          <a:p>
            <a:r>
              <a:rPr lang="en-US" dirty="0" smtClean="0"/>
              <a:t>In examining issues like politeness, register and pun rendition, identity inscription and value implementation, in target texts, the course  extends the potential investigated in the above research projects to the study of drama and film dialogue </a:t>
            </a:r>
            <a:r>
              <a:rPr lang="en-US" i="1" dirty="0" smtClean="0"/>
              <a:t>in translation</a:t>
            </a:r>
            <a:endParaRPr lang="el-GR"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William Golding’s </a:t>
            </a:r>
            <a:r>
              <a:rPr lang="en-US" sz="3600" i="1" dirty="0" smtClean="0">
                <a:solidFill>
                  <a:srgbClr val="0070C0"/>
                </a:solidFill>
              </a:rPr>
              <a:t>The Inheritors</a:t>
            </a:r>
            <a:endParaRPr lang="el-GR" sz="3600"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t>Halliday</a:t>
            </a:r>
            <a:r>
              <a:rPr lang="en-US" dirty="0" smtClean="0"/>
              <a:t> applied developments in systemic functional grammar, on Golding’s novel </a:t>
            </a:r>
            <a:r>
              <a:rPr lang="en-US" i="1" dirty="0" smtClean="0"/>
              <a:t>The Inheritors, to show </a:t>
            </a:r>
            <a:r>
              <a:rPr lang="en-US" dirty="0" smtClean="0"/>
              <a:t>how ideational patterns (language used to convey experience and information about the context) can be used to imply a specific point of view in prose (Culpeper </a:t>
            </a:r>
            <a:r>
              <a:rPr lang="en-US" i="1" dirty="0" smtClean="0"/>
              <a:t>et al </a:t>
            </a:r>
            <a:r>
              <a:rPr lang="en-US" dirty="0" smtClean="0"/>
              <a:t>1998</a:t>
            </a:r>
            <a:r>
              <a:rPr lang="en-US" i="1" dirty="0" smtClean="0"/>
              <a:t>).</a:t>
            </a:r>
          </a:p>
          <a:p>
            <a:endParaRPr lang="en-US" i="1" dirty="0" smtClean="0"/>
          </a:p>
          <a:p>
            <a:pPr>
              <a:buNone/>
            </a:pPr>
            <a:r>
              <a:rPr lang="en-US" sz="2400" i="1" dirty="0" smtClean="0"/>
              <a:t>The Inheritors</a:t>
            </a:r>
            <a:r>
              <a:rPr lang="en-US" sz="2400" dirty="0" smtClean="0"/>
              <a:t> (William Golding)</a:t>
            </a:r>
          </a:p>
          <a:p>
            <a:r>
              <a:rPr lang="en-US" sz="2400" dirty="0" smtClean="0">
                <a:hlinkClick r:id="rId4"/>
              </a:rPr>
              <a:t>http://www.enotes.com/topics/inheritors</a:t>
            </a:r>
            <a:endParaRPr lang="en-US" sz="2400" dirty="0" smtClean="0"/>
          </a:p>
          <a:p>
            <a:r>
              <a:rPr lang="en-US" sz="2400" dirty="0" smtClean="0">
                <a:hlinkClick r:id="rId5"/>
              </a:rPr>
              <a:t>http://en.wikipedia.org/wiki/The_Inheritors_(William_Golding)</a:t>
            </a:r>
            <a:r>
              <a:rPr lang="en-US" sz="2400" dirty="0" smtClean="0"/>
              <a:t> </a:t>
            </a:r>
            <a:endParaRPr lang="el-GR" sz="24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John Osborn’s </a:t>
            </a:r>
            <a:r>
              <a:rPr lang="en-US" sz="3600" i="1" dirty="0" smtClean="0">
                <a:solidFill>
                  <a:srgbClr val="0070C0"/>
                </a:solidFill>
              </a:rPr>
              <a:t>Look back in Anger</a:t>
            </a:r>
            <a:endParaRPr lang="el-GR" sz="3600"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a:buNone/>
            </a:pPr>
            <a:r>
              <a:rPr lang="en-US" sz="3000" dirty="0" smtClean="0"/>
              <a:t>Herman (1998) explored the insights of Conversation Analysis on the study of drama. She examined the contribution that turn-taking patterns made to understanding situations and characters in plays. In analyzing an extract from John Osborn’s </a:t>
            </a:r>
            <a:r>
              <a:rPr lang="en-US" sz="3000" i="1" dirty="0" smtClean="0"/>
              <a:t>Look back in Anger, </a:t>
            </a:r>
            <a:r>
              <a:rPr lang="en-US" sz="3000" dirty="0" smtClean="0"/>
              <a:t>she showed that turn-taking choices (e.g. length of turns, pauses, interruptions etc.) affect the reader’s interpretation of characters’ discourse.</a:t>
            </a:r>
            <a:endParaRPr lang="en-US" sz="3000" i="1" dirty="0" smtClean="0"/>
          </a:p>
          <a:p>
            <a:endParaRPr lang="en-US" sz="2400" dirty="0" smtClean="0"/>
          </a:p>
          <a:p>
            <a:r>
              <a:rPr lang="en-US" sz="2400" dirty="0" smtClean="0"/>
              <a:t>Look Back In Anger - 1989 - Kenneth </a:t>
            </a:r>
            <a:r>
              <a:rPr lang="en-US" sz="2400" dirty="0" err="1" smtClean="0"/>
              <a:t>Branagh</a:t>
            </a:r>
            <a:r>
              <a:rPr lang="en-US" sz="2400" dirty="0" smtClean="0"/>
              <a:t> Emma Thompson FULL </a:t>
            </a:r>
            <a:r>
              <a:rPr lang="en-US" sz="2400" dirty="0" smtClean="0">
                <a:hlinkClick r:id="rId4"/>
              </a:rPr>
              <a:t>https://www.youtube.com/watch?v=-Jt9ZXgTOEE</a:t>
            </a:r>
            <a:r>
              <a:rPr lang="en-US" sz="2400" dirty="0" smtClean="0"/>
              <a:t> </a:t>
            </a:r>
          </a:p>
          <a:p>
            <a:endParaRPr lang="el-GR" sz="2400"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Theatre of the Absurd</a:t>
            </a:r>
            <a:endParaRPr lang="el-GR" sz="3600"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t>Simpson (1998) employs linguistic tools for the analysis of “odd talk”. Odd talk is a clear aspect of absurdity in the work of a group of dramatists writing in the 1950s and early 1960s, which critics have called the Theatre of the Absurd (including Harold Pinter, Eugene Ionesco, Edward Albee, N.F. Simpson and Samuel Beckett). </a:t>
            </a:r>
          </a:p>
          <a:p>
            <a:pPr>
              <a:buNone/>
            </a:pPr>
            <a:r>
              <a:rPr lang="en-US" dirty="0" smtClean="0"/>
              <a:t>Simpson showed that odd talk often “involves taking the assumptions and patterns from one discourse context and using them in another where they would not normally be found” (ibid:34)</a:t>
            </a:r>
            <a:endParaRPr lang="en-US" sz="2400" dirty="0" smtClean="0"/>
          </a:p>
          <a:p>
            <a:endParaRPr lang="el-GR" sz="2400"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Shakespeare’s </a:t>
            </a:r>
            <a:r>
              <a:rPr lang="en-US" sz="3600" i="1" dirty="0" smtClean="0">
                <a:solidFill>
                  <a:srgbClr val="0070C0"/>
                </a:solidFill>
              </a:rPr>
              <a:t>The Taming of the Shrew</a:t>
            </a:r>
            <a:endParaRPr lang="el-GR" sz="3600" dirty="0">
              <a:solidFill>
                <a:srgbClr val="0070C0"/>
              </a:solidFill>
            </a:endParaRPr>
          </a:p>
        </p:txBody>
      </p:sp>
      <p:sp>
        <p:nvSpPr>
          <p:cNvPr id="3" name="Content Placeholder 2"/>
          <p:cNvSpPr>
            <a:spLocks noGrp="1"/>
          </p:cNvSpPr>
          <p:nvPr>
            <p:ph idx="1"/>
          </p:nvPr>
        </p:nvSpPr>
        <p:spPr/>
        <p:txBody>
          <a:bodyPr>
            <a:normAutofit lnSpcReduction="10000"/>
          </a:bodyPr>
          <a:lstStyle/>
          <a:p>
            <a:pPr>
              <a:buNone/>
            </a:pPr>
            <a:r>
              <a:rPr lang="en-US" sz="2800" dirty="0" smtClean="0"/>
              <a:t>Cooper (1998) employed Grice’s model to show how we can reconstruct inferential chains that lead to a particular interpretation, in Shakespeare’s </a:t>
            </a:r>
            <a:r>
              <a:rPr lang="en-US" sz="2800" i="1" dirty="0" smtClean="0"/>
              <a:t>The Taming of the Shrew. She showed how linguistic </a:t>
            </a:r>
            <a:r>
              <a:rPr lang="en-US" sz="2800" dirty="0" smtClean="0"/>
              <a:t>inferences generated via Grice’s model interact with inferences based on the conventions of a particular genre (e.g. the farce) and culture (e.g. courtship) to produce different interpretations (ibid:54).</a:t>
            </a:r>
          </a:p>
          <a:p>
            <a:pPr>
              <a:buNone/>
            </a:pPr>
            <a:endParaRPr lang="en-US" sz="2800" dirty="0" smtClean="0"/>
          </a:p>
          <a:p>
            <a:r>
              <a:rPr lang="en-US" sz="2400" dirty="0" smtClean="0"/>
              <a:t>Taming of the Shrew - Best Bits </a:t>
            </a:r>
            <a:r>
              <a:rPr lang="en-US" sz="2400" dirty="0" smtClean="0">
                <a:hlinkClick r:id="rId4"/>
              </a:rPr>
              <a:t>https://www.youtube.com/watch?v=oXUelJZSPxY</a:t>
            </a:r>
            <a:r>
              <a:rPr lang="en-US" sz="2400" dirty="0" smtClean="0"/>
              <a:t> </a:t>
            </a:r>
          </a:p>
          <a:p>
            <a:pPr>
              <a:buNone/>
            </a:pPr>
            <a:endParaRPr lang="en-US" sz="2400" dirty="0" smtClean="0"/>
          </a:p>
          <a:p>
            <a:pPr>
              <a:buNone/>
            </a:pPr>
            <a:endParaRPr lang="el-GR" sz="2400"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Tom </a:t>
            </a:r>
            <a:r>
              <a:rPr lang="en-US" sz="3600" dirty="0" err="1" smtClean="0">
                <a:solidFill>
                  <a:srgbClr val="0070C0"/>
                </a:solidFill>
              </a:rPr>
              <a:t>Stoppard’s</a:t>
            </a:r>
            <a:r>
              <a:rPr lang="en-US" sz="3600" dirty="0" smtClean="0">
                <a:solidFill>
                  <a:srgbClr val="0070C0"/>
                </a:solidFill>
              </a:rPr>
              <a:t> </a:t>
            </a:r>
            <a:r>
              <a:rPr lang="en-US" sz="3600" i="1" dirty="0" smtClean="0">
                <a:solidFill>
                  <a:srgbClr val="0070C0"/>
                </a:solidFill>
              </a:rPr>
              <a:t>Professional Foul</a:t>
            </a:r>
            <a:endParaRPr lang="el-GR" sz="3600" dirty="0">
              <a:solidFill>
                <a:srgbClr val="0070C0"/>
              </a:solidFill>
            </a:endParaRPr>
          </a:p>
        </p:txBody>
      </p:sp>
      <p:sp>
        <p:nvSpPr>
          <p:cNvPr id="3" name="Content Placeholder 2"/>
          <p:cNvSpPr>
            <a:spLocks noGrp="1"/>
          </p:cNvSpPr>
          <p:nvPr>
            <p:ph idx="1"/>
          </p:nvPr>
        </p:nvSpPr>
        <p:spPr>
          <a:xfrm>
            <a:off x="457200" y="1916832"/>
            <a:ext cx="8229600" cy="4209331"/>
          </a:xfrm>
        </p:spPr>
        <p:txBody>
          <a:bodyPr>
            <a:normAutofit/>
          </a:bodyPr>
          <a:lstStyle/>
          <a:p>
            <a:pPr>
              <a:buNone/>
            </a:pPr>
            <a:r>
              <a:rPr lang="en-US" sz="2800" dirty="0" err="1" smtClean="0"/>
              <a:t>Bennison</a:t>
            </a:r>
            <a:r>
              <a:rPr lang="en-US" sz="2800" dirty="0" smtClean="0"/>
              <a:t> (1998) also used developments in discourse analysis and pragmatics to analyze the </a:t>
            </a:r>
            <a:r>
              <a:rPr lang="en-US" sz="2800" dirty="0" err="1" smtClean="0"/>
              <a:t>behaviour</a:t>
            </a:r>
            <a:r>
              <a:rPr lang="en-US" sz="2800" dirty="0" smtClean="0"/>
              <a:t> of characters in Tom </a:t>
            </a:r>
            <a:r>
              <a:rPr lang="en-US" sz="2800" dirty="0" err="1" smtClean="0"/>
              <a:t>Stoppard’s</a:t>
            </a:r>
            <a:r>
              <a:rPr lang="en-US" sz="2800" dirty="0" smtClean="0"/>
              <a:t> play </a:t>
            </a:r>
            <a:r>
              <a:rPr lang="en-US" sz="2800" i="1" dirty="0" smtClean="0"/>
              <a:t>Professional Foul, </a:t>
            </a:r>
            <a:r>
              <a:rPr lang="en-US" sz="2800" dirty="0" smtClean="0"/>
              <a:t>by</a:t>
            </a:r>
            <a:r>
              <a:rPr lang="en-US" sz="2800" i="1" dirty="0" smtClean="0"/>
              <a:t> </a:t>
            </a:r>
            <a:r>
              <a:rPr lang="en-US" sz="2800" dirty="0" smtClean="0"/>
              <a:t>focusing on four character traits.</a:t>
            </a:r>
          </a:p>
          <a:p>
            <a:endParaRPr lang="en-US" sz="2400" i="1" dirty="0" smtClean="0"/>
          </a:p>
          <a:p>
            <a:r>
              <a:rPr lang="en-US" sz="2400" i="1" dirty="0" smtClean="0"/>
              <a:t>Professional Foul</a:t>
            </a:r>
            <a:r>
              <a:rPr lang="en-US" sz="2400" dirty="0" smtClean="0"/>
              <a:t> </a:t>
            </a:r>
            <a:r>
              <a:rPr lang="en-US" sz="2400" dirty="0" smtClean="0">
                <a:hlinkClick r:id="rId4"/>
              </a:rPr>
              <a:t>http://en.wikipedia.org/wiki/Professional_Foul</a:t>
            </a:r>
            <a:r>
              <a:rPr lang="en-US" sz="2400" dirty="0" smtClean="0"/>
              <a:t> </a:t>
            </a:r>
          </a:p>
          <a:p>
            <a:pPr>
              <a:buNone/>
            </a:pPr>
            <a:endParaRPr lang="el-GR" sz="2400"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i="1" dirty="0" smtClean="0">
                <a:solidFill>
                  <a:srgbClr val="0070C0"/>
                </a:solidFill>
              </a:rPr>
              <a:t>Scent of a Woman</a:t>
            </a:r>
            <a:endParaRPr lang="el-GR" sz="3600" dirty="0">
              <a:solidFill>
                <a:srgbClr val="0070C0"/>
              </a:solidFill>
            </a:endParaRPr>
          </a:p>
        </p:txBody>
      </p:sp>
      <p:sp>
        <p:nvSpPr>
          <p:cNvPr id="3" name="Content Placeholder 2"/>
          <p:cNvSpPr>
            <a:spLocks noGrp="1"/>
          </p:cNvSpPr>
          <p:nvPr>
            <p:ph idx="1"/>
          </p:nvPr>
        </p:nvSpPr>
        <p:spPr/>
        <p:txBody>
          <a:bodyPr>
            <a:normAutofit/>
          </a:bodyPr>
          <a:lstStyle/>
          <a:p>
            <a:pPr>
              <a:buNone/>
            </a:pPr>
            <a:r>
              <a:rPr lang="en-US" sz="2800" dirty="0" smtClean="0"/>
              <a:t>Culpeper (1998) explores impoliteness in film dialogue by </a:t>
            </a:r>
            <a:r>
              <a:rPr lang="en-US" sz="2800" dirty="0" err="1" smtClean="0"/>
              <a:t>analysing</a:t>
            </a:r>
            <a:r>
              <a:rPr lang="en-US" sz="2800" dirty="0" smtClean="0"/>
              <a:t> the </a:t>
            </a:r>
            <a:r>
              <a:rPr lang="en-US" sz="2800" dirty="0" err="1" smtClean="0"/>
              <a:t>behaviour</a:t>
            </a:r>
            <a:r>
              <a:rPr lang="en-US" sz="2800" dirty="0" smtClean="0"/>
              <a:t> of two main characters in the film </a:t>
            </a:r>
            <a:r>
              <a:rPr lang="en-US" sz="2800" i="1" dirty="0" smtClean="0"/>
              <a:t>Scent of a Woman. He </a:t>
            </a:r>
            <a:r>
              <a:rPr lang="en-US" sz="2800" dirty="0" smtClean="0"/>
              <a:t>argued that impoliteness in the film generates the conflict that attracts audience attention and moves the plot forward.</a:t>
            </a:r>
          </a:p>
          <a:p>
            <a:pPr>
              <a:buNone/>
            </a:pPr>
            <a:endParaRPr lang="en-US" sz="2800" dirty="0" smtClean="0"/>
          </a:p>
          <a:p>
            <a:r>
              <a:rPr lang="en-US" sz="2400" dirty="0" smtClean="0"/>
              <a:t>The Tango - Scent of a Woman (4/8) Movie CLIP (1992) HD </a:t>
            </a:r>
            <a:r>
              <a:rPr lang="en-US" sz="2400" dirty="0" smtClean="0">
                <a:hlinkClick r:id="rId4"/>
              </a:rPr>
              <a:t>https://www.youtube.com/watch?v=F2zTd_YwTvo</a:t>
            </a:r>
            <a:r>
              <a:rPr lang="en-US" sz="2400" dirty="0" smtClean="0"/>
              <a:t> </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Shakespeare’s</a:t>
            </a:r>
            <a:r>
              <a:rPr lang="en-US" sz="3600" i="1" dirty="0" smtClean="0">
                <a:solidFill>
                  <a:srgbClr val="0070C0"/>
                </a:solidFill>
              </a:rPr>
              <a:t> Macbeth</a:t>
            </a:r>
            <a:endParaRPr lang="el-GR" sz="3600" dirty="0">
              <a:solidFill>
                <a:srgbClr val="0070C0"/>
              </a:solidFill>
            </a:endParaRPr>
          </a:p>
        </p:txBody>
      </p:sp>
      <p:sp>
        <p:nvSpPr>
          <p:cNvPr id="3" name="Content Placeholder 2"/>
          <p:cNvSpPr>
            <a:spLocks noGrp="1"/>
          </p:cNvSpPr>
          <p:nvPr>
            <p:ph idx="1"/>
          </p:nvPr>
        </p:nvSpPr>
        <p:spPr>
          <a:xfrm>
            <a:off x="467544" y="1988840"/>
            <a:ext cx="8229600" cy="4525963"/>
          </a:xfrm>
        </p:spPr>
        <p:txBody>
          <a:bodyPr>
            <a:normAutofit/>
          </a:bodyPr>
          <a:lstStyle/>
          <a:p>
            <a:pPr>
              <a:buNone/>
            </a:pPr>
            <a:r>
              <a:rPr lang="en-US" sz="2800" dirty="0" smtClean="0"/>
              <a:t>Freeman (1998) applied cognitive theory of metaphor to Shakespeare’s </a:t>
            </a:r>
            <a:r>
              <a:rPr lang="en-US" sz="2800" i="1" dirty="0" smtClean="0"/>
              <a:t>Macbeth</a:t>
            </a:r>
            <a:r>
              <a:rPr lang="en-US" sz="2800" dirty="0" smtClean="0"/>
              <a:t>. He suggested that the play is based on the PATH and CONTAINER schemata and shows how the two schemas interact to create a four-dimensional image of Macbeth’s downfall.</a:t>
            </a:r>
          </a:p>
          <a:p>
            <a:endParaRPr lang="en-US" sz="2800" dirty="0" smtClean="0"/>
          </a:p>
          <a:p>
            <a:r>
              <a:rPr lang="en-US" sz="2400" dirty="0" smtClean="0"/>
              <a:t>MACBETH BBC SHAKESPEARE COLLECTION </a:t>
            </a:r>
            <a:r>
              <a:rPr lang="en-US" sz="2400" dirty="0" smtClean="0">
                <a:hlinkClick r:id="rId4"/>
              </a:rPr>
              <a:t>https://www.youtube.com/watch?v=lmiEH6E63UM</a:t>
            </a:r>
            <a:r>
              <a:rPr lang="en-US" sz="2400" dirty="0" smtClean="0"/>
              <a:t> </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Source:</a:t>
            </a:r>
            <a:endParaRPr lang="el-GR" dirty="0">
              <a:solidFill>
                <a:schemeClr val="tx2">
                  <a:lumMod val="60000"/>
                  <a:lumOff val="40000"/>
                </a:schemeClr>
              </a:solidFill>
            </a:endParaRPr>
          </a:p>
        </p:txBody>
      </p:sp>
      <p:sp>
        <p:nvSpPr>
          <p:cNvPr id="5" name="Content Placeholder 4" title="Sidiropoulou, Maria. Translating Identities on Stage and Screen – Pragmatic perspectives and discoursal tendencies."/>
          <p:cNvSpPr>
            <a:spLocks noGrp="1"/>
          </p:cNvSpPr>
          <p:nvPr>
            <p:ph idx="1"/>
          </p:nvPr>
        </p:nvSpPr>
        <p:spPr>
          <a:xfrm>
            <a:off x="3851920" y="1484784"/>
            <a:ext cx="3168352" cy="4007251"/>
          </a:xfrm>
          <a:prstGeom prst="rect">
            <a:avLst/>
          </a:prstGeom>
          <a:blipFill>
            <a:blip r:embed="rId3" cstate="print"/>
            <a:tile tx="0" ty="0" sx="100000" sy="100000" flip="none" algn="tl"/>
          </a:blipFill>
          <a:ln>
            <a:solidFill>
              <a:schemeClr val="accent1">
                <a:lumMod val="20000"/>
                <a:lumOff val="80000"/>
              </a:schemeClr>
            </a:solidFill>
          </a:ln>
        </p:spPr>
        <p:txBody>
          <a:bodyPr wrap="square">
            <a:spAutoFit/>
          </a:bodyPr>
          <a:lstStyle/>
          <a:p>
            <a:pPr>
              <a:buNone/>
            </a:pPr>
            <a:r>
              <a:rPr lang="en-US" sz="2400" dirty="0" err="1" smtClean="0">
                <a:solidFill>
                  <a:schemeClr val="accent2">
                    <a:lumMod val="50000"/>
                  </a:schemeClr>
                </a:solidFill>
              </a:rPr>
              <a:t>Sidiropoulou</a:t>
            </a:r>
            <a:r>
              <a:rPr lang="en-US" sz="2400" dirty="0" smtClean="0">
                <a:solidFill>
                  <a:schemeClr val="accent2">
                    <a:lumMod val="50000"/>
                  </a:schemeClr>
                </a:solidFill>
              </a:rPr>
              <a:t>, Maria. </a:t>
            </a:r>
          </a:p>
          <a:p>
            <a:pPr>
              <a:buNone/>
            </a:pPr>
            <a:r>
              <a:rPr lang="en-US" sz="2400" dirty="0" smtClean="0">
                <a:solidFill>
                  <a:schemeClr val="accent2">
                    <a:lumMod val="50000"/>
                  </a:schemeClr>
                </a:solidFill>
              </a:rPr>
              <a:t>2012/2013. </a:t>
            </a:r>
          </a:p>
          <a:p>
            <a:pPr>
              <a:buNone/>
            </a:pPr>
            <a:r>
              <a:rPr lang="en-US" sz="2400" i="1" dirty="0" smtClean="0">
                <a:solidFill>
                  <a:schemeClr val="accent2">
                    <a:lumMod val="50000"/>
                  </a:schemeClr>
                </a:solidFill>
              </a:rPr>
              <a:t>Translating Identities on Stage and Screen</a:t>
            </a:r>
            <a:r>
              <a:rPr lang="en-US" sz="2400" dirty="0">
                <a:solidFill>
                  <a:schemeClr val="accent2">
                    <a:lumMod val="50000"/>
                  </a:schemeClr>
                </a:solidFill>
              </a:rPr>
              <a:t> </a:t>
            </a:r>
            <a:r>
              <a:rPr lang="en-US" sz="2400" dirty="0" smtClean="0">
                <a:solidFill>
                  <a:schemeClr val="accent2">
                    <a:lumMod val="50000"/>
                  </a:schemeClr>
                </a:solidFill>
              </a:rPr>
              <a:t>– Pragmatic perspectives and </a:t>
            </a:r>
            <a:r>
              <a:rPr lang="en-US" sz="2400" dirty="0" err="1">
                <a:solidFill>
                  <a:schemeClr val="accent2">
                    <a:lumMod val="50000"/>
                  </a:schemeClr>
                </a:solidFill>
              </a:rPr>
              <a:t>d</a:t>
            </a:r>
            <a:r>
              <a:rPr lang="en-US" sz="2400" dirty="0" err="1" smtClean="0">
                <a:solidFill>
                  <a:schemeClr val="accent2">
                    <a:lumMod val="50000"/>
                  </a:schemeClr>
                </a:solidFill>
              </a:rPr>
              <a:t>iscoursal</a:t>
            </a:r>
            <a:r>
              <a:rPr lang="en-US" sz="2400" dirty="0" smtClean="0">
                <a:solidFill>
                  <a:schemeClr val="accent2">
                    <a:lumMod val="50000"/>
                  </a:schemeClr>
                </a:solidFill>
              </a:rPr>
              <a:t> tendencies.</a:t>
            </a:r>
          </a:p>
          <a:p>
            <a:pPr>
              <a:buNone/>
            </a:pPr>
            <a:r>
              <a:rPr lang="en-US" sz="2400" dirty="0" smtClean="0">
                <a:solidFill>
                  <a:schemeClr val="accent2">
                    <a:lumMod val="50000"/>
                  </a:schemeClr>
                </a:solidFill>
              </a:rPr>
              <a:t>Newcastle-upon-Tyne: Cambridge Scholars</a:t>
            </a:r>
          </a:p>
        </p:txBody>
      </p:sp>
      <p:pic>
        <p:nvPicPr>
          <p:cNvPr id="6" name="Picture 3" title="Sidiropoulou, Maria. Translating Identities on Stage and Screen – Pragmatic perspectives and discoursal tendencies."/>
          <p:cNvPicPr>
            <a:picLocks noChangeAspect="1" noChangeArrowheads="1"/>
          </p:cNvPicPr>
          <p:nvPr/>
        </p:nvPicPr>
        <p:blipFill>
          <a:blip r:embed="rId4" cstate="print"/>
          <a:srcRect/>
          <a:stretch>
            <a:fillRect/>
          </a:stretch>
        </p:blipFill>
        <p:spPr bwMode="auto">
          <a:xfrm rot="21231870">
            <a:off x="1101581" y="1615754"/>
            <a:ext cx="2661005" cy="3922326"/>
          </a:xfrm>
          <a:prstGeom prst="rect">
            <a:avLst/>
          </a:prstGeom>
          <a:noFill/>
        </p:spPr>
      </p:pic>
      <p:sp>
        <p:nvSpPr>
          <p:cNvPr id="7" name="Rectangle 6" title="Translating Identities on Stage and Screen – Pragmatic perspectives and discoursal tendencies."/>
          <p:cNvSpPr/>
          <p:nvPr/>
        </p:nvSpPr>
        <p:spPr>
          <a:xfrm>
            <a:off x="719064" y="5661248"/>
            <a:ext cx="8424936" cy="369332"/>
          </a:xfrm>
          <a:prstGeom prst="rect">
            <a:avLst/>
          </a:prstGeom>
        </p:spPr>
        <p:txBody>
          <a:bodyPr wrap="square">
            <a:spAutoFit/>
          </a:bodyPr>
          <a:lstStyle/>
          <a:p>
            <a:r>
              <a:rPr lang="en-US" dirty="0" smtClean="0">
                <a:hlinkClick r:id="rId5"/>
              </a:rPr>
              <a:t>http://www.cambridgescholars.com/translating-identities-on-stage-and-screen-18</a:t>
            </a:r>
            <a:endParaRPr lang="el-GR" dirty="0"/>
          </a:p>
        </p:txBody>
      </p:sp>
    </p:spTree>
    <p:extLst>
      <p:ext uri="{BB962C8B-B14F-4D97-AF65-F5344CB8AC3E}">
        <p14:creationId xmlns:p14="http://schemas.microsoft.com/office/powerpoint/2010/main" val="797979896"/>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David Mamet’s </a:t>
            </a:r>
            <a:r>
              <a:rPr lang="en-US" sz="3600" i="1" dirty="0" err="1" smtClean="0">
                <a:solidFill>
                  <a:srgbClr val="0070C0"/>
                </a:solidFill>
              </a:rPr>
              <a:t>Oleanna</a:t>
            </a:r>
            <a:endParaRPr lang="el-GR" sz="3600" dirty="0">
              <a:solidFill>
                <a:srgbClr val="0070C0"/>
              </a:solidFill>
            </a:endParaRPr>
          </a:p>
        </p:txBody>
      </p:sp>
      <p:sp>
        <p:nvSpPr>
          <p:cNvPr id="3" name="Content Placeholder 2"/>
          <p:cNvSpPr>
            <a:spLocks noGrp="1"/>
          </p:cNvSpPr>
          <p:nvPr>
            <p:ph idx="1"/>
          </p:nvPr>
        </p:nvSpPr>
        <p:spPr/>
        <p:txBody>
          <a:bodyPr>
            <a:normAutofit lnSpcReduction="10000"/>
          </a:bodyPr>
          <a:lstStyle/>
          <a:p>
            <a:pPr>
              <a:buNone/>
            </a:pPr>
            <a:r>
              <a:rPr lang="en-US" sz="2800" dirty="0" smtClean="0"/>
              <a:t>Weber (1998) focused on the interaction of the social context (power relations) and cognitive context (conceived as “schemata”) to show how our interpretations of the dialogue are affected by our assumptions. Weber discussed changing power relations between a university teacher and a student in David Mamet’s </a:t>
            </a:r>
            <a:r>
              <a:rPr lang="en-US" sz="2800" i="1" dirty="0" err="1" smtClean="0"/>
              <a:t>Oleanna</a:t>
            </a:r>
            <a:r>
              <a:rPr lang="en-US" sz="2800" i="1" dirty="0" smtClean="0"/>
              <a:t> to identify three models </a:t>
            </a:r>
            <a:r>
              <a:rPr lang="en-US" sz="2800" dirty="0" smtClean="0"/>
              <a:t>of power relations.</a:t>
            </a:r>
          </a:p>
          <a:p>
            <a:pPr>
              <a:buNone/>
            </a:pPr>
            <a:endParaRPr lang="en-US" sz="2800" dirty="0" smtClean="0"/>
          </a:p>
          <a:p>
            <a:r>
              <a:rPr lang="en-US" sz="2600" dirty="0" smtClean="0"/>
              <a:t>[Full Movie] </a:t>
            </a:r>
            <a:r>
              <a:rPr lang="en-US" sz="2600" dirty="0" err="1" smtClean="0"/>
              <a:t>Oleanna</a:t>
            </a:r>
            <a:r>
              <a:rPr lang="en-US" sz="2600" dirty="0" smtClean="0"/>
              <a:t> (1994) </a:t>
            </a:r>
            <a:r>
              <a:rPr lang="en-US" sz="2600" dirty="0" smtClean="0">
                <a:hlinkClick r:id="rId4"/>
              </a:rPr>
              <a:t>https://www.youtube.com/watch?v=P2KFG4ZibCQ</a:t>
            </a:r>
            <a:r>
              <a:rPr lang="en-US" sz="2600" dirty="0" smtClean="0"/>
              <a:t> </a:t>
            </a:r>
          </a:p>
          <a:p>
            <a:pPr>
              <a:buNone/>
            </a:pPr>
            <a:endParaRPr lang="el-GR"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smtClean="0">
                <a:solidFill>
                  <a:srgbClr val="0070C0"/>
                </a:solidFill>
              </a:rPr>
              <a:t>Arthur Miller’s</a:t>
            </a:r>
            <a:r>
              <a:rPr lang="en-US" sz="3600" i="1" dirty="0" smtClean="0">
                <a:solidFill>
                  <a:srgbClr val="0070C0"/>
                </a:solidFill>
              </a:rPr>
              <a:t> The Crucible</a:t>
            </a:r>
            <a:endParaRPr lang="el-GR" sz="3600" dirty="0">
              <a:solidFill>
                <a:srgbClr val="0070C0"/>
              </a:solidFill>
            </a:endParaRPr>
          </a:p>
        </p:txBody>
      </p:sp>
      <p:sp>
        <p:nvSpPr>
          <p:cNvPr id="3" name="Content Placeholder 2"/>
          <p:cNvSpPr>
            <a:spLocks noGrp="1"/>
          </p:cNvSpPr>
          <p:nvPr>
            <p:ph idx="1"/>
          </p:nvPr>
        </p:nvSpPr>
        <p:spPr/>
        <p:txBody>
          <a:bodyPr>
            <a:normAutofit/>
          </a:bodyPr>
          <a:lstStyle/>
          <a:p>
            <a:pPr>
              <a:buNone/>
            </a:pPr>
            <a:r>
              <a:rPr lang="en-US" sz="2800" dirty="0" smtClean="0"/>
              <a:t>Lowe (1998) employed Austin and Searle’s speech act theory to analyze ‘unhappy’ confessions in Arthur Miller’s </a:t>
            </a:r>
            <a:r>
              <a:rPr lang="en-US" sz="2800" i="1" dirty="0" smtClean="0"/>
              <a:t>The Crucible. Lowe showed how the discourses of two characters in the play </a:t>
            </a:r>
            <a:r>
              <a:rPr lang="en-US" sz="2800" dirty="0" smtClean="0"/>
              <a:t>are interpreted differently by the other characters and the reader.</a:t>
            </a:r>
          </a:p>
          <a:p>
            <a:endParaRPr lang="en-US" sz="2800" dirty="0" smtClean="0"/>
          </a:p>
          <a:p>
            <a:r>
              <a:rPr lang="en-US" sz="2800" dirty="0" smtClean="0"/>
              <a:t>The Crucible </a:t>
            </a:r>
            <a:r>
              <a:rPr lang="en-US" sz="2800" dirty="0" smtClean="0">
                <a:hlinkClick r:id="rId4"/>
              </a:rPr>
              <a:t>https://www.youtube.com/watch?v=o3hDrTAmDH0</a:t>
            </a:r>
            <a:r>
              <a:rPr lang="en-US" sz="2800" dirty="0" smtClean="0"/>
              <a:t> </a:t>
            </a:r>
            <a:endParaRPr lang="en-US" sz="2600" dirty="0" smtClean="0"/>
          </a:p>
          <a:p>
            <a:pPr>
              <a:buNone/>
            </a:pPr>
            <a:endParaRPr lang="el-GR"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blipFill>
            <a:blip r:embed="rId3" cstate="print"/>
            <a:tile tx="0" ty="0" sx="100000" sy="100000" flip="none" algn="tl"/>
          </a:blipFill>
        </p:spPr>
        <p:txBody>
          <a:bodyPr>
            <a:normAutofit fontScale="90000"/>
          </a:bodyPr>
          <a:lstStyle/>
          <a:p>
            <a:r>
              <a:rPr lang="en-US" sz="3600" dirty="0" smtClean="0">
                <a:solidFill>
                  <a:srgbClr val="0070C0"/>
                </a:solidFill>
              </a:rPr>
              <a:t>Opera </a:t>
            </a:r>
            <a:r>
              <a:rPr lang="en-US" sz="3600" dirty="0" err="1" smtClean="0">
                <a:solidFill>
                  <a:srgbClr val="0070C0"/>
                </a:solidFill>
              </a:rPr>
              <a:t>surtitling</a:t>
            </a:r>
            <a:r>
              <a:rPr lang="en-US" sz="3600" dirty="0" smtClean="0">
                <a:solidFill>
                  <a:srgbClr val="0070C0"/>
                </a:solidFill>
              </a:rPr>
              <a:t/>
            </a:r>
            <a:br>
              <a:rPr lang="en-US" sz="3600" dirty="0" smtClean="0">
                <a:solidFill>
                  <a:srgbClr val="0070C0"/>
                </a:solidFill>
              </a:rPr>
            </a:br>
            <a:r>
              <a:rPr lang="en-US" sz="3600" dirty="0" smtClean="0">
                <a:solidFill>
                  <a:srgbClr val="0070C0"/>
                </a:solidFill>
              </a:rPr>
              <a:t>Jacques Offenbach’s </a:t>
            </a:r>
            <a:r>
              <a:rPr lang="fr-FR" sz="3600" i="1" dirty="0" smtClean="0">
                <a:solidFill>
                  <a:srgbClr val="0070C0"/>
                </a:solidFill>
              </a:rPr>
              <a:t>Les Contes d’ Hoffmann</a:t>
            </a:r>
            <a:r>
              <a:rPr lang="en-US" sz="3200" dirty="0" smtClean="0"/>
              <a:t/>
            </a:r>
            <a:br>
              <a:rPr lang="en-US" sz="3200" dirty="0" smtClean="0"/>
            </a:br>
            <a:r>
              <a:rPr lang="en-US" sz="3200" dirty="0" smtClean="0"/>
              <a:t> </a:t>
            </a:r>
            <a:r>
              <a:rPr lang="en-US" sz="2200" dirty="0" smtClean="0">
                <a:solidFill>
                  <a:srgbClr val="0070C0"/>
                </a:solidFill>
              </a:rPr>
              <a:t>Greek </a:t>
            </a:r>
            <a:r>
              <a:rPr lang="en-US" sz="2200" dirty="0" err="1" smtClean="0">
                <a:solidFill>
                  <a:srgbClr val="0070C0"/>
                </a:solidFill>
              </a:rPr>
              <a:t>surtitles</a:t>
            </a:r>
            <a:r>
              <a:rPr lang="en-US" sz="2200" dirty="0" smtClean="0">
                <a:solidFill>
                  <a:srgbClr val="0070C0"/>
                </a:solidFill>
              </a:rPr>
              <a:t> by P. </a:t>
            </a:r>
            <a:r>
              <a:rPr lang="en-US" sz="2200" dirty="0" err="1" smtClean="0">
                <a:solidFill>
                  <a:srgbClr val="0070C0"/>
                </a:solidFill>
              </a:rPr>
              <a:t>Christogiannopoulou</a:t>
            </a:r>
            <a:r>
              <a:rPr lang="en-US" sz="2200" dirty="0" smtClean="0">
                <a:solidFill>
                  <a:srgbClr val="0070C0"/>
                </a:solidFill>
              </a:rPr>
              <a:t>, National Opera House, Athens</a:t>
            </a:r>
            <a:endParaRPr lang="el-GR" sz="2200" dirty="0">
              <a:solidFill>
                <a:srgbClr val="0070C0"/>
              </a:solidFill>
            </a:endParaRPr>
          </a:p>
        </p:txBody>
      </p:sp>
      <p:graphicFrame>
        <p:nvGraphicFramePr>
          <p:cNvPr id="5" name="Diagram 4" title="Opera surtitling Jacques Offenbach’s Les Contes d’ Hoffmann"/>
          <p:cNvGraphicFramePr/>
          <p:nvPr>
            <p:extLst>
              <p:ext uri="{D42A27DB-BD31-4B8C-83A1-F6EECF244321}">
                <p14:modId xmlns:p14="http://schemas.microsoft.com/office/powerpoint/2010/main" val="2099028602"/>
              </p:ext>
            </p:extLst>
          </p:nvPr>
        </p:nvGraphicFramePr>
        <p:xfrm>
          <a:off x="539552" y="1916832"/>
          <a:ext cx="8136904" cy="4336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3600" dirty="0" err="1" smtClean="0">
                <a:solidFill>
                  <a:srgbClr val="0070C0"/>
                </a:solidFill>
              </a:rPr>
              <a:t>Bourdieu’s</a:t>
            </a:r>
            <a:r>
              <a:rPr lang="en-US" sz="3600" dirty="0" smtClean="0">
                <a:solidFill>
                  <a:srgbClr val="0070C0"/>
                </a:solidFill>
              </a:rPr>
              <a:t> symbolic/cultural capital</a:t>
            </a:r>
            <a:endParaRPr lang="el-GR" sz="3600"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a:buNone/>
            </a:pPr>
            <a:r>
              <a:rPr lang="fr-FR" sz="2400" dirty="0" smtClean="0"/>
              <a:t>Hermans (1999) </a:t>
            </a:r>
            <a:r>
              <a:rPr lang="fr-FR" sz="2400" dirty="0" err="1" smtClean="0"/>
              <a:t>describes</a:t>
            </a:r>
            <a:r>
              <a:rPr lang="fr-FR" sz="2400" dirty="0" smtClean="0"/>
              <a:t> </a:t>
            </a:r>
            <a:r>
              <a:rPr lang="fr-FR" sz="2400" dirty="0" err="1" smtClean="0"/>
              <a:t>Gouanvic’s</a:t>
            </a:r>
            <a:r>
              <a:rPr lang="fr-FR" sz="2400" dirty="0" smtClean="0"/>
              <a:t> </a:t>
            </a:r>
            <a:r>
              <a:rPr lang="en-US" sz="2400" dirty="0" smtClean="0"/>
              <a:t>attempt [1997] to account for the status and prestige (‘symbolic/cultural capital’ in </a:t>
            </a:r>
            <a:r>
              <a:rPr lang="en-US" sz="2400" dirty="0" err="1" smtClean="0"/>
              <a:t>Bourdieu’s</a:t>
            </a:r>
            <a:r>
              <a:rPr lang="en-US" sz="2400" dirty="0" smtClean="0"/>
              <a:t> sense) of cultural products when they enter a new environment through translation</a:t>
            </a:r>
          </a:p>
          <a:p>
            <a:pPr>
              <a:buNone/>
            </a:pPr>
            <a:endParaRPr lang="en-US" sz="2400" dirty="0" smtClean="0"/>
          </a:p>
          <a:p>
            <a:pPr>
              <a:buNone/>
            </a:pPr>
            <a:r>
              <a:rPr lang="en-US" sz="2400" dirty="0" smtClean="0"/>
              <a:t>By ‘cultural capital’, he means all three forms of it, in </a:t>
            </a:r>
            <a:r>
              <a:rPr lang="en-US" sz="2400" dirty="0" err="1" smtClean="0"/>
              <a:t>Bourdieu’s</a:t>
            </a:r>
            <a:r>
              <a:rPr lang="en-US" sz="2400" dirty="0" smtClean="0"/>
              <a:t> sense, namely,</a:t>
            </a:r>
          </a:p>
          <a:p>
            <a:r>
              <a:rPr lang="en-US" sz="2400" dirty="0" smtClean="0"/>
              <a:t>the “long-lasting dispositions of the mind and body” (</a:t>
            </a:r>
            <a:r>
              <a:rPr lang="en-US" sz="2400" i="1" dirty="0" smtClean="0"/>
              <a:t>embodied </a:t>
            </a:r>
            <a:r>
              <a:rPr lang="en-US" sz="2400" dirty="0" smtClean="0"/>
              <a:t>form, ibid: 82),</a:t>
            </a:r>
          </a:p>
          <a:p>
            <a:r>
              <a:rPr lang="en-US" sz="2400" dirty="0" smtClean="0"/>
              <a:t>the cultural goods available, like pictures, books, instruments, dictionaries etc (</a:t>
            </a:r>
            <a:r>
              <a:rPr lang="en-US" sz="2400" i="1" dirty="0" smtClean="0"/>
              <a:t>objectified form), </a:t>
            </a:r>
            <a:r>
              <a:rPr lang="en-US" sz="2400" dirty="0" smtClean="0"/>
              <a:t>and</a:t>
            </a:r>
          </a:p>
          <a:p>
            <a:r>
              <a:rPr lang="en-US" sz="2400" dirty="0" smtClean="0"/>
              <a:t>the objectification obtained through educational qualifications (</a:t>
            </a:r>
            <a:r>
              <a:rPr lang="en-US" sz="2400" i="1" dirty="0" smtClean="0"/>
              <a:t>institutionalized form).</a:t>
            </a:r>
            <a:endParaRPr lang="en-US" sz="2400" dirty="0" smtClean="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560840" cy="1143000"/>
          </a:xfrm>
          <a:blipFill>
            <a:blip r:embed="rId3" cstate="print"/>
            <a:tile tx="0" ty="0" sx="100000" sy="100000" flip="none" algn="tl"/>
          </a:blipFill>
        </p:spPr>
        <p:txBody>
          <a:bodyPr>
            <a:normAutofit/>
          </a:bodyPr>
          <a:lstStyle/>
          <a:p>
            <a:r>
              <a:rPr lang="en-US" sz="4000" dirty="0" smtClean="0">
                <a:solidFill>
                  <a:schemeClr val="accent1"/>
                </a:solidFill>
              </a:rPr>
              <a:t>Unit 9 has …</a:t>
            </a:r>
            <a:endParaRPr lang="el-GR" sz="4000" dirty="0">
              <a:solidFill>
                <a:schemeClr val="accent1"/>
              </a:solidFill>
            </a:endParaRPr>
          </a:p>
        </p:txBody>
      </p:sp>
      <p:sp>
        <p:nvSpPr>
          <p:cNvPr id="4" name="Content Placeholder 3"/>
          <p:cNvSpPr>
            <a:spLocks noGrp="1"/>
          </p:cNvSpPr>
          <p:nvPr>
            <p:ph idx="1"/>
          </p:nvPr>
        </p:nvSpPr>
        <p:spPr/>
        <p:txBody>
          <a:bodyPr/>
          <a:lstStyle/>
          <a:p>
            <a:r>
              <a:rPr lang="en-US" dirty="0" smtClean="0"/>
              <a:t>raised awareness of the contribution of linguistic theory to analyzing spectacle data</a:t>
            </a:r>
          </a:p>
          <a:p>
            <a:r>
              <a:rPr lang="en-US" dirty="0" smtClean="0"/>
              <a:t>confirmed the three approaches to spectacle data taken in this course</a:t>
            </a:r>
          </a:p>
          <a:p>
            <a:r>
              <a:rPr lang="en-US" dirty="0" smtClean="0"/>
              <a:t>raised awareness of parameters which may affect translators’ decision-making in the spectacle</a:t>
            </a:r>
          </a:p>
          <a:p>
            <a:endParaRPr lang="en-US" dirty="0" smtClean="0"/>
          </a:p>
          <a:p>
            <a:endParaRPr lang="el-GR" dirty="0"/>
          </a:p>
        </p:txBody>
      </p:sp>
    </p:spTree>
    <p:extLst>
      <p:ext uri="{BB962C8B-B14F-4D97-AF65-F5344CB8AC3E}">
        <p14:creationId xmlns:p14="http://schemas.microsoft.com/office/powerpoint/2010/main" val="2061497464"/>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6768752" cy="792088"/>
          </a:xfrm>
          <a:blipFill>
            <a:blip r:embed="rId3" cstate="print"/>
            <a:tile tx="0" ty="0" sx="100000" sy="100000" flip="none" algn="tl"/>
          </a:blipFill>
        </p:spPr>
        <p:txBody>
          <a:bodyPr>
            <a:normAutofit/>
          </a:bodyPr>
          <a:lstStyle/>
          <a:p>
            <a:r>
              <a:rPr lang="en-US" sz="3600" dirty="0" smtClean="0">
                <a:solidFill>
                  <a:srgbClr val="0070C0"/>
                </a:solidFill>
              </a:rPr>
              <a:t>References 1/2</a:t>
            </a:r>
            <a:endParaRPr lang="el-GR" sz="3600" dirty="0">
              <a:solidFill>
                <a:srgbClr val="0070C0"/>
              </a:solidFill>
            </a:endParaRPr>
          </a:p>
        </p:txBody>
      </p:sp>
      <p:sp>
        <p:nvSpPr>
          <p:cNvPr id="3" name="Content Placeholder 2"/>
          <p:cNvSpPr>
            <a:spLocks noGrp="1"/>
          </p:cNvSpPr>
          <p:nvPr>
            <p:ph idx="1"/>
          </p:nvPr>
        </p:nvSpPr>
        <p:spPr>
          <a:xfrm>
            <a:off x="467544" y="1268760"/>
            <a:ext cx="8229600" cy="5040560"/>
          </a:xfrm>
        </p:spPr>
        <p:txBody>
          <a:bodyPr>
            <a:normAutofit/>
          </a:bodyPr>
          <a:lstStyle/>
          <a:p>
            <a:r>
              <a:rPr lang="en-US" sz="1400" dirty="0" err="1" smtClean="0"/>
              <a:t>Attardo</a:t>
            </a:r>
            <a:r>
              <a:rPr lang="en-US" sz="1400" dirty="0" smtClean="0"/>
              <a:t>, Salvatore. 2001. </a:t>
            </a:r>
            <a:r>
              <a:rPr lang="en-US" sz="1400" i="1" dirty="0" smtClean="0"/>
              <a:t>Humorous Texts: A Semantic and Pragmatic Analysis. </a:t>
            </a:r>
            <a:r>
              <a:rPr lang="en-US" sz="1400" dirty="0" smtClean="0"/>
              <a:t>Berlin/New York: Mouton de </a:t>
            </a:r>
            <a:r>
              <a:rPr lang="en-US" sz="1400" dirty="0" err="1" smtClean="0"/>
              <a:t>Gruyter</a:t>
            </a:r>
            <a:r>
              <a:rPr lang="en-US" sz="1400" dirty="0" smtClean="0"/>
              <a:t>.</a:t>
            </a:r>
          </a:p>
          <a:p>
            <a:r>
              <a:rPr lang="en-US" sz="1400" dirty="0" smtClean="0"/>
              <a:t>Baker, Mona. 2006. </a:t>
            </a:r>
            <a:r>
              <a:rPr lang="en-US" sz="1400" i="1" dirty="0" smtClean="0"/>
              <a:t>Translation and Conflict – A Narrative Account. </a:t>
            </a:r>
            <a:r>
              <a:rPr lang="en-US" sz="1400" dirty="0" smtClean="0"/>
              <a:t>London: </a:t>
            </a:r>
            <a:r>
              <a:rPr lang="en-US" sz="1400" dirty="0" err="1" smtClean="0"/>
              <a:t>Routledge</a:t>
            </a:r>
            <a:r>
              <a:rPr lang="en-US" sz="1400" dirty="0" smtClean="0"/>
              <a:t>.</a:t>
            </a:r>
          </a:p>
          <a:p>
            <a:r>
              <a:rPr lang="en-US" sz="1400" dirty="0" err="1" smtClean="0"/>
              <a:t>Bassnett</a:t>
            </a:r>
            <a:r>
              <a:rPr lang="en-US" sz="1400" dirty="0" smtClean="0"/>
              <a:t>, Susan. 1998. “Researching Translation Studies” in Bush, Peter and Kirsten </a:t>
            </a:r>
            <a:r>
              <a:rPr lang="en-US" sz="1400" dirty="0" err="1" smtClean="0"/>
              <a:t>Malmkjær</a:t>
            </a:r>
            <a:r>
              <a:rPr lang="en-US" sz="1400" dirty="0" smtClean="0"/>
              <a:t> (</a:t>
            </a:r>
            <a:r>
              <a:rPr lang="en-US" sz="1400" dirty="0" err="1" smtClean="0"/>
              <a:t>eds</a:t>
            </a:r>
            <a:r>
              <a:rPr lang="en-US" sz="1400" dirty="0" smtClean="0"/>
              <a:t>) </a:t>
            </a:r>
            <a:r>
              <a:rPr lang="en-US" sz="1400" i="1" dirty="0" smtClean="0"/>
              <a:t>Rimbaud’s Rainbow. </a:t>
            </a:r>
            <a:r>
              <a:rPr lang="en-US" sz="1400" dirty="0" smtClean="0"/>
              <a:t>105-118. Amsterdam: John </a:t>
            </a:r>
            <a:r>
              <a:rPr lang="en-US" sz="1400" dirty="0" err="1" smtClean="0"/>
              <a:t>Benjamins</a:t>
            </a:r>
            <a:r>
              <a:rPr lang="en-US" sz="1400" dirty="0" smtClean="0"/>
              <a:t>.</a:t>
            </a:r>
          </a:p>
          <a:p>
            <a:r>
              <a:rPr lang="en-US" sz="1400" dirty="0" err="1" smtClean="0"/>
              <a:t>Bennison</a:t>
            </a:r>
            <a:r>
              <a:rPr lang="en-US" sz="1400" dirty="0" smtClean="0"/>
              <a:t>, N. 1998. “Accessing Character through Conversation: Tom </a:t>
            </a:r>
            <a:r>
              <a:rPr lang="en-US" sz="1400" dirty="0" err="1" smtClean="0"/>
              <a:t>Stoppard’s</a:t>
            </a:r>
            <a:r>
              <a:rPr lang="en-US" sz="1400" dirty="0" smtClean="0"/>
              <a:t> </a:t>
            </a:r>
            <a:r>
              <a:rPr lang="en-US" sz="1400" i="1" dirty="0" smtClean="0"/>
              <a:t>Professional Foul” in Culpeper Jonathan, Short Mick and </a:t>
            </a:r>
            <a:r>
              <a:rPr lang="en-US" sz="1400" dirty="0" smtClean="0"/>
              <a:t>Peter </a:t>
            </a:r>
            <a:r>
              <a:rPr lang="en-US" sz="1400" dirty="0" err="1" smtClean="0"/>
              <a:t>Verdonk</a:t>
            </a:r>
            <a:r>
              <a:rPr lang="en-US" sz="1400" dirty="0" smtClean="0"/>
              <a:t> (</a:t>
            </a:r>
            <a:r>
              <a:rPr lang="en-US" sz="1400" dirty="0" err="1" smtClean="0"/>
              <a:t>eds</a:t>
            </a:r>
            <a:r>
              <a:rPr lang="en-US" sz="1400" dirty="0" smtClean="0"/>
              <a:t>) </a:t>
            </a:r>
            <a:r>
              <a:rPr lang="en-US" sz="1400" i="1" dirty="0" smtClean="0"/>
              <a:t>Exploring the Language of Drama. </a:t>
            </a:r>
            <a:r>
              <a:rPr lang="en-US" sz="1400" dirty="0" smtClean="0"/>
              <a:t>67-82. London: </a:t>
            </a:r>
            <a:r>
              <a:rPr lang="en-US" sz="1400" dirty="0" err="1" smtClean="0"/>
              <a:t>Routledge</a:t>
            </a:r>
            <a:r>
              <a:rPr lang="en-US" sz="1400" dirty="0" smtClean="0"/>
              <a:t>.</a:t>
            </a:r>
          </a:p>
          <a:p>
            <a:r>
              <a:rPr lang="en-US" sz="1400" dirty="0" smtClean="0"/>
              <a:t>Brown, Penelope and Stephen Levinson. 1978/1987</a:t>
            </a:r>
            <a:r>
              <a:rPr lang="en-US" sz="1400" i="1" dirty="0" smtClean="0"/>
              <a:t>. Politeness: Some universals in Language Usage. </a:t>
            </a:r>
            <a:r>
              <a:rPr lang="en-US" sz="1400" dirty="0" smtClean="0"/>
              <a:t>Cambridge: Cambridge University Press.</a:t>
            </a:r>
          </a:p>
          <a:p>
            <a:r>
              <a:rPr lang="en-US" sz="1400" dirty="0" smtClean="0"/>
              <a:t>Brown, Roger and Albert Gilman. 1989. “Politeness theory and Shakespeare’s four major tragedies”. </a:t>
            </a:r>
            <a:r>
              <a:rPr lang="en-US" sz="1400" i="1" dirty="0" smtClean="0"/>
              <a:t>Language in Society. </a:t>
            </a:r>
            <a:r>
              <a:rPr lang="en-US" sz="1400" dirty="0" smtClean="0"/>
              <a:t>18: 2. 159-212.</a:t>
            </a:r>
          </a:p>
          <a:p>
            <a:r>
              <a:rPr lang="en-US" sz="1400" dirty="0" err="1" smtClean="0"/>
              <a:t>Chesterman</a:t>
            </a:r>
            <a:r>
              <a:rPr lang="en-US" sz="1400" dirty="0" smtClean="0"/>
              <a:t>, Andrew. 1997. </a:t>
            </a:r>
            <a:r>
              <a:rPr lang="en-US" sz="1400" i="1" dirty="0" smtClean="0"/>
              <a:t>Memes of Translation. </a:t>
            </a:r>
            <a:r>
              <a:rPr lang="en-US" sz="1400" dirty="0" smtClean="0"/>
              <a:t>Amsterdam: John </a:t>
            </a:r>
            <a:r>
              <a:rPr lang="en-US" sz="1400" dirty="0" err="1" smtClean="0"/>
              <a:t>Benjamins</a:t>
            </a:r>
            <a:r>
              <a:rPr lang="en-US" sz="1400" dirty="0" smtClean="0"/>
              <a:t>.</a:t>
            </a:r>
          </a:p>
          <a:p>
            <a:r>
              <a:rPr lang="en-US" sz="1400" dirty="0" smtClean="0"/>
              <a:t>Culpeper, Jonathan. 1998. “(</a:t>
            </a:r>
            <a:r>
              <a:rPr lang="en-US" sz="1400" dirty="0" err="1" smtClean="0"/>
              <a:t>Im</a:t>
            </a:r>
            <a:r>
              <a:rPr lang="en-US" sz="1400" dirty="0" smtClean="0"/>
              <a:t>)politeness in Dramatic Dialogue” in Culpeper Jonathan, Short Mick and Peter </a:t>
            </a:r>
            <a:r>
              <a:rPr lang="en-US" sz="1400" dirty="0" err="1" smtClean="0"/>
              <a:t>Verdonk</a:t>
            </a:r>
            <a:r>
              <a:rPr lang="en-US" sz="1400" dirty="0" smtClean="0"/>
              <a:t> (</a:t>
            </a:r>
            <a:r>
              <a:rPr lang="en-US" sz="1400" dirty="0" err="1" smtClean="0"/>
              <a:t>eds</a:t>
            </a:r>
            <a:r>
              <a:rPr lang="en-US" sz="1400" dirty="0" smtClean="0"/>
              <a:t>) </a:t>
            </a:r>
            <a:r>
              <a:rPr lang="en-US" sz="1400" i="1" dirty="0" smtClean="0"/>
              <a:t>Exploring the Language of Drama. </a:t>
            </a:r>
            <a:r>
              <a:rPr lang="en-US" sz="1400" dirty="0" smtClean="0"/>
              <a:t>83-95. London: </a:t>
            </a:r>
            <a:r>
              <a:rPr lang="en-US" sz="1400" dirty="0" err="1" smtClean="0"/>
              <a:t>Routledge</a:t>
            </a:r>
            <a:r>
              <a:rPr lang="en-US" sz="1400" dirty="0" smtClean="0"/>
              <a:t>.</a:t>
            </a:r>
            <a:endParaRPr lang="en-US" sz="1400" i="1" dirty="0" smtClean="0"/>
          </a:p>
          <a:p>
            <a:r>
              <a:rPr lang="en-US" sz="1400" dirty="0" smtClean="0"/>
              <a:t>Freeman, Donald C. 1995. “‘Catch[</a:t>
            </a:r>
            <a:r>
              <a:rPr lang="en-US" sz="1400" dirty="0" err="1" smtClean="0"/>
              <a:t>ing</a:t>
            </a:r>
            <a:r>
              <a:rPr lang="en-US" sz="1400" dirty="0" smtClean="0"/>
              <a:t>] the nearest way’: </a:t>
            </a:r>
            <a:r>
              <a:rPr lang="en-US" sz="1400" i="1" dirty="0" smtClean="0"/>
              <a:t>Macbeth and </a:t>
            </a:r>
            <a:r>
              <a:rPr lang="en-US" sz="1400" dirty="0" smtClean="0"/>
              <a:t>Cognitive Metaphor” in Culpeper Jonathan, Short Mick and Peter </a:t>
            </a:r>
            <a:r>
              <a:rPr lang="en-US" sz="1400" dirty="0" err="1" smtClean="0"/>
              <a:t>Verdonk</a:t>
            </a:r>
            <a:r>
              <a:rPr lang="en-US" sz="1400" dirty="0" smtClean="0"/>
              <a:t> (</a:t>
            </a:r>
            <a:r>
              <a:rPr lang="en-US" sz="1400" dirty="0" err="1" smtClean="0"/>
              <a:t>eds</a:t>
            </a:r>
            <a:r>
              <a:rPr lang="en-US" sz="1400" dirty="0" smtClean="0"/>
              <a:t>) </a:t>
            </a:r>
            <a:r>
              <a:rPr lang="en-US" sz="1400" i="1" dirty="0" smtClean="0"/>
              <a:t>Exploring the Language of Drama. </a:t>
            </a:r>
            <a:r>
              <a:rPr lang="en-US" sz="1400" smtClean="0"/>
              <a:t>96-111. London</a:t>
            </a:r>
            <a:r>
              <a:rPr lang="en-US" sz="1400" dirty="0" smtClean="0"/>
              <a:t>: </a:t>
            </a:r>
            <a:r>
              <a:rPr lang="en-US" sz="1400" dirty="0" err="1" smtClean="0"/>
              <a:t>Routledge</a:t>
            </a:r>
            <a:r>
              <a:rPr lang="en-US" sz="1400" dirty="0" smtClean="0"/>
              <a:t>.</a:t>
            </a:r>
          </a:p>
          <a:p>
            <a:r>
              <a:rPr lang="en-US" sz="1400" dirty="0" smtClean="0"/>
              <a:t>Gibbs, A. M. 1983. </a:t>
            </a:r>
            <a:r>
              <a:rPr lang="en-US" sz="1400" i="1" dirty="0" smtClean="0"/>
              <a:t>The Art and Mind of Shaw. </a:t>
            </a:r>
            <a:r>
              <a:rPr lang="en-US" sz="1400" dirty="0" smtClean="0"/>
              <a:t>London: MacMillan.</a:t>
            </a:r>
          </a:p>
          <a:p>
            <a:r>
              <a:rPr lang="en-US" sz="1400" dirty="0" err="1" smtClean="0"/>
              <a:t>Grene</a:t>
            </a:r>
            <a:r>
              <a:rPr lang="en-US" sz="1400" dirty="0" smtClean="0"/>
              <a:t>, Nicholas. 1984/1987. </a:t>
            </a:r>
            <a:r>
              <a:rPr lang="en-US" sz="1400" i="1" dirty="0" smtClean="0"/>
              <a:t>Bernard Shaw – A Critical View. </a:t>
            </a:r>
            <a:r>
              <a:rPr lang="en-US" sz="1400" dirty="0" smtClean="0"/>
              <a:t>London: Mac </a:t>
            </a:r>
            <a:r>
              <a:rPr lang="en-US" sz="1400" dirty="0" err="1" smtClean="0"/>
              <a:t>Millan</a:t>
            </a:r>
            <a:r>
              <a:rPr lang="en-US" sz="1400" dirty="0" smtClean="0"/>
              <a:t>.</a:t>
            </a:r>
          </a:p>
          <a:p>
            <a:endParaRPr lang="en-US" sz="1600" dirty="0" smtClean="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6768752" cy="792088"/>
          </a:xfrm>
          <a:blipFill>
            <a:blip r:embed="rId3" cstate="print"/>
            <a:tile tx="0" ty="0" sx="100000" sy="100000" flip="none" algn="tl"/>
          </a:blipFill>
        </p:spPr>
        <p:txBody>
          <a:bodyPr>
            <a:normAutofit/>
          </a:bodyPr>
          <a:lstStyle/>
          <a:p>
            <a:r>
              <a:rPr lang="en-US" sz="3600" dirty="0" smtClean="0">
                <a:solidFill>
                  <a:srgbClr val="0070C0"/>
                </a:solidFill>
              </a:rPr>
              <a:t>References 2/2</a:t>
            </a:r>
            <a:endParaRPr lang="el-GR" sz="3600" dirty="0">
              <a:solidFill>
                <a:srgbClr val="0070C0"/>
              </a:solidFill>
            </a:endParaRPr>
          </a:p>
        </p:txBody>
      </p:sp>
      <p:sp>
        <p:nvSpPr>
          <p:cNvPr id="3" name="Content Placeholder 2"/>
          <p:cNvSpPr>
            <a:spLocks noGrp="1"/>
          </p:cNvSpPr>
          <p:nvPr>
            <p:ph idx="1"/>
          </p:nvPr>
        </p:nvSpPr>
        <p:spPr>
          <a:xfrm>
            <a:off x="467544" y="1412776"/>
            <a:ext cx="8229600" cy="4824536"/>
          </a:xfrm>
        </p:spPr>
        <p:txBody>
          <a:bodyPr>
            <a:normAutofit lnSpcReduction="10000"/>
          </a:bodyPr>
          <a:lstStyle/>
          <a:p>
            <a:r>
              <a:rPr lang="en-US" sz="1400" dirty="0" err="1" smtClean="0"/>
              <a:t>Gudykunst</a:t>
            </a:r>
            <a:r>
              <a:rPr lang="en-US" sz="1400" dirty="0" smtClean="0"/>
              <a:t>, William B., and Stella Ting-Toomey. 1988. </a:t>
            </a:r>
            <a:r>
              <a:rPr lang="en-US" sz="1400" i="1" dirty="0" smtClean="0"/>
              <a:t>Culture and Interpersonal </a:t>
            </a:r>
            <a:r>
              <a:rPr lang="en-US" sz="1400" i="1" dirty="0" err="1" smtClean="0"/>
              <a:t>Communica-tion</a:t>
            </a:r>
            <a:r>
              <a:rPr lang="en-US" sz="1400" i="1" dirty="0" smtClean="0"/>
              <a:t>. </a:t>
            </a:r>
            <a:r>
              <a:rPr lang="en-US" sz="1400" dirty="0" smtClean="0"/>
              <a:t>Newbury Park, CA: Sage.</a:t>
            </a:r>
          </a:p>
          <a:p>
            <a:r>
              <a:rPr lang="en-US" sz="1400" dirty="0" smtClean="0"/>
              <a:t>Hale, Terry and Carole-Anne Upton. 2000. “Introduction” in Upton Carole-Anne (</a:t>
            </a:r>
            <a:r>
              <a:rPr lang="en-US" sz="1400" dirty="0" err="1" smtClean="0"/>
              <a:t>ed</a:t>
            </a:r>
            <a:r>
              <a:rPr lang="en-US" sz="1400" dirty="0" smtClean="0"/>
              <a:t>) </a:t>
            </a:r>
            <a:r>
              <a:rPr lang="en-US" sz="1400" i="1" dirty="0" smtClean="0"/>
              <a:t>Moving Target – Theatre Translation and Cultural Relocation. </a:t>
            </a:r>
            <a:r>
              <a:rPr lang="en-US" sz="1400" dirty="0" smtClean="0"/>
              <a:t>1-13. Manchester: St. Jerome.</a:t>
            </a:r>
          </a:p>
          <a:p>
            <a:r>
              <a:rPr lang="en-US" sz="1400" dirty="0" err="1" smtClean="0"/>
              <a:t>Hatim</a:t>
            </a:r>
            <a:r>
              <a:rPr lang="en-US" sz="1400" dirty="0" smtClean="0"/>
              <a:t>, Basil and Ian Mason. 1990. </a:t>
            </a:r>
            <a:r>
              <a:rPr lang="en-US" sz="1400" i="1" dirty="0" smtClean="0"/>
              <a:t>Discourse and the Translator. </a:t>
            </a:r>
            <a:r>
              <a:rPr lang="en-US" sz="1400" dirty="0" smtClean="0"/>
              <a:t>London and New York: Longman.</a:t>
            </a:r>
          </a:p>
          <a:p>
            <a:r>
              <a:rPr lang="en-US" sz="1400" dirty="0" err="1" smtClean="0"/>
              <a:t>Hermans</a:t>
            </a:r>
            <a:r>
              <a:rPr lang="en-US" sz="1400" dirty="0" smtClean="0"/>
              <a:t>, Theo. 1999. </a:t>
            </a:r>
            <a:r>
              <a:rPr lang="en-US" sz="1400" i="1" dirty="0" smtClean="0"/>
              <a:t>Translation in Systems – Descriptive and System oriented Approaches Explained. </a:t>
            </a:r>
            <a:r>
              <a:rPr lang="en-US" sz="1400" dirty="0" smtClean="0"/>
              <a:t>Manchester: St Jerome.</a:t>
            </a:r>
          </a:p>
          <a:p>
            <a:r>
              <a:rPr lang="en-US" sz="1400" dirty="0" err="1" smtClean="0"/>
              <a:t>Katan</a:t>
            </a:r>
            <a:r>
              <a:rPr lang="en-US" sz="1400" dirty="0" smtClean="0"/>
              <a:t>, David. 1999. </a:t>
            </a:r>
            <a:r>
              <a:rPr lang="en-US" sz="1400" i="1" dirty="0" smtClean="0"/>
              <a:t>Translating Cultures. An Introduction for Translators, Interpreters and Mediators. </a:t>
            </a:r>
            <a:r>
              <a:rPr lang="en-US" sz="1400" dirty="0" smtClean="0"/>
              <a:t>Manchester: St Jerome</a:t>
            </a:r>
            <a:r>
              <a:rPr lang="en-US" sz="1400" i="1" dirty="0" smtClean="0"/>
              <a:t>.</a:t>
            </a:r>
          </a:p>
          <a:p>
            <a:r>
              <a:rPr lang="en-US" sz="1400" dirty="0" err="1" smtClean="0"/>
              <a:t>Lefevere</a:t>
            </a:r>
            <a:r>
              <a:rPr lang="en-US" sz="1400" dirty="0" smtClean="0"/>
              <a:t>, Andre. 1998. “Acculturating </a:t>
            </a:r>
            <a:r>
              <a:rPr lang="en-US" sz="1400" dirty="0" err="1" smtClean="0"/>
              <a:t>Bertolt</a:t>
            </a:r>
            <a:r>
              <a:rPr lang="en-US" sz="1400" dirty="0" smtClean="0"/>
              <a:t> Brecht” in </a:t>
            </a:r>
            <a:r>
              <a:rPr lang="en-US" sz="1400" dirty="0" err="1" smtClean="0"/>
              <a:t>Bassnett</a:t>
            </a:r>
            <a:r>
              <a:rPr lang="en-US" sz="1400" dirty="0" smtClean="0"/>
              <a:t>, Susan and Andre </a:t>
            </a:r>
            <a:r>
              <a:rPr lang="en-US" sz="1400" dirty="0" err="1" smtClean="0"/>
              <a:t>Lefevere</a:t>
            </a:r>
            <a:r>
              <a:rPr lang="en-US" sz="1400" dirty="0" smtClean="0"/>
              <a:t> (</a:t>
            </a:r>
            <a:r>
              <a:rPr lang="en-US" sz="1400" dirty="0" err="1" smtClean="0"/>
              <a:t>eds</a:t>
            </a:r>
            <a:r>
              <a:rPr lang="en-US" sz="1400" dirty="0" smtClean="0"/>
              <a:t>) </a:t>
            </a:r>
            <a:r>
              <a:rPr lang="en-US" sz="1400" i="1" dirty="0" smtClean="0"/>
              <a:t>Constructing Cultures – Essays on Literary Translation. </a:t>
            </a:r>
            <a:r>
              <a:rPr lang="en-US" sz="1400" dirty="0" smtClean="0"/>
              <a:t>109-122. </a:t>
            </a:r>
            <a:r>
              <a:rPr lang="en-US" sz="1400" dirty="0" err="1" smtClean="0"/>
              <a:t>Clevedon</a:t>
            </a:r>
            <a:r>
              <a:rPr lang="en-US" sz="1400" dirty="0" smtClean="0"/>
              <a:t>: Multilingual Matters.</a:t>
            </a:r>
          </a:p>
          <a:p>
            <a:r>
              <a:rPr lang="en-US" sz="1400" dirty="0" smtClean="0"/>
              <a:t>Lowe, Valerie. 1998. “‘Unhappy’ Confessions in </a:t>
            </a:r>
            <a:r>
              <a:rPr lang="en-US" sz="1400" i="1" dirty="0" smtClean="0"/>
              <a:t>The Crucible: </a:t>
            </a:r>
            <a:r>
              <a:rPr lang="en-US" sz="1400" dirty="0" smtClean="0"/>
              <a:t>a Pragmatic Explanation” in Culpeper Jonathan, Short Mick and Peter </a:t>
            </a:r>
            <a:r>
              <a:rPr lang="en-US" sz="1400" dirty="0" err="1" smtClean="0"/>
              <a:t>Verdonk</a:t>
            </a:r>
            <a:r>
              <a:rPr lang="en-US" sz="1400" dirty="0" smtClean="0"/>
              <a:t> (</a:t>
            </a:r>
            <a:r>
              <a:rPr lang="en-US" sz="1400" dirty="0" err="1" smtClean="0"/>
              <a:t>eds</a:t>
            </a:r>
            <a:r>
              <a:rPr lang="en-US" sz="1400" dirty="0" smtClean="0"/>
              <a:t>) </a:t>
            </a:r>
            <a:r>
              <a:rPr lang="en-US" sz="1400" i="1" dirty="0" smtClean="0"/>
              <a:t>Exploring the Language of Drama. </a:t>
            </a:r>
            <a:r>
              <a:rPr lang="en-US" sz="1400" dirty="0" smtClean="0"/>
              <a:t>128-141. London: </a:t>
            </a:r>
            <a:r>
              <a:rPr lang="en-US" sz="1400" dirty="0" err="1" smtClean="0"/>
              <a:t>Routledge</a:t>
            </a:r>
            <a:r>
              <a:rPr lang="en-US" sz="1400" dirty="0" smtClean="0"/>
              <a:t>.</a:t>
            </a:r>
          </a:p>
          <a:p>
            <a:r>
              <a:rPr lang="en-US" sz="1400" dirty="0" err="1" smtClean="0"/>
              <a:t>Sidiropoulou</a:t>
            </a:r>
            <a:r>
              <a:rPr lang="en-US" sz="1400" dirty="0" smtClean="0"/>
              <a:t> Maria. </a:t>
            </a:r>
            <a:r>
              <a:rPr lang="en-US" sz="1400" i="1" dirty="0" smtClean="0"/>
              <a:t>Translating Identities on Stage and Screen</a:t>
            </a:r>
            <a:r>
              <a:rPr lang="en-US" sz="1400" dirty="0" smtClean="0"/>
              <a:t>. Pragmatic perspectives and </a:t>
            </a:r>
            <a:r>
              <a:rPr lang="en-US" sz="1400" dirty="0" err="1" smtClean="0"/>
              <a:t>discoursal</a:t>
            </a:r>
            <a:r>
              <a:rPr lang="en-US" sz="1400" dirty="0" smtClean="0"/>
              <a:t> tendencies. Newcastle-upon-Tyne: Cambridge Scholars.</a:t>
            </a:r>
          </a:p>
          <a:p>
            <a:r>
              <a:rPr lang="en-US" sz="1400" dirty="0" smtClean="0"/>
              <a:t>Simpson Paul. 1998. “Odd Talk: Studying Discourses of Incongruity” in Culpeper Jonathan, Short Mick and Peter </a:t>
            </a:r>
            <a:r>
              <a:rPr lang="en-US" sz="1400" dirty="0" err="1" smtClean="0"/>
              <a:t>Verdonk</a:t>
            </a:r>
            <a:r>
              <a:rPr lang="en-US" sz="1400" dirty="0" smtClean="0"/>
              <a:t> (</a:t>
            </a:r>
            <a:r>
              <a:rPr lang="en-US" sz="1400" dirty="0" err="1" smtClean="0"/>
              <a:t>eds</a:t>
            </a:r>
            <a:r>
              <a:rPr lang="en-US" sz="1400" dirty="0" smtClean="0"/>
              <a:t>) </a:t>
            </a:r>
            <a:r>
              <a:rPr lang="en-US" sz="1400" i="1" dirty="0" smtClean="0"/>
              <a:t>Exploring the Language of Drama. </a:t>
            </a:r>
            <a:r>
              <a:rPr lang="en-US" sz="1400" dirty="0" smtClean="0"/>
              <a:t>34-53. London: </a:t>
            </a:r>
            <a:r>
              <a:rPr lang="en-US" sz="1400" dirty="0" err="1" smtClean="0"/>
              <a:t>Routledge</a:t>
            </a:r>
            <a:r>
              <a:rPr lang="en-US" sz="1400" dirty="0" smtClean="0"/>
              <a:t>.</a:t>
            </a:r>
          </a:p>
          <a:p>
            <a:r>
              <a:rPr lang="en-US" sz="1400" dirty="0" smtClean="0"/>
              <a:t>Smith, S. 1998. “The Language of Subtitling” in Gambier, Yves (</a:t>
            </a:r>
            <a:r>
              <a:rPr lang="en-US" sz="1400" dirty="0" err="1" smtClean="0"/>
              <a:t>ed</a:t>
            </a:r>
            <a:r>
              <a:rPr lang="en-US" sz="1400" dirty="0" smtClean="0"/>
              <a:t>) </a:t>
            </a:r>
            <a:r>
              <a:rPr lang="en-US" sz="1400" i="1" dirty="0" smtClean="0"/>
              <a:t>Translating for the Media. </a:t>
            </a:r>
            <a:r>
              <a:rPr lang="en-US" sz="1400" dirty="0" smtClean="0"/>
              <a:t>139-149</a:t>
            </a:r>
            <a:r>
              <a:rPr lang="en-US" sz="1400" i="1" dirty="0" smtClean="0"/>
              <a:t>. </a:t>
            </a:r>
            <a:r>
              <a:rPr lang="en-US" sz="1400" dirty="0" smtClean="0"/>
              <a:t>Turku: Centre for Translation and Interpreting, University of Turku.</a:t>
            </a:r>
          </a:p>
          <a:p>
            <a:r>
              <a:rPr lang="en-US" sz="1400" dirty="0" smtClean="0"/>
              <a:t>Stephens, John. 1992. </a:t>
            </a:r>
            <a:r>
              <a:rPr lang="en-US" sz="1400" i="1" dirty="0" smtClean="0"/>
              <a:t>Language and Ideology in Children’s Fiction. </a:t>
            </a:r>
            <a:r>
              <a:rPr lang="en-US" sz="1400" dirty="0" smtClean="0"/>
              <a:t>London: Longman.</a:t>
            </a:r>
          </a:p>
          <a:p>
            <a:pPr>
              <a:buNone/>
            </a:pPr>
            <a:endParaRPr lang="en-US" sz="1600" dirty="0" smtClean="0"/>
          </a:p>
          <a:p>
            <a:endParaRPr lang="en-US" sz="1600" dirty="0" smtClean="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
        <p:nvSpPr>
          <p:cNvPr id="6" name="Title 1"/>
          <p:cNvSpPr>
            <a:spLocks noGrp="1"/>
          </p:cNvSpPr>
          <p:nvPr>
            <p:ph type="title"/>
          </p:nvPr>
        </p:nvSpPr>
        <p:spPr>
          <a:xfrm>
            <a:off x="457200" y="274638"/>
            <a:ext cx="8229600" cy="1066130"/>
          </a:xfrm>
          <a:blipFill>
            <a:blip r:embed="rId4" cstate="print"/>
            <a:tile tx="0" ty="0" sx="100000" sy="100000" flip="none" algn="tl"/>
          </a:blipFill>
        </p:spPr>
        <p:txBody>
          <a:bodyPr vert="horz" lIns="91440" tIns="45720" rIns="91440" bIns="45720" rtlCol="0" anchor="ctr">
            <a:normAutofit/>
          </a:bodyPr>
          <a:lstStyle/>
          <a:p>
            <a:r>
              <a:rPr lang="el-GR" sz="4000" dirty="0">
                <a:solidFill>
                  <a:srgbClr val="0070C0"/>
                </a:solidFill>
              </a:rPr>
              <a:t>Χρηματοδότηση</a:t>
            </a:r>
          </a:p>
        </p:txBody>
      </p:sp>
    </p:spTree>
    <p:extLst>
      <p:ext uri="{BB962C8B-B14F-4D97-AF65-F5344CB8AC3E}">
        <p14:creationId xmlns:p14="http://schemas.microsoft.com/office/powerpoint/2010/main" val="846614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722313" y="4406900"/>
            <a:ext cx="7772400" cy="1362075"/>
          </a:xfrm>
          <a:blipFill>
            <a:blip r:embed="rId3" cstate="print"/>
            <a:tile tx="0" ty="0" sx="100000" sy="100000" flip="none" algn="tl"/>
          </a:blipFill>
        </p:spPr>
        <p:txBody>
          <a:bodyPr vert="horz" lIns="91440" tIns="45720" rIns="91440" bIns="45720" rtlCol="0" anchor="ctr">
            <a:normAutofit/>
          </a:bodyPr>
          <a:lstStyle/>
          <a:p>
            <a:r>
              <a:rPr lang="el-GR" cap="none" dirty="0" smtClean="0">
                <a:solidFill>
                  <a:srgbClr val="0070C0"/>
                </a:solidFill>
              </a:rPr>
              <a:t>Σημειώματα</a:t>
            </a:r>
            <a:endParaRPr lang="el-GR" dirty="0">
              <a:solidFill>
                <a:srgbClr val="0070C0"/>
              </a:solidFill>
              <a:latin typeface="+mn-lt"/>
            </a:endParaRPr>
          </a:p>
        </p:txBody>
      </p:sp>
      <p:sp>
        <p:nvSpPr>
          <p:cNvPr id="7" name="Text Placeholder 4"/>
          <p:cNvSpPr>
            <a:spLocks noGrp="1"/>
          </p:cNvSpPr>
          <p:nvPr>
            <p:ph type="body" idx="1"/>
          </p:nvPr>
        </p:nvSpPr>
        <p:spPr>
          <a:xfrm>
            <a:off x="722313" y="2906713"/>
            <a:ext cx="7772400" cy="1500187"/>
          </a:xfrm>
        </p:spPr>
        <p:txBody>
          <a:bodyPr/>
          <a:lstStyle/>
          <a:p>
            <a:endParaRPr lang="el-GR" dirty="0"/>
          </a:p>
        </p:txBody>
      </p:sp>
    </p:spTree>
    <p:extLst>
      <p:ext uri="{BB962C8B-B14F-4D97-AF65-F5344CB8AC3E}">
        <p14:creationId xmlns:p14="http://schemas.microsoft.com/office/powerpoint/2010/main" val="2538791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4638"/>
            <a:ext cx="8208912" cy="1143000"/>
          </a:xfrm>
          <a:blipFill>
            <a:blip r:embed="rId3" cstate="print"/>
            <a:tile tx="0" ty="0" sx="100000" sy="100000" flip="none" algn="tl"/>
          </a:blipFill>
        </p:spPr>
        <p:txBody>
          <a:bodyPr vert="horz" lIns="91440" tIns="45720" rIns="91440" bIns="45720" rtlCol="0" anchor="ctr">
            <a:normAutofit/>
          </a:bodyPr>
          <a:lstStyle/>
          <a:p>
            <a:r>
              <a:rPr lang="el-GR" sz="4000" dirty="0">
                <a:solidFill>
                  <a:srgbClr val="0070C0"/>
                </a:solidFill>
              </a:rPr>
              <a:t>Σημείωμα Ιστορικού Εκδόσεων</a:t>
            </a:r>
            <a:r>
              <a:rPr lang="en-US" sz="4000" dirty="0">
                <a:solidFill>
                  <a:srgbClr val="0070C0"/>
                </a:solidFill>
              </a:rPr>
              <a:t> </a:t>
            </a:r>
            <a:r>
              <a:rPr lang="el-GR" sz="4000" dirty="0">
                <a:solidFill>
                  <a:srgbClr val="0070C0"/>
                </a:solidFill>
              </a:rPr>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r>
              <a:rPr lang="el-GR" sz="2000" dirty="0"/>
              <a:t>Έχουν προηγηθεί οι κάτωθι εκδόσεις:</a:t>
            </a:r>
          </a:p>
          <a:p>
            <a:r>
              <a:rPr lang="el-GR" sz="2000" dirty="0" smtClean="0"/>
              <a:t> --</a:t>
            </a:r>
            <a:endParaRPr lang="el-GR" sz="2000" dirty="0"/>
          </a:p>
          <a:p>
            <a:endParaRPr lang="el-GR" sz="2000" dirty="0"/>
          </a:p>
        </p:txBody>
      </p:sp>
    </p:spTree>
    <p:extLst>
      <p:ext uri="{BB962C8B-B14F-4D97-AF65-F5344CB8AC3E}">
        <p14:creationId xmlns:p14="http://schemas.microsoft.com/office/powerpoint/2010/main" val="437032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US" b="1" dirty="0" smtClean="0">
                <a:solidFill>
                  <a:schemeClr val="tx2">
                    <a:lumMod val="60000"/>
                    <a:lumOff val="40000"/>
                  </a:schemeClr>
                </a:solidFill>
              </a:rPr>
              <a:t>Unit</a:t>
            </a:r>
            <a:r>
              <a:rPr lang="el-GR" b="1" dirty="0" smtClean="0">
                <a:solidFill>
                  <a:schemeClr val="tx2">
                    <a:lumMod val="60000"/>
                    <a:lumOff val="40000"/>
                  </a:schemeClr>
                </a:solidFill>
              </a:rPr>
              <a:t> 9</a:t>
            </a:r>
            <a:r>
              <a:rPr lang="el-GR" dirty="0" smtClean="0">
                <a:solidFill>
                  <a:schemeClr val="tx2">
                    <a:lumMod val="40000"/>
                    <a:lumOff val="60000"/>
                  </a:schemeClr>
                </a:solidFill>
              </a:rPr>
              <a:t>:</a:t>
            </a:r>
            <a:endParaRPr lang="el-GR" dirty="0"/>
          </a:p>
        </p:txBody>
      </p:sp>
      <p:sp>
        <p:nvSpPr>
          <p:cNvPr id="4" name="Subtitle 3"/>
          <p:cNvSpPr>
            <a:spLocks noGrp="1"/>
          </p:cNvSpPr>
          <p:nvPr>
            <p:ph type="subTitle" idx="1"/>
          </p:nvPr>
        </p:nvSpPr>
        <p:spPr>
          <a:xfrm>
            <a:off x="0" y="3501008"/>
            <a:ext cx="9144000" cy="1175706"/>
          </a:xfrm>
          <a:prstGeom prst="rect">
            <a:avLst/>
          </a:prstGeom>
          <a:blipFill>
            <a:blip r:embed="rId3" cstate="print"/>
            <a:tile tx="0" ty="0" sx="100000" sy="100000" flip="none" algn="tl"/>
          </a:blipFill>
        </p:spPr>
        <p:txBody>
          <a:bodyPr wrap="square">
            <a:spAutoFit/>
          </a:bodyPr>
          <a:lstStyle/>
          <a:p>
            <a:r>
              <a:rPr lang="en-US" dirty="0">
                <a:solidFill>
                  <a:schemeClr val="tx2">
                    <a:lumMod val="60000"/>
                    <a:lumOff val="40000"/>
                  </a:schemeClr>
                </a:solidFill>
              </a:rPr>
              <a:t>Translation Studies perspectives: </a:t>
            </a:r>
            <a:endParaRPr lang="el-GR" dirty="0" smtClean="0">
              <a:solidFill>
                <a:schemeClr val="tx2">
                  <a:lumMod val="60000"/>
                  <a:lumOff val="40000"/>
                </a:schemeClr>
              </a:solidFill>
            </a:endParaRPr>
          </a:p>
          <a:p>
            <a:r>
              <a:rPr lang="en-US" dirty="0" smtClean="0">
                <a:solidFill>
                  <a:schemeClr val="tx2">
                    <a:lumMod val="60000"/>
                    <a:lumOff val="40000"/>
                  </a:schemeClr>
                </a:solidFill>
              </a:rPr>
              <a:t>linguistic </a:t>
            </a:r>
            <a:r>
              <a:rPr lang="en-US" dirty="0">
                <a:solidFill>
                  <a:schemeClr val="tx2">
                    <a:lumMod val="60000"/>
                    <a:lumOff val="40000"/>
                  </a:schemeClr>
                </a:solidFill>
              </a:rPr>
              <a:t>and </a:t>
            </a:r>
            <a:r>
              <a:rPr lang="en-US" dirty="0" smtClean="0">
                <a:solidFill>
                  <a:schemeClr val="tx2">
                    <a:lumMod val="60000"/>
                    <a:lumOff val="40000"/>
                  </a:schemeClr>
                </a:solidFill>
              </a:rPr>
              <a:t>literary</a:t>
            </a:r>
            <a:endParaRPr lang="el-GR" dirty="0" smtClean="0">
              <a:solidFill>
                <a:schemeClr val="tx2">
                  <a:lumMod val="60000"/>
                  <a:lumOff val="40000"/>
                </a:schemeClr>
              </a:solidFill>
            </a:endParaRPr>
          </a:p>
        </p:txBody>
      </p:sp>
      <p:pic>
        <p:nvPicPr>
          <p:cNvPr id="5" name="Picture 4" descr="https://encrypted-tbn2.gstatic.com/images?q=tbn:ANd9GcTGKLfqHu_xND-F8zruaoehAwPH_kgZwp7ILRBMwM4zUYaCwO_c"/>
          <p:cNvPicPr/>
          <p:nvPr/>
        </p:nvPicPr>
        <p:blipFill rotWithShape="1">
          <a:blip r:embed="rId4" cstate="print">
            <a:clrChange>
              <a:clrFrom>
                <a:srgbClr val="FFFFFF"/>
              </a:clrFrom>
              <a:clrTo>
                <a:srgbClr val="FFFFFF">
                  <a:alpha val="0"/>
                </a:srgbClr>
              </a:clrTo>
            </a:clrChange>
          </a:blip>
          <a:srcRect b="16211"/>
          <a:stretch/>
        </p:blipFill>
        <p:spPr bwMode="auto">
          <a:xfrm flipH="1">
            <a:off x="0" y="-27383"/>
            <a:ext cx="2555776" cy="1368152"/>
          </a:xfrm>
          <a:prstGeom prst="rect">
            <a:avLst/>
          </a:prstGeom>
          <a:noFill/>
          <a:ln w="9525">
            <a:noFill/>
            <a:miter lim="800000"/>
            <a:headEnd/>
            <a:tailEnd/>
          </a:ln>
        </p:spPr>
      </p:pic>
      <p:sp>
        <p:nvSpPr>
          <p:cNvPr id="6" name="Rectangle 5"/>
          <p:cNvSpPr/>
          <p:nvPr/>
        </p:nvSpPr>
        <p:spPr>
          <a:xfrm>
            <a:off x="4788024" y="417439"/>
            <a:ext cx="4320480" cy="923330"/>
          </a:xfrm>
          <a:prstGeom prst="rect">
            <a:avLst/>
          </a:prstGeom>
        </p:spPr>
        <p:txBody>
          <a:bodyPr wrap="square">
            <a:spAutoFit/>
          </a:bodyPr>
          <a:lstStyle/>
          <a:p>
            <a:pPr algn="r"/>
            <a:r>
              <a:rPr lang="en-US" dirty="0" smtClean="0">
                <a:solidFill>
                  <a:schemeClr val="tx2">
                    <a:lumMod val="60000"/>
                    <a:lumOff val="40000"/>
                  </a:schemeClr>
                </a:solidFill>
              </a:rPr>
              <a:t>Maria </a:t>
            </a:r>
            <a:r>
              <a:rPr lang="en-US" dirty="0" err="1" smtClean="0">
                <a:solidFill>
                  <a:schemeClr val="tx2">
                    <a:lumMod val="60000"/>
                    <a:lumOff val="40000"/>
                  </a:schemeClr>
                </a:solidFill>
              </a:rPr>
              <a:t>Sidiropoulou</a:t>
            </a:r>
            <a:endParaRPr lang="el-GR" dirty="0" smtClean="0">
              <a:solidFill>
                <a:schemeClr val="tx2">
                  <a:lumMod val="60000"/>
                  <a:lumOff val="40000"/>
                </a:schemeClr>
              </a:solidFill>
            </a:endParaRPr>
          </a:p>
          <a:p>
            <a:pPr algn="r"/>
            <a:r>
              <a:rPr lang="en-US" dirty="0" smtClean="0">
                <a:solidFill>
                  <a:schemeClr val="tx2">
                    <a:lumMod val="60000"/>
                    <a:lumOff val="40000"/>
                  </a:schemeClr>
                </a:solidFill>
              </a:rPr>
              <a:t>School of Philosophy</a:t>
            </a:r>
            <a:endParaRPr lang="el-GR" dirty="0" smtClean="0">
              <a:solidFill>
                <a:schemeClr val="tx2">
                  <a:lumMod val="60000"/>
                  <a:lumOff val="40000"/>
                </a:schemeClr>
              </a:solidFill>
            </a:endParaRPr>
          </a:p>
          <a:p>
            <a:pPr algn="r"/>
            <a:r>
              <a:rPr lang="en-US" dirty="0" smtClean="0">
                <a:solidFill>
                  <a:schemeClr val="tx2">
                    <a:lumMod val="60000"/>
                    <a:lumOff val="40000"/>
                  </a:schemeClr>
                </a:solidFill>
              </a:rPr>
              <a:t>Faculty of English Language and Literature</a:t>
            </a:r>
          </a:p>
        </p:txBody>
      </p:sp>
    </p:spTree>
    <p:extLst>
      <p:ext uri="{BB962C8B-B14F-4D97-AF65-F5344CB8AC3E}">
        <p14:creationId xmlns:p14="http://schemas.microsoft.com/office/powerpoint/2010/main" val="567894236"/>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1143000"/>
          </a:xfrm>
          <a:blipFill>
            <a:blip r:embed="rId3" cstate="print"/>
            <a:tile tx="0" ty="0" sx="100000" sy="100000" flip="none" algn="tl"/>
          </a:blipFill>
        </p:spPr>
        <p:txBody>
          <a:bodyPr vert="horz" lIns="91440" tIns="45720" rIns="91440" bIns="45720" rtlCol="0" anchor="ctr">
            <a:normAutofit/>
          </a:bodyPr>
          <a:lstStyle/>
          <a:p>
            <a:r>
              <a:rPr lang="el-GR" sz="4000" dirty="0">
                <a:solidFill>
                  <a:srgbClr val="0070C0"/>
                </a:solidFill>
              </a:rPr>
              <a:t>Σημείωμα Αναφοράς</a:t>
            </a:r>
          </a:p>
        </p:txBody>
      </p:sp>
      <p:sp>
        <p:nvSpPr>
          <p:cNvPr id="11" name="Content Placeholder 2"/>
          <p:cNvSpPr>
            <a:spLocks noGrp="1"/>
          </p:cNvSpPr>
          <p:nvPr>
            <p:ph idx="1"/>
          </p:nvPr>
        </p:nvSpPr>
        <p:spPr>
          <a:xfrm>
            <a:off x="457200" y="1600200"/>
            <a:ext cx="8229600" cy="4525963"/>
          </a:xfrm>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Μαρία Σιδηροπούλου. «</a:t>
            </a:r>
            <a:r>
              <a:rPr lang="el-GR" sz="2000" dirty="0"/>
              <a:t>Μετάφραση και Θέαμα</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4"/>
              </a:rPr>
              <a:t>http</a:t>
            </a:r>
            <a:r>
              <a:rPr lang="en-US" sz="2000" dirty="0">
                <a:hlinkClick r:id="rId4"/>
              </a:rPr>
              <a:t>://opencourses.uoa.gr/courses/ENL3</a:t>
            </a:r>
            <a:r>
              <a:rPr lang="en-US" sz="2000" dirty="0" smtClean="0">
                <a:hlinkClick r:id="rId4"/>
              </a:rPr>
              <a:t>/</a:t>
            </a:r>
            <a:r>
              <a:rPr lang="el-GR" sz="2000" dirty="0" smtClean="0"/>
              <a:t>.</a:t>
            </a:r>
          </a:p>
          <a:p>
            <a:pPr marL="0" indent="0">
              <a:buNone/>
            </a:pPr>
            <a:endParaRPr lang="el-GR" sz="2000" dirty="0"/>
          </a:p>
          <a:p>
            <a:endParaRPr lang="el-GR" sz="2000" dirty="0"/>
          </a:p>
        </p:txBody>
      </p:sp>
    </p:spTree>
    <p:extLst>
      <p:ext uri="{BB962C8B-B14F-4D97-AF65-F5344CB8AC3E}">
        <p14:creationId xmlns:p14="http://schemas.microsoft.com/office/powerpoint/2010/main" val="3946385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2008"/>
            <a:ext cx="8229600" cy="764704"/>
          </a:xfrm>
          <a:blipFill>
            <a:blip r:embed="rId3" cstate="print"/>
            <a:tile tx="0" ty="0" sx="100000" sy="100000" flip="none" algn="tl"/>
          </a:blipFill>
        </p:spPr>
        <p:txBody>
          <a:bodyPr vert="horz" lIns="91440" tIns="45720" rIns="91440" bIns="45720" rtlCol="0" anchor="ctr">
            <a:normAutofit/>
          </a:bodyPr>
          <a:lstStyle/>
          <a:p>
            <a:r>
              <a:rPr lang="el-GR" sz="4000" dirty="0">
                <a:solidFill>
                  <a:srgbClr val="0070C0"/>
                </a:solidFill>
              </a:rPr>
              <a:t>Σημείωμα Αδειοδότησης</a:t>
            </a:r>
          </a:p>
        </p:txBody>
      </p:sp>
      <p:sp>
        <p:nvSpPr>
          <p:cNvPr id="7" name="Content Placeholder 2"/>
          <p:cNvSpPr>
            <a:spLocks noGrp="1"/>
          </p:cNvSpPr>
          <p:nvPr>
            <p:ph idx="1"/>
          </p:nvPr>
        </p:nvSpPr>
        <p:spPr>
          <a:xfrm>
            <a:off x="107504" y="836713"/>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92896"/>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504" y="2996952"/>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sz="1050"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706163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blipFill>
            <a:blip r:embed="rId3" cstate="print"/>
            <a:tile tx="0" ty="0" sx="100000" sy="100000" flip="none" algn="tl"/>
          </a:blipFill>
        </p:spPr>
        <p:txBody>
          <a:bodyPr vert="horz" lIns="91440" tIns="45720" rIns="91440" bIns="45720" rtlCol="0" anchor="ctr">
            <a:normAutofit/>
          </a:bodyPr>
          <a:lstStyle/>
          <a:p>
            <a:r>
              <a:rPr lang="el-GR" sz="4000" dirty="0">
                <a:solidFill>
                  <a:srgbClr val="0070C0"/>
                </a:solidFill>
              </a:rPr>
              <a:t>Διατήρηση Σημειωμάτων</a:t>
            </a:r>
          </a:p>
        </p:txBody>
      </p:sp>
      <p:sp>
        <p:nvSpPr>
          <p:cNvPr id="7" name="Content Placeholder 2"/>
          <p:cNvSpPr>
            <a:spLocks noGrp="1"/>
          </p:cNvSpPr>
          <p:nvPr>
            <p:ph idx="1"/>
          </p:nvPr>
        </p:nvSpPr>
        <p:spPr>
          <a:xfrm>
            <a:off x="457200" y="1600200"/>
            <a:ext cx="8229600" cy="4525963"/>
          </a:xfrm>
        </p:spPr>
        <p:txBody>
          <a:bodyPr>
            <a:normAutofit/>
          </a:bodyPr>
          <a:lstStyle/>
          <a:p>
            <a:pPr marL="0" indent="0">
              <a:buNone/>
            </a:pPr>
            <a:r>
              <a:rPr lang="el-GR" sz="2400" dirty="0" smtClean="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Αναφοράς</a:t>
            </a:r>
          </a:p>
          <a:p>
            <a:pPr lvl="1">
              <a:buFont typeface="Wingdings" panose="05000000000000000000" pitchFamily="2" charset="2"/>
              <a:buChar char="§"/>
            </a:pPr>
            <a:r>
              <a:rPr lang="el-GR" sz="2000" dirty="0" smtClean="0"/>
              <a:t>το Σημείωμα </a:t>
            </a:r>
            <a:r>
              <a:rPr lang="el-GR" sz="2000" dirty="0" err="1" smtClean="0"/>
              <a:t>Αδειοδότησης</a:t>
            </a:r>
            <a:endParaRPr lang="el-GR" sz="2000" dirty="0" smtClean="0"/>
          </a:p>
          <a:p>
            <a:pPr lvl="1">
              <a:buFont typeface="Wingdings" panose="05000000000000000000" pitchFamily="2" charset="2"/>
              <a:buChar char="§"/>
            </a:pPr>
            <a:r>
              <a:rPr lang="el-GR" sz="2000" dirty="0" smtClean="0"/>
              <a:t>τη δήλωση Διατήρησης Σημειωμάτων</a:t>
            </a:r>
          </a:p>
          <a:p>
            <a:pPr lvl="1">
              <a:buFont typeface="Wingdings" panose="05000000000000000000" pitchFamily="2" charset="2"/>
              <a:buChar char="§"/>
            </a:pPr>
            <a:r>
              <a:rPr lang="el-GR" sz="2000" dirty="0" smtClean="0"/>
              <a:t>το Σημείωμα Χρήσης Έργων Τρίτων (εφόσον υπάρχει)</a:t>
            </a:r>
          </a:p>
          <a:p>
            <a:pPr marL="0" indent="0">
              <a:buNone/>
            </a:pPr>
            <a:r>
              <a:rPr lang="el-GR" sz="2400" dirty="0" smtClean="0"/>
              <a:t>μαζί με τους συνοδευόμενους </a:t>
            </a:r>
            <a:r>
              <a:rPr lang="el-GR" sz="2400" dirty="0" err="1" smtClean="0"/>
              <a:t>υπερσυνδέσμους</a:t>
            </a:r>
            <a:r>
              <a:rPr lang="el-GR" sz="2400" dirty="0" smtClean="0"/>
              <a:t>.</a:t>
            </a:r>
          </a:p>
          <a:p>
            <a:endParaRPr lang="el-GR" sz="2000" dirty="0"/>
          </a:p>
        </p:txBody>
      </p:sp>
    </p:spTree>
    <p:extLst>
      <p:ext uri="{BB962C8B-B14F-4D97-AF65-F5344CB8AC3E}">
        <p14:creationId xmlns:p14="http://schemas.microsoft.com/office/powerpoint/2010/main" val="1637015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dirty="0"/>
              <a:t>Εικόνα 1: </a:t>
            </a:r>
            <a:r>
              <a:rPr lang="en-US" sz="2000" dirty="0"/>
              <a:t>Book cover: </a:t>
            </a:r>
            <a:r>
              <a:rPr lang="en-US" sz="2000" dirty="0" err="1"/>
              <a:t>Sidiropoulou</a:t>
            </a:r>
            <a:r>
              <a:rPr lang="en-US" sz="2000" dirty="0"/>
              <a:t> Maria, 2012/2013, Translating Identities on Stage and Screen – Pragmatic perspectives and </a:t>
            </a:r>
            <a:r>
              <a:rPr lang="en-US" sz="2000" dirty="0" err="1"/>
              <a:t>discoursal</a:t>
            </a:r>
            <a:r>
              <a:rPr lang="en-US" sz="2000" dirty="0"/>
              <a:t> tendencies, Newcastle-upon-Tyne: Cambridge Scholars. Copyright © 2015 Cambridge Scholars Publishing. All rights reserved.</a:t>
            </a:r>
            <a:r>
              <a:rPr lang="el-GR" sz="2000" dirty="0"/>
              <a:t> </a:t>
            </a:r>
            <a:r>
              <a:rPr lang="en-US" sz="2000" dirty="0">
                <a:solidFill>
                  <a:srgbClr val="FF0000"/>
                </a:solidFill>
                <a:hlinkClick r:id="rId3"/>
              </a:rPr>
              <a:t>http://www.cambridgescholars.com/translating-identities-on-stage-and-screen-18</a:t>
            </a:r>
            <a:r>
              <a:rPr lang="en-US" sz="2000" dirty="0">
                <a:solidFill>
                  <a:srgbClr val="FF0000"/>
                </a:solidFill>
              </a:rPr>
              <a:t>.</a:t>
            </a:r>
            <a:r>
              <a:rPr lang="el-GR" sz="2000" dirty="0" smtClean="0">
                <a:solidFill>
                  <a:srgbClr val="FF0000"/>
                </a:solidFill>
              </a:rPr>
              <a:t> </a:t>
            </a:r>
            <a:endParaRPr lang="el-GR" sz="2000" dirty="0">
              <a:solidFill>
                <a:srgbClr val="FF0000"/>
              </a:solidFill>
            </a:endParaRPr>
          </a:p>
        </p:txBody>
      </p:sp>
      <p:sp>
        <p:nvSpPr>
          <p:cNvPr id="5" name="Title 1"/>
          <p:cNvSpPr>
            <a:spLocks noGrp="1"/>
          </p:cNvSpPr>
          <p:nvPr>
            <p:ph type="title"/>
          </p:nvPr>
        </p:nvSpPr>
        <p:spPr>
          <a:xfrm>
            <a:off x="467544" y="269776"/>
            <a:ext cx="8208912" cy="1143000"/>
          </a:xfrm>
          <a:blipFill>
            <a:blip r:embed="rId4" cstate="print"/>
            <a:tile tx="0" ty="0" sx="100000" sy="100000" flip="none" algn="tl"/>
          </a:blipFill>
        </p:spPr>
        <p:txBody>
          <a:bodyPr vert="horz" lIns="91440" tIns="45720" rIns="91440" bIns="45720" rtlCol="0" anchor="ctr">
            <a:normAutofit/>
          </a:bodyPr>
          <a:lstStyle/>
          <a:p>
            <a:r>
              <a:rPr lang="el-GR" sz="4000" dirty="0">
                <a:solidFill>
                  <a:srgbClr val="0070C0"/>
                </a:solidFill>
              </a:rPr>
              <a:t>Σημείωμα Χρήσης Έργων Τρίτων</a:t>
            </a:r>
            <a:r>
              <a:rPr lang="en-US" sz="4000" dirty="0">
                <a:solidFill>
                  <a:srgbClr val="0070C0"/>
                </a:solidFill>
              </a:rPr>
              <a:t> (1/2)</a:t>
            </a:r>
            <a:endParaRPr lang="el-GR" sz="4000" dirty="0">
              <a:solidFill>
                <a:srgbClr val="0070C0"/>
              </a:solidFill>
            </a:endParaRPr>
          </a:p>
        </p:txBody>
      </p:sp>
    </p:spTree>
    <p:extLst>
      <p:ext uri="{BB962C8B-B14F-4D97-AF65-F5344CB8AC3E}">
        <p14:creationId xmlns:p14="http://schemas.microsoft.com/office/powerpoint/2010/main" val="2585379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p:txBody>
      </p:sp>
      <p:sp>
        <p:nvSpPr>
          <p:cNvPr id="4" name="Title 1"/>
          <p:cNvSpPr txBox="1">
            <a:spLocks/>
          </p:cNvSpPr>
          <p:nvPr/>
        </p:nvSpPr>
        <p:spPr>
          <a:xfrm>
            <a:off x="467544" y="269776"/>
            <a:ext cx="8208912" cy="1143000"/>
          </a:xfrm>
          <a:prstGeom prst="rect">
            <a:avLst/>
          </a:prstGeom>
          <a:blipFill>
            <a:blip r:embed="rId3" cstate="print"/>
            <a:tile tx="0" ty="0" sx="100000" sy="100000" flip="none" algn="tl"/>
          </a:blip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4000" dirty="0" smtClean="0">
                <a:solidFill>
                  <a:srgbClr val="0070C0"/>
                </a:solidFill>
              </a:rPr>
              <a:t>Σημείωμα Χρήσης Έργων Τρίτων</a:t>
            </a:r>
            <a:r>
              <a:rPr lang="en-US" sz="4000" dirty="0" smtClean="0">
                <a:solidFill>
                  <a:srgbClr val="0070C0"/>
                </a:solidFill>
              </a:rPr>
              <a:t> (</a:t>
            </a:r>
            <a:r>
              <a:rPr lang="el-GR" sz="4000" dirty="0" smtClean="0">
                <a:solidFill>
                  <a:srgbClr val="0070C0"/>
                </a:solidFill>
              </a:rPr>
              <a:t>2</a:t>
            </a:r>
            <a:r>
              <a:rPr lang="en-US" sz="4000" dirty="0" smtClean="0">
                <a:solidFill>
                  <a:srgbClr val="0070C0"/>
                </a:solidFill>
              </a:rPr>
              <a:t>/2)</a:t>
            </a:r>
            <a:endParaRPr lang="el-GR" sz="4000" dirty="0">
              <a:solidFill>
                <a:srgbClr val="0070C0"/>
              </a:solidFill>
            </a:endParaRPr>
          </a:p>
        </p:txBody>
      </p:sp>
    </p:spTree>
    <p:extLst>
      <p:ext uri="{BB962C8B-B14F-4D97-AF65-F5344CB8AC3E}">
        <p14:creationId xmlns:p14="http://schemas.microsoft.com/office/powerpoint/2010/main" val="2923881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560840" cy="1143000"/>
          </a:xfrm>
          <a:blipFill>
            <a:blip r:embed="rId3" cstate="print"/>
            <a:tile tx="0" ty="0" sx="100000" sy="100000" flip="none" algn="tl"/>
          </a:blipFill>
        </p:spPr>
        <p:txBody>
          <a:bodyPr>
            <a:normAutofit/>
          </a:bodyPr>
          <a:lstStyle/>
          <a:p>
            <a:r>
              <a:rPr lang="en-US" sz="4000" dirty="0" smtClean="0">
                <a:solidFill>
                  <a:schemeClr val="accent1"/>
                </a:solidFill>
              </a:rPr>
              <a:t>Aims of unit 9</a:t>
            </a:r>
            <a:endParaRPr lang="el-GR" sz="4000" dirty="0">
              <a:solidFill>
                <a:schemeClr val="accent1"/>
              </a:solidFill>
            </a:endParaRPr>
          </a:p>
        </p:txBody>
      </p:sp>
      <p:sp>
        <p:nvSpPr>
          <p:cNvPr id="4" name="Content Placeholder 3"/>
          <p:cNvSpPr>
            <a:spLocks noGrp="1"/>
          </p:cNvSpPr>
          <p:nvPr>
            <p:ph idx="1"/>
          </p:nvPr>
        </p:nvSpPr>
        <p:spPr/>
        <p:txBody>
          <a:bodyPr/>
          <a:lstStyle/>
          <a:p>
            <a:r>
              <a:rPr lang="en-US" dirty="0" smtClean="0"/>
              <a:t>To raise awareness of the contribution of linguistic theory to analyzing spectacle data</a:t>
            </a:r>
          </a:p>
          <a:p>
            <a:r>
              <a:rPr lang="en-US" dirty="0" smtClean="0"/>
              <a:t>To confirm the three approaches to spectacle data taken in this course</a:t>
            </a:r>
          </a:p>
          <a:p>
            <a:r>
              <a:rPr lang="en-US" dirty="0" smtClean="0"/>
              <a:t>To raise awareness of parameters which may affect translation decision-making in the spectacle</a:t>
            </a:r>
          </a:p>
          <a:p>
            <a:endParaRPr lang="en-US" dirty="0" smtClean="0"/>
          </a:p>
          <a:p>
            <a:endParaRPr lang="el-GR" dirty="0"/>
          </a:p>
        </p:txBody>
      </p:sp>
    </p:spTree>
    <p:extLst>
      <p:ext uri="{BB962C8B-B14F-4D97-AF65-F5344CB8AC3E}">
        <p14:creationId xmlns:p14="http://schemas.microsoft.com/office/powerpoint/2010/main" val="206149746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cstate="print"/>
            <a:tile tx="0" ty="0" sx="100000" sy="100000" flip="none" algn="tl"/>
          </a:blipFill>
        </p:spPr>
        <p:txBody>
          <a:bodyPr>
            <a:normAutofit/>
          </a:bodyPr>
          <a:lstStyle/>
          <a:p>
            <a:r>
              <a:rPr lang="en-US" sz="4000" dirty="0" smtClean="0">
                <a:solidFill>
                  <a:schemeClr val="accent1"/>
                </a:solidFill>
              </a:rPr>
              <a:t>Contents of unit 9</a:t>
            </a:r>
            <a:endParaRPr lang="el-GR" sz="4000" dirty="0">
              <a:solidFill>
                <a:schemeClr val="accent1"/>
              </a:solidFill>
            </a:endParaRPr>
          </a:p>
        </p:txBody>
      </p:sp>
      <p:sp>
        <p:nvSpPr>
          <p:cNvPr id="3" name="Content Placeholder 2"/>
          <p:cNvSpPr>
            <a:spLocks noGrp="1"/>
          </p:cNvSpPr>
          <p:nvPr>
            <p:ph idx="1"/>
          </p:nvPr>
        </p:nvSpPr>
        <p:spPr>
          <a:xfrm>
            <a:off x="457200" y="1600201"/>
            <a:ext cx="8229600" cy="4133056"/>
          </a:xfrm>
        </p:spPr>
        <p:txBody>
          <a:bodyPr>
            <a:normAutofit/>
          </a:bodyPr>
          <a:lstStyle/>
          <a:p>
            <a:r>
              <a:rPr lang="en-US" dirty="0" smtClean="0"/>
              <a:t>Translation and dimensions of context (</a:t>
            </a:r>
            <a:r>
              <a:rPr lang="en-US" dirty="0" err="1" smtClean="0"/>
              <a:t>Hatim</a:t>
            </a:r>
            <a:r>
              <a:rPr lang="en-US" dirty="0" smtClean="0"/>
              <a:t> &amp; Mason 1990)</a:t>
            </a:r>
          </a:p>
          <a:p>
            <a:r>
              <a:rPr lang="en-US" dirty="0" smtClean="0"/>
              <a:t>Approaches to translation data</a:t>
            </a:r>
          </a:p>
          <a:p>
            <a:r>
              <a:rPr lang="en-US" dirty="0" smtClean="0"/>
              <a:t>Literary texts vs. linguistic tools</a:t>
            </a:r>
          </a:p>
          <a:p>
            <a:r>
              <a:rPr lang="en-US" dirty="0" smtClean="0"/>
              <a:t>Opera </a:t>
            </a:r>
            <a:r>
              <a:rPr lang="en-US" dirty="0" err="1" smtClean="0"/>
              <a:t>surtitling</a:t>
            </a:r>
            <a:endParaRPr lang="en-US" dirty="0" smtClean="0"/>
          </a:p>
          <a:p>
            <a:r>
              <a:rPr lang="en-US" dirty="0" err="1" smtClean="0"/>
              <a:t>Bourdieu’s</a:t>
            </a:r>
            <a:r>
              <a:rPr lang="en-US" dirty="0" smtClean="0"/>
              <a:t> symbolic/cultural capital and translation</a:t>
            </a:r>
          </a:p>
        </p:txBody>
      </p:sp>
    </p:spTree>
    <p:extLst>
      <p:ext uri="{BB962C8B-B14F-4D97-AF65-F5344CB8AC3E}">
        <p14:creationId xmlns:p14="http://schemas.microsoft.com/office/powerpoint/2010/main" val="3038295241"/>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272808" cy="1570186"/>
          </a:xfrm>
          <a:blipFill>
            <a:blip r:embed="rId3" cstate="print"/>
            <a:tile tx="0" ty="0" sx="100000" sy="100000" flip="none" algn="tl"/>
          </a:blipFill>
        </p:spPr>
        <p:txBody>
          <a:bodyPr>
            <a:normAutofit fontScale="90000"/>
          </a:bodyPr>
          <a:lstStyle/>
          <a:p>
            <a:r>
              <a:rPr lang="en-US" sz="3200" dirty="0" smtClean="0">
                <a:solidFill>
                  <a:srgbClr val="0070C0"/>
                </a:solidFill>
              </a:rPr>
              <a:t/>
            </a:r>
            <a:br>
              <a:rPr lang="en-US" sz="3200" dirty="0" smtClean="0">
                <a:solidFill>
                  <a:srgbClr val="0070C0"/>
                </a:solidFill>
              </a:rPr>
            </a:br>
            <a:r>
              <a:rPr lang="en-US" sz="3200" dirty="0" smtClean="0">
                <a:solidFill>
                  <a:srgbClr val="0070C0"/>
                </a:solidFill>
              </a:rPr>
              <a:t>Dimensions of context </a:t>
            </a:r>
            <a:br>
              <a:rPr lang="en-US" sz="3200" dirty="0" smtClean="0">
                <a:solidFill>
                  <a:srgbClr val="0070C0"/>
                </a:solidFill>
              </a:rPr>
            </a:br>
            <a:r>
              <a:rPr lang="en-US" sz="2200" dirty="0" smtClean="0">
                <a:solidFill>
                  <a:srgbClr val="0070C0"/>
                </a:solidFill>
              </a:rPr>
              <a:t>(adapted from </a:t>
            </a:r>
            <a:r>
              <a:rPr lang="en-US" sz="2200" dirty="0" err="1" smtClean="0">
                <a:solidFill>
                  <a:srgbClr val="0070C0"/>
                </a:solidFill>
              </a:rPr>
              <a:t>Hatim</a:t>
            </a:r>
            <a:r>
              <a:rPr lang="en-US" sz="2200" dirty="0" smtClean="0">
                <a:solidFill>
                  <a:srgbClr val="0070C0"/>
                </a:solidFill>
              </a:rPr>
              <a:t> and Mason 1990:58)</a:t>
            </a:r>
            <a:br>
              <a:rPr lang="en-US" sz="2200" dirty="0" smtClean="0">
                <a:solidFill>
                  <a:srgbClr val="0070C0"/>
                </a:solidFill>
              </a:rPr>
            </a:br>
            <a:r>
              <a:rPr lang="en-US" sz="3200" dirty="0" smtClean="0">
                <a:solidFill>
                  <a:srgbClr val="0070C0"/>
                </a:solidFill>
              </a:rPr>
              <a:t>Translation as…</a:t>
            </a:r>
            <a:br>
              <a:rPr lang="en-US" sz="3200" dirty="0" smtClean="0">
                <a:solidFill>
                  <a:srgbClr val="0070C0"/>
                </a:solidFill>
              </a:rPr>
            </a:br>
            <a:endParaRPr lang="en-US" sz="3200" dirty="0" smtClean="0">
              <a:solidFill>
                <a:srgbClr val="0070C0"/>
              </a:solidFill>
            </a:endParaRPr>
          </a:p>
        </p:txBody>
      </p:sp>
      <p:graphicFrame>
        <p:nvGraphicFramePr>
          <p:cNvPr id="10" name="Content Placeholder 9" title="Dimensions of context "/>
          <p:cNvGraphicFramePr>
            <a:graphicFrameLocks noGrp="1"/>
          </p:cNvGraphicFramePr>
          <p:nvPr>
            <p:ph idx="1"/>
            <p:extLst>
              <p:ext uri="{D42A27DB-BD31-4B8C-83A1-F6EECF244321}">
                <p14:modId xmlns:p14="http://schemas.microsoft.com/office/powerpoint/2010/main" val="24951921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title="Dimensions of context "/>
          <p:cNvGraphicFramePr/>
          <p:nvPr>
            <p:extLst>
              <p:ext uri="{D42A27DB-BD31-4B8C-83A1-F6EECF244321}">
                <p14:modId xmlns:p14="http://schemas.microsoft.com/office/powerpoint/2010/main" val="2268835855"/>
              </p:ext>
            </p:extLst>
          </p:nvPr>
        </p:nvGraphicFramePr>
        <p:xfrm>
          <a:off x="1331640" y="2132856"/>
          <a:ext cx="6288360" cy="41764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272808" cy="1080120"/>
          </a:xfrm>
          <a:blipFill>
            <a:blip r:embed="rId3" cstate="print"/>
            <a:tile tx="0" ty="0" sx="100000" sy="100000" flip="none" algn="tl"/>
          </a:blipFill>
        </p:spPr>
        <p:txBody>
          <a:bodyPr>
            <a:normAutofit fontScale="90000"/>
          </a:bodyPr>
          <a:lstStyle/>
          <a:p>
            <a:pPr lvl="0"/>
            <a:r>
              <a:rPr lang="en-US" sz="3200" dirty="0" smtClean="0">
                <a:solidFill>
                  <a:srgbClr val="0070C0"/>
                </a:solidFill>
              </a:rPr>
              <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Dimensions of context </a:t>
            </a:r>
            <a:r>
              <a:rPr lang="en-US" sz="2200" dirty="0" smtClean="0">
                <a:solidFill>
                  <a:srgbClr val="0070C0"/>
                </a:solidFill>
              </a:rPr>
              <a:t/>
            </a:r>
            <a:br>
              <a:rPr lang="en-US" sz="2200" dirty="0" smtClean="0">
                <a:solidFill>
                  <a:srgbClr val="0070C0"/>
                </a:solidFill>
              </a:rPr>
            </a:br>
            <a:r>
              <a:rPr lang="en-US" sz="3200" dirty="0" smtClean="0">
                <a:solidFill>
                  <a:srgbClr val="0070C0"/>
                </a:solidFill>
              </a:rPr>
              <a:t>Translation </a:t>
            </a:r>
            <a:r>
              <a:rPr lang="en-US" sz="3100" dirty="0" smtClean="0">
                <a:solidFill>
                  <a:srgbClr val="0070C0"/>
                </a:solidFill>
              </a:rPr>
              <a:t>as…Communicative transaction</a:t>
            </a:r>
            <a:br>
              <a:rPr lang="en-US" sz="3100" dirty="0" smtClean="0">
                <a:solidFill>
                  <a:srgbClr val="0070C0"/>
                </a:solidFill>
              </a:rPr>
            </a:br>
            <a:r>
              <a:rPr lang="el-GR" sz="3100" dirty="0" smtClean="0">
                <a:solidFill>
                  <a:srgbClr val="0070C0"/>
                </a:solidFill>
              </a:rPr>
              <a:t/>
            </a:r>
            <a:br>
              <a:rPr lang="el-GR" sz="3100" dirty="0" smtClean="0">
                <a:solidFill>
                  <a:srgbClr val="0070C0"/>
                </a:solidFill>
              </a:rPr>
            </a:br>
            <a:r>
              <a:rPr lang="en-US" sz="3200" dirty="0" smtClean="0">
                <a:solidFill>
                  <a:srgbClr val="0070C0"/>
                </a:solidFill>
              </a:rPr>
              <a:t/>
            </a:r>
            <a:br>
              <a:rPr lang="en-US" sz="3200" dirty="0" smtClean="0">
                <a:solidFill>
                  <a:srgbClr val="0070C0"/>
                </a:solidFill>
              </a:rPr>
            </a:br>
            <a:endParaRPr lang="en-US" sz="3200" dirty="0" smtClean="0">
              <a:solidFill>
                <a:srgbClr val="0070C0"/>
              </a:solidFill>
            </a:endParaRPr>
          </a:p>
        </p:txBody>
      </p:sp>
      <p:graphicFrame>
        <p:nvGraphicFramePr>
          <p:cNvPr id="10" name="Content Placeholder 9" descr="Translation as…Communicative transaction"/>
          <p:cNvGraphicFramePr>
            <a:graphicFrameLocks noGrp="1"/>
          </p:cNvGraphicFramePr>
          <p:nvPr>
            <p:ph idx="1"/>
            <p:extLst>
              <p:ext uri="{D42A27DB-BD31-4B8C-83A1-F6EECF244321}">
                <p14:modId xmlns:p14="http://schemas.microsoft.com/office/powerpoint/2010/main" val="1471638094"/>
              </p:ext>
            </p:extLst>
          </p:nvPr>
        </p:nvGraphicFramePr>
        <p:xfrm>
          <a:off x="457200" y="2204864"/>
          <a:ext cx="3610744" cy="3921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descr="Translation as…Communicative transaction" title="Dimensions of context "/>
          <p:cNvGraphicFramePr/>
          <p:nvPr>
            <p:extLst>
              <p:ext uri="{D42A27DB-BD31-4B8C-83A1-F6EECF244321}">
                <p14:modId xmlns:p14="http://schemas.microsoft.com/office/powerpoint/2010/main" val="3515443631"/>
              </p:ext>
            </p:extLst>
          </p:nvPr>
        </p:nvGraphicFramePr>
        <p:xfrm>
          <a:off x="539552" y="1988840"/>
          <a:ext cx="3816424" cy="37444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Rectangle 5" title="COMMUNICATIVE TRANSACTION "/>
          <p:cNvSpPr/>
          <p:nvPr/>
        </p:nvSpPr>
        <p:spPr>
          <a:xfrm>
            <a:off x="4355976" y="1844824"/>
            <a:ext cx="3744416" cy="3785652"/>
          </a:xfrm>
          <a:prstGeom prst="rect">
            <a:avLst/>
          </a:prstGeom>
          <a:blipFill>
            <a:blip r:embed="rId3" cstate="print"/>
            <a:tile tx="0" ty="0" sx="100000" sy="100000" flip="none" algn="tl"/>
          </a:blipFill>
        </p:spPr>
        <p:txBody>
          <a:bodyPr wrap="square">
            <a:spAutoFit/>
          </a:bodyPr>
          <a:lstStyle/>
          <a:p>
            <a:pPr algn="ctr"/>
            <a:r>
              <a:rPr lang="en-US" sz="2000" dirty="0" smtClean="0">
                <a:solidFill>
                  <a:srgbClr val="0070C0"/>
                </a:solidFill>
              </a:rPr>
              <a:t>COMMUNICATIVE TRANSACTION </a:t>
            </a:r>
          </a:p>
          <a:p>
            <a:pPr algn="ctr"/>
            <a:r>
              <a:rPr lang="en-US" sz="2000" dirty="0" smtClean="0">
                <a:solidFill>
                  <a:srgbClr val="0070C0"/>
                </a:solidFill>
              </a:rPr>
              <a:t>User: </a:t>
            </a:r>
            <a:r>
              <a:rPr lang="en-US" sz="2000" dirty="0" err="1" smtClean="0">
                <a:solidFill>
                  <a:srgbClr val="0070C0"/>
                </a:solidFill>
              </a:rPr>
              <a:t>Idiolect,Dialect</a:t>
            </a:r>
            <a:r>
              <a:rPr lang="en-US" sz="2000" dirty="0" smtClean="0">
                <a:solidFill>
                  <a:srgbClr val="0070C0"/>
                </a:solidFill>
              </a:rPr>
              <a:t>, etc</a:t>
            </a:r>
          </a:p>
          <a:p>
            <a:pPr algn="ctr"/>
            <a:r>
              <a:rPr lang="en-US" sz="2000" dirty="0" smtClean="0">
                <a:solidFill>
                  <a:srgbClr val="0070C0"/>
                </a:solidFill>
              </a:rPr>
              <a:t>Use: Field, Mode, Tenor</a:t>
            </a:r>
            <a:endParaRPr lang="el-GR" sz="2000" i="1" dirty="0" smtClean="0">
              <a:solidFill>
                <a:srgbClr val="0070C0"/>
              </a:solidFill>
            </a:endParaRPr>
          </a:p>
          <a:p>
            <a:pPr algn="ctr"/>
            <a:endParaRPr lang="en-US" sz="2000" dirty="0" smtClean="0"/>
          </a:p>
          <a:p>
            <a:r>
              <a:rPr lang="en-US" sz="2000" dirty="0" smtClean="0"/>
              <a:t>Dialect/register rendering, in English-Greek theatre/film translation</a:t>
            </a:r>
          </a:p>
          <a:p>
            <a:pPr algn="ctr"/>
            <a:endParaRPr lang="en-US" sz="2000" dirty="0" smtClean="0"/>
          </a:p>
          <a:p>
            <a:r>
              <a:rPr lang="en-US" sz="2000" dirty="0" smtClean="0"/>
              <a:t>Issues of social stratification and</a:t>
            </a:r>
          </a:p>
          <a:p>
            <a:r>
              <a:rPr lang="en-US" sz="2000" dirty="0" smtClean="0"/>
              <a:t>class identity in </a:t>
            </a:r>
            <a:r>
              <a:rPr lang="en-US" sz="2000" dirty="0" err="1" smtClean="0"/>
              <a:t>interlingual</a:t>
            </a:r>
            <a:r>
              <a:rPr lang="en-US" sz="2000" dirty="0" smtClean="0"/>
              <a:t> transfer, as manifested in rendering </a:t>
            </a:r>
            <a:r>
              <a:rPr lang="en-US" sz="2000" i="1" dirty="0" smtClean="0"/>
              <a:t>Pygmalion</a:t>
            </a:r>
            <a:r>
              <a:rPr lang="en-US" sz="2000" dirty="0" smtClean="0"/>
              <a:t> into Greek</a:t>
            </a:r>
            <a:r>
              <a:rPr lang="en-US" sz="2000" i="1" dirty="0" smtClean="0"/>
              <a:t>.</a:t>
            </a:r>
            <a:endParaRPr lang="en-US" sz="2000" dirty="0" smtClean="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272808" cy="1080120"/>
          </a:xfrm>
          <a:blipFill>
            <a:blip r:embed="rId3" cstate="print"/>
            <a:tile tx="0" ty="0" sx="100000" sy="100000" flip="none" algn="tl"/>
          </a:blipFill>
        </p:spPr>
        <p:txBody>
          <a:bodyPr>
            <a:normAutofit fontScale="90000"/>
          </a:bodyPr>
          <a:lstStyle/>
          <a:p>
            <a:pPr lvl="0"/>
            <a:r>
              <a:rPr lang="en-US" sz="3200" dirty="0" smtClean="0">
                <a:solidFill>
                  <a:srgbClr val="0070C0"/>
                </a:solidFill>
              </a:rPr>
              <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Dimensions of context </a:t>
            </a:r>
            <a:r>
              <a:rPr lang="en-US" sz="2200" dirty="0" smtClean="0">
                <a:solidFill>
                  <a:srgbClr val="0070C0"/>
                </a:solidFill>
              </a:rPr>
              <a:t/>
            </a:r>
            <a:br>
              <a:rPr lang="en-US" sz="2200" dirty="0" smtClean="0">
                <a:solidFill>
                  <a:srgbClr val="0070C0"/>
                </a:solidFill>
              </a:rPr>
            </a:br>
            <a:r>
              <a:rPr lang="en-US" sz="3200" dirty="0" smtClean="0">
                <a:solidFill>
                  <a:srgbClr val="0070C0"/>
                </a:solidFill>
              </a:rPr>
              <a:t>Translation </a:t>
            </a:r>
            <a:r>
              <a:rPr lang="en-US" sz="3100" dirty="0" smtClean="0">
                <a:solidFill>
                  <a:srgbClr val="0070C0"/>
                </a:solidFill>
              </a:rPr>
              <a:t>as…Pragmatic action</a:t>
            </a:r>
            <a:br>
              <a:rPr lang="en-US" sz="3100" dirty="0" smtClean="0">
                <a:solidFill>
                  <a:srgbClr val="0070C0"/>
                </a:solidFill>
              </a:rPr>
            </a:br>
            <a:r>
              <a:rPr lang="el-GR" sz="3100" dirty="0" smtClean="0">
                <a:solidFill>
                  <a:srgbClr val="0070C0"/>
                </a:solidFill>
              </a:rPr>
              <a:t/>
            </a:r>
            <a:br>
              <a:rPr lang="el-GR" sz="3100" dirty="0" smtClean="0">
                <a:solidFill>
                  <a:srgbClr val="0070C0"/>
                </a:solidFill>
              </a:rPr>
            </a:br>
            <a:r>
              <a:rPr lang="en-US" sz="3200" dirty="0" smtClean="0">
                <a:solidFill>
                  <a:srgbClr val="0070C0"/>
                </a:solidFill>
              </a:rPr>
              <a:t/>
            </a:r>
            <a:br>
              <a:rPr lang="en-US" sz="3200" dirty="0" smtClean="0">
                <a:solidFill>
                  <a:srgbClr val="0070C0"/>
                </a:solidFill>
              </a:rPr>
            </a:br>
            <a:endParaRPr lang="en-US" sz="3200" dirty="0" smtClean="0">
              <a:solidFill>
                <a:srgbClr val="0070C0"/>
              </a:solidFill>
            </a:endParaRPr>
          </a:p>
        </p:txBody>
      </p:sp>
      <p:graphicFrame>
        <p:nvGraphicFramePr>
          <p:cNvPr id="10" name="Content Placeholder 9" title="Dimensions of context "/>
          <p:cNvGraphicFramePr>
            <a:graphicFrameLocks noGrp="1"/>
          </p:cNvGraphicFramePr>
          <p:nvPr>
            <p:ph idx="1"/>
            <p:extLst>
              <p:ext uri="{D42A27DB-BD31-4B8C-83A1-F6EECF244321}">
                <p14:modId xmlns:p14="http://schemas.microsoft.com/office/powerpoint/2010/main" val="2423076473"/>
              </p:ext>
            </p:extLst>
          </p:nvPr>
        </p:nvGraphicFramePr>
        <p:xfrm>
          <a:off x="457200" y="2204864"/>
          <a:ext cx="3610744" cy="3921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descr="Translation as…Pragmatic action" title="Dimensions of content"/>
          <p:cNvGraphicFramePr/>
          <p:nvPr>
            <p:extLst>
              <p:ext uri="{D42A27DB-BD31-4B8C-83A1-F6EECF244321}">
                <p14:modId xmlns:p14="http://schemas.microsoft.com/office/powerpoint/2010/main" val="943888953"/>
              </p:ext>
            </p:extLst>
          </p:nvPr>
        </p:nvGraphicFramePr>
        <p:xfrm>
          <a:off x="539552" y="1988840"/>
          <a:ext cx="3816424" cy="37444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Rectangle 5" title="Pragmatic Action"/>
          <p:cNvSpPr/>
          <p:nvPr/>
        </p:nvSpPr>
        <p:spPr>
          <a:xfrm>
            <a:off x="4499992" y="1844824"/>
            <a:ext cx="3600400" cy="3785652"/>
          </a:xfrm>
          <a:prstGeom prst="rect">
            <a:avLst/>
          </a:prstGeom>
          <a:blipFill>
            <a:blip r:embed="rId3" cstate="print"/>
            <a:tile tx="0" ty="0" sx="100000" sy="100000" flip="none" algn="tl"/>
          </a:blipFill>
        </p:spPr>
        <p:txBody>
          <a:bodyPr wrap="square">
            <a:spAutoFit/>
          </a:bodyPr>
          <a:lstStyle/>
          <a:p>
            <a:pPr algn="ctr"/>
            <a:r>
              <a:rPr lang="en-US" sz="2000" dirty="0" smtClean="0">
                <a:solidFill>
                  <a:srgbClr val="0070C0"/>
                </a:solidFill>
              </a:rPr>
              <a:t>PRAGMATIC ACTION</a:t>
            </a:r>
          </a:p>
          <a:p>
            <a:pPr algn="ctr"/>
            <a:r>
              <a:rPr lang="en-US" sz="2000" dirty="0" smtClean="0">
                <a:solidFill>
                  <a:srgbClr val="0070C0"/>
                </a:solidFill>
              </a:rPr>
              <a:t>Speech Acts, </a:t>
            </a:r>
            <a:r>
              <a:rPr lang="en-US" sz="2000" dirty="0" err="1" smtClean="0">
                <a:solidFill>
                  <a:srgbClr val="0070C0"/>
                </a:solidFill>
              </a:rPr>
              <a:t>Implicatures</a:t>
            </a:r>
            <a:endParaRPr lang="en-US" sz="2000" dirty="0" smtClean="0">
              <a:solidFill>
                <a:srgbClr val="0070C0"/>
              </a:solidFill>
            </a:endParaRPr>
          </a:p>
          <a:p>
            <a:pPr algn="ctr"/>
            <a:r>
              <a:rPr lang="en-US" sz="2000" dirty="0" smtClean="0">
                <a:solidFill>
                  <a:srgbClr val="0070C0"/>
                </a:solidFill>
              </a:rPr>
              <a:t>Presuppositions, Text Act etc.</a:t>
            </a:r>
          </a:p>
          <a:p>
            <a:endParaRPr lang="en-US" sz="2000" dirty="0" smtClean="0"/>
          </a:p>
          <a:p>
            <a:r>
              <a:rPr lang="en-US" sz="2000" dirty="0" smtClean="0"/>
              <a:t>Rendition of politeness in another language (as manifested in translating Pinter) and the verbal communication styles (examined in </a:t>
            </a:r>
            <a:r>
              <a:rPr lang="en-US" sz="2000" i="1" dirty="0" err="1" smtClean="0"/>
              <a:t>Da</a:t>
            </a:r>
            <a:r>
              <a:rPr lang="en-US" sz="2000" dirty="0" smtClean="0"/>
              <a:t> and </a:t>
            </a:r>
            <a:r>
              <a:rPr lang="en-US" sz="2000" i="1" dirty="0" smtClean="0"/>
              <a:t>The Importance of Being Earnest</a:t>
            </a:r>
            <a:r>
              <a:rPr lang="en-US" sz="2000" dirty="0" smtClean="0"/>
              <a:t>) fall into the pragmatic dimension of context.</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272808" cy="1080120"/>
          </a:xfrm>
          <a:blipFill>
            <a:blip r:embed="rId3" cstate="print"/>
            <a:tile tx="0" ty="0" sx="100000" sy="100000" flip="none" algn="tl"/>
          </a:blipFill>
        </p:spPr>
        <p:txBody>
          <a:bodyPr>
            <a:normAutofit fontScale="90000"/>
          </a:bodyPr>
          <a:lstStyle/>
          <a:p>
            <a:pPr lvl="0"/>
            <a:r>
              <a:rPr lang="en-US" sz="3200" dirty="0" smtClean="0">
                <a:solidFill>
                  <a:srgbClr val="0070C0"/>
                </a:solidFill>
              </a:rPr>
              <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Dimensions of context </a:t>
            </a:r>
            <a:r>
              <a:rPr lang="en-US" sz="2200" dirty="0" smtClean="0">
                <a:solidFill>
                  <a:srgbClr val="0070C0"/>
                </a:solidFill>
              </a:rPr>
              <a:t/>
            </a:r>
            <a:br>
              <a:rPr lang="en-US" sz="2200" dirty="0" smtClean="0">
                <a:solidFill>
                  <a:srgbClr val="0070C0"/>
                </a:solidFill>
              </a:rPr>
            </a:br>
            <a:r>
              <a:rPr lang="en-US" sz="3200" dirty="0" smtClean="0">
                <a:solidFill>
                  <a:srgbClr val="0070C0"/>
                </a:solidFill>
              </a:rPr>
              <a:t>Translation </a:t>
            </a:r>
            <a:r>
              <a:rPr lang="en-US" sz="3100" dirty="0" smtClean="0">
                <a:solidFill>
                  <a:srgbClr val="0070C0"/>
                </a:solidFill>
              </a:rPr>
              <a:t>as…Semiotic interaction</a:t>
            </a:r>
            <a:br>
              <a:rPr lang="en-US" sz="3100" dirty="0" smtClean="0">
                <a:solidFill>
                  <a:srgbClr val="0070C0"/>
                </a:solidFill>
              </a:rPr>
            </a:br>
            <a:r>
              <a:rPr lang="el-GR" sz="3100" dirty="0" smtClean="0">
                <a:solidFill>
                  <a:srgbClr val="0070C0"/>
                </a:solidFill>
              </a:rPr>
              <a:t/>
            </a:r>
            <a:br>
              <a:rPr lang="el-GR" sz="3100" dirty="0" smtClean="0">
                <a:solidFill>
                  <a:srgbClr val="0070C0"/>
                </a:solidFill>
              </a:rPr>
            </a:br>
            <a:r>
              <a:rPr lang="en-US" sz="3200" dirty="0" smtClean="0">
                <a:solidFill>
                  <a:srgbClr val="0070C0"/>
                </a:solidFill>
              </a:rPr>
              <a:t/>
            </a:r>
            <a:br>
              <a:rPr lang="en-US" sz="3200" dirty="0" smtClean="0">
                <a:solidFill>
                  <a:srgbClr val="0070C0"/>
                </a:solidFill>
              </a:rPr>
            </a:br>
            <a:endParaRPr lang="en-US" sz="3200" dirty="0" smtClean="0">
              <a:solidFill>
                <a:srgbClr val="0070C0"/>
              </a:solidFill>
            </a:endParaRPr>
          </a:p>
        </p:txBody>
      </p:sp>
      <p:graphicFrame>
        <p:nvGraphicFramePr>
          <p:cNvPr id="4" name="Diagram 3" descr="Translation as…Semiotic interaction" title="Dimensions of context "/>
          <p:cNvGraphicFramePr/>
          <p:nvPr>
            <p:extLst>
              <p:ext uri="{D42A27DB-BD31-4B8C-83A1-F6EECF244321}">
                <p14:modId xmlns:p14="http://schemas.microsoft.com/office/powerpoint/2010/main" val="2193119716"/>
              </p:ext>
            </p:extLst>
          </p:nvPr>
        </p:nvGraphicFramePr>
        <p:xfrm>
          <a:off x="539552" y="1988840"/>
          <a:ext cx="3816424"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descr="Word, Text, Discourse ,Genre&#10;Intertextuality&#10;" title="SEMIOTIC INTERACTION"/>
          <p:cNvSpPr/>
          <p:nvPr/>
        </p:nvSpPr>
        <p:spPr>
          <a:xfrm>
            <a:off x="4499992" y="1844824"/>
            <a:ext cx="3600400" cy="3477875"/>
          </a:xfrm>
          <a:prstGeom prst="rect">
            <a:avLst/>
          </a:prstGeom>
          <a:blipFill>
            <a:blip r:embed="rId3" cstate="print"/>
            <a:tile tx="0" ty="0" sx="100000" sy="100000" flip="none" algn="tl"/>
          </a:blipFill>
        </p:spPr>
        <p:txBody>
          <a:bodyPr wrap="square">
            <a:spAutoFit/>
          </a:bodyPr>
          <a:lstStyle/>
          <a:p>
            <a:pPr algn="ctr"/>
            <a:r>
              <a:rPr lang="en-US" sz="2000" dirty="0" smtClean="0">
                <a:solidFill>
                  <a:srgbClr val="0070C0"/>
                </a:solidFill>
              </a:rPr>
              <a:t>SEMIOTIC INTERACTION</a:t>
            </a:r>
          </a:p>
          <a:p>
            <a:pPr algn="ctr"/>
            <a:r>
              <a:rPr lang="en-US" sz="2000" dirty="0" smtClean="0">
                <a:solidFill>
                  <a:srgbClr val="0070C0"/>
                </a:solidFill>
              </a:rPr>
              <a:t>Word, Text, Discourse ,Genre</a:t>
            </a:r>
          </a:p>
          <a:p>
            <a:pPr algn="ctr"/>
            <a:r>
              <a:rPr lang="en-US" sz="2000" dirty="0" err="1" smtClean="0">
                <a:solidFill>
                  <a:srgbClr val="0070C0"/>
                </a:solidFill>
              </a:rPr>
              <a:t>Intertextuality</a:t>
            </a:r>
            <a:endParaRPr lang="en-US" sz="2000" dirty="0" smtClean="0">
              <a:solidFill>
                <a:srgbClr val="0070C0"/>
              </a:solidFill>
            </a:endParaRPr>
          </a:p>
          <a:p>
            <a:r>
              <a:rPr lang="en-US" sz="2000" dirty="0" smtClean="0"/>
              <a:t>The interpretation perspectives manifested in the translation of stage versions of </a:t>
            </a:r>
            <a:r>
              <a:rPr lang="en-US" sz="2000" i="1" dirty="0" smtClean="0"/>
              <a:t>Hamlet </a:t>
            </a:r>
            <a:r>
              <a:rPr lang="en-US" sz="2000" dirty="0" smtClean="0"/>
              <a:t>touch upon ideological and semiotic aspects of meaning-making. Part</a:t>
            </a:r>
          </a:p>
          <a:p>
            <a:r>
              <a:rPr lang="en-US" sz="2000" dirty="0" smtClean="0"/>
              <a:t>of the message is transferred through semiotic systems other than discourse</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4717</TotalTime>
  <Words>2416</Words>
  <Application>Microsoft Office PowerPoint</Application>
  <PresentationFormat>On-screen Show (4:3)</PresentationFormat>
  <Paragraphs>286</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1_Office Theme</vt:lpstr>
      <vt:lpstr>PowerPoint Presentation</vt:lpstr>
      <vt:lpstr>Source:</vt:lpstr>
      <vt:lpstr>Unit 9:</vt:lpstr>
      <vt:lpstr>Aims of unit 9</vt:lpstr>
      <vt:lpstr>Contents of unit 9</vt:lpstr>
      <vt:lpstr> Dimensions of context  (adapted from Hatim and Mason 1990:58) Translation as… </vt:lpstr>
      <vt:lpstr>   Dimensions of context  Translation as…Communicative transaction   </vt:lpstr>
      <vt:lpstr>   Dimensions of context  Translation as…Pragmatic action   </vt:lpstr>
      <vt:lpstr>   Dimensions of context  Translation as…Semiotic interaction   </vt:lpstr>
      <vt:lpstr>approaches to translation data</vt:lpstr>
      <vt:lpstr>The approach in the book vs.  perspectives to intercultural communication</vt:lpstr>
      <vt:lpstr>Literary production vs. linguistic tools</vt:lpstr>
      <vt:lpstr>William Golding’s The Inheritors</vt:lpstr>
      <vt:lpstr>John Osborn’s Look back in Anger</vt:lpstr>
      <vt:lpstr>Theatre of the Absurd</vt:lpstr>
      <vt:lpstr>Shakespeare’s The Taming of the Shrew</vt:lpstr>
      <vt:lpstr>Tom Stoppard’s Professional Foul</vt:lpstr>
      <vt:lpstr>Scent of a Woman</vt:lpstr>
      <vt:lpstr>Shakespeare’s Macbeth</vt:lpstr>
      <vt:lpstr>David Mamet’s Oleanna</vt:lpstr>
      <vt:lpstr>Arthur Miller’s The Crucible</vt:lpstr>
      <vt:lpstr>Opera surtitling Jacques Offenbach’s Les Contes d’ Hoffmann  Greek surtitles by P. Christogiannopoulou, National Opera House, Athens</vt:lpstr>
      <vt:lpstr>Bourdieu’s symbolic/cultural capital</vt:lpstr>
      <vt:lpstr>Unit 9 has …</vt:lpstr>
      <vt:lpstr>References 1/2</vt:lpstr>
      <vt:lpstr>References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Teo</cp:lastModifiedBy>
  <cp:revision>695</cp:revision>
  <dcterms:created xsi:type="dcterms:W3CDTF">2012-09-06T09:03:05Z</dcterms:created>
  <dcterms:modified xsi:type="dcterms:W3CDTF">2015-02-04T11:11:23Z</dcterms:modified>
</cp:coreProperties>
</file>