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51" r:id="rId3"/>
    <p:sldId id="352" r:id="rId4"/>
    <p:sldId id="354" r:id="rId5"/>
    <p:sldId id="353" r:id="rId6"/>
    <p:sldId id="355" r:id="rId7"/>
    <p:sldId id="356" r:id="rId8"/>
    <p:sldId id="357" r:id="rId9"/>
    <p:sldId id="358" r:id="rId10"/>
    <p:sldId id="371" r:id="rId11"/>
    <p:sldId id="359" r:id="rId12"/>
    <p:sldId id="360" r:id="rId13"/>
    <p:sldId id="362" r:id="rId14"/>
    <p:sldId id="363" r:id="rId15"/>
    <p:sldId id="364" r:id="rId16"/>
    <p:sldId id="365" r:id="rId17"/>
    <p:sldId id="373" r:id="rId18"/>
    <p:sldId id="374" r:id="rId19"/>
    <p:sldId id="366" r:id="rId20"/>
    <p:sldId id="372" r:id="rId21"/>
    <p:sldId id="367" r:id="rId22"/>
    <p:sldId id="368" r:id="rId23"/>
    <p:sldId id="369" r:id="rId24"/>
    <p:sldId id="375" r:id="rId25"/>
    <p:sldId id="370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51"/>
            <p14:sldId id="352"/>
            <p14:sldId id="354"/>
            <p14:sldId id="353"/>
            <p14:sldId id="355"/>
            <p14:sldId id="356"/>
            <p14:sldId id="357"/>
            <p14:sldId id="358"/>
            <p14:sldId id="371"/>
            <p14:sldId id="359"/>
            <p14:sldId id="360"/>
            <p14:sldId id="362"/>
            <p14:sldId id="363"/>
            <p14:sldId id="364"/>
            <p14:sldId id="365"/>
            <p14:sldId id="373"/>
            <p14:sldId id="374"/>
            <p14:sldId id="366"/>
            <p14:sldId id="372"/>
            <p14:sldId id="367"/>
            <p14:sldId id="368"/>
            <p14:sldId id="369"/>
            <p14:sldId id="375"/>
            <p14:sldId id="370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1" autoAdjust="0"/>
    <p:restoredTop sz="94141" autoAdjust="0"/>
  </p:normalViewPr>
  <p:slideViewPr>
    <p:cSldViewPr>
      <p:cViewPr varScale="1">
        <p:scale>
          <a:sx n="123" d="100"/>
          <a:sy n="123" d="100"/>
        </p:scale>
        <p:origin x="20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14/2/18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983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4243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065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8388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4832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0476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936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6314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241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Régence de Marie de Médicis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Régence de Marie de Médicis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Régence de Marie de Médicis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Régence de Marie de Médicis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La Régence de Marie de Médicis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FRL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717032"/>
            <a:ext cx="7776864" cy="2952327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5075BC"/>
                </a:solidFill>
              </a:rPr>
              <a:t>Section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6</a:t>
            </a: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800" dirty="0"/>
              <a:t>La Régence de Marie de Médicis </a:t>
            </a:r>
            <a:br>
              <a:rPr lang="fr-FR" sz="2800" dirty="0"/>
            </a:br>
            <a:r>
              <a:rPr lang="fr-FR" sz="2800" dirty="0"/>
              <a:t>(1610-1617)</a:t>
            </a:r>
            <a:endParaRPr lang="en-US" sz="2800" dirty="0"/>
          </a:p>
          <a:p>
            <a:r>
              <a:rPr lang="en-GB" sz="2400" dirty="0"/>
              <a:t> </a:t>
            </a:r>
            <a:endParaRPr lang="en-US" sz="2800" dirty="0"/>
          </a:p>
          <a:p>
            <a:r>
              <a:rPr lang="fr-FR" sz="2800" dirty="0"/>
              <a:t>Irini Apostolou</a:t>
            </a:r>
          </a:p>
          <a:p>
            <a:r>
              <a:rPr lang="fr-FR" sz="2800" dirty="0"/>
              <a:t>Faculté des Lettres </a:t>
            </a:r>
          </a:p>
          <a:p>
            <a:r>
              <a:rPr lang="fr-FR" sz="2800" dirty="0"/>
              <a:t>Département de Langue et de Littérature françaises</a:t>
            </a:r>
            <a:endParaRPr lang="el-GR" sz="2800" dirty="0"/>
          </a:p>
          <a:p>
            <a:endParaRPr lang="el-GR" sz="2800" dirty="0"/>
          </a:p>
          <a:p>
            <a:endParaRPr lang="el-GR" sz="2800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rgbClr val="5075BC"/>
                </a:solidFill>
              </a:rPr>
              <a:t>De </a:t>
            </a:r>
            <a:r>
              <a:rPr lang="el-GR" sz="3200" b="1" dirty="0" err="1">
                <a:solidFill>
                  <a:srgbClr val="5075BC"/>
                </a:solidFill>
              </a:rPr>
              <a:t>la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féodalité</a:t>
            </a:r>
            <a:r>
              <a:rPr lang="el-GR" sz="3200" b="1" dirty="0">
                <a:solidFill>
                  <a:srgbClr val="5075BC"/>
                </a:solidFill>
              </a:rPr>
              <a:t> à </a:t>
            </a:r>
            <a:r>
              <a:rPr lang="el-GR" sz="3200" b="1" dirty="0" err="1">
                <a:solidFill>
                  <a:srgbClr val="5075BC"/>
                </a:solidFill>
              </a:rPr>
              <a:t>la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monarchie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absolue</a:t>
            </a:r>
            <a:r>
              <a:rPr lang="el-GR" sz="3200" b="1" dirty="0">
                <a:solidFill>
                  <a:srgbClr val="5075BC"/>
                </a:solidFill>
              </a:rPr>
              <a:t> : </a:t>
            </a:r>
            <a:br>
              <a:rPr lang="el-GR" sz="3200" b="1" dirty="0">
                <a:solidFill>
                  <a:srgbClr val="5075BC"/>
                </a:solidFill>
              </a:rPr>
            </a:br>
            <a:r>
              <a:rPr lang="el-GR" sz="3200" b="1" dirty="0" err="1">
                <a:solidFill>
                  <a:srgbClr val="5075BC"/>
                </a:solidFill>
              </a:rPr>
              <a:t>institutions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politiques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et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mutations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sociales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en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France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du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Moyen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fr-FR" sz="3200" b="1" dirty="0">
                <a:solidFill>
                  <a:srgbClr val="5075BC"/>
                </a:solidFill>
              </a:rPr>
              <a:t>Âge au XVII</a:t>
            </a:r>
            <a:r>
              <a:rPr lang="fr-FR" sz="3200" b="1" baseline="30000" dirty="0">
                <a:solidFill>
                  <a:srgbClr val="5075BC"/>
                </a:solidFill>
              </a:rPr>
              <a:t>e </a:t>
            </a:r>
            <a:r>
              <a:rPr lang="fr-FR" sz="3200" b="1" dirty="0">
                <a:solidFill>
                  <a:srgbClr val="5075BC"/>
                </a:solidFill>
              </a:rPr>
              <a:t>siècle</a:t>
            </a:r>
            <a:endParaRPr lang="el-GR" sz="3200" dirty="0">
              <a:solidFill>
                <a:srgbClr val="5075BC"/>
              </a:solidFill>
            </a:endParaRPr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La réunion des États généraux  s’est tenue &#10; à la grande salle &#10;de l’Hôtel de Bourbon" title="La réunion des États généraux 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7202" y="1557338"/>
            <a:ext cx="354744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latin typeface="Times New Roman"/>
                <a:cs typeface="Times New Roman"/>
              </a:rPr>
              <a:t>La réunion des États généraux s’est tenue </a:t>
            </a:r>
            <a:br>
              <a:rPr lang="fr-FR" sz="2400" dirty="0">
                <a:latin typeface="Times New Roman"/>
                <a:cs typeface="Times New Roman"/>
              </a:rPr>
            </a:br>
            <a:r>
              <a:rPr lang="fr-FR" sz="2400" dirty="0">
                <a:latin typeface="Times New Roman"/>
                <a:cs typeface="Times New Roman"/>
              </a:rPr>
              <a:t> à la grande salle </a:t>
            </a:r>
            <a:br>
              <a:rPr lang="fr-FR" sz="2400" dirty="0">
                <a:latin typeface="Times New Roman"/>
                <a:cs typeface="Times New Roman"/>
              </a:rPr>
            </a:br>
            <a:r>
              <a:rPr lang="fr-FR" sz="2400" dirty="0">
                <a:latin typeface="Times New Roman"/>
                <a:cs typeface="Times New Roman"/>
              </a:rPr>
              <a:t>de l’Hôtel de Bourbon</a:t>
            </a:r>
            <a:br>
              <a:rPr lang="fr-FR" sz="2400" dirty="0">
                <a:latin typeface="Times New Roman"/>
                <a:cs typeface="Times New Roman"/>
              </a:rPr>
            </a:br>
            <a:endParaRPr lang="fr-FR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Réunion des États généraux </a:t>
            </a:r>
            <a:r>
              <a:rPr lang="fr-FR" dirty="0">
                <a:cs typeface="Times New Roman"/>
              </a:rPr>
              <a:t>à l’Hôtel de Bourbon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799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Réunion des États généraux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 clergé, majoritairement ultramontain, demande l’enregistrement des canons du Concile de Trente</a:t>
            </a:r>
          </a:p>
          <a:p>
            <a:r>
              <a:rPr lang="fr-FR" dirty="0"/>
              <a:t>La noblesse demande l’abolition de la paulette </a:t>
            </a:r>
          </a:p>
          <a:p>
            <a:r>
              <a:rPr lang="fr-FR" dirty="0"/>
              <a:t>Le Tiers état demande le retranchement des tailles et la diminution des pensions. Majoritairement gallican, il est hostile aux revendications du clergé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1022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Réunion des États généraux (suite)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rivalité entre les trois ordres conduit à l’échec de la réunion des États généraux</a:t>
            </a:r>
          </a:p>
          <a:p>
            <a:r>
              <a:rPr lang="fr-FR" dirty="0"/>
              <a:t>Clôturés le 23 février 1615, les États généraux ne seront plus réunis avant 1789</a:t>
            </a:r>
          </a:p>
          <a:p>
            <a:r>
              <a:rPr lang="fr-FR" i="1" dirty="0"/>
              <a:t>Harangue d’Armand du Plessis de Richelieu</a:t>
            </a:r>
            <a:r>
              <a:rPr lang="fr-FR" dirty="0"/>
              <a:t>, évêque de Luçon, qui se fait remarquer lors de la séance de clôture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9477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916832"/>
            <a:ext cx="3528392" cy="432048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fr-FR" sz="2200" dirty="0"/>
              <a:t>Évêque de Luçon 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fr-FR" sz="2200" dirty="0"/>
              <a:t>Grand Aumônier (1615)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fr-FR" sz="2200" dirty="0"/>
              <a:t>Secrétaire d’Etat (1616) 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fr-FR" sz="2200" dirty="0"/>
              <a:t>Cardinal (1622) 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fr-FR" sz="2200" dirty="0"/>
              <a:t>Ministre de Louis XIII (1624) 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fr-FR" sz="2200" dirty="0"/>
              <a:t>Duc et pair de France</a:t>
            </a:r>
            <a:endParaRPr lang="el-GR" sz="22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56311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r-FR" dirty="0"/>
              <a:t>Armand Jean du Plessis de Richelieu</a:t>
            </a:r>
          </a:p>
        </p:txBody>
      </p:sp>
      <p:pic>
        <p:nvPicPr>
          <p:cNvPr id="6" name="Image 4" title="Armand Jean du Plessis de Richelieu 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44" t="3808" r="-56544" b="1071"/>
          <a:stretch/>
        </p:blipFill>
        <p:spPr>
          <a:xfrm>
            <a:off x="1979712" y="1010310"/>
            <a:ext cx="8639843" cy="544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4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Rapprochement de la France </a:t>
            </a:r>
            <a:br>
              <a:rPr lang="fr-FR" dirty="0"/>
            </a:br>
            <a:r>
              <a:rPr lang="fr-FR" dirty="0"/>
              <a:t>avec l’Espagne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4156" y="1556792"/>
            <a:ext cx="8356316" cy="46085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/>
              <a:t>Les mariages franco-espagnols (1615)</a:t>
            </a:r>
          </a:p>
          <a:p>
            <a:pPr>
              <a:lnSpc>
                <a:spcPct val="150000"/>
              </a:lnSpc>
            </a:pPr>
            <a:r>
              <a:rPr lang="fr-FR" dirty="0"/>
              <a:t>Louis XIII épouse Anne d’Autriche</a:t>
            </a:r>
          </a:p>
          <a:p>
            <a:pPr>
              <a:lnSpc>
                <a:spcPct val="150000"/>
              </a:lnSpc>
            </a:pPr>
            <a:r>
              <a:rPr lang="fr-FR" dirty="0"/>
              <a:t>Elisabeth de France épouse le futur Philippe IV </a:t>
            </a:r>
          </a:p>
          <a:p>
            <a:pPr>
              <a:lnSpc>
                <a:spcPct val="150000"/>
              </a:lnSpc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8996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907704" y="5877272"/>
            <a:ext cx="5414392" cy="432048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Les mariages franco-espagnols (1615)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600" dirty="0"/>
              <a:t>Pierre Paul Rubens, </a:t>
            </a:r>
            <a:br>
              <a:rPr lang="fr-FR" sz="2600" dirty="0"/>
            </a:br>
            <a:r>
              <a:rPr lang="fr-FR" sz="3100" i="1" dirty="0"/>
              <a:t>L'échange des princesses d’Espagne </a:t>
            </a:r>
            <a:br>
              <a:rPr lang="fr-FR" sz="3100" i="1" dirty="0"/>
            </a:br>
            <a:r>
              <a:rPr lang="fr-FR" sz="3100" i="1" dirty="0"/>
              <a:t>et de France sur l’île des Faisans </a:t>
            </a:r>
            <a:r>
              <a:rPr lang="fr-FR" sz="3100" dirty="0"/>
              <a:t>(1622)</a:t>
            </a:r>
            <a:endParaRPr lang="fr-FR" sz="3100" i="1" dirty="0"/>
          </a:p>
        </p:txBody>
      </p:sp>
      <p:pic>
        <p:nvPicPr>
          <p:cNvPr id="7" name="Image 3" title="L'échange des princesses d’Espagne et de France sur l’île des Faisans  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77" t="11" r="-37477" b="-201"/>
          <a:stretch/>
        </p:blipFill>
        <p:spPr>
          <a:xfrm>
            <a:off x="1106488" y="1556792"/>
            <a:ext cx="67437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58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Réorganisation du Conseil du roi (1616)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Claude </a:t>
            </a:r>
            <a:r>
              <a:rPr lang="fr-FR" dirty="0" err="1"/>
              <a:t>Barbin</a:t>
            </a:r>
            <a:r>
              <a:rPr lang="fr-FR" dirty="0"/>
              <a:t> : contrôleur général des Finances</a:t>
            </a:r>
          </a:p>
          <a:p>
            <a:r>
              <a:rPr lang="fr-FR" dirty="0"/>
              <a:t>Claude Mangot : garde des Sceaux  </a:t>
            </a:r>
          </a:p>
          <a:p>
            <a:r>
              <a:rPr lang="fr-FR" dirty="0"/>
              <a:t>Richelieu : secrétaire d’État aux Affaires étrangères et à la Guerre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7668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fr-FR" sz="2200" dirty="0">
                <a:latin typeface="Times New Roman" charset="0"/>
                <a:ea typeface="ＭＳ Ｐゴシック" charset="0"/>
                <a:cs typeface="ＭＳ Ｐゴシック" charset="0"/>
              </a:rPr>
              <a:t>Elisabeth de France </a:t>
            </a:r>
            <a:br>
              <a:rPr lang="fr-FR" sz="22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fr-FR" sz="2200" dirty="0">
                <a:latin typeface="Times New Roman" charset="0"/>
                <a:ea typeface="ＭＳ Ｐゴシック" charset="0"/>
                <a:cs typeface="ＭＳ Ｐゴシック" charset="0"/>
              </a:rPr>
              <a:t>(1602-1644)</a:t>
            </a:r>
            <a:br>
              <a:rPr lang="fr-FR" sz="22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fr-FR" sz="2200" dirty="0">
                <a:latin typeface="Times New Roman" charset="0"/>
                <a:ea typeface="ＭＳ Ｐゴシック" charset="0"/>
                <a:cs typeface="ＭＳ Ｐゴシック" charset="0"/>
              </a:rPr>
              <a:t>épouse du futur Philippe IV d’Espagne</a:t>
            </a:r>
            <a:endParaRPr lang="fr-FR" dirty="0"/>
          </a:p>
        </p:txBody>
      </p:sp>
      <p:pic>
        <p:nvPicPr>
          <p:cNvPr id="4" name="Image 5" descr="Elisabeth de France &#10;(1602-1644)&#10;épouse du futur Philippe IV  d’Espagne" title="Elisabeth de Franc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145" r="-7314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441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Louis XIII et Anne d’Autriche 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fr-FR" dirty="0"/>
              <a:t>Louis XIII</a:t>
            </a:r>
          </a:p>
          <a:p>
            <a:pPr algn="ctr"/>
            <a:r>
              <a:rPr lang="fr-FR" dirty="0"/>
              <a:t>Portrait par Rubens (1622)</a:t>
            </a:r>
          </a:p>
        </p:txBody>
      </p:sp>
      <p:pic>
        <p:nvPicPr>
          <p:cNvPr id="7" name="Espace réservé du contenu 6" descr="Portrait  par Rubens (1622)&#10;" title="Louis XIII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264" y="2214563"/>
            <a:ext cx="3166060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fr-FR" dirty="0"/>
              <a:t>Anne d’Autriche</a:t>
            </a:r>
          </a:p>
          <a:p>
            <a:pPr algn="ctr"/>
            <a:r>
              <a:rPr lang="fr-FR" dirty="0"/>
              <a:t>Portrait par Rubens (1625) </a:t>
            </a:r>
          </a:p>
        </p:txBody>
      </p:sp>
      <p:pic>
        <p:nvPicPr>
          <p:cNvPr id="8" name="Image 3" descr="Portrait par Rubens (1625) &#10;" title="Anne d’Autriche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408" y="2214563"/>
            <a:ext cx="3179009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297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règne de Louis XIII (1617-1643)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« coup de majesté » : coup d’état </a:t>
            </a:r>
          </a:p>
          <a:p>
            <a:pPr marL="0" indent="0">
              <a:buNone/>
            </a:pPr>
            <a:r>
              <a:rPr lang="fr-FR" dirty="0"/>
              <a:t>du 24 avril 1617</a:t>
            </a:r>
          </a:p>
          <a:p>
            <a:r>
              <a:rPr lang="fr-FR" dirty="0"/>
              <a:t>Soutenu par Charles d’Albert, duc de Luynes, Louis XIII fait arrêter et ordonne l’exécution du maréchal d’Ancre</a:t>
            </a:r>
          </a:p>
          <a:p>
            <a:r>
              <a:rPr lang="fr-FR" dirty="0" err="1"/>
              <a:t>Léonora</a:t>
            </a:r>
            <a:r>
              <a:rPr lang="fr-FR" dirty="0"/>
              <a:t> Galigaï est accusée de sorcellerie et exécutée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997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Régence de Marie de Médicis (1610-1617)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début du règne de Louis XIII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9570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4" title="Charles d’Albert duc de Luynes et Louis XIII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6" b="2694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>
                <a:latin typeface="Times New Roman" charset="0"/>
                <a:ea typeface="ＭＳ Ｐゴシック" charset="0"/>
                <a:cs typeface="ＭＳ Ｐゴシック" charset="0"/>
              </a:rPr>
              <a:t>Charles d’Albert duc de Luynes et Louis XIII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 « coup de </a:t>
            </a:r>
            <a:r>
              <a:rPr lang="en-GB" dirty="0" err="1"/>
              <a:t>majesté</a:t>
            </a:r>
            <a:r>
              <a:rPr lang="en-GB" dirty="0"/>
              <a:t> »</a:t>
            </a:r>
          </a:p>
        </p:txBody>
      </p:sp>
    </p:spTree>
    <p:extLst>
      <p:ext uri="{BB962C8B-B14F-4D97-AF65-F5344CB8AC3E}">
        <p14:creationId xmlns:p14="http://schemas.microsoft.com/office/powerpoint/2010/main" val="1033603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L’arrestation et l’exécution du maréchal d’Ancre</a:t>
            </a:r>
          </a:p>
        </p:txBody>
      </p:sp>
      <p:pic>
        <p:nvPicPr>
          <p:cNvPr id="8" name="Image 3" descr="Arrestation Concini.jpg" title="L’arrestation et l’exécution du maréchal d’Ancre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556792"/>
            <a:ext cx="7379096" cy="464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113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Execution Galigai.jpg" title="L’exécution de Leonora Galigaï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78" t="-40" r="-21878"/>
          <a:stretch/>
        </p:blipFill>
        <p:spPr bwMode="auto">
          <a:xfrm>
            <a:off x="649288" y="1556791"/>
            <a:ext cx="7235080" cy="455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L’exécution de </a:t>
            </a:r>
            <a:r>
              <a:rPr lang="fr-FR" dirty="0" err="1"/>
              <a:t>Léonora</a:t>
            </a:r>
            <a:r>
              <a:rPr lang="fr-FR" dirty="0"/>
              <a:t> Galigaï</a:t>
            </a:r>
          </a:p>
        </p:txBody>
      </p:sp>
    </p:spTree>
    <p:extLst>
      <p:ext uri="{BB962C8B-B14F-4D97-AF65-F5344CB8AC3E}">
        <p14:creationId xmlns:p14="http://schemas.microsoft.com/office/powerpoint/2010/main" val="4231141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Première guerre de la mère et du fils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Exil de Marie de Médicis à Blois</a:t>
            </a:r>
          </a:p>
          <a:p>
            <a:r>
              <a:rPr lang="fr-FR" dirty="0"/>
              <a:t>Fuite de Blois (21-22 février 1619)</a:t>
            </a:r>
          </a:p>
          <a:p>
            <a:r>
              <a:rPr lang="fr-FR" dirty="0"/>
              <a:t>Révolte de Marie de Médicis, du duc d’Épernon et du duc de Bouillon</a:t>
            </a:r>
          </a:p>
          <a:p>
            <a:r>
              <a:rPr lang="fr-FR" dirty="0"/>
              <a:t>Réconciliation avec Louis XIII : Traité d’Angoulême (12 mai 1619)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0195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Marie de Médicis</a:t>
            </a:r>
            <a:br>
              <a:rPr lang="fr-FR" dirty="0"/>
            </a:br>
            <a:r>
              <a:rPr lang="fr-FR" dirty="0"/>
              <a:t>par Paul Rubens (1622)</a:t>
            </a:r>
          </a:p>
        </p:txBody>
      </p:sp>
      <p:pic>
        <p:nvPicPr>
          <p:cNvPr id="4" name="Picture 4" descr="Marie de Médicis&#10;par Paul Rubens (1622)" title="Marie de Médic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129" r="-7012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700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Deuxième guerre de la mère et du fils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Nouvelle révolte de Marie de Médicis et des Grands (1620)</a:t>
            </a:r>
          </a:p>
          <a:p>
            <a:r>
              <a:rPr lang="fr-FR" dirty="0"/>
              <a:t>Les révoltés sont défaits aux Ponts-de-Cé (Angers) par les troupes royales</a:t>
            </a:r>
          </a:p>
          <a:p>
            <a:r>
              <a:rPr lang="fr-FR" dirty="0"/>
              <a:t>Paix d’Angers : signée le 10 août 1620 entre Louis XIII et Marie de Médicis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3621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Τέλος Ενότητας</a:t>
            </a: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5807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/>
          </a:p>
          <a:p>
            <a:r>
              <a:rPr lang="el-GR" sz="2000" dirty="0"/>
              <a:t>Το έργο «</a:t>
            </a:r>
            <a:r>
              <a:rPr lang="el-GR" sz="2000" b="1" dirty="0"/>
              <a:t>Ανοικτά Ακαδημαϊκά Μαθήματα στο Πανεπιστήμιο Αθηνών</a:t>
            </a:r>
            <a:r>
              <a:rPr lang="el-GR" sz="2000" dirty="0"/>
              <a:t>» έχει χρηματοδοτήσει μόνο την αναδιαμόρφωση του εκπαιδευτικού υλικού. </a:t>
            </a:r>
            <a:endParaRPr lang="en-US" sz="2000" dirty="0"/>
          </a:p>
          <a:p>
            <a:r>
              <a:rPr lang="el-GR" sz="20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80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Σημειώματα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737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Εκδόσεων</a:t>
            </a:r>
            <a:r>
              <a:rPr lang="en-US" dirty="0"/>
              <a:t> </a:t>
            </a:r>
            <a:r>
              <a:rPr lang="el-GR" dirty="0"/>
              <a:t>Έργου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</a:t>
            </a:r>
            <a:r>
              <a:rPr lang="en-GB" sz="2000" dirty="0"/>
              <a:t>1</a:t>
            </a:r>
            <a:r>
              <a:rPr lang="el-GR" sz="2000" dirty="0"/>
              <a:t>.</a:t>
            </a:r>
            <a:r>
              <a:rPr lang="en-GB" sz="2000" dirty="0"/>
              <a:t>0</a:t>
            </a:r>
            <a:r>
              <a:rPr lang="el-GR" sz="2000" dirty="0"/>
              <a:t>. 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27657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Assassinat de Henri IV par François Ravaillac le 14 mai 1610</a:t>
            </a:r>
          </a:p>
          <a:p>
            <a:r>
              <a:rPr lang="fr-FR" dirty="0"/>
              <a:t>Marie de Médicis est déclarée Régente du royaume par le Parlement de Paris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1358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Copyright</a:t>
            </a:r>
            <a:r>
              <a:rPr lang="el-GR" sz="2000" dirty="0"/>
              <a:t> </a:t>
            </a:r>
            <a:r>
              <a:rPr lang="el-GR" sz="2000" dirty="0" err="1"/>
              <a:t>Εθνικόν</a:t>
            </a:r>
            <a:r>
              <a:rPr lang="el-GR" sz="2000" dirty="0"/>
              <a:t> και </a:t>
            </a:r>
            <a:r>
              <a:rPr lang="el-GR" sz="2000" dirty="0" err="1"/>
              <a:t>Καποδιστριακόν</a:t>
            </a:r>
            <a:r>
              <a:rPr lang="el-GR" sz="2000" dirty="0"/>
              <a:t> </a:t>
            </a:r>
            <a:r>
              <a:rPr lang="el-GR" sz="2000" dirty="0" err="1"/>
              <a:t>Πανεπιστήμιον</a:t>
            </a:r>
            <a:r>
              <a:rPr lang="el-GR" sz="2000" dirty="0"/>
              <a:t> Αθηνών</a:t>
            </a:r>
            <a:r>
              <a:rPr lang="en-US" sz="2000" dirty="0"/>
              <a:t>, </a:t>
            </a:r>
            <a:r>
              <a:rPr lang="el-GR" sz="2000" dirty="0"/>
              <a:t>Ειρήνη Αποστόλου 2015. Ειρήνη Αποστόλου. «Εκφάνσεις της Πολιτισμικής Ζωής στη Σύγχρονη Γαλλία. Ενότητα </a:t>
            </a:r>
            <a:r>
              <a:rPr lang="fr-FR" sz="2000" dirty="0"/>
              <a:t>6: La Régence de Marie de Médicis (1610-1617)</a:t>
            </a:r>
            <a:r>
              <a:rPr lang="el-GR" sz="2000" dirty="0"/>
              <a:t>». Έκδοση: 1.0. Αθήνα 2015. Διαθέσιμο από τη δικτυακή διεύθυνση: </a:t>
            </a:r>
            <a:r>
              <a:rPr lang="fr-FR" sz="2000" dirty="0">
                <a:hlinkClick r:id="rId3"/>
              </a:rPr>
              <a:t>http://opencourses.uoa.gr/courses/FRL5</a:t>
            </a:r>
            <a:r>
              <a:rPr lang="el-GR" sz="2000" dirty="0"/>
              <a:t>.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32120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τόπο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/>
              <a:t>Ο 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2142366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/>
              <a:t>ια</a:t>
            </a:r>
            <a:r>
              <a:rPr lang="en-US" sz="2000" dirty="0" err="1"/>
              <a:t>τήρησης</a:t>
            </a:r>
            <a:r>
              <a:rPr lang="en-US" sz="2000" dirty="0"/>
              <a:t>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86172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Τρίτων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"Η δομή και οργάνωση της παρουσίασης, καθώς και το υπόλοιπο περιεχόμενο, αποτελούν πνευματική ιδιοκτησία της συγγραφέως και του Πανεπιστημίου Αθηνών και διατίθενται με άδεια </a:t>
            </a:r>
            <a:r>
              <a:rPr lang="el-GR" sz="2000" dirty="0" err="1"/>
              <a:t>Creative</a:t>
            </a:r>
            <a:r>
              <a:rPr lang="el-GR" sz="2000" dirty="0"/>
              <a:t> </a:t>
            </a:r>
            <a:r>
              <a:rPr lang="el-GR" sz="2000" dirty="0" err="1"/>
              <a:t>Commons</a:t>
            </a:r>
            <a:r>
              <a:rPr lang="el-GR" sz="2000" dirty="0"/>
              <a:t> Αναφορά Μη Εμπορική Χρήση Παρόμοια Διανομή Έκδοση 4.0 ή μεταγενέστερη.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/>
              <a:t>Οι φωτογραφίες που περιέχονται στην παρουσίαση προέρχονται από τους </a:t>
            </a:r>
            <a:r>
              <a:rPr lang="el-GR" sz="2000" dirty="0" err="1"/>
              <a:t>ιστοχώρους</a:t>
            </a:r>
            <a:r>
              <a:rPr lang="el-GR" sz="2000" dirty="0"/>
              <a:t> </a:t>
            </a:r>
            <a:r>
              <a:rPr lang="en-GB" sz="2000" dirty="0"/>
              <a:t>commons.wikimedia.org </a:t>
            </a:r>
            <a:r>
              <a:rPr lang="el-GR" sz="2000" dirty="0"/>
              <a:t>/</a:t>
            </a:r>
            <a:r>
              <a:rPr lang="en-US" sz="2000" dirty="0"/>
              <a:t> wikipedia.com</a:t>
            </a:r>
            <a:r>
              <a:rPr lang="en-GB" sz="2000" dirty="0"/>
              <a:t> </a:t>
            </a:r>
            <a:r>
              <a:rPr lang="el-GR" sz="2000" dirty="0"/>
              <a:t>και είναι ελεύθερα διαθέσιμες με άδεια κοινού κτήματος (</a:t>
            </a:r>
            <a:r>
              <a:rPr lang="el-GR" sz="2000" dirty="0" err="1"/>
              <a:t>Public</a:t>
            </a:r>
            <a:r>
              <a:rPr lang="el-GR" sz="2000" dirty="0"/>
              <a:t> </a:t>
            </a:r>
            <a:r>
              <a:rPr lang="el-GR" sz="2000" dirty="0" err="1"/>
              <a:t>Domain</a:t>
            </a:r>
            <a:r>
              <a:rPr lang="el-GR" sz="2000" dirty="0"/>
              <a:t>)."</a:t>
            </a:r>
          </a:p>
        </p:txBody>
      </p:sp>
    </p:spTree>
    <p:extLst>
      <p:ext uri="{BB962C8B-B14F-4D97-AF65-F5344CB8AC3E}">
        <p14:creationId xmlns:p14="http://schemas.microsoft.com/office/powerpoint/2010/main" val="222671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Marie de Médicis et Louis XIII</a:t>
            </a:r>
            <a:endParaRPr lang="el-G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449044" y="1556792"/>
            <a:ext cx="3237756" cy="657224"/>
          </a:xfrm>
        </p:spPr>
        <p:txBody>
          <a:bodyPr>
            <a:noAutofit/>
          </a:bodyPr>
          <a:lstStyle/>
          <a:p>
            <a:r>
              <a:rPr lang="fr-FR" sz="1900" i="1" dirty="0"/>
              <a:t>Louis XIII, Portrait par Frans Pourbus </a:t>
            </a:r>
            <a:r>
              <a:rPr lang="fr-FR" sz="1900" dirty="0"/>
              <a:t>(1611)</a:t>
            </a:r>
            <a:endParaRPr lang="fr-FR" sz="1900" i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899592" y="1556792"/>
            <a:ext cx="3538736" cy="657224"/>
          </a:xfrm>
        </p:spPr>
        <p:txBody>
          <a:bodyPr>
            <a:normAutofit fontScale="77500" lnSpcReduction="20000"/>
          </a:bodyPr>
          <a:lstStyle/>
          <a:p>
            <a:r>
              <a:rPr lang="fr-FR" i="1" dirty="0"/>
              <a:t>Marie de Médicis, Régente</a:t>
            </a:r>
          </a:p>
          <a:p>
            <a:r>
              <a:rPr lang="fr-FR" dirty="0"/>
              <a:t>Portrait par Frans Pourbus (1610)</a:t>
            </a:r>
          </a:p>
        </p:txBody>
      </p:sp>
      <p:pic>
        <p:nvPicPr>
          <p:cNvPr id="11" name="Image 1" title="Marie de Médicis Régente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82044"/>
            <a:ext cx="2847975" cy="3590925"/>
          </a:xfrm>
          <a:prstGeom prst="rect">
            <a:avLst/>
          </a:prstGeom>
        </p:spPr>
      </p:pic>
      <p:pic>
        <p:nvPicPr>
          <p:cNvPr id="12" name="Image 3" title="Louis XIII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64904"/>
            <a:ext cx="2237617" cy="374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837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Régence de Marie de Médicis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ministres : </a:t>
            </a:r>
          </a:p>
          <a:p>
            <a:pPr lvl="1"/>
            <a:r>
              <a:rPr lang="fr-FR" dirty="0"/>
              <a:t>Maximilien de Béthune duc de Sully : Surintendant des Finances </a:t>
            </a:r>
          </a:p>
          <a:p>
            <a:pPr lvl="1"/>
            <a:r>
              <a:rPr lang="fr-FR" dirty="0"/>
              <a:t>Nicolas de </a:t>
            </a:r>
            <a:r>
              <a:rPr lang="fr-FR" dirty="0" err="1"/>
              <a:t>Neufville</a:t>
            </a:r>
            <a:r>
              <a:rPr lang="fr-FR" dirty="0"/>
              <a:t> seigneur de Villeroi : Secrétaire d’État aux affaires Étrangères</a:t>
            </a:r>
          </a:p>
          <a:p>
            <a:pPr lvl="1"/>
            <a:r>
              <a:rPr lang="fr-FR" dirty="0"/>
              <a:t>Nicolas </a:t>
            </a:r>
            <a:r>
              <a:rPr lang="fr-FR" dirty="0" err="1"/>
              <a:t>Brûlart</a:t>
            </a:r>
            <a:r>
              <a:rPr lang="fr-FR" dirty="0"/>
              <a:t> de Sillery : Chancelier </a:t>
            </a:r>
          </a:p>
          <a:p>
            <a:pPr lvl="1"/>
            <a:r>
              <a:rPr lang="fr-FR" dirty="0"/>
              <a:t>Pierre Jeannin : surintendant général des Finances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7222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L’entourage italien </a:t>
            </a:r>
            <a:br>
              <a:rPr lang="fr-FR" sz="4000" dirty="0"/>
            </a:br>
            <a:r>
              <a:rPr lang="fr-FR" sz="4000" dirty="0"/>
              <a:t>de Marie de Médicis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87624" y="1628800"/>
            <a:ext cx="3309764" cy="585216"/>
          </a:xfrm>
        </p:spPr>
        <p:txBody>
          <a:bodyPr/>
          <a:lstStyle/>
          <a:p>
            <a:r>
              <a:rPr lang="fr-FR" dirty="0"/>
              <a:t>Leonora Galigaï </a:t>
            </a:r>
            <a:endParaRPr lang="el-G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Concino Concini </a:t>
            </a:r>
            <a:br>
              <a:rPr lang="it-IT" dirty="0"/>
            </a:br>
            <a:r>
              <a:rPr lang="it-IT" dirty="0"/>
              <a:t>Maréchal d’Ancre (1613)</a:t>
            </a:r>
            <a:endParaRPr lang="el-GR" dirty="0"/>
          </a:p>
        </p:txBody>
      </p:sp>
      <p:pic>
        <p:nvPicPr>
          <p:cNvPr id="11" name="Image 3" title="Leonora Galigaï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64" y="2214563"/>
            <a:ext cx="2938860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4" title="Concino Concini 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81" y="2214563"/>
            <a:ext cx="3878262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350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Mécontentement </a:t>
            </a:r>
            <a:br>
              <a:rPr lang="fr-FR" dirty="0"/>
            </a:br>
            <a:r>
              <a:rPr lang="fr-FR" dirty="0"/>
              <a:t>et révolte des Grands</a:t>
            </a: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prince de Condé : exige la convocation des États généraux</a:t>
            </a:r>
          </a:p>
          <a:p>
            <a:r>
              <a:rPr lang="fr-FR" dirty="0"/>
              <a:t>Le duc de Bouillon </a:t>
            </a:r>
          </a:p>
          <a:p>
            <a:r>
              <a:rPr lang="fr-FR" dirty="0"/>
              <a:t>Le duc de Longueville </a:t>
            </a:r>
          </a:p>
          <a:p>
            <a:r>
              <a:rPr lang="fr-FR" dirty="0"/>
              <a:t>Le duc de Mayenne</a:t>
            </a:r>
          </a:p>
          <a:p>
            <a:r>
              <a:rPr lang="fr-FR" dirty="0"/>
              <a:t>Le duc de Guise</a:t>
            </a:r>
          </a:p>
          <a:p>
            <a:r>
              <a:rPr lang="fr-FR" dirty="0"/>
              <a:t>Le duc de Nevers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5093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Réunion des États généraux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Assemblée politique : </a:t>
            </a:r>
          </a:p>
          <a:p>
            <a:r>
              <a:rPr lang="fr-FR" dirty="0"/>
              <a:t>Composée des représentants des trois ordres</a:t>
            </a:r>
          </a:p>
          <a:p>
            <a:r>
              <a:rPr lang="fr-FR" dirty="0"/>
              <a:t>Réunie pour délibérer sur des questions d’intérêt public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7934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Réunion des États généraux </a:t>
            </a:r>
            <a:br>
              <a:rPr lang="fr-FR" dirty="0"/>
            </a:br>
            <a:r>
              <a:rPr lang="fr-FR" dirty="0"/>
              <a:t>le 27 octobre 1614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/>
              <a:t>Témoignage de l’affaiblissement de la monarchie française</a:t>
            </a:r>
          </a:p>
          <a:p>
            <a:endParaRPr lang="fr-FR" dirty="0"/>
          </a:p>
          <a:p>
            <a:r>
              <a:rPr lang="fr-FR" dirty="0"/>
              <a:t>Ils se réunissent dans la salle du Palais-Bourbon </a:t>
            </a:r>
          </a:p>
          <a:p>
            <a:r>
              <a:rPr lang="fr-FR" dirty="0"/>
              <a:t>Le clergé :  140 députés</a:t>
            </a:r>
          </a:p>
          <a:p>
            <a:r>
              <a:rPr lang="fr-FR" dirty="0"/>
              <a:t>La noblesse : 132 députés </a:t>
            </a:r>
          </a:p>
          <a:p>
            <a:r>
              <a:rPr lang="fr-FR" dirty="0"/>
              <a:t>Le Tiers état :  192  députés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677077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6107</TotalTime>
  <Words>1032</Words>
  <Application>Microsoft Macintosh PowerPoint</Application>
  <PresentationFormat>Affichage à l'écran (4:3)</PresentationFormat>
  <Paragraphs>134</Paragraphs>
  <Slides>33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9" baseType="lpstr">
      <vt:lpstr>ＭＳ Ｐゴシック</vt:lpstr>
      <vt:lpstr>Arial</vt:lpstr>
      <vt:lpstr>Calibri</vt:lpstr>
      <vt:lpstr>Times New Roman</vt:lpstr>
      <vt:lpstr>Wingdings</vt:lpstr>
      <vt:lpstr>Θέμα του Office</vt:lpstr>
      <vt:lpstr>De la féodalité à la monarchie absolue :  institutions politiques et mutations sociales en France du Moyen Âge au XVIIe siècle</vt:lpstr>
      <vt:lpstr>La Régence de Marie de Médicis (1610-1617)</vt:lpstr>
      <vt:lpstr>Présentation PowerPoint</vt:lpstr>
      <vt:lpstr>Marie de Médicis et Louis XIII</vt:lpstr>
      <vt:lpstr>La Régence de Marie de Médicis </vt:lpstr>
      <vt:lpstr>L’entourage italien  de Marie de Médicis</vt:lpstr>
      <vt:lpstr>Mécontentement  et révolte des Grands</vt:lpstr>
      <vt:lpstr>Réunion des États généraux</vt:lpstr>
      <vt:lpstr>La Réunion des États généraux  le 27 octobre 1614 </vt:lpstr>
      <vt:lpstr>La Réunion des États généraux à l’Hôtel de Bourbon</vt:lpstr>
      <vt:lpstr>La Réunion des États généraux</vt:lpstr>
      <vt:lpstr>La Réunion des États généraux (suite)</vt:lpstr>
      <vt:lpstr>Armand Jean du Plessis de Richelieu</vt:lpstr>
      <vt:lpstr>Rapprochement de la France  avec l’Espagne</vt:lpstr>
      <vt:lpstr>Pierre Paul Rubens,  L'échange des princesses d’Espagne  et de France sur l’île des Faisans (1622)</vt:lpstr>
      <vt:lpstr>Réorganisation du Conseil du roi (1616)</vt:lpstr>
      <vt:lpstr>Elisabeth de France  (1602-1644) épouse du futur Philippe IV d’Espagne</vt:lpstr>
      <vt:lpstr>Louis XIII et Anne d’Autriche </vt:lpstr>
      <vt:lpstr>Le règne de Louis XIII (1617-1643)</vt:lpstr>
      <vt:lpstr>Le « coup de majesté »</vt:lpstr>
      <vt:lpstr>L’arrestation et l’exécution du maréchal d’Ancre</vt:lpstr>
      <vt:lpstr>L’exécution de Léonora Galigaï</vt:lpstr>
      <vt:lpstr>Première guerre de la mère et du fils</vt:lpstr>
      <vt:lpstr>Marie de Médicis par Paul Rubens (1622)</vt:lpstr>
      <vt:lpstr>Deuxième guerre de la mère et du fils 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Eric Burgayran</cp:lastModifiedBy>
  <cp:revision>243</cp:revision>
  <dcterms:created xsi:type="dcterms:W3CDTF">2012-09-06T09:03:05Z</dcterms:created>
  <dcterms:modified xsi:type="dcterms:W3CDTF">2018-02-14T06:39:11Z</dcterms:modified>
</cp:coreProperties>
</file>