
<file path=[Content_Types].xml><?xml version="1.0" encoding="utf-8"?>
<Types xmlns="http://schemas.openxmlformats.org/package/2006/content-types">
  <Default Extension="xml" ContentType="application/xml"/>
  <Default Extension="wmf" ContentType="image/x-wmf"/>
  <Default Extension="doc" ContentType="application/msword"/>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4.bin" ContentType="application/vnd.openxmlformats-officedocument.oleObject"/>
  <Override PartName="/ppt/notesSlides/notesSlide8.xml" ContentType="application/vnd.openxmlformats-officedocument.presentationml.notesSlide+xml"/>
  <Override PartName="/ppt/embeddings/oleObject5.bin" ContentType="application/vnd.openxmlformats-officedocument.oleObject"/>
  <Override PartName="/ppt/notesSlides/notesSlide9.xml" ContentType="application/vnd.openxmlformats-officedocument.presentationml.notesSlide+xml"/>
  <Override PartName="/ppt/embeddings/oleObject6.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7.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18.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9.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4.bin" ContentType="application/vnd.openxmlformats-officedocument.oleObject"/>
  <Override PartName="/ppt/notesSlides/notesSlide22.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23.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4" r:id="rId2"/>
    <p:sldId id="305" r:id="rId3"/>
    <p:sldId id="266" r:id="rId4"/>
    <p:sldId id="307" r:id="rId5"/>
    <p:sldId id="308" r:id="rId6"/>
    <p:sldId id="309" r:id="rId7"/>
    <p:sldId id="310" r:id="rId8"/>
    <p:sldId id="311" r:id="rId9"/>
    <p:sldId id="312" r:id="rId10"/>
    <p:sldId id="313" r:id="rId11"/>
    <p:sldId id="314" r:id="rId12"/>
    <p:sldId id="315" r:id="rId13"/>
    <p:sldId id="316" r:id="rId14"/>
    <p:sldId id="317" r:id="rId15"/>
    <p:sldId id="318" r:id="rId16"/>
    <p:sldId id="265" r:id="rId17"/>
    <p:sldId id="319" r:id="rId18"/>
    <p:sldId id="322" r:id="rId19"/>
    <p:sldId id="323" r:id="rId20"/>
    <p:sldId id="324" r:id="rId21"/>
    <p:sldId id="325" r:id="rId22"/>
    <p:sldId id="274" r:id="rId23"/>
    <p:sldId id="327" r:id="rId24"/>
    <p:sldId id="280" r:id="rId25"/>
    <p:sldId id="290" r:id="rId26"/>
    <p:sldId id="295" r:id="rId27"/>
    <p:sldId id="299" r:id="rId28"/>
    <p:sldId id="306" r:id="rId29"/>
    <p:sldId id="291" r:id="rId30"/>
    <p:sldId id="294" r:id="rId31"/>
    <p:sldId id="301" r:id="rId32"/>
    <p:sldId id="303" r:id="rId33"/>
    <p:sldId id="328"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4"/>
            <p14:sldId id="305"/>
            <p14:sldId id="266"/>
            <p14:sldId id="307"/>
            <p14:sldId id="308"/>
            <p14:sldId id="309"/>
            <p14:sldId id="310"/>
            <p14:sldId id="311"/>
            <p14:sldId id="312"/>
            <p14:sldId id="313"/>
            <p14:sldId id="314"/>
            <p14:sldId id="315"/>
            <p14:sldId id="316"/>
            <p14:sldId id="317"/>
            <p14:sldId id="318"/>
            <p14:sldId id="265"/>
            <p14:sldId id="319"/>
            <p14:sldId id="322"/>
            <p14:sldId id="323"/>
            <p14:sldId id="324"/>
            <p14:sldId id="325"/>
            <p14:sldId id="274"/>
            <p14:sldId id="327"/>
            <p14:sldId id="280"/>
            <p14:sldId id="290"/>
            <p14:sldId id="295"/>
            <p14:sldId id="299"/>
            <p14:sldId id="306"/>
            <p14:sldId id="291"/>
            <p14:sldId id="294"/>
          </p14:sldIdLst>
        </p14:section>
        <p14:section name="Untitled Section" id="{0F1CB131-A6BD-43D0-B8D4-1F27CEF7A05E}">
          <p14:sldIdLst>
            <p14:sldId id="301"/>
            <p14:sldId id="303"/>
            <p14:sldId id="32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3" d="100"/>
          <a:sy n="83" d="100"/>
        </p:scale>
        <p:origin x="-199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image" Target="../media/image25.wmf"/><Relationship Id="rId1" Type="http://schemas.openxmlformats.org/officeDocument/2006/relationships/image" Target="../media/image21.wmf"/><Relationship Id="rId2"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1" Type="http://schemas.openxmlformats.org/officeDocument/2006/relationships/image" Target="../media/image26.wmf"/><Relationship Id="rId2"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bin"/><Relationship Id="rId5" Type="http://schemas.openxmlformats.org/officeDocument/2006/relationships/oleObject" Target="../embeddings/Microsoft_Word_97_-_2004_Document1.doc"/><Relationship Id="rId6" Type="http://schemas.openxmlformats.org/officeDocument/2006/relationships/image" Target="../media/image13.emf"/><Relationship Id="rId7" Type="http://schemas.openxmlformats.org/officeDocument/2006/relationships/oleObject" Target="../embeddings/oleObject8.bin"/><Relationship Id="rId8" Type="http://schemas.openxmlformats.org/officeDocument/2006/relationships/oleObject" Target="../embeddings/Microsoft_Word_97_-_2004_Document2.doc"/><Relationship Id="rId9" Type="http://schemas.openxmlformats.org/officeDocument/2006/relationships/image" Target="../media/image1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9.bin"/><Relationship Id="rId5" Type="http://schemas.openxmlformats.org/officeDocument/2006/relationships/image" Target="../media/image16.wmf"/><Relationship Id="rId6" Type="http://schemas.openxmlformats.org/officeDocument/2006/relationships/oleObject" Target="../embeddings/oleObject10.bin"/><Relationship Id="rId7" Type="http://schemas.openxmlformats.org/officeDocument/2006/relationships/image" Target="../media/image17.wmf"/><Relationship Id="rId8" Type="http://schemas.openxmlformats.org/officeDocument/2006/relationships/oleObject" Target="../embeddings/oleObject11.bin"/><Relationship Id="rId9" Type="http://schemas.openxmlformats.org/officeDocument/2006/relationships/image" Target="../media/image1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2.bin"/><Relationship Id="rId5" Type="http://schemas.openxmlformats.org/officeDocument/2006/relationships/image" Target="../media/image19.wmf"/><Relationship Id="rId6" Type="http://schemas.openxmlformats.org/officeDocument/2006/relationships/oleObject" Target="../embeddings/oleObject13.bin"/><Relationship Id="rId7" Type="http://schemas.openxmlformats.org/officeDocument/2006/relationships/image" Target="../media/image20.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image" Target="../media/image24.wmf"/><Relationship Id="rId12" Type="http://schemas.openxmlformats.org/officeDocument/2006/relationships/oleObject" Target="../embeddings/oleObject18.bin"/><Relationship Id="rId13" Type="http://schemas.openxmlformats.org/officeDocument/2006/relationships/image" Target="../media/image25.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oleObject" Target="../embeddings/oleObject14.bin"/><Relationship Id="rId5" Type="http://schemas.openxmlformats.org/officeDocument/2006/relationships/image" Target="../media/image21.wmf"/><Relationship Id="rId6" Type="http://schemas.openxmlformats.org/officeDocument/2006/relationships/oleObject" Target="../embeddings/oleObject15.bin"/><Relationship Id="rId7" Type="http://schemas.openxmlformats.org/officeDocument/2006/relationships/image" Target="../media/image22.wmf"/><Relationship Id="rId8" Type="http://schemas.openxmlformats.org/officeDocument/2006/relationships/oleObject" Target="../embeddings/oleObject16.bin"/><Relationship Id="rId9" Type="http://schemas.openxmlformats.org/officeDocument/2006/relationships/image" Target="../media/image23.wmf"/><Relationship Id="rId10"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oleObject" Target="../embeddings/oleObject23.bin"/><Relationship Id="rId13" Type="http://schemas.openxmlformats.org/officeDocument/2006/relationships/image" Target="../media/image30.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notesSlide" Target="../notesSlides/notesSlide19.xml"/><Relationship Id="rId4" Type="http://schemas.openxmlformats.org/officeDocument/2006/relationships/oleObject" Target="../embeddings/oleObject19.bin"/><Relationship Id="rId5" Type="http://schemas.openxmlformats.org/officeDocument/2006/relationships/image" Target="../media/image26.wmf"/><Relationship Id="rId6" Type="http://schemas.openxmlformats.org/officeDocument/2006/relationships/oleObject" Target="../embeddings/oleObject20.bin"/><Relationship Id="rId7" Type="http://schemas.openxmlformats.org/officeDocument/2006/relationships/image" Target="../media/image27.wmf"/><Relationship Id="rId8" Type="http://schemas.openxmlformats.org/officeDocument/2006/relationships/oleObject" Target="../embeddings/oleObject21.bin"/><Relationship Id="rId9" Type="http://schemas.openxmlformats.org/officeDocument/2006/relationships/image" Target="../media/image28.emf"/><Relationship Id="rId10"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4.bin"/><Relationship Id="rId5" Type="http://schemas.openxmlformats.org/officeDocument/2006/relationships/image" Target="../media/image31.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5.bin"/><Relationship Id="rId5" Type="http://schemas.openxmlformats.org/officeDocument/2006/relationships/image" Target="../media/image32.wmf"/><Relationship Id="rId6" Type="http://schemas.openxmlformats.org/officeDocument/2006/relationships/oleObject" Target="../embeddings/oleObject26.bin"/><Relationship Id="rId7" Type="http://schemas.openxmlformats.org/officeDocument/2006/relationships/image" Target="../media/image33.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6.wmf"/><Relationship Id="rId5" Type="http://schemas.openxmlformats.org/officeDocument/2006/relationships/oleObject" Target="../embeddings/oleObject27.bin"/><Relationship Id="rId6" Type="http://schemas.openxmlformats.org/officeDocument/2006/relationships/image" Target="../media/image34.wmf"/><Relationship Id="rId7" Type="http://schemas.openxmlformats.org/officeDocument/2006/relationships/oleObject" Target="../embeddings/oleObject28.bin"/><Relationship Id="rId8" Type="http://schemas.openxmlformats.org/officeDocument/2006/relationships/image" Target="../media/image35.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wmf"/><Relationship Id="rId8" Type="http://schemas.openxmlformats.org/officeDocument/2006/relationships/oleObject" Target="../embeddings/oleObject3.bin"/><Relationship Id="rId9" Type="http://schemas.openxmlformats.org/officeDocument/2006/relationships/image" Target="../media/image5.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4.bin"/><Relationship Id="rId5"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6.wmf"/><Relationship Id="rId6"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6.bin"/><Relationship Id="rId5" Type="http://schemas.openxmlformats.org/officeDocument/2006/relationships/image" Target="../media/image8.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Επαγωγική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34028241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92500"/>
          </a:bodyPr>
          <a:lstStyle/>
          <a:p>
            <a:r>
              <a:rPr lang="el-GR" sz="2400" dirty="0"/>
              <a:t>Τιμές ενδορφίνης πριν και μετά τον αγώνα και διαφορά των τιμών για 11 αθλητές</a:t>
            </a:r>
          </a:p>
        </p:txBody>
      </p:sp>
      <p:sp>
        <p:nvSpPr>
          <p:cNvPr id="6" name="Τίτλος 5"/>
          <p:cNvSpPr>
            <a:spLocks noGrp="1"/>
          </p:cNvSpPr>
          <p:nvPr>
            <p:ph type="title"/>
          </p:nvPr>
        </p:nvSpPr>
        <p:spPr/>
        <p:txBody>
          <a:bodyPr>
            <a:normAutofit fontScale="90000"/>
          </a:bodyPr>
          <a:lstStyle/>
          <a:p>
            <a:r>
              <a:rPr lang="el-GR" dirty="0"/>
              <a:t>Έλεγχος t σχετιζόμενων δειγμάτων</a:t>
            </a:r>
            <a:br>
              <a:rPr lang="el-GR" dirty="0"/>
            </a:br>
            <a:r>
              <a:rPr lang="el-GR" dirty="0" smtClean="0"/>
              <a:t>(4 </a:t>
            </a:r>
            <a:r>
              <a:rPr lang="el-GR" dirty="0"/>
              <a:t>από 9</a:t>
            </a:r>
            <a:r>
              <a:rPr lang="el-GR" dirty="0" smtClean="0"/>
              <a:t>)</a:t>
            </a:r>
            <a:endParaRPr lang="el-GR" dirty="0"/>
          </a:p>
        </p:txBody>
      </p:sp>
      <p:pic>
        <p:nvPicPr>
          <p:cNvPr id="3" name="Picture Placeholder 2" descr="Πίνακας τιμών ενδορφίνης πριν και μετά τον αγώνα"/>
          <p:cNvPicPr>
            <a:picLocks noGrp="1" noChangeAspect="1"/>
          </p:cNvPicPr>
          <p:nvPr>
            <p:ph type="pic" idx="1"/>
          </p:nvPr>
        </p:nvPicPr>
        <p:blipFill>
          <a:blip r:embed="rId3">
            <a:extLst>
              <a:ext uri="{28A0092B-C50C-407E-A947-70E740481C1C}">
                <a14:useLocalDpi xmlns:a14="http://schemas.microsoft.com/office/drawing/2010/main" val="0"/>
              </a:ext>
            </a:extLst>
          </a:blip>
          <a:srcRect l="-15732" r="-15732"/>
          <a:stretch>
            <a:fillRect/>
          </a:stretch>
        </p:blipFill>
        <p:spPr/>
      </p:pic>
    </p:spTree>
    <p:extLst>
      <p:ext uri="{BB962C8B-B14F-4D97-AF65-F5344CB8AC3E}">
        <p14:creationId xmlns:p14="http://schemas.microsoft.com/office/powerpoint/2010/main" val="24793468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92500"/>
          </a:bodyPr>
          <a:lstStyle/>
          <a:p>
            <a:r>
              <a:rPr lang="el-GR" sz="2800" b="1" dirty="0" smtClean="0"/>
              <a:t>Έλεγχος </a:t>
            </a:r>
            <a:r>
              <a:rPr lang="el-GR" sz="2800" b="1" dirty="0"/>
              <a:t>προϋποθέσεων στην εκτέλεση του ελέγχου t.</a:t>
            </a:r>
          </a:p>
          <a:p>
            <a:r>
              <a:rPr lang="el-GR" sz="2800" dirty="0"/>
              <a:t>H επισκόπηση της κατανομής των διαφορών ενδορφίνης δεν αναδεικνύει σοβαρή απόκλιση από την κανονική </a:t>
            </a:r>
            <a:r>
              <a:rPr lang="el-GR" sz="2800" dirty="0" smtClean="0"/>
              <a:t>κατανομή.</a:t>
            </a:r>
            <a:endParaRPr lang="el-GR" sz="2800" dirty="0"/>
          </a:p>
        </p:txBody>
      </p:sp>
      <p:sp>
        <p:nvSpPr>
          <p:cNvPr id="5" name="Τίτλος 4"/>
          <p:cNvSpPr>
            <a:spLocks noGrp="1"/>
          </p:cNvSpPr>
          <p:nvPr>
            <p:ph type="title"/>
          </p:nvPr>
        </p:nvSpPr>
        <p:spPr/>
        <p:txBody>
          <a:bodyPr>
            <a:normAutofit fontScale="90000"/>
          </a:bodyPr>
          <a:lstStyle/>
          <a:p>
            <a:r>
              <a:rPr lang="el-GR" dirty="0"/>
              <a:t>Έλεγχος t σχετιζόμενων δειγμάτων</a:t>
            </a:r>
            <a:br>
              <a:rPr lang="el-GR" dirty="0"/>
            </a:br>
            <a:r>
              <a:rPr lang="el-GR" dirty="0" smtClean="0"/>
              <a:t>(</a:t>
            </a:r>
            <a:r>
              <a:rPr lang="el-GR" dirty="0"/>
              <a:t>5</a:t>
            </a:r>
            <a:r>
              <a:rPr lang="el-GR" dirty="0" smtClean="0"/>
              <a:t> </a:t>
            </a:r>
            <a:r>
              <a:rPr lang="el-GR" dirty="0"/>
              <a:t>από 9</a:t>
            </a:r>
            <a:r>
              <a:rPr lang="el-GR" dirty="0" smtClean="0"/>
              <a:t>)</a:t>
            </a:r>
            <a:endParaRPr lang="el-GR" dirty="0"/>
          </a:p>
        </p:txBody>
      </p:sp>
      <p:pic>
        <p:nvPicPr>
          <p:cNvPr id="4" name="Content Placeholder 3" descr="Σχήμα με την επισκόπηση της κατανομής των διαφορών ενδορφίνης"/>
          <p:cNvPicPr>
            <a:picLocks noGrp="1" noChangeAspect="1"/>
          </p:cNvPicPr>
          <p:nvPr>
            <p:ph idx="1"/>
          </p:nvPr>
        </p:nvPicPr>
        <p:blipFill>
          <a:blip r:embed="rId3">
            <a:extLst>
              <a:ext uri="{28A0092B-C50C-407E-A947-70E740481C1C}">
                <a14:useLocalDpi xmlns:a14="http://schemas.microsoft.com/office/drawing/2010/main" val="0"/>
              </a:ext>
            </a:extLst>
          </a:blip>
          <a:srcRect t="-2920" b="-2920"/>
          <a:stretch>
            <a:fillRect/>
          </a:stretch>
        </p:blipFill>
        <p:spPr/>
      </p:pic>
    </p:spTree>
    <p:extLst>
      <p:ext uri="{BB962C8B-B14F-4D97-AF65-F5344CB8AC3E}">
        <p14:creationId xmlns:p14="http://schemas.microsoft.com/office/powerpoint/2010/main" val="41030837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a:t>Επιλογή του κατάλληλου ελέγχου</a:t>
            </a:r>
          </a:p>
        </p:txBody>
      </p:sp>
      <p:sp>
        <p:nvSpPr>
          <p:cNvPr id="6" name="Τίτλος 5"/>
          <p:cNvSpPr>
            <a:spLocks noGrp="1"/>
          </p:cNvSpPr>
          <p:nvPr>
            <p:ph type="title"/>
          </p:nvPr>
        </p:nvSpPr>
        <p:spPr/>
        <p:txBody>
          <a:bodyPr>
            <a:normAutofit fontScale="90000"/>
          </a:bodyPr>
          <a:lstStyle/>
          <a:p>
            <a:r>
              <a:rPr lang="el-GR" dirty="0"/>
              <a:t>Έλεγχος t σχετιζόμενων δειγμάτων</a:t>
            </a:r>
            <a:br>
              <a:rPr lang="el-GR" dirty="0"/>
            </a:br>
            <a:r>
              <a:rPr lang="el-GR" dirty="0" smtClean="0"/>
              <a:t>(6 </a:t>
            </a:r>
            <a:r>
              <a:rPr lang="el-GR" dirty="0"/>
              <a:t>από 9</a:t>
            </a:r>
            <a:r>
              <a:rPr lang="el-GR" dirty="0" smtClean="0"/>
              <a:t>)</a:t>
            </a:r>
            <a:endParaRPr lang="el-GR" dirty="0"/>
          </a:p>
        </p:txBody>
      </p:sp>
      <p:pic>
        <p:nvPicPr>
          <p:cNvPr id="7" name="Picture Placeholder 6" descr="Εικόνα οθόνης ηλεκτρονικού υπολογιστή που γίνεται η επιλογή του κατάλληλου ελέγχου (paired-samples T test)"/>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979" b="-1979"/>
          <a:stretch>
            <a:fillRect/>
          </a:stretch>
        </p:blipFill>
        <p:spPr/>
      </p:pic>
      <p:cxnSp>
        <p:nvCxnSpPr>
          <p:cNvPr id="9" name="4 - Ευθύγραμμο βέλος σύνδεσης"/>
          <p:cNvCxnSpPr/>
          <p:nvPr/>
        </p:nvCxnSpPr>
        <p:spPr>
          <a:xfrm flipV="1">
            <a:off x="4932040" y="2780928"/>
            <a:ext cx="792088" cy="244827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8849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a:t>Επιλογή των τιμών των δύο δειγμάτων-μεταβλητών</a:t>
            </a:r>
          </a:p>
        </p:txBody>
      </p:sp>
      <p:sp>
        <p:nvSpPr>
          <p:cNvPr id="6" name="Τίτλος 5"/>
          <p:cNvSpPr>
            <a:spLocks noGrp="1"/>
          </p:cNvSpPr>
          <p:nvPr>
            <p:ph type="title"/>
          </p:nvPr>
        </p:nvSpPr>
        <p:spPr/>
        <p:txBody>
          <a:bodyPr>
            <a:normAutofit fontScale="90000"/>
          </a:bodyPr>
          <a:lstStyle/>
          <a:p>
            <a:r>
              <a:rPr lang="el-GR" dirty="0"/>
              <a:t>Έλεγχος t σχετιζόμενων δειγμάτων</a:t>
            </a:r>
            <a:br>
              <a:rPr lang="el-GR" dirty="0"/>
            </a:br>
            <a:r>
              <a:rPr lang="el-GR" dirty="0" smtClean="0"/>
              <a:t>(7 </a:t>
            </a:r>
            <a:r>
              <a:rPr lang="el-GR" dirty="0"/>
              <a:t>από 9</a:t>
            </a:r>
            <a:r>
              <a:rPr lang="el-GR" dirty="0" smtClean="0"/>
              <a:t>)</a:t>
            </a:r>
            <a:endParaRPr lang="el-GR" dirty="0"/>
          </a:p>
        </p:txBody>
      </p:sp>
      <p:pic>
        <p:nvPicPr>
          <p:cNvPr id="3" name="Picture Placeholder 2" descr="Εικόνα οθόνης ηλεκτρονικού υπολογιστή που γίνεται η επιλογή των τιμών των δύο δειγμάτων-μεταβλητών (before - afte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389" b="-3389"/>
          <a:stretch>
            <a:fillRect/>
          </a:stretch>
        </p:blipFill>
        <p:spPr/>
      </p:pic>
      <p:cxnSp>
        <p:nvCxnSpPr>
          <p:cNvPr id="9" name="4 - Ευθύγραμμο βέλος σύνδεσης"/>
          <p:cNvCxnSpPr/>
          <p:nvPr/>
        </p:nvCxnSpPr>
        <p:spPr>
          <a:xfrm flipV="1">
            <a:off x="5148064" y="2852937"/>
            <a:ext cx="0" cy="23762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11934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t σχετιζόμενων δειγμάτων</a:t>
            </a:r>
            <a:br>
              <a:rPr lang="el-GR" dirty="0"/>
            </a:br>
            <a:r>
              <a:rPr lang="el-GR" dirty="0" smtClean="0"/>
              <a:t>(</a:t>
            </a:r>
            <a:r>
              <a:rPr lang="el-GR" dirty="0"/>
              <a:t>8</a:t>
            </a:r>
            <a:r>
              <a:rPr lang="el-GR" dirty="0" smtClean="0"/>
              <a:t> </a:t>
            </a:r>
            <a:r>
              <a:rPr lang="el-GR" dirty="0"/>
              <a:t>από 9</a:t>
            </a:r>
            <a:r>
              <a:rPr lang="el-GR" dirty="0" smtClean="0"/>
              <a:t>)</a:t>
            </a:r>
            <a:endParaRPr lang="el-GR"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l-GR" sz="2400" b="1" dirty="0" smtClean="0"/>
              <a:t>Περιγραφή </a:t>
            </a:r>
            <a:r>
              <a:rPr lang="el-GR" sz="2400" b="1" dirty="0"/>
              <a:t>των δυο </a:t>
            </a:r>
            <a:r>
              <a:rPr lang="el-GR" sz="2400" b="1" dirty="0" smtClean="0"/>
              <a:t>δειγμάτων</a:t>
            </a:r>
            <a:endParaRPr lang="en-US" sz="2400" b="1" dirty="0" smtClean="0"/>
          </a:p>
          <a:p>
            <a:pPr marL="0" indent="0">
              <a:buNone/>
            </a:pPr>
            <a:endParaRPr lang="el-GR" sz="2800" dirty="0"/>
          </a:p>
          <a:p>
            <a:endParaRPr lang="en-US" dirty="0"/>
          </a:p>
        </p:txBody>
      </p:sp>
      <p:graphicFrame>
        <p:nvGraphicFramePr>
          <p:cNvPr id="6" name="Object 7" descr="Πίνακας ενός ζεύγους &quot;πριν και μετά&quot;"/>
          <p:cNvGraphicFramePr>
            <a:graphicFrameLocks noChangeAspect="1"/>
          </p:cNvGraphicFramePr>
          <p:nvPr>
            <p:extLst>
              <p:ext uri="{D42A27DB-BD31-4B8C-83A1-F6EECF244321}">
                <p14:modId xmlns:p14="http://schemas.microsoft.com/office/powerpoint/2010/main" val="3967615752"/>
              </p:ext>
            </p:extLst>
          </p:nvPr>
        </p:nvGraphicFramePr>
        <p:xfrm>
          <a:off x="623515" y="1584449"/>
          <a:ext cx="7908925" cy="2060575"/>
        </p:xfrm>
        <a:graphic>
          <a:graphicData uri="http://schemas.openxmlformats.org/presentationml/2006/ole">
            <mc:AlternateContent xmlns:mc="http://schemas.openxmlformats.org/markup-compatibility/2006">
              <mc:Choice xmlns:v="urn:schemas-microsoft-com:vml" Requires="v">
                <p:oleObj spid="_x0000_s8215" name="Document" r:id="rId5" imgW="4228602" imgH="1358397" progId="Word.Document.8">
                  <p:embed/>
                </p:oleObj>
              </mc:Choice>
              <mc:Fallback>
                <p:oleObj name="Document" r:id="rId5" imgW="4228602" imgH="1358397"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515" y="1584449"/>
                        <a:ext cx="7908925"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7 - Ευθύγραμμο βέλος σύνδεσης"/>
          <p:cNvCxnSpPr/>
          <p:nvPr/>
        </p:nvCxnSpPr>
        <p:spPr>
          <a:xfrm flipV="1">
            <a:off x="3707904" y="3140968"/>
            <a:ext cx="72008" cy="43204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10" name="Object 8" descr="Πίνακας συσχετισμού του ζεύγους &quot;πριν και μετά&quot;"/>
          <p:cNvGraphicFramePr>
            <a:graphicFrameLocks noChangeAspect="1"/>
          </p:cNvGraphicFramePr>
          <p:nvPr>
            <p:extLst>
              <p:ext uri="{D42A27DB-BD31-4B8C-83A1-F6EECF244321}">
                <p14:modId xmlns:p14="http://schemas.microsoft.com/office/powerpoint/2010/main" val="3499227141"/>
              </p:ext>
            </p:extLst>
          </p:nvPr>
        </p:nvGraphicFramePr>
        <p:xfrm>
          <a:off x="1187624" y="4077072"/>
          <a:ext cx="6696744" cy="1303239"/>
        </p:xfrm>
        <a:graphic>
          <a:graphicData uri="http://schemas.openxmlformats.org/presentationml/2006/ole">
            <mc:AlternateContent xmlns:mc="http://schemas.openxmlformats.org/markup-compatibility/2006">
              <mc:Choice xmlns:v="urn:schemas-microsoft-com:vml" Requires="v">
                <p:oleObj spid="_x0000_s8216" name="Έγγραφο" r:id="rId8" imgW="3915360" imgH="762120" progId="Word.Document.8">
                  <p:embed/>
                </p:oleObj>
              </mc:Choice>
              <mc:Fallback>
                <p:oleObj name="Έγγραφο" r:id="rId8" imgW="3915360" imgH="76212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4077072"/>
                        <a:ext cx="6696744" cy="13032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5318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85000" lnSpcReduction="10000"/>
          </a:bodyPr>
          <a:lstStyle/>
          <a:p>
            <a:r>
              <a:rPr lang="el-GR" sz="2400" b="1" dirty="0"/>
              <a:t>Έλεγχος t σχετιζόμενων </a:t>
            </a:r>
            <a:r>
              <a:rPr lang="el-GR" sz="2400" b="1" dirty="0" smtClean="0"/>
              <a:t>δειγμάτων:</a:t>
            </a:r>
            <a:r>
              <a:rPr lang="el-GR" sz="2400" dirty="0" smtClean="0"/>
              <a:t> Απορρίπτεται </a:t>
            </a:r>
            <a:r>
              <a:rPr lang="el-GR" sz="2400" dirty="0"/>
              <a:t>η μηδενική υπόθεση της μη μεταβολής της μέσης τιμής ενδορφίνης αφού p&lt;0,001</a:t>
            </a:r>
          </a:p>
        </p:txBody>
      </p:sp>
      <p:sp>
        <p:nvSpPr>
          <p:cNvPr id="6" name="Τίτλος 5"/>
          <p:cNvSpPr>
            <a:spLocks noGrp="1"/>
          </p:cNvSpPr>
          <p:nvPr>
            <p:ph type="title"/>
          </p:nvPr>
        </p:nvSpPr>
        <p:spPr/>
        <p:txBody>
          <a:bodyPr>
            <a:normAutofit fontScale="90000"/>
          </a:bodyPr>
          <a:lstStyle/>
          <a:p>
            <a:r>
              <a:rPr lang="el-GR" dirty="0"/>
              <a:t>Έλεγχος t σχετιζόμενων </a:t>
            </a:r>
            <a:r>
              <a:rPr lang="el-GR" dirty="0" smtClean="0"/>
              <a:t>δειγμάτων</a:t>
            </a:r>
            <a:br>
              <a:rPr lang="el-GR" dirty="0" smtClean="0"/>
            </a:br>
            <a:r>
              <a:rPr lang="el-GR" dirty="0" smtClean="0"/>
              <a:t>(</a:t>
            </a:r>
            <a:r>
              <a:rPr lang="el-GR" dirty="0"/>
              <a:t>9</a:t>
            </a:r>
            <a:r>
              <a:rPr lang="el-GR" dirty="0" smtClean="0"/>
              <a:t> </a:t>
            </a:r>
            <a:r>
              <a:rPr lang="el-GR" dirty="0"/>
              <a:t>από 9</a:t>
            </a:r>
            <a:r>
              <a:rPr lang="el-GR" dirty="0" smtClean="0"/>
              <a:t>)</a:t>
            </a:r>
            <a:endParaRPr lang="el-GR" dirty="0"/>
          </a:p>
        </p:txBody>
      </p:sp>
      <p:pic>
        <p:nvPicPr>
          <p:cNvPr id="4" name="Picture Placeholder 3" descr="Πίνακας με έλεγχο t σχετιζόμενων δειγμάτων"/>
          <p:cNvPicPr>
            <a:picLocks noGrp="1" noChangeAspect="1"/>
          </p:cNvPicPr>
          <p:nvPr>
            <p:ph type="pic" idx="1"/>
          </p:nvPr>
        </p:nvPicPr>
        <p:blipFill>
          <a:blip r:embed="rId3">
            <a:extLst>
              <a:ext uri="{28A0092B-C50C-407E-A947-70E740481C1C}">
                <a14:useLocalDpi xmlns:a14="http://schemas.microsoft.com/office/drawing/2010/main" val="0"/>
              </a:ext>
            </a:extLst>
          </a:blip>
          <a:srcRect t="-10827" b="-10827"/>
          <a:stretch>
            <a:fillRect/>
          </a:stretch>
        </p:blipFill>
        <p:spPr/>
      </p:pic>
      <p:sp>
        <p:nvSpPr>
          <p:cNvPr id="7" name="8 - Έλλειψη"/>
          <p:cNvSpPr/>
          <p:nvPr/>
        </p:nvSpPr>
        <p:spPr>
          <a:xfrm>
            <a:off x="6516216" y="4365104"/>
            <a:ext cx="864096"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4 - Ευθύγραμμο βέλος σύνδεσης"/>
          <p:cNvCxnSpPr/>
          <p:nvPr/>
        </p:nvCxnSpPr>
        <p:spPr>
          <a:xfrm flipV="1">
            <a:off x="5868144" y="4682963"/>
            <a:ext cx="774616" cy="5462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40699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Έλεγχος t </a:t>
            </a:r>
            <a:r>
              <a:rPr lang="el-GR" dirty="0" smtClean="0"/>
              <a:t>ανεξάρτητων </a:t>
            </a:r>
            <a:r>
              <a:rPr lang="el-GR" dirty="0"/>
              <a:t>δειγμάτων</a:t>
            </a:r>
            <a:br>
              <a:rPr lang="el-GR" dirty="0"/>
            </a:br>
            <a:r>
              <a:rPr lang="el-GR" dirty="0" smtClean="0"/>
              <a:t>(1 </a:t>
            </a:r>
            <a:r>
              <a:rPr lang="el-GR" dirty="0"/>
              <a:t>από 8</a:t>
            </a:r>
            <a:r>
              <a:rPr lang="el-GR" dirty="0" smtClean="0"/>
              <a:t>)</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400" dirty="0"/>
              <a:t>Αναφορικά με το τυπικό σφάλμα της διαφοράς των μέσων δηλαδή την τυπική απόκλιση της δειγματοληπτικής κατανομής του στατιστικού και κριτήριο ελέγχου                όπου        </a:t>
            </a:r>
            <a:r>
              <a:rPr lang="el-GR" sz="2400" dirty="0" smtClean="0"/>
              <a:t>και          </a:t>
            </a:r>
            <a:r>
              <a:rPr lang="el-GR" sz="2400" dirty="0"/>
              <a:t>μέσες τιμές τυχαίων δειγμάτων από τον πρώτο και δεύτερο πληθυσμό αντίστοιχα</a:t>
            </a:r>
            <a:r>
              <a:rPr lang="el-GR" sz="2400" dirty="0" smtClean="0"/>
              <a:t>.</a:t>
            </a:r>
          </a:p>
        </p:txBody>
      </p:sp>
      <p:graphicFrame>
        <p:nvGraphicFramePr>
          <p:cNvPr id="6" name="13 - Αντικείμενο"/>
          <p:cNvGraphicFramePr>
            <a:graphicFrameLocks noChangeAspect="1"/>
          </p:cNvGraphicFramePr>
          <p:nvPr>
            <p:extLst>
              <p:ext uri="{D42A27DB-BD31-4B8C-83A1-F6EECF244321}">
                <p14:modId xmlns:p14="http://schemas.microsoft.com/office/powerpoint/2010/main" val="2124965866"/>
              </p:ext>
            </p:extLst>
          </p:nvPr>
        </p:nvGraphicFramePr>
        <p:xfrm>
          <a:off x="5292080" y="2276872"/>
          <a:ext cx="857542" cy="504056"/>
        </p:xfrm>
        <a:graphic>
          <a:graphicData uri="http://schemas.openxmlformats.org/presentationml/2006/ole">
            <mc:AlternateContent xmlns:mc="http://schemas.openxmlformats.org/markup-compatibility/2006">
              <mc:Choice xmlns:v="urn:schemas-microsoft-com:vml" Requires="v">
                <p:oleObj spid="_x0000_s10275" name="Εξίσωση" r:id="rId4" imgW="749160" imgH="304560" progId="Equation.3">
                  <p:embed/>
                </p:oleObj>
              </mc:Choice>
              <mc:Fallback>
                <p:oleObj name="Εξίσωση" r:id="rId4" imgW="74916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276872"/>
                        <a:ext cx="857542" cy="504056"/>
                      </a:xfrm>
                      <a:prstGeom prst="rect">
                        <a:avLst/>
                      </a:prstGeom>
                      <a:noFill/>
                    </p:spPr>
                  </p:pic>
                </p:oleObj>
              </mc:Fallback>
            </mc:AlternateContent>
          </a:graphicData>
        </a:graphic>
      </p:graphicFrame>
      <p:graphicFrame>
        <p:nvGraphicFramePr>
          <p:cNvPr id="7" name="14 - Αντικείμενο"/>
          <p:cNvGraphicFramePr>
            <a:graphicFrameLocks noChangeAspect="1"/>
          </p:cNvGraphicFramePr>
          <p:nvPr>
            <p:extLst>
              <p:ext uri="{D42A27DB-BD31-4B8C-83A1-F6EECF244321}">
                <p14:modId xmlns:p14="http://schemas.microsoft.com/office/powerpoint/2010/main" val="3977029379"/>
              </p:ext>
            </p:extLst>
          </p:nvPr>
        </p:nvGraphicFramePr>
        <p:xfrm>
          <a:off x="7092280" y="2305824"/>
          <a:ext cx="288032" cy="475104"/>
        </p:xfrm>
        <a:graphic>
          <a:graphicData uri="http://schemas.openxmlformats.org/presentationml/2006/ole">
            <mc:AlternateContent xmlns:mc="http://schemas.openxmlformats.org/markup-compatibility/2006">
              <mc:Choice xmlns:v="urn:schemas-microsoft-com:vml" Requires="v">
                <p:oleObj spid="_x0000_s10276" name="Εξίσωση" r:id="rId6" imgW="266400" imgH="304560" progId="Equation.3">
                  <p:embed/>
                </p:oleObj>
              </mc:Choice>
              <mc:Fallback>
                <p:oleObj name="Εξίσωση" r:id="rId6" imgW="26640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280" y="2305824"/>
                        <a:ext cx="288032" cy="475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16 - Αντικείμενο"/>
          <p:cNvGraphicFramePr>
            <a:graphicFrameLocks noChangeAspect="1"/>
          </p:cNvGraphicFramePr>
          <p:nvPr>
            <p:extLst>
              <p:ext uri="{D42A27DB-BD31-4B8C-83A1-F6EECF244321}">
                <p14:modId xmlns:p14="http://schemas.microsoft.com/office/powerpoint/2010/main" val="3297674047"/>
              </p:ext>
            </p:extLst>
          </p:nvPr>
        </p:nvGraphicFramePr>
        <p:xfrm>
          <a:off x="8028384" y="2328217"/>
          <a:ext cx="301302" cy="452711"/>
        </p:xfrm>
        <a:graphic>
          <a:graphicData uri="http://schemas.openxmlformats.org/presentationml/2006/ole">
            <mc:AlternateContent xmlns:mc="http://schemas.openxmlformats.org/markup-compatibility/2006">
              <mc:Choice xmlns:v="urn:schemas-microsoft-com:vml" Requires="v">
                <p:oleObj spid="_x0000_s10277" name="Εξίσωση" r:id="rId8" imgW="291960" imgH="304560" progId="Equation.3">
                  <p:embed/>
                </p:oleObj>
              </mc:Choice>
              <mc:Fallback>
                <p:oleObj name="Εξίσωση" r:id="rId8" imgW="291960" imgH="30456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8384" y="2328217"/>
                        <a:ext cx="301302" cy="452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Έλεγχος t ανεξάρτητων δειγμάτων</a:t>
            </a:r>
            <a:br>
              <a:rPr lang="el-GR" dirty="0"/>
            </a:br>
            <a:r>
              <a:rPr lang="el-GR" dirty="0" smtClean="0"/>
              <a:t>(2 </a:t>
            </a:r>
            <a:r>
              <a:rPr lang="el-GR" dirty="0"/>
              <a:t>από </a:t>
            </a:r>
            <a:r>
              <a:rPr lang="el-GR" dirty="0" smtClean="0"/>
              <a:t>8)</a:t>
            </a:r>
            <a:endParaRPr lang="el-GR" dirty="0"/>
          </a:p>
        </p:txBody>
      </p:sp>
      <p:sp>
        <p:nvSpPr>
          <p:cNvPr id="5" name="Θέση περιεχομένου 4"/>
          <p:cNvSpPr>
            <a:spLocks noGrp="1"/>
          </p:cNvSpPr>
          <p:nvPr>
            <p:ph idx="1"/>
          </p:nvPr>
        </p:nvSpPr>
        <p:spPr/>
        <p:txBody>
          <a:bodyPr>
            <a:noAutofit/>
          </a:bodyPr>
          <a:lstStyle/>
          <a:p>
            <a:pPr marL="457200" indent="-457200">
              <a:buFont typeface="+mj-lt"/>
              <a:buAutoNum type="arabicPeriod"/>
            </a:pPr>
            <a:r>
              <a:rPr lang="el-GR" sz="2400" b="1" dirty="0"/>
              <a:t>Δείγματα από κανονικά κατανεμημένους πληθυσμούς με γνωστές τις διακυμάνσεις των </a:t>
            </a:r>
            <a:r>
              <a:rPr lang="el-GR" sz="2400" b="1" dirty="0" smtClean="0"/>
              <a:t>πληθυσμών</a:t>
            </a:r>
          </a:p>
          <a:p>
            <a:pPr marL="0" indent="0">
              <a:buNone/>
            </a:pPr>
            <a:r>
              <a:rPr lang="el-GR" sz="2400" b="1" dirty="0"/>
              <a:t> </a:t>
            </a:r>
            <a:r>
              <a:rPr lang="el-GR" sz="2400" b="1" dirty="0" smtClean="0"/>
              <a:t>     </a:t>
            </a:r>
          </a:p>
          <a:p>
            <a:pPr marL="0" indent="0">
              <a:buNone/>
            </a:pPr>
            <a:r>
              <a:rPr lang="el-GR" sz="2400" dirty="0" smtClean="0"/>
              <a:t>Τυπικό </a:t>
            </a:r>
            <a:r>
              <a:rPr lang="el-GR" sz="2400" dirty="0"/>
              <a:t>Σ</a:t>
            </a:r>
            <a:r>
              <a:rPr lang="el-GR" sz="2400" dirty="0" smtClean="0"/>
              <a:t>φάλμα:</a:t>
            </a:r>
          </a:p>
          <a:p>
            <a:pPr marL="0" indent="0">
              <a:buNone/>
            </a:pPr>
            <a:endParaRPr lang="el-GR" sz="2400" dirty="0" smtClean="0"/>
          </a:p>
          <a:p>
            <a:pPr marL="0" indent="0">
              <a:buNone/>
            </a:pPr>
            <a:r>
              <a:rPr lang="en-US" sz="2400" dirty="0" smtClean="0"/>
              <a:t>T</a:t>
            </a:r>
            <a:r>
              <a:rPr lang="el-GR" sz="2400" dirty="0" smtClean="0"/>
              <a:t>ο </a:t>
            </a:r>
            <a:r>
              <a:rPr lang="el-GR" sz="2400" dirty="0"/>
              <a:t>στατιστικό για τον έλεγχο της μηδενικής υπόθεσης είναι: </a:t>
            </a:r>
          </a:p>
        </p:txBody>
      </p:sp>
      <p:graphicFrame>
        <p:nvGraphicFramePr>
          <p:cNvPr id="6" name="Object 9"/>
          <p:cNvGraphicFramePr>
            <a:graphicFrameLocks noChangeAspect="1"/>
          </p:cNvGraphicFramePr>
          <p:nvPr>
            <p:extLst>
              <p:ext uri="{D42A27DB-BD31-4B8C-83A1-F6EECF244321}">
                <p14:modId xmlns:p14="http://schemas.microsoft.com/office/powerpoint/2010/main" val="2827273416"/>
              </p:ext>
            </p:extLst>
          </p:nvPr>
        </p:nvGraphicFramePr>
        <p:xfrm>
          <a:off x="2699792" y="2680841"/>
          <a:ext cx="2645499" cy="964183"/>
        </p:xfrm>
        <a:graphic>
          <a:graphicData uri="http://schemas.openxmlformats.org/presentationml/2006/ole">
            <mc:AlternateContent xmlns:mc="http://schemas.openxmlformats.org/markup-compatibility/2006">
              <mc:Choice xmlns:v="urn:schemas-microsoft-com:vml" Requires="v">
                <p:oleObj spid="_x0000_s11289" name="Εξίσωση" r:id="rId4" imgW="1333500" imgH="482600" progId="Equation.3">
                  <p:embed/>
                </p:oleObj>
              </mc:Choice>
              <mc:Fallback>
                <p:oleObj name="Εξίσωση" r:id="rId4" imgW="13335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680841"/>
                        <a:ext cx="2645499" cy="964183"/>
                      </a:xfrm>
                      <a:prstGeom prst="rect">
                        <a:avLst/>
                      </a:prstGeom>
                      <a:noFill/>
                    </p:spPr>
                  </p:pic>
                </p:oleObj>
              </mc:Fallback>
            </mc:AlternateContent>
          </a:graphicData>
        </a:graphic>
      </p:graphicFrame>
      <p:graphicFrame>
        <p:nvGraphicFramePr>
          <p:cNvPr id="7" name="Object 15"/>
          <p:cNvGraphicFramePr>
            <a:graphicFrameLocks noChangeAspect="1"/>
          </p:cNvGraphicFramePr>
          <p:nvPr>
            <p:extLst>
              <p:ext uri="{D42A27DB-BD31-4B8C-83A1-F6EECF244321}">
                <p14:modId xmlns:p14="http://schemas.microsoft.com/office/powerpoint/2010/main" val="1901099854"/>
              </p:ext>
            </p:extLst>
          </p:nvPr>
        </p:nvGraphicFramePr>
        <p:xfrm>
          <a:off x="2771800" y="4594001"/>
          <a:ext cx="2975237" cy="1283271"/>
        </p:xfrm>
        <a:graphic>
          <a:graphicData uri="http://schemas.openxmlformats.org/presentationml/2006/ole">
            <mc:AlternateContent xmlns:mc="http://schemas.openxmlformats.org/markup-compatibility/2006">
              <mc:Choice xmlns:v="urn:schemas-microsoft-com:vml" Requires="v">
                <p:oleObj spid="_x0000_s11290" name="Εξίσωση" r:id="rId6" imgW="1587500" imgH="685800" progId="Equation.3">
                  <p:embed/>
                </p:oleObj>
              </mc:Choice>
              <mc:Fallback>
                <p:oleObj name="Εξίσωση" r:id="rId6" imgW="1587500" imgH="685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4594001"/>
                        <a:ext cx="2975237" cy="1283271"/>
                      </a:xfrm>
                      <a:prstGeom prst="rect">
                        <a:avLst/>
                      </a:prstGeom>
                      <a:noFill/>
                    </p:spPr>
                  </p:pic>
                </p:oleObj>
              </mc:Fallback>
            </mc:AlternateContent>
          </a:graphicData>
        </a:graphic>
      </p:graphicFrame>
    </p:spTree>
    <p:extLst>
      <p:ext uri="{BB962C8B-B14F-4D97-AF65-F5344CB8AC3E}">
        <p14:creationId xmlns:p14="http://schemas.microsoft.com/office/powerpoint/2010/main" val="23486730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Έλεγχος t ανεξάρτητων δειγμάτων</a:t>
            </a:r>
            <a:br>
              <a:rPr lang="el-GR" dirty="0"/>
            </a:br>
            <a:r>
              <a:rPr lang="el-GR" dirty="0" smtClean="0"/>
              <a:t>(3 </a:t>
            </a:r>
            <a:r>
              <a:rPr lang="el-GR" dirty="0"/>
              <a:t>από </a:t>
            </a:r>
            <a:r>
              <a:rPr lang="el-GR" dirty="0" smtClean="0"/>
              <a:t>8)</a:t>
            </a:r>
            <a:endParaRPr lang="el-GR" dirty="0"/>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2"/>
            </a:pPr>
            <a:r>
              <a:rPr lang="el-GR" sz="2000" b="1" dirty="0"/>
              <a:t>Δείγματα από κανονικά κατανεμημένους πληθυσμούς με άγνωστες αλλά ίσες </a:t>
            </a:r>
            <a:r>
              <a:rPr lang="el-GR" sz="2000" b="1" dirty="0" smtClean="0"/>
              <a:t>διασπορές</a:t>
            </a:r>
          </a:p>
          <a:p>
            <a:pPr marL="0" indent="0">
              <a:buNone/>
            </a:pPr>
            <a:endParaRPr lang="el-GR" sz="2000" b="1" dirty="0" smtClean="0"/>
          </a:p>
          <a:p>
            <a:pPr marL="0" indent="0">
              <a:buNone/>
            </a:pPr>
            <a:r>
              <a:rPr lang="el-GR" sz="2000" dirty="0" smtClean="0"/>
              <a:t>Mια </a:t>
            </a:r>
            <a:r>
              <a:rPr lang="el-GR" sz="2000" dirty="0"/>
              <a:t>εκτίμηση της κοινής διακύμανσης </a:t>
            </a:r>
            <a:endParaRPr lang="el-GR" sz="2000" dirty="0" smtClean="0"/>
          </a:p>
          <a:p>
            <a:pPr marL="0" indent="0">
              <a:buNone/>
            </a:pPr>
            <a:endParaRPr lang="el-GR" sz="2000" b="1" dirty="0" smtClean="0"/>
          </a:p>
          <a:p>
            <a:endParaRPr lang="el-GR" sz="2000" b="1" dirty="0"/>
          </a:p>
          <a:p>
            <a:pPr marL="0" indent="0">
              <a:buNone/>
            </a:pPr>
            <a:r>
              <a:rPr lang="el-GR" sz="2000" dirty="0" smtClean="0"/>
              <a:t>Το </a:t>
            </a:r>
            <a:r>
              <a:rPr lang="el-GR" sz="2000" dirty="0"/>
              <a:t>κριτήριο ελέγχου</a:t>
            </a:r>
            <a:r>
              <a:rPr lang="el-GR" sz="2000" dirty="0" smtClean="0"/>
              <a:t>:</a:t>
            </a:r>
          </a:p>
          <a:p>
            <a:pPr marL="0" indent="0">
              <a:buNone/>
            </a:pPr>
            <a:endParaRPr lang="el-GR" sz="2000" dirty="0" smtClean="0">
              <a:cs typeface="Times New Roman" pitchFamily="18" charset="0"/>
            </a:endParaRPr>
          </a:p>
          <a:p>
            <a:pPr marL="0" indent="0">
              <a:buNone/>
            </a:pPr>
            <a:endParaRPr lang="el-GR" sz="2000" dirty="0" smtClean="0">
              <a:cs typeface="Times New Roman" pitchFamily="18" charset="0"/>
            </a:endParaRPr>
          </a:p>
          <a:p>
            <a:pPr marL="0" indent="0">
              <a:buNone/>
            </a:pPr>
            <a:r>
              <a:rPr lang="el-GR" sz="2000" dirty="0" smtClean="0">
                <a:cs typeface="Times New Roman" pitchFamily="18" charset="0"/>
              </a:rPr>
              <a:t>ακολουθεί </a:t>
            </a:r>
            <a:r>
              <a:rPr lang="el-GR" sz="2000" dirty="0">
                <a:cs typeface="Times New Roman" pitchFamily="18" charset="0"/>
              </a:rPr>
              <a:t>την κατανομή </a:t>
            </a:r>
            <a:r>
              <a:rPr lang="en-US" sz="2000" i="1" dirty="0">
                <a:cs typeface="Times New Roman" pitchFamily="18" charset="0"/>
              </a:rPr>
              <a:t>t</a:t>
            </a:r>
            <a:r>
              <a:rPr lang="el-GR" sz="2000" dirty="0">
                <a:cs typeface="Times New Roman" pitchFamily="18" charset="0"/>
              </a:rPr>
              <a:t>, </a:t>
            </a:r>
            <a:r>
              <a:rPr lang="el-GR" sz="2000" dirty="0" smtClean="0">
                <a:cs typeface="Times New Roman" pitchFamily="18" charset="0"/>
              </a:rPr>
              <a:t>με                            </a:t>
            </a:r>
            <a:r>
              <a:rPr lang="el-GR" sz="2000" dirty="0" smtClean="0"/>
              <a:t>βαθμούς </a:t>
            </a:r>
            <a:r>
              <a:rPr lang="el-GR" sz="2000" dirty="0"/>
              <a:t>ελευθερίας</a:t>
            </a:r>
            <a:r>
              <a:rPr lang="en-US" sz="2000" dirty="0" smtClean="0"/>
              <a:t>.</a:t>
            </a:r>
            <a:endParaRPr lang="el-GR" sz="2000" dirty="0"/>
          </a:p>
        </p:txBody>
      </p:sp>
      <p:graphicFrame>
        <p:nvGraphicFramePr>
          <p:cNvPr id="8" name="Object 10"/>
          <p:cNvGraphicFramePr>
            <a:graphicFrameLocks noChangeAspect="1"/>
          </p:cNvGraphicFramePr>
          <p:nvPr>
            <p:extLst>
              <p:ext uri="{D42A27DB-BD31-4B8C-83A1-F6EECF244321}">
                <p14:modId xmlns:p14="http://schemas.microsoft.com/office/powerpoint/2010/main" val="779252857"/>
              </p:ext>
            </p:extLst>
          </p:nvPr>
        </p:nvGraphicFramePr>
        <p:xfrm>
          <a:off x="3275856" y="2204865"/>
          <a:ext cx="1656209" cy="464440"/>
        </p:xfrm>
        <a:graphic>
          <a:graphicData uri="http://schemas.openxmlformats.org/presentationml/2006/ole">
            <mc:AlternateContent xmlns:mc="http://schemas.openxmlformats.org/markup-compatibility/2006">
              <mc:Choice xmlns:v="urn:schemas-microsoft-com:vml" Requires="v">
                <p:oleObj spid="_x0000_s12348" name="MathType Equation" r:id="rId4" imgW="863225" imgH="228501" progId="Equation">
                  <p:embed/>
                </p:oleObj>
              </mc:Choice>
              <mc:Fallback>
                <p:oleObj name="MathType Equation" r:id="rId4" imgW="863225" imgH="228501" progId="Equation">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204865"/>
                        <a:ext cx="1656209" cy="464440"/>
                      </a:xfrm>
                      <a:prstGeom prst="rect">
                        <a:avLst/>
                      </a:prstGeom>
                      <a:noFill/>
                    </p:spPr>
                  </p:pic>
                </p:oleObj>
              </mc:Fallback>
            </mc:AlternateContent>
          </a:graphicData>
        </a:graphic>
      </p:graphicFrame>
      <p:graphicFrame>
        <p:nvGraphicFramePr>
          <p:cNvPr id="9" name="Object 18"/>
          <p:cNvGraphicFramePr>
            <a:graphicFrameLocks noChangeAspect="1"/>
          </p:cNvGraphicFramePr>
          <p:nvPr>
            <p:extLst>
              <p:ext uri="{D42A27DB-BD31-4B8C-83A1-F6EECF244321}">
                <p14:modId xmlns:p14="http://schemas.microsoft.com/office/powerpoint/2010/main" val="3551991728"/>
              </p:ext>
            </p:extLst>
          </p:nvPr>
        </p:nvGraphicFramePr>
        <p:xfrm>
          <a:off x="4643363" y="2708920"/>
          <a:ext cx="432693" cy="432693"/>
        </p:xfrm>
        <a:graphic>
          <a:graphicData uri="http://schemas.openxmlformats.org/presentationml/2006/ole">
            <mc:AlternateContent xmlns:mc="http://schemas.openxmlformats.org/markup-compatibility/2006">
              <mc:Choice xmlns:v="urn:schemas-microsoft-com:vml" Requires="v">
                <p:oleObj spid="_x0000_s12349" name="MathType Equation" r:id="rId6" imgW="203024" imgH="203024" progId="Equation">
                  <p:embed/>
                </p:oleObj>
              </mc:Choice>
              <mc:Fallback>
                <p:oleObj name="MathType Equation" r:id="rId6" imgW="203024" imgH="203024" progId="Equation">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3363" y="2708920"/>
                        <a:ext cx="432693" cy="432693"/>
                      </a:xfrm>
                      <a:prstGeom prst="rect">
                        <a:avLst/>
                      </a:prstGeom>
                      <a:noFill/>
                    </p:spPr>
                  </p:pic>
                </p:oleObj>
              </mc:Fallback>
            </mc:AlternateContent>
          </a:graphicData>
        </a:graphic>
      </p:graphicFrame>
      <p:graphicFrame>
        <p:nvGraphicFramePr>
          <p:cNvPr id="10" name="20 - Αντικείμενο"/>
          <p:cNvGraphicFramePr>
            <a:graphicFrameLocks noChangeAspect="1"/>
          </p:cNvGraphicFramePr>
          <p:nvPr>
            <p:extLst>
              <p:ext uri="{D42A27DB-BD31-4B8C-83A1-F6EECF244321}">
                <p14:modId xmlns:p14="http://schemas.microsoft.com/office/powerpoint/2010/main" val="3124677689"/>
              </p:ext>
            </p:extLst>
          </p:nvPr>
        </p:nvGraphicFramePr>
        <p:xfrm>
          <a:off x="5314253" y="2630409"/>
          <a:ext cx="3290195" cy="798591"/>
        </p:xfrm>
        <a:graphic>
          <a:graphicData uri="http://schemas.openxmlformats.org/presentationml/2006/ole">
            <mc:AlternateContent xmlns:mc="http://schemas.openxmlformats.org/markup-compatibility/2006">
              <mc:Choice xmlns:v="urn:schemas-microsoft-com:vml" Requires="v">
                <p:oleObj spid="_x0000_s12350" name="Εξίσωση" r:id="rId8" imgW="2616120" imgH="634680" progId="Equation.3">
                  <p:embed/>
                </p:oleObj>
              </mc:Choice>
              <mc:Fallback>
                <p:oleObj name="Εξίσωση" r:id="rId8" imgW="2616120" imgH="6346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4253" y="2630409"/>
                        <a:ext cx="3290195" cy="798591"/>
                      </a:xfrm>
                      <a:prstGeom prst="rect">
                        <a:avLst/>
                      </a:prstGeom>
                      <a:noFill/>
                    </p:spPr>
                  </p:pic>
                </p:oleObj>
              </mc:Fallback>
            </mc:AlternateContent>
          </a:graphicData>
        </a:graphic>
      </p:graphicFrame>
      <p:graphicFrame>
        <p:nvGraphicFramePr>
          <p:cNvPr id="11" name="Object 21"/>
          <p:cNvGraphicFramePr>
            <a:graphicFrameLocks noChangeAspect="1"/>
          </p:cNvGraphicFramePr>
          <p:nvPr>
            <p:extLst>
              <p:ext uri="{D42A27DB-BD31-4B8C-83A1-F6EECF244321}">
                <p14:modId xmlns:p14="http://schemas.microsoft.com/office/powerpoint/2010/main" val="3052605884"/>
              </p:ext>
            </p:extLst>
          </p:nvPr>
        </p:nvGraphicFramePr>
        <p:xfrm>
          <a:off x="2987824" y="3933056"/>
          <a:ext cx="3168352" cy="1391543"/>
        </p:xfrm>
        <a:graphic>
          <a:graphicData uri="http://schemas.openxmlformats.org/presentationml/2006/ole">
            <mc:AlternateContent xmlns:mc="http://schemas.openxmlformats.org/markup-compatibility/2006">
              <mc:Choice xmlns:v="urn:schemas-microsoft-com:vml" Requires="v">
                <p:oleObj spid="_x0000_s12351" name="Εξίσωση" r:id="rId10" imgW="2323800" imgH="1015920" progId="Equation.3">
                  <p:embed/>
                </p:oleObj>
              </mc:Choice>
              <mc:Fallback>
                <p:oleObj name="Εξίσωση" r:id="rId10" imgW="2323800" imgH="10159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7824" y="3933056"/>
                        <a:ext cx="3168352" cy="1391543"/>
                      </a:xfrm>
                      <a:prstGeom prst="rect">
                        <a:avLst/>
                      </a:prstGeom>
                      <a:noFill/>
                    </p:spPr>
                  </p:pic>
                </p:oleObj>
              </mc:Fallback>
            </mc:AlternateContent>
          </a:graphicData>
        </a:graphic>
      </p:graphicFrame>
      <p:graphicFrame>
        <p:nvGraphicFramePr>
          <p:cNvPr id="12" name="Object 24"/>
          <p:cNvGraphicFramePr>
            <a:graphicFrameLocks noChangeAspect="1"/>
          </p:cNvGraphicFramePr>
          <p:nvPr>
            <p:extLst>
              <p:ext uri="{D42A27DB-BD31-4B8C-83A1-F6EECF244321}">
                <p14:modId xmlns:p14="http://schemas.microsoft.com/office/powerpoint/2010/main" val="3439535890"/>
              </p:ext>
            </p:extLst>
          </p:nvPr>
        </p:nvGraphicFramePr>
        <p:xfrm>
          <a:off x="3707904" y="5556133"/>
          <a:ext cx="1440160" cy="393147"/>
        </p:xfrm>
        <a:graphic>
          <a:graphicData uri="http://schemas.openxmlformats.org/presentationml/2006/ole">
            <mc:AlternateContent xmlns:mc="http://schemas.openxmlformats.org/markup-compatibility/2006">
              <mc:Choice xmlns:v="urn:schemas-microsoft-com:vml" Requires="v">
                <p:oleObj spid="_x0000_s12352" name="Εξίσωση" r:id="rId12" imgW="736600" imgH="203200" progId="Equation.3">
                  <p:embed/>
                </p:oleObj>
              </mc:Choice>
              <mc:Fallback>
                <p:oleObj name="Εξίσωση" r:id="rId12" imgW="7366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07904" y="5556133"/>
                        <a:ext cx="1440160" cy="393147"/>
                      </a:xfrm>
                      <a:prstGeom prst="rect">
                        <a:avLst/>
                      </a:prstGeom>
                      <a:noFill/>
                    </p:spPr>
                  </p:pic>
                </p:oleObj>
              </mc:Fallback>
            </mc:AlternateContent>
          </a:graphicData>
        </a:graphic>
      </p:graphicFrame>
    </p:spTree>
    <p:extLst>
      <p:ext uri="{BB962C8B-B14F-4D97-AF65-F5344CB8AC3E}">
        <p14:creationId xmlns:p14="http://schemas.microsoft.com/office/powerpoint/2010/main" val="42245107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Έλεγχος t ανεξάρτητων δειγμάτων</a:t>
            </a:r>
            <a:br>
              <a:rPr lang="el-GR" dirty="0"/>
            </a:br>
            <a:r>
              <a:rPr lang="el-GR" dirty="0" smtClean="0"/>
              <a:t>(4 </a:t>
            </a:r>
            <a:r>
              <a:rPr lang="el-GR" dirty="0"/>
              <a:t>από </a:t>
            </a:r>
            <a:r>
              <a:rPr lang="el-GR" dirty="0" smtClean="0"/>
              <a:t>8)</a:t>
            </a:r>
            <a:endParaRPr lang="el-GR" dirty="0"/>
          </a:p>
        </p:txBody>
      </p:sp>
      <p:sp>
        <p:nvSpPr>
          <p:cNvPr id="5" name="Θέση περιεχομένου 4"/>
          <p:cNvSpPr>
            <a:spLocks noGrp="1"/>
          </p:cNvSpPr>
          <p:nvPr>
            <p:ph idx="1"/>
          </p:nvPr>
        </p:nvSpPr>
        <p:spPr/>
        <p:txBody>
          <a:bodyPr>
            <a:normAutofit/>
          </a:bodyPr>
          <a:lstStyle/>
          <a:p>
            <a:pPr marL="457200" indent="-457200">
              <a:buFont typeface="+mj-lt"/>
              <a:buAutoNum type="arabicPeriod" startAt="3"/>
            </a:pPr>
            <a:r>
              <a:rPr lang="el-GR" sz="2000" b="1" dirty="0"/>
              <a:t>Δείγματα από κανονικά </a:t>
            </a:r>
            <a:r>
              <a:rPr lang="el-GR" sz="2000" b="1" dirty="0" smtClean="0"/>
              <a:t>κατανεμημένους πληθυσμούς </a:t>
            </a:r>
            <a:r>
              <a:rPr lang="el-GR" sz="2000" b="1" dirty="0"/>
              <a:t>με άγνωστες αλλά άνισες </a:t>
            </a:r>
            <a:r>
              <a:rPr lang="el-GR" sz="2000" b="1" dirty="0" smtClean="0"/>
              <a:t>διασπορές</a:t>
            </a:r>
          </a:p>
          <a:p>
            <a:pPr marL="0" indent="0">
              <a:buNone/>
            </a:pPr>
            <a:r>
              <a:rPr lang="el-GR" sz="2000" dirty="0" smtClean="0"/>
              <a:t>Το </a:t>
            </a:r>
            <a:r>
              <a:rPr lang="el-GR" sz="2000" dirty="0"/>
              <a:t>στατιστικό για τον έλεγχο της μηδενικής υπόθεσης </a:t>
            </a:r>
            <a:r>
              <a:rPr lang="el-GR" sz="2000" dirty="0" smtClean="0"/>
              <a:t>είναι:</a:t>
            </a:r>
          </a:p>
          <a:p>
            <a:pPr marL="0" indent="0">
              <a:buNone/>
            </a:pPr>
            <a:endParaRPr lang="el-GR" sz="2000" dirty="0"/>
          </a:p>
          <a:p>
            <a:pPr marL="0" indent="0">
              <a:buNone/>
            </a:pPr>
            <a:endParaRPr lang="el-GR" sz="2000" dirty="0" smtClean="0"/>
          </a:p>
          <a:p>
            <a:pPr marL="0" indent="0">
              <a:buNone/>
            </a:pPr>
            <a:endParaRPr lang="el-GR" sz="2000" dirty="0"/>
          </a:p>
          <a:p>
            <a:pPr marL="0" indent="0">
              <a:buNone/>
            </a:pPr>
            <a:r>
              <a:rPr lang="el-GR" sz="2000" dirty="0" smtClean="0"/>
              <a:t>Η </a:t>
            </a:r>
            <a:r>
              <a:rPr lang="el-GR" sz="2000" dirty="0"/>
              <a:t>κρίσιμη τιμή του </a:t>
            </a:r>
            <a:r>
              <a:rPr lang="el-GR" sz="2000" i="1" dirty="0" smtClean="0"/>
              <a:t>t’</a:t>
            </a:r>
            <a:r>
              <a:rPr lang="el-GR" sz="2000" dirty="0" smtClean="0"/>
              <a:t>:</a:t>
            </a:r>
            <a:r>
              <a:rPr lang="el-GR" sz="2000" i="1" dirty="0" smtClean="0"/>
              <a:t>      </a:t>
            </a:r>
          </a:p>
          <a:p>
            <a:pPr marL="0" indent="0">
              <a:buNone/>
            </a:pPr>
            <a:endParaRPr lang="el-GR" sz="2000" i="1" dirty="0" smtClean="0"/>
          </a:p>
          <a:p>
            <a:pPr marL="0" indent="0">
              <a:buNone/>
            </a:pPr>
            <a:r>
              <a:rPr lang="el-GR" sz="2000" dirty="0" smtClean="0"/>
              <a:t>Όπου                                                                          για Ν</a:t>
            </a:r>
            <a:r>
              <a:rPr lang="el-GR" sz="2000" baseline="-25000" dirty="0" smtClean="0"/>
              <a:t>1 </a:t>
            </a:r>
            <a:r>
              <a:rPr lang="el-GR" sz="2000" dirty="0"/>
              <a:t>-</a:t>
            </a:r>
            <a:r>
              <a:rPr lang="el-GR" sz="2000" dirty="0" smtClean="0"/>
              <a:t> 1 βαθμούς ελευθερίας</a:t>
            </a:r>
          </a:p>
          <a:p>
            <a:pPr marL="0" indent="0">
              <a:buNone/>
            </a:pPr>
            <a:r>
              <a:rPr lang="el-GR" sz="2000" dirty="0" smtClean="0"/>
              <a:t>                    </a:t>
            </a:r>
            <a:r>
              <a:rPr lang="el-GR" sz="2000" dirty="0"/>
              <a:t>για </a:t>
            </a:r>
            <a:r>
              <a:rPr lang="el-GR" sz="2000" dirty="0" smtClean="0"/>
              <a:t>Ν</a:t>
            </a:r>
            <a:r>
              <a:rPr lang="el-GR" sz="2000" baseline="-25000" dirty="0" smtClean="0"/>
              <a:t>2 </a:t>
            </a:r>
            <a:r>
              <a:rPr lang="el-GR" sz="2000" dirty="0"/>
              <a:t>- 1 βαθμούς ελευθερίας</a:t>
            </a:r>
          </a:p>
          <a:p>
            <a:pPr marL="0" indent="0">
              <a:buNone/>
            </a:pPr>
            <a:endParaRPr lang="el-GR" sz="2000" dirty="0"/>
          </a:p>
        </p:txBody>
      </p:sp>
      <p:graphicFrame>
        <p:nvGraphicFramePr>
          <p:cNvPr id="13" name="Object 5"/>
          <p:cNvGraphicFramePr>
            <a:graphicFrameLocks noChangeAspect="1"/>
          </p:cNvGraphicFramePr>
          <p:nvPr>
            <p:extLst>
              <p:ext uri="{D42A27DB-BD31-4B8C-83A1-F6EECF244321}">
                <p14:modId xmlns:p14="http://schemas.microsoft.com/office/powerpoint/2010/main" val="246220061"/>
              </p:ext>
            </p:extLst>
          </p:nvPr>
        </p:nvGraphicFramePr>
        <p:xfrm>
          <a:off x="611559" y="2780929"/>
          <a:ext cx="2808313" cy="1225014"/>
        </p:xfrm>
        <a:graphic>
          <a:graphicData uri="http://schemas.openxmlformats.org/presentationml/2006/ole">
            <mc:AlternateContent xmlns:mc="http://schemas.openxmlformats.org/markup-compatibility/2006">
              <mc:Choice xmlns:v="urn:schemas-microsoft-com:vml" Requires="v">
                <p:oleObj spid="_x0000_s13365" name="Εξίσωση" r:id="rId4" imgW="1574800" imgH="685800" progId="Equation.3">
                  <p:embed/>
                </p:oleObj>
              </mc:Choice>
              <mc:Fallback>
                <p:oleObj name="Εξίσωση" r:id="rId4" imgW="1574800" imgH="685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59" y="2780929"/>
                        <a:ext cx="2808313" cy="1225014"/>
                      </a:xfrm>
                      <a:prstGeom prst="rect">
                        <a:avLst/>
                      </a:prstGeom>
                      <a:noFill/>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2704059992"/>
              </p:ext>
            </p:extLst>
          </p:nvPr>
        </p:nvGraphicFramePr>
        <p:xfrm>
          <a:off x="2987824" y="3885069"/>
          <a:ext cx="2376264" cy="984091"/>
        </p:xfrm>
        <a:graphic>
          <a:graphicData uri="http://schemas.openxmlformats.org/presentationml/2006/ole">
            <mc:AlternateContent xmlns:mc="http://schemas.openxmlformats.org/markup-compatibility/2006">
              <mc:Choice xmlns:v="urn:schemas-microsoft-com:vml" Requires="v">
                <p:oleObj spid="_x0000_s13366" name="Εξίσωση" r:id="rId6" imgW="1205977" imgH="406224" progId="Equation.3">
                  <p:embed/>
                </p:oleObj>
              </mc:Choice>
              <mc:Fallback>
                <p:oleObj name="Εξίσωση" r:id="rId6" imgW="1205977" imgH="4062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3885069"/>
                        <a:ext cx="2376264" cy="984091"/>
                      </a:xfrm>
                      <a:prstGeom prst="rect">
                        <a:avLst/>
                      </a:prstGeom>
                      <a:no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7952371"/>
              </p:ext>
            </p:extLst>
          </p:nvPr>
        </p:nvGraphicFramePr>
        <p:xfrm>
          <a:off x="1187624" y="5085184"/>
          <a:ext cx="2880320" cy="389818"/>
        </p:xfrm>
        <a:graphic>
          <a:graphicData uri="http://schemas.openxmlformats.org/presentationml/2006/ole">
            <mc:AlternateContent xmlns:mc="http://schemas.openxmlformats.org/markup-compatibility/2006">
              <mc:Choice xmlns:v="urn:schemas-microsoft-com:vml" Requires="v">
                <p:oleObj spid="_x0000_s13367" name="Equation" r:id="rId8" imgW="1689100" imgH="228600" progId="Equation.3">
                  <p:embed/>
                </p:oleObj>
              </mc:Choice>
              <mc:Fallback>
                <p:oleObj name="Equation" r:id="rId8" imgW="1689100" imgH="228600" progId="Equation.3">
                  <p:embed/>
                  <p:pic>
                    <p:nvPicPr>
                      <p:cNvPr id="0" name=""/>
                      <p:cNvPicPr/>
                      <p:nvPr/>
                    </p:nvPicPr>
                    <p:blipFill>
                      <a:blip r:embed="rId9"/>
                      <a:stretch>
                        <a:fillRect/>
                      </a:stretch>
                    </p:blipFill>
                    <p:spPr>
                      <a:xfrm>
                        <a:off x="1187624" y="5085184"/>
                        <a:ext cx="2880320" cy="38981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13480378"/>
              </p:ext>
            </p:extLst>
          </p:nvPr>
        </p:nvGraphicFramePr>
        <p:xfrm>
          <a:off x="4139952" y="5080041"/>
          <a:ext cx="1080120" cy="437191"/>
        </p:xfrm>
        <a:graphic>
          <a:graphicData uri="http://schemas.openxmlformats.org/presentationml/2006/ole">
            <mc:AlternateContent xmlns:mc="http://schemas.openxmlformats.org/markup-compatibility/2006">
              <mc:Choice xmlns:v="urn:schemas-microsoft-com:vml" Requires="v">
                <p:oleObj spid="_x0000_s13368" name="Equation" r:id="rId10" imgW="533400" imgH="215900" progId="Equation.3">
                  <p:embed/>
                </p:oleObj>
              </mc:Choice>
              <mc:Fallback>
                <p:oleObj name="Equation" r:id="rId10" imgW="533400" imgH="215900" progId="Equation.3">
                  <p:embed/>
                  <p:pic>
                    <p:nvPicPr>
                      <p:cNvPr id="0" name=""/>
                      <p:cNvPicPr/>
                      <p:nvPr/>
                    </p:nvPicPr>
                    <p:blipFill>
                      <a:blip r:embed="rId11"/>
                      <a:stretch>
                        <a:fillRect/>
                      </a:stretch>
                    </p:blipFill>
                    <p:spPr>
                      <a:xfrm>
                        <a:off x="4139952" y="5080041"/>
                        <a:ext cx="1080120" cy="43719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3197006"/>
              </p:ext>
            </p:extLst>
          </p:nvPr>
        </p:nvGraphicFramePr>
        <p:xfrm>
          <a:off x="611560" y="5553298"/>
          <a:ext cx="1187946" cy="395982"/>
        </p:xfrm>
        <a:graphic>
          <a:graphicData uri="http://schemas.openxmlformats.org/presentationml/2006/ole">
            <mc:AlternateContent xmlns:mc="http://schemas.openxmlformats.org/markup-compatibility/2006">
              <mc:Choice xmlns:v="urn:schemas-microsoft-com:vml" Requires="v">
                <p:oleObj spid="_x0000_s13369" name="Equation" r:id="rId12" imgW="647700" imgH="215900" progId="Equation.3">
                  <p:embed/>
                </p:oleObj>
              </mc:Choice>
              <mc:Fallback>
                <p:oleObj name="Equation" r:id="rId12" imgW="647700" imgH="215900" progId="Equation.3">
                  <p:embed/>
                  <p:pic>
                    <p:nvPicPr>
                      <p:cNvPr id="0" name=""/>
                      <p:cNvPicPr/>
                      <p:nvPr/>
                    </p:nvPicPr>
                    <p:blipFill>
                      <a:blip r:embed="rId13"/>
                      <a:stretch>
                        <a:fillRect/>
                      </a:stretch>
                    </p:blipFill>
                    <p:spPr>
                      <a:xfrm>
                        <a:off x="611560" y="5553298"/>
                        <a:ext cx="1187946" cy="395982"/>
                      </a:xfrm>
                      <a:prstGeom prst="rect">
                        <a:avLst/>
                      </a:prstGeom>
                    </p:spPr>
                  </p:pic>
                </p:oleObj>
              </mc:Fallback>
            </mc:AlternateContent>
          </a:graphicData>
        </a:graphic>
      </p:graphicFrame>
    </p:spTree>
    <p:extLst>
      <p:ext uri="{BB962C8B-B14F-4D97-AF65-F5344CB8AC3E}">
        <p14:creationId xmlns:p14="http://schemas.microsoft.com/office/powerpoint/2010/main" val="4439682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οι βασικές έννοιες του ελέγχου υποθέσεων που αφορούν στη σύγκριση μέσων τιμών και τη συνάφεια μεταξύ δυο μεταβλητών. Γίνεται επίσης εισαγωγή στην εκτιμητική της μέσης τιμής με τη βοήθεια των διαστημάτων εμπιστοσύνης.</a:t>
            </a:r>
          </a:p>
        </p:txBody>
      </p:sp>
    </p:spTree>
    <p:extLst>
      <p:ext uri="{BB962C8B-B14F-4D97-AF65-F5344CB8AC3E}">
        <p14:creationId xmlns:p14="http://schemas.microsoft.com/office/powerpoint/2010/main" val="20647057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t ανεξάρτητων δειγμάτων</a:t>
            </a:r>
            <a:br>
              <a:rPr lang="el-GR" dirty="0"/>
            </a:br>
            <a:r>
              <a:rPr lang="el-GR" dirty="0" smtClean="0"/>
              <a:t>(5 </a:t>
            </a:r>
            <a:r>
              <a:rPr lang="el-GR" dirty="0"/>
              <a:t>από </a:t>
            </a:r>
            <a:r>
              <a:rPr lang="el-GR" dirty="0" smtClean="0"/>
              <a:t>8)</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800" b="1" dirty="0"/>
              <a:t>Ερευνητικό </a:t>
            </a:r>
            <a:r>
              <a:rPr lang="el-GR" sz="2800" b="1" dirty="0" smtClean="0"/>
              <a:t>ερώτημα: Η μέθοδος της </a:t>
            </a:r>
            <a:r>
              <a:rPr lang="el-GR" sz="2800" b="1" dirty="0"/>
              <a:t>«επίλυσης προβλήματος» είναι αποτελεσματικότερη από την «κλασσική διδασκαλία» αναφορικά με την εκμάθηση των </a:t>
            </a:r>
            <a:r>
              <a:rPr lang="el-GR" sz="2800" b="1" dirty="0" smtClean="0"/>
              <a:t>Μαθητικών.</a:t>
            </a:r>
          </a:p>
          <a:p>
            <a:pPr marL="0" indent="0">
              <a:buNone/>
            </a:pPr>
            <a:endParaRPr lang="el-GR" sz="2800" b="1" dirty="0"/>
          </a:p>
          <a:p>
            <a:pPr marL="0" indent="0">
              <a:buNone/>
            </a:pPr>
            <a:r>
              <a:rPr lang="el-GR" sz="2800" dirty="0"/>
              <a:t>Μεταβλητές:</a:t>
            </a:r>
          </a:p>
          <a:p>
            <a:r>
              <a:rPr lang="el-GR" sz="2800" dirty="0" smtClean="0"/>
              <a:t>Επίδοση </a:t>
            </a:r>
            <a:r>
              <a:rPr lang="el-GR" sz="2800" dirty="0"/>
              <a:t>σε τεστ θεωρίας</a:t>
            </a:r>
          </a:p>
          <a:p>
            <a:r>
              <a:rPr lang="el-GR" sz="2800" dirty="0" smtClean="0"/>
              <a:t>Επίδοση </a:t>
            </a:r>
            <a:r>
              <a:rPr lang="el-GR" sz="2800" dirty="0"/>
              <a:t>σε τεστ προβλημάτων</a:t>
            </a:r>
          </a:p>
          <a:p>
            <a:r>
              <a:rPr lang="el-GR" sz="2800" dirty="0" smtClean="0"/>
              <a:t>Μέθοδος </a:t>
            </a:r>
            <a:r>
              <a:rPr lang="el-GR" sz="2800" dirty="0"/>
              <a:t>διδασκαλίας </a:t>
            </a:r>
            <a:r>
              <a:rPr lang="el-GR" sz="2800" dirty="0" smtClean="0"/>
              <a:t>Μαθηματικών (</a:t>
            </a:r>
            <a:r>
              <a:rPr lang="el-GR" sz="2800" dirty="0"/>
              <a:t>«</a:t>
            </a:r>
            <a:r>
              <a:rPr lang="el-GR" sz="2800" dirty="0" smtClean="0"/>
              <a:t>επίλυσης προβλήματος» / </a:t>
            </a:r>
            <a:r>
              <a:rPr lang="el-GR" sz="2800" dirty="0"/>
              <a:t>«κλασσική διδασκαλία»</a:t>
            </a:r>
            <a:r>
              <a:rPr lang="el-GR" sz="2800" dirty="0" smtClean="0"/>
              <a:t>)</a:t>
            </a:r>
          </a:p>
        </p:txBody>
      </p:sp>
    </p:spTree>
    <p:extLst>
      <p:ext uri="{BB962C8B-B14F-4D97-AF65-F5344CB8AC3E}">
        <p14:creationId xmlns:p14="http://schemas.microsoft.com/office/powerpoint/2010/main" val="31439971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t ανεξάρτητων δειγμάτων</a:t>
            </a:r>
            <a:br>
              <a:rPr lang="el-GR" dirty="0"/>
            </a:br>
            <a:r>
              <a:rPr lang="el-GR" dirty="0" smtClean="0"/>
              <a:t>(6 </a:t>
            </a:r>
            <a:r>
              <a:rPr lang="el-GR" dirty="0"/>
              <a:t>από </a:t>
            </a:r>
            <a:r>
              <a:rPr lang="el-GR" dirty="0" smtClean="0"/>
              <a:t>8)</a:t>
            </a:r>
            <a:endParaRPr lang="el-GR" dirty="0"/>
          </a:p>
        </p:txBody>
      </p:sp>
      <p:sp>
        <p:nvSpPr>
          <p:cNvPr id="3" name="Θέση περιεχομένου 2"/>
          <p:cNvSpPr>
            <a:spLocks noGrp="1"/>
          </p:cNvSpPr>
          <p:nvPr>
            <p:ph idx="1"/>
          </p:nvPr>
        </p:nvSpPr>
        <p:spPr/>
        <p:txBody>
          <a:bodyPr>
            <a:normAutofit/>
          </a:bodyPr>
          <a:lstStyle/>
          <a:p>
            <a:pPr marL="514350" indent="-514350">
              <a:buFont typeface="+mj-lt"/>
              <a:buAutoNum type="arabicPeriod"/>
            </a:pPr>
            <a:r>
              <a:rPr lang="el-GR" sz="2800" b="1" dirty="0"/>
              <a:t>Έλεγχος στατιστικών υποθέσεων (α=0,05)</a:t>
            </a:r>
            <a:r>
              <a:rPr lang="el-GR" sz="2800" b="1" dirty="0" smtClean="0"/>
              <a:t>:</a:t>
            </a:r>
          </a:p>
          <a:p>
            <a:pPr marL="0" indent="0">
              <a:buNone/>
            </a:pPr>
            <a:endParaRPr lang="el-GR" sz="2800" dirty="0"/>
          </a:p>
          <a:p>
            <a:pPr marL="0" indent="0">
              <a:buNone/>
            </a:pPr>
            <a:r>
              <a:rPr lang="el-GR" sz="2800" dirty="0" smtClean="0"/>
              <a:t>Όπου </a:t>
            </a:r>
            <a:r>
              <a:rPr lang="el-GR" sz="2800" i="1" dirty="0" smtClean="0"/>
              <a:t>μ</a:t>
            </a:r>
            <a:r>
              <a:rPr lang="el-GR" sz="2800" i="1" baseline="-25000" dirty="0" smtClean="0"/>
              <a:t>Ε.Π.</a:t>
            </a:r>
            <a:r>
              <a:rPr lang="el-GR" sz="2800" dirty="0" smtClean="0"/>
              <a:t> και </a:t>
            </a:r>
            <a:r>
              <a:rPr lang="el-GR" sz="2800" i="1" dirty="0" smtClean="0"/>
              <a:t>μ</a:t>
            </a:r>
            <a:r>
              <a:rPr lang="el-GR" sz="2800" i="1" baseline="-25000" dirty="0" smtClean="0"/>
              <a:t>κ</a:t>
            </a:r>
            <a:r>
              <a:rPr lang="el-GR" sz="2800" dirty="0" smtClean="0"/>
              <a:t> οι </a:t>
            </a:r>
            <a:r>
              <a:rPr lang="el-GR" sz="2800" dirty="0"/>
              <a:t>μέσες τιμές επίδοσης για τις δυο μεθόδους «επίλυση προβλήματος» «κλασσική διδασκαλία» </a:t>
            </a:r>
            <a:r>
              <a:rPr lang="el-GR" sz="2800" dirty="0" smtClean="0"/>
              <a:t>αντίστοιχα.</a:t>
            </a:r>
          </a:p>
          <a:p>
            <a:pPr marL="0" indent="0">
              <a:buNone/>
            </a:pPr>
            <a:endParaRPr lang="el-GR" sz="2800" dirty="0" smtClean="0"/>
          </a:p>
          <a:p>
            <a:pPr marL="514350" indent="-514350">
              <a:buFont typeface="+mj-lt"/>
              <a:buAutoNum type="arabicPeriod"/>
            </a:pPr>
            <a:endParaRPr lang="el-GR" sz="2800" dirty="0" smtClean="0"/>
          </a:p>
        </p:txBody>
      </p:sp>
      <p:graphicFrame>
        <p:nvGraphicFramePr>
          <p:cNvPr id="4" name="Object 6"/>
          <p:cNvGraphicFramePr>
            <a:graphicFrameLocks noChangeAspect="1"/>
          </p:cNvGraphicFramePr>
          <p:nvPr>
            <p:extLst>
              <p:ext uri="{D42A27DB-BD31-4B8C-83A1-F6EECF244321}">
                <p14:modId xmlns:p14="http://schemas.microsoft.com/office/powerpoint/2010/main" val="1148516540"/>
              </p:ext>
            </p:extLst>
          </p:nvPr>
        </p:nvGraphicFramePr>
        <p:xfrm>
          <a:off x="1670149" y="2204864"/>
          <a:ext cx="4918075" cy="414337"/>
        </p:xfrm>
        <a:graphic>
          <a:graphicData uri="http://schemas.openxmlformats.org/presentationml/2006/ole">
            <mc:AlternateContent xmlns:mc="http://schemas.openxmlformats.org/markup-compatibility/2006">
              <mc:Choice xmlns:v="urn:schemas-microsoft-com:vml" Requires="v">
                <p:oleObj spid="_x0000_s14350" name="Εξίσωση" r:id="rId4" imgW="3898800" imgH="291960" progId="Equation.3">
                  <p:embed/>
                </p:oleObj>
              </mc:Choice>
              <mc:Fallback>
                <p:oleObj name="Εξίσωση" r:id="rId4" imgW="3898800" imgH="291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149" y="2204864"/>
                        <a:ext cx="4918075"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72609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t ανεξάρτητων δειγμάτων</a:t>
            </a:r>
            <a:br>
              <a:rPr lang="el-GR" dirty="0"/>
            </a:br>
            <a:r>
              <a:rPr lang="el-GR" dirty="0" smtClean="0"/>
              <a:t>(</a:t>
            </a:r>
            <a:r>
              <a:rPr lang="el-GR" dirty="0"/>
              <a:t>7</a:t>
            </a:r>
            <a:r>
              <a:rPr lang="el-GR" dirty="0" smtClean="0"/>
              <a:t> </a:t>
            </a:r>
            <a:r>
              <a:rPr lang="el-GR" dirty="0"/>
              <a:t>από </a:t>
            </a:r>
            <a:r>
              <a:rPr lang="el-GR" dirty="0" smtClean="0"/>
              <a:t>8)</a:t>
            </a:r>
            <a:endParaRPr lang="el-GR" dirty="0"/>
          </a:p>
        </p:txBody>
      </p:sp>
      <p:sp>
        <p:nvSpPr>
          <p:cNvPr id="3" name="Θέση περιεχομένου 2"/>
          <p:cNvSpPr>
            <a:spLocks noGrp="1"/>
          </p:cNvSpPr>
          <p:nvPr>
            <p:ph idx="1"/>
          </p:nvPr>
        </p:nvSpPr>
        <p:spPr/>
        <p:txBody>
          <a:bodyPr>
            <a:normAutofit fontScale="92500" lnSpcReduction="20000"/>
          </a:bodyPr>
          <a:lstStyle/>
          <a:p>
            <a:pPr marL="514350" indent="-514350">
              <a:buFont typeface="+mj-lt"/>
              <a:buAutoNum type="arabicPeriod" startAt="2"/>
            </a:pPr>
            <a:r>
              <a:rPr lang="el-GR" sz="2000" b="1" dirty="0"/>
              <a:t>Στατιστικό ελέγχου και κανόνας </a:t>
            </a:r>
            <a:r>
              <a:rPr lang="el-GR" sz="2000" b="1" dirty="0" smtClean="0"/>
              <a:t>απόφασης:</a:t>
            </a:r>
          </a:p>
          <a:p>
            <a:pPr marL="0" indent="0">
              <a:buNone/>
            </a:pPr>
            <a:r>
              <a:rPr lang="el-GR" sz="2000" dirty="0" smtClean="0"/>
              <a:t>Από </a:t>
            </a:r>
            <a:r>
              <a:rPr lang="el-GR" sz="2000" dirty="0"/>
              <a:t>την επισκόπηση των δειγματικών τυπικών αποκλίσεων και ιστογραμμάτων των τιμών στα δυο δείγματα βαθμών προκύπτει ότι οι διακυμάνσεις δεν διαφέρουν δραματικά και δεν αμφισβητείται η προέλευσή τους από πληθυσμούς που κατανέμονται κανονικά. Θα χρησιμοποιηθεί το </a:t>
            </a:r>
            <a:r>
              <a:rPr lang="el-GR" sz="2000" dirty="0" smtClean="0"/>
              <a:t>στατιστικό:</a:t>
            </a:r>
          </a:p>
          <a:p>
            <a:pPr marL="0" indent="0">
              <a:buNone/>
            </a:pPr>
            <a:endParaRPr lang="el-GR" sz="2000" dirty="0"/>
          </a:p>
          <a:p>
            <a:pPr marL="0" indent="0">
              <a:buNone/>
            </a:pPr>
            <a:endParaRPr lang="el-GR" sz="2000" dirty="0" smtClean="0"/>
          </a:p>
          <a:p>
            <a:pPr marL="0" indent="0">
              <a:buNone/>
            </a:pPr>
            <a:endParaRPr lang="el-GR" sz="2000" dirty="0" smtClean="0"/>
          </a:p>
          <a:p>
            <a:pPr marL="0" indent="0">
              <a:buNone/>
            </a:pPr>
            <a:endParaRPr lang="el-GR" sz="2000" dirty="0" smtClean="0"/>
          </a:p>
          <a:p>
            <a:pPr marL="0" indent="0">
              <a:buNone/>
            </a:pPr>
            <a:r>
              <a:rPr lang="el-GR" sz="2000" dirty="0" smtClean="0"/>
              <a:t>που </a:t>
            </a:r>
            <a:r>
              <a:rPr lang="el-GR" sz="2000" dirty="0"/>
              <a:t>ακολουθεί κατανομή student </a:t>
            </a:r>
            <a:r>
              <a:rPr lang="el-GR" sz="2000" dirty="0" smtClean="0"/>
              <a:t>με                                                        βαθμούς </a:t>
            </a:r>
            <a:r>
              <a:rPr lang="el-GR" sz="2000" dirty="0"/>
              <a:t>ελευθερίας. Επειδή πρακτικά με 100 βαθμούς ελευθερίας η student δεν διαφέρει από την τυπική κανονική κατανομή και επειδή ο έλεγχος είναι μονόπλευρος</a:t>
            </a:r>
            <a:r>
              <a:rPr lang="el-GR" sz="2000" dirty="0" smtClean="0"/>
              <a:t>,</a:t>
            </a:r>
          </a:p>
          <a:p>
            <a:pPr marL="0" indent="0">
              <a:buNone/>
            </a:pPr>
            <a:r>
              <a:rPr lang="el-GR" sz="2000" b="1" dirty="0"/>
              <a:t>α</a:t>
            </a:r>
            <a:r>
              <a:rPr lang="el-GR" sz="2000" b="1" dirty="0" smtClean="0"/>
              <a:t>ν </a:t>
            </a:r>
            <a:r>
              <a:rPr lang="el-GR" sz="2000" b="1" dirty="0"/>
              <a:t>t≥1,64 απορρίπτεται η μηδενική </a:t>
            </a:r>
            <a:r>
              <a:rPr lang="el-GR" sz="2000" b="1" dirty="0" smtClean="0"/>
              <a:t>υπόθεση.</a:t>
            </a:r>
          </a:p>
        </p:txBody>
      </p:sp>
      <p:graphicFrame>
        <p:nvGraphicFramePr>
          <p:cNvPr id="4" name="Object 21"/>
          <p:cNvGraphicFramePr>
            <a:graphicFrameLocks noChangeAspect="1"/>
          </p:cNvGraphicFramePr>
          <p:nvPr>
            <p:extLst>
              <p:ext uri="{D42A27DB-BD31-4B8C-83A1-F6EECF244321}">
                <p14:modId xmlns:p14="http://schemas.microsoft.com/office/powerpoint/2010/main" val="2557245896"/>
              </p:ext>
            </p:extLst>
          </p:nvPr>
        </p:nvGraphicFramePr>
        <p:xfrm>
          <a:off x="2096844" y="3153177"/>
          <a:ext cx="4203348" cy="1139919"/>
        </p:xfrm>
        <a:graphic>
          <a:graphicData uri="http://schemas.openxmlformats.org/presentationml/2006/ole">
            <mc:AlternateContent xmlns:mc="http://schemas.openxmlformats.org/markup-compatibility/2006">
              <mc:Choice xmlns:v="urn:schemas-microsoft-com:vml" Requires="v">
                <p:oleObj spid="_x0000_s16405" name="Εξίσωση" r:id="rId4" imgW="3771720" imgH="1015920" progId="Equation.3">
                  <p:embed/>
                </p:oleObj>
              </mc:Choice>
              <mc:Fallback>
                <p:oleObj name="Εξίσωση" r:id="rId4" imgW="3771720" imgH="1015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6844" y="3153177"/>
                        <a:ext cx="4203348" cy="1139919"/>
                      </a:xfrm>
                      <a:prstGeom prst="rect">
                        <a:avLst/>
                      </a:prstGeom>
                      <a:noFill/>
                    </p:spPr>
                  </p:pic>
                </p:oleObj>
              </mc:Fallback>
            </mc:AlternateContent>
          </a:graphicData>
        </a:graphic>
      </p:graphicFrame>
      <p:graphicFrame>
        <p:nvGraphicFramePr>
          <p:cNvPr id="6" name="Object 24"/>
          <p:cNvGraphicFramePr>
            <a:graphicFrameLocks noChangeAspect="1"/>
          </p:cNvGraphicFramePr>
          <p:nvPr>
            <p:extLst>
              <p:ext uri="{D42A27DB-BD31-4B8C-83A1-F6EECF244321}">
                <p14:modId xmlns:p14="http://schemas.microsoft.com/office/powerpoint/2010/main" val="425153615"/>
              </p:ext>
            </p:extLst>
          </p:nvPr>
        </p:nvGraphicFramePr>
        <p:xfrm>
          <a:off x="4352845" y="4573557"/>
          <a:ext cx="2811443" cy="295603"/>
        </p:xfrm>
        <a:graphic>
          <a:graphicData uri="http://schemas.openxmlformats.org/presentationml/2006/ole">
            <mc:AlternateContent xmlns:mc="http://schemas.openxmlformats.org/markup-compatibility/2006">
              <mc:Choice xmlns:v="urn:schemas-microsoft-com:vml" Requires="v">
                <p:oleObj spid="_x0000_s16406" name="Εξίσωση" r:id="rId6" imgW="2755800" imgH="291960" progId="Equation.3">
                  <p:embed/>
                </p:oleObj>
              </mc:Choice>
              <mc:Fallback>
                <p:oleObj name="Εξίσωση" r:id="rId6" imgW="2755800" imgH="291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2845" y="4573557"/>
                        <a:ext cx="2811443" cy="295603"/>
                      </a:xfrm>
                      <a:prstGeom prst="rect">
                        <a:avLst/>
                      </a:prstGeom>
                      <a:noFill/>
                    </p:spPr>
                  </p:pic>
                </p:oleObj>
              </mc:Fallback>
            </mc:AlternateContent>
          </a:graphicData>
        </a:graphic>
      </p:graphicFrame>
    </p:spTree>
    <p:extLst>
      <p:ext uri="{BB962C8B-B14F-4D97-AF65-F5344CB8AC3E}">
        <p14:creationId xmlns:p14="http://schemas.microsoft.com/office/powerpoint/2010/main" val="3798770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t ανεξάρτητων δειγμάτων</a:t>
            </a:r>
            <a:br>
              <a:rPr lang="el-GR" dirty="0"/>
            </a:br>
            <a:r>
              <a:rPr lang="el-GR" dirty="0" smtClean="0"/>
              <a:t>(</a:t>
            </a:r>
            <a:r>
              <a:rPr lang="el-GR" dirty="0"/>
              <a:t>8</a:t>
            </a:r>
            <a:r>
              <a:rPr lang="el-GR" dirty="0" smtClean="0"/>
              <a:t> </a:t>
            </a:r>
            <a:r>
              <a:rPr lang="el-GR" dirty="0"/>
              <a:t>από </a:t>
            </a:r>
            <a:r>
              <a:rPr lang="el-GR" dirty="0" smtClean="0"/>
              <a:t>8)</a:t>
            </a:r>
            <a:endParaRPr lang="el-GR" dirty="0"/>
          </a:p>
        </p:txBody>
      </p:sp>
      <p:sp>
        <p:nvSpPr>
          <p:cNvPr id="3" name="Θέση περιεχομένου 2"/>
          <p:cNvSpPr>
            <a:spLocks noGrp="1"/>
          </p:cNvSpPr>
          <p:nvPr>
            <p:ph idx="1"/>
          </p:nvPr>
        </p:nvSpPr>
        <p:spPr/>
        <p:txBody>
          <a:bodyPr>
            <a:normAutofit lnSpcReduction="10000"/>
          </a:bodyPr>
          <a:lstStyle/>
          <a:p>
            <a:pPr marL="514350" indent="-514350">
              <a:buFont typeface="+mj-lt"/>
              <a:buAutoNum type="arabicPeriod" startAt="3"/>
            </a:pPr>
            <a:r>
              <a:rPr lang="el-GR" sz="2000" b="1" dirty="0" smtClean="0"/>
              <a:t>Υπολογισμός </a:t>
            </a:r>
            <a:r>
              <a:rPr lang="el-GR" sz="2000" b="1" dirty="0"/>
              <a:t>του t και στατιστική </a:t>
            </a:r>
            <a:r>
              <a:rPr lang="el-GR" sz="2000" b="1" dirty="0" smtClean="0"/>
              <a:t>απόφαση</a:t>
            </a:r>
          </a:p>
          <a:p>
            <a:pPr marL="514350" indent="-514350">
              <a:buFont typeface="+mj-lt"/>
              <a:buAutoNum type="arabicPeriod" startAt="3"/>
            </a:pPr>
            <a:endParaRPr lang="el-GR" sz="2000" b="1" dirty="0"/>
          </a:p>
          <a:p>
            <a:pPr marL="514350" indent="-514350">
              <a:buFont typeface="+mj-lt"/>
              <a:buAutoNum type="arabicPeriod" startAt="3"/>
            </a:pPr>
            <a:endParaRPr lang="el-GR" sz="2000" b="1" dirty="0" smtClean="0"/>
          </a:p>
          <a:p>
            <a:pPr marL="514350" indent="-514350">
              <a:buFont typeface="+mj-lt"/>
              <a:buAutoNum type="arabicPeriod" startAt="3"/>
            </a:pPr>
            <a:endParaRPr lang="el-GR" sz="2000" b="1" dirty="0"/>
          </a:p>
          <a:p>
            <a:pPr marL="514350" indent="-514350">
              <a:buFont typeface="+mj-lt"/>
              <a:buAutoNum type="arabicPeriod" startAt="3"/>
            </a:pPr>
            <a:endParaRPr lang="el-GR" sz="2000" b="1" dirty="0" smtClean="0"/>
          </a:p>
          <a:p>
            <a:pPr marL="514350" indent="-514350">
              <a:buFont typeface="+mj-lt"/>
              <a:buAutoNum type="arabicPeriod" startAt="3"/>
            </a:pPr>
            <a:endParaRPr lang="el-GR" sz="2000" b="1" dirty="0"/>
          </a:p>
          <a:p>
            <a:pPr marL="514350" indent="-514350">
              <a:buFont typeface="+mj-lt"/>
              <a:buAutoNum type="arabicPeriod" startAt="3"/>
            </a:pPr>
            <a:endParaRPr lang="el-GR" sz="2000" b="1" dirty="0" smtClean="0"/>
          </a:p>
          <a:p>
            <a:pPr marL="514350" indent="-514350">
              <a:buFont typeface="+mj-lt"/>
              <a:buAutoNum type="arabicPeriod" startAt="3"/>
            </a:pPr>
            <a:endParaRPr lang="el-GR" sz="2000" b="1" dirty="0"/>
          </a:p>
          <a:p>
            <a:pPr marL="514350" indent="-514350">
              <a:buFont typeface="+mj-lt"/>
              <a:buAutoNum type="arabicPeriod" startAt="3"/>
            </a:pPr>
            <a:endParaRPr lang="el-GR" sz="2000" b="1" dirty="0" smtClean="0"/>
          </a:p>
          <a:p>
            <a:pPr marL="0" indent="0">
              <a:buNone/>
            </a:pPr>
            <a:r>
              <a:rPr lang="el-GR" sz="2000" b="1" dirty="0"/>
              <a:t>Επειδή t = 4,71 &gt; 1,64 απορρίπτεται η μηδενική υπόθεση και υιοθετείται η </a:t>
            </a:r>
            <a:r>
              <a:rPr lang="el-GR" sz="2000" b="1" dirty="0" smtClean="0"/>
              <a:t>εναλλακτική.</a:t>
            </a:r>
            <a:endParaRPr lang="el-GR" sz="2000" b="1" dirty="0"/>
          </a:p>
          <a:p>
            <a:pPr marL="514350" indent="-514350">
              <a:buFont typeface="+mj-lt"/>
              <a:buAutoNum type="arabicPeriod" startAt="3"/>
            </a:pPr>
            <a:endParaRPr lang="el-GR" sz="2000" b="1" dirty="0" smtClean="0"/>
          </a:p>
        </p:txBody>
      </p:sp>
      <p:pic>
        <p:nvPicPr>
          <p:cNvPr id="7" name="Picture 3" descr="Πίνακας δεδομένων"/>
          <p:cNvPicPr>
            <a:picLocks noChangeAspect="1" noChangeArrowheads="1"/>
          </p:cNvPicPr>
          <p:nvPr/>
        </p:nvPicPr>
        <p:blipFill>
          <a:blip r:embed="rId4" cstate="print"/>
          <a:srcRect r="7828" b="14487"/>
          <a:stretch>
            <a:fillRect/>
          </a:stretch>
        </p:blipFill>
        <p:spPr bwMode="auto">
          <a:xfrm>
            <a:off x="1029764" y="1958114"/>
            <a:ext cx="6638580" cy="1902934"/>
          </a:xfrm>
          <a:prstGeom prst="rect">
            <a:avLst/>
          </a:prstGeom>
          <a:noFill/>
          <a:ln w="9525">
            <a:noFill/>
            <a:miter lim="800000"/>
            <a:headEnd/>
            <a:tailEnd/>
          </a:ln>
          <a:effectLst/>
        </p:spPr>
      </p:pic>
      <p:graphicFrame>
        <p:nvGraphicFramePr>
          <p:cNvPr id="8" name="Object 5"/>
          <p:cNvGraphicFramePr>
            <a:graphicFrameLocks noChangeAspect="1"/>
          </p:cNvGraphicFramePr>
          <p:nvPr>
            <p:extLst>
              <p:ext uri="{D42A27DB-BD31-4B8C-83A1-F6EECF244321}">
                <p14:modId xmlns:p14="http://schemas.microsoft.com/office/powerpoint/2010/main" val="267137075"/>
              </p:ext>
            </p:extLst>
          </p:nvPr>
        </p:nvGraphicFramePr>
        <p:xfrm>
          <a:off x="611560" y="4155990"/>
          <a:ext cx="2736304" cy="1113429"/>
        </p:xfrm>
        <a:graphic>
          <a:graphicData uri="http://schemas.openxmlformats.org/presentationml/2006/ole">
            <mc:AlternateContent xmlns:mc="http://schemas.openxmlformats.org/markup-compatibility/2006">
              <mc:Choice xmlns:v="urn:schemas-microsoft-com:vml" Requires="v">
                <p:oleObj spid="_x0000_s17427" name="Εξίσωση" r:id="rId5" imgW="2844720" imgH="1282680" progId="Equation.3">
                  <p:embed/>
                </p:oleObj>
              </mc:Choice>
              <mc:Fallback>
                <p:oleObj name="Εξίσωση" r:id="rId5" imgW="2844720" imgH="1282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4155990"/>
                        <a:ext cx="2736304" cy="1113429"/>
                      </a:xfrm>
                      <a:prstGeom prst="rect">
                        <a:avLst/>
                      </a:prstGeom>
                      <a:noFill/>
                    </p:spPr>
                  </p:pic>
                </p:oleObj>
              </mc:Fallback>
            </mc:AlternateContent>
          </a:graphicData>
        </a:graphic>
      </p:graphicFrame>
      <p:graphicFrame>
        <p:nvGraphicFramePr>
          <p:cNvPr id="9" name="Object 21"/>
          <p:cNvGraphicFramePr>
            <a:graphicFrameLocks noChangeAspect="1"/>
          </p:cNvGraphicFramePr>
          <p:nvPr>
            <p:extLst>
              <p:ext uri="{D42A27DB-BD31-4B8C-83A1-F6EECF244321}">
                <p14:modId xmlns:p14="http://schemas.microsoft.com/office/powerpoint/2010/main" val="3113228693"/>
              </p:ext>
            </p:extLst>
          </p:nvPr>
        </p:nvGraphicFramePr>
        <p:xfrm>
          <a:off x="4055944" y="4005064"/>
          <a:ext cx="3900432" cy="1440160"/>
        </p:xfrm>
        <a:graphic>
          <a:graphicData uri="http://schemas.openxmlformats.org/presentationml/2006/ole">
            <mc:AlternateContent xmlns:mc="http://schemas.openxmlformats.org/markup-compatibility/2006">
              <mc:Choice xmlns:v="urn:schemas-microsoft-com:vml" Requires="v">
                <p:oleObj spid="_x0000_s17428" name="Εξίσωση" r:id="rId7" imgW="4165560" imgH="1663560" progId="Equation.3">
                  <p:embed/>
                </p:oleObj>
              </mc:Choice>
              <mc:Fallback>
                <p:oleObj name="Εξίσωση" r:id="rId7" imgW="4165560" imgH="16635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5944" y="4005064"/>
                        <a:ext cx="3900432" cy="1440160"/>
                      </a:xfrm>
                      <a:prstGeom prst="rect">
                        <a:avLst/>
                      </a:prstGeom>
                      <a:noFill/>
                      <a:ln w="25400">
                        <a:noFill/>
                        <a:miter lim="800000"/>
                        <a:headEnd/>
                        <a:tailEnd/>
                      </a:ln>
                    </p:spPr>
                  </p:pic>
                </p:oleObj>
              </mc:Fallback>
            </mc:AlternateContent>
          </a:graphicData>
        </a:graphic>
      </p:graphicFrame>
      <p:sp>
        <p:nvSpPr>
          <p:cNvPr id="10" name="13 - Έλλειψη"/>
          <p:cNvSpPr/>
          <p:nvPr/>
        </p:nvSpPr>
        <p:spPr>
          <a:xfrm>
            <a:off x="899592" y="2492896"/>
            <a:ext cx="1224136" cy="57606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30207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Επαγωγική </a:t>
            </a:r>
            <a:r>
              <a:rPr lang="el-GR" dirty="0" smtClean="0"/>
              <a:t>Στατιστική</a:t>
            </a:r>
            <a:endParaRPr lang="en-US"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a:t>1</a:t>
            </a:r>
            <a:r>
              <a:rPr lang="el-GR" sz="2000" dirty="0" smtClean="0"/>
              <a:t>.</a:t>
            </a:r>
            <a:r>
              <a:rPr lang="en-US" sz="2000" dirty="0" smtClean="0"/>
              <a:t>0</a:t>
            </a:r>
            <a:r>
              <a:rPr lang="el-GR" sz="2000" dirty="0" smtClean="0"/>
              <a:t>.</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Επαγωγική 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a:solidFill>
                  <a:srgbClr val="000000"/>
                </a:solidFill>
              </a:rPr>
              <a:t>.</a:t>
            </a:r>
            <a:endParaRPr lang="el-GR" sz="2000" dirty="0">
              <a:solidFill>
                <a:srgbClr val="000000"/>
              </a:solidFill>
            </a:endParaRPr>
          </a:p>
        </p:txBody>
      </p:sp>
    </p:spTree>
    <p:extLst>
      <p:ext uri="{BB962C8B-B14F-4D97-AF65-F5344CB8AC3E}">
        <p14:creationId xmlns:p14="http://schemas.microsoft.com/office/powerpoint/2010/main" val="32403682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Έλεγχος για τη διαφορά μέσων τιμών μ</a:t>
            </a:r>
            <a:r>
              <a:rPr lang="el-GR" baseline="-25000" dirty="0"/>
              <a:t>1</a:t>
            </a:r>
            <a:r>
              <a:rPr lang="el-GR" dirty="0"/>
              <a:t> και μ</a:t>
            </a:r>
            <a:r>
              <a:rPr lang="el-GR" baseline="-25000" dirty="0"/>
              <a:t>2</a:t>
            </a:r>
            <a:r>
              <a:rPr lang="el-GR" dirty="0"/>
              <a:t> δύο πληθυσμών</a:t>
            </a:r>
          </a:p>
        </p:txBody>
      </p:sp>
    </p:spTree>
    <p:extLst>
      <p:ext uri="{BB962C8B-B14F-4D97-AF65-F5344CB8AC3E}">
        <p14:creationId xmlns:p14="http://schemas.microsoft.com/office/powerpoint/2010/main" val="446662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Σχήμα 1, Σελίδα 11: </a:t>
            </a:r>
            <a:r>
              <a:rPr lang="en-US" sz="2000" dirty="0" err="1">
                <a:solidFill>
                  <a:srgbClr val="000000"/>
                </a:solidFill>
                <a:ea typeface="Lucida Grande"/>
                <a:cs typeface="Lucida Grande"/>
              </a:rPr>
              <a:t>Σχήμ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την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ισκό</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ηση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δι</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φορών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ενδορφίνης</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1</a:t>
            </a:r>
            <a:r>
              <a:rPr lang="el-GR" sz="2000" b="1" dirty="0" smtClean="0">
                <a:solidFill>
                  <a:srgbClr val="000000"/>
                </a:solidFill>
              </a:rPr>
              <a:t>, Σελίδα 12: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οθόνης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ηλεκτρονικού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ολογιστή</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γίνετ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ιλογή</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τάλληλου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ελέγχου</a:t>
            </a:r>
            <a:r>
              <a:rPr lang="en-US" sz="2000" dirty="0">
                <a:solidFill>
                  <a:srgbClr val="000000"/>
                </a:solidFill>
                <a:ea typeface="Lucida Grande"/>
                <a:cs typeface="Lucida Grande"/>
              </a:rPr>
              <a:t> (paired-samples T test</a:t>
            </a:r>
            <a:r>
              <a:rPr lang="en-US" sz="2000" dirty="0" smtClean="0">
                <a:solidFill>
                  <a:srgbClr val="000000"/>
                </a:solidFill>
                <a:ea typeface="Lucida Grande"/>
                <a:cs typeface="Lucida Grande"/>
              </a:rPr>
              <a:t>)</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2</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13: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οθόνης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ηλεκτρονικού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ολογιστή</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γίνετ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ιλογή</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τιμών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δύο</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δειγμάτων-μετ</a:t>
            </a:r>
            <a:r>
              <a:rPr lang="en-US" sz="2000" dirty="0">
                <a:solidFill>
                  <a:srgbClr val="000000"/>
                </a:solidFill>
                <a:ea typeface="Lucida Grande"/>
                <a:cs typeface="Lucida Grande"/>
              </a:rPr>
              <a:t>αβ</a:t>
            </a:r>
            <a:r>
              <a:rPr lang="en-US" sz="2000" dirty="0" err="1">
                <a:solidFill>
                  <a:srgbClr val="000000"/>
                </a:solidFill>
                <a:ea typeface="Lucida Grande"/>
                <a:cs typeface="Lucida Grande"/>
              </a:rPr>
              <a:t>λητών</a:t>
            </a:r>
            <a:r>
              <a:rPr lang="en-US" sz="2000" dirty="0">
                <a:solidFill>
                  <a:srgbClr val="000000"/>
                </a:solidFill>
                <a:ea typeface="Lucida Grande"/>
                <a:cs typeface="Lucida Grande"/>
              </a:rPr>
              <a:t> (before - after</a:t>
            </a:r>
            <a:r>
              <a:rPr lang="en-US" sz="2000" dirty="0" smtClean="0">
                <a:solidFill>
                  <a:srgbClr val="000000"/>
                </a:solidFill>
                <a:ea typeface="Lucida Grande"/>
                <a:cs typeface="Lucida Grande"/>
              </a:rPr>
              <a:t>)</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t>Copyrighted</a:t>
            </a:r>
            <a:endParaRPr lang="el-GR" sz="2000" dirty="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38116973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2</a:t>
            </a:r>
            <a:r>
              <a:rPr lang="en-US" dirty="0" smtClean="0"/>
              <a:t>/</a:t>
            </a:r>
            <a:r>
              <a:rPr lang="el-GR" dirty="0"/>
              <a:t>3</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1, Σελίδα </a:t>
            </a:r>
            <a:r>
              <a:rPr lang="el-GR" sz="2000" b="1" dirty="0">
                <a:solidFill>
                  <a:srgbClr val="000000"/>
                </a:solidFill>
              </a:rPr>
              <a:t>8</a:t>
            </a:r>
            <a:r>
              <a:rPr lang="el-GR" sz="2000" b="1"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μέσων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τιμών</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t>Copyrighted</a:t>
            </a:r>
            <a:endParaRPr lang="el-GR" sz="2000" dirty="0" smtClean="0">
              <a:solidFill>
                <a:srgbClr val="000000"/>
              </a:solidFill>
            </a:endParaRPr>
          </a:p>
          <a:p>
            <a:pPr marL="0" indent="0">
              <a:buNone/>
            </a:pPr>
            <a:r>
              <a:rPr lang="el-GR" sz="2000" b="1" dirty="0">
                <a:solidFill>
                  <a:srgbClr val="000000"/>
                </a:solidFill>
              </a:rPr>
              <a:t>Πίνακας </a:t>
            </a:r>
            <a:r>
              <a:rPr lang="el-GR" sz="2000" b="1" dirty="0" smtClean="0">
                <a:solidFill>
                  <a:srgbClr val="000000"/>
                </a:solidFill>
              </a:rPr>
              <a:t>2, </a:t>
            </a:r>
            <a:r>
              <a:rPr lang="el-GR" sz="2000" b="1" dirty="0">
                <a:solidFill>
                  <a:srgbClr val="000000"/>
                </a:solidFill>
              </a:rPr>
              <a:t>Σελίδα </a:t>
            </a:r>
            <a:r>
              <a:rPr lang="el-GR" sz="2000" b="1" dirty="0" smtClean="0">
                <a:solidFill>
                  <a:srgbClr val="000000"/>
                </a:solidFill>
              </a:rPr>
              <a:t>10: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τιμών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ενδορφίνης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ριν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μετά</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τον</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γών</a:t>
            </a:r>
            <a:r>
              <a:rPr lang="en-US" sz="2000" dirty="0" smtClean="0">
                <a:solidFill>
                  <a:srgbClr val="000000"/>
                </a:solidFill>
                <a:ea typeface="Lucida Grande"/>
                <a:cs typeface="Lucida Grande"/>
              </a:rPr>
              <a:t>α</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3, </a:t>
            </a:r>
            <a:r>
              <a:rPr lang="el-GR" sz="2000" b="1" dirty="0">
                <a:solidFill>
                  <a:srgbClr val="000000"/>
                </a:solidFill>
              </a:rPr>
              <a:t>Σελίδα </a:t>
            </a:r>
            <a:r>
              <a:rPr lang="el-GR" sz="2000" b="1" dirty="0" smtClean="0">
                <a:solidFill>
                  <a:srgbClr val="000000"/>
                </a:solidFill>
              </a:rPr>
              <a:t>14: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ενός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ζεύγους</a:t>
            </a:r>
            <a:r>
              <a:rPr lang="en-US" sz="2000" dirty="0">
                <a:solidFill>
                  <a:srgbClr val="000000"/>
                </a:solidFill>
                <a:ea typeface="Lucida Grande"/>
                <a:cs typeface="Lucida Grande"/>
              </a:rPr>
              <a:t> </a:t>
            </a:r>
            <a:r>
              <a:rPr lang="el-GR" sz="2000" dirty="0" smtClean="0">
                <a:solidFill>
                  <a:srgbClr val="000000"/>
                </a:solidFill>
                <a:ea typeface="Lucida Grande"/>
                <a:cs typeface="Lucida Grande"/>
              </a:rPr>
              <a:t>«</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ριν</a:t>
            </a:r>
            <a:r>
              <a:rPr lang="en-US" sz="2000" dirty="0" smtClean="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μετά</a:t>
            </a:r>
            <a:r>
              <a:rPr lang="en-US" sz="2000" dirty="0" smtClean="0">
                <a:solidFill>
                  <a:srgbClr val="000000"/>
                </a:solidFill>
                <a:ea typeface="Lucida Grande"/>
                <a:cs typeface="Lucida Grande"/>
              </a:rPr>
              <a:t>»</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4, </a:t>
            </a:r>
            <a:r>
              <a:rPr lang="el-GR" sz="2000" b="1" dirty="0">
                <a:solidFill>
                  <a:srgbClr val="000000"/>
                </a:solidFill>
              </a:rPr>
              <a:t>Σελίδα </a:t>
            </a:r>
            <a:r>
              <a:rPr lang="el-GR" sz="2000" b="1" dirty="0" smtClean="0">
                <a:solidFill>
                  <a:srgbClr val="000000"/>
                </a:solidFill>
              </a:rPr>
              <a:t>14: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συσχετισμού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ζεύγους</a:t>
            </a:r>
            <a:r>
              <a:rPr lang="en-US" sz="2000" dirty="0">
                <a:solidFill>
                  <a:srgbClr val="000000"/>
                </a:solidFill>
                <a:ea typeface="Lucida Grande"/>
                <a:cs typeface="Lucida Grande"/>
              </a:rPr>
              <a:t> </a:t>
            </a:r>
            <a:r>
              <a:rPr lang="el-GR" sz="2000" dirty="0" smtClean="0">
                <a:solidFill>
                  <a:srgbClr val="000000"/>
                </a:solidFill>
                <a:ea typeface="Lucida Grande"/>
                <a:cs typeface="Lucida Grande"/>
              </a:rPr>
              <a:t>«</a:t>
            </a:r>
            <a:r>
              <a:rPr lang="en-US" sz="2000" dirty="0" smtClean="0">
                <a:solidFill>
                  <a:srgbClr val="000000"/>
                </a:solidFill>
                <a:ea typeface="Lucida Grande"/>
                <a:cs typeface="Lucida Grande"/>
              </a:rPr>
              <a:t>π</a:t>
            </a:r>
            <a:r>
              <a:rPr lang="en-US" sz="2000" dirty="0" err="1" smtClean="0">
                <a:solidFill>
                  <a:srgbClr val="000000"/>
                </a:solidFill>
                <a:ea typeface="Lucida Grande"/>
                <a:cs typeface="Lucida Grande"/>
              </a:rPr>
              <a:t>ριν</a:t>
            </a:r>
            <a:r>
              <a:rPr lang="en-US" sz="2000" dirty="0" smtClean="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μετά</a:t>
            </a:r>
            <a:r>
              <a:rPr lang="en-US" sz="2000" dirty="0" smtClean="0">
                <a:solidFill>
                  <a:srgbClr val="000000"/>
                </a:solidFill>
                <a:ea typeface="Lucida Grande"/>
                <a:cs typeface="Lucida Grande"/>
              </a:rPr>
              <a:t>»</a:t>
            </a:r>
            <a:r>
              <a:rPr lang="el-GR" sz="2000" dirty="0" smtClean="0">
                <a:solidFill>
                  <a:srgbClr val="000000"/>
                </a:solidFill>
                <a:ea typeface="Lucida Grande"/>
                <a:cs typeface="Lucida Grande"/>
              </a:rPr>
              <a:t> </a:t>
            </a:r>
            <a:r>
              <a:rPr lang="el-GR" sz="2000" dirty="0" smtClean="0">
                <a:solidFill>
                  <a:srgbClr val="000000"/>
                </a:solidFill>
              </a:rPr>
              <a:t>/ </a:t>
            </a:r>
            <a:r>
              <a:rPr lang="en-US" sz="2000" dirty="0"/>
              <a:t>Copyrighted</a:t>
            </a:r>
            <a:endParaRPr lang="el-GR" sz="2000" dirty="0" smtClean="0">
              <a:solidFill>
                <a:srgbClr val="FF0000"/>
              </a:solidFill>
            </a:endParaRPr>
          </a:p>
        </p:txBody>
      </p:sp>
    </p:spTree>
    <p:extLst>
      <p:ext uri="{BB962C8B-B14F-4D97-AF65-F5344CB8AC3E}">
        <p14:creationId xmlns:p14="http://schemas.microsoft.com/office/powerpoint/2010/main" val="3495370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3</a:t>
            </a:r>
            <a:r>
              <a:rPr lang="en-US" dirty="0" smtClean="0"/>
              <a:t>/</a:t>
            </a:r>
            <a:r>
              <a:rPr lang="el-GR" dirty="0"/>
              <a:t>3</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5, Σελίδα 15: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έλεγχο</a:t>
            </a:r>
            <a:r>
              <a:rPr lang="en-US" sz="2000" dirty="0">
                <a:solidFill>
                  <a:srgbClr val="000000"/>
                </a:solidFill>
                <a:ea typeface="Lucida Grande"/>
                <a:cs typeface="Lucida Grande"/>
              </a:rPr>
              <a:t> t </a:t>
            </a:r>
            <a:r>
              <a:rPr lang="en-US" sz="2000" dirty="0" err="1">
                <a:solidFill>
                  <a:srgbClr val="000000"/>
                </a:solidFill>
                <a:ea typeface="Lucida Grande"/>
                <a:cs typeface="Lucida Grande"/>
              </a:rPr>
              <a:t>σχετιζόμενων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δειγμάτων</a:t>
            </a:r>
            <a:r>
              <a:rPr lang="el-GR" sz="2000" dirty="0">
                <a:solidFill>
                  <a:srgbClr val="000000"/>
                </a:solidFill>
              </a:rPr>
              <a:t>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a:solidFill>
                  <a:srgbClr val="000000"/>
                </a:solidFill>
              </a:rPr>
              <a:t>6</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23: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δεδομένων</a:t>
            </a:r>
            <a:r>
              <a:rPr lang="el-GR" sz="2000" dirty="0" smtClean="0">
                <a:solidFill>
                  <a:srgbClr val="000000"/>
                </a:solidFill>
                <a:ea typeface="Lucida Grande"/>
                <a:cs typeface="Lucida Grande"/>
              </a:rPr>
              <a:t> </a:t>
            </a:r>
            <a:r>
              <a:rPr lang="el-GR" sz="2000" dirty="0" smtClean="0">
                <a:solidFill>
                  <a:srgbClr val="000000"/>
                </a:solidFill>
              </a:rPr>
              <a:t>/ </a:t>
            </a:r>
            <a:r>
              <a:rPr lang="en-US" sz="2000"/>
              <a:t>Copyrighted</a:t>
            </a:r>
            <a:endParaRPr lang="el-GR" sz="2000" dirty="0" smtClean="0">
              <a:solidFill>
                <a:srgbClr val="FF0000"/>
              </a:solidFill>
            </a:endParaRPr>
          </a:p>
        </p:txBody>
      </p:sp>
    </p:spTree>
    <p:extLst>
      <p:ext uri="{BB962C8B-B14F-4D97-AF65-F5344CB8AC3E}">
        <p14:creationId xmlns:p14="http://schemas.microsoft.com/office/powerpoint/2010/main" val="7105782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solidFill>
                  <a:srgbClr val="000000"/>
                </a:solidFill>
              </a:rPr>
              <a:t>Σε πολλές περιπτώσεις μια παρέμβαση ή πείραμα οδηγεί στη σύγκριση δύο ομάδων </a:t>
            </a:r>
            <a:r>
              <a:rPr lang="el-GR" sz="2800" dirty="0" smtClean="0">
                <a:solidFill>
                  <a:srgbClr val="000000"/>
                </a:solidFill>
              </a:rPr>
              <a:t>τιμών </a:t>
            </a:r>
            <a:r>
              <a:rPr lang="el-GR" sz="2800" dirty="0">
                <a:solidFill>
                  <a:srgbClr val="000000"/>
                </a:solidFill>
              </a:rPr>
              <a:t>που έχουν προκύψει κάτω από διαφορετικές συνθήκες. Με τη βοήθεια της διαφοράς των </a:t>
            </a:r>
            <a:r>
              <a:rPr lang="el-GR" sz="2800" dirty="0" smtClean="0">
                <a:solidFill>
                  <a:srgbClr val="000000"/>
                </a:solidFill>
              </a:rPr>
              <a:t>μέσων</a:t>
            </a:r>
            <a:r>
              <a:rPr lang="en-US" sz="2800" dirty="0">
                <a:solidFill>
                  <a:srgbClr val="000000"/>
                </a:solidFill>
              </a:rPr>
              <a:t> </a:t>
            </a:r>
            <a:r>
              <a:rPr lang="el-GR" sz="2800" dirty="0" smtClean="0">
                <a:solidFill>
                  <a:srgbClr val="000000"/>
                </a:solidFill>
              </a:rPr>
              <a:t>τιμών </a:t>
            </a:r>
            <a:r>
              <a:rPr lang="el-GR" sz="2800" dirty="0">
                <a:solidFill>
                  <a:srgbClr val="000000"/>
                </a:solidFill>
              </a:rPr>
              <a:t>των ομάδων αξιολογείται η διαφορά επίδρασης των </a:t>
            </a:r>
            <a:r>
              <a:rPr lang="el-GR" sz="2800" dirty="0" smtClean="0">
                <a:solidFill>
                  <a:srgbClr val="000000"/>
                </a:solidFill>
              </a:rPr>
              <a:t>συνθηκών.</a:t>
            </a:r>
            <a:endParaRPr lang="en-US" sz="2800" dirty="0" smtClean="0">
              <a:solidFill>
                <a:srgbClr val="000000"/>
              </a:solidFill>
            </a:endParaRPr>
          </a:p>
          <a:p>
            <a:pPr marL="0" indent="0">
              <a:buNone/>
            </a:pPr>
            <a:r>
              <a:rPr lang="el-GR" sz="2800" dirty="0" smtClean="0">
                <a:solidFill>
                  <a:srgbClr val="000000"/>
                </a:solidFill>
              </a:rPr>
              <a:t>Για παράδειγμα, </a:t>
            </a:r>
            <a:r>
              <a:rPr lang="el-GR" sz="2800" dirty="0">
                <a:solidFill>
                  <a:srgbClr val="000000"/>
                </a:solidFill>
              </a:rPr>
              <a:t>ένας εκπαιδευτικός ερευνητής μελετά την διαφορά ως προς το επίπεδο μάθησης που προκύπτει από την διδασκαλία με την μέθοδο «Επίλυση Προβλήματος</a:t>
            </a:r>
            <a:r>
              <a:rPr lang="el-GR" sz="2800" dirty="0" smtClean="0">
                <a:solidFill>
                  <a:srgbClr val="000000"/>
                </a:solidFill>
              </a:rPr>
              <a:t>» </a:t>
            </a:r>
            <a:r>
              <a:rPr lang="el-GR" sz="2800" dirty="0">
                <a:solidFill>
                  <a:srgbClr val="000000"/>
                </a:solidFill>
              </a:rPr>
              <a:t>σε σχέση με την «κλασσική» διδασκαλία. Για το σκοπό αυτό, σχηματίζονται με τυχαία επιλογή </a:t>
            </a:r>
            <a:r>
              <a:rPr lang="el-GR" sz="2800" dirty="0" smtClean="0">
                <a:solidFill>
                  <a:srgbClr val="000000"/>
                </a:solidFill>
              </a:rPr>
              <a:t>δύο </a:t>
            </a:r>
            <a:r>
              <a:rPr lang="el-GR" sz="2800" dirty="0">
                <a:solidFill>
                  <a:srgbClr val="000000"/>
                </a:solidFill>
              </a:rPr>
              <a:t>ομάδες μαθητών. Η κάθε ομάδα διδάσκεται την ίδια ύλη </a:t>
            </a:r>
            <a:r>
              <a:rPr lang="el-GR" sz="2800" dirty="0" smtClean="0">
                <a:solidFill>
                  <a:srgbClr val="000000"/>
                </a:solidFill>
              </a:rPr>
              <a:t>με διαφορετική </a:t>
            </a:r>
            <a:r>
              <a:rPr lang="el-GR" sz="2800" dirty="0">
                <a:solidFill>
                  <a:srgbClr val="000000"/>
                </a:solidFill>
              </a:rPr>
              <a:t>μέθοδο και οι μαθητές των δύο ομάδων αξιολογούνται με κατάλληλο κοινό τεστ. Αν οι μέση επίδοση στο κοινό τεστ είναι περίπου ίδια για τις δυο ομάδες καταλήγουμε στο συμπέρασμα ότι οι δύο μέθοδοι διδασκαλίας δεν διαφέρουν ως προς το γνωστικό αποτέλεσμα. Αν, αντίθετα, η διαφορά ως προς την επίδοση είναι ισχυρή, τότε κάποια μέθοδος υπερτερεί της άλλης.</a:t>
            </a:r>
          </a:p>
        </p:txBody>
      </p:sp>
    </p:spTree>
    <p:extLst>
      <p:ext uri="{BB962C8B-B14F-4D97-AF65-F5344CB8AC3E}">
        <p14:creationId xmlns:p14="http://schemas.microsoft.com/office/powerpoint/2010/main" val="27849613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Αμφίπλευρος και Μονόπλευρος έλεγχος</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a:t>Στην περίπτωση </a:t>
            </a:r>
            <a:r>
              <a:rPr lang="el-GR" sz="2400" b="1" dirty="0"/>
              <a:t>αμφίπλευρου ελέγχου </a:t>
            </a:r>
            <a:r>
              <a:rPr lang="el-GR" sz="2400" dirty="0"/>
              <a:t>οι στατιστικές υποθέσεις γράφονται</a:t>
            </a:r>
            <a:r>
              <a:rPr lang="el-GR" sz="2400" dirty="0" smtClean="0"/>
              <a:t>:</a:t>
            </a:r>
          </a:p>
          <a:p>
            <a:pPr marL="0" indent="0">
              <a:buNone/>
            </a:pPr>
            <a:endParaRPr lang="el-GR" sz="2400" dirty="0"/>
          </a:p>
          <a:p>
            <a:pPr marL="0" indent="0">
              <a:buNone/>
            </a:pPr>
            <a:r>
              <a:rPr lang="el-GR" sz="2400" dirty="0"/>
              <a:t>Στην </a:t>
            </a:r>
            <a:r>
              <a:rPr lang="el-GR" sz="2400" b="1" dirty="0"/>
              <a:t>συνηθέστερη περίπτωση </a:t>
            </a:r>
            <a:r>
              <a:rPr lang="el-GR" sz="2400" dirty="0"/>
              <a:t>οι διαφορά των μέσων  τιμών στην μηδενική υπόθεση είναι </a:t>
            </a:r>
            <a:r>
              <a:rPr lang="el-GR" sz="2400" b="1" dirty="0"/>
              <a:t>0</a:t>
            </a:r>
            <a:r>
              <a:rPr lang="el-GR" sz="2400" dirty="0"/>
              <a:t> όπως στο παράδειγμα της σύγκρισης των μεθόδων διδασκαλίας</a:t>
            </a:r>
            <a:r>
              <a:rPr lang="el-GR" sz="2400" dirty="0" smtClean="0"/>
              <a:t>:</a:t>
            </a:r>
          </a:p>
          <a:p>
            <a:pPr marL="0" indent="0">
              <a:buNone/>
            </a:pPr>
            <a:endParaRPr lang="el-GR" sz="2400" dirty="0"/>
          </a:p>
          <a:p>
            <a:pPr marL="0" indent="0">
              <a:buNone/>
            </a:pPr>
            <a:r>
              <a:rPr lang="el-GR" sz="2400" dirty="0" smtClean="0"/>
              <a:t>Για </a:t>
            </a:r>
            <a:r>
              <a:rPr lang="el-GR" sz="2400" dirty="0"/>
              <a:t>το </a:t>
            </a:r>
            <a:r>
              <a:rPr lang="el-GR" sz="2400" b="1" dirty="0"/>
              <a:t>μονόπλευρο </a:t>
            </a:r>
            <a:r>
              <a:rPr lang="el-GR" sz="2400" b="1" dirty="0" smtClean="0"/>
              <a:t>έλεγχο</a:t>
            </a:r>
            <a:r>
              <a:rPr lang="el-GR" sz="2400" dirty="0"/>
              <a:t>:</a:t>
            </a:r>
          </a:p>
          <a:p>
            <a:pPr marL="0" indent="0">
              <a:buNone/>
            </a:pPr>
            <a:endParaRPr lang="el-GR" sz="2800" dirty="0" smtClean="0"/>
          </a:p>
        </p:txBody>
      </p:sp>
      <p:graphicFrame>
        <p:nvGraphicFramePr>
          <p:cNvPr id="4" name="Object 6"/>
          <p:cNvGraphicFramePr>
            <a:graphicFrameLocks noChangeAspect="1"/>
          </p:cNvGraphicFramePr>
          <p:nvPr>
            <p:extLst>
              <p:ext uri="{D42A27DB-BD31-4B8C-83A1-F6EECF244321}">
                <p14:modId xmlns:p14="http://schemas.microsoft.com/office/powerpoint/2010/main" val="3259394960"/>
              </p:ext>
            </p:extLst>
          </p:nvPr>
        </p:nvGraphicFramePr>
        <p:xfrm>
          <a:off x="1276827" y="2420888"/>
          <a:ext cx="6247501" cy="432048"/>
        </p:xfrm>
        <a:graphic>
          <a:graphicData uri="http://schemas.openxmlformats.org/presentationml/2006/ole">
            <mc:AlternateContent xmlns:mc="http://schemas.openxmlformats.org/markup-compatibility/2006">
              <mc:Choice xmlns:v="urn:schemas-microsoft-com:vml" Requires="v">
                <p:oleObj spid="_x0000_s1062" name="Εξίσωση" r:id="rId4" imgW="4952880" imgH="304560" progId="Equation.3">
                  <p:embed/>
                </p:oleObj>
              </mc:Choice>
              <mc:Fallback>
                <p:oleObj name="Εξίσωση" r:id="rId4" imgW="495288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827" y="2420888"/>
                        <a:ext cx="6247501" cy="43204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10320169"/>
              </p:ext>
            </p:extLst>
          </p:nvPr>
        </p:nvGraphicFramePr>
        <p:xfrm>
          <a:off x="2051720" y="4221088"/>
          <a:ext cx="4608512" cy="444142"/>
        </p:xfrm>
        <a:graphic>
          <a:graphicData uri="http://schemas.openxmlformats.org/presentationml/2006/ole">
            <mc:AlternateContent xmlns:mc="http://schemas.openxmlformats.org/markup-compatibility/2006">
              <mc:Choice xmlns:v="urn:schemas-microsoft-com:vml" Requires="v">
                <p:oleObj spid="_x0000_s1063" name="Εξίσωση" r:id="rId6" imgW="3708360" imgH="317160" progId="Equation.3">
                  <p:embed/>
                </p:oleObj>
              </mc:Choice>
              <mc:Fallback>
                <p:oleObj name="Εξίσωση" r:id="rId6" imgW="3708360" imgH="317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4221088"/>
                        <a:ext cx="4608512" cy="4441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2656036898"/>
              </p:ext>
            </p:extLst>
          </p:nvPr>
        </p:nvGraphicFramePr>
        <p:xfrm>
          <a:off x="2051720" y="5151403"/>
          <a:ext cx="4608512" cy="941893"/>
        </p:xfrm>
        <a:graphic>
          <a:graphicData uri="http://schemas.openxmlformats.org/presentationml/2006/ole">
            <mc:AlternateContent xmlns:mc="http://schemas.openxmlformats.org/markup-compatibility/2006">
              <mc:Choice xmlns:v="urn:schemas-microsoft-com:vml" Requires="v">
                <p:oleObj spid="_x0000_s1064" name="Εξίσωση" r:id="rId8" imgW="3466800" imgH="647640" progId="Equation.3">
                  <p:embed/>
                </p:oleObj>
              </mc:Choice>
              <mc:Fallback>
                <p:oleObj name="Εξίσωση" r:id="rId8" imgW="3466800" imgH="647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720" y="5151403"/>
                        <a:ext cx="4608512" cy="941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40840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Σχετιζόμενα και Ανεξάρτητα δείγματα</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dirty="0"/>
              <a:t>Διακρίνονται δυο περιπτώσεις ελέγχου  διαφοράς πληθυσμιακών μέσων τιμών ανάλογα με τον τρόπο </a:t>
            </a:r>
            <a:r>
              <a:rPr lang="el-GR" sz="2800" dirty="0" smtClean="0"/>
              <a:t>επιλογής των </a:t>
            </a:r>
            <a:r>
              <a:rPr lang="el-GR" sz="2800" dirty="0"/>
              <a:t>δειγμάτων:</a:t>
            </a:r>
          </a:p>
          <a:p>
            <a:r>
              <a:rPr lang="el-GR" sz="2800" dirty="0"/>
              <a:t>Σχετιζόμενα δείγματα </a:t>
            </a:r>
          </a:p>
          <a:p>
            <a:r>
              <a:rPr lang="el-GR" sz="2800" dirty="0"/>
              <a:t>Ανεξάρτητα δείγματα</a:t>
            </a:r>
          </a:p>
          <a:p>
            <a:pPr marL="0" indent="0">
              <a:buNone/>
            </a:pPr>
            <a:r>
              <a:rPr lang="el-GR" sz="2800" dirty="0"/>
              <a:t>Στην πρώτη περίπτωση είναι γνωστό στον ερευνητή από το ίδιο το σχέδιο της έρευνας ή του πειράματος ότι μια τιμή από το ένα δείγμα συνδέεται με μια τιμή από το άλλο δείγμα.</a:t>
            </a:r>
          </a:p>
          <a:p>
            <a:pPr marL="0" indent="0">
              <a:buNone/>
            </a:pPr>
            <a:r>
              <a:rPr lang="el-GR" sz="2800" dirty="0" smtClean="0"/>
              <a:t>Για </a:t>
            </a:r>
            <a:r>
              <a:rPr lang="el-GR" sz="2800" dirty="0"/>
              <a:t>παράδειγμα σε ένα σχέδιο πειράματος επαναληπτικών μετρήσεων όπου το ίδιο άτομο μετριέται δύο φορές πριν την παρέμβαση και μετά την </a:t>
            </a:r>
            <a:r>
              <a:rPr lang="el-GR" sz="2800" dirty="0" smtClean="0"/>
              <a:t>παρέμβαση, </a:t>
            </a:r>
            <a:r>
              <a:rPr lang="el-GR" sz="2800" dirty="0"/>
              <a:t>οι δυο τιμές του σχετίζονται επειδή ακριβώς γίνονται πάνω στον ίδιο άτομο. </a:t>
            </a:r>
          </a:p>
          <a:p>
            <a:pPr marL="0" indent="0">
              <a:buNone/>
            </a:pPr>
            <a:endParaRPr lang="el-GR" sz="2800" dirty="0"/>
          </a:p>
        </p:txBody>
      </p:sp>
    </p:spTree>
    <p:extLst>
      <p:ext uri="{BB962C8B-B14F-4D97-AF65-F5344CB8AC3E}">
        <p14:creationId xmlns:p14="http://schemas.microsoft.com/office/powerpoint/2010/main" val="27387779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t σχετιζόμενων </a:t>
            </a:r>
            <a:r>
              <a:rPr lang="el-GR" dirty="0" smtClean="0"/>
              <a:t>δειγμάτων</a:t>
            </a:r>
            <a:br>
              <a:rPr lang="el-GR" dirty="0" smtClean="0"/>
            </a:br>
            <a:r>
              <a:rPr lang="el-GR" dirty="0" smtClean="0"/>
              <a:t>(1 από 9)</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Η ευφορία που παρατηρείται στου αθλούμενους μετά από αεροβική άσκηση, είναι πιθανόν να οφείλεται σε αυξημένη συγκέντρωση ενδορφινών στο αίμα τους. </a:t>
            </a:r>
            <a:br>
              <a:rPr lang="el-GR" sz="2800" dirty="0"/>
            </a:br>
            <a:r>
              <a:rPr lang="el-GR" sz="2800" dirty="0"/>
              <a:t>Για την διερεύνηση αυτής της υπόθεσης μετρήθηκε η συγκέντρωση β-ενδορφίνης στο αίμα 11 αθλητών πριν και μετά από τη συμμετοχή τους σε ένα δρόμο 20 km.</a:t>
            </a:r>
            <a:br>
              <a:rPr lang="el-GR" sz="2800" dirty="0"/>
            </a:br>
            <a:r>
              <a:rPr lang="el-GR" sz="2800" dirty="0"/>
              <a:t>Αν </a:t>
            </a:r>
            <a:r>
              <a:rPr lang="el-GR" sz="2800" dirty="0" smtClean="0"/>
              <a:t>μ</a:t>
            </a:r>
            <a:r>
              <a:rPr lang="el-GR" sz="2800" baseline="-25000" dirty="0" smtClean="0"/>
              <a:t>1</a:t>
            </a:r>
            <a:r>
              <a:rPr lang="el-GR" sz="2800" dirty="0" smtClean="0"/>
              <a:t> </a:t>
            </a:r>
            <a:r>
              <a:rPr lang="el-GR" sz="2800" dirty="0"/>
              <a:t>και </a:t>
            </a:r>
            <a:r>
              <a:rPr lang="el-GR" sz="2800" dirty="0" smtClean="0"/>
              <a:t>μ</a:t>
            </a:r>
            <a:r>
              <a:rPr lang="el-GR" sz="2800" baseline="-25000" dirty="0" smtClean="0"/>
              <a:t>2</a:t>
            </a:r>
            <a:r>
              <a:rPr lang="el-GR" sz="2800" dirty="0" smtClean="0"/>
              <a:t> </a:t>
            </a:r>
            <a:r>
              <a:rPr lang="el-GR" sz="2800" dirty="0"/>
              <a:t>είναι η μέσες τιμές β-ενδορφίνης  πριν και μετά την άσκηση αντιστοίχως, οι στατιστικές υποθέσεις είναι: </a:t>
            </a:r>
          </a:p>
        </p:txBody>
      </p:sp>
      <p:graphicFrame>
        <p:nvGraphicFramePr>
          <p:cNvPr id="4" name="Object 4"/>
          <p:cNvGraphicFramePr>
            <a:graphicFrameLocks noChangeAspect="1"/>
          </p:cNvGraphicFramePr>
          <p:nvPr>
            <p:extLst>
              <p:ext uri="{D42A27DB-BD31-4B8C-83A1-F6EECF244321}">
                <p14:modId xmlns:p14="http://schemas.microsoft.com/office/powerpoint/2010/main" val="1672714064"/>
              </p:ext>
            </p:extLst>
          </p:nvPr>
        </p:nvGraphicFramePr>
        <p:xfrm>
          <a:off x="1650278" y="5517232"/>
          <a:ext cx="5225978" cy="504056"/>
        </p:xfrm>
        <a:graphic>
          <a:graphicData uri="http://schemas.openxmlformats.org/presentationml/2006/ole">
            <mc:AlternateContent xmlns:mc="http://schemas.openxmlformats.org/markup-compatibility/2006">
              <mc:Choice xmlns:v="urn:schemas-microsoft-com:vml" Requires="v">
                <p:oleObj spid="_x0000_s2065" name="Εξίσωση" r:id="rId4" imgW="3708360" imgH="317160" progId="Equation.3">
                  <p:embed/>
                </p:oleObj>
              </mc:Choice>
              <mc:Fallback>
                <p:oleObj name="Εξίσωση" r:id="rId4" imgW="370836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0278" y="5517232"/>
                        <a:ext cx="5225978" cy="504056"/>
                      </a:xfrm>
                      <a:prstGeom prst="rect">
                        <a:avLst/>
                      </a:prstGeom>
                      <a:noFill/>
                    </p:spPr>
                  </p:pic>
                </p:oleObj>
              </mc:Fallback>
            </mc:AlternateContent>
          </a:graphicData>
        </a:graphic>
      </p:graphicFrame>
    </p:spTree>
    <p:extLst>
      <p:ext uri="{BB962C8B-B14F-4D97-AF65-F5344CB8AC3E}">
        <p14:creationId xmlns:p14="http://schemas.microsoft.com/office/powerpoint/2010/main" val="2974577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92500" lnSpcReduction="10000"/>
          </a:bodyPr>
          <a:lstStyle/>
          <a:p>
            <a:r>
              <a:rPr lang="el-GR" sz="2400" dirty="0"/>
              <a:t>Είναι πολύ εύκολο να δειχτεί ότι για τη μέση τιμή μ</a:t>
            </a:r>
            <a:r>
              <a:rPr lang="el-GR" sz="2400" baseline="-25000" dirty="0"/>
              <a:t>δ</a:t>
            </a:r>
            <a:r>
              <a:rPr lang="en-US" sz="2400" baseline="-25000" dirty="0"/>
              <a:t> </a:t>
            </a:r>
            <a:r>
              <a:rPr lang="el-GR" sz="2400" dirty="0"/>
              <a:t>των </a:t>
            </a:r>
            <a:r>
              <a:rPr lang="el-GR" sz="2400" dirty="0" smtClean="0"/>
              <a:t>διαφορών      (</a:t>
            </a:r>
            <a:r>
              <a:rPr lang="en-US" sz="2400" dirty="0"/>
              <a:t>D = </a:t>
            </a:r>
            <a:r>
              <a:rPr lang="el-GR" sz="2400" dirty="0" smtClean="0"/>
              <a:t>Χ</a:t>
            </a:r>
            <a:r>
              <a:rPr lang="el-GR" sz="2400" baseline="-25000" dirty="0" smtClean="0"/>
              <a:t>μετά </a:t>
            </a:r>
            <a:r>
              <a:rPr lang="el-GR" sz="2400" dirty="0" smtClean="0"/>
              <a:t>- Χ</a:t>
            </a:r>
            <a:r>
              <a:rPr lang="el-GR" sz="2400" baseline="-25000" dirty="0" smtClean="0"/>
              <a:t>πριν</a:t>
            </a:r>
            <a:r>
              <a:rPr lang="el-GR" sz="2400" dirty="0"/>
              <a:t>)</a:t>
            </a:r>
            <a:r>
              <a:rPr lang="en-US" sz="2400" dirty="0"/>
              <a:t> </a:t>
            </a:r>
            <a:r>
              <a:rPr lang="el-GR" sz="2400" dirty="0"/>
              <a:t>που μπορεί </a:t>
            </a:r>
            <a:r>
              <a:rPr lang="el-GR" sz="2400" dirty="0" smtClean="0"/>
              <a:t>να υπολογιστούν</a:t>
            </a:r>
            <a:r>
              <a:rPr lang="en-US" sz="2400" dirty="0" smtClean="0"/>
              <a:t> </a:t>
            </a:r>
            <a:r>
              <a:rPr lang="el-GR" sz="2400" dirty="0"/>
              <a:t>για κάθε άτομο (ζεύγος τιμών) </a:t>
            </a:r>
            <a:r>
              <a:rPr lang="el-GR" sz="2400" dirty="0" smtClean="0"/>
              <a:t>ισχύει</a:t>
            </a:r>
            <a:endParaRPr lang="en-US" sz="2400" dirty="0" smtClean="0"/>
          </a:p>
          <a:p>
            <a:r>
              <a:rPr lang="el-GR" sz="2400" dirty="0" smtClean="0"/>
              <a:t>μ</a:t>
            </a:r>
            <a:r>
              <a:rPr lang="en-US" sz="2400" baseline="-25000" dirty="0" smtClean="0"/>
              <a:t>D</a:t>
            </a:r>
            <a:r>
              <a:rPr lang="el-GR" sz="2400" dirty="0" smtClean="0"/>
              <a:t> </a:t>
            </a:r>
            <a:r>
              <a:rPr lang="el-GR" sz="2400" dirty="0"/>
              <a:t>= μ</a:t>
            </a:r>
            <a:r>
              <a:rPr lang="el-GR" sz="2400" baseline="-25000" dirty="0"/>
              <a:t>2</a:t>
            </a:r>
            <a:r>
              <a:rPr lang="el-GR" sz="2400" dirty="0"/>
              <a:t> – </a:t>
            </a:r>
            <a:r>
              <a:rPr lang="el-GR" sz="2400" dirty="0" smtClean="0"/>
              <a:t>μ</a:t>
            </a:r>
            <a:r>
              <a:rPr lang="el-GR" sz="2400" baseline="-25000" dirty="0" smtClean="0"/>
              <a:t>1 </a:t>
            </a:r>
            <a:r>
              <a:rPr lang="el-GR" sz="2400" dirty="0"/>
              <a:t>άρα οι υποθέσεις μπορεί ισοδύναμα </a:t>
            </a:r>
            <a:r>
              <a:rPr lang="el-GR" sz="2400" dirty="0" smtClean="0"/>
              <a:t>να διατυπωθούν:</a:t>
            </a:r>
          </a:p>
          <a:p>
            <a:endParaRPr lang="el-GR" sz="2400" dirty="0"/>
          </a:p>
          <a:p>
            <a:endParaRPr lang="el-GR" sz="2400" dirty="0" smtClean="0"/>
          </a:p>
          <a:p>
            <a:r>
              <a:rPr lang="el-GR" sz="2400" b="1" dirty="0" smtClean="0"/>
              <a:t>          </a:t>
            </a:r>
          </a:p>
        </p:txBody>
      </p:sp>
      <p:sp>
        <p:nvSpPr>
          <p:cNvPr id="5" name="Τίτλος 4"/>
          <p:cNvSpPr>
            <a:spLocks noGrp="1"/>
          </p:cNvSpPr>
          <p:nvPr>
            <p:ph type="title"/>
          </p:nvPr>
        </p:nvSpPr>
        <p:spPr/>
        <p:txBody>
          <a:bodyPr>
            <a:normAutofit fontScale="90000"/>
          </a:bodyPr>
          <a:lstStyle/>
          <a:p>
            <a:r>
              <a:rPr lang="el-GR" dirty="0"/>
              <a:t>Έλεγχος t σχετιζόμενων δειγμάτων</a:t>
            </a:r>
            <a:br>
              <a:rPr lang="el-GR" dirty="0"/>
            </a:br>
            <a:r>
              <a:rPr lang="el-GR" dirty="0" smtClean="0"/>
              <a:t>(</a:t>
            </a:r>
            <a:r>
              <a:rPr lang="en-US" dirty="0" smtClean="0"/>
              <a:t>2</a:t>
            </a:r>
            <a:r>
              <a:rPr lang="el-GR" dirty="0" smtClean="0"/>
              <a:t> </a:t>
            </a:r>
            <a:r>
              <a:rPr lang="el-GR" dirty="0"/>
              <a:t>από 9</a:t>
            </a:r>
            <a:r>
              <a:rPr lang="el-GR" dirty="0" smtClean="0"/>
              <a:t>)</a:t>
            </a:r>
            <a:endParaRPr lang="el-GR" dirty="0"/>
          </a:p>
        </p:txBody>
      </p:sp>
      <p:graphicFrame>
        <p:nvGraphicFramePr>
          <p:cNvPr id="7" name="Object 5"/>
          <p:cNvGraphicFramePr>
            <a:graphicFrameLocks noChangeAspect="1"/>
          </p:cNvGraphicFramePr>
          <p:nvPr>
            <p:extLst>
              <p:ext uri="{D42A27DB-BD31-4B8C-83A1-F6EECF244321}">
                <p14:modId xmlns:p14="http://schemas.microsoft.com/office/powerpoint/2010/main" val="2876890514"/>
              </p:ext>
            </p:extLst>
          </p:nvPr>
        </p:nvGraphicFramePr>
        <p:xfrm>
          <a:off x="395536" y="5077610"/>
          <a:ext cx="3069654" cy="367614"/>
        </p:xfrm>
        <a:graphic>
          <a:graphicData uri="http://schemas.openxmlformats.org/presentationml/2006/ole">
            <mc:AlternateContent xmlns:mc="http://schemas.openxmlformats.org/markup-compatibility/2006">
              <mc:Choice xmlns:v="urn:schemas-microsoft-com:vml" Requires="v">
                <p:oleObj spid="_x0000_s4114" name="Εξίσωση" r:id="rId4" imgW="2997000" imgH="317160" progId="Equation.3">
                  <p:embed/>
                </p:oleObj>
              </mc:Choice>
              <mc:Fallback>
                <p:oleObj name="Εξίσωση" r:id="rId4" imgW="29970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077610"/>
                        <a:ext cx="3069654" cy="367614"/>
                      </a:xfrm>
                      <a:prstGeom prst="rect">
                        <a:avLst/>
                      </a:prstGeom>
                      <a:noFill/>
                    </p:spPr>
                  </p:pic>
                </p:oleObj>
              </mc:Fallback>
            </mc:AlternateContent>
          </a:graphicData>
        </a:graphic>
      </p:graphicFrame>
      <p:pic>
        <p:nvPicPr>
          <p:cNvPr id="4" name="Content Placeholder 3" descr="Πίνακας μέσων τιμών"/>
          <p:cNvPicPr>
            <a:picLocks noGrp="1" noChangeAspect="1"/>
          </p:cNvPicPr>
          <p:nvPr>
            <p:ph idx="1"/>
          </p:nvPr>
        </p:nvPicPr>
        <p:blipFill>
          <a:blip r:embed="rId6">
            <a:extLst>
              <a:ext uri="{28A0092B-C50C-407E-A947-70E740481C1C}">
                <a14:useLocalDpi xmlns:a14="http://schemas.microsoft.com/office/drawing/2010/main" val="0"/>
              </a:ext>
            </a:extLst>
          </a:blip>
          <a:srcRect l="-383" r="-383"/>
          <a:stretch>
            <a:fillRect/>
          </a:stretch>
        </p:blipFill>
        <p:spPr/>
      </p:pic>
      <p:cxnSp>
        <p:nvCxnSpPr>
          <p:cNvPr id="9" name="11 - Ευθύγραμμο βέλος σύνδεσης"/>
          <p:cNvCxnSpPr>
            <a:stCxn id="20" idx="3"/>
          </p:cNvCxnSpPr>
          <p:nvPr/>
        </p:nvCxnSpPr>
        <p:spPr>
          <a:xfrm>
            <a:off x="4644008" y="4926360"/>
            <a:ext cx="648072" cy="518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9 - TextBox"/>
          <p:cNvSpPr txBox="1"/>
          <p:nvPr/>
        </p:nvSpPr>
        <p:spPr>
          <a:xfrm>
            <a:off x="3635896" y="4695527"/>
            <a:ext cx="1008112" cy="4616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sz="2400" b="1" dirty="0" smtClean="0">
                <a:solidFill>
                  <a:srgbClr val="000000"/>
                </a:solidFill>
              </a:rPr>
              <a:t>4-3=1</a:t>
            </a:r>
            <a:endParaRPr lang="el-GR" sz="2400" b="1" dirty="0">
              <a:solidFill>
                <a:srgbClr val="000000"/>
              </a:solidFill>
            </a:endParaRPr>
          </a:p>
        </p:txBody>
      </p:sp>
      <p:cxnSp>
        <p:nvCxnSpPr>
          <p:cNvPr id="21" name="11 - Ευθύγραμμο βέλος σύνδεσης"/>
          <p:cNvCxnSpPr>
            <a:stCxn id="20" idx="3"/>
          </p:cNvCxnSpPr>
          <p:nvPr/>
        </p:nvCxnSpPr>
        <p:spPr>
          <a:xfrm>
            <a:off x="4644008" y="4926360"/>
            <a:ext cx="1944216" cy="518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11 - Ευθύγραμμο βέλος σύνδεσης"/>
          <p:cNvCxnSpPr>
            <a:stCxn id="20" idx="3"/>
          </p:cNvCxnSpPr>
          <p:nvPr/>
        </p:nvCxnSpPr>
        <p:spPr>
          <a:xfrm>
            <a:off x="4644008" y="4926360"/>
            <a:ext cx="3528392" cy="518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6436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t σχετιζόμενων δειγμάτων</a:t>
            </a:r>
            <a:br>
              <a:rPr lang="el-GR" dirty="0"/>
            </a:br>
            <a:r>
              <a:rPr lang="el-GR" dirty="0" smtClean="0"/>
              <a:t>(</a:t>
            </a:r>
            <a:r>
              <a:rPr lang="el-GR" dirty="0"/>
              <a:t>3</a:t>
            </a:r>
            <a:r>
              <a:rPr lang="el-GR" dirty="0" smtClean="0"/>
              <a:t> </a:t>
            </a:r>
            <a:r>
              <a:rPr lang="el-GR" dirty="0"/>
              <a:t>από 9</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Άρα έχουμε ένα </a:t>
            </a:r>
            <a:r>
              <a:rPr lang="el-GR" sz="2800" b="1" dirty="0"/>
              <a:t>έλεγχο t ενός δείγματος </a:t>
            </a:r>
            <a:r>
              <a:rPr lang="el-GR" sz="2800" dirty="0"/>
              <a:t>για την μέση τιμή των πληθυσμού των διαφορών </a:t>
            </a:r>
            <a:r>
              <a:rPr lang="el-GR" sz="2800" dirty="0" smtClean="0"/>
              <a:t>D.</a:t>
            </a:r>
            <a:endParaRPr lang="el-GR" sz="2800" dirty="0"/>
          </a:p>
          <a:p>
            <a:pPr marL="0" indent="0">
              <a:buNone/>
            </a:pPr>
            <a:r>
              <a:rPr lang="el-GR" sz="2800" dirty="0"/>
              <a:t>Το στατιστικό t ελέγχου είναι: </a:t>
            </a:r>
            <a:endParaRPr lang="el-GR" sz="2800" dirty="0" smtClean="0"/>
          </a:p>
          <a:p>
            <a:pPr marL="0" indent="0">
              <a:buNone/>
            </a:pPr>
            <a:endParaRPr lang="el-GR" sz="2800" dirty="0" smtClean="0"/>
          </a:p>
          <a:p>
            <a:pPr marL="0" indent="0">
              <a:buNone/>
            </a:pPr>
            <a:endParaRPr lang="el-GR" sz="2800" dirty="0" smtClean="0"/>
          </a:p>
          <a:p>
            <a:pPr marL="0" indent="0">
              <a:buNone/>
            </a:pPr>
            <a:endParaRPr lang="el-GR" sz="2800" dirty="0"/>
          </a:p>
          <a:p>
            <a:pPr marL="0" indent="0">
              <a:buNone/>
            </a:pPr>
            <a:r>
              <a:rPr lang="el-GR" sz="2800" dirty="0" smtClean="0"/>
              <a:t>που </a:t>
            </a:r>
            <a:r>
              <a:rPr lang="el-GR" sz="2800" dirty="0"/>
              <a:t>ακολουθεί την κατανομή </a:t>
            </a:r>
            <a:r>
              <a:rPr lang="en-US" sz="2800" dirty="0"/>
              <a:t>t-student </a:t>
            </a:r>
            <a:r>
              <a:rPr lang="el-GR" sz="2800" dirty="0"/>
              <a:t>με Ν-1 βαθμούς </a:t>
            </a:r>
            <a:r>
              <a:rPr lang="el-GR" sz="2800" dirty="0" smtClean="0"/>
              <a:t>ελευθερίας.</a:t>
            </a:r>
            <a:endParaRPr lang="el-GR" sz="2800" dirty="0"/>
          </a:p>
          <a:p>
            <a:pPr marL="0" indent="0">
              <a:buNone/>
            </a:pPr>
            <a:endParaRPr lang="el-GR" sz="2800" dirty="0"/>
          </a:p>
        </p:txBody>
      </p:sp>
      <p:graphicFrame>
        <p:nvGraphicFramePr>
          <p:cNvPr id="4" name="17 - Αντικείμενο"/>
          <p:cNvGraphicFramePr>
            <a:graphicFrameLocks noChangeAspect="1"/>
          </p:cNvGraphicFramePr>
          <p:nvPr>
            <p:extLst>
              <p:ext uri="{D42A27DB-BD31-4B8C-83A1-F6EECF244321}">
                <p14:modId xmlns:p14="http://schemas.microsoft.com/office/powerpoint/2010/main" val="2142679793"/>
              </p:ext>
            </p:extLst>
          </p:nvPr>
        </p:nvGraphicFramePr>
        <p:xfrm>
          <a:off x="3185845" y="3356992"/>
          <a:ext cx="2178243" cy="1224136"/>
        </p:xfrm>
        <a:graphic>
          <a:graphicData uri="http://schemas.openxmlformats.org/presentationml/2006/ole">
            <mc:AlternateContent xmlns:mc="http://schemas.openxmlformats.org/markup-compatibility/2006">
              <mc:Choice xmlns:v="urn:schemas-microsoft-com:vml" Requires="v">
                <p:oleObj spid="_x0000_s5136" name="Εξίσωση" r:id="rId4" imgW="1536480" imgH="863280" progId="Equation.3">
                  <p:embed/>
                </p:oleObj>
              </mc:Choice>
              <mc:Fallback>
                <p:oleObj name="Εξίσωση" r:id="rId4" imgW="1536480" imgH="863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845" y="3356992"/>
                        <a:ext cx="2178243" cy="1224136"/>
                      </a:xfrm>
                      <a:prstGeom prst="rect">
                        <a:avLst/>
                      </a:prstGeom>
                      <a:noFill/>
                    </p:spPr>
                  </p:pic>
                </p:oleObj>
              </mc:Fallback>
            </mc:AlternateContent>
          </a:graphicData>
        </a:graphic>
      </p:graphicFrame>
    </p:spTree>
    <p:extLst>
      <p:ext uri="{BB962C8B-B14F-4D97-AF65-F5344CB8AC3E}">
        <p14:creationId xmlns:p14="http://schemas.microsoft.com/office/powerpoint/2010/main" val="5915635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1489</Words>
  <Application>Microsoft Macintosh PowerPoint</Application>
  <PresentationFormat>On-screen Show (4:3)</PresentationFormat>
  <Paragraphs>210</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33</vt:i4>
      </vt:variant>
    </vt:vector>
  </HeadingPairs>
  <TitlesOfParts>
    <vt:vector size="39" baseType="lpstr">
      <vt:lpstr>Θέμα του Office</vt:lpstr>
      <vt:lpstr>Εξίσωση</vt:lpstr>
      <vt:lpstr>Document</vt:lpstr>
      <vt:lpstr>Έγγραφο</vt:lpstr>
      <vt:lpstr>MathType Equation</vt:lpstr>
      <vt:lpstr>Equation</vt:lpstr>
      <vt:lpstr>Μεθοδολογία των Επιστημών του Ανθρώπου: Στατιστική</vt:lpstr>
      <vt:lpstr>Περιεχόμενα ενότητας</vt:lpstr>
      <vt:lpstr>Έλεγχος για τη διαφορά μέσων τιμών μ1 και μ2 δύο πληθυσμών</vt:lpstr>
      <vt:lpstr>Παράδειγμα</vt:lpstr>
      <vt:lpstr>Αμφίπλευρος και Μονόπλευρος έλεγχος</vt:lpstr>
      <vt:lpstr>Σχετιζόμενα και Ανεξάρτητα δείγματα</vt:lpstr>
      <vt:lpstr>Έλεγχος t σχετιζόμενων δειγμάτων (1 από 9)</vt:lpstr>
      <vt:lpstr>Έλεγχος t σχετιζόμενων δειγμάτων (2 από 9)</vt:lpstr>
      <vt:lpstr>Έλεγχος t σχετιζόμενων δειγμάτων (3 από 9)</vt:lpstr>
      <vt:lpstr>Έλεγχος t σχετιζόμενων δειγμάτων (4 από 9)</vt:lpstr>
      <vt:lpstr>Έλεγχος t σχετιζόμενων δειγμάτων (5 από 9)</vt:lpstr>
      <vt:lpstr>Έλεγχος t σχετιζόμενων δειγμάτων (6 από 9)</vt:lpstr>
      <vt:lpstr>Έλεγχος t σχετιζόμενων δειγμάτων (7 από 9)</vt:lpstr>
      <vt:lpstr>Έλεγχος t σχετιζόμενων δειγμάτων (8 από 9)</vt:lpstr>
      <vt:lpstr>Έλεγχος t σχετιζόμενων δειγμάτων (9 από 9)</vt:lpstr>
      <vt:lpstr>Έλεγχος t ανεξάρτητων δειγμάτων (1 από 8)</vt:lpstr>
      <vt:lpstr>Έλεγχος t ανεξάρτητων δειγμάτων (2 από 8)</vt:lpstr>
      <vt:lpstr>Έλεγχος t ανεξάρτητων δειγμάτων (3 από 8)</vt:lpstr>
      <vt:lpstr>Έλεγχος t ανεξάρτητων δειγμάτων (4 από 8)</vt:lpstr>
      <vt:lpstr>Έλεγχος t ανεξάρτητων δειγμάτων (5 από 8)</vt:lpstr>
      <vt:lpstr>Έλεγχος t ανεξάρτητων δειγμάτων (6 από 8)</vt:lpstr>
      <vt:lpstr>Έλεγχος t ανεξάρτητων δειγμάτων (7 από 8)</vt:lpstr>
      <vt:lpstr>Έλεγχος t ανεξάρτητων δειγμάτων (8 από 8)</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198</cp:revision>
  <dcterms:created xsi:type="dcterms:W3CDTF">2012-09-06T09:03:05Z</dcterms:created>
  <dcterms:modified xsi:type="dcterms:W3CDTF">2015-10-19T11:53:59Z</dcterms:modified>
</cp:coreProperties>
</file>