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heme/theme2.xml" ContentType="application/vnd.openxmlformats-officedocument.theme+xml"/>
  <Override PartName="/ppt/tags/tag14.xml" ContentType="application/vnd.openxmlformats-officedocument.presentationml.tags+xml"/>
  <Override PartName="/ppt/notesSlides/notesSlide1.xml" ContentType="application/vnd.openxmlformats-officedocument.presentationml.notesSlide+xml"/>
  <Override PartName="/ppt/tags/tag15.xml" ContentType="application/vnd.openxmlformats-officedocument.presentationml.tags+xml"/>
  <Override PartName="/ppt/notesSlides/notesSlide2.xml" ContentType="application/vnd.openxmlformats-officedocument.presentationml.notesSlide+xml"/>
  <Override PartName="/ppt/tags/tag16.xml" ContentType="application/vnd.openxmlformats-officedocument.presentationml.tags+xml"/>
  <Override PartName="/ppt/notesSlides/notesSlide3.xml" ContentType="application/vnd.openxmlformats-officedocument.presentationml.notesSlide+xml"/>
  <Override PartName="/ppt/tags/tag17.xml" ContentType="application/vnd.openxmlformats-officedocument.presentationml.tags+xml"/>
  <Override PartName="/ppt/notesSlides/notesSlide4.xml" ContentType="application/vnd.openxmlformats-officedocument.presentationml.notesSlide+xml"/>
  <Override PartName="/ppt/tags/tag18.xml" ContentType="application/vnd.openxmlformats-officedocument.presentationml.tags+xml"/>
  <Override PartName="/ppt/notesSlides/notesSlide5.xml" ContentType="application/vnd.openxmlformats-officedocument.presentationml.notesSlide+xml"/>
  <Override PartName="/ppt/tags/tag19.xml" ContentType="application/vnd.openxmlformats-officedocument.presentationml.tags+xml"/>
  <Override PartName="/ppt/notesSlides/notesSlide6.xml" ContentType="application/vnd.openxmlformats-officedocument.presentationml.notesSlide+xml"/>
  <Override PartName="/ppt/tags/tag20.xml" ContentType="application/vnd.openxmlformats-officedocument.presentationml.tags+xml"/>
  <Override PartName="/ppt/notesSlides/notesSlide7.xml" ContentType="application/vnd.openxmlformats-officedocument.presentationml.notesSlide+xml"/>
  <Override PartName="/ppt/tags/tag21.xml" ContentType="application/vnd.openxmlformats-officedocument.presentationml.tags+xml"/>
  <Override PartName="/ppt/tags/tag22.xml" ContentType="application/vnd.openxmlformats-officedocument.presentationml.tags+xml"/>
  <Override PartName="/ppt/notesSlides/notesSlide8.xml" ContentType="application/vnd.openxmlformats-officedocument.presentationml.notesSlide+xml"/>
  <Override PartName="/ppt/tags/tag23.xml" ContentType="application/vnd.openxmlformats-officedocument.presentationml.tag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tags/tag24.xml" ContentType="application/vnd.openxmlformats-officedocument.presentationml.tags+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tags/tag25.xml" ContentType="application/vnd.openxmlformats-officedocument.presentationml.tags+xml"/>
  <Override PartName="/ppt/notesSlides/notesSlide21.xml" ContentType="application/vnd.openxmlformats-officedocument.presentationml.notesSlide+xml"/>
  <Override PartName="/ppt/tags/tag26.xml" ContentType="application/vnd.openxmlformats-officedocument.presentationml.tags+xml"/>
  <Override PartName="/ppt/notesSlides/notesSlide22.xml" ContentType="application/vnd.openxmlformats-officedocument.presentationml.notesSlide+xml"/>
  <Override PartName="/ppt/tags/tag27.xml" ContentType="application/vnd.openxmlformats-officedocument.presentationml.tags+xml"/>
  <Override PartName="/ppt/notesSlides/notesSlide23.xml" ContentType="application/vnd.openxmlformats-officedocument.presentationml.notesSlide+xml"/>
  <Override PartName="/ppt/tags/tag28.xml" ContentType="application/vnd.openxmlformats-officedocument.presentationml.tags+xml"/>
  <Override PartName="/ppt/notesSlides/notesSlide24.xml" ContentType="application/vnd.openxmlformats-officedocument.presentationml.notesSlide+xml"/>
  <Override PartName="/ppt/tags/tag29.xml" ContentType="application/vnd.openxmlformats-officedocument.presentationml.tags+xml"/>
  <Override PartName="/ppt/notesSlides/notesSlide25.xml" ContentType="application/vnd.openxmlformats-officedocument.presentationml.notesSlide+xml"/>
  <Override PartName="/ppt/tags/tag30.xml" ContentType="application/vnd.openxmlformats-officedocument.presentationml.tags+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36"/>
  </p:notesMasterIdLst>
  <p:sldIdLst>
    <p:sldId id="359" r:id="rId3"/>
    <p:sldId id="373" r:id="rId4"/>
    <p:sldId id="374" r:id="rId5"/>
    <p:sldId id="375" r:id="rId6"/>
    <p:sldId id="376" r:id="rId7"/>
    <p:sldId id="377" r:id="rId8"/>
    <p:sldId id="378" r:id="rId9"/>
    <p:sldId id="379" r:id="rId10"/>
    <p:sldId id="380" r:id="rId11"/>
    <p:sldId id="388" r:id="rId12"/>
    <p:sldId id="382" r:id="rId13"/>
    <p:sldId id="383" r:id="rId14"/>
    <p:sldId id="384" r:id="rId15"/>
    <p:sldId id="385" r:id="rId16"/>
    <p:sldId id="386" r:id="rId17"/>
    <p:sldId id="387" r:id="rId18"/>
    <p:sldId id="394" r:id="rId19"/>
    <p:sldId id="390" r:id="rId20"/>
    <p:sldId id="391" r:id="rId21"/>
    <p:sldId id="392" r:id="rId22"/>
    <p:sldId id="393" r:id="rId23"/>
    <p:sldId id="402" r:id="rId24"/>
    <p:sldId id="397" r:id="rId25"/>
    <p:sldId id="398" r:id="rId26"/>
    <p:sldId id="399" r:id="rId27"/>
    <p:sldId id="400" r:id="rId28"/>
    <p:sldId id="401" r:id="rId29"/>
    <p:sldId id="360" r:id="rId30"/>
    <p:sldId id="361" r:id="rId31"/>
    <p:sldId id="362" r:id="rId32"/>
    <p:sldId id="363" r:id="rId33"/>
    <p:sldId id="364" r:id="rId34"/>
    <p:sldId id="370" r:id="rId35"/>
  </p:sldIdLst>
  <p:sldSz cx="9144000" cy="6858000" type="screen4x3"/>
  <p:notesSz cx="6858000" cy="9144000"/>
  <p:custDataLst>
    <p:tags r:id="rId37"/>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359"/>
            <p14:sldId id="373"/>
            <p14:sldId id="374"/>
            <p14:sldId id="375"/>
            <p14:sldId id="376"/>
            <p14:sldId id="377"/>
            <p14:sldId id="378"/>
            <p14:sldId id="379"/>
            <p14:sldId id="380"/>
            <p14:sldId id="388"/>
            <p14:sldId id="382"/>
            <p14:sldId id="383"/>
            <p14:sldId id="384"/>
            <p14:sldId id="385"/>
            <p14:sldId id="386"/>
            <p14:sldId id="387"/>
            <p14:sldId id="394"/>
            <p14:sldId id="390"/>
            <p14:sldId id="391"/>
            <p14:sldId id="392"/>
            <p14:sldId id="393"/>
            <p14:sldId id="402"/>
            <p14:sldId id="397"/>
            <p14:sldId id="398"/>
            <p14:sldId id="399"/>
            <p14:sldId id="400"/>
            <p14:sldId id="401"/>
            <p14:sldId id="360"/>
            <p14:sldId id="361"/>
            <p14:sldId id="362"/>
            <p14:sldId id="363"/>
            <p14:sldId id="364"/>
            <p14:sldId id="370"/>
          </p14:sldIdLst>
        </p14:section>
        <p14:section name="Untitled Section" id="{0F1CB131-A6BD-43D0-B8D4-1F27CEF7A05E}">
          <p14:sldIdLst/>
        </p14:section>
      </p14:sectionLst>
    </p:ex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77" autoAdjust="0"/>
    <p:restoredTop sz="99309" autoAdjust="0"/>
  </p:normalViewPr>
  <p:slideViewPr>
    <p:cSldViewPr>
      <p:cViewPr varScale="1">
        <p:scale>
          <a:sx n="71" d="100"/>
          <a:sy n="71" d="100"/>
        </p:scale>
        <p:origin x="-720" y="-14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commentAuthors" Target="commentAuthor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ags" Target="tags/tag1.xml"/><Relationship Id="rId40"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19/3/2017</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n-US" altLang="en-US" dirty="0" smtClean="0">
              <a:solidFill>
                <a:srgbClr val="FF0000"/>
              </a:solidFill>
            </a:endParaRPr>
          </a:p>
        </p:txBody>
      </p:sp>
      <p:sp>
        <p:nvSpPr>
          <p:cNvPr id="11268"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100EA80-8CC4-4187-A2BA-9FA8D171ECDD}" type="slidenum">
              <a:rPr lang="el-GR" altLang="en-US"/>
              <a:pPr fontAlgn="base">
                <a:spcBef>
                  <a:spcPct val="0"/>
                </a:spcBef>
                <a:spcAft>
                  <a:spcPct val="0"/>
                </a:spcAft>
              </a:pPr>
              <a:t>1</a:t>
            </a:fld>
            <a:endParaRPr lang="el-GR" altLang="en-US" dirty="0"/>
          </a:p>
        </p:txBody>
      </p:sp>
    </p:spTree>
    <p:extLst>
      <p:ext uri="{BB962C8B-B14F-4D97-AF65-F5344CB8AC3E}">
        <p14:creationId xmlns:p14="http://schemas.microsoft.com/office/powerpoint/2010/main" val="27014277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7D581B2-7E88-4B20-BACA-13D0512D1F07}" type="slidenum">
              <a:rPr lang="el-GR" altLang="en-US"/>
              <a:pPr eaLnBrk="1" hangingPunct="1"/>
              <a:t>14</a:t>
            </a:fld>
            <a:endParaRPr lang="el-GR" altLang="en-US"/>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971913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563BBEA-EF18-4250-BCBA-C1D1B9CD3D2F}" type="slidenum">
              <a:rPr lang="el-GR" altLang="en-US"/>
              <a:pPr eaLnBrk="1" hangingPunct="1"/>
              <a:t>15</a:t>
            </a:fld>
            <a:endParaRPr lang="el-GR" altLang="en-US"/>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536577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563BBEA-EF18-4250-BCBA-C1D1B9CD3D2F}" type="slidenum">
              <a:rPr lang="el-GR" altLang="en-US"/>
              <a:pPr eaLnBrk="1" hangingPunct="1"/>
              <a:t>16</a:t>
            </a:fld>
            <a:endParaRPr lang="el-GR" altLang="en-US"/>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351288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D249F33-CAC2-4429-88A8-757EDC60ACED}" type="slidenum">
              <a:rPr lang="el-GR" altLang="en-US"/>
              <a:pPr eaLnBrk="1" hangingPunct="1"/>
              <a:t>18</a:t>
            </a:fld>
            <a:endParaRPr lang="el-GR" altLang="en-US"/>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968338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86ACB33-7742-44D8-85E1-65045F76FA70}" type="slidenum">
              <a:rPr lang="el-GR" altLang="en-US"/>
              <a:pPr eaLnBrk="1" hangingPunct="1"/>
              <a:t>19</a:t>
            </a:fld>
            <a:endParaRPr lang="el-GR" altLang="en-US"/>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310265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86ACB33-7742-44D8-85E1-65045F76FA70}" type="slidenum">
              <a:rPr lang="el-GR" altLang="en-US"/>
              <a:pPr eaLnBrk="1" hangingPunct="1"/>
              <a:t>20</a:t>
            </a:fld>
            <a:endParaRPr lang="el-GR" altLang="en-US"/>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314142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7801E67-529B-4BD1-8A18-0C17E78F8832}" type="slidenum">
              <a:rPr lang="el-GR" altLang="en-US"/>
              <a:pPr eaLnBrk="1" hangingPunct="1"/>
              <a:t>23</a:t>
            </a:fld>
            <a:endParaRPr lang="el-GR" altLang="en-US"/>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875846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3FB690F-20F6-4021-8726-EEFD5344A34B}" type="slidenum">
              <a:rPr lang="el-GR" altLang="en-US"/>
              <a:pPr eaLnBrk="1" hangingPunct="1"/>
              <a:t>24</a:t>
            </a:fld>
            <a:endParaRPr lang="el-GR" altLang="en-US"/>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5201505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6EA7F0D-18B3-4771-94C8-B6909E5A5D37}" type="slidenum">
              <a:rPr lang="el-GR" altLang="en-US"/>
              <a:pPr eaLnBrk="1" hangingPunct="1"/>
              <a:t>25</a:t>
            </a:fld>
            <a:endParaRPr lang="el-GR" altLang="en-US"/>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70224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4B89E70-8C8B-4A95-AC2A-19AE40522940}" type="slidenum">
              <a:rPr lang="el-GR" altLang="en-US"/>
              <a:pPr eaLnBrk="1" hangingPunct="1"/>
              <a:t>26</a:t>
            </a:fld>
            <a:endParaRPr lang="el-GR" altLang="en-US"/>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536139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5FD2334-9C73-45BE-B81A-4DCBD85CA52D}" type="slidenum">
              <a:rPr lang="el-GR"/>
              <a:pPr/>
              <a:t>2</a:t>
            </a:fld>
            <a:endParaRPr lang="el-GR"/>
          </a:p>
        </p:txBody>
      </p:sp>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p:txBody>
          <a:bodyPr/>
          <a:lstStyle/>
          <a:p>
            <a:endParaRPr lang="el-GR"/>
          </a:p>
        </p:txBody>
      </p:sp>
    </p:spTree>
    <p:extLst>
      <p:ext uri="{BB962C8B-B14F-4D97-AF65-F5344CB8AC3E}">
        <p14:creationId xmlns:p14="http://schemas.microsoft.com/office/powerpoint/2010/main" val="36675361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CD7923D-2853-44C3-A58C-1EBAA37F76C1}" type="slidenum">
              <a:rPr lang="el-GR" altLang="en-US"/>
              <a:pPr eaLnBrk="1" hangingPunct="1"/>
              <a:t>27</a:t>
            </a:fld>
            <a:endParaRPr lang="el-GR" altLang="en-US"/>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5048217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28</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29</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30</a:t>
            </a:fld>
            <a:endParaRPr lang="el-GR"/>
          </a:p>
        </p:txBody>
      </p:sp>
    </p:spTree>
    <p:extLst>
      <p:ext uri="{BB962C8B-B14F-4D97-AF65-F5344CB8AC3E}">
        <p14:creationId xmlns:p14="http://schemas.microsoft.com/office/powerpoint/2010/main" val="40518073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7220AF9-E629-48ED-BFC2-6E03C5A63111}" type="slidenum">
              <a:rPr lang="el-GR" altLang="en-US"/>
              <a:pPr fontAlgn="base">
                <a:spcBef>
                  <a:spcPct val="0"/>
                </a:spcBef>
                <a:spcAft>
                  <a:spcPct val="0"/>
                </a:spcAft>
              </a:pPr>
              <a:t>31</a:t>
            </a:fld>
            <a:endParaRPr lang="el-GR" altLang="en-US"/>
          </a:p>
        </p:txBody>
      </p:sp>
    </p:spTree>
    <p:extLst>
      <p:ext uri="{BB962C8B-B14F-4D97-AF65-F5344CB8AC3E}">
        <p14:creationId xmlns:p14="http://schemas.microsoft.com/office/powerpoint/2010/main" val="117153419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4F57B82-55D5-48B6-A7B9-861FC58016DE}" type="slidenum">
              <a:rPr lang="el-GR" altLang="en-US"/>
              <a:pPr fontAlgn="base">
                <a:spcBef>
                  <a:spcPct val="0"/>
                </a:spcBef>
                <a:spcAft>
                  <a:spcPct val="0"/>
                </a:spcAft>
              </a:pPr>
              <a:t>32</a:t>
            </a:fld>
            <a:endParaRPr lang="el-GR" altLang="en-US"/>
          </a:p>
        </p:txBody>
      </p:sp>
    </p:spTree>
    <p:extLst>
      <p:ext uri="{BB962C8B-B14F-4D97-AF65-F5344CB8AC3E}">
        <p14:creationId xmlns:p14="http://schemas.microsoft.com/office/powerpoint/2010/main" val="115099668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86550092-985A-4DAB-B8BD-652609C8C1CA}" type="slidenum">
              <a:rPr lang="el-GR" altLang="en-US"/>
              <a:pPr fontAlgn="base">
                <a:spcBef>
                  <a:spcPct val="0"/>
                </a:spcBef>
                <a:spcAft>
                  <a:spcPct val="0"/>
                </a:spcAft>
              </a:pPr>
              <a:t>33</a:t>
            </a:fld>
            <a:endParaRPr lang="el-GR" altLang="en-US"/>
          </a:p>
        </p:txBody>
      </p:sp>
    </p:spTree>
    <p:extLst>
      <p:ext uri="{BB962C8B-B14F-4D97-AF65-F5344CB8AC3E}">
        <p14:creationId xmlns:p14="http://schemas.microsoft.com/office/powerpoint/2010/main" val="36057643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7FB0EB1-1B00-4815-A6F9-42B79F0EA18B}" type="slidenum">
              <a:rPr lang="el-GR"/>
              <a:pPr/>
              <a:t>3</a:t>
            </a:fld>
            <a:endParaRPr lang="el-GR"/>
          </a:p>
        </p:txBody>
      </p:sp>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p:txBody>
          <a:bodyPr/>
          <a:lstStyle/>
          <a:p>
            <a:endParaRPr lang="el-GR"/>
          </a:p>
        </p:txBody>
      </p:sp>
    </p:spTree>
    <p:extLst>
      <p:ext uri="{BB962C8B-B14F-4D97-AF65-F5344CB8AC3E}">
        <p14:creationId xmlns:p14="http://schemas.microsoft.com/office/powerpoint/2010/main" val="8427355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C2BF3D1-0C50-40EF-926E-96B288A41453}" type="slidenum">
              <a:rPr lang="el-GR"/>
              <a:pPr/>
              <a:t>4</a:t>
            </a:fld>
            <a:endParaRPr lang="el-GR"/>
          </a:p>
        </p:txBody>
      </p:sp>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p:txBody>
          <a:bodyPr/>
          <a:lstStyle/>
          <a:p>
            <a:endParaRPr lang="el-GR"/>
          </a:p>
        </p:txBody>
      </p:sp>
    </p:spTree>
    <p:extLst>
      <p:ext uri="{BB962C8B-B14F-4D97-AF65-F5344CB8AC3E}">
        <p14:creationId xmlns:p14="http://schemas.microsoft.com/office/powerpoint/2010/main" val="29432506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91B3291-9CA2-49E8-AA54-90694338D18E}" type="slidenum">
              <a:rPr lang="el-GR"/>
              <a:pPr/>
              <a:t>5</a:t>
            </a:fld>
            <a:endParaRPr lang="el-GR"/>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p:txBody>
          <a:bodyPr/>
          <a:lstStyle/>
          <a:p>
            <a:endParaRPr lang="el-GR"/>
          </a:p>
        </p:txBody>
      </p:sp>
    </p:spTree>
    <p:extLst>
      <p:ext uri="{BB962C8B-B14F-4D97-AF65-F5344CB8AC3E}">
        <p14:creationId xmlns:p14="http://schemas.microsoft.com/office/powerpoint/2010/main" val="19868648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87050F-C1A3-4B14-AE3D-7A882DE4146D}" type="slidenum">
              <a:rPr lang="el-GR"/>
              <a:pPr/>
              <a:t>6</a:t>
            </a:fld>
            <a:endParaRPr lang="el-GR"/>
          </a:p>
        </p:txBody>
      </p:sp>
      <p:sp>
        <p:nvSpPr>
          <p:cNvPr id="131074" name="Rectangle 2"/>
          <p:cNvSpPr>
            <a:spLocks noGrp="1" noRot="1" noChangeAspect="1" noChangeArrowheads="1" noTextEdit="1"/>
          </p:cNvSpPr>
          <p:nvPr>
            <p:ph type="sldImg"/>
          </p:nvPr>
        </p:nvSpPr>
        <p:spPr>
          <a:ln/>
        </p:spPr>
      </p:sp>
      <p:sp>
        <p:nvSpPr>
          <p:cNvPr id="131075" name="Rectangle 3"/>
          <p:cNvSpPr>
            <a:spLocks noGrp="1" noChangeArrowheads="1"/>
          </p:cNvSpPr>
          <p:nvPr>
            <p:ph type="body" idx="1"/>
          </p:nvPr>
        </p:nvSpPr>
        <p:spPr/>
        <p:txBody>
          <a:bodyPr/>
          <a:lstStyle/>
          <a:p>
            <a:endParaRPr lang="el-GR"/>
          </a:p>
        </p:txBody>
      </p:sp>
    </p:spTree>
    <p:extLst>
      <p:ext uri="{BB962C8B-B14F-4D97-AF65-F5344CB8AC3E}">
        <p14:creationId xmlns:p14="http://schemas.microsoft.com/office/powerpoint/2010/main" val="18274584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D72B8E5-6586-4E60-8A91-0009897D3AA9}" type="slidenum">
              <a:rPr lang="el-GR"/>
              <a:pPr/>
              <a:t>7</a:t>
            </a:fld>
            <a:endParaRPr lang="el-GR"/>
          </a:p>
        </p:txBody>
      </p:sp>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p:txBody>
          <a:bodyPr/>
          <a:lstStyle/>
          <a:p>
            <a:endParaRPr lang="el-GR"/>
          </a:p>
        </p:txBody>
      </p:sp>
    </p:spTree>
    <p:extLst>
      <p:ext uri="{BB962C8B-B14F-4D97-AF65-F5344CB8AC3E}">
        <p14:creationId xmlns:p14="http://schemas.microsoft.com/office/powerpoint/2010/main" val="35711639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2CDA8A4-96D4-476D-A50A-3C7DEDD5D4D5}" type="slidenum">
              <a:rPr lang="el-GR" altLang="en-US"/>
              <a:pPr eaLnBrk="1" hangingPunct="1"/>
              <a:t>11</a:t>
            </a:fld>
            <a:endParaRPr lang="el-GR" altLang="en-US"/>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348093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18E4874-EE1E-4B14-B795-F58A280E0E6E}" type="slidenum">
              <a:rPr lang="el-GR" altLang="en-US"/>
              <a:pPr eaLnBrk="1" hangingPunct="1"/>
              <a:t>13</a:t>
            </a:fld>
            <a:endParaRPr lang="el-GR" altLang="en-US"/>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1457659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custDataLst>
      <p:tags r:id="rId1"/>
    </p:custDataLst>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Από την Παιδαγωγική στις Επιστήμες της Αγωγής</a:t>
            </a:r>
          </a:p>
        </p:txBody>
      </p:sp>
      <p:pic>
        <p:nvPicPr>
          <p:cNvPr id="6" name="Picture 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ustDataLst>
      <p:tags r:id="rId1"/>
    </p:custDataLst>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Από την Παιδαγωγική στις Επιστήμες της Αγωγής</a:t>
            </a:r>
          </a:p>
        </p:txBody>
      </p:sp>
      <p:pic>
        <p:nvPicPr>
          <p:cNvPr id="6" name="Picture 5" descr="[DECORATIVE]"/>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custDataLst>
      <p:tags r:id="rId1"/>
    </p:custDataLst>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Από την Παιδαγωγική στις Επιστήμες της Αγωγής</a:t>
            </a:r>
          </a:p>
        </p:txBody>
      </p:sp>
      <p:pic>
        <p:nvPicPr>
          <p:cNvPr id="7" name="Picture 6" descr="[DECORATIVE]"/>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Από την Παιδαγωγική στις Επιστήμες της Αγωγής</a:t>
            </a:r>
          </a:p>
        </p:txBody>
      </p:sp>
      <p:pic>
        <p:nvPicPr>
          <p:cNvPr id="9" name="Picture 8" descr="[DECORATIVE]"/>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Από την Παιδαγωγική στις Επιστήμες της Αγωγής</a:t>
            </a:r>
          </a:p>
        </p:txBody>
      </p:sp>
      <p:pic>
        <p:nvPicPr>
          <p:cNvPr id="5" name="Pictur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Από την Παιδαγωγική στις Επιστήμες της Αγωγής</a:t>
            </a:r>
          </a:p>
        </p:txBody>
      </p:sp>
      <p:pic>
        <p:nvPicPr>
          <p:cNvPr id="8" name="Picture 7" descr="[DECORATIVE]"/>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Από την Παιδαγωγική στις Επιστήμες της Αγωγής</a:t>
            </a:r>
          </a:p>
        </p:txBody>
      </p:sp>
      <p:pic>
        <p:nvPicPr>
          <p:cNvPr id="7" name="Picture 6" descr="[DECORATIVE]"/>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ustDataLst>
      <p:tags r:id="rId13"/>
    </p:custDataLst>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4.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tags" Target="../tags/tag25.xml"/><Relationship Id="rId4" Type="http://schemas.openxmlformats.org/officeDocument/2006/relationships/image" Target="../media/image3.jpeg"/></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3.xml"/><Relationship Id="rId1" Type="http://schemas.openxmlformats.org/officeDocument/2006/relationships/tags" Target="../tags/tag26.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tags" Target="../tags/tag27.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tags" Target="../tags/tag28.xml"/><Relationship Id="rId4" Type="http://schemas.openxmlformats.org/officeDocument/2006/relationships/hyperlink" Target="http://opencourses.uoa.gr/courses/ECD8/" TargetMode="Externa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xml"/><Relationship Id="rId1" Type="http://schemas.openxmlformats.org/officeDocument/2006/relationships/tags" Target="../tags/tag29.xml"/><Relationship Id="rId5" Type="http://schemas.openxmlformats.org/officeDocument/2006/relationships/image" Target="../media/image4.png"/><Relationship Id="rId4" Type="http://schemas.openxmlformats.org/officeDocument/2006/relationships/hyperlink" Target="%5b1%5d%20http:/creativecommons.org/licenses/by-nc-sa/4.0/" TargetMode="Externa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xml"/><Relationship Id="rId1" Type="http://schemas.openxmlformats.org/officeDocument/2006/relationships/tags" Target="../tags/tag30.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6" descr="Λογότυπο Εθνικόν και Καποδιστριακόν Πανεπιστήμιον Αθηνών"/>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79388" y="404813"/>
            <a:ext cx="4148137" cy="81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Τίτλος 1"/>
          <p:cNvSpPr>
            <a:spLocks noGrp="1"/>
          </p:cNvSpPr>
          <p:nvPr>
            <p:ph type="ctrTitle"/>
          </p:nvPr>
        </p:nvSpPr>
        <p:spPr>
          <a:xfrm>
            <a:off x="685800" y="2006600"/>
            <a:ext cx="7772400" cy="1470025"/>
          </a:xfrm>
        </p:spPr>
        <p:txBody>
          <a:bodyPr>
            <a:normAutofit/>
          </a:bodyPr>
          <a:lstStyle/>
          <a:p>
            <a:r>
              <a:rPr lang="el-GR" altLang="en-US" sz="3900" dirty="0" smtClean="0"/>
              <a:t>Εισαγωγή στις </a:t>
            </a:r>
            <a:r>
              <a:rPr lang="el-GR" altLang="en-US" sz="3900" dirty="0"/>
              <a:t>Επιστήμες της Αγωγής</a:t>
            </a:r>
            <a:endParaRPr lang="el-GR" altLang="en-US" sz="3900" dirty="0" smtClean="0">
              <a:solidFill>
                <a:srgbClr val="5075BC"/>
              </a:solidFill>
            </a:endParaRPr>
          </a:p>
        </p:txBody>
      </p:sp>
      <p:sp>
        <p:nvSpPr>
          <p:cNvPr id="3" name="Υπότιτλος 2"/>
          <p:cNvSpPr>
            <a:spLocks noGrp="1"/>
          </p:cNvSpPr>
          <p:nvPr>
            <p:ph type="subTitle" idx="1"/>
          </p:nvPr>
        </p:nvSpPr>
        <p:spPr>
          <a:xfrm>
            <a:off x="684213" y="3384550"/>
            <a:ext cx="7775575" cy="1752600"/>
          </a:xfrm>
        </p:spPr>
        <p:txBody>
          <a:bodyPr rtlCol="0">
            <a:noAutofit/>
          </a:bodyPr>
          <a:lstStyle/>
          <a:p>
            <a:pPr fontAlgn="auto">
              <a:spcAft>
                <a:spcPts val="0"/>
              </a:spcAft>
              <a:defRPr/>
            </a:pPr>
            <a:r>
              <a:rPr lang="el-GR" sz="2800" b="1" dirty="0">
                <a:latin typeface="+mj-lt"/>
                <a:ea typeface="+mj-ea"/>
                <a:cs typeface="+mj-cs"/>
              </a:rPr>
              <a:t>Από την Παιδαγωγική στις Επιστήμες της </a:t>
            </a:r>
            <a:r>
              <a:rPr lang="el-GR" sz="2800" b="1" dirty="0" smtClean="0">
                <a:latin typeface="+mj-lt"/>
                <a:ea typeface="+mj-ea"/>
                <a:cs typeface="+mj-cs"/>
              </a:rPr>
              <a:t>Αγωγής</a:t>
            </a:r>
            <a:endParaRPr lang="en-US" sz="2800" b="1" dirty="0" smtClean="0">
              <a:latin typeface="+mj-lt"/>
              <a:ea typeface="+mj-ea"/>
              <a:cs typeface="+mj-cs"/>
            </a:endParaRPr>
          </a:p>
          <a:p>
            <a:pPr fontAlgn="auto">
              <a:spcAft>
                <a:spcPts val="0"/>
              </a:spcAft>
              <a:defRPr/>
            </a:pPr>
            <a:endParaRPr lang="el-GR" sz="2000" dirty="0" smtClean="0"/>
          </a:p>
          <a:p>
            <a:r>
              <a:rPr lang="el-GR" sz="2800" dirty="0" smtClean="0"/>
              <a:t>Αλεξάνδρα </a:t>
            </a:r>
            <a:r>
              <a:rPr lang="el-GR" sz="2800" dirty="0" err="1"/>
              <a:t>Ανδρούσου</a:t>
            </a:r>
            <a:r>
              <a:rPr lang="el-GR" sz="2800" dirty="0"/>
              <a:t> - Βασίλης </a:t>
            </a:r>
            <a:r>
              <a:rPr lang="el-GR" sz="2800" dirty="0" err="1"/>
              <a:t>Τσάφος</a:t>
            </a:r>
            <a:endParaRPr lang="el-GR" sz="2800" dirty="0"/>
          </a:p>
          <a:p>
            <a:pPr fontAlgn="auto">
              <a:spcAft>
                <a:spcPts val="0"/>
              </a:spcAft>
              <a:defRPr/>
            </a:pPr>
            <a:r>
              <a:rPr lang="el-GR" sz="2800" dirty="0" smtClean="0"/>
              <a:t>Τμήμα </a:t>
            </a:r>
            <a:r>
              <a:rPr lang="el-GR" sz="2800" dirty="0"/>
              <a:t>Εκπαίδευσης και Αγωγής στην Προσχολική Ηλικία (ΤΕΑΠΗ)</a:t>
            </a:r>
            <a:endParaRPr lang="en-US" sz="2800" dirty="0" smtClean="0"/>
          </a:p>
          <a:p>
            <a:pPr fontAlgn="auto">
              <a:spcAft>
                <a:spcPts val="0"/>
              </a:spcAft>
              <a:defRPr/>
            </a:pPr>
            <a:endParaRPr lang="el-GR" sz="2800" dirty="0" smtClean="0"/>
          </a:p>
        </p:txBody>
      </p:sp>
    </p:spTree>
    <p:custDataLst>
      <p:tags r:id="rId1"/>
    </p:custDataLst>
    <p:extLst>
      <p:ext uri="{BB962C8B-B14F-4D97-AF65-F5344CB8AC3E}">
        <p14:creationId xmlns:p14="http://schemas.microsoft.com/office/powerpoint/2010/main" val="2714677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Ψυχολογία της Εκπαίδευσης</a:t>
            </a:r>
            <a:br>
              <a:rPr lang="el-GR" dirty="0"/>
            </a:br>
            <a:endParaRPr lang="en-US" dirty="0"/>
          </a:p>
        </p:txBody>
      </p:sp>
      <p:sp>
        <p:nvSpPr>
          <p:cNvPr id="5" name="Θέση κειμένου 4"/>
          <p:cNvSpPr>
            <a:spLocks noGrp="1"/>
          </p:cNvSpPr>
          <p:nvPr>
            <p:ph type="body" idx="1"/>
          </p:nvPr>
        </p:nvSpPr>
        <p:spPr/>
        <p:txBody>
          <a:bodyPr/>
          <a:lstStyle/>
          <a:p>
            <a:endParaRPr lang="en-US"/>
          </a:p>
        </p:txBody>
      </p:sp>
    </p:spTree>
    <p:extLst>
      <p:ext uri="{BB962C8B-B14F-4D97-AF65-F5344CB8AC3E}">
        <p14:creationId xmlns:p14="http://schemas.microsoft.com/office/powerpoint/2010/main" val="4313298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l-GR" altLang="en-US" sz="4000" dirty="0" smtClean="0"/>
              <a:t>Βασική θεματική</a:t>
            </a:r>
          </a:p>
        </p:txBody>
      </p:sp>
      <p:sp>
        <p:nvSpPr>
          <p:cNvPr id="4099" name="Rectangle 3"/>
          <p:cNvSpPr>
            <a:spLocks noGrp="1" noChangeArrowheads="1"/>
          </p:cNvSpPr>
          <p:nvPr>
            <p:ph type="body" idx="1"/>
          </p:nvPr>
        </p:nvSpPr>
        <p:spPr/>
        <p:txBody>
          <a:bodyPr/>
          <a:lstStyle/>
          <a:p>
            <a:pPr marL="0" indent="0">
              <a:buNone/>
            </a:pPr>
            <a:r>
              <a:rPr lang="el-GR" altLang="en-US" dirty="0" smtClean="0"/>
              <a:t>Η διαμόρφωση των γνώσεων στο παιδί στο πλαίσιο του σχολείου μέσω της αλληλεπίδρασής του με το υλικό και το κοινωνικό περιβάλλον.</a:t>
            </a:r>
          </a:p>
        </p:txBody>
      </p:sp>
    </p:spTree>
    <p:extLst>
      <p:ext uri="{BB962C8B-B14F-4D97-AF65-F5344CB8AC3E}">
        <p14:creationId xmlns:p14="http://schemas.microsoft.com/office/powerpoint/2010/main" val="2618364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n-US" dirty="0"/>
              <a:t>Βασικοί εκπρόσωποι</a:t>
            </a:r>
            <a:endParaRPr lang="en-US" dirty="0"/>
          </a:p>
        </p:txBody>
      </p:sp>
      <p:sp>
        <p:nvSpPr>
          <p:cNvPr id="3" name="Θέση περιεχομένου 2"/>
          <p:cNvSpPr>
            <a:spLocks noGrp="1"/>
          </p:cNvSpPr>
          <p:nvPr>
            <p:ph idx="1"/>
            <p:custDataLst>
              <p:tags r:id="rId1"/>
            </p:custDataLst>
          </p:nvPr>
        </p:nvSpPr>
        <p:spPr/>
        <p:txBody>
          <a:bodyPr/>
          <a:lstStyle/>
          <a:p>
            <a:r>
              <a:rPr lang="en-US" altLang="en-US" dirty="0"/>
              <a:t>Jean </a:t>
            </a:r>
            <a:r>
              <a:rPr lang="en-US" altLang="en-US" dirty="0" smtClean="0"/>
              <a:t>Piaget</a:t>
            </a:r>
            <a:r>
              <a:rPr lang="el-GR" altLang="en-US" dirty="0" smtClean="0"/>
              <a:t>,</a:t>
            </a:r>
          </a:p>
          <a:p>
            <a:r>
              <a:rPr lang="en-US" altLang="en-US" dirty="0" smtClean="0"/>
              <a:t>Vygotsky</a:t>
            </a:r>
            <a:r>
              <a:rPr lang="el-GR" altLang="en-US" dirty="0" smtClean="0"/>
              <a:t>,</a:t>
            </a:r>
          </a:p>
          <a:p>
            <a:r>
              <a:rPr lang="en-US" altLang="en-US" dirty="0" err="1" smtClean="0"/>
              <a:t>Wallon</a:t>
            </a:r>
            <a:r>
              <a:rPr lang="el-GR" altLang="en-US" dirty="0" smtClean="0"/>
              <a:t>,</a:t>
            </a:r>
          </a:p>
          <a:p>
            <a:r>
              <a:rPr lang="en-US" altLang="en-US" dirty="0" smtClean="0"/>
              <a:t>Bruner</a:t>
            </a:r>
            <a:r>
              <a:rPr lang="el-GR" altLang="en-US" dirty="0" smtClean="0"/>
              <a:t>.</a:t>
            </a:r>
            <a:endParaRPr lang="el-GR" altLang="en-US" dirty="0"/>
          </a:p>
          <a:p>
            <a:endParaRPr lang="en-US" dirty="0"/>
          </a:p>
        </p:txBody>
      </p:sp>
    </p:spTree>
    <p:extLst>
      <p:ext uri="{BB962C8B-B14F-4D97-AF65-F5344CB8AC3E}">
        <p14:creationId xmlns:p14="http://schemas.microsoft.com/office/powerpoint/2010/main" val="313881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l-GR" altLang="en-US" dirty="0" smtClean="0"/>
              <a:t>Βασικές κατευθύνσεις (1/2)</a:t>
            </a:r>
          </a:p>
        </p:txBody>
      </p:sp>
      <p:sp>
        <p:nvSpPr>
          <p:cNvPr id="5123" name="Rectangle 3"/>
          <p:cNvSpPr>
            <a:spLocks noGrp="1" noChangeArrowheads="1"/>
          </p:cNvSpPr>
          <p:nvPr>
            <p:ph idx="1"/>
          </p:nvPr>
        </p:nvSpPr>
        <p:spPr/>
        <p:txBody>
          <a:bodyPr>
            <a:normAutofit/>
          </a:bodyPr>
          <a:lstStyle/>
          <a:p>
            <a:pPr eaLnBrk="1" hangingPunct="1"/>
            <a:r>
              <a:rPr lang="el-GR" altLang="en-US" sz="2800" dirty="0" smtClean="0"/>
              <a:t>Αξιοποιώντας δεδομένα της γνωστικής ψυχολογίας (</a:t>
            </a:r>
            <a:r>
              <a:rPr lang="en-US" altLang="en-US" sz="2800" dirty="0" smtClean="0"/>
              <a:t>Piaget, </a:t>
            </a:r>
            <a:r>
              <a:rPr lang="en-US" altLang="en-US" sz="2800" dirty="0" err="1" smtClean="0"/>
              <a:t>Wallon</a:t>
            </a:r>
            <a:r>
              <a:rPr lang="en-US" altLang="en-US" sz="2800" dirty="0" smtClean="0"/>
              <a:t>, Vygotsky, Bruner)</a:t>
            </a:r>
            <a:r>
              <a:rPr lang="el-GR" altLang="en-US" sz="2800" dirty="0" smtClean="0"/>
              <a:t>, να διαμορφώσει μια γενική όψη της ανάπτυξης του παιδιού και του εφήβου ώστε να συμβάλει στην ανάπτυξη της σχολικής μάθησης (Πόσο ικανοί/δεκτικοί είναι το παιδί ή ο έφηβος να μαθαίνουν στο σχολείο με βάση τη γνωστική του ανάπτυξη και τους γνωστικούς μηχανισμούς που αναπτύσσει).</a:t>
            </a:r>
            <a:endParaRPr lang="en-US" altLang="en-US" sz="2800" dirty="0" smtClean="0"/>
          </a:p>
        </p:txBody>
      </p:sp>
    </p:spTree>
    <p:extLst>
      <p:ext uri="{BB962C8B-B14F-4D97-AF65-F5344CB8AC3E}">
        <p14:creationId xmlns:p14="http://schemas.microsoft.com/office/powerpoint/2010/main" val="9461663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l-GR" altLang="en-US" dirty="0"/>
              <a:t>Βασικές κατευθύνσεις </a:t>
            </a:r>
            <a:r>
              <a:rPr lang="el-GR" altLang="en-US" dirty="0" smtClean="0"/>
              <a:t>(2/2</a:t>
            </a:r>
            <a:r>
              <a:rPr lang="el-GR" altLang="en-US" dirty="0"/>
              <a:t>)</a:t>
            </a:r>
            <a:endParaRPr lang="el-GR" altLang="en-US" dirty="0" smtClean="0"/>
          </a:p>
        </p:txBody>
      </p:sp>
      <p:sp>
        <p:nvSpPr>
          <p:cNvPr id="6147" name="Rectangle 3"/>
          <p:cNvSpPr>
            <a:spLocks noGrp="1" noChangeArrowheads="1"/>
          </p:cNvSpPr>
          <p:nvPr>
            <p:ph idx="1"/>
          </p:nvPr>
        </p:nvSpPr>
        <p:spPr/>
        <p:txBody>
          <a:bodyPr/>
          <a:lstStyle/>
          <a:p>
            <a:pPr eaLnBrk="1" hangingPunct="1"/>
            <a:r>
              <a:rPr lang="el-GR" altLang="en-US" sz="2800" dirty="0" smtClean="0"/>
              <a:t>Αξιοποιώντας δεδομένα της ψυχανάλυσης </a:t>
            </a:r>
            <a:r>
              <a:rPr lang="en-US" altLang="en-US" sz="2800" dirty="0" smtClean="0"/>
              <a:t>(Freud) </a:t>
            </a:r>
            <a:r>
              <a:rPr lang="el-GR" altLang="en-US" sz="2800" dirty="0" smtClean="0"/>
              <a:t>να κατανοήσει συγκεκριμένες συμπεριφορές των μαθητών και του εκπαιδευτικού (μηχανισμοί προβολής, μεταβίβασης, </a:t>
            </a:r>
            <a:r>
              <a:rPr lang="el-GR" altLang="en-US" sz="2800" dirty="0" err="1" smtClean="0"/>
              <a:t>αντιμεταβίβασης</a:t>
            </a:r>
            <a:r>
              <a:rPr lang="el-GR" altLang="en-US" sz="2800" dirty="0" smtClean="0"/>
              <a:t>, μεσολάβησης).</a:t>
            </a:r>
          </a:p>
          <a:p>
            <a:pPr eaLnBrk="1" hangingPunct="1"/>
            <a:r>
              <a:rPr lang="el-GR" altLang="en-US" sz="2800" dirty="0" smtClean="0"/>
              <a:t>Αξιοποιώντας δεδομένα της ψυχοπαθολογίας του παιδιού να επισημάνει τις παθολογικές περιστάσεις (νευρώσεις, ψυχώσεις…) και να αναζητήσει τρόπους διαχείρισής τους στο σχολικό περιβάλλον</a:t>
            </a:r>
          </a:p>
        </p:txBody>
      </p:sp>
    </p:spTree>
    <p:extLst>
      <p:ext uri="{BB962C8B-B14F-4D97-AF65-F5344CB8AC3E}">
        <p14:creationId xmlns:p14="http://schemas.microsoft.com/office/powerpoint/2010/main" val="7567490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l-GR" altLang="en-US" sz="4000" dirty="0" smtClean="0"/>
              <a:t>Βασικά επιστημονικά ερωτήματα (1/2)</a:t>
            </a:r>
          </a:p>
        </p:txBody>
      </p:sp>
      <p:sp>
        <p:nvSpPr>
          <p:cNvPr id="7171" name="Rectangle 3"/>
          <p:cNvSpPr>
            <a:spLocks noGrp="1" noChangeArrowheads="1"/>
          </p:cNvSpPr>
          <p:nvPr>
            <p:ph idx="1"/>
          </p:nvPr>
        </p:nvSpPr>
        <p:spPr/>
        <p:txBody>
          <a:bodyPr>
            <a:normAutofit/>
          </a:bodyPr>
          <a:lstStyle/>
          <a:p>
            <a:pPr eaLnBrk="1" hangingPunct="1"/>
            <a:r>
              <a:rPr lang="el-GR" altLang="en-US" dirty="0" smtClean="0"/>
              <a:t>Πώς αναπτύσσονται οι γνώσεις στο πλαίσιο της αλληλεπίδρασης ανάμεσα στην πραγματικότητα και την εσωτερική δόμηση του παιδιού; </a:t>
            </a:r>
          </a:p>
          <a:p>
            <a:pPr eaLnBrk="1" hangingPunct="1"/>
            <a:r>
              <a:rPr lang="el-GR" altLang="en-US" dirty="0" smtClean="0"/>
              <a:t>Ποιος είναι ο ρόλος του ενήλικα ως μεσολαβητή για την πρόσβαση στη γνώση; Ποιος είναι ο ρόλος της συνεργασίας; </a:t>
            </a:r>
            <a:endParaRPr lang="en-US" altLang="en-US" dirty="0" smtClean="0"/>
          </a:p>
        </p:txBody>
      </p:sp>
    </p:spTree>
    <p:extLst>
      <p:ext uri="{BB962C8B-B14F-4D97-AF65-F5344CB8AC3E}">
        <p14:creationId xmlns:p14="http://schemas.microsoft.com/office/powerpoint/2010/main" val="31831863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l-GR" altLang="en-US" sz="4000" dirty="0"/>
              <a:t>Βασικά επιστημονικά ερωτήματα </a:t>
            </a:r>
            <a:r>
              <a:rPr lang="el-GR" altLang="en-US" sz="4000" dirty="0" smtClean="0"/>
              <a:t>(2/2</a:t>
            </a:r>
            <a:r>
              <a:rPr lang="el-GR" altLang="en-US" sz="4000" dirty="0"/>
              <a:t>)</a:t>
            </a:r>
            <a:endParaRPr lang="el-GR" altLang="en-US" sz="4000" dirty="0" smtClean="0"/>
          </a:p>
        </p:txBody>
      </p:sp>
      <p:sp>
        <p:nvSpPr>
          <p:cNvPr id="7171" name="Rectangle 3"/>
          <p:cNvSpPr>
            <a:spLocks noGrp="1" noChangeArrowheads="1"/>
          </p:cNvSpPr>
          <p:nvPr>
            <p:ph idx="1"/>
          </p:nvPr>
        </p:nvSpPr>
        <p:spPr/>
        <p:txBody>
          <a:bodyPr>
            <a:normAutofit/>
          </a:bodyPr>
          <a:lstStyle/>
          <a:p>
            <a:pPr eaLnBrk="1" hangingPunct="1"/>
            <a:r>
              <a:rPr lang="el-GR" altLang="en-US" dirty="0" smtClean="0"/>
              <a:t>Ποιες σχέσεις αναπτύσσονται ανάμεσα στη γλώσσα και τη σκέψη;  </a:t>
            </a:r>
          </a:p>
          <a:p>
            <a:pPr eaLnBrk="1" hangingPunct="1"/>
            <a:r>
              <a:rPr lang="el-GR" altLang="en-US" dirty="0" smtClean="0"/>
              <a:t>Πώς η διαμόρφωση της προσωπικότητας, συμπεριλαμβανομένου και του συναισθηματικού τομέα </a:t>
            </a:r>
            <a:r>
              <a:rPr lang="el-GR" altLang="en-US" dirty="0" err="1" smtClean="0"/>
              <a:t>αλληλεπιδρά</a:t>
            </a:r>
            <a:r>
              <a:rPr lang="el-GR" altLang="en-US" dirty="0" smtClean="0"/>
              <a:t> με (επηρεάζεται &amp; επηρεάζει) τη διαμόρφωση των γνώσεων.</a:t>
            </a:r>
          </a:p>
        </p:txBody>
      </p:sp>
    </p:spTree>
    <p:extLst>
      <p:ext uri="{BB962C8B-B14F-4D97-AF65-F5344CB8AC3E}">
        <p14:creationId xmlns:p14="http://schemas.microsoft.com/office/powerpoint/2010/main" val="124986405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smtClean="0"/>
              <a:t>Κοινωνιολογία της </a:t>
            </a:r>
            <a:r>
              <a:rPr lang="el-GR" dirty="0"/>
              <a:t>Εκπαίδευσης</a:t>
            </a:r>
            <a:br>
              <a:rPr lang="el-GR" dirty="0"/>
            </a:br>
            <a:endParaRPr lang="en-US" dirty="0"/>
          </a:p>
        </p:txBody>
      </p:sp>
      <p:sp>
        <p:nvSpPr>
          <p:cNvPr id="5" name="Θέση κειμένου 4"/>
          <p:cNvSpPr>
            <a:spLocks noGrp="1"/>
          </p:cNvSpPr>
          <p:nvPr>
            <p:ph type="body" idx="1"/>
          </p:nvPr>
        </p:nvSpPr>
        <p:spPr/>
        <p:txBody>
          <a:bodyPr/>
          <a:lstStyle/>
          <a:p>
            <a:endParaRPr lang="en-US"/>
          </a:p>
        </p:txBody>
      </p:sp>
    </p:spTree>
    <p:extLst>
      <p:ext uri="{BB962C8B-B14F-4D97-AF65-F5344CB8AC3E}">
        <p14:creationId xmlns:p14="http://schemas.microsoft.com/office/powerpoint/2010/main" val="33910399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Autofit/>
          </a:bodyPr>
          <a:lstStyle/>
          <a:p>
            <a:pPr eaLnBrk="1" hangingPunct="1"/>
            <a:r>
              <a:rPr lang="el-GR" altLang="en-US" sz="4000" dirty="0" smtClean="0"/>
              <a:t>Επίπεδα Κοινωνιολογίας της Εκπαίδευσης</a:t>
            </a:r>
          </a:p>
        </p:txBody>
      </p:sp>
      <p:sp>
        <p:nvSpPr>
          <p:cNvPr id="9219" name="Rectangle 3"/>
          <p:cNvSpPr>
            <a:spLocks noGrp="1" noChangeArrowheads="1"/>
          </p:cNvSpPr>
          <p:nvPr>
            <p:ph type="body" idx="1"/>
          </p:nvPr>
        </p:nvSpPr>
        <p:spPr>
          <a:xfrm>
            <a:off x="457200" y="1600200"/>
            <a:ext cx="8229600" cy="5257800"/>
          </a:xfrm>
        </p:spPr>
        <p:txBody>
          <a:bodyPr>
            <a:normAutofit/>
          </a:bodyPr>
          <a:lstStyle/>
          <a:p>
            <a:pPr eaLnBrk="1" hangingPunct="1"/>
            <a:r>
              <a:rPr lang="el-GR" altLang="en-US" sz="2800" dirty="0" smtClean="0"/>
              <a:t>Αναλύει τη θέση και τη λειτουργία του σχολικού θεσμού στους κόλπους της κοινωνίας (σχέσεις σχολείου – κοινωνίας)</a:t>
            </a:r>
            <a:r>
              <a:rPr lang="en-US" altLang="en-US" sz="2800" dirty="0" smtClean="0"/>
              <a:t>.</a:t>
            </a:r>
            <a:endParaRPr lang="el-GR" altLang="en-US" sz="2800" dirty="0" smtClean="0"/>
          </a:p>
          <a:p>
            <a:pPr eaLnBrk="1" hangingPunct="1"/>
            <a:r>
              <a:rPr lang="el-GR" altLang="en-US" sz="2800" dirty="0" smtClean="0"/>
              <a:t>Αναλύει το σχολείο ως κοινωνία (</a:t>
            </a:r>
            <a:r>
              <a:rPr lang="el-GR" altLang="en-US" sz="2800" dirty="0" err="1" smtClean="0"/>
              <a:t>μικροκοινωνία</a:t>
            </a:r>
            <a:r>
              <a:rPr lang="el-GR" altLang="en-US" sz="2800" dirty="0" smtClean="0"/>
              <a:t>) και επανατοποθετεί το πρόβλημα αυτής της </a:t>
            </a:r>
            <a:r>
              <a:rPr lang="el-GR" altLang="en-US" sz="2800" dirty="0" err="1" smtClean="0"/>
              <a:t>μικροκοινωνίας</a:t>
            </a:r>
            <a:r>
              <a:rPr lang="el-GR" altLang="en-US" sz="2800" dirty="0" smtClean="0"/>
              <a:t> με την  ευρύτερη κοινωνία, με αφετηρία συγκεκριμένα προβλήματα του σχολικού θεσμού (σχολική αποτυχία, πρακτικές των διδασκόντων…)</a:t>
            </a:r>
            <a:r>
              <a:rPr lang="en-US" altLang="en-US" sz="2800" dirty="0" smtClean="0"/>
              <a:t>.</a:t>
            </a:r>
            <a:r>
              <a:rPr lang="el-GR" altLang="en-US" sz="2800" dirty="0" smtClean="0"/>
              <a:t> </a:t>
            </a:r>
          </a:p>
        </p:txBody>
      </p:sp>
    </p:spTree>
    <p:extLst>
      <p:ext uri="{BB962C8B-B14F-4D97-AF65-F5344CB8AC3E}">
        <p14:creationId xmlns:p14="http://schemas.microsoft.com/office/powerpoint/2010/main" val="18985516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Autofit/>
          </a:bodyPr>
          <a:lstStyle/>
          <a:p>
            <a:pPr eaLnBrk="1" hangingPunct="1"/>
            <a:r>
              <a:rPr lang="el-GR" altLang="en-US" sz="4000" dirty="0"/>
              <a:t>Κ</a:t>
            </a:r>
            <a:r>
              <a:rPr lang="el-GR" altLang="en-US" sz="4000" dirty="0" smtClean="0"/>
              <a:t>ατευθύνσεις της Κοινωνιολογίας </a:t>
            </a:r>
            <a:r>
              <a:rPr lang="en-US" altLang="en-US" sz="4000" dirty="0" smtClean="0"/>
              <a:t/>
            </a:r>
            <a:br>
              <a:rPr lang="en-US" altLang="en-US" sz="4000" dirty="0" smtClean="0"/>
            </a:br>
            <a:r>
              <a:rPr lang="el-GR" altLang="en-US" sz="4000" dirty="0" smtClean="0"/>
              <a:t>της Εκπαίδευσης (1/2)</a:t>
            </a:r>
          </a:p>
        </p:txBody>
      </p:sp>
      <p:sp>
        <p:nvSpPr>
          <p:cNvPr id="10243" name="Rectangle 3"/>
          <p:cNvSpPr>
            <a:spLocks noGrp="1" noChangeArrowheads="1"/>
          </p:cNvSpPr>
          <p:nvPr>
            <p:ph type="body" idx="1"/>
          </p:nvPr>
        </p:nvSpPr>
        <p:spPr/>
        <p:txBody>
          <a:bodyPr>
            <a:noAutofit/>
          </a:bodyPr>
          <a:lstStyle/>
          <a:p>
            <a:pPr eaLnBrk="1" hangingPunct="1"/>
            <a:r>
              <a:rPr lang="el-GR" altLang="en-US" sz="3000" dirty="0" smtClean="0"/>
              <a:t>Ανάλυση του εκπαιδευτικού συστήματος ως κοινωνικού συστήματος: δομές εξουσίας και η λειτουργία τους – τρόποι δόμησης, νομιμοποίησης &amp; μεταβίβασης της σχολικής κουλτούρας.</a:t>
            </a:r>
          </a:p>
          <a:p>
            <a:r>
              <a:rPr lang="el-GR" altLang="en-US" sz="3000" dirty="0"/>
              <a:t>Μελέτη των αλληλεπιδράσεων ανάμεσα στο εκπαιδευτικό σύστημα και την κοινωνία: οι σχέσεις ανάμεσα στο σχολείο και τους τοπικούς ή περιφερειακούς συλλόγους.</a:t>
            </a:r>
          </a:p>
          <a:p>
            <a:pPr eaLnBrk="1" hangingPunct="1"/>
            <a:endParaRPr lang="el-GR" altLang="en-US" sz="3000" dirty="0" smtClean="0"/>
          </a:p>
          <a:p>
            <a:pPr eaLnBrk="1" hangingPunct="1">
              <a:buFontTx/>
              <a:buNone/>
            </a:pPr>
            <a:r>
              <a:rPr lang="el-GR" altLang="en-US" sz="3000" dirty="0" smtClean="0"/>
              <a:t>  </a:t>
            </a:r>
          </a:p>
        </p:txBody>
      </p:sp>
    </p:spTree>
    <p:extLst>
      <p:ext uri="{BB962C8B-B14F-4D97-AF65-F5344CB8AC3E}">
        <p14:creationId xmlns:p14="http://schemas.microsoft.com/office/powerpoint/2010/main" val="14465350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normAutofit fontScale="90000"/>
          </a:bodyPr>
          <a:lstStyle/>
          <a:p>
            <a:pPr algn="ctr"/>
            <a:r>
              <a:rPr lang="el-GR" dirty="0"/>
              <a:t>Παιδαγωγική ως </a:t>
            </a:r>
            <a:r>
              <a:rPr lang="el-GR" dirty="0" smtClean="0"/>
              <a:t>(</a:t>
            </a:r>
            <a:r>
              <a:rPr lang="el-GR" dirty="0" err="1" smtClean="0"/>
              <a:t>δι)επιστημονικό</a:t>
            </a:r>
            <a:r>
              <a:rPr lang="el-GR" dirty="0" smtClean="0"/>
              <a:t> πεδίο (1/2)</a:t>
            </a:r>
            <a:endParaRPr lang="el-GR" dirty="0"/>
          </a:p>
        </p:txBody>
      </p:sp>
      <p:sp>
        <p:nvSpPr>
          <p:cNvPr id="29699" name="Rectangle 3"/>
          <p:cNvSpPr>
            <a:spLocks noGrp="1" noChangeArrowheads="1"/>
          </p:cNvSpPr>
          <p:nvPr>
            <p:ph idx="1"/>
          </p:nvPr>
        </p:nvSpPr>
        <p:spPr/>
        <p:txBody>
          <a:bodyPr/>
          <a:lstStyle/>
          <a:p>
            <a:pPr>
              <a:lnSpc>
                <a:spcPct val="90000"/>
              </a:lnSpc>
            </a:pPr>
            <a:r>
              <a:rPr lang="el-GR" dirty="0"/>
              <a:t>Επιστημονικά πορίσματα είναι αποτέλεσμα έρευνας που συνίσταται στο συνδυασμό </a:t>
            </a:r>
            <a:r>
              <a:rPr lang="el-GR" b="1" dirty="0"/>
              <a:t>εμπειρίας, λογικής &amp; </a:t>
            </a:r>
            <a:r>
              <a:rPr lang="el-GR" b="1" dirty="0" smtClean="0"/>
              <a:t>ελέγχου.</a:t>
            </a:r>
            <a:endParaRPr lang="el-GR" b="1" dirty="0"/>
          </a:p>
          <a:p>
            <a:pPr>
              <a:lnSpc>
                <a:spcPct val="90000"/>
              </a:lnSpc>
            </a:pPr>
            <a:r>
              <a:rPr lang="el-GR" dirty="0"/>
              <a:t>Τα εμπειρικά δεδομένα οργανώνονται με ένα συγκεκριμένο τρόπο, δημιουργούν ένα σύστημα αρχών, του οποίου η εγκυρότητα </a:t>
            </a:r>
            <a:r>
              <a:rPr lang="el-GR" dirty="0" smtClean="0"/>
              <a:t>ελέγχεται.</a:t>
            </a:r>
            <a:endParaRPr lang="el-GR" dirty="0"/>
          </a:p>
        </p:txBody>
      </p:sp>
    </p:spTree>
    <p:custDataLst>
      <p:tags r:id="rId1"/>
    </p:custDataLst>
    <p:extLst>
      <p:ext uri="{BB962C8B-B14F-4D97-AF65-F5344CB8AC3E}">
        <p14:creationId xmlns:p14="http://schemas.microsoft.com/office/powerpoint/2010/main" val="238681736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Autofit/>
          </a:bodyPr>
          <a:lstStyle/>
          <a:p>
            <a:pPr eaLnBrk="1" hangingPunct="1"/>
            <a:r>
              <a:rPr lang="el-GR" altLang="en-US" sz="4000" dirty="0"/>
              <a:t>Κ</a:t>
            </a:r>
            <a:r>
              <a:rPr lang="el-GR" altLang="en-US" sz="4000" dirty="0" smtClean="0"/>
              <a:t>ατευθύνσεις της Κοινωνιολογίας </a:t>
            </a:r>
            <a:r>
              <a:rPr lang="en-US" altLang="en-US" sz="4000" dirty="0" smtClean="0"/>
              <a:t/>
            </a:r>
            <a:br>
              <a:rPr lang="en-US" altLang="en-US" sz="4000" dirty="0" smtClean="0"/>
            </a:br>
            <a:r>
              <a:rPr lang="el-GR" altLang="en-US" sz="4000" dirty="0" smtClean="0"/>
              <a:t>της Εκπαίδευσης (2/2)</a:t>
            </a:r>
          </a:p>
        </p:txBody>
      </p:sp>
      <p:sp>
        <p:nvSpPr>
          <p:cNvPr id="10243" name="Rectangle 3"/>
          <p:cNvSpPr>
            <a:spLocks noGrp="1" noChangeArrowheads="1"/>
          </p:cNvSpPr>
          <p:nvPr>
            <p:ph type="body" idx="1"/>
          </p:nvPr>
        </p:nvSpPr>
        <p:spPr/>
        <p:txBody>
          <a:bodyPr>
            <a:noAutofit/>
          </a:bodyPr>
          <a:lstStyle/>
          <a:p>
            <a:r>
              <a:rPr lang="el-GR" altLang="en-US" sz="3000" dirty="0"/>
              <a:t>Μελέτη του σχολικού θεσμού</a:t>
            </a:r>
            <a:r>
              <a:rPr lang="en-US" altLang="en-US" sz="3000" dirty="0"/>
              <a:t> </a:t>
            </a:r>
            <a:r>
              <a:rPr lang="el-GR" altLang="en-US" sz="3000" dirty="0"/>
              <a:t>και της τάξης ως  συστημάτων που βρίσκονται σε συνεχή αλληλεπίδραση στο πλαίσιο συγκεκριμένων κοινωνικών παραγόντων</a:t>
            </a:r>
          </a:p>
          <a:p>
            <a:pPr eaLnBrk="1" hangingPunct="1"/>
            <a:endParaRPr lang="el-GR" altLang="en-US" sz="3000" dirty="0" smtClean="0"/>
          </a:p>
          <a:p>
            <a:pPr eaLnBrk="1" hangingPunct="1">
              <a:buFontTx/>
              <a:buNone/>
            </a:pPr>
            <a:r>
              <a:rPr lang="el-GR" altLang="en-US" sz="3000" dirty="0" smtClean="0"/>
              <a:t>  </a:t>
            </a:r>
          </a:p>
        </p:txBody>
      </p:sp>
    </p:spTree>
    <p:extLst>
      <p:ext uri="{BB962C8B-B14F-4D97-AF65-F5344CB8AC3E}">
        <p14:creationId xmlns:p14="http://schemas.microsoft.com/office/powerpoint/2010/main" val="427883733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 Τίτλος"/>
          <p:cNvSpPr>
            <a:spLocks noGrp="1"/>
          </p:cNvSpPr>
          <p:nvPr>
            <p:ph type="title"/>
          </p:nvPr>
        </p:nvSpPr>
        <p:spPr/>
        <p:txBody>
          <a:bodyPr/>
          <a:lstStyle/>
          <a:p>
            <a:pPr eaLnBrk="1" hangingPunct="1"/>
            <a:r>
              <a:rPr lang="el-GR" altLang="en-US" smtClean="0"/>
              <a:t>Βασικοί εκπρόσωποι</a:t>
            </a:r>
          </a:p>
        </p:txBody>
      </p:sp>
      <p:sp>
        <p:nvSpPr>
          <p:cNvPr id="12291" name="2 - Θέση περιεχομένου"/>
          <p:cNvSpPr>
            <a:spLocks noGrp="1"/>
          </p:cNvSpPr>
          <p:nvPr>
            <p:ph idx="1"/>
            <p:custDataLst>
              <p:tags r:id="rId1"/>
            </p:custDataLst>
          </p:nvPr>
        </p:nvSpPr>
        <p:spPr/>
        <p:txBody>
          <a:bodyPr/>
          <a:lstStyle/>
          <a:p>
            <a:pPr eaLnBrk="1" hangingPunct="1"/>
            <a:r>
              <a:rPr lang="en-US" altLang="en-US" sz="4000" dirty="0" smtClean="0"/>
              <a:t>Bourdieu – </a:t>
            </a:r>
            <a:r>
              <a:rPr lang="en-US" altLang="en-US" sz="4000" dirty="0" err="1" smtClean="0"/>
              <a:t>Passeron</a:t>
            </a:r>
            <a:r>
              <a:rPr lang="el-GR" altLang="en-US" sz="4000" dirty="0" smtClean="0"/>
              <a:t>,</a:t>
            </a:r>
            <a:endParaRPr lang="en-US" altLang="en-US" sz="4000" dirty="0" smtClean="0"/>
          </a:p>
          <a:p>
            <a:pPr eaLnBrk="1" hangingPunct="1"/>
            <a:r>
              <a:rPr lang="en-US" altLang="en-US" sz="4000" dirty="0" smtClean="0"/>
              <a:t>Bernstein</a:t>
            </a:r>
            <a:r>
              <a:rPr lang="el-GR" altLang="en-US" sz="4000" dirty="0" smtClean="0"/>
              <a:t>,</a:t>
            </a:r>
            <a:endParaRPr lang="en-US" altLang="en-US" sz="4000" dirty="0" smtClean="0"/>
          </a:p>
          <a:p>
            <a:pPr eaLnBrk="1" hangingPunct="1"/>
            <a:r>
              <a:rPr lang="el-GR" altLang="en-US" sz="4000" dirty="0" err="1" smtClean="0"/>
              <a:t>Φραγκουδάκη</a:t>
            </a:r>
            <a:r>
              <a:rPr lang="el-GR" altLang="en-US" sz="4000" smtClean="0"/>
              <a:t>.</a:t>
            </a:r>
            <a:endParaRPr lang="el-GR" altLang="en-US" sz="4000" dirty="0" smtClean="0"/>
          </a:p>
        </p:txBody>
      </p:sp>
    </p:spTree>
    <p:extLst>
      <p:ext uri="{BB962C8B-B14F-4D97-AF65-F5344CB8AC3E}">
        <p14:creationId xmlns:p14="http://schemas.microsoft.com/office/powerpoint/2010/main" val="71324745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Ιστορία της Εκπαίδευσης</a:t>
            </a:r>
            <a:br>
              <a:rPr lang="el-GR" dirty="0"/>
            </a:br>
            <a:endParaRPr lang="en-US" dirty="0"/>
          </a:p>
        </p:txBody>
      </p:sp>
      <p:sp>
        <p:nvSpPr>
          <p:cNvPr id="5" name="Θέση κειμένου 4"/>
          <p:cNvSpPr>
            <a:spLocks noGrp="1"/>
          </p:cNvSpPr>
          <p:nvPr>
            <p:ph type="body" idx="1"/>
          </p:nvPr>
        </p:nvSpPr>
        <p:spPr/>
        <p:txBody>
          <a:bodyPr/>
          <a:lstStyle/>
          <a:p>
            <a:pPr algn="r">
              <a:lnSpc>
                <a:spcPct val="80000"/>
              </a:lnSpc>
            </a:pPr>
            <a:r>
              <a:rPr lang="el-GR" altLang="en-US" dirty="0"/>
              <a:t>Απομακρύνοντας το βλέμμα μας από τη σύγχρονη σχολική πραγματικότητα αντιλαμβανόμαστε πολύ καλά ότι αυτή είναι το αποτέλεσμα μιας μακράς εξέλιξης…</a:t>
            </a:r>
          </a:p>
          <a:p>
            <a:pPr algn="r">
              <a:lnSpc>
                <a:spcPct val="80000"/>
              </a:lnSpc>
            </a:pPr>
            <a:r>
              <a:rPr lang="en-US" altLang="en-US" dirty="0"/>
              <a:t> </a:t>
            </a:r>
          </a:p>
          <a:p>
            <a:pPr algn="r">
              <a:lnSpc>
                <a:spcPct val="80000"/>
              </a:lnSpc>
            </a:pPr>
            <a:r>
              <a:rPr lang="en-US" altLang="en-US" dirty="0" err="1"/>
              <a:t>Plaisance</a:t>
            </a:r>
            <a:r>
              <a:rPr lang="en-US" altLang="en-US" dirty="0"/>
              <a:t> - </a:t>
            </a:r>
            <a:r>
              <a:rPr lang="en-US" altLang="en-US" dirty="0" err="1"/>
              <a:t>Vergnaud</a:t>
            </a:r>
            <a:endParaRPr lang="el-GR" altLang="en-US" dirty="0"/>
          </a:p>
          <a:p>
            <a:endParaRPr lang="en-US" dirty="0"/>
          </a:p>
        </p:txBody>
      </p:sp>
    </p:spTree>
    <p:extLst>
      <p:ext uri="{BB962C8B-B14F-4D97-AF65-F5344CB8AC3E}">
        <p14:creationId xmlns:p14="http://schemas.microsoft.com/office/powerpoint/2010/main" val="13377389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noAutofit/>
          </a:bodyPr>
          <a:lstStyle/>
          <a:p>
            <a:pPr eaLnBrk="1" hangingPunct="1"/>
            <a:r>
              <a:rPr lang="el-GR" altLang="en-US" sz="4000" dirty="0" smtClean="0"/>
              <a:t>Τι αποτελεί αντικείμενο </a:t>
            </a:r>
            <a:br>
              <a:rPr lang="el-GR" altLang="en-US" sz="4000" dirty="0" smtClean="0"/>
            </a:br>
            <a:r>
              <a:rPr lang="el-GR" altLang="en-US" sz="4000" dirty="0" smtClean="0"/>
              <a:t>της Ιστορίας της Εκπαίδευσης (1/3)</a:t>
            </a:r>
          </a:p>
        </p:txBody>
      </p:sp>
      <p:sp>
        <p:nvSpPr>
          <p:cNvPr id="15363" name="Rectangle 3"/>
          <p:cNvSpPr>
            <a:spLocks noGrp="1" noChangeArrowheads="1"/>
          </p:cNvSpPr>
          <p:nvPr>
            <p:ph type="body" idx="1"/>
          </p:nvPr>
        </p:nvSpPr>
        <p:spPr/>
        <p:txBody>
          <a:bodyPr/>
          <a:lstStyle/>
          <a:p>
            <a:pPr eaLnBrk="1" hangingPunct="1"/>
            <a:r>
              <a:rPr lang="el-GR" altLang="en-US" sz="2800" dirty="0" smtClean="0"/>
              <a:t>Κάθε ιστορικό γεγονός που το προσεγγίζουμε από την οπτική της εκπαίδευσης μέσα στο πλαίσιο των ποικίλων παραγόντων (κοινωνικών, πολιτικών, ψυχολογικών) που το πλαισιώνουν (π.χ. </a:t>
            </a:r>
            <a:r>
              <a:rPr lang="el-GR" altLang="en-US" sz="2800" b="1" dirty="0" smtClean="0"/>
              <a:t>το εφηβικό κίνημα στο πλαίσιο του σχολείου</a:t>
            </a:r>
            <a:r>
              <a:rPr lang="el-GR" altLang="en-US" sz="2800" dirty="0" smtClean="0"/>
              <a:t>: το κίνημα των μαθητών του Λυκείου προκύπτει ως αντίδραση των μαθητών στην οργάνωση του σχολικού θεσμού; Αποδεικνύει μια μεγαλύτερη ωριμότητα των εφήβων σήμερα;).  </a:t>
            </a:r>
          </a:p>
        </p:txBody>
      </p:sp>
    </p:spTree>
    <p:extLst>
      <p:ext uri="{BB962C8B-B14F-4D97-AF65-F5344CB8AC3E}">
        <p14:creationId xmlns:p14="http://schemas.microsoft.com/office/powerpoint/2010/main" val="263427144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n-US" dirty="0"/>
              <a:t>Τι αποτελεί αντικείμενο </a:t>
            </a:r>
            <a:br>
              <a:rPr lang="el-GR" altLang="en-US" dirty="0"/>
            </a:br>
            <a:r>
              <a:rPr lang="el-GR" altLang="en-US" dirty="0"/>
              <a:t>της Ιστορίας της </a:t>
            </a:r>
            <a:r>
              <a:rPr lang="el-GR" altLang="en-US" dirty="0" smtClean="0"/>
              <a:t>Εκπαίδευσης (2/3)</a:t>
            </a:r>
            <a:endParaRPr lang="en-US" dirty="0"/>
          </a:p>
        </p:txBody>
      </p:sp>
      <p:sp>
        <p:nvSpPr>
          <p:cNvPr id="16386" name="Rectangle 3"/>
          <p:cNvSpPr>
            <a:spLocks noGrp="1" noChangeArrowheads="1"/>
          </p:cNvSpPr>
          <p:nvPr>
            <p:ph idx="1"/>
          </p:nvPr>
        </p:nvSpPr>
        <p:spPr/>
        <p:txBody>
          <a:bodyPr>
            <a:normAutofit fontScale="92500"/>
          </a:bodyPr>
          <a:lstStyle/>
          <a:p>
            <a:pPr eaLnBrk="1" hangingPunct="1"/>
            <a:r>
              <a:rPr lang="el-GR" altLang="en-US" sz="2800" dirty="0" smtClean="0"/>
              <a:t>Μια εκπαιδευτική δομή, οι παιδαγωγικές μέθοδοι, οι εκπαιδευτικοί νόμοι, οι επιστήμες της εκπαίδευσης, όπως αυτές εγγράφονται σε μια εθνική ή και υπερεθνική - παγκόσμια πορεία &amp; κληρονομιά. (π.χ. ο θεσμός της προσχολικής αγωγής στον 19</a:t>
            </a:r>
            <a:r>
              <a:rPr lang="el-GR" altLang="en-US" sz="2800" baseline="30000" dirty="0" smtClean="0"/>
              <a:t>ο</a:t>
            </a:r>
            <a:r>
              <a:rPr lang="el-GR" altLang="en-US" sz="2800" dirty="0" smtClean="0"/>
              <a:t> αι. στην Ευρώπη, </a:t>
            </a:r>
            <a:r>
              <a:rPr lang="el-GR" altLang="en-US" sz="2800" dirty="0"/>
              <a:t>η</a:t>
            </a:r>
            <a:r>
              <a:rPr lang="el-GR" altLang="en-US" sz="2800" dirty="0" smtClean="0"/>
              <a:t> </a:t>
            </a:r>
            <a:r>
              <a:rPr lang="el-GR" altLang="en-US" sz="2800" dirty="0" err="1" smtClean="0"/>
              <a:t>ομαδοσυνεργατική</a:t>
            </a:r>
            <a:r>
              <a:rPr lang="el-GR" altLang="en-US" sz="2800" dirty="0" smtClean="0"/>
              <a:t> διδασκαλία στις ΗΠΑ στον 20αι., </a:t>
            </a:r>
            <a:r>
              <a:rPr lang="el-GR" altLang="en-US" sz="2800" dirty="0"/>
              <a:t>η</a:t>
            </a:r>
            <a:r>
              <a:rPr lang="el-GR" altLang="en-US" sz="2800" dirty="0" smtClean="0"/>
              <a:t> παιδοκεντρική στροφή της Παιδαγωγικής στην Ευρώπη κατά το πρώτο μισό του 20ου αι., το αξιολογικό σύστημα της εκπαίδευσης από τη μεταπολίτευση έως σήμερα, η εξέλιξη των επιστημών της Αγωγής από το 1960-1985). </a:t>
            </a:r>
          </a:p>
        </p:txBody>
      </p:sp>
    </p:spTree>
    <p:extLst>
      <p:ext uri="{BB962C8B-B14F-4D97-AF65-F5344CB8AC3E}">
        <p14:creationId xmlns:p14="http://schemas.microsoft.com/office/powerpoint/2010/main" val="170863983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n-US" dirty="0"/>
              <a:t>Τι αποτελεί αντικείμενο </a:t>
            </a:r>
            <a:br>
              <a:rPr lang="el-GR" altLang="en-US" dirty="0"/>
            </a:br>
            <a:r>
              <a:rPr lang="el-GR" altLang="en-US" dirty="0"/>
              <a:t>της Ιστορίας της </a:t>
            </a:r>
            <a:r>
              <a:rPr lang="el-GR" altLang="en-US" dirty="0" smtClean="0"/>
              <a:t>Εκπαίδευσης (3/3)</a:t>
            </a:r>
            <a:endParaRPr lang="en-US" dirty="0"/>
          </a:p>
        </p:txBody>
      </p:sp>
      <p:sp>
        <p:nvSpPr>
          <p:cNvPr id="17410" name="Rectangle 3"/>
          <p:cNvSpPr>
            <a:spLocks noGrp="1" noChangeArrowheads="1"/>
          </p:cNvSpPr>
          <p:nvPr>
            <p:ph idx="1"/>
          </p:nvPr>
        </p:nvSpPr>
        <p:spPr/>
        <p:txBody>
          <a:bodyPr>
            <a:normAutofit/>
          </a:bodyPr>
          <a:lstStyle/>
          <a:p>
            <a:pPr eaLnBrk="1" hangingPunct="1"/>
            <a:r>
              <a:rPr lang="el-GR" altLang="en-US" sz="2800" dirty="0" smtClean="0"/>
              <a:t>Ανάλυση ενός προβλήματος, μελετώντας το σε διαφορετικές περιόδους, οι οποίες θεωρούνται ετερογενείς (π.χ. η διδασκαλία των Αρχαίων Ελληνικών στις αρχές και στο τέλος του 20ου αιώνα, το γλωσσικό πρόβλημα πριν και μετά τη δικτατορία της περιόδου 67-74) ή και σε διαφορετικές χώρες, συγκριτική μελέτη (η επιλογή και η κατάρτιση των δασκάλων στην Ελλάδα και στην Ισπανία στο τελευταίο τέταρτο του 20ου αιώνα). </a:t>
            </a:r>
          </a:p>
        </p:txBody>
      </p:sp>
    </p:spTree>
    <p:extLst>
      <p:ext uri="{BB962C8B-B14F-4D97-AF65-F5344CB8AC3E}">
        <p14:creationId xmlns:p14="http://schemas.microsoft.com/office/powerpoint/2010/main" val="15011801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l-GR" altLang="en-US" smtClean="0"/>
              <a:t>Από το παρόν στο παρελθόν</a:t>
            </a:r>
          </a:p>
        </p:txBody>
      </p:sp>
      <p:sp>
        <p:nvSpPr>
          <p:cNvPr id="18435" name="Rectangle 3"/>
          <p:cNvSpPr>
            <a:spLocks noGrp="1" noChangeArrowheads="1"/>
          </p:cNvSpPr>
          <p:nvPr>
            <p:ph type="body" idx="1"/>
          </p:nvPr>
        </p:nvSpPr>
        <p:spPr/>
        <p:txBody>
          <a:bodyPr/>
          <a:lstStyle/>
          <a:p>
            <a:pPr>
              <a:lnSpc>
                <a:spcPct val="90000"/>
              </a:lnSpc>
            </a:pPr>
            <a:r>
              <a:rPr lang="el-GR" altLang="en-US" sz="2800" dirty="0" smtClean="0"/>
              <a:t>Κάθε ανάλυση του παρελθόντος έχει τις ρίζες του στο παρόν </a:t>
            </a:r>
            <a:r>
              <a:rPr lang="el-GR" altLang="en-US" sz="2800" dirty="0">
                <a:latin typeface="Malgun Gothic" panose="020B0503020000020004" pitchFamily="34" charset="-127"/>
                <a:ea typeface="Malgun Gothic" panose="020B0503020000020004" pitchFamily="34" charset="-127"/>
              </a:rPr>
              <a:t>⇒</a:t>
            </a:r>
            <a:r>
              <a:rPr lang="el-GR" altLang="en-US" sz="2800" dirty="0" smtClean="0"/>
              <a:t> η Ιστορία της Εκπαίδευσης καθορίζει τους προσανατολισμούς της και επιλέγει τα αντικείμενά της ανάλογα με τα επιστημονικά, κοινωνικά &amp; πολιτικά χαρακτηριστικά του παρόντος (π.χ. ο ρόλος του σχολικού συστήματος στην αναπαραγωγή τη δεκαετία του ’70 και του ’90, η θέση των εξωσχολικών παραγόντων στη διαδικασία αλφαβητισμού, η εκπαίδευση των Ελλήνων την εποχή της Τουρκοκρατίας).  </a:t>
            </a:r>
          </a:p>
        </p:txBody>
      </p:sp>
    </p:spTree>
    <p:extLst>
      <p:ext uri="{BB962C8B-B14F-4D97-AF65-F5344CB8AC3E}">
        <p14:creationId xmlns:p14="http://schemas.microsoft.com/office/powerpoint/2010/main" val="294224365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l-GR" altLang="en-US" sz="4000" dirty="0" smtClean="0"/>
              <a:t>Σημασία της Ιστορίας της Εκπαίδευσης</a:t>
            </a:r>
          </a:p>
        </p:txBody>
      </p:sp>
      <p:sp>
        <p:nvSpPr>
          <p:cNvPr id="19459" name="Rectangle 3"/>
          <p:cNvSpPr>
            <a:spLocks noGrp="1" noChangeArrowheads="1"/>
          </p:cNvSpPr>
          <p:nvPr>
            <p:ph type="body" idx="1"/>
          </p:nvPr>
        </p:nvSpPr>
        <p:spPr/>
        <p:txBody>
          <a:bodyPr/>
          <a:lstStyle/>
          <a:p>
            <a:pPr eaLnBrk="1" hangingPunct="1"/>
            <a:r>
              <a:rPr lang="el-GR" altLang="en-US" dirty="0" smtClean="0"/>
              <a:t>Ανάλυση παραγόντων, μηχανισμών εκπαιδευτικού συστήματος </a:t>
            </a:r>
            <a:r>
              <a:rPr lang="el-GR" altLang="en-US" dirty="0" smtClean="0">
                <a:latin typeface="Malgun Gothic" panose="020B0503020000020004" pitchFamily="34" charset="-127"/>
                <a:ea typeface="Malgun Gothic" panose="020B0503020000020004" pitchFamily="34" charset="-127"/>
              </a:rPr>
              <a:t>⇒</a:t>
            </a:r>
            <a:r>
              <a:rPr lang="el-GR" altLang="en-US" dirty="0" smtClean="0"/>
              <a:t> αξιολόγηση σύγχρονων εκπαιδευτικών καταστάσεων</a:t>
            </a:r>
          </a:p>
          <a:p>
            <a:pPr eaLnBrk="1" hangingPunct="1"/>
            <a:r>
              <a:rPr lang="el-GR" altLang="en-US" dirty="0" smtClean="0"/>
              <a:t>Εξέλιξη παιδαγωγικής θεωρίας </a:t>
            </a:r>
            <a:r>
              <a:rPr lang="el-GR" altLang="en-US" dirty="0" smtClean="0">
                <a:latin typeface="Malgun Gothic" panose="020B0503020000020004" pitchFamily="34" charset="-127"/>
                <a:ea typeface="Malgun Gothic" panose="020B0503020000020004" pitchFamily="34" charset="-127"/>
              </a:rPr>
              <a:t>⇒</a:t>
            </a:r>
            <a:r>
              <a:rPr lang="el-GR" altLang="en-US" dirty="0" smtClean="0"/>
              <a:t> συμβολή στη σύγχρονη Παιδαγωγική και στην εκπαιδευτική πράξη</a:t>
            </a:r>
          </a:p>
          <a:p>
            <a:pPr eaLnBrk="1" hangingPunct="1"/>
            <a:r>
              <a:rPr lang="el-GR" altLang="en-US" dirty="0" smtClean="0"/>
              <a:t>Αλλαγές, ανατροπές, αντιπαραθέσεις </a:t>
            </a:r>
            <a:r>
              <a:rPr lang="el-GR" altLang="en-US" dirty="0" smtClean="0">
                <a:latin typeface="Malgun Gothic" panose="020B0503020000020004" pitchFamily="34" charset="-127"/>
                <a:ea typeface="Malgun Gothic" panose="020B0503020000020004" pitchFamily="34" charset="-127"/>
              </a:rPr>
              <a:t>⇒</a:t>
            </a:r>
            <a:r>
              <a:rPr lang="el-GR" altLang="en-US" dirty="0" smtClean="0"/>
              <a:t> αίσθηση της σχετικότητας.</a:t>
            </a:r>
          </a:p>
        </p:txBody>
      </p:sp>
    </p:spTree>
    <p:extLst>
      <p:ext uri="{BB962C8B-B14F-4D97-AF65-F5344CB8AC3E}">
        <p14:creationId xmlns:p14="http://schemas.microsoft.com/office/powerpoint/2010/main" val="87115629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στο πλαίσιο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custDataLst>
      <p:tags r:id="rId1"/>
    </p:custDataLst>
    <p:extLst>
      <p:ext uri="{BB962C8B-B14F-4D97-AF65-F5344CB8AC3E}">
        <p14:creationId xmlns:p14="http://schemas.microsoft.com/office/powerpoint/2010/main" val="68505879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
        <p:nvSpPr>
          <p:cNvPr id="5" name="Text Placeholder 4"/>
          <p:cNvSpPr>
            <a:spLocks noGrp="1"/>
          </p:cNvSpPr>
          <p:nvPr>
            <p:ph type="body" idx="1"/>
          </p:nvPr>
        </p:nvSpPr>
        <p:spPr/>
        <p:txBody>
          <a:bodyPr/>
          <a:lstStyle/>
          <a:p>
            <a:endParaRPr lang="el-GR"/>
          </a:p>
        </p:txBody>
      </p:sp>
    </p:spTree>
    <p:custDataLst>
      <p:tags r:id="rId1"/>
    </p:custDataLst>
    <p:extLst>
      <p:ext uri="{BB962C8B-B14F-4D97-AF65-F5344CB8AC3E}">
        <p14:creationId xmlns:p14="http://schemas.microsoft.com/office/powerpoint/2010/main" val="28596526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normAutofit fontScale="90000"/>
          </a:bodyPr>
          <a:lstStyle/>
          <a:p>
            <a:pPr algn="ctr"/>
            <a:r>
              <a:rPr lang="el-GR" dirty="0"/>
              <a:t>Παιδαγωγική ως </a:t>
            </a:r>
            <a:r>
              <a:rPr lang="el-GR" dirty="0" smtClean="0"/>
              <a:t>(</a:t>
            </a:r>
            <a:r>
              <a:rPr lang="el-GR" dirty="0" err="1" smtClean="0"/>
              <a:t>δι)επιστημονικό</a:t>
            </a:r>
            <a:r>
              <a:rPr lang="el-GR" dirty="0" smtClean="0"/>
              <a:t> πεδίο (2/2)</a:t>
            </a:r>
            <a:endParaRPr lang="el-GR" dirty="0"/>
          </a:p>
        </p:txBody>
      </p:sp>
      <p:sp>
        <p:nvSpPr>
          <p:cNvPr id="30723" name="Rectangle 3"/>
          <p:cNvSpPr>
            <a:spLocks noGrp="1" noChangeArrowheads="1"/>
          </p:cNvSpPr>
          <p:nvPr>
            <p:ph idx="1"/>
          </p:nvPr>
        </p:nvSpPr>
        <p:spPr/>
        <p:txBody>
          <a:bodyPr/>
          <a:lstStyle/>
          <a:p>
            <a:r>
              <a:rPr lang="el-GR" dirty="0"/>
              <a:t>Πρόβλημα προσδιορισμού και οριοθέτησης του πεδίου αρμοδιότητάς της ως αυτόνομης επιστήμης (</a:t>
            </a:r>
            <a:r>
              <a:rPr lang="el-GR" b="1" dirty="0"/>
              <a:t>πρόβλημα αυτονομίας</a:t>
            </a:r>
            <a:r>
              <a:rPr lang="el-GR" dirty="0" smtClean="0"/>
              <a:t>).</a:t>
            </a:r>
            <a:endParaRPr lang="el-GR" dirty="0"/>
          </a:p>
          <a:p>
            <a:r>
              <a:rPr lang="el-GR" dirty="0"/>
              <a:t>Θέμα εγκυρότητας της παραγόμενης επιστημονικής σκέψης (</a:t>
            </a:r>
            <a:r>
              <a:rPr lang="el-GR" b="1" dirty="0"/>
              <a:t>μεθοδολογικό πρόβλημα</a:t>
            </a:r>
            <a:r>
              <a:rPr lang="el-GR" dirty="0" smtClean="0"/>
              <a:t>).</a:t>
            </a:r>
            <a:endParaRPr lang="el-GR" dirty="0"/>
          </a:p>
        </p:txBody>
      </p:sp>
    </p:spTree>
    <p:custDataLst>
      <p:tags r:id="rId1"/>
    </p:custDataLst>
    <p:extLst>
      <p:ext uri="{BB962C8B-B14F-4D97-AF65-F5344CB8AC3E}">
        <p14:creationId xmlns:p14="http://schemas.microsoft.com/office/powerpoint/2010/main" val="357369413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74638"/>
            <a:ext cx="9144000" cy="1143000"/>
          </a:xfrm>
        </p:spPr>
        <p:txBody>
          <a:bodyPr>
            <a:noAutofit/>
          </a:bodyPr>
          <a:lstStyle/>
          <a:p>
            <a:r>
              <a:rPr lang="el-GR" dirty="0"/>
              <a:t>Σημείωμα Ιστορικού </a:t>
            </a:r>
            <a:r>
              <a:rPr lang="el-GR" dirty="0" smtClean="0"/>
              <a:t>Εκδόσεων</a:t>
            </a:r>
            <a:r>
              <a:rPr lang="en-US" dirty="0" smtClean="0"/>
              <a:t> </a:t>
            </a:r>
            <a:r>
              <a:rPr lang="el-GR" dirty="0" smtClean="0"/>
              <a:t>Έργου</a:t>
            </a:r>
            <a:endParaRPr lang="el-GR" dirty="0"/>
          </a:p>
        </p:txBody>
      </p:sp>
      <p:sp>
        <p:nvSpPr>
          <p:cNvPr id="5" name="Content Placeholder 4"/>
          <p:cNvSpPr>
            <a:spLocks noGrp="1"/>
          </p:cNvSpPr>
          <p:nvPr>
            <p:ph idx="1"/>
          </p:nvPr>
        </p:nvSpPr>
        <p:spPr>
          <a:xfrm>
            <a:off x="234220" y="1556792"/>
            <a:ext cx="8586252" cy="4525963"/>
          </a:xfrm>
        </p:spPr>
        <p:txBody>
          <a:bodyPr>
            <a:normAutofit/>
          </a:bodyPr>
          <a:lstStyle/>
          <a:p>
            <a:pPr marL="0" indent="0">
              <a:buNone/>
            </a:pPr>
            <a:r>
              <a:rPr lang="el-GR" sz="2000" dirty="0" smtClean="0"/>
              <a:t>Το </a:t>
            </a:r>
            <a:r>
              <a:rPr lang="el-GR" sz="2000" dirty="0"/>
              <a:t>παρόν έργο αποτελεί την έκδοση </a:t>
            </a:r>
            <a:r>
              <a:rPr lang="el-GR" sz="2000" dirty="0" smtClean="0"/>
              <a:t>1.0.  </a:t>
            </a:r>
            <a:endParaRPr lang="el-GR" sz="2000" dirty="0"/>
          </a:p>
        </p:txBody>
      </p:sp>
    </p:spTree>
    <p:custDataLst>
      <p:tags r:id="rId1"/>
    </p:custDataLst>
    <p:extLst>
      <p:ext uri="{BB962C8B-B14F-4D97-AF65-F5344CB8AC3E}">
        <p14:creationId xmlns:p14="http://schemas.microsoft.com/office/powerpoint/2010/main" val="9936981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l-GR" altLang="en-US" smtClean="0"/>
              <a:t>Σημείωμα Αναφοράς</a:t>
            </a:r>
          </a:p>
        </p:txBody>
      </p:sp>
      <p:sp>
        <p:nvSpPr>
          <p:cNvPr id="3" name="Content Placeholder 2"/>
          <p:cNvSpPr>
            <a:spLocks noGrp="1"/>
          </p:cNvSpPr>
          <p:nvPr>
            <p:ph idx="1"/>
          </p:nvPr>
        </p:nvSpPr>
        <p:spPr>
          <a:xfrm>
            <a:off x="463550" y="1557338"/>
            <a:ext cx="8229600" cy="4525962"/>
          </a:xfrm>
        </p:spPr>
        <p:txBody>
          <a:bodyPr rtlCol="0">
            <a:normAutofit/>
          </a:bodyPr>
          <a:lstStyle/>
          <a:p>
            <a:pPr marL="0" indent="0">
              <a:spcBef>
                <a:spcPts val="0"/>
              </a:spcBef>
              <a:buNone/>
            </a:pPr>
            <a:r>
              <a:rPr lang="el-GR" sz="2000" dirty="0" err="1" smtClean="0"/>
              <a:t>Copyright</a:t>
            </a:r>
            <a:r>
              <a:rPr lang="el-GR" sz="2000" dirty="0" smtClean="0"/>
              <a:t> </a:t>
            </a:r>
            <a:r>
              <a:rPr lang="el-GR" sz="2000" dirty="0" err="1" smtClean="0"/>
              <a:t>Εθνικόν</a:t>
            </a:r>
            <a:r>
              <a:rPr lang="el-GR" sz="2000" dirty="0" smtClean="0"/>
              <a:t> και </a:t>
            </a:r>
            <a:r>
              <a:rPr lang="el-GR" sz="2000" dirty="0" err="1" smtClean="0"/>
              <a:t>Καποδιστριακόν</a:t>
            </a:r>
            <a:r>
              <a:rPr lang="el-GR" sz="2000" dirty="0" smtClean="0"/>
              <a:t> Πανεπιστήμιον Αθηνών</a:t>
            </a:r>
            <a:r>
              <a:rPr lang="en-US" sz="2000" dirty="0" smtClean="0"/>
              <a:t>, </a:t>
            </a:r>
            <a:r>
              <a:rPr lang="el-GR" sz="2000" dirty="0"/>
              <a:t>Αλεξάνδρα </a:t>
            </a:r>
            <a:r>
              <a:rPr lang="el-GR" sz="2000" dirty="0" err="1"/>
              <a:t>Ανδρούσου</a:t>
            </a:r>
            <a:r>
              <a:rPr lang="el-GR" sz="2000" dirty="0"/>
              <a:t>, Βασίλης </a:t>
            </a:r>
            <a:r>
              <a:rPr lang="el-GR" sz="2000" dirty="0" err="1" smtClean="0"/>
              <a:t>Τσάφος</a:t>
            </a:r>
            <a:r>
              <a:rPr lang="en-US" sz="2000" dirty="0" smtClean="0"/>
              <a:t> </a:t>
            </a:r>
            <a:r>
              <a:rPr lang="el-GR" sz="2000" dirty="0" smtClean="0"/>
              <a:t>2015. Αλεξάνδρα </a:t>
            </a:r>
            <a:r>
              <a:rPr lang="el-GR" sz="2000" dirty="0" err="1" smtClean="0"/>
              <a:t>Ανδρούσου</a:t>
            </a:r>
            <a:r>
              <a:rPr lang="el-GR" sz="2000" dirty="0" smtClean="0"/>
              <a:t>, Βασίλης </a:t>
            </a:r>
            <a:r>
              <a:rPr lang="el-GR" sz="2000" dirty="0" err="1" smtClean="0"/>
              <a:t>Τσάφος</a:t>
            </a:r>
            <a:r>
              <a:rPr lang="el-GR" sz="2000" dirty="0" smtClean="0"/>
              <a:t>. «</a:t>
            </a:r>
            <a:r>
              <a:rPr lang="el-GR" altLang="en-US" sz="2000" dirty="0" smtClean="0"/>
              <a:t>Εισαγωγή στις Επιστήμες της Αγωγής Ι &amp; ΙΙ. </a:t>
            </a:r>
            <a:r>
              <a:rPr lang="el-GR" sz="2000" dirty="0"/>
              <a:t>Από την Παιδαγωγική στις Επιστήμες της </a:t>
            </a:r>
            <a:r>
              <a:rPr lang="el-GR" sz="2000" dirty="0" smtClean="0"/>
              <a:t>Αγωγής». Έκδοση: 1.0. Αθήνα 2015. Διαθέσιμο από τη δικτυακή διεύθυνση: </a:t>
            </a:r>
            <a:r>
              <a:rPr lang="en-GB" sz="2000" dirty="0" smtClean="0">
                <a:hlinkClick r:id="rId4" tooltip="Ανοιχτό Μάθημα: Εισαγωγή στις Επιστήμες της Αγωγής I &amp; II"/>
              </a:rPr>
              <a:t>http://opencourses.uoa.gr/courses/ECD</a:t>
            </a:r>
            <a:r>
              <a:rPr lang="el-GR" sz="2000" dirty="0" smtClean="0">
                <a:hlinkClick r:id="rId4" tooltip="Ανοιχτό Μάθημα: Εισαγωγή στις Επιστήμες της Αγωγής I &amp; II"/>
              </a:rPr>
              <a:t>8</a:t>
            </a:r>
            <a:r>
              <a:rPr lang="en-GB" sz="2000" dirty="0" smtClean="0">
                <a:hlinkClick r:id="rId4" tooltip="Ανοιχτό Μάθημα: Εισαγωγή στις Επιστήμες της Αγωγής I &amp; II"/>
              </a:rPr>
              <a:t>/</a:t>
            </a:r>
            <a:r>
              <a:rPr lang="el-GR" sz="2000" dirty="0" smtClean="0"/>
              <a:t>.</a:t>
            </a:r>
            <a:r>
              <a:rPr lang="en-US" sz="2000" dirty="0" smtClean="0"/>
              <a:t> </a:t>
            </a:r>
            <a:endParaRPr lang="el-GR" sz="2000" dirty="0" smtClean="0"/>
          </a:p>
          <a:p>
            <a:pPr fontAlgn="auto">
              <a:spcAft>
                <a:spcPts val="0"/>
              </a:spcAft>
              <a:defRPr/>
            </a:pPr>
            <a:endParaRPr lang="el-GR" sz="2000" dirty="0"/>
          </a:p>
        </p:txBody>
      </p:sp>
    </p:spTree>
    <p:custDataLst>
      <p:tags r:id="rId1"/>
    </p:custDataLst>
    <p:extLst>
      <p:ext uri="{BB962C8B-B14F-4D97-AF65-F5344CB8AC3E}">
        <p14:creationId xmlns:p14="http://schemas.microsoft.com/office/powerpoint/2010/main" val="10292229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457200" y="-161925"/>
            <a:ext cx="8229600" cy="1143000"/>
          </a:xfrm>
        </p:spPr>
        <p:txBody>
          <a:bodyPr/>
          <a:lstStyle/>
          <a:p>
            <a:r>
              <a:rPr lang="el-GR" altLang="en-US" smtClean="0"/>
              <a:t>Σημείωμα Αδειοδότησης</a:t>
            </a:r>
          </a:p>
        </p:txBody>
      </p:sp>
      <p:sp>
        <p:nvSpPr>
          <p:cNvPr id="34819" name="Content Placeholder 2"/>
          <p:cNvSpPr>
            <a:spLocks noGrp="1"/>
          </p:cNvSpPr>
          <p:nvPr>
            <p:ph idx="1"/>
          </p:nvPr>
        </p:nvSpPr>
        <p:spPr>
          <a:xfrm>
            <a:off x="107950" y="765175"/>
            <a:ext cx="8928100" cy="1439863"/>
          </a:xfrm>
        </p:spPr>
        <p:txBody>
          <a:bodyPr>
            <a:normAutofit fontScale="92500" lnSpcReduction="10000"/>
          </a:bodyPr>
          <a:lstStyle/>
          <a:p>
            <a:pPr marL="0" indent="0">
              <a:buFont typeface="Arial" panose="020B0604020202020204" pitchFamily="34" charset="0"/>
              <a:buNone/>
            </a:pPr>
            <a:r>
              <a:rPr lang="el-GR" altLang="en-US" sz="2000" smtClean="0"/>
              <a:t>Το 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κ.λπ.,  τα οποία εμπεριέχονται σε αυτό και τα οποία αναφέρονται μαζί με τους όρους χρήσης τους στο «Σημείωμα Χρήσης Έργων Τρίτων».                     </a:t>
            </a:r>
          </a:p>
          <a:p>
            <a:pPr marL="0" indent="0">
              <a:buFont typeface="Arial" panose="020B0604020202020204" pitchFamily="34" charset="0"/>
              <a:buNone/>
            </a:pPr>
            <a:endParaRPr lang="el-GR" altLang="en-US" sz="2000" smtClean="0"/>
          </a:p>
        </p:txBody>
      </p:sp>
      <p:pic>
        <p:nvPicPr>
          <p:cNvPr id="34820" name="Picture 22" descr="Λογότυπο για Άδειες χρήσης Creative Commons BY-NC-ND">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2924175"/>
            <a:ext cx="9036050" cy="3457575"/>
          </a:xfrm>
          <a:prstGeom prst="rect">
            <a:avLst/>
          </a:prstGeom>
        </p:spPr>
        <p:txBody>
          <a:bodyPr anchor="ctr">
            <a:normAutofit/>
          </a:bodyPr>
          <a:lstStyle/>
          <a:p>
            <a:pPr eaLnBrk="1" fontAlgn="auto" hangingPunct="1">
              <a:spcBef>
                <a:spcPts val="0"/>
              </a:spcBef>
              <a:spcAft>
                <a:spcPts val="0"/>
              </a:spcAft>
              <a:defRPr/>
            </a:pPr>
            <a:r>
              <a:rPr lang="el-GR" dirty="0">
                <a:latin typeface="+mn-lt"/>
              </a:rPr>
              <a:t>[1] http://creativecommons.org/licenses/by-nc-sa/4.0/ </a:t>
            </a:r>
            <a:endParaRPr lang="en-US" dirty="0">
              <a:latin typeface="+mn-lt"/>
            </a:endParaRPr>
          </a:p>
          <a:p>
            <a:pPr eaLnBrk="1" fontAlgn="auto" hangingPunct="1">
              <a:spcBef>
                <a:spcPts val="0"/>
              </a:spcBef>
              <a:spcAft>
                <a:spcPts val="0"/>
              </a:spcAft>
              <a:defRPr/>
            </a:pPr>
            <a:endParaRPr lang="el-GR" dirty="0">
              <a:latin typeface="+mn-lt"/>
            </a:endParaRPr>
          </a:p>
          <a:p>
            <a:pPr eaLnBrk="1" fontAlgn="auto" hangingPunct="1">
              <a:spcBef>
                <a:spcPts val="0"/>
              </a:spcBef>
              <a:spcAft>
                <a:spcPts val="0"/>
              </a:spcAft>
              <a:defRPr/>
            </a:pPr>
            <a:r>
              <a:rPr lang="el-GR" dirty="0">
                <a:latin typeface="+mn-lt"/>
              </a:rPr>
              <a:t>Ως </a:t>
            </a:r>
            <a:r>
              <a:rPr lang="el-GR" b="1" dirty="0">
                <a:latin typeface="+mn-lt"/>
              </a:rPr>
              <a:t>Μη Εμπορική</a:t>
            </a:r>
            <a:r>
              <a:rPr lang="el-GR" dirty="0">
                <a:latin typeface="+mn-lt"/>
              </a:rPr>
              <a:t> ορίζεται η χρήση:</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 δεν περιλαμβάνει άμεσο ή έμμεσο οικονομικό όφελος από τη χρήση του έργου, για τον διανομέα του έργου και </a:t>
            </a:r>
            <a:r>
              <a:rPr lang="el-GR" dirty="0" err="1">
                <a:latin typeface="+mn-lt"/>
              </a:rPr>
              <a:t>αδειοδόχο</a:t>
            </a:r>
            <a:r>
              <a:rPr lang="el-GR" dirty="0">
                <a:latin typeface="+mn-lt"/>
              </a:rPr>
              <a:t>.</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περιλαμβάνει οικονομική συναλλαγή ως προϋπόθεση για τη χρήση ή πρόσβαση στο έργο.</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προσπορίζει στον διανομέα του έργου και</a:t>
            </a:r>
            <a:r>
              <a:rPr lang="en-GB" dirty="0">
                <a:latin typeface="+mn-lt"/>
              </a:rPr>
              <a:t> </a:t>
            </a:r>
            <a:r>
              <a:rPr lang="el-GR" dirty="0" err="1">
                <a:latin typeface="+mn-lt"/>
              </a:rPr>
              <a:t>αδειοδόχο</a:t>
            </a:r>
            <a:r>
              <a:rPr lang="en-GB" dirty="0">
                <a:latin typeface="+mn-lt"/>
              </a:rPr>
              <a:t> </a:t>
            </a:r>
            <a:r>
              <a:rPr lang="el-GR" dirty="0">
                <a:latin typeface="+mn-lt"/>
              </a:rPr>
              <a:t>έμμεσο οικονομικό όφελος (π.χ. διαφημίσεις) από την προβολή του έργου σε διαδικτυακό τόπο.</a:t>
            </a:r>
            <a:endParaRPr lang="en-US" dirty="0">
              <a:latin typeface="+mn-lt"/>
            </a:endParaRPr>
          </a:p>
          <a:p>
            <a:pPr marL="342900" indent="-342900" eaLnBrk="1" fontAlgn="auto" hangingPunct="1">
              <a:spcBef>
                <a:spcPts val="0"/>
              </a:spcBef>
              <a:spcAft>
                <a:spcPts val="0"/>
              </a:spcAft>
              <a:buFont typeface="Arial" panose="020B0604020202020204" pitchFamily="34" charset="0"/>
              <a:buChar char="•"/>
              <a:defRPr/>
            </a:pPr>
            <a:endParaRPr lang="el-GR" dirty="0">
              <a:latin typeface="+mn-lt"/>
            </a:endParaRPr>
          </a:p>
          <a:p>
            <a:pPr eaLnBrk="1" fontAlgn="auto" hangingPunct="1">
              <a:spcBef>
                <a:spcPts val="0"/>
              </a:spcBef>
              <a:spcAft>
                <a:spcPts val="0"/>
              </a:spcAft>
              <a:defRPr/>
            </a:pPr>
            <a:r>
              <a:rPr lang="el-GR" dirty="0">
                <a:latin typeface="+mn-lt"/>
              </a:rPr>
              <a:t>Ο δικαιούχος μπορεί να παρέχει στον </a:t>
            </a:r>
            <a:r>
              <a:rPr lang="el-GR" dirty="0" err="1">
                <a:latin typeface="+mn-lt"/>
              </a:rPr>
              <a:t>αδειοδόχο</a:t>
            </a:r>
            <a:r>
              <a:rPr lang="el-GR" dirty="0">
                <a:latin typeface="+mn-lt"/>
              </a:rPr>
              <a:t> ξεχωριστή άδεια να χρησιμοποιεί το έργο για εμπορική χρήση, εφόσον αυτό του ζητηθεί.</a:t>
            </a:r>
          </a:p>
        </p:txBody>
      </p:sp>
    </p:spTree>
    <p:custDataLst>
      <p:tags r:id="rId1"/>
    </p:custDataLst>
    <p:extLst>
      <p:ext uri="{BB962C8B-B14F-4D97-AF65-F5344CB8AC3E}">
        <p14:creationId xmlns:p14="http://schemas.microsoft.com/office/powerpoint/2010/main" val="180869769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l-GR" altLang="en-US" smtClean="0"/>
              <a:t>Διατήρηση Σημειωμάτων</a:t>
            </a:r>
          </a:p>
        </p:txBody>
      </p:sp>
      <p:sp>
        <p:nvSpPr>
          <p:cNvPr id="3" name="Content Placeholder 2"/>
          <p:cNvSpPr>
            <a:spLocks noGrp="1"/>
          </p:cNvSpPr>
          <p:nvPr>
            <p:ph idx="1"/>
          </p:nvPr>
        </p:nvSpPr>
        <p:spPr>
          <a:xfrm>
            <a:off x="463550" y="1557338"/>
            <a:ext cx="8229600" cy="4525962"/>
          </a:xfrm>
        </p:spPr>
        <p:txBody>
          <a:bodyPr rtlCol="0">
            <a:normAutofit/>
          </a:bodyPr>
          <a:lstStyle/>
          <a:p>
            <a:pPr marL="0" indent="0" fontAlgn="auto">
              <a:spcAft>
                <a:spcPts val="0"/>
              </a:spcAft>
              <a:buFont typeface="Arial" panose="020B0604020202020204" pitchFamily="34" charset="0"/>
              <a:buNone/>
              <a:defRPr/>
            </a:pPr>
            <a:r>
              <a:rPr lang="el-GR" sz="2400" dirty="0" smtClean="0"/>
              <a:t>Οποιαδήποτε </a:t>
            </a:r>
            <a:r>
              <a:rPr lang="el-GR" sz="2400" dirty="0"/>
              <a:t>αναπαραγωγή ή διασκευή του υλικού θα πρέπει να συμπεριλαμβάνει:</a:t>
            </a:r>
          </a:p>
          <a:p>
            <a:pPr lvl="1" fontAlgn="auto">
              <a:spcAft>
                <a:spcPts val="0"/>
              </a:spcAft>
              <a:buFont typeface="Wingdings" panose="05000000000000000000" pitchFamily="2" charset="2"/>
              <a:buChar char="§"/>
              <a:defRPr/>
            </a:pPr>
            <a:r>
              <a:rPr lang="el-GR" sz="2000" dirty="0" smtClean="0"/>
              <a:t>το Σημείωμα Αν</a:t>
            </a:r>
            <a:r>
              <a:rPr lang="en-US" sz="2000" dirty="0" smtClean="0"/>
              <a:t>α</a:t>
            </a:r>
            <a:r>
              <a:rPr lang="el-GR" sz="2000" dirty="0" smtClean="0"/>
              <a:t>φοράς,</a:t>
            </a:r>
            <a:endParaRPr lang="el-GR" sz="2000" dirty="0"/>
          </a:p>
          <a:p>
            <a:pPr lvl="1" fontAlgn="auto">
              <a:spcAft>
                <a:spcPts val="0"/>
              </a:spcAft>
              <a:buFont typeface="Wingdings" panose="05000000000000000000" pitchFamily="2" charset="2"/>
              <a:buChar char="§"/>
              <a:defRPr/>
            </a:pPr>
            <a:r>
              <a:rPr lang="el-GR" sz="2000" dirty="0"/>
              <a:t>τ</a:t>
            </a:r>
            <a:r>
              <a:rPr lang="el-GR" sz="2000" dirty="0" smtClean="0"/>
              <a:t>ο Σημείωμα </a:t>
            </a:r>
            <a:r>
              <a:rPr lang="el-GR" sz="2000" dirty="0" err="1" smtClean="0"/>
              <a:t>Αδειοδότησης</a:t>
            </a:r>
            <a:r>
              <a:rPr lang="el-GR" sz="2000" dirty="0" smtClean="0"/>
              <a:t>,</a:t>
            </a:r>
            <a:endParaRPr lang="el-GR" sz="2000" dirty="0"/>
          </a:p>
          <a:p>
            <a:pPr lvl="1" fontAlgn="auto">
              <a:spcAft>
                <a:spcPts val="0"/>
              </a:spcAft>
              <a:buFont typeface="Wingdings" panose="05000000000000000000" pitchFamily="2" charset="2"/>
              <a:buChar char="§"/>
              <a:defRPr/>
            </a:pPr>
            <a:r>
              <a:rPr lang="el-GR" sz="2000" dirty="0" smtClean="0"/>
              <a:t>τη δήλωση Διατήρησης Σημειωμάτων,</a:t>
            </a:r>
            <a:endParaRPr lang="el-GR" sz="2000" dirty="0"/>
          </a:p>
          <a:p>
            <a:pPr lvl="1" fontAlgn="auto">
              <a:spcAft>
                <a:spcPts val="0"/>
              </a:spcAft>
              <a:buFont typeface="Wingdings" panose="05000000000000000000" pitchFamily="2" charset="2"/>
              <a:buChar char="§"/>
              <a:defRPr/>
            </a:pPr>
            <a:r>
              <a:rPr lang="el-GR" sz="2000" dirty="0"/>
              <a:t>τ</a:t>
            </a:r>
            <a:r>
              <a:rPr lang="el-GR" sz="2000" dirty="0" smtClean="0"/>
              <a:t>ο Σημείωμα Χρήσης Έργων Τρίτων </a:t>
            </a:r>
            <a:r>
              <a:rPr lang="el-GR" sz="2000" dirty="0"/>
              <a:t>(εφόσον υπάρχει</a:t>
            </a:r>
            <a:r>
              <a:rPr lang="el-GR" sz="2000" dirty="0" smtClean="0"/>
              <a:t>),</a:t>
            </a:r>
            <a:endParaRPr lang="el-GR" sz="2000" dirty="0"/>
          </a:p>
          <a:p>
            <a:pPr marL="0" indent="0" fontAlgn="auto">
              <a:spcAft>
                <a:spcPts val="0"/>
              </a:spcAft>
              <a:buFont typeface="Arial" panose="020B0604020202020204" pitchFamily="34" charset="0"/>
              <a:buNone/>
              <a:defRPr/>
            </a:pPr>
            <a:r>
              <a:rPr lang="el-GR" sz="2400" dirty="0"/>
              <a:t>μαζί με τους </a:t>
            </a:r>
            <a:r>
              <a:rPr lang="el-GR" sz="2400" dirty="0" smtClean="0"/>
              <a:t>συνοδευτικούς </a:t>
            </a:r>
            <a:r>
              <a:rPr lang="el-GR" sz="2400" dirty="0" err="1" smtClean="0"/>
              <a:t>υπερσυνδέσμους</a:t>
            </a:r>
            <a:r>
              <a:rPr lang="el-GR" sz="2400" dirty="0"/>
              <a:t>.</a:t>
            </a:r>
          </a:p>
          <a:p>
            <a:pPr fontAlgn="auto">
              <a:spcAft>
                <a:spcPts val="0"/>
              </a:spcAft>
              <a:defRPr/>
            </a:pPr>
            <a:endParaRPr lang="el-GR" sz="2000" dirty="0"/>
          </a:p>
        </p:txBody>
      </p:sp>
    </p:spTree>
    <p:custDataLst>
      <p:tags r:id="rId1"/>
    </p:custDataLst>
    <p:extLst>
      <p:ext uri="{BB962C8B-B14F-4D97-AF65-F5344CB8AC3E}">
        <p14:creationId xmlns:p14="http://schemas.microsoft.com/office/powerpoint/2010/main" val="16648039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algn="ctr"/>
            <a:r>
              <a:rPr lang="el-GR" dirty="0" smtClean="0"/>
              <a:t>Πρόβλημα αυτονομίας</a:t>
            </a:r>
            <a:endParaRPr lang="el-GR" dirty="0"/>
          </a:p>
        </p:txBody>
      </p:sp>
      <p:sp>
        <p:nvSpPr>
          <p:cNvPr id="31747" name="Rectangle 3"/>
          <p:cNvSpPr>
            <a:spLocks noGrp="1" noChangeArrowheads="1"/>
          </p:cNvSpPr>
          <p:nvPr>
            <p:ph idx="1"/>
          </p:nvPr>
        </p:nvSpPr>
        <p:spPr/>
        <p:txBody>
          <a:bodyPr/>
          <a:lstStyle/>
          <a:p>
            <a:pPr>
              <a:lnSpc>
                <a:spcPct val="90000"/>
              </a:lnSpc>
            </a:pPr>
            <a:r>
              <a:rPr lang="el-GR" dirty="0" smtClean="0"/>
              <a:t>Αυτόνομη </a:t>
            </a:r>
            <a:r>
              <a:rPr lang="el-GR" dirty="0"/>
              <a:t>επιστήμη ή διακλαδικό διεπιστημονικό πεδίο, που προκύπτει από τη συνεργασία πολλών επιστημών;  </a:t>
            </a:r>
          </a:p>
          <a:p>
            <a:pPr>
              <a:lnSpc>
                <a:spcPct val="90000"/>
              </a:lnSpc>
            </a:pPr>
            <a:r>
              <a:rPr lang="el-GR" dirty="0" err="1"/>
              <a:t>Πολυαναφορικός</a:t>
            </a:r>
            <a:r>
              <a:rPr lang="el-GR" dirty="0"/>
              <a:t> – πλουραλιστικός </a:t>
            </a:r>
            <a:r>
              <a:rPr lang="el-GR" dirty="0" smtClean="0"/>
              <a:t>χαρακτήρας.</a:t>
            </a:r>
            <a:endParaRPr lang="el-GR" dirty="0"/>
          </a:p>
          <a:p>
            <a:pPr>
              <a:lnSpc>
                <a:spcPct val="90000"/>
              </a:lnSpc>
            </a:pPr>
            <a:r>
              <a:rPr lang="el-GR" dirty="0"/>
              <a:t>Η διεπιστημονική διακλαδική έρευνα υπερίσχυσε έναντι της αυτάρεσκης </a:t>
            </a:r>
            <a:r>
              <a:rPr lang="el-GR" dirty="0" smtClean="0"/>
              <a:t>περιχαράκωσης.</a:t>
            </a:r>
            <a:endParaRPr lang="el-GR" dirty="0"/>
          </a:p>
          <a:p>
            <a:pPr>
              <a:lnSpc>
                <a:spcPct val="90000"/>
              </a:lnSpc>
              <a:buFont typeface="Wingdings" pitchFamily="2" charset="2"/>
              <a:buNone/>
            </a:pPr>
            <a:endParaRPr lang="el-GR" dirty="0"/>
          </a:p>
        </p:txBody>
      </p:sp>
    </p:spTree>
    <p:custDataLst>
      <p:tags r:id="rId1"/>
    </p:custDataLst>
    <p:extLst>
      <p:ext uri="{BB962C8B-B14F-4D97-AF65-F5344CB8AC3E}">
        <p14:creationId xmlns:p14="http://schemas.microsoft.com/office/powerpoint/2010/main" val="40204829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noAutofit/>
          </a:bodyPr>
          <a:lstStyle/>
          <a:p>
            <a:r>
              <a:rPr lang="el-GR" sz="4000" dirty="0"/>
              <a:t>Παράγοντες που </a:t>
            </a:r>
            <a:r>
              <a:rPr lang="el-GR" sz="4000" dirty="0" smtClean="0"/>
              <a:t>καθορίζουν</a:t>
            </a:r>
            <a:r>
              <a:rPr lang="el-GR" sz="4000" dirty="0"/>
              <a:t> </a:t>
            </a:r>
            <a:r>
              <a:rPr lang="el-GR" sz="4000" dirty="0" smtClean="0"/>
              <a:t/>
            </a:r>
            <a:br>
              <a:rPr lang="el-GR" sz="4000" dirty="0" smtClean="0"/>
            </a:br>
            <a:r>
              <a:rPr lang="el-GR" sz="4000" dirty="0" smtClean="0"/>
              <a:t>την εκπαίδευση</a:t>
            </a:r>
            <a:endParaRPr lang="el-GR" sz="4000" dirty="0"/>
          </a:p>
        </p:txBody>
      </p:sp>
      <p:sp>
        <p:nvSpPr>
          <p:cNvPr id="29699" name="Rectangle 3"/>
          <p:cNvSpPr>
            <a:spLocks noGrp="1" noChangeArrowheads="1"/>
          </p:cNvSpPr>
          <p:nvPr>
            <p:ph idx="1"/>
          </p:nvPr>
        </p:nvSpPr>
        <p:spPr/>
        <p:txBody>
          <a:bodyPr>
            <a:noAutofit/>
          </a:bodyPr>
          <a:lstStyle/>
          <a:p>
            <a:r>
              <a:rPr lang="el-GR" sz="2600" b="1" dirty="0"/>
              <a:t>Μεταβλητές που έχουν σχέση με την Κοινωνία</a:t>
            </a:r>
            <a:r>
              <a:rPr lang="el-GR" sz="2600" dirty="0"/>
              <a:t>: πολιτική φιλοσοφία, κοινωνική δομή, οικονομική </a:t>
            </a:r>
            <a:r>
              <a:rPr lang="el-GR" sz="2600" dirty="0" smtClean="0"/>
              <a:t>οργάνωση…</a:t>
            </a:r>
            <a:endParaRPr lang="el-GR" sz="2600" dirty="0"/>
          </a:p>
          <a:p>
            <a:r>
              <a:rPr lang="el-GR" sz="2600" b="1" dirty="0"/>
              <a:t>Μεταβλητές που έχουν σχέση με την Ιστορία</a:t>
            </a:r>
            <a:r>
              <a:rPr lang="el-GR" sz="2600" dirty="0"/>
              <a:t>: Κάθε φαινόμενο γίνεται κατανοητό μέσω της ιστορίας του…</a:t>
            </a:r>
          </a:p>
          <a:p>
            <a:r>
              <a:rPr lang="el-GR" sz="2600" b="1" dirty="0"/>
              <a:t>Μεταβλητές που έχουν άμεση σχέση με την εκπαίδευση</a:t>
            </a:r>
            <a:r>
              <a:rPr lang="el-GR" sz="2600" dirty="0"/>
              <a:t>: θεσμοί και δομή θεσμών, Προγράμματα, παιδαγωγικές μέθοδοι &amp; τεχνικές, υλικοτεχνική υποδομή, επιλογή &amp; κατάρτιση εκπαιδευτικών, </a:t>
            </a:r>
            <a:r>
              <a:rPr lang="el-GR" sz="2600" dirty="0" smtClean="0"/>
              <a:t>οικονομία…</a:t>
            </a:r>
            <a:endParaRPr lang="el-GR" sz="2600" dirty="0"/>
          </a:p>
          <a:p>
            <a:pPr>
              <a:buFontTx/>
              <a:buNone/>
            </a:pPr>
            <a:endParaRPr lang="el-GR" sz="2600" dirty="0"/>
          </a:p>
        </p:txBody>
      </p:sp>
    </p:spTree>
    <p:custDataLst>
      <p:tags r:id="rId1"/>
    </p:custDataLst>
    <p:extLst>
      <p:ext uri="{BB962C8B-B14F-4D97-AF65-F5344CB8AC3E}">
        <p14:creationId xmlns:p14="http://schemas.microsoft.com/office/powerpoint/2010/main" val="25177847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p:txBody>
          <a:bodyPr>
            <a:normAutofit/>
          </a:bodyPr>
          <a:lstStyle/>
          <a:p>
            <a:pPr algn="ctr"/>
            <a:r>
              <a:rPr lang="el-GR" sz="4000"/>
              <a:t>Επιστήμες της Αγωγής: Σταυροδρόμι</a:t>
            </a:r>
          </a:p>
        </p:txBody>
      </p:sp>
      <p:sp>
        <p:nvSpPr>
          <p:cNvPr id="130051" name="Rectangle 3"/>
          <p:cNvSpPr>
            <a:spLocks noGrp="1" noChangeArrowheads="1"/>
          </p:cNvSpPr>
          <p:nvPr>
            <p:ph idx="1"/>
          </p:nvPr>
        </p:nvSpPr>
        <p:spPr/>
        <p:txBody>
          <a:bodyPr>
            <a:normAutofit/>
          </a:bodyPr>
          <a:lstStyle/>
          <a:p>
            <a:r>
              <a:rPr lang="el-GR" sz="2800" dirty="0"/>
              <a:t>Ποικίλων </a:t>
            </a:r>
            <a:r>
              <a:rPr lang="el-GR" sz="2800" b="1" dirty="0"/>
              <a:t>επιστημονικών πεδίων</a:t>
            </a:r>
            <a:r>
              <a:rPr lang="el-GR" sz="2800" dirty="0"/>
              <a:t>: ανθρωπολογία, διδακτική, φιλοσοφία, ψυχολογία, κοινωνιολογία…</a:t>
            </a:r>
          </a:p>
          <a:p>
            <a:r>
              <a:rPr lang="el-GR" sz="2800" dirty="0"/>
              <a:t>Ποικίλων </a:t>
            </a:r>
            <a:r>
              <a:rPr lang="el-GR" sz="2800" b="1" dirty="0"/>
              <a:t>μεθοδολογιών</a:t>
            </a:r>
            <a:r>
              <a:rPr lang="el-GR" sz="2800" dirty="0"/>
              <a:t>: παρατήρηση, συνέντευξη, ανάλυση περιεχομένου, ανάλυση λόγου, πείραμα, μελέτη περίπτωσης…</a:t>
            </a:r>
          </a:p>
          <a:p>
            <a:r>
              <a:rPr lang="el-GR" sz="2800" dirty="0"/>
              <a:t>Ποικίλων </a:t>
            </a:r>
            <a:r>
              <a:rPr lang="el-GR" sz="2800" b="1" dirty="0"/>
              <a:t>θεωριών</a:t>
            </a:r>
            <a:r>
              <a:rPr lang="el-GR" sz="2800" dirty="0"/>
              <a:t>: διδακτικές θεωρίες, γνωστική ψυχολογία, επιστήμες γλώσσας, ψυχαναλυτικές θεωρίες..</a:t>
            </a:r>
          </a:p>
        </p:txBody>
      </p:sp>
    </p:spTree>
    <p:custDataLst>
      <p:tags r:id="rId1"/>
    </p:custDataLst>
    <p:extLst>
      <p:ext uri="{BB962C8B-B14F-4D97-AF65-F5344CB8AC3E}">
        <p14:creationId xmlns:p14="http://schemas.microsoft.com/office/powerpoint/2010/main" val="9965440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algn="ctr"/>
            <a:r>
              <a:rPr lang="el-GR"/>
              <a:t>Επιστήμες της Αγωγής</a:t>
            </a:r>
          </a:p>
        </p:txBody>
      </p:sp>
      <p:sp>
        <p:nvSpPr>
          <p:cNvPr id="41987" name="Rectangle 3"/>
          <p:cNvSpPr>
            <a:spLocks noGrp="1" noChangeArrowheads="1"/>
          </p:cNvSpPr>
          <p:nvPr>
            <p:ph idx="1"/>
          </p:nvPr>
        </p:nvSpPr>
        <p:spPr/>
        <p:txBody>
          <a:bodyPr/>
          <a:lstStyle/>
          <a:p>
            <a:pPr marL="0" indent="0">
              <a:buNone/>
            </a:pPr>
            <a:r>
              <a:rPr lang="el-GR" dirty="0"/>
              <a:t>Ακαδημαϊκά ενοποιημένος κλάδος μέσα από τη χειραφέτησή του από τις μητέρες – επιστήμες: </a:t>
            </a:r>
          </a:p>
          <a:p>
            <a:r>
              <a:rPr lang="el-GR" dirty="0" smtClean="0"/>
              <a:t>Φιλοσοφία,</a:t>
            </a:r>
            <a:endParaRPr lang="el-GR" dirty="0"/>
          </a:p>
          <a:p>
            <a:r>
              <a:rPr lang="el-GR" dirty="0" smtClean="0"/>
              <a:t>Ψυχολογία,</a:t>
            </a:r>
            <a:endParaRPr lang="el-GR" dirty="0"/>
          </a:p>
          <a:p>
            <a:r>
              <a:rPr lang="el-GR" dirty="0" smtClean="0"/>
              <a:t>Κοινωνιολογία.</a:t>
            </a:r>
            <a:endParaRPr lang="el-GR" dirty="0"/>
          </a:p>
        </p:txBody>
      </p:sp>
    </p:spTree>
    <p:custDataLst>
      <p:tags r:id="rId1"/>
    </p:custDataLst>
    <p:extLst>
      <p:ext uri="{BB962C8B-B14F-4D97-AF65-F5344CB8AC3E}">
        <p14:creationId xmlns:p14="http://schemas.microsoft.com/office/powerpoint/2010/main" val="11864696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1 - Τίτλος"/>
          <p:cNvSpPr>
            <a:spLocks noGrp="1"/>
          </p:cNvSpPr>
          <p:nvPr>
            <p:ph type="title"/>
          </p:nvPr>
        </p:nvSpPr>
        <p:spPr/>
        <p:txBody>
          <a:bodyPr>
            <a:normAutofit fontScale="90000"/>
          </a:bodyPr>
          <a:lstStyle/>
          <a:p>
            <a:pPr algn="ctr" eaLnBrk="1" hangingPunct="1"/>
            <a:r>
              <a:rPr lang="el-GR" dirty="0" smtClean="0"/>
              <a:t>Επιστημονική προσέγγιση εκπαίδευσης</a:t>
            </a:r>
          </a:p>
        </p:txBody>
      </p:sp>
      <p:sp>
        <p:nvSpPr>
          <p:cNvPr id="8195" name="2 - Θέση περιεχομένου"/>
          <p:cNvSpPr>
            <a:spLocks noGrp="1"/>
          </p:cNvSpPr>
          <p:nvPr>
            <p:ph idx="1"/>
          </p:nvPr>
        </p:nvSpPr>
        <p:spPr/>
        <p:txBody>
          <a:bodyPr>
            <a:normAutofit/>
          </a:bodyPr>
          <a:lstStyle/>
          <a:p>
            <a:pPr marL="0" indent="0" eaLnBrk="1" hangingPunct="1">
              <a:buNone/>
            </a:pPr>
            <a:r>
              <a:rPr lang="el-GR" sz="3200" dirty="0" smtClean="0"/>
              <a:t>«Οι παιδαγωγικές θεωρίες που άλλοτε προέκυπταν είτε από μεταφυσικές υποθέσεις, είτε από λογοτεχνικά μυθιστορήματα, είτε από πολιτικούς σχεδιασμούς σήμερα παρουσιάζονται ως φυσικές συνέπειες των νόμων της ψυχολογίας και της κοινωνιολογίας.»</a:t>
            </a:r>
          </a:p>
          <a:p>
            <a:pPr algn="r" eaLnBrk="1" hangingPunct="1">
              <a:buFont typeface="Wingdings" pitchFamily="2" charset="2"/>
              <a:buNone/>
            </a:pPr>
            <a:r>
              <a:rPr lang="el-GR" sz="3200" dirty="0" smtClean="0"/>
              <a:t>                                             </a:t>
            </a:r>
            <a:r>
              <a:rPr lang="en-US" sz="3200" dirty="0" smtClean="0"/>
              <a:t>Paul </a:t>
            </a:r>
            <a:r>
              <a:rPr lang="en-US" sz="3200" dirty="0" err="1" smtClean="0"/>
              <a:t>Lapie</a:t>
            </a:r>
            <a:endParaRPr lang="el-GR" sz="3200" dirty="0" smtClean="0"/>
          </a:p>
          <a:p>
            <a:pPr eaLnBrk="1" hangingPunct="1"/>
            <a:endParaRPr lang="el-GR" dirty="0" smtClean="0"/>
          </a:p>
        </p:txBody>
      </p:sp>
    </p:spTree>
    <p:custDataLst>
      <p:tags r:id="rId1"/>
    </p:custDataLst>
    <p:extLst>
      <p:ext uri="{BB962C8B-B14F-4D97-AF65-F5344CB8AC3E}">
        <p14:creationId xmlns:p14="http://schemas.microsoft.com/office/powerpoint/2010/main" val="16900521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hidden="1"/>
          <p:cNvSpPr>
            <a:spLocks noGrp="1"/>
          </p:cNvSpPr>
          <p:nvPr>
            <p:ph type="title"/>
          </p:nvPr>
        </p:nvSpPr>
        <p:spPr/>
        <p:txBody>
          <a:bodyPr>
            <a:normAutofit fontScale="90000"/>
          </a:bodyPr>
          <a:lstStyle/>
          <a:p>
            <a:r>
              <a:rPr lang="el-GR" smtClean="0"/>
              <a:t> Επιστήμες της Αγωγής</a:t>
            </a:r>
            <a:br>
              <a:rPr lang="el-GR" smtClean="0"/>
            </a:br>
            <a:endParaRPr lang="el-GR" dirty="0"/>
          </a:p>
        </p:txBody>
      </p:sp>
      <p:sp>
        <p:nvSpPr>
          <p:cNvPr id="3" name="2 - Θέση περιεχομένου"/>
          <p:cNvSpPr>
            <a:spLocks noGrp="1"/>
          </p:cNvSpPr>
          <p:nvPr>
            <p:ph idx="1"/>
          </p:nvPr>
        </p:nvSpPr>
        <p:spPr/>
        <p:txBody>
          <a:bodyPr>
            <a:noAutofit/>
          </a:bodyPr>
          <a:lstStyle/>
          <a:p>
            <a:pPr marL="0" indent="0">
              <a:buNone/>
            </a:pPr>
            <a:r>
              <a:rPr lang="el-GR" sz="2800" dirty="0" smtClean="0"/>
              <a:t>«Οι Επιστήμες της Αγωγής αντικαθιστούν σταδιακά τις απόψεις, τις συνταγές που προέρχονται από την παράδοση με ένα σύνολο στοιχείων πορισμάτων και με μια έγκυρη αποδεδειγμένη γνώση, με πληροφορίες που βοηθούν τον εκπαιδευτικό να ενσωματώσει πιο σωστά τη δράση του μέσα στο χώρο και το χρόνο και να περάσει από το στάδιο του ανειδίκευτου εργάτη στο στάδιο του επαγγελματία που συνειδητοποιεί τη δράση, τα όρια και τις δυνατότητές του.»                  </a:t>
            </a:r>
          </a:p>
          <a:p>
            <a:pPr algn="r">
              <a:buNone/>
            </a:pPr>
            <a:r>
              <a:rPr lang="el-GR" sz="2800" dirty="0" smtClean="0"/>
              <a:t>                                                    </a:t>
            </a:r>
            <a:r>
              <a:rPr lang="en-US" sz="2800" dirty="0" smtClean="0"/>
              <a:t>Ph</a:t>
            </a:r>
            <a:r>
              <a:rPr lang="el-GR" sz="2800" dirty="0" smtClean="0"/>
              <a:t>. </a:t>
            </a:r>
            <a:r>
              <a:rPr lang="en-US" sz="2800" dirty="0" smtClean="0"/>
              <a:t>Perrenoud</a:t>
            </a:r>
            <a:r>
              <a:rPr lang="el-GR" sz="2800" dirty="0" smtClean="0"/>
              <a:t>   </a:t>
            </a:r>
          </a:p>
          <a:p>
            <a:endParaRPr lang="el-GR" sz="2800" dirty="0"/>
          </a:p>
        </p:txBody>
      </p:sp>
    </p:spTree>
    <p:custDataLst>
      <p:tags r:id="rId1"/>
    </p:custDataLst>
    <p:extLst>
      <p:ext uri="{BB962C8B-B14F-4D97-AF65-F5344CB8AC3E}">
        <p14:creationId xmlns:p14="http://schemas.microsoft.com/office/powerpoint/2010/main" val="2728658573"/>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6"/>
  <p:tag name="ZHAW.ACCESSIBILITYADDIN.CHECKTIMEDATE" val="19/3/2017 9:28:06 μμ"/>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ZHAW.ACCESSIBILITYADDIN.READINGORDER" val="10242,10243,3,"/>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5.xml><?xml version="1.0" encoding="utf-8"?>
<p:tagLst xmlns:a="http://schemas.openxmlformats.org/drawingml/2006/main" xmlns:r="http://schemas.openxmlformats.org/officeDocument/2006/relationships" xmlns:p="http://schemas.openxmlformats.org/presentationml/2006/main">
  <p:tag name="ZHAW.ACCESSIBILITYADDIN.READINGORDER" val="2,3,7,"/>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ZHAW.ACCESSIBILITYADDIN.READINGORDER" val="34818,34819,34820,6,"/>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9435F880-45FF-44F3-9FB5-5AC9C02D8C52}">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3451</TotalTime>
  <Words>1475</Words>
  <Application>Microsoft Office PowerPoint</Application>
  <PresentationFormat>On-screen Show (4:3)</PresentationFormat>
  <Paragraphs>138</Paragraphs>
  <Slides>33</Slides>
  <Notes>26</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Θέμα του Office</vt:lpstr>
      <vt:lpstr>Εισαγωγή στις Επιστήμες της Αγωγής</vt:lpstr>
      <vt:lpstr>Παιδαγωγική ως (δι)επιστημονικό πεδίο (1/2)</vt:lpstr>
      <vt:lpstr>Παιδαγωγική ως (δι)επιστημονικό πεδίο (2/2)</vt:lpstr>
      <vt:lpstr>Πρόβλημα αυτονομίας</vt:lpstr>
      <vt:lpstr>Παράγοντες που καθορίζουν  την εκπαίδευση</vt:lpstr>
      <vt:lpstr>Επιστήμες της Αγωγής: Σταυροδρόμι</vt:lpstr>
      <vt:lpstr>Επιστήμες της Αγωγής</vt:lpstr>
      <vt:lpstr>Επιστημονική προσέγγιση εκπαίδευσης</vt:lpstr>
      <vt:lpstr> Επιστήμες της Αγωγής </vt:lpstr>
      <vt:lpstr>Ψυχολογία της Εκπαίδευσης </vt:lpstr>
      <vt:lpstr>Βασική θεματική</vt:lpstr>
      <vt:lpstr>Βασικοί εκπρόσωποι</vt:lpstr>
      <vt:lpstr>Βασικές κατευθύνσεις (1/2)</vt:lpstr>
      <vt:lpstr>Βασικές κατευθύνσεις (2/2)</vt:lpstr>
      <vt:lpstr>Βασικά επιστημονικά ερωτήματα (1/2)</vt:lpstr>
      <vt:lpstr>Βασικά επιστημονικά ερωτήματα (2/2)</vt:lpstr>
      <vt:lpstr>Κοινωνιολογία της Εκπαίδευσης </vt:lpstr>
      <vt:lpstr>Επίπεδα Κοινωνιολογίας της Εκπαίδευσης</vt:lpstr>
      <vt:lpstr>Κατευθύνσεις της Κοινωνιολογίας  της Εκπαίδευσης (1/2)</vt:lpstr>
      <vt:lpstr>Κατευθύνσεις της Κοινωνιολογίας  της Εκπαίδευσης (2/2)</vt:lpstr>
      <vt:lpstr>Βασικοί εκπρόσωποι</vt:lpstr>
      <vt:lpstr>Ιστορία της Εκπαίδευσης </vt:lpstr>
      <vt:lpstr>Τι αποτελεί αντικείμενο  της Ιστορίας της Εκπαίδευσης (1/3)</vt:lpstr>
      <vt:lpstr>Τι αποτελεί αντικείμενο  της Ιστορίας της Εκπαίδευσης (2/3)</vt:lpstr>
      <vt:lpstr>Τι αποτελεί αντικείμενο  της Ιστορίας της Εκπαίδευσης (3/3)</vt:lpstr>
      <vt:lpstr>Από το παρόν στο παρελθόν</vt:lpstr>
      <vt:lpstr>Σημασία της Ιστορίας της Εκπαίδευσης</vt:lpstr>
      <vt:lpstr>Χρηματοδότηση</vt:lpstr>
      <vt:lpstr>Σημειώματα</vt:lpstr>
      <vt:lpstr>Σημείωμα Ιστορικού Εκδόσεων Έργου</vt:lpstr>
      <vt:lpstr>Σημείωμα Αναφοράς</vt:lpstr>
      <vt:lpstr>Σημείωμα Αδειοδότησης</vt:lpstr>
      <vt:lpstr>Διατήρηση Σημειωμάτων</vt:lpstr>
    </vt:vector>
  </TitlesOfParts>
  <Manager>Τμήμα Εκπαίδευσης και Αγωγής στην Προσχολική Ηλικία (ΤΕΑΠΗ)</Manager>
  <Company>ΕΚΠΑ</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Από την Παιδαγωγική στις Επιστήμες της Αγωγής</dc:title>
  <dc:subject>Εισαγωγή στις Επιστήμες της Αγωγής</dc:subject>
  <dc:creator>Αλεξάνδρα Ανδρούσου;Βασίλης Τσάφος</dc:creator>
  <cp:lastModifiedBy>takis81 mark</cp:lastModifiedBy>
  <cp:revision>335</cp:revision>
  <dcterms:created xsi:type="dcterms:W3CDTF">2012-09-06T09:03:05Z</dcterms:created>
  <dcterms:modified xsi:type="dcterms:W3CDTF">2017-03-19T19:52:25Z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48D6367A-068E-49CD-898C-DB9748BADC41</vt:lpwstr>
  </property>
  <property fmtid="{D5CDD505-2E9C-101B-9397-08002B2CF9AE}" pid="3" name="ArticulatePath">
    <vt:lpwstr>New</vt:lpwstr>
  </property>
</Properties>
</file>