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1"/>
  </p:notesMasterIdLst>
  <p:sldIdLst>
    <p:sldId id="359" r:id="rId3"/>
    <p:sldId id="365" r:id="rId4"/>
    <p:sldId id="366" r:id="rId5"/>
    <p:sldId id="367" r:id="rId6"/>
    <p:sldId id="368" r:id="rId7"/>
    <p:sldId id="370" r:id="rId8"/>
    <p:sldId id="371" r:id="rId9"/>
    <p:sldId id="372" r:id="rId10"/>
    <p:sldId id="373" r:id="rId11"/>
    <p:sldId id="374" r:id="rId12"/>
    <p:sldId id="375" r:id="rId13"/>
    <p:sldId id="360" r:id="rId14"/>
    <p:sldId id="361" r:id="rId15"/>
    <p:sldId id="362" r:id="rId16"/>
    <p:sldId id="363" r:id="rId17"/>
    <p:sldId id="364" r:id="rId18"/>
    <p:sldId id="376" r:id="rId19"/>
    <p:sldId id="293" r:id="rId20"/>
  </p:sldIdLst>
  <p:sldSz cx="9144000" cy="6858000" type="screen4x3"/>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59"/>
            <p14:sldId id="365"/>
            <p14:sldId id="366"/>
            <p14:sldId id="367"/>
            <p14:sldId id="368"/>
            <p14:sldId id="370"/>
            <p14:sldId id="371"/>
            <p14:sldId id="372"/>
            <p14:sldId id="373"/>
            <p14:sldId id="374"/>
            <p14:sldId id="375"/>
            <p14:sldId id="360"/>
            <p14:sldId id="361"/>
            <p14:sldId id="362"/>
            <p14:sldId id="363"/>
            <p14:sldId id="364"/>
            <p14:sldId id="376"/>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29/10/2015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dirty="0"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dirty="0"/>
          </a:p>
        </p:txBody>
      </p:sp>
    </p:spTree>
    <p:extLst>
      <p:ext uri="{BB962C8B-B14F-4D97-AF65-F5344CB8AC3E}">
        <p14:creationId xmlns:p14="http://schemas.microsoft.com/office/powerpoint/2010/main" val="2701427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15</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16</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17</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Κινηματογράφος και Εικονογραφημένο Βιβλίο</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8" name="Picture 7"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06405"/>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Τέχνη του Δρόμου – Γκράφιτι</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5.png"/><Relationship Id="rId4" Type="http://schemas.openxmlformats.org/officeDocument/2006/relationships/hyperlink" Target="%5b1%5d%20http:/creativecommons.org/licenses/by-nc-sa/4.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biblionet.gr/book/149179/Gillot,_Laurence/%CE%A4%CE%BF_%CF%87%CE%B1%CE%BC%CE%AF%CE%BD%CE%B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755576" y="198884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4.</a:t>
            </a:r>
            <a:r>
              <a:rPr lang="en-US" sz="2800" dirty="0">
                <a:solidFill>
                  <a:srgbClr val="5075BC"/>
                </a:solidFill>
                <a:latin typeface="+mj-lt"/>
                <a:ea typeface="+mj-ea"/>
                <a:cs typeface="+mj-cs"/>
              </a:rPr>
              <a:t>7</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Κινηματογράφος και Εικονογραφημένο Βιβλίο</a:t>
            </a:r>
            <a:endParaRPr lang="el-GR" sz="2800" dirty="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2714677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Καρέ – Καρέ (1/2)</a:t>
            </a:r>
            <a:endParaRPr lang="el-GR" dirty="0"/>
          </a:p>
        </p:txBody>
      </p:sp>
      <p:sp>
        <p:nvSpPr>
          <p:cNvPr id="3" name="Content Placeholder 2"/>
          <p:cNvSpPr>
            <a:spLocks noGrp="1"/>
          </p:cNvSpPr>
          <p:nvPr>
            <p:ph sz="half" idx="1"/>
          </p:nvPr>
        </p:nvSpPr>
        <p:spPr/>
        <p:txBody>
          <a:bodyPr/>
          <a:lstStyle/>
          <a:p>
            <a:pPr marL="0" indent="0">
              <a:buNone/>
            </a:pPr>
            <a:r>
              <a:rPr lang="el-GR" dirty="0"/>
              <a:t>Μοιράσαμε στα παιδιά χαρτιά που είχαν διαμορφωθεί σε πλαίσιο που να θυμίζει καρέ ενός κινηματογραφικού φιλμ και τους ζητήσαμε να ζωγραφίσουν μια σκηνή από ταινία. </a:t>
            </a:r>
          </a:p>
          <a:p>
            <a:endParaRPr lang="el-GR" dirty="0"/>
          </a:p>
        </p:txBody>
      </p:sp>
      <p:pic>
        <p:nvPicPr>
          <p:cNvPr id="5" name="Content Placeholder 4" descr="Παιδιά ετοιμάζουν το καρέ ενός κινηματογραφικού φιλμ."/>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4754299" y="1772816"/>
            <a:ext cx="3932501"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258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καρέ κινηματογραφικού φιλμ που ετοίμασαν τα παιδιά."/>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843808" y="1727825"/>
            <a:ext cx="5842992" cy="4267537"/>
          </a:xfrm>
        </p:spPr>
      </p:pic>
      <p:sp>
        <p:nvSpPr>
          <p:cNvPr id="3" name="Content Placeholder 2"/>
          <p:cNvSpPr>
            <a:spLocks noGrp="1"/>
          </p:cNvSpPr>
          <p:nvPr>
            <p:ph type="body" sz="half" idx="2"/>
          </p:nvPr>
        </p:nvSpPr>
        <p:spPr>
          <a:xfrm>
            <a:off x="457201" y="1556792"/>
            <a:ext cx="2314600" cy="4608512"/>
          </a:xfrm>
        </p:spPr>
        <p:txBody>
          <a:bodyPr/>
          <a:lstStyle/>
          <a:p>
            <a:pPr marL="0" indent="0">
              <a:buNone/>
            </a:pPr>
            <a:r>
              <a:rPr lang="el-GR" sz="2800" dirty="0"/>
              <a:t>Προσθέσαμε λόγια. </a:t>
            </a:r>
          </a:p>
          <a:p>
            <a:endParaRPr lang="el-GR" dirty="0"/>
          </a:p>
        </p:txBody>
      </p:sp>
      <p:sp>
        <p:nvSpPr>
          <p:cNvPr id="8" name="Title 7"/>
          <p:cNvSpPr>
            <a:spLocks noGrp="1"/>
          </p:cNvSpPr>
          <p:nvPr>
            <p:ph type="title"/>
          </p:nvPr>
        </p:nvSpPr>
        <p:spPr/>
        <p:txBody>
          <a:bodyPr/>
          <a:lstStyle/>
          <a:p>
            <a:r>
              <a:rPr lang="el-GR" dirty="0"/>
              <a:t>Καρέ </a:t>
            </a:r>
            <a:r>
              <a:rPr lang="el-GR" dirty="0" smtClean="0"/>
              <a:t>– Καρέ (2/2)</a:t>
            </a:r>
            <a:endParaRPr lang="el-GR" dirty="0"/>
          </a:p>
        </p:txBody>
      </p:sp>
    </p:spTree>
    <p:extLst>
      <p:ext uri="{BB962C8B-B14F-4D97-AF65-F5344CB8AC3E}">
        <p14:creationId xmlns:p14="http://schemas.microsoft.com/office/powerpoint/2010/main" val="212545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68505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859652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99369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spcBef>
                <a:spcPts val="0"/>
              </a:spcBef>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a:t>Αγγελική </a:t>
            </a:r>
            <a:r>
              <a:rPr lang="el-GR" sz="2000" dirty="0" err="1"/>
              <a:t>Γιαννικοπούλου</a:t>
            </a:r>
            <a:r>
              <a:rPr lang="el-GR" sz="2000" dirty="0"/>
              <a:t> 2015. Βαλεντίνη </a:t>
            </a:r>
            <a:r>
              <a:rPr lang="el-GR" sz="2000" dirty="0" smtClean="0"/>
              <a:t>Βρανά, Γρηγορία Οικονόμου, </a:t>
            </a:r>
            <a:r>
              <a:rPr lang="el-GR" sz="2000" dirty="0"/>
              <a:t>Αγγελική </a:t>
            </a:r>
            <a:r>
              <a:rPr lang="el-GR" sz="2000" dirty="0" err="1"/>
              <a:t>Γιαννικοπούλου</a:t>
            </a:r>
            <a:r>
              <a:rPr lang="el-GR" sz="2000" dirty="0"/>
              <a:t>. «Το Εικονογραφημένο Βιβλίο στην Προσχολική Εκπαίδευση. </a:t>
            </a:r>
            <a:r>
              <a:rPr lang="el-GR" sz="2000" dirty="0" smtClean="0"/>
              <a:t>Κινηματογράφος και Εικονογραφημένο </a:t>
            </a:r>
            <a:r>
              <a:rPr lang="el-GR" sz="2000" dirty="0"/>
              <a:t>Β</a:t>
            </a:r>
            <a:r>
              <a:rPr lang="el-GR" sz="2000" dirty="0" smtClean="0"/>
              <a:t>ιβλίο.</a:t>
            </a:r>
            <a:r>
              <a:rPr lang="en-GB" sz="2000" dirty="0" smtClean="0"/>
              <a:t> </a:t>
            </a:r>
            <a:r>
              <a:rPr lang="el-GR" sz="2000" dirty="0"/>
              <a:t>Το </a:t>
            </a:r>
            <a:r>
              <a:rPr lang="el-GR" sz="2000" dirty="0" smtClean="0"/>
              <a:t>χαμίνι». Έκδοση: 1.0. Αθήνα 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p>
          <a:p>
            <a:pPr fontAlgn="auto">
              <a:spcAft>
                <a:spcPts val="0"/>
              </a:spcAft>
              <a:defRPr/>
            </a:pPr>
            <a:endParaRPr lang="el-GR" sz="2000" dirty="0"/>
          </a:p>
        </p:txBody>
      </p:sp>
    </p:spTree>
    <p:extLst>
      <p:ext uri="{BB962C8B-B14F-4D97-AF65-F5344CB8AC3E}">
        <p14:creationId xmlns:p14="http://schemas.microsoft.com/office/powerpoint/2010/main" val="102922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808697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81302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GB" sz="2000" dirty="0" smtClean="0"/>
          </a:p>
          <a:p>
            <a:pPr marL="0" indent="0">
              <a:buNone/>
            </a:pPr>
            <a:r>
              <a:rPr lang="el-GR" sz="2000" dirty="0"/>
              <a:t>Εικόνα </a:t>
            </a:r>
            <a:r>
              <a:rPr lang="el-GR" sz="2000" dirty="0" smtClean="0"/>
              <a:t>1: </a:t>
            </a:r>
            <a:r>
              <a:rPr lang="el-GR" sz="2000" dirty="0"/>
              <a:t>Εξώφυλλο </a:t>
            </a:r>
            <a:r>
              <a:rPr lang="el-GR" sz="2000" dirty="0" smtClean="0"/>
              <a:t>του </a:t>
            </a:r>
            <a:r>
              <a:rPr lang="el-GR" sz="2000" dirty="0"/>
              <a:t>βιβλίου </a:t>
            </a:r>
            <a:r>
              <a:rPr lang="el-GR" sz="2000" dirty="0" smtClean="0"/>
              <a:t>«</a:t>
            </a:r>
            <a:r>
              <a:rPr lang="el-GR" altLang="en-US" sz="2000" dirty="0">
                <a:hlinkClick r:id="rId3"/>
              </a:rPr>
              <a:t>Το </a:t>
            </a:r>
            <a:r>
              <a:rPr lang="el-GR" altLang="en-US" sz="2000" dirty="0" smtClean="0">
                <a:hlinkClick r:id="rId3"/>
              </a:rPr>
              <a:t>χαμίνι</a:t>
            </a:r>
            <a:r>
              <a:rPr lang="el-GR" altLang="en-US" sz="2000" dirty="0" smtClean="0"/>
              <a:t>» </a:t>
            </a:r>
            <a:r>
              <a:rPr lang="el-GR" altLang="en-US" sz="2000" dirty="0"/>
              <a:t>/ </a:t>
            </a:r>
            <a:r>
              <a:rPr lang="en-US" altLang="en-US" sz="2000" dirty="0"/>
              <a:t>Laurence </a:t>
            </a:r>
            <a:r>
              <a:rPr lang="en-US" altLang="en-US" sz="2000" dirty="0" err="1"/>
              <a:t>Gillot</a:t>
            </a:r>
            <a:r>
              <a:rPr lang="en-US" altLang="en-US" sz="2000" dirty="0"/>
              <a:t> · </a:t>
            </a:r>
            <a:r>
              <a:rPr lang="el-GR" altLang="en-US" sz="2000" dirty="0"/>
              <a:t>μετάφραση Μαριάννα </a:t>
            </a:r>
            <a:r>
              <a:rPr lang="el-GR" altLang="en-US" sz="2000" dirty="0" err="1"/>
              <a:t>Κουτάλου</a:t>
            </a:r>
            <a:r>
              <a:rPr lang="el-GR" altLang="en-US" sz="2000" dirty="0"/>
              <a:t> · εικονογράφηση </a:t>
            </a:r>
            <a:r>
              <a:rPr lang="en-US" altLang="en-US" sz="2000" dirty="0"/>
              <a:t>Olivier </a:t>
            </a:r>
            <a:r>
              <a:rPr lang="en-US" altLang="en-US" sz="2000" dirty="0" err="1"/>
              <a:t>Balez</a:t>
            </a:r>
            <a:r>
              <a:rPr lang="en-US" altLang="en-US" sz="2000" dirty="0"/>
              <a:t>. - 1</a:t>
            </a:r>
            <a:r>
              <a:rPr lang="el-GR" altLang="en-US" sz="2000" dirty="0"/>
              <a:t>η </a:t>
            </a:r>
            <a:r>
              <a:rPr lang="el-GR" altLang="en-US" sz="2000" dirty="0" err="1"/>
              <a:t>έκδ</a:t>
            </a:r>
            <a:r>
              <a:rPr lang="el-GR" altLang="en-US" sz="2000" dirty="0"/>
              <a:t>. - Αθήνα: Ερευνητές, 2009. </a:t>
            </a:r>
            <a:r>
              <a:rPr lang="en-GB" altLang="en-US" sz="2000" dirty="0" err="1" smtClean="0"/>
              <a:t>Biblionet</a:t>
            </a:r>
            <a:r>
              <a:rPr lang="en-GB" altLang="en-US" sz="2000" dirty="0"/>
              <a:t>.</a:t>
            </a:r>
            <a:r>
              <a:rPr lang="el-GR" altLang="en-US" sz="2000" dirty="0"/>
              <a:t> </a:t>
            </a:r>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sz="2400" dirty="0"/>
              <a:t>Βαλεντίνη </a:t>
            </a:r>
            <a:r>
              <a:rPr lang="el-GR" sz="2400" dirty="0" smtClean="0"/>
              <a:t>Βρανά,</a:t>
            </a:r>
            <a:endParaRPr lang="el-GR" sz="2400" dirty="0"/>
          </a:p>
          <a:p>
            <a:pPr marL="0" indent="0">
              <a:spcBef>
                <a:spcPts val="0"/>
              </a:spcBef>
              <a:buNone/>
            </a:pPr>
            <a:r>
              <a:rPr lang="el-GR" sz="2400" dirty="0"/>
              <a:t>Γρηγορία </a:t>
            </a:r>
            <a:r>
              <a:rPr lang="el-GR" sz="2400" dirty="0" smtClean="0"/>
              <a:t>Οικονόμου.</a:t>
            </a:r>
            <a:endParaRPr lang="el-GR" sz="2400" dirty="0"/>
          </a:p>
          <a:p>
            <a:pPr marL="0" indent="0">
              <a:spcBef>
                <a:spcPts val="1200"/>
              </a:spcBef>
              <a:buNone/>
            </a:pPr>
            <a:r>
              <a:rPr lang="el-GR" altLang="en-US" sz="2400" b="1" dirty="0" smtClean="0"/>
              <a:t>Βιβλίο</a:t>
            </a:r>
            <a:r>
              <a:rPr lang="el-GR" altLang="en-US" sz="2400" dirty="0" smtClean="0"/>
              <a:t>:</a:t>
            </a:r>
            <a:r>
              <a:rPr lang="en-GB" altLang="en-US" sz="2400" dirty="0" smtClean="0"/>
              <a:t> </a:t>
            </a:r>
            <a:r>
              <a:rPr lang="en-US" altLang="en-US" sz="2400" dirty="0" err="1"/>
              <a:t>Gillot</a:t>
            </a:r>
            <a:r>
              <a:rPr lang="en-US" altLang="en-US" sz="2400" dirty="0"/>
              <a:t>, Laurence. </a:t>
            </a:r>
            <a:r>
              <a:rPr lang="el-GR" altLang="en-US" sz="2400" b="1" dirty="0"/>
              <a:t>Το χαμίνι </a:t>
            </a:r>
            <a:r>
              <a:rPr lang="el-GR" altLang="en-US" sz="2400" dirty="0"/>
              <a:t>/ </a:t>
            </a:r>
            <a:r>
              <a:rPr lang="en-US" altLang="en-US" sz="2400" dirty="0"/>
              <a:t>Laurence </a:t>
            </a:r>
            <a:r>
              <a:rPr lang="en-US" altLang="en-US" sz="2400" dirty="0" err="1"/>
              <a:t>Gillot</a:t>
            </a:r>
            <a:r>
              <a:rPr lang="en-US" altLang="en-US" sz="2400" dirty="0"/>
              <a:t> · </a:t>
            </a:r>
            <a:r>
              <a:rPr lang="el-GR" altLang="en-US" sz="2400" dirty="0"/>
              <a:t>μετάφραση Μαριάννα </a:t>
            </a:r>
            <a:r>
              <a:rPr lang="el-GR" altLang="en-US" sz="2400" dirty="0" err="1"/>
              <a:t>Κουτάλου</a:t>
            </a:r>
            <a:r>
              <a:rPr lang="el-GR" altLang="en-US" sz="2400" dirty="0"/>
              <a:t> · εικονογράφηση </a:t>
            </a:r>
            <a:r>
              <a:rPr lang="en-US" altLang="en-US" sz="2400" dirty="0"/>
              <a:t>Olivier </a:t>
            </a:r>
            <a:r>
              <a:rPr lang="en-US" altLang="en-US" sz="2400" dirty="0" err="1"/>
              <a:t>Balez</a:t>
            </a:r>
            <a:r>
              <a:rPr lang="en-US" altLang="en-US" sz="2400" dirty="0"/>
              <a:t>. - 1</a:t>
            </a:r>
            <a:r>
              <a:rPr lang="el-GR" altLang="en-US" sz="2400" dirty="0"/>
              <a:t>η </a:t>
            </a:r>
            <a:r>
              <a:rPr lang="el-GR" altLang="en-US" sz="2400" dirty="0" err="1"/>
              <a:t>έκδ</a:t>
            </a:r>
            <a:r>
              <a:rPr lang="el-GR" altLang="en-US" sz="2400" dirty="0"/>
              <a:t>. - </a:t>
            </a:r>
            <a:r>
              <a:rPr lang="el-GR" altLang="en-US" sz="2400" dirty="0" smtClean="0"/>
              <a:t>Αθήνα: </a:t>
            </a:r>
            <a:r>
              <a:rPr lang="el-GR" altLang="en-US" sz="2400" dirty="0"/>
              <a:t>Ερευνητές, 2009.</a:t>
            </a:r>
            <a:endParaRPr lang="en-GB" sz="2400" dirty="0"/>
          </a:p>
        </p:txBody>
      </p:sp>
      <p:pic>
        <p:nvPicPr>
          <p:cNvPr id="8" name="Picture 4" descr="Εξώφυλλο του βιβλίου"/>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2348706"/>
            <a:ext cx="40386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48299" y="5445224"/>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2533643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Ανάγνωση του βιβλίου</a:t>
            </a:r>
            <a:endParaRPr lang="el-GR" dirty="0"/>
          </a:p>
        </p:txBody>
      </p:sp>
      <p:sp>
        <p:nvSpPr>
          <p:cNvPr id="4" name="Content Placeholder 3"/>
          <p:cNvSpPr>
            <a:spLocks noGrp="1"/>
          </p:cNvSpPr>
          <p:nvPr>
            <p:ph sz="half" idx="2"/>
          </p:nvPr>
        </p:nvSpPr>
        <p:spPr>
          <a:xfrm>
            <a:off x="4139952" y="1600200"/>
            <a:ext cx="4546848" cy="4525963"/>
          </a:xfrm>
        </p:spPr>
        <p:txBody>
          <a:bodyPr/>
          <a:lstStyle/>
          <a:p>
            <a:pPr marL="0" indent="0">
              <a:buNone/>
            </a:pPr>
            <a:r>
              <a:rPr lang="el-GR" dirty="0"/>
              <a:t>Διαβάσαμε το βιβλίο </a:t>
            </a:r>
            <a:r>
              <a:rPr lang="el-GR" dirty="0" smtClean="0"/>
              <a:t>«Το χαμίνι» συζητώντας </a:t>
            </a:r>
            <a:r>
              <a:rPr lang="el-GR" dirty="0"/>
              <a:t>ιδιαίτερα για τον ηθοποιό Τσάρλι Τσάπλιν. </a:t>
            </a:r>
          </a:p>
          <a:p>
            <a:endParaRPr lang="el-GR" dirty="0"/>
          </a:p>
        </p:txBody>
      </p:sp>
      <p:pic>
        <p:nvPicPr>
          <p:cNvPr id="5" name="Content Placeholder 4" descr="Η νηπιαγωγός διαβάζει το βιβλίο."/>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971600" y="1603970"/>
            <a:ext cx="2880320" cy="4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590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Παιχνίδι μίμησης</a:t>
            </a:r>
            <a:endParaRPr lang="el-GR" dirty="0"/>
          </a:p>
        </p:txBody>
      </p:sp>
      <p:sp>
        <p:nvSpPr>
          <p:cNvPr id="3" name="Content Placeholder 2"/>
          <p:cNvSpPr>
            <a:spLocks noGrp="1"/>
          </p:cNvSpPr>
          <p:nvPr>
            <p:ph sz="half" idx="1"/>
          </p:nvPr>
        </p:nvSpPr>
        <p:spPr/>
        <p:txBody>
          <a:bodyPr>
            <a:noAutofit/>
          </a:bodyPr>
          <a:lstStyle/>
          <a:p>
            <a:pPr marL="0" indent="0">
              <a:buNone/>
            </a:pPr>
            <a:r>
              <a:rPr lang="el-GR" sz="2600" dirty="0"/>
              <a:t>Παίξαμε το παιχνίδι "Ακίνητη εικόνα". Μία ομάδα παιδιών προσπαθούσε να μιμηθεί με τη στάση της τη σκηνή του βιβλίου και να σταθεί ακίνητη σε αυτήν.  Τότε ένα ακόμη παιδί διάβαζε τη σκέψη των ηρώων και μιλώντας σε πρώτο πρόσωπο την εξέφραζε. </a:t>
            </a:r>
          </a:p>
          <a:p>
            <a:endParaRPr lang="el-GR" sz="2600" dirty="0"/>
          </a:p>
        </p:txBody>
      </p:sp>
      <p:pic>
        <p:nvPicPr>
          <p:cNvPr id="1026" name="Picture 2" descr="Παιδιά μιμούνται την εικόνα του βιβλίου."/>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648200" y="1866828"/>
            <a:ext cx="3668216" cy="3992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8811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Μίμηση κινήσεων</a:t>
            </a:r>
            <a:endParaRPr lang="el-GR" dirty="0"/>
          </a:p>
        </p:txBody>
      </p:sp>
      <p:sp>
        <p:nvSpPr>
          <p:cNvPr id="3" name="Content Placeholder 2"/>
          <p:cNvSpPr>
            <a:spLocks noGrp="1"/>
          </p:cNvSpPr>
          <p:nvPr>
            <p:ph sz="half" idx="1"/>
          </p:nvPr>
        </p:nvSpPr>
        <p:spPr/>
        <p:txBody>
          <a:bodyPr/>
          <a:lstStyle/>
          <a:p>
            <a:pPr marL="0" indent="0">
              <a:buNone/>
            </a:pPr>
            <a:r>
              <a:rPr lang="el-GR" dirty="0"/>
              <a:t>Δείξαμε φωτογραφίες του ηθοποιού και μιμηθήκαμε τις πόζες του.</a:t>
            </a:r>
          </a:p>
          <a:p>
            <a:endParaRPr lang="el-GR" dirty="0"/>
          </a:p>
        </p:txBody>
      </p:sp>
      <p:pic>
        <p:nvPicPr>
          <p:cNvPr id="2050" name="Picture 2" descr="Αγοράκι μιμείται τον Τσάρλι Τσάπλιν."/>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788024" y="1600200"/>
            <a:ext cx="3456384"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77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Προβολή ταινιών</a:t>
            </a:r>
            <a:endParaRPr lang="el-GR" dirty="0"/>
          </a:p>
        </p:txBody>
      </p:sp>
      <p:sp>
        <p:nvSpPr>
          <p:cNvPr id="4" name="Content Placeholder 3"/>
          <p:cNvSpPr>
            <a:spLocks noGrp="1"/>
          </p:cNvSpPr>
          <p:nvPr>
            <p:ph sz="half" idx="2"/>
          </p:nvPr>
        </p:nvSpPr>
        <p:spPr/>
        <p:txBody>
          <a:bodyPr/>
          <a:lstStyle/>
          <a:p>
            <a:pPr marL="0" indent="0">
              <a:buNone/>
            </a:pPr>
            <a:r>
              <a:rPr lang="el-GR" dirty="0"/>
              <a:t>Είδαμε ταινίες του (ελεύθερες στο διαδίκτυο).</a:t>
            </a:r>
          </a:p>
          <a:p>
            <a:endParaRPr lang="el-GR" dirty="0"/>
          </a:p>
        </p:txBody>
      </p:sp>
      <p:pic>
        <p:nvPicPr>
          <p:cNvPr id="5" name="Picture 5" descr="Τα παιδιά παρακολουθούν ταινίες του Τσάρλι Τσάπλιν."/>
          <p:cNvPicPr>
            <a:picLocks noGrp="1" noChangeAspect="1" noChangeArrowheads="1"/>
          </p:cNvPicPr>
          <p:nvPr>
            <p:ph sz="half" idx="1"/>
          </p:nvPr>
        </p:nvPicPr>
        <p:blipFill rotWithShape="1">
          <a:blip r:embed="rId2" cstate="screen">
            <a:extLst>
              <a:ext uri="{28A0092B-C50C-407E-A947-70E740481C1C}">
                <a14:useLocalDpi xmlns:a14="http://schemas.microsoft.com/office/drawing/2010/main"/>
              </a:ext>
            </a:extLst>
          </a:blip>
          <a:srcRect/>
          <a:stretch/>
        </p:blipFill>
        <p:spPr bwMode="auto">
          <a:xfrm flipH="1">
            <a:off x="457200" y="1643045"/>
            <a:ext cx="4038600" cy="4440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641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Αγοράκι μιμείται τον Τσάρλι Τσάπλιν."/>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3347864" y="1772816"/>
            <a:ext cx="5271120" cy="4297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type="body" sz="half" idx="2"/>
          </p:nvPr>
        </p:nvSpPr>
        <p:spPr>
          <a:xfrm>
            <a:off x="457201" y="1556792"/>
            <a:ext cx="2674640" cy="4608512"/>
          </a:xfrm>
        </p:spPr>
        <p:txBody>
          <a:bodyPr/>
          <a:lstStyle/>
          <a:p>
            <a:pPr marL="0" indent="0">
              <a:buNone/>
            </a:pPr>
            <a:r>
              <a:rPr lang="el-GR" sz="2800" dirty="0"/>
              <a:t>Μιμηθήκαμε τα αστεία του.</a:t>
            </a:r>
          </a:p>
          <a:p>
            <a:endParaRPr lang="el-GR" dirty="0"/>
          </a:p>
        </p:txBody>
      </p:sp>
      <p:sp>
        <p:nvSpPr>
          <p:cNvPr id="2" name="Title 1"/>
          <p:cNvSpPr>
            <a:spLocks noGrp="1"/>
          </p:cNvSpPr>
          <p:nvPr>
            <p:ph type="title"/>
          </p:nvPr>
        </p:nvSpPr>
        <p:spPr/>
        <p:txBody>
          <a:bodyPr/>
          <a:lstStyle/>
          <a:p>
            <a:r>
              <a:rPr lang="el-GR" dirty="0" smtClean="0"/>
              <a:t>Μίμηση αστείων</a:t>
            </a:r>
            <a:endParaRPr lang="el-GR" dirty="0"/>
          </a:p>
        </p:txBody>
      </p:sp>
    </p:spTree>
    <p:extLst>
      <p:ext uri="{BB962C8B-B14F-4D97-AF65-F5344CB8AC3E}">
        <p14:creationId xmlns:p14="http://schemas.microsoft.com/office/powerpoint/2010/main" val="2424228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l-GR" sz="2800" dirty="0"/>
              <a:t>Τον ζωγραφίσαμε.</a:t>
            </a:r>
          </a:p>
          <a:p>
            <a:endParaRPr lang="el-GR" dirty="0"/>
          </a:p>
        </p:txBody>
      </p:sp>
      <p:sp>
        <p:nvSpPr>
          <p:cNvPr id="4" name="Title 3"/>
          <p:cNvSpPr>
            <a:spLocks noGrp="1"/>
          </p:cNvSpPr>
          <p:nvPr>
            <p:ph type="title"/>
          </p:nvPr>
        </p:nvSpPr>
        <p:spPr/>
        <p:txBody>
          <a:bodyPr/>
          <a:lstStyle/>
          <a:p>
            <a:r>
              <a:rPr lang="el-GR" dirty="0" smtClean="0"/>
              <a:t>Εικαστική δραστηριότητα</a:t>
            </a:r>
            <a:endParaRPr lang="el-GR" dirty="0"/>
          </a:p>
        </p:txBody>
      </p:sp>
      <p:pic>
        <p:nvPicPr>
          <p:cNvPr id="9" name="Picture 4" descr="Κοριτσάκι ζωγραφίζει τον Τσάρλι Τσάπλιν."/>
          <p:cNvPicPr>
            <a:picLocks noGrp="1" noChangeAspect="1" noChangeArrowheads="1"/>
          </p:cNvPicPr>
          <p:nvPr>
            <p:ph type="pic" idx="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98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Τα έργα των παιδιών</a:t>
            </a:r>
            <a:endParaRPr lang="el-GR" dirty="0"/>
          </a:p>
        </p:txBody>
      </p:sp>
      <p:pic>
        <p:nvPicPr>
          <p:cNvPr id="8" name="Picture 6" descr="Παιδική ζωγραφιά"/>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a:stretch>
            <a:fillRect/>
          </a:stretch>
        </p:blipFill>
        <p:spPr bwMode="auto">
          <a:xfrm>
            <a:off x="467544" y="1700808"/>
            <a:ext cx="3600400" cy="441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Παιδική ζωγραφιά"/>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283968" y="1700808"/>
            <a:ext cx="4038600"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419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 name="ZHAW.ACCESSIBILITYADDIN.CHECKTIMEDATE" val="10/29/2015 1:24:38 A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8,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EF6B5F7A-5E8F-4B18-9219-53BAB0851D9F}">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2707</TotalTime>
  <Words>551</Words>
  <Application>Microsoft Office PowerPoint</Application>
  <PresentationFormat>On-screen Show (4:3)</PresentationFormat>
  <Paragraphs>65</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Θέμα του Office</vt:lpstr>
      <vt:lpstr>Το Εικονογραφημένο Βιβλίο στην Προσχολική Εκπαίδευση</vt:lpstr>
      <vt:lpstr>Διδακτική Πρακτική</vt:lpstr>
      <vt:lpstr>Ανάγνωση του βιβλίου</vt:lpstr>
      <vt:lpstr>Παιχνίδι μίμησης</vt:lpstr>
      <vt:lpstr>Μίμηση κινήσεων</vt:lpstr>
      <vt:lpstr>Προβολή ταινιών</vt:lpstr>
      <vt:lpstr>Μίμηση αστείων</vt:lpstr>
      <vt:lpstr>Εικαστική δραστηριότητα</vt:lpstr>
      <vt:lpstr>Τα έργα των παιδιών</vt:lpstr>
      <vt:lpstr>Καρέ – Καρέ (1/2)</vt:lpstr>
      <vt:lpstr>Καρέ – Καρέ (2/2)</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χαμίνι</dc:title>
  <dc:subject>Το Εικονογραφημένο Βιβλίο στην Προσχολική Εκπαίδευση</dc:subject>
  <dc:creator> Αγγελική Γιαννικοπούλου</dc:creator>
  <cp:lastModifiedBy>Smaragda Papadopoulou</cp:lastModifiedBy>
  <cp:revision>289</cp:revision>
  <dcterms:created xsi:type="dcterms:W3CDTF">2012-09-06T09:03:05Z</dcterms:created>
  <dcterms:modified xsi:type="dcterms:W3CDTF">2015-10-28T23:24:55Z</dcterms:modified>
  <cp:category> Κινηματογράφος και Εικονογραφημένο Βιβλίο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48D6367A-068E-49CD-898C-DB9748BADC41</vt:lpwstr>
  </property>
  <property fmtid="{D5CDD505-2E9C-101B-9397-08002B2CF9AE}" pid="3" name="ArticulatePath">
    <vt:lpwstr>New</vt:lpwstr>
  </property>
</Properties>
</file>