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62" r:id="rId3"/>
    <p:sldId id="265" r:id="rId4"/>
    <p:sldId id="301" r:id="rId5"/>
    <p:sldId id="302" r:id="rId6"/>
    <p:sldId id="303" r:id="rId7"/>
    <p:sldId id="304" r:id="rId8"/>
    <p:sldId id="305" r:id="rId9"/>
    <p:sldId id="310" r:id="rId10"/>
    <p:sldId id="306" r:id="rId11"/>
    <p:sldId id="307" r:id="rId12"/>
    <p:sldId id="308" r:id="rId13"/>
    <p:sldId id="309" r:id="rId14"/>
    <p:sldId id="311" r:id="rId15"/>
    <p:sldId id="312" r:id="rId16"/>
    <p:sldId id="313" r:id="rId17"/>
    <p:sldId id="314" r:id="rId18"/>
    <p:sldId id="315" r:id="rId19"/>
    <p:sldId id="316" r:id="rId20"/>
    <p:sldId id="280" r:id="rId21"/>
    <p:sldId id="290" r:id="rId22"/>
    <p:sldId id="295" r:id="rId23"/>
    <p:sldId id="299" r:id="rId24"/>
    <p:sldId id="292" r:id="rId25"/>
    <p:sldId id="291" r:id="rId26"/>
    <p:sldId id="294" r:id="rId2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2"/>
            <p14:sldId id="265"/>
            <p14:sldId id="301"/>
            <p14:sldId id="302"/>
            <p14:sldId id="303"/>
            <p14:sldId id="304"/>
            <p14:sldId id="305"/>
            <p14:sldId id="310"/>
            <p14:sldId id="306"/>
            <p14:sldId id="307"/>
            <p14:sldId id="308"/>
            <p14:sldId id="309"/>
            <p14:sldId id="311"/>
            <p14:sldId id="312"/>
            <p14:sldId id="313"/>
            <p14:sldId id="314"/>
            <p14:sldId id="315"/>
            <p14:sldId id="316"/>
            <p14:sldId id="280"/>
            <p14:sldId id="290"/>
            <p14:sldId id="295"/>
            <p14:sldId id="299"/>
            <p14:sldId id="292"/>
            <p14:sldId id="291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84" d="100"/>
          <a:sy n="84" d="100"/>
        </p:scale>
        <p:origin x="28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6/5/2015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37989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968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Γένεση και Εξέλιξη της Θείας Ευχαριστίας κατά τους πρώτους αιώνες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Λειτουργική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3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/>
              <a:t>Γένεση και Εξέλιξη της Θείας Ευχαριστίας κατά τους πρώτους </a:t>
            </a:r>
            <a:r>
              <a:rPr lang="el-GR" sz="2800" dirty="0" smtClean="0"/>
              <a:t>αιώνες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l-GR" sz="2800" dirty="0" smtClean="0"/>
              <a:t>Γεώργιος Φίλιας</a:t>
            </a:r>
          </a:p>
          <a:p>
            <a:r>
              <a:rPr lang="el-GR" sz="2800" dirty="0" smtClean="0"/>
              <a:t>Θεολογική Σχολή</a:t>
            </a:r>
          </a:p>
          <a:p>
            <a:r>
              <a:rPr lang="el-GR" sz="2800" dirty="0" smtClean="0"/>
              <a:t>Τμήμα Κοινωνικής Θεολογίας</a:t>
            </a:r>
            <a:endParaRPr lang="en-US" sz="2800" dirty="0" smtClean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Ε) Η Α’ προς Κορινθίους Επιστολή του Κλήμεντος Ρώμης (+101)  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34, </a:t>
            </a:r>
            <a:r>
              <a:rPr lang="el-GR" sz="2400" dirty="0" smtClean="0"/>
              <a:t>6-7</a:t>
            </a:r>
            <a:r>
              <a:rPr lang="el-GR" sz="2400" dirty="0"/>
              <a:t>: μαρτυρείται η χρήση του επινίκιου ύμνου (Ησ. 6, 3).</a:t>
            </a:r>
            <a:endParaRPr lang="en-US" sz="2400" dirty="0"/>
          </a:p>
          <a:p>
            <a:r>
              <a:rPr lang="el-GR" sz="2400" dirty="0"/>
              <a:t>38, 2 και 3: χρησιμοποίηση του «ευχαριστείν» με την έννοια της «ευλογίας του Θεού».</a:t>
            </a:r>
            <a:endParaRPr lang="en-US" sz="2400" dirty="0"/>
          </a:p>
          <a:p>
            <a:r>
              <a:rPr lang="el-GR" sz="2400" dirty="0"/>
              <a:t>Κεφ. </a:t>
            </a:r>
            <a:r>
              <a:rPr lang="el-GR" sz="2400" dirty="0" smtClean="0"/>
              <a:t>40-41</a:t>
            </a:r>
            <a:r>
              <a:rPr lang="el-GR" sz="2400" dirty="0"/>
              <a:t>: αξιοσημείωτοι όροι για τη </a:t>
            </a:r>
            <a:r>
              <a:rPr lang="el-GR" sz="2400" dirty="0" smtClean="0"/>
              <a:t>Θεία </a:t>
            </a:r>
            <a:r>
              <a:rPr lang="el-GR" sz="2400" dirty="0"/>
              <a:t>Ευχαριστία: «θυσία», «προσφορά», «λειτουργία», «ευχή».</a:t>
            </a:r>
            <a:endParaRPr lang="en-US" sz="2400" dirty="0"/>
          </a:p>
          <a:p>
            <a:r>
              <a:rPr lang="el-GR" sz="2400" dirty="0"/>
              <a:t>44, 1-6: χρησιμοποίηση του όρου «Δώρα» περί της </a:t>
            </a:r>
            <a:r>
              <a:rPr lang="el-GR" sz="2400" dirty="0" smtClean="0"/>
              <a:t>Θείας</a:t>
            </a:r>
            <a:r>
              <a:rPr lang="el-GR" sz="2400" dirty="0"/>
              <a:t> </a:t>
            </a:r>
            <a:r>
              <a:rPr lang="el-GR" sz="2400" dirty="0" smtClean="0"/>
              <a:t>Ευχαριστίας</a:t>
            </a:r>
            <a:r>
              <a:rPr lang="el-GR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9471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ΣΤ) Η «Διδαχή των Δώδεκα Αποστόλων» (αρχές 2</a:t>
            </a:r>
            <a:r>
              <a:rPr lang="el-GR" baseline="30000" dirty="0" smtClean="0"/>
              <a:t>ου</a:t>
            </a:r>
            <a:r>
              <a:rPr lang="el-GR" dirty="0" smtClean="0"/>
              <a:t> μ.Χ. </a:t>
            </a:r>
            <a:r>
              <a:rPr lang="el-GR" dirty="0"/>
              <a:t>α</a:t>
            </a:r>
            <a:r>
              <a:rPr lang="el-GR" dirty="0" smtClean="0"/>
              <a:t>ι.)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sz="2400" dirty="0"/>
              <a:t>Κεφάλαια 9 και 10: η </a:t>
            </a:r>
            <a:r>
              <a:rPr lang="el-GR" sz="2400" dirty="0" smtClean="0"/>
              <a:t>Θεία </a:t>
            </a:r>
            <a:r>
              <a:rPr lang="el-GR" sz="2400" dirty="0"/>
              <a:t>Ευχαριστία τελείται μαζί με το «κοινό δείπνο» των Χριστιανών.</a:t>
            </a:r>
            <a:endParaRPr lang="en-US" sz="2400" dirty="0"/>
          </a:p>
          <a:p>
            <a:r>
              <a:rPr lang="el-GR" sz="2400" dirty="0"/>
              <a:t>Μαρτυρίες των κεφαλαίων 9 και 10 περί της </a:t>
            </a:r>
            <a:r>
              <a:rPr lang="el-GR" sz="2400" dirty="0" smtClean="0"/>
              <a:t>Θείας </a:t>
            </a:r>
            <a:r>
              <a:rPr lang="el-GR" sz="2400" dirty="0"/>
              <a:t>Ευχαριστίας: ο όρος «Ευχαριστία» χρησιμοποιείται με παλαιοδιαθηκική έννοια (ανταπόδοση της ευεργεσίας του Θεού)/ αναφέρονται οι «συμμετέχοντες» στην Ευχαριστία/ εξαίρεται η ενότητα της Εκκλησίας στη </a:t>
            </a:r>
            <a:r>
              <a:rPr lang="el-GR" sz="2400" dirty="0" smtClean="0"/>
              <a:t>Θεία </a:t>
            </a:r>
            <a:r>
              <a:rPr lang="el-GR" sz="2400" dirty="0"/>
              <a:t>Ευχαριστία/ μαρτυρείται η δυνατότητα ευχαριστιακής προσευχής των Προφητών/ εξαίρεται η εσχατολογική διάσταση της </a:t>
            </a:r>
            <a:r>
              <a:rPr lang="el-GR" sz="2400" dirty="0" smtClean="0"/>
              <a:t>Θείας </a:t>
            </a:r>
            <a:r>
              <a:rPr lang="el-GR" sz="2400" dirty="0"/>
              <a:t>Ευχαριστίας/ μαρτυρείται η πρόσκληση «ερχέσθω» για τη </a:t>
            </a:r>
            <a:r>
              <a:rPr lang="el-GR" sz="2400" dirty="0" smtClean="0"/>
              <a:t>Θεία </a:t>
            </a:r>
            <a:r>
              <a:rPr lang="el-GR" sz="2400" dirty="0"/>
              <a:t>Μετάληψη/ Ολόκληρο το κεφ. 10 είναι μια από τις αρχαιότερες ευχές Αναφοράς της </a:t>
            </a:r>
            <a:r>
              <a:rPr lang="el-GR" sz="2400" dirty="0" smtClean="0"/>
              <a:t>Θείας </a:t>
            </a:r>
            <a:r>
              <a:rPr lang="el-GR" sz="2400" dirty="0"/>
              <a:t>Ευχαριστίας.</a:t>
            </a:r>
            <a:endParaRPr lang="en-US" sz="2400" dirty="0"/>
          </a:p>
          <a:p>
            <a:r>
              <a:rPr lang="el-GR" sz="2400" dirty="0"/>
              <a:t>Κεφ. 14: περί της </a:t>
            </a:r>
            <a:r>
              <a:rPr lang="el-GR" sz="2400" dirty="0" smtClean="0"/>
              <a:t>Θείας </a:t>
            </a:r>
            <a:r>
              <a:rPr lang="el-GR" sz="2400" dirty="0"/>
              <a:t>Ευχαριστίας κατά την «κυριακή σύναξη»/ μαρτυρείται «προεξομολόγηση» των αμαρτημάτων.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9471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Ζ) Τα έργα του Αγίου Ιουστίνου, Φιλοσόφου και Μάρτυρος (+165 μ.Χ.)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sz="2400" dirty="0"/>
              <a:t>Η </a:t>
            </a:r>
            <a:r>
              <a:rPr lang="el-GR" sz="2400" dirty="0" smtClean="0"/>
              <a:t>Θεία </a:t>
            </a:r>
            <a:r>
              <a:rPr lang="el-GR" sz="2400" dirty="0"/>
              <a:t>Ευχαριστία που τελείται αμέσως μετά από το Βάπτισμα (</a:t>
            </a:r>
            <a:r>
              <a:rPr lang="el-GR" sz="2400" dirty="0" smtClean="0"/>
              <a:t>Α’ Απολογία</a:t>
            </a:r>
            <a:r>
              <a:rPr lang="el-GR" sz="2400" dirty="0"/>
              <a:t>, 65, 1-3): ασπασμός της ειρήνης/ προσφορά «άρτου, ύδατος και κράματος»/ δοξολογία «του προεστώτος» προς τον Θεό/ επισφράγιση των ευχών από το λαό δια του «Αμήν».</a:t>
            </a:r>
            <a:endParaRPr lang="en-US" sz="2400" dirty="0"/>
          </a:p>
          <a:p>
            <a:r>
              <a:rPr lang="el-GR" sz="2400" dirty="0"/>
              <a:t>Η </a:t>
            </a:r>
            <a:r>
              <a:rPr lang="el-GR" sz="2400" dirty="0" smtClean="0"/>
              <a:t>Θεία </a:t>
            </a:r>
            <a:r>
              <a:rPr lang="el-GR" sz="2400" dirty="0"/>
              <a:t>Ευχαριστία κατά τις Κυριακές (</a:t>
            </a:r>
            <a:r>
              <a:rPr lang="el-GR" sz="2400" dirty="0" smtClean="0"/>
              <a:t>Α’ Απολογία</a:t>
            </a:r>
            <a:r>
              <a:rPr lang="el-GR" sz="2400" dirty="0"/>
              <a:t>, 67, 3-7): ανάγνωση αποστολικών και προφητικών συγγραφών/ κήρυγμα από τον προεστώτα» κοινή προσευχή/ προσφορά οίνου και ύδατος/ ευχή Ευχαριστίας/ Μετάληψη των πιστών.</a:t>
            </a:r>
            <a:endParaRPr lang="en-US" sz="2400" dirty="0"/>
          </a:p>
          <a:p>
            <a:r>
              <a:rPr lang="el-GR" sz="2400" dirty="0"/>
              <a:t>Θεολογία της </a:t>
            </a:r>
            <a:r>
              <a:rPr lang="el-GR" sz="2400" dirty="0" smtClean="0"/>
              <a:t>Θείας </a:t>
            </a:r>
            <a:r>
              <a:rPr lang="el-GR" sz="2400" dirty="0"/>
              <a:t>Ευχαριστίας (</a:t>
            </a:r>
            <a:r>
              <a:rPr lang="el-GR" sz="2400" dirty="0" smtClean="0"/>
              <a:t>Α’ Απολογία</a:t>
            </a:r>
            <a:r>
              <a:rPr lang="el-GR" sz="2400" dirty="0"/>
              <a:t>, 66, 2-4).</a:t>
            </a:r>
            <a:endParaRPr lang="en-US" sz="2400" dirty="0"/>
          </a:p>
          <a:p>
            <a:r>
              <a:rPr lang="el-GR" sz="2400" dirty="0"/>
              <a:t>Οι προτυπώσεις της </a:t>
            </a:r>
            <a:r>
              <a:rPr lang="el-GR" sz="2400" dirty="0" smtClean="0"/>
              <a:t>Παλαιάς Διαθήκης </a:t>
            </a:r>
            <a:r>
              <a:rPr lang="el-GR" sz="2400" dirty="0"/>
              <a:t>περί της </a:t>
            </a:r>
            <a:r>
              <a:rPr lang="el-GR" sz="2400" dirty="0" smtClean="0"/>
              <a:t>Θείας </a:t>
            </a:r>
            <a:r>
              <a:rPr lang="el-GR" sz="2400" dirty="0"/>
              <a:t>Ευχαριστίας (Διάλογος προς Τρύφωνα 41, 1-4): η «προσφορά της σεμιδάλεως»/ η προφητεία του Μαλαχία/ η εντολή της περιτομής.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9471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Η) Η Αποστολική Παράδοση του Ιππολύτου Ρώμης (+235)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400" dirty="0"/>
              <a:t>Κεφ. 4, «Περί της προσφοράς» (η </a:t>
            </a:r>
            <a:r>
              <a:rPr lang="el-GR" sz="2400" dirty="0" smtClean="0"/>
              <a:t>Θεία </a:t>
            </a:r>
            <a:r>
              <a:rPr lang="el-GR" sz="2400" dirty="0"/>
              <a:t>Ευχαριστία που ακολουθεί τη χειροτονία του Επισκόπου): ασπασμός του νεοχειρονημένου Επισκόπου/ «Προσφορά» από τους διακόνους/ Διάλογος Επισκόπου και λαού (Ο Κύριος μετά πάντων υμών- Μετά του πνεύματός σου- Ανω τας καρδίας- Εύχωμεν προς τον Κύριον- Ευχαριστήσωμεν τω Κυρίω/ Αξιον και δίκαιον)/ Ευχή του Επισκόπου: δοξολογία του Θεού για το έργο της Θείας Οικονομίας- αναφορά στη σύσταση της </a:t>
            </a:r>
            <a:r>
              <a:rPr lang="el-GR" sz="2400" dirty="0" smtClean="0"/>
              <a:t>Θείας </a:t>
            </a:r>
            <a:r>
              <a:rPr lang="el-GR" sz="2400" dirty="0"/>
              <a:t>Ευχαριστίας κατά το Μυστικό Δείπνο- Επίκληση του Αγίου Πνεύματος για τον καθαγιασμό της προσφοράς/ ευλογία του ελαίου.</a:t>
            </a:r>
            <a:endParaRPr lang="en-US" sz="2400" dirty="0"/>
          </a:p>
          <a:p>
            <a:r>
              <a:rPr lang="el-GR" sz="2400" dirty="0"/>
              <a:t>Κεφ. 22: περί του τρόπου της Θείας Μεταλήψεως κατά τις Κυριακές.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9471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Θ) Το Ευχολόγιο του Σεραπίωνος</a:t>
            </a:r>
            <a:br>
              <a:rPr lang="el-GR" dirty="0" smtClean="0"/>
            </a:br>
            <a:r>
              <a:rPr lang="el-GR" dirty="0" smtClean="0"/>
              <a:t>(1 από 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dirty="0"/>
              <a:t>Το σχεδιάγραμμα της </a:t>
            </a:r>
            <a:r>
              <a:rPr lang="el-GR" sz="2400" dirty="0" smtClean="0"/>
              <a:t>Θείας </a:t>
            </a:r>
            <a:r>
              <a:rPr lang="el-GR" sz="2400" dirty="0"/>
              <a:t>Ευχαριστίας που εξάγεται από τις ευχές του Ευχολογίου:</a:t>
            </a:r>
            <a:endParaRPr lang="en-US" sz="2400" dirty="0"/>
          </a:p>
          <a:p>
            <a:r>
              <a:rPr lang="el-GR" sz="2400" dirty="0"/>
              <a:t>Εισαγωγική ευχή</a:t>
            </a:r>
            <a:endParaRPr lang="en-US" sz="2400" dirty="0"/>
          </a:p>
          <a:p>
            <a:r>
              <a:rPr lang="el-GR" sz="2400" dirty="0"/>
              <a:t>Αναγνώσματα</a:t>
            </a:r>
            <a:endParaRPr lang="en-US" sz="2400" dirty="0"/>
          </a:p>
          <a:p>
            <a:r>
              <a:rPr lang="el-GR" sz="2400" dirty="0"/>
              <a:t>Ομιλία</a:t>
            </a:r>
            <a:endParaRPr lang="en-US" sz="2400" dirty="0"/>
          </a:p>
          <a:p>
            <a:r>
              <a:rPr lang="el-GR" sz="2400" dirty="0"/>
              <a:t>Ευχή μετά την Ομιλία</a:t>
            </a:r>
            <a:endParaRPr lang="en-US" sz="2400" dirty="0"/>
          </a:p>
          <a:p>
            <a:r>
              <a:rPr lang="el-GR" sz="2400" dirty="0"/>
              <a:t>Ευχές για τους κατηχούμενους</a:t>
            </a:r>
            <a:endParaRPr lang="en-US" sz="2400" dirty="0"/>
          </a:p>
          <a:p>
            <a:r>
              <a:rPr lang="el-GR" sz="2400" dirty="0"/>
              <a:t>Ευχές για τους πιστούς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6295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Θ) Το Ευχολόγιο του Σεραπίωνος</a:t>
            </a:r>
            <a:br>
              <a:rPr lang="el-GR" dirty="0"/>
            </a:br>
            <a:r>
              <a:rPr lang="el-GR" dirty="0" smtClean="0"/>
              <a:t>(2 </a:t>
            </a:r>
            <a:r>
              <a:rPr lang="el-GR" dirty="0"/>
              <a:t>από 2)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Ευχές για την καρποφορία της γης, την Εκκλησία και τον Επίσκοπο</a:t>
            </a:r>
            <a:endParaRPr lang="en-US" sz="2400" dirty="0"/>
          </a:p>
          <a:p>
            <a:r>
              <a:rPr lang="el-GR" sz="2400" dirty="0"/>
              <a:t>Προετοιμασία για τον καθαγιασμό</a:t>
            </a:r>
            <a:endParaRPr lang="en-US" sz="2400" dirty="0"/>
          </a:p>
          <a:p>
            <a:r>
              <a:rPr lang="el-GR" sz="2400" dirty="0" smtClean="0"/>
              <a:t>Αναφορά </a:t>
            </a:r>
            <a:r>
              <a:rPr lang="el-GR" sz="2400" dirty="0"/>
              <a:t>–</a:t>
            </a:r>
            <a:r>
              <a:rPr lang="el-GR" sz="2400" dirty="0" smtClean="0"/>
              <a:t> Ανάμνηση – Επίκληση </a:t>
            </a:r>
            <a:r>
              <a:rPr lang="el-GR" sz="2400" dirty="0"/>
              <a:t>–</a:t>
            </a:r>
            <a:r>
              <a:rPr lang="el-GR" sz="2400" dirty="0" smtClean="0"/>
              <a:t> </a:t>
            </a:r>
            <a:r>
              <a:rPr lang="el-GR" sz="2400" dirty="0"/>
              <a:t>Δίπτυχα</a:t>
            </a:r>
            <a:endParaRPr lang="en-US" sz="2400" dirty="0"/>
          </a:p>
          <a:p>
            <a:r>
              <a:rPr lang="el-GR" sz="2400" dirty="0"/>
              <a:t>Ευχές πριν και μετά από τη </a:t>
            </a:r>
            <a:r>
              <a:rPr lang="el-GR" sz="2400" dirty="0" smtClean="0"/>
              <a:t>Θεία </a:t>
            </a:r>
            <a:r>
              <a:rPr lang="el-GR" sz="2400" dirty="0"/>
              <a:t>Μετάληψη</a:t>
            </a:r>
            <a:endParaRPr lang="en-US" sz="2400" dirty="0"/>
          </a:p>
          <a:p>
            <a:r>
              <a:rPr lang="el-GR" sz="2400" dirty="0"/>
              <a:t>Ευχές για το ύδωρ και το έλαιο των νοσούντων.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6295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Ι) Οι «Αποστολικές Διαταγές»</a:t>
            </a:r>
            <a:br>
              <a:rPr lang="el-GR" dirty="0" smtClean="0"/>
            </a:br>
            <a:r>
              <a:rPr lang="el-GR" dirty="0" smtClean="0"/>
              <a:t>(τέλος 4</a:t>
            </a:r>
            <a:r>
              <a:rPr lang="el-GR" baseline="30000" dirty="0" smtClean="0"/>
              <a:t>ου</a:t>
            </a:r>
            <a:r>
              <a:rPr lang="el-GR" dirty="0" smtClean="0"/>
              <a:t> μ.Χ. </a:t>
            </a:r>
            <a:r>
              <a:rPr lang="el-GR" dirty="0"/>
              <a:t>α</a:t>
            </a:r>
            <a:r>
              <a:rPr lang="el-GR" dirty="0" smtClean="0"/>
              <a:t>ι.) (1 από 4)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sz="2400" dirty="0"/>
              <a:t>Η Θεία Ευχαριστία που ακολουθεί μετά από τη χειροτονία του Επισκόπου:</a:t>
            </a:r>
            <a:endParaRPr lang="en-US" sz="2400" dirty="0"/>
          </a:p>
          <a:p>
            <a:r>
              <a:rPr lang="el-GR" sz="2400" dirty="0"/>
              <a:t>Ο νεοχειρονηθείς Επίσκοπος προσφέρει τη θυσία</a:t>
            </a:r>
            <a:endParaRPr lang="en-US" sz="2400" dirty="0"/>
          </a:p>
          <a:p>
            <a:r>
              <a:rPr lang="el-GR" sz="2400" dirty="0" smtClean="0"/>
              <a:t>Αναγνώσματα </a:t>
            </a:r>
            <a:r>
              <a:rPr lang="el-GR" sz="2400" dirty="0"/>
              <a:t>–</a:t>
            </a:r>
            <a:r>
              <a:rPr lang="el-GR" sz="2400" dirty="0" smtClean="0"/>
              <a:t> </a:t>
            </a:r>
            <a:r>
              <a:rPr lang="el-GR" sz="2400" dirty="0"/>
              <a:t>Ασπασμός της ειρήνης</a:t>
            </a:r>
            <a:endParaRPr lang="en-US" sz="2400" dirty="0"/>
          </a:p>
          <a:p>
            <a:r>
              <a:rPr lang="el-GR" sz="2400" dirty="0"/>
              <a:t>Ευχή ευλογίας κατηχουμένων από τον </a:t>
            </a:r>
            <a:r>
              <a:rPr lang="el-GR" sz="2400" dirty="0" smtClean="0"/>
              <a:t>Επίσκοπο </a:t>
            </a:r>
            <a:r>
              <a:rPr lang="el-GR" sz="2400" dirty="0"/>
              <a:t>–</a:t>
            </a:r>
            <a:r>
              <a:rPr lang="el-GR" sz="2400" dirty="0" smtClean="0"/>
              <a:t> </a:t>
            </a:r>
            <a:r>
              <a:rPr lang="el-GR" sz="2400" dirty="0"/>
              <a:t>αποχώρηση κατηχουμένων</a:t>
            </a:r>
            <a:endParaRPr lang="en-US" sz="2400" dirty="0"/>
          </a:p>
          <a:p>
            <a:r>
              <a:rPr lang="el-GR" sz="2400" dirty="0"/>
              <a:t>Διακονικές αιτήσεις υπέρ των «ενεργουμένων υπό πνευμάτων ακαθάρτων»</a:t>
            </a:r>
            <a:endParaRPr lang="en-US" sz="2400" dirty="0"/>
          </a:p>
          <a:p>
            <a:r>
              <a:rPr lang="el-GR" sz="2400" dirty="0"/>
              <a:t>Ευχή Επισκόπου υπέρ των «ενεργουμένων</a:t>
            </a:r>
            <a:r>
              <a:rPr lang="el-GR" sz="2400" dirty="0" smtClean="0"/>
              <a:t>» </a:t>
            </a:r>
            <a:r>
              <a:rPr lang="el-GR" sz="2400" dirty="0"/>
              <a:t>–</a:t>
            </a:r>
            <a:r>
              <a:rPr lang="el-GR" sz="2400" dirty="0" smtClean="0"/>
              <a:t> </a:t>
            </a:r>
            <a:r>
              <a:rPr lang="el-GR" sz="2400" dirty="0"/>
              <a:t>αποχώρηση «ενεργουμένων»</a:t>
            </a:r>
            <a:endParaRPr lang="en-US" sz="2400" dirty="0"/>
          </a:p>
          <a:p>
            <a:r>
              <a:rPr lang="el-GR" sz="2400" dirty="0"/>
              <a:t>Διακονικές αιτήσεις υπέρ φωτιζομένων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6295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Ι) Οι «Αποστολικές Διαταγές»</a:t>
            </a:r>
            <a:br>
              <a:rPr lang="el-GR" dirty="0"/>
            </a:br>
            <a:r>
              <a:rPr lang="el-GR" dirty="0"/>
              <a:t>(τέλος 4</a:t>
            </a:r>
            <a:r>
              <a:rPr lang="el-GR" baseline="30000" dirty="0"/>
              <a:t>ου</a:t>
            </a:r>
            <a:r>
              <a:rPr lang="el-GR" dirty="0"/>
              <a:t> μ.Χ. αι.) </a:t>
            </a:r>
            <a:r>
              <a:rPr lang="el-GR" dirty="0" smtClean="0"/>
              <a:t>(2 </a:t>
            </a:r>
            <a:r>
              <a:rPr lang="el-GR" dirty="0"/>
              <a:t>από </a:t>
            </a:r>
            <a:r>
              <a:rPr lang="el-GR" dirty="0" smtClean="0"/>
              <a:t>4)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Ευχή Επισκόπου υπέρ των </a:t>
            </a:r>
            <a:r>
              <a:rPr lang="el-GR" sz="2400" dirty="0" smtClean="0"/>
              <a:t>φωτιζομένων </a:t>
            </a:r>
            <a:r>
              <a:rPr lang="el-GR" sz="2400" dirty="0"/>
              <a:t>–</a:t>
            </a:r>
            <a:r>
              <a:rPr lang="el-GR" sz="2400" dirty="0" smtClean="0"/>
              <a:t> </a:t>
            </a:r>
            <a:r>
              <a:rPr lang="el-GR" sz="2400" dirty="0"/>
              <a:t>αποχώρηση φωτιζομένων</a:t>
            </a:r>
            <a:endParaRPr lang="en-US" sz="2400" dirty="0"/>
          </a:p>
          <a:p>
            <a:r>
              <a:rPr lang="el-GR" sz="2400" dirty="0"/>
              <a:t>Διακονικές αιτήσεις υπέρ των εν μετανοία</a:t>
            </a:r>
            <a:endParaRPr lang="en-US" sz="2400" dirty="0"/>
          </a:p>
          <a:p>
            <a:r>
              <a:rPr lang="el-GR" sz="2400" dirty="0"/>
              <a:t>Ευχή Επισκόπου υπέρ των εν </a:t>
            </a:r>
            <a:r>
              <a:rPr lang="el-GR" sz="2400" dirty="0" smtClean="0"/>
              <a:t>μετανοία </a:t>
            </a:r>
            <a:r>
              <a:rPr lang="el-GR" sz="2400" dirty="0"/>
              <a:t>–</a:t>
            </a:r>
            <a:r>
              <a:rPr lang="el-GR" sz="2400" dirty="0" smtClean="0"/>
              <a:t> </a:t>
            </a:r>
            <a:r>
              <a:rPr lang="el-GR" sz="2400" dirty="0"/>
              <a:t>αποχώρηση των εν μετανοία</a:t>
            </a:r>
            <a:endParaRPr lang="en-US" sz="2400" dirty="0"/>
          </a:p>
          <a:p>
            <a:r>
              <a:rPr lang="el-GR" sz="2400" dirty="0"/>
              <a:t>Διακονικές αιτήσεις υπέρ των πιστών</a:t>
            </a:r>
            <a:endParaRPr lang="en-US" sz="2400" dirty="0"/>
          </a:p>
          <a:p>
            <a:r>
              <a:rPr lang="el-GR" sz="2400" dirty="0"/>
              <a:t>Ευχή Επισκόπου υπέρ των </a:t>
            </a:r>
            <a:r>
              <a:rPr lang="el-GR" sz="2400" dirty="0" smtClean="0"/>
              <a:t>πιστών – </a:t>
            </a:r>
            <a:r>
              <a:rPr lang="el-GR" sz="2400" dirty="0"/>
              <a:t>Ασπασμός της ειρήνης</a:t>
            </a:r>
            <a:endParaRPr lang="en-US" sz="2400" dirty="0"/>
          </a:p>
          <a:p>
            <a:r>
              <a:rPr lang="el-GR" sz="2400" dirty="0"/>
              <a:t>Προσαγωγή των Δώρων στο θυσιαστήριο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7013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Ι) Οι «Αποστολικές Διαταγές»</a:t>
            </a:r>
            <a:br>
              <a:rPr lang="el-GR" dirty="0"/>
            </a:br>
            <a:r>
              <a:rPr lang="el-GR" dirty="0"/>
              <a:t>(τέλος 4</a:t>
            </a:r>
            <a:r>
              <a:rPr lang="el-GR" baseline="30000" dirty="0"/>
              <a:t>ου</a:t>
            </a:r>
            <a:r>
              <a:rPr lang="el-GR" dirty="0"/>
              <a:t> μ.Χ. αι.) </a:t>
            </a:r>
            <a:r>
              <a:rPr lang="el-GR" dirty="0" smtClean="0"/>
              <a:t>(3 </a:t>
            </a:r>
            <a:r>
              <a:rPr lang="el-GR" dirty="0"/>
              <a:t>από 4)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Διάλογος </a:t>
            </a:r>
            <a:r>
              <a:rPr lang="el-GR" sz="2400" dirty="0" smtClean="0"/>
              <a:t>Επισκόπου – </a:t>
            </a:r>
            <a:r>
              <a:rPr lang="el-GR" sz="2400" dirty="0"/>
              <a:t>λαού</a:t>
            </a:r>
            <a:endParaRPr lang="en-US" sz="2400" dirty="0"/>
          </a:p>
          <a:p>
            <a:r>
              <a:rPr lang="el-GR" sz="2400" dirty="0"/>
              <a:t>Πρώτο τμήμα ευχής της Αναφοράς</a:t>
            </a:r>
            <a:endParaRPr lang="en-US" sz="2400" dirty="0"/>
          </a:p>
          <a:p>
            <a:r>
              <a:rPr lang="el-GR" sz="2400" dirty="0"/>
              <a:t>Δεύτερο τμήμα ευχής της </a:t>
            </a:r>
            <a:r>
              <a:rPr lang="el-GR" sz="2400" dirty="0" smtClean="0"/>
              <a:t>Αναφοράς </a:t>
            </a:r>
            <a:r>
              <a:rPr lang="el-GR" sz="2400" dirty="0"/>
              <a:t>–</a:t>
            </a:r>
            <a:r>
              <a:rPr lang="el-GR" sz="2400" dirty="0" smtClean="0"/>
              <a:t> Ανάμνηση </a:t>
            </a:r>
            <a:r>
              <a:rPr lang="el-GR" sz="2400" dirty="0"/>
              <a:t>–</a:t>
            </a:r>
            <a:r>
              <a:rPr lang="el-GR" sz="2400" dirty="0" smtClean="0"/>
              <a:t> Επίκληση </a:t>
            </a:r>
            <a:r>
              <a:rPr lang="el-GR" sz="2400" dirty="0"/>
              <a:t>–</a:t>
            </a:r>
            <a:r>
              <a:rPr lang="el-GR" sz="2400" dirty="0" smtClean="0"/>
              <a:t> </a:t>
            </a:r>
            <a:r>
              <a:rPr lang="el-GR" sz="2400" dirty="0"/>
              <a:t>Δίπτυχα κεκοιμημένων και ζώντων</a:t>
            </a:r>
            <a:endParaRPr lang="en-US" sz="2400" dirty="0"/>
          </a:p>
          <a:p>
            <a:r>
              <a:rPr lang="el-GR" sz="2400" dirty="0"/>
              <a:t>Διακονικές αιτήσεις</a:t>
            </a:r>
            <a:endParaRPr lang="en-US" sz="2400" dirty="0"/>
          </a:p>
          <a:p>
            <a:r>
              <a:rPr lang="el-GR" sz="2400" dirty="0"/>
              <a:t>Ευχή Επισκόπου </a:t>
            </a:r>
            <a:endParaRPr lang="en-US" sz="2400" dirty="0"/>
          </a:p>
          <a:p>
            <a:r>
              <a:rPr lang="el-GR" sz="2400" dirty="0"/>
              <a:t>«Πρόσχωμεν. Τα Αγια τοις Αγίοις. Εις Αγιος...»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7013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Ι) Οι «Αποστολικές Διαταγές»</a:t>
            </a:r>
            <a:br>
              <a:rPr lang="el-GR" dirty="0"/>
            </a:br>
            <a:r>
              <a:rPr lang="el-GR" dirty="0"/>
              <a:t>(τέλος 4</a:t>
            </a:r>
            <a:r>
              <a:rPr lang="el-GR" baseline="30000" dirty="0"/>
              <a:t>ου</a:t>
            </a:r>
            <a:r>
              <a:rPr lang="el-GR" dirty="0"/>
              <a:t> μ.Χ. αι.) </a:t>
            </a:r>
            <a:r>
              <a:rPr lang="el-GR" dirty="0" smtClean="0"/>
              <a:t>(4 </a:t>
            </a:r>
            <a:r>
              <a:rPr lang="el-GR" dirty="0"/>
              <a:t>από 4)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Μετάληψη ιερέως και λαού</a:t>
            </a:r>
            <a:endParaRPr lang="en-US" sz="2400" dirty="0"/>
          </a:p>
          <a:p>
            <a:r>
              <a:rPr lang="el-GR" sz="2400" dirty="0"/>
              <a:t>Ευχαριστία Διακόνου για τη </a:t>
            </a:r>
            <a:r>
              <a:rPr lang="el-GR" sz="2400" dirty="0" smtClean="0"/>
              <a:t>Θεία </a:t>
            </a:r>
            <a:r>
              <a:rPr lang="el-GR" sz="2400" dirty="0"/>
              <a:t>Μετάληψη</a:t>
            </a:r>
            <a:endParaRPr lang="en-US" sz="2400" dirty="0"/>
          </a:p>
          <a:p>
            <a:r>
              <a:rPr lang="el-GR" sz="2400" dirty="0"/>
              <a:t>Ευχή ευχαριστίας του Επισκόπου</a:t>
            </a:r>
            <a:endParaRPr lang="en-US" sz="2400" dirty="0"/>
          </a:p>
          <a:p>
            <a:r>
              <a:rPr lang="el-GR" sz="2400" dirty="0"/>
              <a:t>Ευχή απολύσεως του Επισκόπου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6434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Περιεχόμενα ενότητας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Γένεση και εξέλιξη της </a:t>
            </a:r>
            <a:r>
              <a:rPr lang="el-GR" dirty="0" smtClean="0"/>
              <a:t>Θείας </a:t>
            </a:r>
            <a:r>
              <a:rPr lang="el-GR" dirty="0"/>
              <a:t>Ευχαριστίας: Μυστικός Δείπνος και </a:t>
            </a:r>
            <a:r>
              <a:rPr lang="el-GR" dirty="0" smtClean="0"/>
              <a:t>Θεία Ευχαριστία, Σημαντικές </a:t>
            </a:r>
            <a:r>
              <a:rPr lang="el-GR" dirty="0"/>
              <a:t>πηγές των πρώτων αιώνων περί της </a:t>
            </a:r>
            <a:r>
              <a:rPr lang="el-GR" dirty="0" smtClean="0"/>
              <a:t>Θείας Ευχαριστίας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3829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Γένεση και Εξέλιξη της Θείας Ευχαριστίας κατά τους πρώτους αιώνες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220" y="1556792"/>
            <a:ext cx="85862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έκδοση 1</a:t>
            </a:r>
            <a:r>
              <a:rPr lang="el-GR" sz="2000" dirty="0" smtClean="0"/>
              <a:t>.0.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>
                <a:solidFill>
                  <a:srgbClr val="000000"/>
                </a:solidFill>
              </a:rPr>
              <a:t>Copyright Εθνικόν και Καποδιστριακόν Πανεπιστήμιον Αθηνών 2015. Γεώργιος Φίλιας. «Λειτουργική. Γένεση και Εξέλιξη της Θείας Ευχαριστίας κατά τους πρώτους </a:t>
            </a:r>
            <a:r>
              <a:rPr lang="el-GR" sz="2000" dirty="0" smtClean="0">
                <a:solidFill>
                  <a:srgbClr val="000000"/>
                </a:solidFill>
              </a:rPr>
              <a:t>αιώνες»</a:t>
            </a:r>
            <a:r>
              <a:rPr lang="el-GR" sz="2000" dirty="0">
                <a:solidFill>
                  <a:srgbClr val="000000"/>
                </a:solidFill>
              </a:rPr>
              <a:t>. </a:t>
            </a:r>
            <a:r>
              <a:rPr lang="el-GR" sz="2000" dirty="0" smtClean="0">
                <a:solidFill>
                  <a:srgbClr val="000000"/>
                </a:solidFill>
              </a:rPr>
              <a:t>Έκδοση</a:t>
            </a:r>
            <a:r>
              <a:rPr lang="en-US" sz="2000">
                <a:solidFill>
                  <a:srgbClr val="000000"/>
                </a:solidFill>
              </a:rPr>
              <a:t>:</a:t>
            </a:r>
            <a:r>
              <a:rPr lang="en-US" sz="2000" smtClean="0">
                <a:solidFill>
                  <a:srgbClr val="000000"/>
                </a:solidFill>
              </a:rPr>
              <a:t> </a:t>
            </a:r>
            <a:r>
              <a:rPr lang="el-GR" sz="2000" dirty="0" smtClean="0">
                <a:solidFill>
                  <a:srgbClr val="000000"/>
                </a:solidFill>
              </a:rPr>
              <a:t>1.0</a:t>
            </a:r>
            <a:r>
              <a:rPr lang="el-GR" sz="2000" dirty="0">
                <a:solidFill>
                  <a:srgbClr val="000000"/>
                </a:solidFill>
              </a:rPr>
              <a:t>. Αθήνα 2015</a:t>
            </a:r>
            <a:r>
              <a:rPr lang="el-GR" sz="2000" dirty="0"/>
              <a:t>. Διαθέσιμο από τη δικτυακή διεύθυνση: </a:t>
            </a:r>
            <a:r>
              <a:rPr lang="en-US" sz="2000" dirty="0"/>
              <a:t>http://opencourses.uoa.gr/courses/SOCTHEOL101/</a:t>
            </a:r>
            <a:r>
              <a:rPr lang="el-GR" sz="2000" dirty="0" smtClean="0"/>
              <a:t>.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 smtClean="0"/>
              <a:t>Α) Εισαγωγικά περί του Μυστικού Δείπνου κατά τις Ευαγγελικές Διηγήσεις</a:t>
            </a:r>
            <a:endParaRPr lang="el-GR" sz="36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sz="2400" dirty="0"/>
              <a:t>Τέσσερις είναι η καινοδιαθηκικές διηγήσεις περί του Μυστικού Δείπνου: </a:t>
            </a:r>
            <a:r>
              <a:rPr lang="el-GR" sz="2400" dirty="0" smtClean="0"/>
              <a:t>Α’ Κορ</a:t>
            </a:r>
            <a:r>
              <a:rPr lang="el-GR" sz="2400" dirty="0"/>
              <a:t>. 11, 23-25 (η αρχαιότερη/ περί το 55 μ.Χ.), Μτ. 26, 26-29, Μκ. 14, 22-25 και Λκ. 22, 17-23.</a:t>
            </a:r>
            <a:endParaRPr lang="en-US" sz="2400" dirty="0"/>
          </a:p>
          <a:p>
            <a:r>
              <a:rPr lang="el-GR" sz="2400" dirty="0"/>
              <a:t>Περιγράφεται ένα τελετουργικό επτά πράξεων: έλαβε τον άρτο/ ανέπεμψε ευχαριστία επί του άρτου/ έκοψε τον άρτο/ διένημε τον άρτο στους Μαθητές/ έλαβε το ποτήριο/ ανέπεμψε ευχαριστία επί του ποτηρίου/ το έδωσε στους Μαθητές.</a:t>
            </a:r>
            <a:endParaRPr lang="en-US" sz="2400" dirty="0"/>
          </a:p>
          <a:p>
            <a:r>
              <a:rPr lang="el-GR" sz="2400" dirty="0"/>
              <a:t>Δύο διαφορετικές παραδόσεις: Παύλου και Λουκά/ Ματθαίου και Μάρκου (υποδηλώνει μια εξέλιξη της λειτουργικής παραδόσεως περί </a:t>
            </a:r>
            <a:r>
              <a:rPr lang="el-GR" sz="2400" dirty="0" smtClean="0"/>
              <a:t>Θείας </a:t>
            </a:r>
            <a:r>
              <a:rPr lang="el-GR" sz="2400" dirty="0"/>
              <a:t>Ευχαριστίας: αποδεσμεύεται από την τέλεση κατά τη διάρκεια του δείπνου).</a:t>
            </a:r>
            <a:endParaRPr lang="en-US" sz="2400" dirty="0"/>
          </a:p>
          <a:p>
            <a:r>
              <a:rPr lang="el-GR" sz="2400" dirty="0"/>
              <a:t>Σύμπτυξη των επτά πράξεων σε τέσσερις: λαμβάνει τον άρτο και το ποτήριο/ αναπέμπει δοξολογία επ᾽αυτών/ κλάσις του άρτου/ διανομή και των δύο στους Μαθητές.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Β) Οι Ευλογίες του Μυστικού Δείπνου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Περί των «ευλογιών» (berakoth) κατά τη διάρκεια των τελετουργικών εβραϊκών δείπνων πληροφορούμαστε από τη «Μίσνα».</a:t>
            </a:r>
            <a:endParaRPr lang="en-US" sz="2400" dirty="0"/>
          </a:p>
          <a:p>
            <a:r>
              <a:rPr lang="el-GR" sz="2400" dirty="0"/>
              <a:t>Υπήρχαν ευλογίες επί του κλωμένου άρτου και του ποτηρίου/ Ο Κύριος αναπέμπει μία από αυτές, ως προϊστάμενος του Δείπνου.</a:t>
            </a:r>
            <a:endParaRPr lang="en-US" sz="2400" dirty="0"/>
          </a:p>
          <a:p>
            <a:r>
              <a:rPr lang="el-GR" sz="2400" dirty="0"/>
              <a:t>Ο Κύριος διατήρησε τον πυρήνα των μορφών ευλογίας προσθέτοντας στοιχεία κατ᾽έμπνευση.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9471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 smtClean="0"/>
              <a:t>Γ) Ο Χαρακτήρας του Μυστικού Δείπνου ως Εβραϊκής Τελετής (1 από 2)</a:t>
            </a:r>
            <a:endParaRPr lang="el-GR" sz="36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sz="2400" dirty="0"/>
              <a:t>Το τελετουργικό του πασχάλιου εβραϊκού δείπνου: οι συμμετέχοντες στέκονται όρθιοι, φορώντας σανδάλια και κρατώντας ράβδους/ ανακλίνονται και ανάβουν τις λυχνίες/ ευλογία απο τον οικοδεσπότη και προσφορά του πρώτου ποτηρίου κεκραμμένου οίνου/ πλύσιμο χειρών, ευλογία και βρώση πικρών χόρτων, άζυμου άρτου, ζωμού («χαροσέθ») και πασχάλιου αμνού/ προσφορά δεύτερου ποτηρίου κεκραμμένου οίνου/ αφήγηση περί της απελευθερώσεως από την Αίγυπτο/ ψαλμώδηση του «Αλλέλ» και των Ψαλμών 112 και 113 (</a:t>
            </a:r>
            <a:r>
              <a:rPr lang="el-GR" sz="2400" dirty="0" smtClean="0"/>
              <a:t>Ο’)</a:t>
            </a:r>
            <a:r>
              <a:rPr lang="el-GR" sz="2400" dirty="0"/>
              <a:t>/ νέο πλύσιμο των χειρών, ευλογία τρίτου ποτηρίου οίνου, ολοκλήρωση δείπνου, ευλογία τέταρτου (και τελευταίου) ποτηρίου/ Ολοκλήρωση του δείπνου (ψαλμώδηση του δευτέρου τμήματος του «Αλλέλ» και των Ψαλμών 114, 117 και 135).</a:t>
            </a:r>
            <a:endParaRPr lang="en-US" sz="2400" dirty="0"/>
          </a:p>
          <a:p>
            <a:r>
              <a:rPr lang="el-GR" sz="2400" dirty="0"/>
              <a:t>Με βάση το παραπάνω τελετουργικό, ο Μυστικός Δείπνος δεν ήταν πασχάλιος εβραϊκός δείπνος διότι: δεν μνηνεύεται βρώση αμνού/ δεν μνημονεύεται η διήγηση περί απελευθερώσεως/ ο άρτος δεν ήταν άζυμος/ δεν μνημονεύονται τέσσερα ποτήρια, αλλά ένα.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9471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/>
              <a:t>Γ) Ο Χαρακτήρας του Μυστικού Δείπνου ως Εβραϊκής Τελετής </a:t>
            </a:r>
            <a:r>
              <a:rPr lang="el-GR" sz="3600" dirty="0" smtClean="0"/>
              <a:t>(2 </a:t>
            </a:r>
            <a:r>
              <a:rPr lang="el-GR" sz="3600" dirty="0"/>
              <a:t>από 2)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sz="2400" dirty="0"/>
              <a:t>Άλλα στοιχεία που συνηγορούν στο γεγονός ότι ο Μυστικός Δείπνος δεν ήταν πασχάλιος: το Συνέδριο δεν θα μπορούσε να συνέλθει κατά την πασχάλια νύκτα/ η Σταύρωση δεν θα μπορούσε να πραγματοποιηθεί την ημέρα του Πάσχα/ ο Σίμων ο Κυρηναίος δεν θα μπορούσε να «επέστρεφε από τους αγρούς» κατά την ημέρα του Πάσχα/ οι Φαρισαίοι δεν εισέρχονται στο ανάκτορο του Πιλάτου «ίνα μη μιανθώσι, αλλ᾽ίνα φάγωσι το Πάσχα» (επομένως, ο εορτασμός του Πάσχα δεν είχε ακόμη αρχίσει)/ την επομένη της Σταυρώσεως ήταν η ημέρα του Πάσχα (οι Φαρισαίοι ζητούν από τον Πιλάτο να αποκαθηλώσει τους σταυρωμένους, διότι «ήταν η ημέρα του Πάσχα»).</a:t>
            </a:r>
            <a:endParaRPr lang="en-US" sz="2400" dirty="0"/>
          </a:p>
          <a:p>
            <a:r>
              <a:rPr lang="el-GR" sz="2400" dirty="0"/>
              <a:t>«Σαμπουράχ» ή «Το δείπνο των φίλων»: οι μαρτυρίες περί αυτού του εορταστικού εβραϊκού δείπνου προσιδιάζουν προς τις μαρτυρίες τελέσεως του Μυστικού Δείπνου.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9471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dirty="0" smtClean="0"/>
              <a:t>Δ) Η ριζική διαφοροποίηση του Μυστικού Δείπνου από την Πασχάλια Εβραϊκή Τελετή</a:t>
            </a:r>
            <a:br>
              <a:rPr lang="el-GR" sz="2800" dirty="0" smtClean="0"/>
            </a:br>
            <a:r>
              <a:rPr lang="el-GR" sz="2800" dirty="0" smtClean="0"/>
              <a:t>(1 από 2)</a:t>
            </a:r>
            <a:endParaRPr lang="el-GR" sz="28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400" dirty="0"/>
              <a:t>Η </a:t>
            </a:r>
            <a:r>
              <a:rPr lang="el-GR" sz="2400" dirty="0" smtClean="0"/>
              <a:t>Θεία </a:t>
            </a:r>
            <a:r>
              <a:rPr lang="el-GR" sz="2400" dirty="0"/>
              <a:t>Ευχαριστία γεννάται εντός μιας εβραϊκής τελετής («Σαμπουράχ») δύο ημέρες πριν από τον εορτασμό του Πάσχα.</a:t>
            </a:r>
            <a:endParaRPr lang="en-US" sz="2400" dirty="0"/>
          </a:p>
          <a:p>
            <a:r>
              <a:rPr lang="el-GR" sz="2400" dirty="0"/>
              <a:t>Τα τελετουργικά στοιχεία της «Σαμπουράχ» δεν σχετίζονται με την ουσία της </a:t>
            </a:r>
            <a:r>
              <a:rPr lang="el-GR" sz="2400" dirty="0" smtClean="0"/>
              <a:t>Θείας </a:t>
            </a:r>
            <a:r>
              <a:rPr lang="el-GR" sz="2400" dirty="0"/>
              <a:t>Ευχαριστίας, η οποία εστιάζεται στο «Λάβετε φάγετε...», «πίετε εξ αυτού πάντες».</a:t>
            </a:r>
            <a:endParaRPr lang="en-US" sz="2400" dirty="0"/>
          </a:p>
          <a:p>
            <a:r>
              <a:rPr lang="el-GR" sz="2400" dirty="0"/>
              <a:t>Στον Μυστικό Δείπνο η έννοια της αποκαταστάσεως της «βασιλείας του Θεού» (βασική έννοια της βιβλικής εσχατολογίας) λαμβάνει διαφορετική διάσταση: η </a:t>
            </a:r>
            <a:r>
              <a:rPr lang="el-GR" sz="2400" dirty="0" smtClean="0"/>
              <a:t>Θεία</a:t>
            </a:r>
            <a:r>
              <a:rPr lang="el-GR" sz="2400" dirty="0"/>
              <a:t> </a:t>
            </a:r>
            <a:r>
              <a:rPr lang="el-GR" sz="2400" dirty="0" smtClean="0"/>
              <a:t>Ευχαριστία</a:t>
            </a:r>
            <a:r>
              <a:rPr lang="el-GR" sz="2400" dirty="0"/>
              <a:t>, την οποία συνέστησε ο Κύριος κατά τον Μυστικό δείπνο) εισάγει σε μία εσχατολογία μελλοντική και, ταυτοχρόνως, παρούσα</a:t>
            </a:r>
            <a:r>
              <a:rPr lang="el-GR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9471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dirty="0"/>
              <a:t>Δ) Η ριζική διαφοροποίηση του Μυστικού Δείπνου από την Πασχάλια Εβραϊκή Τελετή</a:t>
            </a:r>
            <a:br>
              <a:rPr lang="el-GR" sz="2800" dirty="0"/>
            </a:br>
            <a:r>
              <a:rPr lang="el-GR" sz="2800" dirty="0" smtClean="0"/>
              <a:t>(2 </a:t>
            </a:r>
            <a:r>
              <a:rPr lang="el-GR" sz="2800" dirty="0"/>
              <a:t>από 2)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Λκ. 22, 16: «Λέγω γαρ υμίν, ότι ου μη φάγω εξ αυτού έως ότου πληρωθεί εν τη βασιλεία μου».</a:t>
            </a:r>
            <a:endParaRPr lang="en-US" sz="2400" dirty="0"/>
          </a:p>
          <a:p>
            <a:r>
              <a:rPr lang="el-GR" sz="2400" dirty="0"/>
              <a:t>Λκ. 22, 29-30: «Καγώ διατίθεμαι υμίν καθώς διέθετό μοι ο πατήρ μου βασιλείαν, ίνα εσθίητε και πίνητε επί της τραπέζης μου εν τη βασιλεία μου και καθήσεσθε επί θρόνων κρίνοντες τας δώδεκα φυλάς του Ισραήλ».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9471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Πηγές σχετικές με την εξέλιξη της Θείας Ευχαριστίας κατά τους πρώτους </a:t>
            </a:r>
            <a:r>
              <a:rPr lang="el-GR" dirty="0" smtClean="0"/>
              <a:t>αιώνες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4332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1604</TotalTime>
  <Words>1915</Words>
  <Application>Microsoft Office PowerPoint</Application>
  <PresentationFormat>On-screen Show (4:3)</PresentationFormat>
  <Paragraphs>161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ＭＳ Ｐゴシック</vt:lpstr>
      <vt:lpstr>Arial</vt:lpstr>
      <vt:lpstr>Calibri</vt:lpstr>
      <vt:lpstr>Wingdings</vt:lpstr>
      <vt:lpstr>Θέμα του Office</vt:lpstr>
      <vt:lpstr>Λειτουργική</vt:lpstr>
      <vt:lpstr>Περιεχόμενα ενότητας</vt:lpstr>
      <vt:lpstr>Α) Εισαγωγικά περί του Μυστικού Δείπνου κατά τις Ευαγγελικές Διηγήσεις</vt:lpstr>
      <vt:lpstr>Β) Οι Ευλογίες του Μυστικού Δείπνου</vt:lpstr>
      <vt:lpstr>Γ) Ο Χαρακτήρας του Μυστικού Δείπνου ως Εβραϊκής Τελετής (1 από 2)</vt:lpstr>
      <vt:lpstr>Γ) Ο Χαρακτήρας του Μυστικού Δείπνου ως Εβραϊκής Τελετής (2 από 2)</vt:lpstr>
      <vt:lpstr>Δ) Η ριζική διαφοροποίηση του Μυστικού Δείπνου από την Πασχάλια Εβραϊκή Τελετή (1 από 2)</vt:lpstr>
      <vt:lpstr>Δ) Η ριζική διαφοροποίηση του Μυστικού Δείπνου από την Πασχάλια Εβραϊκή Τελετή (2 από 2)</vt:lpstr>
      <vt:lpstr>Πηγές σχετικές με την εξέλιξη της Θείας Ευχαριστίας κατά τους πρώτους αιώνες</vt:lpstr>
      <vt:lpstr>Ε) Η Α’ προς Κορινθίους Επιστολή του Κλήμεντος Ρώμης (+101)  </vt:lpstr>
      <vt:lpstr>ΣΤ) Η «Διδαχή των Δώδεκα Αποστόλων» (αρχές 2ου μ.Χ. αι.)</vt:lpstr>
      <vt:lpstr>Ζ) Τα έργα του Αγίου Ιουστίνου, Φιλοσόφου και Μάρτυρος (+165 μ.Χ.)</vt:lpstr>
      <vt:lpstr>Η) Η Αποστολική Παράδοση του Ιππολύτου Ρώμης (+235)</vt:lpstr>
      <vt:lpstr>Θ) Το Ευχολόγιο του Σεραπίωνος (1 από 2)</vt:lpstr>
      <vt:lpstr>Θ) Το Ευχολόγιο του Σεραπίωνος (2 από 2)</vt:lpstr>
      <vt:lpstr>Ι) Οι «Αποστολικές Διαταγές» (τέλος 4ου μ.Χ. αι.) (1 από 4)</vt:lpstr>
      <vt:lpstr>Ι) Οι «Αποστολικές Διαταγές» (τέλος 4ου μ.Χ. αι.) (2 από 4)</vt:lpstr>
      <vt:lpstr>Ι) Οι «Αποστολικές Διαταγές» (τέλος 4ου μ.Χ. αι.) (3 από 4)</vt:lpstr>
      <vt:lpstr>Ι) Οι «Αποστολικές Διαταγές» (τέλος 4ου μ.Χ. αι.) (4 από 4)</vt:lpstr>
      <vt:lpstr>Τέλος Ενότητας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Uoa</cp:lastModifiedBy>
  <cp:revision>195</cp:revision>
  <dcterms:created xsi:type="dcterms:W3CDTF">2012-09-06T09:03:05Z</dcterms:created>
  <dcterms:modified xsi:type="dcterms:W3CDTF">2015-05-06T13:30:03Z</dcterms:modified>
</cp:coreProperties>
</file>