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301" r:id="rId2"/>
    <p:sldId id="264" r:id="rId3"/>
    <p:sldId id="261" r:id="rId4"/>
    <p:sldId id="262" r:id="rId5"/>
    <p:sldId id="266" r:id="rId6"/>
    <p:sldId id="326" r:id="rId7"/>
    <p:sldId id="327" r:id="rId8"/>
    <p:sldId id="329" r:id="rId9"/>
    <p:sldId id="332" r:id="rId10"/>
    <p:sldId id="333" r:id="rId11"/>
    <p:sldId id="334" r:id="rId12"/>
    <p:sldId id="280" r:id="rId13"/>
    <p:sldId id="290" r:id="rId14"/>
    <p:sldId id="295" r:id="rId15"/>
    <p:sldId id="299" r:id="rId16"/>
    <p:sldId id="292" r:id="rId17"/>
    <p:sldId id="291" r:id="rId18"/>
    <p:sldId id="294" r:id="rId19"/>
    <p:sldId id="293" r:id="rId20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7512F115-2FCC-49EE-8759-A71F26F5819E}">
          <p14:sldIdLst>
            <p14:sldId id="301"/>
            <p14:sldId id="264"/>
            <p14:sldId id="261"/>
            <p14:sldId id="262"/>
            <p14:sldId id="266"/>
            <p14:sldId id="326"/>
            <p14:sldId id="327"/>
            <p14:sldId id="329"/>
            <p14:sldId id="332"/>
            <p14:sldId id="333"/>
            <p14:sldId id="334"/>
            <p14:sldId id="280"/>
            <p14:sldId id="290"/>
            <p14:sldId id="295"/>
            <p14:sldId id="299"/>
            <p14:sldId id="292"/>
            <p14:sldId id="291"/>
            <p14:sldId id="294"/>
          </p14:sldIdLst>
        </p14:section>
        <p14:section name="Untitled Section" id="{0F1CB131-A6BD-43D0-B8D4-1F27CEF7A05E}">
          <p14:sldIdLst>
            <p14:sldId id="293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user" initials="u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075BC"/>
    <a:srgbClr val="4F81BD"/>
    <a:srgbClr val="50ABB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153" autoAdjust="0"/>
    <p:restoredTop sz="99309" autoAdjust="0"/>
  </p:normalViewPr>
  <p:slideViewPr>
    <p:cSldViewPr>
      <p:cViewPr varScale="1">
        <p:scale>
          <a:sx n="116" d="100"/>
          <a:sy n="116" d="100"/>
        </p:scale>
        <p:origin x="426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7A379C-B41D-45E1-80CB-01FC82FDADA9}" type="datetimeFigureOut">
              <a:rPr lang="el-GR" smtClean="0"/>
              <a:t>27/10/2015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A60D4E-153C-481E-9C52-31B1E4926C1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553540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0621542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17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1016591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18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7537072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19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451231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568307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5379895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2996820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179400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itchFamily="34" charset="0"/>
              <a:buChar char="•"/>
            </a:pP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4598466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4972113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518073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16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375097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683568" y="3886200"/>
            <a:ext cx="7776864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dirty="0" smtClean="0"/>
              <a:t>Στυλ κύριου υπότιτλου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245247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rgbClr val="5075BC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8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kern="1200" dirty="0" smtClean="0">
                <a:solidFill>
                  <a:srgbClr val="5075BC"/>
                </a:solidFill>
                <a:latin typeface="+mn-lt"/>
                <a:ea typeface="+mn-ea"/>
                <a:cs typeface="+mn-cs"/>
              </a:rPr>
              <a:t>Ενότητα 2. Το παιδικό σχέδιο ως γνωστική διεργασία: αναπαραστατικές ικανότητες.</a:t>
            </a:r>
            <a:endParaRPr lang="en-US" sz="1000" kern="1200" dirty="0">
              <a:solidFill>
                <a:srgbClr val="5075BC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9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86156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>
              <a:defRPr b="0">
                <a:solidFill>
                  <a:srgbClr val="5075BC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386126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rgbClr val="5075BC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64156" y="1556792"/>
            <a:ext cx="8229600" cy="4525963"/>
          </a:xfrm>
        </p:spPr>
        <p:txBody>
          <a:bodyPr/>
          <a:lstStyle>
            <a:lvl1pPr>
              <a:spcBef>
                <a:spcPts val="1200"/>
              </a:spcBef>
              <a:defRPr/>
            </a:lvl1pPr>
            <a:lvl2pPr>
              <a:spcBef>
                <a:spcPts val="1200"/>
              </a:spcBef>
              <a:defRPr/>
            </a:lvl2pPr>
            <a:lvl3pPr>
              <a:spcBef>
                <a:spcPts val="1200"/>
              </a:spcBef>
              <a:defRPr/>
            </a:lvl3pPr>
            <a:lvl4pPr>
              <a:spcBef>
                <a:spcPts val="1200"/>
              </a:spcBef>
              <a:defRPr/>
            </a:lvl4pPr>
            <a:lvl5pPr>
              <a:spcBef>
                <a:spcPts val="1200"/>
              </a:spcBef>
              <a:defRPr/>
            </a:lvl5pPr>
          </a:lstStyle>
          <a:p>
            <a:pPr lvl="0"/>
            <a:r>
              <a:rPr lang="el-GR" dirty="0" smtClean="0"/>
              <a:t>Στυλ υποδείγματος κειμένου</a:t>
            </a:r>
          </a:p>
          <a:p>
            <a:pPr lvl="1"/>
            <a:r>
              <a:rPr lang="el-GR" dirty="0" smtClean="0"/>
              <a:t>Δεύτερου επιπέδου</a:t>
            </a:r>
          </a:p>
          <a:p>
            <a:pPr lvl="2"/>
            <a:r>
              <a:rPr lang="el-GR" dirty="0" smtClean="0"/>
              <a:t>Τρίτου επιπέδου</a:t>
            </a:r>
          </a:p>
          <a:p>
            <a:pPr lvl="3"/>
            <a:r>
              <a:rPr lang="el-GR" dirty="0" smtClean="0"/>
              <a:t>Τέταρτου επιπέδου</a:t>
            </a:r>
          </a:p>
          <a:p>
            <a:pPr lvl="4"/>
            <a:r>
              <a:rPr lang="el-GR" dirty="0" smtClean="0"/>
              <a:t>Πέμπτου επιπέδου</a:t>
            </a:r>
            <a:endParaRPr lang="el-GR" dirty="0"/>
          </a:p>
        </p:txBody>
      </p:sp>
      <p:sp>
        <p:nvSpPr>
          <p:cNvPr id="7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8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kern="1200" dirty="0" smtClean="0">
                <a:solidFill>
                  <a:srgbClr val="5075BC"/>
                </a:solidFill>
                <a:latin typeface="+mn-lt"/>
                <a:ea typeface="+mn-ea"/>
                <a:cs typeface="+mn-cs"/>
              </a:rPr>
              <a:t>Ενότητα 2. Το παιδικό σχέδιο ως γνωστική διεργασία: αναπαραστατικές ικανότητες.</a:t>
            </a:r>
            <a:endParaRPr lang="en-US" sz="1000" kern="1200" dirty="0">
              <a:solidFill>
                <a:srgbClr val="5075BC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9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751880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0" cap="none" baseline="0">
                <a:solidFill>
                  <a:srgbClr val="5075BC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dirty="0" smtClean="0"/>
              <a:t>Στυλ υποδείγματος κειμένου</a:t>
            </a:r>
          </a:p>
        </p:txBody>
      </p:sp>
    </p:spTree>
    <p:extLst>
      <p:ext uri="{BB962C8B-B14F-4D97-AF65-F5344CB8AC3E}">
        <p14:creationId xmlns:p14="http://schemas.microsoft.com/office/powerpoint/2010/main" val="12120861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rgbClr val="5075BC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8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9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kern="1200" dirty="0" smtClean="0">
                <a:solidFill>
                  <a:srgbClr val="5075BC"/>
                </a:solidFill>
                <a:latin typeface="+mn-lt"/>
                <a:ea typeface="+mn-ea"/>
                <a:cs typeface="+mn-cs"/>
              </a:rPr>
              <a:t>Ενότητα 2. Το παιδικό σχέδιο ως γνωστική διεργασία: αναπαραστατικές ικανότητες.</a:t>
            </a:r>
            <a:endParaRPr lang="en-US" sz="1000" kern="1200" dirty="0">
              <a:solidFill>
                <a:srgbClr val="5075BC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10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32509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5075BC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574254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57200" y="2214016"/>
            <a:ext cx="4040188" cy="38792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4645025" y="1574254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645025" y="2214016"/>
            <a:ext cx="4041775" cy="38792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10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11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kern="1200" dirty="0" smtClean="0">
                <a:solidFill>
                  <a:srgbClr val="5075BC"/>
                </a:solidFill>
                <a:latin typeface="+mn-lt"/>
                <a:ea typeface="+mn-ea"/>
                <a:cs typeface="+mn-cs"/>
              </a:rPr>
              <a:t>Ενότητα 2. Το παιδικό σχέδιο ως γνωστική διεργασία: αναπαραστατικές ικανότητες.</a:t>
            </a:r>
            <a:endParaRPr lang="en-US" sz="1000" kern="1200" dirty="0">
              <a:solidFill>
                <a:srgbClr val="5075BC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12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61127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rgbClr val="5075BC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9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10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kern="1200" dirty="0" smtClean="0">
                <a:solidFill>
                  <a:srgbClr val="5075BC"/>
                </a:solidFill>
                <a:latin typeface="+mn-lt"/>
                <a:ea typeface="+mn-ea"/>
                <a:cs typeface="+mn-cs"/>
              </a:rPr>
              <a:t>Ενότητα 2. Το παιδικό σχέδιο ως γνωστική διεργασία: αναπαραστατικές ικανότητες.</a:t>
            </a:r>
            <a:endParaRPr lang="en-US" sz="1000" kern="1200" dirty="0">
              <a:solidFill>
                <a:srgbClr val="5075BC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11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57946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6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kern="1200" dirty="0" smtClean="0">
                <a:solidFill>
                  <a:srgbClr val="5075BC"/>
                </a:solidFill>
                <a:latin typeface="+mn-lt"/>
                <a:ea typeface="+mn-ea"/>
                <a:cs typeface="+mn-cs"/>
              </a:rPr>
              <a:t>Ενότητα 2. Το παιδικό σχέδιο ως γνωστική διεργασία: αναπαραστατικές ικανότητες.</a:t>
            </a:r>
            <a:endParaRPr lang="en-US" sz="1000" kern="1200" dirty="0">
              <a:solidFill>
                <a:srgbClr val="5075BC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96202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575050" y="1556792"/>
            <a:ext cx="5111750" cy="460851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457200" y="1556792"/>
            <a:ext cx="3008313" cy="4608512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dirty="0" smtClean="0"/>
              <a:t>Στυλ υποδείγματος κειμένου</a:t>
            </a:r>
          </a:p>
        </p:txBody>
      </p:sp>
      <p:sp>
        <p:nvSpPr>
          <p:cNvPr id="6" name="Τίτλος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600" cy="11448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l-GR" b="0">
                <a:solidFill>
                  <a:srgbClr val="5075BC"/>
                </a:solidFill>
              </a:defRPr>
            </a:lvl1pPr>
          </a:lstStyle>
          <a:p>
            <a:pPr lvl="0"/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8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9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kern="1200" dirty="0" smtClean="0">
                <a:solidFill>
                  <a:srgbClr val="5075BC"/>
                </a:solidFill>
                <a:latin typeface="+mn-lt"/>
                <a:ea typeface="+mn-ea"/>
                <a:cs typeface="+mn-cs"/>
              </a:rPr>
              <a:t>Ενότητα 2. Το παιδικό σχέδιο ως γνωστική διεργασία: αναπαραστατικές ικανότητες.</a:t>
            </a:r>
            <a:endParaRPr lang="en-US" sz="1000" kern="1200" dirty="0">
              <a:solidFill>
                <a:srgbClr val="5075BC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10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31715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1792288" y="1556792"/>
            <a:ext cx="5486400" cy="345638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 dirty="0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1792288" y="5157192"/>
            <a:ext cx="5486400" cy="1015008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dirty="0" smtClean="0"/>
              <a:t>Στυλ υποδείγματος κειμένου</a:t>
            </a:r>
          </a:p>
        </p:txBody>
      </p:sp>
      <p:sp>
        <p:nvSpPr>
          <p:cNvPr id="9" name="Τίτλος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600" cy="11448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l-GR" b="0">
                <a:solidFill>
                  <a:srgbClr val="5075BC"/>
                </a:solidFill>
              </a:defRPr>
            </a:lvl1pPr>
          </a:lstStyle>
          <a:p>
            <a:pPr lvl="0"/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12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13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kern="1200" dirty="0" smtClean="0">
                <a:solidFill>
                  <a:srgbClr val="5075BC"/>
                </a:solidFill>
                <a:latin typeface="+mn-lt"/>
                <a:ea typeface="+mn-ea"/>
                <a:cs typeface="+mn-cs"/>
              </a:rPr>
              <a:t>Ενότητα 2. Το παιδικό σχέδιο ως γνωστική διεργασία: αναπαραστατικές ικανότητες.</a:t>
            </a:r>
            <a:endParaRPr lang="en-US" sz="1000" kern="1200" dirty="0">
              <a:solidFill>
                <a:srgbClr val="5075BC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14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50776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838095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60" r:id="rId8"/>
    <p:sldLayoutId id="2147483661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b="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opencourses.uoa.gr/courses/ECD103/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%5b1%5d%20http:/creativecommons.org/licenses/by-nc-sa/4.0/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://2.bp.blogspot.com/-BxR2LJyny8M/TX4Q5CQBasI/AAAAAAAACdA/Bn3ePHcFH2w/s1600/IMG_7350.JPG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blog.educo.org/wp-content/uploads/2015/07/vuelta2-1.jpg" TargetMode="External"/><Relationship Id="rId4" Type="http://schemas.openxmlformats.org/officeDocument/2006/relationships/hyperlink" Target="https://i.warosu.org/data/ic/img/0014/71/1371650323522.jpg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0" y="1628800"/>
            <a:ext cx="9144000" cy="2232248"/>
          </a:xfrm>
        </p:spPr>
        <p:txBody>
          <a:bodyPr>
            <a:normAutofit/>
          </a:bodyPr>
          <a:lstStyle/>
          <a:p>
            <a:pPr lvl="0"/>
            <a:r>
              <a:rPr lang="el-GR" dirty="0" smtClean="0"/>
              <a:t>Διδακτική </a:t>
            </a:r>
            <a:r>
              <a:rPr lang="el-GR" dirty="0"/>
              <a:t>των </a:t>
            </a:r>
            <a:r>
              <a:rPr lang="el-GR" dirty="0" smtClean="0"/>
              <a:t>εικαστικών τεχνών</a:t>
            </a:r>
            <a:br>
              <a:rPr lang="el-GR" dirty="0" smtClean="0"/>
            </a:br>
            <a:r>
              <a:rPr lang="el-GR" sz="3600" dirty="0" smtClean="0"/>
              <a:t>Ενότητα 2</a:t>
            </a:r>
            <a:endParaRPr lang="el-GR" sz="4000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79512" y="3861048"/>
            <a:ext cx="8712968" cy="2448272"/>
          </a:xfrm>
        </p:spPr>
        <p:txBody>
          <a:bodyPr>
            <a:normAutofit/>
          </a:bodyPr>
          <a:lstStyle/>
          <a:p>
            <a:r>
              <a:rPr lang="el-GR" dirty="0" smtClean="0"/>
              <a:t>Ουρανία </a:t>
            </a:r>
            <a:r>
              <a:rPr lang="el-GR" dirty="0" err="1" smtClean="0"/>
              <a:t>Κούβου</a:t>
            </a:r>
            <a:endParaRPr lang="el-GR" dirty="0" smtClean="0"/>
          </a:p>
          <a:p>
            <a:r>
              <a:rPr lang="el-GR" dirty="0" smtClean="0">
                <a:sym typeface="Helvetica" pitchFamily="2" charset="0"/>
              </a:rPr>
              <a:t>Ε</a:t>
            </a:r>
            <a:r>
              <a:rPr lang="en-US" dirty="0" err="1" smtClean="0">
                <a:sym typeface="Helvetica" pitchFamily="2" charset="0"/>
              </a:rPr>
              <a:t>θνικὸ</a:t>
            </a:r>
            <a:r>
              <a:rPr lang="en-US" dirty="0" smtClean="0">
                <a:sym typeface="Helvetica" pitchFamily="2" charset="0"/>
              </a:rPr>
              <a:t> κα</a:t>
            </a:r>
            <a:r>
              <a:rPr lang="en-US" dirty="0" err="1" smtClean="0">
                <a:sym typeface="Helvetica" pitchFamily="2" charset="0"/>
              </a:rPr>
              <a:t>i</a:t>
            </a:r>
            <a:r>
              <a:rPr lang="en-US" dirty="0" smtClean="0">
                <a:sym typeface="Helvetica" pitchFamily="2" charset="0"/>
              </a:rPr>
              <a:t> </a:t>
            </a:r>
            <a:r>
              <a:rPr lang="en-US" dirty="0">
                <a:sym typeface="Helvetica" pitchFamily="2" charset="0"/>
              </a:rPr>
              <a:t>Καπ</a:t>
            </a:r>
            <a:r>
              <a:rPr lang="en-US" dirty="0" err="1">
                <a:sym typeface="Helvetica" pitchFamily="2" charset="0"/>
              </a:rPr>
              <a:t>οδιστρι</a:t>
            </a:r>
            <a:r>
              <a:rPr lang="en-US" dirty="0">
                <a:sym typeface="Helvetica" pitchFamily="2" charset="0"/>
              </a:rPr>
              <a:t>ακὸ Πανεπιστήμιο </a:t>
            </a:r>
            <a:r>
              <a:rPr lang="el-GR" dirty="0" smtClean="0">
                <a:sym typeface="Helvetica" pitchFamily="2" charset="0"/>
              </a:rPr>
              <a:t>Α</a:t>
            </a:r>
            <a:r>
              <a:rPr lang="en-US" dirty="0" err="1" smtClean="0">
                <a:sym typeface="Helvetica" pitchFamily="2" charset="0"/>
              </a:rPr>
              <a:t>θην</a:t>
            </a:r>
            <a:r>
              <a:rPr lang="el-GR" dirty="0" smtClean="0">
                <a:sym typeface="Helvetica" pitchFamily="2" charset="0"/>
              </a:rPr>
              <a:t>ώ</a:t>
            </a:r>
            <a:r>
              <a:rPr lang="en-US" dirty="0" smtClean="0">
                <a:sym typeface="Helvetica" pitchFamily="2" charset="0"/>
              </a:rPr>
              <a:t>ν</a:t>
            </a:r>
            <a:endParaRPr lang="en-US" dirty="0">
              <a:sym typeface="Helvetica" pitchFamily="2" charset="0"/>
            </a:endParaRPr>
          </a:p>
          <a:p>
            <a:r>
              <a:rPr lang="el-GR" dirty="0" smtClean="0">
                <a:sym typeface="Helvetica" pitchFamily="2" charset="0"/>
              </a:rPr>
              <a:t>Τ</a:t>
            </a:r>
            <a:r>
              <a:rPr lang="en-US" dirty="0" smtClean="0">
                <a:sym typeface="Helvetica" pitchFamily="2" charset="0"/>
              </a:rPr>
              <a:t>μ</a:t>
            </a:r>
            <a:r>
              <a:rPr lang="el-GR" dirty="0">
                <a:sym typeface="Helvetica" pitchFamily="2" charset="0"/>
              </a:rPr>
              <a:t>ή</a:t>
            </a:r>
            <a:r>
              <a:rPr lang="en-US" dirty="0" smtClean="0">
                <a:sym typeface="Helvetica" pitchFamily="2" charset="0"/>
              </a:rPr>
              <a:t>μα </a:t>
            </a:r>
            <a:r>
              <a:rPr lang="el-GR" dirty="0"/>
              <a:t>Εκπαίδευσης και Αγωγής </a:t>
            </a:r>
            <a:r>
              <a:rPr lang="el-GR" dirty="0" smtClean="0"/>
              <a:t/>
            </a:r>
            <a:br>
              <a:rPr lang="el-GR" dirty="0" smtClean="0"/>
            </a:br>
            <a:r>
              <a:rPr lang="el-GR" dirty="0" smtClean="0"/>
              <a:t>στην </a:t>
            </a:r>
            <a:r>
              <a:rPr lang="el-GR" dirty="0"/>
              <a:t>Προσχολική Ηλικία</a:t>
            </a:r>
          </a:p>
        </p:txBody>
      </p:sp>
      <p:pic>
        <p:nvPicPr>
          <p:cNvPr id="4" name="Picture 6" descr="Λογότυπο Εθνικόν και Καποδιστριακόν Πανεπιστήμιον Αθηνών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79512" y="404664"/>
            <a:ext cx="4147938" cy="8173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0850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0" y="257175"/>
            <a:ext cx="2794353" cy="1200150"/>
          </a:xfrm>
        </p:spPr>
        <p:txBody>
          <a:bodyPr>
            <a:normAutofit/>
          </a:bodyPr>
          <a:lstStyle/>
          <a:p>
            <a:pPr algn="ctr"/>
            <a:r>
              <a:rPr lang="el-GR" dirty="0" smtClean="0"/>
              <a:t>Εικόνα </a:t>
            </a:r>
            <a:r>
              <a:rPr lang="en-US" dirty="0" smtClean="0"/>
              <a:t>5</a:t>
            </a:r>
            <a:endParaRPr lang="el-GR" dirty="0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397555" y="1457325"/>
            <a:ext cx="2396797" cy="4779987"/>
          </a:xfrm>
        </p:spPr>
        <p:txBody>
          <a:bodyPr/>
          <a:lstStyle/>
          <a:p>
            <a:endParaRPr lang="el-GR" dirty="0"/>
          </a:p>
        </p:txBody>
      </p:sp>
      <p:pic>
        <p:nvPicPr>
          <p:cNvPr id="5" name="Θέση περιεχομένου 4" descr="Παιδική ζωγραφιά.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1268760"/>
            <a:ext cx="7236296" cy="5123298"/>
          </a:xfrm>
        </p:spPr>
      </p:pic>
    </p:spTree>
    <p:extLst>
      <p:ext uri="{BB962C8B-B14F-4D97-AF65-F5344CB8AC3E}">
        <p14:creationId xmlns:p14="http://schemas.microsoft.com/office/powerpoint/2010/main" val="1331101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0" y="257175"/>
            <a:ext cx="2794353" cy="1200150"/>
          </a:xfrm>
        </p:spPr>
        <p:txBody>
          <a:bodyPr>
            <a:normAutofit/>
          </a:bodyPr>
          <a:lstStyle/>
          <a:p>
            <a:pPr algn="ctr"/>
            <a:r>
              <a:rPr lang="el-GR" dirty="0" smtClean="0"/>
              <a:t>Εικόνα </a:t>
            </a:r>
            <a:r>
              <a:rPr lang="en-US" dirty="0" smtClean="0"/>
              <a:t>6</a:t>
            </a:r>
            <a:endParaRPr lang="el-GR" dirty="0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397555" y="1457325"/>
            <a:ext cx="2396797" cy="4779987"/>
          </a:xfrm>
        </p:spPr>
        <p:txBody>
          <a:bodyPr/>
          <a:lstStyle/>
          <a:p>
            <a:endParaRPr lang="el-GR" dirty="0"/>
          </a:p>
        </p:txBody>
      </p:sp>
      <p:pic>
        <p:nvPicPr>
          <p:cNvPr id="5" name="Θέση περιεχομένου 4" descr="Παιδική ζωγραφιά.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1880" y="7202"/>
            <a:ext cx="4716016" cy="6421162"/>
          </a:xfrm>
        </p:spPr>
      </p:pic>
    </p:spTree>
    <p:extLst>
      <p:ext uri="{BB962C8B-B14F-4D97-AF65-F5344CB8AC3E}">
        <p14:creationId xmlns:p14="http://schemas.microsoft.com/office/powerpoint/2010/main" val="2283278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Τίτλος 6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>
                <a:solidFill>
                  <a:srgbClr val="5075BC"/>
                </a:solidFill>
              </a:rPr>
              <a:t>Τέλος Ενότητας</a:t>
            </a:r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8" name="Υπότιτλος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smtClean="0"/>
              <a:t>Μέρος 5ο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1280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Χρηματοδότηση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525963"/>
          </a:xfrm>
        </p:spPr>
        <p:txBody>
          <a:bodyPr>
            <a:normAutofit/>
          </a:bodyPr>
          <a:lstStyle/>
          <a:p>
            <a:r>
              <a:rPr lang="el-GR" sz="2000" dirty="0" smtClean="0"/>
              <a:t>Το παρόν εκπαιδευτικό υλικό έχει αναπτυχθεί </a:t>
            </a:r>
            <a:r>
              <a:rPr lang="el-GR" sz="2000" dirty="0" err="1" smtClean="0"/>
              <a:t>στ</a:t>
            </a:r>
            <a:r>
              <a:rPr lang="en-US" sz="2000" dirty="0" smtClean="0"/>
              <a:t>o</a:t>
            </a:r>
            <a:r>
              <a:rPr lang="el-GR" sz="2000" dirty="0" smtClean="0"/>
              <a:t> </a:t>
            </a:r>
            <a:r>
              <a:rPr lang="el-GR" sz="2000" dirty="0" err="1" smtClean="0"/>
              <a:t>πλαίσι</a:t>
            </a:r>
            <a:r>
              <a:rPr lang="en-US" sz="2000" dirty="0" smtClean="0"/>
              <a:t>o</a:t>
            </a:r>
            <a:r>
              <a:rPr lang="el-GR" sz="2000" dirty="0" smtClean="0"/>
              <a:t> του εκπαιδευτικού έργου του διδάσκοντα.</a:t>
            </a:r>
            <a:endParaRPr lang="en-US" sz="2000" dirty="0" smtClean="0"/>
          </a:p>
          <a:p>
            <a:r>
              <a:rPr lang="el-GR" sz="2000" dirty="0" smtClean="0"/>
              <a:t>Το έργο «</a:t>
            </a:r>
            <a:r>
              <a:rPr lang="el-GR" sz="2000" b="1" dirty="0" smtClean="0"/>
              <a:t>Ανοικτά Ακαδημαϊκά Μαθήματα στο Πανεπιστήμιο Αθηνών</a:t>
            </a:r>
            <a:r>
              <a:rPr lang="el-GR" sz="2000" dirty="0" smtClean="0"/>
              <a:t>» έχει χρηματοδοτήσει μόνο την αναδιαμόρφωση του εκπαιδευτικού υλικού. </a:t>
            </a:r>
            <a:endParaRPr lang="en-US" sz="2000" dirty="0" smtClean="0"/>
          </a:p>
          <a:p>
            <a:r>
              <a:rPr lang="el-GR" sz="2000" dirty="0" smtClean="0"/>
              <a:t>Το έργο υλοποιείται στο πλαίσιο του Επιχειρησιακού Προγράμματος «Εκπαίδευση και Δια Βίου Μάθηση» και συγχρηματοδοτείται από την Ευρωπαϊκή Ένωση (Ευρωπαϊκό Κοινωνικό Ταμείο) και από εθνικούς πόρους.</a:t>
            </a:r>
          </a:p>
        </p:txBody>
      </p:sp>
      <p:pic>
        <p:nvPicPr>
          <p:cNvPr id="7" name="Picture 6" descr="Λογότυπο Επιχειρησιακού Προγράμματος Εκπαίδευση και Δια βίου Μάθηση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672" y="4653136"/>
            <a:ext cx="5501640" cy="1386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6458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4400" dirty="0" smtClean="0"/>
              <a:t>Σημειώματα</a:t>
            </a:r>
            <a:endParaRPr lang="el-GR" sz="44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48574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Autofit/>
          </a:bodyPr>
          <a:lstStyle/>
          <a:p>
            <a:r>
              <a:rPr lang="el-GR" dirty="0"/>
              <a:t>Σημείωμα Ιστορικού </a:t>
            </a:r>
            <a:r>
              <a:rPr lang="el-GR" dirty="0" smtClean="0"/>
              <a:t>Εκδόσεων</a:t>
            </a:r>
            <a:r>
              <a:rPr lang="en-US" dirty="0" smtClean="0"/>
              <a:t> </a:t>
            </a:r>
            <a:r>
              <a:rPr lang="el-GR" dirty="0" smtClean="0"/>
              <a:t>Έργου</a:t>
            </a:r>
            <a:endParaRPr lang="el-GR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234220" y="1556792"/>
            <a:ext cx="8586252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2000" dirty="0" smtClean="0"/>
              <a:t>Το </a:t>
            </a:r>
            <a:r>
              <a:rPr lang="el-GR" sz="2000" dirty="0"/>
              <a:t>παρόν έργο αποτελεί την έκδοση </a:t>
            </a:r>
            <a:r>
              <a:rPr lang="el-GR" sz="2000" dirty="0" smtClean="0"/>
              <a:t>1.0  </a:t>
            </a:r>
            <a:endParaRPr lang="el-GR" sz="2000" dirty="0"/>
          </a:p>
          <a:p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1160571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Σημείωμα </a:t>
            </a:r>
            <a:r>
              <a:rPr lang="el-GR" dirty="0" smtClean="0"/>
              <a:t>Αναφοράς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2000" dirty="0" smtClean="0"/>
              <a:t>Copyright </a:t>
            </a:r>
            <a:r>
              <a:rPr lang="el-GR" sz="2000" dirty="0" err="1" smtClean="0"/>
              <a:t>Εθνικόν</a:t>
            </a:r>
            <a:r>
              <a:rPr lang="el-GR" sz="2000" dirty="0" smtClean="0"/>
              <a:t> και </a:t>
            </a:r>
            <a:r>
              <a:rPr lang="el-GR" sz="2000" dirty="0" err="1" smtClean="0"/>
              <a:t>Καποδιστριακόν</a:t>
            </a:r>
            <a:r>
              <a:rPr lang="el-GR" sz="2000" dirty="0" smtClean="0"/>
              <a:t> </a:t>
            </a:r>
            <a:r>
              <a:rPr lang="el-GR" sz="2000" dirty="0" err="1" smtClean="0"/>
              <a:t>Πανεπιστήμιον</a:t>
            </a:r>
            <a:r>
              <a:rPr lang="el-GR" sz="2000" dirty="0" smtClean="0"/>
              <a:t> Αθηνών</a:t>
            </a:r>
            <a:r>
              <a:rPr lang="en-US" sz="2000" dirty="0" smtClean="0"/>
              <a:t>, </a:t>
            </a:r>
            <a:r>
              <a:rPr lang="el-GR" sz="2000" dirty="0" smtClean="0"/>
              <a:t>Ουρανία </a:t>
            </a:r>
            <a:r>
              <a:rPr lang="el-GR" sz="2000" dirty="0" err="1" smtClean="0"/>
              <a:t>Κούβου</a:t>
            </a:r>
            <a:r>
              <a:rPr lang="el-GR" sz="2000" dirty="0" smtClean="0"/>
              <a:t>. </a:t>
            </a:r>
            <a:r>
              <a:rPr lang="el-GR" sz="2000" dirty="0"/>
              <a:t>«Διδακτική των εικαστικών </a:t>
            </a:r>
            <a:r>
              <a:rPr lang="el-GR" sz="2000" dirty="0" smtClean="0"/>
              <a:t>τεχνών - </a:t>
            </a:r>
            <a:r>
              <a:rPr lang="el-GR" sz="2000" dirty="0"/>
              <a:t>Ενότητα </a:t>
            </a:r>
            <a:r>
              <a:rPr lang="el-GR" sz="2000" dirty="0" smtClean="0"/>
              <a:t>2</a:t>
            </a:r>
            <a:r>
              <a:rPr lang="el-GR" sz="2000" dirty="0"/>
              <a:t>. Το παιδικό σχέδιο ως γνωστική διεργασία: αναπαραστατικές </a:t>
            </a:r>
            <a:r>
              <a:rPr lang="el-GR" sz="2000" dirty="0" smtClean="0"/>
              <a:t>ικανότητες». </a:t>
            </a:r>
            <a:r>
              <a:rPr lang="el-GR" sz="2000" dirty="0"/>
              <a:t>Έκδοση: </a:t>
            </a:r>
            <a:r>
              <a:rPr lang="el-GR" sz="2000" dirty="0" smtClean="0"/>
              <a:t>1.0</a:t>
            </a:r>
            <a:r>
              <a:rPr lang="el-GR" sz="2000" dirty="0"/>
              <a:t>. Αθήνα </a:t>
            </a:r>
            <a:r>
              <a:rPr lang="el-GR" sz="2000" dirty="0" smtClean="0"/>
              <a:t>2015. </a:t>
            </a:r>
            <a:r>
              <a:rPr lang="el-GR" sz="2000" dirty="0"/>
              <a:t>Διαθέσιμο από τη δικτυακή </a:t>
            </a:r>
            <a:r>
              <a:rPr lang="el-GR" sz="2000" dirty="0" smtClean="0"/>
              <a:t>διεύθυνση: </a:t>
            </a:r>
            <a:r>
              <a:rPr lang="en-US" sz="2000" dirty="0">
                <a:hlinkClick r:id="rId3"/>
              </a:rPr>
              <a:t>http://opencourses.uoa.gr/courses/ECD103/</a:t>
            </a:r>
            <a:r>
              <a:rPr lang="el-GR" sz="2000" dirty="0" smtClean="0"/>
              <a:t>.</a:t>
            </a:r>
            <a:endParaRPr lang="el-GR" sz="2000" dirty="0"/>
          </a:p>
          <a:p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1208253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62272"/>
            <a:ext cx="8229600" cy="1143000"/>
          </a:xfrm>
        </p:spPr>
        <p:txBody>
          <a:bodyPr>
            <a:normAutofit/>
          </a:bodyPr>
          <a:lstStyle/>
          <a:p>
            <a:r>
              <a:rPr lang="el-GR" dirty="0"/>
              <a:t>Σημείωμα </a:t>
            </a:r>
            <a:r>
              <a:rPr lang="el-GR" dirty="0" smtClean="0"/>
              <a:t>Αδειοδότησης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764704"/>
            <a:ext cx="8928992" cy="144015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l-GR" sz="2000" dirty="0" smtClean="0"/>
              <a:t>Το </a:t>
            </a:r>
            <a:r>
              <a:rPr lang="el-GR" sz="2000" dirty="0"/>
              <a:t>παρόν υλικό διατίθεται με τους όρους της άδειας χρήσης Creative Commons Αναφορά, Μη Εμπορική Χρήση Παρόμοια Διανομή 4.0 [1] ή μεταγενέστερη, Διεθνής Έκδοση.   Εξαιρούνται τα αυτοτελή έργα τρίτων π.χ. φωτογραφίες, διαγράμματα </a:t>
            </a:r>
            <a:r>
              <a:rPr lang="el-GR" sz="2000" dirty="0" err="1"/>
              <a:t>κ.λ.π</a:t>
            </a:r>
            <a:r>
              <a:rPr lang="el-GR" sz="2000" dirty="0"/>
              <a:t>.,  τα οποία εμπεριέχονται σε αυτό και τα οποία αναφέρονται μαζί με τους όρους χρήσης τους στο «Σημείωμα Χρήσης Έργων Τρίτων</a:t>
            </a:r>
            <a:r>
              <a:rPr lang="el-GR" sz="2000" dirty="0" smtClean="0"/>
              <a:t>».                     </a:t>
            </a:r>
          </a:p>
          <a:p>
            <a:pPr marL="0" indent="0">
              <a:buNone/>
            </a:pPr>
            <a:endParaRPr lang="el-GR" sz="2000" dirty="0"/>
          </a:p>
        </p:txBody>
      </p:sp>
      <p:pic>
        <p:nvPicPr>
          <p:cNvPr id="2056" name="Picture 22" descr="Λογότυπο για Άδειες χρήσης Creative Commons BY-NC-ND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47670" y="2420888"/>
            <a:ext cx="1648660" cy="576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107504" y="2924944"/>
            <a:ext cx="9036496" cy="345638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/>
          </a:bodyPr>
          <a:lstStyle/>
          <a:p>
            <a:r>
              <a:rPr lang="el-GR" dirty="0"/>
              <a:t>[1] http://creativecommons.org/licenses/by-nc-sa/4.0/ </a:t>
            </a:r>
            <a:endParaRPr lang="en-US" smtClean="0"/>
          </a:p>
          <a:p>
            <a:endParaRPr lang="el-GR" dirty="0"/>
          </a:p>
          <a:p>
            <a:r>
              <a:rPr lang="el-GR" dirty="0"/>
              <a:t>Ως </a:t>
            </a:r>
            <a:r>
              <a:rPr lang="el-GR" b="1" dirty="0"/>
              <a:t>Μη Εμπορική</a:t>
            </a:r>
            <a:r>
              <a:rPr lang="el-GR" dirty="0"/>
              <a:t> ορίζεται η χρήση: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l-GR" dirty="0"/>
              <a:t>που δεν περιλαμβάνει άμεσο ή έμμεσο οικονομικό όφελος από την χρήση του έργου, για το διανομέα του έργου και </a:t>
            </a:r>
            <a:r>
              <a:rPr lang="el-GR" dirty="0" err="1"/>
              <a:t>αδειοδόχο</a:t>
            </a:r>
            <a:endParaRPr lang="el-GR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l-GR" dirty="0"/>
              <a:t>που</a:t>
            </a:r>
            <a:r>
              <a:rPr lang="en-GB" dirty="0"/>
              <a:t> </a:t>
            </a:r>
            <a:r>
              <a:rPr lang="el-GR" dirty="0"/>
              <a:t>δεν περιλαμβάνει οικονομική συναλλαγή ως προϋπόθεση για τη χρήση ή πρόσβαση στο έργο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l-GR" dirty="0"/>
              <a:t>που</a:t>
            </a:r>
            <a:r>
              <a:rPr lang="en-GB" dirty="0"/>
              <a:t> </a:t>
            </a:r>
            <a:r>
              <a:rPr lang="el-GR" dirty="0"/>
              <a:t>δεν προσπορίζει στο διανομέα του έργου και</a:t>
            </a:r>
            <a:r>
              <a:rPr lang="en-GB" dirty="0"/>
              <a:t> </a:t>
            </a:r>
            <a:r>
              <a:rPr lang="el-GR" dirty="0" err="1"/>
              <a:t>αδειοδόχο</a:t>
            </a:r>
            <a:r>
              <a:rPr lang="en-GB" dirty="0"/>
              <a:t> </a:t>
            </a:r>
            <a:r>
              <a:rPr lang="el-GR" dirty="0"/>
              <a:t>έμμεσο οικονομικό όφελος (π.χ. διαφημίσεις) από την προβολή του έργου σε διαδικτυακό </a:t>
            </a:r>
            <a:r>
              <a:rPr lang="el-GR" dirty="0" smtClean="0"/>
              <a:t>τόπο</a:t>
            </a:r>
            <a:endParaRPr lang="en-US" dirty="0" smtClean="0"/>
          </a:p>
          <a:p>
            <a:pPr marL="342900" lvl="0" indent="-342900">
              <a:buFont typeface="Arial" panose="020B0604020202020204" pitchFamily="34" charset="0"/>
              <a:buChar char="•"/>
            </a:pPr>
            <a:endParaRPr lang="el-GR" dirty="0"/>
          </a:p>
          <a:p>
            <a:r>
              <a:rPr lang="el-GR" dirty="0" smtClean="0"/>
              <a:t>Ο </a:t>
            </a:r>
            <a:r>
              <a:rPr lang="el-GR" dirty="0"/>
              <a:t>δικαιούχος μπορεί να παρέχει στον </a:t>
            </a:r>
            <a:r>
              <a:rPr lang="el-GR" dirty="0" err="1"/>
              <a:t>αδειοδόχο</a:t>
            </a:r>
            <a:r>
              <a:rPr lang="el-GR" dirty="0"/>
              <a:t> ξεχωριστή άδεια να χρησιμοποιεί το έργο για εμπορική χρήση, εφόσον αυτό του ζητηθεί</a:t>
            </a:r>
            <a:r>
              <a:rPr lang="el-GR" dirty="0" smtClean="0"/>
              <a:t>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623648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Διατήρηση </a:t>
            </a:r>
            <a:r>
              <a:rPr lang="el-GR" dirty="0" smtClean="0"/>
              <a:t>Σημειωμάτων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2400" dirty="0" smtClean="0"/>
              <a:t>Οποιαδήποτε </a:t>
            </a:r>
            <a:r>
              <a:rPr lang="el-GR" sz="2400" dirty="0"/>
              <a:t>αναπαραγωγή ή διασκευή του υλικού θα πρέπει να συμπεριλαμβάνει: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 err="1"/>
              <a:t>τ</a:t>
            </a:r>
            <a:r>
              <a:rPr lang="en-US" sz="2000" dirty="0" smtClean="0"/>
              <a:t>ο </a:t>
            </a:r>
            <a:r>
              <a:rPr lang="en-US" sz="2000" dirty="0" err="1"/>
              <a:t>Σημείωμ</a:t>
            </a:r>
            <a:r>
              <a:rPr lang="en-US" sz="2000" dirty="0"/>
              <a:t>α Αναφοράς</a:t>
            </a:r>
            <a:endParaRPr lang="el-GR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 err="1"/>
              <a:t>τ</a:t>
            </a:r>
            <a:r>
              <a:rPr lang="en-US" sz="2000" dirty="0" smtClean="0"/>
              <a:t>ο </a:t>
            </a:r>
            <a:r>
              <a:rPr lang="en-US" sz="2000" dirty="0" err="1"/>
              <a:t>Σημείωμ</a:t>
            </a:r>
            <a:r>
              <a:rPr lang="en-US" sz="2000" dirty="0"/>
              <a:t>α Αδειοδότησης</a:t>
            </a:r>
            <a:endParaRPr lang="el-GR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 err="1"/>
              <a:t>τ</a:t>
            </a:r>
            <a:r>
              <a:rPr lang="en-US" sz="2000" dirty="0" smtClean="0"/>
              <a:t>η </a:t>
            </a:r>
            <a:r>
              <a:rPr lang="en-US" sz="2000" dirty="0" err="1"/>
              <a:t>δήλωση</a:t>
            </a:r>
            <a:r>
              <a:rPr lang="en-US" sz="2000" dirty="0"/>
              <a:t> </a:t>
            </a:r>
            <a:r>
              <a:rPr lang="el-GR" sz="2000" dirty="0" err="1"/>
              <a:t>Δ</a:t>
            </a:r>
            <a:r>
              <a:rPr lang="en-US" sz="2000" dirty="0" smtClean="0"/>
              <a:t>ια</a:t>
            </a:r>
            <a:r>
              <a:rPr lang="en-US" sz="2000" dirty="0" err="1" smtClean="0"/>
              <a:t>τήρησης</a:t>
            </a:r>
            <a:r>
              <a:rPr lang="en-US" sz="2000" dirty="0" smtClean="0"/>
              <a:t> </a:t>
            </a:r>
            <a:r>
              <a:rPr lang="en-US" sz="2000" dirty="0"/>
              <a:t>Σημειωμάτων</a:t>
            </a:r>
            <a:endParaRPr lang="el-GR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/>
              <a:t>τ</a:t>
            </a:r>
            <a:r>
              <a:rPr lang="el-GR" sz="2000" dirty="0" smtClean="0"/>
              <a:t>ο Σημείωμα Χρήσης Έργων Τρίτων </a:t>
            </a:r>
            <a:r>
              <a:rPr lang="el-GR" sz="2000" dirty="0"/>
              <a:t>(εφόσον υπάρχει)</a:t>
            </a:r>
          </a:p>
          <a:p>
            <a:pPr marL="0" indent="0">
              <a:buNone/>
            </a:pPr>
            <a:r>
              <a:rPr lang="el-GR" sz="2400" dirty="0"/>
              <a:t>μαζί με τους συνοδευόμενους </a:t>
            </a:r>
            <a:r>
              <a:rPr lang="el-GR" sz="2400" dirty="0" err="1"/>
              <a:t>υπερσυνδέσμους</a:t>
            </a:r>
            <a:r>
              <a:rPr lang="el-GR" sz="2400" dirty="0"/>
              <a:t>.</a:t>
            </a:r>
          </a:p>
          <a:p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424751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99392"/>
            <a:ext cx="9144000" cy="1143000"/>
          </a:xfrm>
        </p:spPr>
        <p:txBody>
          <a:bodyPr>
            <a:noAutofit/>
          </a:bodyPr>
          <a:lstStyle/>
          <a:p>
            <a:r>
              <a:rPr lang="el-GR" dirty="0"/>
              <a:t>Σημείωμα Χρήσης Έργων </a:t>
            </a:r>
            <a:r>
              <a:rPr lang="el-GR" dirty="0" smtClean="0"/>
              <a:t>Τρίτων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556792"/>
            <a:ext cx="8856984" cy="45259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l-GR" sz="2000" dirty="0" smtClean="0"/>
              <a:t>Το </a:t>
            </a:r>
            <a:r>
              <a:rPr lang="el-GR" sz="2000" dirty="0"/>
              <a:t>Έργο αυτό κάνει χρήση των ακόλουθων έργων:</a:t>
            </a:r>
          </a:p>
          <a:p>
            <a:pPr marL="0" indent="0">
              <a:buNone/>
            </a:pPr>
            <a:r>
              <a:rPr lang="el-GR" sz="2000" b="1" dirty="0" smtClean="0"/>
              <a:t>Εικόνες/Φωτογραφίες</a:t>
            </a:r>
          </a:p>
          <a:p>
            <a:pPr marL="0" indent="0">
              <a:buNone/>
            </a:pPr>
            <a:r>
              <a:rPr lang="el-GR" sz="2000" b="1" dirty="0" smtClean="0"/>
              <a:t>Εικόν</a:t>
            </a:r>
            <a:r>
              <a:rPr lang="el-GR" sz="2000" b="1" dirty="0"/>
              <a:t>α</a:t>
            </a:r>
            <a:r>
              <a:rPr lang="el-GR" sz="2000" b="1" dirty="0" smtClean="0"/>
              <a:t> </a:t>
            </a:r>
            <a:r>
              <a:rPr lang="el-GR" sz="2000" b="1" dirty="0"/>
              <a:t>1: </a:t>
            </a:r>
            <a:r>
              <a:rPr lang="en-US" sz="2000" b="1" dirty="0" smtClean="0"/>
              <a:t>Copyrighted</a:t>
            </a:r>
            <a:r>
              <a:rPr lang="el-GR" sz="2000" b="1" dirty="0" smtClean="0"/>
              <a:t>, Πηγή: </a:t>
            </a:r>
            <a:r>
              <a:rPr lang="en-US" sz="2000" b="1" dirty="0">
                <a:hlinkClick r:id="rId3"/>
              </a:rPr>
              <a:t>http://2.bp.blogspot.com/-</a:t>
            </a:r>
            <a:r>
              <a:rPr lang="en-US" sz="2000" b="1" dirty="0" smtClean="0">
                <a:hlinkClick r:id="rId3"/>
              </a:rPr>
              <a:t>BxR2LJyny8M/</a:t>
            </a:r>
            <a:r>
              <a:rPr lang="el-GR" sz="2000" b="1" dirty="0" smtClean="0">
                <a:hlinkClick r:id="rId3"/>
              </a:rPr>
              <a:t/>
            </a:r>
            <a:br>
              <a:rPr lang="el-GR" sz="2000" b="1" dirty="0" smtClean="0">
                <a:hlinkClick r:id="rId3"/>
              </a:rPr>
            </a:br>
            <a:r>
              <a:rPr lang="en-US" sz="2000" b="1" dirty="0" smtClean="0">
                <a:hlinkClick r:id="rId3"/>
              </a:rPr>
              <a:t>TX4Q5CQBasI/</a:t>
            </a:r>
            <a:r>
              <a:rPr lang="en-US" sz="2000" b="1" dirty="0" err="1" smtClean="0">
                <a:hlinkClick r:id="rId3"/>
              </a:rPr>
              <a:t>AAAAAAAACdA</a:t>
            </a:r>
            <a:r>
              <a:rPr lang="en-US" sz="2000" b="1" dirty="0" smtClean="0">
                <a:hlinkClick r:id="rId3"/>
              </a:rPr>
              <a:t>/Bn3ePHcFH2w/s1600/IMG_7350.JPG</a:t>
            </a:r>
            <a:r>
              <a:rPr lang="el-GR" sz="2000" b="1" dirty="0" smtClean="0"/>
              <a:t> </a:t>
            </a:r>
            <a:endParaRPr lang="en-US" sz="2000" b="1" dirty="0"/>
          </a:p>
          <a:p>
            <a:pPr marL="0" indent="0">
              <a:buNone/>
            </a:pPr>
            <a:r>
              <a:rPr lang="el-GR" sz="2000" b="1" dirty="0"/>
              <a:t>Εικόνα 2</a:t>
            </a:r>
            <a:r>
              <a:rPr lang="el-GR" sz="2000" b="1" dirty="0" smtClean="0"/>
              <a:t>: </a:t>
            </a:r>
            <a:r>
              <a:rPr lang="en-US" sz="2000" b="1" dirty="0"/>
              <a:t>Copyrighted</a:t>
            </a:r>
          </a:p>
          <a:p>
            <a:pPr marL="0" indent="0">
              <a:buNone/>
            </a:pPr>
            <a:r>
              <a:rPr lang="el-GR" sz="2000" b="1" dirty="0"/>
              <a:t>Εικόνα 3</a:t>
            </a:r>
            <a:r>
              <a:rPr lang="el-GR" sz="2000" b="1" dirty="0" smtClean="0"/>
              <a:t>: </a:t>
            </a:r>
            <a:r>
              <a:rPr lang="en-US" sz="2000" b="1" dirty="0" smtClean="0"/>
              <a:t>Copyrighted</a:t>
            </a:r>
            <a:r>
              <a:rPr lang="el-GR" sz="2000" b="1" dirty="0" smtClean="0"/>
              <a:t>, Πηγή: </a:t>
            </a:r>
            <a:r>
              <a:rPr lang="en-US" sz="2000" b="1" dirty="0">
                <a:hlinkClick r:id="rId4"/>
              </a:rPr>
              <a:t>https://</a:t>
            </a:r>
            <a:r>
              <a:rPr lang="en-US" sz="2000" b="1" dirty="0" smtClean="0">
                <a:hlinkClick r:id="rId4"/>
              </a:rPr>
              <a:t>i.warosu.org/data/ic/img/0014/71/1371650323522.jpg</a:t>
            </a:r>
            <a:r>
              <a:rPr lang="el-GR" sz="2000" b="1" dirty="0" smtClean="0"/>
              <a:t> </a:t>
            </a:r>
            <a:endParaRPr lang="en-US" sz="2000" b="1" dirty="0"/>
          </a:p>
          <a:p>
            <a:pPr marL="0" indent="0">
              <a:buNone/>
            </a:pPr>
            <a:r>
              <a:rPr lang="el-GR" sz="2000" b="1" dirty="0"/>
              <a:t>Εικόνα 4</a:t>
            </a:r>
            <a:r>
              <a:rPr lang="el-GR" sz="2000" b="1" dirty="0" smtClean="0"/>
              <a:t>: </a:t>
            </a:r>
            <a:r>
              <a:rPr lang="en-US" sz="2000" b="1" dirty="0"/>
              <a:t>Copyrighted</a:t>
            </a:r>
          </a:p>
          <a:p>
            <a:pPr marL="0" indent="0">
              <a:buNone/>
            </a:pPr>
            <a:r>
              <a:rPr lang="el-GR" sz="2000" b="1" dirty="0"/>
              <a:t>Εικόνα 5</a:t>
            </a:r>
            <a:r>
              <a:rPr lang="el-GR" sz="2000" b="1" dirty="0" smtClean="0"/>
              <a:t>: </a:t>
            </a:r>
            <a:r>
              <a:rPr lang="en-US" sz="2000" b="1" dirty="0" smtClean="0"/>
              <a:t>Copyrighted</a:t>
            </a:r>
            <a:r>
              <a:rPr lang="el-GR" sz="2000" b="1" dirty="0" smtClean="0"/>
              <a:t>, Πηγή: </a:t>
            </a:r>
            <a:r>
              <a:rPr lang="en-US" sz="2000" b="1" dirty="0">
                <a:hlinkClick r:id="rId5"/>
              </a:rPr>
              <a:t>http://</a:t>
            </a:r>
            <a:r>
              <a:rPr lang="en-US" sz="2000" b="1" dirty="0" smtClean="0">
                <a:hlinkClick r:id="rId5"/>
              </a:rPr>
              <a:t>blog.educo.org/wp-content/uploads/2015/07/vuelta2-1.jpg</a:t>
            </a:r>
            <a:r>
              <a:rPr lang="el-GR" sz="2000" b="1" dirty="0" smtClean="0"/>
              <a:t> </a:t>
            </a:r>
            <a:endParaRPr lang="en-US" sz="2000" b="1" dirty="0"/>
          </a:p>
          <a:p>
            <a:pPr marL="0" indent="0">
              <a:buNone/>
            </a:pPr>
            <a:r>
              <a:rPr lang="el-GR" sz="2000" b="1" dirty="0"/>
              <a:t>Εικόνα 6</a:t>
            </a:r>
            <a:r>
              <a:rPr lang="el-GR" sz="2000" b="1" dirty="0" smtClean="0"/>
              <a:t>: </a:t>
            </a:r>
            <a:r>
              <a:rPr lang="en-US" sz="2000" b="1" dirty="0"/>
              <a:t>Copyrighted</a:t>
            </a:r>
          </a:p>
          <a:p>
            <a:pPr marL="0" indent="0">
              <a:buNone/>
            </a:pPr>
            <a:r>
              <a:rPr lang="el-GR" sz="2000" b="1" dirty="0" smtClean="0"/>
              <a:t>                      </a:t>
            </a:r>
            <a:endParaRPr lang="el-GR" sz="2000" b="1" dirty="0" smtClean="0"/>
          </a:p>
        </p:txBody>
      </p:sp>
    </p:spTree>
    <p:extLst>
      <p:ext uri="{BB962C8B-B14F-4D97-AF65-F5344CB8AC3E}">
        <p14:creationId xmlns:p14="http://schemas.microsoft.com/office/powerpoint/2010/main" val="2353045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Τίτλος 4"/>
          <p:cNvSpPr>
            <a:spLocks noGrp="1"/>
          </p:cNvSpPr>
          <p:nvPr>
            <p:ph type="title"/>
          </p:nvPr>
        </p:nvSpPr>
        <p:spPr>
          <a:xfrm>
            <a:off x="722313" y="2906714"/>
            <a:ext cx="7772400" cy="2862262"/>
          </a:xfrm>
        </p:spPr>
        <p:txBody>
          <a:bodyPr>
            <a:normAutofit/>
          </a:bodyPr>
          <a:lstStyle/>
          <a:p>
            <a:pPr lvl="0"/>
            <a:r>
              <a:rPr lang="el-GR" sz="4400" dirty="0"/>
              <a:t>Ενότητα </a:t>
            </a:r>
            <a:r>
              <a:rPr lang="el-GR" sz="4400" dirty="0" smtClean="0"/>
              <a:t>2. </a:t>
            </a:r>
            <a:br>
              <a:rPr lang="el-GR" sz="4400" dirty="0" smtClean="0"/>
            </a:br>
            <a:r>
              <a:rPr lang="el-GR" sz="4400" dirty="0"/>
              <a:t>Το παιδικό σχέδιο ως γνωστική διεργασία: αναπαραστατικές ικανότητες.</a:t>
            </a:r>
          </a:p>
        </p:txBody>
      </p:sp>
    </p:spTree>
    <p:extLst>
      <p:ext uri="{BB962C8B-B14F-4D97-AF65-F5344CB8AC3E}">
        <p14:creationId xmlns:p14="http://schemas.microsoft.com/office/powerpoint/2010/main" val="1552273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Σκοποί  ενότητας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el-GR" dirty="0"/>
              <a:t>Ικανότητα αναγνώρισης και περιγραφής των αναπαραστατικών ικανοτήτων του παιδιού όπως αυτές αναφαίνονται μέσα στο σχέδιό του χρησιμοποιώντας την σχετική βιβλιογραφία.</a:t>
            </a:r>
          </a:p>
          <a:p>
            <a:pPr lvl="0"/>
            <a:r>
              <a:rPr lang="el-GR" dirty="0"/>
              <a:t>Κριτική θεώρηση των διαφορετικών προσεγγίσεων στην ανάλυση του παιδικού σχεδίου και των ποικίλων θεωριών στην διδακτική της τέχνης</a:t>
            </a:r>
            <a:r>
              <a:rPr lang="el-GR" dirty="0" smtClean="0"/>
              <a:t>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061497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Περιγραφή ενότητας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340768"/>
            <a:ext cx="8640960" cy="551723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l-GR" dirty="0"/>
              <a:t>Η τάση των μικρών παιδιών να κάνουν σημάδια σε μία επίπεδη επιφάνεια εξετάζεται έως η απαρχή της αναπαραστατικής διαδικασίας, αλλά και της ικανότητας για συμβολική και αφαιρετική σκέψη. Αναγνωρίζονται στάδια στην αναδίπλωση αυτών των ικανοτήτων και συσχετίζονται με την </a:t>
            </a:r>
            <a:r>
              <a:rPr lang="el-GR" dirty="0" smtClean="0"/>
              <a:t>διανοητική </a:t>
            </a:r>
            <a:r>
              <a:rPr lang="el-GR" dirty="0"/>
              <a:t>και αντιληπτική ανάπτυξη του παιδιού. Πιο συγκεκριμένα, το σχέδιο του μικρού παιδιού δεν θεωρείται ως μία προσπάθεια ρεαλιστικής </a:t>
            </a:r>
            <a:r>
              <a:rPr lang="el-GR" dirty="0" smtClean="0"/>
              <a:t>αναπαράστασης </a:t>
            </a:r>
            <a:r>
              <a:rPr lang="el-GR" dirty="0"/>
              <a:t>του κόσμου, αλλά ως η δημιουργία συμβόλων και γραφιστικών στερεοτύπων που θα το  βοηθήσουν να αντιληφθεί και να κατανοήσει τον κόσμο</a:t>
            </a:r>
            <a:r>
              <a:rPr lang="el-GR" dirty="0" smtClean="0"/>
              <a:t>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038295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>
                <a:solidFill>
                  <a:srgbClr val="5075BC"/>
                </a:solidFill>
              </a:rPr>
              <a:t>Εκπαιδευτικό Υλικό</a:t>
            </a:r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5" name="Υπότιτλος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 smtClean="0"/>
              <a:t>Μέρος 5ο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4666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0" y="257175"/>
            <a:ext cx="2794353" cy="1200150"/>
          </a:xfrm>
        </p:spPr>
        <p:txBody>
          <a:bodyPr>
            <a:normAutofit/>
          </a:bodyPr>
          <a:lstStyle/>
          <a:p>
            <a:pPr algn="ctr"/>
            <a:r>
              <a:rPr lang="el-GR" dirty="0" smtClean="0"/>
              <a:t>Εικόνα 1</a:t>
            </a:r>
            <a:endParaRPr lang="el-GR" dirty="0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397555" y="1457325"/>
            <a:ext cx="2396797" cy="4779987"/>
          </a:xfrm>
        </p:spPr>
        <p:txBody>
          <a:bodyPr/>
          <a:lstStyle/>
          <a:p>
            <a:endParaRPr lang="el-GR" dirty="0"/>
          </a:p>
        </p:txBody>
      </p:sp>
      <p:pic>
        <p:nvPicPr>
          <p:cNvPr id="5" name="Θέση περιεχομένου 4" descr="Παιδική ζωγραφιά.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8422" y="0"/>
            <a:ext cx="4840002" cy="6453336"/>
          </a:xfrm>
        </p:spPr>
      </p:pic>
    </p:spTree>
    <p:extLst>
      <p:ext uri="{BB962C8B-B14F-4D97-AF65-F5344CB8AC3E}">
        <p14:creationId xmlns:p14="http://schemas.microsoft.com/office/powerpoint/2010/main" val="676596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0" y="257175"/>
            <a:ext cx="2794353" cy="1200150"/>
          </a:xfrm>
        </p:spPr>
        <p:txBody>
          <a:bodyPr>
            <a:normAutofit/>
          </a:bodyPr>
          <a:lstStyle/>
          <a:p>
            <a:pPr algn="ctr"/>
            <a:r>
              <a:rPr lang="el-GR" dirty="0" smtClean="0"/>
              <a:t>Εικόνα 2</a:t>
            </a:r>
            <a:endParaRPr lang="el-GR" dirty="0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397555" y="1457325"/>
            <a:ext cx="2396797" cy="4779987"/>
          </a:xfrm>
        </p:spPr>
        <p:txBody>
          <a:bodyPr/>
          <a:lstStyle/>
          <a:p>
            <a:endParaRPr lang="el-GR" dirty="0"/>
          </a:p>
        </p:txBody>
      </p:sp>
      <p:pic>
        <p:nvPicPr>
          <p:cNvPr id="5" name="Θέση περιεχομένου 4" descr="Παιδική ζωγραφιά.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37793" y="0"/>
            <a:ext cx="5464693" cy="6453336"/>
          </a:xfrm>
        </p:spPr>
      </p:pic>
    </p:spTree>
    <p:extLst>
      <p:ext uri="{BB962C8B-B14F-4D97-AF65-F5344CB8AC3E}">
        <p14:creationId xmlns:p14="http://schemas.microsoft.com/office/powerpoint/2010/main" val="146490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0" y="257175"/>
            <a:ext cx="2794353" cy="1200150"/>
          </a:xfrm>
        </p:spPr>
        <p:txBody>
          <a:bodyPr>
            <a:normAutofit/>
          </a:bodyPr>
          <a:lstStyle/>
          <a:p>
            <a:pPr algn="ctr"/>
            <a:r>
              <a:rPr lang="el-GR" dirty="0" smtClean="0"/>
              <a:t>Εικόνα </a:t>
            </a:r>
            <a:r>
              <a:rPr lang="en-US" dirty="0" smtClean="0"/>
              <a:t>3</a:t>
            </a:r>
            <a:endParaRPr lang="el-GR" dirty="0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397555" y="1457325"/>
            <a:ext cx="2396797" cy="4779987"/>
          </a:xfrm>
        </p:spPr>
        <p:txBody>
          <a:bodyPr/>
          <a:lstStyle/>
          <a:p>
            <a:endParaRPr lang="el-GR" dirty="0"/>
          </a:p>
        </p:txBody>
      </p:sp>
      <p:pic>
        <p:nvPicPr>
          <p:cNvPr id="5" name="Θέση περιεχομένου 4" descr="Παιδική ζωγραφιά.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9632" y="1196752"/>
            <a:ext cx="6768787" cy="5195044"/>
          </a:xfrm>
        </p:spPr>
      </p:pic>
    </p:spTree>
    <p:extLst>
      <p:ext uri="{BB962C8B-B14F-4D97-AF65-F5344CB8AC3E}">
        <p14:creationId xmlns:p14="http://schemas.microsoft.com/office/powerpoint/2010/main" val="3542375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0" y="257175"/>
            <a:ext cx="2794353" cy="1200150"/>
          </a:xfrm>
        </p:spPr>
        <p:txBody>
          <a:bodyPr>
            <a:normAutofit/>
          </a:bodyPr>
          <a:lstStyle/>
          <a:p>
            <a:pPr algn="ctr"/>
            <a:r>
              <a:rPr lang="el-GR" dirty="0" smtClean="0"/>
              <a:t>Εικόνα </a:t>
            </a:r>
            <a:r>
              <a:rPr lang="en-US" dirty="0" smtClean="0"/>
              <a:t>4</a:t>
            </a:r>
            <a:endParaRPr lang="el-GR" dirty="0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397555" y="1457325"/>
            <a:ext cx="2396797" cy="4779987"/>
          </a:xfrm>
        </p:spPr>
        <p:txBody>
          <a:bodyPr/>
          <a:lstStyle/>
          <a:p>
            <a:endParaRPr lang="el-GR" dirty="0"/>
          </a:p>
        </p:txBody>
      </p:sp>
      <p:pic>
        <p:nvPicPr>
          <p:cNvPr id="5" name="Θέση περιεχομένου 4" descr="Παιδική ζωγραφιά.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608" y="1282061"/>
            <a:ext cx="7055966" cy="5130514"/>
          </a:xfrm>
        </p:spPr>
      </p:pic>
    </p:spTree>
    <p:extLst>
      <p:ext uri="{BB962C8B-B14F-4D97-AF65-F5344CB8AC3E}">
        <p14:creationId xmlns:p14="http://schemas.microsoft.com/office/powerpoint/2010/main" val="3163216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/>
      <a:bodyPr vert="horz" lIns="91440" tIns="45720" rIns="91440" bIns="45720" rtlCol="0" anchor="ctr">
        <a:normAutofit/>
      </a:bodyPr>
      <a:lstStyle>
        <a:defPPr>
          <a:defRPr dirty="0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2039</TotalTime>
  <Words>488</Words>
  <Application>Microsoft Office PowerPoint</Application>
  <PresentationFormat>Προβολή στην οθόνη (4:3)</PresentationFormat>
  <Paragraphs>71</Paragraphs>
  <Slides>19</Slides>
  <Notes>12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19</vt:i4>
      </vt:variant>
    </vt:vector>
  </HeadingPairs>
  <TitlesOfParts>
    <vt:vector size="24" baseType="lpstr">
      <vt:lpstr>Arial</vt:lpstr>
      <vt:lpstr>Calibri</vt:lpstr>
      <vt:lpstr>Helvetica</vt:lpstr>
      <vt:lpstr>Wingdings</vt:lpstr>
      <vt:lpstr>Θέμα του Office</vt:lpstr>
      <vt:lpstr>Διδακτική των εικαστικών τεχνών Ενότητα 2</vt:lpstr>
      <vt:lpstr>Ενότητα 2.  Το παιδικό σχέδιο ως γνωστική διεργασία: αναπαραστατικές ικανότητες.</vt:lpstr>
      <vt:lpstr>Σκοποί  ενότητας</vt:lpstr>
      <vt:lpstr>Περιγραφή ενότητας</vt:lpstr>
      <vt:lpstr>Εκπαιδευτικό Υλικό</vt:lpstr>
      <vt:lpstr>Εικόνα 1</vt:lpstr>
      <vt:lpstr>Εικόνα 2</vt:lpstr>
      <vt:lpstr>Εικόνα 3</vt:lpstr>
      <vt:lpstr>Εικόνα 4</vt:lpstr>
      <vt:lpstr>Εικόνα 5</vt:lpstr>
      <vt:lpstr>Εικόνα 6</vt:lpstr>
      <vt:lpstr>Τέλος Ενότητας</vt:lpstr>
      <vt:lpstr>Χρηματοδότηση</vt:lpstr>
      <vt:lpstr>Σημειώματα</vt:lpstr>
      <vt:lpstr>Σημείωμα Ιστορικού Εκδόσεων Έργου</vt:lpstr>
      <vt:lpstr>Σημείωμα Αναφοράς</vt:lpstr>
      <vt:lpstr>Σημείωμα Αδειοδότησης</vt:lpstr>
      <vt:lpstr>Διατήρηση Σημειωμάτων</vt:lpstr>
      <vt:lpstr>Σημείωμα Χρήσης Έργων Τρίτων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Stevy</dc:creator>
  <cp:lastModifiedBy>Risispa</cp:lastModifiedBy>
  <cp:revision>207</cp:revision>
  <dcterms:created xsi:type="dcterms:W3CDTF">2012-09-06T09:03:05Z</dcterms:created>
  <dcterms:modified xsi:type="dcterms:W3CDTF">2015-10-27T08:29:35Z</dcterms:modified>
</cp:coreProperties>
</file>