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374" r:id="rId3"/>
    <p:sldId id="382" r:id="rId4"/>
    <p:sldId id="376" r:id="rId5"/>
    <p:sldId id="384" r:id="rId6"/>
    <p:sldId id="383" r:id="rId7"/>
    <p:sldId id="379" r:id="rId8"/>
    <p:sldId id="381" r:id="rId9"/>
    <p:sldId id="360" r:id="rId10"/>
    <p:sldId id="361" r:id="rId11"/>
    <p:sldId id="362" r:id="rId12"/>
    <p:sldId id="363" r:id="rId13"/>
    <p:sldId id="373" r:id="rId14"/>
    <p:sldId id="385" r:id="rId15"/>
    <p:sldId id="293"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74"/>
            <p14:sldId id="382"/>
            <p14:sldId id="376"/>
            <p14:sldId id="384"/>
            <p14:sldId id="383"/>
            <p14:sldId id="379"/>
            <p14:sldId id="381"/>
            <p14:sldId id="360"/>
            <p14:sldId id="361"/>
            <p14:sldId id="362"/>
            <p14:sldId id="363"/>
            <p14:sldId id="373"/>
            <p14:sldId id="385"/>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2" autoAdjust="0"/>
    <p:restoredTop sz="99309" autoAdjust="0"/>
  </p:normalViewPr>
  <p:slideViewPr>
    <p:cSldViewPr>
      <p:cViewPr>
        <p:scale>
          <a:sx n="78" d="100"/>
          <a:sy n="78" d="100"/>
        </p:scale>
        <p:origin x="-72"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11</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Βιομηχανικό Σχέδιο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l-GR" altLang="el-G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l-GR" altLang="el-G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DE08946-2714-428D-BF19-F39FB5EA9E4B}" type="slidenum">
              <a:rPr lang="el-GR" altLang="el-GR"/>
              <a:pPr>
                <a:defRPr/>
              </a:pPr>
              <a:t>‹#›</a:t>
            </a:fld>
            <a:endParaRPr lang="el-GR" altLang="el-GR"/>
          </a:p>
        </p:txBody>
      </p:sp>
    </p:spTree>
    <p:extLst>
      <p:ext uri="{BB962C8B-B14F-4D97-AF65-F5344CB8AC3E}">
        <p14:creationId xmlns:p14="http://schemas.microsoft.com/office/powerpoint/2010/main" val="109497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Βιομηχανικό Σχέδιο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Βιομηχανικό Σχέδιο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Βιομηχανικό Σχέδιο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Βιομηχανικό Σχέδιο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Βιομηχανικό Σχέδιο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Βιομηχανικό Σχέδιο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CD5/"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hyperlink" Target="%5b1%5d%20http:/creativecommons.org/licenses/by-nc-sa/4.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pixabay.com/en/couch-sofa-loveseat-octopus-red-576135/" TargetMode="External"/><Relationship Id="rId5" Type="http://schemas.openxmlformats.org/officeDocument/2006/relationships/hyperlink" Target="https://pixabay.com/en/photos/surreal/" TargetMode="External"/><Relationship Id="rId4" Type="http://schemas.openxmlformats.org/officeDocument/2006/relationships/hyperlink" Target="http://www.biblionet.gr/book/150117/Hopgood,_Tim/%CE%8C%CE%BB%CE%BF%CE%B9_%CE%BC%CE%B1%CE%B6%CE%AF_%CF%83%CF%84%CE%BF%CE%BD_%CE%BC%CF%80%CE%BB%CE%B5_%CE%BA%CE%B1%CE%BD%CE%B1%CF%80%CE%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4.10</a:t>
            </a:r>
            <a:r>
              <a:rPr lang="el-GR" sz="2800" dirty="0" smtClean="0">
                <a:solidFill>
                  <a:srgbClr val="5075BC"/>
                </a:solidFill>
                <a:latin typeface="+mj-lt"/>
                <a:ea typeface="+mj-ea"/>
                <a:cs typeface="+mj-cs"/>
              </a:rPr>
              <a:t>: </a:t>
            </a:r>
            <a:br>
              <a:rPr lang="el-GR" sz="2800" dirty="0" smtClean="0">
                <a:solidFill>
                  <a:srgbClr val="5075BC"/>
                </a:solidFill>
                <a:latin typeface="+mj-lt"/>
                <a:ea typeface="+mj-ea"/>
                <a:cs typeface="+mj-cs"/>
              </a:rPr>
            </a:br>
            <a:r>
              <a:rPr lang="el-GR" sz="2800" dirty="0" smtClean="0">
                <a:latin typeface="+mj-lt"/>
                <a:ea typeface="+mj-ea"/>
                <a:cs typeface="+mj-cs"/>
              </a:rPr>
              <a:t>Βιομηχανικό Σχέδιο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40496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smtClean="0"/>
              <a:t>. </a:t>
            </a:r>
            <a:r>
              <a:rPr lang="el-GR" sz="2000" dirty="0"/>
              <a:t>Αγγελική </a:t>
            </a:r>
            <a:r>
              <a:rPr lang="el-GR" sz="2000" dirty="0" smtClean="0"/>
              <a:t>Βασιλείου</a:t>
            </a:r>
            <a:r>
              <a:rPr lang="en-US" sz="2000" dirty="0" smtClean="0"/>
              <a:t>,</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Βιομηχανικό Σχέδιο και Εικονογραφημένο Βιβλίο. </a:t>
            </a:r>
            <a:r>
              <a:rPr lang="el-GR" altLang="el-GR" sz="2000" dirty="0"/>
              <a:t>Όλοι μαζί στον μπλε καναπέ</a:t>
            </a:r>
            <a:r>
              <a:rPr lang="el-GR" sz="2000" dirty="0" smtClean="0"/>
              <a:t>». Έκδοση: 1.0. Αθήνα 201</a:t>
            </a:r>
            <a:r>
              <a:rPr lang="en-GB" sz="2000" dirty="0" smtClean="0"/>
              <a:t>6</a:t>
            </a:r>
            <a:r>
              <a:rPr lang="el-GR" sz="2000" dirty="0" smtClean="0"/>
              <a:t>.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920875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417429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Εξώφυλλο του </a:t>
            </a:r>
            <a:r>
              <a:rPr lang="el-GR" sz="2000" dirty="0"/>
              <a:t>βιβλίου </a:t>
            </a:r>
            <a:r>
              <a:rPr lang="el-GR" sz="2000" dirty="0" smtClean="0"/>
              <a:t>«</a:t>
            </a:r>
            <a:r>
              <a:rPr lang="el-GR" sz="2000" dirty="0">
                <a:hlinkClick r:id="rId4"/>
              </a:rPr>
              <a:t>Όλοι μαζί στον μπλε </a:t>
            </a:r>
            <a:r>
              <a:rPr lang="el-GR" sz="2000" dirty="0" smtClean="0">
                <a:hlinkClick r:id="rId4"/>
              </a:rPr>
              <a:t>καναπέ</a:t>
            </a:r>
            <a:r>
              <a:rPr lang="el-GR" sz="2000" b="1" dirty="0" smtClean="0"/>
              <a:t>»</a:t>
            </a:r>
            <a:r>
              <a:rPr lang="el-GR" sz="2000" dirty="0" smtClean="0"/>
              <a:t> </a:t>
            </a:r>
            <a:r>
              <a:rPr lang="el-GR" sz="2000" dirty="0"/>
              <a:t>/ </a:t>
            </a:r>
            <a:r>
              <a:rPr lang="en-US" sz="2000" dirty="0"/>
              <a:t>Tim </a:t>
            </a:r>
            <a:r>
              <a:rPr lang="en-US" sz="2000" dirty="0" err="1"/>
              <a:t>Hopgood</a:t>
            </a:r>
            <a:r>
              <a:rPr lang="en-US" sz="2000" dirty="0"/>
              <a:t> · </a:t>
            </a:r>
            <a:r>
              <a:rPr lang="el-GR" sz="2000" dirty="0"/>
              <a:t>εικονογράφηση </a:t>
            </a:r>
            <a:r>
              <a:rPr lang="en-US" sz="2000" dirty="0"/>
              <a:t>Tim </a:t>
            </a:r>
            <a:r>
              <a:rPr lang="en-US" sz="2000" dirty="0" err="1"/>
              <a:t>Hopgood</a:t>
            </a:r>
            <a:r>
              <a:rPr lang="en-US" sz="2000" dirty="0"/>
              <a:t> · </a:t>
            </a:r>
            <a:r>
              <a:rPr lang="el-GR" sz="2000" dirty="0"/>
              <a:t>μετάφραση Γιάννα </a:t>
            </a:r>
            <a:r>
              <a:rPr lang="el-GR" sz="2000" dirty="0" err="1"/>
              <a:t>Σκαρβέλη</a:t>
            </a:r>
            <a:r>
              <a:rPr lang="el-GR" sz="2000" dirty="0"/>
              <a:t>. - 1η </a:t>
            </a:r>
            <a:r>
              <a:rPr lang="el-GR" sz="2000" dirty="0" err="1"/>
              <a:t>έκδ</a:t>
            </a:r>
            <a:r>
              <a:rPr lang="el-GR" sz="2000" dirty="0"/>
              <a:t>. - Αθήνα: Καλειδοσκόπιο, 2010</a:t>
            </a:r>
            <a:r>
              <a:rPr lang="el-GR" sz="2000" dirty="0" smtClean="0"/>
              <a:t>.</a:t>
            </a:r>
          </a:p>
          <a:p>
            <a:pPr marL="0" indent="0">
              <a:buNone/>
            </a:pPr>
            <a:r>
              <a:rPr lang="el-GR" sz="2000" dirty="0" smtClean="0"/>
              <a:t>Εικόνα 2: </a:t>
            </a:r>
            <a:r>
              <a:rPr lang="el-GR" sz="2000" dirty="0" smtClean="0">
                <a:hlinkClick r:id="rId5"/>
              </a:rPr>
              <a:t>Παράξενος καναπές</a:t>
            </a:r>
            <a:r>
              <a:rPr lang="el-GR" sz="2000" dirty="0" smtClean="0"/>
              <a:t>, </a:t>
            </a:r>
            <a:r>
              <a:rPr lang="en-GB" sz="2000" dirty="0" smtClean="0"/>
              <a:t>CC0 Public </a:t>
            </a:r>
            <a:r>
              <a:rPr lang="en-GB" sz="2000" dirty="0" smtClean="0"/>
              <a:t>Domain, </a:t>
            </a:r>
            <a:r>
              <a:rPr lang="en-GB" sz="2000" dirty="0" err="1" smtClean="0"/>
              <a:t>Pixabay</a:t>
            </a:r>
            <a:r>
              <a:rPr lang="en-GB" sz="2000" dirty="0" smtClean="0"/>
              <a:t>.</a:t>
            </a:r>
          </a:p>
          <a:p>
            <a:pPr marL="0" indent="0">
              <a:buNone/>
            </a:pPr>
            <a:r>
              <a:rPr lang="el-GR" sz="2000" dirty="0" smtClean="0"/>
              <a:t>Εικόνα 3: </a:t>
            </a:r>
            <a:r>
              <a:rPr lang="el-GR" sz="2000" dirty="0" smtClean="0">
                <a:hlinkClick r:id="rId6"/>
              </a:rPr>
              <a:t>Καναπές - Χταπόδι</a:t>
            </a:r>
            <a:r>
              <a:rPr lang="el-GR" sz="2000" dirty="0" smtClean="0"/>
              <a:t>, </a:t>
            </a:r>
            <a:r>
              <a:rPr lang="en-GB" sz="2000" dirty="0" smtClean="0"/>
              <a:t>CC0 Public </a:t>
            </a:r>
            <a:r>
              <a:rPr lang="en-GB" sz="2000" dirty="0"/>
              <a:t>Domain, </a:t>
            </a:r>
            <a:r>
              <a:rPr lang="en-GB" sz="2000" dirty="0" err="1"/>
              <a:t>Pixabay</a:t>
            </a:r>
            <a:r>
              <a:rPr lang="en-GB" sz="2000" dirty="0"/>
              <a:t>.</a:t>
            </a:r>
          </a:p>
          <a:p>
            <a:pPr marL="0" indent="0">
              <a:buNone/>
            </a:pPr>
            <a:endParaRPr lang="el-GR" sz="2000" dirty="0"/>
          </a:p>
          <a:p>
            <a:pPr marL="0" indent="0">
              <a:buNone/>
            </a:pPr>
            <a:endParaRPr lang="el-GR" sz="2000" dirty="0" smtClean="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198" y="1600200"/>
            <a:ext cx="4742811"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a:t> </a:t>
            </a:r>
            <a:r>
              <a:rPr lang="el-GR" sz="2400" dirty="0" smtClean="0"/>
              <a:t/>
            </a:r>
            <a:br>
              <a:rPr lang="el-GR" sz="2400" dirty="0" smtClean="0"/>
            </a:br>
            <a:r>
              <a:rPr lang="el-GR" altLang="el-GR" sz="2400" dirty="0"/>
              <a:t>Αγγελική </a:t>
            </a:r>
            <a:r>
              <a:rPr lang="el-GR" altLang="el-GR" sz="2400" dirty="0" smtClean="0"/>
              <a:t>Βασιλείου</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n-US" sz="2400" dirty="0" err="1"/>
              <a:t>Hopgood</a:t>
            </a:r>
            <a:r>
              <a:rPr lang="en-US" sz="2400" dirty="0"/>
              <a:t>, Tim. </a:t>
            </a:r>
            <a:r>
              <a:rPr lang="el-GR" sz="2400" b="1" dirty="0"/>
              <a:t>Όλοι μαζί στον μπλε καναπέ</a:t>
            </a:r>
            <a:r>
              <a:rPr lang="el-GR" sz="2400" dirty="0"/>
              <a:t> / </a:t>
            </a:r>
            <a:r>
              <a:rPr lang="en-US" sz="2400" dirty="0"/>
              <a:t>Tim </a:t>
            </a:r>
            <a:r>
              <a:rPr lang="en-US" sz="2400" dirty="0" err="1"/>
              <a:t>Hopgood</a:t>
            </a:r>
            <a:r>
              <a:rPr lang="en-US" sz="2400" dirty="0"/>
              <a:t> · </a:t>
            </a:r>
            <a:r>
              <a:rPr lang="el-GR" sz="2400" dirty="0"/>
              <a:t>εικονογράφηση </a:t>
            </a:r>
            <a:r>
              <a:rPr lang="en-US" sz="2400" dirty="0"/>
              <a:t>Tim </a:t>
            </a:r>
            <a:r>
              <a:rPr lang="en-US" sz="2400" dirty="0" err="1"/>
              <a:t>Hopgood</a:t>
            </a:r>
            <a:r>
              <a:rPr lang="en-US" sz="2400" dirty="0"/>
              <a:t> · </a:t>
            </a:r>
            <a:r>
              <a:rPr lang="el-GR" sz="2400" dirty="0"/>
              <a:t>μετάφραση Γιάννα </a:t>
            </a:r>
            <a:r>
              <a:rPr lang="el-GR" sz="2400" dirty="0" err="1"/>
              <a:t>Σκαρβέλη</a:t>
            </a:r>
            <a:r>
              <a:rPr lang="el-GR" sz="2400" dirty="0"/>
              <a:t>. - 1η </a:t>
            </a:r>
            <a:r>
              <a:rPr lang="el-GR" sz="2400" dirty="0" err="1"/>
              <a:t>έκδ</a:t>
            </a:r>
            <a:r>
              <a:rPr lang="el-GR" sz="2400" dirty="0"/>
              <a:t>. - </a:t>
            </a:r>
            <a:r>
              <a:rPr lang="el-GR" sz="2400" dirty="0" smtClean="0"/>
              <a:t>Αθήνα: </a:t>
            </a:r>
            <a:r>
              <a:rPr lang="el-GR" sz="2400" dirty="0"/>
              <a:t>Καλειδοσκόπιο, 2010.</a:t>
            </a:r>
            <a:endParaRPr lang="el-GR" sz="2400" dirty="0" smtClean="0"/>
          </a:p>
          <a:p>
            <a:pPr marL="0" indent="0">
              <a:spcBef>
                <a:spcPts val="1200"/>
              </a:spcBef>
              <a:spcAft>
                <a:spcPts val="600"/>
              </a:spcAft>
              <a:buNone/>
            </a:pPr>
            <a:r>
              <a:rPr lang="el-GR" altLang="el-GR" sz="2400" b="1" dirty="0" smtClean="0"/>
              <a:t>Θέμα</a:t>
            </a:r>
            <a:r>
              <a:rPr lang="el-GR" altLang="el-GR" sz="2400" dirty="0" smtClean="0"/>
              <a:t>:</a:t>
            </a:r>
            <a:r>
              <a:rPr lang="en-US" altLang="el-GR" sz="2400" dirty="0" smtClean="0"/>
              <a:t> </a:t>
            </a:r>
            <a:r>
              <a:rPr lang="el-GR" altLang="el-GR" sz="2400" dirty="0"/>
              <a:t>Ο φανταστικός μας </a:t>
            </a:r>
            <a:r>
              <a:rPr lang="el-GR" altLang="el-GR" sz="2400" dirty="0" smtClean="0"/>
              <a:t>καναπές.</a:t>
            </a:r>
            <a:endParaRPr lang="el-GR" altLang="el-GR" sz="2400" dirty="0"/>
          </a:p>
          <a:p>
            <a:pPr marL="0" indent="0">
              <a:spcBef>
                <a:spcPts val="1200"/>
              </a:spcBef>
              <a:spcAft>
                <a:spcPts val="600"/>
              </a:spcAft>
              <a:buNone/>
            </a:pPr>
            <a:endParaRPr lang="en-GB" sz="2400" dirty="0"/>
          </a:p>
        </p:txBody>
      </p:sp>
      <p:pic>
        <p:nvPicPr>
          <p:cNvPr id="9" name="Picture 4" descr="Εξώφυλλο"/>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419324" y="1567176"/>
            <a:ext cx="3113116" cy="42020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932040" y="540922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1446689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l-GR" altLang="el-GR" dirty="0"/>
              <a:t>Λίγα λόγια για το βιβλίο </a:t>
            </a:r>
          </a:p>
        </p:txBody>
      </p:sp>
      <p:sp>
        <p:nvSpPr>
          <p:cNvPr id="4099" name="Rectangle 3"/>
          <p:cNvSpPr>
            <a:spLocks noGrp="1" noChangeArrowheads="1"/>
          </p:cNvSpPr>
          <p:nvPr>
            <p:ph idx="1"/>
          </p:nvPr>
        </p:nvSpPr>
        <p:spPr/>
        <p:txBody>
          <a:bodyPr>
            <a:noAutofit/>
          </a:bodyPr>
          <a:lstStyle/>
          <a:p>
            <a:pPr marL="0" indent="0" eaLnBrk="1" hangingPunct="1">
              <a:buFontTx/>
              <a:buNone/>
            </a:pPr>
            <a:r>
              <a:rPr lang="el-GR" altLang="el-GR" sz="2800" dirty="0" smtClean="0"/>
              <a:t>Στο βιβλίο αυτό μικροί και μεγάλοι θα αναγνωρίσουν αξέχαστες στιγμές από τις δικές τους εμπειρίες στον καναπέ του σπιτιού τους. Καναπέδες που μεταμορφώνονται σε σπίτι, υποβρύχιο, ταξί και </a:t>
            </a:r>
            <a:r>
              <a:rPr lang="el-GR" altLang="el-GR" sz="2800" dirty="0" err="1" smtClean="0"/>
              <a:t>ό,τι</a:t>
            </a:r>
            <a:r>
              <a:rPr lang="el-GR" altLang="el-GR" sz="2800" dirty="0" smtClean="0"/>
              <a:t> βάλει ο νους των παιδιών, αλλά και καναπέδες που φιλοξενούν τους φίλους μας. Μικρές </a:t>
            </a:r>
            <a:r>
              <a:rPr lang="el-GR" altLang="el-GR" sz="2800" dirty="0" smtClean="0"/>
              <a:t>ιστορίες - </a:t>
            </a:r>
            <a:r>
              <a:rPr lang="el-GR" altLang="el-GR" sz="2800" dirty="0" smtClean="0"/>
              <a:t>περιπέτειες που λαμβάνουν χώρα στο μεγάλο μπλε καναπέ, που διαρκώς μεταμορφώνεται σε κάτι άλλο, μια καλή αφορμή για παιχνίδι. </a:t>
            </a:r>
          </a:p>
        </p:txBody>
      </p:sp>
    </p:spTree>
    <p:extLst>
      <p:ext uri="{BB962C8B-B14F-4D97-AF65-F5344CB8AC3E}">
        <p14:creationId xmlns:p14="http://schemas.microsoft.com/office/powerpoint/2010/main" val="2773464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Ανάγνωση </a:t>
            </a:r>
            <a:r>
              <a:rPr lang="el-GR" altLang="el-GR" dirty="0" smtClean="0"/>
              <a:t>βιβλίου</a:t>
            </a:r>
            <a:endParaRPr lang="el-GR" dirty="0"/>
          </a:p>
        </p:txBody>
      </p:sp>
      <p:sp>
        <p:nvSpPr>
          <p:cNvPr id="4" name="Content Placeholder 3"/>
          <p:cNvSpPr>
            <a:spLocks noGrp="1"/>
          </p:cNvSpPr>
          <p:nvPr>
            <p:ph sz="half" idx="2"/>
          </p:nvPr>
        </p:nvSpPr>
        <p:spPr/>
        <p:txBody>
          <a:bodyPr/>
          <a:lstStyle/>
          <a:p>
            <a:pPr marL="0" indent="0">
              <a:buNone/>
            </a:pPr>
            <a:r>
              <a:rPr lang="el-GR" altLang="el-GR" dirty="0"/>
              <a:t>Διαβάσαμε το βιβλίο «Όλοι μαζί στον μπλε καναπέ».</a:t>
            </a:r>
          </a:p>
          <a:p>
            <a:pPr marL="0" indent="0">
              <a:buNone/>
            </a:pPr>
            <a:r>
              <a:rPr lang="el-GR" altLang="el-GR" dirty="0"/>
              <a:t>Στα παιδιά έκανε εντύπωση η υφασμάτινη υφή του καναπέ. Γι’ αυτό και όλα ήθελαν να τον πιάσουν.</a:t>
            </a:r>
          </a:p>
          <a:p>
            <a:endParaRPr lang="el-GR" dirty="0"/>
          </a:p>
        </p:txBody>
      </p:sp>
      <p:pic>
        <p:nvPicPr>
          <p:cNvPr id="5" name="Picture 2" descr="Τα παιδιά με το βιβλίο"/>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03003" y="1601369"/>
            <a:ext cx="3346994"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15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4000" dirty="0"/>
              <a:t>Καναπέδες σε ανορθόδοξα σχήματα και περίεργα </a:t>
            </a:r>
            <a:r>
              <a:rPr lang="el-GR" altLang="el-GR" sz="4000" dirty="0"/>
              <a:t>υλικά</a:t>
            </a:r>
            <a:r>
              <a:rPr lang="en-GB" altLang="el-GR" sz="4000" dirty="0"/>
              <a:t> (1/2)</a:t>
            </a:r>
            <a:endParaRPr lang="el-GR" sz="4000" dirty="0"/>
          </a:p>
        </p:txBody>
      </p:sp>
      <p:pic>
        <p:nvPicPr>
          <p:cNvPr id="1026" name="Picture 2" descr="παράξενος καναπές με μάτια"/>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628800"/>
            <a:ext cx="4038600" cy="31401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544" y="4869160"/>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smtClean="0">
                <a:latin typeface="+mj-lt"/>
              </a:rPr>
              <a:t>2</a:t>
            </a:r>
            <a:r>
              <a:rPr lang="el-GR" b="1" dirty="0" smtClean="0">
                <a:latin typeface="+mj-lt"/>
              </a:rPr>
              <a:t>]</a:t>
            </a:r>
          </a:p>
        </p:txBody>
      </p:sp>
      <p:pic>
        <p:nvPicPr>
          <p:cNvPr id="8" name="Picture 4" descr="καναπές-χταπόδι"/>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10897" r="8198"/>
          <a:stretch/>
        </p:blipFill>
        <p:spPr bwMode="auto">
          <a:xfrm>
            <a:off x="4648200" y="1677757"/>
            <a:ext cx="4038600" cy="35514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84368" y="4869160"/>
            <a:ext cx="472173" cy="360040"/>
          </a:xfrm>
          <a:prstGeom prst="rect">
            <a:avLst/>
          </a:prstGeom>
        </p:spPr>
        <p:txBody>
          <a:bodyPr vert="horz" wrap="square" lIns="91440" tIns="45720" rIns="91440" bIns="45720" rtlCol="0" anchor="ctr">
            <a:noAutofit/>
          </a:bodyPr>
          <a:lstStyle/>
          <a:p>
            <a:pPr algn="r"/>
            <a:r>
              <a:rPr lang="el-GR" b="1" dirty="0" smtClean="0">
                <a:latin typeface="+mj-lt"/>
              </a:rPr>
              <a:t>[</a:t>
            </a:r>
            <a:r>
              <a:rPr lang="en-GB" b="1" dirty="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154848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4000" dirty="0"/>
              <a:t>Καναπέδες σε ανορθόδοξα σχήματα και περίεργα υλικά</a:t>
            </a:r>
            <a:r>
              <a:rPr lang="en-GB" altLang="el-GR" sz="4000" dirty="0"/>
              <a:t> </a:t>
            </a:r>
            <a:r>
              <a:rPr lang="en-GB" altLang="el-GR" sz="4000" dirty="0" smtClean="0"/>
              <a:t>(2/2</a:t>
            </a:r>
            <a:r>
              <a:rPr lang="en-GB" altLang="el-GR" sz="4000" dirty="0"/>
              <a:t>)</a:t>
            </a:r>
            <a:endParaRPr lang="el-GR" sz="4000" dirty="0"/>
          </a:p>
        </p:txBody>
      </p:sp>
      <p:sp>
        <p:nvSpPr>
          <p:cNvPr id="4" name="Content Placeholder 3"/>
          <p:cNvSpPr>
            <a:spLocks noGrp="1"/>
          </p:cNvSpPr>
          <p:nvPr>
            <p:ph sz="half" idx="1"/>
          </p:nvPr>
        </p:nvSpPr>
        <p:spPr/>
        <p:txBody>
          <a:bodyPr>
            <a:noAutofit/>
          </a:bodyPr>
          <a:lstStyle/>
          <a:p>
            <a:pPr marL="0" indent="0">
              <a:buNone/>
            </a:pPr>
            <a:r>
              <a:rPr lang="el-GR" sz="2600" dirty="0" smtClean="0"/>
              <a:t>Τα </a:t>
            </a:r>
            <a:r>
              <a:rPr lang="el-GR" sz="2600" dirty="0"/>
              <a:t>παιδιά αφού βρήκαν και είδαν τις σχετικές εικόνες, έκλεισαν τα μάτια και φαντάστηκαν πώς ο καθένας τους θα </a:t>
            </a:r>
            <a:r>
              <a:rPr lang="el-GR" sz="2600" dirty="0" smtClean="0"/>
              <a:t>ήθελε </a:t>
            </a:r>
            <a:r>
              <a:rPr lang="el-GR" sz="2600" dirty="0"/>
              <a:t>να είναι ο δικός του καναπές: </a:t>
            </a:r>
            <a:endParaRPr lang="en-GB" sz="2600" dirty="0" smtClean="0"/>
          </a:p>
          <a:p>
            <a:r>
              <a:rPr lang="el-GR" sz="2600" dirty="0" smtClean="0"/>
              <a:t>καναπές </a:t>
            </a:r>
            <a:r>
              <a:rPr lang="el-GR" sz="2600" dirty="0"/>
              <a:t>λουλούδι, </a:t>
            </a:r>
            <a:endParaRPr lang="en-GB" sz="2600" dirty="0" smtClean="0"/>
          </a:p>
          <a:p>
            <a:r>
              <a:rPr lang="el-GR" sz="2600" dirty="0" smtClean="0"/>
              <a:t>καναπές </a:t>
            </a:r>
            <a:r>
              <a:rPr lang="el-GR" sz="2600" dirty="0"/>
              <a:t>αυγό, </a:t>
            </a:r>
            <a:endParaRPr lang="en-GB" sz="2600" dirty="0" smtClean="0"/>
          </a:p>
          <a:p>
            <a:r>
              <a:rPr lang="el-GR" sz="2600" dirty="0" smtClean="0"/>
              <a:t>καναπές </a:t>
            </a:r>
            <a:r>
              <a:rPr lang="el-GR" sz="2600" dirty="0"/>
              <a:t>άλογο, </a:t>
            </a:r>
            <a:endParaRPr lang="en-GB" sz="2600" dirty="0" smtClean="0"/>
          </a:p>
          <a:p>
            <a:r>
              <a:rPr lang="el-GR" sz="2600" dirty="0" smtClean="0"/>
              <a:t>καναπές αστέρι.</a:t>
            </a:r>
            <a:endParaRPr lang="el-GR" sz="2600" dirty="0"/>
          </a:p>
          <a:p>
            <a:endParaRPr lang="el-GR" sz="2600" dirty="0"/>
          </a:p>
        </p:txBody>
      </p:sp>
      <p:pic>
        <p:nvPicPr>
          <p:cNvPr id="8" name="Picture 4" descr="παράξενος καναπές"/>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72816"/>
            <a:ext cx="4038600" cy="2991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7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4000" dirty="0"/>
              <a:t>Τα παιδιά φτιάχνουν τους δικούς τους </a:t>
            </a:r>
            <a:r>
              <a:rPr lang="el-GR" altLang="el-GR" sz="4000" dirty="0"/>
              <a:t>καναπέδες</a:t>
            </a:r>
            <a:endParaRPr lang="el-GR" sz="4000" dirty="0"/>
          </a:p>
        </p:txBody>
      </p:sp>
      <p:sp>
        <p:nvSpPr>
          <p:cNvPr id="3" name="Content Placeholder 2"/>
          <p:cNvSpPr>
            <a:spLocks noGrp="1"/>
          </p:cNvSpPr>
          <p:nvPr>
            <p:ph sz="half" idx="1"/>
          </p:nvPr>
        </p:nvSpPr>
        <p:spPr/>
        <p:txBody>
          <a:bodyPr/>
          <a:lstStyle/>
          <a:p>
            <a:pPr marL="0" indent="0">
              <a:buNone/>
            </a:pPr>
            <a:r>
              <a:rPr lang="el-GR" altLang="el-GR" dirty="0" smtClean="0"/>
              <a:t>Με </a:t>
            </a:r>
            <a:r>
              <a:rPr lang="el-GR" altLang="el-GR" dirty="0"/>
              <a:t>διάφορα υλικά δημιουργούν το δικό τους περίεργο καναπέ για να τα συντροφεύσει στα παιχνίδια </a:t>
            </a:r>
            <a:r>
              <a:rPr lang="el-GR" altLang="el-GR" dirty="0" smtClean="0"/>
              <a:t>τους</a:t>
            </a:r>
            <a:r>
              <a:rPr lang="el-GR" altLang="el-GR" dirty="0"/>
              <a:t> </a:t>
            </a:r>
            <a:r>
              <a:rPr lang="el-GR" altLang="el-GR" dirty="0" smtClean="0"/>
              <a:t>(π.χ. ο καναπές-πιάνο, ο καναπές-αεροπλάνο).</a:t>
            </a:r>
            <a:endParaRPr lang="el-GR" altLang="el-GR" kern="0" dirty="0"/>
          </a:p>
          <a:p>
            <a:endParaRPr lang="el-GR" dirty="0"/>
          </a:p>
        </p:txBody>
      </p:sp>
      <p:pic>
        <p:nvPicPr>
          <p:cNvPr id="5" name="Picture 7" descr="καναπέδες των παιδιών"/>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121" t="19649"/>
          <a:stretch>
            <a:fillRect/>
          </a:stretch>
        </p:blipFill>
        <p:spPr>
          <a:xfrm>
            <a:off x="4572000" y="1700808"/>
            <a:ext cx="4038600" cy="3013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314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8/12/2016 1:07:49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7,9,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1026,9,8,1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CABBDE3-5059-47E2-B4EF-8800DAA2598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3282</TotalTime>
  <Words>588</Words>
  <Application>Microsoft Office PowerPoint</Application>
  <PresentationFormat>On-screen Show (4:3)</PresentationFormat>
  <Paragraphs>65</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Το Εικονογραφημένο Βιβλίο στην Προσχολική Εκπαίδευση</vt:lpstr>
      <vt:lpstr>Διδακτική Πρακτική</vt:lpstr>
      <vt:lpstr>Λίγα λόγια για το βιβλίο </vt:lpstr>
      <vt:lpstr>Ανάγνωση βιβλίου</vt:lpstr>
      <vt:lpstr>Καναπέδες σε ανορθόδοξα σχήματα και περίεργα υλικά (1/2)</vt:lpstr>
      <vt:lpstr>Καναπέδες σε ανορθόδοξα σχήματα και περίεργα υλικά (2/2)</vt:lpstr>
      <vt:lpstr>Τα παιδιά φτιάχνουν τους δικούς τους καναπέδες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Όλοι μαζί στον μπλε καναπέ </dc:title>
  <dc:subject>Το Εικονογραφημένο Βιβλίο στην Προσχολική Εκπαίδευση</dc:subject>
  <dc:creator>Αγγελική Γιαννικοπούλου</dc:creator>
  <cp:lastModifiedBy>takis81 mark</cp:lastModifiedBy>
  <cp:revision>332</cp:revision>
  <dcterms:created xsi:type="dcterms:W3CDTF">2012-09-06T09:03:05Z</dcterms:created>
  <dcterms:modified xsi:type="dcterms:W3CDTF">2016-12-18T11:08:07Z</dcterms:modified>
  <cp:category>Βιομηχανικό Σχέδιο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