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2" r:id="rId3"/>
    <p:sldId id="265" r:id="rId4"/>
    <p:sldId id="301" r:id="rId5"/>
    <p:sldId id="300" r:id="rId6"/>
    <p:sldId id="302" r:id="rId7"/>
    <p:sldId id="303" r:id="rId8"/>
    <p:sldId id="307" r:id="rId9"/>
    <p:sldId id="304" r:id="rId10"/>
    <p:sldId id="308" r:id="rId11"/>
    <p:sldId id="309" r:id="rId12"/>
    <p:sldId id="310" r:id="rId13"/>
    <p:sldId id="315" r:id="rId14"/>
    <p:sldId id="305" r:id="rId15"/>
    <p:sldId id="311" r:id="rId16"/>
    <p:sldId id="312" r:id="rId17"/>
    <p:sldId id="313" r:id="rId18"/>
    <p:sldId id="306" r:id="rId19"/>
    <p:sldId id="316" r:id="rId20"/>
    <p:sldId id="317" r:id="rId21"/>
    <p:sldId id="321" r:id="rId22"/>
    <p:sldId id="322" r:id="rId23"/>
    <p:sldId id="325" r:id="rId24"/>
    <p:sldId id="326" r:id="rId25"/>
    <p:sldId id="327" r:id="rId26"/>
    <p:sldId id="323" r:id="rId27"/>
    <p:sldId id="324" r:id="rId28"/>
    <p:sldId id="318" r:id="rId29"/>
    <p:sldId id="330" r:id="rId30"/>
    <p:sldId id="331" r:id="rId31"/>
    <p:sldId id="332" r:id="rId32"/>
    <p:sldId id="333" r:id="rId33"/>
    <p:sldId id="334" r:id="rId34"/>
    <p:sldId id="280" r:id="rId35"/>
    <p:sldId id="290" r:id="rId36"/>
    <p:sldId id="295" r:id="rId37"/>
    <p:sldId id="299" r:id="rId38"/>
    <p:sldId id="292" r:id="rId39"/>
    <p:sldId id="291" r:id="rId40"/>
    <p:sldId id="294"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5"/>
            <p14:sldId id="301"/>
            <p14:sldId id="300"/>
            <p14:sldId id="302"/>
            <p14:sldId id="303"/>
            <p14:sldId id="307"/>
            <p14:sldId id="304"/>
            <p14:sldId id="308"/>
            <p14:sldId id="309"/>
            <p14:sldId id="310"/>
            <p14:sldId id="315"/>
            <p14:sldId id="305"/>
            <p14:sldId id="311"/>
            <p14:sldId id="312"/>
            <p14:sldId id="313"/>
            <p14:sldId id="306"/>
            <p14:sldId id="316"/>
            <p14:sldId id="317"/>
            <p14:sldId id="321"/>
            <p14:sldId id="322"/>
            <p14:sldId id="325"/>
            <p14:sldId id="326"/>
            <p14:sldId id="327"/>
            <p14:sldId id="323"/>
            <p14:sldId id="324"/>
            <p14:sldId id="318"/>
            <p14:sldId id="330"/>
            <p14:sldId id="331"/>
            <p14:sldId id="332"/>
            <p14:sldId id="333"/>
            <p14:sldId id="334"/>
            <p14:sldId id="280"/>
            <p14:sldId id="290"/>
            <p14:sldId id="295"/>
            <p14:sldId id="299"/>
            <p14:sldId id="292"/>
            <p14:sldId id="291"/>
            <p14:sldId id="2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23" d="100"/>
          <a:sy n="123" d="100"/>
        </p:scale>
        <p:origin x="-144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Παράδοση και Εξέλιξη</a:t>
            </a:r>
            <a:r>
              <a:rPr lang="el-GR" sz="1000" baseline="0" dirty="0" smtClean="0">
                <a:solidFill>
                  <a:srgbClr val="5075BC"/>
                </a:solidFill>
              </a:rPr>
              <a:t> </a:t>
            </a:r>
            <a:r>
              <a:rPr lang="el-GR" sz="1000" dirty="0" smtClean="0">
                <a:solidFill>
                  <a:srgbClr val="5075BC"/>
                </a:solidFill>
              </a:rPr>
              <a:t>στη λατρεία της Εκκλησίας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Λειτουργική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10:</a:t>
            </a:r>
            <a:r>
              <a:rPr lang="en-US" sz="2800" dirty="0" smtClean="0">
                <a:solidFill>
                  <a:srgbClr val="5075BC"/>
                </a:solidFill>
                <a:latin typeface="+mj-lt"/>
                <a:ea typeface="+mj-ea"/>
                <a:cs typeface="+mj-cs"/>
              </a:rPr>
              <a:t> </a:t>
            </a:r>
            <a:r>
              <a:rPr lang="el-GR" sz="2800" dirty="0"/>
              <a:t>Παράδοση και Εξέλιξη</a:t>
            </a:r>
          </a:p>
          <a:p>
            <a:r>
              <a:rPr lang="el-GR" sz="2800" dirty="0"/>
              <a:t>στη λατρεία της Εκκλησίας</a:t>
            </a:r>
          </a:p>
          <a:p>
            <a:endParaRPr lang="en-US" sz="2800" dirty="0" smtClean="0"/>
          </a:p>
          <a:p>
            <a:r>
              <a:rPr lang="el-GR" sz="2800" dirty="0" smtClean="0"/>
              <a:t>Γεώργιος Φίλιας</a:t>
            </a:r>
          </a:p>
          <a:p>
            <a:r>
              <a:rPr lang="el-GR" sz="2800" dirty="0" smtClean="0"/>
              <a:t>Θεολογική Σχολή</a:t>
            </a:r>
          </a:p>
          <a:p>
            <a:r>
              <a:rPr lang="el-GR" sz="2800" dirty="0" smtClean="0"/>
              <a:t>Τμήμα Κοινωνικής Θεολογίας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(8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Autofit/>
          </a:bodyPr>
          <a:lstStyle/>
          <a:p>
            <a:r>
              <a:rPr lang="el-GR" sz="2400" dirty="0"/>
              <a:t>Ο Γρηγόριος Νύσσης αναφέρεται σε «παράδοση της θείας Μυσταγωγίας» ως «πρώτης παραδόσεως» του Κυρίου.</a:t>
            </a:r>
            <a:endParaRPr lang="en-US" sz="2400" dirty="0"/>
          </a:p>
          <a:p>
            <a:r>
              <a:rPr lang="el-GR" sz="2400" dirty="0"/>
              <a:t>Ο ιστορικός Σωζόμενος (</a:t>
            </a:r>
            <a:r>
              <a:rPr lang="el-GR" sz="2400" dirty="0" smtClean="0"/>
              <a:t>5</a:t>
            </a:r>
            <a:r>
              <a:rPr lang="el-GR" sz="2400" baseline="30000" dirty="0" smtClean="0"/>
              <a:t>ος</a:t>
            </a:r>
            <a:r>
              <a:rPr lang="el-GR" sz="2400" dirty="0" smtClean="0"/>
              <a:t> </a:t>
            </a:r>
            <a:r>
              <a:rPr lang="el-GR" sz="2400" dirty="0"/>
              <a:t>αι.) θεωρεί ως «παραχάραξη» πίστεως την παραθεώρηση της άγραφης λειτουργικής παραδόσεως.</a:t>
            </a:r>
            <a:endParaRPr lang="en-US" sz="2400" dirty="0"/>
          </a:p>
          <a:p>
            <a:r>
              <a:rPr lang="el-GR" sz="2400" dirty="0"/>
              <a:t>Ο ιστορικός Σωκράτης (</a:t>
            </a:r>
            <a:r>
              <a:rPr lang="el-GR" sz="2400" dirty="0" smtClean="0"/>
              <a:t>5</a:t>
            </a:r>
            <a:r>
              <a:rPr lang="el-GR" sz="2400" baseline="30000" dirty="0" smtClean="0"/>
              <a:t>ος</a:t>
            </a:r>
            <a:r>
              <a:rPr lang="el-GR" sz="2400" dirty="0" smtClean="0"/>
              <a:t> </a:t>
            </a:r>
            <a:r>
              <a:rPr lang="el-GR" sz="2400" dirty="0"/>
              <a:t>αι.) εισάγει τη διάσταση της «εξ αποκαλύψεως» λειτουργικής παραδόσεως.</a:t>
            </a:r>
            <a:endParaRPr lang="en-US" sz="2400" dirty="0"/>
          </a:p>
          <a:p>
            <a:r>
              <a:rPr lang="el-GR" sz="2400" dirty="0"/>
              <a:t>Η λειτουργική παράδοση επί τελετουργικών θεμάτων έλαβε την έννοια της «Τάξεως»</a:t>
            </a:r>
            <a:r>
              <a:rPr lang="el-GR" sz="2400" dirty="0" smtClean="0"/>
              <a:t>.</a:t>
            </a:r>
            <a:endParaRPr lang="en-US" sz="2400" dirty="0"/>
          </a:p>
        </p:txBody>
      </p:sp>
    </p:spTree>
    <p:extLst>
      <p:ext uri="{BB962C8B-B14F-4D97-AF65-F5344CB8AC3E}">
        <p14:creationId xmlns:p14="http://schemas.microsoft.com/office/powerpoint/2010/main" val="3946886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(9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4"/>
            </a:pPr>
            <a:r>
              <a:rPr lang="el-GR" sz="2400" dirty="0" smtClean="0"/>
              <a:t>Η </a:t>
            </a:r>
            <a:r>
              <a:rPr lang="el-GR" sz="2400" dirty="0"/>
              <a:t>σχέση της λειτουργικής παραδόσεως και του δόγματος της Εκκλησίας</a:t>
            </a:r>
            <a:endParaRPr lang="en-US" sz="2400" dirty="0"/>
          </a:p>
          <a:p>
            <a:r>
              <a:rPr lang="el-GR" sz="2400" dirty="0"/>
              <a:t>Η λειτουργική παράδοση διαμορφώθηκε μέσα από τους αντιαιρετικούς αγώνες της Εκκλησίας και, επομένως, εκφράζει το εκκλησιαστικό δόγμα.</a:t>
            </a:r>
            <a:endParaRPr lang="en-US" sz="2400" dirty="0"/>
          </a:p>
          <a:p>
            <a:r>
              <a:rPr lang="el-GR" sz="2400" dirty="0"/>
              <a:t>Χριστολογία και Τριαδολογία: οι βασικές πτυχές του ορθόδοξου δόγματος, οι οποίες εκφράζονται στη λειτουργική παράδοση.</a:t>
            </a:r>
            <a:endParaRPr lang="en-US" sz="2400" dirty="0"/>
          </a:p>
          <a:p>
            <a:r>
              <a:rPr lang="el-GR" sz="2400" dirty="0"/>
              <a:t>Η Χριστολογία και η Τριαδολογία στην λειτουργική παράδοση στηρίζεται στην ιωάννεια και παύλεια θεολογία περί του Κυρίου ως μεσίτη της προσευχής του ανθρώπου προς τον Θεό: η λειτουργική προσευχή απευθύνεται προς τον Θεό «διά του Υιού, εν Αγίω Πνεύματι».</a:t>
            </a:r>
            <a:endParaRPr lang="en-US" sz="2400" dirty="0"/>
          </a:p>
        </p:txBody>
      </p:sp>
    </p:spTree>
    <p:extLst>
      <p:ext uri="{BB962C8B-B14F-4D97-AF65-F5344CB8AC3E}">
        <p14:creationId xmlns:p14="http://schemas.microsoft.com/office/powerpoint/2010/main" val="394688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(10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Autofit/>
          </a:bodyPr>
          <a:lstStyle/>
          <a:p>
            <a:r>
              <a:rPr lang="el-GR" sz="2400" dirty="0"/>
              <a:t>Αυτή η χριστολογική και τριαδολογική λειτουργική παράδοση εκφράζεται σε διάφορα προσευχητικά κείμενα της Εκκλησίας: στην προσευχή πριν από το μαρτύριο του Πολυκάρπου Σμύρνης (</a:t>
            </a:r>
            <a:r>
              <a:rPr lang="el-GR" sz="2400" dirty="0" smtClean="0"/>
              <a:t>2</a:t>
            </a:r>
            <a:r>
              <a:rPr lang="el-GR" sz="2400" baseline="30000" dirty="0" smtClean="0"/>
              <a:t>ος</a:t>
            </a:r>
            <a:r>
              <a:rPr lang="el-GR" sz="2400" dirty="0" smtClean="0"/>
              <a:t> </a:t>
            </a:r>
            <a:r>
              <a:rPr lang="el-GR" sz="2400" dirty="0"/>
              <a:t>αι.)· στην ευχή χειροτονίας Επισκόπου της </a:t>
            </a:r>
            <a:r>
              <a:rPr lang="el-GR" sz="2400" i="1" dirty="0"/>
              <a:t>Αποστολικής Παραδόσεως </a:t>
            </a:r>
            <a:r>
              <a:rPr lang="el-GR" sz="2400" dirty="0"/>
              <a:t>του Ιππολύτου Ρώμης (</a:t>
            </a:r>
            <a:r>
              <a:rPr lang="el-GR" sz="2400" dirty="0" smtClean="0"/>
              <a:t>3</a:t>
            </a:r>
            <a:r>
              <a:rPr lang="el-GR" sz="2400" baseline="30000" dirty="0" smtClean="0"/>
              <a:t>ος</a:t>
            </a:r>
            <a:r>
              <a:rPr lang="el-GR" sz="2400" dirty="0" smtClean="0"/>
              <a:t> </a:t>
            </a:r>
            <a:r>
              <a:rPr lang="el-GR" sz="2400" dirty="0"/>
              <a:t>αι.)· σε ευχές του </a:t>
            </a:r>
            <a:r>
              <a:rPr lang="el-GR" sz="2400" i="1" dirty="0"/>
              <a:t>Ευχολογίου</a:t>
            </a:r>
            <a:r>
              <a:rPr lang="el-GR" sz="2400" dirty="0"/>
              <a:t> του Σεραπίωνος και των Αποστολικών Διαταγών (</a:t>
            </a:r>
            <a:r>
              <a:rPr lang="el-GR" sz="2400" dirty="0" smtClean="0"/>
              <a:t>4</a:t>
            </a:r>
            <a:r>
              <a:rPr lang="el-GR" sz="2400" baseline="30000" dirty="0" smtClean="0"/>
              <a:t>ος</a:t>
            </a:r>
            <a:r>
              <a:rPr lang="el-GR" sz="2400" dirty="0" smtClean="0"/>
              <a:t> </a:t>
            </a:r>
            <a:r>
              <a:rPr lang="el-GR" sz="2400" dirty="0"/>
              <a:t>αι.).</a:t>
            </a:r>
            <a:endParaRPr lang="en-US" sz="2400" dirty="0"/>
          </a:p>
          <a:p>
            <a:r>
              <a:rPr lang="el-GR" sz="2400" i="1" dirty="0"/>
              <a:t>Ευχολόγιο του Σεραπίωνος</a:t>
            </a:r>
            <a:r>
              <a:rPr lang="el-GR" sz="2400" dirty="0"/>
              <a:t>: η επίκληση (κατά τη </a:t>
            </a:r>
            <a:r>
              <a:rPr lang="el-GR" sz="2400" dirty="0" smtClean="0"/>
              <a:t>Θεία </a:t>
            </a:r>
            <a:r>
              <a:rPr lang="el-GR" sz="2400" dirty="0"/>
              <a:t>Ευχαριστία) στον «Λόγο του Θεού» αποκαλύπτει την αντιαιρετική μέριμνα της Εκκλησίας της Αλεξάνδρειας να καταδείξει την πλάνη της αιρέσεως του Αρείου.</a:t>
            </a:r>
            <a:endParaRPr lang="en-US" sz="2400" dirty="0"/>
          </a:p>
        </p:txBody>
      </p:sp>
    </p:spTree>
    <p:extLst>
      <p:ext uri="{BB962C8B-B14F-4D97-AF65-F5344CB8AC3E}">
        <p14:creationId xmlns:p14="http://schemas.microsoft.com/office/powerpoint/2010/main" val="3946886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smtClean="0"/>
              <a:t>Β) Ανανέωση και Εξέλιξη της Λατρείας: Βασικοί σταθμοί και κριτήρια (1 από 21)</a:t>
            </a:r>
            <a:endParaRPr lang="el-GR" sz="3600" dirty="0"/>
          </a:p>
        </p:txBody>
      </p:sp>
      <p:sp>
        <p:nvSpPr>
          <p:cNvPr id="5" name="Θέση περιεχομένου 4"/>
          <p:cNvSpPr>
            <a:spLocks noGrp="1"/>
          </p:cNvSpPr>
          <p:nvPr>
            <p:ph idx="1"/>
          </p:nvPr>
        </p:nvSpPr>
        <p:spPr/>
        <p:txBody>
          <a:bodyPr>
            <a:normAutofit/>
          </a:bodyPr>
          <a:lstStyle/>
          <a:p>
            <a:pPr marL="457200" indent="-457200">
              <a:buFont typeface="+mj-lt"/>
              <a:buAutoNum type="arabicPeriod"/>
            </a:pPr>
            <a:r>
              <a:rPr lang="el-GR" sz="2400" dirty="0" smtClean="0"/>
              <a:t>Η </a:t>
            </a:r>
            <a:r>
              <a:rPr lang="el-GR" sz="2400" dirty="0"/>
              <a:t>εξέλιξη από τις «αγάπες» στην πρωινή </a:t>
            </a:r>
            <a:r>
              <a:rPr lang="el-GR" sz="2400" dirty="0" smtClean="0"/>
              <a:t>Θεία </a:t>
            </a:r>
            <a:r>
              <a:rPr lang="el-GR" sz="2400" dirty="0"/>
              <a:t>Λειτουργία:</a:t>
            </a:r>
            <a:endParaRPr lang="en-US" sz="2400" dirty="0"/>
          </a:p>
          <a:p>
            <a:r>
              <a:rPr lang="el-GR" sz="2400" dirty="0"/>
              <a:t>Επιστολή Ιούδα, στ. 12: μαρτυρούνται οι αγάπες (δείπνα συνδεδεμένα με τη </a:t>
            </a:r>
            <a:r>
              <a:rPr lang="el-GR" sz="2400" dirty="0" smtClean="0"/>
              <a:t>Θεία </a:t>
            </a:r>
            <a:r>
              <a:rPr lang="el-GR" sz="2400" dirty="0"/>
              <a:t>Ευχαριστία).</a:t>
            </a:r>
            <a:endParaRPr lang="en-US" sz="2400" dirty="0"/>
          </a:p>
          <a:p>
            <a:r>
              <a:rPr lang="el-GR" sz="2400" dirty="0"/>
              <a:t>112 μ.Χ.: ο Ρωμαίος διοικητής της Βιθυνίας Πλίνιος ο Νεώτερος αναφέρεται σε ευχαριστιακή σύναξη των Χριστιανών τις πρωινές ώρες (έχει ήδη συντελεστεί η λειτουργική εξέλιξη: Τερτυλλιανός [τέλη </a:t>
            </a:r>
            <a:r>
              <a:rPr lang="el-GR" sz="2400" dirty="0" smtClean="0"/>
              <a:t>2</a:t>
            </a:r>
            <a:r>
              <a:rPr lang="el-GR" sz="2400" baseline="30000" dirty="0" smtClean="0"/>
              <a:t>ου</a:t>
            </a:r>
            <a:r>
              <a:rPr lang="el-GR" sz="2400" dirty="0" smtClean="0"/>
              <a:t> </a:t>
            </a:r>
            <a:r>
              <a:rPr lang="el-GR" sz="2400" dirty="0"/>
              <a:t>αι.] και Ιππόλυτος Ρώμης [αρχές </a:t>
            </a:r>
            <a:r>
              <a:rPr lang="el-GR" sz="2400" dirty="0" smtClean="0"/>
              <a:t>3</a:t>
            </a:r>
            <a:r>
              <a:rPr lang="el-GR" sz="2400" baseline="30000" dirty="0" smtClean="0"/>
              <a:t>ου</a:t>
            </a:r>
            <a:r>
              <a:rPr lang="el-GR" sz="2400" dirty="0" smtClean="0"/>
              <a:t> </a:t>
            </a:r>
            <a:r>
              <a:rPr lang="el-GR" sz="2400" dirty="0"/>
              <a:t>αι.] επιβεβαιώνουν αυτή τη λειτουργική εξέλιξη</a:t>
            </a:r>
            <a:r>
              <a:rPr lang="el-GR" sz="2400" dirty="0" smtClean="0"/>
              <a:t>.</a:t>
            </a:r>
            <a:endParaRPr lang="en-US" sz="2400" dirty="0"/>
          </a:p>
        </p:txBody>
      </p:sp>
    </p:spTree>
    <p:extLst>
      <p:ext uri="{BB962C8B-B14F-4D97-AF65-F5344CB8AC3E}">
        <p14:creationId xmlns:p14="http://schemas.microsoft.com/office/powerpoint/2010/main" val="124735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smtClean="0"/>
              <a:t>Β) Ανανέωση και Εξέλιξη της Λατρείας: Βασικοί σταθμοί και κριτήρια (2 από 21)</a:t>
            </a:r>
            <a:endParaRPr lang="el-GR" sz="3600" dirty="0"/>
          </a:p>
        </p:txBody>
      </p:sp>
      <p:sp>
        <p:nvSpPr>
          <p:cNvPr id="5" name="Θέση περιεχομένου 4"/>
          <p:cNvSpPr>
            <a:spLocks noGrp="1"/>
          </p:cNvSpPr>
          <p:nvPr>
            <p:ph idx="1"/>
          </p:nvPr>
        </p:nvSpPr>
        <p:spPr/>
        <p:txBody>
          <a:bodyPr>
            <a:noAutofit/>
          </a:bodyPr>
          <a:lstStyle/>
          <a:p>
            <a:r>
              <a:rPr lang="el-GR" sz="2400" dirty="0"/>
              <a:t>Τα αίτια της εξελίξεως: η αποφυγή παρανοήσεως της </a:t>
            </a:r>
            <a:r>
              <a:rPr lang="el-GR" sz="2400" dirty="0" smtClean="0"/>
              <a:t>Θείας</a:t>
            </a:r>
            <a:r>
              <a:rPr lang="el-GR" sz="2400" dirty="0"/>
              <a:t> </a:t>
            </a:r>
            <a:r>
              <a:rPr lang="el-GR" sz="2400" dirty="0" smtClean="0"/>
              <a:t>Ευχαριστίας </a:t>
            </a:r>
            <a:r>
              <a:rPr lang="el-GR" sz="2400" dirty="0"/>
              <a:t>ως οργιαστικού δείπνου (υπήρχαν παρόμοια δείπνα στον ειδωλολατρικό κόσμο</a:t>
            </a:r>
            <a:r>
              <a:rPr lang="el-GR" sz="2400" dirty="0" smtClean="0"/>
              <a:t>) / </a:t>
            </a:r>
            <a:r>
              <a:rPr lang="el-GR" sz="2400" dirty="0"/>
              <a:t>Η αριθμητική αύξηση των μελών της Εκκλησίας επέβαλε ως προσφορότερη την πρωινή ώρα τελέσεως της </a:t>
            </a:r>
            <a:r>
              <a:rPr lang="el-GR" sz="2400" dirty="0" smtClean="0"/>
              <a:t>Θείας </a:t>
            </a:r>
            <a:r>
              <a:rPr lang="el-GR" sz="2400" dirty="0"/>
              <a:t>Ευχαριστίας.</a:t>
            </a:r>
            <a:endParaRPr lang="en-US" sz="2400" dirty="0"/>
          </a:p>
          <a:p>
            <a:r>
              <a:rPr lang="el-GR" sz="2400" dirty="0"/>
              <a:t>Επομένως, η αποφυγή σκανδαλισμού των πιστών και η διευκόλυνσή τους για την προσέλευση στη </a:t>
            </a:r>
            <a:r>
              <a:rPr lang="el-GR" sz="2400" dirty="0" smtClean="0"/>
              <a:t>Θεία </a:t>
            </a:r>
            <a:r>
              <a:rPr lang="el-GR" sz="2400" dirty="0"/>
              <a:t>Ευχαριστία υπήρξαν κριτήρια μιας λειτουργικής εξελίξεως (μιας καταργήσεως της λειτουργικής παραδόσεως για την τέλεση της </a:t>
            </a:r>
            <a:r>
              <a:rPr lang="el-GR" sz="2400" dirty="0" smtClean="0"/>
              <a:t>Θείας </a:t>
            </a:r>
            <a:r>
              <a:rPr lang="el-GR" sz="2400" dirty="0"/>
              <a:t>Ευχαριστίας το εσπέρας). </a:t>
            </a:r>
            <a:endParaRPr lang="en-US" sz="2400" dirty="0"/>
          </a:p>
        </p:txBody>
      </p:sp>
    </p:spTree>
    <p:extLst>
      <p:ext uri="{BB962C8B-B14F-4D97-AF65-F5344CB8AC3E}">
        <p14:creationId xmlns:p14="http://schemas.microsoft.com/office/powerpoint/2010/main" val="334316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smtClean="0"/>
              <a:t>Β) Ανανέωση και Εξέλιξη της Λατρείας: Βασικοί σταθμοί και κριτήρια (3 από 21)</a:t>
            </a:r>
            <a:endParaRPr lang="el-GR" sz="3600" dirty="0"/>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2"/>
            </a:pPr>
            <a:r>
              <a:rPr lang="el-GR" sz="2400" dirty="0"/>
              <a:t>Από τον αυτοσχεδιασμό των ευχών της </a:t>
            </a:r>
            <a:r>
              <a:rPr lang="el-GR" sz="2400" dirty="0" smtClean="0"/>
              <a:t>Θείας </a:t>
            </a:r>
            <a:r>
              <a:rPr lang="el-GR" sz="2400" dirty="0"/>
              <a:t>Ευχαριστίας στη διαμόρφωση συγκεκριμένου κειμένου:</a:t>
            </a:r>
            <a:endParaRPr lang="en-US" sz="2400" dirty="0"/>
          </a:p>
          <a:p>
            <a:r>
              <a:rPr lang="el-GR" sz="2400" dirty="0"/>
              <a:t>Οι αρχαιότερες ευχές της </a:t>
            </a:r>
            <a:r>
              <a:rPr lang="el-GR" sz="2400" dirty="0" smtClean="0"/>
              <a:t>Θείας </a:t>
            </a:r>
            <a:r>
              <a:rPr lang="el-GR" sz="2400" dirty="0"/>
              <a:t>Λειτουργίας δεν είχαν αυστηρά καθορισμένο περιεχόμενο (το περιεχόμενό τους διαμορφωνόταν ανάλογα με την έμπνευση και τον αυτοσχεδιασμό του λειτουργού).</a:t>
            </a:r>
            <a:endParaRPr lang="en-US" sz="2400" dirty="0"/>
          </a:p>
          <a:p>
            <a:r>
              <a:rPr lang="el-GR" sz="2400" dirty="0"/>
              <a:t>Στις αρχές του </a:t>
            </a:r>
            <a:r>
              <a:rPr lang="el-GR" sz="2400" dirty="0" smtClean="0"/>
              <a:t>3</a:t>
            </a:r>
            <a:r>
              <a:rPr lang="el-GR" sz="2400" baseline="30000" dirty="0" smtClean="0"/>
              <a:t>ου</a:t>
            </a:r>
            <a:r>
              <a:rPr lang="el-GR" sz="2400" dirty="0" smtClean="0"/>
              <a:t> </a:t>
            </a:r>
            <a:r>
              <a:rPr lang="el-GR" sz="2400" dirty="0"/>
              <a:t>αι., η </a:t>
            </a:r>
            <a:r>
              <a:rPr lang="el-GR" sz="2400" i="1" dirty="0"/>
              <a:t>Αποστολική Παράδοση </a:t>
            </a:r>
            <a:r>
              <a:rPr lang="el-GR" sz="2400" dirty="0"/>
              <a:t>του Ιππολύτου Ρώμης καταγράφει σταθερό κείμενο της </a:t>
            </a:r>
            <a:r>
              <a:rPr lang="el-GR" sz="2400" dirty="0" smtClean="0"/>
              <a:t>Θείας</a:t>
            </a:r>
            <a:r>
              <a:rPr lang="el-GR" sz="2400" dirty="0"/>
              <a:t> </a:t>
            </a:r>
            <a:r>
              <a:rPr lang="el-GR" sz="2400" dirty="0" smtClean="0"/>
              <a:t>Ευχαριστίας</a:t>
            </a:r>
            <a:r>
              <a:rPr lang="el-GR" sz="2400" dirty="0"/>
              <a:t>.</a:t>
            </a:r>
            <a:endParaRPr lang="en-US" sz="2400" dirty="0"/>
          </a:p>
        </p:txBody>
      </p:sp>
    </p:spTree>
    <p:extLst>
      <p:ext uri="{BB962C8B-B14F-4D97-AF65-F5344CB8AC3E}">
        <p14:creationId xmlns:p14="http://schemas.microsoft.com/office/powerpoint/2010/main" val="1432007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smtClean="0"/>
              <a:t>Β) Ανανέωση και Εξέλιξη της Λατρείας: Βασικοί σταθμοί και κριτήρια (4 από 21)</a:t>
            </a:r>
            <a:endParaRPr lang="el-GR" sz="3600" dirty="0"/>
          </a:p>
        </p:txBody>
      </p:sp>
      <p:sp>
        <p:nvSpPr>
          <p:cNvPr id="5" name="Θέση περιεχομένου 4"/>
          <p:cNvSpPr>
            <a:spLocks noGrp="1"/>
          </p:cNvSpPr>
          <p:nvPr>
            <p:ph idx="1"/>
          </p:nvPr>
        </p:nvSpPr>
        <p:spPr/>
        <p:txBody>
          <a:bodyPr>
            <a:normAutofit fontScale="92500" lnSpcReduction="10000"/>
          </a:bodyPr>
          <a:lstStyle/>
          <a:p>
            <a:r>
              <a:rPr lang="el-GR" sz="2400" dirty="0"/>
              <a:t>Τα αίτια της εξελίξεως: η σταδιακή εξάλειψη της τάξεως των «Προφητών», με τους οποίους είχε συνδεθεί ο αυτοσχεδιασμός στις ευχές της </a:t>
            </a:r>
            <a:r>
              <a:rPr lang="el-GR" sz="2400" dirty="0" smtClean="0"/>
              <a:t>Θείας Ευχαριστίας / </a:t>
            </a:r>
            <a:r>
              <a:rPr lang="el-GR" sz="2400" dirty="0"/>
              <a:t>Η αποδέσμευση τελέσεως της </a:t>
            </a:r>
            <a:r>
              <a:rPr lang="el-GR" sz="2400" dirty="0" smtClean="0"/>
              <a:t>Θείας </a:t>
            </a:r>
            <a:r>
              <a:rPr lang="el-GR" sz="2400" dirty="0"/>
              <a:t>Ευχαριστίας από τον Επίσκοπο (εκχωρεί το δικαίωμα τελέσεως στους πρεσβυτέρους) με αποτέλεσμα τη συχνότερη τέλεσή </a:t>
            </a:r>
            <a:r>
              <a:rPr lang="el-GR" sz="2400" dirty="0" smtClean="0"/>
              <a:t>της / </a:t>
            </a:r>
            <a:r>
              <a:rPr lang="el-GR" sz="2400" dirty="0"/>
              <a:t>Η διαφύλαξη του ορθόδοξου περιεχομένου της πίστεως (ο αυτοσχεδιασμός δημιουργούσε κινδύνους παρεκτροπής του περιεχομένου των ευχών από το ορθόδοξο δόγμα).</a:t>
            </a:r>
            <a:endParaRPr lang="en-US" sz="2400" dirty="0"/>
          </a:p>
          <a:p>
            <a:r>
              <a:rPr lang="el-GR" sz="2400" dirty="0"/>
              <a:t>Τα κριτήρια των αιτίων της λειτουργικής εξελίξεως: οι μεταβολές εντός του σώματος της Εκκλησίας (εξάλειψη της τάξεως των </a:t>
            </a:r>
            <a:r>
              <a:rPr lang="el-GR" sz="2400" dirty="0" smtClean="0"/>
              <a:t>Προφητών – </a:t>
            </a:r>
            <a:r>
              <a:rPr lang="el-GR" sz="2400" dirty="0"/>
              <a:t>Ο Επίσκοπος εκχωρεί στους πρεσβυτέρους το δικαίωμα τελέσεως της </a:t>
            </a:r>
            <a:r>
              <a:rPr lang="el-GR" sz="2400" dirty="0" smtClean="0"/>
              <a:t>Θείας </a:t>
            </a:r>
            <a:r>
              <a:rPr lang="el-GR" sz="2400" dirty="0"/>
              <a:t>Ευχαριστίας</a:t>
            </a:r>
            <a:r>
              <a:rPr lang="el-GR" sz="2400" dirty="0" smtClean="0"/>
              <a:t>) / </a:t>
            </a:r>
            <a:r>
              <a:rPr lang="el-GR" sz="2400" dirty="0"/>
              <a:t>Η διαφύλαξη του ορθόδοξου δόγματος.</a:t>
            </a:r>
            <a:endParaRPr lang="en-US" sz="2400" dirty="0"/>
          </a:p>
        </p:txBody>
      </p:sp>
    </p:spTree>
    <p:extLst>
      <p:ext uri="{BB962C8B-B14F-4D97-AF65-F5344CB8AC3E}">
        <p14:creationId xmlns:p14="http://schemas.microsoft.com/office/powerpoint/2010/main" val="1432007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smtClean="0"/>
              <a:t>Β) Ανανέωση και Εξέλιξη της Λατρείας: Βασικοί σταθμοί και κριτήρια (5 από 21)</a:t>
            </a:r>
            <a:endParaRPr lang="el-GR" sz="3600"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3"/>
            </a:pPr>
            <a:r>
              <a:rPr lang="el-GR" sz="2400" dirty="0"/>
              <a:t>Στοιχεία λειτουργικών εξελίξεων στα πρώτα μοναστικά κοινόβια (</a:t>
            </a:r>
            <a:r>
              <a:rPr lang="el-GR" sz="2400" dirty="0" smtClean="0"/>
              <a:t>4</a:t>
            </a:r>
            <a:r>
              <a:rPr lang="el-GR" sz="2400" baseline="30000" dirty="0" smtClean="0"/>
              <a:t>ος</a:t>
            </a:r>
            <a:r>
              <a:rPr lang="el-GR" sz="2400" dirty="0" smtClean="0"/>
              <a:t> </a:t>
            </a:r>
            <a:r>
              <a:rPr lang="el-GR" sz="2400" dirty="0"/>
              <a:t>αι. και εξής):</a:t>
            </a:r>
            <a:endParaRPr lang="en-US" sz="2400" dirty="0"/>
          </a:p>
          <a:p>
            <a:r>
              <a:rPr lang="el-GR" sz="2400" dirty="0"/>
              <a:t>Η δημιουργία του συστήματος των Ωρών </a:t>
            </a:r>
            <a:r>
              <a:rPr lang="el-GR" sz="2400" dirty="0" smtClean="0"/>
              <a:t>προσευχής / </a:t>
            </a:r>
            <a:r>
              <a:rPr lang="el-GR" sz="2400" dirty="0"/>
              <a:t>Εξελίξεις ως προς την τέλεση των Ακολουθιών του Λυχνικού και της αγρυπνίας.</a:t>
            </a:r>
            <a:endParaRPr lang="en-US" sz="2400" dirty="0"/>
          </a:p>
          <a:p>
            <a:r>
              <a:rPr lang="el-GR" sz="2400" dirty="0"/>
              <a:t>Επομένως, σημειώνεται μία διαφοροποίηση (σε σχέση με τις προηγούμενες λειτουργικές δομές) των διαφόρων Ακολουθιών, που συνίσταται σε εμπλουτισμό των Ακολουθιών με Ψαλμούς και ευχές.</a:t>
            </a:r>
            <a:endParaRPr lang="en-US" sz="2400" dirty="0"/>
          </a:p>
          <a:p>
            <a:r>
              <a:rPr lang="el-GR" sz="2400" dirty="0"/>
              <a:t>Τα κριτήρια των συγκεκριμένων λειτουργικών εξελίξεων: η νέα μορφή χριστιανικής ζωής (ο κοινοβιακός μοναχισμός) προωθεί και νέα μορφή στη Λατρεία, εγκαινιάζοντας μία νέα λειτουργική παράδοση. </a:t>
            </a:r>
            <a:endParaRPr lang="en-US" sz="2400" dirty="0"/>
          </a:p>
        </p:txBody>
      </p:sp>
    </p:spTree>
    <p:extLst>
      <p:ext uri="{BB962C8B-B14F-4D97-AF65-F5344CB8AC3E}">
        <p14:creationId xmlns:p14="http://schemas.microsoft.com/office/powerpoint/2010/main" val="1432007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(6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4"/>
            </a:pPr>
            <a:r>
              <a:rPr lang="el-GR" sz="2400" dirty="0"/>
              <a:t>Από την απλή χρήση της ύλης, στην ευλογία και τον καθαγιασμό της: </a:t>
            </a:r>
            <a:endParaRPr lang="en-US" sz="2400" dirty="0"/>
          </a:p>
          <a:p>
            <a:r>
              <a:rPr lang="el-GR" sz="2400" dirty="0"/>
              <a:t>Τα υλικά στοιχεία χρησιμοποιούνταν (κατά τους δύο πρώτους αιώνες) χωρίς να καθαγιάζονται (ο άρτος και ο οίνος στη </a:t>
            </a:r>
            <a:r>
              <a:rPr lang="el-GR" sz="2400" dirty="0" smtClean="0"/>
              <a:t>Θεία </a:t>
            </a:r>
            <a:r>
              <a:rPr lang="el-GR" sz="2400" dirty="0"/>
              <a:t>Ευχαριστία/ το ύδωρ στο Βάπτισμα/ το έλαιο στην άλειψη των ασθενών).</a:t>
            </a:r>
            <a:endParaRPr lang="en-US" sz="2400" dirty="0"/>
          </a:p>
          <a:p>
            <a:r>
              <a:rPr lang="el-GR" sz="2400" dirty="0"/>
              <a:t>Οι πρώτες μαρτυρίες περί καθαγιασμού της ύλης (περί καθαγιαστικής επικλήσεως) καταγράφονται περί τα τέλη του </a:t>
            </a:r>
            <a:r>
              <a:rPr lang="el-GR" sz="2400" dirty="0" smtClean="0"/>
              <a:t>2</a:t>
            </a:r>
            <a:r>
              <a:rPr lang="el-GR" sz="2400" baseline="30000" dirty="0" smtClean="0"/>
              <a:t>ου</a:t>
            </a:r>
            <a:r>
              <a:rPr lang="el-GR" sz="2400" dirty="0"/>
              <a:t> </a:t>
            </a:r>
            <a:r>
              <a:rPr lang="el-GR" sz="2400" dirty="0" smtClean="0"/>
              <a:t>αι</a:t>
            </a:r>
            <a:r>
              <a:rPr lang="el-GR" sz="2400" dirty="0"/>
              <a:t>. (Ειρηναίος Λυώνος/ Τερτυλλιανός) και τα πρώτα κείμενα καθαγιαστικών ευχών καταχωρίζονται στην </a:t>
            </a:r>
            <a:r>
              <a:rPr lang="el-GR" sz="2400" i="1" dirty="0"/>
              <a:t>Αποστολική Παράδοση </a:t>
            </a:r>
            <a:r>
              <a:rPr lang="el-GR" sz="2400" dirty="0"/>
              <a:t>του Ιππολύτου Ρώμης (αρχές </a:t>
            </a:r>
            <a:r>
              <a:rPr lang="el-GR" sz="2400" dirty="0" smtClean="0"/>
              <a:t>3</a:t>
            </a:r>
            <a:r>
              <a:rPr lang="el-GR" sz="2400" baseline="30000" dirty="0" smtClean="0"/>
              <a:t>ου</a:t>
            </a:r>
            <a:r>
              <a:rPr lang="el-GR" sz="2400" dirty="0" smtClean="0"/>
              <a:t> </a:t>
            </a:r>
            <a:r>
              <a:rPr lang="el-GR" sz="2400" dirty="0"/>
              <a:t>αι.). Έκτοτε, καθαγιαστικές ευχές καταχωρίζονται στις σημαντικότερες πηγές των πρώτων αιώνων (</a:t>
            </a:r>
            <a:r>
              <a:rPr lang="el-GR" sz="2400" i="1" dirty="0"/>
              <a:t>Ευχολόγιο του </a:t>
            </a:r>
            <a:r>
              <a:rPr lang="el-GR" sz="2400" i="1" dirty="0" smtClean="0"/>
              <a:t>Σεραπίωνος – </a:t>
            </a:r>
            <a:r>
              <a:rPr lang="el-GR" sz="2400" i="1" dirty="0"/>
              <a:t>Αποστολικές Διαταγές</a:t>
            </a:r>
            <a:r>
              <a:rPr lang="el-GR" sz="2400" dirty="0"/>
              <a:t>).</a:t>
            </a:r>
            <a:endParaRPr lang="en-US" sz="2400" dirty="0"/>
          </a:p>
        </p:txBody>
      </p:sp>
    </p:spTree>
    <p:extLst>
      <p:ext uri="{BB962C8B-B14F-4D97-AF65-F5344CB8AC3E}">
        <p14:creationId xmlns:p14="http://schemas.microsoft.com/office/powerpoint/2010/main" val="3343164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(7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Autofit/>
          </a:bodyPr>
          <a:lstStyle/>
          <a:p>
            <a:r>
              <a:rPr lang="el-GR" sz="2400" dirty="0"/>
              <a:t>Οι αιτίες της λειτουργικής εξελίξεως: η ευρεία προσέλευση εθνικών στην Εκκλησία από τα τέλη του </a:t>
            </a:r>
            <a:r>
              <a:rPr lang="el-GR" sz="2400" dirty="0" smtClean="0"/>
              <a:t>2</a:t>
            </a:r>
            <a:r>
              <a:rPr lang="el-GR" sz="2400" baseline="30000" dirty="0" smtClean="0"/>
              <a:t>ου</a:t>
            </a:r>
            <a:r>
              <a:rPr lang="el-GR" sz="2400" dirty="0" smtClean="0"/>
              <a:t> </a:t>
            </a:r>
            <a:r>
              <a:rPr lang="el-GR" sz="2400" dirty="0"/>
              <a:t>αι. και εξής (η Εκκλησία, κατά το διάστημα σχέσεώς της με την εβραϊκή θρησκεία, θεωρούσε την ύλη «καθαρή», ως δημιούργημα του </a:t>
            </a:r>
            <a:r>
              <a:rPr lang="el-GR" sz="2400" dirty="0" smtClean="0"/>
              <a:t>Θεού – </a:t>
            </a:r>
            <a:r>
              <a:rPr lang="el-GR" sz="2400" dirty="0"/>
              <a:t>Όταν, όμως, συναντάται με τον εθνικό κόσμο, αναδεικνύεται η ανάγκη καθαγιασμού της ύλης, διότι στον εθνικό κόσμο εθεωρείτο ως δαιμονική).</a:t>
            </a:r>
            <a:endParaRPr lang="en-US" sz="2400" dirty="0"/>
          </a:p>
          <a:p>
            <a:r>
              <a:rPr lang="el-GR" sz="2400" dirty="0"/>
              <a:t>Τα κριτήρια της εξελίξεως: η διευκόλυνση του έργου της Εκκλησίας για τον ευαγγελισμό των Εθνικών/ Η Εκκλησία προωθεί μία λειτουργική εξέλιξη επειδή αποδέχεται τα μηνύματα της εποχής εκείνης.</a:t>
            </a:r>
            <a:endParaRPr lang="en-US" sz="2400" dirty="0"/>
          </a:p>
        </p:txBody>
      </p:sp>
    </p:spTree>
    <p:extLst>
      <p:ext uri="{BB962C8B-B14F-4D97-AF65-F5344CB8AC3E}">
        <p14:creationId xmlns:p14="http://schemas.microsoft.com/office/powerpoint/2010/main" val="128119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a:t>Η έννοια της λειτουργικής </a:t>
            </a:r>
            <a:r>
              <a:rPr lang="el-GR" smtClean="0"/>
              <a:t>παράδοσης, Βασικοί </a:t>
            </a:r>
            <a:r>
              <a:rPr lang="el-GR"/>
              <a:t>σταθμοί και κριτήρια στην ανανέωση-εξέλιξη της </a:t>
            </a:r>
            <a:r>
              <a:rPr lang="el-GR" smtClean="0"/>
              <a:t>Λατρείας</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(8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a:bodyPr>
          <a:lstStyle/>
          <a:p>
            <a:pPr marL="457200" indent="-457200">
              <a:buFont typeface="+mj-lt"/>
              <a:buAutoNum type="arabicPeriod" startAt="5"/>
            </a:pPr>
            <a:r>
              <a:rPr lang="el-GR" sz="2400" dirty="0"/>
              <a:t>Μυστήριο του Χρίσματος: από την επίθεση των χειρών στη χρίση με Μύρο:</a:t>
            </a:r>
            <a:endParaRPr lang="en-US" sz="2400" dirty="0"/>
          </a:p>
          <a:p>
            <a:r>
              <a:rPr lang="el-GR" sz="2400" dirty="0"/>
              <a:t>Η επίθεση των χειρών υπήρξε ο αρχικός τρόπος παροχής των δωρεών του Αγίου Πνεύματος στους βαπτισμένους (Μυστήριο του Χρίσματος).</a:t>
            </a:r>
            <a:endParaRPr lang="en-US" sz="2400" dirty="0"/>
          </a:p>
          <a:p>
            <a:r>
              <a:rPr lang="el-GR" sz="2400" dirty="0"/>
              <a:t>Στο τέλος του </a:t>
            </a:r>
            <a:r>
              <a:rPr lang="el-GR" sz="2400" dirty="0" smtClean="0"/>
              <a:t>2</a:t>
            </a:r>
            <a:r>
              <a:rPr lang="el-GR" sz="2400" baseline="30000" dirty="0" smtClean="0"/>
              <a:t>ου</a:t>
            </a:r>
            <a:r>
              <a:rPr lang="el-GR" sz="2400" dirty="0" smtClean="0"/>
              <a:t> </a:t>
            </a:r>
            <a:r>
              <a:rPr lang="el-GR" sz="2400" dirty="0"/>
              <a:t>αι., η επίθεση των χειρών σταδιακά εγκαταλείπεται και υιοθετείται η μεταβαπτισματική χρίση με Μύρο (πρόκειται περί τελετουργικής εξελίξεως, η οποία δεν μεταβάλει το θεολογικό περιεχόμενο του Μυστηρίου)</a:t>
            </a:r>
            <a:r>
              <a:rPr lang="el-GR" sz="2400" dirty="0" smtClean="0"/>
              <a:t>.</a:t>
            </a:r>
            <a:endParaRPr lang="en-US" sz="2400" dirty="0"/>
          </a:p>
        </p:txBody>
      </p:sp>
    </p:spTree>
    <p:extLst>
      <p:ext uri="{BB962C8B-B14F-4D97-AF65-F5344CB8AC3E}">
        <p14:creationId xmlns:p14="http://schemas.microsoft.com/office/powerpoint/2010/main" val="1281192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(9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Autofit/>
          </a:bodyPr>
          <a:lstStyle/>
          <a:p>
            <a:r>
              <a:rPr lang="el-GR" sz="2400" dirty="0"/>
              <a:t>Τα αίτια της τελετουργικής εξελίξεως: η προβολή από την Εκκλησία της έννοιας του βαπτισμένου ως «κεχρισμένου» (καθιέρωση του όρου «Χριστιανός» για τους βαπτισμένους).</a:t>
            </a:r>
            <a:endParaRPr lang="en-US" sz="2400" dirty="0"/>
          </a:p>
          <a:p>
            <a:r>
              <a:rPr lang="el-GR" sz="2400" dirty="0"/>
              <a:t>Τα κριτήρια της εξελίξεως: η εναρμόνιση της Λατρείας με την πίστη της Εκκλησίας/ Ας σημειωθεί ότι η Εκκλησία δεν συνυπολόγισε (στην απόφαση για τη συγκεκριμένη τελετουργική εξέλιξη) τον κίνδυνο συγχύσεως, λόγω μεταβαπτισματικών χρίσεων που διενεργούσαν οι αιρετικοί (χωρίς, βεβαίως, την έννοια παροχής των δωρεών του Αγίου Πνεύματος).</a:t>
            </a:r>
            <a:endParaRPr lang="en-US" sz="2400" dirty="0"/>
          </a:p>
        </p:txBody>
      </p:sp>
    </p:spTree>
    <p:extLst>
      <p:ext uri="{BB962C8B-B14F-4D97-AF65-F5344CB8AC3E}">
        <p14:creationId xmlns:p14="http://schemas.microsoft.com/office/powerpoint/2010/main" val="430693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10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6"/>
            </a:pPr>
            <a:r>
              <a:rPr lang="el-GR" sz="2400" dirty="0"/>
              <a:t>Το ανανεωτικό πνεύμα του ι. Φωτίου σε θέματα Λατρείας: </a:t>
            </a:r>
            <a:endParaRPr lang="en-US" sz="2400" dirty="0"/>
          </a:p>
          <a:p>
            <a:r>
              <a:rPr lang="el-GR" sz="2400" dirty="0"/>
              <a:t>Ο ι. Φώτιος διακρινόταν για τις δυναμικές παρεμβάσεις του σε θέματα Λατρείας και για τον μη εφησυχασμό του στα λειτουργικά προβλήματα της εποχής του.</a:t>
            </a:r>
            <a:endParaRPr lang="en-US" sz="2400" dirty="0"/>
          </a:p>
          <a:p>
            <a:r>
              <a:rPr lang="el-GR" sz="2400" dirty="0"/>
              <a:t>Οι λειτουργικές πρωτοβουλίες του απέδειξαν ότι η Λατρεία δεν χαρακτηρίζεται από στατικότητα, αλλά από ένα δημιουργικό πνεύμα ανανεώσεως σε κάθε εποχή.</a:t>
            </a:r>
            <a:endParaRPr lang="en-US" sz="2400" dirty="0"/>
          </a:p>
          <a:p>
            <a:r>
              <a:rPr lang="el-GR" sz="2400" dirty="0"/>
              <a:t>Αποδέχεται τις «λειτουργικές ιδιαιτερότητες» μεταξύ των ορθοδόξων Εκκλησιών: η αποδοχή της ποικιλομορφίας στη Λατρεία πηγάζει από τη συνείδηση περί σταθερού και μεταβλητού λειτουργικού στοιχείου/ Με τα ίδια κριτήρια αποδέχεται την ετερότητα της λειτουργικής γλώσσας και τονίζει ότι η λειτουργική γλώσσα πρέπει να είναι η καθομιλουμένη. </a:t>
            </a:r>
            <a:endParaRPr lang="en-US" sz="2400" dirty="0"/>
          </a:p>
        </p:txBody>
      </p:sp>
    </p:spTree>
    <p:extLst>
      <p:ext uri="{BB962C8B-B14F-4D97-AF65-F5344CB8AC3E}">
        <p14:creationId xmlns:p14="http://schemas.microsoft.com/office/powerpoint/2010/main" val="430693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11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Autofit/>
          </a:bodyPr>
          <a:lstStyle/>
          <a:p>
            <a:r>
              <a:rPr lang="el-GR" sz="2400" dirty="0"/>
              <a:t>Θεωρεί ως σημαντικό τον «συν-ιερουργικό» ρόλο των λαϊκών στη Λατρεία: γι αυτό αποδέχεται το κατ’ οικονομία Βάπτισμα από λαϊκούς σε χώρες της «βαρβαρικής» (σε περιοχές που δεν υπήρχαν κληρικοί)/ Με παρόμοιο σκεπτικό αποδέχεται την κατ’ εξαίρεση μεταφορά της Θείας Κοινωνίας στις φυλακές από ευσεβείς γυναίκες.</a:t>
            </a:r>
            <a:endParaRPr lang="en-US" sz="2400" dirty="0"/>
          </a:p>
          <a:p>
            <a:r>
              <a:rPr lang="el-GR" sz="2400" dirty="0"/>
              <a:t>Δίδει μεγάλη βαρύτητα στην ουσία και όχι στα επιφαινόμενα (εξωτερική περιβολή κληρικών/ υλικά των ιερών σκευών).</a:t>
            </a:r>
            <a:endParaRPr lang="en-US" sz="2400" dirty="0"/>
          </a:p>
          <a:p>
            <a:r>
              <a:rPr lang="el-GR" sz="2400" dirty="0"/>
              <a:t>Οι λειτουργικές ανανεωτικές παρεμβάσεις του ι. Φωτίου έχουν ως γνώμονα το ποιμαντικό (σωτηριολογικό) έργο της Εκκλησίας.</a:t>
            </a:r>
            <a:endParaRPr lang="en-US" sz="2400" dirty="0"/>
          </a:p>
        </p:txBody>
      </p:sp>
    </p:spTree>
    <p:extLst>
      <p:ext uri="{BB962C8B-B14F-4D97-AF65-F5344CB8AC3E}">
        <p14:creationId xmlns:p14="http://schemas.microsoft.com/office/powerpoint/2010/main" val="2111540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12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85000" lnSpcReduction="20000"/>
          </a:bodyPr>
          <a:lstStyle/>
          <a:p>
            <a:pPr marL="457200" indent="-457200">
              <a:buFont typeface="+mj-lt"/>
              <a:buAutoNum type="arabicPeriod" startAt="7"/>
            </a:pPr>
            <a:r>
              <a:rPr lang="el-GR" sz="2400" dirty="0"/>
              <a:t>Λειτουργικές εξελίξεις από τους Στουδίτες μοναχούς:</a:t>
            </a:r>
            <a:endParaRPr lang="en-US" sz="2400" dirty="0"/>
          </a:p>
          <a:p>
            <a:r>
              <a:rPr lang="el-GR" sz="2400" dirty="0"/>
              <a:t>Υπήρξε μια «στουδιτική μοναστική αναγέννηση» σε θέματα Λατρείας: εμπλουτισμός της Λατρείας με στοιχεία από την παράδοση του </a:t>
            </a:r>
            <a:r>
              <a:rPr lang="el-GR" sz="2400" dirty="0" smtClean="0"/>
              <a:t>αγίου</a:t>
            </a:r>
            <a:r>
              <a:rPr lang="el-GR" sz="2400" dirty="0"/>
              <a:t> </a:t>
            </a:r>
            <a:r>
              <a:rPr lang="el-GR" sz="2400" dirty="0" smtClean="0"/>
              <a:t>Σάββα </a:t>
            </a:r>
            <a:r>
              <a:rPr lang="el-GR" sz="2400" dirty="0"/>
              <a:t>και του </a:t>
            </a:r>
            <a:r>
              <a:rPr lang="el-GR" sz="2400" dirty="0" smtClean="0"/>
              <a:t>Μεγάλου </a:t>
            </a:r>
            <a:r>
              <a:rPr lang="el-GR" sz="2400" dirty="0"/>
              <a:t>Βασιλείου (κυρίως με την εισαγωγή ψαλμώδησης μεγάλων τμημάτων του Ωρολογίου)/ προώθηση στη Λατρεία των «συναπτών» (παρακελεύσεων για προσευχή, οι οποίες παρεμβάλλονται σε υμνολογικά ή ευχολογιακά τμήματα)/ Κατάργηση της Ακολουθίας των Ωρών κατά την περίοδο του Πεντηκοσταρίου/ Παρέμβαση στους Όρθρους των Τριωδίων και ρυθμίσεις στους Κανόνες/ εμπλουτισμός του εορτολογίου με νέους αγίους (προερχόμενους, κυρίως, από την περίοδο της εικονομαχίας).</a:t>
            </a:r>
            <a:endParaRPr lang="en-US" sz="2400" dirty="0"/>
          </a:p>
          <a:p>
            <a:r>
              <a:rPr lang="el-GR" sz="2400" dirty="0"/>
              <a:t>Τα κριτήρια των λειτουργικών παρεμβάσεων του Θεοδώρου Στουδίτου δεν ήταν η μεταβολή της Λατρείας, αλλά η νέα ανακάλυψη παλαιοτέρων λειτουργικών στοιχείων/ Ας σημειωθεί η τόλμη του Θεοδώρου Στουδίτη να υιοθετήσει (στη μοναστική Λατρεία) στοιχεία από την ασματική (κοσμική) λειτουργική παράδοση. </a:t>
            </a:r>
            <a:endParaRPr lang="en-US" sz="2400" dirty="0"/>
          </a:p>
        </p:txBody>
      </p:sp>
    </p:spTree>
    <p:extLst>
      <p:ext uri="{BB962C8B-B14F-4D97-AF65-F5344CB8AC3E}">
        <p14:creationId xmlns:p14="http://schemas.microsoft.com/office/powerpoint/2010/main" val="2111540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13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lnSpcReduction="10000"/>
          </a:bodyPr>
          <a:lstStyle/>
          <a:p>
            <a:pPr marL="457200" indent="-457200">
              <a:buFont typeface="+mj-lt"/>
              <a:buAutoNum type="arabicPeriod" startAt="8"/>
            </a:pPr>
            <a:r>
              <a:rPr lang="el-GR" sz="2400" dirty="0"/>
              <a:t>Η εξέλιξη στην Ακολουθία της Προθέσεως:</a:t>
            </a:r>
            <a:endParaRPr lang="en-US" sz="2400" dirty="0"/>
          </a:p>
          <a:p>
            <a:r>
              <a:rPr lang="el-GR" sz="2400" dirty="0"/>
              <a:t>Στις αρχαιότερες πηγές της </a:t>
            </a:r>
            <a:r>
              <a:rPr lang="el-GR" sz="2400" dirty="0" smtClean="0"/>
              <a:t>Θείας </a:t>
            </a:r>
            <a:r>
              <a:rPr lang="el-GR" sz="2400" dirty="0"/>
              <a:t>Ευχαριστίας δεν μαρτυρείται προετοιμασία των Δώρων (προσφέρονται από τους πιστούς στον Επίσκοπο, ο οποίος τα εναποθέτει στην αγία Τράπεζα για την επιτέλεση της </a:t>
            </a:r>
            <a:r>
              <a:rPr lang="el-GR" sz="2400" dirty="0" smtClean="0"/>
              <a:t>Θείας </a:t>
            </a:r>
            <a:r>
              <a:rPr lang="el-GR" sz="2400" dirty="0"/>
              <a:t>Ευχαριστίας). </a:t>
            </a:r>
            <a:endParaRPr lang="en-US" sz="2400" dirty="0"/>
          </a:p>
          <a:p>
            <a:r>
              <a:rPr lang="el-GR" sz="2400" dirty="0"/>
              <a:t>Τον </a:t>
            </a:r>
            <a:r>
              <a:rPr lang="el-GR" sz="2400" dirty="0" smtClean="0"/>
              <a:t>5</a:t>
            </a:r>
            <a:r>
              <a:rPr lang="el-GR" sz="2400" baseline="30000" dirty="0" smtClean="0"/>
              <a:t>ο</a:t>
            </a:r>
            <a:r>
              <a:rPr lang="el-GR" sz="2400" dirty="0" smtClean="0"/>
              <a:t> </a:t>
            </a:r>
            <a:r>
              <a:rPr lang="el-GR" sz="2400" dirty="0"/>
              <a:t>αι. αρχίζει σταδιακά να διαφαίνεται ένα τελετουργικό προετοιμασίας των Δώρων πριν από την επιτέλεση της </a:t>
            </a:r>
            <a:r>
              <a:rPr lang="el-GR" sz="2400" dirty="0" smtClean="0"/>
              <a:t>Θείας</a:t>
            </a:r>
            <a:r>
              <a:rPr lang="el-GR" sz="2400" dirty="0"/>
              <a:t> </a:t>
            </a:r>
            <a:r>
              <a:rPr lang="el-GR" sz="2400" dirty="0" smtClean="0"/>
              <a:t>Ευχαριστίας </a:t>
            </a:r>
            <a:r>
              <a:rPr lang="el-GR" sz="2400" dirty="0"/>
              <a:t>(μαρτυρία Κυρίλλου Αλεξανδρείας).</a:t>
            </a:r>
            <a:endParaRPr lang="en-US" sz="2400" dirty="0"/>
          </a:p>
          <a:p>
            <a:r>
              <a:rPr lang="el-GR" sz="2400" dirty="0"/>
              <a:t>Τον </a:t>
            </a:r>
            <a:r>
              <a:rPr lang="el-GR" sz="2400" dirty="0" smtClean="0"/>
              <a:t>8</a:t>
            </a:r>
            <a:r>
              <a:rPr lang="el-GR" sz="2400" baseline="30000" dirty="0" smtClean="0"/>
              <a:t>ο</a:t>
            </a:r>
            <a:r>
              <a:rPr lang="el-GR" sz="2400" dirty="0" smtClean="0"/>
              <a:t> </a:t>
            </a:r>
            <a:r>
              <a:rPr lang="el-GR" sz="2400" dirty="0"/>
              <a:t>αι. ο Γερμανός Κωνσταντινουπόλεως μαρτυρεί περί εμφανίσεως ιδιαίτερης Ακολουθίας (πριν από τη </a:t>
            </a:r>
            <a:r>
              <a:rPr lang="el-GR" sz="2400" dirty="0" smtClean="0"/>
              <a:t>Θεία</a:t>
            </a:r>
            <a:r>
              <a:rPr lang="el-GR" sz="2400" dirty="0"/>
              <a:t> </a:t>
            </a:r>
            <a:r>
              <a:rPr lang="el-GR" sz="2400" dirty="0" smtClean="0"/>
              <a:t>Λειτουργία</a:t>
            </a:r>
            <a:r>
              <a:rPr lang="el-GR" sz="2400" dirty="0"/>
              <a:t>) προετοιμασίας των Τιμίων Δώρων.</a:t>
            </a:r>
            <a:endParaRPr lang="en-US" sz="2400" dirty="0"/>
          </a:p>
        </p:txBody>
      </p:sp>
    </p:spTree>
    <p:extLst>
      <p:ext uri="{BB962C8B-B14F-4D97-AF65-F5344CB8AC3E}">
        <p14:creationId xmlns:p14="http://schemas.microsoft.com/office/powerpoint/2010/main" val="2111540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(14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85000" lnSpcReduction="10000"/>
          </a:bodyPr>
          <a:lstStyle/>
          <a:p>
            <a:r>
              <a:rPr lang="el-GR" sz="2400" dirty="0"/>
              <a:t>Οι αιτίες της λειτουργικής εξελίξεως: η θεώρηση της προετοιμασίας των Τιμίων Δώρων ως ιερής, με αποτέλεσμα να αναδειχθεί η ανάγκη αποκλεισμού των κατηχουμένων και των εν μετανοία (η δημιουργία ιδιαίτερης τελετής προετοιμασίας δημιουργούσε τις κατάλληλες συνθήκες για τον συγκεκριμένο αποκλεισμό)/ Η ανάπτυξη της συμβολικής θεολογικής ερμηνείας των Δώρων ως του θυομένου Σώματος του Κυρίου: εφόσον η εναπόθεση των προσφερομένων Δώρων στο θυσιαστήριο συμβολίζει τον ενταφιασμό, έπρεπε να υπάρξει ειδική ακολουθία που να προετοιμάζει τη θυσία/ Την ανάπτυξη της έννοιας των Τιμίων Δώρων ως θυσίας ενίσχυσε η μεταφορά του Τιμίου Ξύλου από τα Ιεροσόλυμα στην Κωνσταντινούπολη το 614 (μαρτυρία του «Πασχάλιου Χρονικού»)- γεγονός το οποίο εξήρε την έννοια της θυσίας στη </a:t>
            </a:r>
            <a:r>
              <a:rPr lang="el-GR" sz="2400" dirty="0" smtClean="0"/>
              <a:t>Θεία </a:t>
            </a:r>
            <a:r>
              <a:rPr lang="el-GR" sz="2400" dirty="0"/>
              <a:t>Ευχαριστία- και η εμφάνιση της «λόγχης»  ως λειτουργικού σκεύους, γεγονός το οποίο παρέπεμπε στη σταυρική θυσία του Κυρίου (το συγκεκριμένο σκεύος χρησίμευσε για την επιτέλεση της προετοιμασίας των Δώρων κατά τη νέα Ακολουθία που δημιουργήθηκε).</a:t>
            </a:r>
            <a:endParaRPr lang="en-US" sz="2400" dirty="0"/>
          </a:p>
        </p:txBody>
      </p:sp>
    </p:spTree>
    <p:extLst>
      <p:ext uri="{BB962C8B-B14F-4D97-AF65-F5344CB8AC3E}">
        <p14:creationId xmlns:p14="http://schemas.microsoft.com/office/powerpoint/2010/main" val="430693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15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85000" lnSpcReduction="20000"/>
          </a:bodyPr>
          <a:lstStyle/>
          <a:p>
            <a:pPr marL="457200" indent="-457200">
              <a:buFont typeface="+mj-lt"/>
              <a:buAutoNum type="arabicPeriod" startAt="9"/>
            </a:pPr>
            <a:r>
              <a:rPr lang="el-GR" sz="2400" dirty="0"/>
              <a:t>Οι λειτουργικές μεταρρυθμίσεις του Συμεών Θεσσαλονίκης: </a:t>
            </a:r>
            <a:endParaRPr lang="en-US" sz="2400" dirty="0"/>
          </a:p>
          <a:p>
            <a:r>
              <a:rPr lang="el-GR" sz="2400" dirty="0"/>
              <a:t>Ο Συμεών Θεσσαλονίκης θεωρούσε ως καθήκον του την ανανέωση της Λατρείας (αναφερόταν σε ανάγκη «ιερών προσθηκών», με σκοπό τη συνέχιση της παραδόσεως «των αγίων Πατέρων»).</a:t>
            </a:r>
            <a:endParaRPr lang="en-US" sz="2400" dirty="0"/>
          </a:p>
          <a:p>
            <a:r>
              <a:rPr lang="el-GR" sz="2400" dirty="0"/>
              <a:t>Οι βασικές αιτίες των λειτουργικών μεταρρυθμίσεων του Συμεών: η ευαισθησία του προς το ποίμνιό του· ο εντοπισμός σφαλμάτων στη Λατρεία.</a:t>
            </a:r>
            <a:endParaRPr lang="en-US" sz="2400" dirty="0"/>
          </a:p>
          <a:p>
            <a:r>
              <a:rPr lang="el-GR" sz="2400" dirty="0"/>
              <a:t>Ο Συμεών συνδύαζε το σεβασμό προς τη λειτουργική παράδοση με το αίτημα για πρόοδο και εξέλιξη της Λατρείας.</a:t>
            </a:r>
            <a:endParaRPr lang="en-US" sz="2400" dirty="0"/>
          </a:p>
          <a:p>
            <a:r>
              <a:rPr lang="el-GR" sz="2400" dirty="0"/>
              <a:t>Το σημαντικότερο μεταρρυθμιστικό του έργο: η εισαγωγή στο «ασματικό» (κοσμικό) τυπικό στοιχείων από το μοναστικό/ Επίσης υπήρξε συνθέτης νέων ευχών και ύμνων και παρακολουθούσε την εξελικτική πορεία της κάθε λειτουργικής μεταρρυθμίσεώς του.</a:t>
            </a:r>
            <a:endParaRPr lang="en-US" sz="2400" dirty="0"/>
          </a:p>
          <a:p>
            <a:r>
              <a:rPr lang="el-GR" sz="2400" dirty="0"/>
              <a:t>Η λειτουργική μεταρρύθμιση του Συμεών κινείται σε τρεις έννοιες-άξονες: προσθήκες- αφαιρέσεις- εμπλουτισμός στη Λατρεία.    </a:t>
            </a:r>
            <a:endParaRPr lang="en-US" sz="2400" dirty="0"/>
          </a:p>
        </p:txBody>
      </p:sp>
    </p:spTree>
    <p:extLst>
      <p:ext uri="{BB962C8B-B14F-4D97-AF65-F5344CB8AC3E}">
        <p14:creationId xmlns:p14="http://schemas.microsoft.com/office/powerpoint/2010/main" val="430693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16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a:bodyPr>
          <a:lstStyle/>
          <a:p>
            <a:pPr marL="457200" indent="-457200">
              <a:buFont typeface="+mj-lt"/>
              <a:buAutoNum type="arabicPeriod" startAt="10"/>
            </a:pPr>
            <a:r>
              <a:rPr lang="el-GR" sz="2400" dirty="0"/>
              <a:t>Οι λειτουργικές ανανεωτικές προσπάθειες των κολλυβάδων:</a:t>
            </a:r>
            <a:endParaRPr lang="en-US" sz="2400" dirty="0"/>
          </a:p>
          <a:p>
            <a:r>
              <a:rPr lang="el-GR" sz="2400" dirty="0" smtClean="0"/>
              <a:t>17</a:t>
            </a:r>
            <a:r>
              <a:rPr lang="el-GR" sz="2400" baseline="30000" dirty="0" smtClean="0"/>
              <a:t>ος </a:t>
            </a:r>
            <a:r>
              <a:rPr lang="el-GR" sz="2400" dirty="0" smtClean="0"/>
              <a:t>- 18</a:t>
            </a:r>
            <a:r>
              <a:rPr lang="el-GR" sz="2400" baseline="30000" dirty="0" smtClean="0"/>
              <a:t>ος</a:t>
            </a:r>
            <a:r>
              <a:rPr lang="el-GR" sz="2400" dirty="0" smtClean="0"/>
              <a:t> </a:t>
            </a:r>
            <a:r>
              <a:rPr lang="el-GR" sz="2400" dirty="0"/>
              <a:t>αι.: αναπτύσσεται ένα θρησκευτικό κίνημα (εκπροσωπείται, κυρίως, από μοναχούς) με σκοπό την ανανέωση της πίστεως του λαού και τη μεγαλύτερη συμμετοχή του στη Λατρεία.</a:t>
            </a:r>
            <a:endParaRPr lang="en-US" sz="2400" dirty="0"/>
          </a:p>
          <a:p>
            <a:r>
              <a:rPr lang="el-GR" sz="2400" dirty="0"/>
              <a:t>Οι κολλυβάδες: αγωνίστηκαν να απαλλάξουν τη Λατρεία από παραχαράξεις/ προετοίμασαν το εκκλησιαστικό περιβάλλον, ώστε να προχωρήσουν σε μεταρρυθμίσεις σχετικές με την αναβάθμιση της συμμετοχής του λαού στη Λατρεία</a:t>
            </a:r>
            <a:r>
              <a:rPr lang="el-GR" sz="2400" dirty="0" smtClean="0"/>
              <a:t>.</a:t>
            </a:r>
            <a:endParaRPr lang="en-US" sz="2400" dirty="0"/>
          </a:p>
        </p:txBody>
      </p:sp>
    </p:spTree>
    <p:extLst>
      <p:ext uri="{BB962C8B-B14F-4D97-AF65-F5344CB8AC3E}">
        <p14:creationId xmlns:p14="http://schemas.microsoft.com/office/powerpoint/2010/main" val="1281192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17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lnSpcReduction="10000"/>
          </a:bodyPr>
          <a:lstStyle/>
          <a:p>
            <a:r>
              <a:rPr lang="el-GR" sz="2400" dirty="0"/>
              <a:t>Το λειτουργικό μεταρρυθμιστικό τους έργο: η προσπάθεια να μεταλαμβάνουν συχνότερα οι πιστοί (η αραιή </a:t>
            </a:r>
            <a:r>
              <a:rPr lang="el-GR" sz="2400" dirty="0" smtClean="0"/>
              <a:t>Θεία</a:t>
            </a:r>
            <a:r>
              <a:rPr lang="el-GR" sz="2400" dirty="0"/>
              <a:t> </a:t>
            </a:r>
            <a:r>
              <a:rPr lang="el-GR" sz="2400" dirty="0" smtClean="0"/>
              <a:t>Μετάληψη </a:t>
            </a:r>
            <a:r>
              <a:rPr lang="el-GR" sz="2400" dirty="0"/>
              <a:t>οφειλόταν στην άγνοια του λαού)/ η δραστηριοποίηση για να κατηχήσουν το λαό στη Λατρεία (προσπάθεια ερμηνείας των Μυστηρίων και Ακολουθιών)/ μέριμνα για τη επιστροφή της Λατρείας στην ορθή Τάξη (δηλαδή, στην απαλλαγή από τις παραχαράξεις του παρελθόντος)/δημιουργία νέων πτυχών στη Λατρεία (εμπλουτισμός του εορτολογίου).</a:t>
            </a:r>
            <a:endParaRPr lang="en-US" sz="2400" dirty="0"/>
          </a:p>
          <a:p>
            <a:r>
              <a:rPr lang="el-GR" sz="2400" dirty="0"/>
              <a:t>Οι κολλυβάδες ήταν καινοτόμοι και ανανεωτές της Λατρείας με την έννοια της διευθετήσεως των προβλημάτων που υπήρχαν στη Λατρεία και της αναμορφώσεως των πιστών ως προς τη λειτουργική παιδεία και συμμετοχή στα τελούμενα.</a:t>
            </a:r>
            <a:endParaRPr lang="en-US" sz="2400" dirty="0"/>
          </a:p>
        </p:txBody>
      </p:sp>
    </p:spTree>
    <p:extLst>
      <p:ext uri="{BB962C8B-B14F-4D97-AF65-F5344CB8AC3E}">
        <p14:creationId xmlns:p14="http://schemas.microsoft.com/office/powerpoint/2010/main" val="136770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 Η Έννοια της Λειτουργικής Παραδόσεως (1 από 10)</a:t>
            </a:r>
            <a:endParaRPr lang="el-GR" dirty="0"/>
          </a:p>
        </p:txBody>
      </p:sp>
      <p:sp>
        <p:nvSpPr>
          <p:cNvPr id="5" name="Θέση περιεχομένου 4"/>
          <p:cNvSpPr>
            <a:spLocks noGrp="1"/>
          </p:cNvSpPr>
          <p:nvPr>
            <p:ph idx="1"/>
          </p:nvPr>
        </p:nvSpPr>
        <p:spPr/>
        <p:txBody>
          <a:bodyPr>
            <a:normAutofit fontScale="92500"/>
          </a:bodyPr>
          <a:lstStyle/>
          <a:p>
            <a:pPr marL="457200" indent="-457200">
              <a:buFont typeface="+mj-lt"/>
              <a:buAutoNum type="arabicPeriod"/>
            </a:pPr>
            <a:r>
              <a:rPr lang="el-GR" sz="2400" dirty="0"/>
              <a:t>Η λειτουργική παράδοση σύμφωνα με το </a:t>
            </a:r>
            <a:r>
              <a:rPr lang="el-GR" sz="2400" dirty="0" smtClean="0"/>
              <a:t>Α’ </a:t>
            </a:r>
            <a:r>
              <a:rPr lang="el-GR" sz="2400" dirty="0"/>
              <a:t>Κορ. 11, 23:</a:t>
            </a:r>
            <a:endParaRPr lang="en-US" sz="2400" dirty="0"/>
          </a:p>
          <a:p>
            <a:r>
              <a:rPr lang="el-GR" sz="2400" dirty="0"/>
              <a:t> Στο </a:t>
            </a:r>
            <a:r>
              <a:rPr lang="el-GR" sz="2400" dirty="0" smtClean="0"/>
              <a:t>Α’ </a:t>
            </a:r>
            <a:r>
              <a:rPr lang="el-GR" sz="2400" dirty="0"/>
              <a:t>Κορ, 11, 23 ο απ. Παύλος «παραδίδει» (περί της τελέσεως της </a:t>
            </a:r>
            <a:r>
              <a:rPr lang="el-GR" sz="2400" dirty="0" smtClean="0"/>
              <a:t>Θείας </a:t>
            </a:r>
            <a:r>
              <a:rPr lang="el-GR" sz="2400" dirty="0"/>
              <a:t>Ευχαριστίας) αυτό το οποίο «παρέλαβε από τον Κύριο».</a:t>
            </a:r>
            <a:endParaRPr lang="en-US" sz="2400" dirty="0"/>
          </a:p>
          <a:p>
            <a:r>
              <a:rPr lang="el-GR" sz="2400" dirty="0" smtClean="0"/>
              <a:t>Α’ </a:t>
            </a:r>
            <a:r>
              <a:rPr lang="el-GR" sz="2400" dirty="0"/>
              <a:t>Κορ. 15, 3: η «παράδοση» περί της </a:t>
            </a:r>
            <a:r>
              <a:rPr lang="el-GR" sz="2400" dirty="0" smtClean="0"/>
              <a:t>Θείας </a:t>
            </a:r>
            <a:r>
              <a:rPr lang="el-GR" sz="2400" dirty="0"/>
              <a:t>Ευχαριστίας στηρίζεται στην παράδοση περί Σταυρώσεως και Αναστάσεως του Κυρίου.</a:t>
            </a:r>
            <a:endParaRPr lang="en-US" sz="2400" dirty="0"/>
          </a:p>
          <a:p>
            <a:r>
              <a:rPr lang="el-GR" sz="2400" dirty="0"/>
              <a:t>Επομένως, η λειτουργική παράδοση (σύμφωνα με τα συγκεκριμένα κείμενα του απ. Παύλου) στηρίζεται στο σωτηριώδες έργο του Κυρίου.  </a:t>
            </a:r>
            <a:endParaRPr lang="en-US" sz="2400" dirty="0"/>
          </a:p>
          <a:p>
            <a:r>
              <a:rPr lang="el-GR" sz="2400" dirty="0"/>
              <a:t>Στις λεπτομέρειές της πρόκειται περί προφορικής λειτουργικής παραδόσεως.</a:t>
            </a:r>
            <a:endParaRPr lang="en-US"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18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11"/>
            </a:pPr>
            <a:r>
              <a:rPr lang="el-GR" sz="2400" dirty="0" smtClean="0"/>
              <a:t>Η </a:t>
            </a:r>
            <a:r>
              <a:rPr lang="el-GR" sz="2400" dirty="0"/>
              <a:t>ανανέωση του Τυπικού από την Εκκλησία της Κωνσταντινουπόλεως και η περαιτέρω ανανεωτική πορεία του.</a:t>
            </a:r>
            <a:endParaRPr lang="en-US" sz="2400" dirty="0"/>
          </a:p>
          <a:p>
            <a:r>
              <a:rPr lang="el-GR" sz="2400" dirty="0"/>
              <a:t>«Τυπικό»: ο «κανόνας» και η «Τάξη» της Λατρείας.</a:t>
            </a:r>
            <a:endParaRPr lang="en-US" sz="2400" dirty="0"/>
          </a:p>
          <a:p>
            <a:r>
              <a:rPr lang="el-GR" sz="2400" dirty="0"/>
              <a:t>Κωνσταντίνος Βυζάντιος (ο Πρωτοψάλτης): από το 1800 έως το 1828 προσπάθησε να διορθώσει το ενοριακό τυπικό, συστηματοποιώντας και κωδικοποιώντας τις λειτουργικές τυπικές διατάξεις της πατριαρχικής παραδόσεως.</a:t>
            </a:r>
            <a:endParaRPr lang="en-US" sz="2400" dirty="0"/>
          </a:p>
          <a:p>
            <a:r>
              <a:rPr lang="el-GR" sz="2400" dirty="0"/>
              <a:t>Επί Πατριαρχείας Γρηγορίου </a:t>
            </a:r>
            <a:r>
              <a:rPr lang="el-GR" sz="2400" dirty="0" smtClean="0"/>
              <a:t>ΣΤ’ </a:t>
            </a:r>
            <a:r>
              <a:rPr lang="el-GR" sz="2400" dirty="0"/>
              <a:t>(1835-40. 1867-81) συστήθηκε ειδική επιτροπή διορθώσεως των σφαλμάτων του Τυπικού, με βάση τις σημειώσεις του Κωνσταντίνου/ Το 1838 εκδόθηκε το Τυπικό του Κωνσταντίνου που χαρακτηρίστηκε ως τολμηρή λειτουργική ανανεωτική προσπάθεια.</a:t>
            </a:r>
            <a:endParaRPr lang="en-US" sz="2400" dirty="0"/>
          </a:p>
        </p:txBody>
      </p:sp>
    </p:spTree>
    <p:extLst>
      <p:ext uri="{BB962C8B-B14F-4D97-AF65-F5344CB8AC3E}">
        <p14:creationId xmlns:p14="http://schemas.microsoft.com/office/powerpoint/2010/main" val="136770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19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Autofit/>
          </a:bodyPr>
          <a:lstStyle/>
          <a:p>
            <a:r>
              <a:rPr lang="el-GR" sz="2400" dirty="0"/>
              <a:t>Επειδή το Τυπικό δημιούργησε ασυμφωνίες με τις Ακολουθίες των Μηναίων, ανατέθηκε στον Βαρθολομαίο Κουτλουμουσιανό η διόρθωση των Μηναίων.</a:t>
            </a:r>
            <a:endParaRPr lang="en-US" sz="2400" dirty="0"/>
          </a:p>
          <a:p>
            <a:r>
              <a:rPr lang="el-GR" sz="2400" dirty="0"/>
              <a:t>Ο Πατριάρχης Ιωακείμ </a:t>
            </a:r>
            <a:r>
              <a:rPr lang="el-GR" sz="2400" dirty="0" smtClean="0"/>
              <a:t>Γ’ </a:t>
            </a:r>
            <a:r>
              <a:rPr lang="el-GR" sz="2400" dirty="0"/>
              <a:t>κατάρτισε (1878) οκταμελή επιτροπή που επεξεργάστηκε τα σφάλματα του Τυπικού κι έτσι εκδόθηκε το αναθεωρημένο Τυπικό (το επονομαζόμενο του Βιολάκη).</a:t>
            </a:r>
            <a:endParaRPr lang="en-US" sz="2400" dirty="0"/>
          </a:p>
          <a:p>
            <a:r>
              <a:rPr lang="el-GR" sz="2400" dirty="0"/>
              <a:t>Το 1954 ο π. Γεώργιος Ρήγας (Οικονόμος και Αρχιερατικός Επίτροπος Σκιάθου) αναθεώρησε ορισμένες λανθασμένες τυπικές διατάξεις.</a:t>
            </a:r>
            <a:endParaRPr lang="en-US" sz="2400" dirty="0"/>
          </a:p>
        </p:txBody>
      </p:sp>
    </p:spTree>
    <p:extLst>
      <p:ext uri="{BB962C8B-B14F-4D97-AF65-F5344CB8AC3E}">
        <p14:creationId xmlns:p14="http://schemas.microsoft.com/office/powerpoint/2010/main" val="1367703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(20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a:bodyPr>
          <a:lstStyle/>
          <a:p>
            <a:pPr marL="457200" indent="-457200">
              <a:buFont typeface="+mj-lt"/>
              <a:buAutoNum type="arabicPeriod" startAt="12"/>
            </a:pPr>
            <a:r>
              <a:rPr lang="el-GR" sz="2400" dirty="0" smtClean="0"/>
              <a:t>Ανακεφαλαίωση </a:t>
            </a:r>
            <a:r>
              <a:rPr lang="el-GR" sz="2400" dirty="0"/>
              <a:t>των αιτίων που οδήγησαν στις λειτουργικές εξελίξεις: </a:t>
            </a:r>
            <a:endParaRPr lang="en-US" sz="2400" dirty="0"/>
          </a:p>
          <a:p>
            <a:r>
              <a:rPr lang="el-GR" sz="2400" dirty="0"/>
              <a:t>Οι ιδιαίτερες ιστορικές συνθήκες και οι ανάγκες της Εκκλησίας.</a:t>
            </a:r>
            <a:endParaRPr lang="en-US" sz="2400" dirty="0"/>
          </a:p>
          <a:p>
            <a:r>
              <a:rPr lang="el-GR" sz="2400" dirty="0"/>
              <a:t>Η ποιμαντική αγωνία της Εκκλησίας.</a:t>
            </a:r>
            <a:endParaRPr lang="en-US" sz="2400" dirty="0"/>
          </a:p>
          <a:p>
            <a:r>
              <a:rPr lang="el-GR" sz="2400" dirty="0"/>
              <a:t>Ο «εκσυγχρονισμός» της Λατρείας θεωρήθηκε στα πλαίσια πραγματώσεως του σωτηριώδους έργου της Εκκλησίας</a:t>
            </a:r>
            <a:r>
              <a:rPr lang="el-GR" sz="2400" dirty="0" smtClean="0"/>
              <a:t>.</a:t>
            </a:r>
            <a:endParaRPr lang="en-US" sz="2400" dirty="0"/>
          </a:p>
        </p:txBody>
      </p:sp>
    </p:spTree>
    <p:extLst>
      <p:ext uri="{BB962C8B-B14F-4D97-AF65-F5344CB8AC3E}">
        <p14:creationId xmlns:p14="http://schemas.microsoft.com/office/powerpoint/2010/main" val="1367703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a:t>Β) Ανανέωση και Εξέλιξη της Λατρείας: Βασικοί σταθμοί και κριτήρια </a:t>
            </a:r>
            <a:r>
              <a:rPr lang="el-GR" sz="3600" dirty="0" smtClean="0"/>
              <a:t>(21 </a:t>
            </a:r>
            <a:r>
              <a:rPr lang="el-GR" sz="3600" dirty="0"/>
              <a:t>από </a:t>
            </a:r>
            <a:r>
              <a:rPr lang="el-GR" sz="3600" dirty="0" smtClean="0"/>
              <a:t>21)</a:t>
            </a:r>
            <a:endParaRPr lang="el-GR" sz="3600" dirty="0"/>
          </a:p>
        </p:txBody>
      </p:sp>
      <p:sp>
        <p:nvSpPr>
          <p:cNvPr id="5" name="Θέση περιεχομένου 4"/>
          <p:cNvSpPr>
            <a:spLocks noGrp="1"/>
          </p:cNvSpPr>
          <p:nvPr>
            <p:ph idx="1"/>
          </p:nvPr>
        </p:nvSpPr>
        <p:spPr/>
        <p:txBody>
          <a:bodyPr>
            <a:normAutofit fontScale="92500"/>
          </a:bodyPr>
          <a:lstStyle/>
          <a:p>
            <a:r>
              <a:rPr lang="el-GR" sz="2400" dirty="0"/>
              <a:t>Οι λειτουργικές εξελίξεις δεν προαναγγέλθηκαν στο πλήρωμα της Εκκλησίας, αλλά πραγματοποιήθηκαν κατά τρόπο φυσικό/ Αυτό σημαίνει ότι δεν υπήρξε μέριμνα για αλλαγές, αλλά μέριμνα για βελτίωση του ποιμαντικού έργου της Εκκλησίας (αυτή η μέριμνα υπαγόρευσε τις λειτουργικές εξελίξεις).</a:t>
            </a:r>
            <a:endParaRPr lang="en-US" sz="2400" dirty="0"/>
          </a:p>
          <a:p>
            <a:r>
              <a:rPr lang="el-GR" sz="2400" dirty="0"/>
              <a:t>Πολλές λειτουργικές εξελίξεις διενεργήθηκαν από μοναστικά κέντρα ή πρόσωπα εντεταγμένα στη μοναστική ζωή (ηγούμενους Μονών ή Επισκόπους προερχόμενους εκ του μοναχισμού)/ Η διαπίστωση αυτή οδηγεί στο συμπέρασμα ότι οι λειτουργικές εξελίξεις δεν θεωρούνταν ως εκσυχρονιστικές ενέργειες εκμοντερνισμού της Λατρείας, αλλά ως επιβεβλημένες διορθωτικές και ανανεωτικές παρεμβάσεις.</a:t>
            </a:r>
            <a:endParaRPr lang="en-US" sz="2400" dirty="0"/>
          </a:p>
        </p:txBody>
      </p:sp>
    </p:spTree>
    <p:extLst>
      <p:ext uri="{BB962C8B-B14F-4D97-AF65-F5344CB8AC3E}">
        <p14:creationId xmlns:p14="http://schemas.microsoft.com/office/powerpoint/2010/main" val="207589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Παράδοση και Εξέλιξη</a:t>
            </a:r>
          </a:p>
          <a:p>
            <a:r>
              <a:rPr lang="el-GR" dirty="0"/>
              <a:t>σ</a:t>
            </a:r>
            <a:r>
              <a:rPr lang="el-GR" dirty="0" smtClean="0"/>
              <a:t>τη λατρεία της Εκκλησίας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a:t>
            </a:r>
            <a:r>
              <a:rPr lang="el-GR" sz="2000" dirty="0">
                <a:solidFill>
                  <a:srgbClr val="000000"/>
                </a:solidFill>
              </a:rPr>
              <a:t>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Εθνικόν και Καποδιστριακόν Πανεπιστήμιον Αθηνών 2015. Γεώργιος Φίλιας. «Λειτουργική. </a:t>
            </a:r>
            <a:r>
              <a:rPr lang="el-GR" sz="2000" dirty="0">
                <a:solidFill>
                  <a:srgbClr val="000000"/>
                </a:solidFill>
              </a:rPr>
              <a:t>Παράδοση και </a:t>
            </a:r>
            <a:r>
              <a:rPr lang="el-GR" sz="2000" dirty="0" smtClean="0">
                <a:solidFill>
                  <a:srgbClr val="000000"/>
                </a:solidFill>
              </a:rPr>
              <a:t>Εξέλιξη στη </a:t>
            </a:r>
            <a:r>
              <a:rPr lang="el-GR" sz="2000" dirty="0">
                <a:solidFill>
                  <a:srgbClr val="000000"/>
                </a:solidFill>
              </a:rPr>
              <a:t>λατρεία της </a:t>
            </a:r>
            <a:r>
              <a:rPr lang="el-GR" sz="2000" dirty="0" smtClean="0">
                <a:solidFill>
                  <a:srgbClr val="000000"/>
                </a:solidFill>
              </a:rPr>
              <a:t>Εκκλησίας».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a:t>
            </a:r>
            <a:r>
              <a:rPr lang="el-GR" sz="2000" dirty="0" smtClean="0"/>
              <a:t> </a:t>
            </a:r>
            <a:r>
              <a:rPr lang="el-GR" sz="2000" dirty="0"/>
              <a:t>Διαθέσιμο από τη </a:t>
            </a:r>
            <a:r>
              <a:rPr lang="el-GR" sz="2000" dirty="0" smtClean="0"/>
              <a:t>δικτυακή διεύθυνση: </a:t>
            </a:r>
            <a:r>
              <a:rPr lang="en-US" sz="2000"/>
              <a:t>http://opencourses.uoa.gr/courses/SOCTHEOL101/</a:t>
            </a:r>
            <a:r>
              <a:rPr lang="el-GR" sz="200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 Η Έννοια της Λειτουργικής Παραδόσεως (2 από 10)</a:t>
            </a:r>
            <a:endParaRPr lang="el-GR" dirty="0"/>
          </a:p>
        </p:txBody>
      </p:sp>
      <p:sp>
        <p:nvSpPr>
          <p:cNvPr id="5" name="Θέση περιεχομένου 4"/>
          <p:cNvSpPr>
            <a:spLocks noGrp="1"/>
          </p:cNvSpPr>
          <p:nvPr>
            <p:ph idx="1"/>
          </p:nvPr>
        </p:nvSpPr>
        <p:spPr/>
        <p:txBody>
          <a:bodyPr>
            <a:normAutofit/>
          </a:bodyPr>
          <a:lstStyle/>
          <a:p>
            <a:r>
              <a:rPr lang="el-GR" sz="2400" dirty="0"/>
              <a:t>Η λειτουργική παράδοση δεν είναι μια αλήθεια, την οποία απλώς «παρέλαβε» ο απόστολος, αλλά μια αλήθεια την οποία εβίωσε (σύμφωνα με την </a:t>
            </a:r>
            <a:r>
              <a:rPr lang="el-GR" sz="2400" dirty="0" smtClean="0"/>
              <a:t>Α’ </a:t>
            </a:r>
            <a:r>
              <a:rPr lang="el-GR" sz="2400" dirty="0"/>
              <a:t>Ιω. 1, 1 και 3).</a:t>
            </a:r>
            <a:endParaRPr lang="en-US" sz="2400" dirty="0"/>
          </a:p>
          <a:p>
            <a:r>
              <a:rPr lang="el-GR" sz="2400" dirty="0"/>
              <a:t>Η «διεύρυνση» της λειτουργικής παραδόσεως: τον </a:t>
            </a:r>
            <a:r>
              <a:rPr lang="el-GR" sz="2400" dirty="0" smtClean="0"/>
              <a:t>2</a:t>
            </a:r>
            <a:r>
              <a:rPr lang="el-GR" sz="2400" baseline="30000" dirty="0" smtClean="0"/>
              <a:t>ο</a:t>
            </a:r>
            <a:r>
              <a:rPr lang="el-GR" sz="2400" dirty="0" smtClean="0"/>
              <a:t> </a:t>
            </a:r>
            <a:r>
              <a:rPr lang="el-GR" sz="2400" dirty="0"/>
              <a:t>αι. ο Ιουστίνος, Φιλόσοφος και Μάρτυρας, θεωρεί το </a:t>
            </a:r>
            <a:r>
              <a:rPr lang="el-GR" sz="2400" dirty="0" smtClean="0"/>
              <a:t>Α’ </a:t>
            </a:r>
            <a:r>
              <a:rPr lang="el-GR" sz="2400" dirty="0"/>
              <a:t>Κορ. 11, 23 ως μία «αποστολική παράδοση» και όχι απλώς ως «παύλεια».</a:t>
            </a:r>
            <a:endParaRPr lang="en-US" sz="2400" dirty="0"/>
          </a:p>
          <a:p>
            <a:r>
              <a:rPr lang="el-GR" sz="2400" dirty="0"/>
              <a:t>Έτσι, η λειτουργική παράδοση περί της </a:t>
            </a:r>
            <a:r>
              <a:rPr lang="el-GR" sz="2400" dirty="0" smtClean="0"/>
              <a:t>Θείας </a:t>
            </a:r>
            <a:r>
              <a:rPr lang="el-GR" sz="2400" dirty="0"/>
              <a:t>Ευχαριστίας αναδεικνύεται σε συστατικό στοιχείο της Εκκλησίας και όχι απλώς σε εκκλησιαστικό θεσμό.</a:t>
            </a:r>
            <a:endParaRPr lang="en-US" sz="2400" dirty="0"/>
          </a:p>
        </p:txBody>
      </p:sp>
    </p:spTree>
    <p:extLst>
      <p:ext uri="{BB962C8B-B14F-4D97-AF65-F5344CB8AC3E}">
        <p14:creationId xmlns:p14="http://schemas.microsoft.com/office/powerpoint/2010/main" val="4137824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 Η Έννοια της Λειτουργικής Παραδόσεως (3 από 10)</a:t>
            </a:r>
            <a:endParaRPr lang="el-GR" dirty="0"/>
          </a:p>
        </p:txBody>
      </p:sp>
      <p:sp>
        <p:nvSpPr>
          <p:cNvPr id="5" name="Θέση περιεχομένου 4"/>
          <p:cNvSpPr>
            <a:spLocks noGrp="1"/>
          </p:cNvSpPr>
          <p:nvPr>
            <p:ph idx="1"/>
          </p:nvPr>
        </p:nvSpPr>
        <p:spPr/>
        <p:txBody>
          <a:bodyPr>
            <a:normAutofit lnSpcReduction="10000"/>
          </a:bodyPr>
          <a:lstStyle/>
          <a:p>
            <a:r>
              <a:rPr lang="el-GR" sz="2400" dirty="0"/>
              <a:t>Αυτή η βαθύτερη έννοια της λειτουργικής παραδόσεως εκφράζεται σε έργο που αποδίδεται στον </a:t>
            </a:r>
            <a:r>
              <a:rPr lang="el-GR" sz="2400" dirty="0" smtClean="0"/>
              <a:t>Μέγα </a:t>
            </a:r>
            <a:r>
              <a:rPr lang="el-GR" sz="2400" dirty="0"/>
              <a:t>Βασίλειο (νόθο) και χαρακτηρίζει τη λειτουργική παράδοση του </a:t>
            </a:r>
            <a:r>
              <a:rPr lang="el-GR" sz="2400" dirty="0" smtClean="0"/>
              <a:t>Α’ </a:t>
            </a:r>
            <a:r>
              <a:rPr lang="el-GR" sz="2400" dirty="0"/>
              <a:t>Κορ. 11, 23 ως «δόγμα υπό του αποστόλου παραδεδομένο»· την ίδια παράδοση ο Ευσέβιος Καισαρείας χαρακτηρίζει ως «σύμβολο των απορρήτων λόγων της Καινής Διαθήκης».</a:t>
            </a:r>
            <a:endParaRPr lang="en-US" sz="2400" dirty="0"/>
          </a:p>
          <a:p>
            <a:r>
              <a:rPr lang="el-GR" sz="2400" dirty="0"/>
              <a:t>Κύριλλος Ιεροσολύμων (</a:t>
            </a:r>
            <a:r>
              <a:rPr lang="el-GR" sz="2400" dirty="0" smtClean="0"/>
              <a:t>4</a:t>
            </a:r>
            <a:r>
              <a:rPr lang="el-GR" sz="2400" baseline="30000" dirty="0" smtClean="0"/>
              <a:t>ος</a:t>
            </a:r>
            <a:r>
              <a:rPr lang="el-GR" sz="2400" dirty="0" smtClean="0"/>
              <a:t> </a:t>
            </a:r>
            <a:r>
              <a:rPr lang="el-GR" sz="2400" dirty="0"/>
              <a:t>αι. ): η λειτουργική παράδοση του </a:t>
            </a:r>
            <a:r>
              <a:rPr lang="el-GR" sz="2400" dirty="0" smtClean="0"/>
              <a:t>Α’ </a:t>
            </a:r>
            <a:r>
              <a:rPr lang="el-GR" sz="2400" dirty="0"/>
              <a:t>Κορ. 11, 23 εισάγει τον πιστό στην ιδιότητα του «σύσσωμου» και «σύναιμου» με το Χριστό/ Επομένως, η λειτουργική παράδοση δεν συνδέεται άμεσα μόνο με την ουσία της Εκκλησίας, αλλά και με την ουσία της ζωής του πιστού στην Εκκλησία. </a:t>
            </a:r>
            <a:endParaRPr lang="en-US" sz="2400" dirty="0"/>
          </a:p>
        </p:txBody>
      </p:sp>
    </p:spTree>
    <p:extLst>
      <p:ext uri="{BB962C8B-B14F-4D97-AF65-F5344CB8AC3E}">
        <p14:creationId xmlns:p14="http://schemas.microsoft.com/office/powerpoint/2010/main" val="413782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(4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92500" lnSpcReduction="10000"/>
          </a:bodyPr>
          <a:lstStyle/>
          <a:p>
            <a:pPr marL="457200" indent="-457200">
              <a:buFont typeface="+mj-lt"/>
              <a:buAutoNum type="arabicPeriod" startAt="2"/>
            </a:pPr>
            <a:r>
              <a:rPr lang="el-GR" sz="2400" dirty="0"/>
              <a:t>Η παράδοση των Αποστόλων στις λειτουργικές πηγές των πρώτων αιώνων: </a:t>
            </a:r>
            <a:endParaRPr lang="en-US" sz="2400" dirty="0"/>
          </a:p>
          <a:p>
            <a:r>
              <a:rPr lang="el-GR" sz="2400" dirty="0"/>
              <a:t>Στην Εκκλησία των πρώτων αιώνων διασώζεται λειτουργική αποστολική παράδοση, αν και η </a:t>
            </a:r>
            <a:r>
              <a:rPr lang="el-GR" sz="2400" dirty="0" smtClean="0"/>
              <a:t>Καινή Διαθήκη δεν </a:t>
            </a:r>
            <a:r>
              <a:rPr lang="el-GR" sz="2400" dirty="0"/>
              <a:t>διασώζει πληροφορίες περί της λειτουργικής πράξεως των Αποστόλων.</a:t>
            </a:r>
            <a:endParaRPr lang="en-US" sz="2400" dirty="0"/>
          </a:p>
          <a:p>
            <a:r>
              <a:rPr lang="el-GR" sz="2400" dirty="0"/>
              <a:t>Το στοιχείο της αποστολικότητας σε ορισμένες λειτουργικές πηγές των πρώτων αιώνων: ανώνυμα έργα που περιέχουν γνήσιες λειτουργικές μαρτυρίες, οι οποίες αποδίδονται στους Αποστόλους (αν και δεν μαρτυρούνται στην </a:t>
            </a:r>
            <a:r>
              <a:rPr lang="el-GR" sz="2400" dirty="0" smtClean="0"/>
              <a:t>Καινή</a:t>
            </a:r>
            <a:r>
              <a:rPr lang="el-GR" sz="2400" dirty="0"/>
              <a:t> </a:t>
            </a:r>
            <a:r>
              <a:rPr lang="el-GR" sz="2400" dirty="0" smtClean="0"/>
              <a:t>Διαθήκη)</a:t>
            </a:r>
            <a:r>
              <a:rPr lang="el-GR" sz="2400" dirty="0"/>
              <a:t>/ Πρόκειται περί καταγραφής της έως τότε προφορικής αποστολικής λειτουργικής παραδόσεως/ Το όνομα του συγγραφέα (ή συμπιλητή) παραλείπεται για λόγους σεβασμού προς την λειτουργική αποστολική παράδοση.</a:t>
            </a:r>
            <a:endParaRPr lang="en-US" sz="2400" dirty="0"/>
          </a:p>
        </p:txBody>
      </p:sp>
    </p:spTree>
    <p:extLst>
      <p:ext uri="{BB962C8B-B14F-4D97-AF65-F5344CB8AC3E}">
        <p14:creationId xmlns:p14="http://schemas.microsoft.com/office/powerpoint/2010/main" val="1370957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(5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85000" lnSpcReduction="10000"/>
          </a:bodyPr>
          <a:lstStyle/>
          <a:p>
            <a:r>
              <a:rPr lang="el-GR" sz="2400" i="1" dirty="0"/>
              <a:t>Διδαχή των Δώδεκα Αποστόλων </a:t>
            </a:r>
            <a:r>
              <a:rPr lang="el-GR" sz="2400" dirty="0"/>
              <a:t>(αρχές </a:t>
            </a:r>
            <a:r>
              <a:rPr lang="el-GR" sz="2400" dirty="0" smtClean="0"/>
              <a:t>2</a:t>
            </a:r>
            <a:r>
              <a:rPr lang="el-GR" sz="2400" baseline="30000" dirty="0" smtClean="0"/>
              <a:t>ου</a:t>
            </a:r>
            <a:r>
              <a:rPr lang="el-GR" sz="2400" dirty="0" smtClean="0"/>
              <a:t> </a:t>
            </a:r>
            <a:r>
              <a:rPr lang="el-GR" sz="2400" dirty="0"/>
              <a:t>αι.): Η έννοια της «διδαχής» παραπέμπει στη διδασκαλία του Κυρίου (Μτ. 7, 29· Μκ. 1, 27· Λκ. 4, 32· Ιω. 7, 17) και καθιστά το έργο εφάμιλλο των βιβλίων της </a:t>
            </a:r>
            <a:r>
              <a:rPr lang="el-GR" sz="2400" dirty="0" smtClean="0"/>
              <a:t>Καινής Διαθήκης/ </a:t>
            </a:r>
            <a:r>
              <a:rPr lang="el-GR" sz="2400" dirty="0"/>
              <a:t>Γι αυτό, η παραθεώρηση της λειτουργικής παραδόσεως της Διδαχής θεωρείται ως «πλάνη» (δηλαδή, ως παραχάραξη της αλήθειας της πίστεως)/  Έτσι, η λειτουργική παράδοση ταυτίζεται με την ουσία της χριστιανικής πίστεως.</a:t>
            </a:r>
            <a:endParaRPr lang="en-US" sz="2400" dirty="0"/>
          </a:p>
          <a:p>
            <a:r>
              <a:rPr lang="el-GR" sz="2400" i="1" dirty="0" smtClean="0"/>
              <a:t>Αποστολική </a:t>
            </a:r>
            <a:r>
              <a:rPr lang="el-GR" sz="2400" i="1" dirty="0"/>
              <a:t>Παράδοση</a:t>
            </a:r>
            <a:r>
              <a:rPr lang="el-GR" sz="2400" dirty="0"/>
              <a:t> του Ιππολύτου Ρώμης (αρχές </a:t>
            </a:r>
            <a:r>
              <a:rPr lang="el-GR" sz="2400" dirty="0" smtClean="0"/>
              <a:t>3</a:t>
            </a:r>
            <a:r>
              <a:rPr lang="el-GR" sz="2400" baseline="30000" dirty="0" smtClean="0"/>
              <a:t>ου</a:t>
            </a:r>
            <a:r>
              <a:rPr lang="el-GR" sz="2400" dirty="0" smtClean="0"/>
              <a:t> </a:t>
            </a:r>
            <a:r>
              <a:rPr lang="el-GR" sz="2400" dirty="0"/>
              <a:t>αι.): συνοψίζει τις λειτουργικές παραδόσεις των Εκκλησιών Ρώμης και Αλεξανδρείας/ Το έργο καταγράφει μια λειτουργική παράδοση που έχει τις ρίζες της στη αποστολική εποχή, αλλά περιέχει και ορισμένα εξελιγμένα στοιχεία/ Η μνεία του ονόματος του συγγραφέα (Ιππόλυτος) καταδεικνύει μια τάση να εγγυάται ένα συγκεκριμένο ιστορικό πρόσωπο την αυθεντικότητα της καταγεγραμμένης λειτουργικής παραδόσεως.</a:t>
            </a:r>
            <a:endParaRPr lang="en-US" sz="2400" dirty="0"/>
          </a:p>
        </p:txBody>
      </p:sp>
    </p:spTree>
    <p:extLst>
      <p:ext uri="{BB962C8B-B14F-4D97-AF65-F5344CB8AC3E}">
        <p14:creationId xmlns:p14="http://schemas.microsoft.com/office/powerpoint/2010/main" val="3343164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(6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Autofit/>
          </a:bodyPr>
          <a:lstStyle/>
          <a:p>
            <a:r>
              <a:rPr lang="el-GR" sz="2400" i="1" dirty="0"/>
              <a:t>Αποστολικές Διαταγές </a:t>
            </a:r>
            <a:r>
              <a:rPr lang="el-GR" sz="2400" dirty="0"/>
              <a:t>(τέλος </a:t>
            </a:r>
            <a:r>
              <a:rPr lang="el-GR" sz="2400" dirty="0" smtClean="0"/>
              <a:t>4</a:t>
            </a:r>
            <a:r>
              <a:rPr lang="el-GR" sz="2400" baseline="30000" dirty="0" smtClean="0"/>
              <a:t>ου</a:t>
            </a:r>
            <a:r>
              <a:rPr lang="el-GR" sz="2400" dirty="0" smtClean="0"/>
              <a:t> </a:t>
            </a:r>
            <a:r>
              <a:rPr lang="el-GR" sz="2400" dirty="0"/>
              <a:t>αι.): συνοψίζει τη λειτουργική παράδοση των τεσσάρων πρώτων αιώνων/ Μέσα από την αποστολικότητα της λειτουργικής παραδόσεως, η Λατρεία παρουσιάζεται στις Αποστολικές Διαταγές ως γεγονός σωτηρίας και όχι απλής θρησκευτικής καθηκοντολογίας/ Οι Επίσκοποι προβάλλονται ως οι κεντρικές προσωπικότητες της Λατρείας (άμεσος σύνδεσμος αποστολικότητας της λειτουργικής παραδόσεως και κανονικότητας του Επισκόπου). </a:t>
            </a:r>
            <a:endParaRPr lang="en-US" sz="2400" dirty="0"/>
          </a:p>
        </p:txBody>
      </p:sp>
    </p:spTree>
    <p:extLst>
      <p:ext uri="{BB962C8B-B14F-4D97-AF65-F5344CB8AC3E}">
        <p14:creationId xmlns:p14="http://schemas.microsoft.com/office/powerpoint/2010/main" val="3343164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 Η Έννοια της Λειτουργικής Παραδόσεως </a:t>
            </a:r>
            <a:r>
              <a:rPr lang="el-GR" dirty="0" smtClean="0"/>
              <a:t>(7 </a:t>
            </a:r>
            <a:r>
              <a:rPr lang="el-GR" dirty="0"/>
              <a:t>από </a:t>
            </a:r>
            <a:r>
              <a:rPr lang="el-GR" dirty="0" smtClean="0"/>
              <a:t>10)</a:t>
            </a:r>
            <a:endParaRPr lang="el-GR" dirty="0"/>
          </a:p>
        </p:txBody>
      </p:sp>
      <p:sp>
        <p:nvSpPr>
          <p:cNvPr id="5" name="Θέση περιεχομένου 4"/>
          <p:cNvSpPr>
            <a:spLocks noGrp="1"/>
          </p:cNvSpPr>
          <p:nvPr>
            <p:ph idx="1"/>
          </p:nvPr>
        </p:nvSpPr>
        <p:spPr/>
        <p:txBody>
          <a:bodyPr>
            <a:normAutofit fontScale="92500" lnSpcReduction="20000"/>
          </a:bodyPr>
          <a:lstStyle/>
          <a:p>
            <a:pPr marL="457200" indent="-457200">
              <a:buFont typeface="+mj-lt"/>
              <a:buAutoNum type="arabicPeriod" startAt="3"/>
            </a:pPr>
            <a:r>
              <a:rPr lang="el-GR" sz="2400" dirty="0"/>
              <a:t>Η λειτουργική παράδοση στην εκκλησιαστική γραμματεία:</a:t>
            </a:r>
            <a:endParaRPr lang="en-US" sz="2400" dirty="0"/>
          </a:p>
          <a:p>
            <a:r>
              <a:rPr lang="el-GR" sz="2400" dirty="0" smtClean="0"/>
              <a:t>2</a:t>
            </a:r>
            <a:r>
              <a:rPr lang="el-GR" sz="2400" baseline="30000" dirty="0" smtClean="0"/>
              <a:t>ος</a:t>
            </a:r>
            <a:r>
              <a:rPr lang="el-GR" sz="2400" dirty="0" smtClean="0"/>
              <a:t> </a:t>
            </a:r>
            <a:r>
              <a:rPr lang="el-GR" sz="2400" dirty="0"/>
              <a:t>αι., Ιουστίνος, ο Φιλόσοφος και Μάρτυρας: η λειτουργική παράδοση συνδέεται με την παράδοση της πίστεως/ Επομένως, ο πυρήνας της λειτουργικής παραδόσεως ευρίσκεται στο σωτηριώδες κήρυγμα του Κυρίου.</a:t>
            </a:r>
            <a:endParaRPr lang="en-US" sz="2400" dirty="0"/>
          </a:p>
          <a:p>
            <a:r>
              <a:rPr lang="el-GR" sz="2400" dirty="0"/>
              <a:t>Ο Τερτυλλιανός (τέλος </a:t>
            </a:r>
            <a:r>
              <a:rPr lang="el-GR" sz="2400" dirty="0" smtClean="0"/>
              <a:t>2</a:t>
            </a:r>
            <a:r>
              <a:rPr lang="el-GR" sz="2400" baseline="30000" dirty="0" smtClean="0"/>
              <a:t>ου</a:t>
            </a:r>
            <a:r>
              <a:rPr lang="el-GR" sz="2400" dirty="0" smtClean="0"/>
              <a:t> </a:t>
            </a:r>
            <a:r>
              <a:rPr lang="el-GR" sz="2400" dirty="0"/>
              <a:t>αι.) τονίζει τη σημασία της λειτουργικής παραδόσεως για θέματα που δεν μαρτυρούνται στην Αγία Γραφή, ενώ ο Ωριγένης διαβεβαιώνει ότι η λειτουργική παράδοση διαβιβάστηκε από τον Ίδιο τον Κύριο.</a:t>
            </a:r>
            <a:endParaRPr lang="en-US" sz="2400" dirty="0"/>
          </a:p>
          <a:p>
            <a:r>
              <a:rPr lang="el-GR" sz="2400" dirty="0"/>
              <a:t>Ο </a:t>
            </a:r>
            <a:r>
              <a:rPr lang="el-GR" sz="2400" dirty="0" smtClean="0"/>
              <a:t>Μέγας </a:t>
            </a:r>
            <a:r>
              <a:rPr lang="el-GR" sz="2400" dirty="0"/>
              <a:t>Βασίλειος θεωρεί τη λειτουργική παράδοση ως ισχυρότατη «άγραφη διδασκαλία» που συνδέεται με τον ίδιο τον Κύριο/ Επισημαίνει ότι η άγραφη λειτουργική παράδοση εδραιώθηκε στην Εκκλησία με το κριτήριο «της αλήθειας που έγινε αποδεκτή πάντοτε, παντού και από όλους» (Βικέντιος Λυρίνου).</a:t>
            </a:r>
            <a:endParaRPr lang="en-US" sz="2400" dirty="0"/>
          </a:p>
        </p:txBody>
      </p:sp>
    </p:spTree>
    <p:extLst>
      <p:ext uri="{BB962C8B-B14F-4D97-AF65-F5344CB8AC3E}">
        <p14:creationId xmlns:p14="http://schemas.microsoft.com/office/powerpoint/2010/main" val="334316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3893</Words>
  <Application>Microsoft Office PowerPoint</Application>
  <PresentationFormat>Προβολή στην οθόνη (4:3)</PresentationFormat>
  <Paragraphs>234</Paragraphs>
  <Slides>40</Slides>
  <Notes>40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Λειτουργική</vt:lpstr>
      <vt:lpstr>Περιεχόμενα ενότητας</vt:lpstr>
      <vt:lpstr>Α) Η Έννοια της Λειτουργικής Παραδόσεως (1 από 10)</vt:lpstr>
      <vt:lpstr>Α) Η Έννοια της Λειτουργικής Παραδόσεως (2 από 10)</vt:lpstr>
      <vt:lpstr>Α) Η Έννοια της Λειτουργικής Παραδόσεως (3 από 10)</vt:lpstr>
      <vt:lpstr>Α) Η Έννοια της Λειτουργικής Παραδόσεως (4 από 10)</vt:lpstr>
      <vt:lpstr>Α) Η Έννοια της Λειτουργικής Παραδόσεως (5 από 10)</vt:lpstr>
      <vt:lpstr>Α) Η Έννοια της Λειτουργικής Παραδόσεως (6 από 10)</vt:lpstr>
      <vt:lpstr>Α) Η Έννοια της Λειτουργικής Παραδόσεως (7 από 10)</vt:lpstr>
      <vt:lpstr>Α) Η Έννοια της Λειτουργικής Παραδόσεως (8 από 10)</vt:lpstr>
      <vt:lpstr>Α) Η Έννοια της Λειτουργικής Παραδόσεως (9 από 10)</vt:lpstr>
      <vt:lpstr>Α) Η Έννοια της Λειτουργικής Παραδόσεως (10 από 10)</vt:lpstr>
      <vt:lpstr>Β) Ανανέωση και Εξέλιξη της Λατρείας: Βασικοί σταθμοί και κριτήρια (1 από 21)</vt:lpstr>
      <vt:lpstr>Β) Ανανέωση και Εξέλιξη της Λατρείας: Βασικοί σταθμοί και κριτήρια (2 από 21)</vt:lpstr>
      <vt:lpstr>Β) Ανανέωση και Εξέλιξη της Λατρείας: Βασικοί σταθμοί και κριτήρια (3 από 21)</vt:lpstr>
      <vt:lpstr>Β) Ανανέωση και Εξέλιξη της Λατρείας: Βασικοί σταθμοί και κριτήρια (4 από 21)</vt:lpstr>
      <vt:lpstr>Β) Ανανέωση και Εξέλιξη της Λατρείας: Βασικοί σταθμοί και κριτήρια (5 από 21)</vt:lpstr>
      <vt:lpstr>Β) Ανανέωση και Εξέλιξη της Λατρείας: Βασικοί σταθμοί και κριτήρια (6 από 21)</vt:lpstr>
      <vt:lpstr>Β) Ανανέωση και Εξέλιξη της Λατρείας: Βασικοί σταθμοί και κριτήρια (7 από 21)</vt:lpstr>
      <vt:lpstr>Β) Ανανέωση και Εξέλιξη της Λατρείας: Βασικοί σταθμοί και κριτήρια (8 από 21)</vt:lpstr>
      <vt:lpstr>Β) Ανανέωση και Εξέλιξη της Λατρείας: Βασικοί σταθμοί και κριτήρια (9 από 21)</vt:lpstr>
      <vt:lpstr>Β) Ανανέωση και Εξέλιξη της Λατρείας: Βασικοί σταθμοί και κριτήρια (10 από 21)</vt:lpstr>
      <vt:lpstr>Β) Ανανέωση και Εξέλιξη της Λατρείας: Βασικοί σταθμοί και κριτήρια (11 από 21)</vt:lpstr>
      <vt:lpstr>Β) Ανανέωση και Εξέλιξη της Λατρείας: Βασικοί σταθμοί και κριτήρια (12 από 21)</vt:lpstr>
      <vt:lpstr>Β) Ανανέωση και Εξέλιξη της Λατρείας: Βασικοί σταθμοί και κριτήρια (13 από 21)</vt:lpstr>
      <vt:lpstr>Β) Ανανέωση και Εξέλιξη της Λατρείας: Βασικοί σταθμοί και κριτήρια (14 από 21)</vt:lpstr>
      <vt:lpstr>Β) Ανανέωση και Εξέλιξη της Λατρείας: Βασικοί σταθμοί και κριτήρια (15 από 21)</vt:lpstr>
      <vt:lpstr>Β) Ανανέωση και Εξέλιξη της Λατρείας: Βασικοί σταθμοί και κριτήρια (16 από 21)</vt:lpstr>
      <vt:lpstr>Β) Ανανέωση και Εξέλιξη της Λατρείας: Βασικοί σταθμοί και κριτήρια (17 από 21)</vt:lpstr>
      <vt:lpstr>Β) Ανανέωση και Εξέλιξη της Λατρείας: Βασικοί σταθμοί και κριτήρια (18 από 21)</vt:lpstr>
      <vt:lpstr>Β) Ανανέωση και Εξέλιξη της Λατρείας: Βασικοί σταθμοί και κριτήρια (19 από 21)</vt:lpstr>
      <vt:lpstr>Β) Ανανέωση και Εξέλιξη της Λατρείας: Βασικοί σταθμοί και κριτήρια (20 από 21)</vt:lpstr>
      <vt:lpstr>Β) Ανανέωση και Εξέλιξη της Λατρείας: Βασικοί σταθμοί και κριτήρια (21 από 21)</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RCeL_KPG</cp:lastModifiedBy>
  <cp:revision>190</cp:revision>
  <dcterms:created xsi:type="dcterms:W3CDTF">2012-09-06T09:03:05Z</dcterms:created>
  <dcterms:modified xsi:type="dcterms:W3CDTF">2015-04-07T12:49:32Z</dcterms:modified>
</cp:coreProperties>
</file>