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6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290" r:id="rId29"/>
    <p:sldId id="295" r:id="rId30"/>
    <p:sldId id="299" r:id="rId31"/>
    <p:sldId id="292" r:id="rId32"/>
    <p:sldId id="291" r:id="rId33"/>
    <p:sldId id="294" r:id="rId34"/>
    <p:sldId id="326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90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713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5130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686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73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658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236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4802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644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686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81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7004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127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82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045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111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328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6095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20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9340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339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82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266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6898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8093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37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637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</a:t>
            </a:r>
            <a:r>
              <a:rPr lang="el-GR" sz="2800" dirty="0" smtClean="0"/>
              <a:t>στο εσωτερικό της </a:t>
            </a:r>
            <a:r>
              <a:rPr lang="el-GR" sz="2800" dirty="0"/>
              <a:t>γης</a:t>
            </a:r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 smtClean="0"/>
              <a:t>Χριστίνα Στουραϊτη</a:t>
            </a:r>
            <a:endParaRPr lang="el-GR" sz="2800" dirty="0"/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Μερική Γραμμομοριακή Ελεύθερη</a:t>
            </a:r>
            <a:br>
              <a:rPr lang="el-GR" dirty="0"/>
            </a:br>
            <a:r>
              <a:rPr lang="el-GR" dirty="0"/>
              <a:t>Ενέργεια </a:t>
            </a:r>
            <a:r>
              <a:rPr lang="en-US" dirty="0"/>
              <a:t>GIBBS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l-GR" sz="2800" dirty="0" smtClean="0"/>
                  <a:t>Η μεταβολή της ελεύθερης ενέργειας Gibbs καθορίζει την </a:t>
                </a:r>
                <a:r>
                  <a:rPr lang="el-GR" sz="2800" dirty="0"/>
                  <a:t>πορεία της αντίδραση προς την ισορροπία.</a:t>
                </a:r>
              </a:p>
              <a:p>
                <a:r>
                  <a:rPr lang="el-GR" sz="2800" dirty="0"/>
                  <a:t>εξαιτίας της σπουδαιότητας της έχουμε ορίσει </a:t>
                </a:r>
                <a:r>
                  <a:rPr lang="el-GR" sz="2800" dirty="0" smtClean="0"/>
                  <a:t>μια ειδική </a:t>
                </a:r>
                <a:r>
                  <a:rPr lang="el-GR" sz="2800" dirty="0"/>
                  <a:t>ονομασία που ονομάζεται </a:t>
                </a:r>
                <a:r>
                  <a:rPr lang="el-GR" sz="2800" b="1" dirty="0"/>
                  <a:t>χημικό δυναμικό</a:t>
                </a:r>
                <a:r>
                  <a:rPr lang="el-GR" sz="2800" dirty="0"/>
                  <a:t>, </a:t>
                </a:r>
                <a:r>
                  <a:rPr lang="el-GR" sz="2800" b="1" dirty="0" smtClean="0"/>
                  <a:t>μ</a:t>
                </a:r>
                <a:r>
                  <a:rPr lang="el-GR" sz="2800" dirty="0" smtClean="0"/>
                  <a:t>, για </a:t>
                </a:r>
                <a:r>
                  <a:rPr lang="el-GR" sz="2800" dirty="0"/>
                  <a:t>τη μερική </a:t>
                </a:r>
                <a:r>
                  <a:rPr lang="el-GR" sz="2800" dirty="0">
                    <a:solidFill>
                      <a:srgbClr val="0070C0"/>
                    </a:solidFill>
                  </a:rPr>
                  <a:t>μοριακή ελεύθερη ενέργεια Gibbs</a:t>
                </a:r>
                <a:r>
                  <a:rPr lang="el-GR" sz="2800" dirty="0"/>
                  <a:t>.</a:t>
                </a:r>
              </a:p>
              <a:p>
                <a:r>
                  <a:rPr lang="el-GR" sz="2800" dirty="0"/>
                  <a:t>Το </a:t>
                </a:r>
                <a:r>
                  <a:rPr lang="el-GR" sz="2800" b="1" dirty="0"/>
                  <a:t>χημικό δυναμικό </a:t>
                </a:r>
                <a:r>
                  <a:rPr lang="el-GR" sz="2800" dirty="0"/>
                  <a:t>ενός συστατικού </a:t>
                </a:r>
                <a:r>
                  <a:rPr lang="el-GR" sz="2800" b="1" i="1" dirty="0"/>
                  <a:t>i </a:t>
                </a:r>
                <a:r>
                  <a:rPr lang="el-GR" sz="2800" dirty="0"/>
                  <a:t>στην φάση </a:t>
                </a:r>
                <a:r>
                  <a:rPr lang="el-GR" sz="2800" b="1" i="1" dirty="0" smtClean="0"/>
                  <a:t>a </a:t>
                </a:r>
                <a:r>
                  <a:rPr lang="el-GR" sz="2800" dirty="0" smtClean="0"/>
                  <a:t>είναι </a:t>
                </a:r>
                <a:r>
                  <a:rPr lang="el-GR" sz="2800" dirty="0"/>
                  <a:t>η </a:t>
                </a:r>
                <a:r>
                  <a:rPr lang="el-GR" sz="2800" b="1" dirty="0">
                    <a:solidFill>
                      <a:srgbClr val="0070C0"/>
                    </a:solidFill>
                  </a:rPr>
                  <a:t>μερική γραμμομοριακή ελεύθερη </a:t>
                </a:r>
                <a:r>
                  <a:rPr lang="el-GR" sz="2800" b="1" dirty="0" smtClean="0">
                    <a:solidFill>
                      <a:srgbClr val="0070C0"/>
                    </a:solidFill>
                  </a:rPr>
                  <a:t>ενέργεια.</a:t>
                </a:r>
                <a:endParaRPr lang="el-GR" sz="2800" b="1" dirty="0">
                  <a:solidFill>
                    <a:srgbClr val="0070C0"/>
                  </a:solidFill>
                </a:endParaRPr>
              </a:p>
              <a:p>
                <a:r>
                  <a:rPr lang="el-GR" sz="2800" u="sng" dirty="0"/>
                  <a:t>Για καθαρή φάση a ενός </a:t>
                </a:r>
                <a:r>
                  <a:rPr lang="el-GR" sz="2800" u="sng" dirty="0" smtClean="0"/>
                  <a:t>συστατικού </a:t>
                </a:r>
                <a:r>
                  <a:rPr lang="el-GR" sz="2800" i="1" u="sng" dirty="0" smtClean="0"/>
                  <a:t>i</a:t>
                </a:r>
                <a:r>
                  <a:rPr lang="el-GR" sz="2800" dirty="0" smtClean="0"/>
                  <a:t>, </a:t>
                </a:r>
                <a:r>
                  <a:rPr lang="el-GR" sz="2800" dirty="0"/>
                  <a:t>σε </a:t>
                </a:r>
                <a:r>
                  <a:rPr lang="el-GR" sz="2800" i="1" dirty="0"/>
                  <a:t>P </a:t>
                </a:r>
                <a:r>
                  <a:rPr lang="el-GR" sz="2800" dirty="0"/>
                  <a:t>και </a:t>
                </a:r>
                <a:r>
                  <a:rPr lang="el-GR" sz="2800" i="1" dirty="0" smtClean="0"/>
                  <a:t>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bar>
                            <m:barPr>
                              <m:pos m:val="top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ba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8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107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707904" y="5229200"/>
            <a:ext cx="172819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Μερική Γραμμομοριακή Ελεύθερη</a:t>
            </a:r>
            <a:br>
              <a:rPr lang="el-GR" dirty="0"/>
            </a:br>
            <a:r>
              <a:rPr lang="el-GR" dirty="0"/>
              <a:t>Ενέργεια </a:t>
            </a:r>
            <a:r>
              <a:rPr lang="en-US" dirty="0"/>
              <a:t>GIBBS </a:t>
            </a:r>
            <a:r>
              <a:rPr lang="el-GR" dirty="0"/>
              <a:t>αντίδρασης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Σε μια αντίδραση το </a:t>
            </a:r>
            <a:r>
              <a:rPr lang="el-GR" sz="2400" dirty="0" smtClean="0"/>
              <a:t>Δμ</a:t>
            </a:r>
            <a:r>
              <a:rPr lang="el-GR" sz="2400" baseline="-25000" dirty="0" smtClean="0"/>
              <a:t>r</a:t>
            </a:r>
            <a:r>
              <a:rPr lang="el-GR" sz="2400" dirty="0" smtClean="0"/>
              <a:t>(P</a:t>
            </a:r>
            <a:r>
              <a:rPr lang="el-GR" sz="2400" dirty="0"/>
              <a:t>, T) είναι το ΔG</a:t>
            </a:r>
            <a:r>
              <a:rPr lang="el-GR" sz="2400" baseline="-25000" dirty="0"/>
              <a:t>r</a:t>
            </a:r>
            <a:r>
              <a:rPr lang="el-GR" sz="2400" dirty="0"/>
              <a:t> </a:t>
            </a:r>
            <a:r>
              <a:rPr lang="el-GR" sz="2400" dirty="0" smtClean="0"/>
              <a:t>της αντίδρασης</a:t>
            </a:r>
            <a:r>
              <a:rPr lang="el-GR" sz="2400" dirty="0"/>
              <a:t>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l-GR" sz="2400" dirty="0" smtClean="0"/>
              <a:t>Παράδειγμα</a:t>
            </a:r>
            <a:endParaRPr lang="el-GR" sz="2400" dirty="0"/>
          </a:p>
          <a:p>
            <a:pPr marL="0" indent="0">
              <a:buNone/>
            </a:pPr>
            <a:r>
              <a:rPr lang="fi-FI" sz="2400" b="1" dirty="0" smtClean="0"/>
              <a:t>Mg</a:t>
            </a:r>
            <a:r>
              <a:rPr lang="el-GR" sz="2400" b="1" baseline="-25000" dirty="0" smtClean="0"/>
              <a:t>2</a:t>
            </a:r>
            <a:r>
              <a:rPr lang="fi-FI" sz="2400" b="1" dirty="0" smtClean="0"/>
              <a:t>SiO</a:t>
            </a:r>
            <a:r>
              <a:rPr lang="el-GR" sz="2400" b="1" baseline="-25000" dirty="0" smtClean="0"/>
              <a:t>4</a:t>
            </a:r>
            <a:r>
              <a:rPr lang="fi-FI" sz="2400" b="1" dirty="0" smtClean="0"/>
              <a:t> </a:t>
            </a:r>
            <a:r>
              <a:rPr lang="fi-FI" sz="2400" dirty="0"/>
              <a:t>+ </a:t>
            </a:r>
            <a:r>
              <a:rPr lang="fi-FI" sz="2400" b="1" dirty="0" smtClean="0"/>
              <a:t>SiO</a:t>
            </a:r>
            <a:r>
              <a:rPr lang="el-GR" sz="2400" b="1" baseline="-25000" dirty="0" smtClean="0"/>
              <a:t>2</a:t>
            </a:r>
            <a:r>
              <a:rPr lang="fi-FI" sz="2400" b="1" dirty="0" smtClean="0"/>
              <a:t> </a:t>
            </a:r>
            <a:r>
              <a:rPr lang="fi-FI" sz="2400" dirty="0"/>
              <a:t>= 2 </a:t>
            </a:r>
            <a:r>
              <a:rPr lang="fi-FI" sz="2400" b="1" dirty="0" smtClean="0"/>
              <a:t>MgSiO</a:t>
            </a:r>
            <a:r>
              <a:rPr lang="fi-FI" sz="2400" b="1" baseline="-25000" dirty="0" smtClean="0"/>
              <a:t>3</a:t>
            </a:r>
            <a:endParaRPr lang="fi-FI" sz="2400" b="1" baseline="-25000" dirty="0"/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/>
              <a:t>Fosterite</a:t>
            </a:r>
            <a:r>
              <a:rPr lang="en-US" sz="2400" dirty="0"/>
              <a:t>) (a-quartz) (clinoenstatite)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de-DE" sz="2400" dirty="0" smtClean="0"/>
              <a:t>Δμ</a:t>
            </a:r>
            <a:r>
              <a:rPr lang="de-DE" sz="2400" baseline="30000" dirty="0" smtClean="0"/>
              <a:t>r</a:t>
            </a:r>
            <a:r>
              <a:rPr lang="de-DE" sz="2400" dirty="0" smtClean="0"/>
              <a:t>(P</a:t>
            </a:r>
            <a:r>
              <a:rPr lang="de-DE" sz="2400" dirty="0"/>
              <a:t>, T) = 2 </a:t>
            </a:r>
            <a:r>
              <a:rPr lang="de-DE" sz="2400" dirty="0" smtClean="0"/>
              <a:t>μ </a:t>
            </a:r>
            <a:r>
              <a:rPr lang="de-DE" sz="2400" baseline="-25000" dirty="0" smtClean="0"/>
              <a:t>MgSiO3</a:t>
            </a:r>
            <a:r>
              <a:rPr lang="en-US" sz="2400" baseline="30000" dirty="0" smtClean="0"/>
              <a:t>clinoenstatite</a:t>
            </a:r>
            <a:r>
              <a:rPr lang="en-US" sz="2400" dirty="0" smtClean="0"/>
              <a:t> – </a:t>
            </a:r>
            <a:r>
              <a:rPr lang="el-GR" sz="2400" dirty="0"/>
              <a:t>μ</a:t>
            </a:r>
            <a:r>
              <a:rPr lang="en-US" sz="2400" baseline="30000" dirty="0" smtClean="0"/>
              <a:t>fosterite</a:t>
            </a:r>
            <a:r>
              <a:rPr lang="en-US" sz="2400" baseline="-25000" dirty="0" smtClean="0"/>
              <a:t>Mg2SiO4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l-GR" sz="2400" dirty="0" smtClean="0"/>
              <a:t>μ</a:t>
            </a:r>
            <a:r>
              <a:rPr lang="en-US" sz="2400" dirty="0" smtClean="0"/>
              <a:t> </a:t>
            </a:r>
            <a:r>
              <a:rPr lang="el-GR" sz="2400" baseline="30000" dirty="0" smtClean="0"/>
              <a:t>α-</a:t>
            </a:r>
            <a:r>
              <a:rPr lang="en-US" sz="2400" baseline="30000" dirty="0" smtClean="0"/>
              <a:t>quartz </a:t>
            </a:r>
            <a:r>
              <a:rPr lang="en-US" sz="2400" baseline="-25000" dirty="0" smtClean="0"/>
              <a:t>Mg2SiO4</a:t>
            </a:r>
            <a:r>
              <a:rPr lang="en-US" sz="2400" dirty="0" smtClean="0"/>
              <a:t> </a:t>
            </a:r>
            <a:r>
              <a:rPr lang="en-US" sz="2400" dirty="0"/>
              <a:t>=</a:t>
            </a:r>
          </a:p>
          <a:p>
            <a:pPr marL="0" indent="0">
              <a:buNone/>
            </a:pPr>
            <a:r>
              <a:rPr lang="it-IT" sz="2400" dirty="0"/>
              <a:t>= 2 G </a:t>
            </a:r>
            <a:r>
              <a:rPr lang="it-IT" sz="2400" baseline="-25000" dirty="0"/>
              <a:t>(clinoenstatite) </a:t>
            </a:r>
            <a:r>
              <a:rPr lang="it-IT" sz="2400" dirty="0"/>
              <a:t>– G</a:t>
            </a:r>
            <a:r>
              <a:rPr lang="it-IT" sz="2400" baseline="-25000" dirty="0"/>
              <a:t>(fosterite) </a:t>
            </a:r>
            <a:r>
              <a:rPr lang="it-IT" sz="2400" dirty="0"/>
              <a:t>– G</a:t>
            </a:r>
            <a:r>
              <a:rPr lang="it-IT" sz="2400" baseline="-25000" dirty="0"/>
              <a:t>(a-quartz) </a:t>
            </a:r>
            <a:r>
              <a:rPr lang="el-GR" sz="2400" dirty="0" smtClean="0"/>
              <a:t>= </a:t>
            </a:r>
            <a:r>
              <a:rPr lang="el-GR" sz="2400" dirty="0"/>
              <a:t>Δ</a:t>
            </a:r>
            <a:r>
              <a:rPr lang="en-US" sz="2400" dirty="0"/>
              <a:t>G</a:t>
            </a:r>
            <a:r>
              <a:rPr lang="en-US" sz="2400" baseline="-25000" dirty="0"/>
              <a:t>r</a:t>
            </a:r>
            <a:r>
              <a:rPr lang="en-US" sz="2400" dirty="0"/>
              <a:t> (P, T)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507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Μερική Γραμμομοριακή Ελεύθερη</a:t>
            </a:r>
            <a:br>
              <a:rPr lang="el-GR" dirty="0"/>
            </a:br>
            <a:r>
              <a:rPr lang="el-GR" dirty="0"/>
              <a:t>Ενέργεια </a:t>
            </a:r>
            <a:r>
              <a:rPr lang="en-US" dirty="0"/>
              <a:t>GIBBS &amp; </a:t>
            </a:r>
            <a:r>
              <a:rPr lang="el-GR" dirty="0"/>
              <a:t>Χημικό Δυναμικό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Μια </a:t>
            </a:r>
            <a:r>
              <a:rPr lang="el-GR" sz="2800" dirty="0"/>
              <a:t>φάση α που αποτελείται από </a:t>
            </a:r>
            <a:r>
              <a:rPr lang="el-GR" sz="2800" dirty="0" smtClean="0"/>
              <a:t>πολλά</a:t>
            </a:r>
            <a:r>
              <a:rPr lang="en-US" sz="2800" dirty="0" smtClean="0"/>
              <a:t> </a:t>
            </a:r>
            <a:r>
              <a:rPr lang="el-GR" sz="2800" dirty="0" smtClean="0"/>
              <a:t>συστατικά</a:t>
            </a:r>
            <a:r>
              <a:rPr lang="el-GR" sz="2800" dirty="0"/>
              <a:t>, η G</a:t>
            </a:r>
            <a:r>
              <a:rPr lang="el-GR" sz="2800" baseline="30000" dirty="0"/>
              <a:t>a</a:t>
            </a:r>
            <a:r>
              <a:rPr lang="el-GR" sz="2800" dirty="0"/>
              <a:t> διατυπώνεται συναρτήσει </a:t>
            </a:r>
            <a:r>
              <a:rPr lang="el-GR" sz="2800" dirty="0" smtClean="0"/>
              <a:t>των</a:t>
            </a:r>
            <a:r>
              <a:rPr lang="en-US" sz="2800" dirty="0" smtClean="0"/>
              <a:t> </a:t>
            </a:r>
            <a:r>
              <a:rPr lang="el-GR" sz="2800" dirty="0" smtClean="0"/>
              <a:t>συστατικών </a:t>
            </a:r>
            <a:r>
              <a:rPr lang="el-GR" sz="2800" dirty="0"/>
              <a:t>του, σε σταθερή P, T:</a:t>
            </a:r>
          </a:p>
          <a:p>
            <a:pPr marL="0" indent="0" algn="ctr">
              <a:buNone/>
            </a:pPr>
            <a:r>
              <a:rPr lang="nb-NO" sz="2800" dirty="0"/>
              <a:t>(</a:t>
            </a:r>
            <a:r>
              <a:rPr lang="nb-NO" sz="2800" dirty="0" smtClean="0"/>
              <a:t>G</a:t>
            </a:r>
            <a:r>
              <a:rPr lang="nb-NO" sz="2800" baseline="30000" dirty="0" smtClean="0"/>
              <a:t>a</a:t>
            </a:r>
            <a:r>
              <a:rPr lang="nb-NO" sz="2800" dirty="0" smtClean="0"/>
              <a:t>)</a:t>
            </a:r>
            <a:r>
              <a:rPr lang="nb-NO" sz="2800" baseline="-25000" dirty="0" smtClean="0"/>
              <a:t>P,T</a:t>
            </a:r>
            <a:r>
              <a:rPr lang="nb-NO" sz="2800" dirty="0" smtClean="0"/>
              <a:t> = Σμ</a:t>
            </a:r>
            <a:r>
              <a:rPr lang="nb-NO" sz="2800" baseline="30000" dirty="0" smtClean="0"/>
              <a:t>a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</a:t>
            </a:r>
            <a:r>
              <a:rPr lang="en-US" sz="2800" baseline="30000" dirty="0" err="1" smtClean="0"/>
              <a:t>a</a:t>
            </a:r>
            <a:r>
              <a:rPr lang="en-US" sz="2800" baseline="-25000" dirty="0" err="1" smtClean="0"/>
              <a:t>i</a:t>
            </a:r>
            <a:endParaRPr lang="en-US" sz="2800" baseline="-25000" dirty="0"/>
          </a:p>
          <a:p>
            <a:r>
              <a:rPr lang="el-GR" sz="2800" dirty="0" smtClean="0"/>
              <a:t>Ένα </a:t>
            </a:r>
            <a:r>
              <a:rPr lang="el-GR" sz="2800" dirty="0"/>
              <a:t>σύστημα πολλών καθαρών φάσεων, </a:t>
            </a:r>
            <a:r>
              <a:rPr lang="el-GR" sz="2800" dirty="0" smtClean="0"/>
              <a:t>σε</a:t>
            </a:r>
            <a:r>
              <a:rPr lang="en-US" sz="2800" dirty="0" smtClean="0"/>
              <a:t> </a:t>
            </a:r>
            <a:r>
              <a:rPr lang="el-GR" sz="2800" dirty="0" smtClean="0"/>
              <a:t>σταθερή </a:t>
            </a:r>
            <a:r>
              <a:rPr lang="en-US" sz="2800" dirty="0"/>
              <a:t>P,T:</a:t>
            </a:r>
          </a:p>
          <a:p>
            <a:pPr marL="0" indent="0" algn="ctr">
              <a:buNone/>
            </a:pPr>
            <a:r>
              <a:rPr lang="en-US" sz="2800" dirty="0" err="1"/>
              <a:t>G</a:t>
            </a:r>
            <a:r>
              <a:rPr lang="en-US" sz="2800" baseline="30000" dirty="0" err="1"/>
              <a:t>system</a:t>
            </a:r>
            <a:r>
              <a:rPr lang="en-US" sz="2800" dirty="0"/>
              <a:t> = </a:t>
            </a:r>
            <a:r>
              <a:rPr lang="el-GR" sz="2800" dirty="0"/>
              <a:t>Σμ</a:t>
            </a:r>
            <a:r>
              <a:rPr lang="en-US" sz="2800" baseline="30000" dirty="0"/>
              <a:t>a</a:t>
            </a:r>
            <a:r>
              <a:rPr lang="en-US" sz="2800" dirty="0"/>
              <a:t> </a:t>
            </a:r>
            <a:r>
              <a:rPr lang="en-US" sz="2800" dirty="0" err="1"/>
              <a:t>n</a:t>
            </a:r>
            <a:r>
              <a:rPr lang="en-US" sz="2800" baseline="30000" dirty="0" err="1"/>
              <a:t>a</a:t>
            </a:r>
            <a:endParaRPr lang="el-GR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6106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600" dirty="0" smtClean="0"/>
              <a:t>Το </a:t>
            </a:r>
            <a:r>
              <a:rPr lang="el-GR" sz="2600" dirty="0"/>
              <a:t>χημικό δυναμικό είναι </a:t>
            </a:r>
            <a:r>
              <a:rPr lang="el-GR" sz="2600" dirty="0">
                <a:solidFill>
                  <a:srgbClr val="FF0000"/>
                </a:solidFill>
              </a:rPr>
              <a:t>ανάλογο</a:t>
            </a:r>
            <a:r>
              <a:rPr lang="el-GR" sz="2600" dirty="0"/>
              <a:t> της </a:t>
            </a:r>
            <a:r>
              <a:rPr lang="el-GR" sz="2600" dirty="0">
                <a:solidFill>
                  <a:srgbClr val="FF0000"/>
                </a:solidFill>
              </a:rPr>
              <a:t>διαφοράς βαρύτητας </a:t>
            </a:r>
            <a:r>
              <a:rPr lang="el-GR" sz="2600" dirty="0"/>
              <a:t>ή </a:t>
            </a:r>
            <a:r>
              <a:rPr lang="el-GR" sz="2600" dirty="0" smtClean="0"/>
              <a:t>του</a:t>
            </a:r>
            <a:r>
              <a:rPr lang="en-US" sz="2600" dirty="0" smtClean="0"/>
              <a:t> </a:t>
            </a:r>
            <a:r>
              <a:rPr lang="el-GR" sz="2600" dirty="0" smtClean="0">
                <a:solidFill>
                  <a:srgbClr val="FF0000"/>
                </a:solidFill>
              </a:rPr>
              <a:t>ηλεκτρικού </a:t>
            </a:r>
            <a:r>
              <a:rPr lang="el-GR" sz="2600" dirty="0">
                <a:solidFill>
                  <a:srgbClr val="FF0000"/>
                </a:solidFill>
              </a:rPr>
              <a:t>δυναμικού</a:t>
            </a:r>
            <a:r>
              <a:rPr lang="el-GR" sz="2600" dirty="0"/>
              <a:t>: η πιο σταθερή κατάσταση είναι αυτή με </a:t>
            </a:r>
            <a:r>
              <a:rPr lang="el-GR" sz="2600" dirty="0" smtClean="0"/>
              <a:t>το</a:t>
            </a:r>
            <a:r>
              <a:rPr lang="en-US" sz="2600" dirty="0" smtClean="0"/>
              <a:t> </a:t>
            </a:r>
            <a:r>
              <a:rPr lang="el-GR" sz="2600" dirty="0" smtClean="0"/>
              <a:t>χαμηλότερη </a:t>
            </a:r>
            <a:r>
              <a:rPr lang="el-GR" sz="2600" dirty="0"/>
              <a:t>τιμή δυναμικού.</a:t>
            </a:r>
          </a:p>
          <a:p>
            <a:r>
              <a:rPr lang="el-GR" sz="2600" dirty="0" smtClean="0"/>
              <a:t>Στη </a:t>
            </a:r>
            <a:r>
              <a:rPr lang="el-GR" sz="2600" dirty="0"/>
              <a:t>ισορροπία τα </a:t>
            </a:r>
            <a:r>
              <a:rPr lang="el-GR" sz="2600" dirty="0">
                <a:solidFill>
                  <a:srgbClr val="FF0000"/>
                </a:solidFill>
              </a:rPr>
              <a:t>χημικά δυναμικά όλων των φάσεων πρέπει να είναι </a:t>
            </a:r>
            <a:r>
              <a:rPr lang="el-GR" sz="2600" dirty="0" smtClean="0">
                <a:solidFill>
                  <a:srgbClr val="FF0000"/>
                </a:solidFill>
              </a:rPr>
              <a:t>ίσα</a:t>
            </a:r>
            <a:r>
              <a:rPr lang="el-GR" sz="2600" dirty="0" smtClean="0"/>
              <a:t>.</a:t>
            </a:r>
            <a:r>
              <a:rPr lang="en-US" sz="2600" dirty="0" smtClean="0"/>
              <a:t> </a:t>
            </a:r>
            <a:r>
              <a:rPr lang="el-GR" sz="2600" dirty="0" smtClean="0"/>
              <a:t>Αυτό </a:t>
            </a:r>
            <a:r>
              <a:rPr lang="el-GR" sz="2600" dirty="0"/>
              <a:t>σημαίνει ότι το σύστημα θα αντιδράσει αυθόρμητα για </a:t>
            </a:r>
            <a:r>
              <a:rPr lang="el-GR" sz="2600" dirty="0" smtClean="0"/>
              <a:t>να</a:t>
            </a:r>
            <a:r>
              <a:rPr lang="en-US" sz="2600" dirty="0" smtClean="0"/>
              <a:t> </a:t>
            </a:r>
            <a:r>
              <a:rPr lang="el-GR" sz="2600" dirty="0" smtClean="0"/>
              <a:t>προσαρμοστεί </a:t>
            </a:r>
            <a:r>
              <a:rPr lang="el-GR" sz="2600" dirty="0"/>
              <a:t>στο νόμος της δράσης της μάζας.</a:t>
            </a:r>
          </a:p>
          <a:p>
            <a:r>
              <a:rPr lang="el-GR" sz="2600" dirty="0" smtClean="0"/>
              <a:t>μ</a:t>
            </a:r>
            <a:r>
              <a:rPr lang="en-US" sz="2600" baseline="-25000" dirty="0" smtClean="0"/>
              <a:t>H2O</a:t>
            </a:r>
            <a:r>
              <a:rPr lang="el-GR" sz="2600" baseline="30000" dirty="0" smtClean="0"/>
              <a:t>τήγμα</a:t>
            </a:r>
            <a:r>
              <a:rPr lang="en-US" sz="2600" baseline="30000" dirty="0" smtClean="0"/>
              <a:t> </a:t>
            </a:r>
            <a:r>
              <a:rPr lang="el-GR" sz="2600" dirty="0" smtClean="0"/>
              <a:t>= μ</a:t>
            </a:r>
            <a:r>
              <a:rPr lang="el-GR" sz="2600" baseline="30000" dirty="0" smtClean="0"/>
              <a:t>ατμό</a:t>
            </a:r>
            <a:r>
              <a:rPr lang="en-US" sz="2600" baseline="-25000" dirty="0" smtClean="0"/>
              <a:t>H2O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l-GR" sz="2600" dirty="0" smtClean="0"/>
              <a:t>μ</a:t>
            </a:r>
            <a:r>
              <a:rPr lang="el-GR" sz="2600" baseline="30000" dirty="0" smtClean="0"/>
              <a:t>βιοτίτη</a:t>
            </a:r>
            <a:r>
              <a:rPr lang="en-US" sz="2600" baseline="-25000" dirty="0" smtClean="0"/>
              <a:t>H2O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.. = ..</a:t>
            </a:r>
            <a:endParaRPr lang="en-US" sz="2600" dirty="0"/>
          </a:p>
          <a:p>
            <a:r>
              <a:rPr lang="el-GR" sz="2600" dirty="0" smtClean="0"/>
              <a:t>μ</a:t>
            </a:r>
            <a:r>
              <a:rPr lang="en-US" sz="2600" baseline="-25000" dirty="0" err="1" smtClean="0"/>
              <a:t>CaO</a:t>
            </a:r>
            <a:r>
              <a:rPr lang="el-GR" sz="2600" baseline="30000" dirty="0" smtClean="0"/>
              <a:t>τήγμα</a:t>
            </a:r>
            <a:r>
              <a:rPr lang="en-US" sz="2600" baseline="30000" dirty="0" smtClean="0"/>
              <a:t> </a:t>
            </a:r>
            <a:r>
              <a:rPr lang="el-GR" sz="2600" dirty="0" smtClean="0"/>
              <a:t>= μ</a:t>
            </a:r>
            <a:r>
              <a:rPr lang="el-GR" sz="2600" baseline="30000" dirty="0" smtClean="0"/>
              <a:t>ατμό</a:t>
            </a:r>
            <a:r>
              <a:rPr lang="en-US" sz="2600" baseline="-25000" dirty="0" err="1" smtClean="0"/>
              <a:t>CaO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l-GR" sz="2600" dirty="0" smtClean="0"/>
              <a:t>μ</a:t>
            </a:r>
            <a:r>
              <a:rPr lang="el-GR" sz="2600" baseline="30000" dirty="0" smtClean="0"/>
              <a:t>βιοτίτη</a:t>
            </a:r>
            <a:r>
              <a:rPr lang="en-US" sz="2600" baseline="-25000" dirty="0" err="1" smtClean="0"/>
              <a:t>CaO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.. = ..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10545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Διαλύματα</a:t>
            </a:r>
            <a:br>
              <a:rPr lang="el-GR" dirty="0"/>
            </a:br>
            <a:r>
              <a:rPr lang="el-GR" dirty="0"/>
              <a:t>Χημικό Δυναμικό (μ ) – Ενεργότητα (α)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>
                <a:solidFill>
                  <a:srgbClr val="FF0000"/>
                </a:solidFill>
              </a:rPr>
              <a:t>για τα ιδανικά διαλύματα</a:t>
            </a:r>
            <a:r>
              <a:rPr lang="el-GR" sz="1600" b="1" dirty="0"/>
              <a:t>, </a:t>
            </a:r>
            <a:r>
              <a:rPr lang="el-GR" sz="1600" dirty="0"/>
              <a:t>για ορισμένες συνθήκες </a:t>
            </a:r>
            <a:r>
              <a:rPr lang="el-GR" sz="1600" b="1" dirty="0"/>
              <a:t>P</a:t>
            </a:r>
            <a:r>
              <a:rPr lang="el-GR" sz="1600" dirty="0"/>
              <a:t>, </a:t>
            </a:r>
            <a:r>
              <a:rPr lang="el-GR" sz="1600" b="1" dirty="0"/>
              <a:t>T </a:t>
            </a:r>
            <a:r>
              <a:rPr lang="el-GR" sz="1600" dirty="0"/>
              <a:t>και </a:t>
            </a:r>
            <a:r>
              <a:rPr lang="el-GR" sz="1600" b="1" dirty="0"/>
              <a:t>σύστασης </a:t>
            </a:r>
            <a:r>
              <a:rPr lang="el-GR" sz="1600" dirty="0"/>
              <a:t>το </a:t>
            </a:r>
            <a:r>
              <a:rPr lang="el-GR" sz="1600" dirty="0" smtClean="0"/>
              <a:t>χημικό</a:t>
            </a:r>
            <a:r>
              <a:rPr lang="en-US" sz="1600" dirty="0" smtClean="0"/>
              <a:t> </a:t>
            </a:r>
            <a:r>
              <a:rPr lang="el-GR" sz="1600" dirty="0" smtClean="0"/>
              <a:t>δυναμικό </a:t>
            </a:r>
            <a:r>
              <a:rPr lang="el-GR" sz="1600" dirty="0"/>
              <a:t>(μi) δίνεται από τη σχέση:</a:t>
            </a:r>
          </a:p>
          <a:p>
            <a:pPr marL="0" indent="0" algn="ctr">
              <a:buNone/>
            </a:pPr>
            <a:r>
              <a:rPr lang="el-GR" sz="1600" b="1" dirty="0"/>
              <a:t>μ </a:t>
            </a:r>
            <a:r>
              <a:rPr lang="en-US" sz="1600" b="1" baseline="-25000" dirty="0" err="1"/>
              <a:t>i</a:t>
            </a:r>
            <a:r>
              <a:rPr lang="en-US" sz="1600" b="1" dirty="0"/>
              <a:t> = </a:t>
            </a:r>
            <a:r>
              <a:rPr lang="el-GR" sz="1600" b="1" dirty="0"/>
              <a:t>μ </a:t>
            </a:r>
            <a:r>
              <a:rPr lang="en-US" sz="1600" b="1" baseline="-25000" dirty="0" err="1" smtClean="0"/>
              <a:t>i</a:t>
            </a:r>
            <a:r>
              <a:rPr lang="pt-BR" sz="1600" b="1" baseline="30000" dirty="0" smtClean="0"/>
              <a:t>o</a:t>
            </a:r>
            <a:r>
              <a:rPr lang="pt-BR" sz="1600" b="1" dirty="0" smtClean="0"/>
              <a:t> </a:t>
            </a:r>
            <a:r>
              <a:rPr lang="pt-BR" sz="1600" b="1" dirty="0"/>
              <a:t>+ RTln x</a:t>
            </a:r>
            <a:r>
              <a:rPr lang="pt-BR" sz="1600" b="1" baseline="-25000" dirty="0"/>
              <a:t>i</a:t>
            </a:r>
            <a:r>
              <a:rPr lang="pt-BR" sz="1600" b="1" dirty="0"/>
              <a:t> </a:t>
            </a:r>
            <a:r>
              <a:rPr lang="pt-BR" sz="1600" b="1" dirty="0" smtClean="0"/>
              <a:t>   (</a:t>
            </a:r>
            <a:r>
              <a:rPr lang="pt-BR" sz="1600" b="1" dirty="0"/>
              <a:t>Εξ. 1)</a:t>
            </a:r>
          </a:p>
          <a:p>
            <a:pPr marL="0" indent="0">
              <a:buNone/>
            </a:pPr>
            <a:r>
              <a:rPr lang="el-GR" sz="1600" b="1" dirty="0"/>
              <a:t>μ</a:t>
            </a:r>
            <a:r>
              <a:rPr lang="en-US" sz="1600" b="1" baseline="-25000" dirty="0" err="1" smtClean="0"/>
              <a:t>i</a:t>
            </a:r>
            <a:r>
              <a:rPr lang="el-GR" sz="1600" b="1" baseline="30000" dirty="0" smtClean="0"/>
              <a:t>o</a:t>
            </a:r>
            <a:r>
              <a:rPr lang="el-GR" sz="1600" b="1" dirty="0"/>
              <a:t>, </a:t>
            </a:r>
            <a:r>
              <a:rPr lang="el-GR" sz="1600" dirty="0"/>
              <a:t>το χημικό δυναμικό ενός συστατικού </a:t>
            </a:r>
            <a:r>
              <a:rPr lang="el-GR" sz="1600" b="1" dirty="0"/>
              <a:t>i</a:t>
            </a:r>
            <a:r>
              <a:rPr lang="el-GR" sz="1600" dirty="0"/>
              <a:t>, στην τυπική κατάσταση αναφοράς ( P=1bar)</a:t>
            </a:r>
          </a:p>
          <a:p>
            <a:pPr marL="0" indent="0">
              <a:buNone/>
            </a:pPr>
            <a:r>
              <a:rPr lang="el-GR" sz="1600" b="1" dirty="0"/>
              <a:t>x</a:t>
            </a:r>
            <a:r>
              <a:rPr lang="el-GR" sz="1600" b="1" baseline="-25000" dirty="0"/>
              <a:t>i</a:t>
            </a:r>
            <a:r>
              <a:rPr lang="el-GR" sz="1600" b="1" dirty="0"/>
              <a:t>, </a:t>
            </a:r>
            <a:r>
              <a:rPr lang="el-GR" sz="1600" dirty="0"/>
              <a:t>γραμμομοριακό κλάσμα του συστατικού i στο διάλυμα ή το μίγμα (x</a:t>
            </a:r>
            <a:r>
              <a:rPr lang="el-GR" sz="1600" baseline="-25000" dirty="0"/>
              <a:t>i</a:t>
            </a:r>
            <a:r>
              <a:rPr lang="el-GR" sz="1600" dirty="0"/>
              <a:t> =n</a:t>
            </a:r>
            <a:r>
              <a:rPr lang="el-GR" sz="1600" baseline="-25000" dirty="0"/>
              <a:t>i</a:t>
            </a:r>
            <a:r>
              <a:rPr lang="el-GR" sz="1600" dirty="0"/>
              <a:t>/n</a:t>
            </a:r>
            <a:r>
              <a:rPr lang="el-GR" sz="1600" baseline="-25000" dirty="0"/>
              <a:t>tot</a:t>
            </a:r>
            <a:r>
              <a:rPr lang="el-GR" sz="1600" dirty="0"/>
              <a:t>)</a:t>
            </a:r>
          </a:p>
          <a:p>
            <a:pPr marL="0" indent="0">
              <a:buNone/>
            </a:pPr>
            <a:r>
              <a:rPr lang="en-US" sz="1600" b="1" dirty="0" err="1"/>
              <a:t>ln</a:t>
            </a:r>
            <a:r>
              <a:rPr lang="en-US" sz="1600" b="1" dirty="0"/>
              <a:t>, </a:t>
            </a:r>
            <a:r>
              <a:rPr lang="el-GR" sz="1600" dirty="0"/>
              <a:t>φυσικός νεπέριος λογάριθμος</a:t>
            </a:r>
          </a:p>
          <a:p>
            <a:pPr marL="0" indent="0">
              <a:buNone/>
            </a:pPr>
            <a:r>
              <a:rPr lang="el-GR" sz="1600" b="1" dirty="0"/>
              <a:t>R </a:t>
            </a:r>
            <a:r>
              <a:rPr lang="el-GR" sz="1600" dirty="0"/>
              <a:t>= σταθερά των ιδανικών αερίων = 1,98717 cal.mol</a:t>
            </a:r>
            <a:r>
              <a:rPr lang="el-GR" sz="1600" baseline="30000" dirty="0"/>
              <a:t>-1</a:t>
            </a:r>
            <a:r>
              <a:rPr lang="el-GR" sz="1600" dirty="0"/>
              <a:t>.deg</a:t>
            </a:r>
            <a:r>
              <a:rPr lang="el-GR" sz="1600" baseline="30000" dirty="0"/>
              <a:t>-1</a:t>
            </a:r>
          </a:p>
          <a:p>
            <a:pPr marL="0" indent="0">
              <a:buNone/>
            </a:pPr>
            <a:r>
              <a:rPr lang="el-GR" sz="1600" dirty="0" smtClean="0">
                <a:solidFill>
                  <a:srgbClr val="FF0000"/>
                </a:solidFill>
              </a:rPr>
              <a:t>για </a:t>
            </a:r>
            <a:r>
              <a:rPr lang="el-GR" sz="1600" dirty="0">
                <a:solidFill>
                  <a:srgbClr val="FF0000"/>
                </a:solidFill>
              </a:rPr>
              <a:t>τα μη-ιδανικά διαλύματα</a:t>
            </a:r>
            <a:r>
              <a:rPr lang="el-GR" sz="1600" b="1" dirty="0"/>
              <a:t>, </a:t>
            </a:r>
            <a:r>
              <a:rPr lang="el-GR" sz="1600" dirty="0"/>
              <a:t>το χημικό δυναμικό (</a:t>
            </a:r>
            <a:r>
              <a:rPr lang="el-GR" sz="1600" b="1" dirty="0"/>
              <a:t>μ </a:t>
            </a:r>
            <a:r>
              <a:rPr lang="el-GR" sz="1600" b="1" baseline="-25000" dirty="0"/>
              <a:t>i</a:t>
            </a:r>
            <a:r>
              <a:rPr lang="el-GR" sz="1600" b="1" dirty="0"/>
              <a:t>) </a:t>
            </a:r>
            <a:r>
              <a:rPr lang="el-GR" sz="1600" dirty="0"/>
              <a:t>είναι λογαριθμική </a:t>
            </a:r>
            <a:r>
              <a:rPr lang="el-GR" sz="1600" dirty="0" smtClean="0"/>
              <a:t>συνάρτηση</a:t>
            </a:r>
            <a:r>
              <a:rPr lang="en-US" sz="1600" dirty="0" smtClean="0"/>
              <a:t> </a:t>
            </a:r>
            <a:r>
              <a:rPr lang="el-GR" sz="1600" dirty="0" smtClean="0"/>
              <a:t>της </a:t>
            </a:r>
            <a:r>
              <a:rPr lang="el-GR" sz="1600" b="1" dirty="0">
                <a:solidFill>
                  <a:srgbClr val="0070C0"/>
                </a:solidFill>
              </a:rPr>
              <a:t>ενεργότητας (</a:t>
            </a:r>
            <a:r>
              <a:rPr lang="en-US" sz="1600" b="1" dirty="0" err="1">
                <a:solidFill>
                  <a:srgbClr val="0070C0"/>
                </a:solidFill>
              </a:rPr>
              <a:t>a</a:t>
            </a:r>
            <a:r>
              <a:rPr lang="en-US" sz="1600" b="1" baseline="-25000" dirty="0" err="1">
                <a:solidFill>
                  <a:srgbClr val="0070C0"/>
                </a:solidFill>
              </a:rPr>
              <a:t>i</a:t>
            </a:r>
            <a:r>
              <a:rPr lang="en-US" sz="1600" b="1" dirty="0">
                <a:solidFill>
                  <a:srgbClr val="0070C0"/>
                </a:solidFill>
              </a:rPr>
              <a:t>)</a:t>
            </a:r>
            <a:r>
              <a:rPr lang="en-US" sz="1600" dirty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l-GR" sz="1600" b="1" dirty="0"/>
              <a:t>μ </a:t>
            </a:r>
            <a:r>
              <a:rPr lang="en-US" sz="1600" b="1" baseline="-25000" dirty="0" err="1"/>
              <a:t>i</a:t>
            </a:r>
            <a:r>
              <a:rPr lang="en-US" sz="1600" b="1" dirty="0"/>
              <a:t> = </a:t>
            </a:r>
            <a:r>
              <a:rPr lang="el-GR" sz="1600" b="1" dirty="0"/>
              <a:t>μ </a:t>
            </a:r>
            <a:r>
              <a:rPr lang="en-US" sz="1600" b="1" baseline="-25000" dirty="0" err="1" smtClean="0"/>
              <a:t>i</a:t>
            </a:r>
            <a:r>
              <a:rPr lang="en-US" sz="1600" b="1" baseline="30000" dirty="0" err="1" smtClean="0"/>
              <a:t>o</a:t>
            </a:r>
            <a:r>
              <a:rPr lang="en-US" sz="1600" b="1" dirty="0" smtClean="0"/>
              <a:t> </a:t>
            </a:r>
            <a:r>
              <a:rPr lang="en-US" sz="1600" b="1" dirty="0"/>
              <a:t>+ </a:t>
            </a:r>
            <a:r>
              <a:rPr lang="en-US" sz="1600" b="1" dirty="0" err="1"/>
              <a:t>RTln</a:t>
            </a:r>
            <a:r>
              <a:rPr lang="en-US" sz="1600" b="1" dirty="0"/>
              <a:t> </a:t>
            </a:r>
            <a:r>
              <a:rPr lang="el-GR" sz="1600" b="1" dirty="0"/>
              <a:t>α</a:t>
            </a:r>
            <a:r>
              <a:rPr lang="en-US" sz="1600" b="1" baseline="-25000" dirty="0" err="1"/>
              <a:t>i</a:t>
            </a:r>
            <a:r>
              <a:rPr lang="en-US" sz="1600" b="1" dirty="0"/>
              <a:t> </a:t>
            </a:r>
            <a:r>
              <a:rPr lang="en-US" sz="1600" b="1" dirty="0" smtClean="0"/>
              <a:t>  (</a:t>
            </a:r>
            <a:r>
              <a:rPr lang="el-GR" sz="1600" b="1" dirty="0"/>
              <a:t>Εξ. </a:t>
            </a:r>
            <a:r>
              <a:rPr lang="el-GR" sz="1600" b="1" dirty="0" smtClean="0"/>
              <a:t>2)</a:t>
            </a:r>
            <a:r>
              <a:rPr lang="en-US" sz="1600" b="1" dirty="0" smtClean="0"/>
              <a:t> </a:t>
            </a:r>
          </a:p>
          <a:p>
            <a:pPr marL="0" indent="0" algn="ctr">
              <a:buNone/>
            </a:pPr>
            <a:r>
              <a:rPr lang="el-GR" sz="1600" dirty="0" smtClean="0"/>
              <a:t>και</a:t>
            </a:r>
            <a:r>
              <a:rPr lang="en-US" sz="1600" dirty="0" smtClean="0"/>
              <a:t>  </a:t>
            </a:r>
            <a:r>
              <a:rPr lang="en-US" sz="1600" b="1" dirty="0" err="1" smtClean="0"/>
              <a:t>a</a:t>
            </a:r>
            <a:r>
              <a:rPr lang="en-US" sz="1600" b="1" baseline="-25000" dirty="0" err="1" smtClean="0"/>
              <a:t>i</a:t>
            </a:r>
            <a:r>
              <a:rPr lang="en-US" sz="1600" b="1" dirty="0" smtClean="0"/>
              <a:t> </a:t>
            </a:r>
            <a:r>
              <a:rPr lang="en-US" sz="1600" b="1" dirty="0"/>
              <a:t>= </a:t>
            </a:r>
            <a:r>
              <a:rPr lang="el-GR" sz="1600" b="1" dirty="0"/>
              <a:t>γ</a:t>
            </a:r>
            <a:r>
              <a:rPr lang="en-US" sz="1600" b="1" baseline="-25000" dirty="0" err="1"/>
              <a:t>i</a:t>
            </a:r>
            <a:r>
              <a:rPr lang="en-US" sz="1600" b="1" dirty="0" err="1"/>
              <a:t>X</a:t>
            </a:r>
            <a:r>
              <a:rPr lang="en-US" sz="1600" b="1" baseline="-25000" dirty="0" err="1"/>
              <a:t>i</a:t>
            </a:r>
            <a:endParaRPr lang="en-US" sz="1600" b="1" baseline="-25000" dirty="0"/>
          </a:p>
          <a:p>
            <a:pPr marL="0" indent="0">
              <a:buNone/>
            </a:pPr>
            <a:r>
              <a:rPr lang="el-GR" sz="1600" dirty="0"/>
              <a:t>-</a:t>
            </a:r>
            <a:r>
              <a:rPr lang="el-GR" sz="1600" b="1" dirty="0"/>
              <a:t>γ</a:t>
            </a:r>
            <a:r>
              <a:rPr lang="el-GR" sz="1600" b="1" baseline="-25000" dirty="0"/>
              <a:t>i</a:t>
            </a:r>
            <a:r>
              <a:rPr lang="el-GR" sz="1600" b="1" dirty="0"/>
              <a:t> , συντελεστής ενεργότητας, </a:t>
            </a:r>
            <a:r>
              <a:rPr lang="el-GR" sz="1600" dirty="0"/>
              <a:t>ο οποίος περιγράφει την μη-ιδανική συμπεριφορά.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9872" y="2204864"/>
            <a:ext cx="158417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8442" y="4797152"/>
            <a:ext cx="165618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Διαλύματα</a:t>
            </a:r>
            <a:br>
              <a:rPr lang="el-GR" dirty="0" smtClean="0"/>
            </a:br>
            <a:r>
              <a:rPr lang="el-GR" dirty="0" smtClean="0"/>
              <a:t>Ενεργότητα </a:t>
            </a:r>
            <a:r>
              <a:rPr lang="el-GR" dirty="0"/>
              <a:t>(α 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 err="1">
                <a:solidFill>
                  <a:srgbClr val="FF0000"/>
                </a:solidFill>
              </a:rPr>
              <a:t>a</a:t>
            </a:r>
            <a:r>
              <a:rPr lang="en-US" sz="1600" b="1" baseline="-25000" dirty="0" err="1">
                <a:solidFill>
                  <a:srgbClr val="FF0000"/>
                </a:solidFill>
              </a:rPr>
              <a:t>i</a:t>
            </a:r>
            <a:r>
              <a:rPr lang="en-US" sz="1600" b="1" dirty="0">
                <a:solidFill>
                  <a:srgbClr val="FF0000"/>
                </a:solidFill>
              </a:rPr>
              <a:t> = </a:t>
            </a:r>
            <a:r>
              <a:rPr lang="el-GR" sz="1600" b="1" dirty="0">
                <a:solidFill>
                  <a:srgbClr val="FF0000"/>
                </a:solidFill>
              </a:rPr>
              <a:t>γ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l-GR" sz="16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x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i</a:t>
            </a:r>
            <a:endParaRPr lang="en-US" sz="1600" b="1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1600" b="1" dirty="0" smtClean="0">
                <a:solidFill>
                  <a:srgbClr val="FF0000"/>
                </a:solidFill>
              </a:rPr>
              <a:t>καθαρές </a:t>
            </a:r>
            <a:r>
              <a:rPr lang="el-GR" sz="1600" b="1" dirty="0">
                <a:solidFill>
                  <a:srgbClr val="FF0000"/>
                </a:solidFill>
              </a:rPr>
              <a:t>φάσεις: x</a:t>
            </a:r>
            <a:r>
              <a:rPr lang="el-GR" sz="1600" b="1" baseline="-25000" dirty="0">
                <a:solidFill>
                  <a:srgbClr val="FF0000"/>
                </a:solidFill>
              </a:rPr>
              <a:t>i</a:t>
            </a:r>
            <a:r>
              <a:rPr lang="el-GR" sz="1600" b="1" dirty="0">
                <a:solidFill>
                  <a:srgbClr val="FF0000"/>
                </a:solidFill>
              </a:rPr>
              <a:t> = 1 </a:t>
            </a:r>
            <a:r>
              <a:rPr lang="el-GR" sz="1600" dirty="0"/>
              <a:t>οπότε</a:t>
            </a:r>
            <a:r>
              <a:rPr lang="el-GR" sz="1600" b="1" dirty="0">
                <a:solidFill>
                  <a:srgbClr val="FF0000"/>
                </a:solidFill>
              </a:rPr>
              <a:t> a = 1  </a:t>
            </a:r>
            <a:r>
              <a:rPr lang="el-GR" sz="1600" dirty="0" smtClean="0">
                <a:sym typeface="Wingdings" panose="05000000000000000000" pitchFamily="2" charset="2"/>
              </a:rPr>
              <a:t> </a:t>
            </a:r>
            <a:r>
              <a:rPr lang="el-GR" sz="1600" dirty="0" smtClean="0"/>
              <a:t>Το </a:t>
            </a:r>
            <a:r>
              <a:rPr lang="el-GR" sz="1600" dirty="0"/>
              <a:t>συστατικό συμπεριφέρεται </a:t>
            </a:r>
            <a:r>
              <a:rPr lang="el-GR" sz="1600" dirty="0" smtClean="0"/>
              <a:t>ως ιδανικό </a:t>
            </a:r>
            <a:r>
              <a:rPr lang="el-GR" sz="1600" dirty="0"/>
              <a:t>(Ισχύει ο Νόμος του Rault)</a:t>
            </a:r>
          </a:p>
          <a:p>
            <a:pPr marL="0" indent="0">
              <a:buNone/>
            </a:pPr>
            <a:r>
              <a:rPr lang="el-GR" sz="1600" dirty="0" smtClean="0"/>
              <a:t>Στοιχεία </a:t>
            </a:r>
            <a:r>
              <a:rPr lang="el-GR" sz="1600" dirty="0"/>
              <a:t>ή ενώσεις στην τυπική κατάσταση αναφοράς έχουν </a:t>
            </a:r>
            <a:r>
              <a:rPr lang="el-GR" sz="1600" b="1" dirty="0">
                <a:solidFill>
                  <a:srgbClr val="FF0000"/>
                </a:solidFill>
              </a:rPr>
              <a:t>γ</a:t>
            </a:r>
            <a:r>
              <a:rPr lang="el-GR" sz="1600" b="1" baseline="-25000" dirty="0">
                <a:solidFill>
                  <a:srgbClr val="FF0000"/>
                </a:solidFill>
              </a:rPr>
              <a:t>i</a:t>
            </a:r>
            <a:r>
              <a:rPr lang="el-GR" sz="1600" b="1" dirty="0">
                <a:solidFill>
                  <a:srgbClr val="FF0000"/>
                </a:solidFill>
              </a:rPr>
              <a:t> = 1</a:t>
            </a:r>
          </a:p>
          <a:p>
            <a:pPr marL="0" indent="0">
              <a:buNone/>
            </a:pPr>
            <a:r>
              <a:rPr lang="el-GR" sz="1600" b="1" dirty="0" smtClean="0">
                <a:solidFill>
                  <a:srgbClr val="FF0000"/>
                </a:solidFill>
              </a:rPr>
              <a:t>γ</a:t>
            </a:r>
            <a:r>
              <a:rPr lang="el-GR" sz="1600" b="1" baseline="-25000" dirty="0" smtClean="0">
                <a:solidFill>
                  <a:srgbClr val="FF0000"/>
                </a:solidFill>
              </a:rPr>
              <a:t>i</a:t>
            </a:r>
            <a:r>
              <a:rPr lang="el-GR" sz="1600" b="1" dirty="0" smtClean="0">
                <a:solidFill>
                  <a:srgbClr val="FF0000"/>
                </a:solidFill>
              </a:rPr>
              <a:t> </a:t>
            </a:r>
            <a:r>
              <a:rPr lang="el-GR" sz="1600" b="1" dirty="0">
                <a:solidFill>
                  <a:srgbClr val="FF0000"/>
                </a:solidFill>
              </a:rPr>
              <a:t>&gt; 1 </a:t>
            </a:r>
            <a:r>
              <a:rPr lang="el-GR" sz="1600" dirty="0"/>
              <a:t>ή </a:t>
            </a:r>
            <a:r>
              <a:rPr lang="el-GR" sz="1600" b="1" dirty="0">
                <a:solidFill>
                  <a:srgbClr val="FF0000"/>
                </a:solidFill>
              </a:rPr>
              <a:t>γ &lt; 1</a:t>
            </a:r>
            <a:r>
              <a:rPr lang="el-GR" sz="1600" dirty="0"/>
              <a:t>, συστατικό συμπεριφέρεται ως </a:t>
            </a:r>
            <a:r>
              <a:rPr lang="el-GR" sz="1600" b="1" dirty="0">
                <a:solidFill>
                  <a:srgbClr val="FF0000"/>
                </a:solidFill>
              </a:rPr>
              <a:t>μη-ιδανικό</a:t>
            </a:r>
            <a:r>
              <a:rPr lang="el-GR" sz="1600" dirty="0"/>
              <a:t>.</a:t>
            </a:r>
          </a:p>
          <a:p>
            <a:pPr marL="0" indent="0">
              <a:buNone/>
            </a:pPr>
            <a:r>
              <a:rPr lang="el-GR" sz="1600" b="1" dirty="0" smtClean="0">
                <a:solidFill>
                  <a:srgbClr val="FF0000"/>
                </a:solidFill>
              </a:rPr>
              <a:t>γ</a:t>
            </a:r>
            <a:r>
              <a:rPr lang="el-GR" sz="1600" b="1" baseline="-25000" dirty="0">
                <a:solidFill>
                  <a:srgbClr val="FF0000"/>
                </a:solidFill>
              </a:rPr>
              <a:t>i</a:t>
            </a:r>
            <a:r>
              <a:rPr lang="el-GR" sz="1600" b="1" dirty="0">
                <a:solidFill>
                  <a:srgbClr val="FF0000"/>
                </a:solidFill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</a:rPr>
              <a:t>&gt; </a:t>
            </a:r>
            <a:r>
              <a:rPr lang="el-GR" sz="1600" b="1" dirty="0">
                <a:solidFill>
                  <a:srgbClr val="FF0000"/>
                </a:solidFill>
              </a:rPr>
              <a:t>1 </a:t>
            </a:r>
            <a:r>
              <a:rPr lang="el-GR" sz="1600" dirty="0"/>
              <a:t>το συστατικό είναι περισσότερο πτητικό</a:t>
            </a:r>
          </a:p>
          <a:p>
            <a:pPr marL="0" indent="0">
              <a:buNone/>
            </a:pPr>
            <a:r>
              <a:rPr lang="el-GR" sz="1600" b="1" dirty="0" smtClean="0">
                <a:solidFill>
                  <a:srgbClr val="FF0000"/>
                </a:solidFill>
              </a:rPr>
              <a:t>X</a:t>
            </a:r>
            <a:r>
              <a:rPr lang="el-GR" sz="1600" b="1" baseline="-25000" dirty="0" smtClean="0">
                <a:solidFill>
                  <a:srgbClr val="FF0000"/>
                </a:solidFill>
              </a:rPr>
              <a:t>i</a:t>
            </a:r>
            <a:r>
              <a:rPr lang="el-GR" sz="1600" b="1" dirty="0">
                <a:solidFill>
                  <a:srgbClr val="FF0000"/>
                </a:solidFill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l-GR" sz="1600" b="1" dirty="0" smtClean="0">
                <a:solidFill>
                  <a:srgbClr val="FF0000"/>
                </a:solidFill>
              </a:rPr>
              <a:t>0</a:t>
            </a:r>
            <a:r>
              <a:rPr lang="el-GR" sz="1600" dirty="0"/>
              <a:t>, τότε γ</a:t>
            </a:r>
            <a:r>
              <a:rPr lang="el-GR" sz="1600" baseline="-25000" dirty="0"/>
              <a:t>i</a:t>
            </a:r>
            <a:r>
              <a:rPr lang="el-GR" sz="1600" dirty="0"/>
              <a:t> = σταθερή τιμή (π.χ πολύ αραιά διαλύματα)</a:t>
            </a:r>
          </a:p>
          <a:p>
            <a:pPr marL="0" indent="0">
              <a:buNone/>
            </a:pPr>
            <a:r>
              <a:rPr lang="el-GR" sz="1600" u="sng" dirty="0"/>
              <a:t>Εφαρμογή του Νόμου του Henry </a:t>
            </a:r>
            <a:r>
              <a:rPr lang="el-GR" sz="1600" dirty="0"/>
              <a:t>για τις διαλελυμένες ουσίες :</a:t>
            </a:r>
          </a:p>
          <a:p>
            <a:pPr marL="0" indent="0" algn="ctr">
              <a:buNone/>
            </a:pPr>
            <a:r>
              <a:rPr lang="en-US" sz="1600" b="1" dirty="0" err="1">
                <a:solidFill>
                  <a:srgbClr val="FF0000"/>
                </a:solidFill>
              </a:rPr>
              <a:t>a</a:t>
            </a:r>
            <a:r>
              <a:rPr lang="en-US" sz="1600" b="1" baseline="-25000" dirty="0" err="1">
                <a:solidFill>
                  <a:srgbClr val="FF0000"/>
                </a:solidFill>
              </a:rPr>
              <a:t>i</a:t>
            </a:r>
            <a:r>
              <a:rPr lang="en-US" sz="1600" b="1" baseline="-250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= </a:t>
            </a:r>
            <a:r>
              <a:rPr lang="en-US" sz="1600" b="1" dirty="0" err="1">
                <a:solidFill>
                  <a:srgbClr val="FF0000"/>
                </a:solidFill>
              </a:rPr>
              <a:t>k</a:t>
            </a:r>
            <a:r>
              <a:rPr lang="en-US" sz="1600" b="1" baseline="-25000" dirty="0" err="1">
                <a:solidFill>
                  <a:srgbClr val="FF0000"/>
                </a:solidFill>
              </a:rPr>
              <a:t>h</a:t>
            </a:r>
            <a:r>
              <a:rPr lang="en-US" sz="1600" b="1" dirty="0" err="1">
                <a:solidFill>
                  <a:srgbClr val="FF0000"/>
                </a:solidFill>
              </a:rPr>
              <a:t>.x</a:t>
            </a:r>
            <a:r>
              <a:rPr lang="en-US" sz="1600" b="1" baseline="-25000" dirty="0" err="1">
                <a:solidFill>
                  <a:srgbClr val="FF0000"/>
                </a:solidFill>
              </a:rPr>
              <a:t>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l-GR" sz="1600" dirty="0"/>
              <a:t>ή </a:t>
            </a:r>
            <a:r>
              <a:rPr lang="en-US" sz="1600" dirty="0"/>
              <a:t>p = </a:t>
            </a:r>
            <a:r>
              <a:rPr lang="en-US" sz="1600" dirty="0" err="1"/>
              <a:t>k</a:t>
            </a:r>
            <a:r>
              <a:rPr lang="en-US" sz="1600" baseline="-25000" dirty="0" err="1"/>
              <a:t>h</a:t>
            </a:r>
            <a:r>
              <a:rPr lang="en-US" sz="1600" dirty="0" err="1"/>
              <a:t>.c</a:t>
            </a:r>
            <a:endParaRPr lang="en-US" sz="1600" dirty="0"/>
          </a:p>
          <a:p>
            <a:pPr marL="0" indent="0">
              <a:buNone/>
            </a:pPr>
            <a:r>
              <a:rPr lang="el-GR" sz="1600" u="sng" dirty="0" smtClean="0"/>
              <a:t>Παράδειγμα</a:t>
            </a:r>
            <a:r>
              <a:rPr lang="el-GR" sz="1600" dirty="0" smtClean="0"/>
              <a:t>:</a:t>
            </a:r>
          </a:p>
          <a:p>
            <a:pPr marL="0" indent="0">
              <a:buNone/>
            </a:pPr>
            <a:r>
              <a:rPr lang="el-GR" sz="1600" dirty="0" smtClean="0"/>
              <a:t>Η </a:t>
            </a:r>
            <a:r>
              <a:rPr lang="el-GR" sz="1600" dirty="0"/>
              <a:t>συμπεριφορά των ιχνοστοιχείων (για ένα δεδομένο εύρος </a:t>
            </a:r>
            <a:r>
              <a:rPr lang="el-GR" sz="1600" dirty="0" smtClean="0"/>
              <a:t>συγκεντρώσεων) σε </a:t>
            </a:r>
            <a:r>
              <a:rPr lang="el-GR" sz="1600" dirty="0"/>
              <a:t>ένα μαγματικό σύστημα συχνά ακολουθεί το </a:t>
            </a:r>
            <a:r>
              <a:rPr lang="el-GR" sz="1600" u="sng" dirty="0"/>
              <a:t>Νόμου του Henry </a:t>
            </a:r>
            <a:r>
              <a:rPr lang="el-G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65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Διαλύματα</a:t>
            </a:r>
            <a:br>
              <a:rPr lang="el-GR" dirty="0" smtClean="0"/>
            </a:br>
            <a:r>
              <a:rPr lang="el-GR" dirty="0" smtClean="0"/>
              <a:t>Ενεργότητα </a:t>
            </a:r>
            <a:r>
              <a:rPr lang="el-GR" dirty="0"/>
              <a:t>(α 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για </a:t>
            </a:r>
            <a:r>
              <a:rPr lang="el-GR" sz="2000" b="1" dirty="0">
                <a:solidFill>
                  <a:srgbClr val="FF0000"/>
                </a:solidFill>
              </a:rPr>
              <a:t>τα ιδανικά αέρια</a:t>
            </a:r>
            <a:r>
              <a:rPr lang="el-GR" sz="2000" b="1" dirty="0"/>
              <a:t>, ισχύει ότι για τα ιδανικά διαλύματα, </a:t>
            </a:r>
            <a:r>
              <a:rPr lang="el-GR" sz="2000" dirty="0"/>
              <a:t>όπου το </a:t>
            </a:r>
            <a:r>
              <a:rPr lang="el-GR" sz="2000" dirty="0" smtClean="0"/>
              <a:t>χημικό δυναμικό </a:t>
            </a:r>
            <a:r>
              <a:rPr lang="el-GR" sz="2000" dirty="0"/>
              <a:t>(</a:t>
            </a:r>
            <a:r>
              <a:rPr lang="el-GR" sz="2000" dirty="0" smtClean="0"/>
              <a:t>μ</a:t>
            </a:r>
            <a:r>
              <a:rPr lang="el-GR" sz="2000" baseline="30000" dirty="0" smtClean="0"/>
              <a:t>ο</a:t>
            </a:r>
            <a:r>
              <a:rPr lang="el-GR" sz="2000" baseline="-25000" dirty="0" smtClean="0"/>
              <a:t>i</a:t>
            </a:r>
            <a:r>
              <a:rPr lang="el-GR" sz="2000" dirty="0"/>
              <a:t>) στην τυπική κατάσταση είναι συνάρτηση </a:t>
            </a:r>
            <a:r>
              <a:rPr lang="el-GR" sz="2000" u="sng" dirty="0"/>
              <a:t>μόνο</a:t>
            </a:r>
            <a:r>
              <a:rPr lang="el-GR" sz="2000" dirty="0"/>
              <a:t> </a:t>
            </a:r>
            <a:r>
              <a:rPr lang="el-GR" sz="2000" dirty="0" smtClean="0"/>
              <a:t>της θερμοκρασίας </a:t>
            </a:r>
            <a:r>
              <a:rPr lang="el-GR" sz="2000" dirty="0"/>
              <a:t>Τ και δίνεται από τη σχέση: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rgbClr val="FF0000"/>
                </a:solidFill>
              </a:rPr>
              <a:t>μ </a:t>
            </a:r>
            <a:r>
              <a:rPr lang="en-US" sz="2000" b="1" baseline="-25000" dirty="0" err="1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 = </a:t>
            </a:r>
            <a:r>
              <a:rPr lang="el-GR" sz="2000" b="1" dirty="0">
                <a:solidFill>
                  <a:srgbClr val="FF0000"/>
                </a:solidFill>
              </a:rPr>
              <a:t>μ 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000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+ </a:t>
            </a:r>
            <a:r>
              <a:rPr lang="en-US" sz="2000" b="1" dirty="0" err="1">
                <a:solidFill>
                  <a:srgbClr val="FF0000"/>
                </a:solidFill>
              </a:rPr>
              <a:t>RTln</a:t>
            </a:r>
            <a:r>
              <a:rPr lang="en-US" sz="2000" b="1" dirty="0">
                <a:solidFill>
                  <a:srgbClr val="FF0000"/>
                </a:solidFill>
              </a:rPr>
              <a:t> p</a:t>
            </a:r>
            <a:r>
              <a:rPr lang="en-US" sz="2000" b="1" baseline="-25000" dirty="0">
                <a:solidFill>
                  <a:srgbClr val="FF0000"/>
                </a:solidFill>
              </a:rPr>
              <a:t>i</a:t>
            </a:r>
          </a:p>
          <a:p>
            <a:pPr marL="0" indent="0">
              <a:buNone/>
            </a:pPr>
            <a:r>
              <a:rPr lang="el-GR" sz="2000" dirty="0"/>
              <a:t>όπου, </a:t>
            </a:r>
            <a:r>
              <a:rPr lang="el-GR" sz="2000" b="1" dirty="0">
                <a:solidFill>
                  <a:srgbClr val="FF0000"/>
                </a:solidFill>
              </a:rPr>
              <a:t>p</a:t>
            </a:r>
            <a:r>
              <a:rPr lang="el-GR" sz="2000" b="1" baseline="-25000" dirty="0">
                <a:solidFill>
                  <a:srgbClr val="FF0000"/>
                </a:solidFill>
              </a:rPr>
              <a:t>i</a:t>
            </a:r>
            <a:r>
              <a:rPr lang="el-GR" sz="2000" b="1" dirty="0"/>
              <a:t> είναι η πίεση του καθαρού αερίου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FF0000"/>
                </a:solidFill>
              </a:rPr>
              <a:t>για τα μη-ιδανικά αέρια</a:t>
            </a:r>
            <a:r>
              <a:rPr lang="el-GR" sz="2000" b="1" dirty="0"/>
              <a:t>, εισάγεται η ένοια της πτητικότητας (f),</a:t>
            </a:r>
          </a:p>
          <a:p>
            <a:pPr marL="0" indent="0" algn="ctr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μ </a:t>
            </a:r>
            <a:r>
              <a:rPr lang="en-US" sz="2000" b="1" baseline="-25000" dirty="0" err="1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 = </a:t>
            </a:r>
            <a:r>
              <a:rPr lang="el-GR" sz="2000" b="1" dirty="0">
                <a:solidFill>
                  <a:srgbClr val="FF0000"/>
                </a:solidFill>
              </a:rPr>
              <a:t>μ 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000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+ </a:t>
            </a:r>
            <a:r>
              <a:rPr lang="en-US" sz="2000" b="1" dirty="0" err="1">
                <a:solidFill>
                  <a:srgbClr val="FF0000"/>
                </a:solidFill>
              </a:rPr>
              <a:t>RTln</a:t>
            </a:r>
            <a:r>
              <a:rPr lang="en-US" sz="2000" b="1" dirty="0">
                <a:solidFill>
                  <a:srgbClr val="FF0000"/>
                </a:solidFill>
              </a:rPr>
              <a:t> f</a:t>
            </a:r>
            <a:r>
              <a:rPr lang="en-US" sz="2000" b="1" baseline="-25000" dirty="0">
                <a:solidFill>
                  <a:srgbClr val="FF0000"/>
                </a:solidFill>
              </a:rPr>
              <a:t>i</a:t>
            </a:r>
          </a:p>
          <a:p>
            <a:r>
              <a:rPr lang="el-GR" sz="2000" dirty="0" smtClean="0"/>
              <a:t>όπου</a:t>
            </a:r>
            <a:r>
              <a:rPr lang="el-GR" sz="2000" dirty="0"/>
              <a:t>, όταν P → 0 τότε</a:t>
            </a:r>
            <a:r>
              <a:rPr lang="el-GR" sz="2000" dirty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f</a:t>
            </a:r>
            <a:r>
              <a:rPr lang="el-GR" sz="2000" b="1" baseline="-25000" dirty="0">
                <a:solidFill>
                  <a:srgbClr val="FF0000"/>
                </a:solidFill>
              </a:rPr>
              <a:t>i</a:t>
            </a:r>
            <a:r>
              <a:rPr lang="el-GR" sz="2000" b="1" dirty="0">
                <a:solidFill>
                  <a:srgbClr val="FF0000"/>
                </a:solidFill>
              </a:rPr>
              <a:t>/p</a:t>
            </a:r>
            <a:r>
              <a:rPr lang="el-GR" sz="2000" b="1" baseline="-25000" dirty="0">
                <a:solidFill>
                  <a:srgbClr val="FF0000"/>
                </a:solidFill>
              </a:rPr>
              <a:t>i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/>
              <a:t>→ 1 </a:t>
            </a:r>
            <a:r>
              <a:rPr lang="el-GR" sz="2000" dirty="0"/>
              <a:t>και </a:t>
            </a:r>
            <a:r>
              <a:rPr lang="el-GR" sz="2000" dirty="0" smtClean="0">
                <a:solidFill>
                  <a:srgbClr val="FF0000"/>
                </a:solidFill>
              </a:rPr>
              <a:t>μ</a:t>
            </a:r>
            <a:r>
              <a:rPr lang="el-GR" sz="2000" baseline="-25000" dirty="0" smtClean="0">
                <a:solidFill>
                  <a:srgbClr val="FF0000"/>
                </a:solidFill>
              </a:rPr>
              <a:t>i</a:t>
            </a:r>
            <a:r>
              <a:rPr lang="el-GR" sz="2000" baseline="30000" dirty="0" smtClean="0">
                <a:solidFill>
                  <a:srgbClr val="FF0000"/>
                </a:solidFill>
              </a:rPr>
              <a:t>o</a:t>
            </a:r>
            <a:r>
              <a:rPr lang="el-GR" sz="2000" dirty="0" smtClean="0"/>
              <a:t> </a:t>
            </a:r>
            <a:r>
              <a:rPr lang="el-GR" sz="2000" dirty="0"/>
              <a:t>είναι συνάρτηση μόνο </a:t>
            </a:r>
            <a:r>
              <a:rPr lang="el-GR" sz="2000" dirty="0" smtClean="0"/>
              <a:t>της θερμοκρασίας </a:t>
            </a:r>
            <a:r>
              <a:rPr lang="el-GR" sz="2000" dirty="0"/>
              <a:t>Τ.</a:t>
            </a:r>
          </a:p>
          <a:p>
            <a:r>
              <a:rPr lang="el-GR" sz="2000" dirty="0" smtClean="0"/>
              <a:t>ορίζουμε </a:t>
            </a:r>
            <a:r>
              <a:rPr lang="el-GR" sz="2000" dirty="0"/>
              <a:t>το πηλίκο </a:t>
            </a:r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</a:rPr>
              <a:t>f</a:t>
            </a:r>
            <a:r>
              <a:rPr lang="en-US" sz="2000" b="1" baseline="30000" dirty="0" err="1" smtClean="0">
                <a:solidFill>
                  <a:srgbClr val="FF0000"/>
                </a:solidFill>
              </a:rPr>
              <a:t>o</a:t>
            </a:r>
            <a:r>
              <a:rPr lang="el-GR" sz="2000" b="1" baseline="-25000" dirty="0" smtClean="0">
                <a:solidFill>
                  <a:srgbClr val="FF0000"/>
                </a:solidFill>
              </a:rPr>
              <a:t>i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/>
              <a:t>, </a:t>
            </a:r>
            <a:r>
              <a:rPr lang="el-GR" sz="2000" dirty="0"/>
              <a:t>ως </a:t>
            </a:r>
            <a:r>
              <a:rPr lang="el-GR" sz="2000" b="1" dirty="0">
                <a:solidFill>
                  <a:srgbClr val="FF0000"/>
                </a:solidFill>
              </a:rPr>
              <a:t>σχετική πτητικότητα</a:t>
            </a:r>
            <a:r>
              <a:rPr lang="el-GR" sz="2000" dirty="0"/>
              <a:t>, ισούται με </a:t>
            </a:r>
            <a:r>
              <a:rPr lang="el-GR" sz="2000" dirty="0" smtClean="0"/>
              <a:t>την ενεργότητα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48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196752"/>
            <a:ext cx="56166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Ιδανικά </a:t>
            </a:r>
            <a:r>
              <a:rPr lang="el-GR" sz="2000" b="1" dirty="0" smtClean="0"/>
              <a:t>Αέρια</a:t>
            </a:r>
          </a:p>
          <a:p>
            <a:endParaRPr lang="el-GR" sz="2000" b="1" dirty="0"/>
          </a:p>
          <a:p>
            <a:r>
              <a:rPr lang="el-GR" sz="2000" dirty="0"/>
              <a:t>Όσο η πίεση (P) αυξάνει, </a:t>
            </a:r>
            <a:r>
              <a:rPr lang="el-GR" sz="2000" dirty="0" smtClean="0"/>
              <a:t>ο όγκος </a:t>
            </a:r>
            <a:r>
              <a:rPr lang="el-GR" sz="2000" dirty="0"/>
              <a:t>(</a:t>
            </a:r>
            <a:r>
              <a:rPr lang="en-US" sz="2000" dirty="0"/>
              <a:t>V) </a:t>
            </a:r>
            <a:r>
              <a:rPr lang="el-GR" sz="2000" dirty="0"/>
              <a:t>ελαττώνεται</a:t>
            </a:r>
          </a:p>
          <a:p>
            <a:r>
              <a:rPr lang="en-US" sz="2000" b="1" dirty="0"/>
              <a:t>PV=</a:t>
            </a:r>
            <a:r>
              <a:rPr lang="en-US" sz="2000" b="1" dirty="0" err="1"/>
              <a:t>nRT</a:t>
            </a:r>
            <a:r>
              <a:rPr lang="en-US" sz="2000" b="1" dirty="0"/>
              <a:t> </a:t>
            </a:r>
            <a:r>
              <a:rPr lang="el-GR" sz="2000" dirty="0"/>
              <a:t>Νόμος των </a:t>
            </a:r>
            <a:r>
              <a:rPr lang="el-GR" sz="2000" dirty="0" smtClean="0"/>
              <a:t>ιδανικών Αερίων </a:t>
            </a:r>
            <a:r>
              <a:rPr lang="el-GR" sz="2000" dirty="0"/>
              <a:t>(</a:t>
            </a:r>
            <a:r>
              <a:rPr lang="el-GR" sz="2000" dirty="0" smtClean="0"/>
              <a:t>νόμος </a:t>
            </a:r>
            <a:r>
              <a:rPr lang="en-US" sz="2000" dirty="0" smtClean="0"/>
              <a:t>Dalton)</a:t>
            </a:r>
            <a:endParaRPr lang="el-GR" sz="2000" dirty="0" smtClean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 </a:t>
            </a:r>
            <a:r>
              <a:rPr lang="en-US" sz="2000" dirty="0"/>
              <a:t>= </a:t>
            </a:r>
            <a:r>
              <a:rPr lang="el-GR" sz="2000" dirty="0"/>
              <a:t>πίεση (</a:t>
            </a:r>
            <a:r>
              <a:rPr lang="en-US" sz="2000" dirty="0"/>
              <a:t>pressure)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 </a:t>
            </a:r>
            <a:r>
              <a:rPr lang="en-US" sz="2000" dirty="0"/>
              <a:t>= </a:t>
            </a:r>
            <a:r>
              <a:rPr lang="el-GR" sz="2000" dirty="0"/>
              <a:t>όγκος (</a:t>
            </a:r>
            <a:r>
              <a:rPr lang="en-US" sz="2000" dirty="0"/>
              <a:t>volume)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 </a:t>
            </a:r>
            <a:r>
              <a:rPr lang="en-US" sz="2000" dirty="0"/>
              <a:t>= </a:t>
            </a:r>
            <a:r>
              <a:rPr lang="el-GR" sz="2000" dirty="0"/>
              <a:t>θερμοκρασία (</a:t>
            </a:r>
            <a:r>
              <a:rPr lang="en-US" sz="2000" dirty="0"/>
              <a:t>temperature)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 </a:t>
            </a:r>
            <a:r>
              <a:rPr lang="en-US" sz="2000" dirty="0"/>
              <a:t>= # </a:t>
            </a:r>
            <a:r>
              <a:rPr lang="el-GR" sz="2000" dirty="0"/>
              <a:t>γραμμομόρια αερίου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R </a:t>
            </a:r>
            <a:r>
              <a:rPr lang="pt-BR" sz="2000" dirty="0"/>
              <a:t>= σταθερά αερίων (gas constant)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= 8.3144 J mol</a:t>
            </a:r>
            <a:r>
              <a:rPr lang="en-US" sz="2000" baseline="30000" dirty="0"/>
              <a:t>-1</a:t>
            </a:r>
            <a:r>
              <a:rPr lang="en-US" sz="2000" dirty="0"/>
              <a:t> K</a:t>
            </a:r>
            <a:r>
              <a:rPr lang="en-US" sz="2000" baseline="30000" dirty="0"/>
              <a:t>-1</a:t>
            </a:r>
          </a:p>
          <a:p>
            <a:endParaRPr lang="el-GR" sz="2000" b="1" dirty="0" smtClean="0"/>
          </a:p>
          <a:p>
            <a:r>
              <a:rPr lang="el-GR" sz="2000" b="1" dirty="0" smtClean="0"/>
              <a:t>Έτσι </a:t>
            </a:r>
            <a:r>
              <a:rPr lang="el-GR" sz="2000" b="1" i="1" dirty="0"/>
              <a:t>P V </a:t>
            </a:r>
            <a:r>
              <a:rPr lang="el-GR" sz="2000" b="1" dirty="0"/>
              <a:t>είναι σταθερό σε </a:t>
            </a:r>
            <a:r>
              <a:rPr lang="el-GR" sz="2000" b="1" dirty="0" smtClean="0"/>
              <a:t>σταθερή θερμοκρασία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196752"/>
            <a:ext cx="2723381" cy="4500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8566" y="4293096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720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Ι. ΣΤΟΙΧΕΙΑ ΘΕΡΜΟΔΥΝΑΜΙΚΗΣ</a:t>
            </a:r>
            <a:br>
              <a:rPr lang="el-GR" dirty="0"/>
            </a:br>
            <a:r>
              <a:rPr lang="el-GR" dirty="0"/>
              <a:t>Σχέση ενεργότητας (a) – σύστασης (x</a:t>
            </a:r>
            <a:r>
              <a:rPr lang="el-GR" baseline="-25000" dirty="0"/>
              <a:t>i</a:t>
            </a:r>
            <a:r>
              <a:rPr lang="el-GR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772816"/>
            <a:ext cx="3970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00"/>
                </a:solidFill>
              </a:rPr>
              <a:t>Παράδειγμα: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κόκκινη </a:t>
            </a:r>
            <a:r>
              <a:rPr lang="el-GR" dirty="0">
                <a:solidFill>
                  <a:srgbClr val="FF0000"/>
                </a:solidFill>
              </a:rPr>
              <a:t>γραμμή </a:t>
            </a:r>
            <a:r>
              <a:rPr lang="el-GR" dirty="0">
                <a:solidFill>
                  <a:srgbClr val="000000"/>
                </a:solidFill>
              </a:rPr>
              <a:t>είναι η </a:t>
            </a:r>
            <a:r>
              <a:rPr lang="el-GR" dirty="0" smtClean="0">
                <a:solidFill>
                  <a:srgbClr val="000000"/>
                </a:solidFill>
              </a:rPr>
              <a:t>ενεργότητα,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η </a:t>
            </a:r>
            <a:r>
              <a:rPr lang="el-GR" b="1" dirty="0" smtClean="0">
                <a:solidFill>
                  <a:srgbClr val="000000"/>
                </a:solidFill>
              </a:rPr>
              <a:t>μαύρη γραμμή </a:t>
            </a:r>
            <a:r>
              <a:rPr lang="el-GR" dirty="0" smtClean="0">
                <a:solidFill>
                  <a:srgbClr val="000000"/>
                </a:solidFill>
              </a:rPr>
              <a:t>αντιστοιχεί στην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ενεργότητα </a:t>
            </a:r>
            <a:r>
              <a:rPr lang="el-GR" dirty="0">
                <a:solidFill>
                  <a:srgbClr val="000000"/>
                </a:solidFill>
              </a:rPr>
              <a:t>του πλαγιόκλαστου </a:t>
            </a:r>
            <a:r>
              <a:rPr lang="el-GR" dirty="0" smtClean="0">
                <a:solidFill>
                  <a:srgbClr val="000000"/>
                </a:solidFill>
              </a:rPr>
              <a:t>εάν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συμπεριφερόταν </a:t>
            </a:r>
            <a:r>
              <a:rPr lang="el-GR" dirty="0">
                <a:solidFill>
                  <a:srgbClr val="000000"/>
                </a:solidFill>
              </a:rPr>
              <a:t>ως </a:t>
            </a:r>
            <a:r>
              <a:rPr lang="el-GR" dirty="0" smtClean="0">
                <a:solidFill>
                  <a:srgbClr val="000000"/>
                </a:solidFill>
              </a:rPr>
              <a:t>ιδανικό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διάλυμα.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</a:rPr>
              <a:t>Κοντά </a:t>
            </a:r>
            <a:r>
              <a:rPr lang="el-GR" dirty="0">
                <a:solidFill>
                  <a:srgbClr val="000000"/>
                </a:solidFill>
              </a:rPr>
              <a:t>στη σύσταση των </a:t>
            </a:r>
            <a:r>
              <a:rPr lang="el-GR" dirty="0" smtClean="0">
                <a:solidFill>
                  <a:srgbClr val="000000"/>
                </a:solidFill>
              </a:rPr>
              <a:t>ακραίων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μελών </a:t>
            </a:r>
            <a:r>
              <a:rPr lang="el-GR" dirty="0">
                <a:solidFill>
                  <a:srgbClr val="000000"/>
                </a:solidFill>
              </a:rPr>
              <a:t>(αλβίτη ή ανορθίτη) </a:t>
            </a:r>
            <a:r>
              <a:rPr lang="el-GR" dirty="0" smtClean="0">
                <a:solidFill>
                  <a:srgbClr val="000000"/>
                </a:solidFill>
              </a:rPr>
              <a:t>οι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ενεργότητες </a:t>
            </a:r>
            <a:r>
              <a:rPr lang="el-GR" dirty="0">
                <a:solidFill>
                  <a:srgbClr val="000000"/>
                </a:solidFill>
              </a:rPr>
              <a:t>του </a:t>
            </a:r>
            <a:r>
              <a:rPr lang="el-GR" dirty="0" smtClean="0">
                <a:solidFill>
                  <a:srgbClr val="000000"/>
                </a:solidFill>
              </a:rPr>
              <a:t>πλαγιοκλάστου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πλησιάζουν </a:t>
            </a:r>
            <a:r>
              <a:rPr lang="el-GR" dirty="0">
                <a:solidFill>
                  <a:srgbClr val="000000"/>
                </a:solidFill>
              </a:rPr>
              <a:t>την τιμή του </a:t>
            </a:r>
            <a:r>
              <a:rPr lang="el-GR" dirty="0" smtClean="0">
                <a:solidFill>
                  <a:srgbClr val="000000"/>
                </a:solidFill>
              </a:rPr>
              <a:t>ιδανικού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διαλύματος </a:t>
            </a:r>
            <a:r>
              <a:rPr lang="el-GR" dirty="0">
                <a:solidFill>
                  <a:srgbClr val="000000"/>
                </a:solidFill>
              </a:rPr>
              <a:t>(δηλ. 1). </a:t>
            </a:r>
            <a:r>
              <a:rPr lang="el-GR" dirty="0" smtClean="0">
                <a:solidFill>
                  <a:srgbClr val="000000"/>
                </a:solidFill>
              </a:rPr>
              <a:t>Στην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ενδιάμεση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περιοχή </a:t>
            </a:r>
            <a:r>
              <a:rPr lang="el-GR" dirty="0">
                <a:solidFill>
                  <a:srgbClr val="000000"/>
                </a:solidFill>
              </a:rPr>
              <a:t>η ενεργότητες του αλβίτη </a:t>
            </a:r>
            <a:r>
              <a:rPr lang="el-GR" dirty="0" smtClean="0">
                <a:solidFill>
                  <a:srgbClr val="000000"/>
                </a:solidFill>
              </a:rPr>
              <a:t>και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του </a:t>
            </a:r>
            <a:r>
              <a:rPr lang="el-GR" dirty="0">
                <a:solidFill>
                  <a:srgbClr val="000000"/>
                </a:solidFill>
              </a:rPr>
              <a:t>ανορθίτη είναι </a:t>
            </a:r>
            <a:r>
              <a:rPr lang="el-GR" dirty="0" smtClean="0">
                <a:solidFill>
                  <a:srgbClr val="000000"/>
                </a:solidFill>
              </a:rPr>
              <a:t>μεγαλύτερες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απ</a:t>
            </a:r>
            <a:r>
              <a:rPr lang="el-GR" dirty="0">
                <a:solidFill>
                  <a:srgbClr val="000000"/>
                </a:solidFill>
              </a:rPr>
              <a:t>΄αυτές που προβλέπονται για </a:t>
            </a:r>
            <a:r>
              <a:rPr lang="el-GR" dirty="0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ιδανικό </a:t>
            </a:r>
            <a:r>
              <a:rPr lang="el-GR" dirty="0">
                <a:solidFill>
                  <a:srgbClr val="000000"/>
                </a:solidFill>
              </a:rPr>
              <a:t>διάλυμα.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783100"/>
            <a:ext cx="2520280" cy="24715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40002" y="4437112"/>
            <a:ext cx="3992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Σχ. 2</a:t>
            </a:r>
            <a:r>
              <a:rPr lang="el-GR" dirty="0"/>
              <a:t>. Σχέση ενεργότητας – σύστασης για</a:t>
            </a:r>
          </a:p>
          <a:p>
            <a:r>
              <a:rPr lang="el-GR" dirty="0"/>
              <a:t>το πλαγιοκάστο, στους 700</a:t>
            </a:r>
            <a:r>
              <a:rPr lang="el-GR" baseline="30000" dirty="0"/>
              <a:t>o</a:t>
            </a:r>
            <a:r>
              <a:rPr lang="el-GR" dirty="0"/>
              <a:t>C. (Orville</a:t>
            </a:r>
          </a:p>
          <a:p>
            <a:r>
              <a:rPr lang="de-DE" dirty="0"/>
              <a:t>(1972, Am. J. Sci. 272, 234-272).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68344" y="3728112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60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Σταθερά Ισορροπίας (Κ 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88" y="1196752"/>
            <a:ext cx="7416824" cy="4767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39916" y="4293096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794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στο εσωτερικό 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Στοιχεία </a:t>
            </a:r>
            <a:r>
              <a:rPr lang="el-GR" b="1" dirty="0"/>
              <a:t>Θερμοδυναμικής</a:t>
            </a:r>
          </a:p>
          <a:p>
            <a:r>
              <a:rPr lang="el-GR" dirty="0"/>
              <a:t>Θερμοδυναμική των διαλυμάτων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Free Energy of Mixing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756" y="1628800"/>
            <a:ext cx="4392488" cy="3772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6256" y="4653136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5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448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Μοντέλα </a:t>
            </a:r>
            <a:r>
              <a:rPr lang="el-GR" sz="2400" dirty="0" smtClean="0"/>
              <a:t>ενεργότητας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l-GR" sz="2400" dirty="0" smtClean="0"/>
              <a:t>(σχέση </a:t>
            </a:r>
            <a:r>
              <a:rPr lang="el-GR" sz="2400" dirty="0"/>
              <a:t>ενεργότητας(a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–</a:t>
            </a:r>
            <a:r>
              <a:rPr lang="en-US" sz="2400" dirty="0" smtClean="0"/>
              <a:t> </a:t>
            </a:r>
            <a:r>
              <a:rPr lang="el-GR" sz="2400" dirty="0" smtClean="0"/>
              <a:t>σύστασης </a:t>
            </a:r>
            <a:r>
              <a:rPr lang="el-GR" sz="2400" dirty="0"/>
              <a:t>(x</a:t>
            </a:r>
            <a:r>
              <a:rPr lang="el-GR" sz="2400" baseline="-25000" dirty="0"/>
              <a:t>i</a:t>
            </a:r>
            <a:r>
              <a:rPr lang="el-GR" sz="2400" dirty="0"/>
              <a:t>) για στερεά διαλύματα)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b="1" dirty="0"/>
              <a:t>Για την επίλυση πετρολογικών προβλημάτων θα πρέπει να γνωρίζουμε:</a:t>
            </a:r>
          </a:p>
          <a:p>
            <a:r>
              <a:rPr lang="el-GR" sz="1800" dirty="0" smtClean="0">
                <a:solidFill>
                  <a:srgbClr val="FF0000"/>
                </a:solidFill>
              </a:rPr>
              <a:t>τυπική </a:t>
            </a:r>
            <a:r>
              <a:rPr lang="el-GR" sz="1800" dirty="0">
                <a:solidFill>
                  <a:srgbClr val="FF0000"/>
                </a:solidFill>
              </a:rPr>
              <a:t>ελεύθερη ενέργεια Gibbs </a:t>
            </a:r>
            <a:r>
              <a:rPr lang="el-GR" sz="1800" dirty="0"/>
              <a:t>των αντιδράσεων</a:t>
            </a:r>
          </a:p>
          <a:p>
            <a:r>
              <a:rPr lang="el-GR" sz="1800" dirty="0" smtClean="0">
                <a:solidFill>
                  <a:srgbClr val="FF0000"/>
                </a:solidFill>
              </a:rPr>
              <a:t>τις </a:t>
            </a:r>
            <a:r>
              <a:rPr lang="el-GR" sz="1800" dirty="0">
                <a:solidFill>
                  <a:srgbClr val="FF0000"/>
                </a:solidFill>
              </a:rPr>
              <a:t>συγκεντρώσεις των συστατικών (i) </a:t>
            </a:r>
            <a:r>
              <a:rPr lang="el-GR" sz="1800" dirty="0"/>
              <a:t>στις διάφορες φάσεις του συστήματος.</a:t>
            </a:r>
          </a:p>
          <a:p>
            <a:r>
              <a:rPr lang="el-GR" sz="1800" dirty="0" smtClean="0">
                <a:solidFill>
                  <a:srgbClr val="FF0000"/>
                </a:solidFill>
              </a:rPr>
              <a:t>σχέση </a:t>
            </a:r>
            <a:r>
              <a:rPr lang="el-GR" sz="1800" dirty="0">
                <a:solidFill>
                  <a:srgbClr val="FF0000"/>
                </a:solidFill>
              </a:rPr>
              <a:t>σύστασης και ενεργότητας </a:t>
            </a:r>
            <a:r>
              <a:rPr lang="el-GR" sz="1800" dirty="0"/>
              <a:t>των συστατικών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l-GR" sz="1800" b="1" dirty="0" smtClean="0"/>
              <a:t>Πως </a:t>
            </a:r>
            <a:r>
              <a:rPr lang="el-GR" sz="1800" b="1" dirty="0"/>
              <a:t>μετράται η επίδραση της μεταβολής της σύστασης, στην ενεργότητα ενός</a:t>
            </a:r>
          </a:p>
          <a:p>
            <a:pPr marL="0" indent="0">
              <a:buNone/>
            </a:pPr>
            <a:r>
              <a:rPr lang="el-GR" sz="1800" b="1" dirty="0"/>
              <a:t>συστατικού, σε ένα σύστημα με πολλά συστατικά;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Με πειράματα, όπου</a:t>
            </a:r>
            <a:r>
              <a:rPr lang="el-GR" sz="1800" dirty="0"/>
              <a:t>:</a:t>
            </a:r>
          </a:p>
          <a:p>
            <a:r>
              <a:rPr lang="el-GR" sz="1800" dirty="0" smtClean="0"/>
              <a:t>μία </a:t>
            </a:r>
            <a:r>
              <a:rPr lang="el-GR" sz="1800" dirty="0">
                <a:solidFill>
                  <a:srgbClr val="FF0000"/>
                </a:solidFill>
              </a:rPr>
              <a:t>(1) φάση είναι ένα στερεό διάλυμα ΑΒ </a:t>
            </a:r>
            <a:r>
              <a:rPr lang="el-GR" sz="1800" dirty="0"/>
              <a:t>και</a:t>
            </a:r>
          </a:p>
          <a:p>
            <a:r>
              <a:rPr lang="el-GR" sz="1800" dirty="0" smtClean="0"/>
              <a:t>οι </a:t>
            </a:r>
            <a:r>
              <a:rPr lang="el-GR" sz="1800" dirty="0"/>
              <a:t>άλλες φάσεις είναι </a:t>
            </a:r>
            <a:r>
              <a:rPr lang="el-GR" sz="1800" dirty="0">
                <a:solidFill>
                  <a:srgbClr val="FF0000"/>
                </a:solidFill>
              </a:rPr>
              <a:t>καθαρές</a:t>
            </a:r>
          </a:p>
        </p:txBody>
      </p:sp>
    </p:spTree>
    <p:extLst>
      <p:ext uri="{BB962C8B-B14F-4D97-AF65-F5344CB8AC3E}">
        <p14:creationId xmlns:p14="http://schemas.microsoft.com/office/powerpoint/2010/main" val="8139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Μοντέλα </a:t>
            </a:r>
            <a:r>
              <a:rPr lang="el-GR" sz="2400" dirty="0" smtClean="0"/>
              <a:t>ενεργότητας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l-GR" sz="2400" dirty="0" smtClean="0"/>
              <a:t>(σχέση </a:t>
            </a:r>
            <a:r>
              <a:rPr lang="el-GR" sz="2400" dirty="0"/>
              <a:t>ενεργότητας(a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–</a:t>
            </a:r>
            <a:r>
              <a:rPr lang="en-US" sz="2400" dirty="0" smtClean="0"/>
              <a:t> </a:t>
            </a:r>
            <a:r>
              <a:rPr lang="el-GR" sz="2400" dirty="0" smtClean="0"/>
              <a:t>σύστασης </a:t>
            </a:r>
            <a:r>
              <a:rPr lang="el-GR" sz="2400" dirty="0"/>
              <a:t>(x</a:t>
            </a:r>
            <a:r>
              <a:rPr lang="el-GR" sz="2400" baseline="-25000" dirty="0"/>
              <a:t>i</a:t>
            </a:r>
            <a:r>
              <a:rPr lang="el-GR" sz="2400" dirty="0"/>
              <a:t>) για στερεά διαλύματα)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1800" u="sng" dirty="0">
                <a:solidFill>
                  <a:srgbClr val="FF0000"/>
                </a:solidFill>
              </a:rPr>
              <a:t>Παράδειγμα</a:t>
            </a:r>
            <a:r>
              <a:rPr lang="el-GR" sz="18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l-GR" sz="1800" dirty="0"/>
              <a:t>Χρησιμοποιούμε την πάρακάτω αντίδραση για τον προσδιορισμό </a:t>
            </a:r>
            <a:r>
              <a:rPr lang="el-GR" sz="1800" dirty="0" smtClean="0"/>
              <a:t>της</a:t>
            </a:r>
            <a:r>
              <a:rPr lang="en-US" sz="1800" dirty="0" smtClean="0"/>
              <a:t> </a:t>
            </a:r>
            <a:r>
              <a:rPr lang="el-GR" sz="1800" dirty="0" smtClean="0"/>
              <a:t>ενεργότητας </a:t>
            </a:r>
            <a:r>
              <a:rPr lang="el-GR" sz="1800" dirty="0"/>
              <a:t>του CaAl</a:t>
            </a:r>
            <a:r>
              <a:rPr lang="el-GR" sz="1800" baseline="-25000" dirty="0"/>
              <a:t>2</a:t>
            </a:r>
            <a:r>
              <a:rPr lang="el-GR" sz="1800" dirty="0"/>
              <a:t>SiO</a:t>
            </a:r>
            <a:r>
              <a:rPr lang="el-GR" sz="1800" baseline="-25000" dirty="0"/>
              <a:t>6</a:t>
            </a:r>
            <a:r>
              <a:rPr lang="el-GR" sz="1800" dirty="0"/>
              <a:t> στον </a:t>
            </a:r>
            <a:r>
              <a:rPr lang="el-GR" sz="1800" dirty="0">
                <a:solidFill>
                  <a:srgbClr val="FF0000"/>
                </a:solidFill>
              </a:rPr>
              <a:t>κλινοπυρόξενος</a:t>
            </a:r>
            <a:r>
              <a:rPr lang="el-GR" sz="1800" dirty="0"/>
              <a:t> (</a:t>
            </a:r>
            <a:r>
              <a:rPr lang="el-GR" sz="1800" dirty="0">
                <a:solidFill>
                  <a:srgbClr val="FF0000"/>
                </a:solidFill>
              </a:rPr>
              <a:t>ισόμορφη παράμειξη </a:t>
            </a:r>
            <a:r>
              <a:rPr lang="el-GR" sz="1800" dirty="0" smtClean="0"/>
              <a:t>που</a:t>
            </a:r>
            <a:r>
              <a:rPr lang="en-US" sz="1800" dirty="0" smtClean="0"/>
              <a:t> </a:t>
            </a:r>
            <a:r>
              <a:rPr lang="el-GR" sz="1800" dirty="0" smtClean="0"/>
              <a:t>περιέχει </a:t>
            </a:r>
            <a:r>
              <a:rPr lang="el-GR" sz="1800" dirty="0"/>
              <a:t>και </a:t>
            </a:r>
            <a:r>
              <a:rPr lang="en-US" sz="1800" dirty="0" err="1"/>
              <a:t>CaMg</a:t>
            </a:r>
            <a:r>
              <a:rPr lang="en-US" sz="1800" dirty="0"/>
              <a:t> </a:t>
            </a:r>
            <a:r>
              <a:rPr lang="el-GR" sz="1800" dirty="0"/>
              <a:t>συστάσεις) 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CaAl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Si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O</a:t>
            </a:r>
            <a:r>
              <a:rPr lang="en-US" sz="1800" baseline="-25000" dirty="0">
                <a:solidFill>
                  <a:srgbClr val="FF0000"/>
                </a:solidFill>
              </a:rPr>
              <a:t>8</a:t>
            </a:r>
            <a:r>
              <a:rPr lang="en-US" sz="1800" dirty="0">
                <a:solidFill>
                  <a:srgbClr val="FF0000"/>
                </a:solidFill>
              </a:rPr>
              <a:t> = CaAl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SiO</a:t>
            </a:r>
            <a:r>
              <a:rPr lang="en-US" sz="1800" baseline="-25000" dirty="0">
                <a:solidFill>
                  <a:srgbClr val="FF0000"/>
                </a:solidFill>
              </a:rPr>
              <a:t>6</a:t>
            </a:r>
            <a:r>
              <a:rPr lang="en-US" sz="1800" dirty="0">
                <a:solidFill>
                  <a:srgbClr val="FF0000"/>
                </a:solidFill>
              </a:rPr>
              <a:t> + SiO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l-GR" sz="1800" b="1" dirty="0">
                <a:solidFill>
                  <a:srgbClr val="FF0000"/>
                </a:solidFill>
              </a:rPr>
              <a:t>Πλαγιόκλαστο κλινοπυρόξενο χαλαζία</a:t>
            </a:r>
          </a:p>
          <a:p>
            <a:r>
              <a:rPr lang="el-GR" sz="1800" dirty="0" smtClean="0"/>
              <a:t>όπου</a:t>
            </a:r>
            <a:r>
              <a:rPr lang="el-GR" sz="1800" dirty="0"/>
              <a:t>, το πλαγιόκλαστο είναι καθαρό CaAl</a:t>
            </a:r>
            <a:r>
              <a:rPr lang="el-GR" sz="1800" baseline="-25000" dirty="0"/>
              <a:t>2</a:t>
            </a:r>
            <a:r>
              <a:rPr lang="el-GR" sz="1800" dirty="0"/>
              <a:t>Si</a:t>
            </a:r>
            <a:r>
              <a:rPr lang="el-GR" sz="1800" baseline="-25000" dirty="0"/>
              <a:t>2</a:t>
            </a:r>
            <a:r>
              <a:rPr lang="el-GR" sz="1800" dirty="0"/>
              <a:t>O</a:t>
            </a:r>
            <a:r>
              <a:rPr lang="el-GR" sz="1800" baseline="-25000" dirty="0"/>
              <a:t>8</a:t>
            </a:r>
            <a:r>
              <a:rPr lang="el-GR" sz="1800" dirty="0"/>
              <a:t> – ανορθίτης (</a:t>
            </a:r>
            <a:r>
              <a:rPr lang="el-GR" sz="1800" dirty="0">
                <a:solidFill>
                  <a:srgbClr val="FF0000"/>
                </a:solidFill>
              </a:rPr>
              <a:t>a =1</a:t>
            </a:r>
            <a:r>
              <a:rPr lang="el-GR" sz="1800" dirty="0"/>
              <a:t>) και</a:t>
            </a:r>
          </a:p>
          <a:p>
            <a:r>
              <a:rPr lang="el-GR" sz="1800" dirty="0" smtClean="0"/>
              <a:t>ο </a:t>
            </a:r>
            <a:r>
              <a:rPr lang="el-GR" sz="1800" dirty="0"/>
              <a:t>χαλαζίας είναι καθαρό SiO</a:t>
            </a:r>
            <a:r>
              <a:rPr lang="el-GR" sz="1800" baseline="-25000" dirty="0"/>
              <a:t>2</a:t>
            </a:r>
            <a:r>
              <a:rPr lang="el-GR" sz="1800" dirty="0"/>
              <a:t> (</a:t>
            </a:r>
            <a:r>
              <a:rPr lang="el-GR" sz="1800" dirty="0">
                <a:solidFill>
                  <a:srgbClr val="FF0000"/>
                </a:solidFill>
              </a:rPr>
              <a:t>a =1</a:t>
            </a:r>
            <a:r>
              <a:rPr lang="el-GR" sz="1800" dirty="0"/>
              <a:t>).</a:t>
            </a:r>
          </a:p>
          <a:p>
            <a:pPr marL="0" indent="0">
              <a:buNone/>
            </a:pPr>
            <a:r>
              <a:rPr lang="el-GR" sz="1800" dirty="0"/>
              <a:t>Κ = </a:t>
            </a:r>
            <a:r>
              <a:rPr lang="en-US" sz="1800" dirty="0"/>
              <a:t>a</a:t>
            </a:r>
            <a:r>
              <a:rPr lang="el-GR" sz="1800" baseline="30000" dirty="0" smtClean="0"/>
              <a:t>κλ</a:t>
            </a:r>
            <a:r>
              <a:rPr lang="en-US" sz="1800" baseline="-25000" dirty="0" smtClean="0"/>
              <a:t>CaAl2Si2O8</a:t>
            </a:r>
            <a:endParaRPr lang="en-US" sz="1800" baseline="-25000" dirty="0"/>
          </a:p>
          <a:p>
            <a:pPr marL="0" indent="0">
              <a:buNone/>
            </a:pPr>
            <a:endParaRPr lang="en-US" sz="1800" baseline="-25000" dirty="0"/>
          </a:p>
          <a:p>
            <a:pPr marL="0" indent="0">
              <a:buNone/>
            </a:pPr>
            <a:r>
              <a:rPr lang="el-GR" sz="1800" dirty="0"/>
              <a:t>Άρα, στην ισορροπία, </a:t>
            </a:r>
            <a:r>
              <a:rPr lang="el-GR" sz="1800" dirty="0">
                <a:solidFill>
                  <a:srgbClr val="FF0000"/>
                </a:solidFill>
              </a:rPr>
              <a:t>ΔG</a:t>
            </a:r>
            <a:r>
              <a:rPr lang="el-GR" sz="1800" baseline="30000" dirty="0">
                <a:solidFill>
                  <a:srgbClr val="FF0000"/>
                </a:solidFill>
              </a:rPr>
              <a:t>ο</a:t>
            </a:r>
            <a:r>
              <a:rPr lang="el-GR" sz="1800" dirty="0">
                <a:solidFill>
                  <a:srgbClr val="FF0000"/>
                </a:solidFill>
              </a:rPr>
              <a:t> = -RTln </a:t>
            </a:r>
            <a:r>
              <a:rPr lang="el-GR" sz="1800" dirty="0" smtClean="0">
                <a:solidFill>
                  <a:srgbClr val="FF0000"/>
                </a:solidFill>
              </a:rPr>
              <a:t>a</a:t>
            </a:r>
            <a:r>
              <a:rPr lang="el-GR" sz="1800" baseline="30000" dirty="0" smtClean="0">
                <a:solidFill>
                  <a:srgbClr val="FF0000"/>
                </a:solidFill>
              </a:rPr>
              <a:t>κλ</a:t>
            </a:r>
            <a:r>
              <a:rPr lang="en-US" sz="1800" baseline="-25000" dirty="0" smtClean="0">
                <a:solidFill>
                  <a:srgbClr val="FF0000"/>
                </a:solidFill>
              </a:rPr>
              <a:t>CaAl2Si2O8</a:t>
            </a:r>
            <a:endParaRPr lang="en-US" sz="1800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1800" dirty="0" smtClean="0">
                <a:solidFill>
                  <a:srgbClr val="0070C0"/>
                </a:solidFill>
              </a:rPr>
              <a:t>Υπολογισμός </a:t>
            </a:r>
            <a:r>
              <a:rPr lang="el-GR" sz="1800" dirty="0">
                <a:solidFill>
                  <a:srgbClr val="0070C0"/>
                </a:solidFill>
              </a:rPr>
              <a:t>της ενεργότητας (</a:t>
            </a:r>
            <a:r>
              <a:rPr lang="en-US" sz="1800" dirty="0">
                <a:solidFill>
                  <a:srgbClr val="0070C0"/>
                </a:solidFill>
              </a:rPr>
              <a:t>a)</a:t>
            </a:r>
            <a:endParaRPr lang="el-G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ΣΤΟΙΧΕΙΑ ΘΕΡΜΟΔΥΝΑΜΙΚΗΣ</a:t>
            </a:r>
            <a:br>
              <a:rPr lang="el-GR" dirty="0"/>
            </a:br>
            <a:r>
              <a:rPr lang="el-GR" dirty="0"/>
              <a:t>Σχέση ενεργότητας (a) – σύστασης (xi)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Συμπέρασμα</a:t>
            </a:r>
            <a:r>
              <a:rPr lang="el-GR" sz="2400" dirty="0"/>
              <a:t>:</a:t>
            </a:r>
          </a:p>
          <a:p>
            <a:pPr marL="0" indent="0">
              <a:buNone/>
            </a:pPr>
            <a:r>
              <a:rPr lang="el-GR" sz="2400" dirty="0"/>
              <a:t>Τέτοιες μελέτες και πειράματα μας βοηθούν να κατανοήσουμε την </a:t>
            </a:r>
            <a:r>
              <a:rPr lang="el-GR" sz="2400" dirty="0" smtClean="0"/>
              <a:t>συμπεριφορά</a:t>
            </a:r>
            <a:r>
              <a:rPr lang="en-US" sz="2400" dirty="0" smtClean="0"/>
              <a:t> </a:t>
            </a:r>
            <a:r>
              <a:rPr lang="el-GR" sz="2400" dirty="0" smtClean="0"/>
              <a:t>κατανομής </a:t>
            </a:r>
            <a:r>
              <a:rPr lang="el-GR" sz="2400" dirty="0"/>
              <a:t>των στοιχείων μεταξύ των ορυκτών φάσεων.</a:t>
            </a:r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b="1" dirty="0"/>
              <a:t>Συνεισφορά στην πετρολογία και τη γεωχημεία:</a:t>
            </a:r>
          </a:p>
          <a:p>
            <a:pPr marL="0" indent="0">
              <a:buNone/>
            </a:pPr>
            <a:r>
              <a:rPr lang="el-GR" sz="2400" dirty="0"/>
              <a:t>Ο προσδιορισμός των ενεργοτήτων των διαφόρων συστατικών στο τήγμα </a:t>
            </a:r>
            <a:r>
              <a:rPr lang="el-GR" sz="2400" dirty="0" smtClean="0"/>
              <a:t>που</a:t>
            </a:r>
            <a:r>
              <a:rPr lang="en-US" sz="2400" dirty="0" smtClean="0"/>
              <a:t> </a:t>
            </a:r>
            <a:r>
              <a:rPr lang="el-GR" sz="2400" dirty="0" smtClean="0"/>
              <a:t>συνυπάρχει </a:t>
            </a:r>
            <a:r>
              <a:rPr lang="el-GR" sz="2400" dirty="0"/>
              <a:t>με διάφορες ορυκτές φάσεις</a:t>
            </a:r>
          </a:p>
          <a:p>
            <a:pPr marL="0" indent="0">
              <a:buNone/>
            </a:pPr>
            <a:r>
              <a:rPr lang="el-GR" sz="2400" dirty="0" smtClean="0"/>
              <a:t>Επισήμανση</a:t>
            </a:r>
            <a:r>
              <a:rPr lang="el-GR" sz="2400" dirty="0"/>
              <a:t>:</a:t>
            </a:r>
          </a:p>
          <a:p>
            <a:pPr marL="0" indent="0">
              <a:buNone/>
            </a:pPr>
            <a:r>
              <a:rPr lang="el-GR" sz="2400" dirty="0"/>
              <a:t>Η σχέση ενεργότητας – σύστασης είναι συνάρτηση της Θερμοκρασίας (Τ).</a:t>
            </a:r>
          </a:p>
        </p:txBody>
      </p:sp>
    </p:spTree>
    <p:extLst>
      <p:ext uri="{BB962C8B-B14F-4D97-AF65-F5344CB8AC3E}">
        <p14:creationId xmlns:p14="http://schemas.microsoft.com/office/powerpoint/2010/main" val="28102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σχέση ενεργότητας(a) – σύστασης (x</a:t>
            </a:r>
            <a:r>
              <a:rPr lang="el-GR" baseline="-25000" dirty="0"/>
              <a:t>i</a:t>
            </a:r>
            <a:r>
              <a:rPr lang="el-GR" dirty="0"/>
              <a:t>) για στερεά διαλύματα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772816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Παράδειγμα: </a:t>
            </a:r>
            <a:r>
              <a:rPr lang="el-GR" dirty="0">
                <a:solidFill>
                  <a:srgbClr val="000000"/>
                </a:solidFill>
              </a:rPr>
              <a:t>Προσδιορισμός της σχέσης </a:t>
            </a:r>
            <a:r>
              <a:rPr lang="el-GR" dirty="0" smtClean="0">
                <a:solidFill>
                  <a:srgbClr val="000000"/>
                </a:solidFill>
              </a:rPr>
              <a:t>ενεργότητας </a:t>
            </a:r>
            <a:r>
              <a:rPr lang="el-GR" dirty="0">
                <a:solidFill>
                  <a:srgbClr val="000000"/>
                </a:solidFill>
              </a:rPr>
              <a:t>του συστατικού Si </a:t>
            </a:r>
            <a:r>
              <a:rPr lang="el-GR" dirty="0" smtClean="0">
                <a:solidFill>
                  <a:srgbClr val="000000"/>
                </a:solidFill>
              </a:rPr>
              <a:t>στο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τήγμα </a:t>
            </a:r>
            <a:r>
              <a:rPr lang="el-GR" dirty="0">
                <a:solidFill>
                  <a:srgbClr val="000000"/>
                </a:solidFill>
              </a:rPr>
              <a:t>και της θερμοκρασίας (Τ).</a:t>
            </a:r>
          </a:p>
          <a:p>
            <a:r>
              <a:rPr lang="en-US" dirty="0">
                <a:solidFill>
                  <a:srgbClr val="000000"/>
                </a:solidFill>
              </a:rPr>
              <a:t>(Carmichael et al. 1970)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816166"/>
            <a:ext cx="2862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Mg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SiO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 + SiO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= 2MgSiO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  <a:p>
            <a:r>
              <a:rPr lang="el-GR" dirty="0">
                <a:solidFill>
                  <a:srgbClr val="000000"/>
                </a:solidFill>
              </a:rPr>
              <a:t>Ολιβίνης τήγμα πυρόξενος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3478042"/>
            <a:ext cx="1894359" cy="720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4935432"/>
            <a:ext cx="3608512" cy="6538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244393"/>
            <a:ext cx="7067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00"/>
                </a:solidFill>
              </a:rPr>
              <a:t>εφόσον </a:t>
            </a:r>
            <a:r>
              <a:rPr lang="el-GR" dirty="0">
                <a:solidFill>
                  <a:srgbClr val="FF0000"/>
                </a:solidFill>
              </a:rPr>
              <a:t>ολιβίνης </a:t>
            </a:r>
            <a:r>
              <a:rPr lang="el-GR" dirty="0">
                <a:solidFill>
                  <a:srgbClr val="000000"/>
                </a:solidFill>
              </a:rPr>
              <a:t>και </a:t>
            </a:r>
            <a:r>
              <a:rPr lang="el-GR" dirty="0">
                <a:solidFill>
                  <a:srgbClr val="FF0000"/>
                </a:solidFill>
              </a:rPr>
              <a:t>πυρόξενος είναι καθαρές φάσεις</a:t>
            </a:r>
            <a:r>
              <a:rPr lang="el-GR" dirty="0">
                <a:solidFill>
                  <a:srgbClr val="000000"/>
                </a:solidFill>
              </a:rPr>
              <a:t>, τότε a = 1 και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Σταθερότητα των κρυστάλλων</a:t>
            </a:r>
            <a:br>
              <a:rPr lang="el-GR" dirty="0"/>
            </a:br>
            <a:r>
              <a:rPr lang="el-GR" dirty="0"/>
              <a:t>συναρτήσει της P, T, σύσταση (x)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00808"/>
            <a:ext cx="3879907" cy="33843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0032" y="1556792"/>
            <a:ext cx="35283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000000"/>
                </a:solidFill>
              </a:rPr>
              <a:t>Η σταθερότητα ενός</a:t>
            </a:r>
          </a:p>
          <a:p>
            <a:r>
              <a:rPr lang="el-GR" sz="2000" dirty="0">
                <a:solidFill>
                  <a:srgbClr val="000000"/>
                </a:solidFill>
              </a:rPr>
              <a:t>κρυστάλλου (ορυκτού) στο</a:t>
            </a:r>
          </a:p>
          <a:p>
            <a:r>
              <a:rPr lang="el-GR" sz="2000" dirty="0">
                <a:solidFill>
                  <a:srgbClr val="000000"/>
                </a:solidFill>
              </a:rPr>
              <a:t>σύστημα τήγμα – στερεό</a:t>
            </a:r>
          </a:p>
          <a:p>
            <a:r>
              <a:rPr lang="el-GR" sz="2000" dirty="0">
                <a:solidFill>
                  <a:srgbClr val="000000"/>
                </a:solidFill>
              </a:rPr>
              <a:t>ορίζεται πάνω σε μια επιφάνεια</a:t>
            </a:r>
          </a:p>
          <a:p>
            <a:r>
              <a:rPr lang="en-US" sz="2000" b="1" dirty="0" err="1">
                <a:solidFill>
                  <a:srgbClr val="000000"/>
                </a:solidFill>
              </a:rPr>
              <a:t>G</a:t>
            </a:r>
            <a:r>
              <a:rPr lang="en-US" sz="2000" b="1" baseline="-25000" dirty="0" err="1">
                <a:solidFill>
                  <a:srgbClr val="000000"/>
                </a:solidFill>
              </a:rPr>
              <a:t>l</a:t>
            </a:r>
            <a:r>
              <a:rPr lang="en-US" sz="2000" b="1" dirty="0">
                <a:solidFill>
                  <a:srgbClr val="000000"/>
                </a:solidFill>
              </a:rPr>
              <a:t>=</a:t>
            </a:r>
            <a:r>
              <a:rPr lang="en-US" sz="2000" b="1" dirty="0" err="1">
                <a:solidFill>
                  <a:srgbClr val="000000"/>
                </a:solidFill>
              </a:rPr>
              <a:t>G</a:t>
            </a:r>
            <a:r>
              <a:rPr lang="en-US" sz="2000" b="1" baseline="-25000" dirty="0" err="1">
                <a:solidFill>
                  <a:srgbClr val="000000"/>
                </a:solidFill>
              </a:rPr>
              <a:t>c</a:t>
            </a:r>
            <a:endParaRPr lang="en-US" sz="2000" b="1" baseline="-25000" dirty="0">
              <a:solidFill>
                <a:srgbClr val="000000"/>
              </a:solidFill>
            </a:endParaRPr>
          </a:p>
          <a:p>
            <a:r>
              <a:rPr lang="el-GR" sz="2000" dirty="0">
                <a:solidFill>
                  <a:srgbClr val="000000"/>
                </a:solidFill>
              </a:rPr>
              <a:t>Αυτή η επιφάνεια</a:t>
            </a:r>
          </a:p>
          <a:p>
            <a:r>
              <a:rPr lang="el-GR" sz="2000" dirty="0">
                <a:solidFill>
                  <a:srgbClr val="000000"/>
                </a:solidFill>
              </a:rPr>
              <a:t>καθορίζεται από τρείς</a:t>
            </a:r>
          </a:p>
          <a:p>
            <a:r>
              <a:rPr lang="el-GR" sz="2000" dirty="0">
                <a:solidFill>
                  <a:srgbClr val="000000"/>
                </a:solidFill>
              </a:rPr>
              <a:t>θερμοδυναμικές μεταβλητές</a:t>
            </a:r>
          </a:p>
          <a:p>
            <a:r>
              <a:rPr lang="el-GR" sz="2000" b="1" dirty="0">
                <a:solidFill>
                  <a:srgbClr val="FF0066"/>
                </a:solidFill>
              </a:rPr>
              <a:t>1) Θερμοκρασία</a:t>
            </a:r>
          </a:p>
          <a:p>
            <a:r>
              <a:rPr lang="el-GR" sz="2000" b="1" dirty="0">
                <a:solidFill>
                  <a:srgbClr val="FF0066"/>
                </a:solidFill>
              </a:rPr>
              <a:t>2) Πίεση</a:t>
            </a:r>
          </a:p>
          <a:p>
            <a:r>
              <a:rPr lang="el-GR" sz="2000" b="1" dirty="0">
                <a:solidFill>
                  <a:srgbClr val="FF0066"/>
                </a:solidFill>
              </a:rPr>
              <a:t>3) Ολική Σύσταση</a:t>
            </a:r>
          </a:p>
          <a:p>
            <a:r>
              <a:rPr lang="el-GR" sz="2000" dirty="0">
                <a:solidFill>
                  <a:srgbClr val="000000"/>
                </a:solidFill>
              </a:rPr>
              <a:t>Οποιαδήποτε μεταβολή θα</a:t>
            </a:r>
          </a:p>
          <a:p>
            <a:r>
              <a:rPr lang="el-GR" sz="2000" dirty="0">
                <a:solidFill>
                  <a:srgbClr val="000000"/>
                </a:solidFill>
              </a:rPr>
              <a:t>οδηγήσει το σύστημα από το</a:t>
            </a:r>
          </a:p>
          <a:p>
            <a:r>
              <a:rPr lang="el-GR" sz="2000" dirty="0">
                <a:solidFill>
                  <a:srgbClr val="000000"/>
                </a:solidFill>
              </a:rPr>
              <a:t>πεδίο του τήγματος στο πεδίο</a:t>
            </a:r>
          </a:p>
          <a:p>
            <a:r>
              <a:rPr lang="el-GR" sz="2000" dirty="0">
                <a:solidFill>
                  <a:srgbClr val="000000"/>
                </a:solidFill>
              </a:rPr>
              <a:t>του στερεού.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4653136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240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ΠΑΡΑΡΤΗΜΑ</a:t>
            </a:r>
          </a:p>
        </p:txBody>
      </p:sp>
    </p:spTree>
    <p:extLst>
      <p:ext uri="{BB962C8B-B14F-4D97-AF65-F5344CB8AC3E}">
        <p14:creationId xmlns:p14="http://schemas.microsoft.com/office/powerpoint/2010/main" val="23408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μονάδες συγκέντρωσης ουσίας</a:t>
            </a:r>
            <a:br>
              <a:rPr lang="el-GR" dirty="0"/>
            </a:br>
            <a:r>
              <a:rPr lang="el-GR" dirty="0"/>
              <a:t>στο διάλυμα (</a:t>
            </a:r>
            <a:r>
              <a:rPr lang="en-US" dirty="0"/>
              <a:t>concentration units)</a:t>
            </a:r>
            <a:endParaRPr lang="el-G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8482"/>
              </p:ext>
            </p:extLst>
          </p:nvPr>
        </p:nvGraphicFramePr>
        <p:xfrm>
          <a:off x="323528" y="1772816"/>
          <a:ext cx="8568952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2048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μονάδες συγκέντρωσης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ορισμός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Miligram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liter (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mg/L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μάζα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διαλελυμένης ουσίας (mg) / 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όγκο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του διαλύματος (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 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parts per million (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μάζα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διαλελυμένης ουσίας (mg) / 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μάζα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του διαλύματος (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kg)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Γραμμομοριακό κλάσμα - Mole fraction (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moles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διαλελυμένης ουσίας / συνολικά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moles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στο διάλυμα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Molarity (</a:t>
                      </a: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moles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διαλελυμένης ουσίας / σε όγκο 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L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διαλύματος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Molality (</a:t>
                      </a: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moles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διαλελυμένης ουσίας / σε μάζα 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kg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διαλύτη διαλύματος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Normality (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Ισοδύναμο βάρος διαλελυμένης ουσίας (g)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σε όγκο 1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διαλύματος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8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dirty="0"/>
              <a:t>Εισαγωγή</a:t>
            </a:r>
          </a:p>
          <a:p>
            <a:r>
              <a:rPr lang="el-GR" sz="2800" dirty="0" smtClean="0"/>
              <a:t>Μερικές </a:t>
            </a:r>
            <a:r>
              <a:rPr lang="el-GR" sz="2800" dirty="0"/>
              <a:t>Γραμμομοριακές ιδιότητες</a:t>
            </a:r>
          </a:p>
          <a:p>
            <a:r>
              <a:rPr lang="el-GR" sz="2800" dirty="0" smtClean="0"/>
              <a:t>Γραμμομοριακό </a:t>
            </a:r>
            <a:r>
              <a:rPr lang="el-GR" sz="2800" dirty="0"/>
              <a:t>κλάσμα</a:t>
            </a:r>
          </a:p>
          <a:p>
            <a:r>
              <a:rPr lang="el-GR" sz="2800" dirty="0" smtClean="0"/>
              <a:t>Χημικό </a:t>
            </a:r>
            <a:r>
              <a:rPr lang="el-GR" sz="2800" dirty="0"/>
              <a:t>Δυναμικό</a:t>
            </a:r>
          </a:p>
          <a:p>
            <a:r>
              <a:rPr lang="el-GR" sz="2800" dirty="0" smtClean="0"/>
              <a:t>Ενεργότητα</a:t>
            </a:r>
            <a:endParaRPr lang="en-US" sz="2800" dirty="0"/>
          </a:p>
          <a:p>
            <a:r>
              <a:rPr lang="el-GR" sz="2800" dirty="0" smtClean="0"/>
              <a:t>Σχέση </a:t>
            </a:r>
            <a:r>
              <a:rPr lang="el-GR" sz="2800" dirty="0"/>
              <a:t>ενεργότητας &amp; σύστασης</a:t>
            </a:r>
          </a:p>
        </p:txBody>
      </p:sp>
    </p:spTree>
    <p:extLst>
      <p:ext uri="{BB962C8B-B14F-4D97-AF65-F5344CB8AC3E}">
        <p14:creationId xmlns:p14="http://schemas.microsoft.com/office/powerpoint/2010/main" val="37418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1.0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Χριστίνα </a:t>
            </a:r>
            <a:r>
              <a:rPr lang="el-GR" sz="2000" smtClean="0"/>
              <a:t>Στουραϊτη 2015. </a:t>
            </a:r>
            <a:r>
              <a:rPr lang="el-GR" sz="2000" dirty="0"/>
              <a:t>Χριστίνα </a:t>
            </a:r>
            <a:r>
              <a:rPr lang="el-GR" sz="2000" dirty="0" smtClean="0"/>
              <a:t>Στουραϊτη. </a:t>
            </a:r>
            <a:r>
              <a:rPr lang="el-GR" sz="2000" dirty="0"/>
              <a:t>«Γεωχημεία. Γεωχημικές διεργασίες </a:t>
            </a:r>
            <a:r>
              <a:rPr lang="el-GR" sz="2000" dirty="0" smtClean="0"/>
              <a:t>στο εσωτερικό </a:t>
            </a:r>
            <a:r>
              <a:rPr lang="el-GR" sz="2000" dirty="0"/>
              <a:t>της γης». Έκδοση: 1.0. Αθήνα 2014. 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 Μερικός Γραμμομοριακός </a:t>
            </a:r>
            <a:r>
              <a:rPr lang="el-GR" sz="2000" dirty="0" smtClean="0"/>
              <a:t>Όγκος</a:t>
            </a:r>
            <a:r>
              <a:rPr lang="en-US" sz="2000" dirty="0" smtClean="0"/>
              <a:t> </a:t>
            </a:r>
            <a:r>
              <a:rPr lang="el-GR" sz="2000" dirty="0" smtClean="0"/>
              <a:t>σε</a:t>
            </a:r>
            <a:r>
              <a:rPr lang="en-US" sz="2000" dirty="0" smtClean="0"/>
              <a:t> </a:t>
            </a:r>
            <a:r>
              <a:rPr lang="el-GR" sz="2000" dirty="0" smtClean="0"/>
              <a:t>ιδανική ανάμιξη και πραγματική ανάμιξη</a:t>
            </a:r>
            <a:r>
              <a:rPr lang="en-US" sz="2000" dirty="0" smtClean="0"/>
              <a:t>. 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2: </a:t>
            </a:r>
            <a:r>
              <a:rPr lang="el-GR" sz="2000" dirty="0" smtClean="0">
                <a:latin typeface="Calibri" panose="020F0502020204030204" pitchFamily="34" charset="0"/>
              </a:rPr>
              <a:t>Συσκευή </a:t>
            </a:r>
            <a:r>
              <a:rPr lang="en-US" sz="2000" dirty="0" smtClean="0">
                <a:latin typeface="Calibri" panose="020F0502020204030204" pitchFamily="34" charset="0"/>
              </a:rPr>
              <a:t>Piston-and-cylinder </a:t>
            </a:r>
            <a:r>
              <a:rPr lang="el-GR" sz="2000" dirty="0" smtClean="0">
                <a:latin typeface="Calibri" panose="020F0502020204030204" pitchFamily="34" charset="0"/>
              </a:rPr>
              <a:t>για την συμπίεση αερίου. </a:t>
            </a:r>
            <a:r>
              <a:rPr lang="en-US" sz="2000" dirty="0" smtClean="0">
                <a:latin typeface="Calibri" panose="020F0502020204030204" pitchFamily="34" charset="0"/>
              </a:rPr>
              <a:t>Copyrighted. </a:t>
            </a:r>
            <a:r>
              <a:rPr lang="el-GR" sz="2000" dirty="0" smtClean="0">
                <a:latin typeface="Calibri" panose="020F0502020204030204" pitchFamily="34" charset="0"/>
              </a:rPr>
              <a:t>Πηγή: </a:t>
            </a:r>
            <a:r>
              <a:rPr lang="en-US" sz="2000" dirty="0" smtClean="0">
                <a:latin typeface="Calibri" panose="020F0502020204030204" pitchFamily="34" charset="0"/>
              </a:rPr>
              <a:t>Winter (2001). An introduction to Igneous and Metamorphic Petrology. Prentice Hall.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3: </a:t>
            </a:r>
            <a:r>
              <a:rPr lang="el-GR" sz="2000" dirty="0"/>
              <a:t>Σχέση ενεργότητας – σύστασης </a:t>
            </a:r>
            <a:r>
              <a:rPr lang="el-GR" sz="2000" dirty="0" smtClean="0"/>
              <a:t>για</a:t>
            </a:r>
            <a:r>
              <a:rPr lang="en-US" sz="2000" dirty="0" smtClean="0"/>
              <a:t> </a:t>
            </a:r>
            <a:r>
              <a:rPr lang="el-GR" sz="2000" dirty="0" smtClean="0"/>
              <a:t>το </a:t>
            </a:r>
            <a:r>
              <a:rPr lang="el-GR" sz="2000" dirty="0"/>
              <a:t>πλαγιοκάστο, στους 700</a:t>
            </a:r>
            <a:r>
              <a:rPr lang="el-GR" sz="2000" baseline="30000" dirty="0"/>
              <a:t>o</a:t>
            </a:r>
            <a:r>
              <a:rPr lang="el-GR" sz="2000" dirty="0"/>
              <a:t>C. </a:t>
            </a:r>
            <a:r>
              <a:rPr lang="en-US" sz="2000" dirty="0"/>
              <a:t>Copyrighted</a:t>
            </a:r>
            <a:r>
              <a:rPr lang="en-US" sz="2000" dirty="0" smtClean="0"/>
              <a:t>. </a:t>
            </a:r>
            <a:r>
              <a:rPr lang="el-GR" sz="2000" dirty="0" smtClean="0"/>
              <a:t>Πηγή: Orville </a:t>
            </a:r>
            <a:r>
              <a:rPr lang="de-DE" sz="2000" dirty="0" smtClean="0"/>
              <a:t>1972</a:t>
            </a:r>
            <a:r>
              <a:rPr lang="de-DE" sz="2000" dirty="0"/>
              <a:t>, Am. J. Sci. 272, </a:t>
            </a:r>
            <a:r>
              <a:rPr lang="de-DE" sz="2000" dirty="0" smtClean="0"/>
              <a:t>234-272.</a:t>
            </a:r>
            <a:endParaRPr lang="en-US" sz="2000" dirty="0"/>
          </a:p>
          <a:p>
            <a:pPr marL="0" indent="0">
              <a:buNone/>
            </a:pPr>
            <a:r>
              <a:rPr lang="el-GR" sz="2000" dirty="0" smtClean="0"/>
              <a:t>Εικόνα 4: Μεταβολή της </a:t>
            </a:r>
            <a:r>
              <a:rPr lang="en-US" sz="2000" dirty="0" err="1" smtClean="0"/>
              <a:t>lnK</a:t>
            </a:r>
            <a:r>
              <a:rPr lang="en-US" sz="2000" dirty="0" smtClean="0"/>
              <a:t> </a:t>
            </a:r>
            <a:r>
              <a:rPr lang="el-GR" sz="2000" dirty="0" smtClean="0"/>
              <a:t>με το 1/Τ. </a:t>
            </a:r>
            <a:r>
              <a:rPr lang="en-US" sz="2000" dirty="0" smtClean="0"/>
              <a:t>Copyrighted.</a:t>
            </a:r>
            <a:r>
              <a:rPr lang="el-GR" sz="2000" dirty="0"/>
              <a:t>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/>
              <a:t>5: </a:t>
            </a:r>
            <a:r>
              <a:rPr lang="en-US" sz="2000" dirty="0"/>
              <a:t>Gibbs Free Energy of </a:t>
            </a:r>
            <a:r>
              <a:rPr lang="en-US" sz="2000" dirty="0" smtClean="0"/>
              <a:t>Mixing</a:t>
            </a:r>
            <a:r>
              <a:rPr lang="el-GR" sz="2000" dirty="0" smtClean="0"/>
              <a:t>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6: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676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Μερικές γραμμομοριακές ιδιότητες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Οι </a:t>
            </a:r>
            <a:r>
              <a:rPr lang="el-GR" sz="1800" dirty="0"/>
              <a:t>θερμοδυναμικές ιδιότητες του διαλύματος διαφέρουν συγκρινόμενες με </a:t>
            </a:r>
            <a:r>
              <a:rPr lang="el-GR" sz="1800" dirty="0" smtClean="0"/>
              <a:t>αυτές</a:t>
            </a:r>
            <a:r>
              <a:rPr lang="en-US" sz="1800" dirty="0" smtClean="0"/>
              <a:t> </a:t>
            </a:r>
            <a:r>
              <a:rPr lang="el-GR" sz="1800" dirty="0" smtClean="0"/>
              <a:t>του </a:t>
            </a:r>
            <a:r>
              <a:rPr lang="el-GR" sz="1800" dirty="0"/>
              <a:t>απλού μίγματος (όπου έχουμε ανάμιξη ουσιών με μηχανικό τρόπο), </a:t>
            </a:r>
            <a:r>
              <a:rPr lang="el-GR" sz="1800" dirty="0" smtClean="0"/>
              <a:t>λόγω</a:t>
            </a:r>
            <a:r>
              <a:rPr lang="en-US" sz="1800" dirty="0" smtClean="0"/>
              <a:t> </a:t>
            </a:r>
            <a:r>
              <a:rPr lang="el-GR" sz="1800" dirty="0" smtClean="0"/>
              <a:t>ηλεκτροστατικών </a:t>
            </a:r>
            <a:r>
              <a:rPr lang="el-GR" sz="1800" dirty="0"/>
              <a:t>τάσεων που αναπτύσονται μεταξύ μορίων διαλύτη (πχ. </a:t>
            </a:r>
            <a:r>
              <a:rPr lang="el-GR" sz="1800" dirty="0" smtClean="0"/>
              <a:t>νερού)</a:t>
            </a:r>
            <a:r>
              <a:rPr lang="en-US" sz="1800" dirty="0" smtClean="0"/>
              <a:t> </a:t>
            </a:r>
            <a:r>
              <a:rPr lang="el-GR" sz="1800" dirty="0" smtClean="0"/>
              <a:t>και </a:t>
            </a:r>
            <a:r>
              <a:rPr lang="el-GR" sz="1800" dirty="0"/>
              <a:t>της διαλελυμένης ουσίας.</a:t>
            </a:r>
          </a:p>
          <a:p>
            <a:pPr marL="0" indent="0">
              <a:buNone/>
            </a:pPr>
            <a:r>
              <a:rPr lang="el-GR" sz="1800" u="sng" dirty="0"/>
              <a:t>Πχ. Διάλυμα </a:t>
            </a:r>
            <a:r>
              <a:rPr lang="el-GR" sz="1800" dirty="0"/>
              <a:t>: 1 </a:t>
            </a:r>
            <a:r>
              <a:rPr lang="en-US" sz="1800" dirty="0"/>
              <a:t>mole </a:t>
            </a:r>
            <a:r>
              <a:rPr lang="en-US" sz="1800" dirty="0" err="1"/>
              <a:t>NaCl</a:t>
            </a:r>
            <a:r>
              <a:rPr lang="en-US" sz="1800" dirty="0"/>
              <a:t> </a:t>
            </a:r>
            <a:r>
              <a:rPr lang="el-GR" sz="1800" dirty="0"/>
              <a:t>σε 1 </a:t>
            </a:r>
            <a:r>
              <a:rPr lang="en-US" sz="1800" dirty="0"/>
              <a:t>kg H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</a:p>
          <a:p>
            <a:r>
              <a:rPr lang="en-US" sz="1800" dirty="0" err="1" smtClean="0"/>
              <a:t>NaCl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Na</a:t>
            </a:r>
            <a:r>
              <a:rPr lang="en-US" sz="1800" baseline="30000" dirty="0"/>
              <a:t>+</a:t>
            </a:r>
            <a:r>
              <a:rPr lang="en-US" sz="1800" dirty="0"/>
              <a:t> + Cl</a:t>
            </a:r>
            <a:r>
              <a:rPr lang="en-US" sz="1800" baseline="30000" dirty="0"/>
              <a:t>-</a:t>
            </a:r>
          </a:p>
          <a:p>
            <a:r>
              <a:rPr lang="en-US" sz="1800" dirty="0" smtClean="0"/>
              <a:t>V</a:t>
            </a:r>
            <a:r>
              <a:rPr lang="en-US" sz="1800" baseline="-25000" dirty="0" smtClean="0"/>
              <a:t> </a:t>
            </a:r>
            <a:r>
              <a:rPr lang="el-GR" sz="1800" baseline="-25000" dirty="0"/>
              <a:t>διαλύματος </a:t>
            </a:r>
            <a:r>
              <a:rPr lang="en-US" sz="1800" dirty="0" smtClean="0"/>
              <a:t>&lt; </a:t>
            </a:r>
            <a:r>
              <a:rPr lang="en-US" sz="1800" dirty="0"/>
              <a:t>V</a:t>
            </a:r>
            <a:r>
              <a:rPr lang="en-US" sz="1800" baseline="-25000" dirty="0"/>
              <a:t> </a:t>
            </a:r>
            <a:r>
              <a:rPr lang="en-US" sz="1800" baseline="-25000" dirty="0" err="1" smtClean="0"/>
              <a:t>NaCl</a:t>
            </a:r>
            <a:r>
              <a:rPr lang="en-US" sz="1800" baseline="-25000" dirty="0" smtClean="0"/>
              <a:t>  </a:t>
            </a:r>
            <a:r>
              <a:rPr lang="en-US" sz="1800" dirty="0" smtClean="0"/>
              <a:t>+ </a:t>
            </a:r>
            <a:r>
              <a:rPr lang="en-US" sz="1800" dirty="0"/>
              <a:t>V </a:t>
            </a:r>
            <a:r>
              <a:rPr lang="en-US" sz="1800" baseline="-25000" dirty="0" smtClean="0"/>
              <a:t>H2O</a:t>
            </a:r>
            <a:endParaRPr lang="en-US" sz="1800" baseline="-25000" dirty="0"/>
          </a:p>
          <a:p>
            <a:r>
              <a:rPr lang="el-GR" sz="1800" dirty="0" smtClean="0"/>
              <a:t>Αιτία </a:t>
            </a:r>
            <a:r>
              <a:rPr lang="el-GR" sz="1800" dirty="0"/>
              <a:t>του φαινομένου : ηλεκτροστατικές δυνάμεις μεταξύ μορίων H</a:t>
            </a:r>
            <a:r>
              <a:rPr lang="el-GR" sz="1800" baseline="-25000" dirty="0"/>
              <a:t>2</a:t>
            </a:r>
            <a:r>
              <a:rPr lang="el-GR" sz="1800" dirty="0"/>
              <a:t>O και ιόντων.</a:t>
            </a:r>
          </a:p>
          <a:p>
            <a:pPr marL="0" indent="0">
              <a:buNone/>
            </a:pPr>
            <a:r>
              <a:rPr lang="el-GR" sz="1800" dirty="0"/>
              <a:t>Πχ. Πλαγιόκλαστο (Στερεό Διάλυμα: </a:t>
            </a:r>
            <a:r>
              <a:rPr lang="en-US" sz="1800" dirty="0"/>
              <a:t>NaAlSi</a:t>
            </a:r>
            <a:r>
              <a:rPr lang="en-US" sz="1800" baseline="-25000" dirty="0"/>
              <a:t>3</a:t>
            </a:r>
            <a:r>
              <a:rPr lang="en-US" sz="1800" dirty="0"/>
              <a:t>O</a:t>
            </a:r>
            <a:r>
              <a:rPr lang="en-US" sz="1800" baseline="-25000" dirty="0"/>
              <a:t>8</a:t>
            </a:r>
            <a:r>
              <a:rPr lang="en-US" sz="1800" dirty="0"/>
              <a:t> – CaAl</a:t>
            </a:r>
            <a:r>
              <a:rPr lang="en-US" sz="1800" baseline="-25000" dirty="0"/>
              <a:t>2</a:t>
            </a:r>
            <a:r>
              <a:rPr lang="en-US" sz="1800" dirty="0"/>
              <a:t>Si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  <a:r>
              <a:rPr lang="en-US" sz="1800" baseline="-25000" dirty="0"/>
              <a:t>8</a:t>
            </a:r>
            <a:r>
              <a:rPr lang="en-US" sz="1800" dirty="0"/>
              <a:t>)</a:t>
            </a:r>
          </a:p>
          <a:p>
            <a:r>
              <a:rPr lang="el-GR" sz="1800" dirty="0" smtClean="0"/>
              <a:t>H </a:t>
            </a:r>
            <a:r>
              <a:rPr lang="el-GR" sz="1800" dirty="0"/>
              <a:t>Εντροπία του </a:t>
            </a:r>
            <a:r>
              <a:rPr lang="el-GR" sz="1800" b="1" dirty="0" smtClean="0"/>
              <a:t>Πλαγιοκλάστου</a:t>
            </a:r>
            <a:r>
              <a:rPr lang="en-US" sz="1800" b="1" dirty="0" smtClean="0"/>
              <a:t> </a:t>
            </a:r>
            <a:r>
              <a:rPr lang="el-GR" sz="1800" dirty="0" smtClean="0"/>
              <a:t>≠ </a:t>
            </a:r>
            <a:r>
              <a:rPr lang="el-GR" sz="1800" dirty="0"/>
              <a:t>Εντροπία </a:t>
            </a:r>
            <a:r>
              <a:rPr lang="el-GR" sz="1800" b="1" dirty="0"/>
              <a:t>NaAlSi</a:t>
            </a:r>
            <a:r>
              <a:rPr lang="el-GR" sz="1800" b="1" baseline="-25000" dirty="0"/>
              <a:t>3</a:t>
            </a:r>
            <a:r>
              <a:rPr lang="el-GR" sz="1800" b="1" dirty="0"/>
              <a:t>O</a:t>
            </a:r>
            <a:r>
              <a:rPr lang="el-GR" sz="1800" b="1" baseline="-25000" dirty="0"/>
              <a:t>8</a:t>
            </a:r>
            <a:r>
              <a:rPr lang="el-GR" sz="1800" b="1" dirty="0"/>
              <a:t> + </a:t>
            </a:r>
            <a:r>
              <a:rPr lang="el-GR" sz="1800" dirty="0"/>
              <a:t>Εντροπία </a:t>
            </a:r>
            <a:r>
              <a:rPr lang="el-GR" sz="1800" b="1" dirty="0"/>
              <a:t>CaAl</a:t>
            </a:r>
            <a:r>
              <a:rPr lang="el-GR" sz="1800" b="1" baseline="-25000" dirty="0"/>
              <a:t>2</a:t>
            </a:r>
            <a:r>
              <a:rPr lang="el-GR" sz="1800" b="1" dirty="0"/>
              <a:t>Si</a:t>
            </a:r>
            <a:r>
              <a:rPr lang="el-GR" sz="1800" b="1" baseline="-25000" dirty="0"/>
              <a:t>2</a:t>
            </a:r>
            <a:r>
              <a:rPr lang="el-GR" sz="1800" b="1" dirty="0"/>
              <a:t>O</a:t>
            </a:r>
            <a:r>
              <a:rPr lang="el-GR" sz="1800" b="1" baseline="-25000" dirty="0"/>
              <a:t>8</a:t>
            </a:r>
          </a:p>
          <a:p>
            <a:r>
              <a:rPr lang="el-GR" sz="1800" dirty="0" smtClean="0"/>
              <a:t>η </a:t>
            </a:r>
            <a:r>
              <a:rPr lang="el-GR" sz="1800" dirty="0"/>
              <a:t>Εντροπία ή η Ελεύθερη Ενέργεια του πλαγιοκλάστου επηρεάζεται από </a:t>
            </a:r>
            <a:r>
              <a:rPr lang="el-GR" sz="1800" dirty="0" smtClean="0"/>
              <a:t>τη</a:t>
            </a:r>
            <a:r>
              <a:rPr lang="en-US" sz="1800" dirty="0" smtClean="0"/>
              <a:t> </a:t>
            </a:r>
            <a:r>
              <a:rPr lang="el-GR" sz="1800" dirty="0" smtClean="0"/>
              <a:t>σύσταση </a:t>
            </a:r>
            <a:r>
              <a:rPr lang="el-GR" sz="1800" dirty="0"/>
              <a:t>του πλαγιοκλάστου (αναλογία αλβίτη – ανορθίτη στο μόριο </a:t>
            </a:r>
            <a:r>
              <a:rPr lang="el-GR" sz="1800" dirty="0" smtClean="0"/>
              <a:t>του</a:t>
            </a:r>
            <a:r>
              <a:rPr lang="en-US" sz="1800" dirty="0" smtClean="0"/>
              <a:t> </a:t>
            </a:r>
            <a:r>
              <a:rPr lang="el-GR" sz="1800" dirty="0" smtClean="0"/>
              <a:t>πλαγιοκλάστου</a:t>
            </a:r>
            <a:r>
              <a:rPr lang="el-GR" sz="1800" dirty="0"/>
              <a:t>) !</a:t>
            </a:r>
          </a:p>
        </p:txBody>
      </p:sp>
    </p:spTree>
    <p:extLst>
      <p:ext uri="{BB962C8B-B14F-4D97-AF65-F5344CB8AC3E}">
        <p14:creationId xmlns:p14="http://schemas.microsoft.com/office/powerpoint/2010/main" val="37403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Μερικές γραμμομοριακές ιδιότητες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Τις ορίζουμε γιατί, στα περισσότερα διαλύματα οι ουσίες </a:t>
            </a:r>
            <a:r>
              <a:rPr lang="el-GR" sz="2000" b="1" dirty="0" smtClean="0">
                <a:solidFill>
                  <a:srgbClr val="FF0000"/>
                </a:solidFill>
              </a:rPr>
              <a:t>ΔΕΝ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ΑΝΑΜΕΙΓΝΥΟΝΤΑΙ</a:t>
            </a:r>
            <a:r>
              <a:rPr lang="el-GR" sz="2000" b="1" dirty="0" smtClean="0"/>
              <a:t> </a:t>
            </a:r>
            <a:r>
              <a:rPr lang="el-GR" sz="2000" i="1" dirty="0">
                <a:solidFill>
                  <a:srgbClr val="FF0000"/>
                </a:solidFill>
              </a:rPr>
              <a:t>ιδανικά</a:t>
            </a:r>
            <a:r>
              <a:rPr lang="el-GR" sz="2000" dirty="0"/>
              <a:t>, αλλά μάλλον αποκλίνουν από </a:t>
            </a:r>
            <a:r>
              <a:rPr lang="el-GR" sz="2000" dirty="0" smtClean="0"/>
              <a:t>την</a:t>
            </a:r>
            <a:r>
              <a:rPr lang="en-US" sz="2000" dirty="0" smtClean="0"/>
              <a:t> </a:t>
            </a:r>
            <a:r>
              <a:rPr lang="el-GR" sz="2000" dirty="0" smtClean="0"/>
              <a:t>απλή </a:t>
            </a:r>
            <a:r>
              <a:rPr lang="el-GR" sz="2000" dirty="0"/>
              <a:t>(γραμμική) ανάμιξη, ως αποτέλεσμα των </a:t>
            </a:r>
            <a:r>
              <a:rPr lang="el-GR" sz="2000" dirty="0" smtClean="0"/>
              <a:t>δι-ατομικών</a:t>
            </a:r>
            <a:r>
              <a:rPr lang="en-US" sz="2000" dirty="0" smtClean="0"/>
              <a:t> </a:t>
            </a:r>
            <a:r>
              <a:rPr lang="el-GR" sz="2000" dirty="0" smtClean="0"/>
              <a:t>αλληλεπιδράσεων </a:t>
            </a:r>
            <a:r>
              <a:rPr lang="el-GR" sz="2000" dirty="0"/>
              <a:t>μεταξύ των διαφορετικών ιόντων ή μορίων </a:t>
            </a:r>
            <a:r>
              <a:rPr lang="el-GR" sz="2000" dirty="0" smtClean="0"/>
              <a:t>σε</a:t>
            </a:r>
            <a:r>
              <a:rPr lang="en-US" sz="2000" dirty="0" smtClean="0"/>
              <a:t> </a:t>
            </a:r>
            <a:r>
              <a:rPr lang="el-GR" sz="2000" dirty="0" smtClean="0"/>
              <a:t>κάθε </a:t>
            </a:r>
            <a:r>
              <a:rPr lang="el-GR" sz="2000" dirty="0"/>
              <a:t>φάση.</a:t>
            </a:r>
          </a:p>
          <a:p>
            <a:r>
              <a:rPr lang="el-GR" sz="2000" dirty="0" smtClean="0"/>
              <a:t>Οι </a:t>
            </a:r>
            <a:r>
              <a:rPr lang="el-GR" sz="2000" dirty="0">
                <a:solidFill>
                  <a:srgbClr val="FF0000"/>
                </a:solidFill>
              </a:rPr>
              <a:t>Μερικές γραμμομοριακές ιδιότητες </a:t>
            </a:r>
            <a:r>
              <a:rPr lang="el-GR" sz="2000" dirty="0"/>
              <a:t>(</a:t>
            </a:r>
            <a:r>
              <a:rPr lang="el-GR" sz="2000" dirty="0" smtClean="0"/>
              <a:t>θερμοδυναμικές</a:t>
            </a:r>
            <a:r>
              <a:rPr lang="en-US" sz="2000" dirty="0" smtClean="0"/>
              <a:t> </a:t>
            </a:r>
            <a:r>
              <a:rPr lang="el-GR" sz="2000" dirty="0" smtClean="0"/>
              <a:t>μεταβλητές</a:t>
            </a:r>
            <a:r>
              <a:rPr lang="el-GR" sz="2000" dirty="0"/>
              <a:t>) ορίζονται στη βάση της </a:t>
            </a:r>
            <a:r>
              <a:rPr lang="el-GR" sz="2000" dirty="0">
                <a:solidFill>
                  <a:srgbClr val="FF0000"/>
                </a:solidFill>
              </a:rPr>
              <a:t>≪πραγματικής≫ ανάμιξης</a:t>
            </a:r>
            <a:r>
              <a:rPr lang="el-GR" sz="2000" dirty="0"/>
              <a:t>.</a:t>
            </a:r>
          </a:p>
          <a:p>
            <a:r>
              <a:rPr lang="el-GR" sz="2000" dirty="0" smtClean="0"/>
              <a:t>Ανάγκη </a:t>
            </a:r>
            <a:r>
              <a:rPr lang="el-GR" sz="2000" dirty="0"/>
              <a:t>να καθορίσουμε μια </a:t>
            </a:r>
            <a:r>
              <a:rPr lang="el-GR" sz="2000" b="1" dirty="0"/>
              <a:t>τυπική (ή κανονική) </a:t>
            </a:r>
            <a:r>
              <a:rPr lang="el-GR" sz="2000" b="1" dirty="0" smtClean="0"/>
              <a:t>κατάσταση</a:t>
            </a:r>
            <a:r>
              <a:rPr lang="en-US" sz="2000" b="1" dirty="0" smtClean="0"/>
              <a:t> </a:t>
            </a:r>
            <a:r>
              <a:rPr lang="el-GR" sz="2000" dirty="0" smtClean="0"/>
              <a:t>αναφοράς</a:t>
            </a:r>
            <a:r>
              <a:rPr lang="el-GR" sz="2000" dirty="0"/>
              <a:t>, για να υπολογίσουμε τις μεταβολές </a:t>
            </a:r>
            <a:r>
              <a:rPr lang="el-GR" sz="2000" dirty="0" smtClean="0"/>
              <a:t>των</a:t>
            </a:r>
            <a:r>
              <a:rPr lang="en-US" sz="2000" dirty="0" smtClean="0"/>
              <a:t> </a:t>
            </a:r>
            <a:r>
              <a:rPr lang="el-GR" sz="2000" dirty="0" smtClean="0"/>
              <a:t>θερμοδυναμικών </a:t>
            </a:r>
            <a:r>
              <a:rPr lang="el-GR" sz="2000" dirty="0"/>
              <a:t>ιδιοτήτων. Η απλούστερη και πιο </a:t>
            </a:r>
            <a:r>
              <a:rPr lang="el-GR" sz="2000" dirty="0" smtClean="0"/>
              <a:t>διαδεδομένη</a:t>
            </a:r>
            <a:r>
              <a:rPr lang="en-US" sz="2000" dirty="0" smtClean="0"/>
              <a:t> </a:t>
            </a:r>
            <a:r>
              <a:rPr lang="el-GR" sz="2000" dirty="0" smtClean="0"/>
              <a:t>κατάσταση </a:t>
            </a:r>
            <a:r>
              <a:rPr lang="el-GR" sz="2000" dirty="0"/>
              <a:t>αναφοράς είναι: </a:t>
            </a:r>
            <a:r>
              <a:rPr lang="el-GR" sz="2000" b="1" dirty="0">
                <a:solidFill>
                  <a:srgbClr val="FF0000"/>
                </a:solidFill>
              </a:rPr>
              <a:t>μια καθαρή φάση</a:t>
            </a:r>
            <a:r>
              <a:rPr lang="el-GR" sz="2000" b="1" dirty="0"/>
              <a:t> </a:t>
            </a:r>
            <a:r>
              <a:rPr lang="el-GR" sz="2000" dirty="0"/>
              <a:t>σε κανονική </a:t>
            </a:r>
            <a:r>
              <a:rPr lang="el-GR" sz="2000" dirty="0" smtClean="0"/>
              <a:t>πίεση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1 </a:t>
            </a:r>
            <a:r>
              <a:rPr lang="en-US" sz="2000" dirty="0">
                <a:solidFill>
                  <a:srgbClr val="FF0000"/>
                </a:solidFill>
              </a:rPr>
              <a:t>bar</a:t>
            </a:r>
            <a:r>
              <a:rPr lang="en-US" sz="2000" dirty="0"/>
              <a:t>).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80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Ορισμός του Γραμμομοριακού</a:t>
            </a:r>
            <a:br>
              <a:rPr lang="el-GR" dirty="0"/>
            </a:br>
            <a:r>
              <a:rPr lang="el-GR" dirty="0"/>
              <a:t>Κλάσματος (</a:t>
            </a:r>
            <a:r>
              <a:rPr lang="en-US" dirty="0"/>
              <a:t>Xi)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Σε μια φάση </a:t>
            </a:r>
            <a:r>
              <a:rPr lang="el-GR" sz="2000" b="1" i="1" dirty="0"/>
              <a:t>α </a:t>
            </a:r>
            <a:r>
              <a:rPr lang="el-GR" sz="2000" dirty="0"/>
              <a:t>(ορυκτό) που αποτελείται από </a:t>
            </a:r>
            <a:r>
              <a:rPr lang="el-GR" sz="2000" i="1" dirty="0"/>
              <a:t>k </a:t>
            </a:r>
            <a:r>
              <a:rPr lang="el-GR" sz="2000" b="1" dirty="0"/>
              <a:t>διαφορετικά </a:t>
            </a:r>
            <a:r>
              <a:rPr lang="el-GR" sz="2000" b="1" dirty="0" smtClean="0"/>
              <a:t>συστατικά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υπολογίζουμε </a:t>
            </a:r>
            <a:r>
              <a:rPr lang="el-GR" sz="2000" dirty="0"/>
              <a:t>τον συνολικό αριθμό των moles (</a:t>
            </a:r>
            <a:r>
              <a:rPr lang="el-GR" sz="2000" dirty="0" smtClean="0"/>
              <a:t>n</a:t>
            </a:r>
            <a:r>
              <a:rPr lang="el-GR" sz="2000" baseline="30000" dirty="0" smtClean="0"/>
              <a:t>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n</a:t>
            </a:r>
            <a:r>
              <a:rPr lang="en-US" sz="2000" baseline="30000" dirty="0" smtClean="0"/>
              <a:t>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n</a:t>
            </a:r>
            <a:r>
              <a:rPr lang="en-US" sz="2000" baseline="30000" dirty="0" smtClean="0"/>
              <a:t>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n</a:t>
            </a:r>
            <a:r>
              <a:rPr lang="en-US" sz="2000" baseline="30000" dirty="0" smtClean="0"/>
              <a:t>a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, </a:t>
            </a:r>
            <a:r>
              <a:rPr lang="en-US" sz="2000" dirty="0"/>
              <a:t>……</a:t>
            </a:r>
            <a:r>
              <a:rPr lang="en-US" sz="2000" dirty="0" err="1" smtClean="0"/>
              <a:t>n</a:t>
            </a:r>
            <a:r>
              <a:rPr lang="en-US" sz="2000" baseline="30000" dirty="0" err="1" smtClean="0"/>
              <a:t>a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</a:t>
            </a:r>
            <a:r>
              <a:rPr lang="en-US" sz="2000" dirty="0"/>
              <a:t>) </a:t>
            </a:r>
            <a:r>
              <a:rPr lang="el-GR" sz="2000" dirty="0"/>
              <a:t>των </a:t>
            </a:r>
            <a:r>
              <a:rPr lang="en-US" sz="2000" dirty="0" smtClean="0"/>
              <a:t>k </a:t>
            </a:r>
            <a:r>
              <a:rPr lang="el-GR" sz="2000" dirty="0" smtClean="0"/>
              <a:t>συστατικών </a:t>
            </a:r>
            <a:r>
              <a:rPr lang="el-GR" sz="2000" dirty="0"/>
              <a:t>της φάσης.</a:t>
            </a:r>
          </a:p>
          <a:p>
            <a:pPr marL="0" indent="0">
              <a:buNone/>
            </a:pPr>
            <a:r>
              <a:rPr lang="el-GR" sz="2000" dirty="0"/>
              <a:t>Μαθηματικά υπολογίζουμε ότι το γραμμομοριακό κλάσμα του συστατικού 1 </a:t>
            </a:r>
            <a:r>
              <a:rPr lang="el-GR" sz="2000" dirty="0" smtClean="0"/>
              <a:t>στη</a:t>
            </a:r>
            <a:r>
              <a:rPr lang="en-US" sz="2000" dirty="0" smtClean="0"/>
              <a:t> </a:t>
            </a:r>
            <a:r>
              <a:rPr lang="el-GR" sz="2000" dirty="0" smtClean="0"/>
              <a:t>φάση α</a:t>
            </a:r>
            <a:r>
              <a:rPr lang="en-US" sz="2000" dirty="0" smtClean="0"/>
              <a:t> </a:t>
            </a:r>
            <a:r>
              <a:rPr lang="el-GR" sz="2000" dirty="0" smtClean="0"/>
              <a:t>είναι</a:t>
            </a:r>
            <a:r>
              <a:rPr lang="el-GR" sz="2000" dirty="0"/>
              <a:t>: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i="1" dirty="0"/>
              <a:t>X</a:t>
            </a:r>
            <a:r>
              <a:rPr lang="el-GR" sz="2000" i="1" baseline="30000" dirty="0" smtClean="0"/>
              <a:t>α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</a:t>
            </a:r>
            <a:r>
              <a:rPr lang="en-US" sz="2000" i="1" dirty="0"/>
              <a:t>= </a:t>
            </a:r>
            <a:r>
              <a:rPr lang="en-US" sz="2000" dirty="0" err="1" smtClean="0"/>
              <a:t>n</a:t>
            </a:r>
            <a:r>
              <a:rPr lang="en-US" sz="2000" baseline="30000" dirty="0" err="1" smtClean="0"/>
              <a:t>a</a:t>
            </a:r>
            <a:r>
              <a:rPr lang="el-GR" sz="2000" baseline="-25000" dirty="0" smtClean="0"/>
              <a:t>1</a:t>
            </a:r>
            <a:r>
              <a:rPr lang="el-GR" sz="2000" dirty="0" smtClean="0"/>
              <a:t> /</a:t>
            </a:r>
            <a:r>
              <a:rPr lang="en-US" sz="2000" dirty="0" smtClean="0"/>
              <a:t> </a:t>
            </a:r>
            <a:r>
              <a:rPr lang="el-GR" sz="2000" dirty="0" smtClean="0"/>
              <a:t>Σ </a:t>
            </a:r>
            <a:r>
              <a:rPr lang="en-US" sz="2000" dirty="0" err="1" smtClean="0"/>
              <a:t>n</a:t>
            </a:r>
            <a:r>
              <a:rPr lang="en-US" sz="2000" baseline="30000" dirty="0" err="1" smtClean="0"/>
              <a:t>a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</a:t>
            </a:r>
            <a:r>
              <a:rPr lang="en-US" sz="2000" dirty="0"/>
              <a:t>,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όπου, Σ </a:t>
            </a:r>
            <a:r>
              <a:rPr lang="en-US" sz="2000" dirty="0" err="1" smtClean="0"/>
              <a:t>n</a:t>
            </a:r>
            <a:r>
              <a:rPr lang="en-US" sz="2000" baseline="30000" dirty="0" err="1" smtClean="0"/>
              <a:t>a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n</a:t>
            </a:r>
            <a:r>
              <a:rPr lang="en-US" sz="2000" baseline="30000" dirty="0" smtClean="0"/>
              <a:t>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n</a:t>
            </a:r>
            <a:r>
              <a:rPr lang="en-US" sz="2000" baseline="30000" dirty="0" smtClean="0"/>
              <a:t>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n</a:t>
            </a:r>
            <a:r>
              <a:rPr lang="en-US" sz="2000" baseline="30000" dirty="0" smtClean="0"/>
              <a:t>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n</a:t>
            </a:r>
            <a:r>
              <a:rPr lang="en-US" sz="2000" baseline="30000" dirty="0" smtClean="0"/>
              <a:t>a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</a:t>
            </a:r>
            <a:r>
              <a:rPr lang="en-US" sz="2000" dirty="0"/>
              <a:t>+ ……</a:t>
            </a:r>
            <a:r>
              <a:rPr lang="en-US" sz="2000" dirty="0" err="1" smtClean="0"/>
              <a:t>n</a:t>
            </a:r>
            <a:r>
              <a:rPr lang="en-US" sz="2000" baseline="30000" dirty="0" err="1" smtClean="0"/>
              <a:t>a</a:t>
            </a:r>
            <a:r>
              <a:rPr lang="el-GR" sz="2000" baseline="-25000" dirty="0" smtClean="0"/>
              <a:t>k</a:t>
            </a:r>
            <a:r>
              <a:rPr lang="el-GR" sz="2000" dirty="0" smtClean="0"/>
              <a:t> </a:t>
            </a:r>
            <a:r>
              <a:rPr lang="el-GR" sz="2000" dirty="0"/>
              <a:t>(Συνολικός αριθμός moles των </a:t>
            </a:r>
            <a:r>
              <a:rPr lang="el-GR" sz="2000" i="1" dirty="0" smtClean="0"/>
              <a:t>k</a:t>
            </a:r>
            <a:r>
              <a:rPr lang="en-US" sz="2000" i="1" dirty="0" smtClean="0"/>
              <a:t> </a:t>
            </a:r>
            <a:r>
              <a:rPr lang="el-GR" sz="2000" dirty="0" smtClean="0"/>
              <a:t>συστατικών </a:t>
            </a:r>
            <a:r>
              <a:rPr lang="el-GR" sz="2000" dirty="0"/>
              <a:t>της φάσης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r>
              <a:rPr lang="el-GR" sz="2000" dirty="0" smtClean="0"/>
              <a:t>Αν </a:t>
            </a:r>
            <a:r>
              <a:rPr lang="el-GR" sz="2000" dirty="0"/>
              <a:t>η φάση αποτελείται από 1 συστατικό </a:t>
            </a:r>
            <a:r>
              <a:rPr lang="el-GR" sz="2000" i="1" dirty="0" smtClean="0"/>
              <a:t>X</a:t>
            </a:r>
            <a:r>
              <a:rPr lang="el-GR" sz="2000" i="1" baseline="30000" dirty="0" smtClean="0"/>
              <a:t>α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</a:t>
            </a:r>
            <a:r>
              <a:rPr lang="en-US" sz="2000" i="1" dirty="0"/>
              <a:t>= 1/1 =</a:t>
            </a:r>
            <a:r>
              <a:rPr lang="en-US" sz="2000" i="1" dirty="0" smtClean="0"/>
              <a:t>1</a:t>
            </a:r>
          </a:p>
          <a:p>
            <a:r>
              <a:rPr lang="el-GR" sz="2000" dirty="0"/>
              <a:t>Αν η φάση αποτελείται από δύο συστατικά τα 1, 2, τότε τα συνολικά moles </a:t>
            </a:r>
            <a:r>
              <a:rPr lang="el-GR" sz="2000" dirty="0" smtClean="0"/>
              <a:t>είναι</a:t>
            </a:r>
            <a:r>
              <a:rPr lang="en-US" sz="2000" dirty="0" smtClean="0"/>
              <a:t> n</a:t>
            </a:r>
            <a:r>
              <a:rPr lang="en-US" sz="2000" baseline="30000" dirty="0" smtClean="0"/>
              <a:t>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n</a:t>
            </a:r>
            <a:r>
              <a:rPr lang="en-US" sz="2000" baseline="30000" dirty="0" smtClean="0"/>
              <a:t>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,</a:t>
            </a:r>
            <a:endParaRPr lang="en-US" sz="2000" dirty="0"/>
          </a:p>
          <a:p>
            <a:pPr marL="0" indent="0" algn="ctr">
              <a:buNone/>
            </a:pPr>
            <a:r>
              <a:rPr lang="el-GR" sz="2000" dirty="0"/>
              <a:t>άρα </a:t>
            </a:r>
            <a:r>
              <a:rPr lang="en-US" sz="2000" i="1" dirty="0"/>
              <a:t>X</a:t>
            </a:r>
            <a:r>
              <a:rPr lang="el-GR" sz="2000" i="1" baseline="30000" dirty="0" smtClean="0"/>
              <a:t>α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</a:t>
            </a:r>
            <a:r>
              <a:rPr lang="en-US" sz="2000" i="1" dirty="0"/>
              <a:t>= </a:t>
            </a:r>
            <a:r>
              <a:rPr lang="en-US" sz="2000" dirty="0" smtClean="0"/>
              <a:t>n</a:t>
            </a:r>
            <a:r>
              <a:rPr lang="en-US" sz="2000" baseline="30000" dirty="0" smtClean="0"/>
              <a:t>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i="1" dirty="0"/>
              <a:t>/ </a:t>
            </a:r>
            <a:r>
              <a:rPr lang="en-US" sz="2000" dirty="0" smtClean="0"/>
              <a:t>n</a:t>
            </a:r>
            <a:r>
              <a:rPr lang="en-US" sz="2000" baseline="30000" dirty="0" smtClean="0"/>
              <a:t>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n</a:t>
            </a:r>
            <a:r>
              <a:rPr lang="en-US" sz="2000" baseline="30000" dirty="0" smtClean="0"/>
              <a:t>a</a:t>
            </a:r>
            <a:r>
              <a:rPr lang="en-US" sz="2000" baseline="-25000" dirty="0" smtClean="0"/>
              <a:t>2</a:t>
            </a:r>
            <a:endParaRPr lang="el-GR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29526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Γραμμομοριακό Κλάσμα</a:t>
            </a:r>
            <a:br>
              <a:rPr lang="el-GR" dirty="0"/>
            </a:br>
            <a:r>
              <a:rPr lang="en-US" dirty="0"/>
              <a:t>(mole fraction)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85" y="2132856"/>
            <a:ext cx="733281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Μερικές Γραμμομοριακές Ιδιότητες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>
                <a:solidFill>
                  <a:srgbClr val="0070C0"/>
                </a:solidFill>
              </a:rPr>
              <a:t>Εκτατικές Θερμοδυναμικές Ιδιότητες</a:t>
            </a:r>
          </a:p>
          <a:p>
            <a:pPr marL="0" indent="0">
              <a:buNone/>
            </a:pPr>
            <a:r>
              <a:rPr lang="el-GR" sz="2800" dirty="0"/>
              <a:t>(εξαρτώνται από τη μάζα)</a:t>
            </a:r>
          </a:p>
          <a:p>
            <a:r>
              <a:rPr lang="el-GR" sz="2800" dirty="0" smtClean="0"/>
              <a:t>Όγκος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l-GR" sz="2800" dirty="0" smtClean="0">
                <a:solidFill>
                  <a:srgbClr val="FF0000"/>
                </a:solidFill>
              </a:rPr>
              <a:t>Μερικός </a:t>
            </a:r>
            <a:r>
              <a:rPr lang="el-GR" sz="2800" dirty="0">
                <a:solidFill>
                  <a:srgbClr val="FF0000"/>
                </a:solidFill>
              </a:rPr>
              <a:t>Γραμμομοριακός Όγκος</a:t>
            </a:r>
          </a:p>
          <a:p>
            <a:r>
              <a:rPr lang="el-GR" sz="2800" dirty="0" smtClean="0"/>
              <a:t>Ενθαλπία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dirty="0">
                <a:solidFill>
                  <a:srgbClr val="FF0000"/>
                </a:solidFill>
              </a:rPr>
              <a:t>Μερική Γραμμομοριακή Ενθαλπία</a:t>
            </a:r>
          </a:p>
          <a:p>
            <a:r>
              <a:rPr lang="el-GR" sz="2800" dirty="0" smtClean="0"/>
              <a:t>Εντροπία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dirty="0">
                <a:solidFill>
                  <a:srgbClr val="FF0000"/>
                </a:solidFill>
              </a:rPr>
              <a:t>Μερική Γραμμομοριακή Εντροπία</a:t>
            </a:r>
          </a:p>
          <a:p>
            <a:r>
              <a:rPr lang="el-GR" sz="2800" dirty="0" smtClean="0"/>
              <a:t>Ελεύθερη Ενέργεια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dirty="0">
                <a:solidFill>
                  <a:srgbClr val="FF0000"/>
                </a:solidFill>
              </a:rPr>
              <a:t>Μερική </a:t>
            </a:r>
            <a:r>
              <a:rPr lang="el-GR" sz="2800" dirty="0" smtClean="0">
                <a:solidFill>
                  <a:srgbClr val="FF0000"/>
                </a:solidFill>
              </a:rPr>
              <a:t>Γραμμομοριακή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>
                <a:solidFill>
                  <a:srgbClr val="FF0000"/>
                </a:solidFill>
              </a:rPr>
              <a:t>Ελεύθερη </a:t>
            </a:r>
            <a:r>
              <a:rPr lang="el-GR" sz="2800" dirty="0">
                <a:solidFill>
                  <a:srgbClr val="FF0000"/>
                </a:solidFill>
              </a:rPr>
              <a:t>Ενέργεια</a:t>
            </a:r>
          </a:p>
        </p:txBody>
      </p:sp>
    </p:spTree>
    <p:extLst>
      <p:ext uri="{BB962C8B-B14F-4D97-AF65-F5344CB8AC3E}">
        <p14:creationId xmlns:p14="http://schemas.microsoft.com/office/powerpoint/2010/main" val="37932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Μερικός Γραμμομοριακός Όγκος</a:t>
            </a:r>
            <a:br>
              <a:rPr lang="el-GR" dirty="0"/>
            </a:br>
            <a:r>
              <a:rPr lang="el-GR" dirty="0"/>
              <a:t>&amp; ανάμιξη ουσιών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3140968"/>
            <a:ext cx="2242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>
                <a:latin typeface="Calibri" panose="020F0502020204030204" pitchFamily="34" charset="0"/>
              </a:rPr>
              <a:t>Υπολογισμός του</a:t>
            </a:r>
          </a:p>
          <a:p>
            <a:r>
              <a:rPr lang="el-GR" u="sng" dirty="0">
                <a:latin typeface="Calibri" panose="020F0502020204030204" pitchFamily="34" charset="0"/>
              </a:rPr>
              <a:t>Μερικού Γραμ. Όγκου</a:t>
            </a:r>
          </a:p>
          <a:p>
            <a:r>
              <a:rPr lang="el-GR" dirty="0">
                <a:latin typeface="Calibri" panose="020F0502020204030204" pitchFamily="34" charset="0"/>
              </a:rPr>
              <a:t>η προέκταση της</a:t>
            </a:r>
          </a:p>
          <a:p>
            <a:r>
              <a:rPr lang="el-GR" dirty="0">
                <a:latin typeface="Calibri" panose="020F0502020204030204" pitchFamily="34" charset="0"/>
              </a:rPr>
              <a:t>εφαπτομένης από την</a:t>
            </a:r>
          </a:p>
          <a:p>
            <a:r>
              <a:rPr lang="el-GR" dirty="0">
                <a:latin typeface="Calibri" panose="020F0502020204030204" pitchFamily="34" charset="0"/>
              </a:rPr>
              <a:t>τιμή του γραμμ.</a:t>
            </a:r>
          </a:p>
          <a:p>
            <a:r>
              <a:rPr lang="el-GR" dirty="0">
                <a:latin typeface="Calibri" panose="020F0502020204030204" pitchFamily="34" charset="0"/>
              </a:rPr>
              <a:t>κλάσματος Χ που μας</a:t>
            </a:r>
          </a:p>
          <a:p>
            <a:r>
              <a:rPr lang="el-GR" dirty="0">
                <a:latin typeface="Calibri" panose="020F0502020204030204" pitchFamily="34" charset="0"/>
              </a:rPr>
              <a:t>ενδιαφέρει έως τους</a:t>
            </a:r>
          </a:p>
          <a:p>
            <a:r>
              <a:rPr lang="el-GR" dirty="0">
                <a:latin typeface="Calibri" panose="020F0502020204030204" pitchFamily="34" charset="0"/>
              </a:rPr>
              <a:t>άξονες των ακραίων</a:t>
            </a:r>
          </a:p>
          <a:p>
            <a:r>
              <a:rPr lang="el-GR" dirty="0">
                <a:latin typeface="Calibri" panose="020F0502020204030204" pitchFamily="34" charset="0"/>
              </a:rPr>
              <a:t>μελών)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1" y="1628800"/>
            <a:ext cx="5287819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2240" y="5157192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337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2185</Words>
  <Application>Microsoft Office PowerPoint</Application>
  <PresentationFormat>On-screen Show (4:3)</PresentationFormat>
  <Paragraphs>305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Wingdings</vt:lpstr>
      <vt:lpstr>Θέμα του Office</vt:lpstr>
      <vt:lpstr>Γεωχημεία</vt:lpstr>
      <vt:lpstr>Γεωχημικές διεργασίες στο εσωτερικό της γης</vt:lpstr>
      <vt:lpstr>Περιεχόμενα</vt:lpstr>
      <vt:lpstr>Μερικές γραμμομοριακές ιδιότητες</vt:lpstr>
      <vt:lpstr>Μερικές γραμμομοριακές ιδιότητες</vt:lpstr>
      <vt:lpstr>Ορισμός του Γραμμομοριακού Κλάσματος (Xi)</vt:lpstr>
      <vt:lpstr>Γραμμομοριακό Κλάσμα (mole fraction)</vt:lpstr>
      <vt:lpstr>Μερικές Γραμμομοριακές Ιδιότητες</vt:lpstr>
      <vt:lpstr>Μερικός Γραμμομοριακός Όγκος &amp; ανάμιξη ουσιών</vt:lpstr>
      <vt:lpstr>Μερική Γραμμομοριακή Ελεύθερη Ενέργεια GIBBS</vt:lpstr>
      <vt:lpstr>Μερική Γραμμομοριακή Ελεύθερη Ενέργεια GIBBS αντίδρασης</vt:lpstr>
      <vt:lpstr>Μερική Γραμμομοριακή Ελεύθερη Ενέργεια GIBBS &amp; Χημικό Δυναμικό</vt:lpstr>
      <vt:lpstr>PowerPoint Presentation</vt:lpstr>
      <vt:lpstr>Διαλύματα Χημικό Δυναμικό (μ ) – Ενεργότητα (α)</vt:lpstr>
      <vt:lpstr>Διαλύματα Ενεργότητα (α )</vt:lpstr>
      <vt:lpstr>Διαλύματα Ενεργότητα (α )</vt:lpstr>
      <vt:lpstr>PowerPoint Presentation</vt:lpstr>
      <vt:lpstr>Ι. ΣΤΟΙΧΕΙΑ ΘΕΡΜΟΔΥΝΑΜΙΚΗΣ Σχέση ενεργότητας (a) – σύστασης (xi)</vt:lpstr>
      <vt:lpstr>Σταθερά Ισορροπίας (Κ )</vt:lpstr>
      <vt:lpstr>Gibbs Free Energy of Mixing</vt:lpstr>
      <vt:lpstr>Μοντέλα ενεργότητας  (σχέση ενεργότητας(a) – σύστασης (xi) για στερεά διαλύματα)</vt:lpstr>
      <vt:lpstr>Μοντέλα ενεργότητας  (σχέση ενεργότητας(a) – σύστασης (xi) για στερεά διαλύματα)</vt:lpstr>
      <vt:lpstr>ΣΤΟΙΧΕΙΑ ΘΕΡΜΟΔΥΝΑΜΙΚΗΣ Σχέση ενεργότητας (a) – σύστασης (xi)</vt:lpstr>
      <vt:lpstr>σχέση ενεργότητας(a) – σύστασης (xi) για στερεά διαλύματα</vt:lpstr>
      <vt:lpstr>Σταθερότητα των κρυστάλλων συναρτήσει της P, T, σύσταση (x)</vt:lpstr>
      <vt:lpstr>ΠΑΡΑΡΤΗΜΑ</vt:lpstr>
      <vt:lpstr>μονάδες συγκέντρωσης ουσίας στο διάλυμα (concentration units)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215</cp:revision>
  <dcterms:created xsi:type="dcterms:W3CDTF">2012-09-06T09:03:05Z</dcterms:created>
  <dcterms:modified xsi:type="dcterms:W3CDTF">2015-05-19T15:26:50Z</dcterms:modified>
</cp:coreProperties>
</file>