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notesSlides/notesSlide8.xml" ContentType="application/vnd.openxmlformats-officedocument.presentationml.notesSlide+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2"/>
  </p:notesMasterIdLst>
  <p:sldIdLst>
    <p:sldId id="256" r:id="rId3"/>
    <p:sldId id="446" r:id="rId4"/>
    <p:sldId id="443" r:id="rId5"/>
    <p:sldId id="410" r:id="rId6"/>
    <p:sldId id="411" r:id="rId7"/>
    <p:sldId id="412" r:id="rId8"/>
    <p:sldId id="413" r:id="rId9"/>
    <p:sldId id="414" r:id="rId10"/>
    <p:sldId id="415" r:id="rId11"/>
    <p:sldId id="417" r:id="rId12"/>
    <p:sldId id="418" r:id="rId13"/>
    <p:sldId id="421" r:id="rId14"/>
    <p:sldId id="419" r:id="rId15"/>
    <p:sldId id="422" r:id="rId16"/>
    <p:sldId id="444" r:id="rId17"/>
    <p:sldId id="423" r:id="rId18"/>
    <p:sldId id="420" r:id="rId19"/>
    <p:sldId id="424" r:id="rId20"/>
    <p:sldId id="426" r:id="rId21"/>
    <p:sldId id="429" r:id="rId22"/>
    <p:sldId id="430" r:id="rId23"/>
    <p:sldId id="432" r:id="rId24"/>
    <p:sldId id="445" r:id="rId25"/>
    <p:sldId id="434" r:id="rId26"/>
    <p:sldId id="435" r:id="rId27"/>
    <p:sldId id="436" r:id="rId28"/>
    <p:sldId id="437" r:id="rId29"/>
    <p:sldId id="438" r:id="rId30"/>
    <p:sldId id="439" r:id="rId31"/>
    <p:sldId id="440" r:id="rId32"/>
    <p:sldId id="405" r:id="rId33"/>
    <p:sldId id="295" r:id="rId34"/>
    <p:sldId id="299" r:id="rId35"/>
    <p:sldId id="292" r:id="rId36"/>
    <p:sldId id="403" r:id="rId37"/>
    <p:sldId id="404" r:id="rId38"/>
    <p:sldId id="395" r:id="rId39"/>
    <p:sldId id="441" r:id="rId40"/>
    <p:sldId id="442" r:id="rId41"/>
  </p:sldIdLst>
  <p:sldSz cx="9144000" cy="6858000" type="screen4x3"/>
  <p:notesSz cx="6858000" cy="9144000"/>
  <p:custDataLst>
    <p:tags r:id="rId43"/>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99309" autoAdjust="0"/>
  </p:normalViewPr>
  <p:slideViewPr>
    <p:cSldViewPr>
      <p:cViewPr varScale="1">
        <p:scale>
          <a:sx n="79" d="100"/>
          <a:sy n="79" d="100"/>
        </p:scale>
        <p:origin x="-102" y="-77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4F1CF0-A2B8-4955-80DA-C6772F786C66}" type="doc">
      <dgm:prSet loTypeId="urn:microsoft.com/office/officeart/2005/8/layout/process2" loCatId="process" qsTypeId="urn:microsoft.com/office/officeart/2005/8/quickstyle/simple4" qsCatId="simple" csTypeId="urn:microsoft.com/office/officeart/2005/8/colors/accent0_3" csCatId="mainScheme" phldr="1"/>
      <dgm:spPr/>
    </dgm:pt>
    <dgm:pt modelId="{BD8707B7-9AC4-4D1C-97BF-219E51979B55}">
      <dgm:prSet phldrT="[Κείμενο]"/>
      <dgm:spPr/>
      <dgm:t>
        <a:bodyPr/>
        <a:lstStyle/>
        <a:p>
          <a:r>
            <a:rPr lang="en-US" b="1" dirty="0" smtClean="0"/>
            <a:t>Introduction</a:t>
          </a:r>
          <a:endParaRPr lang="en-US" b="1" dirty="0"/>
        </a:p>
      </dgm:t>
    </dgm:pt>
    <dgm:pt modelId="{E130F846-0EF3-4669-9F66-376F0F3A0572}" type="parTrans" cxnId="{B62DA6B3-9C63-4AAE-9A60-5ACD64C7C28B}">
      <dgm:prSet/>
      <dgm:spPr/>
      <dgm:t>
        <a:bodyPr/>
        <a:lstStyle/>
        <a:p>
          <a:endParaRPr lang="en-US" b="1"/>
        </a:p>
      </dgm:t>
    </dgm:pt>
    <dgm:pt modelId="{A9B43039-5AC1-4D5F-B7B7-7B634C2CDC14}" type="sibTrans" cxnId="{B62DA6B3-9C63-4AAE-9A60-5ACD64C7C28B}">
      <dgm:prSet/>
      <dgm:spPr/>
      <dgm:t>
        <a:bodyPr/>
        <a:lstStyle/>
        <a:p>
          <a:endParaRPr lang="en-US" b="1"/>
        </a:p>
      </dgm:t>
    </dgm:pt>
    <dgm:pt modelId="{FA9BDA94-6921-467D-9D9F-8BAD3C0A0AC4}">
      <dgm:prSet/>
      <dgm:spPr/>
      <dgm:t>
        <a:bodyPr/>
        <a:lstStyle/>
        <a:p>
          <a:r>
            <a:rPr lang="en-US" b="1" dirty="0" smtClean="0"/>
            <a:t>Task</a:t>
          </a:r>
        </a:p>
      </dgm:t>
    </dgm:pt>
    <dgm:pt modelId="{ACDAC788-69E2-4D16-8A25-11BE112D2E00}" type="parTrans" cxnId="{EABA34F7-9E0D-4DE2-801F-9EA89AEFCE66}">
      <dgm:prSet/>
      <dgm:spPr/>
      <dgm:t>
        <a:bodyPr/>
        <a:lstStyle/>
        <a:p>
          <a:endParaRPr lang="en-US" b="1"/>
        </a:p>
      </dgm:t>
    </dgm:pt>
    <dgm:pt modelId="{2876AB47-35CC-4FE3-BE2D-60902EAEAA43}" type="sibTrans" cxnId="{EABA34F7-9E0D-4DE2-801F-9EA89AEFCE66}">
      <dgm:prSet/>
      <dgm:spPr/>
      <dgm:t>
        <a:bodyPr/>
        <a:lstStyle/>
        <a:p>
          <a:endParaRPr lang="en-US" b="1"/>
        </a:p>
      </dgm:t>
    </dgm:pt>
    <dgm:pt modelId="{ECB2F5CB-9B9C-4204-B891-FC2B5B2020DC}">
      <dgm:prSet/>
      <dgm:spPr/>
      <dgm:t>
        <a:bodyPr/>
        <a:lstStyle/>
        <a:p>
          <a:r>
            <a:rPr lang="en-US" b="1" dirty="0" smtClean="0"/>
            <a:t>Process</a:t>
          </a:r>
        </a:p>
      </dgm:t>
    </dgm:pt>
    <dgm:pt modelId="{8D06A361-6205-4EF3-A577-260B6E1EFF3B}" type="parTrans" cxnId="{49407FAE-E8D8-4C75-9EA4-51EEB3C8AA67}">
      <dgm:prSet/>
      <dgm:spPr/>
      <dgm:t>
        <a:bodyPr/>
        <a:lstStyle/>
        <a:p>
          <a:endParaRPr lang="en-US" b="1"/>
        </a:p>
      </dgm:t>
    </dgm:pt>
    <dgm:pt modelId="{58D3FBD6-4302-448E-B632-B76B6A5DC048}" type="sibTrans" cxnId="{49407FAE-E8D8-4C75-9EA4-51EEB3C8AA67}">
      <dgm:prSet/>
      <dgm:spPr/>
      <dgm:t>
        <a:bodyPr/>
        <a:lstStyle/>
        <a:p>
          <a:endParaRPr lang="en-US" b="1"/>
        </a:p>
      </dgm:t>
    </dgm:pt>
    <dgm:pt modelId="{110FCBD6-81D1-445B-A8AA-7096CF1FDC3B}">
      <dgm:prSet/>
      <dgm:spPr/>
      <dgm:t>
        <a:bodyPr/>
        <a:lstStyle/>
        <a:p>
          <a:r>
            <a:rPr lang="en-US" b="1" dirty="0" smtClean="0"/>
            <a:t>Evaluation</a:t>
          </a:r>
        </a:p>
      </dgm:t>
    </dgm:pt>
    <dgm:pt modelId="{9D8C1311-6792-4160-B78A-2BF58BAE02A3}" type="parTrans" cxnId="{1A216E69-1D62-4A50-86A1-C0D66DAA1A98}">
      <dgm:prSet/>
      <dgm:spPr/>
      <dgm:t>
        <a:bodyPr/>
        <a:lstStyle/>
        <a:p>
          <a:endParaRPr lang="en-US" b="1"/>
        </a:p>
      </dgm:t>
    </dgm:pt>
    <dgm:pt modelId="{4843CDD0-FAE4-48CE-BC56-0D86BA15DFE1}" type="sibTrans" cxnId="{1A216E69-1D62-4A50-86A1-C0D66DAA1A98}">
      <dgm:prSet/>
      <dgm:spPr/>
      <dgm:t>
        <a:bodyPr/>
        <a:lstStyle/>
        <a:p>
          <a:endParaRPr lang="en-US" b="1"/>
        </a:p>
      </dgm:t>
    </dgm:pt>
    <dgm:pt modelId="{650ECAC5-5380-43D4-BE9D-17EB34AE774D}">
      <dgm:prSet/>
      <dgm:spPr/>
      <dgm:t>
        <a:bodyPr/>
        <a:lstStyle/>
        <a:p>
          <a:r>
            <a:rPr lang="en-US" b="1" dirty="0" smtClean="0"/>
            <a:t>Conclusion</a:t>
          </a:r>
        </a:p>
      </dgm:t>
    </dgm:pt>
    <dgm:pt modelId="{0E54891E-2954-48AA-9C59-8491BBD716CF}" type="parTrans" cxnId="{6061F766-9528-4F8E-BBC1-408F426F321B}">
      <dgm:prSet/>
      <dgm:spPr/>
      <dgm:t>
        <a:bodyPr/>
        <a:lstStyle/>
        <a:p>
          <a:endParaRPr lang="en-US" b="1"/>
        </a:p>
      </dgm:t>
    </dgm:pt>
    <dgm:pt modelId="{0CBC2BDC-03C9-4E67-8232-3E2ECF1D3A0B}" type="sibTrans" cxnId="{6061F766-9528-4F8E-BBC1-408F426F321B}">
      <dgm:prSet/>
      <dgm:spPr/>
      <dgm:t>
        <a:bodyPr/>
        <a:lstStyle/>
        <a:p>
          <a:endParaRPr lang="en-US" b="1"/>
        </a:p>
      </dgm:t>
    </dgm:pt>
    <dgm:pt modelId="{454EAD9A-01E2-4787-8EC2-E44F7F616C35}">
      <dgm:prSet/>
      <dgm:spPr/>
      <dgm:t>
        <a:bodyPr/>
        <a:lstStyle/>
        <a:p>
          <a:r>
            <a:rPr lang="en-US" b="1" dirty="0" smtClean="0"/>
            <a:t>Teachers' Page</a:t>
          </a:r>
          <a:endParaRPr lang="el-GR" b="1" dirty="0"/>
        </a:p>
      </dgm:t>
    </dgm:pt>
    <dgm:pt modelId="{1B302CF6-6DB0-4794-874D-0A4890B9D1B2}" type="parTrans" cxnId="{F87FE46C-2315-456B-A8F4-5DD7C5C977AC}">
      <dgm:prSet/>
      <dgm:spPr/>
      <dgm:t>
        <a:bodyPr/>
        <a:lstStyle/>
        <a:p>
          <a:endParaRPr lang="en-US" b="1"/>
        </a:p>
      </dgm:t>
    </dgm:pt>
    <dgm:pt modelId="{F6D9DE61-0067-4573-9850-E69DFA920C32}" type="sibTrans" cxnId="{F87FE46C-2315-456B-A8F4-5DD7C5C977AC}">
      <dgm:prSet/>
      <dgm:spPr/>
      <dgm:t>
        <a:bodyPr/>
        <a:lstStyle/>
        <a:p>
          <a:endParaRPr lang="en-US" b="1"/>
        </a:p>
      </dgm:t>
    </dgm:pt>
    <dgm:pt modelId="{70A1121D-1D93-459A-A3CF-56093980D3FA}" type="pres">
      <dgm:prSet presAssocID="{F54F1CF0-A2B8-4955-80DA-C6772F786C66}" presName="linearFlow" presStyleCnt="0">
        <dgm:presLayoutVars>
          <dgm:resizeHandles val="exact"/>
        </dgm:presLayoutVars>
      </dgm:prSet>
      <dgm:spPr/>
    </dgm:pt>
    <dgm:pt modelId="{DD06CE83-97E6-4FE4-815E-F0C54F5EC060}" type="pres">
      <dgm:prSet presAssocID="{BD8707B7-9AC4-4D1C-97BF-219E51979B55}" presName="node" presStyleLbl="node1" presStyleIdx="0" presStyleCnt="6">
        <dgm:presLayoutVars>
          <dgm:bulletEnabled val="1"/>
        </dgm:presLayoutVars>
      </dgm:prSet>
      <dgm:spPr/>
      <dgm:t>
        <a:bodyPr/>
        <a:lstStyle/>
        <a:p>
          <a:endParaRPr lang="en-US"/>
        </a:p>
      </dgm:t>
    </dgm:pt>
    <dgm:pt modelId="{F923D522-5720-4617-8DAC-558AF1E27F6F}" type="pres">
      <dgm:prSet presAssocID="{A9B43039-5AC1-4D5F-B7B7-7B634C2CDC14}" presName="sibTrans" presStyleLbl="sibTrans2D1" presStyleIdx="0" presStyleCnt="5"/>
      <dgm:spPr/>
      <dgm:t>
        <a:bodyPr/>
        <a:lstStyle/>
        <a:p>
          <a:endParaRPr lang="el-GR"/>
        </a:p>
      </dgm:t>
    </dgm:pt>
    <dgm:pt modelId="{C8FE2281-C1B2-491C-9B40-B9E41E255204}" type="pres">
      <dgm:prSet presAssocID="{A9B43039-5AC1-4D5F-B7B7-7B634C2CDC14}" presName="connectorText" presStyleLbl="sibTrans2D1" presStyleIdx="0" presStyleCnt="5"/>
      <dgm:spPr/>
      <dgm:t>
        <a:bodyPr/>
        <a:lstStyle/>
        <a:p>
          <a:endParaRPr lang="el-GR"/>
        </a:p>
      </dgm:t>
    </dgm:pt>
    <dgm:pt modelId="{68C04CA6-F027-4E68-A1FE-92E628631733}" type="pres">
      <dgm:prSet presAssocID="{FA9BDA94-6921-467D-9D9F-8BAD3C0A0AC4}" presName="node" presStyleLbl="node1" presStyleIdx="1" presStyleCnt="6">
        <dgm:presLayoutVars>
          <dgm:bulletEnabled val="1"/>
        </dgm:presLayoutVars>
      </dgm:prSet>
      <dgm:spPr/>
      <dgm:t>
        <a:bodyPr/>
        <a:lstStyle/>
        <a:p>
          <a:endParaRPr lang="en-US"/>
        </a:p>
      </dgm:t>
    </dgm:pt>
    <dgm:pt modelId="{4CB892C7-D120-489B-8465-69182C4930F1}" type="pres">
      <dgm:prSet presAssocID="{2876AB47-35CC-4FE3-BE2D-60902EAEAA43}" presName="sibTrans" presStyleLbl="sibTrans2D1" presStyleIdx="1" presStyleCnt="5"/>
      <dgm:spPr/>
      <dgm:t>
        <a:bodyPr/>
        <a:lstStyle/>
        <a:p>
          <a:endParaRPr lang="el-GR"/>
        </a:p>
      </dgm:t>
    </dgm:pt>
    <dgm:pt modelId="{998CB46E-18F1-4CB3-B419-CE3352E29627}" type="pres">
      <dgm:prSet presAssocID="{2876AB47-35CC-4FE3-BE2D-60902EAEAA43}" presName="connectorText" presStyleLbl="sibTrans2D1" presStyleIdx="1" presStyleCnt="5"/>
      <dgm:spPr/>
      <dgm:t>
        <a:bodyPr/>
        <a:lstStyle/>
        <a:p>
          <a:endParaRPr lang="el-GR"/>
        </a:p>
      </dgm:t>
    </dgm:pt>
    <dgm:pt modelId="{35D83D72-9A1E-43BB-A00B-65D3C3201C4F}" type="pres">
      <dgm:prSet presAssocID="{ECB2F5CB-9B9C-4204-B891-FC2B5B2020DC}" presName="node" presStyleLbl="node1" presStyleIdx="2" presStyleCnt="6">
        <dgm:presLayoutVars>
          <dgm:bulletEnabled val="1"/>
        </dgm:presLayoutVars>
      </dgm:prSet>
      <dgm:spPr/>
      <dgm:t>
        <a:bodyPr/>
        <a:lstStyle/>
        <a:p>
          <a:endParaRPr lang="en-US"/>
        </a:p>
      </dgm:t>
    </dgm:pt>
    <dgm:pt modelId="{5D68E487-9604-4C7F-9D5F-E09522F29D17}" type="pres">
      <dgm:prSet presAssocID="{58D3FBD6-4302-448E-B632-B76B6A5DC048}" presName="sibTrans" presStyleLbl="sibTrans2D1" presStyleIdx="2" presStyleCnt="5"/>
      <dgm:spPr/>
      <dgm:t>
        <a:bodyPr/>
        <a:lstStyle/>
        <a:p>
          <a:endParaRPr lang="el-GR"/>
        </a:p>
      </dgm:t>
    </dgm:pt>
    <dgm:pt modelId="{34593C73-541F-49E0-9D96-C4ADDAD4D357}" type="pres">
      <dgm:prSet presAssocID="{58D3FBD6-4302-448E-B632-B76B6A5DC048}" presName="connectorText" presStyleLbl="sibTrans2D1" presStyleIdx="2" presStyleCnt="5"/>
      <dgm:spPr/>
      <dgm:t>
        <a:bodyPr/>
        <a:lstStyle/>
        <a:p>
          <a:endParaRPr lang="el-GR"/>
        </a:p>
      </dgm:t>
    </dgm:pt>
    <dgm:pt modelId="{A12EF789-AE8E-445F-A0DD-F1290310F43D}" type="pres">
      <dgm:prSet presAssocID="{110FCBD6-81D1-445B-A8AA-7096CF1FDC3B}" presName="node" presStyleLbl="node1" presStyleIdx="3" presStyleCnt="6">
        <dgm:presLayoutVars>
          <dgm:bulletEnabled val="1"/>
        </dgm:presLayoutVars>
      </dgm:prSet>
      <dgm:spPr/>
      <dgm:t>
        <a:bodyPr/>
        <a:lstStyle/>
        <a:p>
          <a:endParaRPr lang="en-US"/>
        </a:p>
      </dgm:t>
    </dgm:pt>
    <dgm:pt modelId="{F2F36E53-DC7C-4F77-B797-B18F2B8D08DA}" type="pres">
      <dgm:prSet presAssocID="{4843CDD0-FAE4-48CE-BC56-0D86BA15DFE1}" presName="sibTrans" presStyleLbl="sibTrans2D1" presStyleIdx="3" presStyleCnt="5"/>
      <dgm:spPr/>
      <dgm:t>
        <a:bodyPr/>
        <a:lstStyle/>
        <a:p>
          <a:endParaRPr lang="el-GR"/>
        </a:p>
      </dgm:t>
    </dgm:pt>
    <dgm:pt modelId="{15C8677B-E442-4A0C-9538-B597822D26D2}" type="pres">
      <dgm:prSet presAssocID="{4843CDD0-FAE4-48CE-BC56-0D86BA15DFE1}" presName="connectorText" presStyleLbl="sibTrans2D1" presStyleIdx="3" presStyleCnt="5"/>
      <dgm:spPr/>
      <dgm:t>
        <a:bodyPr/>
        <a:lstStyle/>
        <a:p>
          <a:endParaRPr lang="el-GR"/>
        </a:p>
      </dgm:t>
    </dgm:pt>
    <dgm:pt modelId="{B828CB85-36CC-43C4-B0A2-811A53731E5E}" type="pres">
      <dgm:prSet presAssocID="{650ECAC5-5380-43D4-BE9D-17EB34AE774D}" presName="node" presStyleLbl="node1" presStyleIdx="4" presStyleCnt="6">
        <dgm:presLayoutVars>
          <dgm:bulletEnabled val="1"/>
        </dgm:presLayoutVars>
      </dgm:prSet>
      <dgm:spPr/>
      <dgm:t>
        <a:bodyPr/>
        <a:lstStyle/>
        <a:p>
          <a:endParaRPr lang="en-US"/>
        </a:p>
      </dgm:t>
    </dgm:pt>
    <dgm:pt modelId="{29C7F344-2CBB-4C9E-AD18-ACEA02ECC1BA}" type="pres">
      <dgm:prSet presAssocID="{0CBC2BDC-03C9-4E67-8232-3E2ECF1D3A0B}" presName="sibTrans" presStyleLbl="sibTrans2D1" presStyleIdx="4" presStyleCnt="5"/>
      <dgm:spPr/>
      <dgm:t>
        <a:bodyPr/>
        <a:lstStyle/>
        <a:p>
          <a:endParaRPr lang="el-GR"/>
        </a:p>
      </dgm:t>
    </dgm:pt>
    <dgm:pt modelId="{C7B3932B-3D6C-43DC-ACB7-FF2301B25A50}" type="pres">
      <dgm:prSet presAssocID="{0CBC2BDC-03C9-4E67-8232-3E2ECF1D3A0B}" presName="connectorText" presStyleLbl="sibTrans2D1" presStyleIdx="4" presStyleCnt="5"/>
      <dgm:spPr/>
      <dgm:t>
        <a:bodyPr/>
        <a:lstStyle/>
        <a:p>
          <a:endParaRPr lang="el-GR"/>
        </a:p>
      </dgm:t>
    </dgm:pt>
    <dgm:pt modelId="{E859BFE5-8374-482D-96D2-BD7E26503DC7}" type="pres">
      <dgm:prSet presAssocID="{454EAD9A-01E2-4787-8EC2-E44F7F616C35}" presName="node" presStyleLbl="node1" presStyleIdx="5" presStyleCnt="6">
        <dgm:presLayoutVars>
          <dgm:bulletEnabled val="1"/>
        </dgm:presLayoutVars>
      </dgm:prSet>
      <dgm:spPr/>
      <dgm:t>
        <a:bodyPr/>
        <a:lstStyle/>
        <a:p>
          <a:endParaRPr lang="el-GR"/>
        </a:p>
      </dgm:t>
    </dgm:pt>
  </dgm:ptLst>
  <dgm:cxnLst>
    <dgm:cxn modelId="{2996F585-CC61-455F-9A49-D3AF64B9D47B}" type="presOf" srcId="{58D3FBD6-4302-448E-B632-B76B6A5DC048}" destId="{5D68E487-9604-4C7F-9D5F-E09522F29D17}" srcOrd="0" destOrd="0" presId="urn:microsoft.com/office/officeart/2005/8/layout/process2"/>
    <dgm:cxn modelId="{6061F766-9528-4F8E-BBC1-408F426F321B}" srcId="{F54F1CF0-A2B8-4955-80DA-C6772F786C66}" destId="{650ECAC5-5380-43D4-BE9D-17EB34AE774D}" srcOrd="4" destOrd="0" parTransId="{0E54891E-2954-48AA-9C59-8491BBD716CF}" sibTransId="{0CBC2BDC-03C9-4E67-8232-3E2ECF1D3A0B}"/>
    <dgm:cxn modelId="{EABA34F7-9E0D-4DE2-801F-9EA89AEFCE66}" srcId="{F54F1CF0-A2B8-4955-80DA-C6772F786C66}" destId="{FA9BDA94-6921-467D-9D9F-8BAD3C0A0AC4}" srcOrd="1" destOrd="0" parTransId="{ACDAC788-69E2-4D16-8A25-11BE112D2E00}" sibTransId="{2876AB47-35CC-4FE3-BE2D-60902EAEAA43}"/>
    <dgm:cxn modelId="{365576D3-FE69-409A-B6FF-9B483637E776}" type="presOf" srcId="{BD8707B7-9AC4-4D1C-97BF-219E51979B55}" destId="{DD06CE83-97E6-4FE4-815E-F0C54F5EC060}" srcOrd="0" destOrd="0" presId="urn:microsoft.com/office/officeart/2005/8/layout/process2"/>
    <dgm:cxn modelId="{95816347-7D2F-4696-B3F5-2672CE412A67}" type="presOf" srcId="{110FCBD6-81D1-445B-A8AA-7096CF1FDC3B}" destId="{A12EF789-AE8E-445F-A0DD-F1290310F43D}" srcOrd="0" destOrd="0" presId="urn:microsoft.com/office/officeart/2005/8/layout/process2"/>
    <dgm:cxn modelId="{3B788289-FF03-448B-8039-59A7825EE666}" type="presOf" srcId="{0CBC2BDC-03C9-4E67-8232-3E2ECF1D3A0B}" destId="{C7B3932B-3D6C-43DC-ACB7-FF2301B25A50}" srcOrd="1" destOrd="0" presId="urn:microsoft.com/office/officeart/2005/8/layout/process2"/>
    <dgm:cxn modelId="{AE49CF45-E956-46A7-9A07-482EC689EA8F}" type="presOf" srcId="{4843CDD0-FAE4-48CE-BC56-0D86BA15DFE1}" destId="{15C8677B-E442-4A0C-9538-B597822D26D2}" srcOrd="1" destOrd="0" presId="urn:microsoft.com/office/officeart/2005/8/layout/process2"/>
    <dgm:cxn modelId="{8FE50D8F-5F58-436F-8A56-36B65D08B678}" type="presOf" srcId="{454EAD9A-01E2-4787-8EC2-E44F7F616C35}" destId="{E859BFE5-8374-482D-96D2-BD7E26503DC7}" srcOrd="0" destOrd="0" presId="urn:microsoft.com/office/officeart/2005/8/layout/process2"/>
    <dgm:cxn modelId="{9F6C4180-08B8-4420-808B-7EBE21E0A1F4}" type="presOf" srcId="{0CBC2BDC-03C9-4E67-8232-3E2ECF1D3A0B}" destId="{29C7F344-2CBB-4C9E-AD18-ACEA02ECC1BA}" srcOrd="0" destOrd="0" presId="urn:microsoft.com/office/officeart/2005/8/layout/process2"/>
    <dgm:cxn modelId="{FDD7D8EF-3AED-4284-B0C6-2A3C9D763E13}" type="presOf" srcId="{58D3FBD6-4302-448E-B632-B76B6A5DC048}" destId="{34593C73-541F-49E0-9D96-C4ADDAD4D357}" srcOrd="1" destOrd="0" presId="urn:microsoft.com/office/officeart/2005/8/layout/process2"/>
    <dgm:cxn modelId="{CB98812F-6A2C-4E87-88F7-2FCCF6A8D510}" type="presOf" srcId="{A9B43039-5AC1-4D5F-B7B7-7B634C2CDC14}" destId="{F923D522-5720-4617-8DAC-558AF1E27F6F}" srcOrd="0" destOrd="0" presId="urn:microsoft.com/office/officeart/2005/8/layout/process2"/>
    <dgm:cxn modelId="{49407FAE-E8D8-4C75-9EA4-51EEB3C8AA67}" srcId="{F54F1CF0-A2B8-4955-80DA-C6772F786C66}" destId="{ECB2F5CB-9B9C-4204-B891-FC2B5B2020DC}" srcOrd="2" destOrd="0" parTransId="{8D06A361-6205-4EF3-A577-260B6E1EFF3B}" sibTransId="{58D3FBD6-4302-448E-B632-B76B6A5DC048}"/>
    <dgm:cxn modelId="{1A216E69-1D62-4A50-86A1-C0D66DAA1A98}" srcId="{F54F1CF0-A2B8-4955-80DA-C6772F786C66}" destId="{110FCBD6-81D1-445B-A8AA-7096CF1FDC3B}" srcOrd="3" destOrd="0" parTransId="{9D8C1311-6792-4160-B78A-2BF58BAE02A3}" sibTransId="{4843CDD0-FAE4-48CE-BC56-0D86BA15DFE1}"/>
    <dgm:cxn modelId="{49858A09-B3E9-42F4-BF2F-7B7086D5519A}" type="presOf" srcId="{650ECAC5-5380-43D4-BE9D-17EB34AE774D}" destId="{B828CB85-36CC-43C4-B0A2-811A53731E5E}" srcOrd="0" destOrd="0" presId="urn:microsoft.com/office/officeart/2005/8/layout/process2"/>
    <dgm:cxn modelId="{F87FE46C-2315-456B-A8F4-5DD7C5C977AC}" srcId="{F54F1CF0-A2B8-4955-80DA-C6772F786C66}" destId="{454EAD9A-01E2-4787-8EC2-E44F7F616C35}" srcOrd="5" destOrd="0" parTransId="{1B302CF6-6DB0-4794-874D-0A4890B9D1B2}" sibTransId="{F6D9DE61-0067-4573-9850-E69DFA920C32}"/>
    <dgm:cxn modelId="{7951E231-5653-4875-B285-C6468CB49FB6}" type="presOf" srcId="{FA9BDA94-6921-467D-9D9F-8BAD3C0A0AC4}" destId="{68C04CA6-F027-4E68-A1FE-92E628631733}" srcOrd="0" destOrd="0" presId="urn:microsoft.com/office/officeart/2005/8/layout/process2"/>
    <dgm:cxn modelId="{6E3D6EF0-4268-4178-A0AA-97E2CEBB9A18}" type="presOf" srcId="{2876AB47-35CC-4FE3-BE2D-60902EAEAA43}" destId="{4CB892C7-D120-489B-8465-69182C4930F1}" srcOrd="0" destOrd="0" presId="urn:microsoft.com/office/officeart/2005/8/layout/process2"/>
    <dgm:cxn modelId="{4E2FE847-5198-40FC-9485-DD40C4A01CB3}" type="presOf" srcId="{ECB2F5CB-9B9C-4204-B891-FC2B5B2020DC}" destId="{35D83D72-9A1E-43BB-A00B-65D3C3201C4F}" srcOrd="0" destOrd="0" presId="urn:microsoft.com/office/officeart/2005/8/layout/process2"/>
    <dgm:cxn modelId="{B62DA6B3-9C63-4AAE-9A60-5ACD64C7C28B}" srcId="{F54F1CF0-A2B8-4955-80DA-C6772F786C66}" destId="{BD8707B7-9AC4-4D1C-97BF-219E51979B55}" srcOrd="0" destOrd="0" parTransId="{E130F846-0EF3-4669-9F66-376F0F3A0572}" sibTransId="{A9B43039-5AC1-4D5F-B7B7-7B634C2CDC14}"/>
    <dgm:cxn modelId="{AC1A5CC8-BEA4-4DE7-89D5-DA72214068D9}" type="presOf" srcId="{A9B43039-5AC1-4D5F-B7B7-7B634C2CDC14}" destId="{C8FE2281-C1B2-491C-9B40-B9E41E255204}" srcOrd="1" destOrd="0" presId="urn:microsoft.com/office/officeart/2005/8/layout/process2"/>
    <dgm:cxn modelId="{6AC33D0A-BF8A-4917-A410-1D1E5A153F38}" type="presOf" srcId="{2876AB47-35CC-4FE3-BE2D-60902EAEAA43}" destId="{998CB46E-18F1-4CB3-B419-CE3352E29627}" srcOrd="1" destOrd="0" presId="urn:microsoft.com/office/officeart/2005/8/layout/process2"/>
    <dgm:cxn modelId="{2F4EEE68-5C25-426D-A9F7-7BE87E46E378}" type="presOf" srcId="{F54F1CF0-A2B8-4955-80DA-C6772F786C66}" destId="{70A1121D-1D93-459A-A3CF-56093980D3FA}" srcOrd="0" destOrd="0" presId="urn:microsoft.com/office/officeart/2005/8/layout/process2"/>
    <dgm:cxn modelId="{3F3E1B08-D075-4389-9F58-97FC9C1A228C}" type="presOf" srcId="{4843CDD0-FAE4-48CE-BC56-0D86BA15DFE1}" destId="{F2F36E53-DC7C-4F77-B797-B18F2B8D08DA}" srcOrd="0" destOrd="0" presId="urn:microsoft.com/office/officeart/2005/8/layout/process2"/>
    <dgm:cxn modelId="{E07FA70C-36FD-494D-922B-431C4E6D4AE7}" type="presParOf" srcId="{70A1121D-1D93-459A-A3CF-56093980D3FA}" destId="{DD06CE83-97E6-4FE4-815E-F0C54F5EC060}" srcOrd="0" destOrd="0" presId="urn:microsoft.com/office/officeart/2005/8/layout/process2"/>
    <dgm:cxn modelId="{7FC4664A-8FE9-4FDA-835C-36E454509D0C}" type="presParOf" srcId="{70A1121D-1D93-459A-A3CF-56093980D3FA}" destId="{F923D522-5720-4617-8DAC-558AF1E27F6F}" srcOrd="1" destOrd="0" presId="urn:microsoft.com/office/officeart/2005/8/layout/process2"/>
    <dgm:cxn modelId="{C3639E89-050A-4397-B6E8-89FB54EA9FCE}" type="presParOf" srcId="{F923D522-5720-4617-8DAC-558AF1E27F6F}" destId="{C8FE2281-C1B2-491C-9B40-B9E41E255204}" srcOrd="0" destOrd="0" presId="urn:microsoft.com/office/officeart/2005/8/layout/process2"/>
    <dgm:cxn modelId="{640F1B58-A697-4711-A22B-A9AA2CFEE218}" type="presParOf" srcId="{70A1121D-1D93-459A-A3CF-56093980D3FA}" destId="{68C04CA6-F027-4E68-A1FE-92E628631733}" srcOrd="2" destOrd="0" presId="urn:microsoft.com/office/officeart/2005/8/layout/process2"/>
    <dgm:cxn modelId="{81A08196-E9F9-40B7-AEC4-BAB9F470CBD2}" type="presParOf" srcId="{70A1121D-1D93-459A-A3CF-56093980D3FA}" destId="{4CB892C7-D120-489B-8465-69182C4930F1}" srcOrd="3" destOrd="0" presId="urn:microsoft.com/office/officeart/2005/8/layout/process2"/>
    <dgm:cxn modelId="{B957B733-DA3F-48E9-80DA-AF51320537E3}" type="presParOf" srcId="{4CB892C7-D120-489B-8465-69182C4930F1}" destId="{998CB46E-18F1-4CB3-B419-CE3352E29627}" srcOrd="0" destOrd="0" presId="urn:microsoft.com/office/officeart/2005/8/layout/process2"/>
    <dgm:cxn modelId="{C1C8847C-0003-4DD9-BAC2-B74823A4F336}" type="presParOf" srcId="{70A1121D-1D93-459A-A3CF-56093980D3FA}" destId="{35D83D72-9A1E-43BB-A00B-65D3C3201C4F}" srcOrd="4" destOrd="0" presId="urn:microsoft.com/office/officeart/2005/8/layout/process2"/>
    <dgm:cxn modelId="{C5678077-1FAC-411A-9056-798A814F56BA}" type="presParOf" srcId="{70A1121D-1D93-459A-A3CF-56093980D3FA}" destId="{5D68E487-9604-4C7F-9D5F-E09522F29D17}" srcOrd="5" destOrd="0" presId="urn:microsoft.com/office/officeart/2005/8/layout/process2"/>
    <dgm:cxn modelId="{96C1614A-6D11-4159-9F97-B1FCE4C37F0B}" type="presParOf" srcId="{5D68E487-9604-4C7F-9D5F-E09522F29D17}" destId="{34593C73-541F-49E0-9D96-C4ADDAD4D357}" srcOrd="0" destOrd="0" presId="urn:microsoft.com/office/officeart/2005/8/layout/process2"/>
    <dgm:cxn modelId="{670A5449-D1D8-435B-A339-49A719797ED1}" type="presParOf" srcId="{70A1121D-1D93-459A-A3CF-56093980D3FA}" destId="{A12EF789-AE8E-445F-A0DD-F1290310F43D}" srcOrd="6" destOrd="0" presId="urn:microsoft.com/office/officeart/2005/8/layout/process2"/>
    <dgm:cxn modelId="{E389869D-347C-412C-B2E3-708C993B1968}" type="presParOf" srcId="{70A1121D-1D93-459A-A3CF-56093980D3FA}" destId="{F2F36E53-DC7C-4F77-B797-B18F2B8D08DA}" srcOrd="7" destOrd="0" presId="urn:microsoft.com/office/officeart/2005/8/layout/process2"/>
    <dgm:cxn modelId="{D6E52ECC-71DB-42F2-9B35-1B1B63E66684}" type="presParOf" srcId="{F2F36E53-DC7C-4F77-B797-B18F2B8D08DA}" destId="{15C8677B-E442-4A0C-9538-B597822D26D2}" srcOrd="0" destOrd="0" presId="urn:microsoft.com/office/officeart/2005/8/layout/process2"/>
    <dgm:cxn modelId="{7ED5A649-E7D3-4653-9807-5F9B33799AF1}" type="presParOf" srcId="{70A1121D-1D93-459A-A3CF-56093980D3FA}" destId="{B828CB85-36CC-43C4-B0A2-811A53731E5E}" srcOrd="8" destOrd="0" presId="urn:microsoft.com/office/officeart/2005/8/layout/process2"/>
    <dgm:cxn modelId="{51AA9360-D1D3-45A5-93EE-CF59734017AF}" type="presParOf" srcId="{70A1121D-1D93-459A-A3CF-56093980D3FA}" destId="{29C7F344-2CBB-4C9E-AD18-ACEA02ECC1BA}" srcOrd="9" destOrd="0" presId="urn:microsoft.com/office/officeart/2005/8/layout/process2"/>
    <dgm:cxn modelId="{A0E9D0E1-3015-4688-A114-E857DF8CB358}" type="presParOf" srcId="{29C7F344-2CBB-4C9E-AD18-ACEA02ECC1BA}" destId="{C7B3932B-3D6C-43DC-ACB7-FF2301B25A50}" srcOrd="0" destOrd="0" presId="urn:microsoft.com/office/officeart/2005/8/layout/process2"/>
    <dgm:cxn modelId="{BCC71369-B115-4754-8304-BA1679AA98AB}" type="presParOf" srcId="{70A1121D-1D93-459A-A3CF-56093980D3FA}" destId="{E859BFE5-8374-482D-96D2-BD7E26503DC7}"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06CE83-97E6-4FE4-815E-F0C54F5EC060}">
      <dsp:nvSpPr>
        <dsp:cNvPr id="0" name=""/>
        <dsp:cNvSpPr/>
      </dsp:nvSpPr>
      <dsp:spPr>
        <a:xfrm>
          <a:off x="1243264" y="1795"/>
          <a:ext cx="1552071" cy="532043"/>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Introduction</a:t>
          </a:r>
          <a:endParaRPr lang="en-US" sz="1800" b="1" kern="1200" dirty="0"/>
        </a:p>
      </dsp:txBody>
      <dsp:txXfrm>
        <a:off x="1258847" y="17378"/>
        <a:ext cx="1520905" cy="500877"/>
      </dsp:txXfrm>
    </dsp:sp>
    <dsp:sp modelId="{F923D522-5720-4617-8DAC-558AF1E27F6F}">
      <dsp:nvSpPr>
        <dsp:cNvPr id="0" name=""/>
        <dsp:cNvSpPr/>
      </dsp:nvSpPr>
      <dsp:spPr>
        <a:xfrm rot="5400000">
          <a:off x="1919541" y="547140"/>
          <a:ext cx="199516" cy="239419"/>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a:p>
      </dsp:txBody>
      <dsp:txXfrm rot="-5400000">
        <a:off x="1947474" y="567092"/>
        <a:ext cx="143651" cy="139661"/>
      </dsp:txXfrm>
    </dsp:sp>
    <dsp:sp modelId="{68C04CA6-F027-4E68-A1FE-92E628631733}">
      <dsp:nvSpPr>
        <dsp:cNvPr id="0" name=""/>
        <dsp:cNvSpPr/>
      </dsp:nvSpPr>
      <dsp:spPr>
        <a:xfrm>
          <a:off x="1243264" y="799861"/>
          <a:ext cx="1552071" cy="532043"/>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Task</a:t>
          </a:r>
        </a:p>
      </dsp:txBody>
      <dsp:txXfrm>
        <a:off x="1258847" y="815444"/>
        <a:ext cx="1520905" cy="500877"/>
      </dsp:txXfrm>
    </dsp:sp>
    <dsp:sp modelId="{4CB892C7-D120-489B-8465-69182C4930F1}">
      <dsp:nvSpPr>
        <dsp:cNvPr id="0" name=""/>
        <dsp:cNvSpPr/>
      </dsp:nvSpPr>
      <dsp:spPr>
        <a:xfrm rot="5400000">
          <a:off x="1919541" y="1345206"/>
          <a:ext cx="199516" cy="239419"/>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a:p>
      </dsp:txBody>
      <dsp:txXfrm rot="-5400000">
        <a:off x="1947474" y="1365158"/>
        <a:ext cx="143651" cy="139661"/>
      </dsp:txXfrm>
    </dsp:sp>
    <dsp:sp modelId="{35D83D72-9A1E-43BB-A00B-65D3C3201C4F}">
      <dsp:nvSpPr>
        <dsp:cNvPr id="0" name=""/>
        <dsp:cNvSpPr/>
      </dsp:nvSpPr>
      <dsp:spPr>
        <a:xfrm>
          <a:off x="1243264" y="1597926"/>
          <a:ext cx="1552071" cy="532043"/>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Process</a:t>
          </a:r>
        </a:p>
      </dsp:txBody>
      <dsp:txXfrm>
        <a:off x="1258847" y="1613509"/>
        <a:ext cx="1520905" cy="500877"/>
      </dsp:txXfrm>
    </dsp:sp>
    <dsp:sp modelId="{5D68E487-9604-4C7F-9D5F-E09522F29D17}">
      <dsp:nvSpPr>
        <dsp:cNvPr id="0" name=""/>
        <dsp:cNvSpPr/>
      </dsp:nvSpPr>
      <dsp:spPr>
        <a:xfrm rot="5400000">
          <a:off x="1919541" y="2143271"/>
          <a:ext cx="199516" cy="239419"/>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a:p>
      </dsp:txBody>
      <dsp:txXfrm rot="-5400000">
        <a:off x="1947474" y="2163223"/>
        <a:ext cx="143651" cy="139661"/>
      </dsp:txXfrm>
    </dsp:sp>
    <dsp:sp modelId="{A12EF789-AE8E-445F-A0DD-F1290310F43D}">
      <dsp:nvSpPr>
        <dsp:cNvPr id="0" name=""/>
        <dsp:cNvSpPr/>
      </dsp:nvSpPr>
      <dsp:spPr>
        <a:xfrm>
          <a:off x="1243264" y="2395992"/>
          <a:ext cx="1552071" cy="532043"/>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Evaluation</a:t>
          </a:r>
        </a:p>
      </dsp:txBody>
      <dsp:txXfrm>
        <a:off x="1258847" y="2411575"/>
        <a:ext cx="1520905" cy="500877"/>
      </dsp:txXfrm>
    </dsp:sp>
    <dsp:sp modelId="{F2F36E53-DC7C-4F77-B797-B18F2B8D08DA}">
      <dsp:nvSpPr>
        <dsp:cNvPr id="0" name=""/>
        <dsp:cNvSpPr/>
      </dsp:nvSpPr>
      <dsp:spPr>
        <a:xfrm rot="5400000">
          <a:off x="1919541" y="2941337"/>
          <a:ext cx="199516" cy="239419"/>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a:p>
      </dsp:txBody>
      <dsp:txXfrm rot="-5400000">
        <a:off x="1947474" y="2961289"/>
        <a:ext cx="143651" cy="139661"/>
      </dsp:txXfrm>
    </dsp:sp>
    <dsp:sp modelId="{B828CB85-36CC-43C4-B0A2-811A53731E5E}">
      <dsp:nvSpPr>
        <dsp:cNvPr id="0" name=""/>
        <dsp:cNvSpPr/>
      </dsp:nvSpPr>
      <dsp:spPr>
        <a:xfrm>
          <a:off x="1243264" y="3194058"/>
          <a:ext cx="1552071" cy="532043"/>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Conclusion</a:t>
          </a:r>
        </a:p>
      </dsp:txBody>
      <dsp:txXfrm>
        <a:off x="1258847" y="3209641"/>
        <a:ext cx="1520905" cy="500877"/>
      </dsp:txXfrm>
    </dsp:sp>
    <dsp:sp modelId="{29C7F344-2CBB-4C9E-AD18-ACEA02ECC1BA}">
      <dsp:nvSpPr>
        <dsp:cNvPr id="0" name=""/>
        <dsp:cNvSpPr/>
      </dsp:nvSpPr>
      <dsp:spPr>
        <a:xfrm rot="5400000">
          <a:off x="1919541" y="3739402"/>
          <a:ext cx="199516" cy="239419"/>
        </a:xfrm>
        <a:prstGeom prst="rightArrow">
          <a:avLst>
            <a:gd name="adj1" fmla="val 60000"/>
            <a:gd name="adj2" fmla="val 50000"/>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US" sz="1000" b="1" kern="1200"/>
        </a:p>
      </dsp:txBody>
      <dsp:txXfrm rot="-5400000">
        <a:off x="1947474" y="3759354"/>
        <a:ext cx="143651" cy="139661"/>
      </dsp:txXfrm>
    </dsp:sp>
    <dsp:sp modelId="{E859BFE5-8374-482D-96D2-BD7E26503DC7}">
      <dsp:nvSpPr>
        <dsp:cNvPr id="0" name=""/>
        <dsp:cNvSpPr/>
      </dsp:nvSpPr>
      <dsp:spPr>
        <a:xfrm>
          <a:off x="1243264" y="3992123"/>
          <a:ext cx="1552071" cy="532043"/>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t>Teachers' Page</a:t>
          </a:r>
          <a:endParaRPr lang="el-GR" sz="1800" b="1" kern="1200" dirty="0"/>
        </a:p>
      </dsp:txBody>
      <dsp:txXfrm>
        <a:off x="1258847" y="4007706"/>
        <a:ext cx="1520905" cy="500877"/>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844428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31</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32</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33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34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35</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36</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37</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588053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Exploratory Materials for the Digital Enrichment of Greek EFL textbooks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Exploratory Materials for the Digital Enrichment of Greek EFL Textbooks</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Exploratory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Exploratory Materials for the Digital Enrichment of Greek EFL Textbooks</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Exploratory Materials for the Digital Enrichment of Greek EFL Textbooks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Exploratory Materials for the Digital Enrichment of Greek EFL Textbooks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Exploratory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photodentro.edu.gr/lor/r/8521/8533" TargetMode="External"/><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hyperlink" Target="http://photodentro.edu.gr/lor/r/8521/8530" TargetMode="Externa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hyperlink" Target="http://photodentro.edu.gr/lor/r/8521/8526" TargetMode="External"/><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8.png"/><Relationship Id="rId5" Type="http://schemas.openxmlformats.org/officeDocument/2006/relationships/hyperlink" Target="http://photodentro.edu.gr/lor/r/8521/8524"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hyperlink" Target="http://photodentro.edu.gr/lor/r/8521/8284" TargetMode="Externa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hyperlink" Target="http://photodentro.edu.gr/lor/r/8521/8284" TargetMode="Externa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hyperlink" Target="http://photodentro.edu.gr/lor/r/8521/2705" TargetMode="Externa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15.png"/><Relationship Id="rId4" Type="http://schemas.openxmlformats.org/officeDocument/2006/relationships/hyperlink" Target="C_Unit_3-Amusement_Park/C_Unit_3-Amusement_Park/story.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photodentro.edu.gr/lor/r/8521/6077" TargetMode="Externa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hyperlink" Target="http://photodentro.edu.gr/lor/r/8521/6077" TargetMode="Externa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photodentro.edu.gr/v/item/ds/8521/6800" TargetMode="Externa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hyperlink" Target="http://photodentro.edu.gr/lor/r/8521/6800" TargetMode="External"/><Relationship Id="rId2" Type="http://schemas.openxmlformats.org/officeDocument/2006/relationships/slideLayout" Target="../slideLayouts/slideLayout9.xml"/><Relationship Id="rId1" Type="http://schemas.openxmlformats.org/officeDocument/2006/relationships/tags" Target="../tags/tag13.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hyperlink" Target="http://photodentro.edu.gr/lor/r/8521/6800" TargetMode="External"/><Relationship Id="rId2" Type="http://schemas.openxmlformats.org/officeDocument/2006/relationships/slideLayout" Target="../slideLayouts/slideLayout9.xml"/><Relationship Id="rId1" Type="http://schemas.openxmlformats.org/officeDocument/2006/relationships/tags" Target="../tags/tag14.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3" Type="http://schemas.openxmlformats.org/officeDocument/2006/relationships/hyperlink" Target="http://photodentro.edu.gr/lor/r/8521/6800" TargetMode="External"/><Relationship Id="rId2" Type="http://schemas.openxmlformats.org/officeDocument/2006/relationships/slideLayout" Target="../slideLayouts/slideLayout9.xml"/><Relationship Id="rId1" Type="http://schemas.openxmlformats.org/officeDocument/2006/relationships/tags" Target="../tags/tag15.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hyperlink" Target="http://photodentro.edu.gr/lor/r/8521/6800" TargetMode="External"/><Relationship Id="rId2" Type="http://schemas.openxmlformats.org/officeDocument/2006/relationships/slideLayout" Target="../slideLayouts/slideLayout9.xml"/><Relationship Id="rId1" Type="http://schemas.openxmlformats.org/officeDocument/2006/relationships/tags" Target="../tags/tag16.xml"/><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hyperlink" Target="http://photodentro.edu.gr/lor/r/8521/6800" TargetMode="External"/><Relationship Id="rId2" Type="http://schemas.openxmlformats.org/officeDocument/2006/relationships/slideLayout" Target="../slideLayouts/slideLayout9.xml"/><Relationship Id="rId1" Type="http://schemas.openxmlformats.org/officeDocument/2006/relationships/tags" Target="../tags/tag17.x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photodentro.edu.gr/lor/r/8521/6800" TargetMode="External"/><Relationship Id="rId2" Type="http://schemas.openxmlformats.org/officeDocument/2006/relationships/slideLayout" Target="../slideLayouts/slideLayout9.xml"/><Relationship Id="rId1" Type="http://schemas.openxmlformats.org/officeDocument/2006/relationships/tags" Target="../tags/tag18.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opencourses.uoa.gr/courses/ENL10/"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26.png"/><Relationship Id="rId4" Type="http://schemas.openxmlformats.org/officeDocument/2006/relationships/hyperlink" Target="%5b1%5d%20http:/creativecommons.org/licenses/by-nc-sa/4.0/"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37.xml.rels><?xml version="1.0" encoding="UTF-8" standalone="yes"?>
<Relationships xmlns="http://schemas.openxmlformats.org/package/2006/relationships"><Relationship Id="rId8" Type="http://schemas.openxmlformats.org/officeDocument/2006/relationships/hyperlink" Target="http://photodentro.edu.gr/lor/r/8521/8526" TargetMode="External"/><Relationship Id="rId3" Type="http://schemas.openxmlformats.org/officeDocument/2006/relationships/notesSlide" Target="../notesSlides/notesSlide8.xml"/><Relationship Id="rId7" Type="http://schemas.openxmlformats.org/officeDocument/2006/relationships/hyperlink" Target="http://photodentro.edu.gr/lor/r/8521/8530" TargetMode="Externa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hyperlink" Target="https://creativecommons.org/licenses/by-nc-sa/3.0/gr/" TargetMode="External"/><Relationship Id="rId5" Type="http://schemas.openxmlformats.org/officeDocument/2006/relationships/hyperlink" Target="http://photodentro.edu.gr/lor/r/8521/8533" TargetMode="External"/><Relationship Id="rId4" Type="http://schemas.openxmlformats.org/officeDocument/2006/relationships/hyperlink" Target="https://pixabay.com/en/sherlock-holmes-detective-147255/"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ebooks.edu.gr/modules/ebook/show.php/DSGYM-C109/526/3478,14065/" TargetMode="External"/><Relationship Id="rId3" Type="http://schemas.openxmlformats.org/officeDocument/2006/relationships/notesSlide" Target="../notesSlides/notesSlide9.xml"/><Relationship Id="rId7" Type="http://schemas.openxmlformats.org/officeDocument/2006/relationships/hyperlink" Target="http://photodentro.edu.gr/lor/r/8521/2705" TargetMode="Externa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hyperlink" Target="http://photodentro.edu.gr/lor/r/8521/8284"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8524"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hyperlink" Target="http://photodentro.edu.gr/v/item/ds/8521/6800" TargetMode="External"/><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hyperlink" Target="http://photodentro.edu.gr/lor/r/8521/6077"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598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7.5: </a:t>
            </a:r>
            <a:r>
              <a:rPr lang="en-GB" sz="2800" dirty="0" smtClean="0"/>
              <a:t>Exploratory Materials for the Digital Enrichment of Greek EFL Textbooks</a:t>
            </a:r>
          </a:p>
          <a:p>
            <a:pPr eaLnBrk="1" fontAlgn="auto" hangingPunct="1">
              <a:spcAft>
                <a:spcPts val="0"/>
              </a:spcAft>
              <a:defRPr/>
            </a:pPr>
            <a:endParaRPr lang="en-GB" sz="20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1"/>
          <p:cNvSpPr>
            <a:spLocks noGrp="1"/>
          </p:cNvSpPr>
          <p:nvPr>
            <p:ph type="title"/>
          </p:nvPr>
        </p:nvSpPr>
        <p:spPr/>
        <p:txBody>
          <a:bodyPr>
            <a:normAutofit fontScale="90000"/>
          </a:bodyPr>
          <a:lstStyle/>
          <a:p>
            <a:r>
              <a:rPr lang="en-GB" dirty="0"/>
              <a:t>Mystery Series – Sherlock Holmes </a:t>
            </a:r>
            <a:r>
              <a:rPr lang="el-GR" dirty="0" smtClean="0"/>
              <a:t/>
            </a:r>
            <a:br>
              <a:rPr lang="el-GR" dirty="0" smtClean="0"/>
            </a:br>
            <a:r>
              <a:rPr lang="en-GB" dirty="0" smtClean="0"/>
              <a:t>(3rd Grade) (1/2)</a:t>
            </a:r>
            <a:endParaRPr lang="en-GB" dirty="0"/>
          </a:p>
        </p:txBody>
      </p:sp>
      <p:pic>
        <p:nvPicPr>
          <p:cNvPr id="11" name="Picture 5" descr="Sherlock Holmes is looking for Arthur.">
            <a:hlinkClick r:id="rId3"/>
          </p:cNvPr>
          <p:cNvPicPr>
            <a:picLocks noGrp="1" noChangeAspect="1" noChangeArrowheads="1"/>
          </p:cNvPicPr>
          <p:nvPr>
            <p:ph sz="half" idx="1"/>
          </p:nvPr>
        </p:nvPicPr>
        <p:blipFill rotWithShape="1">
          <a:blip r:embed="rId4">
            <a:extLst>
              <a:ext uri="{28A0092B-C50C-407E-A947-70E740481C1C}">
                <a14:useLocalDpi xmlns:a14="http://schemas.microsoft.com/office/drawing/2010/main" val="0"/>
              </a:ext>
            </a:extLst>
          </a:blip>
          <a:stretch/>
        </p:blipFill>
        <p:spPr bwMode="auto">
          <a:xfrm>
            <a:off x="457200" y="2130836"/>
            <a:ext cx="4038600" cy="3464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95536" y="5661248"/>
            <a:ext cx="480392" cy="360040"/>
          </a:xfrm>
          <a:prstGeom prst="rect">
            <a:avLst/>
          </a:prstGeom>
        </p:spPr>
        <p:txBody>
          <a:bodyPr vert="horz" wrap="square" lIns="91440" tIns="45720" rIns="91440" bIns="45720" rtlCol="0" anchor="ctr">
            <a:noAutofit/>
          </a:bodyPr>
          <a:lstStyle/>
          <a:p>
            <a:r>
              <a:rPr lang="en-GB" b="1" dirty="0" smtClean="0">
                <a:latin typeface="+mj-lt"/>
              </a:rPr>
              <a:t>[2]</a:t>
            </a:r>
          </a:p>
        </p:txBody>
      </p:sp>
      <p:pic>
        <p:nvPicPr>
          <p:cNvPr id="14" name="Picture 7" descr="The mystery of the schoolbag.">
            <a:hlinkClick r:id="rId5"/>
          </p:cNvP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4648200" y="2130835"/>
            <a:ext cx="4038600" cy="3464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316416" y="5643789"/>
            <a:ext cx="48039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extLst>
      <p:ext uri="{BB962C8B-B14F-4D97-AF65-F5344CB8AC3E}">
        <p14:creationId xmlns:p14="http://schemas.microsoft.com/office/powerpoint/2010/main" val="2859564969"/>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n-GB" dirty="0"/>
              <a:t>Mystery Series – Sherlock Holmes </a:t>
            </a:r>
            <a:r>
              <a:rPr lang="el-GR" dirty="0"/>
              <a:t/>
            </a:r>
            <a:br>
              <a:rPr lang="el-GR" dirty="0"/>
            </a:br>
            <a:r>
              <a:rPr lang="en-GB" dirty="0"/>
              <a:t>(3rd Grade) </a:t>
            </a:r>
            <a:r>
              <a:rPr lang="en-GB" dirty="0" smtClean="0"/>
              <a:t>(2/2</a:t>
            </a:r>
            <a:r>
              <a:rPr lang="en-GB" dirty="0"/>
              <a:t>)</a:t>
            </a:r>
          </a:p>
        </p:txBody>
      </p:sp>
      <p:pic>
        <p:nvPicPr>
          <p:cNvPr id="8" name="Picture 3" descr="The Mystery of the lost guitar.">
            <a:hlinkClick r:id="rId3"/>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457200" y="2145586"/>
            <a:ext cx="4038600" cy="343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5536" y="5661248"/>
            <a:ext cx="480392" cy="360040"/>
          </a:xfrm>
          <a:prstGeom prst="rect">
            <a:avLst/>
          </a:prstGeom>
        </p:spPr>
        <p:txBody>
          <a:bodyPr vert="horz" wrap="square" lIns="91440" tIns="45720" rIns="91440" bIns="45720" rtlCol="0" anchor="ctr">
            <a:noAutofit/>
          </a:bodyPr>
          <a:lstStyle/>
          <a:p>
            <a:r>
              <a:rPr lang="en-GB" b="1" dirty="0" smtClean="0">
                <a:latin typeface="+mj-lt"/>
              </a:rPr>
              <a:t>[4]</a:t>
            </a:r>
          </a:p>
        </p:txBody>
      </p:sp>
      <p:pic>
        <p:nvPicPr>
          <p:cNvPr id="9" name="Picture 4" descr="The mystery of the Emperor's lost suit.">
            <a:hlinkClick r:id="rId5"/>
          </p:cNvPr>
          <p:cNvPicPr>
            <a:picLocks noGrp="1" noChangeAspect="1" noChangeArrowheads="1"/>
          </p:cNvPicPr>
          <p:nvPr>
            <p:ph sz="half" idx="2"/>
          </p:nvPr>
        </p:nvPicPr>
        <p:blipFill>
          <a:blip r:embed="rId6">
            <a:extLst>
              <a:ext uri="{28A0092B-C50C-407E-A947-70E740481C1C}">
                <a14:useLocalDpi xmlns:a14="http://schemas.microsoft.com/office/drawing/2010/main" val="0"/>
              </a:ext>
            </a:extLst>
          </a:blip>
          <a:srcRect/>
          <a:stretch>
            <a:fillRect/>
          </a:stretch>
        </p:blipFill>
        <p:spPr bwMode="auto">
          <a:xfrm>
            <a:off x="4648200" y="2141072"/>
            <a:ext cx="4038600" cy="3444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8316416" y="5661248"/>
            <a:ext cx="480392" cy="360040"/>
          </a:xfrm>
          <a:prstGeom prst="rect">
            <a:avLst/>
          </a:prstGeom>
        </p:spPr>
        <p:txBody>
          <a:bodyPr vert="horz" wrap="square" lIns="91440" tIns="45720" rIns="91440" bIns="45720" rtlCol="0" anchor="ctr">
            <a:noAutofit/>
          </a:bodyPr>
          <a:lstStyle/>
          <a:p>
            <a:r>
              <a:rPr lang="en-GB" b="1" dirty="0" smtClean="0">
                <a:latin typeface="+mj-lt"/>
              </a:rPr>
              <a:t>[5]</a:t>
            </a:r>
          </a:p>
        </p:txBody>
      </p:sp>
    </p:spTree>
    <p:custDataLst>
      <p:tags r:id="rId1"/>
    </p:custDataLst>
    <p:extLst>
      <p:ext uri="{BB962C8B-B14F-4D97-AF65-F5344CB8AC3E}">
        <p14:creationId xmlns:p14="http://schemas.microsoft.com/office/powerpoint/2010/main" val="272733729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Mystery series: Time </a:t>
            </a:r>
            <a:r>
              <a:rPr lang="en-GB" dirty="0" smtClean="0"/>
              <a:t>Capsule (1/2)</a:t>
            </a:r>
            <a:endParaRPr lang="en-GB" dirty="0"/>
          </a:p>
        </p:txBody>
      </p:sp>
      <p:pic>
        <p:nvPicPr>
          <p:cNvPr id="7" name="Picture 4" descr="Time capsule screenchot.">
            <a:hlinkClick r:id="rId3"/>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3032" t="6352" r="13213" b="9325"/>
          <a:stretch/>
        </p:blipFill>
        <p:spPr bwMode="auto">
          <a:xfrm>
            <a:off x="1504129" y="1557338"/>
            <a:ext cx="614844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023737" y="5723260"/>
            <a:ext cx="48039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330731160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Mystery series: Time </a:t>
            </a:r>
            <a:r>
              <a:rPr lang="en-GB" dirty="0" smtClean="0"/>
              <a:t>Capsule (2/2)</a:t>
            </a:r>
            <a:endParaRPr lang="en-GB" dirty="0"/>
          </a:p>
        </p:txBody>
      </p:sp>
      <p:pic>
        <p:nvPicPr>
          <p:cNvPr id="9" name="Picture 4" descr="Time capsule screenchot.">
            <a:hlinkClick r:id="rId3"/>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13479" t="4658" r="14347" b="9343"/>
          <a:stretch/>
        </p:blipFill>
        <p:spPr bwMode="auto">
          <a:xfrm>
            <a:off x="457200" y="2314452"/>
            <a:ext cx="4038600" cy="3097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Time capsule screenchot.">
            <a:hlinkClick r:id="rId3"/>
          </p:cNvPr>
          <p:cNvPicPr>
            <a:picLocks noGrp="1" noChangeAspect="1"/>
          </p:cNvPicPr>
          <p:nvPr>
            <p:ph sz="half" idx="2"/>
          </p:nvPr>
        </p:nvPicPr>
        <p:blipFill rotWithShape="1">
          <a:blip r:embed="rId5">
            <a:extLst>
              <a:ext uri="{28A0092B-C50C-407E-A947-70E740481C1C}">
                <a14:useLocalDpi xmlns:a14="http://schemas.microsoft.com/office/drawing/2010/main" val="0"/>
              </a:ext>
            </a:extLst>
          </a:blip>
          <a:srcRect l="13333" t="5302" r="13189" b="8691"/>
          <a:stretch/>
        </p:blipFill>
        <p:spPr bwMode="auto">
          <a:xfrm>
            <a:off x="4648200" y="2345643"/>
            <a:ext cx="4038600" cy="3035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408004" y="5417425"/>
            <a:ext cx="480392" cy="360040"/>
          </a:xfrm>
          <a:prstGeom prst="rect">
            <a:avLst/>
          </a:prstGeom>
        </p:spPr>
        <p:txBody>
          <a:bodyPr vert="horz" wrap="square" lIns="91440" tIns="45720" rIns="91440" bIns="45720" rtlCol="0" anchor="ctr">
            <a:noAutofit/>
          </a:bodyPr>
          <a:lstStyle/>
          <a:p>
            <a:r>
              <a:rPr lang="en-GB" b="1" dirty="0" smtClean="0">
                <a:latin typeface="+mj-lt"/>
              </a:rPr>
              <a:t>[6]</a:t>
            </a:r>
          </a:p>
        </p:txBody>
      </p:sp>
    </p:spTree>
    <p:custDataLst>
      <p:tags r:id="rId1"/>
    </p:custDataLst>
    <p:extLst>
      <p:ext uri="{BB962C8B-B14F-4D97-AF65-F5344CB8AC3E}">
        <p14:creationId xmlns:p14="http://schemas.microsoft.com/office/powerpoint/2010/main" val="219464608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Lost series: Lost in the </a:t>
            </a:r>
            <a:r>
              <a:rPr lang="en-GB" dirty="0" smtClean="0"/>
              <a:t>Museum</a:t>
            </a:r>
            <a:endParaRPr lang="en-GB" dirty="0"/>
          </a:p>
        </p:txBody>
      </p:sp>
      <p:pic>
        <p:nvPicPr>
          <p:cNvPr id="5" name="Picture 7" descr="Lost in the Museum screenchot.">
            <a:hlinkClick r:id="rId3"/>
          </p:cNvPr>
          <p:cNvPicPr>
            <a:picLocks noGrp="1" noChangeAspect="1"/>
          </p:cNvPicPr>
          <p:nvPr>
            <p:ph sz="half" idx="1"/>
          </p:nvPr>
        </p:nvPicPr>
        <p:blipFill rotWithShape="1">
          <a:blip r:embed="rId4">
            <a:extLst>
              <a:ext uri="{28A0092B-C50C-407E-A947-70E740481C1C}">
                <a14:useLocalDpi xmlns:a14="http://schemas.microsoft.com/office/drawing/2010/main" val="0"/>
              </a:ext>
            </a:extLst>
          </a:blip>
          <a:srcRect l="24641" t="2914" b="9155"/>
          <a:stretch/>
        </p:blipFill>
        <p:spPr bwMode="auto">
          <a:xfrm>
            <a:off x="457200" y="2343932"/>
            <a:ext cx="4038600" cy="3038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Lost in the Museum screenshot.">
            <a:hlinkClick r:id="rId3"/>
          </p:cNvPr>
          <p:cNvPicPr>
            <a:picLocks noGrp="1" noChangeAspect="1"/>
          </p:cNvPicPr>
          <p:nvPr>
            <p:ph sz="half" idx="2"/>
          </p:nvPr>
        </p:nvPicPr>
        <p:blipFill rotWithShape="1">
          <a:blip r:embed="rId5">
            <a:extLst>
              <a:ext uri="{28A0092B-C50C-407E-A947-70E740481C1C}">
                <a14:useLocalDpi xmlns:a14="http://schemas.microsoft.com/office/drawing/2010/main" val="0"/>
              </a:ext>
            </a:extLst>
          </a:blip>
          <a:srcRect l="24620" t="2917" b="8416"/>
          <a:stretch/>
        </p:blipFill>
        <p:spPr bwMode="auto">
          <a:xfrm>
            <a:off x="4648200" y="2328222"/>
            <a:ext cx="4038600" cy="3069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4331804" y="5517232"/>
            <a:ext cx="480392" cy="360040"/>
          </a:xfrm>
          <a:prstGeom prst="rect">
            <a:avLst/>
          </a:prstGeom>
        </p:spPr>
        <p:txBody>
          <a:bodyPr vert="horz" wrap="square" lIns="91440" tIns="45720" rIns="91440" bIns="45720" rtlCol="0" anchor="ctr">
            <a:noAutofit/>
          </a:bodyPr>
          <a:lstStyle/>
          <a:p>
            <a:r>
              <a:rPr lang="en-GB" b="1" dirty="0" smtClean="0">
                <a:latin typeface="+mj-lt"/>
              </a:rPr>
              <a:t>[7]</a:t>
            </a:r>
          </a:p>
        </p:txBody>
      </p:sp>
    </p:spTree>
    <p:custDataLst>
      <p:tags r:id="rId1"/>
    </p:custDataLst>
    <p:extLst>
      <p:ext uri="{BB962C8B-B14F-4D97-AF65-F5344CB8AC3E}">
        <p14:creationId xmlns:p14="http://schemas.microsoft.com/office/powerpoint/2010/main" val="28053109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smtClean="0"/>
              <a:t>2. English </a:t>
            </a:r>
            <a:r>
              <a:rPr lang="en-GB" dirty="0"/>
              <a:t>Quests</a:t>
            </a:r>
          </a:p>
        </p:txBody>
      </p:sp>
      <p:sp>
        <p:nvSpPr>
          <p:cNvPr id="8" name="Θέση κειμένου 7"/>
          <p:cNvSpPr>
            <a:spLocks noGrp="1"/>
          </p:cNvSpPr>
          <p:nvPr>
            <p:ph type="body" idx="1"/>
          </p:nvPr>
        </p:nvSpPr>
        <p:spPr/>
        <p:txBody>
          <a:bodyPr/>
          <a:lstStyle/>
          <a:p>
            <a:endParaRPr lang="en-GB"/>
          </a:p>
        </p:txBody>
      </p:sp>
    </p:spTree>
    <p:extLst>
      <p:ext uri="{BB962C8B-B14F-4D97-AF65-F5344CB8AC3E}">
        <p14:creationId xmlns:p14="http://schemas.microsoft.com/office/powerpoint/2010/main" val="215832449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English Quests</a:t>
            </a:r>
            <a:endParaRPr lang="en-GB" dirty="0"/>
          </a:p>
        </p:txBody>
      </p:sp>
      <p:sp>
        <p:nvSpPr>
          <p:cNvPr id="3" name="Θέση περιεχομένου 2"/>
          <p:cNvSpPr>
            <a:spLocks noGrp="1"/>
          </p:cNvSpPr>
          <p:nvPr>
            <p:ph sz="half" idx="1"/>
          </p:nvPr>
        </p:nvSpPr>
        <p:spPr/>
        <p:txBody>
          <a:bodyPr/>
          <a:lstStyle/>
          <a:p>
            <a:pPr>
              <a:defRPr/>
            </a:pPr>
            <a:r>
              <a:rPr lang="en-GB" sz="2600" dirty="0" smtClean="0"/>
              <a:t>Use of textbooks’ project work to create applications in the logic of </a:t>
            </a:r>
            <a:r>
              <a:rPr lang="en-GB" sz="2600" dirty="0" err="1" smtClean="0"/>
              <a:t>Webquests</a:t>
            </a:r>
            <a:r>
              <a:rPr lang="en-GB" sz="2600" dirty="0" smtClean="0"/>
              <a:t>.</a:t>
            </a:r>
          </a:p>
          <a:p>
            <a:pPr>
              <a:defRPr/>
            </a:pPr>
            <a:r>
              <a:rPr lang="en-GB" sz="2600" dirty="0" smtClean="0"/>
              <a:t>Projects are changed into applications with the following structure: Introduction, Task, Process, Evaluation, Conclusion, Teachers' Page.</a:t>
            </a:r>
            <a:endParaRPr lang="en-GB" sz="2600" dirty="0"/>
          </a:p>
        </p:txBody>
      </p:sp>
      <p:graphicFrame>
        <p:nvGraphicFramePr>
          <p:cNvPr id="5" name="Θέση περιεχομένου 4" descr="Elements of an English Quest."/>
          <p:cNvGraphicFramePr>
            <a:graphicFrameLocks noGrp="1"/>
          </p:cNvGraphicFramePr>
          <p:nvPr>
            <p:ph sz="half" idx="2"/>
            <p:extLst>
              <p:ext uri="{D42A27DB-BD31-4B8C-83A1-F6EECF244321}">
                <p14:modId xmlns:p14="http://schemas.microsoft.com/office/powerpoint/2010/main" val="4294177280"/>
              </p:ext>
            </p:extLst>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46612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English Quests for </a:t>
            </a:r>
            <a:r>
              <a:rPr lang="en-GB" dirty="0" smtClean="0"/>
              <a:t>Gymnasium (1/2)</a:t>
            </a:r>
            <a:endParaRPr lang="en-GB" dirty="0"/>
          </a:p>
        </p:txBody>
      </p:sp>
      <p:sp>
        <p:nvSpPr>
          <p:cNvPr id="3" name="Θέση περιεχομένου 2"/>
          <p:cNvSpPr>
            <a:spLocks noGrp="1"/>
          </p:cNvSpPr>
          <p:nvPr>
            <p:ph sz="half" idx="1"/>
          </p:nvPr>
        </p:nvSpPr>
        <p:spPr/>
        <p:txBody>
          <a:bodyPr/>
          <a:lstStyle/>
          <a:p>
            <a:pPr marL="0" indent="0">
              <a:buNone/>
            </a:pPr>
            <a:r>
              <a:rPr lang="en-GB" sz="2600" b="1" dirty="0" smtClean="0"/>
              <a:t>A Beginners:</a:t>
            </a:r>
          </a:p>
          <a:p>
            <a:pPr eaLnBrk="1" fontAlgn="auto" hangingPunct="1">
              <a:spcBef>
                <a:spcPts val="0"/>
              </a:spcBef>
              <a:spcAft>
                <a:spcPts val="0"/>
              </a:spcAft>
              <a:defRPr/>
            </a:pPr>
            <a:r>
              <a:rPr lang="en-GB" sz="2600" dirty="0" smtClean="0"/>
              <a:t>My </a:t>
            </a:r>
            <a:r>
              <a:rPr lang="en-GB" sz="2600" dirty="0" err="1" smtClean="0"/>
              <a:t>neibourhood</a:t>
            </a:r>
            <a:r>
              <a:rPr lang="en-GB" sz="2600" dirty="0" smtClean="0"/>
              <a:t>.</a:t>
            </a:r>
          </a:p>
          <a:p>
            <a:pPr eaLnBrk="1" fontAlgn="auto" hangingPunct="1">
              <a:spcBef>
                <a:spcPts val="0"/>
              </a:spcBef>
              <a:spcAft>
                <a:spcPts val="0"/>
              </a:spcAft>
              <a:defRPr/>
            </a:pPr>
            <a:r>
              <a:rPr lang="en-GB" sz="2600" dirty="0" smtClean="0"/>
              <a:t>Professions.</a:t>
            </a:r>
          </a:p>
          <a:p>
            <a:pPr eaLnBrk="1" fontAlgn="auto" hangingPunct="1">
              <a:spcBef>
                <a:spcPts val="0"/>
              </a:spcBef>
              <a:spcAft>
                <a:spcPts val="0"/>
              </a:spcAft>
              <a:defRPr/>
            </a:pPr>
            <a:r>
              <a:rPr lang="en-GB" sz="2600" dirty="0" smtClean="0"/>
              <a:t>Recycling leaflet.</a:t>
            </a:r>
          </a:p>
          <a:p>
            <a:pPr eaLnBrk="1" fontAlgn="auto" hangingPunct="1">
              <a:spcBef>
                <a:spcPts val="0"/>
              </a:spcBef>
              <a:spcAft>
                <a:spcPts val="0"/>
              </a:spcAft>
              <a:defRPr/>
            </a:pPr>
            <a:r>
              <a:rPr lang="en-GB" sz="2600" dirty="0" smtClean="0"/>
              <a:t>Zoo-guidebook.</a:t>
            </a:r>
          </a:p>
          <a:p>
            <a:pPr eaLnBrk="1" fontAlgn="auto" hangingPunct="1">
              <a:spcBef>
                <a:spcPts val="0"/>
              </a:spcBef>
              <a:spcAft>
                <a:spcPts val="0"/>
              </a:spcAft>
              <a:defRPr/>
            </a:pPr>
            <a:r>
              <a:rPr lang="en-GB" sz="2600" dirty="0" smtClean="0"/>
              <a:t>The story of a masterpiece.</a:t>
            </a:r>
          </a:p>
          <a:p>
            <a:pPr marL="0" indent="0" eaLnBrk="1" fontAlgn="auto" hangingPunct="1">
              <a:spcBef>
                <a:spcPts val="1200"/>
              </a:spcBef>
              <a:spcAft>
                <a:spcPts val="0"/>
              </a:spcAft>
              <a:buNone/>
              <a:defRPr/>
            </a:pPr>
            <a:r>
              <a:rPr lang="en-GB" sz="2600" b="1" dirty="0" smtClean="0"/>
              <a:t>A Advanced:</a:t>
            </a:r>
          </a:p>
          <a:p>
            <a:pPr eaLnBrk="1" fontAlgn="auto" hangingPunct="1">
              <a:spcBef>
                <a:spcPts val="0"/>
              </a:spcBef>
              <a:spcAft>
                <a:spcPts val="0"/>
              </a:spcAft>
              <a:defRPr/>
            </a:pPr>
            <a:r>
              <a:rPr lang="en-GB" sz="2600" dirty="0" smtClean="0"/>
              <a:t>Books for teenagers.</a:t>
            </a:r>
          </a:p>
          <a:p>
            <a:pPr eaLnBrk="1" fontAlgn="auto" hangingPunct="1">
              <a:spcBef>
                <a:spcPts val="0"/>
              </a:spcBef>
              <a:spcAft>
                <a:spcPts val="0"/>
              </a:spcAft>
              <a:defRPr/>
            </a:pPr>
            <a:r>
              <a:rPr lang="en-GB" sz="2600" dirty="0" smtClean="0"/>
              <a:t>Natural disasters.</a:t>
            </a:r>
          </a:p>
          <a:p>
            <a:pPr eaLnBrk="1" fontAlgn="auto" hangingPunct="1">
              <a:spcBef>
                <a:spcPts val="0"/>
              </a:spcBef>
              <a:spcAft>
                <a:spcPts val="0"/>
              </a:spcAft>
              <a:defRPr/>
            </a:pPr>
            <a:r>
              <a:rPr lang="en-GB" sz="2600" dirty="0" smtClean="0"/>
              <a:t>Treasure Hunt.</a:t>
            </a:r>
          </a:p>
          <a:p>
            <a:pPr eaLnBrk="1" fontAlgn="auto" hangingPunct="1">
              <a:spcBef>
                <a:spcPts val="0"/>
              </a:spcBef>
              <a:spcAft>
                <a:spcPts val="0"/>
              </a:spcAft>
              <a:defRPr/>
            </a:pPr>
            <a:endParaRPr lang="en-GB" sz="2600" dirty="0" smtClean="0"/>
          </a:p>
          <a:p>
            <a:pPr marL="0" indent="0">
              <a:buNone/>
            </a:pPr>
            <a:endParaRPr lang="en-GB" sz="2600" b="1" dirty="0" smtClean="0"/>
          </a:p>
          <a:p>
            <a:endParaRPr lang="en-GB" sz="2600" dirty="0"/>
          </a:p>
        </p:txBody>
      </p:sp>
      <p:sp>
        <p:nvSpPr>
          <p:cNvPr id="4" name="Θέση περιεχομένου 3"/>
          <p:cNvSpPr>
            <a:spLocks noGrp="1"/>
          </p:cNvSpPr>
          <p:nvPr>
            <p:ph sz="half" idx="2"/>
          </p:nvPr>
        </p:nvSpPr>
        <p:spPr/>
        <p:txBody>
          <a:bodyPr/>
          <a:lstStyle/>
          <a:p>
            <a:pPr marL="0" indent="0" eaLnBrk="1" fontAlgn="auto" hangingPunct="1">
              <a:spcBef>
                <a:spcPts val="0"/>
              </a:spcBef>
              <a:spcAft>
                <a:spcPts val="0"/>
              </a:spcAft>
              <a:buNone/>
              <a:defRPr/>
            </a:pPr>
            <a:r>
              <a:rPr lang="en-GB" sz="2600" b="1" dirty="0" smtClean="0"/>
              <a:t>B Beginners:</a:t>
            </a:r>
          </a:p>
          <a:p>
            <a:pPr eaLnBrk="1" fontAlgn="auto" hangingPunct="1">
              <a:spcBef>
                <a:spcPts val="0"/>
              </a:spcBef>
              <a:spcAft>
                <a:spcPts val="0"/>
              </a:spcAft>
              <a:defRPr/>
            </a:pPr>
            <a:r>
              <a:rPr lang="en-GB" sz="2600" dirty="0" smtClean="0"/>
              <a:t>The </a:t>
            </a:r>
            <a:r>
              <a:rPr lang="en-GB" sz="2600" dirty="0" err="1" smtClean="0"/>
              <a:t>Antikythera</a:t>
            </a:r>
            <a:r>
              <a:rPr lang="en-GB" sz="2600" dirty="0" smtClean="0"/>
              <a:t> Mechanism.</a:t>
            </a:r>
          </a:p>
          <a:p>
            <a:pPr eaLnBrk="1" fontAlgn="auto" hangingPunct="1">
              <a:spcBef>
                <a:spcPts val="0"/>
              </a:spcBef>
              <a:spcAft>
                <a:spcPts val="0"/>
              </a:spcAft>
              <a:defRPr/>
            </a:pPr>
            <a:r>
              <a:rPr lang="en-GB" sz="2600" dirty="0" smtClean="0"/>
              <a:t>Save the tribes.</a:t>
            </a:r>
          </a:p>
          <a:p>
            <a:pPr eaLnBrk="1" fontAlgn="auto" hangingPunct="1">
              <a:spcBef>
                <a:spcPts val="0"/>
              </a:spcBef>
              <a:spcAft>
                <a:spcPts val="0"/>
              </a:spcAft>
              <a:defRPr/>
            </a:pPr>
            <a:r>
              <a:rPr lang="en-GB" sz="2600" dirty="0" smtClean="0"/>
              <a:t>This was his life.</a:t>
            </a:r>
          </a:p>
          <a:p>
            <a:pPr eaLnBrk="1" fontAlgn="auto" hangingPunct="1">
              <a:spcBef>
                <a:spcPts val="0"/>
              </a:spcBef>
              <a:spcAft>
                <a:spcPts val="0"/>
              </a:spcAft>
              <a:defRPr/>
            </a:pPr>
            <a:r>
              <a:rPr lang="en-GB" sz="2600" dirty="0" smtClean="0"/>
              <a:t>Advertisements.</a:t>
            </a:r>
          </a:p>
          <a:p>
            <a:pPr eaLnBrk="1" fontAlgn="auto" hangingPunct="1">
              <a:spcBef>
                <a:spcPts val="0"/>
              </a:spcBef>
              <a:spcAft>
                <a:spcPts val="0"/>
              </a:spcAft>
              <a:defRPr/>
            </a:pPr>
            <a:r>
              <a:rPr lang="en-GB" sz="2600" dirty="0" smtClean="0"/>
              <a:t>Famous women.</a:t>
            </a:r>
          </a:p>
          <a:p>
            <a:pPr eaLnBrk="1" fontAlgn="auto" hangingPunct="1">
              <a:spcBef>
                <a:spcPts val="0"/>
              </a:spcBef>
              <a:spcAft>
                <a:spcPts val="0"/>
              </a:spcAft>
              <a:defRPr/>
            </a:pPr>
            <a:r>
              <a:rPr lang="en-GB" sz="2600" dirty="0" smtClean="0"/>
              <a:t>Environmental campaign.</a:t>
            </a:r>
          </a:p>
          <a:p>
            <a:pPr eaLnBrk="1" fontAlgn="auto" hangingPunct="1">
              <a:spcBef>
                <a:spcPts val="0"/>
              </a:spcBef>
              <a:spcAft>
                <a:spcPts val="0"/>
              </a:spcAft>
              <a:defRPr/>
            </a:pPr>
            <a:r>
              <a:rPr lang="en-GB" sz="2600" dirty="0" smtClean="0"/>
              <a:t>Bikes for the world.</a:t>
            </a:r>
          </a:p>
          <a:p>
            <a:pPr marL="0" indent="0">
              <a:buNone/>
            </a:pPr>
            <a:endParaRPr lang="en-GB" sz="2600" dirty="0"/>
          </a:p>
        </p:txBody>
      </p:sp>
    </p:spTree>
    <p:extLst>
      <p:ext uri="{BB962C8B-B14F-4D97-AF65-F5344CB8AC3E}">
        <p14:creationId xmlns:p14="http://schemas.microsoft.com/office/powerpoint/2010/main" val="229183776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English Quests for </a:t>
            </a:r>
            <a:r>
              <a:rPr lang="en-GB" dirty="0" smtClean="0"/>
              <a:t>Gymnasium (2/2)</a:t>
            </a:r>
            <a:endParaRPr lang="en-GB" dirty="0"/>
          </a:p>
        </p:txBody>
      </p:sp>
      <p:sp>
        <p:nvSpPr>
          <p:cNvPr id="3" name="Θέση περιεχομένου 2"/>
          <p:cNvSpPr>
            <a:spLocks noGrp="1"/>
          </p:cNvSpPr>
          <p:nvPr>
            <p:ph sz="half" idx="1"/>
          </p:nvPr>
        </p:nvSpPr>
        <p:spPr/>
        <p:txBody>
          <a:bodyPr/>
          <a:lstStyle/>
          <a:p>
            <a:pPr marL="0" indent="0" eaLnBrk="1" fontAlgn="auto" hangingPunct="1">
              <a:spcBef>
                <a:spcPts val="0"/>
              </a:spcBef>
              <a:spcAft>
                <a:spcPts val="0"/>
              </a:spcAft>
              <a:buNone/>
              <a:defRPr/>
            </a:pPr>
            <a:r>
              <a:rPr lang="en-GB" b="1" dirty="0" smtClean="0"/>
              <a:t>B Advanced:</a:t>
            </a:r>
          </a:p>
          <a:p>
            <a:pPr eaLnBrk="1" fontAlgn="auto" hangingPunct="1">
              <a:spcBef>
                <a:spcPts val="0"/>
              </a:spcBef>
              <a:spcAft>
                <a:spcPts val="0"/>
              </a:spcAft>
              <a:defRPr/>
            </a:pPr>
            <a:r>
              <a:rPr lang="en-GB" dirty="0" smtClean="0"/>
              <a:t>Stage it.</a:t>
            </a:r>
          </a:p>
          <a:p>
            <a:pPr eaLnBrk="1" fontAlgn="auto" hangingPunct="1">
              <a:spcBef>
                <a:spcPts val="0"/>
              </a:spcBef>
              <a:spcAft>
                <a:spcPts val="0"/>
              </a:spcAft>
              <a:defRPr/>
            </a:pPr>
            <a:r>
              <a:rPr lang="en-GB" dirty="0" smtClean="0"/>
              <a:t>Nature.</a:t>
            </a:r>
          </a:p>
          <a:p>
            <a:pPr eaLnBrk="1" fontAlgn="auto" hangingPunct="1">
              <a:spcBef>
                <a:spcPts val="0"/>
              </a:spcBef>
              <a:spcAft>
                <a:spcPts val="0"/>
              </a:spcAft>
              <a:defRPr/>
            </a:pPr>
            <a:r>
              <a:rPr lang="en-GB" dirty="0" smtClean="0"/>
              <a:t>Greener school.</a:t>
            </a:r>
          </a:p>
          <a:p>
            <a:pPr eaLnBrk="1" fontAlgn="auto" hangingPunct="1">
              <a:spcBef>
                <a:spcPts val="0"/>
              </a:spcBef>
              <a:spcAft>
                <a:spcPts val="0"/>
              </a:spcAft>
              <a:defRPr/>
            </a:pPr>
            <a:r>
              <a:rPr lang="en-GB" dirty="0" smtClean="0"/>
              <a:t>eTwinning project.</a:t>
            </a:r>
          </a:p>
          <a:p>
            <a:pPr eaLnBrk="1" fontAlgn="auto" hangingPunct="1">
              <a:spcBef>
                <a:spcPts val="0"/>
              </a:spcBef>
              <a:spcAft>
                <a:spcPts val="0"/>
              </a:spcAft>
              <a:defRPr/>
            </a:pPr>
            <a:r>
              <a:rPr lang="en-GB" dirty="0" smtClean="0"/>
              <a:t>Multicultural fair.</a:t>
            </a:r>
          </a:p>
          <a:p>
            <a:pPr eaLnBrk="1" fontAlgn="auto" hangingPunct="1">
              <a:spcBef>
                <a:spcPts val="0"/>
              </a:spcBef>
              <a:spcAft>
                <a:spcPts val="0"/>
              </a:spcAft>
              <a:defRPr/>
            </a:pPr>
            <a:r>
              <a:rPr lang="en-GB" dirty="0" smtClean="0"/>
              <a:t>More about sports.</a:t>
            </a:r>
          </a:p>
          <a:p>
            <a:endParaRPr lang="en-GB" dirty="0"/>
          </a:p>
        </p:txBody>
      </p:sp>
      <p:sp>
        <p:nvSpPr>
          <p:cNvPr id="4" name="Θέση περιεχομένου 3"/>
          <p:cNvSpPr>
            <a:spLocks noGrp="1"/>
          </p:cNvSpPr>
          <p:nvPr>
            <p:ph sz="half" idx="2"/>
          </p:nvPr>
        </p:nvSpPr>
        <p:spPr/>
        <p:txBody>
          <a:bodyPr/>
          <a:lstStyle/>
          <a:p>
            <a:pPr marL="0" indent="0" eaLnBrk="1" fontAlgn="auto" hangingPunct="1">
              <a:spcBef>
                <a:spcPts val="0"/>
              </a:spcBef>
              <a:spcAft>
                <a:spcPts val="0"/>
              </a:spcAft>
              <a:buNone/>
              <a:defRPr/>
            </a:pPr>
            <a:r>
              <a:rPr lang="en-GB" b="1" dirty="0" smtClean="0"/>
              <a:t>C Gymnasium:</a:t>
            </a:r>
          </a:p>
          <a:p>
            <a:pPr eaLnBrk="1" fontAlgn="auto" hangingPunct="1">
              <a:spcBef>
                <a:spcPts val="0"/>
              </a:spcBef>
              <a:spcAft>
                <a:spcPts val="0"/>
              </a:spcAft>
              <a:defRPr/>
            </a:pPr>
            <a:r>
              <a:rPr lang="en-GB" dirty="0" smtClean="0"/>
              <a:t>Catastrophes.</a:t>
            </a:r>
          </a:p>
          <a:p>
            <a:pPr eaLnBrk="1" fontAlgn="auto" hangingPunct="1">
              <a:spcBef>
                <a:spcPts val="0"/>
              </a:spcBef>
              <a:spcAft>
                <a:spcPts val="0"/>
              </a:spcAft>
              <a:defRPr/>
            </a:pPr>
            <a:r>
              <a:rPr lang="en-GB" dirty="0" smtClean="0"/>
              <a:t>Produce your show.</a:t>
            </a:r>
          </a:p>
          <a:p>
            <a:pPr eaLnBrk="1" fontAlgn="auto" hangingPunct="1">
              <a:spcBef>
                <a:spcPts val="0"/>
              </a:spcBef>
              <a:spcAft>
                <a:spcPts val="0"/>
              </a:spcAft>
              <a:defRPr/>
            </a:pPr>
            <a:r>
              <a:rPr lang="en-GB" dirty="0" smtClean="0"/>
              <a:t>Amusement Park.</a:t>
            </a:r>
          </a:p>
          <a:p>
            <a:pPr eaLnBrk="1" fontAlgn="auto" hangingPunct="1">
              <a:spcBef>
                <a:spcPts val="0"/>
              </a:spcBef>
              <a:spcAft>
                <a:spcPts val="0"/>
              </a:spcAft>
              <a:defRPr/>
            </a:pPr>
            <a:r>
              <a:rPr lang="en-GB" dirty="0" smtClean="0"/>
              <a:t>Media habits.</a:t>
            </a:r>
          </a:p>
          <a:p>
            <a:pPr eaLnBrk="1" fontAlgn="auto" hangingPunct="1">
              <a:spcBef>
                <a:spcPts val="0"/>
              </a:spcBef>
              <a:spcAft>
                <a:spcPts val="0"/>
              </a:spcAft>
              <a:defRPr/>
            </a:pPr>
            <a:r>
              <a:rPr lang="en-GB" dirty="0" smtClean="0"/>
              <a:t>Tourist destination.</a:t>
            </a:r>
          </a:p>
          <a:p>
            <a:pPr eaLnBrk="1" fontAlgn="auto" hangingPunct="1">
              <a:spcBef>
                <a:spcPts val="0"/>
              </a:spcBef>
              <a:spcAft>
                <a:spcPts val="0"/>
              </a:spcAft>
              <a:defRPr/>
            </a:pPr>
            <a:r>
              <a:rPr lang="en-GB" dirty="0" smtClean="0"/>
              <a:t>Easter celebration.</a:t>
            </a:r>
          </a:p>
          <a:p>
            <a:pPr eaLnBrk="1" fontAlgn="auto" hangingPunct="1">
              <a:spcBef>
                <a:spcPts val="0"/>
              </a:spcBef>
              <a:spcAft>
                <a:spcPts val="0"/>
              </a:spcAft>
              <a:defRPr/>
            </a:pPr>
            <a:r>
              <a:rPr lang="en-GB" dirty="0" smtClean="0"/>
              <a:t>Visualizing colour.</a:t>
            </a:r>
          </a:p>
          <a:p>
            <a:pPr eaLnBrk="1" fontAlgn="auto" hangingPunct="1">
              <a:spcBef>
                <a:spcPts val="0"/>
              </a:spcBef>
              <a:spcAft>
                <a:spcPts val="0"/>
              </a:spcAft>
              <a:defRPr/>
            </a:pPr>
            <a:r>
              <a:rPr lang="en-GB" dirty="0" smtClean="0"/>
              <a:t>Food pyramid.</a:t>
            </a:r>
          </a:p>
          <a:p>
            <a:pPr eaLnBrk="1" fontAlgn="auto" hangingPunct="1">
              <a:spcBef>
                <a:spcPts val="0"/>
              </a:spcBef>
              <a:spcAft>
                <a:spcPts val="0"/>
              </a:spcAft>
              <a:defRPr/>
            </a:pPr>
            <a:r>
              <a:rPr lang="en-GB" dirty="0" smtClean="0"/>
              <a:t>Electricity bills.</a:t>
            </a:r>
          </a:p>
        </p:txBody>
      </p:sp>
    </p:spTree>
    <p:extLst>
      <p:ext uri="{BB962C8B-B14F-4D97-AF65-F5344CB8AC3E}">
        <p14:creationId xmlns:p14="http://schemas.microsoft.com/office/powerpoint/2010/main" val="360664070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a:t>English </a:t>
            </a:r>
            <a:r>
              <a:rPr lang="en-GB" dirty="0" smtClean="0"/>
              <a:t>Quest Example</a:t>
            </a:r>
            <a:endParaRPr lang="en-GB" dirty="0"/>
          </a:p>
        </p:txBody>
      </p:sp>
      <p:pic>
        <p:nvPicPr>
          <p:cNvPr id="10" name="Picture 4" descr="Page from the textbook."/>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57200" y="1844824"/>
            <a:ext cx="3682752" cy="3109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23528" y="5059356"/>
            <a:ext cx="480392" cy="360040"/>
          </a:xfrm>
          <a:prstGeom prst="rect">
            <a:avLst/>
          </a:prstGeom>
        </p:spPr>
        <p:txBody>
          <a:bodyPr vert="horz" wrap="square" lIns="91440" tIns="45720" rIns="91440" bIns="45720" rtlCol="0" anchor="ctr">
            <a:noAutofit/>
          </a:bodyPr>
          <a:lstStyle/>
          <a:p>
            <a:r>
              <a:rPr lang="en-GB" b="1" dirty="0" smtClean="0">
                <a:latin typeface="+mj-lt"/>
              </a:rPr>
              <a:t>[8]</a:t>
            </a:r>
          </a:p>
        </p:txBody>
      </p:sp>
      <p:pic>
        <p:nvPicPr>
          <p:cNvPr id="11" name="Picture 4" descr="Webquest - Amusement Park.">
            <a:hlinkClick r:id="rId4" action="ppaction://hlinkfile"/>
          </p:cNvPr>
          <p:cNvPicPr>
            <a:picLocks noGrp="1" noChangeAspect="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4432456" y="1844823"/>
            <a:ext cx="4262619" cy="3109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214683" y="5043168"/>
            <a:ext cx="480392" cy="360040"/>
          </a:xfrm>
          <a:prstGeom prst="rect">
            <a:avLst/>
          </a:prstGeom>
        </p:spPr>
        <p:txBody>
          <a:bodyPr vert="horz" wrap="square" lIns="91440" tIns="45720" rIns="91440" bIns="45720" rtlCol="0" anchor="ctr">
            <a:noAutofit/>
          </a:bodyPr>
          <a:lstStyle/>
          <a:p>
            <a:r>
              <a:rPr lang="en-GB" b="1" dirty="0" smtClean="0">
                <a:latin typeface="+mj-lt"/>
              </a:rPr>
              <a:t>[9]</a:t>
            </a:r>
          </a:p>
        </p:txBody>
      </p:sp>
    </p:spTree>
    <p:custDataLst>
      <p:tags r:id="rId1"/>
    </p:custDataLst>
    <p:extLst>
      <p:ext uri="{BB962C8B-B14F-4D97-AF65-F5344CB8AC3E}">
        <p14:creationId xmlns:p14="http://schemas.microsoft.com/office/powerpoint/2010/main" val="316670766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Exploratory Materials</a:t>
            </a:r>
          </a:p>
        </p:txBody>
      </p:sp>
      <p:pic>
        <p:nvPicPr>
          <p:cNvPr id="6" name="Θέση περιεχομένου 5" descr="Exploratory materilas help learners make discoveries about language: Mystery/Lost Series (scenario based), Webquests, Writing apps.&#10;"/>
          <p:cNvPicPr>
            <a:picLocks noGrp="1" noChangeAspect="1"/>
          </p:cNvPicPr>
          <p:nvPr>
            <p:ph idx="1"/>
          </p:nvPr>
        </p:nvPicPr>
        <p:blipFill rotWithShape="1">
          <a:blip r:embed="rId2"/>
          <a:srcRect t="-1" b="10944"/>
          <a:stretch/>
        </p:blipFill>
        <p:spPr>
          <a:xfrm>
            <a:off x="1223967" y="1557338"/>
            <a:ext cx="6696066" cy="4472460"/>
          </a:xfrm>
          <a:prstGeom prst="rect">
            <a:avLst/>
          </a:prstGeom>
        </p:spPr>
      </p:pic>
    </p:spTree>
    <p:extLst>
      <p:ext uri="{BB962C8B-B14F-4D97-AF65-F5344CB8AC3E}">
        <p14:creationId xmlns:p14="http://schemas.microsoft.com/office/powerpoint/2010/main" val="283513371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English Quests Themes </a:t>
            </a:r>
            <a:r>
              <a:rPr lang="en-GB" dirty="0"/>
              <a:t>(4th grade</a:t>
            </a:r>
            <a:r>
              <a:rPr lang="en-GB" dirty="0" smtClean="0"/>
              <a:t>)</a:t>
            </a:r>
            <a:endParaRPr lang="en-GB" dirty="0"/>
          </a:p>
        </p:txBody>
      </p:sp>
      <p:sp>
        <p:nvSpPr>
          <p:cNvPr id="5" name="Θέση περιεχομένου 4"/>
          <p:cNvSpPr>
            <a:spLocks noGrp="1"/>
          </p:cNvSpPr>
          <p:nvPr>
            <p:ph sz="half" idx="1"/>
          </p:nvPr>
        </p:nvSpPr>
        <p:spPr/>
        <p:txBody>
          <a:bodyPr/>
          <a:lstStyle/>
          <a:p>
            <a:pPr eaLnBrk="1" fontAlgn="auto" hangingPunct="1">
              <a:spcAft>
                <a:spcPts val="0"/>
              </a:spcAft>
              <a:defRPr/>
            </a:pPr>
            <a:r>
              <a:rPr lang="en-GB" dirty="0" smtClean="0"/>
              <a:t>This is my school,</a:t>
            </a:r>
          </a:p>
          <a:p>
            <a:pPr eaLnBrk="1" fontAlgn="auto" hangingPunct="1">
              <a:spcAft>
                <a:spcPts val="0"/>
              </a:spcAft>
              <a:defRPr/>
            </a:pPr>
            <a:r>
              <a:rPr lang="en-GB" dirty="0" smtClean="0"/>
              <a:t>The Olympic Games,</a:t>
            </a:r>
          </a:p>
          <a:p>
            <a:pPr eaLnBrk="1" fontAlgn="auto" hangingPunct="1">
              <a:spcAft>
                <a:spcPts val="0"/>
              </a:spcAft>
              <a:defRPr/>
            </a:pPr>
            <a:r>
              <a:rPr lang="en-GB" dirty="0" smtClean="0"/>
              <a:t>Let us talk about Greece,</a:t>
            </a:r>
          </a:p>
          <a:p>
            <a:pPr eaLnBrk="1" fontAlgn="auto" hangingPunct="1">
              <a:spcAft>
                <a:spcPts val="0"/>
              </a:spcAft>
              <a:defRPr/>
            </a:pPr>
            <a:r>
              <a:rPr lang="en-GB" dirty="0" smtClean="0"/>
              <a:t>Weather around the ,world</a:t>
            </a:r>
          </a:p>
          <a:p>
            <a:pPr eaLnBrk="1" fontAlgn="auto" hangingPunct="1">
              <a:spcAft>
                <a:spcPts val="0"/>
              </a:spcAft>
              <a:defRPr/>
            </a:pPr>
            <a:r>
              <a:rPr lang="en-GB" dirty="0" smtClean="0"/>
              <a:t>Customs around the world,</a:t>
            </a:r>
          </a:p>
          <a:p>
            <a:pPr eaLnBrk="1" fontAlgn="auto" hangingPunct="1">
              <a:spcAft>
                <a:spcPts val="0"/>
              </a:spcAft>
              <a:defRPr/>
            </a:pPr>
            <a:r>
              <a:rPr lang="en-GB" dirty="0" smtClean="0"/>
              <a:t>Habits and customs,</a:t>
            </a:r>
            <a:endParaRPr lang="en-GB" dirty="0"/>
          </a:p>
        </p:txBody>
      </p:sp>
      <p:sp>
        <p:nvSpPr>
          <p:cNvPr id="6" name="Θέση περιεχομένου 5"/>
          <p:cNvSpPr>
            <a:spLocks noGrp="1"/>
          </p:cNvSpPr>
          <p:nvPr>
            <p:ph sz="half" idx="2"/>
          </p:nvPr>
        </p:nvSpPr>
        <p:spPr/>
        <p:txBody>
          <a:bodyPr/>
          <a:lstStyle/>
          <a:p>
            <a:pPr eaLnBrk="1" fontAlgn="auto" hangingPunct="1">
              <a:spcAft>
                <a:spcPts val="0"/>
              </a:spcAft>
              <a:defRPr/>
            </a:pPr>
            <a:r>
              <a:rPr lang="en-GB" dirty="0" smtClean="0"/>
              <a:t>Animals in danger,</a:t>
            </a:r>
          </a:p>
          <a:p>
            <a:pPr eaLnBrk="1" fontAlgn="auto" hangingPunct="1">
              <a:spcAft>
                <a:spcPts val="0"/>
              </a:spcAft>
              <a:defRPr/>
            </a:pPr>
            <a:r>
              <a:rPr lang="en-GB" dirty="0" smtClean="0"/>
              <a:t>Tell me about your job,</a:t>
            </a:r>
          </a:p>
          <a:p>
            <a:pPr eaLnBrk="1" fontAlgn="auto" hangingPunct="1">
              <a:spcAft>
                <a:spcPts val="0"/>
              </a:spcAft>
              <a:defRPr/>
            </a:pPr>
            <a:r>
              <a:rPr lang="en-GB" dirty="0" smtClean="0"/>
              <a:t>Walking in the street,</a:t>
            </a:r>
          </a:p>
          <a:p>
            <a:pPr eaLnBrk="1" fontAlgn="auto" hangingPunct="1">
              <a:spcAft>
                <a:spcPts val="0"/>
              </a:spcAft>
              <a:defRPr/>
            </a:pPr>
            <a:r>
              <a:rPr lang="en-GB" dirty="0" smtClean="0"/>
              <a:t>Recipes from around the world,</a:t>
            </a:r>
          </a:p>
          <a:p>
            <a:pPr eaLnBrk="1" fontAlgn="auto" hangingPunct="1">
              <a:spcAft>
                <a:spcPts val="0"/>
              </a:spcAft>
              <a:defRPr/>
            </a:pPr>
            <a:r>
              <a:rPr lang="en-GB" dirty="0" smtClean="0"/>
              <a:t>Your yearbook.</a:t>
            </a:r>
          </a:p>
          <a:p>
            <a:endParaRPr lang="en-GB" dirty="0"/>
          </a:p>
        </p:txBody>
      </p:sp>
    </p:spTree>
    <p:extLst>
      <p:ext uri="{BB962C8B-B14F-4D97-AF65-F5344CB8AC3E}">
        <p14:creationId xmlns:p14="http://schemas.microsoft.com/office/powerpoint/2010/main" val="346324763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English Quest: Animals in Danger (1/2)</a:t>
            </a:r>
          </a:p>
        </p:txBody>
      </p:sp>
      <p:pic>
        <p:nvPicPr>
          <p:cNvPr id="8" name="Picture 3" descr="Webquest - Animals in danger">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45567" y="1570100"/>
            <a:ext cx="7852866" cy="4294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539552" y="5864517"/>
            <a:ext cx="576064"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33630387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English Quest: Animals in </a:t>
            </a:r>
            <a:r>
              <a:rPr lang="en-GB" dirty="0" smtClean="0"/>
              <a:t>Danger (2/2)</a:t>
            </a:r>
            <a:endParaRPr lang="en-GB" dirty="0"/>
          </a:p>
        </p:txBody>
      </p:sp>
      <p:pic>
        <p:nvPicPr>
          <p:cNvPr id="10" name="Θέση περιεχομένου 9" descr="Webquest - Animals in danger Screenshots.">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72338" y="1567652"/>
            <a:ext cx="8212024" cy="4505334"/>
          </a:xfrm>
        </p:spPr>
      </p:pic>
      <p:sp>
        <p:nvSpPr>
          <p:cNvPr id="11" name="TextBox 10"/>
          <p:cNvSpPr txBox="1"/>
          <p:nvPr/>
        </p:nvSpPr>
        <p:spPr>
          <a:xfrm>
            <a:off x="6588224" y="5721413"/>
            <a:ext cx="576064" cy="360040"/>
          </a:xfrm>
          <a:prstGeom prst="rect">
            <a:avLst/>
          </a:prstGeom>
        </p:spPr>
        <p:txBody>
          <a:bodyPr vert="horz" wrap="square" lIns="91440" tIns="45720" rIns="91440" bIns="45720" rtlCol="0" anchor="ctr">
            <a:noAutofit/>
          </a:bodyPr>
          <a:lstStyle/>
          <a:p>
            <a:r>
              <a:rPr lang="en-GB" b="1" dirty="0" smtClean="0">
                <a:latin typeface="+mj-lt"/>
              </a:rPr>
              <a:t>[10]</a:t>
            </a:r>
          </a:p>
        </p:txBody>
      </p:sp>
    </p:spTree>
    <p:custDataLst>
      <p:tags r:id="rId1"/>
    </p:custDataLst>
    <p:extLst>
      <p:ext uri="{BB962C8B-B14F-4D97-AF65-F5344CB8AC3E}">
        <p14:creationId xmlns:p14="http://schemas.microsoft.com/office/powerpoint/2010/main" val="328348253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3. Writing </a:t>
            </a:r>
            <a:r>
              <a:rPr lang="en-GB" dirty="0"/>
              <a:t>apps</a:t>
            </a:r>
          </a:p>
        </p:txBody>
      </p:sp>
      <p:sp>
        <p:nvSpPr>
          <p:cNvPr id="5" name="Θέση κειμένου 4"/>
          <p:cNvSpPr>
            <a:spLocks noGrp="1"/>
          </p:cNvSpPr>
          <p:nvPr>
            <p:ph type="body" idx="1"/>
          </p:nvPr>
        </p:nvSpPr>
        <p:spPr/>
        <p:txBody>
          <a:bodyPr/>
          <a:lstStyle/>
          <a:p>
            <a:endParaRPr lang="en-GB"/>
          </a:p>
        </p:txBody>
      </p:sp>
    </p:spTree>
    <p:extLst>
      <p:ext uri="{BB962C8B-B14F-4D97-AF65-F5344CB8AC3E}">
        <p14:creationId xmlns:p14="http://schemas.microsoft.com/office/powerpoint/2010/main" val="489715589"/>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n-GB" dirty="0"/>
              <a:t>Structure of writing apps</a:t>
            </a:r>
          </a:p>
        </p:txBody>
      </p:sp>
      <p:sp>
        <p:nvSpPr>
          <p:cNvPr id="4" name="TextBox 3"/>
          <p:cNvSpPr txBox="1"/>
          <p:nvPr/>
        </p:nvSpPr>
        <p:spPr>
          <a:xfrm>
            <a:off x="8398768" y="5750065"/>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pic>
        <p:nvPicPr>
          <p:cNvPr id="3" name="Θέση περιεχομένου 2" descr="Writing application - Learn how to write a mediation task">
            <a:hlinkClick r:id="rId3"/>
          </p:cNvPr>
          <p:cNvPicPr>
            <a:picLocks noGrp="1" noChangeAspect="1"/>
          </p:cNvPicPr>
          <p:nvPr>
            <p:ph idx="1"/>
          </p:nvPr>
        </p:nvPicPr>
        <p:blipFill>
          <a:blip r:embed="rId4"/>
          <a:stretch>
            <a:fillRect/>
          </a:stretch>
        </p:blipFill>
        <p:spPr>
          <a:xfrm>
            <a:off x="818707" y="1557338"/>
            <a:ext cx="7519285" cy="4525962"/>
          </a:xfrm>
          <a:prstGeom prst="rect">
            <a:avLst/>
          </a:prstGeom>
        </p:spPr>
      </p:pic>
    </p:spTree>
    <p:custDataLst>
      <p:tags r:id="rId1"/>
    </p:custDataLst>
    <p:extLst>
      <p:ext uri="{BB962C8B-B14F-4D97-AF65-F5344CB8AC3E}">
        <p14:creationId xmlns:p14="http://schemas.microsoft.com/office/powerpoint/2010/main" val="98625889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S</a:t>
            </a:r>
            <a:r>
              <a:rPr lang="en-GB" dirty="0" smtClean="0"/>
              <a:t>tructure </a:t>
            </a:r>
            <a:r>
              <a:rPr lang="en-GB" dirty="0"/>
              <a:t>of writing </a:t>
            </a:r>
            <a:r>
              <a:rPr lang="en-GB" dirty="0" smtClean="0"/>
              <a:t>apps: Introduction</a:t>
            </a:r>
            <a:endParaRPr lang="en-GB" dirty="0"/>
          </a:p>
        </p:txBody>
      </p:sp>
      <p:sp>
        <p:nvSpPr>
          <p:cNvPr id="5" name="Θέση κειμένου 4"/>
          <p:cNvSpPr>
            <a:spLocks noGrp="1"/>
          </p:cNvSpPr>
          <p:nvPr>
            <p:ph type="body" sz="half" idx="2"/>
          </p:nvPr>
        </p:nvSpPr>
        <p:spPr>
          <a:xfrm>
            <a:off x="1547664" y="5373216"/>
            <a:ext cx="5731024" cy="720080"/>
          </a:xfrm>
        </p:spPr>
        <p:txBody>
          <a:bodyPr/>
          <a:lstStyle/>
          <a:p>
            <a:r>
              <a:rPr lang="en-GB" altLang="en-US" b="1" dirty="0" smtClean="0"/>
              <a:t>S</a:t>
            </a:r>
            <a:r>
              <a:rPr lang="en-GB" altLang="en-US" dirty="0" smtClean="0"/>
              <a:t>tudents are introduced to the genre they are asked to produce and the general theme.</a:t>
            </a:r>
          </a:p>
          <a:p>
            <a:endParaRPr lang="en-GB" dirty="0"/>
          </a:p>
        </p:txBody>
      </p:sp>
      <p:pic>
        <p:nvPicPr>
          <p:cNvPr id="6" name="Picture 2" descr="Writing application - Learn how to write a mediation task:">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408" r="-465"/>
          <a:stretch/>
        </p:blipFill>
        <p:spPr bwMode="auto">
          <a:xfrm>
            <a:off x="1475656" y="1556792"/>
            <a:ext cx="6120680"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596336" y="4887499"/>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133072851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Structure of writing apps: Writing task </a:t>
            </a:r>
            <a:r>
              <a:rPr lang="en-GB" dirty="0" smtClean="0"/>
              <a:t>(1/2</a:t>
            </a:r>
            <a:r>
              <a:rPr lang="en-GB" dirty="0"/>
              <a:t>)</a:t>
            </a:r>
          </a:p>
        </p:txBody>
      </p:sp>
      <p:sp>
        <p:nvSpPr>
          <p:cNvPr id="3" name="Θέση κειμένου 2"/>
          <p:cNvSpPr>
            <a:spLocks noGrp="1"/>
          </p:cNvSpPr>
          <p:nvPr>
            <p:ph type="body" sz="half" idx="2"/>
          </p:nvPr>
        </p:nvSpPr>
        <p:spPr>
          <a:xfrm>
            <a:off x="1331640" y="5661248"/>
            <a:ext cx="5486400" cy="432048"/>
          </a:xfrm>
        </p:spPr>
        <p:txBody>
          <a:bodyPr/>
          <a:lstStyle/>
          <a:p>
            <a:r>
              <a:rPr lang="en-GB" altLang="en-US" dirty="0" smtClean="0"/>
              <a:t>Presentation of the writing task.</a:t>
            </a:r>
            <a:endParaRPr lang="en-GB" dirty="0"/>
          </a:p>
        </p:txBody>
      </p:sp>
      <p:pic>
        <p:nvPicPr>
          <p:cNvPr id="6" name="Picture 2" descr="Writing application - Learn how to write a mediation task">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370" r="197"/>
          <a:stretch/>
        </p:blipFill>
        <p:spPr bwMode="auto">
          <a:xfrm>
            <a:off x="1331640" y="1628800"/>
            <a:ext cx="6480720" cy="3888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884368" y="5157192"/>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301358814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S</a:t>
            </a:r>
            <a:r>
              <a:rPr lang="en-GB" dirty="0" smtClean="0"/>
              <a:t>tructure </a:t>
            </a:r>
            <a:r>
              <a:rPr lang="en-GB" dirty="0"/>
              <a:t>of writing </a:t>
            </a:r>
            <a:r>
              <a:rPr lang="en-GB" dirty="0" smtClean="0"/>
              <a:t>apps: Writing task (2/2)</a:t>
            </a:r>
            <a:endParaRPr lang="en-GB" dirty="0"/>
          </a:p>
        </p:txBody>
      </p:sp>
      <p:sp>
        <p:nvSpPr>
          <p:cNvPr id="3" name="Θέση κειμένου 2"/>
          <p:cNvSpPr>
            <a:spLocks noGrp="1"/>
          </p:cNvSpPr>
          <p:nvPr>
            <p:ph type="body" sz="half" idx="2"/>
          </p:nvPr>
        </p:nvSpPr>
        <p:spPr>
          <a:xfrm>
            <a:off x="1619672" y="5157192"/>
            <a:ext cx="5659016" cy="1015008"/>
          </a:xfrm>
        </p:spPr>
        <p:txBody>
          <a:bodyPr/>
          <a:lstStyle/>
          <a:p>
            <a:r>
              <a:rPr lang="en-GB" altLang="en-US" dirty="0" smtClean="0"/>
              <a:t>The communicative context (who writes, what to whom and </a:t>
            </a:r>
            <a:r>
              <a:rPr lang="en-GB" altLang="en-US" dirty="0" err="1" smtClean="0"/>
              <a:t>and</a:t>
            </a:r>
            <a:r>
              <a:rPr lang="en-GB" altLang="en-US" dirty="0" smtClean="0"/>
              <a:t> for what purpose).</a:t>
            </a:r>
          </a:p>
          <a:p>
            <a:endParaRPr lang="en-GB" dirty="0"/>
          </a:p>
        </p:txBody>
      </p:sp>
      <p:pic>
        <p:nvPicPr>
          <p:cNvPr id="6" name="Picture 2" descr="Writing application - Learn how to write a mediation task">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735" r="500"/>
          <a:stretch/>
        </p:blipFill>
        <p:spPr bwMode="auto">
          <a:xfrm>
            <a:off x="1619672" y="1556792"/>
            <a:ext cx="576064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380312" y="4725144"/>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211301519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S</a:t>
            </a:r>
            <a:r>
              <a:rPr lang="en-GB" dirty="0" smtClean="0"/>
              <a:t>tructure </a:t>
            </a:r>
            <a:r>
              <a:rPr lang="en-GB" dirty="0"/>
              <a:t>of writing apps: </a:t>
            </a:r>
            <a:r>
              <a:rPr lang="en-GB" dirty="0" smtClean="0"/>
              <a:t>Model </a:t>
            </a:r>
            <a:r>
              <a:rPr lang="en-GB" dirty="0"/>
              <a:t>text</a:t>
            </a:r>
          </a:p>
        </p:txBody>
      </p:sp>
      <p:sp>
        <p:nvSpPr>
          <p:cNvPr id="3" name="Θέση κειμένου 2"/>
          <p:cNvSpPr>
            <a:spLocks noGrp="1"/>
          </p:cNvSpPr>
          <p:nvPr>
            <p:ph type="body" sz="half" idx="2"/>
          </p:nvPr>
        </p:nvSpPr>
        <p:spPr>
          <a:xfrm>
            <a:off x="1619672" y="5157192"/>
            <a:ext cx="5659016" cy="1015008"/>
          </a:xfrm>
        </p:spPr>
        <p:txBody>
          <a:bodyPr/>
          <a:lstStyle/>
          <a:p>
            <a:r>
              <a:rPr lang="en-GB" altLang="en-US" dirty="0" smtClean="0"/>
              <a:t>Analysis of a model text (in the case of mediation – analysis of the Greek text).</a:t>
            </a:r>
            <a:endParaRPr lang="en-GB" altLang="en-US" dirty="0"/>
          </a:p>
        </p:txBody>
      </p:sp>
      <p:pic>
        <p:nvPicPr>
          <p:cNvPr id="5" name="Picture Placeholder 4" descr="Writing application - Learn how to write a mediation task">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767" r="468"/>
          <a:stretch/>
        </p:blipFill>
        <p:spPr bwMode="auto">
          <a:xfrm>
            <a:off x="1619672" y="1556792"/>
            <a:ext cx="576064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380312" y="4653136"/>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368822051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S</a:t>
            </a:r>
            <a:r>
              <a:rPr lang="en-GB" dirty="0" smtClean="0"/>
              <a:t>tructure </a:t>
            </a:r>
            <a:r>
              <a:rPr lang="en-GB" dirty="0"/>
              <a:t>of writing </a:t>
            </a:r>
            <a:r>
              <a:rPr lang="en-GB" dirty="0" smtClean="0"/>
              <a:t>apps: Scaffolding</a:t>
            </a:r>
            <a:endParaRPr lang="en-GB" dirty="0"/>
          </a:p>
        </p:txBody>
      </p:sp>
      <p:sp>
        <p:nvSpPr>
          <p:cNvPr id="3" name="Θέση κειμένου 2"/>
          <p:cNvSpPr>
            <a:spLocks noGrp="1"/>
          </p:cNvSpPr>
          <p:nvPr>
            <p:ph type="body" sz="half" idx="2"/>
          </p:nvPr>
        </p:nvSpPr>
        <p:spPr>
          <a:xfrm>
            <a:off x="1691680" y="5157192"/>
            <a:ext cx="5587008" cy="1015008"/>
          </a:xfrm>
        </p:spPr>
        <p:txBody>
          <a:bodyPr/>
          <a:lstStyle/>
          <a:p>
            <a:r>
              <a:rPr lang="en-GB" altLang="en-US" dirty="0" smtClean="0"/>
              <a:t>A step-by-step guide to help students construct their own text.</a:t>
            </a:r>
            <a:endParaRPr lang="en-GB" dirty="0"/>
          </a:p>
        </p:txBody>
      </p:sp>
      <p:pic>
        <p:nvPicPr>
          <p:cNvPr id="5" name="Picture 2" descr="ScWriting application - Learn how to write a mediation task">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1061" r="182"/>
          <a:stretch/>
        </p:blipFill>
        <p:spPr bwMode="auto">
          <a:xfrm>
            <a:off x="1619672" y="1556792"/>
            <a:ext cx="576064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416080" y="4653136"/>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368254890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1. </a:t>
            </a:r>
            <a:r>
              <a:rPr lang="en-GB" dirty="0"/>
              <a:t>Mystery and Lost series</a:t>
            </a:r>
          </a:p>
        </p:txBody>
      </p:sp>
      <p:sp>
        <p:nvSpPr>
          <p:cNvPr id="5" name="Θέση κειμένου 4"/>
          <p:cNvSpPr>
            <a:spLocks noGrp="1"/>
          </p:cNvSpPr>
          <p:nvPr>
            <p:ph type="body" idx="1"/>
          </p:nvPr>
        </p:nvSpPr>
        <p:spPr/>
        <p:txBody>
          <a:bodyPr/>
          <a:lstStyle/>
          <a:p>
            <a:endParaRPr lang="en-GB"/>
          </a:p>
        </p:txBody>
      </p:sp>
    </p:spTree>
    <p:extLst>
      <p:ext uri="{BB962C8B-B14F-4D97-AF65-F5344CB8AC3E}">
        <p14:creationId xmlns:p14="http://schemas.microsoft.com/office/powerpoint/2010/main" val="238329095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a:t>S</a:t>
            </a:r>
            <a:r>
              <a:rPr lang="en-GB" dirty="0" smtClean="0"/>
              <a:t>tructure </a:t>
            </a:r>
            <a:r>
              <a:rPr lang="en-GB" dirty="0"/>
              <a:t>of writing </a:t>
            </a:r>
            <a:r>
              <a:rPr lang="en-GB" dirty="0" smtClean="0"/>
              <a:t>apps: </a:t>
            </a:r>
            <a:br>
              <a:rPr lang="en-GB" dirty="0" smtClean="0"/>
            </a:br>
            <a:r>
              <a:rPr lang="en-GB" dirty="0" smtClean="0"/>
              <a:t>Language </a:t>
            </a:r>
            <a:r>
              <a:rPr lang="en-GB" dirty="0"/>
              <a:t>Bank</a:t>
            </a:r>
          </a:p>
        </p:txBody>
      </p:sp>
      <p:sp>
        <p:nvSpPr>
          <p:cNvPr id="3" name="Θέση κειμένου 2"/>
          <p:cNvSpPr>
            <a:spLocks noGrp="1"/>
          </p:cNvSpPr>
          <p:nvPr>
            <p:ph type="body" sz="half" idx="2"/>
          </p:nvPr>
        </p:nvSpPr>
        <p:spPr>
          <a:xfrm>
            <a:off x="1619672" y="5157192"/>
            <a:ext cx="5659016" cy="1015008"/>
          </a:xfrm>
        </p:spPr>
        <p:txBody>
          <a:bodyPr/>
          <a:lstStyle/>
          <a:p>
            <a:r>
              <a:rPr lang="en-GB" altLang="en-US" dirty="0" err="1" smtClean="0"/>
              <a:t>Lexicogrammatical</a:t>
            </a:r>
            <a:r>
              <a:rPr lang="en-GB" altLang="en-US" dirty="0" smtClean="0"/>
              <a:t> resources that might be useful for the specific task. </a:t>
            </a:r>
            <a:endParaRPr lang="en-GB" dirty="0"/>
          </a:p>
        </p:txBody>
      </p:sp>
      <p:pic>
        <p:nvPicPr>
          <p:cNvPr id="5" name="Picture 2" descr="ScWriting application - Learn how to write a mediation task">
            <a:hlinkClick r:id="rId3"/>
          </p:cNvPr>
          <p:cNvPicPr>
            <a:picLocks noGrp="1" noChangeAspect="1"/>
          </p:cNvPicPr>
          <p:nvPr>
            <p:ph type="pic" idx="1"/>
          </p:nvPr>
        </p:nvPicPr>
        <p:blipFill rotWithShape="1">
          <a:blip r:embed="rId4">
            <a:extLst>
              <a:ext uri="{28A0092B-C50C-407E-A947-70E740481C1C}">
                <a14:useLocalDpi xmlns:a14="http://schemas.microsoft.com/office/drawing/2010/main" val="0"/>
              </a:ext>
            </a:extLst>
          </a:blip>
          <a:srcRect l="-622" r="-640"/>
          <a:stretch/>
        </p:blipFill>
        <p:spPr bwMode="auto">
          <a:xfrm>
            <a:off x="1619672" y="1556792"/>
            <a:ext cx="5832648"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428904" y="4725144"/>
            <a:ext cx="576064" cy="360040"/>
          </a:xfrm>
          <a:prstGeom prst="rect">
            <a:avLst/>
          </a:prstGeom>
        </p:spPr>
        <p:txBody>
          <a:bodyPr vert="horz" wrap="square" lIns="91440" tIns="45720" rIns="91440" bIns="45720" rtlCol="0" anchor="ctr">
            <a:noAutofit/>
          </a:bodyPr>
          <a:lstStyle/>
          <a:p>
            <a:r>
              <a:rPr lang="en-GB" b="1" dirty="0" smtClean="0">
                <a:latin typeface="+mj-lt"/>
              </a:rPr>
              <a:t>[11]</a:t>
            </a:r>
          </a:p>
        </p:txBody>
      </p:sp>
    </p:spTree>
    <p:custDataLst>
      <p:tags r:id="rId1"/>
    </p:custDataLst>
    <p:extLst>
      <p:ext uri="{BB962C8B-B14F-4D97-AF65-F5344CB8AC3E}">
        <p14:creationId xmlns:p14="http://schemas.microsoft.com/office/powerpoint/2010/main" val="150061227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p:txBody>
          <a:bodyPr/>
          <a:lstStyle/>
          <a:p>
            <a:pPr marL="0" indent="0">
              <a:buNone/>
            </a:pPr>
            <a:r>
              <a:rPr lang="en-GB" altLang="en-US" sz="2000" dirty="0"/>
              <a:t>Copyright</a:t>
            </a:r>
            <a:r>
              <a:rPr lang="en-GB" altLang="en-US" sz="2000" dirty="0" smtClean="0"/>
              <a: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Exploratory Materials for the Digital Enrichment of Greek EFL textbooks”.</a:t>
            </a:r>
            <a:r>
              <a:rPr lang="en-GB" altLang="en-US" sz="2000" dirty="0" smtClean="0">
                <a:solidFill>
                  <a:srgbClr val="FF0000"/>
                </a:solidFill>
              </a:rPr>
              <a:t> </a:t>
            </a:r>
            <a:r>
              <a:rPr lang="en-GB" altLang="en-US" sz="2000" dirty="0" smtClean="0"/>
              <a:t>Edition: 1.0. Athens 2014. </a:t>
            </a:r>
            <a:r>
              <a:rPr lang="en-GB" altLang="en-US" sz="2000" dirty="0"/>
              <a:t>Available at: </a:t>
            </a:r>
            <a:r>
              <a:rPr lang="en-GB" altLang="en-US" sz="2000" dirty="0">
                <a:hlinkClick r:id="rId4" tooltip="English and Digital Literacies Open Online Course"/>
              </a:rPr>
              <a:t>http://opencourses.uoa.gr/courses/ENL10</a:t>
            </a:r>
            <a:r>
              <a:rPr lang="en-GB" altLang="en-US" sz="2000" dirty="0" smtClean="0">
                <a:hlinkClick r:id="rId4" tooltip="English and Digital Literacies Open Online Course"/>
              </a:rPr>
              <a:t>/</a:t>
            </a:r>
            <a:r>
              <a:rPr lang="en-GB" altLang="en-US" sz="2000" dirty="0" smtClean="0"/>
              <a:t>. </a:t>
            </a:r>
          </a:p>
          <a:p>
            <a:pPr marL="0" indent="0" eaLnBrk="1" hangingPunct="1"/>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(1/3)</a:t>
            </a:r>
          </a:p>
        </p:txBody>
      </p:sp>
      <p:sp>
        <p:nvSpPr>
          <p:cNvPr id="79875" name="Content Placeholder 2"/>
          <p:cNvSpPr>
            <a:spLocks noGrp="1"/>
          </p:cNvSpPr>
          <p:nvPr>
            <p:ph idx="1"/>
          </p:nvPr>
        </p:nvSpPr>
        <p:spPr/>
        <p:txBody>
          <a:bodyPr/>
          <a:lstStyle/>
          <a:p>
            <a:pPr marL="0" indent="0" eaLnBrk="1" hangingPunct="1">
              <a:buNone/>
            </a:pPr>
            <a:r>
              <a:rPr lang="en-GB" altLang="en-US" sz="2000" dirty="0" smtClean="0"/>
              <a:t>This work makes use of the following works:</a:t>
            </a:r>
          </a:p>
          <a:p>
            <a:pPr marL="0" indent="0">
              <a:buNone/>
            </a:pPr>
            <a:r>
              <a:rPr lang="en-GB" sz="2000" dirty="0" smtClean="0"/>
              <a:t>Image 1: </a:t>
            </a:r>
            <a:r>
              <a:rPr lang="en-GB" sz="2000" u="sng" dirty="0" smtClean="0">
                <a:hlinkClick r:id="rId4"/>
              </a:rPr>
              <a:t>Sherlock Holmes</a:t>
            </a:r>
            <a:r>
              <a:rPr lang="en-GB" sz="2000" dirty="0" smtClean="0"/>
              <a:t>, CC0 Public Domain, </a:t>
            </a:r>
            <a:r>
              <a:rPr lang="en-GB" sz="2000" dirty="0" err="1" smtClean="0"/>
              <a:t>Pixabay</a:t>
            </a:r>
            <a:r>
              <a:rPr lang="en-GB" sz="2000" dirty="0" smtClean="0"/>
              <a:t>.</a:t>
            </a:r>
          </a:p>
          <a:p>
            <a:pPr marL="0" indent="0">
              <a:buNone/>
            </a:pPr>
            <a:r>
              <a:rPr lang="en-GB" sz="2000" dirty="0" smtClean="0"/>
              <a:t>Image 2: </a:t>
            </a:r>
            <a:r>
              <a:rPr lang="en-GB" sz="2000" u="sng" dirty="0" smtClean="0">
                <a:hlinkClick r:id="rId5"/>
              </a:rPr>
              <a:t>Mystery game - Sherlock Holmes is looking for Arthur</a:t>
            </a:r>
            <a:r>
              <a:rPr lang="en-GB" sz="2000" dirty="0" smtClean="0"/>
              <a:t>,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a:t>
            </a:r>
            <a:r>
              <a:rPr lang="en-GB" sz="2000" dirty="0" err="1" smtClean="0"/>
              <a:t>Photodentro</a:t>
            </a:r>
            <a:r>
              <a:rPr lang="en-GB" sz="2000" dirty="0" smtClean="0"/>
              <a:t>.</a:t>
            </a:r>
          </a:p>
          <a:p>
            <a:pPr marL="0" indent="0">
              <a:buNone/>
            </a:pPr>
            <a:r>
              <a:rPr lang="en-GB" sz="2000" dirty="0" smtClean="0"/>
              <a:t>Image 3: </a:t>
            </a:r>
            <a:r>
              <a:rPr lang="en-GB" sz="2000" u="sng" dirty="0" smtClean="0">
                <a:hlinkClick r:id="rId7"/>
              </a:rPr>
              <a:t>Mystery game - Sherlock Holmes and the mystery of the lost schoolbag</a:t>
            </a:r>
            <a:r>
              <a:rPr lang="en-GB" sz="2000" dirty="0" smtClean="0"/>
              <a:t>,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a:t>
            </a:r>
            <a:r>
              <a:rPr lang="en-GB" sz="2000" dirty="0" err="1" smtClean="0"/>
              <a:t>Photodentro</a:t>
            </a:r>
            <a:r>
              <a:rPr lang="en-GB" sz="2000" dirty="0" smtClean="0"/>
              <a:t>.</a:t>
            </a:r>
          </a:p>
          <a:p>
            <a:pPr marL="0" indent="0">
              <a:buNone/>
            </a:pPr>
            <a:r>
              <a:rPr lang="en-GB" sz="2000" dirty="0" smtClean="0"/>
              <a:t>Image 4: </a:t>
            </a:r>
            <a:r>
              <a:rPr lang="en-GB" sz="2000" u="sng" dirty="0" smtClean="0">
                <a:hlinkClick r:id="rId8"/>
              </a:rPr>
              <a:t>Mystery game - Sherlock Holmes and the mystery of the lost guitar</a:t>
            </a:r>
            <a:r>
              <a:rPr lang="en-GB" sz="2000" dirty="0" smtClean="0"/>
              <a:t>, Copyright Computer Technology Institute, </a:t>
            </a:r>
            <a:r>
              <a:rPr lang="en-GB" sz="2000" dirty="0" smtClean="0">
                <a:hlinkClick r:id="rId6"/>
              </a:rPr>
              <a:t>Creative Commons Attribution-</a:t>
            </a:r>
            <a:r>
              <a:rPr lang="en-GB" sz="2000" dirty="0" err="1" smtClean="0">
                <a:hlinkClick r:id="rId6"/>
              </a:rPr>
              <a:t>NonCommercial</a:t>
            </a:r>
            <a:r>
              <a:rPr lang="en-GB" sz="2000" dirty="0" smtClean="0">
                <a:hlinkClick r:id="rId6"/>
              </a:rPr>
              <a:t>-</a:t>
            </a:r>
            <a:r>
              <a:rPr lang="en-GB" sz="2000" dirty="0" err="1" smtClean="0">
                <a:hlinkClick r:id="rId6"/>
              </a:rPr>
              <a:t>ShareAlike</a:t>
            </a:r>
            <a:r>
              <a:rPr lang="en-GB" sz="2000" dirty="0" smtClean="0">
                <a:hlinkClick r:id="rId6"/>
              </a:rPr>
              <a:t> Greece 3.0</a:t>
            </a:r>
            <a:r>
              <a:rPr lang="en-GB" sz="2000" dirty="0" smtClean="0"/>
              <a:t>, </a:t>
            </a:r>
            <a:r>
              <a:rPr lang="en-GB" sz="2000" dirty="0" err="1" smtClean="0"/>
              <a:t>Photodentro</a:t>
            </a:r>
            <a:r>
              <a:rPr lang="en-GB" sz="2000" dirty="0" smtClean="0"/>
              <a:t>.</a:t>
            </a:r>
          </a:p>
          <a:p>
            <a:pPr marL="0" indent="0" eaLnBrk="1" hangingPunct="1">
              <a:buNone/>
            </a:pPr>
            <a:endParaRPr lang="en-GB" altLang="en-US" sz="2000" dirty="0" smtClean="0"/>
          </a:p>
        </p:txBody>
      </p:sp>
    </p:spTree>
    <p:custDataLst>
      <p:tags r:id="rId1"/>
    </p:custDataLst>
    <p:extLst>
      <p:ext uri="{BB962C8B-B14F-4D97-AF65-F5344CB8AC3E}">
        <p14:creationId xmlns:p14="http://schemas.microsoft.com/office/powerpoint/2010/main" val="84110502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(2/3)</a:t>
            </a:r>
          </a:p>
        </p:txBody>
      </p:sp>
      <p:sp>
        <p:nvSpPr>
          <p:cNvPr id="79875" name="Content Placeholder 2"/>
          <p:cNvSpPr>
            <a:spLocks noGrp="1"/>
          </p:cNvSpPr>
          <p:nvPr>
            <p:ph idx="1"/>
          </p:nvPr>
        </p:nvSpPr>
        <p:spPr/>
        <p:txBody>
          <a:bodyPr/>
          <a:lstStyle/>
          <a:p>
            <a:pPr marL="0" indent="0">
              <a:buNone/>
            </a:pPr>
            <a:r>
              <a:rPr lang="en-GB" sz="2000" dirty="0"/>
              <a:t>Image 5: </a:t>
            </a:r>
            <a:r>
              <a:rPr lang="en-GB" sz="2000" u="sng" dirty="0">
                <a:hlinkClick r:id="rId4"/>
              </a:rPr>
              <a:t>Mystery game - Sherlock Holmes and the mystery of the Emperor's lost suit</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6: </a:t>
            </a:r>
            <a:r>
              <a:rPr lang="en-GB" sz="2000" u="sng" dirty="0">
                <a:hlinkClick r:id="rId6"/>
              </a:rPr>
              <a:t>Mystery game - My famous Greek friends</a:t>
            </a:r>
            <a:r>
              <a:rPr lang="en-GB" sz="2000" dirty="0"/>
              <a:t>, Copyright Computer Technology Institute, Creative Commons Attribution-</a:t>
            </a:r>
            <a:r>
              <a:rPr lang="en-GB" sz="2000" dirty="0" err="1"/>
              <a:t>NonCommercial</a:t>
            </a:r>
            <a:r>
              <a:rPr lang="en-GB" sz="2000" dirty="0"/>
              <a:t>-</a:t>
            </a:r>
            <a:r>
              <a:rPr lang="en-GB" sz="2000" dirty="0" err="1"/>
              <a:t>ShareAlike</a:t>
            </a:r>
            <a:r>
              <a:rPr lang="en-GB" sz="2000" dirty="0"/>
              <a:t> Greece 3.0, </a:t>
            </a:r>
            <a:r>
              <a:rPr lang="en-GB" sz="2000" dirty="0" err="1"/>
              <a:t>Photodentro</a:t>
            </a:r>
            <a:r>
              <a:rPr lang="en-GB" sz="2000" dirty="0"/>
              <a:t>.</a:t>
            </a:r>
          </a:p>
          <a:p>
            <a:pPr marL="0" indent="0">
              <a:buNone/>
            </a:pPr>
            <a:r>
              <a:rPr lang="en-GB" sz="2000" dirty="0"/>
              <a:t>Image 7: </a:t>
            </a:r>
            <a:r>
              <a:rPr lang="en-GB" sz="2000" u="sng" dirty="0">
                <a:hlinkClick r:id="rId7"/>
              </a:rPr>
              <a:t>Mystery game - Lost in the Museum</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8: </a:t>
            </a:r>
            <a:r>
              <a:rPr lang="en-GB" sz="2000" u="sng" dirty="0">
                <a:hlinkClick r:id="rId8"/>
              </a:rPr>
              <a:t>Unit 3 – Lesson 3</a:t>
            </a:r>
            <a:r>
              <a:rPr lang="en-GB" sz="2000" dirty="0"/>
              <a:t> from Think Teen Enriched Digital Textbook (C Gymnasium), Copyright Computer Technology Institute, Digital School Project</a:t>
            </a:r>
            <a:r>
              <a:rPr lang="en-GB" sz="2000" dirty="0" smtClean="0"/>
              <a:t>.</a:t>
            </a:r>
            <a:endParaRPr lang="en-GB" sz="2000" dirty="0"/>
          </a:p>
        </p:txBody>
      </p:sp>
    </p:spTree>
    <p:custDataLst>
      <p:tags r:id="rId1"/>
    </p:custDataLst>
    <p:extLst>
      <p:ext uri="{BB962C8B-B14F-4D97-AF65-F5344CB8AC3E}">
        <p14:creationId xmlns:p14="http://schemas.microsoft.com/office/powerpoint/2010/main" val="991154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(3/3)</a:t>
            </a:r>
          </a:p>
        </p:txBody>
      </p:sp>
      <p:sp>
        <p:nvSpPr>
          <p:cNvPr id="79875" name="Content Placeholder 2"/>
          <p:cNvSpPr>
            <a:spLocks noGrp="1"/>
          </p:cNvSpPr>
          <p:nvPr>
            <p:ph idx="1"/>
          </p:nvPr>
        </p:nvSpPr>
        <p:spPr/>
        <p:txBody>
          <a:bodyPr/>
          <a:lstStyle/>
          <a:p>
            <a:pPr marL="0" indent="0">
              <a:buNone/>
            </a:pPr>
            <a:r>
              <a:rPr lang="en-GB" sz="2000" dirty="0"/>
              <a:t>Image 9: </a:t>
            </a:r>
            <a:r>
              <a:rPr lang="en-GB" sz="2000" u="sng" dirty="0" err="1">
                <a:hlinkClick r:id="rId4"/>
              </a:rPr>
              <a:t>Webquest</a:t>
            </a:r>
            <a:r>
              <a:rPr lang="en-GB" sz="2000" u="sng" dirty="0">
                <a:hlinkClick r:id="rId4"/>
              </a:rPr>
              <a:t> - Amusement Park</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10: </a:t>
            </a:r>
            <a:r>
              <a:rPr lang="en-GB" sz="2000" u="sng" dirty="0" err="1">
                <a:hlinkClick r:id="rId6"/>
              </a:rPr>
              <a:t>Webquest</a:t>
            </a:r>
            <a:r>
              <a:rPr lang="en-GB" sz="2000" u="sng" dirty="0">
                <a:hlinkClick r:id="rId6"/>
              </a:rPr>
              <a:t> - Animals in danger</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11: </a:t>
            </a:r>
            <a:r>
              <a:rPr lang="en-GB" sz="2000" u="sng" dirty="0">
                <a:hlinkClick r:id="rId7"/>
              </a:rPr>
              <a:t>Writing application - Learn how to write a mediation task</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p:txBody>
      </p:sp>
    </p:spTree>
    <p:custDataLst>
      <p:tags r:id="rId1"/>
    </p:custDataLst>
    <p:extLst>
      <p:ext uri="{BB962C8B-B14F-4D97-AF65-F5344CB8AC3E}">
        <p14:creationId xmlns:p14="http://schemas.microsoft.com/office/powerpoint/2010/main" val="85556267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Mystery and Lost series</a:t>
            </a:r>
            <a:r>
              <a:rPr lang="el-GR" dirty="0" smtClean="0"/>
              <a:t>: </a:t>
            </a:r>
            <a:br>
              <a:rPr lang="el-GR" dirty="0" smtClean="0"/>
            </a:br>
            <a:r>
              <a:rPr lang="en-GB" dirty="0" smtClean="0"/>
              <a:t>Problem </a:t>
            </a:r>
            <a:r>
              <a:rPr lang="en-GB" dirty="0"/>
              <a:t>solving </a:t>
            </a:r>
            <a:r>
              <a:rPr lang="en-GB" dirty="0" smtClean="0"/>
              <a:t>applications</a:t>
            </a:r>
            <a:endParaRPr lang="en-GB" dirty="0"/>
          </a:p>
        </p:txBody>
      </p:sp>
      <p:sp>
        <p:nvSpPr>
          <p:cNvPr id="3" name="Θέση περιεχομένου 2"/>
          <p:cNvSpPr>
            <a:spLocks noGrp="1"/>
          </p:cNvSpPr>
          <p:nvPr>
            <p:ph idx="1"/>
          </p:nvPr>
        </p:nvSpPr>
        <p:spPr/>
        <p:txBody>
          <a:bodyPr/>
          <a:lstStyle/>
          <a:p>
            <a:pPr>
              <a:buFont typeface="Arial"/>
              <a:buChar char="•"/>
              <a:defRPr/>
            </a:pPr>
            <a:r>
              <a:rPr lang="en-GB" sz="3000" dirty="0" smtClean="0"/>
              <a:t>Autonomous learning objects which involve some kind of problem solving, usually in the form of mystery or some kind of quest </a:t>
            </a:r>
          </a:p>
          <a:p>
            <a:pPr>
              <a:buFont typeface="Arial"/>
              <a:buChar char="•"/>
              <a:defRPr/>
            </a:pPr>
            <a:r>
              <a:rPr lang="en-GB" sz="3000" dirty="0" smtClean="0"/>
              <a:t>They are based on an activity or a text from the textbook but they develop based on a scenario which has been prepared especially for this application. </a:t>
            </a:r>
            <a:endParaRPr lang="en-GB" sz="3000" dirty="0"/>
          </a:p>
        </p:txBody>
      </p:sp>
    </p:spTree>
    <p:extLst>
      <p:ext uri="{BB962C8B-B14F-4D97-AF65-F5344CB8AC3E}">
        <p14:creationId xmlns:p14="http://schemas.microsoft.com/office/powerpoint/2010/main" val="177484549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Mystery and Lost </a:t>
            </a:r>
            <a:r>
              <a:rPr lang="en-GB" dirty="0" smtClean="0"/>
              <a:t>series – Gymnasium (1/2)</a:t>
            </a:r>
            <a:endParaRPr lang="en-GB" dirty="0"/>
          </a:p>
        </p:txBody>
      </p:sp>
      <p:sp>
        <p:nvSpPr>
          <p:cNvPr id="4" name="Θέση περιεχομένου 3" descr="Sherlock Holmes.&#10;"/>
          <p:cNvSpPr>
            <a:spLocks noGrp="1"/>
          </p:cNvSpPr>
          <p:nvPr>
            <p:ph sz="half" idx="1"/>
          </p:nvPr>
        </p:nvSpPr>
        <p:spPr/>
        <p:txBody>
          <a:bodyPr/>
          <a:lstStyle/>
          <a:p>
            <a:pPr marL="0" indent="0">
              <a:buNone/>
            </a:pPr>
            <a:r>
              <a:rPr lang="en-GB" sz="2400" b="1" dirty="0" smtClean="0"/>
              <a:t>A Advanced:</a:t>
            </a:r>
          </a:p>
          <a:p>
            <a:pPr eaLnBrk="1" hangingPunct="1">
              <a:defRPr/>
            </a:pPr>
            <a:r>
              <a:rPr lang="en-GB" sz="2400" dirty="0" smtClean="0"/>
              <a:t>Sherlock Holmes – Break the Code (U8L2),</a:t>
            </a:r>
          </a:p>
          <a:p>
            <a:pPr eaLnBrk="1" hangingPunct="1">
              <a:defRPr/>
            </a:pPr>
            <a:r>
              <a:rPr lang="en-GB" sz="2400" dirty="0" smtClean="0"/>
              <a:t>Food Pyramid (U3L1),</a:t>
            </a:r>
          </a:p>
          <a:p>
            <a:pPr eaLnBrk="1" hangingPunct="1">
              <a:defRPr/>
            </a:pPr>
            <a:r>
              <a:rPr lang="en-GB" sz="2400" dirty="0" smtClean="0"/>
              <a:t>Lost in the Museum (U5L1),</a:t>
            </a:r>
          </a:p>
          <a:p>
            <a:pPr eaLnBrk="1" hangingPunct="1">
              <a:defRPr/>
            </a:pPr>
            <a:r>
              <a:rPr lang="en-GB" sz="2400" dirty="0" smtClean="0"/>
              <a:t>Time Capsule (U7L3).</a:t>
            </a:r>
          </a:p>
          <a:p>
            <a:pPr marL="0" indent="0">
              <a:buNone/>
            </a:pPr>
            <a:r>
              <a:rPr lang="en-GB" sz="2400" b="1" dirty="0" smtClean="0"/>
              <a:t>B Beginners:</a:t>
            </a:r>
          </a:p>
          <a:p>
            <a:pPr eaLnBrk="1" hangingPunct="1">
              <a:defRPr/>
            </a:pPr>
            <a:r>
              <a:rPr lang="en-GB" sz="2400" dirty="0" smtClean="0"/>
              <a:t>Food Pyramid (U1L1),</a:t>
            </a:r>
          </a:p>
          <a:p>
            <a:pPr eaLnBrk="1" hangingPunct="1">
              <a:defRPr/>
            </a:pPr>
            <a:r>
              <a:rPr lang="en-GB" sz="2400" dirty="0" smtClean="0"/>
              <a:t>Mystery Quest (U10L3).</a:t>
            </a:r>
          </a:p>
          <a:p>
            <a:endParaRPr lang="en-GB" sz="2400" dirty="0"/>
          </a:p>
        </p:txBody>
      </p:sp>
      <p:pic>
        <p:nvPicPr>
          <p:cNvPr id="1026" name="Picture 2" descr="Sherlock Holmes, Detective, Magnifying Glass, Loup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flipH="1">
            <a:off x="5178882" y="1600200"/>
            <a:ext cx="2977235" cy="452596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06408" y="4944905"/>
            <a:ext cx="48039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extLst>
      <p:ext uri="{BB962C8B-B14F-4D97-AF65-F5344CB8AC3E}">
        <p14:creationId xmlns:p14="http://schemas.microsoft.com/office/powerpoint/2010/main" val="164085829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Mystery and Lost series – Gymnasium </a:t>
            </a:r>
            <a:r>
              <a:rPr lang="en-GB" dirty="0" smtClean="0"/>
              <a:t>(2/2</a:t>
            </a:r>
            <a:r>
              <a:rPr lang="en-GB" dirty="0"/>
              <a:t>)</a:t>
            </a:r>
          </a:p>
        </p:txBody>
      </p:sp>
      <p:sp>
        <p:nvSpPr>
          <p:cNvPr id="4" name="Θέση περιεχομένου 3"/>
          <p:cNvSpPr>
            <a:spLocks noGrp="1"/>
          </p:cNvSpPr>
          <p:nvPr>
            <p:ph sz="half" idx="1"/>
          </p:nvPr>
        </p:nvSpPr>
        <p:spPr/>
        <p:txBody>
          <a:bodyPr/>
          <a:lstStyle/>
          <a:p>
            <a:pPr marL="0" indent="0">
              <a:buNone/>
            </a:pPr>
            <a:r>
              <a:rPr lang="en-GB" sz="2400" b="1" dirty="0" smtClean="0"/>
              <a:t>B Advanced:</a:t>
            </a:r>
          </a:p>
          <a:p>
            <a:pPr eaLnBrk="1" hangingPunct="1">
              <a:spcBef>
                <a:spcPts val="600"/>
              </a:spcBef>
              <a:defRPr/>
            </a:pPr>
            <a:r>
              <a:rPr lang="en-GB" sz="2400" dirty="0" smtClean="0"/>
              <a:t>Guess Who (U1L1),</a:t>
            </a:r>
          </a:p>
          <a:p>
            <a:pPr eaLnBrk="1" hangingPunct="1">
              <a:spcBef>
                <a:spcPts val="600"/>
              </a:spcBef>
              <a:defRPr/>
            </a:pPr>
            <a:r>
              <a:rPr lang="en-GB" sz="2400" dirty="0" smtClean="0"/>
              <a:t>Mystery Quest (U2L4),</a:t>
            </a:r>
          </a:p>
          <a:p>
            <a:pPr eaLnBrk="1" hangingPunct="1">
              <a:spcBef>
                <a:spcPts val="600"/>
              </a:spcBef>
              <a:defRPr/>
            </a:pPr>
            <a:r>
              <a:rPr lang="en-GB" sz="2400" dirty="0" smtClean="0"/>
              <a:t>Lost in the Museum (U2L6),</a:t>
            </a:r>
          </a:p>
          <a:p>
            <a:pPr eaLnBrk="1" hangingPunct="1">
              <a:spcBef>
                <a:spcPts val="600"/>
              </a:spcBef>
              <a:defRPr/>
            </a:pPr>
            <a:r>
              <a:rPr lang="en-GB" sz="2400" dirty="0" smtClean="0"/>
              <a:t>Food Pyramid (U4L11),</a:t>
            </a:r>
          </a:p>
          <a:p>
            <a:pPr eaLnBrk="1" hangingPunct="1">
              <a:spcBef>
                <a:spcPts val="600"/>
              </a:spcBef>
              <a:defRPr/>
            </a:pPr>
            <a:r>
              <a:rPr lang="en-GB" sz="2400" dirty="0" smtClean="0"/>
              <a:t>Sherlock Holmes – Break the code (U5L13),</a:t>
            </a:r>
          </a:p>
          <a:p>
            <a:pPr eaLnBrk="1" hangingPunct="1">
              <a:spcBef>
                <a:spcPts val="600"/>
              </a:spcBef>
              <a:defRPr/>
            </a:pPr>
            <a:r>
              <a:rPr lang="en-GB" sz="2400" dirty="0" smtClean="0"/>
              <a:t>Guess Where (U8L23).</a:t>
            </a:r>
            <a:endParaRPr lang="en-GB" sz="2400" dirty="0"/>
          </a:p>
        </p:txBody>
      </p:sp>
      <p:sp>
        <p:nvSpPr>
          <p:cNvPr id="5" name="Θέση περιεχομένου 4"/>
          <p:cNvSpPr>
            <a:spLocks noGrp="1"/>
          </p:cNvSpPr>
          <p:nvPr>
            <p:ph sz="half" idx="2"/>
          </p:nvPr>
        </p:nvSpPr>
        <p:spPr/>
        <p:txBody>
          <a:bodyPr/>
          <a:lstStyle/>
          <a:p>
            <a:pPr marL="0" indent="0" eaLnBrk="1" hangingPunct="1">
              <a:buNone/>
              <a:defRPr/>
            </a:pPr>
            <a:r>
              <a:rPr lang="en-GB" sz="2400" b="1" dirty="0" smtClean="0"/>
              <a:t>C Gymnasium:</a:t>
            </a:r>
          </a:p>
          <a:p>
            <a:pPr eaLnBrk="1" hangingPunct="1">
              <a:defRPr/>
            </a:pPr>
            <a:r>
              <a:rPr lang="en-GB" sz="2400" dirty="0" smtClean="0"/>
              <a:t>Guess Where (U1L1).</a:t>
            </a:r>
            <a:endParaRPr lang="en-GB" sz="2400" b="1" dirty="0" smtClean="0"/>
          </a:p>
          <a:p>
            <a:pPr eaLnBrk="1" hangingPunct="1">
              <a:defRPr/>
            </a:pPr>
            <a:r>
              <a:rPr lang="en-GB" sz="2400" dirty="0" smtClean="0"/>
              <a:t>Guess Who (U1L3).</a:t>
            </a:r>
          </a:p>
          <a:p>
            <a:pPr eaLnBrk="1" hangingPunct="1">
              <a:defRPr/>
            </a:pPr>
            <a:r>
              <a:rPr lang="en-GB" sz="2400" dirty="0" smtClean="0"/>
              <a:t>Time Capsule(U4L1).</a:t>
            </a:r>
          </a:p>
          <a:p>
            <a:endParaRPr lang="en-GB" sz="2400" dirty="0"/>
          </a:p>
        </p:txBody>
      </p:sp>
    </p:spTree>
    <p:extLst>
      <p:ext uri="{BB962C8B-B14F-4D97-AF65-F5344CB8AC3E}">
        <p14:creationId xmlns:p14="http://schemas.microsoft.com/office/powerpoint/2010/main" val="374044660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Mystery and Lost series – </a:t>
            </a:r>
            <a:r>
              <a:rPr lang="en-GB" dirty="0" smtClean="0"/>
              <a:t/>
            </a:r>
            <a:br>
              <a:rPr lang="en-GB" dirty="0" smtClean="0"/>
            </a:br>
            <a:r>
              <a:rPr lang="en-GB" dirty="0" smtClean="0"/>
              <a:t>Primary School (1/3)</a:t>
            </a:r>
            <a:endParaRPr lang="en-GB" dirty="0"/>
          </a:p>
        </p:txBody>
      </p:sp>
      <p:sp>
        <p:nvSpPr>
          <p:cNvPr id="3" name="Θέση περιεχομένου 2"/>
          <p:cNvSpPr>
            <a:spLocks noGrp="1"/>
          </p:cNvSpPr>
          <p:nvPr>
            <p:ph sz="half" idx="1"/>
          </p:nvPr>
        </p:nvSpPr>
        <p:spPr/>
        <p:txBody>
          <a:bodyPr/>
          <a:lstStyle/>
          <a:p>
            <a:pPr marL="0" indent="0">
              <a:buNone/>
            </a:pPr>
            <a:r>
              <a:rPr lang="en-GB" sz="2400" b="1" dirty="0" smtClean="0"/>
              <a:t>3rd Grade:</a:t>
            </a:r>
          </a:p>
          <a:p>
            <a:pPr>
              <a:defRPr/>
            </a:pPr>
            <a:r>
              <a:rPr lang="en-GB" sz="2400" dirty="0" smtClean="0"/>
              <a:t>Sherlock and the Mystery of the Lost Alphabet (</a:t>
            </a:r>
            <a:r>
              <a:rPr lang="en-GB" sz="2400" dirty="0" err="1" smtClean="0"/>
              <a:t>preunit</a:t>
            </a:r>
            <a:r>
              <a:rPr lang="en-GB" sz="2400" dirty="0" smtClean="0"/>
              <a:t>),</a:t>
            </a:r>
          </a:p>
          <a:p>
            <a:pPr>
              <a:defRPr/>
            </a:pPr>
            <a:r>
              <a:rPr lang="en-GB" sz="2400" dirty="0" smtClean="0"/>
              <a:t>Sherlock and the Mystery of the Magic Key (U1),</a:t>
            </a:r>
          </a:p>
          <a:p>
            <a:pPr>
              <a:defRPr/>
            </a:pPr>
            <a:r>
              <a:rPr lang="en-GB" sz="2400" dirty="0" smtClean="0"/>
              <a:t>Sherlock and the Mystery of the Lost Treasure (U2),</a:t>
            </a:r>
          </a:p>
          <a:p>
            <a:pPr>
              <a:defRPr/>
            </a:pPr>
            <a:r>
              <a:rPr lang="en-GB" sz="2400" dirty="0" smtClean="0"/>
              <a:t>Sherlock and the Mystery of the Lost Guitar (U3),</a:t>
            </a:r>
          </a:p>
          <a:p>
            <a:pPr>
              <a:defRPr/>
            </a:pPr>
            <a:r>
              <a:rPr lang="en-GB" sz="2400" dirty="0" smtClean="0"/>
              <a:t>Sherlock and the Mystery of the Lost Salami (U4),</a:t>
            </a:r>
          </a:p>
          <a:p>
            <a:endParaRPr lang="en-GB" sz="2400" dirty="0"/>
          </a:p>
        </p:txBody>
      </p:sp>
      <p:sp>
        <p:nvSpPr>
          <p:cNvPr id="4" name="Θέση περιεχομένου 3"/>
          <p:cNvSpPr>
            <a:spLocks noGrp="1"/>
          </p:cNvSpPr>
          <p:nvPr>
            <p:ph sz="half" idx="2"/>
          </p:nvPr>
        </p:nvSpPr>
        <p:spPr/>
        <p:txBody>
          <a:bodyPr/>
          <a:lstStyle/>
          <a:p>
            <a:pPr>
              <a:defRPr/>
            </a:pPr>
            <a:r>
              <a:rPr lang="en-GB" sz="2400" dirty="0" smtClean="0"/>
              <a:t>Sherlock and the Mystery of the lost schoolbag (U5),</a:t>
            </a:r>
          </a:p>
          <a:p>
            <a:pPr>
              <a:defRPr/>
            </a:pPr>
            <a:r>
              <a:rPr lang="en-GB" sz="2400" dirty="0" smtClean="0"/>
              <a:t>Sherlock and the Mystery of the Emperor’s lost suit (U6),</a:t>
            </a:r>
          </a:p>
          <a:p>
            <a:pPr>
              <a:defRPr/>
            </a:pPr>
            <a:r>
              <a:rPr lang="en-GB" sz="2400" dirty="0" smtClean="0"/>
              <a:t>Sherlock is looking for Arthur (U7),</a:t>
            </a:r>
          </a:p>
          <a:p>
            <a:pPr>
              <a:defRPr/>
            </a:pPr>
            <a:r>
              <a:rPr lang="en-GB" sz="2400" dirty="0" smtClean="0"/>
              <a:t>Sherlock and the Mystery of the Lost Monster (U8),</a:t>
            </a:r>
          </a:p>
          <a:p>
            <a:pPr>
              <a:defRPr/>
            </a:pPr>
            <a:r>
              <a:rPr lang="en-GB" sz="2400" dirty="0" smtClean="0"/>
              <a:t>Sherlock and the Mystery of the Lost Planet (U9).</a:t>
            </a:r>
            <a:endParaRPr lang="en-GB" sz="2400" dirty="0"/>
          </a:p>
        </p:txBody>
      </p:sp>
    </p:spTree>
    <p:extLst>
      <p:ext uri="{BB962C8B-B14F-4D97-AF65-F5344CB8AC3E}">
        <p14:creationId xmlns:p14="http://schemas.microsoft.com/office/powerpoint/2010/main" val="346048814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Mystery and Lost series – </a:t>
            </a:r>
            <a:br>
              <a:rPr lang="en-GB" dirty="0"/>
            </a:br>
            <a:r>
              <a:rPr lang="en-GB" dirty="0"/>
              <a:t>Primary School </a:t>
            </a:r>
            <a:r>
              <a:rPr lang="en-GB" dirty="0" smtClean="0"/>
              <a:t>(2/3</a:t>
            </a:r>
            <a:r>
              <a:rPr lang="en-GB" dirty="0"/>
              <a:t>)</a:t>
            </a:r>
          </a:p>
        </p:txBody>
      </p:sp>
      <p:sp>
        <p:nvSpPr>
          <p:cNvPr id="3" name="Θέση περιεχομένου 2"/>
          <p:cNvSpPr>
            <a:spLocks noGrp="1"/>
          </p:cNvSpPr>
          <p:nvPr>
            <p:ph sz="half" idx="1"/>
          </p:nvPr>
        </p:nvSpPr>
        <p:spPr/>
        <p:txBody>
          <a:bodyPr/>
          <a:lstStyle/>
          <a:p>
            <a:pPr marL="0" indent="0">
              <a:buNone/>
            </a:pPr>
            <a:r>
              <a:rPr lang="en-GB" sz="2400" b="1" dirty="0" smtClean="0"/>
              <a:t>3th Grade:</a:t>
            </a:r>
          </a:p>
          <a:p>
            <a:pPr>
              <a:defRPr/>
            </a:pPr>
            <a:r>
              <a:rPr lang="en-GB" sz="2400" dirty="0" smtClean="0"/>
              <a:t>Guess what: My timetable (U1),</a:t>
            </a:r>
          </a:p>
          <a:p>
            <a:pPr>
              <a:defRPr/>
            </a:pPr>
            <a:r>
              <a:rPr lang="en-GB" sz="2400" dirty="0" smtClean="0"/>
              <a:t>Guess who: Olympic athletes (U2),</a:t>
            </a:r>
          </a:p>
          <a:p>
            <a:pPr>
              <a:defRPr/>
            </a:pPr>
            <a:r>
              <a:rPr lang="en-GB" sz="2400" dirty="0" smtClean="0"/>
              <a:t>Guess where: Where are you from? (U3),</a:t>
            </a:r>
          </a:p>
          <a:p>
            <a:pPr>
              <a:defRPr/>
            </a:pPr>
            <a:r>
              <a:rPr lang="en-GB" sz="2400" dirty="0" smtClean="0"/>
              <a:t>They mystery of the lost paintings (U4),</a:t>
            </a:r>
          </a:p>
          <a:p>
            <a:pPr>
              <a:defRPr/>
            </a:pPr>
            <a:r>
              <a:rPr lang="en-GB" sz="2400" dirty="0" smtClean="0"/>
              <a:t>Guess where: which animal is it? (U6),</a:t>
            </a:r>
            <a:endParaRPr lang="en-GB" sz="2400" dirty="0"/>
          </a:p>
        </p:txBody>
      </p:sp>
      <p:sp>
        <p:nvSpPr>
          <p:cNvPr id="4" name="Θέση περιεχομένου 3"/>
          <p:cNvSpPr>
            <a:spLocks noGrp="1"/>
          </p:cNvSpPr>
          <p:nvPr>
            <p:ph sz="half" idx="2"/>
          </p:nvPr>
        </p:nvSpPr>
        <p:spPr/>
        <p:txBody>
          <a:bodyPr/>
          <a:lstStyle/>
          <a:p>
            <a:pPr>
              <a:defRPr/>
            </a:pPr>
            <a:r>
              <a:rPr lang="en-GB" sz="2400" dirty="0" smtClean="0"/>
              <a:t>The mystery of the missing jewellery (U7),</a:t>
            </a:r>
          </a:p>
          <a:p>
            <a:pPr>
              <a:defRPr/>
            </a:pPr>
            <a:r>
              <a:rPr lang="en-GB" sz="2400" dirty="0" smtClean="0"/>
              <a:t>Guess what: Getting to the park (U8),</a:t>
            </a:r>
          </a:p>
          <a:p>
            <a:pPr>
              <a:defRPr/>
            </a:pPr>
            <a:r>
              <a:rPr lang="en-GB" sz="2400" dirty="0" smtClean="0"/>
              <a:t>Guess who: Our Yearbook (U10).</a:t>
            </a:r>
            <a:endParaRPr lang="en-GB" dirty="0"/>
          </a:p>
        </p:txBody>
      </p:sp>
    </p:spTree>
    <p:extLst>
      <p:ext uri="{BB962C8B-B14F-4D97-AF65-F5344CB8AC3E}">
        <p14:creationId xmlns:p14="http://schemas.microsoft.com/office/powerpoint/2010/main" val="112536233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Mystery and Lost series – </a:t>
            </a:r>
            <a:br>
              <a:rPr lang="en-GB" dirty="0"/>
            </a:br>
            <a:r>
              <a:rPr lang="en-GB" dirty="0"/>
              <a:t>Primary School </a:t>
            </a:r>
            <a:r>
              <a:rPr lang="en-GB" dirty="0" smtClean="0"/>
              <a:t>(3/3</a:t>
            </a:r>
            <a:r>
              <a:rPr lang="en-GB" dirty="0"/>
              <a:t>)</a:t>
            </a:r>
          </a:p>
        </p:txBody>
      </p:sp>
      <p:sp>
        <p:nvSpPr>
          <p:cNvPr id="3" name="Θέση περιεχομένου 2"/>
          <p:cNvSpPr>
            <a:spLocks noGrp="1"/>
          </p:cNvSpPr>
          <p:nvPr>
            <p:ph sz="half" idx="1"/>
          </p:nvPr>
        </p:nvSpPr>
        <p:spPr/>
        <p:txBody>
          <a:bodyPr/>
          <a:lstStyle/>
          <a:p>
            <a:pPr marL="0" indent="0">
              <a:buNone/>
            </a:pPr>
            <a:r>
              <a:rPr lang="en-GB" sz="2400" b="1" dirty="0" smtClean="0"/>
              <a:t>5th Grade:</a:t>
            </a:r>
          </a:p>
          <a:p>
            <a:pPr>
              <a:defRPr/>
            </a:pPr>
            <a:r>
              <a:rPr lang="en-GB" sz="2400" dirty="0" smtClean="0"/>
              <a:t>Guess who: My internet friends (U1L2),</a:t>
            </a:r>
          </a:p>
          <a:p>
            <a:pPr>
              <a:defRPr/>
            </a:pPr>
            <a:r>
              <a:rPr lang="en-GB" sz="2400" dirty="0" smtClean="0"/>
              <a:t>Time Capsule: My famous Greek friends (U1L3),</a:t>
            </a:r>
          </a:p>
          <a:p>
            <a:pPr>
              <a:defRPr/>
            </a:pPr>
            <a:r>
              <a:rPr lang="en-GB" sz="2400" dirty="0" smtClean="0"/>
              <a:t>Sherlock: The missing jewellery (U7L2),</a:t>
            </a:r>
          </a:p>
          <a:p>
            <a:pPr>
              <a:defRPr/>
            </a:pPr>
            <a:r>
              <a:rPr lang="en-GB" sz="2400" dirty="0" smtClean="0"/>
              <a:t>Guess what: The food pyramid (U10L2).</a:t>
            </a:r>
            <a:endParaRPr lang="en-GB" sz="2400" dirty="0"/>
          </a:p>
        </p:txBody>
      </p:sp>
      <p:sp>
        <p:nvSpPr>
          <p:cNvPr id="4" name="Θέση περιεχομένου 3"/>
          <p:cNvSpPr>
            <a:spLocks noGrp="1"/>
          </p:cNvSpPr>
          <p:nvPr>
            <p:ph sz="half" idx="2"/>
          </p:nvPr>
        </p:nvSpPr>
        <p:spPr/>
        <p:txBody>
          <a:bodyPr/>
          <a:lstStyle/>
          <a:p>
            <a:pPr marL="0" indent="0">
              <a:buNone/>
            </a:pPr>
            <a:r>
              <a:rPr lang="en-GB" sz="2400" b="1" dirty="0" smtClean="0"/>
              <a:t>6</a:t>
            </a:r>
            <a:r>
              <a:rPr lang="en-GB" sz="2400" b="1" baseline="30000" dirty="0" smtClean="0"/>
              <a:t>th</a:t>
            </a:r>
            <a:r>
              <a:rPr lang="en-GB" sz="2400" b="1" dirty="0" smtClean="0"/>
              <a:t> Grade:</a:t>
            </a:r>
          </a:p>
          <a:p>
            <a:pPr>
              <a:defRPr/>
            </a:pPr>
            <a:r>
              <a:rPr lang="en-GB" sz="2400" dirty="0" smtClean="0"/>
              <a:t>Guess where (U1L1),</a:t>
            </a:r>
          </a:p>
          <a:p>
            <a:pPr>
              <a:defRPr/>
            </a:pPr>
            <a:r>
              <a:rPr lang="en-GB" sz="2400" dirty="0" smtClean="0"/>
              <a:t>Sherlock (U4L2),</a:t>
            </a:r>
          </a:p>
          <a:p>
            <a:pPr>
              <a:defRPr/>
            </a:pPr>
            <a:r>
              <a:rPr lang="en-GB" sz="2400" dirty="0" smtClean="0"/>
              <a:t>Guess what (U6L1).</a:t>
            </a:r>
            <a:endParaRPr lang="en-GB" sz="2400" dirty="0"/>
          </a:p>
        </p:txBody>
      </p:sp>
    </p:spTree>
    <p:extLst>
      <p:ext uri="{BB962C8B-B14F-4D97-AF65-F5344CB8AC3E}">
        <p14:creationId xmlns:p14="http://schemas.microsoft.com/office/powerpoint/2010/main" val="129111132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CHECKTIMEDATE" val="9/28/2015 9:25:4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8,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4,10,11,"/>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5,4,3,"/>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5,6,7,"/>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4,3,6,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4,3,6,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4,3,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4,3,5,6,"/>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4,3,5,6,"/>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2,4,102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12,11,5,14,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5,8,6,9,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9,10,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5,6,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10,5,11,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3125A38-677D-4320-9410-3EA6AFC6FEC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3435</TotalTime>
  <Words>1607</Words>
  <Application>Microsoft Office PowerPoint</Application>
  <PresentationFormat>On-screen Show (4:3)</PresentationFormat>
  <Paragraphs>216</Paragraphs>
  <Slides>39</Slides>
  <Notes>10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Θέμα του Office</vt:lpstr>
      <vt:lpstr>English and Digital Literacies</vt:lpstr>
      <vt:lpstr>Exploratory Materials</vt:lpstr>
      <vt:lpstr>1. Mystery and Lost series</vt:lpstr>
      <vt:lpstr>Mystery and Lost series:  Problem solving applications</vt:lpstr>
      <vt:lpstr>Mystery and Lost series – Gymnasium (1/2)</vt:lpstr>
      <vt:lpstr>Mystery and Lost series – Gymnasium (2/2)</vt:lpstr>
      <vt:lpstr>Mystery and Lost series –  Primary School (1/3)</vt:lpstr>
      <vt:lpstr>Mystery and Lost series –  Primary School (2/3)</vt:lpstr>
      <vt:lpstr>Mystery and Lost series –  Primary School (3/3)</vt:lpstr>
      <vt:lpstr>Mystery Series – Sherlock Holmes  (3rd Grade) (1/2)</vt:lpstr>
      <vt:lpstr>Mystery Series – Sherlock Holmes  (3rd Grade) (2/2)</vt:lpstr>
      <vt:lpstr>Mystery series: Time Capsule (1/2)</vt:lpstr>
      <vt:lpstr>Mystery series: Time Capsule (2/2)</vt:lpstr>
      <vt:lpstr>Lost series: Lost in the Museum</vt:lpstr>
      <vt:lpstr>2. English Quests</vt:lpstr>
      <vt:lpstr>English Quests</vt:lpstr>
      <vt:lpstr>English Quests for Gymnasium (1/2)</vt:lpstr>
      <vt:lpstr>English Quests for Gymnasium (2/2)</vt:lpstr>
      <vt:lpstr>English Quest Example</vt:lpstr>
      <vt:lpstr>English Quests Themes (4th grade)</vt:lpstr>
      <vt:lpstr>English Quest: Animals in Danger (1/2)</vt:lpstr>
      <vt:lpstr>English Quest: Animals in Danger (2/2)</vt:lpstr>
      <vt:lpstr>3. Writing apps</vt:lpstr>
      <vt:lpstr>Structure of writing apps</vt:lpstr>
      <vt:lpstr>Structure of writing apps: Introduction</vt:lpstr>
      <vt:lpstr>Structure of writing apps: Writing task (1/2)</vt:lpstr>
      <vt:lpstr>Structure of writing apps: Writing task (2/2)</vt:lpstr>
      <vt:lpstr>Structure of writing apps: Model text</vt:lpstr>
      <vt:lpstr>Structure of writing apps: Scaffolding</vt:lpstr>
      <vt:lpstr>Structure of writing apps:  Language Bank</vt:lpstr>
      <vt:lpstr>Financing</vt:lpstr>
      <vt:lpstr>Notes</vt:lpstr>
      <vt:lpstr>Note on History of Published Version </vt:lpstr>
      <vt:lpstr>Reference Note </vt:lpstr>
      <vt:lpstr>Licensing Note </vt:lpstr>
      <vt:lpstr>Preservation Notices</vt:lpstr>
      <vt:lpstr>Note of use of third parties work (1/3)</vt:lpstr>
      <vt:lpstr>Note of use of third parties work (2/3)</vt:lpstr>
      <vt:lpstr>Note of use of third parties work (3/3)</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Exploratory Materials for the Digital Enrichment of Greek EFL Textbooks</dc:title>
  <dc:subject>English and Digital Literacies</dc:subject>
  <dc:creator> Bessie Mitsikopoulou</dc:creator>
  <cp:lastModifiedBy>Smaragda Papadopoulou</cp:lastModifiedBy>
  <cp:revision>308</cp:revision>
  <dcterms:created xsi:type="dcterms:W3CDTF">2012-09-06T09:03:05Z</dcterms:created>
  <dcterms:modified xsi:type="dcterms:W3CDTF">2015-09-28T09:12:21Z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