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2" r:id="rId2"/>
    <p:sldId id="311" r:id="rId3"/>
    <p:sldId id="342" r:id="rId4"/>
    <p:sldId id="344" r:id="rId5"/>
    <p:sldId id="363" r:id="rId6"/>
    <p:sldId id="352" r:id="rId7"/>
    <p:sldId id="353" r:id="rId8"/>
    <p:sldId id="354" r:id="rId9"/>
    <p:sldId id="355" r:id="rId10"/>
    <p:sldId id="364" r:id="rId11"/>
    <p:sldId id="356" r:id="rId12"/>
    <p:sldId id="357" r:id="rId13"/>
    <p:sldId id="365" r:id="rId14"/>
    <p:sldId id="358" r:id="rId15"/>
    <p:sldId id="359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2"/>
            <p14:sldId id="311"/>
            <p14:sldId id="342"/>
            <p14:sldId id="344"/>
            <p14:sldId id="363"/>
            <p14:sldId id="352"/>
            <p14:sldId id="353"/>
            <p14:sldId id="354"/>
            <p14:sldId id="355"/>
            <p14:sldId id="364"/>
            <p14:sldId id="356"/>
            <p14:sldId id="357"/>
            <p14:sldId id="365"/>
            <p14:sldId id="358"/>
            <p14:sldId id="359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67" d="100"/>
          <a:sy n="67" d="100"/>
        </p:scale>
        <p:origin x="77" y="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18/4/2016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5195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9237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6792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7702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7847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474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763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693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4417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3662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49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0978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581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0668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3032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2344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0963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2325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0424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75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4517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7260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4358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56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Το κατά </a:t>
            </a:r>
            <a:r>
              <a:rPr lang="el-GR" sz="1000" dirty="0" err="1" smtClean="0">
                <a:solidFill>
                  <a:srgbClr val="5075BC"/>
                </a:solidFill>
              </a:rPr>
              <a:t>Λουκάν</a:t>
            </a:r>
            <a:r>
              <a:rPr lang="el-GR" sz="1000" baseline="0" dirty="0" smtClean="0">
                <a:solidFill>
                  <a:srgbClr val="5075BC"/>
                </a:solidFill>
              </a:rPr>
              <a:t> </a:t>
            </a:r>
            <a:r>
              <a:rPr lang="el-GR" sz="1000" dirty="0" smtClean="0">
                <a:solidFill>
                  <a:srgbClr val="5075BC"/>
                </a:solidFill>
              </a:rPr>
              <a:t>Ευαγγέλιο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Το κατά </a:t>
            </a:r>
            <a:r>
              <a:rPr lang="el-GR" sz="1000" dirty="0" err="1" smtClean="0">
                <a:solidFill>
                  <a:srgbClr val="5075BC"/>
                </a:solidFill>
              </a:rPr>
              <a:t>Λουκάν</a:t>
            </a:r>
            <a:r>
              <a:rPr lang="el-GR" sz="1000" baseline="0" dirty="0" smtClean="0">
                <a:solidFill>
                  <a:srgbClr val="5075BC"/>
                </a:solidFill>
              </a:rPr>
              <a:t> </a:t>
            </a:r>
            <a:r>
              <a:rPr lang="el-GR" sz="1000" dirty="0" smtClean="0">
                <a:solidFill>
                  <a:srgbClr val="5075BC"/>
                </a:solidFill>
              </a:rPr>
              <a:t>Ευαγγέλιο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Το κατά </a:t>
            </a:r>
            <a:r>
              <a:rPr lang="el-GR" sz="1000" dirty="0" err="1" smtClean="0">
                <a:solidFill>
                  <a:srgbClr val="5075BC"/>
                </a:solidFill>
              </a:rPr>
              <a:t>Λουκάν</a:t>
            </a:r>
            <a:r>
              <a:rPr lang="el-GR" sz="1000" baseline="0" dirty="0" smtClean="0">
                <a:solidFill>
                  <a:srgbClr val="5075BC"/>
                </a:solidFill>
              </a:rPr>
              <a:t> </a:t>
            </a:r>
            <a:r>
              <a:rPr lang="el-GR" sz="1000" dirty="0" smtClean="0">
                <a:solidFill>
                  <a:srgbClr val="5075BC"/>
                </a:solidFill>
              </a:rPr>
              <a:t>Ευαγγέλιο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Το κατά </a:t>
            </a:r>
            <a:r>
              <a:rPr lang="el-GR" sz="1000" dirty="0" err="1" smtClean="0">
                <a:solidFill>
                  <a:srgbClr val="5075BC"/>
                </a:solidFill>
              </a:rPr>
              <a:t>Λουκάν</a:t>
            </a:r>
            <a:r>
              <a:rPr lang="el-GR" sz="1000" baseline="0" dirty="0" smtClean="0">
                <a:solidFill>
                  <a:srgbClr val="5075BC"/>
                </a:solidFill>
              </a:rPr>
              <a:t> </a:t>
            </a:r>
            <a:r>
              <a:rPr lang="el-GR" sz="1000" dirty="0" smtClean="0">
                <a:solidFill>
                  <a:srgbClr val="5075BC"/>
                </a:solidFill>
              </a:rPr>
              <a:t>Ευαγγέλιο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Το κατά </a:t>
            </a:r>
            <a:r>
              <a:rPr lang="el-GR" sz="1000" dirty="0" err="1" smtClean="0">
                <a:solidFill>
                  <a:srgbClr val="5075BC"/>
                </a:solidFill>
              </a:rPr>
              <a:t>Λουκάν</a:t>
            </a:r>
            <a:r>
              <a:rPr lang="el-GR" sz="1000" baseline="0" dirty="0" smtClean="0">
                <a:solidFill>
                  <a:srgbClr val="5075BC"/>
                </a:solidFill>
              </a:rPr>
              <a:t> </a:t>
            </a:r>
            <a:r>
              <a:rPr lang="el-GR" sz="1000" dirty="0" smtClean="0">
                <a:solidFill>
                  <a:srgbClr val="5075BC"/>
                </a:solidFill>
              </a:rPr>
              <a:t>Ευαγγέλιο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Το κατά </a:t>
            </a:r>
            <a:r>
              <a:rPr lang="el-GR" sz="1000" dirty="0" err="1" smtClean="0">
                <a:solidFill>
                  <a:srgbClr val="5075BC"/>
                </a:solidFill>
              </a:rPr>
              <a:t>Λουκάν</a:t>
            </a:r>
            <a:r>
              <a:rPr lang="el-GR" sz="1000" baseline="0" dirty="0" smtClean="0">
                <a:solidFill>
                  <a:srgbClr val="5075BC"/>
                </a:solidFill>
              </a:rPr>
              <a:t> </a:t>
            </a:r>
            <a:r>
              <a:rPr lang="el-GR" sz="1000" dirty="0" smtClean="0">
                <a:solidFill>
                  <a:srgbClr val="5075BC"/>
                </a:solidFill>
              </a:rPr>
              <a:t>Ευαγγέλιο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Το κατά </a:t>
            </a:r>
            <a:r>
              <a:rPr lang="el-GR" sz="1000" dirty="0" err="1" smtClean="0">
                <a:solidFill>
                  <a:srgbClr val="5075BC"/>
                </a:solidFill>
              </a:rPr>
              <a:t>Λουκάν</a:t>
            </a:r>
            <a:r>
              <a:rPr lang="el-GR" sz="1000" baseline="0" dirty="0" smtClean="0">
                <a:solidFill>
                  <a:srgbClr val="5075BC"/>
                </a:solidFill>
              </a:rPr>
              <a:t> </a:t>
            </a:r>
            <a:r>
              <a:rPr lang="el-GR" sz="1000" dirty="0" smtClean="0">
                <a:solidFill>
                  <a:srgbClr val="5075BC"/>
                </a:solidFill>
              </a:rPr>
              <a:t>Ευαγγέλιο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SOCTHEOL100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SOCTHEOL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Εισαγωγή στην Κ.Δ. και ιστορία εποχής της Καινής Διαθήκης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744863"/>
            <a:ext cx="7776864" cy="3113137"/>
          </a:xfrm>
        </p:spPr>
        <p:txBody>
          <a:bodyPr>
            <a:noAutofit/>
          </a:bodyPr>
          <a:lstStyle/>
          <a:p>
            <a:r>
              <a:rPr lang="el-GR" altLang="el-GR" sz="2800" dirty="0" smtClean="0">
                <a:solidFill>
                  <a:srgbClr val="5075BC"/>
                </a:solidFill>
              </a:rPr>
              <a:t>Μάθημα 6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Το κατά </a:t>
            </a:r>
            <a:r>
              <a:rPr lang="el-GR" sz="2800" dirty="0" err="1" smtClean="0"/>
              <a:t>Λουκάν</a:t>
            </a:r>
            <a:r>
              <a:rPr lang="el-GR" sz="2800" dirty="0" smtClean="0"/>
              <a:t> Ευαγγέλιο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altLang="el-GR" sz="2800" dirty="0"/>
              <a:t>Σωτήριος Σ. Δεσπότης</a:t>
            </a:r>
          </a:p>
          <a:p>
            <a:r>
              <a:rPr lang="el-GR" altLang="el-GR" sz="2800" dirty="0" smtClean="0"/>
              <a:t>Θεολογική </a:t>
            </a:r>
            <a:r>
              <a:rPr lang="el-GR" altLang="el-GR" sz="2800" dirty="0"/>
              <a:t>Σχολή</a:t>
            </a:r>
          </a:p>
          <a:p>
            <a:r>
              <a:rPr lang="el-GR" altLang="el-GR" sz="2800" dirty="0"/>
              <a:t>Τμήμα Κοινωνικής Θεολογίας</a:t>
            </a:r>
            <a:endParaRPr lang="en-US" altLang="el-GR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5725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κατά </a:t>
            </a:r>
            <a:r>
              <a:rPr lang="el-GR" dirty="0" err="1"/>
              <a:t>Λουκάν</a:t>
            </a:r>
            <a:r>
              <a:rPr lang="el-GR" dirty="0"/>
              <a:t> Ευαγγέλιο</a:t>
            </a:r>
          </a:p>
        </p:txBody>
      </p:sp>
      <p:sp>
        <p:nvSpPr>
          <p:cNvPr id="16" name="Θέση περιεχομένου 3"/>
          <p:cNvSpPr txBox="1">
            <a:spLocks/>
          </p:cNvSpPr>
          <p:nvPr/>
        </p:nvSpPr>
        <p:spPr>
          <a:xfrm>
            <a:off x="4211961" y="1556791"/>
            <a:ext cx="447484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400" dirty="0"/>
              <a:t>Το βιβλίο περιγράφει τη δραστηριότητα των δύο κορυφαίων Αποστόλων, Πέτρου και Παύλου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400" dirty="0"/>
              <a:t>Μνεία στον Ιούδα, Ιωάννη και Ιάκωβο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400" dirty="0"/>
              <a:t>Άλλες μορφές της πρώτης εκκλησίας που ανέπτυξαν δραστηριότητα όπως π.χ. οι Βαρνάβας, Στέφανος, Φίλιππος και </a:t>
            </a:r>
            <a:r>
              <a:rPr lang="el-GR" sz="2400" dirty="0" err="1"/>
              <a:t>Απολλώς</a:t>
            </a:r>
            <a:r>
              <a:rPr lang="el-GR" sz="2400" dirty="0"/>
              <a:t>.</a:t>
            </a:r>
          </a:p>
        </p:txBody>
      </p:sp>
      <p:pic>
        <p:nvPicPr>
          <p:cNvPr id="5" name="Content Placeholder 4" descr="apostoloi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700808"/>
            <a:ext cx="3249613" cy="385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1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Συγγραφέας, παραλήπτης και σκοπός του βιβλίου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Autofit/>
          </a:bodyPr>
          <a:lstStyle/>
          <a:p>
            <a:pPr marL="812800" indent="-812800">
              <a:buFont typeface="Wingdings" pitchFamily="2" charset="2"/>
              <a:buChar char="q"/>
              <a:defRPr/>
            </a:pPr>
            <a:r>
              <a:rPr lang="el-GR" sz="2400" b="1" u="sng" dirty="0"/>
              <a:t>Λουκάς: </a:t>
            </a:r>
          </a:p>
          <a:p>
            <a:pPr marL="812800" indent="-812800" algn="just">
              <a:buFont typeface="Wingdings" pitchFamily="2" charset="2"/>
              <a:buAutoNum type="romanUcPeriod"/>
              <a:defRPr/>
            </a:pPr>
            <a:r>
              <a:rPr lang="el-GR" sz="2400" dirty="0"/>
              <a:t>Ταυτότητα λεξιλογίου, ύφους, θεολογικών διδασκαλιών</a:t>
            </a:r>
          </a:p>
          <a:p>
            <a:pPr marL="812800" indent="-812800" algn="just">
              <a:buFont typeface="Wingdings" pitchFamily="2" charset="2"/>
              <a:buAutoNum type="romanUcPeriod"/>
              <a:defRPr/>
            </a:pPr>
            <a:r>
              <a:rPr lang="el-GR" sz="2400" dirty="0"/>
              <a:t>Αφιέρωση στο ίδιο πρόσωπο, το Θεόφιλο</a:t>
            </a:r>
          </a:p>
          <a:p>
            <a:pPr marL="812800" indent="-812800">
              <a:buFont typeface="Wingdings" pitchFamily="2" charset="2"/>
              <a:buAutoNum type="romanUcPeriod"/>
              <a:defRPr/>
            </a:pPr>
            <a:r>
              <a:rPr lang="el-GR" sz="2400" dirty="0"/>
              <a:t>«Ημείς» εδάφια</a:t>
            </a:r>
          </a:p>
          <a:p>
            <a:pPr marL="812800" indent="-812800">
              <a:buFont typeface="Wingdings" pitchFamily="2" charset="2"/>
              <a:buChar char="q"/>
              <a:defRPr/>
            </a:pPr>
            <a:r>
              <a:rPr lang="el-GR" sz="2400" b="1" u="sng" dirty="0"/>
              <a:t>Σκοπός:</a:t>
            </a:r>
          </a:p>
          <a:p>
            <a:pPr marL="812800" indent="-812800" algn="just">
              <a:buNone/>
              <a:defRPr/>
            </a:pPr>
            <a:r>
              <a:rPr lang="el-GR" sz="2400" dirty="0"/>
              <a:t>	Το φως και το μήνυμα του ευαγγελίου μεταφέρεται από πόλη σε πόλη κι έτσι από τη μητέρα εκκλησία, τα Ιεροσόλυμα, φθάνει τελικά μέχρι την πρωτεύουσα της ρωμαϊκής αυτοκρατορίας τη Ρώμη.</a:t>
            </a:r>
          </a:p>
        </p:txBody>
      </p:sp>
    </p:spTree>
    <p:extLst>
      <p:ext uri="{BB962C8B-B14F-4D97-AF65-F5344CB8AC3E}">
        <p14:creationId xmlns:p14="http://schemas.microsoft.com/office/powerpoint/2010/main" val="30664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Περιεχόμενο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sz="2400" b="1" dirty="0"/>
              <a:t>Προοίμιο</a:t>
            </a:r>
            <a:r>
              <a:rPr lang="el-GR" sz="2400" dirty="0"/>
              <a:t>: εμφανίσεις του Αναστημένου Χριστού (1:1-11)</a:t>
            </a:r>
          </a:p>
          <a:p>
            <a:pPr>
              <a:lnSpc>
                <a:spcPct val="90000"/>
              </a:lnSpc>
              <a:defRPr/>
            </a:pPr>
            <a:r>
              <a:rPr lang="el-GR" sz="2400" dirty="0"/>
              <a:t>Η εκκλησία των Ιεροσολύμων (1:12-8:3)</a:t>
            </a:r>
          </a:p>
          <a:p>
            <a:pPr>
              <a:lnSpc>
                <a:spcPct val="90000"/>
              </a:lnSpc>
              <a:defRPr/>
            </a:pPr>
            <a:r>
              <a:rPr lang="el-GR" sz="2400" dirty="0"/>
              <a:t>Οι πρώτες ιεραποστολές. Διάδοση του ευαγγελίου στη Σαμάρεια και την Αντιόχεια κ.α.(8:4-12:25)</a:t>
            </a:r>
          </a:p>
          <a:p>
            <a:pPr>
              <a:lnSpc>
                <a:spcPct val="90000"/>
              </a:lnSpc>
              <a:defRPr/>
            </a:pPr>
            <a:r>
              <a:rPr lang="el-GR" sz="2400" dirty="0"/>
              <a:t>Πρώτη ιεραποστολική περιοδεία του Παύλου. Σύνοδος Ιεροσολύμων (13:1-15:35)</a:t>
            </a:r>
          </a:p>
          <a:p>
            <a:pPr>
              <a:lnSpc>
                <a:spcPct val="90000"/>
              </a:lnSpc>
              <a:defRPr/>
            </a:pPr>
            <a:r>
              <a:rPr lang="el-GR" sz="2400" dirty="0"/>
              <a:t>Δεύτερη ιεραποστολική περιοδεία του Παύλου (15:36-18:28)</a:t>
            </a:r>
          </a:p>
          <a:p>
            <a:pPr>
              <a:lnSpc>
                <a:spcPct val="90000"/>
              </a:lnSpc>
              <a:defRPr/>
            </a:pPr>
            <a:r>
              <a:rPr lang="el-GR" sz="2400" dirty="0"/>
              <a:t>Τρίτη ιεραποστολική περιοδεία του Παύλου. Σύλληψη και φυλάκισή του (19:1-26:32)</a:t>
            </a:r>
          </a:p>
          <a:p>
            <a:pPr>
              <a:lnSpc>
                <a:spcPct val="90000"/>
              </a:lnSpc>
              <a:defRPr/>
            </a:pPr>
            <a:r>
              <a:rPr lang="el-GR" sz="2400" dirty="0"/>
              <a:t>Ταξίδι στη Ρώμη-διετής φυλάκιση (27-28)</a:t>
            </a:r>
          </a:p>
        </p:txBody>
      </p:sp>
    </p:spTree>
    <p:extLst>
      <p:ext uri="{BB962C8B-B14F-4D97-AF65-F5344CB8AC3E}">
        <p14:creationId xmlns:p14="http://schemas.microsoft.com/office/powerpoint/2010/main" val="16613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</a:t>
            </a:r>
            <a:endParaRPr lang="el-GR" dirty="0"/>
          </a:p>
        </p:txBody>
      </p:sp>
      <p:sp>
        <p:nvSpPr>
          <p:cNvPr id="16" name="Θέση περιεχομένου 3"/>
          <p:cNvSpPr txBox="1">
            <a:spLocks/>
          </p:cNvSpPr>
          <p:nvPr/>
        </p:nvSpPr>
        <p:spPr>
          <a:xfrm>
            <a:off x="4571999" y="1556791"/>
            <a:ext cx="4114801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el-GR" sz="2800" b="1" dirty="0" smtClean="0"/>
              <a:t>Αυτόπτες </a:t>
            </a:r>
            <a:r>
              <a:rPr lang="el-GR" sz="2800" b="1" dirty="0"/>
              <a:t>μάρτυρες</a:t>
            </a:r>
          </a:p>
          <a:p>
            <a:pPr>
              <a:spcBef>
                <a:spcPts val="1200"/>
              </a:spcBef>
              <a:defRPr/>
            </a:pPr>
            <a:r>
              <a:rPr lang="el-GR" sz="2800" b="1" dirty="0"/>
              <a:t>Συνόψεις ή</a:t>
            </a:r>
            <a:r>
              <a:rPr lang="en-US" sz="2800" b="1" dirty="0"/>
              <a:t> </a:t>
            </a:r>
            <a:r>
              <a:rPr lang="en-US" sz="2800" b="1" dirty="0" err="1"/>
              <a:t>Summaria</a:t>
            </a:r>
            <a:endParaRPr lang="el-GR" sz="2800" b="1" dirty="0"/>
          </a:p>
          <a:p>
            <a:pPr>
              <a:spcBef>
                <a:spcPts val="1200"/>
              </a:spcBef>
              <a:defRPr/>
            </a:pPr>
            <a:r>
              <a:rPr lang="el-GR" sz="2800" b="1" dirty="0"/>
              <a:t>Λόγοι:</a:t>
            </a:r>
          </a:p>
          <a:p>
            <a:pPr marL="971550" lvl="1" indent="-571500">
              <a:spcBef>
                <a:spcPts val="600"/>
              </a:spcBef>
              <a:buFont typeface="+mj-lt"/>
              <a:buAutoNum type="romanUcPeriod"/>
              <a:defRPr/>
            </a:pPr>
            <a:r>
              <a:rPr lang="el-GR" sz="2400" dirty="0"/>
              <a:t>7 λόγοι του Πέτρου</a:t>
            </a:r>
          </a:p>
          <a:p>
            <a:pPr marL="971550" lvl="1" indent="-571500">
              <a:spcBef>
                <a:spcPts val="600"/>
              </a:spcBef>
              <a:buFont typeface="+mj-lt"/>
              <a:buAutoNum type="romanUcPeriod"/>
              <a:defRPr/>
            </a:pPr>
            <a:r>
              <a:rPr lang="el-GR" sz="2400" dirty="0"/>
              <a:t>6 λόγοι του Παύλου</a:t>
            </a:r>
          </a:p>
          <a:p>
            <a:pPr marL="971550" lvl="1" indent="-571500">
              <a:spcBef>
                <a:spcPts val="600"/>
              </a:spcBef>
              <a:buFont typeface="+mj-lt"/>
              <a:buAutoNum type="romanUcPeriod"/>
              <a:defRPr/>
            </a:pPr>
            <a:r>
              <a:rPr lang="el-GR" sz="2400" dirty="0"/>
              <a:t>1 του Στεφάνου</a:t>
            </a:r>
          </a:p>
          <a:p>
            <a:pPr marL="971550" lvl="1" indent="-571500">
              <a:spcBef>
                <a:spcPts val="600"/>
              </a:spcBef>
              <a:buFont typeface="+mj-lt"/>
              <a:buAutoNum type="romanUcPeriod"/>
              <a:defRPr/>
            </a:pPr>
            <a:r>
              <a:rPr lang="el-GR" sz="2400" dirty="0"/>
              <a:t>1 του Ιακώβου</a:t>
            </a:r>
          </a:p>
        </p:txBody>
      </p:sp>
      <p:pic>
        <p:nvPicPr>
          <p:cNvPr id="5" name="Content Placeholder 4" descr="Lindisfarne-Lk-folio137b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686" y="1570680"/>
            <a:ext cx="34702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Χρόνος και τόπος συγγραφής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l-GR" sz="2800" dirty="0"/>
              <a:t> </a:t>
            </a:r>
            <a:r>
              <a:rPr lang="el-GR" sz="2800" b="1" u="sng" dirty="0"/>
              <a:t>Χρόνος:</a:t>
            </a:r>
            <a:r>
              <a:rPr lang="el-GR" sz="2800" dirty="0"/>
              <a:t> </a:t>
            </a:r>
          </a:p>
          <a:p>
            <a:pPr marL="812800" indent="-812800">
              <a:lnSpc>
                <a:spcPct val="90000"/>
              </a:lnSpc>
              <a:buNone/>
              <a:defRPr/>
            </a:pPr>
            <a:r>
              <a:rPr lang="el-GR" sz="2800" dirty="0"/>
              <a:t>Διάφορες απόψεις όπως </a:t>
            </a:r>
          </a:p>
          <a:p>
            <a:pPr marL="914400" lvl="1" indent="-514350">
              <a:lnSpc>
                <a:spcPct val="90000"/>
              </a:lnSpc>
              <a:buFont typeface="+mj-lt"/>
              <a:buAutoNum type="romanUcPeriod"/>
              <a:defRPr/>
            </a:pPr>
            <a:r>
              <a:rPr lang="el-GR" sz="2400" dirty="0"/>
              <a:t>80-90 μ.Χ.</a:t>
            </a:r>
          </a:p>
          <a:p>
            <a:pPr marL="914400" lvl="1" indent="-514350">
              <a:lnSpc>
                <a:spcPct val="90000"/>
              </a:lnSpc>
              <a:buFont typeface="+mj-lt"/>
              <a:buAutoNum type="romanUcPeriod"/>
              <a:defRPr/>
            </a:pPr>
            <a:r>
              <a:rPr lang="el-GR" sz="2400" dirty="0"/>
              <a:t>70-80 μ.Χ.</a:t>
            </a:r>
          </a:p>
          <a:p>
            <a:pPr marL="914400" lvl="1" indent="-514350">
              <a:lnSpc>
                <a:spcPct val="90000"/>
              </a:lnSpc>
              <a:buFont typeface="+mj-lt"/>
              <a:buAutoNum type="romanUcPeriod"/>
              <a:defRPr/>
            </a:pPr>
            <a:r>
              <a:rPr lang="el-GR" sz="2400" dirty="0"/>
              <a:t>63-70 μ.Χ.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l-GR" sz="2800" b="1" u="sng" dirty="0"/>
              <a:t>Τόπος:</a:t>
            </a:r>
          </a:p>
          <a:p>
            <a:pPr marL="812800" indent="-812800">
              <a:lnSpc>
                <a:spcPct val="90000"/>
              </a:lnSpc>
              <a:buNone/>
              <a:defRPr/>
            </a:pPr>
            <a:r>
              <a:rPr lang="el-GR" sz="2800" dirty="0"/>
              <a:t>Ρώμη, Έφεσος, Ελλάδα, αδυναμία προσδιορισμού</a:t>
            </a:r>
          </a:p>
        </p:txBody>
      </p:sp>
    </p:spTree>
    <p:extLst>
      <p:ext uri="{BB962C8B-B14F-4D97-AF65-F5344CB8AC3E}">
        <p14:creationId xmlns:p14="http://schemas.microsoft.com/office/powerpoint/2010/main" val="15205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Χρονολόγηση των γεγονότων των πράξεων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l-GR" sz="2800" dirty="0"/>
              <a:t>Απαρχές της πρώτης εκκλησίας (30-36 μ.Χ.)</a:t>
            </a:r>
          </a:p>
          <a:p>
            <a:pPr>
              <a:lnSpc>
                <a:spcPct val="80000"/>
              </a:lnSpc>
              <a:defRPr/>
            </a:pPr>
            <a:r>
              <a:rPr lang="el-GR" sz="2800" dirty="0"/>
              <a:t>Ιεραποστολές στην Ιουδαϊκή διασπορά (36-46 μ.Χ.)</a:t>
            </a:r>
          </a:p>
          <a:p>
            <a:pPr>
              <a:lnSpc>
                <a:spcPct val="80000"/>
              </a:lnSpc>
              <a:defRPr/>
            </a:pPr>
            <a:r>
              <a:rPr lang="el-GR" sz="2800" dirty="0"/>
              <a:t>Α΄ Ιεραποστολική Περιοδεία του Παύλου(46-48 μ.Χ.)</a:t>
            </a:r>
          </a:p>
          <a:p>
            <a:pPr>
              <a:lnSpc>
                <a:spcPct val="80000"/>
              </a:lnSpc>
              <a:defRPr/>
            </a:pPr>
            <a:r>
              <a:rPr lang="el-GR" sz="2800" dirty="0"/>
              <a:t>Αποστολική Σύνοδος (48-49 μ.Χ.)</a:t>
            </a:r>
          </a:p>
          <a:p>
            <a:pPr>
              <a:lnSpc>
                <a:spcPct val="80000"/>
              </a:lnSpc>
              <a:defRPr/>
            </a:pPr>
            <a:r>
              <a:rPr lang="el-GR" sz="2800" dirty="0"/>
              <a:t>Β΄ και Γ΄ Ιεραποστολικές περιοδείες του Παύλου (49-57 μ.Χ.)</a:t>
            </a:r>
          </a:p>
          <a:p>
            <a:pPr>
              <a:lnSpc>
                <a:spcPct val="80000"/>
              </a:lnSpc>
              <a:defRPr/>
            </a:pPr>
            <a:r>
              <a:rPr lang="el-GR" sz="2800" dirty="0"/>
              <a:t>Διετής φυλάκιση του Παύλου στην Καισάρεια (58-60 μ.Χ.)</a:t>
            </a:r>
          </a:p>
          <a:p>
            <a:pPr>
              <a:lnSpc>
                <a:spcPct val="80000"/>
              </a:lnSpc>
              <a:defRPr/>
            </a:pPr>
            <a:r>
              <a:rPr lang="el-GR" sz="2800" dirty="0"/>
              <a:t>Ταξίδι στη Ρώμη και φυλάκιση (61-63 μ.Χ.)</a:t>
            </a:r>
          </a:p>
        </p:txBody>
      </p:sp>
    </p:spTree>
    <p:extLst>
      <p:ext uri="{BB962C8B-B14F-4D97-AF65-F5344CB8AC3E}">
        <p14:creationId xmlns:p14="http://schemas.microsoft.com/office/powerpoint/2010/main" val="37357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πρόβλημα του κειμένου</a:t>
            </a:r>
            <a:endParaRPr lang="el-GR" dirty="0"/>
          </a:p>
        </p:txBody>
      </p:sp>
      <p:sp>
        <p:nvSpPr>
          <p:cNvPr id="16" name="Θέση περιεχομένου 3"/>
          <p:cNvSpPr txBox="1">
            <a:spLocks/>
          </p:cNvSpPr>
          <p:nvPr/>
        </p:nvSpPr>
        <p:spPr>
          <a:xfrm>
            <a:off x="4540552" y="1556791"/>
            <a:ext cx="4207912" cy="50405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  <a:defRPr/>
            </a:pPr>
            <a:r>
              <a:rPr lang="el-GR" sz="2400" b="1" dirty="0" smtClean="0"/>
              <a:t>ΔΥΟ </a:t>
            </a:r>
            <a:r>
              <a:rPr lang="el-GR" sz="2400" b="1" dirty="0"/>
              <a:t>ΜΟΡΦΕΣ:</a:t>
            </a:r>
          </a:p>
          <a:p>
            <a:pPr>
              <a:spcBef>
                <a:spcPts val="1800"/>
              </a:spcBef>
              <a:buFont typeface="Wingdings" pitchFamily="2" charset="2"/>
              <a:buChar char="Ø"/>
              <a:defRPr/>
            </a:pPr>
            <a:r>
              <a:rPr lang="el-GR" sz="2400" dirty="0" err="1" smtClean="0"/>
              <a:t>Βατικανός</a:t>
            </a:r>
            <a:r>
              <a:rPr lang="el-GR" sz="2400" dirty="0" smtClean="0"/>
              <a:t> </a:t>
            </a:r>
            <a:r>
              <a:rPr lang="el-GR" sz="2400" dirty="0"/>
              <a:t>(Β), Σιναϊτικός </a:t>
            </a:r>
            <a:r>
              <a:rPr lang="en-US" sz="2400" b="1" dirty="0"/>
              <a:t>(</a:t>
            </a:r>
            <a:r>
              <a:rPr lang="he-IL" sz="2400" b="1" dirty="0"/>
              <a:t>א</a:t>
            </a:r>
            <a:r>
              <a:rPr lang="en-US" sz="2400" b="1" dirty="0"/>
              <a:t>)</a:t>
            </a:r>
            <a:r>
              <a:rPr lang="el-GR" sz="2400" dirty="0"/>
              <a:t>, Αλεξανδρινός</a:t>
            </a:r>
            <a:r>
              <a:rPr lang="en-US" sz="2400" dirty="0"/>
              <a:t> (A)</a:t>
            </a:r>
            <a:r>
              <a:rPr lang="el-GR" sz="2400" dirty="0"/>
              <a:t>, </a:t>
            </a:r>
            <a:r>
              <a:rPr lang="el-GR" sz="2400" dirty="0" err="1"/>
              <a:t>Εφραίμ</a:t>
            </a:r>
            <a:r>
              <a:rPr lang="el-GR" sz="2400" dirty="0"/>
              <a:t> </a:t>
            </a:r>
            <a:r>
              <a:rPr lang="en-US" sz="2400" dirty="0"/>
              <a:t>(C) </a:t>
            </a:r>
            <a:r>
              <a:rPr lang="el-GR" sz="2400" dirty="0"/>
              <a:t>και </a:t>
            </a:r>
            <a:r>
              <a:rPr lang="el-GR" sz="2400" dirty="0" err="1"/>
              <a:t>παπύροι</a:t>
            </a:r>
            <a:r>
              <a:rPr lang="el-GR" sz="2400" dirty="0"/>
              <a:t> 45 και 74 και οι αλεξανδρινοί Πατέρες</a:t>
            </a:r>
          </a:p>
          <a:p>
            <a:pPr>
              <a:spcBef>
                <a:spcPts val="1800"/>
              </a:spcBef>
              <a:buFont typeface="Wingdings" pitchFamily="2" charset="2"/>
              <a:buChar char="Ø"/>
              <a:defRPr/>
            </a:pPr>
            <a:r>
              <a:rPr lang="el-GR" sz="2400" dirty="0" smtClean="0"/>
              <a:t>Κώδικας </a:t>
            </a:r>
            <a:r>
              <a:rPr lang="el-GR" sz="2400" dirty="0" err="1"/>
              <a:t>Βέζα</a:t>
            </a:r>
            <a:r>
              <a:rPr lang="en-US" sz="2400" dirty="0"/>
              <a:t> (D)</a:t>
            </a:r>
            <a:r>
              <a:rPr lang="el-GR" sz="2400" dirty="0"/>
              <a:t>, αρχαίες λατινικές μεταφράσεις, παπύρους 38,41 και 48, στους </a:t>
            </a:r>
            <a:r>
              <a:rPr lang="el-GR" sz="2400" dirty="0" err="1"/>
              <a:t>λατίνους</a:t>
            </a:r>
            <a:r>
              <a:rPr lang="el-GR" sz="2400" dirty="0"/>
              <a:t> Πατέρες και στο περιθώριο της </a:t>
            </a:r>
            <a:r>
              <a:rPr lang="el-GR" sz="2400" dirty="0" err="1"/>
              <a:t>Ηρακλειανής</a:t>
            </a:r>
            <a:r>
              <a:rPr lang="el-GR" sz="2400" dirty="0"/>
              <a:t> Συριακής Μετάφρασης.</a:t>
            </a:r>
          </a:p>
        </p:txBody>
      </p:sp>
      <p:pic>
        <p:nvPicPr>
          <p:cNvPr id="6" name="Picture 4" descr="ms230 (12th ce)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289" y="1878919"/>
            <a:ext cx="4038600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34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6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3995935" y="2573214"/>
            <a:ext cx="4690865" cy="15038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>
                <a:cs typeface="Times New Roman" pitchFamily="18" charset="0"/>
              </a:rPr>
              <a:t>ΤΑ ΣΥΝΟΠΤΙΚΑ ΕΥΑΓΓΕΛΙΑ </a:t>
            </a:r>
            <a:r>
              <a:rPr lang="el-GR" sz="2800" b="1" dirty="0" smtClean="0">
                <a:cs typeface="Times New Roman" pitchFamily="18" charset="0"/>
              </a:rPr>
              <a:t>ΙΙ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l-GR" sz="2800" b="1" dirty="0" smtClean="0">
                <a:cs typeface="Times New Roman" pitchFamily="18" charset="0"/>
              </a:rPr>
              <a:t> (</a:t>
            </a:r>
            <a:r>
              <a:rPr lang="el-GR" sz="2800" b="1" dirty="0">
                <a:cs typeface="Times New Roman" pitchFamily="18" charset="0"/>
              </a:rPr>
              <a:t>Λουκάς-Πράξεις)</a:t>
            </a:r>
          </a:p>
        </p:txBody>
      </p:sp>
      <p:pic>
        <p:nvPicPr>
          <p:cNvPr id="8" name="Picture 7" descr="ikon1514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5" y="1590674"/>
            <a:ext cx="3389313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22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 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r>
              <a:rPr lang="el-GR" sz="2000" dirty="0" smtClean="0"/>
              <a:t>  </a:t>
            </a:r>
            <a:r>
              <a:rPr lang="el-GR" sz="2000" dirty="0"/>
              <a:t>Έκδοση </a:t>
            </a:r>
            <a:r>
              <a:rPr lang="el-GR" sz="2000" dirty="0" smtClean="0"/>
              <a:t>διαθέσιμη </a:t>
            </a:r>
            <a:r>
              <a:rPr lang="el-GR" sz="2000" dirty="0" smtClean="0">
                <a:hlinkClick r:id="rId3"/>
              </a:rPr>
              <a:t>εδώ</a:t>
            </a:r>
            <a:r>
              <a:rPr lang="el-GR" sz="2000" dirty="0" smtClean="0"/>
              <a:t>.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9202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Σωτήριος Σ. </a:t>
            </a:r>
            <a:r>
              <a:rPr lang="el-GR" sz="2000" dirty="0" smtClean="0"/>
              <a:t>Δεσπότης  2014. </a:t>
            </a:r>
            <a:r>
              <a:rPr lang="el-GR" altLang="el-GR" sz="2000" dirty="0"/>
              <a:t>Σωτήριος Σ. </a:t>
            </a:r>
            <a:r>
              <a:rPr lang="el-GR" altLang="el-GR" sz="2000" dirty="0" smtClean="0"/>
              <a:t>Δεσπότης. </a:t>
            </a:r>
            <a:r>
              <a:rPr lang="el-GR" sz="2000" dirty="0" smtClean="0"/>
              <a:t>«Εισαγωγή </a:t>
            </a:r>
            <a:r>
              <a:rPr lang="el-GR" sz="2000" dirty="0"/>
              <a:t>στην Κ.Δ. &amp; Ιστορία Εποχής της Καινής </a:t>
            </a:r>
            <a:r>
              <a:rPr lang="el-GR" sz="2000" dirty="0" smtClean="0"/>
              <a:t>Διαθήκης. Το κατά </a:t>
            </a:r>
            <a:r>
              <a:rPr lang="el-GR" sz="2000" smtClean="0"/>
              <a:t>Λουκάν </a:t>
            </a:r>
            <a:r>
              <a:rPr lang="el-GR" sz="2000" dirty="0" smtClean="0"/>
              <a:t>Ευαγγέλιο».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opencourses.uoa.gr/courses/SOCTHEOL1</a:t>
            </a:r>
            <a:r>
              <a:rPr lang="el-GR" sz="2000" dirty="0" smtClean="0"/>
              <a:t>.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2497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752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031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"Η δομή και οργάνωση της παρουσίασης, καθώς και το υπόλοιπο περιεχόμενο, αποτελούν πνευματική ιδιοκτησία </a:t>
            </a:r>
            <a:r>
              <a:rPr lang="el-GR" sz="2000" dirty="0" smtClean="0"/>
              <a:t>του συγγραφέα </a:t>
            </a:r>
            <a:r>
              <a:rPr lang="el-GR" sz="2000" dirty="0"/>
              <a:t>και του Πανεπιστημίου Αθηνών και διατίθενται με άδεια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/>
              <a:t>Commons</a:t>
            </a:r>
            <a:r>
              <a:rPr lang="el-GR" sz="2000" dirty="0"/>
              <a:t> Αναφορά Μη Εμπορική Χρήση Παρόμοια Διανομή Έκδοση 4.0 ή μεταγενέστερη.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2000" dirty="0" smtClean="0"/>
              <a:t>Οι </a:t>
            </a:r>
            <a:r>
              <a:rPr lang="el-GR" sz="2000" dirty="0"/>
              <a:t>φωτογραφίες που περιέχονται στην παρουσίαση αποτελούν πνευματική ιδιοκτησία τρίτων. Απαγορεύεται η αναπαραγωγή, αναδημοσίευση και διάθεσή τους στο κοινό με οποιονδήποτε τρόπο χωρίς τη λήψη άδειας από τους δικαιούχους. "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Ευαγγέλιο = χαρμόσυνη αγγελία (</a:t>
            </a:r>
            <a:r>
              <a:rPr lang="el-GR" dirty="0" err="1"/>
              <a:t>ευ+αγγέλω</a:t>
            </a:r>
            <a:r>
              <a:rPr lang="el-GR" dirty="0"/>
              <a:t>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23928" y="1700809"/>
            <a:ext cx="4769828" cy="446449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sz="2400" dirty="0"/>
              <a:t>Από τον 2ο αιώνα και εξής η λέξη </a:t>
            </a:r>
            <a:r>
              <a:rPr lang="el-GR" sz="2400" b="1" dirty="0"/>
              <a:t>ευαγγέλιο </a:t>
            </a:r>
            <a:r>
              <a:rPr lang="el-GR" sz="2400" dirty="0"/>
              <a:t>δηλώνει: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l-GR" sz="2400" dirty="0"/>
              <a:t>τα βιβλία εκείνα της Καινής Διαθήκης που περιέχουν και αφηγούνται το γεγονός της νίκης του Χριστού κατά των δαιμονικών δυνάμεων με τα </a:t>
            </a:r>
            <a:r>
              <a:rPr lang="el-GR" sz="2400" b="1" dirty="0"/>
              <a:t>θαύματα</a:t>
            </a:r>
            <a:r>
              <a:rPr lang="el-GR" sz="2400" dirty="0"/>
              <a:t>, τη </a:t>
            </a:r>
            <a:r>
              <a:rPr lang="el-GR" sz="2400" b="1" dirty="0"/>
              <a:t>διδασκαλία</a:t>
            </a:r>
            <a:r>
              <a:rPr lang="el-GR" sz="2400" dirty="0"/>
              <a:t> του, </a:t>
            </a:r>
            <a:r>
              <a:rPr lang="el-GR" sz="2400" b="1" dirty="0"/>
              <a:t>το θάνατο</a:t>
            </a:r>
            <a:r>
              <a:rPr lang="el-GR" sz="2400" dirty="0"/>
              <a:t> και </a:t>
            </a:r>
            <a:r>
              <a:rPr lang="el-GR" sz="2400" b="1" dirty="0"/>
              <a:t>την ανάστασή</a:t>
            </a:r>
            <a:r>
              <a:rPr lang="el-GR" sz="2400" dirty="0"/>
              <a:t> του </a:t>
            </a:r>
          </a:p>
          <a:p>
            <a:pPr algn="ctr">
              <a:buNone/>
              <a:defRPr/>
            </a:pPr>
            <a:r>
              <a:rPr lang="el-GR" sz="2400" b="1" dirty="0"/>
              <a:t>(Διδαχή 8,2. </a:t>
            </a:r>
            <a:r>
              <a:rPr lang="el-GR" sz="2400" b="1" dirty="0" err="1"/>
              <a:t>Β</a:t>
            </a:r>
            <a:r>
              <a:rPr lang="el-GR" sz="2400" b="1" dirty="0" err="1" smtClean="0"/>
              <a:t>΄Κλήμεντος</a:t>
            </a:r>
            <a:r>
              <a:rPr lang="el-GR" sz="2400" b="1" dirty="0" smtClean="0"/>
              <a:t> </a:t>
            </a:r>
            <a:r>
              <a:rPr lang="el-GR" sz="2400" b="1" dirty="0"/>
              <a:t>8,5)</a:t>
            </a:r>
          </a:p>
        </p:txBody>
      </p:sp>
      <p:pic>
        <p:nvPicPr>
          <p:cNvPr id="7" name="Picture 8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156" y="1735832"/>
            <a:ext cx="3313005" cy="234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3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κατά </a:t>
            </a:r>
            <a:r>
              <a:rPr lang="el-GR" dirty="0" err="1"/>
              <a:t>Λουκάν</a:t>
            </a:r>
            <a:r>
              <a:rPr lang="el-GR" dirty="0"/>
              <a:t> Ευαγγέλιο</a:t>
            </a:r>
          </a:p>
        </p:txBody>
      </p:sp>
      <p:sp>
        <p:nvSpPr>
          <p:cNvPr id="16" name="Θέση περιεχομένου 3"/>
          <p:cNvSpPr txBox="1">
            <a:spLocks/>
          </p:cNvSpPr>
          <p:nvPr/>
        </p:nvSpPr>
        <p:spPr>
          <a:xfrm>
            <a:off x="4211961" y="1556791"/>
            <a:ext cx="447484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el-GR" sz="2800" b="1" dirty="0" smtClean="0"/>
              <a:t>Πηγές: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l-GR" sz="2800" dirty="0" smtClean="0"/>
              <a:t>Το κατά Μάρκον ευαγγέλιο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l-GR" sz="2800" dirty="0" smtClean="0"/>
              <a:t>Πηγή </a:t>
            </a:r>
            <a:r>
              <a:rPr lang="el-GR" sz="2800" dirty="0"/>
              <a:t>των Λογίων(Q)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l-GR" sz="2800" dirty="0"/>
              <a:t>Η ιδιαίτερη πηγή του Λουκά, που διεθνώς σημειώνεται με το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γράμμα </a:t>
            </a:r>
            <a:r>
              <a:rPr lang="el-GR" sz="2800" dirty="0"/>
              <a:t>L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pic>
        <p:nvPicPr>
          <p:cNvPr id="17" name="Picture 7" descr="ikon17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560665"/>
            <a:ext cx="342106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2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Ποιος είναι ο Λουκάς;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Η αρχαία εκκλησιαστική παράδοση μαρτυρεί ότι το ευαγγέλιο αυτό προέρχεται από τη γραφίδα του συνοδού του Παύλου Λουκά. Την άποψη αυτή δέχεται σήμερα η πλειοψηφία των ερευνητών με εξαίρεση κάποιους που υποστηρίζουν αόριστα ότι ο συγγραφέας είναι ένας χριστιανός λόγιος από τον εθνικό κόσμο. Το ότι ο Λουκάς ήταν γιατρός μαρτυρείτε  στις επιστολές του Παύλου (Κολ. 4:14)</a:t>
            </a:r>
          </a:p>
        </p:txBody>
      </p:sp>
    </p:spTree>
    <p:extLst>
      <p:ext uri="{BB962C8B-B14F-4D97-AF65-F5344CB8AC3E}">
        <p14:creationId xmlns:p14="http://schemas.microsoft.com/office/powerpoint/2010/main" val="12211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Περιεχόμενο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2800" dirty="0"/>
              <a:t>Προϊστορία και πρώτες μεσσιανικές απαρχές (1:5-4:13)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2800" dirty="0" err="1"/>
              <a:t>Γαλιλαϊκή</a:t>
            </a:r>
            <a:r>
              <a:rPr lang="el-GR" sz="2800" dirty="0"/>
              <a:t> δράση του Ιησού. Αποκάλυψη της βασιλείας του Θεού με θαύματα και διδασκαλίες (4:14-9:50)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2800" dirty="0"/>
              <a:t>Πορεία προς την Ιερουσαλήμ (9:51-19:27)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2800" dirty="0"/>
              <a:t>Είσοδος στην Ιερουσαλήμ και διάφορες διδασκαλίες πριν το πάθος (19:28-21:38)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2800" dirty="0"/>
              <a:t>Το πάθος (22-23)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2800" dirty="0"/>
              <a:t>Οι εμφανίσεις του Αναστημένου Χριστού και η Ανάληψη (24</a:t>
            </a:r>
            <a:r>
              <a:rPr lang="el-GR" sz="2800" dirty="0" smtClean="0"/>
              <a:t>).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6543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Θεολογικά χαρακτηριστικά του ευαγγελίου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l-GR" sz="2800" dirty="0"/>
              <a:t>Τόσο στο ευαγγέλιο του Λουκά όσο και στις Πράξεις τονίζεται η δράση της εκκλησίας μέσα στον κόσμο. «</a:t>
            </a:r>
            <a:r>
              <a:rPr lang="el-GR" sz="2800" b="1" dirty="0"/>
              <a:t>Χρόνος της εκκλησίας</a:t>
            </a:r>
            <a:r>
              <a:rPr lang="el-GR" sz="2800" dirty="0"/>
              <a:t>» ή </a:t>
            </a:r>
            <a:r>
              <a:rPr lang="el-GR" sz="2800" b="1" dirty="0"/>
              <a:t>«χρόνος του Αγίου Πνεύματος».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l-GR" sz="2800" dirty="0"/>
              <a:t>Προσπάθεια ακριβέστερης </a:t>
            </a:r>
            <a:r>
              <a:rPr lang="el-GR" sz="2800" b="1" dirty="0"/>
              <a:t>ιστορικής τοποθέτησης</a:t>
            </a:r>
            <a:r>
              <a:rPr lang="el-GR" sz="2800" dirty="0"/>
              <a:t> των γεγονότων.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l-GR" sz="2800" dirty="0"/>
              <a:t>Παρά την ιστορική διάσταση ο Λουκάς παρουσιάζει τη ζωή του Ιησού ως </a:t>
            </a:r>
            <a:r>
              <a:rPr lang="el-GR" sz="2800" b="1" dirty="0"/>
              <a:t>Θεολόγος</a:t>
            </a:r>
            <a:r>
              <a:rPr lang="el-GR" sz="2800" dirty="0"/>
              <a:t> κάτω από το φως της Ανάστασης.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l-GR" sz="2800" dirty="0"/>
              <a:t>Το ευαγγέλιο διασώζει πολλούς </a:t>
            </a:r>
            <a:r>
              <a:rPr lang="el-GR" sz="2800" b="1" dirty="0"/>
              <a:t>ύμνους και προσευχές</a:t>
            </a:r>
          </a:p>
        </p:txBody>
      </p:sp>
    </p:spTree>
    <p:extLst>
      <p:ext uri="{BB962C8B-B14F-4D97-AF65-F5344CB8AC3E}">
        <p14:creationId xmlns:p14="http://schemas.microsoft.com/office/powerpoint/2010/main" val="16130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Θεολογικά χαρακτηριστικά του </a:t>
            </a:r>
            <a:r>
              <a:rPr lang="el-GR" dirty="0" smtClean="0"/>
              <a:t>ευαγγελίου [2]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l-GR" sz="2800" dirty="0"/>
              <a:t>Σε ολόκληρο το ευαγγέλιο κυριαρχεί </a:t>
            </a:r>
            <a:r>
              <a:rPr lang="el-GR" sz="2800" b="1" dirty="0"/>
              <a:t>ατμόσφαιρα χαράς.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l-GR" sz="2800" dirty="0"/>
              <a:t>Οι </a:t>
            </a:r>
            <a:r>
              <a:rPr lang="el-GR" sz="2800" b="1" dirty="0"/>
              <a:t>ρωμαϊκές αρχές</a:t>
            </a:r>
            <a:r>
              <a:rPr lang="el-GR" sz="2800" dirty="0"/>
              <a:t> τόσο στο ευαγγέλιο όσο και στις Πράξεις δεν καταδιώκουν το χριστιανισμό αλλά κρατούν </a:t>
            </a:r>
            <a:r>
              <a:rPr lang="el-GR" sz="2800" b="1" dirty="0"/>
              <a:t>στάση ανοχής και μερικές φορές στάση προστασίας των χριστιανών κηρύκων από το φανατισμό των Ιουδαίων.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l-GR" sz="2800" dirty="0"/>
              <a:t>Ο Λουκάς </a:t>
            </a:r>
            <a:r>
              <a:rPr lang="el-GR" sz="2800" b="1" dirty="0"/>
              <a:t>πολύ κοντά στη θεολογία του Παύλου.</a:t>
            </a:r>
          </a:p>
        </p:txBody>
      </p:sp>
    </p:spTree>
    <p:extLst>
      <p:ext uri="{BB962C8B-B14F-4D97-AF65-F5344CB8AC3E}">
        <p14:creationId xmlns:p14="http://schemas.microsoft.com/office/powerpoint/2010/main" val="30345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Αναγνώστες, τόπος και χρόνος συγγραφής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3000"/>
              </a:spcBef>
              <a:buFont typeface="Wingdings" pitchFamily="2" charset="2"/>
              <a:buChar char="v"/>
              <a:defRPr/>
            </a:pPr>
            <a:r>
              <a:rPr lang="el-GR" sz="2800" b="1" dirty="0"/>
              <a:t>Αναγνώστες: </a:t>
            </a:r>
            <a:r>
              <a:rPr lang="el-GR" sz="2800" dirty="0"/>
              <a:t>«τοις από των εθνών»</a:t>
            </a:r>
          </a:p>
          <a:p>
            <a:pPr algn="just">
              <a:spcBef>
                <a:spcPts val="3000"/>
              </a:spcBef>
              <a:buFont typeface="Wingdings" pitchFamily="2" charset="2"/>
              <a:buChar char="v"/>
              <a:defRPr/>
            </a:pPr>
            <a:r>
              <a:rPr lang="el-GR" sz="2800" b="1" dirty="0" smtClean="0"/>
              <a:t>Τόπος</a:t>
            </a:r>
            <a:r>
              <a:rPr lang="el-GR" sz="2800" b="1" dirty="0"/>
              <a:t>: </a:t>
            </a:r>
            <a:r>
              <a:rPr lang="el-GR" sz="2800" dirty="0"/>
              <a:t>έχουν προταθεί: η Ρώμη, , η Καισάρεια, η </a:t>
            </a:r>
            <a:r>
              <a:rPr lang="el-GR" sz="2800" dirty="0" smtClean="0"/>
              <a:t>Αχαΐα, </a:t>
            </a:r>
            <a:r>
              <a:rPr lang="el-GR" sz="2800" dirty="0"/>
              <a:t>η Βοιωτία της Ελλάδας και η Έφεσος. </a:t>
            </a:r>
          </a:p>
          <a:p>
            <a:pPr algn="just">
              <a:buNone/>
              <a:defRPr/>
            </a:pPr>
            <a:r>
              <a:rPr lang="el-GR" sz="2800" dirty="0"/>
              <a:t>   Τα σημεία επαφής μεταξύ της </a:t>
            </a:r>
            <a:r>
              <a:rPr lang="el-GR" sz="2800" b="1" dirty="0"/>
              <a:t>ιδιαίτερης παράδοσης του Λουκά</a:t>
            </a:r>
            <a:r>
              <a:rPr lang="el-GR" sz="2800" dirty="0"/>
              <a:t> και της </a:t>
            </a:r>
            <a:r>
              <a:rPr lang="el-GR" sz="2800" b="1" dirty="0" err="1"/>
              <a:t>ιωάννειας</a:t>
            </a:r>
            <a:r>
              <a:rPr lang="el-GR" sz="2800" b="1" dirty="0"/>
              <a:t> παράδοσης</a:t>
            </a:r>
            <a:r>
              <a:rPr lang="el-GR" sz="2800" dirty="0"/>
              <a:t> συγκλίνουν για την </a:t>
            </a:r>
            <a:r>
              <a:rPr lang="el-GR" sz="2800" b="1" dirty="0"/>
              <a:t>Έφεσο</a:t>
            </a:r>
          </a:p>
          <a:p>
            <a:pPr>
              <a:spcBef>
                <a:spcPts val="3000"/>
              </a:spcBef>
              <a:buFont typeface="Wingdings" pitchFamily="2" charset="2"/>
              <a:buChar char="v"/>
              <a:defRPr/>
            </a:pPr>
            <a:r>
              <a:rPr lang="el-GR" sz="2800" b="1" dirty="0" smtClean="0"/>
              <a:t>Χρόνος</a:t>
            </a:r>
            <a:r>
              <a:rPr lang="el-GR" sz="2800" b="1" dirty="0"/>
              <a:t>: </a:t>
            </a:r>
            <a:r>
              <a:rPr lang="el-GR" sz="2800" dirty="0"/>
              <a:t>μετά το 70 μ.Χ.</a:t>
            </a:r>
            <a:endParaRPr lang="el-GR" sz="2800" b="1" u="sng" dirty="0"/>
          </a:p>
        </p:txBody>
      </p:sp>
    </p:spTree>
    <p:extLst>
      <p:ext uri="{BB962C8B-B14F-4D97-AF65-F5344CB8AC3E}">
        <p14:creationId xmlns:p14="http://schemas.microsoft.com/office/powerpoint/2010/main" val="4762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1159</Words>
  <Application>Microsoft Office PowerPoint</Application>
  <PresentationFormat>On-screen Show (4:3)</PresentationFormat>
  <Paragraphs>157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Calibri</vt:lpstr>
      <vt:lpstr>Times New Roman</vt:lpstr>
      <vt:lpstr>Wingdings</vt:lpstr>
      <vt:lpstr>Θέμα του Office</vt:lpstr>
      <vt:lpstr>Εισαγωγή στην Κ.Δ. και ιστορία εποχής της Καινής Διαθήκης</vt:lpstr>
      <vt:lpstr>PowerPoint Presentation</vt:lpstr>
      <vt:lpstr>Ευαγγέλιο = χαρμόσυνη αγγελία (ευ+αγγέλω)</vt:lpstr>
      <vt:lpstr>Το κατά Λουκάν Ευαγγέλιο</vt:lpstr>
      <vt:lpstr>Ποιος είναι ο Λουκάς;</vt:lpstr>
      <vt:lpstr>Περιεχόμενο</vt:lpstr>
      <vt:lpstr>Θεολογικά χαρακτηριστικά του ευαγγελίου</vt:lpstr>
      <vt:lpstr>Θεολογικά χαρακτηριστικά του ευαγγελίου [2]</vt:lpstr>
      <vt:lpstr>Αναγνώστες, τόπος και χρόνος συγγραφής</vt:lpstr>
      <vt:lpstr>Το κατά Λουκάν Ευαγγέλιο</vt:lpstr>
      <vt:lpstr>Συγγραφέας, παραλήπτης και σκοπός του βιβλίου</vt:lpstr>
      <vt:lpstr>Περιεχόμενο</vt:lpstr>
      <vt:lpstr>Πηγές</vt:lpstr>
      <vt:lpstr>Χρόνος και τόπος συγγραφής</vt:lpstr>
      <vt:lpstr>Χρονολόγηση των γεγονότων των πράξεων</vt:lpstr>
      <vt:lpstr>Το πρόβλημα του κειμένου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Uoa</cp:lastModifiedBy>
  <cp:revision>213</cp:revision>
  <dcterms:created xsi:type="dcterms:W3CDTF">2012-09-06T09:03:05Z</dcterms:created>
  <dcterms:modified xsi:type="dcterms:W3CDTF">2016-04-18T12:58:29Z</dcterms:modified>
</cp:coreProperties>
</file>