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256" r:id="rId2"/>
    <p:sldId id="262" r:id="rId3"/>
    <p:sldId id="266" r:id="rId4"/>
    <p:sldId id="302" r:id="rId5"/>
    <p:sldId id="303" r:id="rId6"/>
    <p:sldId id="304" r:id="rId7"/>
    <p:sldId id="305" r:id="rId8"/>
    <p:sldId id="306" r:id="rId9"/>
    <p:sldId id="307" r:id="rId10"/>
    <p:sldId id="308" r:id="rId11"/>
    <p:sldId id="309" r:id="rId12"/>
    <p:sldId id="310" r:id="rId13"/>
    <p:sldId id="311" r:id="rId14"/>
    <p:sldId id="312" r:id="rId15"/>
    <p:sldId id="313" r:id="rId16"/>
    <p:sldId id="314" r:id="rId17"/>
    <p:sldId id="315" r:id="rId18"/>
    <p:sldId id="316" r:id="rId19"/>
    <p:sldId id="317" r:id="rId20"/>
    <p:sldId id="318" r:id="rId21"/>
    <p:sldId id="319" r:id="rId22"/>
    <p:sldId id="320" r:id="rId23"/>
    <p:sldId id="322" r:id="rId24"/>
    <p:sldId id="321" r:id="rId25"/>
    <p:sldId id="323" r:id="rId26"/>
    <p:sldId id="324" r:id="rId27"/>
    <p:sldId id="325" r:id="rId28"/>
    <p:sldId id="326" r:id="rId29"/>
    <p:sldId id="327" r:id="rId30"/>
    <p:sldId id="328" r:id="rId31"/>
    <p:sldId id="329" r:id="rId32"/>
    <p:sldId id="330" r:id="rId33"/>
    <p:sldId id="331" r:id="rId34"/>
    <p:sldId id="333" r:id="rId35"/>
    <p:sldId id="334" r:id="rId36"/>
    <p:sldId id="335" r:id="rId37"/>
    <p:sldId id="336" r:id="rId38"/>
    <p:sldId id="337" r:id="rId39"/>
    <p:sldId id="338" r:id="rId40"/>
    <p:sldId id="339" r:id="rId41"/>
    <p:sldId id="340" r:id="rId42"/>
    <p:sldId id="341" r:id="rId43"/>
    <p:sldId id="342" r:id="rId44"/>
    <p:sldId id="343" r:id="rId45"/>
    <p:sldId id="344" r:id="rId46"/>
    <p:sldId id="345" r:id="rId47"/>
    <p:sldId id="346" r:id="rId48"/>
    <p:sldId id="347" r:id="rId49"/>
    <p:sldId id="348" r:id="rId50"/>
    <p:sldId id="349" r:id="rId51"/>
    <p:sldId id="350" r:id="rId52"/>
    <p:sldId id="351" r:id="rId53"/>
    <p:sldId id="352" r:id="rId54"/>
    <p:sldId id="353" r:id="rId55"/>
    <p:sldId id="354" r:id="rId56"/>
    <p:sldId id="355" r:id="rId57"/>
    <p:sldId id="356" r:id="rId58"/>
    <p:sldId id="357" r:id="rId59"/>
    <p:sldId id="358" r:id="rId60"/>
    <p:sldId id="359" r:id="rId61"/>
    <p:sldId id="360" r:id="rId62"/>
    <p:sldId id="361" r:id="rId63"/>
    <p:sldId id="362" r:id="rId64"/>
    <p:sldId id="363" r:id="rId65"/>
    <p:sldId id="364" r:id="rId66"/>
    <p:sldId id="365" r:id="rId67"/>
    <p:sldId id="280" r:id="rId68"/>
    <p:sldId id="290" r:id="rId69"/>
    <p:sldId id="295" r:id="rId70"/>
    <p:sldId id="299" r:id="rId71"/>
    <p:sldId id="292" r:id="rId72"/>
    <p:sldId id="291" r:id="rId73"/>
    <p:sldId id="294" r:id="rId74"/>
    <p:sldId id="293" r:id="rId7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262"/>
            <p14:sldId id="266"/>
            <p14:sldId id="302"/>
            <p14:sldId id="303"/>
            <p14:sldId id="304"/>
            <p14:sldId id="305"/>
            <p14:sldId id="306"/>
            <p14:sldId id="307"/>
            <p14:sldId id="308"/>
            <p14:sldId id="309"/>
            <p14:sldId id="310"/>
            <p14:sldId id="311"/>
            <p14:sldId id="312"/>
            <p14:sldId id="313"/>
            <p14:sldId id="314"/>
            <p14:sldId id="315"/>
            <p14:sldId id="316"/>
            <p14:sldId id="317"/>
            <p14:sldId id="318"/>
            <p14:sldId id="319"/>
            <p14:sldId id="320"/>
            <p14:sldId id="322"/>
            <p14:sldId id="321"/>
            <p14:sldId id="323"/>
            <p14:sldId id="324"/>
            <p14:sldId id="325"/>
            <p14:sldId id="326"/>
            <p14:sldId id="327"/>
            <p14:sldId id="328"/>
            <p14:sldId id="329"/>
            <p14:sldId id="330"/>
            <p14:sldId id="331"/>
            <p14:sldId id="333"/>
            <p14:sldId id="334"/>
            <p14:sldId id="335"/>
            <p14:sldId id="336"/>
            <p14:sldId id="337"/>
            <p14:sldId id="338"/>
            <p14:sldId id="339"/>
            <p14:sldId id="340"/>
            <p14:sldId id="341"/>
            <p14:sldId id="342"/>
            <p14:sldId id="343"/>
            <p14:sldId id="344"/>
            <p14:sldId id="345"/>
            <p14:sldId id="346"/>
            <p14:sldId id="347"/>
            <p14:sldId id="348"/>
            <p14:sldId id="349"/>
            <p14:sldId id="350"/>
            <p14:sldId id="351"/>
            <p14:sldId id="352"/>
            <p14:sldId id="353"/>
            <p14:sldId id="354"/>
            <p14:sldId id="355"/>
            <p14:sldId id="356"/>
            <p14:sldId id="357"/>
            <p14:sldId id="358"/>
            <p14:sldId id="359"/>
            <p14:sldId id="360"/>
            <p14:sldId id="361"/>
            <p14:sldId id="362"/>
            <p14:sldId id="363"/>
            <p14:sldId id="364"/>
            <p14:sldId id="365"/>
            <p14:sldId id="280"/>
            <p14:sldId id="290"/>
            <p14:sldId id="295"/>
            <p14:sldId id="299"/>
            <p14:sldId id="292"/>
            <p14:sldId id="291"/>
            <p14:sldId id="294"/>
          </p14:sldIdLst>
        </p14:section>
        <p14:section name="Untitled Section" id="{0F1CB131-A6BD-43D0-B8D4-1F27CEF7A05E}">
          <p14:sldIdLst>
            <p14:sldId id="29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74" d="100"/>
          <a:sy n="74" d="100"/>
        </p:scale>
        <p:origin x="1398"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7/8/2015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73</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74</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67</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68</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69</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70</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71</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72</a:t>
            </a:fld>
            <a:endParaRPr lang="el-GR"/>
          </a:p>
        </p:txBody>
      </p:sp>
    </p:spTree>
    <p:extLst>
      <p:ext uri="{BB962C8B-B14F-4D97-AF65-F5344CB8AC3E}">
        <p14:creationId xmlns:p14="http://schemas.microsoft.com/office/powerpoint/2010/main" val="3310165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Λογικός προγραμματισμός για αναπαράσταση γνώσης</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Λογικός προγραμματισμός για αναπαράσταση γνώσης</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Λογικός προγραμματισμός για αναπαράσταση γνώσης</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Λογικός προγραμματισμός για αναπαράσταση γνώσης</a:t>
            </a:r>
            <a:endParaRPr lang="en-US" sz="1000" dirty="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Λογικός προγραμματισμός για αναπαράσταση γνώσης</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Λογικός προγραμματισμός για αναπαράσταση γνώσης</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Λογικός προγραμματισμός για αναπαράσταση γνώσης</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image" Target="../media/image7.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9.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1.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3.wmf"/><Relationship Id="rId5" Type="http://schemas.openxmlformats.org/officeDocument/2006/relationships/oleObject" Target="../embeddings/oleObject6.bin"/><Relationship Id="rId4" Type="http://schemas.openxmlformats.org/officeDocument/2006/relationships/image" Target="../media/image12.w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www.w3.org/2006/Talks/0524-Edinburgh-IH" TargetMode="External"/><Relationship Id="rId2" Type="http://schemas.openxmlformats.org/officeDocument/2006/relationships/hyperlink" Target="http://www.w3.org/" TargetMode="External"/><Relationship Id="rId1" Type="http://schemas.openxmlformats.org/officeDocument/2006/relationships/slideLayout" Target="../slideLayouts/slideLayout2.xml"/><Relationship Id="rId5" Type="http://schemas.openxmlformats.org/officeDocument/2006/relationships/hyperlink" Target="http://lat.inf.tu-dresden.de/~clu/esslli.html" TargetMode="External"/><Relationship Id="rId4" Type="http://schemas.openxmlformats.org/officeDocument/2006/relationships/hyperlink" Target="http://www.cs.man.ac.uk/~horrocks/Slides/index.html" TargetMode="Externa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lstStyle/>
          <a:p>
            <a:r>
              <a:rPr lang="el-GR" dirty="0" smtClean="0">
                <a:solidFill>
                  <a:srgbClr val="5075BC"/>
                </a:solidFill>
              </a:rPr>
              <a:t>Τίτλος</a:t>
            </a:r>
            <a:r>
              <a:rPr lang="el-GR" dirty="0" smtClean="0">
                <a:solidFill>
                  <a:schemeClr val="accent1"/>
                </a:solidFill>
              </a:rPr>
              <a:t> </a:t>
            </a:r>
            <a:r>
              <a:rPr lang="el-GR" dirty="0">
                <a:solidFill>
                  <a:srgbClr val="5075BC"/>
                </a:solidFill>
              </a:rPr>
              <a:t>Μαθήματος</a:t>
            </a:r>
          </a:p>
        </p:txBody>
      </p:sp>
      <p:sp>
        <p:nvSpPr>
          <p:cNvPr id="3" name="Υπότιτλος 2"/>
          <p:cNvSpPr>
            <a:spLocks noGrp="1"/>
          </p:cNvSpPr>
          <p:nvPr>
            <p:ph type="subTitle" idx="1"/>
          </p:nvPr>
        </p:nvSpPr>
        <p:spPr>
          <a:xfrm>
            <a:off x="683568" y="3384823"/>
            <a:ext cx="7776864" cy="1752600"/>
          </a:xfrm>
        </p:spPr>
        <p:txBody>
          <a:bodyPr>
            <a:noAutofit/>
          </a:bodyPr>
          <a:lstStyle/>
          <a:p>
            <a:r>
              <a:rPr lang="el-GR" sz="2800" dirty="0">
                <a:solidFill>
                  <a:srgbClr val="5075BC"/>
                </a:solidFill>
                <a:latin typeface="+mj-lt"/>
                <a:ea typeface="+mj-ea"/>
                <a:cs typeface="+mj-cs"/>
              </a:rPr>
              <a:t>Ενότητα </a:t>
            </a:r>
            <a:r>
              <a:rPr lang="en-US" sz="2800" dirty="0">
                <a:solidFill>
                  <a:srgbClr val="5075BC"/>
                </a:solidFill>
                <a:latin typeface="+mj-lt"/>
                <a:ea typeface="+mj-ea"/>
                <a:cs typeface="+mj-cs"/>
              </a:rPr>
              <a:t>5</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a:t>Λογικός </a:t>
            </a:r>
            <a:r>
              <a:rPr lang="el-GR" sz="2800" dirty="0" smtClean="0"/>
              <a:t>προγραμματισμός για αναπαράσταση </a:t>
            </a:r>
            <a:r>
              <a:rPr lang="el-GR" sz="2800" dirty="0"/>
              <a:t>γνώσης</a:t>
            </a:r>
            <a:endParaRPr lang="en-US" sz="2800" dirty="0" smtClean="0"/>
          </a:p>
          <a:p>
            <a:endParaRPr lang="en-US" sz="2800" dirty="0" smtClean="0"/>
          </a:p>
          <a:p>
            <a:r>
              <a:rPr lang="el-GR" sz="2800" dirty="0" err="1" smtClean="0"/>
              <a:t>Ιζαμπώ</a:t>
            </a:r>
            <a:r>
              <a:rPr lang="el-GR" sz="2800" dirty="0" smtClean="0"/>
              <a:t> </a:t>
            </a:r>
            <a:r>
              <a:rPr lang="el-GR" sz="2800" dirty="0" err="1" smtClean="0"/>
              <a:t>Καράλη</a:t>
            </a:r>
            <a:endParaRPr lang="el-GR" sz="2800" dirty="0" smtClean="0"/>
          </a:p>
          <a:p>
            <a:r>
              <a:rPr lang="el-GR" sz="2800" dirty="0" smtClean="0"/>
              <a:t>Σχολή Θετικών Επιστημών</a:t>
            </a:r>
          </a:p>
          <a:p>
            <a:r>
              <a:rPr lang="el-GR" sz="2800" dirty="0" smtClean="0"/>
              <a:t>Τμήμα Πληροφορικής και Τηλεπικοινωνιών</a:t>
            </a:r>
            <a:endParaRPr lang="en-US" sz="2800" dirty="0" smtClean="0"/>
          </a:p>
          <a:p>
            <a:endParaRPr lang="el-GR" sz="2800" dirty="0" smtClean="0"/>
          </a:p>
        </p:txBody>
      </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Υλοποίηση σε </a:t>
            </a:r>
            <a:r>
              <a:rPr lang="en-US" altLang="el-GR" dirty="0"/>
              <a:t>Prolog</a:t>
            </a:r>
            <a:endParaRPr lang="el-GR" dirty="0"/>
          </a:p>
        </p:txBody>
      </p:sp>
      <p:sp>
        <p:nvSpPr>
          <p:cNvPr id="3" name="Θέση περιεχομένου 2"/>
          <p:cNvSpPr>
            <a:spLocks noGrp="1"/>
          </p:cNvSpPr>
          <p:nvPr>
            <p:ph sz="half" idx="1"/>
          </p:nvPr>
        </p:nvSpPr>
        <p:spPr/>
        <p:txBody>
          <a:bodyPr>
            <a:normAutofit/>
          </a:bodyPr>
          <a:lstStyle/>
          <a:p>
            <a:pPr marL="0" indent="0">
              <a:buNone/>
            </a:pPr>
            <a:r>
              <a:rPr lang="en-US" sz="2300" dirty="0" err="1">
                <a:latin typeface="Courier New" panose="02070309020205020404" pitchFamily="49" charset="0"/>
                <a:cs typeface="Courier New" panose="02070309020205020404" pitchFamily="49" charset="0"/>
              </a:rPr>
              <a:t>isa</a:t>
            </a:r>
            <a:r>
              <a:rPr lang="en-US" sz="2300" dirty="0">
                <a:latin typeface="Courier New" panose="02070309020205020404" pitchFamily="49" charset="0"/>
                <a:cs typeface="Courier New" panose="02070309020205020404" pitchFamily="49" charset="0"/>
              </a:rPr>
              <a:t>(</a:t>
            </a:r>
            <a:r>
              <a:rPr lang="en-US" sz="2300" dirty="0" err="1">
                <a:latin typeface="Courier New" panose="02070309020205020404" pitchFamily="49" charset="0"/>
                <a:cs typeface="Courier New" panose="02070309020205020404" pitchFamily="49" charset="0"/>
              </a:rPr>
              <a:t>bird,animal</a:t>
            </a:r>
            <a:r>
              <a:rPr lang="en-US" sz="2300" dirty="0">
                <a:latin typeface="Courier New" panose="02070309020205020404" pitchFamily="49" charset="0"/>
                <a:cs typeface="Courier New" panose="02070309020205020404" pitchFamily="49" charset="0"/>
              </a:rPr>
              <a:t>).</a:t>
            </a:r>
          </a:p>
          <a:p>
            <a:pPr marL="0" indent="0">
              <a:buNone/>
            </a:pPr>
            <a:r>
              <a:rPr lang="en-US" sz="2300" dirty="0" err="1">
                <a:latin typeface="Courier New" panose="02070309020205020404" pitchFamily="49" charset="0"/>
                <a:cs typeface="Courier New" panose="02070309020205020404" pitchFamily="49" charset="0"/>
              </a:rPr>
              <a:t>isa</a:t>
            </a:r>
            <a:r>
              <a:rPr lang="en-US" sz="2300" dirty="0">
                <a:latin typeface="Courier New" panose="02070309020205020404" pitchFamily="49" charset="0"/>
                <a:cs typeface="Courier New" panose="02070309020205020404" pitchFamily="49" charset="0"/>
              </a:rPr>
              <a:t>(</a:t>
            </a:r>
            <a:r>
              <a:rPr lang="en-US" sz="2300" dirty="0" err="1">
                <a:latin typeface="Courier New" panose="02070309020205020404" pitchFamily="49" charset="0"/>
                <a:cs typeface="Courier New" panose="02070309020205020404" pitchFamily="49" charset="0"/>
              </a:rPr>
              <a:t>albatross,bird</a:t>
            </a:r>
            <a:r>
              <a:rPr lang="en-US" sz="2300" dirty="0">
                <a:latin typeface="Courier New" panose="02070309020205020404" pitchFamily="49" charset="0"/>
                <a:cs typeface="Courier New" panose="02070309020205020404" pitchFamily="49" charset="0"/>
              </a:rPr>
              <a:t>).</a:t>
            </a:r>
          </a:p>
          <a:p>
            <a:pPr marL="0" indent="0">
              <a:buNone/>
            </a:pPr>
            <a:r>
              <a:rPr lang="en-US" sz="2300" dirty="0" err="1">
                <a:latin typeface="Courier New" panose="02070309020205020404" pitchFamily="49" charset="0"/>
                <a:cs typeface="Courier New" panose="02070309020205020404" pitchFamily="49" charset="0"/>
              </a:rPr>
              <a:t>isa</a:t>
            </a:r>
            <a:r>
              <a:rPr lang="en-US" sz="2300" dirty="0">
                <a:latin typeface="Courier New" panose="02070309020205020404" pitchFamily="49" charset="0"/>
                <a:cs typeface="Courier New" panose="02070309020205020404" pitchFamily="49" charset="0"/>
              </a:rPr>
              <a:t>(</a:t>
            </a:r>
            <a:r>
              <a:rPr lang="en-US" sz="2300" dirty="0" err="1">
                <a:latin typeface="Courier New" panose="02070309020205020404" pitchFamily="49" charset="0"/>
                <a:cs typeface="Courier New" panose="02070309020205020404" pitchFamily="49" charset="0"/>
              </a:rPr>
              <a:t>albert,albatross</a:t>
            </a:r>
            <a:r>
              <a:rPr lang="en-US" sz="2300" dirty="0">
                <a:latin typeface="Courier New" panose="02070309020205020404" pitchFamily="49" charset="0"/>
                <a:cs typeface="Courier New" panose="02070309020205020404" pitchFamily="49" charset="0"/>
              </a:rPr>
              <a:t>).</a:t>
            </a:r>
          </a:p>
          <a:p>
            <a:pPr marL="0" indent="0">
              <a:buNone/>
            </a:pPr>
            <a:r>
              <a:rPr lang="en-US" sz="2300" dirty="0" err="1">
                <a:latin typeface="Courier New" panose="02070309020205020404" pitchFamily="49" charset="0"/>
                <a:cs typeface="Courier New" panose="02070309020205020404" pitchFamily="49" charset="0"/>
              </a:rPr>
              <a:t>isa</a:t>
            </a:r>
            <a:r>
              <a:rPr lang="en-US" sz="2300" dirty="0">
                <a:latin typeface="Courier New" panose="02070309020205020404" pitchFamily="49" charset="0"/>
                <a:cs typeface="Courier New" panose="02070309020205020404" pitchFamily="49" charset="0"/>
              </a:rPr>
              <a:t>(</a:t>
            </a:r>
            <a:r>
              <a:rPr lang="en-US" sz="2300" dirty="0" err="1">
                <a:latin typeface="Courier New" panose="02070309020205020404" pitchFamily="49" charset="0"/>
                <a:cs typeface="Courier New" panose="02070309020205020404" pitchFamily="49" charset="0"/>
              </a:rPr>
              <a:t>ross,albatross</a:t>
            </a:r>
            <a:r>
              <a:rPr lang="en-US" sz="2300" dirty="0">
                <a:latin typeface="Courier New" panose="02070309020205020404" pitchFamily="49" charset="0"/>
                <a:cs typeface="Courier New" panose="02070309020205020404" pitchFamily="49" charset="0"/>
              </a:rPr>
              <a:t>).</a:t>
            </a:r>
          </a:p>
          <a:p>
            <a:pPr marL="0" indent="0">
              <a:buNone/>
            </a:pPr>
            <a:r>
              <a:rPr lang="en-US" sz="2300" dirty="0" err="1">
                <a:latin typeface="Courier New" panose="02070309020205020404" pitchFamily="49" charset="0"/>
                <a:cs typeface="Courier New" panose="02070309020205020404" pitchFamily="49" charset="0"/>
              </a:rPr>
              <a:t>isa</a:t>
            </a:r>
            <a:r>
              <a:rPr lang="en-US" sz="2300" dirty="0">
                <a:latin typeface="Courier New" panose="02070309020205020404" pitchFamily="49" charset="0"/>
                <a:cs typeface="Courier New" panose="02070309020205020404" pitchFamily="49" charset="0"/>
              </a:rPr>
              <a:t>(</a:t>
            </a:r>
            <a:r>
              <a:rPr lang="en-US" sz="2300" dirty="0" err="1">
                <a:latin typeface="Courier New" panose="02070309020205020404" pitchFamily="49" charset="0"/>
                <a:cs typeface="Courier New" panose="02070309020205020404" pitchFamily="49" charset="0"/>
              </a:rPr>
              <a:t>kiwi,bird</a:t>
            </a:r>
            <a:r>
              <a:rPr lang="en-US" sz="2300" dirty="0">
                <a:latin typeface="Courier New" panose="02070309020205020404" pitchFamily="49" charset="0"/>
                <a:cs typeface="Courier New" panose="02070309020205020404" pitchFamily="49" charset="0"/>
              </a:rPr>
              <a:t>).</a:t>
            </a:r>
          </a:p>
          <a:p>
            <a:pPr marL="0" indent="0">
              <a:buNone/>
            </a:pPr>
            <a:r>
              <a:rPr lang="en-US" sz="2300" dirty="0" err="1">
                <a:latin typeface="Courier New" panose="02070309020205020404" pitchFamily="49" charset="0"/>
                <a:cs typeface="Courier New" panose="02070309020205020404" pitchFamily="49" charset="0"/>
              </a:rPr>
              <a:t>isa</a:t>
            </a:r>
            <a:r>
              <a:rPr lang="en-US" sz="2300" dirty="0">
                <a:latin typeface="Courier New" panose="02070309020205020404" pitchFamily="49" charset="0"/>
                <a:cs typeface="Courier New" panose="02070309020205020404" pitchFamily="49" charset="0"/>
              </a:rPr>
              <a:t>(</a:t>
            </a:r>
            <a:r>
              <a:rPr lang="en-US" sz="2300" dirty="0" err="1">
                <a:latin typeface="Courier New" panose="02070309020205020404" pitchFamily="49" charset="0"/>
                <a:cs typeface="Courier New" panose="02070309020205020404" pitchFamily="49" charset="0"/>
              </a:rPr>
              <a:t>kim,kiwi</a:t>
            </a:r>
            <a:r>
              <a:rPr lang="en-US" sz="2300" dirty="0" smtClean="0">
                <a:latin typeface="Courier New" panose="02070309020205020404" pitchFamily="49" charset="0"/>
                <a:cs typeface="Courier New" panose="02070309020205020404" pitchFamily="49" charset="0"/>
              </a:rPr>
              <a:t>).</a:t>
            </a:r>
            <a:endParaRPr lang="en-US" sz="2300" dirty="0">
              <a:latin typeface="Courier New" panose="02070309020205020404" pitchFamily="49" charset="0"/>
              <a:cs typeface="Courier New" panose="02070309020205020404" pitchFamily="49" charset="0"/>
            </a:endParaRPr>
          </a:p>
        </p:txBody>
      </p:sp>
      <p:sp>
        <p:nvSpPr>
          <p:cNvPr id="4" name="Θέση περιεχομένου 3"/>
          <p:cNvSpPr>
            <a:spLocks noGrp="1"/>
          </p:cNvSpPr>
          <p:nvPr>
            <p:ph sz="half" idx="2"/>
          </p:nvPr>
        </p:nvSpPr>
        <p:spPr/>
        <p:txBody>
          <a:bodyPr>
            <a:normAutofit/>
          </a:bodyPr>
          <a:lstStyle/>
          <a:p>
            <a:pPr marL="0" indent="0">
              <a:buNone/>
            </a:pPr>
            <a:r>
              <a:rPr lang="en-US" sz="2000" dirty="0" err="1">
                <a:latin typeface="Courier New" panose="02070309020205020404" pitchFamily="49" charset="0"/>
                <a:cs typeface="Courier New" panose="02070309020205020404" pitchFamily="49" charset="0"/>
              </a:rPr>
              <a:t>active_at</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bird,daylight</a:t>
            </a:r>
            <a:r>
              <a:rPr lang="en-US" sz="2000" dirty="0">
                <a:latin typeface="Courier New" panose="02070309020205020404" pitchFamily="49" charset="0"/>
                <a:cs typeface="Courier New" panose="02070309020205020404" pitchFamily="49" charset="0"/>
              </a:rPr>
              <a:t>).</a:t>
            </a:r>
          </a:p>
          <a:p>
            <a:pPr marL="0" indent="0">
              <a:buNone/>
            </a:pPr>
            <a:r>
              <a:rPr lang="en-US" sz="2000" dirty="0" err="1">
                <a:latin typeface="Courier New" panose="02070309020205020404" pitchFamily="49" charset="0"/>
                <a:cs typeface="Courier New" panose="02070309020205020404" pitchFamily="49" charset="0"/>
              </a:rPr>
              <a:t>active_at</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kiwi,night</a:t>
            </a:r>
            <a:r>
              <a:rPr lang="en-US" sz="2000" dirty="0">
                <a:latin typeface="Courier New" panose="02070309020205020404" pitchFamily="49" charset="0"/>
                <a:cs typeface="Courier New" panose="02070309020205020404" pitchFamily="49" charset="0"/>
              </a:rPr>
              <a:t>).</a:t>
            </a:r>
          </a:p>
          <a:p>
            <a:pPr marL="0" indent="0">
              <a:buNone/>
            </a:pPr>
            <a:r>
              <a:rPr lang="en-US" sz="2000" dirty="0" err="1">
                <a:latin typeface="Courier New" panose="02070309020205020404" pitchFamily="49" charset="0"/>
                <a:cs typeface="Courier New" panose="02070309020205020404" pitchFamily="49" charset="0"/>
              </a:rPr>
              <a:t>moving_method</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bird,fly</a:t>
            </a:r>
            <a:r>
              <a:rPr lang="en-US" sz="2000" dirty="0">
                <a:latin typeface="Courier New" panose="02070309020205020404" pitchFamily="49" charset="0"/>
                <a:cs typeface="Courier New" panose="02070309020205020404" pitchFamily="49" charset="0"/>
              </a:rPr>
              <a:t>).</a:t>
            </a:r>
          </a:p>
          <a:p>
            <a:pPr marL="0" indent="0">
              <a:buNone/>
            </a:pPr>
            <a:r>
              <a:rPr lang="en-US" sz="2000" dirty="0" err="1" smtClean="0">
                <a:latin typeface="Courier New" panose="02070309020205020404" pitchFamily="49" charset="0"/>
                <a:cs typeface="Courier New" panose="02070309020205020404" pitchFamily="49" charset="0"/>
              </a:rPr>
              <a:t>moving_method</a:t>
            </a:r>
            <a:r>
              <a:rPr lang="en-US" sz="2000" dirty="0" smtClean="0">
                <a:latin typeface="Courier New" panose="02070309020205020404" pitchFamily="49" charset="0"/>
                <a:cs typeface="Courier New" panose="02070309020205020404" pitchFamily="49" charset="0"/>
              </a:rPr>
              <a:t>(</a:t>
            </a:r>
            <a:r>
              <a:rPr lang="en-US" sz="2000" dirty="0" err="1" smtClean="0">
                <a:latin typeface="Courier New" panose="02070309020205020404" pitchFamily="49" charset="0"/>
                <a:cs typeface="Courier New" panose="02070309020205020404" pitchFamily="49" charset="0"/>
              </a:rPr>
              <a:t>kiwi,walk</a:t>
            </a:r>
            <a:r>
              <a:rPr lang="en-US" sz="2000" dirty="0">
                <a:latin typeface="Courier New" panose="02070309020205020404" pitchFamily="49" charset="0"/>
                <a:cs typeface="Courier New" panose="02070309020205020404" pitchFamily="49" charset="0"/>
              </a:rPr>
              <a:t>).</a:t>
            </a:r>
          </a:p>
          <a:p>
            <a:pPr marL="0" indent="0">
              <a:buNone/>
            </a:pPr>
            <a:r>
              <a:rPr lang="en-US" sz="2000" dirty="0" err="1" smtClean="0">
                <a:latin typeface="Courier New" panose="02070309020205020404" pitchFamily="49" charset="0"/>
                <a:cs typeface="Courier New" panose="02070309020205020404" pitchFamily="49" charset="0"/>
              </a:rPr>
              <a:t>colour</a:t>
            </a:r>
            <a:r>
              <a:rPr lang="en-US" sz="2000" dirty="0" smtClean="0">
                <a:latin typeface="Courier New" panose="02070309020205020404" pitchFamily="49" charset="0"/>
                <a:cs typeface="Courier New" panose="02070309020205020404" pitchFamily="49" charset="0"/>
              </a:rPr>
              <a:t>(</a:t>
            </a:r>
            <a:r>
              <a:rPr lang="en-US" sz="2000" dirty="0" err="1" smtClean="0">
                <a:latin typeface="Courier New" panose="02070309020205020404" pitchFamily="49" charset="0"/>
                <a:cs typeface="Courier New" panose="02070309020205020404" pitchFamily="49" charset="0"/>
              </a:rPr>
              <a:t>albatross,black_and_white</a:t>
            </a:r>
            <a:r>
              <a:rPr lang="en-US" sz="2000" dirty="0">
                <a:latin typeface="Courier New" panose="02070309020205020404" pitchFamily="49" charset="0"/>
                <a:cs typeface="Courier New" panose="02070309020205020404" pitchFamily="49" charset="0"/>
              </a:rPr>
              <a:t>).</a:t>
            </a:r>
          </a:p>
          <a:p>
            <a:pPr marL="0" indent="0">
              <a:buNone/>
            </a:pPr>
            <a:r>
              <a:rPr lang="en-US" sz="2000" dirty="0" err="1">
                <a:latin typeface="Courier New" panose="02070309020205020404" pitchFamily="49" charset="0"/>
                <a:cs typeface="Courier New" panose="02070309020205020404" pitchFamily="49" charset="0"/>
              </a:rPr>
              <a:t>colour</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kiwi,brown</a:t>
            </a:r>
            <a:r>
              <a:rPr lang="en-US" sz="2000" dirty="0" smtClean="0">
                <a:latin typeface="Courier New" panose="02070309020205020404" pitchFamily="49" charset="0"/>
                <a:cs typeface="Courier New" panose="02070309020205020404" pitchFamily="49" charset="0"/>
              </a:rPr>
              <a:t>).</a:t>
            </a:r>
            <a:endParaRPr lang="en-US" sz="2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928065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l-GR" sz="3600" dirty="0" err="1"/>
              <a:t>Κληρονόμηση</a:t>
            </a:r>
            <a:r>
              <a:rPr lang="el-GR" altLang="el-GR" sz="3600" dirty="0"/>
              <a:t> ιδιοτήτων σε σημασιολογικά δίκτυα: στοιχειώδης προσέγγιση</a:t>
            </a:r>
            <a:endParaRPr lang="el-GR" sz="3600" dirty="0"/>
          </a:p>
        </p:txBody>
      </p:sp>
      <p:sp>
        <p:nvSpPr>
          <p:cNvPr id="3" name="Θέση περιεχομένου 2"/>
          <p:cNvSpPr>
            <a:spLocks noGrp="1"/>
          </p:cNvSpPr>
          <p:nvPr>
            <p:ph idx="1"/>
          </p:nvPr>
        </p:nvSpPr>
        <p:spPr/>
        <p:txBody>
          <a:bodyPr>
            <a:normAutofit fontScale="85000" lnSpcReduction="10000"/>
          </a:bodyPr>
          <a:lstStyle/>
          <a:p>
            <a:pPr>
              <a:lnSpc>
                <a:spcPct val="120000"/>
              </a:lnSpc>
            </a:pPr>
            <a:r>
              <a:rPr lang="el-GR" altLang="el-GR" dirty="0"/>
              <a:t>Ειδικός ορισμός για κάθε ιδιότητα</a:t>
            </a:r>
            <a:r>
              <a:rPr lang="el-GR" altLang="el-GR" dirty="0" smtClean="0"/>
              <a:t>:</a:t>
            </a:r>
          </a:p>
          <a:p>
            <a:pPr>
              <a:lnSpc>
                <a:spcPct val="120000"/>
              </a:lnSpc>
            </a:pPr>
            <a:r>
              <a:rPr lang="en-US" altLang="el-GR" dirty="0" err="1" smtClean="0">
                <a:latin typeface="Courier New" panose="02070309020205020404" pitchFamily="49" charset="0"/>
              </a:rPr>
              <a:t>moving_method</a:t>
            </a:r>
            <a:r>
              <a:rPr lang="en-US" altLang="el-GR" dirty="0" smtClean="0">
                <a:latin typeface="Courier New" panose="02070309020205020404" pitchFamily="49" charset="0"/>
              </a:rPr>
              <a:t>(</a:t>
            </a:r>
            <a:r>
              <a:rPr lang="en-US" altLang="el-GR" dirty="0" err="1" smtClean="0">
                <a:latin typeface="Courier New" panose="02070309020205020404" pitchFamily="49" charset="0"/>
              </a:rPr>
              <a:t>X,Method</a:t>
            </a:r>
            <a:r>
              <a:rPr lang="en-US" altLang="el-GR" dirty="0">
                <a:latin typeface="Courier New" panose="02070309020205020404" pitchFamily="49" charset="0"/>
              </a:rPr>
              <a:t>) :-</a:t>
            </a:r>
          </a:p>
          <a:p>
            <a:pPr>
              <a:lnSpc>
                <a:spcPct val="120000"/>
              </a:lnSpc>
              <a:buFontTx/>
              <a:buNone/>
            </a:pPr>
            <a:r>
              <a:rPr lang="en-US" altLang="el-GR" dirty="0">
                <a:latin typeface="Courier New" panose="02070309020205020404" pitchFamily="49" charset="0"/>
              </a:rPr>
              <a:t>       </a:t>
            </a:r>
            <a:r>
              <a:rPr lang="en-US" altLang="el-GR" dirty="0" err="1">
                <a:latin typeface="Courier New" panose="02070309020205020404" pitchFamily="49" charset="0"/>
              </a:rPr>
              <a:t>isa</a:t>
            </a:r>
            <a:r>
              <a:rPr lang="en-US" altLang="el-GR" dirty="0">
                <a:latin typeface="Courier New" panose="02070309020205020404" pitchFamily="49" charset="0"/>
              </a:rPr>
              <a:t>(</a:t>
            </a:r>
            <a:r>
              <a:rPr lang="en-US" altLang="el-GR" dirty="0" err="1">
                <a:latin typeface="Courier New" panose="02070309020205020404" pitchFamily="49" charset="0"/>
              </a:rPr>
              <a:t>X,SuperX</a:t>
            </a:r>
            <a:r>
              <a:rPr lang="en-US" altLang="el-GR" dirty="0">
                <a:latin typeface="Courier New" panose="02070309020205020404" pitchFamily="49" charset="0"/>
              </a:rPr>
              <a:t>),</a:t>
            </a:r>
          </a:p>
          <a:p>
            <a:pPr>
              <a:lnSpc>
                <a:spcPct val="120000"/>
              </a:lnSpc>
              <a:buFontTx/>
              <a:buNone/>
            </a:pPr>
            <a:r>
              <a:rPr lang="en-US" altLang="el-GR" dirty="0">
                <a:latin typeface="Courier New" panose="02070309020205020404" pitchFamily="49" charset="0"/>
              </a:rPr>
              <a:t>       </a:t>
            </a:r>
            <a:r>
              <a:rPr lang="en-US" altLang="el-GR" dirty="0" err="1">
                <a:latin typeface="Courier New" panose="02070309020205020404" pitchFamily="49" charset="0"/>
              </a:rPr>
              <a:t>moving_method</a:t>
            </a:r>
            <a:r>
              <a:rPr lang="en-US" altLang="el-GR" dirty="0">
                <a:latin typeface="Courier New" panose="02070309020205020404" pitchFamily="49" charset="0"/>
              </a:rPr>
              <a:t>(</a:t>
            </a:r>
            <a:r>
              <a:rPr lang="en-US" altLang="el-GR" dirty="0" err="1">
                <a:latin typeface="Courier New" panose="02070309020205020404" pitchFamily="49" charset="0"/>
              </a:rPr>
              <a:t>SuperX,Method</a:t>
            </a:r>
            <a:r>
              <a:rPr lang="en-US" altLang="el-GR" dirty="0" smtClean="0">
                <a:latin typeface="Courier New" panose="02070309020205020404" pitchFamily="49" charset="0"/>
              </a:rPr>
              <a:t>).</a:t>
            </a:r>
          </a:p>
          <a:p>
            <a:pPr>
              <a:lnSpc>
                <a:spcPct val="120000"/>
              </a:lnSpc>
            </a:pPr>
            <a:r>
              <a:rPr lang="en-US" altLang="el-GR" dirty="0" err="1" smtClean="0">
                <a:latin typeface="Courier New" panose="02070309020205020404" pitchFamily="49" charset="0"/>
              </a:rPr>
              <a:t>colour</a:t>
            </a:r>
            <a:r>
              <a:rPr lang="en-US" altLang="el-GR" dirty="0">
                <a:latin typeface="Courier New" panose="02070309020205020404" pitchFamily="49" charset="0"/>
              </a:rPr>
              <a:t>(….</a:t>
            </a:r>
          </a:p>
          <a:p>
            <a:pPr>
              <a:lnSpc>
                <a:spcPct val="120000"/>
              </a:lnSpc>
            </a:pPr>
            <a:r>
              <a:rPr lang="en-US" altLang="el-GR" dirty="0" err="1">
                <a:latin typeface="Courier New" panose="02070309020205020404" pitchFamily="49" charset="0"/>
              </a:rPr>
              <a:t>active_at</a:t>
            </a:r>
            <a:r>
              <a:rPr lang="en-US" altLang="el-GR" dirty="0">
                <a:latin typeface="Courier New" panose="02070309020205020404" pitchFamily="49" charset="0"/>
              </a:rPr>
              <a:t>(….</a:t>
            </a:r>
          </a:p>
          <a:p>
            <a:pPr>
              <a:lnSpc>
                <a:spcPct val="120000"/>
              </a:lnSpc>
            </a:pPr>
            <a:r>
              <a:rPr lang="en-US" altLang="el-GR" dirty="0" smtClean="0">
                <a:latin typeface="Courier New" panose="02070309020205020404" pitchFamily="49" charset="0"/>
              </a:rPr>
              <a:t>….</a:t>
            </a:r>
            <a:endParaRPr lang="el-GR" altLang="el-GR" dirty="0">
              <a:latin typeface="Courier New" panose="02070309020205020404" pitchFamily="49" charset="0"/>
            </a:endParaRPr>
          </a:p>
        </p:txBody>
      </p:sp>
    </p:spTree>
    <p:extLst>
      <p:ext uri="{BB962C8B-B14F-4D97-AF65-F5344CB8AC3E}">
        <p14:creationId xmlns:p14="http://schemas.microsoft.com/office/powerpoint/2010/main" val="21760979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l-GR" sz="3600" dirty="0" err="1"/>
              <a:t>Κληρονόμηση</a:t>
            </a:r>
            <a:r>
              <a:rPr lang="el-GR" altLang="el-GR" sz="3600" dirty="0"/>
              <a:t> ιδιοτήτων σε σημασιολογικά δίκτυα: γενικευμένη </a:t>
            </a:r>
            <a:r>
              <a:rPr lang="el-GR" altLang="el-GR" sz="3600" dirty="0" smtClean="0"/>
              <a:t>προσέγγιση</a:t>
            </a:r>
            <a:r>
              <a:rPr lang="en-US" altLang="el-GR" sz="3600" dirty="0" smtClean="0"/>
              <a:t> (1/2)</a:t>
            </a:r>
            <a:endParaRPr lang="el-GR" sz="3600" dirty="0"/>
          </a:p>
        </p:txBody>
      </p:sp>
      <p:sp>
        <p:nvSpPr>
          <p:cNvPr id="4" name="Θέση περιεχομένου 3"/>
          <p:cNvSpPr>
            <a:spLocks noGrp="1"/>
          </p:cNvSpPr>
          <p:nvPr>
            <p:ph idx="1"/>
          </p:nvPr>
        </p:nvSpPr>
        <p:spPr/>
        <p:txBody>
          <a:bodyPr>
            <a:normAutofit fontScale="92500" lnSpcReduction="10000"/>
          </a:bodyPr>
          <a:lstStyle/>
          <a:p>
            <a:pPr>
              <a:lnSpc>
                <a:spcPct val="90000"/>
              </a:lnSpc>
            </a:pPr>
            <a:r>
              <a:rPr lang="el-GR" altLang="el-GR" dirty="0"/>
              <a:t>Κώδικας:</a:t>
            </a:r>
            <a:endParaRPr lang="en-US" altLang="el-GR" dirty="0"/>
          </a:p>
          <a:p>
            <a:pPr>
              <a:lnSpc>
                <a:spcPct val="90000"/>
              </a:lnSpc>
              <a:buFontTx/>
              <a:buNone/>
            </a:pPr>
            <a:r>
              <a:rPr lang="en-US" altLang="el-GR" dirty="0">
                <a:latin typeface="Courier New" panose="02070309020205020404" pitchFamily="49" charset="0"/>
              </a:rPr>
              <a:t>   fact(Fact):-</a:t>
            </a:r>
          </a:p>
          <a:p>
            <a:pPr>
              <a:lnSpc>
                <a:spcPct val="90000"/>
              </a:lnSpc>
              <a:buFontTx/>
              <a:buNone/>
            </a:pPr>
            <a:r>
              <a:rPr lang="en-US" altLang="el-GR" dirty="0">
                <a:latin typeface="Courier New" panose="02070309020205020404" pitchFamily="49" charset="0"/>
              </a:rPr>
              <a:t>        call(Fact),!.</a:t>
            </a:r>
          </a:p>
          <a:p>
            <a:pPr>
              <a:buFontTx/>
              <a:buNone/>
            </a:pPr>
            <a:r>
              <a:rPr lang="en-US" altLang="el-GR" dirty="0">
                <a:latin typeface="Courier New" panose="02070309020205020404" pitchFamily="49" charset="0"/>
              </a:rPr>
              <a:t>   fact(Fact):-</a:t>
            </a:r>
          </a:p>
          <a:p>
            <a:pPr>
              <a:lnSpc>
                <a:spcPct val="90000"/>
              </a:lnSpc>
              <a:buFontTx/>
              <a:buNone/>
            </a:pPr>
            <a:r>
              <a:rPr lang="en-US" altLang="el-GR" dirty="0">
                <a:latin typeface="Courier New" panose="02070309020205020404" pitchFamily="49" charset="0"/>
              </a:rPr>
              <a:t>        Fact =.. [Rel,Arg1,Arg2],</a:t>
            </a:r>
          </a:p>
          <a:p>
            <a:pPr>
              <a:lnSpc>
                <a:spcPct val="90000"/>
              </a:lnSpc>
              <a:buFontTx/>
              <a:buNone/>
            </a:pPr>
            <a:r>
              <a:rPr lang="en-US" altLang="el-GR" dirty="0">
                <a:latin typeface="Courier New" panose="02070309020205020404" pitchFamily="49" charset="0"/>
              </a:rPr>
              <a:t>        </a:t>
            </a:r>
            <a:r>
              <a:rPr lang="en-US" altLang="el-GR" dirty="0" err="1">
                <a:latin typeface="Courier New" panose="02070309020205020404" pitchFamily="49" charset="0"/>
              </a:rPr>
              <a:t>isa</a:t>
            </a:r>
            <a:r>
              <a:rPr lang="en-US" altLang="el-GR" dirty="0">
                <a:latin typeface="Courier New" panose="02070309020205020404" pitchFamily="49" charset="0"/>
              </a:rPr>
              <a:t>(Arg1,SuperArg),</a:t>
            </a:r>
          </a:p>
          <a:p>
            <a:pPr>
              <a:lnSpc>
                <a:spcPct val="90000"/>
              </a:lnSpc>
              <a:buFontTx/>
              <a:buNone/>
            </a:pPr>
            <a:r>
              <a:rPr lang="en-US" altLang="el-GR" dirty="0">
                <a:latin typeface="Courier New" panose="02070309020205020404" pitchFamily="49" charset="0"/>
              </a:rPr>
              <a:t>        </a:t>
            </a:r>
            <a:r>
              <a:rPr lang="en-US" altLang="el-GR" dirty="0" err="1">
                <a:latin typeface="Courier New" panose="02070309020205020404" pitchFamily="49" charset="0"/>
              </a:rPr>
              <a:t>SuperFact</a:t>
            </a:r>
            <a:r>
              <a:rPr lang="en-US" altLang="el-GR" dirty="0">
                <a:latin typeface="Courier New" panose="02070309020205020404" pitchFamily="49" charset="0"/>
              </a:rPr>
              <a:t> </a:t>
            </a:r>
            <a:r>
              <a:rPr lang="en-US" altLang="el-GR" dirty="0" smtClean="0">
                <a:latin typeface="Courier New" panose="02070309020205020404" pitchFamily="49" charset="0"/>
              </a:rPr>
              <a:t>=.. [</a:t>
            </a:r>
            <a:r>
              <a:rPr lang="en-US" altLang="el-GR" dirty="0">
                <a:latin typeface="Courier New" panose="02070309020205020404" pitchFamily="49" charset="0"/>
              </a:rPr>
              <a:t>Rel,SuperArg,Arg2],</a:t>
            </a:r>
          </a:p>
          <a:p>
            <a:pPr>
              <a:lnSpc>
                <a:spcPct val="90000"/>
              </a:lnSpc>
              <a:buFontTx/>
              <a:buNone/>
            </a:pPr>
            <a:r>
              <a:rPr lang="en-US" altLang="el-GR" dirty="0">
                <a:latin typeface="Courier New" panose="02070309020205020404" pitchFamily="49" charset="0"/>
              </a:rPr>
              <a:t>        fact(</a:t>
            </a:r>
            <a:r>
              <a:rPr lang="en-US" altLang="el-GR" dirty="0" err="1">
                <a:latin typeface="Courier New" panose="02070309020205020404" pitchFamily="49" charset="0"/>
              </a:rPr>
              <a:t>SuperFact</a:t>
            </a:r>
            <a:r>
              <a:rPr lang="en-US" altLang="el-GR" dirty="0">
                <a:latin typeface="Courier New" panose="02070309020205020404" pitchFamily="49" charset="0"/>
              </a:rPr>
              <a:t> ).</a:t>
            </a:r>
            <a:endParaRPr lang="el-GR" altLang="el-GR" dirty="0">
              <a:latin typeface="Courier New" panose="02070309020205020404" pitchFamily="49" charset="0"/>
            </a:endParaRPr>
          </a:p>
          <a:p>
            <a:endParaRPr lang="el-GR" dirty="0"/>
          </a:p>
        </p:txBody>
      </p:sp>
    </p:spTree>
    <p:extLst>
      <p:ext uri="{BB962C8B-B14F-4D97-AF65-F5344CB8AC3E}">
        <p14:creationId xmlns:p14="http://schemas.microsoft.com/office/powerpoint/2010/main" val="40549626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l-GR" sz="3600" dirty="0" err="1"/>
              <a:t>Κληρονόμηση</a:t>
            </a:r>
            <a:r>
              <a:rPr lang="el-GR" altLang="el-GR" sz="3600" dirty="0"/>
              <a:t> ιδιοτήτων σε σημασιολογικά δίκτυα: γενικευμένη </a:t>
            </a:r>
            <a:r>
              <a:rPr lang="el-GR" altLang="el-GR" sz="3600" dirty="0" smtClean="0"/>
              <a:t>προσέγγιση</a:t>
            </a:r>
            <a:r>
              <a:rPr lang="en-US" altLang="el-GR" sz="3600" dirty="0" smtClean="0"/>
              <a:t> (2/2)</a:t>
            </a:r>
            <a:endParaRPr lang="el-GR" sz="3600" dirty="0"/>
          </a:p>
        </p:txBody>
      </p:sp>
      <p:sp>
        <p:nvSpPr>
          <p:cNvPr id="4" name="Θέση περιεχομένου 3"/>
          <p:cNvSpPr>
            <a:spLocks noGrp="1"/>
          </p:cNvSpPr>
          <p:nvPr>
            <p:ph idx="1"/>
          </p:nvPr>
        </p:nvSpPr>
        <p:spPr/>
        <p:txBody>
          <a:bodyPr>
            <a:noAutofit/>
          </a:bodyPr>
          <a:lstStyle/>
          <a:p>
            <a:pPr>
              <a:lnSpc>
                <a:spcPct val="90000"/>
              </a:lnSpc>
            </a:pPr>
            <a:r>
              <a:rPr lang="el-GR" altLang="el-GR" sz="2600" dirty="0"/>
              <a:t>Παραδείγματα ερωτημάτων</a:t>
            </a:r>
            <a:r>
              <a:rPr lang="el-GR" altLang="el-GR" sz="2600" dirty="0">
                <a:latin typeface="Courier New" panose="02070309020205020404" pitchFamily="49" charset="0"/>
              </a:rPr>
              <a:t>:</a:t>
            </a:r>
            <a:endParaRPr lang="en-US" altLang="el-GR" sz="2600" dirty="0">
              <a:latin typeface="Courier New" panose="02070309020205020404" pitchFamily="49" charset="0"/>
            </a:endParaRPr>
          </a:p>
          <a:p>
            <a:pPr>
              <a:lnSpc>
                <a:spcPct val="90000"/>
              </a:lnSpc>
              <a:buFontTx/>
              <a:buNone/>
            </a:pPr>
            <a:r>
              <a:rPr lang="en-US" altLang="el-GR" sz="2600" dirty="0" smtClean="0">
                <a:latin typeface="Courier New" panose="02070309020205020404" pitchFamily="49" charset="0"/>
              </a:rPr>
              <a:t>?-fact(</a:t>
            </a:r>
            <a:r>
              <a:rPr lang="en-US" altLang="el-GR" sz="2600" dirty="0" err="1" smtClean="0">
                <a:latin typeface="Courier New" panose="02070309020205020404" pitchFamily="49" charset="0"/>
              </a:rPr>
              <a:t>moving_method</a:t>
            </a:r>
            <a:r>
              <a:rPr lang="en-US" altLang="el-GR" sz="2600" dirty="0" smtClean="0">
                <a:latin typeface="Courier New" panose="02070309020205020404" pitchFamily="49" charset="0"/>
              </a:rPr>
              <a:t>(</a:t>
            </a:r>
            <a:r>
              <a:rPr lang="en-US" altLang="el-GR" sz="2600" dirty="0" err="1" smtClean="0">
                <a:latin typeface="Courier New" panose="02070309020205020404" pitchFamily="49" charset="0"/>
              </a:rPr>
              <a:t>kim,Method</a:t>
            </a:r>
            <a:r>
              <a:rPr lang="en-US" altLang="el-GR" sz="2600" dirty="0">
                <a:latin typeface="Courier New" panose="02070309020205020404" pitchFamily="49" charset="0"/>
              </a:rPr>
              <a:t>)).</a:t>
            </a:r>
          </a:p>
          <a:p>
            <a:pPr>
              <a:lnSpc>
                <a:spcPct val="90000"/>
              </a:lnSpc>
              <a:buFontTx/>
              <a:buNone/>
            </a:pPr>
            <a:r>
              <a:rPr lang="en-US" altLang="el-GR" sz="2600" dirty="0">
                <a:latin typeface="Courier New" panose="02070309020205020404" pitchFamily="49" charset="0"/>
              </a:rPr>
              <a:t>   Method = walk</a:t>
            </a:r>
          </a:p>
          <a:p>
            <a:pPr>
              <a:lnSpc>
                <a:spcPct val="90000"/>
              </a:lnSpc>
              <a:buFontTx/>
              <a:buNone/>
            </a:pPr>
            <a:r>
              <a:rPr lang="en-US" altLang="el-GR" sz="2600" dirty="0">
                <a:latin typeface="Courier New" panose="02070309020205020404" pitchFamily="49" charset="0"/>
              </a:rPr>
              <a:t>?- fact(</a:t>
            </a:r>
            <a:r>
              <a:rPr lang="en-US" altLang="el-GR" sz="2600" dirty="0" err="1">
                <a:latin typeface="Courier New" panose="02070309020205020404" pitchFamily="49" charset="0"/>
              </a:rPr>
              <a:t>moving_method</a:t>
            </a:r>
            <a:r>
              <a:rPr lang="en-US" altLang="el-GR" sz="2600" dirty="0">
                <a:latin typeface="Courier New" panose="02070309020205020404" pitchFamily="49" charset="0"/>
              </a:rPr>
              <a:t>(</a:t>
            </a:r>
            <a:r>
              <a:rPr lang="en-US" altLang="el-GR" sz="2600" dirty="0" err="1">
                <a:latin typeface="Courier New" panose="02070309020205020404" pitchFamily="49" charset="0"/>
              </a:rPr>
              <a:t>albert,Method</a:t>
            </a:r>
            <a:r>
              <a:rPr lang="en-US" altLang="el-GR" sz="2600" dirty="0">
                <a:latin typeface="Courier New" panose="02070309020205020404" pitchFamily="49" charset="0"/>
              </a:rPr>
              <a:t>)).</a:t>
            </a:r>
          </a:p>
          <a:p>
            <a:pPr>
              <a:lnSpc>
                <a:spcPct val="90000"/>
              </a:lnSpc>
              <a:buFontTx/>
              <a:buNone/>
            </a:pPr>
            <a:r>
              <a:rPr lang="en-US" altLang="el-GR" sz="2600" dirty="0">
                <a:latin typeface="Courier New" panose="02070309020205020404" pitchFamily="49" charset="0"/>
              </a:rPr>
              <a:t>   Method = </a:t>
            </a:r>
            <a:r>
              <a:rPr lang="en-US" altLang="el-GR" sz="2600" dirty="0" smtClean="0">
                <a:latin typeface="Courier New" panose="02070309020205020404" pitchFamily="49" charset="0"/>
              </a:rPr>
              <a:t>fly</a:t>
            </a:r>
            <a:endParaRPr lang="el-GR" altLang="el-GR" sz="2600" dirty="0">
              <a:latin typeface="Courier New" panose="02070309020205020404" pitchFamily="49" charset="0"/>
            </a:endParaRPr>
          </a:p>
        </p:txBody>
      </p:sp>
    </p:spTree>
    <p:extLst>
      <p:ext uri="{BB962C8B-B14F-4D97-AF65-F5344CB8AC3E}">
        <p14:creationId xmlns:p14="http://schemas.microsoft.com/office/powerpoint/2010/main" val="24559292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smtClean="0"/>
              <a:t>Πλαίσια</a:t>
            </a:r>
            <a:r>
              <a:rPr lang="en-US" altLang="el-GR" dirty="0" smtClean="0"/>
              <a:t> (1/3)</a:t>
            </a:r>
            <a:endParaRPr lang="el-GR" dirty="0"/>
          </a:p>
        </p:txBody>
      </p:sp>
      <p:sp>
        <p:nvSpPr>
          <p:cNvPr id="3" name="Θέση περιεχομένου 2"/>
          <p:cNvSpPr>
            <a:spLocks noGrp="1"/>
          </p:cNvSpPr>
          <p:nvPr>
            <p:ph idx="1"/>
          </p:nvPr>
        </p:nvSpPr>
        <p:spPr/>
        <p:txBody>
          <a:bodyPr>
            <a:normAutofit fontScale="77500" lnSpcReduction="20000"/>
          </a:bodyPr>
          <a:lstStyle/>
          <a:p>
            <a:pPr>
              <a:lnSpc>
                <a:spcPct val="90000"/>
              </a:lnSpc>
            </a:pPr>
            <a:r>
              <a:rPr lang="el-GR" altLang="el-GR" dirty="0"/>
              <a:t>Συγγενής μεθοδολογία με αυτή των σημασιολογικών δικτύων.</a:t>
            </a:r>
          </a:p>
          <a:p>
            <a:pPr>
              <a:lnSpc>
                <a:spcPct val="90000"/>
              </a:lnSpc>
            </a:pPr>
            <a:r>
              <a:rPr lang="el-GR" altLang="el-GR" dirty="0"/>
              <a:t>Εισήχθησαν από τον </a:t>
            </a:r>
            <a:r>
              <a:rPr lang="en-US" altLang="el-GR" dirty="0" err="1"/>
              <a:t>Minsky</a:t>
            </a:r>
            <a:r>
              <a:rPr lang="en-US" altLang="el-GR" dirty="0"/>
              <a:t> (1974) </a:t>
            </a:r>
            <a:r>
              <a:rPr lang="el-GR" altLang="el-GR" dirty="0"/>
              <a:t>για να αναπαραστήσουν ένα διανοητικό μοντέλο για μια κατάσταση, π.χ. οδήγηση αυτοκινήτου, γεύμα σε εστιατόριο.</a:t>
            </a:r>
          </a:p>
          <a:p>
            <a:pPr>
              <a:lnSpc>
                <a:spcPct val="90000"/>
              </a:lnSpc>
            </a:pPr>
            <a:r>
              <a:rPr lang="el-GR" altLang="el-GR" dirty="0"/>
              <a:t>Η γνώση που σχετίζεται με μια οντότητα συσσωρεύεται στη μνήμη και αποτελεί μια μονάδα γνώσης.</a:t>
            </a:r>
          </a:p>
          <a:p>
            <a:pPr>
              <a:lnSpc>
                <a:spcPct val="90000"/>
              </a:lnSpc>
            </a:pPr>
            <a:r>
              <a:rPr lang="el-GR" altLang="el-GR" dirty="0"/>
              <a:t>Οργάνωση της γνώσης σε πλαίσια που περιγράφουν αντικείμενα (συγκεκριμένα στιγμιότυπα ή γενικότερες κλάσεις</a:t>
            </a:r>
            <a:r>
              <a:rPr lang="el-GR" altLang="el-GR" dirty="0" smtClean="0"/>
              <a:t>).</a:t>
            </a:r>
            <a:endParaRPr lang="en-US" altLang="el-GR" dirty="0" smtClean="0"/>
          </a:p>
          <a:p>
            <a:pPr>
              <a:lnSpc>
                <a:spcPct val="90000"/>
              </a:lnSpc>
            </a:pPr>
            <a:r>
              <a:rPr lang="el-GR" altLang="el-GR" dirty="0"/>
              <a:t>Ένα πλαίσιο είναι μια δομή δεδομένων που περιλαμβάνει σχισμές (</a:t>
            </a:r>
            <a:r>
              <a:rPr lang="en-US" altLang="el-GR" dirty="0"/>
              <a:t>slots) </a:t>
            </a:r>
            <a:r>
              <a:rPr lang="el-GR" altLang="el-GR" dirty="0"/>
              <a:t>οι οποίες έχουν ονόματα και τιμές</a:t>
            </a:r>
            <a:r>
              <a:rPr lang="el-GR" altLang="el-GR" dirty="0" smtClean="0"/>
              <a:t>.</a:t>
            </a:r>
            <a:endParaRPr lang="el-GR" altLang="el-GR" dirty="0"/>
          </a:p>
        </p:txBody>
      </p:sp>
    </p:spTree>
    <p:extLst>
      <p:ext uri="{BB962C8B-B14F-4D97-AF65-F5344CB8AC3E}">
        <p14:creationId xmlns:p14="http://schemas.microsoft.com/office/powerpoint/2010/main" val="12607864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smtClean="0"/>
              <a:t>Πλαίσια</a:t>
            </a:r>
            <a:r>
              <a:rPr lang="en-US" altLang="el-GR" dirty="0" smtClean="0"/>
              <a:t> (2/3)</a:t>
            </a:r>
            <a:endParaRPr lang="el-GR" dirty="0"/>
          </a:p>
        </p:txBody>
      </p:sp>
      <p:sp>
        <p:nvSpPr>
          <p:cNvPr id="3" name="Θέση περιεχομένου 2"/>
          <p:cNvSpPr>
            <a:spLocks noGrp="1"/>
          </p:cNvSpPr>
          <p:nvPr>
            <p:ph idx="1"/>
          </p:nvPr>
        </p:nvSpPr>
        <p:spPr/>
        <p:txBody>
          <a:bodyPr>
            <a:normAutofit fontScale="85000" lnSpcReduction="10000"/>
          </a:bodyPr>
          <a:lstStyle/>
          <a:p>
            <a:pPr>
              <a:lnSpc>
                <a:spcPct val="90000"/>
              </a:lnSpc>
            </a:pPr>
            <a:r>
              <a:rPr lang="el-GR" altLang="el-GR" dirty="0" smtClean="0"/>
              <a:t>Η </a:t>
            </a:r>
            <a:r>
              <a:rPr lang="el-GR" altLang="el-GR" dirty="0"/>
              <a:t>τιμή μιας σχισμής μπορεί να είναι απλή, αναφορά σε άλλο πλαίσιο, διαδικασία υπολογισμού της πραγματικής τιμής ή απροσδιόριστη.</a:t>
            </a:r>
          </a:p>
          <a:p>
            <a:pPr>
              <a:lnSpc>
                <a:spcPct val="90000"/>
              </a:lnSpc>
            </a:pPr>
            <a:r>
              <a:rPr lang="el-GR" altLang="el-GR" dirty="0"/>
              <a:t>Αντίστοιχα με τα σημασιολογικά δίκτυα, τα πλαίσια μπορούν να συνδεθούν μεταξύ τους μέσω ειδικών σχισμών (π.χ. </a:t>
            </a:r>
            <a:r>
              <a:rPr lang="en-US" altLang="el-GR" dirty="0" err="1"/>
              <a:t>ako</a:t>
            </a:r>
            <a:r>
              <a:rPr lang="en-US" altLang="el-GR" dirty="0"/>
              <a:t>)</a:t>
            </a:r>
            <a:r>
              <a:rPr lang="el-GR" altLang="el-GR" dirty="0"/>
              <a:t> και να δομήσουν ιεραρχίες πλαισίων.</a:t>
            </a:r>
          </a:p>
          <a:p>
            <a:pPr>
              <a:lnSpc>
                <a:spcPct val="90000"/>
              </a:lnSpc>
            </a:pPr>
            <a:r>
              <a:rPr lang="el-GR" altLang="el-GR" dirty="0"/>
              <a:t>Ειδικές σχισμές είναι οι </a:t>
            </a:r>
            <a:r>
              <a:rPr lang="en-US" altLang="el-GR" dirty="0"/>
              <a:t>“</a:t>
            </a:r>
            <a:r>
              <a:rPr lang="en-US" altLang="el-GR" dirty="0" err="1"/>
              <a:t>a_kind_of</a:t>
            </a:r>
            <a:r>
              <a:rPr lang="en-US" altLang="el-GR" dirty="0"/>
              <a:t>” </a:t>
            </a:r>
            <a:r>
              <a:rPr lang="el-GR" altLang="el-GR" dirty="0"/>
              <a:t>για τη σχέση κλάσεων-</a:t>
            </a:r>
            <a:r>
              <a:rPr lang="el-GR" altLang="el-GR" dirty="0" err="1"/>
              <a:t>υπερκλάσεων</a:t>
            </a:r>
            <a:r>
              <a:rPr lang="el-GR" altLang="el-GR" dirty="0"/>
              <a:t> και </a:t>
            </a:r>
            <a:r>
              <a:rPr lang="en-US" altLang="el-GR" dirty="0"/>
              <a:t>“</a:t>
            </a:r>
            <a:r>
              <a:rPr lang="en-US" altLang="el-GR" dirty="0" err="1"/>
              <a:t>instance_of</a:t>
            </a:r>
            <a:r>
              <a:rPr lang="en-US" altLang="el-GR" dirty="0"/>
              <a:t>” </a:t>
            </a:r>
            <a:r>
              <a:rPr lang="el-GR" altLang="el-GR" dirty="0"/>
              <a:t>για τη σχέση </a:t>
            </a:r>
            <a:r>
              <a:rPr lang="el-GR" altLang="el-GR" dirty="0" err="1"/>
              <a:t>στιγμιοτύπων</a:t>
            </a:r>
            <a:r>
              <a:rPr lang="el-GR" altLang="el-GR" dirty="0"/>
              <a:t>-κλάσεων.</a:t>
            </a:r>
          </a:p>
          <a:p>
            <a:pPr>
              <a:lnSpc>
                <a:spcPct val="90000"/>
              </a:lnSpc>
            </a:pPr>
            <a:r>
              <a:rPr lang="el-GR" altLang="el-GR" dirty="0"/>
              <a:t>Η μεθοδολογία των πλαισίων παρουσιάζει πολλά κοινά στοιχεία με την αντικειμενοστραφή προσέγγιση.</a:t>
            </a:r>
          </a:p>
        </p:txBody>
      </p:sp>
    </p:spTree>
    <p:extLst>
      <p:ext uri="{BB962C8B-B14F-4D97-AF65-F5344CB8AC3E}">
        <p14:creationId xmlns:p14="http://schemas.microsoft.com/office/powerpoint/2010/main" val="23583646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Πλαίσια</a:t>
            </a:r>
            <a:r>
              <a:rPr lang="en-US" altLang="el-GR" dirty="0"/>
              <a:t> </a:t>
            </a:r>
            <a:r>
              <a:rPr lang="en-US" altLang="el-GR" dirty="0" smtClean="0"/>
              <a:t>(3/3)</a:t>
            </a:r>
            <a:endParaRPr lang="el-GR" dirty="0"/>
          </a:p>
        </p:txBody>
      </p:sp>
      <p:pic>
        <p:nvPicPr>
          <p:cNvPr id="9" name="Picture 2" descr="fram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44221" y="1474647"/>
            <a:ext cx="1255558" cy="4978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8476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Υλοποίηση σε </a:t>
            </a:r>
            <a:r>
              <a:rPr lang="en-US" altLang="el-GR" dirty="0" smtClean="0"/>
              <a:t>Prolog (1/</a:t>
            </a:r>
            <a:r>
              <a:rPr lang="el-GR" altLang="el-GR" dirty="0" smtClean="0"/>
              <a:t>2</a:t>
            </a:r>
            <a:r>
              <a:rPr lang="en-US" altLang="el-GR" dirty="0" smtClean="0"/>
              <a:t>)</a:t>
            </a:r>
            <a:endParaRPr lang="el-GR" dirty="0"/>
          </a:p>
        </p:txBody>
      </p:sp>
      <p:sp>
        <p:nvSpPr>
          <p:cNvPr id="3" name="Θέση περιεχομένου 2"/>
          <p:cNvSpPr>
            <a:spLocks noGrp="1"/>
          </p:cNvSpPr>
          <p:nvPr>
            <p:ph idx="1"/>
          </p:nvPr>
        </p:nvSpPr>
        <p:spPr/>
        <p:txBody>
          <a:bodyPr>
            <a:normAutofit fontScale="55000" lnSpcReduction="20000"/>
          </a:bodyPr>
          <a:lstStyle/>
          <a:p>
            <a:pPr>
              <a:lnSpc>
                <a:spcPct val="90000"/>
              </a:lnSpc>
              <a:buFontTx/>
              <a:buNone/>
            </a:pPr>
            <a:r>
              <a:rPr lang="en-US" altLang="el-GR" dirty="0">
                <a:latin typeface="Courier" pitchFamily="49" charset="0"/>
              </a:rPr>
              <a:t>bird(</a:t>
            </a:r>
            <a:r>
              <a:rPr lang="en-US" altLang="el-GR" dirty="0" err="1">
                <a:latin typeface="Courier" pitchFamily="49" charset="0"/>
              </a:rPr>
              <a:t>a_kind_of,animal</a:t>
            </a:r>
            <a:r>
              <a:rPr lang="en-US" altLang="el-GR" dirty="0">
                <a:latin typeface="Courier" pitchFamily="49" charset="0"/>
              </a:rPr>
              <a:t>).</a:t>
            </a:r>
          </a:p>
          <a:p>
            <a:pPr>
              <a:lnSpc>
                <a:spcPct val="90000"/>
              </a:lnSpc>
              <a:buFontTx/>
              <a:buNone/>
            </a:pPr>
            <a:r>
              <a:rPr lang="en-US" altLang="el-GR" dirty="0">
                <a:latin typeface="Courier" pitchFamily="49" charset="0"/>
              </a:rPr>
              <a:t>bird(</a:t>
            </a:r>
            <a:r>
              <a:rPr lang="en-US" altLang="el-GR" dirty="0" err="1">
                <a:latin typeface="Courier" pitchFamily="49" charset="0"/>
              </a:rPr>
              <a:t>moving_method,fly</a:t>
            </a:r>
            <a:r>
              <a:rPr lang="en-US" altLang="el-GR" dirty="0">
                <a:latin typeface="Courier" pitchFamily="49" charset="0"/>
              </a:rPr>
              <a:t>).</a:t>
            </a:r>
          </a:p>
          <a:p>
            <a:pPr>
              <a:lnSpc>
                <a:spcPct val="90000"/>
              </a:lnSpc>
              <a:buFontTx/>
              <a:buNone/>
            </a:pPr>
            <a:r>
              <a:rPr lang="en-US" altLang="el-GR" dirty="0">
                <a:latin typeface="Courier" pitchFamily="49" charset="0"/>
              </a:rPr>
              <a:t>bird(</a:t>
            </a:r>
            <a:r>
              <a:rPr lang="en-US" altLang="el-GR" dirty="0" err="1">
                <a:latin typeface="Courier" pitchFamily="49" charset="0"/>
              </a:rPr>
              <a:t>active_at,daylight</a:t>
            </a:r>
            <a:r>
              <a:rPr lang="en-US" altLang="el-GR" dirty="0">
                <a:latin typeface="Courier" pitchFamily="49" charset="0"/>
              </a:rPr>
              <a:t>).</a:t>
            </a:r>
          </a:p>
          <a:p>
            <a:pPr>
              <a:lnSpc>
                <a:spcPct val="90000"/>
              </a:lnSpc>
              <a:buFontTx/>
              <a:buNone/>
            </a:pPr>
            <a:endParaRPr lang="en-US" altLang="el-GR" dirty="0">
              <a:latin typeface="Courier" pitchFamily="49" charset="0"/>
            </a:endParaRPr>
          </a:p>
          <a:p>
            <a:pPr>
              <a:lnSpc>
                <a:spcPct val="90000"/>
              </a:lnSpc>
              <a:buFontTx/>
              <a:buNone/>
            </a:pPr>
            <a:r>
              <a:rPr lang="en-US" altLang="el-GR" dirty="0">
                <a:latin typeface="Courier" pitchFamily="49" charset="0"/>
              </a:rPr>
              <a:t>albatross(</a:t>
            </a:r>
            <a:r>
              <a:rPr lang="en-US" altLang="el-GR" dirty="0" err="1">
                <a:latin typeface="Courier" pitchFamily="49" charset="0"/>
              </a:rPr>
              <a:t>a_kind_of,bird</a:t>
            </a:r>
            <a:r>
              <a:rPr lang="en-US" altLang="el-GR" dirty="0">
                <a:latin typeface="Courier" pitchFamily="49" charset="0"/>
              </a:rPr>
              <a:t>).</a:t>
            </a:r>
          </a:p>
          <a:p>
            <a:pPr>
              <a:lnSpc>
                <a:spcPct val="90000"/>
              </a:lnSpc>
              <a:buFontTx/>
              <a:buNone/>
            </a:pPr>
            <a:r>
              <a:rPr lang="en-US" altLang="el-GR" dirty="0">
                <a:latin typeface="Courier" pitchFamily="49" charset="0"/>
              </a:rPr>
              <a:t>albatross(</a:t>
            </a:r>
            <a:r>
              <a:rPr lang="en-US" altLang="el-GR" dirty="0" err="1">
                <a:latin typeface="Courier" pitchFamily="49" charset="0"/>
              </a:rPr>
              <a:t>colour,black_and_white</a:t>
            </a:r>
            <a:r>
              <a:rPr lang="en-US" altLang="el-GR" dirty="0">
                <a:latin typeface="Courier" pitchFamily="49" charset="0"/>
              </a:rPr>
              <a:t>).</a:t>
            </a:r>
          </a:p>
          <a:p>
            <a:pPr>
              <a:lnSpc>
                <a:spcPct val="90000"/>
              </a:lnSpc>
              <a:buFontTx/>
              <a:buNone/>
            </a:pPr>
            <a:r>
              <a:rPr lang="en-US" altLang="el-GR" dirty="0">
                <a:latin typeface="Courier" pitchFamily="49" charset="0"/>
              </a:rPr>
              <a:t>albatross(size,115).</a:t>
            </a:r>
          </a:p>
          <a:p>
            <a:pPr>
              <a:lnSpc>
                <a:spcPct val="90000"/>
              </a:lnSpc>
              <a:buFontTx/>
              <a:buNone/>
            </a:pPr>
            <a:endParaRPr lang="en-US" altLang="el-GR" dirty="0">
              <a:latin typeface="Courier" pitchFamily="49" charset="0"/>
            </a:endParaRPr>
          </a:p>
          <a:p>
            <a:pPr>
              <a:lnSpc>
                <a:spcPct val="90000"/>
              </a:lnSpc>
              <a:buFontTx/>
              <a:buNone/>
            </a:pPr>
            <a:r>
              <a:rPr lang="en-US" altLang="el-GR" dirty="0">
                <a:latin typeface="Courier" pitchFamily="49" charset="0"/>
              </a:rPr>
              <a:t>kiwi(</a:t>
            </a:r>
            <a:r>
              <a:rPr lang="en-US" altLang="el-GR" dirty="0" err="1">
                <a:latin typeface="Courier" pitchFamily="49" charset="0"/>
              </a:rPr>
              <a:t>a_kind_of,bird</a:t>
            </a:r>
            <a:r>
              <a:rPr lang="en-US" altLang="el-GR" dirty="0">
                <a:latin typeface="Courier" pitchFamily="49" charset="0"/>
              </a:rPr>
              <a:t>).</a:t>
            </a:r>
          </a:p>
          <a:p>
            <a:pPr>
              <a:lnSpc>
                <a:spcPct val="90000"/>
              </a:lnSpc>
              <a:buFontTx/>
              <a:buNone/>
            </a:pPr>
            <a:r>
              <a:rPr lang="en-US" altLang="el-GR" dirty="0">
                <a:latin typeface="Courier" pitchFamily="49" charset="0"/>
              </a:rPr>
              <a:t>kiwi(</a:t>
            </a:r>
            <a:r>
              <a:rPr lang="en-US" altLang="el-GR" dirty="0" err="1">
                <a:latin typeface="Courier" pitchFamily="49" charset="0"/>
              </a:rPr>
              <a:t>moving_method,walk</a:t>
            </a:r>
            <a:r>
              <a:rPr lang="en-US" altLang="el-GR" dirty="0">
                <a:latin typeface="Courier" pitchFamily="49" charset="0"/>
              </a:rPr>
              <a:t>).</a:t>
            </a:r>
          </a:p>
          <a:p>
            <a:pPr>
              <a:lnSpc>
                <a:spcPct val="90000"/>
              </a:lnSpc>
              <a:buFontTx/>
              <a:buNone/>
            </a:pPr>
            <a:r>
              <a:rPr lang="en-US" altLang="el-GR" dirty="0">
                <a:latin typeface="Courier" pitchFamily="49" charset="0"/>
              </a:rPr>
              <a:t>kiwi(</a:t>
            </a:r>
            <a:r>
              <a:rPr lang="en-US" altLang="el-GR" dirty="0" err="1">
                <a:latin typeface="Courier" pitchFamily="49" charset="0"/>
              </a:rPr>
              <a:t>active_at,night</a:t>
            </a:r>
            <a:r>
              <a:rPr lang="en-US" altLang="el-GR" dirty="0">
                <a:latin typeface="Courier" pitchFamily="49" charset="0"/>
              </a:rPr>
              <a:t>).</a:t>
            </a:r>
          </a:p>
          <a:p>
            <a:pPr>
              <a:lnSpc>
                <a:spcPct val="90000"/>
              </a:lnSpc>
              <a:buFontTx/>
              <a:buNone/>
            </a:pPr>
            <a:r>
              <a:rPr lang="en-US" altLang="el-GR" dirty="0">
                <a:latin typeface="Courier" pitchFamily="49" charset="0"/>
              </a:rPr>
              <a:t>kiwi(size,40).</a:t>
            </a:r>
          </a:p>
          <a:p>
            <a:pPr>
              <a:lnSpc>
                <a:spcPct val="90000"/>
              </a:lnSpc>
              <a:buFontTx/>
              <a:buNone/>
            </a:pPr>
            <a:r>
              <a:rPr lang="en-US" altLang="el-GR" dirty="0">
                <a:latin typeface="Courier" pitchFamily="49" charset="0"/>
              </a:rPr>
              <a:t>kiwi(</a:t>
            </a:r>
            <a:r>
              <a:rPr lang="en-US" altLang="el-GR" dirty="0" err="1">
                <a:latin typeface="Courier" pitchFamily="49" charset="0"/>
              </a:rPr>
              <a:t>colour,brown</a:t>
            </a:r>
            <a:r>
              <a:rPr lang="en-US" altLang="el-GR" dirty="0" smtClean="0">
                <a:latin typeface="Courier" pitchFamily="49" charset="0"/>
              </a:rPr>
              <a:t>).</a:t>
            </a:r>
            <a:endParaRPr lang="en-US" altLang="el-GR" dirty="0">
              <a:latin typeface="Courier" pitchFamily="49" charset="0"/>
            </a:endParaRPr>
          </a:p>
        </p:txBody>
      </p:sp>
    </p:spTree>
    <p:extLst>
      <p:ext uri="{BB962C8B-B14F-4D97-AF65-F5344CB8AC3E}">
        <p14:creationId xmlns:p14="http://schemas.microsoft.com/office/powerpoint/2010/main" val="11294535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Υλοποίηση σε </a:t>
            </a:r>
            <a:r>
              <a:rPr lang="en-US" altLang="el-GR" dirty="0"/>
              <a:t>Prolog </a:t>
            </a:r>
            <a:r>
              <a:rPr lang="en-US" altLang="el-GR" dirty="0" smtClean="0"/>
              <a:t>(</a:t>
            </a:r>
            <a:r>
              <a:rPr lang="el-GR" altLang="el-GR" dirty="0" smtClean="0"/>
              <a:t>2/2</a:t>
            </a:r>
            <a:r>
              <a:rPr lang="en-US" altLang="el-GR" dirty="0" smtClean="0"/>
              <a:t>)</a:t>
            </a:r>
            <a:endParaRPr lang="el-GR" dirty="0"/>
          </a:p>
        </p:txBody>
      </p:sp>
      <p:sp>
        <p:nvSpPr>
          <p:cNvPr id="3" name="Θέση περιεχομένου 2"/>
          <p:cNvSpPr>
            <a:spLocks noGrp="1"/>
          </p:cNvSpPr>
          <p:nvPr>
            <p:ph idx="1"/>
          </p:nvPr>
        </p:nvSpPr>
        <p:spPr/>
        <p:txBody>
          <a:bodyPr>
            <a:normAutofit fontScale="77500" lnSpcReduction="20000"/>
          </a:bodyPr>
          <a:lstStyle/>
          <a:p>
            <a:pPr>
              <a:buFontTx/>
              <a:buNone/>
            </a:pPr>
            <a:r>
              <a:rPr lang="en-US" altLang="el-GR" dirty="0">
                <a:latin typeface="Courier New" panose="02070309020205020404" pitchFamily="49" charset="0"/>
              </a:rPr>
              <a:t>albert(</a:t>
            </a:r>
            <a:r>
              <a:rPr lang="en-US" altLang="el-GR" dirty="0" err="1">
                <a:latin typeface="Courier New" panose="02070309020205020404" pitchFamily="49" charset="0"/>
              </a:rPr>
              <a:t>instance_of,albatross</a:t>
            </a:r>
            <a:r>
              <a:rPr lang="en-US" altLang="el-GR" dirty="0">
                <a:latin typeface="Courier New" panose="02070309020205020404" pitchFamily="49" charset="0"/>
              </a:rPr>
              <a:t>).</a:t>
            </a:r>
          </a:p>
          <a:p>
            <a:pPr>
              <a:buFontTx/>
              <a:buNone/>
            </a:pPr>
            <a:r>
              <a:rPr lang="en-US" altLang="el-GR" dirty="0">
                <a:latin typeface="Courier New" panose="02070309020205020404" pitchFamily="49" charset="0"/>
              </a:rPr>
              <a:t>albert(size,120).</a:t>
            </a:r>
          </a:p>
          <a:p>
            <a:pPr>
              <a:buFontTx/>
              <a:buNone/>
            </a:pPr>
            <a:endParaRPr lang="en-US" altLang="el-GR" dirty="0">
              <a:latin typeface="Courier New" panose="02070309020205020404" pitchFamily="49" charset="0"/>
            </a:endParaRPr>
          </a:p>
          <a:p>
            <a:pPr>
              <a:buFontTx/>
              <a:buNone/>
            </a:pPr>
            <a:r>
              <a:rPr lang="en-US" altLang="el-GR" dirty="0">
                <a:latin typeface="Courier New" panose="02070309020205020404" pitchFamily="49" charset="0"/>
              </a:rPr>
              <a:t>ross(</a:t>
            </a:r>
            <a:r>
              <a:rPr lang="en-US" altLang="el-GR" dirty="0" err="1">
                <a:latin typeface="Courier New" panose="02070309020205020404" pitchFamily="49" charset="0"/>
              </a:rPr>
              <a:t>instance_of,albatross</a:t>
            </a:r>
            <a:r>
              <a:rPr lang="en-US" altLang="el-GR" dirty="0">
                <a:latin typeface="Courier New" panose="02070309020205020404" pitchFamily="49" charset="0"/>
              </a:rPr>
              <a:t>).</a:t>
            </a:r>
          </a:p>
          <a:p>
            <a:pPr>
              <a:buFontTx/>
              <a:buNone/>
            </a:pPr>
            <a:r>
              <a:rPr lang="en-US" altLang="el-GR" dirty="0">
                <a:latin typeface="Courier New" panose="02070309020205020404" pitchFamily="49" charset="0"/>
              </a:rPr>
              <a:t>ross(size,40).</a:t>
            </a:r>
          </a:p>
          <a:p>
            <a:pPr>
              <a:buFontTx/>
              <a:buNone/>
            </a:pPr>
            <a:endParaRPr lang="en-US" altLang="el-GR" dirty="0">
              <a:latin typeface="Courier New" panose="02070309020205020404" pitchFamily="49" charset="0"/>
            </a:endParaRPr>
          </a:p>
          <a:p>
            <a:pPr>
              <a:buFontTx/>
              <a:buNone/>
            </a:pPr>
            <a:r>
              <a:rPr lang="en-US" altLang="el-GR" dirty="0">
                <a:latin typeface="Courier New" panose="02070309020205020404" pitchFamily="49" charset="0"/>
              </a:rPr>
              <a:t>animal(</a:t>
            </a:r>
            <a:r>
              <a:rPr lang="en-US" altLang="el-GR" dirty="0" err="1">
                <a:latin typeface="Courier New" panose="02070309020205020404" pitchFamily="49" charset="0"/>
              </a:rPr>
              <a:t>relative_size</a:t>
            </a:r>
            <a:r>
              <a:rPr lang="en-US" altLang="el-GR" dirty="0">
                <a:latin typeface="Courier New" panose="02070309020205020404" pitchFamily="49" charset="0"/>
              </a:rPr>
              <a:t>,        execute(</a:t>
            </a:r>
            <a:r>
              <a:rPr lang="en-US" altLang="el-GR" dirty="0" err="1">
                <a:latin typeface="Courier New" panose="02070309020205020404" pitchFamily="49" charset="0"/>
              </a:rPr>
              <a:t>relative_size</a:t>
            </a:r>
            <a:r>
              <a:rPr lang="en-US" altLang="el-GR" dirty="0">
                <a:latin typeface="Courier New" panose="02070309020205020404" pitchFamily="49" charset="0"/>
              </a:rPr>
              <a:t>(</a:t>
            </a:r>
            <a:r>
              <a:rPr lang="en-US" altLang="el-GR" dirty="0" err="1">
                <a:latin typeface="Courier New" panose="02070309020205020404" pitchFamily="49" charset="0"/>
              </a:rPr>
              <a:t>Object,Value</a:t>
            </a:r>
            <a:r>
              <a:rPr lang="en-US" altLang="el-GR" dirty="0">
                <a:latin typeface="Courier New" panose="02070309020205020404" pitchFamily="49" charset="0"/>
              </a:rPr>
              <a:t>),</a:t>
            </a:r>
          </a:p>
          <a:p>
            <a:pPr>
              <a:buFontTx/>
              <a:buNone/>
            </a:pPr>
            <a:r>
              <a:rPr lang="en-US" altLang="el-GR" dirty="0">
                <a:latin typeface="Courier New" panose="02070309020205020404" pitchFamily="49" charset="0"/>
              </a:rPr>
              <a:t>          Object,</a:t>
            </a:r>
          </a:p>
          <a:p>
            <a:pPr>
              <a:buFontTx/>
              <a:buNone/>
            </a:pPr>
            <a:r>
              <a:rPr lang="en-US" altLang="el-GR" dirty="0">
                <a:latin typeface="Courier New" panose="02070309020205020404" pitchFamily="49" charset="0"/>
              </a:rPr>
              <a:t>          Value</a:t>
            </a:r>
            <a:r>
              <a:rPr lang="en-US" altLang="el-GR" dirty="0" smtClean="0">
                <a:latin typeface="Courier New" panose="02070309020205020404" pitchFamily="49" charset="0"/>
              </a:rPr>
              <a:t>)).</a:t>
            </a:r>
            <a:endParaRPr lang="el-GR" altLang="el-GR" dirty="0">
              <a:latin typeface="Courier New" panose="02070309020205020404" pitchFamily="49" charset="0"/>
            </a:endParaRPr>
          </a:p>
        </p:txBody>
      </p:sp>
    </p:spTree>
    <p:extLst>
      <p:ext uri="{BB962C8B-B14F-4D97-AF65-F5344CB8AC3E}">
        <p14:creationId xmlns:p14="http://schemas.microsoft.com/office/powerpoint/2010/main" val="32528966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a:t>Απλός υπολογισμός των τιμών των </a:t>
            </a:r>
            <a:r>
              <a:rPr lang="el-GR" altLang="el-GR" dirty="0" smtClean="0"/>
              <a:t>σχισμών</a:t>
            </a:r>
            <a:r>
              <a:rPr lang="en-US" altLang="el-GR" dirty="0" smtClean="0"/>
              <a:t> (1/2)</a:t>
            </a:r>
            <a:endParaRPr lang="el-GR" dirty="0"/>
          </a:p>
        </p:txBody>
      </p:sp>
      <p:sp>
        <p:nvSpPr>
          <p:cNvPr id="3" name="Θέση περιεχομένου 2"/>
          <p:cNvSpPr>
            <a:spLocks noGrp="1"/>
          </p:cNvSpPr>
          <p:nvPr>
            <p:ph idx="1"/>
          </p:nvPr>
        </p:nvSpPr>
        <p:spPr/>
        <p:txBody>
          <a:bodyPr>
            <a:noAutofit/>
          </a:bodyPr>
          <a:lstStyle/>
          <a:p>
            <a:pPr>
              <a:lnSpc>
                <a:spcPct val="90000"/>
              </a:lnSpc>
            </a:pPr>
            <a:r>
              <a:rPr lang="el-GR" altLang="el-GR" sz="2000" dirty="0"/>
              <a:t>Δεν καλύπτει τον υπολογισμό τιμών με χρήση διαδικασιών</a:t>
            </a:r>
          </a:p>
          <a:p>
            <a:pPr>
              <a:lnSpc>
                <a:spcPct val="90000"/>
              </a:lnSpc>
            </a:pPr>
            <a:r>
              <a:rPr lang="en-US" altLang="el-GR" sz="2000" dirty="0">
                <a:latin typeface="Courier New" panose="02070309020205020404" pitchFamily="49" charset="0"/>
              </a:rPr>
              <a:t>value(</a:t>
            </a:r>
            <a:r>
              <a:rPr lang="en-US" altLang="el-GR" sz="2000" dirty="0" err="1">
                <a:latin typeface="Courier New" panose="02070309020205020404" pitchFamily="49" charset="0"/>
              </a:rPr>
              <a:t>Frame,Slot,Value</a:t>
            </a:r>
            <a:r>
              <a:rPr lang="en-US" altLang="el-GR" sz="2000" dirty="0">
                <a:latin typeface="Courier New" panose="02070309020205020404" pitchFamily="49" charset="0"/>
              </a:rPr>
              <a:t>) :-</a:t>
            </a:r>
          </a:p>
          <a:p>
            <a:pPr>
              <a:lnSpc>
                <a:spcPct val="90000"/>
              </a:lnSpc>
              <a:buFontTx/>
              <a:buNone/>
            </a:pPr>
            <a:r>
              <a:rPr lang="en-US" altLang="el-GR" sz="2000" dirty="0">
                <a:latin typeface="Courier New" panose="02070309020205020404" pitchFamily="49" charset="0"/>
              </a:rPr>
              <a:t>         Query =.. [</a:t>
            </a:r>
            <a:r>
              <a:rPr lang="en-US" altLang="el-GR" sz="2000" dirty="0" err="1">
                <a:latin typeface="Courier New" panose="02070309020205020404" pitchFamily="49" charset="0"/>
              </a:rPr>
              <a:t>Frame,Slot,Value</a:t>
            </a:r>
            <a:r>
              <a:rPr lang="en-US" altLang="el-GR" sz="2000" dirty="0">
                <a:latin typeface="Courier New" panose="02070309020205020404" pitchFamily="49" charset="0"/>
              </a:rPr>
              <a:t>],</a:t>
            </a:r>
          </a:p>
          <a:p>
            <a:pPr>
              <a:lnSpc>
                <a:spcPct val="90000"/>
              </a:lnSpc>
              <a:buFontTx/>
              <a:buNone/>
            </a:pPr>
            <a:r>
              <a:rPr lang="en-US" altLang="el-GR" sz="2000" dirty="0">
                <a:latin typeface="Courier New" panose="02070309020205020404" pitchFamily="49" charset="0"/>
              </a:rPr>
              <a:t>         call(Query),!.</a:t>
            </a:r>
          </a:p>
          <a:p>
            <a:pPr>
              <a:lnSpc>
                <a:spcPct val="90000"/>
              </a:lnSpc>
              <a:buFontTx/>
              <a:buNone/>
            </a:pPr>
            <a:r>
              <a:rPr lang="en-US" altLang="el-GR" sz="2000" dirty="0">
                <a:latin typeface="Courier New" panose="02070309020205020404" pitchFamily="49" charset="0"/>
              </a:rPr>
              <a:t>   value(</a:t>
            </a:r>
            <a:r>
              <a:rPr lang="en-US" altLang="el-GR" sz="2000" dirty="0" err="1">
                <a:latin typeface="Courier New" panose="02070309020205020404" pitchFamily="49" charset="0"/>
              </a:rPr>
              <a:t>Frame,Slot,Value</a:t>
            </a:r>
            <a:r>
              <a:rPr lang="en-US" altLang="el-GR" sz="2000" dirty="0">
                <a:latin typeface="Courier New" panose="02070309020205020404" pitchFamily="49" charset="0"/>
              </a:rPr>
              <a:t>) :-</a:t>
            </a:r>
          </a:p>
          <a:p>
            <a:pPr>
              <a:lnSpc>
                <a:spcPct val="90000"/>
              </a:lnSpc>
              <a:buFontTx/>
              <a:buNone/>
            </a:pPr>
            <a:r>
              <a:rPr lang="en-US" altLang="el-GR" sz="2000" dirty="0">
                <a:latin typeface="Courier New" panose="02070309020205020404" pitchFamily="49" charset="0"/>
              </a:rPr>
              <a:t>         parent(</a:t>
            </a:r>
            <a:r>
              <a:rPr lang="en-US" altLang="el-GR" sz="2000" dirty="0" err="1">
                <a:latin typeface="Courier New" panose="02070309020205020404" pitchFamily="49" charset="0"/>
              </a:rPr>
              <a:t>Frame,ParentFrame</a:t>
            </a:r>
            <a:r>
              <a:rPr lang="en-US" altLang="el-GR" sz="2000" dirty="0">
                <a:latin typeface="Courier New" panose="02070309020205020404" pitchFamily="49" charset="0"/>
              </a:rPr>
              <a:t>),</a:t>
            </a:r>
          </a:p>
          <a:p>
            <a:pPr>
              <a:lnSpc>
                <a:spcPct val="90000"/>
              </a:lnSpc>
              <a:buFontTx/>
              <a:buNone/>
            </a:pPr>
            <a:r>
              <a:rPr lang="en-US" altLang="el-GR" sz="2000" dirty="0">
                <a:latin typeface="Courier New" panose="02070309020205020404" pitchFamily="49" charset="0"/>
              </a:rPr>
              <a:t>         value(</a:t>
            </a:r>
            <a:r>
              <a:rPr lang="en-US" altLang="el-GR" sz="2000" dirty="0" err="1">
                <a:latin typeface="Courier New" panose="02070309020205020404" pitchFamily="49" charset="0"/>
              </a:rPr>
              <a:t>ParentFrame,Slot,Value</a:t>
            </a:r>
            <a:r>
              <a:rPr lang="en-US" altLang="el-GR" sz="2000" dirty="0" smtClean="0">
                <a:latin typeface="Courier New" panose="02070309020205020404" pitchFamily="49" charset="0"/>
              </a:rPr>
              <a:t>).</a:t>
            </a:r>
            <a:endParaRPr lang="en-US" altLang="el-GR" sz="2000" dirty="0">
              <a:latin typeface="Courier New" panose="02070309020205020404" pitchFamily="49" charset="0"/>
            </a:endParaRPr>
          </a:p>
          <a:p>
            <a:pPr>
              <a:lnSpc>
                <a:spcPct val="90000"/>
              </a:lnSpc>
              <a:buFontTx/>
              <a:buNone/>
            </a:pPr>
            <a:r>
              <a:rPr lang="en-US" altLang="el-GR" sz="2000" dirty="0">
                <a:latin typeface="Courier New" panose="02070309020205020404" pitchFamily="49" charset="0"/>
              </a:rPr>
              <a:t>   parent(</a:t>
            </a:r>
            <a:r>
              <a:rPr lang="en-US" altLang="el-GR" sz="2000" dirty="0" err="1">
                <a:latin typeface="Courier New" panose="02070309020205020404" pitchFamily="49" charset="0"/>
              </a:rPr>
              <a:t>Frame,ParentFrame</a:t>
            </a:r>
            <a:r>
              <a:rPr lang="en-US" altLang="el-GR" sz="2000" dirty="0">
                <a:latin typeface="Courier New" panose="02070309020205020404" pitchFamily="49" charset="0"/>
              </a:rPr>
              <a:t>) :-</a:t>
            </a:r>
          </a:p>
          <a:p>
            <a:pPr>
              <a:lnSpc>
                <a:spcPct val="90000"/>
              </a:lnSpc>
              <a:buFontTx/>
              <a:buNone/>
            </a:pPr>
            <a:r>
              <a:rPr lang="en-US" altLang="el-GR" sz="2000" dirty="0">
                <a:latin typeface="Courier New" panose="02070309020205020404" pitchFamily="49" charset="0"/>
              </a:rPr>
              <a:t>         (Query =.. [</a:t>
            </a:r>
            <a:r>
              <a:rPr lang="en-US" altLang="el-GR" sz="2000" dirty="0" err="1">
                <a:latin typeface="Courier New" panose="02070309020205020404" pitchFamily="49" charset="0"/>
              </a:rPr>
              <a:t>Frame,a_kind_of,ParentFrame</a:t>
            </a:r>
            <a:r>
              <a:rPr lang="en-US" altLang="el-GR" sz="2000" dirty="0">
                <a:latin typeface="Courier New" panose="02070309020205020404" pitchFamily="49" charset="0"/>
              </a:rPr>
              <a:t>];</a:t>
            </a:r>
          </a:p>
          <a:p>
            <a:pPr>
              <a:lnSpc>
                <a:spcPct val="90000"/>
              </a:lnSpc>
              <a:buFontTx/>
              <a:buNone/>
            </a:pPr>
            <a:r>
              <a:rPr lang="en-US" altLang="el-GR" sz="2000" dirty="0">
                <a:latin typeface="Courier New" panose="02070309020205020404" pitchFamily="49" charset="0"/>
              </a:rPr>
              <a:t>          Query =.. [</a:t>
            </a:r>
            <a:r>
              <a:rPr lang="en-US" altLang="el-GR" sz="2000" dirty="0" err="1">
                <a:latin typeface="Courier New" panose="02070309020205020404" pitchFamily="49" charset="0"/>
              </a:rPr>
              <a:t>Frame,instance_of,ParentFrame</a:t>
            </a:r>
            <a:r>
              <a:rPr lang="en-US" altLang="el-GR" sz="2000" dirty="0">
                <a:latin typeface="Courier New" panose="02070309020205020404" pitchFamily="49" charset="0"/>
              </a:rPr>
              <a:t>]),</a:t>
            </a:r>
          </a:p>
          <a:p>
            <a:pPr>
              <a:lnSpc>
                <a:spcPct val="90000"/>
              </a:lnSpc>
              <a:buFontTx/>
              <a:buNone/>
            </a:pPr>
            <a:r>
              <a:rPr lang="en-US" altLang="el-GR" sz="2000" dirty="0">
                <a:latin typeface="Courier New" panose="02070309020205020404" pitchFamily="49" charset="0"/>
              </a:rPr>
              <a:t>         call(Query</a:t>
            </a:r>
            <a:r>
              <a:rPr lang="en-US" altLang="el-GR" sz="2000" dirty="0" smtClean="0">
                <a:latin typeface="Courier New" panose="02070309020205020404" pitchFamily="49" charset="0"/>
              </a:rPr>
              <a:t>).</a:t>
            </a:r>
            <a:endParaRPr lang="en-US" altLang="el-GR" sz="2000" dirty="0">
              <a:latin typeface="Courier New" panose="02070309020205020404" pitchFamily="49" charset="0"/>
            </a:endParaRPr>
          </a:p>
        </p:txBody>
      </p:sp>
    </p:spTree>
    <p:extLst>
      <p:ext uri="{BB962C8B-B14F-4D97-AF65-F5344CB8AC3E}">
        <p14:creationId xmlns:p14="http://schemas.microsoft.com/office/powerpoint/2010/main" val="6051509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Περιγραφή ενότητας</a:t>
            </a:r>
            <a:endParaRPr lang="el-GR" dirty="0"/>
          </a:p>
        </p:txBody>
      </p:sp>
      <p:sp>
        <p:nvSpPr>
          <p:cNvPr id="3" name="Content Placeholder 2"/>
          <p:cNvSpPr>
            <a:spLocks noGrp="1"/>
          </p:cNvSpPr>
          <p:nvPr>
            <p:ph idx="1"/>
          </p:nvPr>
        </p:nvSpPr>
        <p:spPr/>
        <p:txBody>
          <a:bodyPr>
            <a:normAutofit/>
          </a:bodyPr>
          <a:lstStyle/>
          <a:p>
            <a:pPr marL="0" indent="0">
              <a:buNone/>
            </a:pPr>
            <a:r>
              <a:rPr lang="el-GR" dirty="0"/>
              <a:t>Μεθοδολογίες αναπαράστασης γνώσης και υλοποιήσεις τους με χρήση της </a:t>
            </a:r>
            <a:r>
              <a:rPr lang="en-US" dirty="0"/>
              <a:t>Prolog</a:t>
            </a:r>
            <a:r>
              <a:rPr lang="el-GR" dirty="0"/>
              <a:t>. Συστήματα βασισμένα στη γνώση, η γλώσσα </a:t>
            </a:r>
            <a:r>
              <a:rPr lang="en-US" dirty="0" err="1"/>
              <a:t>Datalog</a:t>
            </a:r>
            <a:r>
              <a:rPr lang="en-US" dirty="0"/>
              <a:t> </a:t>
            </a:r>
            <a:r>
              <a:rPr lang="el-GR" dirty="0"/>
              <a:t>και σύνδεση του λογικού προγραμματισμού με τον παγκόσμιο ιστό.</a:t>
            </a:r>
          </a:p>
        </p:txBody>
      </p:sp>
    </p:spTree>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a:t>Απλός υπολογισμός των τιμών των </a:t>
            </a:r>
            <a:r>
              <a:rPr lang="el-GR" altLang="el-GR" dirty="0" smtClean="0"/>
              <a:t>σχισμών</a:t>
            </a:r>
            <a:r>
              <a:rPr lang="en-US" altLang="el-GR" dirty="0" smtClean="0"/>
              <a:t> (2/2)</a:t>
            </a:r>
            <a:endParaRPr lang="el-GR" dirty="0"/>
          </a:p>
        </p:txBody>
      </p:sp>
      <p:sp>
        <p:nvSpPr>
          <p:cNvPr id="3" name="Θέση περιεχομένου 2"/>
          <p:cNvSpPr>
            <a:spLocks noGrp="1"/>
          </p:cNvSpPr>
          <p:nvPr>
            <p:ph idx="1"/>
          </p:nvPr>
        </p:nvSpPr>
        <p:spPr/>
        <p:txBody>
          <a:bodyPr>
            <a:noAutofit/>
          </a:bodyPr>
          <a:lstStyle/>
          <a:p>
            <a:pPr>
              <a:lnSpc>
                <a:spcPct val="90000"/>
              </a:lnSpc>
              <a:buFontTx/>
              <a:buNone/>
            </a:pPr>
            <a:r>
              <a:rPr lang="en-US" altLang="el-GR" sz="2400" dirty="0">
                <a:latin typeface="Courier New" panose="02070309020205020404" pitchFamily="49" charset="0"/>
              </a:rPr>
              <a:t>?-value(</a:t>
            </a:r>
            <a:r>
              <a:rPr lang="en-US" altLang="el-GR" sz="2400" dirty="0" err="1">
                <a:latin typeface="Courier New" panose="02070309020205020404" pitchFamily="49" charset="0"/>
              </a:rPr>
              <a:t>albert,active_at,AlbertTime</a:t>
            </a:r>
            <a:r>
              <a:rPr lang="en-US" altLang="el-GR" sz="2400" dirty="0">
                <a:latin typeface="Courier New" panose="02070309020205020404" pitchFamily="49" charset="0"/>
              </a:rPr>
              <a:t>).</a:t>
            </a:r>
          </a:p>
          <a:p>
            <a:pPr>
              <a:lnSpc>
                <a:spcPct val="90000"/>
              </a:lnSpc>
              <a:buFontTx/>
              <a:buNone/>
            </a:pPr>
            <a:r>
              <a:rPr lang="en-US" altLang="el-GR" sz="2400" dirty="0">
                <a:latin typeface="Courier New" panose="02070309020205020404" pitchFamily="49" charset="0"/>
              </a:rPr>
              <a:t>  </a:t>
            </a:r>
            <a:r>
              <a:rPr lang="en-US" altLang="el-GR" sz="2400" dirty="0" err="1">
                <a:latin typeface="Courier New" panose="02070309020205020404" pitchFamily="49" charset="0"/>
              </a:rPr>
              <a:t>AlbertTime</a:t>
            </a:r>
            <a:r>
              <a:rPr lang="en-US" altLang="el-GR" sz="2400" dirty="0">
                <a:latin typeface="Courier New" panose="02070309020205020404" pitchFamily="49" charset="0"/>
              </a:rPr>
              <a:t> = daylight</a:t>
            </a:r>
          </a:p>
          <a:p>
            <a:pPr>
              <a:lnSpc>
                <a:spcPct val="90000"/>
              </a:lnSpc>
              <a:buFontTx/>
              <a:buNone/>
            </a:pPr>
            <a:r>
              <a:rPr lang="en-US" altLang="el-GR" sz="2400" dirty="0">
                <a:latin typeface="Courier New" panose="02070309020205020404" pitchFamily="49" charset="0"/>
              </a:rPr>
              <a:t>?-value(</a:t>
            </a:r>
            <a:r>
              <a:rPr lang="en-US" altLang="el-GR" sz="2400" dirty="0" err="1">
                <a:latin typeface="Courier New" panose="02070309020205020404" pitchFamily="49" charset="0"/>
              </a:rPr>
              <a:t>kiwi,active_at,KiwiTime</a:t>
            </a:r>
            <a:r>
              <a:rPr lang="en-US" altLang="el-GR" sz="2400" dirty="0">
                <a:latin typeface="Courier New" panose="02070309020205020404" pitchFamily="49" charset="0"/>
              </a:rPr>
              <a:t>).</a:t>
            </a:r>
          </a:p>
          <a:p>
            <a:pPr>
              <a:lnSpc>
                <a:spcPct val="90000"/>
              </a:lnSpc>
              <a:buFontTx/>
              <a:buNone/>
            </a:pPr>
            <a:r>
              <a:rPr lang="en-US" altLang="el-GR" sz="2400" dirty="0">
                <a:latin typeface="Courier New" panose="02070309020205020404" pitchFamily="49" charset="0"/>
              </a:rPr>
              <a:t>  </a:t>
            </a:r>
            <a:r>
              <a:rPr lang="en-US" altLang="el-GR" sz="2400" dirty="0" err="1">
                <a:latin typeface="Courier New" panose="02070309020205020404" pitchFamily="49" charset="0"/>
              </a:rPr>
              <a:t>KiwiTime</a:t>
            </a:r>
            <a:r>
              <a:rPr lang="en-US" altLang="el-GR" sz="2400" dirty="0">
                <a:latin typeface="Courier New" panose="02070309020205020404" pitchFamily="49" charset="0"/>
              </a:rPr>
              <a:t> = night</a:t>
            </a:r>
            <a:endParaRPr lang="el-GR" altLang="el-GR" sz="2400" dirty="0">
              <a:latin typeface="Courier New" panose="02070309020205020404" pitchFamily="49" charset="0"/>
            </a:endParaRPr>
          </a:p>
        </p:txBody>
      </p:sp>
    </p:spTree>
    <p:extLst>
      <p:ext uri="{BB962C8B-B14F-4D97-AF65-F5344CB8AC3E}">
        <p14:creationId xmlns:p14="http://schemas.microsoft.com/office/powerpoint/2010/main" val="40679935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a:t>Έστω ότι έχουμε ακόμα τη διαδικασία</a:t>
            </a:r>
            <a:endParaRPr lang="el-GR" dirty="0"/>
          </a:p>
        </p:txBody>
      </p:sp>
      <p:sp>
        <p:nvSpPr>
          <p:cNvPr id="3" name="Θέση περιεχομένου 2"/>
          <p:cNvSpPr>
            <a:spLocks noGrp="1"/>
          </p:cNvSpPr>
          <p:nvPr>
            <p:ph idx="1"/>
          </p:nvPr>
        </p:nvSpPr>
        <p:spPr/>
        <p:txBody>
          <a:bodyPr>
            <a:normAutofit fontScale="77500" lnSpcReduction="20000"/>
          </a:bodyPr>
          <a:lstStyle/>
          <a:p>
            <a:pPr>
              <a:buFontTx/>
              <a:buNone/>
            </a:pPr>
            <a:r>
              <a:rPr lang="en-US" altLang="el-GR" dirty="0" err="1">
                <a:latin typeface="Courier New" panose="02070309020205020404" pitchFamily="49" charset="0"/>
              </a:rPr>
              <a:t>relative_size</a:t>
            </a:r>
            <a:r>
              <a:rPr lang="en-US" altLang="el-GR" dirty="0">
                <a:latin typeface="Courier New" panose="02070309020205020404" pitchFamily="49" charset="0"/>
              </a:rPr>
              <a:t>(</a:t>
            </a:r>
            <a:r>
              <a:rPr lang="en-US" altLang="el-GR" dirty="0" err="1">
                <a:latin typeface="Courier New" panose="02070309020205020404" pitchFamily="49" charset="0"/>
              </a:rPr>
              <a:t>Object,RelativeSize</a:t>
            </a:r>
            <a:r>
              <a:rPr lang="en-US" altLang="el-GR" dirty="0">
                <a:latin typeface="Courier New" panose="02070309020205020404" pitchFamily="49" charset="0"/>
              </a:rPr>
              <a:t>) :-</a:t>
            </a:r>
          </a:p>
          <a:p>
            <a:pPr>
              <a:buFontTx/>
              <a:buNone/>
            </a:pPr>
            <a:r>
              <a:rPr lang="en-US" altLang="el-GR" dirty="0">
                <a:latin typeface="Courier New" panose="02070309020205020404" pitchFamily="49" charset="0"/>
              </a:rPr>
              <a:t>    value(</a:t>
            </a:r>
            <a:r>
              <a:rPr lang="en-US" altLang="el-GR" dirty="0" err="1">
                <a:latin typeface="Courier New" panose="02070309020205020404" pitchFamily="49" charset="0"/>
              </a:rPr>
              <a:t>Object,size,ObjSize</a:t>
            </a:r>
            <a:r>
              <a:rPr lang="en-US" altLang="el-GR" dirty="0">
                <a:latin typeface="Courier New" panose="02070309020205020404" pitchFamily="49" charset="0"/>
              </a:rPr>
              <a:t>),</a:t>
            </a:r>
          </a:p>
          <a:p>
            <a:pPr>
              <a:buFontTx/>
              <a:buNone/>
            </a:pPr>
            <a:r>
              <a:rPr lang="en-US" altLang="el-GR" dirty="0">
                <a:latin typeface="Courier New" panose="02070309020205020404" pitchFamily="49" charset="0"/>
              </a:rPr>
              <a:t>    value(</a:t>
            </a:r>
            <a:r>
              <a:rPr lang="en-US" altLang="el-GR" dirty="0" err="1">
                <a:latin typeface="Courier New" panose="02070309020205020404" pitchFamily="49" charset="0"/>
              </a:rPr>
              <a:t>Object,instance_of,ObjClass</a:t>
            </a:r>
            <a:r>
              <a:rPr lang="en-US" altLang="el-GR" dirty="0">
                <a:latin typeface="Courier New" panose="02070309020205020404" pitchFamily="49" charset="0"/>
              </a:rPr>
              <a:t>),</a:t>
            </a:r>
          </a:p>
          <a:p>
            <a:pPr>
              <a:buFontTx/>
              <a:buNone/>
            </a:pPr>
            <a:r>
              <a:rPr lang="en-US" altLang="el-GR" dirty="0">
                <a:latin typeface="Courier New" panose="02070309020205020404" pitchFamily="49" charset="0"/>
              </a:rPr>
              <a:t>    value(</a:t>
            </a:r>
            <a:r>
              <a:rPr lang="en-US" altLang="el-GR" dirty="0" err="1">
                <a:latin typeface="Courier New" panose="02070309020205020404" pitchFamily="49" charset="0"/>
              </a:rPr>
              <a:t>ObjClass,size,ClassSize</a:t>
            </a:r>
            <a:r>
              <a:rPr lang="en-US" altLang="el-GR" dirty="0">
                <a:latin typeface="Courier New" panose="02070309020205020404" pitchFamily="49" charset="0"/>
              </a:rPr>
              <a:t>),</a:t>
            </a:r>
          </a:p>
          <a:p>
            <a:pPr>
              <a:buFontTx/>
              <a:buNone/>
            </a:pPr>
            <a:r>
              <a:rPr lang="en-US" altLang="el-GR" dirty="0">
                <a:latin typeface="Courier New" panose="02070309020205020404" pitchFamily="49" charset="0"/>
              </a:rPr>
              <a:t>    </a:t>
            </a:r>
            <a:r>
              <a:rPr lang="en-US" altLang="el-GR" dirty="0" err="1">
                <a:latin typeface="Courier New" panose="02070309020205020404" pitchFamily="49" charset="0"/>
              </a:rPr>
              <a:t>RelativeSize</a:t>
            </a:r>
            <a:r>
              <a:rPr lang="en-US" altLang="el-GR" dirty="0">
                <a:latin typeface="Courier New" panose="02070309020205020404" pitchFamily="49" charset="0"/>
              </a:rPr>
              <a:t> is </a:t>
            </a:r>
            <a:r>
              <a:rPr lang="en-US" altLang="el-GR" dirty="0" err="1">
                <a:latin typeface="Courier New" panose="02070309020205020404" pitchFamily="49" charset="0"/>
              </a:rPr>
              <a:t>ObjSize</a:t>
            </a:r>
            <a:r>
              <a:rPr lang="en-US" altLang="el-GR" dirty="0">
                <a:latin typeface="Courier New" panose="02070309020205020404" pitchFamily="49" charset="0"/>
              </a:rPr>
              <a:t>/</a:t>
            </a:r>
            <a:r>
              <a:rPr lang="en-US" altLang="el-GR" dirty="0" err="1">
                <a:latin typeface="Courier New" panose="02070309020205020404" pitchFamily="49" charset="0"/>
              </a:rPr>
              <a:t>ClassSize</a:t>
            </a:r>
            <a:r>
              <a:rPr lang="en-US" altLang="el-GR" dirty="0">
                <a:latin typeface="Courier New" panose="02070309020205020404" pitchFamily="49" charset="0"/>
              </a:rPr>
              <a:t> * 100.</a:t>
            </a:r>
          </a:p>
          <a:p>
            <a:pPr>
              <a:buFontTx/>
              <a:buNone/>
            </a:pPr>
            <a:endParaRPr lang="el-GR" altLang="el-GR" dirty="0">
              <a:latin typeface="Courier New" panose="02070309020205020404" pitchFamily="49" charset="0"/>
            </a:endParaRPr>
          </a:p>
          <a:p>
            <a:r>
              <a:rPr lang="el-GR" altLang="el-GR" dirty="0"/>
              <a:t>Θέλουμε να μπορούμε να απαντάμε και ερωτήματα όπως</a:t>
            </a:r>
            <a:r>
              <a:rPr lang="el-GR" altLang="el-GR" dirty="0">
                <a:latin typeface="Courier New" panose="02070309020205020404" pitchFamily="49" charset="0"/>
              </a:rPr>
              <a:t>:</a:t>
            </a:r>
            <a:endParaRPr lang="en-US" altLang="el-GR" dirty="0">
              <a:latin typeface="Courier New" panose="02070309020205020404" pitchFamily="49" charset="0"/>
            </a:endParaRPr>
          </a:p>
          <a:p>
            <a:pPr>
              <a:buFontTx/>
              <a:buNone/>
            </a:pPr>
            <a:r>
              <a:rPr lang="en-US" altLang="el-GR" dirty="0">
                <a:latin typeface="Courier New" panose="02070309020205020404" pitchFamily="49" charset="0"/>
              </a:rPr>
              <a:t>?-value(</a:t>
            </a:r>
            <a:r>
              <a:rPr lang="en-US" altLang="el-GR" dirty="0" err="1">
                <a:latin typeface="Courier New" panose="02070309020205020404" pitchFamily="49" charset="0"/>
              </a:rPr>
              <a:t>ross,relative_size,R</a:t>
            </a:r>
            <a:r>
              <a:rPr lang="en-US" altLang="el-GR" dirty="0">
                <a:latin typeface="Courier New" panose="02070309020205020404" pitchFamily="49" charset="0"/>
              </a:rPr>
              <a:t>).</a:t>
            </a:r>
          </a:p>
          <a:p>
            <a:pPr>
              <a:buFontTx/>
              <a:buNone/>
            </a:pPr>
            <a:r>
              <a:rPr lang="en-US" altLang="el-GR" dirty="0">
                <a:latin typeface="Courier New" panose="02070309020205020404" pitchFamily="49" charset="0"/>
              </a:rPr>
              <a:t>  R = </a:t>
            </a:r>
            <a:r>
              <a:rPr lang="en-US" altLang="el-GR" dirty="0" smtClean="0">
                <a:latin typeface="Courier New" panose="02070309020205020404" pitchFamily="49" charset="0"/>
              </a:rPr>
              <a:t>34.78</a:t>
            </a:r>
            <a:endParaRPr lang="el-GR" altLang="el-GR" dirty="0">
              <a:latin typeface="Courier New" panose="02070309020205020404" pitchFamily="49" charset="0"/>
            </a:endParaRPr>
          </a:p>
        </p:txBody>
      </p:sp>
    </p:spTree>
    <p:extLst>
      <p:ext uri="{BB962C8B-B14F-4D97-AF65-F5344CB8AC3E}">
        <p14:creationId xmlns:p14="http://schemas.microsoft.com/office/powerpoint/2010/main" val="26417685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l-GR" sz="3000" dirty="0"/>
              <a:t>Υπολογισμός των τιμών των σχισμών καλύπτοντας και την περίπτωση των </a:t>
            </a:r>
            <a:r>
              <a:rPr lang="el-GR" altLang="el-GR" sz="3000" dirty="0" smtClean="0"/>
              <a:t>διαδικασιών</a:t>
            </a:r>
            <a:r>
              <a:rPr lang="en-US" altLang="el-GR" sz="3000" dirty="0" smtClean="0"/>
              <a:t> (1/2)</a:t>
            </a:r>
            <a:endParaRPr lang="el-GR" sz="3000" dirty="0"/>
          </a:p>
        </p:txBody>
      </p:sp>
      <p:sp>
        <p:nvSpPr>
          <p:cNvPr id="3" name="Θέση περιεχομένου 2"/>
          <p:cNvSpPr>
            <a:spLocks noGrp="1"/>
          </p:cNvSpPr>
          <p:nvPr>
            <p:ph idx="1"/>
          </p:nvPr>
        </p:nvSpPr>
        <p:spPr/>
        <p:txBody>
          <a:bodyPr>
            <a:normAutofit fontScale="62500" lnSpcReduction="20000"/>
          </a:bodyPr>
          <a:lstStyle/>
          <a:p>
            <a:pPr>
              <a:buFontTx/>
              <a:buNone/>
            </a:pPr>
            <a:r>
              <a:rPr lang="en-US" altLang="el-GR" dirty="0">
                <a:latin typeface="Courier New" panose="02070309020205020404" pitchFamily="49" charset="0"/>
              </a:rPr>
              <a:t>value(</a:t>
            </a:r>
            <a:r>
              <a:rPr lang="en-US" altLang="el-GR" dirty="0" err="1">
                <a:latin typeface="Courier New" panose="02070309020205020404" pitchFamily="49" charset="0"/>
              </a:rPr>
              <a:t>Frame,Slot,Value</a:t>
            </a:r>
            <a:r>
              <a:rPr lang="en-US" altLang="el-GR" dirty="0">
                <a:latin typeface="Courier New" panose="02070309020205020404" pitchFamily="49" charset="0"/>
              </a:rPr>
              <a:t>):-</a:t>
            </a:r>
          </a:p>
          <a:p>
            <a:pPr>
              <a:buFontTx/>
              <a:buNone/>
            </a:pPr>
            <a:r>
              <a:rPr lang="en-US" altLang="el-GR" dirty="0">
                <a:latin typeface="Courier New" panose="02070309020205020404" pitchFamily="49" charset="0"/>
              </a:rPr>
              <a:t>      value(</a:t>
            </a:r>
            <a:r>
              <a:rPr lang="en-US" altLang="el-GR" dirty="0" err="1">
                <a:latin typeface="Courier New" panose="02070309020205020404" pitchFamily="49" charset="0"/>
              </a:rPr>
              <a:t>Frame,Frame,Slot,Value</a:t>
            </a:r>
            <a:r>
              <a:rPr lang="en-US" altLang="el-GR" dirty="0">
                <a:latin typeface="Courier New" panose="02070309020205020404" pitchFamily="49" charset="0"/>
              </a:rPr>
              <a:t>).</a:t>
            </a:r>
          </a:p>
          <a:p>
            <a:pPr>
              <a:buFontTx/>
              <a:buNone/>
            </a:pPr>
            <a:endParaRPr lang="en-US" altLang="el-GR" dirty="0">
              <a:latin typeface="Courier New" panose="02070309020205020404" pitchFamily="49" charset="0"/>
            </a:endParaRPr>
          </a:p>
          <a:p>
            <a:pPr>
              <a:buFontTx/>
              <a:buNone/>
            </a:pPr>
            <a:r>
              <a:rPr lang="en-US" altLang="el-GR" dirty="0">
                <a:latin typeface="Courier New" panose="02070309020205020404" pitchFamily="49" charset="0"/>
              </a:rPr>
              <a:t>value(</a:t>
            </a:r>
            <a:r>
              <a:rPr lang="en-US" altLang="el-GR" dirty="0" err="1">
                <a:latin typeface="Courier New" panose="02070309020205020404" pitchFamily="49" charset="0"/>
              </a:rPr>
              <a:t>Frame,SuperFrame,Slot,Value</a:t>
            </a:r>
            <a:r>
              <a:rPr lang="en-US" altLang="el-GR" dirty="0">
                <a:latin typeface="Courier New" panose="02070309020205020404" pitchFamily="49" charset="0"/>
              </a:rPr>
              <a:t>):-</a:t>
            </a:r>
          </a:p>
          <a:p>
            <a:pPr>
              <a:buFontTx/>
              <a:buNone/>
            </a:pPr>
            <a:r>
              <a:rPr lang="en-US" altLang="el-GR" dirty="0">
                <a:latin typeface="Courier New" panose="02070309020205020404" pitchFamily="49" charset="0"/>
              </a:rPr>
              <a:t>      Query =.. [</a:t>
            </a:r>
            <a:r>
              <a:rPr lang="en-US" altLang="el-GR" dirty="0" err="1">
                <a:latin typeface="Courier New" panose="02070309020205020404" pitchFamily="49" charset="0"/>
              </a:rPr>
              <a:t>SuperFrame,Slot,Information</a:t>
            </a:r>
            <a:r>
              <a:rPr lang="en-US" altLang="el-GR" dirty="0">
                <a:latin typeface="Courier New" panose="02070309020205020404" pitchFamily="49" charset="0"/>
              </a:rPr>
              <a:t>],</a:t>
            </a:r>
          </a:p>
          <a:p>
            <a:pPr>
              <a:buFontTx/>
              <a:buNone/>
            </a:pPr>
            <a:r>
              <a:rPr lang="en-US" altLang="el-GR" dirty="0">
                <a:latin typeface="Courier New" panose="02070309020205020404" pitchFamily="49" charset="0"/>
              </a:rPr>
              <a:t>      call(Query),</a:t>
            </a:r>
          </a:p>
          <a:p>
            <a:pPr>
              <a:buFontTx/>
              <a:buNone/>
            </a:pPr>
            <a:r>
              <a:rPr lang="en-US" altLang="el-GR" dirty="0">
                <a:latin typeface="Courier New" panose="02070309020205020404" pitchFamily="49" charset="0"/>
              </a:rPr>
              <a:t>      process(</a:t>
            </a:r>
            <a:r>
              <a:rPr lang="en-US" altLang="el-GR" dirty="0" err="1">
                <a:latin typeface="Courier New" panose="02070309020205020404" pitchFamily="49" charset="0"/>
              </a:rPr>
              <a:t>Information,Frame,Value</a:t>
            </a:r>
            <a:r>
              <a:rPr lang="en-US" altLang="el-GR" dirty="0">
                <a:latin typeface="Courier New" panose="02070309020205020404" pitchFamily="49" charset="0"/>
              </a:rPr>
              <a:t>),!.</a:t>
            </a:r>
          </a:p>
          <a:p>
            <a:pPr>
              <a:buFontTx/>
              <a:buNone/>
            </a:pPr>
            <a:endParaRPr lang="en-US" altLang="el-GR" dirty="0">
              <a:latin typeface="Courier New" panose="02070309020205020404" pitchFamily="49" charset="0"/>
            </a:endParaRPr>
          </a:p>
          <a:p>
            <a:pPr>
              <a:buFontTx/>
              <a:buNone/>
            </a:pPr>
            <a:r>
              <a:rPr lang="en-US" altLang="el-GR" dirty="0">
                <a:latin typeface="Courier New" panose="02070309020205020404" pitchFamily="49" charset="0"/>
              </a:rPr>
              <a:t>value(</a:t>
            </a:r>
            <a:r>
              <a:rPr lang="en-US" altLang="el-GR" dirty="0" err="1">
                <a:latin typeface="Courier New" panose="02070309020205020404" pitchFamily="49" charset="0"/>
              </a:rPr>
              <a:t>Frame,SuperFrame,Slot,Value</a:t>
            </a:r>
            <a:r>
              <a:rPr lang="en-US" altLang="el-GR" dirty="0">
                <a:latin typeface="Courier New" panose="02070309020205020404" pitchFamily="49" charset="0"/>
              </a:rPr>
              <a:t>):-</a:t>
            </a:r>
          </a:p>
          <a:p>
            <a:pPr>
              <a:buFontTx/>
              <a:buNone/>
            </a:pPr>
            <a:r>
              <a:rPr lang="en-US" altLang="el-GR" dirty="0">
                <a:latin typeface="Courier New" panose="02070309020205020404" pitchFamily="49" charset="0"/>
              </a:rPr>
              <a:t>      parent(</a:t>
            </a:r>
            <a:r>
              <a:rPr lang="en-US" altLang="el-GR" dirty="0" err="1">
                <a:latin typeface="Courier New" panose="02070309020205020404" pitchFamily="49" charset="0"/>
              </a:rPr>
              <a:t>SuperFrame,ParentSuperFrame</a:t>
            </a:r>
            <a:r>
              <a:rPr lang="en-US" altLang="el-GR" dirty="0">
                <a:latin typeface="Courier New" panose="02070309020205020404" pitchFamily="49" charset="0"/>
              </a:rPr>
              <a:t>),</a:t>
            </a:r>
          </a:p>
          <a:p>
            <a:pPr>
              <a:buFontTx/>
              <a:buNone/>
            </a:pPr>
            <a:r>
              <a:rPr lang="en-US" altLang="el-GR" dirty="0">
                <a:latin typeface="Courier New" panose="02070309020205020404" pitchFamily="49" charset="0"/>
              </a:rPr>
              <a:t>      value(</a:t>
            </a:r>
            <a:r>
              <a:rPr lang="en-US" altLang="el-GR" dirty="0" err="1">
                <a:latin typeface="Courier New" panose="02070309020205020404" pitchFamily="49" charset="0"/>
              </a:rPr>
              <a:t>Frame,ParentSuperFrame,Slot,Value</a:t>
            </a:r>
            <a:r>
              <a:rPr lang="en-US" altLang="el-GR" dirty="0" smtClean="0">
                <a:latin typeface="Courier New" panose="02070309020205020404" pitchFamily="49" charset="0"/>
              </a:rPr>
              <a:t>).</a:t>
            </a:r>
            <a:endParaRPr lang="el-GR" altLang="el-GR" dirty="0">
              <a:latin typeface="Courier New" panose="02070309020205020404" pitchFamily="49" charset="0"/>
            </a:endParaRPr>
          </a:p>
        </p:txBody>
      </p:sp>
    </p:spTree>
    <p:extLst>
      <p:ext uri="{BB962C8B-B14F-4D97-AF65-F5344CB8AC3E}">
        <p14:creationId xmlns:p14="http://schemas.microsoft.com/office/powerpoint/2010/main" val="29043133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l-GR" sz="3000" dirty="0"/>
              <a:t>Υπολογισμός των τιμών των σχισμών καλύπτοντας και την περίπτωση των </a:t>
            </a:r>
            <a:r>
              <a:rPr lang="el-GR" altLang="el-GR" sz="3000" dirty="0" smtClean="0"/>
              <a:t>διαδικασιών</a:t>
            </a:r>
            <a:r>
              <a:rPr lang="en-US" altLang="el-GR" sz="3000" dirty="0" smtClean="0"/>
              <a:t> (2/2)</a:t>
            </a:r>
            <a:endParaRPr lang="el-GR" sz="3000" dirty="0"/>
          </a:p>
        </p:txBody>
      </p:sp>
      <p:sp>
        <p:nvSpPr>
          <p:cNvPr id="3" name="Θέση περιεχομένου 2"/>
          <p:cNvSpPr>
            <a:spLocks noGrp="1"/>
          </p:cNvSpPr>
          <p:nvPr>
            <p:ph idx="1"/>
          </p:nvPr>
        </p:nvSpPr>
        <p:spPr/>
        <p:txBody>
          <a:bodyPr>
            <a:noAutofit/>
          </a:bodyPr>
          <a:lstStyle/>
          <a:p>
            <a:pPr>
              <a:buFontTx/>
              <a:buNone/>
            </a:pPr>
            <a:r>
              <a:rPr lang="en-US" altLang="el-GR" sz="2000" dirty="0">
                <a:latin typeface="Courier New" panose="02070309020205020404" pitchFamily="49" charset="0"/>
              </a:rPr>
              <a:t>process(execute(</a:t>
            </a:r>
            <a:r>
              <a:rPr lang="en-US" altLang="el-GR" sz="2000" dirty="0" err="1">
                <a:latin typeface="Courier New" panose="02070309020205020404" pitchFamily="49" charset="0"/>
              </a:rPr>
              <a:t>Goal,Frame,Value</a:t>
            </a:r>
            <a:r>
              <a:rPr lang="en-US" altLang="el-GR" sz="2000" dirty="0">
                <a:latin typeface="Courier New" panose="02070309020205020404" pitchFamily="49" charset="0"/>
              </a:rPr>
              <a:t>),</a:t>
            </a:r>
            <a:r>
              <a:rPr lang="en-US" altLang="el-GR" sz="2000" dirty="0" err="1">
                <a:latin typeface="Courier New" panose="02070309020205020404" pitchFamily="49" charset="0"/>
              </a:rPr>
              <a:t>Frame,Value</a:t>
            </a:r>
            <a:r>
              <a:rPr lang="en-US" altLang="el-GR" sz="2000" dirty="0">
                <a:latin typeface="Courier New" panose="02070309020205020404" pitchFamily="49" charset="0"/>
              </a:rPr>
              <a:t>):- !,</a:t>
            </a:r>
          </a:p>
          <a:p>
            <a:pPr>
              <a:buFontTx/>
              <a:buNone/>
            </a:pPr>
            <a:r>
              <a:rPr lang="en-US" altLang="el-GR" sz="2000" dirty="0">
                <a:latin typeface="Courier New" panose="02070309020205020404" pitchFamily="49" charset="0"/>
              </a:rPr>
              <a:t>        call(Goal).</a:t>
            </a:r>
          </a:p>
          <a:p>
            <a:pPr>
              <a:buFontTx/>
              <a:buNone/>
            </a:pPr>
            <a:r>
              <a:rPr lang="en-US" altLang="el-GR" sz="2000" dirty="0">
                <a:latin typeface="Courier New" panose="02070309020205020404" pitchFamily="49" charset="0"/>
              </a:rPr>
              <a:t>process(</a:t>
            </a:r>
            <a:r>
              <a:rPr lang="en-US" altLang="el-GR" sz="2000" dirty="0" err="1">
                <a:latin typeface="Courier New" panose="02070309020205020404" pitchFamily="49" charset="0"/>
              </a:rPr>
              <a:t>Value,_,Value</a:t>
            </a:r>
            <a:r>
              <a:rPr lang="en-US" altLang="el-GR" sz="2000" dirty="0">
                <a:latin typeface="Courier New" panose="02070309020205020404" pitchFamily="49" charset="0"/>
              </a:rPr>
              <a:t>).</a:t>
            </a:r>
          </a:p>
          <a:p>
            <a:pPr>
              <a:buFontTx/>
              <a:buNone/>
            </a:pPr>
            <a:endParaRPr lang="en-US" altLang="el-GR" sz="2000" dirty="0">
              <a:latin typeface="Courier New" panose="02070309020205020404" pitchFamily="49" charset="0"/>
            </a:endParaRPr>
          </a:p>
          <a:p>
            <a:pPr>
              <a:buFontTx/>
              <a:buNone/>
            </a:pPr>
            <a:r>
              <a:rPr lang="en-US" altLang="el-GR" sz="2000" dirty="0">
                <a:latin typeface="Courier New" panose="02070309020205020404" pitchFamily="49" charset="0"/>
              </a:rPr>
              <a:t>parent(</a:t>
            </a:r>
            <a:r>
              <a:rPr lang="en-US" altLang="el-GR" sz="2000" dirty="0" err="1">
                <a:latin typeface="Courier New" panose="02070309020205020404" pitchFamily="49" charset="0"/>
              </a:rPr>
              <a:t>Frame,ParentFrame</a:t>
            </a:r>
            <a:r>
              <a:rPr lang="en-US" altLang="el-GR" sz="2000" dirty="0">
                <a:latin typeface="Courier New" panose="02070309020205020404" pitchFamily="49" charset="0"/>
              </a:rPr>
              <a:t>) :-</a:t>
            </a:r>
          </a:p>
          <a:p>
            <a:pPr>
              <a:buFontTx/>
              <a:buNone/>
            </a:pPr>
            <a:r>
              <a:rPr lang="en-US" altLang="el-GR" sz="2000" dirty="0">
                <a:latin typeface="Courier New" panose="02070309020205020404" pitchFamily="49" charset="0"/>
              </a:rPr>
              <a:t>       (Query =.. [</a:t>
            </a:r>
            <a:r>
              <a:rPr lang="en-US" altLang="el-GR" sz="2000" dirty="0" err="1">
                <a:latin typeface="Courier New" panose="02070309020205020404" pitchFamily="49" charset="0"/>
              </a:rPr>
              <a:t>Frame,a_kind_of</a:t>
            </a:r>
            <a:r>
              <a:rPr lang="en-US" altLang="el-GR" sz="2000" dirty="0">
                <a:latin typeface="Courier New" panose="02070309020205020404" pitchFamily="49" charset="0"/>
              </a:rPr>
              <a:t>, </a:t>
            </a:r>
            <a:r>
              <a:rPr lang="en-US" altLang="el-GR" sz="2000" dirty="0" err="1">
                <a:latin typeface="Courier New" panose="02070309020205020404" pitchFamily="49" charset="0"/>
              </a:rPr>
              <a:t>ParentFrame</a:t>
            </a:r>
            <a:r>
              <a:rPr lang="en-US" altLang="el-GR" sz="2000" dirty="0">
                <a:latin typeface="Courier New" panose="02070309020205020404" pitchFamily="49" charset="0"/>
              </a:rPr>
              <a:t>];</a:t>
            </a:r>
          </a:p>
          <a:p>
            <a:pPr>
              <a:buFontTx/>
              <a:buNone/>
            </a:pPr>
            <a:r>
              <a:rPr lang="en-US" altLang="el-GR" sz="2000" dirty="0">
                <a:latin typeface="Courier New" panose="02070309020205020404" pitchFamily="49" charset="0"/>
              </a:rPr>
              <a:t>        Query =.. [</a:t>
            </a:r>
            <a:r>
              <a:rPr lang="en-US" altLang="el-GR" sz="2000" dirty="0" err="1">
                <a:latin typeface="Courier New" panose="02070309020205020404" pitchFamily="49" charset="0"/>
              </a:rPr>
              <a:t>Frame,instance_of</a:t>
            </a:r>
            <a:r>
              <a:rPr lang="en-US" altLang="el-GR" sz="2000" dirty="0">
                <a:latin typeface="Courier New" panose="02070309020205020404" pitchFamily="49" charset="0"/>
              </a:rPr>
              <a:t>, </a:t>
            </a:r>
            <a:r>
              <a:rPr lang="en-US" altLang="el-GR" sz="2000" dirty="0" err="1">
                <a:latin typeface="Courier New" panose="02070309020205020404" pitchFamily="49" charset="0"/>
              </a:rPr>
              <a:t>ParentFrame</a:t>
            </a:r>
            <a:r>
              <a:rPr lang="en-US" altLang="el-GR" sz="2000" dirty="0">
                <a:latin typeface="Courier New" panose="02070309020205020404" pitchFamily="49" charset="0"/>
              </a:rPr>
              <a:t>]),</a:t>
            </a:r>
          </a:p>
          <a:p>
            <a:pPr>
              <a:buFontTx/>
              <a:buNone/>
            </a:pPr>
            <a:r>
              <a:rPr lang="en-US" altLang="el-GR" sz="2000" dirty="0">
                <a:latin typeface="Courier New" panose="02070309020205020404" pitchFamily="49" charset="0"/>
              </a:rPr>
              <a:t>       call(Query).</a:t>
            </a:r>
            <a:endParaRPr lang="el-GR" altLang="el-GR" sz="2000" dirty="0">
              <a:latin typeface="Courier New" panose="02070309020205020404" pitchFamily="49" charset="0"/>
            </a:endParaRPr>
          </a:p>
        </p:txBody>
      </p:sp>
    </p:spTree>
    <p:extLst>
      <p:ext uri="{BB962C8B-B14F-4D97-AF65-F5344CB8AC3E}">
        <p14:creationId xmlns:p14="http://schemas.microsoft.com/office/powerpoint/2010/main" val="12801683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a:t>Επαγωγικές (συμπερασματικές) βάσεις δεδομένων </a:t>
            </a:r>
            <a:r>
              <a:rPr lang="el-GR" altLang="el-GR" dirty="0" smtClean="0"/>
              <a:t>– </a:t>
            </a:r>
            <a:r>
              <a:rPr lang="en-US" altLang="el-GR" dirty="0" err="1" smtClean="0"/>
              <a:t>datalog</a:t>
            </a:r>
            <a:r>
              <a:rPr lang="en-US" altLang="el-GR" dirty="0" smtClean="0"/>
              <a:t> (1/3)</a:t>
            </a:r>
            <a:endParaRPr lang="el-GR" dirty="0"/>
          </a:p>
        </p:txBody>
      </p:sp>
      <p:sp>
        <p:nvSpPr>
          <p:cNvPr id="3" name="Θέση περιεχομένου 2"/>
          <p:cNvSpPr>
            <a:spLocks noGrp="1"/>
          </p:cNvSpPr>
          <p:nvPr>
            <p:ph idx="1"/>
          </p:nvPr>
        </p:nvSpPr>
        <p:spPr/>
        <p:txBody>
          <a:bodyPr>
            <a:noAutofit/>
          </a:bodyPr>
          <a:lstStyle/>
          <a:p>
            <a:pPr>
              <a:lnSpc>
                <a:spcPct val="120000"/>
              </a:lnSpc>
            </a:pPr>
            <a:r>
              <a:rPr lang="el-GR" altLang="el-GR" sz="2200" dirty="0"/>
              <a:t>Δεδομένα (απλά ή σύνθετα) </a:t>
            </a:r>
            <a:r>
              <a:rPr lang="en-US" altLang="el-GR" sz="2200" dirty="0"/>
              <a:t>VS </a:t>
            </a:r>
            <a:r>
              <a:rPr lang="el-GR" altLang="el-GR" sz="2200" dirty="0"/>
              <a:t>γνώση</a:t>
            </a:r>
          </a:p>
          <a:p>
            <a:pPr>
              <a:lnSpc>
                <a:spcPct val="120000"/>
              </a:lnSpc>
            </a:pPr>
            <a:r>
              <a:rPr lang="el-GR" altLang="el-GR" sz="2200" dirty="0"/>
              <a:t>Συστήματα βασισμένα σε γνώση – συστήματα βάσης γνώσης </a:t>
            </a:r>
            <a:r>
              <a:rPr lang="en-US" altLang="el-GR" sz="2200" dirty="0"/>
              <a:t>VS</a:t>
            </a:r>
            <a:r>
              <a:rPr lang="el-GR" altLang="el-GR" sz="2200" dirty="0"/>
              <a:t> συστήματα διαχείρισης βάσης γνώσης (τα τελευταία χρειάζονται, π.χ., αποδοτική προσπέλαση, χειρισμό δοσοληψιών)</a:t>
            </a:r>
          </a:p>
          <a:p>
            <a:pPr>
              <a:lnSpc>
                <a:spcPct val="120000"/>
              </a:lnSpc>
            </a:pPr>
            <a:r>
              <a:rPr lang="el-GR" altLang="el-GR" sz="2200" dirty="0"/>
              <a:t>Δηλωτική γλώσσα</a:t>
            </a:r>
          </a:p>
          <a:p>
            <a:pPr lvl="1">
              <a:lnSpc>
                <a:spcPct val="120000"/>
              </a:lnSpc>
            </a:pPr>
            <a:r>
              <a:rPr lang="el-GR" altLang="el-GR" sz="1800" dirty="0"/>
              <a:t>Για χειρισμό δεδομένων</a:t>
            </a:r>
          </a:p>
          <a:p>
            <a:pPr lvl="1">
              <a:lnSpc>
                <a:spcPct val="120000"/>
              </a:lnSpc>
            </a:pPr>
            <a:r>
              <a:rPr lang="el-GR" altLang="el-GR" sz="1800" dirty="0"/>
              <a:t>Σαν φιλόξενη γλώσσα </a:t>
            </a:r>
            <a:r>
              <a:rPr lang="en-US" altLang="el-GR" sz="1800" dirty="0"/>
              <a:t>(host language)</a:t>
            </a:r>
          </a:p>
          <a:p>
            <a:pPr>
              <a:lnSpc>
                <a:spcPct val="120000"/>
              </a:lnSpc>
            </a:pPr>
            <a:r>
              <a:rPr lang="el-GR" altLang="el-GR" sz="2200" dirty="0"/>
              <a:t> </a:t>
            </a:r>
            <a:r>
              <a:rPr lang="en-US" altLang="el-GR" sz="2200" dirty="0"/>
              <a:t> </a:t>
            </a:r>
            <a:r>
              <a:rPr lang="el-GR" altLang="el-GR" sz="2200" dirty="0"/>
              <a:t>Οι δηλωτικές γλώσσες συχνά βασίζονται σε κάποια μορφή λογικής, π.χ. </a:t>
            </a:r>
            <a:r>
              <a:rPr lang="en-US" altLang="el-GR" sz="2200" dirty="0"/>
              <a:t>SQL </a:t>
            </a:r>
            <a:r>
              <a:rPr lang="el-GR" altLang="el-GR" sz="2200" dirty="0"/>
              <a:t>βασίζεται στο σχεσιακό λογισμό </a:t>
            </a:r>
            <a:r>
              <a:rPr lang="en-US" altLang="el-GR" sz="2200" dirty="0"/>
              <a:t>(relational calculus</a:t>
            </a:r>
            <a:r>
              <a:rPr lang="en-US" altLang="el-GR" sz="2200" dirty="0" smtClean="0"/>
              <a:t>)</a:t>
            </a:r>
            <a:endParaRPr lang="el-GR" altLang="el-GR" sz="2200" dirty="0"/>
          </a:p>
        </p:txBody>
      </p:sp>
    </p:spTree>
    <p:extLst>
      <p:ext uri="{BB962C8B-B14F-4D97-AF65-F5344CB8AC3E}">
        <p14:creationId xmlns:p14="http://schemas.microsoft.com/office/powerpoint/2010/main" val="22796545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a:t>Επαγωγικές (συμπερασματικές) βάσεις δεδομένων – </a:t>
            </a:r>
            <a:r>
              <a:rPr lang="en-US" altLang="el-GR" dirty="0" err="1"/>
              <a:t>datalog</a:t>
            </a:r>
            <a:r>
              <a:rPr lang="en-US" altLang="el-GR" dirty="0"/>
              <a:t> </a:t>
            </a:r>
            <a:r>
              <a:rPr lang="en-US" altLang="el-GR" dirty="0" smtClean="0"/>
              <a:t>(</a:t>
            </a:r>
            <a:r>
              <a:rPr lang="el-GR" altLang="el-GR" dirty="0" smtClean="0"/>
              <a:t>2</a:t>
            </a:r>
            <a:r>
              <a:rPr lang="en-US" altLang="el-GR" dirty="0" smtClean="0"/>
              <a:t>/3</a:t>
            </a:r>
            <a:r>
              <a:rPr lang="en-US" altLang="el-GR" dirty="0"/>
              <a:t>)</a:t>
            </a:r>
            <a:endParaRPr lang="el-GR" dirty="0"/>
          </a:p>
        </p:txBody>
      </p:sp>
      <p:sp>
        <p:nvSpPr>
          <p:cNvPr id="3" name="Θέση περιεχομένου 2"/>
          <p:cNvSpPr>
            <a:spLocks noGrp="1"/>
          </p:cNvSpPr>
          <p:nvPr>
            <p:ph idx="1"/>
          </p:nvPr>
        </p:nvSpPr>
        <p:spPr/>
        <p:txBody>
          <a:bodyPr>
            <a:normAutofit fontScale="77500" lnSpcReduction="20000"/>
          </a:bodyPr>
          <a:lstStyle/>
          <a:p>
            <a:r>
              <a:rPr lang="el-GR" dirty="0"/>
              <a:t>ΓΕΓΟΝΟΣ: </a:t>
            </a:r>
          </a:p>
          <a:p>
            <a:pPr lvl="1"/>
            <a:r>
              <a:rPr lang="el-GR" dirty="0"/>
              <a:t>θετική η ανάμιξη της λογικής και των βάσεων δεδομένων</a:t>
            </a:r>
          </a:p>
          <a:p>
            <a:pPr lvl="1"/>
            <a:r>
              <a:rPr lang="el-GR" dirty="0"/>
              <a:t>θετική η ανάμιξη της τεχνητής νοημοσύνης και των τεχνολογιών των βάσεων δεδομένων για την ανάπτυξη βάσεων γνώσης</a:t>
            </a:r>
          </a:p>
          <a:p>
            <a:r>
              <a:rPr lang="el-GR" dirty="0"/>
              <a:t>Η προσπάθεια στην ενοποίηση εστιάζει σε θέματα:</a:t>
            </a:r>
          </a:p>
          <a:p>
            <a:pPr lvl="1"/>
            <a:r>
              <a:rPr lang="el-GR" dirty="0"/>
              <a:t>Εκφραστικότητας (</a:t>
            </a:r>
            <a:r>
              <a:rPr lang="el-GR" dirty="0" err="1"/>
              <a:t>expressiveness</a:t>
            </a:r>
            <a:r>
              <a:rPr lang="el-GR" dirty="0"/>
              <a:t>) και σημασιολογίας (</a:t>
            </a:r>
            <a:r>
              <a:rPr lang="el-GR" dirty="0" err="1"/>
              <a:t>semantics</a:t>
            </a:r>
            <a:r>
              <a:rPr lang="el-GR" dirty="0"/>
              <a:t>) </a:t>
            </a:r>
          </a:p>
          <a:p>
            <a:pPr lvl="1"/>
            <a:r>
              <a:rPr lang="el-GR" dirty="0"/>
              <a:t>Βελτιστοποίηση των ερωτήσεων που εκφράζονται σαν λογικά προγράμματα</a:t>
            </a:r>
          </a:p>
          <a:p>
            <a:pPr lvl="1"/>
            <a:r>
              <a:rPr lang="el-GR" dirty="0"/>
              <a:t>Το πρώτο είναι πολύ κρίσιμο για τις επαγωγικές βάσεις </a:t>
            </a:r>
            <a:r>
              <a:rPr lang="el-GR" dirty="0" smtClean="0"/>
              <a:t>δεδομένων</a:t>
            </a:r>
            <a:endParaRPr lang="el-GR" dirty="0"/>
          </a:p>
        </p:txBody>
      </p:sp>
    </p:spTree>
    <p:extLst>
      <p:ext uri="{BB962C8B-B14F-4D97-AF65-F5344CB8AC3E}">
        <p14:creationId xmlns:p14="http://schemas.microsoft.com/office/powerpoint/2010/main" val="11048426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a:t>Επαγωγικές (συμπερασματικές) βάσεις δεδομένων – </a:t>
            </a:r>
            <a:r>
              <a:rPr lang="en-US" altLang="el-GR" dirty="0" err="1"/>
              <a:t>datalog</a:t>
            </a:r>
            <a:r>
              <a:rPr lang="en-US" altLang="el-GR" dirty="0"/>
              <a:t> </a:t>
            </a:r>
            <a:r>
              <a:rPr lang="en-US" altLang="el-GR" dirty="0" smtClean="0"/>
              <a:t>(</a:t>
            </a:r>
            <a:r>
              <a:rPr lang="el-GR" altLang="el-GR" dirty="0"/>
              <a:t>3</a:t>
            </a:r>
            <a:r>
              <a:rPr lang="en-US" altLang="el-GR" dirty="0" smtClean="0"/>
              <a:t>/3</a:t>
            </a:r>
            <a:r>
              <a:rPr lang="en-US" altLang="el-GR" dirty="0"/>
              <a:t>)</a:t>
            </a:r>
            <a:endParaRPr lang="el-GR" dirty="0"/>
          </a:p>
        </p:txBody>
      </p:sp>
      <p:sp>
        <p:nvSpPr>
          <p:cNvPr id="3" name="Θέση περιεχομένου 2"/>
          <p:cNvSpPr>
            <a:spLocks noGrp="1"/>
          </p:cNvSpPr>
          <p:nvPr>
            <p:ph idx="1"/>
          </p:nvPr>
        </p:nvSpPr>
        <p:spPr>
          <a:xfrm>
            <a:off x="464156" y="1556792"/>
            <a:ext cx="8229600" cy="5184576"/>
          </a:xfrm>
        </p:spPr>
        <p:txBody>
          <a:bodyPr>
            <a:normAutofit lnSpcReduction="10000"/>
          </a:bodyPr>
          <a:lstStyle/>
          <a:p>
            <a:r>
              <a:rPr lang="el-GR" altLang="el-GR" sz="2000" dirty="0"/>
              <a:t>Απευθείας πρόσβαση στα δεδομένα από το σύστημα του λογικού προγραμματισμού: η περίπτωση της </a:t>
            </a:r>
            <a:r>
              <a:rPr lang="en-US" altLang="el-GR" sz="2000" dirty="0" err="1" smtClean="0"/>
              <a:t>datalog</a:t>
            </a:r>
            <a:endParaRPr lang="el-GR" altLang="el-GR" sz="2000" dirty="0" smtClean="0"/>
          </a:p>
          <a:p>
            <a:r>
              <a:rPr lang="el-GR" altLang="el-GR" sz="2000" dirty="0" smtClean="0"/>
              <a:t>Λογικοί </a:t>
            </a:r>
            <a:r>
              <a:rPr lang="el-GR" altLang="el-GR" sz="2000" dirty="0"/>
              <a:t>κανόνες με συναρτησιακά σύμβολα είναι εξίσου ισχυροί με μια μηχανή </a:t>
            </a:r>
            <a:r>
              <a:rPr lang="en-US" altLang="el-GR" sz="2000" dirty="0"/>
              <a:t>Turing</a:t>
            </a:r>
          </a:p>
          <a:p>
            <a:r>
              <a:rPr lang="el-GR" altLang="el-GR" sz="2000" dirty="0"/>
              <a:t>Ακόμα και χωρίς συναρτησιακά σύμβολα, οι λογικοί κανόνες έχουν τη δυνατότητα να εκφράσουν υπολογισμούς που δεν εκφράζονται στις συμβατικές γλώσσες χειρισμού δεδομένων, π.χ. τη μεταβατική κλειστότητα μιας σχέσης («Ποιες είναι οι ιεραρχίες </a:t>
            </a:r>
            <a:r>
              <a:rPr lang="en-US" altLang="el-GR" sz="2000" dirty="0"/>
              <a:t>managers</a:t>
            </a:r>
            <a:r>
              <a:rPr lang="el-GR" altLang="el-GR" sz="2000" dirty="0"/>
              <a:t>;»)</a:t>
            </a:r>
          </a:p>
          <a:p>
            <a:r>
              <a:rPr lang="el-GR" altLang="el-GR" sz="2000" dirty="0"/>
              <a:t>Η λογική πρώτης τάξης (</a:t>
            </a:r>
            <a:r>
              <a:rPr lang="en-US" altLang="el-GR" sz="2000" dirty="0"/>
              <a:t>first order logic) </a:t>
            </a:r>
            <a:r>
              <a:rPr lang="el-GR" altLang="el-GR" sz="2000" dirty="0"/>
              <a:t>μπορεί να αποτελέσει τόσο ένα μέσο αναπαράστασης της γνώσης όσο και μια γλώσσα για την έκφραση πράξεων πάνω σε σχέσεις</a:t>
            </a:r>
          </a:p>
          <a:p>
            <a:r>
              <a:rPr lang="el-GR" altLang="el-GR" sz="2000" dirty="0"/>
              <a:t>Υπάρχει μια ιεραρχία μοντέλων δεδομένων καθένα από τα οποία υποστηρίζει δεδομένα παρόμοια με εκείνα του σχεσιακού μοντέλου αλλά με σταδιακά πιο ισχυρές λογικές γλώσσες στις οποίες εκφράζουμε πράξεις στα δεδομένα: </a:t>
            </a:r>
            <a:r>
              <a:rPr lang="el-GR" altLang="el-GR" sz="2000" i="1" dirty="0"/>
              <a:t>το πιο απλό μοντέλο είναι η </a:t>
            </a:r>
            <a:r>
              <a:rPr lang="en-US" altLang="el-GR" sz="2000" i="1" dirty="0" err="1" smtClean="0"/>
              <a:t>datalog</a:t>
            </a:r>
            <a:r>
              <a:rPr lang="en-US" altLang="el-GR" sz="2000" i="1" dirty="0" smtClean="0"/>
              <a:t>.</a:t>
            </a:r>
            <a:endParaRPr lang="el-GR" altLang="el-GR" sz="2000" i="1" dirty="0"/>
          </a:p>
        </p:txBody>
      </p:sp>
    </p:spTree>
    <p:extLst>
      <p:ext uri="{BB962C8B-B14F-4D97-AF65-F5344CB8AC3E}">
        <p14:creationId xmlns:p14="http://schemas.microsoft.com/office/powerpoint/2010/main" val="25619933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a:t>Σύνταξη προγραμμάτων </a:t>
            </a:r>
            <a:r>
              <a:rPr lang="en-US" altLang="el-GR" dirty="0" err="1" smtClean="0"/>
              <a:t>datalog</a:t>
            </a:r>
            <a:r>
              <a:rPr lang="el-GR" altLang="el-GR" dirty="0" smtClean="0"/>
              <a:t> (1/2)</a:t>
            </a:r>
            <a:endParaRPr lang="el-GR" dirty="0"/>
          </a:p>
        </p:txBody>
      </p:sp>
      <p:sp>
        <p:nvSpPr>
          <p:cNvPr id="3" name="Θέση περιεχομένου 2"/>
          <p:cNvSpPr>
            <a:spLocks noGrp="1"/>
          </p:cNvSpPr>
          <p:nvPr>
            <p:ph idx="1"/>
          </p:nvPr>
        </p:nvSpPr>
        <p:spPr/>
        <p:txBody>
          <a:bodyPr/>
          <a:lstStyle/>
          <a:p>
            <a:r>
              <a:rPr lang="en-US" altLang="el-GR" sz="2800" dirty="0"/>
              <a:t>l</a:t>
            </a:r>
            <a:r>
              <a:rPr lang="en-US" altLang="el-GR" sz="2800" baseline="-25000" dirty="0"/>
              <a:t>0</a:t>
            </a:r>
            <a:r>
              <a:rPr lang="en-US" altLang="el-GR" sz="2800" dirty="0"/>
              <a:t> :- l</a:t>
            </a:r>
            <a:r>
              <a:rPr lang="en-US" altLang="el-GR" sz="2800" baseline="-25000" dirty="0"/>
              <a:t>1</a:t>
            </a:r>
            <a:r>
              <a:rPr lang="en-US" altLang="el-GR" sz="2800" dirty="0"/>
              <a:t> &amp; … &amp; </a:t>
            </a:r>
            <a:r>
              <a:rPr lang="en-US" altLang="el-GR" sz="2800" dirty="0" err="1"/>
              <a:t>l</a:t>
            </a:r>
            <a:r>
              <a:rPr lang="en-US" altLang="el-GR" sz="2800" baseline="-25000" dirty="0" err="1"/>
              <a:t>n</a:t>
            </a:r>
            <a:endParaRPr lang="en-US" altLang="el-GR" sz="2800" baseline="-25000" dirty="0"/>
          </a:p>
          <a:p>
            <a:pPr lvl="1"/>
            <a:r>
              <a:rPr lang="en-US" altLang="el-GR" dirty="0"/>
              <a:t>l</a:t>
            </a:r>
            <a:r>
              <a:rPr lang="en-US" altLang="el-GR" baseline="-25000" dirty="0"/>
              <a:t>0</a:t>
            </a:r>
            <a:r>
              <a:rPr lang="en-US" altLang="el-GR" dirty="0"/>
              <a:t>: </a:t>
            </a:r>
            <a:r>
              <a:rPr lang="el-GR" altLang="el-GR" dirty="0"/>
              <a:t>κεφαλή </a:t>
            </a:r>
            <a:r>
              <a:rPr lang="en-US" altLang="el-GR" dirty="0"/>
              <a:t>(head)</a:t>
            </a:r>
          </a:p>
          <a:p>
            <a:pPr lvl="1"/>
            <a:r>
              <a:rPr lang="en-US" altLang="el-GR" dirty="0"/>
              <a:t>l</a:t>
            </a:r>
            <a:r>
              <a:rPr lang="en-US" altLang="el-GR" baseline="-25000" dirty="0"/>
              <a:t>1</a:t>
            </a:r>
            <a:r>
              <a:rPr lang="en-US" altLang="el-GR" dirty="0"/>
              <a:t> &amp; … &amp; </a:t>
            </a:r>
            <a:r>
              <a:rPr lang="en-US" altLang="el-GR" dirty="0" err="1"/>
              <a:t>l</a:t>
            </a:r>
            <a:r>
              <a:rPr lang="en-US" altLang="el-GR" baseline="-25000" dirty="0" err="1"/>
              <a:t>n</a:t>
            </a:r>
            <a:r>
              <a:rPr lang="en-US" altLang="el-GR" dirty="0"/>
              <a:t>: </a:t>
            </a:r>
            <a:r>
              <a:rPr lang="el-GR" altLang="el-GR" dirty="0"/>
              <a:t>σώμα </a:t>
            </a:r>
            <a:r>
              <a:rPr lang="en-US" altLang="el-GR" dirty="0"/>
              <a:t>(body)</a:t>
            </a:r>
          </a:p>
          <a:p>
            <a:pPr lvl="1"/>
            <a:r>
              <a:rPr lang="en-US" altLang="el-GR" dirty="0"/>
              <a:t>l</a:t>
            </a:r>
            <a:r>
              <a:rPr lang="en-US" altLang="el-GR" baseline="-25000" dirty="0"/>
              <a:t>i</a:t>
            </a:r>
            <a:r>
              <a:rPr lang="en-US" altLang="el-GR" dirty="0"/>
              <a:t>: </a:t>
            </a:r>
            <a:r>
              <a:rPr lang="el-GR" altLang="el-GR" dirty="0"/>
              <a:t>λεκτικό </a:t>
            </a:r>
            <a:r>
              <a:rPr lang="en-US" altLang="el-GR" dirty="0"/>
              <a:t>(</a:t>
            </a:r>
            <a:r>
              <a:rPr lang="en-US" altLang="el-GR" dirty="0" err="1"/>
              <a:t>litteral</a:t>
            </a:r>
            <a:r>
              <a:rPr lang="en-US" altLang="el-GR" dirty="0"/>
              <a:t>) </a:t>
            </a:r>
            <a:r>
              <a:rPr lang="el-GR" altLang="el-GR" dirty="0"/>
              <a:t>της μορφής </a:t>
            </a:r>
            <a:r>
              <a:rPr lang="en-US" altLang="el-GR" dirty="0"/>
              <a:t>p</a:t>
            </a:r>
            <a:r>
              <a:rPr lang="en-US" altLang="el-GR" baseline="-25000" dirty="0"/>
              <a:t>i</a:t>
            </a:r>
            <a:r>
              <a:rPr lang="en-US" altLang="el-GR" dirty="0"/>
              <a:t>(t</a:t>
            </a:r>
            <a:r>
              <a:rPr lang="en-US" altLang="el-GR" baseline="-25000" dirty="0"/>
              <a:t>1</a:t>
            </a:r>
            <a:r>
              <a:rPr lang="en-US" altLang="el-GR" dirty="0"/>
              <a:t>, …, </a:t>
            </a:r>
            <a:r>
              <a:rPr lang="en-US" altLang="el-GR" dirty="0" err="1"/>
              <a:t>t</a:t>
            </a:r>
            <a:r>
              <a:rPr lang="en-US" altLang="el-GR" baseline="-25000" dirty="0" err="1"/>
              <a:t>k</a:t>
            </a:r>
            <a:r>
              <a:rPr lang="en-US" altLang="el-GR" baseline="-24000" dirty="0" err="1"/>
              <a:t>i</a:t>
            </a:r>
            <a:r>
              <a:rPr lang="en-US" altLang="el-GR" dirty="0"/>
              <a:t>) (</a:t>
            </a:r>
            <a:r>
              <a:rPr lang="el-GR" altLang="el-GR" b="1" dirty="0"/>
              <a:t>ατομικός τύπος</a:t>
            </a:r>
            <a:r>
              <a:rPr lang="el-GR" altLang="el-GR" dirty="0"/>
              <a:t>, </a:t>
            </a:r>
            <a:r>
              <a:rPr lang="en-US" altLang="el-GR" dirty="0"/>
              <a:t>atomic formula)</a:t>
            </a:r>
          </a:p>
          <a:p>
            <a:pPr lvl="1"/>
            <a:r>
              <a:rPr lang="en-US" altLang="el-GR" dirty="0"/>
              <a:t>p</a:t>
            </a:r>
            <a:r>
              <a:rPr lang="en-US" altLang="el-GR" baseline="-25000" dirty="0"/>
              <a:t>i</a:t>
            </a:r>
            <a:r>
              <a:rPr lang="en-US" altLang="el-GR" dirty="0"/>
              <a:t>: </a:t>
            </a:r>
            <a:r>
              <a:rPr lang="el-GR" altLang="el-GR" dirty="0"/>
              <a:t>σύμβολο κατηγορήματος </a:t>
            </a:r>
            <a:r>
              <a:rPr lang="en-US" altLang="el-GR" dirty="0"/>
              <a:t>(predicate symbol)</a:t>
            </a:r>
          </a:p>
          <a:p>
            <a:pPr lvl="1"/>
            <a:r>
              <a:rPr lang="en-US" altLang="el-GR" dirty="0" err="1"/>
              <a:t>t</a:t>
            </a:r>
            <a:r>
              <a:rPr lang="en-US" altLang="el-GR" baseline="-25000" dirty="0" err="1"/>
              <a:t>j</a:t>
            </a:r>
            <a:r>
              <a:rPr lang="en-US" altLang="el-GR" dirty="0"/>
              <a:t>: </a:t>
            </a:r>
            <a:r>
              <a:rPr lang="el-GR" altLang="el-GR" dirty="0"/>
              <a:t>όρος (</a:t>
            </a:r>
            <a:r>
              <a:rPr lang="en-US" altLang="el-GR" dirty="0"/>
              <a:t>term) (</a:t>
            </a:r>
            <a:r>
              <a:rPr lang="el-GR" altLang="el-GR" b="1" dirty="0"/>
              <a:t>σταθερά </a:t>
            </a:r>
            <a:r>
              <a:rPr lang="el-GR" altLang="el-GR" dirty="0"/>
              <a:t>ή</a:t>
            </a:r>
            <a:r>
              <a:rPr lang="el-GR" altLang="el-GR" b="1" dirty="0"/>
              <a:t> μεταβλητή</a:t>
            </a:r>
            <a:r>
              <a:rPr lang="el-GR" altLang="el-GR" dirty="0" smtClean="0"/>
              <a:t>)</a:t>
            </a:r>
            <a:endParaRPr lang="el-GR" altLang="el-GR" dirty="0"/>
          </a:p>
        </p:txBody>
      </p:sp>
    </p:spTree>
    <p:extLst>
      <p:ext uri="{BB962C8B-B14F-4D97-AF65-F5344CB8AC3E}">
        <p14:creationId xmlns:p14="http://schemas.microsoft.com/office/powerpoint/2010/main" val="666768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a:t>Σύνταξη προγραμμάτων </a:t>
            </a:r>
            <a:r>
              <a:rPr lang="en-US" altLang="el-GR" dirty="0" err="1"/>
              <a:t>datalog</a:t>
            </a:r>
            <a:r>
              <a:rPr lang="el-GR" altLang="el-GR" dirty="0"/>
              <a:t> </a:t>
            </a:r>
            <a:r>
              <a:rPr lang="el-GR" altLang="el-GR" dirty="0" smtClean="0"/>
              <a:t>(2/2)</a:t>
            </a:r>
            <a:endParaRPr lang="el-GR" dirty="0"/>
          </a:p>
        </p:txBody>
      </p:sp>
      <p:sp>
        <p:nvSpPr>
          <p:cNvPr id="3" name="Θέση περιεχομένου 2"/>
          <p:cNvSpPr>
            <a:spLocks noGrp="1"/>
          </p:cNvSpPr>
          <p:nvPr>
            <p:ph idx="1"/>
          </p:nvPr>
        </p:nvSpPr>
        <p:spPr/>
        <p:txBody>
          <a:bodyPr>
            <a:normAutofit fontScale="92500" lnSpcReduction="20000"/>
          </a:bodyPr>
          <a:lstStyle/>
          <a:p>
            <a:r>
              <a:rPr lang="el-GR" dirty="0"/>
              <a:t>Προτάσεις </a:t>
            </a:r>
            <a:r>
              <a:rPr lang="en-US" dirty="0" err="1"/>
              <a:t>datalog</a:t>
            </a:r>
            <a:endParaRPr lang="en-US" dirty="0"/>
          </a:p>
          <a:p>
            <a:pPr lvl="1"/>
            <a:r>
              <a:rPr lang="el-GR" dirty="0"/>
              <a:t>Πλήρως αποτιμημένα γεγονότα που φυλάσσονται σε σχεσιακή βάση (άμεση βάση – </a:t>
            </a:r>
            <a:r>
              <a:rPr lang="en-US" dirty="0"/>
              <a:t>extensional database, EDB)</a:t>
            </a:r>
          </a:p>
          <a:p>
            <a:pPr lvl="1"/>
            <a:r>
              <a:rPr lang="el-GR" dirty="0"/>
              <a:t>Λογικοί κανόνες (έμμεση βάση – </a:t>
            </a:r>
            <a:r>
              <a:rPr lang="en-US" dirty="0" err="1"/>
              <a:t>intensional</a:t>
            </a:r>
            <a:r>
              <a:rPr lang="en-US" dirty="0"/>
              <a:t> database, IDB)</a:t>
            </a:r>
          </a:p>
          <a:p>
            <a:r>
              <a:rPr lang="el-GR" dirty="0"/>
              <a:t>Κατηγορήματα </a:t>
            </a:r>
            <a:r>
              <a:rPr lang="en-US" dirty="0"/>
              <a:t>IDB – </a:t>
            </a:r>
            <a:r>
              <a:rPr lang="el-GR" dirty="0"/>
              <a:t>κατηγορήματα </a:t>
            </a:r>
            <a:r>
              <a:rPr lang="en-US" dirty="0"/>
              <a:t>EDB</a:t>
            </a:r>
          </a:p>
          <a:p>
            <a:r>
              <a:rPr lang="el-GR" dirty="0"/>
              <a:t>Παράδειγμα:</a:t>
            </a:r>
          </a:p>
          <a:p>
            <a:pPr lvl="1"/>
            <a:r>
              <a:rPr lang="en-US" dirty="0"/>
              <a:t>grandparent(Z,X) :- par(Y,X) &amp; par(Z,Y).</a:t>
            </a:r>
          </a:p>
          <a:p>
            <a:pPr lvl="1"/>
            <a:r>
              <a:rPr lang="en-US" dirty="0"/>
              <a:t>father(</a:t>
            </a:r>
            <a:r>
              <a:rPr lang="en-US" dirty="0" err="1"/>
              <a:t>bob,john</a:t>
            </a:r>
            <a:r>
              <a:rPr lang="en-US" dirty="0" smtClean="0"/>
              <a:t>).</a:t>
            </a:r>
            <a:endParaRPr lang="en-US" dirty="0"/>
          </a:p>
        </p:txBody>
      </p:sp>
    </p:spTree>
    <p:extLst>
      <p:ext uri="{BB962C8B-B14F-4D97-AF65-F5344CB8AC3E}">
        <p14:creationId xmlns:p14="http://schemas.microsoft.com/office/powerpoint/2010/main" val="10293675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Συντακτικοί Περιορισμοί</a:t>
            </a:r>
            <a:endParaRPr lang="el-GR" dirty="0"/>
          </a:p>
        </p:txBody>
      </p:sp>
      <p:sp>
        <p:nvSpPr>
          <p:cNvPr id="3" name="Θέση περιεχομένου 2"/>
          <p:cNvSpPr>
            <a:spLocks noGrp="1"/>
          </p:cNvSpPr>
          <p:nvPr>
            <p:ph idx="1"/>
          </p:nvPr>
        </p:nvSpPr>
        <p:spPr/>
        <p:txBody>
          <a:bodyPr/>
          <a:lstStyle/>
          <a:p>
            <a:r>
              <a:rPr lang="el-GR" dirty="0"/>
              <a:t>Κανόνες Ασφάλειας:</a:t>
            </a:r>
          </a:p>
          <a:p>
            <a:pPr lvl="1"/>
            <a:r>
              <a:rPr lang="el-GR" dirty="0"/>
              <a:t>Κάθε γεγονός πρέπει να είναι πλήρως αποτιμημένο (</a:t>
            </a:r>
            <a:r>
              <a:rPr lang="el-GR" dirty="0" err="1"/>
              <a:t>ground</a:t>
            </a:r>
            <a:r>
              <a:rPr lang="el-GR" dirty="0"/>
              <a:t>)</a:t>
            </a:r>
          </a:p>
          <a:p>
            <a:pPr lvl="1"/>
            <a:r>
              <a:rPr lang="el-GR" dirty="0"/>
              <a:t>Κάθε μεταβλητή που εμφανίζεται στην κεφαλή ενός κανόνα πρέπει να εμφανίζεται και στο σώμα του</a:t>
            </a:r>
          </a:p>
          <a:p>
            <a:r>
              <a:rPr lang="el-GR" dirty="0"/>
              <a:t>Απαγορεύεται ένα κατηγόρημα EDB να εμφανίζεται σε κεφαλή </a:t>
            </a:r>
            <a:r>
              <a:rPr lang="el-GR" dirty="0" smtClean="0"/>
              <a:t>κανόνα</a:t>
            </a:r>
            <a:r>
              <a:rPr lang="en-US" dirty="0" smtClean="0"/>
              <a:t>.</a:t>
            </a:r>
            <a:endParaRPr lang="el-GR" dirty="0"/>
          </a:p>
        </p:txBody>
      </p:sp>
    </p:spTree>
    <p:extLst>
      <p:ext uri="{BB962C8B-B14F-4D97-AF65-F5344CB8AC3E}">
        <p14:creationId xmlns:p14="http://schemas.microsoft.com/office/powerpoint/2010/main" val="884804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lstStyle/>
          <a:p>
            <a:r>
              <a:rPr lang="el-GR" dirty="0"/>
              <a:t>Λογικός προγραμματισμός για αναπαράσταση γνώσης</a:t>
            </a:r>
          </a:p>
        </p:txBody>
      </p:sp>
      <p:sp>
        <p:nvSpPr>
          <p:cNvPr id="5" name="Υπότιτλος 4"/>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a:t>Σημασιολογία των προγραμμάτων </a:t>
            </a:r>
            <a:r>
              <a:rPr lang="en-US" altLang="el-GR" dirty="0" err="1"/>
              <a:t>datalog</a:t>
            </a:r>
            <a:endParaRPr lang="el-GR" dirty="0"/>
          </a:p>
        </p:txBody>
      </p:sp>
      <p:sp>
        <p:nvSpPr>
          <p:cNvPr id="3" name="Θέση περιεχομένου 2"/>
          <p:cNvSpPr>
            <a:spLocks noGrp="1"/>
          </p:cNvSpPr>
          <p:nvPr>
            <p:ph idx="1"/>
          </p:nvPr>
        </p:nvSpPr>
        <p:spPr>
          <a:xfrm>
            <a:off x="464156" y="1556792"/>
            <a:ext cx="8229600" cy="5184576"/>
          </a:xfrm>
        </p:spPr>
        <p:txBody>
          <a:bodyPr>
            <a:normAutofit fontScale="77500" lnSpcReduction="20000"/>
          </a:bodyPr>
          <a:lstStyle/>
          <a:p>
            <a:r>
              <a:rPr lang="el-GR" dirty="0" err="1"/>
              <a:t>Μοντελοθεωρητική</a:t>
            </a:r>
            <a:r>
              <a:rPr lang="el-GR" dirty="0"/>
              <a:t> Σημασιολογία (</a:t>
            </a:r>
            <a:r>
              <a:rPr lang="el-GR" dirty="0" err="1"/>
              <a:t>model</a:t>
            </a:r>
            <a:r>
              <a:rPr lang="el-GR" dirty="0"/>
              <a:t> </a:t>
            </a:r>
            <a:r>
              <a:rPr lang="el-GR" dirty="0" err="1"/>
              <a:t>theoretic</a:t>
            </a:r>
            <a:r>
              <a:rPr lang="el-GR" dirty="0"/>
              <a:t> </a:t>
            </a:r>
            <a:r>
              <a:rPr lang="el-GR" dirty="0" err="1"/>
              <a:t>semantics</a:t>
            </a:r>
            <a:r>
              <a:rPr lang="el-GR" dirty="0"/>
              <a:t>)</a:t>
            </a:r>
          </a:p>
          <a:p>
            <a:pPr lvl="1"/>
            <a:r>
              <a:rPr lang="el-GR" dirty="0"/>
              <a:t>Βασίζεται στις </a:t>
            </a:r>
            <a:r>
              <a:rPr lang="el-GR" i="1" dirty="0"/>
              <a:t>ερμηνείες</a:t>
            </a:r>
            <a:r>
              <a:rPr lang="el-GR" dirty="0"/>
              <a:t> (</a:t>
            </a:r>
            <a:r>
              <a:rPr lang="el-GR" dirty="0" err="1"/>
              <a:t>interpretations</a:t>
            </a:r>
            <a:r>
              <a:rPr lang="el-GR" dirty="0"/>
              <a:t>) και τα </a:t>
            </a:r>
            <a:r>
              <a:rPr lang="el-GR" i="1" dirty="0"/>
              <a:t>μοντέλα</a:t>
            </a:r>
            <a:r>
              <a:rPr lang="el-GR" dirty="0"/>
              <a:t> (</a:t>
            </a:r>
            <a:r>
              <a:rPr lang="el-GR" dirty="0" err="1"/>
              <a:t>models</a:t>
            </a:r>
            <a:r>
              <a:rPr lang="el-GR" dirty="0"/>
              <a:t>) ενός συστήματος</a:t>
            </a:r>
          </a:p>
          <a:p>
            <a:pPr lvl="1"/>
            <a:r>
              <a:rPr lang="el-GR" dirty="0"/>
              <a:t>Μια ερμηνεία κάνει άλλους ατομικούς τύπους </a:t>
            </a:r>
            <a:r>
              <a:rPr lang="el-GR" i="1" dirty="0"/>
              <a:t>αληθείς</a:t>
            </a:r>
            <a:r>
              <a:rPr lang="el-GR" dirty="0"/>
              <a:t> και άλλους </a:t>
            </a:r>
            <a:r>
              <a:rPr lang="el-GR" i="1" dirty="0"/>
              <a:t>ψευδείς</a:t>
            </a:r>
            <a:r>
              <a:rPr lang="el-GR" dirty="0"/>
              <a:t> (ως προς την ερμηνεία αυτή)</a:t>
            </a:r>
          </a:p>
          <a:p>
            <a:pPr lvl="1"/>
            <a:r>
              <a:rPr lang="el-GR" dirty="0"/>
              <a:t>Συνήθως, ταυτίζουμε μια ερμηνεία με το σύνολο των πλήρως αποτιμημένων τύπων που κάνει αληθείς (</a:t>
            </a:r>
            <a:r>
              <a:rPr lang="el-GR" i="1" dirty="0"/>
              <a:t>ερμηνεία </a:t>
            </a:r>
            <a:r>
              <a:rPr lang="el-GR" i="1" dirty="0" err="1"/>
              <a:t>Herbrand</a:t>
            </a:r>
            <a:r>
              <a:rPr lang="el-GR" dirty="0" smtClean="0"/>
              <a:t>)</a:t>
            </a:r>
          </a:p>
          <a:p>
            <a:r>
              <a:rPr lang="el-GR" dirty="0"/>
              <a:t>Μια ερμηνεία είναι μοντέλο για ένα σύνολο από κανόνες αν κάθε κανόνας είναι αληθής ως προς την ερμηνεία αυτή</a:t>
            </a:r>
          </a:p>
          <a:p>
            <a:r>
              <a:rPr lang="el-GR" dirty="0"/>
              <a:t>Θεωρούμε ότι στιγμιότυπο (</a:t>
            </a:r>
            <a:r>
              <a:rPr lang="el-GR" dirty="0" err="1"/>
              <a:t>instance</a:t>
            </a:r>
            <a:r>
              <a:rPr lang="el-GR" dirty="0"/>
              <a:t>) ενός ατομικού τύπου με κατηγόρημα EDB ισχύει εάν και μόνο εάν η αντίστοιχη σχέση περιέχει αυτό το στιγμιότυπο σαν </a:t>
            </a:r>
            <a:r>
              <a:rPr lang="el-GR" dirty="0" smtClean="0"/>
              <a:t>πλειάδα</a:t>
            </a:r>
          </a:p>
          <a:p>
            <a:endParaRPr lang="el-GR" dirty="0"/>
          </a:p>
        </p:txBody>
      </p:sp>
    </p:spTree>
    <p:extLst>
      <p:ext uri="{BB962C8B-B14F-4D97-AF65-F5344CB8AC3E}">
        <p14:creationId xmlns:p14="http://schemas.microsoft.com/office/powerpoint/2010/main" val="40002246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smtClean="0"/>
              <a:t>Παραδείγματα (1/6)</a:t>
            </a:r>
            <a:endParaRPr lang="el-GR" dirty="0"/>
          </a:p>
        </p:txBody>
      </p:sp>
      <p:sp>
        <p:nvSpPr>
          <p:cNvPr id="3" name="Θέση περιεχομένου 2"/>
          <p:cNvSpPr>
            <a:spLocks noGrp="1"/>
          </p:cNvSpPr>
          <p:nvPr>
            <p:ph idx="1"/>
          </p:nvPr>
        </p:nvSpPr>
        <p:spPr/>
        <p:txBody>
          <a:bodyPr>
            <a:normAutofit/>
          </a:bodyPr>
          <a:lstStyle/>
          <a:p>
            <a:pPr>
              <a:lnSpc>
                <a:spcPct val="80000"/>
              </a:lnSpc>
            </a:pPr>
            <a:r>
              <a:rPr lang="en-US" altLang="el-GR" dirty="0"/>
              <a:t>p(X) :- q(X).</a:t>
            </a:r>
          </a:p>
          <a:p>
            <a:pPr lvl="1">
              <a:lnSpc>
                <a:spcPct val="80000"/>
              </a:lnSpc>
            </a:pPr>
            <a:r>
              <a:rPr lang="en-US" altLang="el-GR" dirty="0"/>
              <a:t>I</a:t>
            </a:r>
            <a:r>
              <a:rPr lang="en-US" altLang="el-GR" baseline="-25000" dirty="0"/>
              <a:t>1</a:t>
            </a:r>
            <a:r>
              <a:rPr lang="en-US" altLang="el-GR" dirty="0"/>
              <a:t> = {q(a)}, </a:t>
            </a:r>
            <a:r>
              <a:rPr lang="el-GR" altLang="el-GR" dirty="0"/>
              <a:t>δεν κάνει τον κανόνα αληθή</a:t>
            </a:r>
          </a:p>
          <a:p>
            <a:pPr lvl="1">
              <a:lnSpc>
                <a:spcPct val="80000"/>
              </a:lnSpc>
            </a:pPr>
            <a:r>
              <a:rPr lang="en-US" altLang="el-GR" dirty="0"/>
              <a:t>I</a:t>
            </a:r>
            <a:r>
              <a:rPr lang="en-US" altLang="el-GR" baseline="-25000" dirty="0"/>
              <a:t>2</a:t>
            </a:r>
            <a:r>
              <a:rPr lang="en-US" altLang="el-GR" dirty="0"/>
              <a:t> = {q(a),p(a)}, </a:t>
            </a:r>
            <a:r>
              <a:rPr lang="el-GR" altLang="el-GR" dirty="0"/>
              <a:t>κάνει τον κανόνα αληθή</a:t>
            </a:r>
          </a:p>
          <a:p>
            <a:pPr>
              <a:lnSpc>
                <a:spcPct val="80000"/>
              </a:lnSpc>
            </a:pPr>
            <a:r>
              <a:rPr lang="en-US" altLang="el-GR" dirty="0"/>
              <a:t>p(X)</a:t>
            </a:r>
            <a:r>
              <a:rPr lang="el-GR" altLang="el-GR" dirty="0"/>
              <a:t> </a:t>
            </a:r>
            <a:r>
              <a:rPr lang="en-US" altLang="el-GR" dirty="0"/>
              <a:t>:-</a:t>
            </a:r>
            <a:r>
              <a:rPr lang="el-GR" altLang="el-GR" dirty="0"/>
              <a:t> </a:t>
            </a:r>
            <a:r>
              <a:rPr lang="en-US" altLang="el-GR" dirty="0"/>
              <a:t>q(X).</a:t>
            </a:r>
          </a:p>
          <a:p>
            <a:pPr>
              <a:lnSpc>
                <a:spcPct val="80000"/>
              </a:lnSpc>
              <a:buFontTx/>
              <a:buNone/>
            </a:pPr>
            <a:r>
              <a:rPr lang="el-GR" altLang="el-GR" dirty="0"/>
              <a:t>    </a:t>
            </a:r>
            <a:r>
              <a:rPr lang="en-US" altLang="el-GR" dirty="0"/>
              <a:t>v(X)</a:t>
            </a:r>
            <a:r>
              <a:rPr lang="el-GR" altLang="el-GR" dirty="0"/>
              <a:t> </a:t>
            </a:r>
            <a:r>
              <a:rPr lang="en-US" altLang="el-GR" dirty="0"/>
              <a:t>:-</a:t>
            </a:r>
            <a:r>
              <a:rPr lang="el-GR" altLang="el-GR" dirty="0"/>
              <a:t> </a:t>
            </a:r>
            <a:r>
              <a:rPr lang="en-US" altLang="el-GR" dirty="0"/>
              <a:t>r(X).</a:t>
            </a:r>
          </a:p>
          <a:p>
            <a:pPr lvl="1">
              <a:lnSpc>
                <a:spcPct val="80000"/>
              </a:lnSpc>
            </a:pPr>
            <a:r>
              <a:rPr lang="en-US" altLang="el-GR" dirty="0"/>
              <a:t>I</a:t>
            </a:r>
            <a:r>
              <a:rPr lang="en-US" altLang="el-GR" baseline="-25000" dirty="0"/>
              <a:t>1</a:t>
            </a:r>
            <a:r>
              <a:rPr lang="en-US" altLang="el-GR" dirty="0"/>
              <a:t> = {q(a),p(a)} </a:t>
            </a:r>
            <a:r>
              <a:rPr lang="el-GR" altLang="el-GR" dirty="0"/>
              <a:t>είναι μοντέλο για τους κανόνες</a:t>
            </a:r>
          </a:p>
          <a:p>
            <a:pPr lvl="1">
              <a:lnSpc>
                <a:spcPct val="80000"/>
              </a:lnSpc>
            </a:pPr>
            <a:r>
              <a:rPr lang="en-US" altLang="el-GR" dirty="0"/>
              <a:t>I</a:t>
            </a:r>
            <a:r>
              <a:rPr lang="en-US" altLang="el-GR" baseline="-25000" dirty="0"/>
              <a:t>2</a:t>
            </a:r>
            <a:r>
              <a:rPr lang="en-US" altLang="el-GR" dirty="0"/>
              <a:t> = {q(a),p(a), r(b),v(b)} </a:t>
            </a:r>
            <a:r>
              <a:rPr lang="el-GR" altLang="el-GR" dirty="0"/>
              <a:t>είναι μοντέλο για τους κανόνες</a:t>
            </a:r>
          </a:p>
          <a:p>
            <a:pPr lvl="1">
              <a:lnSpc>
                <a:spcPct val="80000"/>
              </a:lnSpc>
            </a:pPr>
            <a:r>
              <a:rPr lang="en-US" altLang="el-GR" dirty="0"/>
              <a:t>I</a:t>
            </a:r>
            <a:r>
              <a:rPr lang="en-US" altLang="el-GR" baseline="-25000" dirty="0"/>
              <a:t>3 </a:t>
            </a:r>
            <a:r>
              <a:rPr lang="en-US" altLang="el-GR" dirty="0"/>
              <a:t>= {r(b)} </a:t>
            </a:r>
            <a:r>
              <a:rPr lang="el-GR" altLang="el-GR" dirty="0"/>
              <a:t>δεν είναι μοντέλο για τους </a:t>
            </a:r>
            <a:r>
              <a:rPr lang="el-GR" altLang="el-GR" dirty="0" smtClean="0"/>
              <a:t>κανόνες</a:t>
            </a:r>
            <a:endParaRPr lang="el-GR" altLang="el-GR" dirty="0"/>
          </a:p>
        </p:txBody>
      </p:sp>
    </p:spTree>
    <p:extLst>
      <p:ext uri="{BB962C8B-B14F-4D97-AF65-F5344CB8AC3E}">
        <p14:creationId xmlns:p14="http://schemas.microsoft.com/office/powerpoint/2010/main" val="29057014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Παραδείγματα </a:t>
            </a:r>
            <a:r>
              <a:rPr lang="el-GR" altLang="el-GR" dirty="0" smtClean="0"/>
              <a:t>(2/6)</a:t>
            </a:r>
            <a:endParaRPr lang="el-GR" dirty="0"/>
          </a:p>
        </p:txBody>
      </p:sp>
      <p:sp>
        <p:nvSpPr>
          <p:cNvPr id="3" name="Θέση περιεχομένου 2"/>
          <p:cNvSpPr>
            <a:spLocks noGrp="1"/>
          </p:cNvSpPr>
          <p:nvPr>
            <p:ph idx="1"/>
          </p:nvPr>
        </p:nvSpPr>
        <p:spPr/>
        <p:txBody>
          <a:bodyPr>
            <a:noAutofit/>
          </a:bodyPr>
          <a:lstStyle/>
          <a:p>
            <a:pPr>
              <a:lnSpc>
                <a:spcPct val="90000"/>
              </a:lnSpc>
            </a:pPr>
            <a:r>
              <a:rPr lang="en-US" altLang="el-GR" sz="2800" dirty="0"/>
              <a:t>p(X)</a:t>
            </a:r>
            <a:r>
              <a:rPr lang="el-GR" altLang="el-GR" sz="2800" dirty="0"/>
              <a:t> </a:t>
            </a:r>
            <a:r>
              <a:rPr lang="en-US" altLang="el-GR" sz="2800" dirty="0"/>
              <a:t>:-</a:t>
            </a:r>
            <a:r>
              <a:rPr lang="el-GR" altLang="el-GR" sz="2800" dirty="0"/>
              <a:t> </a:t>
            </a:r>
            <a:r>
              <a:rPr lang="en-US" altLang="el-GR" sz="2800" dirty="0"/>
              <a:t>q(X).</a:t>
            </a:r>
          </a:p>
          <a:p>
            <a:pPr>
              <a:lnSpc>
                <a:spcPct val="90000"/>
              </a:lnSpc>
              <a:buFontTx/>
              <a:buNone/>
            </a:pPr>
            <a:r>
              <a:rPr lang="el-GR" altLang="el-GR" sz="2800" dirty="0"/>
              <a:t>    </a:t>
            </a:r>
            <a:r>
              <a:rPr lang="en-US" altLang="el-GR" sz="2800" dirty="0"/>
              <a:t>q(X)</a:t>
            </a:r>
            <a:r>
              <a:rPr lang="el-GR" altLang="el-GR" sz="2800" dirty="0"/>
              <a:t> </a:t>
            </a:r>
            <a:r>
              <a:rPr lang="en-US" altLang="el-GR" sz="2800" dirty="0"/>
              <a:t>:-</a:t>
            </a:r>
            <a:r>
              <a:rPr lang="el-GR" altLang="el-GR" sz="2800" dirty="0"/>
              <a:t> </a:t>
            </a:r>
            <a:r>
              <a:rPr lang="en-US" altLang="el-GR" sz="2800" dirty="0"/>
              <a:t>r(X).</a:t>
            </a:r>
          </a:p>
          <a:p>
            <a:pPr>
              <a:lnSpc>
                <a:spcPct val="90000"/>
              </a:lnSpc>
              <a:buFontTx/>
              <a:buNone/>
            </a:pPr>
            <a:r>
              <a:rPr lang="en-US" altLang="el-GR" sz="2800" dirty="0"/>
              <a:t>   </a:t>
            </a:r>
            <a:r>
              <a:rPr lang="el-GR" altLang="el-GR" sz="2800" dirty="0"/>
              <a:t>και έστω </a:t>
            </a:r>
            <a:r>
              <a:rPr lang="en-US" altLang="el-GR" sz="2800" dirty="0"/>
              <a:t>r/1 EDB </a:t>
            </a:r>
            <a:r>
              <a:rPr lang="el-GR" altLang="el-GR" sz="2800" dirty="0"/>
              <a:t>τέτοιο ώστε </a:t>
            </a:r>
            <a:r>
              <a:rPr lang="en-US" altLang="el-GR" sz="2800" dirty="0"/>
              <a:t>r(1) </a:t>
            </a:r>
            <a:r>
              <a:rPr lang="el-GR" altLang="el-GR" sz="2800" dirty="0"/>
              <a:t>ισχύει από τη βάση</a:t>
            </a:r>
          </a:p>
          <a:p>
            <a:pPr lvl="1">
              <a:lnSpc>
                <a:spcPct val="90000"/>
              </a:lnSpc>
            </a:pPr>
            <a:r>
              <a:rPr lang="en-US" altLang="el-GR" sz="2400" dirty="0"/>
              <a:t>I</a:t>
            </a:r>
            <a:r>
              <a:rPr lang="en-US" altLang="el-GR" sz="2400" baseline="-25000" dirty="0"/>
              <a:t>1</a:t>
            </a:r>
            <a:r>
              <a:rPr lang="en-US" altLang="el-GR" sz="2400" dirty="0"/>
              <a:t>={r(1),q(1),p(1)}, I</a:t>
            </a:r>
            <a:r>
              <a:rPr lang="en-US" altLang="el-GR" sz="2400" baseline="-25000" dirty="0"/>
              <a:t>2</a:t>
            </a:r>
            <a:r>
              <a:rPr lang="en-US" altLang="el-GR" sz="2400" dirty="0"/>
              <a:t>={r(1),q(1),p(1),q(2),p(2)}, I</a:t>
            </a:r>
            <a:r>
              <a:rPr lang="en-US" altLang="el-GR" sz="2400" baseline="-25000" dirty="0"/>
              <a:t>3</a:t>
            </a:r>
            <a:r>
              <a:rPr lang="en-US" altLang="el-GR" sz="2400" dirty="0"/>
              <a:t>={r(1),q(1),p(1),q(2),p(2),p(3)}</a:t>
            </a:r>
          </a:p>
          <a:p>
            <a:pPr lvl="1">
              <a:lnSpc>
                <a:spcPct val="90000"/>
              </a:lnSpc>
            </a:pPr>
            <a:r>
              <a:rPr lang="en-US" altLang="el-GR" sz="2400" dirty="0"/>
              <a:t>I</a:t>
            </a:r>
            <a:r>
              <a:rPr lang="en-US" altLang="el-GR" sz="2400" baseline="-25000" dirty="0"/>
              <a:t>1</a:t>
            </a:r>
            <a:r>
              <a:rPr lang="en-US" altLang="el-GR" sz="2400" dirty="0"/>
              <a:t>,I</a:t>
            </a:r>
            <a:r>
              <a:rPr lang="en-US" altLang="el-GR" sz="2400" baseline="-25000" dirty="0"/>
              <a:t>2</a:t>
            </a:r>
            <a:r>
              <a:rPr lang="en-US" altLang="el-GR" sz="2400" dirty="0"/>
              <a:t>,I</a:t>
            </a:r>
            <a:r>
              <a:rPr lang="en-US" altLang="el-GR" sz="2400" baseline="-25000" dirty="0"/>
              <a:t>3</a:t>
            </a:r>
            <a:r>
              <a:rPr lang="en-US" altLang="el-GR" sz="2400" dirty="0"/>
              <a:t> </a:t>
            </a:r>
            <a:r>
              <a:rPr lang="el-GR" altLang="el-GR" sz="2400" dirty="0"/>
              <a:t>είναι μοντέλα για το παραπάνω</a:t>
            </a:r>
          </a:p>
          <a:p>
            <a:pPr lvl="1">
              <a:lnSpc>
                <a:spcPct val="90000"/>
              </a:lnSpc>
            </a:pPr>
            <a:r>
              <a:rPr lang="el-GR" altLang="el-GR" sz="2400" dirty="0"/>
              <a:t>Το </a:t>
            </a:r>
            <a:r>
              <a:rPr lang="en-US" altLang="el-GR" sz="2400" dirty="0"/>
              <a:t>I</a:t>
            </a:r>
            <a:r>
              <a:rPr lang="en-US" altLang="el-GR" sz="2400" baseline="-25000" dirty="0"/>
              <a:t>1</a:t>
            </a:r>
            <a:r>
              <a:rPr lang="en-US" altLang="el-GR" sz="2400" dirty="0"/>
              <a:t> </a:t>
            </a:r>
            <a:r>
              <a:rPr lang="el-GR" altLang="el-GR" sz="2400" dirty="0"/>
              <a:t>είναι ελάχιστο μοντέλο (</a:t>
            </a:r>
            <a:r>
              <a:rPr lang="en-US" altLang="el-GR" sz="2400" dirty="0"/>
              <a:t>minimal model)</a:t>
            </a:r>
          </a:p>
          <a:p>
            <a:pPr lvl="1">
              <a:lnSpc>
                <a:spcPct val="90000"/>
              </a:lnSpc>
            </a:pPr>
            <a:r>
              <a:rPr lang="el-GR" altLang="el-GR" sz="2400" dirty="0"/>
              <a:t>Το </a:t>
            </a:r>
            <a:r>
              <a:rPr lang="en-US" altLang="el-GR" sz="2400" dirty="0"/>
              <a:t>I</a:t>
            </a:r>
            <a:r>
              <a:rPr lang="en-US" altLang="el-GR" sz="2400" baseline="-25000" dirty="0"/>
              <a:t>1</a:t>
            </a:r>
            <a:r>
              <a:rPr lang="en-US" altLang="el-GR" sz="2400" dirty="0"/>
              <a:t> </a:t>
            </a:r>
            <a:r>
              <a:rPr lang="el-GR" altLang="el-GR" sz="2400" dirty="0"/>
              <a:t>είναι το ελάχιστο μοντέλο </a:t>
            </a:r>
            <a:r>
              <a:rPr lang="en-US" altLang="el-GR" sz="2400" dirty="0" err="1"/>
              <a:t>Herbrand</a:t>
            </a:r>
            <a:r>
              <a:rPr lang="en-US" altLang="el-GR" sz="2400" dirty="0"/>
              <a:t> (least </a:t>
            </a:r>
            <a:r>
              <a:rPr lang="en-US" altLang="el-GR" sz="2400" dirty="0" err="1"/>
              <a:t>Herbrand</a:t>
            </a:r>
            <a:r>
              <a:rPr lang="en-US" altLang="el-GR" sz="2400" dirty="0"/>
              <a:t> model</a:t>
            </a:r>
            <a:r>
              <a:rPr lang="en-US" altLang="el-GR" sz="2400" dirty="0" smtClean="0"/>
              <a:t>)</a:t>
            </a:r>
            <a:endParaRPr lang="el-GR" altLang="el-GR" sz="2400" dirty="0"/>
          </a:p>
        </p:txBody>
      </p:sp>
    </p:spTree>
    <p:extLst>
      <p:ext uri="{BB962C8B-B14F-4D97-AF65-F5344CB8AC3E}">
        <p14:creationId xmlns:p14="http://schemas.microsoft.com/office/powerpoint/2010/main" val="36126611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Παραδείγματα </a:t>
            </a:r>
            <a:r>
              <a:rPr lang="el-GR" altLang="el-GR" dirty="0" smtClean="0"/>
              <a:t>(3/6)</a:t>
            </a:r>
            <a:endParaRPr lang="el-GR" dirty="0"/>
          </a:p>
        </p:txBody>
      </p:sp>
      <p:sp>
        <p:nvSpPr>
          <p:cNvPr id="3" name="Θέση περιεχομένου 2"/>
          <p:cNvSpPr>
            <a:spLocks noGrp="1"/>
          </p:cNvSpPr>
          <p:nvPr>
            <p:ph idx="1"/>
          </p:nvPr>
        </p:nvSpPr>
        <p:spPr/>
        <p:txBody>
          <a:bodyPr>
            <a:noAutofit/>
          </a:bodyPr>
          <a:lstStyle/>
          <a:p>
            <a:pPr>
              <a:lnSpc>
                <a:spcPct val="160000"/>
              </a:lnSpc>
            </a:pPr>
            <a:r>
              <a:rPr lang="el-GR" altLang="el-GR" sz="2200" dirty="0"/>
              <a:t>Ένα γεγονός </a:t>
            </a:r>
            <a:r>
              <a:rPr lang="en-US" altLang="el-GR" sz="2200" dirty="0"/>
              <a:t>F </a:t>
            </a:r>
            <a:r>
              <a:rPr lang="el-GR" altLang="el-GR" sz="2200" i="1" dirty="0"/>
              <a:t>έπεται λογικά</a:t>
            </a:r>
            <a:r>
              <a:rPr lang="el-GR" altLang="el-GR" sz="2200" dirty="0"/>
              <a:t> από ένα σύνολο προτάσεων </a:t>
            </a:r>
            <a:r>
              <a:rPr lang="en-US" altLang="el-GR" sz="2200" dirty="0"/>
              <a:t>S </a:t>
            </a:r>
            <a:r>
              <a:rPr lang="el-GR" altLang="el-GR" sz="2200" dirty="0"/>
              <a:t>εάν και μόνο εάν κάθε ερμηνεία που κάνει αληθές το </a:t>
            </a:r>
            <a:r>
              <a:rPr lang="en-US" altLang="el-GR" sz="2200" dirty="0"/>
              <a:t>S </a:t>
            </a:r>
            <a:r>
              <a:rPr lang="el-GR" altLang="el-GR" sz="2200" dirty="0"/>
              <a:t>κάνει αληθές και το </a:t>
            </a:r>
            <a:r>
              <a:rPr lang="en-US" altLang="el-GR" sz="2200" dirty="0"/>
              <a:t>F. </a:t>
            </a:r>
            <a:r>
              <a:rPr lang="el-GR" altLang="el-GR" sz="2200" dirty="0"/>
              <a:t>Τότε λέμε ότι το </a:t>
            </a:r>
            <a:r>
              <a:rPr lang="en-US" altLang="el-GR" sz="2200" dirty="0"/>
              <a:t>F </a:t>
            </a:r>
            <a:r>
              <a:rPr lang="el-GR" altLang="el-GR" sz="2200" dirty="0"/>
              <a:t>είναι </a:t>
            </a:r>
            <a:r>
              <a:rPr lang="el-GR" altLang="el-GR" sz="2200" i="1" dirty="0"/>
              <a:t>λογικό επακόλουθο</a:t>
            </a:r>
            <a:r>
              <a:rPr lang="el-GR" altLang="el-GR" sz="2200" dirty="0"/>
              <a:t> του </a:t>
            </a:r>
            <a:r>
              <a:rPr lang="en-US" altLang="el-GR" sz="2200" dirty="0"/>
              <a:t>S</a:t>
            </a:r>
            <a:r>
              <a:rPr lang="el-GR" altLang="el-GR" sz="2200" dirty="0"/>
              <a:t> και γράφουμε </a:t>
            </a:r>
            <a:endParaRPr lang="en-US" altLang="el-GR" sz="2200" dirty="0"/>
          </a:p>
          <a:p>
            <a:pPr algn="ctr">
              <a:lnSpc>
                <a:spcPct val="160000"/>
              </a:lnSpc>
              <a:buFontTx/>
              <a:buNone/>
            </a:pPr>
            <a:r>
              <a:rPr lang="en-US" altLang="el-GR" sz="2200" dirty="0"/>
              <a:t>S</a:t>
            </a:r>
            <a:r>
              <a:rPr lang="en-US" altLang="el-GR" sz="2200" dirty="0">
                <a:cs typeface="Times New Roman" panose="02020603050405020304" pitchFamily="18" charset="0"/>
              </a:rPr>
              <a:t>╞</a:t>
            </a:r>
            <a:r>
              <a:rPr lang="en-US" altLang="el-GR" sz="2200" dirty="0"/>
              <a:t> F</a:t>
            </a:r>
          </a:p>
          <a:p>
            <a:pPr>
              <a:lnSpc>
                <a:spcPct val="160000"/>
              </a:lnSpc>
            </a:pPr>
            <a:r>
              <a:rPr lang="en-US" altLang="el-GR" sz="2200" dirty="0" smtClean="0"/>
              <a:t>cons(S) = </a:t>
            </a:r>
            <a:r>
              <a:rPr lang="en-US" altLang="el-GR" sz="2200" dirty="0" smtClean="0">
                <a:cs typeface="Times New Roman" panose="02020603050405020304" pitchFamily="18" charset="0"/>
              </a:rPr>
              <a:t>∩{I</a:t>
            </a:r>
            <a:r>
              <a:rPr lang="el-GR" altLang="el-GR" sz="2200" dirty="0" smtClean="0">
                <a:cs typeface="Times New Roman" panose="02020603050405020304" pitchFamily="18" charset="0"/>
              </a:rPr>
              <a:t> </a:t>
            </a:r>
            <a:r>
              <a:rPr lang="en-US" altLang="el-GR" sz="2200" dirty="0" smtClean="0">
                <a:cs typeface="Times New Roman" panose="02020603050405020304" pitchFamily="18" charset="0"/>
              </a:rPr>
              <a:t>|</a:t>
            </a:r>
            <a:r>
              <a:rPr lang="el-GR" altLang="el-GR" sz="2200" dirty="0" smtClean="0">
                <a:cs typeface="Times New Roman" panose="02020603050405020304" pitchFamily="18" charset="0"/>
              </a:rPr>
              <a:t> </a:t>
            </a:r>
            <a:r>
              <a:rPr lang="en-US" altLang="el-GR" sz="2200" dirty="0" smtClean="0">
                <a:cs typeface="Times New Roman" panose="02020603050405020304" pitchFamily="18" charset="0"/>
              </a:rPr>
              <a:t>I </a:t>
            </a:r>
            <a:r>
              <a:rPr lang="el-GR" altLang="el-GR" sz="2200" dirty="0" smtClean="0">
                <a:cs typeface="Times New Roman" panose="02020603050405020304" pitchFamily="18" charset="0"/>
              </a:rPr>
              <a:t>είναι μοντέλο του </a:t>
            </a:r>
            <a:r>
              <a:rPr lang="en-US" altLang="el-GR" sz="2200" dirty="0" smtClean="0">
                <a:cs typeface="Times New Roman" panose="02020603050405020304" pitchFamily="18" charset="0"/>
              </a:rPr>
              <a:t>S}, </a:t>
            </a:r>
            <a:r>
              <a:rPr lang="el-GR" altLang="el-GR" sz="2200" dirty="0">
                <a:cs typeface="Times New Roman" panose="02020603050405020304" pitchFamily="18" charset="0"/>
              </a:rPr>
              <a:t>όπου </a:t>
            </a:r>
            <a:r>
              <a:rPr lang="en-US" altLang="el-GR" sz="2200" dirty="0">
                <a:cs typeface="Times New Roman" panose="02020603050405020304" pitchFamily="18" charset="0"/>
              </a:rPr>
              <a:t>cons(S) = {F </a:t>
            </a:r>
            <a:r>
              <a:rPr lang="el-GR" altLang="el-GR" sz="2200" dirty="0">
                <a:cs typeface="Times New Roman" panose="02020603050405020304" pitchFamily="18" charset="0"/>
              </a:rPr>
              <a:t>ϵ</a:t>
            </a:r>
            <a:r>
              <a:rPr lang="en-US" altLang="el-GR" sz="2200" dirty="0">
                <a:cs typeface="Times New Roman" panose="02020603050405020304" pitchFamily="18" charset="0"/>
              </a:rPr>
              <a:t> HB | </a:t>
            </a:r>
            <a:r>
              <a:rPr lang="en-US" altLang="el-GR" sz="2200" dirty="0"/>
              <a:t>S</a:t>
            </a:r>
            <a:r>
              <a:rPr lang="en-US" altLang="el-GR" sz="2200" dirty="0">
                <a:cs typeface="Times New Roman" panose="02020603050405020304" pitchFamily="18" charset="0"/>
              </a:rPr>
              <a:t>╞</a:t>
            </a:r>
            <a:r>
              <a:rPr lang="en-US" altLang="el-GR" sz="2200" dirty="0"/>
              <a:t> F}</a:t>
            </a:r>
          </a:p>
          <a:p>
            <a:pPr>
              <a:lnSpc>
                <a:spcPct val="160000"/>
              </a:lnSpc>
            </a:pPr>
            <a:r>
              <a:rPr lang="el-GR" altLang="el-GR" sz="2200" dirty="0"/>
              <a:t>Πώς μπορεί να υπολογιστεί το </a:t>
            </a:r>
            <a:r>
              <a:rPr lang="en-US" altLang="el-GR" sz="2200" dirty="0">
                <a:cs typeface="Times New Roman" panose="02020603050405020304" pitchFamily="18" charset="0"/>
              </a:rPr>
              <a:t>cons(S)</a:t>
            </a:r>
            <a:r>
              <a:rPr lang="el-GR" altLang="el-GR" sz="2200" dirty="0" smtClean="0">
                <a:cs typeface="Times New Roman" panose="02020603050405020304" pitchFamily="18" charset="0"/>
              </a:rPr>
              <a:t>;</a:t>
            </a:r>
            <a:endParaRPr lang="el-GR" altLang="el-GR" sz="2200" dirty="0">
              <a:cs typeface="Times New Roman" panose="02020603050405020304" pitchFamily="18" charset="0"/>
            </a:endParaRPr>
          </a:p>
        </p:txBody>
      </p:sp>
    </p:spTree>
    <p:extLst>
      <p:ext uri="{BB962C8B-B14F-4D97-AF65-F5344CB8AC3E}">
        <p14:creationId xmlns:p14="http://schemas.microsoft.com/office/powerpoint/2010/main" val="4653499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Παραδείγματα </a:t>
            </a:r>
            <a:r>
              <a:rPr lang="el-GR" altLang="el-GR" dirty="0" smtClean="0"/>
              <a:t>(4/6)</a:t>
            </a:r>
            <a:endParaRPr lang="el-GR" dirty="0"/>
          </a:p>
        </p:txBody>
      </p:sp>
      <p:sp>
        <p:nvSpPr>
          <p:cNvPr id="3" name="Θέση περιεχομένου 2"/>
          <p:cNvSpPr>
            <a:spLocks noGrp="1"/>
          </p:cNvSpPr>
          <p:nvPr>
            <p:ph idx="1"/>
          </p:nvPr>
        </p:nvSpPr>
        <p:spPr/>
        <p:txBody>
          <a:bodyPr>
            <a:noAutofit/>
          </a:bodyPr>
          <a:lstStyle/>
          <a:p>
            <a:pPr>
              <a:lnSpc>
                <a:spcPct val="160000"/>
              </a:lnSpc>
            </a:pPr>
            <a:r>
              <a:rPr lang="el-GR" altLang="el-GR" sz="2400" dirty="0">
                <a:latin typeface="Arial" panose="020B0604020202020204" pitchFamily="34" charset="0"/>
              </a:rPr>
              <a:t>Σημασιολογία Απόδειξης (</a:t>
            </a:r>
            <a:r>
              <a:rPr lang="el-GR" altLang="el-GR" sz="2400" dirty="0" err="1">
                <a:latin typeface="Arial" panose="020B0604020202020204" pitchFamily="34" charset="0"/>
              </a:rPr>
              <a:t>proof</a:t>
            </a:r>
            <a:r>
              <a:rPr lang="el-GR" altLang="el-GR" sz="2400" dirty="0">
                <a:latin typeface="Arial" panose="020B0604020202020204" pitchFamily="34" charset="0"/>
              </a:rPr>
              <a:t> </a:t>
            </a:r>
            <a:r>
              <a:rPr lang="el-GR" altLang="el-GR" sz="2400" dirty="0" err="1">
                <a:latin typeface="Arial" panose="020B0604020202020204" pitchFamily="34" charset="0"/>
              </a:rPr>
              <a:t>theoretic</a:t>
            </a:r>
            <a:r>
              <a:rPr lang="el-GR" altLang="el-GR" sz="2400" dirty="0">
                <a:latin typeface="Arial" panose="020B0604020202020204" pitchFamily="34" charset="0"/>
              </a:rPr>
              <a:t> </a:t>
            </a:r>
            <a:r>
              <a:rPr lang="el-GR" altLang="el-GR" sz="2400" dirty="0" err="1">
                <a:latin typeface="Arial" panose="020B0604020202020204" pitchFamily="34" charset="0"/>
              </a:rPr>
              <a:t>semantics</a:t>
            </a:r>
            <a:r>
              <a:rPr lang="el-GR" altLang="el-GR" sz="2400" dirty="0">
                <a:latin typeface="Arial" panose="020B0604020202020204" pitchFamily="34" charset="0"/>
              </a:rPr>
              <a:t>)</a:t>
            </a:r>
          </a:p>
          <a:p>
            <a:pPr lvl="1">
              <a:lnSpc>
                <a:spcPct val="160000"/>
              </a:lnSpc>
            </a:pPr>
            <a:r>
              <a:rPr lang="el-GR" altLang="el-GR" sz="2000" dirty="0">
                <a:latin typeface="Arial" panose="020B0604020202020204" pitchFamily="34" charset="0"/>
              </a:rPr>
              <a:t>Οι κανόνες ερμηνεύονται ως αξιώματα προς χρήση σε αποδείξεις</a:t>
            </a:r>
          </a:p>
          <a:p>
            <a:pPr lvl="1">
              <a:lnSpc>
                <a:spcPct val="160000"/>
              </a:lnSpc>
            </a:pPr>
            <a:r>
              <a:rPr lang="el-GR" altLang="el-GR" sz="2000" dirty="0">
                <a:latin typeface="Arial" panose="020B0604020202020204" pitchFamily="34" charset="0"/>
              </a:rPr>
              <a:t>Αντικαθιστούμε αποδεδειγμένα ή δεδομένα γεγονότα στο δεξί τους μέρος και συμπεραίνουμε το γεγονός που προκύπτει από την κεφαλή</a:t>
            </a:r>
          </a:p>
          <a:p>
            <a:pPr lvl="1">
              <a:lnSpc>
                <a:spcPct val="160000"/>
              </a:lnSpc>
            </a:pPr>
            <a:r>
              <a:rPr lang="el-GR" altLang="el-GR" sz="2000" dirty="0">
                <a:latin typeface="Arial" panose="020B0604020202020204" pitchFamily="34" charset="0"/>
              </a:rPr>
              <a:t>Χρησιμοποιούνται κατά την εμπρόσθια (</a:t>
            </a:r>
            <a:r>
              <a:rPr lang="el-GR" altLang="el-GR" sz="2000" dirty="0" err="1">
                <a:latin typeface="Arial" panose="020B0604020202020204" pitchFamily="34" charset="0"/>
              </a:rPr>
              <a:t>forward</a:t>
            </a:r>
            <a:r>
              <a:rPr lang="el-GR" altLang="el-GR" sz="2000" dirty="0">
                <a:latin typeface="Arial" panose="020B0604020202020204" pitchFamily="34" charset="0"/>
              </a:rPr>
              <a:t>) φορά</a:t>
            </a:r>
          </a:p>
        </p:txBody>
      </p:sp>
    </p:spTree>
    <p:extLst>
      <p:ext uri="{BB962C8B-B14F-4D97-AF65-F5344CB8AC3E}">
        <p14:creationId xmlns:p14="http://schemas.microsoft.com/office/powerpoint/2010/main" val="6297733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Παραδείγματα </a:t>
            </a:r>
            <a:r>
              <a:rPr lang="el-GR" altLang="el-GR" dirty="0" smtClean="0"/>
              <a:t>(5/6)</a:t>
            </a:r>
            <a:endParaRPr lang="el-GR" dirty="0"/>
          </a:p>
        </p:txBody>
      </p:sp>
      <p:sp>
        <p:nvSpPr>
          <p:cNvPr id="3" name="Θέση περιεχομένου 2"/>
          <p:cNvSpPr>
            <a:spLocks noGrp="1"/>
          </p:cNvSpPr>
          <p:nvPr>
            <p:ph idx="1"/>
          </p:nvPr>
        </p:nvSpPr>
        <p:spPr/>
        <p:txBody>
          <a:bodyPr>
            <a:noAutofit/>
          </a:bodyPr>
          <a:lstStyle/>
          <a:p>
            <a:r>
              <a:rPr lang="en-US" altLang="el-GR" dirty="0"/>
              <a:t>L</a:t>
            </a:r>
            <a:r>
              <a:rPr lang="en-US" altLang="el-GR" baseline="-25000" dirty="0"/>
              <a:t>0</a:t>
            </a:r>
            <a:r>
              <a:rPr lang="en-US" altLang="el-GR" dirty="0"/>
              <a:t> :- L</a:t>
            </a:r>
            <a:r>
              <a:rPr lang="en-US" altLang="el-GR" baseline="-25000" dirty="0"/>
              <a:t>1</a:t>
            </a:r>
            <a:r>
              <a:rPr lang="en-US" altLang="el-GR" dirty="0"/>
              <a:t> &amp; … L</a:t>
            </a:r>
            <a:r>
              <a:rPr lang="en-US" altLang="el-GR" baseline="-25000" dirty="0"/>
              <a:t>n</a:t>
            </a:r>
            <a:r>
              <a:rPr lang="en-US" altLang="el-GR" dirty="0"/>
              <a:t> </a:t>
            </a:r>
            <a:r>
              <a:rPr lang="el-GR" altLang="el-GR" dirty="0"/>
              <a:t>και</a:t>
            </a:r>
          </a:p>
          <a:p>
            <a:r>
              <a:rPr lang="en-US" altLang="el-GR" dirty="0"/>
              <a:t>F</a:t>
            </a:r>
            <a:r>
              <a:rPr lang="en-US" altLang="el-GR" baseline="-25000" dirty="0"/>
              <a:t>1</a:t>
            </a:r>
            <a:r>
              <a:rPr lang="en-US" altLang="el-GR" dirty="0"/>
              <a:t>, …, </a:t>
            </a:r>
            <a:r>
              <a:rPr lang="en-US" altLang="el-GR" dirty="0" err="1"/>
              <a:t>F</a:t>
            </a:r>
            <a:r>
              <a:rPr lang="en-US" altLang="el-GR" baseline="-25000" dirty="0" err="1"/>
              <a:t>n</a:t>
            </a:r>
            <a:r>
              <a:rPr lang="el-GR" altLang="el-GR" dirty="0"/>
              <a:t>: πλήρως αποτιμημένα γεγονότα και</a:t>
            </a:r>
          </a:p>
          <a:p>
            <a:r>
              <a:rPr lang="el-GR" altLang="el-GR" dirty="0">
                <a:cs typeface="Times New Roman" panose="02020603050405020304" pitchFamily="18" charset="0"/>
              </a:rPr>
              <a:t>θ</a:t>
            </a:r>
            <a:r>
              <a:rPr lang="el-GR" altLang="el-GR" dirty="0"/>
              <a:t>: αντικατάσταση (</a:t>
            </a:r>
            <a:r>
              <a:rPr lang="el-GR" altLang="el-GR" dirty="0" err="1"/>
              <a:t>substitution</a:t>
            </a:r>
            <a:r>
              <a:rPr lang="el-GR" altLang="el-GR" dirty="0"/>
              <a:t>): </a:t>
            </a:r>
            <a:r>
              <a:rPr lang="en-US" altLang="el-GR" dirty="0">
                <a:cs typeface="Times New Roman" panose="02020603050405020304" pitchFamily="18" charset="0"/>
              </a:rPr>
              <a:t>L</a:t>
            </a:r>
            <a:r>
              <a:rPr lang="en-US" altLang="el-GR" baseline="-25000" dirty="0">
                <a:cs typeface="Times New Roman" panose="02020603050405020304" pitchFamily="18" charset="0"/>
              </a:rPr>
              <a:t>i</a:t>
            </a:r>
            <a:r>
              <a:rPr lang="el-GR" altLang="el-GR" dirty="0">
                <a:cs typeface="Times New Roman" panose="02020603050405020304" pitchFamily="18" charset="0"/>
              </a:rPr>
              <a:t>θ</a:t>
            </a:r>
            <a:r>
              <a:rPr lang="en-US" altLang="el-GR" dirty="0">
                <a:cs typeface="Times New Roman" panose="02020603050405020304" pitchFamily="18" charset="0"/>
              </a:rPr>
              <a:t> = F</a:t>
            </a:r>
            <a:r>
              <a:rPr lang="en-US" altLang="el-GR" baseline="-25000" dirty="0">
                <a:cs typeface="Times New Roman" panose="02020603050405020304" pitchFamily="18" charset="0"/>
              </a:rPr>
              <a:t>i</a:t>
            </a:r>
            <a:endParaRPr lang="el-GR" altLang="el-GR" dirty="0"/>
          </a:p>
          <a:p>
            <a:r>
              <a:rPr lang="el-GR" altLang="el-GR" dirty="0"/>
              <a:t>Τότε, με ένα βήμα, συμπεραίνουμε: </a:t>
            </a:r>
            <a:r>
              <a:rPr lang="en-US" altLang="el-GR" dirty="0">
                <a:cs typeface="Times New Roman" panose="02020603050405020304" pitchFamily="18" charset="0"/>
              </a:rPr>
              <a:t>L</a:t>
            </a:r>
            <a:r>
              <a:rPr lang="en-US" altLang="el-GR" baseline="-25000" dirty="0">
                <a:cs typeface="Times New Roman" panose="02020603050405020304" pitchFamily="18" charset="0"/>
              </a:rPr>
              <a:t>0</a:t>
            </a:r>
            <a:r>
              <a:rPr lang="el-GR" altLang="el-GR" dirty="0">
                <a:cs typeface="Times New Roman" panose="02020603050405020304" pitchFamily="18" charset="0"/>
              </a:rPr>
              <a:t>θ</a:t>
            </a:r>
            <a:endParaRPr lang="el-GR" altLang="el-GR" dirty="0"/>
          </a:p>
          <a:p>
            <a:r>
              <a:rPr lang="el-GR" altLang="el-GR" dirty="0"/>
              <a:t>Κανόνας συμπερασμού (</a:t>
            </a:r>
            <a:r>
              <a:rPr lang="el-GR" altLang="el-GR" dirty="0" err="1"/>
              <a:t>inference</a:t>
            </a:r>
            <a:r>
              <a:rPr lang="el-GR" altLang="el-GR" dirty="0"/>
              <a:t> </a:t>
            </a:r>
            <a:r>
              <a:rPr lang="el-GR" altLang="el-GR" dirty="0" err="1"/>
              <a:t>rule</a:t>
            </a:r>
            <a:r>
              <a:rPr lang="el-GR" altLang="el-GR" dirty="0"/>
              <a:t>)</a:t>
            </a:r>
            <a:endParaRPr lang="en-US" altLang="el-GR" dirty="0"/>
          </a:p>
        </p:txBody>
      </p:sp>
    </p:spTree>
    <p:extLst>
      <p:ext uri="{BB962C8B-B14F-4D97-AF65-F5344CB8AC3E}">
        <p14:creationId xmlns:p14="http://schemas.microsoft.com/office/powerpoint/2010/main" val="10983611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Παραδείγματα </a:t>
            </a:r>
            <a:r>
              <a:rPr lang="el-GR" altLang="el-GR" dirty="0" smtClean="0"/>
              <a:t>(6/6)</a:t>
            </a:r>
            <a:endParaRPr lang="el-GR" dirty="0"/>
          </a:p>
        </p:txBody>
      </p:sp>
      <p:sp>
        <p:nvSpPr>
          <p:cNvPr id="3" name="Θέση περιεχομένου 2"/>
          <p:cNvSpPr>
            <a:spLocks noGrp="1"/>
          </p:cNvSpPr>
          <p:nvPr>
            <p:ph idx="1"/>
          </p:nvPr>
        </p:nvSpPr>
        <p:spPr/>
        <p:txBody>
          <a:bodyPr>
            <a:noAutofit/>
          </a:bodyPr>
          <a:lstStyle/>
          <a:p>
            <a:pPr lvl="0" fontAlgn="base">
              <a:lnSpc>
                <a:spcPct val="110000"/>
              </a:lnSpc>
              <a:spcBef>
                <a:spcPct val="20000"/>
              </a:spcBef>
              <a:spcAft>
                <a:spcPct val="0"/>
              </a:spcAft>
              <a:buFontTx/>
              <a:buChar char="•"/>
            </a:pPr>
            <a:r>
              <a:rPr lang="el-GR" altLang="el-GR" sz="2400" dirty="0">
                <a:solidFill>
                  <a:srgbClr val="000000"/>
                </a:solidFill>
                <a:cs typeface="Arial"/>
              </a:rPr>
              <a:t>Έστω </a:t>
            </a:r>
            <a:r>
              <a:rPr lang="en-US" altLang="el-GR" sz="2400" dirty="0">
                <a:solidFill>
                  <a:srgbClr val="000000"/>
                </a:solidFill>
                <a:cs typeface="Arial"/>
              </a:rPr>
              <a:t>S </a:t>
            </a:r>
            <a:r>
              <a:rPr lang="el-GR" altLang="el-GR" sz="2400" dirty="0">
                <a:solidFill>
                  <a:srgbClr val="000000"/>
                </a:solidFill>
                <a:cs typeface="Arial"/>
              </a:rPr>
              <a:t>ένα σύνολο από προτάσεις </a:t>
            </a:r>
            <a:r>
              <a:rPr lang="en-US" altLang="el-GR" sz="2400" dirty="0" err="1">
                <a:solidFill>
                  <a:srgbClr val="000000"/>
                </a:solidFill>
                <a:cs typeface="Arial"/>
              </a:rPr>
              <a:t>datalog</a:t>
            </a:r>
            <a:r>
              <a:rPr lang="en-US" altLang="el-GR" sz="2400" dirty="0">
                <a:solidFill>
                  <a:srgbClr val="000000"/>
                </a:solidFill>
                <a:cs typeface="Arial"/>
              </a:rPr>
              <a:t>. </a:t>
            </a:r>
            <a:r>
              <a:rPr lang="el-GR" altLang="el-GR" sz="2400" dirty="0">
                <a:solidFill>
                  <a:srgbClr val="000000"/>
                </a:solidFill>
                <a:cs typeface="Arial"/>
              </a:rPr>
              <a:t>Ένα πλήρως αποτιμημένο γεγονός </a:t>
            </a:r>
            <a:r>
              <a:rPr lang="en-US" altLang="el-GR" sz="2400" dirty="0">
                <a:solidFill>
                  <a:srgbClr val="000000"/>
                </a:solidFill>
                <a:cs typeface="Arial"/>
              </a:rPr>
              <a:t>F </a:t>
            </a:r>
            <a:r>
              <a:rPr lang="el-GR" altLang="el-GR" sz="2400" i="1" dirty="0">
                <a:solidFill>
                  <a:srgbClr val="000000"/>
                </a:solidFill>
                <a:cs typeface="Arial"/>
              </a:rPr>
              <a:t>συμπεραίνεται</a:t>
            </a:r>
            <a:r>
              <a:rPr lang="el-GR" altLang="el-GR" sz="2400" dirty="0">
                <a:solidFill>
                  <a:srgbClr val="000000"/>
                </a:solidFill>
                <a:cs typeface="Arial"/>
              </a:rPr>
              <a:t> </a:t>
            </a:r>
            <a:r>
              <a:rPr lang="en-US" altLang="el-GR" sz="2400" dirty="0">
                <a:solidFill>
                  <a:srgbClr val="000000"/>
                </a:solidFill>
                <a:cs typeface="Arial"/>
              </a:rPr>
              <a:t>(is inferred) </a:t>
            </a:r>
            <a:r>
              <a:rPr lang="el-GR" altLang="el-GR" sz="2400" dirty="0">
                <a:solidFill>
                  <a:srgbClr val="000000"/>
                </a:solidFill>
                <a:cs typeface="Arial"/>
              </a:rPr>
              <a:t>από το </a:t>
            </a:r>
            <a:r>
              <a:rPr lang="en-US" altLang="el-GR" sz="2400" dirty="0">
                <a:solidFill>
                  <a:srgbClr val="000000"/>
                </a:solidFill>
                <a:cs typeface="Arial"/>
              </a:rPr>
              <a:t>S (S├ F) </a:t>
            </a:r>
            <a:r>
              <a:rPr lang="el-GR" altLang="el-GR" sz="2400" dirty="0">
                <a:solidFill>
                  <a:srgbClr val="000000"/>
                </a:solidFill>
                <a:cs typeface="Arial"/>
              </a:rPr>
              <a:t>εάν και μόνο εάν είτε </a:t>
            </a:r>
            <a:r>
              <a:rPr lang="en-US" altLang="el-GR" sz="2400" dirty="0">
                <a:solidFill>
                  <a:srgbClr val="000000"/>
                </a:solidFill>
                <a:cs typeface="Arial"/>
              </a:rPr>
              <a:t>F </a:t>
            </a:r>
            <a:r>
              <a:rPr lang="el-GR" altLang="el-GR" sz="2400" dirty="0">
                <a:solidFill>
                  <a:srgbClr val="000000"/>
                </a:solidFill>
                <a:cs typeface="Times New Roman" panose="02020603050405020304" pitchFamily="18" charset="0"/>
              </a:rPr>
              <a:t>ϵ</a:t>
            </a:r>
            <a:r>
              <a:rPr lang="en-US" altLang="el-GR" sz="2400" dirty="0">
                <a:solidFill>
                  <a:srgbClr val="000000"/>
                </a:solidFill>
                <a:cs typeface="Times New Roman" panose="02020603050405020304" pitchFamily="18" charset="0"/>
              </a:rPr>
              <a:t> S </a:t>
            </a:r>
            <a:r>
              <a:rPr lang="el-GR" altLang="el-GR" sz="2400" dirty="0">
                <a:solidFill>
                  <a:srgbClr val="000000"/>
                </a:solidFill>
                <a:cs typeface="Arial"/>
              </a:rPr>
              <a:t>είτε μπορεί να παραχθεί από πεπερασμένο αριθμό εφαρμογών του κανόνα συμπερασμού.</a:t>
            </a:r>
          </a:p>
          <a:p>
            <a:pPr lvl="0" fontAlgn="base">
              <a:lnSpc>
                <a:spcPct val="110000"/>
              </a:lnSpc>
              <a:spcBef>
                <a:spcPct val="20000"/>
              </a:spcBef>
              <a:spcAft>
                <a:spcPct val="0"/>
              </a:spcAft>
              <a:buFontTx/>
              <a:buChar char="•"/>
            </a:pPr>
            <a:r>
              <a:rPr lang="el-GR" altLang="el-GR" sz="2400" dirty="0">
                <a:solidFill>
                  <a:srgbClr val="000000"/>
                </a:solidFill>
                <a:cs typeface="Arial"/>
              </a:rPr>
              <a:t>Η ακολουθία των εφαρμογών του κανόνα προκειμένου να συμπεράνουμε ένα πλήρως αποτιμημένο γεγονός </a:t>
            </a:r>
            <a:r>
              <a:rPr lang="en-US" altLang="el-GR" sz="2400" dirty="0">
                <a:solidFill>
                  <a:srgbClr val="000000"/>
                </a:solidFill>
                <a:cs typeface="Arial"/>
              </a:rPr>
              <a:t>F </a:t>
            </a:r>
            <a:r>
              <a:rPr lang="el-GR" altLang="el-GR" sz="2400" dirty="0">
                <a:solidFill>
                  <a:srgbClr val="000000"/>
                </a:solidFill>
                <a:cs typeface="Arial"/>
              </a:rPr>
              <a:t>από το </a:t>
            </a:r>
            <a:r>
              <a:rPr lang="en-US" altLang="el-GR" sz="2400" dirty="0">
                <a:solidFill>
                  <a:srgbClr val="000000"/>
                </a:solidFill>
                <a:cs typeface="Arial"/>
              </a:rPr>
              <a:t>S </a:t>
            </a:r>
            <a:r>
              <a:rPr lang="el-GR" altLang="el-GR" sz="2400" dirty="0">
                <a:solidFill>
                  <a:srgbClr val="000000"/>
                </a:solidFill>
                <a:cs typeface="Arial"/>
              </a:rPr>
              <a:t>καλείται </a:t>
            </a:r>
            <a:r>
              <a:rPr lang="el-GR" altLang="el-GR" sz="2400" i="1" dirty="0">
                <a:solidFill>
                  <a:srgbClr val="000000"/>
                </a:solidFill>
                <a:cs typeface="Arial"/>
              </a:rPr>
              <a:t>απόδειξη</a:t>
            </a:r>
            <a:r>
              <a:rPr lang="el-GR" altLang="el-GR" sz="2400" dirty="0">
                <a:solidFill>
                  <a:srgbClr val="000000"/>
                </a:solidFill>
                <a:cs typeface="Arial"/>
              </a:rPr>
              <a:t> (</a:t>
            </a:r>
            <a:r>
              <a:rPr lang="en-US" altLang="el-GR" sz="2400" dirty="0">
                <a:solidFill>
                  <a:srgbClr val="000000"/>
                </a:solidFill>
                <a:cs typeface="Arial"/>
              </a:rPr>
              <a:t>proof) </a:t>
            </a:r>
            <a:r>
              <a:rPr lang="el-GR" altLang="el-GR" sz="2400" dirty="0">
                <a:solidFill>
                  <a:srgbClr val="000000"/>
                </a:solidFill>
                <a:cs typeface="Arial"/>
              </a:rPr>
              <a:t>του </a:t>
            </a:r>
            <a:r>
              <a:rPr lang="en-US" altLang="el-GR" sz="2400" dirty="0">
                <a:solidFill>
                  <a:srgbClr val="000000"/>
                </a:solidFill>
                <a:cs typeface="Arial"/>
              </a:rPr>
              <a:t>F </a:t>
            </a:r>
            <a:r>
              <a:rPr lang="el-GR" altLang="el-GR" sz="2400" dirty="0">
                <a:solidFill>
                  <a:srgbClr val="000000"/>
                </a:solidFill>
                <a:cs typeface="Arial"/>
              </a:rPr>
              <a:t>από το </a:t>
            </a:r>
            <a:r>
              <a:rPr lang="en-US" altLang="el-GR" sz="2400" dirty="0">
                <a:solidFill>
                  <a:srgbClr val="000000"/>
                </a:solidFill>
                <a:cs typeface="Arial"/>
              </a:rPr>
              <a:t>S</a:t>
            </a:r>
          </a:p>
          <a:p>
            <a:pPr lvl="0" fontAlgn="base">
              <a:lnSpc>
                <a:spcPct val="110000"/>
              </a:lnSpc>
              <a:spcBef>
                <a:spcPct val="20000"/>
              </a:spcBef>
              <a:spcAft>
                <a:spcPct val="0"/>
              </a:spcAft>
              <a:buFontTx/>
              <a:buChar char="•"/>
            </a:pPr>
            <a:r>
              <a:rPr lang="el-GR" altLang="el-GR" sz="2400" dirty="0">
                <a:solidFill>
                  <a:srgbClr val="000000"/>
                </a:solidFill>
                <a:cs typeface="Arial"/>
              </a:rPr>
              <a:t>Ισχύει:</a:t>
            </a:r>
            <a:r>
              <a:rPr lang="el-GR" altLang="el-GR" sz="2400" dirty="0">
                <a:solidFill>
                  <a:srgbClr val="000000"/>
                </a:solidFill>
                <a:cs typeface="Times New Roman" panose="02020603050405020304" pitchFamily="18" charset="0"/>
              </a:rPr>
              <a:t> </a:t>
            </a:r>
            <a:r>
              <a:rPr lang="en-US" altLang="el-GR" sz="2400" dirty="0">
                <a:solidFill>
                  <a:srgbClr val="000000"/>
                </a:solidFill>
                <a:cs typeface="Arial"/>
              </a:rPr>
              <a:t>S</a:t>
            </a:r>
            <a:r>
              <a:rPr lang="en-US" altLang="el-GR" sz="2400" dirty="0">
                <a:solidFill>
                  <a:srgbClr val="000000"/>
                </a:solidFill>
                <a:cs typeface="Times New Roman" panose="02020603050405020304" pitchFamily="18" charset="0"/>
              </a:rPr>
              <a:t>╞</a:t>
            </a:r>
            <a:r>
              <a:rPr lang="en-US" altLang="el-GR" sz="2400" dirty="0">
                <a:solidFill>
                  <a:srgbClr val="000000"/>
                </a:solidFill>
                <a:cs typeface="Arial"/>
              </a:rPr>
              <a:t> F</a:t>
            </a:r>
            <a:r>
              <a:rPr lang="el-GR" altLang="el-GR" sz="2400" dirty="0">
                <a:solidFill>
                  <a:srgbClr val="000000"/>
                </a:solidFill>
                <a:cs typeface="Arial"/>
                <a:sym typeface="Wingdings" panose="05000000000000000000" pitchFamily="2" charset="2"/>
              </a:rPr>
              <a:t></a:t>
            </a:r>
            <a:r>
              <a:rPr lang="el-GR" altLang="el-GR" sz="2400" dirty="0">
                <a:solidFill>
                  <a:srgbClr val="000000"/>
                </a:solidFill>
                <a:cs typeface="Arial"/>
              </a:rPr>
              <a:t> </a:t>
            </a:r>
            <a:r>
              <a:rPr lang="en-US" altLang="el-GR" sz="2400" dirty="0">
                <a:solidFill>
                  <a:srgbClr val="000000"/>
                </a:solidFill>
                <a:cs typeface="Arial"/>
              </a:rPr>
              <a:t>S├ F</a:t>
            </a:r>
            <a:endParaRPr lang="el-GR" altLang="el-GR" sz="2400" dirty="0">
              <a:solidFill>
                <a:srgbClr val="000000"/>
              </a:solidFill>
              <a:cs typeface="Arial"/>
            </a:endParaRPr>
          </a:p>
          <a:p>
            <a:pPr lvl="0" fontAlgn="base">
              <a:lnSpc>
                <a:spcPct val="110000"/>
              </a:lnSpc>
              <a:spcBef>
                <a:spcPct val="20000"/>
              </a:spcBef>
              <a:spcAft>
                <a:spcPct val="0"/>
              </a:spcAft>
              <a:buFontTx/>
              <a:buChar char="•"/>
            </a:pPr>
            <a:r>
              <a:rPr lang="el-GR" altLang="el-GR" sz="2400" dirty="0">
                <a:solidFill>
                  <a:srgbClr val="000000"/>
                </a:solidFill>
                <a:cs typeface="Arial"/>
              </a:rPr>
              <a:t>Το σύνολο </a:t>
            </a:r>
            <a:r>
              <a:rPr lang="en-US" altLang="el-GR" sz="2400" dirty="0">
                <a:solidFill>
                  <a:srgbClr val="000000"/>
                </a:solidFill>
                <a:cs typeface="Arial"/>
              </a:rPr>
              <a:t>cons(S) </a:t>
            </a:r>
            <a:r>
              <a:rPr lang="el-GR" altLang="el-GR" sz="2400" dirty="0">
                <a:solidFill>
                  <a:srgbClr val="000000"/>
                </a:solidFill>
                <a:cs typeface="Arial"/>
              </a:rPr>
              <a:t>μπορεί να προσδιοριστεί ως το ελάχιστο σταθερό σημείο ενός μετασχηματισμού</a:t>
            </a:r>
          </a:p>
          <a:p>
            <a:endParaRPr lang="en-US" altLang="el-GR" sz="4000" dirty="0">
              <a:latin typeface="Arial" panose="020B0604020202020204" pitchFamily="34" charset="0"/>
            </a:endParaRPr>
          </a:p>
        </p:txBody>
      </p:sp>
    </p:spTree>
    <p:extLst>
      <p:ext uri="{BB962C8B-B14F-4D97-AF65-F5344CB8AC3E}">
        <p14:creationId xmlns:p14="http://schemas.microsoft.com/office/powerpoint/2010/main" val="13311964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latin typeface="+mn-lt"/>
              </a:rPr>
              <a:t>Επεκτάσεις της </a:t>
            </a:r>
            <a:r>
              <a:rPr lang="en-US" altLang="el-GR" dirty="0" err="1">
                <a:latin typeface="+mn-lt"/>
              </a:rPr>
              <a:t>datalog</a:t>
            </a:r>
            <a:r>
              <a:rPr lang="en-US" altLang="el-GR" dirty="0">
                <a:latin typeface="+mn-lt"/>
              </a:rPr>
              <a:t> (I)</a:t>
            </a:r>
            <a:endParaRPr lang="el-GR" dirty="0">
              <a:latin typeface="+mn-lt"/>
            </a:endParaRPr>
          </a:p>
        </p:txBody>
      </p:sp>
      <p:sp>
        <p:nvSpPr>
          <p:cNvPr id="3" name="Θέση περιεχομένου 2"/>
          <p:cNvSpPr>
            <a:spLocks noGrp="1"/>
          </p:cNvSpPr>
          <p:nvPr>
            <p:ph idx="1"/>
          </p:nvPr>
        </p:nvSpPr>
        <p:spPr/>
        <p:txBody>
          <a:bodyPr>
            <a:normAutofit/>
          </a:bodyPr>
          <a:lstStyle/>
          <a:p>
            <a:pPr>
              <a:lnSpc>
                <a:spcPct val="80000"/>
              </a:lnSpc>
            </a:pPr>
            <a:r>
              <a:rPr lang="el-GR" altLang="el-GR" sz="2000" b="1" dirty="0"/>
              <a:t>Ενσωματωμένα κατηγορήματα: κατηγορήματα αριθμητικών συγκρίσεων (=, ≤, ...)</a:t>
            </a:r>
          </a:p>
          <a:p>
            <a:pPr>
              <a:lnSpc>
                <a:spcPct val="80000"/>
              </a:lnSpc>
            </a:pPr>
            <a:r>
              <a:rPr lang="el-GR" altLang="el-GR" sz="2000" dirty="0"/>
              <a:t>Πρόβλημα: τα ενσωματωμένα κατηγορήματα δεν αναπαριστούν απαραίτητα πεπερασμένες σχέσεις</a:t>
            </a:r>
          </a:p>
          <a:p>
            <a:pPr>
              <a:lnSpc>
                <a:spcPct val="80000"/>
              </a:lnSpc>
            </a:pPr>
            <a:r>
              <a:rPr lang="el-GR" altLang="el-GR" sz="2000" dirty="0"/>
              <a:t>Κατά τον υπολογισμό πρέπει να έχουν ικανοποιητική αποτίμηση για να μην οδηγήσουν σε μη πεπερασμένες σχέσεις (ένα πρόγραμμα </a:t>
            </a:r>
            <a:r>
              <a:rPr lang="el-GR" altLang="el-GR" sz="2000" dirty="0" err="1"/>
              <a:t>datalog</a:t>
            </a:r>
            <a:r>
              <a:rPr lang="el-GR" altLang="el-GR" sz="2000" dirty="0"/>
              <a:t> πρέπει να έχει πεπερασμένη έξοδο)</a:t>
            </a:r>
          </a:p>
          <a:p>
            <a:pPr>
              <a:lnSpc>
                <a:spcPct val="80000"/>
              </a:lnSpc>
            </a:pPr>
            <a:r>
              <a:rPr lang="el-GR" altLang="el-GR" sz="2000" dirty="0"/>
              <a:t>Λύση: Οποτεδήποτε ένας κανόνας περιέχει στο σώμα του έναν ατομικό τύπο με ενσωματωμένο κατηγόρημα, το εύρος των τιμών των μεταβλητών του πρέπει να περιορίζεται από κάποιον άλλο ατομικό τύπο στον κανόνα</a:t>
            </a:r>
          </a:p>
          <a:p>
            <a:pPr>
              <a:lnSpc>
                <a:spcPct val="80000"/>
              </a:lnSpc>
            </a:pPr>
            <a:r>
              <a:rPr lang="el-GR" altLang="el-GR" sz="2000" dirty="0"/>
              <a:t>Τα ενσωματωμένα κατηγορήματα μπορούν να θεωρηθούν σαν κατηγορήματα EDB</a:t>
            </a:r>
          </a:p>
          <a:p>
            <a:pPr>
              <a:lnSpc>
                <a:spcPct val="80000"/>
              </a:lnSpc>
            </a:pPr>
            <a:r>
              <a:rPr lang="el-GR" altLang="el-GR" sz="2000" dirty="0"/>
              <a:t>Με βάση τη σχεσιακή άλγεβρα μπορούν να διερμηνευτούν ως επιλογές (</a:t>
            </a:r>
            <a:r>
              <a:rPr lang="el-GR" altLang="el-GR" sz="2000" dirty="0" err="1"/>
              <a:t>selections</a:t>
            </a:r>
            <a:r>
              <a:rPr lang="el-GR" altLang="el-GR" sz="2000" dirty="0"/>
              <a:t>) πάνω σε μια σχέση ή συνενώσεις (</a:t>
            </a:r>
            <a:r>
              <a:rPr lang="el-GR" altLang="el-GR" sz="2000" dirty="0" err="1"/>
              <a:t>joins</a:t>
            </a:r>
            <a:r>
              <a:rPr lang="el-GR" altLang="el-GR" sz="2000" dirty="0"/>
              <a:t>) σχέσεων</a:t>
            </a:r>
            <a:r>
              <a:rPr lang="el-GR" altLang="el-GR" sz="2000" b="1" dirty="0"/>
              <a:t>  </a:t>
            </a:r>
          </a:p>
        </p:txBody>
      </p:sp>
    </p:spTree>
    <p:extLst>
      <p:ext uri="{BB962C8B-B14F-4D97-AF65-F5344CB8AC3E}">
        <p14:creationId xmlns:p14="http://schemas.microsoft.com/office/powerpoint/2010/main" val="6467255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Γράφος </a:t>
            </a:r>
            <a:r>
              <a:rPr lang="el-GR" altLang="el-GR" dirty="0" smtClean="0"/>
              <a:t>εξαρτήσεων (1/4)</a:t>
            </a:r>
            <a:endParaRPr lang="el-GR" dirty="0"/>
          </a:p>
        </p:txBody>
      </p:sp>
      <p:sp>
        <p:nvSpPr>
          <p:cNvPr id="3" name="Θέση περιεχομένου 2"/>
          <p:cNvSpPr>
            <a:spLocks noGrp="1"/>
          </p:cNvSpPr>
          <p:nvPr>
            <p:ph sz="half" idx="1"/>
          </p:nvPr>
        </p:nvSpPr>
        <p:spPr/>
        <p:txBody>
          <a:bodyPr>
            <a:noAutofit/>
          </a:bodyPr>
          <a:lstStyle/>
          <a:p>
            <a:pPr>
              <a:buFontTx/>
              <a:buNone/>
            </a:pPr>
            <a:r>
              <a:rPr lang="en-US" altLang="el-GR" sz="1800" dirty="0">
                <a:latin typeface="Courier New" panose="02070309020205020404" pitchFamily="49" charset="0"/>
                <a:cs typeface="Courier New" panose="02070309020205020404" pitchFamily="49" charset="0"/>
              </a:rPr>
              <a:t>sibling(X,Y) :- parent(X,Z) &amp; parent(Y,Z)  &amp; X ≠ Y.</a:t>
            </a:r>
          </a:p>
          <a:p>
            <a:pPr>
              <a:buFontTx/>
              <a:buNone/>
            </a:pPr>
            <a:r>
              <a:rPr lang="en-US" altLang="el-GR" sz="1800" dirty="0">
                <a:latin typeface="Courier New" panose="02070309020205020404" pitchFamily="49" charset="0"/>
                <a:cs typeface="Courier New" panose="02070309020205020404" pitchFamily="49" charset="0"/>
              </a:rPr>
              <a:t>cousin(X,Y) :- parent(</a:t>
            </a:r>
            <a:r>
              <a:rPr lang="en-US" altLang="el-GR" sz="1800" dirty="0" err="1">
                <a:latin typeface="Courier New" panose="02070309020205020404" pitchFamily="49" charset="0"/>
                <a:cs typeface="Courier New" panose="02070309020205020404" pitchFamily="49" charset="0"/>
              </a:rPr>
              <a:t>X,Xp</a:t>
            </a:r>
            <a:r>
              <a:rPr lang="en-US" altLang="el-GR" sz="1800" dirty="0">
                <a:latin typeface="Courier New" panose="02070309020205020404" pitchFamily="49" charset="0"/>
                <a:cs typeface="Courier New" panose="02070309020205020404" pitchFamily="49" charset="0"/>
              </a:rPr>
              <a:t>) &amp; parent(</a:t>
            </a:r>
            <a:r>
              <a:rPr lang="en-US" altLang="el-GR" sz="1800" dirty="0" err="1">
                <a:latin typeface="Courier New" panose="02070309020205020404" pitchFamily="49" charset="0"/>
                <a:cs typeface="Courier New" panose="02070309020205020404" pitchFamily="49" charset="0"/>
              </a:rPr>
              <a:t>Y,Yp</a:t>
            </a:r>
            <a:r>
              <a:rPr lang="en-US" altLang="el-GR" sz="1800" dirty="0">
                <a:latin typeface="Courier New" panose="02070309020205020404" pitchFamily="49" charset="0"/>
                <a:cs typeface="Courier New" panose="02070309020205020404" pitchFamily="49" charset="0"/>
              </a:rPr>
              <a:t>) &amp; sibling(</a:t>
            </a:r>
            <a:r>
              <a:rPr lang="en-US" altLang="el-GR" sz="1800" dirty="0" err="1">
                <a:latin typeface="Courier New" panose="02070309020205020404" pitchFamily="49" charset="0"/>
                <a:cs typeface="Courier New" panose="02070309020205020404" pitchFamily="49" charset="0"/>
              </a:rPr>
              <a:t>Xp,Yp</a:t>
            </a:r>
            <a:r>
              <a:rPr lang="en-US" altLang="el-GR" sz="1800" dirty="0">
                <a:latin typeface="Courier New" panose="02070309020205020404" pitchFamily="49" charset="0"/>
                <a:cs typeface="Courier New" panose="02070309020205020404" pitchFamily="49" charset="0"/>
              </a:rPr>
              <a:t>).</a:t>
            </a:r>
          </a:p>
          <a:p>
            <a:pPr>
              <a:buFontTx/>
              <a:buNone/>
            </a:pPr>
            <a:r>
              <a:rPr lang="en-US" altLang="el-GR" sz="1800" dirty="0">
                <a:latin typeface="Courier New" panose="02070309020205020404" pitchFamily="49" charset="0"/>
                <a:cs typeface="Courier New" panose="02070309020205020404" pitchFamily="49" charset="0"/>
              </a:rPr>
              <a:t>cousin(X,Y) :- parent(</a:t>
            </a:r>
            <a:r>
              <a:rPr lang="en-US" altLang="el-GR" sz="1800" dirty="0" err="1">
                <a:latin typeface="Courier New" panose="02070309020205020404" pitchFamily="49" charset="0"/>
                <a:cs typeface="Courier New" panose="02070309020205020404" pitchFamily="49" charset="0"/>
              </a:rPr>
              <a:t>X,Xp</a:t>
            </a:r>
            <a:r>
              <a:rPr lang="en-US" altLang="el-GR" sz="1800" dirty="0">
                <a:latin typeface="Courier New" panose="02070309020205020404" pitchFamily="49" charset="0"/>
                <a:cs typeface="Courier New" panose="02070309020205020404" pitchFamily="49" charset="0"/>
              </a:rPr>
              <a:t>) &amp; parent(</a:t>
            </a:r>
            <a:r>
              <a:rPr lang="en-US" altLang="el-GR" sz="1800" dirty="0" err="1">
                <a:latin typeface="Courier New" panose="02070309020205020404" pitchFamily="49" charset="0"/>
                <a:cs typeface="Courier New" panose="02070309020205020404" pitchFamily="49" charset="0"/>
              </a:rPr>
              <a:t>Y,Yp</a:t>
            </a:r>
            <a:r>
              <a:rPr lang="en-US" altLang="el-GR" sz="1800" dirty="0">
                <a:latin typeface="Courier New" panose="02070309020205020404" pitchFamily="49" charset="0"/>
                <a:cs typeface="Courier New" panose="02070309020205020404" pitchFamily="49" charset="0"/>
              </a:rPr>
              <a:t>) &amp; cousin(</a:t>
            </a:r>
            <a:r>
              <a:rPr lang="en-US" altLang="el-GR" sz="1800" dirty="0" err="1">
                <a:latin typeface="Courier New" panose="02070309020205020404" pitchFamily="49" charset="0"/>
                <a:cs typeface="Courier New" panose="02070309020205020404" pitchFamily="49" charset="0"/>
              </a:rPr>
              <a:t>Xp,Yp</a:t>
            </a:r>
            <a:r>
              <a:rPr lang="en-US" altLang="el-GR" sz="1800" dirty="0" smtClean="0">
                <a:latin typeface="Courier New" panose="02070309020205020404" pitchFamily="49" charset="0"/>
                <a:cs typeface="Courier New" panose="02070309020205020404" pitchFamily="49" charset="0"/>
              </a:rPr>
              <a:t>).</a:t>
            </a:r>
            <a:endParaRPr lang="el-GR" altLang="el-GR" sz="1800" dirty="0" smtClean="0">
              <a:latin typeface="Courier New" panose="02070309020205020404" pitchFamily="49" charset="0"/>
              <a:cs typeface="Courier New" panose="02070309020205020404" pitchFamily="49" charset="0"/>
            </a:endParaRPr>
          </a:p>
          <a:p>
            <a:pPr>
              <a:buFontTx/>
              <a:buNone/>
            </a:pPr>
            <a:endParaRPr lang="el-GR" altLang="el-GR" sz="1800" dirty="0">
              <a:latin typeface="Courier New" panose="02070309020205020404" pitchFamily="49" charset="0"/>
              <a:cs typeface="Courier New" panose="02070309020205020404" pitchFamily="49" charset="0"/>
            </a:endParaRPr>
          </a:p>
          <a:p>
            <a:r>
              <a:rPr lang="el-GR" altLang="el-GR" sz="1800" dirty="0">
                <a:latin typeface="Arial" panose="020B0604020202020204" pitchFamily="34" charset="0"/>
              </a:rPr>
              <a:t>Κύκλοι στο </a:t>
            </a:r>
            <a:r>
              <a:rPr lang="el-GR" altLang="el-GR" sz="1800" dirty="0" err="1">
                <a:latin typeface="Arial" panose="020B0604020202020204" pitchFamily="34" charset="0"/>
              </a:rPr>
              <a:t>γράφο</a:t>
            </a:r>
            <a:r>
              <a:rPr lang="el-GR" altLang="el-GR" sz="1800" dirty="0">
                <a:latin typeface="Arial" panose="020B0604020202020204" pitchFamily="34" charset="0"/>
              </a:rPr>
              <a:t> δηλώνουν αναδρομή</a:t>
            </a:r>
          </a:p>
          <a:p>
            <a:r>
              <a:rPr lang="el-GR" altLang="el-GR" sz="1800" dirty="0">
                <a:latin typeface="Arial" panose="020B0604020202020204" pitchFamily="34" charset="0"/>
              </a:rPr>
              <a:t>Ένα κατηγόρημα είναι μη αναδρομικό αν δεν εμφανίζεται μέσα σε κάποιο κύκλο</a:t>
            </a:r>
          </a:p>
          <a:p>
            <a:r>
              <a:rPr lang="el-GR" altLang="el-GR" sz="1800" dirty="0">
                <a:latin typeface="Arial" panose="020B0604020202020204" pitchFamily="34" charset="0"/>
              </a:rPr>
              <a:t>Στα κατηγορήματα EDB δε καταλήγει κανένα </a:t>
            </a:r>
            <a:r>
              <a:rPr lang="el-GR" altLang="el-GR" sz="1800" dirty="0" smtClean="0">
                <a:latin typeface="Arial" panose="020B0604020202020204" pitchFamily="34" charset="0"/>
              </a:rPr>
              <a:t>βέλος</a:t>
            </a:r>
            <a:endParaRPr lang="en-US" altLang="el-GR" sz="1800" dirty="0">
              <a:latin typeface="Arial" panose="020B0604020202020204" pitchFamily="34" charset="0"/>
            </a:endParaRPr>
          </a:p>
        </p:txBody>
      </p:sp>
      <p:pic>
        <p:nvPicPr>
          <p:cNvPr id="5" name="Picture 4" descr="depend_graph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796136" y="2420888"/>
            <a:ext cx="1659458" cy="257611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656520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altLang="el-GR" dirty="0"/>
              <a:t>Γράφος εξαρτήσεων </a:t>
            </a:r>
            <a:r>
              <a:rPr lang="el-GR" altLang="el-GR" dirty="0" smtClean="0"/>
              <a:t>(2/4)</a:t>
            </a:r>
            <a:endParaRPr lang="el-GR" dirty="0"/>
          </a:p>
        </p:txBody>
      </p:sp>
      <p:sp>
        <p:nvSpPr>
          <p:cNvPr id="6" name="Θέση περιεχομένου 5"/>
          <p:cNvSpPr>
            <a:spLocks noGrp="1"/>
          </p:cNvSpPr>
          <p:nvPr>
            <p:ph idx="1"/>
          </p:nvPr>
        </p:nvSpPr>
        <p:spPr/>
        <p:txBody>
          <a:bodyPr>
            <a:noAutofit/>
          </a:bodyPr>
          <a:lstStyle/>
          <a:p>
            <a:r>
              <a:rPr lang="el-GR" altLang="el-GR" sz="2400" dirty="0"/>
              <a:t>Υπολογισμός μη αναδρομικών κανόνων μέσω μετασχηματισμού τους σε εκφράσεις της σχεσιακής άλγεβρας</a:t>
            </a:r>
          </a:p>
          <a:p>
            <a:r>
              <a:rPr lang="el-GR" altLang="el-GR" sz="2400" dirty="0"/>
              <a:t>Οι σχέσεις που προκύπτουν για τα κατηγορήματα </a:t>
            </a:r>
            <a:r>
              <a:rPr lang="en-US" altLang="el-GR" sz="2400" dirty="0"/>
              <a:t>IDB </a:t>
            </a:r>
            <a:r>
              <a:rPr lang="el-GR" altLang="el-GR" sz="2400" dirty="0"/>
              <a:t>ταυτίζονται τόσο με το ελάχιστο μοντέλο των κανόνων όσο και με το σύνολο των γεγονότων </a:t>
            </a:r>
            <a:r>
              <a:rPr lang="en-US" altLang="el-GR" sz="2400" dirty="0"/>
              <a:t>IDB </a:t>
            </a:r>
            <a:r>
              <a:rPr lang="el-GR" altLang="el-GR" sz="2400" dirty="0"/>
              <a:t>που συμπεραίνονται από τους κανόνες και τη βάση</a:t>
            </a:r>
          </a:p>
          <a:p>
            <a:r>
              <a:rPr lang="el-GR" altLang="el-GR" sz="2400" dirty="0"/>
              <a:t>Για το μετασχηματισμό εκμεταλλευόμαστε τη διάταξη που προκύπτει από το </a:t>
            </a:r>
            <a:r>
              <a:rPr lang="el-GR" altLang="el-GR" sz="2400" dirty="0" err="1"/>
              <a:t>γράφο</a:t>
            </a:r>
            <a:r>
              <a:rPr lang="el-GR" altLang="el-GR" sz="2400" dirty="0"/>
              <a:t> εξαρτήσεων (έναν υπάρχει ένα βέλος </a:t>
            </a:r>
            <a:r>
              <a:rPr lang="en-US" altLang="el-GR" sz="2400" dirty="0"/>
              <a:t>p</a:t>
            </a:r>
            <a:r>
              <a:rPr lang="en-US" altLang="el-GR" sz="2400" baseline="-25000" dirty="0"/>
              <a:t>i</a:t>
            </a:r>
            <a:r>
              <a:rPr lang="en-US" altLang="el-GR" sz="2400" dirty="0"/>
              <a:t> </a:t>
            </a:r>
            <a:r>
              <a:rPr lang="en-US" altLang="el-GR" sz="2400" dirty="0">
                <a:cs typeface="Times New Roman" panose="02020603050405020304" pitchFamily="18" charset="0"/>
              </a:rPr>
              <a:t>→</a:t>
            </a:r>
            <a:r>
              <a:rPr lang="en-US" altLang="el-GR" sz="2400" dirty="0"/>
              <a:t> </a:t>
            </a:r>
            <a:r>
              <a:rPr lang="en-US" altLang="el-GR" sz="2400" dirty="0" err="1"/>
              <a:t>p</a:t>
            </a:r>
            <a:r>
              <a:rPr lang="en-US" altLang="el-GR" sz="2400" baseline="-25000" dirty="0" err="1"/>
              <a:t>j</a:t>
            </a:r>
            <a:r>
              <a:rPr lang="en-US" altLang="el-GR" sz="2400" dirty="0"/>
              <a:t> </a:t>
            </a:r>
            <a:r>
              <a:rPr lang="el-GR" altLang="el-GR" sz="2400" dirty="0"/>
              <a:t>για δυο κατηγορήματα </a:t>
            </a:r>
            <a:r>
              <a:rPr lang="en-US" altLang="el-GR" sz="2400" dirty="0"/>
              <a:t>p</a:t>
            </a:r>
            <a:r>
              <a:rPr lang="en-US" altLang="el-GR" sz="2400" baseline="-25000" dirty="0"/>
              <a:t>i</a:t>
            </a:r>
            <a:r>
              <a:rPr lang="en-US" altLang="el-GR" sz="2400" dirty="0"/>
              <a:t> </a:t>
            </a:r>
            <a:r>
              <a:rPr lang="el-GR" altLang="el-GR" sz="2400" dirty="0"/>
              <a:t>και</a:t>
            </a:r>
            <a:r>
              <a:rPr lang="en-US" altLang="el-GR" sz="2400" dirty="0"/>
              <a:t> </a:t>
            </a:r>
            <a:r>
              <a:rPr lang="en-US" altLang="el-GR" sz="2400" dirty="0" err="1"/>
              <a:t>p</a:t>
            </a:r>
            <a:r>
              <a:rPr lang="en-US" altLang="el-GR" sz="2400" baseline="-25000" dirty="0" err="1"/>
              <a:t>j</a:t>
            </a:r>
            <a:r>
              <a:rPr lang="en-US" altLang="el-GR" sz="2400" dirty="0"/>
              <a:t> </a:t>
            </a:r>
            <a:r>
              <a:rPr lang="el-GR" altLang="el-GR" sz="2400" dirty="0"/>
              <a:t>τότε </a:t>
            </a:r>
            <a:r>
              <a:rPr lang="en-US" altLang="el-GR" sz="2400" dirty="0"/>
              <a:t>p</a:t>
            </a:r>
            <a:r>
              <a:rPr lang="en-US" altLang="el-GR" sz="2400" baseline="-25000" dirty="0"/>
              <a:t>i</a:t>
            </a:r>
            <a:r>
              <a:rPr lang="el-GR" altLang="el-GR" sz="2400" dirty="0"/>
              <a:t> </a:t>
            </a:r>
            <a:r>
              <a:rPr lang="en-US" altLang="el-GR" sz="2400" dirty="0"/>
              <a:t>&lt; </a:t>
            </a:r>
            <a:r>
              <a:rPr lang="en-US" altLang="el-GR" sz="2400" dirty="0" err="1"/>
              <a:t>p</a:t>
            </a:r>
            <a:r>
              <a:rPr lang="en-US" altLang="el-GR" sz="2400" baseline="-25000" dirty="0" err="1"/>
              <a:t>j</a:t>
            </a:r>
            <a:r>
              <a:rPr lang="en-US" altLang="el-GR" sz="2400" dirty="0"/>
              <a:t>)</a:t>
            </a:r>
            <a:r>
              <a:rPr lang="el-GR" altLang="el-GR" sz="2400" dirty="0"/>
              <a:t>. Οπότε, όταν πάμε να υπολογίσουμε τη σχέση που αντιστοιχεί στο σώμα ενός κανόνα, έχουμε υπολογίσει όλες τις σχέσεις που αντιστοιχούν στους διάφορους </a:t>
            </a:r>
            <a:r>
              <a:rPr lang="el-GR" altLang="el-GR" sz="2400" dirty="0" err="1"/>
              <a:t>υποστόχους</a:t>
            </a:r>
            <a:r>
              <a:rPr lang="el-GR" altLang="el-GR" sz="2400" dirty="0"/>
              <a:t> του κανόνα</a:t>
            </a:r>
            <a:r>
              <a:rPr lang="el-GR" altLang="el-GR" sz="2400" dirty="0" smtClean="0"/>
              <a:t>.</a:t>
            </a:r>
            <a:endParaRPr lang="el-GR" altLang="el-GR" sz="2400" dirty="0"/>
          </a:p>
        </p:txBody>
      </p:sp>
    </p:spTree>
    <p:extLst>
      <p:ext uri="{BB962C8B-B14F-4D97-AF65-F5344CB8AC3E}">
        <p14:creationId xmlns:p14="http://schemas.microsoft.com/office/powerpoint/2010/main" val="25284171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a:t>Αναπαράσταση γνώσης και συλλογιστική</a:t>
            </a:r>
            <a:endParaRPr lang="el-GR" dirty="0"/>
          </a:p>
        </p:txBody>
      </p:sp>
      <p:sp>
        <p:nvSpPr>
          <p:cNvPr id="3" name="Θέση περιεχομένου 2"/>
          <p:cNvSpPr>
            <a:spLocks noGrp="1"/>
          </p:cNvSpPr>
          <p:nvPr>
            <p:ph idx="1"/>
          </p:nvPr>
        </p:nvSpPr>
        <p:spPr>
          <a:xfrm>
            <a:off x="464156" y="1556792"/>
            <a:ext cx="8229600" cy="4525963"/>
          </a:xfrm>
        </p:spPr>
        <p:txBody>
          <a:bodyPr>
            <a:normAutofit fontScale="70000" lnSpcReduction="20000"/>
          </a:bodyPr>
          <a:lstStyle/>
          <a:p>
            <a:pPr>
              <a:lnSpc>
                <a:spcPct val="150000"/>
              </a:lnSpc>
            </a:pPr>
            <a:r>
              <a:rPr lang="el-GR" altLang="el-GR" dirty="0"/>
              <a:t>Στην πράξη, πολλά προβλήματα εμπλέκουν ένα σύνολο από αντικείμενα τα οποία συσχετίζονται και αλληλεπιδρούν μεταξύ τους.</a:t>
            </a:r>
          </a:p>
          <a:p>
            <a:pPr>
              <a:lnSpc>
                <a:spcPct val="150000"/>
              </a:lnSpc>
            </a:pPr>
            <a:r>
              <a:rPr lang="el-GR" altLang="el-GR" dirty="0"/>
              <a:t>Ακόμα και τα ίδια τα αντικείμενα μπορεί να εμπεριέχουν πληθώρα χαρακτηριστικών/ιδιοτήτων ή οι αλληλεπιδράσεις που έχουν μεταξύ τους να είναι πολύπλοκες.</a:t>
            </a:r>
            <a:endParaRPr lang="en-US" altLang="el-GR" dirty="0"/>
          </a:p>
          <a:p>
            <a:pPr>
              <a:lnSpc>
                <a:spcPct val="150000"/>
              </a:lnSpc>
            </a:pPr>
            <a:r>
              <a:rPr lang="el-GR" altLang="el-GR" dirty="0"/>
              <a:t>Για μεγάλο όγκο πληροφορίας, γίνεται αναγκαία μια πιο δομημένη οργάνωση της γνώσης</a:t>
            </a:r>
            <a:r>
              <a:rPr lang="el-GR" altLang="el-GR" dirty="0" smtClean="0"/>
              <a:t>.</a:t>
            </a:r>
            <a:endParaRPr lang="el-GR" altLang="el-GR" dirty="0"/>
          </a:p>
        </p:txBody>
      </p:sp>
    </p:spTree>
    <p:extLst>
      <p:ext uri="{BB962C8B-B14F-4D97-AF65-F5344CB8AC3E}">
        <p14:creationId xmlns:p14="http://schemas.microsoft.com/office/powerpoint/2010/main" val="15351254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Γράφος εξαρτήσεων </a:t>
            </a:r>
            <a:r>
              <a:rPr lang="el-GR" altLang="el-GR" dirty="0" smtClean="0"/>
              <a:t>(3/4</a:t>
            </a:r>
            <a:r>
              <a:rPr lang="el-GR" altLang="el-GR" dirty="0"/>
              <a:t>)</a:t>
            </a:r>
            <a:endParaRPr lang="el-GR" dirty="0"/>
          </a:p>
        </p:txBody>
      </p:sp>
      <p:sp>
        <p:nvSpPr>
          <p:cNvPr id="3" name="Θέση περιεχομένου 2"/>
          <p:cNvSpPr>
            <a:spLocks noGrp="1"/>
          </p:cNvSpPr>
          <p:nvPr>
            <p:ph idx="1"/>
          </p:nvPr>
        </p:nvSpPr>
        <p:spPr/>
        <p:txBody>
          <a:bodyPr/>
          <a:lstStyle/>
          <a:p>
            <a:r>
              <a:rPr lang="el-GR" dirty="0"/>
              <a:t>Παράδειγμα:</a:t>
            </a:r>
          </a:p>
          <a:p>
            <a:pPr marL="400050" lvl="1" indent="0">
              <a:buNone/>
            </a:pPr>
            <a:r>
              <a:rPr lang="en-US" dirty="0"/>
              <a:t>p(X,Y) :- q(</a:t>
            </a:r>
            <a:r>
              <a:rPr lang="en-US" dirty="0" err="1"/>
              <a:t>a,X</a:t>
            </a:r>
            <a:r>
              <a:rPr lang="en-US" dirty="0"/>
              <a:t>) &amp; r(X,Z,X) &amp; s(Y,Z)</a:t>
            </a:r>
          </a:p>
          <a:p>
            <a:pPr marL="400050" lvl="1" indent="0">
              <a:buNone/>
            </a:pPr>
            <a:r>
              <a:rPr lang="el-GR" dirty="0" smtClean="0"/>
              <a:t>Σχέσεις</a:t>
            </a:r>
            <a:r>
              <a:rPr lang="el-GR" dirty="0"/>
              <a:t>:</a:t>
            </a:r>
          </a:p>
          <a:p>
            <a:pPr marL="400050" lvl="1" indent="0">
              <a:buNone/>
            </a:pPr>
            <a:r>
              <a:rPr lang="en-US" dirty="0"/>
              <a:t>q → Q, r → R, s → S</a:t>
            </a:r>
          </a:p>
          <a:p>
            <a:pPr marL="400050" lvl="1" indent="0">
              <a:buNone/>
            </a:pPr>
            <a:r>
              <a:rPr lang="en-US" dirty="0"/>
              <a:t>T(X) = </a:t>
            </a:r>
            <a:r>
              <a:rPr lang="el-GR" dirty="0"/>
              <a:t>π2 (σ$1=</a:t>
            </a:r>
            <a:r>
              <a:rPr lang="en-US" dirty="0"/>
              <a:t>a (Q))</a:t>
            </a:r>
          </a:p>
          <a:p>
            <a:pPr marL="400050" lvl="1" indent="0">
              <a:buNone/>
            </a:pPr>
            <a:r>
              <a:rPr lang="en-US" dirty="0"/>
              <a:t>U(X,Z) = </a:t>
            </a:r>
            <a:r>
              <a:rPr lang="el-GR" dirty="0"/>
              <a:t>π1,2(σ$1=$3 (</a:t>
            </a:r>
            <a:r>
              <a:rPr lang="en-US" dirty="0"/>
              <a:t>R) )</a:t>
            </a:r>
          </a:p>
          <a:p>
            <a:pPr marL="400050" lvl="1" indent="0">
              <a:buNone/>
            </a:pPr>
            <a:r>
              <a:rPr lang="en-US" dirty="0"/>
              <a:t>B(X,Y,Z) = T(X)      U(X,Z)      S(Y,Z)</a:t>
            </a:r>
          </a:p>
          <a:p>
            <a:endParaRPr lang="el-GR" dirty="0"/>
          </a:p>
        </p:txBody>
      </p:sp>
      <p:graphicFrame>
        <p:nvGraphicFramePr>
          <p:cNvPr id="4" name="Object 7"/>
          <p:cNvGraphicFramePr>
            <a:graphicFrameLocks noChangeAspect="1"/>
          </p:cNvGraphicFramePr>
          <p:nvPr>
            <p:extLst>
              <p:ext uri="{D42A27DB-BD31-4B8C-83A1-F6EECF244321}">
                <p14:modId xmlns:p14="http://schemas.microsoft.com/office/powerpoint/2010/main" val="1202956140"/>
              </p:ext>
            </p:extLst>
          </p:nvPr>
        </p:nvGraphicFramePr>
        <p:xfrm>
          <a:off x="2987824" y="5229200"/>
          <a:ext cx="358775" cy="246063"/>
        </p:xfrm>
        <a:graphic>
          <a:graphicData uri="http://schemas.openxmlformats.org/presentationml/2006/ole">
            <mc:AlternateContent xmlns:mc="http://schemas.openxmlformats.org/markup-compatibility/2006">
              <mc:Choice xmlns:v="urn:schemas-microsoft-com:vml" Requires="v">
                <p:oleObj spid="_x0000_s1036" name="Equation" r:id="rId3" imgW="203040" imgH="139680" progId="Equation.DSMT4">
                  <p:embed/>
                </p:oleObj>
              </mc:Choice>
              <mc:Fallback>
                <p:oleObj name="Equation" r:id="rId3" imgW="203040" imgH="1396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5229200"/>
                        <a:ext cx="358775"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10"/>
          <p:cNvGraphicFramePr>
            <a:graphicFrameLocks noChangeAspect="1"/>
          </p:cNvGraphicFramePr>
          <p:nvPr>
            <p:extLst>
              <p:ext uri="{D42A27DB-BD31-4B8C-83A1-F6EECF244321}">
                <p14:modId xmlns:p14="http://schemas.microsoft.com/office/powerpoint/2010/main" val="289773529"/>
              </p:ext>
            </p:extLst>
          </p:nvPr>
        </p:nvGraphicFramePr>
        <p:xfrm>
          <a:off x="4356249" y="5229200"/>
          <a:ext cx="360363" cy="247650"/>
        </p:xfrm>
        <a:graphic>
          <a:graphicData uri="http://schemas.openxmlformats.org/presentationml/2006/ole">
            <mc:AlternateContent xmlns:mc="http://schemas.openxmlformats.org/markup-compatibility/2006">
              <mc:Choice xmlns:v="urn:schemas-microsoft-com:vml" Requires="v">
                <p:oleObj spid="_x0000_s1037" name="Equation" r:id="rId5" imgW="203040" imgH="139680" progId="Equation.DSMT4">
                  <p:embed/>
                </p:oleObj>
              </mc:Choice>
              <mc:Fallback>
                <p:oleObj name="Equation" r:id="rId5" imgW="203040" imgH="1396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6249" y="5229200"/>
                        <a:ext cx="360363"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1525036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Γράφος εξαρτήσεων </a:t>
            </a:r>
            <a:r>
              <a:rPr lang="el-GR" altLang="el-GR" dirty="0" smtClean="0"/>
              <a:t>(4/4</a:t>
            </a:r>
            <a:r>
              <a:rPr lang="el-GR" altLang="el-GR" dirty="0"/>
              <a:t>)</a:t>
            </a:r>
            <a:endParaRPr lang="el-GR" dirty="0"/>
          </a:p>
        </p:txBody>
      </p:sp>
      <p:sp>
        <p:nvSpPr>
          <p:cNvPr id="3" name="Θέση περιεχομένου 2"/>
          <p:cNvSpPr>
            <a:spLocks noGrp="1"/>
          </p:cNvSpPr>
          <p:nvPr>
            <p:ph idx="1"/>
          </p:nvPr>
        </p:nvSpPr>
        <p:spPr/>
        <p:txBody>
          <a:bodyPr>
            <a:normAutofit fontScale="62500" lnSpcReduction="20000"/>
          </a:bodyPr>
          <a:lstStyle/>
          <a:p>
            <a:pPr>
              <a:lnSpc>
                <a:spcPct val="120000"/>
              </a:lnSpc>
            </a:pPr>
            <a:r>
              <a:rPr lang="el-GR" altLang="el-GR" dirty="0"/>
              <a:t>Για τον υπολογισμό αναδρομικών κανόνων, ο </a:t>
            </a:r>
            <a:r>
              <a:rPr lang="el-GR" altLang="el-GR" dirty="0" err="1"/>
              <a:t>γράφος</a:t>
            </a:r>
            <a:r>
              <a:rPr lang="el-GR" altLang="el-GR" dirty="0"/>
              <a:t> εξαρτήσεων δεν μας προσφέρει καμιά διάταξη</a:t>
            </a:r>
          </a:p>
          <a:p>
            <a:pPr>
              <a:lnSpc>
                <a:spcPct val="120000"/>
              </a:lnSpc>
            </a:pPr>
            <a:r>
              <a:rPr lang="el-GR" altLang="el-GR" dirty="0"/>
              <a:t>Οπότε, κάνουμε αλλεπάλληλους υπολογισμούς </a:t>
            </a:r>
            <a:endParaRPr lang="en-US" altLang="el-GR" dirty="0"/>
          </a:p>
          <a:p>
            <a:pPr algn="ctr">
              <a:lnSpc>
                <a:spcPct val="120000"/>
              </a:lnSpc>
              <a:buFontTx/>
              <a:buNone/>
            </a:pPr>
            <a:r>
              <a:rPr lang="en-US" altLang="el-GR" dirty="0"/>
              <a:t>P</a:t>
            </a:r>
            <a:r>
              <a:rPr lang="en-US" altLang="el-GR" baseline="-25000" dirty="0"/>
              <a:t>i</a:t>
            </a:r>
            <a:r>
              <a:rPr lang="en-US" altLang="el-GR" dirty="0"/>
              <a:t> := EVAL(p</a:t>
            </a:r>
            <a:r>
              <a:rPr lang="en-US" altLang="el-GR" baseline="-25000" dirty="0"/>
              <a:t>i</a:t>
            </a:r>
            <a:r>
              <a:rPr lang="en-US" altLang="el-GR" dirty="0"/>
              <a:t>,R</a:t>
            </a:r>
            <a:r>
              <a:rPr lang="en-US" altLang="el-GR" baseline="-25000" dirty="0"/>
              <a:t>1</a:t>
            </a:r>
            <a:r>
              <a:rPr lang="en-US" altLang="el-GR" dirty="0"/>
              <a:t>,…,R</a:t>
            </a:r>
            <a:r>
              <a:rPr lang="en-US" altLang="el-GR" baseline="-25000" dirty="0"/>
              <a:t>k</a:t>
            </a:r>
            <a:r>
              <a:rPr lang="en-US" altLang="el-GR" dirty="0"/>
              <a:t>,P</a:t>
            </a:r>
            <a:r>
              <a:rPr lang="en-US" altLang="el-GR" baseline="-25000" dirty="0"/>
              <a:t>1</a:t>
            </a:r>
            <a:r>
              <a:rPr lang="en-US" altLang="el-GR" dirty="0"/>
              <a:t>,…,P</a:t>
            </a:r>
            <a:r>
              <a:rPr lang="en-US" altLang="el-GR" baseline="-25000" dirty="0"/>
              <a:t>m</a:t>
            </a:r>
            <a:r>
              <a:rPr lang="en-US" altLang="el-GR" dirty="0"/>
              <a:t>), </a:t>
            </a:r>
            <a:r>
              <a:rPr lang="el-GR" altLang="el-GR" dirty="0"/>
              <a:t>όπου</a:t>
            </a:r>
            <a:endParaRPr lang="en-US" altLang="el-GR" dirty="0"/>
          </a:p>
          <a:p>
            <a:pPr algn="ctr">
              <a:lnSpc>
                <a:spcPct val="120000"/>
              </a:lnSpc>
              <a:buFontTx/>
              <a:buNone/>
            </a:pPr>
            <a:r>
              <a:rPr lang="en-US" altLang="el-GR" dirty="0"/>
              <a:t>R</a:t>
            </a:r>
            <a:r>
              <a:rPr lang="en-US" altLang="el-GR" baseline="-25000" dirty="0"/>
              <a:t>1</a:t>
            </a:r>
            <a:r>
              <a:rPr lang="en-US" altLang="el-GR" dirty="0"/>
              <a:t>,..,R</a:t>
            </a:r>
            <a:r>
              <a:rPr lang="en-US" altLang="el-GR" baseline="-25000" dirty="0"/>
              <a:t>k</a:t>
            </a:r>
            <a:r>
              <a:rPr lang="en-US" altLang="el-GR" dirty="0"/>
              <a:t>: </a:t>
            </a:r>
            <a:r>
              <a:rPr lang="el-GR" altLang="el-GR" dirty="0"/>
              <a:t>δεδομένες </a:t>
            </a:r>
            <a:r>
              <a:rPr lang="en-US" altLang="el-GR" dirty="0"/>
              <a:t>EDB </a:t>
            </a:r>
            <a:r>
              <a:rPr lang="el-GR" altLang="el-GR" dirty="0"/>
              <a:t>σχέσεις</a:t>
            </a:r>
            <a:r>
              <a:rPr lang="en-US" altLang="el-GR" dirty="0"/>
              <a:t> </a:t>
            </a:r>
            <a:r>
              <a:rPr lang="el-GR" altLang="el-GR" dirty="0"/>
              <a:t>και </a:t>
            </a:r>
          </a:p>
          <a:p>
            <a:pPr algn="ctr">
              <a:lnSpc>
                <a:spcPct val="120000"/>
              </a:lnSpc>
              <a:buFontTx/>
              <a:buNone/>
            </a:pPr>
            <a:r>
              <a:rPr lang="en-US" altLang="el-GR" dirty="0"/>
              <a:t>P</a:t>
            </a:r>
            <a:r>
              <a:rPr lang="en-US" altLang="el-GR" baseline="-25000" dirty="0"/>
              <a:t>1</a:t>
            </a:r>
            <a:r>
              <a:rPr lang="en-US" altLang="el-GR" dirty="0"/>
              <a:t>,…,P</a:t>
            </a:r>
            <a:r>
              <a:rPr lang="en-US" altLang="el-GR" baseline="-25000" dirty="0"/>
              <a:t>m</a:t>
            </a:r>
            <a:r>
              <a:rPr lang="en-US" altLang="el-GR" dirty="0"/>
              <a:t>: IDB </a:t>
            </a:r>
            <a:r>
              <a:rPr lang="el-GR" altLang="el-GR" dirty="0"/>
              <a:t>σχέσεις προς υπολογισμό</a:t>
            </a:r>
            <a:r>
              <a:rPr lang="en-US" altLang="el-GR" dirty="0"/>
              <a:t> </a:t>
            </a:r>
          </a:p>
          <a:p>
            <a:pPr>
              <a:lnSpc>
                <a:spcPct val="120000"/>
              </a:lnSpc>
              <a:buFontTx/>
              <a:buNone/>
            </a:pPr>
            <a:r>
              <a:rPr lang="el-GR" altLang="el-GR" dirty="0"/>
              <a:t>με τα </a:t>
            </a:r>
            <a:r>
              <a:rPr lang="en-US" altLang="el-GR" dirty="0" err="1"/>
              <a:t>P</a:t>
            </a:r>
            <a:r>
              <a:rPr lang="en-US" altLang="el-GR" baseline="-25000" dirty="0" err="1"/>
              <a:t>j</a:t>
            </a:r>
            <a:r>
              <a:rPr lang="en-US" altLang="el-GR" dirty="0"/>
              <a:t> </a:t>
            </a:r>
            <a:r>
              <a:rPr lang="el-GR" altLang="el-GR" dirty="0"/>
              <a:t>αρχικά κενά, έως ότου να μη παράγονται άλλες πλειάδες, τότε </a:t>
            </a:r>
          </a:p>
          <a:p>
            <a:pPr algn="ctr">
              <a:lnSpc>
                <a:spcPct val="120000"/>
              </a:lnSpc>
              <a:buFontTx/>
              <a:buNone/>
            </a:pPr>
            <a:r>
              <a:rPr lang="en-US" altLang="el-GR" dirty="0"/>
              <a:t>P</a:t>
            </a:r>
            <a:r>
              <a:rPr lang="en-US" altLang="el-GR" baseline="-25000" dirty="0"/>
              <a:t>i</a:t>
            </a:r>
            <a:r>
              <a:rPr lang="en-US" altLang="el-GR" dirty="0"/>
              <a:t> = EVAL(p</a:t>
            </a:r>
            <a:r>
              <a:rPr lang="en-US" altLang="el-GR" baseline="-25000" dirty="0"/>
              <a:t>i</a:t>
            </a:r>
            <a:r>
              <a:rPr lang="en-US" altLang="el-GR" dirty="0"/>
              <a:t>,R</a:t>
            </a:r>
            <a:r>
              <a:rPr lang="en-US" altLang="el-GR" baseline="-25000" dirty="0"/>
              <a:t>1</a:t>
            </a:r>
            <a:r>
              <a:rPr lang="en-US" altLang="el-GR" dirty="0"/>
              <a:t>,…,R</a:t>
            </a:r>
            <a:r>
              <a:rPr lang="en-US" altLang="el-GR" baseline="-25000" dirty="0"/>
              <a:t>k</a:t>
            </a:r>
            <a:r>
              <a:rPr lang="en-US" altLang="el-GR" dirty="0"/>
              <a:t>,P</a:t>
            </a:r>
            <a:r>
              <a:rPr lang="en-US" altLang="el-GR" baseline="-25000" dirty="0"/>
              <a:t>1</a:t>
            </a:r>
            <a:r>
              <a:rPr lang="en-US" altLang="el-GR" dirty="0"/>
              <a:t>,…,P</a:t>
            </a:r>
            <a:r>
              <a:rPr lang="en-US" altLang="el-GR" baseline="-25000" dirty="0"/>
              <a:t>m</a:t>
            </a:r>
            <a:r>
              <a:rPr lang="en-US" altLang="el-GR" dirty="0"/>
              <a:t>)</a:t>
            </a:r>
          </a:p>
          <a:p>
            <a:pPr>
              <a:lnSpc>
                <a:spcPct val="120000"/>
              </a:lnSpc>
              <a:buFontTx/>
              <a:buNone/>
            </a:pPr>
            <a:r>
              <a:rPr lang="el-GR" altLang="el-GR" dirty="0"/>
              <a:t>και πλέον έχουμε τη λύση για τις σχέσεις που</a:t>
            </a:r>
            <a:r>
              <a:rPr lang="en-US" altLang="el-GR" dirty="0"/>
              <a:t> </a:t>
            </a:r>
            <a:r>
              <a:rPr lang="el-GR" altLang="el-GR" dirty="0"/>
              <a:t>αντιστοιχούν</a:t>
            </a:r>
            <a:r>
              <a:rPr lang="en-US" altLang="el-GR" dirty="0"/>
              <a:t> </a:t>
            </a:r>
            <a:r>
              <a:rPr lang="el-GR" altLang="el-GR" dirty="0"/>
              <a:t>στα</a:t>
            </a:r>
          </a:p>
          <a:p>
            <a:pPr>
              <a:lnSpc>
                <a:spcPct val="120000"/>
              </a:lnSpc>
              <a:buFontTx/>
              <a:buNone/>
            </a:pPr>
            <a:r>
              <a:rPr lang="el-GR" altLang="el-GR" dirty="0"/>
              <a:t>κατηγορήματα </a:t>
            </a:r>
            <a:r>
              <a:rPr lang="en-US" altLang="el-GR" dirty="0"/>
              <a:t>IDB </a:t>
            </a:r>
            <a:r>
              <a:rPr lang="el-GR" altLang="el-GR" dirty="0"/>
              <a:t>αυτών των εξισώσεων (σταθερό σημείο – </a:t>
            </a:r>
            <a:r>
              <a:rPr lang="en-US" altLang="el-GR" dirty="0" err="1"/>
              <a:t>fixpoint</a:t>
            </a:r>
            <a:r>
              <a:rPr lang="en-US" altLang="el-GR" dirty="0"/>
              <a:t>)</a:t>
            </a:r>
            <a:r>
              <a:rPr lang="el-GR" altLang="el-GR" dirty="0"/>
              <a:t> </a:t>
            </a:r>
            <a:endParaRPr lang="en-US" altLang="el-GR" dirty="0"/>
          </a:p>
        </p:txBody>
      </p:sp>
    </p:spTree>
    <p:extLst>
      <p:ext uri="{BB962C8B-B14F-4D97-AF65-F5344CB8AC3E}">
        <p14:creationId xmlns:p14="http://schemas.microsoft.com/office/powerpoint/2010/main" val="30412356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a:t>Ιδιότητες των προγραμμάτων </a:t>
            </a:r>
            <a:r>
              <a:rPr lang="en-US" altLang="el-GR" dirty="0" err="1"/>
              <a:t>datalog</a:t>
            </a:r>
            <a:endParaRPr lang="el-GR" dirty="0"/>
          </a:p>
        </p:txBody>
      </p:sp>
      <p:sp>
        <p:nvSpPr>
          <p:cNvPr id="3" name="Θέση περιεχομένου 2"/>
          <p:cNvSpPr>
            <a:spLocks noGrp="1"/>
          </p:cNvSpPr>
          <p:nvPr>
            <p:ph idx="1"/>
          </p:nvPr>
        </p:nvSpPr>
        <p:spPr/>
        <p:txBody>
          <a:bodyPr>
            <a:normAutofit fontScale="77500" lnSpcReduction="20000"/>
          </a:bodyPr>
          <a:lstStyle/>
          <a:p>
            <a:pPr>
              <a:lnSpc>
                <a:spcPct val="120000"/>
              </a:lnSpc>
            </a:pPr>
            <a:r>
              <a:rPr lang="el-GR" altLang="el-GR" dirty="0"/>
              <a:t>Έχουν ένα μοναδικό ελάχιστο σταθερό σημείο</a:t>
            </a:r>
          </a:p>
          <a:p>
            <a:pPr>
              <a:lnSpc>
                <a:spcPct val="120000"/>
              </a:lnSpc>
            </a:pPr>
            <a:r>
              <a:rPr lang="el-GR" altLang="el-GR" dirty="0"/>
              <a:t>Έχουν ένα μοναδικό ελάχιστο μοντέλο</a:t>
            </a:r>
          </a:p>
          <a:p>
            <a:pPr>
              <a:lnSpc>
                <a:spcPct val="120000"/>
              </a:lnSpc>
            </a:pPr>
            <a:r>
              <a:rPr lang="el-GR" altLang="el-GR" dirty="0"/>
              <a:t>Τα παραπάνω ταυτίζονται με το σύνολο των γεγονότων που μπορούμε να παράγουμε χρησιμοποιώντας τους κανόνες για μια δεδομένη βάση</a:t>
            </a:r>
          </a:p>
          <a:p>
            <a:pPr>
              <a:lnSpc>
                <a:spcPct val="120000"/>
              </a:lnSpc>
            </a:pPr>
            <a:r>
              <a:rPr lang="el-GR" altLang="el-GR" dirty="0"/>
              <a:t>Η παραπάνω διαδικασία είναι μονότονη. Αρκεί σε κάθε βήμα να λαμβάνουμε υπόψη μας όχι ολόκληρες τις σχέσεις αλλά τις επαυξήσεις (διαφορές) που προέκυψαν από το προηγούμενο</a:t>
            </a:r>
            <a:r>
              <a:rPr lang="en-US" altLang="el-GR" dirty="0" smtClean="0"/>
              <a:t>.</a:t>
            </a:r>
            <a:endParaRPr lang="el-GR" altLang="el-GR" dirty="0"/>
          </a:p>
        </p:txBody>
      </p:sp>
    </p:spTree>
    <p:extLst>
      <p:ext uri="{BB962C8B-B14F-4D97-AF65-F5344CB8AC3E}">
        <p14:creationId xmlns:p14="http://schemas.microsoft.com/office/powerpoint/2010/main" val="293998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Επεκτάσεις της </a:t>
            </a:r>
            <a:r>
              <a:rPr lang="en-US" dirty="0" err="1"/>
              <a:t>datalog</a:t>
            </a:r>
            <a:r>
              <a:rPr lang="en-US" dirty="0"/>
              <a:t> (II</a:t>
            </a:r>
            <a:r>
              <a:rPr lang="en-US" dirty="0" smtClean="0"/>
              <a:t>)</a:t>
            </a:r>
            <a:r>
              <a:rPr lang="el-GR" dirty="0" smtClean="0"/>
              <a:t> (1/8)</a:t>
            </a:r>
            <a:endParaRPr lang="el-GR" dirty="0"/>
          </a:p>
        </p:txBody>
      </p:sp>
      <p:sp>
        <p:nvSpPr>
          <p:cNvPr id="3" name="Θέση περιεχομένου 2"/>
          <p:cNvSpPr>
            <a:spLocks noGrp="1"/>
          </p:cNvSpPr>
          <p:nvPr>
            <p:ph idx="1"/>
          </p:nvPr>
        </p:nvSpPr>
        <p:spPr/>
        <p:txBody>
          <a:bodyPr>
            <a:noAutofit/>
          </a:bodyPr>
          <a:lstStyle/>
          <a:p>
            <a:r>
              <a:rPr lang="el-GR" altLang="el-GR" b="1" dirty="0"/>
              <a:t>Άρνηση</a:t>
            </a:r>
            <a:r>
              <a:rPr lang="el-GR" altLang="el-GR" dirty="0"/>
              <a:t> </a:t>
            </a:r>
            <a:r>
              <a:rPr lang="en-US" altLang="el-GR" dirty="0"/>
              <a:t>(negation):</a:t>
            </a:r>
            <a:endParaRPr lang="el-GR" altLang="el-GR" dirty="0"/>
          </a:p>
          <a:p>
            <a:r>
              <a:rPr lang="el-GR" altLang="el-GR" dirty="0"/>
              <a:t>Κανόνες με άρνηση στα σώματά τους δεν είναι προτάσεις </a:t>
            </a:r>
            <a:r>
              <a:rPr lang="en-US" altLang="el-GR" dirty="0"/>
              <a:t>Horn (</a:t>
            </a:r>
            <a:r>
              <a:rPr lang="el-GR" altLang="el-GR" dirty="0"/>
              <a:t>χάνουμε πολλά από τα ωραία συμπεράσματα που ισχύουν για τις προτάσεις </a:t>
            </a:r>
            <a:r>
              <a:rPr lang="en-US" altLang="el-GR" dirty="0"/>
              <a:t>Horn)</a:t>
            </a:r>
            <a:endParaRPr lang="el-GR" altLang="el-GR" dirty="0"/>
          </a:p>
          <a:p>
            <a:r>
              <a:rPr lang="en-US" altLang="el-GR" dirty="0" err="1"/>
              <a:t>trueCousin</a:t>
            </a:r>
            <a:r>
              <a:rPr lang="en-US" altLang="el-GR" dirty="0"/>
              <a:t>(X,Y) :- cousin(X,Y) &amp; </a:t>
            </a:r>
            <a:r>
              <a:rPr lang="en-US" altLang="el-GR" dirty="0">
                <a:cs typeface="Times New Roman" panose="02020603050405020304" pitchFamily="18" charset="0"/>
              </a:rPr>
              <a:t>¬sibling(X,Y)</a:t>
            </a:r>
            <a:endParaRPr lang="el-GR" altLang="el-GR" dirty="0">
              <a:cs typeface="Times New Roman" panose="02020603050405020304" pitchFamily="18" charset="0"/>
            </a:endParaRPr>
          </a:p>
          <a:p>
            <a:r>
              <a:rPr lang="el-GR" altLang="el-GR" dirty="0"/>
              <a:t>Διαισθητικά μπορούμε να πούμε ότι η άρνηση δίνει το «συμπλήρωμα» μιας </a:t>
            </a:r>
            <a:r>
              <a:rPr lang="el-GR" altLang="el-GR" dirty="0" smtClean="0"/>
              <a:t>σχέσης</a:t>
            </a:r>
            <a:endParaRPr lang="el-GR" altLang="el-GR" dirty="0"/>
          </a:p>
        </p:txBody>
      </p:sp>
    </p:spTree>
    <p:extLst>
      <p:ext uri="{BB962C8B-B14F-4D97-AF65-F5344CB8AC3E}">
        <p14:creationId xmlns:p14="http://schemas.microsoft.com/office/powerpoint/2010/main" val="7735770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Επεκτάσεις της </a:t>
            </a:r>
            <a:r>
              <a:rPr lang="en-US" dirty="0" err="1"/>
              <a:t>datalog</a:t>
            </a:r>
            <a:r>
              <a:rPr lang="en-US" dirty="0"/>
              <a:t> (II</a:t>
            </a:r>
            <a:r>
              <a:rPr lang="en-US" dirty="0" smtClean="0"/>
              <a:t>)</a:t>
            </a:r>
            <a:r>
              <a:rPr lang="el-GR" dirty="0" smtClean="0"/>
              <a:t> (2/8)</a:t>
            </a:r>
            <a:endParaRPr lang="el-GR" dirty="0"/>
          </a:p>
        </p:txBody>
      </p:sp>
      <p:sp>
        <p:nvSpPr>
          <p:cNvPr id="3" name="Θέση περιεχομένου 2"/>
          <p:cNvSpPr>
            <a:spLocks noGrp="1"/>
          </p:cNvSpPr>
          <p:nvPr>
            <p:ph idx="1"/>
          </p:nvPr>
        </p:nvSpPr>
        <p:spPr/>
        <p:txBody>
          <a:bodyPr>
            <a:noAutofit/>
          </a:bodyPr>
          <a:lstStyle/>
          <a:p>
            <a:r>
              <a:rPr lang="el-GR" altLang="el-GR" sz="2400" dirty="0"/>
              <a:t>Προβλήματα: </a:t>
            </a:r>
          </a:p>
          <a:p>
            <a:pPr lvl="1"/>
            <a:r>
              <a:rPr lang="el-GR" altLang="el-GR" sz="2400" dirty="0"/>
              <a:t>«Συμπλήρωμα» ως προς ποιο πεδίο ορισμού;</a:t>
            </a:r>
          </a:p>
          <a:p>
            <a:pPr lvl="1"/>
            <a:r>
              <a:rPr lang="el-GR" altLang="el-GR" sz="2400" dirty="0"/>
              <a:t>Το συμπλήρωμα μπορεί να οδηγεί σε μη πεπερασμένη σχέση</a:t>
            </a:r>
          </a:p>
          <a:p>
            <a:pPr lvl="1"/>
            <a:r>
              <a:rPr lang="el-GR" altLang="el-GR" sz="2400" dirty="0"/>
              <a:t>Δεν υπάρχει απαραίτητα ένα ελάχιστο σταθερό σημείο για το λογικό πρόγραμμα</a:t>
            </a:r>
          </a:p>
          <a:p>
            <a:pPr lvl="1"/>
            <a:r>
              <a:rPr lang="el-GR" altLang="el-GR" sz="2400" dirty="0"/>
              <a:t>Υπάρχουν πολλά ελάχιστα μοντέλα για το λογικό πρόγραμμα</a:t>
            </a:r>
          </a:p>
          <a:p>
            <a:r>
              <a:rPr lang="en-US" altLang="el-GR" sz="2400" dirty="0">
                <a:cs typeface="Times New Roman" panose="02020603050405020304" pitchFamily="18" charset="0"/>
              </a:rPr>
              <a:t>C(X,Y)      </a:t>
            </a:r>
            <a:r>
              <a:rPr lang="el-GR" altLang="el-GR" sz="2400" dirty="0">
                <a:cs typeface="Times New Roman" panose="02020603050405020304" pitchFamily="18" charset="0"/>
              </a:rPr>
              <a:t> </a:t>
            </a:r>
            <a:r>
              <a:rPr lang="en-US" altLang="el-GR" sz="2400" dirty="0" err="1">
                <a:cs typeface="Times New Roman" panose="02020603050405020304" pitchFamily="18" charset="0"/>
              </a:rPr>
              <a:t>compl</a:t>
            </a:r>
            <a:r>
              <a:rPr lang="en-US" altLang="el-GR" sz="2400" dirty="0">
                <a:cs typeface="Times New Roman" panose="02020603050405020304" pitchFamily="18" charset="0"/>
              </a:rPr>
              <a:t> S(X,Y),</a:t>
            </a:r>
            <a:r>
              <a:rPr lang="el-GR" altLang="el-GR" sz="2400" dirty="0">
                <a:cs typeface="Times New Roman" panose="02020603050405020304" pitchFamily="18" charset="0"/>
              </a:rPr>
              <a:t> </a:t>
            </a:r>
            <a:r>
              <a:rPr lang="el-GR" altLang="el-GR" sz="2400" dirty="0"/>
              <a:t>όπου </a:t>
            </a:r>
            <a:r>
              <a:rPr lang="el-GR" altLang="el-GR" sz="2400" dirty="0" err="1"/>
              <a:t>compl</a:t>
            </a:r>
            <a:r>
              <a:rPr lang="el-GR" altLang="el-GR" sz="2400" dirty="0"/>
              <a:t> S είναι το συμπλήρωμα του S σε σχέση με κάποιο σύμπαν U το οποίο περιέχει τουλάχιστον τις πλειάδες του C</a:t>
            </a:r>
          </a:p>
        </p:txBody>
      </p:sp>
      <p:graphicFrame>
        <p:nvGraphicFramePr>
          <p:cNvPr id="4" name="Object 6"/>
          <p:cNvGraphicFramePr>
            <a:graphicFrameLocks noChangeAspect="1"/>
          </p:cNvGraphicFramePr>
          <p:nvPr>
            <p:extLst>
              <p:ext uri="{D42A27DB-BD31-4B8C-83A1-F6EECF244321}">
                <p14:modId xmlns:p14="http://schemas.microsoft.com/office/powerpoint/2010/main" val="3223764163"/>
              </p:ext>
            </p:extLst>
          </p:nvPr>
        </p:nvGraphicFramePr>
        <p:xfrm>
          <a:off x="1691680" y="5390802"/>
          <a:ext cx="287337" cy="198438"/>
        </p:xfrm>
        <a:graphic>
          <a:graphicData uri="http://schemas.openxmlformats.org/presentationml/2006/ole">
            <mc:AlternateContent xmlns:mc="http://schemas.openxmlformats.org/markup-compatibility/2006">
              <mc:Choice xmlns:v="urn:schemas-microsoft-com:vml" Requires="v">
                <p:oleObj spid="_x0000_s2056" name="Equation" r:id="rId3" imgW="203040" imgH="139680" progId="Equation.DSMT4">
                  <p:embed/>
                </p:oleObj>
              </mc:Choice>
              <mc:Fallback>
                <p:oleObj name="Equation" r:id="rId3" imgW="203040" imgH="1396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5390802"/>
                        <a:ext cx="287337"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9896669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Επεκτάσεις της </a:t>
            </a:r>
            <a:r>
              <a:rPr lang="en-US" dirty="0" err="1"/>
              <a:t>datalog</a:t>
            </a:r>
            <a:r>
              <a:rPr lang="en-US" dirty="0"/>
              <a:t> (II)</a:t>
            </a:r>
            <a:r>
              <a:rPr lang="el-GR" dirty="0"/>
              <a:t> </a:t>
            </a:r>
            <a:r>
              <a:rPr lang="el-GR" dirty="0" smtClean="0"/>
              <a:t>(3/8)</a:t>
            </a:r>
            <a:endParaRPr lang="el-GR" dirty="0"/>
          </a:p>
        </p:txBody>
      </p:sp>
      <p:sp>
        <p:nvSpPr>
          <p:cNvPr id="3" name="Θέση περιεχομένου 2"/>
          <p:cNvSpPr>
            <a:spLocks noGrp="1"/>
          </p:cNvSpPr>
          <p:nvPr>
            <p:ph idx="1"/>
          </p:nvPr>
        </p:nvSpPr>
        <p:spPr/>
        <p:txBody>
          <a:bodyPr>
            <a:normAutofit fontScale="62500" lnSpcReduction="20000"/>
          </a:bodyPr>
          <a:lstStyle/>
          <a:p>
            <a:r>
              <a:rPr lang="el-GR" altLang="el-GR" dirty="0"/>
              <a:t>Πρόβλημα: μεταβλητές που εμφανίζονται ΜΟΝΟ σε </a:t>
            </a:r>
            <a:r>
              <a:rPr lang="el-GR" altLang="el-GR" dirty="0" err="1"/>
              <a:t>υποστόχους</a:t>
            </a:r>
            <a:r>
              <a:rPr lang="el-GR" altLang="el-GR" dirty="0"/>
              <a:t> με άρνηση</a:t>
            </a:r>
          </a:p>
          <a:p>
            <a:r>
              <a:rPr lang="en-US" altLang="el-GR" dirty="0"/>
              <a:t>bachelor(X) :- male(X) &amp; </a:t>
            </a:r>
            <a:r>
              <a:rPr lang="en-US" altLang="el-GR" dirty="0">
                <a:cs typeface="Times New Roman" panose="02020603050405020304" pitchFamily="18" charset="0"/>
              </a:rPr>
              <a:t>¬married(X,Y)</a:t>
            </a:r>
          </a:p>
          <a:p>
            <a:r>
              <a:rPr lang="en-US" altLang="el-GR" dirty="0">
                <a:cs typeface="Times New Roman" panose="02020603050405020304" pitchFamily="18" charset="0"/>
              </a:rPr>
              <a:t>MRD = {&lt;1,a&gt;, &lt;2,b&gt;}</a:t>
            </a:r>
          </a:p>
          <a:p>
            <a:r>
              <a:rPr lang="en-US" altLang="el-GR" dirty="0">
                <a:cs typeface="Times New Roman" panose="02020603050405020304" pitchFamily="18" charset="0"/>
              </a:rPr>
              <a:t>M = {1,2,3,4}</a:t>
            </a:r>
            <a:endParaRPr lang="el-GR" altLang="el-GR" dirty="0"/>
          </a:p>
          <a:p>
            <a:r>
              <a:rPr lang="en-US" altLang="el-GR" dirty="0" err="1">
                <a:cs typeface="Times New Roman" panose="02020603050405020304" pitchFamily="18" charset="0"/>
              </a:rPr>
              <a:t>compl</a:t>
            </a:r>
            <a:r>
              <a:rPr lang="en-US" altLang="el-GR" dirty="0">
                <a:cs typeface="Times New Roman" panose="02020603050405020304" pitchFamily="18" charset="0"/>
              </a:rPr>
              <a:t> MRD = {&lt;1,b&gt;,&lt;2,a&gt;,&lt;3,a&gt;,…}:</a:t>
            </a:r>
            <a:r>
              <a:rPr lang="el-GR" altLang="el-GR" dirty="0"/>
              <a:t> δεν είναι το επιθυμητό</a:t>
            </a:r>
          </a:p>
          <a:p>
            <a:r>
              <a:rPr lang="el-GR" altLang="el-GR" dirty="0"/>
              <a:t>Λύση: απαγορεύεται η χρήση μιας μεταβλητής σ’ έναν </a:t>
            </a:r>
            <a:r>
              <a:rPr lang="el-GR" altLang="el-GR" dirty="0" err="1"/>
              <a:t>υποστόχο</a:t>
            </a:r>
            <a:r>
              <a:rPr lang="el-GR" altLang="el-GR" dirty="0"/>
              <a:t> με άρνηση, εάν αυτή δεν εμφανίζεται σε κάποιον άλλο </a:t>
            </a:r>
            <a:r>
              <a:rPr lang="el-GR" altLang="el-GR" dirty="0" err="1"/>
              <a:t>υποστόχο</a:t>
            </a:r>
            <a:r>
              <a:rPr lang="el-GR" altLang="el-GR" dirty="0"/>
              <a:t> ο οποίος δεν πρέπει να περιέχει άρνηση ή άλλο ενσωματωμένο κατηγόρημα</a:t>
            </a:r>
          </a:p>
          <a:p>
            <a:r>
              <a:rPr lang="en-US" altLang="el-GR" dirty="0">
                <a:cs typeface="Times New Roman" panose="02020603050405020304" pitchFamily="18" charset="0"/>
              </a:rPr>
              <a:t>husband(X) :- married(X,Y).</a:t>
            </a:r>
          </a:p>
          <a:p>
            <a:r>
              <a:rPr lang="en-US" altLang="el-GR" dirty="0">
                <a:cs typeface="Times New Roman" panose="02020603050405020304" pitchFamily="18" charset="0"/>
              </a:rPr>
              <a:t>bachelor(X) :- male(X) &amp; ¬husband(X).</a:t>
            </a:r>
          </a:p>
          <a:p>
            <a:r>
              <a:rPr lang="en-US" altLang="el-GR" dirty="0">
                <a:cs typeface="Times New Roman" panose="02020603050405020304" pitchFamily="18" charset="0"/>
              </a:rPr>
              <a:t>H(X) = </a:t>
            </a:r>
            <a:r>
              <a:rPr lang="el-GR" altLang="el-GR" dirty="0">
                <a:cs typeface="Times New Roman" panose="02020603050405020304" pitchFamily="18" charset="0"/>
              </a:rPr>
              <a:t>π</a:t>
            </a:r>
            <a:r>
              <a:rPr lang="en-US" altLang="el-GR" baseline="-25000" dirty="0">
                <a:cs typeface="Times New Roman" panose="02020603050405020304" pitchFamily="18" charset="0"/>
              </a:rPr>
              <a:t>X</a:t>
            </a:r>
            <a:r>
              <a:rPr lang="en-US" altLang="el-GR" dirty="0">
                <a:cs typeface="Times New Roman" panose="02020603050405020304" pitchFamily="18" charset="0"/>
              </a:rPr>
              <a:t>(MRD(X,Y)), B(X) = M(X) – H(X</a:t>
            </a:r>
            <a:r>
              <a:rPr lang="en-US" altLang="el-GR" dirty="0" smtClean="0">
                <a:cs typeface="Times New Roman" panose="02020603050405020304" pitchFamily="18" charset="0"/>
              </a:rPr>
              <a:t>)</a:t>
            </a:r>
            <a:endParaRPr lang="el-GR" altLang="el-GR" dirty="0"/>
          </a:p>
        </p:txBody>
      </p:sp>
    </p:spTree>
    <p:extLst>
      <p:ext uri="{BB962C8B-B14F-4D97-AF65-F5344CB8AC3E}">
        <p14:creationId xmlns:p14="http://schemas.microsoft.com/office/powerpoint/2010/main" val="2533023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Επεκτάσεις της </a:t>
            </a:r>
            <a:r>
              <a:rPr lang="en-US" dirty="0" err="1"/>
              <a:t>datalog</a:t>
            </a:r>
            <a:r>
              <a:rPr lang="en-US" dirty="0"/>
              <a:t> (II)</a:t>
            </a:r>
            <a:r>
              <a:rPr lang="el-GR" dirty="0"/>
              <a:t> </a:t>
            </a:r>
            <a:r>
              <a:rPr lang="el-GR" dirty="0" smtClean="0"/>
              <a:t>(4/8)</a:t>
            </a:r>
            <a:endParaRPr lang="el-GR" dirty="0"/>
          </a:p>
        </p:txBody>
      </p:sp>
      <p:sp>
        <p:nvSpPr>
          <p:cNvPr id="3" name="Θέση περιεχομένου 2"/>
          <p:cNvSpPr>
            <a:spLocks noGrp="1"/>
          </p:cNvSpPr>
          <p:nvPr>
            <p:ph idx="1"/>
          </p:nvPr>
        </p:nvSpPr>
        <p:spPr/>
        <p:txBody>
          <a:bodyPr/>
          <a:lstStyle/>
          <a:p>
            <a:r>
              <a:rPr lang="el-GR" altLang="el-GR" dirty="0"/>
              <a:t>Πρόβλημα: δεν υπάρχει ένα μοναδικό ελάχιστο σταθερό σημείο</a:t>
            </a:r>
          </a:p>
          <a:p>
            <a:r>
              <a:rPr lang="en-US" altLang="el-GR" dirty="0"/>
              <a:t>p(X)</a:t>
            </a:r>
            <a:r>
              <a:rPr lang="el-GR" altLang="el-GR" dirty="0"/>
              <a:t> </a:t>
            </a:r>
            <a:r>
              <a:rPr lang="en-US" altLang="el-GR" dirty="0"/>
              <a:t>:-</a:t>
            </a:r>
            <a:r>
              <a:rPr lang="el-GR" altLang="el-GR" dirty="0"/>
              <a:t> </a:t>
            </a:r>
            <a:r>
              <a:rPr lang="en-US" altLang="el-GR" dirty="0"/>
              <a:t>r(X)</a:t>
            </a:r>
            <a:r>
              <a:rPr lang="el-GR" altLang="el-GR" dirty="0"/>
              <a:t> </a:t>
            </a:r>
            <a:r>
              <a:rPr lang="en-US" altLang="el-GR" dirty="0"/>
              <a:t>&amp;</a:t>
            </a:r>
            <a:r>
              <a:rPr lang="el-GR" altLang="el-GR" dirty="0"/>
              <a:t> </a:t>
            </a:r>
            <a:r>
              <a:rPr lang="en-US" altLang="el-GR" dirty="0">
                <a:cs typeface="Times New Roman" panose="02020603050405020304" pitchFamily="18" charset="0"/>
              </a:rPr>
              <a:t>¬q(X).</a:t>
            </a:r>
          </a:p>
          <a:p>
            <a:pPr>
              <a:buFontTx/>
              <a:buNone/>
            </a:pPr>
            <a:r>
              <a:rPr lang="el-GR" altLang="el-GR" dirty="0">
                <a:cs typeface="Times New Roman" panose="02020603050405020304" pitchFamily="18" charset="0"/>
              </a:rPr>
              <a:t>    </a:t>
            </a:r>
            <a:r>
              <a:rPr lang="en-US" altLang="el-GR" dirty="0">
                <a:cs typeface="Times New Roman" panose="02020603050405020304" pitchFamily="18" charset="0"/>
              </a:rPr>
              <a:t>q(X)</a:t>
            </a:r>
            <a:r>
              <a:rPr lang="el-GR" altLang="el-GR" dirty="0">
                <a:cs typeface="Times New Roman" panose="02020603050405020304" pitchFamily="18" charset="0"/>
              </a:rPr>
              <a:t> </a:t>
            </a:r>
            <a:r>
              <a:rPr lang="en-US" altLang="el-GR" dirty="0">
                <a:cs typeface="Times New Roman" panose="02020603050405020304" pitchFamily="18" charset="0"/>
              </a:rPr>
              <a:t>:-</a:t>
            </a:r>
            <a:r>
              <a:rPr lang="el-GR" altLang="el-GR" dirty="0">
                <a:cs typeface="Times New Roman" panose="02020603050405020304" pitchFamily="18" charset="0"/>
              </a:rPr>
              <a:t> </a:t>
            </a:r>
            <a:r>
              <a:rPr lang="en-US" altLang="el-GR" dirty="0">
                <a:cs typeface="Times New Roman" panose="02020603050405020304" pitchFamily="18" charset="0"/>
              </a:rPr>
              <a:t>r(X)</a:t>
            </a:r>
            <a:r>
              <a:rPr lang="el-GR" altLang="el-GR" dirty="0">
                <a:cs typeface="Times New Roman" panose="02020603050405020304" pitchFamily="18" charset="0"/>
              </a:rPr>
              <a:t> </a:t>
            </a:r>
            <a:r>
              <a:rPr lang="en-US" altLang="el-GR" dirty="0">
                <a:cs typeface="Times New Roman" panose="02020603050405020304" pitchFamily="18" charset="0"/>
              </a:rPr>
              <a:t>&amp;</a:t>
            </a:r>
            <a:r>
              <a:rPr lang="el-GR" altLang="el-GR" dirty="0">
                <a:cs typeface="Times New Roman" panose="02020603050405020304" pitchFamily="18" charset="0"/>
              </a:rPr>
              <a:t> </a:t>
            </a:r>
            <a:r>
              <a:rPr lang="en-US" altLang="el-GR" dirty="0">
                <a:cs typeface="Times New Roman" panose="02020603050405020304" pitchFamily="18" charset="0"/>
              </a:rPr>
              <a:t>¬p(X).</a:t>
            </a:r>
          </a:p>
          <a:p>
            <a:pPr>
              <a:buFontTx/>
              <a:buNone/>
            </a:pPr>
            <a:r>
              <a:rPr lang="el-GR" altLang="el-GR" dirty="0">
                <a:cs typeface="Times New Roman" panose="02020603050405020304" pitchFamily="18" charset="0"/>
              </a:rPr>
              <a:t>   </a:t>
            </a:r>
            <a:r>
              <a:rPr lang="en-US" altLang="el-GR" dirty="0">
                <a:cs typeface="Times New Roman" panose="02020603050405020304" pitchFamily="18" charset="0"/>
              </a:rPr>
              <a:t>R{1}</a:t>
            </a:r>
          </a:p>
          <a:p>
            <a:pPr>
              <a:buFontTx/>
              <a:buNone/>
            </a:pPr>
            <a:r>
              <a:rPr lang="el-GR" altLang="el-GR" dirty="0">
                <a:cs typeface="Times New Roman" panose="02020603050405020304" pitchFamily="18" charset="0"/>
              </a:rPr>
              <a:t>   </a:t>
            </a:r>
            <a:r>
              <a:rPr lang="en-US" altLang="el-GR" dirty="0" smtClean="0">
                <a:cs typeface="Times New Roman" panose="02020603050405020304" pitchFamily="18" charset="0"/>
              </a:rPr>
              <a:t>S1:</a:t>
            </a:r>
            <a:r>
              <a:rPr lang="el-GR" altLang="el-GR" dirty="0" smtClean="0">
                <a:cs typeface="Times New Roman" panose="02020603050405020304" pitchFamily="18" charset="0"/>
              </a:rPr>
              <a:t> </a:t>
            </a:r>
            <a:r>
              <a:rPr lang="en-US" altLang="el-GR" dirty="0" smtClean="0">
                <a:cs typeface="Times New Roman" panose="02020603050405020304" pitchFamily="18" charset="0"/>
              </a:rPr>
              <a:t>P </a:t>
            </a:r>
            <a:r>
              <a:rPr lang="en-US" altLang="el-GR" dirty="0">
                <a:cs typeface="Times New Roman" panose="02020603050405020304" pitchFamily="18" charset="0"/>
              </a:rPr>
              <a:t>= {1}, Q = </a:t>
            </a:r>
            <a:r>
              <a:rPr lang="en-US" altLang="el-GR" dirty="0" err="1">
                <a:cs typeface="Times New Roman" panose="02020603050405020304" pitchFamily="18" charset="0"/>
              </a:rPr>
              <a:t>empty_set</a:t>
            </a:r>
            <a:endParaRPr lang="en-US" altLang="el-GR" dirty="0">
              <a:cs typeface="Times New Roman" panose="02020603050405020304" pitchFamily="18" charset="0"/>
            </a:endParaRPr>
          </a:p>
          <a:p>
            <a:pPr>
              <a:buFontTx/>
              <a:buNone/>
            </a:pPr>
            <a:r>
              <a:rPr lang="el-GR" altLang="el-GR" dirty="0">
                <a:cs typeface="Times New Roman" panose="02020603050405020304" pitchFamily="18" charset="0"/>
              </a:rPr>
              <a:t>   </a:t>
            </a:r>
            <a:r>
              <a:rPr lang="en-US" altLang="el-GR" dirty="0">
                <a:cs typeface="Times New Roman" panose="02020603050405020304" pitchFamily="18" charset="0"/>
              </a:rPr>
              <a:t>S2: </a:t>
            </a:r>
            <a:r>
              <a:rPr lang="en-US" altLang="el-GR" dirty="0" smtClean="0">
                <a:cs typeface="Times New Roman" panose="02020603050405020304" pitchFamily="18" charset="0"/>
              </a:rPr>
              <a:t>P </a:t>
            </a:r>
            <a:r>
              <a:rPr lang="en-US" altLang="el-GR" dirty="0">
                <a:cs typeface="Times New Roman" panose="02020603050405020304" pitchFamily="18" charset="0"/>
              </a:rPr>
              <a:t>= </a:t>
            </a:r>
            <a:r>
              <a:rPr lang="en-US" altLang="el-GR" dirty="0" err="1">
                <a:cs typeface="Times New Roman" panose="02020603050405020304" pitchFamily="18" charset="0"/>
              </a:rPr>
              <a:t>empty_set</a:t>
            </a:r>
            <a:r>
              <a:rPr lang="en-US" altLang="el-GR" dirty="0">
                <a:cs typeface="Times New Roman" panose="02020603050405020304" pitchFamily="18" charset="0"/>
              </a:rPr>
              <a:t>, Q = {1</a:t>
            </a:r>
            <a:r>
              <a:rPr lang="en-US" altLang="el-GR" dirty="0" smtClean="0">
                <a:cs typeface="Times New Roman" panose="02020603050405020304" pitchFamily="18" charset="0"/>
              </a:rPr>
              <a:t>}</a:t>
            </a:r>
            <a:endParaRPr lang="en-US" altLang="el-GR" dirty="0">
              <a:cs typeface="Times New Roman" panose="02020603050405020304" pitchFamily="18" charset="0"/>
            </a:endParaRPr>
          </a:p>
        </p:txBody>
      </p:sp>
    </p:spTree>
    <p:extLst>
      <p:ext uri="{BB962C8B-B14F-4D97-AF65-F5344CB8AC3E}">
        <p14:creationId xmlns:p14="http://schemas.microsoft.com/office/powerpoint/2010/main" val="3386234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Επεκτάσεις της </a:t>
            </a:r>
            <a:r>
              <a:rPr lang="en-US" dirty="0" err="1"/>
              <a:t>datalog</a:t>
            </a:r>
            <a:r>
              <a:rPr lang="en-US" dirty="0"/>
              <a:t> (II)</a:t>
            </a:r>
            <a:r>
              <a:rPr lang="el-GR" dirty="0"/>
              <a:t> </a:t>
            </a:r>
            <a:r>
              <a:rPr lang="el-GR" dirty="0" smtClean="0"/>
              <a:t>(5/8)</a:t>
            </a:r>
            <a:endParaRPr lang="el-GR" dirty="0"/>
          </a:p>
        </p:txBody>
      </p:sp>
      <p:sp>
        <p:nvSpPr>
          <p:cNvPr id="5" name="Θέση περιεχομένου 4"/>
          <p:cNvSpPr>
            <a:spLocks noGrp="1"/>
          </p:cNvSpPr>
          <p:nvPr>
            <p:ph sz="half" idx="1"/>
          </p:nvPr>
        </p:nvSpPr>
        <p:spPr/>
        <p:txBody>
          <a:bodyPr>
            <a:normAutofit fontScale="77500" lnSpcReduction="20000"/>
          </a:bodyPr>
          <a:lstStyle/>
          <a:p>
            <a:pPr>
              <a:lnSpc>
                <a:spcPct val="90000"/>
              </a:lnSpc>
            </a:pPr>
            <a:r>
              <a:rPr lang="el-GR" altLang="el-GR" dirty="0" err="1"/>
              <a:t>Στρωματοποιημένη</a:t>
            </a:r>
            <a:r>
              <a:rPr lang="el-GR" altLang="el-GR" dirty="0"/>
              <a:t> </a:t>
            </a:r>
            <a:r>
              <a:rPr lang="el-GR" altLang="el-GR" dirty="0" smtClean="0"/>
              <a:t>άρνηση </a:t>
            </a:r>
            <a:r>
              <a:rPr lang="en-US" altLang="el-GR" dirty="0" smtClean="0"/>
              <a:t>(stratified </a:t>
            </a:r>
            <a:r>
              <a:rPr lang="en-US" altLang="el-GR" dirty="0"/>
              <a:t>negation)</a:t>
            </a:r>
          </a:p>
          <a:p>
            <a:pPr>
              <a:lnSpc>
                <a:spcPct val="90000"/>
              </a:lnSpc>
            </a:pPr>
            <a:r>
              <a:rPr lang="en-US" altLang="el-GR" dirty="0"/>
              <a:t>p(X) :- r(X).</a:t>
            </a:r>
          </a:p>
          <a:p>
            <a:pPr>
              <a:lnSpc>
                <a:spcPct val="90000"/>
              </a:lnSpc>
            </a:pPr>
            <a:r>
              <a:rPr lang="en-US" altLang="el-GR" dirty="0"/>
              <a:t>p(X)</a:t>
            </a:r>
            <a:r>
              <a:rPr lang="el-GR" altLang="el-GR" dirty="0"/>
              <a:t> </a:t>
            </a:r>
            <a:r>
              <a:rPr lang="en-US" altLang="el-GR" dirty="0"/>
              <a:t>:-</a:t>
            </a:r>
            <a:r>
              <a:rPr lang="el-GR" altLang="el-GR" dirty="0"/>
              <a:t> </a:t>
            </a:r>
            <a:r>
              <a:rPr lang="en-US" altLang="el-GR" dirty="0"/>
              <a:t>p(X).</a:t>
            </a:r>
          </a:p>
          <a:p>
            <a:pPr>
              <a:lnSpc>
                <a:spcPct val="90000"/>
              </a:lnSpc>
            </a:pPr>
            <a:r>
              <a:rPr lang="en-US" altLang="el-GR" dirty="0"/>
              <a:t>q(X)</a:t>
            </a:r>
            <a:r>
              <a:rPr lang="el-GR" altLang="el-GR" dirty="0"/>
              <a:t> </a:t>
            </a:r>
            <a:r>
              <a:rPr lang="en-US" altLang="el-GR" dirty="0"/>
              <a:t>:-</a:t>
            </a:r>
            <a:r>
              <a:rPr lang="el-GR" altLang="el-GR" dirty="0"/>
              <a:t> </a:t>
            </a:r>
            <a:r>
              <a:rPr lang="en-US" altLang="el-GR" dirty="0"/>
              <a:t>s(X)</a:t>
            </a:r>
            <a:r>
              <a:rPr lang="el-GR" altLang="el-GR" dirty="0"/>
              <a:t> </a:t>
            </a:r>
            <a:r>
              <a:rPr lang="en-US" altLang="el-GR" dirty="0"/>
              <a:t>&amp;</a:t>
            </a:r>
            <a:r>
              <a:rPr lang="el-GR" altLang="el-GR" dirty="0"/>
              <a:t> </a:t>
            </a:r>
            <a:r>
              <a:rPr lang="en-US" altLang="el-GR" dirty="0">
                <a:cs typeface="Times New Roman" panose="02020603050405020304" pitchFamily="18" charset="0"/>
              </a:rPr>
              <a:t>¬p(X).</a:t>
            </a:r>
            <a:endParaRPr lang="el-GR" altLang="el-GR" b="1" dirty="0"/>
          </a:p>
          <a:p>
            <a:pPr>
              <a:lnSpc>
                <a:spcPct val="90000"/>
              </a:lnSpc>
              <a:buFontTx/>
              <a:buNone/>
            </a:pPr>
            <a:endParaRPr lang="el-GR" altLang="el-GR" dirty="0"/>
          </a:p>
          <a:p>
            <a:pPr>
              <a:lnSpc>
                <a:spcPct val="90000"/>
              </a:lnSpc>
            </a:pPr>
            <a:r>
              <a:rPr lang="el-GR" altLang="el-GR" dirty="0"/>
              <a:t>Δεν υπάρχει μονοπάτι από το q στο p: </a:t>
            </a:r>
            <a:r>
              <a:rPr lang="el-GR" altLang="el-GR" dirty="0" err="1"/>
              <a:t>στρωματοποιημένο</a:t>
            </a:r>
            <a:endParaRPr lang="el-GR" altLang="el-GR" dirty="0"/>
          </a:p>
          <a:p>
            <a:pPr>
              <a:lnSpc>
                <a:spcPct val="90000"/>
              </a:lnSpc>
            </a:pPr>
            <a:r>
              <a:rPr lang="en-US" altLang="el-GR" dirty="0">
                <a:cs typeface="Times New Roman" panose="02020603050405020304" pitchFamily="18" charset="0"/>
              </a:rPr>
              <a:t>R{1}, S{1,2}</a:t>
            </a:r>
          </a:p>
          <a:p>
            <a:pPr>
              <a:lnSpc>
                <a:spcPct val="90000"/>
              </a:lnSpc>
            </a:pPr>
            <a:r>
              <a:rPr lang="en-US" altLang="el-GR" dirty="0">
                <a:cs typeface="Times New Roman" panose="02020603050405020304" pitchFamily="18" charset="0"/>
              </a:rPr>
              <a:t>S1:   P ={1}, Q={2}</a:t>
            </a:r>
          </a:p>
          <a:p>
            <a:pPr>
              <a:lnSpc>
                <a:spcPct val="90000"/>
              </a:lnSpc>
            </a:pPr>
            <a:r>
              <a:rPr lang="en-US" altLang="el-GR" dirty="0">
                <a:cs typeface="Times New Roman" panose="02020603050405020304" pitchFamily="18" charset="0"/>
              </a:rPr>
              <a:t>S2:   P={1,2}, Q = </a:t>
            </a:r>
            <a:r>
              <a:rPr lang="en-US" altLang="el-GR" dirty="0" err="1">
                <a:cs typeface="Times New Roman" panose="02020603050405020304" pitchFamily="18" charset="0"/>
              </a:rPr>
              <a:t>empty_set</a:t>
            </a:r>
            <a:endParaRPr lang="el-GR" altLang="el-GR" dirty="0"/>
          </a:p>
          <a:p>
            <a:pPr>
              <a:lnSpc>
                <a:spcPct val="90000"/>
              </a:lnSpc>
            </a:pPr>
            <a:r>
              <a:rPr lang="el-GR" altLang="el-GR" dirty="0"/>
              <a:t>Και τα δυο είναι ελάχιστα, το S1, όμως, δείχνει πιο «φυσικό</a:t>
            </a:r>
            <a:r>
              <a:rPr lang="el-GR" altLang="el-GR" dirty="0" smtClean="0"/>
              <a:t>»</a:t>
            </a:r>
            <a:endParaRPr lang="el-GR" altLang="el-GR" dirty="0"/>
          </a:p>
        </p:txBody>
      </p:sp>
      <p:pic>
        <p:nvPicPr>
          <p:cNvPr id="7" name="Picture 4" descr="depend_graph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940152" y="2492896"/>
            <a:ext cx="1481534" cy="25435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059939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t>Επεκτάσεις της </a:t>
            </a:r>
            <a:r>
              <a:rPr lang="en-US" dirty="0" err="1"/>
              <a:t>datalog</a:t>
            </a:r>
            <a:r>
              <a:rPr lang="en-US" dirty="0"/>
              <a:t> (II)</a:t>
            </a:r>
            <a:r>
              <a:rPr lang="el-GR" dirty="0"/>
              <a:t> </a:t>
            </a:r>
            <a:r>
              <a:rPr lang="el-GR" dirty="0" smtClean="0"/>
              <a:t>(6/8)</a:t>
            </a:r>
            <a:endParaRPr lang="el-GR" dirty="0"/>
          </a:p>
        </p:txBody>
      </p:sp>
      <p:sp>
        <p:nvSpPr>
          <p:cNvPr id="6" name="Θέση περιεχομένου 5"/>
          <p:cNvSpPr>
            <a:spLocks noGrp="1"/>
          </p:cNvSpPr>
          <p:nvPr>
            <p:ph idx="1"/>
          </p:nvPr>
        </p:nvSpPr>
        <p:spPr/>
        <p:txBody>
          <a:bodyPr>
            <a:noAutofit/>
          </a:bodyPr>
          <a:lstStyle/>
          <a:p>
            <a:pPr>
              <a:lnSpc>
                <a:spcPct val="80000"/>
              </a:lnSpc>
            </a:pPr>
            <a:r>
              <a:rPr lang="el-GR" altLang="el-GR" sz="2400" b="1" dirty="0"/>
              <a:t>Στρωματοποίηση</a:t>
            </a:r>
            <a:r>
              <a:rPr lang="el-GR" altLang="el-GR" sz="2400" dirty="0"/>
              <a:t>:</a:t>
            </a:r>
            <a:r>
              <a:rPr lang="en-US" altLang="el-GR" sz="2400" dirty="0"/>
              <a:t> </a:t>
            </a:r>
            <a:r>
              <a:rPr lang="el-GR" altLang="el-GR" sz="2400" dirty="0"/>
              <a:t>Καθορισμός στρωμάτων </a:t>
            </a:r>
            <a:r>
              <a:rPr lang="en-US" altLang="el-GR" sz="2400" dirty="0"/>
              <a:t>(strata)</a:t>
            </a:r>
          </a:p>
          <a:p>
            <a:pPr lvl="1">
              <a:lnSpc>
                <a:spcPct val="80000"/>
              </a:lnSpc>
            </a:pPr>
            <a:r>
              <a:rPr lang="el-GR" altLang="el-GR" sz="2400" dirty="0"/>
              <a:t>Εάν ένα κατηγόρημα </a:t>
            </a:r>
            <a:r>
              <a:rPr lang="en-US" altLang="el-GR" sz="2400" dirty="0"/>
              <a:t>p </a:t>
            </a:r>
            <a:r>
              <a:rPr lang="el-GR" altLang="el-GR" sz="2400" dirty="0"/>
              <a:t>έχει έναν κανόνα που περιέχει </a:t>
            </a:r>
            <a:r>
              <a:rPr lang="el-GR" altLang="el-GR" sz="2400" dirty="0" err="1"/>
              <a:t>υποστόχο</a:t>
            </a:r>
            <a:r>
              <a:rPr lang="el-GR" altLang="el-GR" sz="2400" dirty="0"/>
              <a:t> με άρνηση με κατηγόρημα </a:t>
            </a:r>
            <a:r>
              <a:rPr lang="en-US" altLang="el-GR" sz="2400" dirty="0"/>
              <a:t>q</a:t>
            </a:r>
            <a:r>
              <a:rPr lang="el-GR" altLang="el-GR" sz="2400" dirty="0"/>
              <a:t>, τότε το </a:t>
            </a:r>
            <a:r>
              <a:rPr lang="en-US" altLang="el-GR" sz="2400" dirty="0"/>
              <a:t>q </a:t>
            </a:r>
            <a:r>
              <a:rPr lang="el-GR" altLang="el-GR" sz="2400" dirty="0"/>
              <a:t>είναι σε χαμηλότερο στρώμα από το</a:t>
            </a:r>
            <a:r>
              <a:rPr lang="en-US" altLang="el-GR" sz="2400" dirty="0"/>
              <a:t> p.</a:t>
            </a:r>
          </a:p>
          <a:p>
            <a:pPr lvl="1">
              <a:lnSpc>
                <a:spcPct val="80000"/>
              </a:lnSpc>
            </a:pPr>
            <a:r>
              <a:rPr lang="el-GR" altLang="el-GR" sz="2400" dirty="0"/>
              <a:t>Εάν ένα κατηγόρημα </a:t>
            </a:r>
            <a:r>
              <a:rPr lang="en-US" altLang="el-GR" sz="2400" dirty="0"/>
              <a:t>p </a:t>
            </a:r>
            <a:r>
              <a:rPr lang="el-GR" altLang="el-GR" sz="2400" dirty="0"/>
              <a:t>έχει έναν κανόνα που περιέχει </a:t>
            </a:r>
            <a:r>
              <a:rPr lang="el-GR" altLang="el-GR" sz="2400" dirty="0" err="1"/>
              <a:t>υποστόχο</a:t>
            </a:r>
            <a:r>
              <a:rPr lang="en-US" altLang="el-GR" sz="2400" dirty="0"/>
              <a:t> </a:t>
            </a:r>
            <a:r>
              <a:rPr lang="el-GR" altLang="el-GR" sz="2400" dirty="0"/>
              <a:t>χωρίς άρνηση που περιέχει το </a:t>
            </a:r>
            <a:r>
              <a:rPr lang="en-US" altLang="el-GR" sz="2400" dirty="0"/>
              <a:t>q </a:t>
            </a:r>
            <a:r>
              <a:rPr lang="el-GR" altLang="el-GR" sz="2400" dirty="0"/>
              <a:t>τότε το στρώμα του </a:t>
            </a:r>
            <a:r>
              <a:rPr lang="en-US" altLang="el-GR" sz="2400" dirty="0"/>
              <a:t>p </a:t>
            </a:r>
            <a:r>
              <a:rPr lang="el-GR" altLang="el-GR" sz="2400" dirty="0"/>
              <a:t>είναι το στρώμα του </a:t>
            </a:r>
            <a:r>
              <a:rPr lang="en-US" altLang="el-GR" sz="2400" dirty="0"/>
              <a:t>q</a:t>
            </a:r>
            <a:r>
              <a:rPr lang="el-GR" altLang="el-GR" sz="2400" dirty="0"/>
              <a:t> ή ψηλότερο.</a:t>
            </a:r>
            <a:r>
              <a:rPr lang="en-US" altLang="el-GR" sz="2400" dirty="0"/>
              <a:t> </a:t>
            </a:r>
          </a:p>
          <a:p>
            <a:pPr>
              <a:lnSpc>
                <a:spcPct val="80000"/>
              </a:lnSpc>
            </a:pPr>
            <a:r>
              <a:rPr lang="el-GR" altLang="el-GR" sz="2400" dirty="0"/>
              <a:t>Τα στρώματα μας δίνουν μια σειρά με την οποία μπορούν να υπολογιστούν οι σχέσεις που αντιστοιχούν στα κατηγορήματα </a:t>
            </a:r>
            <a:r>
              <a:rPr lang="en-US" altLang="el-GR" sz="2400" dirty="0"/>
              <a:t>IDB</a:t>
            </a:r>
          </a:p>
          <a:p>
            <a:pPr>
              <a:lnSpc>
                <a:spcPct val="80000"/>
              </a:lnSpc>
            </a:pPr>
            <a:r>
              <a:rPr lang="el-GR" altLang="el-GR" sz="2400" dirty="0"/>
              <a:t>Επεξεργαζόμαστε κάθε φορά ένα στρώμα ξεκινώντας από το χαμηλότερο</a:t>
            </a:r>
            <a:endParaRPr lang="en-US" altLang="el-GR" sz="2400" dirty="0"/>
          </a:p>
          <a:p>
            <a:pPr>
              <a:lnSpc>
                <a:spcPct val="80000"/>
              </a:lnSpc>
            </a:pPr>
            <a:r>
              <a:rPr lang="el-GR" altLang="el-GR" sz="2400" dirty="0"/>
              <a:t> Έτσι, μεταχειριζόμαστε τους </a:t>
            </a:r>
            <a:r>
              <a:rPr lang="el-GR" altLang="el-GR" sz="2400" dirty="0" err="1"/>
              <a:t>υποστόχους</a:t>
            </a:r>
            <a:r>
              <a:rPr lang="el-GR" altLang="el-GR" sz="2400" dirty="0"/>
              <a:t> με άρνηση σαν να ήταν σχέσεις </a:t>
            </a:r>
            <a:r>
              <a:rPr lang="en-US" altLang="el-GR" sz="2400" dirty="0" smtClean="0"/>
              <a:t>EDB</a:t>
            </a:r>
          </a:p>
        </p:txBody>
      </p:sp>
    </p:spTree>
    <p:extLst>
      <p:ext uri="{BB962C8B-B14F-4D97-AF65-F5344CB8AC3E}">
        <p14:creationId xmlns:p14="http://schemas.microsoft.com/office/powerpoint/2010/main" val="6878841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Επεκτάσεις της </a:t>
            </a:r>
            <a:r>
              <a:rPr lang="en-US" dirty="0" err="1"/>
              <a:t>datalog</a:t>
            </a:r>
            <a:r>
              <a:rPr lang="en-US" dirty="0"/>
              <a:t> (II)</a:t>
            </a:r>
            <a:r>
              <a:rPr lang="el-GR" dirty="0"/>
              <a:t> </a:t>
            </a:r>
            <a:r>
              <a:rPr lang="el-GR" dirty="0" smtClean="0"/>
              <a:t>(7/8)</a:t>
            </a:r>
            <a:endParaRPr lang="el-GR" dirty="0"/>
          </a:p>
        </p:txBody>
      </p:sp>
      <p:sp>
        <p:nvSpPr>
          <p:cNvPr id="3" name="Θέση περιεχομένου 2"/>
          <p:cNvSpPr>
            <a:spLocks noGrp="1"/>
          </p:cNvSpPr>
          <p:nvPr>
            <p:ph idx="1"/>
          </p:nvPr>
        </p:nvSpPr>
        <p:spPr/>
        <p:txBody>
          <a:bodyPr/>
          <a:lstStyle/>
          <a:p>
            <a:pPr>
              <a:lnSpc>
                <a:spcPct val="80000"/>
              </a:lnSpc>
            </a:pPr>
            <a:r>
              <a:rPr lang="el-GR" altLang="el-GR" dirty="0"/>
              <a:t>Η σχέση για έναν </a:t>
            </a:r>
            <a:r>
              <a:rPr lang="el-GR" altLang="el-GR" dirty="0" err="1"/>
              <a:t>υποστόχο</a:t>
            </a:r>
            <a:r>
              <a:rPr lang="el-GR" altLang="el-GR" dirty="0"/>
              <a:t> με άρνηση </a:t>
            </a:r>
            <a:r>
              <a:rPr lang="en-US" altLang="el-GR" dirty="0">
                <a:cs typeface="Times New Roman" panose="02020603050405020304" pitchFamily="18" charset="0"/>
              </a:rPr>
              <a:t>¬q(X1,…,</a:t>
            </a:r>
            <a:r>
              <a:rPr lang="en-US" altLang="el-GR" dirty="0" err="1">
                <a:cs typeface="Times New Roman" panose="02020603050405020304" pitchFamily="18" charset="0"/>
              </a:rPr>
              <a:t>Xn</a:t>
            </a:r>
            <a:r>
              <a:rPr lang="en-US" altLang="el-GR" dirty="0">
                <a:cs typeface="Times New Roman" panose="02020603050405020304" pitchFamily="18" charset="0"/>
              </a:rPr>
              <a:t>)</a:t>
            </a:r>
          </a:p>
          <a:p>
            <a:pPr>
              <a:lnSpc>
                <a:spcPct val="80000"/>
              </a:lnSpc>
              <a:buFontTx/>
              <a:buNone/>
            </a:pPr>
            <a:r>
              <a:rPr lang="el-GR" altLang="el-GR" dirty="0"/>
              <a:t>είναι: </a:t>
            </a:r>
            <a:endParaRPr lang="en-US" altLang="el-GR" dirty="0"/>
          </a:p>
          <a:p>
            <a:pPr>
              <a:lnSpc>
                <a:spcPct val="80000"/>
              </a:lnSpc>
              <a:buFontTx/>
              <a:buNone/>
            </a:pPr>
            <a:endParaRPr lang="en-US" altLang="el-GR" dirty="0"/>
          </a:p>
          <a:p>
            <a:pPr>
              <a:lnSpc>
                <a:spcPct val="80000"/>
              </a:lnSpc>
              <a:buFontTx/>
              <a:buNone/>
            </a:pPr>
            <a:endParaRPr lang="en-US" altLang="el-GR" dirty="0"/>
          </a:p>
          <a:p>
            <a:pPr>
              <a:lnSpc>
                <a:spcPct val="80000"/>
              </a:lnSpc>
              <a:buFontTx/>
              <a:buNone/>
            </a:pPr>
            <a:r>
              <a:rPr lang="el-GR" altLang="el-GR" dirty="0"/>
              <a:t>όπου </a:t>
            </a:r>
            <a:r>
              <a:rPr lang="en-US" altLang="el-GR" dirty="0"/>
              <a:t>DOM </a:t>
            </a:r>
            <a:r>
              <a:rPr lang="el-GR" altLang="el-GR" dirty="0"/>
              <a:t>είναι η ένωση όλων των σταθερών που εμφανίζονται στην</a:t>
            </a:r>
            <a:r>
              <a:rPr lang="en-US" altLang="el-GR" dirty="0"/>
              <a:t> IDB </a:t>
            </a:r>
            <a:r>
              <a:rPr lang="el-GR" altLang="el-GR" dirty="0"/>
              <a:t>και</a:t>
            </a:r>
            <a:endParaRPr lang="en-US" altLang="el-GR" dirty="0"/>
          </a:p>
          <a:p>
            <a:pPr>
              <a:lnSpc>
                <a:spcPct val="80000"/>
              </a:lnSpc>
              <a:buFontTx/>
              <a:buNone/>
            </a:pPr>
            <a:r>
              <a:rPr lang="el-GR" altLang="el-GR" dirty="0"/>
              <a:t>στην</a:t>
            </a:r>
            <a:r>
              <a:rPr lang="en-US" altLang="el-GR" dirty="0"/>
              <a:t> </a:t>
            </a:r>
            <a:r>
              <a:rPr lang="en-US" altLang="el-GR" dirty="0" smtClean="0"/>
              <a:t>EDB</a:t>
            </a:r>
            <a:endParaRPr lang="el-GR" altLang="el-GR" dirty="0" smtClean="0"/>
          </a:p>
          <a:p>
            <a:pPr>
              <a:lnSpc>
                <a:spcPct val="80000"/>
              </a:lnSpc>
              <a:buFontTx/>
              <a:buNone/>
            </a:pPr>
            <a:endParaRPr lang="en-US" altLang="el-GR" dirty="0" smtClean="0"/>
          </a:p>
          <a:p>
            <a:pPr marL="0" indent="0">
              <a:buNone/>
            </a:pPr>
            <a:endParaRPr lang="el-GR" dirty="0"/>
          </a:p>
        </p:txBody>
      </p:sp>
      <p:graphicFrame>
        <p:nvGraphicFramePr>
          <p:cNvPr id="4" name="Object 7"/>
          <p:cNvGraphicFramePr>
            <a:graphicFrameLocks noChangeAspect="1"/>
          </p:cNvGraphicFramePr>
          <p:nvPr>
            <p:extLst>
              <p:ext uri="{D42A27DB-BD31-4B8C-83A1-F6EECF244321}">
                <p14:modId xmlns:p14="http://schemas.microsoft.com/office/powerpoint/2010/main" val="2652974837"/>
              </p:ext>
            </p:extLst>
          </p:nvPr>
        </p:nvGraphicFramePr>
        <p:xfrm>
          <a:off x="2553384" y="3032956"/>
          <a:ext cx="4037232" cy="792088"/>
        </p:xfrm>
        <a:graphic>
          <a:graphicData uri="http://schemas.openxmlformats.org/presentationml/2006/ole">
            <mc:AlternateContent xmlns:mc="http://schemas.openxmlformats.org/markup-compatibility/2006">
              <mc:Choice xmlns:v="urn:schemas-microsoft-com:vml" Requires="v">
                <p:oleObj spid="_x0000_s3079" name="Equation" r:id="rId3" imgW="2006280" imgH="393480" progId="Equation.DSMT4">
                  <p:embed/>
                </p:oleObj>
              </mc:Choice>
              <mc:Fallback>
                <p:oleObj name="Equation" r:id="rId3" imgW="2006280" imgH="393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3384" y="3032956"/>
                        <a:ext cx="4037232" cy="79208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192087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smtClean="0"/>
              <a:t>Αναπαράσταση γνώσης μέσω σημασιολογικών δικτύων (1/</a:t>
            </a:r>
            <a:r>
              <a:rPr lang="en-US" altLang="el-GR" dirty="0" smtClean="0"/>
              <a:t>5</a:t>
            </a:r>
            <a:r>
              <a:rPr lang="el-GR" altLang="el-GR" dirty="0" smtClean="0"/>
              <a:t>)</a:t>
            </a:r>
            <a:endParaRPr lang="el-GR" dirty="0"/>
          </a:p>
        </p:txBody>
      </p:sp>
      <p:sp>
        <p:nvSpPr>
          <p:cNvPr id="3" name="Θέση περιεχομένου 2"/>
          <p:cNvSpPr>
            <a:spLocks noGrp="1"/>
          </p:cNvSpPr>
          <p:nvPr>
            <p:ph idx="1"/>
          </p:nvPr>
        </p:nvSpPr>
        <p:spPr/>
        <p:txBody>
          <a:bodyPr>
            <a:normAutofit fontScale="77500" lnSpcReduction="20000"/>
          </a:bodyPr>
          <a:lstStyle/>
          <a:p>
            <a:pPr>
              <a:lnSpc>
                <a:spcPct val="120000"/>
              </a:lnSpc>
            </a:pPr>
            <a:r>
              <a:rPr lang="el-GR" altLang="el-GR" dirty="0"/>
              <a:t>Ένα δίκτυο επιτρέπει να γίνεται εμφανής η οργάνωση της γνώσης.</a:t>
            </a:r>
          </a:p>
          <a:p>
            <a:pPr>
              <a:lnSpc>
                <a:spcPct val="120000"/>
              </a:lnSpc>
            </a:pPr>
            <a:r>
              <a:rPr lang="el-GR" altLang="el-GR" dirty="0"/>
              <a:t>Κομμάτια γνώσης που σχετίζονται μεταξύ τους συγκεντρώνονται σε συστάδες μέσα στο δίκτυο.</a:t>
            </a:r>
          </a:p>
          <a:p>
            <a:pPr>
              <a:lnSpc>
                <a:spcPct val="120000"/>
              </a:lnSpc>
            </a:pPr>
            <a:r>
              <a:rPr lang="el-GR" altLang="el-GR" dirty="0"/>
              <a:t>Η αναπαράσταση γνώσης γίνεται μέσα από μια εικόνα.</a:t>
            </a:r>
          </a:p>
          <a:p>
            <a:pPr>
              <a:lnSpc>
                <a:spcPct val="120000"/>
              </a:lnSpc>
            </a:pPr>
            <a:r>
              <a:rPr lang="en-US" altLang="el-GR" dirty="0"/>
              <a:t>Semantic Networks (Associative Networks): </a:t>
            </a:r>
            <a:r>
              <a:rPr lang="el-GR" altLang="el-GR" dirty="0"/>
              <a:t>αναδείχθηκαν από τον </a:t>
            </a:r>
            <a:r>
              <a:rPr lang="el-GR" altLang="el-GR" dirty="0" err="1"/>
              <a:t>Quillian</a:t>
            </a:r>
            <a:r>
              <a:rPr lang="el-GR" altLang="el-GR" dirty="0"/>
              <a:t> (1968) για την απεικόνιση της σημασίας των προτάσεων και λέξεων της αγγλικής γλώσσας.</a:t>
            </a:r>
          </a:p>
          <a:p>
            <a:endParaRPr lang="el-GR" dirty="0"/>
          </a:p>
        </p:txBody>
      </p:sp>
    </p:spTree>
    <p:extLst>
      <p:ext uri="{BB962C8B-B14F-4D97-AF65-F5344CB8AC3E}">
        <p14:creationId xmlns:p14="http://schemas.microsoft.com/office/powerpoint/2010/main" val="39638134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Επεκτάσεις της </a:t>
            </a:r>
            <a:r>
              <a:rPr lang="en-US" dirty="0" err="1"/>
              <a:t>datalog</a:t>
            </a:r>
            <a:r>
              <a:rPr lang="en-US" dirty="0"/>
              <a:t> (II)</a:t>
            </a:r>
            <a:r>
              <a:rPr lang="el-GR" dirty="0"/>
              <a:t> </a:t>
            </a:r>
            <a:r>
              <a:rPr lang="el-GR" dirty="0" smtClean="0"/>
              <a:t>(8/8)</a:t>
            </a:r>
            <a:endParaRPr lang="el-GR" dirty="0"/>
          </a:p>
        </p:txBody>
      </p:sp>
      <p:sp>
        <p:nvSpPr>
          <p:cNvPr id="3" name="Θέση περιεχομένου 2"/>
          <p:cNvSpPr>
            <a:spLocks noGrp="1"/>
          </p:cNvSpPr>
          <p:nvPr>
            <p:ph idx="1"/>
          </p:nvPr>
        </p:nvSpPr>
        <p:spPr/>
        <p:txBody>
          <a:bodyPr>
            <a:noAutofit/>
          </a:bodyPr>
          <a:lstStyle/>
          <a:p>
            <a:pPr marL="381000" indent="-381000">
              <a:lnSpc>
                <a:spcPct val="80000"/>
              </a:lnSpc>
            </a:pPr>
            <a:r>
              <a:rPr lang="el-GR" altLang="el-GR" sz="2400" dirty="0"/>
              <a:t>Κατασκευή στρωμάτων</a:t>
            </a:r>
          </a:p>
          <a:p>
            <a:pPr marL="381000" indent="-381000">
              <a:lnSpc>
                <a:spcPct val="80000"/>
              </a:lnSpc>
            </a:pPr>
            <a:r>
              <a:rPr lang="el-GR" altLang="el-GR" sz="2400" dirty="0"/>
              <a:t>Κατασκευή </a:t>
            </a:r>
            <a:r>
              <a:rPr lang="en-US" altLang="el-GR" sz="2400" dirty="0"/>
              <a:t>DOM</a:t>
            </a:r>
          </a:p>
          <a:p>
            <a:pPr marL="381000" indent="-381000">
              <a:lnSpc>
                <a:spcPct val="80000"/>
              </a:lnSpc>
            </a:pPr>
            <a:r>
              <a:rPr lang="el-GR" altLang="el-GR" sz="2400" dirty="0"/>
              <a:t>Υπολογισμός σχέσεων ανά στρώμα, ξεκινώντας από το χαμηλότερο</a:t>
            </a:r>
            <a:endParaRPr lang="en-US" altLang="el-GR" sz="2400" dirty="0"/>
          </a:p>
          <a:p>
            <a:pPr marL="800100" lvl="1" indent="-342900">
              <a:lnSpc>
                <a:spcPct val="80000"/>
              </a:lnSpc>
              <a:buFontTx/>
              <a:buAutoNum type="arabicPeriod"/>
            </a:pPr>
            <a:r>
              <a:rPr lang="el-GR" altLang="el-GR" sz="2000" dirty="0"/>
              <a:t>Για τους </a:t>
            </a:r>
            <a:r>
              <a:rPr lang="el-GR" altLang="el-GR" sz="2000" dirty="0" err="1"/>
              <a:t>υποστόχους</a:t>
            </a:r>
            <a:r>
              <a:rPr lang="el-GR" altLang="el-GR" sz="2000" dirty="0"/>
              <a:t> που δεν περιέχουν άρνηση και τα κατηγορήματά τους περιέχονται σε χαμηλότερα στρώματα, θεωρούμε τις σχέσεις όπως έχουν υπολογιστεί</a:t>
            </a:r>
          </a:p>
          <a:p>
            <a:pPr marL="800100" lvl="1" indent="-342900">
              <a:lnSpc>
                <a:spcPct val="80000"/>
              </a:lnSpc>
              <a:buFontTx/>
              <a:buAutoNum type="arabicPeriod"/>
            </a:pPr>
            <a:r>
              <a:rPr lang="el-GR" altLang="el-GR" sz="2000" dirty="0"/>
              <a:t>Για τους </a:t>
            </a:r>
            <a:r>
              <a:rPr lang="el-GR" altLang="el-GR" sz="2000" dirty="0" err="1"/>
              <a:t>υποστόχους</a:t>
            </a:r>
            <a:r>
              <a:rPr lang="el-GR" altLang="el-GR" sz="2000" dirty="0"/>
              <a:t> που περιέχουν άρνηση, θεωρούμε τα συμπληρώματα των σχέσεων –</a:t>
            </a:r>
            <a:r>
              <a:rPr lang="en-US" altLang="el-GR" sz="2000" dirty="0"/>
              <a:t> </a:t>
            </a:r>
            <a:r>
              <a:rPr lang="el-GR" altLang="el-GR" sz="2000" dirty="0"/>
              <a:t>οι σχέσεις έχουν ήδη υπολογιστεί</a:t>
            </a:r>
          </a:p>
          <a:p>
            <a:pPr marL="800100" lvl="1" indent="-342900">
              <a:lnSpc>
                <a:spcPct val="80000"/>
              </a:lnSpc>
              <a:buFontTx/>
              <a:buAutoNum type="arabicPeriod"/>
            </a:pPr>
            <a:r>
              <a:rPr lang="el-GR" altLang="el-GR" sz="2000" dirty="0"/>
              <a:t>Εφαρμόζουμε τον αλγόριθμο κατασκευής των σχέσεων μέσα στο στρώμα, θεωρώντας τις σχέσεις που αναφέρονται στα δυο πρώτα βήματα σαν να ήταν </a:t>
            </a:r>
            <a:r>
              <a:rPr lang="en-US" altLang="el-GR" sz="2000" dirty="0"/>
              <a:t>EDB</a:t>
            </a:r>
            <a:endParaRPr lang="el-GR" altLang="el-GR" sz="2000" dirty="0"/>
          </a:p>
          <a:p>
            <a:pPr marL="381000" indent="-381000">
              <a:lnSpc>
                <a:spcPct val="80000"/>
              </a:lnSpc>
            </a:pPr>
            <a:r>
              <a:rPr lang="el-GR" altLang="el-GR" sz="2400" dirty="0"/>
              <a:t>Ο αλγόριθμος αυτός παράγει ένα ελάχιστο σταθερό σημείο (που είναι και ελάχιστο μοντέλο: το τέλειο </a:t>
            </a:r>
            <a:r>
              <a:rPr lang="en-US" altLang="el-GR" sz="2400" dirty="0"/>
              <a:t>– perfect – </a:t>
            </a:r>
            <a:r>
              <a:rPr lang="el-GR" altLang="el-GR" sz="2400" dirty="0" smtClean="0"/>
              <a:t>)</a:t>
            </a:r>
            <a:endParaRPr lang="el-GR" altLang="el-GR" sz="2400" dirty="0"/>
          </a:p>
        </p:txBody>
      </p:sp>
    </p:spTree>
    <p:extLst>
      <p:ext uri="{BB962C8B-B14F-4D97-AF65-F5344CB8AC3E}">
        <p14:creationId xmlns:p14="http://schemas.microsoft.com/office/powerpoint/2010/main" val="15073023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a:t>Άλλα θέματα που σχετίζονται με τη </a:t>
            </a:r>
            <a:r>
              <a:rPr lang="en-US" altLang="el-GR" dirty="0" err="1"/>
              <a:t>datalog</a:t>
            </a:r>
            <a:endParaRPr lang="el-GR" dirty="0"/>
          </a:p>
        </p:txBody>
      </p:sp>
      <p:sp>
        <p:nvSpPr>
          <p:cNvPr id="3" name="Θέση περιεχομένου 2"/>
          <p:cNvSpPr>
            <a:spLocks noGrp="1"/>
          </p:cNvSpPr>
          <p:nvPr>
            <p:ph idx="1"/>
          </p:nvPr>
        </p:nvSpPr>
        <p:spPr/>
        <p:txBody>
          <a:bodyPr>
            <a:normAutofit fontScale="92500"/>
          </a:bodyPr>
          <a:lstStyle/>
          <a:p>
            <a:pPr>
              <a:lnSpc>
                <a:spcPct val="140000"/>
              </a:lnSpc>
            </a:pPr>
            <a:r>
              <a:rPr lang="el-GR" altLang="el-GR" dirty="0"/>
              <a:t>Βελτιστοποίηση υπολογισμού ερωτήσεων </a:t>
            </a:r>
            <a:r>
              <a:rPr lang="en-US" altLang="el-GR" dirty="0" err="1"/>
              <a:t>datalog</a:t>
            </a:r>
            <a:endParaRPr lang="en-US" altLang="el-GR" dirty="0"/>
          </a:p>
          <a:p>
            <a:pPr>
              <a:lnSpc>
                <a:spcPct val="140000"/>
              </a:lnSpc>
            </a:pPr>
            <a:r>
              <a:rPr lang="el-GR" altLang="el-GR" dirty="0"/>
              <a:t>Επεκτάσεις της </a:t>
            </a:r>
            <a:r>
              <a:rPr lang="en-US" altLang="el-GR" dirty="0" err="1"/>
              <a:t>datalog</a:t>
            </a:r>
            <a:r>
              <a:rPr lang="en-US" altLang="el-GR" dirty="0"/>
              <a:t> (III): </a:t>
            </a:r>
            <a:r>
              <a:rPr lang="el-GR" altLang="el-GR" dirty="0"/>
              <a:t>σύνθετα αντικείμενα </a:t>
            </a:r>
            <a:r>
              <a:rPr lang="en-US" altLang="el-GR" dirty="0"/>
              <a:t>(complex objects)</a:t>
            </a:r>
          </a:p>
          <a:p>
            <a:pPr>
              <a:lnSpc>
                <a:spcPct val="140000"/>
              </a:lnSpc>
            </a:pPr>
            <a:r>
              <a:rPr lang="el-GR" altLang="el-GR" dirty="0"/>
              <a:t>Επεκτάσεις της </a:t>
            </a:r>
            <a:r>
              <a:rPr lang="en-US" altLang="el-GR" dirty="0" err="1"/>
              <a:t>datalog</a:t>
            </a:r>
            <a:r>
              <a:rPr lang="en-US" altLang="el-GR" dirty="0"/>
              <a:t> (IV): </a:t>
            </a:r>
            <a:r>
              <a:rPr lang="el-GR" altLang="el-GR" dirty="0"/>
              <a:t>αντικειμενοστραφείς επεκτάσεις </a:t>
            </a:r>
            <a:r>
              <a:rPr lang="en-US" altLang="el-GR" dirty="0"/>
              <a:t>(object oriented extensions</a:t>
            </a:r>
            <a:r>
              <a:rPr lang="en-US" altLang="el-GR" dirty="0" smtClean="0"/>
              <a:t>)</a:t>
            </a:r>
            <a:endParaRPr lang="el-GR" altLang="el-GR" dirty="0"/>
          </a:p>
        </p:txBody>
      </p:sp>
    </p:spTree>
    <p:extLst>
      <p:ext uri="{BB962C8B-B14F-4D97-AF65-F5344CB8AC3E}">
        <p14:creationId xmlns:p14="http://schemas.microsoft.com/office/powerpoint/2010/main" val="42213655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a:t>Σύγχρονες ανάγκες </a:t>
            </a:r>
            <a:r>
              <a:rPr lang="el-GR" altLang="el-GR" dirty="0" smtClean="0"/>
              <a:t>για αναπαράσταση </a:t>
            </a:r>
            <a:r>
              <a:rPr lang="el-GR" altLang="el-GR" dirty="0"/>
              <a:t>γνώσης</a:t>
            </a:r>
            <a:endParaRPr lang="el-GR" dirty="0"/>
          </a:p>
        </p:txBody>
      </p:sp>
      <p:sp>
        <p:nvSpPr>
          <p:cNvPr id="3" name="Θέση περιεχομένου 2"/>
          <p:cNvSpPr>
            <a:spLocks noGrp="1"/>
          </p:cNvSpPr>
          <p:nvPr>
            <p:ph idx="1"/>
          </p:nvPr>
        </p:nvSpPr>
        <p:spPr/>
        <p:txBody>
          <a:bodyPr>
            <a:noAutofit/>
          </a:bodyPr>
          <a:lstStyle/>
          <a:p>
            <a:pPr>
              <a:lnSpc>
                <a:spcPct val="150000"/>
              </a:lnSpc>
            </a:pPr>
            <a:r>
              <a:rPr lang="en-US" altLang="el-GR" sz="2800" dirty="0"/>
              <a:t>World wide web:</a:t>
            </a:r>
          </a:p>
          <a:p>
            <a:pPr lvl="1">
              <a:lnSpc>
                <a:spcPct val="150000"/>
              </a:lnSpc>
            </a:pPr>
            <a:r>
              <a:rPr lang="el-GR" altLang="el-GR" dirty="0"/>
              <a:t>Πραγματικότητα: </a:t>
            </a:r>
            <a:r>
              <a:rPr lang="en-US" altLang="el-GR" dirty="0"/>
              <a:t>“Web of documents”</a:t>
            </a:r>
          </a:p>
          <a:p>
            <a:pPr>
              <a:lnSpc>
                <a:spcPct val="150000"/>
              </a:lnSpc>
            </a:pPr>
            <a:r>
              <a:rPr lang="el-GR" altLang="el-GR" sz="2800" dirty="0" err="1"/>
              <a:t>Μεταδεδομένα</a:t>
            </a:r>
            <a:endParaRPr lang="en-US" altLang="el-GR" sz="2800" dirty="0"/>
          </a:p>
          <a:p>
            <a:pPr>
              <a:lnSpc>
                <a:spcPct val="150000"/>
              </a:lnSpc>
            </a:pPr>
            <a:r>
              <a:rPr lang="el-GR" altLang="el-GR" sz="2800" dirty="0"/>
              <a:t>Σημασιολογική πληροφορία</a:t>
            </a:r>
            <a:endParaRPr lang="en-US" altLang="el-GR" sz="2800" dirty="0"/>
          </a:p>
          <a:p>
            <a:pPr>
              <a:lnSpc>
                <a:spcPct val="150000"/>
              </a:lnSpc>
            </a:pPr>
            <a:r>
              <a:rPr lang="en-US" altLang="el-GR" sz="2800" dirty="0"/>
              <a:t>Semantic web</a:t>
            </a:r>
            <a:endParaRPr lang="el-GR" altLang="el-GR" sz="2800" dirty="0"/>
          </a:p>
          <a:p>
            <a:pPr lvl="1">
              <a:lnSpc>
                <a:spcPct val="150000"/>
              </a:lnSpc>
            </a:pPr>
            <a:r>
              <a:rPr lang="en-US" altLang="el-GR" dirty="0"/>
              <a:t>Vision: “Web of data</a:t>
            </a:r>
            <a:r>
              <a:rPr lang="en-US" altLang="el-GR" dirty="0" smtClean="0"/>
              <a:t>”</a:t>
            </a:r>
            <a:endParaRPr lang="el-GR" altLang="el-GR" dirty="0"/>
          </a:p>
        </p:txBody>
      </p:sp>
    </p:spTree>
    <p:extLst>
      <p:ext uri="{BB962C8B-B14F-4D97-AF65-F5344CB8AC3E}">
        <p14:creationId xmlns:p14="http://schemas.microsoft.com/office/powerpoint/2010/main" val="42832618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altLang="el-GR" dirty="0"/>
              <a:t>World Wide </a:t>
            </a:r>
            <a:r>
              <a:rPr lang="en-US" altLang="el-GR" dirty="0" smtClean="0"/>
              <a:t>Web</a:t>
            </a:r>
            <a:r>
              <a:rPr lang="el-GR" altLang="el-GR" dirty="0" smtClean="0"/>
              <a:t> (1/2)</a:t>
            </a:r>
            <a:endParaRPr lang="el-GR" dirty="0"/>
          </a:p>
        </p:txBody>
      </p:sp>
      <p:sp>
        <p:nvSpPr>
          <p:cNvPr id="3" name="Θέση περιεχομένου 2"/>
          <p:cNvSpPr>
            <a:spLocks noGrp="1"/>
          </p:cNvSpPr>
          <p:nvPr>
            <p:ph idx="1"/>
          </p:nvPr>
        </p:nvSpPr>
        <p:spPr/>
        <p:txBody>
          <a:bodyPr>
            <a:normAutofit fontScale="92500"/>
          </a:bodyPr>
          <a:lstStyle/>
          <a:p>
            <a:pPr>
              <a:lnSpc>
                <a:spcPct val="160000"/>
              </a:lnSpc>
            </a:pPr>
            <a:r>
              <a:rPr lang="en-US" altLang="el-GR" dirty="0"/>
              <a:t>Web of documents</a:t>
            </a:r>
            <a:endParaRPr lang="el-GR" altLang="el-GR" dirty="0"/>
          </a:p>
          <a:p>
            <a:pPr>
              <a:lnSpc>
                <a:spcPct val="160000"/>
              </a:lnSpc>
            </a:pPr>
            <a:r>
              <a:rPr lang="en-US" altLang="el-GR" dirty="0"/>
              <a:t>URLs</a:t>
            </a:r>
          </a:p>
          <a:p>
            <a:pPr>
              <a:lnSpc>
                <a:spcPct val="160000"/>
              </a:lnSpc>
            </a:pPr>
            <a:r>
              <a:rPr lang="en-US" altLang="el-GR" dirty="0"/>
              <a:t>HTTP</a:t>
            </a:r>
          </a:p>
          <a:p>
            <a:pPr>
              <a:lnSpc>
                <a:spcPct val="160000"/>
              </a:lnSpc>
            </a:pPr>
            <a:r>
              <a:rPr lang="en-US" altLang="el-GR" dirty="0"/>
              <a:t>HTML </a:t>
            </a:r>
            <a:r>
              <a:rPr lang="el-GR" altLang="el-GR" dirty="0"/>
              <a:t>σελίδες</a:t>
            </a:r>
            <a:r>
              <a:rPr lang="en-US" altLang="el-GR" dirty="0"/>
              <a:t> (HTML </a:t>
            </a:r>
            <a:r>
              <a:rPr lang="el-GR" altLang="el-GR" dirty="0"/>
              <a:t>εμπνευσμένη από την </a:t>
            </a:r>
            <a:r>
              <a:rPr lang="en-US" altLang="el-GR" dirty="0"/>
              <a:t>SGML – </a:t>
            </a:r>
            <a:r>
              <a:rPr lang="el-GR" altLang="el-GR" dirty="0"/>
              <a:t>Standard </a:t>
            </a:r>
            <a:r>
              <a:rPr lang="el-GR" altLang="el-GR" dirty="0" err="1"/>
              <a:t>Generalized</a:t>
            </a:r>
            <a:r>
              <a:rPr lang="el-GR" altLang="el-GR" dirty="0"/>
              <a:t> </a:t>
            </a:r>
            <a:r>
              <a:rPr lang="el-GR" altLang="el-GR" dirty="0" err="1"/>
              <a:t>Markup</a:t>
            </a:r>
            <a:r>
              <a:rPr lang="el-GR" altLang="el-GR" dirty="0"/>
              <a:t> </a:t>
            </a:r>
            <a:r>
              <a:rPr lang="el-GR" altLang="el-GR" dirty="0" err="1"/>
              <a:t>Language</a:t>
            </a:r>
            <a:r>
              <a:rPr lang="en-US" altLang="el-GR" dirty="0" smtClean="0"/>
              <a:t>)</a:t>
            </a:r>
            <a:endParaRPr lang="el-GR" altLang="el-GR" dirty="0"/>
          </a:p>
        </p:txBody>
      </p:sp>
    </p:spTree>
    <p:extLst>
      <p:ext uri="{BB962C8B-B14F-4D97-AF65-F5344CB8AC3E}">
        <p14:creationId xmlns:p14="http://schemas.microsoft.com/office/powerpoint/2010/main" val="422216123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altLang="el-GR" dirty="0"/>
              <a:t>World Wide Web</a:t>
            </a:r>
            <a:r>
              <a:rPr lang="el-GR" altLang="el-GR" dirty="0"/>
              <a:t> </a:t>
            </a:r>
            <a:r>
              <a:rPr lang="el-GR" altLang="el-GR" dirty="0" smtClean="0"/>
              <a:t>(2/2</a:t>
            </a:r>
            <a:r>
              <a:rPr lang="el-GR" altLang="el-GR" dirty="0"/>
              <a:t>)</a:t>
            </a:r>
            <a:endParaRPr lang="el-GR" dirty="0"/>
          </a:p>
        </p:txBody>
      </p:sp>
      <p:sp>
        <p:nvSpPr>
          <p:cNvPr id="3" name="Θέση περιεχομένου 2"/>
          <p:cNvSpPr>
            <a:spLocks noGrp="1"/>
          </p:cNvSpPr>
          <p:nvPr>
            <p:ph idx="1"/>
          </p:nvPr>
        </p:nvSpPr>
        <p:spPr/>
        <p:txBody>
          <a:bodyPr>
            <a:normAutofit fontScale="85000" lnSpcReduction="20000"/>
          </a:bodyPr>
          <a:lstStyle/>
          <a:p>
            <a:pPr>
              <a:lnSpc>
                <a:spcPct val="90000"/>
              </a:lnSpc>
            </a:pPr>
            <a:r>
              <a:rPr lang="el-GR" altLang="el-GR" dirty="0"/>
              <a:t>Παράδειγμα: </a:t>
            </a:r>
          </a:p>
          <a:p>
            <a:pPr>
              <a:lnSpc>
                <a:spcPct val="90000"/>
              </a:lnSpc>
              <a:buFontTx/>
              <a:buNone/>
            </a:pPr>
            <a:r>
              <a:rPr lang="en-US" altLang="el-GR" dirty="0"/>
              <a:t>&lt;H1&gt; </a:t>
            </a:r>
            <a:r>
              <a:rPr lang="el-GR" altLang="el-GR" dirty="0"/>
              <a:t> Λογικός Προγραμματισμός &lt;/Η1&gt;</a:t>
            </a:r>
          </a:p>
          <a:p>
            <a:pPr>
              <a:lnSpc>
                <a:spcPct val="90000"/>
              </a:lnSpc>
              <a:buFontTx/>
              <a:buNone/>
            </a:pPr>
            <a:r>
              <a:rPr lang="el-GR" altLang="el-GR" dirty="0"/>
              <a:t>&lt;Η2&gt;  Εξάμηνο ΣΤ</a:t>
            </a:r>
            <a:r>
              <a:rPr lang="en-US" altLang="el-GR" dirty="0"/>
              <a:t>’</a:t>
            </a:r>
            <a:r>
              <a:rPr lang="el-GR" altLang="el-GR" dirty="0"/>
              <a:t> </a:t>
            </a:r>
            <a:r>
              <a:rPr lang="en-US" altLang="el-GR" dirty="0"/>
              <a:t>&lt;/H2&gt;</a:t>
            </a:r>
          </a:p>
          <a:p>
            <a:pPr>
              <a:lnSpc>
                <a:spcPct val="90000"/>
              </a:lnSpc>
              <a:buFontTx/>
              <a:buNone/>
            </a:pPr>
            <a:r>
              <a:rPr lang="en-US" altLang="el-GR" dirty="0"/>
              <a:t>&lt;H3&gt; </a:t>
            </a:r>
            <a:r>
              <a:rPr lang="el-GR" altLang="el-GR" dirty="0"/>
              <a:t>Περιεχόμενο </a:t>
            </a:r>
            <a:r>
              <a:rPr lang="en-US" altLang="el-GR" dirty="0"/>
              <a:t>&lt;/H3&gt;</a:t>
            </a:r>
          </a:p>
          <a:p>
            <a:pPr>
              <a:lnSpc>
                <a:spcPct val="90000"/>
              </a:lnSpc>
              <a:buFontTx/>
              <a:buNone/>
            </a:pPr>
            <a:r>
              <a:rPr lang="en-US" altLang="el-GR" dirty="0"/>
              <a:t>&lt;UL&gt;</a:t>
            </a:r>
          </a:p>
          <a:p>
            <a:pPr>
              <a:lnSpc>
                <a:spcPct val="90000"/>
              </a:lnSpc>
              <a:buFontTx/>
              <a:buNone/>
            </a:pPr>
            <a:r>
              <a:rPr lang="en-US" altLang="el-GR" dirty="0"/>
              <a:t>&lt;LI&gt; Prolog</a:t>
            </a:r>
          </a:p>
          <a:p>
            <a:pPr>
              <a:lnSpc>
                <a:spcPct val="90000"/>
              </a:lnSpc>
              <a:buFontTx/>
              <a:buNone/>
            </a:pPr>
            <a:r>
              <a:rPr lang="en-US" altLang="el-GR" dirty="0"/>
              <a:t>&lt;LI&gt; </a:t>
            </a:r>
            <a:r>
              <a:rPr lang="el-GR" altLang="el-GR" dirty="0"/>
              <a:t>Θεωρία Λογικού Προγραμματισμού</a:t>
            </a:r>
          </a:p>
          <a:p>
            <a:pPr>
              <a:lnSpc>
                <a:spcPct val="90000"/>
              </a:lnSpc>
              <a:buFontTx/>
              <a:buNone/>
            </a:pPr>
            <a:r>
              <a:rPr lang="en-US" altLang="el-GR" dirty="0"/>
              <a:t>&lt;LI&gt; …</a:t>
            </a:r>
          </a:p>
          <a:p>
            <a:pPr>
              <a:lnSpc>
                <a:spcPct val="90000"/>
              </a:lnSpc>
              <a:buFontTx/>
              <a:buNone/>
            </a:pPr>
            <a:r>
              <a:rPr lang="en-US" altLang="el-GR" dirty="0"/>
              <a:t>….</a:t>
            </a:r>
          </a:p>
          <a:p>
            <a:pPr>
              <a:lnSpc>
                <a:spcPct val="90000"/>
              </a:lnSpc>
              <a:buFontTx/>
              <a:buNone/>
            </a:pPr>
            <a:r>
              <a:rPr lang="en-US" altLang="el-GR" dirty="0"/>
              <a:t>&lt;/UL</a:t>
            </a:r>
            <a:r>
              <a:rPr lang="en-US" altLang="el-GR" dirty="0" smtClean="0"/>
              <a:t>&gt;</a:t>
            </a:r>
            <a:endParaRPr lang="el-GR" altLang="el-GR" dirty="0"/>
          </a:p>
        </p:txBody>
      </p:sp>
    </p:spTree>
    <p:extLst>
      <p:ext uri="{BB962C8B-B14F-4D97-AF65-F5344CB8AC3E}">
        <p14:creationId xmlns:p14="http://schemas.microsoft.com/office/powerpoint/2010/main" val="117626443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altLang="el-GR" dirty="0"/>
              <a:t>XML </a:t>
            </a:r>
            <a:r>
              <a:rPr lang="el-GR" altLang="el-GR" dirty="0"/>
              <a:t>και </a:t>
            </a:r>
            <a:r>
              <a:rPr lang="el-GR" altLang="el-GR" dirty="0" err="1"/>
              <a:t>Ημιδομημένα</a:t>
            </a:r>
            <a:r>
              <a:rPr lang="el-GR" altLang="el-GR" dirty="0"/>
              <a:t> </a:t>
            </a:r>
            <a:r>
              <a:rPr lang="el-GR" altLang="el-GR" dirty="0" smtClean="0"/>
              <a:t>Δεδομένα (1/2)</a:t>
            </a:r>
            <a:endParaRPr lang="el-GR" dirty="0"/>
          </a:p>
        </p:txBody>
      </p:sp>
      <p:sp>
        <p:nvSpPr>
          <p:cNvPr id="3" name="Θέση περιεχομένου 2"/>
          <p:cNvSpPr>
            <a:spLocks noGrp="1"/>
          </p:cNvSpPr>
          <p:nvPr>
            <p:ph idx="1"/>
          </p:nvPr>
        </p:nvSpPr>
        <p:spPr/>
        <p:txBody>
          <a:bodyPr>
            <a:noAutofit/>
          </a:bodyPr>
          <a:lstStyle/>
          <a:p>
            <a:pPr>
              <a:lnSpc>
                <a:spcPct val="80000"/>
              </a:lnSpc>
            </a:pPr>
            <a:r>
              <a:rPr lang="en-US" altLang="el-GR" sz="2100" dirty="0"/>
              <a:t>Tags </a:t>
            </a:r>
            <a:r>
              <a:rPr lang="el-GR" altLang="el-GR" sz="2100" dirty="0"/>
              <a:t>που ορίζονται από το χρήστη σύμφωνα με τις ανάγκες μιας εφαρμογής</a:t>
            </a:r>
          </a:p>
          <a:p>
            <a:pPr>
              <a:lnSpc>
                <a:spcPct val="80000"/>
              </a:lnSpc>
            </a:pPr>
            <a:r>
              <a:rPr lang="el-GR" altLang="el-GR" sz="2100" dirty="0"/>
              <a:t>Θεωρούμε ότι απεικονίζουν κάποιας μορφής «νόημα» για το περιεχόμενό τους, μια που θα το χειριστεί κατάλληλα η αντίστοιχη εφαρμογή</a:t>
            </a:r>
          </a:p>
          <a:p>
            <a:pPr>
              <a:lnSpc>
                <a:spcPct val="80000"/>
              </a:lnSpc>
            </a:pPr>
            <a:r>
              <a:rPr lang="en-US" altLang="el-GR" sz="2100" dirty="0"/>
              <a:t>XML (</a:t>
            </a:r>
            <a:r>
              <a:rPr lang="el-GR" altLang="el-GR" sz="2100" dirty="0" err="1"/>
              <a:t>Extensible</a:t>
            </a:r>
            <a:r>
              <a:rPr lang="el-GR" altLang="el-GR" sz="2100" dirty="0"/>
              <a:t> </a:t>
            </a:r>
            <a:r>
              <a:rPr lang="el-GR" altLang="el-GR" sz="2100" dirty="0" err="1"/>
              <a:t>Markup</a:t>
            </a:r>
            <a:r>
              <a:rPr lang="el-GR" altLang="el-GR" sz="2100" dirty="0"/>
              <a:t> </a:t>
            </a:r>
            <a:r>
              <a:rPr lang="el-GR" altLang="el-GR" sz="2100" dirty="0" err="1"/>
              <a:t>Language</a:t>
            </a:r>
            <a:r>
              <a:rPr lang="el-GR" altLang="el-GR" sz="2100" dirty="0"/>
              <a:t> </a:t>
            </a:r>
            <a:r>
              <a:rPr lang="en-US" altLang="el-GR" sz="2100" dirty="0"/>
              <a:t>)</a:t>
            </a:r>
          </a:p>
          <a:p>
            <a:pPr>
              <a:lnSpc>
                <a:spcPct val="80000"/>
              </a:lnSpc>
            </a:pPr>
            <a:r>
              <a:rPr lang="en-US" altLang="el-GR" sz="2100" dirty="0"/>
              <a:t>W3 activity</a:t>
            </a:r>
          </a:p>
          <a:p>
            <a:pPr>
              <a:lnSpc>
                <a:spcPct val="80000"/>
              </a:lnSpc>
            </a:pPr>
            <a:r>
              <a:rPr lang="en-US" altLang="el-GR" sz="2100" dirty="0"/>
              <a:t>Recommendation (5</a:t>
            </a:r>
            <a:r>
              <a:rPr lang="el-GR" altLang="el-GR" sz="2100" dirty="0"/>
              <a:t>η έκδοση</a:t>
            </a:r>
            <a:r>
              <a:rPr lang="en-US" altLang="el-GR" sz="2100" dirty="0"/>
              <a:t>, Feb 2008)</a:t>
            </a:r>
          </a:p>
          <a:p>
            <a:pPr>
              <a:lnSpc>
                <a:spcPct val="80000"/>
              </a:lnSpc>
            </a:pPr>
            <a:r>
              <a:rPr lang="el-GR" altLang="el-GR" sz="2100" dirty="0"/>
              <a:t>Βασίζεται στην SGML</a:t>
            </a:r>
            <a:r>
              <a:rPr lang="en-US" altLang="el-GR" sz="2100" dirty="0"/>
              <a:t> (</a:t>
            </a:r>
            <a:r>
              <a:rPr lang="el-GR" altLang="el-GR" sz="2100" dirty="0"/>
              <a:t>υποσύνολό της)</a:t>
            </a:r>
            <a:endParaRPr lang="en-US" altLang="el-GR" sz="2100" dirty="0"/>
          </a:p>
          <a:p>
            <a:pPr>
              <a:lnSpc>
                <a:spcPct val="80000"/>
              </a:lnSpc>
            </a:pPr>
            <a:r>
              <a:rPr lang="el-GR" altLang="el-GR" sz="2100" dirty="0"/>
              <a:t>Ο ορισμός του συντακτικού ενός εγγράφου </a:t>
            </a:r>
            <a:r>
              <a:rPr lang="en-US" altLang="el-GR" sz="2100" dirty="0"/>
              <a:t>XML </a:t>
            </a:r>
            <a:r>
              <a:rPr lang="el-GR" altLang="el-GR" sz="2100" dirty="0"/>
              <a:t>μπορεί να γίνει από κάποιο φορμαλισμό όπως το </a:t>
            </a:r>
            <a:r>
              <a:rPr lang="en-US" altLang="el-GR" sz="2100" dirty="0"/>
              <a:t>DTD (Document Type Definition) </a:t>
            </a:r>
            <a:r>
              <a:rPr lang="el-GR" altLang="el-GR" sz="2100" dirty="0"/>
              <a:t>ή το </a:t>
            </a:r>
            <a:r>
              <a:rPr lang="en-US" altLang="el-GR" sz="2100" dirty="0"/>
              <a:t>XML Schema</a:t>
            </a:r>
            <a:endParaRPr lang="el-GR" altLang="el-GR" sz="2100" dirty="0"/>
          </a:p>
          <a:p>
            <a:pPr>
              <a:lnSpc>
                <a:spcPct val="80000"/>
              </a:lnSpc>
            </a:pPr>
            <a:r>
              <a:rPr lang="el-GR" altLang="el-GR" sz="2100" dirty="0"/>
              <a:t>Γλώσσες και μεθοδολογίες για τον υπολογισμό απαντήσεων για έγγραφα </a:t>
            </a:r>
            <a:r>
              <a:rPr lang="en-US" altLang="el-GR" sz="2100" dirty="0"/>
              <a:t>XML, </a:t>
            </a:r>
            <a:r>
              <a:rPr lang="el-GR" altLang="el-GR" sz="2100" dirty="0"/>
              <a:t>π.χ. </a:t>
            </a:r>
            <a:r>
              <a:rPr lang="en-US" altLang="el-GR" sz="2100" dirty="0"/>
              <a:t>XQuery </a:t>
            </a:r>
            <a:r>
              <a:rPr lang="el-GR" altLang="el-GR" sz="2100" dirty="0"/>
              <a:t>και </a:t>
            </a:r>
            <a:r>
              <a:rPr lang="en-US" altLang="el-GR" sz="2100" dirty="0" err="1"/>
              <a:t>XPath</a:t>
            </a:r>
            <a:r>
              <a:rPr lang="en-US" altLang="el-GR" sz="2100" dirty="0"/>
              <a:t>, </a:t>
            </a:r>
            <a:r>
              <a:rPr lang="el-GR" altLang="el-GR" sz="2100" dirty="0"/>
              <a:t>αντίστοιχα</a:t>
            </a:r>
          </a:p>
          <a:p>
            <a:endParaRPr lang="el-GR" sz="2100" dirty="0"/>
          </a:p>
        </p:txBody>
      </p:sp>
    </p:spTree>
    <p:extLst>
      <p:ext uri="{BB962C8B-B14F-4D97-AF65-F5344CB8AC3E}">
        <p14:creationId xmlns:p14="http://schemas.microsoft.com/office/powerpoint/2010/main" val="385313014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altLang="el-GR" dirty="0"/>
              <a:t>XML </a:t>
            </a:r>
            <a:r>
              <a:rPr lang="el-GR" altLang="el-GR" dirty="0"/>
              <a:t>και </a:t>
            </a:r>
            <a:r>
              <a:rPr lang="el-GR" altLang="el-GR" dirty="0" err="1"/>
              <a:t>Ημιδομημένα</a:t>
            </a:r>
            <a:r>
              <a:rPr lang="el-GR" altLang="el-GR" dirty="0"/>
              <a:t> Δεδομένα </a:t>
            </a:r>
            <a:r>
              <a:rPr lang="el-GR" altLang="el-GR" dirty="0" smtClean="0"/>
              <a:t>(2/2</a:t>
            </a:r>
            <a:r>
              <a:rPr lang="el-GR" altLang="el-GR" dirty="0"/>
              <a:t>)</a:t>
            </a:r>
            <a:endParaRPr lang="el-GR" dirty="0"/>
          </a:p>
        </p:txBody>
      </p:sp>
      <p:sp>
        <p:nvSpPr>
          <p:cNvPr id="3" name="Θέση περιεχομένου 2"/>
          <p:cNvSpPr>
            <a:spLocks noGrp="1"/>
          </p:cNvSpPr>
          <p:nvPr>
            <p:ph idx="1"/>
          </p:nvPr>
        </p:nvSpPr>
        <p:spPr/>
        <p:txBody>
          <a:bodyPr/>
          <a:lstStyle/>
          <a:p>
            <a:r>
              <a:rPr lang="el-GR" altLang="el-GR" dirty="0"/>
              <a:t>Παράδειγμα:</a:t>
            </a:r>
          </a:p>
          <a:p>
            <a:pPr>
              <a:buFontTx/>
              <a:buNone/>
            </a:pPr>
            <a:r>
              <a:rPr lang="en-US" altLang="el-GR" dirty="0"/>
              <a:t>&lt;book&gt;</a:t>
            </a:r>
          </a:p>
          <a:p>
            <a:pPr>
              <a:buFontTx/>
              <a:buNone/>
            </a:pPr>
            <a:r>
              <a:rPr lang="en-US" altLang="el-GR" dirty="0"/>
              <a:t>&lt;title&gt; Gone with the wind &lt;/title&gt;</a:t>
            </a:r>
          </a:p>
          <a:p>
            <a:pPr>
              <a:buFontTx/>
              <a:buNone/>
            </a:pPr>
            <a:r>
              <a:rPr lang="en-US" altLang="el-GR" dirty="0"/>
              <a:t>&lt;author&gt; </a:t>
            </a:r>
            <a:r>
              <a:rPr lang="el-GR" altLang="el-GR" dirty="0" err="1"/>
              <a:t>Margaret</a:t>
            </a:r>
            <a:r>
              <a:rPr lang="el-GR" altLang="el-GR" dirty="0"/>
              <a:t> </a:t>
            </a:r>
            <a:r>
              <a:rPr lang="el-GR" altLang="el-GR" dirty="0" err="1"/>
              <a:t>Mitchell</a:t>
            </a:r>
            <a:r>
              <a:rPr lang="en-US" altLang="el-GR" dirty="0"/>
              <a:t> &lt;/author&gt;</a:t>
            </a:r>
          </a:p>
          <a:p>
            <a:pPr>
              <a:buFontTx/>
              <a:buNone/>
            </a:pPr>
            <a:r>
              <a:rPr lang="en-US" altLang="el-GR" dirty="0"/>
              <a:t>&lt;year&gt; 1936 &lt;/year&gt;</a:t>
            </a:r>
          </a:p>
          <a:p>
            <a:pPr>
              <a:buFontTx/>
              <a:buNone/>
            </a:pPr>
            <a:r>
              <a:rPr lang="en-US" altLang="el-GR" dirty="0"/>
              <a:t>&lt;/book</a:t>
            </a:r>
            <a:r>
              <a:rPr lang="en-US" altLang="el-GR" dirty="0" smtClean="0"/>
              <a:t>&gt;</a:t>
            </a:r>
            <a:endParaRPr lang="el-GR" altLang="el-GR" dirty="0"/>
          </a:p>
        </p:txBody>
      </p:sp>
    </p:spTree>
    <p:extLst>
      <p:ext uri="{BB962C8B-B14F-4D97-AF65-F5344CB8AC3E}">
        <p14:creationId xmlns:p14="http://schemas.microsoft.com/office/powerpoint/2010/main" val="404236359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a:t>Ευελιξία στο σχήμα των δεδομένων – </a:t>
            </a:r>
            <a:r>
              <a:rPr lang="en-US" altLang="el-GR" dirty="0"/>
              <a:t>RDF</a:t>
            </a:r>
            <a:r>
              <a:rPr lang="el-GR" altLang="el-GR" dirty="0"/>
              <a:t> </a:t>
            </a:r>
            <a:r>
              <a:rPr lang="el-GR" altLang="el-GR" dirty="0" smtClean="0"/>
              <a:t>(1/2)</a:t>
            </a:r>
            <a:endParaRPr lang="el-GR" dirty="0"/>
          </a:p>
        </p:txBody>
      </p:sp>
      <p:sp>
        <p:nvSpPr>
          <p:cNvPr id="3" name="Θέση περιεχομένου 2"/>
          <p:cNvSpPr>
            <a:spLocks noGrp="1"/>
          </p:cNvSpPr>
          <p:nvPr>
            <p:ph idx="1"/>
          </p:nvPr>
        </p:nvSpPr>
        <p:spPr/>
        <p:txBody>
          <a:bodyPr>
            <a:noAutofit/>
          </a:bodyPr>
          <a:lstStyle/>
          <a:p>
            <a:pPr>
              <a:lnSpc>
                <a:spcPct val="80000"/>
              </a:lnSpc>
            </a:pPr>
            <a:r>
              <a:rPr lang="en-US" altLang="el-GR" dirty="0"/>
              <a:t>RDF (</a:t>
            </a:r>
            <a:r>
              <a:rPr lang="el-GR" altLang="el-GR" dirty="0" err="1"/>
              <a:t>Resource</a:t>
            </a:r>
            <a:r>
              <a:rPr lang="el-GR" altLang="el-GR" dirty="0"/>
              <a:t> </a:t>
            </a:r>
            <a:r>
              <a:rPr lang="el-GR" altLang="el-GR" dirty="0" err="1"/>
              <a:t>Description</a:t>
            </a:r>
            <a:r>
              <a:rPr lang="el-GR" altLang="el-GR" dirty="0"/>
              <a:t> </a:t>
            </a:r>
            <a:r>
              <a:rPr lang="el-GR" altLang="el-GR" dirty="0" err="1"/>
              <a:t>Framework</a:t>
            </a:r>
            <a:r>
              <a:rPr lang="en-US" altLang="el-GR" dirty="0"/>
              <a:t>)</a:t>
            </a:r>
          </a:p>
          <a:p>
            <a:pPr>
              <a:lnSpc>
                <a:spcPct val="80000"/>
              </a:lnSpc>
            </a:pPr>
            <a:r>
              <a:rPr lang="el-GR" altLang="el-GR" dirty="0"/>
              <a:t>Αρχικά </a:t>
            </a:r>
            <a:r>
              <a:rPr lang="en-US" altLang="el-GR" dirty="0"/>
              <a:t>W3 activity</a:t>
            </a:r>
            <a:r>
              <a:rPr lang="el-GR" altLang="el-GR" dirty="0"/>
              <a:t>, μετά </a:t>
            </a:r>
            <a:r>
              <a:rPr lang="en-US" altLang="el-GR" dirty="0"/>
              <a:t>semantic web activity</a:t>
            </a:r>
          </a:p>
          <a:p>
            <a:pPr>
              <a:lnSpc>
                <a:spcPct val="80000"/>
              </a:lnSpc>
            </a:pPr>
            <a:r>
              <a:rPr lang="en-US" altLang="el-GR" dirty="0"/>
              <a:t>Specification recommendation </a:t>
            </a:r>
            <a:r>
              <a:rPr lang="el-GR" altLang="el-GR" dirty="0"/>
              <a:t>(</a:t>
            </a:r>
            <a:r>
              <a:rPr lang="en-US" altLang="el-GR" dirty="0"/>
              <a:t>2004</a:t>
            </a:r>
            <a:r>
              <a:rPr lang="el-GR" altLang="el-GR" dirty="0"/>
              <a:t>)</a:t>
            </a:r>
            <a:endParaRPr lang="en-US" altLang="el-GR" dirty="0"/>
          </a:p>
          <a:p>
            <a:pPr>
              <a:lnSpc>
                <a:spcPct val="80000"/>
              </a:lnSpc>
            </a:pPr>
            <a:r>
              <a:rPr lang="el-GR" altLang="el-GR" dirty="0"/>
              <a:t>Μοντέλο δεδομένων</a:t>
            </a:r>
          </a:p>
          <a:p>
            <a:pPr>
              <a:lnSpc>
                <a:spcPct val="80000"/>
              </a:lnSpc>
            </a:pPr>
            <a:r>
              <a:rPr lang="el-GR" altLang="el-GR" dirty="0"/>
              <a:t>Γενική μορφή:</a:t>
            </a:r>
            <a:r>
              <a:rPr lang="en-US" altLang="el-GR" dirty="0"/>
              <a:t> </a:t>
            </a:r>
            <a:r>
              <a:rPr lang="el-GR" altLang="el-GR" dirty="0"/>
              <a:t>«</a:t>
            </a:r>
            <a:r>
              <a:rPr lang="el-GR" altLang="el-GR" dirty="0" err="1"/>
              <a:t>τριπλέτες</a:t>
            </a:r>
            <a:r>
              <a:rPr lang="el-GR" altLang="el-GR" dirty="0"/>
              <a:t>»</a:t>
            </a:r>
            <a:r>
              <a:rPr lang="en-US" altLang="el-GR" dirty="0"/>
              <a:t> (</a:t>
            </a:r>
            <a:r>
              <a:rPr lang="en-US" altLang="el-GR" dirty="0" err="1"/>
              <a:t>x,P,y</a:t>
            </a:r>
            <a:r>
              <a:rPr lang="en-US" altLang="el-GR" dirty="0"/>
              <a:t>), </a:t>
            </a:r>
            <a:r>
              <a:rPr lang="el-GR" altLang="el-GR" dirty="0"/>
              <a:t>όπου:</a:t>
            </a:r>
          </a:p>
          <a:p>
            <a:pPr lvl="1">
              <a:lnSpc>
                <a:spcPct val="80000"/>
              </a:lnSpc>
            </a:pPr>
            <a:r>
              <a:rPr lang="en-US" altLang="el-GR" dirty="0"/>
              <a:t>P: property</a:t>
            </a:r>
          </a:p>
          <a:p>
            <a:pPr lvl="1">
              <a:lnSpc>
                <a:spcPct val="80000"/>
              </a:lnSpc>
            </a:pPr>
            <a:r>
              <a:rPr lang="en-US" altLang="el-GR" dirty="0" err="1"/>
              <a:t>x,y</a:t>
            </a:r>
            <a:r>
              <a:rPr lang="en-US" altLang="el-GR" dirty="0"/>
              <a:t>: objects</a:t>
            </a:r>
          </a:p>
          <a:p>
            <a:pPr lvl="1">
              <a:lnSpc>
                <a:spcPct val="80000"/>
              </a:lnSpc>
            </a:pPr>
            <a:r>
              <a:rPr lang="el-GR" altLang="el-GR" dirty="0"/>
              <a:t>Αντίστοιχος λογικός τύπος: </a:t>
            </a:r>
            <a:r>
              <a:rPr lang="en-US" altLang="el-GR" dirty="0"/>
              <a:t>P(</a:t>
            </a:r>
            <a:r>
              <a:rPr lang="en-US" altLang="el-GR" dirty="0" err="1"/>
              <a:t>x,y</a:t>
            </a:r>
            <a:r>
              <a:rPr lang="en-US" altLang="el-GR" dirty="0"/>
              <a:t>) –</a:t>
            </a:r>
            <a:r>
              <a:rPr lang="el-GR" altLang="el-GR" dirty="0"/>
              <a:t> </a:t>
            </a:r>
            <a:r>
              <a:rPr lang="en-US" altLang="el-GR" dirty="0"/>
              <a:t>P binary </a:t>
            </a:r>
            <a:r>
              <a:rPr lang="en-US" altLang="el-GR" dirty="0" smtClean="0"/>
              <a:t>predicate</a:t>
            </a:r>
            <a:endParaRPr lang="en-US" altLang="el-GR" dirty="0"/>
          </a:p>
        </p:txBody>
      </p:sp>
    </p:spTree>
    <p:extLst>
      <p:ext uri="{BB962C8B-B14F-4D97-AF65-F5344CB8AC3E}">
        <p14:creationId xmlns:p14="http://schemas.microsoft.com/office/powerpoint/2010/main" val="20990934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a:t>Ευελιξία στο σχήμα των δεδομένων – </a:t>
            </a:r>
            <a:r>
              <a:rPr lang="en-US" altLang="el-GR" dirty="0"/>
              <a:t>RDF</a:t>
            </a:r>
            <a:r>
              <a:rPr lang="el-GR" altLang="el-GR" dirty="0"/>
              <a:t> </a:t>
            </a:r>
            <a:r>
              <a:rPr lang="el-GR" altLang="el-GR" dirty="0" smtClean="0"/>
              <a:t>(2/2)</a:t>
            </a:r>
            <a:endParaRPr lang="el-GR" dirty="0"/>
          </a:p>
        </p:txBody>
      </p:sp>
      <p:sp>
        <p:nvSpPr>
          <p:cNvPr id="3" name="Θέση περιεχομένου 2"/>
          <p:cNvSpPr>
            <a:spLocks noGrp="1"/>
          </p:cNvSpPr>
          <p:nvPr>
            <p:ph idx="1"/>
          </p:nvPr>
        </p:nvSpPr>
        <p:spPr/>
        <p:txBody>
          <a:bodyPr>
            <a:noAutofit/>
          </a:bodyPr>
          <a:lstStyle/>
          <a:p>
            <a:pPr>
              <a:lnSpc>
                <a:spcPct val="80000"/>
              </a:lnSpc>
            </a:pPr>
            <a:r>
              <a:rPr lang="en-US" altLang="el-GR" dirty="0"/>
              <a:t>URIs (</a:t>
            </a:r>
            <a:r>
              <a:rPr lang="el-GR" altLang="el-GR" dirty="0" err="1"/>
              <a:t>Uniform</a:t>
            </a:r>
            <a:r>
              <a:rPr lang="el-GR" altLang="el-GR" dirty="0"/>
              <a:t> </a:t>
            </a:r>
            <a:r>
              <a:rPr lang="el-GR" altLang="el-GR" dirty="0" err="1"/>
              <a:t>Resource</a:t>
            </a:r>
            <a:r>
              <a:rPr lang="el-GR" altLang="el-GR" dirty="0"/>
              <a:t> </a:t>
            </a:r>
            <a:r>
              <a:rPr lang="el-GR" altLang="el-GR" dirty="0" err="1"/>
              <a:t>Identifier</a:t>
            </a:r>
            <a:r>
              <a:rPr lang="en-US" altLang="el-GR" dirty="0"/>
              <a:t>s) </a:t>
            </a:r>
            <a:r>
              <a:rPr lang="el-GR" altLang="el-GR" dirty="0"/>
              <a:t>μπορούν να χρησιμοποιηθούν για να ονομάσουν τόσο τα </a:t>
            </a:r>
            <a:r>
              <a:rPr lang="en-US" altLang="el-GR" dirty="0"/>
              <a:t>P </a:t>
            </a:r>
            <a:r>
              <a:rPr lang="el-GR" altLang="el-GR" dirty="0"/>
              <a:t>και </a:t>
            </a:r>
            <a:r>
              <a:rPr lang="en-US" altLang="el-GR" dirty="0"/>
              <a:t>x </a:t>
            </a:r>
            <a:r>
              <a:rPr lang="el-GR" altLang="el-GR" dirty="0"/>
              <a:t>αλλά και τα </a:t>
            </a:r>
            <a:r>
              <a:rPr lang="en-US" altLang="el-GR" dirty="0"/>
              <a:t>y (</a:t>
            </a:r>
            <a:r>
              <a:rPr lang="el-GR" altLang="el-GR" dirty="0"/>
              <a:t>αλλιώς το </a:t>
            </a:r>
            <a:r>
              <a:rPr lang="en-US" altLang="el-GR" dirty="0"/>
              <a:t>y </a:t>
            </a:r>
            <a:r>
              <a:rPr lang="el-GR" altLang="el-GR" dirty="0"/>
              <a:t>μπορεί να είναι μια σταθερά) </a:t>
            </a:r>
            <a:r>
              <a:rPr lang="en-US" altLang="el-GR" dirty="0"/>
              <a:t> </a:t>
            </a:r>
          </a:p>
          <a:p>
            <a:pPr>
              <a:lnSpc>
                <a:spcPct val="80000"/>
              </a:lnSpc>
            </a:pPr>
            <a:r>
              <a:rPr lang="el-GR" altLang="el-GR" dirty="0"/>
              <a:t>Γλώσσες και μεθοδολογίες για τον υπολογισμό απαντήσεων για</a:t>
            </a:r>
            <a:r>
              <a:rPr lang="en-US" altLang="el-GR" dirty="0"/>
              <a:t> </a:t>
            </a:r>
            <a:r>
              <a:rPr lang="el-GR" altLang="el-GR" dirty="0"/>
              <a:t>αρχεία </a:t>
            </a:r>
            <a:r>
              <a:rPr lang="en-US" altLang="el-GR" dirty="0"/>
              <a:t>RDF, </a:t>
            </a:r>
            <a:r>
              <a:rPr lang="el-GR" altLang="el-GR" dirty="0"/>
              <a:t>π.χ. SPARQL</a:t>
            </a:r>
          </a:p>
          <a:p>
            <a:pPr>
              <a:lnSpc>
                <a:spcPct val="80000"/>
              </a:lnSpc>
            </a:pPr>
            <a:r>
              <a:rPr lang="en-US" altLang="el-GR" dirty="0"/>
              <a:t>RDF </a:t>
            </a:r>
            <a:r>
              <a:rPr lang="el-GR" altLang="el-GR" dirty="0"/>
              <a:t>και </a:t>
            </a:r>
            <a:r>
              <a:rPr lang="en-US" altLang="el-GR" dirty="0"/>
              <a:t>ER</a:t>
            </a:r>
          </a:p>
          <a:p>
            <a:pPr>
              <a:lnSpc>
                <a:spcPct val="80000"/>
              </a:lnSpc>
            </a:pPr>
            <a:r>
              <a:rPr lang="en-US" altLang="el-GR" dirty="0"/>
              <a:t>RDF </a:t>
            </a:r>
            <a:r>
              <a:rPr lang="el-GR" altLang="el-GR" dirty="0"/>
              <a:t>και </a:t>
            </a:r>
            <a:r>
              <a:rPr lang="en-US" altLang="el-GR" dirty="0"/>
              <a:t>Conceptual Graphs</a:t>
            </a:r>
            <a:endParaRPr lang="el-GR" altLang="el-GR" dirty="0"/>
          </a:p>
        </p:txBody>
      </p:sp>
    </p:spTree>
    <p:extLst>
      <p:ext uri="{BB962C8B-B14F-4D97-AF65-F5344CB8AC3E}">
        <p14:creationId xmlns:p14="http://schemas.microsoft.com/office/powerpoint/2010/main" val="333686084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a:t>Ορισμός σχήματος – «ελαφρά» </a:t>
            </a:r>
            <a:r>
              <a:rPr lang="el-GR" altLang="el-GR" dirty="0" err="1"/>
              <a:t>μεταδεδομένα</a:t>
            </a:r>
            <a:endParaRPr lang="el-GR" dirty="0"/>
          </a:p>
        </p:txBody>
      </p:sp>
      <p:sp>
        <p:nvSpPr>
          <p:cNvPr id="3" name="Θέση περιεχομένου 2"/>
          <p:cNvSpPr>
            <a:spLocks noGrp="1"/>
          </p:cNvSpPr>
          <p:nvPr>
            <p:ph idx="1"/>
          </p:nvPr>
        </p:nvSpPr>
        <p:spPr/>
        <p:txBody>
          <a:bodyPr>
            <a:normAutofit fontScale="92500" lnSpcReduction="10000"/>
          </a:bodyPr>
          <a:lstStyle/>
          <a:p>
            <a:pPr>
              <a:lnSpc>
                <a:spcPct val="120000"/>
              </a:lnSpc>
            </a:pPr>
            <a:r>
              <a:rPr lang="en-US" altLang="el-GR" dirty="0"/>
              <a:t>RDF Schema (</a:t>
            </a:r>
            <a:r>
              <a:rPr lang="el-GR" altLang="el-GR" dirty="0"/>
              <a:t>RDF </a:t>
            </a:r>
            <a:r>
              <a:rPr lang="el-GR" altLang="el-GR" dirty="0" err="1"/>
              <a:t>Vocabulary</a:t>
            </a:r>
            <a:r>
              <a:rPr lang="el-GR" altLang="el-GR" dirty="0"/>
              <a:t> </a:t>
            </a:r>
            <a:r>
              <a:rPr lang="el-GR" altLang="el-GR" dirty="0" err="1"/>
              <a:t>Description</a:t>
            </a:r>
            <a:r>
              <a:rPr lang="el-GR" altLang="el-GR" dirty="0"/>
              <a:t> </a:t>
            </a:r>
            <a:r>
              <a:rPr lang="el-GR" altLang="el-GR" dirty="0" err="1" smtClean="0"/>
              <a:t>Language</a:t>
            </a:r>
            <a:r>
              <a:rPr lang="el-GR" altLang="el-GR" dirty="0"/>
              <a:t>)</a:t>
            </a:r>
            <a:endParaRPr lang="en-US" altLang="el-GR" dirty="0"/>
          </a:p>
          <a:p>
            <a:pPr>
              <a:lnSpc>
                <a:spcPct val="120000"/>
              </a:lnSpc>
            </a:pPr>
            <a:r>
              <a:rPr lang="en-US" altLang="el-GR" dirty="0"/>
              <a:t>W3 activity</a:t>
            </a:r>
            <a:endParaRPr lang="en-US" altLang="el-GR" b="1" dirty="0"/>
          </a:p>
          <a:p>
            <a:pPr>
              <a:lnSpc>
                <a:spcPct val="120000"/>
              </a:lnSpc>
            </a:pPr>
            <a:r>
              <a:rPr lang="en-US" altLang="el-GR" dirty="0"/>
              <a:t>Specification recommendation </a:t>
            </a:r>
            <a:r>
              <a:rPr lang="el-GR" altLang="el-GR" dirty="0"/>
              <a:t>(</a:t>
            </a:r>
            <a:r>
              <a:rPr lang="en-US" altLang="el-GR" dirty="0"/>
              <a:t>2004</a:t>
            </a:r>
            <a:r>
              <a:rPr lang="el-GR" altLang="el-GR" dirty="0"/>
              <a:t>)</a:t>
            </a:r>
          </a:p>
          <a:p>
            <a:pPr>
              <a:lnSpc>
                <a:spcPct val="120000"/>
              </a:lnSpc>
            </a:pPr>
            <a:r>
              <a:rPr lang="en-US" altLang="el-GR" dirty="0"/>
              <a:t>Classes-Instances-Properties/Resources</a:t>
            </a:r>
          </a:p>
          <a:p>
            <a:pPr>
              <a:lnSpc>
                <a:spcPct val="120000"/>
              </a:lnSpc>
            </a:pPr>
            <a:r>
              <a:rPr lang="en-US" altLang="el-GR" dirty="0"/>
              <a:t>Subclass/belongs/</a:t>
            </a:r>
            <a:r>
              <a:rPr lang="en-US" altLang="el-GR" dirty="0" err="1"/>
              <a:t>subproperty</a:t>
            </a:r>
            <a:endParaRPr lang="en-US" altLang="el-GR" dirty="0"/>
          </a:p>
          <a:p>
            <a:pPr>
              <a:lnSpc>
                <a:spcPct val="120000"/>
              </a:lnSpc>
            </a:pPr>
            <a:r>
              <a:rPr lang="el-GR" altLang="el-GR" dirty="0" smtClean="0"/>
              <a:t>Κληρονομικότητα</a:t>
            </a:r>
            <a:endParaRPr lang="el-GR" altLang="el-GR" dirty="0"/>
          </a:p>
        </p:txBody>
      </p:sp>
    </p:spTree>
    <p:extLst>
      <p:ext uri="{BB962C8B-B14F-4D97-AF65-F5344CB8AC3E}">
        <p14:creationId xmlns:p14="http://schemas.microsoft.com/office/powerpoint/2010/main" val="23485564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a:t>Αναπαράσταση γνώσης μέσω σημασιολογικών δικτύων </a:t>
            </a:r>
            <a:r>
              <a:rPr lang="el-GR" altLang="el-GR" dirty="0" smtClean="0"/>
              <a:t>(2/</a:t>
            </a:r>
            <a:r>
              <a:rPr lang="en-US" altLang="el-GR" dirty="0" smtClean="0"/>
              <a:t>5</a:t>
            </a:r>
            <a:r>
              <a:rPr lang="el-GR" altLang="el-GR" dirty="0" smtClean="0"/>
              <a:t>)</a:t>
            </a:r>
            <a:endParaRPr lang="el-GR" dirty="0"/>
          </a:p>
        </p:txBody>
      </p:sp>
      <p:sp>
        <p:nvSpPr>
          <p:cNvPr id="3" name="Θέση περιεχομένου 2"/>
          <p:cNvSpPr>
            <a:spLocks noGrp="1"/>
          </p:cNvSpPr>
          <p:nvPr>
            <p:ph idx="1"/>
          </p:nvPr>
        </p:nvSpPr>
        <p:spPr/>
        <p:txBody>
          <a:bodyPr>
            <a:normAutofit fontScale="85000" lnSpcReduction="10000"/>
          </a:bodyPr>
          <a:lstStyle/>
          <a:p>
            <a:r>
              <a:rPr lang="el-GR" dirty="0"/>
              <a:t>Γράφος με κόμβους </a:t>
            </a:r>
          </a:p>
          <a:p>
            <a:r>
              <a:rPr lang="el-GR" dirty="0"/>
              <a:t>οντότητες (</a:t>
            </a:r>
            <a:r>
              <a:rPr lang="el-GR" dirty="0" err="1"/>
              <a:t>entities</a:t>
            </a:r>
            <a:r>
              <a:rPr lang="el-GR" dirty="0"/>
              <a:t>) και </a:t>
            </a:r>
          </a:p>
          <a:p>
            <a:r>
              <a:rPr lang="el-GR" dirty="0"/>
              <a:t>ιδιότητες οντοτήτων.</a:t>
            </a:r>
          </a:p>
          <a:p>
            <a:r>
              <a:rPr lang="el-GR" dirty="0"/>
              <a:t>Οι ακμές παριστάνουν σχέσεις (</a:t>
            </a:r>
            <a:r>
              <a:rPr lang="el-GR" dirty="0" err="1"/>
              <a:t>relations</a:t>
            </a:r>
            <a:r>
              <a:rPr lang="el-GR" dirty="0"/>
              <a:t>).</a:t>
            </a:r>
          </a:p>
          <a:p>
            <a:r>
              <a:rPr lang="el-GR" dirty="0"/>
              <a:t>Δεν υπάρχει καθολικά αποδεκτή σύνταξη.</a:t>
            </a:r>
          </a:p>
          <a:p>
            <a:r>
              <a:rPr lang="el-GR" dirty="0"/>
              <a:t>Προσπάθειες για την καθιέρωση προτύπων, π.χ. </a:t>
            </a:r>
            <a:r>
              <a:rPr lang="el-GR" dirty="0" err="1"/>
              <a:t>Sowa</a:t>
            </a:r>
            <a:r>
              <a:rPr lang="el-GR" dirty="0"/>
              <a:t> (1974): </a:t>
            </a:r>
            <a:r>
              <a:rPr lang="el-GR" dirty="0" err="1"/>
              <a:t>Conceptual</a:t>
            </a:r>
            <a:r>
              <a:rPr lang="el-GR" dirty="0"/>
              <a:t> </a:t>
            </a:r>
            <a:r>
              <a:rPr lang="el-GR" dirty="0" err="1"/>
              <a:t>Graphs</a:t>
            </a:r>
            <a:r>
              <a:rPr lang="el-GR" dirty="0"/>
              <a:t>.</a:t>
            </a:r>
          </a:p>
          <a:p>
            <a:r>
              <a:rPr lang="el-GR" dirty="0"/>
              <a:t>Έχουν υιοθετηθεί διάφορα σύνολα ιδιοτήτων από διάφορες κοινότητες χρηστών, π.χ. Γλωσσολογία</a:t>
            </a:r>
            <a:r>
              <a:rPr lang="el-GR" dirty="0" smtClean="0"/>
              <a:t>.</a:t>
            </a:r>
            <a:endParaRPr lang="el-GR" dirty="0"/>
          </a:p>
        </p:txBody>
      </p:sp>
    </p:spTree>
    <p:extLst>
      <p:ext uri="{BB962C8B-B14F-4D97-AF65-F5344CB8AC3E}">
        <p14:creationId xmlns:p14="http://schemas.microsoft.com/office/powerpoint/2010/main" val="293648058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a:t>Ανταλλαγή πληροφορίας – περιγραφή γνωστικού </a:t>
            </a:r>
            <a:r>
              <a:rPr lang="el-GR" altLang="el-GR" dirty="0" smtClean="0"/>
              <a:t>πεδίου (1/2)</a:t>
            </a:r>
            <a:endParaRPr lang="el-GR" dirty="0"/>
          </a:p>
        </p:txBody>
      </p:sp>
      <p:sp>
        <p:nvSpPr>
          <p:cNvPr id="3" name="Θέση περιεχομένου 2"/>
          <p:cNvSpPr>
            <a:spLocks noGrp="1"/>
          </p:cNvSpPr>
          <p:nvPr>
            <p:ph idx="1"/>
          </p:nvPr>
        </p:nvSpPr>
        <p:spPr/>
        <p:txBody>
          <a:bodyPr>
            <a:noAutofit/>
          </a:bodyPr>
          <a:lstStyle/>
          <a:p>
            <a:pPr>
              <a:lnSpc>
                <a:spcPct val="160000"/>
              </a:lnSpc>
            </a:pPr>
            <a:r>
              <a:rPr lang="el-GR" altLang="el-GR" sz="2200" dirty="0"/>
              <a:t>Μοντέλο δεδομένων και </a:t>
            </a:r>
            <a:r>
              <a:rPr lang="el-GR" altLang="el-GR" sz="2200" dirty="0" err="1" smtClean="0"/>
              <a:t>μεταδεδομένων</a:t>
            </a:r>
            <a:endParaRPr lang="el-GR" altLang="el-GR" sz="2200" dirty="0" smtClean="0"/>
          </a:p>
          <a:p>
            <a:pPr>
              <a:lnSpc>
                <a:spcPct val="160000"/>
              </a:lnSpc>
            </a:pPr>
            <a:r>
              <a:rPr lang="el-GR" altLang="el-GR" sz="2200" dirty="0" smtClean="0"/>
              <a:t>Για </a:t>
            </a:r>
            <a:r>
              <a:rPr lang="el-GR" altLang="el-GR" sz="2200" dirty="0"/>
              <a:t>περιγραφή πολύπλοκων γνωστικών πεδίων, π.χ.</a:t>
            </a:r>
          </a:p>
          <a:p>
            <a:pPr lvl="1">
              <a:lnSpc>
                <a:spcPct val="160000"/>
              </a:lnSpc>
            </a:pPr>
            <a:r>
              <a:rPr lang="el-GR" altLang="el-GR" sz="2200" dirty="0"/>
              <a:t> δυνατότητα περιγραφής κλάσεων, όχι απλά δυνατότητα ονομασίας</a:t>
            </a:r>
          </a:p>
          <a:p>
            <a:pPr lvl="1">
              <a:lnSpc>
                <a:spcPct val="160000"/>
              </a:lnSpc>
            </a:pPr>
            <a:r>
              <a:rPr lang="el-GR" altLang="el-GR" sz="2200" dirty="0"/>
              <a:t> περιορισμούς στα πεδία τιμών</a:t>
            </a:r>
          </a:p>
          <a:p>
            <a:pPr lvl="1">
              <a:lnSpc>
                <a:spcPct val="160000"/>
              </a:lnSpc>
            </a:pPr>
            <a:r>
              <a:rPr lang="el-GR" altLang="el-GR" sz="2200" dirty="0"/>
              <a:t> απόδοση ιδιοτήτων μεταξύ κλάσεων (π.χ. «ξένες» μεταξύ τους</a:t>
            </a:r>
            <a:r>
              <a:rPr lang="el-GR" altLang="el-GR" sz="2200" dirty="0" smtClean="0"/>
              <a:t>)</a:t>
            </a:r>
          </a:p>
          <a:p>
            <a:pPr>
              <a:lnSpc>
                <a:spcPct val="160000"/>
              </a:lnSpc>
            </a:pPr>
            <a:endParaRPr lang="el-GR" altLang="el-GR" sz="2600" dirty="0"/>
          </a:p>
        </p:txBody>
      </p:sp>
    </p:spTree>
    <p:extLst>
      <p:ext uri="{BB962C8B-B14F-4D97-AF65-F5344CB8AC3E}">
        <p14:creationId xmlns:p14="http://schemas.microsoft.com/office/powerpoint/2010/main" val="275282947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a:t>Ανταλλαγή πληροφορίας – περιγραφή γνωστικού </a:t>
            </a:r>
            <a:r>
              <a:rPr lang="el-GR" altLang="el-GR" dirty="0" smtClean="0"/>
              <a:t>πεδίου (2/2)</a:t>
            </a:r>
            <a:endParaRPr lang="el-GR" dirty="0"/>
          </a:p>
        </p:txBody>
      </p:sp>
      <p:sp>
        <p:nvSpPr>
          <p:cNvPr id="3" name="Θέση περιεχομένου 2"/>
          <p:cNvSpPr>
            <a:spLocks noGrp="1"/>
          </p:cNvSpPr>
          <p:nvPr>
            <p:ph idx="1"/>
          </p:nvPr>
        </p:nvSpPr>
        <p:spPr/>
        <p:txBody>
          <a:bodyPr>
            <a:noAutofit/>
          </a:bodyPr>
          <a:lstStyle/>
          <a:p>
            <a:r>
              <a:rPr lang="en-US" altLang="el-GR" sz="2500" dirty="0"/>
              <a:t>OWL (</a:t>
            </a:r>
            <a:r>
              <a:rPr lang="el-GR" altLang="el-GR" sz="2500" dirty="0"/>
              <a:t>Web </a:t>
            </a:r>
            <a:r>
              <a:rPr lang="el-GR" altLang="el-GR" sz="2500" dirty="0" err="1"/>
              <a:t>Ontology</a:t>
            </a:r>
            <a:r>
              <a:rPr lang="el-GR" altLang="el-GR" sz="2500" dirty="0"/>
              <a:t> </a:t>
            </a:r>
            <a:r>
              <a:rPr lang="el-GR" altLang="el-GR" sz="2500" dirty="0" err="1"/>
              <a:t>Language</a:t>
            </a:r>
            <a:r>
              <a:rPr lang="en-US" altLang="el-GR" sz="2500" dirty="0"/>
              <a:t>)</a:t>
            </a:r>
            <a:endParaRPr lang="el-GR" altLang="el-GR" sz="2500" dirty="0"/>
          </a:p>
          <a:p>
            <a:pPr>
              <a:lnSpc>
                <a:spcPct val="120000"/>
              </a:lnSpc>
            </a:pPr>
            <a:r>
              <a:rPr lang="en-US" altLang="el-GR" sz="2500" dirty="0"/>
              <a:t>W3 activity</a:t>
            </a:r>
            <a:endParaRPr lang="en-US" altLang="el-GR" sz="2500" b="1" dirty="0"/>
          </a:p>
          <a:p>
            <a:pPr>
              <a:lnSpc>
                <a:spcPct val="120000"/>
              </a:lnSpc>
            </a:pPr>
            <a:r>
              <a:rPr lang="en-US" altLang="el-GR" sz="2500" dirty="0"/>
              <a:t>Specification recommendation </a:t>
            </a:r>
            <a:r>
              <a:rPr lang="el-GR" altLang="el-GR" sz="2500" dirty="0"/>
              <a:t>(</a:t>
            </a:r>
            <a:r>
              <a:rPr lang="en-US" altLang="el-GR" sz="2500" dirty="0"/>
              <a:t>2004</a:t>
            </a:r>
            <a:r>
              <a:rPr lang="el-GR" altLang="el-GR" sz="2500" dirty="0"/>
              <a:t>)</a:t>
            </a:r>
            <a:endParaRPr lang="en-US" altLang="el-GR" sz="2500" dirty="0"/>
          </a:p>
          <a:p>
            <a:pPr>
              <a:lnSpc>
                <a:spcPct val="120000"/>
              </a:lnSpc>
            </a:pPr>
            <a:r>
              <a:rPr lang="el-GR" altLang="el-GR" sz="2500" dirty="0"/>
              <a:t>Συμβιβασμός μεταξύ εκφραστικότητας και </a:t>
            </a:r>
            <a:r>
              <a:rPr lang="el-GR" altLang="el-GR" sz="2500" dirty="0" err="1"/>
              <a:t>υλοποιησιμότητας</a:t>
            </a:r>
            <a:endParaRPr lang="el-GR" altLang="el-GR" sz="2500" dirty="0"/>
          </a:p>
          <a:p>
            <a:r>
              <a:rPr lang="en-US" altLang="el-GR" sz="2500" dirty="0"/>
              <a:t>OWL Full (first order logic)</a:t>
            </a:r>
            <a:r>
              <a:rPr lang="el-GR" altLang="el-GR" sz="2500" dirty="0"/>
              <a:t> (</a:t>
            </a:r>
            <a:r>
              <a:rPr lang="el-GR" altLang="el-GR" sz="2500" dirty="0" err="1"/>
              <a:t>υπερσύνολο</a:t>
            </a:r>
            <a:r>
              <a:rPr lang="el-GR" altLang="el-GR" sz="2500" dirty="0"/>
              <a:t> της </a:t>
            </a:r>
            <a:r>
              <a:rPr lang="en-US" altLang="el-GR" sz="2500" dirty="0"/>
              <a:t>RDFS)</a:t>
            </a:r>
          </a:p>
          <a:p>
            <a:r>
              <a:rPr lang="en-US" altLang="el-GR" sz="2500" dirty="0"/>
              <a:t>OWL-DL (description logic)</a:t>
            </a:r>
          </a:p>
          <a:p>
            <a:r>
              <a:rPr lang="en-US" altLang="el-GR" sz="2500" dirty="0"/>
              <a:t>OWL-Lite (</a:t>
            </a:r>
            <a:r>
              <a:rPr lang="el-GR" altLang="el-GR" sz="2500" dirty="0"/>
              <a:t>απλή λειτουργικότητα στον ορισμό κλάσεων</a:t>
            </a:r>
            <a:r>
              <a:rPr lang="el-GR" altLang="el-GR" sz="2500" dirty="0" smtClean="0"/>
              <a:t>)</a:t>
            </a:r>
            <a:endParaRPr lang="el-GR" altLang="el-GR" sz="2500" dirty="0"/>
          </a:p>
        </p:txBody>
      </p:sp>
    </p:spTree>
    <p:extLst>
      <p:ext uri="{BB962C8B-B14F-4D97-AF65-F5344CB8AC3E}">
        <p14:creationId xmlns:p14="http://schemas.microsoft.com/office/powerpoint/2010/main" val="112569846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Λογικές </a:t>
            </a:r>
            <a:r>
              <a:rPr lang="el-GR" altLang="el-GR" dirty="0" smtClean="0"/>
              <a:t>Περιγραφών (1/2)</a:t>
            </a:r>
            <a:endParaRPr lang="el-GR" dirty="0"/>
          </a:p>
        </p:txBody>
      </p:sp>
      <p:sp>
        <p:nvSpPr>
          <p:cNvPr id="3" name="Θέση περιεχομένου 2"/>
          <p:cNvSpPr>
            <a:spLocks noGrp="1"/>
          </p:cNvSpPr>
          <p:nvPr>
            <p:ph idx="1"/>
          </p:nvPr>
        </p:nvSpPr>
        <p:spPr/>
        <p:txBody>
          <a:bodyPr>
            <a:noAutofit/>
          </a:bodyPr>
          <a:lstStyle/>
          <a:p>
            <a:pPr>
              <a:lnSpc>
                <a:spcPct val="120000"/>
              </a:lnSpc>
            </a:pPr>
            <a:r>
              <a:rPr lang="el-GR" altLang="el-GR" sz="2600" dirty="0"/>
              <a:t>Βασικές έννοιες:</a:t>
            </a:r>
            <a:endParaRPr lang="en-US" altLang="el-GR" sz="2600" dirty="0"/>
          </a:p>
          <a:p>
            <a:pPr lvl="1">
              <a:lnSpc>
                <a:spcPct val="120000"/>
              </a:lnSpc>
            </a:pPr>
            <a:r>
              <a:rPr lang="en-US" altLang="el-GR" sz="2600" dirty="0"/>
              <a:t>Concepts (unary predicates)</a:t>
            </a:r>
            <a:r>
              <a:rPr lang="el-GR" altLang="el-GR" sz="2600" dirty="0"/>
              <a:t>, π.χ. άνθρωπος</a:t>
            </a:r>
            <a:endParaRPr lang="en-US" altLang="el-GR" sz="2600" dirty="0"/>
          </a:p>
          <a:p>
            <a:pPr lvl="1">
              <a:lnSpc>
                <a:spcPct val="120000"/>
              </a:lnSpc>
            </a:pPr>
            <a:r>
              <a:rPr lang="en-US" altLang="el-GR" sz="2600" dirty="0"/>
              <a:t>Roles (binary predicates)</a:t>
            </a:r>
            <a:r>
              <a:rPr lang="el-GR" altLang="el-GR" sz="2600" dirty="0"/>
              <a:t>, π.χ. </a:t>
            </a:r>
            <a:r>
              <a:rPr lang="en-US" altLang="el-GR" sz="2600" dirty="0" err="1"/>
              <a:t>hasChild</a:t>
            </a:r>
            <a:endParaRPr lang="en-US" altLang="el-GR" sz="2600" dirty="0"/>
          </a:p>
          <a:p>
            <a:pPr lvl="1">
              <a:lnSpc>
                <a:spcPct val="120000"/>
              </a:lnSpc>
            </a:pPr>
            <a:r>
              <a:rPr lang="en-US" altLang="el-GR" sz="2600" dirty="0"/>
              <a:t>Individual names (</a:t>
            </a:r>
            <a:r>
              <a:rPr lang="el-GR" altLang="el-GR" sz="2600" dirty="0"/>
              <a:t>σταθερές</a:t>
            </a:r>
            <a:r>
              <a:rPr lang="en-US" altLang="el-GR" sz="2600" dirty="0"/>
              <a:t>), </a:t>
            </a:r>
            <a:r>
              <a:rPr lang="el-GR" altLang="el-GR" sz="2600" dirty="0"/>
              <a:t>π.χ. </a:t>
            </a:r>
            <a:r>
              <a:rPr lang="en-US" altLang="el-GR" sz="2600" dirty="0"/>
              <a:t>Mary</a:t>
            </a:r>
          </a:p>
          <a:p>
            <a:pPr lvl="1">
              <a:lnSpc>
                <a:spcPct val="120000"/>
              </a:lnSpc>
            </a:pPr>
            <a:r>
              <a:rPr lang="el-GR" altLang="el-GR" sz="2600" dirty="0"/>
              <a:t>Τελεστές για να περιγράφουμε </a:t>
            </a:r>
            <a:r>
              <a:rPr lang="en-US" altLang="el-GR" sz="2600" dirty="0"/>
              <a:t>concepts </a:t>
            </a:r>
            <a:r>
              <a:rPr lang="el-GR" altLang="el-GR" sz="2600" dirty="0"/>
              <a:t>και </a:t>
            </a:r>
            <a:r>
              <a:rPr lang="en-US" altLang="el-GR" sz="2600" dirty="0"/>
              <a:t>roles</a:t>
            </a:r>
          </a:p>
          <a:p>
            <a:pPr lvl="1">
              <a:lnSpc>
                <a:spcPct val="120000"/>
              </a:lnSpc>
            </a:pPr>
            <a:r>
              <a:rPr lang="el-GR" altLang="el-GR" sz="2600" dirty="0"/>
              <a:t>Προσοχή: πρέπει να είναι περιορισμένοι ώστε</a:t>
            </a:r>
            <a:endParaRPr lang="en-US" altLang="el-GR" sz="2600" dirty="0"/>
          </a:p>
          <a:p>
            <a:pPr>
              <a:lnSpc>
                <a:spcPct val="120000"/>
              </a:lnSpc>
            </a:pPr>
            <a:r>
              <a:rPr lang="en-US" altLang="el-GR" sz="2600" dirty="0" err="1"/>
              <a:t>Satisfiability</a:t>
            </a:r>
            <a:r>
              <a:rPr lang="en-US" altLang="el-GR" sz="2600" dirty="0"/>
              <a:t>/</a:t>
            </a:r>
            <a:r>
              <a:rPr lang="en-US" altLang="el-GR" sz="2600" dirty="0" err="1"/>
              <a:t>subsumption</a:t>
            </a:r>
            <a:r>
              <a:rPr lang="en-US" altLang="el-GR" sz="2600" dirty="0"/>
              <a:t> is decidable and, </a:t>
            </a:r>
            <a:r>
              <a:rPr lang="en-US" altLang="el-GR" sz="2600" i="1" dirty="0"/>
              <a:t>if possible</a:t>
            </a:r>
            <a:r>
              <a:rPr lang="en-US" altLang="el-GR" sz="2600" dirty="0"/>
              <a:t>, of low </a:t>
            </a:r>
            <a:r>
              <a:rPr lang="en-US" altLang="el-GR" sz="2600" dirty="0" smtClean="0"/>
              <a:t>complexity</a:t>
            </a:r>
            <a:endParaRPr lang="el-GR" altLang="el-GR" sz="2600" dirty="0"/>
          </a:p>
        </p:txBody>
      </p:sp>
    </p:spTree>
    <p:extLst>
      <p:ext uri="{BB962C8B-B14F-4D97-AF65-F5344CB8AC3E}">
        <p14:creationId xmlns:p14="http://schemas.microsoft.com/office/powerpoint/2010/main" val="396649771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Λογικές Περιγραφών </a:t>
            </a:r>
            <a:r>
              <a:rPr lang="el-GR" altLang="el-GR" dirty="0" smtClean="0"/>
              <a:t>(2/2</a:t>
            </a:r>
            <a:r>
              <a:rPr lang="el-GR" altLang="el-GR" dirty="0"/>
              <a:t>)</a:t>
            </a:r>
            <a:endParaRPr lang="el-GR" dirty="0"/>
          </a:p>
        </p:txBody>
      </p:sp>
      <p:sp>
        <p:nvSpPr>
          <p:cNvPr id="3" name="Θέση περιεχομένου 2"/>
          <p:cNvSpPr>
            <a:spLocks noGrp="1"/>
          </p:cNvSpPr>
          <p:nvPr>
            <p:ph idx="1"/>
          </p:nvPr>
        </p:nvSpPr>
        <p:spPr/>
        <p:txBody>
          <a:bodyPr>
            <a:noAutofit/>
          </a:bodyPr>
          <a:lstStyle/>
          <a:p>
            <a:pPr lvl="1">
              <a:lnSpc>
                <a:spcPct val="120000"/>
              </a:lnSpc>
            </a:pPr>
            <a:r>
              <a:rPr lang="en-US" altLang="el-GR" sz="2400" dirty="0" err="1"/>
              <a:t>TBox</a:t>
            </a:r>
            <a:r>
              <a:rPr lang="en-US" altLang="el-GR" sz="2400" dirty="0"/>
              <a:t>:</a:t>
            </a:r>
            <a:r>
              <a:rPr lang="el-GR" altLang="el-GR" sz="2400" dirty="0"/>
              <a:t> Το σύνολο των περιγραφών</a:t>
            </a:r>
            <a:r>
              <a:rPr lang="en-US" altLang="el-GR" sz="2400" dirty="0"/>
              <a:t>, </a:t>
            </a:r>
            <a:r>
              <a:rPr lang="el-GR" altLang="el-GR" sz="2400" dirty="0"/>
              <a:t>π.χ.</a:t>
            </a:r>
          </a:p>
          <a:p>
            <a:pPr marL="857250" lvl="2" indent="0">
              <a:lnSpc>
                <a:spcPct val="120000"/>
              </a:lnSpc>
              <a:buNone/>
            </a:pPr>
            <a:r>
              <a:rPr lang="en-GB" altLang="el-GR" sz="2000" dirty="0" smtClean="0"/>
              <a:t>Doctor</a:t>
            </a:r>
            <a:r>
              <a:rPr lang="el-GR" altLang="el-GR" sz="2000" dirty="0" smtClean="0"/>
              <a:t> </a:t>
            </a:r>
            <a:r>
              <a:rPr lang="en-GB" altLang="el-GR" sz="2000" dirty="0" smtClean="0"/>
              <a:t>      </a:t>
            </a:r>
            <a:r>
              <a:rPr lang="en-GB" altLang="el-GR" sz="2000" dirty="0"/>
              <a:t>Person,</a:t>
            </a:r>
            <a:endParaRPr lang="en-US" altLang="el-GR" sz="2000" dirty="0"/>
          </a:p>
          <a:p>
            <a:pPr marL="857250" lvl="2" indent="0">
              <a:lnSpc>
                <a:spcPct val="80000"/>
              </a:lnSpc>
              <a:buNone/>
            </a:pPr>
            <a:r>
              <a:rPr lang="en-US" altLang="el-GR" sz="2000" dirty="0" err="1" smtClean="0"/>
              <a:t>HappyParent</a:t>
            </a:r>
            <a:r>
              <a:rPr lang="en-US" altLang="el-GR" sz="2000" dirty="0" smtClean="0"/>
              <a:t> </a:t>
            </a:r>
            <a:r>
              <a:rPr lang="en-US" altLang="el-GR" sz="2000" dirty="0"/>
              <a:t>=  </a:t>
            </a:r>
            <a:r>
              <a:rPr lang="en-GB" altLang="el-GR" sz="2000" dirty="0"/>
              <a:t>Person </a:t>
            </a:r>
            <a:r>
              <a:rPr lang="en-GB" altLang="el-GR" sz="2000" dirty="0">
                <a:cs typeface="Times New Roman" panose="02020603050405020304" pitchFamily="18" charset="0"/>
              </a:rPr>
              <a:t>∩</a:t>
            </a:r>
            <a:r>
              <a:rPr lang="en-GB" altLang="el-GR" sz="2000" dirty="0"/>
              <a:t>     </a:t>
            </a:r>
            <a:r>
              <a:rPr lang="en-GB" altLang="el-GR" sz="2000" dirty="0" err="1"/>
              <a:t>hasChild</a:t>
            </a:r>
            <a:r>
              <a:rPr lang="en-GB" altLang="el-GR" sz="2000" dirty="0" smtClean="0"/>
              <a:t>.</a:t>
            </a:r>
            <a:r>
              <a:rPr lang="el-GR" altLang="el-GR" sz="2000" dirty="0" smtClean="0"/>
              <a:t> </a:t>
            </a:r>
            <a:r>
              <a:rPr lang="en-GB" altLang="el-GR" sz="2000" dirty="0" smtClean="0"/>
              <a:t>(</a:t>
            </a:r>
            <a:r>
              <a:rPr lang="en-GB" altLang="el-GR" sz="2000" dirty="0"/>
              <a:t>Doctor </a:t>
            </a:r>
            <a:r>
              <a:rPr lang="en-GB" altLang="el-GR" sz="2000" dirty="0" smtClean="0"/>
              <a:t>U</a:t>
            </a:r>
            <a:r>
              <a:rPr lang="el-GR" altLang="el-GR" sz="2000" dirty="0"/>
              <a:t> </a:t>
            </a:r>
            <a:r>
              <a:rPr lang="el-GR" altLang="el-GR" sz="2000" dirty="0" smtClean="0"/>
              <a:t>    </a:t>
            </a:r>
            <a:r>
              <a:rPr lang="en-GB" altLang="el-GR" sz="2000" dirty="0" err="1" smtClean="0"/>
              <a:t>hasChild.Doctor</a:t>
            </a:r>
            <a:r>
              <a:rPr lang="en-GB" altLang="el-GR" sz="2000" dirty="0"/>
              <a:t>)</a:t>
            </a:r>
            <a:endParaRPr lang="el-GR" altLang="el-GR" sz="2000" dirty="0"/>
          </a:p>
          <a:p>
            <a:pPr lvl="1">
              <a:lnSpc>
                <a:spcPct val="120000"/>
              </a:lnSpc>
            </a:pPr>
            <a:r>
              <a:rPr lang="en-US" altLang="el-GR" sz="2400" dirty="0" err="1"/>
              <a:t>ABox</a:t>
            </a:r>
            <a:r>
              <a:rPr lang="en-US" altLang="el-GR" sz="2400" dirty="0"/>
              <a:t>: </a:t>
            </a:r>
            <a:r>
              <a:rPr lang="el-GR" altLang="el-GR" sz="2400" dirty="0"/>
              <a:t>Το σύνολο των δεδομένων. π.χ.</a:t>
            </a:r>
          </a:p>
          <a:p>
            <a:pPr marL="857250" lvl="2" indent="0">
              <a:lnSpc>
                <a:spcPct val="120000"/>
              </a:lnSpc>
              <a:buNone/>
            </a:pPr>
            <a:r>
              <a:rPr lang="en-US" altLang="el-GR" sz="2000" dirty="0" err="1" smtClean="0"/>
              <a:t>John:HappyParent</a:t>
            </a:r>
            <a:r>
              <a:rPr lang="en-US" altLang="el-GR" sz="2000" dirty="0"/>
              <a:t>, </a:t>
            </a:r>
          </a:p>
          <a:p>
            <a:pPr marL="857250" lvl="2" indent="0">
              <a:buNone/>
            </a:pPr>
            <a:r>
              <a:rPr lang="en-US" altLang="el-GR" sz="2000" dirty="0" smtClean="0"/>
              <a:t>John </a:t>
            </a:r>
            <a:r>
              <a:rPr lang="en-US" altLang="el-GR" sz="2000" dirty="0" err="1"/>
              <a:t>hasChild</a:t>
            </a:r>
            <a:r>
              <a:rPr lang="en-US" altLang="el-GR" sz="2000" dirty="0"/>
              <a:t> Mary</a:t>
            </a:r>
            <a:r>
              <a:rPr lang="el-GR" altLang="el-GR" sz="2000" dirty="0"/>
              <a:t> </a:t>
            </a:r>
          </a:p>
          <a:p>
            <a:pPr lvl="1">
              <a:lnSpc>
                <a:spcPct val="120000"/>
              </a:lnSpc>
            </a:pPr>
            <a:r>
              <a:rPr lang="en-US" altLang="el-GR" sz="2400" dirty="0"/>
              <a:t>KB = </a:t>
            </a:r>
            <a:r>
              <a:rPr lang="en-US" altLang="el-GR" sz="2400" dirty="0" err="1"/>
              <a:t>TBox</a:t>
            </a:r>
            <a:r>
              <a:rPr lang="en-US" altLang="el-GR" sz="2400" dirty="0"/>
              <a:t> U </a:t>
            </a:r>
            <a:r>
              <a:rPr lang="en-US" altLang="el-GR" sz="2400" dirty="0" err="1"/>
              <a:t>Abox</a:t>
            </a:r>
            <a:endParaRPr lang="el-GR" altLang="el-GR" sz="2400" dirty="0"/>
          </a:p>
          <a:p>
            <a:r>
              <a:rPr lang="el-GR" altLang="el-GR" sz="2400" dirty="0"/>
              <a:t>Σημασιολογία βασισμένη στις ερμηνείες και τα </a:t>
            </a:r>
            <a:r>
              <a:rPr lang="el-GR" altLang="el-GR" sz="2400" dirty="0" smtClean="0"/>
              <a:t>μοντέλα</a:t>
            </a:r>
            <a:endParaRPr lang="el-GR" altLang="el-GR" sz="2400" dirty="0"/>
          </a:p>
        </p:txBody>
      </p:sp>
      <p:graphicFrame>
        <p:nvGraphicFramePr>
          <p:cNvPr id="4" name="Object 4"/>
          <p:cNvGraphicFramePr>
            <a:graphicFrameLocks noChangeAspect="1"/>
          </p:cNvGraphicFramePr>
          <p:nvPr>
            <p:extLst>
              <p:ext uri="{D42A27DB-BD31-4B8C-83A1-F6EECF244321}">
                <p14:modId xmlns:p14="http://schemas.microsoft.com/office/powerpoint/2010/main" val="3916379165"/>
              </p:ext>
            </p:extLst>
          </p:nvPr>
        </p:nvGraphicFramePr>
        <p:xfrm>
          <a:off x="2195736" y="2276872"/>
          <a:ext cx="215900" cy="215900"/>
        </p:xfrm>
        <a:graphic>
          <a:graphicData uri="http://schemas.openxmlformats.org/presentationml/2006/ole">
            <mc:AlternateContent xmlns:mc="http://schemas.openxmlformats.org/markup-compatibility/2006">
              <mc:Choice xmlns:v="urn:schemas-microsoft-com:vml" Requires="v">
                <p:oleObj spid="_x0000_s4116" name="Equation" r:id="rId3" imgW="152280" imgH="152280" progId="Equation.DSMT4">
                  <p:embed/>
                </p:oleObj>
              </mc:Choice>
              <mc:Fallback>
                <p:oleObj name="Equation" r:id="rId3" imgW="152280" imgH="1522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2276872"/>
                        <a:ext cx="2159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7"/>
          <p:cNvGraphicFramePr>
            <a:graphicFrameLocks noChangeAspect="1"/>
          </p:cNvGraphicFramePr>
          <p:nvPr>
            <p:extLst>
              <p:ext uri="{D42A27DB-BD31-4B8C-83A1-F6EECF244321}">
                <p14:modId xmlns:p14="http://schemas.microsoft.com/office/powerpoint/2010/main" val="3529582432"/>
              </p:ext>
            </p:extLst>
          </p:nvPr>
        </p:nvGraphicFramePr>
        <p:xfrm>
          <a:off x="3995936" y="2635572"/>
          <a:ext cx="266700" cy="288925"/>
        </p:xfrm>
        <a:graphic>
          <a:graphicData uri="http://schemas.openxmlformats.org/presentationml/2006/ole">
            <mc:AlternateContent xmlns:mc="http://schemas.openxmlformats.org/markup-compatibility/2006">
              <mc:Choice xmlns:v="urn:schemas-microsoft-com:vml" Requires="v">
                <p:oleObj spid="_x0000_s4117" name="Equation" r:id="rId5" imgW="152280" imgH="164880" progId="Equation.DSMT4">
                  <p:embed/>
                </p:oleObj>
              </mc:Choice>
              <mc:Fallback>
                <p:oleObj name="Equation" r:id="rId5" imgW="152280" imgH="1648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5936" y="2635572"/>
                        <a:ext cx="266700"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10"/>
          <p:cNvGraphicFramePr>
            <a:graphicFrameLocks noChangeAspect="1"/>
          </p:cNvGraphicFramePr>
          <p:nvPr>
            <p:extLst>
              <p:ext uri="{D42A27DB-BD31-4B8C-83A1-F6EECF244321}">
                <p14:modId xmlns:p14="http://schemas.microsoft.com/office/powerpoint/2010/main" val="2318855238"/>
              </p:ext>
            </p:extLst>
          </p:nvPr>
        </p:nvGraphicFramePr>
        <p:xfrm>
          <a:off x="6300192" y="2636912"/>
          <a:ext cx="242887" cy="288925"/>
        </p:xfrm>
        <a:graphic>
          <a:graphicData uri="http://schemas.openxmlformats.org/presentationml/2006/ole">
            <mc:AlternateContent xmlns:mc="http://schemas.openxmlformats.org/markup-compatibility/2006">
              <mc:Choice xmlns:v="urn:schemas-microsoft-com:vml" Requires="v">
                <p:oleObj spid="_x0000_s4118" name="Equation" r:id="rId7" imgW="126720" imgH="152280" progId="Equation.DSMT4">
                  <p:embed/>
                </p:oleObj>
              </mc:Choice>
              <mc:Fallback>
                <p:oleObj name="Equation" r:id="rId7" imgW="126720" imgH="1522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00192" y="2636912"/>
                        <a:ext cx="242887"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16183028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Συλλογιστική</a:t>
            </a:r>
            <a:endParaRPr lang="el-GR" dirty="0"/>
          </a:p>
        </p:txBody>
      </p:sp>
      <p:sp>
        <p:nvSpPr>
          <p:cNvPr id="3" name="Θέση περιεχομένου 2"/>
          <p:cNvSpPr>
            <a:spLocks noGrp="1"/>
          </p:cNvSpPr>
          <p:nvPr>
            <p:ph idx="1"/>
          </p:nvPr>
        </p:nvSpPr>
        <p:spPr/>
        <p:txBody>
          <a:bodyPr>
            <a:noAutofit/>
          </a:bodyPr>
          <a:lstStyle/>
          <a:p>
            <a:pPr>
              <a:lnSpc>
                <a:spcPct val="120000"/>
              </a:lnSpc>
            </a:pPr>
            <a:r>
              <a:rPr lang="en-US" altLang="el-GR" sz="2600" dirty="0"/>
              <a:t>SWRL (</a:t>
            </a:r>
            <a:r>
              <a:rPr lang="el-GR" altLang="el-GR" sz="2600" dirty="0" err="1"/>
              <a:t>Semantic</a:t>
            </a:r>
            <a:r>
              <a:rPr lang="el-GR" altLang="el-GR" sz="2600" dirty="0"/>
              <a:t> Web </a:t>
            </a:r>
            <a:r>
              <a:rPr lang="el-GR" altLang="el-GR" sz="2600" dirty="0" err="1"/>
              <a:t>Rule</a:t>
            </a:r>
            <a:r>
              <a:rPr lang="el-GR" altLang="el-GR" sz="2600" dirty="0"/>
              <a:t> </a:t>
            </a:r>
            <a:r>
              <a:rPr lang="el-GR" altLang="el-GR" sz="2600" dirty="0" err="1"/>
              <a:t>Language</a:t>
            </a:r>
            <a:r>
              <a:rPr lang="en-US" altLang="el-GR" sz="2600" dirty="0"/>
              <a:t>) (W3 member submission)</a:t>
            </a:r>
            <a:endParaRPr lang="el-GR" altLang="el-GR" sz="2600" dirty="0"/>
          </a:p>
          <a:p>
            <a:pPr>
              <a:lnSpc>
                <a:spcPct val="120000"/>
              </a:lnSpc>
            </a:pPr>
            <a:r>
              <a:rPr lang="en-US" altLang="el-GR" sz="2600" dirty="0" err="1"/>
              <a:t>RuleML</a:t>
            </a:r>
            <a:r>
              <a:rPr lang="en-US" altLang="el-GR" sz="2600" dirty="0"/>
              <a:t>:</a:t>
            </a:r>
          </a:p>
          <a:p>
            <a:pPr lvl="1">
              <a:lnSpc>
                <a:spcPct val="120000"/>
              </a:lnSpc>
            </a:pPr>
            <a:r>
              <a:rPr lang="el-GR" altLang="el-GR" sz="2200" dirty="0"/>
              <a:t>Κανόνες για το </a:t>
            </a:r>
            <a:r>
              <a:rPr lang="en-US" altLang="el-GR" sz="2200" dirty="0"/>
              <a:t>WWW</a:t>
            </a:r>
          </a:p>
          <a:p>
            <a:pPr lvl="1">
              <a:lnSpc>
                <a:spcPct val="120000"/>
              </a:lnSpc>
            </a:pPr>
            <a:r>
              <a:rPr lang="en-US" altLang="el-GR" sz="2200" dirty="0" err="1"/>
              <a:t>RuleML</a:t>
            </a:r>
            <a:r>
              <a:rPr lang="en-US" altLang="el-GR" sz="2200" dirty="0"/>
              <a:t> consortium collaborates with W3C</a:t>
            </a:r>
            <a:endParaRPr lang="el-GR" altLang="el-GR" sz="2200" dirty="0"/>
          </a:p>
          <a:p>
            <a:pPr>
              <a:lnSpc>
                <a:spcPct val="120000"/>
              </a:lnSpc>
            </a:pPr>
            <a:r>
              <a:rPr lang="el-GR" altLang="el-GR" sz="2600" dirty="0"/>
              <a:t>Κανόνες πάνω από την </a:t>
            </a:r>
            <a:r>
              <a:rPr lang="en-US" altLang="el-GR" sz="2600" dirty="0"/>
              <a:t>OWL VS Horn </a:t>
            </a:r>
            <a:r>
              <a:rPr lang="el-GR" altLang="el-GR" sz="2600" dirty="0"/>
              <a:t>(</a:t>
            </a:r>
            <a:r>
              <a:rPr lang="en-US" altLang="el-GR" sz="2600" dirty="0" err="1"/>
              <a:t>datalog</a:t>
            </a:r>
            <a:r>
              <a:rPr lang="en-US" altLang="el-GR" sz="2600" dirty="0"/>
              <a:t>) </a:t>
            </a:r>
            <a:r>
              <a:rPr lang="el-GR" altLang="el-GR" sz="2600" dirty="0"/>
              <a:t>κανόνες</a:t>
            </a:r>
            <a:r>
              <a:rPr lang="en-US" altLang="el-GR" sz="2600" dirty="0"/>
              <a:t> (</a:t>
            </a:r>
            <a:r>
              <a:rPr lang="el-GR" altLang="el-GR" sz="2600" dirty="0"/>
              <a:t>Λογικός Προγραμματισμός)</a:t>
            </a:r>
            <a:endParaRPr lang="en-US" altLang="el-GR" sz="2600" dirty="0"/>
          </a:p>
          <a:p>
            <a:pPr>
              <a:lnSpc>
                <a:spcPct val="120000"/>
              </a:lnSpc>
            </a:pPr>
            <a:r>
              <a:rPr lang="en-US" altLang="el-GR" sz="2600" dirty="0"/>
              <a:t>“open” semantics VS “closed” semantics </a:t>
            </a:r>
            <a:r>
              <a:rPr lang="el-GR" altLang="el-GR" sz="2600" dirty="0"/>
              <a:t>για την </a:t>
            </a:r>
            <a:r>
              <a:rPr lang="el-GR" altLang="el-GR" sz="2600" dirty="0" smtClean="0"/>
              <a:t>άρνηση</a:t>
            </a:r>
            <a:endParaRPr lang="en-US" altLang="el-GR" sz="2600" dirty="0"/>
          </a:p>
        </p:txBody>
      </p:sp>
    </p:spTree>
    <p:extLst>
      <p:ext uri="{BB962C8B-B14F-4D97-AF65-F5344CB8AC3E}">
        <p14:creationId xmlns:p14="http://schemas.microsoft.com/office/powerpoint/2010/main" val="335714844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Λογικός Προγραμματισμός</a:t>
            </a:r>
            <a:endParaRPr lang="el-GR" dirty="0"/>
          </a:p>
        </p:txBody>
      </p:sp>
      <p:sp>
        <p:nvSpPr>
          <p:cNvPr id="3" name="Θέση περιεχομένου 2"/>
          <p:cNvSpPr>
            <a:spLocks noGrp="1"/>
          </p:cNvSpPr>
          <p:nvPr>
            <p:ph idx="1"/>
          </p:nvPr>
        </p:nvSpPr>
        <p:spPr/>
        <p:txBody>
          <a:bodyPr>
            <a:normAutofit/>
          </a:bodyPr>
          <a:lstStyle/>
          <a:p>
            <a:pPr>
              <a:lnSpc>
                <a:spcPct val="90000"/>
              </a:lnSpc>
            </a:pPr>
            <a:r>
              <a:rPr lang="el-GR" altLang="el-GR" sz="2800" dirty="0"/>
              <a:t>Μπορεί να χρησιμοποιηθεί για:</a:t>
            </a:r>
          </a:p>
          <a:p>
            <a:pPr lvl="1">
              <a:lnSpc>
                <a:spcPct val="90000"/>
              </a:lnSpc>
            </a:pPr>
            <a:r>
              <a:rPr lang="el-GR" altLang="el-GR" dirty="0"/>
              <a:t>Μοντέλο δεδομένων, </a:t>
            </a:r>
          </a:p>
          <a:p>
            <a:pPr lvl="1">
              <a:lnSpc>
                <a:spcPct val="90000"/>
              </a:lnSpc>
            </a:pPr>
            <a:r>
              <a:rPr lang="el-GR" altLang="el-GR" dirty="0"/>
              <a:t>περιγραφή </a:t>
            </a:r>
            <a:r>
              <a:rPr lang="el-GR" altLang="el-GR" dirty="0" err="1"/>
              <a:t>μεταδεδομένων</a:t>
            </a:r>
            <a:r>
              <a:rPr lang="el-GR" altLang="el-GR" dirty="0"/>
              <a:t> και </a:t>
            </a:r>
          </a:p>
          <a:p>
            <a:pPr lvl="1">
              <a:lnSpc>
                <a:spcPct val="90000"/>
              </a:lnSpc>
            </a:pPr>
            <a:r>
              <a:rPr lang="el-GR" altLang="el-GR" dirty="0"/>
              <a:t>κανόνων για χρήση σε συλλογιστική</a:t>
            </a:r>
          </a:p>
          <a:p>
            <a:pPr>
              <a:lnSpc>
                <a:spcPct val="90000"/>
              </a:lnSpc>
            </a:pPr>
            <a:r>
              <a:rPr lang="el-GR" altLang="el-GR" sz="2800" dirty="0"/>
              <a:t>Απλότητα</a:t>
            </a:r>
          </a:p>
          <a:p>
            <a:pPr>
              <a:lnSpc>
                <a:spcPct val="90000"/>
              </a:lnSpc>
            </a:pPr>
            <a:r>
              <a:rPr lang="el-GR" altLang="el-GR" sz="2800" dirty="0"/>
              <a:t>Θεωρία</a:t>
            </a:r>
          </a:p>
          <a:p>
            <a:pPr>
              <a:lnSpc>
                <a:spcPct val="90000"/>
              </a:lnSpc>
            </a:pPr>
            <a:r>
              <a:rPr lang="el-GR" altLang="el-GR" sz="2800" dirty="0"/>
              <a:t>Υλοποίηση (</a:t>
            </a:r>
            <a:r>
              <a:rPr lang="en-US" altLang="el-GR" sz="2800" dirty="0"/>
              <a:t>prolog)</a:t>
            </a:r>
          </a:p>
          <a:p>
            <a:pPr>
              <a:lnSpc>
                <a:spcPct val="90000"/>
              </a:lnSpc>
            </a:pPr>
            <a:r>
              <a:rPr lang="el-GR" altLang="el-GR" sz="2800" dirty="0"/>
              <a:t>Επεκτάσεις </a:t>
            </a:r>
            <a:r>
              <a:rPr lang="en-US" altLang="el-GR" sz="2800" dirty="0"/>
              <a:t>(constraints, modules</a:t>
            </a:r>
            <a:r>
              <a:rPr lang="en-US" altLang="el-GR" sz="2800" dirty="0" smtClean="0"/>
              <a:t>)</a:t>
            </a:r>
            <a:endParaRPr lang="el-GR" altLang="el-GR" sz="2800" dirty="0"/>
          </a:p>
        </p:txBody>
      </p:sp>
    </p:spTree>
    <p:extLst>
      <p:ext uri="{BB962C8B-B14F-4D97-AF65-F5344CB8AC3E}">
        <p14:creationId xmlns:p14="http://schemas.microsoft.com/office/powerpoint/2010/main" val="44724961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Βιβλιογραφία</a:t>
            </a:r>
            <a:endParaRPr lang="el-GR" dirty="0"/>
          </a:p>
        </p:txBody>
      </p:sp>
      <p:sp>
        <p:nvSpPr>
          <p:cNvPr id="3" name="Θέση περιεχομένου 2"/>
          <p:cNvSpPr>
            <a:spLocks noGrp="1"/>
          </p:cNvSpPr>
          <p:nvPr>
            <p:ph idx="1"/>
          </p:nvPr>
        </p:nvSpPr>
        <p:spPr/>
        <p:txBody>
          <a:bodyPr>
            <a:noAutofit/>
          </a:bodyPr>
          <a:lstStyle/>
          <a:p>
            <a:pPr>
              <a:lnSpc>
                <a:spcPct val="120000"/>
              </a:lnSpc>
            </a:pPr>
            <a:r>
              <a:rPr lang="en-US" altLang="el-GR" sz="2000" dirty="0"/>
              <a:t>Ivan </a:t>
            </a:r>
            <a:r>
              <a:rPr lang="en-US" altLang="el-GR" sz="2000" dirty="0" err="1"/>
              <a:t>Bratko</a:t>
            </a:r>
            <a:r>
              <a:rPr lang="en-US" altLang="el-GR" sz="2000" dirty="0"/>
              <a:t>, “Prolog Programming for Artificial Intelligence”, Addison Wesley, 2000</a:t>
            </a:r>
          </a:p>
          <a:p>
            <a:pPr>
              <a:lnSpc>
                <a:spcPct val="120000"/>
              </a:lnSpc>
            </a:pPr>
            <a:r>
              <a:rPr lang="en-US" altLang="el-GR" sz="2000" dirty="0"/>
              <a:t>Jeffrey D. Ullman, “Principles of database and knowledge-base systems, Vol. I”, Computer Science Press, </a:t>
            </a:r>
            <a:r>
              <a:rPr lang="en-US" altLang="el-GR" sz="2000" dirty="0" err="1"/>
              <a:t>Inc</a:t>
            </a:r>
            <a:r>
              <a:rPr lang="en-US" altLang="el-GR" sz="2000" dirty="0"/>
              <a:t> , 1988</a:t>
            </a:r>
          </a:p>
          <a:p>
            <a:pPr>
              <a:lnSpc>
                <a:spcPct val="120000"/>
              </a:lnSpc>
            </a:pPr>
            <a:r>
              <a:rPr lang="en-US" altLang="el-GR" sz="2000" dirty="0"/>
              <a:t>W3 Consortium (</a:t>
            </a:r>
            <a:r>
              <a:rPr lang="en-US" altLang="el-GR" sz="2000" dirty="0">
                <a:hlinkClick r:id="rId2"/>
              </a:rPr>
              <a:t>http://www.w3.org/</a:t>
            </a:r>
            <a:r>
              <a:rPr lang="en-US" altLang="el-GR" sz="2000" dirty="0"/>
              <a:t>)</a:t>
            </a:r>
          </a:p>
          <a:p>
            <a:pPr>
              <a:lnSpc>
                <a:spcPct val="120000"/>
              </a:lnSpc>
            </a:pPr>
            <a:r>
              <a:rPr lang="en-US" altLang="el-GR" sz="2000" dirty="0"/>
              <a:t>Ivan Herman, “Introduction to the Semantic Web” WWW2006, Edinburgh, UK, 2006-05-24 (</a:t>
            </a:r>
            <a:r>
              <a:rPr lang="en-US" altLang="el-GR" sz="2000" dirty="0">
                <a:hlinkClick r:id="rId3"/>
              </a:rPr>
              <a:t>http://www.w3.org/2006/Talks/0524-Edinburgh-IH</a:t>
            </a:r>
            <a:r>
              <a:rPr lang="en-US" altLang="el-GR" sz="2000" dirty="0"/>
              <a:t>)</a:t>
            </a:r>
          </a:p>
          <a:p>
            <a:pPr>
              <a:lnSpc>
                <a:spcPct val="120000"/>
              </a:lnSpc>
            </a:pPr>
            <a:r>
              <a:rPr lang="en-US" altLang="el-GR" sz="2000" dirty="0"/>
              <a:t>Ian </a:t>
            </a:r>
            <a:r>
              <a:rPr lang="en-US" altLang="el-GR" sz="2000" dirty="0" err="1"/>
              <a:t>Horrocks</a:t>
            </a:r>
            <a:r>
              <a:rPr lang="en-US" altLang="el-GR" sz="2000" dirty="0"/>
              <a:t>, "Description Logics in Ontology Applications“, KI/Tableaux 2005 (</a:t>
            </a:r>
            <a:r>
              <a:rPr lang="en-US" altLang="el-GR" sz="2000" dirty="0">
                <a:hlinkClick r:id="rId4"/>
              </a:rPr>
              <a:t>http://www.cs.man.ac.uk/~horrocks/Slides/index.html</a:t>
            </a:r>
            <a:r>
              <a:rPr lang="en-US" altLang="el-GR" sz="2000" dirty="0"/>
              <a:t>)</a:t>
            </a:r>
          </a:p>
          <a:p>
            <a:pPr>
              <a:lnSpc>
                <a:spcPct val="120000"/>
              </a:lnSpc>
            </a:pPr>
            <a:r>
              <a:rPr lang="en-US" altLang="el-GR" sz="2000" dirty="0" err="1"/>
              <a:t>Carsten</a:t>
            </a:r>
            <a:r>
              <a:rPr lang="en-US" altLang="el-GR" sz="2000" dirty="0"/>
              <a:t> Lutz and Ulrike Sattler, “Description Logics Course” ESSLLI 2002 (</a:t>
            </a:r>
            <a:r>
              <a:rPr lang="en-US" altLang="el-GR" sz="2000" dirty="0">
                <a:hlinkClick r:id="rId5"/>
              </a:rPr>
              <a:t>http://lat.inf.tu-dresden.de/~clu/esslli.html</a:t>
            </a:r>
            <a:r>
              <a:rPr lang="en-US" altLang="el-GR" sz="2000" dirty="0" smtClean="0"/>
              <a:t>)</a:t>
            </a:r>
            <a:endParaRPr lang="en-US" altLang="el-GR" sz="2000" dirty="0"/>
          </a:p>
        </p:txBody>
      </p:sp>
    </p:spTree>
    <p:extLst>
      <p:ext uri="{BB962C8B-B14F-4D97-AF65-F5344CB8AC3E}">
        <p14:creationId xmlns:p14="http://schemas.microsoft.com/office/powerpoint/2010/main" val="208172713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a:t>Αναπαράσταση γνώσης μέσω σημασιολογικών δικτύων </a:t>
            </a:r>
            <a:r>
              <a:rPr lang="el-GR" altLang="el-GR" dirty="0" smtClean="0"/>
              <a:t>(3/</a:t>
            </a:r>
            <a:r>
              <a:rPr lang="en-US" altLang="el-GR" dirty="0" smtClean="0"/>
              <a:t>5</a:t>
            </a:r>
            <a:r>
              <a:rPr lang="el-GR" altLang="el-GR" dirty="0" smtClean="0"/>
              <a:t>)</a:t>
            </a:r>
            <a:endParaRPr lang="el-GR" dirty="0"/>
          </a:p>
        </p:txBody>
      </p:sp>
      <p:sp>
        <p:nvSpPr>
          <p:cNvPr id="3" name="Θέση περιεχομένου 2"/>
          <p:cNvSpPr>
            <a:spLocks noGrp="1"/>
          </p:cNvSpPr>
          <p:nvPr>
            <p:ph idx="1"/>
          </p:nvPr>
        </p:nvSpPr>
        <p:spPr/>
        <p:txBody>
          <a:bodyPr>
            <a:normAutofit fontScale="62500" lnSpcReduction="20000"/>
          </a:bodyPr>
          <a:lstStyle/>
          <a:p>
            <a:r>
              <a:rPr lang="el-GR" dirty="0"/>
              <a:t>Χρησιμοποιούνται ευρέως για να αναπαραστήσουν ιεραρχίες οντοτήτων (ή </a:t>
            </a:r>
            <a:r>
              <a:rPr lang="el-GR" dirty="0" err="1"/>
              <a:t>ταξονομίες</a:t>
            </a:r>
            <a:r>
              <a:rPr lang="el-GR" dirty="0"/>
              <a:t>).</a:t>
            </a:r>
          </a:p>
          <a:p>
            <a:r>
              <a:rPr lang="el-GR" dirty="0"/>
              <a:t>Μια ειδική σχέση είναι η “</a:t>
            </a:r>
            <a:r>
              <a:rPr lang="el-GR" dirty="0" err="1"/>
              <a:t>isa</a:t>
            </a:r>
            <a:r>
              <a:rPr lang="el-GR" dirty="0"/>
              <a:t>” που συνδέει ειδικότερες με γενικότερες κλάσεις αντικειμένων καθώς και συγκεκριμένα αντικείμενα/στιγμιότυπα (</a:t>
            </a:r>
            <a:r>
              <a:rPr lang="el-GR" dirty="0" err="1"/>
              <a:t>instances</a:t>
            </a:r>
            <a:r>
              <a:rPr lang="el-GR" dirty="0"/>
              <a:t>) με κλάσεις αντικειμένων.</a:t>
            </a:r>
          </a:p>
          <a:p>
            <a:r>
              <a:rPr lang="el-GR" dirty="0"/>
              <a:t>Κληρονομικότητα (</a:t>
            </a:r>
            <a:r>
              <a:rPr lang="el-GR" dirty="0" err="1"/>
              <a:t>inheritance</a:t>
            </a:r>
            <a:r>
              <a:rPr lang="el-GR" dirty="0"/>
              <a:t>)</a:t>
            </a:r>
          </a:p>
          <a:p>
            <a:r>
              <a:rPr lang="el-GR" dirty="0"/>
              <a:t>Σχέση «</a:t>
            </a:r>
            <a:r>
              <a:rPr lang="el-GR" dirty="0" err="1"/>
              <a:t>ανήκειν</a:t>
            </a:r>
            <a:r>
              <a:rPr lang="el-GR" dirty="0"/>
              <a:t>» και υποσυνόλου για σύνολα: Οι κόμβοι που αντιστοιχούν σε οντότητες που «ανήκουν» σε οντότητες άλλων κόμβων ή οι οντότητες που είναι υποσύνολα οντοτήτων άλλων κόμβων κληρονομούν ιδιότητες από προγονικούς κόμβους.</a:t>
            </a:r>
          </a:p>
          <a:p>
            <a:r>
              <a:rPr lang="el-GR" dirty="0"/>
              <a:t>Εκτός κι αν έχει διευκρινιστεί το αντίθετο, μια οντότητα κληρονομεί χαρακτηριστικά και ιδιότητες από προγονικές οντότητες.</a:t>
            </a:r>
          </a:p>
          <a:p>
            <a:r>
              <a:rPr lang="el-GR" dirty="0"/>
              <a:t>Εύκολη υλοποίηση σε </a:t>
            </a:r>
            <a:r>
              <a:rPr lang="el-GR" dirty="0" err="1"/>
              <a:t>prolog</a:t>
            </a:r>
            <a:r>
              <a:rPr lang="el-GR" dirty="0" smtClean="0"/>
              <a:t>.</a:t>
            </a:r>
            <a:endParaRPr lang="el-GR" dirty="0"/>
          </a:p>
        </p:txBody>
      </p:sp>
    </p:spTree>
    <p:extLst>
      <p:ext uri="{BB962C8B-B14F-4D97-AF65-F5344CB8AC3E}">
        <p14:creationId xmlns:p14="http://schemas.microsoft.com/office/powerpoint/2010/main" val="306426475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a:t>
            </a:r>
            <a:endParaRPr lang="el-GR" sz="2000" dirty="0"/>
          </a:p>
        </p:txBody>
      </p:sp>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 </a:t>
            </a:r>
            <a:r>
              <a:rPr lang="el-GR" sz="2000" dirty="0"/>
              <a:t>Παναγιώτης Σταματόπουλος, </a:t>
            </a:r>
            <a:r>
              <a:rPr lang="el-GR" sz="2000" dirty="0" err="1"/>
              <a:t>Ιζαμπώ</a:t>
            </a:r>
            <a:r>
              <a:rPr lang="el-GR" sz="2000" dirty="0"/>
              <a:t> </a:t>
            </a:r>
            <a:r>
              <a:rPr lang="el-GR" sz="2000" dirty="0" err="1" smtClean="0"/>
              <a:t>Καράλη</a:t>
            </a:r>
            <a:r>
              <a:rPr lang="el-GR" sz="2000" dirty="0" smtClean="0"/>
              <a:t>. «Λογικός Προγραμματισμός, </a:t>
            </a:r>
            <a:r>
              <a:rPr lang="el-GR" sz="2000" dirty="0"/>
              <a:t>Λογικός προγραμματισμός για αναπαράσταση γνώσης</a:t>
            </a:r>
            <a:r>
              <a:rPr lang="el-GR" sz="2000" dirty="0" smtClean="0"/>
              <a:t>». </a:t>
            </a:r>
            <a:r>
              <a:rPr lang="el-GR" sz="2000" dirty="0"/>
              <a:t>Έκδοση: </a:t>
            </a:r>
            <a:r>
              <a:rPr lang="el-GR" sz="2000" dirty="0" smtClean="0"/>
              <a:t>1.0</a:t>
            </a:r>
            <a:r>
              <a:rPr lang="el-GR" sz="2000" dirty="0"/>
              <a:t>. Αθήνα </a:t>
            </a:r>
            <a:r>
              <a:rPr lang="el-GR" sz="2000" dirty="0" smtClean="0"/>
              <a:t>2015. </a:t>
            </a:r>
            <a:r>
              <a:rPr lang="el-GR" sz="2000" dirty="0"/>
              <a:t>Διαθέσιμο από τη δικτυακή </a:t>
            </a:r>
            <a:r>
              <a:rPr lang="el-GR" sz="2000" dirty="0" smtClean="0"/>
              <a:t>διεύθυνση: </a:t>
            </a:r>
            <a:r>
              <a:rPr lang="en-US" sz="2000" dirty="0" smtClean="0"/>
              <a:t>http</a:t>
            </a:r>
            <a:r>
              <a:rPr lang="en-US" sz="2000" dirty="0"/>
              <a:t>://opencourses.uoa.gr/courses/DI117/</a:t>
            </a:r>
            <a:r>
              <a:rPr lang="el-GR" sz="2000" dirty="0" smtClean="0"/>
              <a:t>.</a:t>
            </a:r>
            <a:endParaRPr lang="el-GR" sz="2000" dirty="0"/>
          </a:p>
          <a:p>
            <a:endParaRPr lang="el-GR" sz="2000" dirty="0"/>
          </a:p>
        </p:txBody>
      </p:sp>
    </p:spTree>
    <p:extLst>
      <p:ext uri="{BB962C8B-B14F-4D97-AF65-F5344CB8AC3E}">
        <p14:creationId xmlns:p14="http://schemas.microsoft.com/office/powerpoint/2010/main" val="120825301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a:t>Αναπαράσταση γνώσης μέσω σημασιολογικών δικτύων </a:t>
            </a:r>
            <a:r>
              <a:rPr lang="el-GR" altLang="el-GR" dirty="0" smtClean="0"/>
              <a:t>(4/</a:t>
            </a:r>
            <a:r>
              <a:rPr lang="en-US" altLang="el-GR" dirty="0" smtClean="0"/>
              <a:t>5</a:t>
            </a:r>
            <a:r>
              <a:rPr lang="el-GR" altLang="el-GR" dirty="0" smtClean="0"/>
              <a:t>)</a:t>
            </a:r>
            <a:endParaRPr lang="el-GR" dirty="0"/>
          </a:p>
        </p:txBody>
      </p:sp>
      <p:pic>
        <p:nvPicPr>
          <p:cNvPr id="4" name="Picture 2" descr="sem_net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7037" y="2348880"/>
            <a:ext cx="5762625" cy="28003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9873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a:t>Αναπαράσταση γνώσης μέσω σημασιολογικών δικτύων </a:t>
            </a:r>
            <a:r>
              <a:rPr lang="el-GR" altLang="el-GR" dirty="0" smtClean="0"/>
              <a:t>(5/</a:t>
            </a:r>
            <a:r>
              <a:rPr lang="en-US" altLang="el-GR" dirty="0" smtClean="0"/>
              <a:t>5</a:t>
            </a:r>
            <a:r>
              <a:rPr lang="el-GR" altLang="el-GR" dirty="0" smtClean="0"/>
              <a:t>)</a:t>
            </a:r>
            <a:endParaRPr lang="el-GR" dirty="0"/>
          </a:p>
        </p:txBody>
      </p:sp>
      <p:pic>
        <p:nvPicPr>
          <p:cNvPr id="5" name="Picture 2" descr="knoe_re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2998" y="1700808"/>
            <a:ext cx="6270703" cy="452596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619942"/>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1690</TotalTime>
  <Words>4242</Words>
  <Application>Microsoft Office PowerPoint</Application>
  <PresentationFormat>Προβολή στην οθόνη (4:3)</PresentationFormat>
  <Paragraphs>506</Paragraphs>
  <Slides>74</Slides>
  <Notes>11</Notes>
  <HiddenSlides>0</HiddenSlides>
  <MMClips>0</MMClips>
  <ScaleCrop>false</ScaleCrop>
  <HeadingPairs>
    <vt:vector size="8" baseType="variant">
      <vt:variant>
        <vt:lpstr>Γραμματοσειρές που χρησιμοποιούνται</vt:lpstr>
      </vt:variant>
      <vt:variant>
        <vt:i4>7</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74</vt:i4>
      </vt:variant>
    </vt:vector>
  </HeadingPairs>
  <TitlesOfParts>
    <vt:vector size="83" baseType="lpstr">
      <vt:lpstr>ＭＳ Ｐゴシック</vt:lpstr>
      <vt:lpstr>Arial</vt:lpstr>
      <vt:lpstr>Calibri</vt:lpstr>
      <vt:lpstr>Courier</vt:lpstr>
      <vt:lpstr>Courier New</vt:lpstr>
      <vt:lpstr>Times New Roman</vt:lpstr>
      <vt:lpstr>Wingdings</vt:lpstr>
      <vt:lpstr>Θέμα του Office</vt:lpstr>
      <vt:lpstr>Equation</vt:lpstr>
      <vt:lpstr>Τίτλος Μαθήματος</vt:lpstr>
      <vt:lpstr>Περιγραφή ενότητας</vt:lpstr>
      <vt:lpstr>Λογικός προγραμματισμός για αναπαράσταση γνώσης</vt:lpstr>
      <vt:lpstr>Αναπαράσταση γνώσης και συλλογιστική</vt:lpstr>
      <vt:lpstr>Αναπαράσταση γνώσης μέσω σημασιολογικών δικτύων (1/5)</vt:lpstr>
      <vt:lpstr>Αναπαράσταση γνώσης μέσω σημασιολογικών δικτύων (2/5)</vt:lpstr>
      <vt:lpstr>Αναπαράσταση γνώσης μέσω σημασιολογικών δικτύων (3/5)</vt:lpstr>
      <vt:lpstr>Αναπαράσταση γνώσης μέσω σημασιολογικών δικτύων (4/5)</vt:lpstr>
      <vt:lpstr>Αναπαράσταση γνώσης μέσω σημασιολογικών δικτύων (5/5)</vt:lpstr>
      <vt:lpstr>Υλοποίηση σε Prolog</vt:lpstr>
      <vt:lpstr>Κληρονόμηση ιδιοτήτων σε σημασιολογικά δίκτυα: στοιχειώδης προσέγγιση</vt:lpstr>
      <vt:lpstr>Κληρονόμηση ιδιοτήτων σε σημασιολογικά δίκτυα: γενικευμένη προσέγγιση (1/2)</vt:lpstr>
      <vt:lpstr>Κληρονόμηση ιδιοτήτων σε σημασιολογικά δίκτυα: γενικευμένη προσέγγιση (2/2)</vt:lpstr>
      <vt:lpstr>Πλαίσια (1/3)</vt:lpstr>
      <vt:lpstr>Πλαίσια (2/3)</vt:lpstr>
      <vt:lpstr>Πλαίσια (3/3)</vt:lpstr>
      <vt:lpstr>Υλοποίηση σε Prolog (1/2)</vt:lpstr>
      <vt:lpstr>Υλοποίηση σε Prolog (2/2)</vt:lpstr>
      <vt:lpstr>Απλός υπολογισμός των τιμών των σχισμών (1/2)</vt:lpstr>
      <vt:lpstr>Απλός υπολογισμός των τιμών των σχισμών (2/2)</vt:lpstr>
      <vt:lpstr>Έστω ότι έχουμε ακόμα τη διαδικασία</vt:lpstr>
      <vt:lpstr>Υπολογισμός των τιμών των σχισμών καλύπτοντας και την περίπτωση των διαδικασιών (1/2)</vt:lpstr>
      <vt:lpstr>Υπολογισμός των τιμών των σχισμών καλύπτοντας και την περίπτωση των διαδικασιών (2/2)</vt:lpstr>
      <vt:lpstr>Επαγωγικές (συμπερασματικές) βάσεις δεδομένων – datalog (1/3)</vt:lpstr>
      <vt:lpstr>Επαγωγικές (συμπερασματικές) βάσεις δεδομένων – datalog (2/3)</vt:lpstr>
      <vt:lpstr>Επαγωγικές (συμπερασματικές) βάσεις δεδομένων – datalog (3/3)</vt:lpstr>
      <vt:lpstr>Σύνταξη προγραμμάτων datalog (1/2)</vt:lpstr>
      <vt:lpstr>Σύνταξη προγραμμάτων datalog (2/2)</vt:lpstr>
      <vt:lpstr>Συντακτικοί Περιορισμοί</vt:lpstr>
      <vt:lpstr>Σημασιολογία των προγραμμάτων datalog</vt:lpstr>
      <vt:lpstr>Παραδείγματα (1/6)</vt:lpstr>
      <vt:lpstr>Παραδείγματα (2/6)</vt:lpstr>
      <vt:lpstr>Παραδείγματα (3/6)</vt:lpstr>
      <vt:lpstr>Παραδείγματα (4/6)</vt:lpstr>
      <vt:lpstr>Παραδείγματα (5/6)</vt:lpstr>
      <vt:lpstr>Παραδείγματα (6/6)</vt:lpstr>
      <vt:lpstr>Επεκτάσεις της datalog (I)</vt:lpstr>
      <vt:lpstr>Γράφος εξαρτήσεων (1/4)</vt:lpstr>
      <vt:lpstr>Γράφος εξαρτήσεων (2/4)</vt:lpstr>
      <vt:lpstr>Γράφος εξαρτήσεων (3/4)</vt:lpstr>
      <vt:lpstr>Γράφος εξαρτήσεων (4/4)</vt:lpstr>
      <vt:lpstr>Ιδιότητες των προγραμμάτων datalog</vt:lpstr>
      <vt:lpstr>Επεκτάσεις της datalog (II) (1/8)</vt:lpstr>
      <vt:lpstr>Επεκτάσεις της datalog (II) (2/8)</vt:lpstr>
      <vt:lpstr>Επεκτάσεις της datalog (II) (3/8)</vt:lpstr>
      <vt:lpstr>Επεκτάσεις της datalog (II) (4/8)</vt:lpstr>
      <vt:lpstr>Επεκτάσεις της datalog (II) (5/8)</vt:lpstr>
      <vt:lpstr>Επεκτάσεις της datalog (II) (6/8)</vt:lpstr>
      <vt:lpstr>Επεκτάσεις της datalog (II) (7/8)</vt:lpstr>
      <vt:lpstr>Επεκτάσεις της datalog (II) (8/8)</vt:lpstr>
      <vt:lpstr>Άλλα θέματα που σχετίζονται με τη datalog</vt:lpstr>
      <vt:lpstr>Σύγχρονες ανάγκες για αναπαράσταση γνώσης</vt:lpstr>
      <vt:lpstr>World Wide Web (1/2)</vt:lpstr>
      <vt:lpstr>World Wide Web (2/2)</vt:lpstr>
      <vt:lpstr>XML και Ημιδομημένα Δεδομένα (1/2)</vt:lpstr>
      <vt:lpstr>XML και Ημιδομημένα Δεδομένα (2/2)</vt:lpstr>
      <vt:lpstr>Ευελιξία στο σχήμα των δεδομένων – RDF (1/2)</vt:lpstr>
      <vt:lpstr>Ευελιξία στο σχήμα των δεδομένων – RDF (2/2)</vt:lpstr>
      <vt:lpstr>Ορισμός σχήματος – «ελαφρά» μεταδεδομένα</vt:lpstr>
      <vt:lpstr>Ανταλλαγή πληροφορίας – περιγραφή γνωστικού πεδίου (1/2)</vt:lpstr>
      <vt:lpstr>Ανταλλαγή πληροφορίας – περιγραφή γνωστικού πεδίου (2/2)</vt:lpstr>
      <vt:lpstr>Λογικές Περιγραφών (1/2)</vt:lpstr>
      <vt:lpstr>Λογικές Περιγραφών (2/2)</vt:lpstr>
      <vt:lpstr>Συλλογιστική</vt:lpstr>
      <vt:lpstr>Λογικός Προγραμματισμός</vt:lpstr>
      <vt:lpstr>Βιβλιογραφία</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slim</cp:lastModifiedBy>
  <cp:revision>196</cp:revision>
  <dcterms:created xsi:type="dcterms:W3CDTF">2012-09-06T09:03:05Z</dcterms:created>
  <dcterms:modified xsi:type="dcterms:W3CDTF">2015-08-07T12:30:37Z</dcterms:modified>
</cp:coreProperties>
</file>