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1" r:id="rId3"/>
    <p:sldId id="300" r:id="rId4"/>
    <p:sldId id="302" r:id="rId5"/>
    <p:sldId id="303" r:id="rId6"/>
    <p:sldId id="304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4" r:id="rId15"/>
    <p:sldId id="315" r:id="rId16"/>
    <p:sldId id="316" r:id="rId17"/>
    <p:sldId id="317" r:id="rId18"/>
    <p:sldId id="318" r:id="rId19"/>
    <p:sldId id="319" r:id="rId20"/>
    <p:sldId id="321" r:id="rId21"/>
    <p:sldId id="322" r:id="rId22"/>
    <p:sldId id="323" r:id="rId23"/>
    <p:sldId id="324" r:id="rId24"/>
    <p:sldId id="264" r:id="rId25"/>
    <p:sldId id="280" r:id="rId26"/>
    <p:sldId id="290" r:id="rId27"/>
    <p:sldId id="295" r:id="rId28"/>
    <p:sldId id="299" r:id="rId29"/>
    <p:sldId id="292" r:id="rId30"/>
    <p:sldId id="291" r:id="rId31"/>
    <p:sldId id="294" r:id="rId32"/>
    <p:sldId id="293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1"/>
            <p14:sldId id="300"/>
            <p14:sldId id="302"/>
            <p14:sldId id="303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4"/>
            <p14:sldId id="315"/>
            <p14:sldId id="316"/>
            <p14:sldId id="317"/>
            <p14:sldId id="318"/>
            <p14:sldId id="319"/>
            <p14:sldId id="321"/>
            <p14:sldId id="322"/>
            <p14:sldId id="323"/>
            <p14:sldId id="324"/>
            <p14:sldId id="264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8" d="100"/>
          <a:sy n="78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16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Α’ Παλαιοχριστιανική</a:t>
            </a:r>
            <a:r>
              <a:rPr lang="el-GR" sz="1000" baseline="0" dirty="0" smtClean="0">
                <a:solidFill>
                  <a:srgbClr val="5075BC"/>
                </a:solidFill>
              </a:rPr>
              <a:t> Τέχνη (2</a:t>
            </a:r>
            <a:r>
              <a:rPr lang="el-GR" sz="1000" baseline="30000" dirty="0" smtClean="0">
                <a:solidFill>
                  <a:srgbClr val="5075BC"/>
                </a:solidFill>
              </a:rPr>
              <a:t>ος</a:t>
            </a:r>
            <a:r>
              <a:rPr lang="el-GR" sz="1000" baseline="0" dirty="0" smtClean="0">
                <a:solidFill>
                  <a:srgbClr val="5075BC"/>
                </a:solidFill>
              </a:rPr>
              <a:t> αι. – αρχές 7</a:t>
            </a:r>
            <a:r>
              <a:rPr lang="el-GR" sz="1000" baseline="30000" dirty="0" smtClean="0">
                <a:solidFill>
                  <a:srgbClr val="5075BC"/>
                </a:solidFill>
              </a:rPr>
              <a:t>ου</a:t>
            </a:r>
            <a:r>
              <a:rPr lang="el-GR" sz="1000" baseline="0" dirty="0" smtClean="0">
                <a:solidFill>
                  <a:srgbClr val="5075BC"/>
                </a:solidFill>
              </a:rPr>
              <a:t> αι.)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Α’ Παλαιοχριστιανική</a:t>
            </a:r>
            <a:r>
              <a:rPr lang="el-GR" sz="1000" baseline="0" dirty="0" smtClean="0">
                <a:solidFill>
                  <a:srgbClr val="5075BC"/>
                </a:solidFill>
              </a:rPr>
              <a:t> Τέχνη (2</a:t>
            </a:r>
            <a:r>
              <a:rPr lang="el-GR" sz="1000" baseline="30000" dirty="0" smtClean="0">
                <a:solidFill>
                  <a:srgbClr val="5075BC"/>
                </a:solidFill>
              </a:rPr>
              <a:t>ος</a:t>
            </a:r>
            <a:r>
              <a:rPr lang="el-GR" sz="1000" baseline="0" dirty="0" smtClean="0">
                <a:solidFill>
                  <a:srgbClr val="5075BC"/>
                </a:solidFill>
              </a:rPr>
              <a:t> αι. – αρχές 7</a:t>
            </a:r>
            <a:r>
              <a:rPr lang="el-GR" sz="1000" baseline="30000" dirty="0" smtClean="0">
                <a:solidFill>
                  <a:srgbClr val="5075BC"/>
                </a:solidFill>
              </a:rPr>
              <a:t>ου</a:t>
            </a:r>
            <a:r>
              <a:rPr lang="el-GR" sz="1000" baseline="0" dirty="0" smtClean="0">
                <a:solidFill>
                  <a:srgbClr val="5075BC"/>
                </a:solidFill>
              </a:rPr>
              <a:t> αι.)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OL10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Χριστιανική και Βυζαντινή Αρχαιολογία</a:t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A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Παλαιοχριστιανική Τέχνη (2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αι. – αρχές 7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 αι.) - </a:t>
            </a:r>
            <a:r>
              <a:rPr lang="el-GR" sz="2800" dirty="0"/>
              <a:t>Ταφική αρχιτεκτονική.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err="1" smtClean="0"/>
              <a:t>Στουφή</a:t>
            </a:r>
            <a:r>
              <a:rPr lang="el-GR" sz="2800" dirty="0" smtClean="0"/>
              <a:t> - Πουλημένου Ιωάννα</a:t>
            </a:r>
          </a:p>
          <a:p>
            <a:r>
              <a:rPr lang="en-US" sz="2800" dirty="0" err="1" smtClean="0">
                <a:sym typeface="Helvetica" pitchFamily="2" charset="0"/>
              </a:rPr>
              <a:t>Ἐθνικὸ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καὶ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Καποδιστριακὸ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Πανεπιστήμιο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Ἀθηνῶν</a:t>
            </a:r>
            <a:endParaRPr lang="en-US" sz="2800" dirty="0" smtClean="0">
              <a:sym typeface="Helvetica" pitchFamily="2" charset="0"/>
            </a:endParaRPr>
          </a:p>
          <a:p>
            <a:r>
              <a:rPr lang="en-US" sz="2800" dirty="0" err="1" smtClean="0">
                <a:sym typeface="Helvetica" pitchFamily="2" charset="0"/>
              </a:rPr>
              <a:t>Τμῆμα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Θεολογίας</a:t>
            </a:r>
            <a:r>
              <a:rPr lang="en-US" sz="2800" dirty="0" smtClean="0">
                <a:sym typeface="Helvetica" pitchFamily="2" charset="0"/>
              </a:rPr>
              <a:t> - </a:t>
            </a:r>
            <a:r>
              <a:rPr lang="en-US" sz="2800" dirty="0" err="1" smtClean="0">
                <a:sym typeface="Helvetica" pitchFamily="2" charset="0"/>
              </a:rPr>
              <a:t>Θεολογικὴ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Σχολή</a:t>
            </a:r>
            <a:endParaRPr lang="en-US" sz="2800" dirty="0" smtClean="0">
              <a:sym typeface="Helvetica" pitchFamily="2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Μαυσωλείο της </a:t>
            </a:r>
            <a:r>
              <a:rPr lang="el-GR" dirty="0" err="1" smtClean="0"/>
              <a:t>Γκάλλας</a:t>
            </a:r>
            <a:r>
              <a:rPr lang="el-GR" dirty="0" smtClean="0"/>
              <a:t> </a:t>
            </a:r>
            <a:r>
              <a:rPr lang="el-GR" dirty="0" err="1" smtClean="0"/>
              <a:t>Πλακιδίας</a:t>
            </a:r>
            <a:r>
              <a:rPr lang="el-GR" dirty="0" smtClean="0"/>
              <a:t> (</a:t>
            </a:r>
            <a:r>
              <a:rPr lang="en-US" dirty="0" err="1" smtClean="0"/>
              <a:t>Galla</a:t>
            </a:r>
            <a:r>
              <a:rPr lang="en-US" dirty="0" smtClean="0"/>
              <a:t> </a:t>
            </a:r>
            <a:r>
              <a:rPr lang="en-US" dirty="0" err="1" smtClean="0"/>
              <a:t>Placidia</a:t>
            </a:r>
            <a:r>
              <a:rPr lang="en-US" dirty="0" smtClean="0"/>
              <a:t>)</a:t>
            </a:r>
            <a:r>
              <a:rPr lang="el-GR" dirty="0" smtClean="0"/>
              <a:t> στη Ραβέννα.</a:t>
            </a:r>
            <a:endParaRPr lang="el-GR" dirty="0"/>
          </a:p>
        </p:txBody>
      </p:sp>
      <p:pic>
        <p:nvPicPr>
          <p:cNvPr id="5" name="Θέση περιεχομένου 4" descr="Μαυσωλείο της Γκάλλας Πλακιδίας (Galla Placidia) στη Ραβέννα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64" y="1556792"/>
            <a:ext cx="6356336" cy="4381978"/>
          </a:xfrm>
        </p:spPr>
      </p:pic>
    </p:spTree>
    <p:extLst>
      <p:ext uri="{BB962C8B-B14F-4D97-AF65-F5344CB8AC3E}">
        <p14:creationId xmlns:p14="http://schemas.microsoft.com/office/powerpoint/2010/main" val="28604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/>
              <a:t>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Μαυσωλείο της Αγίας Κωνσταντίας (</a:t>
            </a:r>
            <a:r>
              <a:rPr lang="en-US" dirty="0" smtClean="0"/>
              <a:t>Santa </a:t>
            </a:r>
            <a:r>
              <a:rPr lang="en-US" dirty="0" err="1" smtClean="0"/>
              <a:t>Constanza</a:t>
            </a:r>
            <a:r>
              <a:rPr lang="en-US" dirty="0" smtClean="0"/>
              <a:t>) </a:t>
            </a:r>
            <a:r>
              <a:rPr lang="el-GR" dirty="0" smtClean="0"/>
              <a:t>στη Ρώμη.</a:t>
            </a:r>
            <a:endParaRPr lang="el-GR" dirty="0"/>
          </a:p>
        </p:txBody>
      </p:sp>
      <p:pic>
        <p:nvPicPr>
          <p:cNvPr id="5" name="Θέση περιεχομένου 4" descr="Μαυσωλείο της Αγίας Κωνσταντείας (Santa Constanza) στη Ρώμη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80" y="1561778"/>
            <a:ext cx="6356351" cy="4571079"/>
          </a:xfrm>
        </p:spPr>
      </p:pic>
    </p:spTree>
    <p:extLst>
      <p:ext uri="{BB962C8B-B14F-4D97-AF65-F5344CB8AC3E}">
        <p14:creationId xmlns:p14="http://schemas.microsoft.com/office/powerpoint/2010/main" val="1154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Αγίας </a:t>
            </a:r>
            <a:r>
              <a:rPr lang="el-GR" dirty="0" err="1" smtClean="0"/>
              <a:t>Πρίσκιλλας</a:t>
            </a:r>
            <a:r>
              <a:rPr lang="el-GR" dirty="0" smtClean="0"/>
              <a:t>. Διάδρομος με θήκες.</a:t>
            </a:r>
            <a:endParaRPr lang="el-GR" dirty="0"/>
          </a:p>
        </p:txBody>
      </p:sp>
      <p:pic>
        <p:nvPicPr>
          <p:cNvPr id="5" name="Θέση περιεχομένου 4" descr="Κατακόμβη Αγίας Πρίσκιλλας. Διάδρομος με θήκες.&#10;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14"/>
          <a:stretch/>
        </p:blipFill>
        <p:spPr>
          <a:xfrm>
            <a:off x="3563888" y="63466"/>
            <a:ext cx="5040560" cy="6292133"/>
          </a:xfrm>
        </p:spPr>
      </p:pic>
    </p:spTree>
    <p:extLst>
      <p:ext uri="{BB962C8B-B14F-4D97-AF65-F5344CB8AC3E}">
        <p14:creationId xmlns:p14="http://schemas.microsoft.com/office/powerpoint/2010/main" val="31979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err="1" smtClean="0"/>
              <a:t>Κατακόμη</a:t>
            </a:r>
            <a:r>
              <a:rPr lang="el-GR" dirty="0" smtClean="0"/>
              <a:t> Αγίας </a:t>
            </a:r>
            <a:r>
              <a:rPr lang="el-GR" dirty="0" err="1" smtClean="0"/>
              <a:t>Πρίσκιλλας</a:t>
            </a:r>
            <a:r>
              <a:rPr lang="el-GR" dirty="0" smtClean="0"/>
              <a:t>. Είδος φωταγωγού.</a:t>
            </a:r>
            <a:endParaRPr lang="el-GR" dirty="0"/>
          </a:p>
        </p:txBody>
      </p:sp>
      <p:pic>
        <p:nvPicPr>
          <p:cNvPr id="5" name="Θέση περιεχομένου 4" descr="Κατακόμη Αγίας Πρίσκιλλας. Είδος φωταγωγού.&#10;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4"/>
          <a:stretch/>
        </p:blipFill>
        <p:spPr>
          <a:xfrm>
            <a:off x="3563887" y="70382"/>
            <a:ext cx="5061595" cy="6264696"/>
          </a:xfrm>
        </p:spPr>
      </p:pic>
    </p:spTree>
    <p:extLst>
      <p:ext uri="{BB962C8B-B14F-4D97-AF65-F5344CB8AC3E}">
        <p14:creationId xmlns:p14="http://schemas.microsoft.com/office/powerpoint/2010/main" val="18593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Αγίας </a:t>
            </a:r>
            <a:r>
              <a:rPr lang="el-GR" dirty="0" err="1" smtClean="0"/>
              <a:t>Δομιτίλλας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Οροφή νεκρικού θαλάμου.</a:t>
            </a:r>
            <a:endParaRPr lang="el-GR" dirty="0"/>
          </a:p>
        </p:txBody>
      </p:sp>
      <p:pic>
        <p:nvPicPr>
          <p:cNvPr id="5" name="Θέση περιεχομένου 4" descr="Κατακόμβη Αγίας Δομιτίλλας. &#10;Οροφή νεκρικού θαλάμου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30" y="1052736"/>
            <a:ext cx="6300056" cy="4874317"/>
          </a:xfrm>
        </p:spPr>
      </p:pic>
    </p:spTree>
    <p:extLst>
      <p:ext uri="{BB962C8B-B14F-4D97-AF65-F5344CB8AC3E}">
        <p14:creationId xmlns:p14="http://schemas.microsoft.com/office/powerpoint/2010/main" val="41699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Αγίου Καλλίστου.</a:t>
            </a:r>
            <a:endParaRPr lang="el-GR" dirty="0"/>
          </a:p>
        </p:txBody>
      </p:sp>
      <p:pic>
        <p:nvPicPr>
          <p:cNvPr id="5" name="Θέση περιεχομένου 4" descr="Κατακόμβη Αγίου Καλλίστου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52" y="731175"/>
            <a:ext cx="6458168" cy="5506137"/>
          </a:xfrm>
        </p:spPr>
      </p:pic>
    </p:spTree>
    <p:extLst>
      <p:ext uri="{BB962C8B-B14F-4D97-AF65-F5344CB8AC3E}">
        <p14:creationId xmlns:p14="http://schemas.microsoft.com/office/powerpoint/2010/main" val="23750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Αγίου Καλλίστου.</a:t>
            </a:r>
          </a:p>
          <a:p>
            <a:r>
              <a:rPr lang="el-GR" dirty="0" smtClean="0"/>
              <a:t>Η κρύπτη των παπών.</a:t>
            </a:r>
            <a:endParaRPr lang="el-GR" dirty="0"/>
          </a:p>
        </p:txBody>
      </p:sp>
      <p:pic>
        <p:nvPicPr>
          <p:cNvPr id="5" name="Θέση περιεχομένου 4" descr="Κατακόμβη Αγίου Καλλίστου.&#10;Η κρύπτη των παπών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15" y="66843"/>
            <a:ext cx="4248472" cy="6280351"/>
          </a:xfrm>
        </p:spPr>
      </p:pic>
    </p:spTree>
    <p:extLst>
      <p:ext uri="{BB962C8B-B14F-4D97-AF65-F5344CB8AC3E}">
        <p14:creationId xmlns:p14="http://schemas.microsoft.com/office/powerpoint/2010/main" val="6426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Αγίας </a:t>
            </a:r>
            <a:r>
              <a:rPr lang="el-GR" dirty="0" err="1" smtClean="0"/>
              <a:t>Δομιτίλλας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Θέση περιεχομένου 4" descr="Κατακόμβη Αγίας Δομιτίλλας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53" y="176261"/>
            <a:ext cx="6377647" cy="6205067"/>
          </a:xfrm>
        </p:spPr>
      </p:pic>
    </p:spTree>
    <p:extLst>
      <p:ext uri="{BB962C8B-B14F-4D97-AF65-F5344CB8AC3E}">
        <p14:creationId xmlns:p14="http://schemas.microsoft.com/office/powerpoint/2010/main" val="17992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Αγίας </a:t>
            </a:r>
            <a:r>
              <a:rPr lang="el-GR" dirty="0" err="1" smtClean="0"/>
              <a:t>Πρίσκιλλας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Θέση περιεχομένου 4" descr="Κατακόμβη Αγίας Πρίσκιλλας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566" y="1556792"/>
            <a:ext cx="6305434" cy="4604589"/>
          </a:xfrm>
        </p:spPr>
      </p:pic>
    </p:spTree>
    <p:extLst>
      <p:ext uri="{BB962C8B-B14F-4D97-AF65-F5344CB8AC3E}">
        <p14:creationId xmlns:p14="http://schemas.microsoft.com/office/powerpoint/2010/main" val="39814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στη </a:t>
            </a:r>
            <a:r>
              <a:rPr lang="en-US" dirty="0" smtClean="0"/>
              <a:t>Via Latina.</a:t>
            </a:r>
            <a:endParaRPr lang="el-GR" dirty="0"/>
          </a:p>
        </p:txBody>
      </p:sp>
      <p:pic>
        <p:nvPicPr>
          <p:cNvPr id="5" name="Θέση περιεχομένου 4" descr="Κατακόμβη στη Via Latina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4284284" cy="6275040"/>
          </a:xfrm>
        </p:spPr>
      </p:pic>
    </p:spTree>
    <p:extLst>
      <p:ext uri="{BB962C8B-B14F-4D97-AF65-F5344CB8AC3E}">
        <p14:creationId xmlns:p14="http://schemas.microsoft.com/office/powerpoint/2010/main" val="28462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Ταφική αρχιτεκτονική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63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18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της Αλεξάνδρειας.</a:t>
            </a:r>
            <a:endParaRPr lang="el-GR" dirty="0"/>
          </a:p>
        </p:txBody>
      </p:sp>
      <p:pic>
        <p:nvPicPr>
          <p:cNvPr id="5" name="Θέση περιεχομένου 4" descr="Κατακόμβη της Αλεξάνδρειας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84" y="96122"/>
            <a:ext cx="5052500" cy="6197631"/>
          </a:xfrm>
        </p:spPr>
      </p:pic>
    </p:spTree>
    <p:extLst>
      <p:ext uri="{BB962C8B-B14F-4D97-AF65-F5344CB8AC3E}">
        <p14:creationId xmlns:p14="http://schemas.microsoft.com/office/powerpoint/2010/main" val="20706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19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της Μήλου.</a:t>
            </a:r>
            <a:endParaRPr lang="el-GR" dirty="0"/>
          </a:p>
        </p:txBody>
      </p:sp>
      <p:pic>
        <p:nvPicPr>
          <p:cNvPr id="5" name="Θέση περιεχομένου 4" descr="Κατακόμβη της Μήλου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826"/>
            <a:ext cx="5052501" cy="6368502"/>
          </a:xfrm>
        </p:spPr>
      </p:pic>
    </p:spTree>
    <p:extLst>
      <p:ext uri="{BB962C8B-B14F-4D97-AF65-F5344CB8AC3E}">
        <p14:creationId xmlns:p14="http://schemas.microsoft.com/office/powerpoint/2010/main" val="10699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της Μήλου.</a:t>
            </a:r>
            <a:endParaRPr lang="el-GR" dirty="0"/>
          </a:p>
        </p:txBody>
      </p:sp>
      <p:pic>
        <p:nvPicPr>
          <p:cNvPr id="5" name="Θέση περιεχομένου 4" descr="Κατακόμβη της Μήλου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794401"/>
            <a:ext cx="6876256" cy="4458516"/>
          </a:xfrm>
        </p:spPr>
      </p:pic>
    </p:spTree>
    <p:extLst>
      <p:ext uri="{BB962C8B-B14F-4D97-AF65-F5344CB8AC3E}">
        <p14:creationId xmlns:p14="http://schemas.microsoft.com/office/powerpoint/2010/main" val="35054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Τρίκογχο επάνω από την κατακόμβη του Αγίου Καλλίστου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58946"/>
            <a:ext cx="8382249" cy="3899898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err="1" smtClean="0"/>
              <a:t>Τρίκογχο</a:t>
            </a:r>
            <a:r>
              <a:rPr lang="el-GR" dirty="0" smtClean="0"/>
              <a:t> επάνω από την κατακόμβη του Αγίου Καλλίστου.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28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</a:t>
            </a:r>
            <a:r>
              <a:rPr lang="el-GR" sz="2000" dirty="0" err="1"/>
              <a:t>ΑθηνώνΣτουφή</a:t>
            </a:r>
            <a:r>
              <a:rPr lang="el-GR" sz="2000" dirty="0"/>
              <a:t> - Πουλημένου </a:t>
            </a:r>
            <a:r>
              <a:rPr lang="el-GR" sz="2000" dirty="0" smtClean="0"/>
              <a:t>Ιωάννα</a:t>
            </a:r>
            <a:r>
              <a:rPr lang="el-GR" sz="2000" dirty="0"/>
              <a:t>. «Χριστιανική και Βυζαντινή </a:t>
            </a:r>
            <a:r>
              <a:rPr lang="el-GR" sz="2000" dirty="0" smtClean="0"/>
              <a:t>Αρχαιολογία</a:t>
            </a:r>
            <a:r>
              <a:rPr lang="en-US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/>
              <a:t>Παλαιοχριστιανική Τέχνη (2</a:t>
            </a:r>
            <a:r>
              <a:rPr lang="el-GR" sz="2000" baseline="30000" dirty="0"/>
              <a:t>ος</a:t>
            </a:r>
            <a:r>
              <a:rPr lang="el-GR" sz="2000" dirty="0"/>
              <a:t> αι. – αρχές 7</a:t>
            </a:r>
            <a:r>
              <a:rPr lang="el-GR" sz="2000" baseline="30000" dirty="0"/>
              <a:t>ου</a:t>
            </a:r>
            <a:r>
              <a:rPr lang="el-GR" sz="2000" dirty="0"/>
              <a:t> αι.) - Ταφική αρχιτεκτονική».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</a:t>
            </a:r>
            <a:r>
              <a:rPr lang="en-US" sz="2000" dirty="0" smtClean="0"/>
              <a:t>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opencourses.uoa.gr/courses/THEOL100/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pic>
        <p:nvPicPr>
          <p:cNvPr id="6" name="Θέση περιεχομένου 5" descr="Τάφος απλός επιφανειακός, κιβωτόσχημος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54" y="857250"/>
            <a:ext cx="6349646" cy="5130457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Τάφος απλός επιφανειακός, </a:t>
            </a:r>
            <a:r>
              <a:rPr lang="el-GR" dirty="0" err="1" smtClean="0"/>
              <a:t>κιβωτόσχημος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 smtClean="0"/>
              <a:t>Εικόνες </a:t>
            </a:r>
            <a:r>
              <a:rPr lang="el-GR" sz="2000" dirty="0" smtClean="0"/>
              <a:t>1-</a:t>
            </a:r>
            <a:r>
              <a:rPr lang="en-US" sz="2000" dirty="0" smtClean="0"/>
              <a:t>21 Copyrighted</a:t>
            </a:r>
            <a:r>
              <a:rPr lang="el-GR" sz="2000" dirty="0" smtClean="0"/>
              <a:t> </a:t>
            </a:r>
            <a:r>
              <a:rPr lang="el-GR" sz="2000" dirty="0" smtClean="0"/>
              <a:t>από το βιβλίο: </a:t>
            </a:r>
            <a:r>
              <a:rPr lang="el-GR" altLang="el-G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Στουφή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-Πουλημένου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Ι. (2013). </a:t>
            </a:r>
            <a:r>
              <a:rPr lang="el-GR" altLang="el-G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Χριστιανική και Βυζαντινή Αρχαιολογία και Τέχνη.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Αθήνα: Εκδόσεις 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«Παρρησία», σελ. 33-54.</a:t>
            </a:r>
            <a:endParaRPr lang="el-GR" altLang="el-GR" sz="12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 descr="Κρύπτη στη βασιλική του Ιλισσού, Νεκρικός θάλαμος με ακροσόλια.&#10;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Κρύπτη στη βασιλική του </a:t>
            </a:r>
            <a:r>
              <a:rPr lang="el-GR" dirty="0" err="1" smtClean="0"/>
              <a:t>Ιλισσού</a:t>
            </a:r>
            <a:r>
              <a:rPr lang="el-GR" dirty="0" smtClean="0"/>
              <a:t>, Νεκρικός θάλαμος με </a:t>
            </a:r>
            <a:r>
              <a:rPr lang="el-GR" dirty="0" err="1" smtClean="0"/>
              <a:t>ακροσόλια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Θέση περιεχομένου 4" descr="Κρύπτη στη βασιλική του Ιλισσού, Νεκρικός θάλαμος με ακροσόλια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11" y="1124744"/>
            <a:ext cx="5783568" cy="5033074"/>
          </a:xfrm>
        </p:spPr>
      </p:pic>
    </p:spTree>
    <p:extLst>
      <p:ext uri="{BB962C8B-B14F-4D97-AF65-F5344CB8AC3E}">
        <p14:creationId xmlns:p14="http://schemas.microsoft.com/office/powerpoint/2010/main" val="10444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 descr="Σαρκοφάγος κάτω από αρκοσόλιο.&#10;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Σαρκοφάγος κάτω από </a:t>
            </a:r>
            <a:r>
              <a:rPr lang="el-GR" dirty="0" err="1" smtClean="0"/>
              <a:t>αρκοσόλιο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Θέση περιεχομένου 4" descr="Σαρκοφάγος κάτω από αρκοσόλιο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0"/>
            <a:ext cx="4320480" cy="6416554"/>
          </a:xfrm>
        </p:spPr>
      </p:pic>
    </p:spTree>
    <p:extLst>
      <p:ext uri="{BB962C8B-B14F-4D97-AF65-F5344CB8AC3E}">
        <p14:creationId xmlns:p14="http://schemas.microsoft.com/office/powerpoint/2010/main" val="35302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Κιβώρια (</a:t>
            </a:r>
            <a:r>
              <a:rPr lang="en-US" dirty="0" err="1" smtClean="0"/>
              <a:t>teguria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Θέση περιεχομένου 4" descr="Κιβώρια (teguria)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52" y="1556792"/>
            <a:ext cx="6301750" cy="3513987"/>
          </a:xfrm>
        </p:spPr>
      </p:pic>
    </p:spTree>
    <p:extLst>
      <p:ext uri="{BB962C8B-B14F-4D97-AF65-F5344CB8AC3E}">
        <p14:creationId xmlns:p14="http://schemas.microsoft.com/office/powerpoint/2010/main" val="24715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Μαυσωλείο στο </a:t>
            </a:r>
            <a:r>
              <a:rPr lang="en-US" dirty="0" smtClean="0"/>
              <a:t>Hass</a:t>
            </a:r>
            <a:r>
              <a:rPr lang="el-GR" dirty="0" smtClean="0"/>
              <a:t> της Συρίας.</a:t>
            </a:r>
            <a:endParaRPr lang="el-GR" dirty="0"/>
          </a:p>
        </p:txBody>
      </p:sp>
      <p:pic>
        <p:nvPicPr>
          <p:cNvPr id="5" name="Θέση περιεχομένου 4" descr="Μαυσωλείο στο Hass της Συρίας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70" y="47292"/>
            <a:ext cx="5650338" cy="6334036"/>
          </a:xfrm>
        </p:spPr>
      </p:pic>
    </p:spTree>
    <p:extLst>
      <p:ext uri="{BB962C8B-B14F-4D97-AF65-F5344CB8AC3E}">
        <p14:creationId xmlns:p14="http://schemas.microsoft.com/office/powerpoint/2010/main" val="10996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Μαυσωλείο του </a:t>
            </a:r>
            <a:r>
              <a:rPr lang="el-GR" dirty="0" err="1" smtClean="0"/>
              <a:t>Θεοδώριχου</a:t>
            </a:r>
            <a:r>
              <a:rPr lang="el-GR" dirty="0" smtClean="0"/>
              <a:t> στη Ραβέννα.</a:t>
            </a:r>
            <a:endParaRPr lang="el-GR" dirty="0"/>
          </a:p>
        </p:txBody>
      </p:sp>
      <p:pic>
        <p:nvPicPr>
          <p:cNvPr id="5" name="Θέση περιεχομένου 4" descr="Μαυσωλείο του Θεοδώριχου στη Ραβέννα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4413"/>
            <a:ext cx="4680520" cy="6211802"/>
          </a:xfrm>
        </p:spPr>
      </p:pic>
    </p:spTree>
    <p:extLst>
      <p:ext uri="{BB962C8B-B14F-4D97-AF65-F5344CB8AC3E}">
        <p14:creationId xmlns:p14="http://schemas.microsoft.com/office/powerpoint/2010/main" val="3351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Τάφος της </a:t>
            </a:r>
            <a:r>
              <a:rPr lang="en-US" dirty="0" smtClean="0"/>
              <a:t>Dara </a:t>
            </a:r>
            <a:r>
              <a:rPr lang="el-GR" dirty="0" smtClean="0"/>
              <a:t>στη Συρία.</a:t>
            </a:r>
            <a:endParaRPr lang="el-GR" dirty="0"/>
          </a:p>
        </p:txBody>
      </p:sp>
      <p:pic>
        <p:nvPicPr>
          <p:cNvPr id="5" name="Θέση περιεχομένου 4" descr="Τάφος της Dara στη Συρία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-27309"/>
            <a:ext cx="4261978" cy="6456109"/>
          </a:xfrm>
        </p:spPr>
      </p:pic>
    </p:spTree>
    <p:extLst>
      <p:ext uri="{BB962C8B-B14F-4D97-AF65-F5344CB8AC3E}">
        <p14:creationId xmlns:p14="http://schemas.microsoft.com/office/powerpoint/2010/main" val="26443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561</Words>
  <Application>Microsoft Office PowerPoint</Application>
  <PresentationFormat>Προβολή στην οθόνη (4:3)</PresentationFormat>
  <Paragraphs>93</Paragraphs>
  <Slides>32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Helvetica</vt:lpstr>
      <vt:lpstr>Times New Roman</vt:lpstr>
      <vt:lpstr>Wingdings</vt:lpstr>
      <vt:lpstr>Θέμα του Office</vt:lpstr>
      <vt:lpstr>Χριστιανική και Βυζαντινή Αρχαιολογία </vt:lpstr>
      <vt:lpstr>Ταφική αρχιτεκτονική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Εικόνα 10</vt:lpstr>
      <vt:lpstr>Εικόνα 11</vt:lpstr>
      <vt:lpstr>Εικόνα 12</vt:lpstr>
      <vt:lpstr>Εικόνα 13</vt:lpstr>
      <vt:lpstr>Εικόνα 14</vt:lpstr>
      <vt:lpstr>Εικόνα 15</vt:lpstr>
      <vt:lpstr>Εικόνα 16</vt:lpstr>
      <vt:lpstr>Εικόνα 17</vt:lpstr>
      <vt:lpstr>Εικόνα 18</vt:lpstr>
      <vt:lpstr>Εικόνα 19</vt:lpstr>
      <vt:lpstr>Εικόνα 20</vt:lpstr>
      <vt:lpstr>Εικόνα 21</vt:lpstr>
      <vt:lpstr>Χρήση Διατάξεων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201</cp:revision>
  <dcterms:created xsi:type="dcterms:W3CDTF">2012-09-06T09:03:05Z</dcterms:created>
  <dcterms:modified xsi:type="dcterms:W3CDTF">2015-10-07T13:07:22Z</dcterms:modified>
</cp:coreProperties>
</file>