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01" r:id="rId2"/>
    <p:sldId id="264" r:id="rId3"/>
    <p:sldId id="261" r:id="rId4"/>
    <p:sldId id="262" r:id="rId5"/>
    <p:sldId id="266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7" r:id="rId17"/>
    <p:sldId id="338" r:id="rId18"/>
    <p:sldId id="340" r:id="rId19"/>
    <p:sldId id="341" r:id="rId20"/>
    <p:sldId id="342" r:id="rId21"/>
    <p:sldId id="343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351" r:id="rId30"/>
    <p:sldId id="352" r:id="rId31"/>
    <p:sldId id="353" r:id="rId32"/>
    <p:sldId id="354" r:id="rId33"/>
    <p:sldId id="355" r:id="rId34"/>
    <p:sldId id="356" r:id="rId35"/>
    <p:sldId id="357" r:id="rId36"/>
    <p:sldId id="280" r:id="rId37"/>
    <p:sldId id="290" r:id="rId38"/>
    <p:sldId id="295" r:id="rId39"/>
    <p:sldId id="299" r:id="rId40"/>
    <p:sldId id="292" r:id="rId41"/>
    <p:sldId id="291" r:id="rId42"/>
    <p:sldId id="360" r:id="rId43"/>
    <p:sldId id="293" r:id="rId44"/>
    <p:sldId id="336" r:id="rId45"/>
    <p:sldId id="358" r:id="rId4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4"/>
            <p14:sldId id="261"/>
            <p14:sldId id="262"/>
            <p14:sldId id="266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7"/>
            <p14:sldId id="338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280"/>
            <p14:sldId id="290"/>
            <p14:sldId id="295"/>
            <p14:sldId id="299"/>
            <p14:sldId id="292"/>
            <p14:sldId id="291"/>
            <p14:sldId id="360"/>
          </p14:sldIdLst>
        </p14:section>
        <p14:section name="Untitled Section" id="{0F1CB131-A6BD-43D0-B8D4-1F27CEF7A05E}">
          <p14:sldIdLst>
            <p14:sldId id="293"/>
            <p14:sldId id="336"/>
            <p14:sldId id="3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9309" autoAdjust="0"/>
  </p:normalViewPr>
  <p:slideViewPr>
    <p:cSldViewPr>
      <p:cViewPr varScale="1">
        <p:scale>
          <a:sx n="116" d="100"/>
          <a:sy n="116" d="100"/>
        </p:scale>
        <p:origin x="1092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890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30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3919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3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ontvarystudio.hu/web/tan/Platthy_Inherend%20_expressiveness%20jav%C3%ADtott_elemei/image023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sontvarystudio.hu/web/tan/Platthy_Inherend%20_expressiveness%20jav%C3%ADtott_elemei/image033.jpg" TargetMode="External"/><Relationship Id="rId5" Type="http://schemas.openxmlformats.org/officeDocument/2006/relationships/hyperlink" Target="http://www.csontvarystudio.hu/web/tan/Platthy_Inherend%20_expressiveness%20jav%C3%ADtott_elemei/image029.jpg" TargetMode="External"/><Relationship Id="rId4" Type="http://schemas.openxmlformats.org/officeDocument/2006/relationships/hyperlink" Target="http://waddleeahchaa.com/wp-content/uploads/2011/02/me-ex-1-2011-480.jpg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ontvarystudio.hu/web/tan/Platthy_Inherend%20_expressiveness%20jav%C3%ADtott_elemei/image043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sontvarystudio.hu/web/tan/Platthy_Inherend%20_expressiveness%20jav%C3%ADtott_elemei/image059.jpg" TargetMode="External"/><Relationship Id="rId4" Type="http://schemas.openxmlformats.org/officeDocument/2006/relationships/hyperlink" Target="http://www.csontvarystudio.hu/web/tan/Platthy_Inherend%20_expressiveness%20jav%C3%ADtott_elemei/image039.jpg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ikuzo.com/wp-content/uploads/2011/10/a1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sontvarystudio.hu/web/tan/Platthy_Inherend%20_expressiveness%20jav%C3%ADtott_elemei/image051.jpg" TargetMode="External"/><Relationship Id="rId4" Type="http://schemas.openxmlformats.org/officeDocument/2006/relationships/hyperlink" Target="http://babyunplugged.files.wordpress.com/2013/01/imgres-11.jpeg?w=122&amp;h=15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2232248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Διδακτική </a:t>
            </a:r>
            <a:r>
              <a:rPr lang="el-GR" dirty="0"/>
              <a:t>των </a:t>
            </a:r>
            <a:r>
              <a:rPr lang="el-GR" dirty="0" smtClean="0"/>
              <a:t>εικαστικών τεχνών</a:t>
            </a:r>
            <a:br>
              <a:rPr lang="el-GR" dirty="0" smtClean="0"/>
            </a:br>
            <a:r>
              <a:rPr lang="el-GR" sz="3600" dirty="0" smtClean="0"/>
              <a:t>Ενότητα 2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861048"/>
            <a:ext cx="8712968" cy="2448272"/>
          </a:xfrm>
        </p:spPr>
        <p:txBody>
          <a:bodyPr>
            <a:normAutofit/>
          </a:bodyPr>
          <a:lstStyle/>
          <a:p>
            <a:r>
              <a:rPr lang="el-GR" dirty="0" smtClean="0"/>
              <a:t>Ουρανία </a:t>
            </a:r>
            <a:r>
              <a:rPr lang="el-GR" dirty="0" err="1" smtClean="0"/>
              <a:t>Κούβου</a:t>
            </a:r>
            <a:endParaRPr lang="el-GR" dirty="0" smtClean="0"/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θνικὸ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n-US" dirty="0" err="1" smtClean="0">
                <a:sym typeface="Helvetica" pitchFamily="2" charset="0"/>
              </a:rPr>
              <a:t>i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Καπ</a:t>
            </a:r>
            <a:r>
              <a:rPr lang="en-US" dirty="0" err="1">
                <a:sym typeface="Helvetica" pitchFamily="2" charset="0"/>
              </a:rPr>
              <a:t>οδιστρι</a:t>
            </a:r>
            <a:r>
              <a:rPr lang="en-US" dirty="0">
                <a:sym typeface="Helvetica" pitchFamily="2" charset="0"/>
              </a:rPr>
              <a:t>ακὸ 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Τ</a:t>
            </a:r>
            <a:r>
              <a:rPr lang="en-US" dirty="0" smtClean="0">
                <a:sym typeface="Helvetica" pitchFamily="2" charset="0"/>
              </a:rPr>
              <a:t>μ</a:t>
            </a:r>
            <a:r>
              <a:rPr lang="el-GR" dirty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/>
              <a:t>Εκπαίδευσης και Αγωγής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στην </a:t>
            </a:r>
            <a:r>
              <a:rPr lang="el-GR" dirty="0"/>
              <a:t>Προσχολική Ηλικία</a:t>
            </a:r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23967"/>
            <a:ext cx="8757141" cy="4836962"/>
          </a:xfrm>
        </p:spPr>
      </p:pic>
    </p:spTree>
    <p:extLst>
      <p:ext uri="{BB962C8B-B14F-4D97-AF65-F5344CB8AC3E}">
        <p14:creationId xmlns:p14="http://schemas.microsoft.com/office/powerpoint/2010/main" val="410050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7791542" cy="5151942"/>
          </a:xfrm>
        </p:spPr>
      </p:pic>
    </p:spTree>
    <p:extLst>
      <p:ext uri="{BB962C8B-B14F-4D97-AF65-F5344CB8AC3E}">
        <p14:creationId xmlns:p14="http://schemas.microsoft.com/office/powerpoint/2010/main" val="245104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59302"/>
            <a:ext cx="7416824" cy="5038517"/>
          </a:xfrm>
        </p:spPr>
      </p:pic>
    </p:spTree>
    <p:extLst>
      <p:ext uri="{BB962C8B-B14F-4D97-AF65-F5344CB8AC3E}">
        <p14:creationId xmlns:p14="http://schemas.microsoft.com/office/powerpoint/2010/main" val="316321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-238530"/>
            <a:ext cx="5112568" cy="6691866"/>
          </a:xfrm>
        </p:spPr>
      </p:pic>
    </p:spTree>
    <p:extLst>
      <p:ext uri="{BB962C8B-B14F-4D97-AF65-F5344CB8AC3E}">
        <p14:creationId xmlns:p14="http://schemas.microsoft.com/office/powerpoint/2010/main" val="133110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2" y="1985163"/>
            <a:ext cx="9069798" cy="3724312"/>
          </a:xfrm>
        </p:spPr>
      </p:pic>
      <p:pic>
        <p:nvPicPr>
          <p:cNvPr id="6" name="Θέση περιεχομένου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4" y="1985162"/>
            <a:ext cx="9069798" cy="372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7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24744"/>
            <a:ext cx="7392352" cy="5269420"/>
          </a:xfrm>
        </p:spPr>
      </p:pic>
    </p:spTree>
    <p:extLst>
      <p:ext uri="{BB962C8B-B14F-4D97-AF65-F5344CB8AC3E}">
        <p14:creationId xmlns:p14="http://schemas.microsoft.com/office/powerpoint/2010/main" val="252897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339" y="12138"/>
            <a:ext cx="6682661" cy="6441198"/>
          </a:xfrm>
        </p:spPr>
      </p:pic>
    </p:spTree>
    <p:extLst>
      <p:ext uri="{BB962C8B-B14F-4D97-AF65-F5344CB8AC3E}">
        <p14:creationId xmlns:p14="http://schemas.microsoft.com/office/powerpoint/2010/main" val="19260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6248"/>
            <a:ext cx="4692461" cy="6366071"/>
          </a:xfrm>
        </p:spPr>
      </p:pic>
    </p:spTree>
    <p:extLst>
      <p:ext uri="{BB962C8B-B14F-4D97-AF65-F5344CB8AC3E}">
        <p14:creationId xmlns:p14="http://schemas.microsoft.com/office/powerpoint/2010/main" val="188213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7632848" cy="5097653"/>
          </a:xfrm>
        </p:spPr>
      </p:pic>
    </p:spTree>
    <p:extLst>
      <p:ext uri="{BB962C8B-B14F-4D97-AF65-F5344CB8AC3E}">
        <p14:creationId xmlns:p14="http://schemas.microsoft.com/office/powerpoint/2010/main" val="130238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70970"/>
            <a:ext cx="7704856" cy="5144220"/>
          </a:xfrm>
        </p:spPr>
      </p:pic>
    </p:spTree>
    <p:extLst>
      <p:ext uri="{BB962C8B-B14F-4D97-AF65-F5344CB8AC3E}">
        <p14:creationId xmlns:p14="http://schemas.microsoft.com/office/powerpoint/2010/main" val="202190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3" y="2906714"/>
            <a:ext cx="7772400" cy="2862262"/>
          </a:xfrm>
        </p:spPr>
        <p:txBody>
          <a:bodyPr>
            <a:normAutofit/>
          </a:bodyPr>
          <a:lstStyle/>
          <a:p>
            <a:pPr lvl="0"/>
            <a:r>
              <a:rPr lang="el-GR" sz="4400" dirty="0"/>
              <a:t>Ενότητα </a:t>
            </a:r>
            <a:r>
              <a:rPr lang="el-GR" sz="4400" dirty="0" smtClean="0"/>
              <a:t>2. </a:t>
            </a:r>
            <a:br>
              <a:rPr lang="el-GR" sz="4400" dirty="0" smtClean="0"/>
            </a:br>
            <a:r>
              <a:rPr lang="el-GR" sz="4400" dirty="0"/>
              <a:t>Το παιδικό σχέδιο ως γνωστική διεργασία: αναπαραστατικές ικανότητες.</a:t>
            </a:r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352" y="-28254"/>
            <a:ext cx="5954112" cy="6423801"/>
          </a:xfrm>
        </p:spPr>
      </p:pic>
    </p:spTree>
    <p:extLst>
      <p:ext uri="{BB962C8B-B14F-4D97-AF65-F5344CB8AC3E}">
        <p14:creationId xmlns:p14="http://schemas.microsoft.com/office/powerpoint/2010/main" val="63386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96752"/>
            <a:ext cx="7104320" cy="5165673"/>
          </a:xfrm>
        </p:spPr>
      </p:pic>
    </p:spTree>
    <p:extLst>
      <p:ext uri="{BB962C8B-B14F-4D97-AF65-F5344CB8AC3E}">
        <p14:creationId xmlns:p14="http://schemas.microsoft.com/office/powerpoint/2010/main" val="126340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352" y="469025"/>
            <a:ext cx="6349648" cy="5797923"/>
          </a:xfrm>
        </p:spPr>
      </p:pic>
    </p:spTree>
    <p:extLst>
      <p:ext uri="{BB962C8B-B14F-4D97-AF65-F5344CB8AC3E}">
        <p14:creationId xmlns:p14="http://schemas.microsoft.com/office/powerpoint/2010/main" val="60210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5237"/>
            <a:ext cx="5112568" cy="6418099"/>
          </a:xfrm>
        </p:spPr>
      </p:pic>
    </p:spTree>
    <p:extLst>
      <p:ext uri="{BB962C8B-B14F-4D97-AF65-F5344CB8AC3E}">
        <p14:creationId xmlns:p14="http://schemas.microsoft.com/office/powerpoint/2010/main" val="262029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7380312" cy="5044388"/>
          </a:xfrm>
        </p:spPr>
      </p:pic>
    </p:spTree>
    <p:extLst>
      <p:ext uri="{BB962C8B-B14F-4D97-AF65-F5344CB8AC3E}">
        <p14:creationId xmlns:p14="http://schemas.microsoft.com/office/powerpoint/2010/main" val="126105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38261"/>
            <a:ext cx="6352219" cy="5968399"/>
          </a:xfrm>
        </p:spPr>
      </p:pic>
    </p:spTree>
    <p:extLst>
      <p:ext uri="{BB962C8B-B14F-4D97-AF65-F5344CB8AC3E}">
        <p14:creationId xmlns:p14="http://schemas.microsoft.com/office/powerpoint/2010/main" val="176179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68760"/>
            <a:ext cx="7176328" cy="5186773"/>
          </a:xfrm>
        </p:spPr>
      </p:pic>
    </p:spTree>
    <p:extLst>
      <p:ext uri="{BB962C8B-B14F-4D97-AF65-F5344CB8AC3E}">
        <p14:creationId xmlns:p14="http://schemas.microsoft.com/office/powerpoint/2010/main" val="421388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4" y="1480564"/>
            <a:ext cx="8400464" cy="4783181"/>
          </a:xfrm>
        </p:spPr>
      </p:pic>
    </p:spTree>
    <p:extLst>
      <p:ext uri="{BB962C8B-B14F-4D97-AF65-F5344CB8AC3E}">
        <p14:creationId xmlns:p14="http://schemas.microsoft.com/office/powerpoint/2010/main" val="315191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0"/>
            <a:ext cx="5400600" cy="6410831"/>
          </a:xfrm>
        </p:spPr>
      </p:pic>
    </p:spTree>
    <p:extLst>
      <p:ext uri="{BB962C8B-B14F-4D97-AF65-F5344CB8AC3E}">
        <p14:creationId xmlns:p14="http://schemas.microsoft.com/office/powerpoint/2010/main" val="35629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0"/>
            <a:ext cx="5374660" cy="6462264"/>
          </a:xfrm>
        </p:spPr>
      </p:pic>
    </p:spTree>
    <p:extLst>
      <p:ext uri="{BB962C8B-B14F-4D97-AF65-F5344CB8AC3E}">
        <p14:creationId xmlns:p14="http://schemas.microsoft.com/office/powerpoint/2010/main" val="300069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dirty="0"/>
              <a:t>Ικανότητα αναγνώρισης και περιγραφής των αναπαραστατικών ικανοτήτων του παιδιού όπως αυτές αναφαίνονται μέσα στο σχέδιό του χρησιμοποιώντας την σχετική βιβλιογραφία.</a:t>
            </a:r>
          </a:p>
          <a:p>
            <a:pPr lvl="0"/>
            <a:r>
              <a:rPr lang="el-GR" dirty="0"/>
              <a:t>Κριτική θεώρηση των διαφορετικών προσεγγίσεων στην ανάλυση του παιδικού σχεδίου και των ποικίλων θεωριών στην διδακτική της τέχνης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352" y="12669"/>
            <a:ext cx="5594072" cy="6440667"/>
          </a:xfrm>
        </p:spPr>
      </p:pic>
    </p:spTree>
    <p:extLst>
      <p:ext uri="{BB962C8B-B14F-4D97-AF65-F5344CB8AC3E}">
        <p14:creationId xmlns:p14="http://schemas.microsoft.com/office/powerpoint/2010/main" val="69000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56" y="-40788"/>
            <a:ext cx="6137331" cy="6494124"/>
          </a:xfrm>
        </p:spPr>
      </p:pic>
    </p:spTree>
    <p:extLst>
      <p:ext uri="{BB962C8B-B14F-4D97-AF65-F5344CB8AC3E}">
        <p14:creationId xmlns:p14="http://schemas.microsoft.com/office/powerpoint/2010/main" val="92564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0"/>
            <a:ext cx="5378048" cy="6462697"/>
          </a:xfrm>
        </p:spPr>
      </p:pic>
    </p:spTree>
    <p:extLst>
      <p:ext uri="{BB962C8B-B14F-4D97-AF65-F5344CB8AC3E}">
        <p14:creationId xmlns:p14="http://schemas.microsoft.com/office/powerpoint/2010/main" val="136356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0"/>
            <a:ext cx="5234032" cy="6420069"/>
          </a:xfrm>
        </p:spPr>
      </p:pic>
    </p:spTree>
    <p:extLst>
      <p:ext uri="{BB962C8B-B14F-4D97-AF65-F5344CB8AC3E}">
        <p14:creationId xmlns:p14="http://schemas.microsoft.com/office/powerpoint/2010/main" val="125914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6767934" cy="5016927"/>
          </a:xfrm>
        </p:spPr>
      </p:pic>
    </p:spTree>
    <p:extLst>
      <p:ext uri="{BB962C8B-B14F-4D97-AF65-F5344CB8AC3E}">
        <p14:creationId xmlns:p14="http://schemas.microsoft.com/office/powerpoint/2010/main" val="280755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8"/>
            <a:ext cx="7199982" cy="5026612"/>
          </a:xfrm>
        </p:spPr>
      </p:pic>
    </p:spTree>
    <p:extLst>
      <p:ext uri="{BB962C8B-B14F-4D97-AF65-F5344CB8AC3E}">
        <p14:creationId xmlns:p14="http://schemas.microsoft.com/office/powerpoint/2010/main" val="145245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4ο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5172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Η τάση των μικρών παιδιών να κάνουν σημάδια σε μία επίπεδη επιφάνεια εξετάζεται έως η απαρχή της αναπαραστατικής διαδικασίας, αλλά και της ικανότητας για συμβολική και αφαιρετική σκέψη. Αναγνωρίζονται στάδια στην αναδίπλωση αυτών των ικανοτήτων και συσχετίζονται με την </a:t>
            </a:r>
            <a:r>
              <a:rPr lang="el-GR" dirty="0" smtClean="0"/>
              <a:t>διανοητική </a:t>
            </a:r>
            <a:r>
              <a:rPr lang="el-GR" dirty="0"/>
              <a:t>και αντιληπτική ανάπτυξη του παιδιού. Πιο συγκεκριμένα, το σχέδιο του μικρού παιδιού δεν θεωρείται ως μία προσπάθεια ρεαλιστικής </a:t>
            </a:r>
            <a:r>
              <a:rPr lang="el-GR" dirty="0" smtClean="0"/>
              <a:t>αναπαράστασης </a:t>
            </a:r>
            <a:r>
              <a:rPr lang="el-GR" dirty="0"/>
              <a:t>του κόσμου, αλλά ως η δημιουργία συμβόλων και γραφιστικών στερεοτύπων που θα το  βοηθήσουν να αντιληφθεί και να κατανοήσει τον κόσμο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Ουρανία </a:t>
            </a:r>
            <a:r>
              <a:rPr lang="el-GR" sz="2000" dirty="0" err="1" smtClean="0"/>
              <a:t>Κούβου</a:t>
            </a:r>
            <a:r>
              <a:rPr lang="el-GR" sz="2000" dirty="0" smtClean="0"/>
              <a:t>. </a:t>
            </a:r>
            <a:r>
              <a:rPr lang="el-GR" sz="2000" dirty="0"/>
              <a:t>«Διδακτική των εικαστικών </a:t>
            </a:r>
            <a:r>
              <a:rPr lang="el-GR" sz="2000" dirty="0" smtClean="0"/>
              <a:t>τεχνών - </a:t>
            </a:r>
            <a:r>
              <a:rPr lang="el-GR" sz="2000" dirty="0"/>
              <a:t>Ενότητα </a:t>
            </a:r>
            <a:r>
              <a:rPr lang="el-GR" sz="2000" dirty="0" smtClean="0"/>
              <a:t>2</a:t>
            </a:r>
            <a:r>
              <a:rPr lang="el-GR" sz="2000" dirty="0"/>
              <a:t>. Το παιδικό σχέδιο ως γνωστική διεργασία: αναπαραστατικές </a:t>
            </a:r>
            <a:r>
              <a:rPr lang="el-GR" sz="2000" dirty="0" smtClean="0"/>
              <a:t>ικανότητες».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http://opencourses.uoa.gr/courses/ECD103/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</a:t>
            </a:r>
            <a:r>
              <a:rPr lang="el-GR" sz="2000" dirty="0" smtClean="0"/>
              <a:t>Τρίτων</a:t>
            </a:r>
            <a:endParaRPr lang="el-GR" sz="2000" dirty="0"/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9623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/>
              <a:t>Εικόνα </a:t>
            </a:r>
            <a:r>
              <a:rPr lang="el-GR" sz="2000" b="1" dirty="0" smtClean="0"/>
              <a:t>1: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3"/>
              </a:rPr>
              <a:t>http://www.csontvarystudio.hu/web/tan/Platthy_Inherend%20_expressiveness%20jav%C3%ADtott_elemei/image023.jpg</a:t>
            </a:r>
            <a:r>
              <a:rPr lang="el-GR" sz="2000" b="1" dirty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Εικόνα </a:t>
            </a:r>
            <a:r>
              <a:rPr lang="en-US" sz="2000" b="1" dirty="0" smtClean="0"/>
              <a:t>2</a:t>
            </a:r>
            <a:r>
              <a:rPr lang="el-GR" sz="2000" b="1" dirty="0" smtClean="0"/>
              <a:t>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4"/>
              </a:rPr>
              <a:t>http://waddleeahchaa.com/wp-content/uploads/2011/02/me-ex-1-2011-480.jpg</a:t>
            </a:r>
            <a:r>
              <a:rPr lang="el-GR" sz="2000" b="1" dirty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Εικόνα </a:t>
            </a:r>
            <a:r>
              <a:rPr lang="en-US" sz="2000" b="1" dirty="0" smtClean="0"/>
              <a:t>3</a:t>
            </a:r>
            <a:r>
              <a:rPr lang="el-GR" sz="2000" b="1" dirty="0" smtClean="0"/>
              <a:t>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5"/>
              </a:rPr>
              <a:t>http://www.csontvarystudio.hu/web/tan/Platthy_Inherend%20_expressiveness%20jav%C3%ADtott_elemei/image029.jpg</a:t>
            </a:r>
            <a:r>
              <a:rPr lang="el-GR" sz="2000" b="1" dirty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Εικόνα </a:t>
            </a:r>
            <a:r>
              <a:rPr lang="en-US" sz="2000" b="1" dirty="0" smtClean="0"/>
              <a:t>4</a:t>
            </a:r>
            <a:r>
              <a:rPr lang="el-GR" sz="2000" b="1" dirty="0" smtClean="0"/>
              <a:t>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6"/>
              </a:rPr>
              <a:t>http://www.csontvarystudio.hu/web/tan/Platthy_Inherend%20_expressiveness%20jav%C3%ADtott_elemei/image033.jpg</a:t>
            </a:r>
            <a:r>
              <a:rPr lang="el-GR" sz="2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2</a:t>
            </a:r>
            <a:r>
              <a:rPr lang="en-US" dirty="0" smtClean="0"/>
              <a:t>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5</a:t>
            </a:r>
            <a:r>
              <a:rPr lang="en-US" sz="2000" b="1" dirty="0" smtClean="0"/>
              <a:t>-</a:t>
            </a:r>
            <a:r>
              <a:rPr lang="el-GR" sz="2000" b="1" dirty="0" smtClean="0"/>
              <a:t>8: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Εικόν</a:t>
            </a:r>
            <a:r>
              <a:rPr lang="el-GR" sz="2000" b="1" dirty="0"/>
              <a:t>α</a:t>
            </a:r>
            <a:r>
              <a:rPr lang="el-GR" sz="2000" b="1" dirty="0" smtClean="0"/>
              <a:t> 9: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3"/>
              </a:rPr>
              <a:t>http://</a:t>
            </a:r>
            <a:r>
              <a:rPr lang="en-US" sz="2000" b="1" dirty="0" smtClean="0">
                <a:hlinkClick r:id="rId3"/>
              </a:rPr>
              <a:t>www.csontvarystudio.hu/web/tan/Platthy_Inherend%20_expressiveness%20jav%C3%ADtott_elemei/image043.jpg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 smtClean="0"/>
              <a:t>Εικόνες 10: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4"/>
              </a:rPr>
              <a:t>http://</a:t>
            </a:r>
            <a:r>
              <a:rPr lang="en-US" sz="2000" b="1" dirty="0" smtClean="0">
                <a:hlinkClick r:id="rId4"/>
              </a:rPr>
              <a:t>www.csontvarystudio.hu/web/tan/Platthy_Inherend%20_expressiveness%20jav%C3%ADtott_elemei/image039.jpg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11: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12: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 smtClean="0">
                <a:hlinkClick r:id="rId5"/>
              </a:rPr>
              <a:t>http</a:t>
            </a:r>
            <a:r>
              <a:rPr lang="en-US" sz="2000" b="1" dirty="0">
                <a:hlinkClick r:id="rId5"/>
              </a:rPr>
              <a:t>://</a:t>
            </a:r>
            <a:r>
              <a:rPr lang="en-US" sz="2000" b="1" dirty="0" smtClean="0">
                <a:hlinkClick r:id="rId5"/>
              </a:rPr>
              <a:t>www.csontvarystudio.hu/web/tan/Platthy_Inherend%20_expressiveness%20jav%C3%ADtott_elemei/image059.jpg</a:t>
            </a:r>
            <a:r>
              <a:rPr lang="el-GR" sz="2000" b="1" dirty="0" smtClean="0"/>
              <a:t>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5828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3</a:t>
            </a:r>
            <a:r>
              <a:rPr lang="en-US" dirty="0" smtClean="0"/>
              <a:t>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Εικόνες 13-17: </a:t>
            </a:r>
            <a:r>
              <a:rPr lang="en-US" sz="2000" b="1" dirty="0" smtClean="0"/>
              <a:t>Copyrighted</a:t>
            </a:r>
            <a:endParaRPr lang="el-GR" sz="2000" b="1" dirty="0"/>
          </a:p>
          <a:p>
            <a:pPr marL="0" indent="0">
              <a:buNone/>
            </a:pPr>
            <a:r>
              <a:rPr lang="el-GR" sz="2000" b="1" dirty="0" smtClean="0"/>
              <a:t>Εικόνα 18: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3"/>
              </a:rPr>
              <a:t>http://</a:t>
            </a:r>
            <a:r>
              <a:rPr lang="en-US" sz="2000" b="1" dirty="0" smtClean="0">
                <a:hlinkClick r:id="rId3"/>
              </a:rPr>
              <a:t>www.goikuzo.com/wp-content/uploads/2011/10/a1.jpg</a:t>
            </a:r>
            <a:r>
              <a:rPr lang="el-GR" sz="2000" b="1" dirty="0" smtClean="0"/>
              <a:t> </a:t>
            </a:r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19-27: </a:t>
            </a:r>
            <a:r>
              <a:rPr lang="en-US" sz="2000" b="1" dirty="0" smtClean="0"/>
              <a:t>Copyrighted</a:t>
            </a: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28: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4"/>
              </a:rPr>
              <a:t>http://</a:t>
            </a:r>
            <a:r>
              <a:rPr lang="en-US" sz="2000" b="1" dirty="0" smtClean="0">
                <a:hlinkClick r:id="rId4"/>
              </a:rPr>
              <a:t>babyunplugged.files.wordpress.com/2013/01/imgres-11.jpeg?w=122&amp;h=150</a:t>
            </a:r>
            <a:r>
              <a:rPr lang="el-GR" sz="2000" b="1" dirty="0" smtClean="0"/>
              <a:t> </a:t>
            </a:r>
          </a:p>
          <a:p>
            <a:pPr marL="0" indent="0">
              <a:buNone/>
            </a:pPr>
            <a:r>
              <a:rPr lang="el-GR" sz="2000" b="1" dirty="0"/>
              <a:t>Εικόνα 29: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/>
              <a:t>Εικόνα 30: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5"/>
              </a:rPr>
              <a:t>http://www.csontvarystudio.hu/web/tan/Platthy_Inherend%20_expressiveness%20jav%C3%ADtott_elemei/image051.jpg</a:t>
            </a:r>
            <a:r>
              <a:rPr lang="el-GR" sz="2000" b="1" dirty="0"/>
              <a:t> </a:t>
            </a:r>
          </a:p>
          <a:p>
            <a:pPr marL="0" indent="0">
              <a:buNone/>
            </a:pPr>
            <a:endParaRPr lang="el-GR" sz="2000" b="1" dirty="0" smtClean="0"/>
          </a:p>
          <a:p>
            <a:pPr marL="0" indent="0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21594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Εκπαιδευτικό Υλικό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4ο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96752"/>
            <a:ext cx="7233665" cy="5218572"/>
          </a:xfrm>
        </p:spPr>
      </p:pic>
    </p:spTree>
    <p:extLst>
      <p:ext uri="{BB962C8B-B14F-4D97-AF65-F5344CB8AC3E}">
        <p14:creationId xmlns:p14="http://schemas.microsoft.com/office/powerpoint/2010/main" val="67659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7668344" cy="5112229"/>
          </a:xfrm>
        </p:spPr>
      </p:pic>
    </p:spTree>
    <p:extLst>
      <p:ext uri="{BB962C8B-B14F-4D97-AF65-F5344CB8AC3E}">
        <p14:creationId xmlns:p14="http://schemas.microsoft.com/office/powerpoint/2010/main" val="14649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68760"/>
            <a:ext cx="7205563" cy="5114061"/>
          </a:xfrm>
        </p:spPr>
      </p:pic>
    </p:spTree>
    <p:extLst>
      <p:ext uri="{BB962C8B-B14F-4D97-AF65-F5344CB8AC3E}">
        <p14:creationId xmlns:p14="http://schemas.microsoft.com/office/powerpoint/2010/main" val="343290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7596336" cy="5161939"/>
          </a:xfrm>
        </p:spPr>
      </p:pic>
    </p:spTree>
    <p:extLst>
      <p:ext uri="{BB962C8B-B14F-4D97-AF65-F5344CB8AC3E}">
        <p14:creationId xmlns:p14="http://schemas.microsoft.com/office/powerpoint/2010/main" val="354237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</TotalTime>
  <Words>685</Words>
  <Application>Microsoft Office PowerPoint</Application>
  <PresentationFormat>Προβολή στην οθόνη (4:3)</PresentationFormat>
  <Paragraphs>111</Paragraphs>
  <Slides>45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45</vt:i4>
      </vt:variant>
    </vt:vector>
  </HeadingPairs>
  <TitlesOfParts>
    <vt:vector size="50" baseType="lpstr">
      <vt:lpstr>Arial</vt:lpstr>
      <vt:lpstr>Calibri</vt:lpstr>
      <vt:lpstr>Helvetica</vt:lpstr>
      <vt:lpstr>Wingdings</vt:lpstr>
      <vt:lpstr>Θέμα του Office</vt:lpstr>
      <vt:lpstr>Διδακτική των εικαστικών τεχνών Ενότητα 2</vt:lpstr>
      <vt:lpstr>Ενότητα 2.  Το παιδικό σχέδιο ως γνωστική διεργασία: αναπαραστατικές ικανότητες.</vt:lpstr>
      <vt:lpstr>Σκοποί  ενότητας</vt:lpstr>
      <vt:lpstr>Περιγραφή ενότητας</vt:lpstr>
      <vt:lpstr>Εκπαιδευτικό Υλικό</vt:lpstr>
      <vt:lpstr>Εικόνα 1</vt:lpstr>
      <vt:lpstr>Εικόνα 2</vt:lpstr>
      <vt:lpstr>Εικόνα 3</vt:lpstr>
      <vt:lpstr>Εικόνα 4</vt:lpstr>
      <vt:lpstr>Εικόνα 5</vt:lpstr>
      <vt:lpstr>Εικόνα 6</vt:lpstr>
      <vt:lpstr>Εικόνα 7</vt:lpstr>
      <vt:lpstr>Εικόνα 8</vt:lpstr>
      <vt:lpstr>Εικόνα 9</vt:lpstr>
      <vt:lpstr>Εικόνα 10</vt:lpstr>
      <vt:lpstr>Εικόνα 11</vt:lpstr>
      <vt:lpstr>Εικόνα 12</vt:lpstr>
      <vt:lpstr>Εικόνα 13</vt:lpstr>
      <vt:lpstr>Εικόνα 14</vt:lpstr>
      <vt:lpstr>Εικόνα 15</vt:lpstr>
      <vt:lpstr>Εικόνα 16</vt:lpstr>
      <vt:lpstr>Εικόνα 17</vt:lpstr>
      <vt:lpstr>Εικόνα 18</vt:lpstr>
      <vt:lpstr>Εικόνα 19</vt:lpstr>
      <vt:lpstr>Εικόνα 20</vt:lpstr>
      <vt:lpstr>Εικόνα 21</vt:lpstr>
      <vt:lpstr>Εικόνα 22</vt:lpstr>
      <vt:lpstr>Εικόνα 23</vt:lpstr>
      <vt:lpstr>Εικόνα 24</vt:lpstr>
      <vt:lpstr>Εικόνα 25</vt:lpstr>
      <vt:lpstr>Εικόνα 26</vt:lpstr>
      <vt:lpstr>Εικόνα 27</vt:lpstr>
      <vt:lpstr>Εικόνα 28</vt:lpstr>
      <vt:lpstr>Εικόνα 29</vt:lpstr>
      <vt:lpstr>Εικόνα 30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(1/3)</vt:lpstr>
      <vt:lpstr>Σημείωμα Χρήσης Έργων Τρίτων (2/3)</vt:lpstr>
      <vt:lpstr>Σημείωμα Χρήσης Έργων Τρίτων (3/3)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214</cp:revision>
  <dcterms:created xsi:type="dcterms:W3CDTF">2012-09-06T09:03:05Z</dcterms:created>
  <dcterms:modified xsi:type="dcterms:W3CDTF">2015-10-27T08:18:12Z</dcterms:modified>
</cp:coreProperties>
</file>