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tags/tag1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539" r:id="rId2"/>
    <p:sldId id="538" r:id="rId3"/>
    <p:sldId id="256" r:id="rId4"/>
    <p:sldId id="330" r:id="rId5"/>
    <p:sldId id="416" r:id="rId6"/>
    <p:sldId id="487" r:id="rId7"/>
    <p:sldId id="418" r:id="rId8"/>
    <p:sldId id="419" r:id="rId9"/>
    <p:sldId id="417" r:id="rId10"/>
    <p:sldId id="420" r:id="rId11"/>
    <p:sldId id="421" r:id="rId12"/>
    <p:sldId id="474" r:id="rId13"/>
    <p:sldId id="529" r:id="rId14"/>
    <p:sldId id="479" r:id="rId15"/>
    <p:sldId id="473" r:id="rId16"/>
    <p:sldId id="423" r:id="rId17"/>
    <p:sldId id="424" r:id="rId18"/>
    <p:sldId id="425" r:id="rId19"/>
    <p:sldId id="426" r:id="rId20"/>
    <p:sldId id="530" r:id="rId21"/>
    <p:sldId id="373" r:id="rId22"/>
    <p:sldId id="428" r:id="rId23"/>
    <p:sldId id="429" r:id="rId24"/>
    <p:sldId id="475" r:id="rId25"/>
    <p:sldId id="376" r:id="rId26"/>
    <p:sldId id="377" r:id="rId27"/>
    <p:sldId id="378" r:id="rId28"/>
    <p:sldId id="379" r:id="rId29"/>
    <p:sldId id="430" r:id="rId30"/>
    <p:sldId id="431" r:id="rId31"/>
    <p:sldId id="434" r:id="rId32"/>
    <p:sldId id="432" r:id="rId33"/>
    <p:sldId id="476" r:id="rId34"/>
    <p:sldId id="480" r:id="rId35"/>
    <p:sldId id="433" r:id="rId36"/>
    <p:sldId id="531" r:id="rId37"/>
    <p:sldId id="492" r:id="rId38"/>
    <p:sldId id="493" r:id="rId39"/>
    <p:sldId id="494" r:id="rId40"/>
    <p:sldId id="495" r:id="rId41"/>
    <p:sldId id="496" r:id="rId42"/>
    <p:sldId id="532" r:id="rId43"/>
    <p:sldId id="498" r:id="rId44"/>
    <p:sldId id="499" r:id="rId45"/>
    <p:sldId id="502" r:id="rId46"/>
    <p:sldId id="503" r:id="rId47"/>
    <p:sldId id="504" r:id="rId48"/>
    <p:sldId id="533" r:id="rId49"/>
    <p:sldId id="506" r:id="rId50"/>
    <p:sldId id="507" r:id="rId51"/>
    <p:sldId id="508" r:id="rId52"/>
    <p:sldId id="509" r:id="rId53"/>
    <p:sldId id="510" r:id="rId54"/>
    <p:sldId id="511" r:id="rId55"/>
    <p:sldId id="512" r:id="rId56"/>
    <p:sldId id="534" r:id="rId57"/>
    <p:sldId id="514" r:id="rId58"/>
    <p:sldId id="515" r:id="rId59"/>
    <p:sldId id="516" r:id="rId60"/>
    <p:sldId id="517" r:id="rId61"/>
    <p:sldId id="518" r:id="rId62"/>
    <p:sldId id="519" r:id="rId63"/>
    <p:sldId id="520" r:id="rId64"/>
    <p:sldId id="521" r:id="rId65"/>
    <p:sldId id="522" r:id="rId66"/>
    <p:sldId id="523" r:id="rId67"/>
    <p:sldId id="524" r:id="rId68"/>
    <p:sldId id="525" r:id="rId69"/>
    <p:sldId id="526" r:id="rId70"/>
    <p:sldId id="540" r:id="rId71"/>
    <p:sldId id="541" r:id="rId72"/>
    <p:sldId id="542" r:id="rId73"/>
    <p:sldId id="543" r:id="rId7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rgbClr val="000099"/>
      </a:buClr>
      <a:buFont typeface="Wingdings" pitchFamily="2" charset="2"/>
      <a:buChar char="•"/>
      <a:defRPr sz="20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000099"/>
      </a:buClr>
      <a:buFont typeface="Wingdings" pitchFamily="2" charset="2"/>
      <a:buChar char="•"/>
      <a:defRPr sz="20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000099"/>
      </a:buClr>
      <a:buFont typeface="Wingdings" pitchFamily="2" charset="2"/>
      <a:buChar char="•"/>
      <a:defRPr sz="20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000099"/>
      </a:buClr>
      <a:buFont typeface="Wingdings" pitchFamily="2" charset="2"/>
      <a:buChar char="•"/>
      <a:defRPr sz="20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000099"/>
      </a:buClr>
      <a:buFont typeface="Wingdings" pitchFamily="2" charset="2"/>
      <a:buChar char="•"/>
      <a:defRPr sz="20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99"/>
    <a:srgbClr val="C00000"/>
    <a:srgbClr val="FFFF00"/>
    <a:srgbClr val="DDDDDD"/>
    <a:srgbClr val="FFCCFF"/>
    <a:srgbClr val="FF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19" tIns="47310" rIns="94619" bIns="47310" numCol="1" anchor="t" anchorCtr="0" compatLnSpc="1">
            <a:prstTxWarp prst="textNoShape">
              <a:avLst/>
            </a:prstTxWarp>
          </a:bodyPr>
          <a:lstStyle>
            <a:lvl1pPr defTabSz="946033">
              <a:spcBef>
                <a:spcPct val="0"/>
              </a:spcBef>
              <a:buClrTx/>
              <a:buFontTx/>
              <a:buNone/>
              <a:defRPr sz="12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19" tIns="47310" rIns="94619" bIns="47310" numCol="1" anchor="t" anchorCtr="0" compatLnSpc="1">
            <a:prstTxWarp prst="textNoShape">
              <a:avLst/>
            </a:prstTxWarp>
          </a:bodyPr>
          <a:lstStyle>
            <a:lvl1pPr algn="r" defTabSz="946033">
              <a:spcBef>
                <a:spcPct val="0"/>
              </a:spcBef>
              <a:buClrTx/>
              <a:buFontTx/>
              <a:buNone/>
              <a:defRPr sz="12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19" tIns="47310" rIns="94619" bIns="47310" numCol="1" anchor="b" anchorCtr="0" compatLnSpc="1">
            <a:prstTxWarp prst="textNoShape">
              <a:avLst/>
            </a:prstTxWarp>
          </a:bodyPr>
          <a:lstStyle>
            <a:lvl1pPr defTabSz="946033">
              <a:spcBef>
                <a:spcPct val="0"/>
              </a:spcBef>
              <a:buClrTx/>
              <a:buFontTx/>
              <a:buNone/>
              <a:defRPr sz="12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19" tIns="47310" rIns="94619" bIns="47310" numCol="1" anchor="b" anchorCtr="0" compatLnSpc="1">
            <a:prstTxWarp prst="textNoShape">
              <a:avLst/>
            </a:prstTxWarp>
          </a:bodyPr>
          <a:lstStyle>
            <a:lvl1pPr algn="r" defTabSz="944563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98654A68-C637-4186-B5FF-AD3232EFA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8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defTabSz="966668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668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defTabSz="966668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231DAD6-A2DC-4421-A15F-8110682C5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0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9F109-40E9-45CE-A109-BE975175DB6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027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28270-6B53-4B76-9E31-E34E135E78B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92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2" rIns="96645" bIns="48322" anchor="b"/>
          <a:lstStyle/>
          <a:p>
            <a:pPr algn="r" defTabSz="965200">
              <a:spcBef>
                <a:spcPct val="0"/>
              </a:spcBef>
              <a:buClrTx/>
              <a:buFontTx/>
              <a:buNone/>
            </a:pPr>
            <a:fld id="{6F88C0E7-FD5C-438C-95E6-9100421C10A2}" type="slidenum">
              <a:rPr lang="en-US" sz="1200">
                <a:latin typeface="Times New Roman" pitchFamily="18" charset="0"/>
              </a:rPr>
              <a:pPr algn="r" defTabSz="965200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8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23DDE-4B09-4A45-9A56-27D25024553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544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9D182-14F3-4956-AD5C-BCA25021BD2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936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87508-923D-418C-A323-87D5D251772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922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B9F0F-89D1-45BD-A5A8-3F4261971A3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622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E6703-8B07-4C39-921A-4C859CC3AA9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8557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BA7A7-3439-4EC3-8A57-13607A977D2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2330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2" rIns="96645" bIns="48322" anchor="b"/>
          <a:lstStyle/>
          <a:p>
            <a:pPr algn="r" defTabSz="965200">
              <a:spcBef>
                <a:spcPct val="0"/>
              </a:spcBef>
              <a:buClrTx/>
              <a:buFontTx/>
              <a:buNone/>
            </a:pPr>
            <a:fld id="{7E7B6EDC-82CE-4C1C-9165-5F9E6BC9A428}" type="slidenum">
              <a:rPr lang="en-US" sz="1200">
                <a:latin typeface="Times New Roman" pitchFamily="18" charset="0"/>
              </a:rPr>
              <a:pPr algn="r" defTabSz="965200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53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CB0C6-FDDC-4B1B-9790-9679050A8AB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11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9A7E1-7B7A-4C6C-BB7B-BADAE6ADDD3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995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B2012-66D9-452E-88DD-93B20B2AD19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615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AF5E8-F19A-484A-88A3-C1E1AD90A97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279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571E6-6799-46D4-9754-D1E4B6FCC02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886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78E12-4F80-4489-8C4D-F2547BAC49F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614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D1351-8A0D-4308-A666-A8F3ADE3196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3286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FAC26-9C7B-4350-A856-14FBB9DA970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618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79852-F02B-4E6B-9249-B9C7095755D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997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EAAEF-7C9C-46F7-A84B-58908B92FC3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388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14DAC-A71C-4BE4-B200-08837517131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944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354B1-3668-4464-9DFB-B031FBBEBCB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101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2C40A-63B5-46E1-ADD3-C8C972C949E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724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DD7D3-76AC-4312-835F-FC6A8C4E5FB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237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73B3C-B54B-4E56-BD1D-D4DE499DEE8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8015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131D0-7F97-4F87-81C3-4B74779A62F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544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D368E-F065-4067-BBAD-BE159126B13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4042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2" rIns="96645" bIns="48322" anchor="b"/>
          <a:lstStyle/>
          <a:p>
            <a:pPr algn="r" defTabSz="965200">
              <a:spcBef>
                <a:spcPct val="0"/>
              </a:spcBef>
              <a:buClrTx/>
              <a:buFontTx/>
              <a:buNone/>
            </a:pPr>
            <a:fld id="{8AE80498-05C7-405C-A072-D42C7D122EDA}" type="slidenum">
              <a:rPr lang="en-US" sz="1200">
                <a:latin typeface="Times New Roman" pitchFamily="18" charset="0"/>
              </a:rPr>
              <a:pPr algn="r" defTabSz="965200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1081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1C17E25-28B7-4A98-B505-16369E9F219B}" type="slidenum">
              <a:rPr lang="en-US" smtClean="0"/>
              <a:pPr defTabSz="966788"/>
              <a:t>37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84501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80E64736-18A4-42B9-B50B-CAC5ECB35EFC}" type="slidenum">
              <a:rPr lang="en-US" smtClean="0"/>
              <a:pPr defTabSz="966788"/>
              <a:t>38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2489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2" rIns="96645" bIns="48322" anchor="b"/>
          <a:lstStyle/>
          <a:p>
            <a:pPr algn="r" defTabSz="965200">
              <a:spcBef>
                <a:spcPct val="0"/>
              </a:spcBef>
              <a:buClrTx/>
              <a:buFontTx/>
              <a:buNone/>
            </a:pPr>
            <a:fld id="{C639CC23-8522-4AE2-9859-DDFE8AD30A18}" type="slidenum">
              <a:rPr lang="en-US" sz="1200">
                <a:latin typeface="Times New Roman" pitchFamily="18" charset="0"/>
              </a:rPr>
              <a:pPr algn="r" defTabSz="965200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83631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0A635362-7572-4B4A-8FD7-ACE7ED7AB8C1}" type="slidenum">
              <a:rPr lang="en-US" smtClean="0"/>
              <a:pPr defTabSz="966788"/>
              <a:t>43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883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39F37ECD-19D3-4E60-8639-DBAEA4994D6B}" type="slidenum">
              <a:rPr lang="en-US" smtClean="0"/>
              <a:pPr defTabSz="966788"/>
              <a:t>44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41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0F2A1-FB2A-4C87-92BB-F0BC249B87E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2644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0CA0FEAD-96AE-4E01-A978-BE9B7CA6E394}" type="slidenum">
              <a:rPr lang="en-US" smtClean="0"/>
              <a:pPr defTabSz="966788"/>
              <a:t>45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3507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AB90D55A-F7A7-45EB-9D3A-A43491110F8F}" type="slidenum">
              <a:rPr lang="en-US" smtClean="0"/>
              <a:pPr defTabSz="966788"/>
              <a:t>46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5877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8FCED5BB-D8BD-4F3A-AE5B-3C040C351155}" type="slidenum">
              <a:rPr lang="en-US" smtClean="0"/>
              <a:pPr defTabSz="966788"/>
              <a:t>47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9356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2" rIns="96645" bIns="48322" anchor="b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fld id="{4A68D13C-C1E1-4A18-A0EA-4C5F544DEF37}" type="slidenum">
              <a:rPr lang="en-US" sz="1200">
                <a:latin typeface="Times New Roman" pitchFamily="18" charset="0"/>
              </a:rPr>
              <a:pPr algn="r" defTabSz="966788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6476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4104BB4-EB91-412B-A678-91E14042EEFA}" type="slidenum">
              <a:rPr lang="en-US" smtClean="0"/>
              <a:pPr defTabSz="966788"/>
              <a:t>49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8545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4D30D03B-F967-4ABE-94F9-F233C2498AEA}" type="slidenum">
              <a:rPr lang="en-US" smtClean="0"/>
              <a:pPr defTabSz="966788"/>
              <a:t>50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960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3F128B8-666A-4829-8855-020898B9BB31}" type="slidenum">
              <a:rPr lang="en-US" smtClean="0"/>
              <a:pPr defTabSz="966788"/>
              <a:t>51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2329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6996FDE5-794D-4212-B2FE-4053EB45C626}" type="slidenum">
              <a:rPr lang="en-US" smtClean="0"/>
              <a:pPr defTabSz="966788"/>
              <a:t>52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3974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4CC00190-423A-423B-9966-8C991E068BB5}" type="slidenum">
              <a:rPr lang="en-US" smtClean="0"/>
              <a:pPr defTabSz="966788"/>
              <a:t>53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74641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A50314C3-4E04-4E67-9739-6765AF69CF44}" type="slidenum">
              <a:rPr lang="en-US" smtClean="0"/>
              <a:pPr defTabSz="966788"/>
              <a:t>54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52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E8949-6B3C-468A-A49A-483CB523AB8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70135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B9463E6-19D3-46D6-B44A-CAE7E73FF811}" type="slidenum">
              <a:rPr lang="en-US" smtClean="0"/>
              <a:pPr defTabSz="966788"/>
              <a:t>55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2184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5" tIns="48322" rIns="96645" bIns="48322" anchor="b"/>
          <a:lstStyle/>
          <a:p>
            <a:pPr algn="r" defTabSz="965200">
              <a:spcBef>
                <a:spcPct val="0"/>
              </a:spcBef>
              <a:buClrTx/>
              <a:buFontTx/>
              <a:buNone/>
            </a:pPr>
            <a:fld id="{8B07AF18-1CE0-42AD-B319-A65FBAE116A1}" type="slidenum">
              <a:rPr lang="en-US" sz="1200">
                <a:latin typeface="Times New Roman" pitchFamily="18" charset="0"/>
              </a:rPr>
              <a:pPr algn="r" defTabSz="965200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3474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9DDB313-213D-41BF-A5D4-9F316697EFA8}" type="slidenum">
              <a:rPr lang="en-US" smtClean="0"/>
              <a:pPr defTabSz="966788"/>
              <a:t>57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3119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937D6AB5-7CC8-4EC8-B0CB-AAE6F915B988}" type="slidenum">
              <a:rPr lang="en-US" smtClean="0"/>
              <a:pPr defTabSz="966788"/>
              <a:t>58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61351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BEC017D-BACF-4980-B875-8BFB16DEF39A}" type="slidenum">
              <a:rPr lang="en-US" smtClean="0"/>
              <a:pPr defTabSz="966788"/>
              <a:t>59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90783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379C3131-A056-4540-84BB-347D9AA65308}" type="slidenum">
              <a:rPr lang="en-US" smtClean="0"/>
              <a:pPr defTabSz="966788"/>
              <a:t>60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3143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AC442636-91FA-405B-9DC7-50CF74095BDD}" type="slidenum">
              <a:rPr lang="en-US" smtClean="0"/>
              <a:pPr defTabSz="966788"/>
              <a:t>61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26803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353EC015-2C6A-420C-93EB-AC904CFF7A86}" type="slidenum">
              <a:rPr lang="en-US" smtClean="0"/>
              <a:pPr defTabSz="966788"/>
              <a:t>62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43666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98D0CE9-D195-4D8B-9CD2-AB0000A0CA2A}" type="slidenum">
              <a:rPr lang="en-US" smtClean="0"/>
              <a:pPr defTabSz="966788"/>
              <a:t>63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3993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B3FE0ED-8EA8-4013-8BAC-06C4B0362BB4}" type="slidenum">
              <a:rPr lang="en-US" smtClean="0"/>
              <a:pPr defTabSz="966788"/>
              <a:t>64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51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C9B6B-3D66-4C78-9DB6-E7CD108DD90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63996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0180FA35-BE5C-4D13-AFA9-68C4728AFEF0}" type="slidenum">
              <a:rPr lang="en-US" smtClean="0"/>
              <a:pPr defTabSz="966788"/>
              <a:t>65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21429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BABE0EF7-3D5A-4D21-BE9F-B59934E6BFC9}" type="slidenum">
              <a:rPr lang="en-US" smtClean="0"/>
              <a:pPr defTabSz="966788"/>
              <a:t>66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396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0068BC5-F7A4-40C7-A33E-E69AA2DCFF67}" type="slidenum">
              <a:rPr lang="en-US" smtClean="0"/>
              <a:pPr defTabSz="966788"/>
              <a:t>67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7662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6301D3F-DAC1-4511-9842-EBC3E991DEF5}" type="slidenum">
              <a:rPr lang="en-US" smtClean="0"/>
              <a:pPr defTabSz="966788"/>
              <a:t>68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34804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AA2BBD3-A95C-44B0-9158-02BD5B6854F4}" type="slidenum">
              <a:rPr lang="en-US" smtClean="0"/>
              <a:pPr defTabSz="966788"/>
              <a:t>69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197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5835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755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7AB9E-5966-4C11-B7A4-6A2CD88C753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28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B796E-BAF3-4687-B32A-F3F4D17D696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334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0D06D-1820-49DD-B141-661AF80F064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84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9768-BB47-4881-A2D3-0CC32075E1F7}" type="datetime1">
              <a:rPr lang="el-GR" smtClean="0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918AFC5B-5363-458F-A834-690EF012C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244F9-85C8-4A2E-8760-4F9DFFAC68B8}" type="datetime1">
              <a:rPr lang="el-GR" smtClean="0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F700C136-EB42-42EC-8465-A2134D8C2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CC473-AEE0-4A0E-AFF0-287EC4EE6492}" type="datetime1">
              <a:rPr lang="el-GR" smtClean="0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A9819630-712D-4729-9E1A-3BCC18054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930F-8D7A-4448-ACB6-27B3439A696B}" type="datetime1">
              <a:rPr lang="el-GR" smtClean="0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F0186616-BCFB-4221-8544-0FF5A33C5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4951-E4F1-4720-8AED-6E9744D80038}" type="datetime1">
              <a:rPr lang="el-GR" smtClean="0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Wireless, Mobile Networks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66CD89AF-823F-4C2E-9642-D57AC0528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D482B-A815-4611-92F2-11F56D8443A1}" type="datetime1">
              <a:rPr lang="el-GR" smtClean="0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48942428-C7B8-41DD-B5A1-8D914F240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7E50-E01B-4417-BAE9-2A474BC348EE}" type="datetime1">
              <a:rPr lang="el-GR" smtClean="0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B0B10B8F-B048-494B-A4D0-A0DA5D725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2FA8-BF1E-4920-B0E4-948D6B0DB987}" type="datetime1">
              <a:rPr lang="el-GR" smtClean="0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7904F3BF-D4F4-4107-A53D-6282C3AE4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BF229-C3C2-42B7-99EE-8AE606FA8F9F}" type="datetime1">
              <a:rPr lang="el-GR" smtClean="0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Wireless, Mobile Networks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F34AF8F6-C3FB-4907-9FAA-2FCF1D3518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13"/>
          </p:nvPr>
        </p:nvSpPr>
        <p:spPr>
          <a:xfrm>
            <a:off x="8364538" y="6545263"/>
            <a:ext cx="914400" cy="914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2E37-F076-4C8D-BD84-A00E65FCB562}" type="datetime1">
              <a:rPr lang="el-GR" smtClean="0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Wireless, Mobile Networks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6-</a:t>
            </a:r>
            <a:fld id="{E0E26B07-F47A-48C5-9CC9-B72AE690D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3FF3-89A3-4377-B8AC-9F010277E061}" type="datetime1">
              <a:rPr lang="el-GR" smtClean="0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D3665F34-C39E-499A-B89C-90D5532B8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709A-085B-48C1-AC32-4E42AA7CDE78}" type="datetime1">
              <a:rPr lang="el-GR" smtClean="0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8A96D41A-0CFE-4D7A-8750-9FD59C72D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1B055D2-AF4E-4330-99A6-33EEF5471697}" type="datetime1">
              <a:rPr lang="el-GR" smtClean="0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Wireless, Mobile Networks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6-</a:t>
            </a:r>
            <a:fld id="{3C01C83F-6C95-40A4-9156-226027590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3" r:id="rId7"/>
    <p:sldLayoutId id="2147483669" r:id="rId8"/>
    <p:sldLayoutId id="2147483674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4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4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28.png"/><Relationship Id="rId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3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7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2.wmf"/><Relationship Id="rId4" Type="http://schemas.openxmlformats.org/officeDocument/2006/relationships/image" Target="../media/image49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2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9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32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4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5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4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746607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 ΙΙ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3029" y="3429000"/>
            <a:ext cx="7315199" cy="259228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Ενότητα 3: Ασύρματα, Κινητά Δίκτυα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Διδάσκων: Λάζαρος Μεράκος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Τμήμα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Πληροφορικής και Τηλεπικοινωνιών</a:t>
            </a:r>
            <a:b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2400" b="1" dirty="0">
                <a:latin typeface="Comic Sans MS" pitchFamily="66" charset="0"/>
              </a:rPr>
              <a:t/>
            </a:r>
            <a:br>
              <a:rPr lang="el-GR" sz="2400" b="1" dirty="0">
                <a:latin typeface="Comic Sans MS" pitchFamily="66" charset="0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4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FAD76771-8112-4A43-989E-A4F51DF3182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5365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5366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67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5368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69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5370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71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2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3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4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5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5376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549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9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77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5491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92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78" name="Group 92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5474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547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7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7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7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8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8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8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8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8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8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8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8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8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8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9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5475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79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5472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7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80" name="Group 113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545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545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5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5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6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6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6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6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6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6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6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6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545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81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5453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4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82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5451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2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83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5449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0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84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5447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85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5445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86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5443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4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87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5441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2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88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1543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89" name="Group 155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15422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542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2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2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2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2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2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3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3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3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3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3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3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3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3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543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5423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90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15420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1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91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15418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9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92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15416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7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93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1541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94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15412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3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95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15410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96" name="Footer Placeholder 3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15397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A519058A-77D3-471B-BFC4-43731580044C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sz="1200">
              <a:latin typeface="Arial" pitchFamily="34" charset="0"/>
            </a:endParaRPr>
          </a:p>
        </p:txBody>
      </p:sp>
      <p:grpSp>
        <p:nvGrpSpPr>
          <p:cNvPr id="15398" name="Group 87"/>
          <p:cNvGrpSpPr>
            <a:grpSpLocks/>
          </p:cNvGrpSpPr>
          <p:nvPr/>
        </p:nvGrpSpPr>
        <p:grpSpPr bwMode="auto">
          <a:xfrm>
            <a:off x="4597400" y="1362075"/>
            <a:ext cx="4187825" cy="4064000"/>
            <a:chOff x="2896" y="858"/>
            <a:chExt cx="2638" cy="2560"/>
          </a:xfrm>
        </p:grpSpPr>
        <p:sp>
          <p:nvSpPr>
            <p:cNvPr id="15404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079" cy="9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15405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15406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buSzPct val="75000"/>
                <a:buFont typeface="Wingdings" pitchFamily="2" charset="2"/>
                <a:buNone/>
              </a:pPr>
              <a:r>
                <a:rPr lang="en-US" sz="2400" dirty="0"/>
                <a:t> </a:t>
              </a:r>
              <a:r>
                <a:rPr lang="el-GR" sz="1800" b="1" dirty="0">
                  <a:latin typeface="Arial" pitchFamily="34" charset="0"/>
                </a:rPr>
                <a:t>λειτουργία υποδομής</a:t>
              </a:r>
            </a:p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SzPct val="75000"/>
                <a:buFont typeface="Wingdings" pitchFamily="2" charset="2"/>
                <a:buChar char="v"/>
              </a:pPr>
              <a:r>
                <a:rPr lang="el-GR" sz="1600" dirty="0" smtClean="0">
                  <a:latin typeface="Arial" pitchFamily="34" charset="0"/>
                </a:rPr>
                <a:t>ο </a:t>
              </a:r>
              <a:r>
                <a:rPr lang="el-GR" sz="1600" dirty="0">
                  <a:solidFill>
                    <a:srgbClr val="C00000"/>
                  </a:solidFill>
                  <a:latin typeface="Arial" pitchFamily="34" charset="0"/>
                </a:rPr>
                <a:t>σταθμός βάσης</a:t>
              </a:r>
              <a:r>
                <a:rPr lang="en-US" sz="1600" dirty="0">
                  <a:solidFill>
                    <a:srgbClr val="C00000"/>
                  </a:solidFill>
                  <a:latin typeface="Gill Sans MT" pitchFamily="34" charset="0"/>
                </a:rPr>
                <a:t> </a:t>
              </a:r>
              <a:r>
                <a:rPr lang="el-GR" sz="1600" dirty="0">
                  <a:latin typeface="Arial" pitchFamily="34" charset="0"/>
                </a:rPr>
                <a:t>συνδέει κινητά</a:t>
              </a:r>
              <a:r>
                <a:rPr lang="en-US" sz="1600" dirty="0">
                  <a:latin typeface="Gill Sans MT" pitchFamily="34" charset="0"/>
                </a:rPr>
                <a:t> </a:t>
              </a:r>
              <a:r>
                <a:rPr lang="el-GR" sz="1600" dirty="0">
                  <a:latin typeface="Arial" pitchFamily="34" charset="0"/>
                </a:rPr>
                <a:t>στο ενσύρματο δίκτυο</a:t>
              </a:r>
              <a:endParaRPr lang="en-US" sz="1600" dirty="0">
                <a:latin typeface="Arial" pitchFamily="34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ts val="1200"/>
                </a:spcBef>
                <a:buSzPct val="75000"/>
                <a:buFont typeface="Wingdings" pitchFamily="2" charset="2"/>
                <a:buChar char="v"/>
              </a:pPr>
              <a:r>
                <a:rPr lang="el-GR" sz="1600" dirty="0" err="1">
                  <a:solidFill>
                    <a:srgbClr val="C00000"/>
                  </a:solidFill>
                  <a:latin typeface="Arial" pitchFamily="34" charset="0"/>
                </a:rPr>
                <a:t>μεταπομπή</a:t>
              </a:r>
              <a:r>
                <a:rPr lang="en-US" sz="1600" dirty="0">
                  <a:latin typeface="Gill Sans MT" pitchFamily="34" charset="0"/>
                </a:rPr>
                <a:t>: </a:t>
              </a:r>
              <a:r>
                <a:rPr lang="el-GR" sz="1600" dirty="0">
                  <a:latin typeface="Arial" pitchFamily="34" charset="0"/>
                </a:rPr>
                <a:t>το κινητό</a:t>
              </a:r>
              <a:r>
                <a:rPr lang="en-US" sz="1600" dirty="0">
                  <a:latin typeface="Gill Sans MT" pitchFamily="34" charset="0"/>
                </a:rPr>
                <a:t> </a:t>
              </a:r>
              <a:r>
                <a:rPr lang="el-GR" sz="1600" dirty="0">
                  <a:latin typeface="Arial" pitchFamily="34" charset="0"/>
                </a:rPr>
                <a:t>αλλάζει σταθμό βάσης</a:t>
              </a:r>
              <a:r>
                <a:rPr lang="en-US" sz="1600" dirty="0">
                  <a:latin typeface="Gill Sans MT" pitchFamily="34" charset="0"/>
                </a:rPr>
                <a:t> 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5407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08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09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5399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Στοιχεία ασύρματου δικτύου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5400" name="Picture 16" descr="underline_base"/>
          <p:cNvPicPr>
            <a:picLocks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36307" y="881063"/>
            <a:ext cx="5473932" cy="14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40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1540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403" name="Text Box 8"/>
            <p:cNvSpPr txBox="1">
              <a:spLocks noChangeArrowheads="1"/>
            </p:cNvSpPr>
            <p:nvPr/>
          </p:nvSpPr>
          <p:spPr bwMode="auto">
            <a:xfrm>
              <a:off x="4006" y="2030"/>
              <a:ext cx="1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Υποδομή Δικτύου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431852D4-BB93-4046-B85A-FCF754CE0A3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38" name="Footer Placeholder 3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1039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B756972B-9538-4E71-BE5F-7055DCCA56F3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040" name="Rectangle 64"/>
          <p:cNvSpPr>
            <a:spLocks noChangeArrowheads="1"/>
          </p:cNvSpPr>
          <p:nvPr/>
        </p:nvSpPr>
        <p:spPr bwMode="auto">
          <a:xfrm>
            <a:off x="5548313" y="1479550"/>
            <a:ext cx="3094037" cy="347503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041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grpSp>
        <p:nvGrpSpPr>
          <p:cNvPr id="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1079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1080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1034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name="Clip" r:id="rId4" imgW="826829" imgH="840406" progId="">
                      <p:embed/>
                    </p:oleObj>
                  </mc:Choice>
                  <mc:Fallback>
                    <p:oleObj name="Clip" r:id="rId4" imgW="826829" imgH="840406" progId="">
                      <p:embed/>
                      <p:pic>
                        <p:nvPicPr>
                          <p:cNvPr id="0" name="Object 2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5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" name="Clip" r:id="rId6" imgW="1268295" imgH="1199426" progId="">
                      <p:embed/>
                    </p:oleObj>
                  </mc:Choice>
                  <mc:Fallback>
                    <p:oleObj name="Clip" r:id="rId6" imgW="1268295" imgH="1199426" progId="">
                      <p:embed/>
                      <p:pic>
                        <p:nvPicPr>
                          <p:cNvPr id="0" name="Object 2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4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sz="1800" b="1" dirty="0">
                <a:latin typeface="Gill Sans MT" pitchFamily="34" charset="0"/>
              </a:rPr>
              <a:t>ad hoc </a:t>
            </a:r>
            <a:r>
              <a:rPr lang="el-GR" sz="1800" b="1" dirty="0">
                <a:latin typeface="Arial" pitchFamily="34" charset="0"/>
              </a:rPr>
              <a:t>λειτουργία</a:t>
            </a:r>
            <a:endParaRPr lang="en-US" sz="1800" b="1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16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l-GR" sz="1600" dirty="0">
                <a:latin typeface="Arial" pitchFamily="34" charset="0"/>
              </a:rPr>
              <a:t>χωρίς σταθμούς βάσης</a:t>
            </a:r>
            <a:endParaRPr lang="en-US" sz="16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16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l-GR" sz="1600" dirty="0">
                <a:latin typeface="Arial" pitchFamily="34" charset="0"/>
              </a:rPr>
              <a:t>κόμβοι μπορούν μόνο να</a:t>
            </a:r>
            <a:r>
              <a:rPr lang="en-US" sz="1600" dirty="0">
                <a:latin typeface="Gill Sans MT" pitchFamily="34" charset="0"/>
              </a:rPr>
              <a:t> </a:t>
            </a:r>
            <a:r>
              <a:rPr lang="el-GR" sz="1600" dirty="0">
                <a:latin typeface="Arial" pitchFamily="34" charset="0"/>
              </a:rPr>
              <a:t>μεταδώσουν σε άλλους κόμβους</a:t>
            </a:r>
            <a:r>
              <a:rPr lang="en-US" sz="1600" dirty="0">
                <a:latin typeface="Gill Sans MT" pitchFamily="34" charset="0"/>
              </a:rPr>
              <a:t> </a:t>
            </a:r>
            <a:r>
              <a:rPr lang="el-GR" sz="1600" dirty="0">
                <a:latin typeface="Arial" pitchFamily="34" charset="0"/>
              </a:rPr>
              <a:t>εντός της περιοχής κάλυψης της ζεύξης</a:t>
            </a:r>
            <a:endParaRPr lang="en-US" sz="16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16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l-GR" sz="1600" dirty="0">
                <a:latin typeface="Arial" pitchFamily="34" charset="0"/>
              </a:rPr>
              <a:t>οι κόμβοι αυτό-οργανώνονται</a:t>
            </a:r>
            <a:r>
              <a:rPr lang="en-US" sz="1600" dirty="0">
                <a:latin typeface="Gill Sans MT" pitchFamily="34" charset="0"/>
              </a:rPr>
              <a:t> </a:t>
            </a:r>
            <a:r>
              <a:rPr lang="el-GR" sz="1600" dirty="0">
                <a:latin typeface="Arial" pitchFamily="34" charset="0"/>
              </a:rPr>
              <a:t>σε ένα δίκτυο</a:t>
            </a:r>
            <a:r>
              <a:rPr lang="en-US" sz="1600" dirty="0">
                <a:latin typeface="Gill Sans MT" pitchFamily="34" charset="0"/>
              </a:rPr>
              <a:t>: </a:t>
            </a:r>
            <a:r>
              <a:rPr lang="el-GR" sz="1600" dirty="0">
                <a:latin typeface="Arial" pitchFamily="34" charset="0"/>
              </a:rPr>
              <a:t>μεταξύ τους δρομολόγηση</a:t>
            </a:r>
            <a:endParaRPr lang="en-US" sz="16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l-GR" sz="16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n-US" sz="1600" dirty="0">
                <a:latin typeface="Arial" pitchFamily="34" charset="0"/>
              </a:rPr>
              <a:t>D2D (Device-to-Device)</a:t>
            </a:r>
          </a:p>
        </p:txBody>
      </p: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1077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1078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1032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8" name="Clip" r:id="rId8" imgW="826829" imgH="840406" progId="">
                      <p:embed/>
                    </p:oleObj>
                  </mc:Choice>
                  <mc:Fallback>
                    <p:oleObj name="Clip" r:id="rId8" imgW="826829" imgH="840406" progId="">
                      <p:embed/>
                      <p:pic>
                        <p:nvPicPr>
                          <p:cNvPr id="0" name="Object 1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3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9" name="Clip" r:id="rId9" imgW="1268295" imgH="1199426" progId="">
                      <p:embed/>
                    </p:oleObj>
                  </mc:Choice>
                  <mc:Fallback>
                    <p:oleObj name="Clip" r:id="rId9" imgW="1268295" imgH="1199426" progId="">
                      <p:embed/>
                      <p:pic>
                        <p:nvPicPr>
                          <p:cNvPr id="0" name="Object 1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1075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1076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1030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0" name="Clip" r:id="rId10" imgW="826829" imgH="840406" progId="">
                      <p:embed/>
                    </p:oleObj>
                  </mc:Choice>
                  <mc:Fallback>
                    <p:oleObj name="Clip" r:id="rId10" imgW="826829" imgH="840406" progId="">
                      <p:embed/>
                      <p:pic>
                        <p:nvPicPr>
                          <p:cNvPr id="0" name="Object 2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1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1" name="Clip" r:id="rId11" imgW="1268295" imgH="1199426" progId="">
                      <p:embed/>
                    </p:oleObj>
                  </mc:Choice>
                  <mc:Fallback>
                    <p:oleObj name="Clip" r:id="rId11" imgW="1268295" imgH="1199426" progId="">
                      <p:embed/>
                      <p:pic>
                        <p:nvPicPr>
                          <p:cNvPr id="0" name="Object 2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1073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1074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1028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" name="Clip" r:id="rId12" imgW="826829" imgH="840406" progId="">
                      <p:embed/>
                    </p:oleObj>
                  </mc:Choice>
                  <mc:Fallback>
                    <p:oleObj name="Clip" r:id="rId12" imgW="826829" imgH="840406" progId="">
                      <p:embed/>
                      <p:pic>
                        <p:nvPicPr>
                          <p:cNvPr id="0" name="Object 2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9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3" name="Clip" r:id="rId13" imgW="1268295" imgH="1199426" progId="">
                      <p:embed/>
                    </p:oleObj>
                  </mc:Choice>
                  <mc:Fallback>
                    <p:oleObj name="Clip" r:id="rId13" imgW="1268295" imgH="1199426" progId="">
                      <p:embed/>
                      <p:pic>
                        <p:nvPicPr>
                          <p:cNvPr id="0" name="Object 2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1071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1072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1026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" name="Clip" r:id="rId14" imgW="826829" imgH="840406" progId="">
                      <p:embed/>
                    </p:oleObj>
                  </mc:Choice>
                  <mc:Fallback>
                    <p:oleObj name="Clip" r:id="rId14" imgW="826829" imgH="840406" progId="">
                      <p:embed/>
                      <p:pic>
                        <p:nvPicPr>
                          <p:cNvPr id="0" name="Object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7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5" name="Clip" r:id="rId15" imgW="1268295" imgH="1199426" progId="">
                      <p:embed/>
                    </p:oleObj>
                  </mc:Choice>
                  <mc:Fallback>
                    <p:oleObj name="Clip" r:id="rId15" imgW="1268295" imgH="1199426" progId="">
                      <p:embed/>
                      <p:pic>
                        <p:nvPicPr>
                          <p:cNvPr id="0" name="Object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48" name="Rectangle 65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049" name="Oval 214"/>
          <p:cNvSpPr>
            <a:spLocks noChangeArrowheads="1"/>
          </p:cNvSpPr>
          <p:nvPr/>
        </p:nvSpPr>
        <p:spPr bwMode="auto">
          <a:xfrm>
            <a:off x="879475" y="1730375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050" name="Oval 219"/>
          <p:cNvSpPr>
            <a:spLocks noChangeArrowheads="1"/>
          </p:cNvSpPr>
          <p:nvPr/>
        </p:nvSpPr>
        <p:spPr bwMode="auto">
          <a:xfrm>
            <a:off x="2184400" y="3054350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051" name="Oval 229"/>
          <p:cNvSpPr>
            <a:spLocks noChangeArrowheads="1"/>
          </p:cNvSpPr>
          <p:nvPr/>
        </p:nvSpPr>
        <p:spPr bwMode="auto">
          <a:xfrm>
            <a:off x="1050925" y="2330450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052" name="Oval 234"/>
          <p:cNvSpPr>
            <a:spLocks noChangeArrowheads="1"/>
          </p:cNvSpPr>
          <p:nvPr/>
        </p:nvSpPr>
        <p:spPr bwMode="auto">
          <a:xfrm>
            <a:off x="1624013" y="2754313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053" name="Oval 224"/>
          <p:cNvSpPr>
            <a:spLocks noChangeArrowheads="1"/>
          </p:cNvSpPr>
          <p:nvPr/>
        </p:nvSpPr>
        <p:spPr bwMode="auto">
          <a:xfrm>
            <a:off x="1936750" y="4778375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grpSp>
        <p:nvGrpSpPr>
          <p:cNvPr id="1054" name="Group 356"/>
          <p:cNvGrpSpPr>
            <a:grpSpLocks/>
          </p:cNvGrpSpPr>
          <p:nvPr/>
        </p:nvGrpSpPr>
        <p:grpSpPr bwMode="auto">
          <a:xfrm>
            <a:off x="1554163" y="2184400"/>
            <a:ext cx="465137" cy="481013"/>
            <a:chOff x="313" y="1497"/>
            <a:chExt cx="1152" cy="1014"/>
          </a:xfrm>
        </p:grpSpPr>
        <p:pic>
          <p:nvPicPr>
            <p:cNvPr id="1069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0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55" name="Group 356"/>
          <p:cNvGrpSpPr>
            <a:grpSpLocks/>
          </p:cNvGrpSpPr>
          <p:nvPr/>
        </p:nvGrpSpPr>
        <p:grpSpPr bwMode="auto">
          <a:xfrm>
            <a:off x="2530475" y="5273675"/>
            <a:ext cx="463550" cy="479425"/>
            <a:chOff x="313" y="1497"/>
            <a:chExt cx="1152" cy="1014"/>
          </a:xfrm>
        </p:grpSpPr>
        <p:pic>
          <p:nvPicPr>
            <p:cNvPr id="1067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8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56" name="Group 356"/>
          <p:cNvGrpSpPr>
            <a:grpSpLocks/>
          </p:cNvGrpSpPr>
          <p:nvPr/>
        </p:nvGrpSpPr>
        <p:grpSpPr bwMode="auto">
          <a:xfrm>
            <a:off x="2814638" y="3576638"/>
            <a:ext cx="465137" cy="481012"/>
            <a:chOff x="313" y="1497"/>
            <a:chExt cx="1152" cy="1014"/>
          </a:xfrm>
        </p:grpSpPr>
        <p:pic>
          <p:nvPicPr>
            <p:cNvPr id="1065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6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57" name="Group 356"/>
          <p:cNvGrpSpPr>
            <a:grpSpLocks/>
          </p:cNvGrpSpPr>
          <p:nvPr/>
        </p:nvGrpSpPr>
        <p:grpSpPr bwMode="auto">
          <a:xfrm>
            <a:off x="1655763" y="2936875"/>
            <a:ext cx="465137" cy="479425"/>
            <a:chOff x="313" y="1497"/>
            <a:chExt cx="1152" cy="1014"/>
          </a:xfrm>
        </p:grpSpPr>
        <p:pic>
          <p:nvPicPr>
            <p:cNvPr id="1063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4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58" name="Group 356"/>
          <p:cNvGrpSpPr>
            <a:grpSpLocks/>
          </p:cNvGrpSpPr>
          <p:nvPr/>
        </p:nvGrpSpPr>
        <p:grpSpPr bwMode="auto">
          <a:xfrm>
            <a:off x="2295525" y="3260725"/>
            <a:ext cx="465138" cy="481013"/>
            <a:chOff x="313" y="1497"/>
            <a:chExt cx="1152" cy="1014"/>
          </a:xfrm>
        </p:grpSpPr>
        <p:pic>
          <p:nvPicPr>
            <p:cNvPr id="1061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2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9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Στοιχεία ασύρματου δικτύου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60" name="Picture 16" descr="underline_base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863" y="881063"/>
            <a:ext cx="5159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3BB26C3B-6F85-4424-B469-DC75D436BF9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388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16389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1A7D8B44-EFD9-4C11-8495-BEE2DC08CF5D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>
                <a:latin typeface="Arial" pitchFamily="34" charset="0"/>
                <a:ea typeface="ＭＳ Ｐゴシック" pitchFamily="34" charset="-128"/>
              </a:rPr>
              <a:t>Ταξινόμηση ασύρματων δικτύων</a:t>
            </a:r>
            <a:endParaRPr lang="en-US" sz="32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2879725" y="1584325"/>
            <a:ext cx="141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2400">
                <a:solidFill>
                  <a:srgbClr val="000099"/>
                </a:solidFill>
                <a:latin typeface="Arial" pitchFamily="34" charset="0"/>
              </a:rPr>
              <a:t>ένα άλμα</a:t>
            </a:r>
            <a:endParaRPr lang="en-US" sz="24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5207000" y="1587500"/>
            <a:ext cx="264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2400">
                <a:solidFill>
                  <a:srgbClr val="000099"/>
                </a:solidFill>
                <a:latin typeface="Arial" pitchFamily="34" charset="0"/>
              </a:rPr>
              <a:t>πολλαπλά άλματα</a:t>
            </a:r>
            <a:endParaRPr lang="en-US" sz="24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784225" y="2425700"/>
            <a:ext cx="1531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2200">
                <a:solidFill>
                  <a:srgbClr val="000099"/>
                </a:solidFill>
                <a:latin typeface="Arial" pitchFamily="34" charset="0"/>
              </a:rPr>
              <a:t>υποδομή</a:t>
            </a:r>
            <a:endParaRPr lang="en-US" sz="2200">
              <a:solidFill>
                <a:srgbClr val="00009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200">
                <a:solidFill>
                  <a:srgbClr val="000099"/>
                </a:solidFill>
                <a:latin typeface="Gill Sans MT" pitchFamily="34" charset="0"/>
              </a:rPr>
              <a:t>(</a:t>
            </a:r>
            <a:r>
              <a:rPr lang="el-GR" sz="2200">
                <a:solidFill>
                  <a:srgbClr val="000099"/>
                </a:solidFill>
                <a:latin typeface="Arial" pitchFamily="34" charset="0"/>
              </a:rPr>
              <a:t>π.χ</a:t>
            </a:r>
            <a:r>
              <a:rPr lang="en-US" sz="2200">
                <a:solidFill>
                  <a:srgbClr val="000099"/>
                </a:solidFill>
                <a:latin typeface="Gill Sans MT" pitchFamily="34" charset="0"/>
              </a:rPr>
              <a:t>., APs)</a:t>
            </a:r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906463" y="4121150"/>
            <a:ext cx="1389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2200">
                <a:solidFill>
                  <a:srgbClr val="000099"/>
                </a:solidFill>
                <a:latin typeface="Arial" pitchFamily="34" charset="0"/>
              </a:rPr>
              <a:t>χωρίς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2200">
                <a:solidFill>
                  <a:srgbClr val="000099"/>
                </a:solidFill>
                <a:latin typeface="Arial" pitchFamily="34" charset="0"/>
              </a:rPr>
              <a:t> υποδομή</a:t>
            </a:r>
            <a:endParaRPr lang="en-US" sz="22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2376488" y="2179638"/>
            <a:ext cx="27209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800" dirty="0" smtClean="0">
                <a:latin typeface="Arial" pitchFamily="34" charset="0"/>
              </a:rPr>
              <a:t>Το </a:t>
            </a:r>
            <a:r>
              <a:rPr lang="el-GR" sz="1800" dirty="0">
                <a:latin typeface="Arial" pitchFamily="34" charset="0"/>
              </a:rPr>
              <a:t>τερματικό συνδέεται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800" dirty="0">
                <a:latin typeface="Arial" pitchFamily="34" charset="0"/>
              </a:rPr>
              <a:t>στο σταθμό βάσης</a:t>
            </a:r>
            <a:r>
              <a:rPr lang="en-US" sz="1800" dirty="0">
                <a:latin typeface="Gill Sans MT" pitchFamily="34" charset="0"/>
              </a:rPr>
              <a:t> (</a:t>
            </a:r>
            <a:r>
              <a:rPr lang="en-US" sz="1800" dirty="0" err="1">
                <a:latin typeface="Gill Sans MT" pitchFamily="34" charset="0"/>
              </a:rPr>
              <a:t>WiFi</a:t>
            </a:r>
            <a:r>
              <a:rPr lang="en-US" sz="1800" dirty="0">
                <a:latin typeface="Gill Sans MT" pitchFamily="34" charset="0"/>
              </a:rPr>
              <a:t>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dirty="0" err="1">
                <a:latin typeface="Gill Sans MT" pitchFamily="34" charset="0"/>
              </a:rPr>
              <a:t>WiMAX</a:t>
            </a:r>
            <a:r>
              <a:rPr lang="en-US" sz="1800" dirty="0">
                <a:latin typeface="Gill Sans MT" pitchFamily="34" charset="0"/>
              </a:rPr>
              <a:t>, </a:t>
            </a:r>
            <a:r>
              <a:rPr lang="el-GR" sz="1800" dirty="0" err="1">
                <a:latin typeface="Arial" pitchFamily="34" charset="0"/>
              </a:rPr>
              <a:t>κυψελωτό</a:t>
            </a:r>
            <a:r>
              <a:rPr lang="en-US" sz="1800" dirty="0">
                <a:latin typeface="Gill Sans MT" pitchFamily="34" charset="0"/>
              </a:rPr>
              <a:t>)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800" dirty="0">
                <a:latin typeface="Arial" pitchFamily="34" charset="0"/>
              </a:rPr>
              <a:t>που το συνδέει στο</a:t>
            </a:r>
            <a:r>
              <a:rPr lang="en-US" sz="1800" dirty="0">
                <a:latin typeface="Gill Sans MT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800" dirty="0">
                <a:latin typeface="Arial" pitchFamily="34" charset="0"/>
              </a:rPr>
              <a:t>ευρύτερο</a:t>
            </a:r>
            <a:r>
              <a:rPr lang="en-US" sz="1800" dirty="0">
                <a:latin typeface="Gill Sans MT" pitchFamily="34" charset="0"/>
              </a:rPr>
              <a:t> Internet</a:t>
            </a:r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2576663" y="3843338"/>
            <a:ext cx="24047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800" dirty="0" smtClean="0">
                <a:latin typeface="Arial" pitchFamily="34" charset="0"/>
              </a:rPr>
              <a:t>Χωρίς </a:t>
            </a:r>
            <a:r>
              <a:rPr lang="el-GR" sz="1800" dirty="0">
                <a:latin typeface="Arial" pitchFamily="34" charset="0"/>
              </a:rPr>
              <a:t>σταθμό βάσης</a:t>
            </a:r>
            <a:r>
              <a:rPr lang="en-US" sz="1800" dirty="0">
                <a:latin typeface="Gill Sans MT" pitchFamily="34" charset="0"/>
              </a:rPr>
              <a:t>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800" dirty="0">
                <a:latin typeface="Arial" pitchFamily="34" charset="0"/>
              </a:rPr>
              <a:t>χωρίς σύνδεση</a:t>
            </a:r>
            <a:r>
              <a:rPr lang="en-US" sz="1800" dirty="0">
                <a:latin typeface="Gill Sans MT" pitchFamily="34" charset="0"/>
              </a:rPr>
              <a:t> </a:t>
            </a:r>
            <a:r>
              <a:rPr lang="el-GR" sz="1800" dirty="0">
                <a:latin typeface="Arial" pitchFamily="34" charset="0"/>
              </a:rPr>
              <a:t>στο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800" dirty="0">
                <a:latin typeface="Arial" pitchFamily="34" charset="0"/>
              </a:rPr>
              <a:t>ευρύτερο</a:t>
            </a:r>
            <a:r>
              <a:rPr lang="en-US" sz="1800" dirty="0">
                <a:latin typeface="Gill Sans MT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latin typeface="Gill Sans MT" pitchFamily="34" charset="0"/>
              </a:rPr>
              <a:t>Internet (Bluetooth,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latin typeface="Gill Sans MT" pitchFamily="34" charset="0"/>
              </a:rPr>
              <a:t>ad hoc </a:t>
            </a:r>
            <a:r>
              <a:rPr lang="el-GR" sz="1800" dirty="0">
                <a:latin typeface="Arial" pitchFamily="34" charset="0"/>
              </a:rPr>
              <a:t>δίκτυα</a:t>
            </a:r>
            <a:r>
              <a:rPr lang="en-US" sz="1800" dirty="0">
                <a:latin typeface="Gill Sans MT" pitchFamily="34" charset="0"/>
              </a:rPr>
              <a:t>)</a:t>
            </a:r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5035550" y="2133600"/>
            <a:ext cx="30178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dirty="0" smtClean="0">
                <a:latin typeface="Arial" pitchFamily="34" charset="0"/>
              </a:rPr>
              <a:t>T</a:t>
            </a:r>
            <a:r>
              <a:rPr lang="el-GR" sz="1400" dirty="0" smtClean="0">
                <a:latin typeface="Arial" pitchFamily="34" charset="0"/>
              </a:rPr>
              <a:t>ο </a:t>
            </a:r>
            <a:r>
              <a:rPr lang="el-GR" sz="1400" dirty="0">
                <a:latin typeface="Arial" pitchFamily="34" charset="0"/>
              </a:rPr>
              <a:t>τερματικό ίσως πρέπει</a:t>
            </a:r>
            <a:endParaRPr lang="en-US" sz="14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400" dirty="0">
                <a:latin typeface="Arial" pitchFamily="34" charset="0"/>
              </a:rPr>
              <a:t>να αναμεταδώσει</a:t>
            </a:r>
            <a:r>
              <a:rPr lang="en-US" sz="1400" dirty="0">
                <a:latin typeface="Gill Sans MT" pitchFamily="34" charset="0"/>
              </a:rPr>
              <a:t> </a:t>
            </a:r>
            <a:r>
              <a:rPr lang="el-GR" sz="1400" dirty="0">
                <a:latin typeface="Arial" pitchFamily="34" charset="0"/>
              </a:rPr>
              <a:t>μέσω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400" dirty="0">
                <a:latin typeface="Arial" pitchFamily="34" charset="0"/>
              </a:rPr>
              <a:t>αρκετών ασύρματων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400" dirty="0">
                <a:latin typeface="Arial" pitchFamily="34" charset="0"/>
              </a:rPr>
              <a:t>κόμβων</a:t>
            </a:r>
            <a:r>
              <a:rPr lang="en-US" sz="1400" dirty="0">
                <a:latin typeface="Gill Sans MT" pitchFamily="34" charset="0"/>
              </a:rPr>
              <a:t> </a:t>
            </a:r>
            <a:r>
              <a:rPr lang="el-GR" sz="1400" dirty="0">
                <a:latin typeface="Arial" pitchFamily="34" charset="0"/>
              </a:rPr>
              <a:t>για να συνδεθεί στο</a:t>
            </a:r>
            <a:r>
              <a:rPr lang="en-US" sz="1400" dirty="0">
                <a:latin typeface="Gill Sans MT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400" dirty="0">
                <a:latin typeface="Arial" pitchFamily="34" charset="0"/>
              </a:rPr>
              <a:t>ευρύτερο </a:t>
            </a:r>
            <a:r>
              <a:rPr lang="en-US" sz="1400" dirty="0">
                <a:latin typeface="Gill Sans MT" pitchFamily="34" charset="0"/>
              </a:rPr>
              <a:t>Internet: </a:t>
            </a:r>
            <a:r>
              <a:rPr lang="el-GR" sz="1400" i="1" dirty="0">
                <a:latin typeface="Arial" pitchFamily="34" charset="0"/>
              </a:rPr>
              <a:t>δίκτυο </a:t>
            </a:r>
            <a:r>
              <a:rPr lang="el-GR" sz="1400" i="1" dirty="0" smtClean="0">
                <a:latin typeface="Arial" pitchFamily="34" charset="0"/>
              </a:rPr>
              <a:t>πλέγματος (</a:t>
            </a:r>
            <a:r>
              <a:rPr lang="en-US" sz="1400" i="1" dirty="0" smtClean="0">
                <a:latin typeface="Arial" pitchFamily="34" charset="0"/>
              </a:rPr>
              <a:t>mesh network)</a:t>
            </a:r>
            <a:endParaRPr lang="en-US" sz="1400" i="1" dirty="0">
              <a:latin typeface="Arial" pitchFamily="34" charset="0"/>
            </a:endParaRP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5138550" y="3716338"/>
            <a:ext cx="27308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dirty="0" smtClean="0">
                <a:latin typeface="Gill Sans MT" pitchFamily="34" charset="0"/>
              </a:rPr>
              <a:t>X</a:t>
            </a:r>
            <a:r>
              <a:rPr lang="el-GR" sz="1400" dirty="0" err="1" smtClean="0">
                <a:latin typeface="Gill Sans MT" pitchFamily="34" charset="0"/>
              </a:rPr>
              <a:t>ωρίς</a:t>
            </a:r>
            <a:r>
              <a:rPr lang="el-GR" sz="1400" dirty="0" smtClean="0">
                <a:latin typeface="Gill Sans MT" pitchFamily="34" charset="0"/>
              </a:rPr>
              <a:t> </a:t>
            </a:r>
            <a:r>
              <a:rPr lang="el-GR" sz="1400" dirty="0">
                <a:latin typeface="Gill Sans MT" pitchFamily="34" charset="0"/>
              </a:rPr>
              <a:t>σταθμό βάσης,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400" dirty="0">
                <a:latin typeface="Gill Sans MT" pitchFamily="34" charset="0"/>
              </a:rPr>
              <a:t>χωρίς σύνδεση στο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400" dirty="0">
                <a:latin typeface="Gill Sans MT" pitchFamily="34" charset="0"/>
              </a:rPr>
              <a:t>ευρύτερο Internet</a:t>
            </a:r>
            <a:r>
              <a:rPr lang="en-US" sz="1400" dirty="0" smtClean="0">
                <a:latin typeface="Gill Sans MT" pitchFamily="34" charset="0"/>
              </a:rPr>
              <a:t>.</a:t>
            </a:r>
            <a:endParaRPr lang="en-US" sz="1400" dirty="0">
              <a:latin typeface="Gill Sans MT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latin typeface="Gill Sans MT" pitchFamily="34" charset="0"/>
              </a:rPr>
              <a:t> </a:t>
            </a:r>
            <a:r>
              <a:rPr lang="el-GR" sz="1400" dirty="0">
                <a:latin typeface="Arial" pitchFamily="34" charset="0"/>
              </a:rPr>
              <a:t>Ίσως πρέπει</a:t>
            </a:r>
            <a:endParaRPr lang="en-US" sz="14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400" dirty="0">
                <a:latin typeface="Arial" pitchFamily="34" charset="0"/>
              </a:rPr>
              <a:t>να αναμεταδώσει</a:t>
            </a:r>
            <a:r>
              <a:rPr lang="en-US" sz="1400" dirty="0">
                <a:latin typeface="Gill Sans MT" pitchFamily="34" charset="0"/>
              </a:rPr>
              <a:t> </a:t>
            </a:r>
            <a:r>
              <a:rPr lang="el-GR" sz="1400" dirty="0">
                <a:latin typeface="Arial" pitchFamily="34" charset="0"/>
              </a:rPr>
              <a:t>για να φθάσει</a:t>
            </a:r>
            <a:r>
              <a:rPr lang="en-US" sz="1400" dirty="0">
                <a:latin typeface="Gill Sans MT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400" dirty="0">
                <a:latin typeface="Arial" pitchFamily="34" charset="0"/>
              </a:rPr>
              <a:t>ένα δοσμένο ασύρματο κόμβο</a:t>
            </a:r>
            <a:endParaRPr lang="en-US" sz="14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latin typeface="Gill Sans MT" pitchFamily="34" charset="0"/>
              </a:rPr>
              <a:t>MANET, VANET</a:t>
            </a:r>
          </a:p>
        </p:txBody>
      </p:sp>
      <p:sp>
        <p:nvSpPr>
          <p:cNvPr id="16399" name="Rectangle 19"/>
          <p:cNvSpPr>
            <a:spLocks noChangeArrowheads="1"/>
          </p:cNvSpPr>
          <p:nvPr/>
        </p:nvSpPr>
        <p:spPr bwMode="auto">
          <a:xfrm>
            <a:off x="701675" y="1604963"/>
            <a:ext cx="7286625" cy="38512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>
              <a:latin typeface="Gill Sans MT" pitchFamily="34" charset="0"/>
            </a:endParaRPr>
          </a:p>
        </p:txBody>
      </p:sp>
      <p:sp>
        <p:nvSpPr>
          <p:cNvPr id="16400" name="Line 20"/>
          <p:cNvSpPr>
            <a:spLocks noChangeShapeType="1"/>
          </p:cNvSpPr>
          <p:nvPr/>
        </p:nvSpPr>
        <p:spPr bwMode="auto">
          <a:xfrm flipV="1">
            <a:off x="701675" y="2044700"/>
            <a:ext cx="7294563" cy="793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401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402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16403" name="Picture 1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968375"/>
            <a:ext cx="61102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B8F06839-B1CE-44FB-A1D0-F8267F530DB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12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 dirty="0">
                <a:latin typeface="Arial" pitchFamily="34" charset="0"/>
              </a:rPr>
              <a:t>Wireless, Mobile Networks</a:t>
            </a:r>
          </a:p>
        </p:txBody>
      </p:sp>
      <p:sp>
        <p:nvSpPr>
          <p:cNvPr id="17413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5C73D82E-1364-4B7B-BF81-D9693D785989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Διάρθρωση θεματικής ενότητας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accent2"/>
                </a:solidFill>
                <a:ea typeface="ＭＳ Ｐゴシック" pitchFamily="34" charset="-128"/>
              </a:rPr>
              <a:t>6.1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Εισαγωγή</a:t>
            </a:r>
            <a:r>
              <a:rPr lang="en-US" sz="240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l-GR" u="sng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Ασύρματο</a:t>
            </a:r>
            <a:endParaRPr lang="en-US" u="sng" smtClean="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C00000"/>
                </a:solidFill>
                <a:ea typeface="ＭＳ Ｐゴシック" pitchFamily="34" charset="-128"/>
              </a:rPr>
              <a:t>6.2 </a:t>
            </a:r>
            <a:r>
              <a:rPr lang="el-GR" sz="240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Ασύρματες ζεύξεις</a:t>
            </a:r>
            <a:r>
              <a:rPr lang="en-US" sz="2400" smtClean="0">
                <a:solidFill>
                  <a:srgbClr val="C00000"/>
                </a:solidFill>
                <a:ea typeface="ＭＳ Ｐゴシック" pitchFamily="34" charset="-128"/>
              </a:rPr>
              <a:t>, </a:t>
            </a:r>
            <a:r>
              <a:rPr lang="el-GR" sz="240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χαρακτηριστικά</a:t>
            </a:r>
            <a:endParaRPr lang="en-US" sz="240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C00000"/>
                </a:solidFill>
                <a:ea typeface="ＭＳ Ｐゴシック" pitchFamily="34" charset="-128"/>
              </a:rPr>
              <a:t>CDMA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6.3 </a:t>
            </a:r>
            <a:r>
              <a:rPr lang="en-US" sz="2400" smtClean="0">
                <a:ea typeface="ＭＳ Ｐゴシック" pitchFamily="34" charset="-128"/>
              </a:rPr>
              <a:t>IEEE 802.11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ασύρματα</a:t>
            </a:r>
            <a:r>
              <a:rPr lang="en-US" sz="2400" smtClean="0">
                <a:ea typeface="ＭＳ Ｐゴシック" pitchFamily="34" charset="-128"/>
              </a:rPr>
              <a:t> LANs (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Wi-Fi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6.4</a:t>
            </a: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Κυψελωτή πρόσβαση</a:t>
            </a:r>
            <a:r>
              <a:rPr lang="en-US" sz="2400" smtClean="0">
                <a:ea typeface="ＭＳ Ｐゴシック" pitchFamily="34" charset="-128"/>
              </a:rPr>
              <a:t>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στο </a:t>
            </a:r>
            <a:r>
              <a:rPr lang="en-US" sz="2400" smtClean="0">
                <a:ea typeface="ＭＳ Ｐゴシック" pitchFamily="34" charset="-128"/>
              </a:rPr>
              <a:t>Internet</a:t>
            </a:r>
          </a:p>
          <a:p>
            <a:pPr lvl="1">
              <a:lnSpc>
                <a:spcPct val="90000"/>
              </a:lnSpc>
            </a:pP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αρχιτεκτονική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πρότυπα</a:t>
            </a:r>
            <a:r>
              <a:rPr lang="en-US" sz="2000" smtClean="0">
                <a:ea typeface="ＭＳ Ｐゴシック" pitchFamily="34" charset="-128"/>
              </a:rPr>
              <a:t> (e.g., GSM)</a:t>
            </a:r>
          </a:p>
        </p:txBody>
      </p:sp>
      <p:sp>
        <p:nvSpPr>
          <p:cNvPr id="174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u="sng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Κινητικότητα</a:t>
            </a:r>
            <a:endParaRPr lang="en-US" sz="2400" u="sng" smtClean="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6.5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Αρχές</a:t>
            </a:r>
            <a:r>
              <a:rPr lang="en-US" sz="2000" smtClean="0">
                <a:ea typeface="ＭＳ Ｐゴシック" pitchFamily="34" charset="-128"/>
              </a:rPr>
              <a:t>: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διευθυνσιοδότηση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και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δρομολόγηση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προς κινητούς χρήστες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6.6</a:t>
            </a:r>
            <a:r>
              <a:rPr lang="en-US" sz="2000" smtClean="0">
                <a:ea typeface="ＭＳ Ｐゴシック" pitchFamily="34" charset="-128"/>
              </a:rPr>
              <a:t> Mobile IP</a:t>
            </a: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6.7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Διαχείριση κινητικότητας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σε κυψελωτά δίκτυα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6.8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Κινητικότητα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και πρωτόκολλα υψηλότερων στρωμάτων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endParaRPr lang="en-US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6.9</a:t>
            </a:r>
            <a:r>
              <a:rPr lang="en-US" sz="20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Περίληψη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7417" name="Picture 2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" y="1017589"/>
            <a:ext cx="5696217" cy="16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B37966B7-82FA-4E2C-9D08-03A0E2FFBAC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6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18437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D9A06A5C-2AAC-4C4A-BD98-942FACEE6D91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r>
              <a:rPr lang="el-GR" sz="3200" smtClean="0">
                <a:latin typeface="Arial" pitchFamily="34" charset="0"/>
                <a:ea typeface="ＭＳ Ｐゴシック" pitchFamily="34" charset="-128"/>
              </a:rPr>
              <a:t>Χαρακτηριστικά Ασύρματης Ζεύξης</a:t>
            </a:r>
            <a:r>
              <a:rPr lang="en-US" sz="3600" smtClean="0">
                <a:ea typeface="ＭＳ Ｐゴシック" pitchFamily="34" charset="-128"/>
              </a:rPr>
              <a:t> (1)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3673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400" i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σημαντικές</a:t>
            </a:r>
            <a:r>
              <a:rPr lang="en-US" sz="2400" i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διαφορές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από ενσύρματη ζεύξη</a:t>
            </a:r>
            <a:r>
              <a:rPr lang="en-US" sz="2400" dirty="0" smtClean="0">
                <a:ea typeface="ＭＳ Ｐゴシック" pitchFamily="34" charset="-128"/>
              </a:rPr>
              <a:t> ….</a:t>
            </a:r>
            <a:endParaRPr lang="el-GR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l-GR" i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μειωμένη ισχύς σήματος</a:t>
            </a:r>
            <a:r>
              <a:rPr lang="en-US" i="1" dirty="0" smtClean="0">
                <a:solidFill>
                  <a:srgbClr val="C00000"/>
                </a:solidFill>
                <a:ea typeface="ＭＳ Ｐゴシック" pitchFamily="34" charset="-128"/>
              </a:rPr>
              <a:t>: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το </a:t>
            </a:r>
            <a:r>
              <a:rPr lang="el-GR" dirty="0" err="1" smtClean="0">
                <a:latin typeface="Arial" pitchFamily="34" charset="0"/>
                <a:ea typeface="ＭＳ Ｐゴシック" pitchFamily="34" charset="-128"/>
              </a:rPr>
              <a:t>ραδιοσήμα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εξασθενεί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καθώς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διαδίδεται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μέσω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ύλης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απώλειες διαδρομής</a:t>
            </a:r>
            <a:r>
              <a:rPr lang="en-US" dirty="0" smtClean="0">
                <a:ea typeface="ＭＳ Ｐゴシック" pitchFamily="34" charset="-128"/>
              </a:rPr>
              <a:t>)</a:t>
            </a:r>
            <a:endParaRPr lang="el-GR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l-GR" i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παρεμβολές από άλλες πηγές</a:t>
            </a:r>
            <a:r>
              <a:rPr lang="en-US" i="1" dirty="0" smtClean="0">
                <a:solidFill>
                  <a:srgbClr val="C00000"/>
                </a:solidFill>
                <a:ea typeface="ＭＳ Ｐゴシック" pitchFamily="34" charset="-128"/>
              </a:rPr>
              <a:t>: </a:t>
            </a:r>
            <a:r>
              <a:rPr lang="el-GR" dirty="0" err="1" smtClean="0">
                <a:latin typeface="Arial" pitchFamily="34" charset="0"/>
                <a:ea typeface="ＭＳ Ｐゴシック" pitchFamily="34" charset="-128"/>
              </a:rPr>
              <a:t>προτυποποιημένες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συχνότητες ασύρματου δικτύου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l-GR" dirty="0" err="1" smtClean="0">
                <a:latin typeface="Arial" pitchFamily="34" charset="0"/>
                <a:ea typeface="ＭＳ Ｐゴシック" pitchFamily="34" charset="-128"/>
              </a:rPr>
              <a:t>π.χ</a:t>
            </a:r>
            <a:r>
              <a:rPr lang="en-US" dirty="0" smtClean="0">
                <a:ea typeface="ＭＳ Ｐゴシック" pitchFamily="34" charset="-128"/>
              </a:rPr>
              <a:t>., 2.4 GHz)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μοιράζονται με άλλες συσκευές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l-GR" dirty="0" err="1" smtClean="0">
                <a:latin typeface="Arial" pitchFamily="34" charset="0"/>
                <a:ea typeface="ＭＳ Ｐゴシック" pitchFamily="34" charset="-128"/>
              </a:rPr>
              <a:t>π.χ</a:t>
            </a:r>
            <a:r>
              <a:rPr lang="en-US" dirty="0" smtClean="0">
                <a:ea typeface="ＭＳ Ｐゴシック" pitchFamily="34" charset="-128"/>
              </a:rPr>
              <a:t>.,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τηλέφωνα</a:t>
            </a:r>
            <a:r>
              <a:rPr lang="en-US" dirty="0" smtClean="0">
                <a:ea typeface="ＭＳ Ｐゴシック" pitchFamily="34" charset="-128"/>
              </a:rPr>
              <a:t>) </a:t>
            </a:r>
            <a:endParaRPr lang="el-GR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l-GR" i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διάδοση πολλαπλών διαδρομών</a:t>
            </a:r>
            <a:r>
              <a:rPr lang="el-GR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i="1" dirty="0" smtClean="0">
                <a:solidFill>
                  <a:srgbClr val="C00000"/>
                </a:solidFill>
                <a:ea typeface="ＭＳ Ｐゴシック" pitchFamily="34" charset="-128"/>
              </a:rPr>
              <a:t>: </a:t>
            </a:r>
            <a:r>
              <a:rPr lang="el-GR" dirty="0" err="1" smtClean="0">
                <a:latin typeface="Arial" pitchFamily="34" charset="0"/>
                <a:ea typeface="ＭＳ Ｐゴシック" pitchFamily="34" charset="-128"/>
              </a:rPr>
              <a:t>ραδιοσήμα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ανακλάται από αντικείμενα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στο έδαφος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φθάνοντας στον προορισμό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σε ελαφρώς διαφορετικούς χρόνους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ea typeface="ＭＳ Ｐゴシック" pitchFamily="34" charset="-128"/>
              </a:rPr>
              <a:t>….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κάνει την επικοινωνία κατά μήκος της ασύρματης ζεύξης</a:t>
            </a:r>
            <a:r>
              <a:rPr lang="en-US" sz="2400" dirty="0" smtClean="0">
                <a:ea typeface="ＭＳ Ｐゴシック" pitchFamily="34" charset="-128"/>
              </a:rPr>
              <a:t> (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ακόμα και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«σημείου προς σημείο»</a:t>
            </a:r>
            <a:r>
              <a:rPr lang="en-US" sz="2400" dirty="0" smtClean="0">
                <a:ea typeface="ＭＳ Ｐゴシック" pitchFamily="34" charset="-128"/>
              </a:rPr>
              <a:t>)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πολύ πιο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l-GR" altLang="ja-JP" sz="2400" dirty="0" smtClean="0">
                <a:latin typeface="Arial" pitchFamily="34" charset="0"/>
                <a:ea typeface="ＭＳ Ｐゴシック" pitchFamily="34" charset="-128"/>
              </a:rPr>
              <a:t>δύσκολη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</a:t>
            </a: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18440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1C1BF5B3-757B-48DA-B73C-CCD45DED459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60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19461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935E68A7-CC66-4A87-8E09-D36A7F5A7CE2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r>
              <a:rPr lang="el-GR" sz="3200" smtClean="0">
                <a:latin typeface="Arial" pitchFamily="34" charset="0"/>
                <a:ea typeface="ＭＳ Ｐゴシック" pitchFamily="34" charset="-128"/>
              </a:rPr>
              <a:t>Χαρακτηριστικά Ασύρματης Ζεύξης </a:t>
            </a:r>
            <a:r>
              <a:rPr lang="en-US" sz="2800" smtClean="0">
                <a:ea typeface="ＭＳ Ｐゴシック" pitchFamily="34" charset="-128"/>
              </a:rPr>
              <a:t>(2)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3175"/>
            <a:ext cx="4276725" cy="5197475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SNR: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λόγος σήματος προς θόρυβο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μεγαλύτερο</a:t>
            </a:r>
            <a:r>
              <a:rPr lang="en-US" sz="1800" smtClean="0">
                <a:ea typeface="ＭＳ Ｐゴシック" pitchFamily="34" charset="-128"/>
              </a:rPr>
              <a:t> SNR – </a:t>
            </a:r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ευκολότερο</a:t>
            </a:r>
            <a:r>
              <a:rPr lang="en-US" sz="1800" smtClean="0">
                <a:ea typeface="ＭＳ Ｐゴシック" pitchFamily="34" charset="-128"/>
              </a:rPr>
              <a:t> </a:t>
            </a:r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να εξάγει</a:t>
            </a:r>
            <a:r>
              <a:rPr lang="en-US" sz="1800" smtClean="0">
                <a:ea typeface="ＭＳ Ｐゴシック" pitchFamily="34" charset="-128"/>
              </a:rPr>
              <a:t> </a:t>
            </a:r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σήμα από το θόρυβο</a:t>
            </a:r>
            <a:r>
              <a:rPr lang="en-US" sz="1800" smtClean="0">
                <a:ea typeface="ＭＳ Ｐゴシック" pitchFamily="34" charset="-128"/>
              </a:rPr>
              <a:t> (</a:t>
            </a:r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είναι καλό</a:t>
            </a:r>
            <a:r>
              <a:rPr lang="en-US" altLang="ja-JP" sz="1800" smtClean="0">
                <a:ea typeface="ＭＳ Ｐゴシック" pitchFamily="34" charset="-128"/>
              </a:rPr>
              <a:t>)</a:t>
            </a:r>
          </a:p>
          <a:p>
            <a:r>
              <a:rPr lang="en-US" sz="2000" i="1" smtClean="0">
                <a:solidFill>
                  <a:srgbClr val="C00000"/>
                </a:solidFill>
                <a:ea typeface="ＭＳ Ｐゴシック" pitchFamily="34" charset="-128"/>
              </a:rPr>
              <a:t>SNR </a:t>
            </a:r>
            <a:r>
              <a:rPr lang="el-GR" sz="2000" i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και</a:t>
            </a:r>
            <a:r>
              <a:rPr lang="en-US" sz="2000" i="1" smtClean="0">
                <a:solidFill>
                  <a:srgbClr val="C00000"/>
                </a:solidFill>
                <a:ea typeface="ＭＳ Ｐゴシック" pitchFamily="34" charset="-128"/>
              </a:rPr>
              <a:t> BER</a:t>
            </a:r>
            <a:endParaRPr lang="en-US" sz="2000" i="1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l-GR" sz="1800" i="1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δεδομένου φυσικού επιπέδου</a:t>
            </a:r>
            <a:r>
              <a:rPr lang="en-US" sz="1800" i="1" smtClean="0">
                <a:solidFill>
                  <a:srgbClr val="000099"/>
                </a:solidFill>
                <a:ea typeface="ＭＳ Ｐゴシック" pitchFamily="34" charset="-128"/>
              </a:rPr>
              <a:t>:</a:t>
            </a:r>
            <a:r>
              <a:rPr lang="en-US" sz="1800" smtClean="0">
                <a:ea typeface="ＭＳ Ｐゴシック" pitchFamily="34" charset="-128"/>
              </a:rPr>
              <a:t> </a:t>
            </a:r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αύξηση ισχύος</a:t>
            </a:r>
            <a:r>
              <a:rPr lang="en-US" sz="1800" smtClean="0">
                <a:ea typeface="ＭＳ Ｐゴシック" pitchFamily="34" charset="-128"/>
              </a:rPr>
              <a:t> -&gt; </a:t>
            </a:r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αύξηση</a:t>
            </a:r>
            <a:r>
              <a:rPr lang="en-US" sz="1800" smtClean="0">
                <a:ea typeface="ＭＳ Ｐゴシック" pitchFamily="34" charset="-128"/>
              </a:rPr>
              <a:t> SNR-&gt;</a:t>
            </a:r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μείωση</a:t>
            </a:r>
            <a:r>
              <a:rPr lang="en-US" sz="1800" smtClean="0">
                <a:ea typeface="ＭＳ Ｐゴシック" pitchFamily="34" charset="-128"/>
              </a:rPr>
              <a:t> BER</a:t>
            </a:r>
          </a:p>
          <a:p>
            <a:pPr lvl="1"/>
            <a:r>
              <a:rPr lang="el-GR" sz="1800" i="1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δεδομένου</a:t>
            </a:r>
            <a:r>
              <a:rPr lang="en-US" sz="1800" i="1" smtClean="0">
                <a:solidFill>
                  <a:srgbClr val="000099"/>
                </a:solidFill>
                <a:ea typeface="ＭＳ Ｐゴシック" pitchFamily="34" charset="-128"/>
              </a:rPr>
              <a:t> SNR:</a:t>
            </a:r>
            <a:r>
              <a:rPr lang="en-US" sz="1800" smtClean="0">
                <a:ea typeface="ＭＳ Ｐゴシック" pitchFamily="34" charset="-128"/>
              </a:rPr>
              <a:t> </a:t>
            </a:r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επίλεξε</a:t>
            </a:r>
            <a:r>
              <a:rPr lang="en-US" sz="1800" smtClean="0">
                <a:ea typeface="ＭＳ Ｐゴシック" pitchFamily="34" charset="-128"/>
              </a:rPr>
              <a:t> </a:t>
            </a:r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το φυσικό επίπεδο</a:t>
            </a:r>
            <a:r>
              <a:rPr lang="en-US" sz="1800" smtClean="0">
                <a:ea typeface="ＭＳ Ｐゴシック" pitchFamily="34" charset="-128"/>
              </a:rPr>
              <a:t> </a:t>
            </a:r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που ικανοποιεί την απαίτηση</a:t>
            </a:r>
            <a:r>
              <a:rPr lang="en-US" sz="1800" smtClean="0">
                <a:ea typeface="ＭＳ Ｐゴシック" pitchFamily="34" charset="-128"/>
              </a:rPr>
              <a:t> BER, </a:t>
            </a:r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δίνοντας</a:t>
            </a:r>
            <a:r>
              <a:rPr lang="en-US" sz="1800" smtClean="0">
                <a:ea typeface="ＭＳ Ｐゴシック" pitchFamily="34" charset="-128"/>
              </a:rPr>
              <a:t> </a:t>
            </a:r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μέγιστη απόδοση</a:t>
            </a:r>
            <a:endParaRPr lang="en-US" sz="1800" smtClean="0">
              <a:ea typeface="ＭＳ Ｐゴシック" pitchFamily="34" charset="-128"/>
            </a:endParaRPr>
          </a:p>
          <a:p>
            <a:pPr lvl="2"/>
            <a:r>
              <a:rPr lang="el-GR" sz="1600" smtClean="0">
                <a:latin typeface="Arial" pitchFamily="34" charset="0"/>
                <a:ea typeface="ＭＳ Ｐゴシック" pitchFamily="34" charset="-128"/>
              </a:rPr>
              <a:t>το </a:t>
            </a:r>
            <a:r>
              <a:rPr lang="en-US" sz="1600" smtClean="0">
                <a:latin typeface="Gill Sans MT" pitchFamily="34" charset="0"/>
                <a:ea typeface="ＭＳ Ｐゴシック" pitchFamily="34" charset="-128"/>
              </a:rPr>
              <a:t>SNR </a:t>
            </a:r>
            <a:r>
              <a:rPr lang="el-GR" sz="1600" smtClean="0">
                <a:latin typeface="Arial" pitchFamily="34" charset="0"/>
                <a:ea typeface="ＭＳ Ｐゴシック" pitchFamily="34" charset="-128"/>
              </a:rPr>
              <a:t>μπορεί να αλλάξει με την κινητικότητα</a:t>
            </a:r>
            <a:r>
              <a:rPr lang="en-US" sz="1600" smtClean="0">
                <a:latin typeface="Gill Sans MT" pitchFamily="34" charset="0"/>
                <a:ea typeface="ＭＳ Ｐゴシック" pitchFamily="34" charset="-128"/>
              </a:rPr>
              <a:t>: </a:t>
            </a:r>
            <a:r>
              <a:rPr lang="el-GR" sz="1600" smtClean="0">
                <a:latin typeface="Arial" pitchFamily="34" charset="0"/>
                <a:ea typeface="ＭＳ Ｐゴシック" pitchFamily="34" charset="-128"/>
              </a:rPr>
              <a:t>δυναμική</a:t>
            </a:r>
            <a:r>
              <a:rPr lang="en-US" sz="1600" smtClean="0">
                <a:latin typeface="Gill Sans MT" pitchFamily="34" charset="0"/>
                <a:ea typeface="ＭＳ Ｐゴシック" pitchFamily="34" charset="-128"/>
              </a:rPr>
              <a:t> </a:t>
            </a:r>
            <a:r>
              <a:rPr lang="el-GR" sz="1600" smtClean="0">
                <a:latin typeface="Arial" pitchFamily="34" charset="0"/>
                <a:ea typeface="ＭＳ Ｐゴシック" pitchFamily="34" charset="-128"/>
              </a:rPr>
              <a:t>προσαρμογή</a:t>
            </a:r>
            <a:r>
              <a:rPr lang="en-US" sz="1600" smtClean="0">
                <a:latin typeface="Gill Sans MT" pitchFamily="34" charset="0"/>
                <a:ea typeface="ＭＳ Ｐゴシック" pitchFamily="34" charset="-128"/>
              </a:rPr>
              <a:t> </a:t>
            </a:r>
            <a:r>
              <a:rPr lang="el-GR" sz="1600" smtClean="0">
                <a:latin typeface="Arial" pitchFamily="34" charset="0"/>
                <a:ea typeface="ＭＳ Ｐゴシック" pitchFamily="34" charset="-128"/>
              </a:rPr>
              <a:t>φυσικού επιπέδου</a:t>
            </a:r>
            <a:r>
              <a:rPr lang="en-US" sz="1600" smtClean="0">
                <a:latin typeface="Gill Sans MT" pitchFamily="34" charset="0"/>
                <a:ea typeface="ＭＳ Ｐゴシック" pitchFamily="34" charset="-128"/>
              </a:rPr>
              <a:t> (</a:t>
            </a:r>
            <a:r>
              <a:rPr lang="el-GR" sz="1600" smtClean="0">
                <a:latin typeface="Arial" pitchFamily="34" charset="0"/>
                <a:ea typeface="ＭＳ Ｐゴシック" pitchFamily="34" charset="-128"/>
              </a:rPr>
              <a:t>τεχνική διαμόρφωσης</a:t>
            </a:r>
            <a:r>
              <a:rPr lang="en-US" sz="1600" smtClean="0">
                <a:latin typeface="Gill Sans MT" pitchFamily="34" charset="0"/>
                <a:ea typeface="ＭＳ Ｐゴシック" pitchFamily="34" charset="-128"/>
              </a:rPr>
              <a:t>, </a:t>
            </a:r>
            <a:r>
              <a:rPr lang="el-GR" sz="1600" smtClean="0">
                <a:latin typeface="Arial" pitchFamily="34" charset="0"/>
                <a:ea typeface="ＭＳ Ｐゴシック" pitchFamily="34" charset="-128"/>
              </a:rPr>
              <a:t>ρυθμός</a:t>
            </a:r>
            <a:r>
              <a:rPr lang="en-US" sz="1600" smtClean="0">
                <a:latin typeface="Gill Sans MT" pitchFamily="34" charset="0"/>
                <a:ea typeface="ＭＳ Ｐゴシック" pitchFamily="34" charset="-128"/>
              </a:rPr>
              <a:t>) </a:t>
            </a:r>
            <a:endParaRPr lang="en-US" sz="1400" smtClean="0">
              <a:ea typeface="ＭＳ Ｐゴシック" pitchFamily="34" charset="-128"/>
            </a:endParaRPr>
          </a:p>
        </p:txBody>
      </p:sp>
      <p:sp>
        <p:nvSpPr>
          <p:cNvPr id="19464" name="Freeform 4"/>
          <p:cNvSpPr>
            <a:spLocks/>
          </p:cNvSpPr>
          <p:nvPr/>
        </p:nvSpPr>
        <p:spPr bwMode="auto">
          <a:xfrm>
            <a:off x="5483225" y="17811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592"/>
              <a:gd name="T14" fmla="*/ 384 w 384"/>
              <a:gd name="T15" fmla="*/ 1592 h 1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5" name="Freeform 5"/>
          <p:cNvSpPr>
            <a:spLocks/>
          </p:cNvSpPr>
          <p:nvPr/>
        </p:nvSpPr>
        <p:spPr bwMode="auto">
          <a:xfrm>
            <a:off x="6130925" y="14509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800"/>
              <a:gd name="T17" fmla="*/ 432 w 432"/>
              <a:gd name="T18" fmla="*/ 1800 h 1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6" name="Freeform 6"/>
          <p:cNvSpPr>
            <a:spLocks/>
          </p:cNvSpPr>
          <p:nvPr/>
        </p:nvSpPr>
        <p:spPr bwMode="auto">
          <a:xfrm>
            <a:off x="7045325" y="14509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792"/>
              <a:gd name="T17" fmla="*/ 408 w 408"/>
              <a:gd name="T18" fmla="*/ 1792 h 1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5475288" y="1438275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9468" name="Line 8"/>
          <p:cNvSpPr>
            <a:spLocks noChangeShapeType="1"/>
          </p:cNvSpPr>
          <p:nvPr/>
        </p:nvSpPr>
        <p:spPr bwMode="auto">
          <a:xfrm>
            <a:off x="5475288" y="19319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9" name="Line 9"/>
          <p:cNvSpPr>
            <a:spLocks noChangeShapeType="1"/>
          </p:cNvSpPr>
          <p:nvPr/>
        </p:nvSpPr>
        <p:spPr bwMode="auto">
          <a:xfrm>
            <a:off x="5484813" y="23987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0" name="Line 10"/>
          <p:cNvSpPr>
            <a:spLocks noChangeShapeType="1"/>
          </p:cNvSpPr>
          <p:nvPr/>
        </p:nvSpPr>
        <p:spPr bwMode="auto">
          <a:xfrm>
            <a:off x="5494338" y="28797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1" name="Line 11"/>
          <p:cNvSpPr>
            <a:spLocks noChangeShapeType="1"/>
          </p:cNvSpPr>
          <p:nvPr/>
        </p:nvSpPr>
        <p:spPr bwMode="auto">
          <a:xfrm>
            <a:off x="5503863" y="33464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2" name="Line 12"/>
          <p:cNvSpPr>
            <a:spLocks noChangeShapeType="1"/>
          </p:cNvSpPr>
          <p:nvPr/>
        </p:nvSpPr>
        <p:spPr bwMode="auto">
          <a:xfrm>
            <a:off x="5513388" y="38274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3" name="Line 13"/>
          <p:cNvSpPr>
            <a:spLocks noChangeShapeType="1"/>
          </p:cNvSpPr>
          <p:nvPr/>
        </p:nvSpPr>
        <p:spPr bwMode="auto">
          <a:xfrm>
            <a:off x="6224588" y="14382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4" name="Line 14"/>
          <p:cNvSpPr>
            <a:spLocks noChangeShapeType="1"/>
          </p:cNvSpPr>
          <p:nvPr/>
        </p:nvSpPr>
        <p:spPr bwMode="auto">
          <a:xfrm>
            <a:off x="6931025" y="14557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5" name="Line 15"/>
          <p:cNvSpPr>
            <a:spLocks noChangeShapeType="1"/>
          </p:cNvSpPr>
          <p:nvPr/>
        </p:nvSpPr>
        <p:spPr bwMode="auto">
          <a:xfrm>
            <a:off x="7637463" y="14446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6" name="Text Box 16"/>
          <p:cNvSpPr txBox="1">
            <a:spLocks noChangeArrowheads="1"/>
          </p:cNvSpPr>
          <p:nvPr/>
        </p:nvSpPr>
        <p:spPr bwMode="auto">
          <a:xfrm>
            <a:off x="6037263" y="42941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endParaRPr lang="en-US" sz="1200" baseline="30000">
              <a:latin typeface="Arial" pitchFamily="34" charset="0"/>
            </a:endParaRPr>
          </a:p>
        </p:txBody>
      </p:sp>
      <p:sp>
        <p:nvSpPr>
          <p:cNvPr id="19477" name="Text Box 17"/>
          <p:cNvSpPr txBox="1">
            <a:spLocks noChangeArrowheads="1"/>
          </p:cNvSpPr>
          <p:nvPr/>
        </p:nvSpPr>
        <p:spPr bwMode="auto">
          <a:xfrm>
            <a:off x="6745288" y="42957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20</a:t>
            </a:r>
            <a:endParaRPr lang="en-US" sz="1200" baseline="30000">
              <a:latin typeface="Arial" pitchFamily="34" charset="0"/>
            </a:endParaRPr>
          </a:p>
        </p:txBody>
      </p:sp>
      <p:sp>
        <p:nvSpPr>
          <p:cNvPr id="19478" name="Text Box 18"/>
          <p:cNvSpPr txBox="1">
            <a:spLocks noChangeArrowheads="1"/>
          </p:cNvSpPr>
          <p:nvPr/>
        </p:nvSpPr>
        <p:spPr bwMode="auto">
          <a:xfrm>
            <a:off x="7435850" y="42989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30</a:t>
            </a:r>
            <a:endParaRPr lang="en-US" sz="1200" baseline="30000">
              <a:latin typeface="Arial" pitchFamily="34" charset="0"/>
            </a:endParaRPr>
          </a:p>
        </p:txBody>
      </p:sp>
      <p:sp>
        <p:nvSpPr>
          <p:cNvPr id="19479" name="Text Box 19"/>
          <p:cNvSpPr txBox="1">
            <a:spLocks noChangeArrowheads="1"/>
          </p:cNvSpPr>
          <p:nvPr/>
        </p:nvSpPr>
        <p:spPr bwMode="auto">
          <a:xfrm>
            <a:off x="8158163" y="43021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40</a:t>
            </a:r>
            <a:endParaRPr lang="en-US" sz="1200" baseline="30000">
              <a:latin typeface="Arial" pitchFamily="34" charset="0"/>
            </a:endParaRPr>
          </a:p>
        </p:txBody>
      </p:sp>
      <p:sp>
        <p:nvSpPr>
          <p:cNvPr id="19480" name="Line 20"/>
          <p:cNvSpPr>
            <a:spLocks noChangeShapeType="1"/>
          </p:cNvSpPr>
          <p:nvPr/>
        </p:nvSpPr>
        <p:spPr bwMode="auto">
          <a:xfrm>
            <a:off x="57800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1" name="Line 21"/>
          <p:cNvSpPr>
            <a:spLocks noChangeShapeType="1"/>
          </p:cNvSpPr>
          <p:nvPr/>
        </p:nvSpPr>
        <p:spPr bwMode="auto">
          <a:xfrm>
            <a:off x="57800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2" name="Line 22"/>
          <p:cNvSpPr>
            <a:spLocks noChangeShapeType="1"/>
          </p:cNvSpPr>
          <p:nvPr/>
        </p:nvSpPr>
        <p:spPr bwMode="auto">
          <a:xfrm>
            <a:off x="57927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3" name="Text Box 23"/>
          <p:cNvSpPr txBox="1">
            <a:spLocks noChangeArrowheads="1"/>
          </p:cNvSpPr>
          <p:nvPr/>
        </p:nvSpPr>
        <p:spPr bwMode="auto">
          <a:xfrm>
            <a:off x="6191250" y="5019675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QAM256 (8 Mbps)</a:t>
            </a:r>
          </a:p>
        </p:txBody>
      </p:sp>
      <p:sp>
        <p:nvSpPr>
          <p:cNvPr id="19484" name="Text Box 24"/>
          <p:cNvSpPr txBox="1">
            <a:spLocks noChangeArrowheads="1"/>
          </p:cNvSpPr>
          <p:nvPr/>
        </p:nvSpPr>
        <p:spPr bwMode="auto">
          <a:xfrm>
            <a:off x="6178550" y="5411788"/>
            <a:ext cx="153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QAM16 (4 Mbps)</a:t>
            </a:r>
          </a:p>
        </p:txBody>
      </p:sp>
      <p:sp>
        <p:nvSpPr>
          <p:cNvPr id="19485" name="Text Box 25"/>
          <p:cNvSpPr txBox="1">
            <a:spLocks noChangeArrowheads="1"/>
          </p:cNvSpPr>
          <p:nvPr/>
        </p:nvSpPr>
        <p:spPr bwMode="auto">
          <a:xfrm>
            <a:off x="6194425" y="5818188"/>
            <a:ext cx="1408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BPSK (1 Mbps)</a:t>
            </a:r>
          </a:p>
        </p:txBody>
      </p:sp>
      <p:sp>
        <p:nvSpPr>
          <p:cNvPr id="19486" name="Text Box 26"/>
          <p:cNvSpPr txBox="1">
            <a:spLocks noChangeArrowheads="1"/>
          </p:cNvSpPr>
          <p:nvPr/>
        </p:nvSpPr>
        <p:spPr bwMode="auto">
          <a:xfrm>
            <a:off x="6445250" y="4494213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SNR(dB)</a:t>
            </a:r>
          </a:p>
        </p:txBody>
      </p:sp>
      <p:sp>
        <p:nvSpPr>
          <p:cNvPr id="19487" name="Text Box 27"/>
          <p:cNvSpPr txBox="1">
            <a:spLocks noChangeArrowheads="1"/>
          </p:cNvSpPr>
          <p:nvPr/>
        </p:nvSpPr>
        <p:spPr bwMode="auto">
          <a:xfrm rot="-5400000">
            <a:off x="4636294" y="2767806"/>
            <a:ext cx="484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Gill Sans MT" pitchFamily="34" charset="0"/>
              </a:rPr>
              <a:t>BER</a:t>
            </a:r>
          </a:p>
        </p:txBody>
      </p:sp>
      <p:sp>
        <p:nvSpPr>
          <p:cNvPr id="19488" name="Text Box 28"/>
          <p:cNvSpPr txBox="1">
            <a:spLocks noChangeArrowheads="1"/>
          </p:cNvSpPr>
          <p:nvPr/>
        </p:nvSpPr>
        <p:spPr bwMode="auto">
          <a:xfrm>
            <a:off x="4960938" y="1301750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-1</a:t>
            </a:r>
          </a:p>
        </p:txBody>
      </p:sp>
      <p:sp>
        <p:nvSpPr>
          <p:cNvPr id="19489" name="Text Box 29"/>
          <p:cNvSpPr txBox="1">
            <a:spLocks noChangeArrowheads="1"/>
          </p:cNvSpPr>
          <p:nvPr/>
        </p:nvSpPr>
        <p:spPr bwMode="auto">
          <a:xfrm>
            <a:off x="4979988" y="1782763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-2</a:t>
            </a:r>
          </a:p>
        </p:txBody>
      </p:sp>
      <p:sp>
        <p:nvSpPr>
          <p:cNvPr id="19490" name="Text Box 30"/>
          <p:cNvSpPr txBox="1">
            <a:spLocks noChangeArrowheads="1"/>
          </p:cNvSpPr>
          <p:nvPr/>
        </p:nvSpPr>
        <p:spPr bwMode="auto">
          <a:xfrm>
            <a:off x="4970463" y="224948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-3</a:t>
            </a:r>
          </a:p>
        </p:txBody>
      </p:sp>
      <p:sp>
        <p:nvSpPr>
          <p:cNvPr id="19491" name="Text Box 31"/>
          <p:cNvSpPr txBox="1">
            <a:spLocks noChangeArrowheads="1"/>
          </p:cNvSpPr>
          <p:nvPr/>
        </p:nvSpPr>
        <p:spPr bwMode="auto">
          <a:xfrm>
            <a:off x="4979988" y="318293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-5</a:t>
            </a:r>
          </a:p>
        </p:txBody>
      </p:sp>
      <p:sp>
        <p:nvSpPr>
          <p:cNvPr id="19492" name="Text Box 32"/>
          <p:cNvSpPr txBox="1">
            <a:spLocks noChangeArrowheads="1"/>
          </p:cNvSpPr>
          <p:nvPr/>
        </p:nvSpPr>
        <p:spPr bwMode="auto">
          <a:xfrm>
            <a:off x="4984750" y="3663950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-6</a:t>
            </a:r>
          </a:p>
        </p:txBody>
      </p:sp>
      <p:sp>
        <p:nvSpPr>
          <p:cNvPr id="19493" name="Text Box 33"/>
          <p:cNvSpPr txBox="1">
            <a:spLocks noChangeArrowheads="1"/>
          </p:cNvSpPr>
          <p:nvPr/>
        </p:nvSpPr>
        <p:spPr bwMode="auto">
          <a:xfrm>
            <a:off x="4975225" y="4159250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-7</a:t>
            </a:r>
          </a:p>
        </p:txBody>
      </p:sp>
      <p:sp>
        <p:nvSpPr>
          <p:cNvPr id="19494" name="Text Box 34"/>
          <p:cNvSpPr txBox="1">
            <a:spLocks noChangeArrowheads="1"/>
          </p:cNvSpPr>
          <p:nvPr/>
        </p:nvSpPr>
        <p:spPr bwMode="auto">
          <a:xfrm>
            <a:off x="4962525" y="273843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-4</a:t>
            </a:r>
          </a:p>
        </p:txBody>
      </p:sp>
      <p:pic>
        <p:nvPicPr>
          <p:cNvPr id="19495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08C4CC69-42CC-4D84-83B3-A0D51292A233}" type="slidenum">
              <a:rPr lang="en-US" smtClean="0"/>
              <a:pPr/>
              <a:t>16</a:t>
            </a:fld>
            <a:endParaRPr lang="en-US" smtClean="0"/>
          </a:p>
        </p:txBody>
      </p:sp>
      <p:grpSp>
        <p:nvGrpSpPr>
          <p:cNvPr id="20484" name="Group 356"/>
          <p:cNvGrpSpPr>
            <a:grpSpLocks/>
          </p:cNvGrpSpPr>
          <p:nvPr/>
        </p:nvGrpSpPr>
        <p:grpSpPr bwMode="auto">
          <a:xfrm>
            <a:off x="2163763" y="2570163"/>
            <a:ext cx="627062" cy="642937"/>
            <a:chOff x="313" y="1497"/>
            <a:chExt cx="1152" cy="1014"/>
          </a:xfrm>
        </p:grpSpPr>
        <p:pic>
          <p:nvPicPr>
            <p:cNvPr id="2052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5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20486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76F324D9-06A2-44FC-9B1F-FA9957E7E92A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30175"/>
            <a:ext cx="7772400" cy="1143000"/>
          </a:xfrm>
        </p:spPr>
        <p:txBody>
          <a:bodyPr/>
          <a:lstStyle/>
          <a:p>
            <a:r>
              <a:rPr lang="el-GR" sz="3200" smtClean="0">
                <a:latin typeface="Arial" pitchFamily="34" charset="0"/>
                <a:ea typeface="ＭＳ Ｐゴシック" pitchFamily="34" charset="-128"/>
              </a:rPr>
              <a:t>Χαρακτηριστικά Ασύρματης Ζεύξης (3)</a:t>
            </a:r>
            <a:endParaRPr lang="en-US" sz="32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Πολλαπλοί ασύρματοι</a:t>
            </a:r>
            <a:r>
              <a:rPr lang="en-US" sz="2400" smtClean="0">
                <a:ea typeface="ＭＳ Ｐゴシック" pitchFamily="34" charset="-128"/>
              </a:rPr>
              <a:t>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αποστολείς και παραλήπτες</a:t>
            </a:r>
            <a:r>
              <a:rPr lang="en-US" sz="2400" smtClean="0">
                <a:ea typeface="ＭＳ Ｐゴシック" pitchFamily="34" charset="-128"/>
              </a:rPr>
              <a:t>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δημιουργούν επιπλέον προβλήματα</a:t>
            </a:r>
            <a:r>
              <a:rPr lang="en-US" sz="2400" smtClean="0">
                <a:ea typeface="ＭＳ Ｐゴシック" pitchFamily="34" charset="-128"/>
              </a:rPr>
              <a:t> (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πέραν της πολλαπλής πρόσβασης</a:t>
            </a:r>
            <a:r>
              <a:rPr lang="en-US" sz="2400" smtClean="0">
                <a:ea typeface="ＭＳ Ｐゴシック" pitchFamily="34" charset="-128"/>
              </a:rPr>
              <a:t>):</a:t>
            </a:r>
          </a:p>
        </p:txBody>
      </p:sp>
      <p:sp>
        <p:nvSpPr>
          <p:cNvPr id="20489" name="Freeform 7"/>
          <p:cNvSpPr>
            <a:spLocks/>
          </p:cNvSpPr>
          <p:nvPr/>
        </p:nvSpPr>
        <p:spPr bwMode="auto">
          <a:xfrm>
            <a:off x="698500" y="2413000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73"/>
              <a:gd name="T31" fmla="*/ 0 h 684"/>
              <a:gd name="T32" fmla="*/ 1273 w 1273"/>
              <a:gd name="T33" fmla="*/ 684 h 6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0490" name="Line 26"/>
          <p:cNvSpPr>
            <a:spLocks noChangeShapeType="1"/>
          </p:cNvSpPr>
          <p:nvPr/>
        </p:nvSpPr>
        <p:spPr bwMode="auto">
          <a:xfrm flipV="1">
            <a:off x="1971675" y="3627438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0491" name="Line 27"/>
          <p:cNvSpPr>
            <a:spLocks noChangeShapeType="1"/>
          </p:cNvSpPr>
          <p:nvPr/>
        </p:nvSpPr>
        <p:spPr bwMode="auto">
          <a:xfrm>
            <a:off x="2644775" y="3148013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0492" name="Text Box 28"/>
          <p:cNvSpPr txBox="1">
            <a:spLocks noChangeArrowheads="1"/>
          </p:cNvSpPr>
          <p:nvPr/>
        </p:nvSpPr>
        <p:spPr bwMode="auto">
          <a:xfrm>
            <a:off x="1090613" y="3519488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0493" name="Text Box 29"/>
          <p:cNvSpPr txBox="1">
            <a:spLocks noChangeArrowheads="1"/>
          </p:cNvSpPr>
          <p:nvPr/>
        </p:nvSpPr>
        <p:spPr bwMode="auto">
          <a:xfrm>
            <a:off x="3563938" y="3292475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0494" name="Text Box 30"/>
          <p:cNvSpPr txBox="1">
            <a:spLocks noChangeArrowheads="1"/>
          </p:cNvSpPr>
          <p:nvPr/>
        </p:nvSpPr>
        <p:spPr bwMode="auto">
          <a:xfrm>
            <a:off x="2741613" y="2587625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0495" name="Rectangle 32"/>
          <p:cNvSpPr>
            <a:spLocks noChangeArrowheads="1"/>
          </p:cNvSpPr>
          <p:nvPr/>
        </p:nvSpPr>
        <p:spPr bwMode="auto">
          <a:xfrm>
            <a:off x="206375" y="4006850"/>
            <a:ext cx="47593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l-GR" sz="2400" i="1">
                <a:solidFill>
                  <a:srgbClr val="C00000"/>
                </a:solidFill>
                <a:latin typeface="Arial" pitchFamily="34" charset="0"/>
              </a:rPr>
              <a:t>Πρόβλημα κρυμμένου τερματικού</a:t>
            </a:r>
            <a:endParaRPr lang="en-US" sz="2400" i="1">
              <a:solidFill>
                <a:srgbClr val="C00000"/>
              </a:solidFill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n-US" sz="2200">
                <a:latin typeface="Gill Sans MT" pitchFamily="34" charset="0"/>
              </a:rPr>
              <a:t>B, A </a:t>
            </a:r>
            <a:r>
              <a:rPr lang="el-GR" sz="2200">
                <a:latin typeface="Gill Sans MT" pitchFamily="34" charset="0"/>
              </a:rPr>
              <a:t>ακούνε ο ένας τον άλλο</a:t>
            </a:r>
            <a:endParaRPr lang="en-US" sz="2200">
              <a:latin typeface="Gill Sans MT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n-US" sz="2200">
                <a:latin typeface="Gill Sans MT" pitchFamily="34" charset="0"/>
              </a:rPr>
              <a:t>B, C </a:t>
            </a:r>
            <a:r>
              <a:rPr lang="el-GR" sz="2200">
                <a:latin typeface="Gill Sans MT" pitchFamily="34" charset="0"/>
              </a:rPr>
              <a:t>ακούνε ο ένας τον άλλο</a:t>
            </a:r>
            <a:endParaRPr lang="en-US" sz="2200">
              <a:latin typeface="Gill Sans MT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n-US" sz="2200">
                <a:latin typeface="Gill Sans MT" pitchFamily="34" charset="0"/>
              </a:rPr>
              <a:t>A, C </a:t>
            </a:r>
            <a:r>
              <a:rPr lang="el-GR" sz="2200">
                <a:latin typeface="Arial" pitchFamily="34" charset="0"/>
              </a:rPr>
              <a:t>δεν </a:t>
            </a:r>
            <a:r>
              <a:rPr lang="el-GR" sz="2200">
                <a:latin typeface="Gill Sans MT" pitchFamily="34" charset="0"/>
              </a:rPr>
              <a:t>ακούνε ο ένας τον άλλο</a:t>
            </a:r>
            <a:r>
              <a:rPr lang="el-GR" sz="2200">
                <a:latin typeface="Arial" pitchFamily="34" charset="0"/>
              </a:rPr>
              <a:t>: σημαίνει πως οι </a:t>
            </a:r>
            <a:r>
              <a:rPr lang="en-US" sz="2200">
                <a:latin typeface="Gill Sans MT" pitchFamily="34" charset="0"/>
              </a:rPr>
              <a:t>A, C </a:t>
            </a:r>
            <a:r>
              <a:rPr lang="el-GR" sz="2200">
                <a:latin typeface="Arial" pitchFamily="34" charset="0"/>
              </a:rPr>
              <a:t>αγνοούν τις παρεμβολές τους στο </a:t>
            </a:r>
            <a:r>
              <a:rPr lang="en-US" sz="2200">
                <a:latin typeface="Gill Sans MT" pitchFamily="34" charset="0"/>
              </a:rPr>
              <a:t>B</a:t>
            </a: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endParaRPr lang="en-US"/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4943475" y="229235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853238" y="2289175"/>
            <a:ext cx="32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8034338" y="2332038"/>
            <a:ext cx="35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016500" y="3119438"/>
            <a:ext cx="93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ja-JP" alt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signal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5078413" y="4148138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5024438" y="2968625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5106988" y="30241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  <a:gd name="T12" fmla="*/ 0 w 1887"/>
              <a:gd name="T13" fmla="*/ 0 h 681"/>
              <a:gd name="T14" fmla="*/ 1887 w 1887"/>
              <a:gd name="T15" fmla="*/ 681 h 6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362700" y="4111625"/>
            <a:ext cx="593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  <a:cs typeface="Arial" pitchFamily="34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5202238" y="29940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  <a:gd name="T12" fmla="*/ 0 w 1887"/>
              <a:gd name="T13" fmla="*/ 0 h 681"/>
              <a:gd name="T14" fmla="*/ 1887 w 1887"/>
              <a:gd name="T15" fmla="*/ 681 h 6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7643813" y="3048000"/>
            <a:ext cx="958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ja-JP" altLang="en-US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 signal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5403850" y="2855913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6624638" y="29241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7705725" y="2908300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l-GR" sz="2400" i="1">
                <a:solidFill>
                  <a:srgbClr val="C00000"/>
                </a:solidFill>
                <a:latin typeface="Arial" pitchFamily="34" charset="0"/>
              </a:rPr>
              <a:t>Εξασθένηση σήματος</a:t>
            </a:r>
            <a:r>
              <a:rPr lang="en-US" sz="2400" i="1">
                <a:solidFill>
                  <a:srgbClr val="C00000"/>
                </a:solidFill>
                <a:latin typeface="Gill Sans MT" pitchFamily="34" charset="0"/>
              </a:rPr>
              <a:t>:</a:t>
            </a: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n-US" sz="2200">
                <a:latin typeface="Gill Sans MT" pitchFamily="34" charset="0"/>
              </a:rPr>
              <a:t>B, A </a:t>
            </a:r>
            <a:r>
              <a:rPr lang="el-GR" sz="2200">
                <a:latin typeface="Gill Sans MT" pitchFamily="34" charset="0"/>
              </a:rPr>
              <a:t>ακούνε ο ένας τον άλλο</a:t>
            </a:r>
            <a:endParaRPr lang="en-US" sz="2200">
              <a:latin typeface="Gill Sans MT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n-US" sz="2200">
                <a:latin typeface="Gill Sans MT" pitchFamily="34" charset="0"/>
              </a:rPr>
              <a:t>B, C </a:t>
            </a:r>
            <a:r>
              <a:rPr lang="el-GR" sz="2200">
                <a:latin typeface="Gill Sans MT" pitchFamily="34" charset="0"/>
              </a:rPr>
              <a:t>ακούνε ο ένας τον άλλο</a:t>
            </a:r>
            <a:endParaRPr lang="en-US" sz="2200">
              <a:latin typeface="Gill Sans MT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n-US" sz="2200">
                <a:latin typeface="Gill Sans MT" pitchFamily="34" charset="0"/>
              </a:rPr>
              <a:t>A, C </a:t>
            </a:r>
            <a:r>
              <a:rPr lang="el-GR" sz="2200">
                <a:latin typeface="Arial" pitchFamily="34" charset="0"/>
              </a:rPr>
              <a:t>αγνοούν τις παρεμβολές τους στο </a:t>
            </a:r>
            <a:r>
              <a:rPr lang="en-US" sz="2200">
                <a:latin typeface="Gill Sans MT" pitchFamily="34" charset="0"/>
              </a:rPr>
              <a:t>B</a:t>
            </a:r>
          </a:p>
        </p:txBody>
      </p:sp>
      <p:grpSp>
        <p:nvGrpSpPr>
          <p:cNvPr id="20510" name="Group 356"/>
          <p:cNvGrpSpPr>
            <a:grpSpLocks/>
          </p:cNvGrpSpPr>
          <p:nvPr/>
        </p:nvGrpSpPr>
        <p:grpSpPr bwMode="auto">
          <a:xfrm>
            <a:off x="2925763" y="3119438"/>
            <a:ext cx="627062" cy="642937"/>
            <a:chOff x="313" y="1497"/>
            <a:chExt cx="1152" cy="1014"/>
          </a:xfrm>
        </p:grpSpPr>
        <p:pic>
          <p:nvPicPr>
            <p:cNvPr id="2052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11" name="Group 356"/>
          <p:cNvGrpSpPr>
            <a:grpSpLocks/>
          </p:cNvGrpSpPr>
          <p:nvPr/>
        </p:nvGrpSpPr>
        <p:grpSpPr bwMode="auto">
          <a:xfrm>
            <a:off x="1401763" y="3260725"/>
            <a:ext cx="627062" cy="644525"/>
            <a:chOff x="313" y="1497"/>
            <a:chExt cx="1152" cy="1014"/>
          </a:xfrm>
        </p:grpSpPr>
        <p:pic>
          <p:nvPicPr>
            <p:cNvPr id="2052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56"/>
          <p:cNvGrpSpPr>
            <a:grpSpLocks/>
          </p:cNvGrpSpPr>
          <p:nvPr/>
        </p:nvGrpSpPr>
        <p:grpSpPr bwMode="auto">
          <a:xfrm>
            <a:off x="5130800" y="2154238"/>
            <a:ext cx="627063" cy="642937"/>
            <a:chOff x="313" y="1497"/>
            <a:chExt cx="1152" cy="1014"/>
          </a:xfrm>
        </p:grpSpPr>
        <p:pic>
          <p:nvPicPr>
            <p:cNvPr id="20520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1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56"/>
          <p:cNvGrpSpPr>
            <a:grpSpLocks/>
          </p:cNvGrpSpPr>
          <p:nvPr/>
        </p:nvGrpSpPr>
        <p:grpSpPr bwMode="auto">
          <a:xfrm>
            <a:off x="6319838" y="2193925"/>
            <a:ext cx="627062" cy="644525"/>
            <a:chOff x="313" y="1497"/>
            <a:chExt cx="1152" cy="1014"/>
          </a:xfrm>
        </p:grpSpPr>
        <p:pic>
          <p:nvPicPr>
            <p:cNvPr id="20518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9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56"/>
          <p:cNvGrpSpPr>
            <a:grpSpLocks/>
          </p:cNvGrpSpPr>
          <p:nvPr/>
        </p:nvGrpSpPr>
        <p:grpSpPr bwMode="auto">
          <a:xfrm>
            <a:off x="7396163" y="2124075"/>
            <a:ext cx="627062" cy="642938"/>
            <a:chOff x="313" y="1497"/>
            <a:chExt cx="1152" cy="1014"/>
          </a:xfrm>
        </p:grpSpPr>
        <p:pic>
          <p:nvPicPr>
            <p:cNvPr id="2051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5" name="Picture 18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23" grpId="0"/>
      <p:bldP spid="13324" grpId="0" animBg="1"/>
      <p:bldP spid="13325" grpId="0" animBg="1"/>
      <p:bldP spid="13326" grpId="0" animBg="1"/>
      <p:bldP spid="13327" grpId="0"/>
      <p:bldP spid="13328" grpId="0" animBg="1"/>
      <p:bldP spid="13329" grpId="0"/>
      <p:bldP spid="13330" grpId="0" animBg="1"/>
      <p:bldP spid="13331" grpId="0" animBg="1"/>
      <p:bldP spid="13332" grpId="0" animBg="1"/>
      <p:bldP spid="133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19077FF7-2D85-430E-B46B-914CF40A5DF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8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21509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2AF43EB4-F6E6-46FE-BF87-9800051A5B26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14300"/>
            <a:ext cx="8364537" cy="1143000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Code Division Multiple Access </a:t>
            </a:r>
            <a:r>
              <a:rPr lang="en-US" sz="2800" smtClean="0">
                <a:ea typeface="ＭＳ Ｐゴシック" pitchFamily="34" charset="-128"/>
              </a:rPr>
              <a:t>(CDMA)</a:t>
            </a:r>
            <a:r>
              <a:rPr lang="el-GR" sz="2800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l-GR" sz="2800" smtClean="0">
                <a:latin typeface="Arial" pitchFamily="34" charset="0"/>
                <a:ea typeface="ＭＳ Ｐゴシック" pitchFamily="34" charset="-128"/>
              </a:rPr>
            </a:br>
            <a:r>
              <a:rPr lang="el-GR" sz="2800" smtClean="0">
                <a:latin typeface="Arial" pitchFamily="34" charset="0"/>
                <a:ea typeface="ＭＳ Ｐゴシック" pitchFamily="34" charset="-128"/>
              </a:rPr>
              <a:t>(Πολλαπλή Πρόσβαση με Διαίρεση Κώδικα)</a:t>
            </a:r>
            <a:endParaRPr lang="en-US" sz="28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8204200" cy="4648200"/>
          </a:xfrm>
        </p:spPr>
        <p:txBody>
          <a:bodyPr/>
          <a:lstStyle/>
          <a:p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μοναδικός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l-GR" altLang="ja-JP" sz="2400" dirty="0" smtClean="0">
                <a:latin typeface="Arial" pitchFamily="34" charset="0"/>
                <a:ea typeface="ＭＳ Ｐゴシック" pitchFamily="34" charset="-128"/>
              </a:rPr>
              <a:t>κώδικας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</a:t>
            </a:r>
            <a:r>
              <a:rPr lang="el-GR" altLang="ja-JP" sz="2400" dirty="0" smtClean="0">
                <a:latin typeface="Arial" pitchFamily="34" charset="0"/>
                <a:ea typeface="ＭＳ Ｐゴシック" pitchFamily="34" charset="-128"/>
              </a:rPr>
              <a:t>ανατίθεται σε κάθε χρήστη</a:t>
            </a:r>
            <a:endParaRPr lang="en-US" altLang="ja-JP" sz="2400" dirty="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όλοι οι χρήστες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μοιράζονται την ίδια συχνότητα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αλλά ο καθένας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έχει δική του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chipping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l-GR" altLang="ja-JP" sz="2000" dirty="0" smtClean="0">
                <a:latin typeface="Arial" pitchFamily="34" charset="0"/>
                <a:ea typeface="ＭＳ Ｐゴシック" pitchFamily="34" charset="-128"/>
              </a:rPr>
              <a:t>ακολουθία</a:t>
            </a:r>
            <a:r>
              <a:rPr lang="en-US" altLang="ja-JP" sz="2000" dirty="0" smtClean="0">
                <a:ea typeface="ＭＳ Ｐゴシック" pitchFamily="34" charset="-128"/>
              </a:rPr>
              <a:t> (</a:t>
            </a:r>
            <a:r>
              <a:rPr lang="el-GR" altLang="ja-JP" sz="2000" dirty="0" err="1" smtClean="0">
                <a:latin typeface="Arial" pitchFamily="34" charset="0"/>
                <a:ea typeface="ＭＳ Ｐゴシック" pitchFamily="34" charset="-128"/>
              </a:rPr>
              <a:t>π.χ</a:t>
            </a:r>
            <a:r>
              <a:rPr lang="en-US" altLang="ja-JP" sz="2000" dirty="0" smtClean="0">
                <a:ea typeface="ＭＳ Ｐゴシック" pitchFamily="34" charset="-128"/>
              </a:rPr>
              <a:t>., </a:t>
            </a:r>
            <a:r>
              <a:rPr lang="el-GR" altLang="ja-JP" sz="2000" dirty="0" smtClean="0">
                <a:latin typeface="Arial" pitchFamily="34" charset="0"/>
                <a:ea typeface="ＭＳ Ｐゴシック" pitchFamily="34" charset="-128"/>
              </a:rPr>
              <a:t>κώδικας</a:t>
            </a:r>
            <a:r>
              <a:rPr lang="en-US" altLang="ja-JP" sz="2000" dirty="0" smtClean="0">
                <a:ea typeface="ＭＳ Ｐゴシック" pitchFamily="34" charset="-128"/>
              </a:rPr>
              <a:t>) </a:t>
            </a:r>
            <a:r>
              <a:rPr lang="el-GR" altLang="ja-JP" sz="2000" dirty="0" smtClean="0">
                <a:latin typeface="Arial" pitchFamily="34" charset="0"/>
                <a:ea typeface="ＭＳ Ｐゴシック" pitchFamily="34" charset="-128"/>
              </a:rPr>
              <a:t>για την κωδικοποίηση των δεδομένων</a:t>
            </a:r>
            <a:endParaRPr lang="en-US" altLang="ja-JP" sz="2000" dirty="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επιτρέπει σε πολλαπλούς χρήστες να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l-GR" altLang="ja-JP" sz="2000" dirty="0" smtClean="0">
                <a:latin typeface="Arial" pitchFamily="34" charset="0"/>
                <a:ea typeface="ＭＳ Ｐゴシック" pitchFamily="34" charset="-128"/>
              </a:rPr>
              <a:t>συνυπάρχουν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l-GR" altLang="ja-JP" sz="2000" dirty="0" smtClean="0">
                <a:latin typeface="Arial" pitchFamily="34" charset="0"/>
                <a:ea typeface="ＭＳ Ｐゴシック" pitchFamily="34" charset="-128"/>
              </a:rPr>
              <a:t>και να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l-GR" altLang="ja-JP" sz="2000" dirty="0" smtClean="0">
                <a:latin typeface="Arial" pitchFamily="34" charset="0"/>
                <a:ea typeface="ＭＳ Ｐゴシック" pitchFamily="34" charset="-128"/>
              </a:rPr>
              <a:t>μεταδίδουν ταυτόχρονα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l-GR" altLang="ja-JP" sz="2000" dirty="0" smtClean="0">
                <a:latin typeface="Arial" pitchFamily="34" charset="0"/>
                <a:ea typeface="ＭＳ Ｐゴシック" pitchFamily="34" charset="-128"/>
              </a:rPr>
              <a:t>με ελάχιστες παρεμβολές</a:t>
            </a:r>
            <a:r>
              <a:rPr lang="en-US" altLang="ja-JP" sz="2000" dirty="0" smtClean="0">
                <a:ea typeface="ＭＳ Ｐゴシック" pitchFamily="34" charset="-128"/>
              </a:rPr>
              <a:t> (</a:t>
            </a:r>
            <a:r>
              <a:rPr lang="el-GR" altLang="ja-JP" sz="2000" dirty="0" smtClean="0">
                <a:latin typeface="Arial" pitchFamily="34" charset="0"/>
                <a:ea typeface="ＭＳ Ｐゴシック" pitchFamily="34" charset="-128"/>
              </a:rPr>
              <a:t>αν οι κώδικες είναι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l-GR" altLang="ja-JP" sz="2000" dirty="0" smtClean="0">
                <a:latin typeface="Arial" pitchFamily="34" charset="0"/>
                <a:ea typeface="ＭＳ Ｐゴシック" pitchFamily="34" charset="-128"/>
              </a:rPr>
              <a:t>ορθογώνιοι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)</a:t>
            </a:r>
          </a:p>
          <a:p>
            <a:r>
              <a:rPr lang="el-GR" sz="2400" i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κωδικοποιημένο σήμα</a:t>
            </a: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= (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αρχικά δεδομένα</a:t>
            </a:r>
            <a:r>
              <a:rPr lang="en-US" sz="2400" dirty="0" smtClean="0">
                <a:ea typeface="ＭＳ Ｐゴシック" pitchFamily="34" charset="-128"/>
              </a:rPr>
              <a:t>) x (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ακολουθία </a:t>
            </a:r>
            <a:r>
              <a:rPr lang="en-US" sz="2400" dirty="0" smtClean="0">
                <a:ea typeface="ＭＳ Ｐゴシック" pitchFamily="34" charset="-128"/>
              </a:rPr>
              <a:t>chipping)</a:t>
            </a:r>
          </a:p>
          <a:p>
            <a:r>
              <a:rPr lang="el-GR" sz="2400" i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αποκωδικοποίηση</a:t>
            </a:r>
            <a:r>
              <a:rPr lang="en-US" sz="2400" i="1" dirty="0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εσωτερικό γινόμενο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του κωδικοποιημένου σήματος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και</a:t>
            </a:r>
            <a:r>
              <a:rPr lang="en-US" sz="2400" dirty="0" smtClean="0">
                <a:ea typeface="ＭＳ Ｐゴシック" pitchFamily="34" charset="-128"/>
              </a:rPr>
              <a:t> chipping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ακολουθίας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1512" name="Picture 1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1055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C341E869-9677-4E18-BAC8-5E3DCE5B7C2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2" name="Footer Placeholder 3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22533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68A79602-E0E2-4BDF-94D9-5D034CDCEC7C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772400" cy="1143000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CDMA </a:t>
            </a:r>
            <a:r>
              <a:rPr lang="el-GR" sz="3200" smtClean="0">
                <a:latin typeface="Arial" pitchFamily="34" charset="0"/>
                <a:ea typeface="ＭＳ Ｐゴシック" pitchFamily="34" charset="-128"/>
              </a:rPr>
              <a:t>κωδικοποίηση/αποκωδικοποίηση</a:t>
            </a:r>
            <a:endParaRPr lang="en-US" sz="32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slot 1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slot 0</a:t>
            </a:r>
          </a:p>
        </p:txBody>
      </p:sp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22791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792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22793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1200" baseline="-2500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 = -1</a:t>
              </a:r>
            </a:p>
          </p:txBody>
        </p:sp>
        <p:grpSp>
          <p:nvGrpSpPr>
            <p:cNvPr id="22794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22795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grpSp>
            <p:nvGrpSpPr>
              <p:cNvPr id="22796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2818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22819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2820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22797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2815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22816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2817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22798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2799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2800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801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802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grpSp>
            <p:nvGrpSpPr>
              <p:cNvPr id="22803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281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81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804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281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81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805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280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81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806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280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80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22540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22541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82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Z</a:t>
            </a:r>
            <a:r>
              <a:rPr lang="en-US" sz="1800" baseline="-25000">
                <a:latin typeface="Arial" pitchFamily="34" charset="0"/>
                <a:cs typeface="Arial" pitchFamily="34" charset="0"/>
              </a:rPr>
              <a:t>i,m</a:t>
            </a:r>
            <a:r>
              <a:rPr lang="en-US" sz="1800">
                <a:latin typeface="Arial" pitchFamily="34" charset="0"/>
                <a:cs typeface="Arial" pitchFamily="34" charset="0"/>
              </a:rPr>
              <a:t>= d</a:t>
            </a:r>
            <a:r>
              <a:rPr lang="en-US" sz="1800" baseline="-25000">
                <a:latin typeface="Arial" pitchFamily="34" charset="0"/>
                <a:cs typeface="Arial" pitchFamily="34" charset="0"/>
              </a:rPr>
              <a:t>i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.</a:t>
            </a:r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  <a:r>
              <a:rPr lang="en-US" sz="1800" baseline="-2500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22542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43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0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22762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22763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1200" baseline="-2500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 = 1</a:t>
              </a:r>
            </a:p>
          </p:txBody>
        </p:sp>
        <p:grpSp>
          <p:nvGrpSpPr>
            <p:cNvPr id="22764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22765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grpSp>
            <p:nvGrpSpPr>
              <p:cNvPr id="22766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2788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22789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2790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22767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2785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22786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2787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22768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2769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2770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771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772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grpSp>
            <p:nvGrpSpPr>
              <p:cNvPr id="22773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278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78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774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278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78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775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277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78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776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2777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77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22736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grpSp>
          <p:nvGrpSpPr>
            <p:cNvPr id="22737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22759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2760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22761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22738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22756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2757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22758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22739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22740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22741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2742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2743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grpSp>
          <p:nvGrpSpPr>
            <p:cNvPr id="22744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22754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755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-</a:t>
                </a:r>
              </a:p>
            </p:txBody>
          </p:sp>
        </p:grpSp>
        <p:grpSp>
          <p:nvGrpSpPr>
            <p:cNvPr id="22745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22752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753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-</a:t>
                </a:r>
              </a:p>
            </p:txBody>
          </p:sp>
        </p:grpSp>
        <p:grpSp>
          <p:nvGrpSpPr>
            <p:cNvPr id="22746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22750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751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-</a:t>
                </a:r>
              </a:p>
            </p:txBody>
          </p:sp>
        </p:grpSp>
        <p:grpSp>
          <p:nvGrpSpPr>
            <p:cNvPr id="22747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22748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749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-</a:t>
                </a:r>
              </a:p>
            </p:txBody>
          </p:sp>
        </p:grpSp>
      </p:grpSp>
      <p:grpSp>
        <p:nvGrpSpPr>
          <p:cNvPr id="25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22705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22729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grpSp>
            <p:nvGrpSpPr>
              <p:cNvPr id="22730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22733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22734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2735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22731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732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22706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22707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22727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22728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22708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22723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grpSp>
              <p:nvGrpSpPr>
                <p:cNvPr id="22724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22725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sz="1000">
                        <a:latin typeface="Arial" pitchFamily="34" charset="0"/>
                        <a:cs typeface="Arial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2726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sz="1000">
                        <a:latin typeface="Arial" pitchFamily="34" charset="0"/>
                        <a:cs typeface="Arial" pitchFamily="34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22709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22710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22720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l-GR" sz="1800"/>
                  </a:p>
                </p:txBody>
              </p:sp>
              <p:sp>
                <p:nvSpPr>
                  <p:cNvPr id="22721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2722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2711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22718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sz="1000">
                        <a:latin typeface="Arial" pitchFamily="34" charset="0"/>
                        <a:cs typeface="Arial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2719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sz="1000">
                        <a:latin typeface="Arial" pitchFamily="34" charset="0"/>
                        <a:cs typeface="Arial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2712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22716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sz="1000">
                        <a:latin typeface="Arial" pitchFamily="34" charset="0"/>
                        <a:cs typeface="Arial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2717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sz="1000">
                        <a:latin typeface="Arial" pitchFamily="34" charset="0"/>
                        <a:cs typeface="Arial" pitchFamily="34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2713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22714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sz="1000">
                        <a:latin typeface="Arial" pitchFamily="34" charset="0"/>
                        <a:cs typeface="Arial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2715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sz="1000">
                        <a:latin typeface="Arial" pitchFamily="34" charset="0"/>
                        <a:cs typeface="Arial" pitchFamily="34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22547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slot 0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channel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sp>
        <p:nvSpPr>
          <p:cNvPr id="22548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slot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channel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sp>
        <p:nvSpPr>
          <p:cNvPr id="22549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50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51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52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channel output Z</a:t>
            </a:r>
            <a:r>
              <a:rPr lang="en-US" baseline="-25000">
                <a:latin typeface="Arial" pitchFamily="34" charset="0"/>
                <a:cs typeface="Arial" pitchFamily="34" charset="0"/>
              </a:rPr>
              <a:t>i,m</a:t>
            </a:r>
          </a:p>
        </p:txBody>
      </p:sp>
      <p:sp>
        <p:nvSpPr>
          <p:cNvPr id="22553" name="Text Box 143"/>
          <p:cNvSpPr txBox="1">
            <a:spLocks noChangeArrowheads="1"/>
          </p:cNvSpPr>
          <p:nvPr/>
        </p:nvSpPr>
        <p:spPr bwMode="auto">
          <a:xfrm>
            <a:off x="0" y="2103438"/>
            <a:ext cx="1090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πομπός</a:t>
            </a:r>
            <a:endParaRPr lang="en-US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54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22555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data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bits</a:t>
            </a:r>
          </a:p>
        </p:txBody>
      </p:sp>
      <p:sp>
        <p:nvSpPr>
          <p:cNvPr id="22556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57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58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59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slot 1</a:t>
            </a:r>
          </a:p>
        </p:txBody>
      </p:sp>
      <p:sp>
        <p:nvSpPr>
          <p:cNvPr id="22560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slot 0</a:t>
            </a:r>
          </a:p>
        </p:txBody>
      </p:sp>
      <p:sp>
        <p:nvSpPr>
          <p:cNvPr id="22561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20629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22703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22704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1200" baseline="-2500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 = -1</a:t>
              </a:r>
            </a:p>
          </p:txBody>
        </p:sp>
      </p:grpSp>
      <p:sp>
        <p:nvSpPr>
          <p:cNvPr id="22563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22564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65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20635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22701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22702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1200" baseline="-2500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 = 1</a:t>
              </a:r>
            </a:p>
          </p:txBody>
        </p:sp>
      </p:grpSp>
      <p:grpSp>
        <p:nvGrpSpPr>
          <p:cNvPr id="20636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22647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22675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grpSp>
            <p:nvGrpSpPr>
              <p:cNvPr id="22676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2698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22699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2700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22677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2695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22696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2697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22678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2679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2680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681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682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grpSp>
            <p:nvGrpSpPr>
              <p:cNvPr id="22683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2693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694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684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2691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692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685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2689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690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686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2687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688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</p:grpSp>
        <p:grpSp>
          <p:nvGrpSpPr>
            <p:cNvPr id="22648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22649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grpSp>
            <p:nvGrpSpPr>
              <p:cNvPr id="22650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2672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22673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2674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22651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2669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22670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2671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22652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2653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2654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655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656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grpSp>
            <p:nvGrpSpPr>
              <p:cNvPr id="22657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2667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668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658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2665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666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659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2663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664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660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2661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662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20690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22588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22621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grpSp>
            <p:nvGrpSpPr>
              <p:cNvPr id="22622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2644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22645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2646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22623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2641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22642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2643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22624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2625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2626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627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2628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grpSp>
            <p:nvGrpSpPr>
              <p:cNvPr id="22629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2639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640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630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2637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638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631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2635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636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22632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2633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634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-</a:t>
                  </a:r>
                </a:p>
              </p:txBody>
            </p:sp>
          </p:grpSp>
        </p:grpSp>
        <p:grpSp>
          <p:nvGrpSpPr>
            <p:cNvPr id="22589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22590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22614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grpSp>
              <p:nvGrpSpPr>
                <p:cNvPr id="22615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22618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l-GR" sz="1800"/>
                  </a:p>
                </p:txBody>
              </p:sp>
              <p:sp>
                <p:nvSpPr>
                  <p:cNvPr id="2261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262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2616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22617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22591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22592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22612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l-GR" sz="1800"/>
                  </a:p>
                </p:txBody>
              </p:sp>
              <p:sp>
                <p:nvSpPr>
                  <p:cNvPr id="22613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sz="1000">
                        <a:latin typeface="Arial" pitchFamily="34" charset="0"/>
                        <a:cs typeface="Arial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22593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22608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l-GR" sz="1800"/>
                  </a:p>
                </p:txBody>
              </p:sp>
              <p:grpSp>
                <p:nvGrpSpPr>
                  <p:cNvPr id="22609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22610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sz="10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2611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sz="10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22594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22595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22605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l-GR" sz="1800"/>
                    </a:p>
                  </p:txBody>
                </p:sp>
                <p:sp>
                  <p:nvSpPr>
                    <p:cNvPr id="22606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607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2596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22603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sz="10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2604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sz="10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22597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22601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sz="10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2602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sz="10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22598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22599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sz="10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2600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sz="100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22569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slot 0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channel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sp>
        <p:nvSpPr>
          <p:cNvPr id="22570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slot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channel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sp>
        <p:nvSpPr>
          <p:cNvPr id="22571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72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73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74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δέκτης</a:t>
            </a:r>
            <a:endParaRPr lang="en-US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75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22576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received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22577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22578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22583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1800" baseline="-25000">
                  <a:latin typeface="Arial" pitchFamily="34" charset="0"/>
                  <a:cs typeface="Arial" pitchFamily="34" charset="0"/>
                </a:rPr>
                <a:t>i 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= </a:t>
              </a:r>
              <a:r>
                <a:rPr lang="en-US" sz="2800"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sz="1800" baseline="-250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1800" baseline="-25000">
                  <a:latin typeface="Arial" pitchFamily="34" charset="0"/>
                  <a:cs typeface="Arial" pitchFamily="34" charset="0"/>
                </a:rPr>
                <a:t>i,m</a:t>
              </a:r>
              <a:r>
                <a:rPr lang="en-US" sz="2400" baseline="3000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800" baseline="-2500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22584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latin typeface="Arial" pitchFamily="34" charset="0"/>
                </a:rPr>
                <a:t>m=1</a:t>
              </a:r>
            </a:p>
          </p:txBody>
        </p:sp>
        <p:sp>
          <p:nvSpPr>
            <p:cNvPr id="22585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latin typeface="Arial" pitchFamily="34" charset="0"/>
                </a:rPr>
                <a:t>M</a:t>
              </a:r>
            </a:p>
          </p:txBody>
        </p:sp>
        <p:sp>
          <p:nvSpPr>
            <p:cNvPr id="22586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M</a:t>
              </a:r>
            </a:p>
          </p:txBody>
        </p:sp>
        <p:sp>
          <p:nvSpPr>
            <p:cNvPr id="22587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  <a:gd name="T9" fmla="*/ 0 w 215"/>
              <a:gd name="T10" fmla="*/ 0 h 819"/>
              <a:gd name="T11" fmla="*/ 215 w 215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  <a:gd name="T9" fmla="*/ 0 w 250"/>
              <a:gd name="T10" fmla="*/ 0 h 729"/>
              <a:gd name="T11" fmla="*/ 250 w 250"/>
              <a:gd name="T12" fmla="*/ 729 h 7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22582" name="Picture 2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811213"/>
            <a:ext cx="73453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2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2" grpId="0" animBg="1"/>
      <p:bldP spid="4047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1F550E5A-1A3D-4ADF-9C0B-8DBBF1A6C67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6" name="Footer Placeholder 3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5F3D3D48-DD08-4821-91A0-70A190B5AB65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1125"/>
            <a:ext cx="7772400" cy="1036638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CDMA: </a:t>
            </a:r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παρεμβολή δύο αποστολέων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3559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8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7" y="825500"/>
            <a:ext cx="6789915" cy="14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1"/>
          <p:cNvSpPr txBox="1">
            <a:spLocks noChangeArrowheads="1"/>
          </p:cNvSpPr>
          <p:nvPr/>
        </p:nvSpPr>
        <p:spPr bwMode="auto">
          <a:xfrm>
            <a:off x="6461125" y="4130675"/>
            <a:ext cx="24860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 i="1" dirty="0">
                <a:solidFill>
                  <a:srgbClr val="000099"/>
                </a:solidFill>
                <a:latin typeface="Arial" pitchFamily="34" charset="0"/>
              </a:rPr>
              <a:t>χρησιμοποιώντας ίδιο </a:t>
            </a:r>
            <a:r>
              <a:rPr lang="el-GR" sz="1800" i="1" dirty="0" smtClean="0">
                <a:solidFill>
                  <a:srgbClr val="000099"/>
                </a:solidFill>
                <a:latin typeface="Arial" pitchFamily="34" charset="0"/>
              </a:rPr>
              <a:t>κώδικα </a:t>
            </a:r>
            <a:r>
              <a:rPr lang="el-GR" sz="1800" i="1" dirty="0">
                <a:solidFill>
                  <a:srgbClr val="000099"/>
                </a:solidFill>
                <a:latin typeface="Arial" pitchFamily="34" charset="0"/>
              </a:rPr>
              <a:t>με τον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</a:rPr>
              <a:t> </a:t>
            </a:r>
            <a:r>
              <a:rPr lang="el-GR" sz="1800" i="1" dirty="0">
                <a:solidFill>
                  <a:srgbClr val="000099"/>
                </a:solidFill>
                <a:latin typeface="Arial" pitchFamily="34" charset="0"/>
              </a:rPr>
              <a:t>αποστολέα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</a:rPr>
              <a:t> 1, </a:t>
            </a:r>
            <a:r>
              <a:rPr lang="el-GR" sz="1800" i="1" dirty="0">
                <a:solidFill>
                  <a:srgbClr val="000099"/>
                </a:solidFill>
                <a:latin typeface="Arial" pitchFamily="34" charset="0"/>
              </a:rPr>
              <a:t>ο δέκτης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</a:rPr>
              <a:t> </a:t>
            </a:r>
            <a:r>
              <a:rPr lang="el-GR" sz="1800" i="1" dirty="0">
                <a:solidFill>
                  <a:srgbClr val="000099"/>
                </a:solidFill>
                <a:latin typeface="Arial" pitchFamily="34" charset="0"/>
              </a:rPr>
              <a:t>ανακτά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</a:rPr>
              <a:t> </a:t>
            </a:r>
            <a:r>
              <a:rPr lang="el-GR" sz="1800" i="1" dirty="0">
                <a:solidFill>
                  <a:srgbClr val="000099"/>
                </a:solidFill>
                <a:latin typeface="Arial" pitchFamily="34" charset="0"/>
              </a:rPr>
              <a:t>τα αρχικά δεδομένα του αποστολέα 1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</a:rPr>
              <a:t> </a:t>
            </a:r>
            <a:r>
              <a:rPr lang="el-GR" sz="1800" i="1" dirty="0">
                <a:solidFill>
                  <a:srgbClr val="000099"/>
                </a:solidFill>
                <a:latin typeface="Arial" pitchFamily="34" charset="0"/>
              </a:rPr>
              <a:t>από τα δεδομένα του αθροιστικού καναλιού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</a:rPr>
              <a:t>!</a:t>
            </a:r>
          </a:p>
        </p:txBody>
      </p:sp>
      <p:sp>
        <p:nvSpPr>
          <p:cNvPr id="23562" name="TextBox 7"/>
          <p:cNvSpPr txBox="1">
            <a:spLocks noChangeArrowheads="1"/>
          </p:cNvSpPr>
          <p:nvPr/>
        </p:nvSpPr>
        <p:spPr bwMode="auto">
          <a:xfrm>
            <a:off x="0" y="1835150"/>
            <a:ext cx="248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 i="1">
                <a:solidFill>
                  <a:srgbClr val="000099"/>
                </a:solidFill>
                <a:latin typeface="Arial" pitchFamily="34" charset="0"/>
              </a:rPr>
              <a:t>Αποστολέας</a:t>
            </a:r>
            <a:r>
              <a:rPr lang="en-US" sz="1800" i="1">
                <a:solidFill>
                  <a:srgbClr val="000099"/>
                </a:solidFill>
                <a:latin typeface="Gill Sans MT" pitchFamily="34" charset="0"/>
              </a:rPr>
              <a:t> 1</a:t>
            </a:r>
          </a:p>
        </p:txBody>
      </p:sp>
      <p:sp>
        <p:nvSpPr>
          <p:cNvPr id="23563" name="TextBox 8"/>
          <p:cNvSpPr txBox="1">
            <a:spLocks noChangeArrowheads="1"/>
          </p:cNvSpPr>
          <p:nvPr/>
        </p:nvSpPr>
        <p:spPr bwMode="auto">
          <a:xfrm>
            <a:off x="0" y="2928938"/>
            <a:ext cx="248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 i="1">
                <a:solidFill>
                  <a:srgbClr val="000099"/>
                </a:solidFill>
                <a:latin typeface="Arial" pitchFamily="34" charset="0"/>
              </a:rPr>
              <a:t>Αποστολέας</a:t>
            </a:r>
            <a:r>
              <a:rPr lang="en-US" sz="1800" i="1">
                <a:solidFill>
                  <a:srgbClr val="000099"/>
                </a:solidFill>
                <a:latin typeface="Gill Sans MT" pitchFamily="34" charset="0"/>
              </a:rPr>
              <a:t> 2</a:t>
            </a:r>
          </a:p>
        </p:txBody>
      </p:sp>
      <p:sp>
        <p:nvSpPr>
          <p:cNvPr id="23564" name="TextBox 9"/>
          <p:cNvSpPr txBox="1">
            <a:spLocks noChangeArrowheads="1"/>
          </p:cNvSpPr>
          <p:nvPr/>
        </p:nvSpPr>
        <p:spPr bwMode="auto">
          <a:xfrm>
            <a:off x="6399213" y="1076325"/>
            <a:ext cx="2484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 i="1" dirty="0">
                <a:solidFill>
                  <a:srgbClr val="000099"/>
                </a:solidFill>
                <a:latin typeface="Arial" pitchFamily="34" charset="0"/>
              </a:rPr>
              <a:t>το κανάλι προσθέτει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</a:rPr>
              <a:t> </a:t>
            </a:r>
            <a:r>
              <a:rPr lang="el-GR" sz="1800" i="1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l-GR" sz="1800" i="1" dirty="0">
                <a:solidFill>
                  <a:srgbClr val="000099"/>
                </a:solidFill>
                <a:latin typeface="Arial" pitchFamily="34" charset="0"/>
              </a:rPr>
              <a:t>τις μεταδόσεις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</a:rPr>
              <a:t> </a:t>
            </a:r>
            <a:r>
              <a:rPr lang="el-GR" sz="1800" i="1" dirty="0">
                <a:solidFill>
                  <a:srgbClr val="000099"/>
                </a:solidFill>
                <a:latin typeface="Arial" pitchFamily="34" charset="0"/>
              </a:rPr>
              <a:t>των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</a:rPr>
              <a:t> </a:t>
            </a:r>
            <a:r>
              <a:rPr lang="el-GR" sz="1800" i="1" dirty="0">
                <a:solidFill>
                  <a:srgbClr val="000099"/>
                </a:solidFill>
                <a:latin typeface="Arial" pitchFamily="34" charset="0"/>
              </a:rPr>
              <a:t>αποστολέων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</a:rPr>
              <a:t> 1 </a:t>
            </a:r>
            <a:r>
              <a:rPr lang="el-GR" sz="1800" i="1" dirty="0">
                <a:solidFill>
                  <a:srgbClr val="000099"/>
                </a:solidFill>
                <a:latin typeface="Arial" pitchFamily="34" charset="0"/>
              </a:rPr>
              <a:t>και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</a:rPr>
              <a:t> 2</a:t>
            </a:r>
          </a:p>
        </p:txBody>
      </p:sp>
      <p:cxnSp>
        <p:nvCxnSpPr>
          <p:cNvPr id="23565" name="Straight Connector 3"/>
          <p:cNvCxnSpPr>
            <a:cxnSpLocks noChangeShapeType="1"/>
          </p:cNvCxnSpPr>
          <p:nvPr/>
        </p:nvCxnSpPr>
        <p:spPr bwMode="auto">
          <a:xfrm flipH="1">
            <a:off x="6015038" y="13160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3837"/>
            <a:ext cx="5554960" cy="1695237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 ΙΙ</a:t>
            </a:r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  <a:t>Τμήμα Πληροφορικής και Τηλεπικοινωνιών</a:t>
            </a:r>
            <a:b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  <a:t>Εθνικό &amp; Καποδιστριακό </a:t>
            </a:r>
            <a:b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1800" dirty="0" smtClean="0">
                <a:latin typeface="Comic Sans MS" pitchFamily="66" charset="0"/>
              </a:rPr>
              <a:t/>
            </a:r>
            <a:br>
              <a:rPr lang="el-GR" sz="1800" dirty="0" smtClean="0">
                <a:latin typeface="Comic Sans MS" pitchFamily="66" charset="0"/>
              </a:rPr>
            </a:br>
            <a:endParaRPr lang="el-GR" sz="1800" dirty="0">
              <a:latin typeface="Comic Sans MS" pitchFamily="66" charset="0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633591"/>
            <a:ext cx="5122912" cy="4962419"/>
          </a:xfrm>
        </p:spPr>
        <p:txBody>
          <a:bodyPr/>
          <a:lstStyle/>
          <a:p>
            <a:pPr marL="182563" indent="-182563">
              <a:buClr>
                <a:srgbClr val="00B050"/>
              </a:buClr>
            </a:pPr>
            <a:r>
              <a:rPr lang="el-GR" sz="1800" b="1" u="sng" dirty="0" smtClean="0">
                <a:latin typeface="Comic Sans MS" pitchFamily="66" charset="0"/>
              </a:rPr>
              <a:t>Θεματικές Ενότητες (ΘΕ) μαθήματος:</a:t>
            </a:r>
            <a:endParaRPr lang="el-GR" b="1" dirty="0" smtClean="0">
              <a:latin typeface="Comic Sans MS" pitchFamily="66" charset="0"/>
            </a:endParaRPr>
          </a:p>
          <a:p>
            <a:pPr marL="452438" indent="-452438">
              <a:buClr>
                <a:srgbClr val="00B050"/>
              </a:buClr>
            </a:pPr>
            <a:r>
              <a:rPr lang="el-GR" b="1" dirty="0" smtClean="0">
                <a:latin typeface="Comic Sans MS" pitchFamily="66" charset="0"/>
              </a:rPr>
              <a:t>ΘΕ1: Εισαγωγή </a:t>
            </a:r>
          </a:p>
          <a:p>
            <a:pPr marL="452438" indent="-452438">
              <a:buClr>
                <a:srgbClr val="00B050"/>
              </a:buClr>
            </a:pPr>
            <a:r>
              <a:rPr lang="el-GR" b="1" dirty="0" smtClean="0">
                <a:latin typeface="Comic Sans MS" pitchFamily="66" charset="0"/>
              </a:rPr>
              <a:t>(Κεφ. 1 του βιβλίου)</a:t>
            </a:r>
          </a:p>
          <a:p>
            <a:pPr marL="452438" indent="-452438">
              <a:buClr>
                <a:srgbClr val="00B050"/>
              </a:buClr>
            </a:pPr>
            <a:endParaRPr lang="el-GR" b="1" dirty="0" smtClean="0">
              <a:latin typeface="Comic Sans MS" pitchFamily="66" charset="0"/>
            </a:endParaRP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ΘΕ2: Συστήματα Αναμονής (Μ/Μ/1 και παραλλαγές, Μ/</a:t>
            </a:r>
            <a:r>
              <a:rPr lang="en-US" b="1" dirty="0" smtClean="0">
                <a:latin typeface="Comic Sans MS" pitchFamily="66" charset="0"/>
              </a:rPr>
              <a:t>G/1, </a:t>
            </a:r>
            <a:r>
              <a:rPr lang="el-GR" b="1" dirty="0" smtClean="0">
                <a:latin typeface="Comic Sans MS" pitchFamily="66" charset="0"/>
              </a:rPr>
              <a:t>συστήματα με προτεραιότητες, δίκτυα ουρών)  </a:t>
            </a:r>
          </a:p>
          <a:p>
            <a:pPr marL="452438" indent="-452438">
              <a:buClr>
                <a:srgbClr val="00B050"/>
              </a:buClr>
              <a:buSzPct val="100000"/>
            </a:pPr>
            <a:endParaRPr lang="el-GR" b="1" dirty="0" smtClean="0">
              <a:latin typeface="Comic Sans MS" pitchFamily="66" charset="0"/>
            </a:endParaRP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sz="1800" b="1" dirty="0" smtClean="0">
                <a:solidFill>
                  <a:srgbClr val="C00000"/>
                </a:solidFill>
                <a:latin typeface="Comic Sans MS" pitchFamily="66" charset="0"/>
              </a:rPr>
              <a:t>ΘΕ3: Ασύρματα/Κινητά Δίκτυα (ασύρματα τοπικά δίκτυα, υποστήριξη κινητικότητας στο διαδίκτυο, κινητά δίκτυα 3ης γενιάς)  </a:t>
            </a: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(Κεφ. 6 του βιβλίου)</a:t>
            </a:r>
          </a:p>
          <a:p>
            <a:pPr marL="452438" indent="-452438">
              <a:buClr>
                <a:srgbClr val="00B050"/>
              </a:buClr>
              <a:buSzPct val="100000"/>
            </a:pPr>
            <a:endParaRPr lang="el-GR" b="1" dirty="0" smtClean="0">
              <a:latin typeface="Comic Sans MS" pitchFamily="66" charset="0"/>
            </a:endParaRP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ΘΕ4: Δικτύωση και Εφαρμογές Πολυμέσων </a:t>
            </a: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(Κεφ. 7 του βιβλίου)</a:t>
            </a:r>
          </a:p>
          <a:p>
            <a:pPr marL="452438" indent="-452438">
              <a:buClr>
                <a:srgbClr val="00B050"/>
              </a:buClr>
              <a:buSzPct val="100000"/>
            </a:pPr>
            <a:endParaRPr lang="el-GR" b="1" dirty="0" smtClean="0">
              <a:latin typeface="Comic Sans MS" pitchFamily="66" charset="0"/>
            </a:endParaRP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ΘΕ5: Ασφάλεια Δικτύων</a:t>
            </a: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(Κεφ. 8 του βιβλίου)</a:t>
            </a:r>
          </a:p>
          <a:p>
            <a:pPr>
              <a:buFont typeface="Wingdings" pitchFamily="2" charset="2"/>
              <a:buChar char="Ø"/>
            </a:pPr>
            <a:endParaRPr lang="el-GR" sz="1200" dirty="0" smtClean="0">
              <a:latin typeface="Comic Sans MS" pitchFamily="66" charset="0"/>
            </a:endParaRPr>
          </a:p>
          <a:p>
            <a:pPr lvl="0"/>
            <a:endParaRPr lang="el-GR" sz="1600" dirty="0" smtClean="0">
              <a:latin typeface="Comic Sans MS" pitchFamily="66" charset="0"/>
              <a:ea typeface="ＭＳ Ｐゴシック" pitchFamily="34"/>
            </a:endParaRPr>
          </a:p>
          <a:p>
            <a:endParaRPr lang="el-GR" dirty="0">
              <a:latin typeface="Comic Sans MS" pitchFamily="66" charset="0"/>
            </a:endParaRPr>
          </a:p>
        </p:txBody>
      </p:sp>
      <p:pic>
        <p:nvPicPr>
          <p:cNvPr id="5" name="Picture 1" descr="6e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2060847"/>
            <a:ext cx="2660759" cy="22322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Ορθογώνιο"/>
          <p:cNvSpPr/>
          <p:nvPr/>
        </p:nvSpPr>
        <p:spPr>
          <a:xfrm flipH="1">
            <a:off x="6012160" y="4293096"/>
            <a:ext cx="288032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pPr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Οι  περισσότερες από τις διαφάνειες αυτές αποτελούν προσαρμογή και απόδοση στα ελληνικά των διαφανειών που συνοδεύουν το βιβλίο </a:t>
            </a:r>
            <a:r>
              <a:rPr lang="en-US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Computer Networking</a:t>
            </a:r>
            <a:r>
              <a:rPr lang="el-GR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 : </a:t>
            </a:r>
            <a:r>
              <a:rPr lang="en-US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 dirty="0" smtClean="0">
                <a:latin typeface="Comic Sans MS" pitchFamily="66" charset="0"/>
              </a:rPr>
              <a:t>Addison-Wesley</a:t>
            </a:r>
            <a:r>
              <a:rPr lang="en-US" sz="1000" dirty="0" smtClean="0">
                <a:latin typeface="Comic Sans MS" pitchFamily="66" charset="0"/>
              </a:rPr>
              <a:t>.</a:t>
            </a:r>
          </a:p>
          <a:p>
            <a:pPr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dirty="0"/>
          </a:p>
          <a:p>
            <a:pPr lvl="0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 material copyright 1996-2012</a:t>
            </a:r>
          </a:p>
          <a:p>
            <a:pPr lvl="0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J.F Kurose and K.W. Ross, All Rights Reserved</a:t>
            </a:r>
            <a:endParaRPr lang="el-GR" sz="1000" dirty="0" smtClean="0">
              <a:latin typeface="Comic Sans MS" pitchFamily="66" charset="0"/>
            </a:endParaRPr>
          </a:p>
          <a:p>
            <a:pPr hangingPunct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pPr lvl="0"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</a:t>
            </a:r>
          </a:p>
          <a:p>
            <a:pPr lvl="0"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Λάζαρος </a:t>
            </a:r>
            <a:r>
              <a:rPr lang="el-GR" sz="1000" dirty="0" err="1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Μεράκος</a:t>
            </a:r>
            <a:endParaRPr lang="el-GR" sz="1000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012160" y="620688"/>
            <a:ext cx="27718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B050"/>
              </a:buClr>
              <a:buNone/>
            </a:pPr>
            <a:r>
              <a:rPr lang="el-GR" sz="1100" b="1" dirty="0" smtClean="0">
                <a:latin typeface="Comic Sans MS" pitchFamily="66" charset="0"/>
              </a:rPr>
              <a:t>Συνιστώμενο Βιβλίο: </a:t>
            </a:r>
          </a:p>
          <a:p>
            <a:pPr>
              <a:buClr>
                <a:srgbClr val="00B050"/>
              </a:buClr>
              <a:buNone/>
            </a:pPr>
            <a:r>
              <a:rPr lang="en-US" sz="1100" b="1" dirty="0" smtClean="0">
                <a:solidFill>
                  <a:srgbClr val="006600"/>
                </a:solidFill>
                <a:latin typeface="Comic Sans MS" pitchFamily="66" charset="0"/>
              </a:rPr>
              <a:t>Computer Networking: A Top-Down Approach, by Kurose</a:t>
            </a:r>
            <a:r>
              <a:rPr lang="el-GR" sz="1100" b="1" dirty="0" smtClean="0">
                <a:solidFill>
                  <a:srgbClr val="006600"/>
                </a:solidFill>
                <a:latin typeface="Comic Sans MS" pitchFamily="66" charset="0"/>
              </a:rPr>
              <a:t> &amp; </a:t>
            </a:r>
            <a:r>
              <a:rPr lang="en-US" sz="1100" b="1" dirty="0" smtClean="0">
                <a:solidFill>
                  <a:srgbClr val="006600"/>
                </a:solidFill>
                <a:latin typeface="Comic Sans MS" pitchFamily="66" charset="0"/>
              </a:rPr>
              <a:t>Ross,</a:t>
            </a:r>
          </a:p>
          <a:p>
            <a:pPr>
              <a:buClr>
                <a:srgbClr val="00B050"/>
              </a:buClr>
              <a:buNone/>
            </a:pPr>
            <a:r>
              <a:rPr lang="en-US" sz="1100" b="1" dirty="0" smtClean="0">
                <a:solidFill>
                  <a:srgbClr val="006600"/>
                </a:solidFill>
                <a:latin typeface="Comic Sans MS" pitchFamily="66" charset="0"/>
              </a:rPr>
              <a:t>Addison-Wesley</a:t>
            </a:r>
            <a:r>
              <a:rPr lang="el-GR" sz="11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endParaRPr lang="en-US" sz="11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Clr>
                <a:srgbClr val="00B050"/>
              </a:buClr>
              <a:buNone/>
            </a:pPr>
            <a:r>
              <a:rPr lang="el-GR" sz="1100" b="1" dirty="0" smtClean="0">
                <a:solidFill>
                  <a:srgbClr val="006600"/>
                </a:solidFill>
                <a:latin typeface="Comic Sans MS" pitchFamily="66" charset="0"/>
              </a:rPr>
              <a:t>           </a:t>
            </a:r>
            <a:endParaRPr lang="en-US" sz="11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r">
              <a:buClr>
                <a:srgbClr val="00B050"/>
              </a:buClr>
              <a:buNone/>
            </a:pPr>
            <a:r>
              <a:rPr lang="el-GR" sz="1100" b="1" dirty="0" smtClean="0">
                <a:latin typeface="Comic Sans MS" pitchFamily="66" charset="0"/>
              </a:rPr>
              <a:t>Ελληνική Μετάφραση:</a:t>
            </a:r>
          </a:p>
          <a:p>
            <a:pPr>
              <a:buClr>
                <a:srgbClr val="00B050"/>
              </a:buClr>
              <a:buNone/>
            </a:pPr>
            <a:r>
              <a:rPr lang="el-GR" sz="1100" b="1" dirty="0" smtClean="0">
                <a:solidFill>
                  <a:srgbClr val="006600"/>
                </a:solidFill>
                <a:latin typeface="Comic Sans MS" pitchFamily="66" charset="0"/>
              </a:rPr>
              <a:t>Εκδόσεις : Μ. </a:t>
            </a:r>
            <a:r>
              <a:rPr lang="el-GR" sz="1100" b="1" dirty="0" err="1" smtClean="0">
                <a:solidFill>
                  <a:srgbClr val="006600"/>
                </a:solidFill>
                <a:latin typeface="Comic Sans MS" pitchFamily="66" charset="0"/>
              </a:rPr>
              <a:t>Γκιούρδας</a:t>
            </a:r>
            <a:endParaRPr lang="el-GR" sz="11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182563" indent="-182563">
              <a:buClr>
                <a:srgbClr val="00B050"/>
              </a:buClr>
            </a:pPr>
            <a:endParaRPr lang="el-GR" sz="1100" b="1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264193" name="Picture 1" descr="C:\Users\Lazaros\Desktop\Logo_uoa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71" y="1022004"/>
            <a:ext cx="344026" cy="467750"/>
          </a:xfrm>
          <a:prstGeom prst="rect">
            <a:avLst/>
          </a:prstGeom>
          <a:noFill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6-</a:t>
            </a:r>
            <a:fld id="{D3665F34-C39E-499A-B89C-90D5532B8F1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44C00070-0B01-42BB-AD65-CB37BEAB317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80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24581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D72E07A2-42DF-45A8-B657-C8B451A2F833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Διάρθρωση θεματικής ενότητας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6.1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Εισαγωγή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l-GR" u="sng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Ασύρματο</a:t>
            </a:r>
            <a:endParaRPr lang="en-US" u="sng" dirty="0" smtClean="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6.2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Ασύρματες ζεύξεις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χαρακτηριστικά</a:t>
            </a: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CDMA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6.3 IEEE 802.11 </a:t>
            </a:r>
            <a:r>
              <a:rPr lang="el-GR" sz="24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ασύρματα</a:t>
            </a: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 LANs (</a:t>
            </a:r>
            <a:r>
              <a:rPr lang="ja-JP" alt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solidFill>
                  <a:srgbClr val="C00000"/>
                </a:solidFill>
                <a:ea typeface="ＭＳ Ｐゴシック" pitchFamily="34" charset="-128"/>
              </a:rPr>
              <a:t>Wi-Fi</a:t>
            </a:r>
            <a:r>
              <a:rPr lang="ja-JP" alt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solidFill>
                  <a:srgbClr val="C00000"/>
                </a:solidFill>
                <a:ea typeface="ＭＳ Ｐゴシック" pitchFamily="34" charset="-128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6.4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z="2400" dirty="0" err="1" smtClean="0">
                <a:latin typeface="Arial" pitchFamily="34" charset="0"/>
                <a:ea typeface="ＭＳ Ｐゴシック" pitchFamily="34" charset="-128"/>
              </a:rPr>
              <a:t>Κυψελωτή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 πρόσβαση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στο </a:t>
            </a:r>
            <a:r>
              <a:rPr lang="en-US" sz="2400" dirty="0" smtClean="0">
                <a:ea typeface="ＭＳ Ｐゴシック" pitchFamily="34" charset="-128"/>
              </a:rPr>
              <a:t>Internet</a:t>
            </a:r>
          </a:p>
          <a:p>
            <a:pPr lvl="1">
              <a:lnSpc>
                <a:spcPct val="90000"/>
              </a:lnSpc>
            </a:pP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αρχιτεκτονική</a:t>
            </a:r>
            <a:endParaRPr lang="en-US" sz="2000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πρότυπα</a:t>
            </a:r>
            <a:r>
              <a:rPr lang="en-US" sz="2000" dirty="0" smtClean="0">
                <a:ea typeface="ＭＳ Ｐゴシック" pitchFamily="34" charset="-128"/>
              </a:rPr>
              <a:t> (e.g., GSM)</a:t>
            </a:r>
          </a:p>
        </p:txBody>
      </p:sp>
      <p:sp>
        <p:nvSpPr>
          <p:cNvPr id="245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u="sng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Κινητικότητα</a:t>
            </a:r>
            <a:endParaRPr lang="en-US" sz="2400" u="sng" smtClean="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6.5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Αρχές</a:t>
            </a:r>
            <a:r>
              <a:rPr lang="en-US" sz="2000" smtClean="0">
                <a:ea typeface="ＭＳ Ｐゴシック" pitchFamily="34" charset="-128"/>
              </a:rPr>
              <a:t>: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διευθυνσιοδότηση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και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δρομολόγηση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προς κινητούς χρήστες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6.6</a:t>
            </a:r>
            <a:r>
              <a:rPr lang="en-US" sz="2000" smtClean="0">
                <a:ea typeface="ＭＳ Ｐゴシック" pitchFamily="34" charset="-128"/>
              </a:rPr>
              <a:t> Mobile IP</a:t>
            </a: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6.7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Διαχείριση κινητικότητας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σε κυψελωτά δίκτυα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6.8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Κινητικότητα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και πρωτόκολλα υψηλότερων στρωμάτων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endParaRPr lang="en-US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6.9</a:t>
            </a:r>
            <a:r>
              <a:rPr lang="en-US" sz="20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Περίληψη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4585" name="Picture 2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85" y="1017589"/>
            <a:ext cx="5969285" cy="14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66670BAC-4A53-4FC0-B62D-8CDEC4A1BBE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5604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25605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605F0A66-D01B-4FAC-9D35-DEE7095EDB9B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IEEE 802.11 </a:t>
            </a:r>
            <a:r>
              <a:rPr lang="el-GR" smtClean="0">
                <a:latin typeface="Arial" pitchFamily="34" charset="0"/>
                <a:ea typeface="ＭＳ Ｐゴシック" pitchFamily="34" charset="-128"/>
              </a:rPr>
              <a:t>Ασύρματο</a:t>
            </a:r>
            <a:r>
              <a:rPr lang="en-US" smtClean="0">
                <a:ea typeface="ＭＳ Ｐゴシック" pitchFamily="34" charset="-128"/>
              </a:rPr>
              <a:t> LAN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C00000"/>
                </a:solidFill>
                <a:ea typeface="ＭＳ Ｐゴシック" pitchFamily="34" charset="-128"/>
              </a:rPr>
              <a:t>802.11b</a:t>
            </a:r>
          </a:p>
          <a:p>
            <a:pPr marL="0" indent="0"/>
            <a:r>
              <a:rPr lang="en-US" sz="2400" smtClean="0">
                <a:ea typeface="ＭＳ Ｐゴシック" pitchFamily="34" charset="-128"/>
              </a:rPr>
              <a:t>2.4-5 GHz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μη αδειοδοτημένο φάσμα</a:t>
            </a:r>
            <a:r>
              <a:rPr lang="el-GR" sz="2400" smtClean="0">
                <a:ea typeface="ＭＳ Ｐゴシック" pitchFamily="34" charset="-128"/>
              </a:rPr>
              <a:t> </a:t>
            </a:r>
            <a:endParaRPr lang="en-US" sz="2400" smtClean="0">
              <a:ea typeface="ＭＳ Ｐゴシック" pitchFamily="34" charset="-128"/>
            </a:endParaRPr>
          </a:p>
          <a:p>
            <a:pPr marL="0" indent="0"/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ως</a:t>
            </a:r>
            <a:r>
              <a:rPr lang="en-US" sz="2400" smtClean="0">
                <a:ea typeface="ＭＳ Ｐゴシック" pitchFamily="34" charset="-128"/>
              </a:rPr>
              <a:t> 11 Mbps</a:t>
            </a:r>
          </a:p>
          <a:p>
            <a:pPr marL="0" indent="0"/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Διασπορά φάσματος άμεσης ακολουθίας</a:t>
            </a:r>
            <a:r>
              <a:rPr lang="el-GR" sz="2400" smtClean="0">
                <a:ea typeface="ＭＳ Ｐゴシック" pitchFamily="34" charset="-128"/>
              </a:rPr>
              <a:t>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(</a:t>
            </a:r>
            <a:r>
              <a:rPr lang="en-US" sz="2400" smtClean="0">
                <a:ea typeface="ＭＳ Ｐゴシック" pitchFamily="34" charset="-128"/>
              </a:rPr>
              <a:t>Direct </a:t>
            </a:r>
            <a:r>
              <a:rPr lang="en-US" sz="2400" smtClean="0">
                <a:latin typeface="Arial" pitchFamily="34" charset="0"/>
                <a:ea typeface="ＭＳ Ｐゴシック" pitchFamily="34" charset="-128"/>
              </a:rPr>
              <a:t>S</a:t>
            </a:r>
            <a:r>
              <a:rPr lang="en-US" sz="2400" smtClean="0">
                <a:ea typeface="ＭＳ Ｐゴシック" pitchFamily="34" charset="-128"/>
              </a:rPr>
              <a:t>equence Spread Spectrum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-</a:t>
            </a:r>
            <a:r>
              <a:rPr lang="en-US" sz="2400" smtClean="0">
                <a:ea typeface="ＭＳ Ｐゴシック" pitchFamily="34" charset="-128"/>
              </a:rPr>
              <a:t>DSSS)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στο φυσικό επίπεδο</a:t>
            </a:r>
            <a:endParaRPr lang="en-US" sz="240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όλα τα τερματικά χρησιμοποιούν τον ίδιο</a:t>
            </a:r>
            <a:r>
              <a:rPr lang="en-US" sz="1800" smtClean="0">
                <a:ea typeface="ＭＳ Ｐゴシック" pitchFamily="34" charset="-128"/>
              </a:rPr>
              <a:t> chipping </a:t>
            </a:r>
            <a:r>
              <a:rPr lang="el-GR" sz="1800" smtClean="0">
                <a:latin typeface="Arial" pitchFamily="34" charset="0"/>
                <a:ea typeface="ＭＳ Ｐゴシック" pitchFamily="34" charset="-128"/>
              </a:rPr>
              <a:t>κωδικό</a:t>
            </a:r>
            <a:endParaRPr lang="en-US" sz="18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C00000"/>
                </a:solidFill>
                <a:ea typeface="ＭＳ Ｐゴシック" pitchFamily="34" charset="-128"/>
              </a:rPr>
              <a:t>802.11a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lvl="1">
              <a:lnSpc>
                <a:spcPts val="2200"/>
              </a:lnSpc>
            </a:pPr>
            <a:r>
              <a:rPr lang="en-US" smtClean="0">
                <a:ea typeface="ＭＳ Ｐゴシック" pitchFamily="34" charset="-128"/>
              </a:rPr>
              <a:t>5-6 GHz </a:t>
            </a:r>
            <a:r>
              <a:rPr lang="el-GR" smtClean="0">
                <a:latin typeface="Arial" pitchFamily="34" charset="0"/>
                <a:ea typeface="ＭＳ Ｐゴシック" pitchFamily="34" charset="-128"/>
              </a:rPr>
              <a:t>εύρος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ts val="2200"/>
              </a:lnSpc>
            </a:pPr>
            <a:r>
              <a:rPr lang="el-GR" smtClean="0">
                <a:latin typeface="Arial" pitchFamily="34" charset="0"/>
                <a:ea typeface="ＭＳ Ｐゴシック" pitchFamily="34" charset="-128"/>
              </a:rPr>
              <a:t>ως</a:t>
            </a:r>
            <a:r>
              <a:rPr lang="en-US" smtClean="0">
                <a:ea typeface="ＭＳ Ｐゴシック" pitchFamily="34" charset="-128"/>
              </a:rPr>
              <a:t> 54 Mbps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C00000"/>
                </a:solidFill>
                <a:ea typeface="ＭＳ Ｐゴシック" pitchFamily="34" charset="-128"/>
              </a:rPr>
              <a:t>802.11g</a:t>
            </a: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lvl="1">
              <a:lnSpc>
                <a:spcPts val="2200"/>
              </a:lnSpc>
            </a:pPr>
            <a:r>
              <a:rPr lang="en-US" smtClean="0">
                <a:ea typeface="ＭＳ Ｐゴシック" pitchFamily="34" charset="-128"/>
              </a:rPr>
              <a:t>2.4-5 GHz </a:t>
            </a:r>
            <a:r>
              <a:rPr lang="el-GR" smtClean="0">
                <a:latin typeface="Arial" pitchFamily="34" charset="0"/>
                <a:ea typeface="ＭＳ Ｐゴシック" pitchFamily="34" charset="-128"/>
              </a:rPr>
              <a:t>εύρος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ts val="2200"/>
              </a:lnSpc>
            </a:pPr>
            <a:r>
              <a:rPr lang="el-GR" smtClean="0">
                <a:latin typeface="Arial" pitchFamily="34" charset="0"/>
                <a:ea typeface="ＭＳ Ｐゴシック" pitchFamily="34" charset="-128"/>
              </a:rPr>
              <a:t>ως</a:t>
            </a:r>
            <a:r>
              <a:rPr lang="en-US" smtClean="0">
                <a:ea typeface="ＭＳ Ｐゴシック" pitchFamily="34" charset="-128"/>
              </a:rPr>
              <a:t> 54 Mbps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C00000"/>
                </a:solidFill>
                <a:ea typeface="ＭＳ Ｐゴシック" pitchFamily="34" charset="-128"/>
              </a:rPr>
              <a:t>802.11n: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πολλαπλές κεραίες</a:t>
            </a:r>
            <a:endParaRPr lang="en-US" sz="240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ts val="2200"/>
              </a:lnSpc>
            </a:pPr>
            <a:r>
              <a:rPr lang="en-US" smtClean="0">
                <a:ea typeface="ＭＳ Ｐゴシック" pitchFamily="34" charset="-128"/>
              </a:rPr>
              <a:t>2.4-5 GHz </a:t>
            </a:r>
            <a:r>
              <a:rPr lang="el-GR" smtClean="0">
                <a:latin typeface="Arial" pitchFamily="34" charset="0"/>
                <a:ea typeface="ＭＳ Ｐゴシック" pitchFamily="34" charset="-128"/>
              </a:rPr>
              <a:t>εύρος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ts val="2200"/>
              </a:lnSpc>
            </a:pPr>
            <a:r>
              <a:rPr lang="el-GR" smtClean="0">
                <a:latin typeface="Arial" pitchFamily="34" charset="0"/>
                <a:ea typeface="ＭＳ Ｐゴシック" pitchFamily="34" charset="-128"/>
              </a:rPr>
              <a:t>ως</a:t>
            </a:r>
            <a:r>
              <a:rPr lang="en-US" smtClean="0">
                <a:ea typeface="ＭＳ Ｐゴシック" pitchFamily="34" charset="-128"/>
              </a:rPr>
              <a:t> 200 Mbps</a:t>
            </a:r>
          </a:p>
        </p:txBody>
      </p:sp>
      <p:sp>
        <p:nvSpPr>
          <p:cNvPr id="25609" name="Rectangle 5"/>
          <p:cNvSpPr>
            <a:spLocks noChangeArrowheads="1"/>
          </p:cNvSpPr>
          <p:nvPr/>
        </p:nvSpPr>
        <p:spPr bwMode="auto">
          <a:xfrm>
            <a:off x="782638" y="5456238"/>
            <a:ext cx="738346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75000"/>
              <a:buFont typeface="Wingdings" pitchFamily="2" charset="2"/>
              <a:buChar char="v"/>
            </a:pPr>
            <a:r>
              <a:rPr lang="el-GR" sz="1800">
                <a:latin typeface="Arial" pitchFamily="34" charset="0"/>
              </a:rPr>
              <a:t>όλα χρησιμοποιούν</a:t>
            </a:r>
            <a:r>
              <a:rPr lang="en-US" sz="1800">
                <a:latin typeface="Gill Sans MT" pitchFamily="34" charset="0"/>
              </a:rPr>
              <a:t> CSMA/CA </a:t>
            </a:r>
            <a:r>
              <a:rPr lang="el-GR" sz="1800">
                <a:latin typeface="Arial" pitchFamily="34" charset="0"/>
              </a:rPr>
              <a:t>για πολλαπλή πρόσβαση</a:t>
            </a:r>
            <a:endParaRPr lang="en-US" sz="1800">
              <a:latin typeface="Arial" pitchFamily="34" charset="0"/>
            </a:endParaRPr>
          </a:p>
          <a:p>
            <a:pPr marL="342900" indent="-342900">
              <a:buSzPct val="75000"/>
              <a:buFont typeface="Wingdings" pitchFamily="2" charset="2"/>
              <a:buChar char="v"/>
            </a:pPr>
            <a:r>
              <a:rPr lang="el-GR" sz="1800">
                <a:latin typeface="Arial" pitchFamily="34" charset="0"/>
              </a:rPr>
              <a:t>όλα έχουν εκδοχές δικτύων</a:t>
            </a:r>
            <a:r>
              <a:rPr lang="en-US" sz="1800">
                <a:latin typeface="Gill Sans MT" pitchFamily="34" charset="0"/>
              </a:rPr>
              <a:t> </a:t>
            </a:r>
            <a:r>
              <a:rPr lang="el-GR" sz="1800">
                <a:latin typeface="Arial" pitchFamily="34" charset="0"/>
              </a:rPr>
              <a:t>σταθμού βάσης</a:t>
            </a:r>
            <a:r>
              <a:rPr lang="en-US" sz="1800">
                <a:latin typeface="Gill Sans MT" pitchFamily="34" charset="0"/>
              </a:rPr>
              <a:t> </a:t>
            </a:r>
            <a:r>
              <a:rPr lang="el-GR" sz="1800">
                <a:latin typeface="Arial" pitchFamily="34" charset="0"/>
              </a:rPr>
              <a:t>και</a:t>
            </a:r>
            <a:r>
              <a:rPr lang="en-US" sz="1800">
                <a:latin typeface="Gill Sans MT" pitchFamily="34" charset="0"/>
              </a:rPr>
              <a:t> ad-hoc</a:t>
            </a:r>
          </a:p>
        </p:txBody>
      </p:sp>
      <p:pic>
        <p:nvPicPr>
          <p:cNvPr id="25610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1028700"/>
            <a:ext cx="6399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B4DECB88-131D-492E-A934-B21E4682E81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6628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26629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1CF72137-63EF-41F6-8476-78013ED5FCD4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802.11 LAN </a:t>
            </a:r>
            <a:r>
              <a:rPr lang="el-GR" sz="3200" dirty="0" smtClean="0">
                <a:ea typeface="ＭＳ Ｐゴシック" pitchFamily="34" charset="-128"/>
              </a:rPr>
              <a:t>: </a:t>
            </a:r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αρχιτεκτονική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75000"/>
              <a:buFont typeface="Wingdings" pitchFamily="2" charset="2"/>
              <a:buChar char="v"/>
            </a:pPr>
            <a:r>
              <a:rPr lang="el-GR" sz="2400" dirty="0">
                <a:latin typeface="Arial" pitchFamily="34" charset="0"/>
              </a:rPr>
              <a:t>το ασύρματο τερματικό επικοινωνεί με το σταθμό βάσης</a:t>
            </a:r>
            <a:endParaRPr lang="en-US" sz="2400" dirty="0"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l-GR" dirty="0">
                <a:solidFill>
                  <a:srgbClr val="C00000"/>
                </a:solidFill>
                <a:latin typeface="Arial" pitchFamily="34" charset="0"/>
              </a:rPr>
              <a:t>σταθμός βάσης</a:t>
            </a:r>
            <a:r>
              <a:rPr lang="en-US" dirty="0">
                <a:solidFill>
                  <a:srgbClr val="C00000"/>
                </a:solidFill>
                <a:latin typeface="Gill Sans MT" pitchFamily="34" charset="0"/>
              </a:rPr>
              <a:t> = </a:t>
            </a:r>
            <a:r>
              <a:rPr lang="el-GR" dirty="0">
                <a:solidFill>
                  <a:srgbClr val="C00000"/>
                </a:solidFill>
                <a:latin typeface="Arial" pitchFamily="34" charset="0"/>
              </a:rPr>
              <a:t>σημείο πρόσβασης</a:t>
            </a:r>
            <a:r>
              <a:rPr lang="en-US" dirty="0">
                <a:solidFill>
                  <a:srgbClr val="C00000"/>
                </a:solidFill>
                <a:latin typeface="Gill Sans MT" pitchFamily="34" charset="0"/>
              </a:rPr>
              <a:t> (AP)</a:t>
            </a:r>
          </a:p>
          <a:p>
            <a:pPr marL="342900" indent="-342900">
              <a:buSzPct val="75000"/>
              <a:buFont typeface="Wingdings" pitchFamily="2" charset="2"/>
              <a:buChar char="v"/>
            </a:pPr>
            <a:r>
              <a:rPr lang="en-US" sz="2400" dirty="0">
                <a:solidFill>
                  <a:srgbClr val="C00000"/>
                </a:solidFill>
                <a:latin typeface="Gill Sans MT" pitchFamily="34" charset="0"/>
              </a:rPr>
              <a:t>Basic Service Set (BSS) </a:t>
            </a:r>
            <a:r>
              <a:rPr lang="en-US" sz="2400" dirty="0">
                <a:latin typeface="Gill Sans MT" pitchFamily="34" charset="0"/>
              </a:rPr>
              <a:t>(</a:t>
            </a:r>
            <a:r>
              <a:rPr lang="el-GR" sz="2400" dirty="0" err="1">
                <a:latin typeface="Arial" pitchFamily="34" charset="0"/>
              </a:rPr>
              <a:t>δλδ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ja-JP" altLang="en-US" sz="2400" dirty="0">
                <a:latin typeface="Gill Sans MT" pitchFamily="34" charset="0"/>
              </a:rPr>
              <a:t>“</a:t>
            </a:r>
            <a:r>
              <a:rPr lang="el-GR" altLang="ja-JP" sz="2400" dirty="0">
                <a:latin typeface="Arial" pitchFamily="34" charset="0"/>
              </a:rPr>
              <a:t>κυψέλη</a:t>
            </a:r>
            <a:r>
              <a:rPr lang="ja-JP" altLang="en-US" sz="2400" dirty="0">
                <a:latin typeface="Gill Sans MT" pitchFamily="34" charset="0"/>
              </a:rPr>
              <a:t>”</a:t>
            </a:r>
            <a:r>
              <a:rPr lang="en-US" altLang="ja-JP" sz="2400" dirty="0">
                <a:latin typeface="Gill Sans MT" pitchFamily="34" charset="0"/>
              </a:rPr>
              <a:t>) </a:t>
            </a:r>
            <a:r>
              <a:rPr lang="el-GR" altLang="ja-JP" dirty="0">
                <a:latin typeface="Arial" pitchFamily="34" charset="0"/>
              </a:rPr>
              <a:t>σε λειτουργία υποδομής</a:t>
            </a:r>
            <a:r>
              <a:rPr lang="en-US" altLang="ja-JP" dirty="0">
                <a:latin typeface="Gill Sans MT" pitchFamily="34" charset="0"/>
              </a:rPr>
              <a:t> </a:t>
            </a:r>
            <a:r>
              <a:rPr lang="el-GR" altLang="ja-JP" dirty="0">
                <a:latin typeface="Arial" pitchFamily="34" charset="0"/>
              </a:rPr>
              <a:t>περιέχει</a:t>
            </a:r>
            <a:r>
              <a:rPr lang="en-US" altLang="ja-JP" dirty="0" smtClean="0">
                <a:latin typeface="Gill Sans MT" pitchFamily="34" charset="0"/>
              </a:rPr>
              <a:t>:</a:t>
            </a:r>
            <a:endParaRPr lang="en-US" altLang="ja-JP" dirty="0">
              <a:latin typeface="Gill Sans MT" pitchFamily="34" charset="0"/>
            </a:endParaRPr>
          </a:p>
          <a:p>
            <a:pPr marL="742950" lvl="1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el-GR" dirty="0">
                <a:latin typeface="Arial" pitchFamily="34" charset="0"/>
              </a:rPr>
              <a:t>ασύρματα τερματικά</a:t>
            </a:r>
            <a:endParaRPr lang="en-US" dirty="0">
              <a:latin typeface="Arial" pitchFamily="34" charset="0"/>
            </a:endParaRPr>
          </a:p>
          <a:p>
            <a:pPr marL="742950" lvl="1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el-GR" dirty="0">
                <a:latin typeface="Arial" pitchFamily="34" charset="0"/>
              </a:rPr>
              <a:t>σημεία πρόσβασης</a:t>
            </a:r>
            <a:r>
              <a:rPr lang="en-US" dirty="0">
                <a:latin typeface="Gill Sans MT" pitchFamily="34" charset="0"/>
              </a:rPr>
              <a:t> (AP): </a:t>
            </a:r>
            <a:r>
              <a:rPr lang="el-GR" dirty="0">
                <a:latin typeface="Arial" pitchFamily="34" charset="0"/>
              </a:rPr>
              <a:t>σταθμός βάσης</a:t>
            </a:r>
            <a:endParaRPr lang="en-US" dirty="0">
              <a:latin typeface="Arial" pitchFamily="34" charset="0"/>
            </a:endParaRPr>
          </a:p>
          <a:p>
            <a:pPr marL="742950" lvl="1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en-US" dirty="0">
                <a:latin typeface="Gill Sans MT" pitchFamily="34" charset="0"/>
              </a:rPr>
              <a:t>ad hoc </a:t>
            </a:r>
            <a:r>
              <a:rPr lang="el-GR" dirty="0">
                <a:latin typeface="Arial" pitchFamily="34" charset="0"/>
              </a:rPr>
              <a:t>λειτουργία</a:t>
            </a:r>
            <a:r>
              <a:rPr lang="en-US" dirty="0">
                <a:latin typeface="Gill Sans MT" pitchFamily="34" charset="0"/>
              </a:rPr>
              <a:t>: </a:t>
            </a:r>
            <a:r>
              <a:rPr lang="el-GR" dirty="0">
                <a:latin typeface="Arial" pitchFamily="34" charset="0"/>
              </a:rPr>
              <a:t>μόνο τερματικά</a:t>
            </a:r>
            <a:endParaRPr lang="en-US" dirty="0">
              <a:latin typeface="Arial" pitchFamily="34" charset="0"/>
            </a:endParaRPr>
          </a:p>
        </p:txBody>
      </p:sp>
      <p:grpSp>
        <p:nvGrpSpPr>
          <p:cNvPr id="26632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6678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26679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80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81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26682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26683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6688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689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69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6684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6685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686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687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26633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BSS 1</a:t>
            </a:r>
          </a:p>
        </p:txBody>
      </p:sp>
      <p:sp>
        <p:nvSpPr>
          <p:cNvPr id="26634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BSS 2</a:t>
            </a:r>
          </a:p>
        </p:txBody>
      </p:sp>
      <p:sp>
        <p:nvSpPr>
          <p:cNvPr id="26635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6636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26676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77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Internet</a:t>
              </a:r>
            </a:p>
          </p:txBody>
        </p:sp>
      </p:grpSp>
      <p:sp>
        <p:nvSpPr>
          <p:cNvPr id="26637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402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hub,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switch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router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8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grpSp>
        <p:nvGrpSpPr>
          <p:cNvPr id="26639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2667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40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26672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3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41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26670" name="Picture 364" descr="iphone_stylized_sm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42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26668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9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43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26666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7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44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6645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grpSp>
        <p:nvGrpSpPr>
          <p:cNvPr id="26646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2666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47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26662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3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48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26660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49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26658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50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26656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7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51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6652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26654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53" name="Picture 19" descr="underline_base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6425" y="945222"/>
            <a:ext cx="5106006" cy="19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F3154FBF-CF22-4C7E-B088-429DF079743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652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27653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AB7669EB-CA60-4840-B7AC-CFE7760886F4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238125"/>
            <a:ext cx="77724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802.11: </a:t>
            </a:r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Κανάλια</a:t>
            </a:r>
            <a:r>
              <a:rPr lang="en-US" sz="3200" dirty="0" smtClean="0">
                <a:ea typeface="ＭＳ Ｐゴシック" pitchFamily="34" charset="-128"/>
              </a:rPr>
              <a:t>, </a:t>
            </a:r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σύνδεση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C00000"/>
                </a:solidFill>
                <a:ea typeface="ＭＳ Ｐゴシック" pitchFamily="34" charset="-128"/>
              </a:rPr>
              <a:t>802.11b</a:t>
            </a:r>
            <a:r>
              <a:rPr lang="en-US" sz="2000" dirty="0" smtClean="0">
                <a:ea typeface="ＭＳ Ｐゴシック" pitchFamily="34" charset="-128"/>
              </a:rPr>
              <a:t>: </a:t>
            </a:r>
            <a:r>
              <a:rPr lang="en-US" sz="2000" dirty="0" smtClean="0">
                <a:solidFill>
                  <a:srgbClr val="000099"/>
                </a:solidFill>
                <a:ea typeface="ＭＳ Ｐゴシック" pitchFamily="34" charset="-128"/>
              </a:rPr>
              <a:t>2.4GHz-2.485GHz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φάσμα,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διαιρείται σε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ea typeface="ＭＳ Ｐゴシック" pitchFamily="34" charset="-128"/>
              </a:rPr>
              <a:t>11 </a:t>
            </a:r>
            <a:r>
              <a:rPr lang="el-GR" sz="20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κανάλια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σε διαφορετικές συχνότητες</a:t>
            </a:r>
            <a:endParaRPr lang="en-US" sz="2000" dirty="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Ο </a:t>
            </a:r>
            <a:r>
              <a:rPr lang="en-US" sz="2000" dirty="0" smtClean="0">
                <a:ea typeface="ＭＳ Ｐゴシック" pitchFamily="34" charset="-128"/>
              </a:rPr>
              <a:t>AP admin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επιλέγει συχνότητα για το</a:t>
            </a:r>
            <a:r>
              <a:rPr lang="en-US" sz="2000" dirty="0" smtClean="0">
                <a:ea typeface="ＭＳ Ｐゴシック" pitchFamily="34" charset="-128"/>
              </a:rPr>
              <a:t> AP</a:t>
            </a:r>
          </a:p>
          <a:p>
            <a:pPr lvl="1"/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πιθανή παρεμβολή</a:t>
            </a:r>
            <a:r>
              <a:rPr lang="en-US" sz="2000" dirty="0" smtClean="0">
                <a:ea typeface="ＭＳ Ｐゴシック" pitchFamily="34" charset="-128"/>
              </a:rPr>
              <a:t>: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το κανάλι μπορεί να είναι ίδιο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με του γειτονικού</a:t>
            </a:r>
            <a:r>
              <a:rPr lang="en-US" sz="2000" dirty="0" smtClean="0">
                <a:ea typeface="ＭＳ Ｐゴシック" pitchFamily="34" charset="-128"/>
              </a:rPr>
              <a:t> AP!</a:t>
            </a:r>
          </a:p>
          <a:p>
            <a:r>
              <a:rPr lang="el-GR" sz="24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τερματικό</a:t>
            </a: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: </a:t>
            </a:r>
            <a:r>
              <a:rPr lang="el-GR" sz="24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πρέπει να</a:t>
            </a: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συνδεθεί</a:t>
            </a: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με ένα</a:t>
            </a: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 AP</a:t>
            </a:r>
          </a:p>
          <a:p>
            <a:pPr lvl="1"/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σαρώνει τα κανάλια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ακούει για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i="1" dirty="0" smtClean="0">
                <a:latin typeface="Arial" pitchFamily="34" charset="0"/>
                <a:ea typeface="ＭＳ Ｐゴシック" pitchFamily="34" charset="-128"/>
              </a:rPr>
              <a:t>πλαίσια </a:t>
            </a:r>
            <a:r>
              <a:rPr lang="en-US" sz="2000" i="1" dirty="0" smtClean="0">
                <a:ea typeface="ＭＳ Ｐゴシック" pitchFamily="34" charset="-128"/>
              </a:rPr>
              <a:t>beacon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που περιέχουν το όνομα </a:t>
            </a:r>
            <a:r>
              <a:rPr lang="en-US" altLang="ja-JP" sz="2000" dirty="0" smtClean="0">
                <a:ea typeface="ＭＳ Ｐゴシック" pitchFamily="34" charset="-128"/>
              </a:rPr>
              <a:t>(SSID) </a:t>
            </a:r>
            <a:r>
              <a:rPr lang="el-GR" altLang="ja-JP" sz="2000" dirty="0" smtClean="0">
                <a:latin typeface="Arial" pitchFamily="34" charset="0"/>
                <a:ea typeface="ＭＳ Ｐゴシック" pitchFamily="34" charset="-128"/>
              </a:rPr>
              <a:t>και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l-GR" altLang="ja-JP" sz="2000" dirty="0" smtClean="0">
                <a:ea typeface="ＭＳ Ｐゴシック" pitchFamily="34" charset="-128"/>
              </a:rPr>
              <a:t>την </a:t>
            </a:r>
            <a:r>
              <a:rPr lang="en-US" altLang="ja-JP" sz="2000" dirty="0" smtClean="0">
                <a:ea typeface="ＭＳ Ｐゴシック" pitchFamily="34" charset="-128"/>
              </a:rPr>
              <a:t>MAC </a:t>
            </a:r>
            <a:r>
              <a:rPr lang="el-GR" altLang="ja-JP" sz="2000" dirty="0" smtClean="0">
                <a:latin typeface="Arial" pitchFamily="34" charset="0"/>
                <a:ea typeface="ＭＳ Ｐゴシック" pitchFamily="34" charset="-128"/>
              </a:rPr>
              <a:t>διεύθυνση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του</a:t>
            </a:r>
            <a:r>
              <a:rPr lang="en-US" sz="2000" dirty="0" smtClean="0">
                <a:ea typeface="ＭＳ Ｐゴシック" pitchFamily="34" charset="-128"/>
              </a:rPr>
              <a:t> AP</a:t>
            </a:r>
            <a:endParaRPr lang="en-US" altLang="ja-JP" sz="2000" dirty="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επιλέγει</a:t>
            </a:r>
            <a:r>
              <a:rPr lang="en-US" sz="2000" dirty="0" smtClean="0">
                <a:ea typeface="ＭＳ Ｐゴシック" pitchFamily="34" charset="-128"/>
              </a:rPr>
              <a:t> AP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για να συνδεθεί</a:t>
            </a:r>
            <a:endParaRPr lang="en-US" sz="2000" dirty="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ίσως εκτελέσει πιστοποίηση</a:t>
            </a:r>
            <a:r>
              <a:rPr lang="en-US" sz="2000" dirty="0" smtClean="0">
                <a:ea typeface="ＭＳ Ｐゴシック" pitchFamily="34" charset="-128"/>
              </a:rPr>
              <a:t> [</a:t>
            </a:r>
            <a:r>
              <a:rPr lang="el-GR" sz="2000" dirty="0" smtClean="0">
                <a:ea typeface="ＭＳ Ｐゴシック" pitchFamily="34" charset="-128"/>
              </a:rPr>
              <a:t>βλέπε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ΘΕ5: ασφάλεια δικτύων</a:t>
            </a:r>
            <a:r>
              <a:rPr lang="en-US" sz="2000" dirty="0" smtClean="0">
                <a:ea typeface="ＭＳ Ｐゴシック" pitchFamily="34" charset="-128"/>
              </a:rPr>
              <a:t>]</a:t>
            </a:r>
          </a:p>
          <a:p>
            <a:pPr lvl="1"/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συνήθως θα τρέξει</a:t>
            </a:r>
            <a:r>
              <a:rPr lang="en-US" sz="2000" dirty="0" smtClean="0">
                <a:ea typeface="ＭＳ Ｐゴシック" pitchFamily="34" charset="-128"/>
              </a:rPr>
              <a:t> DHCP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για να πάρει</a:t>
            </a:r>
            <a:r>
              <a:rPr lang="en-US" sz="2000" dirty="0" smtClean="0">
                <a:ea typeface="ＭＳ Ｐゴシック" pitchFamily="34" charset="-128"/>
              </a:rPr>
              <a:t> IP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διεύθυνση στο 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subnet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του</a:t>
            </a:r>
            <a:r>
              <a:rPr lang="en-US" sz="2000" dirty="0" smtClean="0">
                <a:ea typeface="ＭＳ Ｐゴシック" pitchFamily="34" charset="-128"/>
              </a:rPr>
              <a:t> AP</a:t>
            </a:r>
          </a:p>
        </p:txBody>
      </p:sp>
      <p:pic>
        <p:nvPicPr>
          <p:cNvPr id="27656" name="Picture 1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031875"/>
            <a:ext cx="48117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2CF57C29-2B46-4B70-A18F-A3A6C57C3CE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8676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28677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26A41304-0B00-4C08-879F-A831DEF755A6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112125" cy="1143000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802.11: </a:t>
            </a:r>
            <a:r>
              <a:rPr lang="el-GR" sz="3200" smtClean="0">
                <a:latin typeface="Arial" pitchFamily="34" charset="0"/>
                <a:ea typeface="ＭＳ Ｐゴシック" pitchFamily="34" charset="-128"/>
              </a:rPr>
              <a:t>παθητική</a:t>
            </a:r>
            <a:r>
              <a:rPr lang="en-US" sz="3200" smtClean="0">
                <a:ea typeface="ＭＳ Ｐゴシック" pitchFamily="34" charset="-128"/>
              </a:rPr>
              <a:t>/</a:t>
            </a:r>
            <a:r>
              <a:rPr lang="el-GR" sz="3200" smtClean="0">
                <a:latin typeface="Arial" pitchFamily="34" charset="0"/>
                <a:ea typeface="ＭＳ Ｐゴシック" pitchFamily="34" charset="-128"/>
              </a:rPr>
              <a:t>ενεργητική</a:t>
            </a:r>
            <a:r>
              <a:rPr lang="en-US" sz="3200" smtClean="0">
                <a:ea typeface="ＭＳ Ｐゴシック" pitchFamily="34" charset="-128"/>
              </a:rPr>
              <a:t> </a:t>
            </a:r>
            <a:r>
              <a:rPr lang="el-GR" sz="3200" smtClean="0">
                <a:latin typeface="Arial" pitchFamily="34" charset="0"/>
                <a:ea typeface="ＭＳ Ｐゴシック" pitchFamily="34" charset="-128"/>
              </a:rPr>
              <a:t>σάρωση</a:t>
            </a:r>
            <a:endParaRPr lang="en-US" sz="32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9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sz="1600"/>
          </a:p>
        </p:txBody>
      </p:sp>
      <p:sp>
        <p:nvSpPr>
          <p:cNvPr id="28680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sz="1600">
              <a:latin typeface="Arial" pitchFamily="34" charset="0"/>
            </a:endParaRPr>
          </a:p>
        </p:txBody>
      </p:sp>
      <p:sp>
        <p:nvSpPr>
          <p:cNvPr id="28681" name="Text Box 82"/>
          <p:cNvSpPr txBox="1">
            <a:spLocks noChangeArrowheads="1"/>
          </p:cNvSpPr>
          <p:nvPr/>
        </p:nvSpPr>
        <p:spPr bwMode="auto">
          <a:xfrm>
            <a:off x="3578225" y="2536825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AP 2</a:t>
            </a:r>
          </a:p>
        </p:txBody>
      </p:sp>
      <p:sp>
        <p:nvSpPr>
          <p:cNvPr id="28682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sz="1600">
              <a:latin typeface="Arial" pitchFamily="34" charset="0"/>
            </a:endParaRPr>
          </a:p>
        </p:txBody>
      </p:sp>
      <p:sp>
        <p:nvSpPr>
          <p:cNvPr id="28683" name="Text Box 84"/>
          <p:cNvSpPr txBox="1">
            <a:spLocks noChangeArrowheads="1"/>
          </p:cNvSpPr>
          <p:nvPr/>
        </p:nvSpPr>
        <p:spPr bwMode="auto">
          <a:xfrm>
            <a:off x="846138" y="2547938"/>
            <a:ext cx="623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AP 1</a:t>
            </a:r>
          </a:p>
        </p:txBody>
      </p:sp>
      <p:sp>
        <p:nvSpPr>
          <p:cNvPr id="28684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46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H1</a:t>
            </a:r>
          </a:p>
        </p:txBody>
      </p:sp>
      <p:sp>
        <p:nvSpPr>
          <p:cNvPr id="28685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BBS 2</a:t>
            </a:r>
          </a:p>
        </p:txBody>
      </p:sp>
      <p:sp>
        <p:nvSpPr>
          <p:cNvPr id="28686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65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BBS 1</a:t>
            </a:r>
          </a:p>
        </p:txBody>
      </p:sp>
      <p:sp>
        <p:nvSpPr>
          <p:cNvPr id="28687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88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89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90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28691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8753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28754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28692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8751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28752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28693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8749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28750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28694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8747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28748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latin typeface="Arial" pitchFamily="34" charset="0"/>
                </a:rPr>
                <a:t>1</a:t>
              </a:r>
            </a:p>
          </p:txBody>
        </p:sp>
      </p:grpSp>
      <p:sp>
        <p:nvSpPr>
          <p:cNvPr id="28695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0"/>
              </a:spcBef>
              <a:buClrTx/>
              <a:buFontTx/>
              <a:buNone/>
            </a:pPr>
            <a:r>
              <a:rPr lang="el-GR" sz="2400" i="1" u="sng" dirty="0">
                <a:solidFill>
                  <a:srgbClr val="C00000"/>
                </a:solidFill>
                <a:latin typeface="Arial" pitchFamily="34" charset="0"/>
              </a:rPr>
              <a:t>παθητική σάρωση</a:t>
            </a:r>
            <a:r>
              <a:rPr lang="en-US" sz="2400" i="1" u="sng" dirty="0">
                <a:solidFill>
                  <a:srgbClr val="C00000"/>
                </a:solidFill>
                <a:latin typeface="Gill Sans MT" pitchFamily="34" charset="0"/>
              </a:rPr>
              <a:t>:</a:t>
            </a:r>
            <a:r>
              <a:rPr lang="en-US" sz="2400" u="sng" dirty="0">
                <a:solidFill>
                  <a:srgbClr val="C00000"/>
                </a:solidFill>
                <a:latin typeface="Gill Sans MT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AutoNum type="arabicParenBoth"/>
            </a:pPr>
            <a:r>
              <a:rPr lang="en-US" sz="1800" dirty="0">
                <a:latin typeface="Gill Sans MT" pitchFamily="34" charset="0"/>
              </a:rPr>
              <a:t>beacon </a:t>
            </a:r>
            <a:r>
              <a:rPr lang="el-GR" sz="1800" dirty="0">
                <a:latin typeface="Arial" pitchFamily="34" charset="0"/>
              </a:rPr>
              <a:t>πλαίσια </a:t>
            </a:r>
            <a:r>
              <a:rPr lang="el-GR" sz="1800" dirty="0" smtClean="0">
                <a:latin typeface="Arial" pitchFamily="34" charset="0"/>
              </a:rPr>
              <a:t>από</a:t>
            </a:r>
            <a:r>
              <a:rPr lang="en-US" sz="1800" dirty="0" smtClean="0">
                <a:latin typeface="Gill Sans MT" pitchFamily="34" charset="0"/>
              </a:rPr>
              <a:t> </a:t>
            </a:r>
            <a:r>
              <a:rPr lang="en-US" sz="1800" dirty="0">
                <a:latin typeface="Gill Sans MT" pitchFamily="34" charset="0"/>
              </a:rPr>
              <a:t>APs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AutoNum type="arabicParenBoth"/>
            </a:pPr>
            <a:r>
              <a:rPr lang="el-GR" sz="1800" dirty="0">
                <a:latin typeface="Arial" pitchFamily="34" charset="0"/>
              </a:rPr>
              <a:t>πλαίσιο </a:t>
            </a:r>
            <a:r>
              <a:rPr lang="el-GR" sz="1800" dirty="0" smtClean="0">
                <a:latin typeface="Arial" pitchFamily="34" charset="0"/>
              </a:rPr>
              <a:t>αίτησης σύνδεσης</a:t>
            </a:r>
            <a:r>
              <a:rPr lang="en-US" sz="1800" dirty="0" smtClean="0">
                <a:latin typeface="Gill Sans MT" pitchFamily="34" charset="0"/>
              </a:rPr>
              <a:t>: </a:t>
            </a:r>
            <a:r>
              <a:rPr lang="el-GR" sz="1800" dirty="0" smtClean="0">
                <a:latin typeface="Gill Sans MT" pitchFamily="34" charset="0"/>
              </a:rPr>
              <a:t>από </a:t>
            </a:r>
            <a:r>
              <a:rPr lang="en-US" sz="1800" dirty="0" smtClean="0">
                <a:latin typeface="Gill Sans MT" pitchFamily="34" charset="0"/>
              </a:rPr>
              <a:t>H1 </a:t>
            </a:r>
            <a:r>
              <a:rPr lang="el-GR" sz="1800" dirty="0" smtClean="0">
                <a:latin typeface="Arial" pitchFamily="34" charset="0"/>
              </a:rPr>
              <a:t>προς </a:t>
            </a:r>
            <a:r>
              <a:rPr lang="el-GR" sz="1800" dirty="0">
                <a:latin typeface="Arial" pitchFamily="34" charset="0"/>
              </a:rPr>
              <a:t>επιλεγμένο</a:t>
            </a:r>
            <a:r>
              <a:rPr lang="en-US" sz="1800" dirty="0">
                <a:latin typeface="Gill Sans MT" pitchFamily="34" charset="0"/>
              </a:rPr>
              <a:t> AP 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AutoNum type="arabicParenBoth"/>
            </a:pPr>
            <a:r>
              <a:rPr lang="el-GR" sz="1800" dirty="0">
                <a:latin typeface="Arial" pitchFamily="34" charset="0"/>
              </a:rPr>
              <a:t>πλαίσιο </a:t>
            </a:r>
            <a:r>
              <a:rPr lang="el-GR" sz="1800" dirty="0" smtClean="0">
                <a:latin typeface="Arial" pitchFamily="34" charset="0"/>
              </a:rPr>
              <a:t>απόκρισης σύνδεσης:</a:t>
            </a:r>
            <a:r>
              <a:rPr lang="en-US" sz="1800" dirty="0" smtClean="0">
                <a:latin typeface="Gill Sans MT" pitchFamily="34" charset="0"/>
              </a:rPr>
              <a:t> </a:t>
            </a:r>
            <a:r>
              <a:rPr lang="el-GR" sz="1800" dirty="0" smtClean="0">
                <a:latin typeface="Arial" pitchFamily="34" charset="0"/>
              </a:rPr>
              <a:t>από επιλεγμένο</a:t>
            </a:r>
            <a:r>
              <a:rPr lang="en-US" sz="1800" dirty="0" smtClean="0">
                <a:latin typeface="Gill Sans MT" pitchFamily="34" charset="0"/>
              </a:rPr>
              <a:t> </a:t>
            </a:r>
            <a:r>
              <a:rPr lang="en-US" sz="1800" dirty="0">
                <a:latin typeface="Gill Sans MT" pitchFamily="34" charset="0"/>
              </a:rPr>
              <a:t>AP </a:t>
            </a:r>
            <a:r>
              <a:rPr lang="el-GR" sz="1800" dirty="0" smtClean="0">
                <a:latin typeface="Arial" pitchFamily="34" charset="0"/>
              </a:rPr>
              <a:t>προς</a:t>
            </a:r>
            <a:r>
              <a:rPr lang="en-US" sz="1800" dirty="0" smtClean="0">
                <a:latin typeface="Gill Sans MT" pitchFamily="34" charset="0"/>
              </a:rPr>
              <a:t> </a:t>
            </a:r>
            <a:r>
              <a:rPr lang="en-US" sz="1800" dirty="0">
                <a:latin typeface="Gill Sans MT" pitchFamily="34" charset="0"/>
              </a:rPr>
              <a:t>H1</a:t>
            </a:r>
          </a:p>
        </p:txBody>
      </p:sp>
      <p:grpSp>
        <p:nvGrpSpPr>
          <p:cNvPr id="28696" name="Group 361"/>
          <p:cNvGrpSpPr>
            <a:grpSpLocks/>
          </p:cNvGrpSpPr>
          <p:nvPr/>
        </p:nvGrpSpPr>
        <p:grpSpPr bwMode="auto">
          <a:xfrm>
            <a:off x="1260475" y="2092325"/>
            <a:ext cx="649288" cy="561975"/>
            <a:chOff x="2967" y="478"/>
            <a:chExt cx="788" cy="625"/>
          </a:xfrm>
        </p:grpSpPr>
        <p:pic>
          <p:nvPicPr>
            <p:cNvPr id="2874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7" name="Group 361"/>
          <p:cNvGrpSpPr>
            <a:grpSpLocks/>
          </p:cNvGrpSpPr>
          <p:nvPr/>
        </p:nvGrpSpPr>
        <p:grpSpPr bwMode="auto">
          <a:xfrm>
            <a:off x="3170238" y="2112963"/>
            <a:ext cx="649287" cy="561975"/>
            <a:chOff x="2967" y="478"/>
            <a:chExt cx="788" cy="625"/>
          </a:xfrm>
        </p:grpSpPr>
        <p:pic>
          <p:nvPicPr>
            <p:cNvPr id="28743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4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8" name="Group 356"/>
          <p:cNvGrpSpPr>
            <a:grpSpLocks/>
          </p:cNvGrpSpPr>
          <p:nvPr/>
        </p:nvGrpSpPr>
        <p:grpSpPr bwMode="auto">
          <a:xfrm>
            <a:off x="2205038" y="2519363"/>
            <a:ext cx="436562" cy="498475"/>
            <a:chOff x="313" y="1497"/>
            <a:chExt cx="1152" cy="1014"/>
          </a:xfrm>
        </p:grpSpPr>
        <p:pic>
          <p:nvPicPr>
            <p:cNvPr id="2874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4465638" y="1319213"/>
            <a:ext cx="4297362" cy="4976567"/>
            <a:chOff x="4618038" y="1390650"/>
            <a:chExt cx="4297362" cy="4975654"/>
          </a:xfrm>
        </p:grpSpPr>
        <p:sp>
          <p:nvSpPr>
            <p:cNvPr id="28701" name="Oval 6"/>
            <p:cNvSpPr>
              <a:spLocks noChangeArrowheads="1"/>
            </p:cNvSpPr>
            <p:nvPr/>
          </p:nvSpPr>
          <p:spPr bwMode="auto">
            <a:xfrm>
              <a:off x="6580188" y="1455731"/>
              <a:ext cx="2335212" cy="2223884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l-GR" sz="1600"/>
            </a:p>
          </p:txBody>
        </p:sp>
        <p:sp>
          <p:nvSpPr>
            <p:cNvPr id="28702" name="Oval 7"/>
            <p:cNvSpPr>
              <a:spLocks noChangeArrowheads="1"/>
            </p:cNvSpPr>
            <p:nvPr/>
          </p:nvSpPr>
          <p:spPr bwMode="auto">
            <a:xfrm>
              <a:off x="4724400" y="1390650"/>
              <a:ext cx="2335213" cy="2223883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l-GR" sz="1600">
                <a:latin typeface="Arial" pitchFamily="34" charset="0"/>
              </a:endParaRPr>
            </a:p>
          </p:txBody>
        </p:sp>
        <p:sp>
          <p:nvSpPr>
            <p:cNvPr id="28703" name="Text Box 8"/>
            <p:cNvSpPr txBox="1">
              <a:spLocks noChangeArrowheads="1"/>
            </p:cNvSpPr>
            <p:nvPr/>
          </p:nvSpPr>
          <p:spPr bwMode="auto">
            <a:xfrm>
              <a:off x="7961313" y="2406557"/>
              <a:ext cx="623887" cy="336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  <a:cs typeface="Arial" pitchFamily="34" charset="0"/>
                </a:rPr>
                <a:t>AP 2</a:t>
              </a:r>
            </a:p>
          </p:txBody>
        </p:sp>
        <p:sp>
          <p:nvSpPr>
            <p:cNvPr id="28704" name="Text Box 9"/>
            <p:cNvSpPr txBox="1">
              <a:spLocks noChangeArrowheads="1"/>
            </p:cNvSpPr>
            <p:nvPr/>
          </p:nvSpPr>
          <p:spPr bwMode="auto">
            <a:xfrm>
              <a:off x="6211888" y="2162104"/>
              <a:ext cx="184150" cy="336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l-GR" sz="1600">
                <a:latin typeface="Arial" pitchFamily="34" charset="0"/>
              </a:endParaRPr>
            </a:p>
          </p:txBody>
        </p:sp>
        <p:sp>
          <p:nvSpPr>
            <p:cNvPr id="28705" name="Text Box 10"/>
            <p:cNvSpPr txBox="1">
              <a:spLocks noChangeArrowheads="1"/>
            </p:cNvSpPr>
            <p:nvPr/>
          </p:nvSpPr>
          <p:spPr bwMode="auto">
            <a:xfrm>
              <a:off x="5289550" y="2590690"/>
              <a:ext cx="623888" cy="338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  <a:cs typeface="Arial" pitchFamily="34" charset="0"/>
                </a:rPr>
                <a:t>AP 1</a:t>
              </a:r>
            </a:p>
          </p:txBody>
        </p:sp>
        <p:sp>
          <p:nvSpPr>
            <p:cNvPr id="28706" name="Text Box 11"/>
            <p:cNvSpPr txBox="1">
              <a:spLocks noChangeArrowheads="1"/>
            </p:cNvSpPr>
            <p:nvPr/>
          </p:nvSpPr>
          <p:spPr bwMode="auto">
            <a:xfrm>
              <a:off x="6577013" y="3178011"/>
              <a:ext cx="442912" cy="336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  <a:cs typeface="Arial" pitchFamily="34" charset="0"/>
                </a:rPr>
                <a:t>H1</a:t>
              </a:r>
            </a:p>
          </p:txBody>
        </p:sp>
        <p:sp>
          <p:nvSpPr>
            <p:cNvPr id="28707" name="Text Box 12"/>
            <p:cNvSpPr txBox="1">
              <a:spLocks noChangeArrowheads="1"/>
            </p:cNvSpPr>
            <p:nvPr/>
          </p:nvSpPr>
          <p:spPr bwMode="auto">
            <a:xfrm>
              <a:off x="8218488" y="2981179"/>
              <a:ext cx="184150" cy="336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l-GR" sz="1600">
                <a:latin typeface="Arial" pitchFamily="34" charset="0"/>
              </a:endParaRPr>
            </a:p>
          </p:txBody>
        </p:sp>
        <p:sp>
          <p:nvSpPr>
            <p:cNvPr id="28708" name="Text Box 13"/>
            <p:cNvSpPr txBox="1">
              <a:spLocks noChangeArrowheads="1"/>
            </p:cNvSpPr>
            <p:nvPr/>
          </p:nvSpPr>
          <p:spPr bwMode="auto">
            <a:xfrm>
              <a:off x="7367588" y="1512876"/>
              <a:ext cx="758825" cy="336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  <a:cs typeface="Arial" pitchFamily="34" charset="0"/>
                </a:rPr>
                <a:t>BBS 2</a:t>
              </a:r>
            </a:p>
          </p:txBody>
        </p:sp>
        <p:sp>
          <p:nvSpPr>
            <p:cNvPr id="28709" name="Text Box 14"/>
            <p:cNvSpPr txBox="1">
              <a:spLocks noChangeArrowheads="1"/>
            </p:cNvSpPr>
            <p:nvPr/>
          </p:nvSpPr>
          <p:spPr bwMode="auto">
            <a:xfrm>
              <a:off x="5551488" y="1462080"/>
              <a:ext cx="758825" cy="336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  <a:cs typeface="Arial" pitchFamily="34" charset="0"/>
                </a:rPr>
                <a:t>BBS 1</a:t>
              </a:r>
            </a:p>
          </p:txBody>
        </p:sp>
        <p:sp>
          <p:nvSpPr>
            <p:cNvPr id="28710" name="Freeform 56"/>
            <p:cNvSpPr>
              <a:spLocks/>
            </p:cNvSpPr>
            <p:nvPr/>
          </p:nvSpPr>
          <p:spPr bwMode="auto">
            <a:xfrm>
              <a:off x="6837363" y="2466975"/>
              <a:ext cx="869950" cy="225425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  <a:gd name="T9" fmla="*/ 0 w 548"/>
                <a:gd name="T10" fmla="*/ 0 h 142"/>
                <a:gd name="T11" fmla="*/ 548 w 548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1" name="Line 57"/>
            <p:cNvSpPr>
              <a:spLocks noChangeShapeType="1"/>
            </p:cNvSpPr>
            <p:nvPr/>
          </p:nvSpPr>
          <p:spPr bwMode="auto">
            <a:xfrm flipH="1">
              <a:off x="6011863" y="2466876"/>
              <a:ext cx="823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2" name="Line 58"/>
            <p:cNvSpPr>
              <a:spLocks noChangeShapeType="1"/>
            </p:cNvSpPr>
            <p:nvPr/>
          </p:nvSpPr>
          <p:spPr bwMode="auto">
            <a:xfrm>
              <a:off x="6073775" y="254306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3" name="Line 59"/>
            <p:cNvSpPr>
              <a:spLocks noChangeShapeType="1"/>
            </p:cNvSpPr>
            <p:nvPr/>
          </p:nvSpPr>
          <p:spPr bwMode="auto">
            <a:xfrm flipH="1">
              <a:off x="6961188" y="2558943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4" name="Line 60"/>
            <p:cNvSpPr>
              <a:spLocks noChangeShapeType="1"/>
            </p:cNvSpPr>
            <p:nvPr/>
          </p:nvSpPr>
          <p:spPr bwMode="auto">
            <a:xfrm flipH="1">
              <a:off x="7159625" y="289069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5" name="Line 61"/>
            <p:cNvSpPr>
              <a:spLocks noChangeShapeType="1"/>
            </p:cNvSpPr>
            <p:nvPr/>
          </p:nvSpPr>
          <p:spPr bwMode="auto">
            <a:xfrm flipV="1">
              <a:off x="7115175" y="271132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8716" name="Group 62"/>
            <p:cNvGrpSpPr>
              <a:grpSpLocks/>
            </p:cNvGrpSpPr>
            <p:nvPr/>
          </p:nvGrpSpPr>
          <p:grpSpPr bwMode="auto">
            <a:xfrm>
              <a:off x="6686550" y="2295525"/>
              <a:ext cx="282575" cy="304800"/>
              <a:chOff x="1255" y="3461"/>
              <a:chExt cx="178" cy="192"/>
            </a:xfrm>
          </p:grpSpPr>
          <p:sp>
            <p:nvSpPr>
              <p:cNvPr id="28739" name="Oval 63"/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8740" name="Text Box 64"/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 b="1">
                    <a:latin typeface="Arial" pitchFamily="34" charset="0"/>
                  </a:rPr>
                  <a:t>1</a:t>
                </a:r>
              </a:p>
            </p:txBody>
          </p:sp>
        </p:grpSp>
        <p:grpSp>
          <p:nvGrpSpPr>
            <p:cNvPr id="28717" name="Group 65"/>
            <p:cNvGrpSpPr>
              <a:grpSpLocks/>
            </p:cNvGrpSpPr>
            <p:nvPr/>
          </p:nvGrpSpPr>
          <p:grpSpPr bwMode="auto">
            <a:xfrm>
              <a:off x="7258050" y="2492375"/>
              <a:ext cx="282575" cy="304800"/>
              <a:chOff x="1851" y="2490"/>
              <a:chExt cx="178" cy="192"/>
            </a:xfrm>
          </p:grpSpPr>
          <p:sp>
            <p:nvSpPr>
              <p:cNvPr id="28737" name="Oval 66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8738" name="Text Box 67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 b="1">
                    <a:latin typeface="Arial" pitchFamily="34" charset="0"/>
                  </a:rPr>
                  <a:t>2</a:t>
                </a:r>
              </a:p>
            </p:txBody>
          </p:sp>
        </p:grpSp>
        <p:grpSp>
          <p:nvGrpSpPr>
            <p:cNvPr id="28718" name="Group 68"/>
            <p:cNvGrpSpPr>
              <a:grpSpLocks/>
            </p:cNvGrpSpPr>
            <p:nvPr/>
          </p:nvGrpSpPr>
          <p:grpSpPr bwMode="auto">
            <a:xfrm>
              <a:off x="6180138" y="2509838"/>
              <a:ext cx="282575" cy="304800"/>
              <a:chOff x="1851" y="2490"/>
              <a:chExt cx="178" cy="192"/>
            </a:xfrm>
          </p:grpSpPr>
          <p:sp>
            <p:nvSpPr>
              <p:cNvPr id="28735" name="Oval 69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8736" name="Text Box 70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 b="1">
                    <a:latin typeface="Arial" pitchFamily="34" charset="0"/>
                  </a:rPr>
                  <a:t>2</a:t>
                </a:r>
              </a:p>
            </p:txBody>
          </p:sp>
        </p:grpSp>
        <p:grpSp>
          <p:nvGrpSpPr>
            <p:cNvPr id="28719" name="Group 71"/>
            <p:cNvGrpSpPr>
              <a:grpSpLocks/>
            </p:cNvGrpSpPr>
            <p:nvPr/>
          </p:nvGrpSpPr>
          <p:grpSpPr bwMode="auto">
            <a:xfrm>
              <a:off x="7200900" y="2735263"/>
              <a:ext cx="282575" cy="304800"/>
              <a:chOff x="1851" y="2490"/>
              <a:chExt cx="178" cy="192"/>
            </a:xfrm>
          </p:grpSpPr>
          <p:sp>
            <p:nvSpPr>
              <p:cNvPr id="28733" name="Oval 72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8734" name="Text Box 73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 b="1">
                    <a:latin typeface="Arial" pitchFamily="34" charset="0"/>
                  </a:rPr>
                  <a:t>3</a:t>
                </a:r>
              </a:p>
            </p:txBody>
          </p:sp>
        </p:grpSp>
        <p:grpSp>
          <p:nvGrpSpPr>
            <p:cNvPr id="28720" name="Group 74"/>
            <p:cNvGrpSpPr>
              <a:grpSpLocks/>
            </p:cNvGrpSpPr>
            <p:nvPr/>
          </p:nvGrpSpPr>
          <p:grpSpPr bwMode="auto">
            <a:xfrm>
              <a:off x="7489825" y="2827338"/>
              <a:ext cx="282575" cy="304800"/>
              <a:chOff x="1851" y="2490"/>
              <a:chExt cx="178" cy="192"/>
            </a:xfrm>
          </p:grpSpPr>
          <p:sp>
            <p:nvSpPr>
              <p:cNvPr id="28731" name="Oval 75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28732" name="Text Box 76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 b="1">
                    <a:latin typeface="Arial" pitchFamily="34" charset="0"/>
                  </a:rPr>
                  <a:t>4</a:t>
                </a:r>
              </a:p>
            </p:txBody>
          </p:sp>
        </p:grpSp>
        <p:sp>
          <p:nvSpPr>
            <p:cNvPr id="28721" name="Text Box 77"/>
            <p:cNvSpPr txBox="1">
              <a:spLocks noChangeArrowheads="1"/>
            </p:cNvSpPr>
            <p:nvPr/>
          </p:nvSpPr>
          <p:spPr bwMode="auto">
            <a:xfrm>
              <a:off x="4618038" y="3689139"/>
              <a:ext cx="3962400" cy="2677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sz="2400" i="1" u="sng" dirty="0">
                  <a:solidFill>
                    <a:srgbClr val="C00000"/>
                  </a:solidFill>
                  <a:latin typeface="Arial" pitchFamily="34" charset="0"/>
                </a:rPr>
                <a:t>ενεργητική σάρωση</a:t>
              </a:r>
              <a:r>
                <a:rPr lang="en-US" sz="2400" dirty="0">
                  <a:solidFill>
                    <a:srgbClr val="C00000"/>
                  </a:solidFill>
                  <a:latin typeface="Gill Sans MT" pitchFamily="34" charset="0"/>
                </a:rPr>
                <a:t>: </a:t>
              </a:r>
            </a:p>
            <a:p>
              <a:pPr marL="342900" indent="-342900" eaLnBrk="1" hangingPunct="1">
                <a:spcBef>
                  <a:spcPct val="0"/>
                </a:spcBef>
                <a:buClrTx/>
                <a:buFontTx/>
                <a:buAutoNum type="arabicParenBoth"/>
              </a:pPr>
              <a:r>
                <a:rPr lang="en-US" sz="1800" dirty="0">
                  <a:latin typeface="Arial" pitchFamily="34" charset="0"/>
                </a:rPr>
                <a:t>broadcast </a:t>
              </a:r>
              <a:r>
                <a:rPr lang="el-GR" sz="1800" dirty="0">
                  <a:latin typeface="Arial" pitchFamily="34" charset="0"/>
                </a:rPr>
                <a:t>πλαίσιο αίτησης ανίχνευσης</a:t>
              </a:r>
              <a:r>
                <a:rPr lang="en-US" sz="1800" dirty="0">
                  <a:latin typeface="Arial" pitchFamily="34" charset="0"/>
                </a:rPr>
                <a:t> </a:t>
              </a:r>
              <a:r>
                <a:rPr lang="el-GR" sz="1800" dirty="0">
                  <a:latin typeface="Arial" pitchFamily="34" charset="0"/>
                </a:rPr>
                <a:t>από</a:t>
              </a:r>
              <a:r>
                <a:rPr lang="en-US" sz="1800" dirty="0">
                  <a:latin typeface="Arial" pitchFamily="34" charset="0"/>
                </a:rPr>
                <a:t> H1</a:t>
              </a:r>
            </a:p>
            <a:p>
              <a:pPr marL="342900" indent="-342900" eaLnBrk="1" hangingPunct="1">
                <a:spcBef>
                  <a:spcPct val="0"/>
                </a:spcBef>
                <a:buClrTx/>
                <a:buFontTx/>
                <a:buAutoNum type="arabicParenBoth"/>
              </a:pPr>
              <a:r>
                <a:rPr lang="el-GR" sz="1800" dirty="0">
                  <a:latin typeface="Arial" pitchFamily="34" charset="0"/>
                </a:rPr>
                <a:t>πλαίσια αίτησης ανίχνευσης</a:t>
              </a:r>
              <a:r>
                <a:rPr lang="en-US" sz="1800" dirty="0">
                  <a:latin typeface="Arial" pitchFamily="34" charset="0"/>
                </a:rPr>
                <a:t> </a:t>
              </a:r>
              <a:r>
                <a:rPr lang="el-GR" sz="1800" dirty="0" smtClean="0">
                  <a:latin typeface="Arial" pitchFamily="34" charset="0"/>
                </a:rPr>
                <a:t>από</a:t>
              </a:r>
              <a:r>
                <a:rPr lang="en-US" sz="1800" dirty="0" smtClean="0">
                  <a:latin typeface="Arial" pitchFamily="34" charset="0"/>
                </a:rPr>
                <a:t> </a:t>
              </a:r>
              <a:r>
                <a:rPr lang="en-US" sz="1800" dirty="0">
                  <a:latin typeface="Arial" pitchFamily="34" charset="0"/>
                </a:rPr>
                <a:t>APs</a:t>
              </a:r>
            </a:p>
            <a:p>
              <a:pPr marL="342900" indent="-342900" eaLnBrk="1" hangingPunct="1">
                <a:spcBef>
                  <a:spcPct val="0"/>
                </a:spcBef>
                <a:buClrTx/>
                <a:buFontTx/>
                <a:buAutoNum type="arabicParenBoth"/>
              </a:pPr>
              <a:r>
                <a:rPr lang="el-GR" sz="1800" dirty="0">
                  <a:latin typeface="Arial" pitchFamily="34" charset="0"/>
                </a:rPr>
                <a:t>πλαίσιο αίτησης σύνδεσης</a:t>
              </a:r>
              <a:r>
                <a:rPr lang="en-US" sz="1800" dirty="0">
                  <a:latin typeface="Arial" pitchFamily="34" charset="0"/>
                </a:rPr>
                <a:t> </a:t>
              </a:r>
              <a:r>
                <a:rPr lang="en-US" sz="1800" dirty="0" smtClean="0">
                  <a:latin typeface="Arial" pitchFamily="34" charset="0"/>
                </a:rPr>
                <a:t>: </a:t>
              </a:r>
              <a:r>
                <a:rPr lang="el-GR" sz="1800" dirty="0" smtClean="0">
                  <a:latin typeface="Arial" pitchFamily="34" charset="0"/>
                </a:rPr>
                <a:t>από </a:t>
              </a:r>
              <a:r>
                <a:rPr lang="en-US" sz="1800" dirty="0" smtClean="0">
                  <a:latin typeface="Arial" pitchFamily="34" charset="0"/>
                </a:rPr>
                <a:t>H1 </a:t>
              </a:r>
              <a:r>
                <a:rPr lang="el-GR" sz="1800" dirty="0">
                  <a:latin typeface="Arial" pitchFamily="34" charset="0"/>
                </a:rPr>
                <a:t>προς επιλεγμένο</a:t>
              </a:r>
              <a:r>
                <a:rPr lang="en-US" sz="1800" dirty="0">
                  <a:latin typeface="Arial" pitchFamily="34" charset="0"/>
                </a:rPr>
                <a:t> AP </a:t>
              </a:r>
            </a:p>
            <a:p>
              <a:pPr marL="342900" indent="-342900" eaLnBrk="1" hangingPunct="1">
                <a:spcBef>
                  <a:spcPct val="0"/>
                </a:spcBef>
                <a:buClrTx/>
                <a:buFontTx/>
                <a:buAutoNum type="arabicParenBoth"/>
              </a:pPr>
              <a:r>
                <a:rPr lang="el-GR" sz="1800" dirty="0">
                  <a:latin typeface="Arial" pitchFamily="34" charset="0"/>
                </a:rPr>
                <a:t>πλαίσιο </a:t>
              </a:r>
              <a:r>
                <a:rPr lang="el-GR" sz="1800" dirty="0" smtClean="0">
                  <a:latin typeface="Arial" pitchFamily="34" charset="0"/>
                </a:rPr>
                <a:t>απόκρισης σύνδεσης: </a:t>
              </a:r>
              <a:r>
                <a:rPr lang="en-US" sz="1800" dirty="0" smtClean="0">
                  <a:latin typeface="Arial" pitchFamily="34" charset="0"/>
                </a:rPr>
                <a:t> </a:t>
              </a:r>
              <a:r>
                <a:rPr lang="el-GR" sz="1800" dirty="0">
                  <a:latin typeface="Arial" pitchFamily="34" charset="0"/>
                </a:rPr>
                <a:t>από </a:t>
              </a:r>
              <a:r>
                <a:rPr lang="el-GR" sz="1800" dirty="0" smtClean="0">
                  <a:latin typeface="Arial" pitchFamily="34" charset="0"/>
                </a:rPr>
                <a:t> </a:t>
              </a:r>
              <a:r>
                <a:rPr lang="el-GR" sz="1800" dirty="0">
                  <a:latin typeface="Arial" pitchFamily="34" charset="0"/>
                </a:rPr>
                <a:t>επιλεγμένο</a:t>
              </a:r>
              <a:r>
                <a:rPr lang="en-US" sz="1800" dirty="0">
                  <a:latin typeface="Arial" pitchFamily="34" charset="0"/>
                </a:rPr>
                <a:t> AP </a:t>
              </a:r>
              <a:r>
                <a:rPr lang="el-GR" sz="1800" dirty="0">
                  <a:latin typeface="Arial" pitchFamily="34" charset="0"/>
                </a:rPr>
                <a:t>προς </a:t>
              </a:r>
              <a:r>
                <a:rPr lang="en-US" sz="1800" dirty="0" smtClean="0">
                  <a:latin typeface="Arial" pitchFamily="34" charset="0"/>
                </a:rPr>
                <a:t>H1</a:t>
              </a:r>
              <a:endParaRPr lang="en-US" sz="1800" dirty="0">
                <a:latin typeface="Arial" pitchFamily="34" charset="0"/>
              </a:endParaRPr>
            </a:p>
          </p:txBody>
        </p:sp>
        <p:grpSp>
          <p:nvGrpSpPr>
            <p:cNvPr id="28722" name="Group 361"/>
            <p:cNvGrpSpPr>
              <a:grpSpLocks/>
            </p:cNvGrpSpPr>
            <p:nvPr/>
          </p:nvGrpSpPr>
          <p:grpSpPr bwMode="auto">
            <a:xfrm>
              <a:off x="5557520" y="2062480"/>
              <a:ext cx="650240" cy="561340"/>
              <a:chOff x="2967" y="478"/>
              <a:chExt cx="788" cy="625"/>
            </a:xfrm>
          </p:grpSpPr>
          <p:pic>
            <p:nvPicPr>
              <p:cNvPr id="28729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30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723" name="Group 361"/>
            <p:cNvGrpSpPr>
              <a:grpSpLocks/>
            </p:cNvGrpSpPr>
            <p:nvPr/>
          </p:nvGrpSpPr>
          <p:grpSpPr bwMode="auto">
            <a:xfrm>
              <a:off x="7599680" y="2001520"/>
              <a:ext cx="650240" cy="561340"/>
              <a:chOff x="2967" y="478"/>
              <a:chExt cx="788" cy="625"/>
            </a:xfrm>
          </p:grpSpPr>
          <p:pic>
            <p:nvPicPr>
              <p:cNvPr id="28727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28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724" name="Group 356"/>
            <p:cNvGrpSpPr>
              <a:grpSpLocks/>
            </p:cNvGrpSpPr>
            <p:nvPr/>
          </p:nvGrpSpPr>
          <p:grpSpPr bwMode="auto">
            <a:xfrm>
              <a:off x="6532880" y="2590799"/>
              <a:ext cx="436880" cy="497841"/>
              <a:chOff x="313" y="1497"/>
              <a:chExt cx="1152" cy="1014"/>
            </a:xfrm>
          </p:grpSpPr>
          <p:pic>
            <p:nvPicPr>
              <p:cNvPr id="287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8700" name="Picture 17" descr="underline_base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675" y="869950"/>
            <a:ext cx="68929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CB572CD9-0E8D-46E9-915A-44C4E600D82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9700" name="Footer Placeholder 4"/>
          <p:cNvSpPr txBox="1">
            <a:spLocks noGrp="1"/>
          </p:cNvSpPr>
          <p:nvPr/>
        </p:nvSpPr>
        <p:spPr bwMode="auto">
          <a:xfrm>
            <a:off x="6370638" y="6400800"/>
            <a:ext cx="20685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29701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12D6370D-B066-4EA2-B0B7-80EA023DFE4B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IEEE 802.11: </a:t>
            </a:r>
            <a:r>
              <a:rPr lang="el-GR" sz="3600" smtClean="0">
                <a:latin typeface="Arial" pitchFamily="34" charset="0"/>
                <a:ea typeface="ＭＳ Ｐゴシック" pitchFamily="34" charset="-128"/>
              </a:rPr>
              <a:t>πολλαπλή πρόσβαση</a:t>
            </a:r>
            <a:endParaRPr lang="en-US" sz="36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αποφυγή συγκρούσεων</a:t>
            </a:r>
            <a:r>
              <a:rPr lang="en-US" sz="2000" dirty="0" smtClean="0">
                <a:ea typeface="ＭＳ Ｐゴシック" pitchFamily="34" charset="-128"/>
              </a:rPr>
              <a:t>: </a:t>
            </a:r>
            <a:r>
              <a:rPr lang="el-GR" sz="2000" dirty="0" smtClean="0">
                <a:ea typeface="ＭＳ Ｐゴシック" pitchFamily="34" charset="-128"/>
              </a:rPr>
              <a:t>&gt;1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κόμβοι μεταδίδουν την ίδια στιγμή</a:t>
            </a:r>
            <a:endParaRPr lang="en-US" sz="2000" dirty="0" smtClean="0">
              <a:latin typeface="Arial" pitchFamily="34" charset="0"/>
              <a:ea typeface="ＭＳ Ｐゴシック" pitchFamily="34" charset="-128"/>
              <a:sym typeface="Symbol" pitchFamily="18" charset="2"/>
            </a:endParaRPr>
          </a:p>
          <a:p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802.11: CSMA – “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sym typeface="Symbol" pitchFamily="18" charset="2"/>
              </a:rPr>
              <a:t>αφουγκράζεται</a:t>
            </a:r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”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sym typeface="Symbol" pitchFamily="18" charset="2"/>
              </a:rPr>
              <a:t> το κανάλι πριν μεταδώσει</a:t>
            </a:r>
            <a:endParaRPr lang="en-US" sz="2000" dirty="0" smtClean="0">
              <a:latin typeface="Arial" pitchFamily="34" charset="0"/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μη συγκρουστείς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με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εν εξελίξει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μετάδοση από άλλο κόμβο</a:t>
            </a:r>
            <a:endParaRPr lang="en-US" altLang="ja-JP" sz="1800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802.11: </a:t>
            </a:r>
            <a:r>
              <a:rPr lang="el-GR" sz="2000" i="1" dirty="0" smtClean="0">
                <a:latin typeface="Arial" pitchFamily="34" charset="0"/>
                <a:ea typeface="ＭＳ Ｐゴシック" pitchFamily="34" charset="-128"/>
              </a:rPr>
              <a:t>χωρίς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ανίχνευση σύγκρουσης</a:t>
            </a:r>
            <a:r>
              <a:rPr lang="en-US" sz="2000" dirty="0" smtClean="0">
                <a:ea typeface="ＭＳ Ｐゴシック" pitchFamily="34" charset="-128"/>
              </a:rPr>
              <a:t>!</a:t>
            </a:r>
          </a:p>
          <a:p>
            <a:pPr lvl="1"/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δύσκολο να λάβει</a:t>
            </a:r>
            <a:r>
              <a:rPr lang="en-US" sz="1800" dirty="0" smtClean="0">
                <a:ea typeface="ＭＳ Ｐゴシック" pitchFamily="34" charset="-128"/>
              </a:rPr>
              <a:t> (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ανιχνεύσει συγκρούσεις</a:t>
            </a:r>
            <a:r>
              <a:rPr lang="en-US" sz="1800" dirty="0" smtClean="0">
                <a:ea typeface="ＭＳ Ｐゴシック" pitchFamily="34" charset="-128"/>
              </a:rPr>
              <a:t>)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όταν μεταδίδει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λόγω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αδύναμων λαμβανόμενων σημάτων</a:t>
            </a:r>
            <a:r>
              <a:rPr lang="en-US" sz="1800" dirty="0" smtClean="0">
                <a:ea typeface="ＭＳ Ｐゴシック" pitchFamily="34" charset="-128"/>
              </a:rPr>
              <a:t> (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εξασθένιση</a:t>
            </a:r>
            <a:r>
              <a:rPr lang="en-US" sz="1800" dirty="0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δεν μπορεί να αντιληφθεί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όλες τις συγκρούσεις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σε κάθε περίπτωση</a:t>
            </a:r>
            <a:r>
              <a:rPr lang="en-US" altLang="ja-JP" sz="1800" dirty="0" smtClean="0">
                <a:ea typeface="ＭＳ Ｐゴシック" pitchFamily="34" charset="-128"/>
              </a:rPr>
              <a:t>: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κρυμμένο τερματικό</a:t>
            </a:r>
            <a:r>
              <a:rPr lang="en-US" altLang="ja-JP" sz="1800" dirty="0" smtClean="0">
                <a:ea typeface="ＭＳ Ｐゴシック" pitchFamily="34" charset="-128"/>
              </a:rPr>
              <a:t>,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εξασθένιση</a:t>
            </a:r>
            <a:endParaRPr lang="en-US" altLang="ja-JP" sz="1800" dirty="0" smtClean="0">
              <a:ea typeface="ＭＳ Ｐゴシック" pitchFamily="34" charset="-128"/>
            </a:endParaRPr>
          </a:p>
          <a:p>
            <a:pPr lvl="1"/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στόχος</a:t>
            </a:r>
            <a:r>
              <a:rPr lang="en-US" sz="1800" dirty="0" smtClean="0">
                <a:ea typeface="ＭＳ Ｐゴシック" pitchFamily="34" charset="-128"/>
              </a:rPr>
              <a:t>: </a:t>
            </a:r>
            <a:r>
              <a:rPr lang="el-GR" sz="1800" i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αποφυγή συγκρούσεων</a:t>
            </a:r>
            <a:r>
              <a:rPr lang="en-US" sz="1800" i="1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sz="1800" dirty="0" smtClean="0">
                <a:ea typeface="ＭＳ Ｐゴシック" pitchFamily="34" charset="-128"/>
              </a:rPr>
              <a:t> CSMA/C(</a:t>
            </a:r>
            <a:r>
              <a:rPr lang="en-US" sz="1800" dirty="0" err="1" smtClean="0">
                <a:ea typeface="ＭＳ Ｐゴシック" pitchFamily="34" charset="-128"/>
              </a:rPr>
              <a:t>ollision</a:t>
            </a:r>
            <a:r>
              <a:rPr lang="en-US" sz="1800" dirty="0" smtClean="0">
                <a:ea typeface="ＭＳ Ｐゴシック" pitchFamily="34" charset="-128"/>
              </a:rPr>
              <a:t>)A(voidance)</a:t>
            </a: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  <a:cs typeface="Arial" pitchFamily="34" charset="0"/>
              </a:rPr>
              <a:t>space</a:t>
            </a:r>
          </a:p>
        </p:txBody>
      </p:sp>
      <p:grpSp>
        <p:nvGrpSpPr>
          <p:cNvPr id="29705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29729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2974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4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730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3"/>
                <a:gd name="T31" fmla="*/ 0 h 684"/>
                <a:gd name="T32" fmla="*/ 1273 w 1273"/>
                <a:gd name="T33" fmla="*/ 684 h 6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9731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9732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9733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9734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9735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grpSp>
          <p:nvGrpSpPr>
            <p:cNvPr id="29736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297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37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2973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3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706" name="Group 2"/>
          <p:cNvGrpSpPr>
            <a:grpSpLocks/>
          </p:cNvGrpSpPr>
          <p:nvPr/>
        </p:nvGrpSpPr>
        <p:grpSpPr bwMode="auto">
          <a:xfrm>
            <a:off x="4724400" y="4460875"/>
            <a:ext cx="2809875" cy="1536700"/>
            <a:chOff x="4821555" y="4226560"/>
            <a:chExt cx="3545890" cy="2024698"/>
          </a:xfrm>
        </p:grpSpPr>
        <p:sp>
          <p:nvSpPr>
            <p:cNvPr id="29708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9709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9710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29711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ja-JP" altLang="en-US" sz="1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r>
                <a:rPr lang="en-US" altLang="ja-JP" sz="1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 signal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strength</a:t>
              </a:r>
            </a:p>
          </p:txBody>
        </p:sp>
        <p:sp>
          <p:nvSpPr>
            <p:cNvPr id="29712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9713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9714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9715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9716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ja-JP" altLang="en-US" sz="12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’</a:t>
              </a:r>
              <a:r>
                <a:rPr lang="en-US" altLang="ja-JP" sz="12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 signal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strength</a:t>
              </a:r>
            </a:p>
          </p:txBody>
        </p:sp>
        <p:sp>
          <p:nvSpPr>
            <p:cNvPr id="29717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9718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9719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29720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2972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28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21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297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22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2972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2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9707" name="Picture 18" descr="underline_base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952" y="832207"/>
            <a:ext cx="7921374" cy="17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50716098-7926-4A0C-B5B9-3AF3B984B8B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0724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30725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9F09BA4A-125F-4138-8283-9C27F328851C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IEEE 802.11 MAC Protocol: CSMA/CA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641" y="1366462"/>
            <a:ext cx="5815013" cy="47883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u="sng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802.11 </a:t>
            </a:r>
            <a:r>
              <a:rPr lang="el-GR" sz="2400" i="1" u="sng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αποστολέας</a:t>
            </a:r>
            <a:endParaRPr lang="el-GR" sz="2400" i="1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αν «αισθανθείς» το κανάλι αδρανές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για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DIFS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l-GR" sz="20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τότε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μετάδωσε ολόκληρο το πλαίσιο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όχι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CD)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αν «αισθανθείς» το κανάλι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απασχολημένο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τότε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ξεκίνησε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τυχαίο χρόνο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οπισθοχώρησης</a:t>
            </a:r>
            <a:endPara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l-GR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χρονομετρητής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μετράει αντίστροφα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όταν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το κανάλι είναι αδρανές</a:t>
            </a:r>
            <a:endPara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μετάδωσε όταν λήξει ο </a:t>
            </a:r>
            <a:r>
              <a:rPr lang="el-GR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χρονομετρητής</a:t>
            </a:r>
            <a:endPara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αν δεν λάβεις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ACK,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αύξησε το τυχαίο διάστημα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οπισθοχώρησης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επανάλαβε το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u="sng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802.11 </a:t>
            </a:r>
            <a:r>
              <a:rPr lang="el-GR" sz="2400" i="1" u="sng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δέκτης</a:t>
            </a:r>
            <a:endParaRPr lang="en-US" sz="2400" i="1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αν το πλαίσιο παραληφθεί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OK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στείλε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ACK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μετά από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SIFS 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(ACK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χρειάζεται λόγω προβλήματος κρυμμένου τερματικού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 </a:t>
            </a:r>
          </a:p>
        </p:txBody>
      </p:sp>
      <p:sp>
        <p:nvSpPr>
          <p:cNvPr id="30728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0729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0730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sender</a:t>
            </a:r>
          </a:p>
        </p:txBody>
      </p:sp>
      <p:sp>
        <p:nvSpPr>
          <p:cNvPr id="30731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receiver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30740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30744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5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  <a:cs typeface="Arial" pitchFamily="34" charset="0"/>
                  </a:rPr>
                  <a:t>DIFS</a:t>
                </a:r>
              </a:p>
            </p:txBody>
          </p:sp>
        </p:grpSp>
        <p:grpSp>
          <p:nvGrpSpPr>
            <p:cNvPr id="30741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30742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900"/>
                  <a:gd name="T17" fmla="*/ 1212 w 1212"/>
                  <a:gd name="T18" fmla="*/ 900 h 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0743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8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data</a:t>
                </a:r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30735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SIFS</a:t>
              </a:r>
            </a:p>
          </p:txBody>
        </p:sp>
        <p:sp>
          <p:nvSpPr>
            <p:cNvPr id="30736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737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30738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414"/>
                  <a:gd name="T17" fmla="*/ 1212 w 1212"/>
                  <a:gd name="T18" fmla="*/ 414 h 4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0739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8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ACK</a:t>
                </a:r>
              </a:p>
            </p:txBody>
          </p:sp>
        </p:grpSp>
      </p:grpSp>
      <p:pic>
        <p:nvPicPr>
          <p:cNvPr id="30734" name="Picture 6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1" y="852755"/>
            <a:ext cx="7157448" cy="15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FAD35242-CD3D-4C2C-96A5-723F7DBB3F8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1748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31749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AA510F69-8125-422D-BBEF-90B02F450A21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Αποφυγή συγκρούσεων</a:t>
            </a: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(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περισσότερα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891463" cy="35798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i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ιδέα</a:t>
            </a:r>
            <a:r>
              <a:rPr lang="en-US" sz="1800" i="1" dirty="0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1800" dirty="0" smtClean="0">
                <a:solidFill>
                  <a:srgbClr val="C00000"/>
                </a:solidFill>
                <a:ea typeface="ＭＳ Ｐゴシック" pitchFamily="34" charset="-128"/>
              </a:rPr>
              <a:t> 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επίτρεψε στον αποστολέα να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l-GR" altLang="ja-JP" sz="1800" dirty="0" smtClean="0">
                <a:solidFill>
                  <a:srgbClr val="C00000"/>
                </a:solidFill>
                <a:ea typeface="ＭＳ Ｐゴシック" pitchFamily="34" charset="-128"/>
              </a:rPr>
              <a:t>κάνει </a:t>
            </a:r>
            <a:r>
              <a:rPr lang="el-GR" altLang="ja-JP" sz="18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κράτηση</a:t>
            </a:r>
            <a:r>
              <a:rPr lang="ja-JP" altLang="en-US" sz="1800" dirty="0" smtClean="0">
                <a:ea typeface="ＭＳ Ｐゴシック" pitchFamily="34" charset="-128"/>
              </a:rPr>
              <a:t>”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l-GR" altLang="ja-JP" sz="1800" dirty="0" smtClean="0">
                <a:ea typeface="ＭＳ Ｐゴシック" pitchFamily="34" charset="-128"/>
              </a:rPr>
              <a:t>σ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το κανάλι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αντί για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τυχαία πρόσβαση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των πλαισίων δεδομένων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αποφυγή συγκρούσεων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μεγάλων πλαισίων δεδομένων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ja-JP" sz="16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ο αποστολέας πρώτα μεταδίδει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l-GR" sz="1600" i="1" dirty="0" smtClean="0">
                <a:latin typeface="Arial" pitchFamily="34" charset="0"/>
                <a:ea typeface="ＭＳ Ｐゴシック" pitchFamily="34" charset="-128"/>
              </a:rPr>
              <a:t>μικρά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πακέτα </a:t>
            </a:r>
            <a:r>
              <a:rPr lang="en-US" sz="1600" dirty="0" smtClean="0">
                <a:solidFill>
                  <a:srgbClr val="C00000"/>
                </a:solidFill>
                <a:ea typeface="ＭＳ Ｐゴシック" pitchFamily="34" charset="-128"/>
              </a:rPr>
              <a:t>request-to-send (RTS)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(αίτηση για αποστολή) στο</a:t>
            </a:r>
            <a:r>
              <a:rPr lang="en-US" sz="1600" dirty="0" smtClean="0">
                <a:ea typeface="ＭＳ Ｐゴシック" pitchFamily="34" charset="-128"/>
              </a:rPr>
              <a:t> BS</a:t>
            </a: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 (σταθμό βάσης)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χρησιμοποιώντας</a:t>
            </a:r>
            <a:r>
              <a:rPr lang="en-US" sz="1600" dirty="0" smtClean="0">
                <a:ea typeface="ＭＳ Ｐゴシック" pitchFamily="34" charset="-128"/>
              </a:rPr>
              <a:t> CSMA</a:t>
            </a:r>
          </a:p>
          <a:p>
            <a:pPr lvl="1">
              <a:lnSpc>
                <a:spcPct val="80000"/>
              </a:lnSpc>
            </a:pPr>
            <a:r>
              <a:rPr lang="el-GR" sz="1600" dirty="0" smtClean="0">
                <a:ea typeface="ＭＳ Ｐゴシック" pitchFamily="34" charset="-128"/>
              </a:rPr>
              <a:t>τα </a:t>
            </a:r>
            <a:r>
              <a:rPr lang="en-US" sz="1600" dirty="0" smtClean="0">
                <a:ea typeface="ＭＳ Ｐゴシック" pitchFamily="34" charset="-128"/>
              </a:rPr>
              <a:t>RTS </a:t>
            </a: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μπορεί να συγκρουστούν μεταξύ τους</a:t>
            </a:r>
            <a:r>
              <a:rPr lang="en-US" sz="1600" dirty="0" smtClean="0">
                <a:ea typeface="ＭＳ Ｐゴシック" pitchFamily="34" charset="-128"/>
              </a:rPr>
              <a:t> (</a:t>
            </a: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αλλά είναι μικρά</a:t>
            </a:r>
            <a:r>
              <a:rPr lang="en-US" altLang="ja-JP" sz="1600" dirty="0" smtClean="0">
                <a:ea typeface="ＭＳ Ｐゴシック" pitchFamily="34" charset="-128"/>
              </a:rPr>
              <a:t>)</a:t>
            </a:r>
            <a:endParaRPr lang="el-GR" altLang="ja-JP" sz="16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ja-JP" sz="1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ea typeface="ＭＳ Ｐゴシック" pitchFamily="34" charset="-128"/>
              </a:rPr>
              <a:t>BS </a:t>
            </a:r>
            <a:r>
              <a:rPr lang="el-GR" sz="1600" dirty="0" smtClean="0">
                <a:ea typeface="ＭＳ Ｐゴシック" pitchFamily="34" charset="-128"/>
              </a:rPr>
              <a:t>εκπέμπει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ea typeface="ＭＳ Ｐゴシック" pitchFamily="34" charset="-128"/>
              </a:rPr>
              <a:t>clear-to-send </a:t>
            </a:r>
            <a:r>
              <a:rPr lang="el-GR" sz="1600" dirty="0" smtClean="0">
                <a:solidFill>
                  <a:srgbClr val="C00000"/>
                </a:solidFill>
                <a:ea typeface="ＭＳ Ｐゴシック" pitchFamily="34" charset="-128"/>
              </a:rPr>
              <a:t>(</a:t>
            </a:r>
            <a:r>
              <a:rPr lang="en-US" sz="1600" dirty="0" smtClean="0">
                <a:solidFill>
                  <a:srgbClr val="C00000"/>
                </a:solidFill>
                <a:ea typeface="ＭＳ Ｐゴシック" pitchFamily="34" charset="-128"/>
              </a:rPr>
              <a:t>CTS</a:t>
            </a:r>
            <a:r>
              <a:rPr lang="el-GR" sz="1600" dirty="0" smtClean="0">
                <a:solidFill>
                  <a:srgbClr val="C00000"/>
                </a:solidFill>
                <a:ea typeface="ＭＳ Ｐゴシック" pitchFamily="34" charset="-128"/>
              </a:rPr>
              <a:t>)</a:t>
            </a:r>
            <a:r>
              <a:rPr lang="en-US" sz="16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1600" dirty="0" smtClean="0">
                <a:ea typeface="ＭＳ Ｐゴシック" pitchFamily="34" charset="-128"/>
              </a:rPr>
              <a:t>σε απόκριση του </a:t>
            </a:r>
            <a:r>
              <a:rPr lang="en-US" sz="1600" dirty="0" smtClean="0">
                <a:ea typeface="ＭＳ Ｐゴシック" pitchFamily="34" charset="-128"/>
              </a:rPr>
              <a:t>RTS</a:t>
            </a:r>
            <a:endParaRPr lang="el-GR" sz="16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l-GR" sz="1600" dirty="0" smtClean="0">
                <a:ea typeface="ＭＳ Ｐゴシック" pitchFamily="34" charset="-128"/>
              </a:rPr>
              <a:t>το </a:t>
            </a:r>
            <a:r>
              <a:rPr lang="en-US" sz="1600" dirty="0" smtClean="0">
                <a:ea typeface="ＭＳ Ｐゴシック" pitchFamily="34" charset="-128"/>
              </a:rPr>
              <a:t>CTS</a:t>
            </a: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 (</a:t>
            </a:r>
            <a:r>
              <a:rPr lang="en-US" sz="1600" dirty="0" smtClean="0">
                <a:latin typeface="Arial" pitchFamily="34" charset="0"/>
                <a:ea typeface="ＭＳ Ｐゴシック" pitchFamily="34" charset="-128"/>
              </a:rPr>
              <a:t>clear to send – “</a:t>
            </a: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ελεύθερο</a:t>
            </a:r>
            <a:r>
              <a:rPr lang="en-US" sz="1600" dirty="0" smtClean="0">
                <a:latin typeface="Arial" pitchFamily="34" charset="0"/>
                <a:ea typeface="ＭＳ Ｐゴシック" pitchFamily="34" charset="-128"/>
              </a:rPr>
              <a:t>”</a:t>
            </a: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 για αποστολή)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ακούγεται από όλους τους κόμβους</a:t>
            </a:r>
            <a:endParaRPr lang="en-US" sz="1600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ts val="2000"/>
              </a:lnSpc>
            </a:pP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ο αποστολέας μεταδίδει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πλαίσιο δεδομένων</a:t>
            </a:r>
            <a:endParaRPr lang="en-US" sz="1600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ts val="2000"/>
              </a:lnSpc>
            </a:pP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οι άλλοι σταθμοί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αναβάλλουν τις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l-GR" sz="1600" dirty="0" smtClean="0">
                <a:latin typeface="Arial" pitchFamily="34" charset="0"/>
                <a:ea typeface="ＭＳ Ｐゴシック" pitchFamily="34" charset="-128"/>
              </a:rPr>
              <a:t>μεταδόσεις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ea typeface="ＭＳ Ｐゴシック" pitchFamily="34" charset="-128"/>
            </a:endParaRPr>
          </a:p>
        </p:txBody>
      </p:sp>
      <p:sp>
        <p:nvSpPr>
          <p:cNvPr id="31752" name="Text Box 4"/>
          <p:cNvSpPr txBox="1">
            <a:spLocks noChangeArrowheads="1"/>
          </p:cNvSpPr>
          <p:nvPr/>
        </p:nvSpPr>
        <p:spPr bwMode="auto">
          <a:xfrm>
            <a:off x="1744663" y="5275263"/>
            <a:ext cx="556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8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απόφυγε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l-GR" sz="18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συγκρούσεις πλαισίων δεδομένων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el-GR" sz="18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εντελώς,</a:t>
            </a:r>
            <a:endParaRPr lang="en-US" sz="1800" i="1" dirty="0">
              <a:solidFill>
                <a:srgbClr val="000099"/>
              </a:solidFill>
              <a:latin typeface="Gill Sans MT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8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χρησιμοποιώντας μικρά πακέτα κράτησης</a:t>
            </a:r>
            <a:r>
              <a:rPr lang="en-US" sz="1800" i="1" dirty="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!</a:t>
            </a:r>
          </a:p>
        </p:txBody>
      </p:sp>
      <p:sp>
        <p:nvSpPr>
          <p:cNvPr id="31753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pic>
        <p:nvPicPr>
          <p:cNvPr id="31754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3175F641-65CE-415C-87A7-244B61D2D79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2772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32773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7D1A54D7-B6AC-4720-98CA-E2129E0C299A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 algn="ctr"/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Αποφυγή Συγκρούσεων</a:t>
            </a:r>
            <a:r>
              <a:rPr lang="en-US" sz="2400" smtClean="0">
                <a:ea typeface="ＭＳ Ｐゴシック" pitchFamily="34" charset="-128"/>
              </a:rPr>
              <a:t>: </a:t>
            </a:r>
            <a:r>
              <a:rPr lang="el-GR" sz="2400" smtClean="0">
                <a:ea typeface="ＭＳ Ｐゴシック" pitchFamily="34" charset="-128"/>
              </a:rPr>
              <a:t>«κράτηση» καναλιού μέσω </a:t>
            </a:r>
            <a:r>
              <a:rPr lang="en-US" sz="2400" smtClean="0">
                <a:ea typeface="ＭＳ Ｐゴシック" pitchFamily="34" charset="-128"/>
              </a:rPr>
              <a:t>RTS-CTS </a:t>
            </a:r>
            <a:endParaRPr lang="en-US" sz="24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3200">
              <a:latin typeface="Times New Roman" pitchFamily="18" charset="0"/>
            </a:endParaRPr>
          </a:p>
        </p:txBody>
      </p:sp>
      <p:sp>
        <p:nvSpPr>
          <p:cNvPr id="32776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AP</a:t>
            </a:r>
          </a:p>
        </p:txBody>
      </p:sp>
      <p:sp>
        <p:nvSpPr>
          <p:cNvPr id="32777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2778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2779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2780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912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>
                <a:latin typeface="Arial" pitchFamily="34" charset="0"/>
                <a:cs typeface="Arial" pitchFamily="34" charset="0"/>
              </a:rPr>
              <a:t>χρόνος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81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32813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32816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1113 w 2996"/>
                  <a:gd name="T3" fmla="*/ 298 h 461"/>
                  <a:gd name="T4" fmla="*/ 21113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2817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1113 w 2996"/>
                  <a:gd name="T3" fmla="*/ 298 h 461"/>
                  <a:gd name="T4" fmla="*/ 21113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2814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RTS(A)</a:t>
              </a:r>
            </a:p>
          </p:txBody>
        </p:sp>
        <p:sp>
          <p:nvSpPr>
            <p:cNvPr id="32815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RTS(B)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32807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21113 w 2996"/>
                <a:gd name="T3" fmla="*/ 298 h 461"/>
                <a:gd name="T4" fmla="*/ 21113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6"/>
                <a:gd name="T16" fmla="*/ 0 h 461"/>
                <a:gd name="T17" fmla="*/ 2996 w 2996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808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RTS(A)</a:t>
              </a:r>
            </a:p>
          </p:txBody>
        </p:sp>
        <p:sp>
          <p:nvSpPr>
            <p:cNvPr id="32809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810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811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CTS(A)</a:t>
              </a:r>
            </a:p>
          </p:txBody>
        </p:sp>
        <p:sp>
          <p:nvSpPr>
            <p:cNvPr id="32812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CTS(A)</a:t>
              </a: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32801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2"/>
                <a:gd name="T16" fmla="*/ 0 h 1134"/>
                <a:gd name="T17" fmla="*/ 3652 w 3652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802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DATA (A)</a:t>
              </a:r>
            </a:p>
          </p:txBody>
        </p:sp>
        <p:sp>
          <p:nvSpPr>
            <p:cNvPr id="32803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804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805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ACK(A)</a:t>
              </a:r>
            </a:p>
          </p:txBody>
        </p:sp>
        <p:sp>
          <p:nvSpPr>
            <p:cNvPr id="32806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ACK(A)</a:t>
              </a:r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4418013" y="2046288"/>
            <a:ext cx="3109912" cy="995362"/>
            <a:chOff x="2596" y="1330"/>
            <a:chExt cx="1959" cy="627"/>
          </a:xfrm>
        </p:grpSpPr>
        <p:sp>
          <p:nvSpPr>
            <p:cNvPr id="32799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0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σύγκρουση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8015288" y="3671888"/>
            <a:ext cx="1062037" cy="2424112"/>
            <a:chOff x="8015288" y="3671888"/>
            <a:chExt cx="1062039" cy="2424112"/>
          </a:xfrm>
        </p:grpSpPr>
        <p:sp>
          <p:nvSpPr>
            <p:cNvPr id="32797" name="Line 71"/>
            <p:cNvSpPr>
              <a:spLocks noChangeShapeType="1"/>
            </p:cNvSpPr>
            <p:nvPr/>
          </p:nvSpPr>
          <p:spPr bwMode="auto">
            <a:xfrm>
              <a:off x="8428039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798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1062039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αναβολή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787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3279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88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32793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4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89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3279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90" name="Picture 17" descr="underline_base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550" y="904875"/>
            <a:ext cx="82121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1EB9A5B4-3355-4C4D-A1A0-C0A845FEDE5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3796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33797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5A5F7A2E-84D6-4112-941D-6A91D60DEB31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sz="1200">
              <a:latin typeface="Arial" pitchFamily="34" charset="0"/>
            </a:endParaRPr>
          </a:p>
        </p:txBody>
      </p:sp>
      <p:grpSp>
        <p:nvGrpSpPr>
          <p:cNvPr id="33798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33809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frame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control</a:t>
              </a:r>
            </a:p>
          </p:txBody>
        </p:sp>
        <p:sp>
          <p:nvSpPr>
            <p:cNvPr id="33810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duration</a:t>
              </a:r>
            </a:p>
          </p:txBody>
        </p:sp>
        <p:sp>
          <p:nvSpPr>
            <p:cNvPr id="33811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1</a:t>
              </a:r>
            </a:p>
          </p:txBody>
        </p:sp>
        <p:sp>
          <p:nvSpPr>
            <p:cNvPr id="33812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2</a:t>
              </a:r>
            </a:p>
          </p:txBody>
        </p:sp>
        <p:sp>
          <p:nvSpPr>
            <p:cNvPr id="33813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4</a:t>
              </a:r>
            </a:p>
          </p:txBody>
        </p:sp>
        <p:sp>
          <p:nvSpPr>
            <p:cNvPr id="33814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3</a:t>
              </a:r>
            </a:p>
          </p:txBody>
        </p:sp>
        <p:sp>
          <p:nvSpPr>
            <p:cNvPr id="33815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l-GR" sz="1600">
                <a:latin typeface="Arial" pitchFamily="34" charset="0"/>
              </a:endParaRPr>
            </a:p>
          </p:txBody>
        </p:sp>
        <p:sp>
          <p:nvSpPr>
            <p:cNvPr id="33816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payload</a:t>
              </a:r>
            </a:p>
          </p:txBody>
        </p:sp>
        <p:sp>
          <p:nvSpPr>
            <p:cNvPr id="33817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CRC</a:t>
              </a:r>
            </a:p>
          </p:txBody>
        </p:sp>
        <p:sp>
          <p:nvSpPr>
            <p:cNvPr id="33818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2</a:t>
              </a:r>
            </a:p>
          </p:txBody>
        </p:sp>
        <p:sp>
          <p:nvSpPr>
            <p:cNvPr id="33819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2</a:t>
              </a:r>
            </a:p>
          </p:txBody>
        </p:sp>
        <p:sp>
          <p:nvSpPr>
            <p:cNvPr id="33820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  <p:sp>
          <p:nvSpPr>
            <p:cNvPr id="33821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  <p:sp>
          <p:nvSpPr>
            <p:cNvPr id="33822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  <p:sp>
          <p:nvSpPr>
            <p:cNvPr id="33823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2</a:t>
              </a:r>
            </a:p>
          </p:txBody>
        </p:sp>
        <p:sp>
          <p:nvSpPr>
            <p:cNvPr id="33824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  <p:sp>
          <p:nvSpPr>
            <p:cNvPr id="33825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0 - 2312</a:t>
              </a:r>
            </a:p>
          </p:txBody>
        </p:sp>
        <p:sp>
          <p:nvSpPr>
            <p:cNvPr id="33826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4</a:t>
              </a:r>
            </a:p>
          </p:txBody>
        </p:sp>
        <p:sp>
          <p:nvSpPr>
            <p:cNvPr id="33827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seq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control</a:t>
              </a:r>
            </a:p>
          </p:txBody>
        </p:sp>
      </p:grpSp>
      <p:sp>
        <p:nvSpPr>
          <p:cNvPr id="33799" name="Rectangle 49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6405563" cy="11430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802.11 </a:t>
            </a:r>
            <a:r>
              <a:rPr lang="el-GR" sz="2800" smtClean="0">
                <a:latin typeface="Arial" pitchFamily="34" charset="0"/>
                <a:ea typeface="ＭＳ Ｐゴシック" pitchFamily="34" charset="-128"/>
              </a:rPr>
              <a:t>πλαίσιο</a:t>
            </a:r>
            <a:r>
              <a:rPr lang="en-US" sz="2800" smtClean="0">
                <a:ea typeface="ＭＳ Ｐゴシック" pitchFamily="34" charset="-128"/>
              </a:rPr>
              <a:t>: </a:t>
            </a:r>
            <a:r>
              <a:rPr lang="el-GR" sz="2800" smtClean="0">
                <a:latin typeface="Arial" pitchFamily="34" charset="0"/>
                <a:ea typeface="ＭＳ Ｐゴシック" pitchFamily="34" charset="-128"/>
              </a:rPr>
              <a:t>διευθυνσιοδότηση</a:t>
            </a:r>
            <a:endParaRPr lang="en-US" sz="28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800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3567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solidFill>
                  <a:srgbClr val="C00000"/>
                </a:solidFill>
                <a:latin typeface="Arial" pitchFamily="34" charset="0"/>
              </a:rPr>
              <a:t>Διεύθυνση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2: </a:t>
            </a:r>
            <a:r>
              <a:rPr lang="en-US">
                <a:latin typeface="Gill Sans MT" pitchFamily="34" charset="0"/>
              </a:rPr>
              <a:t>MAC </a:t>
            </a:r>
            <a:r>
              <a:rPr lang="el-GR">
                <a:latin typeface="Arial" pitchFamily="34" charset="0"/>
              </a:rPr>
              <a:t>διεύθυνση</a:t>
            </a:r>
            <a:endParaRPr lang="en-US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</a:rPr>
              <a:t>ασύρματου τερματικού</a:t>
            </a:r>
            <a:r>
              <a:rPr lang="en-US">
                <a:latin typeface="Gill Sans MT" pitchFamily="34" charset="0"/>
              </a:rPr>
              <a:t> </a:t>
            </a:r>
            <a:r>
              <a:rPr lang="el-GR">
                <a:latin typeface="Arial" pitchFamily="34" charset="0"/>
              </a:rPr>
              <a:t>ή</a:t>
            </a:r>
            <a:r>
              <a:rPr lang="en-US">
                <a:latin typeface="Gill Sans MT" pitchFamily="34" charset="0"/>
              </a:rPr>
              <a:t> AP </a:t>
            </a:r>
            <a:endParaRPr lang="el-GR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</a:rPr>
              <a:t>που μεταδίδει αυτό το πλαίσιο</a:t>
            </a:r>
            <a:endParaRPr lang="en-US">
              <a:latin typeface="Arial" pitchFamily="34" charset="0"/>
            </a:endParaRPr>
          </a:p>
        </p:txBody>
      </p:sp>
      <p:sp>
        <p:nvSpPr>
          <p:cNvPr id="33801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3802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3803" name="Text Box 55"/>
          <p:cNvSpPr txBox="1">
            <a:spLocks noChangeArrowheads="1"/>
          </p:cNvSpPr>
          <p:nvPr/>
        </p:nvSpPr>
        <p:spPr bwMode="auto">
          <a:xfrm>
            <a:off x="0" y="3476625"/>
            <a:ext cx="3562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solidFill>
                  <a:srgbClr val="C00000"/>
                </a:solidFill>
                <a:latin typeface="Arial" pitchFamily="34" charset="0"/>
              </a:rPr>
              <a:t>Διεύθυνση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1: </a:t>
            </a:r>
            <a:r>
              <a:rPr lang="en-US">
                <a:latin typeface="Gill Sans MT" pitchFamily="34" charset="0"/>
              </a:rPr>
              <a:t>MAC </a:t>
            </a:r>
            <a:r>
              <a:rPr lang="el-GR">
                <a:latin typeface="Arial" pitchFamily="34" charset="0"/>
              </a:rPr>
              <a:t>διεύθυνση</a:t>
            </a:r>
            <a:endParaRPr lang="en-US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</a:rPr>
              <a:t>ασύρματου τερματικού</a:t>
            </a:r>
            <a:r>
              <a:rPr lang="en-US">
                <a:latin typeface="Gill Sans MT" pitchFamily="34" charset="0"/>
              </a:rPr>
              <a:t> </a:t>
            </a:r>
            <a:r>
              <a:rPr lang="el-GR">
                <a:latin typeface="Arial" pitchFamily="34" charset="0"/>
              </a:rPr>
              <a:t>ή</a:t>
            </a:r>
            <a:r>
              <a:rPr lang="en-US">
                <a:latin typeface="Gill Sans MT" pitchFamily="34" charset="0"/>
              </a:rPr>
              <a:t> AP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</a:rPr>
              <a:t>που λαμβάνει αυτό το πλαισίο</a:t>
            </a:r>
            <a:endParaRPr lang="en-US">
              <a:latin typeface="Arial" pitchFamily="34" charset="0"/>
            </a:endParaRPr>
          </a:p>
        </p:txBody>
      </p:sp>
      <p:sp>
        <p:nvSpPr>
          <p:cNvPr id="33804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3805" name="Text Box 57"/>
          <p:cNvSpPr txBox="1">
            <a:spLocks noChangeArrowheads="1"/>
          </p:cNvSpPr>
          <p:nvPr/>
        </p:nvSpPr>
        <p:spPr bwMode="auto">
          <a:xfrm>
            <a:off x="4405313" y="3787775"/>
            <a:ext cx="30495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solidFill>
                  <a:srgbClr val="C00000"/>
                </a:solidFill>
                <a:latin typeface="Arial" pitchFamily="34" charset="0"/>
              </a:rPr>
              <a:t>Διεύθυνση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3: </a:t>
            </a:r>
            <a:r>
              <a:rPr lang="en-US">
                <a:latin typeface="Gill Sans MT" pitchFamily="34" charset="0"/>
              </a:rPr>
              <a:t>MAC </a:t>
            </a:r>
            <a:r>
              <a:rPr lang="el-GR">
                <a:latin typeface="Arial" pitchFamily="34" charset="0"/>
              </a:rPr>
              <a:t>διεύθυνση διεπαφής</a:t>
            </a:r>
            <a:endParaRPr lang="en-US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</a:rPr>
              <a:t>δρομολογητή</a:t>
            </a:r>
            <a:r>
              <a:rPr lang="en-US">
                <a:latin typeface="Gill Sans MT" pitchFamily="34" charset="0"/>
              </a:rPr>
              <a:t> </a:t>
            </a:r>
            <a:r>
              <a:rPr lang="el-GR">
                <a:latin typeface="Arial" pitchFamily="34" charset="0"/>
              </a:rPr>
              <a:t>στην οποία συνδέεται το</a:t>
            </a:r>
            <a:r>
              <a:rPr lang="en-US">
                <a:latin typeface="Gill Sans MT" pitchFamily="34" charset="0"/>
              </a:rPr>
              <a:t> AP</a:t>
            </a:r>
          </a:p>
        </p:txBody>
      </p:sp>
      <p:sp>
        <p:nvSpPr>
          <p:cNvPr id="33806" name="Text Box 58"/>
          <p:cNvSpPr txBox="1">
            <a:spLocks noChangeArrowheads="1"/>
          </p:cNvSpPr>
          <p:nvPr/>
        </p:nvSpPr>
        <p:spPr bwMode="auto">
          <a:xfrm>
            <a:off x="5883275" y="2892425"/>
            <a:ext cx="2606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solidFill>
                  <a:srgbClr val="C00000"/>
                </a:solidFill>
                <a:latin typeface="Arial" pitchFamily="34" charset="0"/>
              </a:rPr>
              <a:t>Διεύθυνση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4: </a:t>
            </a:r>
            <a:r>
              <a:rPr lang="el-GR">
                <a:latin typeface="Arial" pitchFamily="34" charset="0"/>
              </a:rPr>
              <a:t>χρησιμοποιείται</a:t>
            </a:r>
            <a:r>
              <a:rPr lang="en-US">
                <a:latin typeface="Gill Sans MT" pitchFamily="34" charset="0"/>
              </a:rPr>
              <a:t> </a:t>
            </a:r>
            <a:r>
              <a:rPr lang="el-GR">
                <a:latin typeface="Arial" pitchFamily="34" charset="0"/>
              </a:rPr>
              <a:t>μόνο</a:t>
            </a:r>
            <a:r>
              <a:rPr lang="en-US">
                <a:latin typeface="Gill Sans MT" pitchFamily="34" charset="0"/>
              </a:rPr>
              <a:t> </a:t>
            </a:r>
            <a:r>
              <a:rPr lang="el-GR">
                <a:latin typeface="Arial" pitchFamily="34" charset="0"/>
              </a:rPr>
              <a:t>σε</a:t>
            </a:r>
            <a:r>
              <a:rPr lang="en-US">
                <a:latin typeface="Gill Sans MT" pitchFamily="34" charset="0"/>
              </a:rPr>
              <a:t> ad hoc </a:t>
            </a:r>
            <a:r>
              <a:rPr lang="el-GR">
                <a:latin typeface="Arial" pitchFamily="34" charset="0"/>
              </a:rPr>
              <a:t>λειτουργία</a:t>
            </a:r>
            <a:endParaRPr lang="en-US">
              <a:latin typeface="Arial" pitchFamily="34" charset="0"/>
            </a:endParaRPr>
          </a:p>
        </p:txBody>
      </p:sp>
      <p:sp>
        <p:nvSpPr>
          <p:cNvPr id="33807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33808" name="Picture 1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B142551E-21B8-40E7-B2DA-CB3D0891F06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196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8197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1FA4934A-F30B-4C5E-A081-3AA94F2588C1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 algn="ctr"/>
            <a:r>
              <a:rPr lang="el-GR" sz="4000" dirty="0" smtClean="0">
                <a:latin typeface="Arial" pitchFamily="34" charset="0"/>
                <a:ea typeface="ＭＳ Ｐゴシック" pitchFamily="34" charset="-128"/>
              </a:rPr>
              <a:t>Ασύρματα και Κινητά Δίκτυα</a:t>
            </a:r>
            <a:endParaRPr lang="en-US" sz="40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000" dirty="0" smtClean="0">
                <a:ea typeface="ＭＳ Ｐゴシック" pitchFamily="34" charset="-128"/>
              </a:rPr>
              <a:t>Ο αριθμός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ασύρματων</a:t>
            </a:r>
            <a:r>
              <a:rPr lang="en-US" sz="2000" dirty="0" smtClean="0">
                <a:ea typeface="ＭＳ Ｐゴシック" pitchFamily="34" charset="-128"/>
              </a:rPr>
              <a:t> (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κινητών</a:t>
            </a:r>
            <a:r>
              <a:rPr lang="en-US" sz="2000" dirty="0" smtClean="0">
                <a:ea typeface="ＭＳ Ｐゴシック" pitchFamily="34" charset="-128"/>
              </a:rPr>
              <a:t>)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τηλεφωνικών συνδρομητών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πλέον ξεπερνάει τον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ea typeface="ＭＳ Ｐゴシック" pitchFamily="34" charset="-128"/>
              </a:rPr>
              <a:t>αριθμό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ενσύρματων τηλεφωνικών συνδρομητών</a:t>
            </a:r>
            <a:r>
              <a:rPr lang="en-US" sz="2000" dirty="0" smtClean="0">
                <a:ea typeface="ＭＳ Ｐゴシック" pitchFamily="34" charset="-128"/>
              </a:rPr>
              <a:t> (5-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προς</a:t>
            </a:r>
            <a:r>
              <a:rPr lang="en-US" sz="2000" dirty="0" smtClean="0">
                <a:ea typeface="ＭＳ Ｐゴシック" pitchFamily="34" charset="-128"/>
              </a:rPr>
              <a:t>-1)!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000" dirty="0" smtClean="0">
                <a:ea typeface="ＭＳ Ｐゴシック" pitchFamily="34" charset="-128"/>
              </a:rPr>
              <a:t>Ο αριθμός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ασύρματων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συσκευών συνδεδεμένων στο 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Internet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ισούται με τον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ea typeface="ＭＳ Ｐゴシック" pitchFamily="34" charset="-128"/>
              </a:rPr>
              <a:t>αριθμό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ενσύρματων συσκευών συνδεδεμένων στο</a:t>
            </a:r>
            <a:r>
              <a:rPr lang="en-US" sz="2000" dirty="0" smtClean="0">
                <a:ea typeface="ＭＳ Ｐゴシック" pitchFamily="34" charset="-128"/>
              </a:rPr>
              <a:t> Internet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ea typeface="ＭＳ Ｐゴシック" pitchFamily="34" charset="-128"/>
              </a:rPr>
              <a:t>laptops,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τηλέφωνα με ενεργοποιημένο </a:t>
            </a:r>
            <a:r>
              <a:rPr lang="en-US" sz="1800" dirty="0" smtClean="0">
                <a:ea typeface="ＭＳ Ｐゴシック" pitchFamily="34" charset="-128"/>
              </a:rPr>
              <a:t>Internet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υπόσχονται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ασύρματη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πρόσβαση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ανά πάσα στιγμή</a:t>
            </a:r>
            <a:endParaRPr lang="en-US" sz="1800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Δύο σημαντικές</a:t>
            </a:r>
            <a:r>
              <a:rPr lang="en-US" sz="2000" dirty="0" smtClean="0">
                <a:ea typeface="ＭＳ Ｐゴシック" pitchFamily="34" charset="-128"/>
              </a:rPr>
              <a:t> (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αλλά διαφορετικές</a:t>
            </a:r>
            <a:r>
              <a:rPr lang="en-US" sz="2000" dirty="0" smtClean="0">
                <a:ea typeface="ＭＳ Ｐゴシック" pitchFamily="34" charset="-128"/>
              </a:rPr>
              <a:t>) </a:t>
            </a:r>
            <a:r>
              <a:rPr lang="el-GR" sz="20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προκλήσεις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l-GR" sz="2000" i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ασύρματη </a:t>
            </a:r>
            <a:r>
              <a:rPr lang="el-GR" sz="20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επικοινωνία</a:t>
            </a:r>
            <a:endParaRPr lang="en-US" sz="2000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l-GR" sz="2000" i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κινητικότητα</a:t>
            </a:r>
            <a:r>
              <a:rPr lang="en-US" sz="2000" i="1" dirty="0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0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διαχείριση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του κινητού που αλλάζει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σημείο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σύνδεσης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στο δίκτυο</a:t>
            </a:r>
            <a:endParaRPr lang="en-US" sz="20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8200" name="Picture 1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092" y="1038225"/>
            <a:ext cx="6688477" cy="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8778B141-97A2-44DB-8B51-B8A5C0512FE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4820" name="Footer Placeholder 2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F3F81B08-EC90-4D4D-99F7-3A3990AB9E70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4822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24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4825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34913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4914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Internet</a:t>
              </a:r>
            </a:p>
          </p:txBody>
        </p:sp>
      </p:grpSp>
      <p:grpSp>
        <p:nvGrpSpPr>
          <p:cNvPr id="34826" name="Group 161"/>
          <p:cNvGrpSpPr>
            <a:grpSpLocks/>
          </p:cNvGrpSpPr>
          <p:nvPr/>
        </p:nvGrpSpPr>
        <p:grpSpPr bwMode="auto">
          <a:xfrm>
            <a:off x="4699000" y="2284413"/>
            <a:ext cx="787400" cy="525462"/>
            <a:chOff x="2960" y="1439"/>
            <a:chExt cx="496" cy="331"/>
          </a:xfrm>
        </p:grpSpPr>
        <p:grpSp>
          <p:nvGrpSpPr>
            <p:cNvPr id="34898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34900" name="Oval 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01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902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903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l-GR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04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4905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491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4911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5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4912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4906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490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7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4908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4909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34899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4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router</a:t>
              </a:r>
            </a:p>
          </p:txBody>
        </p:sp>
      </p:grpSp>
      <p:sp>
        <p:nvSpPr>
          <p:cNvPr id="34827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7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H1</a:t>
            </a:r>
          </a:p>
        </p:txBody>
      </p:sp>
      <p:sp>
        <p:nvSpPr>
          <p:cNvPr id="34828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7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R1</a:t>
            </a:r>
          </a:p>
        </p:txBody>
      </p:sp>
      <p:grpSp>
        <p:nvGrpSpPr>
          <p:cNvPr id="7" name="Group 157"/>
          <p:cNvGrpSpPr>
            <a:grpSpLocks/>
          </p:cNvGrpSpPr>
          <p:nvPr/>
        </p:nvGrpSpPr>
        <p:grpSpPr bwMode="auto">
          <a:xfrm>
            <a:off x="349250" y="2392363"/>
            <a:ext cx="5356225" cy="3916362"/>
            <a:chOff x="268" y="1180"/>
            <a:chExt cx="3374" cy="2467"/>
          </a:xfrm>
        </p:grpSpPr>
        <p:sp>
          <p:nvSpPr>
            <p:cNvPr id="34869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4870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71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74"/>
                <a:gd name="T19" fmla="*/ 0 h 1668"/>
                <a:gd name="T20" fmla="*/ 3374 w 3374"/>
                <a:gd name="T21" fmla="*/ 1668 h 16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9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rgbClr val="262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sz="180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873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AP MAC addr  H1 MAC addr R1 MAC addr</a:t>
              </a:r>
            </a:p>
          </p:txBody>
        </p:sp>
        <p:sp>
          <p:nvSpPr>
            <p:cNvPr id="34874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4875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4876" name="Line 101"/>
            <p:cNvSpPr>
              <a:spLocks noChangeShapeType="1"/>
            </p:cNvSpPr>
            <p:nvPr/>
          </p:nvSpPr>
          <p:spPr bwMode="auto">
            <a:xfrm flipH="1">
              <a:off x="2437" y="2892"/>
              <a:ext cx="6" cy="2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34877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34895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96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4897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34878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34892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93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4894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34879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34889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90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4891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4880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34881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34886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87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4888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4882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address 1</a:t>
              </a:r>
            </a:p>
          </p:txBody>
        </p:sp>
        <p:sp>
          <p:nvSpPr>
            <p:cNvPr id="34883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address 2</a:t>
              </a:r>
            </a:p>
          </p:txBody>
        </p:sp>
        <p:sp>
          <p:nvSpPr>
            <p:cNvPr id="34884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address 3</a:t>
              </a:r>
            </a:p>
          </p:txBody>
        </p:sp>
        <p:sp>
          <p:nvSpPr>
            <p:cNvPr id="34885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9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802.</a:t>
              </a:r>
              <a:r>
                <a:rPr lang="en-US" sz="1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11</a:t>
              </a:r>
              <a:r>
                <a:rPr lang="en-US" sz="180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frame</a:t>
              </a:r>
            </a:p>
          </p:txBody>
        </p:sp>
      </p:grpSp>
      <p:grpSp>
        <p:nvGrpSpPr>
          <p:cNvPr id="12" name="Group 160"/>
          <p:cNvGrpSpPr>
            <a:grpSpLocks/>
          </p:cNvGrpSpPr>
          <p:nvPr/>
        </p:nvGrpSpPr>
        <p:grpSpPr bwMode="auto">
          <a:xfrm>
            <a:off x="3811588" y="2811463"/>
            <a:ext cx="4186237" cy="2155825"/>
            <a:chOff x="2401" y="1771"/>
            <a:chExt cx="2637" cy="1358"/>
          </a:xfrm>
        </p:grpSpPr>
        <p:sp>
          <p:nvSpPr>
            <p:cNvPr id="34842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9"/>
                <a:gd name="T16" fmla="*/ 0 h 441"/>
                <a:gd name="T17" fmla="*/ 2419 w 2419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843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4844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rgbClr val="262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sz="180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846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R1 MAC addr  H1 MAC addr </a:t>
              </a:r>
            </a:p>
          </p:txBody>
        </p:sp>
        <p:sp>
          <p:nvSpPr>
            <p:cNvPr id="34847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4848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4849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34850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34866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67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4868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34851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34863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64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4865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34852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34860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61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4862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34853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34857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58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4859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 w 60"/>
                  <a:gd name="T1" fmla="*/ 0 h 150"/>
                  <a:gd name="T2" fmla="*/ 2 w 60"/>
                  <a:gd name="T3" fmla="*/ 3 h 150"/>
                  <a:gd name="T4" fmla="*/ 5 w 60"/>
                  <a:gd name="T5" fmla="*/ 5 h 150"/>
                  <a:gd name="T6" fmla="*/ 0 w 60"/>
                  <a:gd name="T7" fmla="*/ 1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4854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dest. address </a:t>
              </a:r>
            </a:p>
          </p:txBody>
        </p:sp>
        <p:sp>
          <p:nvSpPr>
            <p:cNvPr id="34855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source address </a:t>
              </a:r>
            </a:p>
          </p:txBody>
        </p:sp>
        <p:sp>
          <p:nvSpPr>
            <p:cNvPr id="34856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8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802.</a:t>
              </a:r>
              <a:r>
                <a:rPr lang="en-US" sz="1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frame</a:t>
              </a:r>
            </a:p>
          </p:txBody>
        </p:sp>
      </p:grpSp>
      <p:grpSp>
        <p:nvGrpSpPr>
          <p:cNvPr id="34831" name="Group 361"/>
          <p:cNvGrpSpPr>
            <a:grpSpLocks/>
          </p:cNvGrpSpPr>
          <p:nvPr/>
        </p:nvGrpSpPr>
        <p:grpSpPr bwMode="auto">
          <a:xfrm>
            <a:off x="3311525" y="2235200"/>
            <a:ext cx="762000" cy="663575"/>
            <a:chOff x="2967" y="478"/>
            <a:chExt cx="788" cy="625"/>
          </a:xfrm>
        </p:grpSpPr>
        <p:pic>
          <p:nvPicPr>
            <p:cNvPr id="3484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32" name="Group 356"/>
          <p:cNvGrpSpPr>
            <a:grpSpLocks/>
          </p:cNvGrpSpPr>
          <p:nvPr/>
        </p:nvGrpSpPr>
        <p:grpSpPr bwMode="auto">
          <a:xfrm>
            <a:off x="1909763" y="1798638"/>
            <a:ext cx="609600" cy="598487"/>
            <a:chOff x="313" y="1497"/>
            <a:chExt cx="1152" cy="1014"/>
          </a:xfrm>
        </p:grpSpPr>
        <p:pic>
          <p:nvPicPr>
            <p:cNvPr id="34838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9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33" name="Group 356"/>
          <p:cNvGrpSpPr>
            <a:grpSpLocks/>
          </p:cNvGrpSpPr>
          <p:nvPr/>
        </p:nvGrpSpPr>
        <p:grpSpPr bwMode="auto">
          <a:xfrm>
            <a:off x="2874963" y="1493838"/>
            <a:ext cx="609600" cy="598487"/>
            <a:chOff x="313" y="1497"/>
            <a:chExt cx="1152" cy="1014"/>
          </a:xfrm>
        </p:grpSpPr>
        <p:pic>
          <p:nvPicPr>
            <p:cNvPr id="34836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7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34" name="Rectangle 49"/>
          <p:cNvSpPr txBox="1">
            <a:spLocks noChangeArrowheads="1"/>
          </p:cNvSpPr>
          <p:nvPr/>
        </p:nvSpPr>
        <p:spPr bwMode="auto">
          <a:xfrm>
            <a:off x="533400" y="157163"/>
            <a:ext cx="6405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rgbClr val="000099"/>
                </a:solidFill>
                <a:latin typeface="Gill Sans MT" pitchFamily="34" charset="0"/>
              </a:rPr>
              <a:t>802.11 </a:t>
            </a:r>
            <a:r>
              <a:rPr lang="el-GR" sz="2800">
                <a:solidFill>
                  <a:srgbClr val="000099"/>
                </a:solidFill>
                <a:latin typeface="Arial" pitchFamily="34" charset="0"/>
              </a:rPr>
              <a:t>πλαίσιο</a:t>
            </a:r>
            <a:r>
              <a:rPr lang="en-US" sz="2800">
                <a:solidFill>
                  <a:srgbClr val="000099"/>
                </a:solidFill>
                <a:latin typeface="Gill Sans MT" pitchFamily="34" charset="0"/>
              </a:rPr>
              <a:t>: </a:t>
            </a:r>
            <a:r>
              <a:rPr lang="el-GR" sz="2800">
                <a:solidFill>
                  <a:srgbClr val="000099"/>
                </a:solidFill>
                <a:latin typeface="Arial" pitchFamily="34" charset="0"/>
              </a:rPr>
              <a:t>διευθυνσιοδότηση</a:t>
            </a:r>
            <a:endParaRPr lang="en-US" sz="280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34835" name="Picture 19" descr="underline_base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438" y="611188"/>
            <a:ext cx="5942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EF23BA72-D76C-4826-A27A-980690E9723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5844" name="Footer Placeholder 2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D18413B7-769C-4349-B988-CEA7678AAAF0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sz="1200">
              <a:latin typeface="Arial" pitchFamily="34" charset="0"/>
            </a:endParaRPr>
          </a:p>
        </p:txBody>
      </p:sp>
      <p:grpSp>
        <p:nvGrpSpPr>
          <p:cNvPr id="35846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35879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frame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control</a:t>
              </a:r>
            </a:p>
          </p:txBody>
        </p:sp>
        <p:sp>
          <p:nvSpPr>
            <p:cNvPr id="35880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duration</a:t>
              </a:r>
            </a:p>
          </p:txBody>
        </p:sp>
        <p:sp>
          <p:nvSpPr>
            <p:cNvPr id="35881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1</a:t>
              </a:r>
            </a:p>
          </p:txBody>
        </p:sp>
        <p:sp>
          <p:nvSpPr>
            <p:cNvPr id="35882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2</a:t>
              </a:r>
            </a:p>
          </p:txBody>
        </p:sp>
        <p:sp>
          <p:nvSpPr>
            <p:cNvPr id="35883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4</a:t>
              </a:r>
            </a:p>
          </p:txBody>
        </p:sp>
        <p:sp>
          <p:nvSpPr>
            <p:cNvPr id="35884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3</a:t>
              </a:r>
            </a:p>
          </p:txBody>
        </p:sp>
        <p:sp>
          <p:nvSpPr>
            <p:cNvPr id="35885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l-GR" sz="1600">
                <a:latin typeface="Arial" pitchFamily="34" charset="0"/>
              </a:endParaRPr>
            </a:p>
          </p:txBody>
        </p:sp>
        <p:sp>
          <p:nvSpPr>
            <p:cNvPr id="35886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payload</a:t>
              </a:r>
            </a:p>
          </p:txBody>
        </p:sp>
        <p:sp>
          <p:nvSpPr>
            <p:cNvPr id="35887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CRC</a:t>
              </a:r>
            </a:p>
          </p:txBody>
        </p:sp>
        <p:sp>
          <p:nvSpPr>
            <p:cNvPr id="35888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2</a:t>
              </a:r>
            </a:p>
          </p:txBody>
        </p:sp>
        <p:sp>
          <p:nvSpPr>
            <p:cNvPr id="35889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2</a:t>
              </a:r>
            </a:p>
          </p:txBody>
        </p:sp>
        <p:sp>
          <p:nvSpPr>
            <p:cNvPr id="35890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  <p:sp>
          <p:nvSpPr>
            <p:cNvPr id="35891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  <p:sp>
          <p:nvSpPr>
            <p:cNvPr id="35892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  <p:sp>
          <p:nvSpPr>
            <p:cNvPr id="35893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2</a:t>
              </a:r>
            </a:p>
          </p:txBody>
        </p:sp>
        <p:sp>
          <p:nvSpPr>
            <p:cNvPr id="35894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  <p:sp>
          <p:nvSpPr>
            <p:cNvPr id="35895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0 - 2312</a:t>
              </a:r>
            </a:p>
          </p:txBody>
        </p:sp>
        <p:sp>
          <p:nvSpPr>
            <p:cNvPr id="35896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4</a:t>
              </a:r>
            </a:p>
          </p:txBody>
        </p:sp>
        <p:sp>
          <p:nvSpPr>
            <p:cNvPr id="35897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seq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control</a:t>
              </a:r>
            </a:p>
          </p:txBody>
        </p:sp>
      </p:grpSp>
      <p:grpSp>
        <p:nvGrpSpPr>
          <p:cNvPr id="35847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35857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Type</a:t>
              </a:r>
            </a:p>
          </p:txBody>
        </p:sp>
        <p:sp>
          <p:nvSpPr>
            <p:cNvPr id="35858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From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AP</a:t>
              </a:r>
            </a:p>
          </p:txBody>
        </p:sp>
        <p:sp>
          <p:nvSpPr>
            <p:cNvPr id="35859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Subtype</a:t>
              </a:r>
            </a:p>
          </p:txBody>
        </p:sp>
        <p:sp>
          <p:nvSpPr>
            <p:cNvPr id="35860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To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AP</a:t>
              </a:r>
            </a:p>
          </p:txBody>
        </p:sp>
        <p:sp>
          <p:nvSpPr>
            <p:cNvPr id="35861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More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frag</a:t>
              </a:r>
            </a:p>
          </p:txBody>
        </p:sp>
        <p:sp>
          <p:nvSpPr>
            <p:cNvPr id="35862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WEP</a:t>
              </a:r>
            </a:p>
          </p:txBody>
        </p:sp>
        <p:sp>
          <p:nvSpPr>
            <p:cNvPr id="35863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More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data</a:t>
              </a:r>
            </a:p>
          </p:txBody>
        </p:sp>
        <p:sp>
          <p:nvSpPr>
            <p:cNvPr id="35864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Power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mgt</a:t>
              </a:r>
            </a:p>
          </p:txBody>
        </p:sp>
        <p:sp>
          <p:nvSpPr>
            <p:cNvPr id="35865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Retry</a:t>
              </a:r>
            </a:p>
          </p:txBody>
        </p:sp>
        <p:sp>
          <p:nvSpPr>
            <p:cNvPr id="35866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Rsvd</a:t>
              </a:r>
            </a:p>
          </p:txBody>
        </p:sp>
        <p:sp>
          <p:nvSpPr>
            <p:cNvPr id="35867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Protocol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version</a:t>
              </a:r>
            </a:p>
          </p:txBody>
        </p:sp>
        <p:sp>
          <p:nvSpPr>
            <p:cNvPr id="35868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2</a:t>
              </a:r>
            </a:p>
          </p:txBody>
        </p:sp>
        <p:sp>
          <p:nvSpPr>
            <p:cNvPr id="35869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2</a:t>
              </a:r>
            </a:p>
          </p:txBody>
        </p:sp>
        <p:sp>
          <p:nvSpPr>
            <p:cNvPr id="35870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4</a:t>
              </a:r>
            </a:p>
          </p:txBody>
        </p:sp>
        <p:sp>
          <p:nvSpPr>
            <p:cNvPr id="35871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1</a:t>
              </a:r>
            </a:p>
          </p:txBody>
        </p:sp>
        <p:sp>
          <p:nvSpPr>
            <p:cNvPr id="35872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1</a:t>
              </a:r>
            </a:p>
          </p:txBody>
        </p:sp>
        <p:sp>
          <p:nvSpPr>
            <p:cNvPr id="35873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1</a:t>
              </a:r>
            </a:p>
          </p:txBody>
        </p:sp>
        <p:sp>
          <p:nvSpPr>
            <p:cNvPr id="35874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1</a:t>
              </a:r>
            </a:p>
          </p:txBody>
        </p:sp>
        <p:sp>
          <p:nvSpPr>
            <p:cNvPr id="35875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1</a:t>
              </a:r>
            </a:p>
          </p:txBody>
        </p:sp>
        <p:sp>
          <p:nvSpPr>
            <p:cNvPr id="35876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1</a:t>
              </a:r>
            </a:p>
          </p:txBody>
        </p:sp>
        <p:sp>
          <p:nvSpPr>
            <p:cNvPr id="35877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1</a:t>
              </a:r>
            </a:p>
          </p:txBody>
        </p:sp>
        <p:sp>
          <p:nvSpPr>
            <p:cNvPr id="35878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1</a:t>
              </a:r>
            </a:p>
          </p:txBody>
        </p:sp>
      </p:grpSp>
      <p:sp>
        <p:nvSpPr>
          <p:cNvPr id="35848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9"/>
              <a:gd name="T16" fmla="*/ 0 h 672"/>
              <a:gd name="T17" fmla="*/ 5489 w 5489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49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27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>
                <a:latin typeface="Arial" pitchFamily="34" charset="0"/>
                <a:cs typeface="Arial" pitchFamily="34" charset="0"/>
              </a:rPr>
              <a:t>διάρκεια εκχωρημένου</a:t>
            </a:r>
            <a:r>
              <a:rPr lang="en-US" sz="180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>
                <a:latin typeface="Arial" pitchFamily="34" charset="0"/>
                <a:cs typeface="Arial" pitchFamily="34" charset="0"/>
              </a:rPr>
              <a:t>χρόνου μετάδοσης</a:t>
            </a:r>
            <a:r>
              <a:rPr lang="en-US" sz="1800">
                <a:latin typeface="Arial" pitchFamily="34" charset="0"/>
                <a:cs typeface="Arial" pitchFamily="34" charset="0"/>
              </a:rPr>
              <a:t> (RTS/CTS)</a:t>
            </a:r>
          </a:p>
        </p:txBody>
      </p:sp>
      <p:sp>
        <p:nvSpPr>
          <p:cNvPr id="35850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5851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249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#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ακολουθίας πλαισίου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(για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έλεγχο λαθών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52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5853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5854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4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>
                <a:latin typeface="Arial" pitchFamily="34" charset="0"/>
                <a:cs typeface="Arial" pitchFamily="34" charset="0"/>
              </a:rPr>
              <a:t>τύπος πλαισίου</a:t>
            </a:r>
            <a:endParaRPr lang="en-US" sz="180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(RTS, CTS, ACK, data)</a:t>
            </a:r>
          </a:p>
        </p:txBody>
      </p:sp>
      <p:sp>
        <p:nvSpPr>
          <p:cNvPr id="35855" name="Rectangle 49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200">
                <a:solidFill>
                  <a:srgbClr val="000099"/>
                </a:solidFill>
                <a:latin typeface="Gill Sans MT" pitchFamily="34" charset="0"/>
              </a:rPr>
              <a:t>802.11 </a:t>
            </a:r>
            <a:r>
              <a:rPr lang="el-GR" sz="3200">
                <a:solidFill>
                  <a:srgbClr val="000099"/>
                </a:solidFill>
                <a:latin typeface="Arial" pitchFamily="34" charset="0"/>
              </a:rPr>
              <a:t>πλαίσιο</a:t>
            </a:r>
            <a:r>
              <a:rPr lang="en-US" sz="3200">
                <a:solidFill>
                  <a:srgbClr val="000099"/>
                </a:solidFill>
                <a:latin typeface="Gill Sans MT" pitchFamily="34" charset="0"/>
              </a:rPr>
              <a:t>: </a:t>
            </a:r>
            <a:r>
              <a:rPr lang="el-GR" sz="3200">
                <a:solidFill>
                  <a:srgbClr val="000099"/>
                </a:solidFill>
                <a:latin typeface="Arial" pitchFamily="34" charset="0"/>
              </a:rPr>
              <a:t>περισσότερα</a:t>
            </a:r>
            <a:endParaRPr lang="en-US" sz="320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35856" name="Picture 2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744538"/>
            <a:ext cx="53101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EA723607-A8A7-459B-A38B-4153F2D2A43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6868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36869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D19A8EE2-EEB3-4DB3-9D72-D0C5F8ED3D30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6870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rgbClr val="000099"/>
                </a:solidFill>
                <a:latin typeface="Gill Sans MT" pitchFamily="34" charset="0"/>
              </a:rPr>
              <a:t>802.11: </a:t>
            </a:r>
            <a:r>
              <a:rPr lang="el-GR" sz="2800">
                <a:solidFill>
                  <a:srgbClr val="000099"/>
                </a:solidFill>
                <a:latin typeface="Arial" pitchFamily="34" charset="0"/>
              </a:rPr>
              <a:t>κινητικότητα εντός του ίδιου </a:t>
            </a:r>
            <a:r>
              <a:rPr lang="en-US" sz="2800">
                <a:solidFill>
                  <a:srgbClr val="000099"/>
                </a:solidFill>
                <a:latin typeface="Arial" pitchFamily="34" charset="0"/>
              </a:rPr>
              <a:t>subnet</a:t>
            </a:r>
          </a:p>
        </p:txBody>
      </p:sp>
      <p:sp>
        <p:nvSpPr>
          <p:cNvPr id="36871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25563"/>
            <a:ext cx="4006546" cy="4648200"/>
          </a:xfrm>
        </p:spPr>
        <p:txBody>
          <a:bodyPr/>
          <a:lstStyle/>
          <a:p>
            <a:pPr>
              <a:lnSpc>
                <a:spcPts val="3000"/>
              </a:lnSpc>
              <a:tabLst>
                <a:tab pos="746125" algn="l"/>
              </a:tabLst>
            </a:pP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Ο </a:t>
            </a:r>
            <a:r>
              <a:rPr lang="en-US" sz="2000" dirty="0" smtClean="0">
                <a:ea typeface="ＭＳ Ｐゴシック" pitchFamily="34" charset="-128"/>
              </a:rPr>
              <a:t>H1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παραμένει στο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ίδιο</a:t>
            </a:r>
            <a:r>
              <a:rPr lang="en-US" sz="2000" dirty="0" smtClean="0">
                <a:ea typeface="ＭＳ Ｐゴシック" pitchFamily="34" charset="-128"/>
              </a:rPr>
              <a:t> IP </a:t>
            </a:r>
            <a:r>
              <a:rPr lang="el-GR" sz="2000" dirty="0" err="1" smtClean="0">
                <a:latin typeface="Arial" pitchFamily="34" charset="0"/>
                <a:ea typeface="ＭＳ Ｐゴシック" pitchFamily="34" charset="-128"/>
              </a:rPr>
              <a:t>υποδίκτυο</a:t>
            </a:r>
            <a:r>
              <a:rPr lang="en-US" sz="2000" dirty="0" smtClean="0">
                <a:ea typeface="ＭＳ Ｐゴシック" pitchFamily="34" charset="-128"/>
              </a:rPr>
              <a:t>: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η </a:t>
            </a:r>
            <a:r>
              <a:rPr lang="en-US" sz="2000" dirty="0" smtClean="0">
                <a:ea typeface="ＭＳ Ｐゴシック" pitchFamily="34" charset="-128"/>
              </a:rPr>
              <a:t>IP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διεύθυνση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μπορεί να παραμείνει ίδια</a:t>
            </a:r>
            <a:endParaRPr lang="en-US" sz="2000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ts val="3000"/>
              </a:lnSpc>
              <a:tabLst>
                <a:tab pos="746125" algn="l"/>
              </a:tabLst>
            </a:pPr>
            <a:r>
              <a:rPr lang="el-GR" sz="2000" dirty="0" err="1" smtClean="0">
                <a:latin typeface="Arial" pitchFamily="34" charset="0"/>
                <a:ea typeface="ＭＳ Ｐゴシック" pitchFamily="34" charset="-128"/>
              </a:rPr>
              <a:t>μεταγωγέας</a:t>
            </a:r>
            <a:r>
              <a:rPr lang="en-US" sz="2000" dirty="0" smtClean="0">
                <a:ea typeface="ＭＳ Ｐゴシック" pitchFamily="34" charset="-128"/>
              </a:rPr>
              <a:t>: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ποιό</a:t>
            </a:r>
            <a:r>
              <a:rPr lang="en-US" sz="2000" dirty="0" smtClean="0">
                <a:ea typeface="ＭＳ Ｐゴシック" pitchFamily="34" charset="-128"/>
              </a:rPr>
              <a:t> AP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συνδέεται με τον</a:t>
            </a:r>
            <a:r>
              <a:rPr lang="en-US" sz="2000" dirty="0" smtClean="0">
                <a:ea typeface="ＭＳ Ｐゴシック" pitchFamily="34" charset="-128"/>
              </a:rPr>
              <a:t> H1</a:t>
            </a:r>
            <a:r>
              <a:rPr lang="el-GR" sz="2000" dirty="0" smtClean="0">
                <a:ea typeface="ＭＳ Ｐゴシック" pitchFamily="34" charset="-128"/>
              </a:rPr>
              <a:t>;</a:t>
            </a:r>
            <a:endParaRPr lang="en-US" sz="2000" dirty="0" smtClean="0">
              <a:ea typeface="ＭＳ Ｐゴシック" pitchFamily="34" charset="-128"/>
            </a:endParaRPr>
          </a:p>
          <a:p>
            <a:pPr marL="685800" lvl="1" indent="-228600">
              <a:lnSpc>
                <a:spcPts val="2600"/>
              </a:lnSpc>
              <a:tabLst>
                <a:tab pos="746125" algn="l"/>
              </a:tabLst>
            </a:pPr>
            <a:r>
              <a:rPr lang="el-GR" sz="1800" dirty="0" err="1" smtClean="0">
                <a:latin typeface="Arial" pitchFamily="34" charset="0"/>
                <a:ea typeface="ＭＳ Ｐゴシック" pitchFamily="34" charset="-128"/>
              </a:rPr>
              <a:t>αυτο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-εκμάθηση</a:t>
            </a:r>
            <a:r>
              <a:rPr lang="en-US" sz="1800" dirty="0" smtClean="0">
                <a:ea typeface="ＭＳ Ｐゴシック" pitchFamily="34" charset="-128"/>
              </a:rPr>
              <a:t>: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ο </a:t>
            </a:r>
            <a:r>
              <a:rPr lang="el-GR" sz="1800" dirty="0" err="1" smtClean="0">
                <a:latin typeface="Arial" pitchFamily="34" charset="0"/>
                <a:ea typeface="ＭＳ Ｐゴシック" pitchFamily="34" charset="-128"/>
              </a:rPr>
              <a:t>μεταγωγέας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 θα δει το πλαίσιο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από το</a:t>
            </a:r>
            <a:r>
              <a:rPr lang="en-US" sz="1800" dirty="0" smtClean="0">
                <a:ea typeface="ＭＳ Ｐゴシック" pitchFamily="34" charset="-128"/>
              </a:rPr>
              <a:t> H1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και θα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θυμηθεί</a:t>
            </a:r>
            <a:r>
              <a:rPr lang="ja-JP" altLang="en-US" sz="1800" dirty="0" smtClean="0">
                <a:ea typeface="ＭＳ Ｐゴシック" pitchFamily="34" charset="-128"/>
              </a:rPr>
              <a:t>”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ποιά θύρα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μπορεί να χρησιμοποιηθεί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l-GR" altLang="ja-JP" sz="1800" dirty="0" smtClean="0">
                <a:latin typeface="Arial" pitchFamily="34" charset="0"/>
                <a:ea typeface="ＭＳ Ｐゴシック" pitchFamily="34" charset="-128"/>
              </a:rPr>
              <a:t>για να φθάσει στον</a:t>
            </a:r>
            <a:r>
              <a:rPr lang="en-US" altLang="ja-JP" sz="1800" dirty="0" smtClean="0">
                <a:ea typeface="ＭＳ Ｐゴシック" pitchFamily="34" charset="-128"/>
              </a:rPr>
              <a:t> H1</a:t>
            </a:r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36872" name="Oval 5"/>
          <p:cNvSpPr>
            <a:spLocks noChangeArrowheads="1"/>
          </p:cNvSpPr>
          <p:nvPr/>
        </p:nvSpPr>
        <p:spPr bwMode="auto">
          <a:xfrm>
            <a:off x="6380163" y="3179763"/>
            <a:ext cx="2154237" cy="2093912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36873" name="Oval 38"/>
          <p:cNvSpPr>
            <a:spLocks noChangeArrowheads="1"/>
          </p:cNvSpPr>
          <p:nvPr/>
        </p:nvSpPr>
        <p:spPr bwMode="auto">
          <a:xfrm>
            <a:off x="4673600" y="3241675"/>
            <a:ext cx="2278063" cy="205105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36874" name="Line 59"/>
          <p:cNvSpPr>
            <a:spLocks noChangeShapeType="1"/>
          </p:cNvSpPr>
          <p:nvPr/>
        </p:nvSpPr>
        <p:spPr bwMode="auto">
          <a:xfrm>
            <a:off x="6792913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6875" name="Line 60"/>
          <p:cNvSpPr>
            <a:spLocks noChangeShapeType="1"/>
          </p:cNvSpPr>
          <p:nvPr/>
        </p:nvSpPr>
        <p:spPr bwMode="auto">
          <a:xfrm flipH="1">
            <a:off x="6305550" y="4129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6876" name="Line 61"/>
          <p:cNvSpPr>
            <a:spLocks noChangeShapeType="1"/>
          </p:cNvSpPr>
          <p:nvPr/>
        </p:nvSpPr>
        <p:spPr bwMode="auto">
          <a:xfrm flipH="1">
            <a:off x="6319838" y="4205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6877" name="Line 62"/>
          <p:cNvSpPr>
            <a:spLocks noChangeShapeType="1"/>
          </p:cNvSpPr>
          <p:nvPr/>
        </p:nvSpPr>
        <p:spPr bwMode="auto">
          <a:xfrm flipH="1">
            <a:off x="6262688" y="42719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6878" name="Group 356"/>
          <p:cNvGrpSpPr>
            <a:grpSpLocks/>
          </p:cNvGrpSpPr>
          <p:nvPr/>
        </p:nvGrpSpPr>
        <p:grpSpPr bwMode="auto">
          <a:xfrm>
            <a:off x="8005763" y="3667125"/>
            <a:ext cx="333375" cy="369888"/>
            <a:chOff x="313" y="1497"/>
            <a:chExt cx="1152" cy="1014"/>
          </a:xfrm>
        </p:grpSpPr>
        <p:pic>
          <p:nvPicPr>
            <p:cNvPr id="3692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2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9" name="Group 403"/>
          <p:cNvGrpSpPr>
            <a:grpSpLocks/>
          </p:cNvGrpSpPr>
          <p:nvPr/>
        </p:nvGrpSpPr>
        <p:grpSpPr bwMode="auto">
          <a:xfrm>
            <a:off x="4968875" y="4156075"/>
            <a:ext cx="525463" cy="392113"/>
            <a:chOff x="2751" y="1851"/>
            <a:chExt cx="462" cy="478"/>
          </a:xfrm>
        </p:grpSpPr>
        <p:pic>
          <p:nvPicPr>
            <p:cNvPr id="36921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2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80" name="Group 356"/>
          <p:cNvGrpSpPr>
            <a:grpSpLocks/>
          </p:cNvGrpSpPr>
          <p:nvPr/>
        </p:nvGrpSpPr>
        <p:grpSpPr bwMode="auto">
          <a:xfrm>
            <a:off x="7345363" y="4592638"/>
            <a:ext cx="363537" cy="338137"/>
            <a:chOff x="313" y="1497"/>
            <a:chExt cx="1152" cy="1014"/>
          </a:xfrm>
        </p:grpSpPr>
        <p:pic>
          <p:nvPicPr>
            <p:cNvPr id="36919" name="Picture 354" descr="laptop_stylized_sm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20" name="Picture 355" descr="antenna_stylize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81" name="Group 356"/>
          <p:cNvGrpSpPr>
            <a:grpSpLocks/>
          </p:cNvGrpSpPr>
          <p:nvPr/>
        </p:nvGrpSpPr>
        <p:grpSpPr bwMode="auto">
          <a:xfrm>
            <a:off x="6116638" y="4613275"/>
            <a:ext cx="376237" cy="347663"/>
            <a:chOff x="313" y="1497"/>
            <a:chExt cx="1152" cy="1014"/>
          </a:xfrm>
        </p:grpSpPr>
        <p:pic>
          <p:nvPicPr>
            <p:cNvPr id="36917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8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82" name="Group 356"/>
          <p:cNvGrpSpPr>
            <a:grpSpLocks/>
          </p:cNvGrpSpPr>
          <p:nvPr/>
        </p:nvGrpSpPr>
        <p:grpSpPr bwMode="auto">
          <a:xfrm>
            <a:off x="5394325" y="4632325"/>
            <a:ext cx="384175" cy="438150"/>
            <a:chOff x="313" y="1497"/>
            <a:chExt cx="1152" cy="1014"/>
          </a:xfrm>
        </p:grpSpPr>
        <p:pic>
          <p:nvPicPr>
            <p:cNvPr id="36915" name="Picture 354" descr="laptop_stylized_small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6" name="Picture 355" descr="antenna_stylized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83" name="Group 403"/>
          <p:cNvGrpSpPr>
            <a:grpSpLocks/>
          </p:cNvGrpSpPr>
          <p:nvPr/>
        </p:nvGrpSpPr>
        <p:grpSpPr bwMode="auto">
          <a:xfrm>
            <a:off x="5292725" y="3475038"/>
            <a:ext cx="487363" cy="401637"/>
            <a:chOff x="2751" y="1851"/>
            <a:chExt cx="462" cy="478"/>
          </a:xfrm>
        </p:grpSpPr>
        <p:pic>
          <p:nvPicPr>
            <p:cNvPr id="36913" name="Picture 364" descr="iphone_stylized_sm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84" name="Group 403"/>
          <p:cNvGrpSpPr>
            <a:grpSpLocks/>
          </p:cNvGrpSpPr>
          <p:nvPr/>
        </p:nvGrpSpPr>
        <p:grpSpPr bwMode="auto">
          <a:xfrm>
            <a:off x="7853363" y="4135438"/>
            <a:ext cx="527050" cy="392112"/>
            <a:chOff x="2751" y="1851"/>
            <a:chExt cx="462" cy="478"/>
          </a:xfrm>
        </p:grpSpPr>
        <p:pic>
          <p:nvPicPr>
            <p:cNvPr id="36911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85" name="Group 356"/>
          <p:cNvGrpSpPr>
            <a:grpSpLocks/>
          </p:cNvGrpSpPr>
          <p:nvPr/>
        </p:nvGrpSpPr>
        <p:grpSpPr bwMode="auto">
          <a:xfrm>
            <a:off x="6421438" y="3992563"/>
            <a:ext cx="376237" cy="349250"/>
            <a:chOff x="313" y="1497"/>
            <a:chExt cx="1152" cy="1014"/>
          </a:xfrm>
        </p:grpSpPr>
        <p:pic>
          <p:nvPicPr>
            <p:cNvPr id="36909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0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86" name="Group 361"/>
          <p:cNvGrpSpPr>
            <a:grpSpLocks/>
          </p:cNvGrpSpPr>
          <p:nvPr/>
        </p:nvGrpSpPr>
        <p:grpSpPr bwMode="auto">
          <a:xfrm>
            <a:off x="5516563" y="3810000"/>
            <a:ext cx="762000" cy="663575"/>
            <a:chOff x="2967" y="478"/>
            <a:chExt cx="788" cy="625"/>
          </a:xfrm>
        </p:grpSpPr>
        <p:pic>
          <p:nvPicPr>
            <p:cNvPr id="3690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87" name="Group 361"/>
          <p:cNvGrpSpPr>
            <a:grpSpLocks/>
          </p:cNvGrpSpPr>
          <p:nvPr/>
        </p:nvGrpSpPr>
        <p:grpSpPr bwMode="auto">
          <a:xfrm>
            <a:off x="7153275" y="3830638"/>
            <a:ext cx="762000" cy="661987"/>
            <a:chOff x="2967" y="478"/>
            <a:chExt cx="788" cy="625"/>
          </a:xfrm>
        </p:grpSpPr>
        <p:pic>
          <p:nvPicPr>
            <p:cNvPr id="3690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0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88" name="Text Box 18"/>
          <p:cNvSpPr txBox="1">
            <a:spLocks noChangeArrowheads="1"/>
          </p:cNvSpPr>
          <p:nvPr/>
        </p:nvSpPr>
        <p:spPr bwMode="auto">
          <a:xfrm>
            <a:off x="5719763" y="4894263"/>
            <a:ext cx="446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H1</a:t>
            </a:r>
          </a:p>
        </p:txBody>
      </p:sp>
      <p:sp>
        <p:nvSpPr>
          <p:cNvPr id="36889" name="Text Box 20"/>
          <p:cNvSpPr txBox="1">
            <a:spLocks noChangeArrowheads="1"/>
          </p:cNvSpPr>
          <p:nvPr/>
        </p:nvSpPr>
        <p:spPr bwMode="auto">
          <a:xfrm>
            <a:off x="7721600" y="4887913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BBS 2</a:t>
            </a:r>
          </a:p>
        </p:txBody>
      </p:sp>
      <p:sp>
        <p:nvSpPr>
          <p:cNvPr id="36890" name="Text Box 20"/>
          <p:cNvSpPr txBox="1">
            <a:spLocks noChangeArrowheads="1"/>
          </p:cNvSpPr>
          <p:nvPr/>
        </p:nvSpPr>
        <p:spPr bwMode="auto">
          <a:xfrm>
            <a:off x="4613275" y="4989513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BBS 1</a:t>
            </a:r>
          </a:p>
        </p:txBody>
      </p:sp>
      <p:sp>
        <p:nvSpPr>
          <p:cNvPr id="36891" name="Line 13"/>
          <p:cNvSpPr>
            <a:spLocks noChangeShapeType="1"/>
          </p:cNvSpPr>
          <p:nvPr/>
        </p:nvSpPr>
        <p:spPr bwMode="auto">
          <a:xfrm flipV="1">
            <a:off x="6524625" y="1941513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6892" name="Line 13"/>
          <p:cNvSpPr>
            <a:spLocks noChangeShapeType="1"/>
          </p:cNvSpPr>
          <p:nvPr/>
        </p:nvSpPr>
        <p:spPr bwMode="auto">
          <a:xfrm flipH="1" flipV="1">
            <a:off x="6630988" y="2997200"/>
            <a:ext cx="74453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6893" name="Line 13"/>
          <p:cNvSpPr>
            <a:spLocks noChangeShapeType="1"/>
          </p:cNvSpPr>
          <p:nvPr/>
        </p:nvSpPr>
        <p:spPr bwMode="auto">
          <a:xfrm flipV="1">
            <a:off x="5784850" y="3017838"/>
            <a:ext cx="6572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6894" name="Group 332"/>
          <p:cNvGrpSpPr>
            <a:grpSpLocks/>
          </p:cNvGrpSpPr>
          <p:nvPr/>
        </p:nvGrpSpPr>
        <p:grpSpPr bwMode="auto">
          <a:xfrm>
            <a:off x="6075363" y="1689100"/>
            <a:ext cx="881062" cy="454025"/>
            <a:chOff x="2356" y="1300"/>
            <a:chExt cx="555" cy="194"/>
          </a:xfrm>
        </p:grpSpPr>
        <p:sp>
          <p:nvSpPr>
            <p:cNvPr id="3689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689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689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</a:endParaRPr>
            </a:p>
          </p:txBody>
        </p:sp>
        <p:grpSp>
          <p:nvGrpSpPr>
            <p:cNvPr id="36900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690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90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6901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902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36895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84900" y="2619375"/>
            <a:ext cx="7032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6" name="Picture 16" descr="underline_base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9100" y="890588"/>
            <a:ext cx="7313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43A5AE28-D20E-4460-BB1C-8462E29CE7A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7892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37893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671AD960-5490-4575-8281-19CEF093F5E8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7894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802.11: </a:t>
            </a:r>
            <a:r>
              <a:rPr lang="el-GR" sz="3600">
                <a:solidFill>
                  <a:srgbClr val="000099"/>
                </a:solidFill>
                <a:latin typeface="Arial" pitchFamily="34" charset="0"/>
              </a:rPr>
              <a:t>προχωρημένες δυνατότητες</a:t>
            </a:r>
            <a:endParaRPr lang="en-US" sz="36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7895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746125" algn="l"/>
              </a:tabLst>
            </a:pPr>
            <a:r>
              <a:rPr lang="el-GR" i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Προσαρμογή ρυθμού</a:t>
            </a:r>
            <a:endParaRPr lang="en-US" i="1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tabLst>
                <a:tab pos="746125" algn="l"/>
              </a:tabLst>
            </a:pP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σταθμός βάσης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κινητό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δυναμικά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αλλάζουν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ρυθμό μετάδοσης</a:t>
            </a:r>
            <a:r>
              <a:rPr lang="en-US" sz="2400" dirty="0" smtClean="0">
                <a:ea typeface="ＭＳ Ｐゴシック" pitchFamily="34" charset="-128"/>
              </a:rPr>
              <a:t> (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τεχνική διαμόρφωσης φυσικού επιπέδου</a:t>
            </a:r>
            <a:r>
              <a:rPr lang="en-US" sz="2400" dirty="0" smtClean="0">
                <a:ea typeface="ＭＳ Ｐゴシック" pitchFamily="34" charset="-128"/>
              </a:rPr>
              <a:t>)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καθώς μετακινείται το κινητό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το </a:t>
            </a:r>
            <a:r>
              <a:rPr lang="en-US" sz="2400" dirty="0" smtClean="0">
                <a:ea typeface="ＭＳ Ｐゴシック" pitchFamily="34" charset="-128"/>
              </a:rPr>
              <a:t>SNR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ποικίλλει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37896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897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898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899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000" dirty="0">
                <a:latin typeface="Arial" pitchFamily="34" charset="0"/>
              </a:rPr>
              <a:t>QAM256 (8 Mbps)</a:t>
            </a:r>
          </a:p>
        </p:txBody>
      </p:sp>
      <p:sp>
        <p:nvSpPr>
          <p:cNvPr id="37900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000" dirty="0">
                <a:latin typeface="Arial" pitchFamily="34" charset="0"/>
              </a:rPr>
              <a:t>QAM16 (4 Mbps)</a:t>
            </a:r>
          </a:p>
        </p:txBody>
      </p:sp>
      <p:sp>
        <p:nvSpPr>
          <p:cNvPr id="37901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000">
                <a:latin typeface="Arial" pitchFamily="34" charset="0"/>
              </a:rPr>
              <a:t>BPSK (1 Mbps)</a:t>
            </a:r>
          </a:p>
        </p:txBody>
      </p:sp>
      <p:sp>
        <p:nvSpPr>
          <p:cNvPr id="37902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592"/>
              <a:gd name="T14" fmla="*/ 384 w 384"/>
              <a:gd name="T15" fmla="*/ 1592 h 1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903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800"/>
              <a:gd name="T17" fmla="*/ 432 w 432"/>
              <a:gd name="T18" fmla="*/ 1800 h 1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904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792"/>
              <a:gd name="T17" fmla="*/ 408 w 408"/>
              <a:gd name="T18" fmla="*/ 1792 h 1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905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37906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907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908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909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910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911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912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913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914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endParaRPr lang="en-US" sz="1200" baseline="30000">
              <a:latin typeface="Arial" pitchFamily="34" charset="0"/>
            </a:endParaRPr>
          </a:p>
        </p:txBody>
      </p:sp>
      <p:sp>
        <p:nvSpPr>
          <p:cNvPr id="37915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20</a:t>
            </a:r>
            <a:endParaRPr lang="en-US" sz="1200" baseline="30000">
              <a:latin typeface="Arial" pitchFamily="34" charset="0"/>
            </a:endParaRPr>
          </a:p>
        </p:txBody>
      </p:sp>
      <p:sp>
        <p:nvSpPr>
          <p:cNvPr id="37916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30</a:t>
            </a:r>
            <a:endParaRPr lang="en-US" sz="1200" baseline="30000">
              <a:latin typeface="Arial" pitchFamily="34" charset="0"/>
            </a:endParaRPr>
          </a:p>
        </p:txBody>
      </p:sp>
      <p:sp>
        <p:nvSpPr>
          <p:cNvPr id="37917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40</a:t>
            </a:r>
            <a:endParaRPr lang="en-US" sz="1200" baseline="30000">
              <a:latin typeface="Arial" pitchFamily="34" charset="0"/>
            </a:endParaRPr>
          </a:p>
        </p:txBody>
      </p:sp>
      <p:sp>
        <p:nvSpPr>
          <p:cNvPr id="37918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SNR(dB)</a:t>
            </a:r>
          </a:p>
        </p:txBody>
      </p:sp>
      <p:sp>
        <p:nvSpPr>
          <p:cNvPr id="37919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BER</a:t>
            </a:r>
          </a:p>
        </p:txBody>
      </p:sp>
      <p:sp>
        <p:nvSpPr>
          <p:cNvPr id="37920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-1</a:t>
            </a:r>
          </a:p>
        </p:txBody>
      </p:sp>
      <p:sp>
        <p:nvSpPr>
          <p:cNvPr id="37921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-2</a:t>
            </a:r>
          </a:p>
        </p:txBody>
      </p:sp>
      <p:sp>
        <p:nvSpPr>
          <p:cNvPr id="37922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-3</a:t>
            </a:r>
          </a:p>
        </p:txBody>
      </p:sp>
      <p:sp>
        <p:nvSpPr>
          <p:cNvPr id="37923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-5</a:t>
            </a:r>
          </a:p>
        </p:txBody>
      </p:sp>
      <p:sp>
        <p:nvSpPr>
          <p:cNvPr id="37924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-6</a:t>
            </a:r>
          </a:p>
        </p:txBody>
      </p:sp>
      <p:sp>
        <p:nvSpPr>
          <p:cNvPr id="37925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-7</a:t>
            </a:r>
          </a:p>
        </p:txBody>
      </p:sp>
      <p:sp>
        <p:nvSpPr>
          <p:cNvPr id="37926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10</a:t>
            </a:r>
            <a:r>
              <a:rPr lang="en-US" sz="1200" baseline="30000">
                <a:latin typeface="Arial" pitchFamily="34" charset="0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37928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37929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000">
                <a:latin typeface="Arial" pitchFamily="34" charset="0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5002213" y="3959225"/>
            <a:ext cx="3203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1800">
                <a:latin typeface="Arial" pitchFamily="34" charset="0"/>
                <a:cs typeface="Arial" pitchFamily="34" charset="0"/>
              </a:rPr>
              <a:t> </a:t>
            </a:r>
            <a:r>
              <a:rPr lang="el-GR" sz="1800">
                <a:latin typeface="Arial" pitchFamily="34" charset="0"/>
                <a:cs typeface="Arial" pitchFamily="34" charset="0"/>
              </a:rPr>
              <a:t> </a:t>
            </a:r>
            <a:r>
              <a:rPr lang="en-US" sz="1800">
                <a:latin typeface="Arial" pitchFamily="34" charset="0"/>
                <a:cs typeface="Arial" pitchFamily="34" charset="0"/>
              </a:rPr>
              <a:t>SNR </a:t>
            </a:r>
            <a:r>
              <a:rPr lang="el-GR" sz="1800">
                <a:latin typeface="Arial" pitchFamily="34" charset="0"/>
                <a:cs typeface="Arial" pitchFamily="34" charset="0"/>
              </a:rPr>
              <a:t>μειώνεται</a:t>
            </a:r>
            <a:r>
              <a:rPr lang="en-US" sz="1800">
                <a:latin typeface="Arial" pitchFamily="34" charset="0"/>
                <a:cs typeface="Arial" pitchFamily="34" charset="0"/>
              </a:rPr>
              <a:t>, BER </a:t>
            </a:r>
            <a:r>
              <a:rPr lang="el-GR" sz="1800">
                <a:latin typeface="Arial" pitchFamily="34" charset="0"/>
                <a:cs typeface="Arial" pitchFamily="34" charset="0"/>
              </a:rPr>
              <a:t>αυξάνεται</a:t>
            </a:r>
            <a:r>
              <a:rPr lang="en-US" sz="1800">
                <a:latin typeface="Arial" pitchFamily="34" charset="0"/>
                <a:cs typeface="Arial" pitchFamily="34" charset="0"/>
              </a:rPr>
              <a:t> </a:t>
            </a:r>
            <a:r>
              <a:rPr lang="el-GR" sz="1800">
                <a:latin typeface="Arial" pitchFamily="34" charset="0"/>
                <a:cs typeface="Arial" pitchFamily="34" charset="0"/>
              </a:rPr>
              <a:t>καθώς ο κόμβος απομακρύνεται</a:t>
            </a:r>
            <a:r>
              <a:rPr lang="en-US" sz="1800">
                <a:latin typeface="Arial" pitchFamily="34" charset="0"/>
                <a:cs typeface="Arial" pitchFamily="34" charset="0"/>
              </a:rPr>
              <a:t> </a:t>
            </a:r>
            <a:r>
              <a:rPr lang="el-GR" sz="1800">
                <a:latin typeface="Arial" pitchFamily="34" charset="0"/>
                <a:cs typeface="Arial" pitchFamily="34" charset="0"/>
              </a:rPr>
              <a:t>από το σταθμό βάσης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l-GR" sz="18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800">
                <a:latin typeface="Arial" pitchFamily="34" charset="0"/>
                <a:cs typeface="Arial" pitchFamily="34" charset="0"/>
              </a:rPr>
              <a:t>Όταν το</a:t>
            </a:r>
            <a:r>
              <a:rPr lang="en-US" sz="1800">
                <a:latin typeface="Arial" pitchFamily="34" charset="0"/>
                <a:cs typeface="Arial" pitchFamily="34" charset="0"/>
              </a:rPr>
              <a:t> BER </a:t>
            </a:r>
            <a:r>
              <a:rPr lang="el-GR" sz="1800">
                <a:latin typeface="Arial" pitchFamily="34" charset="0"/>
                <a:cs typeface="Arial" pitchFamily="34" charset="0"/>
              </a:rPr>
              <a:t>γίνεται πολύ μεγάλο</a:t>
            </a:r>
            <a:r>
              <a:rPr lang="en-US" sz="1800">
                <a:latin typeface="Arial" pitchFamily="34" charset="0"/>
                <a:cs typeface="Arial" pitchFamily="34" charset="0"/>
              </a:rPr>
              <a:t>, </a:t>
            </a:r>
            <a:r>
              <a:rPr lang="el-GR" sz="1800">
                <a:latin typeface="Arial" pitchFamily="34" charset="0"/>
                <a:cs typeface="Arial" pitchFamily="34" charset="0"/>
              </a:rPr>
              <a:t>μεταβαίνει σε χαμηλότερο ρυθμό μετάδοσης αλλά με μικρότερο</a:t>
            </a:r>
            <a:r>
              <a:rPr lang="en-US" sz="1800">
                <a:latin typeface="Arial" pitchFamily="34" charset="0"/>
                <a:cs typeface="Arial" pitchFamily="34" charset="0"/>
              </a:rPr>
              <a:t> BER</a:t>
            </a:r>
          </a:p>
        </p:txBody>
      </p:sp>
      <p:pic>
        <p:nvPicPr>
          <p:cNvPr id="37932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01F727C0-46F9-424D-BB52-DD80B5871C6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8916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38917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54195140-7685-4214-8E30-09D2223A7280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SzPct val="75000"/>
              <a:buFont typeface="Wingdings" pitchFamily="2" charset="2"/>
              <a:buNone/>
              <a:tabLst>
                <a:tab pos="746125" algn="l"/>
              </a:tabLst>
            </a:pPr>
            <a:r>
              <a:rPr lang="el-GR" sz="2800" i="1" dirty="0">
                <a:solidFill>
                  <a:srgbClr val="C00000"/>
                </a:solidFill>
                <a:latin typeface="Arial" pitchFamily="34" charset="0"/>
              </a:rPr>
              <a:t>διαχείριση </a:t>
            </a:r>
            <a:r>
              <a:rPr lang="el-GR" sz="2800" i="1" dirty="0" smtClean="0">
                <a:solidFill>
                  <a:srgbClr val="C00000"/>
                </a:solidFill>
                <a:latin typeface="Arial" pitchFamily="34" charset="0"/>
              </a:rPr>
              <a:t>ενέργειας</a:t>
            </a:r>
            <a:endParaRPr lang="en-US" sz="2800" i="1" dirty="0">
              <a:solidFill>
                <a:srgbClr val="C00000"/>
              </a:solidFill>
              <a:latin typeface="Arial" pitchFamily="34" charset="0"/>
            </a:endParaRPr>
          </a:p>
          <a:p>
            <a:pPr marL="342900" indent="-342900">
              <a:lnSpc>
                <a:spcPct val="150000"/>
              </a:lnSpc>
              <a:buSzPct val="75000"/>
              <a:buFont typeface="Wingdings" pitchFamily="2" charset="2"/>
              <a:buChar char="Ø"/>
              <a:tabLst>
                <a:tab pos="746125" algn="l"/>
              </a:tabLst>
            </a:pPr>
            <a:r>
              <a:rPr lang="el-GR" dirty="0">
                <a:latin typeface="Arial" pitchFamily="34" charset="0"/>
              </a:rPr>
              <a:t>κόμβος προς </a:t>
            </a:r>
            <a:r>
              <a:rPr lang="en-US" dirty="0">
                <a:latin typeface="Gill Sans MT" pitchFamily="34" charset="0"/>
              </a:rPr>
              <a:t>AP: </a:t>
            </a:r>
            <a:r>
              <a:rPr lang="ja-JP" altLang="en-US" dirty="0">
                <a:latin typeface="Gill Sans MT" pitchFamily="34" charset="0"/>
              </a:rPr>
              <a:t>“</a:t>
            </a:r>
            <a:r>
              <a:rPr lang="el-GR" altLang="ja-JP" dirty="0">
                <a:latin typeface="Arial" pitchFamily="34" charset="0"/>
              </a:rPr>
              <a:t>Θα κοιμηθώ μέχρι το </a:t>
            </a:r>
            <a:r>
              <a:rPr lang="el-GR" altLang="ja-JP" dirty="0" smtClean="0">
                <a:latin typeface="Arial" pitchFamily="34" charset="0"/>
              </a:rPr>
              <a:t>πλαίσιο </a:t>
            </a:r>
            <a:r>
              <a:rPr lang="en-US" altLang="ja-JP" dirty="0" smtClean="0">
                <a:latin typeface="Gill Sans MT" pitchFamily="34" charset="0"/>
              </a:rPr>
              <a:t>beacon</a:t>
            </a:r>
            <a:r>
              <a:rPr lang="ja-JP" altLang="en-US" dirty="0" smtClean="0">
                <a:latin typeface="Gill Sans MT" pitchFamily="34" charset="0"/>
              </a:rPr>
              <a:t>”</a:t>
            </a:r>
            <a:endParaRPr lang="en-US" altLang="ja-JP" dirty="0">
              <a:latin typeface="Gill Sans MT" pitchFamily="34" charset="0"/>
            </a:endParaRPr>
          </a:p>
          <a:p>
            <a:pPr marL="685800" lvl="1" indent="-228600">
              <a:buFont typeface="Wingdings" pitchFamily="2" charset="2"/>
              <a:buChar char="§"/>
              <a:tabLst>
                <a:tab pos="746125" algn="l"/>
              </a:tabLst>
            </a:pPr>
            <a:r>
              <a:rPr lang="el-GR" sz="1800" dirty="0" smtClean="0">
                <a:latin typeface="Arial" pitchFamily="34" charset="0"/>
              </a:rPr>
              <a:t>το </a:t>
            </a:r>
            <a:r>
              <a:rPr lang="en-US" sz="1800" dirty="0">
                <a:latin typeface="Gill Sans MT" pitchFamily="34" charset="0"/>
              </a:rPr>
              <a:t>AP </a:t>
            </a:r>
            <a:r>
              <a:rPr lang="el-GR" sz="1800" dirty="0">
                <a:latin typeface="Arial" pitchFamily="34" charset="0"/>
              </a:rPr>
              <a:t>γνωρίζει</a:t>
            </a:r>
            <a:r>
              <a:rPr lang="en-US" sz="1800" dirty="0">
                <a:latin typeface="Gill Sans MT" pitchFamily="34" charset="0"/>
              </a:rPr>
              <a:t> </a:t>
            </a:r>
            <a:r>
              <a:rPr lang="el-GR" sz="1800" dirty="0">
                <a:latin typeface="Arial" pitchFamily="34" charset="0"/>
              </a:rPr>
              <a:t>ότι δεν πρέπει να μεταδίδει</a:t>
            </a:r>
            <a:r>
              <a:rPr lang="en-US" sz="1800" dirty="0">
                <a:latin typeface="Gill Sans MT" pitchFamily="34" charset="0"/>
              </a:rPr>
              <a:t> </a:t>
            </a:r>
            <a:r>
              <a:rPr lang="el-GR" sz="1800" dirty="0">
                <a:latin typeface="Arial" pitchFamily="34" charset="0"/>
              </a:rPr>
              <a:t>προς αυτό τον κόμβο</a:t>
            </a:r>
            <a:endParaRPr lang="en-US" sz="1800" dirty="0">
              <a:latin typeface="Arial" pitchFamily="34" charset="0"/>
            </a:endParaRPr>
          </a:p>
          <a:p>
            <a:pPr marL="685800" lvl="1" indent="-228600">
              <a:buFont typeface="Wingdings" pitchFamily="2" charset="2"/>
              <a:buChar char="§"/>
              <a:tabLst>
                <a:tab pos="746125" algn="l"/>
              </a:tabLst>
            </a:pPr>
            <a:r>
              <a:rPr lang="el-GR" sz="1800" dirty="0">
                <a:latin typeface="Arial" pitchFamily="34" charset="0"/>
              </a:rPr>
              <a:t>ο κόμβος </a:t>
            </a:r>
            <a:r>
              <a:rPr lang="en-US" sz="1800" dirty="0">
                <a:latin typeface="Arial" pitchFamily="34" charset="0"/>
              </a:rPr>
              <a:t>“</a:t>
            </a:r>
            <a:r>
              <a:rPr lang="el-GR" sz="1800" dirty="0">
                <a:latin typeface="Arial" pitchFamily="34" charset="0"/>
              </a:rPr>
              <a:t>ξυπνάει</a:t>
            </a:r>
            <a:r>
              <a:rPr lang="en-US" sz="1800" dirty="0">
                <a:latin typeface="Arial" pitchFamily="34" charset="0"/>
              </a:rPr>
              <a:t>”</a:t>
            </a:r>
            <a:r>
              <a:rPr lang="en-US" sz="1800" dirty="0">
                <a:latin typeface="Gill Sans MT" pitchFamily="34" charset="0"/>
              </a:rPr>
              <a:t> </a:t>
            </a:r>
            <a:r>
              <a:rPr lang="el-GR" sz="1800" dirty="0">
                <a:latin typeface="Arial" pitchFamily="34" charset="0"/>
              </a:rPr>
              <a:t>πριν το επόμενο</a:t>
            </a:r>
            <a:r>
              <a:rPr lang="en-US" sz="1800" dirty="0">
                <a:latin typeface="Gill Sans MT" pitchFamily="34" charset="0"/>
              </a:rPr>
              <a:t> beacon </a:t>
            </a:r>
            <a:r>
              <a:rPr lang="el-GR" sz="1800" dirty="0" smtClean="0">
                <a:latin typeface="Arial" pitchFamily="34" charset="0"/>
              </a:rPr>
              <a:t>πλαίσιο</a:t>
            </a:r>
          </a:p>
          <a:p>
            <a:pPr marL="685800" lvl="1" indent="-228600">
              <a:buNone/>
              <a:tabLst>
                <a:tab pos="746125" algn="l"/>
              </a:tabLst>
            </a:pPr>
            <a:endParaRPr lang="en-US" sz="1800" dirty="0">
              <a:latin typeface="Arial" pitchFamily="34" charset="0"/>
            </a:endParaRPr>
          </a:p>
          <a:p>
            <a:pPr marL="342900" indent="-342900">
              <a:buSzPct val="75000"/>
              <a:buFont typeface="Wingdings" pitchFamily="2" charset="2"/>
              <a:buChar char="Ø"/>
              <a:tabLst>
                <a:tab pos="746125" algn="l"/>
              </a:tabLst>
            </a:pPr>
            <a:r>
              <a:rPr lang="el-GR" dirty="0">
                <a:latin typeface="Arial" pitchFamily="34" charset="0"/>
              </a:rPr>
              <a:t>π</a:t>
            </a:r>
            <a:r>
              <a:rPr lang="el-GR" dirty="0" smtClean="0">
                <a:latin typeface="Arial" pitchFamily="34" charset="0"/>
              </a:rPr>
              <a:t>λαίσιο </a:t>
            </a:r>
            <a:r>
              <a:rPr lang="en-US" dirty="0" smtClean="0">
                <a:latin typeface="Gill Sans MT" pitchFamily="34" charset="0"/>
              </a:rPr>
              <a:t>beacon : </a:t>
            </a:r>
            <a:r>
              <a:rPr lang="el-GR" dirty="0">
                <a:latin typeface="Arial" pitchFamily="34" charset="0"/>
              </a:rPr>
              <a:t>περιέχει</a:t>
            </a:r>
            <a:r>
              <a:rPr lang="en-US" dirty="0">
                <a:latin typeface="Gill Sans MT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λίστα των κινητών</a:t>
            </a:r>
            <a:r>
              <a:rPr lang="en-US" dirty="0">
                <a:latin typeface="Gill Sans MT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με πλαίσια από το</a:t>
            </a:r>
            <a:r>
              <a:rPr lang="en-US" dirty="0">
                <a:latin typeface="Gill Sans MT" pitchFamily="34" charset="0"/>
              </a:rPr>
              <a:t> AP</a:t>
            </a:r>
            <a:r>
              <a:rPr lang="el-GR" dirty="0">
                <a:latin typeface="Arial" pitchFamily="34" charset="0"/>
              </a:rPr>
              <a:t> προς το κινητό</a:t>
            </a:r>
            <a:r>
              <a:rPr lang="en-US" dirty="0">
                <a:latin typeface="Gill Sans MT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που περιμένουν για αποστολή</a:t>
            </a:r>
            <a:endParaRPr lang="en-US" dirty="0">
              <a:latin typeface="Arial" pitchFamily="34" charset="0"/>
            </a:endParaRPr>
          </a:p>
          <a:p>
            <a:pPr marL="685800" lvl="1" indent="-228600">
              <a:buFont typeface="Wingdings" pitchFamily="2" charset="2"/>
              <a:buChar char="§"/>
              <a:tabLst>
                <a:tab pos="746125" algn="l"/>
              </a:tabLst>
            </a:pPr>
            <a:r>
              <a:rPr lang="el-GR" sz="1800" dirty="0">
                <a:latin typeface="Arial" pitchFamily="34" charset="0"/>
              </a:rPr>
              <a:t>ο κόμβος</a:t>
            </a:r>
            <a:r>
              <a:rPr lang="en-US" sz="1800" dirty="0">
                <a:latin typeface="Gill Sans MT" pitchFamily="34" charset="0"/>
              </a:rPr>
              <a:t> </a:t>
            </a:r>
            <a:r>
              <a:rPr lang="el-GR" sz="1800" dirty="0">
                <a:latin typeface="Arial" pitchFamily="34" charset="0"/>
              </a:rPr>
              <a:t>θα παραμείνει </a:t>
            </a:r>
            <a:r>
              <a:rPr lang="en-US" sz="1800" dirty="0">
                <a:latin typeface="Arial" pitchFamily="34" charset="0"/>
              </a:rPr>
              <a:t>“</a:t>
            </a:r>
            <a:r>
              <a:rPr lang="el-GR" sz="1800" dirty="0">
                <a:latin typeface="Arial" pitchFamily="34" charset="0"/>
              </a:rPr>
              <a:t>ξύπνιος</a:t>
            </a:r>
            <a:r>
              <a:rPr lang="en-US" sz="1800" dirty="0">
                <a:latin typeface="Arial" pitchFamily="34" charset="0"/>
              </a:rPr>
              <a:t>”</a:t>
            </a:r>
            <a:r>
              <a:rPr lang="en-US" sz="1800" dirty="0">
                <a:latin typeface="Gill Sans MT" pitchFamily="34" charset="0"/>
              </a:rPr>
              <a:t> </a:t>
            </a:r>
            <a:r>
              <a:rPr lang="el-GR" sz="1800" dirty="0">
                <a:latin typeface="Arial" pitchFamily="34" charset="0"/>
              </a:rPr>
              <a:t>αν υπάρχουν </a:t>
            </a:r>
            <a:r>
              <a:rPr lang="en-US" sz="1800" dirty="0">
                <a:latin typeface="Gill Sans MT" pitchFamily="34" charset="0"/>
              </a:rPr>
              <a:t> </a:t>
            </a:r>
            <a:r>
              <a:rPr lang="el-GR" sz="1800" dirty="0">
                <a:latin typeface="Gill Sans MT" pitchFamily="34" charset="0"/>
              </a:rPr>
              <a:t>πλαίσια από το AP προς το κινητό που περιμένουν για αποστολή </a:t>
            </a:r>
          </a:p>
          <a:p>
            <a:pPr marL="685800" lvl="1" indent="-228600">
              <a:buFont typeface="Wingdings" pitchFamily="2" charset="2"/>
              <a:buChar char="§"/>
              <a:tabLst>
                <a:tab pos="746125" algn="l"/>
              </a:tabLst>
            </a:pPr>
            <a:r>
              <a:rPr lang="el-GR" sz="1800" dirty="0">
                <a:latin typeface="Arial" pitchFamily="34" charset="0"/>
              </a:rPr>
              <a:t>αλλιώς</a:t>
            </a:r>
            <a:r>
              <a:rPr lang="en-US" sz="1800" dirty="0">
                <a:latin typeface="Gill Sans MT" pitchFamily="34" charset="0"/>
              </a:rPr>
              <a:t> </a:t>
            </a:r>
            <a:r>
              <a:rPr lang="el-GR" sz="1800" dirty="0">
                <a:latin typeface="Arial" pitchFamily="34" charset="0"/>
              </a:rPr>
              <a:t>κοιμάται ξανά</a:t>
            </a:r>
            <a:r>
              <a:rPr lang="en-US" sz="1800" dirty="0">
                <a:latin typeface="Gill Sans MT" pitchFamily="34" charset="0"/>
              </a:rPr>
              <a:t> </a:t>
            </a:r>
            <a:r>
              <a:rPr lang="el-GR" sz="1800" dirty="0">
                <a:latin typeface="Arial" pitchFamily="34" charset="0"/>
              </a:rPr>
              <a:t>μέχρι το επόμενο</a:t>
            </a:r>
            <a:r>
              <a:rPr lang="en-US" sz="1800" dirty="0">
                <a:latin typeface="Gill Sans MT" pitchFamily="34" charset="0"/>
              </a:rPr>
              <a:t> beacon </a:t>
            </a:r>
            <a:r>
              <a:rPr lang="el-GR" sz="1800" dirty="0">
                <a:latin typeface="Arial" pitchFamily="34" charset="0"/>
              </a:rPr>
              <a:t>πλαίσιο</a:t>
            </a:r>
            <a:endParaRPr lang="en-US" sz="1800" dirty="0">
              <a:latin typeface="Arial" pitchFamily="34" charset="0"/>
            </a:endParaRPr>
          </a:p>
          <a:p>
            <a:pPr marL="342900" indent="-342900">
              <a:buSzPct val="75000"/>
              <a:buFont typeface="Wingdings" pitchFamily="2" charset="2"/>
              <a:buNone/>
              <a:tabLst>
                <a:tab pos="746125" algn="l"/>
              </a:tabLst>
            </a:pPr>
            <a:endParaRPr lang="en-US" sz="1800" dirty="0"/>
          </a:p>
        </p:txBody>
      </p:sp>
      <p:sp>
        <p:nvSpPr>
          <p:cNvPr id="38919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200" dirty="0">
                <a:solidFill>
                  <a:srgbClr val="000099"/>
                </a:solidFill>
              </a:rPr>
              <a:t>802.11: </a:t>
            </a:r>
            <a:r>
              <a:rPr lang="el-GR" sz="3200" dirty="0" smtClean="0">
                <a:solidFill>
                  <a:srgbClr val="000099"/>
                </a:solidFill>
              </a:rPr>
              <a:t>προηγμένες </a:t>
            </a:r>
            <a:r>
              <a:rPr lang="el-GR" sz="3200" dirty="0">
                <a:solidFill>
                  <a:srgbClr val="000099"/>
                </a:solidFill>
              </a:rPr>
              <a:t>δυνατότητες</a:t>
            </a:r>
            <a:endParaRPr lang="en-US" sz="3200" dirty="0">
              <a:solidFill>
                <a:srgbClr val="000099"/>
              </a:solidFill>
            </a:endParaRPr>
          </a:p>
        </p:txBody>
      </p:sp>
      <p:pic>
        <p:nvPicPr>
          <p:cNvPr id="38920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873303"/>
            <a:ext cx="6080428" cy="22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2F24B4A1-A291-47D5-A9A6-4A6777491B2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9940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39941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057D73C8-7CAE-49D6-B6A0-1AFCC4506F20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9942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sz="1600">
              <a:latin typeface="Arial" pitchFamily="34" charset="0"/>
            </a:endParaRPr>
          </a:p>
        </p:txBody>
      </p:sp>
      <p:grpSp>
        <p:nvGrpSpPr>
          <p:cNvPr id="39943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9982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39983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itchFamily="34" charset="0"/>
                </a:rPr>
                <a:t>M</a:t>
              </a:r>
            </a:p>
          </p:txBody>
        </p:sp>
      </p:grp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</a:rPr>
              <a:t>radius of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</a:rPr>
              <a:t>coverage</a:t>
            </a:r>
          </a:p>
        </p:txBody>
      </p:sp>
      <p:grpSp>
        <p:nvGrpSpPr>
          <p:cNvPr id="39947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9980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39981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itchFamily="34" charset="0"/>
                </a:rPr>
                <a:t>S</a:t>
              </a:r>
            </a:p>
          </p:txBody>
        </p:sp>
      </p:grpSp>
      <p:grpSp>
        <p:nvGrpSpPr>
          <p:cNvPr id="39948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9978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39979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itchFamily="34" charset="0"/>
                </a:rPr>
                <a:t>S</a:t>
              </a:r>
            </a:p>
          </p:txBody>
        </p:sp>
      </p:grpSp>
      <p:grpSp>
        <p:nvGrpSpPr>
          <p:cNvPr id="39949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9976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39977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itchFamily="34" charset="0"/>
                </a:rPr>
                <a:t>S</a:t>
              </a:r>
            </a:p>
          </p:txBody>
        </p:sp>
      </p:grpSp>
      <p:grpSp>
        <p:nvGrpSpPr>
          <p:cNvPr id="39950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9974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l-GR" sz="1600" b="1"/>
            </a:p>
          </p:txBody>
        </p:sp>
        <p:sp>
          <p:nvSpPr>
            <p:cNvPr id="39975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 b="1">
                  <a:solidFill>
                    <a:srgbClr val="969696"/>
                  </a:solidFill>
                  <a:latin typeface="Arial" pitchFamily="34" charset="0"/>
                </a:rPr>
                <a:t>P</a:t>
              </a:r>
            </a:p>
          </p:txBody>
        </p:sp>
      </p:grpSp>
      <p:grpSp>
        <p:nvGrpSpPr>
          <p:cNvPr id="39951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9972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l-GR" sz="1600" b="1"/>
            </a:p>
          </p:txBody>
        </p:sp>
        <p:sp>
          <p:nvSpPr>
            <p:cNvPr id="39973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 b="1">
                  <a:solidFill>
                    <a:srgbClr val="969696"/>
                  </a:solidFill>
                  <a:latin typeface="Arial" pitchFamily="34" charset="0"/>
                </a:rPr>
                <a:t>P</a:t>
              </a:r>
            </a:p>
          </p:txBody>
        </p:sp>
      </p:grpSp>
      <p:grpSp>
        <p:nvGrpSpPr>
          <p:cNvPr id="39952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9970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l-GR" sz="1600" b="1"/>
            </a:p>
          </p:txBody>
        </p:sp>
        <p:sp>
          <p:nvSpPr>
            <p:cNvPr id="39971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 b="1">
                  <a:solidFill>
                    <a:srgbClr val="969696"/>
                  </a:solidFill>
                  <a:latin typeface="Arial" pitchFamily="34" charset="0"/>
                </a:rPr>
                <a:t>P</a:t>
              </a:r>
            </a:p>
          </p:txBody>
        </p:sp>
      </p:grpSp>
      <p:grpSp>
        <p:nvGrpSpPr>
          <p:cNvPr id="39953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9968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l-GR" sz="1600" b="1"/>
            </a:p>
          </p:txBody>
        </p:sp>
        <p:sp>
          <p:nvSpPr>
            <p:cNvPr id="39969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 b="1">
                  <a:solidFill>
                    <a:srgbClr val="969696"/>
                  </a:solidFill>
                  <a:latin typeface="Arial" pitchFamily="34" charset="0"/>
                </a:rPr>
                <a:t>P</a:t>
              </a:r>
            </a:p>
          </p:txBody>
        </p:sp>
      </p:grpSp>
      <p:grpSp>
        <p:nvGrpSpPr>
          <p:cNvPr id="39954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39958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9966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39967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pitchFamily="34" charset="0"/>
                  </a:rPr>
                  <a:t>M</a:t>
                </a:r>
              </a:p>
            </p:txBody>
          </p:sp>
        </p:grpSp>
        <p:grpSp>
          <p:nvGrpSpPr>
            <p:cNvPr id="39959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9964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39965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pitchFamily="34" charset="0"/>
                  </a:rPr>
                  <a:t>S</a:t>
                </a:r>
              </a:p>
            </p:txBody>
          </p:sp>
        </p:grpSp>
        <p:sp>
          <p:nvSpPr>
            <p:cNvPr id="39960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</a:rPr>
                <a:t>Parked device (inactive)</a:t>
              </a:r>
            </a:p>
          </p:txBody>
        </p:sp>
        <p:grpSp>
          <p:nvGrpSpPr>
            <p:cNvPr id="39961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9962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l-GR" sz="1800" b="1"/>
              </a:p>
            </p:txBody>
          </p:sp>
          <p:sp>
            <p:nvSpPr>
              <p:cNvPr id="39963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600" b="1">
                    <a:solidFill>
                      <a:srgbClr val="969696"/>
                    </a:solidFill>
                    <a:latin typeface="Arial" pitchFamily="34" charset="0"/>
                  </a:rPr>
                  <a:t>P</a:t>
                </a:r>
              </a:p>
            </p:txBody>
          </p:sp>
        </p:grpSp>
      </p:grpSp>
      <p:sp>
        <p:nvSpPr>
          <p:cNvPr id="39955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200" dirty="0">
                <a:solidFill>
                  <a:srgbClr val="000099"/>
                </a:solidFill>
                <a:latin typeface="Gill Sans MT" pitchFamily="34" charset="0"/>
              </a:rPr>
              <a:t>802.15: personal area network</a:t>
            </a:r>
          </a:p>
        </p:txBody>
      </p:sp>
      <p:sp>
        <p:nvSpPr>
          <p:cNvPr id="3995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144641"/>
            <a:ext cx="4465638" cy="5204788"/>
          </a:xfrm>
        </p:spPr>
        <p:txBody>
          <a:bodyPr/>
          <a:lstStyle/>
          <a:p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λιγότερο από</a:t>
            </a:r>
            <a:r>
              <a:rPr lang="en-US" sz="1800" dirty="0" smtClean="0">
                <a:ea typeface="ＭＳ Ｐゴシック" pitchFamily="34" charset="-128"/>
              </a:rPr>
              <a:t> 10 m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διάμετρο</a:t>
            </a:r>
          </a:p>
          <a:p>
            <a:pPr>
              <a:buNone/>
            </a:pPr>
            <a:endParaRPr lang="en-US" sz="1800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αντικατάσταση καλωδίου</a:t>
            </a:r>
            <a:r>
              <a:rPr lang="en-US" sz="1800" dirty="0" smtClean="0">
                <a:ea typeface="ＭＳ Ｐゴシック" pitchFamily="34" charset="-128"/>
              </a:rPr>
              <a:t> (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ποντίκι</a:t>
            </a:r>
            <a:r>
              <a:rPr lang="en-US" sz="1800" dirty="0" smtClean="0">
                <a:ea typeface="ＭＳ Ｐゴシック" pitchFamily="34" charset="-128"/>
              </a:rPr>
              <a:t>,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πληκτρολόγιο</a:t>
            </a:r>
            <a:r>
              <a:rPr lang="en-US" sz="1800" dirty="0" smtClean="0">
                <a:ea typeface="ＭＳ Ｐゴシック" pitchFamily="34" charset="-128"/>
              </a:rPr>
              <a:t>,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ακουστικά</a:t>
            </a:r>
            <a:r>
              <a:rPr lang="en-US" sz="1800" dirty="0" smtClean="0">
                <a:ea typeface="ＭＳ Ｐゴシック" pitchFamily="34" charset="-128"/>
              </a:rPr>
              <a:t>)</a:t>
            </a:r>
            <a:endParaRPr lang="el-GR" sz="18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r>
              <a:rPr lang="en-US" sz="1800" dirty="0" smtClean="0">
                <a:ea typeface="ＭＳ Ｐゴシック" pitchFamily="34" charset="-128"/>
              </a:rPr>
              <a:t>ad hoc: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χωρίς υποδομή</a:t>
            </a:r>
          </a:p>
          <a:p>
            <a:pPr>
              <a:buNone/>
            </a:pPr>
            <a:endParaRPr lang="en-US" sz="1800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z="1800" dirty="0" smtClean="0">
                <a:ea typeface="ＭＳ Ｐゴシック" pitchFamily="34" charset="-128"/>
              </a:rPr>
              <a:t>master/slaves:</a:t>
            </a:r>
          </a:p>
          <a:p>
            <a:pPr lvl="1">
              <a:lnSpc>
                <a:spcPts val="2100"/>
              </a:lnSpc>
            </a:pPr>
            <a:r>
              <a:rPr lang="en-US" sz="1800" dirty="0" smtClean="0">
                <a:ea typeface="ＭＳ Ｐゴシック" pitchFamily="34" charset="-128"/>
              </a:rPr>
              <a:t>slaves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αιτούνται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άδειας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να στείλουν</a:t>
            </a:r>
            <a:r>
              <a:rPr lang="en-US" sz="1800" dirty="0" smtClean="0">
                <a:ea typeface="ＭＳ Ｐゴシック" pitchFamily="34" charset="-128"/>
              </a:rPr>
              <a:t> (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στον</a:t>
            </a:r>
            <a:r>
              <a:rPr lang="en-US" sz="1800" dirty="0" smtClean="0">
                <a:ea typeface="ＭＳ Ｐゴシック" pitchFamily="34" charset="-128"/>
              </a:rPr>
              <a:t> master)</a:t>
            </a:r>
          </a:p>
          <a:p>
            <a:pPr lvl="1">
              <a:lnSpc>
                <a:spcPts val="2100"/>
              </a:lnSpc>
            </a:pPr>
            <a:r>
              <a:rPr lang="en-US" sz="1800" dirty="0" smtClean="0">
                <a:ea typeface="ＭＳ Ｐゴシック" pitchFamily="34" charset="-128"/>
              </a:rPr>
              <a:t>master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δέχεται αιτήματα</a:t>
            </a:r>
          </a:p>
          <a:p>
            <a:pPr lvl="1">
              <a:lnSpc>
                <a:spcPts val="2100"/>
              </a:lnSpc>
              <a:buNone/>
            </a:pPr>
            <a:endParaRPr lang="en-US" sz="1800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z="1800" dirty="0" smtClean="0">
                <a:ea typeface="ＭＳ Ｐゴシック" pitchFamily="34" charset="-128"/>
              </a:rPr>
              <a:t>802.15: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εξελίχθηκε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από προδιαγραφή του</a:t>
            </a:r>
            <a:r>
              <a:rPr lang="en-US" sz="1800" dirty="0" smtClean="0">
                <a:ea typeface="ＭＳ Ｐゴシック" pitchFamily="34" charset="-128"/>
              </a:rPr>
              <a:t> Bluetooth</a:t>
            </a:r>
          </a:p>
          <a:p>
            <a:pPr lvl="1">
              <a:lnSpc>
                <a:spcPts val="2100"/>
              </a:lnSpc>
            </a:pPr>
            <a:r>
              <a:rPr lang="en-US" sz="1800" dirty="0" smtClean="0">
                <a:ea typeface="ＭＳ Ｐゴシック" pitchFamily="34" charset="-128"/>
              </a:rPr>
              <a:t>2.4-2.5 GHz </a:t>
            </a: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ζώνη συχνοτήτων</a:t>
            </a:r>
            <a:endParaRPr lang="en-US" sz="1800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ts val="2100"/>
              </a:lnSpc>
            </a:pPr>
            <a:r>
              <a:rPr lang="el-GR" sz="1800" dirty="0" smtClean="0">
                <a:latin typeface="Arial" pitchFamily="34" charset="0"/>
                <a:ea typeface="ＭＳ Ｐゴシック" pitchFamily="34" charset="-128"/>
              </a:rPr>
              <a:t>ως</a:t>
            </a:r>
            <a:r>
              <a:rPr lang="en-US" sz="1800" dirty="0" smtClean="0">
                <a:ea typeface="ＭＳ Ｐゴシック" pitchFamily="34" charset="-128"/>
              </a:rPr>
              <a:t> 721 kbps</a:t>
            </a:r>
          </a:p>
          <a:p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39957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832208"/>
            <a:ext cx="5751834" cy="16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27E71F68-8443-4DD8-B5DE-294160C179E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0964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40965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71681FB1-74E1-4521-AAC1-78F5E6DEA88D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Διάρθρωση θεματικής ενότητας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409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6.1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Εισαγωγή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l-GR" u="sng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Ασύρματο</a:t>
            </a:r>
            <a:endParaRPr lang="en-US" u="sng" dirty="0" smtClean="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6.2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Ασύρματες ζεύξεις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χαρακτηριστικά</a:t>
            </a: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CDMA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6.3</a:t>
            </a:r>
            <a:r>
              <a:rPr lang="en-US" sz="2400" dirty="0" smtClean="0">
                <a:ea typeface="ＭＳ Ｐゴシック" pitchFamily="34" charset="-128"/>
              </a:rPr>
              <a:t> IEEE 802.11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ασύρματα</a:t>
            </a:r>
            <a:r>
              <a:rPr lang="en-US" sz="2400" dirty="0" smtClean="0">
                <a:ea typeface="ＭＳ Ｐゴシック" pitchFamily="34" charset="-128"/>
              </a:rPr>
              <a:t> LANs (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Wi-Fi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6.4 </a:t>
            </a:r>
            <a:r>
              <a:rPr lang="el-GR" sz="2400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Κυψελωτή</a:t>
            </a:r>
            <a:r>
              <a:rPr lang="el-GR" sz="24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 πρόσβαση</a:t>
            </a: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στο </a:t>
            </a: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Internet</a:t>
            </a:r>
          </a:p>
          <a:p>
            <a:pPr lvl="1">
              <a:lnSpc>
                <a:spcPct val="90000"/>
              </a:lnSpc>
            </a:pPr>
            <a:r>
              <a:rPr lang="el-GR" sz="20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αρχιτεκτονική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l-GR" sz="20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πρότυπα</a:t>
            </a:r>
            <a:r>
              <a:rPr lang="en-US" sz="2000" dirty="0" smtClean="0">
                <a:solidFill>
                  <a:srgbClr val="C00000"/>
                </a:solidFill>
                <a:ea typeface="ＭＳ Ｐゴシック" pitchFamily="34" charset="-128"/>
              </a:rPr>
              <a:t> (e.g., GSM)</a:t>
            </a:r>
          </a:p>
        </p:txBody>
      </p:sp>
      <p:sp>
        <p:nvSpPr>
          <p:cNvPr id="409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u="sng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Κινητικότητα</a:t>
            </a:r>
            <a:endParaRPr lang="en-US" sz="2400" u="sng" smtClean="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6.5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Αρχές</a:t>
            </a:r>
            <a:r>
              <a:rPr lang="en-US" sz="2000" smtClean="0">
                <a:ea typeface="ＭＳ Ｐゴシック" pitchFamily="34" charset="-128"/>
              </a:rPr>
              <a:t>: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διευθυνσιοδότηση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και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δρομολόγηση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προς κινητούς χρήστες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6.6</a:t>
            </a:r>
            <a:r>
              <a:rPr lang="en-US" sz="2000" smtClean="0">
                <a:ea typeface="ＭＳ Ｐゴシック" pitchFamily="34" charset="-128"/>
              </a:rPr>
              <a:t> Mobile IP</a:t>
            </a: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6.7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Διαχείριση κινητικότητας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σε κυψελωτά δίκτυα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6.8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Κινητικότητα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και πρωτόκολλα υψηλότερων στρωμάτων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endParaRPr lang="en-US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6.9</a:t>
            </a:r>
            <a:r>
              <a:rPr lang="en-US" sz="20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Περίληψη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0969" name="Picture 2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144" y="1017589"/>
            <a:ext cx="6000108" cy="16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A73F2812-398F-44B5-93A9-8B55A492E8E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1988" name="Footer Placeholder 2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07D4617B-20AE-44F7-9970-71D5A0CC8A9B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sz="1200">
              <a:latin typeface="Arial" pitchFamily="34" charset="0"/>
            </a:endParaRPr>
          </a:p>
        </p:txBody>
      </p:sp>
      <p:grpSp>
        <p:nvGrpSpPr>
          <p:cNvPr id="41990" name="Group 372"/>
          <p:cNvGrpSpPr>
            <a:grpSpLocks/>
          </p:cNvGrpSpPr>
          <p:nvPr/>
        </p:nvGrpSpPr>
        <p:grpSpPr bwMode="auto">
          <a:xfrm>
            <a:off x="3314700" y="2635250"/>
            <a:ext cx="5318125" cy="3657600"/>
            <a:chOff x="1820" y="1536"/>
            <a:chExt cx="3350" cy="2304"/>
          </a:xfrm>
        </p:grpSpPr>
        <p:sp>
          <p:nvSpPr>
            <p:cNvPr id="42010" name="AutoShape 2"/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2011" name="AutoShape 4"/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2012" name="AutoShape 5"/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2013" name="AutoShape 7"/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2014" name="AutoShape 8"/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2015" name="AutoShape 9"/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2016" name="AutoShape 10"/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2017" name="Group 11"/>
            <p:cNvGrpSpPr>
              <a:grpSpLocks/>
            </p:cNvGrpSpPr>
            <p:nvPr/>
          </p:nvGrpSpPr>
          <p:grpSpPr bwMode="auto">
            <a:xfrm>
              <a:off x="3110" y="3346"/>
              <a:ext cx="153" cy="306"/>
              <a:chOff x="3796" y="1043"/>
              <a:chExt cx="865" cy="1237"/>
            </a:xfrm>
          </p:grpSpPr>
          <p:sp>
            <p:nvSpPr>
              <p:cNvPr id="42235" name="Line 12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36" name="Line 13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37" name="Line 14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38" name="Line 15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39" name="Line 16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40" name="Line 17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41" name="Line 18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42" name="Line 19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43" name="Line 20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44" name="Line 21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45" name="Line 22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46" name="Line 23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47" name="Line 24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48" name="Line 25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49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2250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2261" name="Line 28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62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63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64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251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2257" name="Line 33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58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59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60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252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2253" name="Line 38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54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55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56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018" name="Group 42"/>
            <p:cNvGrpSpPr>
              <a:grpSpLocks/>
            </p:cNvGrpSpPr>
            <p:nvPr/>
          </p:nvGrpSpPr>
          <p:grpSpPr bwMode="auto">
            <a:xfrm>
              <a:off x="2590" y="2509"/>
              <a:ext cx="153" cy="306"/>
              <a:chOff x="3796" y="1043"/>
              <a:chExt cx="865" cy="1237"/>
            </a:xfrm>
          </p:grpSpPr>
          <p:sp>
            <p:nvSpPr>
              <p:cNvPr id="42205" name="Line 43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06" name="Line 44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07" name="Line 45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08" name="Line 46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09" name="Line 47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10" name="Line 48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11" name="Line 49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12" name="Line 50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13" name="Line 51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14" name="Line 52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15" name="Line 53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16" name="Line 54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17" name="Line 55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18" name="Line 56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219" name="Line 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2220" name="Group 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2231" name="Line 59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32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33" name="Line 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34" name="Line 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221" name="Group 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2227" name="Line 64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28" name="Line 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29" name="Line 66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30" name="Line 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222" name="Group 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2223" name="Line 69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24" name="Line 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25" name="Line 71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26" name="Line 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019" name="Group 73"/>
            <p:cNvGrpSpPr>
              <a:grpSpLocks/>
            </p:cNvGrpSpPr>
            <p:nvPr/>
          </p:nvGrpSpPr>
          <p:grpSpPr bwMode="auto">
            <a:xfrm>
              <a:off x="2596" y="3076"/>
              <a:ext cx="153" cy="306"/>
              <a:chOff x="3796" y="1043"/>
              <a:chExt cx="865" cy="1237"/>
            </a:xfrm>
          </p:grpSpPr>
          <p:sp>
            <p:nvSpPr>
              <p:cNvPr id="42175" name="Line 74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76" name="Line 75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77" name="Line 76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78" name="Line 77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79" name="Line 78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80" name="Line 79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81" name="Line 80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82" name="Line 81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83" name="Line 82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84" name="Line 83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85" name="Line 84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86" name="Line 85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87" name="Line 86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88" name="Line 87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89" name="Line 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2190" name="Group 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2201" name="Line 90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02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03" name="Line 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04" name="Line 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191" name="Group 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2197" name="Line 95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98" name="Line 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99" name="Line 97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200" name="Line 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192" name="Group 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2193" name="Line 100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94" name="Line 1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95" name="Line 102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96" name="Line 1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020" name="Group 135"/>
            <p:cNvGrpSpPr>
              <a:grpSpLocks/>
            </p:cNvGrpSpPr>
            <p:nvPr/>
          </p:nvGrpSpPr>
          <p:grpSpPr bwMode="auto">
            <a:xfrm>
              <a:off x="2095" y="1649"/>
              <a:ext cx="153" cy="306"/>
              <a:chOff x="3796" y="1043"/>
              <a:chExt cx="865" cy="1237"/>
            </a:xfrm>
          </p:grpSpPr>
          <p:sp>
            <p:nvSpPr>
              <p:cNvPr id="42145" name="Line 136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46" name="Line 137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47" name="Line 138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48" name="Line 139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49" name="Line 140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50" name="Line 141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51" name="Line 142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52" name="Line 143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53" name="Line 144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54" name="Line 145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55" name="Line 146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56" name="Line 147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57" name="Line 148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58" name="Line 149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59" name="Line 15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2160" name="Group 15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2171" name="Line 152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72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73" name="Line 1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74" name="Line 1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161" name="Group 15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2167" name="Line 157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68" name="Line 1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69" name="Line 159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70" name="Line 1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162" name="Group 16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2163" name="Line 162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64" name="Line 1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65" name="Line 164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66" name="Line 1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021" name="Group 197"/>
            <p:cNvGrpSpPr>
              <a:grpSpLocks/>
            </p:cNvGrpSpPr>
            <p:nvPr/>
          </p:nvGrpSpPr>
          <p:grpSpPr bwMode="auto">
            <a:xfrm>
              <a:off x="2579" y="1941"/>
              <a:ext cx="153" cy="306"/>
              <a:chOff x="3796" y="1043"/>
              <a:chExt cx="865" cy="1237"/>
            </a:xfrm>
          </p:grpSpPr>
          <p:sp>
            <p:nvSpPr>
              <p:cNvPr id="42115" name="Line 198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16" name="Line 199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17" name="Line 200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18" name="Line 201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19" name="Line 202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20" name="Line 203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21" name="Line 204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22" name="Line 205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23" name="Line 206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24" name="Line 207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25" name="Line 208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26" name="Line 209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27" name="Line 210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28" name="Line 211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129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2130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2141" name="Line 214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42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43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44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131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2137" name="Line 219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38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39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40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132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2133" name="Line 224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34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35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36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022" name="Group 228"/>
            <p:cNvGrpSpPr>
              <a:grpSpLocks/>
            </p:cNvGrpSpPr>
            <p:nvPr/>
          </p:nvGrpSpPr>
          <p:grpSpPr bwMode="auto">
            <a:xfrm>
              <a:off x="2108" y="2790"/>
              <a:ext cx="153" cy="306"/>
              <a:chOff x="3796" y="1043"/>
              <a:chExt cx="865" cy="1237"/>
            </a:xfrm>
          </p:grpSpPr>
          <p:sp>
            <p:nvSpPr>
              <p:cNvPr id="42085" name="Line 229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86" name="Line 230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87" name="Line 231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88" name="Line 232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89" name="Line 233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90" name="Line 234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91" name="Line 235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92" name="Line 236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93" name="Line 237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94" name="Line 238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95" name="Line 239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96" name="Line 240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97" name="Line 241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98" name="Line 242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99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2100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2111" name="Line 245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12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13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14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101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2107" name="Line 250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08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09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10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102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2103" name="Line 255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04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05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106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023" name="Group 259"/>
            <p:cNvGrpSpPr>
              <a:grpSpLocks/>
            </p:cNvGrpSpPr>
            <p:nvPr/>
          </p:nvGrpSpPr>
          <p:grpSpPr bwMode="auto">
            <a:xfrm>
              <a:off x="2091" y="2221"/>
              <a:ext cx="153" cy="306"/>
              <a:chOff x="3796" y="1043"/>
              <a:chExt cx="865" cy="1237"/>
            </a:xfrm>
          </p:grpSpPr>
          <p:sp>
            <p:nvSpPr>
              <p:cNvPr id="42055" name="Line 260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56" name="Line 261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57" name="Line 262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58" name="Line 263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59" name="Line 264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60" name="Line 265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61" name="Line 266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62" name="Line 267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63" name="Line 268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64" name="Line 269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65" name="Line 270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66" name="Line 271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67" name="Line 272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68" name="Line 273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2069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2070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2081" name="Line 276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082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083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084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071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2077" name="Line 281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078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079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080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2072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2073" name="Line 286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074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075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2076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2024" name="Line 290"/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025" name="Line 292"/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026" name="Line 293"/>
            <p:cNvSpPr>
              <a:spLocks noChangeShapeType="1"/>
            </p:cNvSpPr>
            <p:nvPr/>
          </p:nvSpPr>
          <p:spPr bwMode="auto">
            <a:xfrm flipV="1">
              <a:off x="2225" y="2948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027" name="Line 294"/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028" name="Line 295"/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029" name="Line 296"/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030" name="Line 297"/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2031" name="Group 299"/>
            <p:cNvGrpSpPr>
              <a:grpSpLocks/>
            </p:cNvGrpSpPr>
            <p:nvPr/>
          </p:nvGrpSpPr>
          <p:grpSpPr bwMode="auto">
            <a:xfrm>
              <a:off x="3174" y="2654"/>
              <a:ext cx="622" cy="460"/>
              <a:chOff x="2197" y="1155"/>
              <a:chExt cx="622" cy="460"/>
            </a:xfrm>
          </p:grpSpPr>
          <p:grpSp>
            <p:nvGrpSpPr>
              <p:cNvPr id="42051" name="Group 300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2053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42054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>
                    <a:latin typeface="Arial" pitchFamily="34" charset="0"/>
                  </a:endParaRPr>
                </a:p>
              </p:txBody>
            </p:sp>
          </p:grpSp>
          <p:sp>
            <p:nvSpPr>
              <p:cNvPr id="42052" name="Text Box 303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</a:rPr>
                  <a:t>Mobile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</a:rPr>
                  <a:t>Switching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</a:rPr>
                  <a:t>Center</a:t>
                </a:r>
              </a:p>
            </p:txBody>
          </p:sp>
        </p:grpSp>
        <p:sp>
          <p:nvSpPr>
            <p:cNvPr id="42032" name="Freeform 304"/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>
                <a:gd name="T0" fmla="*/ 40 w 1292"/>
                <a:gd name="T1" fmla="*/ 25 h 1255"/>
                <a:gd name="T2" fmla="*/ 6 w 1292"/>
                <a:gd name="T3" fmla="*/ 579 h 1255"/>
                <a:gd name="T4" fmla="*/ 5 w 1292"/>
                <a:gd name="T5" fmla="*/ 1930 h 1255"/>
                <a:gd name="T6" fmla="*/ 9 w 1292"/>
                <a:gd name="T7" fmla="*/ 3059 h 1255"/>
                <a:gd name="T8" fmla="*/ 40 w 1292"/>
                <a:gd name="T9" fmla="*/ 3213 h 1255"/>
                <a:gd name="T10" fmla="*/ 107 w 1292"/>
                <a:gd name="T11" fmla="*/ 4161 h 1255"/>
                <a:gd name="T12" fmla="*/ 163 w 1292"/>
                <a:gd name="T13" fmla="*/ 4561 h 1255"/>
                <a:gd name="T14" fmla="*/ 196 w 1292"/>
                <a:gd name="T15" fmla="*/ 3767 h 1255"/>
                <a:gd name="T16" fmla="*/ 208 w 1292"/>
                <a:gd name="T17" fmla="*/ 1644 h 1255"/>
                <a:gd name="T18" fmla="*/ 197 w 1292"/>
                <a:gd name="T19" fmla="*/ 774 h 1255"/>
                <a:gd name="T20" fmla="*/ 123 w 1292"/>
                <a:gd name="T21" fmla="*/ 425 h 1255"/>
                <a:gd name="T22" fmla="*/ 40 w 1292"/>
                <a:gd name="T23" fmla="*/ 25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033" name="Text Box 305"/>
            <p:cNvSpPr txBox="1">
              <a:spLocks noChangeArrowheads="1"/>
            </p:cNvSpPr>
            <p:nvPr/>
          </p:nvSpPr>
          <p:spPr bwMode="auto">
            <a:xfrm>
              <a:off x="4120" y="2100"/>
              <a:ext cx="83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sz="1600">
                  <a:latin typeface="Arial" pitchFamily="34" charset="0"/>
                  <a:cs typeface="Arial" pitchFamily="34" charset="0"/>
                </a:rPr>
                <a:t>Δημόσιο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sz="1600">
                  <a:latin typeface="Arial" pitchFamily="34" charset="0"/>
                  <a:cs typeface="Arial" pitchFamily="34" charset="0"/>
                </a:rPr>
                <a:t>Τηλεφωνικό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sz="1600">
                  <a:latin typeface="Arial" pitchFamily="34" charset="0"/>
                  <a:cs typeface="Arial" pitchFamily="34" charset="0"/>
                </a:rPr>
                <a:t>Δίκτυο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034" name="Picture 309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5" name="Picture 310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6" name="Picture 311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7" name="Picture 312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8" name="Picture 313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9" name="Picture 316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2040" name="Group 317"/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42048" name="Picture 318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49" name="Line 319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50" name="Line 320"/>
              <p:cNvSpPr>
                <a:spLocks noChangeShapeType="1"/>
              </p:cNvSpPr>
              <p:nvPr/>
            </p:nvSpPr>
            <p:spPr bwMode="auto">
              <a:xfrm flipH="1">
                <a:off x="3072" y="75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2041" name="Group 321"/>
            <p:cNvGrpSpPr>
              <a:grpSpLocks/>
            </p:cNvGrpSpPr>
            <p:nvPr/>
          </p:nvGrpSpPr>
          <p:grpSpPr bwMode="auto">
            <a:xfrm>
              <a:off x="3270" y="1758"/>
              <a:ext cx="622" cy="460"/>
              <a:chOff x="2197" y="1155"/>
              <a:chExt cx="622" cy="460"/>
            </a:xfrm>
          </p:grpSpPr>
          <p:grpSp>
            <p:nvGrpSpPr>
              <p:cNvPr id="42044" name="Group 322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2046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42047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>
                    <a:latin typeface="Arial" pitchFamily="34" charset="0"/>
                  </a:endParaRPr>
                </a:p>
              </p:txBody>
            </p:sp>
          </p:grpSp>
          <p:sp>
            <p:nvSpPr>
              <p:cNvPr id="42045" name="Text Box 325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</a:rPr>
                  <a:t>Mobile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</a:rPr>
                  <a:t>Switching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</a:rPr>
                  <a:t>Center</a:t>
                </a:r>
              </a:p>
            </p:txBody>
          </p:sp>
        </p:grpSp>
        <p:sp>
          <p:nvSpPr>
            <p:cNvPr id="42042" name="Line 326"/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043" name="Line 327"/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1991" name="Rectangle 364"/>
          <p:cNvSpPr>
            <a:spLocks noChangeArrowheads="1"/>
          </p:cNvSpPr>
          <p:nvPr/>
        </p:nvSpPr>
        <p:spPr bwMode="auto">
          <a:xfrm>
            <a:off x="298450" y="306388"/>
            <a:ext cx="8324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3200">
                <a:solidFill>
                  <a:srgbClr val="000099"/>
                </a:solidFill>
                <a:latin typeface="Arial" pitchFamily="34" charset="0"/>
              </a:rPr>
              <a:t>Συστατικά αρχιτεκτονικής κυψελωτού δικτύου</a:t>
            </a:r>
            <a:endParaRPr lang="en-US" sz="3200">
              <a:solidFill>
                <a:srgbClr val="000099"/>
              </a:solidFill>
              <a:latin typeface="Gill Sans MT" pitchFamily="34" charset="0"/>
            </a:endParaRPr>
          </a:p>
        </p:txBody>
      </p:sp>
      <p:grpSp>
        <p:nvGrpSpPr>
          <p:cNvPr id="40143" name="Group 381"/>
          <p:cNvGrpSpPr>
            <a:grpSpLocks/>
          </p:cNvGrpSpPr>
          <p:nvPr/>
        </p:nvGrpSpPr>
        <p:grpSpPr bwMode="auto">
          <a:xfrm>
            <a:off x="4495800" y="1006475"/>
            <a:ext cx="4154488" cy="1981200"/>
            <a:chOff x="2380" y="634"/>
            <a:chExt cx="2617" cy="1248"/>
          </a:xfrm>
        </p:grpSpPr>
        <p:sp>
          <p:nvSpPr>
            <p:cNvPr id="42004" name="Text Box 366"/>
            <p:cNvSpPr txBox="1">
              <a:spLocks noChangeArrowheads="1"/>
            </p:cNvSpPr>
            <p:nvPr/>
          </p:nvSpPr>
          <p:spPr bwMode="auto">
            <a:xfrm>
              <a:off x="2457" y="915"/>
              <a:ext cx="2373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SzPct val="75000"/>
                <a:buFont typeface="Wingdings" pitchFamily="2" charset="2"/>
                <a:buChar char="v"/>
              </a:pPr>
              <a:r>
                <a:rPr lang="en-US" sz="1600">
                  <a:latin typeface="Gill Sans MT" pitchFamily="34" charset="0"/>
                </a:rPr>
                <a:t> </a:t>
              </a:r>
              <a:r>
                <a:rPr lang="el-GR" sz="1600">
                  <a:latin typeface="Arial" pitchFamily="34" charset="0"/>
                </a:rPr>
                <a:t>συνδέει</a:t>
              </a:r>
              <a:r>
                <a:rPr lang="en-US" sz="1600">
                  <a:latin typeface="Gill Sans MT" pitchFamily="34" charset="0"/>
                </a:rPr>
                <a:t> </a:t>
              </a:r>
              <a:r>
                <a:rPr lang="el-GR" sz="1600">
                  <a:latin typeface="Arial" pitchFamily="34" charset="0"/>
                </a:rPr>
                <a:t>κυψέλες</a:t>
              </a:r>
              <a:r>
                <a:rPr lang="en-US" sz="1600">
                  <a:latin typeface="Gill Sans MT" pitchFamily="34" charset="0"/>
                </a:rPr>
                <a:t> </a:t>
              </a:r>
              <a:r>
                <a:rPr lang="el-GR" sz="1600">
                  <a:latin typeface="Arial" pitchFamily="34" charset="0"/>
                </a:rPr>
                <a:t>σε</a:t>
              </a:r>
              <a:r>
                <a:rPr lang="en-US" sz="1600">
                  <a:latin typeface="Gill Sans MT" pitchFamily="34" charset="0"/>
                </a:rPr>
                <a:t> </a:t>
              </a:r>
              <a:r>
                <a:rPr lang="el-GR" sz="1600">
                  <a:latin typeface="Arial" pitchFamily="34" charset="0"/>
                </a:rPr>
                <a:t>ενσύρματα</a:t>
              </a:r>
            </a:p>
            <a:p>
              <a:pPr>
                <a:spcBef>
                  <a:spcPct val="0"/>
                </a:spcBef>
                <a:buSzPct val="75000"/>
                <a:buFont typeface="Wingdings" pitchFamily="2" charset="2"/>
                <a:buNone/>
              </a:pPr>
              <a:r>
                <a:rPr lang="en-US" sz="1600">
                  <a:latin typeface="Gill Sans MT" pitchFamily="34" charset="0"/>
                </a:rPr>
                <a:t> </a:t>
              </a:r>
              <a:r>
                <a:rPr lang="el-GR" sz="1600">
                  <a:latin typeface="Arial" pitchFamily="34" charset="0"/>
                </a:rPr>
                <a:t>τηλεφωνικά δίκτυα</a:t>
              </a:r>
              <a:endParaRPr lang="en-US" sz="1600">
                <a:latin typeface="Arial" pitchFamily="34" charset="0"/>
              </a:endParaRPr>
            </a:p>
            <a:p>
              <a:pPr>
                <a:spcBef>
                  <a:spcPct val="0"/>
                </a:spcBef>
                <a:buSzPct val="75000"/>
                <a:buFont typeface="Wingdings" pitchFamily="2" charset="2"/>
                <a:buChar char="v"/>
              </a:pPr>
              <a:r>
                <a:rPr lang="en-US" sz="1600">
                  <a:latin typeface="Gill Sans MT" pitchFamily="34" charset="0"/>
                </a:rPr>
                <a:t> </a:t>
              </a:r>
              <a:r>
                <a:rPr lang="el-GR" sz="1600">
                  <a:latin typeface="Arial" pitchFamily="34" charset="0"/>
                </a:rPr>
                <a:t>διαχειρίζεται</a:t>
              </a:r>
              <a:r>
                <a:rPr lang="en-US" sz="1600">
                  <a:latin typeface="Gill Sans MT" pitchFamily="34" charset="0"/>
                </a:rPr>
                <a:t> </a:t>
              </a:r>
              <a:r>
                <a:rPr lang="el-GR" sz="1600">
                  <a:latin typeface="Arial" pitchFamily="34" charset="0"/>
                </a:rPr>
                <a:t>την εγκατάσταση κλήσης</a:t>
              </a:r>
              <a:endParaRPr lang="en-US" sz="1600">
                <a:latin typeface="Gill Sans MT" pitchFamily="34" charset="0"/>
              </a:endParaRPr>
            </a:p>
            <a:p>
              <a:pPr>
                <a:spcBef>
                  <a:spcPct val="0"/>
                </a:spcBef>
                <a:buSzPct val="75000"/>
                <a:buFont typeface="Wingdings" pitchFamily="2" charset="2"/>
                <a:buChar char="v"/>
              </a:pPr>
              <a:r>
                <a:rPr lang="en-US" sz="1600">
                  <a:latin typeface="Gill Sans MT" pitchFamily="34" charset="0"/>
                </a:rPr>
                <a:t> </a:t>
              </a:r>
              <a:r>
                <a:rPr lang="el-GR" sz="1600">
                  <a:latin typeface="Arial" pitchFamily="34" charset="0"/>
                </a:rPr>
                <a:t>διαχειρίζεται την κινητικότητα</a:t>
              </a:r>
              <a:endParaRPr lang="en-US" sz="1600">
                <a:latin typeface="Arial" pitchFamily="34" charset="0"/>
              </a:endParaRPr>
            </a:p>
          </p:txBody>
        </p:sp>
        <p:sp>
          <p:nvSpPr>
            <p:cNvPr id="42005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617" cy="957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>
                <a:latin typeface="Gill Sans MT" pitchFamily="34" charset="0"/>
              </a:endParaRPr>
            </a:p>
          </p:txBody>
        </p:sp>
        <p:grpSp>
          <p:nvGrpSpPr>
            <p:cNvPr id="42006" name="Group 371"/>
            <p:cNvGrpSpPr>
              <a:grpSpLocks/>
            </p:cNvGrpSpPr>
            <p:nvPr/>
          </p:nvGrpSpPr>
          <p:grpSpPr bwMode="auto">
            <a:xfrm>
              <a:off x="2544" y="634"/>
              <a:ext cx="555" cy="523"/>
              <a:chOff x="442" y="3293"/>
              <a:chExt cx="555" cy="523"/>
            </a:xfrm>
          </p:grpSpPr>
          <p:sp>
            <p:nvSpPr>
              <p:cNvPr id="42008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>
                  <a:latin typeface="Gill Sans MT" pitchFamily="34" charset="0"/>
                </a:endParaRPr>
              </a:p>
            </p:txBody>
          </p:sp>
          <p:sp>
            <p:nvSpPr>
              <p:cNvPr id="42009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547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2400">
                    <a:solidFill>
                      <a:srgbClr val="C00000"/>
                    </a:solidFill>
                    <a:latin typeface="Gill Sans MT" pitchFamily="34" charset="0"/>
                  </a:rPr>
                  <a:t>MSC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2400">
                  <a:solidFill>
                    <a:srgbClr val="C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42007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9936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41998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SzPct val="75000"/>
                <a:buFont typeface="Wingdings" pitchFamily="2" charset="2"/>
                <a:buChar char="v"/>
              </a:pPr>
              <a:r>
                <a:rPr lang="en-US" dirty="0">
                  <a:latin typeface="Gill Sans MT" pitchFamily="34" charset="0"/>
                </a:rPr>
                <a:t> </a:t>
              </a:r>
              <a:r>
                <a:rPr lang="el-GR" sz="1600" dirty="0">
                  <a:latin typeface="Arial" pitchFamily="34" charset="0"/>
                </a:rPr>
                <a:t>καλύπτει</a:t>
              </a:r>
              <a:r>
                <a:rPr lang="en-US" sz="1600" dirty="0">
                  <a:latin typeface="Gill Sans MT" pitchFamily="34" charset="0"/>
                </a:rPr>
                <a:t> </a:t>
              </a:r>
              <a:r>
                <a:rPr lang="el-GR" sz="1600" dirty="0">
                  <a:latin typeface="Arial" pitchFamily="34" charset="0"/>
                </a:rPr>
                <a:t>γεωγραφική περιοχή</a:t>
              </a:r>
              <a:endParaRPr lang="en-US" sz="1600" dirty="0">
                <a:latin typeface="Arial" pitchFamily="34" charset="0"/>
              </a:endParaRPr>
            </a:p>
            <a:p>
              <a:pPr>
                <a:spcBef>
                  <a:spcPct val="0"/>
                </a:spcBef>
                <a:buSzPct val="75000"/>
                <a:buFont typeface="Wingdings" pitchFamily="2" charset="2"/>
                <a:buChar char="v"/>
              </a:pPr>
              <a:r>
                <a:rPr lang="en-US" sz="1600" dirty="0">
                  <a:latin typeface="Gill Sans MT" pitchFamily="34" charset="0"/>
                </a:rPr>
                <a:t> </a:t>
              </a:r>
              <a:r>
                <a:rPr lang="el-GR" sz="1600" i="1" dirty="0">
                  <a:solidFill>
                    <a:srgbClr val="C00000"/>
                  </a:solidFill>
                  <a:latin typeface="Arial" pitchFamily="34" charset="0"/>
                </a:rPr>
                <a:t>σταθμός βάσης</a:t>
              </a:r>
              <a:r>
                <a:rPr lang="en-US" sz="1600" dirty="0">
                  <a:solidFill>
                    <a:srgbClr val="C00000"/>
                  </a:solidFill>
                  <a:latin typeface="Gill Sans MT" pitchFamily="34" charset="0"/>
                </a:rPr>
                <a:t> </a:t>
              </a:r>
              <a:r>
                <a:rPr lang="en-US" sz="1600" dirty="0">
                  <a:latin typeface="Gill Sans MT" pitchFamily="34" charset="0"/>
                </a:rPr>
                <a:t>(BS) </a:t>
              </a:r>
              <a:r>
                <a:rPr lang="el-GR" sz="1600" dirty="0">
                  <a:latin typeface="Arial" pitchFamily="34" charset="0"/>
                </a:rPr>
                <a:t>ανάλογος</a:t>
              </a:r>
              <a:r>
                <a:rPr lang="en-US" sz="1600" dirty="0">
                  <a:latin typeface="Gill Sans MT" pitchFamily="34" charset="0"/>
                </a:rPr>
                <a:t> </a:t>
              </a:r>
              <a:r>
                <a:rPr lang="el-GR" sz="1600" dirty="0">
                  <a:latin typeface="Arial" pitchFamily="34" charset="0"/>
                </a:rPr>
                <a:t>με</a:t>
              </a:r>
              <a:r>
                <a:rPr lang="en-US" sz="1600" dirty="0">
                  <a:latin typeface="Gill Sans MT" pitchFamily="34" charset="0"/>
                </a:rPr>
                <a:t> 802.11 AP</a:t>
              </a:r>
            </a:p>
            <a:p>
              <a:pPr>
                <a:spcBef>
                  <a:spcPct val="0"/>
                </a:spcBef>
                <a:buSzPct val="75000"/>
                <a:buFont typeface="Wingdings" pitchFamily="2" charset="2"/>
                <a:buChar char="v"/>
              </a:pPr>
              <a:r>
                <a:rPr lang="en-US" sz="1600" dirty="0">
                  <a:solidFill>
                    <a:srgbClr val="C00000"/>
                  </a:solidFill>
                  <a:latin typeface="Gill Sans MT" pitchFamily="34" charset="0"/>
                </a:rPr>
                <a:t> </a:t>
              </a:r>
              <a:r>
                <a:rPr lang="el-GR" sz="1600" i="1" dirty="0">
                  <a:solidFill>
                    <a:srgbClr val="C00000"/>
                  </a:solidFill>
                  <a:latin typeface="Arial" pitchFamily="34" charset="0"/>
                </a:rPr>
                <a:t>κινητοί χρήστες</a:t>
              </a:r>
              <a:r>
                <a:rPr lang="en-US" sz="1600" dirty="0">
                  <a:solidFill>
                    <a:srgbClr val="C00000"/>
                  </a:solidFill>
                  <a:latin typeface="Gill Sans MT" pitchFamily="34" charset="0"/>
                </a:rPr>
                <a:t> </a:t>
              </a:r>
              <a:r>
                <a:rPr lang="el-GR" sz="1600" dirty="0">
                  <a:latin typeface="Arial" pitchFamily="34" charset="0"/>
                </a:rPr>
                <a:t>συνδέονται στο δίκτυο</a:t>
              </a:r>
              <a:r>
                <a:rPr lang="en-US" sz="1600" dirty="0">
                  <a:latin typeface="Gill Sans MT" pitchFamily="34" charset="0"/>
                </a:rPr>
                <a:t> </a:t>
              </a:r>
              <a:r>
                <a:rPr lang="el-GR" sz="1600" dirty="0">
                  <a:latin typeface="Arial" pitchFamily="34" charset="0"/>
                </a:rPr>
                <a:t>μέσω του</a:t>
              </a:r>
              <a:r>
                <a:rPr lang="en-US" sz="1600" dirty="0">
                  <a:latin typeface="Gill Sans MT" pitchFamily="34" charset="0"/>
                </a:rPr>
                <a:t> BS</a:t>
              </a:r>
            </a:p>
            <a:p>
              <a:pPr>
                <a:spcBef>
                  <a:spcPct val="0"/>
                </a:spcBef>
                <a:buSzPct val="75000"/>
                <a:buFont typeface="Wingdings" pitchFamily="2" charset="2"/>
                <a:buChar char="v"/>
              </a:pPr>
              <a:r>
                <a:rPr lang="en-US" sz="1600" dirty="0">
                  <a:latin typeface="Gill Sans MT" pitchFamily="34" charset="0"/>
                </a:rPr>
                <a:t> </a:t>
              </a:r>
              <a:r>
                <a:rPr lang="el-GR" sz="1600" i="1" dirty="0" err="1">
                  <a:solidFill>
                    <a:srgbClr val="C00000"/>
                  </a:solidFill>
                  <a:latin typeface="Arial" pitchFamily="34" charset="0"/>
                </a:rPr>
                <a:t>διεπαφή</a:t>
              </a:r>
              <a:r>
                <a:rPr lang="el-GR" sz="1600" i="1" dirty="0">
                  <a:solidFill>
                    <a:srgbClr val="C00000"/>
                  </a:solidFill>
                  <a:latin typeface="Arial" pitchFamily="34" charset="0"/>
                </a:rPr>
                <a:t> αέρα</a:t>
              </a:r>
              <a:r>
                <a:rPr lang="en-US" sz="1600" i="1" dirty="0">
                  <a:solidFill>
                    <a:srgbClr val="C00000"/>
                  </a:solidFill>
                  <a:latin typeface="Gill Sans MT" pitchFamily="34" charset="0"/>
                </a:rPr>
                <a:t>:</a:t>
              </a:r>
              <a:r>
                <a:rPr lang="en-US" sz="1600" dirty="0">
                  <a:solidFill>
                    <a:srgbClr val="C00000"/>
                  </a:solidFill>
                  <a:latin typeface="Gill Sans MT" pitchFamily="34" charset="0"/>
                </a:rPr>
                <a:t> </a:t>
              </a:r>
              <a:r>
                <a:rPr lang="el-GR" sz="1600" dirty="0">
                  <a:latin typeface="Arial" pitchFamily="34" charset="0"/>
                </a:rPr>
                <a:t>πρωτόκολλο επιπέδων ζεύξης και φυσικού</a:t>
              </a:r>
              <a:r>
                <a:rPr lang="en-US" sz="1600" dirty="0">
                  <a:latin typeface="Gill Sans MT" pitchFamily="34" charset="0"/>
                </a:rPr>
                <a:t> </a:t>
              </a:r>
              <a:r>
                <a:rPr lang="el-GR" sz="1600" dirty="0">
                  <a:latin typeface="Arial" pitchFamily="34" charset="0"/>
                </a:rPr>
                <a:t>μεταξύ</a:t>
              </a:r>
              <a:r>
                <a:rPr lang="en-US" sz="1600" dirty="0">
                  <a:latin typeface="Gill Sans MT" pitchFamily="34" charset="0"/>
                </a:rPr>
                <a:t> </a:t>
              </a:r>
              <a:r>
                <a:rPr lang="el-GR" sz="1600" dirty="0">
                  <a:latin typeface="Arial" pitchFamily="34" charset="0"/>
                </a:rPr>
                <a:t>κινητού και</a:t>
              </a:r>
              <a:r>
                <a:rPr lang="en-US" sz="1600" dirty="0">
                  <a:latin typeface="Gill Sans MT" pitchFamily="34" charset="0"/>
                </a:rPr>
                <a:t> BS</a:t>
              </a:r>
            </a:p>
          </p:txBody>
        </p:sp>
        <p:sp>
          <p:nvSpPr>
            <p:cNvPr id="41999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>
                <a:latin typeface="Gill Sans MT" pitchFamily="34" charset="0"/>
              </a:endParaRPr>
            </a:p>
          </p:txBody>
        </p:sp>
        <p:grpSp>
          <p:nvGrpSpPr>
            <p:cNvPr id="42000" name="Group 378"/>
            <p:cNvGrpSpPr>
              <a:grpSpLocks/>
            </p:cNvGrpSpPr>
            <p:nvPr/>
          </p:nvGrpSpPr>
          <p:grpSpPr bwMode="auto">
            <a:xfrm>
              <a:off x="337" y="1305"/>
              <a:ext cx="594" cy="250"/>
              <a:chOff x="442" y="3293"/>
              <a:chExt cx="594" cy="250"/>
            </a:xfrm>
          </p:grpSpPr>
          <p:sp>
            <p:nvSpPr>
              <p:cNvPr id="42002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>
                  <a:latin typeface="Gill Sans MT" pitchFamily="34" charset="0"/>
                </a:endParaRPr>
              </a:p>
            </p:txBody>
          </p:sp>
          <p:sp>
            <p:nvSpPr>
              <p:cNvPr id="42003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5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l-GR" sz="1800">
                    <a:solidFill>
                      <a:srgbClr val="C00000"/>
                    </a:solidFill>
                    <a:latin typeface="Arial" pitchFamily="34" charset="0"/>
                  </a:rPr>
                  <a:t>κυψέλη</a:t>
                </a:r>
                <a:endParaRPr lang="en-US" sz="1800">
                  <a:solidFill>
                    <a:srgbClr val="C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42001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9942" name="Group 386"/>
          <p:cNvGrpSpPr>
            <a:grpSpLocks/>
          </p:cNvGrpSpPr>
          <p:nvPr/>
        </p:nvGrpSpPr>
        <p:grpSpPr bwMode="auto">
          <a:xfrm>
            <a:off x="6567488" y="4556125"/>
            <a:ext cx="2176462" cy="1341438"/>
            <a:chOff x="4137" y="2870"/>
            <a:chExt cx="1371" cy="845"/>
          </a:xfrm>
        </p:grpSpPr>
        <p:sp>
          <p:nvSpPr>
            <p:cNvPr id="41996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3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ενσύρματο δίκτυο</a:t>
              </a:r>
              <a:endParaRPr lang="en-US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7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41995" name="Picture 15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350" y="754063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7E945D58-E5B6-4CE3-981B-B193A170E7D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43013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F8662D17-9154-4A62-AACF-36260EB471B3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r>
              <a:rPr lang="el-GR" sz="3200" dirty="0" err="1" smtClean="0">
                <a:latin typeface="Arial" pitchFamily="34" charset="0"/>
                <a:ea typeface="ＭＳ Ｐゴシック" pitchFamily="34" charset="-128"/>
              </a:rPr>
              <a:t>Κυψελωτά</a:t>
            </a:r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 δίκτυα</a:t>
            </a:r>
            <a:r>
              <a:rPr lang="en-US" sz="3200" dirty="0" smtClean="0">
                <a:ea typeface="ＭＳ Ｐゴシック" pitchFamily="34" charset="-128"/>
              </a:rPr>
              <a:t>: </a:t>
            </a:r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πρώτο άλμα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2 τεχνικές διαμοιρασμού </a:t>
            </a:r>
            <a:r>
              <a:rPr lang="el-GR" sz="2400" dirty="0" err="1" smtClean="0">
                <a:latin typeface="Arial" pitchFamily="34" charset="0"/>
                <a:ea typeface="ＭＳ Ｐゴシック" pitchFamily="34" charset="-128"/>
              </a:rPr>
              <a:t>ραδιοφάσματος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 από το κινητό και το </a:t>
            </a:r>
            <a:r>
              <a:rPr lang="en-US" sz="2400" dirty="0" smtClean="0">
                <a:ea typeface="ＭＳ Ｐゴシック" pitchFamily="34" charset="-128"/>
              </a:rPr>
              <a:t>BS</a:t>
            </a:r>
          </a:p>
          <a:p>
            <a:r>
              <a:rPr lang="el-GR" sz="24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συνδυασμένο</a:t>
            </a: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 FDMA/TDMA: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διαιρεί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το φάσμα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σε </a:t>
            </a:r>
            <a:r>
              <a:rPr lang="el-GR" sz="2400" dirty="0" err="1" smtClean="0">
                <a:latin typeface="Arial" pitchFamily="34" charset="0"/>
                <a:ea typeface="ＭＳ Ｐゴシック" pitchFamily="34" charset="-128"/>
              </a:rPr>
              <a:t>υποκανάλια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 συχνότητας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διαιρεί κάθε κανάλι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latin typeface="Arial" pitchFamily="34" charset="0"/>
                <a:ea typeface="ＭＳ Ｐゴシック" pitchFamily="34" charset="-128"/>
              </a:rPr>
              <a:t>σε </a:t>
            </a:r>
            <a:r>
              <a:rPr lang="el-GR" sz="2400" dirty="0" err="1" smtClean="0">
                <a:latin typeface="Arial" pitchFamily="34" charset="0"/>
                <a:ea typeface="ＭＳ Ｐゴシック" pitchFamily="34" charset="-128"/>
              </a:rPr>
              <a:t>χρονοθυρίδες</a:t>
            </a:r>
            <a:endParaRPr lang="en-US" sz="2400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CDMA: </a:t>
            </a:r>
            <a:r>
              <a:rPr lang="en-US" sz="2400" dirty="0" smtClean="0">
                <a:ea typeface="ＭＳ Ｐゴシック" pitchFamily="34" charset="-128"/>
              </a:rPr>
              <a:t>code division multiple access</a:t>
            </a:r>
          </a:p>
        </p:txBody>
      </p:sp>
      <p:grpSp>
        <p:nvGrpSpPr>
          <p:cNvPr id="43016" name="Group 306"/>
          <p:cNvGrpSpPr>
            <a:grpSpLocks/>
          </p:cNvGrpSpPr>
          <p:nvPr/>
        </p:nvGrpSpPr>
        <p:grpSpPr bwMode="auto">
          <a:xfrm>
            <a:off x="6005513" y="1484313"/>
            <a:ext cx="1849437" cy="1477962"/>
            <a:chOff x="3375" y="1055"/>
            <a:chExt cx="1165" cy="931"/>
          </a:xfrm>
        </p:grpSpPr>
        <p:sp>
          <p:nvSpPr>
            <p:cNvPr id="43060" name="AutoShape 5"/>
            <p:cNvSpPr>
              <a:spLocks noChangeArrowheads="1"/>
            </p:cNvSpPr>
            <p:nvPr/>
          </p:nvSpPr>
          <p:spPr bwMode="auto">
            <a:xfrm>
              <a:off x="3375" y="1055"/>
              <a:ext cx="1165" cy="931"/>
            </a:xfrm>
            <a:prstGeom prst="hexagon">
              <a:avLst>
                <a:gd name="adj" fmla="val 31284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3061" name="Group 105"/>
            <p:cNvGrpSpPr>
              <a:grpSpLocks/>
            </p:cNvGrpSpPr>
            <p:nvPr/>
          </p:nvGrpSpPr>
          <p:grpSpPr bwMode="auto">
            <a:xfrm>
              <a:off x="3880" y="1159"/>
              <a:ext cx="268" cy="495"/>
              <a:chOff x="3796" y="1043"/>
              <a:chExt cx="865" cy="1237"/>
            </a:xfrm>
          </p:grpSpPr>
          <p:sp>
            <p:nvSpPr>
              <p:cNvPr id="43068" name="Line 106"/>
              <p:cNvSpPr>
                <a:spLocks noChangeShapeType="1"/>
              </p:cNvSpPr>
              <p:nvPr/>
            </p:nvSpPr>
            <p:spPr bwMode="auto">
              <a:xfrm flipH="1">
                <a:off x="3993" y="1480"/>
                <a:ext cx="236" cy="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69" name="Line 107"/>
              <p:cNvSpPr>
                <a:spLocks noChangeShapeType="1"/>
              </p:cNvSpPr>
              <p:nvPr/>
            </p:nvSpPr>
            <p:spPr bwMode="auto">
              <a:xfrm>
                <a:off x="4228" y="1480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70" name="Line 108"/>
              <p:cNvSpPr>
                <a:spLocks noChangeShapeType="1"/>
              </p:cNvSpPr>
              <p:nvPr/>
            </p:nvSpPr>
            <p:spPr bwMode="auto">
              <a:xfrm>
                <a:off x="3993" y="2200"/>
                <a:ext cx="236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71" name="Line 109"/>
              <p:cNvSpPr>
                <a:spLocks noChangeShapeType="1"/>
              </p:cNvSpPr>
              <p:nvPr/>
            </p:nvSpPr>
            <p:spPr bwMode="auto">
              <a:xfrm flipH="1">
                <a:off x="4228" y="2200"/>
                <a:ext cx="236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72" name="Line 110"/>
              <p:cNvSpPr>
                <a:spLocks noChangeShapeType="1"/>
              </p:cNvSpPr>
              <p:nvPr/>
            </p:nvSpPr>
            <p:spPr bwMode="auto">
              <a:xfrm>
                <a:off x="4228" y="1498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73" name="Line 111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36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74" name="Line 112"/>
              <p:cNvSpPr>
                <a:spLocks noChangeShapeType="1"/>
              </p:cNvSpPr>
              <p:nvPr/>
            </p:nvSpPr>
            <p:spPr bwMode="auto">
              <a:xfrm flipH="1" flipV="1">
                <a:off x="4228" y="2128"/>
                <a:ext cx="236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75" name="Line 113"/>
              <p:cNvSpPr>
                <a:spLocks noChangeShapeType="1"/>
              </p:cNvSpPr>
              <p:nvPr/>
            </p:nvSpPr>
            <p:spPr bwMode="auto">
              <a:xfrm>
                <a:off x="4093" y="1890"/>
                <a:ext cx="136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76" name="Line 114"/>
              <p:cNvSpPr>
                <a:spLocks noChangeShapeType="1"/>
              </p:cNvSpPr>
              <p:nvPr/>
            </p:nvSpPr>
            <p:spPr bwMode="auto">
              <a:xfrm flipV="1">
                <a:off x="4228" y="1890"/>
                <a:ext cx="142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77" name="Line 115"/>
              <p:cNvSpPr>
                <a:spLocks noChangeShapeType="1"/>
              </p:cNvSpPr>
              <p:nvPr/>
            </p:nvSpPr>
            <p:spPr bwMode="auto">
              <a:xfrm>
                <a:off x="4048" y="1995"/>
                <a:ext cx="174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78" name="Line 116"/>
              <p:cNvSpPr>
                <a:spLocks noChangeShapeType="1"/>
              </p:cNvSpPr>
              <p:nvPr/>
            </p:nvSpPr>
            <p:spPr bwMode="auto">
              <a:xfrm flipV="1">
                <a:off x="4228" y="2013"/>
                <a:ext cx="174" cy="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79" name="Line 117"/>
              <p:cNvSpPr>
                <a:spLocks noChangeShapeType="1"/>
              </p:cNvSpPr>
              <p:nvPr/>
            </p:nvSpPr>
            <p:spPr bwMode="auto">
              <a:xfrm flipV="1">
                <a:off x="4228" y="1783"/>
                <a:ext cx="87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80" name="Line 118"/>
              <p:cNvSpPr>
                <a:spLocks noChangeShapeType="1"/>
              </p:cNvSpPr>
              <p:nvPr/>
            </p:nvSpPr>
            <p:spPr bwMode="auto">
              <a:xfrm flipV="1">
                <a:off x="4228" y="1633"/>
                <a:ext cx="55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81" name="Line 119"/>
              <p:cNvSpPr>
                <a:spLocks noChangeShapeType="1"/>
              </p:cNvSpPr>
              <p:nvPr/>
            </p:nvSpPr>
            <p:spPr bwMode="auto">
              <a:xfrm>
                <a:off x="4125" y="1773"/>
                <a:ext cx="110" cy="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082" name="Line 120"/>
              <p:cNvSpPr>
                <a:spLocks noChangeShapeType="1"/>
              </p:cNvSpPr>
              <p:nvPr/>
            </p:nvSpPr>
            <p:spPr bwMode="auto">
              <a:xfrm>
                <a:off x="4174" y="1625"/>
                <a:ext cx="65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3083" name="Group 12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094" name="Line 122"/>
                <p:cNvSpPr>
                  <a:spLocks noChangeShapeType="1"/>
                </p:cNvSpPr>
                <p:nvPr/>
              </p:nvSpPr>
              <p:spPr bwMode="auto">
                <a:xfrm>
                  <a:off x="4230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3095" name="Line 12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204"/>
                  <a:ext cx="192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3096" name="Line 124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7"/>
                  <a:ext cx="192" cy="199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3097" name="Line 1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87" cy="4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3084" name="Group 12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090" name="Line 127"/>
                <p:cNvSpPr>
                  <a:spLocks noChangeShapeType="1"/>
                </p:cNvSpPr>
                <p:nvPr/>
              </p:nvSpPr>
              <p:spPr bwMode="auto">
                <a:xfrm>
                  <a:off x="4224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3091" name="Line 12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216"/>
                  <a:ext cx="184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3092" name="Line 129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398"/>
                  <a:ext cx="191" cy="20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3093" name="Line 13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96"/>
                  <a:ext cx="184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3085" name="Group 13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086" name="Line 132"/>
                <p:cNvSpPr>
                  <a:spLocks noChangeShapeType="1"/>
                </p:cNvSpPr>
                <p:nvPr/>
              </p:nvSpPr>
              <p:spPr bwMode="auto">
                <a:xfrm>
                  <a:off x="4223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3087" name="Line 13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204"/>
                  <a:ext cx="18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3088" name="Line 134"/>
                <p:cNvSpPr>
                  <a:spLocks noChangeShapeType="1"/>
                </p:cNvSpPr>
                <p:nvPr/>
              </p:nvSpPr>
              <p:spPr bwMode="auto">
                <a:xfrm rot="6361956">
                  <a:off x="4599" y="1396"/>
                  <a:ext cx="187" cy="199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3089" name="Line 13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1" y="1286"/>
                  <a:ext cx="187" cy="4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pic>
          <p:nvPicPr>
            <p:cNvPr id="43062" name="Picture 244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9" y="1275"/>
              <a:ext cx="27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063" name="Group 249"/>
            <p:cNvGrpSpPr>
              <a:grpSpLocks/>
            </p:cNvGrpSpPr>
            <p:nvPr/>
          </p:nvGrpSpPr>
          <p:grpSpPr bwMode="auto">
            <a:xfrm>
              <a:off x="3755" y="1749"/>
              <a:ext cx="524" cy="114"/>
              <a:chOff x="3072" y="739"/>
              <a:chExt cx="652" cy="146"/>
            </a:xfrm>
          </p:grpSpPr>
          <p:pic>
            <p:nvPicPr>
              <p:cNvPr id="43065" name="Picture 250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66" name="Line 251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67" name="Line 252"/>
              <p:cNvSpPr>
                <a:spLocks noChangeShapeType="1"/>
              </p:cNvSpPr>
              <p:nvPr/>
            </p:nvSpPr>
            <p:spPr bwMode="auto">
              <a:xfrm flipH="1">
                <a:off x="3072" y="75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43064" name="Picture 260" descr="imgyjav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4" y="1553"/>
              <a:ext cx="27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7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43019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43055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43056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43057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43058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43059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</p:grpSp>
        <p:sp>
          <p:nvSpPr>
            <p:cNvPr id="43020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21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22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23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24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25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26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27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28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29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30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31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32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33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34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35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36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37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38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39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40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41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42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43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44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45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46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047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3048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3049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3050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3051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3052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3053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  <a:cs typeface="Arial" pitchFamily="34" charset="0"/>
                </a:rPr>
                <a:t>frequency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  <a:cs typeface="Arial" pitchFamily="34" charset="0"/>
                </a:rPr>
                <a:t>bands</a:t>
              </a:r>
            </a:p>
          </p:txBody>
        </p:sp>
        <p:sp>
          <p:nvSpPr>
            <p:cNvPr id="43054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  <a:cs typeface="Arial" pitchFamily="34" charset="0"/>
                </a:rPr>
                <a:t>time slots</a:t>
              </a:r>
            </a:p>
          </p:txBody>
        </p:sp>
      </p:grpSp>
      <p:pic>
        <p:nvPicPr>
          <p:cNvPr id="43018" name="Picture 16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628" y="931863"/>
            <a:ext cx="5989834" cy="16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457821FA-F49F-424A-8430-7D09FCE53DD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4036" name="Footer Placeholder 2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A421187E-D261-4D44-9BE7-342AB095979C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4038" name="AutoShape 2"/>
          <p:cNvSpPr>
            <a:spLocks noChangeArrowheads="1"/>
          </p:cNvSpPr>
          <p:nvPr/>
        </p:nvSpPr>
        <p:spPr bwMode="auto">
          <a:xfrm>
            <a:off x="2266950" y="2952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44039" name="AutoShape 3"/>
          <p:cNvSpPr>
            <a:spLocks noChangeArrowheads="1"/>
          </p:cNvSpPr>
          <p:nvPr/>
        </p:nvSpPr>
        <p:spPr bwMode="auto">
          <a:xfrm>
            <a:off x="2282825" y="35464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44040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44041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44042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44043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grpSp>
        <p:nvGrpSpPr>
          <p:cNvPr id="44044" name="Group 9"/>
          <p:cNvGrpSpPr>
            <a:grpSpLocks/>
          </p:cNvGrpSpPr>
          <p:nvPr/>
        </p:nvGrpSpPr>
        <p:grpSpPr bwMode="auto">
          <a:xfrm>
            <a:off x="2525713" y="2976563"/>
            <a:ext cx="242887" cy="485775"/>
            <a:chOff x="3796" y="1043"/>
            <a:chExt cx="865" cy="1237"/>
          </a:xfrm>
        </p:grpSpPr>
        <p:sp>
          <p:nvSpPr>
            <p:cNvPr id="44334" name="Line 10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35" name="Line 11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36" name="Line 12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37" name="Line 13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38" name="Line 14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39" name="Line 15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40" name="Line 16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41" name="Line 17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42" name="Line 18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43" name="Line 19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44" name="Line 20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45" name="Line 21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46" name="Line 22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47" name="Line 23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48" name="Line 24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4349" name="Group 2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4360" name="Line 26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61" name="Line 27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62" name="Line 28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63" name="Line 2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4350" name="Group 3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4356" name="Line 31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57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58" name="Line 33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59" name="Line 34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4351" name="Group 3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4352" name="Line 36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53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54" name="Line 38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55" name="Line 3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44045" name="Group 40"/>
          <p:cNvGrpSpPr>
            <a:grpSpLocks/>
          </p:cNvGrpSpPr>
          <p:nvPr/>
        </p:nvGrpSpPr>
        <p:grpSpPr bwMode="auto">
          <a:xfrm>
            <a:off x="2517775" y="3589338"/>
            <a:ext cx="242888" cy="485775"/>
            <a:chOff x="3796" y="1043"/>
            <a:chExt cx="865" cy="1237"/>
          </a:xfrm>
        </p:grpSpPr>
        <p:sp>
          <p:nvSpPr>
            <p:cNvPr id="44304" name="Line 41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05" name="Line 42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06" name="Line 43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07" name="Line 44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08" name="Line 45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09" name="Line 46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10" name="Line 47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11" name="Line 48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12" name="Line 49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13" name="Line 50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14" name="Line 51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15" name="Line 52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16" name="Line 53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17" name="Line 54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318" name="Line 55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4319" name="Group 5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4330" name="Line 57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31" name="Line 58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32" name="Line 59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33" name="Line 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4320" name="Group 6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4326" name="Line 62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27" name="Line 63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28" name="Line 64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29" name="Line 65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4321" name="Group 6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4322" name="Line 67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23" name="Line 68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24" name="Line 69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25" name="Line 7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44046" name="Group 71"/>
          <p:cNvGrpSpPr>
            <a:grpSpLocks/>
          </p:cNvGrpSpPr>
          <p:nvPr/>
        </p:nvGrpSpPr>
        <p:grpSpPr bwMode="auto">
          <a:xfrm>
            <a:off x="1901825" y="1522413"/>
            <a:ext cx="242888" cy="485775"/>
            <a:chOff x="3796" y="1043"/>
            <a:chExt cx="865" cy="1237"/>
          </a:xfrm>
        </p:grpSpPr>
        <p:sp>
          <p:nvSpPr>
            <p:cNvPr id="44274" name="Line 72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75" name="Line 73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76" name="Line 74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77" name="Line 75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78" name="Line 76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79" name="Line 77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80" name="Line 78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81" name="Line 79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82" name="Line 80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83" name="Line 81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84" name="Line 82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85" name="Line 83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86" name="Line 84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87" name="Line 85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88" name="Line 86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4289" name="Group 8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4300" name="Line 88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01" name="Line 89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02" name="Line 90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303" name="Line 9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4290" name="Group 9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4296" name="Line 93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97" name="Line 94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98" name="Line 95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99" name="Line 96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4291" name="Group 9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4292" name="Line 98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93" name="Line 99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94" name="Line 100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95" name="Line 10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44047" name="Group 102"/>
          <p:cNvGrpSpPr>
            <a:grpSpLocks/>
          </p:cNvGrpSpPr>
          <p:nvPr/>
        </p:nvGrpSpPr>
        <p:grpSpPr bwMode="auto">
          <a:xfrm>
            <a:off x="2457450" y="2000250"/>
            <a:ext cx="242888" cy="485775"/>
            <a:chOff x="3796" y="1043"/>
            <a:chExt cx="865" cy="1237"/>
          </a:xfrm>
        </p:grpSpPr>
        <p:sp>
          <p:nvSpPr>
            <p:cNvPr id="44244" name="Line 103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45" name="Line 104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46" name="Line 105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47" name="Line 106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48" name="Line 107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49" name="Line 108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50" name="Line 109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51" name="Line 110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52" name="Line 111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53" name="Line 112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54" name="Line 113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55" name="Line 114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56" name="Line 115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57" name="Line 116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58" name="Line 117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4259" name="Group 11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4270" name="Line 119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71" name="Line 120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72" name="Line 121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73" name="Line 1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4260" name="Group 12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4266" name="Line 124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67" name="Line 125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68" name="Line 126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69" name="Line 127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4261" name="Group 12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4262" name="Line 129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63" name="Line 130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64" name="Line 131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65" name="Line 1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44048" name="Group 133"/>
          <p:cNvGrpSpPr>
            <a:grpSpLocks/>
          </p:cNvGrpSpPr>
          <p:nvPr/>
        </p:nvGrpSpPr>
        <p:grpSpPr bwMode="auto">
          <a:xfrm>
            <a:off x="1922463" y="3348038"/>
            <a:ext cx="242887" cy="485775"/>
            <a:chOff x="3796" y="1043"/>
            <a:chExt cx="865" cy="1237"/>
          </a:xfrm>
        </p:grpSpPr>
        <p:sp>
          <p:nvSpPr>
            <p:cNvPr id="44214" name="Line 134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15" name="Line 135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16" name="Line 136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17" name="Line 137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18" name="Line 138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19" name="Line 139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20" name="Line 140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21" name="Line 141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22" name="Line 142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23" name="Line 143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24" name="Line 144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25" name="Line 145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26" name="Line 146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27" name="Line 147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228" name="Line 148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4229" name="Group 14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4240" name="Line 150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41" name="Line 15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42" name="Line 152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43" name="Line 15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4230" name="Group 15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4236" name="Line 155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37" name="Line 156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38" name="Line 157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39" name="Line 158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4231" name="Group 15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4232" name="Line 160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33" name="Line 16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34" name="Line 162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35" name="Line 16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44049" name="Group 164"/>
          <p:cNvGrpSpPr>
            <a:grpSpLocks/>
          </p:cNvGrpSpPr>
          <p:nvPr/>
        </p:nvGrpSpPr>
        <p:grpSpPr bwMode="auto">
          <a:xfrm>
            <a:off x="1865313" y="2311400"/>
            <a:ext cx="242887" cy="485775"/>
            <a:chOff x="3796" y="1043"/>
            <a:chExt cx="865" cy="1237"/>
          </a:xfrm>
        </p:grpSpPr>
        <p:sp>
          <p:nvSpPr>
            <p:cNvPr id="44184" name="Line 165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85" name="Line 166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86" name="Line 167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87" name="Line 168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88" name="Line 169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89" name="Line 170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90" name="Line 171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91" name="Line 172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92" name="Line 173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93" name="Line 174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94" name="Line 175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95" name="Line 176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96" name="Line 177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97" name="Line 178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4198" name="Line 179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4199" name="Group 180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4210" name="Line 181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11" name="Line 18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12" name="Line 183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13" name="Line 18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4200" name="Group 185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4206" name="Line 186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07" name="Line 187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08" name="Line 188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09" name="Line 189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4201" name="Group 190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4202" name="Line 191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03" name="Line 19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04" name="Line 193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205" name="Line 19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4050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051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052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053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054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4055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4175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4176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182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83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4177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78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50 h 225"/>
                <a:gd name="T4" fmla="*/ 62 w 63"/>
                <a:gd name="T5" fmla="*/ 134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79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80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81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4056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44166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4167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173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74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4168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69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50 h 225"/>
                <a:gd name="T4" fmla="*/ 62 w 63"/>
                <a:gd name="T5" fmla="*/ 134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70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71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72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4057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058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059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060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BSC</a:t>
            </a:r>
          </a:p>
        </p:txBody>
      </p:sp>
      <p:sp>
        <p:nvSpPr>
          <p:cNvPr id="44061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BTS</a:t>
            </a:r>
          </a:p>
        </p:txBody>
      </p:sp>
      <p:pic>
        <p:nvPicPr>
          <p:cNvPr id="44062" name="Picture 225" descr="imgyjav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63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44163" name="Picture 227" descr="lgv_fqm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164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65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4064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44065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pic>
        <p:nvPicPr>
          <p:cNvPr id="44066" name="Picture 232" descr="imgyjav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67" name="Group 233"/>
          <p:cNvGrpSpPr>
            <a:grpSpLocks/>
          </p:cNvGrpSpPr>
          <p:nvPr/>
        </p:nvGrpSpPr>
        <p:grpSpPr bwMode="auto">
          <a:xfrm>
            <a:off x="5078413" y="4008438"/>
            <a:ext cx="4025900" cy="2030412"/>
            <a:chOff x="2755" y="2448"/>
            <a:chExt cx="2771" cy="1490"/>
          </a:xfrm>
        </p:grpSpPr>
        <p:grpSp>
          <p:nvGrpSpPr>
            <p:cNvPr id="44103" name="Group 234"/>
            <p:cNvGrpSpPr>
              <a:grpSpLocks/>
            </p:cNvGrpSpPr>
            <p:nvPr/>
          </p:nvGrpSpPr>
          <p:grpSpPr bwMode="auto">
            <a:xfrm>
              <a:off x="3143" y="2448"/>
              <a:ext cx="153" cy="306"/>
              <a:chOff x="3796" y="1043"/>
              <a:chExt cx="865" cy="1237"/>
            </a:xfrm>
          </p:grpSpPr>
          <p:sp>
            <p:nvSpPr>
              <p:cNvPr id="44133" name="Line 235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35" cy="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34" name="Line 236"/>
              <p:cNvSpPr>
                <a:spLocks noChangeShapeType="1"/>
              </p:cNvSpPr>
              <p:nvPr/>
            </p:nvSpPr>
            <p:spPr bwMode="auto">
              <a:xfrm>
                <a:off x="4228" y="1481"/>
                <a:ext cx="23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35" name="Line 237"/>
              <p:cNvSpPr>
                <a:spLocks noChangeShapeType="1"/>
              </p:cNvSpPr>
              <p:nvPr/>
            </p:nvSpPr>
            <p:spPr bwMode="auto">
              <a:xfrm>
                <a:off x="3993" y="2202"/>
                <a:ext cx="235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36" name="Line 238"/>
              <p:cNvSpPr>
                <a:spLocks noChangeShapeType="1"/>
              </p:cNvSpPr>
              <p:nvPr/>
            </p:nvSpPr>
            <p:spPr bwMode="auto">
              <a:xfrm flipH="1">
                <a:off x="4228" y="2202"/>
                <a:ext cx="235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37" name="Line 239"/>
              <p:cNvSpPr>
                <a:spLocks noChangeShapeType="1"/>
              </p:cNvSpPr>
              <p:nvPr/>
            </p:nvSpPr>
            <p:spPr bwMode="auto">
              <a:xfrm>
                <a:off x="4228" y="1500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38" name="Line 240"/>
              <p:cNvSpPr>
                <a:spLocks noChangeShapeType="1"/>
              </p:cNvSpPr>
              <p:nvPr/>
            </p:nvSpPr>
            <p:spPr bwMode="auto">
              <a:xfrm flipV="1">
                <a:off x="3993" y="2126"/>
                <a:ext cx="235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39" name="Line 241"/>
              <p:cNvSpPr>
                <a:spLocks noChangeShapeType="1"/>
              </p:cNvSpPr>
              <p:nvPr/>
            </p:nvSpPr>
            <p:spPr bwMode="auto">
              <a:xfrm flipH="1" flipV="1">
                <a:off x="4228" y="2126"/>
                <a:ext cx="235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40" name="Line 242"/>
              <p:cNvSpPr>
                <a:spLocks noChangeShapeType="1"/>
              </p:cNvSpPr>
              <p:nvPr/>
            </p:nvSpPr>
            <p:spPr bwMode="auto">
              <a:xfrm>
                <a:off x="4092" y="1891"/>
                <a:ext cx="136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41" name="Line 243"/>
              <p:cNvSpPr>
                <a:spLocks noChangeShapeType="1"/>
              </p:cNvSpPr>
              <p:nvPr/>
            </p:nvSpPr>
            <p:spPr bwMode="auto">
              <a:xfrm flipV="1">
                <a:off x="4228" y="1891"/>
                <a:ext cx="14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42" name="Line 244"/>
              <p:cNvSpPr>
                <a:spLocks noChangeShapeType="1"/>
              </p:cNvSpPr>
              <p:nvPr/>
            </p:nvSpPr>
            <p:spPr bwMode="auto">
              <a:xfrm>
                <a:off x="4049" y="1999"/>
                <a:ext cx="173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43" name="Line 245"/>
              <p:cNvSpPr>
                <a:spLocks noChangeShapeType="1"/>
              </p:cNvSpPr>
              <p:nvPr/>
            </p:nvSpPr>
            <p:spPr bwMode="auto">
              <a:xfrm flipV="1">
                <a:off x="4228" y="2013"/>
                <a:ext cx="173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44" name="Line 246"/>
              <p:cNvSpPr>
                <a:spLocks noChangeShapeType="1"/>
              </p:cNvSpPr>
              <p:nvPr/>
            </p:nvSpPr>
            <p:spPr bwMode="auto">
              <a:xfrm flipV="1">
                <a:off x="4228" y="1782"/>
                <a:ext cx="86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45" name="Line 247"/>
              <p:cNvSpPr>
                <a:spLocks noChangeShapeType="1"/>
              </p:cNvSpPr>
              <p:nvPr/>
            </p:nvSpPr>
            <p:spPr bwMode="auto">
              <a:xfrm flipV="1">
                <a:off x="4228" y="1632"/>
                <a:ext cx="56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46" name="Line 248"/>
              <p:cNvSpPr>
                <a:spLocks noChangeShapeType="1"/>
              </p:cNvSpPr>
              <p:nvPr/>
            </p:nvSpPr>
            <p:spPr bwMode="auto">
              <a:xfrm>
                <a:off x="4123" y="1773"/>
                <a:ext cx="111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4147" name="Line 249"/>
              <p:cNvSpPr>
                <a:spLocks noChangeShapeType="1"/>
              </p:cNvSpPr>
              <p:nvPr/>
            </p:nvSpPr>
            <p:spPr bwMode="auto">
              <a:xfrm>
                <a:off x="4172" y="1627"/>
                <a:ext cx="68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4148" name="Group 25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4159" name="Line 251"/>
                <p:cNvSpPr>
                  <a:spLocks noChangeShapeType="1"/>
                </p:cNvSpPr>
                <p:nvPr/>
              </p:nvSpPr>
              <p:spPr bwMode="auto">
                <a:xfrm>
                  <a:off x="4232" y="160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4160" name="Line 2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208"/>
                  <a:ext cx="186" cy="49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4161" name="Line 253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3"/>
                  <a:ext cx="195" cy="20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4162" name="Line 2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4" y="1285"/>
                  <a:ext cx="186" cy="5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4149" name="Group 25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4155" name="Line 256"/>
                <p:cNvSpPr>
                  <a:spLocks noChangeShapeType="1"/>
                </p:cNvSpPr>
                <p:nvPr/>
              </p:nvSpPr>
              <p:spPr bwMode="auto">
                <a:xfrm>
                  <a:off x="4225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4156" name="Line 2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231"/>
                  <a:ext cx="183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4157" name="Line 258"/>
                <p:cNvSpPr>
                  <a:spLocks noChangeShapeType="1"/>
                </p:cNvSpPr>
                <p:nvPr/>
              </p:nvSpPr>
              <p:spPr bwMode="auto">
                <a:xfrm rot="6361956">
                  <a:off x="4588" y="1406"/>
                  <a:ext cx="195" cy="20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4158" name="Line 2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4" y="1313"/>
                  <a:ext cx="183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4150" name="Group 26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4151" name="Line 261"/>
                <p:cNvSpPr>
                  <a:spLocks noChangeShapeType="1"/>
                </p:cNvSpPr>
                <p:nvPr/>
              </p:nvSpPr>
              <p:spPr bwMode="auto">
                <a:xfrm>
                  <a:off x="4234" y="159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4152" name="Line 2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202"/>
                  <a:ext cx="186" cy="49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4153" name="Line 263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396"/>
                  <a:ext cx="195" cy="20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4154" name="Line 2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0" y="1278"/>
                  <a:ext cx="186" cy="5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4104" name="Text Box 265"/>
            <p:cNvSpPr txBox="1">
              <a:spLocks noChangeArrowheads="1"/>
            </p:cNvSpPr>
            <p:nvPr/>
          </p:nvSpPr>
          <p:spPr bwMode="auto">
            <a:xfrm>
              <a:off x="3460" y="2551"/>
              <a:ext cx="2024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  <a:cs typeface="Arial" pitchFamily="34" charset="0"/>
                </a:rPr>
                <a:t>Base transceiver station (BTS)</a:t>
              </a:r>
            </a:p>
          </p:txBody>
        </p:sp>
        <p:grpSp>
          <p:nvGrpSpPr>
            <p:cNvPr id="44105" name="Group 266"/>
            <p:cNvGrpSpPr>
              <a:grpSpLocks/>
            </p:cNvGrpSpPr>
            <p:nvPr/>
          </p:nvGrpSpPr>
          <p:grpSpPr bwMode="auto">
            <a:xfrm>
              <a:off x="3072" y="2833"/>
              <a:ext cx="347" cy="259"/>
              <a:chOff x="611" y="3693"/>
              <a:chExt cx="449" cy="287"/>
            </a:xfrm>
          </p:grpSpPr>
          <p:sp>
            <p:nvSpPr>
              <p:cNvPr id="44124" name="Rectangle 267"/>
              <p:cNvSpPr>
                <a:spLocks noChangeArrowheads="1"/>
              </p:cNvSpPr>
              <p:nvPr/>
            </p:nvSpPr>
            <p:spPr bwMode="auto">
              <a:xfrm>
                <a:off x="635" y="3774"/>
                <a:ext cx="338" cy="2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grpSp>
            <p:nvGrpSpPr>
              <p:cNvPr id="44125" name="Group 268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4131" name="Freeform 269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2"/>
                    <a:gd name="T13" fmla="*/ 0 h 110"/>
                    <a:gd name="T14" fmla="*/ 222 w 222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132" name="Freeform 270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2"/>
                    <a:gd name="T13" fmla="*/ 0 h 110"/>
                    <a:gd name="T14" fmla="*/ 222 w 222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126" name="Freeform 271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74"/>
                  <a:gd name="T11" fmla="*/ 62 w 62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27" name="Freeform 272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50 h 225"/>
                  <a:gd name="T4" fmla="*/ 62 w 63"/>
                  <a:gd name="T5" fmla="*/ 134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225"/>
                  <a:gd name="T17" fmla="*/ 63 w 63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28" name="Freeform 273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78"/>
                  <a:gd name="T17" fmla="*/ 47 w 4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29" name="Freeform 274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51"/>
                  <a:gd name="T14" fmla="*/ 44 w 44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30" name="Freeform 275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7"/>
                  <a:gd name="T16" fmla="*/ 0 h 95"/>
                  <a:gd name="T17" fmla="*/ 417 w 417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4106" name="Text Box 276"/>
            <p:cNvSpPr txBox="1">
              <a:spLocks noChangeArrowheads="1"/>
            </p:cNvSpPr>
            <p:nvPr/>
          </p:nvSpPr>
          <p:spPr bwMode="auto">
            <a:xfrm>
              <a:off x="3456" y="2851"/>
              <a:ext cx="193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  <a:cs typeface="Arial" pitchFamily="34" charset="0"/>
                </a:rPr>
                <a:t>Base station controller (BSC)</a:t>
              </a:r>
            </a:p>
          </p:txBody>
        </p:sp>
        <p:grpSp>
          <p:nvGrpSpPr>
            <p:cNvPr id="44107" name="Group 277"/>
            <p:cNvGrpSpPr>
              <a:grpSpLocks/>
            </p:cNvGrpSpPr>
            <p:nvPr/>
          </p:nvGrpSpPr>
          <p:grpSpPr bwMode="auto">
            <a:xfrm>
              <a:off x="3102" y="3144"/>
              <a:ext cx="291" cy="511"/>
              <a:chOff x="611" y="3693"/>
              <a:chExt cx="449" cy="287"/>
            </a:xfrm>
          </p:grpSpPr>
          <p:sp>
            <p:nvSpPr>
              <p:cNvPr id="44115" name="Rectangle 278"/>
              <p:cNvSpPr>
                <a:spLocks noChangeArrowheads="1"/>
              </p:cNvSpPr>
              <p:nvPr/>
            </p:nvSpPr>
            <p:spPr bwMode="auto">
              <a:xfrm>
                <a:off x="635" y="3774"/>
                <a:ext cx="337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grpSp>
            <p:nvGrpSpPr>
              <p:cNvPr id="44116" name="Group 279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4122" name="Freeform 280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2"/>
                    <a:gd name="T13" fmla="*/ 0 h 110"/>
                    <a:gd name="T14" fmla="*/ 222 w 222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123" name="Freeform 281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2"/>
                    <a:gd name="T13" fmla="*/ 0 h 110"/>
                    <a:gd name="T14" fmla="*/ 222 w 222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117" name="Freeform 282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74"/>
                  <a:gd name="T11" fmla="*/ 62 w 62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18" name="Freeform 283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50 h 225"/>
                  <a:gd name="T4" fmla="*/ 62 w 63"/>
                  <a:gd name="T5" fmla="*/ 134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225"/>
                  <a:gd name="T17" fmla="*/ 63 w 63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19" name="Freeform 284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78"/>
                  <a:gd name="T17" fmla="*/ 47 w 4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20" name="Freeform 285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51"/>
                  <a:gd name="T14" fmla="*/ 44 w 44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21" name="Freeform 286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7"/>
                  <a:gd name="T16" fmla="*/ 0 h 95"/>
                  <a:gd name="T17" fmla="*/ 417 w 417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4108" name="Text Box 287"/>
            <p:cNvSpPr txBox="1">
              <a:spLocks noChangeArrowheads="1"/>
            </p:cNvSpPr>
            <p:nvPr/>
          </p:nvSpPr>
          <p:spPr bwMode="auto">
            <a:xfrm>
              <a:off x="3450" y="3284"/>
              <a:ext cx="2076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  <a:cs typeface="Arial" pitchFamily="34" charset="0"/>
                </a:rPr>
                <a:t>Mobile Switching Center (MSC)</a:t>
              </a:r>
            </a:p>
          </p:txBody>
        </p:sp>
        <p:grpSp>
          <p:nvGrpSpPr>
            <p:cNvPr id="44109" name="Group 288"/>
            <p:cNvGrpSpPr>
              <a:grpSpLocks/>
            </p:cNvGrpSpPr>
            <p:nvPr/>
          </p:nvGrpSpPr>
          <p:grpSpPr bwMode="auto">
            <a:xfrm>
              <a:off x="2755" y="3745"/>
              <a:ext cx="524" cy="114"/>
              <a:chOff x="3072" y="739"/>
              <a:chExt cx="652" cy="146"/>
            </a:xfrm>
          </p:grpSpPr>
          <p:pic>
            <p:nvPicPr>
              <p:cNvPr id="44112" name="Picture 289" descr="lgv_fqmg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113" name="Line 290"/>
              <p:cNvSpPr>
                <a:spLocks noChangeShapeType="1"/>
              </p:cNvSpPr>
              <p:nvPr/>
            </p:nvSpPr>
            <p:spPr bwMode="auto">
              <a:xfrm flipH="1">
                <a:off x="3105" y="783"/>
                <a:ext cx="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14" name="Line 291"/>
              <p:cNvSpPr>
                <a:spLocks noChangeShapeType="1"/>
              </p:cNvSpPr>
              <p:nvPr/>
            </p:nvSpPr>
            <p:spPr bwMode="auto">
              <a:xfrm flipH="1">
                <a:off x="3072" y="75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44110" name="Picture 292" descr="imgyjavg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11" y="3747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111" name="Text Box 293"/>
            <p:cNvSpPr txBox="1">
              <a:spLocks noChangeArrowheads="1"/>
            </p:cNvSpPr>
            <p:nvPr/>
          </p:nvSpPr>
          <p:spPr bwMode="auto">
            <a:xfrm>
              <a:off x="3475" y="3691"/>
              <a:ext cx="1292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  <a:cs typeface="Arial" pitchFamily="34" charset="0"/>
                </a:rPr>
                <a:t>Mobile subscribers</a:t>
              </a:r>
            </a:p>
          </p:txBody>
        </p:sp>
      </p:grpSp>
      <p:sp>
        <p:nvSpPr>
          <p:cNvPr id="44068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Base station system (BSS)</a:t>
            </a:r>
          </a:p>
        </p:txBody>
      </p:sp>
      <p:sp>
        <p:nvSpPr>
          <p:cNvPr id="44069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Legend</a:t>
            </a:r>
          </a:p>
        </p:txBody>
      </p:sp>
      <p:sp>
        <p:nvSpPr>
          <p:cNvPr id="44070" name="Rectangle 296"/>
          <p:cNvSpPr>
            <a:spLocks noChangeArrowheads="1"/>
          </p:cNvSpPr>
          <p:nvPr/>
        </p:nvSpPr>
        <p:spPr bwMode="auto">
          <a:xfrm>
            <a:off x="463550" y="244475"/>
            <a:ext cx="62830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200" dirty="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2G (</a:t>
            </a:r>
            <a:r>
              <a:rPr lang="el-GR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φωνή</a:t>
            </a:r>
            <a:r>
              <a:rPr lang="en-US" sz="3200" dirty="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) </a:t>
            </a:r>
            <a:r>
              <a:rPr lang="el-GR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αρχιτεκτονική δικτύου</a:t>
            </a:r>
            <a:r>
              <a:rPr lang="en-US" sz="3200" dirty="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44071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4094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4095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101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02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4096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97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50 h 225"/>
                <a:gd name="T4" fmla="*/ 62 w 63"/>
                <a:gd name="T5" fmla="*/ 134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98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99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100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4072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MSC</a:t>
            </a:r>
          </a:p>
        </p:txBody>
      </p:sp>
      <p:sp>
        <p:nvSpPr>
          <p:cNvPr id="44073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74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Public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telephone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44075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4076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4085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4086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092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93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4087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88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50 h 225"/>
                <a:gd name="T4" fmla="*/ 62 w 63"/>
                <a:gd name="T5" fmla="*/ 134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89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90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091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4077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Gateway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MSC</a:t>
            </a:r>
          </a:p>
        </p:txBody>
      </p:sp>
      <p:sp>
        <p:nvSpPr>
          <p:cNvPr id="44078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4079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080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081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082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083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4084" name="Picture 17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801383"/>
            <a:ext cx="6045985" cy="16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5D646B04-3023-42B6-B8F4-B9BFF020724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220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9221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072AA858-8325-4E50-B831-0A1E70D4AF05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Διάρθρωση θεματικής ενότητας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C00000"/>
                </a:solidFill>
                <a:ea typeface="ＭＳ Ｐゴシック" pitchFamily="34" charset="-128"/>
              </a:rPr>
              <a:t>6.1 </a:t>
            </a:r>
            <a:r>
              <a:rPr lang="el-GR" sz="240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Εισαγωγή</a:t>
            </a:r>
            <a:r>
              <a:rPr lang="en-US" sz="240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l-GR" sz="2000" u="sng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Ασύρματη Επικοινωνία</a:t>
            </a:r>
            <a:endParaRPr lang="en-US" sz="2000" u="sng" smtClean="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6.2</a:t>
            </a:r>
            <a:r>
              <a:rPr lang="en-US" sz="200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Ασύρματες ζεύξεις</a:t>
            </a:r>
            <a:r>
              <a:rPr lang="en-US" sz="2000" smtClean="0">
                <a:ea typeface="ＭＳ Ｐゴシック" pitchFamily="34" charset="-128"/>
              </a:rPr>
              <a:t>,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χαρακτηριστικά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CDMA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6.3 </a:t>
            </a:r>
            <a:r>
              <a:rPr lang="en-US" sz="2000" smtClean="0">
                <a:ea typeface="ＭＳ Ｐゴシック" pitchFamily="34" charset="-128"/>
              </a:rPr>
              <a:t>IEEE 802.11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ασύρματα</a:t>
            </a:r>
            <a:r>
              <a:rPr lang="en-US" sz="2000" smtClean="0">
                <a:ea typeface="ＭＳ Ｐゴシック" pitchFamily="34" charset="-128"/>
              </a:rPr>
              <a:t> LANs (</a:t>
            </a:r>
            <a:r>
              <a:rPr lang="ja-JP" altLang="en-US" sz="2000" smtClean="0">
                <a:ea typeface="ＭＳ Ｐゴシック" pitchFamily="34" charset="-128"/>
              </a:rPr>
              <a:t>“</a:t>
            </a:r>
            <a:r>
              <a:rPr lang="en-US" altLang="ja-JP" sz="2000" smtClean="0">
                <a:ea typeface="ＭＳ Ｐゴシック" pitchFamily="34" charset="-128"/>
              </a:rPr>
              <a:t>Wi-Fi</a:t>
            </a:r>
            <a:r>
              <a:rPr lang="ja-JP" altLang="en-US" sz="2000" smtClean="0">
                <a:ea typeface="ＭＳ Ｐゴシック" pitchFamily="34" charset="-128"/>
              </a:rPr>
              <a:t>”</a:t>
            </a:r>
            <a:r>
              <a:rPr lang="en-US" altLang="ja-JP" sz="200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6.4</a:t>
            </a:r>
            <a:r>
              <a:rPr lang="en-US" sz="20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Κυψελωτή πρόσβαση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στο </a:t>
            </a:r>
            <a:r>
              <a:rPr lang="en-US" sz="2000" smtClean="0">
                <a:ea typeface="ＭＳ Ｐゴシック" pitchFamily="34" charset="-128"/>
              </a:rPr>
              <a:t>Internet</a:t>
            </a:r>
          </a:p>
          <a:p>
            <a:pPr lvl="1">
              <a:lnSpc>
                <a:spcPct val="90000"/>
              </a:lnSpc>
            </a:pP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αρχιτεκτονική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πρότυπα</a:t>
            </a:r>
            <a:r>
              <a:rPr lang="en-US" sz="2000" smtClean="0">
                <a:ea typeface="ＭＳ Ｐゴシック" pitchFamily="34" charset="-128"/>
              </a:rPr>
              <a:t> (e.g., GSM)</a:t>
            </a:r>
          </a:p>
        </p:txBody>
      </p:sp>
      <p:sp>
        <p:nvSpPr>
          <p:cNvPr id="92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000" u="sng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Κινητικότητα</a:t>
            </a:r>
            <a:endParaRPr lang="en-US" sz="2000" u="sng" smtClean="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6.5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Αρχές</a:t>
            </a:r>
            <a:r>
              <a:rPr lang="en-US" sz="2000" smtClean="0">
                <a:ea typeface="ＭＳ Ｐゴシック" pitchFamily="34" charset="-128"/>
              </a:rPr>
              <a:t>: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διευθυνσιοδότηση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και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δρομολόγηση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προς κινητούς χρήστες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6.6</a:t>
            </a:r>
            <a:r>
              <a:rPr lang="en-US" sz="2000" smtClean="0">
                <a:ea typeface="ＭＳ Ｐゴシック" pitchFamily="34" charset="-128"/>
              </a:rPr>
              <a:t> Mobile IP</a:t>
            </a: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6.7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Διαχείριση κινητικότητας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σε κυψελωτά δίκτυα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6.8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Κινητικότητα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και πρωτόκολλα υψηλότερων στρωμάτων</a:t>
            </a:r>
            <a:endParaRPr lang="en-US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6.9</a:t>
            </a:r>
            <a:r>
              <a:rPr lang="en-US" sz="20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Περίληψη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225" name="Picture 2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079" y="986318"/>
            <a:ext cx="5825447" cy="17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29F2D219-B682-46F1-82DF-B148137D20A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5060" name="Footer Placeholder 2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10E06AE1-E544-4622-9A46-5D9C432E3EC7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331788" y="230188"/>
            <a:ext cx="8069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200" dirty="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3G (</a:t>
            </a:r>
            <a:r>
              <a:rPr lang="el-GR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φωνή+δεδομένα</a:t>
            </a:r>
            <a:r>
              <a:rPr lang="en-US" sz="3200" dirty="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) </a:t>
            </a:r>
            <a:r>
              <a:rPr lang="el-GR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αρχιτεκτονική δικτύου</a:t>
            </a:r>
            <a:endParaRPr lang="en-U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3" name="Group 3"/>
          <p:cNvGrpSpPr>
            <a:grpSpLocks/>
          </p:cNvGrpSpPr>
          <p:nvPr/>
        </p:nvGrpSpPr>
        <p:grpSpPr bwMode="auto">
          <a:xfrm>
            <a:off x="1901825" y="1522413"/>
            <a:ext cx="242888" cy="485775"/>
            <a:chOff x="3796" y="1043"/>
            <a:chExt cx="865" cy="1237"/>
          </a:xfrm>
        </p:grpSpPr>
        <p:sp>
          <p:nvSpPr>
            <p:cNvPr id="45285" name="Line 4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86" name="Line 5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87" name="Line 6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88" name="Line 7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89" name="Line 8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90" name="Line 9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91" name="Line 10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92" name="Line 11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93" name="Line 12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94" name="Line 13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95" name="Line 14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96" name="Line 15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97" name="Line 16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98" name="Line 17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99" name="Line 18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300" name="Group 1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5311" name="Line 20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312" name="Line 2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313" name="Line 22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314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301" name="Group 2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5307" name="Line 25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308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309" name="Line 27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310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302" name="Group 2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5303" name="Line 30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304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305" name="Line 32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306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45064" name="Group 34"/>
          <p:cNvGrpSpPr>
            <a:grpSpLocks/>
          </p:cNvGrpSpPr>
          <p:nvPr/>
        </p:nvGrpSpPr>
        <p:grpSpPr bwMode="auto">
          <a:xfrm>
            <a:off x="2390775" y="2000250"/>
            <a:ext cx="242888" cy="485775"/>
            <a:chOff x="3796" y="1043"/>
            <a:chExt cx="865" cy="1237"/>
          </a:xfrm>
        </p:grpSpPr>
        <p:sp>
          <p:nvSpPr>
            <p:cNvPr id="45255" name="Line 35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56" name="Line 36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57" name="Line 37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58" name="Line 38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59" name="Line 39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60" name="Line 40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61" name="Line 41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62" name="Line 42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63" name="Line 43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64" name="Line 44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65" name="Line 45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66" name="Line 46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67" name="Line 47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68" name="Line 48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69" name="Line 49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270" name="Group 50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5281" name="Line 51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82" name="Line 5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83" name="Line 53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84" name="Line 5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271" name="Group 55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5277" name="Line 56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78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79" name="Line 58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80" name="Line 59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272" name="Group 60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5273" name="Line 61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74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75" name="Line 63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76" name="Line 6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45065" name="Group 65"/>
          <p:cNvGrpSpPr>
            <a:grpSpLocks/>
          </p:cNvGrpSpPr>
          <p:nvPr/>
        </p:nvGrpSpPr>
        <p:grpSpPr bwMode="auto">
          <a:xfrm>
            <a:off x="1865313" y="2311400"/>
            <a:ext cx="242887" cy="485775"/>
            <a:chOff x="3796" y="1043"/>
            <a:chExt cx="865" cy="1237"/>
          </a:xfrm>
        </p:grpSpPr>
        <p:sp>
          <p:nvSpPr>
            <p:cNvPr id="45225" name="Line 66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26" name="Line 67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27" name="Line 68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28" name="Line 69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29" name="Line 70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30" name="Line 71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31" name="Line 72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32" name="Line 73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33" name="Line 74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34" name="Line 75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35" name="Line 76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36" name="Line 77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37" name="Line 78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38" name="Line 79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239" name="Line 80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240" name="Group 8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5251" name="Line 82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52" name="Line 83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53" name="Line 84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54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241" name="Group 8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5247" name="Line 87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48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49" name="Line 89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50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242" name="Group 9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5243" name="Line 92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44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45" name="Line 94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246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5066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7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8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5069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5216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5217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5223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24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218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219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50 h 225"/>
                <a:gd name="T4" fmla="*/ 62 w 63"/>
                <a:gd name="T5" fmla="*/ 134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220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221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222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070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5207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5208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5214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15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209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210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50 h 225"/>
                <a:gd name="T4" fmla="*/ 62 w 63"/>
                <a:gd name="T5" fmla="*/ 134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211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212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213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71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72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ts val="17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radio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network 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controller</a:t>
            </a:r>
          </a:p>
        </p:txBody>
      </p:sp>
      <p:sp>
        <p:nvSpPr>
          <p:cNvPr id="45073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MSC</a:t>
            </a:r>
          </a:p>
        </p:txBody>
      </p:sp>
      <p:pic>
        <p:nvPicPr>
          <p:cNvPr id="45074" name="Picture 122" descr="imgyjav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75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45204" name="Picture 124" descr="lgv_fqm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205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206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76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pic>
        <p:nvPicPr>
          <p:cNvPr id="45077" name="Picture 128" descr="imgyjav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78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5198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5199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3 w 62"/>
                <a:gd name="T1" fmla="*/ 0 h 74"/>
                <a:gd name="T2" fmla="*/ 5 w 62"/>
                <a:gd name="T3" fmla="*/ 153960 h 74"/>
                <a:gd name="T4" fmla="*/ 0 w 62"/>
                <a:gd name="T5" fmla="*/ 198966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200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28426 h 225"/>
                <a:gd name="T2" fmla="*/ 0 w 63"/>
                <a:gd name="T3" fmla="*/ 395629 h 225"/>
                <a:gd name="T4" fmla="*/ 5 w 63"/>
                <a:gd name="T5" fmla="*/ 354711 h 225"/>
                <a:gd name="T6" fmla="*/ 5 w 63"/>
                <a:gd name="T7" fmla="*/ 0 h 225"/>
                <a:gd name="T8" fmla="*/ 2 w 63"/>
                <a:gd name="T9" fmla="*/ 28426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201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3 w 47"/>
                <a:gd name="T3" fmla="*/ 200092 h 78"/>
                <a:gd name="T4" fmla="*/ 2 w 47"/>
                <a:gd name="T5" fmla="*/ 197847 h 78"/>
                <a:gd name="T6" fmla="*/ 0 w 47"/>
                <a:gd name="T7" fmla="*/ 90246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202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2 w 44"/>
                <a:gd name="T1" fmla="*/ 0 h 51"/>
                <a:gd name="T2" fmla="*/ 0 w 44"/>
                <a:gd name="T3" fmla="*/ 133069 h 51"/>
                <a:gd name="T4" fmla="*/ 3 w 44"/>
                <a:gd name="T5" fmla="*/ 117530 h 51"/>
                <a:gd name="T6" fmla="*/ 2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203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252366 h 95"/>
                <a:gd name="T2" fmla="*/ 5 w 417"/>
                <a:gd name="T3" fmla="*/ 2270 h 95"/>
                <a:gd name="T4" fmla="*/ 32 w 417"/>
                <a:gd name="T5" fmla="*/ 0 h 95"/>
                <a:gd name="T6" fmla="*/ 28 w 417"/>
                <a:gd name="T7" fmla="*/ 252366 h 95"/>
                <a:gd name="T8" fmla="*/ 0 w 417"/>
                <a:gd name="T9" fmla="*/ 252366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79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SGSN</a:t>
            </a:r>
          </a:p>
        </p:txBody>
      </p:sp>
      <p:sp>
        <p:nvSpPr>
          <p:cNvPr id="45080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5081" name="Group 139"/>
          <p:cNvGrpSpPr>
            <a:grpSpLocks/>
          </p:cNvGrpSpPr>
          <p:nvPr/>
        </p:nvGrpSpPr>
        <p:grpSpPr bwMode="auto">
          <a:xfrm>
            <a:off x="4605338" y="3425825"/>
            <a:ext cx="693737" cy="314325"/>
            <a:chOff x="3600" y="219"/>
            <a:chExt cx="360" cy="175"/>
          </a:xfrm>
        </p:grpSpPr>
        <p:sp>
          <p:nvSpPr>
            <p:cNvPr id="45185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5186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187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188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3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5189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5190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5195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196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197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191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5192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193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194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5082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83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84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85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Public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telephone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45086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5087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5176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5177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5183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84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178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179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50 h 225"/>
                <a:gd name="T4" fmla="*/ 62 w 63"/>
                <a:gd name="T5" fmla="*/ 134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180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181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182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88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Gateway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MSC</a:t>
            </a:r>
          </a:p>
        </p:txBody>
      </p:sp>
      <p:sp>
        <p:nvSpPr>
          <p:cNvPr id="45089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5090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91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92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93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94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5095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5096" name="Group 177"/>
          <p:cNvGrpSpPr>
            <a:grpSpLocks/>
          </p:cNvGrpSpPr>
          <p:nvPr/>
        </p:nvGrpSpPr>
        <p:grpSpPr bwMode="auto">
          <a:xfrm>
            <a:off x="5102225" y="5075238"/>
            <a:ext cx="3838575" cy="1057275"/>
            <a:chOff x="608" y="2728"/>
            <a:chExt cx="2671" cy="908"/>
          </a:xfrm>
        </p:grpSpPr>
        <p:sp>
          <p:nvSpPr>
            <p:cNvPr id="45132" name="Text Box 178"/>
            <p:cNvSpPr txBox="1">
              <a:spLocks noChangeArrowheads="1"/>
            </p:cNvSpPr>
            <p:nvPr/>
          </p:nvSpPr>
          <p:spPr bwMode="auto">
            <a:xfrm>
              <a:off x="970" y="2841"/>
              <a:ext cx="219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Serving GPRS Support Node (SGSN)</a:t>
              </a:r>
            </a:p>
          </p:txBody>
        </p:sp>
        <p:grpSp>
          <p:nvGrpSpPr>
            <p:cNvPr id="45133" name="Group 179"/>
            <p:cNvGrpSpPr>
              <a:grpSpLocks/>
            </p:cNvGrpSpPr>
            <p:nvPr/>
          </p:nvGrpSpPr>
          <p:grpSpPr bwMode="auto">
            <a:xfrm>
              <a:off x="608" y="3125"/>
              <a:ext cx="344" cy="511"/>
              <a:chOff x="600" y="2677"/>
              <a:chExt cx="344" cy="511"/>
            </a:xfrm>
          </p:grpSpPr>
          <p:sp>
            <p:nvSpPr>
              <p:cNvPr id="45156" name="Rectangle 180"/>
              <p:cNvSpPr>
                <a:spLocks noChangeArrowheads="1"/>
              </p:cNvSpPr>
              <p:nvPr/>
            </p:nvSpPr>
            <p:spPr bwMode="auto">
              <a:xfrm>
                <a:off x="638" y="2821"/>
                <a:ext cx="218" cy="36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45157" name="Freeform 181"/>
              <p:cNvSpPr>
                <a:spLocks/>
              </p:cNvSpPr>
              <p:nvPr/>
            </p:nvSpPr>
            <p:spPr bwMode="auto">
              <a:xfrm>
                <a:off x="858" y="2697"/>
                <a:ext cx="40" cy="131"/>
              </a:xfrm>
              <a:custGeom>
                <a:avLst/>
                <a:gdLst>
                  <a:gd name="T0" fmla="*/ 1 w 62"/>
                  <a:gd name="T1" fmla="*/ 0 h 74"/>
                  <a:gd name="T2" fmla="*/ 1 w 62"/>
                  <a:gd name="T3" fmla="*/ 17264 h 74"/>
                  <a:gd name="T4" fmla="*/ 0 w 62"/>
                  <a:gd name="T5" fmla="*/ 22413 h 74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74"/>
                  <a:gd name="T11" fmla="*/ 62 w 62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58" name="Freeform 182"/>
              <p:cNvSpPr>
                <a:spLocks/>
              </p:cNvSpPr>
              <p:nvPr/>
            </p:nvSpPr>
            <p:spPr bwMode="auto">
              <a:xfrm>
                <a:off x="856" y="2803"/>
                <a:ext cx="41" cy="385"/>
              </a:xfrm>
              <a:custGeom>
                <a:avLst/>
                <a:gdLst>
                  <a:gd name="T0" fmla="*/ 1 w 63"/>
                  <a:gd name="T1" fmla="*/ 3388 h 225"/>
                  <a:gd name="T2" fmla="*/ 0 w 63"/>
                  <a:gd name="T3" fmla="*/ 48436 h 225"/>
                  <a:gd name="T4" fmla="*/ 1 w 63"/>
                  <a:gd name="T5" fmla="*/ 43484 h 225"/>
                  <a:gd name="T6" fmla="*/ 1 w 63"/>
                  <a:gd name="T7" fmla="*/ 0 h 225"/>
                  <a:gd name="T8" fmla="*/ 1 w 63"/>
                  <a:gd name="T9" fmla="*/ 3388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225"/>
                  <a:gd name="T17" fmla="*/ 63 w 63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59" name="Freeform 183"/>
              <p:cNvSpPr>
                <a:spLocks/>
              </p:cNvSpPr>
              <p:nvPr/>
            </p:nvSpPr>
            <p:spPr bwMode="auto">
              <a:xfrm>
                <a:off x="883" y="2677"/>
                <a:ext cx="30" cy="139"/>
              </a:xfrm>
              <a:custGeom>
                <a:avLst/>
                <a:gdLst>
                  <a:gd name="T0" fmla="*/ 1 w 47"/>
                  <a:gd name="T1" fmla="*/ 0 h 78"/>
                  <a:gd name="T2" fmla="*/ 1 w 47"/>
                  <a:gd name="T3" fmla="*/ 25234 h 78"/>
                  <a:gd name="T4" fmla="*/ 1 w 47"/>
                  <a:gd name="T5" fmla="*/ 24822 h 78"/>
                  <a:gd name="T6" fmla="*/ 0 w 47"/>
                  <a:gd name="T7" fmla="*/ 11179 h 78"/>
                  <a:gd name="T8" fmla="*/ 1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78"/>
                  <a:gd name="T17" fmla="*/ 47 w 4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0" name="Freeform 184"/>
              <p:cNvSpPr>
                <a:spLocks/>
              </p:cNvSpPr>
              <p:nvPr/>
            </p:nvSpPr>
            <p:spPr bwMode="auto">
              <a:xfrm>
                <a:off x="866" y="2739"/>
                <a:ext cx="28" cy="91"/>
              </a:xfrm>
              <a:custGeom>
                <a:avLst/>
                <a:gdLst>
                  <a:gd name="T0" fmla="*/ 1 w 44"/>
                  <a:gd name="T1" fmla="*/ 0 h 51"/>
                  <a:gd name="T2" fmla="*/ 0 w 44"/>
                  <a:gd name="T3" fmla="*/ 16658 h 51"/>
                  <a:gd name="T4" fmla="*/ 1 w 44"/>
                  <a:gd name="T5" fmla="*/ 14683 h 51"/>
                  <a:gd name="T6" fmla="*/ 1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51"/>
                  <a:gd name="T14" fmla="*/ 44 w 44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1" name="Freeform 185"/>
              <p:cNvSpPr>
                <a:spLocks/>
              </p:cNvSpPr>
              <p:nvPr/>
            </p:nvSpPr>
            <p:spPr bwMode="auto">
              <a:xfrm>
                <a:off x="622" y="2681"/>
                <a:ext cx="270" cy="169"/>
              </a:xfrm>
              <a:custGeom>
                <a:avLst/>
                <a:gdLst>
                  <a:gd name="T0" fmla="*/ 0 w 417"/>
                  <a:gd name="T1" fmla="*/ 30187 h 95"/>
                  <a:gd name="T2" fmla="*/ 1 w 417"/>
                  <a:gd name="T3" fmla="*/ 370 h 95"/>
                  <a:gd name="T4" fmla="*/ 5 w 417"/>
                  <a:gd name="T5" fmla="*/ 0 h 95"/>
                  <a:gd name="T6" fmla="*/ 5 w 417"/>
                  <a:gd name="T7" fmla="*/ 30187 h 95"/>
                  <a:gd name="T8" fmla="*/ 0 w 417"/>
                  <a:gd name="T9" fmla="*/ 30187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7"/>
                  <a:gd name="T16" fmla="*/ 0 h 95"/>
                  <a:gd name="T17" fmla="*/ 417 w 417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5162" name="Group 186"/>
              <p:cNvGrpSpPr>
                <a:grpSpLocks/>
              </p:cNvGrpSpPr>
              <p:nvPr/>
            </p:nvGrpSpPr>
            <p:grpSpPr bwMode="auto">
              <a:xfrm>
                <a:off x="600" y="2926"/>
                <a:ext cx="344" cy="170"/>
                <a:chOff x="3600" y="219"/>
                <a:chExt cx="360" cy="175"/>
              </a:xfrm>
            </p:grpSpPr>
            <p:sp>
              <p:nvSpPr>
                <p:cNvPr id="45163" name="Oval 187"/>
                <p:cNvSpPr>
                  <a:spLocks noChangeArrowheads="1"/>
                </p:cNvSpPr>
                <p:nvPr/>
              </p:nvSpPr>
              <p:spPr bwMode="auto">
                <a:xfrm>
                  <a:off x="3603" y="296"/>
                  <a:ext cx="356" cy="9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45164" name="Line 18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165" name="Line 18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166" name="Rectangle 19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3" cy="58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5167" name="Oval 19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6" cy="11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grpSp>
              <p:nvGrpSpPr>
                <p:cNvPr id="45168" name="Group 19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45173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9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5174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5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5175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2893" y="851"/>
                    <a:ext cx="52" cy="9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5169" name="Group 19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45170" name="Line 1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5171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5172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2893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45134" name="Group 200"/>
            <p:cNvGrpSpPr>
              <a:grpSpLocks/>
            </p:cNvGrpSpPr>
            <p:nvPr/>
          </p:nvGrpSpPr>
          <p:grpSpPr bwMode="auto">
            <a:xfrm>
              <a:off x="641" y="2728"/>
              <a:ext cx="310" cy="326"/>
              <a:chOff x="3028" y="1864"/>
              <a:chExt cx="347" cy="631"/>
            </a:xfrm>
          </p:grpSpPr>
          <p:sp>
            <p:nvSpPr>
              <p:cNvPr id="45150" name="Rectangle 201"/>
              <p:cNvSpPr>
                <a:spLocks noChangeArrowheads="1"/>
              </p:cNvSpPr>
              <p:nvPr/>
            </p:nvSpPr>
            <p:spPr bwMode="auto">
              <a:xfrm>
                <a:off x="3047" y="2041"/>
                <a:ext cx="261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45151" name="Freeform 202"/>
              <p:cNvSpPr>
                <a:spLocks/>
              </p:cNvSpPr>
              <p:nvPr/>
            </p:nvSpPr>
            <p:spPr bwMode="auto">
              <a:xfrm>
                <a:off x="3309" y="1888"/>
                <a:ext cx="48" cy="163"/>
              </a:xfrm>
              <a:custGeom>
                <a:avLst/>
                <a:gdLst>
                  <a:gd name="T0" fmla="*/ 3 w 62"/>
                  <a:gd name="T1" fmla="*/ 0 h 74"/>
                  <a:gd name="T2" fmla="*/ 5 w 62"/>
                  <a:gd name="T3" fmla="*/ 153960 h 74"/>
                  <a:gd name="T4" fmla="*/ 0 w 62"/>
                  <a:gd name="T5" fmla="*/ 198966 h 74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74"/>
                  <a:gd name="T11" fmla="*/ 62 w 62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52" name="Freeform 203"/>
              <p:cNvSpPr>
                <a:spLocks/>
              </p:cNvSpPr>
              <p:nvPr/>
            </p:nvSpPr>
            <p:spPr bwMode="auto">
              <a:xfrm>
                <a:off x="3307" y="2020"/>
                <a:ext cx="49" cy="475"/>
              </a:xfrm>
              <a:custGeom>
                <a:avLst/>
                <a:gdLst>
                  <a:gd name="T0" fmla="*/ 2 w 63"/>
                  <a:gd name="T1" fmla="*/ 28426 h 225"/>
                  <a:gd name="T2" fmla="*/ 0 w 63"/>
                  <a:gd name="T3" fmla="*/ 395629 h 225"/>
                  <a:gd name="T4" fmla="*/ 5 w 63"/>
                  <a:gd name="T5" fmla="*/ 354711 h 225"/>
                  <a:gd name="T6" fmla="*/ 5 w 63"/>
                  <a:gd name="T7" fmla="*/ 0 h 225"/>
                  <a:gd name="T8" fmla="*/ 2 w 63"/>
                  <a:gd name="T9" fmla="*/ 28426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225"/>
                  <a:gd name="T17" fmla="*/ 63 w 63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53" name="Freeform 204"/>
              <p:cNvSpPr>
                <a:spLocks/>
              </p:cNvSpPr>
              <p:nvPr/>
            </p:nvSpPr>
            <p:spPr bwMode="auto">
              <a:xfrm>
                <a:off x="3339" y="1864"/>
                <a:ext cx="36" cy="171"/>
              </a:xfrm>
              <a:custGeom>
                <a:avLst/>
                <a:gdLst>
                  <a:gd name="T0" fmla="*/ 2 w 47"/>
                  <a:gd name="T1" fmla="*/ 0 h 78"/>
                  <a:gd name="T2" fmla="*/ 3 w 47"/>
                  <a:gd name="T3" fmla="*/ 200092 h 78"/>
                  <a:gd name="T4" fmla="*/ 2 w 47"/>
                  <a:gd name="T5" fmla="*/ 197847 h 78"/>
                  <a:gd name="T6" fmla="*/ 0 w 47"/>
                  <a:gd name="T7" fmla="*/ 90246 h 78"/>
                  <a:gd name="T8" fmla="*/ 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78"/>
                  <a:gd name="T17" fmla="*/ 47 w 4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54" name="Freeform 205"/>
              <p:cNvSpPr>
                <a:spLocks/>
              </p:cNvSpPr>
              <p:nvPr/>
            </p:nvSpPr>
            <p:spPr bwMode="auto">
              <a:xfrm>
                <a:off x="3319" y="1941"/>
                <a:ext cx="34" cy="112"/>
              </a:xfrm>
              <a:custGeom>
                <a:avLst/>
                <a:gdLst>
                  <a:gd name="T0" fmla="*/ 2 w 44"/>
                  <a:gd name="T1" fmla="*/ 0 h 51"/>
                  <a:gd name="T2" fmla="*/ 0 w 44"/>
                  <a:gd name="T3" fmla="*/ 133069 h 51"/>
                  <a:gd name="T4" fmla="*/ 3 w 44"/>
                  <a:gd name="T5" fmla="*/ 117530 h 51"/>
                  <a:gd name="T6" fmla="*/ 2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51"/>
                  <a:gd name="T14" fmla="*/ 44 w 44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55" name="Freeform 206"/>
              <p:cNvSpPr>
                <a:spLocks/>
              </p:cNvSpPr>
              <p:nvPr/>
            </p:nvSpPr>
            <p:spPr bwMode="auto">
              <a:xfrm>
                <a:off x="3028" y="1868"/>
                <a:ext cx="322" cy="209"/>
              </a:xfrm>
              <a:custGeom>
                <a:avLst/>
                <a:gdLst>
                  <a:gd name="T0" fmla="*/ 0 w 417"/>
                  <a:gd name="T1" fmla="*/ 252366 h 95"/>
                  <a:gd name="T2" fmla="*/ 5 w 417"/>
                  <a:gd name="T3" fmla="*/ 2270 h 95"/>
                  <a:gd name="T4" fmla="*/ 32 w 417"/>
                  <a:gd name="T5" fmla="*/ 0 h 95"/>
                  <a:gd name="T6" fmla="*/ 28 w 417"/>
                  <a:gd name="T7" fmla="*/ 252366 h 95"/>
                  <a:gd name="T8" fmla="*/ 0 w 417"/>
                  <a:gd name="T9" fmla="*/ 252366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7"/>
                  <a:gd name="T16" fmla="*/ 0 h 95"/>
                  <a:gd name="T17" fmla="*/ 417 w 417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135" name="Group 207"/>
            <p:cNvGrpSpPr>
              <a:grpSpLocks/>
            </p:cNvGrpSpPr>
            <p:nvPr/>
          </p:nvGrpSpPr>
          <p:grpSpPr bwMode="auto">
            <a:xfrm>
              <a:off x="611" y="2856"/>
              <a:ext cx="370" cy="160"/>
              <a:chOff x="3600" y="219"/>
              <a:chExt cx="360" cy="175"/>
            </a:xfrm>
          </p:grpSpPr>
          <p:sp>
            <p:nvSpPr>
              <p:cNvPr id="45137" name="Oval 208"/>
              <p:cNvSpPr>
                <a:spLocks noChangeArrowheads="1"/>
              </p:cNvSpPr>
              <p:nvPr/>
            </p:nvSpPr>
            <p:spPr bwMode="auto">
              <a:xfrm>
                <a:off x="3604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45138" name="Line 209"/>
              <p:cNvSpPr>
                <a:spLocks noChangeShapeType="1"/>
              </p:cNvSpPr>
              <p:nvPr/>
            </p:nvSpPr>
            <p:spPr bwMode="auto">
              <a:xfrm>
                <a:off x="3604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139" name="Line 2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140" name="Rectangle 211"/>
              <p:cNvSpPr>
                <a:spLocks noChangeArrowheads="1"/>
              </p:cNvSpPr>
              <p:nvPr/>
            </p:nvSpPr>
            <p:spPr bwMode="auto">
              <a:xfrm>
                <a:off x="3604" y="289"/>
                <a:ext cx="354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l-GR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5141" name="Oval 2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grpSp>
            <p:nvGrpSpPr>
              <p:cNvPr id="45142" name="Group 2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147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2848" y="849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148" name="Line 2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149" name="Line 216"/>
                <p:cNvSpPr>
                  <a:spLocks noChangeShapeType="1"/>
                </p:cNvSpPr>
                <p:nvPr/>
              </p:nvSpPr>
              <p:spPr bwMode="auto">
                <a:xfrm>
                  <a:off x="2894" y="851"/>
                  <a:ext cx="53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5143" name="Group 2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144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2848" y="849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145" name="Line 2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146" name="Line 220"/>
                <p:cNvSpPr>
                  <a:spLocks noChangeShapeType="1"/>
                </p:cNvSpPr>
                <p:nvPr/>
              </p:nvSpPr>
              <p:spPr bwMode="auto">
                <a:xfrm>
                  <a:off x="2894" y="851"/>
                  <a:ext cx="53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45136" name="Text Box 221"/>
            <p:cNvSpPr txBox="1">
              <a:spLocks noChangeArrowheads="1"/>
            </p:cNvSpPr>
            <p:nvPr/>
          </p:nvSpPr>
          <p:spPr bwMode="auto">
            <a:xfrm>
              <a:off x="1002" y="3328"/>
              <a:ext cx="227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Gateway GPRS Support Node (GGSN)</a:t>
              </a:r>
            </a:p>
          </p:txBody>
        </p:sp>
      </p:grpSp>
      <p:sp>
        <p:nvSpPr>
          <p:cNvPr id="45097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Public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Internet</a:t>
            </a:r>
          </a:p>
        </p:txBody>
      </p:sp>
      <p:grpSp>
        <p:nvGrpSpPr>
          <p:cNvPr id="45099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5123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5124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5130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31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125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126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50 h 225"/>
                <a:gd name="T4" fmla="*/ 62 w 63"/>
                <a:gd name="T5" fmla="*/ 134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127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128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129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1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GGSN</a:t>
            </a:r>
          </a:p>
        </p:txBody>
      </p:sp>
      <p:sp>
        <p:nvSpPr>
          <p:cNvPr id="451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51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1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1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1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1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10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483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 i="1">
                <a:solidFill>
                  <a:srgbClr val="C00000"/>
                </a:solidFill>
                <a:latin typeface="Arial" pitchFamily="34" charset="0"/>
              </a:rPr>
              <a:t>Κεντρική εικόνα</a:t>
            </a:r>
            <a:r>
              <a:rPr lang="en-US" sz="1800" i="1">
                <a:solidFill>
                  <a:srgbClr val="C00000"/>
                </a:solidFill>
                <a:latin typeface="Gill Sans MT" pitchFamily="34" charset="0"/>
              </a:rPr>
              <a:t>: </a:t>
            </a:r>
            <a:r>
              <a:rPr lang="el-GR" sz="1800">
                <a:latin typeface="Arial" pitchFamily="34" charset="0"/>
              </a:rPr>
              <a:t>το νέο κυψελωτό</a:t>
            </a:r>
            <a:endParaRPr lang="en-US" sz="18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>
                <a:latin typeface="Arial" pitchFamily="34" charset="0"/>
              </a:rPr>
              <a:t>δίκτυο δεδομένων</a:t>
            </a:r>
            <a:r>
              <a:rPr lang="en-US" sz="1800">
                <a:latin typeface="Gill Sans MT" pitchFamily="34" charset="0"/>
              </a:rPr>
              <a:t> </a:t>
            </a:r>
            <a:r>
              <a:rPr lang="el-GR" sz="1800">
                <a:latin typeface="Arial" pitchFamily="34" charset="0"/>
              </a:rPr>
              <a:t>λειτουργεί παράλληλα</a:t>
            </a:r>
            <a:r>
              <a:rPr lang="en-US" sz="1800">
                <a:latin typeface="Gill Sans MT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Gill Sans MT" pitchFamily="34" charset="0"/>
              </a:rPr>
              <a:t>(</a:t>
            </a:r>
            <a:r>
              <a:rPr lang="el-GR" sz="1800">
                <a:latin typeface="Arial" pitchFamily="34" charset="0"/>
              </a:rPr>
              <a:t>εκτός της άκρης</a:t>
            </a:r>
            <a:r>
              <a:rPr lang="en-US" sz="1800">
                <a:latin typeface="Gill Sans MT" pitchFamily="34" charset="0"/>
              </a:rPr>
              <a:t>) </a:t>
            </a:r>
            <a:r>
              <a:rPr lang="el-GR" sz="1800">
                <a:latin typeface="Arial" pitchFamily="34" charset="0"/>
              </a:rPr>
              <a:t>με το υπάρχον</a:t>
            </a:r>
            <a:r>
              <a:rPr lang="en-US" sz="1800">
                <a:latin typeface="Gill Sans MT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>
                <a:latin typeface="Arial" pitchFamily="34" charset="0"/>
              </a:rPr>
              <a:t>κυψελωτό δίκτυο φωνής</a:t>
            </a:r>
            <a:endParaRPr lang="en-US" sz="1800">
              <a:latin typeface="Arial" pitchFamily="34" charset="0"/>
            </a:endParaRPr>
          </a:p>
          <a:p>
            <a:pPr>
              <a:spcBef>
                <a:spcPct val="0"/>
              </a:spcBef>
              <a:buSzPct val="70000"/>
              <a:buFont typeface="Wingdings" pitchFamily="2" charset="2"/>
              <a:buChar char="v"/>
            </a:pPr>
            <a:r>
              <a:rPr lang="en-US" sz="1800">
                <a:latin typeface="Gill Sans MT" pitchFamily="34" charset="0"/>
              </a:rPr>
              <a:t> </a:t>
            </a:r>
            <a:r>
              <a:rPr lang="el-GR" sz="1800"/>
              <a:t>δίκτυο φωνής</a:t>
            </a:r>
            <a:r>
              <a:rPr lang="en-US" sz="1800"/>
              <a:t> </a:t>
            </a:r>
            <a:r>
              <a:rPr lang="el-GR" sz="1800">
                <a:latin typeface="Arial" pitchFamily="34" charset="0"/>
              </a:rPr>
              <a:t>αμετάβλητο</a:t>
            </a:r>
            <a:r>
              <a:rPr lang="en-US" sz="1800">
                <a:latin typeface="Gill Sans MT" pitchFamily="34" charset="0"/>
              </a:rPr>
              <a:t> </a:t>
            </a:r>
            <a:r>
              <a:rPr lang="el-GR" sz="1800">
                <a:latin typeface="Arial" pitchFamily="34" charset="0"/>
              </a:rPr>
              <a:t>στον πυρήνα</a:t>
            </a:r>
            <a:endParaRPr lang="en-US" sz="1800">
              <a:latin typeface="Arial" pitchFamily="34" charset="0"/>
            </a:endParaRPr>
          </a:p>
          <a:p>
            <a:pPr>
              <a:spcBef>
                <a:spcPct val="0"/>
              </a:spcBef>
              <a:buSzPct val="70000"/>
              <a:buFont typeface="Wingdings" pitchFamily="2" charset="2"/>
              <a:buChar char="v"/>
            </a:pPr>
            <a:r>
              <a:rPr lang="en-US" sz="1800">
                <a:latin typeface="Gill Sans MT" pitchFamily="34" charset="0"/>
              </a:rPr>
              <a:t> </a:t>
            </a:r>
            <a:r>
              <a:rPr lang="el-GR" sz="1800"/>
              <a:t>δίκτυο δεδομένων</a:t>
            </a:r>
            <a:r>
              <a:rPr lang="en-US" sz="1800"/>
              <a:t> </a:t>
            </a:r>
            <a:r>
              <a:rPr lang="el-GR" sz="1800"/>
              <a:t>λειτουργεί παράλληλα</a:t>
            </a:r>
            <a:endParaRPr lang="en-US" sz="1800"/>
          </a:p>
        </p:txBody>
      </p:sp>
      <p:grpSp>
        <p:nvGrpSpPr>
          <p:cNvPr id="45108" name="Group 139"/>
          <p:cNvGrpSpPr>
            <a:grpSpLocks/>
          </p:cNvGrpSpPr>
          <p:nvPr/>
        </p:nvGrpSpPr>
        <p:grpSpPr bwMode="auto">
          <a:xfrm>
            <a:off x="6400800" y="3981450"/>
            <a:ext cx="693738" cy="314325"/>
            <a:chOff x="3600" y="219"/>
            <a:chExt cx="360" cy="175"/>
          </a:xfrm>
        </p:grpSpPr>
        <p:sp>
          <p:nvSpPr>
            <p:cNvPr id="45110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5111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112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113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3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5114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5115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5120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121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122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116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5117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118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119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pic>
        <p:nvPicPr>
          <p:cNvPr id="45109" name="Picture 6" descr="underline_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758DC902-4E2F-494C-AF1D-0C9AB496AAB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6084" name="Footer Placeholder 2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6ED4AC29-3F8C-4DF1-B53B-BFBB61809000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sz="1200">
              <a:latin typeface="Arial" pitchFamily="34" charset="0"/>
            </a:endParaRPr>
          </a:p>
        </p:txBody>
      </p:sp>
      <p:grpSp>
        <p:nvGrpSpPr>
          <p:cNvPr id="46086" name="Group 3"/>
          <p:cNvGrpSpPr>
            <a:grpSpLocks/>
          </p:cNvGrpSpPr>
          <p:nvPr/>
        </p:nvGrpSpPr>
        <p:grpSpPr bwMode="auto">
          <a:xfrm>
            <a:off x="1901825" y="1522413"/>
            <a:ext cx="242888" cy="485775"/>
            <a:chOff x="3796" y="1043"/>
            <a:chExt cx="865" cy="1237"/>
          </a:xfrm>
        </p:grpSpPr>
        <p:sp>
          <p:nvSpPr>
            <p:cNvPr id="46275" name="Line 4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76" name="Line 5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77" name="Line 6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78" name="Line 7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79" name="Line 8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80" name="Line 9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81" name="Line 10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82" name="Line 11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83" name="Line 12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84" name="Line 13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85" name="Line 14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86" name="Line 15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87" name="Line 16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88" name="Line 17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89" name="Line 18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290" name="Group 1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6301" name="Line 20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302" name="Line 2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303" name="Line 22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304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291" name="Group 2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6297" name="Line 25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98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99" name="Line 27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300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292" name="Group 2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6293" name="Line 30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94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95" name="Line 32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96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46087" name="Group 34"/>
          <p:cNvGrpSpPr>
            <a:grpSpLocks/>
          </p:cNvGrpSpPr>
          <p:nvPr/>
        </p:nvGrpSpPr>
        <p:grpSpPr bwMode="auto">
          <a:xfrm>
            <a:off x="2390775" y="2000250"/>
            <a:ext cx="242888" cy="485775"/>
            <a:chOff x="3796" y="1043"/>
            <a:chExt cx="865" cy="1237"/>
          </a:xfrm>
        </p:grpSpPr>
        <p:sp>
          <p:nvSpPr>
            <p:cNvPr id="46245" name="Line 35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46" name="Line 36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47" name="Line 37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48" name="Line 38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49" name="Line 39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50" name="Line 40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51" name="Line 41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52" name="Line 42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53" name="Line 43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54" name="Line 44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55" name="Line 45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56" name="Line 46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57" name="Line 47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58" name="Line 48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59" name="Line 49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260" name="Group 50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6271" name="Line 51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72" name="Line 5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73" name="Line 53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74" name="Line 5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261" name="Group 55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6267" name="Line 56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68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69" name="Line 58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70" name="Line 59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262" name="Group 60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6263" name="Line 61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64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65" name="Line 63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66" name="Line 6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46088" name="Group 65"/>
          <p:cNvGrpSpPr>
            <a:grpSpLocks/>
          </p:cNvGrpSpPr>
          <p:nvPr/>
        </p:nvGrpSpPr>
        <p:grpSpPr bwMode="auto">
          <a:xfrm>
            <a:off x="1865313" y="2311400"/>
            <a:ext cx="242887" cy="485775"/>
            <a:chOff x="3796" y="1043"/>
            <a:chExt cx="865" cy="1237"/>
          </a:xfrm>
        </p:grpSpPr>
        <p:sp>
          <p:nvSpPr>
            <p:cNvPr id="46215" name="Line 66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16" name="Line 67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17" name="Line 68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18" name="Line 69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19" name="Line 70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20" name="Line 71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21" name="Line 72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22" name="Line 73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23" name="Line 74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24" name="Line 75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25" name="Line 76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26" name="Line 77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27" name="Line 78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28" name="Line 79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229" name="Line 80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230" name="Group 8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6241" name="Line 82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42" name="Line 83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43" name="Line 84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44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231" name="Group 8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6237" name="Line 87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38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39" name="Line 89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40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232" name="Group 9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6233" name="Line 92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34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35" name="Line 94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236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6089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090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091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6092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6206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6207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6213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14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6208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9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50 h 225"/>
                <a:gd name="T4" fmla="*/ 62 w 63"/>
                <a:gd name="T5" fmla="*/ 134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0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1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2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093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6197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6198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6204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05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6199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0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50 h 225"/>
                <a:gd name="T4" fmla="*/ 62 w 63"/>
                <a:gd name="T5" fmla="*/ 134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1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2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3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6094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095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ts val="17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radio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network 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controller</a:t>
            </a:r>
          </a:p>
        </p:txBody>
      </p:sp>
      <p:sp>
        <p:nvSpPr>
          <p:cNvPr id="46096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MSC</a:t>
            </a:r>
          </a:p>
        </p:txBody>
      </p:sp>
      <p:pic>
        <p:nvPicPr>
          <p:cNvPr id="46097" name="Picture 122" descr="imgyjav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98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46194" name="Picture 124" descr="lgv_fqm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95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6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6099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pic>
        <p:nvPicPr>
          <p:cNvPr id="46100" name="Picture 128" descr="imgyjav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101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6188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6189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3 w 62"/>
                <a:gd name="T1" fmla="*/ 0 h 74"/>
                <a:gd name="T2" fmla="*/ 5 w 62"/>
                <a:gd name="T3" fmla="*/ 153960 h 74"/>
                <a:gd name="T4" fmla="*/ 0 w 62"/>
                <a:gd name="T5" fmla="*/ 198966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0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28426 h 225"/>
                <a:gd name="T2" fmla="*/ 0 w 63"/>
                <a:gd name="T3" fmla="*/ 395629 h 225"/>
                <a:gd name="T4" fmla="*/ 5 w 63"/>
                <a:gd name="T5" fmla="*/ 354711 h 225"/>
                <a:gd name="T6" fmla="*/ 5 w 63"/>
                <a:gd name="T7" fmla="*/ 0 h 225"/>
                <a:gd name="T8" fmla="*/ 2 w 63"/>
                <a:gd name="T9" fmla="*/ 28426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1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3 w 47"/>
                <a:gd name="T3" fmla="*/ 200092 h 78"/>
                <a:gd name="T4" fmla="*/ 2 w 47"/>
                <a:gd name="T5" fmla="*/ 197847 h 78"/>
                <a:gd name="T6" fmla="*/ 0 w 47"/>
                <a:gd name="T7" fmla="*/ 90246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2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2 w 44"/>
                <a:gd name="T1" fmla="*/ 0 h 51"/>
                <a:gd name="T2" fmla="*/ 0 w 44"/>
                <a:gd name="T3" fmla="*/ 133069 h 51"/>
                <a:gd name="T4" fmla="*/ 3 w 44"/>
                <a:gd name="T5" fmla="*/ 117530 h 51"/>
                <a:gd name="T6" fmla="*/ 2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3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252366 h 95"/>
                <a:gd name="T2" fmla="*/ 5 w 417"/>
                <a:gd name="T3" fmla="*/ 2270 h 95"/>
                <a:gd name="T4" fmla="*/ 32 w 417"/>
                <a:gd name="T5" fmla="*/ 0 h 95"/>
                <a:gd name="T6" fmla="*/ 28 w 417"/>
                <a:gd name="T7" fmla="*/ 252366 h 95"/>
                <a:gd name="T8" fmla="*/ 0 w 417"/>
                <a:gd name="T9" fmla="*/ 252366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6102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SGSN</a:t>
            </a:r>
          </a:p>
        </p:txBody>
      </p:sp>
      <p:sp>
        <p:nvSpPr>
          <p:cNvPr id="46103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6104" name="Group 139"/>
          <p:cNvGrpSpPr>
            <a:grpSpLocks/>
          </p:cNvGrpSpPr>
          <p:nvPr/>
        </p:nvGrpSpPr>
        <p:grpSpPr bwMode="auto">
          <a:xfrm>
            <a:off x="4605338" y="3425825"/>
            <a:ext cx="693737" cy="314325"/>
            <a:chOff x="3600" y="219"/>
            <a:chExt cx="360" cy="175"/>
          </a:xfrm>
        </p:grpSpPr>
        <p:sp>
          <p:nvSpPr>
            <p:cNvPr id="46175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6176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177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178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3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6179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6180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6185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186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187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181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6182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183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184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6105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06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07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108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Public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telephone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46109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6110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6166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6167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6173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174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6168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9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50 h 225"/>
                <a:gd name="T4" fmla="*/ 62 w 63"/>
                <a:gd name="T5" fmla="*/ 134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0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1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2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6111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Gateway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MSC</a:t>
            </a:r>
          </a:p>
        </p:txBody>
      </p:sp>
      <p:sp>
        <p:nvSpPr>
          <p:cNvPr id="46112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6113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14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15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16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17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18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19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120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Public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Internet</a:t>
            </a:r>
          </a:p>
        </p:txBody>
      </p:sp>
      <p:grpSp>
        <p:nvGrpSpPr>
          <p:cNvPr id="46121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6157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6158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6164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165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110"/>
                  <a:gd name="T14" fmla="*/ 222 w 22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6159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  <a:gd name="T9" fmla="*/ 0 w 62"/>
                <a:gd name="T10" fmla="*/ 0 h 74"/>
                <a:gd name="T11" fmla="*/ 62 w 6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0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50 h 225"/>
                <a:gd name="T4" fmla="*/ 62 w 63"/>
                <a:gd name="T5" fmla="*/ 134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25"/>
                <a:gd name="T17" fmla="*/ 63 w 63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1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8"/>
                <a:gd name="T17" fmla="*/ 47 w 4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2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51"/>
                <a:gd name="T14" fmla="*/ 44 w 4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3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95"/>
                <a:gd name="T17" fmla="*/ 417 w 41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6122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GGSN</a:t>
            </a:r>
          </a:p>
        </p:txBody>
      </p:sp>
      <p:sp>
        <p:nvSpPr>
          <p:cNvPr id="46123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6124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25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26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27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28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6129" name="Group 139"/>
          <p:cNvGrpSpPr>
            <a:grpSpLocks/>
          </p:cNvGrpSpPr>
          <p:nvPr/>
        </p:nvGrpSpPr>
        <p:grpSpPr bwMode="auto">
          <a:xfrm>
            <a:off x="6400800" y="3981450"/>
            <a:ext cx="693738" cy="314325"/>
            <a:chOff x="3600" y="219"/>
            <a:chExt cx="360" cy="175"/>
          </a:xfrm>
        </p:grpSpPr>
        <p:sp>
          <p:nvSpPr>
            <p:cNvPr id="46144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46145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146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147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3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6148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46149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6154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155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156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150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6151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152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153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32" name="TextBox 258"/>
          <p:cNvSpPr txBox="1">
            <a:spLocks noChangeArrowheads="1"/>
          </p:cNvSpPr>
          <p:nvPr/>
        </p:nvSpPr>
        <p:spPr bwMode="auto">
          <a:xfrm>
            <a:off x="1776413" y="5308600"/>
            <a:ext cx="237331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600">
                <a:latin typeface="Arial" pitchFamily="34" charset="0"/>
                <a:cs typeface="Arial" pitchFamily="34" charset="0"/>
              </a:rPr>
              <a:t>δίκτυο ραδιοπρόσβασης</a:t>
            </a:r>
            <a:endParaRPr lang="en-US" sz="160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  <a:cs typeface="Arial" pitchFamily="34" charset="0"/>
              </a:rPr>
              <a:t>Universal Terrestrial Radio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  <a:cs typeface="Arial" pitchFamily="34" charset="0"/>
              </a:rPr>
              <a:t>Access Network (UTRAN)</a:t>
            </a:r>
          </a:p>
        </p:txBody>
      </p: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34" name="TextBox 261"/>
          <p:cNvSpPr txBox="1">
            <a:spLocks noChangeArrowheads="1"/>
          </p:cNvSpPr>
          <p:nvPr/>
        </p:nvSpPr>
        <p:spPr bwMode="auto">
          <a:xfrm>
            <a:off x="4465638" y="5280025"/>
            <a:ext cx="2262187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600">
                <a:latin typeface="Arial" pitchFamily="34" charset="0"/>
                <a:cs typeface="Arial" pitchFamily="34" charset="0"/>
              </a:rPr>
              <a:t>δίκτυο κορμού</a:t>
            </a:r>
            <a:endParaRPr lang="en-US" sz="160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  <a:cs typeface="Arial" pitchFamily="34" charset="0"/>
              </a:rPr>
              <a:t>General Packet Radio Service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  <a:cs typeface="Arial" pitchFamily="34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37" name="TextBox 264"/>
          <p:cNvSpPr txBox="1">
            <a:spLocks noChangeArrowheads="1"/>
          </p:cNvSpPr>
          <p:nvPr/>
        </p:nvSpPr>
        <p:spPr bwMode="auto">
          <a:xfrm>
            <a:off x="7196138" y="5297488"/>
            <a:ext cx="922337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600">
                <a:latin typeface="Arial" pitchFamily="34" charset="0"/>
                <a:cs typeface="Arial" pitchFamily="34" charset="0"/>
              </a:rPr>
              <a:t>δημόσιο</a:t>
            </a:r>
            <a:endParaRPr lang="en-US" sz="160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Internet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39" name="TextBox 267"/>
          <p:cNvSpPr txBox="1">
            <a:spLocks noChangeArrowheads="1"/>
          </p:cNvSpPr>
          <p:nvPr/>
        </p:nvSpPr>
        <p:spPr bwMode="auto">
          <a:xfrm>
            <a:off x="1508125" y="4913313"/>
            <a:ext cx="1984375" cy="44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r>
              <a:rPr lang="el-GR" sz="1200">
                <a:latin typeface="Arial" pitchFamily="34" charset="0"/>
                <a:cs typeface="Arial" pitchFamily="34" charset="0"/>
              </a:rPr>
              <a:t>διεπαφή ραδιοσυχνοτήτων</a:t>
            </a:r>
            <a:endParaRPr lang="en-US" sz="120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  <a:cs typeface="Arial" pitchFamily="34" charset="0"/>
              </a:rPr>
              <a:t>(WCDMA, HSPA</a:t>
            </a:r>
            <a:r>
              <a:rPr lang="en-US" sz="1600">
                <a:latin typeface="Arial" pitchFamily="34" charset="0"/>
                <a:cs typeface="Arial" pitchFamily="34" charset="0"/>
              </a:rPr>
              <a:t>)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140" name="Rectangle 2"/>
          <p:cNvSpPr>
            <a:spLocks noChangeArrowheads="1"/>
          </p:cNvSpPr>
          <p:nvPr/>
        </p:nvSpPr>
        <p:spPr bwMode="auto">
          <a:xfrm>
            <a:off x="331788" y="230188"/>
            <a:ext cx="8069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2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3G (</a:t>
            </a:r>
            <a:r>
              <a:rPr lang="el-GR" sz="32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φωνή+δεδομένα</a:t>
            </a:r>
            <a:r>
              <a:rPr lang="en-US" sz="32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) </a:t>
            </a:r>
            <a:r>
              <a:rPr lang="el-GR" sz="32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αρχιτεκτονική δικτύου</a:t>
            </a:r>
            <a:endParaRPr lang="en-US" sz="320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141" name="Picture 6" descr="underline_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0F6EEEBD-3CCC-42B2-BE7F-9BCCF8259EA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7108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47109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DB4D2169-1C24-44D3-A7E8-913388E327C2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Διάρθρωση θεματικής ενότητας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471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accent2"/>
                </a:solidFill>
                <a:ea typeface="ＭＳ Ｐゴシック" pitchFamily="34" charset="-128"/>
              </a:rPr>
              <a:t>6.1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Εισαγωγή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l-GR" u="sng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Ασύρματο</a:t>
            </a:r>
            <a:endParaRPr lang="en-US" u="sng" smtClean="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accent2"/>
                </a:solidFill>
                <a:ea typeface="ＭＳ Ｐゴシック" pitchFamily="34" charset="-128"/>
              </a:rPr>
              <a:t>6.2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Ασύρματες ζεύξεις</a:t>
            </a:r>
            <a:r>
              <a:rPr lang="en-US" sz="2400" smtClean="0">
                <a:ea typeface="ＭＳ Ｐゴシック" pitchFamily="34" charset="-128"/>
              </a:rPr>
              <a:t>,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χαρακτηριστικά</a:t>
            </a:r>
            <a:endParaRPr lang="en-US" sz="240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CDMA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accent2"/>
                </a:solidFill>
                <a:ea typeface="ＭＳ Ｐゴシック" pitchFamily="34" charset="-128"/>
              </a:rPr>
              <a:t>6.3</a:t>
            </a:r>
            <a:r>
              <a:rPr lang="en-US" sz="2400" smtClean="0">
                <a:ea typeface="ＭＳ Ｐゴシック" pitchFamily="34" charset="-128"/>
              </a:rPr>
              <a:t> IEEE 802.11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ασύρματα</a:t>
            </a:r>
            <a:r>
              <a:rPr lang="en-US" sz="2400" smtClean="0">
                <a:ea typeface="ＭＳ Ｐゴシック" pitchFamily="34" charset="-128"/>
              </a:rPr>
              <a:t> LANs (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Wi-Fi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accent2"/>
                </a:solidFill>
                <a:ea typeface="ＭＳ Ｐゴシック" pitchFamily="34" charset="-128"/>
              </a:rPr>
              <a:t>6.4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Κυψελωτή πρόσβαση</a:t>
            </a:r>
            <a:r>
              <a:rPr lang="en-US" sz="2400" smtClean="0">
                <a:ea typeface="ＭＳ Ｐゴシック" pitchFamily="34" charset="-128"/>
              </a:rPr>
              <a:t>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στο </a:t>
            </a:r>
            <a:r>
              <a:rPr lang="en-US" sz="2400" smtClean="0">
                <a:ea typeface="ＭＳ Ｐゴシック" pitchFamily="34" charset="-128"/>
              </a:rPr>
              <a:t>Internet</a:t>
            </a:r>
          </a:p>
          <a:p>
            <a:pPr lvl="1">
              <a:lnSpc>
                <a:spcPct val="90000"/>
              </a:lnSpc>
            </a:pP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αρχιτεκτονική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πρότυπα</a:t>
            </a:r>
            <a:r>
              <a:rPr lang="en-US" sz="2000" smtClean="0">
                <a:ea typeface="ＭＳ Ｐゴシック" pitchFamily="34" charset="-128"/>
              </a:rPr>
              <a:t> (e.g., GSM)</a:t>
            </a:r>
          </a:p>
        </p:txBody>
      </p:sp>
      <p:sp>
        <p:nvSpPr>
          <p:cNvPr id="471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u="sng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Κινητικότητα</a:t>
            </a:r>
            <a:endParaRPr lang="en-US" sz="2400" u="sng" smtClean="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C00000"/>
                </a:solidFill>
                <a:ea typeface="ＭＳ Ｐゴシック" pitchFamily="34" charset="-128"/>
              </a:rPr>
              <a:t>6.5 </a:t>
            </a:r>
            <a:r>
              <a:rPr lang="el-GR" sz="200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Αρχές</a:t>
            </a:r>
            <a:r>
              <a:rPr lang="en-US" sz="2000" smtClean="0">
                <a:solidFill>
                  <a:srgbClr val="C00000"/>
                </a:solidFill>
                <a:ea typeface="ＭＳ Ｐゴシック" pitchFamily="34" charset="-128"/>
              </a:rPr>
              <a:t>: </a:t>
            </a:r>
            <a:r>
              <a:rPr lang="el-GR" sz="200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διευθυνσιοδότηση</a:t>
            </a:r>
            <a:r>
              <a:rPr lang="en-US" sz="200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και</a:t>
            </a:r>
            <a:r>
              <a:rPr lang="en-US" sz="200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δρομολόγηση</a:t>
            </a:r>
            <a:r>
              <a:rPr lang="en-US" sz="200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προς κινητούς χρήστες</a:t>
            </a:r>
            <a:endParaRPr lang="en-US" sz="200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6.6</a:t>
            </a:r>
            <a:r>
              <a:rPr lang="en-US" sz="2000" smtClean="0">
                <a:ea typeface="ＭＳ Ｐゴシック" pitchFamily="34" charset="-128"/>
              </a:rPr>
              <a:t> Mobile IP</a:t>
            </a: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6.7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Διαχείριση κινητικότητας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σε κυψελωτά δίκτυα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6.8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Κινητικότητα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και πρωτόκολλα υψηλότερων στρωμάτων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endParaRPr lang="en-US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ea typeface="ＭＳ Ｐゴシック" pitchFamily="34" charset="-128"/>
              </a:rPr>
              <a:t>6.9</a:t>
            </a:r>
            <a:r>
              <a:rPr lang="en-US" sz="20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Περίληψη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7113" name="Picture 2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" y="1017588"/>
            <a:ext cx="5819507" cy="12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41CBBCF9-EB80-4639-8AE5-D2849E28952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8132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48133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CFA67536-647B-4FD8-8A07-33235B0BFD93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81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3948" y="197778"/>
            <a:ext cx="7772400" cy="1143000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Τι είναι η κινητικότητα;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φάσμα κινητικότητας</a:t>
            </a:r>
            <a:r>
              <a:rPr lang="en-US" sz="2400" smtClean="0">
                <a:ea typeface="ＭＳ Ｐゴシック" pitchFamily="34" charset="-128"/>
              </a:rPr>
              <a:t>,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από την</a:t>
            </a: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άποψη του</a:t>
            </a:r>
            <a:r>
              <a:rPr lang="el-GR" sz="240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l-GR" sz="2400" i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δικτύου</a:t>
            </a:r>
            <a:r>
              <a:rPr lang="en-US" sz="2400" smtClean="0">
                <a:ea typeface="ＭＳ Ｐゴシック" pitchFamily="34" charset="-128"/>
              </a:rPr>
              <a:t>:</a:t>
            </a:r>
          </a:p>
        </p:txBody>
      </p:sp>
      <p:grpSp>
        <p:nvGrpSpPr>
          <p:cNvPr id="48136" name="Group 4"/>
          <p:cNvGrpSpPr>
            <a:grpSpLocks/>
          </p:cNvGrpSpPr>
          <p:nvPr/>
        </p:nvGrpSpPr>
        <p:grpSpPr bwMode="auto">
          <a:xfrm>
            <a:off x="644525" y="2657475"/>
            <a:ext cx="8255000" cy="771525"/>
            <a:chOff x="390" y="890"/>
            <a:chExt cx="5200" cy="486"/>
          </a:xfrm>
        </p:grpSpPr>
        <p:sp>
          <p:nvSpPr>
            <p:cNvPr id="48144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45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1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καθόλου κινητικότητα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46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υψηλή κινητικότητα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3860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  <a:cs typeface="Arial" pitchFamily="34" charset="0"/>
              </a:rPr>
              <a:t>κινητός ασύρματος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  <a:cs typeface="Arial" pitchFamily="34" charset="0"/>
              </a:rPr>
              <a:t>χρήστης</a:t>
            </a:r>
            <a:r>
              <a:rPr lang="en-US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  <a:cs typeface="Arial" pitchFamily="34" charset="0"/>
              </a:rPr>
              <a:t>χρησιμοποιεί το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  <a:cs typeface="Arial" pitchFamily="34" charset="0"/>
              </a:rPr>
              <a:t>ίδιο ΑΡ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  <a:cs typeface="Arial" pitchFamily="34" charset="0"/>
              </a:rPr>
              <a:t>κινητός χρήστης</a:t>
            </a:r>
            <a:r>
              <a:rPr lang="en-US">
                <a:latin typeface="Arial" pitchFamily="34" charset="0"/>
                <a:cs typeface="Arial" pitchFamily="34" charset="0"/>
              </a:rPr>
              <a:t>, </a:t>
            </a:r>
            <a:r>
              <a:rPr lang="el-GR">
                <a:latin typeface="Arial" pitchFamily="34" charset="0"/>
                <a:cs typeface="Arial" pitchFamily="34" charset="0"/>
              </a:rPr>
              <a:t>περνάει μέσω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l-GR">
                <a:latin typeface="Arial" pitchFamily="34" charset="0"/>
                <a:cs typeface="Arial" pitchFamily="34" charset="0"/>
              </a:rPr>
              <a:t>πολλαπλών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l-GR">
                <a:latin typeface="Arial" pitchFamily="34" charset="0"/>
                <a:cs typeface="Arial" pitchFamily="34" charset="0"/>
              </a:rPr>
              <a:t>ΑΡ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l-GR">
                <a:latin typeface="Arial" pitchFamily="34" charset="0"/>
                <a:cs typeface="Arial" pitchFamily="34" charset="0"/>
              </a:rPr>
              <a:t>ενώ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l-GR">
                <a:latin typeface="Arial" pitchFamily="34" charset="0"/>
                <a:cs typeface="Arial" pitchFamily="34" charset="0"/>
              </a:rPr>
              <a:t>διατηρεί τις τρέχουσες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l-GR">
                <a:latin typeface="Arial" pitchFamily="34" charset="0"/>
                <a:cs typeface="Arial" pitchFamily="34" charset="0"/>
              </a:rPr>
              <a:t>συνδέσεις</a:t>
            </a:r>
            <a:r>
              <a:rPr lang="en-US">
                <a:latin typeface="Arial" pitchFamily="34" charset="0"/>
                <a:cs typeface="Arial" pitchFamily="34" charset="0"/>
              </a:rPr>
              <a:t> (</a:t>
            </a:r>
            <a:r>
              <a:rPr lang="el-GR" sz="1800">
                <a:latin typeface="Arial" pitchFamily="34" charset="0"/>
                <a:cs typeface="Arial" pitchFamily="34" charset="0"/>
              </a:rPr>
              <a:t>όπως το κινητό</a:t>
            </a:r>
            <a:r>
              <a:rPr lang="en-US" sz="180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dirty="0">
                <a:latin typeface="Arial" pitchFamily="34" charset="0"/>
                <a:cs typeface="Arial" pitchFamily="34" charset="0"/>
              </a:rPr>
              <a:t>κινητός χρήστης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l-GR" dirty="0">
                <a:latin typeface="Arial" pitchFamily="34" charset="0"/>
                <a:cs typeface="Arial" pitchFamily="34" charset="0"/>
              </a:rPr>
              <a:t>συνδέεται</a:t>
            </a:r>
            <a:r>
              <a:rPr lang="en-US" dirty="0">
                <a:latin typeface="Arial" pitchFamily="34" charset="0"/>
                <a:cs typeface="Arial" pitchFamily="34" charset="0"/>
              </a:rPr>
              <a:t>/ </a:t>
            </a:r>
            <a:r>
              <a:rPr lang="el-GR" dirty="0">
                <a:latin typeface="Arial" pitchFamily="34" charset="0"/>
                <a:cs typeface="Arial" pitchFamily="34" charset="0"/>
              </a:rPr>
              <a:t>αποσυνδέεται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από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το δίκτυο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με χρήση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DHCP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40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41" name="Line 11"/>
          <p:cNvSpPr>
            <a:spLocks noChangeShapeType="1"/>
          </p:cNvSpPr>
          <p:nvPr/>
        </p:nvSpPr>
        <p:spPr bwMode="auto">
          <a:xfrm flipH="1" flipV="1">
            <a:off x="3962400" y="3222625"/>
            <a:ext cx="0" cy="877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42" name="Line 11"/>
          <p:cNvSpPr>
            <a:spLocks noChangeShapeType="1"/>
          </p:cNvSpPr>
          <p:nvPr/>
        </p:nvSpPr>
        <p:spPr bwMode="auto">
          <a:xfrm flipV="1">
            <a:off x="6921500" y="3211513"/>
            <a:ext cx="165100" cy="8858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48143" name="Picture 2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0D3368AD-7FD9-49F2-9264-6DCB6C2E7209}" type="slidenum">
              <a:rPr lang="en-US" smtClean="0"/>
              <a:pPr/>
              <a:t>44</a:t>
            </a:fld>
            <a:endParaRPr lang="en-US" smtClean="0"/>
          </a:p>
        </p:txBody>
      </p:sp>
      <p:grpSp>
        <p:nvGrpSpPr>
          <p:cNvPr id="49156" name="Group 130"/>
          <p:cNvGrpSpPr>
            <a:grpSpLocks/>
          </p:cNvGrpSpPr>
          <p:nvPr/>
        </p:nvGrpSpPr>
        <p:grpSpPr bwMode="auto">
          <a:xfrm>
            <a:off x="1597025" y="2486025"/>
            <a:ext cx="6654800" cy="3421063"/>
            <a:chOff x="1597027" y="2486025"/>
            <a:chExt cx="6654798" cy="3421063"/>
          </a:xfrm>
        </p:grpSpPr>
        <p:sp>
          <p:nvSpPr>
            <p:cNvPr id="49167" name="Freeform 2"/>
            <p:cNvSpPr>
              <a:spLocks/>
            </p:cNvSpPr>
            <p:nvPr/>
          </p:nvSpPr>
          <p:spPr bwMode="auto">
            <a:xfrm>
              <a:off x="1612900" y="2616200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168" name="Freeform 96"/>
            <p:cNvSpPr>
              <a:spLocks/>
            </p:cNvSpPr>
            <p:nvPr/>
          </p:nvSpPr>
          <p:spPr bwMode="auto">
            <a:xfrm>
              <a:off x="6413500" y="2486025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169" name="Freeform 119"/>
            <p:cNvSpPr>
              <a:spLocks/>
            </p:cNvSpPr>
            <p:nvPr/>
          </p:nvSpPr>
          <p:spPr bwMode="auto">
            <a:xfrm>
              <a:off x="3954463" y="3432175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170" name="Text Box 120"/>
            <p:cNvSpPr txBox="1">
              <a:spLocks noChangeArrowheads="1"/>
            </p:cNvSpPr>
            <p:nvPr/>
          </p:nvSpPr>
          <p:spPr bwMode="auto">
            <a:xfrm>
              <a:off x="4129088" y="3729038"/>
              <a:ext cx="14478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wide area network</a:t>
              </a:r>
            </a:p>
          </p:txBody>
        </p:sp>
        <p:sp>
          <p:nvSpPr>
            <p:cNvPr id="49171" name="Freeform 121"/>
            <p:cNvSpPr>
              <a:spLocks/>
            </p:cNvSpPr>
            <p:nvPr/>
          </p:nvSpPr>
          <p:spPr bwMode="auto">
            <a:xfrm>
              <a:off x="3259138" y="4995863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9172" name="Group 136"/>
            <p:cNvGrpSpPr>
              <a:grpSpLocks/>
            </p:cNvGrpSpPr>
            <p:nvPr/>
          </p:nvGrpSpPr>
          <p:grpSpPr bwMode="auto">
            <a:xfrm>
              <a:off x="1597027" y="2735489"/>
              <a:ext cx="1091746" cy="791482"/>
              <a:chOff x="4089854" y="1363889"/>
              <a:chExt cx="1091746" cy="791482"/>
            </a:xfrm>
          </p:grpSpPr>
          <p:sp>
            <p:nvSpPr>
              <p:cNvPr id="49178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9179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49180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181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4917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65402" y="3570288"/>
              <a:ext cx="68421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74" name="Line 111"/>
            <p:cNvSpPr>
              <a:spLocks noChangeShapeType="1"/>
            </p:cNvSpPr>
            <p:nvPr/>
          </p:nvSpPr>
          <p:spPr bwMode="auto">
            <a:xfrm>
              <a:off x="2218192" y="3269796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75" name="Line 111"/>
            <p:cNvSpPr>
              <a:spLocks noChangeShapeType="1"/>
            </p:cNvSpPr>
            <p:nvPr/>
          </p:nvSpPr>
          <p:spPr bwMode="auto">
            <a:xfrm flipV="1">
              <a:off x="3242104" y="3690257"/>
              <a:ext cx="948895" cy="1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76" name="Line 111"/>
            <p:cNvSpPr>
              <a:spLocks noChangeShapeType="1"/>
            </p:cNvSpPr>
            <p:nvPr/>
          </p:nvSpPr>
          <p:spPr bwMode="auto">
            <a:xfrm>
              <a:off x="5594073" y="3861937"/>
              <a:ext cx="1383670" cy="2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9177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5739" y="4897438"/>
              <a:ext cx="906462" cy="78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7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49158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9B8FA9D2-6532-4FCC-B076-D9F940B2C709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915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Κινητικότητα: Λεξιλόγιο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60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οικιακό δίκτυο</a:t>
            </a: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μόνιμη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l-GR" altLang="ja-JP" dirty="0" smtClean="0">
                <a:latin typeface="Arial" pitchFamily="34" charset="0"/>
                <a:cs typeface="Arial" pitchFamily="34" charset="0"/>
              </a:rPr>
              <a:t>κατοικία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altLang="ja-JP" dirty="0">
                <a:latin typeface="Arial" pitchFamily="34" charset="0"/>
                <a:cs typeface="Arial" pitchFamily="34" charset="0"/>
              </a:rPr>
              <a:t>του κινητού</a:t>
            </a:r>
            <a:endParaRPr lang="en-US" altLang="ja-JP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el-GR" sz="1600" dirty="0" err="1">
                <a:latin typeface="Arial" pitchFamily="34" charset="0"/>
                <a:cs typeface="Arial" pitchFamily="34" charset="0"/>
              </a:rPr>
              <a:t>π.χ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., 128.119.40/24)</a:t>
            </a:r>
          </a:p>
        </p:txBody>
      </p:sp>
      <p:sp>
        <p:nvSpPr>
          <p:cNvPr id="49161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μόνιμη διεύθυνση</a:t>
            </a: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διεύθυνση οικιακού δικτύου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μπορεί πάντα </a:t>
            </a:r>
            <a:r>
              <a:rPr lang="el-GR" dirty="0">
                <a:latin typeface="Arial" pitchFamily="34" charset="0"/>
                <a:cs typeface="Arial" pitchFamily="34" charset="0"/>
              </a:rPr>
              <a:t>να χρησιμοποιηθεί για να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έρθουμε σε επαφή με </a:t>
            </a:r>
            <a:r>
              <a:rPr lang="el-GR" dirty="0">
                <a:latin typeface="Arial" pitchFamily="34" charset="0"/>
                <a:cs typeface="Arial" pitchFamily="34" charset="0"/>
              </a:rPr>
              <a:t>το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κινητό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πχ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128.119.40.186</a:t>
            </a:r>
          </a:p>
        </p:txBody>
      </p:sp>
      <p:sp>
        <p:nvSpPr>
          <p:cNvPr id="49162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οικιακός πράκτορας</a:t>
            </a: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οντότητα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που θα εκτελέσει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λειτουργίες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διαχείρισης κινητικότητας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εκ μέρους του κινητού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, </a:t>
            </a:r>
            <a:r>
              <a:rPr lang="el-GR" i="1" dirty="0">
                <a:latin typeface="Arial" pitchFamily="34" charset="0"/>
                <a:cs typeface="Arial" pitchFamily="34" charset="0"/>
              </a:rPr>
              <a:t>όταν αυτό κινείται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63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9164" name="Line 124"/>
          <p:cNvSpPr>
            <a:spLocks noChangeShapeType="1"/>
          </p:cNvSpPr>
          <p:nvPr/>
        </p:nvSpPr>
        <p:spPr bwMode="auto">
          <a:xfrm flipV="1">
            <a:off x="1055688" y="3359150"/>
            <a:ext cx="766762" cy="9731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9165" name="Line 124"/>
          <p:cNvSpPr>
            <a:spLocks noChangeShapeType="1"/>
          </p:cNvSpPr>
          <p:nvPr/>
        </p:nvSpPr>
        <p:spPr bwMode="auto">
          <a:xfrm flipV="1">
            <a:off x="2994025" y="2003425"/>
            <a:ext cx="1262063" cy="15668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49166" name="Picture 21" descr="underline_base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012" y="1039814"/>
            <a:ext cx="4241389" cy="15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352B7F00-04DE-42A9-AAAE-BF6FB5F6D30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0180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  <a:cs typeface="Arial" pitchFamily="34" charset="0"/>
              </a:rPr>
              <a:t>Wireless, Mobile Networks</a:t>
            </a:r>
          </a:p>
        </p:txBody>
      </p:sp>
      <p:sp>
        <p:nvSpPr>
          <p:cNvPr id="50181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  <a:cs typeface="Arial" pitchFamily="34" charset="0"/>
              </a:rPr>
              <a:t>6-</a:t>
            </a:r>
            <a:fld id="{E16F3C16-71F0-4F40-9EA7-EA66F3AD5B60}" type="slidenum">
              <a:rPr lang="en-US" sz="12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2" name="Rectangle 21"/>
          <p:cNvSpPr>
            <a:spLocks noGrp="1" noChangeArrowheads="1"/>
          </p:cNvSpPr>
          <p:nvPr>
            <p:ph type="title"/>
          </p:nvPr>
        </p:nvSpPr>
        <p:spPr>
          <a:xfrm>
            <a:off x="315913" y="90488"/>
            <a:ext cx="7772400" cy="1143000"/>
          </a:xfrm>
        </p:spPr>
        <p:txBody>
          <a:bodyPr/>
          <a:lstStyle/>
          <a:p>
            <a:r>
              <a:rPr lang="el-GR" sz="3400" smtClean="0">
                <a:latin typeface="Arial" pitchFamily="34" charset="0"/>
                <a:ea typeface="ＭＳ Ｐゴシック" pitchFamily="34" charset="-128"/>
              </a:rPr>
              <a:t>Κινητικότητα: περισσότερο λεξιλόγιο</a:t>
            </a:r>
            <a:endParaRPr lang="en-US" sz="34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83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84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85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86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wide area network</a:t>
            </a:r>
          </a:p>
        </p:txBody>
      </p:sp>
      <p:sp>
        <p:nvSpPr>
          <p:cNvPr id="50187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501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0" y="3570288"/>
            <a:ext cx="6842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9" name="Line 111"/>
          <p:cNvSpPr>
            <a:spLocks noChangeShapeType="1"/>
          </p:cNvSpPr>
          <p:nvPr/>
        </p:nvSpPr>
        <p:spPr bwMode="auto">
          <a:xfrm flipV="1">
            <a:off x="3241675" y="3690938"/>
            <a:ext cx="949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0190" name="Line 111"/>
          <p:cNvSpPr>
            <a:spLocks noChangeShapeType="1"/>
          </p:cNvSpPr>
          <p:nvPr/>
        </p:nvSpPr>
        <p:spPr bwMode="auto">
          <a:xfrm>
            <a:off x="5594350" y="3862388"/>
            <a:ext cx="1382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501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3711575"/>
            <a:ext cx="6842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2" name="Line 111"/>
          <p:cNvSpPr>
            <a:spLocks noChangeShapeType="1"/>
          </p:cNvSpPr>
          <p:nvPr/>
        </p:nvSpPr>
        <p:spPr bwMode="auto">
          <a:xfrm flipH="1">
            <a:off x="7281863" y="3378200"/>
            <a:ext cx="346075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50193" name="Group 167"/>
          <p:cNvGrpSpPr>
            <a:grpSpLocks/>
          </p:cNvGrpSpPr>
          <p:nvPr/>
        </p:nvGrpSpPr>
        <p:grpSpPr bwMode="auto">
          <a:xfrm>
            <a:off x="7050088" y="2811463"/>
            <a:ext cx="1092200" cy="792162"/>
            <a:chOff x="4089854" y="1363889"/>
            <a:chExt cx="1091746" cy="791482"/>
          </a:xfrm>
        </p:grpSpPr>
        <p:sp>
          <p:nvSpPr>
            <p:cNvPr id="50206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207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5020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0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01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4897438"/>
            <a:ext cx="906462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5" name="Text Box 22"/>
          <p:cNvSpPr txBox="1">
            <a:spLocks noChangeArrowheads="1"/>
          </p:cNvSpPr>
          <p:nvPr/>
        </p:nvSpPr>
        <p:spPr bwMode="auto">
          <a:xfrm>
            <a:off x="2914650" y="2295525"/>
            <a:ext cx="3335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care-of-address:</a:t>
            </a:r>
            <a:r>
              <a:rPr lang="en-US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latin typeface="Arial" pitchFamily="34" charset="0"/>
                <a:cs typeface="Arial" pitchFamily="34" charset="0"/>
              </a:rPr>
              <a:t>address  in visited network.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(e.g., 79,129.13.2) </a:t>
            </a:r>
          </a:p>
        </p:txBody>
      </p:sp>
      <p:sp>
        <p:nvSpPr>
          <p:cNvPr id="50196" name="Text Box 124"/>
          <p:cNvSpPr txBox="1">
            <a:spLocks noChangeArrowheads="1"/>
          </p:cNvSpPr>
          <p:nvPr/>
        </p:nvSpPr>
        <p:spPr bwMode="auto">
          <a:xfrm>
            <a:off x="5794375" y="1211263"/>
            <a:ext cx="33496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επισκεπτόμενο δίκτυο</a:t>
            </a:r>
            <a:r>
              <a:rPr lang="en-US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>
                <a:latin typeface="Arial" pitchFamily="34" charset="0"/>
                <a:cs typeface="Arial" pitchFamily="34" charset="0"/>
              </a:rPr>
              <a:t>δίκτυο στο οποίο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l-GR">
                <a:latin typeface="Arial" pitchFamily="34" charset="0"/>
                <a:cs typeface="Arial" pitchFamily="34" charset="0"/>
              </a:rPr>
              <a:t>το κινητό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l-GR">
                <a:latin typeface="Arial" pitchFamily="34" charset="0"/>
                <a:cs typeface="Arial" pitchFamily="34" charset="0"/>
              </a:rPr>
              <a:t>βρίσκεται προς το παρόν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n-US" sz="1600">
                <a:latin typeface="Arial" pitchFamily="34" charset="0"/>
                <a:cs typeface="Arial" pitchFamily="34" charset="0"/>
              </a:rPr>
              <a:t>(</a:t>
            </a:r>
            <a:r>
              <a:rPr lang="el-GR" sz="1600">
                <a:latin typeface="Arial" pitchFamily="34" charset="0"/>
                <a:cs typeface="Arial" pitchFamily="34" charset="0"/>
              </a:rPr>
              <a:t>π</a:t>
            </a:r>
            <a:r>
              <a:rPr lang="en-US" sz="1600">
                <a:latin typeface="Arial" pitchFamily="34" charset="0"/>
                <a:cs typeface="Arial" pitchFamily="34" charset="0"/>
              </a:rPr>
              <a:t>.</a:t>
            </a:r>
            <a:r>
              <a:rPr lang="el-GR" sz="1600">
                <a:latin typeface="Arial" pitchFamily="34" charset="0"/>
                <a:cs typeface="Arial" pitchFamily="34" charset="0"/>
              </a:rPr>
              <a:t>χ</a:t>
            </a:r>
            <a:r>
              <a:rPr lang="en-US" sz="1600">
                <a:latin typeface="Arial" pitchFamily="34" charset="0"/>
                <a:cs typeface="Arial" pitchFamily="34" charset="0"/>
              </a:rPr>
              <a:t>., 79.129.13/24)</a:t>
            </a:r>
          </a:p>
        </p:txBody>
      </p:sp>
      <p:sp>
        <p:nvSpPr>
          <p:cNvPr id="50197" name="Text Box 125"/>
          <p:cNvSpPr txBox="1">
            <a:spLocks noChangeArrowheads="1"/>
          </p:cNvSpPr>
          <p:nvPr/>
        </p:nvSpPr>
        <p:spPr bwMode="auto">
          <a:xfrm>
            <a:off x="1870075" y="1330325"/>
            <a:ext cx="3671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μόνιμη διεύθυνση</a:t>
            </a:r>
            <a:r>
              <a:rPr lang="en-US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>
                <a:latin typeface="Arial" pitchFamily="34" charset="0"/>
                <a:cs typeface="Arial" pitchFamily="34" charset="0"/>
              </a:rPr>
              <a:t>παραμένει σταθερή</a:t>
            </a:r>
            <a:r>
              <a:rPr lang="en-US">
                <a:latin typeface="Arial" pitchFamily="34" charset="0"/>
                <a:cs typeface="Arial" pitchFamily="34" charset="0"/>
              </a:rPr>
              <a:t> (</a:t>
            </a:r>
            <a:r>
              <a:rPr lang="el-GR" sz="1600">
                <a:latin typeface="Arial" pitchFamily="34" charset="0"/>
                <a:cs typeface="Arial" pitchFamily="34" charset="0"/>
              </a:rPr>
              <a:t>π</a:t>
            </a:r>
            <a:r>
              <a:rPr lang="en-US" sz="1600">
                <a:latin typeface="Arial" pitchFamily="34" charset="0"/>
                <a:cs typeface="Arial" pitchFamily="34" charset="0"/>
              </a:rPr>
              <a:t>.</a:t>
            </a:r>
            <a:r>
              <a:rPr lang="el-GR" sz="1600">
                <a:latin typeface="Arial" pitchFamily="34" charset="0"/>
                <a:cs typeface="Arial" pitchFamily="34" charset="0"/>
              </a:rPr>
              <a:t>χ</a:t>
            </a:r>
            <a:r>
              <a:rPr lang="en-US" sz="1600">
                <a:latin typeface="Arial" pitchFamily="34" charset="0"/>
                <a:cs typeface="Arial" pitchFamily="34" charset="0"/>
              </a:rPr>
              <a:t>., 128.119.40.186)</a:t>
            </a:r>
          </a:p>
        </p:txBody>
      </p:sp>
      <p:sp>
        <p:nvSpPr>
          <p:cNvPr id="50198" name="Text Box 126"/>
          <p:cNvSpPr txBox="1">
            <a:spLocks noChangeArrowheads="1"/>
          </p:cNvSpPr>
          <p:nvPr/>
        </p:nvSpPr>
        <p:spPr bwMode="auto">
          <a:xfrm>
            <a:off x="6396038" y="4471988"/>
            <a:ext cx="274796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ξένος πράκτορας</a:t>
            </a: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1600">
                <a:latin typeface="Arial" pitchFamily="34" charset="0"/>
                <a:cs typeface="Arial" pitchFamily="34" charset="0"/>
              </a:rPr>
              <a:t>οντότητα</a:t>
            </a:r>
            <a:r>
              <a:rPr lang="en-US" sz="1600">
                <a:latin typeface="Arial" pitchFamily="34" charset="0"/>
                <a:cs typeface="Arial" pitchFamily="34" charset="0"/>
              </a:rPr>
              <a:t> </a:t>
            </a:r>
            <a:r>
              <a:rPr lang="el-GR" sz="1600">
                <a:latin typeface="Arial" pitchFamily="34" charset="0"/>
                <a:cs typeface="Arial" pitchFamily="34" charset="0"/>
              </a:rPr>
              <a:t>στο επισκεπτόμενο δίκτυο που θα εκτελέσει</a:t>
            </a:r>
            <a:r>
              <a:rPr lang="en-US" sz="1600">
                <a:latin typeface="Arial" pitchFamily="34" charset="0"/>
                <a:cs typeface="Arial" pitchFamily="34" charset="0"/>
              </a:rPr>
              <a:t> </a:t>
            </a:r>
            <a:r>
              <a:rPr lang="el-GR" sz="1600">
                <a:latin typeface="Arial" pitchFamily="34" charset="0"/>
                <a:cs typeface="Arial" pitchFamily="34" charset="0"/>
              </a:rPr>
              <a:t>λειτουργίες κινητικότητας</a:t>
            </a:r>
            <a:r>
              <a:rPr lang="en-US" sz="1600">
                <a:latin typeface="Arial" pitchFamily="34" charset="0"/>
                <a:cs typeface="Arial" pitchFamily="34" charset="0"/>
              </a:rPr>
              <a:t> </a:t>
            </a:r>
            <a:r>
              <a:rPr lang="el-GR" sz="1600">
                <a:latin typeface="Arial" pitchFamily="34" charset="0"/>
                <a:cs typeface="Arial" pitchFamily="34" charset="0"/>
              </a:rPr>
              <a:t>εκ μέρους του κινητού</a:t>
            </a:r>
            <a:r>
              <a:rPr lang="en-US" sz="1600">
                <a:latin typeface="Arial" pitchFamily="34" charset="0"/>
                <a:cs typeface="Arial" pitchFamily="34" charset="0"/>
              </a:rPr>
              <a:t>.</a:t>
            </a:r>
            <a:r>
              <a:rPr lang="en-US" i="1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0199" name="Text Box 128"/>
          <p:cNvSpPr txBox="1">
            <a:spLocks noChangeArrowheads="1"/>
          </p:cNvSpPr>
          <p:nvPr/>
        </p:nvSpPr>
        <p:spPr bwMode="auto">
          <a:xfrm>
            <a:off x="682625" y="5235575"/>
            <a:ext cx="2747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ανταποκριτής</a:t>
            </a:r>
            <a:r>
              <a:rPr lang="en-US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i="1">
                <a:latin typeface="Arial" pitchFamily="34" charset="0"/>
                <a:cs typeface="Arial" pitchFamily="34" charset="0"/>
              </a:rPr>
              <a:t>θέλει να επικοινωνήσει με το κινητό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200" name="Line 129"/>
          <p:cNvSpPr>
            <a:spLocks noChangeShapeType="1"/>
          </p:cNvSpPr>
          <p:nvPr/>
        </p:nvSpPr>
        <p:spPr bwMode="auto">
          <a:xfrm flipV="1">
            <a:off x="3144838" y="5403850"/>
            <a:ext cx="1169987" cy="311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0201" name="Line 129"/>
          <p:cNvSpPr>
            <a:spLocks noChangeShapeType="1"/>
          </p:cNvSpPr>
          <p:nvPr/>
        </p:nvSpPr>
        <p:spPr bwMode="auto">
          <a:xfrm>
            <a:off x="5072063" y="2776538"/>
            <a:ext cx="2047875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0202" name="Line 129"/>
          <p:cNvSpPr>
            <a:spLocks noChangeShapeType="1"/>
          </p:cNvSpPr>
          <p:nvPr/>
        </p:nvSpPr>
        <p:spPr bwMode="auto">
          <a:xfrm>
            <a:off x="5126038" y="1781175"/>
            <a:ext cx="2036762" cy="13430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0203" name="Line 129"/>
          <p:cNvSpPr>
            <a:spLocks noChangeShapeType="1"/>
          </p:cNvSpPr>
          <p:nvPr/>
        </p:nvSpPr>
        <p:spPr bwMode="auto">
          <a:xfrm flipH="1">
            <a:off x="7947025" y="2252663"/>
            <a:ext cx="0" cy="5445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0204" name="Line 129"/>
          <p:cNvSpPr>
            <a:spLocks noChangeShapeType="1"/>
          </p:cNvSpPr>
          <p:nvPr/>
        </p:nvSpPr>
        <p:spPr bwMode="auto">
          <a:xfrm>
            <a:off x="7326313" y="4027488"/>
            <a:ext cx="217487" cy="3762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50205" name="Picture 19" descr="underline_base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588" y="879475"/>
            <a:ext cx="5942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A1FA5A58-8466-41FD-A277-2B6EB3C9287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51204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51205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218371FF-8CE5-4CAD-BA5C-84834AE3F5B2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Πώς επικοινωνείς με μια </a:t>
            </a:r>
            <a:r>
              <a:rPr lang="el-GR" sz="3200" i="1" dirty="0" smtClean="0">
                <a:latin typeface="Arial" pitchFamily="34" charset="0"/>
                <a:ea typeface="ＭＳ Ｐゴシック" pitchFamily="34" charset="-128"/>
              </a:rPr>
              <a:t>κινητή</a:t>
            </a:r>
            <a:r>
              <a:rPr lang="en-US" sz="3200" i="1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φίλη</a:t>
            </a:r>
            <a:r>
              <a:rPr lang="en-US" sz="3200" dirty="0" smtClean="0">
                <a:ea typeface="ＭＳ Ｐゴシック" pitchFamily="34" charset="-128"/>
              </a:rPr>
              <a:t>:</a:t>
            </a:r>
          </a:p>
        </p:txBody>
      </p:sp>
      <p:sp>
        <p:nvSpPr>
          <p:cNvPr id="512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222500"/>
            <a:ext cx="3824288" cy="2797175"/>
          </a:xfrm>
        </p:spPr>
        <p:txBody>
          <a:bodyPr/>
          <a:lstStyle/>
          <a:p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ψάχνεις όλους τους τηλεφωνικούς καταλόγους;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καλείς τους γονείς της;</a:t>
            </a:r>
            <a:endParaRPr lang="en-US" sz="2000" smtClean="0">
              <a:ea typeface="ＭＳ Ｐゴシック" pitchFamily="34" charset="-128"/>
            </a:endParaRPr>
          </a:p>
          <a:p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περιμένεις να σε ενημερώσει για το που βρίσκεται;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51208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51325" y="3827463"/>
            <a:ext cx="4622800" cy="2390775"/>
          </a:xfrm>
          <a:noFill/>
        </p:spPr>
      </p:pic>
      <p:pic>
        <p:nvPicPr>
          <p:cNvPr id="51209" name="Picture 5" descr="Al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6" descr="Bo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Πού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να πήγε η Αλίκη;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12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51213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51214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51215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51216" name="Rectangle 12"/>
          <p:cNvSpPr>
            <a:spLocks noChangeArrowheads="1"/>
          </p:cNvSpPr>
          <p:nvPr/>
        </p:nvSpPr>
        <p:spPr bwMode="auto">
          <a:xfrm>
            <a:off x="285750" y="1276350"/>
            <a:ext cx="532288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75000"/>
              <a:buFont typeface="Wingdings" pitchFamily="2" charset="2"/>
              <a:buNone/>
            </a:pPr>
            <a:r>
              <a:rPr lang="el-GR" sz="2400">
                <a:solidFill>
                  <a:srgbClr val="000099"/>
                </a:solidFill>
                <a:latin typeface="Arial" pitchFamily="34" charset="0"/>
              </a:rPr>
              <a:t>Πως βρίσκεις μιά φίλη που αλλάζει συχνά διευθύνσεις;</a:t>
            </a:r>
            <a:endParaRPr lang="en-US" sz="240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51217" name="Picture 15" descr="underline_base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265B5B82-1663-4F4C-A498-5C8D14258D6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2228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52229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19475E57-1569-41FF-935B-A48658ED3C40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22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Κινητικότητα: προσεγγίσεις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r>
              <a:rPr lang="el-GR" sz="2000" i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άσε τη δρομολόγηση να το αναλάβει</a:t>
            </a:r>
            <a:r>
              <a:rPr lang="en-US" sz="2000" i="1" smtClean="0">
                <a:solidFill>
                  <a:srgbClr val="C00000"/>
                </a:solidFill>
                <a:ea typeface="ＭＳ Ｐゴシック" pitchFamily="34" charset="-128"/>
              </a:rPr>
              <a:t>: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οι δρομολογητές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διαφημίζουν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τη μόνιμη διεύθυνση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των κινητών κόμβων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μέσω της συνήθους ανταλλαγής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πινάκων δρομολόγησης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πίνακες δρομολόγησης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υποδεικνύουν που βρίσκεται κάθε κινητό</a:t>
            </a:r>
            <a:endParaRPr lang="en-US" sz="2000" smtClean="0">
              <a:ea typeface="ＭＳ Ｐゴシック" pitchFamily="34" charset="-128"/>
            </a:endParaRPr>
          </a:p>
          <a:p>
            <a:pPr lvl="1"/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χωρίς αλλαγές στα τερματικά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l-GR" sz="2000" i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άσε τα τερματικά να το αναλάβουν</a:t>
            </a:r>
            <a:r>
              <a:rPr lang="en-US" sz="2000" i="1" smtClean="0">
                <a:solidFill>
                  <a:srgbClr val="C00000"/>
                </a:solidFill>
                <a:ea typeface="ＭＳ Ｐゴシック" pitchFamily="34" charset="-128"/>
              </a:rPr>
              <a:t>: </a:t>
            </a:r>
          </a:p>
          <a:p>
            <a:pPr lvl="1"/>
            <a:r>
              <a:rPr lang="el-GR" sz="2000" i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έμμεση δρομολόγηση</a:t>
            </a:r>
            <a:r>
              <a:rPr lang="en-US" sz="2000" i="1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00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επικοινωνία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από ανταποκριτή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προς κινητό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μέσω του οικιακού πράκτορα</a:t>
            </a:r>
            <a:r>
              <a:rPr lang="en-US" sz="2000" smtClean="0">
                <a:ea typeface="ＭＳ Ｐゴシック" pitchFamily="34" charset="-128"/>
              </a:rPr>
              <a:t>,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μετά προωθείται στο κινητό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l-GR" sz="2000" i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άμεση δρομολόγηση</a:t>
            </a:r>
            <a:r>
              <a:rPr lang="en-US" sz="2000" i="1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00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ανταποκριτής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παίρνει την ξένη διεύθυνση του κινητού</a:t>
            </a:r>
            <a:r>
              <a:rPr lang="en-US" sz="2000" smtClean="0">
                <a:ea typeface="ＭＳ Ｐゴシック" pitchFamily="34" charset="-128"/>
              </a:rPr>
              <a:t>,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στέλνει απευθείας στο κινητό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52232" name="Picture 2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3" y="906464"/>
            <a:ext cx="5049837" cy="17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9A1FD44C-8816-49B8-B60B-7A52253BFA5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3252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53253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06A06047-6E1E-4A6A-B312-7633AD4B488D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r>
              <a:rPr lang="el-GR" smtClean="0">
                <a:latin typeface="Arial" pitchFamily="34" charset="0"/>
                <a:ea typeface="ＭＳ Ｐゴシック" pitchFamily="34" charset="-128"/>
              </a:rPr>
              <a:t>Κινητικότητα: προσεγγίσεις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r>
              <a:rPr lang="el-GR" sz="2000" i="1" smtClean="0">
                <a:solidFill>
                  <a:schemeClr val="folHlink"/>
                </a:solidFill>
                <a:latin typeface="Arial" pitchFamily="34" charset="0"/>
                <a:ea typeface="ＭＳ Ｐゴシック" pitchFamily="34" charset="-128"/>
              </a:rPr>
              <a:t>άσε τη δρομολόγηση να το αναλάβει</a:t>
            </a:r>
            <a:r>
              <a:rPr lang="en-US" sz="2000" i="1" smtClean="0">
                <a:solidFill>
                  <a:schemeClr val="folHlink"/>
                </a:solidFill>
                <a:ea typeface="ＭＳ Ｐゴシック" pitchFamily="34" charset="-128"/>
              </a:rPr>
              <a:t>: </a:t>
            </a:r>
            <a:r>
              <a:rPr lang="el-GR" sz="2000" smtClean="0">
                <a:solidFill>
                  <a:schemeClr val="folHlink"/>
                </a:solidFill>
                <a:latin typeface="Arial" pitchFamily="34" charset="0"/>
                <a:ea typeface="ＭＳ Ｐゴシック" pitchFamily="34" charset="-128"/>
              </a:rPr>
              <a:t>οι δρομολογητές</a:t>
            </a:r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solidFill>
                  <a:schemeClr val="folHlink"/>
                </a:solidFill>
                <a:latin typeface="Arial" pitchFamily="34" charset="0"/>
                <a:ea typeface="ＭＳ Ｐゴシック" pitchFamily="34" charset="-128"/>
              </a:rPr>
              <a:t>διαφημίζουν</a:t>
            </a:r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solidFill>
                  <a:schemeClr val="folHlink"/>
                </a:solidFill>
                <a:latin typeface="Arial" pitchFamily="34" charset="0"/>
                <a:ea typeface="ＭＳ Ｐゴシック" pitchFamily="34" charset="-128"/>
              </a:rPr>
              <a:t>τη μόνιμη διεύθυνση</a:t>
            </a:r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solidFill>
                  <a:schemeClr val="folHlink"/>
                </a:solidFill>
                <a:latin typeface="Arial" pitchFamily="34" charset="0"/>
                <a:ea typeface="ＭＳ Ｐゴシック" pitchFamily="34" charset="-128"/>
              </a:rPr>
              <a:t>των κινητών κόμβων</a:t>
            </a:r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solidFill>
                  <a:schemeClr val="folHlink"/>
                </a:solidFill>
                <a:latin typeface="Arial" pitchFamily="34" charset="0"/>
                <a:ea typeface="ＭＳ Ｐゴシック" pitchFamily="34" charset="-128"/>
              </a:rPr>
              <a:t>μέσω της συνήθους ανταλλαγής</a:t>
            </a:r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solidFill>
                  <a:schemeClr val="folHlink"/>
                </a:solidFill>
                <a:latin typeface="Arial" pitchFamily="34" charset="0"/>
                <a:ea typeface="ＭＳ Ｐゴシック" pitchFamily="34" charset="-128"/>
              </a:rPr>
              <a:t>πινάκων δρομολόγησης</a:t>
            </a:r>
            <a:endParaRPr lang="en-US" sz="2000" smtClean="0">
              <a:solidFill>
                <a:schemeClr val="folHlink"/>
              </a:solidFill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l-GR" sz="2000" smtClean="0">
                <a:solidFill>
                  <a:schemeClr val="folHlink"/>
                </a:solidFill>
                <a:latin typeface="Arial" pitchFamily="34" charset="0"/>
                <a:ea typeface="ＭＳ Ｐゴシック" pitchFamily="34" charset="-128"/>
              </a:rPr>
              <a:t>πίνακες δρομολόγησης</a:t>
            </a:r>
            <a:r>
              <a:rPr lang="en-US" sz="200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solidFill>
                  <a:schemeClr val="folHlink"/>
                </a:solidFill>
                <a:latin typeface="Arial" pitchFamily="34" charset="0"/>
                <a:ea typeface="ＭＳ Ｐゴシック" pitchFamily="34" charset="-128"/>
              </a:rPr>
              <a:t>υποδεικνύουν που βρίσκεται κάθε κινητό</a:t>
            </a:r>
            <a:endParaRPr lang="en-US" sz="2000" smtClean="0">
              <a:solidFill>
                <a:schemeClr val="folHlink"/>
              </a:solidFill>
              <a:ea typeface="ＭＳ Ｐゴシック" pitchFamily="34" charset="-128"/>
            </a:endParaRPr>
          </a:p>
          <a:p>
            <a:pPr lvl="1"/>
            <a:r>
              <a:rPr lang="el-GR" sz="2000" smtClean="0">
                <a:solidFill>
                  <a:schemeClr val="folHlink"/>
                </a:solidFill>
                <a:latin typeface="Arial" pitchFamily="34" charset="0"/>
                <a:ea typeface="ＭＳ Ｐゴシック" pitchFamily="34" charset="-128"/>
              </a:rPr>
              <a:t>χωρίς αλλαγές στα τερματικά</a:t>
            </a:r>
            <a:endParaRPr lang="en-US" sz="2000" smtClean="0">
              <a:solidFill>
                <a:schemeClr val="folHlink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l-GR" sz="2000" i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άσε τα τερματικά να το αναλάβουν</a:t>
            </a:r>
            <a:r>
              <a:rPr lang="en-US" sz="2000" i="1" smtClean="0">
                <a:solidFill>
                  <a:srgbClr val="C00000"/>
                </a:solidFill>
                <a:ea typeface="ＭＳ Ｐゴシック" pitchFamily="34" charset="-128"/>
              </a:rPr>
              <a:t>: </a:t>
            </a:r>
          </a:p>
          <a:p>
            <a:pPr lvl="1"/>
            <a:r>
              <a:rPr lang="el-GR" sz="2000" i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έμμεση δρομολόγηση</a:t>
            </a:r>
            <a:r>
              <a:rPr lang="en-US" sz="2000" i="1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00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επικοινωνία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από ανταποκριτή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προς κινητό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μέσω του οικιακού πράκτορα</a:t>
            </a:r>
            <a:r>
              <a:rPr lang="en-US" sz="2000" smtClean="0">
                <a:ea typeface="ＭＳ Ｐゴシック" pitchFamily="34" charset="-128"/>
              </a:rPr>
              <a:t>,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μετά προωθείται στο κινητό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  <a:p>
            <a:pPr lvl="1"/>
            <a:r>
              <a:rPr lang="el-GR" sz="2000" i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άμεση δρομολόγηση</a:t>
            </a:r>
            <a:r>
              <a:rPr lang="en-US" sz="2000" i="1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00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ανταποκριτής</a:t>
            </a:r>
            <a:r>
              <a:rPr lang="en-US" sz="2000" smtClean="0">
                <a:ea typeface="ＭＳ Ｐゴシック" pitchFamily="34" charset="-128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παίρνει την ξένη διεύθυνση του κινητού</a:t>
            </a:r>
            <a:r>
              <a:rPr lang="en-US" sz="2000" smtClean="0">
                <a:ea typeface="ＭＳ Ｐゴシック" pitchFamily="34" charset="-128"/>
              </a:rPr>
              <a:t>,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</a:rPr>
              <a:t>στέλνει απευθείας στο κινητό</a:t>
            </a:r>
            <a:endParaRPr lang="en-US" sz="200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53256" name="Picture 2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3" y="906463"/>
            <a:ext cx="669448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Oval 4"/>
          <p:cNvSpPr>
            <a:spLocks noChangeArrowheads="1"/>
          </p:cNvSpPr>
          <p:nvPr/>
        </p:nvSpPr>
        <p:spPr bwMode="auto">
          <a:xfrm>
            <a:off x="3265488" y="1770063"/>
            <a:ext cx="1887537" cy="17430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53258" name="Line 5"/>
          <p:cNvSpPr>
            <a:spLocks noChangeShapeType="1"/>
          </p:cNvSpPr>
          <p:nvPr/>
        </p:nvSpPr>
        <p:spPr bwMode="auto">
          <a:xfrm>
            <a:off x="3700463" y="1944688"/>
            <a:ext cx="1133475" cy="1365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3259" name="Text Box 6"/>
          <p:cNvSpPr txBox="1">
            <a:spLocks noChangeArrowheads="1"/>
          </p:cNvSpPr>
          <p:nvPr/>
        </p:nvSpPr>
        <p:spPr bwMode="auto">
          <a:xfrm>
            <a:off x="3101975" y="1958975"/>
            <a:ext cx="22717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600">
                <a:latin typeface="Arial" pitchFamily="34" charset="0"/>
                <a:cs typeface="Arial" pitchFamily="34" charset="0"/>
              </a:rPr>
              <a:t>δεν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1600">
                <a:latin typeface="Arial" pitchFamily="34" charset="0"/>
                <a:cs typeface="Arial" pitchFamily="34" charset="0"/>
              </a:rPr>
              <a:t>κλιμακώνεται σε εκατομμύρια κινητά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4985E95A-2AC4-475D-8859-A271403C7239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4276" name="Freeform 2"/>
          <p:cNvSpPr>
            <a:spLocks/>
          </p:cNvSpPr>
          <p:nvPr/>
        </p:nvSpPr>
        <p:spPr bwMode="auto">
          <a:xfrm>
            <a:off x="1350963" y="1690688"/>
            <a:ext cx="1866900" cy="1589087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77" name="Freeform 96"/>
          <p:cNvSpPr>
            <a:spLocks/>
          </p:cNvSpPr>
          <p:nvPr/>
        </p:nvSpPr>
        <p:spPr bwMode="auto">
          <a:xfrm>
            <a:off x="6151563" y="1560513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78" name="Freeform 119"/>
          <p:cNvSpPr>
            <a:spLocks/>
          </p:cNvSpPr>
          <p:nvPr/>
        </p:nvSpPr>
        <p:spPr bwMode="auto">
          <a:xfrm>
            <a:off x="3661703" y="1797979"/>
            <a:ext cx="2276760" cy="2082924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79" name="Text Box 120"/>
          <p:cNvSpPr txBox="1">
            <a:spLocks noChangeArrowheads="1"/>
          </p:cNvSpPr>
          <p:nvPr/>
        </p:nvSpPr>
        <p:spPr bwMode="auto">
          <a:xfrm>
            <a:off x="3867150" y="2188397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wide area network</a:t>
            </a:r>
          </a:p>
        </p:txBody>
      </p:sp>
      <p:grpSp>
        <p:nvGrpSpPr>
          <p:cNvPr id="54280" name="Group 140"/>
          <p:cNvGrpSpPr>
            <a:grpSpLocks/>
          </p:cNvGrpSpPr>
          <p:nvPr/>
        </p:nvGrpSpPr>
        <p:grpSpPr bwMode="auto">
          <a:xfrm>
            <a:off x="1335088" y="1809750"/>
            <a:ext cx="1092200" cy="792163"/>
            <a:chOff x="4089854" y="1363889"/>
            <a:chExt cx="1091746" cy="791482"/>
          </a:xfrm>
        </p:grpSpPr>
        <p:sp>
          <p:nvSpPr>
            <p:cNvPr id="54314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31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2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3463" y="2644775"/>
            <a:ext cx="685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Line 111"/>
          <p:cNvSpPr>
            <a:spLocks noChangeShapeType="1"/>
          </p:cNvSpPr>
          <p:nvPr/>
        </p:nvSpPr>
        <p:spPr bwMode="auto">
          <a:xfrm>
            <a:off x="1957388" y="2344738"/>
            <a:ext cx="503237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4283" name="Line 111"/>
          <p:cNvSpPr>
            <a:spLocks noChangeShapeType="1"/>
          </p:cNvSpPr>
          <p:nvPr/>
        </p:nvSpPr>
        <p:spPr bwMode="auto">
          <a:xfrm flipV="1">
            <a:off x="2981325" y="2765425"/>
            <a:ext cx="9477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4284" name="Line 111"/>
          <p:cNvSpPr>
            <a:spLocks noChangeShapeType="1"/>
          </p:cNvSpPr>
          <p:nvPr/>
        </p:nvSpPr>
        <p:spPr bwMode="auto">
          <a:xfrm>
            <a:off x="5332413" y="2936875"/>
            <a:ext cx="13843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542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5" y="2786063"/>
            <a:ext cx="6842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Line 111"/>
          <p:cNvSpPr>
            <a:spLocks noChangeShapeType="1"/>
          </p:cNvSpPr>
          <p:nvPr/>
        </p:nvSpPr>
        <p:spPr bwMode="auto">
          <a:xfrm flipH="1">
            <a:off x="7021513" y="2452688"/>
            <a:ext cx="346075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54287" name="Group 151"/>
          <p:cNvGrpSpPr>
            <a:grpSpLocks/>
          </p:cNvGrpSpPr>
          <p:nvPr/>
        </p:nvGrpSpPr>
        <p:grpSpPr bwMode="auto">
          <a:xfrm>
            <a:off x="6789738" y="1885950"/>
            <a:ext cx="1092200" cy="792163"/>
            <a:chOff x="4089854" y="1363889"/>
            <a:chExt cx="1091746" cy="791482"/>
          </a:xfrm>
        </p:grpSpPr>
        <p:sp>
          <p:nvSpPr>
            <p:cNvPr id="5431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4311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5431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1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288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54289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EE940BAC-C599-4AE8-8A60-9B86AB7BC9F1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4290" name="Rectangle 21"/>
          <p:cNvSpPr>
            <a:spLocks noGrp="1" noChangeArrowheads="1"/>
          </p:cNvSpPr>
          <p:nvPr>
            <p:ph type="title"/>
          </p:nvPr>
        </p:nvSpPr>
        <p:spPr>
          <a:xfrm>
            <a:off x="358775" y="119063"/>
            <a:ext cx="7772400" cy="1143000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Κινητικότητα</a:t>
            </a:r>
            <a:r>
              <a:rPr lang="en-US" sz="3200" dirty="0" smtClean="0">
                <a:ea typeface="ＭＳ Ｐゴシック" pitchFamily="34" charset="-128"/>
              </a:rPr>
              <a:t>: </a:t>
            </a:r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εγγραφή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τελικό αποτέλεσμα</a:t>
            </a:r>
            <a:r>
              <a:rPr lang="en-US" sz="2400" smtClean="0">
                <a:ea typeface="ＭＳ Ｐゴシック" pitchFamily="34" charset="-128"/>
              </a:rPr>
              <a:t>:</a:t>
            </a:r>
          </a:p>
          <a:p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ο ξένος πράκτορας γνωρίζει για το κινητό</a:t>
            </a:r>
            <a:endParaRPr lang="en-US" sz="240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l-GR" sz="2400" smtClean="0">
                <a:latin typeface="Arial" pitchFamily="34" charset="0"/>
                <a:ea typeface="ＭＳ Ｐゴシック" pitchFamily="34" charset="-128"/>
              </a:rPr>
              <a:t>ο οικιακός πράκτορας γνωρίζει τη θέση του κινητού</a:t>
            </a:r>
            <a:endParaRPr lang="en-US" sz="24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92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  <a:cs typeface="Arial" pitchFamily="34" charset="0"/>
              </a:rPr>
              <a:t>οικιακό δίκτυο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293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  <a:cs typeface="Arial" pitchFamily="34" charset="0"/>
              </a:rPr>
              <a:t>επισκεπτόμενο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l-GR">
                <a:latin typeface="Arial" pitchFamily="34" charset="0"/>
                <a:cs typeface="Arial" pitchFamily="34" charset="0"/>
              </a:rPr>
              <a:t>δίκτυο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6600825" y="2409825"/>
            <a:ext cx="2141538" cy="2682875"/>
            <a:chOff x="4158" y="1518"/>
            <a:chExt cx="1349" cy="1690"/>
          </a:xfrm>
        </p:grpSpPr>
        <p:sp>
          <p:nvSpPr>
            <p:cNvPr id="54304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54305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54308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54309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8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54306" name="Text Box 126"/>
            <p:cNvSpPr txBox="1">
              <a:spLocks noChangeArrowheads="1"/>
            </p:cNvSpPr>
            <p:nvPr/>
          </p:nvSpPr>
          <p:spPr bwMode="auto">
            <a:xfrm>
              <a:off x="4158" y="2103"/>
              <a:ext cx="1349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 dirty="0">
                  <a:latin typeface="Arial" pitchFamily="34" charset="0"/>
                  <a:cs typeface="Arial" pitchFamily="34" charset="0"/>
                </a:rPr>
                <a:t>το κινητό επικοινωνεί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800" dirty="0">
                  <a:latin typeface="Arial" pitchFamily="34" charset="0"/>
                  <a:cs typeface="Arial" pitchFamily="34" charset="0"/>
                </a:rPr>
                <a:t>με τον ξένο πράκτορα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800" dirty="0">
                  <a:latin typeface="Arial" pitchFamily="34" charset="0"/>
                  <a:cs typeface="Arial" pitchFamily="34" charset="0"/>
                </a:rPr>
                <a:t>μπαίνοντας στο επισκεπτόμενο δίκτυο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07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2435225" y="2676525"/>
            <a:ext cx="4046538" cy="2005013"/>
            <a:chOff x="1534" y="1686"/>
            <a:chExt cx="2549" cy="1263"/>
          </a:xfrm>
        </p:grpSpPr>
        <p:sp>
          <p:nvSpPr>
            <p:cNvPr id="54298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54299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54302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54303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80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54300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 dirty="0">
                  <a:latin typeface="Arial" pitchFamily="34" charset="0"/>
                  <a:cs typeface="Arial" pitchFamily="34" charset="0"/>
                </a:rPr>
                <a:t>ο ξένος πράκτορας επικοινωνεί με τον οικιακό πράκτορα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: </a:t>
              </a:r>
              <a:r>
                <a:rPr lang="ja-JP" altLang="en-US" sz="1800" dirty="0">
                  <a:latin typeface="Arial" pitchFamily="34" charset="0"/>
                  <a:cs typeface="Arial" pitchFamily="34" charset="0"/>
                </a:rPr>
                <a:t>“</a:t>
              </a:r>
              <a:r>
                <a:rPr lang="el-GR" altLang="ja-JP" sz="1800" dirty="0">
                  <a:latin typeface="Arial" pitchFamily="34" charset="0"/>
                  <a:cs typeface="Arial" pitchFamily="34" charset="0"/>
                </a:rPr>
                <a:t>αυτό το κινητό βρίσκεται στο δίκτυό μου</a:t>
              </a:r>
              <a:r>
                <a:rPr lang="ja-JP" altLang="en-US" sz="1800" dirty="0">
                  <a:latin typeface="Arial" pitchFamily="34" charset="0"/>
                  <a:cs typeface="Arial" pitchFamily="34" charset="0"/>
                </a:rPr>
                <a:t>”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01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54296" name="Freeform 96"/>
          <p:cNvSpPr>
            <a:spLocks/>
          </p:cNvSpPr>
          <p:nvPr/>
        </p:nvSpPr>
        <p:spPr bwMode="auto">
          <a:xfrm>
            <a:off x="1462088" y="1857375"/>
            <a:ext cx="998537" cy="823913"/>
          </a:xfrm>
          <a:custGeom>
            <a:avLst/>
            <a:gdLst>
              <a:gd name="T0" fmla="*/ 2147483647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147483647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2147483647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00"/>
              <a:gd name="T34" fmla="*/ 0 h 10305"/>
              <a:gd name="T35" fmla="*/ 10000 w 10000"/>
              <a:gd name="T36" fmla="*/ 10305 h 103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54297" name="Picture 23" descr="underline_base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" y="865188"/>
            <a:ext cx="4113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D66E1AC6-E3B7-412B-9009-4E86CDA9D93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244" name="Footer Placeholder 3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10245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1E39127B-23CB-437E-9B08-8562D86AF5B0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r>
              <a:rPr lang="el-GR" sz="3600" smtClean="0">
                <a:latin typeface="Arial" pitchFamily="34" charset="0"/>
                <a:ea typeface="ＭＳ Ｐゴシック" pitchFamily="34" charset="-128"/>
              </a:rPr>
              <a:t>Στοιχεία ασύρματου δικτύου</a:t>
            </a:r>
            <a:endParaRPr lang="en-US" sz="36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47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0248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0249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0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0251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0252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253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4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5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6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0257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036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8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036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9" name="Group 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034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034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5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5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5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5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5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5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5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5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5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5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6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6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6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6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034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0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0345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1" name="Group 100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032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033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3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3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3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3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3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3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3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3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3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4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4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4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4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4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032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2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0326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7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3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032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4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0322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3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5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0320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6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0318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7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031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8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0314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5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9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10312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70" name="Group 142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1029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029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29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29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0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0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0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0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0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0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0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0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0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0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1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031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029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71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10293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4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72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1029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73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10289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0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74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10287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75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10285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6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76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1028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7" name="Picture 16" descr="underline_base"/>
          <p:cNvPicPr>
            <a:picLocks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50863" y="881063"/>
            <a:ext cx="5840412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79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0280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10281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82" name="Text Box 8"/>
            <p:cNvSpPr txBox="1">
              <a:spLocks noChangeArrowheads="1"/>
            </p:cNvSpPr>
            <p:nvPr/>
          </p:nvSpPr>
          <p:spPr bwMode="auto">
            <a:xfrm>
              <a:off x="4014" y="2030"/>
              <a:ext cx="1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Υποδομή δικτύου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FF0A4024-D352-4A66-AE41-166FF06C2DE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5300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55301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D5084748-E78A-47F5-9E50-2D128330A13E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5302" name="Rectangle 21"/>
          <p:cNvSpPr>
            <a:spLocks noGrp="1" noChangeArrowheads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r>
              <a:rPr lang="el-GR" sz="2800" smtClean="0">
                <a:latin typeface="Arial" pitchFamily="34" charset="0"/>
                <a:ea typeface="ＭＳ Ｐゴシック" pitchFamily="34" charset="-128"/>
              </a:rPr>
              <a:t>Κινητικότητα μέσω έμμεσης δρομολόγησης</a:t>
            </a:r>
            <a:endParaRPr lang="en-US" sz="28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3" name="Freeform 2"/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04" name="Freeform 96"/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05" name="Freeform 119"/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06" name="Text Box 120"/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wide area network</a:t>
            </a:r>
          </a:p>
        </p:txBody>
      </p:sp>
      <p:grpSp>
        <p:nvGrpSpPr>
          <p:cNvPr id="55307" name="Group 140"/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55357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358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9" name="Line 111"/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5310" name="Line 111"/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5311" name="Line 111"/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553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3" name="Line 111"/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55314" name="Group 151"/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55353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5354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5535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5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5315" name="Freeform 96"/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2147483647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147483647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2147483647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00"/>
              <a:gd name="T34" fmla="*/ 0 h 10305"/>
              <a:gd name="T35" fmla="*/ 10000 w 10000"/>
              <a:gd name="T36" fmla="*/ 10305 h 103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Freeform 121"/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553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8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οικιακό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δίκτυο</a:t>
            </a:r>
            <a:endParaRPr lang="en-US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19" name="Text Box 121"/>
          <p:cNvSpPr txBox="1">
            <a:spLocks noChangeArrowheads="1"/>
          </p:cNvSpPr>
          <p:nvPr/>
        </p:nvSpPr>
        <p:spPr bwMode="auto">
          <a:xfrm>
            <a:off x="7251700" y="2349500"/>
            <a:ext cx="18923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επισκεπτόμενο δίκτυο</a:t>
            </a:r>
            <a:endParaRPr lang="en-US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5349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55350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5351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352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7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55345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  <a:gd name="T9" fmla="*/ 0 w 2196"/>
                <a:gd name="T10" fmla="*/ 0 h 318"/>
                <a:gd name="T11" fmla="*/ 2196 w 2196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55346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5347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348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9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55341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  <a:gd name="T9" fmla="*/ 0 w 1955"/>
                <a:gd name="T10" fmla="*/ 0 h 1270"/>
                <a:gd name="T11" fmla="*/ 1955 w 1955"/>
                <a:gd name="T12" fmla="*/ 1270 h 1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55342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5343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344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11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5337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55338" name="Group 139"/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5339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340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3" name="Group 142"/>
          <p:cNvGrpSpPr>
            <a:grpSpLocks/>
          </p:cNvGrpSpPr>
          <p:nvPr/>
        </p:nvGrpSpPr>
        <p:grpSpPr bwMode="auto">
          <a:xfrm>
            <a:off x="908050" y="4598988"/>
            <a:ext cx="2535238" cy="1473200"/>
            <a:chOff x="572" y="2897"/>
            <a:chExt cx="1597" cy="928"/>
          </a:xfrm>
        </p:grpSpPr>
        <p:sp>
          <p:nvSpPr>
            <p:cNvPr id="55335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ο ανταποκριτής κατευθύνει πακέτα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800">
                  <a:latin typeface="Arial" pitchFamily="34" charset="0"/>
                  <a:cs typeface="Arial" pitchFamily="34" charset="0"/>
                </a:rPr>
                <a:t>χρησιμοποιώντας την οικιακή διεύθυνση του κινητού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6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4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55333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οικιακός πράκτορας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800">
                  <a:latin typeface="Arial" pitchFamily="34" charset="0"/>
                  <a:cs typeface="Arial" pitchFamily="34" charset="0"/>
                </a:rPr>
                <a:t>παρακολουθεί τα πακέτα,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800">
                  <a:latin typeface="Arial" pitchFamily="34" charset="0"/>
                  <a:cs typeface="Arial" pitchFamily="34" charset="0"/>
                </a:rPr>
                <a:t>τα προωθεί στον ξένο πράκτορα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4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5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55331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ξένος πράκτορας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800">
                  <a:latin typeface="Arial" pitchFamily="34" charset="0"/>
                  <a:cs typeface="Arial" pitchFamily="34" charset="0"/>
                </a:rPr>
                <a:t>λαμβάνει πακέτα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, </a:t>
              </a:r>
              <a:r>
                <a:rPr lang="el-GR" sz="1800">
                  <a:latin typeface="Arial" pitchFamily="34" charset="0"/>
                  <a:cs typeface="Arial" pitchFamily="34" charset="0"/>
                </a:rPr>
                <a:t>τα προωθεί στο κινητό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2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6" name="Group 151"/>
          <p:cNvGrpSpPr>
            <a:grpSpLocks/>
          </p:cNvGrpSpPr>
          <p:nvPr/>
        </p:nvGrpSpPr>
        <p:grpSpPr bwMode="auto">
          <a:xfrm>
            <a:off x="6554788" y="4803775"/>
            <a:ext cx="2247900" cy="1165225"/>
            <a:chOff x="4191" y="3009"/>
            <a:chExt cx="1416" cy="734"/>
          </a:xfrm>
        </p:grpSpPr>
        <p:sp>
          <p:nvSpPr>
            <p:cNvPr id="55329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το κινητό απαντάει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800">
                  <a:latin typeface="Arial" pitchFamily="34" charset="0"/>
                  <a:cs typeface="Arial" pitchFamily="34" charset="0"/>
                </a:rPr>
                <a:t>άμεσα στον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800">
                  <a:latin typeface="Arial" pitchFamily="34" charset="0"/>
                  <a:cs typeface="Arial" pitchFamily="34" charset="0"/>
                </a:rPr>
                <a:t>ανταποκριτή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0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55328" name="Picture 20" descr="underline_base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0FD45282-CB65-487D-B4E3-4CF11E7ABF63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το κινητό χρησιμοποιεί 2 διευθύνσεις</a:t>
            </a:r>
            <a:r>
              <a:rPr lang="en-US" dirty="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l-GR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μόνιμη</a:t>
            </a:r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: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χρησιμοποιείται από τον ανταποκριτή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έτσι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η θέση του κινητού είναι διαφανής στον ανταποκριτή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care-of: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χρησιμοποιείται από τον οικιακό πράκτορα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για να προωθεί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datagrams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στο κινητό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λειτουργίες του ξένου πράκτορα: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μπορεί να τις κάνει το κινητό από μόνο του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l-GR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τριγωνική δρομολόγηση</a:t>
            </a:r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: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ανταποκριτής</a:t>
            </a:r>
            <a:r>
              <a:rPr lang="en-US" dirty="0" smtClean="0">
                <a:ea typeface="ＭＳ Ｐゴシック" pitchFamily="34" charset="-128"/>
              </a:rPr>
              <a:t>-</a:t>
            </a: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οικιακό δίκτυο-κινητό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ts val="2200"/>
              </a:lnSpc>
            </a:pP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αναποτελεσματικό όταν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marL="989013" lvl="1" defTabSz="985838">
              <a:lnSpc>
                <a:spcPts val="2200"/>
              </a:lnSpc>
              <a:buFont typeface="Wingdings" pitchFamily="2" charset="2"/>
              <a:buNone/>
            </a:pP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 ανταποκριτής και κινητό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marL="989013" lvl="1" defTabSz="985838">
              <a:lnSpc>
                <a:spcPts val="2200"/>
              </a:lnSpc>
              <a:buFont typeface="Wingdings" pitchFamily="2" charset="2"/>
              <a:buNone/>
            </a:pPr>
            <a:r>
              <a:rPr lang="el-GR" dirty="0" smtClean="0">
                <a:latin typeface="Arial" pitchFamily="34" charset="0"/>
                <a:ea typeface="ＭＳ Ｐゴシック" pitchFamily="34" charset="-128"/>
              </a:rPr>
              <a:t> είναι στο ίδιο δίκτυο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325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56326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614DFB44-B7E2-4EF7-8E6E-F58EB9022216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63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Έμμεση δρομολόγηση</a:t>
            </a:r>
            <a:r>
              <a:rPr lang="en-US" sz="3200" dirty="0" smtClean="0">
                <a:ea typeface="ＭＳ Ｐゴシック" pitchFamily="34" charset="-128"/>
              </a:rPr>
              <a:t>: </a:t>
            </a:r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σχόλια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56328" name="Picture 2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862014"/>
            <a:ext cx="5645649" cy="17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9" name="Group 142"/>
          <p:cNvGrpSpPr>
            <a:grpSpLocks/>
          </p:cNvGrpSpPr>
          <p:nvPr/>
        </p:nvGrpSpPr>
        <p:grpSpPr bwMode="auto">
          <a:xfrm>
            <a:off x="5292725" y="4854575"/>
            <a:ext cx="2957513" cy="1512888"/>
            <a:chOff x="1549525" y="2558267"/>
            <a:chExt cx="6654798" cy="3467575"/>
          </a:xfrm>
        </p:grpSpPr>
        <p:sp>
          <p:nvSpPr>
            <p:cNvPr id="56330" name="Freeform 2"/>
            <p:cNvSpPr>
              <a:spLocks/>
            </p:cNvSpPr>
            <p:nvPr/>
          </p:nvSpPr>
          <p:spPr bwMode="auto">
            <a:xfrm>
              <a:off x="1565398" y="2688442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31" name="Freeform 96"/>
            <p:cNvSpPr>
              <a:spLocks/>
            </p:cNvSpPr>
            <p:nvPr/>
          </p:nvSpPr>
          <p:spPr bwMode="auto">
            <a:xfrm>
              <a:off x="6365998" y="2558267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32" name="Freeform 119"/>
            <p:cNvSpPr>
              <a:spLocks/>
            </p:cNvSpPr>
            <p:nvPr/>
          </p:nvSpPr>
          <p:spPr bwMode="auto">
            <a:xfrm>
              <a:off x="3906961" y="3504417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56333" name="Group 146"/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56366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636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633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7562" y="3642566"/>
              <a:ext cx="685841" cy="24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5" name="Line 111"/>
            <p:cNvSpPr>
              <a:spLocks noChangeShapeType="1"/>
            </p:cNvSpPr>
            <p:nvPr/>
          </p:nvSpPr>
          <p:spPr bwMode="auto">
            <a:xfrm>
              <a:off x="2170690" y="3342038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5633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1934" y="3784472"/>
              <a:ext cx="685841" cy="24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7" name="Line 111"/>
            <p:cNvSpPr>
              <a:spLocks noChangeShapeType="1"/>
            </p:cNvSpPr>
            <p:nvPr/>
          </p:nvSpPr>
          <p:spPr bwMode="auto">
            <a:xfrm flipH="1">
              <a:off x="7235041" y="3450896"/>
              <a:ext cx="345849" cy="3224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56338" name="Group 151"/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56362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6363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56364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365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6339" name="Freeform 96"/>
            <p:cNvSpPr>
              <a:spLocks/>
            </p:cNvSpPr>
            <p:nvPr/>
          </p:nvSpPr>
          <p:spPr bwMode="auto">
            <a:xfrm>
              <a:off x="1675060" y="2854753"/>
              <a:ext cx="999199" cy="824438"/>
            </a:xfrm>
            <a:custGeom>
              <a:avLst/>
              <a:gdLst>
                <a:gd name="T0" fmla="*/ 2147483647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147483647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2147483647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305"/>
                <a:gd name="T35" fmla="*/ 10000 w 10000"/>
                <a:gd name="T36" fmla="*/ 10305 h 103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340" name="Freeform 121"/>
            <p:cNvSpPr>
              <a:spLocks/>
            </p:cNvSpPr>
            <p:nvPr/>
          </p:nvSpPr>
          <p:spPr bwMode="auto">
            <a:xfrm>
              <a:off x="3567896" y="5114617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56341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28627" y="5127110"/>
              <a:ext cx="782288" cy="676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342" name="Group 122"/>
            <p:cNvGrpSpPr>
              <a:grpSpLocks/>
            </p:cNvGrpSpPr>
            <p:nvPr/>
          </p:nvGrpSpPr>
          <p:grpSpPr bwMode="auto">
            <a:xfrm>
              <a:off x="7091363" y="3325813"/>
              <a:ext cx="520700" cy="838199"/>
              <a:chOff x="4467" y="2095"/>
              <a:chExt cx="328" cy="528"/>
            </a:xfrm>
          </p:grpSpPr>
          <p:sp>
            <p:nvSpPr>
              <p:cNvPr id="56358" name="Line 123"/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0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56359" name="Group 124"/>
              <p:cNvGrpSpPr>
                <a:grpSpLocks/>
              </p:cNvGrpSpPr>
              <p:nvPr/>
            </p:nvGrpSpPr>
            <p:grpSpPr bwMode="auto">
              <a:xfrm>
                <a:off x="4467" y="2095"/>
                <a:ext cx="265" cy="528"/>
                <a:chOff x="555" y="3500"/>
                <a:chExt cx="265" cy="528"/>
              </a:xfrm>
            </p:grpSpPr>
            <p:sp>
              <p:nvSpPr>
                <p:cNvPr id="56360" name="Oval 125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56361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554" y="3500"/>
                  <a:ext cx="261" cy="5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56343" name="Group 127"/>
            <p:cNvGrpSpPr>
              <a:grpSpLocks/>
            </p:cNvGrpSpPr>
            <p:nvPr/>
          </p:nvGrpSpPr>
          <p:grpSpPr bwMode="auto">
            <a:xfrm>
              <a:off x="3181350" y="3838575"/>
              <a:ext cx="3486150" cy="1109663"/>
              <a:chOff x="2004" y="2418"/>
              <a:chExt cx="2196" cy="699"/>
            </a:xfrm>
          </p:grpSpPr>
          <p:sp>
            <p:nvSpPr>
              <p:cNvPr id="56354" name="Freeform 128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  <a:gd name="T9" fmla="*/ 0 w 2196"/>
                  <a:gd name="T10" fmla="*/ 0 h 318"/>
                  <a:gd name="T11" fmla="*/ 2196 w 2196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56355" name="Group 129"/>
              <p:cNvGrpSpPr>
                <a:grpSpLocks/>
              </p:cNvGrpSpPr>
              <p:nvPr/>
            </p:nvGrpSpPr>
            <p:grpSpPr bwMode="auto">
              <a:xfrm>
                <a:off x="3019" y="2589"/>
                <a:ext cx="266" cy="528"/>
                <a:chOff x="554" y="3500"/>
                <a:chExt cx="266" cy="528"/>
              </a:xfrm>
            </p:grpSpPr>
            <p:sp>
              <p:nvSpPr>
                <p:cNvPr id="56356" name="Oval 130"/>
                <p:cNvSpPr>
                  <a:spLocks noChangeArrowheads="1"/>
                </p:cNvSpPr>
                <p:nvPr/>
              </p:nvSpPr>
              <p:spPr bwMode="auto">
                <a:xfrm>
                  <a:off x="617" y="3522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56357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554" y="3501"/>
                  <a:ext cx="263" cy="5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56344" name="Group 132"/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56350" name="Freeform 133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  <a:gd name="T9" fmla="*/ 0 w 1955"/>
                  <a:gd name="T10" fmla="*/ 0 h 1270"/>
                  <a:gd name="T11" fmla="*/ 1955 w 1955"/>
                  <a:gd name="T12" fmla="*/ 1270 h 1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56351" name="Group 134"/>
              <p:cNvGrpSpPr>
                <a:grpSpLocks/>
              </p:cNvGrpSpPr>
              <p:nvPr/>
            </p:nvGrpSpPr>
            <p:grpSpPr bwMode="auto">
              <a:xfrm>
                <a:off x="3919" y="2835"/>
                <a:ext cx="265" cy="533"/>
                <a:chOff x="555" y="3500"/>
                <a:chExt cx="265" cy="533"/>
              </a:xfrm>
            </p:grpSpPr>
            <p:sp>
              <p:nvSpPr>
                <p:cNvPr id="56352" name="Oval 135"/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56353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555" y="3500"/>
                  <a:ext cx="261" cy="5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56345" name="Group 137"/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6346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56347" name="Group 139"/>
              <p:cNvGrpSpPr>
                <a:grpSpLocks/>
              </p:cNvGrpSpPr>
              <p:nvPr/>
            </p:nvGrpSpPr>
            <p:grpSpPr bwMode="auto">
              <a:xfrm>
                <a:off x="2109" y="2702"/>
                <a:ext cx="265" cy="528"/>
                <a:chOff x="555" y="3500"/>
                <a:chExt cx="265" cy="528"/>
              </a:xfrm>
            </p:grpSpPr>
            <p:sp>
              <p:nvSpPr>
                <p:cNvPr id="56348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56349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554" y="3501"/>
                  <a:ext cx="261" cy="5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917D82B0-E72A-4559-B717-08200C77836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7348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57349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7CACDB7D-0A17-489C-AFEC-2F3F0E919C7E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73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825"/>
            <a:ext cx="8561387" cy="1143000"/>
          </a:xfrm>
        </p:spPr>
        <p:txBody>
          <a:bodyPr/>
          <a:lstStyle/>
          <a:p>
            <a:r>
              <a:rPr lang="el-GR" sz="2800" smtClean="0">
                <a:ea typeface="ＭＳ Ｐゴシック" pitchFamily="34" charset="-128"/>
              </a:rPr>
              <a:t>Έμμεση δρομολόγηση</a:t>
            </a:r>
            <a:r>
              <a:rPr lang="en-US" sz="2800" smtClean="0">
                <a:ea typeface="ＭＳ Ｐゴシック" pitchFamily="34" charset="-128"/>
              </a:rPr>
              <a:t>: </a:t>
            </a:r>
            <a:r>
              <a:rPr lang="el-GR" sz="2800" smtClean="0">
                <a:ea typeface="ＭＳ Ｐゴシック" pitchFamily="34" charset="-128"/>
              </a:rPr>
              <a:t>μετακίνηση μεταξύ δικτύων</a:t>
            </a: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l-GR" sz="2400" dirty="0" smtClean="0">
                <a:ea typeface="ＭＳ Ｐゴシック" pitchFamily="34" charset="-128"/>
              </a:rPr>
              <a:t>υποθέστε ότι ο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κινητός χρήστης μετακινείται σε άλλο δίκτυο</a:t>
            </a:r>
            <a:endParaRPr lang="en-US" sz="2400" dirty="0" smtClean="0">
              <a:ea typeface="ＭＳ Ｐゴシック" pitchFamily="34" charset="-128"/>
            </a:endParaRPr>
          </a:p>
          <a:p>
            <a:pPr lvl="1"/>
            <a:r>
              <a:rPr lang="el-GR" sz="2000" dirty="0" smtClean="0">
                <a:ea typeface="ＭＳ Ｐゴシック" pitchFamily="34" charset="-128"/>
              </a:rPr>
              <a:t>εγγράφεται σε νέο ξένο πράκτορα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l-GR" sz="2000" dirty="0" smtClean="0">
                <a:ea typeface="ＭＳ Ｐゴシック" pitchFamily="34" charset="-128"/>
              </a:rPr>
              <a:t>ο νέος ξένος πράκτορας εγγράφεται στον οικιακό πράκτορα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l-GR" sz="2000" dirty="0" smtClean="0">
                <a:ea typeface="ＭＳ Ｐゴシック" pitchFamily="34" charset="-128"/>
              </a:rPr>
              <a:t>ο οικιακός πράκτορας ενημερώνει την </a:t>
            </a:r>
            <a:r>
              <a:rPr lang="en-US" sz="2000" dirty="0" smtClean="0">
                <a:ea typeface="ＭＳ Ｐゴシック" pitchFamily="34" charset="-128"/>
              </a:rPr>
              <a:t>care-of</a:t>
            </a:r>
            <a:r>
              <a:rPr lang="el-GR" sz="2000" dirty="0" smtClean="0">
                <a:ea typeface="ＭＳ Ｐゴシック" pitchFamily="34" charset="-128"/>
              </a:rPr>
              <a:t> διεύθυνση του κινητού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l-GR" sz="2000" dirty="0" smtClean="0">
                <a:ea typeface="ＭＳ Ｐゴシック" pitchFamily="34" charset="-128"/>
              </a:rPr>
              <a:t>πακέτα συνεχίζουν να προωθούνται προς το κινητό </a:t>
            </a:r>
            <a:r>
              <a:rPr lang="en-US" sz="2000" dirty="0" smtClean="0">
                <a:ea typeface="ＭＳ Ｐゴシック" pitchFamily="34" charset="-128"/>
              </a:rPr>
              <a:t>(</a:t>
            </a:r>
            <a:r>
              <a:rPr lang="el-GR" sz="2000" dirty="0" smtClean="0">
                <a:ea typeface="ＭＳ Ｐゴシック" pitchFamily="34" charset="-128"/>
              </a:rPr>
              <a:t>αλλά με νέα </a:t>
            </a:r>
            <a:r>
              <a:rPr lang="en-US" sz="2000" dirty="0" smtClean="0">
                <a:ea typeface="ＭＳ Ｐゴシック" pitchFamily="34" charset="-128"/>
              </a:rPr>
              <a:t>care-of</a:t>
            </a:r>
            <a:r>
              <a:rPr lang="el-GR" sz="2000" dirty="0" smtClean="0">
                <a:ea typeface="ＭＳ Ｐゴシック" pitchFamily="34" charset="-128"/>
              </a:rPr>
              <a:t> διεύθυνση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</a:p>
          <a:p>
            <a:r>
              <a:rPr lang="el-GR" sz="2400" dirty="0" smtClean="0">
                <a:ea typeface="ＭＳ Ｐゴシック" pitchFamily="34" charset="-128"/>
              </a:rPr>
              <a:t>κινητικότητα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l-GR" sz="2400" dirty="0" smtClean="0">
                <a:ea typeface="ＭＳ Ｐゴシック" pitchFamily="34" charset="-128"/>
              </a:rPr>
              <a:t>αλλαγή ξένων δικτύων</a:t>
            </a:r>
            <a:r>
              <a:rPr lang="en-US" sz="2400" dirty="0" smtClean="0">
                <a:ea typeface="ＭＳ Ｐゴシック" pitchFamily="34" charset="-128"/>
              </a:rPr>
              <a:t>: </a:t>
            </a:r>
            <a:r>
              <a:rPr lang="el-GR" sz="2400" i="1" dirty="0" smtClean="0">
                <a:solidFill>
                  <a:srgbClr val="C00000"/>
                </a:solidFill>
                <a:ea typeface="ＭＳ Ｐゴシック" pitchFamily="34" charset="-128"/>
              </a:rPr>
              <a:t>οι</a:t>
            </a:r>
            <a:r>
              <a:rPr lang="en-US" sz="2400" i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400" i="1" dirty="0" smtClean="0">
                <a:solidFill>
                  <a:srgbClr val="C00000"/>
                </a:solidFill>
                <a:ea typeface="ＭＳ Ｐゴシック" pitchFamily="34" charset="-128"/>
              </a:rPr>
              <a:t>τρέχουσες συνδέσεις διατηρούνται</a:t>
            </a:r>
            <a:r>
              <a:rPr lang="en-US" sz="2400" i="1" dirty="0" smtClean="0">
                <a:solidFill>
                  <a:srgbClr val="C00000"/>
                </a:solidFill>
                <a:ea typeface="ＭＳ Ｐゴシック" pitchFamily="34" charset="-128"/>
              </a:rPr>
              <a:t>!</a:t>
            </a:r>
          </a:p>
        </p:txBody>
      </p:sp>
      <p:pic>
        <p:nvPicPr>
          <p:cNvPr id="57352" name="Picture 6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881063"/>
            <a:ext cx="8228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C8753D67-65ED-4E19-BA55-E70441E57A4D}" type="slidenum">
              <a:rPr lang="en-US" smtClean="0"/>
              <a:pPr/>
              <a:t>53</a:t>
            </a:fld>
            <a:endParaRPr lang="en-US" smtClean="0"/>
          </a:p>
        </p:txBody>
      </p:sp>
      <p:grpSp>
        <p:nvGrpSpPr>
          <p:cNvPr id="58372" name="Group 154"/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58390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91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92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58393" name="Group 158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58420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842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839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5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5839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7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58398" name="Group 163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58416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8417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58418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419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8399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2147483647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147483647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2147483647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305"/>
                <a:gd name="T35" fmla="*/ 10000 w 10000"/>
                <a:gd name="T36" fmla="*/ 10305 h 103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400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5840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8402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8412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58413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8414" name="Oval 140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5841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8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sp>
          <p:nvSpPr>
            <p:cNvPr id="58403" name="Line 138"/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8404" name="Oval 140"/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58405" name="Text Box 141"/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8406" name="Line 138"/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8407" name="Oval 140"/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58408" name="Text Box 141"/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58409" name="Line 138"/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8410" name="Oval 140"/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58411" name="Text Box 141"/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58373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58374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63A336C6-0792-424E-B94E-37234A8130AE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8375" name="Rectangle 21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r>
              <a:rPr lang="el-GR" sz="3200" smtClean="0">
                <a:ea typeface="ＭＳ Ｐゴシック" pitchFamily="34" charset="-128"/>
              </a:rPr>
              <a:t>Κινητικότητα μέσω</a:t>
            </a:r>
            <a:r>
              <a:rPr lang="en-US" sz="3200" smtClean="0">
                <a:ea typeface="ＭＳ Ｐゴシック" pitchFamily="34" charset="-128"/>
              </a:rPr>
              <a:t> </a:t>
            </a:r>
            <a:r>
              <a:rPr lang="el-GR" sz="3200" smtClean="0">
                <a:ea typeface="ＭＳ Ｐゴシック" pitchFamily="34" charset="-128"/>
              </a:rPr>
              <a:t>άμεσης δρομολόγησης</a:t>
            </a:r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5837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  <a:cs typeface="Arial" pitchFamily="34" charset="0"/>
              </a:rPr>
              <a:t>οικιακό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>
                <a:latin typeface="Arial" pitchFamily="34" charset="0"/>
                <a:cs typeface="Arial" pitchFamily="34" charset="0"/>
              </a:rPr>
              <a:t>δίκτυο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7" name="Text Box 121"/>
          <p:cNvSpPr txBox="1">
            <a:spLocks noChangeArrowheads="1"/>
          </p:cNvSpPr>
          <p:nvPr/>
        </p:nvSpPr>
        <p:spPr bwMode="auto">
          <a:xfrm>
            <a:off x="6883686" y="3575406"/>
            <a:ext cx="2260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dirty="0">
                <a:latin typeface="Arial" pitchFamily="34" charset="0"/>
                <a:cs typeface="Arial" pitchFamily="34" charset="0"/>
              </a:rPr>
              <a:t>επισκεπτόμενο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dirty="0">
                <a:latin typeface="Arial" pitchFamily="34" charset="0"/>
                <a:cs typeface="Arial" pitchFamily="34" charset="0"/>
              </a:rPr>
              <a:t>δίκτυο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8" name="Text Box 138"/>
          <p:cNvSpPr txBox="1">
            <a:spLocks noChangeArrowheads="1"/>
          </p:cNvSpPr>
          <p:nvPr/>
        </p:nvSpPr>
        <p:spPr bwMode="auto">
          <a:xfrm>
            <a:off x="868363" y="4792663"/>
            <a:ext cx="25352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ο ανταποκριτής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ζητάει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λαμβάνει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τη ξένη διεύθυνση του κινητού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9" name="Line 139"/>
          <p:cNvSpPr>
            <a:spLocks noChangeShapeType="1"/>
          </p:cNvSpPr>
          <p:nvPr/>
        </p:nvSpPr>
        <p:spPr bwMode="auto">
          <a:xfrm flipV="1">
            <a:off x="2722652" y="4592548"/>
            <a:ext cx="821932" cy="267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8380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ο ανταποκριτής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προωθεί προς τον ξένο πράκτορα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81" name="Line 141"/>
          <p:cNvSpPr>
            <a:spLocks noChangeShapeType="1"/>
          </p:cNvSpPr>
          <p:nvPr/>
        </p:nvSpPr>
        <p:spPr bwMode="auto">
          <a:xfrm>
            <a:off x="4736386" y="2455523"/>
            <a:ext cx="1325367" cy="13561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58382" name="Group 142"/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58388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ο ξένος πράκτορας λαμβάνει πακέτα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, </a:t>
              </a:r>
              <a:r>
                <a:rPr lang="el-GR" sz="1800">
                  <a:latin typeface="Arial" pitchFamily="34" charset="0"/>
                  <a:cs typeface="Arial" pitchFamily="34" charset="0"/>
                </a:rPr>
                <a:t>τα προωθεί στο κινητό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89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58383" name="Group 145"/>
          <p:cNvGrpSpPr>
            <a:grpSpLocks/>
          </p:cNvGrpSpPr>
          <p:nvPr/>
        </p:nvGrpSpPr>
        <p:grpSpPr bwMode="auto">
          <a:xfrm>
            <a:off x="6246814" y="4151313"/>
            <a:ext cx="2309813" cy="1252537"/>
            <a:chOff x="4152" y="2959"/>
            <a:chExt cx="1455" cy="789"/>
          </a:xfrm>
        </p:grpSpPr>
        <p:sp>
          <p:nvSpPr>
            <p:cNvPr id="58386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το κινητό απαντά ευθέως στον ανταποκριτή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87" name="Line 147"/>
            <p:cNvSpPr>
              <a:spLocks noChangeShapeType="1"/>
            </p:cNvSpPr>
            <p:nvPr/>
          </p:nvSpPr>
          <p:spPr bwMode="auto">
            <a:xfrm flipH="1" flipV="1">
              <a:off x="4152" y="2959"/>
              <a:ext cx="33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58384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58385" name="Picture 21" descr="underline_base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088" y="765175"/>
            <a:ext cx="775269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71646C0C-098F-4F9D-8A75-B8C18B30185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9396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59397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32C6E639-FC58-48E5-BD29-37D4CFE8F700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09538"/>
            <a:ext cx="8383588" cy="1143000"/>
          </a:xfrm>
        </p:spPr>
        <p:txBody>
          <a:bodyPr/>
          <a:lstStyle/>
          <a:p>
            <a:r>
              <a:rPr lang="el-GR" sz="2800" smtClean="0">
                <a:ea typeface="ＭＳ Ｐゴシック" pitchFamily="34" charset="-128"/>
              </a:rPr>
              <a:t>Κινητικότητα μέσω άμεσης δρομολόγησης</a:t>
            </a:r>
            <a:r>
              <a:rPr lang="en-US" sz="2800" smtClean="0">
                <a:ea typeface="ＭＳ Ｐゴシック" pitchFamily="34" charset="-128"/>
              </a:rPr>
              <a:t>: </a:t>
            </a:r>
            <a:r>
              <a:rPr lang="el-GR" sz="2800" smtClean="0">
                <a:ea typeface="ＭＳ Ｐゴシック" pitchFamily="34" charset="-128"/>
              </a:rPr>
              <a:t>σχόλια</a:t>
            </a: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l-GR" sz="2400" smtClean="0">
                <a:ea typeface="ＭＳ Ｐゴシック" pitchFamily="34" charset="-128"/>
              </a:rPr>
              <a:t>ξεπερνάει</a:t>
            </a:r>
            <a:r>
              <a:rPr lang="en-US" sz="2400" smtClean="0">
                <a:ea typeface="ＭＳ Ｐゴシック" pitchFamily="34" charset="-128"/>
              </a:rPr>
              <a:t> </a:t>
            </a:r>
            <a:r>
              <a:rPr lang="el-GR" sz="2400" smtClean="0">
                <a:ea typeface="ＭＳ Ｐゴシック" pitchFamily="34" charset="-128"/>
              </a:rPr>
              <a:t>το τριγωνικό πρόβλημα δρομολόγησης</a:t>
            </a:r>
            <a:endParaRPr lang="en-US" sz="2400" smtClean="0">
              <a:ea typeface="ＭＳ Ｐゴシック" pitchFamily="34" charset="-128"/>
            </a:endParaRPr>
          </a:p>
          <a:p>
            <a:r>
              <a:rPr lang="el-GR" sz="2400" i="1" smtClean="0">
                <a:solidFill>
                  <a:srgbClr val="C00000"/>
                </a:solidFill>
                <a:ea typeface="ＭＳ Ｐゴシック" pitchFamily="34" charset="-128"/>
              </a:rPr>
              <a:t>αδιαφανής προς τον ανταποκριτή</a:t>
            </a:r>
            <a:r>
              <a:rPr lang="en-US" sz="2400" i="1" smtClean="0">
                <a:solidFill>
                  <a:srgbClr val="C00000"/>
                </a:solidFill>
                <a:ea typeface="ＭＳ Ｐゴシック" pitchFamily="34" charset="-128"/>
              </a:rPr>
              <a:t>: </a:t>
            </a:r>
            <a:r>
              <a:rPr lang="el-GR" sz="2400" smtClean="0">
                <a:ea typeface="ＭＳ Ｐゴシック" pitchFamily="34" charset="-128"/>
              </a:rPr>
              <a:t>ο ανταποκριτής πρέπει να πάρει την</a:t>
            </a:r>
            <a:r>
              <a:rPr lang="en-US" sz="2400" smtClean="0">
                <a:ea typeface="ＭＳ Ｐゴシック" pitchFamily="34" charset="-128"/>
              </a:rPr>
              <a:t> care-of</a:t>
            </a:r>
            <a:r>
              <a:rPr lang="el-GR" sz="2400" smtClean="0">
                <a:ea typeface="ＭＳ Ｐゴシック" pitchFamily="34" charset="-128"/>
              </a:rPr>
              <a:t> διεύθυνση από τον οικιακό πράκτορα</a:t>
            </a:r>
            <a:endParaRPr lang="en-US" sz="2400" smtClean="0">
              <a:ea typeface="ＭＳ Ｐゴシック" pitchFamily="34" charset="-128"/>
            </a:endParaRPr>
          </a:p>
          <a:p>
            <a:pPr lvl="1"/>
            <a:r>
              <a:rPr lang="el-GR" sz="2000" smtClean="0">
                <a:ea typeface="ＭＳ Ｐゴシック" pitchFamily="34" charset="-128"/>
              </a:rPr>
              <a:t>αν το κινητό αλλάξει επισκεπτόμενο δίκτυο;</a:t>
            </a:r>
            <a:endParaRPr lang="en-US" sz="2000" smtClean="0">
              <a:ea typeface="ＭＳ Ｐゴシック" pitchFamily="34" charset="-128"/>
            </a:endParaRPr>
          </a:p>
        </p:txBody>
      </p:sp>
      <p:grpSp>
        <p:nvGrpSpPr>
          <p:cNvPr id="59400" name="Group 128"/>
          <p:cNvGrpSpPr>
            <a:grpSpLocks/>
          </p:cNvGrpSpPr>
          <p:nvPr/>
        </p:nvGrpSpPr>
        <p:grpSpPr bwMode="auto">
          <a:xfrm>
            <a:off x="2046288" y="3649663"/>
            <a:ext cx="4618037" cy="1987550"/>
            <a:chOff x="641269" y="2624447"/>
            <a:chExt cx="7160820" cy="3401396"/>
          </a:xfrm>
        </p:grpSpPr>
        <p:sp>
          <p:nvSpPr>
            <p:cNvPr id="59402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403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404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59405" name="Group 132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59432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1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943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940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2529" y="3689421"/>
              <a:ext cx="736022" cy="23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7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5940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69433" y="3827975"/>
              <a:ext cx="736022" cy="23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9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59410" name="Group 137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59428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1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9429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59430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431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9411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2147483647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147483647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2147483647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00"/>
                <a:gd name="T34" fmla="*/ 0 h 10305"/>
                <a:gd name="T35" fmla="*/ 10000 w 10000"/>
                <a:gd name="T36" fmla="*/ 10305 h 103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412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5941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40434" y="5142892"/>
              <a:ext cx="839409" cy="66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414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9424" name="Line 138"/>
              <p:cNvSpPr>
                <a:spLocks noChangeShapeType="1"/>
              </p:cNvSpPr>
              <p:nvPr/>
            </p:nvSpPr>
            <p:spPr bwMode="auto">
              <a:xfrm flipH="1" flipV="1">
                <a:off x="1880" y="2449"/>
                <a:ext cx="856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59425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49" cy="288"/>
                <a:chOff x="618" y="3500"/>
                <a:chExt cx="249" cy="288"/>
              </a:xfrm>
            </p:grpSpPr>
            <p:sp>
              <p:nvSpPr>
                <p:cNvPr id="59426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19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100"/>
                </a:p>
              </p:txBody>
            </p:sp>
            <p:sp>
              <p:nvSpPr>
                <p:cNvPr id="5942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7" y="3498"/>
                  <a:ext cx="239" cy="2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1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sp>
          <p:nvSpPr>
            <p:cNvPr id="59415" name="Line 138"/>
            <p:cNvSpPr>
              <a:spLocks noChangeShapeType="1"/>
            </p:cNvSpPr>
            <p:nvPr/>
          </p:nvSpPr>
          <p:spPr bwMode="auto">
            <a:xfrm rot="10800000" flipH="1" flipV="1">
              <a:off x="2364395" y="3952947"/>
              <a:ext cx="1459733" cy="127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9416" name="Oval 140"/>
            <p:cNvSpPr>
              <a:spLocks noChangeArrowheads="1"/>
            </p:cNvSpPr>
            <p:nvPr/>
          </p:nvSpPr>
          <p:spPr bwMode="auto">
            <a:xfrm rot="261078">
              <a:off x="2883794" y="4360462"/>
              <a:ext cx="347088" cy="3124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100"/>
            </a:p>
          </p:txBody>
        </p:sp>
        <p:sp>
          <p:nvSpPr>
            <p:cNvPr id="59417" name="Text Box 141"/>
            <p:cNvSpPr txBox="1">
              <a:spLocks noChangeArrowheads="1"/>
            </p:cNvSpPr>
            <p:nvPr/>
          </p:nvSpPr>
          <p:spPr bwMode="auto">
            <a:xfrm>
              <a:off x="2893641" y="4311560"/>
              <a:ext cx="408627" cy="44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10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9418" name="Line 138"/>
            <p:cNvSpPr>
              <a:spLocks noChangeShapeType="1"/>
            </p:cNvSpPr>
            <p:nvPr/>
          </p:nvSpPr>
          <p:spPr bwMode="auto">
            <a:xfrm rot="10800000" flipH="1">
              <a:off x="4594613" y="3491096"/>
              <a:ext cx="2185909" cy="1673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9419" name="Oval 140"/>
            <p:cNvSpPr>
              <a:spLocks noChangeArrowheads="1"/>
            </p:cNvSpPr>
            <p:nvPr/>
          </p:nvSpPr>
          <p:spPr bwMode="auto">
            <a:xfrm rot="261078">
              <a:off x="5566948" y="4096936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100"/>
            </a:p>
          </p:txBody>
        </p:sp>
        <p:sp>
          <p:nvSpPr>
            <p:cNvPr id="59420" name="Text Box 141"/>
            <p:cNvSpPr txBox="1">
              <a:spLocks noChangeArrowheads="1"/>
            </p:cNvSpPr>
            <p:nvPr/>
          </p:nvSpPr>
          <p:spPr bwMode="auto">
            <a:xfrm>
              <a:off x="5574334" y="4048034"/>
              <a:ext cx="408627" cy="448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10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59421" name="Line 138"/>
            <p:cNvSpPr>
              <a:spLocks noChangeShapeType="1"/>
            </p:cNvSpPr>
            <p:nvPr/>
          </p:nvSpPr>
          <p:spPr bwMode="auto">
            <a:xfrm rot="10800000" flipH="1">
              <a:off x="4747233" y="3643235"/>
              <a:ext cx="2185909" cy="1676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9422" name="Oval 140"/>
            <p:cNvSpPr>
              <a:spLocks noChangeArrowheads="1"/>
            </p:cNvSpPr>
            <p:nvPr/>
          </p:nvSpPr>
          <p:spPr bwMode="auto">
            <a:xfrm rot="261078">
              <a:off x="5328173" y="4629423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100"/>
            </a:p>
          </p:txBody>
        </p:sp>
        <p:sp>
          <p:nvSpPr>
            <p:cNvPr id="59423" name="Text Box 141"/>
            <p:cNvSpPr txBox="1">
              <a:spLocks noChangeArrowheads="1"/>
            </p:cNvSpPr>
            <p:nvPr/>
          </p:nvSpPr>
          <p:spPr bwMode="auto">
            <a:xfrm>
              <a:off x="5335557" y="4580521"/>
              <a:ext cx="408627" cy="448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10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pic>
        <p:nvPicPr>
          <p:cNvPr id="59401" name="Picture 15" descr="underline_base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113" y="896938"/>
            <a:ext cx="8200793" cy="10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69ECD3A8-7159-4A0F-BB48-067A0583543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60420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60421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0BC2CC38-DA27-4549-AC2A-4C11519F2AF1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0422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4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wide area network</a:t>
            </a:r>
          </a:p>
        </p:txBody>
      </p:sp>
      <p:sp>
        <p:nvSpPr>
          <p:cNvPr id="60425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147483647 h 238"/>
              <a:gd name="T2" fmla="*/ 2147483647 w 235"/>
              <a:gd name="T3" fmla="*/ 0 h 238"/>
              <a:gd name="T4" fmla="*/ 0 60000 65536"/>
              <a:gd name="T5" fmla="*/ 0 60000 65536"/>
              <a:gd name="T6" fmla="*/ 0 w 235"/>
              <a:gd name="T7" fmla="*/ 0 h 238"/>
              <a:gd name="T8" fmla="*/ 235 w 235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0427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2147483647 h 817"/>
              <a:gd name="T2" fmla="*/ 2147483647 w 1290"/>
              <a:gd name="T3" fmla="*/ 2147483647 h 817"/>
              <a:gd name="T4" fmla="*/ 2147483647 w 1290"/>
              <a:gd name="T5" fmla="*/ 0 h 817"/>
              <a:gd name="T6" fmla="*/ 0 60000 65536"/>
              <a:gd name="T7" fmla="*/ 0 60000 65536"/>
              <a:gd name="T8" fmla="*/ 0 60000 65536"/>
              <a:gd name="T9" fmla="*/ 0 w 1290"/>
              <a:gd name="T10" fmla="*/ 0 h 817"/>
              <a:gd name="T11" fmla="*/ 1290 w 1290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60428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60553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0554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60429" name="Text Box 121"/>
          <p:cNvSpPr txBox="1">
            <a:spLocks noChangeArrowheads="1"/>
          </p:cNvSpPr>
          <p:nvPr/>
        </p:nvSpPr>
        <p:spPr bwMode="auto">
          <a:xfrm>
            <a:off x="6154220" y="3221038"/>
            <a:ext cx="154991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400" dirty="0">
                <a:latin typeface="Arial" pitchFamily="34" charset="0"/>
              </a:rPr>
              <a:t>ξένο επισκεπτόμενο δίκτυο στην αρχή της συνόδου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60430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31" name="Line 138"/>
          <p:cNvSpPr>
            <a:spLocks noChangeShapeType="1"/>
          </p:cNvSpPr>
          <p:nvPr/>
        </p:nvSpPr>
        <p:spPr bwMode="auto">
          <a:xfrm flipV="1">
            <a:off x="5889625" y="5070475"/>
            <a:ext cx="603250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0432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  <a:gd name="T6" fmla="*/ 0 w 376"/>
              <a:gd name="T7" fmla="*/ 0 h 664"/>
              <a:gd name="T8" fmla="*/ 376 w 376"/>
              <a:gd name="T9" fmla="*/ 664 h 6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60433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60483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60484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60485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0 h 1138"/>
                  <a:gd name="T26" fmla="*/ 0 w 788"/>
                  <a:gd name="T27" fmla="*/ 0 h 1138"/>
                  <a:gd name="T28" fmla="*/ 0 w 788"/>
                  <a:gd name="T29" fmla="*/ 0 h 1138"/>
                  <a:gd name="T30" fmla="*/ 0 w 788"/>
                  <a:gd name="T31" fmla="*/ 0 h 1138"/>
                  <a:gd name="T32" fmla="*/ 0 w 788"/>
                  <a:gd name="T33" fmla="*/ 0 h 1138"/>
                  <a:gd name="T34" fmla="*/ 0 w 788"/>
                  <a:gd name="T35" fmla="*/ 0 h 1138"/>
                  <a:gd name="T36" fmla="*/ 0 w 788"/>
                  <a:gd name="T37" fmla="*/ 0 h 1138"/>
                  <a:gd name="T38" fmla="*/ 0 w 788"/>
                  <a:gd name="T39" fmla="*/ 0 h 1138"/>
                  <a:gd name="T40" fmla="*/ 0 w 788"/>
                  <a:gd name="T41" fmla="*/ 0 h 1138"/>
                  <a:gd name="T42" fmla="*/ 0 w 788"/>
                  <a:gd name="T43" fmla="*/ 0 h 1138"/>
                  <a:gd name="T44" fmla="*/ 0 w 788"/>
                  <a:gd name="T45" fmla="*/ 0 h 1138"/>
                  <a:gd name="T46" fmla="*/ 0 w 788"/>
                  <a:gd name="T47" fmla="*/ 0 h 1138"/>
                  <a:gd name="T48" fmla="*/ 0 w 788"/>
                  <a:gd name="T49" fmla="*/ 0 h 1138"/>
                  <a:gd name="T50" fmla="*/ 0 w 788"/>
                  <a:gd name="T51" fmla="*/ 0 h 1138"/>
                  <a:gd name="T52" fmla="*/ 0 w 788"/>
                  <a:gd name="T53" fmla="*/ 0 h 1138"/>
                  <a:gd name="T54" fmla="*/ 0 w 788"/>
                  <a:gd name="T55" fmla="*/ 0 h 1138"/>
                  <a:gd name="T56" fmla="*/ 0 w 788"/>
                  <a:gd name="T57" fmla="*/ 0 h 1138"/>
                  <a:gd name="T58" fmla="*/ 0 w 788"/>
                  <a:gd name="T59" fmla="*/ 0 h 1138"/>
                  <a:gd name="T60" fmla="*/ 0 w 788"/>
                  <a:gd name="T61" fmla="*/ 0 h 1138"/>
                  <a:gd name="T62" fmla="*/ 0 w 788"/>
                  <a:gd name="T63" fmla="*/ 0 h 1138"/>
                  <a:gd name="T64" fmla="*/ 0 w 788"/>
                  <a:gd name="T65" fmla="*/ 0 h 1138"/>
                  <a:gd name="T66" fmla="*/ 0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86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0 h 936"/>
                  <a:gd name="T30" fmla="*/ 0 w 425"/>
                  <a:gd name="T31" fmla="*/ 0 h 936"/>
                  <a:gd name="T32" fmla="*/ 0 w 425"/>
                  <a:gd name="T33" fmla="*/ 0 h 936"/>
                  <a:gd name="T34" fmla="*/ 0 w 425"/>
                  <a:gd name="T35" fmla="*/ 0 h 936"/>
                  <a:gd name="T36" fmla="*/ 0 w 425"/>
                  <a:gd name="T37" fmla="*/ 0 h 936"/>
                  <a:gd name="T38" fmla="*/ 0 w 425"/>
                  <a:gd name="T39" fmla="*/ 0 h 936"/>
                  <a:gd name="T40" fmla="*/ 0 w 425"/>
                  <a:gd name="T41" fmla="*/ 0 h 936"/>
                  <a:gd name="T42" fmla="*/ 0 w 425"/>
                  <a:gd name="T43" fmla="*/ 0 h 936"/>
                  <a:gd name="T44" fmla="*/ 0 w 425"/>
                  <a:gd name="T45" fmla="*/ 0 h 936"/>
                  <a:gd name="T46" fmla="*/ 0 w 425"/>
                  <a:gd name="T47" fmla="*/ 0 h 936"/>
                  <a:gd name="T48" fmla="*/ 0 w 425"/>
                  <a:gd name="T49" fmla="*/ 0 h 936"/>
                  <a:gd name="T50" fmla="*/ 0 w 425"/>
                  <a:gd name="T51" fmla="*/ 0 h 936"/>
                  <a:gd name="T52" fmla="*/ 0 w 425"/>
                  <a:gd name="T53" fmla="*/ 0 h 936"/>
                  <a:gd name="T54" fmla="*/ 0 w 425"/>
                  <a:gd name="T55" fmla="*/ 0 h 936"/>
                  <a:gd name="T56" fmla="*/ 0 w 425"/>
                  <a:gd name="T57" fmla="*/ 0 h 936"/>
                  <a:gd name="T58" fmla="*/ 0 w 425"/>
                  <a:gd name="T59" fmla="*/ 0 h 936"/>
                  <a:gd name="T60" fmla="*/ 0 w 425"/>
                  <a:gd name="T61" fmla="*/ 0 h 936"/>
                  <a:gd name="T62" fmla="*/ 0 w 425"/>
                  <a:gd name="T63" fmla="*/ 0 h 936"/>
                  <a:gd name="T64" fmla="*/ 0 w 425"/>
                  <a:gd name="T65" fmla="*/ 0 h 936"/>
                  <a:gd name="T66" fmla="*/ 0 w 425"/>
                  <a:gd name="T67" fmla="*/ 0 h 936"/>
                  <a:gd name="T68" fmla="*/ 0 w 425"/>
                  <a:gd name="T69" fmla="*/ 0 h 936"/>
                  <a:gd name="T70" fmla="*/ 0 w 425"/>
                  <a:gd name="T71" fmla="*/ 0 h 936"/>
                  <a:gd name="T72" fmla="*/ 0 w 425"/>
                  <a:gd name="T73" fmla="*/ 0 h 936"/>
                  <a:gd name="T74" fmla="*/ 0 w 425"/>
                  <a:gd name="T75" fmla="*/ 0 h 936"/>
                  <a:gd name="T76" fmla="*/ 0 w 425"/>
                  <a:gd name="T77" fmla="*/ 0 h 936"/>
                  <a:gd name="T78" fmla="*/ 0 w 425"/>
                  <a:gd name="T79" fmla="*/ 0 h 936"/>
                  <a:gd name="T80" fmla="*/ 0 w 425"/>
                  <a:gd name="T81" fmla="*/ 0 h 936"/>
                  <a:gd name="T82" fmla="*/ 0 w 425"/>
                  <a:gd name="T83" fmla="*/ 0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87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88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89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90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91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92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93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94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95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96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97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98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499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00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01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02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0 h 472"/>
                  <a:gd name="T14" fmla="*/ 0 w 404"/>
                  <a:gd name="T15" fmla="*/ 0 h 472"/>
                  <a:gd name="T16" fmla="*/ 0 w 404"/>
                  <a:gd name="T17" fmla="*/ 0 h 472"/>
                  <a:gd name="T18" fmla="*/ 0 w 404"/>
                  <a:gd name="T19" fmla="*/ 0 h 472"/>
                  <a:gd name="T20" fmla="*/ 0 w 404"/>
                  <a:gd name="T21" fmla="*/ 0 h 472"/>
                  <a:gd name="T22" fmla="*/ 0 w 404"/>
                  <a:gd name="T23" fmla="*/ 0 h 472"/>
                  <a:gd name="T24" fmla="*/ 0 w 404"/>
                  <a:gd name="T25" fmla="*/ 0 h 472"/>
                  <a:gd name="T26" fmla="*/ 0 w 404"/>
                  <a:gd name="T27" fmla="*/ 0 h 472"/>
                  <a:gd name="T28" fmla="*/ 0 w 404"/>
                  <a:gd name="T29" fmla="*/ 0 h 472"/>
                  <a:gd name="T30" fmla="*/ 0 w 404"/>
                  <a:gd name="T31" fmla="*/ 0 h 472"/>
                  <a:gd name="T32" fmla="*/ 0 w 404"/>
                  <a:gd name="T33" fmla="*/ 0 h 472"/>
                  <a:gd name="T34" fmla="*/ 0 w 404"/>
                  <a:gd name="T35" fmla="*/ 0 h 472"/>
                  <a:gd name="T36" fmla="*/ 0 w 404"/>
                  <a:gd name="T37" fmla="*/ 0 h 472"/>
                  <a:gd name="T38" fmla="*/ 0 w 404"/>
                  <a:gd name="T39" fmla="*/ 0 h 472"/>
                  <a:gd name="T40" fmla="*/ 0 w 404"/>
                  <a:gd name="T41" fmla="*/ 0 h 472"/>
                  <a:gd name="T42" fmla="*/ 0 w 404"/>
                  <a:gd name="T43" fmla="*/ 0 h 472"/>
                  <a:gd name="T44" fmla="*/ 0 w 404"/>
                  <a:gd name="T45" fmla="*/ 0 h 472"/>
                  <a:gd name="T46" fmla="*/ 0 w 404"/>
                  <a:gd name="T47" fmla="*/ 0 h 472"/>
                  <a:gd name="T48" fmla="*/ 0 w 404"/>
                  <a:gd name="T49" fmla="*/ 0 h 472"/>
                  <a:gd name="T50" fmla="*/ 0 w 404"/>
                  <a:gd name="T51" fmla="*/ 0 h 472"/>
                  <a:gd name="T52" fmla="*/ 0 w 404"/>
                  <a:gd name="T53" fmla="*/ 0 h 472"/>
                  <a:gd name="T54" fmla="*/ 0 w 404"/>
                  <a:gd name="T55" fmla="*/ 0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03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04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05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0 h 388"/>
                  <a:gd name="T22" fmla="*/ 0 w 309"/>
                  <a:gd name="T23" fmla="*/ 0 h 388"/>
                  <a:gd name="T24" fmla="*/ 0 w 309"/>
                  <a:gd name="T25" fmla="*/ 0 h 388"/>
                  <a:gd name="T26" fmla="*/ 0 w 309"/>
                  <a:gd name="T27" fmla="*/ 0 h 388"/>
                  <a:gd name="T28" fmla="*/ 0 w 309"/>
                  <a:gd name="T29" fmla="*/ 0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06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0 w 406"/>
                  <a:gd name="T5" fmla="*/ 0 h 292"/>
                  <a:gd name="T6" fmla="*/ 0 w 406"/>
                  <a:gd name="T7" fmla="*/ 0 h 292"/>
                  <a:gd name="T8" fmla="*/ 0 w 406"/>
                  <a:gd name="T9" fmla="*/ 0 h 292"/>
                  <a:gd name="T10" fmla="*/ 0 w 406"/>
                  <a:gd name="T11" fmla="*/ 0 h 292"/>
                  <a:gd name="T12" fmla="*/ 0 w 406"/>
                  <a:gd name="T13" fmla="*/ 0 h 292"/>
                  <a:gd name="T14" fmla="*/ 0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07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0 h 960"/>
                  <a:gd name="T6" fmla="*/ 0 w 439"/>
                  <a:gd name="T7" fmla="*/ 0 h 960"/>
                  <a:gd name="T8" fmla="*/ 0 w 439"/>
                  <a:gd name="T9" fmla="*/ 0 h 960"/>
                  <a:gd name="T10" fmla="*/ 0 w 439"/>
                  <a:gd name="T11" fmla="*/ 0 h 960"/>
                  <a:gd name="T12" fmla="*/ 0 w 439"/>
                  <a:gd name="T13" fmla="*/ 0 h 960"/>
                  <a:gd name="T14" fmla="*/ 0 w 439"/>
                  <a:gd name="T15" fmla="*/ 0 h 960"/>
                  <a:gd name="T16" fmla="*/ 0 w 439"/>
                  <a:gd name="T17" fmla="*/ 0 h 960"/>
                  <a:gd name="T18" fmla="*/ 0 w 439"/>
                  <a:gd name="T19" fmla="*/ 0 h 960"/>
                  <a:gd name="T20" fmla="*/ 0 w 439"/>
                  <a:gd name="T21" fmla="*/ 0 h 960"/>
                  <a:gd name="T22" fmla="*/ 0 w 439"/>
                  <a:gd name="T23" fmla="*/ 0 h 960"/>
                  <a:gd name="T24" fmla="*/ 0 w 439"/>
                  <a:gd name="T25" fmla="*/ 0 h 960"/>
                  <a:gd name="T26" fmla="*/ 0 w 439"/>
                  <a:gd name="T27" fmla="*/ 0 h 960"/>
                  <a:gd name="T28" fmla="*/ 0 w 439"/>
                  <a:gd name="T29" fmla="*/ 0 h 960"/>
                  <a:gd name="T30" fmla="*/ 0 w 439"/>
                  <a:gd name="T31" fmla="*/ 0 h 960"/>
                  <a:gd name="T32" fmla="*/ 0 w 439"/>
                  <a:gd name="T33" fmla="*/ 0 h 960"/>
                  <a:gd name="T34" fmla="*/ 0 w 439"/>
                  <a:gd name="T35" fmla="*/ 0 h 960"/>
                  <a:gd name="T36" fmla="*/ 0 w 439"/>
                  <a:gd name="T37" fmla="*/ 0 h 960"/>
                  <a:gd name="T38" fmla="*/ 0 w 439"/>
                  <a:gd name="T39" fmla="*/ 0 h 960"/>
                  <a:gd name="T40" fmla="*/ 0 w 439"/>
                  <a:gd name="T41" fmla="*/ 0 h 960"/>
                  <a:gd name="T42" fmla="*/ 0 w 439"/>
                  <a:gd name="T43" fmla="*/ 0 h 960"/>
                  <a:gd name="T44" fmla="*/ 0 w 439"/>
                  <a:gd name="T45" fmla="*/ 0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08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0 w 382"/>
                  <a:gd name="T41" fmla="*/ 0 h 198"/>
                  <a:gd name="T42" fmla="*/ 0 w 382"/>
                  <a:gd name="T43" fmla="*/ 0 h 198"/>
                  <a:gd name="T44" fmla="*/ 0 w 382"/>
                  <a:gd name="T45" fmla="*/ 0 h 198"/>
                  <a:gd name="T46" fmla="*/ 0 w 382"/>
                  <a:gd name="T47" fmla="*/ 0 h 198"/>
                  <a:gd name="T48" fmla="*/ 0 w 382"/>
                  <a:gd name="T49" fmla="*/ 0 h 198"/>
                  <a:gd name="T50" fmla="*/ 0 w 382"/>
                  <a:gd name="T51" fmla="*/ 0 h 198"/>
                  <a:gd name="T52" fmla="*/ 0 w 382"/>
                  <a:gd name="T53" fmla="*/ 0 h 198"/>
                  <a:gd name="T54" fmla="*/ 0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09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10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11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12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13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14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15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16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17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18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19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20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21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22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23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24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25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26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27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28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29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30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31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32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0 h 845"/>
                  <a:gd name="T8" fmla="*/ 0 w 366"/>
                  <a:gd name="T9" fmla="*/ 0 h 845"/>
                  <a:gd name="T10" fmla="*/ 0 w 366"/>
                  <a:gd name="T11" fmla="*/ 0 h 845"/>
                  <a:gd name="T12" fmla="*/ 0 w 366"/>
                  <a:gd name="T13" fmla="*/ 0 h 845"/>
                  <a:gd name="T14" fmla="*/ 0 w 366"/>
                  <a:gd name="T15" fmla="*/ 0 h 845"/>
                  <a:gd name="T16" fmla="*/ 0 w 366"/>
                  <a:gd name="T17" fmla="*/ 0 h 845"/>
                  <a:gd name="T18" fmla="*/ 0 w 366"/>
                  <a:gd name="T19" fmla="*/ 0 h 845"/>
                  <a:gd name="T20" fmla="*/ 0 w 366"/>
                  <a:gd name="T21" fmla="*/ 0 h 845"/>
                  <a:gd name="T22" fmla="*/ 0 w 366"/>
                  <a:gd name="T23" fmla="*/ 0 h 845"/>
                  <a:gd name="T24" fmla="*/ 0 w 366"/>
                  <a:gd name="T25" fmla="*/ 0 h 845"/>
                  <a:gd name="T26" fmla="*/ 0 w 366"/>
                  <a:gd name="T27" fmla="*/ 0 h 845"/>
                  <a:gd name="T28" fmla="*/ 0 w 366"/>
                  <a:gd name="T29" fmla="*/ 0 h 845"/>
                  <a:gd name="T30" fmla="*/ 0 w 366"/>
                  <a:gd name="T31" fmla="*/ 0 h 845"/>
                  <a:gd name="T32" fmla="*/ 0 w 366"/>
                  <a:gd name="T33" fmla="*/ 0 h 845"/>
                  <a:gd name="T34" fmla="*/ 0 w 366"/>
                  <a:gd name="T35" fmla="*/ 0 h 845"/>
                  <a:gd name="T36" fmla="*/ 0 w 366"/>
                  <a:gd name="T37" fmla="*/ 0 h 845"/>
                  <a:gd name="T38" fmla="*/ 0 w 366"/>
                  <a:gd name="T39" fmla="*/ 0 h 845"/>
                  <a:gd name="T40" fmla="*/ 0 w 366"/>
                  <a:gd name="T41" fmla="*/ 0 h 845"/>
                  <a:gd name="T42" fmla="*/ 0 w 366"/>
                  <a:gd name="T43" fmla="*/ 0 h 845"/>
                  <a:gd name="T44" fmla="*/ 0 w 366"/>
                  <a:gd name="T45" fmla="*/ 0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33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34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35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36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0 h 601"/>
                  <a:gd name="T6" fmla="*/ 0 w 351"/>
                  <a:gd name="T7" fmla="*/ 0 h 601"/>
                  <a:gd name="T8" fmla="*/ 0 w 351"/>
                  <a:gd name="T9" fmla="*/ 0 h 601"/>
                  <a:gd name="T10" fmla="*/ 0 w 351"/>
                  <a:gd name="T11" fmla="*/ 0 h 601"/>
                  <a:gd name="T12" fmla="*/ 0 w 351"/>
                  <a:gd name="T13" fmla="*/ 0 h 601"/>
                  <a:gd name="T14" fmla="*/ 0 w 351"/>
                  <a:gd name="T15" fmla="*/ 0 h 601"/>
                  <a:gd name="T16" fmla="*/ 0 w 351"/>
                  <a:gd name="T17" fmla="*/ 0 h 601"/>
                  <a:gd name="T18" fmla="*/ 0 w 351"/>
                  <a:gd name="T19" fmla="*/ 0 h 601"/>
                  <a:gd name="T20" fmla="*/ 0 w 351"/>
                  <a:gd name="T21" fmla="*/ 0 h 601"/>
                  <a:gd name="T22" fmla="*/ 0 w 351"/>
                  <a:gd name="T23" fmla="*/ 0 h 601"/>
                  <a:gd name="T24" fmla="*/ 0 w 351"/>
                  <a:gd name="T25" fmla="*/ 0 h 601"/>
                  <a:gd name="T26" fmla="*/ 0 w 351"/>
                  <a:gd name="T27" fmla="*/ 0 h 601"/>
                  <a:gd name="T28" fmla="*/ 0 w 351"/>
                  <a:gd name="T29" fmla="*/ 0 h 601"/>
                  <a:gd name="T30" fmla="*/ 0 w 351"/>
                  <a:gd name="T31" fmla="*/ 0 h 601"/>
                  <a:gd name="T32" fmla="*/ 0 w 351"/>
                  <a:gd name="T33" fmla="*/ 0 h 601"/>
                  <a:gd name="T34" fmla="*/ 0 w 351"/>
                  <a:gd name="T35" fmla="*/ 0 h 601"/>
                  <a:gd name="T36" fmla="*/ 0 w 351"/>
                  <a:gd name="T37" fmla="*/ 0 h 601"/>
                  <a:gd name="T38" fmla="*/ 0 w 351"/>
                  <a:gd name="T39" fmla="*/ 0 h 601"/>
                  <a:gd name="T40" fmla="*/ 0 w 351"/>
                  <a:gd name="T41" fmla="*/ 0 h 601"/>
                  <a:gd name="T42" fmla="*/ 0 w 351"/>
                  <a:gd name="T43" fmla="*/ 0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37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0 w 2164"/>
                  <a:gd name="T19" fmla="*/ 0 h 1979"/>
                  <a:gd name="T20" fmla="*/ 0 w 2164"/>
                  <a:gd name="T21" fmla="*/ 0 h 1979"/>
                  <a:gd name="T22" fmla="*/ 0 w 2164"/>
                  <a:gd name="T23" fmla="*/ 0 h 1979"/>
                  <a:gd name="T24" fmla="*/ 0 w 2164"/>
                  <a:gd name="T25" fmla="*/ 0 h 1979"/>
                  <a:gd name="T26" fmla="*/ 0 w 2164"/>
                  <a:gd name="T27" fmla="*/ 0 h 1979"/>
                  <a:gd name="T28" fmla="*/ 0 w 2164"/>
                  <a:gd name="T29" fmla="*/ 0 h 1979"/>
                  <a:gd name="T30" fmla="*/ 0 w 2164"/>
                  <a:gd name="T31" fmla="*/ 0 h 1979"/>
                  <a:gd name="T32" fmla="*/ 0 w 2164"/>
                  <a:gd name="T33" fmla="*/ 0 h 1979"/>
                  <a:gd name="T34" fmla="*/ 0 w 2164"/>
                  <a:gd name="T35" fmla="*/ 0 h 1979"/>
                  <a:gd name="T36" fmla="*/ 0 w 2164"/>
                  <a:gd name="T37" fmla="*/ 0 h 1979"/>
                  <a:gd name="T38" fmla="*/ 0 w 2164"/>
                  <a:gd name="T39" fmla="*/ 0 h 1979"/>
                  <a:gd name="T40" fmla="*/ 0 w 2164"/>
                  <a:gd name="T41" fmla="*/ 0 h 1979"/>
                  <a:gd name="T42" fmla="*/ 0 w 2164"/>
                  <a:gd name="T43" fmla="*/ 0 h 1979"/>
                  <a:gd name="T44" fmla="*/ 0 w 2164"/>
                  <a:gd name="T45" fmla="*/ 0 h 1979"/>
                  <a:gd name="T46" fmla="*/ 0 w 2164"/>
                  <a:gd name="T47" fmla="*/ 0 h 1979"/>
                  <a:gd name="T48" fmla="*/ 0 w 2164"/>
                  <a:gd name="T49" fmla="*/ 0 h 1979"/>
                  <a:gd name="T50" fmla="*/ 0 w 2164"/>
                  <a:gd name="T51" fmla="*/ 0 h 1979"/>
                  <a:gd name="T52" fmla="*/ 0 w 2164"/>
                  <a:gd name="T53" fmla="*/ 0 h 1979"/>
                  <a:gd name="T54" fmla="*/ 0 w 2164"/>
                  <a:gd name="T55" fmla="*/ 0 h 1979"/>
                  <a:gd name="T56" fmla="*/ 0 w 2164"/>
                  <a:gd name="T57" fmla="*/ 0 h 1979"/>
                  <a:gd name="T58" fmla="*/ 0 w 2164"/>
                  <a:gd name="T59" fmla="*/ 0 h 1979"/>
                  <a:gd name="T60" fmla="*/ 0 w 2164"/>
                  <a:gd name="T61" fmla="*/ 0 h 1979"/>
                  <a:gd name="T62" fmla="*/ 0 w 2164"/>
                  <a:gd name="T63" fmla="*/ 0 h 1979"/>
                  <a:gd name="T64" fmla="*/ 0 w 2164"/>
                  <a:gd name="T65" fmla="*/ 0 h 1979"/>
                  <a:gd name="T66" fmla="*/ 0 w 2164"/>
                  <a:gd name="T67" fmla="*/ 0 h 1979"/>
                  <a:gd name="T68" fmla="*/ 0 w 2164"/>
                  <a:gd name="T69" fmla="*/ 0 h 1979"/>
                  <a:gd name="T70" fmla="*/ 0 w 2164"/>
                  <a:gd name="T71" fmla="*/ 0 h 1979"/>
                  <a:gd name="T72" fmla="*/ 0 w 2164"/>
                  <a:gd name="T73" fmla="*/ 0 h 1979"/>
                  <a:gd name="T74" fmla="*/ 0 w 2164"/>
                  <a:gd name="T75" fmla="*/ 0 h 1979"/>
                  <a:gd name="T76" fmla="*/ 0 w 2164"/>
                  <a:gd name="T77" fmla="*/ 0 h 1979"/>
                  <a:gd name="T78" fmla="*/ 0 w 2164"/>
                  <a:gd name="T79" fmla="*/ 0 h 1979"/>
                  <a:gd name="T80" fmla="*/ 0 w 2164"/>
                  <a:gd name="T81" fmla="*/ 0 h 1979"/>
                  <a:gd name="T82" fmla="*/ 0 w 2164"/>
                  <a:gd name="T83" fmla="*/ 0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38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39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40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41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42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43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44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45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46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47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48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49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50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51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552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60434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60480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81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82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0435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0436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60478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0479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0437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60476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0477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60438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400">
                <a:latin typeface="Arial" pitchFamily="34" charset="0"/>
              </a:rPr>
              <a:t>νέος ξένος πράκτορας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60439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  <a:gd name="T6" fmla="*/ 0 w 376"/>
              <a:gd name="T7" fmla="*/ 0 h 664"/>
              <a:gd name="T8" fmla="*/ 376 w 376"/>
              <a:gd name="T9" fmla="*/ 664 h 6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60440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60474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0475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0441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60461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0462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63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64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0465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60466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471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0472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0473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0467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468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0469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0470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60442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400">
                <a:latin typeface="Arial" pitchFamily="34" charset="0"/>
              </a:rPr>
              <a:t>πράκτορας ανταποκριτή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60443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400">
                <a:latin typeface="Arial" pitchFamily="34" charset="0"/>
              </a:rPr>
              <a:t>ανταποκριτής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60444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400">
                <a:latin typeface="Arial" pitchFamily="34" charset="0"/>
              </a:rPr>
              <a:t>νέο ξένο δίκτυο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60445" name="Rectangle 256"/>
          <p:cNvSpPr>
            <a:spLocks noGrp="1" noChangeArrowheads="1"/>
          </p:cNvSpPr>
          <p:nvPr>
            <p:ph type="title"/>
          </p:nvPr>
        </p:nvSpPr>
        <p:spPr>
          <a:xfrm>
            <a:off x="238125" y="98425"/>
            <a:ext cx="8596313" cy="1143000"/>
          </a:xfrm>
        </p:spPr>
        <p:txBody>
          <a:bodyPr/>
          <a:lstStyle/>
          <a:p>
            <a:r>
              <a:rPr lang="el-GR" sz="3200" dirty="0" smtClean="0">
                <a:ea typeface="ＭＳ Ｐゴシック" pitchFamily="34" charset="-128"/>
              </a:rPr>
              <a:t>Κινητικότητα με άμεση δρομολόγηση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60446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488950" y="1025525"/>
            <a:ext cx="7772400" cy="1646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 smtClean="0">
                <a:ea typeface="ＭＳ Ｐゴシック" pitchFamily="34" charset="-128"/>
              </a:rPr>
              <a:t>ξένος πράκτορας-άγκυρα </a:t>
            </a:r>
            <a:r>
              <a:rPr lang="en-US" sz="2400" dirty="0" smtClean="0">
                <a:ea typeface="ＭＳ Ｐゴシック" pitchFamily="34" charset="-128"/>
              </a:rPr>
              <a:t>(FA): FA </a:t>
            </a:r>
            <a:r>
              <a:rPr lang="el-GR" sz="2400" dirty="0" smtClean="0">
                <a:ea typeface="ＭＳ Ｐゴシック" pitchFamily="34" charset="-128"/>
              </a:rPr>
              <a:t>στο πρώτο επισκεπτόμενο δίκτυο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ea typeface="ＭＳ Ｐゴシック" pitchFamily="34" charset="-128"/>
              </a:rPr>
              <a:t>τα δεδομένα πάντα δρομολογούνται πρώτα προς το </a:t>
            </a:r>
            <a:r>
              <a:rPr lang="en-US" sz="2400" dirty="0" smtClean="0">
                <a:ea typeface="ＭＳ Ｐゴシック" pitchFamily="34" charset="-128"/>
              </a:rPr>
              <a:t>FA-</a:t>
            </a:r>
            <a:r>
              <a:rPr lang="el-GR" sz="2400" dirty="0" smtClean="0">
                <a:ea typeface="ＭＳ Ｐゴシック" pitchFamily="34" charset="-128"/>
              </a:rPr>
              <a:t>άγκυρα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ea typeface="ＭＳ Ｐゴシック" pitchFamily="34" charset="-128"/>
              </a:rPr>
              <a:t>όταν το κινητό κινείται</a:t>
            </a:r>
            <a:r>
              <a:rPr lang="en-US" sz="2400" dirty="0" smtClean="0">
                <a:ea typeface="ＭＳ Ｐゴシック" pitchFamily="34" charset="-128"/>
              </a:rPr>
              <a:t>: </a:t>
            </a:r>
            <a:r>
              <a:rPr lang="el-GR" sz="2400" dirty="0" smtClean="0">
                <a:ea typeface="ＭＳ Ｐゴシック" pitchFamily="34" charset="-128"/>
              </a:rPr>
              <a:t>νέο</a:t>
            </a:r>
            <a:r>
              <a:rPr lang="en-US" sz="2400" dirty="0" smtClean="0">
                <a:ea typeface="ＭＳ Ｐゴシック" pitchFamily="34" charset="-128"/>
              </a:rPr>
              <a:t> FA </a:t>
            </a:r>
            <a:r>
              <a:rPr lang="el-GR" sz="2400" dirty="0" smtClean="0">
                <a:ea typeface="ＭＳ Ｐゴシック" pitchFamily="34" charset="-128"/>
              </a:rPr>
              <a:t>κανονίζει να έχει δεδομένα προωθημένα από το παλιό </a:t>
            </a:r>
            <a:r>
              <a:rPr lang="en-US" sz="2400" dirty="0" smtClean="0">
                <a:ea typeface="ＭＳ Ｐゴシック" pitchFamily="34" charset="-128"/>
              </a:rPr>
              <a:t>FA (</a:t>
            </a:r>
            <a:r>
              <a:rPr lang="el-GR" sz="2400" dirty="0" smtClean="0">
                <a:ea typeface="ＭＳ Ｐゴシック" pitchFamily="34" charset="-128"/>
              </a:rPr>
              <a:t>αλυσίδα</a:t>
            </a:r>
            <a:r>
              <a:rPr lang="en-US" sz="2400" dirty="0" smtClean="0">
                <a:ea typeface="ＭＳ Ｐゴシック" pitchFamily="34" charset="-128"/>
              </a:rPr>
              <a:t>)</a:t>
            </a:r>
          </a:p>
        </p:txBody>
      </p:sp>
      <p:pic>
        <p:nvPicPr>
          <p:cNvPr id="60447" name="Picture 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5454650"/>
            <a:ext cx="7810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8" name="Picture 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4081463"/>
            <a:ext cx="682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9" name="Picture 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350" y="5413375"/>
            <a:ext cx="571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50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2147483647 w 1152"/>
              <a:gd name="T3" fmla="*/ 2147483647 h 877"/>
              <a:gd name="T4" fmla="*/ 2147483647 w 1152"/>
              <a:gd name="T5" fmla="*/ 2147483647 h 877"/>
              <a:gd name="T6" fmla="*/ 2147483647 w 1152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77"/>
              <a:gd name="T14" fmla="*/ 1152 w 1152"/>
              <a:gd name="T15" fmla="*/ 877 h 8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0451" name="Group 169"/>
          <p:cNvGrpSpPr>
            <a:grpSpLocks/>
          </p:cNvGrpSpPr>
          <p:nvPr/>
        </p:nvGrpSpPr>
        <p:grpSpPr bwMode="auto">
          <a:xfrm>
            <a:off x="5984875" y="4473575"/>
            <a:ext cx="1174750" cy="776288"/>
            <a:chOff x="4089854" y="1363889"/>
            <a:chExt cx="1091746" cy="791482"/>
          </a:xfrm>
        </p:grpSpPr>
        <p:sp>
          <p:nvSpPr>
            <p:cNvPr id="60457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0458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60459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60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0452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60455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0456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60453" name="Picture 6" descr="underline_ba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163" y="860425"/>
            <a:ext cx="7000215" cy="14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54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400">
                <a:latin typeface="Arial" pitchFamily="34" charset="0"/>
              </a:rPr>
              <a:t>ξένος πράκτορας άγκυρα</a:t>
            </a:r>
            <a:endParaRPr lang="en-US" sz="1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ADEE135A-E9DE-450B-BE19-A0CA12EF520B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61444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61445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60D044ED-9FE9-4FE0-8628-D28E96FD0EBB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Διάρθρωση θεματικής ενότητας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614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2"/>
                </a:solidFill>
                <a:ea typeface="ＭＳ Ｐゴシック" pitchFamily="34" charset="-128"/>
              </a:rPr>
              <a:t>6.1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Εισαγωγή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l-GR" sz="2400" u="sng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Ασύρματο</a:t>
            </a:r>
            <a:endParaRPr lang="en-US" sz="2400" u="sng" dirty="0" smtClean="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2"/>
                </a:solidFill>
                <a:ea typeface="ＭＳ Ｐゴシック" pitchFamily="34" charset="-128"/>
              </a:rPr>
              <a:t>6.2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Ασύρματες ζεύξεις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χαρακτηριστικά</a:t>
            </a:r>
            <a:endParaRPr lang="en-US" sz="2000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CDMA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2"/>
                </a:solidFill>
                <a:ea typeface="ＭＳ Ｐゴシック" pitchFamily="34" charset="-128"/>
              </a:rPr>
              <a:t>6.3</a:t>
            </a:r>
            <a:r>
              <a:rPr lang="en-US" sz="2000" dirty="0" smtClean="0">
                <a:ea typeface="ＭＳ Ｐゴシック" pitchFamily="34" charset="-128"/>
              </a:rPr>
              <a:t> IEEE 802.11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ασύρματα</a:t>
            </a:r>
            <a:r>
              <a:rPr lang="en-US" sz="2000" dirty="0" smtClean="0">
                <a:ea typeface="ＭＳ Ｐゴシック" pitchFamily="34" charset="-128"/>
              </a:rPr>
              <a:t> LANs (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Wi-Fi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2"/>
                </a:solidFill>
                <a:ea typeface="ＭＳ Ｐゴシック" pitchFamily="34" charset="-128"/>
              </a:rPr>
              <a:t>6.4 </a:t>
            </a:r>
            <a:r>
              <a:rPr lang="el-GR" sz="2000" dirty="0" err="1" smtClean="0">
                <a:latin typeface="Arial" pitchFamily="34" charset="0"/>
                <a:ea typeface="ＭＳ Ｐゴシック" pitchFamily="34" charset="-128"/>
              </a:rPr>
              <a:t>Κυψελωτή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 πρόσβαση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στο </a:t>
            </a:r>
            <a:r>
              <a:rPr lang="en-US" sz="2000" dirty="0" smtClean="0">
                <a:ea typeface="ＭＳ Ｐゴシック" pitchFamily="34" charset="-128"/>
              </a:rPr>
              <a:t>Internet</a:t>
            </a:r>
          </a:p>
          <a:p>
            <a:pPr lvl="1">
              <a:lnSpc>
                <a:spcPct val="90000"/>
              </a:lnSpc>
            </a:pP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αρχιτεκτονική</a:t>
            </a:r>
            <a:endParaRPr lang="en-US" sz="2000" dirty="0" smtClean="0">
              <a:latin typeface="Aria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πρότυπα</a:t>
            </a:r>
            <a:r>
              <a:rPr lang="en-US" sz="2000" dirty="0" smtClean="0">
                <a:ea typeface="ＭＳ Ｐゴシック" pitchFamily="34" charset="-128"/>
              </a:rPr>
              <a:t> (e.g., GSM)</a:t>
            </a:r>
          </a:p>
        </p:txBody>
      </p:sp>
      <p:sp>
        <p:nvSpPr>
          <p:cNvPr id="614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u="sng" dirty="0" smtClean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Κινητικότητα</a:t>
            </a:r>
            <a:endParaRPr lang="en-US" sz="2400" u="sng" dirty="0" smtClean="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2"/>
                </a:solidFill>
                <a:ea typeface="ＭＳ Ｐゴシック" pitchFamily="34" charset="-128"/>
              </a:rPr>
              <a:t>6.5</a:t>
            </a:r>
            <a:r>
              <a:rPr lang="en-US" sz="20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Αρχές</a:t>
            </a:r>
            <a:r>
              <a:rPr lang="en-US" sz="2000" dirty="0" smtClean="0">
                <a:ea typeface="ＭＳ Ｐゴシック" pitchFamily="34" charset="-128"/>
              </a:rPr>
              <a:t>: </a:t>
            </a:r>
            <a:r>
              <a:rPr lang="el-GR" sz="2000" dirty="0" err="1" smtClean="0">
                <a:latin typeface="Arial" pitchFamily="34" charset="0"/>
                <a:ea typeface="ＭＳ Ｐゴシック" pitchFamily="34" charset="-128"/>
              </a:rPr>
              <a:t>διευθυνσιοδότηση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και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δρομολόγηση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προς κινητούς χρήστες</a:t>
            </a:r>
            <a:endParaRPr lang="en-US" sz="2000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0099"/>
                </a:solidFill>
                <a:ea typeface="ＭＳ Ｐゴシック" pitchFamily="34" charset="-128"/>
              </a:rPr>
              <a:t>6.6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ea typeface="ＭＳ Ｐゴシック" pitchFamily="34" charset="-128"/>
              </a:rPr>
              <a:t>Mobile IP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0099"/>
                </a:solidFill>
                <a:ea typeface="ＭＳ Ｐゴシック" pitchFamily="34" charset="-128"/>
              </a:rPr>
              <a:t>6.7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Διαχείριση κινητικότητας</a:t>
            </a:r>
            <a:r>
              <a:rPr lang="en-US" sz="20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0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σε </a:t>
            </a:r>
            <a:r>
              <a:rPr lang="el-GR" sz="2000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κυψελωτά</a:t>
            </a:r>
            <a:r>
              <a:rPr lang="el-GR" sz="20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 δίκτυα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0099"/>
                </a:solidFill>
                <a:ea typeface="ＭＳ Ｐゴシック" pitchFamily="34" charset="-128"/>
              </a:rPr>
              <a:t>6.8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Κινητικότητα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και πρωτόκολλα υψηλότερων στρωμάτων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0099"/>
                </a:solidFill>
                <a:ea typeface="ＭＳ Ｐゴシック" pitchFamily="34" charset="-128"/>
              </a:rPr>
              <a:t>6.9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Περίληψη</a:t>
            </a:r>
            <a:endParaRPr lang="en-US" sz="20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61449" name="Picture 2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" y="1017588"/>
            <a:ext cx="5696217" cy="17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424E1386-166A-4EFF-944B-A169F2D1D92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62468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62469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0F14F79B-3445-496B-A47C-3A4B849C11F0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Mobile IP</a:t>
            </a:r>
          </a:p>
        </p:txBody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RFC 3344</a:t>
            </a:r>
          </a:p>
          <a:p>
            <a:r>
              <a:rPr lang="el-GR" smtClean="0">
                <a:ea typeface="ＭＳ Ｐゴシック" pitchFamily="34" charset="-128"/>
              </a:rPr>
              <a:t>πολλά χαρακτηριστικά που έχουμε δει</a:t>
            </a:r>
            <a:r>
              <a:rPr lang="en-US" altLang="ja-JP" smtClean="0">
                <a:ea typeface="ＭＳ Ｐゴシック" pitchFamily="34" charset="-128"/>
              </a:rPr>
              <a:t>: </a:t>
            </a:r>
          </a:p>
          <a:p>
            <a:pPr lvl="1"/>
            <a:r>
              <a:rPr lang="el-GR" smtClean="0">
                <a:ea typeface="ＭＳ Ｐゴシック" pitchFamily="34" charset="-128"/>
              </a:rPr>
              <a:t>οικιακοί πράκτορες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l-GR" smtClean="0">
                <a:ea typeface="ＭＳ Ｐゴシック" pitchFamily="34" charset="-128"/>
              </a:rPr>
              <a:t>ξένοι πράκτορες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l-GR" smtClean="0">
                <a:ea typeface="ＭＳ Ｐゴシック" pitchFamily="34" charset="-128"/>
              </a:rPr>
              <a:t>εγγραφή ξένου πράκτορα</a:t>
            </a:r>
            <a:r>
              <a:rPr lang="en-US" smtClean="0">
                <a:ea typeface="ＭＳ Ｐゴシック" pitchFamily="34" charset="-128"/>
              </a:rPr>
              <a:t>, care-of</a:t>
            </a:r>
            <a:r>
              <a:rPr lang="el-GR" smtClean="0">
                <a:ea typeface="ＭＳ Ｐゴシック" pitchFamily="34" charset="-128"/>
              </a:rPr>
              <a:t> διευθύνσεις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l-GR" smtClean="0">
                <a:ea typeface="ＭＳ Ｐゴシック" pitchFamily="34" charset="-128"/>
              </a:rPr>
              <a:t>ενθυλάκωση </a:t>
            </a:r>
            <a:r>
              <a:rPr lang="en-US" smtClean="0">
                <a:ea typeface="ＭＳ Ｐゴシック" pitchFamily="34" charset="-128"/>
              </a:rPr>
              <a:t>(</a:t>
            </a:r>
            <a:r>
              <a:rPr lang="el-GR" smtClean="0">
                <a:ea typeface="ＭＳ Ｐゴシック" pitchFamily="34" charset="-128"/>
              </a:rPr>
              <a:t>πακέτο μέσα σε πακέτο</a:t>
            </a:r>
            <a:r>
              <a:rPr lang="en-US" smtClean="0">
                <a:ea typeface="ＭＳ Ｐゴシック" pitchFamily="34" charset="-128"/>
              </a:rPr>
              <a:t>)</a:t>
            </a:r>
          </a:p>
          <a:p>
            <a:r>
              <a:rPr lang="el-GR" smtClean="0">
                <a:ea typeface="ＭＳ Ｐゴシック" pitchFamily="34" charset="-128"/>
              </a:rPr>
              <a:t>τρία συστατικά με το πρότυπο</a:t>
            </a:r>
            <a:r>
              <a:rPr lang="en-US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l-GR" smtClean="0">
                <a:ea typeface="ＭＳ Ｐゴシック" pitchFamily="34" charset="-128"/>
              </a:rPr>
              <a:t>έμμεση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l-GR" smtClean="0">
                <a:ea typeface="ＭＳ Ｐゴシック" pitchFamily="34" charset="-128"/>
              </a:rPr>
              <a:t>δρομολόγηση </a:t>
            </a:r>
            <a:r>
              <a:rPr lang="en-US" smtClean="0">
                <a:ea typeface="ＭＳ Ｐゴシック" pitchFamily="34" charset="-128"/>
              </a:rPr>
              <a:t>datagrams</a:t>
            </a:r>
          </a:p>
          <a:p>
            <a:pPr lvl="1"/>
            <a:r>
              <a:rPr lang="el-GR" smtClean="0">
                <a:ea typeface="ＭＳ Ｐゴシック" pitchFamily="34" charset="-128"/>
              </a:rPr>
              <a:t>ανακάλυψη πράκτορα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l-GR" smtClean="0">
                <a:ea typeface="ＭＳ Ｐゴシック" pitchFamily="34" charset="-128"/>
              </a:rPr>
              <a:t>εγγραφή με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l-GR" smtClean="0">
                <a:ea typeface="ＭＳ Ｐゴシック" pitchFamily="34" charset="-128"/>
              </a:rPr>
              <a:t>οικιακό πράκτορα</a:t>
            </a:r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2472" name="Picture 2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1016001"/>
            <a:ext cx="2411840" cy="17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D19C97F9-DBB1-44A5-8754-3826FE092C16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055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2056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E275EE21-4E7E-4B4E-9288-EC49B2516897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57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Mobile IP: </a:t>
            </a:r>
            <a:r>
              <a:rPr lang="el-GR" sz="4000" smtClean="0">
                <a:ea typeface="ＭＳ Ｐゴシック" pitchFamily="34" charset="-128"/>
              </a:rPr>
              <a:t>άμεση δρομολόγηση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2059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060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2223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25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26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7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28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33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34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35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29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30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31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32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2061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2220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21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22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062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2150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1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2152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0 h 1138"/>
                  <a:gd name="T26" fmla="*/ 0 w 788"/>
                  <a:gd name="T27" fmla="*/ 0 h 1138"/>
                  <a:gd name="T28" fmla="*/ 0 w 788"/>
                  <a:gd name="T29" fmla="*/ 0 h 1138"/>
                  <a:gd name="T30" fmla="*/ 0 w 788"/>
                  <a:gd name="T31" fmla="*/ 0 h 1138"/>
                  <a:gd name="T32" fmla="*/ 0 w 788"/>
                  <a:gd name="T33" fmla="*/ 0 h 1138"/>
                  <a:gd name="T34" fmla="*/ 0 w 788"/>
                  <a:gd name="T35" fmla="*/ 0 h 1138"/>
                  <a:gd name="T36" fmla="*/ 0 w 788"/>
                  <a:gd name="T37" fmla="*/ 0 h 1138"/>
                  <a:gd name="T38" fmla="*/ 0 w 788"/>
                  <a:gd name="T39" fmla="*/ 0 h 1138"/>
                  <a:gd name="T40" fmla="*/ 0 w 788"/>
                  <a:gd name="T41" fmla="*/ 0 h 1138"/>
                  <a:gd name="T42" fmla="*/ 0 w 788"/>
                  <a:gd name="T43" fmla="*/ 0 h 1138"/>
                  <a:gd name="T44" fmla="*/ 0 w 788"/>
                  <a:gd name="T45" fmla="*/ 0 h 1138"/>
                  <a:gd name="T46" fmla="*/ 0 w 788"/>
                  <a:gd name="T47" fmla="*/ 0 h 1138"/>
                  <a:gd name="T48" fmla="*/ 0 w 788"/>
                  <a:gd name="T49" fmla="*/ 0 h 1138"/>
                  <a:gd name="T50" fmla="*/ 0 w 788"/>
                  <a:gd name="T51" fmla="*/ 0 h 1138"/>
                  <a:gd name="T52" fmla="*/ 0 w 788"/>
                  <a:gd name="T53" fmla="*/ 0 h 1138"/>
                  <a:gd name="T54" fmla="*/ 0 w 788"/>
                  <a:gd name="T55" fmla="*/ 0 h 1138"/>
                  <a:gd name="T56" fmla="*/ 0 w 788"/>
                  <a:gd name="T57" fmla="*/ 0 h 1138"/>
                  <a:gd name="T58" fmla="*/ 0 w 788"/>
                  <a:gd name="T59" fmla="*/ 0 h 1138"/>
                  <a:gd name="T60" fmla="*/ 0 w 788"/>
                  <a:gd name="T61" fmla="*/ 0 h 1138"/>
                  <a:gd name="T62" fmla="*/ 0 w 788"/>
                  <a:gd name="T63" fmla="*/ 0 h 1138"/>
                  <a:gd name="T64" fmla="*/ 0 w 788"/>
                  <a:gd name="T65" fmla="*/ 0 h 1138"/>
                  <a:gd name="T66" fmla="*/ 0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3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0 h 936"/>
                  <a:gd name="T30" fmla="*/ 0 w 425"/>
                  <a:gd name="T31" fmla="*/ 0 h 936"/>
                  <a:gd name="T32" fmla="*/ 0 w 425"/>
                  <a:gd name="T33" fmla="*/ 0 h 936"/>
                  <a:gd name="T34" fmla="*/ 0 w 425"/>
                  <a:gd name="T35" fmla="*/ 0 h 936"/>
                  <a:gd name="T36" fmla="*/ 0 w 425"/>
                  <a:gd name="T37" fmla="*/ 0 h 936"/>
                  <a:gd name="T38" fmla="*/ 0 w 425"/>
                  <a:gd name="T39" fmla="*/ 0 h 936"/>
                  <a:gd name="T40" fmla="*/ 0 w 425"/>
                  <a:gd name="T41" fmla="*/ 0 h 936"/>
                  <a:gd name="T42" fmla="*/ 0 w 425"/>
                  <a:gd name="T43" fmla="*/ 0 h 936"/>
                  <a:gd name="T44" fmla="*/ 0 w 425"/>
                  <a:gd name="T45" fmla="*/ 0 h 936"/>
                  <a:gd name="T46" fmla="*/ 0 w 425"/>
                  <a:gd name="T47" fmla="*/ 0 h 936"/>
                  <a:gd name="T48" fmla="*/ 0 w 425"/>
                  <a:gd name="T49" fmla="*/ 0 h 936"/>
                  <a:gd name="T50" fmla="*/ 0 w 425"/>
                  <a:gd name="T51" fmla="*/ 0 h 936"/>
                  <a:gd name="T52" fmla="*/ 0 w 425"/>
                  <a:gd name="T53" fmla="*/ 0 h 936"/>
                  <a:gd name="T54" fmla="*/ 0 w 425"/>
                  <a:gd name="T55" fmla="*/ 0 h 936"/>
                  <a:gd name="T56" fmla="*/ 0 w 425"/>
                  <a:gd name="T57" fmla="*/ 0 h 936"/>
                  <a:gd name="T58" fmla="*/ 0 w 425"/>
                  <a:gd name="T59" fmla="*/ 0 h 936"/>
                  <a:gd name="T60" fmla="*/ 0 w 425"/>
                  <a:gd name="T61" fmla="*/ 0 h 936"/>
                  <a:gd name="T62" fmla="*/ 0 w 425"/>
                  <a:gd name="T63" fmla="*/ 0 h 936"/>
                  <a:gd name="T64" fmla="*/ 0 w 425"/>
                  <a:gd name="T65" fmla="*/ 0 h 936"/>
                  <a:gd name="T66" fmla="*/ 0 w 425"/>
                  <a:gd name="T67" fmla="*/ 0 h 936"/>
                  <a:gd name="T68" fmla="*/ 0 w 425"/>
                  <a:gd name="T69" fmla="*/ 0 h 936"/>
                  <a:gd name="T70" fmla="*/ 0 w 425"/>
                  <a:gd name="T71" fmla="*/ 0 h 936"/>
                  <a:gd name="T72" fmla="*/ 0 w 425"/>
                  <a:gd name="T73" fmla="*/ 0 h 936"/>
                  <a:gd name="T74" fmla="*/ 0 w 425"/>
                  <a:gd name="T75" fmla="*/ 0 h 936"/>
                  <a:gd name="T76" fmla="*/ 0 w 425"/>
                  <a:gd name="T77" fmla="*/ 0 h 936"/>
                  <a:gd name="T78" fmla="*/ 0 w 425"/>
                  <a:gd name="T79" fmla="*/ 0 h 936"/>
                  <a:gd name="T80" fmla="*/ 0 w 425"/>
                  <a:gd name="T81" fmla="*/ 0 h 936"/>
                  <a:gd name="T82" fmla="*/ 0 w 425"/>
                  <a:gd name="T83" fmla="*/ 0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4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5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6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7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9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60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61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62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63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64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65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66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67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68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69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0 h 472"/>
                  <a:gd name="T14" fmla="*/ 0 w 404"/>
                  <a:gd name="T15" fmla="*/ 0 h 472"/>
                  <a:gd name="T16" fmla="*/ 0 w 404"/>
                  <a:gd name="T17" fmla="*/ 0 h 472"/>
                  <a:gd name="T18" fmla="*/ 0 w 404"/>
                  <a:gd name="T19" fmla="*/ 0 h 472"/>
                  <a:gd name="T20" fmla="*/ 0 w 404"/>
                  <a:gd name="T21" fmla="*/ 0 h 472"/>
                  <a:gd name="T22" fmla="*/ 0 w 404"/>
                  <a:gd name="T23" fmla="*/ 0 h 472"/>
                  <a:gd name="T24" fmla="*/ 0 w 404"/>
                  <a:gd name="T25" fmla="*/ 0 h 472"/>
                  <a:gd name="T26" fmla="*/ 0 w 404"/>
                  <a:gd name="T27" fmla="*/ 0 h 472"/>
                  <a:gd name="T28" fmla="*/ 0 w 404"/>
                  <a:gd name="T29" fmla="*/ 0 h 472"/>
                  <a:gd name="T30" fmla="*/ 0 w 404"/>
                  <a:gd name="T31" fmla="*/ 0 h 472"/>
                  <a:gd name="T32" fmla="*/ 0 w 404"/>
                  <a:gd name="T33" fmla="*/ 0 h 472"/>
                  <a:gd name="T34" fmla="*/ 0 w 404"/>
                  <a:gd name="T35" fmla="*/ 0 h 472"/>
                  <a:gd name="T36" fmla="*/ 0 w 404"/>
                  <a:gd name="T37" fmla="*/ 0 h 472"/>
                  <a:gd name="T38" fmla="*/ 0 w 404"/>
                  <a:gd name="T39" fmla="*/ 0 h 472"/>
                  <a:gd name="T40" fmla="*/ 0 w 404"/>
                  <a:gd name="T41" fmla="*/ 0 h 472"/>
                  <a:gd name="T42" fmla="*/ 0 w 404"/>
                  <a:gd name="T43" fmla="*/ 0 h 472"/>
                  <a:gd name="T44" fmla="*/ 0 w 404"/>
                  <a:gd name="T45" fmla="*/ 0 h 472"/>
                  <a:gd name="T46" fmla="*/ 0 w 404"/>
                  <a:gd name="T47" fmla="*/ 0 h 472"/>
                  <a:gd name="T48" fmla="*/ 0 w 404"/>
                  <a:gd name="T49" fmla="*/ 0 h 472"/>
                  <a:gd name="T50" fmla="*/ 0 w 404"/>
                  <a:gd name="T51" fmla="*/ 0 h 472"/>
                  <a:gd name="T52" fmla="*/ 0 w 404"/>
                  <a:gd name="T53" fmla="*/ 0 h 472"/>
                  <a:gd name="T54" fmla="*/ 0 w 404"/>
                  <a:gd name="T55" fmla="*/ 0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70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71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72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0 h 388"/>
                  <a:gd name="T22" fmla="*/ 0 w 309"/>
                  <a:gd name="T23" fmla="*/ 0 h 388"/>
                  <a:gd name="T24" fmla="*/ 0 w 309"/>
                  <a:gd name="T25" fmla="*/ 0 h 388"/>
                  <a:gd name="T26" fmla="*/ 0 w 309"/>
                  <a:gd name="T27" fmla="*/ 0 h 388"/>
                  <a:gd name="T28" fmla="*/ 0 w 309"/>
                  <a:gd name="T29" fmla="*/ 0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73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0 w 406"/>
                  <a:gd name="T5" fmla="*/ 0 h 292"/>
                  <a:gd name="T6" fmla="*/ 0 w 406"/>
                  <a:gd name="T7" fmla="*/ 0 h 292"/>
                  <a:gd name="T8" fmla="*/ 0 w 406"/>
                  <a:gd name="T9" fmla="*/ 0 h 292"/>
                  <a:gd name="T10" fmla="*/ 0 w 406"/>
                  <a:gd name="T11" fmla="*/ 0 h 292"/>
                  <a:gd name="T12" fmla="*/ 0 w 406"/>
                  <a:gd name="T13" fmla="*/ 0 h 292"/>
                  <a:gd name="T14" fmla="*/ 0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74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0 h 960"/>
                  <a:gd name="T6" fmla="*/ 0 w 439"/>
                  <a:gd name="T7" fmla="*/ 0 h 960"/>
                  <a:gd name="T8" fmla="*/ 0 w 439"/>
                  <a:gd name="T9" fmla="*/ 0 h 960"/>
                  <a:gd name="T10" fmla="*/ 0 w 439"/>
                  <a:gd name="T11" fmla="*/ 0 h 960"/>
                  <a:gd name="T12" fmla="*/ 0 w 439"/>
                  <a:gd name="T13" fmla="*/ 0 h 960"/>
                  <a:gd name="T14" fmla="*/ 0 w 439"/>
                  <a:gd name="T15" fmla="*/ 0 h 960"/>
                  <a:gd name="T16" fmla="*/ 0 w 439"/>
                  <a:gd name="T17" fmla="*/ 0 h 960"/>
                  <a:gd name="T18" fmla="*/ 0 w 439"/>
                  <a:gd name="T19" fmla="*/ 0 h 960"/>
                  <a:gd name="T20" fmla="*/ 0 w 439"/>
                  <a:gd name="T21" fmla="*/ 0 h 960"/>
                  <a:gd name="T22" fmla="*/ 0 w 439"/>
                  <a:gd name="T23" fmla="*/ 0 h 960"/>
                  <a:gd name="T24" fmla="*/ 0 w 439"/>
                  <a:gd name="T25" fmla="*/ 0 h 960"/>
                  <a:gd name="T26" fmla="*/ 0 w 439"/>
                  <a:gd name="T27" fmla="*/ 0 h 960"/>
                  <a:gd name="T28" fmla="*/ 0 w 439"/>
                  <a:gd name="T29" fmla="*/ 0 h 960"/>
                  <a:gd name="T30" fmla="*/ 0 w 439"/>
                  <a:gd name="T31" fmla="*/ 0 h 960"/>
                  <a:gd name="T32" fmla="*/ 0 w 439"/>
                  <a:gd name="T33" fmla="*/ 0 h 960"/>
                  <a:gd name="T34" fmla="*/ 0 w 439"/>
                  <a:gd name="T35" fmla="*/ 0 h 960"/>
                  <a:gd name="T36" fmla="*/ 0 w 439"/>
                  <a:gd name="T37" fmla="*/ 0 h 960"/>
                  <a:gd name="T38" fmla="*/ 0 w 439"/>
                  <a:gd name="T39" fmla="*/ 0 h 960"/>
                  <a:gd name="T40" fmla="*/ 0 w 439"/>
                  <a:gd name="T41" fmla="*/ 0 h 960"/>
                  <a:gd name="T42" fmla="*/ 0 w 439"/>
                  <a:gd name="T43" fmla="*/ 0 h 960"/>
                  <a:gd name="T44" fmla="*/ 0 w 439"/>
                  <a:gd name="T45" fmla="*/ 0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75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0 w 382"/>
                  <a:gd name="T41" fmla="*/ 0 h 198"/>
                  <a:gd name="T42" fmla="*/ 0 w 382"/>
                  <a:gd name="T43" fmla="*/ 0 h 198"/>
                  <a:gd name="T44" fmla="*/ 0 w 382"/>
                  <a:gd name="T45" fmla="*/ 0 h 198"/>
                  <a:gd name="T46" fmla="*/ 0 w 382"/>
                  <a:gd name="T47" fmla="*/ 0 h 198"/>
                  <a:gd name="T48" fmla="*/ 0 w 382"/>
                  <a:gd name="T49" fmla="*/ 0 h 198"/>
                  <a:gd name="T50" fmla="*/ 0 w 382"/>
                  <a:gd name="T51" fmla="*/ 0 h 198"/>
                  <a:gd name="T52" fmla="*/ 0 w 382"/>
                  <a:gd name="T53" fmla="*/ 0 h 198"/>
                  <a:gd name="T54" fmla="*/ 0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76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77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78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79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0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1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2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3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4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5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6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7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8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9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0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1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2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3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4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5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6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7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8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9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0 h 845"/>
                  <a:gd name="T8" fmla="*/ 0 w 366"/>
                  <a:gd name="T9" fmla="*/ 0 h 845"/>
                  <a:gd name="T10" fmla="*/ 0 w 366"/>
                  <a:gd name="T11" fmla="*/ 0 h 845"/>
                  <a:gd name="T12" fmla="*/ 0 w 366"/>
                  <a:gd name="T13" fmla="*/ 0 h 845"/>
                  <a:gd name="T14" fmla="*/ 0 w 366"/>
                  <a:gd name="T15" fmla="*/ 0 h 845"/>
                  <a:gd name="T16" fmla="*/ 0 w 366"/>
                  <a:gd name="T17" fmla="*/ 0 h 845"/>
                  <a:gd name="T18" fmla="*/ 0 w 366"/>
                  <a:gd name="T19" fmla="*/ 0 h 845"/>
                  <a:gd name="T20" fmla="*/ 0 w 366"/>
                  <a:gd name="T21" fmla="*/ 0 h 845"/>
                  <a:gd name="T22" fmla="*/ 0 w 366"/>
                  <a:gd name="T23" fmla="*/ 0 h 845"/>
                  <a:gd name="T24" fmla="*/ 0 w 366"/>
                  <a:gd name="T25" fmla="*/ 0 h 845"/>
                  <a:gd name="T26" fmla="*/ 0 w 366"/>
                  <a:gd name="T27" fmla="*/ 0 h 845"/>
                  <a:gd name="T28" fmla="*/ 0 w 366"/>
                  <a:gd name="T29" fmla="*/ 0 h 845"/>
                  <a:gd name="T30" fmla="*/ 0 w 366"/>
                  <a:gd name="T31" fmla="*/ 0 h 845"/>
                  <a:gd name="T32" fmla="*/ 0 w 366"/>
                  <a:gd name="T33" fmla="*/ 0 h 845"/>
                  <a:gd name="T34" fmla="*/ 0 w 366"/>
                  <a:gd name="T35" fmla="*/ 0 h 845"/>
                  <a:gd name="T36" fmla="*/ 0 w 366"/>
                  <a:gd name="T37" fmla="*/ 0 h 845"/>
                  <a:gd name="T38" fmla="*/ 0 w 366"/>
                  <a:gd name="T39" fmla="*/ 0 h 845"/>
                  <a:gd name="T40" fmla="*/ 0 w 366"/>
                  <a:gd name="T41" fmla="*/ 0 h 845"/>
                  <a:gd name="T42" fmla="*/ 0 w 366"/>
                  <a:gd name="T43" fmla="*/ 0 h 845"/>
                  <a:gd name="T44" fmla="*/ 0 w 366"/>
                  <a:gd name="T45" fmla="*/ 0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0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1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2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3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0 h 601"/>
                  <a:gd name="T6" fmla="*/ 0 w 351"/>
                  <a:gd name="T7" fmla="*/ 0 h 601"/>
                  <a:gd name="T8" fmla="*/ 0 w 351"/>
                  <a:gd name="T9" fmla="*/ 0 h 601"/>
                  <a:gd name="T10" fmla="*/ 0 w 351"/>
                  <a:gd name="T11" fmla="*/ 0 h 601"/>
                  <a:gd name="T12" fmla="*/ 0 w 351"/>
                  <a:gd name="T13" fmla="*/ 0 h 601"/>
                  <a:gd name="T14" fmla="*/ 0 w 351"/>
                  <a:gd name="T15" fmla="*/ 0 h 601"/>
                  <a:gd name="T16" fmla="*/ 0 w 351"/>
                  <a:gd name="T17" fmla="*/ 0 h 601"/>
                  <a:gd name="T18" fmla="*/ 0 w 351"/>
                  <a:gd name="T19" fmla="*/ 0 h 601"/>
                  <a:gd name="T20" fmla="*/ 0 w 351"/>
                  <a:gd name="T21" fmla="*/ 0 h 601"/>
                  <a:gd name="T22" fmla="*/ 0 w 351"/>
                  <a:gd name="T23" fmla="*/ 0 h 601"/>
                  <a:gd name="T24" fmla="*/ 0 w 351"/>
                  <a:gd name="T25" fmla="*/ 0 h 601"/>
                  <a:gd name="T26" fmla="*/ 0 w 351"/>
                  <a:gd name="T27" fmla="*/ 0 h 601"/>
                  <a:gd name="T28" fmla="*/ 0 w 351"/>
                  <a:gd name="T29" fmla="*/ 0 h 601"/>
                  <a:gd name="T30" fmla="*/ 0 w 351"/>
                  <a:gd name="T31" fmla="*/ 0 h 601"/>
                  <a:gd name="T32" fmla="*/ 0 w 351"/>
                  <a:gd name="T33" fmla="*/ 0 h 601"/>
                  <a:gd name="T34" fmla="*/ 0 w 351"/>
                  <a:gd name="T35" fmla="*/ 0 h 601"/>
                  <a:gd name="T36" fmla="*/ 0 w 351"/>
                  <a:gd name="T37" fmla="*/ 0 h 601"/>
                  <a:gd name="T38" fmla="*/ 0 w 351"/>
                  <a:gd name="T39" fmla="*/ 0 h 601"/>
                  <a:gd name="T40" fmla="*/ 0 w 351"/>
                  <a:gd name="T41" fmla="*/ 0 h 601"/>
                  <a:gd name="T42" fmla="*/ 0 w 351"/>
                  <a:gd name="T43" fmla="*/ 0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4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0 w 2164"/>
                  <a:gd name="T19" fmla="*/ 0 h 1979"/>
                  <a:gd name="T20" fmla="*/ 0 w 2164"/>
                  <a:gd name="T21" fmla="*/ 0 h 1979"/>
                  <a:gd name="T22" fmla="*/ 0 w 2164"/>
                  <a:gd name="T23" fmla="*/ 0 h 1979"/>
                  <a:gd name="T24" fmla="*/ 0 w 2164"/>
                  <a:gd name="T25" fmla="*/ 0 h 1979"/>
                  <a:gd name="T26" fmla="*/ 0 w 2164"/>
                  <a:gd name="T27" fmla="*/ 0 h 1979"/>
                  <a:gd name="T28" fmla="*/ 0 w 2164"/>
                  <a:gd name="T29" fmla="*/ 0 h 1979"/>
                  <a:gd name="T30" fmla="*/ 0 w 2164"/>
                  <a:gd name="T31" fmla="*/ 0 h 1979"/>
                  <a:gd name="T32" fmla="*/ 0 w 2164"/>
                  <a:gd name="T33" fmla="*/ 0 h 1979"/>
                  <a:gd name="T34" fmla="*/ 0 w 2164"/>
                  <a:gd name="T35" fmla="*/ 0 h 1979"/>
                  <a:gd name="T36" fmla="*/ 0 w 2164"/>
                  <a:gd name="T37" fmla="*/ 0 h 1979"/>
                  <a:gd name="T38" fmla="*/ 0 w 2164"/>
                  <a:gd name="T39" fmla="*/ 0 h 1979"/>
                  <a:gd name="T40" fmla="*/ 0 w 2164"/>
                  <a:gd name="T41" fmla="*/ 0 h 1979"/>
                  <a:gd name="T42" fmla="*/ 0 w 2164"/>
                  <a:gd name="T43" fmla="*/ 0 h 1979"/>
                  <a:gd name="T44" fmla="*/ 0 w 2164"/>
                  <a:gd name="T45" fmla="*/ 0 h 1979"/>
                  <a:gd name="T46" fmla="*/ 0 w 2164"/>
                  <a:gd name="T47" fmla="*/ 0 h 1979"/>
                  <a:gd name="T48" fmla="*/ 0 w 2164"/>
                  <a:gd name="T49" fmla="*/ 0 h 1979"/>
                  <a:gd name="T50" fmla="*/ 0 w 2164"/>
                  <a:gd name="T51" fmla="*/ 0 h 1979"/>
                  <a:gd name="T52" fmla="*/ 0 w 2164"/>
                  <a:gd name="T53" fmla="*/ 0 h 1979"/>
                  <a:gd name="T54" fmla="*/ 0 w 2164"/>
                  <a:gd name="T55" fmla="*/ 0 h 1979"/>
                  <a:gd name="T56" fmla="*/ 0 w 2164"/>
                  <a:gd name="T57" fmla="*/ 0 h 1979"/>
                  <a:gd name="T58" fmla="*/ 0 w 2164"/>
                  <a:gd name="T59" fmla="*/ 0 h 1979"/>
                  <a:gd name="T60" fmla="*/ 0 w 2164"/>
                  <a:gd name="T61" fmla="*/ 0 h 1979"/>
                  <a:gd name="T62" fmla="*/ 0 w 2164"/>
                  <a:gd name="T63" fmla="*/ 0 h 1979"/>
                  <a:gd name="T64" fmla="*/ 0 w 2164"/>
                  <a:gd name="T65" fmla="*/ 0 h 1979"/>
                  <a:gd name="T66" fmla="*/ 0 w 2164"/>
                  <a:gd name="T67" fmla="*/ 0 h 1979"/>
                  <a:gd name="T68" fmla="*/ 0 w 2164"/>
                  <a:gd name="T69" fmla="*/ 0 h 1979"/>
                  <a:gd name="T70" fmla="*/ 0 w 2164"/>
                  <a:gd name="T71" fmla="*/ 0 h 1979"/>
                  <a:gd name="T72" fmla="*/ 0 w 2164"/>
                  <a:gd name="T73" fmla="*/ 0 h 1979"/>
                  <a:gd name="T74" fmla="*/ 0 w 2164"/>
                  <a:gd name="T75" fmla="*/ 0 h 1979"/>
                  <a:gd name="T76" fmla="*/ 0 w 2164"/>
                  <a:gd name="T77" fmla="*/ 0 h 1979"/>
                  <a:gd name="T78" fmla="*/ 0 w 2164"/>
                  <a:gd name="T79" fmla="*/ 0 h 1979"/>
                  <a:gd name="T80" fmla="*/ 0 w 2164"/>
                  <a:gd name="T81" fmla="*/ 0 h 1979"/>
                  <a:gd name="T82" fmla="*/ 0 w 2164"/>
                  <a:gd name="T83" fmla="*/ 0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5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6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7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8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9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10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11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12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13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14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15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16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17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18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19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063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064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2137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39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40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1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42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47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48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49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43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44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45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46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2065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66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67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068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2135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36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2051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6" r:id="rId4" imgW="826829" imgH="840406" progId="">
                      <p:embed/>
                    </p:oleObj>
                  </mc:Choice>
                  <mc:Fallback>
                    <p:oleObj r:id="rId4" imgW="826829" imgH="840406" progId="">
                      <p:embed/>
                      <p:pic>
                        <p:nvPicPr>
                          <p:cNvPr id="0" name="Object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7" r:id="rId6" imgW="1268295" imgH="1199426" progId="">
                      <p:embed/>
                    </p:oleObj>
                  </mc:Choice>
                  <mc:Fallback>
                    <p:oleObj r:id="rId6" imgW="1268295" imgH="1199426" progId="">
                      <p:embed/>
                      <p:pic>
                        <p:nvPicPr>
                          <p:cNvPr id="0" name="Object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69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2050" name="Object 118"/>
          <p:cNvGraphicFramePr>
            <a:graphicFrameLocks noChangeAspect="1"/>
          </p:cNvGraphicFramePr>
          <p:nvPr/>
        </p:nvGraphicFramePr>
        <p:xfrm>
          <a:off x="4684713" y="5648325"/>
          <a:ext cx="36195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8" imgW="1307263" imgH="1084139" progId="">
                  <p:embed/>
                </p:oleObj>
              </mc:Choice>
              <mc:Fallback>
                <p:oleObj r:id="rId8" imgW="1307263" imgH="1084139" progId="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5648325"/>
                        <a:ext cx="361950" cy="2778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0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071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2147483647 w 2196"/>
              <a:gd name="T3" fmla="*/ 2147483647 h 318"/>
              <a:gd name="T4" fmla="*/ 2147483647 w 2196"/>
              <a:gd name="T5" fmla="*/ 2147483647 h 318"/>
              <a:gd name="T6" fmla="*/ 0 60000 65536"/>
              <a:gd name="T7" fmla="*/ 0 60000 65536"/>
              <a:gd name="T8" fmla="*/ 0 60000 65536"/>
              <a:gd name="T9" fmla="*/ 0 w 2196"/>
              <a:gd name="T10" fmla="*/ 0 h 318"/>
              <a:gd name="T11" fmla="*/ 2196 w 2196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072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073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600">
                <a:latin typeface="Arial" pitchFamily="34" charset="0"/>
                <a:cs typeface="Arial" pitchFamily="34" charset="0"/>
              </a:rPr>
              <a:t>μόνιμη δ/νση</a:t>
            </a:r>
            <a:r>
              <a:rPr lang="en-US" sz="1600">
                <a:latin typeface="Arial" pitchFamily="34" charset="0"/>
                <a:cs typeface="Arial" pitchFamily="34" charset="0"/>
              </a:rPr>
              <a:t>: 128.119.40.186</a:t>
            </a:r>
          </a:p>
        </p:txBody>
      </p:sp>
      <p:sp>
        <p:nvSpPr>
          <p:cNvPr id="2074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Arial" pitchFamily="34" charset="0"/>
                <a:cs typeface="Arial" pitchFamily="34" charset="0"/>
              </a:rPr>
              <a:t>Care-of </a:t>
            </a:r>
            <a:r>
              <a:rPr lang="el-GR" sz="1600">
                <a:latin typeface="Arial" pitchFamily="34" charset="0"/>
                <a:cs typeface="Arial" pitchFamily="34" charset="0"/>
              </a:rPr>
              <a:t> δ/νση</a:t>
            </a:r>
            <a:r>
              <a:rPr lang="en-US" sz="1600">
                <a:latin typeface="Arial" pitchFamily="34" charset="0"/>
                <a:cs typeface="Arial" pitchFamily="34" charset="0"/>
              </a:rPr>
              <a:t>: 79.129.13.2</a:t>
            </a:r>
          </a:p>
        </p:txBody>
      </p:sp>
      <p:grpSp>
        <p:nvGrpSpPr>
          <p:cNvPr id="13" name="Group 124"/>
          <p:cNvGrpSpPr>
            <a:grpSpLocks/>
          </p:cNvGrpSpPr>
          <p:nvPr/>
        </p:nvGrpSpPr>
        <p:grpSpPr bwMode="auto">
          <a:xfrm>
            <a:off x="1385888" y="5038725"/>
            <a:ext cx="3021012" cy="1350963"/>
            <a:chOff x="873" y="3174"/>
            <a:chExt cx="1903" cy="851"/>
          </a:xfrm>
        </p:grpSpPr>
        <p:grpSp>
          <p:nvGrpSpPr>
            <p:cNvPr id="2122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2124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5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dest: 128.119.40.186</a:t>
                </a:r>
              </a:p>
            </p:txBody>
          </p:sp>
          <p:sp>
            <p:nvSpPr>
              <p:cNvPr id="2126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2127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2132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133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134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2128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2129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130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131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2123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πακέτο που στέλνεται από τον ανταποκριτή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2094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5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3"/>
                <a:gd name="T22" fmla="*/ 0 h 990"/>
                <a:gd name="T23" fmla="*/ 3303 w 3303"/>
                <a:gd name="T24" fmla="*/ 990 h 9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2096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2098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211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12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600">
                      <a:latin typeface="Arial" pitchFamily="34" charset="0"/>
                      <a:cs typeface="Arial" pitchFamily="34" charset="0"/>
                    </a:rPr>
                    <a:t>dest: 79.129.13.2</a:t>
                  </a:r>
                </a:p>
              </p:txBody>
            </p:sp>
            <p:sp>
              <p:nvSpPr>
                <p:cNvPr id="2113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114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2119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120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121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115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2116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117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118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2099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2100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01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600">
                      <a:latin typeface="Arial" pitchFamily="34" charset="0"/>
                      <a:cs typeface="Arial" pitchFamily="34" charset="0"/>
                    </a:rPr>
                    <a:t>dest: 128.119.40.186</a:t>
                  </a:r>
                </a:p>
              </p:txBody>
            </p:sp>
            <p:sp>
              <p:nvSpPr>
                <p:cNvPr id="2102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103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2108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109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110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104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2105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106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107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2097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πακέτο στέλνεται από οικιακό πράκτορα σε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800">
                  <a:latin typeface="Arial" pitchFamily="34" charset="0"/>
                  <a:cs typeface="Arial" pitchFamily="34" charset="0"/>
                </a:rPr>
                <a:t>ξένο πράκτορα</a:t>
              </a:r>
              <a:r>
                <a:rPr lang="en-US" sz="1800">
                  <a:latin typeface="Arial" pitchFamily="34" charset="0"/>
                  <a:cs typeface="Arial" pitchFamily="34" charset="0"/>
                </a:rPr>
                <a:t>: </a:t>
              </a:r>
              <a:r>
                <a:rPr lang="el-GR" sz="1800">
                  <a:latin typeface="Arial" pitchFamily="34" charset="0"/>
                  <a:cs typeface="Arial" pitchFamily="34" charset="0"/>
                </a:rPr>
                <a:t>πακέτο μέσα σε πακέτο</a:t>
              </a:r>
              <a:endParaRPr lang="en-US" sz="1800" i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2079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49"/>
                <a:gd name="T22" fmla="*/ 0 h 1132"/>
                <a:gd name="T23" fmla="*/ 1849 w 1849"/>
                <a:gd name="T24" fmla="*/ 1132 h 1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2081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2083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4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dest: 128.119.40.186</a:t>
                </a:r>
              </a:p>
            </p:txBody>
          </p:sp>
          <p:sp>
            <p:nvSpPr>
              <p:cNvPr id="2085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2086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2091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092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093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2087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2088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089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2090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2082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600">
                  <a:latin typeface="Arial" pitchFamily="34" charset="0"/>
                  <a:cs typeface="Arial" pitchFamily="34" charset="0"/>
                </a:rPr>
                <a:t>πακέτο ξένου πράκτορα προς κινητό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78" name="Picture 18" descr="underline_base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438" y="1046163"/>
            <a:ext cx="6399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3E2A1A7F-FC4E-4EB8-A407-4E8D0E1B9F31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3077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307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40B8E969-A847-492E-8AAA-E3F1530D792E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Mobile IP: </a:t>
            </a:r>
            <a:r>
              <a:rPr lang="el-GR" sz="3200" dirty="0" smtClean="0">
                <a:ea typeface="ＭＳ Ｐゴシック" pitchFamily="34" charset="-128"/>
              </a:rPr>
              <a:t>ανακάλυψη πράκτορα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r>
              <a:rPr lang="el-GR" sz="2000" i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διαφήμιση πράκτορα</a:t>
            </a:r>
            <a:r>
              <a:rPr lang="en-US" sz="2000" i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ξένοι/οικιακοί</a:t>
            </a:r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πράκτορες διαφημίζουν υπηρεσίες μέσω</a:t>
            </a:r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broadcast ICMP </a:t>
            </a:r>
            <a:r>
              <a:rPr lang="el-GR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μηνυμάτων</a:t>
            </a:r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</a:t>
            </a:r>
            <a:r>
              <a:rPr lang="el-GR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πεδίο τύπου</a:t>
            </a:r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= 9)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icture" r:id="rId4" imgW="4051659" imgH="2919690" progId="Word.Picture.8">
                  <p:embed/>
                </p:oleObj>
              </mc:Choice>
              <mc:Fallback>
                <p:oleObj name="Picture" r:id="rId4" imgW="4051659" imgH="291969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406650"/>
                        <a:ext cx="5470525" cy="395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333375" y="4164013"/>
            <a:ext cx="230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R bit: </a:t>
            </a:r>
            <a:r>
              <a:rPr lang="el-GR" sz="1800">
                <a:latin typeface="Arial" pitchFamily="34" charset="0"/>
                <a:cs typeface="Arial" pitchFamily="34" charset="0"/>
              </a:rPr>
              <a:t>απαιτείται εγγραφή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344488" y="3230563"/>
            <a:ext cx="2457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  <a:cs typeface="Arial" pitchFamily="34" charset="0"/>
              </a:rPr>
              <a:t>H,F bits: </a:t>
            </a:r>
            <a:r>
              <a:rPr lang="el-GR" sz="1800">
                <a:latin typeface="Arial" pitchFamily="34" charset="0"/>
                <a:cs typeface="Arial" pitchFamily="34" charset="0"/>
              </a:rPr>
              <a:t>οικιακός</a:t>
            </a:r>
            <a:r>
              <a:rPr lang="en-US" sz="1800">
                <a:latin typeface="Arial" pitchFamily="34" charset="0"/>
                <a:cs typeface="Arial" pitchFamily="34" charset="0"/>
              </a:rPr>
              <a:t> </a:t>
            </a:r>
            <a:r>
              <a:rPr lang="el-GR" sz="1800">
                <a:latin typeface="Arial" pitchFamily="34" charset="0"/>
                <a:cs typeface="Arial" pitchFamily="34" charset="0"/>
              </a:rPr>
              <a:t>ή/και</a:t>
            </a:r>
            <a:r>
              <a:rPr lang="en-US" sz="1800">
                <a:latin typeface="Arial" pitchFamily="34" charset="0"/>
                <a:cs typeface="Arial" pitchFamily="34" charset="0"/>
              </a:rPr>
              <a:t> </a:t>
            </a:r>
            <a:r>
              <a:rPr lang="el-GR" sz="1800">
                <a:latin typeface="Arial" pitchFamily="34" charset="0"/>
                <a:cs typeface="Arial" pitchFamily="34" charset="0"/>
              </a:rPr>
              <a:t>ξένος πράκτορας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Line 7"/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084" name="Line 8"/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3085" name="Picture 18" descr="underline_base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125" y="949325"/>
            <a:ext cx="6103884" cy="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AF3946D3-B9F4-4ED5-B094-C361B36BA59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1269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1270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71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1272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73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1274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1275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76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77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78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79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1280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140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0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81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1399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00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82" name="Group 89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1382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138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8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8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8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8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8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9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9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9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9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9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9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9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9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9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1383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83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1380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8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84" name="Group 91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136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136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6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6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6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6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7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7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7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7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7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7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7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7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7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7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136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85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1361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62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86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1359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60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87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1357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58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88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1355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5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89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1353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90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1351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52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91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1349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50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92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11347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93" name="Group 100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1133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133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3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3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3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3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3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3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3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4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4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4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4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4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4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134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133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94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11328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9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95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1132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96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11324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5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97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11322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98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11320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1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99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1131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1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300" name="Footer Placeholder 3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11301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F3DEBC1B-0673-4F1F-8725-148AFB231931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302" name="Rectangle 84"/>
          <p:cNvSpPr>
            <a:spLocks noChangeArrowheads="1"/>
          </p:cNvSpPr>
          <p:nvPr/>
        </p:nvSpPr>
        <p:spPr bwMode="auto">
          <a:xfrm>
            <a:off x="5500688" y="1785938"/>
            <a:ext cx="3376612" cy="2185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1303" name="Rectangle 85"/>
          <p:cNvSpPr>
            <a:spLocks noChangeArrowheads="1"/>
          </p:cNvSpPr>
          <p:nvPr/>
        </p:nvSpPr>
        <p:spPr bwMode="auto">
          <a:xfrm>
            <a:off x="5584825" y="1631950"/>
            <a:ext cx="1912938" cy="280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1304" name="Rectangle 83"/>
          <p:cNvSpPr>
            <a:spLocks noChangeArrowheads="1"/>
          </p:cNvSpPr>
          <p:nvPr/>
        </p:nvSpPr>
        <p:spPr bwMode="auto">
          <a:xfrm>
            <a:off x="5491520" y="1478319"/>
            <a:ext cx="33083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l-GR" sz="1600" b="1" dirty="0">
                <a:latin typeface="Arial" pitchFamily="34" charset="0"/>
              </a:rPr>
              <a:t>Ασύρματα </a:t>
            </a:r>
            <a:r>
              <a:rPr lang="el-GR" sz="1600" b="1" dirty="0" smtClean="0">
                <a:latin typeface="Arial" pitchFamily="34" charset="0"/>
              </a:rPr>
              <a:t>τερματικά</a:t>
            </a:r>
            <a:endParaRPr lang="el-GR" sz="1600" b="1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16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n-US" sz="1600" dirty="0">
                <a:latin typeface="Gill Sans MT" pitchFamily="34" charset="0"/>
              </a:rPr>
              <a:t>laptop, </a:t>
            </a:r>
            <a:r>
              <a:rPr lang="en-US" sz="1600" dirty="0" err="1">
                <a:latin typeface="Gill Sans MT" pitchFamily="34" charset="0"/>
              </a:rPr>
              <a:t>smartphone</a:t>
            </a:r>
            <a:endParaRPr lang="en-US" sz="1600" dirty="0">
              <a:latin typeface="Gill Sans MT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l-GR" sz="1600" dirty="0">
                <a:latin typeface="Arial" pitchFamily="34" charset="0"/>
              </a:rPr>
              <a:t>τρέχουν εφαρμογές</a:t>
            </a:r>
            <a:endParaRPr lang="en-US" sz="16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l-GR" sz="1600" dirty="0">
                <a:latin typeface="Arial" pitchFamily="34" charset="0"/>
              </a:rPr>
              <a:t>μπορεί να είναι στατικά ή κινητά</a:t>
            </a:r>
            <a:endParaRPr lang="en-US" sz="1600" dirty="0">
              <a:latin typeface="Arial" pitchFamily="34" charset="0"/>
            </a:endParaRPr>
          </a:p>
          <a:p>
            <a:pPr marL="742950" lvl="1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600" dirty="0">
                <a:latin typeface="Arial" pitchFamily="34" charset="0"/>
              </a:rPr>
              <a:t>το </a:t>
            </a:r>
            <a:r>
              <a:rPr lang="el-GR" sz="1600" dirty="0" smtClean="0">
                <a:latin typeface="Arial" pitchFamily="34" charset="0"/>
              </a:rPr>
              <a:t>«ασύρματο» </a:t>
            </a:r>
            <a:r>
              <a:rPr lang="el-GR" sz="1600" dirty="0">
                <a:latin typeface="Arial" pitchFamily="34" charset="0"/>
              </a:rPr>
              <a:t>δε σημαίνει</a:t>
            </a:r>
            <a:r>
              <a:rPr lang="en-US" sz="1600" dirty="0">
                <a:latin typeface="Gill Sans MT" pitchFamily="34" charset="0"/>
              </a:rPr>
              <a:t> </a:t>
            </a:r>
            <a:r>
              <a:rPr lang="el-GR" sz="1600" dirty="0">
                <a:latin typeface="Arial" pitchFamily="34" charset="0"/>
              </a:rPr>
              <a:t>πάντα κινητικότητα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1305" name="Line 86"/>
          <p:cNvSpPr>
            <a:spLocks noChangeShapeType="1"/>
          </p:cNvSpPr>
          <p:nvPr/>
        </p:nvSpPr>
        <p:spPr bwMode="auto">
          <a:xfrm flipH="1">
            <a:off x="6041204" y="3911600"/>
            <a:ext cx="1105721" cy="2037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306" name="Line 87"/>
          <p:cNvSpPr>
            <a:spLocks noChangeShapeType="1"/>
          </p:cNvSpPr>
          <p:nvPr/>
        </p:nvSpPr>
        <p:spPr bwMode="auto">
          <a:xfrm flipH="1">
            <a:off x="5257800" y="3895725"/>
            <a:ext cx="1885950" cy="1363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1307" name="Group 356"/>
          <p:cNvGrpSpPr>
            <a:grpSpLocks/>
          </p:cNvGrpSpPr>
          <p:nvPr/>
        </p:nvGrpSpPr>
        <p:grpSpPr bwMode="auto">
          <a:xfrm>
            <a:off x="6731678" y="757612"/>
            <a:ext cx="762000" cy="771525"/>
            <a:chOff x="313" y="1497"/>
            <a:chExt cx="1152" cy="1014"/>
          </a:xfrm>
        </p:grpSpPr>
        <p:pic>
          <p:nvPicPr>
            <p:cNvPr id="11316" name="Picture 354" descr="laptop_stylized_small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17" name="Picture 355" descr="antenna_stylized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308" name="Group 403"/>
          <p:cNvGrpSpPr>
            <a:grpSpLocks/>
          </p:cNvGrpSpPr>
          <p:nvPr/>
        </p:nvGrpSpPr>
        <p:grpSpPr bwMode="auto">
          <a:xfrm>
            <a:off x="5793483" y="1001730"/>
            <a:ext cx="598488" cy="514350"/>
            <a:chOff x="2751" y="1851"/>
            <a:chExt cx="462" cy="478"/>
          </a:xfrm>
        </p:grpSpPr>
        <p:pic>
          <p:nvPicPr>
            <p:cNvPr id="11314" name="Picture 364" descr="iphone_stylized_small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1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309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52579"/>
            <a:ext cx="7772400" cy="954088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Στοιχεία ασύρματου δικτύου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1310" name="Picture 16" descr="underline_base"/>
          <p:cNvPicPr>
            <a:picLocks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50863" y="842481"/>
            <a:ext cx="51323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1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1131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13" name="Text Box 8"/>
            <p:cNvSpPr txBox="1">
              <a:spLocks noChangeArrowheads="1"/>
            </p:cNvSpPr>
            <p:nvPr/>
          </p:nvSpPr>
          <p:spPr bwMode="auto">
            <a:xfrm>
              <a:off x="4003" y="2030"/>
              <a:ext cx="12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Υποδομή Δικτύου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C01807B9-3D8B-4C8F-B80E-D6C3C4A74648}" type="slidenum">
              <a:rPr lang="en-US" smtClean="0"/>
              <a:pPr/>
              <a:t>60</a:t>
            </a:fld>
            <a:endParaRPr lang="en-US" smtClean="0"/>
          </a:p>
        </p:txBody>
      </p:sp>
      <p:pic>
        <p:nvPicPr>
          <p:cNvPr id="63492" name="Picture 1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38" y="688369"/>
            <a:ext cx="6256962" cy="1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63494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EB630653-9D7A-4A30-82FB-9DA0DAFBD344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3495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9851"/>
            <a:ext cx="7772400" cy="710986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Mobile IP: </a:t>
            </a:r>
            <a:r>
              <a:rPr lang="el-GR" sz="3200" dirty="0" smtClean="0">
                <a:ea typeface="ＭＳ Ｐゴシック" pitchFamily="34" charset="-128"/>
              </a:rPr>
              <a:t>παράδειγμα εγγραφής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63496" name="Text Box 40"/>
          <p:cNvSpPr txBox="1">
            <a:spLocks noChangeArrowheads="1"/>
          </p:cNvSpPr>
          <p:nvPr/>
        </p:nvSpPr>
        <p:spPr bwMode="auto">
          <a:xfrm>
            <a:off x="4594225" y="1011238"/>
            <a:ext cx="2322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visited network: 79.129.13/24</a:t>
            </a:r>
          </a:p>
        </p:txBody>
      </p:sp>
      <p:sp>
        <p:nvSpPr>
          <p:cNvPr id="63497" name="Text Box 41"/>
          <p:cNvSpPr txBox="1">
            <a:spLocks noChangeArrowheads="1"/>
          </p:cNvSpPr>
          <p:nvPr/>
        </p:nvSpPr>
        <p:spPr bwMode="auto">
          <a:xfrm>
            <a:off x="1331913" y="1149350"/>
            <a:ext cx="1433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home agent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HA: 128.119.40.7</a:t>
            </a:r>
          </a:p>
        </p:txBody>
      </p:sp>
      <p:sp>
        <p:nvSpPr>
          <p:cNvPr id="63498" name="Text Box 42"/>
          <p:cNvSpPr txBox="1">
            <a:spLocks noChangeArrowheads="1"/>
          </p:cNvSpPr>
          <p:nvPr/>
        </p:nvSpPr>
        <p:spPr bwMode="auto">
          <a:xfrm>
            <a:off x="3725863" y="1195388"/>
            <a:ext cx="1479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foreign agent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COA: 79.129.13.2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63499" name="Text Box 46"/>
          <p:cNvSpPr txBox="1">
            <a:spLocks noChangeArrowheads="1"/>
          </p:cNvSpPr>
          <p:nvPr/>
        </p:nvSpPr>
        <p:spPr bwMode="auto">
          <a:xfrm>
            <a:off x="6886575" y="1555750"/>
            <a:ext cx="1620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mobile agent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MA: 128.119.40.186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456113" y="2732088"/>
            <a:ext cx="2390775" cy="1516062"/>
            <a:chOff x="4456543" y="2732527"/>
            <a:chExt cx="2389911" cy="1515110"/>
          </a:xfrm>
        </p:grpSpPr>
        <p:sp>
          <p:nvSpPr>
            <p:cNvPr id="63544" name="Line 47"/>
            <p:cNvSpPr>
              <a:spLocks noChangeShapeType="1"/>
            </p:cNvSpPr>
            <p:nvPr/>
          </p:nvSpPr>
          <p:spPr bwMode="auto">
            <a:xfrm flipH="1">
              <a:off x="4456543" y="2886364"/>
              <a:ext cx="2389911" cy="3579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3545" name="Group 48"/>
            <p:cNvGrpSpPr>
              <a:grpSpLocks/>
            </p:cNvGrpSpPr>
            <p:nvPr/>
          </p:nvGrpSpPr>
          <p:grpSpPr bwMode="auto">
            <a:xfrm>
              <a:off x="4617712" y="2732527"/>
              <a:ext cx="1882140" cy="1515110"/>
              <a:chOff x="13860" y="6885"/>
              <a:chExt cx="2964" cy="2386"/>
            </a:xfrm>
          </p:grpSpPr>
          <p:sp>
            <p:nvSpPr>
              <p:cNvPr id="63546" name="Text Box 49"/>
              <p:cNvSpPr txBox="1">
                <a:spLocks noChangeArrowheads="1"/>
              </p:cNvSpPr>
              <p:nvPr/>
            </p:nvSpPr>
            <p:spPr bwMode="auto">
              <a:xfrm>
                <a:off x="13860" y="6885"/>
                <a:ext cx="2510" cy="4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600">
                    <a:solidFill>
                      <a:srgbClr val="C00000"/>
                    </a:solidFill>
                    <a:latin typeface="Gill Sans MT" pitchFamily="34" charset="0"/>
                    <a:ea typeface="ÇlÇr ñæí©" charset="-128"/>
                  </a:rPr>
                  <a:t>registration req. </a:t>
                </a:r>
              </a:p>
            </p:txBody>
          </p:sp>
          <p:sp>
            <p:nvSpPr>
              <p:cNvPr id="63547" name="Text Box 50"/>
              <p:cNvSpPr txBox="1">
                <a:spLocks noChangeArrowheads="1"/>
              </p:cNvSpPr>
              <p:nvPr/>
            </p:nvSpPr>
            <p:spPr bwMode="auto">
              <a:xfrm>
                <a:off x="14132" y="7394"/>
                <a:ext cx="2692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COA: 79.129.13.2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HA: 128.119.40.7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MA: 128.119.40.186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Lifetime: 9999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identification:714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….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800"/>
              </a:p>
            </p:txBody>
          </p:sp>
        </p:grp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022475" y="4606925"/>
            <a:ext cx="2422525" cy="1489075"/>
            <a:chOff x="2023162" y="4606595"/>
            <a:chExt cx="2421839" cy="1489368"/>
          </a:xfrm>
        </p:grpSpPr>
        <p:sp>
          <p:nvSpPr>
            <p:cNvPr id="63540" name="Line 57"/>
            <p:cNvSpPr>
              <a:spLocks noChangeShapeType="1"/>
            </p:cNvSpPr>
            <p:nvPr/>
          </p:nvSpPr>
          <p:spPr bwMode="auto">
            <a:xfrm>
              <a:off x="2023162" y="4887778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3541" name="Group 54"/>
            <p:cNvGrpSpPr>
              <a:grpSpLocks/>
            </p:cNvGrpSpPr>
            <p:nvPr/>
          </p:nvGrpSpPr>
          <p:grpSpPr bwMode="auto">
            <a:xfrm>
              <a:off x="2355497" y="4606595"/>
              <a:ext cx="1823720" cy="1489368"/>
              <a:chOff x="6012" y="8219"/>
              <a:chExt cx="2872" cy="1726"/>
            </a:xfrm>
          </p:grpSpPr>
          <p:sp>
            <p:nvSpPr>
              <p:cNvPr id="63542" name="Text Box 55"/>
              <p:cNvSpPr txBox="1">
                <a:spLocks noChangeArrowheads="1"/>
              </p:cNvSpPr>
              <p:nvPr/>
            </p:nvSpPr>
            <p:spPr bwMode="auto">
              <a:xfrm>
                <a:off x="6012" y="8219"/>
                <a:ext cx="2872" cy="4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600">
                    <a:solidFill>
                      <a:srgbClr val="C00000"/>
                    </a:solidFill>
                    <a:latin typeface="Gill Sans MT" pitchFamily="34" charset="0"/>
                    <a:ea typeface="ÇlÇr ñæí©" charset="-128"/>
                  </a:rPr>
                  <a:t>registration reply </a:t>
                </a:r>
              </a:p>
            </p:txBody>
          </p:sp>
          <p:sp>
            <p:nvSpPr>
              <p:cNvPr id="63543" name="Text Box 56"/>
              <p:cNvSpPr txBox="1">
                <a:spLocks noChangeArrowheads="1"/>
              </p:cNvSpPr>
              <p:nvPr/>
            </p:nvSpPr>
            <p:spPr bwMode="auto">
              <a:xfrm>
                <a:off x="6084" y="8580"/>
                <a:ext cx="2751" cy="1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HA: 128.119.40.7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MA: 128.119.40.186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Lifetime: 4999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Identification: 714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encapsulation format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….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200">
                  <a:latin typeface="Arial" pitchFamily="34" charset="0"/>
                  <a:ea typeface="ÇlÇr ñæí©" charset="-128"/>
                  <a:cs typeface="Arial" pitchFamily="34" charset="0"/>
                </a:endParaRPr>
              </a:p>
            </p:txBody>
          </p: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449763" y="4805363"/>
            <a:ext cx="2422525" cy="1520825"/>
            <a:chOff x="4450016" y="4805226"/>
            <a:chExt cx="2421839" cy="1521673"/>
          </a:xfrm>
        </p:grpSpPr>
        <p:sp>
          <p:nvSpPr>
            <p:cNvPr id="63537" name="Line 57"/>
            <p:cNvSpPr>
              <a:spLocks noChangeShapeType="1"/>
            </p:cNvSpPr>
            <p:nvPr/>
          </p:nvSpPr>
          <p:spPr bwMode="auto">
            <a:xfrm>
              <a:off x="4450016" y="5467360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38" name="Text Box 58"/>
            <p:cNvSpPr txBox="1">
              <a:spLocks noChangeArrowheads="1"/>
            </p:cNvSpPr>
            <p:nvPr/>
          </p:nvSpPr>
          <p:spPr bwMode="auto">
            <a:xfrm>
              <a:off x="4680345" y="4805226"/>
              <a:ext cx="1750471" cy="285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solidFill>
                    <a:srgbClr val="C00000"/>
                  </a:solidFill>
                  <a:latin typeface="Gill Sans MT" pitchFamily="34" charset="0"/>
                  <a:ea typeface="ÇlÇr ñæí©" charset="-128"/>
                </a:rPr>
                <a:t>registration reply </a:t>
              </a:r>
            </a:p>
          </p:txBody>
        </p:sp>
        <p:sp>
          <p:nvSpPr>
            <p:cNvPr id="63539" name="Text Box 59"/>
            <p:cNvSpPr txBox="1">
              <a:spLocks noChangeArrowheads="1"/>
            </p:cNvSpPr>
            <p:nvPr/>
          </p:nvSpPr>
          <p:spPr bwMode="auto">
            <a:xfrm>
              <a:off x="4790602" y="5123591"/>
              <a:ext cx="1697939" cy="1203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latin typeface="Arial" pitchFamily="34" charset="0"/>
                  <a:ea typeface="ÇlÇr ñæí©" charset="-128"/>
                </a:rPr>
                <a:t>HA: 128.119.40.7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latin typeface="Arial" pitchFamily="34" charset="0"/>
                  <a:ea typeface="ÇlÇr ñæí©" charset="-128"/>
                </a:rPr>
                <a:t>MA: 128.119.40.186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latin typeface="Arial" pitchFamily="34" charset="0"/>
                  <a:ea typeface="ÇlÇr ñæí©" charset="-128"/>
                </a:rPr>
                <a:t>Lifetime: 4999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latin typeface="Arial" pitchFamily="34" charset="0"/>
                  <a:ea typeface="ÇlÇr ñæí©" charset="-128"/>
                </a:rPr>
                <a:t>Identification: 714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latin typeface="Arial" pitchFamily="34" charset="0"/>
                  <a:ea typeface="ÇlÇr ñæí©" charset="-128"/>
                </a:rPr>
                <a:t>….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800"/>
            </a:p>
          </p:txBody>
        </p:sp>
      </p:grpSp>
      <p:sp>
        <p:nvSpPr>
          <p:cNvPr id="63503" name="Text Box 61"/>
          <p:cNvSpPr txBox="1">
            <a:spLocks noChangeArrowheads="1"/>
          </p:cNvSpPr>
          <p:nvPr/>
        </p:nvSpPr>
        <p:spPr bwMode="auto">
          <a:xfrm>
            <a:off x="1408113" y="6048375"/>
            <a:ext cx="1004887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latin typeface="Gill Sans MT" pitchFamily="34" charset="0"/>
                <a:ea typeface="ÇlÇr ñæí©" charset="-128"/>
              </a:rPr>
              <a:t>time</a:t>
            </a:r>
          </a:p>
        </p:txBody>
      </p:sp>
      <p:grpSp>
        <p:nvGrpSpPr>
          <p:cNvPr id="63504" name="Group 332"/>
          <p:cNvGrpSpPr>
            <a:grpSpLocks/>
          </p:cNvGrpSpPr>
          <p:nvPr/>
        </p:nvGrpSpPr>
        <p:grpSpPr bwMode="auto">
          <a:xfrm>
            <a:off x="1687513" y="1671638"/>
            <a:ext cx="749300" cy="314325"/>
            <a:chOff x="2356" y="1300"/>
            <a:chExt cx="555" cy="194"/>
          </a:xfrm>
        </p:grpSpPr>
        <p:sp>
          <p:nvSpPr>
            <p:cNvPr id="6352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353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353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</a:endParaRPr>
            </a:p>
          </p:txBody>
        </p:sp>
        <p:grpSp>
          <p:nvGrpSpPr>
            <p:cNvPr id="63532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3535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3536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3533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34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3505" name="Group 332"/>
          <p:cNvGrpSpPr>
            <a:grpSpLocks/>
          </p:cNvGrpSpPr>
          <p:nvPr/>
        </p:nvGrpSpPr>
        <p:grpSpPr bwMode="auto">
          <a:xfrm>
            <a:off x="4049713" y="1673225"/>
            <a:ext cx="749300" cy="312738"/>
            <a:chOff x="2356" y="1300"/>
            <a:chExt cx="555" cy="194"/>
          </a:xfrm>
        </p:grpSpPr>
        <p:sp>
          <p:nvSpPr>
            <p:cNvPr id="6352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352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352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2400">
                <a:latin typeface="Times New Roman" pitchFamily="18" charset="0"/>
              </a:endParaRPr>
            </a:p>
          </p:txBody>
        </p:sp>
        <p:grpSp>
          <p:nvGrpSpPr>
            <p:cNvPr id="63524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3527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3528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3525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26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cxnSp>
        <p:nvCxnSpPr>
          <p:cNvPr id="63506" name="Straight Connector 60446"/>
          <p:cNvCxnSpPr>
            <a:cxnSpLocks noChangeShapeType="1"/>
          </p:cNvCxnSpPr>
          <p:nvPr/>
        </p:nvCxnSpPr>
        <p:spPr bwMode="auto">
          <a:xfrm>
            <a:off x="2020888" y="2043113"/>
            <a:ext cx="0" cy="4260850"/>
          </a:xfrm>
          <a:prstGeom prst="line">
            <a:avLst/>
          </a:prstGeom>
          <a:noFill/>
          <a:ln w="9525">
            <a:solidFill>
              <a:srgbClr val="A6A6A6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63507" name="Straight Connector 81"/>
          <p:cNvCxnSpPr>
            <a:cxnSpLocks noChangeShapeType="1"/>
          </p:cNvCxnSpPr>
          <p:nvPr/>
        </p:nvCxnSpPr>
        <p:spPr bwMode="auto">
          <a:xfrm>
            <a:off x="4424363" y="2138363"/>
            <a:ext cx="0" cy="4260850"/>
          </a:xfrm>
          <a:prstGeom prst="line">
            <a:avLst/>
          </a:prstGeom>
          <a:noFill/>
          <a:ln w="9525">
            <a:solidFill>
              <a:srgbClr val="A6A6A6"/>
            </a:solidFill>
            <a:prstDash val="sysDash"/>
            <a:round/>
            <a:headEnd/>
            <a:tailEnd/>
          </a:ln>
        </p:spPr>
      </p:cxnSp>
      <p:cxnSp>
        <p:nvCxnSpPr>
          <p:cNvPr id="63508" name="Straight Connector 82"/>
          <p:cNvCxnSpPr>
            <a:cxnSpLocks noChangeShapeType="1"/>
          </p:cNvCxnSpPr>
          <p:nvPr/>
        </p:nvCxnSpPr>
        <p:spPr bwMode="auto">
          <a:xfrm>
            <a:off x="6884988" y="1931988"/>
            <a:ext cx="0" cy="4260850"/>
          </a:xfrm>
          <a:prstGeom prst="line">
            <a:avLst/>
          </a:prstGeom>
          <a:noFill/>
          <a:ln w="9525">
            <a:solidFill>
              <a:srgbClr val="A6A6A6"/>
            </a:solidFill>
            <a:prstDash val="sysDash"/>
            <a:round/>
            <a:headEnd/>
            <a:tailEnd/>
          </a:ln>
        </p:spPr>
      </p:cxnSp>
      <p:grpSp>
        <p:nvGrpSpPr>
          <p:cNvPr id="63509" name="Group 356"/>
          <p:cNvGrpSpPr>
            <a:grpSpLocks/>
          </p:cNvGrpSpPr>
          <p:nvPr/>
        </p:nvGrpSpPr>
        <p:grpSpPr bwMode="auto">
          <a:xfrm>
            <a:off x="6176963" y="1479550"/>
            <a:ext cx="750887" cy="587375"/>
            <a:chOff x="313" y="1497"/>
            <a:chExt cx="1152" cy="1014"/>
          </a:xfrm>
        </p:grpSpPr>
        <p:pic>
          <p:nvPicPr>
            <p:cNvPr id="63519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20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4364038" y="1917700"/>
            <a:ext cx="2528887" cy="773113"/>
            <a:chOff x="4364182" y="1918294"/>
            <a:chExt cx="2528454" cy="771797"/>
          </a:xfrm>
        </p:grpSpPr>
        <p:sp>
          <p:nvSpPr>
            <p:cNvPr id="63516" name="Line 43"/>
            <p:cNvSpPr>
              <a:spLocks noChangeShapeType="1"/>
            </p:cNvSpPr>
            <p:nvPr/>
          </p:nvSpPr>
          <p:spPr bwMode="auto">
            <a:xfrm>
              <a:off x="4364182" y="2158999"/>
              <a:ext cx="2528454" cy="404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17" name="Text Box 45"/>
            <p:cNvSpPr txBox="1">
              <a:spLocks noChangeArrowheads="1"/>
            </p:cNvSpPr>
            <p:nvPr/>
          </p:nvSpPr>
          <p:spPr bwMode="auto">
            <a:xfrm>
              <a:off x="4708630" y="1918294"/>
              <a:ext cx="1641369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solidFill>
                    <a:srgbClr val="C00000"/>
                  </a:solidFill>
                  <a:latin typeface="Gill Sans MT" pitchFamily="34" charset="0"/>
                  <a:ea typeface="ÇlÇr ñæí©" charset="-128"/>
                </a:rPr>
                <a:t>ICMP agent adv.</a:t>
              </a:r>
            </a:p>
          </p:txBody>
        </p:sp>
        <p:sp>
          <p:nvSpPr>
            <p:cNvPr id="63518" name="Text Box 44"/>
            <p:cNvSpPr txBox="1">
              <a:spLocks noChangeArrowheads="1"/>
            </p:cNvSpPr>
            <p:nvPr/>
          </p:nvSpPr>
          <p:spPr bwMode="auto">
            <a:xfrm>
              <a:off x="4813694" y="2210105"/>
              <a:ext cx="1397757" cy="479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latin typeface="Arial" pitchFamily="34" charset="0"/>
                  <a:ea typeface="ÇlÇr ñæí©" charset="-128"/>
                </a:rPr>
                <a:t>COA: 79.129.13.2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200">
                  <a:latin typeface="Arial" pitchFamily="34" charset="0"/>
                  <a:ea typeface="ÇlÇr ñæí©" charset="-128"/>
                </a:rPr>
                <a:t>….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800"/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2032000" y="2860675"/>
            <a:ext cx="2414588" cy="1700213"/>
            <a:chOff x="2031999" y="2860165"/>
            <a:chExt cx="2415307" cy="1700283"/>
          </a:xfrm>
        </p:grpSpPr>
        <p:sp>
          <p:nvSpPr>
            <p:cNvPr id="63512" name="Line 47"/>
            <p:cNvSpPr>
              <a:spLocks noChangeShapeType="1"/>
            </p:cNvSpPr>
            <p:nvPr/>
          </p:nvSpPr>
          <p:spPr bwMode="auto">
            <a:xfrm flipH="1">
              <a:off x="2031999" y="3396671"/>
              <a:ext cx="2415307" cy="3440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3513" name="Group 51"/>
            <p:cNvGrpSpPr>
              <a:grpSpLocks/>
            </p:cNvGrpSpPr>
            <p:nvPr/>
          </p:nvGrpSpPr>
          <p:grpSpPr bwMode="auto">
            <a:xfrm>
              <a:off x="2285896" y="2860165"/>
              <a:ext cx="1870307" cy="1700283"/>
              <a:chOff x="7385" y="5757"/>
              <a:chExt cx="2779" cy="2043"/>
            </a:xfrm>
          </p:grpSpPr>
          <p:sp>
            <p:nvSpPr>
              <p:cNvPr id="63514" name="Text Box 52"/>
              <p:cNvSpPr txBox="1">
                <a:spLocks noChangeArrowheads="1"/>
              </p:cNvSpPr>
              <p:nvPr/>
            </p:nvSpPr>
            <p:spPr bwMode="auto">
              <a:xfrm>
                <a:off x="7385" y="5757"/>
                <a:ext cx="2779" cy="4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600">
                    <a:solidFill>
                      <a:srgbClr val="C00000"/>
                    </a:solidFill>
                    <a:latin typeface="Gill Sans MT" pitchFamily="34" charset="0"/>
                    <a:ea typeface="ÇlÇr ñæí©" charset="-128"/>
                  </a:rPr>
                  <a:t>registration req. </a:t>
                </a:r>
              </a:p>
            </p:txBody>
          </p:sp>
          <p:sp>
            <p:nvSpPr>
              <p:cNvPr id="63515" name="Text Box 53"/>
              <p:cNvSpPr txBox="1">
                <a:spLocks noChangeArrowheads="1"/>
              </p:cNvSpPr>
              <p:nvPr/>
            </p:nvSpPr>
            <p:spPr bwMode="auto">
              <a:xfrm>
                <a:off x="7511" y="6150"/>
                <a:ext cx="2618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COA: 79.129.13.2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HA: 128.119.40.7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MA: 128.119.40.186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Lifetime: 9999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identification: 714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encapsulation format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200">
                    <a:latin typeface="Arial" pitchFamily="34" charset="0"/>
                    <a:ea typeface="ÇlÇr ñæí©" charset="-128"/>
                  </a:rPr>
                  <a:t>….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sz="1200">
                  <a:latin typeface="Arial" pitchFamily="34" charset="0"/>
                  <a:ea typeface="ÇlÇr ñæí©" charset="-128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FE93B8CD-1DF3-411E-90D6-9F2A3DAA2C81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64516" name="Footer Placeholder 2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162C7E38-EC28-4783-B620-7523CEA94891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4518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2147483647 w 1931"/>
              <a:gd name="T1" fmla="*/ 2147483647 h 1592"/>
              <a:gd name="T2" fmla="*/ 2147483647 w 1931"/>
              <a:gd name="T3" fmla="*/ 2147483647 h 1592"/>
              <a:gd name="T4" fmla="*/ 2147483647 w 1931"/>
              <a:gd name="T5" fmla="*/ 2147483647 h 1592"/>
              <a:gd name="T6" fmla="*/ 2147483647 w 1931"/>
              <a:gd name="T7" fmla="*/ 2147483647 h 1592"/>
              <a:gd name="T8" fmla="*/ 2147483647 w 1931"/>
              <a:gd name="T9" fmla="*/ 2147483647 h 1592"/>
              <a:gd name="T10" fmla="*/ 2147483647 w 1931"/>
              <a:gd name="T11" fmla="*/ 2147483647 h 1592"/>
              <a:gd name="T12" fmla="*/ 2147483647 w 1931"/>
              <a:gd name="T13" fmla="*/ 2147483647 h 1592"/>
              <a:gd name="T14" fmla="*/ 2147483647 w 1931"/>
              <a:gd name="T15" fmla="*/ 2147483647 h 1592"/>
              <a:gd name="T16" fmla="*/ 2147483647 w 1931"/>
              <a:gd name="T17" fmla="*/ 2147483647 h 1592"/>
              <a:gd name="T18" fmla="*/ 2147483647 w 1931"/>
              <a:gd name="T19" fmla="*/ 2147483647 h 1592"/>
              <a:gd name="T20" fmla="*/ 2147483647 w 1931"/>
              <a:gd name="T21" fmla="*/ 2147483647 h 1592"/>
              <a:gd name="T22" fmla="*/ 2147483647 w 1931"/>
              <a:gd name="T23" fmla="*/ 2147483647 h 1592"/>
              <a:gd name="T24" fmla="*/ 2147483647 w 1931"/>
              <a:gd name="T25" fmla="*/ 2147483647 h 1592"/>
              <a:gd name="T26" fmla="*/ 2147483647 w 1931"/>
              <a:gd name="T27" fmla="*/ 2147483647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1"/>
              <a:gd name="T43" fmla="*/ 0 h 1592"/>
              <a:gd name="T44" fmla="*/ 1931 w 1931"/>
              <a:gd name="T45" fmla="*/ 1592 h 15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519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2147483647 w 1624"/>
              <a:gd name="T1" fmla="*/ 0 h 1243"/>
              <a:gd name="T2" fmla="*/ 2147483647 w 1624"/>
              <a:gd name="T3" fmla="*/ 2147483647 h 1243"/>
              <a:gd name="T4" fmla="*/ 2147483647 w 1624"/>
              <a:gd name="T5" fmla="*/ 2147483647 h 1243"/>
              <a:gd name="T6" fmla="*/ 2147483647 w 1624"/>
              <a:gd name="T7" fmla="*/ 2147483647 h 1243"/>
              <a:gd name="T8" fmla="*/ 2147483647 w 1624"/>
              <a:gd name="T9" fmla="*/ 2147483647 h 1243"/>
              <a:gd name="T10" fmla="*/ 2147483647 w 1624"/>
              <a:gd name="T11" fmla="*/ 2147483647 h 1243"/>
              <a:gd name="T12" fmla="*/ 2147483647 w 1624"/>
              <a:gd name="T13" fmla="*/ 2147483647 h 1243"/>
              <a:gd name="T14" fmla="*/ 2147483647 w 1624"/>
              <a:gd name="T15" fmla="*/ 2147483647 h 1243"/>
              <a:gd name="T16" fmla="*/ 2147483647 w 1624"/>
              <a:gd name="T17" fmla="*/ 2147483647 h 1243"/>
              <a:gd name="T18" fmla="*/ 2147483647 w 1624"/>
              <a:gd name="T19" fmla="*/ 2147483647 h 1243"/>
              <a:gd name="T20" fmla="*/ 2147483647 w 1624"/>
              <a:gd name="T21" fmla="*/ 2147483647 h 1243"/>
              <a:gd name="T22" fmla="*/ 2147483647 w 1624"/>
              <a:gd name="T23" fmla="*/ 2147483647 h 1243"/>
              <a:gd name="T24" fmla="*/ 2147483647 w 1624"/>
              <a:gd name="T25" fmla="*/ 2147483647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4"/>
              <a:gd name="T40" fmla="*/ 0 h 1243"/>
              <a:gd name="T41" fmla="*/ 1624 w 1624"/>
              <a:gd name="T42" fmla="*/ 1243 h 12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520" name="Rectangle 258"/>
          <p:cNvSpPr>
            <a:spLocks noChangeArrowheads="1"/>
          </p:cNvSpPr>
          <p:nvPr/>
        </p:nvSpPr>
        <p:spPr bwMode="auto">
          <a:xfrm>
            <a:off x="171450" y="439738"/>
            <a:ext cx="8370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3200">
                <a:solidFill>
                  <a:srgbClr val="000099"/>
                </a:solidFill>
                <a:latin typeface="Gill Sans MT" pitchFamily="34" charset="0"/>
              </a:rPr>
              <a:t>Συστατικά αρχιτεκτονικής κυψελωτού δικτύου</a:t>
            </a:r>
            <a:endParaRPr lang="en-US" sz="32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64521" name="Picture 288" descr="e2gmc3yp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2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sz="1400">
                <a:latin typeface="Arial" pitchFamily="34" charset="0"/>
                <a:cs typeface="Arial" pitchFamily="34" charset="0"/>
              </a:rPr>
              <a:t>ανταποκριτής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523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65255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56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57" name="AutoShape 295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58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1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5259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5357" name="Line 298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58" name="Line 299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59" name="Line 300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60" name="Line 301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61" name="Line 302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62" name="Line 303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63" name="Line 304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64" name="Line 305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65" name="Line 306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66" name="Line 307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67" name="Line 308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68" name="Line 309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69" name="Line 310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70" name="Line 311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71" name="Line 312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5372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5383" name="Line 314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84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85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86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373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5379" name="Line 319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80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81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82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374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5375" name="Line 324"/>
                <p:cNvSpPr>
                  <a:spLocks noChangeShapeType="1"/>
                </p:cNvSpPr>
                <p:nvPr/>
              </p:nvSpPr>
              <p:spPr bwMode="auto">
                <a:xfrm>
                  <a:off x="4279" y="158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76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13" y="1178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77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45" y="1386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78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7" y="1280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5260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5327" name="Line 329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28" name="Line 330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29" name="Line 331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30" name="Line 332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31" name="Line 333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32" name="Line 334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33" name="Line 335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34" name="Line 336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35" name="Line 337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36" name="Line 338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37" name="Line 339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38" name="Line 340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39" name="Line 341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40" name="Line 342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41" name="Line 343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5342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5353" name="Line 345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54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55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56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343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5349" name="Line 350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50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51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52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344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5345" name="Line 355"/>
                <p:cNvSpPr>
                  <a:spLocks noChangeShapeType="1"/>
                </p:cNvSpPr>
                <p:nvPr/>
              </p:nvSpPr>
              <p:spPr bwMode="auto">
                <a:xfrm>
                  <a:off x="4260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46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4" y="1185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47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393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48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8" y="1287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5261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5297" name="Line 360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98" name="Line 361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99" name="Line 362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00" name="Line 3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01" name="Line 364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02" name="Line 365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03" name="Line 3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04" name="Line 367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05" name="Line 368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06" name="Line 369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07" name="Line 370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08" name="Line 371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09" name="Line 372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10" name="Line 373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311" name="Line 374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5312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5323" name="Line 376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24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25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26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313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5319" name="Line 381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20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21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22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314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5315" name="Line 386"/>
                <p:cNvSpPr>
                  <a:spLocks noChangeShapeType="1"/>
                </p:cNvSpPr>
                <p:nvPr/>
              </p:nvSpPr>
              <p:spPr bwMode="auto">
                <a:xfrm>
                  <a:off x="425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16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8" y="1184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17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30" y="1393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318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1" y="1287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5262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5267" name="Line 391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68" name="Line 392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69" name="Line 393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70" name="Line 394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71" name="Line 395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72" name="Line 396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73" name="Line 397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74" name="Line 398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75" name="Line 399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76" name="Line 400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77" name="Line 401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78" name="Line 402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79" name="Line 403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80" name="Line 404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81" name="Line 405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5282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5293" name="Line 407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94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95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96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283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5289" name="Line 412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90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91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92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284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5285" name="Line 417"/>
                <p:cNvSpPr>
                  <a:spLocks noChangeShapeType="1"/>
                </p:cNvSpPr>
                <p:nvPr/>
              </p:nvSpPr>
              <p:spPr bwMode="auto">
                <a:xfrm>
                  <a:off x="4254" y="158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86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182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87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390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88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284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65263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264" name="Line 422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265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266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4524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65253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54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MSC</a:t>
              </a:r>
            </a:p>
          </p:txBody>
        </p:sp>
      </p:grpSp>
      <p:grpSp>
        <p:nvGrpSpPr>
          <p:cNvPr id="64525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65086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087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088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5089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5221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5222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5223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24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25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26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27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28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29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30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31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32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33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34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35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36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37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65238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5249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250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251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252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5239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5245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246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247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248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5240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5241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242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243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244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65090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5191" name="Line 46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92" name="Line 46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93" name="Line 46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94" name="Line 46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95" name="Line 47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96" name="Line 47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97" name="Line 47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98" name="Line 47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99" name="Line 474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00" name="Line 475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01" name="Line 476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02" name="Line 477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03" name="Line 478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04" name="Line 479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205" name="Line 480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5206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5217" name="Line 482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18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19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20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207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5213" name="Line 487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14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15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16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208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5209" name="Line 492"/>
                <p:cNvSpPr>
                  <a:spLocks noChangeShapeType="1"/>
                </p:cNvSpPr>
                <p:nvPr/>
              </p:nvSpPr>
              <p:spPr bwMode="auto">
                <a:xfrm>
                  <a:off x="4269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10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187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11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212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289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5091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5161" name="Line 49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62" name="Line 49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63" name="Line 49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64" name="Line 50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65" name="Line 50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66" name="Line 50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67" name="Line 50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68" name="Line 50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69" name="Line 50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70" name="Line 50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71" name="Line 50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72" name="Line 50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73" name="Line 50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74" name="Line 51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75" name="Line 51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5176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5187" name="Line 51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88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89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90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177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5183" name="Line 51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84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85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86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178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5179" name="Line 523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80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81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82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5092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5131" name="Line 52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32" name="Line 52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33" name="Line 53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34" name="Line 53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35" name="Line 53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36" name="Line 53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37" name="Line 53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38" name="Line 53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39" name="Line 53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40" name="Line 53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41" name="Line 53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42" name="Line 53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43" name="Line 54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44" name="Line 54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145" name="Line 54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5146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5157" name="Line 54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58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59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60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147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5153" name="Line 54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54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55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56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148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5149" name="Line 554"/>
                <p:cNvSpPr>
                  <a:spLocks noChangeShapeType="1"/>
                </p:cNvSpPr>
                <p:nvPr/>
              </p:nvSpPr>
              <p:spPr bwMode="auto">
                <a:xfrm>
                  <a:off x="4255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50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51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52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65093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094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095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096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5097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5099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5100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5101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02" name="Line 56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03" name="Line 56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04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05" name="Line 56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06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07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08" name="Line 57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09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10" name="Line 57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11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12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13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14" name="Line 57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115" name="Line 57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65116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5127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128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129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130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5117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5123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124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125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126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5118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5119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120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121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122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65098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4526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64883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884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885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5054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5055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5056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57" name="Line 604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58" name="Line 605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59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60" name="Line 607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61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62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63" name="Line 610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64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65" name="Line 612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66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67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68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69" name="Line 616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70" name="Line 617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65071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5082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083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084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085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5072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5078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079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080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081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5073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5074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075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076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5077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64886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5024" name="Line 63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25" name="Line 63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26" name="Line 63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27" name="Line 63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28" name="Line 63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29" name="Line 63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30" name="Line 64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31" name="Line 64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32" name="Line 64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33" name="Line 64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34" name="Line 64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35" name="Line 64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36" name="Line 64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37" name="Line 64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38" name="Line 64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5039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5050" name="Line 65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51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52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53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040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5046" name="Line 65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47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48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49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041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5042" name="Line 660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43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44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45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4887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4994" name="Line 66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95" name="Line 66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96" name="Line 66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97" name="Line 66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98" name="Line 66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99" name="Line 67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00" name="Line 67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01" name="Line 67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02" name="Line 67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03" name="Line 67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04" name="Line 67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05" name="Line 67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06" name="Line 67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07" name="Line 67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5008" name="Line 67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5009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5020" name="Line 68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21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22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23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010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5016" name="Line 68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17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18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19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5011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5012" name="Line 691"/>
                <p:cNvSpPr>
                  <a:spLocks noChangeShapeType="1"/>
                </p:cNvSpPr>
                <p:nvPr/>
              </p:nvSpPr>
              <p:spPr bwMode="auto">
                <a:xfrm>
                  <a:off x="4255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13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14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5015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64888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889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890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891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4892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4962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4963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4964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65" name="Line 70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66" name="Line 70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67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68" name="Line 70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69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70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71" name="Line 70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72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73" name="Line 71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74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75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76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77" name="Line 71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78" name="Line 71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64979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4990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991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992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993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4980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4986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987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988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989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4981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4982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983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984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985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64893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4894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4960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961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  <a:cs typeface="Arial" pitchFamily="34" charset="0"/>
                  </a:rPr>
                  <a:t>MSC</a:t>
                </a:r>
              </a:p>
            </p:txBody>
          </p:sp>
        </p:grpSp>
        <p:sp>
          <p:nvSpPr>
            <p:cNvPr id="64895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896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4930" name="Line 738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31" name="Line 739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32" name="Line 740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33" name="Line 741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34" name="Line 742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35" name="Line 743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36" name="Line 744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37" name="Line 745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38" name="Line 746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39" name="Line 747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40" name="Line 748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41" name="Line 749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42" name="Line 750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43" name="Line 751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44" name="Line 752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4945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956" name="Line 754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57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58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59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946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952" name="Line 759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53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54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55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947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948" name="Line 764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49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50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51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64897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898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4900" name="Line 7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01" name="Line 7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02" name="Line 7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03" name="Line 7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04" name="Line 7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05" name="Line 7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06" name="Line 7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07" name="Line 7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08" name="Line 7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09" name="Line 7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10" name="Line 7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11" name="Line 7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12" name="Line 7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13" name="Line 7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914" name="Line 7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4915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926" name="Line 7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27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28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29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916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922" name="Line 7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23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24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25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917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918" name="Line 796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19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20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921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64899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4527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64881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882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MSC</a:t>
              </a:r>
            </a:p>
          </p:txBody>
        </p:sp>
      </p:grpSp>
      <p:grpSp>
        <p:nvGrpSpPr>
          <p:cNvPr id="64528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64678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679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680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4849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4850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4851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52" name="Line 81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53" name="Line 81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54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55" name="Line 81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56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57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58" name="Line 81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59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60" name="Line 82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61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62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63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64" name="Line 82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65" name="Line 82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64866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4877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878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879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880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4867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4873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874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875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876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4868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4869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870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871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872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80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64681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4819" name="Line 84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20" name="Line 84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21" name="Line 84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22" name="Line 84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23" name="Line 84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24" name="Line 84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25" name="Line 84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26" name="Line 85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27" name="Line 85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28" name="Line 85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29" name="Line 85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30" name="Line 85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31" name="Line 85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32" name="Line 85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33" name="Line 85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4834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845" name="Line 85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46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47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48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835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841" name="Line 86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42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43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44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836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837" name="Line 869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38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39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40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4682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4789" name="Line 874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90" name="Line 875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91" name="Line 876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92" name="Line 877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93" name="Line 878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94" name="Line 879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95" name="Line 880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96" name="Line 881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97" name="Line 882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98" name="Line 883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99" name="Line 884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00" name="Line 885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01" name="Line 886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02" name="Line 887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803" name="Line 888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4804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815" name="Line 890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16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17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18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805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811" name="Line 895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12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13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14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806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807" name="Line 900"/>
                <p:cNvSpPr>
                  <a:spLocks noChangeShapeType="1"/>
                </p:cNvSpPr>
                <p:nvPr/>
              </p:nvSpPr>
              <p:spPr bwMode="auto">
                <a:xfrm>
                  <a:off x="4221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08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09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810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7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64683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684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685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686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4687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4757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4758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4759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60" name="Line 912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61" name="Line 913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62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63" name="Line 915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64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65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66" name="Line 918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67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68" name="Line 920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69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70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71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72" name="Line 924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73" name="Line 925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64774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4785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786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787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788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4775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4781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782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783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784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4776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4777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778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779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4780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80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64688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4689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4755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756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  <a:cs typeface="Arial" pitchFamily="34" charset="0"/>
                  </a:rPr>
                  <a:t>MSC</a:t>
                </a:r>
              </a:p>
            </p:txBody>
          </p:sp>
        </p:grpSp>
        <p:sp>
          <p:nvSpPr>
            <p:cNvPr id="64690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691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4725" name="Line 94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26" name="Line 94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27" name="Line 94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28" name="Line 95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29" name="Line 95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30" name="Line 95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31" name="Line 95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32" name="Line 95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33" name="Line 95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34" name="Line 95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35" name="Line 95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36" name="Line 95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37" name="Line 95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38" name="Line 96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39" name="Line 96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4740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751" name="Line 96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52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53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54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741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747" name="Line 96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48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49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50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742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743" name="Line 973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44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45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46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64692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693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4695" name="Line 97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96" name="Line 98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97" name="Line 98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98" name="Line 98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99" name="Line 98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00" name="Line 98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01" name="Line 98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02" name="Line 98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03" name="Line 98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04" name="Line 98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05" name="Line 98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06" name="Line 99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07" name="Line 99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08" name="Line 99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709" name="Line 99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4710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721" name="Line 99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22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23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24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711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717" name="Line 100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18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19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20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712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713" name="Line 1005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14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15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716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64694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4529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64543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44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45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46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547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64648" name="Line 101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49" name="Line 101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50" name="Line 101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51" name="Line 101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52" name="Line 102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53" name="Line 102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54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55" name="Line 102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56" name="Line 0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57" name="Line 1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58" name="Line 2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59" name="Line 3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60" name="Line 4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61" name="Line 5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62" name="Line 6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4663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674" name="Line 8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75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76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77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664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670" name="Line 13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71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72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73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665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666" name="Line 18"/>
                <p:cNvSpPr>
                  <a:spLocks noChangeShapeType="1"/>
                </p:cNvSpPr>
                <p:nvPr/>
              </p:nvSpPr>
              <p:spPr bwMode="auto">
                <a:xfrm>
                  <a:off x="4236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67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7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68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69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0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4548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64618" name="Line 23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19" name="Line 24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20" name="Line 25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21" name="Line 26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22" name="Line 27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23" name="Line 28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24" name="Line 29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25" name="Line 30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26" name="Line 31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27" name="Line 32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28" name="Line 33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29" name="Line 34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30" name="Line 35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31" name="Line 36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32" name="Line 37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4633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644" name="Line 39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45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46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47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634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640" name="Line 44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41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42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43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635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636" name="Line 49"/>
                <p:cNvSpPr>
                  <a:spLocks noChangeShapeType="1"/>
                </p:cNvSpPr>
                <p:nvPr/>
              </p:nvSpPr>
              <p:spPr bwMode="auto">
                <a:xfrm>
                  <a:off x="4236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37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7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38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39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0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4549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64588" name="Line 5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89" name="Line 5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90" name="Line 5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91" name="Line 5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92" name="Line 5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93" name="Line 5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94" name="Line 6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95" name="Line 6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96" name="Line 6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97" name="Line 6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98" name="Line 6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99" name="Line 6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00" name="Line 6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01" name="Line 6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602" name="Line 6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4603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614" name="Line 7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15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16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17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604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610" name="Line 7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11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12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13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605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606" name="Line 80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07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08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609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4550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64558" name="Line 8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59" name="Line 8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60" name="Line 8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61" name="Line 8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62" name="Line 8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63" name="Line 9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64" name="Line 9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65" name="Line 9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66" name="Line 9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67" name="Line 9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68" name="Line 9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69" name="Line 9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70" name="Line 9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71" name="Line 9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4572" name="Line 9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4573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584" name="Line 10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585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586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587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574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580" name="Line 10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581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582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583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4575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576" name="Line 111"/>
                <p:cNvSpPr>
                  <a:spLocks noChangeShapeType="1"/>
                </p:cNvSpPr>
                <p:nvPr/>
              </p:nvSpPr>
              <p:spPr bwMode="auto">
                <a:xfrm>
                  <a:off x="4221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577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578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4579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7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64551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552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553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554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4555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64556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557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  <a:cs typeface="Arial" pitchFamily="34" charset="0"/>
                  </a:rPr>
                  <a:t>MSC</a:t>
                </a:r>
              </a:p>
            </p:txBody>
          </p:sp>
        </p:grpSp>
      </p:grpSp>
      <p:sp>
        <p:nvSpPr>
          <p:cNvPr id="64530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531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532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533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534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535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536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wired public telephone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64537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538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4067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>
                <a:latin typeface="Arial" pitchFamily="34" charset="0"/>
                <a:cs typeface="Arial" pitchFamily="34" charset="0"/>
              </a:rPr>
              <a:t>διαφορετικά κυψελωτά δίκτυα</a:t>
            </a:r>
            <a:r>
              <a:rPr lang="en-US" sz="180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1800">
                <a:latin typeface="Arial" pitchFamily="34" charset="0"/>
                <a:cs typeface="Arial" pitchFamily="34" charset="0"/>
              </a:rPr>
              <a:t>τα διαχειρίζονται διαφορετικοί πάροχοι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39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540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541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597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sz="2400">
                <a:latin typeface="Arial" pitchFamily="34" charset="0"/>
                <a:cs typeface="Arial" pitchFamily="34" charset="0"/>
              </a:rPr>
              <a:t>θυμηθείτε</a:t>
            </a:r>
            <a:r>
              <a:rPr lang="en-US" sz="240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64542" name="Picture 6" descr="underline_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969963"/>
            <a:ext cx="82280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015718A8-CA56-4379-A9FE-84DAF0E4A66A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65540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65541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6B8FF3F5-AAB4-4F45-AB81-69AE7DF79AAC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55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74625"/>
            <a:ext cx="8213725" cy="1143000"/>
          </a:xfrm>
        </p:spPr>
        <p:txBody>
          <a:bodyPr/>
          <a:lstStyle/>
          <a:p>
            <a:r>
              <a:rPr lang="el-GR" sz="2800" smtClean="0">
                <a:ea typeface="ＭＳ Ｐゴシック" pitchFamily="34" charset="-128"/>
              </a:rPr>
              <a:t>Αντιμετώπιση κινητικότητας</a:t>
            </a:r>
            <a:r>
              <a:rPr lang="en-US" sz="2800" smtClean="0">
                <a:ea typeface="ＭＳ Ｐゴシック" pitchFamily="34" charset="-128"/>
              </a:rPr>
              <a:t> </a:t>
            </a:r>
            <a:r>
              <a:rPr lang="el-GR" sz="2800" smtClean="0">
                <a:ea typeface="ＭＳ Ｐゴシック" pitchFamily="34" charset="-128"/>
              </a:rPr>
              <a:t>σε κυψελωτά δίκτυα</a:t>
            </a: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655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554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i="1" dirty="0" smtClean="0">
                <a:solidFill>
                  <a:srgbClr val="C00000"/>
                </a:solidFill>
                <a:ea typeface="ＭＳ Ｐゴシック" pitchFamily="34" charset="-128"/>
              </a:rPr>
              <a:t>οικιακό δίκτυο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δίκτυο </a:t>
            </a:r>
            <a:r>
              <a:rPr lang="el-GR" sz="2400" dirty="0" err="1" smtClean="0">
                <a:ea typeface="ＭＳ Ｐゴシック" pitchFamily="34" charset="-128"/>
              </a:rPr>
              <a:t>κυψελωτού</a:t>
            </a:r>
            <a:r>
              <a:rPr lang="el-GR" sz="2400" dirty="0" smtClean="0">
                <a:ea typeface="ＭＳ Ｐゴシック" pitchFamily="34" charset="-128"/>
              </a:rPr>
              <a:t> </a:t>
            </a:r>
            <a:r>
              <a:rPr lang="el-GR" sz="2400" dirty="0" err="1" smtClean="0">
                <a:ea typeface="ＭＳ Ｐゴシック" pitchFamily="34" charset="-128"/>
              </a:rPr>
              <a:t>παρόχου</a:t>
            </a:r>
            <a:r>
              <a:rPr lang="el-GR" sz="2400" dirty="0" smtClean="0">
                <a:ea typeface="ＭＳ Ｐゴシック" pitchFamily="34" charset="-128"/>
              </a:rPr>
              <a:t> στο οποίο εγγράφεσαι </a:t>
            </a:r>
            <a:r>
              <a:rPr lang="en-US" sz="1600" dirty="0" smtClean="0">
                <a:ea typeface="ＭＳ Ｐゴシック" pitchFamily="34" charset="-128"/>
              </a:rPr>
              <a:t>(</a:t>
            </a:r>
            <a:r>
              <a:rPr lang="el-GR" sz="1600" dirty="0" smtClean="0">
                <a:ea typeface="ＭＳ Ｐゴシック" pitchFamily="34" charset="-128"/>
              </a:rPr>
              <a:t>π</a:t>
            </a:r>
            <a:r>
              <a:rPr lang="en-US" sz="1600" dirty="0" smtClean="0">
                <a:ea typeface="ＭＳ Ｐゴシック" pitchFamily="34" charset="-128"/>
              </a:rPr>
              <a:t>.</a:t>
            </a:r>
            <a:r>
              <a:rPr lang="el-GR" sz="1600" dirty="0" smtClean="0">
                <a:ea typeface="ＭＳ Ｐゴシック" pitchFamily="34" charset="-128"/>
              </a:rPr>
              <a:t>χ</a:t>
            </a:r>
            <a:r>
              <a:rPr lang="en-US" sz="1600" dirty="0" smtClean="0">
                <a:ea typeface="ＭＳ Ｐゴシック" pitchFamily="34" charset="-128"/>
              </a:rPr>
              <a:t>., </a:t>
            </a:r>
            <a:r>
              <a:rPr lang="en-US" sz="1600" dirty="0" err="1" smtClean="0">
                <a:ea typeface="ＭＳ Ｐゴシック" pitchFamily="34" charset="-128"/>
              </a:rPr>
              <a:t>Cosmote</a:t>
            </a:r>
            <a:r>
              <a:rPr lang="en-US" sz="1600" dirty="0" smtClean="0">
                <a:ea typeface="ＭＳ Ｐゴシック" pitchFamily="34" charset="-128"/>
              </a:rPr>
              <a:t>, Vodafone, Wind)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solidFill>
                  <a:srgbClr val="C00000"/>
                </a:solidFill>
                <a:ea typeface="ＭＳ Ｐゴシック" pitchFamily="34" charset="-128"/>
              </a:rPr>
              <a:t>home location register (HLR): </a:t>
            </a:r>
            <a:r>
              <a:rPr lang="el-GR" sz="2000" dirty="0" smtClean="0">
                <a:ea typeface="ＭＳ Ｐゴシック" pitchFamily="34" charset="-128"/>
              </a:rPr>
              <a:t>βάση δεδομένων σε οικιακό δίκτυο που περιέχει τον μόνιμο </a:t>
            </a:r>
            <a:r>
              <a:rPr lang="en-US" sz="2000" dirty="0" smtClean="0">
                <a:ea typeface="ＭＳ Ｐゴシック" pitchFamily="34" charset="-128"/>
              </a:rPr>
              <a:t>#</a:t>
            </a:r>
            <a:r>
              <a:rPr lang="el-GR" sz="2000" dirty="0" smtClean="0">
                <a:ea typeface="ＭＳ Ｐゴシック" pitchFamily="34" charset="-128"/>
              </a:rPr>
              <a:t> κινητού τηλεφώνου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l-GR" sz="2000" dirty="0" smtClean="0">
                <a:ea typeface="ＭＳ Ｐゴシック" pitchFamily="34" charset="-128"/>
              </a:rPr>
              <a:t>πληροφορίες προφίλ</a:t>
            </a:r>
            <a:r>
              <a:rPr lang="en-US" sz="2000" dirty="0" smtClean="0">
                <a:ea typeface="ＭＳ Ｐゴシック" pitchFamily="34" charset="-128"/>
              </a:rPr>
              <a:t> (</a:t>
            </a:r>
            <a:r>
              <a:rPr lang="el-GR" sz="2000" dirty="0" smtClean="0">
                <a:ea typeface="ＭＳ Ｐゴシック" pitchFamily="34" charset="-128"/>
              </a:rPr>
              <a:t>υπηρεσίες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l-GR" sz="2000" dirty="0" smtClean="0">
                <a:ea typeface="ＭＳ Ｐゴシック" pitchFamily="34" charset="-128"/>
              </a:rPr>
              <a:t>προτιμήσεις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l-GR" sz="2000" dirty="0" smtClean="0">
                <a:ea typeface="ＭＳ Ｐゴシック" pitchFamily="34" charset="-128"/>
              </a:rPr>
              <a:t>χρεώσεις</a:t>
            </a:r>
            <a:r>
              <a:rPr lang="en-US" sz="2000" dirty="0" smtClean="0">
                <a:ea typeface="ＭＳ Ｐゴシック" pitchFamily="34" charset="-128"/>
              </a:rPr>
              <a:t>), </a:t>
            </a:r>
            <a:r>
              <a:rPr lang="el-GR" sz="2000" dirty="0" smtClean="0">
                <a:ea typeface="ＭＳ Ｐゴシック" pitchFamily="34" charset="-128"/>
              </a:rPr>
              <a:t>πληροφορίες για τρέχουσα τοποθεσία</a:t>
            </a:r>
            <a:r>
              <a:rPr lang="en-US" sz="2000" dirty="0" smtClean="0">
                <a:ea typeface="ＭＳ Ｐゴシック" pitchFamily="34" charset="-128"/>
              </a:rPr>
              <a:t> (</a:t>
            </a:r>
            <a:r>
              <a:rPr lang="el-GR" sz="2000" dirty="0" smtClean="0">
                <a:ea typeface="ＭＳ Ｐゴシック" pitchFamily="34" charset="-128"/>
              </a:rPr>
              <a:t>θα μπορούσε να είναι σε άλλο δίκτυο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l-GR" sz="2400" i="1" dirty="0" smtClean="0">
                <a:solidFill>
                  <a:srgbClr val="C00000"/>
                </a:solidFill>
                <a:ea typeface="ＭＳ Ｐゴシック" pitchFamily="34" charset="-128"/>
              </a:rPr>
              <a:t>επισκεπτόμενο δίκτυο</a:t>
            </a:r>
            <a:r>
              <a:rPr lang="en-US" sz="2400" i="1" dirty="0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δίκτυο στο οποίο βρίσκεται προς το παρόν το κινητό</a:t>
            </a: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solidFill>
                  <a:srgbClr val="C00000"/>
                </a:solidFill>
                <a:ea typeface="ＭＳ Ｐゴシック" pitchFamily="34" charset="-128"/>
              </a:rPr>
              <a:t>visitor location register (VLR): </a:t>
            </a:r>
            <a:r>
              <a:rPr lang="el-GR" sz="2000" dirty="0" smtClean="0">
                <a:ea typeface="ＭＳ Ｐゴシック" pitchFamily="34" charset="-128"/>
              </a:rPr>
              <a:t>βάση δεδομένων με εγγραφή για κάθε χρήστη στο δίκτυο επί του παρόντος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l-GR" sz="2000" dirty="0" smtClean="0">
                <a:ea typeface="ＭＳ Ｐゴシック" pitchFamily="34" charset="-128"/>
              </a:rPr>
              <a:t>θα μπορούσε να είναι το οικιακό δίκτυο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65544" name="Picture 6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992188"/>
            <a:ext cx="8228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4C771B8E-C4C0-4893-90C2-F8C8D02369C7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66564" name="Footer Placeholder 2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FA19A823-7FCC-4E8F-B2CF-B23DE8F7702B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6566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66567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66568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66569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grpSp>
        <p:nvGrpSpPr>
          <p:cNvPr id="66570" name="Group 6"/>
          <p:cNvGrpSpPr>
            <a:grpSpLocks/>
          </p:cNvGrpSpPr>
          <p:nvPr/>
        </p:nvGrpSpPr>
        <p:grpSpPr bwMode="auto">
          <a:xfrm>
            <a:off x="3457575" y="5084763"/>
            <a:ext cx="242888" cy="485775"/>
            <a:chOff x="3796" y="1043"/>
            <a:chExt cx="865" cy="1237"/>
          </a:xfrm>
        </p:grpSpPr>
        <p:sp>
          <p:nvSpPr>
            <p:cNvPr id="66739" name="Line 7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40" name="Line 8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41" name="Line 9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42" name="Line 10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43" name="Line 11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44" name="Line 12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45" name="Line 13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46" name="Line 14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47" name="Line 15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48" name="Line 16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49" name="Line 17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50" name="Line 18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51" name="Line 19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52" name="Line 20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53" name="Line 21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66754" name="Group 22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6765" name="Line 23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66" name="Line 24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67" name="Line 25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68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6755" name="Group 27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6761" name="Line 28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62" name="Line 29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63" name="Line 30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64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6756" name="Group 32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6757" name="Line 33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58" name="Line 34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59" name="Line 35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60" name="Line 3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66571" name="Group 37"/>
          <p:cNvGrpSpPr>
            <a:grpSpLocks/>
          </p:cNvGrpSpPr>
          <p:nvPr/>
        </p:nvGrpSpPr>
        <p:grpSpPr bwMode="auto">
          <a:xfrm>
            <a:off x="2641600" y="4656138"/>
            <a:ext cx="242888" cy="485775"/>
            <a:chOff x="3796" y="1043"/>
            <a:chExt cx="865" cy="1237"/>
          </a:xfrm>
        </p:grpSpPr>
        <p:sp>
          <p:nvSpPr>
            <p:cNvPr id="66709" name="Line 38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10" name="Line 39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11" name="Line 40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12" name="Line 41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13" name="Line 42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14" name="Line 43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15" name="Line 44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16" name="Line 45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17" name="Line 46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18" name="Line 47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19" name="Line 48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20" name="Line 49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21" name="Line 50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22" name="Line 51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723" name="Line 52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66724" name="Group 5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6735" name="Line 54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36" name="Line 55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37" name="Line 56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38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6725" name="Group 5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6731" name="Line 59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32" name="Line 60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33" name="Line 61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34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6726" name="Group 6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6727" name="Line 64"/>
              <p:cNvSpPr>
                <a:spLocks noChangeShapeType="1"/>
              </p:cNvSpPr>
              <p:nvPr/>
            </p:nvSpPr>
            <p:spPr bwMode="auto">
              <a:xfrm>
                <a:off x="4219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28" name="Line 65"/>
              <p:cNvSpPr>
                <a:spLocks noChangeShapeType="1"/>
              </p:cNvSpPr>
              <p:nvPr/>
            </p:nvSpPr>
            <p:spPr bwMode="auto">
              <a:xfrm rot="6361956" flipH="1" flipV="1">
                <a:off x="4459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29" name="Line 66"/>
              <p:cNvSpPr>
                <a:spLocks noChangeShapeType="1"/>
              </p:cNvSpPr>
              <p:nvPr/>
            </p:nvSpPr>
            <p:spPr bwMode="auto">
              <a:xfrm rot="6361956">
                <a:off x="4602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30" name="Line 67"/>
              <p:cNvSpPr>
                <a:spLocks noChangeShapeType="1"/>
              </p:cNvSpPr>
              <p:nvPr/>
            </p:nvSpPr>
            <p:spPr bwMode="auto">
              <a:xfrm rot="6361956" flipH="1" flipV="1">
                <a:off x="4733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66572" name="Group 68"/>
          <p:cNvGrpSpPr>
            <a:grpSpLocks/>
          </p:cNvGrpSpPr>
          <p:nvPr/>
        </p:nvGrpSpPr>
        <p:grpSpPr bwMode="auto">
          <a:xfrm>
            <a:off x="2678113" y="5554663"/>
            <a:ext cx="242887" cy="485775"/>
            <a:chOff x="3796" y="1043"/>
            <a:chExt cx="865" cy="1237"/>
          </a:xfrm>
        </p:grpSpPr>
        <p:sp>
          <p:nvSpPr>
            <p:cNvPr id="66679" name="Line 69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80" name="Line 70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81" name="Line 71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82" name="Line 72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83" name="Line 73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84" name="Line 74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85" name="Line 75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86" name="Line 76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87" name="Line 77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88" name="Line 78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89" name="Line 79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90" name="Line 80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91" name="Line 81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92" name="Line 82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93" name="Line 83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66694" name="Group 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6705" name="Line 85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06" name="Line 86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07" name="Line 87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08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6695" name="Group 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6701" name="Line 90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02" name="Line 91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03" name="Line 92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04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6696" name="Group 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6697" name="Line 95"/>
              <p:cNvSpPr>
                <a:spLocks noChangeShapeType="1"/>
              </p:cNvSpPr>
              <p:nvPr/>
            </p:nvSpPr>
            <p:spPr bwMode="auto">
              <a:xfrm>
                <a:off x="4219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698" name="Line 96"/>
              <p:cNvSpPr>
                <a:spLocks noChangeShapeType="1"/>
              </p:cNvSpPr>
              <p:nvPr/>
            </p:nvSpPr>
            <p:spPr bwMode="auto">
              <a:xfrm rot="6361956" flipH="1" flipV="1">
                <a:off x="4459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699" name="Line 97"/>
              <p:cNvSpPr>
                <a:spLocks noChangeShapeType="1"/>
              </p:cNvSpPr>
              <p:nvPr/>
            </p:nvSpPr>
            <p:spPr bwMode="auto">
              <a:xfrm rot="6361956">
                <a:off x="4602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700" name="Line 98"/>
              <p:cNvSpPr>
                <a:spLocks noChangeShapeType="1"/>
              </p:cNvSpPr>
              <p:nvPr/>
            </p:nvSpPr>
            <p:spPr bwMode="auto">
              <a:xfrm rot="6361956" flipH="1" flipV="1">
                <a:off x="4733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66573" name="Group 99"/>
          <p:cNvGrpSpPr>
            <a:grpSpLocks/>
          </p:cNvGrpSpPr>
          <p:nvPr/>
        </p:nvGrpSpPr>
        <p:grpSpPr bwMode="auto">
          <a:xfrm>
            <a:off x="1866900" y="4202113"/>
            <a:ext cx="242888" cy="485775"/>
            <a:chOff x="3796" y="1043"/>
            <a:chExt cx="865" cy="1237"/>
          </a:xfrm>
        </p:grpSpPr>
        <p:sp>
          <p:nvSpPr>
            <p:cNvPr id="66649" name="Line 100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50" name="Line 101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51" name="Line 102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52" name="Line 103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53" name="Line 104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54" name="Line 105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55" name="Line 106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56" name="Line 107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57" name="Line 108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58" name="Line 109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59" name="Line 110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60" name="Line 111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61" name="Line 112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62" name="Line 113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6663" name="Line 114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66664" name="Group 11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6675" name="Line 116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676" name="Line 117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677" name="Line 118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678" name="Line 11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6665" name="Group 12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6671" name="Line 121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672" name="Line 122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673" name="Line 123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674" name="Line 124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6666" name="Group 12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6667" name="Line 126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668" name="Line 127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669" name="Line 128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6670" name="Line 12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66574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6575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6576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6577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6578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579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Public switched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telephone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network </a:t>
            </a:r>
          </a:p>
        </p:txBody>
      </p:sp>
      <p:pic>
        <p:nvPicPr>
          <p:cNvPr id="66580" name="Picture 137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1" name="Picture 138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2" name="Picture 139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83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66646" name="Picture 141" descr="lgv_fqmg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647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648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6584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6585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847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sz="1400">
                <a:latin typeface="Arial" pitchFamily="34" charset="0"/>
              </a:rPr>
              <a:t>κινητός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sz="1400">
                <a:latin typeface="Arial" pitchFamily="34" charset="0"/>
              </a:rPr>
              <a:t>χρήστης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66586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147483647 w 1209"/>
              <a:gd name="T1" fmla="*/ 2147483647 h 1134"/>
              <a:gd name="T2" fmla="*/ 2147483647 w 1209"/>
              <a:gd name="T3" fmla="*/ 2147483647 h 1134"/>
              <a:gd name="T4" fmla="*/ 2147483647 w 1209"/>
              <a:gd name="T5" fmla="*/ 2147483647 h 1134"/>
              <a:gd name="T6" fmla="*/ 2147483647 w 1209"/>
              <a:gd name="T7" fmla="*/ 2147483647 h 1134"/>
              <a:gd name="T8" fmla="*/ 2147483647 w 1209"/>
              <a:gd name="T9" fmla="*/ 2147483647 h 1134"/>
              <a:gd name="T10" fmla="*/ 2147483647 w 1209"/>
              <a:gd name="T11" fmla="*/ 2147483647 h 1134"/>
              <a:gd name="T12" fmla="*/ 2147483647 w 1209"/>
              <a:gd name="T13" fmla="*/ 2147483647 h 1134"/>
              <a:gd name="T14" fmla="*/ 2147483647 w 1209"/>
              <a:gd name="T15" fmla="*/ 2147483647 h 1134"/>
              <a:gd name="T16" fmla="*/ 2147483647 w 1209"/>
              <a:gd name="T17" fmla="*/ 2147483647 h 1134"/>
              <a:gd name="T18" fmla="*/ 2147483647 w 1209"/>
              <a:gd name="T19" fmla="*/ 2147483647 h 1134"/>
              <a:gd name="T20" fmla="*/ 2147483647 w 1209"/>
              <a:gd name="T21" fmla="*/ 2147483647 h 1134"/>
              <a:gd name="T22" fmla="*/ 2147483647 w 1209"/>
              <a:gd name="T23" fmla="*/ 2147483647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134"/>
              <a:gd name="T38" fmla="*/ 1209 w 1209"/>
              <a:gd name="T39" fmla="*/ 1134 h 11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6587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66642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66644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66645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</a:endParaRPr>
              </a:p>
            </p:txBody>
          </p:sp>
        </p:grpSp>
        <p:sp>
          <p:nvSpPr>
            <p:cNvPr id="66643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home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Mobile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Switching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Center</a:t>
              </a:r>
            </a:p>
          </p:txBody>
        </p:sp>
      </p:grpSp>
      <p:grpSp>
        <p:nvGrpSpPr>
          <p:cNvPr id="66588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66636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6637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638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6639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6640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641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HLR</a:t>
              </a:r>
            </a:p>
          </p:txBody>
        </p:sp>
      </p:grpSp>
      <p:sp>
        <p:nvSpPr>
          <p:cNvPr id="66589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744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sz="1400">
                <a:latin typeface="Arial" pitchFamily="34" charset="0"/>
              </a:rPr>
              <a:t>οικιακό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sz="1400">
                <a:latin typeface="Arial" pitchFamily="34" charset="0"/>
              </a:rPr>
              <a:t>δίκτυο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66590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1376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sz="1400">
                <a:latin typeface="Arial" pitchFamily="34" charset="0"/>
              </a:rPr>
              <a:t>επισκεπτόμενο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sz="1400">
                <a:latin typeface="Arial" pitchFamily="34" charset="0"/>
              </a:rPr>
              <a:t>δίκτυο</a:t>
            </a:r>
            <a:endParaRPr lang="en-US" sz="1400">
              <a:latin typeface="Arial" pitchFamily="34" charset="0"/>
            </a:endParaRPr>
          </a:p>
        </p:txBody>
      </p:sp>
      <p:pic>
        <p:nvPicPr>
          <p:cNvPr id="66591" name="Picture 161" descr="e2gmc3yp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92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6593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sz="1400">
                <a:latin typeface="Arial" pitchFamily="34" charset="0"/>
              </a:rPr>
              <a:t>ανταποκριτής</a:t>
            </a:r>
            <a:endParaRPr lang="en-US" sz="1400">
              <a:latin typeface="Arial" pitchFamily="34" charset="0"/>
            </a:endParaRPr>
          </a:p>
        </p:txBody>
      </p:sp>
      <p:grpSp>
        <p:nvGrpSpPr>
          <p:cNvPr id="66594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66632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6634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66635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</a:endParaRPr>
              </a:p>
            </p:txBody>
          </p:sp>
        </p:grpSp>
        <p:sp>
          <p:nvSpPr>
            <p:cNvPr id="66633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Mobile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Switching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Center</a:t>
              </a:r>
            </a:p>
          </p:txBody>
        </p:sp>
      </p:grpSp>
      <p:grpSp>
        <p:nvGrpSpPr>
          <p:cNvPr id="66595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66626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6627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628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6629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6630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631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VLR</a:t>
              </a:r>
            </a:p>
          </p:txBody>
        </p:sp>
      </p:grpSp>
      <p:sp>
        <p:nvSpPr>
          <p:cNvPr id="66596" name="Rectangle 187"/>
          <p:cNvSpPr>
            <a:spLocks noChangeArrowheads="1"/>
          </p:cNvSpPr>
          <p:nvPr/>
        </p:nvSpPr>
        <p:spPr bwMode="auto">
          <a:xfrm>
            <a:off x="320675" y="952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dirty="0">
                <a:solidFill>
                  <a:srgbClr val="000099"/>
                </a:solidFill>
                <a:latin typeface="Gill Sans MT" pitchFamily="34" charset="0"/>
              </a:rPr>
              <a:t>GSM: </a:t>
            </a:r>
            <a:r>
              <a:rPr lang="el-GR" sz="2800" dirty="0">
                <a:solidFill>
                  <a:srgbClr val="000099"/>
                </a:solidFill>
                <a:latin typeface="Gill Sans MT" pitchFamily="34" charset="0"/>
              </a:rPr>
              <a:t>έμμεση δρομολόγηση σε κινητό</a:t>
            </a:r>
            <a:endParaRPr lang="en-US" sz="2800" dirty="0">
              <a:solidFill>
                <a:srgbClr val="000099"/>
              </a:solidFill>
              <a:latin typeface="Gill Sans MT" pitchFamily="34" charset="0"/>
            </a:endParaRPr>
          </a:p>
        </p:txBody>
      </p:sp>
      <p:grpSp>
        <p:nvGrpSpPr>
          <p:cNvPr id="25" name="Group 190"/>
          <p:cNvGrpSpPr>
            <a:grpSpLocks/>
          </p:cNvGrpSpPr>
          <p:nvPr/>
        </p:nvGrpSpPr>
        <p:grpSpPr bwMode="auto">
          <a:xfrm>
            <a:off x="4070350" y="2559049"/>
            <a:ext cx="4822825" cy="1463675"/>
            <a:chOff x="2564" y="1612"/>
            <a:chExt cx="3038" cy="922"/>
          </a:xfrm>
        </p:grpSpPr>
        <p:sp>
          <p:nvSpPr>
            <p:cNvPr id="66620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5"/>
                <a:gd name="T22" fmla="*/ 0 h 571"/>
                <a:gd name="T23" fmla="*/ 1825 w 1825"/>
                <a:gd name="T24" fmla="*/ 571 h 5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6621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66624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66625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8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66622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9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600" dirty="0">
                  <a:latin typeface="Arial" pitchFamily="34" charset="0"/>
                  <a:cs typeface="Arial" pitchFamily="34" charset="0"/>
                </a:rPr>
                <a:t>κλήση δρομολογεί-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600" dirty="0" err="1">
                  <a:latin typeface="Arial" pitchFamily="34" charset="0"/>
                  <a:cs typeface="Arial" pitchFamily="34" charset="0"/>
                </a:rPr>
                <a:t>ται</a:t>
              </a:r>
              <a:r>
                <a:rPr lang="el-GR" sz="1600" dirty="0">
                  <a:latin typeface="Arial" pitchFamily="34" charset="0"/>
                  <a:cs typeface="Arial" pitchFamily="34" charset="0"/>
                </a:rPr>
                <a:t> προς οικιακό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600" dirty="0">
                  <a:latin typeface="Arial" pitchFamily="34" charset="0"/>
                  <a:cs typeface="Arial" pitchFamily="34" charset="0"/>
                </a:rPr>
                <a:t>δίκτυο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623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7" name="Group 193"/>
          <p:cNvGrpSpPr>
            <a:grpSpLocks/>
          </p:cNvGrpSpPr>
          <p:nvPr/>
        </p:nvGrpSpPr>
        <p:grpSpPr bwMode="auto">
          <a:xfrm>
            <a:off x="273050" y="1819275"/>
            <a:ext cx="3149600" cy="1404938"/>
            <a:chOff x="172" y="1146"/>
            <a:chExt cx="1984" cy="885"/>
          </a:xfrm>
        </p:grpSpPr>
        <p:grpSp>
          <p:nvGrpSpPr>
            <p:cNvPr id="66615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66618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66619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80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66616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9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600" dirty="0">
                  <a:latin typeface="Arial" pitchFamily="34" charset="0"/>
                  <a:cs typeface="Arial" pitchFamily="34" charset="0"/>
                </a:rPr>
                <a:t>οικιακό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MSC </a:t>
              </a:r>
              <a:r>
                <a:rPr lang="el-GR" sz="1600" dirty="0">
                  <a:latin typeface="Arial" pitchFamily="34" charset="0"/>
                  <a:cs typeface="Arial" pitchFamily="34" charset="0"/>
                </a:rPr>
                <a:t>συμβουλεύεται την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HLR,</a:t>
              </a:r>
              <a:r>
                <a:rPr lang="el-GR" sz="1600" dirty="0">
                  <a:latin typeface="Arial" pitchFamily="34" charset="0"/>
                  <a:cs typeface="Arial" pitchFamily="34" charset="0"/>
                </a:rPr>
                <a:t> παίρνει # </a:t>
              </a:r>
              <a:r>
                <a:rPr lang="el-GR" sz="1600" dirty="0" err="1">
                  <a:latin typeface="Arial" pitchFamily="34" charset="0"/>
                  <a:cs typeface="Arial" pitchFamily="34" charset="0"/>
                </a:rPr>
                <a:t>περιαγωγής</a:t>
              </a:r>
              <a:r>
                <a:rPr lang="el-GR" sz="1600" dirty="0">
                  <a:latin typeface="Arial" pitchFamily="34" charset="0"/>
                  <a:cs typeface="Arial" pitchFamily="34" charset="0"/>
                </a:rPr>
                <a:t>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600" dirty="0">
                  <a:latin typeface="Arial" pitchFamily="34" charset="0"/>
                  <a:cs typeface="Arial" pitchFamily="34" charset="0"/>
                </a:rPr>
                <a:t>κινητού σε επισκεπτόμενο δίκτυο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617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9" name="Group 201"/>
          <p:cNvGrpSpPr>
            <a:grpSpLocks/>
          </p:cNvGrpSpPr>
          <p:nvPr/>
        </p:nvGrpSpPr>
        <p:grpSpPr bwMode="auto">
          <a:xfrm>
            <a:off x="4097338" y="3016249"/>
            <a:ext cx="4616087" cy="2390775"/>
            <a:chOff x="2581" y="1900"/>
            <a:chExt cx="3092" cy="1506"/>
          </a:xfrm>
        </p:grpSpPr>
        <p:sp>
          <p:nvSpPr>
            <p:cNvPr id="66609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"/>
                <a:gd name="T13" fmla="*/ 0 h 721"/>
                <a:gd name="T14" fmla="*/ 666 w 666"/>
                <a:gd name="T15" fmla="*/ 721 h 7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6610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66613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66614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80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66611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57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600" dirty="0">
                  <a:latin typeface="Arial" pitchFamily="34" charset="0"/>
                  <a:cs typeface="Arial" pitchFamily="34" charset="0"/>
                </a:rPr>
                <a:t>οικιακό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MSC “</a:t>
              </a:r>
              <a:r>
                <a:rPr lang="el-GR" sz="1600" dirty="0">
                  <a:latin typeface="Arial" pitchFamily="34" charset="0"/>
                  <a:cs typeface="Arial" pitchFamily="34" charset="0"/>
                </a:rPr>
                <a:t>στήνει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” 2</a:t>
              </a:r>
              <a:r>
                <a:rPr lang="el-GR" sz="1600" baseline="30000" dirty="0">
                  <a:latin typeface="Arial" pitchFamily="34" charset="0"/>
                  <a:cs typeface="Arial" pitchFamily="34" charset="0"/>
                </a:rPr>
                <a:t>ο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600" dirty="0">
                  <a:latin typeface="Arial" pitchFamily="34" charset="0"/>
                  <a:cs typeface="Arial" pitchFamily="34" charset="0"/>
                </a:rPr>
                <a:t>σκέλος κλήσης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600" dirty="0">
                  <a:latin typeface="Arial" pitchFamily="34" charset="0"/>
                  <a:cs typeface="Arial" pitchFamily="34" charset="0"/>
                </a:rPr>
                <a:t>προς το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MSC </a:t>
              </a:r>
              <a:r>
                <a:rPr lang="el-GR" sz="1600" dirty="0">
                  <a:latin typeface="Arial" pitchFamily="34" charset="0"/>
                  <a:cs typeface="Arial" pitchFamily="34" charset="0"/>
                </a:rPr>
                <a:t>στο επισκεπτόμενο δίκτυο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612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1" name="Group 204"/>
          <p:cNvGrpSpPr>
            <a:grpSpLocks/>
          </p:cNvGrpSpPr>
          <p:nvPr/>
        </p:nvGrpSpPr>
        <p:grpSpPr bwMode="auto">
          <a:xfrm>
            <a:off x="2544763" y="4664077"/>
            <a:ext cx="6195055" cy="1535113"/>
            <a:chOff x="1603" y="2938"/>
            <a:chExt cx="3982" cy="967"/>
          </a:xfrm>
        </p:grpSpPr>
        <p:grpSp>
          <p:nvGrpSpPr>
            <p:cNvPr id="66602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66605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6606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66607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sz="1800"/>
                </a:p>
              </p:txBody>
            </p:sp>
            <p:sp>
              <p:nvSpPr>
                <p:cNvPr id="66608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80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</p:grpSp>
        </p:grpSp>
        <p:sp>
          <p:nvSpPr>
            <p:cNvPr id="66603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68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MSC </a:t>
              </a:r>
              <a:r>
                <a:rPr lang="el-GR" sz="1600" dirty="0">
                  <a:latin typeface="Arial" pitchFamily="34" charset="0"/>
                  <a:cs typeface="Arial" pitchFamily="34" charset="0"/>
                </a:rPr>
                <a:t>σε επισκεπτόμενο δίκτυο ολοκληρώνει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sz="1600" dirty="0">
                  <a:latin typeface="Arial" pitchFamily="34" charset="0"/>
                  <a:cs typeface="Arial" pitchFamily="34" charset="0"/>
                </a:rPr>
                <a:t>κλήση μέσω σταθμού βάσης προς το κινητό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604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66601" name="Picture 16" descr="underline_base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904875"/>
            <a:ext cx="6083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34929A1D-9A98-4B1F-AB1A-81648BD14E24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7588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67589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86D16E6B-8936-4483-8D6D-94ACF5410829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sz="1200">
              <a:latin typeface="Arial" pitchFamily="34" charset="0"/>
            </a:endParaRPr>
          </a:p>
        </p:txBody>
      </p:sp>
      <p:grpSp>
        <p:nvGrpSpPr>
          <p:cNvPr id="67590" name="Group 3"/>
          <p:cNvGrpSpPr>
            <a:grpSpLocks/>
          </p:cNvGrpSpPr>
          <p:nvPr/>
        </p:nvGrpSpPr>
        <p:grpSpPr bwMode="auto">
          <a:xfrm>
            <a:off x="358775" y="3587750"/>
            <a:ext cx="498475" cy="636588"/>
            <a:chOff x="3796" y="1043"/>
            <a:chExt cx="865" cy="1237"/>
          </a:xfrm>
        </p:grpSpPr>
        <p:sp>
          <p:nvSpPr>
            <p:cNvPr id="67649" name="Line 4"/>
            <p:cNvSpPr>
              <a:spLocks noChangeShapeType="1"/>
            </p:cNvSpPr>
            <p:nvPr/>
          </p:nvSpPr>
          <p:spPr bwMode="auto">
            <a:xfrm flipH="1">
              <a:off x="3992" y="1481"/>
              <a:ext cx="234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50" name="Line 5"/>
            <p:cNvSpPr>
              <a:spLocks noChangeShapeType="1"/>
            </p:cNvSpPr>
            <p:nvPr/>
          </p:nvSpPr>
          <p:spPr bwMode="auto">
            <a:xfrm>
              <a:off x="4226" y="1481"/>
              <a:ext cx="237" cy="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51" name="Line 6"/>
            <p:cNvSpPr>
              <a:spLocks noChangeShapeType="1"/>
            </p:cNvSpPr>
            <p:nvPr/>
          </p:nvSpPr>
          <p:spPr bwMode="auto">
            <a:xfrm>
              <a:off x="3992" y="2200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52" name="Line 7"/>
            <p:cNvSpPr>
              <a:spLocks noChangeShapeType="1"/>
            </p:cNvSpPr>
            <p:nvPr/>
          </p:nvSpPr>
          <p:spPr bwMode="auto">
            <a:xfrm flipH="1">
              <a:off x="4226" y="2200"/>
              <a:ext cx="237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53" name="Line 8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54" name="Line 9"/>
            <p:cNvSpPr>
              <a:spLocks noChangeShapeType="1"/>
            </p:cNvSpPr>
            <p:nvPr/>
          </p:nvSpPr>
          <p:spPr bwMode="auto">
            <a:xfrm flipV="1">
              <a:off x="3992" y="2126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55" name="Line 10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56" name="Line 11"/>
            <p:cNvSpPr>
              <a:spLocks noChangeShapeType="1"/>
            </p:cNvSpPr>
            <p:nvPr/>
          </p:nvSpPr>
          <p:spPr bwMode="auto">
            <a:xfrm>
              <a:off x="4091" y="1891"/>
              <a:ext cx="13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57" name="Line 12"/>
            <p:cNvSpPr>
              <a:spLocks noChangeShapeType="1"/>
            </p:cNvSpPr>
            <p:nvPr/>
          </p:nvSpPr>
          <p:spPr bwMode="auto">
            <a:xfrm flipV="1">
              <a:off x="4226" y="1891"/>
              <a:ext cx="14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58" name="Line 13"/>
            <p:cNvSpPr>
              <a:spLocks noChangeShapeType="1"/>
            </p:cNvSpPr>
            <p:nvPr/>
          </p:nvSpPr>
          <p:spPr bwMode="auto">
            <a:xfrm>
              <a:off x="4047" y="1996"/>
              <a:ext cx="17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59" name="Line 14"/>
            <p:cNvSpPr>
              <a:spLocks noChangeShapeType="1"/>
            </p:cNvSpPr>
            <p:nvPr/>
          </p:nvSpPr>
          <p:spPr bwMode="auto">
            <a:xfrm flipV="1">
              <a:off x="4226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60" name="Line 15"/>
            <p:cNvSpPr>
              <a:spLocks noChangeShapeType="1"/>
            </p:cNvSpPr>
            <p:nvPr/>
          </p:nvSpPr>
          <p:spPr bwMode="auto">
            <a:xfrm flipV="1">
              <a:off x="4226" y="1783"/>
              <a:ext cx="91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61" name="Line 16"/>
            <p:cNvSpPr>
              <a:spLocks noChangeShapeType="1"/>
            </p:cNvSpPr>
            <p:nvPr/>
          </p:nvSpPr>
          <p:spPr bwMode="auto">
            <a:xfrm flipV="1">
              <a:off x="4226" y="1632"/>
              <a:ext cx="58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62" name="Line 17"/>
            <p:cNvSpPr>
              <a:spLocks noChangeShapeType="1"/>
            </p:cNvSpPr>
            <p:nvPr/>
          </p:nvSpPr>
          <p:spPr bwMode="auto">
            <a:xfrm>
              <a:off x="4127" y="1771"/>
              <a:ext cx="107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63" name="Line 18"/>
            <p:cNvSpPr>
              <a:spLocks noChangeShapeType="1"/>
            </p:cNvSpPr>
            <p:nvPr/>
          </p:nvSpPr>
          <p:spPr bwMode="auto">
            <a:xfrm>
              <a:off x="4176" y="1626"/>
              <a:ext cx="61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67664" name="Group 1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7675" name="Line 20"/>
              <p:cNvSpPr>
                <a:spLocks noChangeShapeType="1"/>
              </p:cNvSpPr>
              <p:nvPr/>
            </p:nvSpPr>
            <p:spPr bwMode="auto">
              <a:xfrm>
                <a:off x="4229" y="1606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76" name="Line 21"/>
              <p:cNvSpPr>
                <a:spLocks noChangeShapeType="1"/>
              </p:cNvSpPr>
              <p:nvPr/>
            </p:nvSpPr>
            <p:spPr bwMode="auto">
              <a:xfrm rot="6361956" flipH="1" flipV="1">
                <a:off x="4465" y="1205"/>
                <a:ext cx="188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77" name="Line 22"/>
              <p:cNvSpPr>
                <a:spLocks noChangeShapeType="1"/>
              </p:cNvSpPr>
              <p:nvPr/>
            </p:nvSpPr>
            <p:spPr bwMode="auto">
              <a:xfrm rot="6361956">
                <a:off x="4608" y="1396"/>
                <a:ext cx="182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78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747" y="1287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7665" name="Group 2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7671" name="Line 25"/>
              <p:cNvSpPr>
                <a:spLocks noChangeShapeType="1"/>
              </p:cNvSpPr>
              <p:nvPr/>
            </p:nvSpPr>
            <p:spPr bwMode="auto">
              <a:xfrm>
                <a:off x="4225" y="160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72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462" y="1212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73" name="Line 27"/>
              <p:cNvSpPr>
                <a:spLocks noChangeShapeType="1"/>
              </p:cNvSpPr>
              <p:nvPr/>
            </p:nvSpPr>
            <p:spPr bwMode="auto">
              <a:xfrm rot="6361956">
                <a:off x="4596" y="1401"/>
                <a:ext cx="190" cy="20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74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744" y="1296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7666" name="Group 2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7667" name="Line 30"/>
              <p:cNvSpPr>
                <a:spLocks noChangeShapeType="1"/>
              </p:cNvSpPr>
              <p:nvPr/>
            </p:nvSpPr>
            <p:spPr bwMode="auto">
              <a:xfrm>
                <a:off x="4235" y="160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68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474" y="1198"/>
                <a:ext cx="195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69" name="Line 32"/>
              <p:cNvSpPr>
                <a:spLocks noChangeShapeType="1"/>
              </p:cNvSpPr>
              <p:nvPr/>
            </p:nvSpPr>
            <p:spPr bwMode="auto">
              <a:xfrm rot="6361956">
                <a:off x="4617" y="1395"/>
                <a:ext cx="188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70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753" y="1289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67591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67592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67646" name="Picture 36" descr="lgv_fqm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47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48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7593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67642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7644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67645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</a:endParaRPr>
              </a:p>
            </p:txBody>
          </p:sp>
        </p:grpSp>
        <p:sp>
          <p:nvSpPr>
            <p:cNvPr id="67643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Mobile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Switching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Center</a:t>
              </a:r>
            </a:p>
          </p:txBody>
        </p:sp>
      </p:grpSp>
      <p:grpSp>
        <p:nvGrpSpPr>
          <p:cNvPr id="67594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67636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7637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38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7639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7640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41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VLR</a:t>
              </a:r>
            </a:p>
          </p:txBody>
        </p:sp>
      </p:grpSp>
      <p:grpSp>
        <p:nvGrpSpPr>
          <p:cNvPr id="67595" name="Group 51"/>
          <p:cNvGrpSpPr>
            <a:grpSpLocks/>
          </p:cNvGrpSpPr>
          <p:nvPr/>
        </p:nvGrpSpPr>
        <p:grpSpPr bwMode="auto">
          <a:xfrm>
            <a:off x="3343275" y="3587750"/>
            <a:ext cx="498475" cy="636588"/>
            <a:chOff x="3796" y="1043"/>
            <a:chExt cx="865" cy="1237"/>
          </a:xfrm>
        </p:grpSpPr>
        <p:sp>
          <p:nvSpPr>
            <p:cNvPr id="67606" name="Line 52"/>
            <p:cNvSpPr>
              <a:spLocks noChangeShapeType="1"/>
            </p:cNvSpPr>
            <p:nvPr/>
          </p:nvSpPr>
          <p:spPr bwMode="auto">
            <a:xfrm flipH="1">
              <a:off x="3992" y="1481"/>
              <a:ext cx="234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07" name="Line 53"/>
            <p:cNvSpPr>
              <a:spLocks noChangeShapeType="1"/>
            </p:cNvSpPr>
            <p:nvPr/>
          </p:nvSpPr>
          <p:spPr bwMode="auto">
            <a:xfrm>
              <a:off x="4226" y="1481"/>
              <a:ext cx="237" cy="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08" name="Line 54"/>
            <p:cNvSpPr>
              <a:spLocks noChangeShapeType="1"/>
            </p:cNvSpPr>
            <p:nvPr/>
          </p:nvSpPr>
          <p:spPr bwMode="auto">
            <a:xfrm>
              <a:off x="3992" y="2200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09" name="Line 55"/>
            <p:cNvSpPr>
              <a:spLocks noChangeShapeType="1"/>
            </p:cNvSpPr>
            <p:nvPr/>
          </p:nvSpPr>
          <p:spPr bwMode="auto">
            <a:xfrm flipH="1">
              <a:off x="4226" y="2200"/>
              <a:ext cx="237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10" name="Line 56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11" name="Line 57"/>
            <p:cNvSpPr>
              <a:spLocks noChangeShapeType="1"/>
            </p:cNvSpPr>
            <p:nvPr/>
          </p:nvSpPr>
          <p:spPr bwMode="auto">
            <a:xfrm flipV="1">
              <a:off x="3992" y="2126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12" name="Line 58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13" name="Line 59"/>
            <p:cNvSpPr>
              <a:spLocks noChangeShapeType="1"/>
            </p:cNvSpPr>
            <p:nvPr/>
          </p:nvSpPr>
          <p:spPr bwMode="auto">
            <a:xfrm>
              <a:off x="4091" y="1891"/>
              <a:ext cx="13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14" name="Line 60"/>
            <p:cNvSpPr>
              <a:spLocks noChangeShapeType="1"/>
            </p:cNvSpPr>
            <p:nvPr/>
          </p:nvSpPr>
          <p:spPr bwMode="auto">
            <a:xfrm flipV="1">
              <a:off x="4226" y="1891"/>
              <a:ext cx="14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15" name="Line 61"/>
            <p:cNvSpPr>
              <a:spLocks noChangeShapeType="1"/>
            </p:cNvSpPr>
            <p:nvPr/>
          </p:nvSpPr>
          <p:spPr bwMode="auto">
            <a:xfrm>
              <a:off x="4047" y="1996"/>
              <a:ext cx="17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16" name="Line 62"/>
            <p:cNvSpPr>
              <a:spLocks noChangeShapeType="1"/>
            </p:cNvSpPr>
            <p:nvPr/>
          </p:nvSpPr>
          <p:spPr bwMode="auto">
            <a:xfrm flipV="1">
              <a:off x="4226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17" name="Line 63"/>
            <p:cNvSpPr>
              <a:spLocks noChangeShapeType="1"/>
            </p:cNvSpPr>
            <p:nvPr/>
          </p:nvSpPr>
          <p:spPr bwMode="auto">
            <a:xfrm flipV="1">
              <a:off x="4226" y="1783"/>
              <a:ext cx="91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18" name="Line 64"/>
            <p:cNvSpPr>
              <a:spLocks noChangeShapeType="1"/>
            </p:cNvSpPr>
            <p:nvPr/>
          </p:nvSpPr>
          <p:spPr bwMode="auto">
            <a:xfrm flipV="1">
              <a:off x="4226" y="1632"/>
              <a:ext cx="58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19" name="Line 65"/>
            <p:cNvSpPr>
              <a:spLocks noChangeShapeType="1"/>
            </p:cNvSpPr>
            <p:nvPr/>
          </p:nvSpPr>
          <p:spPr bwMode="auto">
            <a:xfrm>
              <a:off x="4127" y="1771"/>
              <a:ext cx="107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7620" name="Line 66"/>
            <p:cNvSpPr>
              <a:spLocks noChangeShapeType="1"/>
            </p:cNvSpPr>
            <p:nvPr/>
          </p:nvSpPr>
          <p:spPr bwMode="auto">
            <a:xfrm>
              <a:off x="4176" y="1626"/>
              <a:ext cx="61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67621" name="Group 6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7632" name="Line 68"/>
              <p:cNvSpPr>
                <a:spLocks noChangeShapeType="1"/>
              </p:cNvSpPr>
              <p:nvPr/>
            </p:nvSpPr>
            <p:spPr bwMode="auto">
              <a:xfrm>
                <a:off x="4229" y="1606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33" name="Line 69"/>
              <p:cNvSpPr>
                <a:spLocks noChangeShapeType="1"/>
              </p:cNvSpPr>
              <p:nvPr/>
            </p:nvSpPr>
            <p:spPr bwMode="auto">
              <a:xfrm rot="6361956" flipH="1" flipV="1">
                <a:off x="4465" y="1205"/>
                <a:ext cx="188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34" name="Line 70"/>
              <p:cNvSpPr>
                <a:spLocks noChangeShapeType="1"/>
              </p:cNvSpPr>
              <p:nvPr/>
            </p:nvSpPr>
            <p:spPr bwMode="auto">
              <a:xfrm rot="6361956">
                <a:off x="4608" y="1396"/>
                <a:ext cx="182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35" name="Line 71"/>
              <p:cNvSpPr>
                <a:spLocks noChangeShapeType="1"/>
              </p:cNvSpPr>
              <p:nvPr/>
            </p:nvSpPr>
            <p:spPr bwMode="auto">
              <a:xfrm rot="6361956" flipH="1" flipV="1">
                <a:off x="4747" y="1287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7622" name="Group 7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7628" name="Line 73"/>
              <p:cNvSpPr>
                <a:spLocks noChangeShapeType="1"/>
              </p:cNvSpPr>
              <p:nvPr/>
            </p:nvSpPr>
            <p:spPr bwMode="auto">
              <a:xfrm>
                <a:off x="4225" y="160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9" name="Line 74"/>
              <p:cNvSpPr>
                <a:spLocks noChangeShapeType="1"/>
              </p:cNvSpPr>
              <p:nvPr/>
            </p:nvSpPr>
            <p:spPr bwMode="auto">
              <a:xfrm rot="6361956" flipH="1" flipV="1">
                <a:off x="4462" y="1212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30" name="Line 75"/>
              <p:cNvSpPr>
                <a:spLocks noChangeShapeType="1"/>
              </p:cNvSpPr>
              <p:nvPr/>
            </p:nvSpPr>
            <p:spPr bwMode="auto">
              <a:xfrm rot="6361956">
                <a:off x="4596" y="1401"/>
                <a:ext cx="190" cy="20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31" name="Line 76"/>
              <p:cNvSpPr>
                <a:spLocks noChangeShapeType="1"/>
              </p:cNvSpPr>
              <p:nvPr/>
            </p:nvSpPr>
            <p:spPr bwMode="auto">
              <a:xfrm rot="6361956" flipH="1" flipV="1">
                <a:off x="4744" y="1296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7623" name="Group 7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7624" name="Line 78"/>
              <p:cNvSpPr>
                <a:spLocks noChangeShapeType="1"/>
              </p:cNvSpPr>
              <p:nvPr/>
            </p:nvSpPr>
            <p:spPr bwMode="auto">
              <a:xfrm>
                <a:off x="4235" y="160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5" name="Line 79"/>
              <p:cNvSpPr>
                <a:spLocks noChangeShapeType="1"/>
              </p:cNvSpPr>
              <p:nvPr/>
            </p:nvSpPr>
            <p:spPr bwMode="auto">
              <a:xfrm rot="6361956" flipH="1" flipV="1">
                <a:off x="4474" y="1198"/>
                <a:ext cx="195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6" name="Line 80"/>
              <p:cNvSpPr>
                <a:spLocks noChangeShapeType="1"/>
              </p:cNvSpPr>
              <p:nvPr/>
            </p:nvSpPr>
            <p:spPr bwMode="auto">
              <a:xfrm rot="6361956">
                <a:off x="4617" y="1395"/>
                <a:ext cx="188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7" name="Line 81"/>
              <p:cNvSpPr>
                <a:spLocks noChangeShapeType="1"/>
              </p:cNvSpPr>
              <p:nvPr/>
            </p:nvSpPr>
            <p:spPr bwMode="auto">
              <a:xfrm rot="6361956" flipH="1" flipV="1">
                <a:off x="4753" y="1289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67596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7597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7"/>
              <a:gd name="T19" fmla="*/ 0 h 1464"/>
              <a:gd name="T20" fmla="*/ 837 w 837"/>
              <a:gd name="T21" fmla="*/ 1464 h 14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7598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808"/>
              <a:gd name="T13" fmla="*/ 0 h 680"/>
              <a:gd name="T14" fmla="*/ 808 w 808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7599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old BSS</a:t>
            </a:r>
          </a:p>
        </p:txBody>
      </p:sp>
      <p:sp>
        <p:nvSpPr>
          <p:cNvPr id="67600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new BSS</a:t>
            </a:r>
          </a:p>
        </p:txBody>
      </p:sp>
      <p:sp>
        <p:nvSpPr>
          <p:cNvPr id="67601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old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routing</a:t>
            </a:r>
          </a:p>
        </p:txBody>
      </p:sp>
      <p:sp>
        <p:nvSpPr>
          <p:cNvPr id="67602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new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routing</a:t>
            </a:r>
          </a:p>
        </p:txBody>
      </p:sp>
      <p:sp>
        <p:nvSpPr>
          <p:cNvPr id="67603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200" dirty="0">
                <a:solidFill>
                  <a:srgbClr val="000099"/>
                </a:solidFill>
                <a:latin typeface="Gill Sans MT" pitchFamily="34" charset="0"/>
              </a:rPr>
              <a:t>GSM: </a:t>
            </a:r>
            <a:r>
              <a:rPr lang="el-GR" sz="3200" dirty="0" err="1">
                <a:solidFill>
                  <a:srgbClr val="000099"/>
                </a:solidFill>
                <a:latin typeface="Gill Sans MT" pitchFamily="34" charset="0"/>
              </a:rPr>
              <a:t>μεταπομπή</a:t>
            </a:r>
            <a:r>
              <a:rPr lang="el-GR" sz="3200" dirty="0">
                <a:solidFill>
                  <a:srgbClr val="000099"/>
                </a:solidFill>
                <a:latin typeface="Gill Sans MT" pitchFamily="34" charset="0"/>
              </a:rPr>
              <a:t> με κοινό </a:t>
            </a:r>
            <a:r>
              <a:rPr lang="en-US" sz="3200" dirty="0">
                <a:solidFill>
                  <a:srgbClr val="000099"/>
                </a:solidFill>
                <a:latin typeface="Gill Sans MT" pitchFamily="34" charset="0"/>
              </a:rPr>
              <a:t>MSC</a:t>
            </a:r>
          </a:p>
        </p:txBody>
      </p:sp>
      <p:sp>
        <p:nvSpPr>
          <p:cNvPr id="67604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04818"/>
            <a:ext cx="4159250" cy="5257907"/>
          </a:xfrm>
        </p:spPr>
        <p:txBody>
          <a:bodyPr/>
          <a:lstStyle/>
          <a:p>
            <a:r>
              <a:rPr lang="el-GR" sz="2000" i="1" dirty="0" smtClean="0">
                <a:solidFill>
                  <a:srgbClr val="C00000"/>
                </a:solidFill>
                <a:ea typeface="ＭＳ Ｐゴシック" pitchFamily="34" charset="-128"/>
              </a:rPr>
              <a:t>στόχος </a:t>
            </a:r>
            <a:r>
              <a:rPr lang="el-GR" sz="2000" i="1" dirty="0" err="1" smtClean="0">
                <a:solidFill>
                  <a:srgbClr val="C00000"/>
                </a:solidFill>
                <a:ea typeface="ＭＳ Ｐゴシック" pitchFamily="34" charset="-128"/>
              </a:rPr>
              <a:t>μεταπομπής</a:t>
            </a:r>
            <a:r>
              <a:rPr lang="en-US" sz="2000" i="1" dirty="0" smtClean="0">
                <a:solidFill>
                  <a:srgbClr val="C00000"/>
                </a:solidFill>
                <a:ea typeface="ＭＳ Ｐゴシック" pitchFamily="34" charset="-128"/>
              </a:rPr>
              <a:t>: </a:t>
            </a:r>
            <a:r>
              <a:rPr lang="el-GR" sz="2000" dirty="0" smtClean="0">
                <a:ea typeface="ＭＳ Ｐゴシック" pitchFamily="34" charset="-128"/>
              </a:rPr>
              <a:t>δρομολόγηση κλήσης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ea typeface="ＭＳ Ｐゴシック" pitchFamily="34" charset="-128"/>
              </a:rPr>
              <a:t>μέσω νέου σταθμού βάσης </a:t>
            </a:r>
            <a:r>
              <a:rPr lang="en-US" sz="2000" dirty="0" smtClean="0">
                <a:ea typeface="ＭＳ Ｐゴシック" pitchFamily="34" charset="-128"/>
              </a:rPr>
              <a:t>(</a:t>
            </a:r>
            <a:r>
              <a:rPr lang="el-GR" sz="2000" dirty="0" smtClean="0">
                <a:ea typeface="ＭＳ Ｐゴシック" pitchFamily="34" charset="-128"/>
              </a:rPr>
              <a:t>χωρίς διακοπή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</a:p>
          <a:p>
            <a:r>
              <a:rPr lang="el-GR" sz="2000" dirty="0" smtClean="0">
                <a:ea typeface="ＭＳ Ｐゴシック" pitchFamily="34" charset="-128"/>
              </a:rPr>
              <a:t>λόγοι </a:t>
            </a:r>
            <a:r>
              <a:rPr lang="el-GR" sz="2000" dirty="0" err="1" smtClean="0">
                <a:ea typeface="ＭＳ Ｐゴシック" pitchFamily="34" charset="-128"/>
              </a:rPr>
              <a:t>μεταπομπής</a:t>
            </a:r>
            <a:r>
              <a:rPr lang="en-US" sz="2000" dirty="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l-GR" sz="1600" dirty="0" smtClean="0">
                <a:ea typeface="ＭＳ Ｐゴシック" pitchFamily="34" charset="-128"/>
              </a:rPr>
              <a:t>ισχυρότερο σήμα προς/από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l-GR" sz="1600" dirty="0" smtClean="0">
                <a:ea typeface="ＭＳ Ｐゴシック" pitchFamily="34" charset="-128"/>
              </a:rPr>
              <a:t>νέο</a:t>
            </a:r>
            <a:r>
              <a:rPr lang="en-US" sz="1600" dirty="0" smtClean="0">
                <a:ea typeface="ＭＳ Ｐゴシック" pitchFamily="34" charset="-128"/>
              </a:rPr>
              <a:t> BSS (</a:t>
            </a:r>
            <a:r>
              <a:rPr lang="el-GR" sz="1600" dirty="0" smtClean="0">
                <a:ea typeface="ＭＳ Ｐゴシック" pitchFamily="34" charset="-128"/>
              </a:rPr>
              <a:t>συνεχής συνδεσιμότητα</a:t>
            </a:r>
            <a:r>
              <a:rPr lang="en-US" sz="1600" dirty="0" smtClean="0">
                <a:ea typeface="ＭＳ Ｐゴシック" pitchFamily="34" charset="-128"/>
              </a:rPr>
              <a:t>, </a:t>
            </a:r>
            <a:r>
              <a:rPr lang="el-GR" sz="1600" dirty="0" err="1" smtClean="0">
                <a:ea typeface="ＭＳ Ｐゴシック" pitchFamily="34" charset="-128"/>
              </a:rPr>
              <a:t>μκρότερη</a:t>
            </a:r>
            <a:r>
              <a:rPr lang="el-GR" sz="1600" dirty="0" smtClean="0">
                <a:ea typeface="ＭＳ Ｐゴシック" pitchFamily="34" charset="-128"/>
              </a:rPr>
              <a:t> εξάντληση της μπαταρίας</a:t>
            </a:r>
            <a:r>
              <a:rPr lang="en-US" sz="1600" dirty="0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l-GR" sz="1600" dirty="0" smtClean="0">
                <a:ea typeface="ＭＳ Ｐゴシック" pitchFamily="34" charset="-128"/>
              </a:rPr>
              <a:t>εξισορρόπηση φόρτου: ελευθερώνει κανάλι στο τρέχον</a:t>
            </a:r>
            <a:r>
              <a:rPr lang="en-US" sz="1600" dirty="0" smtClean="0">
                <a:ea typeface="ＭＳ Ｐゴシック" pitchFamily="34" charset="-128"/>
              </a:rPr>
              <a:t> BSS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GSM </a:t>
            </a:r>
            <a:r>
              <a:rPr lang="el-GR" sz="1600" dirty="0" smtClean="0">
                <a:ea typeface="ＭＳ Ｐゴシック" pitchFamily="34" charset="-128"/>
              </a:rPr>
              <a:t>δεν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l-GR" sz="1600" dirty="0" smtClean="0">
                <a:ea typeface="ＭＳ Ｐゴシック" pitchFamily="34" charset="-128"/>
              </a:rPr>
              <a:t>ενδιαφέρεται </a:t>
            </a:r>
            <a:r>
              <a:rPr lang="el-GR" sz="1600" b="1" i="1" dirty="0" smtClean="0">
                <a:ea typeface="ＭＳ Ｐゴシック" pitchFamily="34" charset="-128"/>
              </a:rPr>
              <a:t>γιατί </a:t>
            </a:r>
            <a:r>
              <a:rPr lang="el-GR" sz="1600" dirty="0" smtClean="0">
                <a:ea typeface="ＭＳ Ｐゴシック" pitchFamily="34" charset="-128"/>
              </a:rPr>
              <a:t>εκτελεί </a:t>
            </a:r>
            <a:r>
              <a:rPr lang="el-GR" sz="1600" dirty="0" err="1" smtClean="0">
                <a:ea typeface="ＭＳ Ｐゴシック" pitchFamily="34" charset="-128"/>
              </a:rPr>
              <a:t>μεταπομπή</a:t>
            </a:r>
            <a:r>
              <a:rPr lang="en-US" sz="1600" dirty="0" smtClean="0">
                <a:ea typeface="ＭＳ Ｐゴシック" pitchFamily="34" charset="-128"/>
              </a:rPr>
              <a:t> (</a:t>
            </a:r>
            <a:r>
              <a:rPr lang="el-GR" sz="1600" dirty="0" smtClean="0">
                <a:ea typeface="ＭＳ Ｐゴシック" pitchFamily="34" charset="-128"/>
              </a:rPr>
              <a:t>πολιτική</a:t>
            </a:r>
            <a:r>
              <a:rPr lang="en-US" sz="1600" dirty="0" smtClean="0">
                <a:ea typeface="ＭＳ Ｐゴシック" pitchFamily="34" charset="-128"/>
              </a:rPr>
              <a:t>), </a:t>
            </a:r>
            <a:r>
              <a:rPr lang="el-GR" sz="1600" dirty="0" smtClean="0">
                <a:ea typeface="ＭＳ Ｐゴシック" pitchFamily="34" charset="-128"/>
              </a:rPr>
              <a:t>μόνο </a:t>
            </a:r>
            <a:r>
              <a:rPr lang="el-GR" sz="1600" b="1" i="1" dirty="0" smtClean="0">
                <a:ea typeface="ＭＳ Ｐゴシック" pitchFamily="34" charset="-128"/>
              </a:rPr>
              <a:t>πώς </a:t>
            </a:r>
            <a:r>
              <a:rPr lang="el-GR" sz="1600" dirty="0" smtClean="0">
                <a:ea typeface="ＭＳ Ｐゴシック" pitchFamily="34" charset="-128"/>
              </a:rPr>
              <a:t>(μηχανισμός</a:t>
            </a:r>
            <a:r>
              <a:rPr lang="en-US" sz="1600" dirty="0" smtClean="0">
                <a:ea typeface="ＭＳ Ｐゴシック" pitchFamily="34" charset="-128"/>
              </a:rPr>
              <a:t>)</a:t>
            </a:r>
          </a:p>
          <a:p>
            <a:r>
              <a:rPr lang="el-GR" sz="2000" dirty="0" err="1" smtClean="0">
                <a:ea typeface="ＭＳ Ｐゴシック" pitchFamily="34" charset="-128"/>
              </a:rPr>
              <a:t>μεταπομπή</a:t>
            </a:r>
            <a:r>
              <a:rPr lang="el-GR" sz="2000" dirty="0" smtClean="0">
                <a:ea typeface="ＭＳ Ｐゴシック" pitchFamily="34" charset="-128"/>
              </a:rPr>
              <a:t> </a:t>
            </a:r>
            <a:r>
              <a:rPr lang="el-GR" sz="2000" dirty="0" err="1" smtClean="0">
                <a:ea typeface="ＭＳ Ｐゴシック" pitchFamily="34" charset="-128"/>
              </a:rPr>
              <a:t>εκκινείται</a:t>
            </a:r>
            <a:r>
              <a:rPr lang="el-GR" sz="2000" dirty="0" smtClean="0">
                <a:ea typeface="ＭＳ Ｐゴシック" pitchFamily="34" charset="-128"/>
              </a:rPr>
              <a:t> από παλιό </a:t>
            </a:r>
            <a:r>
              <a:rPr lang="en-US" sz="2000" dirty="0" smtClean="0">
                <a:ea typeface="ＭＳ Ｐゴシック" pitchFamily="34" charset="-128"/>
              </a:rPr>
              <a:t>BSS</a:t>
            </a:r>
          </a:p>
          <a:p>
            <a:pPr lvl="1"/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67605" name="Picture 16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1" y="996949"/>
            <a:ext cx="6004316" cy="14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7D9E3A73-2578-471A-A0F9-BA3A09A8CCB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68612" name="Footer Placeholder 2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6F508014-8BC2-426A-8882-385A78D373B6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8614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8615" name="Group 5"/>
          <p:cNvGrpSpPr>
            <a:grpSpLocks/>
          </p:cNvGrpSpPr>
          <p:nvPr/>
        </p:nvGrpSpPr>
        <p:grpSpPr bwMode="auto">
          <a:xfrm>
            <a:off x="368300" y="3590925"/>
            <a:ext cx="498475" cy="636588"/>
            <a:chOff x="3796" y="1043"/>
            <a:chExt cx="865" cy="1237"/>
          </a:xfrm>
        </p:grpSpPr>
        <p:sp>
          <p:nvSpPr>
            <p:cNvPr id="68701" name="Line 6"/>
            <p:cNvSpPr>
              <a:spLocks noChangeShapeType="1"/>
            </p:cNvSpPr>
            <p:nvPr/>
          </p:nvSpPr>
          <p:spPr bwMode="auto">
            <a:xfrm flipH="1">
              <a:off x="3992" y="1481"/>
              <a:ext cx="234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02" name="Line 7"/>
            <p:cNvSpPr>
              <a:spLocks noChangeShapeType="1"/>
            </p:cNvSpPr>
            <p:nvPr/>
          </p:nvSpPr>
          <p:spPr bwMode="auto">
            <a:xfrm>
              <a:off x="4226" y="1481"/>
              <a:ext cx="237" cy="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03" name="Line 8"/>
            <p:cNvSpPr>
              <a:spLocks noChangeShapeType="1"/>
            </p:cNvSpPr>
            <p:nvPr/>
          </p:nvSpPr>
          <p:spPr bwMode="auto">
            <a:xfrm>
              <a:off x="3992" y="2200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04" name="Line 9"/>
            <p:cNvSpPr>
              <a:spLocks noChangeShapeType="1"/>
            </p:cNvSpPr>
            <p:nvPr/>
          </p:nvSpPr>
          <p:spPr bwMode="auto">
            <a:xfrm flipH="1">
              <a:off x="4226" y="2200"/>
              <a:ext cx="237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05" name="Line 10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06" name="Line 11"/>
            <p:cNvSpPr>
              <a:spLocks noChangeShapeType="1"/>
            </p:cNvSpPr>
            <p:nvPr/>
          </p:nvSpPr>
          <p:spPr bwMode="auto">
            <a:xfrm flipV="1">
              <a:off x="3992" y="2126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07" name="Line 12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08" name="Line 13"/>
            <p:cNvSpPr>
              <a:spLocks noChangeShapeType="1"/>
            </p:cNvSpPr>
            <p:nvPr/>
          </p:nvSpPr>
          <p:spPr bwMode="auto">
            <a:xfrm>
              <a:off x="4091" y="1891"/>
              <a:ext cx="13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09" name="Line 14"/>
            <p:cNvSpPr>
              <a:spLocks noChangeShapeType="1"/>
            </p:cNvSpPr>
            <p:nvPr/>
          </p:nvSpPr>
          <p:spPr bwMode="auto">
            <a:xfrm flipV="1">
              <a:off x="4226" y="1891"/>
              <a:ext cx="14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10" name="Line 15"/>
            <p:cNvSpPr>
              <a:spLocks noChangeShapeType="1"/>
            </p:cNvSpPr>
            <p:nvPr/>
          </p:nvSpPr>
          <p:spPr bwMode="auto">
            <a:xfrm>
              <a:off x="4047" y="1996"/>
              <a:ext cx="17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11" name="Line 16"/>
            <p:cNvSpPr>
              <a:spLocks noChangeShapeType="1"/>
            </p:cNvSpPr>
            <p:nvPr/>
          </p:nvSpPr>
          <p:spPr bwMode="auto">
            <a:xfrm flipV="1">
              <a:off x="4226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12" name="Line 17"/>
            <p:cNvSpPr>
              <a:spLocks noChangeShapeType="1"/>
            </p:cNvSpPr>
            <p:nvPr/>
          </p:nvSpPr>
          <p:spPr bwMode="auto">
            <a:xfrm flipV="1">
              <a:off x="4226" y="1783"/>
              <a:ext cx="91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13" name="Line 18"/>
            <p:cNvSpPr>
              <a:spLocks noChangeShapeType="1"/>
            </p:cNvSpPr>
            <p:nvPr/>
          </p:nvSpPr>
          <p:spPr bwMode="auto">
            <a:xfrm flipV="1">
              <a:off x="4226" y="1632"/>
              <a:ext cx="58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14" name="Line 19"/>
            <p:cNvSpPr>
              <a:spLocks noChangeShapeType="1"/>
            </p:cNvSpPr>
            <p:nvPr/>
          </p:nvSpPr>
          <p:spPr bwMode="auto">
            <a:xfrm>
              <a:off x="4127" y="1771"/>
              <a:ext cx="107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715" name="Line 20"/>
            <p:cNvSpPr>
              <a:spLocks noChangeShapeType="1"/>
            </p:cNvSpPr>
            <p:nvPr/>
          </p:nvSpPr>
          <p:spPr bwMode="auto">
            <a:xfrm>
              <a:off x="4176" y="1626"/>
              <a:ext cx="61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68716" name="Group 2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8727" name="Line 22"/>
              <p:cNvSpPr>
                <a:spLocks noChangeShapeType="1"/>
              </p:cNvSpPr>
              <p:nvPr/>
            </p:nvSpPr>
            <p:spPr bwMode="auto">
              <a:xfrm>
                <a:off x="4229" y="1606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728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465" y="1205"/>
                <a:ext cx="188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729" name="Line 24"/>
              <p:cNvSpPr>
                <a:spLocks noChangeShapeType="1"/>
              </p:cNvSpPr>
              <p:nvPr/>
            </p:nvSpPr>
            <p:spPr bwMode="auto">
              <a:xfrm rot="6361956">
                <a:off x="4608" y="1396"/>
                <a:ext cx="182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730" name="Line 25"/>
              <p:cNvSpPr>
                <a:spLocks noChangeShapeType="1"/>
              </p:cNvSpPr>
              <p:nvPr/>
            </p:nvSpPr>
            <p:spPr bwMode="auto">
              <a:xfrm rot="6361956" flipH="1" flipV="1">
                <a:off x="4747" y="1287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8717" name="Group 2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8723" name="Line 27"/>
              <p:cNvSpPr>
                <a:spLocks noChangeShapeType="1"/>
              </p:cNvSpPr>
              <p:nvPr/>
            </p:nvSpPr>
            <p:spPr bwMode="auto">
              <a:xfrm>
                <a:off x="4225" y="160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724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2" y="1212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725" name="Line 29"/>
              <p:cNvSpPr>
                <a:spLocks noChangeShapeType="1"/>
              </p:cNvSpPr>
              <p:nvPr/>
            </p:nvSpPr>
            <p:spPr bwMode="auto">
              <a:xfrm rot="6361956">
                <a:off x="4596" y="1401"/>
                <a:ext cx="190" cy="20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726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4" y="1296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8718" name="Group 3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8719" name="Line 32"/>
              <p:cNvSpPr>
                <a:spLocks noChangeShapeType="1"/>
              </p:cNvSpPr>
              <p:nvPr/>
            </p:nvSpPr>
            <p:spPr bwMode="auto">
              <a:xfrm>
                <a:off x="4235" y="160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720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74" y="1198"/>
                <a:ext cx="195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721" name="Line 34"/>
              <p:cNvSpPr>
                <a:spLocks noChangeShapeType="1"/>
              </p:cNvSpPr>
              <p:nvPr/>
            </p:nvSpPr>
            <p:spPr bwMode="auto">
              <a:xfrm rot="6361956">
                <a:off x="4617" y="1395"/>
                <a:ext cx="188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722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53" y="1289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68616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68617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68698" name="Picture 38" descr="lgv_fqm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99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700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8618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68694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8696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68697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l-GR" sz="1800">
                  <a:latin typeface="Arial" pitchFamily="34" charset="0"/>
                </a:endParaRPr>
              </a:p>
            </p:txBody>
          </p:sp>
        </p:grpSp>
        <p:sp>
          <p:nvSpPr>
            <p:cNvPr id="68695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Mobile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Switching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Center</a:t>
              </a:r>
            </a:p>
          </p:txBody>
        </p:sp>
      </p:grpSp>
      <p:grpSp>
        <p:nvGrpSpPr>
          <p:cNvPr id="68619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68688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8689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90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8691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8692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93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latin typeface="Arial" pitchFamily="34" charset="0"/>
                </a:rPr>
                <a:t>VLR</a:t>
              </a:r>
            </a:p>
          </p:txBody>
        </p:sp>
      </p:grpSp>
      <p:grpSp>
        <p:nvGrpSpPr>
          <p:cNvPr id="68620" name="Group 53"/>
          <p:cNvGrpSpPr>
            <a:grpSpLocks/>
          </p:cNvGrpSpPr>
          <p:nvPr/>
        </p:nvGrpSpPr>
        <p:grpSpPr bwMode="auto">
          <a:xfrm>
            <a:off x="3352800" y="3590925"/>
            <a:ext cx="498475" cy="636588"/>
            <a:chOff x="3796" y="1043"/>
            <a:chExt cx="865" cy="1237"/>
          </a:xfrm>
        </p:grpSpPr>
        <p:sp>
          <p:nvSpPr>
            <p:cNvPr id="68658" name="Line 54"/>
            <p:cNvSpPr>
              <a:spLocks noChangeShapeType="1"/>
            </p:cNvSpPr>
            <p:nvPr/>
          </p:nvSpPr>
          <p:spPr bwMode="auto">
            <a:xfrm flipH="1">
              <a:off x="3992" y="1481"/>
              <a:ext cx="234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59" name="Line 55"/>
            <p:cNvSpPr>
              <a:spLocks noChangeShapeType="1"/>
            </p:cNvSpPr>
            <p:nvPr/>
          </p:nvSpPr>
          <p:spPr bwMode="auto">
            <a:xfrm>
              <a:off x="4226" y="1481"/>
              <a:ext cx="237" cy="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60" name="Line 56"/>
            <p:cNvSpPr>
              <a:spLocks noChangeShapeType="1"/>
            </p:cNvSpPr>
            <p:nvPr/>
          </p:nvSpPr>
          <p:spPr bwMode="auto">
            <a:xfrm>
              <a:off x="3992" y="2200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61" name="Line 57"/>
            <p:cNvSpPr>
              <a:spLocks noChangeShapeType="1"/>
            </p:cNvSpPr>
            <p:nvPr/>
          </p:nvSpPr>
          <p:spPr bwMode="auto">
            <a:xfrm flipH="1">
              <a:off x="4226" y="2200"/>
              <a:ext cx="237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62" name="Line 58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63" name="Line 59"/>
            <p:cNvSpPr>
              <a:spLocks noChangeShapeType="1"/>
            </p:cNvSpPr>
            <p:nvPr/>
          </p:nvSpPr>
          <p:spPr bwMode="auto">
            <a:xfrm flipV="1">
              <a:off x="3992" y="2126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64" name="Line 60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65" name="Line 61"/>
            <p:cNvSpPr>
              <a:spLocks noChangeShapeType="1"/>
            </p:cNvSpPr>
            <p:nvPr/>
          </p:nvSpPr>
          <p:spPr bwMode="auto">
            <a:xfrm>
              <a:off x="4091" y="1891"/>
              <a:ext cx="13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66" name="Line 62"/>
            <p:cNvSpPr>
              <a:spLocks noChangeShapeType="1"/>
            </p:cNvSpPr>
            <p:nvPr/>
          </p:nvSpPr>
          <p:spPr bwMode="auto">
            <a:xfrm flipV="1">
              <a:off x="4226" y="1891"/>
              <a:ext cx="14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67" name="Line 63"/>
            <p:cNvSpPr>
              <a:spLocks noChangeShapeType="1"/>
            </p:cNvSpPr>
            <p:nvPr/>
          </p:nvSpPr>
          <p:spPr bwMode="auto">
            <a:xfrm>
              <a:off x="4047" y="1996"/>
              <a:ext cx="17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68" name="Line 64"/>
            <p:cNvSpPr>
              <a:spLocks noChangeShapeType="1"/>
            </p:cNvSpPr>
            <p:nvPr/>
          </p:nvSpPr>
          <p:spPr bwMode="auto">
            <a:xfrm flipV="1">
              <a:off x="4226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69" name="Line 65"/>
            <p:cNvSpPr>
              <a:spLocks noChangeShapeType="1"/>
            </p:cNvSpPr>
            <p:nvPr/>
          </p:nvSpPr>
          <p:spPr bwMode="auto">
            <a:xfrm flipV="1">
              <a:off x="4226" y="1783"/>
              <a:ext cx="91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70" name="Line 66"/>
            <p:cNvSpPr>
              <a:spLocks noChangeShapeType="1"/>
            </p:cNvSpPr>
            <p:nvPr/>
          </p:nvSpPr>
          <p:spPr bwMode="auto">
            <a:xfrm flipV="1">
              <a:off x="4226" y="1632"/>
              <a:ext cx="58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71" name="Line 67"/>
            <p:cNvSpPr>
              <a:spLocks noChangeShapeType="1"/>
            </p:cNvSpPr>
            <p:nvPr/>
          </p:nvSpPr>
          <p:spPr bwMode="auto">
            <a:xfrm>
              <a:off x="4127" y="1771"/>
              <a:ext cx="107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8672" name="Line 68"/>
            <p:cNvSpPr>
              <a:spLocks noChangeShapeType="1"/>
            </p:cNvSpPr>
            <p:nvPr/>
          </p:nvSpPr>
          <p:spPr bwMode="auto">
            <a:xfrm>
              <a:off x="4176" y="1626"/>
              <a:ext cx="61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68673" name="Group 6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8684" name="Line 70"/>
              <p:cNvSpPr>
                <a:spLocks noChangeShapeType="1"/>
              </p:cNvSpPr>
              <p:nvPr/>
            </p:nvSpPr>
            <p:spPr bwMode="auto">
              <a:xfrm>
                <a:off x="4229" y="1606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685" name="Line 71"/>
              <p:cNvSpPr>
                <a:spLocks noChangeShapeType="1"/>
              </p:cNvSpPr>
              <p:nvPr/>
            </p:nvSpPr>
            <p:spPr bwMode="auto">
              <a:xfrm rot="6361956" flipH="1" flipV="1">
                <a:off x="4465" y="1205"/>
                <a:ext cx="188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686" name="Line 72"/>
              <p:cNvSpPr>
                <a:spLocks noChangeShapeType="1"/>
              </p:cNvSpPr>
              <p:nvPr/>
            </p:nvSpPr>
            <p:spPr bwMode="auto">
              <a:xfrm rot="6361956">
                <a:off x="4608" y="1396"/>
                <a:ext cx="182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687" name="Line 73"/>
              <p:cNvSpPr>
                <a:spLocks noChangeShapeType="1"/>
              </p:cNvSpPr>
              <p:nvPr/>
            </p:nvSpPr>
            <p:spPr bwMode="auto">
              <a:xfrm rot="6361956" flipH="1" flipV="1">
                <a:off x="4747" y="1287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8674" name="Group 7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8680" name="Line 75"/>
              <p:cNvSpPr>
                <a:spLocks noChangeShapeType="1"/>
              </p:cNvSpPr>
              <p:nvPr/>
            </p:nvSpPr>
            <p:spPr bwMode="auto">
              <a:xfrm>
                <a:off x="4225" y="160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681" name="Line 76"/>
              <p:cNvSpPr>
                <a:spLocks noChangeShapeType="1"/>
              </p:cNvSpPr>
              <p:nvPr/>
            </p:nvSpPr>
            <p:spPr bwMode="auto">
              <a:xfrm rot="6361956" flipH="1" flipV="1">
                <a:off x="4462" y="1212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682" name="Line 77"/>
              <p:cNvSpPr>
                <a:spLocks noChangeShapeType="1"/>
              </p:cNvSpPr>
              <p:nvPr/>
            </p:nvSpPr>
            <p:spPr bwMode="auto">
              <a:xfrm rot="6361956">
                <a:off x="4596" y="1401"/>
                <a:ext cx="190" cy="20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683" name="Line 78"/>
              <p:cNvSpPr>
                <a:spLocks noChangeShapeType="1"/>
              </p:cNvSpPr>
              <p:nvPr/>
            </p:nvSpPr>
            <p:spPr bwMode="auto">
              <a:xfrm rot="6361956" flipH="1" flipV="1">
                <a:off x="4744" y="1296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68675" name="Group 7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8676" name="Line 80"/>
              <p:cNvSpPr>
                <a:spLocks noChangeShapeType="1"/>
              </p:cNvSpPr>
              <p:nvPr/>
            </p:nvSpPr>
            <p:spPr bwMode="auto">
              <a:xfrm>
                <a:off x="4235" y="160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677" name="Line 81"/>
              <p:cNvSpPr>
                <a:spLocks noChangeShapeType="1"/>
              </p:cNvSpPr>
              <p:nvPr/>
            </p:nvSpPr>
            <p:spPr bwMode="auto">
              <a:xfrm rot="6361956" flipH="1" flipV="1">
                <a:off x="4474" y="1198"/>
                <a:ext cx="195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678" name="Line 82"/>
              <p:cNvSpPr>
                <a:spLocks noChangeShapeType="1"/>
              </p:cNvSpPr>
              <p:nvPr/>
            </p:nvSpPr>
            <p:spPr bwMode="auto">
              <a:xfrm rot="6361956">
                <a:off x="4617" y="1395"/>
                <a:ext cx="188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8679" name="Line 83"/>
              <p:cNvSpPr>
                <a:spLocks noChangeShapeType="1"/>
              </p:cNvSpPr>
              <p:nvPr/>
            </p:nvSpPr>
            <p:spPr bwMode="auto">
              <a:xfrm rot="6361956" flipH="1" flipV="1">
                <a:off x="4753" y="1289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68621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8622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old BSS</a:t>
            </a:r>
          </a:p>
        </p:txBody>
      </p:sp>
      <p:grpSp>
        <p:nvGrpSpPr>
          <p:cNvPr id="68623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68656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8657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68624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68654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8655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3</a:t>
              </a:r>
            </a:p>
          </p:txBody>
        </p:sp>
      </p:grpSp>
      <p:sp>
        <p:nvSpPr>
          <p:cNvPr id="68625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8626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68652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8653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68627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2147483647 w 1528"/>
              <a:gd name="T1" fmla="*/ 2147483647 h 465"/>
              <a:gd name="T2" fmla="*/ 2147483647 w 1528"/>
              <a:gd name="T3" fmla="*/ 2147483647 h 465"/>
              <a:gd name="T4" fmla="*/ 2147483647 w 1528"/>
              <a:gd name="T5" fmla="*/ 2147483647 h 465"/>
              <a:gd name="T6" fmla="*/ 0 w 1528"/>
              <a:gd name="T7" fmla="*/ 2147483647 h 465"/>
              <a:gd name="T8" fmla="*/ 0 60000 65536"/>
              <a:gd name="T9" fmla="*/ 0 60000 65536"/>
              <a:gd name="T10" fmla="*/ 0 60000 65536"/>
              <a:gd name="T11" fmla="*/ 0 60000 65536"/>
              <a:gd name="T12" fmla="*/ 0 w 1528"/>
              <a:gd name="T13" fmla="*/ 0 h 465"/>
              <a:gd name="T14" fmla="*/ 1528 w 1528"/>
              <a:gd name="T15" fmla="*/ 465 h 4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8628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68650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8651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4</a:t>
              </a:r>
            </a:p>
          </p:txBody>
        </p:sp>
      </p:grpSp>
      <p:sp>
        <p:nvSpPr>
          <p:cNvPr id="68629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8630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68648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8649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5</a:t>
              </a:r>
            </a:p>
          </p:txBody>
        </p:sp>
      </p:grpSp>
      <p:sp>
        <p:nvSpPr>
          <p:cNvPr id="68631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147483647 h 328"/>
              <a:gd name="T2" fmla="*/ 2147483647 w 532"/>
              <a:gd name="T3" fmla="*/ 2147483647 h 328"/>
              <a:gd name="T4" fmla="*/ 2147483647 w 532"/>
              <a:gd name="T5" fmla="*/ 2147483647 h 328"/>
              <a:gd name="T6" fmla="*/ 0 60000 65536"/>
              <a:gd name="T7" fmla="*/ 0 60000 65536"/>
              <a:gd name="T8" fmla="*/ 0 60000 65536"/>
              <a:gd name="T9" fmla="*/ 0 w 532"/>
              <a:gd name="T10" fmla="*/ 0 h 328"/>
              <a:gd name="T11" fmla="*/ 532 w 53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8632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68646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8647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6</a:t>
              </a:r>
            </a:p>
          </p:txBody>
        </p:sp>
      </p:grpSp>
      <p:sp>
        <p:nvSpPr>
          <p:cNvPr id="68633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2147483647 w 476"/>
              <a:gd name="T1" fmla="*/ 2147483647 h 580"/>
              <a:gd name="T2" fmla="*/ 2147483647 w 476"/>
              <a:gd name="T3" fmla="*/ 2147483647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  <a:gd name="T9" fmla="*/ 0 w 476"/>
              <a:gd name="T10" fmla="*/ 0 h 580"/>
              <a:gd name="T11" fmla="*/ 476 w 476"/>
              <a:gd name="T12" fmla="*/ 580 h 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8634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68644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8645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7</a:t>
              </a:r>
            </a:p>
          </p:txBody>
        </p:sp>
      </p:grpSp>
      <p:sp>
        <p:nvSpPr>
          <p:cNvPr id="68635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8636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68642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8643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8</a:t>
              </a:r>
            </a:p>
          </p:txBody>
        </p:sp>
      </p:grpSp>
      <p:sp>
        <p:nvSpPr>
          <p:cNvPr id="68637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new BSS</a:t>
            </a:r>
          </a:p>
        </p:txBody>
      </p:sp>
      <p:sp>
        <p:nvSpPr>
          <p:cNvPr id="68638" name="Rectangle 120"/>
          <p:cNvSpPr>
            <a:spLocks noChangeArrowheads="1"/>
          </p:cNvSpPr>
          <p:nvPr/>
        </p:nvSpPr>
        <p:spPr bwMode="auto">
          <a:xfrm>
            <a:off x="4140200" y="1095375"/>
            <a:ext cx="500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buSzPct val="75000"/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1.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το παλιό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BSS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πληροφορεί το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MSC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για επικείμενη </a:t>
            </a:r>
            <a:r>
              <a:rPr lang="el-GR" sz="1800" dirty="0" err="1">
                <a:latin typeface="Arial" pitchFamily="34" charset="0"/>
                <a:cs typeface="Arial" pitchFamily="34" charset="0"/>
              </a:rPr>
              <a:t>μεταπομπή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παρέχει λίστα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νέων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BSS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0988" indent="-280988">
              <a:buSzPct val="75000"/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2. MSC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δημιουργεί διαδρομή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αναθέτει πόρους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προς το νέο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BSS</a:t>
            </a:r>
          </a:p>
          <a:p>
            <a:pPr marL="280988" indent="-280988">
              <a:buSzPct val="75000"/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3.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νέο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BSS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αναθέτει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κανάλι για χρήση από το κινητό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0988" indent="-280988">
              <a:buSzPct val="75000"/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4.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νέο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BSS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στέλνει σήμα σε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MSC,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παλιό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BSS: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έτοιμο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0988" indent="-280988">
              <a:buSzPct val="75000"/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5.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παλιό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BSS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λέει στο κινητό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εκτέλεσε </a:t>
            </a:r>
            <a:r>
              <a:rPr lang="el-GR" sz="1800" dirty="0" err="1">
                <a:latin typeface="Arial" pitchFamily="34" charset="0"/>
                <a:cs typeface="Arial" pitchFamily="34" charset="0"/>
              </a:rPr>
              <a:t>μεταπομπή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προς νέο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BSS</a:t>
            </a:r>
          </a:p>
          <a:p>
            <a:pPr marL="280988" indent="-280988">
              <a:buSzPct val="75000"/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6.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κινητό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νέο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BSS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στέλνουν σήμα για να ενεργοποιήσουν το νέο κανάλι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0988" indent="-280988">
              <a:buSzPct val="75000"/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7.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το κινητό στέλνει σήμα μέσω του νέου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BSS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στο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MSC: </a:t>
            </a:r>
            <a:r>
              <a:rPr lang="el-GR" sz="1800" dirty="0" err="1">
                <a:latin typeface="Arial" pitchFamily="34" charset="0"/>
                <a:cs typeface="Arial" pitchFamily="34" charset="0"/>
              </a:rPr>
              <a:t>μεταπομπή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πλήρης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 MSC </a:t>
            </a:r>
            <a:r>
              <a:rPr lang="el-GR" sz="1800" dirty="0" err="1">
                <a:latin typeface="Arial" pitchFamily="34" charset="0"/>
                <a:cs typeface="Arial" pitchFamily="34" charset="0"/>
              </a:rPr>
              <a:t>αναδρομολογεί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κλήση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0988" indent="-280988">
              <a:buSzPct val="75000"/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8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πόροι για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MSC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- παλιό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BSS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ελευθερώνονται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0988" indent="-280988">
              <a:buSzPct val="75000"/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889000" lvl="1" indent="-38100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68639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8640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200" dirty="0">
                <a:solidFill>
                  <a:srgbClr val="000099"/>
                </a:solidFill>
                <a:latin typeface="Gill Sans MT" pitchFamily="34" charset="0"/>
              </a:rPr>
              <a:t>GSM: </a:t>
            </a:r>
            <a:r>
              <a:rPr lang="el-GR" sz="3200" dirty="0" err="1">
                <a:solidFill>
                  <a:srgbClr val="000099"/>
                </a:solidFill>
                <a:latin typeface="Gill Sans MT" pitchFamily="34" charset="0"/>
              </a:rPr>
              <a:t>μεταπομπή</a:t>
            </a:r>
            <a:r>
              <a:rPr lang="el-GR" sz="3200" dirty="0">
                <a:solidFill>
                  <a:srgbClr val="000099"/>
                </a:solidFill>
                <a:latin typeface="Gill Sans MT" pitchFamily="34" charset="0"/>
              </a:rPr>
              <a:t> με κοινό </a:t>
            </a:r>
            <a:r>
              <a:rPr lang="en-US" sz="3200" dirty="0">
                <a:solidFill>
                  <a:srgbClr val="000099"/>
                </a:solidFill>
                <a:latin typeface="Gill Sans MT" pitchFamily="34" charset="0"/>
              </a:rPr>
              <a:t>MSC</a:t>
            </a:r>
          </a:p>
        </p:txBody>
      </p:sp>
      <p:pic>
        <p:nvPicPr>
          <p:cNvPr id="68641" name="Picture 16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046" y="955498"/>
            <a:ext cx="5850205" cy="1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8B6A264A-A1DD-48BF-80FF-D454C3FEBCC3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69636" name="Footer Placeholder 5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69637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22F3D67B-0DF8-4C40-AD73-8DA9E906EF3B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sz="1200">
              <a:latin typeface="Arial" pitchFamily="34" charset="0"/>
            </a:endParaRPr>
          </a:p>
        </p:txBody>
      </p:sp>
      <p:grpSp>
        <p:nvGrpSpPr>
          <p:cNvPr id="69638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70166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7 w 1209"/>
                <a:gd name="T1" fmla="*/ 0 h 1134"/>
                <a:gd name="T2" fmla="*/ 1 w 1209"/>
                <a:gd name="T3" fmla="*/ 0 h 1134"/>
                <a:gd name="T4" fmla="*/ 1 w 1209"/>
                <a:gd name="T5" fmla="*/ 0 h 1134"/>
                <a:gd name="T6" fmla="*/ 1 w 1209"/>
                <a:gd name="T7" fmla="*/ 0 h 1134"/>
                <a:gd name="T8" fmla="*/ 4 w 1209"/>
                <a:gd name="T9" fmla="*/ 0 h 1134"/>
                <a:gd name="T10" fmla="*/ 14 w 1209"/>
                <a:gd name="T11" fmla="*/ 1 h 1134"/>
                <a:gd name="T12" fmla="*/ 28 w 1209"/>
                <a:gd name="T13" fmla="*/ 1 h 1134"/>
                <a:gd name="T14" fmla="*/ 33 w 1209"/>
                <a:gd name="T15" fmla="*/ 0 h 1134"/>
                <a:gd name="T16" fmla="*/ 35 w 1209"/>
                <a:gd name="T17" fmla="*/ 0 h 1134"/>
                <a:gd name="T18" fmla="*/ 33 w 1209"/>
                <a:gd name="T19" fmla="*/ 0 h 1134"/>
                <a:gd name="T20" fmla="*/ 20 w 1209"/>
                <a:gd name="T21" fmla="*/ 0 h 1134"/>
                <a:gd name="T22" fmla="*/ 7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9"/>
                <a:gd name="T37" fmla="*/ 0 h 1134"/>
                <a:gd name="T38" fmla="*/ 1209 w 1209"/>
                <a:gd name="T39" fmla="*/ 1134 h 11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167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home network</a:t>
              </a:r>
            </a:p>
          </p:txBody>
        </p:sp>
        <p:grpSp>
          <p:nvGrpSpPr>
            <p:cNvPr id="70168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70169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70170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</a:rPr>
                  <a:t>Home MSC</a:t>
                </a:r>
              </a:p>
            </p:txBody>
          </p:sp>
        </p:grpSp>
      </p:grpSp>
      <p:sp>
        <p:nvSpPr>
          <p:cNvPr id="69639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40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PSTN</a:t>
            </a:r>
          </a:p>
        </p:txBody>
      </p:sp>
      <p:grpSp>
        <p:nvGrpSpPr>
          <p:cNvPr id="69641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70163" name="Picture 18" descr="lgv_fqmg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164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65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69642" name="Picture 21" descr="e2gmc3yp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3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correspondent</a:t>
            </a:r>
          </a:p>
        </p:txBody>
      </p:sp>
      <p:sp>
        <p:nvSpPr>
          <p:cNvPr id="69644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0"/>
              <a:gd name="T16" fmla="*/ 0 h 281"/>
              <a:gd name="T17" fmla="*/ 1400 w 1400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9645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  <a:gd name="T12" fmla="*/ 0 w 685"/>
              <a:gd name="T13" fmla="*/ 0 h 556"/>
              <a:gd name="T14" fmla="*/ 685 w 685"/>
              <a:gd name="T15" fmla="*/ 556 h 5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9646" name="Group 25"/>
          <p:cNvGrpSpPr>
            <a:grpSpLocks/>
          </p:cNvGrpSpPr>
          <p:nvPr/>
        </p:nvGrpSpPr>
        <p:grpSpPr bwMode="auto">
          <a:xfrm>
            <a:off x="387350" y="3778250"/>
            <a:ext cx="1020763" cy="841375"/>
            <a:chOff x="1807" y="2856"/>
            <a:chExt cx="803" cy="674"/>
          </a:xfrm>
        </p:grpSpPr>
        <p:sp>
          <p:nvSpPr>
            <p:cNvPr id="70031" name="AutoShape 26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70032" name="AutoShape 27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70033" name="AutoShape 28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70034" name="AutoShape 29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1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70035" name="Group 30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70133" name="Line 31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34" name="Line 32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35" name="Line 33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36" name="Line 34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37" name="Line 35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38" name="Line 36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39" name="Line 37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40" name="Line 38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41" name="Line 39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42" name="Line 40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43" name="Line 41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44" name="Line 42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45" name="Line 43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46" name="Line 44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47" name="Line 45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0148" name="Group 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0159" name="Line 47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60" name="Line 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61" name="Line 49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62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149" name="Group 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0155" name="Line 52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56" name="Line 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57" name="Line 54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58" name="Line 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150" name="Group 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0151" name="Line 57"/>
                <p:cNvSpPr>
                  <a:spLocks noChangeShapeType="1"/>
                </p:cNvSpPr>
                <p:nvPr/>
              </p:nvSpPr>
              <p:spPr bwMode="auto">
                <a:xfrm>
                  <a:off x="4246" y="158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52" name="Line 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0" y="1178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53" name="Line 59"/>
                <p:cNvSpPr>
                  <a:spLocks noChangeShapeType="1"/>
                </p:cNvSpPr>
                <p:nvPr/>
              </p:nvSpPr>
              <p:spPr bwMode="auto">
                <a:xfrm rot="6361956">
                  <a:off x="4612" y="1386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54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94" y="1280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0036" name="Group 61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70103" name="Line 62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04" name="Line 63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05" name="Line 64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06" name="Line 65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07" name="Line 66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08" name="Line 67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09" name="Line 68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10" name="Line 69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11" name="Line 70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12" name="Line 71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13" name="Line 72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14" name="Line 73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15" name="Line 74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16" name="Line 75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117" name="Line 76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0118" name="Group 7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0129" name="Line 78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30" name="Line 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31" name="Line 80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32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119" name="Group 8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0125" name="Line 83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26" name="Line 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27" name="Line 85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28" name="Line 8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120" name="Group 8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0121" name="Line 88"/>
                <p:cNvSpPr>
                  <a:spLocks noChangeShapeType="1"/>
                </p:cNvSpPr>
                <p:nvPr/>
              </p:nvSpPr>
              <p:spPr bwMode="auto">
                <a:xfrm>
                  <a:off x="4227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22" name="Line 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1" y="1185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23" name="Line 90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24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5" y="1287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0037" name="Group 92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70073" name="Line 93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74" name="Line 94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75" name="Line 95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76" name="Line 96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77" name="Line 97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78" name="Line 98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79" name="Line 99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80" name="Line 100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81" name="Line 101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82" name="Line 102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83" name="Line 103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84" name="Line 104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85" name="Line 105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86" name="Line 106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87" name="Line 107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0088" name="Group 10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0099" name="Line 109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00" name="Line 1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01" name="Line 111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02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089" name="Group 11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0095" name="Line 114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96" name="Line 1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97" name="Line 116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98" name="Line 1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090" name="Group 11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0091" name="Line 119"/>
                <p:cNvSpPr>
                  <a:spLocks noChangeShapeType="1"/>
                </p:cNvSpPr>
                <p:nvPr/>
              </p:nvSpPr>
              <p:spPr bwMode="auto">
                <a:xfrm>
                  <a:off x="422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92" name="Line 1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4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93" name="Line 121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3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94" name="Line 1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8" y="1287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0038" name="Group 123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70043" name="Line 124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44" name="Line 125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45" name="Line 126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46" name="Line 127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47" name="Line 128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48" name="Line 129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49" name="Line 130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50" name="Line 131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51" name="Line 132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52" name="Line 133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53" name="Line 134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54" name="Line 135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55" name="Line 136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56" name="Line 137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057" name="Line 138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0058" name="Group 13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0069" name="Line 140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70" name="Line 1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71" name="Line 142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72" name="Line 14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059" name="Group 14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0065" name="Line 145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66" name="Line 1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67" name="Line 147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68" name="Line 1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060" name="Group 14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0061" name="Line 150"/>
                <p:cNvSpPr>
                  <a:spLocks noChangeShapeType="1"/>
                </p:cNvSpPr>
                <p:nvPr/>
              </p:nvSpPr>
              <p:spPr bwMode="auto">
                <a:xfrm>
                  <a:off x="4254" y="158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62" name="Line 1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182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63" name="Line 152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390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64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284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70039" name="Line 154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40" name="Line 155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41" name="Line 156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42" name="Line 157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9647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70029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70030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MSC</a:t>
              </a:r>
            </a:p>
          </p:txBody>
        </p:sp>
      </p:grpSp>
      <p:grpSp>
        <p:nvGrpSpPr>
          <p:cNvPr id="69648" name="Group 161"/>
          <p:cNvGrpSpPr>
            <a:grpSpLocks/>
          </p:cNvGrpSpPr>
          <p:nvPr/>
        </p:nvGrpSpPr>
        <p:grpSpPr bwMode="auto">
          <a:xfrm>
            <a:off x="1308100" y="4424363"/>
            <a:ext cx="1016000" cy="931862"/>
            <a:chOff x="291" y="1263"/>
            <a:chExt cx="640" cy="587"/>
          </a:xfrm>
        </p:grpSpPr>
        <p:sp>
          <p:nvSpPr>
            <p:cNvPr id="69862" name="AutoShape 162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9863" name="AutoShape 163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9864" name="AutoShape 164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69865" name="Group 165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9997" name="AutoShape 166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grpSp>
            <p:nvGrpSpPr>
              <p:cNvPr id="69998" name="Group 167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9999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00" name="Line 169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01" name="Line 170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02" name="Line 171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03" name="Line 172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04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05" name="Line 174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06" name="Line 175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07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08" name="Line 177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09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10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11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12" name="Line 181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13" name="Line 182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70014" name="Group 183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70025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026" name="Line 18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027" name="Line 18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028" name="Line 1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70015" name="Group 188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70021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022" name="Line 19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023" name="Line 19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024" name="Line 1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70016" name="Group 193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70017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018" name="Line 19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019" name="Line 19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020" name="Line 19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80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69866" name="Group 198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9967" name="Line 199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68" name="Line 200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69" name="Line 201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70" name="Line 202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71" name="Line 203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72" name="Line 204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73" name="Line 205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74" name="Line 206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75" name="Line 207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76" name="Line 208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77" name="Line 209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78" name="Line 210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79" name="Line 211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80" name="Line 212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81" name="Line 213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9982" name="Group 21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9993" name="Line 215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94" name="Line 2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95" name="Line 217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96" name="Line 2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983" name="Group 21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9989" name="Line 220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90" name="Line 2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91" name="Line 222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92" name="Line 22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984" name="Group 22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9985" name="Line 225"/>
                <p:cNvSpPr>
                  <a:spLocks noChangeShapeType="1"/>
                </p:cNvSpPr>
                <p:nvPr/>
              </p:nvSpPr>
              <p:spPr bwMode="auto">
                <a:xfrm>
                  <a:off x="4236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86" name="Line 2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7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87" name="Line 227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88" name="Line 22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0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9867" name="Group 229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9937" name="Line 23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38" name="Line 23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39" name="Line 23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40" name="Line 23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41" name="Line 23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42" name="Line 23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43" name="Line 23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44" name="Line 23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45" name="Line 23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46" name="Line 23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47" name="Line 24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48" name="Line 24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49" name="Line 24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50" name="Line 24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51" name="Line 24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9952" name="Group 24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9963" name="Line 24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64" name="Line 2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65" name="Line 24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66" name="Line 24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953" name="Group 25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9959" name="Line 25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60" name="Line 2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61" name="Line 25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62" name="Line 2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954" name="Group 25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9955" name="Line 256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56" name="Line 2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57" name="Line 25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58" name="Line 2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9868" name="Group 260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9907" name="Line 261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08" name="Line 262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09" name="Line 263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10" name="Line 264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11" name="Line 265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12" name="Line 266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13" name="Line 267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14" name="Line 268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15" name="Line 269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16" name="Line 270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17" name="Line 271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18" name="Line 272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19" name="Line 273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20" name="Line 274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921" name="Line 275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9922" name="Group 27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9933" name="Line 277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34" name="Line 2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35" name="Line 279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36" name="Line 28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923" name="Group 28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9929" name="Line 282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30" name="Line 2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31" name="Line 284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32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924" name="Group 28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9925" name="Line 287"/>
                <p:cNvSpPr>
                  <a:spLocks noChangeShapeType="1"/>
                </p:cNvSpPr>
                <p:nvPr/>
              </p:nvSpPr>
              <p:spPr bwMode="auto">
                <a:xfrm>
                  <a:off x="4221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26" name="Line 2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27" name="Line 289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928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7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69869" name="Line 291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70" name="Line 292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71" name="Line 293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72" name="Line 294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9873" name="Group 295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9875" name="AutoShape 296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grpSp>
            <p:nvGrpSpPr>
              <p:cNvPr id="69876" name="Group 297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9877" name="Line 298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78" name="Line 299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79" name="Line 300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80" name="Line 301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81" name="Line 302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82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83" name="Line 304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84" name="Line 305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85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86" name="Line 307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87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88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89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90" name="Line 311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91" name="Line 312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69892" name="Group 313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9903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904" name="Line 31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905" name="Line 31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906" name="Line 31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9893" name="Group 318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9899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900" name="Line 3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901" name="Line 3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902" name="Line 3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9894" name="Group 323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9895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896" name="Line 3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897" name="Line 3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898" name="Line 3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80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69874" name="Line 328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9649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anchor MSC</a:t>
            </a:r>
          </a:p>
        </p:txBody>
      </p:sp>
      <p:grpSp>
        <p:nvGrpSpPr>
          <p:cNvPr id="69650" name="Group 330"/>
          <p:cNvGrpSpPr>
            <a:grpSpLocks/>
          </p:cNvGrpSpPr>
          <p:nvPr/>
        </p:nvGrpSpPr>
        <p:grpSpPr bwMode="auto">
          <a:xfrm>
            <a:off x="3084513" y="4132263"/>
            <a:ext cx="1309687" cy="1147762"/>
            <a:chOff x="146" y="711"/>
            <a:chExt cx="825" cy="723"/>
          </a:xfrm>
        </p:grpSpPr>
        <p:sp>
          <p:nvSpPr>
            <p:cNvPr id="69659" name="AutoShape 331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9660" name="AutoShape 332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69661" name="Group 333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9830" name="AutoShape 334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grpSp>
            <p:nvGrpSpPr>
              <p:cNvPr id="69831" name="Group 335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9832" name="Line 336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33" name="Line 337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34" name="Line 338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35" name="Line 339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36" name="Line 340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37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38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39" name="Line 343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40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41" name="Line 345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42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43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44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45" name="Line 349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46" name="Line 350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69847" name="Group 351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9858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859" name="Line 35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860" name="Line 35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861" name="Line 35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9848" name="Group 356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985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855" name="Line 35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856" name="Line 35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857" name="Line 36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9849" name="Group 361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9850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851" name="Line 36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852" name="Line 36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853" name="Line 36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69662" name="Group 366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9800" name="Line 36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01" name="Line 36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02" name="Line 36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03" name="Line 37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04" name="Line 37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05" name="Line 37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06" name="Line 37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07" name="Line 37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08" name="Line 37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09" name="Line 37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10" name="Line 37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11" name="Line 37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12" name="Line 37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13" name="Line 38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814" name="Line 38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9815" name="Group 38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9826" name="Line 38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27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28" name="Line 38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29" name="Line 38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816" name="Group 38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9822" name="Line 38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23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24" name="Line 39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25" name="Line 3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817" name="Group 39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9818" name="Line 393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19" name="Line 3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20" name="Line 39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821" name="Line 3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9663" name="Group 397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9770" name="Line 39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71" name="Line 39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72" name="Line 40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73" name="Line 40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74" name="Line 40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75" name="Line 40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76" name="Line 40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77" name="Line 40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78" name="Line 40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79" name="Line 40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80" name="Line 40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81" name="Line 40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82" name="Line 41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83" name="Line 41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84" name="Line 41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9785" name="Group 4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9796" name="Line 41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97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98" name="Line 41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99" name="Line 4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786" name="Group 4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9792" name="Line 41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93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94" name="Line 42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95" name="Line 4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787" name="Group 4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9788" name="Line 424"/>
                <p:cNvSpPr>
                  <a:spLocks noChangeShapeType="1"/>
                </p:cNvSpPr>
                <p:nvPr/>
              </p:nvSpPr>
              <p:spPr bwMode="auto">
                <a:xfrm>
                  <a:off x="4255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89" name="Line 4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90" name="Line 42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91" name="Line 4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69664" name="Line 428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65" name="Line 429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66" name="Line 430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67" name="Line 431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9668" name="Group 432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9738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grpSp>
            <p:nvGrpSpPr>
              <p:cNvPr id="69739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9740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41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42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43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44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45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46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47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48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49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50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51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52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53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54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69755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9766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767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768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769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9756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9762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763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764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765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69757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9758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759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760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69761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69669" name="Line 465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9670" name="Group 466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9736" name="Rectangle 467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69737" name="Text Box 468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</a:rPr>
                  <a:t>MSC</a:t>
                </a:r>
              </a:p>
            </p:txBody>
          </p:sp>
        </p:grpSp>
        <p:sp>
          <p:nvSpPr>
            <p:cNvPr id="69671" name="AutoShape 469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69672" name="Group 470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9706" name="Line 471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07" name="Line 472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08" name="Line 473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09" name="Line 474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10" name="Line 475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11" name="Line 476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12" name="Line 477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13" name="Line 478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14" name="Line 479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15" name="Line 480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16" name="Line 481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17" name="Line 482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18" name="Line 483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19" name="Line 484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720" name="Line 485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9721" name="Group 48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9732" name="Line 487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33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34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35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722" name="Group 49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9728" name="Line 492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29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30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31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723" name="Group 49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9724" name="Line 497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25" name="Line 4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26" name="Line 499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27" name="Line 5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69673" name="AutoShape 501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69674" name="Group 502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9676" name="Line 50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77" name="Line 50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78" name="Line 50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79" name="Line 50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80" name="Line 50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81" name="Line 50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82" name="Line 50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83" name="Line 51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84" name="Line 51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85" name="Line 51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86" name="Line 51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87" name="Line 51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88" name="Line 51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89" name="Line 51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9690" name="Line 51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69691" name="Group 51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9702" name="Line 51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03" name="Line 5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04" name="Line 52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05" name="Line 5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692" name="Group 52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9698" name="Line 52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699" name="Line 5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00" name="Line 52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701" name="Line 5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69693" name="Group 52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9694" name="Line 529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695" name="Line 53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696" name="Line 531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9697" name="Line 53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69675" name="Line 533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9651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2147483647 h 865"/>
              <a:gd name="T2" fmla="*/ 2147483647 w 384"/>
              <a:gd name="T3" fmla="*/ 2147483647 h 865"/>
              <a:gd name="T4" fmla="*/ 2147483647 w 384"/>
              <a:gd name="T5" fmla="*/ 2147483647 h 865"/>
              <a:gd name="T6" fmla="*/ 2147483647 w 384"/>
              <a:gd name="T7" fmla="*/ 2147483647 h 865"/>
              <a:gd name="T8" fmla="*/ 2147483647 w 384"/>
              <a:gd name="T9" fmla="*/ 2147483647 h 865"/>
              <a:gd name="T10" fmla="*/ 2147483647 w 384"/>
              <a:gd name="T11" fmla="*/ 2147483647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4"/>
              <a:gd name="T19" fmla="*/ 0 h 865"/>
              <a:gd name="T20" fmla="*/ 384 w 384"/>
              <a:gd name="T21" fmla="*/ 865 h 8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69652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9657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69658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MSC</a:t>
              </a:r>
            </a:p>
          </p:txBody>
        </p:sp>
      </p:grpSp>
      <p:sp>
        <p:nvSpPr>
          <p:cNvPr id="69653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(a) </a:t>
            </a:r>
            <a:r>
              <a:rPr lang="el-GR" sz="1800">
                <a:latin typeface="Arial" pitchFamily="34" charset="0"/>
              </a:rPr>
              <a:t>πριν τη μεταπομπή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69654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200" dirty="0">
                <a:solidFill>
                  <a:srgbClr val="000099"/>
                </a:solidFill>
                <a:latin typeface="Gill Sans MT" pitchFamily="34" charset="0"/>
              </a:rPr>
              <a:t>GSM: </a:t>
            </a:r>
            <a:r>
              <a:rPr lang="el-GR" sz="3200" dirty="0" err="1">
                <a:solidFill>
                  <a:srgbClr val="000099"/>
                </a:solidFill>
                <a:latin typeface="Gill Sans MT" pitchFamily="34" charset="0"/>
              </a:rPr>
              <a:t>μεταπομπή</a:t>
            </a:r>
            <a:r>
              <a:rPr lang="el-GR" sz="3200" dirty="0">
                <a:solidFill>
                  <a:srgbClr val="000099"/>
                </a:solidFill>
                <a:latin typeface="Gill Sans MT" pitchFamily="34" charset="0"/>
              </a:rPr>
              <a:t> μεταξύ </a:t>
            </a:r>
            <a:r>
              <a:rPr lang="en-US" sz="3200" dirty="0">
                <a:solidFill>
                  <a:srgbClr val="000099"/>
                </a:solidFill>
                <a:latin typeface="Gill Sans MT" pitchFamily="34" charset="0"/>
              </a:rPr>
              <a:t>MSCs</a:t>
            </a:r>
          </a:p>
        </p:txBody>
      </p:sp>
      <p:sp>
        <p:nvSpPr>
          <p:cNvPr id="69655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4075" y="1600200"/>
            <a:ext cx="4078288" cy="4648200"/>
          </a:xfrm>
        </p:spPr>
        <p:txBody>
          <a:bodyPr/>
          <a:lstStyle/>
          <a:p>
            <a:r>
              <a:rPr lang="en-US" sz="2000" i="1" dirty="0" smtClean="0">
                <a:solidFill>
                  <a:srgbClr val="C00000"/>
                </a:solidFill>
                <a:ea typeface="ＭＳ Ｐゴシック" pitchFamily="34" charset="-128"/>
              </a:rPr>
              <a:t>MSC</a:t>
            </a:r>
            <a:r>
              <a:rPr lang="el-GR" sz="2000" i="1" dirty="0" smtClean="0">
                <a:solidFill>
                  <a:srgbClr val="C00000"/>
                </a:solidFill>
                <a:ea typeface="ＭＳ Ｐゴシック" pitchFamily="34" charset="-128"/>
              </a:rPr>
              <a:t> άγκυρα</a:t>
            </a:r>
            <a:r>
              <a:rPr lang="en-US" sz="2000" i="1" dirty="0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0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sz="2000" dirty="0" smtClean="0">
                <a:ea typeface="ＭＳ Ｐゴシック" pitchFamily="34" charset="-128"/>
              </a:rPr>
              <a:t>πρώτο </a:t>
            </a:r>
            <a:r>
              <a:rPr lang="en-US" sz="2000" dirty="0" smtClean="0">
                <a:ea typeface="ＭＳ Ｐゴシック" pitchFamily="34" charset="-128"/>
              </a:rPr>
              <a:t>MSC </a:t>
            </a:r>
            <a:r>
              <a:rPr lang="el-GR" sz="2000" dirty="0" smtClean="0">
                <a:ea typeface="ＭＳ Ｐゴシック" pitchFamily="34" charset="-128"/>
              </a:rPr>
              <a:t>που επισκέπτεται κατά την κλήση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l-GR" sz="2000" dirty="0" smtClean="0">
                <a:ea typeface="ＭＳ Ｐゴシック" pitchFamily="34" charset="-128"/>
              </a:rPr>
              <a:t>κλήση εξακολουθεί να δρομολογείται μέσω</a:t>
            </a:r>
            <a:r>
              <a:rPr lang="en-US" sz="2000" dirty="0" smtClean="0">
                <a:ea typeface="ＭＳ Ｐゴシック" pitchFamily="34" charset="-128"/>
              </a:rPr>
              <a:t> MSC</a:t>
            </a:r>
            <a:r>
              <a:rPr lang="el-GR" sz="2000" dirty="0" smtClean="0">
                <a:ea typeface="ＭＳ Ｐゴシック" pitchFamily="34" charset="-128"/>
              </a:rPr>
              <a:t> άγκυρας</a:t>
            </a:r>
            <a:endParaRPr lang="en-US" sz="2000" dirty="0" smtClean="0">
              <a:ea typeface="ＭＳ Ｐゴシック" pitchFamily="34" charset="-128"/>
            </a:endParaRPr>
          </a:p>
          <a:p>
            <a:r>
              <a:rPr lang="el-GR" sz="2000" dirty="0" smtClean="0">
                <a:ea typeface="ＭＳ Ｐゴシック" pitchFamily="34" charset="-128"/>
              </a:rPr>
              <a:t>νέα </a:t>
            </a:r>
            <a:r>
              <a:rPr lang="en-US" sz="2000" dirty="0" smtClean="0">
                <a:ea typeface="ＭＳ Ｐゴシック" pitchFamily="34" charset="-128"/>
              </a:rPr>
              <a:t>MSCs </a:t>
            </a:r>
            <a:r>
              <a:rPr lang="el-GR" sz="2000" dirty="0" smtClean="0">
                <a:ea typeface="ＭＳ Ｐゴシック" pitchFamily="34" charset="-128"/>
              </a:rPr>
              <a:t>προστίθενται στο τέλος της </a:t>
            </a:r>
            <a:r>
              <a:rPr lang="en-US" sz="2000" dirty="0" smtClean="0">
                <a:ea typeface="ＭＳ Ｐゴシック" pitchFamily="34" charset="-128"/>
              </a:rPr>
              <a:t>MSC </a:t>
            </a:r>
            <a:r>
              <a:rPr lang="el-GR" sz="2000" dirty="0" smtClean="0">
                <a:ea typeface="ＭＳ Ｐゴシック" pitchFamily="34" charset="-128"/>
              </a:rPr>
              <a:t>αλυσίδας καθώς το κινητό μετακινείται σε νέο </a:t>
            </a:r>
            <a:r>
              <a:rPr lang="en-US" sz="2000" dirty="0" smtClean="0">
                <a:ea typeface="ＭＳ Ｐゴシック" pitchFamily="34" charset="-128"/>
              </a:rPr>
              <a:t>MSC</a:t>
            </a:r>
          </a:p>
          <a:p>
            <a:r>
              <a:rPr lang="el-GR" sz="2000" dirty="0" smtClean="0">
                <a:ea typeface="ＭＳ Ｐゴシック" pitchFamily="34" charset="-128"/>
              </a:rPr>
              <a:t>προαιρετικό βήμα ελαχιστοποίησης μονοπατιού για μείωση </a:t>
            </a:r>
            <a:r>
              <a:rPr lang="en-US" sz="2000" dirty="0" smtClean="0">
                <a:ea typeface="ＭＳ Ｐゴシック" pitchFamily="34" charset="-128"/>
              </a:rPr>
              <a:t>multi-MSC </a:t>
            </a:r>
            <a:r>
              <a:rPr lang="el-GR" sz="2000" dirty="0" smtClean="0">
                <a:ea typeface="ＭＳ Ｐゴシック" pitchFamily="34" charset="-128"/>
              </a:rPr>
              <a:t>αλυσίδας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69656" name="Picture 17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886" y="941389"/>
            <a:ext cx="6236414" cy="13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6642F88F-6B23-4739-94FA-28AA05609691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0660" name="Footer Placeholder 2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D548B1C8-E858-4C97-AF5A-CA2E00965340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sz="1200">
              <a:latin typeface="Arial" pitchFamily="34" charset="0"/>
            </a:endParaRPr>
          </a:p>
        </p:txBody>
      </p:sp>
      <p:grpSp>
        <p:nvGrpSpPr>
          <p:cNvPr id="70662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71190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7 w 1209"/>
                <a:gd name="T1" fmla="*/ 0 h 1134"/>
                <a:gd name="T2" fmla="*/ 1 w 1209"/>
                <a:gd name="T3" fmla="*/ 0 h 1134"/>
                <a:gd name="T4" fmla="*/ 1 w 1209"/>
                <a:gd name="T5" fmla="*/ 0 h 1134"/>
                <a:gd name="T6" fmla="*/ 1 w 1209"/>
                <a:gd name="T7" fmla="*/ 0 h 1134"/>
                <a:gd name="T8" fmla="*/ 4 w 1209"/>
                <a:gd name="T9" fmla="*/ 0 h 1134"/>
                <a:gd name="T10" fmla="*/ 14 w 1209"/>
                <a:gd name="T11" fmla="*/ 1 h 1134"/>
                <a:gd name="T12" fmla="*/ 28 w 1209"/>
                <a:gd name="T13" fmla="*/ 1 h 1134"/>
                <a:gd name="T14" fmla="*/ 33 w 1209"/>
                <a:gd name="T15" fmla="*/ 0 h 1134"/>
                <a:gd name="T16" fmla="*/ 35 w 1209"/>
                <a:gd name="T17" fmla="*/ 0 h 1134"/>
                <a:gd name="T18" fmla="*/ 33 w 1209"/>
                <a:gd name="T19" fmla="*/ 0 h 1134"/>
                <a:gd name="T20" fmla="*/ 20 w 1209"/>
                <a:gd name="T21" fmla="*/ 0 h 1134"/>
                <a:gd name="T22" fmla="*/ 7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9"/>
                <a:gd name="T37" fmla="*/ 0 h 1134"/>
                <a:gd name="T38" fmla="*/ 1209 w 1209"/>
                <a:gd name="T39" fmla="*/ 1134 h 11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191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home network</a:t>
              </a:r>
            </a:p>
          </p:txBody>
        </p:sp>
        <p:grpSp>
          <p:nvGrpSpPr>
            <p:cNvPr id="71192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71193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71194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</a:rPr>
                  <a:t>Home MSC</a:t>
                </a:r>
              </a:p>
            </p:txBody>
          </p:sp>
        </p:grpSp>
      </p:grpSp>
      <p:sp>
        <p:nvSpPr>
          <p:cNvPr id="70663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664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PSTN</a:t>
            </a:r>
          </a:p>
        </p:txBody>
      </p:sp>
      <p:pic>
        <p:nvPicPr>
          <p:cNvPr id="70665" name="Picture 20" descr="e2gmc3yp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6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correspondent</a:t>
            </a:r>
          </a:p>
        </p:txBody>
      </p:sp>
      <p:sp>
        <p:nvSpPr>
          <p:cNvPr id="70667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0"/>
              <a:gd name="T16" fmla="*/ 0 h 281"/>
              <a:gd name="T17" fmla="*/ 1400 w 1400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0668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  <a:gd name="T12" fmla="*/ 0 w 685"/>
              <a:gd name="T13" fmla="*/ 0 h 556"/>
              <a:gd name="T14" fmla="*/ 685 w 685"/>
              <a:gd name="T15" fmla="*/ 556 h 5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70669" name="Group 24"/>
          <p:cNvGrpSpPr>
            <a:grpSpLocks/>
          </p:cNvGrpSpPr>
          <p:nvPr/>
        </p:nvGrpSpPr>
        <p:grpSpPr bwMode="auto">
          <a:xfrm>
            <a:off x="387350" y="3778250"/>
            <a:ext cx="1020763" cy="841375"/>
            <a:chOff x="1807" y="2856"/>
            <a:chExt cx="803" cy="674"/>
          </a:xfrm>
        </p:grpSpPr>
        <p:sp>
          <p:nvSpPr>
            <p:cNvPr id="71058" name="AutoShape 25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71059" name="AutoShape 26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71060" name="AutoShape 27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71061" name="AutoShape 28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1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71062" name="Group 29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71160" name="Line 30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61" name="Line 31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62" name="Line 32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63" name="Line 33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64" name="Line 34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65" name="Line 35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66" name="Line 36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67" name="Line 37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68" name="Line 38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69" name="Line 39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70" name="Line 40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71" name="Line 41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72" name="Line 42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73" name="Line 43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74" name="Line 44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1175" name="Group 4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1186" name="Line 46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87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88" name="Line 48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89" name="Line 4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1176" name="Group 5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1182" name="Line 51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83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84" name="Line 53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85" name="Line 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1177" name="Group 5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1178" name="Line 56"/>
                <p:cNvSpPr>
                  <a:spLocks noChangeShapeType="1"/>
                </p:cNvSpPr>
                <p:nvPr/>
              </p:nvSpPr>
              <p:spPr bwMode="auto">
                <a:xfrm>
                  <a:off x="4246" y="158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79" name="Line 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0" y="1178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80" name="Line 58"/>
                <p:cNvSpPr>
                  <a:spLocks noChangeShapeType="1"/>
                </p:cNvSpPr>
                <p:nvPr/>
              </p:nvSpPr>
              <p:spPr bwMode="auto">
                <a:xfrm rot="6361956">
                  <a:off x="4612" y="1386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81" name="Line 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94" y="1280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1063" name="Group 60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71130" name="Line 61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31" name="Line 62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32" name="Line 63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33" name="Line 64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34" name="Line 65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35" name="Line 66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36" name="Line 67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37" name="Line 68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38" name="Line 69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39" name="Line 70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40" name="Line 71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41" name="Line 72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42" name="Line 73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43" name="Line 74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44" name="Line 75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1145" name="Group 7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1156" name="Line 77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57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58" name="Line 79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59" name="Line 8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1146" name="Group 8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1152" name="Line 82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53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54" name="Line 84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55" name="Line 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1147" name="Group 8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1148" name="Line 87"/>
                <p:cNvSpPr>
                  <a:spLocks noChangeShapeType="1"/>
                </p:cNvSpPr>
                <p:nvPr/>
              </p:nvSpPr>
              <p:spPr bwMode="auto">
                <a:xfrm>
                  <a:off x="4227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49" name="Line 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1" y="1185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50" name="Line 89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51" name="Line 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5" y="1287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1064" name="Group 91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71100" name="Line 92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01" name="Line 93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02" name="Line 94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03" name="Line 95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04" name="Line 96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05" name="Line 97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06" name="Line 98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07" name="Line 99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08" name="Line 100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09" name="Line 101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10" name="Line 102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11" name="Line 103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12" name="Line 104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13" name="Line 105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114" name="Line 106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1115" name="Group 10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1126" name="Line 108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27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28" name="Line 110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29" name="Line 1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1116" name="Group 1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1122" name="Line 113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23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24" name="Line 115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25" name="Line 1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1117" name="Group 1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1118" name="Line 118"/>
                <p:cNvSpPr>
                  <a:spLocks noChangeShapeType="1"/>
                </p:cNvSpPr>
                <p:nvPr/>
              </p:nvSpPr>
              <p:spPr bwMode="auto">
                <a:xfrm>
                  <a:off x="422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19" name="Line 1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4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20" name="Line 120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3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21" name="Line 1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8" y="1287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1065" name="Group 122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71070" name="Line 123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71" name="Line 124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72" name="Line 125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73" name="Line 126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74" name="Line 127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75" name="Line 128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76" name="Line 129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77" name="Line 130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78" name="Line 131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79" name="Line 132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80" name="Line 133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81" name="Line 134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82" name="Line 135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83" name="Line 136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84" name="Line 137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1085" name="Group 1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1096" name="Line 139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97" name="Line 1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98" name="Line 141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99" name="Line 1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1086" name="Group 1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1092" name="Line 144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93" name="Line 1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94" name="Line 146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95" name="Line 1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1087" name="Group 1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1088" name="Line 149"/>
                <p:cNvSpPr>
                  <a:spLocks noChangeShapeType="1"/>
                </p:cNvSpPr>
                <p:nvPr/>
              </p:nvSpPr>
              <p:spPr bwMode="auto">
                <a:xfrm>
                  <a:off x="4254" y="158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89" name="Line 1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182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90" name="Line 151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390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91" name="Line 1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284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71066" name="Line 153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067" name="Line 154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068" name="Line 155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069" name="Line 156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0670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71056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71057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MSC</a:t>
              </a:r>
            </a:p>
          </p:txBody>
        </p:sp>
      </p:grpSp>
      <p:grpSp>
        <p:nvGrpSpPr>
          <p:cNvPr id="70671" name="Group 160"/>
          <p:cNvGrpSpPr>
            <a:grpSpLocks/>
          </p:cNvGrpSpPr>
          <p:nvPr/>
        </p:nvGrpSpPr>
        <p:grpSpPr bwMode="auto">
          <a:xfrm>
            <a:off x="1308100" y="4424363"/>
            <a:ext cx="1016000" cy="931862"/>
            <a:chOff x="291" y="1263"/>
            <a:chExt cx="640" cy="587"/>
          </a:xfrm>
        </p:grpSpPr>
        <p:sp>
          <p:nvSpPr>
            <p:cNvPr id="70889" name="AutoShape 161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70890" name="AutoShape 162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70891" name="AutoShape 163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70892" name="Group 164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71024" name="AutoShape 165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grpSp>
            <p:nvGrpSpPr>
              <p:cNvPr id="71025" name="Group 166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71026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27" name="Line 168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28" name="Line 169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29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30" name="Line 171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31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32" name="Line 173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33" name="Line 174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34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35" name="Line 176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36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37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38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39" name="Line 180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40" name="Line 181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71041" name="Group 182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71052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1053" name="Line 1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1054" name="Line 18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1055" name="Line 18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71042" name="Group 187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71048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1049" name="Line 1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1050" name="Line 19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1051" name="Line 19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71043" name="Group 192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71044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1045" name="Line 1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1046" name="Line 19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1047" name="Line 19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80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70893" name="Group 197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70994" name="Line 198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95" name="Line 199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96" name="Line 200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97" name="Line 201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98" name="Line 202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99" name="Line 203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00" name="Line 204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01" name="Line 205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02" name="Line 206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03" name="Line 207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04" name="Line 208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05" name="Line 209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06" name="Line 210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07" name="Line 211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1008" name="Line 212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1009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1020" name="Line 214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21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22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23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1010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1016" name="Line 219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17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18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19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1011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1012" name="Line 224"/>
                <p:cNvSpPr>
                  <a:spLocks noChangeShapeType="1"/>
                </p:cNvSpPr>
                <p:nvPr/>
              </p:nvSpPr>
              <p:spPr bwMode="auto">
                <a:xfrm>
                  <a:off x="4236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13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7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14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15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0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0894" name="Group 228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70964" name="Line 22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65" name="Line 23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66" name="Line 23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67" name="Line 23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68" name="Line 23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69" name="Line 23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70" name="Line 23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71" name="Line 23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72" name="Line 23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73" name="Line 23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74" name="Line 23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75" name="Line 24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76" name="Line 24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77" name="Line 24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78" name="Line 24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0979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0990" name="Line 24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91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92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93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980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0986" name="Line 25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87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88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89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981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0982" name="Line 255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83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84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85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0895" name="Group 259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70934" name="Line 260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35" name="Line 261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36" name="Line 262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37" name="Line 2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38" name="Line 264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39" name="Line 265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40" name="Line 2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41" name="Line 267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42" name="Line 268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43" name="Line 269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44" name="Line 270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45" name="Line 271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46" name="Line 272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47" name="Line 273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948" name="Line 274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0949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0960" name="Line 276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61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62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63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950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0956" name="Line 281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57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58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59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951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0952" name="Line 286"/>
                <p:cNvSpPr>
                  <a:spLocks noChangeShapeType="1"/>
                </p:cNvSpPr>
                <p:nvPr/>
              </p:nvSpPr>
              <p:spPr bwMode="auto">
                <a:xfrm>
                  <a:off x="4221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5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5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5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7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70896" name="Line 290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897" name="Line 291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898" name="Line 292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899" name="Line 293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70900" name="Group 294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70902" name="AutoShape 295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grpSp>
            <p:nvGrpSpPr>
              <p:cNvPr id="70903" name="Group 296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70904" name="Line 297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05" name="Line 298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06" name="Line 299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07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08" name="Line 301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09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10" name="Line 303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11" name="Line 304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12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13" name="Line 306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14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15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16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17" name="Line 310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18" name="Line 311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70919" name="Group 312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70930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931" name="Line 31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932" name="Line 31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933" name="Line 31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70920" name="Group 317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70926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927" name="Line 3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928" name="Line 3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929" name="Line 3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70921" name="Group 322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70922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923" name="Line 3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924" name="Line 3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925" name="Line 3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80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70901" name="Line 327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0672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anchor MSC</a:t>
            </a:r>
          </a:p>
        </p:txBody>
      </p:sp>
      <p:grpSp>
        <p:nvGrpSpPr>
          <p:cNvPr id="70673" name="Group 329"/>
          <p:cNvGrpSpPr>
            <a:grpSpLocks/>
          </p:cNvGrpSpPr>
          <p:nvPr/>
        </p:nvGrpSpPr>
        <p:grpSpPr bwMode="auto">
          <a:xfrm>
            <a:off x="3084513" y="4132263"/>
            <a:ext cx="1309687" cy="1147762"/>
            <a:chOff x="146" y="711"/>
            <a:chExt cx="825" cy="723"/>
          </a:xfrm>
        </p:grpSpPr>
        <p:sp>
          <p:nvSpPr>
            <p:cNvPr id="70686" name="AutoShape 330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70687" name="AutoShape 331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70688" name="Group 332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70857" name="AutoShape 3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grpSp>
            <p:nvGrpSpPr>
              <p:cNvPr id="70858" name="Group 3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70859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60" name="Line 3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61" name="Line 3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62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63" name="Line 3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64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65" name="Line 3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66" name="Line 3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6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68" name="Line 3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69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70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71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72" name="Line 3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73" name="Line 3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70874" name="Group 3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70885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886" name="Line 3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887" name="Line 3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888" name="Line 3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70875" name="Group 3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70881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882" name="Line 3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883" name="Line 3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884" name="Line 3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70876" name="Group 3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70877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878" name="Line 3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879" name="Line 3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880" name="Line 3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70689" name="Group 365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70827" name="Line 366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28" name="Line 367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29" name="Line 368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30" name="Line 369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31" name="Line 370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32" name="Line 371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33" name="Line 372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34" name="Line 373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35" name="Line 374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36" name="Line 375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37" name="Line 376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38" name="Line 377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39" name="Line 378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40" name="Line 379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41" name="Line 380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0842" name="Group 3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0853" name="Line 382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54" name="Line 3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55" name="Line 384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56" name="Line 3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843" name="Group 3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0849" name="Line 387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50" name="Line 3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51" name="Line 389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52" name="Line 3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844" name="Group 3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0845" name="Line 392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46" name="Line 3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47" name="Line 394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48" name="Line 3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70690" name="Group 396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70797" name="Line 397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98" name="Line 398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99" name="Line 399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00" name="Line 400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01" name="Line 401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02" name="Line 402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03" name="Line 403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04" name="Line 404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05" name="Line 405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06" name="Line 406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07" name="Line 407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08" name="Line 408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09" name="Line 409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10" name="Line 410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811" name="Line 411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0812" name="Group 4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0823" name="Line 413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24" name="Line 4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25" name="Line 415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26" name="Line 4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813" name="Group 4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0819" name="Line 418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20" name="Line 4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21" name="Line 420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22" name="Line 4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814" name="Group 4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0815" name="Line 423"/>
                <p:cNvSpPr>
                  <a:spLocks noChangeShapeType="1"/>
                </p:cNvSpPr>
                <p:nvPr/>
              </p:nvSpPr>
              <p:spPr bwMode="auto">
                <a:xfrm>
                  <a:off x="4255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16" name="Line 4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17" name="Line 425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18" name="Line 4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70691" name="Line 427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92" name="Line 428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93" name="Line 429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94" name="Line 430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70695" name="Group 431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70765" name="AutoShape 432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grpSp>
            <p:nvGrpSpPr>
              <p:cNvPr id="70766" name="Group 433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70767" name="Line 434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68" name="Line 435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69" name="Line 436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70" name="Line 437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71" name="Line 438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72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73" name="Line 440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74" name="Line 441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75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76" name="Line 443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77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78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79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80" name="Line 447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81" name="Line 448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70782" name="Group 449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70793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794" name="Line 45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795" name="Line 452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796" name="Line 45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70783" name="Group 454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70789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790" name="Line 45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791" name="Line 457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792" name="Line 45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70784" name="Group 459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70785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786" name="Line 46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787" name="Line 462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70788" name="Line 46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70696" name="Line 464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70697" name="Group 465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70763" name="Rectangle 466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l-GR" sz="1800"/>
              </a:p>
            </p:txBody>
          </p:sp>
          <p:sp>
            <p:nvSpPr>
              <p:cNvPr id="70764" name="Text Box 467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1400">
                    <a:latin typeface="Arial" pitchFamily="34" charset="0"/>
                  </a:rPr>
                  <a:t>MSC</a:t>
                </a:r>
              </a:p>
            </p:txBody>
          </p:sp>
        </p:grpSp>
        <p:sp>
          <p:nvSpPr>
            <p:cNvPr id="70698" name="AutoShape 468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70699" name="Group 469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70733" name="Line 4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34" name="Line 4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35" name="Line 4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36" name="Line 4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37" name="Line 4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38" name="Line 4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39" name="Line 4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40" name="Line 4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41" name="Line 4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42" name="Line 4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43" name="Line 4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44" name="Line 4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45" name="Line 4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46" name="Line 4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47" name="Line 4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0748" name="Group 4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0759" name="Line 4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60" name="Line 4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61" name="Line 4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62" name="Line 4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749" name="Group 4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0755" name="Line 4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56" name="Line 4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57" name="Line 4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58" name="Line 4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750" name="Group 4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0751" name="Line 496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52" name="Line 4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53" name="Line 49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54" name="Line 4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70700" name="AutoShape 500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grpSp>
          <p:nvGrpSpPr>
            <p:cNvPr id="70701" name="Group 501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70703" name="Line 502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04" name="Line 503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05" name="Line 504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06" name="Line 505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07" name="Line 506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08" name="Line 507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09" name="Line 508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10" name="Line 509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11" name="Line 510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12" name="Line 511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13" name="Line 512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14" name="Line 513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15" name="Line 514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16" name="Line 515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70717" name="Line 516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70718" name="Group 51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0729" name="Line 518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30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31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32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719" name="Group 52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0725" name="Line 523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26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27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28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70720" name="Group 52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0721" name="Line 528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22" name="Line 5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23" name="Line 530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24" name="Line 5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70702" name="Line 532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0674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70684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sz="1800"/>
            </a:p>
          </p:txBody>
        </p:sp>
        <p:sp>
          <p:nvSpPr>
            <p:cNvPr id="70685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>
                  <a:latin typeface="Arial" pitchFamily="34" charset="0"/>
                </a:rPr>
                <a:t>MSC</a:t>
              </a:r>
            </a:p>
          </p:txBody>
        </p:sp>
      </p:grpSp>
      <p:grpSp>
        <p:nvGrpSpPr>
          <p:cNvPr id="70675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70681" name="Picture 540" descr="lgv_fqmg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82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83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0676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2147483647 w 1177"/>
              <a:gd name="T3" fmla="*/ 2147483647 h 632"/>
              <a:gd name="T4" fmla="*/ 2147483647 w 1177"/>
              <a:gd name="T5" fmla="*/ 2147483647 h 632"/>
              <a:gd name="T6" fmla="*/ 0 60000 65536"/>
              <a:gd name="T7" fmla="*/ 0 60000 65536"/>
              <a:gd name="T8" fmla="*/ 0 60000 65536"/>
              <a:gd name="T9" fmla="*/ 0 w 1177"/>
              <a:gd name="T10" fmla="*/ 0 h 632"/>
              <a:gd name="T11" fmla="*/ 1177 w 1177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0677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(b) </a:t>
            </a:r>
            <a:r>
              <a:rPr lang="el-GR" sz="1800">
                <a:latin typeface="Arial" pitchFamily="34" charset="0"/>
              </a:rPr>
              <a:t>μετά τη μεταπομπή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70678" name="Rectangle 39"/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i="1">
                <a:solidFill>
                  <a:srgbClr val="C00000"/>
                </a:solidFill>
                <a:latin typeface="Gill Sans MT" pitchFamily="34" charset="0"/>
              </a:rPr>
              <a:t>MSC</a:t>
            </a:r>
            <a:r>
              <a:rPr lang="el-GR" i="1">
                <a:solidFill>
                  <a:srgbClr val="C00000"/>
                </a:solidFill>
                <a:latin typeface="Gill Sans MT" pitchFamily="34" charset="0"/>
              </a:rPr>
              <a:t> άγκυρα</a:t>
            </a:r>
            <a:r>
              <a:rPr lang="en-US" i="1">
                <a:solidFill>
                  <a:srgbClr val="C00000"/>
                </a:solidFill>
                <a:latin typeface="Gill Sans MT" pitchFamily="34" charset="0"/>
              </a:rPr>
              <a:t>: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l-GR">
                <a:latin typeface="Gill Sans MT" pitchFamily="34" charset="0"/>
              </a:rPr>
              <a:t>πρώτο </a:t>
            </a:r>
            <a:r>
              <a:rPr lang="en-US">
                <a:latin typeface="Gill Sans MT" pitchFamily="34" charset="0"/>
              </a:rPr>
              <a:t>MSC </a:t>
            </a:r>
            <a:r>
              <a:rPr lang="el-GR">
                <a:latin typeface="Gill Sans MT" pitchFamily="34" charset="0"/>
              </a:rPr>
              <a:t>που επισκέπτεται κατά την κλήση</a:t>
            </a:r>
            <a:endParaRPr lang="en-US">
              <a:latin typeface="Gill Sans M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l-GR">
                <a:latin typeface="Gill Sans MT" pitchFamily="34" charset="0"/>
              </a:rPr>
              <a:t>κλήση εξακολουθεί να δρομολογείται μέσω</a:t>
            </a:r>
            <a:r>
              <a:rPr lang="en-US">
                <a:latin typeface="Gill Sans MT" pitchFamily="34" charset="0"/>
              </a:rPr>
              <a:t> MSC</a:t>
            </a:r>
            <a:r>
              <a:rPr lang="el-GR">
                <a:latin typeface="Gill Sans MT" pitchFamily="34" charset="0"/>
              </a:rPr>
              <a:t> άγκυρας</a:t>
            </a:r>
            <a:endParaRPr lang="en-US">
              <a:latin typeface="Gill Sans MT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>
                <a:latin typeface="Gill Sans MT" pitchFamily="34" charset="0"/>
              </a:rPr>
              <a:t>νέα </a:t>
            </a:r>
            <a:r>
              <a:rPr lang="en-US">
                <a:latin typeface="Gill Sans MT" pitchFamily="34" charset="0"/>
              </a:rPr>
              <a:t>MSCs </a:t>
            </a:r>
            <a:r>
              <a:rPr lang="el-GR">
                <a:latin typeface="Gill Sans MT" pitchFamily="34" charset="0"/>
              </a:rPr>
              <a:t>προστίθενται στο τέλος της </a:t>
            </a:r>
            <a:r>
              <a:rPr lang="en-US">
                <a:latin typeface="Gill Sans MT" pitchFamily="34" charset="0"/>
              </a:rPr>
              <a:t>MSC </a:t>
            </a:r>
            <a:r>
              <a:rPr lang="el-GR">
                <a:latin typeface="Gill Sans MT" pitchFamily="34" charset="0"/>
              </a:rPr>
              <a:t>αλυσίδας καθώς το κινητό μετακινείται σε νέο </a:t>
            </a:r>
            <a:r>
              <a:rPr lang="en-US">
                <a:latin typeface="Gill Sans MT" pitchFamily="34" charset="0"/>
              </a:rPr>
              <a:t>MSC</a:t>
            </a:r>
          </a:p>
          <a:p>
            <a:pPr>
              <a:buFont typeface="Wingdings" pitchFamily="2" charset="2"/>
              <a:buChar char="v"/>
            </a:pPr>
            <a:r>
              <a:rPr lang="el-GR">
                <a:latin typeface="Gill Sans MT" pitchFamily="34" charset="0"/>
              </a:rPr>
              <a:t>προαιρετικό βήμα ελαχιστοποίησης μονοπατιού για μείωση </a:t>
            </a:r>
            <a:r>
              <a:rPr lang="en-US">
                <a:latin typeface="Gill Sans MT" pitchFamily="34" charset="0"/>
              </a:rPr>
              <a:t>multi-MSC </a:t>
            </a:r>
            <a:r>
              <a:rPr lang="el-GR">
                <a:latin typeface="Gill Sans MT" pitchFamily="34" charset="0"/>
              </a:rPr>
              <a:t>αλυσίδας</a:t>
            </a:r>
            <a:endParaRPr lang="en-US">
              <a:latin typeface="Gill Sans MT" pitchFamily="34" charset="0"/>
            </a:endParaRPr>
          </a:p>
        </p:txBody>
      </p:sp>
      <p:sp>
        <p:nvSpPr>
          <p:cNvPr id="70679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200">
                <a:solidFill>
                  <a:srgbClr val="000099"/>
                </a:solidFill>
                <a:latin typeface="Gill Sans MT" pitchFamily="34" charset="0"/>
              </a:rPr>
              <a:t>GSM: </a:t>
            </a:r>
            <a:r>
              <a:rPr lang="el-GR" sz="3200">
                <a:solidFill>
                  <a:srgbClr val="000099"/>
                </a:solidFill>
                <a:latin typeface="Gill Sans MT" pitchFamily="34" charset="0"/>
              </a:rPr>
              <a:t>μεταπομπή μεταξύ </a:t>
            </a:r>
            <a:r>
              <a:rPr lang="en-US" sz="3200">
                <a:solidFill>
                  <a:srgbClr val="000099"/>
                </a:solidFill>
                <a:latin typeface="Gill Sans MT" pitchFamily="34" charset="0"/>
              </a:rPr>
              <a:t>MSCs</a:t>
            </a:r>
          </a:p>
        </p:txBody>
      </p:sp>
      <p:pic>
        <p:nvPicPr>
          <p:cNvPr id="70680" name="Picture 17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" y="941389"/>
            <a:ext cx="6164423" cy="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C2A74E2C-ED68-4D67-9DAF-0650AFE88BA4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1684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71685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11DBE2D9-0F80-40E4-A5B2-186D72D90B15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716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Mobility: GSM </a:t>
            </a:r>
            <a:r>
              <a:rPr lang="el-GR" smtClean="0">
                <a:ea typeface="ＭＳ Ｐゴシック" pitchFamily="34" charset="-128"/>
              </a:rPr>
              <a:t>έναντι </a:t>
            </a:r>
            <a:r>
              <a:rPr lang="en-US" smtClean="0">
                <a:ea typeface="ＭＳ Ｐゴシック" pitchFamily="34" charset="-128"/>
              </a:rPr>
              <a:t>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/>
        </p:nvGraphicFramePr>
        <p:xfrm>
          <a:off x="185738" y="974725"/>
          <a:ext cx="8958469" cy="5639460"/>
        </p:xfrm>
        <a:graphic>
          <a:graphicData uri="http://schemas.openxmlformats.org/drawingml/2006/table">
            <a:tbl>
              <a:tblPr/>
              <a:tblGrid>
                <a:gridCol w="2428093"/>
                <a:gridCol w="199309"/>
                <a:gridCol w="4227066"/>
                <a:gridCol w="381285"/>
                <a:gridCol w="1722716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GSM 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στοιχείο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Σχόλιο για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 GSM 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στοιχείο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Mobile IP 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στοιχείο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Οικιακό σύστημα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Δίκτυο στο οποίο ο μόνιμος αριθμός τηλεφώνου του κινητού χρήστη ανήκει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Οικιακό δίκτυο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Gateway Mobile Switching Center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ή </a:t>
                      </a: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“</a:t>
                      </a:r>
                      <a:r>
                        <a:rPr kumimoji="0" lang="el-GR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οικιακό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 MSC</a:t>
                      </a: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”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. Home Location Register (HLR)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Home MSC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: σημείο επαφής για να αποκτήσει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δρομολογήσιμη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 δ/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νση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 για τον κινητό χρήστη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. HLR: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βάση δεδομένων στο σύστημα, περιέχει μόνιμο τηλεφωνικό αριθμό, πληροφορίες προφίλ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,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τρέχουσα τοποθεσία κινητού χρήστη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,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πληροφορίες εγγραφής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Οικιακός πράκτορας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Επισκεπτόμενο σύστημα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Άλλο δίκτυο από το οικιακό σύστημα όπου βρίσκεται ο κινητός χρήστης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Επισκεπτόμενο δίκτυο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Visitor Location Record (VLR)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Επισκεπτόμενο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MSC: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υπεύθυνο για δημιουργία κλήσεων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από/προς κινητούς κόμβους σε κυψέλες που συνδέονται με το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 MSC. VLR: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προσωρινή εγγραφή βάσης δεδομένων στο επισκεπτόμενο σύστημα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,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περιέχει πληροφορίες εγγραφής για κάθε επισκέπτη κινητό χρήστη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Ξένος πράκτορας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Mobile Station Roaming Number (MSRN)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ή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 </a:t>
                      </a: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“</a:t>
                      </a:r>
                      <a:r>
                        <a:rPr kumimoji="0" lang="el-GR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αριθμός </a:t>
                      </a:r>
                      <a:r>
                        <a:rPr kumimoji="0" lang="el-GR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περιαγωγής</a:t>
                      </a: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”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Δρομολογήσιμη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 δ/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νση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 για τμήμα τηλεφωνικής κλήσης μεταξύ οικιακού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MSC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και επισκεπτόμενου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 MSC,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μη ορατό τόσο στο κινητό όσο και στον ανταποκριτή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Care-of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 δ/</a:t>
                      </a:r>
                      <a:r>
                        <a:rPr kumimoji="0" 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νση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19" name="Picture 1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758825"/>
            <a:ext cx="7313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B7C4EE6B-A284-4468-896B-F219AC9E6ABF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72708" name="Footer Placeholder 4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72709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04D88AA4-B7EC-43BB-BC2F-B2417FAFF2FE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727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63513"/>
            <a:ext cx="8869363" cy="1143000"/>
          </a:xfrm>
        </p:spPr>
        <p:txBody>
          <a:bodyPr/>
          <a:lstStyle/>
          <a:p>
            <a:r>
              <a:rPr lang="el-GR" sz="2400" smtClean="0">
                <a:ea typeface="ＭＳ Ｐゴシック" pitchFamily="34" charset="-128"/>
              </a:rPr>
              <a:t>Ασύρματη ζεύξη, κινητικότητα</a:t>
            </a:r>
            <a:r>
              <a:rPr lang="en-US" sz="2400" smtClean="0">
                <a:ea typeface="ＭＳ Ｐゴシック" pitchFamily="34" charset="-128"/>
              </a:rPr>
              <a:t>: </a:t>
            </a:r>
            <a:r>
              <a:rPr lang="el-GR" sz="2400" smtClean="0">
                <a:ea typeface="ＭＳ Ｐゴシック" pitchFamily="34" charset="-128"/>
              </a:rPr>
              <a:t>επίδραση σε πρωτόκολλα υψηλότερων επιπέδων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727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r>
              <a:rPr lang="el-GR" sz="2400" dirty="0" smtClean="0">
                <a:ea typeface="ＭＳ Ｐゴシック" pitchFamily="34" charset="-128"/>
              </a:rPr>
              <a:t>λογικά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l-GR" sz="2400" dirty="0" smtClean="0">
                <a:ea typeface="ＭＳ Ｐゴシック" pitchFamily="34" charset="-128"/>
              </a:rPr>
              <a:t>η επίδραση θα έπρεπε να είναι ελάχιστη</a:t>
            </a:r>
            <a:r>
              <a:rPr lang="en-US" sz="2400" dirty="0" smtClean="0">
                <a:ea typeface="ＭＳ Ｐゴシック" pitchFamily="34" charset="-128"/>
              </a:rPr>
              <a:t>…</a:t>
            </a:r>
          </a:p>
          <a:p>
            <a:pPr lvl="1"/>
            <a:r>
              <a:rPr lang="el-GR" sz="2000" dirty="0" smtClean="0">
                <a:ea typeface="ＭＳ Ｐゴシック" pitchFamily="34" charset="-128"/>
              </a:rPr>
              <a:t>μοντέλο υπηρεσίας βέλτιστης προσπάθειας παραμένει αμετάβλητο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TCP </a:t>
            </a:r>
            <a:r>
              <a:rPr lang="el-GR" sz="2000" dirty="0" smtClean="0">
                <a:ea typeface="ＭＳ Ｐゴシック" pitchFamily="34" charset="-128"/>
              </a:rPr>
              <a:t>και </a:t>
            </a:r>
            <a:r>
              <a:rPr lang="en-US" sz="2000" dirty="0" smtClean="0">
                <a:ea typeface="ＭＳ Ｐゴシック" pitchFamily="34" charset="-128"/>
              </a:rPr>
              <a:t>UDP </a:t>
            </a:r>
            <a:r>
              <a:rPr lang="el-GR" sz="2000" dirty="0" smtClean="0">
                <a:ea typeface="ＭＳ Ｐゴシック" pitchFamily="34" charset="-128"/>
              </a:rPr>
              <a:t>μπορούν και τρέχουν σε ασύρματο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l-GR" sz="2000" dirty="0" smtClean="0">
                <a:ea typeface="ＭＳ Ｐゴシック" pitchFamily="34" charset="-128"/>
              </a:rPr>
              <a:t>κινητό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… </a:t>
            </a:r>
            <a:r>
              <a:rPr lang="el-GR" sz="2400" dirty="0" smtClean="0">
                <a:ea typeface="ＭＳ Ｐゴシック" pitchFamily="34" charset="-128"/>
              </a:rPr>
              <a:t>αλλά όσον αφορά την επίδοση</a:t>
            </a:r>
            <a:r>
              <a:rPr lang="en-US" sz="2400" dirty="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l-GR" sz="2000" dirty="0" smtClean="0">
                <a:ea typeface="ＭＳ Ｐゴシック" pitchFamily="34" charset="-128"/>
              </a:rPr>
              <a:t>απώλεια πακέτων/καθυστέρηση λόγω λαθών</a:t>
            </a:r>
            <a:r>
              <a:rPr lang="en-US" sz="2000" dirty="0" smtClean="0">
                <a:ea typeface="ＭＳ Ｐゴシック" pitchFamily="34" charset="-128"/>
              </a:rPr>
              <a:t> bit (</a:t>
            </a:r>
            <a:r>
              <a:rPr lang="el-GR" sz="2000" dirty="0" smtClean="0">
                <a:ea typeface="ＭＳ Ｐゴシック" pitchFamily="34" charset="-128"/>
              </a:rPr>
              <a:t>απορριφθέντα πακέτα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l-GR" sz="2000" dirty="0" smtClean="0">
                <a:ea typeface="ＭＳ Ｐゴシック" pitchFamily="34" charset="-128"/>
              </a:rPr>
              <a:t>καθυστερήσεις για αναμεταδόσεις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ea typeface="ＭＳ Ｐゴシック" pitchFamily="34" charset="-128"/>
              </a:rPr>
              <a:t>επιπέδου ζεύξης</a:t>
            </a:r>
            <a:r>
              <a:rPr lang="en-US" sz="2000" dirty="0" smtClean="0">
                <a:ea typeface="ＭＳ Ｐゴシック" pitchFamily="34" charset="-128"/>
              </a:rPr>
              <a:t>) </a:t>
            </a:r>
            <a:r>
              <a:rPr lang="el-GR" sz="2000" dirty="0" smtClean="0">
                <a:ea typeface="ＭＳ Ｐゴシック" pitchFamily="34" charset="-128"/>
              </a:rPr>
              <a:t>και </a:t>
            </a:r>
            <a:r>
              <a:rPr lang="el-GR" sz="2000" dirty="0" err="1" smtClean="0">
                <a:ea typeface="ＭＳ Ｐゴシック" pitchFamily="34" charset="-128"/>
              </a:rPr>
              <a:t>μεταπομπής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TCP </a:t>
            </a:r>
            <a:r>
              <a:rPr lang="el-GR" sz="2000" dirty="0" smtClean="0">
                <a:ea typeface="ＭＳ Ｐゴシック" pitchFamily="34" charset="-128"/>
              </a:rPr>
              <a:t>ερμηνεύει τις απώλειες ως συμφόρηση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l-GR" sz="2000" dirty="0" smtClean="0">
                <a:ea typeface="ＭＳ Ｐゴシック" pitchFamily="34" charset="-128"/>
              </a:rPr>
              <a:t>θα μειώσει το παράθυρο συμφόρησης χωρίς να χρειάζεται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l-GR" sz="2000" dirty="0" smtClean="0">
                <a:ea typeface="ＭＳ Ｐゴシック" pitchFamily="34" charset="-128"/>
              </a:rPr>
              <a:t>διαταραχές καθυστέρησης για κίνηση πραγματικού χρόνου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l-GR" sz="2000" dirty="0" smtClean="0">
                <a:ea typeface="ＭＳ Ｐゴシック" pitchFamily="34" charset="-128"/>
              </a:rPr>
              <a:t>περιορισμένο εύρος ζώνης ασύρματων ζεύξεων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72712" name="Picture 6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1069975"/>
            <a:ext cx="85820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663340BD-CB1B-4216-9DB6-FEDA062C899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4521200" y="4414838"/>
            <a:ext cx="2152650" cy="2093912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2293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2294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295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2296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297" name="Oval 38"/>
          <p:cNvSpPr>
            <a:spLocks noChangeArrowheads="1"/>
          </p:cNvSpPr>
          <p:nvPr/>
        </p:nvSpPr>
        <p:spPr bwMode="auto">
          <a:xfrm>
            <a:off x="2813050" y="4476750"/>
            <a:ext cx="2278063" cy="2052638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2298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299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0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1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2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3" name="Line 64"/>
          <p:cNvSpPr>
            <a:spLocks noChangeShapeType="1"/>
          </p:cNvSpPr>
          <p:nvPr/>
        </p:nvSpPr>
        <p:spPr bwMode="auto">
          <a:xfrm flipV="1">
            <a:off x="4068566" y="4144963"/>
            <a:ext cx="290709" cy="11565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2304" name="Group 356"/>
          <p:cNvGrpSpPr>
            <a:grpSpLocks/>
          </p:cNvGrpSpPr>
          <p:nvPr/>
        </p:nvGrpSpPr>
        <p:grpSpPr bwMode="auto">
          <a:xfrm>
            <a:off x="6226175" y="4911725"/>
            <a:ext cx="331788" cy="368300"/>
            <a:chOff x="313" y="1497"/>
            <a:chExt cx="1152" cy="1014"/>
          </a:xfrm>
        </p:grpSpPr>
        <p:pic>
          <p:nvPicPr>
            <p:cNvPr id="1243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4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5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243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3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6" name="Group 9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242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242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2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2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2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2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2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2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2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3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3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3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3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3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3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3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242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7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2418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1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8" name="Group 112"/>
          <p:cNvGrpSpPr>
            <a:grpSpLocks/>
          </p:cNvGrpSpPr>
          <p:nvPr/>
        </p:nvGrpSpPr>
        <p:grpSpPr bwMode="auto">
          <a:xfrm>
            <a:off x="3798888" y="5024438"/>
            <a:ext cx="458787" cy="620712"/>
            <a:chOff x="5955030" y="3031808"/>
            <a:chExt cx="914400" cy="1398587"/>
          </a:xfrm>
        </p:grpSpPr>
        <p:grpSp>
          <p:nvGrpSpPr>
            <p:cNvPr id="1240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240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0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0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0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0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0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0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1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1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1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1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1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1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1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41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240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9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2399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0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10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2397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8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11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2395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6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12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2393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13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2391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14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2389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0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15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2387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88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16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1238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8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17" name="Group 154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1236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237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7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7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7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7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7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7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7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7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7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8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8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8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8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8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236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18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12366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67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19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1236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6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20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12362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63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21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12360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6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22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12358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9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23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12356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24" name="Footer Placeholder 3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12325" name="Rectangle 64"/>
          <p:cNvSpPr>
            <a:spLocks noChangeArrowheads="1"/>
          </p:cNvSpPr>
          <p:nvPr/>
        </p:nvSpPr>
        <p:spPr bwMode="auto">
          <a:xfrm>
            <a:off x="5440363" y="1143000"/>
            <a:ext cx="3346450" cy="38608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2326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E1819C69-E37D-4799-811B-10BF5C8AB1F0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327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2328" name="Line 75"/>
          <p:cNvSpPr>
            <a:spLocks noChangeShapeType="1"/>
          </p:cNvSpPr>
          <p:nvPr/>
        </p:nvSpPr>
        <p:spPr bwMode="auto">
          <a:xfrm flipH="1">
            <a:off x="6019799" y="4982965"/>
            <a:ext cx="175517" cy="41135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2329" name="Group 190"/>
          <p:cNvGrpSpPr>
            <a:grpSpLocks/>
          </p:cNvGrpSpPr>
          <p:nvPr/>
        </p:nvGrpSpPr>
        <p:grpSpPr bwMode="auto">
          <a:xfrm>
            <a:off x="8270518" y="1225533"/>
            <a:ext cx="458788" cy="620712"/>
            <a:chOff x="5955030" y="3031808"/>
            <a:chExt cx="914400" cy="1398587"/>
          </a:xfrm>
        </p:grpSpPr>
        <p:grpSp>
          <p:nvGrpSpPr>
            <p:cNvPr id="1233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234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4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4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4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dirty="0"/>
              </a:p>
            </p:txBody>
          </p:sp>
          <p:sp>
            <p:nvSpPr>
              <p:cNvPr id="1234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4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4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4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4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5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5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5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5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5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235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234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30" name="Group 361"/>
          <p:cNvGrpSpPr>
            <a:grpSpLocks/>
          </p:cNvGrpSpPr>
          <p:nvPr/>
        </p:nvGrpSpPr>
        <p:grpSpPr bwMode="auto">
          <a:xfrm>
            <a:off x="7578725" y="1346272"/>
            <a:ext cx="590550" cy="501650"/>
            <a:chOff x="2967" y="478"/>
            <a:chExt cx="788" cy="625"/>
          </a:xfrm>
        </p:grpSpPr>
        <p:pic>
          <p:nvPicPr>
            <p:cNvPr id="1233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31" name="Rectangle 4"/>
          <p:cNvSpPr>
            <a:spLocks noGrp="1" noChangeArrowheads="1"/>
          </p:cNvSpPr>
          <p:nvPr>
            <p:ph type="title"/>
          </p:nvPr>
        </p:nvSpPr>
        <p:spPr>
          <a:xfrm>
            <a:off x="482512" y="183400"/>
            <a:ext cx="7772400" cy="954088"/>
          </a:xfrm>
        </p:spPr>
        <p:txBody>
          <a:bodyPr/>
          <a:lstStyle/>
          <a:p>
            <a:r>
              <a:rPr lang="el-GR" sz="3600" dirty="0" smtClean="0">
                <a:latin typeface="Arial" pitchFamily="34" charset="0"/>
                <a:ea typeface="ＭＳ Ｐゴシック" pitchFamily="34" charset="-128"/>
              </a:rPr>
              <a:t>Στοιχεία ασύρματου δικτύου</a:t>
            </a:r>
            <a:endParaRPr lang="en-US" sz="36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2332" name="Picture 16" descr="underline_base"/>
          <p:cNvPicPr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50863" y="873303"/>
            <a:ext cx="5808840" cy="18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33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12335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36" name="Text Box 8"/>
            <p:cNvSpPr txBox="1">
              <a:spLocks noChangeArrowheads="1"/>
            </p:cNvSpPr>
            <p:nvPr/>
          </p:nvSpPr>
          <p:spPr bwMode="auto">
            <a:xfrm>
              <a:off x="4006" y="2030"/>
              <a:ext cx="1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Υποδομή Δικτύου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334" name="Rectangle 66"/>
          <p:cNvSpPr>
            <a:spLocks noChangeArrowheads="1"/>
          </p:cNvSpPr>
          <p:nvPr/>
        </p:nvSpPr>
        <p:spPr bwMode="auto">
          <a:xfrm>
            <a:off x="5409327" y="1297202"/>
            <a:ext cx="31496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sz="2400" dirty="0">
                <a:latin typeface="Gill Sans MT" pitchFamily="34" charset="0"/>
              </a:rPr>
              <a:t> </a:t>
            </a:r>
            <a:endParaRPr lang="el-GR" sz="2400" dirty="0" smtClean="0">
              <a:latin typeface="Gill Sans MT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l-GR" b="1" dirty="0" smtClean="0">
                <a:latin typeface="Arial" pitchFamily="34" charset="0"/>
              </a:rPr>
              <a:t>σταθμός βάσης</a:t>
            </a: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b="1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l-GR" sz="1600" dirty="0">
                <a:latin typeface="Arial" pitchFamily="34" charset="0"/>
              </a:rPr>
              <a:t>Συνήθως συνδέεται στο ενσύρματο δίκτυο</a:t>
            </a:r>
            <a:endParaRPr lang="en-US" sz="16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Char char="v"/>
            </a:pPr>
            <a:r>
              <a:rPr lang="el-GR" sz="1600" dirty="0">
                <a:latin typeface="Arial" pitchFamily="34" charset="0"/>
              </a:rPr>
              <a:t>αναμετάδοση</a:t>
            </a:r>
            <a:r>
              <a:rPr lang="en-US" sz="1600" dirty="0">
                <a:latin typeface="Gill Sans MT" pitchFamily="34" charset="0"/>
              </a:rPr>
              <a:t> – </a:t>
            </a:r>
            <a:r>
              <a:rPr lang="el-GR" sz="1600" dirty="0">
                <a:latin typeface="Arial" pitchFamily="34" charset="0"/>
              </a:rPr>
              <a:t>υπεύθυνος για</a:t>
            </a:r>
            <a:r>
              <a:rPr lang="en-US" sz="1600" dirty="0">
                <a:latin typeface="Gill Sans MT" pitchFamily="34" charset="0"/>
              </a:rPr>
              <a:t> </a:t>
            </a:r>
            <a:r>
              <a:rPr lang="el-GR" sz="1600" dirty="0">
                <a:latin typeface="Arial" pitchFamily="34" charset="0"/>
              </a:rPr>
              <a:t>αποστολή πακέτων</a:t>
            </a:r>
            <a:r>
              <a:rPr lang="en-US" sz="1600" dirty="0">
                <a:latin typeface="Gill Sans MT" pitchFamily="34" charset="0"/>
              </a:rPr>
              <a:t> </a:t>
            </a:r>
            <a:r>
              <a:rPr lang="el-GR" sz="1600" dirty="0">
                <a:latin typeface="Arial" pitchFamily="34" charset="0"/>
              </a:rPr>
              <a:t>μεταξύ τερματικών ενσύρματου και ασύρματου</a:t>
            </a:r>
            <a:r>
              <a:rPr lang="en-US" sz="1600" dirty="0">
                <a:latin typeface="Gill Sans MT" pitchFamily="34" charset="0"/>
              </a:rPr>
              <a:t> </a:t>
            </a:r>
            <a:r>
              <a:rPr lang="el-GR" sz="1600" dirty="0">
                <a:latin typeface="Arial" pitchFamily="34" charset="0"/>
              </a:rPr>
              <a:t>δικτύου</a:t>
            </a:r>
            <a:r>
              <a:rPr lang="en-US" sz="1600" dirty="0">
                <a:latin typeface="Gill Sans MT" pitchFamily="34" charset="0"/>
              </a:rPr>
              <a:t> </a:t>
            </a:r>
            <a:r>
              <a:rPr lang="el-GR" sz="1600" dirty="0">
                <a:latin typeface="Arial" pitchFamily="34" charset="0"/>
              </a:rPr>
              <a:t>στην</a:t>
            </a:r>
            <a:r>
              <a:rPr lang="en-US" sz="1600" dirty="0">
                <a:latin typeface="Gill Sans MT" pitchFamily="34" charset="0"/>
              </a:rPr>
              <a:t> </a:t>
            </a:r>
            <a:r>
              <a:rPr lang="ja-JP" altLang="en-US" sz="1600" dirty="0">
                <a:latin typeface="Gill Sans MT" pitchFamily="34" charset="0"/>
              </a:rPr>
              <a:t>“</a:t>
            </a:r>
            <a:r>
              <a:rPr lang="el-GR" altLang="ja-JP" sz="1600" dirty="0">
                <a:latin typeface="Arial" pitchFamily="34" charset="0"/>
              </a:rPr>
              <a:t>περιοχή</a:t>
            </a:r>
            <a:r>
              <a:rPr lang="ja-JP" altLang="en-US" sz="1600" dirty="0">
                <a:latin typeface="Gill Sans MT" pitchFamily="34" charset="0"/>
              </a:rPr>
              <a:t>”</a:t>
            </a:r>
            <a:r>
              <a:rPr lang="ja-JP" altLang="el-GR" sz="1600" dirty="0">
                <a:latin typeface="Arial" pitchFamily="34" charset="0"/>
              </a:rPr>
              <a:t> </a:t>
            </a:r>
            <a:r>
              <a:rPr lang="el-GR" altLang="ja-JP" sz="1600" dirty="0">
                <a:latin typeface="Arial" pitchFamily="34" charset="0"/>
              </a:rPr>
              <a:t>του</a:t>
            </a:r>
            <a:endParaRPr lang="en-US" altLang="ja-JP" sz="1600" dirty="0">
              <a:latin typeface="Arial" pitchFamily="34" charset="0"/>
            </a:endParaRPr>
          </a:p>
          <a:p>
            <a:pPr marL="742950" lvl="1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600" dirty="0">
                <a:latin typeface="Arial" pitchFamily="34" charset="0"/>
              </a:rPr>
              <a:t>π</a:t>
            </a:r>
            <a:r>
              <a:rPr lang="en-US" sz="1600" dirty="0">
                <a:latin typeface="Gill Sans MT" pitchFamily="34" charset="0"/>
              </a:rPr>
              <a:t>.</a:t>
            </a:r>
            <a:r>
              <a:rPr lang="el-GR" sz="1600" dirty="0">
                <a:latin typeface="Arial" pitchFamily="34" charset="0"/>
              </a:rPr>
              <a:t>χ.</a:t>
            </a:r>
            <a:r>
              <a:rPr lang="en-US" sz="1600" dirty="0">
                <a:latin typeface="Gill Sans MT" pitchFamily="34" charset="0"/>
              </a:rPr>
              <a:t>, </a:t>
            </a:r>
            <a:r>
              <a:rPr lang="el-GR" sz="1600" dirty="0">
                <a:latin typeface="Arial" pitchFamily="34" charset="0"/>
              </a:rPr>
              <a:t>κεραίες κινητής</a:t>
            </a:r>
            <a:r>
              <a:rPr lang="en-US" sz="1600" dirty="0">
                <a:latin typeface="Gill Sans MT" pitchFamily="34" charset="0"/>
              </a:rPr>
              <a:t>,  802.11 </a:t>
            </a:r>
            <a:r>
              <a:rPr lang="el-GR" sz="1600" dirty="0">
                <a:latin typeface="Arial" pitchFamily="34" charset="0"/>
              </a:rPr>
              <a:t>σημεία πρόσβασης</a:t>
            </a:r>
            <a:r>
              <a:rPr lang="en-US" sz="1600" dirty="0">
                <a:latin typeface="Gill Sans M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/>
                <a:cs typeface="Comic Sans MS"/>
              </a:rPr>
              <a:t>Τέλος Ενότητας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79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omic Sans MS"/>
                <a:cs typeface="Comic Sans MS"/>
              </a:rPr>
              <a:t>Άδεια Χρήσης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110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omic Sans MS"/>
                <a:cs typeface="Comic Sans MS"/>
              </a:rPr>
              <a:t>Σημείωμα </a:t>
            </a:r>
            <a:r>
              <a:rPr lang="el-GR" dirty="0" smtClean="0">
                <a:latin typeface="Comic Sans MS"/>
                <a:cs typeface="Comic Sans MS"/>
              </a:rPr>
              <a:t>Αναφοράς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omic Sans MS"/>
                <a:cs typeface="Comic Sans MS"/>
              </a:rPr>
              <a:t>Copyright </a:t>
            </a:r>
            <a:r>
              <a:rPr lang="el-GR" sz="2000" dirty="0" err="1" smtClean="0">
                <a:latin typeface="Comic Sans MS"/>
                <a:cs typeface="Comic Sans MS"/>
              </a:rPr>
              <a:t>Εθνικόν</a:t>
            </a:r>
            <a:r>
              <a:rPr lang="el-GR" sz="2000" dirty="0" smtClean="0">
                <a:latin typeface="Comic Sans MS"/>
                <a:cs typeface="Comic Sans MS"/>
              </a:rPr>
              <a:t> και </a:t>
            </a:r>
            <a:r>
              <a:rPr lang="el-GR" sz="2000" dirty="0" err="1" smtClean="0">
                <a:latin typeface="Comic Sans MS"/>
                <a:cs typeface="Comic Sans MS"/>
              </a:rPr>
              <a:t>Καποδιστριακόν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r>
              <a:rPr lang="el-GR" sz="2000" dirty="0" err="1" smtClean="0">
                <a:latin typeface="Comic Sans MS"/>
                <a:cs typeface="Comic Sans MS"/>
              </a:rPr>
              <a:t>Πανεπιστήμιον</a:t>
            </a:r>
            <a:r>
              <a:rPr lang="el-GR" sz="2000" dirty="0" smtClean="0">
                <a:latin typeface="Comic Sans MS"/>
                <a:cs typeface="Comic Sans MS"/>
              </a:rPr>
              <a:t> Αθηνών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l-GR" sz="2000" dirty="0" smtClean="0">
                <a:latin typeface="Comic Sans MS"/>
                <a:cs typeface="Comic Sans MS"/>
              </a:rPr>
              <a:t>Μεράκος Λάζαρος 2014</a:t>
            </a:r>
            <a:r>
              <a:rPr lang="el-GR" sz="2000" dirty="0">
                <a:latin typeface="Comic Sans MS"/>
                <a:cs typeface="Comic Sans MS"/>
              </a:rPr>
              <a:t>. </a:t>
            </a:r>
            <a:r>
              <a:rPr lang="el-GR" sz="2000" dirty="0" smtClean="0">
                <a:latin typeface="Comic Sans MS"/>
                <a:cs typeface="Comic Sans MS"/>
              </a:rPr>
              <a:t>«Δίκτυα Επικοινωνιών ΙΙ. Ενότητα </a:t>
            </a:r>
            <a:r>
              <a:rPr lang="en-US" sz="2000" dirty="0" smtClean="0">
                <a:latin typeface="Comic Sans MS"/>
                <a:cs typeface="Comic Sans MS"/>
              </a:rPr>
              <a:t>3</a:t>
            </a:r>
            <a:r>
              <a:rPr lang="el-GR" sz="2000" dirty="0" smtClean="0">
                <a:latin typeface="Comic Sans MS"/>
                <a:cs typeface="Comic Sans MS"/>
              </a:rPr>
              <a:t>: Ασύρματα, Κινητά Δίκτυα». Έκδοση: 1.01. Αθήνα 2014. </a:t>
            </a:r>
            <a:br>
              <a:rPr lang="el-GR" sz="2000" dirty="0" smtClean="0">
                <a:latin typeface="Comic Sans MS"/>
                <a:cs typeface="Comic Sans MS"/>
              </a:rPr>
            </a:br>
            <a:r>
              <a:rPr lang="el-GR" sz="2000" dirty="0" smtClean="0">
                <a:latin typeface="Comic Sans MS"/>
                <a:cs typeface="Comic Sans MS"/>
              </a:rPr>
              <a:t>Διαθέσιμο </a:t>
            </a:r>
            <a:r>
              <a:rPr lang="el-GR" sz="2000" dirty="0">
                <a:latin typeface="Comic Sans MS"/>
                <a:cs typeface="Comic Sans MS"/>
              </a:rPr>
              <a:t>από τη δικτυακή </a:t>
            </a:r>
            <a:r>
              <a:rPr lang="el-GR" sz="2000" dirty="0" smtClean="0">
                <a:latin typeface="Comic Sans MS"/>
                <a:cs typeface="Comic Sans MS"/>
              </a:rPr>
              <a:t>διεύθυνση: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/>
                <a:cs typeface="Comic Sans MS"/>
                <a:hlinkClick r:id="rId3"/>
              </a:rPr>
              <a:t>http</a:t>
            </a:r>
            <a:r>
              <a:rPr lang="en-US" sz="2000" dirty="0">
                <a:latin typeface="Comic Sans MS"/>
                <a:cs typeface="Comic Sans MS"/>
                <a:hlinkClick r:id="rId3"/>
              </a:rPr>
              <a:t>://opencourses.uoa.gr/courses/</a:t>
            </a:r>
            <a:r>
              <a:rPr lang="en-US" sz="2000" dirty="0" smtClean="0">
                <a:latin typeface="Comic Sans MS"/>
                <a:cs typeface="Comic Sans MS"/>
                <a:hlinkClick r:id="rId3"/>
              </a:rPr>
              <a:t>DI15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357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/>
                <a:cs typeface="Comic Sans MS"/>
              </a:rPr>
              <a:t>Χρηματοδότηση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l-GR" sz="2000" dirty="0" smtClean="0">
                <a:latin typeface="Comic Sans MS"/>
                <a:cs typeface="Comic Sans MS"/>
              </a:rPr>
              <a:t>Το έργο «</a:t>
            </a:r>
            <a:r>
              <a:rPr lang="el-GR" sz="2000" b="1" dirty="0" smtClean="0">
                <a:latin typeface="Comic Sans MS"/>
                <a:cs typeface="Comic Sans MS"/>
              </a:rPr>
              <a:t>Ανοικτά Μαθήματα στο Πανεπιστήμιο Αθηνών</a:t>
            </a:r>
            <a:r>
              <a:rPr lang="el-GR" sz="2000" dirty="0" smtClean="0">
                <a:latin typeface="Comic Sans MS"/>
                <a:cs typeface="Comic Sans MS"/>
              </a:rPr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02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A2B22A25-5153-4F17-80C9-24FBBBBA5DD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316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3317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3318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19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3320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1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3322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3323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4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5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6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7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3328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45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6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29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4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0" name="Group 108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344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344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4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4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4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4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4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4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4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5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5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5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5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5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5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5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344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1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3438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2" name="Group 129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342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34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342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3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3419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0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4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3417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8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5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3415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6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6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3413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7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3411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8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3409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0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39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3407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8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40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1340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41" name="Group 171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1338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339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39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39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39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39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39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39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39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39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39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0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0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0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0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340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338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42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13386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7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43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1338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44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13382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3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45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13380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46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13378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9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47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13376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48" name="Footer Placeholder 3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13349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C6C58612-01EE-4A93-870A-86B4D0AD5BF8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3350" name="Rectangle 64"/>
          <p:cNvSpPr>
            <a:spLocks noChangeArrowheads="1"/>
          </p:cNvSpPr>
          <p:nvPr/>
        </p:nvSpPr>
        <p:spPr bwMode="auto">
          <a:xfrm>
            <a:off x="5486399" y="1530850"/>
            <a:ext cx="3344863" cy="284747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3351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3352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300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l-GR" sz="1800" b="1" dirty="0">
                <a:latin typeface="Arial" pitchFamily="34" charset="0"/>
              </a:rPr>
              <a:t>ασύρματη ζεύξη</a:t>
            </a:r>
            <a:endParaRPr lang="en-US" sz="1800" b="1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v"/>
            </a:pPr>
            <a:r>
              <a:rPr lang="el-GR" sz="1600" dirty="0">
                <a:latin typeface="Arial" pitchFamily="34" charset="0"/>
              </a:rPr>
              <a:t>συνήθως συνδέει</a:t>
            </a:r>
            <a:r>
              <a:rPr lang="en-US" sz="1600" dirty="0">
                <a:latin typeface="Gill Sans MT" pitchFamily="34" charset="0"/>
              </a:rPr>
              <a:t> </a:t>
            </a:r>
            <a:r>
              <a:rPr lang="el-GR" sz="1600" dirty="0">
                <a:latin typeface="Arial" pitchFamily="34" charset="0"/>
              </a:rPr>
              <a:t>κινητά με το σταθμό </a:t>
            </a:r>
            <a:r>
              <a:rPr lang="el-GR" sz="1600" dirty="0" smtClean="0">
                <a:latin typeface="Arial" pitchFamily="34" charset="0"/>
              </a:rPr>
              <a:t>βάσης</a:t>
            </a:r>
            <a:endParaRPr lang="en-US" sz="16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v"/>
            </a:pPr>
            <a:r>
              <a:rPr lang="el-GR" sz="1600" dirty="0" smtClean="0">
                <a:latin typeface="Arial" pitchFamily="34" charset="0"/>
              </a:rPr>
              <a:t>χρησιμοποιείται </a:t>
            </a:r>
            <a:r>
              <a:rPr lang="el-GR" sz="1600" dirty="0">
                <a:latin typeface="Arial" pitchFamily="34" charset="0"/>
              </a:rPr>
              <a:t>και ως</a:t>
            </a:r>
            <a:r>
              <a:rPr lang="en-US" sz="1600" dirty="0">
                <a:latin typeface="Gill Sans MT" pitchFamily="34" charset="0"/>
              </a:rPr>
              <a:t> </a:t>
            </a:r>
            <a:r>
              <a:rPr lang="el-GR" sz="1600" dirty="0">
                <a:latin typeface="Arial" pitchFamily="34" charset="0"/>
              </a:rPr>
              <a:t>ζεύξη κορμού</a:t>
            </a:r>
            <a:r>
              <a:rPr lang="en-US" sz="1600" dirty="0">
                <a:latin typeface="Gill Sans MT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v"/>
            </a:pPr>
            <a:r>
              <a:rPr lang="el-GR" sz="1600" dirty="0" smtClean="0">
                <a:latin typeface="Arial" pitchFamily="34" charset="0"/>
              </a:rPr>
              <a:t>πρωτόκολλο </a:t>
            </a:r>
            <a:r>
              <a:rPr lang="el-GR" sz="1600" dirty="0">
                <a:latin typeface="Arial" pitchFamily="34" charset="0"/>
              </a:rPr>
              <a:t>πολλαπλής πρόσβασης</a:t>
            </a:r>
            <a:r>
              <a:rPr lang="en-US" sz="1600" dirty="0">
                <a:latin typeface="Gill Sans MT" pitchFamily="34" charset="0"/>
              </a:rPr>
              <a:t> </a:t>
            </a:r>
            <a:r>
              <a:rPr lang="el-GR" sz="1600" dirty="0">
                <a:latin typeface="Arial" pitchFamily="34" charset="0"/>
              </a:rPr>
              <a:t>συντονίζει</a:t>
            </a:r>
            <a:r>
              <a:rPr lang="en-US" sz="1600" dirty="0">
                <a:latin typeface="Gill Sans MT" pitchFamily="34" charset="0"/>
              </a:rPr>
              <a:t> </a:t>
            </a:r>
            <a:r>
              <a:rPr lang="el-GR" sz="1600" dirty="0">
                <a:latin typeface="Arial" pitchFamily="34" charset="0"/>
              </a:rPr>
              <a:t>την πρόσβαση στη </a:t>
            </a:r>
            <a:r>
              <a:rPr lang="el-GR" sz="1600" dirty="0" smtClean="0">
                <a:latin typeface="Arial" pitchFamily="34" charset="0"/>
              </a:rPr>
              <a:t>ζεύξη</a:t>
            </a:r>
            <a:r>
              <a:rPr lang="en-US" sz="1600" dirty="0" smtClean="0">
                <a:latin typeface="Gill Sans MT" pitchFamily="34" charset="0"/>
              </a:rPr>
              <a:t> </a:t>
            </a:r>
            <a:endParaRPr lang="en-US" sz="1600" dirty="0">
              <a:latin typeface="Gill Sans MT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75000"/>
              <a:buFont typeface="Wingdings" pitchFamily="2" charset="2"/>
              <a:buChar char="v"/>
            </a:pPr>
            <a:r>
              <a:rPr lang="el-GR" sz="1600" dirty="0" smtClean="0">
                <a:latin typeface="Arial" pitchFamily="34" charset="0"/>
              </a:rPr>
              <a:t>ποικιλία </a:t>
            </a:r>
            <a:r>
              <a:rPr lang="el-GR" sz="1600" dirty="0">
                <a:latin typeface="Arial" pitchFamily="34" charset="0"/>
              </a:rPr>
              <a:t>ρυθμών δεδομένων</a:t>
            </a:r>
            <a:r>
              <a:rPr lang="en-US" sz="1600" dirty="0">
                <a:latin typeface="Gill Sans MT" pitchFamily="34" charset="0"/>
              </a:rPr>
              <a:t>, </a:t>
            </a:r>
            <a:r>
              <a:rPr lang="el-GR" sz="1600" dirty="0">
                <a:latin typeface="Arial" pitchFamily="34" charset="0"/>
              </a:rPr>
              <a:t>απόστασης μετάδοσης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3353" name="Line 68"/>
          <p:cNvSpPr>
            <a:spLocks noChangeShapeType="1"/>
          </p:cNvSpPr>
          <p:nvPr/>
        </p:nvSpPr>
        <p:spPr bwMode="auto">
          <a:xfrm flipH="1">
            <a:off x="6207125" y="4378325"/>
            <a:ext cx="106363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354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3355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13361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0 h 209"/>
                <a:gd name="T10" fmla="*/ 0 w 247"/>
                <a:gd name="T11" fmla="*/ 0 h 209"/>
                <a:gd name="T12" fmla="*/ 0 w 247"/>
                <a:gd name="T13" fmla="*/ 0 h 209"/>
                <a:gd name="T14" fmla="*/ 0 w 247"/>
                <a:gd name="T15" fmla="*/ 0 h 209"/>
                <a:gd name="T16" fmla="*/ 0 w 247"/>
                <a:gd name="T17" fmla="*/ 0 h 209"/>
                <a:gd name="T18" fmla="*/ 0 w 247"/>
                <a:gd name="T19" fmla="*/ 0 h 209"/>
                <a:gd name="T20" fmla="*/ 0 w 247"/>
                <a:gd name="T21" fmla="*/ 0 h 209"/>
                <a:gd name="T22" fmla="*/ 0 w 247"/>
                <a:gd name="T23" fmla="*/ 0 h 209"/>
                <a:gd name="T24" fmla="*/ 0 w 247"/>
                <a:gd name="T25" fmla="*/ 0 h 209"/>
                <a:gd name="T26" fmla="*/ 0 w 247"/>
                <a:gd name="T27" fmla="*/ 0 h 209"/>
                <a:gd name="T28" fmla="*/ 0 w 247"/>
                <a:gd name="T29" fmla="*/ 0 h 209"/>
                <a:gd name="T30" fmla="*/ 0 w 247"/>
                <a:gd name="T31" fmla="*/ 0 h 209"/>
                <a:gd name="T32" fmla="*/ 0 w 247"/>
                <a:gd name="T33" fmla="*/ 0 h 209"/>
                <a:gd name="T34" fmla="*/ 0 w 247"/>
                <a:gd name="T35" fmla="*/ 0 h 209"/>
                <a:gd name="T36" fmla="*/ 0 w 247"/>
                <a:gd name="T37" fmla="*/ 0 h 209"/>
                <a:gd name="T38" fmla="*/ 0 w 247"/>
                <a:gd name="T39" fmla="*/ 0 h 209"/>
                <a:gd name="T40" fmla="*/ 0 w 247"/>
                <a:gd name="T41" fmla="*/ 0 h 209"/>
                <a:gd name="T42" fmla="*/ 0 w 247"/>
                <a:gd name="T43" fmla="*/ 0 h 209"/>
                <a:gd name="T44" fmla="*/ 0 w 247"/>
                <a:gd name="T45" fmla="*/ 0 h 209"/>
                <a:gd name="T46" fmla="*/ 0 w 247"/>
                <a:gd name="T47" fmla="*/ 0 h 209"/>
                <a:gd name="T48" fmla="*/ 0 w 247"/>
                <a:gd name="T49" fmla="*/ 0 h 209"/>
                <a:gd name="T50" fmla="*/ 0 w 247"/>
                <a:gd name="T51" fmla="*/ 0 h 209"/>
                <a:gd name="T52" fmla="*/ 0 w 247"/>
                <a:gd name="T53" fmla="*/ 0 h 209"/>
                <a:gd name="T54" fmla="*/ 0 w 247"/>
                <a:gd name="T55" fmla="*/ 0 h 209"/>
                <a:gd name="T56" fmla="*/ 0 w 247"/>
                <a:gd name="T57" fmla="*/ 0 h 209"/>
                <a:gd name="T58" fmla="*/ 0 w 247"/>
                <a:gd name="T59" fmla="*/ 0 h 209"/>
                <a:gd name="T60" fmla="*/ 0 w 247"/>
                <a:gd name="T61" fmla="*/ 0 h 209"/>
                <a:gd name="T62" fmla="*/ 0 w 247"/>
                <a:gd name="T63" fmla="*/ 0 h 209"/>
                <a:gd name="T64" fmla="*/ 0 w 247"/>
                <a:gd name="T65" fmla="*/ 0 h 209"/>
                <a:gd name="T66" fmla="*/ 0 w 247"/>
                <a:gd name="T67" fmla="*/ 0 h 209"/>
                <a:gd name="T68" fmla="*/ 0 w 247"/>
                <a:gd name="T69" fmla="*/ 0 h 209"/>
                <a:gd name="T70" fmla="*/ 0 w 247"/>
                <a:gd name="T71" fmla="*/ 0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9"/>
                <a:gd name="T149" fmla="*/ 247 w 247"/>
                <a:gd name="T150" fmla="*/ 209 h 2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62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1 h 162"/>
                <a:gd name="T4" fmla="*/ 0 w 158"/>
                <a:gd name="T5" fmla="*/ 1 h 162"/>
                <a:gd name="T6" fmla="*/ 0 w 158"/>
                <a:gd name="T7" fmla="*/ 1 h 162"/>
                <a:gd name="T8" fmla="*/ 0 w 158"/>
                <a:gd name="T9" fmla="*/ 1 h 162"/>
                <a:gd name="T10" fmla="*/ 0 w 158"/>
                <a:gd name="T11" fmla="*/ 1 h 162"/>
                <a:gd name="T12" fmla="*/ 0 w 158"/>
                <a:gd name="T13" fmla="*/ 1 h 162"/>
                <a:gd name="T14" fmla="*/ 0 w 158"/>
                <a:gd name="T15" fmla="*/ 1 h 162"/>
                <a:gd name="T16" fmla="*/ 0 w 158"/>
                <a:gd name="T17" fmla="*/ 1 h 162"/>
                <a:gd name="T18" fmla="*/ 0 w 158"/>
                <a:gd name="T19" fmla="*/ 1 h 162"/>
                <a:gd name="T20" fmla="*/ 0 w 158"/>
                <a:gd name="T21" fmla="*/ 1 h 162"/>
                <a:gd name="T22" fmla="*/ 0 w 158"/>
                <a:gd name="T23" fmla="*/ 1 h 162"/>
                <a:gd name="T24" fmla="*/ 0 w 158"/>
                <a:gd name="T25" fmla="*/ 1 h 162"/>
                <a:gd name="T26" fmla="*/ 0 w 158"/>
                <a:gd name="T27" fmla="*/ 1 h 162"/>
                <a:gd name="T28" fmla="*/ 0 w 158"/>
                <a:gd name="T29" fmla="*/ 1 h 162"/>
                <a:gd name="T30" fmla="*/ 0 w 158"/>
                <a:gd name="T31" fmla="*/ 1 h 162"/>
                <a:gd name="T32" fmla="*/ 0 w 158"/>
                <a:gd name="T33" fmla="*/ 1 h 162"/>
                <a:gd name="T34" fmla="*/ 0 w 158"/>
                <a:gd name="T35" fmla="*/ 1 h 162"/>
                <a:gd name="T36" fmla="*/ 0 w 158"/>
                <a:gd name="T37" fmla="*/ 1 h 162"/>
                <a:gd name="T38" fmla="*/ 0 w 158"/>
                <a:gd name="T39" fmla="*/ 1 h 162"/>
                <a:gd name="T40" fmla="*/ 0 w 158"/>
                <a:gd name="T41" fmla="*/ 1 h 162"/>
                <a:gd name="T42" fmla="*/ 0 w 158"/>
                <a:gd name="T43" fmla="*/ 1 h 162"/>
                <a:gd name="T44" fmla="*/ 0 w 158"/>
                <a:gd name="T45" fmla="*/ 1 h 162"/>
                <a:gd name="T46" fmla="*/ 0 w 158"/>
                <a:gd name="T47" fmla="*/ 1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2"/>
                <a:gd name="T125" fmla="*/ 158 w 158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63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0 h 339"/>
                <a:gd name="T4" fmla="*/ 0 w 400"/>
                <a:gd name="T5" fmla="*/ 0 h 339"/>
                <a:gd name="T6" fmla="*/ 0 w 400"/>
                <a:gd name="T7" fmla="*/ 0 h 339"/>
                <a:gd name="T8" fmla="*/ 0 w 400"/>
                <a:gd name="T9" fmla="*/ 0 h 339"/>
                <a:gd name="T10" fmla="*/ 0 w 400"/>
                <a:gd name="T11" fmla="*/ 0 h 339"/>
                <a:gd name="T12" fmla="*/ 0 w 400"/>
                <a:gd name="T13" fmla="*/ 0 h 339"/>
                <a:gd name="T14" fmla="*/ 0 w 400"/>
                <a:gd name="T15" fmla="*/ 0 h 339"/>
                <a:gd name="T16" fmla="*/ 0 w 400"/>
                <a:gd name="T17" fmla="*/ 0 h 339"/>
                <a:gd name="T18" fmla="*/ 0 w 400"/>
                <a:gd name="T19" fmla="*/ 0 h 339"/>
                <a:gd name="T20" fmla="*/ 0 w 400"/>
                <a:gd name="T21" fmla="*/ 0 h 339"/>
                <a:gd name="T22" fmla="*/ 0 w 400"/>
                <a:gd name="T23" fmla="*/ 0 h 339"/>
                <a:gd name="T24" fmla="*/ 0 w 400"/>
                <a:gd name="T25" fmla="*/ 0 h 339"/>
                <a:gd name="T26" fmla="*/ 0 w 400"/>
                <a:gd name="T27" fmla="*/ 0 h 339"/>
                <a:gd name="T28" fmla="*/ 0 w 400"/>
                <a:gd name="T29" fmla="*/ 0 h 339"/>
                <a:gd name="T30" fmla="*/ 0 w 400"/>
                <a:gd name="T31" fmla="*/ 0 h 339"/>
                <a:gd name="T32" fmla="*/ 0 w 400"/>
                <a:gd name="T33" fmla="*/ 0 h 339"/>
                <a:gd name="T34" fmla="*/ 0 w 400"/>
                <a:gd name="T35" fmla="*/ 0 h 339"/>
                <a:gd name="T36" fmla="*/ 0 w 400"/>
                <a:gd name="T37" fmla="*/ 0 h 339"/>
                <a:gd name="T38" fmla="*/ 0 w 400"/>
                <a:gd name="T39" fmla="*/ 0 h 339"/>
                <a:gd name="T40" fmla="*/ 0 w 400"/>
                <a:gd name="T41" fmla="*/ 0 h 339"/>
                <a:gd name="T42" fmla="*/ 0 w 400"/>
                <a:gd name="T43" fmla="*/ 0 h 339"/>
                <a:gd name="T44" fmla="*/ 0 w 400"/>
                <a:gd name="T45" fmla="*/ 0 h 339"/>
                <a:gd name="T46" fmla="*/ 0 w 400"/>
                <a:gd name="T47" fmla="*/ 0 h 339"/>
                <a:gd name="T48" fmla="*/ 0 w 400"/>
                <a:gd name="T49" fmla="*/ 0 h 339"/>
                <a:gd name="T50" fmla="*/ 0 w 400"/>
                <a:gd name="T51" fmla="*/ 0 h 339"/>
                <a:gd name="T52" fmla="*/ 0 w 400"/>
                <a:gd name="T53" fmla="*/ 0 h 339"/>
                <a:gd name="T54" fmla="*/ 0 w 400"/>
                <a:gd name="T55" fmla="*/ 0 h 339"/>
                <a:gd name="T56" fmla="*/ 0 w 400"/>
                <a:gd name="T57" fmla="*/ 0 h 339"/>
                <a:gd name="T58" fmla="*/ 0 w 400"/>
                <a:gd name="T59" fmla="*/ 0 h 339"/>
                <a:gd name="T60" fmla="*/ 0 w 400"/>
                <a:gd name="T61" fmla="*/ 0 h 339"/>
                <a:gd name="T62" fmla="*/ 0 w 400"/>
                <a:gd name="T63" fmla="*/ 0 h 339"/>
                <a:gd name="T64" fmla="*/ 0 w 400"/>
                <a:gd name="T65" fmla="*/ 0 h 339"/>
                <a:gd name="T66" fmla="*/ 0 w 400"/>
                <a:gd name="T67" fmla="*/ 0 h 339"/>
                <a:gd name="T68" fmla="*/ 0 w 400"/>
                <a:gd name="T69" fmla="*/ 0 h 339"/>
                <a:gd name="T70" fmla="*/ 0 w 400"/>
                <a:gd name="T71" fmla="*/ 0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39"/>
                <a:gd name="T134" fmla="*/ 400 w 400"/>
                <a:gd name="T135" fmla="*/ 339 h 3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64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1 h 226"/>
                <a:gd name="T2" fmla="*/ 0 w 351"/>
                <a:gd name="T3" fmla="*/ 1 h 226"/>
                <a:gd name="T4" fmla="*/ 0 w 351"/>
                <a:gd name="T5" fmla="*/ 1 h 226"/>
                <a:gd name="T6" fmla="*/ 0 w 351"/>
                <a:gd name="T7" fmla="*/ 1 h 226"/>
                <a:gd name="T8" fmla="*/ 0 w 351"/>
                <a:gd name="T9" fmla="*/ 1 h 226"/>
                <a:gd name="T10" fmla="*/ 0 w 351"/>
                <a:gd name="T11" fmla="*/ 1 h 226"/>
                <a:gd name="T12" fmla="*/ 0 w 351"/>
                <a:gd name="T13" fmla="*/ 1 h 226"/>
                <a:gd name="T14" fmla="*/ 0 w 351"/>
                <a:gd name="T15" fmla="*/ 1 h 226"/>
                <a:gd name="T16" fmla="*/ 0 w 351"/>
                <a:gd name="T17" fmla="*/ 1 h 226"/>
                <a:gd name="T18" fmla="*/ 0 w 351"/>
                <a:gd name="T19" fmla="*/ 1 h 226"/>
                <a:gd name="T20" fmla="*/ 0 w 351"/>
                <a:gd name="T21" fmla="*/ 1 h 226"/>
                <a:gd name="T22" fmla="*/ 0 w 351"/>
                <a:gd name="T23" fmla="*/ 1 h 226"/>
                <a:gd name="T24" fmla="*/ 0 w 351"/>
                <a:gd name="T25" fmla="*/ 1 h 226"/>
                <a:gd name="T26" fmla="*/ 0 w 351"/>
                <a:gd name="T27" fmla="*/ 1 h 226"/>
                <a:gd name="T28" fmla="*/ 0 w 351"/>
                <a:gd name="T29" fmla="*/ 1 h 226"/>
                <a:gd name="T30" fmla="*/ 0 w 351"/>
                <a:gd name="T31" fmla="*/ 1 h 226"/>
                <a:gd name="T32" fmla="*/ 0 w 351"/>
                <a:gd name="T33" fmla="*/ 1 h 226"/>
                <a:gd name="T34" fmla="*/ 0 w 351"/>
                <a:gd name="T35" fmla="*/ 1 h 226"/>
                <a:gd name="T36" fmla="*/ 0 w 351"/>
                <a:gd name="T37" fmla="*/ 1 h 226"/>
                <a:gd name="T38" fmla="*/ 0 w 351"/>
                <a:gd name="T39" fmla="*/ 1 h 226"/>
                <a:gd name="T40" fmla="*/ 0 w 351"/>
                <a:gd name="T41" fmla="*/ 1 h 226"/>
                <a:gd name="T42" fmla="*/ 0 w 351"/>
                <a:gd name="T43" fmla="*/ 1 h 226"/>
                <a:gd name="T44" fmla="*/ 0 w 351"/>
                <a:gd name="T45" fmla="*/ 1 h 226"/>
                <a:gd name="T46" fmla="*/ 0 w 351"/>
                <a:gd name="T47" fmla="*/ 1 h 226"/>
                <a:gd name="T48" fmla="*/ 0 w 351"/>
                <a:gd name="T49" fmla="*/ 1 h 226"/>
                <a:gd name="T50" fmla="*/ 0 w 351"/>
                <a:gd name="T51" fmla="*/ 1 h 226"/>
                <a:gd name="T52" fmla="*/ 0 w 351"/>
                <a:gd name="T53" fmla="*/ 1 h 226"/>
                <a:gd name="T54" fmla="*/ 0 w 351"/>
                <a:gd name="T55" fmla="*/ 1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1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226"/>
                <a:gd name="T185" fmla="*/ 351 w 351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65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1 h 213"/>
                <a:gd name="T2" fmla="*/ 0 w 142"/>
                <a:gd name="T3" fmla="*/ 1 h 213"/>
                <a:gd name="T4" fmla="*/ 0 w 142"/>
                <a:gd name="T5" fmla="*/ 1 h 213"/>
                <a:gd name="T6" fmla="*/ 0 w 142"/>
                <a:gd name="T7" fmla="*/ 1 h 213"/>
                <a:gd name="T8" fmla="*/ 0 w 142"/>
                <a:gd name="T9" fmla="*/ 1 h 213"/>
                <a:gd name="T10" fmla="*/ 0 w 142"/>
                <a:gd name="T11" fmla="*/ 1 h 213"/>
                <a:gd name="T12" fmla="*/ 0 w 142"/>
                <a:gd name="T13" fmla="*/ 1 h 213"/>
                <a:gd name="T14" fmla="*/ 0 w 142"/>
                <a:gd name="T15" fmla="*/ 1 h 213"/>
                <a:gd name="T16" fmla="*/ 0 w 142"/>
                <a:gd name="T17" fmla="*/ 1 h 213"/>
                <a:gd name="T18" fmla="*/ 0 w 142"/>
                <a:gd name="T19" fmla="*/ 1 h 213"/>
                <a:gd name="T20" fmla="*/ 0 w 142"/>
                <a:gd name="T21" fmla="*/ 1 h 213"/>
                <a:gd name="T22" fmla="*/ 0 w 142"/>
                <a:gd name="T23" fmla="*/ 1 h 213"/>
                <a:gd name="T24" fmla="*/ 0 w 142"/>
                <a:gd name="T25" fmla="*/ 1 h 213"/>
                <a:gd name="T26" fmla="*/ 0 w 142"/>
                <a:gd name="T27" fmla="*/ 1 h 213"/>
                <a:gd name="T28" fmla="*/ 0 w 142"/>
                <a:gd name="T29" fmla="*/ 1 h 213"/>
                <a:gd name="T30" fmla="*/ 0 w 142"/>
                <a:gd name="T31" fmla="*/ 1 h 213"/>
                <a:gd name="T32" fmla="*/ 0 w 142"/>
                <a:gd name="T33" fmla="*/ 1 h 213"/>
                <a:gd name="T34" fmla="*/ 0 w 142"/>
                <a:gd name="T35" fmla="*/ 1 h 213"/>
                <a:gd name="T36" fmla="*/ 0 w 142"/>
                <a:gd name="T37" fmla="*/ 1 h 213"/>
                <a:gd name="T38" fmla="*/ 0 w 142"/>
                <a:gd name="T39" fmla="*/ 1 h 213"/>
                <a:gd name="T40" fmla="*/ 0 w 142"/>
                <a:gd name="T41" fmla="*/ 1 h 213"/>
                <a:gd name="T42" fmla="*/ 0 w 142"/>
                <a:gd name="T43" fmla="*/ 1 h 213"/>
                <a:gd name="T44" fmla="*/ 0 w 142"/>
                <a:gd name="T45" fmla="*/ 1 h 213"/>
                <a:gd name="T46" fmla="*/ 0 w 142"/>
                <a:gd name="T47" fmla="*/ 1 h 213"/>
                <a:gd name="T48" fmla="*/ 0 w 142"/>
                <a:gd name="T49" fmla="*/ 1 h 213"/>
                <a:gd name="T50" fmla="*/ 0 w 142"/>
                <a:gd name="T51" fmla="*/ 1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1 h 213"/>
                <a:gd name="T78" fmla="*/ 0 w 142"/>
                <a:gd name="T79" fmla="*/ 1 h 213"/>
                <a:gd name="T80" fmla="*/ 0 w 142"/>
                <a:gd name="T81" fmla="*/ 1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13"/>
                <a:gd name="T125" fmla="*/ 142 w 142"/>
                <a:gd name="T126" fmla="*/ 213 h 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66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0 h 279"/>
                <a:gd name="T2" fmla="*/ 0 w 305"/>
                <a:gd name="T3" fmla="*/ 0 h 279"/>
                <a:gd name="T4" fmla="*/ 0 w 305"/>
                <a:gd name="T5" fmla="*/ 0 h 279"/>
                <a:gd name="T6" fmla="*/ 0 w 305"/>
                <a:gd name="T7" fmla="*/ 0 h 279"/>
                <a:gd name="T8" fmla="*/ 0 w 305"/>
                <a:gd name="T9" fmla="*/ 0 h 279"/>
                <a:gd name="T10" fmla="*/ 0 w 305"/>
                <a:gd name="T11" fmla="*/ 0 h 279"/>
                <a:gd name="T12" fmla="*/ 0 w 305"/>
                <a:gd name="T13" fmla="*/ 0 h 279"/>
                <a:gd name="T14" fmla="*/ 0 w 305"/>
                <a:gd name="T15" fmla="*/ 0 h 279"/>
                <a:gd name="T16" fmla="*/ 0 w 305"/>
                <a:gd name="T17" fmla="*/ 0 h 279"/>
                <a:gd name="T18" fmla="*/ 0 w 305"/>
                <a:gd name="T19" fmla="*/ 0 h 279"/>
                <a:gd name="T20" fmla="*/ 0 w 305"/>
                <a:gd name="T21" fmla="*/ 0 h 279"/>
                <a:gd name="T22" fmla="*/ 0 w 305"/>
                <a:gd name="T23" fmla="*/ 0 h 279"/>
                <a:gd name="T24" fmla="*/ 0 w 305"/>
                <a:gd name="T25" fmla="*/ 0 h 279"/>
                <a:gd name="T26" fmla="*/ 0 w 305"/>
                <a:gd name="T27" fmla="*/ 0 h 279"/>
                <a:gd name="T28" fmla="*/ 0 w 305"/>
                <a:gd name="T29" fmla="*/ 0 h 279"/>
                <a:gd name="T30" fmla="*/ 0 w 305"/>
                <a:gd name="T31" fmla="*/ 0 h 279"/>
                <a:gd name="T32" fmla="*/ 0 w 305"/>
                <a:gd name="T33" fmla="*/ 0 h 279"/>
                <a:gd name="T34" fmla="*/ 0 w 305"/>
                <a:gd name="T35" fmla="*/ 0 h 279"/>
                <a:gd name="T36" fmla="*/ 0 w 305"/>
                <a:gd name="T37" fmla="*/ 0 h 279"/>
                <a:gd name="T38" fmla="*/ 0 w 305"/>
                <a:gd name="T39" fmla="*/ 0 h 279"/>
                <a:gd name="T40" fmla="*/ 0 w 305"/>
                <a:gd name="T41" fmla="*/ 0 h 279"/>
                <a:gd name="T42" fmla="*/ 0 w 305"/>
                <a:gd name="T43" fmla="*/ 0 h 279"/>
                <a:gd name="T44" fmla="*/ 0 w 305"/>
                <a:gd name="T45" fmla="*/ 0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0 h 279"/>
                <a:gd name="T74" fmla="*/ 0 w 305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5"/>
                <a:gd name="T115" fmla="*/ 0 h 279"/>
                <a:gd name="T116" fmla="*/ 305 w 305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67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0 h 85"/>
                <a:gd name="T28" fmla="*/ 0 w 54"/>
                <a:gd name="T29" fmla="*/ 0 h 85"/>
                <a:gd name="T30" fmla="*/ 0 w 54"/>
                <a:gd name="T31" fmla="*/ 0 h 85"/>
                <a:gd name="T32" fmla="*/ 0 w 54"/>
                <a:gd name="T33" fmla="*/ 0 h 85"/>
                <a:gd name="T34" fmla="*/ 0 w 54"/>
                <a:gd name="T35" fmla="*/ 0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5"/>
                <a:gd name="T65" fmla="*/ 54 w 54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68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8"/>
                <a:gd name="T77" fmla="*/ 46 w 46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69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32"/>
                <a:gd name="T77" fmla="*/ 64 w 6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70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1 h 211"/>
                <a:gd name="T10" fmla="*/ 0 w 246"/>
                <a:gd name="T11" fmla="*/ 1 h 211"/>
                <a:gd name="T12" fmla="*/ 0 w 246"/>
                <a:gd name="T13" fmla="*/ 1 h 211"/>
                <a:gd name="T14" fmla="*/ 0 w 246"/>
                <a:gd name="T15" fmla="*/ 1 h 211"/>
                <a:gd name="T16" fmla="*/ 0 w 246"/>
                <a:gd name="T17" fmla="*/ 1 h 211"/>
                <a:gd name="T18" fmla="*/ 0 w 246"/>
                <a:gd name="T19" fmla="*/ 1 h 211"/>
                <a:gd name="T20" fmla="*/ 0 w 246"/>
                <a:gd name="T21" fmla="*/ 1 h 211"/>
                <a:gd name="T22" fmla="*/ 0 w 246"/>
                <a:gd name="T23" fmla="*/ 1 h 211"/>
                <a:gd name="T24" fmla="*/ 0 w 246"/>
                <a:gd name="T25" fmla="*/ 1 h 211"/>
                <a:gd name="T26" fmla="*/ 0 w 246"/>
                <a:gd name="T27" fmla="*/ 1 h 211"/>
                <a:gd name="T28" fmla="*/ 0 w 246"/>
                <a:gd name="T29" fmla="*/ 1 h 211"/>
                <a:gd name="T30" fmla="*/ 0 w 246"/>
                <a:gd name="T31" fmla="*/ 1 h 211"/>
                <a:gd name="T32" fmla="*/ 0 w 246"/>
                <a:gd name="T33" fmla="*/ 1 h 211"/>
                <a:gd name="T34" fmla="*/ 0 w 246"/>
                <a:gd name="T35" fmla="*/ 1 h 211"/>
                <a:gd name="T36" fmla="*/ 0 w 246"/>
                <a:gd name="T37" fmla="*/ 1 h 211"/>
                <a:gd name="T38" fmla="*/ 0 w 246"/>
                <a:gd name="T39" fmla="*/ 1 h 211"/>
                <a:gd name="T40" fmla="*/ 0 w 246"/>
                <a:gd name="T41" fmla="*/ 1 h 211"/>
                <a:gd name="T42" fmla="*/ 0 w 246"/>
                <a:gd name="T43" fmla="*/ 1 h 211"/>
                <a:gd name="T44" fmla="*/ 0 w 246"/>
                <a:gd name="T45" fmla="*/ 1 h 211"/>
                <a:gd name="T46" fmla="*/ 0 w 246"/>
                <a:gd name="T47" fmla="*/ 1 h 211"/>
                <a:gd name="T48" fmla="*/ 0 w 246"/>
                <a:gd name="T49" fmla="*/ 1 h 211"/>
                <a:gd name="T50" fmla="*/ 0 w 246"/>
                <a:gd name="T51" fmla="*/ 1 h 211"/>
                <a:gd name="T52" fmla="*/ 0 w 246"/>
                <a:gd name="T53" fmla="*/ 1 h 211"/>
                <a:gd name="T54" fmla="*/ 0 w 246"/>
                <a:gd name="T55" fmla="*/ 1 h 211"/>
                <a:gd name="T56" fmla="*/ 0 w 246"/>
                <a:gd name="T57" fmla="*/ 1 h 211"/>
                <a:gd name="T58" fmla="*/ 0 w 246"/>
                <a:gd name="T59" fmla="*/ 1 h 211"/>
                <a:gd name="T60" fmla="*/ 0 w 246"/>
                <a:gd name="T61" fmla="*/ 1 h 211"/>
                <a:gd name="T62" fmla="*/ 0 w 246"/>
                <a:gd name="T63" fmla="*/ 1 h 211"/>
                <a:gd name="T64" fmla="*/ 0 w 246"/>
                <a:gd name="T65" fmla="*/ 1 h 211"/>
                <a:gd name="T66" fmla="*/ 0 w 246"/>
                <a:gd name="T67" fmla="*/ 1 h 211"/>
                <a:gd name="T68" fmla="*/ 0 w 246"/>
                <a:gd name="T69" fmla="*/ 1 h 211"/>
                <a:gd name="T70" fmla="*/ 0 w 246"/>
                <a:gd name="T71" fmla="*/ 1 h 211"/>
                <a:gd name="T72" fmla="*/ 0 w 246"/>
                <a:gd name="T73" fmla="*/ 1 h 211"/>
                <a:gd name="T74" fmla="*/ 0 w 246"/>
                <a:gd name="T75" fmla="*/ 1 h 211"/>
                <a:gd name="T76" fmla="*/ 0 w 246"/>
                <a:gd name="T77" fmla="*/ 1 h 211"/>
                <a:gd name="T78" fmla="*/ 0 w 246"/>
                <a:gd name="T79" fmla="*/ 1 h 211"/>
                <a:gd name="T80" fmla="*/ 0 w 246"/>
                <a:gd name="T81" fmla="*/ 1 h 211"/>
                <a:gd name="T82" fmla="*/ 0 w 246"/>
                <a:gd name="T83" fmla="*/ 1 h 211"/>
                <a:gd name="T84" fmla="*/ 0 w 246"/>
                <a:gd name="T85" fmla="*/ 1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211"/>
                <a:gd name="T185" fmla="*/ 246 w 246"/>
                <a:gd name="T186" fmla="*/ 211 h 2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71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1 h 164"/>
                <a:gd name="T4" fmla="*/ 0 w 158"/>
                <a:gd name="T5" fmla="*/ 1 h 164"/>
                <a:gd name="T6" fmla="*/ 0 w 158"/>
                <a:gd name="T7" fmla="*/ 1 h 164"/>
                <a:gd name="T8" fmla="*/ 0 w 158"/>
                <a:gd name="T9" fmla="*/ 1 h 164"/>
                <a:gd name="T10" fmla="*/ 0 w 158"/>
                <a:gd name="T11" fmla="*/ 1 h 164"/>
                <a:gd name="T12" fmla="*/ 0 w 158"/>
                <a:gd name="T13" fmla="*/ 1 h 164"/>
                <a:gd name="T14" fmla="*/ 0 w 158"/>
                <a:gd name="T15" fmla="*/ 1 h 164"/>
                <a:gd name="T16" fmla="*/ 0 w 158"/>
                <a:gd name="T17" fmla="*/ 1 h 164"/>
                <a:gd name="T18" fmla="*/ 0 w 158"/>
                <a:gd name="T19" fmla="*/ 1 h 164"/>
                <a:gd name="T20" fmla="*/ 0 w 158"/>
                <a:gd name="T21" fmla="*/ 1 h 164"/>
                <a:gd name="T22" fmla="*/ 0 w 158"/>
                <a:gd name="T23" fmla="*/ 1 h 164"/>
                <a:gd name="T24" fmla="*/ 0 w 158"/>
                <a:gd name="T25" fmla="*/ 1 h 164"/>
                <a:gd name="T26" fmla="*/ 0 w 158"/>
                <a:gd name="T27" fmla="*/ 1 h 164"/>
                <a:gd name="T28" fmla="*/ 0 w 158"/>
                <a:gd name="T29" fmla="*/ 1 h 164"/>
                <a:gd name="T30" fmla="*/ 0 w 158"/>
                <a:gd name="T31" fmla="*/ 1 h 164"/>
                <a:gd name="T32" fmla="*/ 0 w 158"/>
                <a:gd name="T33" fmla="*/ 1 h 164"/>
                <a:gd name="T34" fmla="*/ 0 w 158"/>
                <a:gd name="T35" fmla="*/ 1 h 164"/>
                <a:gd name="T36" fmla="*/ 0 w 158"/>
                <a:gd name="T37" fmla="*/ 1 h 164"/>
                <a:gd name="T38" fmla="*/ 0 w 158"/>
                <a:gd name="T39" fmla="*/ 1 h 164"/>
                <a:gd name="T40" fmla="*/ 0 w 158"/>
                <a:gd name="T41" fmla="*/ 1 h 164"/>
                <a:gd name="T42" fmla="*/ 0 w 158"/>
                <a:gd name="T43" fmla="*/ 1 h 164"/>
                <a:gd name="T44" fmla="*/ 0 w 158"/>
                <a:gd name="T45" fmla="*/ 1 h 164"/>
                <a:gd name="T46" fmla="*/ 0 w 158"/>
                <a:gd name="T47" fmla="*/ 1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4"/>
                <a:gd name="T125" fmla="*/ 158 w 15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72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1 h 340"/>
                <a:gd name="T4" fmla="*/ 0 w 400"/>
                <a:gd name="T5" fmla="*/ 1 h 340"/>
                <a:gd name="T6" fmla="*/ 0 w 400"/>
                <a:gd name="T7" fmla="*/ 1 h 340"/>
                <a:gd name="T8" fmla="*/ 0 w 400"/>
                <a:gd name="T9" fmla="*/ 1 h 340"/>
                <a:gd name="T10" fmla="*/ 0 w 400"/>
                <a:gd name="T11" fmla="*/ 1 h 340"/>
                <a:gd name="T12" fmla="*/ 0 w 400"/>
                <a:gd name="T13" fmla="*/ 1 h 340"/>
                <a:gd name="T14" fmla="*/ 0 w 400"/>
                <a:gd name="T15" fmla="*/ 1 h 340"/>
                <a:gd name="T16" fmla="*/ 0 w 400"/>
                <a:gd name="T17" fmla="*/ 1 h 340"/>
                <a:gd name="T18" fmla="*/ 0 w 400"/>
                <a:gd name="T19" fmla="*/ 1 h 340"/>
                <a:gd name="T20" fmla="*/ 0 w 400"/>
                <a:gd name="T21" fmla="*/ 1 h 340"/>
                <a:gd name="T22" fmla="*/ 0 w 400"/>
                <a:gd name="T23" fmla="*/ 1 h 340"/>
                <a:gd name="T24" fmla="*/ 0 w 400"/>
                <a:gd name="T25" fmla="*/ 1 h 340"/>
                <a:gd name="T26" fmla="*/ 0 w 400"/>
                <a:gd name="T27" fmla="*/ 1 h 340"/>
                <a:gd name="T28" fmla="*/ 0 w 400"/>
                <a:gd name="T29" fmla="*/ 1 h 340"/>
                <a:gd name="T30" fmla="*/ 0 w 400"/>
                <a:gd name="T31" fmla="*/ 1 h 340"/>
                <a:gd name="T32" fmla="*/ 0 w 400"/>
                <a:gd name="T33" fmla="*/ 1 h 340"/>
                <a:gd name="T34" fmla="*/ 0 w 400"/>
                <a:gd name="T35" fmla="*/ 1 h 340"/>
                <a:gd name="T36" fmla="*/ 0 w 400"/>
                <a:gd name="T37" fmla="*/ 1 h 340"/>
                <a:gd name="T38" fmla="*/ 0 w 400"/>
                <a:gd name="T39" fmla="*/ 1 h 340"/>
                <a:gd name="T40" fmla="*/ 0 w 400"/>
                <a:gd name="T41" fmla="*/ 1 h 340"/>
                <a:gd name="T42" fmla="*/ 0 w 400"/>
                <a:gd name="T43" fmla="*/ 1 h 340"/>
                <a:gd name="T44" fmla="*/ 0 w 400"/>
                <a:gd name="T45" fmla="*/ 1 h 340"/>
                <a:gd name="T46" fmla="*/ 0 w 400"/>
                <a:gd name="T47" fmla="*/ 1 h 340"/>
                <a:gd name="T48" fmla="*/ 0 w 400"/>
                <a:gd name="T49" fmla="*/ 1 h 340"/>
                <a:gd name="T50" fmla="*/ 0 w 400"/>
                <a:gd name="T51" fmla="*/ 1 h 340"/>
                <a:gd name="T52" fmla="*/ 0 w 400"/>
                <a:gd name="T53" fmla="*/ 1 h 340"/>
                <a:gd name="T54" fmla="*/ 0 w 400"/>
                <a:gd name="T55" fmla="*/ 1 h 340"/>
                <a:gd name="T56" fmla="*/ 0 w 400"/>
                <a:gd name="T57" fmla="*/ 1 h 340"/>
                <a:gd name="T58" fmla="*/ 0 w 400"/>
                <a:gd name="T59" fmla="*/ 1 h 340"/>
                <a:gd name="T60" fmla="*/ 0 w 400"/>
                <a:gd name="T61" fmla="*/ 1 h 340"/>
                <a:gd name="T62" fmla="*/ 0 w 400"/>
                <a:gd name="T63" fmla="*/ 1 h 340"/>
                <a:gd name="T64" fmla="*/ 0 w 400"/>
                <a:gd name="T65" fmla="*/ 1 h 340"/>
                <a:gd name="T66" fmla="*/ 0 w 400"/>
                <a:gd name="T67" fmla="*/ 1 h 340"/>
                <a:gd name="T68" fmla="*/ 0 w 400"/>
                <a:gd name="T69" fmla="*/ 1 h 340"/>
                <a:gd name="T70" fmla="*/ 0 w 400"/>
                <a:gd name="T71" fmla="*/ 1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40"/>
                <a:gd name="T134" fmla="*/ 400 w 400"/>
                <a:gd name="T135" fmla="*/ 340 h 3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73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1 h 227"/>
                <a:gd name="T2" fmla="*/ 0 w 349"/>
                <a:gd name="T3" fmla="*/ 1 h 227"/>
                <a:gd name="T4" fmla="*/ 0 w 349"/>
                <a:gd name="T5" fmla="*/ 1 h 227"/>
                <a:gd name="T6" fmla="*/ 0 w 349"/>
                <a:gd name="T7" fmla="*/ 1 h 227"/>
                <a:gd name="T8" fmla="*/ 0 w 349"/>
                <a:gd name="T9" fmla="*/ 1 h 227"/>
                <a:gd name="T10" fmla="*/ 0 w 349"/>
                <a:gd name="T11" fmla="*/ 1 h 227"/>
                <a:gd name="T12" fmla="*/ 0 w 349"/>
                <a:gd name="T13" fmla="*/ 1 h 227"/>
                <a:gd name="T14" fmla="*/ 0 w 349"/>
                <a:gd name="T15" fmla="*/ 1 h 227"/>
                <a:gd name="T16" fmla="*/ 0 w 349"/>
                <a:gd name="T17" fmla="*/ 1 h 227"/>
                <a:gd name="T18" fmla="*/ 0 w 349"/>
                <a:gd name="T19" fmla="*/ 1 h 227"/>
                <a:gd name="T20" fmla="*/ 0 w 349"/>
                <a:gd name="T21" fmla="*/ 1 h 227"/>
                <a:gd name="T22" fmla="*/ 0 w 349"/>
                <a:gd name="T23" fmla="*/ 1 h 227"/>
                <a:gd name="T24" fmla="*/ 0 w 349"/>
                <a:gd name="T25" fmla="*/ 1 h 227"/>
                <a:gd name="T26" fmla="*/ 0 w 349"/>
                <a:gd name="T27" fmla="*/ 1 h 227"/>
                <a:gd name="T28" fmla="*/ 0 w 349"/>
                <a:gd name="T29" fmla="*/ 1 h 227"/>
                <a:gd name="T30" fmla="*/ 0 w 349"/>
                <a:gd name="T31" fmla="*/ 1 h 227"/>
                <a:gd name="T32" fmla="*/ 0 w 349"/>
                <a:gd name="T33" fmla="*/ 1 h 227"/>
                <a:gd name="T34" fmla="*/ 0 w 349"/>
                <a:gd name="T35" fmla="*/ 1 h 227"/>
                <a:gd name="T36" fmla="*/ 0 w 349"/>
                <a:gd name="T37" fmla="*/ 1 h 227"/>
                <a:gd name="T38" fmla="*/ 0 w 349"/>
                <a:gd name="T39" fmla="*/ 1 h 227"/>
                <a:gd name="T40" fmla="*/ 0 w 349"/>
                <a:gd name="T41" fmla="*/ 1 h 227"/>
                <a:gd name="T42" fmla="*/ 0 w 349"/>
                <a:gd name="T43" fmla="*/ 1 h 227"/>
                <a:gd name="T44" fmla="*/ 0 w 349"/>
                <a:gd name="T45" fmla="*/ 1 h 227"/>
                <a:gd name="T46" fmla="*/ 0 w 349"/>
                <a:gd name="T47" fmla="*/ 1 h 227"/>
                <a:gd name="T48" fmla="*/ 0 w 349"/>
                <a:gd name="T49" fmla="*/ 1 h 227"/>
                <a:gd name="T50" fmla="*/ 0 w 349"/>
                <a:gd name="T51" fmla="*/ 1 h 227"/>
                <a:gd name="T52" fmla="*/ 0 w 349"/>
                <a:gd name="T53" fmla="*/ 1 h 227"/>
                <a:gd name="T54" fmla="*/ 0 w 349"/>
                <a:gd name="T55" fmla="*/ 1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1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9"/>
                <a:gd name="T184" fmla="*/ 0 h 227"/>
                <a:gd name="T185" fmla="*/ 349 w 349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74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1 h 212"/>
                <a:gd name="T2" fmla="*/ 0 w 143"/>
                <a:gd name="T3" fmla="*/ 1 h 212"/>
                <a:gd name="T4" fmla="*/ 0 w 143"/>
                <a:gd name="T5" fmla="*/ 1 h 212"/>
                <a:gd name="T6" fmla="*/ 0 w 143"/>
                <a:gd name="T7" fmla="*/ 1 h 212"/>
                <a:gd name="T8" fmla="*/ 0 w 143"/>
                <a:gd name="T9" fmla="*/ 1 h 212"/>
                <a:gd name="T10" fmla="*/ 0 w 143"/>
                <a:gd name="T11" fmla="*/ 1 h 212"/>
                <a:gd name="T12" fmla="*/ 0 w 143"/>
                <a:gd name="T13" fmla="*/ 1 h 212"/>
                <a:gd name="T14" fmla="*/ 0 w 143"/>
                <a:gd name="T15" fmla="*/ 1 h 212"/>
                <a:gd name="T16" fmla="*/ 0 w 143"/>
                <a:gd name="T17" fmla="*/ 1 h 212"/>
                <a:gd name="T18" fmla="*/ 0 w 143"/>
                <a:gd name="T19" fmla="*/ 1 h 212"/>
                <a:gd name="T20" fmla="*/ 0 w 143"/>
                <a:gd name="T21" fmla="*/ 1 h 212"/>
                <a:gd name="T22" fmla="*/ 0 w 143"/>
                <a:gd name="T23" fmla="*/ 1 h 212"/>
                <a:gd name="T24" fmla="*/ 0 w 143"/>
                <a:gd name="T25" fmla="*/ 1 h 212"/>
                <a:gd name="T26" fmla="*/ 0 w 143"/>
                <a:gd name="T27" fmla="*/ 1 h 212"/>
                <a:gd name="T28" fmla="*/ 0 w 143"/>
                <a:gd name="T29" fmla="*/ 1 h 212"/>
                <a:gd name="T30" fmla="*/ 0 w 143"/>
                <a:gd name="T31" fmla="*/ 1 h 212"/>
                <a:gd name="T32" fmla="*/ 0 w 143"/>
                <a:gd name="T33" fmla="*/ 1 h 212"/>
                <a:gd name="T34" fmla="*/ 0 w 143"/>
                <a:gd name="T35" fmla="*/ 1 h 212"/>
                <a:gd name="T36" fmla="*/ 0 w 143"/>
                <a:gd name="T37" fmla="*/ 1 h 212"/>
                <a:gd name="T38" fmla="*/ 0 w 143"/>
                <a:gd name="T39" fmla="*/ 1 h 212"/>
                <a:gd name="T40" fmla="*/ 0 w 143"/>
                <a:gd name="T41" fmla="*/ 1 h 212"/>
                <a:gd name="T42" fmla="*/ 0 w 143"/>
                <a:gd name="T43" fmla="*/ 1 h 212"/>
                <a:gd name="T44" fmla="*/ 0 w 143"/>
                <a:gd name="T45" fmla="*/ 1 h 212"/>
                <a:gd name="T46" fmla="*/ 0 w 143"/>
                <a:gd name="T47" fmla="*/ 1 h 212"/>
                <a:gd name="T48" fmla="*/ 0 w 143"/>
                <a:gd name="T49" fmla="*/ 1 h 212"/>
                <a:gd name="T50" fmla="*/ 0 w 143"/>
                <a:gd name="T51" fmla="*/ 1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1 h 212"/>
                <a:gd name="T78" fmla="*/ 0 w 143"/>
                <a:gd name="T79" fmla="*/ 1 h 212"/>
                <a:gd name="T80" fmla="*/ 0 w 143"/>
                <a:gd name="T81" fmla="*/ 1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212"/>
                <a:gd name="T125" fmla="*/ 143 w 143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75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1 h 278"/>
                <a:gd name="T2" fmla="*/ 0 w 304"/>
                <a:gd name="T3" fmla="*/ 1 h 278"/>
                <a:gd name="T4" fmla="*/ 0 w 304"/>
                <a:gd name="T5" fmla="*/ 1 h 278"/>
                <a:gd name="T6" fmla="*/ 0 w 304"/>
                <a:gd name="T7" fmla="*/ 1 h 278"/>
                <a:gd name="T8" fmla="*/ 0 w 304"/>
                <a:gd name="T9" fmla="*/ 1 h 278"/>
                <a:gd name="T10" fmla="*/ 0 w 304"/>
                <a:gd name="T11" fmla="*/ 1 h 278"/>
                <a:gd name="T12" fmla="*/ 0 w 304"/>
                <a:gd name="T13" fmla="*/ 1 h 278"/>
                <a:gd name="T14" fmla="*/ 0 w 304"/>
                <a:gd name="T15" fmla="*/ 1 h 278"/>
                <a:gd name="T16" fmla="*/ 0 w 304"/>
                <a:gd name="T17" fmla="*/ 1 h 278"/>
                <a:gd name="T18" fmla="*/ 0 w 304"/>
                <a:gd name="T19" fmla="*/ 1 h 278"/>
                <a:gd name="T20" fmla="*/ 0 w 304"/>
                <a:gd name="T21" fmla="*/ 1 h 278"/>
                <a:gd name="T22" fmla="*/ 0 w 304"/>
                <a:gd name="T23" fmla="*/ 1 h 278"/>
                <a:gd name="T24" fmla="*/ 0 w 304"/>
                <a:gd name="T25" fmla="*/ 1 h 278"/>
                <a:gd name="T26" fmla="*/ 0 w 304"/>
                <a:gd name="T27" fmla="*/ 1 h 278"/>
                <a:gd name="T28" fmla="*/ 0 w 304"/>
                <a:gd name="T29" fmla="*/ 1 h 278"/>
                <a:gd name="T30" fmla="*/ 0 w 304"/>
                <a:gd name="T31" fmla="*/ 1 h 278"/>
                <a:gd name="T32" fmla="*/ 0 w 304"/>
                <a:gd name="T33" fmla="*/ 1 h 278"/>
                <a:gd name="T34" fmla="*/ 0 w 304"/>
                <a:gd name="T35" fmla="*/ 1 h 278"/>
                <a:gd name="T36" fmla="*/ 0 w 304"/>
                <a:gd name="T37" fmla="*/ 1 h 278"/>
                <a:gd name="T38" fmla="*/ 0 w 304"/>
                <a:gd name="T39" fmla="*/ 1 h 278"/>
                <a:gd name="T40" fmla="*/ 0 w 304"/>
                <a:gd name="T41" fmla="*/ 1 h 278"/>
                <a:gd name="T42" fmla="*/ 0 w 304"/>
                <a:gd name="T43" fmla="*/ 1 h 278"/>
                <a:gd name="T44" fmla="*/ 0 w 304"/>
                <a:gd name="T45" fmla="*/ 1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1 h 278"/>
                <a:gd name="T74" fmla="*/ 0 w 304"/>
                <a:gd name="T75" fmla="*/ 1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8"/>
                <a:gd name="T116" fmla="*/ 304 w 304"/>
                <a:gd name="T117" fmla="*/ 278 h 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3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r>
              <a:rPr lang="el-GR" sz="3200" dirty="0" smtClean="0">
                <a:latin typeface="Arial" pitchFamily="34" charset="0"/>
                <a:ea typeface="ＭＳ Ｐゴシック" pitchFamily="34" charset="-128"/>
              </a:rPr>
              <a:t>Στοιχεία ασύρματου δικτύου</a:t>
            </a:r>
            <a:endParaRPr lang="en-US" sz="32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3357" name="Picture 16" descr="underline_base"/>
          <p:cNvPicPr>
            <a:picLocks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50863" y="842481"/>
            <a:ext cx="5161568" cy="21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58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13359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11 h 1662"/>
                <a:gd name="T2" fmla="*/ 3 w 2135"/>
                <a:gd name="T3" fmla="*/ 1 h 1662"/>
                <a:gd name="T4" fmla="*/ 17 w 2135"/>
                <a:gd name="T5" fmla="*/ 3 h 1662"/>
                <a:gd name="T6" fmla="*/ 33 w 2135"/>
                <a:gd name="T7" fmla="*/ 2 h 1662"/>
                <a:gd name="T8" fmla="*/ 54 w 2135"/>
                <a:gd name="T9" fmla="*/ 7 h 1662"/>
                <a:gd name="T10" fmla="*/ 54 w 2135"/>
                <a:gd name="T11" fmla="*/ 20 h 1662"/>
                <a:gd name="T12" fmla="*/ 43 w 2135"/>
                <a:gd name="T13" fmla="*/ 28 h 1662"/>
                <a:gd name="T14" fmla="*/ 22 w 2135"/>
                <a:gd name="T15" fmla="*/ 26 h 1662"/>
                <a:gd name="T16" fmla="*/ 14 w 2135"/>
                <a:gd name="T17" fmla="*/ 22 h 1662"/>
                <a:gd name="T18" fmla="*/ 5 w 2135"/>
                <a:gd name="T19" fmla="*/ 19 h 1662"/>
                <a:gd name="T20" fmla="*/ 1 w 2135"/>
                <a:gd name="T21" fmla="*/ 11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60" name="Text Box 8"/>
            <p:cNvSpPr txBox="1">
              <a:spLocks noChangeArrowheads="1"/>
            </p:cNvSpPr>
            <p:nvPr/>
          </p:nvSpPr>
          <p:spPr bwMode="auto">
            <a:xfrm>
              <a:off x="4006" y="2030"/>
              <a:ext cx="1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sz="1800">
                  <a:latin typeface="Arial" pitchFamily="34" charset="0"/>
                  <a:cs typeface="Arial" pitchFamily="34" charset="0"/>
                </a:rPr>
                <a:t>Υποδομή Δικτύου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6-</a:t>
            </a:r>
            <a:fld id="{4B07E182-9355-435C-B6C0-0C70AA97F5C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340" name="Footer Placeholder 3"/>
          <p:cNvSpPr txBox="1">
            <a:spLocks noGrp="1"/>
          </p:cNvSpPr>
          <p:nvPr/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Wireless, Mobile Networks</a:t>
            </a:r>
          </a:p>
        </p:txBody>
      </p:sp>
      <p:sp>
        <p:nvSpPr>
          <p:cNvPr id="14341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>
                <a:latin typeface="Arial" pitchFamily="34" charset="0"/>
              </a:rPr>
              <a:t>6-</a:t>
            </a:r>
            <a:fld id="{6713B9D5-EEC1-489A-9A39-D88DB97F6405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r>
              <a:rPr lang="el-GR" sz="2800" smtClean="0">
                <a:latin typeface="Arial" pitchFamily="34" charset="0"/>
                <a:ea typeface="ＭＳ Ｐゴシック" pitchFamily="34" charset="-128"/>
              </a:rPr>
              <a:t>Χαρακτηριστικά</a:t>
            </a:r>
            <a:r>
              <a:rPr lang="en-US" sz="2800" smtClean="0">
                <a:ea typeface="ＭＳ Ｐゴシック" pitchFamily="34" charset="-128"/>
              </a:rPr>
              <a:t> </a:t>
            </a:r>
            <a:r>
              <a:rPr lang="el-GR" sz="2800" smtClean="0">
                <a:latin typeface="Arial" pitchFamily="34" charset="0"/>
                <a:ea typeface="ＭＳ Ｐゴシック" pitchFamily="34" charset="-128"/>
              </a:rPr>
              <a:t>επιλεγμένων</a:t>
            </a:r>
            <a:r>
              <a:rPr lang="en-US" sz="2800" smtClean="0">
                <a:ea typeface="ＭＳ Ｐゴシック" pitchFamily="34" charset="-128"/>
              </a:rPr>
              <a:t> </a:t>
            </a:r>
            <a:r>
              <a:rPr lang="el-GR" sz="2800" smtClean="0">
                <a:latin typeface="Arial" pitchFamily="34" charset="0"/>
                <a:ea typeface="ＭＳ Ｐゴシック" pitchFamily="34" charset="-128"/>
              </a:rPr>
              <a:t>ασύρματων προτύπων </a:t>
            </a:r>
            <a:endParaRPr lang="en-US" sz="28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955800"/>
            <a:ext cx="6567488" cy="34671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>
              <a:ea typeface="+mn-ea"/>
            </a:endParaRPr>
          </a:p>
        </p:txBody>
      </p:sp>
      <p:sp>
        <p:nvSpPr>
          <p:cNvPr id="14344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5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Indoor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10-30m</a:t>
            </a:r>
          </a:p>
        </p:txBody>
      </p:sp>
      <p:sp>
        <p:nvSpPr>
          <p:cNvPr id="14346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Outdoor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50-200m</a:t>
            </a:r>
          </a:p>
        </p:txBody>
      </p:sp>
      <p:sp>
        <p:nvSpPr>
          <p:cNvPr id="14347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Mid-range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outdoor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200m – 4 Km</a:t>
            </a:r>
          </a:p>
        </p:txBody>
      </p:sp>
      <p:sp>
        <p:nvSpPr>
          <p:cNvPr id="14348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Long-range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outdoor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>
                <a:latin typeface="Arial" pitchFamily="34" charset="0"/>
              </a:rPr>
              <a:t>5Km – 20 Km</a:t>
            </a:r>
          </a:p>
        </p:txBody>
      </p:sp>
      <p:sp>
        <p:nvSpPr>
          <p:cNvPr id="14349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.056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4350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.384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4351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1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4352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4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4353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5-11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4354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54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4355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4356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2G: IS-95, CDMA, GSM</a:t>
            </a:r>
          </a:p>
        </p:txBody>
      </p:sp>
      <p:sp>
        <p:nvSpPr>
          <p:cNvPr id="14357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4358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2.5G: UMTS/WCDMA, CDMA2000</a:t>
            </a:r>
          </a:p>
        </p:txBody>
      </p:sp>
      <p:sp>
        <p:nvSpPr>
          <p:cNvPr id="14359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4360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802.15</a:t>
            </a:r>
          </a:p>
        </p:txBody>
      </p:sp>
      <p:sp>
        <p:nvSpPr>
          <p:cNvPr id="14361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4362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802.11b</a:t>
            </a:r>
          </a:p>
        </p:txBody>
      </p:sp>
      <p:sp>
        <p:nvSpPr>
          <p:cNvPr id="14363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4364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802.11a,g</a:t>
            </a:r>
          </a:p>
        </p:txBody>
      </p:sp>
      <p:sp>
        <p:nvSpPr>
          <p:cNvPr id="14365" name="Line 135"/>
          <p:cNvSpPr>
            <a:spLocks noChangeShapeType="1"/>
          </p:cNvSpPr>
          <p:nvPr/>
        </p:nvSpPr>
        <p:spPr bwMode="auto">
          <a:xfrm flipV="1">
            <a:off x="1328738" y="2395538"/>
            <a:ext cx="0" cy="302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66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4367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4368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3G: UMTS/WCDMA-HSPDA, CDMA2000-1xEVDO</a:t>
            </a:r>
          </a:p>
        </p:txBody>
      </p:sp>
      <p:sp>
        <p:nvSpPr>
          <p:cNvPr id="14369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69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4G: LTWE WIMAX</a:t>
            </a:r>
          </a:p>
        </p:txBody>
      </p:sp>
      <p:sp>
        <p:nvSpPr>
          <p:cNvPr id="14370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4371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802.11a,g point-to-point</a:t>
            </a:r>
          </a:p>
        </p:txBody>
      </p:sp>
      <p:sp>
        <p:nvSpPr>
          <p:cNvPr id="14372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73" name="Text Box 144"/>
          <p:cNvSpPr txBox="1">
            <a:spLocks noChangeArrowheads="1"/>
          </p:cNvSpPr>
          <p:nvPr/>
        </p:nvSpPr>
        <p:spPr bwMode="auto">
          <a:xfrm>
            <a:off x="714375" y="20224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200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4374" name="Rectangle 145"/>
          <p:cNvSpPr>
            <a:spLocks noChangeArrowheads="1"/>
          </p:cNvSpPr>
          <p:nvPr/>
        </p:nvSpPr>
        <p:spPr bwMode="auto">
          <a:xfrm>
            <a:off x="1344613" y="2036763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l-GR" sz="1800"/>
          </a:p>
        </p:txBody>
      </p:sp>
      <p:sp>
        <p:nvSpPr>
          <p:cNvPr id="14375" name="Text Box 146"/>
          <p:cNvSpPr txBox="1">
            <a:spLocks noChangeArrowheads="1"/>
          </p:cNvSpPr>
          <p:nvPr/>
        </p:nvSpPr>
        <p:spPr bwMode="auto">
          <a:xfrm>
            <a:off x="1714500" y="2036763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802.11n</a:t>
            </a:r>
          </a:p>
        </p:txBody>
      </p:sp>
      <p:sp>
        <p:nvSpPr>
          <p:cNvPr id="14376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pitchFamily="34" charset="0"/>
              </a:rPr>
              <a:t>Data rate (Mbps)</a:t>
            </a:r>
          </a:p>
        </p:txBody>
      </p:sp>
      <p:pic>
        <p:nvPicPr>
          <p:cNvPr id="14377" name="Picture 6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30288"/>
            <a:ext cx="85439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10425</TotalTime>
  <Words>5386</Words>
  <Application>Microsoft Office PowerPoint</Application>
  <PresentationFormat>Προβολή στην οθόνη (4:3)</PresentationFormat>
  <Paragraphs>1443</Paragraphs>
  <Slides>73</Slides>
  <Notes>66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73</vt:i4>
      </vt:variant>
    </vt:vector>
  </HeadingPairs>
  <TitlesOfParts>
    <vt:vector size="85" baseType="lpstr">
      <vt:lpstr>Batang</vt:lpstr>
      <vt:lpstr>ＭＳ Ｐゴシック</vt:lpstr>
      <vt:lpstr>Arial</vt:lpstr>
      <vt:lpstr>ÇlÇr ñæí©</vt:lpstr>
      <vt:lpstr>Comic Sans MS</vt:lpstr>
      <vt:lpstr>Gill Sans MT</vt:lpstr>
      <vt:lpstr>Symbol</vt:lpstr>
      <vt:lpstr>Times New Roman</vt:lpstr>
      <vt:lpstr>Wingdings</vt:lpstr>
      <vt:lpstr>Default Design</vt:lpstr>
      <vt:lpstr>Clip</vt:lpstr>
      <vt:lpstr>Picture</vt:lpstr>
      <vt:lpstr>Δίκτυα Επικοινωνιών ΙΙ </vt:lpstr>
      <vt:lpstr> Δίκτυα Επικοινωνιών ΙΙ Τμήμα Πληροφορικής και Τηλεπικοινωνιών      Εθνικό &amp; Καποδιστριακό       Πανεπιστήμιο Αθηνών </vt:lpstr>
      <vt:lpstr>Ασύρματα και Κινητά Δίκτυα</vt:lpstr>
      <vt:lpstr>Διάρθρωση θεματικής ενότητας</vt:lpstr>
      <vt:lpstr>Στοιχεία ασύρματου δικτύου</vt:lpstr>
      <vt:lpstr>Στοιχεία ασύρματου δικτύου</vt:lpstr>
      <vt:lpstr>Στοιχεία ασύρματου δικτύου</vt:lpstr>
      <vt:lpstr>Στοιχεία ασύρματου δικτύου</vt:lpstr>
      <vt:lpstr>Χαρακτηριστικά επιλεγμένων ασύρματων προτύπων </vt:lpstr>
      <vt:lpstr>Στοιχεία ασύρματου δικτύου</vt:lpstr>
      <vt:lpstr>Στοιχεία ασύρματου δικτύου</vt:lpstr>
      <vt:lpstr>Ταξινόμηση ασύρματων δικτύων</vt:lpstr>
      <vt:lpstr>Διάρθρωση θεματικής ενότητας</vt:lpstr>
      <vt:lpstr>Χαρακτηριστικά Ασύρματης Ζεύξης (1)</vt:lpstr>
      <vt:lpstr>Χαρακτηριστικά Ασύρματης Ζεύξης (2)</vt:lpstr>
      <vt:lpstr>Χαρακτηριστικά Ασύρματης Ζεύξης (3)</vt:lpstr>
      <vt:lpstr>Code Division Multiple Access (CDMA) (Πολλαπλή Πρόσβαση με Διαίρεση Κώδικα)</vt:lpstr>
      <vt:lpstr>CDMA κωδικοποίηση/αποκωδικοποίηση</vt:lpstr>
      <vt:lpstr>CDMA: παρεμβολή δύο αποστολέων</vt:lpstr>
      <vt:lpstr>Διάρθρωση θεματικής ενότητας</vt:lpstr>
      <vt:lpstr>IEEE 802.11 Ασύρματο LAN</vt:lpstr>
      <vt:lpstr>802.11 LAN : αρχιτεκτονική</vt:lpstr>
      <vt:lpstr>802.11: Κανάλια, σύνδεση</vt:lpstr>
      <vt:lpstr>802.11: παθητική/ενεργητική σάρωση</vt:lpstr>
      <vt:lpstr>IEEE 802.11: πολλαπλή πρόσβαση</vt:lpstr>
      <vt:lpstr>IEEE 802.11 MAC Protocol: CSMA/CA</vt:lpstr>
      <vt:lpstr>Αποφυγή συγκρούσεων (περισσότερα)</vt:lpstr>
      <vt:lpstr>Αποφυγή Συγκρούσεων: «κράτηση» καναλιού μέσω RTS-CTS </vt:lpstr>
      <vt:lpstr>802.11 πλαίσιο: διευθυνσιοδότηση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Διάρθρωση θεματικής ενότητας</vt:lpstr>
      <vt:lpstr>Παρουσίαση του PowerPoint</vt:lpstr>
      <vt:lpstr>Κυψελωτά δίκτυα: πρώτο άλμα</vt:lpstr>
      <vt:lpstr>Παρουσίαση του PowerPoint</vt:lpstr>
      <vt:lpstr>Παρουσίαση του PowerPoint</vt:lpstr>
      <vt:lpstr>Παρουσίαση του PowerPoint</vt:lpstr>
      <vt:lpstr>Διάρθρωση θεματικής ενότητας</vt:lpstr>
      <vt:lpstr>Τι είναι η κινητικότητα;</vt:lpstr>
      <vt:lpstr>Κινητικότητα: Λεξιλόγιο</vt:lpstr>
      <vt:lpstr>Κινητικότητα: περισσότερο λεξιλόγιο</vt:lpstr>
      <vt:lpstr>Πώς επικοινωνείς με μια κινητή φίλη:</vt:lpstr>
      <vt:lpstr>Κινητικότητα: προσεγγίσεις</vt:lpstr>
      <vt:lpstr>Κινητικότητα: προσεγγίσεις</vt:lpstr>
      <vt:lpstr>Κινητικότητα: εγγραφή</vt:lpstr>
      <vt:lpstr>Κινητικότητα μέσω έμμεσης δρομολόγησης</vt:lpstr>
      <vt:lpstr>Έμμεση δρομολόγηση: σχόλια</vt:lpstr>
      <vt:lpstr>Έμμεση δρομολόγηση: μετακίνηση μεταξύ δικτύων</vt:lpstr>
      <vt:lpstr>Κινητικότητα μέσω άμεσης δρομολόγησης</vt:lpstr>
      <vt:lpstr>Κινητικότητα μέσω άμεσης δρομολόγησης: σχόλια</vt:lpstr>
      <vt:lpstr>Κινητικότητα με άμεση δρομολόγηση</vt:lpstr>
      <vt:lpstr>Διάρθρωση θεματικής ενότητας</vt:lpstr>
      <vt:lpstr>Mobile IP</vt:lpstr>
      <vt:lpstr>Mobile IP: άμεση δρομολόγηση</vt:lpstr>
      <vt:lpstr>Mobile IP: ανακάλυψη πράκτορα</vt:lpstr>
      <vt:lpstr>Mobile IP: παράδειγμα εγγραφής</vt:lpstr>
      <vt:lpstr>Παρουσίαση του PowerPoint</vt:lpstr>
      <vt:lpstr>Αντιμετώπιση κινητικότητας σε κυψελωτά δίκτυα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Mobility: GSM έναντι Mobile IP</vt:lpstr>
      <vt:lpstr>Ασύρματη ζεύξη, κινητικότητα: επίδραση σε πρωτόκολλα υψηλότερων επιπέδων</vt:lpstr>
      <vt:lpstr>Τέλος Ενότητας</vt:lpstr>
      <vt:lpstr>Άδεια Χρήσης</vt:lpstr>
      <vt:lpstr>Σημείωμα Αναφοράς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slides, Computer Networking, 3rd edition</dc:title>
  <dc:creator>Jim Kurose and Keith Ross</dc:creator>
  <cp:lastModifiedBy>Michael Pantazoglou</cp:lastModifiedBy>
  <cp:revision>390</cp:revision>
  <cp:lastPrinted>2011-11-16T01:40:55Z</cp:lastPrinted>
  <dcterms:created xsi:type="dcterms:W3CDTF">1999-10-08T19:08:27Z</dcterms:created>
  <dcterms:modified xsi:type="dcterms:W3CDTF">2015-02-27T11:39:13Z</dcterms:modified>
</cp:coreProperties>
</file>