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tags/tag1.xml" ContentType="application/vnd.openxmlformats-officedocument.presentationml.tags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75"/>
  </p:notesMasterIdLst>
  <p:handoutMasterIdLst>
    <p:handoutMasterId r:id="rId76"/>
  </p:handoutMasterIdLst>
  <p:sldIdLst>
    <p:sldId id="539" r:id="rId2"/>
    <p:sldId id="538" r:id="rId3"/>
    <p:sldId id="256" r:id="rId4"/>
    <p:sldId id="330" r:id="rId5"/>
    <p:sldId id="416" r:id="rId6"/>
    <p:sldId id="487" r:id="rId7"/>
    <p:sldId id="418" r:id="rId8"/>
    <p:sldId id="419" r:id="rId9"/>
    <p:sldId id="417" r:id="rId10"/>
    <p:sldId id="420" r:id="rId11"/>
    <p:sldId id="421" r:id="rId12"/>
    <p:sldId id="474" r:id="rId13"/>
    <p:sldId id="529" r:id="rId14"/>
    <p:sldId id="479" r:id="rId15"/>
    <p:sldId id="473" r:id="rId16"/>
    <p:sldId id="423" r:id="rId17"/>
    <p:sldId id="424" r:id="rId18"/>
    <p:sldId id="425" r:id="rId19"/>
    <p:sldId id="426" r:id="rId20"/>
    <p:sldId id="530" r:id="rId21"/>
    <p:sldId id="373" r:id="rId22"/>
    <p:sldId id="428" r:id="rId23"/>
    <p:sldId id="429" r:id="rId24"/>
    <p:sldId id="475" r:id="rId25"/>
    <p:sldId id="376" r:id="rId26"/>
    <p:sldId id="377" r:id="rId27"/>
    <p:sldId id="378" r:id="rId28"/>
    <p:sldId id="379" r:id="rId29"/>
    <p:sldId id="430" r:id="rId30"/>
    <p:sldId id="431" r:id="rId31"/>
    <p:sldId id="434" r:id="rId32"/>
    <p:sldId id="432" r:id="rId33"/>
    <p:sldId id="476" r:id="rId34"/>
    <p:sldId id="480" r:id="rId35"/>
    <p:sldId id="433" r:id="rId36"/>
    <p:sldId id="531" r:id="rId37"/>
    <p:sldId id="492" r:id="rId38"/>
    <p:sldId id="493" r:id="rId39"/>
    <p:sldId id="494" r:id="rId40"/>
    <p:sldId id="495" r:id="rId41"/>
    <p:sldId id="496" r:id="rId42"/>
    <p:sldId id="532" r:id="rId43"/>
    <p:sldId id="498" r:id="rId44"/>
    <p:sldId id="499" r:id="rId45"/>
    <p:sldId id="502" r:id="rId46"/>
    <p:sldId id="503" r:id="rId47"/>
    <p:sldId id="504" r:id="rId48"/>
    <p:sldId id="533" r:id="rId49"/>
    <p:sldId id="506" r:id="rId50"/>
    <p:sldId id="507" r:id="rId51"/>
    <p:sldId id="508" r:id="rId52"/>
    <p:sldId id="509" r:id="rId53"/>
    <p:sldId id="510" r:id="rId54"/>
    <p:sldId id="511" r:id="rId55"/>
    <p:sldId id="512" r:id="rId56"/>
    <p:sldId id="534" r:id="rId57"/>
    <p:sldId id="514" r:id="rId58"/>
    <p:sldId id="515" r:id="rId59"/>
    <p:sldId id="516" r:id="rId60"/>
    <p:sldId id="517" r:id="rId61"/>
    <p:sldId id="518" r:id="rId62"/>
    <p:sldId id="519" r:id="rId63"/>
    <p:sldId id="520" r:id="rId64"/>
    <p:sldId id="521" r:id="rId65"/>
    <p:sldId id="522" r:id="rId66"/>
    <p:sldId id="523" r:id="rId67"/>
    <p:sldId id="524" r:id="rId68"/>
    <p:sldId id="525" r:id="rId69"/>
    <p:sldId id="526" r:id="rId70"/>
    <p:sldId id="540" r:id="rId71"/>
    <p:sldId id="541" r:id="rId72"/>
    <p:sldId id="542" r:id="rId73"/>
    <p:sldId id="543" r:id="rId7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rgbClr val="000099"/>
      </a:buClr>
      <a:buFont typeface="Wingdings" pitchFamily="2" charset="2"/>
      <a:buChar char="•"/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000099"/>
      </a:buClr>
      <a:buFont typeface="Wingdings" pitchFamily="2" charset="2"/>
      <a:buChar char="•"/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000099"/>
      </a:buClr>
      <a:buFont typeface="Wingdings" pitchFamily="2" charset="2"/>
      <a:buChar char="•"/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000099"/>
      </a:buClr>
      <a:buFont typeface="Wingdings" pitchFamily="2" charset="2"/>
      <a:buChar char="•"/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000099"/>
      </a:buClr>
      <a:buFont typeface="Wingdings" pitchFamily="2" charset="2"/>
      <a:buChar char="•"/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99"/>
    <a:srgbClr val="C00000"/>
    <a:srgbClr val="FFFF00"/>
    <a:srgbClr val="DDDDDD"/>
    <a:srgbClr val="FFCCFF"/>
    <a:srgbClr val="FF99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7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19" tIns="47310" rIns="94619" bIns="47310" numCol="1" anchor="t" anchorCtr="0" compatLnSpc="1">
            <a:prstTxWarp prst="textNoShape">
              <a:avLst/>
            </a:prstTxWarp>
          </a:bodyPr>
          <a:lstStyle>
            <a:lvl1pPr defTabSz="946033">
              <a:spcBef>
                <a:spcPct val="0"/>
              </a:spcBef>
              <a:buClrTx/>
              <a:buFontTx/>
              <a:buNone/>
              <a:defRPr sz="1200">
                <a:latin typeface="Comic Sans MS" pitchFamily="66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11625" y="0"/>
            <a:ext cx="316388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19" tIns="47310" rIns="94619" bIns="47310" numCol="1" anchor="t" anchorCtr="0" compatLnSpc="1">
            <a:prstTxWarp prst="textNoShape">
              <a:avLst/>
            </a:prstTxWarp>
          </a:bodyPr>
          <a:lstStyle>
            <a:lvl1pPr algn="r" defTabSz="946033">
              <a:spcBef>
                <a:spcPct val="0"/>
              </a:spcBef>
              <a:buClrTx/>
              <a:buFontTx/>
              <a:buNone/>
              <a:defRPr sz="1200">
                <a:latin typeface="Comic Sans MS" pitchFamily="66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19" tIns="47310" rIns="94619" bIns="47310" numCol="1" anchor="b" anchorCtr="0" compatLnSpc="1">
            <a:prstTxWarp prst="textNoShape">
              <a:avLst/>
            </a:prstTxWarp>
          </a:bodyPr>
          <a:lstStyle>
            <a:lvl1pPr defTabSz="946033">
              <a:spcBef>
                <a:spcPct val="0"/>
              </a:spcBef>
              <a:buClrTx/>
              <a:buFontTx/>
              <a:buNone/>
              <a:defRPr sz="1200">
                <a:latin typeface="Comic Sans MS" pitchFamily="66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11625" y="9129713"/>
            <a:ext cx="31638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4619" tIns="47310" rIns="94619" bIns="47310" numCol="1" anchor="b" anchorCtr="0" compatLnSpc="1">
            <a:prstTxWarp prst="textNoShape">
              <a:avLst/>
            </a:prstTxWarp>
          </a:bodyPr>
          <a:lstStyle>
            <a:lvl1pPr algn="r" defTabSz="944563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>
              <a:defRPr/>
            </a:pPr>
            <a:fld id="{98654A68-C637-4186-B5FF-AD3232EFAA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8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5" tIns="48322" rIns="96645" bIns="48322" numCol="1" anchor="t" anchorCtr="0" compatLnSpc="1">
            <a:prstTxWarp prst="textNoShape">
              <a:avLst/>
            </a:prstTxWarp>
          </a:bodyPr>
          <a:lstStyle>
            <a:lvl1pPr defTabSz="966668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5" tIns="48322" rIns="96645" bIns="48322" numCol="1" anchor="t" anchorCtr="0" compatLnSpc="1">
            <a:prstTxWarp prst="textNoShape">
              <a:avLst/>
            </a:prstTxWarp>
          </a:bodyPr>
          <a:lstStyle>
            <a:lvl1pPr algn="r" defTabSz="966668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5" tIns="48322" rIns="96645" bIns="483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5" tIns="48322" rIns="96645" bIns="48322" numCol="1" anchor="b" anchorCtr="0" compatLnSpc="1">
            <a:prstTxWarp prst="textNoShape">
              <a:avLst/>
            </a:prstTxWarp>
          </a:bodyPr>
          <a:lstStyle>
            <a:lvl1pPr defTabSz="966668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5" tIns="48322" rIns="96645" bIns="48322" numCol="1" anchor="b" anchorCtr="0" compatLnSpc="1">
            <a:prstTxWarp prst="textNoShape">
              <a:avLst/>
            </a:prstTxWarp>
          </a:bodyPr>
          <a:lstStyle>
            <a:lvl1pPr algn="r" defTabSz="96520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231DAD6-A2DC-4421-A15F-8110682C5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0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09F109-40E9-45CE-A109-BE975175DB6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4027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928270-6B53-4B76-9E31-E34E135E78B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3921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5200">
              <a:spcBef>
                <a:spcPct val="0"/>
              </a:spcBef>
              <a:buClrTx/>
              <a:buFontTx/>
              <a:buNone/>
            </a:pPr>
            <a:fld id="{6F88C0E7-FD5C-438C-95E6-9100421C10A2}" type="slidenum">
              <a:rPr lang="en-US" sz="1200">
                <a:latin typeface="Times New Roman" pitchFamily="18" charset="0"/>
              </a:rPr>
              <a:pPr algn="r" defTabSz="965200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98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623DDE-4B09-4A45-9A56-27D25024553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7544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69D182-14F3-4956-AD5C-BCA25021BD26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8936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787508-923D-418C-A323-87D5D251772F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1922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FB9F0F-89D1-45BD-A5A8-3F4261971A36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3622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5E6703-8B07-4C39-921A-4C859CC3AA94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8557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FBA7A7-3439-4EC3-8A57-13607A977D26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23303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5200">
              <a:spcBef>
                <a:spcPct val="0"/>
              </a:spcBef>
              <a:buClrTx/>
              <a:buFontTx/>
              <a:buNone/>
            </a:pPr>
            <a:fld id="{7E7B6EDC-82CE-4C1C-9165-5F9E6BC9A428}" type="slidenum">
              <a:rPr lang="en-US" sz="1200">
                <a:latin typeface="Times New Roman" pitchFamily="18" charset="0"/>
              </a:rPr>
              <a:pPr algn="r" defTabSz="965200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253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FCB0C6-FDDC-4B1B-9790-9679050A8AB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8110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79A7E1-7B7A-4C6C-BB7B-BADAE6ADDD3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19959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B2012-66D9-452E-88DD-93B20B2AD19C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1615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8AF5E8-F19A-484A-88A3-C1E1AD90A970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7279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571E6-6799-46D4-9754-D1E4B6FCC028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08869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078E12-4F80-4489-8C4D-F2547BAC49FD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6614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2D1351-8A0D-4308-A666-A8F3ADE31966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32863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AC26-9C7B-4350-A856-14FBB9DA970F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56186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579852-F02B-4E6B-9249-B9C7095755D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89970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6EAAEF-7C9C-46F7-A84B-58908B92FC35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53888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214DAC-A71C-4BE4-B200-088375171319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3944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F354B1-3668-4464-9DFB-B031FBBEBCBB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101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E2C40A-63B5-46E1-ADD3-C8C972C949E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87241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DD7D3-76AC-4312-835F-FC6A8C4E5FB0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92378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E73B3C-B54B-4E56-BD1D-D4DE499DEE88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80157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F131D0-7F97-4F87-81C3-4B74779A62F8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85440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7D368E-F065-4067-BBAD-BE159126B138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0404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5200">
              <a:spcBef>
                <a:spcPct val="0"/>
              </a:spcBef>
              <a:buClrTx/>
              <a:buFontTx/>
              <a:buNone/>
            </a:pPr>
            <a:fld id="{8AE80498-05C7-405C-A072-D42C7D122EDA}" type="slidenum">
              <a:rPr lang="en-US" sz="1200">
                <a:latin typeface="Times New Roman" pitchFamily="18" charset="0"/>
              </a:rPr>
              <a:pPr algn="r" defTabSz="965200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41081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C1C17E25-28B7-4A98-B505-16369E9F219B}" type="slidenum">
              <a:rPr lang="en-US" smtClean="0"/>
              <a:pPr defTabSz="966788"/>
              <a:t>37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84501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80E64736-18A4-42B9-B50B-CAC5ECB35EFC}" type="slidenum">
              <a:rPr lang="en-US" smtClean="0"/>
              <a:pPr defTabSz="966788"/>
              <a:t>38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2489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5200">
              <a:spcBef>
                <a:spcPct val="0"/>
              </a:spcBef>
              <a:buClrTx/>
              <a:buFontTx/>
              <a:buNone/>
            </a:pPr>
            <a:fld id="{C639CC23-8522-4AE2-9859-DDFE8AD30A18}" type="slidenum">
              <a:rPr lang="en-US" sz="1200">
                <a:latin typeface="Times New Roman" pitchFamily="18" charset="0"/>
              </a:rPr>
              <a:pPr algn="r" defTabSz="965200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83631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0A635362-7572-4B4A-8FD7-ACE7ED7AB8C1}" type="slidenum">
              <a:rPr lang="en-US" smtClean="0"/>
              <a:pPr defTabSz="966788"/>
              <a:t>43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4883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39F37ECD-19D3-4E60-8639-DBAEA4994D6B}" type="slidenum">
              <a:rPr lang="en-US" smtClean="0"/>
              <a:pPr defTabSz="966788"/>
              <a:t>44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2414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90F2A1-FB2A-4C87-92BB-F0BC249B87E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72644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0CA0FEAD-96AE-4E01-A978-BE9B7CA6E394}" type="slidenum">
              <a:rPr lang="en-US" smtClean="0"/>
              <a:pPr defTabSz="966788"/>
              <a:t>45</a:t>
            </a:fld>
            <a:endParaRPr 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3507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AB90D55A-F7A7-45EB-9D3A-A43491110F8F}" type="slidenum">
              <a:rPr lang="en-US" smtClean="0"/>
              <a:pPr defTabSz="966788"/>
              <a:t>46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58773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8FCED5BB-D8BD-4F3A-AE5B-3C040C351155}" type="slidenum">
              <a:rPr lang="en-US" smtClean="0"/>
              <a:pPr defTabSz="966788"/>
              <a:t>47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89356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fld id="{4A68D13C-C1E1-4A18-A0EA-4C5F544DEF37}" type="slidenum">
              <a:rPr lang="en-US" sz="1200">
                <a:latin typeface="Times New Roman" pitchFamily="18" charset="0"/>
              </a:rPr>
              <a:pPr algn="r" defTabSz="966788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56476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14104BB4-EB91-412B-A678-91E14042EEFA}" type="slidenum">
              <a:rPr lang="en-US" smtClean="0"/>
              <a:pPr defTabSz="966788"/>
              <a:t>49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48545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4D30D03B-F967-4ABE-94F9-F233C2498AEA}" type="slidenum">
              <a:rPr lang="en-US" smtClean="0"/>
              <a:pPr defTabSz="966788"/>
              <a:t>50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89608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F3F128B8-666A-4829-8855-020898B9BB31}" type="slidenum">
              <a:rPr lang="en-US" smtClean="0"/>
              <a:pPr defTabSz="966788"/>
              <a:t>51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2329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6996FDE5-794D-4212-B2FE-4053EB45C626}" type="slidenum">
              <a:rPr lang="en-US" smtClean="0"/>
              <a:pPr defTabSz="966788"/>
              <a:t>52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43974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4CC00190-423A-423B-9966-8C991E068BB5}" type="slidenum">
              <a:rPr lang="en-US" smtClean="0"/>
              <a:pPr defTabSz="966788"/>
              <a:t>53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74641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A50314C3-4E04-4E67-9739-6765AF69CF44}" type="slidenum">
              <a:rPr lang="en-US" smtClean="0"/>
              <a:pPr defTabSz="966788"/>
              <a:t>54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8520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9E8949-6B3C-468A-A49A-483CB523AB8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70135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FB9463E6-19D3-46D6-B44A-CAE7E73FF811}" type="slidenum">
              <a:rPr lang="en-US" smtClean="0"/>
              <a:pPr defTabSz="966788"/>
              <a:t>55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21848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45" tIns="48322" rIns="96645" bIns="48322" anchor="b"/>
          <a:lstStyle/>
          <a:p>
            <a:pPr algn="r" defTabSz="965200">
              <a:spcBef>
                <a:spcPct val="0"/>
              </a:spcBef>
              <a:buClrTx/>
              <a:buFontTx/>
              <a:buNone/>
            </a:pPr>
            <a:fld id="{8B07AF18-1CE0-42AD-B319-A65FBAE116A1}" type="slidenum">
              <a:rPr lang="en-US" sz="1200">
                <a:latin typeface="Times New Roman" pitchFamily="18" charset="0"/>
              </a:rPr>
              <a:pPr algn="r" defTabSz="965200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934748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F9DDB313-213D-41BF-A5D4-9F316697EFA8}" type="slidenum">
              <a:rPr lang="en-US" smtClean="0"/>
              <a:pPr defTabSz="966788"/>
              <a:t>57</a:t>
            </a:fld>
            <a:endParaRPr 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93119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937D6AB5-7CC8-4EC8-B0CB-AAE6F915B988}" type="slidenum">
              <a:rPr lang="en-US" smtClean="0"/>
              <a:pPr defTabSz="966788"/>
              <a:t>58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61351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FBEC017D-BACF-4980-B875-8BFB16DEF39A}" type="slidenum">
              <a:rPr lang="en-US" smtClean="0"/>
              <a:pPr defTabSz="966788"/>
              <a:t>59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907836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379C3131-A056-4540-84BB-347D9AA65308}" type="slidenum">
              <a:rPr lang="en-US" smtClean="0"/>
              <a:pPr defTabSz="966788"/>
              <a:t>60</a:t>
            </a:fld>
            <a:endParaRPr 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831432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AC442636-91FA-405B-9DC7-50CF74095BDD}" type="slidenum">
              <a:rPr lang="en-US" smtClean="0"/>
              <a:pPr defTabSz="966788"/>
              <a:t>61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26803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353EC015-2C6A-420C-93EB-AC904CFF7A86}" type="slidenum">
              <a:rPr lang="en-US" smtClean="0"/>
              <a:pPr defTabSz="966788"/>
              <a:t>62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436665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198D0CE9-D195-4D8B-9CD2-AB0000A0CA2A}" type="slidenum">
              <a:rPr lang="en-US" smtClean="0"/>
              <a:pPr defTabSz="966788"/>
              <a:t>63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9937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FB3FE0ED-8EA8-4013-8BAC-06C4B0362BB4}" type="slidenum">
              <a:rPr lang="en-US" smtClean="0"/>
              <a:pPr defTabSz="966788"/>
              <a:t>64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551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1C9B6B-3D66-4C78-9DB6-E7CD108DD90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639968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0180FA35-BE5C-4D13-AFA9-68C4728AFEF0}" type="slidenum">
              <a:rPr lang="en-US" smtClean="0"/>
              <a:pPr defTabSz="966788"/>
              <a:t>65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21429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BABE0EF7-3D5A-4D21-BE9F-B59934E6BFC9}" type="slidenum">
              <a:rPr lang="en-US" smtClean="0"/>
              <a:pPr defTabSz="966788"/>
              <a:t>66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03966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C0068BC5-F7A4-40C7-A33E-E69AA2DCFF67}" type="slidenum">
              <a:rPr lang="en-US" smtClean="0"/>
              <a:pPr defTabSz="966788"/>
              <a:t>67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67662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56301D3F-DAC1-4511-9842-EBC3E991DEF5}" type="slidenum">
              <a:rPr lang="en-US" smtClean="0"/>
              <a:pPr defTabSz="966788"/>
              <a:t>68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348042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6788"/>
            <a:fld id="{CAA2BBD3-A95C-44B0-9158-02BD5B6854F4}" type="slidenum">
              <a:rPr lang="en-US" smtClean="0"/>
              <a:pPr defTabSz="966788"/>
              <a:t>69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1976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85835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7559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77AB9E-5966-4C11-B7A4-6A2CD88C753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285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BB796E-BAF3-4687-B32A-F3F4D17D6968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4334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D0D06D-1820-49DD-B141-661AF80F064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1841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39768-BB47-4881-A2D3-0CC32075E1F7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918AFC5B-5363-458F-A834-690EF012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244F9-85C8-4A2E-8760-4F9DFFAC68B8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F700C136-EB42-42EC-8465-A2134D8C2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CC473-AEE0-4A0E-AFF0-287EC4EE6492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A9819630-712D-4729-9E1A-3BCC18054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2930F-8D7A-4448-ACB6-27B3439A696B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F0186616-BCFB-4221-8544-0FF5A33C5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84951-E4F1-4720-8AED-6E9744D80038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66CD89AF-823F-4C2E-9642-D57AC05282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D482B-A815-4611-92F2-11F56D8443A1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48942428-C7B8-41DD-B5A1-8D914F240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97E50-E01B-4417-BAE9-2A474BC348EE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B0B10B8F-B048-494B-A4D0-A0DA5D725F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82FA8-BF1E-4920-B0E4-948D6B0DB987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7904F3BF-D4F4-4107-A53D-6282C3AE4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BF229-C3C2-42B7-99EE-8AE606FA8F9F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F34AF8F6-C3FB-4907-9FAA-2FCF1D3518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13"/>
          </p:nvPr>
        </p:nvSpPr>
        <p:spPr>
          <a:xfrm>
            <a:off x="8364538" y="6545263"/>
            <a:ext cx="914400" cy="914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82E37-F076-4C8D-BD84-A00E65FCB562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6-</a:t>
            </a:r>
            <a:fld id="{E0E26B07-F47A-48C5-9CC9-B72AE690D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13FF3-89A3-4377-B8AC-9F010277E061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D3665F34-C39E-499A-B89C-90D5532B8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709A-085B-48C1-AC32-4E42AA7CDE78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6-</a:t>
            </a:r>
            <a:fld id="{8A96D41A-0CFE-4D7A-8750-9FD59C72D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C1B055D2-AF4E-4330-99A6-33EEF5471697}" type="datetime1">
              <a:rPr lang="el-GR" smtClean="0"/>
              <a:pPr>
                <a:defRPr/>
              </a:pPr>
              <a:t>27/2/2015</a:t>
            </a:fld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Wireless, Mobile Networks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6-</a:t>
            </a:r>
            <a:fld id="{3C01C83F-6C95-40A4-9156-226027590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73" r:id="rId7"/>
    <p:sldLayoutId id="2147483669" r:id="rId8"/>
    <p:sldLayoutId id="2147483674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000099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000099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000099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rgbClr val="000099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75000"/>
        <a:buFont typeface="Wingdings" pitchFamily="2" charset="2"/>
        <a:buChar char="v"/>
        <a:defRPr sz="2800">
          <a:solidFill>
            <a:schemeClr val="tx1"/>
          </a:solidFill>
          <a:latin typeface="Gill Sans MT" pitchFamily="34" charset="0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sz="2400">
          <a:solidFill>
            <a:schemeClr val="tx1"/>
          </a:solidFill>
          <a:latin typeface="Gill Sans MT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4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4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33.wmf"/><Relationship Id="rId15" Type="http://schemas.openxmlformats.org/officeDocument/2006/relationships/oleObject" Target="../embeddings/oleObject10.bin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8.png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7.png"/><Relationship Id="rId10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9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9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4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8.png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3.wmf"/><Relationship Id="rId10" Type="http://schemas.openxmlformats.org/officeDocument/2006/relationships/image" Target="../media/image4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70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71.wmf"/><Relationship Id="rId4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2.wmf"/><Relationship Id="rId4" Type="http://schemas.openxmlformats.org/officeDocument/2006/relationships/image" Target="../media/image49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72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9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32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74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5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4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3: Ασύρματα, Κινητά Δίκτυα</a:t>
            </a:r>
            <a:endParaRPr lang="en-US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41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FAD76771-8112-4A43-989E-A4F51DF31826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5364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5365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5366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7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5368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9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5370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5371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2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3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4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5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5376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15493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94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77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15491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92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78" name="Group 92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15474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5476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77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78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79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0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1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2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3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4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5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6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7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8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89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90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5475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79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15472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73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0" name="Group 113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15455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545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5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5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6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7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7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5456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1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15453" name="Picture 354" descr="laptop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54" name="Picture 355" descr="antenna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2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15451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52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3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15449" name="Picture 354" descr="laptop_stylized_small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50" name="Picture 35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4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15447" name="Picture 364" descr="iphone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4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5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15445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4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6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15443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44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7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15441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42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8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15439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40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89" name="Group 155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15422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5424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25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26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27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28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29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0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1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2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3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4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5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6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7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5438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5423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0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15420" name="Picture 354" descr="laptop_stylized_small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21" name="Picture 355" descr="antenna_stylized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1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15418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19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2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15416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17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3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15414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1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4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15412" name="Picture 354" descr="laptop_stylized_small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13" name="Picture 355" descr="antenna_stylized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95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15410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1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96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5397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A519058A-77D3-471B-BFC4-43731580044C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15398" name="Group 87"/>
          <p:cNvGrpSpPr>
            <a:grpSpLocks/>
          </p:cNvGrpSpPr>
          <p:nvPr/>
        </p:nvGrpSpPr>
        <p:grpSpPr bwMode="auto">
          <a:xfrm>
            <a:off x="4597400" y="1362075"/>
            <a:ext cx="4187825" cy="4064000"/>
            <a:chOff x="2896" y="858"/>
            <a:chExt cx="2638" cy="2560"/>
          </a:xfrm>
        </p:grpSpPr>
        <p:sp>
          <p:nvSpPr>
            <p:cNvPr id="15404" name="Rectangle 63"/>
            <p:cNvSpPr>
              <a:spLocks noChangeArrowheads="1"/>
            </p:cNvSpPr>
            <p:nvPr/>
          </p:nvSpPr>
          <p:spPr bwMode="auto">
            <a:xfrm>
              <a:off x="3455" y="981"/>
              <a:ext cx="2079" cy="995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15405" name="Rectangle 64"/>
            <p:cNvSpPr>
              <a:spLocks noChangeArrowheads="1"/>
            </p:cNvSpPr>
            <p:nvPr/>
          </p:nvSpPr>
          <p:spPr bwMode="auto">
            <a:xfrm>
              <a:off x="3489" y="884"/>
              <a:ext cx="1719" cy="15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15406" name="Rectangle 65"/>
            <p:cNvSpPr>
              <a:spLocks noChangeArrowheads="1"/>
            </p:cNvSpPr>
            <p:nvPr/>
          </p:nvSpPr>
          <p:spPr bwMode="auto">
            <a:xfrm>
              <a:off x="3488" y="858"/>
              <a:ext cx="1984" cy="1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lnSpc>
                  <a:spcPct val="90000"/>
                </a:lnSpc>
                <a:buSzPct val="75000"/>
                <a:buFont typeface="Wingdings" pitchFamily="2" charset="2"/>
                <a:buNone/>
              </a:pPr>
              <a:r>
                <a:rPr lang="en-US" sz="2400" dirty="0"/>
                <a:t> </a:t>
              </a:r>
              <a:r>
                <a:rPr lang="el-GR" sz="1800" b="1" dirty="0">
                  <a:latin typeface="Arial" pitchFamily="34" charset="0"/>
                </a:rPr>
                <a:t>λειτουργία υποδομής</a:t>
              </a:r>
            </a:p>
            <a:p>
              <a:pPr marL="342900" indent="-342900">
                <a:lnSpc>
                  <a:spcPct val="90000"/>
                </a:lnSpc>
                <a:spcBef>
                  <a:spcPts val="1200"/>
                </a:spcBef>
                <a:buSzPct val="75000"/>
                <a:buFont typeface="Wingdings" pitchFamily="2" charset="2"/>
                <a:buChar char="v"/>
              </a:pPr>
              <a:r>
                <a:rPr lang="el-GR" sz="1600" dirty="0" smtClean="0">
                  <a:latin typeface="Arial" pitchFamily="34" charset="0"/>
                </a:rPr>
                <a:t>ο </a:t>
              </a:r>
              <a:r>
                <a:rPr lang="el-GR" sz="1600" dirty="0">
                  <a:solidFill>
                    <a:srgbClr val="C00000"/>
                  </a:solidFill>
                  <a:latin typeface="Arial" pitchFamily="34" charset="0"/>
                </a:rPr>
                <a:t>σταθμός βάσης</a:t>
              </a:r>
              <a:r>
                <a:rPr lang="en-US" sz="1600" dirty="0">
                  <a:solidFill>
                    <a:srgbClr val="C00000"/>
                  </a:solidFill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συνδέει κινητά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στο ενσύρματο δίκτυο</a:t>
              </a:r>
              <a:endParaRPr lang="en-US" sz="1600" dirty="0">
                <a:latin typeface="Arial" pitchFamily="34" charset="0"/>
              </a:endParaRPr>
            </a:p>
            <a:p>
              <a:pPr marL="342900" indent="-342900">
                <a:lnSpc>
                  <a:spcPct val="90000"/>
                </a:lnSpc>
                <a:spcBef>
                  <a:spcPts val="1200"/>
                </a:spcBef>
                <a:buSzPct val="75000"/>
                <a:buFont typeface="Wingdings" pitchFamily="2" charset="2"/>
                <a:buChar char="v"/>
              </a:pPr>
              <a:r>
                <a:rPr lang="el-GR" sz="1600" dirty="0" err="1">
                  <a:solidFill>
                    <a:srgbClr val="C00000"/>
                  </a:solidFill>
                  <a:latin typeface="Arial" pitchFamily="34" charset="0"/>
                </a:rPr>
                <a:t>μεταπομπή</a:t>
              </a:r>
              <a:r>
                <a:rPr lang="en-US" sz="1600" dirty="0">
                  <a:latin typeface="Gill Sans MT" pitchFamily="34" charset="0"/>
                </a:rPr>
                <a:t>: </a:t>
              </a:r>
              <a:r>
                <a:rPr lang="el-GR" sz="1600" dirty="0">
                  <a:latin typeface="Arial" pitchFamily="34" charset="0"/>
                </a:rPr>
                <a:t>το κινητό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αλλάζει σταθμό βάσης</a:t>
              </a:r>
              <a:r>
                <a:rPr lang="en-US" sz="1600" dirty="0">
                  <a:latin typeface="Gill Sans MT" pitchFamily="34" charset="0"/>
                </a:rPr>
                <a:t> </a:t>
              </a:r>
              <a:endParaRPr lang="en-US" sz="1600" dirty="0">
                <a:latin typeface="Arial" pitchFamily="34" charset="0"/>
              </a:endParaRPr>
            </a:p>
          </p:txBody>
        </p:sp>
        <p:sp>
          <p:nvSpPr>
            <p:cNvPr id="15407" name="Line 84"/>
            <p:cNvSpPr>
              <a:spLocks noChangeShapeType="1"/>
            </p:cNvSpPr>
            <p:nvPr/>
          </p:nvSpPr>
          <p:spPr bwMode="auto">
            <a:xfrm flipH="1">
              <a:off x="3314" y="2446"/>
              <a:ext cx="1072" cy="88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08" name="Line 85"/>
            <p:cNvSpPr>
              <a:spLocks noChangeShapeType="1"/>
            </p:cNvSpPr>
            <p:nvPr/>
          </p:nvSpPr>
          <p:spPr bwMode="auto">
            <a:xfrm flipH="1">
              <a:off x="3747" y="2445"/>
              <a:ext cx="637" cy="90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5409" name="Line 86"/>
            <p:cNvSpPr>
              <a:spLocks noChangeShapeType="1"/>
            </p:cNvSpPr>
            <p:nvPr/>
          </p:nvSpPr>
          <p:spPr bwMode="auto">
            <a:xfrm flipH="1">
              <a:off x="2896" y="2453"/>
              <a:ext cx="1470" cy="96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15399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5400" name="Picture 16" descr="underline_base"/>
          <p:cNvPicPr>
            <a:picLocks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236307" y="881063"/>
            <a:ext cx="5473932" cy="14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401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15402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5403" name="Text Box 8"/>
            <p:cNvSpPr txBox="1">
              <a:spLocks noChangeArrowheads="1"/>
            </p:cNvSpPr>
            <p:nvPr/>
          </p:nvSpPr>
          <p:spPr bwMode="auto">
            <a:xfrm>
              <a:off x="4006" y="2030"/>
              <a:ext cx="12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Υποδομή Δικτύου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31852D4-BB93-4046-B85A-FCF754CE0A35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038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039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B756972B-9538-4E71-BE5F-7055DCCA56F3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040" name="Rectangle 64"/>
          <p:cNvSpPr>
            <a:spLocks noChangeArrowheads="1"/>
          </p:cNvSpPr>
          <p:nvPr/>
        </p:nvSpPr>
        <p:spPr bwMode="auto">
          <a:xfrm>
            <a:off x="5548313" y="1479550"/>
            <a:ext cx="3094037" cy="347503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41" name="Rectangle 240"/>
          <p:cNvSpPr>
            <a:spLocks noChangeArrowheads="1"/>
          </p:cNvSpPr>
          <p:nvPr/>
        </p:nvSpPr>
        <p:spPr bwMode="auto">
          <a:xfrm>
            <a:off x="5562600" y="1384300"/>
            <a:ext cx="1752600" cy="317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2" name="Group 208"/>
          <p:cNvGrpSpPr>
            <a:grpSpLocks/>
          </p:cNvGrpSpPr>
          <p:nvPr/>
        </p:nvGrpSpPr>
        <p:grpSpPr bwMode="auto">
          <a:xfrm>
            <a:off x="876300" y="1717675"/>
            <a:ext cx="1755775" cy="1625600"/>
            <a:chOff x="1824" y="1076"/>
            <a:chExt cx="1106" cy="1024"/>
          </a:xfrm>
        </p:grpSpPr>
        <p:sp>
          <p:nvSpPr>
            <p:cNvPr id="1079" name="Oval 209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1080" name="Group 210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1034" name="Object 21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6" name="Clip" r:id="rId4" imgW="826829" imgH="840406" progId="">
                      <p:embed/>
                    </p:oleObj>
                  </mc:Choice>
                  <mc:Fallback>
                    <p:oleObj name="Clip" r:id="rId4" imgW="826829" imgH="840406" progId="">
                      <p:embed/>
                      <p:pic>
                        <p:nvPicPr>
                          <p:cNvPr id="0" name="Object 2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5" name="Object 21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7" name="Clip" r:id="rId6" imgW="1268295" imgH="1199426" progId="">
                      <p:embed/>
                    </p:oleObj>
                  </mc:Choice>
                  <mc:Fallback>
                    <p:oleObj name="Clip" r:id="rId6" imgW="1268295" imgH="1199426" progId="">
                      <p:embed/>
                      <p:pic>
                        <p:nvPicPr>
                          <p:cNvPr id="0" name="Object 2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43" name="Rectangle 66"/>
          <p:cNvSpPr>
            <a:spLocks noChangeArrowheads="1"/>
          </p:cNvSpPr>
          <p:nvPr/>
        </p:nvSpPr>
        <p:spPr bwMode="auto">
          <a:xfrm>
            <a:off x="5537200" y="1362075"/>
            <a:ext cx="3149600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n-US" sz="1800" b="1" dirty="0">
                <a:latin typeface="Gill Sans MT" pitchFamily="34" charset="0"/>
              </a:rPr>
              <a:t>ad hoc </a:t>
            </a:r>
            <a:r>
              <a:rPr lang="el-GR" sz="1800" b="1" dirty="0">
                <a:latin typeface="Arial" pitchFamily="34" charset="0"/>
              </a:rPr>
              <a:t>λειτουργία</a:t>
            </a:r>
            <a:endParaRPr lang="en-US" sz="1800" b="1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χωρίς σταθμούς βάσης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κόμβοι μπορούν μόνο να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μεταδώσουν σε άλλους κόμβους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εντός της περιοχής κάλυψης της ζεύξης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οι κόμβοι αυτό-οργανώνονται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σε ένα δίκτυο</a:t>
            </a:r>
            <a:r>
              <a:rPr lang="en-US" sz="1600" dirty="0">
                <a:latin typeface="Gill Sans MT" pitchFamily="34" charset="0"/>
              </a:rPr>
              <a:t>: </a:t>
            </a:r>
            <a:r>
              <a:rPr lang="el-GR" sz="1600" dirty="0">
                <a:latin typeface="Arial" pitchFamily="34" charset="0"/>
              </a:rPr>
              <a:t>μεταξύ τους δρομολόγηση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l-GR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1600" dirty="0">
                <a:latin typeface="Arial" pitchFamily="34" charset="0"/>
              </a:rPr>
              <a:t>D2D (Device-to-Device)</a:t>
            </a:r>
          </a:p>
        </p:txBody>
      </p:sp>
      <p:grpSp>
        <p:nvGrpSpPr>
          <p:cNvPr id="4" name="Group 137"/>
          <p:cNvGrpSpPr>
            <a:grpSpLocks/>
          </p:cNvGrpSpPr>
          <p:nvPr/>
        </p:nvGrpSpPr>
        <p:grpSpPr bwMode="auto">
          <a:xfrm>
            <a:off x="2181225" y="3041650"/>
            <a:ext cx="1755775" cy="1625600"/>
            <a:chOff x="1824" y="1076"/>
            <a:chExt cx="1106" cy="1024"/>
          </a:xfrm>
        </p:grpSpPr>
        <p:sp>
          <p:nvSpPr>
            <p:cNvPr id="1077" name="Oval 138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1078" name="Group 139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1032" name="Object 1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8" name="Clip" r:id="rId8" imgW="826829" imgH="840406" progId="">
                      <p:embed/>
                    </p:oleObj>
                  </mc:Choice>
                  <mc:Fallback>
                    <p:oleObj name="Clip" r:id="rId8" imgW="826829" imgH="840406" progId="">
                      <p:embed/>
                      <p:pic>
                        <p:nvPicPr>
                          <p:cNvPr id="0" name="Object 1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3" name="Object 1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9" name="Clip" r:id="rId9" imgW="1268295" imgH="1199426" progId="">
                      <p:embed/>
                    </p:oleObj>
                  </mc:Choice>
                  <mc:Fallback>
                    <p:oleObj name="Clip" r:id="rId9" imgW="1268295" imgH="1199426" progId="">
                      <p:embed/>
                      <p:pic>
                        <p:nvPicPr>
                          <p:cNvPr id="0" name="Object 1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6" name="Group 198"/>
          <p:cNvGrpSpPr>
            <a:grpSpLocks/>
          </p:cNvGrpSpPr>
          <p:nvPr/>
        </p:nvGrpSpPr>
        <p:grpSpPr bwMode="auto">
          <a:xfrm>
            <a:off x="1933575" y="4765675"/>
            <a:ext cx="1755775" cy="1625600"/>
            <a:chOff x="1824" y="1076"/>
            <a:chExt cx="1106" cy="1024"/>
          </a:xfrm>
        </p:grpSpPr>
        <p:sp>
          <p:nvSpPr>
            <p:cNvPr id="1075" name="Oval 199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1076" name="Group 200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1030" name="Object 20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0" name="Clip" r:id="rId10" imgW="826829" imgH="840406" progId="">
                      <p:embed/>
                    </p:oleObj>
                  </mc:Choice>
                  <mc:Fallback>
                    <p:oleObj name="Clip" r:id="rId10" imgW="826829" imgH="840406" progId="">
                      <p:embed/>
                      <p:pic>
                        <p:nvPicPr>
                          <p:cNvPr id="0" name="Object 20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1" name="Object 20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1" name="Clip" r:id="rId11" imgW="1268295" imgH="1199426" progId="">
                      <p:embed/>
                    </p:oleObj>
                  </mc:Choice>
                  <mc:Fallback>
                    <p:oleObj name="Clip" r:id="rId11" imgW="1268295" imgH="1199426" progId="">
                      <p:embed/>
                      <p:pic>
                        <p:nvPicPr>
                          <p:cNvPr id="0" name="Object 20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" name="Group 203"/>
          <p:cNvGrpSpPr>
            <a:grpSpLocks/>
          </p:cNvGrpSpPr>
          <p:nvPr/>
        </p:nvGrpSpPr>
        <p:grpSpPr bwMode="auto">
          <a:xfrm>
            <a:off x="1047750" y="2317750"/>
            <a:ext cx="1755775" cy="1625600"/>
            <a:chOff x="1824" y="1076"/>
            <a:chExt cx="1106" cy="1024"/>
          </a:xfrm>
        </p:grpSpPr>
        <p:sp>
          <p:nvSpPr>
            <p:cNvPr id="1073" name="Oval 204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1074" name="Group 205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1028" name="Object 2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2" name="Clip" r:id="rId12" imgW="826829" imgH="840406" progId="">
                      <p:embed/>
                    </p:oleObj>
                  </mc:Choice>
                  <mc:Fallback>
                    <p:oleObj name="Clip" r:id="rId12" imgW="826829" imgH="840406" progId="">
                      <p:embed/>
                      <p:pic>
                        <p:nvPicPr>
                          <p:cNvPr id="0" name="Object 2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9" name="Object 2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3" name="Clip" r:id="rId13" imgW="1268295" imgH="1199426" progId="">
                      <p:embed/>
                    </p:oleObj>
                  </mc:Choice>
                  <mc:Fallback>
                    <p:oleObj name="Clip" r:id="rId13" imgW="1268295" imgH="1199426" progId="">
                      <p:embed/>
                      <p:pic>
                        <p:nvPicPr>
                          <p:cNvPr id="0" name="Object 2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" name="Group 112"/>
          <p:cNvGrpSpPr>
            <a:grpSpLocks/>
          </p:cNvGrpSpPr>
          <p:nvPr/>
        </p:nvGrpSpPr>
        <p:grpSpPr bwMode="auto">
          <a:xfrm>
            <a:off x="1620838" y="2741613"/>
            <a:ext cx="1755775" cy="1625600"/>
            <a:chOff x="1824" y="1076"/>
            <a:chExt cx="1106" cy="1024"/>
          </a:xfrm>
        </p:grpSpPr>
        <p:sp>
          <p:nvSpPr>
            <p:cNvPr id="1071" name="Oval 113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1072" name="Group 114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1026" name="Object 11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4" name="Clip" r:id="rId14" imgW="826829" imgH="840406" progId="">
                      <p:embed/>
                    </p:oleObj>
                  </mc:Choice>
                  <mc:Fallback>
                    <p:oleObj name="Clip" r:id="rId14" imgW="826829" imgH="840406" progId="">
                      <p:embed/>
                      <p:pic>
                        <p:nvPicPr>
                          <p:cNvPr id="0" name="Object 1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7" name="Object 11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5" name="Clip" r:id="rId15" imgW="1268295" imgH="1199426" progId="">
                      <p:embed/>
                    </p:oleObj>
                  </mc:Choice>
                  <mc:Fallback>
                    <p:oleObj name="Clip" r:id="rId15" imgW="1268295" imgH="1199426" progId="">
                      <p:embed/>
                      <p:pic>
                        <p:nvPicPr>
                          <p:cNvPr id="0" name="Object 1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48" name="Rectangle 65"/>
          <p:cNvSpPr>
            <a:spLocks noChangeArrowheads="1"/>
          </p:cNvSpPr>
          <p:nvPr/>
        </p:nvSpPr>
        <p:spPr bwMode="auto">
          <a:xfrm>
            <a:off x="2693988" y="1468438"/>
            <a:ext cx="1728787" cy="238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49" name="Oval 214"/>
          <p:cNvSpPr>
            <a:spLocks noChangeArrowheads="1"/>
          </p:cNvSpPr>
          <p:nvPr/>
        </p:nvSpPr>
        <p:spPr bwMode="auto">
          <a:xfrm>
            <a:off x="879475" y="1730375"/>
            <a:ext cx="1755775" cy="16256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50" name="Oval 219"/>
          <p:cNvSpPr>
            <a:spLocks noChangeArrowheads="1"/>
          </p:cNvSpPr>
          <p:nvPr/>
        </p:nvSpPr>
        <p:spPr bwMode="auto">
          <a:xfrm>
            <a:off x="2184400" y="3054350"/>
            <a:ext cx="1755775" cy="16256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51" name="Oval 229"/>
          <p:cNvSpPr>
            <a:spLocks noChangeArrowheads="1"/>
          </p:cNvSpPr>
          <p:nvPr/>
        </p:nvSpPr>
        <p:spPr bwMode="auto">
          <a:xfrm>
            <a:off x="1050925" y="2330450"/>
            <a:ext cx="1755775" cy="16256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52" name="Oval 234"/>
          <p:cNvSpPr>
            <a:spLocks noChangeArrowheads="1"/>
          </p:cNvSpPr>
          <p:nvPr/>
        </p:nvSpPr>
        <p:spPr bwMode="auto">
          <a:xfrm>
            <a:off x="1624013" y="2754313"/>
            <a:ext cx="1755775" cy="16256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53" name="Oval 224"/>
          <p:cNvSpPr>
            <a:spLocks noChangeArrowheads="1"/>
          </p:cNvSpPr>
          <p:nvPr/>
        </p:nvSpPr>
        <p:spPr bwMode="auto">
          <a:xfrm>
            <a:off x="1936750" y="4778375"/>
            <a:ext cx="1755775" cy="16256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1054" name="Group 356"/>
          <p:cNvGrpSpPr>
            <a:grpSpLocks/>
          </p:cNvGrpSpPr>
          <p:nvPr/>
        </p:nvGrpSpPr>
        <p:grpSpPr bwMode="auto">
          <a:xfrm>
            <a:off x="1554163" y="2184400"/>
            <a:ext cx="465137" cy="481013"/>
            <a:chOff x="313" y="1497"/>
            <a:chExt cx="1152" cy="1014"/>
          </a:xfrm>
        </p:grpSpPr>
        <p:pic>
          <p:nvPicPr>
            <p:cNvPr id="1069" name="Picture 354" descr="laptop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0" name="Picture 355" descr="antenna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55" name="Group 356"/>
          <p:cNvGrpSpPr>
            <a:grpSpLocks/>
          </p:cNvGrpSpPr>
          <p:nvPr/>
        </p:nvGrpSpPr>
        <p:grpSpPr bwMode="auto">
          <a:xfrm>
            <a:off x="2530475" y="5273675"/>
            <a:ext cx="463550" cy="479425"/>
            <a:chOff x="313" y="1497"/>
            <a:chExt cx="1152" cy="1014"/>
          </a:xfrm>
        </p:grpSpPr>
        <p:pic>
          <p:nvPicPr>
            <p:cNvPr id="1067" name="Picture 354" descr="laptop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8" name="Picture 355" descr="antenna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56" name="Group 356"/>
          <p:cNvGrpSpPr>
            <a:grpSpLocks/>
          </p:cNvGrpSpPr>
          <p:nvPr/>
        </p:nvGrpSpPr>
        <p:grpSpPr bwMode="auto">
          <a:xfrm>
            <a:off x="2814638" y="3576638"/>
            <a:ext cx="465137" cy="481012"/>
            <a:chOff x="313" y="1497"/>
            <a:chExt cx="1152" cy="1014"/>
          </a:xfrm>
        </p:grpSpPr>
        <p:pic>
          <p:nvPicPr>
            <p:cNvPr id="1065" name="Picture 354" descr="laptop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6" name="Picture 355" descr="antenna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57" name="Group 356"/>
          <p:cNvGrpSpPr>
            <a:grpSpLocks/>
          </p:cNvGrpSpPr>
          <p:nvPr/>
        </p:nvGrpSpPr>
        <p:grpSpPr bwMode="auto">
          <a:xfrm>
            <a:off x="1655763" y="2936875"/>
            <a:ext cx="465137" cy="479425"/>
            <a:chOff x="313" y="1497"/>
            <a:chExt cx="1152" cy="1014"/>
          </a:xfrm>
        </p:grpSpPr>
        <p:pic>
          <p:nvPicPr>
            <p:cNvPr id="1063" name="Picture 354" descr="laptop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4" name="Picture 355" descr="antenna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58" name="Group 356"/>
          <p:cNvGrpSpPr>
            <a:grpSpLocks/>
          </p:cNvGrpSpPr>
          <p:nvPr/>
        </p:nvGrpSpPr>
        <p:grpSpPr bwMode="auto">
          <a:xfrm>
            <a:off x="2295525" y="3260725"/>
            <a:ext cx="465138" cy="481013"/>
            <a:chOff x="313" y="1497"/>
            <a:chExt cx="1152" cy="1014"/>
          </a:xfrm>
        </p:grpSpPr>
        <p:pic>
          <p:nvPicPr>
            <p:cNvPr id="1061" name="Picture 354" descr="laptop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2" name="Picture 355" descr="antenna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59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060" name="Picture 16" descr="underline_base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0863" y="881063"/>
            <a:ext cx="515937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3BB26C3B-6F85-4424-B469-DC75D436BF9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638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A7D8B44-EFD9-4C11-8495-BEE2DC08CF5D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63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Ταξινόμηση ασύρματων δικτύων</a:t>
            </a:r>
            <a:endParaRPr lang="en-US" sz="32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391" name="Text Box 4"/>
          <p:cNvSpPr txBox="1">
            <a:spLocks noChangeArrowheads="1"/>
          </p:cNvSpPr>
          <p:nvPr/>
        </p:nvSpPr>
        <p:spPr bwMode="auto">
          <a:xfrm>
            <a:off x="2879725" y="1584325"/>
            <a:ext cx="1414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2400">
                <a:solidFill>
                  <a:srgbClr val="000099"/>
                </a:solidFill>
                <a:latin typeface="Arial" pitchFamily="34" charset="0"/>
              </a:rPr>
              <a:t>ένα άλμα</a:t>
            </a:r>
            <a:endParaRPr lang="en-US" sz="240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6392" name="Text Box 5"/>
          <p:cNvSpPr txBox="1">
            <a:spLocks noChangeArrowheads="1"/>
          </p:cNvSpPr>
          <p:nvPr/>
        </p:nvSpPr>
        <p:spPr bwMode="auto">
          <a:xfrm>
            <a:off x="5207000" y="1587500"/>
            <a:ext cx="264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2400">
                <a:solidFill>
                  <a:srgbClr val="000099"/>
                </a:solidFill>
                <a:latin typeface="Arial" pitchFamily="34" charset="0"/>
              </a:rPr>
              <a:t>πολλαπλά άλματα</a:t>
            </a:r>
            <a:endParaRPr lang="en-US" sz="240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6393" name="Text Box 7"/>
          <p:cNvSpPr txBox="1">
            <a:spLocks noChangeArrowheads="1"/>
          </p:cNvSpPr>
          <p:nvPr/>
        </p:nvSpPr>
        <p:spPr bwMode="auto">
          <a:xfrm>
            <a:off x="784225" y="2425700"/>
            <a:ext cx="15319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2200">
                <a:solidFill>
                  <a:srgbClr val="000099"/>
                </a:solidFill>
                <a:latin typeface="Arial" pitchFamily="34" charset="0"/>
              </a:rPr>
              <a:t>υποδομή</a:t>
            </a:r>
            <a:endParaRPr lang="en-US" sz="2200">
              <a:solidFill>
                <a:srgbClr val="000099"/>
              </a:solidFill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2200">
                <a:solidFill>
                  <a:srgbClr val="000099"/>
                </a:solidFill>
                <a:latin typeface="Gill Sans MT" pitchFamily="34" charset="0"/>
              </a:rPr>
              <a:t>(</a:t>
            </a:r>
            <a:r>
              <a:rPr lang="el-GR" sz="2200">
                <a:solidFill>
                  <a:srgbClr val="000099"/>
                </a:solidFill>
                <a:latin typeface="Arial" pitchFamily="34" charset="0"/>
              </a:rPr>
              <a:t>π.χ</a:t>
            </a:r>
            <a:r>
              <a:rPr lang="en-US" sz="2200">
                <a:solidFill>
                  <a:srgbClr val="000099"/>
                </a:solidFill>
                <a:latin typeface="Gill Sans MT" pitchFamily="34" charset="0"/>
              </a:rPr>
              <a:t>., APs)</a:t>
            </a:r>
          </a:p>
        </p:txBody>
      </p:sp>
      <p:sp>
        <p:nvSpPr>
          <p:cNvPr id="16394" name="Text Box 8"/>
          <p:cNvSpPr txBox="1">
            <a:spLocks noChangeArrowheads="1"/>
          </p:cNvSpPr>
          <p:nvPr/>
        </p:nvSpPr>
        <p:spPr bwMode="auto">
          <a:xfrm>
            <a:off x="906463" y="4121150"/>
            <a:ext cx="13890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2200">
                <a:solidFill>
                  <a:srgbClr val="000099"/>
                </a:solidFill>
                <a:latin typeface="Arial" pitchFamily="34" charset="0"/>
              </a:rPr>
              <a:t>χωρίς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2200">
                <a:solidFill>
                  <a:srgbClr val="000099"/>
                </a:solidFill>
                <a:latin typeface="Arial" pitchFamily="34" charset="0"/>
              </a:rPr>
              <a:t> υποδομή</a:t>
            </a:r>
            <a:endParaRPr lang="en-US" sz="220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6395" name="Text Box 14"/>
          <p:cNvSpPr txBox="1">
            <a:spLocks noChangeArrowheads="1"/>
          </p:cNvSpPr>
          <p:nvPr/>
        </p:nvSpPr>
        <p:spPr bwMode="auto">
          <a:xfrm>
            <a:off x="2376488" y="2179638"/>
            <a:ext cx="27209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 smtClean="0">
                <a:latin typeface="Arial" pitchFamily="34" charset="0"/>
              </a:rPr>
              <a:t>Το </a:t>
            </a:r>
            <a:r>
              <a:rPr lang="el-GR" sz="1800" dirty="0">
                <a:latin typeface="Arial" pitchFamily="34" charset="0"/>
              </a:rPr>
              <a:t>τερματικό συνδέεται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</a:rPr>
              <a:t>στο σταθμό βάσης</a:t>
            </a:r>
            <a:r>
              <a:rPr lang="en-US" sz="1800" dirty="0">
                <a:latin typeface="Gill Sans MT" pitchFamily="34" charset="0"/>
              </a:rPr>
              <a:t> (</a:t>
            </a:r>
            <a:r>
              <a:rPr lang="en-US" sz="1800" dirty="0" err="1">
                <a:latin typeface="Gill Sans MT" pitchFamily="34" charset="0"/>
              </a:rPr>
              <a:t>WiFi</a:t>
            </a:r>
            <a:r>
              <a:rPr lang="en-US" sz="1800" dirty="0">
                <a:latin typeface="Gill Sans MT" pitchFamily="34" charset="0"/>
              </a:rPr>
              <a:t>,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 err="1">
                <a:latin typeface="Gill Sans MT" pitchFamily="34" charset="0"/>
              </a:rPr>
              <a:t>WiMAX</a:t>
            </a:r>
            <a:r>
              <a:rPr lang="en-US" sz="1800" dirty="0">
                <a:latin typeface="Gill Sans MT" pitchFamily="34" charset="0"/>
              </a:rPr>
              <a:t>, </a:t>
            </a:r>
            <a:r>
              <a:rPr lang="el-GR" sz="1800" dirty="0" err="1">
                <a:latin typeface="Arial" pitchFamily="34" charset="0"/>
              </a:rPr>
              <a:t>κυψελωτό</a:t>
            </a:r>
            <a:r>
              <a:rPr lang="en-US" sz="1800" dirty="0">
                <a:latin typeface="Gill Sans MT" pitchFamily="34" charset="0"/>
              </a:rPr>
              <a:t>)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</a:rPr>
              <a:t>που το συνδέει στο</a:t>
            </a:r>
            <a:r>
              <a:rPr lang="en-US" sz="1800" dirty="0">
                <a:latin typeface="Gill Sans MT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</a:rPr>
              <a:t>ευρύτερο</a:t>
            </a:r>
            <a:r>
              <a:rPr lang="en-US" sz="1800" dirty="0">
                <a:latin typeface="Gill Sans MT" pitchFamily="34" charset="0"/>
              </a:rPr>
              <a:t> Internet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2576663" y="3843338"/>
            <a:ext cx="240476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 smtClean="0">
                <a:latin typeface="Arial" pitchFamily="34" charset="0"/>
              </a:rPr>
              <a:t>Χωρίς </a:t>
            </a:r>
            <a:r>
              <a:rPr lang="el-GR" sz="1800" dirty="0">
                <a:latin typeface="Arial" pitchFamily="34" charset="0"/>
              </a:rPr>
              <a:t>σταθμό βάσης</a:t>
            </a:r>
            <a:r>
              <a:rPr lang="en-US" sz="1800" dirty="0">
                <a:latin typeface="Gill Sans MT" pitchFamily="34" charset="0"/>
              </a:rPr>
              <a:t>,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</a:rPr>
              <a:t>χωρίς σύνδεση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στο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</a:rPr>
              <a:t>ευρύτερο</a:t>
            </a:r>
            <a:r>
              <a:rPr lang="en-US" sz="1800" dirty="0">
                <a:latin typeface="Gill Sans MT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latin typeface="Gill Sans MT" pitchFamily="34" charset="0"/>
              </a:rPr>
              <a:t>Internet (Bluetooth,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latin typeface="Gill Sans MT" pitchFamily="34" charset="0"/>
              </a:rPr>
              <a:t>ad hoc </a:t>
            </a:r>
            <a:r>
              <a:rPr lang="el-GR" sz="1800" dirty="0">
                <a:latin typeface="Arial" pitchFamily="34" charset="0"/>
              </a:rPr>
              <a:t>δίκτυα</a:t>
            </a:r>
            <a:r>
              <a:rPr lang="en-US" sz="1800" dirty="0">
                <a:latin typeface="Gill Sans MT" pitchFamily="34" charset="0"/>
              </a:rPr>
              <a:t>)</a:t>
            </a:r>
          </a:p>
        </p:txBody>
      </p:sp>
      <p:sp>
        <p:nvSpPr>
          <p:cNvPr id="16397" name="Text Box 16"/>
          <p:cNvSpPr txBox="1">
            <a:spLocks noChangeArrowheads="1"/>
          </p:cNvSpPr>
          <p:nvPr/>
        </p:nvSpPr>
        <p:spPr bwMode="auto">
          <a:xfrm>
            <a:off x="5035550" y="2133600"/>
            <a:ext cx="30178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 dirty="0" smtClean="0">
                <a:latin typeface="Arial" pitchFamily="34" charset="0"/>
              </a:rPr>
              <a:t>T</a:t>
            </a:r>
            <a:r>
              <a:rPr lang="el-GR" sz="1400" dirty="0" smtClean="0">
                <a:latin typeface="Arial" pitchFamily="34" charset="0"/>
              </a:rPr>
              <a:t>ο </a:t>
            </a:r>
            <a:r>
              <a:rPr lang="el-GR" sz="1400" dirty="0">
                <a:latin typeface="Arial" pitchFamily="34" charset="0"/>
              </a:rPr>
              <a:t>τερματικό ίσως πρέπει</a:t>
            </a:r>
            <a:endParaRPr lang="en-US" sz="1400" dirty="0"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να αναμεταδώσει</a:t>
            </a:r>
            <a:r>
              <a:rPr lang="en-US" sz="1400" dirty="0">
                <a:latin typeface="Gill Sans MT" pitchFamily="34" charset="0"/>
              </a:rPr>
              <a:t> </a:t>
            </a:r>
            <a:r>
              <a:rPr lang="el-GR" sz="1400" dirty="0">
                <a:latin typeface="Arial" pitchFamily="34" charset="0"/>
              </a:rPr>
              <a:t>μέσω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αρκετών ασύρματων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κόμβων</a:t>
            </a:r>
            <a:r>
              <a:rPr lang="en-US" sz="1400" dirty="0">
                <a:latin typeface="Gill Sans MT" pitchFamily="34" charset="0"/>
              </a:rPr>
              <a:t> </a:t>
            </a:r>
            <a:r>
              <a:rPr lang="el-GR" sz="1400" dirty="0">
                <a:latin typeface="Arial" pitchFamily="34" charset="0"/>
              </a:rPr>
              <a:t>για να συνδεθεί στο</a:t>
            </a:r>
            <a:r>
              <a:rPr lang="en-US" sz="1400" dirty="0">
                <a:latin typeface="Gill Sans MT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ευρύτερο </a:t>
            </a:r>
            <a:r>
              <a:rPr lang="en-US" sz="1400" dirty="0">
                <a:latin typeface="Gill Sans MT" pitchFamily="34" charset="0"/>
              </a:rPr>
              <a:t>Internet: </a:t>
            </a:r>
            <a:r>
              <a:rPr lang="el-GR" sz="1400" i="1" dirty="0">
                <a:latin typeface="Arial" pitchFamily="34" charset="0"/>
              </a:rPr>
              <a:t>δίκτυο </a:t>
            </a:r>
            <a:r>
              <a:rPr lang="el-GR" sz="1400" i="1" dirty="0" smtClean="0">
                <a:latin typeface="Arial" pitchFamily="34" charset="0"/>
              </a:rPr>
              <a:t>πλέγματος (</a:t>
            </a:r>
            <a:r>
              <a:rPr lang="en-US" sz="1400" i="1" dirty="0" smtClean="0">
                <a:latin typeface="Arial" pitchFamily="34" charset="0"/>
              </a:rPr>
              <a:t>mesh network)</a:t>
            </a:r>
            <a:endParaRPr lang="en-US" sz="1400" i="1" dirty="0">
              <a:latin typeface="Arial" pitchFamily="34" charset="0"/>
            </a:endParaRPr>
          </a:p>
        </p:txBody>
      </p:sp>
      <p:sp>
        <p:nvSpPr>
          <p:cNvPr id="16398" name="Text Box 17"/>
          <p:cNvSpPr txBox="1">
            <a:spLocks noChangeArrowheads="1"/>
          </p:cNvSpPr>
          <p:nvPr/>
        </p:nvSpPr>
        <p:spPr bwMode="auto">
          <a:xfrm>
            <a:off x="5138550" y="3716338"/>
            <a:ext cx="273087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 dirty="0" smtClean="0">
                <a:latin typeface="Gill Sans MT" pitchFamily="34" charset="0"/>
              </a:rPr>
              <a:t>X</a:t>
            </a:r>
            <a:r>
              <a:rPr lang="el-GR" sz="1400" dirty="0" err="1" smtClean="0">
                <a:latin typeface="Gill Sans MT" pitchFamily="34" charset="0"/>
              </a:rPr>
              <a:t>ωρίς</a:t>
            </a:r>
            <a:r>
              <a:rPr lang="el-GR" sz="1400" dirty="0" smtClean="0">
                <a:latin typeface="Gill Sans MT" pitchFamily="34" charset="0"/>
              </a:rPr>
              <a:t> </a:t>
            </a:r>
            <a:r>
              <a:rPr lang="el-GR" sz="1400" dirty="0">
                <a:latin typeface="Gill Sans MT" pitchFamily="34" charset="0"/>
              </a:rPr>
              <a:t>σταθμό βάσης,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Gill Sans MT" pitchFamily="34" charset="0"/>
              </a:rPr>
              <a:t>χωρίς σύνδεση στο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Gill Sans MT" pitchFamily="34" charset="0"/>
              </a:rPr>
              <a:t>ευρύτερο Internet</a:t>
            </a:r>
            <a:r>
              <a:rPr lang="en-US" sz="1400" dirty="0" smtClean="0">
                <a:latin typeface="Gill Sans MT" pitchFamily="34" charset="0"/>
              </a:rPr>
              <a:t>.</a:t>
            </a:r>
            <a:endParaRPr lang="en-US" sz="1400" dirty="0">
              <a:latin typeface="Gill Sans MT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latin typeface="Gill Sans MT" pitchFamily="34" charset="0"/>
              </a:rPr>
              <a:t> </a:t>
            </a:r>
            <a:r>
              <a:rPr lang="el-GR" sz="1400" dirty="0">
                <a:latin typeface="Arial" pitchFamily="34" charset="0"/>
              </a:rPr>
              <a:t>Ίσως πρέπει</a:t>
            </a:r>
            <a:endParaRPr lang="en-US" sz="1400" dirty="0"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να αναμεταδώσει</a:t>
            </a:r>
            <a:r>
              <a:rPr lang="en-US" sz="1400" dirty="0">
                <a:latin typeface="Gill Sans MT" pitchFamily="34" charset="0"/>
              </a:rPr>
              <a:t> </a:t>
            </a:r>
            <a:r>
              <a:rPr lang="el-GR" sz="1400" dirty="0">
                <a:latin typeface="Arial" pitchFamily="34" charset="0"/>
              </a:rPr>
              <a:t>για να φθάσει</a:t>
            </a:r>
            <a:r>
              <a:rPr lang="en-US" sz="1400" dirty="0">
                <a:latin typeface="Gill Sans MT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ένα δοσμένο ασύρματο κόμβο</a:t>
            </a:r>
            <a:endParaRPr lang="en-US" sz="1400" dirty="0"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 dirty="0">
                <a:latin typeface="Gill Sans MT" pitchFamily="34" charset="0"/>
              </a:rPr>
              <a:t>MANET, VANET</a:t>
            </a:r>
          </a:p>
        </p:txBody>
      </p:sp>
      <p:sp>
        <p:nvSpPr>
          <p:cNvPr id="16399" name="Rectangle 19"/>
          <p:cNvSpPr>
            <a:spLocks noChangeArrowheads="1"/>
          </p:cNvSpPr>
          <p:nvPr/>
        </p:nvSpPr>
        <p:spPr bwMode="auto">
          <a:xfrm>
            <a:off x="701675" y="1604963"/>
            <a:ext cx="7286625" cy="3851275"/>
          </a:xfrm>
          <a:prstGeom prst="rect">
            <a:avLst/>
          </a:prstGeom>
          <a:noFill/>
          <a:ln w="190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>
              <a:latin typeface="Gill Sans MT" pitchFamily="34" charset="0"/>
            </a:endParaRPr>
          </a:p>
        </p:txBody>
      </p:sp>
      <p:sp>
        <p:nvSpPr>
          <p:cNvPr id="16400" name="Line 20"/>
          <p:cNvSpPr>
            <a:spLocks noChangeShapeType="1"/>
          </p:cNvSpPr>
          <p:nvPr/>
        </p:nvSpPr>
        <p:spPr bwMode="auto">
          <a:xfrm flipV="1">
            <a:off x="701675" y="2044700"/>
            <a:ext cx="7294563" cy="7938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401" name="Line 21"/>
          <p:cNvSpPr>
            <a:spLocks noChangeShapeType="1"/>
          </p:cNvSpPr>
          <p:nvPr/>
        </p:nvSpPr>
        <p:spPr bwMode="auto">
          <a:xfrm>
            <a:off x="2425700" y="1604963"/>
            <a:ext cx="0" cy="385127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6402" name="Line 22"/>
          <p:cNvSpPr>
            <a:spLocks noChangeShapeType="1"/>
          </p:cNvSpPr>
          <p:nvPr/>
        </p:nvSpPr>
        <p:spPr bwMode="auto">
          <a:xfrm>
            <a:off x="5037138" y="1604963"/>
            <a:ext cx="0" cy="385127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16403" name="Picture 17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968375"/>
            <a:ext cx="6110288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B8F06839-B1CE-44FB-A1D0-F8267F530DB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7412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 dirty="0">
                <a:latin typeface="Arial" pitchFamily="34" charset="0"/>
              </a:rPr>
              <a:t>Wireless, Mobile Networks</a:t>
            </a:r>
          </a:p>
        </p:txBody>
      </p:sp>
      <p:sp>
        <p:nvSpPr>
          <p:cNvPr id="17413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5C73D82E-1364-4B7B-BF81-D9693D785989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74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74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chemeClr val="accent2"/>
                </a:solidFill>
                <a:ea typeface="ＭＳ Ｐゴシック" pitchFamily="34" charset="-128"/>
              </a:rPr>
              <a:t>6.1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Ασύρματο</a:t>
            </a:r>
            <a:endParaRPr lang="en-US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6.2 </a:t>
            </a:r>
            <a:r>
              <a:rPr lang="el-GR" sz="24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, </a:t>
            </a:r>
            <a:r>
              <a:rPr lang="el-GR" sz="24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40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000099"/>
                </a:solidFill>
                <a:ea typeface="ＭＳ Ｐゴシック" pitchFamily="34" charset="-128"/>
              </a:rPr>
              <a:t>6.3 </a:t>
            </a:r>
            <a:r>
              <a:rPr lang="en-US" sz="2400" smtClean="0">
                <a:ea typeface="ＭＳ Ｐゴシック" pitchFamily="34" charset="-128"/>
              </a:rPr>
              <a:t>IEEE 802.11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400" smtClean="0">
                <a:ea typeface="ＭＳ Ｐゴシック" pitchFamily="34" charset="-128"/>
              </a:rPr>
              <a:t> LANs (</a:t>
            </a:r>
            <a:r>
              <a:rPr lang="ja-JP" altLang="en-US" sz="2400" smtClean="0">
                <a:ea typeface="ＭＳ Ｐゴシック" pitchFamily="34" charset="-128"/>
              </a:rPr>
              <a:t>“</a:t>
            </a:r>
            <a:r>
              <a:rPr lang="en-US" altLang="ja-JP" sz="2400" smtClean="0">
                <a:ea typeface="ＭＳ Ｐゴシック" pitchFamily="34" charset="-128"/>
              </a:rPr>
              <a:t>Wi-Fi</a:t>
            </a:r>
            <a:r>
              <a:rPr lang="ja-JP" altLang="en-US" sz="2400" smtClean="0">
                <a:ea typeface="ＭＳ Ｐゴシック" pitchFamily="34" charset="-128"/>
              </a:rPr>
              <a:t>”</a:t>
            </a:r>
            <a:r>
              <a:rPr lang="en-US" altLang="ja-JP" sz="240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000099"/>
                </a:solidFill>
                <a:ea typeface="ＭＳ Ｐゴシック" pitchFamily="34" charset="-128"/>
              </a:rPr>
              <a:t>6.4</a:t>
            </a:r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Κυψελωτή πρόσβαση</a:t>
            </a:r>
            <a:r>
              <a:rPr lang="en-US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400" smtClean="0"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smtClean="0">
                <a:ea typeface="ＭＳ Ｐゴシック" pitchFamily="34" charset="-128"/>
              </a:rPr>
              <a:t> (e.g., GSM)</a:t>
            </a:r>
          </a:p>
        </p:txBody>
      </p:sp>
      <p:sp>
        <p:nvSpPr>
          <p:cNvPr id="1741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4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6.5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smtClean="0">
                <a:ea typeface="ＭＳ Ｐゴシック" pitchFamily="34" charset="-128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smtClean="0">
                <a:ea typeface="ＭＳ Ｐゴシック" pitchFamily="34" charset="-128"/>
              </a:rPr>
              <a:t> Mobile IP</a:t>
            </a: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σε κυψελωτά δίκτυα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7417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" y="1017589"/>
            <a:ext cx="5696217" cy="16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B37966B7-82FA-4E2C-9D08-03A0E2FFBAC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8436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8437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9A06A5C-2AAC-4C4A-BD98-942FACEE6D9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772400" cy="1143000"/>
          </a:xfrm>
        </p:spPr>
        <p:txBody>
          <a:bodyPr/>
          <a:lstStyle/>
          <a:p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Χαρακτηριστικά Ασύρματης Ζεύξης</a:t>
            </a:r>
            <a:r>
              <a:rPr lang="en-US" sz="3600" smtClean="0">
                <a:ea typeface="ＭＳ Ｐゴシック" pitchFamily="34" charset="-128"/>
              </a:rPr>
              <a:t> (1)</a:t>
            </a:r>
          </a:p>
        </p:txBody>
      </p:sp>
      <p:sp>
        <p:nvSpPr>
          <p:cNvPr id="184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14450"/>
            <a:ext cx="8213725" cy="5367338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4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σημαντικές</a:t>
            </a:r>
            <a:r>
              <a:rPr lang="en-US" sz="2400" i="1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διαφορές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από ενσύρματη ζεύξη</a:t>
            </a:r>
            <a:r>
              <a:rPr lang="en-US" sz="2400" dirty="0" smtClean="0">
                <a:ea typeface="ＭＳ Ｐゴシック" pitchFamily="34" charset="-128"/>
              </a:rPr>
              <a:t> ….</a:t>
            </a:r>
            <a:endParaRPr lang="el-GR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l-GR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μειωμένη ισχύς σήματος</a:t>
            </a:r>
            <a:r>
              <a:rPr lang="en-US" i="1" dirty="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το </a:t>
            </a:r>
            <a:r>
              <a:rPr lang="el-GR" dirty="0" err="1" smtClean="0">
                <a:latin typeface="Arial" pitchFamily="34" charset="0"/>
                <a:ea typeface="ＭＳ Ｐゴシック" pitchFamily="34" charset="-128"/>
              </a:rPr>
              <a:t>ραδιοσήμα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εξασθενεί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καθώς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διαδίδεται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μέσω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ύλης</a:t>
            </a:r>
            <a:r>
              <a:rPr lang="en-US" dirty="0" smtClean="0">
                <a:ea typeface="ＭＳ Ｐゴシック" pitchFamily="34" charset="-128"/>
              </a:rPr>
              <a:t> (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απώλειες διαδρομής</a:t>
            </a:r>
            <a:r>
              <a:rPr lang="en-US" dirty="0" smtClean="0">
                <a:ea typeface="ＭＳ Ｐゴシック" pitchFamily="34" charset="-128"/>
              </a:rPr>
              <a:t>)</a:t>
            </a:r>
            <a:endParaRPr lang="el-GR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endParaRPr lang="en-US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l-GR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παρεμβολές από άλλες πηγές</a:t>
            </a:r>
            <a:r>
              <a:rPr lang="en-US" i="1" dirty="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dirty="0" err="1" smtClean="0">
                <a:latin typeface="Arial" pitchFamily="34" charset="0"/>
                <a:ea typeface="ＭＳ Ｐゴシック" pitchFamily="34" charset="-128"/>
              </a:rPr>
              <a:t>προτυποποιημένες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συχνότητες ασύρματου δικτύου</a:t>
            </a:r>
            <a:r>
              <a:rPr lang="en-US" dirty="0" smtClean="0">
                <a:ea typeface="ＭＳ Ｐゴシック" pitchFamily="34" charset="-128"/>
              </a:rPr>
              <a:t> (</a:t>
            </a:r>
            <a:r>
              <a:rPr lang="el-GR" dirty="0" err="1" smtClean="0">
                <a:latin typeface="Arial" pitchFamily="34" charset="0"/>
                <a:ea typeface="ＭＳ Ｐゴシック" pitchFamily="34" charset="-128"/>
              </a:rPr>
              <a:t>π.χ</a:t>
            </a:r>
            <a:r>
              <a:rPr lang="en-US" dirty="0" smtClean="0">
                <a:ea typeface="ＭＳ Ｐゴシック" pitchFamily="34" charset="-128"/>
              </a:rPr>
              <a:t>., 2.4 GHz)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μοιράζονται με άλλες συσκευές</a:t>
            </a:r>
            <a:r>
              <a:rPr lang="en-US" dirty="0" smtClean="0">
                <a:ea typeface="ＭＳ Ｐゴシック" pitchFamily="34" charset="-128"/>
              </a:rPr>
              <a:t> (</a:t>
            </a:r>
            <a:r>
              <a:rPr lang="el-GR" dirty="0" err="1" smtClean="0">
                <a:latin typeface="Arial" pitchFamily="34" charset="0"/>
                <a:ea typeface="ＭＳ Ｐゴシック" pitchFamily="34" charset="-128"/>
              </a:rPr>
              <a:t>π.χ</a:t>
            </a:r>
            <a:r>
              <a:rPr lang="en-US" dirty="0" smtClean="0">
                <a:ea typeface="ＭＳ Ｐゴシック" pitchFamily="34" charset="-128"/>
              </a:rPr>
              <a:t>.,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τηλέφωνα</a:t>
            </a:r>
            <a:r>
              <a:rPr lang="en-US" dirty="0" smtClean="0">
                <a:ea typeface="ＭＳ Ｐゴシック" pitchFamily="34" charset="-128"/>
              </a:rPr>
              <a:t>) </a:t>
            </a:r>
            <a:endParaRPr lang="el-GR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endParaRPr lang="en-US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l-GR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διάδοση πολλαπλών διαδρομών</a:t>
            </a:r>
            <a:r>
              <a:rPr lang="el-GR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n-US" i="1" dirty="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dirty="0" err="1" smtClean="0">
                <a:latin typeface="Arial" pitchFamily="34" charset="0"/>
                <a:ea typeface="ＭＳ Ｐゴシック" pitchFamily="34" charset="-128"/>
              </a:rPr>
              <a:t>ραδιοσήμα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ανακλάται από αντικείμενα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στο έδαφος</a:t>
            </a:r>
            <a:r>
              <a:rPr lang="en-US" dirty="0" smtClean="0">
                <a:ea typeface="ＭＳ Ｐゴシック" pitchFamily="34" charset="-128"/>
              </a:rPr>
              <a:t>,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φθάνοντας στον προορισμό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σε ελαφρώς διαφορετικούς χρόνους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ea typeface="ＭＳ Ｐゴシック" pitchFamily="34" charset="-128"/>
              </a:rPr>
              <a:t>….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κάνει την επικοινωνία κατά μήκος της ασύρματης ζεύξης</a:t>
            </a:r>
            <a:r>
              <a:rPr lang="en-US" sz="2400" dirty="0" smtClean="0">
                <a:ea typeface="ＭＳ Ｐゴシック" pitchFamily="34" charset="-128"/>
              </a:rPr>
              <a:t> (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ακόμα και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ea typeface="ＭＳ Ｐゴシック" pitchFamily="34" charset="-128"/>
              </a:rPr>
              <a:t>«σημείου προς σημείο»</a:t>
            </a:r>
            <a:r>
              <a:rPr lang="en-US" sz="2400" dirty="0" smtClean="0">
                <a:ea typeface="ＭＳ Ｐゴシック" pitchFamily="34" charset="-128"/>
              </a:rPr>
              <a:t>)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πολύ πιο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ja-JP" altLang="en-US" sz="2400" dirty="0" smtClean="0">
                <a:ea typeface="ＭＳ Ｐゴシック" pitchFamily="34" charset="-128"/>
              </a:rPr>
              <a:t>“</a:t>
            </a:r>
            <a:r>
              <a:rPr lang="el-GR" altLang="ja-JP" sz="2400" dirty="0" smtClean="0">
                <a:latin typeface="Arial" pitchFamily="34" charset="0"/>
                <a:ea typeface="ＭＳ Ｐゴシック" pitchFamily="34" charset="-128"/>
              </a:rPr>
              <a:t>δύσκολη</a:t>
            </a:r>
            <a:r>
              <a:rPr lang="ja-JP" altLang="en-US" sz="2400" dirty="0" smtClean="0">
                <a:ea typeface="ＭＳ Ｐゴシック" pitchFamily="34" charset="-128"/>
              </a:rPr>
              <a:t>”</a:t>
            </a:r>
            <a:r>
              <a:rPr lang="en-US" altLang="ja-JP" sz="2400" dirty="0" smtClean="0">
                <a:ea typeface="ＭＳ Ｐゴシック" pitchFamily="34" charset="-128"/>
              </a:rPr>
              <a:t> </a:t>
            </a:r>
            <a:endParaRPr lang="en-US" sz="2400" dirty="0" smtClean="0">
              <a:ea typeface="ＭＳ Ｐゴシック" pitchFamily="34" charset="-128"/>
            </a:endParaRPr>
          </a:p>
        </p:txBody>
      </p:sp>
      <p:pic>
        <p:nvPicPr>
          <p:cNvPr id="18440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1C1BF5B3-757B-48DA-B73C-CCD45DED459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946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946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935E68A7-CC66-4A87-8E09-D36A7F5A7CE2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772400" cy="1143000"/>
          </a:xfrm>
        </p:spPr>
        <p:txBody>
          <a:bodyPr/>
          <a:lstStyle/>
          <a:p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Χαρακτηριστικά Ασύρματης Ζεύξης </a:t>
            </a:r>
            <a:r>
              <a:rPr lang="en-US" sz="2800" smtClean="0">
                <a:ea typeface="ＭＳ Ｐゴシック" pitchFamily="34" charset="-128"/>
              </a:rPr>
              <a:t>(2)</a:t>
            </a:r>
          </a:p>
        </p:txBody>
      </p:sp>
      <p:sp>
        <p:nvSpPr>
          <p:cNvPr id="194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73175"/>
            <a:ext cx="4276725" cy="5197475"/>
          </a:xfrm>
        </p:spPr>
        <p:txBody>
          <a:bodyPr/>
          <a:lstStyle/>
          <a:p>
            <a:r>
              <a:rPr lang="en-US" sz="2000" smtClean="0">
                <a:ea typeface="ＭＳ Ｐゴシック" pitchFamily="34" charset="-128"/>
              </a:rPr>
              <a:t>SNR: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λόγος σήματος προς θόρυβο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μεγαλύτερο</a:t>
            </a:r>
            <a:r>
              <a:rPr lang="en-US" sz="1800" smtClean="0">
                <a:ea typeface="ＭＳ Ｐゴシック" pitchFamily="34" charset="-128"/>
              </a:rPr>
              <a:t> SNR –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ευκολότερο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να εξάγει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σήμα από το θόρυβο</a:t>
            </a:r>
            <a:r>
              <a:rPr lang="en-US" sz="1800" smtClean="0">
                <a:ea typeface="ＭＳ Ｐゴシック" pitchFamily="34" charset="-128"/>
              </a:rPr>
              <a:t> (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είναι καλό</a:t>
            </a:r>
            <a:r>
              <a:rPr lang="en-US" altLang="ja-JP" sz="1800" smtClean="0">
                <a:ea typeface="ＭＳ Ｐゴシック" pitchFamily="34" charset="-128"/>
              </a:rPr>
              <a:t>)</a:t>
            </a:r>
          </a:p>
          <a:p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SNR </a:t>
            </a:r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 BER</a:t>
            </a:r>
            <a:endParaRPr lang="en-US" sz="2000" i="1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1800" i="1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δεδομένου φυσικού επιπέδου</a:t>
            </a:r>
            <a:r>
              <a:rPr lang="en-US" sz="1800" i="1" smtClean="0">
                <a:solidFill>
                  <a:srgbClr val="000099"/>
                </a:solidFill>
                <a:ea typeface="ＭＳ Ｐゴシック" pitchFamily="34" charset="-128"/>
              </a:rPr>
              <a:t>: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αύξηση ισχύος</a:t>
            </a:r>
            <a:r>
              <a:rPr lang="en-US" sz="1800" smtClean="0">
                <a:ea typeface="ＭＳ Ｐゴシック" pitchFamily="34" charset="-128"/>
              </a:rPr>
              <a:t> -&gt;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αύξηση</a:t>
            </a:r>
            <a:r>
              <a:rPr lang="en-US" sz="1800" smtClean="0">
                <a:ea typeface="ＭＳ Ｐゴシック" pitchFamily="34" charset="-128"/>
              </a:rPr>
              <a:t> SNR-&gt;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μείωση</a:t>
            </a:r>
            <a:r>
              <a:rPr lang="en-US" sz="1800" smtClean="0">
                <a:ea typeface="ＭＳ Ｐゴシック" pitchFamily="34" charset="-128"/>
              </a:rPr>
              <a:t> BER</a:t>
            </a:r>
          </a:p>
          <a:p>
            <a:pPr lvl="1"/>
            <a:r>
              <a:rPr lang="el-GR" sz="1800" i="1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δεδομένου</a:t>
            </a:r>
            <a:r>
              <a:rPr lang="en-US" sz="1800" i="1" smtClean="0">
                <a:solidFill>
                  <a:srgbClr val="000099"/>
                </a:solidFill>
                <a:ea typeface="ＭＳ Ｐゴシック" pitchFamily="34" charset="-128"/>
              </a:rPr>
              <a:t> SNR: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επίλεξε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το φυσικό επίπεδο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που ικανοποιεί την απαίτηση</a:t>
            </a:r>
            <a:r>
              <a:rPr lang="en-US" sz="1800" smtClean="0">
                <a:ea typeface="ＭＳ Ｐゴシック" pitchFamily="34" charset="-128"/>
              </a:rPr>
              <a:t> BER,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δίνοντας</a:t>
            </a:r>
            <a:r>
              <a:rPr lang="en-US" sz="1800" smtClean="0">
                <a:ea typeface="ＭＳ Ｐゴシック" pitchFamily="34" charset="-128"/>
              </a:rPr>
              <a:t>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μέγιστη απόδοση</a:t>
            </a:r>
            <a:endParaRPr lang="en-US" sz="1800" smtClean="0">
              <a:ea typeface="ＭＳ Ｐゴシック" pitchFamily="34" charset="-128"/>
            </a:endParaRPr>
          </a:p>
          <a:p>
            <a:pPr lvl="2"/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το 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SNR 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μπορεί να αλλάξει με την κινητικότητα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: 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δυναμική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 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προσαρμογή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 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φυσικού επιπέδου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 (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τεχνική διαμόρφωσης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, </a:t>
            </a:r>
            <a:r>
              <a:rPr lang="el-GR" sz="1600" smtClean="0">
                <a:latin typeface="Arial" pitchFamily="34" charset="0"/>
                <a:ea typeface="ＭＳ Ｐゴシック" pitchFamily="34" charset="-128"/>
              </a:rPr>
              <a:t>ρυθμός</a:t>
            </a:r>
            <a:r>
              <a:rPr lang="en-US" sz="1600" smtClean="0">
                <a:latin typeface="Gill Sans MT" pitchFamily="34" charset="0"/>
                <a:ea typeface="ＭＳ Ｐゴシック" pitchFamily="34" charset="-128"/>
              </a:rPr>
              <a:t>) </a:t>
            </a:r>
            <a:endParaRPr lang="en-US" sz="1400" smtClean="0">
              <a:ea typeface="ＭＳ Ｐゴシック" pitchFamily="34" charset="-128"/>
            </a:endParaRPr>
          </a:p>
        </p:txBody>
      </p:sp>
      <p:sp>
        <p:nvSpPr>
          <p:cNvPr id="19464" name="Freeform 4"/>
          <p:cNvSpPr>
            <a:spLocks/>
          </p:cNvSpPr>
          <p:nvPr/>
        </p:nvSpPr>
        <p:spPr bwMode="auto">
          <a:xfrm>
            <a:off x="5483225" y="1781175"/>
            <a:ext cx="609600" cy="2527300"/>
          </a:xfrm>
          <a:custGeom>
            <a:avLst/>
            <a:gdLst>
              <a:gd name="T0" fmla="*/ 0 w 384"/>
              <a:gd name="T1" fmla="*/ 0 h 1592"/>
              <a:gd name="T2" fmla="*/ 2147483647 w 384"/>
              <a:gd name="T3" fmla="*/ 2147483647 h 1592"/>
              <a:gd name="T4" fmla="*/ 2147483647 w 384"/>
              <a:gd name="T5" fmla="*/ 2147483647 h 1592"/>
              <a:gd name="T6" fmla="*/ 2147483647 w 384"/>
              <a:gd name="T7" fmla="*/ 2147483647 h 1592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592"/>
              <a:gd name="T14" fmla="*/ 384 w 384"/>
              <a:gd name="T15" fmla="*/ 1592 h 15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592">
                <a:moveTo>
                  <a:pt x="0" y="0"/>
                </a:moveTo>
                <a:cubicBezTo>
                  <a:pt x="66" y="110"/>
                  <a:pt x="133" y="220"/>
                  <a:pt x="184" y="384"/>
                </a:cubicBezTo>
                <a:cubicBezTo>
                  <a:pt x="235" y="548"/>
                  <a:pt x="271" y="783"/>
                  <a:pt x="304" y="984"/>
                </a:cubicBezTo>
                <a:cubicBezTo>
                  <a:pt x="337" y="1185"/>
                  <a:pt x="371" y="1492"/>
                  <a:pt x="384" y="1592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5" name="Freeform 5"/>
          <p:cNvSpPr>
            <a:spLocks/>
          </p:cNvSpPr>
          <p:nvPr/>
        </p:nvSpPr>
        <p:spPr bwMode="auto">
          <a:xfrm>
            <a:off x="6130925" y="1450975"/>
            <a:ext cx="685800" cy="2857500"/>
          </a:xfrm>
          <a:custGeom>
            <a:avLst/>
            <a:gdLst>
              <a:gd name="T0" fmla="*/ 0 w 432"/>
              <a:gd name="T1" fmla="*/ 0 h 1800"/>
              <a:gd name="T2" fmla="*/ 2147483647 w 432"/>
              <a:gd name="T3" fmla="*/ 2147483647 h 1800"/>
              <a:gd name="T4" fmla="*/ 2147483647 w 432"/>
              <a:gd name="T5" fmla="*/ 2147483647 h 1800"/>
              <a:gd name="T6" fmla="*/ 2147483647 w 432"/>
              <a:gd name="T7" fmla="*/ 2147483647 h 1800"/>
              <a:gd name="T8" fmla="*/ 2147483647 w 432"/>
              <a:gd name="T9" fmla="*/ 2147483647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1800"/>
              <a:gd name="T17" fmla="*/ 432 w 432"/>
              <a:gd name="T18" fmla="*/ 1800 h 1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1800">
                <a:moveTo>
                  <a:pt x="0" y="0"/>
                </a:moveTo>
                <a:cubicBezTo>
                  <a:pt x="62" y="98"/>
                  <a:pt x="125" y="196"/>
                  <a:pt x="168" y="296"/>
                </a:cubicBezTo>
                <a:cubicBezTo>
                  <a:pt x="211" y="396"/>
                  <a:pt x="224" y="451"/>
                  <a:pt x="256" y="600"/>
                </a:cubicBezTo>
                <a:cubicBezTo>
                  <a:pt x="288" y="749"/>
                  <a:pt x="331" y="992"/>
                  <a:pt x="360" y="1192"/>
                </a:cubicBezTo>
                <a:cubicBezTo>
                  <a:pt x="389" y="1392"/>
                  <a:pt x="410" y="1596"/>
                  <a:pt x="432" y="180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6" name="Freeform 6"/>
          <p:cNvSpPr>
            <a:spLocks/>
          </p:cNvSpPr>
          <p:nvPr/>
        </p:nvSpPr>
        <p:spPr bwMode="auto">
          <a:xfrm>
            <a:off x="7045325" y="1450975"/>
            <a:ext cx="647700" cy="2844800"/>
          </a:xfrm>
          <a:custGeom>
            <a:avLst/>
            <a:gdLst>
              <a:gd name="T0" fmla="*/ 0 w 408"/>
              <a:gd name="T1" fmla="*/ 0 h 1792"/>
              <a:gd name="T2" fmla="*/ 2147483647 w 408"/>
              <a:gd name="T3" fmla="*/ 2147483647 h 1792"/>
              <a:gd name="T4" fmla="*/ 2147483647 w 408"/>
              <a:gd name="T5" fmla="*/ 2147483647 h 1792"/>
              <a:gd name="T6" fmla="*/ 2147483647 w 408"/>
              <a:gd name="T7" fmla="*/ 2147483647 h 1792"/>
              <a:gd name="T8" fmla="*/ 2147483647 w 408"/>
              <a:gd name="T9" fmla="*/ 2147483647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"/>
              <a:gd name="T16" fmla="*/ 0 h 1792"/>
              <a:gd name="T17" fmla="*/ 408 w 408"/>
              <a:gd name="T18" fmla="*/ 1792 h 1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" h="1792">
                <a:moveTo>
                  <a:pt x="0" y="0"/>
                </a:moveTo>
                <a:cubicBezTo>
                  <a:pt x="56" y="98"/>
                  <a:pt x="113" y="197"/>
                  <a:pt x="152" y="296"/>
                </a:cubicBezTo>
                <a:cubicBezTo>
                  <a:pt x="191" y="395"/>
                  <a:pt x="200" y="443"/>
                  <a:pt x="232" y="592"/>
                </a:cubicBezTo>
                <a:cubicBezTo>
                  <a:pt x="264" y="741"/>
                  <a:pt x="315" y="992"/>
                  <a:pt x="344" y="1192"/>
                </a:cubicBezTo>
                <a:cubicBezTo>
                  <a:pt x="373" y="1392"/>
                  <a:pt x="397" y="1691"/>
                  <a:pt x="408" y="1792"/>
                </a:cubicBezTo>
              </a:path>
            </a:pathLst>
          </a:custGeom>
          <a:noFill/>
          <a:ln w="28575" cap="flat" cmpd="sng">
            <a:solidFill>
              <a:srgbClr val="0099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7" name="Rectangle 7"/>
          <p:cNvSpPr>
            <a:spLocks noChangeArrowheads="1"/>
          </p:cNvSpPr>
          <p:nvPr/>
        </p:nvSpPr>
        <p:spPr bwMode="auto">
          <a:xfrm>
            <a:off x="5475288" y="1438275"/>
            <a:ext cx="2862262" cy="287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9468" name="Line 8"/>
          <p:cNvSpPr>
            <a:spLocks noChangeShapeType="1"/>
          </p:cNvSpPr>
          <p:nvPr/>
        </p:nvSpPr>
        <p:spPr bwMode="auto">
          <a:xfrm>
            <a:off x="5475288" y="1931988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9" name="Line 9"/>
          <p:cNvSpPr>
            <a:spLocks noChangeShapeType="1"/>
          </p:cNvSpPr>
          <p:nvPr/>
        </p:nvSpPr>
        <p:spPr bwMode="auto">
          <a:xfrm>
            <a:off x="5484813" y="2398713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0" name="Line 10"/>
          <p:cNvSpPr>
            <a:spLocks noChangeShapeType="1"/>
          </p:cNvSpPr>
          <p:nvPr/>
        </p:nvSpPr>
        <p:spPr bwMode="auto">
          <a:xfrm>
            <a:off x="5494338" y="2879725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1" name="Line 11"/>
          <p:cNvSpPr>
            <a:spLocks noChangeShapeType="1"/>
          </p:cNvSpPr>
          <p:nvPr/>
        </p:nvSpPr>
        <p:spPr bwMode="auto">
          <a:xfrm>
            <a:off x="5503863" y="3346450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2" name="Line 12"/>
          <p:cNvSpPr>
            <a:spLocks noChangeShapeType="1"/>
          </p:cNvSpPr>
          <p:nvPr/>
        </p:nvSpPr>
        <p:spPr bwMode="auto">
          <a:xfrm>
            <a:off x="5513388" y="3827463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3" name="Line 13"/>
          <p:cNvSpPr>
            <a:spLocks noChangeShapeType="1"/>
          </p:cNvSpPr>
          <p:nvPr/>
        </p:nvSpPr>
        <p:spPr bwMode="auto">
          <a:xfrm>
            <a:off x="6224588" y="1438275"/>
            <a:ext cx="0" cy="2878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4" name="Line 14"/>
          <p:cNvSpPr>
            <a:spLocks noChangeShapeType="1"/>
          </p:cNvSpPr>
          <p:nvPr/>
        </p:nvSpPr>
        <p:spPr bwMode="auto">
          <a:xfrm>
            <a:off x="6931025" y="1455738"/>
            <a:ext cx="0" cy="287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5" name="Line 15"/>
          <p:cNvSpPr>
            <a:spLocks noChangeShapeType="1"/>
          </p:cNvSpPr>
          <p:nvPr/>
        </p:nvSpPr>
        <p:spPr bwMode="auto">
          <a:xfrm>
            <a:off x="7637463" y="1444625"/>
            <a:ext cx="0" cy="2878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76" name="Text Box 16"/>
          <p:cNvSpPr txBox="1">
            <a:spLocks noChangeArrowheads="1"/>
          </p:cNvSpPr>
          <p:nvPr/>
        </p:nvSpPr>
        <p:spPr bwMode="auto">
          <a:xfrm>
            <a:off x="6037263" y="4294188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19477" name="Text Box 17"/>
          <p:cNvSpPr txBox="1">
            <a:spLocks noChangeArrowheads="1"/>
          </p:cNvSpPr>
          <p:nvPr/>
        </p:nvSpPr>
        <p:spPr bwMode="auto">
          <a:xfrm>
            <a:off x="6745288" y="429577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20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19478" name="Text Box 18"/>
          <p:cNvSpPr txBox="1">
            <a:spLocks noChangeArrowheads="1"/>
          </p:cNvSpPr>
          <p:nvPr/>
        </p:nvSpPr>
        <p:spPr bwMode="auto">
          <a:xfrm>
            <a:off x="7435850" y="429895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30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19479" name="Text Box 19"/>
          <p:cNvSpPr txBox="1">
            <a:spLocks noChangeArrowheads="1"/>
          </p:cNvSpPr>
          <p:nvPr/>
        </p:nvSpPr>
        <p:spPr bwMode="auto">
          <a:xfrm>
            <a:off x="8158163" y="430212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40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19480" name="Line 20"/>
          <p:cNvSpPr>
            <a:spLocks noChangeShapeType="1"/>
          </p:cNvSpPr>
          <p:nvPr/>
        </p:nvSpPr>
        <p:spPr bwMode="auto">
          <a:xfrm>
            <a:off x="5780088" y="5965825"/>
            <a:ext cx="431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1" name="Line 21"/>
          <p:cNvSpPr>
            <a:spLocks noChangeShapeType="1"/>
          </p:cNvSpPr>
          <p:nvPr/>
        </p:nvSpPr>
        <p:spPr bwMode="auto">
          <a:xfrm>
            <a:off x="5780088" y="5572125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2" name="Line 22"/>
          <p:cNvSpPr>
            <a:spLocks noChangeShapeType="1"/>
          </p:cNvSpPr>
          <p:nvPr/>
        </p:nvSpPr>
        <p:spPr bwMode="auto">
          <a:xfrm>
            <a:off x="5792788" y="5153025"/>
            <a:ext cx="393700" cy="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83" name="Text Box 23"/>
          <p:cNvSpPr txBox="1">
            <a:spLocks noChangeArrowheads="1"/>
          </p:cNvSpPr>
          <p:nvPr/>
        </p:nvSpPr>
        <p:spPr bwMode="auto">
          <a:xfrm>
            <a:off x="6191250" y="5019675"/>
            <a:ext cx="1631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QAM256 (8 Mbps)</a:t>
            </a:r>
          </a:p>
        </p:txBody>
      </p:sp>
      <p:sp>
        <p:nvSpPr>
          <p:cNvPr id="19484" name="Text Box 24"/>
          <p:cNvSpPr txBox="1">
            <a:spLocks noChangeArrowheads="1"/>
          </p:cNvSpPr>
          <p:nvPr/>
        </p:nvSpPr>
        <p:spPr bwMode="auto">
          <a:xfrm>
            <a:off x="6178550" y="5411788"/>
            <a:ext cx="1533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QAM16 (4 Mbps)</a:t>
            </a:r>
          </a:p>
        </p:txBody>
      </p:sp>
      <p:sp>
        <p:nvSpPr>
          <p:cNvPr id="19485" name="Text Box 25"/>
          <p:cNvSpPr txBox="1">
            <a:spLocks noChangeArrowheads="1"/>
          </p:cNvSpPr>
          <p:nvPr/>
        </p:nvSpPr>
        <p:spPr bwMode="auto">
          <a:xfrm>
            <a:off x="6194425" y="5818188"/>
            <a:ext cx="1408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BPSK (1 Mbps)</a:t>
            </a:r>
          </a:p>
        </p:txBody>
      </p:sp>
      <p:sp>
        <p:nvSpPr>
          <p:cNvPr id="19486" name="Text Box 26"/>
          <p:cNvSpPr txBox="1">
            <a:spLocks noChangeArrowheads="1"/>
          </p:cNvSpPr>
          <p:nvPr/>
        </p:nvSpPr>
        <p:spPr bwMode="auto">
          <a:xfrm>
            <a:off x="6445250" y="4494213"/>
            <a:ext cx="895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SNR(dB)</a:t>
            </a:r>
          </a:p>
        </p:txBody>
      </p:sp>
      <p:sp>
        <p:nvSpPr>
          <p:cNvPr id="19487" name="Text Box 27"/>
          <p:cNvSpPr txBox="1">
            <a:spLocks noChangeArrowheads="1"/>
          </p:cNvSpPr>
          <p:nvPr/>
        </p:nvSpPr>
        <p:spPr bwMode="auto">
          <a:xfrm rot="-5400000">
            <a:off x="4636294" y="2767806"/>
            <a:ext cx="484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Gill Sans MT" pitchFamily="34" charset="0"/>
              </a:rPr>
              <a:t>BER</a:t>
            </a:r>
          </a:p>
        </p:txBody>
      </p:sp>
      <p:sp>
        <p:nvSpPr>
          <p:cNvPr id="19488" name="Text Box 28"/>
          <p:cNvSpPr txBox="1">
            <a:spLocks noChangeArrowheads="1"/>
          </p:cNvSpPr>
          <p:nvPr/>
        </p:nvSpPr>
        <p:spPr bwMode="auto">
          <a:xfrm>
            <a:off x="4960938" y="1301750"/>
            <a:ext cx="4429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-1</a:t>
            </a:r>
          </a:p>
        </p:txBody>
      </p:sp>
      <p:sp>
        <p:nvSpPr>
          <p:cNvPr id="19489" name="Text Box 29"/>
          <p:cNvSpPr txBox="1">
            <a:spLocks noChangeArrowheads="1"/>
          </p:cNvSpPr>
          <p:nvPr/>
        </p:nvSpPr>
        <p:spPr bwMode="auto">
          <a:xfrm>
            <a:off x="4979988" y="1782763"/>
            <a:ext cx="442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-2</a:t>
            </a:r>
          </a:p>
        </p:txBody>
      </p:sp>
      <p:sp>
        <p:nvSpPr>
          <p:cNvPr id="19490" name="Text Box 30"/>
          <p:cNvSpPr txBox="1">
            <a:spLocks noChangeArrowheads="1"/>
          </p:cNvSpPr>
          <p:nvPr/>
        </p:nvSpPr>
        <p:spPr bwMode="auto">
          <a:xfrm>
            <a:off x="4970463" y="2249488"/>
            <a:ext cx="442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-3</a:t>
            </a:r>
          </a:p>
        </p:txBody>
      </p:sp>
      <p:sp>
        <p:nvSpPr>
          <p:cNvPr id="19491" name="Text Box 31"/>
          <p:cNvSpPr txBox="1">
            <a:spLocks noChangeArrowheads="1"/>
          </p:cNvSpPr>
          <p:nvPr/>
        </p:nvSpPr>
        <p:spPr bwMode="auto">
          <a:xfrm>
            <a:off x="4979988" y="3182938"/>
            <a:ext cx="442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-5</a:t>
            </a:r>
          </a:p>
        </p:txBody>
      </p:sp>
      <p:sp>
        <p:nvSpPr>
          <p:cNvPr id="19492" name="Text Box 32"/>
          <p:cNvSpPr txBox="1">
            <a:spLocks noChangeArrowheads="1"/>
          </p:cNvSpPr>
          <p:nvPr/>
        </p:nvSpPr>
        <p:spPr bwMode="auto">
          <a:xfrm>
            <a:off x="4984750" y="3663950"/>
            <a:ext cx="44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-6</a:t>
            </a:r>
          </a:p>
        </p:txBody>
      </p:sp>
      <p:sp>
        <p:nvSpPr>
          <p:cNvPr id="19493" name="Text Box 33"/>
          <p:cNvSpPr txBox="1">
            <a:spLocks noChangeArrowheads="1"/>
          </p:cNvSpPr>
          <p:nvPr/>
        </p:nvSpPr>
        <p:spPr bwMode="auto">
          <a:xfrm>
            <a:off x="4975225" y="4159250"/>
            <a:ext cx="44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-7</a:t>
            </a:r>
          </a:p>
        </p:txBody>
      </p:sp>
      <p:sp>
        <p:nvSpPr>
          <p:cNvPr id="19494" name="Text Box 34"/>
          <p:cNvSpPr txBox="1">
            <a:spLocks noChangeArrowheads="1"/>
          </p:cNvSpPr>
          <p:nvPr/>
        </p:nvSpPr>
        <p:spPr bwMode="auto">
          <a:xfrm>
            <a:off x="4962525" y="2738438"/>
            <a:ext cx="4429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-4</a:t>
            </a:r>
          </a:p>
        </p:txBody>
      </p:sp>
      <p:pic>
        <p:nvPicPr>
          <p:cNvPr id="19495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8C4CC69-42CC-4D84-83B3-A0D51292A233}" type="slidenum">
              <a:rPr lang="en-US" smtClean="0"/>
              <a:pPr/>
              <a:t>16</a:t>
            </a:fld>
            <a:endParaRPr lang="en-US" smtClean="0"/>
          </a:p>
        </p:txBody>
      </p:sp>
      <p:grpSp>
        <p:nvGrpSpPr>
          <p:cNvPr id="20484" name="Group 356"/>
          <p:cNvGrpSpPr>
            <a:grpSpLocks/>
          </p:cNvGrpSpPr>
          <p:nvPr/>
        </p:nvGrpSpPr>
        <p:grpSpPr bwMode="auto">
          <a:xfrm>
            <a:off x="2163763" y="2570163"/>
            <a:ext cx="627062" cy="642937"/>
            <a:chOff x="313" y="1497"/>
            <a:chExt cx="1152" cy="1014"/>
          </a:xfrm>
        </p:grpSpPr>
        <p:pic>
          <p:nvPicPr>
            <p:cNvPr id="20526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7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5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0486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76F324D9-06A2-44FC-9B1F-FA9957E7E92A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04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130175"/>
            <a:ext cx="7772400" cy="1143000"/>
          </a:xfrm>
        </p:spPr>
        <p:txBody>
          <a:bodyPr/>
          <a:lstStyle/>
          <a:p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Χαρακτηριστικά Ασύρματης Ζεύξης (3)</a:t>
            </a:r>
            <a:endParaRPr lang="en-US" sz="32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4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3550" y="1150938"/>
            <a:ext cx="7772400" cy="1117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Πολλαπλοί ασύρματοι</a:t>
            </a:r>
            <a:r>
              <a:rPr lang="en-US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αποστολείς και παραλήπτες</a:t>
            </a:r>
            <a:r>
              <a:rPr lang="en-US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δημιουργούν επιπλέον προβλήματα</a:t>
            </a:r>
            <a:r>
              <a:rPr lang="en-US" sz="2400" smtClean="0">
                <a:ea typeface="ＭＳ Ｐゴシック" pitchFamily="34" charset="-128"/>
              </a:rPr>
              <a:t> (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πέραν της πολλαπλής πρόσβασης</a:t>
            </a:r>
            <a:r>
              <a:rPr lang="en-US" sz="2400" smtClean="0">
                <a:ea typeface="ＭＳ Ｐゴシック" pitchFamily="34" charset="-128"/>
              </a:rPr>
              <a:t>):</a:t>
            </a:r>
          </a:p>
        </p:txBody>
      </p:sp>
      <p:sp>
        <p:nvSpPr>
          <p:cNvPr id="20489" name="Freeform 7"/>
          <p:cNvSpPr>
            <a:spLocks/>
          </p:cNvSpPr>
          <p:nvPr/>
        </p:nvSpPr>
        <p:spPr bwMode="auto">
          <a:xfrm>
            <a:off x="698500" y="2413000"/>
            <a:ext cx="2020888" cy="1085850"/>
          </a:xfrm>
          <a:custGeom>
            <a:avLst/>
            <a:gdLst>
              <a:gd name="T0" fmla="*/ 2147483647 w 1273"/>
              <a:gd name="T1" fmla="*/ 2147483647 h 684"/>
              <a:gd name="T2" fmla="*/ 2147483647 w 1273"/>
              <a:gd name="T3" fmla="*/ 0 h 684"/>
              <a:gd name="T4" fmla="*/ 2147483647 w 1273"/>
              <a:gd name="T5" fmla="*/ 2147483647 h 684"/>
              <a:gd name="T6" fmla="*/ 2147483647 w 1273"/>
              <a:gd name="T7" fmla="*/ 2147483647 h 684"/>
              <a:gd name="T8" fmla="*/ 2147483647 w 1273"/>
              <a:gd name="T9" fmla="*/ 2147483647 h 684"/>
              <a:gd name="T10" fmla="*/ 2147483647 w 1273"/>
              <a:gd name="T11" fmla="*/ 2147483647 h 684"/>
              <a:gd name="T12" fmla="*/ 2147483647 w 1273"/>
              <a:gd name="T13" fmla="*/ 2147483647 h 684"/>
              <a:gd name="T14" fmla="*/ 2147483647 w 1273"/>
              <a:gd name="T15" fmla="*/ 2147483647 h 684"/>
              <a:gd name="T16" fmla="*/ 2147483647 w 1273"/>
              <a:gd name="T17" fmla="*/ 2147483647 h 684"/>
              <a:gd name="T18" fmla="*/ 0 w 1273"/>
              <a:gd name="T19" fmla="*/ 2147483647 h 68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73"/>
              <a:gd name="T31" fmla="*/ 0 h 684"/>
              <a:gd name="T32" fmla="*/ 1273 w 1273"/>
              <a:gd name="T33" fmla="*/ 684 h 68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73" h="684">
                <a:moveTo>
                  <a:pt x="9" y="675"/>
                </a:moveTo>
                <a:lnTo>
                  <a:pt x="316" y="0"/>
                </a:lnTo>
                <a:lnTo>
                  <a:pt x="461" y="228"/>
                </a:lnTo>
                <a:lnTo>
                  <a:pt x="510" y="119"/>
                </a:lnTo>
                <a:lnTo>
                  <a:pt x="631" y="467"/>
                </a:lnTo>
                <a:lnTo>
                  <a:pt x="667" y="391"/>
                </a:lnTo>
                <a:lnTo>
                  <a:pt x="739" y="464"/>
                </a:lnTo>
                <a:lnTo>
                  <a:pt x="1058" y="57"/>
                </a:lnTo>
                <a:lnTo>
                  <a:pt x="1273" y="684"/>
                </a:lnTo>
                <a:lnTo>
                  <a:pt x="0" y="674"/>
                </a:lnTo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CC66"/>
              </a:gs>
            </a:gsLst>
            <a:lin ang="540000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490" name="Line 26"/>
          <p:cNvSpPr>
            <a:spLocks noChangeShapeType="1"/>
          </p:cNvSpPr>
          <p:nvPr/>
        </p:nvSpPr>
        <p:spPr bwMode="auto">
          <a:xfrm flipV="1">
            <a:off x="1971675" y="3627438"/>
            <a:ext cx="998538" cy="1698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491" name="Line 27"/>
          <p:cNvSpPr>
            <a:spLocks noChangeShapeType="1"/>
          </p:cNvSpPr>
          <p:nvPr/>
        </p:nvSpPr>
        <p:spPr bwMode="auto">
          <a:xfrm>
            <a:off x="2644775" y="3148013"/>
            <a:ext cx="407988" cy="322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492" name="Text Box 28"/>
          <p:cNvSpPr txBox="1">
            <a:spLocks noChangeArrowheads="1"/>
          </p:cNvSpPr>
          <p:nvPr/>
        </p:nvSpPr>
        <p:spPr bwMode="auto">
          <a:xfrm>
            <a:off x="1090613" y="3519488"/>
            <a:ext cx="350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0493" name="Text Box 29"/>
          <p:cNvSpPr txBox="1">
            <a:spLocks noChangeArrowheads="1"/>
          </p:cNvSpPr>
          <p:nvPr/>
        </p:nvSpPr>
        <p:spPr bwMode="auto">
          <a:xfrm>
            <a:off x="3563938" y="3292475"/>
            <a:ext cx="338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0494" name="Text Box 30"/>
          <p:cNvSpPr txBox="1">
            <a:spLocks noChangeArrowheads="1"/>
          </p:cNvSpPr>
          <p:nvPr/>
        </p:nvSpPr>
        <p:spPr bwMode="auto">
          <a:xfrm>
            <a:off x="2741613" y="2587625"/>
            <a:ext cx="350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0495" name="Rectangle 32"/>
          <p:cNvSpPr>
            <a:spLocks noChangeArrowheads="1"/>
          </p:cNvSpPr>
          <p:nvPr/>
        </p:nvSpPr>
        <p:spPr bwMode="auto">
          <a:xfrm>
            <a:off x="206375" y="4006850"/>
            <a:ext cx="47593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l-GR" sz="2400" i="1">
                <a:solidFill>
                  <a:srgbClr val="C00000"/>
                </a:solidFill>
                <a:latin typeface="Arial" pitchFamily="34" charset="0"/>
              </a:rPr>
              <a:t>Πρόβλημα κρυμμένου τερματικού</a:t>
            </a:r>
            <a:endParaRPr lang="en-US" sz="2400" i="1">
              <a:solidFill>
                <a:srgbClr val="C00000"/>
              </a:solidFill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B, A </a:t>
            </a:r>
            <a:r>
              <a:rPr lang="el-GR" sz="2200">
                <a:latin typeface="Gill Sans MT" pitchFamily="34" charset="0"/>
              </a:rPr>
              <a:t>ακούνε ο ένας τον άλλο</a:t>
            </a:r>
            <a:endParaRPr lang="en-US" sz="220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B, C </a:t>
            </a:r>
            <a:r>
              <a:rPr lang="el-GR" sz="2200">
                <a:latin typeface="Gill Sans MT" pitchFamily="34" charset="0"/>
              </a:rPr>
              <a:t>ακούνε ο ένας τον άλλο</a:t>
            </a:r>
            <a:endParaRPr lang="en-US" sz="220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A, C </a:t>
            </a:r>
            <a:r>
              <a:rPr lang="el-GR" sz="2200">
                <a:latin typeface="Arial" pitchFamily="34" charset="0"/>
              </a:rPr>
              <a:t>δεν </a:t>
            </a:r>
            <a:r>
              <a:rPr lang="el-GR" sz="2200">
                <a:latin typeface="Gill Sans MT" pitchFamily="34" charset="0"/>
              </a:rPr>
              <a:t>ακούνε ο ένας τον άλλο</a:t>
            </a:r>
            <a:r>
              <a:rPr lang="el-GR" sz="2200">
                <a:latin typeface="Arial" pitchFamily="34" charset="0"/>
              </a:rPr>
              <a:t>: σημαίνει πως οι </a:t>
            </a:r>
            <a:r>
              <a:rPr lang="en-US" sz="2200">
                <a:latin typeface="Gill Sans MT" pitchFamily="34" charset="0"/>
              </a:rPr>
              <a:t>A, C </a:t>
            </a:r>
            <a:r>
              <a:rPr lang="el-GR" sz="2200">
                <a:latin typeface="Arial" pitchFamily="34" charset="0"/>
              </a:rPr>
              <a:t>αγνοούν τις παρεμβολές τους στο </a:t>
            </a:r>
            <a:r>
              <a:rPr lang="en-US" sz="2200">
                <a:latin typeface="Gill Sans MT" pitchFamily="34" charset="0"/>
              </a:rPr>
              <a:t>B</a:t>
            </a: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endParaRPr lang="en-US"/>
          </a:p>
        </p:txBody>
      </p:sp>
      <p:sp>
        <p:nvSpPr>
          <p:cNvPr id="13335" name="Text Box 47"/>
          <p:cNvSpPr txBox="1">
            <a:spLocks noChangeArrowheads="1"/>
          </p:cNvSpPr>
          <p:nvPr/>
        </p:nvSpPr>
        <p:spPr bwMode="auto">
          <a:xfrm>
            <a:off x="4943475" y="2292350"/>
            <a:ext cx="350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3336" name="Text Box 48"/>
          <p:cNvSpPr txBox="1">
            <a:spLocks noChangeArrowheads="1"/>
          </p:cNvSpPr>
          <p:nvPr/>
        </p:nvSpPr>
        <p:spPr bwMode="auto">
          <a:xfrm>
            <a:off x="6853238" y="2289175"/>
            <a:ext cx="328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13337" name="Text Box 49"/>
          <p:cNvSpPr txBox="1">
            <a:spLocks noChangeArrowheads="1"/>
          </p:cNvSpPr>
          <p:nvPr/>
        </p:nvSpPr>
        <p:spPr bwMode="auto">
          <a:xfrm>
            <a:off x="8034338" y="2332038"/>
            <a:ext cx="350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13323" name="Text Box 55"/>
          <p:cNvSpPr txBox="1">
            <a:spLocks noChangeArrowheads="1"/>
          </p:cNvSpPr>
          <p:nvPr/>
        </p:nvSpPr>
        <p:spPr bwMode="auto">
          <a:xfrm>
            <a:off x="5016500" y="3119438"/>
            <a:ext cx="936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ja-JP" altLang="en-US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en-US" altLang="ja-JP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 signal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strength</a:t>
            </a:r>
          </a:p>
        </p:txBody>
      </p:sp>
      <p:sp>
        <p:nvSpPr>
          <p:cNvPr id="13324" name="Line 60"/>
          <p:cNvSpPr>
            <a:spLocks noChangeShapeType="1"/>
          </p:cNvSpPr>
          <p:nvPr/>
        </p:nvSpPr>
        <p:spPr bwMode="auto">
          <a:xfrm>
            <a:off x="5078413" y="4148138"/>
            <a:ext cx="3263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25" name="Line 61"/>
          <p:cNvSpPr>
            <a:spLocks noChangeShapeType="1"/>
          </p:cNvSpPr>
          <p:nvPr/>
        </p:nvSpPr>
        <p:spPr bwMode="auto">
          <a:xfrm>
            <a:off x="5024438" y="2968625"/>
            <a:ext cx="0" cy="1138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26" name="Freeform 62"/>
          <p:cNvSpPr>
            <a:spLocks/>
          </p:cNvSpPr>
          <p:nvPr/>
        </p:nvSpPr>
        <p:spPr bwMode="auto">
          <a:xfrm>
            <a:off x="5106988" y="3024188"/>
            <a:ext cx="2995612" cy="1081087"/>
          </a:xfrm>
          <a:custGeom>
            <a:avLst/>
            <a:gdLst>
              <a:gd name="T0" fmla="*/ 0 w 1887"/>
              <a:gd name="T1" fmla="*/ 0 h 681"/>
              <a:gd name="T2" fmla="*/ 2147483647 w 1887"/>
              <a:gd name="T3" fmla="*/ 2147483647 h 681"/>
              <a:gd name="T4" fmla="*/ 2147483647 w 1887"/>
              <a:gd name="T5" fmla="*/ 2147483647 h 681"/>
              <a:gd name="T6" fmla="*/ 2147483647 w 1887"/>
              <a:gd name="T7" fmla="*/ 2147483647 h 681"/>
              <a:gd name="T8" fmla="*/ 0 60000 65536"/>
              <a:gd name="T9" fmla="*/ 0 60000 65536"/>
              <a:gd name="T10" fmla="*/ 0 60000 65536"/>
              <a:gd name="T11" fmla="*/ 0 60000 65536"/>
              <a:gd name="T12" fmla="*/ 0 w 1887"/>
              <a:gd name="T13" fmla="*/ 0 h 681"/>
              <a:gd name="T14" fmla="*/ 1887 w 1887"/>
              <a:gd name="T15" fmla="*/ 681 h 6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87" h="681">
                <a:moveTo>
                  <a:pt x="0" y="0"/>
                </a:moveTo>
                <a:cubicBezTo>
                  <a:pt x="161" y="25"/>
                  <a:pt x="737" y="52"/>
                  <a:pt x="966" y="151"/>
                </a:cubicBezTo>
                <a:cubicBezTo>
                  <a:pt x="1195" y="250"/>
                  <a:pt x="1220" y="507"/>
                  <a:pt x="1373" y="594"/>
                </a:cubicBezTo>
                <a:cubicBezTo>
                  <a:pt x="1526" y="681"/>
                  <a:pt x="1780" y="657"/>
                  <a:pt x="1887" y="67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27" name="Text Box 63"/>
          <p:cNvSpPr txBox="1">
            <a:spLocks noChangeArrowheads="1"/>
          </p:cNvSpPr>
          <p:nvPr/>
        </p:nvSpPr>
        <p:spPr bwMode="auto">
          <a:xfrm>
            <a:off x="6362700" y="4111625"/>
            <a:ext cx="593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space</a:t>
            </a:r>
          </a:p>
        </p:txBody>
      </p:sp>
      <p:sp>
        <p:nvSpPr>
          <p:cNvPr id="13328" name="Freeform 65"/>
          <p:cNvSpPr>
            <a:spLocks/>
          </p:cNvSpPr>
          <p:nvPr/>
        </p:nvSpPr>
        <p:spPr bwMode="auto">
          <a:xfrm flipH="1">
            <a:off x="5202238" y="2994025"/>
            <a:ext cx="2995612" cy="1081088"/>
          </a:xfrm>
          <a:custGeom>
            <a:avLst/>
            <a:gdLst>
              <a:gd name="T0" fmla="*/ 0 w 1887"/>
              <a:gd name="T1" fmla="*/ 0 h 681"/>
              <a:gd name="T2" fmla="*/ 2147483647 w 1887"/>
              <a:gd name="T3" fmla="*/ 2147483647 h 681"/>
              <a:gd name="T4" fmla="*/ 2147483647 w 1887"/>
              <a:gd name="T5" fmla="*/ 2147483647 h 681"/>
              <a:gd name="T6" fmla="*/ 2147483647 w 1887"/>
              <a:gd name="T7" fmla="*/ 2147483647 h 681"/>
              <a:gd name="T8" fmla="*/ 0 60000 65536"/>
              <a:gd name="T9" fmla="*/ 0 60000 65536"/>
              <a:gd name="T10" fmla="*/ 0 60000 65536"/>
              <a:gd name="T11" fmla="*/ 0 60000 65536"/>
              <a:gd name="T12" fmla="*/ 0 w 1887"/>
              <a:gd name="T13" fmla="*/ 0 h 681"/>
              <a:gd name="T14" fmla="*/ 1887 w 1887"/>
              <a:gd name="T15" fmla="*/ 681 h 6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87" h="681">
                <a:moveTo>
                  <a:pt x="0" y="0"/>
                </a:moveTo>
                <a:cubicBezTo>
                  <a:pt x="161" y="25"/>
                  <a:pt x="737" y="52"/>
                  <a:pt x="966" y="151"/>
                </a:cubicBezTo>
                <a:cubicBezTo>
                  <a:pt x="1195" y="250"/>
                  <a:pt x="1220" y="507"/>
                  <a:pt x="1373" y="594"/>
                </a:cubicBezTo>
                <a:cubicBezTo>
                  <a:pt x="1526" y="681"/>
                  <a:pt x="1780" y="657"/>
                  <a:pt x="1887" y="673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29" name="Text Box 66"/>
          <p:cNvSpPr txBox="1">
            <a:spLocks noChangeArrowheads="1"/>
          </p:cNvSpPr>
          <p:nvPr/>
        </p:nvSpPr>
        <p:spPr bwMode="auto">
          <a:xfrm>
            <a:off x="7643813" y="3048000"/>
            <a:ext cx="958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ja-JP" altLang="en-US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en-US" altLang="ja-JP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 signal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strength</a:t>
            </a:r>
          </a:p>
        </p:txBody>
      </p:sp>
      <p:sp>
        <p:nvSpPr>
          <p:cNvPr id="13330" name="Line 67"/>
          <p:cNvSpPr>
            <a:spLocks noChangeShapeType="1"/>
          </p:cNvSpPr>
          <p:nvPr/>
        </p:nvSpPr>
        <p:spPr bwMode="auto">
          <a:xfrm flipH="1">
            <a:off x="5403850" y="2855913"/>
            <a:ext cx="26988" cy="1263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31" name="Line 68"/>
          <p:cNvSpPr>
            <a:spLocks noChangeShapeType="1"/>
          </p:cNvSpPr>
          <p:nvPr/>
        </p:nvSpPr>
        <p:spPr bwMode="auto">
          <a:xfrm>
            <a:off x="6624638" y="2924175"/>
            <a:ext cx="0" cy="12080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32" name="Line 69"/>
          <p:cNvSpPr>
            <a:spLocks noChangeShapeType="1"/>
          </p:cNvSpPr>
          <p:nvPr/>
        </p:nvSpPr>
        <p:spPr bwMode="auto">
          <a:xfrm>
            <a:off x="7705725" y="2908300"/>
            <a:ext cx="0" cy="11811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21" name="Rectangle 70"/>
          <p:cNvSpPr>
            <a:spLocks noChangeArrowheads="1"/>
          </p:cNvSpPr>
          <p:nvPr/>
        </p:nvSpPr>
        <p:spPr bwMode="auto">
          <a:xfrm>
            <a:off x="4995863" y="4432300"/>
            <a:ext cx="4148137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l-GR" sz="2400" i="1">
                <a:solidFill>
                  <a:srgbClr val="C00000"/>
                </a:solidFill>
                <a:latin typeface="Arial" pitchFamily="34" charset="0"/>
              </a:rPr>
              <a:t>Εξασθένηση σήματος</a:t>
            </a:r>
            <a:r>
              <a:rPr lang="en-US" sz="2400" i="1">
                <a:solidFill>
                  <a:srgbClr val="C00000"/>
                </a:solidFill>
                <a:latin typeface="Gill Sans MT" pitchFamily="34" charset="0"/>
              </a:rPr>
              <a:t>:</a:t>
            </a: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B, A </a:t>
            </a:r>
            <a:r>
              <a:rPr lang="el-GR" sz="2200">
                <a:latin typeface="Gill Sans MT" pitchFamily="34" charset="0"/>
              </a:rPr>
              <a:t>ακούνε ο ένας τον άλλο</a:t>
            </a:r>
            <a:endParaRPr lang="en-US" sz="220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B, C </a:t>
            </a:r>
            <a:r>
              <a:rPr lang="el-GR" sz="2200">
                <a:latin typeface="Gill Sans MT" pitchFamily="34" charset="0"/>
              </a:rPr>
              <a:t>ακούνε ο ένας τον άλλο</a:t>
            </a:r>
            <a:endParaRPr lang="en-US" sz="220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2200">
                <a:latin typeface="Gill Sans MT" pitchFamily="34" charset="0"/>
              </a:rPr>
              <a:t>A, C </a:t>
            </a:r>
            <a:r>
              <a:rPr lang="el-GR" sz="2200">
                <a:latin typeface="Arial" pitchFamily="34" charset="0"/>
              </a:rPr>
              <a:t>αγνοούν τις παρεμβολές τους στο </a:t>
            </a:r>
            <a:r>
              <a:rPr lang="en-US" sz="2200">
                <a:latin typeface="Gill Sans MT" pitchFamily="34" charset="0"/>
              </a:rPr>
              <a:t>B</a:t>
            </a:r>
          </a:p>
        </p:txBody>
      </p:sp>
      <p:grpSp>
        <p:nvGrpSpPr>
          <p:cNvPr id="20510" name="Group 356"/>
          <p:cNvGrpSpPr>
            <a:grpSpLocks/>
          </p:cNvGrpSpPr>
          <p:nvPr/>
        </p:nvGrpSpPr>
        <p:grpSpPr bwMode="auto">
          <a:xfrm>
            <a:off x="2925763" y="3119438"/>
            <a:ext cx="627062" cy="642937"/>
            <a:chOff x="313" y="1497"/>
            <a:chExt cx="1152" cy="1014"/>
          </a:xfrm>
        </p:grpSpPr>
        <p:pic>
          <p:nvPicPr>
            <p:cNvPr id="20524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5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11" name="Group 356"/>
          <p:cNvGrpSpPr>
            <a:grpSpLocks/>
          </p:cNvGrpSpPr>
          <p:nvPr/>
        </p:nvGrpSpPr>
        <p:grpSpPr bwMode="auto">
          <a:xfrm>
            <a:off x="1401763" y="3260725"/>
            <a:ext cx="627062" cy="644525"/>
            <a:chOff x="313" y="1497"/>
            <a:chExt cx="1152" cy="1014"/>
          </a:xfrm>
        </p:grpSpPr>
        <p:pic>
          <p:nvPicPr>
            <p:cNvPr id="20522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3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356"/>
          <p:cNvGrpSpPr>
            <a:grpSpLocks/>
          </p:cNvGrpSpPr>
          <p:nvPr/>
        </p:nvGrpSpPr>
        <p:grpSpPr bwMode="auto">
          <a:xfrm>
            <a:off x="5130800" y="2154238"/>
            <a:ext cx="627063" cy="642937"/>
            <a:chOff x="313" y="1497"/>
            <a:chExt cx="1152" cy="1014"/>
          </a:xfrm>
        </p:grpSpPr>
        <p:pic>
          <p:nvPicPr>
            <p:cNvPr id="20520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1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356"/>
          <p:cNvGrpSpPr>
            <a:grpSpLocks/>
          </p:cNvGrpSpPr>
          <p:nvPr/>
        </p:nvGrpSpPr>
        <p:grpSpPr bwMode="auto">
          <a:xfrm>
            <a:off x="6319838" y="2193925"/>
            <a:ext cx="627062" cy="644525"/>
            <a:chOff x="313" y="1497"/>
            <a:chExt cx="1152" cy="1014"/>
          </a:xfrm>
        </p:grpSpPr>
        <p:pic>
          <p:nvPicPr>
            <p:cNvPr id="20518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9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356"/>
          <p:cNvGrpSpPr>
            <a:grpSpLocks/>
          </p:cNvGrpSpPr>
          <p:nvPr/>
        </p:nvGrpSpPr>
        <p:grpSpPr bwMode="auto">
          <a:xfrm>
            <a:off x="7396163" y="2124075"/>
            <a:ext cx="627062" cy="642938"/>
            <a:chOff x="313" y="1497"/>
            <a:chExt cx="1152" cy="1014"/>
          </a:xfrm>
        </p:grpSpPr>
        <p:pic>
          <p:nvPicPr>
            <p:cNvPr id="20516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17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5" name="Picture 18" descr="underline_ba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/>
      <p:bldP spid="13336" grpId="0"/>
      <p:bldP spid="13337" grpId="0"/>
      <p:bldP spid="13323" grpId="0"/>
      <p:bldP spid="13324" grpId="0" animBg="1"/>
      <p:bldP spid="13325" grpId="0" animBg="1"/>
      <p:bldP spid="13326" grpId="0" animBg="1"/>
      <p:bldP spid="13327" grpId="0"/>
      <p:bldP spid="13328" grpId="0" animBg="1"/>
      <p:bldP spid="13329" grpId="0"/>
      <p:bldP spid="13330" grpId="0" animBg="1"/>
      <p:bldP spid="13331" grpId="0" animBg="1"/>
      <p:bldP spid="13332" grpId="0" animBg="1"/>
      <p:bldP spid="133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19077FF7-2D85-430E-B46B-914CF40A5DFA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150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150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2AF43EB4-F6E6-46FE-BF87-9800051A5B26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15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3" y="114300"/>
            <a:ext cx="8364537" cy="1143000"/>
          </a:xfrm>
        </p:spPr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Code Division Multiple Access </a:t>
            </a:r>
            <a:r>
              <a:rPr lang="en-US" sz="2800" smtClean="0">
                <a:ea typeface="ＭＳ Ｐゴシック" pitchFamily="34" charset="-128"/>
              </a:rPr>
              <a:t>(CDMA)</a:t>
            </a: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/>
            </a:r>
            <a:br>
              <a:rPr lang="el-GR" sz="2800" smtClean="0">
                <a:latin typeface="Arial" pitchFamily="34" charset="0"/>
                <a:ea typeface="ＭＳ Ｐゴシック" pitchFamily="34" charset="-128"/>
              </a:rPr>
            </a:b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(Πολλαπλή Πρόσβαση με Διαίρεση Κώδικα)</a:t>
            </a:r>
            <a:endParaRPr lang="en-US" sz="28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65238"/>
            <a:ext cx="8204200" cy="4648200"/>
          </a:xfrm>
        </p:spPr>
        <p:txBody>
          <a:bodyPr/>
          <a:lstStyle/>
          <a:p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μοναδικός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ja-JP" altLang="en-US" sz="2400" dirty="0" smtClean="0">
                <a:ea typeface="ＭＳ Ｐゴシック" pitchFamily="34" charset="-128"/>
              </a:rPr>
              <a:t>“</a:t>
            </a:r>
            <a:r>
              <a:rPr lang="el-GR" altLang="ja-JP" sz="2400" dirty="0" smtClean="0">
                <a:latin typeface="Arial" pitchFamily="34" charset="0"/>
                <a:ea typeface="ＭＳ Ｐゴシック" pitchFamily="34" charset="-128"/>
              </a:rPr>
              <a:t>κώδικας</a:t>
            </a:r>
            <a:r>
              <a:rPr lang="ja-JP" altLang="en-US" sz="2400" dirty="0" smtClean="0">
                <a:ea typeface="ＭＳ Ｐゴシック" pitchFamily="34" charset="-128"/>
              </a:rPr>
              <a:t>”</a:t>
            </a:r>
            <a:r>
              <a:rPr lang="en-US" altLang="ja-JP" sz="2400" dirty="0" smtClean="0">
                <a:ea typeface="ＭＳ Ｐゴシック" pitchFamily="34" charset="-128"/>
              </a:rPr>
              <a:t> </a:t>
            </a:r>
            <a:r>
              <a:rPr lang="el-GR" altLang="ja-JP" sz="2400" dirty="0" smtClean="0">
                <a:latin typeface="Arial" pitchFamily="34" charset="0"/>
                <a:ea typeface="ＭＳ Ｐゴシック" pitchFamily="34" charset="-128"/>
              </a:rPr>
              <a:t>ανατίθεται σε κάθε χρήστη</a:t>
            </a:r>
            <a:endParaRPr lang="en-US" altLang="ja-JP" sz="2400" dirty="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όλοι οι χρήστες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μοιράζονται την ίδια συχνότητα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αλλά ο καθένας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έχει δική του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n-US" altLang="ja-JP" sz="2000" dirty="0" smtClean="0">
                <a:ea typeface="ＭＳ Ｐゴシック" pitchFamily="34" charset="-128"/>
              </a:rPr>
              <a:t>chipping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ακολουθία</a:t>
            </a:r>
            <a:r>
              <a:rPr lang="en-US" altLang="ja-JP" sz="2000" dirty="0" smtClean="0">
                <a:ea typeface="ＭＳ Ｐゴシック" pitchFamily="34" charset="-128"/>
              </a:rPr>
              <a:t> (</a:t>
            </a:r>
            <a:r>
              <a:rPr lang="el-GR" altLang="ja-JP" sz="2000" dirty="0" err="1" smtClean="0">
                <a:latin typeface="Arial" pitchFamily="34" charset="0"/>
                <a:ea typeface="ＭＳ Ｐゴシック" pitchFamily="34" charset="-128"/>
              </a:rPr>
              <a:t>π.χ</a:t>
            </a:r>
            <a:r>
              <a:rPr lang="en-US" altLang="ja-JP" sz="2000" dirty="0" smtClean="0">
                <a:ea typeface="ＭＳ Ｐゴシック" pitchFamily="34" charset="-128"/>
              </a:rPr>
              <a:t>.,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κώδικας</a:t>
            </a:r>
            <a:r>
              <a:rPr lang="en-US" altLang="ja-JP" sz="2000" dirty="0" smtClean="0">
                <a:ea typeface="ＭＳ Ｐゴシック" pitchFamily="34" charset="-128"/>
              </a:rPr>
              <a:t>)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για την κωδικοποίηση των δεδομένων</a:t>
            </a:r>
            <a:endParaRPr lang="en-US" altLang="ja-JP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επιτρέπει σε πολλαπλούς χρήστες να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συνυπάρχουν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και να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μεταδίδουν ταυτόχρονα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με ελάχιστες παρεμβολές</a:t>
            </a:r>
            <a:r>
              <a:rPr lang="en-US" altLang="ja-JP" sz="2000" dirty="0" smtClean="0">
                <a:ea typeface="ＭＳ Ｐゴシック" pitchFamily="34" charset="-128"/>
              </a:rPr>
              <a:t> (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αν οι κώδικες είναι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ορθογώνιοι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r>
              <a:rPr lang="en-US" altLang="ja-JP" sz="2000" dirty="0" smtClean="0">
                <a:ea typeface="ＭＳ Ｐゴシック" pitchFamily="34" charset="-128"/>
              </a:rPr>
              <a:t>)</a:t>
            </a:r>
          </a:p>
          <a:p>
            <a:r>
              <a:rPr lang="el-GR" sz="24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κωδικοποιημένο σήμα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n-US" sz="2400" dirty="0" smtClean="0">
                <a:ea typeface="ＭＳ Ｐゴシック" pitchFamily="34" charset="-128"/>
              </a:rPr>
              <a:t>= (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αρχικά δεδομένα</a:t>
            </a:r>
            <a:r>
              <a:rPr lang="en-US" sz="2400" dirty="0" smtClean="0">
                <a:ea typeface="ＭＳ Ｐゴシック" pitchFamily="34" charset="-128"/>
              </a:rPr>
              <a:t>) x (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ακολουθία </a:t>
            </a:r>
            <a:r>
              <a:rPr lang="en-US" sz="2400" dirty="0" smtClean="0">
                <a:ea typeface="ＭＳ Ｐゴシック" pitchFamily="34" charset="-128"/>
              </a:rPr>
              <a:t>chipping)</a:t>
            </a:r>
          </a:p>
          <a:p>
            <a:r>
              <a:rPr lang="el-GR" sz="24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αποκωδικοποίηση</a:t>
            </a:r>
            <a:r>
              <a:rPr lang="en-US" sz="2400" i="1" dirty="0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εσωτερικό γινόμενο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του κωδικοποιημένου σήματος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400" dirty="0" smtClean="0">
                <a:ea typeface="ＭＳ Ｐゴシック" pitchFamily="34" charset="-128"/>
              </a:rPr>
              <a:t> chipping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ακολουθίας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1512" name="Picture 15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1055688"/>
            <a:ext cx="7769225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C341E869-9677-4E18-BAC8-5E3DCE5B7C2F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532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2533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8A79602-E0E2-4BDF-94D9-5D034CDCEC7C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25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75" y="0"/>
            <a:ext cx="7772400" cy="1143000"/>
          </a:xfrm>
        </p:spPr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CDMA </a:t>
            </a:r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κωδικοποίηση/αποκωδικοποίηση</a:t>
            </a:r>
            <a:endParaRPr lang="en-US" sz="32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5" name="Line 6"/>
          <p:cNvSpPr>
            <a:spLocks noChangeShapeType="1"/>
          </p:cNvSpPr>
          <p:nvPr/>
        </p:nvSpPr>
        <p:spPr bwMode="auto">
          <a:xfrm>
            <a:off x="3219450" y="15525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>
            <a:off x="4276725" y="1528763"/>
            <a:ext cx="0" cy="16240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2389188" y="2960688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1</a:t>
            </a: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3408363" y="2965450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0</a:t>
            </a:r>
          </a:p>
        </p:txBody>
      </p:sp>
      <p:grpSp>
        <p:nvGrpSpPr>
          <p:cNvPr id="2" name="Group 150"/>
          <p:cNvGrpSpPr>
            <a:grpSpLocks/>
          </p:cNvGrpSpPr>
          <p:nvPr/>
        </p:nvGrpSpPr>
        <p:grpSpPr bwMode="auto">
          <a:xfrm>
            <a:off x="2084388" y="1462088"/>
            <a:ext cx="1254125" cy="1624012"/>
            <a:chOff x="1313" y="921"/>
            <a:chExt cx="790" cy="1023"/>
          </a:xfrm>
        </p:grpSpPr>
        <p:sp>
          <p:nvSpPr>
            <p:cNvPr id="22791" name="Line 5"/>
            <p:cNvSpPr>
              <a:spLocks noChangeShapeType="1"/>
            </p:cNvSpPr>
            <p:nvPr/>
          </p:nvSpPr>
          <p:spPr bwMode="auto">
            <a:xfrm>
              <a:off x="1350" y="921"/>
              <a:ext cx="0" cy="102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prstDash val="dash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2792" name="Rectangle 12"/>
            <p:cNvSpPr>
              <a:spLocks noChangeArrowheads="1"/>
            </p:cNvSpPr>
            <p:nvPr/>
          </p:nvSpPr>
          <p:spPr bwMode="auto">
            <a:xfrm>
              <a:off x="1350" y="1218"/>
              <a:ext cx="678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93" name="Text Box 15"/>
            <p:cNvSpPr txBox="1">
              <a:spLocks noChangeArrowheads="1"/>
            </p:cNvSpPr>
            <p:nvPr/>
          </p:nvSpPr>
          <p:spPr bwMode="auto">
            <a:xfrm>
              <a:off x="1436" y="1194"/>
              <a:ext cx="4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200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1200">
                  <a:latin typeface="Arial" pitchFamily="34" charset="0"/>
                  <a:cs typeface="Arial" pitchFamily="34" charset="0"/>
                </a:rPr>
                <a:t> = -1</a:t>
              </a:r>
            </a:p>
          </p:txBody>
        </p:sp>
        <p:grpSp>
          <p:nvGrpSpPr>
            <p:cNvPr id="22794" name="Group 44"/>
            <p:cNvGrpSpPr>
              <a:grpSpLocks/>
            </p:cNvGrpSpPr>
            <p:nvPr/>
          </p:nvGrpSpPr>
          <p:grpSpPr bwMode="auto">
            <a:xfrm>
              <a:off x="1313" y="1534"/>
              <a:ext cx="790" cy="307"/>
              <a:chOff x="1313" y="1534"/>
              <a:chExt cx="790" cy="307"/>
            </a:xfrm>
          </p:grpSpPr>
          <p:sp>
            <p:nvSpPr>
              <p:cNvPr id="22795" name="Text Box 17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796" name="Group 22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22818" name="Rectangle 18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819" name="Line 20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820" name="Line 21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2797" name="Group 23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22815" name="Rectangle 24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816" name="Line 25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817" name="Line 26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798" name="Rectangle 27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799" name="Rectangle 28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800" name="Text Box 29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801" name="Text Box 30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802" name="Text Box 31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803" name="Group 34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2281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814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804" name="Group 35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2281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812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805" name="Group 38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22809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81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806" name="Group 41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22807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808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</p:grpSp>
      </p:grpSp>
      <p:sp>
        <p:nvSpPr>
          <p:cNvPr id="22540" name="Oval 74"/>
          <p:cNvSpPr>
            <a:spLocks noChangeArrowheads="1"/>
          </p:cNvSpPr>
          <p:nvPr/>
        </p:nvSpPr>
        <p:spPr bwMode="auto">
          <a:xfrm>
            <a:off x="4672013" y="1855788"/>
            <a:ext cx="419100" cy="423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22541" name="Text Box 75"/>
          <p:cNvSpPr txBox="1">
            <a:spLocks noChangeArrowheads="1"/>
          </p:cNvSpPr>
          <p:nvPr/>
        </p:nvSpPr>
        <p:spPr bwMode="auto">
          <a:xfrm>
            <a:off x="4298950" y="1444625"/>
            <a:ext cx="1182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Z</a:t>
            </a:r>
            <a:r>
              <a:rPr lang="en-US" sz="1800" baseline="-25000">
                <a:latin typeface="Arial" pitchFamily="34" charset="0"/>
                <a:cs typeface="Arial" pitchFamily="34" charset="0"/>
              </a:rPr>
              <a:t>i,m</a:t>
            </a:r>
            <a:r>
              <a:rPr lang="en-US" sz="1800">
                <a:latin typeface="Arial" pitchFamily="34" charset="0"/>
                <a:cs typeface="Arial" pitchFamily="34" charset="0"/>
              </a:rPr>
              <a:t>= d</a:t>
            </a:r>
            <a:r>
              <a:rPr lang="en-US" sz="1800" baseline="-25000">
                <a:latin typeface="Arial" pitchFamily="34" charset="0"/>
                <a:cs typeface="Arial" pitchFamily="34" charset="0"/>
              </a:rPr>
              <a:t>i</a:t>
            </a:r>
            <a:r>
              <a:rPr lang="en-US" sz="2400" baseline="30000">
                <a:latin typeface="Arial" pitchFamily="34" charset="0"/>
                <a:cs typeface="Arial" pitchFamily="34" charset="0"/>
              </a:rPr>
              <a:t>.</a:t>
            </a:r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  <a:r>
              <a:rPr lang="en-US" sz="1800" baseline="-25000">
                <a:latin typeface="Arial" pitchFamily="34" charset="0"/>
                <a:cs typeface="Arial" pitchFamily="34" charset="0"/>
              </a:rPr>
              <a:t>m</a:t>
            </a:r>
          </a:p>
        </p:txBody>
      </p:sp>
      <p:sp>
        <p:nvSpPr>
          <p:cNvPr id="22542" name="Line 72"/>
          <p:cNvSpPr>
            <a:spLocks noChangeShapeType="1"/>
          </p:cNvSpPr>
          <p:nvPr/>
        </p:nvSpPr>
        <p:spPr bwMode="auto">
          <a:xfrm>
            <a:off x="4319588" y="1985963"/>
            <a:ext cx="319087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43" name="Line 73"/>
          <p:cNvSpPr>
            <a:spLocks noChangeShapeType="1"/>
          </p:cNvSpPr>
          <p:nvPr/>
        </p:nvSpPr>
        <p:spPr bwMode="auto">
          <a:xfrm flipV="1">
            <a:off x="4333875" y="2251075"/>
            <a:ext cx="403225" cy="4302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0" name="Group 149"/>
          <p:cNvGrpSpPr>
            <a:grpSpLocks/>
          </p:cNvGrpSpPr>
          <p:nvPr/>
        </p:nvGrpSpPr>
        <p:grpSpPr bwMode="auto">
          <a:xfrm>
            <a:off x="3141663" y="1695450"/>
            <a:ext cx="1254125" cy="1236663"/>
            <a:chOff x="1979" y="1068"/>
            <a:chExt cx="790" cy="779"/>
          </a:xfrm>
        </p:grpSpPr>
        <p:sp>
          <p:nvSpPr>
            <p:cNvPr id="22762" name="Rectangle 13"/>
            <p:cNvSpPr>
              <a:spLocks noChangeArrowheads="1"/>
            </p:cNvSpPr>
            <p:nvPr/>
          </p:nvSpPr>
          <p:spPr bwMode="auto">
            <a:xfrm>
              <a:off x="2028" y="1092"/>
              <a:ext cx="669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63" name="Text Box 16"/>
            <p:cNvSpPr txBox="1">
              <a:spLocks noChangeArrowheads="1"/>
            </p:cNvSpPr>
            <p:nvPr/>
          </p:nvSpPr>
          <p:spPr bwMode="auto">
            <a:xfrm>
              <a:off x="2186" y="1068"/>
              <a:ext cx="3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200" baseline="-25000"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1200">
                  <a:latin typeface="Arial" pitchFamily="34" charset="0"/>
                  <a:cs typeface="Arial" pitchFamily="34" charset="0"/>
                </a:rPr>
                <a:t> = 1</a:t>
              </a:r>
            </a:p>
          </p:txBody>
        </p:sp>
        <p:grpSp>
          <p:nvGrpSpPr>
            <p:cNvPr id="22764" name="Group 45"/>
            <p:cNvGrpSpPr>
              <a:grpSpLocks/>
            </p:cNvGrpSpPr>
            <p:nvPr/>
          </p:nvGrpSpPr>
          <p:grpSpPr bwMode="auto">
            <a:xfrm>
              <a:off x="1979" y="1540"/>
              <a:ext cx="790" cy="307"/>
              <a:chOff x="1313" y="1534"/>
              <a:chExt cx="790" cy="307"/>
            </a:xfrm>
          </p:grpSpPr>
          <p:sp>
            <p:nvSpPr>
              <p:cNvPr id="22765" name="Text Box 46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766" name="Group 47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22788" name="Rectangle 48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789" name="Line 49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790" name="Line 50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2767" name="Group 51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22785" name="Rectangle 52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786" name="Line 53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787" name="Line 54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768" name="Rectangle 55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769" name="Rectangle 56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770" name="Text Box 57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71" name="Text Box 58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72" name="Text Box 59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773" name="Group 60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2278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78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774" name="Group 63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22781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782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775" name="Group 66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22779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780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776" name="Group 69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22777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778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</p:grpSp>
      </p:grpSp>
      <p:grpSp>
        <p:nvGrpSpPr>
          <p:cNvPr id="18" name="Group 76"/>
          <p:cNvGrpSpPr>
            <a:grpSpLocks/>
          </p:cNvGrpSpPr>
          <p:nvPr/>
        </p:nvGrpSpPr>
        <p:grpSpPr bwMode="auto">
          <a:xfrm>
            <a:off x="6461125" y="1830388"/>
            <a:ext cx="1254125" cy="487362"/>
            <a:chOff x="1313" y="1534"/>
            <a:chExt cx="790" cy="307"/>
          </a:xfrm>
        </p:grpSpPr>
        <p:sp>
          <p:nvSpPr>
            <p:cNvPr id="22736" name="Text Box 77"/>
            <p:cNvSpPr txBox="1">
              <a:spLocks noChangeArrowheads="1"/>
            </p:cNvSpPr>
            <p:nvPr/>
          </p:nvSpPr>
          <p:spPr bwMode="auto">
            <a:xfrm>
              <a:off x="1313" y="1534"/>
              <a:ext cx="19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0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grpSp>
          <p:nvGrpSpPr>
            <p:cNvPr id="22737" name="Group 78"/>
            <p:cNvGrpSpPr>
              <a:grpSpLocks/>
            </p:cNvGrpSpPr>
            <p:nvPr/>
          </p:nvGrpSpPr>
          <p:grpSpPr bwMode="auto">
            <a:xfrm>
              <a:off x="1353" y="1539"/>
              <a:ext cx="258" cy="147"/>
              <a:chOff x="1353" y="1539"/>
              <a:chExt cx="258" cy="144"/>
            </a:xfrm>
          </p:grpSpPr>
          <p:sp>
            <p:nvSpPr>
              <p:cNvPr id="22759" name="Rectangle 79"/>
              <p:cNvSpPr>
                <a:spLocks noChangeArrowheads="1"/>
              </p:cNvSpPr>
              <p:nvPr/>
            </p:nvSpPr>
            <p:spPr bwMode="auto">
              <a:xfrm>
                <a:off x="1353" y="1539"/>
                <a:ext cx="258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760" name="Line 80"/>
              <p:cNvSpPr>
                <a:spLocks noChangeShapeType="1"/>
              </p:cNvSpPr>
              <p:nvPr/>
            </p:nvSpPr>
            <p:spPr bwMode="auto">
              <a:xfrm>
                <a:off x="1521" y="1542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22761" name="Line 81"/>
              <p:cNvSpPr>
                <a:spLocks noChangeShapeType="1"/>
              </p:cNvSpPr>
              <p:nvPr/>
            </p:nvSpPr>
            <p:spPr bwMode="auto">
              <a:xfrm>
                <a:off x="1437" y="1545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22738" name="Group 82"/>
            <p:cNvGrpSpPr>
              <a:grpSpLocks/>
            </p:cNvGrpSpPr>
            <p:nvPr/>
          </p:nvGrpSpPr>
          <p:grpSpPr bwMode="auto">
            <a:xfrm>
              <a:off x="1773" y="1686"/>
              <a:ext cx="258" cy="144"/>
              <a:chOff x="1353" y="1539"/>
              <a:chExt cx="258" cy="144"/>
            </a:xfrm>
          </p:grpSpPr>
          <p:sp>
            <p:nvSpPr>
              <p:cNvPr id="22756" name="Rectangle 83"/>
              <p:cNvSpPr>
                <a:spLocks noChangeArrowheads="1"/>
              </p:cNvSpPr>
              <p:nvPr/>
            </p:nvSpPr>
            <p:spPr bwMode="auto">
              <a:xfrm>
                <a:off x="1353" y="1539"/>
                <a:ext cx="258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757" name="Line 84"/>
              <p:cNvSpPr>
                <a:spLocks noChangeShapeType="1"/>
              </p:cNvSpPr>
              <p:nvPr/>
            </p:nvSpPr>
            <p:spPr bwMode="auto">
              <a:xfrm>
                <a:off x="1521" y="1542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22758" name="Line 85"/>
              <p:cNvSpPr>
                <a:spLocks noChangeShapeType="1"/>
              </p:cNvSpPr>
              <p:nvPr/>
            </p:nvSpPr>
            <p:spPr bwMode="auto">
              <a:xfrm>
                <a:off x="1437" y="1545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22739" name="Rectangle 86"/>
            <p:cNvSpPr>
              <a:spLocks noChangeArrowheads="1"/>
            </p:cNvSpPr>
            <p:nvPr/>
          </p:nvSpPr>
          <p:spPr bwMode="auto">
            <a:xfrm>
              <a:off x="1611" y="1686"/>
              <a:ext cx="81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40" name="Rectangle 87"/>
            <p:cNvSpPr>
              <a:spLocks noChangeArrowheads="1"/>
            </p:cNvSpPr>
            <p:nvPr/>
          </p:nvSpPr>
          <p:spPr bwMode="auto">
            <a:xfrm>
              <a:off x="1692" y="1536"/>
              <a:ext cx="81" cy="1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41" name="Text Box 88"/>
            <p:cNvSpPr txBox="1">
              <a:spLocks noChangeArrowheads="1"/>
            </p:cNvSpPr>
            <p:nvPr/>
          </p:nvSpPr>
          <p:spPr bwMode="auto">
            <a:xfrm>
              <a:off x="1391" y="1534"/>
              <a:ext cx="19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0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2742" name="Text Box 89"/>
            <p:cNvSpPr txBox="1">
              <a:spLocks noChangeArrowheads="1"/>
            </p:cNvSpPr>
            <p:nvPr/>
          </p:nvSpPr>
          <p:spPr bwMode="auto">
            <a:xfrm>
              <a:off x="1478" y="1534"/>
              <a:ext cx="19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0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2743" name="Text Box 90"/>
            <p:cNvSpPr txBox="1">
              <a:spLocks noChangeArrowheads="1"/>
            </p:cNvSpPr>
            <p:nvPr/>
          </p:nvSpPr>
          <p:spPr bwMode="auto">
            <a:xfrm>
              <a:off x="1652" y="1540"/>
              <a:ext cx="196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00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grpSp>
          <p:nvGrpSpPr>
            <p:cNvPr id="22744" name="Group 91"/>
            <p:cNvGrpSpPr>
              <a:grpSpLocks/>
            </p:cNvGrpSpPr>
            <p:nvPr/>
          </p:nvGrpSpPr>
          <p:grpSpPr bwMode="auto">
            <a:xfrm>
              <a:off x="1565" y="1684"/>
              <a:ext cx="211" cy="157"/>
              <a:chOff x="857" y="1909"/>
              <a:chExt cx="211" cy="157"/>
            </a:xfrm>
          </p:grpSpPr>
          <p:sp>
            <p:nvSpPr>
              <p:cNvPr id="22754" name="Text Box 92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55" name="Text Box 93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  <p:grpSp>
          <p:nvGrpSpPr>
            <p:cNvPr id="22745" name="Group 94"/>
            <p:cNvGrpSpPr>
              <a:grpSpLocks/>
            </p:cNvGrpSpPr>
            <p:nvPr/>
          </p:nvGrpSpPr>
          <p:grpSpPr bwMode="auto">
            <a:xfrm>
              <a:off x="1730" y="1684"/>
              <a:ext cx="211" cy="157"/>
              <a:chOff x="857" y="1909"/>
              <a:chExt cx="211" cy="157"/>
            </a:xfrm>
          </p:grpSpPr>
          <p:sp>
            <p:nvSpPr>
              <p:cNvPr id="22752" name="Text Box 95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53" name="Text Box 96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  <p:grpSp>
          <p:nvGrpSpPr>
            <p:cNvPr id="22746" name="Group 97"/>
            <p:cNvGrpSpPr>
              <a:grpSpLocks/>
            </p:cNvGrpSpPr>
            <p:nvPr/>
          </p:nvGrpSpPr>
          <p:grpSpPr bwMode="auto">
            <a:xfrm>
              <a:off x="1808" y="1684"/>
              <a:ext cx="211" cy="157"/>
              <a:chOff x="857" y="1909"/>
              <a:chExt cx="211" cy="157"/>
            </a:xfrm>
          </p:grpSpPr>
          <p:sp>
            <p:nvSpPr>
              <p:cNvPr id="22750" name="Text Box 98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51" name="Text Box 99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  <p:grpSp>
          <p:nvGrpSpPr>
            <p:cNvPr id="22747" name="Group 100"/>
            <p:cNvGrpSpPr>
              <a:grpSpLocks/>
            </p:cNvGrpSpPr>
            <p:nvPr/>
          </p:nvGrpSpPr>
          <p:grpSpPr bwMode="auto">
            <a:xfrm>
              <a:off x="1892" y="1681"/>
              <a:ext cx="211" cy="157"/>
              <a:chOff x="857" y="1909"/>
              <a:chExt cx="211" cy="157"/>
            </a:xfrm>
          </p:grpSpPr>
          <p:sp>
            <p:nvSpPr>
              <p:cNvPr id="22748" name="Text Box 101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49" name="Text Box 102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</p:grpSp>
      <p:grpSp>
        <p:nvGrpSpPr>
          <p:cNvPr id="25" name="Group 136"/>
          <p:cNvGrpSpPr>
            <a:grpSpLocks/>
          </p:cNvGrpSpPr>
          <p:nvPr/>
        </p:nvGrpSpPr>
        <p:grpSpPr bwMode="auto">
          <a:xfrm>
            <a:off x="5360988" y="1830388"/>
            <a:ext cx="1249362" cy="487362"/>
            <a:chOff x="4928" y="1534"/>
            <a:chExt cx="787" cy="307"/>
          </a:xfrm>
        </p:grpSpPr>
        <p:grpSp>
          <p:nvGrpSpPr>
            <p:cNvPr id="22705" name="Group 134"/>
            <p:cNvGrpSpPr>
              <a:grpSpLocks/>
            </p:cNvGrpSpPr>
            <p:nvPr/>
          </p:nvGrpSpPr>
          <p:grpSpPr bwMode="auto">
            <a:xfrm>
              <a:off x="5354" y="1534"/>
              <a:ext cx="361" cy="154"/>
              <a:chOff x="5009" y="1132"/>
              <a:chExt cx="361" cy="154"/>
            </a:xfrm>
          </p:grpSpPr>
          <p:sp>
            <p:nvSpPr>
              <p:cNvPr id="22729" name="Text Box 104"/>
              <p:cNvSpPr txBox="1">
                <a:spLocks noChangeArrowheads="1"/>
              </p:cNvSpPr>
              <p:nvPr/>
            </p:nvSpPr>
            <p:spPr bwMode="auto">
              <a:xfrm>
                <a:off x="5009" y="113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730" name="Group 105"/>
              <p:cNvGrpSpPr>
                <a:grpSpLocks/>
              </p:cNvGrpSpPr>
              <p:nvPr/>
            </p:nvGrpSpPr>
            <p:grpSpPr bwMode="auto">
              <a:xfrm>
                <a:off x="5049" y="1137"/>
                <a:ext cx="258" cy="147"/>
                <a:chOff x="1353" y="1539"/>
                <a:chExt cx="258" cy="144"/>
              </a:xfrm>
            </p:grpSpPr>
            <p:sp>
              <p:nvSpPr>
                <p:cNvPr id="22733" name="Rectangle 10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734" name="Line 10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735" name="Line 10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731" name="Text Box 115"/>
              <p:cNvSpPr txBox="1">
                <a:spLocks noChangeArrowheads="1"/>
              </p:cNvSpPr>
              <p:nvPr/>
            </p:nvSpPr>
            <p:spPr bwMode="auto">
              <a:xfrm>
                <a:off x="5087" y="113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732" name="Text Box 116"/>
              <p:cNvSpPr txBox="1">
                <a:spLocks noChangeArrowheads="1"/>
              </p:cNvSpPr>
              <p:nvPr/>
            </p:nvSpPr>
            <p:spPr bwMode="auto">
              <a:xfrm>
                <a:off x="5174" y="1132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22706" name="Group 135"/>
            <p:cNvGrpSpPr>
              <a:grpSpLocks/>
            </p:cNvGrpSpPr>
            <p:nvPr/>
          </p:nvGrpSpPr>
          <p:grpSpPr bwMode="auto">
            <a:xfrm>
              <a:off x="4928" y="1536"/>
              <a:ext cx="550" cy="305"/>
              <a:chOff x="5114" y="1518"/>
              <a:chExt cx="550" cy="305"/>
            </a:xfrm>
          </p:grpSpPr>
          <p:grpSp>
            <p:nvGrpSpPr>
              <p:cNvPr id="22707" name="Group 133"/>
              <p:cNvGrpSpPr>
                <a:grpSpLocks/>
              </p:cNvGrpSpPr>
              <p:nvPr/>
            </p:nvGrpSpPr>
            <p:grpSpPr bwMode="auto">
              <a:xfrm>
                <a:off x="5375" y="1518"/>
                <a:ext cx="196" cy="158"/>
                <a:chOff x="5378" y="1518"/>
                <a:chExt cx="196" cy="158"/>
              </a:xfrm>
            </p:grpSpPr>
            <p:sp>
              <p:nvSpPr>
                <p:cNvPr id="22727" name="Rectangle 114"/>
                <p:cNvSpPr>
                  <a:spLocks noChangeArrowheads="1"/>
                </p:cNvSpPr>
                <p:nvPr/>
              </p:nvSpPr>
              <p:spPr bwMode="auto">
                <a:xfrm>
                  <a:off x="5418" y="1518"/>
                  <a:ext cx="81" cy="15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728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5378" y="152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</p:grpSp>
          <p:grpSp>
            <p:nvGrpSpPr>
              <p:cNvPr id="22708" name="Group 132"/>
              <p:cNvGrpSpPr>
                <a:grpSpLocks/>
              </p:cNvGrpSpPr>
              <p:nvPr/>
            </p:nvGrpSpPr>
            <p:grpSpPr bwMode="auto">
              <a:xfrm>
                <a:off x="5453" y="1666"/>
                <a:ext cx="211" cy="157"/>
                <a:chOff x="5261" y="1282"/>
                <a:chExt cx="211" cy="157"/>
              </a:xfrm>
            </p:grpSpPr>
            <p:sp>
              <p:nvSpPr>
                <p:cNvPr id="22723" name="Rectangle 113"/>
                <p:cNvSpPr>
                  <a:spLocks noChangeArrowheads="1"/>
                </p:cNvSpPr>
                <p:nvPr/>
              </p:nvSpPr>
              <p:spPr bwMode="auto">
                <a:xfrm>
                  <a:off x="5307" y="1284"/>
                  <a:ext cx="81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grpSp>
              <p:nvGrpSpPr>
                <p:cNvPr id="22724" name="Group 118"/>
                <p:cNvGrpSpPr>
                  <a:grpSpLocks/>
                </p:cNvGrpSpPr>
                <p:nvPr/>
              </p:nvGrpSpPr>
              <p:grpSpPr bwMode="auto">
                <a:xfrm>
                  <a:off x="5261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22725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22726" name="Text Box 1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</p:txBody>
              </p:sp>
            </p:grpSp>
          </p:grpSp>
          <p:grpSp>
            <p:nvGrpSpPr>
              <p:cNvPr id="22709" name="Group 131"/>
              <p:cNvGrpSpPr>
                <a:grpSpLocks/>
              </p:cNvGrpSpPr>
              <p:nvPr/>
            </p:nvGrpSpPr>
            <p:grpSpPr bwMode="auto">
              <a:xfrm>
                <a:off x="5114" y="1663"/>
                <a:ext cx="373" cy="160"/>
                <a:chOff x="5426" y="1279"/>
                <a:chExt cx="373" cy="160"/>
              </a:xfrm>
            </p:grpSpPr>
            <p:grpSp>
              <p:nvGrpSpPr>
                <p:cNvPr id="22710" name="Group 109"/>
                <p:cNvGrpSpPr>
                  <a:grpSpLocks/>
                </p:cNvGrpSpPr>
                <p:nvPr/>
              </p:nvGrpSpPr>
              <p:grpSpPr bwMode="auto">
                <a:xfrm>
                  <a:off x="5469" y="1284"/>
                  <a:ext cx="258" cy="144"/>
                  <a:chOff x="1353" y="1539"/>
                  <a:chExt cx="258" cy="144"/>
                </a:xfrm>
              </p:grpSpPr>
              <p:sp>
                <p:nvSpPr>
                  <p:cNvPr id="22720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1353" y="1539"/>
                    <a:ext cx="258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l-GR" sz="1800"/>
                  </a:p>
                </p:txBody>
              </p:sp>
              <p:sp>
                <p:nvSpPr>
                  <p:cNvPr id="22721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1542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2722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1437" y="1545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2711" name="Group 121"/>
                <p:cNvGrpSpPr>
                  <a:grpSpLocks/>
                </p:cNvGrpSpPr>
                <p:nvPr/>
              </p:nvGrpSpPr>
              <p:grpSpPr bwMode="auto">
                <a:xfrm>
                  <a:off x="5426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22718" name="Text Box 1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22719" name="Text Box 1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</p:txBody>
              </p:sp>
            </p:grpSp>
            <p:grpSp>
              <p:nvGrpSpPr>
                <p:cNvPr id="22712" name="Group 124"/>
                <p:cNvGrpSpPr>
                  <a:grpSpLocks/>
                </p:cNvGrpSpPr>
                <p:nvPr/>
              </p:nvGrpSpPr>
              <p:grpSpPr bwMode="auto">
                <a:xfrm>
                  <a:off x="5504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22716" name="Text Box 1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22717" name="Text Box 1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</p:txBody>
              </p:sp>
            </p:grpSp>
            <p:grpSp>
              <p:nvGrpSpPr>
                <p:cNvPr id="22713" name="Group 127"/>
                <p:cNvGrpSpPr>
                  <a:grpSpLocks/>
                </p:cNvGrpSpPr>
                <p:nvPr/>
              </p:nvGrpSpPr>
              <p:grpSpPr bwMode="auto">
                <a:xfrm>
                  <a:off x="5588" y="1279"/>
                  <a:ext cx="211" cy="157"/>
                  <a:chOff x="857" y="1909"/>
                  <a:chExt cx="211" cy="157"/>
                </a:xfrm>
              </p:grpSpPr>
              <p:sp>
                <p:nvSpPr>
                  <p:cNvPr id="22714" name="Text Box 1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</a:t>
                    </a:r>
                  </a:p>
                </p:txBody>
              </p:sp>
              <p:sp>
                <p:nvSpPr>
                  <p:cNvPr id="22715" name="Text Box 1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-</a:t>
                    </a:r>
                  </a:p>
                </p:txBody>
              </p:sp>
            </p:grpSp>
          </p:grpSp>
        </p:grpSp>
      </p:grpSp>
      <p:sp>
        <p:nvSpPr>
          <p:cNvPr id="22547" name="Text Box 137"/>
          <p:cNvSpPr txBox="1">
            <a:spLocks noChangeArrowheads="1"/>
          </p:cNvSpPr>
          <p:nvPr/>
        </p:nvSpPr>
        <p:spPr bwMode="auto">
          <a:xfrm>
            <a:off x="6556375" y="2308225"/>
            <a:ext cx="8937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0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channel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22548" name="Text Box 138"/>
          <p:cNvSpPr txBox="1">
            <a:spLocks noChangeArrowheads="1"/>
          </p:cNvSpPr>
          <p:nvPr/>
        </p:nvSpPr>
        <p:spPr bwMode="auto">
          <a:xfrm>
            <a:off x="5513388" y="2327275"/>
            <a:ext cx="8937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1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channel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22549" name="Line 139"/>
          <p:cNvSpPr>
            <a:spLocks noChangeShapeType="1"/>
          </p:cNvSpPr>
          <p:nvPr/>
        </p:nvSpPr>
        <p:spPr bwMode="auto">
          <a:xfrm flipH="1">
            <a:off x="5438775" y="1666875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0" name="Line 140"/>
          <p:cNvSpPr>
            <a:spLocks noChangeShapeType="1"/>
          </p:cNvSpPr>
          <p:nvPr/>
        </p:nvSpPr>
        <p:spPr bwMode="auto">
          <a:xfrm flipH="1">
            <a:off x="6510338" y="1647825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1" name="Line 141"/>
          <p:cNvSpPr>
            <a:spLocks noChangeShapeType="1"/>
          </p:cNvSpPr>
          <p:nvPr/>
        </p:nvSpPr>
        <p:spPr bwMode="auto">
          <a:xfrm flipH="1">
            <a:off x="7624763" y="1657350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2" name="Text Box 142"/>
          <p:cNvSpPr txBox="1">
            <a:spLocks noChangeArrowheads="1"/>
          </p:cNvSpPr>
          <p:nvPr/>
        </p:nvSpPr>
        <p:spPr bwMode="auto">
          <a:xfrm>
            <a:off x="5418138" y="1184275"/>
            <a:ext cx="2427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>
                <a:latin typeface="Arial" pitchFamily="34" charset="0"/>
                <a:cs typeface="Arial" pitchFamily="34" charset="0"/>
              </a:rPr>
              <a:t>channel output Z</a:t>
            </a:r>
            <a:r>
              <a:rPr lang="en-US" baseline="-25000">
                <a:latin typeface="Arial" pitchFamily="34" charset="0"/>
                <a:cs typeface="Arial" pitchFamily="34" charset="0"/>
              </a:rPr>
              <a:t>i,m</a:t>
            </a:r>
          </a:p>
        </p:txBody>
      </p:sp>
      <p:sp>
        <p:nvSpPr>
          <p:cNvPr id="22553" name="Text Box 143"/>
          <p:cNvSpPr txBox="1">
            <a:spLocks noChangeArrowheads="1"/>
          </p:cNvSpPr>
          <p:nvPr/>
        </p:nvSpPr>
        <p:spPr bwMode="auto">
          <a:xfrm>
            <a:off x="0" y="2103438"/>
            <a:ext cx="1090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πομπός</a:t>
            </a:r>
            <a:endParaRPr lang="en-US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54" name="Text Box 144"/>
          <p:cNvSpPr txBox="1">
            <a:spLocks noChangeArrowheads="1"/>
          </p:cNvSpPr>
          <p:nvPr/>
        </p:nvSpPr>
        <p:spPr bwMode="auto">
          <a:xfrm>
            <a:off x="1485900" y="2454275"/>
            <a:ext cx="67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code</a:t>
            </a:r>
          </a:p>
        </p:txBody>
      </p:sp>
      <p:sp>
        <p:nvSpPr>
          <p:cNvPr id="22555" name="Text Box 145"/>
          <p:cNvSpPr txBox="1">
            <a:spLocks noChangeArrowheads="1"/>
          </p:cNvSpPr>
          <p:nvPr/>
        </p:nvSpPr>
        <p:spPr bwMode="auto">
          <a:xfrm>
            <a:off x="1525588" y="1679575"/>
            <a:ext cx="62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data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bits</a:t>
            </a:r>
          </a:p>
        </p:txBody>
      </p:sp>
      <p:sp>
        <p:nvSpPr>
          <p:cNvPr id="22556" name="Line 146"/>
          <p:cNvSpPr>
            <a:spLocks noChangeShapeType="1"/>
          </p:cNvSpPr>
          <p:nvPr/>
        </p:nvSpPr>
        <p:spPr bwMode="auto">
          <a:xfrm>
            <a:off x="5132388" y="2054225"/>
            <a:ext cx="319087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7" name="Line 151"/>
          <p:cNvSpPr>
            <a:spLocks noChangeShapeType="1"/>
          </p:cNvSpPr>
          <p:nvPr/>
        </p:nvSpPr>
        <p:spPr bwMode="auto">
          <a:xfrm>
            <a:off x="4033838" y="4167188"/>
            <a:ext cx="0" cy="16240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8" name="Line 152"/>
          <p:cNvSpPr>
            <a:spLocks noChangeShapeType="1"/>
          </p:cNvSpPr>
          <p:nvPr/>
        </p:nvSpPr>
        <p:spPr bwMode="auto">
          <a:xfrm>
            <a:off x="5110163" y="41433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59" name="Text Box 153"/>
          <p:cNvSpPr txBox="1">
            <a:spLocks noChangeArrowheads="1"/>
          </p:cNvSpPr>
          <p:nvPr/>
        </p:nvSpPr>
        <p:spPr bwMode="auto">
          <a:xfrm>
            <a:off x="3222625" y="5575300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1</a:t>
            </a:r>
          </a:p>
        </p:txBody>
      </p:sp>
      <p:sp>
        <p:nvSpPr>
          <p:cNvPr id="22560" name="Text Box 154"/>
          <p:cNvSpPr txBox="1">
            <a:spLocks noChangeArrowheads="1"/>
          </p:cNvSpPr>
          <p:nvPr/>
        </p:nvSpPr>
        <p:spPr bwMode="auto">
          <a:xfrm>
            <a:off x="4241800" y="5580063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0</a:t>
            </a:r>
          </a:p>
        </p:txBody>
      </p:sp>
      <p:sp>
        <p:nvSpPr>
          <p:cNvPr id="22561" name="Line 156"/>
          <p:cNvSpPr>
            <a:spLocks noChangeShapeType="1"/>
          </p:cNvSpPr>
          <p:nvPr/>
        </p:nvSpPr>
        <p:spPr bwMode="auto">
          <a:xfrm>
            <a:off x="2957513" y="42068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0629" name="Group 298"/>
          <p:cNvGrpSpPr>
            <a:grpSpLocks/>
          </p:cNvGrpSpPr>
          <p:nvPr/>
        </p:nvGrpSpPr>
        <p:grpSpPr bwMode="auto">
          <a:xfrm>
            <a:off x="6289675" y="4638675"/>
            <a:ext cx="1076325" cy="274638"/>
            <a:chOff x="3962" y="2922"/>
            <a:chExt cx="678" cy="173"/>
          </a:xfrm>
        </p:grpSpPr>
        <p:sp>
          <p:nvSpPr>
            <p:cNvPr id="22703" name="Rectangle 157"/>
            <p:cNvSpPr>
              <a:spLocks noChangeArrowheads="1"/>
            </p:cNvSpPr>
            <p:nvPr/>
          </p:nvSpPr>
          <p:spPr bwMode="auto">
            <a:xfrm>
              <a:off x="3962" y="2946"/>
              <a:ext cx="678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04" name="Text Box 158"/>
            <p:cNvSpPr txBox="1">
              <a:spLocks noChangeArrowheads="1"/>
            </p:cNvSpPr>
            <p:nvPr/>
          </p:nvSpPr>
          <p:spPr bwMode="auto">
            <a:xfrm>
              <a:off x="4048" y="2922"/>
              <a:ext cx="4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200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1200">
                  <a:latin typeface="Arial" pitchFamily="34" charset="0"/>
                  <a:cs typeface="Arial" pitchFamily="34" charset="0"/>
                </a:rPr>
                <a:t> = -1</a:t>
              </a:r>
            </a:p>
          </p:txBody>
        </p:sp>
      </p:grpSp>
      <p:sp>
        <p:nvSpPr>
          <p:cNvPr id="22563" name="Oval 186"/>
          <p:cNvSpPr>
            <a:spLocks noChangeArrowheads="1"/>
          </p:cNvSpPr>
          <p:nvPr/>
        </p:nvSpPr>
        <p:spPr bwMode="auto">
          <a:xfrm>
            <a:off x="5505450" y="4470400"/>
            <a:ext cx="419100" cy="4238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22564" name="Line 188"/>
          <p:cNvSpPr>
            <a:spLocks noChangeShapeType="1"/>
          </p:cNvSpPr>
          <p:nvPr/>
        </p:nvSpPr>
        <p:spPr bwMode="auto">
          <a:xfrm>
            <a:off x="5153025" y="4600575"/>
            <a:ext cx="319088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65" name="Line 189"/>
          <p:cNvSpPr>
            <a:spLocks noChangeShapeType="1"/>
          </p:cNvSpPr>
          <p:nvPr/>
        </p:nvSpPr>
        <p:spPr bwMode="auto">
          <a:xfrm flipV="1">
            <a:off x="5167313" y="4865688"/>
            <a:ext cx="403225" cy="430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0635" name="Group 296"/>
          <p:cNvGrpSpPr>
            <a:grpSpLocks/>
          </p:cNvGrpSpPr>
          <p:nvPr/>
        </p:nvGrpSpPr>
        <p:grpSpPr bwMode="auto">
          <a:xfrm>
            <a:off x="7366000" y="4438650"/>
            <a:ext cx="1062038" cy="274638"/>
            <a:chOff x="4640" y="2796"/>
            <a:chExt cx="669" cy="173"/>
          </a:xfrm>
        </p:grpSpPr>
        <p:sp>
          <p:nvSpPr>
            <p:cNvPr id="22701" name="Rectangle 191"/>
            <p:cNvSpPr>
              <a:spLocks noChangeArrowheads="1"/>
            </p:cNvSpPr>
            <p:nvPr/>
          </p:nvSpPr>
          <p:spPr bwMode="auto">
            <a:xfrm>
              <a:off x="4640" y="2820"/>
              <a:ext cx="669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2702" name="Text Box 192"/>
            <p:cNvSpPr txBox="1">
              <a:spLocks noChangeArrowheads="1"/>
            </p:cNvSpPr>
            <p:nvPr/>
          </p:nvSpPr>
          <p:spPr bwMode="auto">
            <a:xfrm>
              <a:off x="4798" y="2796"/>
              <a:ext cx="3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200" baseline="-25000">
                  <a:latin typeface="Arial" pitchFamily="34" charset="0"/>
                  <a:cs typeface="Arial" pitchFamily="34" charset="0"/>
                </a:rPr>
                <a:t>0</a:t>
              </a:r>
              <a:r>
                <a:rPr lang="en-US" sz="1200">
                  <a:latin typeface="Arial" pitchFamily="34" charset="0"/>
                  <a:cs typeface="Arial" pitchFamily="34" charset="0"/>
                </a:rPr>
                <a:t> = 1</a:t>
              </a:r>
            </a:p>
          </p:txBody>
        </p:sp>
      </p:grpSp>
      <p:grpSp>
        <p:nvGrpSpPr>
          <p:cNvPr id="20636" name="Group 295"/>
          <p:cNvGrpSpPr>
            <a:grpSpLocks/>
          </p:cNvGrpSpPr>
          <p:nvPr/>
        </p:nvGrpSpPr>
        <p:grpSpPr bwMode="auto">
          <a:xfrm>
            <a:off x="3965575" y="4362450"/>
            <a:ext cx="1263650" cy="1184275"/>
            <a:chOff x="2498" y="2748"/>
            <a:chExt cx="796" cy="746"/>
          </a:xfrm>
        </p:grpSpPr>
        <p:grpSp>
          <p:nvGrpSpPr>
            <p:cNvPr id="22647" name="Group 193"/>
            <p:cNvGrpSpPr>
              <a:grpSpLocks/>
            </p:cNvGrpSpPr>
            <p:nvPr/>
          </p:nvGrpSpPr>
          <p:grpSpPr bwMode="auto">
            <a:xfrm>
              <a:off x="2504" y="3187"/>
              <a:ext cx="790" cy="307"/>
              <a:chOff x="1313" y="1534"/>
              <a:chExt cx="790" cy="307"/>
            </a:xfrm>
          </p:grpSpPr>
          <p:sp>
            <p:nvSpPr>
              <p:cNvPr id="22675" name="Text Box 194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76" name="Group 195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22698" name="Rectangle 19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99" name="Line 19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700" name="Line 19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2677" name="Group 199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22695" name="Rectangle 200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96" name="Line 201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697" name="Line 202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678" name="Rectangle 203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79" name="Rectangle 204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80" name="Text Box 205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81" name="Text Box 206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82" name="Text Box 207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83" name="Group 208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22693" name="Text Box 20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94" name="Text Box 21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84" name="Group 211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22691" name="Text Box 21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92" name="Text Box 21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85" name="Group 214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22689" name="Text Box 21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90" name="Text Box 21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86" name="Group 217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22687" name="Text Box 218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88" name="Text Box 219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</p:grpSp>
        <p:grpSp>
          <p:nvGrpSpPr>
            <p:cNvPr id="22648" name="Group 220"/>
            <p:cNvGrpSpPr>
              <a:grpSpLocks/>
            </p:cNvGrpSpPr>
            <p:nvPr/>
          </p:nvGrpSpPr>
          <p:grpSpPr bwMode="auto">
            <a:xfrm>
              <a:off x="2498" y="2748"/>
              <a:ext cx="790" cy="307"/>
              <a:chOff x="1313" y="1534"/>
              <a:chExt cx="790" cy="307"/>
            </a:xfrm>
          </p:grpSpPr>
          <p:sp>
            <p:nvSpPr>
              <p:cNvPr id="22649" name="Text Box 221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50" name="Group 222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22672" name="Rectangle 223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73" name="Line 224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674" name="Line 225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2651" name="Group 226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22669" name="Rectangle 227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70" name="Line 228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671" name="Line 229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652" name="Rectangle 230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53" name="Rectangle 231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54" name="Text Box 232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55" name="Text Box 233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56" name="Text Box 234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57" name="Group 235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22667" name="Text Box 236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68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58" name="Group 238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22665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66" name="Text Box 24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59" name="Group 241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22663" name="Text Box 24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64" name="Text Box 24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60" name="Group 244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22661" name="Text Box 24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62" name="Text Box 24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</p:grpSp>
      </p:grpSp>
      <p:grpSp>
        <p:nvGrpSpPr>
          <p:cNvPr id="20690" name="Group 297"/>
          <p:cNvGrpSpPr>
            <a:grpSpLocks/>
          </p:cNvGrpSpPr>
          <p:nvPr/>
        </p:nvGrpSpPr>
        <p:grpSpPr bwMode="auto">
          <a:xfrm>
            <a:off x="2874963" y="4362450"/>
            <a:ext cx="1277937" cy="1174750"/>
            <a:chOff x="1811" y="2748"/>
            <a:chExt cx="805" cy="740"/>
          </a:xfrm>
        </p:grpSpPr>
        <p:grpSp>
          <p:nvGrpSpPr>
            <p:cNvPr id="22588" name="Group 159"/>
            <p:cNvGrpSpPr>
              <a:grpSpLocks/>
            </p:cNvGrpSpPr>
            <p:nvPr/>
          </p:nvGrpSpPr>
          <p:grpSpPr bwMode="auto">
            <a:xfrm>
              <a:off x="1826" y="3181"/>
              <a:ext cx="790" cy="307"/>
              <a:chOff x="1313" y="1534"/>
              <a:chExt cx="790" cy="307"/>
            </a:xfrm>
          </p:grpSpPr>
          <p:sp>
            <p:nvSpPr>
              <p:cNvPr id="22621" name="Text Box 160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22" name="Group 161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22644" name="Rectangle 162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45" name="Line 163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646" name="Line 164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2623" name="Group 165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22641" name="Rectangle 16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22642" name="Line 16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2643" name="Line 16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sp>
            <p:nvSpPr>
              <p:cNvPr id="22624" name="Rectangle 169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25" name="Rectangle 170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2626" name="Text Box 171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27" name="Text Box 172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2628" name="Text Box 173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00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grpSp>
            <p:nvGrpSpPr>
              <p:cNvPr id="22629" name="Group 174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22639" name="Text Box 17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40" name="Text Box 17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30" name="Group 177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22637" name="Text Box 178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38" name="Text Box 179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31" name="Group 180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22635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36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  <p:grpSp>
            <p:nvGrpSpPr>
              <p:cNvPr id="22632" name="Group 183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22633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34" name="Text Box 185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-</a:t>
                  </a:r>
                </a:p>
              </p:txBody>
            </p:sp>
          </p:grpSp>
        </p:grpSp>
        <p:grpSp>
          <p:nvGrpSpPr>
            <p:cNvPr id="22589" name="Group 247"/>
            <p:cNvGrpSpPr>
              <a:grpSpLocks/>
            </p:cNvGrpSpPr>
            <p:nvPr/>
          </p:nvGrpSpPr>
          <p:grpSpPr bwMode="auto">
            <a:xfrm>
              <a:off x="1811" y="2748"/>
              <a:ext cx="787" cy="307"/>
              <a:chOff x="4928" y="1534"/>
              <a:chExt cx="787" cy="307"/>
            </a:xfrm>
          </p:grpSpPr>
          <p:grpSp>
            <p:nvGrpSpPr>
              <p:cNvPr id="22590" name="Group 248"/>
              <p:cNvGrpSpPr>
                <a:grpSpLocks/>
              </p:cNvGrpSpPr>
              <p:nvPr/>
            </p:nvGrpSpPr>
            <p:grpSpPr bwMode="auto">
              <a:xfrm>
                <a:off x="5354" y="1534"/>
                <a:ext cx="361" cy="154"/>
                <a:chOff x="5009" y="1132"/>
                <a:chExt cx="361" cy="154"/>
              </a:xfrm>
            </p:grpSpPr>
            <p:sp>
              <p:nvSpPr>
                <p:cNvPr id="22614" name="Text Box 249"/>
                <p:cNvSpPr txBox="1">
                  <a:spLocks noChangeArrowheads="1"/>
                </p:cNvSpPr>
                <p:nvPr/>
              </p:nvSpPr>
              <p:spPr bwMode="auto">
                <a:xfrm>
                  <a:off x="5009" y="113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grpSp>
              <p:nvGrpSpPr>
                <p:cNvPr id="22615" name="Group 250"/>
                <p:cNvGrpSpPr>
                  <a:grpSpLocks/>
                </p:cNvGrpSpPr>
                <p:nvPr/>
              </p:nvGrpSpPr>
              <p:grpSpPr bwMode="auto">
                <a:xfrm>
                  <a:off x="5049" y="1137"/>
                  <a:ext cx="258" cy="147"/>
                  <a:chOff x="1353" y="1539"/>
                  <a:chExt cx="258" cy="144"/>
                </a:xfrm>
              </p:grpSpPr>
              <p:sp>
                <p:nvSpPr>
                  <p:cNvPr id="22618" name="Rectangle 251"/>
                  <p:cNvSpPr>
                    <a:spLocks noChangeArrowheads="1"/>
                  </p:cNvSpPr>
                  <p:nvPr/>
                </p:nvSpPr>
                <p:spPr bwMode="auto">
                  <a:xfrm>
                    <a:off x="1353" y="1539"/>
                    <a:ext cx="258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l-GR" sz="1800"/>
                  </a:p>
                </p:txBody>
              </p:sp>
              <p:sp>
                <p:nvSpPr>
                  <p:cNvPr id="22619" name="Line 252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1542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2620" name="Line 253"/>
                  <p:cNvSpPr>
                    <a:spLocks noChangeShapeType="1"/>
                  </p:cNvSpPr>
                  <p:nvPr/>
                </p:nvSpPr>
                <p:spPr bwMode="auto">
                  <a:xfrm>
                    <a:off x="1437" y="1545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2616" name="Text Box 254"/>
                <p:cNvSpPr txBox="1">
                  <a:spLocks noChangeArrowheads="1"/>
                </p:cNvSpPr>
                <p:nvPr/>
              </p:nvSpPr>
              <p:spPr bwMode="auto">
                <a:xfrm>
                  <a:off x="5087" y="113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2617" name="Text Box 255"/>
                <p:cNvSpPr txBox="1">
                  <a:spLocks noChangeArrowheads="1"/>
                </p:cNvSpPr>
                <p:nvPr/>
              </p:nvSpPr>
              <p:spPr bwMode="auto">
                <a:xfrm>
                  <a:off x="5174" y="1132"/>
                  <a:ext cx="196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0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</p:grpSp>
          <p:grpSp>
            <p:nvGrpSpPr>
              <p:cNvPr id="22591" name="Group 256"/>
              <p:cNvGrpSpPr>
                <a:grpSpLocks/>
              </p:cNvGrpSpPr>
              <p:nvPr/>
            </p:nvGrpSpPr>
            <p:grpSpPr bwMode="auto">
              <a:xfrm>
                <a:off x="4928" y="1536"/>
                <a:ext cx="550" cy="305"/>
                <a:chOff x="5114" y="1518"/>
                <a:chExt cx="550" cy="305"/>
              </a:xfrm>
            </p:grpSpPr>
            <p:grpSp>
              <p:nvGrpSpPr>
                <p:cNvPr id="22592" name="Group 257"/>
                <p:cNvGrpSpPr>
                  <a:grpSpLocks/>
                </p:cNvGrpSpPr>
                <p:nvPr/>
              </p:nvGrpSpPr>
              <p:grpSpPr bwMode="auto">
                <a:xfrm>
                  <a:off x="5375" y="1518"/>
                  <a:ext cx="196" cy="158"/>
                  <a:chOff x="5378" y="1518"/>
                  <a:chExt cx="196" cy="158"/>
                </a:xfrm>
              </p:grpSpPr>
              <p:sp>
                <p:nvSpPr>
                  <p:cNvPr id="22612" name="Rectangle 258"/>
                  <p:cNvSpPr>
                    <a:spLocks noChangeArrowheads="1"/>
                  </p:cNvSpPr>
                  <p:nvPr/>
                </p:nvSpPr>
                <p:spPr bwMode="auto">
                  <a:xfrm>
                    <a:off x="5418" y="1518"/>
                    <a:ext cx="81" cy="150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l-GR" sz="1800"/>
                  </a:p>
                </p:txBody>
              </p:sp>
              <p:sp>
                <p:nvSpPr>
                  <p:cNvPr id="22613" name="Text Box 2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8" y="1522"/>
                    <a:ext cx="196" cy="1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en-US" sz="1000">
                        <a:latin typeface="Arial" pitchFamily="34" charset="0"/>
                        <a:cs typeface="Arial" pitchFamily="34" charset="0"/>
                      </a:rPr>
                      <a:t>1</a:t>
                    </a:r>
                  </a:p>
                </p:txBody>
              </p:sp>
            </p:grpSp>
            <p:grpSp>
              <p:nvGrpSpPr>
                <p:cNvPr id="22593" name="Group 260"/>
                <p:cNvGrpSpPr>
                  <a:grpSpLocks/>
                </p:cNvGrpSpPr>
                <p:nvPr/>
              </p:nvGrpSpPr>
              <p:grpSpPr bwMode="auto">
                <a:xfrm>
                  <a:off x="5453" y="1666"/>
                  <a:ext cx="211" cy="157"/>
                  <a:chOff x="5261" y="1282"/>
                  <a:chExt cx="211" cy="157"/>
                </a:xfrm>
              </p:grpSpPr>
              <p:sp>
                <p:nvSpPr>
                  <p:cNvPr id="22608" name="Rectangle 261"/>
                  <p:cNvSpPr>
                    <a:spLocks noChangeArrowheads="1"/>
                  </p:cNvSpPr>
                  <p:nvPr/>
                </p:nvSpPr>
                <p:spPr bwMode="auto">
                  <a:xfrm>
                    <a:off x="5307" y="1284"/>
                    <a:ext cx="81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el-GR" sz="1800"/>
                  </a:p>
                </p:txBody>
              </p:sp>
              <p:grpSp>
                <p:nvGrpSpPr>
                  <p:cNvPr id="22609" name="Group 262"/>
                  <p:cNvGrpSpPr>
                    <a:grpSpLocks/>
                  </p:cNvGrpSpPr>
                  <p:nvPr/>
                </p:nvGrpSpPr>
                <p:grpSpPr bwMode="auto">
                  <a:xfrm>
                    <a:off x="5261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22610" name="Text Box 2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22611" name="Text Box 2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p:txBody>
                </p:sp>
              </p:grpSp>
            </p:grpSp>
            <p:grpSp>
              <p:nvGrpSpPr>
                <p:cNvPr id="22594" name="Group 265"/>
                <p:cNvGrpSpPr>
                  <a:grpSpLocks/>
                </p:cNvGrpSpPr>
                <p:nvPr/>
              </p:nvGrpSpPr>
              <p:grpSpPr bwMode="auto">
                <a:xfrm>
                  <a:off x="5114" y="1663"/>
                  <a:ext cx="373" cy="160"/>
                  <a:chOff x="5426" y="1279"/>
                  <a:chExt cx="373" cy="160"/>
                </a:xfrm>
              </p:grpSpPr>
              <p:grpSp>
                <p:nvGrpSpPr>
                  <p:cNvPr id="22595" name="Group 266"/>
                  <p:cNvGrpSpPr>
                    <a:grpSpLocks/>
                  </p:cNvGrpSpPr>
                  <p:nvPr/>
                </p:nvGrpSpPr>
                <p:grpSpPr bwMode="auto">
                  <a:xfrm>
                    <a:off x="5469" y="1284"/>
                    <a:ext cx="258" cy="144"/>
                    <a:chOff x="1353" y="1539"/>
                    <a:chExt cx="258" cy="144"/>
                  </a:xfrm>
                </p:grpSpPr>
                <p:sp>
                  <p:nvSpPr>
                    <p:cNvPr id="22605" name="Rectangle 2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3" y="1539"/>
                      <a:ext cx="258" cy="14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el-GR" sz="1800"/>
                    </a:p>
                  </p:txBody>
                </p:sp>
                <p:sp>
                  <p:nvSpPr>
                    <p:cNvPr id="22606" name="Line 2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21" y="1542"/>
                      <a:ext cx="0" cy="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607" name="Line 2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7" y="1545"/>
                      <a:ext cx="0" cy="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22596" name="Group 270"/>
                  <p:cNvGrpSpPr>
                    <a:grpSpLocks/>
                  </p:cNvGrpSpPr>
                  <p:nvPr/>
                </p:nvGrpSpPr>
                <p:grpSpPr bwMode="auto">
                  <a:xfrm>
                    <a:off x="5426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22603" name="Text Box 27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22604" name="Text Box 27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p:txBody>
                </p:sp>
              </p:grpSp>
              <p:grpSp>
                <p:nvGrpSpPr>
                  <p:cNvPr id="22597" name="Group 273"/>
                  <p:cNvGrpSpPr>
                    <a:grpSpLocks/>
                  </p:cNvGrpSpPr>
                  <p:nvPr/>
                </p:nvGrpSpPr>
                <p:grpSpPr bwMode="auto">
                  <a:xfrm>
                    <a:off x="5504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22601" name="Text Box 27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22602" name="Text Box 2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p:txBody>
                </p:sp>
              </p:grpSp>
              <p:grpSp>
                <p:nvGrpSpPr>
                  <p:cNvPr id="22598" name="Group 276"/>
                  <p:cNvGrpSpPr>
                    <a:grpSpLocks/>
                  </p:cNvGrpSpPr>
                  <p:nvPr/>
                </p:nvGrpSpPr>
                <p:grpSpPr bwMode="auto">
                  <a:xfrm>
                    <a:off x="5588" y="1279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22599" name="Text Box 27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22600" name="Text Box 2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sz="100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p:txBody>
                </p:sp>
              </p:grpSp>
            </p:grpSp>
          </p:grpSp>
        </p:grpSp>
      </p:grpSp>
      <p:sp>
        <p:nvSpPr>
          <p:cNvPr id="22569" name="Text Box 279"/>
          <p:cNvSpPr txBox="1">
            <a:spLocks noChangeArrowheads="1"/>
          </p:cNvSpPr>
          <p:nvPr/>
        </p:nvSpPr>
        <p:spPr bwMode="auto">
          <a:xfrm>
            <a:off x="7389813" y="4922838"/>
            <a:ext cx="8937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0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channel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22570" name="Text Box 280"/>
          <p:cNvSpPr txBox="1">
            <a:spLocks noChangeArrowheads="1"/>
          </p:cNvSpPr>
          <p:nvPr/>
        </p:nvSpPr>
        <p:spPr bwMode="auto">
          <a:xfrm>
            <a:off x="6346825" y="4941888"/>
            <a:ext cx="8937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slot 1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channel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output</a:t>
            </a:r>
          </a:p>
        </p:txBody>
      </p:sp>
      <p:sp>
        <p:nvSpPr>
          <p:cNvPr id="22571" name="Line 281"/>
          <p:cNvSpPr>
            <a:spLocks noChangeShapeType="1"/>
          </p:cNvSpPr>
          <p:nvPr/>
        </p:nvSpPr>
        <p:spPr bwMode="auto">
          <a:xfrm flipH="1">
            <a:off x="6272213" y="4281488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72" name="Line 282"/>
          <p:cNvSpPr>
            <a:spLocks noChangeShapeType="1"/>
          </p:cNvSpPr>
          <p:nvPr/>
        </p:nvSpPr>
        <p:spPr bwMode="auto">
          <a:xfrm flipH="1">
            <a:off x="7343775" y="4262438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73" name="Line 283"/>
          <p:cNvSpPr>
            <a:spLocks noChangeShapeType="1"/>
          </p:cNvSpPr>
          <p:nvPr/>
        </p:nvSpPr>
        <p:spPr bwMode="auto">
          <a:xfrm flipH="1">
            <a:off x="8458200" y="4271963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2574" name="Text Box 285"/>
          <p:cNvSpPr txBox="1">
            <a:spLocks noChangeArrowheads="1"/>
          </p:cNvSpPr>
          <p:nvPr/>
        </p:nvSpPr>
        <p:spPr bwMode="auto">
          <a:xfrm>
            <a:off x="1233488" y="5446713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δέκτης</a:t>
            </a:r>
            <a:endParaRPr lang="en-US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75" name="Text Box 286"/>
          <p:cNvSpPr txBox="1">
            <a:spLocks noChangeArrowheads="1"/>
          </p:cNvSpPr>
          <p:nvPr/>
        </p:nvSpPr>
        <p:spPr bwMode="auto">
          <a:xfrm>
            <a:off x="2319338" y="5068888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code</a:t>
            </a:r>
          </a:p>
        </p:txBody>
      </p:sp>
      <p:sp>
        <p:nvSpPr>
          <p:cNvPr id="22576" name="Text Box 287"/>
          <p:cNvSpPr txBox="1">
            <a:spLocks noChangeArrowheads="1"/>
          </p:cNvSpPr>
          <p:nvPr/>
        </p:nvSpPr>
        <p:spPr bwMode="auto">
          <a:xfrm>
            <a:off x="1341438" y="4303713"/>
            <a:ext cx="104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received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input</a:t>
            </a:r>
          </a:p>
        </p:txBody>
      </p:sp>
      <p:sp>
        <p:nvSpPr>
          <p:cNvPr id="22577" name="Line 288"/>
          <p:cNvSpPr>
            <a:spLocks noChangeShapeType="1"/>
          </p:cNvSpPr>
          <p:nvPr/>
        </p:nvSpPr>
        <p:spPr bwMode="auto">
          <a:xfrm>
            <a:off x="5965825" y="4668838"/>
            <a:ext cx="319088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2578" name="Group 294"/>
          <p:cNvGrpSpPr>
            <a:grpSpLocks/>
          </p:cNvGrpSpPr>
          <p:nvPr/>
        </p:nvGrpSpPr>
        <p:grpSpPr bwMode="auto">
          <a:xfrm>
            <a:off x="5003800" y="3530600"/>
            <a:ext cx="1517650" cy="977900"/>
            <a:chOff x="4239" y="2007"/>
            <a:chExt cx="956" cy="616"/>
          </a:xfrm>
        </p:grpSpPr>
        <p:sp>
          <p:nvSpPr>
            <p:cNvPr id="22583" name="Text Box 187"/>
            <p:cNvSpPr txBox="1">
              <a:spLocks noChangeArrowheads="1"/>
            </p:cNvSpPr>
            <p:nvPr/>
          </p:nvSpPr>
          <p:spPr bwMode="auto">
            <a:xfrm>
              <a:off x="4239" y="2047"/>
              <a:ext cx="9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1800" baseline="-25000">
                  <a:latin typeface="Arial" pitchFamily="34" charset="0"/>
                  <a:cs typeface="Arial" pitchFamily="34" charset="0"/>
                </a:rPr>
                <a:t>i 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800">
                  <a:latin typeface="Symbol" pitchFamily="18" charset="2"/>
                  <a:cs typeface="Arial" pitchFamily="34" charset="0"/>
                </a:rPr>
                <a:t>S</a:t>
              </a:r>
              <a:r>
                <a:rPr lang="en-US" sz="1800" baseline="-2500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Z</a:t>
              </a:r>
              <a:r>
                <a:rPr lang="en-US" sz="1800" baseline="-25000">
                  <a:latin typeface="Arial" pitchFamily="34" charset="0"/>
                  <a:cs typeface="Arial" pitchFamily="34" charset="0"/>
                </a:rPr>
                <a:t>i,m</a:t>
              </a:r>
              <a:r>
                <a:rPr lang="en-US" sz="2400" baseline="3000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1800" baseline="-25000">
                  <a:latin typeface="Arial" pitchFamily="34" charset="0"/>
                  <a:cs typeface="Arial" pitchFamily="34" charset="0"/>
                </a:rPr>
                <a:t>m</a:t>
              </a:r>
            </a:p>
          </p:txBody>
        </p:sp>
        <p:sp>
          <p:nvSpPr>
            <p:cNvPr id="22584" name="Text Box 289"/>
            <p:cNvSpPr txBox="1">
              <a:spLocks noChangeArrowheads="1"/>
            </p:cNvSpPr>
            <p:nvPr/>
          </p:nvSpPr>
          <p:spPr bwMode="auto">
            <a:xfrm>
              <a:off x="4498" y="2258"/>
              <a:ext cx="30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</a:rPr>
                <a:t>m=1</a:t>
              </a:r>
            </a:p>
          </p:txBody>
        </p:sp>
        <p:sp>
          <p:nvSpPr>
            <p:cNvPr id="22585" name="Text Box 290"/>
            <p:cNvSpPr txBox="1">
              <a:spLocks noChangeArrowheads="1"/>
            </p:cNvSpPr>
            <p:nvPr/>
          </p:nvSpPr>
          <p:spPr bwMode="auto">
            <a:xfrm>
              <a:off x="4541" y="2007"/>
              <a:ext cx="19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</a:rPr>
                <a:t>M</a:t>
              </a:r>
            </a:p>
          </p:txBody>
        </p:sp>
        <p:sp>
          <p:nvSpPr>
            <p:cNvPr id="22586" name="Text Box 291"/>
            <p:cNvSpPr txBox="1">
              <a:spLocks noChangeArrowheads="1"/>
            </p:cNvSpPr>
            <p:nvPr/>
          </p:nvSpPr>
          <p:spPr bwMode="auto">
            <a:xfrm>
              <a:off x="4718" y="2392"/>
              <a:ext cx="2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M</a:t>
              </a:r>
            </a:p>
          </p:txBody>
        </p:sp>
        <p:sp>
          <p:nvSpPr>
            <p:cNvPr id="22587" name="Line 293"/>
            <p:cNvSpPr>
              <a:spLocks noChangeShapeType="1"/>
            </p:cNvSpPr>
            <p:nvPr/>
          </p:nvSpPr>
          <p:spPr bwMode="auto">
            <a:xfrm>
              <a:off x="4561" y="2410"/>
              <a:ext cx="55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404780" name="Freeform 300"/>
          <p:cNvSpPr>
            <a:spLocks/>
          </p:cNvSpPr>
          <p:nvPr/>
        </p:nvSpPr>
        <p:spPr bwMode="auto">
          <a:xfrm>
            <a:off x="7745413" y="2060575"/>
            <a:ext cx="341312" cy="1376363"/>
          </a:xfrm>
          <a:custGeom>
            <a:avLst/>
            <a:gdLst>
              <a:gd name="T0" fmla="*/ 0 w 215"/>
              <a:gd name="T1" fmla="*/ 0 h 819"/>
              <a:gd name="T2" fmla="*/ 2147483647 w 215"/>
              <a:gd name="T3" fmla="*/ 0 h 819"/>
              <a:gd name="T4" fmla="*/ 2147483647 w 215"/>
              <a:gd name="T5" fmla="*/ 2147483647 h 819"/>
              <a:gd name="T6" fmla="*/ 0 60000 65536"/>
              <a:gd name="T7" fmla="*/ 0 60000 65536"/>
              <a:gd name="T8" fmla="*/ 0 60000 65536"/>
              <a:gd name="T9" fmla="*/ 0 w 215"/>
              <a:gd name="T10" fmla="*/ 0 h 819"/>
              <a:gd name="T11" fmla="*/ 215 w 215"/>
              <a:gd name="T12" fmla="*/ 819 h 8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" h="819">
                <a:moveTo>
                  <a:pt x="0" y="0"/>
                </a:moveTo>
                <a:lnTo>
                  <a:pt x="215" y="0"/>
                </a:lnTo>
                <a:lnTo>
                  <a:pt x="215" y="819"/>
                </a:lnTo>
              </a:path>
            </a:pathLst>
          </a:cu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04782" name="Line 302"/>
          <p:cNvSpPr>
            <a:spLocks noChangeShapeType="1"/>
          </p:cNvSpPr>
          <p:nvPr/>
        </p:nvSpPr>
        <p:spPr bwMode="auto">
          <a:xfrm flipH="1">
            <a:off x="2522538" y="3436938"/>
            <a:ext cx="5553075" cy="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04783" name="Freeform 303"/>
          <p:cNvSpPr>
            <a:spLocks/>
          </p:cNvSpPr>
          <p:nvPr/>
        </p:nvSpPr>
        <p:spPr bwMode="auto">
          <a:xfrm>
            <a:off x="2522538" y="3436938"/>
            <a:ext cx="396875" cy="1157287"/>
          </a:xfrm>
          <a:custGeom>
            <a:avLst/>
            <a:gdLst>
              <a:gd name="T0" fmla="*/ 0 w 250"/>
              <a:gd name="T1" fmla="*/ 0 h 729"/>
              <a:gd name="T2" fmla="*/ 0 w 250"/>
              <a:gd name="T3" fmla="*/ 2147483647 h 729"/>
              <a:gd name="T4" fmla="*/ 2147483647 w 250"/>
              <a:gd name="T5" fmla="*/ 2147483647 h 729"/>
              <a:gd name="T6" fmla="*/ 0 60000 65536"/>
              <a:gd name="T7" fmla="*/ 0 60000 65536"/>
              <a:gd name="T8" fmla="*/ 0 60000 65536"/>
              <a:gd name="T9" fmla="*/ 0 w 250"/>
              <a:gd name="T10" fmla="*/ 0 h 729"/>
              <a:gd name="T11" fmla="*/ 250 w 250"/>
              <a:gd name="T12" fmla="*/ 729 h 7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" h="729">
                <a:moveTo>
                  <a:pt x="0" y="0"/>
                </a:moveTo>
                <a:lnTo>
                  <a:pt x="0" y="729"/>
                </a:lnTo>
                <a:lnTo>
                  <a:pt x="250" y="729"/>
                </a:lnTo>
              </a:path>
            </a:pathLst>
          </a:cu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22582" name="Picture 20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513" y="811213"/>
            <a:ext cx="7345362" cy="15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0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40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0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20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20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2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2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780" grpId="0" animBg="1"/>
      <p:bldP spid="404782" grpId="0" animBg="1"/>
      <p:bldP spid="4047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1F550E5A-1A3D-4ADF-9C0B-8DBBF1A6C678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3556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3557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5F3D3D48-DD08-4821-91A0-70A190B5AB65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35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111125"/>
            <a:ext cx="7772400" cy="1036638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CDMA: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παρεμβολή δύο αποστολέων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3559" name="Picture 3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50" y="1181100"/>
            <a:ext cx="5026025" cy="532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8" descr="underline_bas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187" y="825500"/>
            <a:ext cx="6789915" cy="14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Box 1"/>
          <p:cNvSpPr txBox="1">
            <a:spLocks noChangeArrowheads="1"/>
          </p:cNvSpPr>
          <p:nvPr/>
        </p:nvSpPr>
        <p:spPr bwMode="auto">
          <a:xfrm>
            <a:off x="6461125" y="4130675"/>
            <a:ext cx="24860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χρησιμοποιώντας ίδιο </a:t>
            </a:r>
            <a:r>
              <a:rPr lang="el-GR" sz="1800" i="1" dirty="0" smtClean="0">
                <a:solidFill>
                  <a:srgbClr val="000099"/>
                </a:solidFill>
                <a:latin typeface="Arial" pitchFamily="34" charset="0"/>
              </a:rPr>
              <a:t>κώδικα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με τον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αποστολέα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1,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ο δέκτης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ανακτά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τα αρχικά δεδομένα του αποστολέα 1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από τα δεδομένα του αθροιστικού καναλιού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!</a:t>
            </a:r>
          </a:p>
        </p:txBody>
      </p:sp>
      <p:sp>
        <p:nvSpPr>
          <p:cNvPr id="23562" name="TextBox 7"/>
          <p:cNvSpPr txBox="1">
            <a:spLocks noChangeArrowheads="1"/>
          </p:cNvSpPr>
          <p:nvPr/>
        </p:nvSpPr>
        <p:spPr bwMode="auto">
          <a:xfrm>
            <a:off x="0" y="1835150"/>
            <a:ext cx="2486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i="1">
                <a:solidFill>
                  <a:srgbClr val="000099"/>
                </a:solidFill>
                <a:latin typeface="Arial" pitchFamily="34" charset="0"/>
              </a:rPr>
              <a:t>Αποστολέας</a:t>
            </a:r>
            <a:r>
              <a:rPr lang="en-US" sz="1800" i="1">
                <a:solidFill>
                  <a:srgbClr val="000099"/>
                </a:solidFill>
                <a:latin typeface="Gill Sans MT" pitchFamily="34" charset="0"/>
              </a:rPr>
              <a:t> 1</a:t>
            </a:r>
          </a:p>
        </p:txBody>
      </p:sp>
      <p:sp>
        <p:nvSpPr>
          <p:cNvPr id="23563" name="TextBox 8"/>
          <p:cNvSpPr txBox="1">
            <a:spLocks noChangeArrowheads="1"/>
          </p:cNvSpPr>
          <p:nvPr/>
        </p:nvSpPr>
        <p:spPr bwMode="auto">
          <a:xfrm>
            <a:off x="0" y="2928938"/>
            <a:ext cx="2486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i="1">
                <a:solidFill>
                  <a:srgbClr val="000099"/>
                </a:solidFill>
                <a:latin typeface="Arial" pitchFamily="34" charset="0"/>
              </a:rPr>
              <a:t>Αποστολέας</a:t>
            </a:r>
            <a:r>
              <a:rPr lang="en-US" sz="1800" i="1">
                <a:solidFill>
                  <a:srgbClr val="000099"/>
                </a:solidFill>
                <a:latin typeface="Gill Sans MT" pitchFamily="34" charset="0"/>
              </a:rPr>
              <a:t> 2</a:t>
            </a:r>
          </a:p>
        </p:txBody>
      </p:sp>
      <p:sp>
        <p:nvSpPr>
          <p:cNvPr id="23564" name="TextBox 9"/>
          <p:cNvSpPr txBox="1">
            <a:spLocks noChangeArrowheads="1"/>
          </p:cNvSpPr>
          <p:nvPr/>
        </p:nvSpPr>
        <p:spPr bwMode="auto">
          <a:xfrm>
            <a:off x="6399213" y="1076325"/>
            <a:ext cx="24844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το κανάλι προσθέτει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 smtClean="0">
                <a:solidFill>
                  <a:srgbClr val="000099"/>
                </a:solidFill>
                <a:latin typeface="Arial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τις μεταδόσεις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των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αποστολέων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1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</a:rPr>
              <a:t>και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</a:rPr>
              <a:t> 2</a:t>
            </a:r>
          </a:p>
        </p:txBody>
      </p:sp>
      <p:cxnSp>
        <p:nvCxnSpPr>
          <p:cNvPr id="23565" name="Straight Connector 3"/>
          <p:cNvCxnSpPr>
            <a:cxnSpLocks noChangeShapeType="1"/>
          </p:cNvCxnSpPr>
          <p:nvPr/>
        </p:nvCxnSpPr>
        <p:spPr bwMode="auto">
          <a:xfrm flipH="1">
            <a:off x="6015038" y="1316038"/>
            <a:ext cx="438150" cy="646112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3837"/>
            <a:ext cx="5554960" cy="1695237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 ΙΙ</a:t>
            </a: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Τμήμα Πληροφορικής και Τηλεπικοινωνιών</a:t>
            </a:r>
            <a:b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Εθνικό &amp; Καποδιστριακό </a:t>
            </a:r>
            <a:b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1800" dirty="0" smtClean="0">
                <a:solidFill>
                  <a:srgbClr val="0070C0"/>
                </a:solidFill>
                <a:latin typeface="Comic Sans MS" pitchFamily="66" charset="0"/>
              </a:rPr>
              <a:t>     </a:t>
            </a: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1800" dirty="0" smtClean="0">
                <a:latin typeface="Comic Sans MS" pitchFamily="66" charset="0"/>
              </a:rPr>
              <a:t/>
            </a:r>
            <a:br>
              <a:rPr lang="el-GR" sz="1800" dirty="0" smtClean="0">
                <a:latin typeface="Comic Sans MS" pitchFamily="66" charset="0"/>
              </a:rPr>
            </a:br>
            <a:endParaRPr lang="el-GR" sz="1800" dirty="0">
              <a:latin typeface="Comic Sans MS" pitchFamily="66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633591"/>
            <a:ext cx="5122912" cy="4962419"/>
          </a:xfrm>
        </p:spPr>
        <p:txBody>
          <a:bodyPr/>
          <a:lstStyle/>
          <a:p>
            <a:pPr marL="182563" indent="-182563">
              <a:buClr>
                <a:srgbClr val="00B050"/>
              </a:buClr>
            </a:pPr>
            <a:r>
              <a:rPr lang="el-GR" sz="1800" b="1" u="sng" dirty="0" smtClean="0">
                <a:latin typeface="Comic Sans MS" pitchFamily="66" charset="0"/>
              </a:rPr>
              <a:t>Θεματικές Ενότητες (ΘΕ) μαθήματος:</a:t>
            </a: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ΘΕ1: Εισαγωγή </a:t>
            </a: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(Κεφ. 1 του βιβλίου)</a:t>
            </a:r>
          </a:p>
          <a:p>
            <a:pPr marL="452438" indent="-452438">
              <a:buClr>
                <a:srgbClr val="00B050"/>
              </a:buClr>
            </a:pPr>
            <a:endParaRPr lang="el-GR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ΘΕ2: Συστήματα Αναμονής (Μ/Μ/1 και παραλλαγές, Μ/</a:t>
            </a:r>
            <a:r>
              <a:rPr lang="en-US" b="1" dirty="0" smtClean="0">
                <a:latin typeface="Comic Sans MS" pitchFamily="66" charset="0"/>
              </a:rPr>
              <a:t>G/1, </a:t>
            </a:r>
            <a:r>
              <a:rPr lang="el-GR" b="1" dirty="0" smtClean="0">
                <a:latin typeface="Comic Sans MS" pitchFamily="66" charset="0"/>
              </a:rPr>
              <a:t>συστήματα με προτεραιότητες, δίκτυα ουρών)  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sz="1800" b="1" dirty="0" smtClean="0">
                <a:solidFill>
                  <a:srgbClr val="C00000"/>
                </a:solidFill>
                <a:latin typeface="Comic Sans MS" pitchFamily="66" charset="0"/>
              </a:rPr>
              <a:t>ΘΕ3: Ασύρματα/Κινητά Δίκτυα (ασύρματα τοπικά δίκτυα, υποστήριξη κινητικότητας στο διαδίκτυο, κινητά δίκτυα 3ης γενιάς)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(Κεφ. 6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ΘΕ4: Δικτύωση και Εφαρμογές Πολυμέσων 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7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ΘΕ5: Ασφάλεια Δικτύων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8 του βιβλίου)</a:t>
            </a:r>
          </a:p>
          <a:p>
            <a:pPr>
              <a:buFont typeface="Wingdings" pitchFamily="2" charset="2"/>
              <a:buChar char="Ø"/>
            </a:pPr>
            <a:endParaRPr lang="el-GR" sz="1200" dirty="0" smtClean="0">
              <a:latin typeface="Comic Sans MS" pitchFamily="66" charset="0"/>
            </a:endParaRPr>
          </a:p>
          <a:p>
            <a:pPr lvl="0"/>
            <a:endParaRPr lang="el-GR" sz="1600" dirty="0" smtClean="0">
              <a:latin typeface="Comic Sans MS" pitchFamily="66" charset="0"/>
              <a:ea typeface="ＭＳ Ｐゴシック" pitchFamily="34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pic>
        <p:nvPicPr>
          <p:cNvPr id="5" name="Picture 1" descr="6e_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4168" y="2060847"/>
            <a:ext cx="2660759" cy="22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- Ορθογώνιο"/>
          <p:cNvSpPr/>
          <p:nvPr/>
        </p:nvSpPr>
        <p:spPr>
          <a:xfrm flipH="1">
            <a:off x="6012160" y="4293096"/>
            <a:ext cx="288032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Οι  περισσότερες από τις διαφάνειες αυτές αποτελούν προσαρμογή και απόδοση στα ελληνικά των διαφανειών που συνοδεύουν το βιβλίο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Computer Networking</a:t>
            </a: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: </a:t>
            </a:r>
            <a:r>
              <a:rPr lang="en-US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A Top-Down Approach, J.F Kurose and K.W. Ross, 6/E, </a:t>
            </a:r>
            <a:r>
              <a:rPr lang="en-US" sz="1000" dirty="0" smtClean="0">
                <a:latin typeface="Comic Sans MS" pitchFamily="66" charset="0"/>
              </a:rPr>
              <a:t>Addison-Wesley</a:t>
            </a:r>
            <a:r>
              <a:rPr lang="en-US" sz="1000" dirty="0" smtClean="0">
                <a:latin typeface="Comic Sans MS" pitchFamily="66" charset="0"/>
              </a:rPr>
              <a:t>.</a:t>
            </a:r>
          </a:p>
          <a:p>
            <a:pPr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/>
          </a:p>
          <a:p>
            <a:pPr lvl="0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 material copyright 1996-2012</a:t>
            </a:r>
          </a:p>
          <a:p>
            <a:pPr lvl="0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J.F Kurose and K.W. Ross, All Rights Reserved</a:t>
            </a:r>
            <a:endParaRPr lang="el-GR" sz="1000" dirty="0" smtClean="0">
              <a:latin typeface="Comic Sans MS" pitchFamily="66" charset="0"/>
            </a:endParaRPr>
          </a:p>
          <a:p>
            <a:pPr hangingPunct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</a:t>
            </a:r>
          </a:p>
          <a:p>
            <a:pPr lvl="0" hangingPunc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Λάζαρος </a:t>
            </a:r>
            <a:r>
              <a:rPr lang="el-GR" sz="1000" dirty="0" err="1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Μεράκος</a:t>
            </a:r>
            <a:endParaRPr lang="el-GR" sz="10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012160" y="620688"/>
            <a:ext cx="2771800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latin typeface="Comic Sans MS" pitchFamily="66" charset="0"/>
              </a:rPr>
              <a:t>Συνιστώμενο Βιβλίο: 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Computer Networking: A Top-Down Approach, by Kurose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&amp; </a:t>
            </a: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Ross,</a:t>
            </a:r>
          </a:p>
          <a:p>
            <a:pPr>
              <a:buClr>
                <a:srgbClr val="00B050"/>
              </a:buClr>
              <a:buNone/>
            </a:pPr>
            <a:r>
              <a:rPr lang="en-US" sz="1100" b="1" dirty="0" smtClean="0">
                <a:solidFill>
                  <a:srgbClr val="006600"/>
                </a:solidFill>
                <a:latin typeface="Comic Sans MS" pitchFamily="66" charset="0"/>
              </a:rPr>
              <a:t>Addison-Wesley</a:t>
            </a: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           </a:t>
            </a:r>
            <a:endParaRPr lang="en-US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r">
              <a:buClr>
                <a:srgbClr val="00B050"/>
              </a:buClr>
              <a:buNone/>
            </a:pPr>
            <a:r>
              <a:rPr lang="el-GR" sz="1100" b="1" dirty="0" smtClean="0">
                <a:latin typeface="Comic Sans MS" pitchFamily="66" charset="0"/>
              </a:rPr>
              <a:t>Ελληνική Μετάφραση:</a:t>
            </a:r>
          </a:p>
          <a:p>
            <a:pPr>
              <a:buClr>
                <a:srgbClr val="00B050"/>
              </a:buClr>
              <a:buNone/>
            </a:pPr>
            <a:r>
              <a:rPr lang="el-GR" sz="1100" b="1" dirty="0" smtClean="0">
                <a:solidFill>
                  <a:srgbClr val="006600"/>
                </a:solidFill>
                <a:latin typeface="Comic Sans MS" pitchFamily="66" charset="0"/>
              </a:rPr>
              <a:t>Εκδόσεις : Μ. </a:t>
            </a:r>
            <a:r>
              <a:rPr lang="el-GR" sz="1100" b="1" dirty="0" err="1" smtClean="0">
                <a:solidFill>
                  <a:srgbClr val="006600"/>
                </a:solidFill>
                <a:latin typeface="Comic Sans MS" pitchFamily="66" charset="0"/>
              </a:rPr>
              <a:t>Γκιούρδας</a:t>
            </a: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marL="182563" indent="-182563">
              <a:buClr>
                <a:srgbClr val="00B050"/>
              </a:buClr>
            </a:pPr>
            <a:endParaRPr lang="el-GR" sz="1100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64193" name="Picture 1" descr="C:\Users\Lazaros\Desktop\Logo_uoa_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471" y="1022004"/>
            <a:ext cx="344026" cy="467750"/>
          </a:xfrm>
          <a:prstGeom prst="rect">
            <a:avLst/>
          </a:prstGeom>
          <a:noFill/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6-</a:t>
            </a:r>
            <a:fld id="{D3665F34-C39E-499A-B89C-90D5532B8F1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4C00070-0B01-42BB-AD65-CB37BEAB3178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4580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4581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72E07A2-42DF-45A8-B657-C8B451A2F833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45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245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34" charset="-128"/>
              </a:rPr>
              <a:t>6.1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u="sng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Ασύρματο</a:t>
            </a:r>
            <a:endParaRPr lang="en-US" u="sng" dirty="0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34" charset="-128"/>
              </a:rPr>
              <a:t>6.2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4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6.3 IEEE 802.11 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LANs (</a:t>
            </a:r>
            <a:r>
              <a:rPr lang="ja-JP" alt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“</a:t>
            </a:r>
            <a:r>
              <a:rPr lang="en-US" altLang="ja-JP" sz="2400" dirty="0" smtClean="0">
                <a:solidFill>
                  <a:srgbClr val="C00000"/>
                </a:solidFill>
                <a:ea typeface="ＭＳ Ｐゴシック" pitchFamily="34" charset="-128"/>
              </a:rPr>
              <a:t>Wi-Fi</a:t>
            </a:r>
            <a:r>
              <a:rPr lang="ja-JP" alt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”</a:t>
            </a:r>
            <a:r>
              <a:rPr lang="en-US" altLang="ja-JP" sz="2400" dirty="0" smtClean="0">
                <a:solidFill>
                  <a:srgbClr val="C00000"/>
                </a:solidFill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rgbClr val="000099"/>
                </a:solidFill>
                <a:ea typeface="ＭＳ Ｐゴシック" pitchFamily="34" charset="-128"/>
              </a:rPr>
              <a:t>6.4</a:t>
            </a:r>
            <a:r>
              <a:rPr lang="en-US" sz="2400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400" dirty="0" err="1" smtClean="0">
                <a:latin typeface="Arial" pitchFamily="34" charset="0"/>
                <a:ea typeface="ＭＳ Ｐゴシック" pitchFamily="34" charset="-128"/>
              </a:rPr>
              <a:t>Κυψελωτή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 πρόσβαση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400" dirty="0" smtClean="0"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dirty="0" smtClean="0">
                <a:ea typeface="ＭＳ Ｐゴシック" pitchFamily="34" charset="-128"/>
              </a:rPr>
              <a:t> (e.g., GSM)</a:t>
            </a:r>
          </a:p>
        </p:txBody>
      </p:sp>
      <p:sp>
        <p:nvSpPr>
          <p:cNvPr id="2458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4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6.5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smtClean="0">
                <a:ea typeface="ＭＳ Ｐゴシック" pitchFamily="34" charset="-128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smtClean="0">
                <a:ea typeface="ＭＳ Ｐゴシック" pitchFamily="34" charset="-128"/>
              </a:rPr>
              <a:t> Mobile IP</a:t>
            </a: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σε κυψελωτά δίκτυα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4585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885" y="1017589"/>
            <a:ext cx="5969285" cy="14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66670BAC-4A53-4FC0-B62D-8CDEC4A1BBE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5604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5605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05F0A66-D01B-4FAC-9D35-DEE7095EDB9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56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IEEE 802.11 </a:t>
            </a:r>
            <a:r>
              <a:rPr lang="el-GR" smtClean="0">
                <a:latin typeface="Arial" pitchFamily="34" charset="0"/>
                <a:ea typeface="ＭＳ Ｐゴシック" pitchFamily="34" charset="-128"/>
              </a:rPr>
              <a:t>Ασύρματο</a:t>
            </a:r>
            <a:r>
              <a:rPr lang="en-US" smtClean="0">
                <a:ea typeface="ＭＳ Ｐゴシック" pitchFamily="34" charset="-128"/>
              </a:rPr>
              <a:t> LAN</a:t>
            </a:r>
          </a:p>
        </p:txBody>
      </p:sp>
      <p:sp>
        <p:nvSpPr>
          <p:cNvPr id="256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489075"/>
            <a:ext cx="4665663" cy="33004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802.11b</a:t>
            </a:r>
          </a:p>
          <a:p>
            <a:pPr marL="0" indent="0"/>
            <a:r>
              <a:rPr lang="en-US" sz="2400" smtClean="0">
                <a:ea typeface="ＭＳ Ｐゴシック" pitchFamily="34" charset="-128"/>
              </a:rPr>
              <a:t>2.4-5 GHz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μη αδειοδοτημένο φάσμα</a:t>
            </a:r>
            <a:r>
              <a:rPr lang="el-GR" sz="2400" smtClean="0">
                <a:ea typeface="ＭＳ Ｐゴシック" pitchFamily="34" charset="-128"/>
              </a:rPr>
              <a:t> </a:t>
            </a:r>
            <a:endParaRPr lang="en-US" sz="2400" smtClean="0">
              <a:ea typeface="ＭＳ Ｐゴシック" pitchFamily="34" charset="-128"/>
            </a:endParaRPr>
          </a:p>
          <a:p>
            <a:pPr marL="0" indent="0"/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ως</a:t>
            </a:r>
            <a:r>
              <a:rPr lang="en-US" sz="2400" smtClean="0">
                <a:ea typeface="ＭＳ Ｐゴシック" pitchFamily="34" charset="-128"/>
              </a:rPr>
              <a:t> 11 Mbps</a:t>
            </a:r>
          </a:p>
          <a:p>
            <a:pPr marL="0" indent="0"/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Διασπορά φάσματος άμεσης ακολουθίας</a:t>
            </a:r>
            <a:r>
              <a:rPr lang="el-GR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(</a:t>
            </a:r>
            <a:r>
              <a:rPr lang="en-US" sz="2400" smtClean="0">
                <a:ea typeface="ＭＳ Ｐゴシック" pitchFamily="34" charset="-128"/>
              </a:rPr>
              <a:t>Direct </a:t>
            </a:r>
            <a:r>
              <a:rPr lang="en-US" sz="2400" smtClean="0">
                <a:latin typeface="Arial" pitchFamily="34" charset="0"/>
                <a:ea typeface="ＭＳ Ｐゴシック" pitchFamily="34" charset="-128"/>
              </a:rPr>
              <a:t>S</a:t>
            </a:r>
            <a:r>
              <a:rPr lang="en-US" sz="2400" smtClean="0">
                <a:ea typeface="ＭＳ Ｐゴシック" pitchFamily="34" charset="-128"/>
              </a:rPr>
              <a:t>equence Spread Spectrum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-</a:t>
            </a:r>
            <a:r>
              <a:rPr lang="en-US" sz="2400" smtClean="0">
                <a:ea typeface="ＭＳ Ｐゴシック" pitchFamily="34" charset="-128"/>
              </a:rPr>
              <a:t>DSSS)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στο φυσικό επίπεδο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όλα τα τερματικά χρησιμοποιούν τον ίδιο</a:t>
            </a:r>
            <a:r>
              <a:rPr lang="en-US" sz="1800" smtClean="0">
                <a:ea typeface="ＭＳ Ｐゴシック" pitchFamily="34" charset="-128"/>
              </a:rPr>
              <a:t> chipping </a:t>
            </a:r>
            <a:r>
              <a:rPr lang="el-GR" sz="1800" smtClean="0">
                <a:latin typeface="Arial" pitchFamily="34" charset="0"/>
                <a:ea typeface="ＭＳ Ｐゴシック" pitchFamily="34" charset="-128"/>
              </a:rPr>
              <a:t>κωδικό</a:t>
            </a:r>
            <a:endParaRPr lang="en-US" sz="18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56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29188" y="1398588"/>
            <a:ext cx="4044950" cy="35194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802.11a</a:t>
            </a:r>
            <a:r>
              <a:rPr lang="en-US" sz="2400" smtClean="0">
                <a:ea typeface="ＭＳ Ｐゴシック" pitchFamily="34" charset="-128"/>
              </a:rPr>
              <a:t> </a:t>
            </a:r>
          </a:p>
          <a:p>
            <a:pPr lvl="1">
              <a:lnSpc>
                <a:spcPts val="2200"/>
              </a:lnSpc>
            </a:pPr>
            <a:r>
              <a:rPr lang="en-US" smtClean="0">
                <a:ea typeface="ＭＳ Ｐゴシック" pitchFamily="34" charset="-128"/>
              </a:rPr>
              <a:t>5-6 GHz </a:t>
            </a:r>
            <a:r>
              <a:rPr lang="el-GR" smtClean="0">
                <a:latin typeface="Arial" pitchFamily="34" charset="0"/>
                <a:ea typeface="ＭＳ Ｐゴシック" pitchFamily="34" charset="-128"/>
              </a:rPr>
              <a:t>εύρος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200"/>
              </a:lnSpc>
            </a:pPr>
            <a:r>
              <a:rPr lang="el-GR" smtClean="0">
                <a:latin typeface="Arial" pitchFamily="34" charset="0"/>
                <a:ea typeface="ＭＳ Ｐゴシック" pitchFamily="34" charset="-128"/>
              </a:rPr>
              <a:t>ως</a:t>
            </a:r>
            <a:r>
              <a:rPr lang="en-US" smtClean="0">
                <a:ea typeface="ＭＳ Ｐゴシック" pitchFamily="34" charset="-128"/>
              </a:rPr>
              <a:t> 54 Mbps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802.11g</a:t>
            </a:r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</a:p>
          <a:p>
            <a:pPr lvl="1">
              <a:lnSpc>
                <a:spcPts val="2200"/>
              </a:lnSpc>
            </a:pPr>
            <a:r>
              <a:rPr lang="en-US" smtClean="0">
                <a:ea typeface="ＭＳ Ｐゴシック" pitchFamily="34" charset="-128"/>
              </a:rPr>
              <a:t>2.4-5 GHz </a:t>
            </a:r>
            <a:r>
              <a:rPr lang="el-GR" smtClean="0">
                <a:latin typeface="Arial" pitchFamily="34" charset="0"/>
                <a:ea typeface="ＭＳ Ｐゴシック" pitchFamily="34" charset="-128"/>
              </a:rPr>
              <a:t>εύρος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200"/>
              </a:lnSpc>
            </a:pPr>
            <a:r>
              <a:rPr lang="el-GR" smtClean="0">
                <a:latin typeface="Arial" pitchFamily="34" charset="0"/>
                <a:ea typeface="ＭＳ Ｐゴシック" pitchFamily="34" charset="-128"/>
              </a:rPr>
              <a:t>ως</a:t>
            </a:r>
            <a:r>
              <a:rPr lang="en-US" smtClean="0">
                <a:ea typeface="ＭＳ Ｐゴシック" pitchFamily="34" charset="-128"/>
              </a:rPr>
              <a:t> 54 Mbps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802.11n: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πολλαπλές κεραίες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200"/>
              </a:lnSpc>
            </a:pPr>
            <a:r>
              <a:rPr lang="en-US" smtClean="0">
                <a:ea typeface="ＭＳ Ｐゴシック" pitchFamily="34" charset="-128"/>
              </a:rPr>
              <a:t>2.4-5 GHz </a:t>
            </a:r>
            <a:r>
              <a:rPr lang="el-GR" smtClean="0">
                <a:latin typeface="Arial" pitchFamily="34" charset="0"/>
                <a:ea typeface="ＭＳ Ｐゴシック" pitchFamily="34" charset="-128"/>
              </a:rPr>
              <a:t>εύρος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200"/>
              </a:lnSpc>
            </a:pPr>
            <a:r>
              <a:rPr lang="el-GR" smtClean="0">
                <a:latin typeface="Arial" pitchFamily="34" charset="0"/>
                <a:ea typeface="ＭＳ Ｐゴシック" pitchFamily="34" charset="-128"/>
              </a:rPr>
              <a:t>ως</a:t>
            </a:r>
            <a:r>
              <a:rPr lang="en-US" smtClean="0">
                <a:ea typeface="ＭＳ Ｐゴシック" pitchFamily="34" charset="-128"/>
              </a:rPr>
              <a:t> 200 Mbps</a:t>
            </a:r>
          </a:p>
        </p:txBody>
      </p:sp>
      <p:sp>
        <p:nvSpPr>
          <p:cNvPr id="25609" name="Rectangle 5"/>
          <p:cNvSpPr>
            <a:spLocks noChangeArrowheads="1"/>
          </p:cNvSpPr>
          <p:nvPr/>
        </p:nvSpPr>
        <p:spPr bwMode="auto">
          <a:xfrm>
            <a:off x="782638" y="5456238"/>
            <a:ext cx="7383462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SzPct val="75000"/>
              <a:buFont typeface="Wingdings" pitchFamily="2" charset="2"/>
              <a:buChar char="v"/>
            </a:pPr>
            <a:r>
              <a:rPr lang="el-GR" sz="1800">
                <a:latin typeface="Arial" pitchFamily="34" charset="0"/>
              </a:rPr>
              <a:t>όλα χρησιμοποιούν</a:t>
            </a:r>
            <a:r>
              <a:rPr lang="en-US" sz="1800">
                <a:latin typeface="Gill Sans MT" pitchFamily="34" charset="0"/>
              </a:rPr>
              <a:t> CSMA/CA </a:t>
            </a:r>
            <a:r>
              <a:rPr lang="el-GR" sz="1800">
                <a:latin typeface="Arial" pitchFamily="34" charset="0"/>
              </a:rPr>
              <a:t>για πολλαπλή πρόσβαση</a:t>
            </a:r>
            <a:endParaRPr lang="en-US" sz="1800">
              <a:latin typeface="Arial" pitchFamily="34" charset="0"/>
            </a:endParaRPr>
          </a:p>
          <a:p>
            <a:pPr marL="342900" indent="-342900">
              <a:buSzPct val="75000"/>
              <a:buFont typeface="Wingdings" pitchFamily="2" charset="2"/>
              <a:buChar char="v"/>
            </a:pPr>
            <a:r>
              <a:rPr lang="el-GR" sz="1800">
                <a:latin typeface="Arial" pitchFamily="34" charset="0"/>
              </a:rPr>
              <a:t>όλα έχουν εκδοχές δικτύων</a:t>
            </a:r>
            <a:r>
              <a:rPr lang="en-US" sz="1800">
                <a:latin typeface="Gill Sans MT" pitchFamily="34" charset="0"/>
              </a:rPr>
              <a:t> </a:t>
            </a:r>
            <a:r>
              <a:rPr lang="el-GR" sz="1800">
                <a:latin typeface="Arial" pitchFamily="34" charset="0"/>
              </a:rPr>
              <a:t>σταθμού βάσης</a:t>
            </a:r>
            <a:r>
              <a:rPr lang="en-US" sz="1800">
                <a:latin typeface="Gill Sans MT" pitchFamily="34" charset="0"/>
              </a:rPr>
              <a:t> </a:t>
            </a:r>
            <a:r>
              <a:rPr lang="el-GR" sz="1800">
                <a:latin typeface="Arial" pitchFamily="34" charset="0"/>
              </a:rPr>
              <a:t>και</a:t>
            </a:r>
            <a:r>
              <a:rPr lang="en-US" sz="1800">
                <a:latin typeface="Gill Sans MT" pitchFamily="34" charset="0"/>
              </a:rPr>
              <a:t> ad-hoc</a:t>
            </a:r>
          </a:p>
        </p:txBody>
      </p:sp>
      <p:pic>
        <p:nvPicPr>
          <p:cNvPr id="25610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1028700"/>
            <a:ext cx="63992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B4DECB88-131D-492E-A934-B21E4682E81D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662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662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CF72137-63EF-41F6-8476-78013ED5FCD4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66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147638"/>
            <a:ext cx="7772400" cy="1143000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802.11 LAN </a:t>
            </a:r>
            <a:r>
              <a:rPr lang="el-GR" sz="3200" dirty="0" smtClean="0">
                <a:ea typeface="ＭＳ Ｐゴシック" pitchFamily="34" charset="-128"/>
              </a:rPr>
              <a:t>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6631" name="Rectangle 4"/>
          <p:cNvSpPr>
            <a:spLocks noChangeArrowheads="1"/>
          </p:cNvSpPr>
          <p:nvPr/>
        </p:nvSpPr>
        <p:spPr bwMode="auto">
          <a:xfrm>
            <a:off x="4984750" y="1390650"/>
            <a:ext cx="39655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SzPct val="75000"/>
              <a:buFont typeface="Wingdings" pitchFamily="2" charset="2"/>
              <a:buChar char="v"/>
            </a:pPr>
            <a:r>
              <a:rPr lang="el-GR" sz="2400" dirty="0">
                <a:latin typeface="Arial" pitchFamily="34" charset="0"/>
              </a:rPr>
              <a:t>το ασύρματο τερματικό επικοινωνεί με το σταθμό βάσης</a:t>
            </a:r>
            <a:endParaRPr lang="en-US" sz="2400" dirty="0">
              <a:latin typeface="Arial" pitchFamily="34" charset="0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l-GR" dirty="0">
                <a:solidFill>
                  <a:srgbClr val="C00000"/>
                </a:solidFill>
                <a:latin typeface="Arial" pitchFamily="34" charset="0"/>
              </a:rPr>
              <a:t>σταθμός βάσης</a:t>
            </a:r>
            <a:r>
              <a:rPr lang="en-US" dirty="0">
                <a:solidFill>
                  <a:srgbClr val="C00000"/>
                </a:solidFill>
                <a:latin typeface="Gill Sans MT" pitchFamily="34" charset="0"/>
              </a:rPr>
              <a:t> = </a:t>
            </a:r>
            <a:r>
              <a:rPr lang="el-GR" dirty="0">
                <a:solidFill>
                  <a:srgbClr val="C00000"/>
                </a:solidFill>
                <a:latin typeface="Arial" pitchFamily="34" charset="0"/>
              </a:rPr>
              <a:t>σημείο πρόσβασης</a:t>
            </a:r>
            <a:r>
              <a:rPr lang="en-US" dirty="0">
                <a:solidFill>
                  <a:srgbClr val="C00000"/>
                </a:solidFill>
                <a:latin typeface="Gill Sans MT" pitchFamily="34" charset="0"/>
              </a:rPr>
              <a:t> (AP)</a:t>
            </a:r>
          </a:p>
          <a:p>
            <a:pPr marL="342900" indent="-342900">
              <a:buSzPct val="75000"/>
              <a:buFont typeface="Wingdings" pitchFamily="2" charset="2"/>
              <a:buChar char="v"/>
            </a:pPr>
            <a:r>
              <a:rPr lang="en-US" sz="2400" dirty="0">
                <a:solidFill>
                  <a:srgbClr val="C00000"/>
                </a:solidFill>
                <a:latin typeface="Gill Sans MT" pitchFamily="34" charset="0"/>
              </a:rPr>
              <a:t>Basic Service Set (BSS) </a:t>
            </a:r>
            <a:r>
              <a:rPr lang="en-US" sz="2400" dirty="0">
                <a:latin typeface="Gill Sans MT" pitchFamily="34" charset="0"/>
              </a:rPr>
              <a:t>(</a:t>
            </a:r>
            <a:r>
              <a:rPr lang="el-GR" sz="2400" dirty="0" err="1">
                <a:latin typeface="Arial" pitchFamily="34" charset="0"/>
              </a:rPr>
              <a:t>δλδ</a:t>
            </a:r>
            <a:r>
              <a:rPr lang="en-US" sz="2400" dirty="0">
                <a:latin typeface="Gill Sans MT" pitchFamily="34" charset="0"/>
              </a:rPr>
              <a:t> </a:t>
            </a:r>
            <a:r>
              <a:rPr lang="ja-JP" altLang="en-US" sz="2400" dirty="0">
                <a:latin typeface="Gill Sans MT" pitchFamily="34" charset="0"/>
              </a:rPr>
              <a:t>“</a:t>
            </a:r>
            <a:r>
              <a:rPr lang="el-GR" altLang="ja-JP" sz="2400" dirty="0">
                <a:latin typeface="Arial" pitchFamily="34" charset="0"/>
              </a:rPr>
              <a:t>κυψέλη</a:t>
            </a:r>
            <a:r>
              <a:rPr lang="ja-JP" altLang="en-US" sz="2400" dirty="0">
                <a:latin typeface="Gill Sans MT" pitchFamily="34" charset="0"/>
              </a:rPr>
              <a:t>”</a:t>
            </a:r>
            <a:r>
              <a:rPr lang="en-US" altLang="ja-JP" sz="2400" dirty="0">
                <a:latin typeface="Gill Sans MT" pitchFamily="34" charset="0"/>
              </a:rPr>
              <a:t>) </a:t>
            </a:r>
            <a:r>
              <a:rPr lang="el-GR" altLang="ja-JP" dirty="0">
                <a:latin typeface="Arial" pitchFamily="34" charset="0"/>
              </a:rPr>
              <a:t>σε λειτουργία υποδομής</a:t>
            </a:r>
            <a:r>
              <a:rPr lang="en-US" altLang="ja-JP" dirty="0">
                <a:latin typeface="Gill Sans MT" pitchFamily="34" charset="0"/>
              </a:rPr>
              <a:t> </a:t>
            </a:r>
            <a:r>
              <a:rPr lang="el-GR" altLang="ja-JP" dirty="0">
                <a:latin typeface="Arial" pitchFamily="34" charset="0"/>
              </a:rPr>
              <a:t>περιέχει</a:t>
            </a:r>
            <a:r>
              <a:rPr lang="en-US" altLang="ja-JP" dirty="0" smtClean="0">
                <a:latin typeface="Gill Sans MT" pitchFamily="34" charset="0"/>
              </a:rPr>
              <a:t>:</a:t>
            </a:r>
            <a:endParaRPr lang="en-US" altLang="ja-JP" dirty="0">
              <a:latin typeface="Gill Sans MT" pitchFamily="34" charset="0"/>
            </a:endParaRPr>
          </a:p>
          <a:p>
            <a:pPr marL="742950" lvl="1" indent="-285750">
              <a:lnSpc>
                <a:spcPts val="2000"/>
              </a:lnSpc>
              <a:buFont typeface="Wingdings" pitchFamily="2" charset="2"/>
              <a:buChar char="§"/>
            </a:pPr>
            <a:r>
              <a:rPr lang="el-GR" dirty="0">
                <a:latin typeface="Arial" pitchFamily="34" charset="0"/>
              </a:rPr>
              <a:t>ασύρματα τερματικά</a:t>
            </a:r>
            <a:endParaRPr lang="en-US" dirty="0">
              <a:latin typeface="Arial" pitchFamily="34" charset="0"/>
            </a:endParaRPr>
          </a:p>
          <a:p>
            <a:pPr marL="742950" lvl="1" indent="-285750">
              <a:lnSpc>
                <a:spcPts val="2000"/>
              </a:lnSpc>
              <a:buFont typeface="Wingdings" pitchFamily="2" charset="2"/>
              <a:buChar char="§"/>
            </a:pPr>
            <a:r>
              <a:rPr lang="el-GR" dirty="0">
                <a:latin typeface="Arial" pitchFamily="34" charset="0"/>
              </a:rPr>
              <a:t>σημεία πρόσβασης</a:t>
            </a:r>
            <a:r>
              <a:rPr lang="en-US" dirty="0">
                <a:latin typeface="Gill Sans MT" pitchFamily="34" charset="0"/>
              </a:rPr>
              <a:t> (AP): </a:t>
            </a:r>
            <a:r>
              <a:rPr lang="el-GR" dirty="0">
                <a:latin typeface="Arial" pitchFamily="34" charset="0"/>
              </a:rPr>
              <a:t>σταθμός βάσης</a:t>
            </a:r>
            <a:endParaRPr lang="en-US" dirty="0">
              <a:latin typeface="Arial" pitchFamily="34" charset="0"/>
            </a:endParaRPr>
          </a:p>
          <a:p>
            <a:pPr marL="742950" lvl="1" indent="-285750">
              <a:lnSpc>
                <a:spcPts val="2000"/>
              </a:lnSpc>
              <a:buFont typeface="Wingdings" pitchFamily="2" charset="2"/>
              <a:buChar char="§"/>
            </a:pPr>
            <a:r>
              <a:rPr lang="en-US" dirty="0">
                <a:latin typeface="Gill Sans MT" pitchFamily="34" charset="0"/>
              </a:rPr>
              <a:t>ad hoc </a:t>
            </a:r>
            <a:r>
              <a:rPr lang="el-GR" dirty="0">
                <a:latin typeface="Arial" pitchFamily="34" charset="0"/>
              </a:rPr>
              <a:t>λειτουργία</a:t>
            </a:r>
            <a:r>
              <a:rPr lang="en-US" dirty="0">
                <a:latin typeface="Gill Sans MT" pitchFamily="34" charset="0"/>
              </a:rPr>
              <a:t>: </a:t>
            </a:r>
            <a:r>
              <a:rPr lang="el-GR" dirty="0">
                <a:latin typeface="Arial" pitchFamily="34" charset="0"/>
              </a:rPr>
              <a:t>μόνο τερματικά</a:t>
            </a:r>
            <a:endParaRPr lang="en-US" dirty="0">
              <a:latin typeface="Arial" pitchFamily="34" charset="0"/>
            </a:endParaRPr>
          </a:p>
        </p:txBody>
      </p:sp>
      <p:grpSp>
        <p:nvGrpSpPr>
          <p:cNvPr id="26632" name="Group 7"/>
          <p:cNvGrpSpPr>
            <a:grpSpLocks/>
          </p:cNvGrpSpPr>
          <p:nvPr/>
        </p:nvGrpSpPr>
        <p:grpSpPr bwMode="auto">
          <a:xfrm>
            <a:off x="3013075" y="3606800"/>
            <a:ext cx="417513" cy="192088"/>
            <a:chOff x="3600" y="219"/>
            <a:chExt cx="360" cy="175"/>
          </a:xfrm>
        </p:grpSpPr>
        <p:sp>
          <p:nvSpPr>
            <p:cNvPr id="26678" name="Oval 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6679" name="Line 9"/>
            <p:cNvSpPr>
              <a:spLocks noChangeShapeType="1"/>
            </p:cNvSpPr>
            <p:nvPr/>
          </p:nvSpPr>
          <p:spPr bwMode="auto">
            <a:xfrm>
              <a:off x="3603" y="288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80" name="Line 10"/>
            <p:cNvSpPr>
              <a:spLocks noChangeShapeType="1"/>
            </p:cNvSpPr>
            <p:nvPr/>
          </p:nvSpPr>
          <p:spPr bwMode="auto">
            <a:xfrm>
              <a:off x="3960" y="288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81" name="Rectangle 11"/>
            <p:cNvSpPr>
              <a:spLocks noChangeArrowheads="1"/>
            </p:cNvSpPr>
            <p:nvPr/>
          </p:nvSpPr>
          <p:spPr bwMode="auto">
            <a:xfrm>
              <a:off x="3603" y="288"/>
              <a:ext cx="355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26682" name="Oval 1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26683" name="Group 1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6688" name="Line 14"/>
              <p:cNvSpPr>
                <a:spLocks noChangeShapeType="1"/>
              </p:cNvSpPr>
              <p:nvPr/>
            </p:nvSpPr>
            <p:spPr bwMode="auto">
              <a:xfrm flipV="1">
                <a:off x="2848" y="847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689" name="Line 15"/>
              <p:cNvSpPr>
                <a:spLocks noChangeShapeType="1"/>
              </p:cNvSpPr>
              <p:nvPr/>
            </p:nvSpPr>
            <p:spPr bwMode="auto">
              <a:xfrm>
                <a:off x="2943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690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6684" name="Group 1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6685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686" name="Line 19"/>
              <p:cNvSpPr>
                <a:spLocks noChangeShapeType="1"/>
              </p:cNvSpPr>
              <p:nvPr/>
            </p:nvSpPr>
            <p:spPr bwMode="auto">
              <a:xfrm>
                <a:off x="2943" y="945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6687" name="Line 20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6633" name="Text Box 24"/>
          <p:cNvSpPr txBox="1">
            <a:spLocks noChangeArrowheads="1"/>
          </p:cNvSpPr>
          <p:nvPr/>
        </p:nvSpPr>
        <p:spPr bwMode="auto">
          <a:xfrm>
            <a:off x="917575" y="4652963"/>
            <a:ext cx="1054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BSS 1</a:t>
            </a:r>
          </a:p>
        </p:txBody>
      </p:sp>
      <p:sp>
        <p:nvSpPr>
          <p:cNvPr id="26634" name="Text Box 27"/>
          <p:cNvSpPr txBox="1">
            <a:spLocks noChangeArrowheads="1"/>
          </p:cNvSpPr>
          <p:nvPr/>
        </p:nvSpPr>
        <p:spPr bwMode="auto">
          <a:xfrm>
            <a:off x="3211513" y="6086475"/>
            <a:ext cx="854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BSS 2</a:t>
            </a:r>
          </a:p>
        </p:txBody>
      </p:sp>
      <p:sp>
        <p:nvSpPr>
          <p:cNvPr id="26635" name="Line 28"/>
          <p:cNvSpPr>
            <a:spLocks noChangeShapeType="1"/>
          </p:cNvSpPr>
          <p:nvPr/>
        </p:nvSpPr>
        <p:spPr bwMode="auto">
          <a:xfrm flipV="1">
            <a:off x="3176588" y="2684463"/>
            <a:ext cx="214312" cy="908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6636" name="Group 29"/>
          <p:cNvGrpSpPr>
            <a:grpSpLocks/>
          </p:cNvGrpSpPr>
          <p:nvPr/>
        </p:nvGrpSpPr>
        <p:grpSpPr bwMode="auto">
          <a:xfrm>
            <a:off x="2447925" y="1503363"/>
            <a:ext cx="1978025" cy="1444625"/>
            <a:chOff x="3744" y="1392"/>
            <a:chExt cx="1488" cy="1110"/>
          </a:xfrm>
        </p:grpSpPr>
        <p:sp>
          <p:nvSpPr>
            <p:cNvPr id="26676" name="Freeform 30"/>
            <p:cNvSpPr>
              <a:spLocks/>
            </p:cNvSpPr>
            <p:nvPr/>
          </p:nvSpPr>
          <p:spPr bwMode="auto">
            <a:xfrm>
              <a:off x="3744" y="1392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677" name="Text Box 31"/>
            <p:cNvSpPr txBox="1">
              <a:spLocks noChangeArrowheads="1"/>
            </p:cNvSpPr>
            <p:nvPr/>
          </p:nvSpPr>
          <p:spPr bwMode="auto">
            <a:xfrm>
              <a:off x="4129" y="1776"/>
              <a:ext cx="727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 dirty="0">
                  <a:latin typeface="Arial" pitchFamily="34" charset="0"/>
                  <a:cs typeface="Arial" pitchFamily="34" charset="0"/>
                </a:rPr>
                <a:t>Internet</a:t>
              </a:r>
            </a:p>
          </p:txBody>
        </p:sp>
      </p:grpSp>
      <p:sp>
        <p:nvSpPr>
          <p:cNvPr id="26637" name="Text Box 32"/>
          <p:cNvSpPr txBox="1">
            <a:spLocks noChangeArrowheads="1"/>
          </p:cNvSpPr>
          <p:nvPr/>
        </p:nvSpPr>
        <p:spPr bwMode="auto">
          <a:xfrm>
            <a:off x="3348038" y="3408363"/>
            <a:ext cx="14029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hub,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switch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router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8" name="Oval 23"/>
          <p:cNvSpPr>
            <a:spLocks noChangeArrowheads="1"/>
          </p:cNvSpPr>
          <p:nvPr/>
        </p:nvSpPr>
        <p:spPr bwMode="auto">
          <a:xfrm>
            <a:off x="487363" y="2874963"/>
            <a:ext cx="1960562" cy="1798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26639" name="Group 361"/>
          <p:cNvGrpSpPr>
            <a:grpSpLocks/>
          </p:cNvGrpSpPr>
          <p:nvPr/>
        </p:nvGrpSpPr>
        <p:grpSpPr bwMode="auto">
          <a:xfrm>
            <a:off x="1554163" y="3302000"/>
            <a:ext cx="639762" cy="581025"/>
            <a:chOff x="2967" y="478"/>
            <a:chExt cx="788" cy="625"/>
          </a:xfrm>
        </p:grpSpPr>
        <p:pic>
          <p:nvPicPr>
            <p:cNvPr id="26674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75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0" name="Group 356"/>
          <p:cNvGrpSpPr>
            <a:grpSpLocks/>
          </p:cNvGrpSpPr>
          <p:nvPr/>
        </p:nvGrpSpPr>
        <p:grpSpPr bwMode="auto">
          <a:xfrm>
            <a:off x="1798638" y="3860800"/>
            <a:ext cx="436562" cy="498475"/>
            <a:chOff x="313" y="1497"/>
            <a:chExt cx="1152" cy="1014"/>
          </a:xfrm>
        </p:grpSpPr>
        <p:pic>
          <p:nvPicPr>
            <p:cNvPr id="26672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73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1" name="Group 403"/>
          <p:cNvGrpSpPr>
            <a:grpSpLocks/>
          </p:cNvGrpSpPr>
          <p:nvPr/>
        </p:nvGrpSpPr>
        <p:grpSpPr bwMode="auto">
          <a:xfrm>
            <a:off x="1127125" y="3068638"/>
            <a:ext cx="446088" cy="382587"/>
            <a:chOff x="2751" y="1851"/>
            <a:chExt cx="462" cy="478"/>
          </a:xfrm>
        </p:grpSpPr>
        <p:pic>
          <p:nvPicPr>
            <p:cNvPr id="26670" name="Picture 364" descr="iphone_stylized_small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7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2" name="Group 356"/>
          <p:cNvGrpSpPr>
            <a:grpSpLocks/>
          </p:cNvGrpSpPr>
          <p:nvPr/>
        </p:nvGrpSpPr>
        <p:grpSpPr bwMode="auto">
          <a:xfrm>
            <a:off x="1147763" y="3738563"/>
            <a:ext cx="436562" cy="498475"/>
            <a:chOff x="313" y="1497"/>
            <a:chExt cx="1152" cy="1014"/>
          </a:xfrm>
        </p:grpSpPr>
        <p:pic>
          <p:nvPicPr>
            <p:cNvPr id="26668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9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3" name="Group 356"/>
          <p:cNvGrpSpPr>
            <a:grpSpLocks/>
          </p:cNvGrpSpPr>
          <p:nvPr/>
        </p:nvGrpSpPr>
        <p:grpSpPr bwMode="auto">
          <a:xfrm>
            <a:off x="720725" y="3352800"/>
            <a:ext cx="438150" cy="498475"/>
            <a:chOff x="313" y="1497"/>
            <a:chExt cx="1152" cy="1014"/>
          </a:xfrm>
        </p:grpSpPr>
        <p:pic>
          <p:nvPicPr>
            <p:cNvPr id="26666" name="Picture 354" descr="laptop_stylized_smal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7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44" name="Line 26"/>
          <p:cNvSpPr>
            <a:spLocks noChangeShapeType="1"/>
          </p:cNvSpPr>
          <p:nvPr/>
        </p:nvSpPr>
        <p:spPr bwMode="auto">
          <a:xfrm>
            <a:off x="1990725" y="3732213"/>
            <a:ext cx="1022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6645" name="Oval 23"/>
          <p:cNvSpPr>
            <a:spLocks noChangeArrowheads="1"/>
          </p:cNvSpPr>
          <p:nvPr/>
        </p:nvSpPr>
        <p:spPr bwMode="auto">
          <a:xfrm>
            <a:off x="2682875" y="4195763"/>
            <a:ext cx="1960563" cy="1798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26646" name="Group 361"/>
          <p:cNvGrpSpPr>
            <a:grpSpLocks/>
          </p:cNvGrpSpPr>
          <p:nvPr/>
        </p:nvGrpSpPr>
        <p:grpSpPr bwMode="auto">
          <a:xfrm>
            <a:off x="3749675" y="4622800"/>
            <a:ext cx="639763" cy="581025"/>
            <a:chOff x="2967" y="478"/>
            <a:chExt cx="788" cy="625"/>
          </a:xfrm>
        </p:grpSpPr>
        <p:pic>
          <p:nvPicPr>
            <p:cNvPr id="26664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5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7" name="Group 356"/>
          <p:cNvGrpSpPr>
            <a:grpSpLocks/>
          </p:cNvGrpSpPr>
          <p:nvPr/>
        </p:nvGrpSpPr>
        <p:grpSpPr bwMode="auto">
          <a:xfrm>
            <a:off x="3992563" y="5181600"/>
            <a:ext cx="436562" cy="498475"/>
            <a:chOff x="313" y="1497"/>
            <a:chExt cx="1152" cy="1014"/>
          </a:xfrm>
        </p:grpSpPr>
        <p:pic>
          <p:nvPicPr>
            <p:cNvPr id="26662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3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8" name="Group 403"/>
          <p:cNvGrpSpPr>
            <a:grpSpLocks/>
          </p:cNvGrpSpPr>
          <p:nvPr/>
        </p:nvGrpSpPr>
        <p:grpSpPr bwMode="auto">
          <a:xfrm>
            <a:off x="3535363" y="5172075"/>
            <a:ext cx="569912" cy="544513"/>
            <a:chOff x="2751" y="1851"/>
            <a:chExt cx="462" cy="478"/>
          </a:xfrm>
        </p:grpSpPr>
        <p:pic>
          <p:nvPicPr>
            <p:cNvPr id="26660" name="Picture 364" descr="iphone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6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49" name="Group 356"/>
          <p:cNvGrpSpPr>
            <a:grpSpLocks/>
          </p:cNvGrpSpPr>
          <p:nvPr/>
        </p:nvGrpSpPr>
        <p:grpSpPr bwMode="auto">
          <a:xfrm>
            <a:off x="3078163" y="5191125"/>
            <a:ext cx="436562" cy="498475"/>
            <a:chOff x="313" y="1497"/>
            <a:chExt cx="1152" cy="1014"/>
          </a:xfrm>
        </p:grpSpPr>
        <p:pic>
          <p:nvPicPr>
            <p:cNvPr id="26658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9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50" name="Group 356"/>
          <p:cNvGrpSpPr>
            <a:grpSpLocks/>
          </p:cNvGrpSpPr>
          <p:nvPr/>
        </p:nvGrpSpPr>
        <p:grpSpPr bwMode="auto">
          <a:xfrm>
            <a:off x="3027363" y="4602163"/>
            <a:ext cx="436562" cy="498475"/>
            <a:chOff x="313" y="1497"/>
            <a:chExt cx="1152" cy="1014"/>
          </a:xfrm>
        </p:grpSpPr>
        <p:pic>
          <p:nvPicPr>
            <p:cNvPr id="26656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7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51" name="Line 25"/>
          <p:cNvSpPr>
            <a:spLocks noChangeShapeType="1"/>
          </p:cNvSpPr>
          <p:nvPr/>
        </p:nvSpPr>
        <p:spPr bwMode="auto">
          <a:xfrm>
            <a:off x="3203575" y="3794125"/>
            <a:ext cx="738188" cy="109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6652" name="Group 403"/>
          <p:cNvGrpSpPr>
            <a:grpSpLocks/>
          </p:cNvGrpSpPr>
          <p:nvPr/>
        </p:nvGrpSpPr>
        <p:grpSpPr bwMode="auto">
          <a:xfrm>
            <a:off x="3322638" y="4246563"/>
            <a:ext cx="568325" cy="544512"/>
            <a:chOff x="2751" y="1851"/>
            <a:chExt cx="462" cy="478"/>
          </a:xfrm>
        </p:grpSpPr>
        <p:pic>
          <p:nvPicPr>
            <p:cNvPr id="26654" name="Picture 364" descr="iphone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5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53" name="Picture 19" descr="underline_base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6425" y="945222"/>
            <a:ext cx="5106006" cy="19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F3154FBF-CF22-4C7E-B088-429DF0797439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7652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7653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AB7669EB-CA60-4840-B7AC-CFE7760886F4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238125"/>
            <a:ext cx="7772400" cy="1143000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802.11: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Κανάλια</a:t>
            </a:r>
            <a:r>
              <a:rPr lang="en-US" sz="3200" dirty="0" smtClean="0">
                <a:ea typeface="ＭＳ Ｐゴシック" pitchFamily="34" charset="-128"/>
              </a:rPr>
              <a:t>,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σύνδεση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76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802.11b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2.4GHz-2.485GHz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φάσμα,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διαιρείται σε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11 </a:t>
            </a: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κανάλια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σε διαφορετικές συχνότητες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Ο </a:t>
            </a:r>
            <a:r>
              <a:rPr lang="en-US" sz="2000" dirty="0" smtClean="0">
                <a:ea typeface="ＭＳ Ｐゴシック" pitchFamily="34" charset="-128"/>
              </a:rPr>
              <a:t>AP admin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επιλέγει συχνότητα για το</a:t>
            </a:r>
            <a:r>
              <a:rPr lang="en-US" sz="2000" dirty="0" smtClean="0">
                <a:ea typeface="ＭＳ Ｐゴシック" pitchFamily="34" charset="-128"/>
              </a:rPr>
              <a:t> AP</a:t>
            </a: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πιθανή παρεμβολή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το κανάλι μπορεί να είναι ίδιο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με του γειτονικού</a:t>
            </a:r>
            <a:r>
              <a:rPr lang="en-US" sz="2000" dirty="0" smtClean="0">
                <a:ea typeface="ＭＳ Ｐゴシック" pitchFamily="34" charset="-128"/>
              </a:rPr>
              <a:t> AP!</a:t>
            </a:r>
          </a:p>
          <a:p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τερματικό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πρέπει να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συνδεθεί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με ένα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AP</a:t>
            </a: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σαρώνει τα κανάλια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ακούει για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i="1" dirty="0" smtClean="0">
                <a:latin typeface="Arial" pitchFamily="34" charset="0"/>
                <a:ea typeface="ＭＳ Ｐゴシック" pitchFamily="34" charset="-128"/>
              </a:rPr>
              <a:t>πλαίσια </a:t>
            </a:r>
            <a:r>
              <a:rPr lang="en-US" sz="2000" i="1" dirty="0" smtClean="0">
                <a:ea typeface="ＭＳ Ｐゴシック" pitchFamily="34" charset="-128"/>
              </a:rPr>
              <a:t>beacon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που περιέχουν το όνομα </a:t>
            </a:r>
            <a:r>
              <a:rPr lang="en-US" altLang="ja-JP" sz="2000" dirty="0" smtClean="0">
                <a:ea typeface="ＭＳ Ｐゴシック" pitchFamily="34" charset="-128"/>
              </a:rPr>
              <a:t>(SSID)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altLang="ja-JP" sz="2000" dirty="0" smtClean="0">
                <a:ea typeface="ＭＳ Ｐゴシック" pitchFamily="34" charset="-128"/>
              </a:rPr>
              <a:t> </a:t>
            </a:r>
            <a:r>
              <a:rPr lang="el-GR" altLang="ja-JP" sz="2000" dirty="0" smtClean="0">
                <a:ea typeface="ＭＳ Ｐゴシック" pitchFamily="34" charset="-128"/>
              </a:rPr>
              <a:t>την </a:t>
            </a:r>
            <a:r>
              <a:rPr lang="en-US" altLang="ja-JP" sz="2000" dirty="0" smtClean="0">
                <a:ea typeface="ＭＳ Ｐゴシック" pitchFamily="34" charset="-128"/>
              </a:rPr>
              <a:t>MAC </a:t>
            </a:r>
            <a:r>
              <a:rPr lang="el-GR" altLang="ja-JP" sz="2000" dirty="0" smtClean="0">
                <a:latin typeface="Arial" pitchFamily="34" charset="0"/>
                <a:ea typeface="ＭＳ Ｐゴシック" pitchFamily="34" charset="-128"/>
              </a:rPr>
              <a:t>διεύθυνση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του</a:t>
            </a:r>
            <a:r>
              <a:rPr lang="en-US" sz="2000" dirty="0" smtClean="0">
                <a:ea typeface="ＭＳ Ｐゴシック" pitchFamily="34" charset="-128"/>
              </a:rPr>
              <a:t> AP</a:t>
            </a:r>
            <a:endParaRPr lang="en-US" altLang="ja-JP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επιλέγει</a:t>
            </a:r>
            <a:r>
              <a:rPr lang="en-US" sz="2000" dirty="0" smtClean="0">
                <a:ea typeface="ＭＳ Ｐゴシック" pitchFamily="34" charset="-128"/>
              </a:rPr>
              <a:t> AP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για να συνδεθεί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ίσως εκτελέσει πιστοποίηση</a:t>
            </a:r>
            <a:r>
              <a:rPr lang="en-US" sz="2000" dirty="0" smtClean="0">
                <a:ea typeface="ＭＳ Ｐゴシック" pitchFamily="34" charset="-128"/>
              </a:rPr>
              <a:t> [</a:t>
            </a:r>
            <a:r>
              <a:rPr lang="el-GR" sz="2000" dirty="0" smtClean="0">
                <a:ea typeface="ＭＳ Ｐゴシック" pitchFamily="34" charset="-128"/>
              </a:rPr>
              <a:t>βλέπε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ΘΕ5: ασφάλεια δικτύων</a:t>
            </a:r>
            <a:r>
              <a:rPr lang="en-US" sz="2000" dirty="0" smtClean="0">
                <a:ea typeface="ＭＳ Ｐゴシック" pitchFamily="34" charset="-128"/>
              </a:rPr>
              <a:t>]</a:t>
            </a:r>
          </a:p>
          <a:p>
            <a:pPr lvl="1"/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συνήθως θα τρέξει</a:t>
            </a:r>
            <a:r>
              <a:rPr lang="en-US" sz="2000" dirty="0" smtClean="0">
                <a:ea typeface="ＭＳ Ｐゴシック" pitchFamily="34" charset="-128"/>
              </a:rPr>
              <a:t> DHCP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για να πάρει</a:t>
            </a:r>
            <a:r>
              <a:rPr lang="en-US" sz="2000" dirty="0" smtClean="0">
                <a:ea typeface="ＭＳ Ｐゴシック" pitchFamily="34" charset="-128"/>
              </a:rPr>
              <a:t> IP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διεύθυνση στο 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</a:rPr>
              <a:t>subnet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του</a:t>
            </a:r>
            <a:r>
              <a:rPr lang="en-US" sz="2000" dirty="0" smtClean="0">
                <a:ea typeface="ＭＳ Ｐゴシック" pitchFamily="34" charset="-128"/>
              </a:rPr>
              <a:t> AP</a:t>
            </a:r>
          </a:p>
        </p:txBody>
      </p:sp>
      <p:pic>
        <p:nvPicPr>
          <p:cNvPr id="27656" name="Picture 17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031875"/>
            <a:ext cx="4811712" cy="10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2CF57C29-2B46-4B70-A18F-A3A6C57C3CE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8676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8677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26A41304-0B00-4C08-879F-A831DEF755A6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86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8112125" cy="1143000"/>
          </a:xfrm>
        </p:spPr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802.11: </a:t>
            </a:r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παθητική</a:t>
            </a:r>
            <a:r>
              <a:rPr lang="en-US" sz="3200" smtClean="0">
                <a:ea typeface="ＭＳ Ｐゴシック" pitchFamily="34" charset="-128"/>
              </a:rPr>
              <a:t>/</a:t>
            </a:r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ενεργητική</a:t>
            </a:r>
            <a:r>
              <a:rPr lang="en-US" sz="3200" smtClean="0">
                <a:ea typeface="ＭＳ Ｐゴシック" pitchFamily="34" charset="-128"/>
              </a:rPr>
              <a:t> </a:t>
            </a:r>
            <a:r>
              <a:rPr lang="el-GR" sz="3200" smtClean="0">
                <a:latin typeface="Arial" pitchFamily="34" charset="0"/>
                <a:ea typeface="ＭＳ Ｐゴシック" pitchFamily="34" charset="-128"/>
              </a:rPr>
              <a:t>σάρωση</a:t>
            </a:r>
            <a:endParaRPr lang="en-US" sz="32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8679" name="Oval 80"/>
          <p:cNvSpPr>
            <a:spLocks noChangeArrowheads="1"/>
          </p:cNvSpPr>
          <p:nvPr/>
        </p:nvSpPr>
        <p:spPr bwMode="auto">
          <a:xfrm>
            <a:off x="2208213" y="1484313"/>
            <a:ext cx="2335212" cy="2224087"/>
          </a:xfrm>
          <a:prstGeom prst="ellipse">
            <a:avLst/>
          </a:prstGeom>
          <a:solidFill>
            <a:srgbClr val="00CCFF">
              <a:alpha val="4901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l-GR" sz="1600"/>
          </a:p>
        </p:txBody>
      </p:sp>
      <p:sp>
        <p:nvSpPr>
          <p:cNvPr id="28680" name="Oval 81"/>
          <p:cNvSpPr>
            <a:spLocks noChangeArrowheads="1"/>
          </p:cNvSpPr>
          <p:nvPr/>
        </p:nvSpPr>
        <p:spPr bwMode="auto">
          <a:xfrm>
            <a:off x="352425" y="1419225"/>
            <a:ext cx="2335213" cy="2224088"/>
          </a:xfrm>
          <a:prstGeom prst="ellipse">
            <a:avLst/>
          </a:prstGeom>
          <a:solidFill>
            <a:srgbClr val="00CCFF">
              <a:alpha val="49019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l-GR" sz="1600">
              <a:latin typeface="Arial" pitchFamily="34" charset="0"/>
            </a:endParaRPr>
          </a:p>
        </p:txBody>
      </p:sp>
      <p:sp>
        <p:nvSpPr>
          <p:cNvPr id="28681" name="Text Box 82"/>
          <p:cNvSpPr txBox="1">
            <a:spLocks noChangeArrowheads="1"/>
          </p:cNvSpPr>
          <p:nvPr/>
        </p:nvSpPr>
        <p:spPr bwMode="auto">
          <a:xfrm>
            <a:off x="3578225" y="2536825"/>
            <a:ext cx="623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AP 2</a:t>
            </a:r>
          </a:p>
        </p:txBody>
      </p:sp>
      <p:sp>
        <p:nvSpPr>
          <p:cNvPr id="28682" name="Text Box 83"/>
          <p:cNvSpPr txBox="1">
            <a:spLocks noChangeArrowheads="1"/>
          </p:cNvSpPr>
          <p:nvPr/>
        </p:nvSpPr>
        <p:spPr bwMode="auto">
          <a:xfrm>
            <a:off x="1839913" y="219075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l-GR" sz="1600">
              <a:latin typeface="Arial" pitchFamily="34" charset="0"/>
            </a:endParaRPr>
          </a:p>
        </p:txBody>
      </p:sp>
      <p:sp>
        <p:nvSpPr>
          <p:cNvPr id="28683" name="Text Box 84"/>
          <p:cNvSpPr txBox="1">
            <a:spLocks noChangeArrowheads="1"/>
          </p:cNvSpPr>
          <p:nvPr/>
        </p:nvSpPr>
        <p:spPr bwMode="auto">
          <a:xfrm>
            <a:off x="846138" y="2547938"/>
            <a:ext cx="6238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AP 1</a:t>
            </a:r>
          </a:p>
        </p:txBody>
      </p:sp>
      <p:sp>
        <p:nvSpPr>
          <p:cNvPr id="28684" name="Text Box 85"/>
          <p:cNvSpPr txBox="1">
            <a:spLocks noChangeArrowheads="1"/>
          </p:cNvSpPr>
          <p:nvPr/>
        </p:nvSpPr>
        <p:spPr bwMode="auto">
          <a:xfrm>
            <a:off x="2205038" y="3206750"/>
            <a:ext cx="4460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H1</a:t>
            </a:r>
          </a:p>
        </p:txBody>
      </p:sp>
      <p:sp>
        <p:nvSpPr>
          <p:cNvPr id="28685" name="Text Box 87"/>
          <p:cNvSpPr txBox="1">
            <a:spLocks noChangeArrowheads="1"/>
          </p:cNvSpPr>
          <p:nvPr/>
        </p:nvSpPr>
        <p:spPr bwMode="auto">
          <a:xfrm>
            <a:off x="2995613" y="1541463"/>
            <a:ext cx="766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BBS 2</a:t>
            </a:r>
          </a:p>
        </p:txBody>
      </p:sp>
      <p:sp>
        <p:nvSpPr>
          <p:cNvPr id="28686" name="Text Box 88"/>
          <p:cNvSpPr txBox="1">
            <a:spLocks noChangeArrowheads="1"/>
          </p:cNvSpPr>
          <p:nvPr/>
        </p:nvSpPr>
        <p:spPr bwMode="auto">
          <a:xfrm>
            <a:off x="1179513" y="1490663"/>
            <a:ext cx="7651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BBS 1</a:t>
            </a:r>
          </a:p>
        </p:txBody>
      </p:sp>
      <p:sp>
        <p:nvSpPr>
          <p:cNvPr id="28687" name="Line 130"/>
          <p:cNvSpPr>
            <a:spLocks noChangeShapeType="1"/>
          </p:cNvSpPr>
          <p:nvPr/>
        </p:nvSpPr>
        <p:spPr bwMode="auto">
          <a:xfrm>
            <a:off x="1701800" y="2571750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88" name="Line 131"/>
          <p:cNvSpPr>
            <a:spLocks noChangeShapeType="1"/>
          </p:cNvSpPr>
          <p:nvPr/>
        </p:nvSpPr>
        <p:spPr bwMode="auto">
          <a:xfrm flipH="1">
            <a:off x="2589213" y="2587625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89" name="Line 132"/>
          <p:cNvSpPr>
            <a:spLocks noChangeShapeType="1"/>
          </p:cNvSpPr>
          <p:nvPr/>
        </p:nvSpPr>
        <p:spPr bwMode="auto">
          <a:xfrm flipH="1">
            <a:off x="2787650" y="2919413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28690" name="Line 133"/>
          <p:cNvSpPr>
            <a:spLocks noChangeShapeType="1"/>
          </p:cNvSpPr>
          <p:nvPr/>
        </p:nvSpPr>
        <p:spPr bwMode="auto">
          <a:xfrm flipV="1">
            <a:off x="2743200" y="2740025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28691" name="Group 134"/>
          <p:cNvGrpSpPr>
            <a:grpSpLocks/>
          </p:cNvGrpSpPr>
          <p:nvPr/>
        </p:nvGrpSpPr>
        <p:grpSpPr bwMode="auto">
          <a:xfrm>
            <a:off x="2898775" y="2489200"/>
            <a:ext cx="282575" cy="304800"/>
            <a:chOff x="1255" y="3461"/>
            <a:chExt cx="178" cy="192"/>
          </a:xfrm>
        </p:grpSpPr>
        <p:sp>
          <p:nvSpPr>
            <p:cNvPr id="28753" name="Oval 135"/>
            <p:cNvSpPr>
              <a:spLocks noChangeArrowheads="1"/>
            </p:cNvSpPr>
            <p:nvPr/>
          </p:nvSpPr>
          <p:spPr bwMode="auto">
            <a:xfrm>
              <a:off x="1274" y="349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8754" name="Text Box 136"/>
            <p:cNvSpPr txBox="1">
              <a:spLocks noChangeArrowheads="1"/>
            </p:cNvSpPr>
            <p:nvPr/>
          </p:nvSpPr>
          <p:spPr bwMode="auto">
            <a:xfrm>
              <a:off x="1255" y="3461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 b="1"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28692" name="Group 137"/>
          <p:cNvGrpSpPr>
            <a:grpSpLocks/>
          </p:cNvGrpSpPr>
          <p:nvPr/>
        </p:nvGrpSpPr>
        <p:grpSpPr bwMode="auto">
          <a:xfrm>
            <a:off x="2811463" y="2746375"/>
            <a:ext cx="282575" cy="304800"/>
            <a:chOff x="1851" y="2490"/>
            <a:chExt cx="178" cy="192"/>
          </a:xfrm>
        </p:grpSpPr>
        <p:sp>
          <p:nvSpPr>
            <p:cNvPr id="28751" name="Oval 138"/>
            <p:cNvSpPr>
              <a:spLocks noChangeArrowheads="1"/>
            </p:cNvSpPr>
            <p:nvPr/>
          </p:nvSpPr>
          <p:spPr bwMode="auto">
            <a:xfrm>
              <a:off x="1861" y="251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8752" name="Text Box 139"/>
            <p:cNvSpPr txBox="1">
              <a:spLocks noChangeArrowheads="1"/>
            </p:cNvSpPr>
            <p:nvPr/>
          </p:nvSpPr>
          <p:spPr bwMode="auto">
            <a:xfrm>
              <a:off x="1851" y="2490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 b="1">
                  <a:latin typeface="Arial" pitchFamily="34" charset="0"/>
                </a:rPr>
                <a:t>2</a:t>
              </a:r>
            </a:p>
          </p:txBody>
        </p:sp>
      </p:grpSp>
      <p:grpSp>
        <p:nvGrpSpPr>
          <p:cNvPr id="28693" name="Group 140"/>
          <p:cNvGrpSpPr>
            <a:grpSpLocks/>
          </p:cNvGrpSpPr>
          <p:nvPr/>
        </p:nvGrpSpPr>
        <p:grpSpPr bwMode="auto">
          <a:xfrm>
            <a:off x="3097213" y="2852738"/>
            <a:ext cx="282575" cy="304800"/>
            <a:chOff x="1851" y="2490"/>
            <a:chExt cx="178" cy="192"/>
          </a:xfrm>
        </p:grpSpPr>
        <p:sp>
          <p:nvSpPr>
            <p:cNvPr id="28749" name="Oval 141"/>
            <p:cNvSpPr>
              <a:spLocks noChangeArrowheads="1"/>
            </p:cNvSpPr>
            <p:nvPr/>
          </p:nvSpPr>
          <p:spPr bwMode="auto">
            <a:xfrm>
              <a:off x="1861" y="251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8750" name="Text Box 142"/>
            <p:cNvSpPr txBox="1">
              <a:spLocks noChangeArrowheads="1"/>
            </p:cNvSpPr>
            <p:nvPr/>
          </p:nvSpPr>
          <p:spPr bwMode="auto">
            <a:xfrm>
              <a:off x="1851" y="2490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 b="1">
                  <a:latin typeface="Arial" pitchFamily="34" charset="0"/>
                </a:rPr>
                <a:t>3</a:t>
              </a:r>
            </a:p>
          </p:txBody>
        </p:sp>
      </p:grpSp>
      <p:grpSp>
        <p:nvGrpSpPr>
          <p:cNvPr id="28694" name="Group 143"/>
          <p:cNvGrpSpPr>
            <a:grpSpLocks/>
          </p:cNvGrpSpPr>
          <p:nvPr/>
        </p:nvGrpSpPr>
        <p:grpSpPr bwMode="auto">
          <a:xfrm>
            <a:off x="1731963" y="2462213"/>
            <a:ext cx="282575" cy="304800"/>
            <a:chOff x="1255" y="3461"/>
            <a:chExt cx="178" cy="192"/>
          </a:xfrm>
        </p:grpSpPr>
        <p:sp>
          <p:nvSpPr>
            <p:cNvPr id="28747" name="Oval 144"/>
            <p:cNvSpPr>
              <a:spLocks noChangeArrowheads="1"/>
            </p:cNvSpPr>
            <p:nvPr/>
          </p:nvSpPr>
          <p:spPr bwMode="auto">
            <a:xfrm>
              <a:off x="1274" y="349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28748" name="Text Box 145"/>
            <p:cNvSpPr txBox="1">
              <a:spLocks noChangeArrowheads="1"/>
            </p:cNvSpPr>
            <p:nvPr/>
          </p:nvSpPr>
          <p:spPr bwMode="auto">
            <a:xfrm>
              <a:off x="1255" y="3461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 b="1">
                  <a:latin typeface="Arial" pitchFamily="34" charset="0"/>
                </a:rPr>
                <a:t>1</a:t>
              </a:r>
            </a:p>
          </p:txBody>
        </p:sp>
      </p:grpSp>
      <p:sp>
        <p:nvSpPr>
          <p:cNvPr id="28695" name="Text Box 146"/>
          <p:cNvSpPr txBox="1">
            <a:spLocks noChangeArrowheads="1"/>
          </p:cNvSpPr>
          <p:nvPr/>
        </p:nvSpPr>
        <p:spPr bwMode="auto">
          <a:xfrm>
            <a:off x="265113" y="3703638"/>
            <a:ext cx="4116387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0"/>
              </a:spcBef>
              <a:buClrTx/>
              <a:buFontTx/>
              <a:buNone/>
            </a:pPr>
            <a:r>
              <a:rPr lang="el-GR" sz="2400" i="1" u="sng" dirty="0">
                <a:solidFill>
                  <a:srgbClr val="C00000"/>
                </a:solidFill>
                <a:latin typeface="Arial" pitchFamily="34" charset="0"/>
              </a:rPr>
              <a:t>παθητική σάρωση</a:t>
            </a:r>
            <a:r>
              <a:rPr lang="en-US" sz="2400" i="1" u="sng" dirty="0">
                <a:solidFill>
                  <a:srgbClr val="C00000"/>
                </a:solidFill>
                <a:latin typeface="Gill Sans MT" pitchFamily="34" charset="0"/>
              </a:rPr>
              <a:t>:</a:t>
            </a:r>
            <a:r>
              <a:rPr lang="en-US" sz="2400" u="sng" dirty="0">
                <a:solidFill>
                  <a:srgbClr val="C00000"/>
                </a:solidFill>
                <a:latin typeface="Gill Sans MT" pitchFamily="34" charset="0"/>
              </a:rPr>
              <a:t> </a:t>
            </a:r>
          </a:p>
          <a:p>
            <a:pPr marL="342900" indent="-342900" eaLnBrk="1" hangingPunct="1">
              <a:spcBef>
                <a:spcPct val="0"/>
              </a:spcBef>
              <a:buClrTx/>
              <a:buFontTx/>
              <a:buAutoNum type="arabicParenBoth"/>
            </a:pPr>
            <a:r>
              <a:rPr lang="en-US" sz="1800" dirty="0">
                <a:latin typeface="Gill Sans MT" pitchFamily="34" charset="0"/>
              </a:rPr>
              <a:t>beacon </a:t>
            </a:r>
            <a:r>
              <a:rPr lang="el-GR" sz="1800" dirty="0">
                <a:latin typeface="Arial" pitchFamily="34" charset="0"/>
              </a:rPr>
              <a:t>πλαίσια </a:t>
            </a:r>
            <a:r>
              <a:rPr lang="el-GR" sz="1800" dirty="0" smtClean="0">
                <a:latin typeface="Arial" pitchFamily="34" charset="0"/>
              </a:rPr>
              <a:t>από</a:t>
            </a:r>
            <a:r>
              <a:rPr lang="en-US" sz="1800" dirty="0" smtClean="0">
                <a:latin typeface="Gill Sans MT" pitchFamily="34" charset="0"/>
              </a:rPr>
              <a:t> </a:t>
            </a:r>
            <a:r>
              <a:rPr lang="en-US" sz="1800" dirty="0">
                <a:latin typeface="Gill Sans MT" pitchFamily="34" charset="0"/>
              </a:rPr>
              <a:t>APs</a:t>
            </a:r>
          </a:p>
          <a:p>
            <a:pPr marL="342900" indent="-342900" eaLnBrk="1" hangingPunct="1">
              <a:spcBef>
                <a:spcPct val="0"/>
              </a:spcBef>
              <a:buClrTx/>
              <a:buFontTx/>
              <a:buAutoNum type="arabicParenBoth"/>
            </a:pPr>
            <a:r>
              <a:rPr lang="el-GR" sz="1800" dirty="0">
                <a:latin typeface="Arial" pitchFamily="34" charset="0"/>
              </a:rPr>
              <a:t>πλαίσιο </a:t>
            </a:r>
            <a:r>
              <a:rPr lang="el-GR" sz="1800" dirty="0" smtClean="0">
                <a:latin typeface="Arial" pitchFamily="34" charset="0"/>
              </a:rPr>
              <a:t>αίτησης σύνδεσης</a:t>
            </a:r>
            <a:r>
              <a:rPr lang="en-US" sz="1800" dirty="0" smtClean="0">
                <a:latin typeface="Gill Sans MT" pitchFamily="34" charset="0"/>
              </a:rPr>
              <a:t>: </a:t>
            </a:r>
            <a:r>
              <a:rPr lang="el-GR" sz="1800" dirty="0" smtClean="0">
                <a:latin typeface="Gill Sans MT" pitchFamily="34" charset="0"/>
              </a:rPr>
              <a:t>από </a:t>
            </a:r>
            <a:r>
              <a:rPr lang="en-US" sz="1800" dirty="0" smtClean="0">
                <a:latin typeface="Gill Sans MT" pitchFamily="34" charset="0"/>
              </a:rPr>
              <a:t>H1 </a:t>
            </a:r>
            <a:r>
              <a:rPr lang="el-GR" sz="1800" dirty="0" smtClean="0">
                <a:latin typeface="Arial" pitchFamily="34" charset="0"/>
              </a:rPr>
              <a:t>προς </a:t>
            </a:r>
            <a:r>
              <a:rPr lang="el-GR" sz="1800" dirty="0">
                <a:latin typeface="Arial" pitchFamily="34" charset="0"/>
              </a:rPr>
              <a:t>επιλεγμένο</a:t>
            </a:r>
            <a:r>
              <a:rPr lang="en-US" sz="1800" dirty="0">
                <a:latin typeface="Gill Sans MT" pitchFamily="34" charset="0"/>
              </a:rPr>
              <a:t> AP </a:t>
            </a:r>
          </a:p>
          <a:p>
            <a:pPr marL="342900" indent="-342900" eaLnBrk="1" hangingPunct="1">
              <a:spcBef>
                <a:spcPct val="0"/>
              </a:spcBef>
              <a:buClrTx/>
              <a:buFontTx/>
              <a:buAutoNum type="arabicParenBoth"/>
            </a:pPr>
            <a:r>
              <a:rPr lang="el-GR" sz="1800" dirty="0">
                <a:latin typeface="Arial" pitchFamily="34" charset="0"/>
              </a:rPr>
              <a:t>πλαίσιο </a:t>
            </a:r>
            <a:r>
              <a:rPr lang="el-GR" sz="1800" dirty="0" smtClean="0">
                <a:latin typeface="Arial" pitchFamily="34" charset="0"/>
              </a:rPr>
              <a:t>απόκρισης σύνδεσης:</a:t>
            </a:r>
            <a:r>
              <a:rPr lang="en-US" sz="1800" dirty="0" smtClean="0">
                <a:latin typeface="Gill Sans MT" pitchFamily="34" charset="0"/>
              </a:rPr>
              <a:t> </a:t>
            </a:r>
            <a:r>
              <a:rPr lang="el-GR" sz="1800" dirty="0" smtClean="0">
                <a:latin typeface="Arial" pitchFamily="34" charset="0"/>
              </a:rPr>
              <a:t>από επιλεγμένο</a:t>
            </a:r>
            <a:r>
              <a:rPr lang="en-US" sz="1800" dirty="0" smtClean="0">
                <a:latin typeface="Gill Sans MT" pitchFamily="34" charset="0"/>
              </a:rPr>
              <a:t> </a:t>
            </a:r>
            <a:r>
              <a:rPr lang="en-US" sz="1800" dirty="0">
                <a:latin typeface="Gill Sans MT" pitchFamily="34" charset="0"/>
              </a:rPr>
              <a:t>AP </a:t>
            </a:r>
            <a:r>
              <a:rPr lang="el-GR" sz="1800" dirty="0" smtClean="0">
                <a:latin typeface="Arial" pitchFamily="34" charset="0"/>
              </a:rPr>
              <a:t>προς</a:t>
            </a:r>
            <a:r>
              <a:rPr lang="en-US" sz="1800" dirty="0" smtClean="0">
                <a:latin typeface="Gill Sans MT" pitchFamily="34" charset="0"/>
              </a:rPr>
              <a:t> </a:t>
            </a:r>
            <a:r>
              <a:rPr lang="en-US" sz="1800" dirty="0">
                <a:latin typeface="Gill Sans MT" pitchFamily="34" charset="0"/>
              </a:rPr>
              <a:t>H1</a:t>
            </a:r>
          </a:p>
        </p:txBody>
      </p:sp>
      <p:grpSp>
        <p:nvGrpSpPr>
          <p:cNvPr id="28696" name="Group 361"/>
          <p:cNvGrpSpPr>
            <a:grpSpLocks/>
          </p:cNvGrpSpPr>
          <p:nvPr/>
        </p:nvGrpSpPr>
        <p:grpSpPr bwMode="auto">
          <a:xfrm>
            <a:off x="1260475" y="2092325"/>
            <a:ext cx="649288" cy="561975"/>
            <a:chOff x="2967" y="478"/>
            <a:chExt cx="788" cy="625"/>
          </a:xfrm>
        </p:grpSpPr>
        <p:pic>
          <p:nvPicPr>
            <p:cNvPr id="2874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97" name="Group 361"/>
          <p:cNvGrpSpPr>
            <a:grpSpLocks/>
          </p:cNvGrpSpPr>
          <p:nvPr/>
        </p:nvGrpSpPr>
        <p:grpSpPr bwMode="auto">
          <a:xfrm>
            <a:off x="3170238" y="2112963"/>
            <a:ext cx="649287" cy="561975"/>
            <a:chOff x="2967" y="478"/>
            <a:chExt cx="788" cy="625"/>
          </a:xfrm>
        </p:grpSpPr>
        <p:pic>
          <p:nvPicPr>
            <p:cNvPr id="28743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4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98" name="Group 356"/>
          <p:cNvGrpSpPr>
            <a:grpSpLocks/>
          </p:cNvGrpSpPr>
          <p:nvPr/>
        </p:nvGrpSpPr>
        <p:grpSpPr bwMode="auto">
          <a:xfrm>
            <a:off x="2205038" y="2519363"/>
            <a:ext cx="436562" cy="498475"/>
            <a:chOff x="313" y="1497"/>
            <a:chExt cx="1152" cy="1014"/>
          </a:xfrm>
        </p:grpSpPr>
        <p:pic>
          <p:nvPicPr>
            <p:cNvPr id="28741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42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4465638" y="1319213"/>
            <a:ext cx="4297362" cy="4976567"/>
            <a:chOff x="4618038" y="1390650"/>
            <a:chExt cx="4297362" cy="4975654"/>
          </a:xfrm>
        </p:grpSpPr>
        <p:sp>
          <p:nvSpPr>
            <p:cNvPr id="28701" name="Oval 6"/>
            <p:cNvSpPr>
              <a:spLocks noChangeArrowheads="1"/>
            </p:cNvSpPr>
            <p:nvPr/>
          </p:nvSpPr>
          <p:spPr bwMode="auto">
            <a:xfrm>
              <a:off x="6580188" y="1455731"/>
              <a:ext cx="2335212" cy="2223884"/>
            </a:xfrm>
            <a:prstGeom prst="ellipse">
              <a:avLst/>
            </a:prstGeom>
            <a:solidFill>
              <a:srgbClr val="00CCFF">
                <a:alpha val="49019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/>
            </a:p>
          </p:txBody>
        </p:sp>
        <p:sp>
          <p:nvSpPr>
            <p:cNvPr id="28702" name="Oval 7"/>
            <p:cNvSpPr>
              <a:spLocks noChangeArrowheads="1"/>
            </p:cNvSpPr>
            <p:nvPr/>
          </p:nvSpPr>
          <p:spPr bwMode="auto">
            <a:xfrm>
              <a:off x="4724400" y="1390650"/>
              <a:ext cx="2335213" cy="2223883"/>
            </a:xfrm>
            <a:prstGeom prst="ellipse">
              <a:avLst/>
            </a:prstGeom>
            <a:solidFill>
              <a:srgbClr val="00CCFF">
                <a:alpha val="49019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>
                <a:latin typeface="Arial" pitchFamily="34" charset="0"/>
              </a:endParaRPr>
            </a:p>
          </p:txBody>
        </p:sp>
        <p:sp>
          <p:nvSpPr>
            <p:cNvPr id="28703" name="Text Box 8"/>
            <p:cNvSpPr txBox="1">
              <a:spLocks noChangeArrowheads="1"/>
            </p:cNvSpPr>
            <p:nvPr/>
          </p:nvSpPr>
          <p:spPr bwMode="auto">
            <a:xfrm>
              <a:off x="7961313" y="2406557"/>
              <a:ext cx="623887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AP 2</a:t>
              </a:r>
            </a:p>
          </p:txBody>
        </p:sp>
        <p:sp>
          <p:nvSpPr>
            <p:cNvPr id="28704" name="Text Box 9"/>
            <p:cNvSpPr txBox="1">
              <a:spLocks noChangeArrowheads="1"/>
            </p:cNvSpPr>
            <p:nvPr/>
          </p:nvSpPr>
          <p:spPr bwMode="auto">
            <a:xfrm>
              <a:off x="6211888" y="2162104"/>
              <a:ext cx="184150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>
                <a:latin typeface="Arial" pitchFamily="34" charset="0"/>
              </a:endParaRPr>
            </a:p>
          </p:txBody>
        </p:sp>
        <p:sp>
          <p:nvSpPr>
            <p:cNvPr id="28705" name="Text Box 10"/>
            <p:cNvSpPr txBox="1">
              <a:spLocks noChangeArrowheads="1"/>
            </p:cNvSpPr>
            <p:nvPr/>
          </p:nvSpPr>
          <p:spPr bwMode="auto">
            <a:xfrm>
              <a:off x="5289550" y="2590690"/>
              <a:ext cx="623888" cy="338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AP 1</a:t>
              </a:r>
            </a:p>
          </p:txBody>
        </p:sp>
        <p:sp>
          <p:nvSpPr>
            <p:cNvPr id="28706" name="Text Box 11"/>
            <p:cNvSpPr txBox="1">
              <a:spLocks noChangeArrowheads="1"/>
            </p:cNvSpPr>
            <p:nvPr/>
          </p:nvSpPr>
          <p:spPr bwMode="auto">
            <a:xfrm>
              <a:off x="6577013" y="3178011"/>
              <a:ext cx="442912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H1</a:t>
              </a:r>
            </a:p>
          </p:txBody>
        </p:sp>
        <p:sp>
          <p:nvSpPr>
            <p:cNvPr id="28707" name="Text Box 12"/>
            <p:cNvSpPr txBox="1">
              <a:spLocks noChangeArrowheads="1"/>
            </p:cNvSpPr>
            <p:nvPr/>
          </p:nvSpPr>
          <p:spPr bwMode="auto">
            <a:xfrm>
              <a:off x="8218488" y="2981179"/>
              <a:ext cx="184150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>
                <a:latin typeface="Arial" pitchFamily="34" charset="0"/>
              </a:endParaRPr>
            </a:p>
          </p:txBody>
        </p:sp>
        <p:sp>
          <p:nvSpPr>
            <p:cNvPr id="28708" name="Text Box 13"/>
            <p:cNvSpPr txBox="1">
              <a:spLocks noChangeArrowheads="1"/>
            </p:cNvSpPr>
            <p:nvPr/>
          </p:nvSpPr>
          <p:spPr bwMode="auto">
            <a:xfrm>
              <a:off x="7367588" y="1512876"/>
              <a:ext cx="758825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BBS 2</a:t>
              </a:r>
            </a:p>
          </p:txBody>
        </p:sp>
        <p:sp>
          <p:nvSpPr>
            <p:cNvPr id="28709" name="Text Box 14"/>
            <p:cNvSpPr txBox="1">
              <a:spLocks noChangeArrowheads="1"/>
            </p:cNvSpPr>
            <p:nvPr/>
          </p:nvSpPr>
          <p:spPr bwMode="auto">
            <a:xfrm>
              <a:off x="5551488" y="1462080"/>
              <a:ext cx="758825" cy="33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BBS 1</a:t>
              </a:r>
            </a:p>
          </p:txBody>
        </p:sp>
        <p:sp>
          <p:nvSpPr>
            <p:cNvPr id="28710" name="Freeform 56"/>
            <p:cNvSpPr>
              <a:spLocks/>
            </p:cNvSpPr>
            <p:nvPr/>
          </p:nvSpPr>
          <p:spPr bwMode="auto">
            <a:xfrm>
              <a:off x="6837363" y="2466975"/>
              <a:ext cx="869950" cy="225425"/>
            </a:xfrm>
            <a:custGeom>
              <a:avLst/>
              <a:gdLst>
                <a:gd name="T0" fmla="*/ 0 w 548"/>
                <a:gd name="T1" fmla="*/ 2147483647 h 142"/>
                <a:gd name="T2" fmla="*/ 0 w 548"/>
                <a:gd name="T3" fmla="*/ 0 h 142"/>
                <a:gd name="T4" fmla="*/ 2147483647 w 548"/>
                <a:gd name="T5" fmla="*/ 0 h 142"/>
                <a:gd name="T6" fmla="*/ 0 60000 65536"/>
                <a:gd name="T7" fmla="*/ 0 60000 65536"/>
                <a:gd name="T8" fmla="*/ 0 60000 65536"/>
                <a:gd name="T9" fmla="*/ 0 w 548"/>
                <a:gd name="T10" fmla="*/ 0 h 142"/>
                <a:gd name="T11" fmla="*/ 548 w 548"/>
                <a:gd name="T12" fmla="*/ 142 h 1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8" h="142">
                  <a:moveTo>
                    <a:pt x="0" y="142"/>
                  </a:moveTo>
                  <a:lnTo>
                    <a:pt x="0" y="0"/>
                  </a:lnTo>
                  <a:lnTo>
                    <a:pt x="548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711" name="Line 57"/>
            <p:cNvSpPr>
              <a:spLocks noChangeShapeType="1"/>
            </p:cNvSpPr>
            <p:nvPr/>
          </p:nvSpPr>
          <p:spPr bwMode="auto">
            <a:xfrm flipH="1">
              <a:off x="6011863" y="2466876"/>
              <a:ext cx="8239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712" name="Line 58"/>
            <p:cNvSpPr>
              <a:spLocks noChangeShapeType="1"/>
            </p:cNvSpPr>
            <p:nvPr/>
          </p:nvSpPr>
          <p:spPr bwMode="auto">
            <a:xfrm>
              <a:off x="6073775" y="2543069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713" name="Line 59"/>
            <p:cNvSpPr>
              <a:spLocks noChangeShapeType="1"/>
            </p:cNvSpPr>
            <p:nvPr/>
          </p:nvSpPr>
          <p:spPr bwMode="auto">
            <a:xfrm flipH="1">
              <a:off x="6961188" y="2558943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714" name="Line 60"/>
            <p:cNvSpPr>
              <a:spLocks noChangeShapeType="1"/>
            </p:cNvSpPr>
            <p:nvPr/>
          </p:nvSpPr>
          <p:spPr bwMode="auto">
            <a:xfrm flipH="1">
              <a:off x="7159625" y="2890699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715" name="Line 61"/>
            <p:cNvSpPr>
              <a:spLocks noChangeShapeType="1"/>
            </p:cNvSpPr>
            <p:nvPr/>
          </p:nvSpPr>
          <p:spPr bwMode="auto">
            <a:xfrm flipV="1">
              <a:off x="7115175" y="2711329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8716" name="Group 62"/>
            <p:cNvGrpSpPr>
              <a:grpSpLocks/>
            </p:cNvGrpSpPr>
            <p:nvPr/>
          </p:nvGrpSpPr>
          <p:grpSpPr bwMode="auto">
            <a:xfrm>
              <a:off x="6686550" y="2295525"/>
              <a:ext cx="282575" cy="304800"/>
              <a:chOff x="1255" y="3461"/>
              <a:chExt cx="178" cy="192"/>
            </a:xfrm>
          </p:grpSpPr>
          <p:sp>
            <p:nvSpPr>
              <p:cNvPr id="28739" name="Oval 63"/>
              <p:cNvSpPr>
                <a:spLocks noChangeArrowheads="1"/>
              </p:cNvSpPr>
              <p:nvPr/>
            </p:nvSpPr>
            <p:spPr bwMode="auto">
              <a:xfrm>
                <a:off x="1274" y="349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8740" name="Text Box 64"/>
              <p:cNvSpPr txBox="1">
                <a:spLocks noChangeArrowheads="1"/>
              </p:cNvSpPr>
              <p:nvPr/>
            </p:nvSpPr>
            <p:spPr bwMode="auto">
              <a:xfrm>
                <a:off x="1255" y="3461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 b="1">
                    <a:latin typeface="Arial" pitchFamily="34" charset="0"/>
                  </a:rPr>
                  <a:t>1</a:t>
                </a:r>
              </a:p>
            </p:txBody>
          </p:sp>
        </p:grpSp>
        <p:grpSp>
          <p:nvGrpSpPr>
            <p:cNvPr id="28717" name="Group 65"/>
            <p:cNvGrpSpPr>
              <a:grpSpLocks/>
            </p:cNvGrpSpPr>
            <p:nvPr/>
          </p:nvGrpSpPr>
          <p:grpSpPr bwMode="auto">
            <a:xfrm>
              <a:off x="7258050" y="2492375"/>
              <a:ext cx="282575" cy="304800"/>
              <a:chOff x="1851" y="2490"/>
              <a:chExt cx="178" cy="192"/>
            </a:xfrm>
          </p:grpSpPr>
          <p:sp>
            <p:nvSpPr>
              <p:cNvPr id="28737" name="Oval 66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8738" name="Text Box 67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 b="1">
                    <a:latin typeface="Arial" pitchFamily="34" charset="0"/>
                  </a:rPr>
                  <a:t>2</a:t>
                </a:r>
              </a:p>
            </p:txBody>
          </p:sp>
        </p:grpSp>
        <p:grpSp>
          <p:nvGrpSpPr>
            <p:cNvPr id="28718" name="Group 68"/>
            <p:cNvGrpSpPr>
              <a:grpSpLocks/>
            </p:cNvGrpSpPr>
            <p:nvPr/>
          </p:nvGrpSpPr>
          <p:grpSpPr bwMode="auto">
            <a:xfrm>
              <a:off x="6180138" y="2509838"/>
              <a:ext cx="282575" cy="304800"/>
              <a:chOff x="1851" y="2490"/>
              <a:chExt cx="178" cy="192"/>
            </a:xfrm>
          </p:grpSpPr>
          <p:sp>
            <p:nvSpPr>
              <p:cNvPr id="28735" name="Oval 69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8736" name="Text Box 70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 b="1">
                    <a:latin typeface="Arial" pitchFamily="34" charset="0"/>
                  </a:rPr>
                  <a:t>2</a:t>
                </a:r>
              </a:p>
            </p:txBody>
          </p:sp>
        </p:grpSp>
        <p:grpSp>
          <p:nvGrpSpPr>
            <p:cNvPr id="28719" name="Group 71"/>
            <p:cNvGrpSpPr>
              <a:grpSpLocks/>
            </p:cNvGrpSpPr>
            <p:nvPr/>
          </p:nvGrpSpPr>
          <p:grpSpPr bwMode="auto">
            <a:xfrm>
              <a:off x="7200900" y="2735263"/>
              <a:ext cx="282575" cy="304800"/>
              <a:chOff x="1851" y="2490"/>
              <a:chExt cx="178" cy="192"/>
            </a:xfrm>
          </p:grpSpPr>
          <p:sp>
            <p:nvSpPr>
              <p:cNvPr id="28733" name="Oval 72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8734" name="Text Box 73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 b="1">
                    <a:latin typeface="Arial" pitchFamily="34" charset="0"/>
                  </a:rPr>
                  <a:t>3</a:t>
                </a:r>
              </a:p>
            </p:txBody>
          </p:sp>
        </p:grpSp>
        <p:grpSp>
          <p:nvGrpSpPr>
            <p:cNvPr id="28720" name="Group 74"/>
            <p:cNvGrpSpPr>
              <a:grpSpLocks/>
            </p:cNvGrpSpPr>
            <p:nvPr/>
          </p:nvGrpSpPr>
          <p:grpSpPr bwMode="auto">
            <a:xfrm>
              <a:off x="7489825" y="2827338"/>
              <a:ext cx="282575" cy="304800"/>
              <a:chOff x="1851" y="2490"/>
              <a:chExt cx="178" cy="192"/>
            </a:xfrm>
          </p:grpSpPr>
          <p:sp>
            <p:nvSpPr>
              <p:cNvPr id="28731" name="Oval 75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28732" name="Text Box 76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 b="1">
                    <a:latin typeface="Arial" pitchFamily="34" charset="0"/>
                  </a:rPr>
                  <a:t>4</a:t>
                </a:r>
              </a:p>
            </p:txBody>
          </p:sp>
        </p:grpSp>
        <p:sp>
          <p:nvSpPr>
            <p:cNvPr id="28721" name="Text Box 77"/>
            <p:cNvSpPr txBox="1">
              <a:spLocks noChangeArrowheads="1"/>
            </p:cNvSpPr>
            <p:nvPr/>
          </p:nvSpPr>
          <p:spPr bwMode="auto">
            <a:xfrm>
              <a:off x="4618038" y="3689139"/>
              <a:ext cx="3962400" cy="2677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2400" i="1" u="sng" dirty="0">
                  <a:solidFill>
                    <a:srgbClr val="C00000"/>
                  </a:solidFill>
                  <a:latin typeface="Arial" pitchFamily="34" charset="0"/>
                </a:rPr>
                <a:t>ενεργητική σάρωση</a:t>
              </a:r>
              <a:r>
                <a:rPr lang="en-US" sz="2400" dirty="0">
                  <a:solidFill>
                    <a:srgbClr val="C00000"/>
                  </a:solidFill>
                  <a:latin typeface="Gill Sans MT" pitchFamily="34" charset="0"/>
                </a:rPr>
                <a:t>: </a:t>
              </a:r>
            </a:p>
            <a:p>
              <a:pPr marL="342900" indent="-342900" eaLnBrk="1" hangingPunct="1">
                <a:spcBef>
                  <a:spcPct val="0"/>
                </a:spcBef>
                <a:buClrTx/>
                <a:buFontTx/>
                <a:buAutoNum type="arabicParenBoth"/>
              </a:pPr>
              <a:r>
                <a:rPr lang="en-US" sz="1800" dirty="0">
                  <a:latin typeface="Arial" pitchFamily="34" charset="0"/>
                </a:rPr>
                <a:t>broadcast </a:t>
              </a:r>
              <a:r>
                <a:rPr lang="el-GR" sz="1800" dirty="0">
                  <a:latin typeface="Arial" pitchFamily="34" charset="0"/>
                </a:rPr>
                <a:t>πλαίσιο αίτησης ανίχνευσης</a:t>
              </a:r>
              <a:r>
                <a:rPr lang="en-US" sz="1800" dirty="0">
                  <a:latin typeface="Arial" pitchFamily="34" charset="0"/>
                </a:rPr>
                <a:t> </a:t>
              </a:r>
              <a:r>
                <a:rPr lang="el-GR" sz="1800" dirty="0">
                  <a:latin typeface="Arial" pitchFamily="34" charset="0"/>
                </a:rPr>
                <a:t>από</a:t>
              </a:r>
              <a:r>
                <a:rPr lang="en-US" sz="1800" dirty="0">
                  <a:latin typeface="Arial" pitchFamily="34" charset="0"/>
                </a:rPr>
                <a:t> H1</a:t>
              </a:r>
            </a:p>
            <a:p>
              <a:pPr marL="342900" indent="-342900" eaLnBrk="1" hangingPunct="1">
                <a:spcBef>
                  <a:spcPct val="0"/>
                </a:spcBef>
                <a:buClrTx/>
                <a:buFontTx/>
                <a:buAutoNum type="arabicParenBoth"/>
              </a:pPr>
              <a:r>
                <a:rPr lang="el-GR" sz="1800" dirty="0">
                  <a:latin typeface="Arial" pitchFamily="34" charset="0"/>
                </a:rPr>
                <a:t>πλαίσια αίτησης ανίχνευσης</a:t>
              </a:r>
              <a:r>
                <a:rPr lang="en-US" sz="1800" dirty="0">
                  <a:latin typeface="Arial" pitchFamily="34" charset="0"/>
                </a:rPr>
                <a:t> </a:t>
              </a:r>
              <a:r>
                <a:rPr lang="el-GR" sz="1800" dirty="0" smtClean="0">
                  <a:latin typeface="Arial" pitchFamily="34" charset="0"/>
                </a:rPr>
                <a:t>από</a:t>
              </a:r>
              <a:r>
                <a:rPr lang="en-US" sz="1800" dirty="0" smtClean="0">
                  <a:latin typeface="Arial" pitchFamily="34" charset="0"/>
                </a:rPr>
                <a:t> </a:t>
              </a:r>
              <a:r>
                <a:rPr lang="en-US" sz="1800" dirty="0">
                  <a:latin typeface="Arial" pitchFamily="34" charset="0"/>
                </a:rPr>
                <a:t>APs</a:t>
              </a:r>
            </a:p>
            <a:p>
              <a:pPr marL="342900" indent="-342900" eaLnBrk="1" hangingPunct="1">
                <a:spcBef>
                  <a:spcPct val="0"/>
                </a:spcBef>
                <a:buClrTx/>
                <a:buFontTx/>
                <a:buAutoNum type="arabicParenBoth"/>
              </a:pPr>
              <a:r>
                <a:rPr lang="el-GR" sz="1800" dirty="0">
                  <a:latin typeface="Arial" pitchFamily="34" charset="0"/>
                </a:rPr>
                <a:t>πλαίσιο αίτησης σύνδεσης</a:t>
              </a:r>
              <a:r>
                <a:rPr lang="en-US" sz="1800" dirty="0">
                  <a:latin typeface="Arial" pitchFamily="34" charset="0"/>
                </a:rPr>
                <a:t> </a:t>
              </a:r>
              <a:r>
                <a:rPr lang="en-US" sz="1800" dirty="0" smtClean="0">
                  <a:latin typeface="Arial" pitchFamily="34" charset="0"/>
                </a:rPr>
                <a:t>: </a:t>
              </a:r>
              <a:r>
                <a:rPr lang="el-GR" sz="1800" dirty="0" smtClean="0">
                  <a:latin typeface="Arial" pitchFamily="34" charset="0"/>
                </a:rPr>
                <a:t>από </a:t>
              </a:r>
              <a:r>
                <a:rPr lang="en-US" sz="1800" dirty="0" smtClean="0">
                  <a:latin typeface="Arial" pitchFamily="34" charset="0"/>
                </a:rPr>
                <a:t>H1 </a:t>
              </a:r>
              <a:r>
                <a:rPr lang="el-GR" sz="1800" dirty="0">
                  <a:latin typeface="Arial" pitchFamily="34" charset="0"/>
                </a:rPr>
                <a:t>προς επιλεγμένο</a:t>
              </a:r>
              <a:r>
                <a:rPr lang="en-US" sz="1800" dirty="0">
                  <a:latin typeface="Arial" pitchFamily="34" charset="0"/>
                </a:rPr>
                <a:t> AP </a:t>
              </a:r>
            </a:p>
            <a:p>
              <a:pPr marL="342900" indent="-342900" eaLnBrk="1" hangingPunct="1">
                <a:spcBef>
                  <a:spcPct val="0"/>
                </a:spcBef>
                <a:buClrTx/>
                <a:buFontTx/>
                <a:buAutoNum type="arabicParenBoth"/>
              </a:pPr>
              <a:r>
                <a:rPr lang="el-GR" sz="1800" dirty="0">
                  <a:latin typeface="Arial" pitchFamily="34" charset="0"/>
                </a:rPr>
                <a:t>πλαίσιο </a:t>
              </a:r>
              <a:r>
                <a:rPr lang="el-GR" sz="1800" dirty="0" smtClean="0">
                  <a:latin typeface="Arial" pitchFamily="34" charset="0"/>
                </a:rPr>
                <a:t>απόκρισης σύνδεσης: </a:t>
              </a:r>
              <a:r>
                <a:rPr lang="en-US" sz="1800" dirty="0" smtClean="0">
                  <a:latin typeface="Arial" pitchFamily="34" charset="0"/>
                </a:rPr>
                <a:t> </a:t>
              </a:r>
              <a:r>
                <a:rPr lang="el-GR" sz="1800" dirty="0">
                  <a:latin typeface="Arial" pitchFamily="34" charset="0"/>
                </a:rPr>
                <a:t>από </a:t>
              </a:r>
              <a:r>
                <a:rPr lang="el-GR" sz="1800" dirty="0" smtClean="0">
                  <a:latin typeface="Arial" pitchFamily="34" charset="0"/>
                </a:rPr>
                <a:t> </a:t>
              </a:r>
              <a:r>
                <a:rPr lang="el-GR" sz="1800" dirty="0">
                  <a:latin typeface="Arial" pitchFamily="34" charset="0"/>
                </a:rPr>
                <a:t>επιλεγμένο</a:t>
              </a:r>
              <a:r>
                <a:rPr lang="en-US" sz="1800" dirty="0">
                  <a:latin typeface="Arial" pitchFamily="34" charset="0"/>
                </a:rPr>
                <a:t> AP </a:t>
              </a:r>
              <a:r>
                <a:rPr lang="el-GR" sz="1800" dirty="0">
                  <a:latin typeface="Arial" pitchFamily="34" charset="0"/>
                </a:rPr>
                <a:t>προς </a:t>
              </a:r>
              <a:r>
                <a:rPr lang="en-US" sz="1800" dirty="0" smtClean="0">
                  <a:latin typeface="Arial" pitchFamily="34" charset="0"/>
                </a:rPr>
                <a:t>H1</a:t>
              </a:r>
              <a:endParaRPr lang="en-US" sz="1800" dirty="0">
                <a:latin typeface="Arial" pitchFamily="34" charset="0"/>
              </a:endParaRPr>
            </a:p>
          </p:txBody>
        </p:sp>
        <p:grpSp>
          <p:nvGrpSpPr>
            <p:cNvPr id="28722" name="Group 361"/>
            <p:cNvGrpSpPr>
              <a:grpSpLocks/>
            </p:cNvGrpSpPr>
            <p:nvPr/>
          </p:nvGrpSpPr>
          <p:grpSpPr bwMode="auto">
            <a:xfrm>
              <a:off x="5557520" y="2062480"/>
              <a:ext cx="650240" cy="561340"/>
              <a:chOff x="2967" y="478"/>
              <a:chExt cx="788" cy="625"/>
            </a:xfrm>
          </p:grpSpPr>
          <p:pic>
            <p:nvPicPr>
              <p:cNvPr id="28729" name="Picture 358" descr="access_point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30" name="Picture 360" descr="antenna_radiation_stylized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8723" name="Group 361"/>
            <p:cNvGrpSpPr>
              <a:grpSpLocks/>
            </p:cNvGrpSpPr>
            <p:nvPr/>
          </p:nvGrpSpPr>
          <p:grpSpPr bwMode="auto">
            <a:xfrm>
              <a:off x="7599680" y="2001520"/>
              <a:ext cx="650240" cy="561340"/>
              <a:chOff x="2967" y="478"/>
              <a:chExt cx="788" cy="625"/>
            </a:xfrm>
          </p:grpSpPr>
          <p:pic>
            <p:nvPicPr>
              <p:cNvPr id="28727" name="Picture 358" descr="access_point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28" name="Picture 360" descr="antenna_radiation_stylized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8724" name="Group 356"/>
            <p:cNvGrpSpPr>
              <a:grpSpLocks/>
            </p:cNvGrpSpPr>
            <p:nvPr/>
          </p:nvGrpSpPr>
          <p:grpSpPr bwMode="auto">
            <a:xfrm>
              <a:off x="6532880" y="2590799"/>
              <a:ext cx="436880" cy="497841"/>
              <a:chOff x="313" y="1497"/>
              <a:chExt cx="1152" cy="1014"/>
            </a:xfrm>
          </p:grpSpPr>
          <p:pic>
            <p:nvPicPr>
              <p:cNvPr id="2872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72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8700" name="Picture 17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675" y="869950"/>
            <a:ext cx="6892925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CB572CD9-0E8D-46E9-915A-44C4E600D82A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9700" name="Footer Placeholder 4"/>
          <p:cNvSpPr txBox="1">
            <a:spLocks noGrp="1"/>
          </p:cNvSpPr>
          <p:nvPr/>
        </p:nvSpPr>
        <p:spPr bwMode="auto">
          <a:xfrm>
            <a:off x="6370638" y="6400800"/>
            <a:ext cx="2068512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970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2D6370D-B066-4EA2-B0B7-80EA023DFE4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9702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7772400" cy="1143000"/>
          </a:xfrm>
        </p:spPr>
        <p:txBody>
          <a:bodyPr/>
          <a:lstStyle/>
          <a:p>
            <a:r>
              <a:rPr lang="en-US" sz="3600" smtClean="0">
                <a:ea typeface="ＭＳ Ｐゴシック" pitchFamily="34" charset="-128"/>
              </a:rPr>
              <a:t>IEEE 802.11: </a:t>
            </a:r>
            <a:r>
              <a:rPr lang="el-GR" sz="3600" smtClean="0">
                <a:latin typeface="Arial" pitchFamily="34" charset="0"/>
                <a:ea typeface="ＭＳ Ｐゴシック" pitchFamily="34" charset="-128"/>
              </a:rPr>
              <a:t>πολλαπλή πρόσβαση</a:t>
            </a:r>
            <a:endParaRPr lang="en-US" sz="36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97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60463"/>
            <a:ext cx="8188325" cy="4648200"/>
          </a:xfrm>
        </p:spPr>
        <p:txBody>
          <a:bodyPr/>
          <a:lstStyle/>
          <a:p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αποφυγή συγκρούσεων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l-GR" sz="2000" dirty="0" smtClean="0">
                <a:ea typeface="ＭＳ Ｐゴシック" pitchFamily="34" charset="-128"/>
              </a:rPr>
              <a:t>&gt;1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κόμβοι μεταδίδουν την ίδια στιγμή</a:t>
            </a:r>
            <a:endParaRPr lang="en-US" sz="2000" dirty="0" smtClean="0">
              <a:latin typeface="Arial" pitchFamily="34" charset="0"/>
              <a:ea typeface="ＭＳ Ｐゴシック" pitchFamily="34" charset="-128"/>
              <a:sym typeface="Symbol" pitchFamily="18" charset="2"/>
            </a:endParaRPr>
          </a:p>
          <a:p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802.11: CSMA – “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sym typeface="Symbol" pitchFamily="18" charset="2"/>
              </a:rPr>
              <a:t>αφουγκράζεται</a:t>
            </a:r>
            <a:r>
              <a:rPr lang="en-US" sz="2000" dirty="0" smtClean="0">
                <a:ea typeface="ＭＳ Ｐゴシック" pitchFamily="34" charset="-128"/>
                <a:sym typeface="Symbol" pitchFamily="18" charset="2"/>
              </a:rPr>
              <a:t>”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sym typeface="Symbol" pitchFamily="18" charset="2"/>
              </a:rPr>
              <a:t> το κανάλι πριν μεταδώσει</a:t>
            </a:r>
            <a:endParaRPr lang="en-US" sz="2000" dirty="0" smtClean="0">
              <a:latin typeface="Arial" pitchFamily="34" charset="0"/>
              <a:ea typeface="ＭＳ Ｐゴシック" pitchFamily="34" charset="-128"/>
              <a:sym typeface="Symbol" pitchFamily="18" charset="2"/>
            </a:endParaRPr>
          </a:p>
          <a:p>
            <a:pPr lvl="1"/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μη συγκρουστείς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με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εν εξελίξει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μετάδοση από άλλο κόμβο</a:t>
            </a:r>
            <a:endParaRPr lang="en-US" altLang="ja-JP" sz="180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sz="2000" dirty="0" smtClean="0">
                <a:ea typeface="ＭＳ Ｐゴシック" pitchFamily="34" charset="-128"/>
              </a:rPr>
              <a:t>802.11: </a:t>
            </a:r>
            <a:r>
              <a:rPr lang="el-GR" sz="2000" i="1" dirty="0" smtClean="0">
                <a:latin typeface="Arial" pitchFamily="34" charset="0"/>
                <a:ea typeface="ＭＳ Ｐゴシック" pitchFamily="34" charset="-128"/>
              </a:rPr>
              <a:t>χωρίς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ανίχνευση σύγκρουσης</a:t>
            </a:r>
            <a:r>
              <a:rPr lang="en-US" sz="2000" dirty="0" smtClean="0">
                <a:ea typeface="ＭＳ Ｐゴシック" pitchFamily="34" charset="-128"/>
              </a:rPr>
              <a:t>!</a:t>
            </a:r>
          </a:p>
          <a:p>
            <a:pPr lvl="1"/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δύσκολο να λάβει</a:t>
            </a:r>
            <a:r>
              <a:rPr lang="en-US" sz="1800" dirty="0" smtClean="0">
                <a:ea typeface="ＭＳ Ｐゴシック" pitchFamily="34" charset="-128"/>
              </a:rPr>
              <a:t> (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ανιχνεύσει συγκρούσεις</a:t>
            </a:r>
            <a:r>
              <a:rPr lang="en-US" sz="1800" dirty="0" smtClean="0">
                <a:ea typeface="ＭＳ Ｐゴシック" pitchFamily="34" charset="-128"/>
              </a:rPr>
              <a:t>)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όταν μεταδίδει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λόγω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αδύναμων λαμβανόμενων σημάτων</a:t>
            </a:r>
            <a:r>
              <a:rPr lang="en-US" sz="1800" dirty="0" smtClean="0">
                <a:ea typeface="ＭＳ Ｐゴシック" pitchFamily="34" charset="-128"/>
              </a:rPr>
              <a:t> (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εξασθένιση</a:t>
            </a:r>
            <a:r>
              <a:rPr lang="en-US" sz="1800" dirty="0" smtClean="0">
                <a:ea typeface="ＭＳ Ｐゴシック" pitchFamily="34" charset="-128"/>
              </a:rPr>
              <a:t>)</a:t>
            </a:r>
          </a:p>
          <a:p>
            <a:pPr lvl="1"/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δεν μπορεί να αντιληφθεί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όλες τις συγκρούσεις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σε κάθε περίπτωση</a:t>
            </a:r>
            <a:r>
              <a:rPr lang="en-US" altLang="ja-JP" sz="1800" dirty="0" smtClean="0">
                <a:ea typeface="ＭＳ Ｐゴシック" pitchFamily="34" charset="-128"/>
              </a:rPr>
              <a:t>: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κρυμμένο τερματικό</a:t>
            </a:r>
            <a:r>
              <a:rPr lang="en-US" altLang="ja-JP" sz="1800" dirty="0" smtClean="0">
                <a:ea typeface="ＭＳ Ｐゴシック" pitchFamily="34" charset="-128"/>
              </a:rPr>
              <a:t>,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εξασθένιση</a:t>
            </a:r>
            <a:endParaRPr lang="en-US" altLang="ja-JP" sz="1800" dirty="0" smtClean="0">
              <a:ea typeface="ＭＳ Ｐゴシック" pitchFamily="34" charset="-128"/>
            </a:endParaRPr>
          </a:p>
          <a:p>
            <a:pPr lvl="1"/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στόχος</a:t>
            </a:r>
            <a:r>
              <a:rPr lang="en-US" sz="1800" dirty="0" smtClean="0">
                <a:ea typeface="ＭＳ Ｐゴシック" pitchFamily="34" charset="-128"/>
              </a:rPr>
              <a:t>: </a:t>
            </a:r>
            <a:r>
              <a:rPr lang="el-GR" sz="18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αποφυγή συγκρούσεων</a:t>
            </a:r>
            <a:r>
              <a:rPr lang="en-US" sz="1800" i="1" dirty="0" smtClean="0">
                <a:solidFill>
                  <a:srgbClr val="FF0000"/>
                </a:solidFill>
                <a:ea typeface="ＭＳ Ｐゴシック" pitchFamily="34" charset="-128"/>
              </a:rPr>
              <a:t>:</a:t>
            </a:r>
            <a:r>
              <a:rPr lang="en-US" sz="1800" dirty="0" smtClean="0">
                <a:ea typeface="ＭＳ Ｐゴシック" pitchFamily="34" charset="-128"/>
              </a:rPr>
              <a:t> CSMA/C(</a:t>
            </a:r>
            <a:r>
              <a:rPr lang="en-US" sz="1800" dirty="0" err="1" smtClean="0">
                <a:ea typeface="ＭＳ Ｐゴシック" pitchFamily="34" charset="-128"/>
              </a:rPr>
              <a:t>ollision</a:t>
            </a:r>
            <a:r>
              <a:rPr lang="en-US" sz="1800" dirty="0" smtClean="0">
                <a:ea typeface="ＭＳ Ｐゴシック" pitchFamily="34" charset="-128"/>
              </a:rPr>
              <a:t>)A(voidance)</a:t>
            </a:r>
          </a:p>
        </p:txBody>
      </p:sp>
      <p:sp>
        <p:nvSpPr>
          <p:cNvPr id="63" name="Text Box 63"/>
          <p:cNvSpPr txBox="1">
            <a:spLocks noChangeArrowheads="1"/>
          </p:cNvSpPr>
          <p:nvPr/>
        </p:nvSpPr>
        <p:spPr bwMode="auto">
          <a:xfrm>
            <a:off x="5824538" y="6032500"/>
            <a:ext cx="593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space</a:t>
            </a:r>
          </a:p>
        </p:txBody>
      </p:sp>
      <p:grpSp>
        <p:nvGrpSpPr>
          <p:cNvPr id="29705" name="Group 1"/>
          <p:cNvGrpSpPr>
            <a:grpSpLocks/>
          </p:cNvGrpSpPr>
          <p:nvPr/>
        </p:nvGrpSpPr>
        <p:grpSpPr bwMode="auto">
          <a:xfrm>
            <a:off x="1371600" y="4664075"/>
            <a:ext cx="2273300" cy="1028700"/>
            <a:chOff x="576580" y="4516120"/>
            <a:chExt cx="3170330" cy="1491615"/>
          </a:xfrm>
        </p:grpSpPr>
        <p:grpSp>
          <p:nvGrpSpPr>
            <p:cNvPr id="29729" name="Group 356"/>
            <p:cNvGrpSpPr>
              <a:grpSpLocks/>
            </p:cNvGrpSpPr>
            <p:nvPr/>
          </p:nvGrpSpPr>
          <p:grpSpPr bwMode="auto">
            <a:xfrm>
              <a:off x="2042160" y="4673600"/>
              <a:ext cx="627380" cy="643255"/>
              <a:chOff x="313" y="1497"/>
              <a:chExt cx="1152" cy="1014"/>
            </a:xfrm>
          </p:grpSpPr>
          <p:pic>
            <p:nvPicPr>
              <p:cNvPr id="2974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43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9730" name="Freeform 7"/>
            <p:cNvSpPr>
              <a:spLocks/>
            </p:cNvSpPr>
            <p:nvPr/>
          </p:nvSpPr>
          <p:spPr bwMode="auto">
            <a:xfrm>
              <a:off x="576580" y="4516120"/>
              <a:ext cx="2020888" cy="1085850"/>
            </a:xfrm>
            <a:custGeom>
              <a:avLst/>
              <a:gdLst>
                <a:gd name="T0" fmla="*/ 2147483647 w 1273"/>
                <a:gd name="T1" fmla="*/ 2147483647 h 684"/>
                <a:gd name="T2" fmla="*/ 2147483647 w 1273"/>
                <a:gd name="T3" fmla="*/ 0 h 684"/>
                <a:gd name="T4" fmla="*/ 2147483647 w 1273"/>
                <a:gd name="T5" fmla="*/ 2147483647 h 684"/>
                <a:gd name="T6" fmla="*/ 2147483647 w 1273"/>
                <a:gd name="T7" fmla="*/ 2147483647 h 684"/>
                <a:gd name="T8" fmla="*/ 2147483647 w 1273"/>
                <a:gd name="T9" fmla="*/ 2147483647 h 684"/>
                <a:gd name="T10" fmla="*/ 2147483647 w 1273"/>
                <a:gd name="T11" fmla="*/ 2147483647 h 684"/>
                <a:gd name="T12" fmla="*/ 2147483647 w 1273"/>
                <a:gd name="T13" fmla="*/ 2147483647 h 684"/>
                <a:gd name="T14" fmla="*/ 2147483647 w 1273"/>
                <a:gd name="T15" fmla="*/ 2147483647 h 684"/>
                <a:gd name="T16" fmla="*/ 2147483647 w 1273"/>
                <a:gd name="T17" fmla="*/ 2147483647 h 684"/>
                <a:gd name="T18" fmla="*/ 0 w 1273"/>
                <a:gd name="T19" fmla="*/ 2147483647 h 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3"/>
                <a:gd name="T31" fmla="*/ 0 h 684"/>
                <a:gd name="T32" fmla="*/ 1273 w 1273"/>
                <a:gd name="T33" fmla="*/ 684 h 6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3" h="684">
                  <a:moveTo>
                    <a:pt x="9" y="675"/>
                  </a:moveTo>
                  <a:lnTo>
                    <a:pt x="316" y="0"/>
                  </a:lnTo>
                  <a:lnTo>
                    <a:pt x="461" y="228"/>
                  </a:lnTo>
                  <a:lnTo>
                    <a:pt x="510" y="119"/>
                  </a:lnTo>
                  <a:lnTo>
                    <a:pt x="631" y="467"/>
                  </a:lnTo>
                  <a:lnTo>
                    <a:pt x="667" y="391"/>
                  </a:lnTo>
                  <a:lnTo>
                    <a:pt x="739" y="464"/>
                  </a:lnTo>
                  <a:lnTo>
                    <a:pt x="1058" y="57"/>
                  </a:lnTo>
                  <a:lnTo>
                    <a:pt x="1273" y="684"/>
                  </a:lnTo>
                  <a:lnTo>
                    <a:pt x="0" y="67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00CC66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31" name="Line 26"/>
            <p:cNvSpPr>
              <a:spLocks noChangeShapeType="1"/>
            </p:cNvSpPr>
            <p:nvPr/>
          </p:nvSpPr>
          <p:spPr bwMode="auto">
            <a:xfrm flipV="1">
              <a:off x="1849583" y="5731510"/>
              <a:ext cx="998476" cy="1680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32" name="Line 27"/>
            <p:cNvSpPr>
              <a:spLocks noChangeShapeType="1"/>
            </p:cNvSpPr>
            <p:nvPr/>
          </p:nvSpPr>
          <p:spPr bwMode="auto">
            <a:xfrm>
              <a:off x="2522614" y="5250419"/>
              <a:ext cx="407361" cy="3222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33" name="Text Box 28"/>
            <p:cNvSpPr txBox="1">
              <a:spLocks noChangeArrowheads="1"/>
            </p:cNvSpPr>
            <p:nvPr/>
          </p:nvSpPr>
          <p:spPr bwMode="auto">
            <a:xfrm>
              <a:off x="968444" y="5623323"/>
              <a:ext cx="305521" cy="306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29734" name="Text Box 29"/>
            <p:cNvSpPr txBox="1">
              <a:spLocks noChangeArrowheads="1"/>
            </p:cNvSpPr>
            <p:nvPr/>
          </p:nvSpPr>
          <p:spPr bwMode="auto">
            <a:xfrm>
              <a:off x="3441389" y="5395436"/>
              <a:ext cx="305521" cy="308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9735" name="Text Box 30"/>
            <p:cNvSpPr txBox="1">
              <a:spLocks noChangeArrowheads="1"/>
            </p:cNvSpPr>
            <p:nvPr/>
          </p:nvSpPr>
          <p:spPr bwMode="auto">
            <a:xfrm>
              <a:off x="2620027" y="4691063"/>
              <a:ext cx="314376" cy="308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29736" name="Group 356"/>
            <p:cNvGrpSpPr>
              <a:grpSpLocks/>
            </p:cNvGrpSpPr>
            <p:nvPr/>
          </p:nvGrpSpPr>
          <p:grpSpPr bwMode="auto">
            <a:xfrm>
              <a:off x="2804160" y="5222240"/>
              <a:ext cx="627380" cy="643255"/>
              <a:chOff x="313" y="1497"/>
              <a:chExt cx="1152" cy="1014"/>
            </a:xfrm>
          </p:grpSpPr>
          <p:pic>
            <p:nvPicPr>
              <p:cNvPr id="29740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41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9737" name="Group 356"/>
            <p:cNvGrpSpPr>
              <a:grpSpLocks/>
            </p:cNvGrpSpPr>
            <p:nvPr/>
          </p:nvGrpSpPr>
          <p:grpSpPr bwMode="auto">
            <a:xfrm>
              <a:off x="1280160" y="5364480"/>
              <a:ext cx="627380" cy="643255"/>
              <a:chOff x="313" y="1497"/>
              <a:chExt cx="1152" cy="1014"/>
            </a:xfrm>
          </p:grpSpPr>
          <p:pic>
            <p:nvPicPr>
              <p:cNvPr id="2973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3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9706" name="Group 2"/>
          <p:cNvGrpSpPr>
            <a:grpSpLocks/>
          </p:cNvGrpSpPr>
          <p:nvPr/>
        </p:nvGrpSpPr>
        <p:grpSpPr bwMode="auto">
          <a:xfrm>
            <a:off x="4724400" y="4460875"/>
            <a:ext cx="2809875" cy="1536700"/>
            <a:chOff x="4821555" y="4226560"/>
            <a:chExt cx="3545890" cy="2024698"/>
          </a:xfrm>
        </p:grpSpPr>
        <p:sp>
          <p:nvSpPr>
            <p:cNvPr id="29708" name="Text Box 47"/>
            <p:cNvSpPr txBox="1">
              <a:spLocks noChangeArrowheads="1"/>
            </p:cNvSpPr>
            <p:nvPr/>
          </p:nvSpPr>
          <p:spPr bwMode="auto">
            <a:xfrm>
              <a:off x="4821555" y="4395983"/>
              <a:ext cx="304506" cy="30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29709" name="Text Box 48"/>
            <p:cNvSpPr txBox="1">
              <a:spLocks noChangeArrowheads="1"/>
            </p:cNvSpPr>
            <p:nvPr/>
          </p:nvSpPr>
          <p:spPr bwMode="auto">
            <a:xfrm>
              <a:off x="6730727" y="4391799"/>
              <a:ext cx="328546" cy="30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29710" name="Text Box 49"/>
            <p:cNvSpPr txBox="1">
              <a:spLocks noChangeArrowheads="1"/>
            </p:cNvSpPr>
            <p:nvPr/>
          </p:nvSpPr>
          <p:spPr bwMode="auto">
            <a:xfrm>
              <a:off x="7912690" y="4435723"/>
              <a:ext cx="314522" cy="307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29711" name="Text Box 55"/>
            <p:cNvSpPr txBox="1">
              <a:spLocks noChangeArrowheads="1"/>
            </p:cNvSpPr>
            <p:nvPr/>
          </p:nvSpPr>
          <p:spPr bwMode="auto">
            <a:xfrm>
              <a:off x="4893675" y="5222176"/>
              <a:ext cx="827375" cy="46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ja-JP" altLang="en-US" sz="12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’</a:t>
              </a:r>
              <a:r>
                <a:rPr lang="en-US" altLang="ja-JP" sz="12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 signal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strength</a:t>
              </a:r>
            </a:p>
          </p:txBody>
        </p:sp>
        <p:sp>
          <p:nvSpPr>
            <p:cNvPr id="29712" name="Line 60"/>
            <p:cNvSpPr>
              <a:spLocks noChangeShapeType="1"/>
            </p:cNvSpPr>
            <p:nvPr/>
          </p:nvSpPr>
          <p:spPr bwMode="auto">
            <a:xfrm>
              <a:off x="4955779" y="6251258"/>
              <a:ext cx="326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3" name="Line 61"/>
            <p:cNvSpPr>
              <a:spLocks noChangeShapeType="1"/>
            </p:cNvSpPr>
            <p:nvPr/>
          </p:nvSpPr>
          <p:spPr bwMode="auto">
            <a:xfrm>
              <a:off x="4901688" y="5071579"/>
              <a:ext cx="0" cy="11378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4" name="Freeform 62"/>
            <p:cNvSpPr>
              <a:spLocks/>
            </p:cNvSpPr>
            <p:nvPr/>
          </p:nvSpPr>
          <p:spPr bwMode="auto">
            <a:xfrm>
              <a:off x="4985068" y="5127308"/>
              <a:ext cx="2995613" cy="1081088"/>
            </a:xfrm>
            <a:custGeom>
              <a:avLst/>
              <a:gdLst>
                <a:gd name="T0" fmla="*/ 0 w 1887"/>
                <a:gd name="T1" fmla="*/ 0 h 681"/>
                <a:gd name="T2" fmla="*/ 2147483647 w 1887"/>
                <a:gd name="T3" fmla="*/ 2147483647 h 681"/>
                <a:gd name="T4" fmla="*/ 2147483647 w 1887"/>
                <a:gd name="T5" fmla="*/ 2147483647 h 681"/>
                <a:gd name="T6" fmla="*/ 2147483647 w 1887"/>
                <a:gd name="T7" fmla="*/ 2147483647 h 6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87"/>
                <a:gd name="T13" fmla="*/ 0 h 681"/>
                <a:gd name="T14" fmla="*/ 1887 w 1887"/>
                <a:gd name="T15" fmla="*/ 681 h 6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87" h="681">
                  <a:moveTo>
                    <a:pt x="0" y="0"/>
                  </a:moveTo>
                  <a:cubicBezTo>
                    <a:pt x="161" y="25"/>
                    <a:pt x="737" y="52"/>
                    <a:pt x="966" y="151"/>
                  </a:cubicBezTo>
                  <a:cubicBezTo>
                    <a:pt x="1195" y="250"/>
                    <a:pt x="1220" y="507"/>
                    <a:pt x="1373" y="594"/>
                  </a:cubicBezTo>
                  <a:cubicBezTo>
                    <a:pt x="1526" y="681"/>
                    <a:pt x="1780" y="657"/>
                    <a:pt x="1887" y="673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5" name="Freeform 65"/>
            <p:cNvSpPr>
              <a:spLocks/>
            </p:cNvSpPr>
            <p:nvPr/>
          </p:nvSpPr>
          <p:spPr bwMode="auto">
            <a:xfrm flipH="1">
              <a:off x="5080318" y="5097145"/>
              <a:ext cx="2995613" cy="1081088"/>
            </a:xfrm>
            <a:custGeom>
              <a:avLst/>
              <a:gdLst>
                <a:gd name="T0" fmla="*/ 0 w 1887"/>
                <a:gd name="T1" fmla="*/ 0 h 681"/>
                <a:gd name="T2" fmla="*/ 2147483647 w 1887"/>
                <a:gd name="T3" fmla="*/ 2147483647 h 681"/>
                <a:gd name="T4" fmla="*/ 2147483647 w 1887"/>
                <a:gd name="T5" fmla="*/ 2147483647 h 681"/>
                <a:gd name="T6" fmla="*/ 2147483647 w 1887"/>
                <a:gd name="T7" fmla="*/ 2147483647 h 6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87"/>
                <a:gd name="T13" fmla="*/ 0 h 681"/>
                <a:gd name="T14" fmla="*/ 1887 w 1887"/>
                <a:gd name="T15" fmla="*/ 681 h 6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87" h="681">
                  <a:moveTo>
                    <a:pt x="0" y="0"/>
                  </a:moveTo>
                  <a:cubicBezTo>
                    <a:pt x="161" y="25"/>
                    <a:pt x="737" y="52"/>
                    <a:pt x="966" y="151"/>
                  </a:cubicBezTo>
                  <a:cubicBezTo>
                    <a:pt x="1195" y="250"/>
                    <a:pt x="1220" y="507"/>
                    <a:pt x="1373" y="594"/>
                  </a:cubicBezTo>
                  <a:cubicBezTo>
                    <a:pt x="1526" y="681"/>
                    <a:pt x="1780" y="657"/>
                    <a:pt x="1887" y="673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6" name="Text Box 66"/>
            <p:cNvSpPr txBox="1">
              <a:spLocks noChangeArrowheads="1"/>
            </p:cNvSpPr>
            <p:nvPr/>
          </p:nvSpPr>
          <p:spPr bwMode="auto">
            <a:xfrm>
              <a:off x="7522041" y="5151061"/>
              <a:ext cx="845404" cy="46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ja-JP" altLang="en-US" sz="12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’</a:t>
              </a:r>
              <a:r>
                <a:rPr lang="en-US" altLang="ja-JP" sz="12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 signal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strength</a:t>
              </a:r>
            </a:p>
          </p:txBody>
        </p:sp>
        <p:sp>
          <p:nvSpPr>
            <p:cNvPr id="29717" name="Line 67"/>
            <p:cNvSpPr>
              <a:spLocks noChangeShapeType="1"/>
            </p:cNvSpPr>
            <p:nvPr/>
          </p:nvSpPr>
          <p:spPr bwMode="auto">
            <a:xfrm flipH="1">
              <a:off x="5282320" y="4958631"/>
              <a:ext cx="26044" cy="12633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8" name="Line 68"/>
            <p:cNvSpPr>
              <a:spLocks noChangeShapeType="1"/>
            </p:cNvSpPr>
            <p:nvPr/>
          </p:nvSpPr>
          <p:spPr bwMode="auto">
            <a:xfrm>
              <a:off x="6502348" y="5027655"/>
              <a:ext cx="0" cy="12068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9719" name="Line 69"/>
            <p:cNvSpPr>
              <a:spLocks noChangeShapeType="1"/>
            </p:cNvSpPr>
            <p:nvPr/>
          </p:nvSpPr>
          <p:spPr bwMode="auto">
            <a:xfrm>
              <a:off x="7584145" y="5010922"/>
              <a:ext cx="0" cy="11817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29720" name="Group 356"/>
            <p:cNvGrpSpPr>
              <a:grpSpLocks/>
            </p:cNvGrpSpPr>
            <p:nvPr/>
          </p:nvGrpSpPr>
          <p:grpSpPr bwMode="auto">
            <a:xfrm>
              <a:off x="5008880" y="4257040"/>
              <a:ext cx="627380" cy="643255"/>
              <a:chOff x="313" y="1497"/>
              <a:chExt cx="1152" cy="1014"/>
            </a:xfrm>
          </p:grpSpPr>
          <p:pic>
            <p:nvPicPr>
              <p:cNvPr id="29727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28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9721" name="Group 356"/>
            <p:cNvGrpSpPr>
              <a:grpSpLocks/>
            </p:cNvGrpSpPr>
            <p:nvPr/>
          </p:nvGrpSpPr>
          <p:grpSpPr bwMode="auto">
            <a:xfrm>
              <a:off x="6197600" y="4297680"/>
              <a:ext cx="627380" cy="643255"/>
              <a:chOff x="313" y="1497"/>
              <a:chExt cx="1152" cy="1014"/>
            </a:xfrm>
          </p:grpSpPr>
          <p:pic>
            <p:nvPicPr>
              <p:cNvPr id="2972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2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9722" name="Group 356"/>
            <p:cNvGrpSpPr>
              <a:grpSpLocks/>
            </p:cNvGrpSpPr>
            <p:nvPr/>
          </p:nvGrpSpPr>
          <p:grpSpPr bwMode="auto">
            <a:xfrm>
              <a:off x="7274560" y="4226560"/>
              <a:ext cx="627380" cy="643255"/>
              <a:chOff x="313" y="1497"/>
              <a:chExt cx="1152" cy="1014"/>
            </a:xfrm>
          </p:grpSpPr>
          <p:pic>
            <p:nvPicPr>
              <p:cNvPr id="2972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2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9707" name="Picture 18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952" y="832207"/>
            <a:ext cx="7921374" cy="17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50716098-7926-4A0C-B5B9-3AF3B984B8B6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0724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0725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9F09BA4A-125F-4138-8283-9C27F328851C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0726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57163"/>
            <a:ext cx="8220075" cy="950912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IEEE 802.11 MAC Protocol: CSMA/CA</a:t>
            </a:r>
          </a:p>
        </p:txBody>
      </p:sp>
      <p:sp>
        <p:nvSpPr>
          <p:cNvPr id="307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5641" y="1366462"/>
            <a:ext cx="5815013" cy="478836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i="1" u="sng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802.11 </a:t>
            </a:r>
            <a:r>
              <a:rPr lang="el-GR" sz="2400" i="1" u="sng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αποστολέας</a:t>
            </a:r>
            <a:endParaRPr lang="el-GR" sz="2400" i="1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αν «αισθανθείς» το κανάλι αδρανές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για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DIFS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 </a:t>
            </a: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τότε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μετάδωσε ολόκληρο το πλαίσιο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(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όχι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CD)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αν «αισθανθείς» το κανάλι</a:t>
            </a:r>
            <a:r>
              <a:rPr lang="en-US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απασχολημένο</a:t>
            </a:r>
            <a:r>
              <a:rPr lang="en-US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τότε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ξεκίνησε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τυχαίο χρόνο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οπισθοχώρησης</a:t>
            </a:r>
            <a:endParaRPr lang="en-US"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el-GR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χρονομετρητής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μετράει αντίστροφα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όταν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το κανάλι είναι αδρανές</a:t>
            </a:r>
            <a:endParaRPr lang="en-US"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μετάδωσε όταν λήξει ο </a:t>
            </a:r>
            <a:r>
              <a:rPr lang="el-GR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χρονομετρητής</a:t>
            </a:r>
            <a:endParaRPr lang="en-US"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αν δεν λάβεις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ACK,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αύξησε το τυχαίο διάστημα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οπισθοχώρησης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,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επανάλαβε το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i="1" u="sng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802.11 </a:t>
            </a:r>
            <a:r>
              <a:rPr lang="el-GR" sz="2400" i="1" u="sng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δέκτης</a:t>
            </a:r>
            <a:endParaRPr lang="en-US" sz="2400" i="1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l-GR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αν το πλαίσιο παραληφθεί</a:t>
            </a:r>
            <a:r>
              <a:rPr lang="en-US" sz="2000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OK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στείλε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ACK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μετά από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SIFS 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(ACK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χρειάζεται λόγω προβλήματος κρυμμένου τερματικού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) </a:t>
            </a:r>
          </a:p>
        </p:txBody>
      </p:sp>
      <p:sp>
        <p:nvSpPr>
          <p:cNvPr id="30728" name="Line 5"/>
          <p:cNvSpPr>
            <a:spLocks noChangeShapeType="1"/>
          </p:cNvSpPr>
          <p:nvPr/>
        </p:nvSpPr>
        <p:spPr bwMode="auto">
          <a:xfrm>
            <a:off x="6432550" y="2270125"/>
            <a:ext cx="0" cy="333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0729" name="Line 6"/>
          <p:cNvSpPr>
            <a:spLocks noChangeShapeType="1"/>
          </p:cNvSpPr>
          <p:nvPr/>
        </p:nvSpPr>
        <p:spPr bwMode="auto">
          <a:xfrm>
            <a:off x="8351838" y="2257425"/>
            <a:ext cx="0" cy="333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0730" name="Text Box 7"/>
          <p:cNvSpPr txBox="1">
            <a:spLocks noChangeArrowheads="1"/>
          </p:cNvSpPr>
          <p:nvPr/>
        </p:nvSpPr>
        <p:spPr bwMode="auto">
          <a:xfrm>
            <a:off x="6022975" y="1912938"/>
            <a:ext cx="828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sender</a:t>
            </a:r>
          </a:p>
        </p:txBody>
      </p:sp>
      <p:sp>
        <p:nvSpPr>
          <p:cNvPr id="30731" name="Text Box 8"/>
          <p:cNvSpPr txBox="1">
            <a:spLocks noChangeArrowheads="1"/>
          </p:cNvSpPr>
          <p:nvPr/>
        </p:nvSpPr>
        <p:spPr bwMode="auto">
          <a:xfrm>
            <a:off x="7861300" y="1922463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receiver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737225" y="2566988"/>
            <a:ext cx="2616200" cy="1690687"/>
            <a:chOff x="3614" y="1617"/>
            <a:chExt cx="1648" cy="1065"/>
          </a:xfrm>
        </p:grpSpPr>
        <p:grpSp>
          <p:nvGrpSpPr>
            <p:cNvPr id="30740" name="Group 22"/>
            <p:cNvGrpSpPr>
              <a:grpSpLocks/>
            </p:cNvGrpSpPr>
            <p:nvPr/>
          </p:nvGrpSpPr>
          <p:grpSpPr bwMode="auto">
            <a:xfrm>
              <a:off x="3614" y="1617"/>
              <a:ext cx="424" cy="194"/>
              <a:chOff x="3614" y="1617"/>
              <a:chExt cx="424" cy="194"/>
            </a:xfrm>
          </p:grpSpPr>
          <p:sp>
            <p:nvSpPr>
              <p:cNvPr id="30744" name="AutoShape 11"/>
              <p:cNvSpPr>
                <a:spLocks/>
              </p:cNvSpPr>
              <p:nvPr/>
            </p:nvSpPr>
            <p:spPr bwMode="auto">
              <a:xfrm>
                <a:off x="3984" y="1620"/>
                <a:ext cx="54" cy="162"/>
              </a:xfrm>
              <a:prstGeom prst="leftBrace">
                <a:avLst>
                  <a:gd name="adj1" fmla="val 25000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5" name="Text Box 12"/>
              <p:cNvSpPr txBox="1">
                <a:spLocks noChangeArrowheads="1"/>
              </p:cNvSpPr>
              <p:nvPr/>
            </p:nvSpPr>
            <p:spPr bwMode="auto">
              <a:xfrm>
                <a:off x="3614" y="1617"/>
                <a:ext cx="3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DIFS</a:t>
                </a:r>
              </a:p>
            </p:txBody>
          </p:sp>
        </p:grpSp>
        <p:grpSp>
          <p:nvGrpSpPr>
            <p:cNvPr id="30741" name="Group 20"/>
            <p:cNvGrpSpPr>
              <a:grpSpLocks/>
            </p:cNvGrpSpPr>
            <p:nvPr/>
          </p:nvGrpSpPr>
          <p:grpSpPr bwMode="auto">
            <a:xfrm>
              <a:off x="4050" y="1782"/>
              <a:ext cx="1212" cy="900"/>
              <a:chOff x="4050" y="1782"/>
              <a:chExt cx="1212" cy="900"/>
            </a:xfrm>
          </p:grpSpPr>
          <p:sp>
            <p:nvSpPr>
              <p:cNvPr id="30742" name="Freeform 13"/>
              <p:cNvSpPr>
                <a:spLocks/>
              </p:cNvSpPr>
              <p:nvPr/>
            </p:nvSpPr>
            <p:spPr bwMode="auto">
              <a:xfrm>
                <a:off x="4050" y="1782"/>
                <a:ext cx="1212" cy="900"/>
              </a:xfrm>
              <a:custGeom>
                <a:avLst/>
                <a:gdLst>
                  <a:gd name="T0" fmla="*/ 6 w 1212"/>
                  <a:gd name="T1" fmla="*/ 0 h 900"/>
                  <a:gd name="T2" fmla="*/ 1212 w 1212"/>
                  <a:gd name="T3" fmla="*/ 228 h 900"/>
                  <a:gd name="T4" fmla="*/ 1212 w 1212"/>
                  <a:gd name="T5" fmla="*/ 900 h 900"/>
                  <a:gd name="T6" fmla="*/ 0 w 1212"/>
                  <a:gd name="T7" fmla="*/ 660 h 900"/>
                  <a:gd name="T8" fmla="*/ 6 w 1212"/>
                  <a:gd name="T9" fmla="*/ 0 h 9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12"/>
                  <a:gd name="T16" fmla="*/ 0 h 900"/>
                  <a:gd name="T17" fmla="*/ 1212 w 1212"/>
                  <a:gd name="T18" fmla="*/ 900 h 9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12" h="900">
                    <a:moveTo>
                      <a:pt x="6" y="0"/>
                    </a:moveTo>
                    <a:lnTo>
                      <a:pt x="1212" y="228"/>
                    </a:lnTo>
                    <a:lnTo>
                      <a:pt x="1212" y="900"/>
                    </a:lnTo>
                    <a:lnTo>
                      <a:pt x="0" y="66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0743" name="Text Box 18"/>
              <p:cNvSpPr txBox="1">
                <a:spLocks noChangeArrowheads="1"/>
              </p:cNvSpPr>
              <p:nvPr/>
            </p:nvSpPr>
            <p:spPr bwMode="auto">
              <a:xfrm>
                <a:off x="4394" y="2108"/>
                <a:ext cx="39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data</a:t>
                </a:r>
              </a:p>
            </p:txBody>
          </p:sp>
        </p:grp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6419850" y="4267200"/>
            <a:ext cx="2511425" cy="923925"/>
            <a:chOff x="4044" y="2688"/>
            <a:chExt cx="1582" cy="582"/>
          </a:xfrm>
        </p:grpSpPr>
        <p:sp>
          <p:nvSpPr>
            <p:cNvPr id="30735" name="Text Box 14"/>
            <p:cNvSpPr txBox="1">
              <a:spLocks noChangeArrowheads="1"/>
            </p:cNvSpPr>
            <p:nvPr/>
          </p:nvSpPr>
          <p:spPr bwMode="auto">
            <a:xfrm>
              <a:off x="5258" y="2697"/>
              <a:ext cx="36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SIFS</a:t>
              </a:r>
            </a:p>
          </p:txBody>
        </p:sp>
        <p:sp>
          <p:nvSpPr>
            <p:cNvPr id="30736" name="AutoShape 15"/>
            <p:cNvSpPr>
              <a:spLocks/>
            </p:cNvSpPr>
            <p:nvPr/>
          </p:nvSpPr>
          <p:spPr bwMode="auto">
            <a:xfrm flipH="1">
              <a:off x="5262" y="2688"/>
              <a:ext cx="54" cy="162"/>
            </a:xfrm>
            <a:prstGeom prst="leftBrace">
              <a:avLst>
                <a:gd name="adj1" fmla="val 2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0737" name="Group 21"/>
            <p:cNvGrpSpPr>
              <a:grpSpLocks/>
            </p:cNvGrpSpPr>
            <p:nvPr/>
          </p:nvGrpSpPr>
          <p:grpSpPr bwMode="auto">
            <a:xfrm>
              <a:off x="4044" y="2856"/>
              <a:ext cx="1212" cy="414"/>
              <a:chOff x="4044" y="2856"/>
              <a:chExt cx="1212" cy="414"/>
            </a:xfrm>
          </p:grpSpPr>
          <p:sp>
            <p:nvSpPr>
              <p:cNvPr id="30738" name="Freeform 17"/>
              <p:cNvSpPr>
                <a:spLocks/>
              </p:cNvSpPr>
              <p:nvPr/>
            </p:nvSpPr>
            <p:spPr bwMode="auto">
              <a:xfrm flipV="1">
                <a:off x="4044" y="2856"/>
                <a:ext cx="1212" cy="414"/>
              </a:xfrm>
              <a:custGeom>
                <a:avLst/>
                <a:gdLst>
                  <a:gd name="T0" fmla="*/ 0 w 1212"/>
                  <a:gd name="T1" fmla="*/ 0 h 414"/>
                  <a:gd name="T2" fmla="*/ 1212 w 1212"/>
                  <a:gd name="T3" fmla="*/ 246 h 414"/>
                  <a:gd name="T4" fmla="*/ 1212 w 1212"/>
                  <a:gd name="T5" fmla="*/ 414 h 414"/>
                  <a:gd name="T6" fmla="*/ 6 w 1212"/>
                  <a:gd name="T7" fmla="*/ 174 h 414"/>
                  <a:gd name="T8" fmla="*/ 0 w 1212"/>
                  <a:gd name="T9" fmla="*/ 0 h 4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12"/>
                  <a:gd name="T16" fmla="*/ 0 h 414"/>
                  <a:gd name="T17" fmla="*/ 1212 w 1212"/>
                  <a:gd name="T18" fmla="*/ 414 h 4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12" h="414">
                    <a:moveTo>
                      <a:pt x="0" y="0"/>
                    </a:moveTo>
                    <a:lnTo>
                      <a:pt x="1212" y="246"/>
                    </a:lnTo>
                    <a:lnTo>
                      <a:pt x="1212" y="414"/>
                    </a:lnTo>
                    <a:lnTo>
                      <a:pt x="6" y="1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0739" name="Text Box 19"/>
              <p:cNvSpPr txBox="1">
                <a:spLocks noChangeArrowheads="1"/>
              </p:cNvSpPr>
              <p:nvPr/>
            </p:nvSpPr>
            <p:spPr bwMode="auto">
              <a:xfrm>
                <a:off x="4436" y="2954"/>
                <a:ext cx="41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ACK</a:t>
                </a:r>
              </a:p>
            </p:txBody>
          </p:sp>
        </p:grpSp>
      </p:grpSp>
      <p:pic>
        <p:nvPicPr>
          <p:cNvPr id="30734" name="Picture 6" descr="underline_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1" y="852755"/>
            <a:ext cx="7157448" cy="150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FAD35242-CD3D-4C2C-96A5-723F7DBB3F89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3174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174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AA510F69-8125-422D-BBEF-90B02F450A2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17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212725"/>
            <a:ext cx="8370887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Αποφυγή συγκρούσεων</a:t>
            </a:r>
            <a:r>
              <a:rPr lang="en-US" sz="3200" dirty="0" smtClean="0">
                <a:ea typeface="ＭＳ Ｐゴシック" pitchFamily="34" charset="-128"/>
              </a:rPr>
              <a:t> </a:t>
            </a:r>
            <a:r>
              <a:rPr lang="en-US" sz="2000" dirty="0" smtClean="0">
                <a:ea typeface="ＭＳ Ｐゴシック" pitchFamily="34" charset="-128"/>
              </a:rPr>
              <a:t>(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περισσότερα</a:t>
            </a:r>
            <a:r>
              <a:rPr lang="en-US" sz="2000" dirty="0" smtClean="0">
                <a:ea typeface="ＭＳ Ｐゴシック" pitchFamily="34" charset="-128"/>
              </a:rPr>
              <a:t>)</a:t>
            </a:r>
          </a:p>
        </p:txBody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975" y="1439863"/>
            <a:ext cx="7891463" cy="35798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18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ιδέα</a:t>
            </a:r>
            <a:r>
              <a:rPr lang="en-US" sz="1800" i="1" dirty="0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1800" dirty="0" smtClean="0">
                <a:solidFill>
                  <a:srgbClr val="C00000"/>
                </a:solidFill>
                <a:ea typeface="ＭＳ Ｐゴシック" pitchFamily="34" charset="-128"/>
              </a:rPr>
              <a:t> 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επίτρεψε στον αποστολέα να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l-GR" altLang="ja-JP" sz="1800" dirty="0" smtClean="0">
                <a:solidFill>
                  <a:srgbClr val="C00000"/>
                </a:solidFill>
                <a:ea typeface="ＭＳ Ｐゴシック" pitchFamily="34" charset="-128"/>
              </a:rPr>
              <a:t>κάνει </a:t>
            </a:r>
            <a:r>
              <a:rPr lang="el-GR" altLang="ja-JP" sz="18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κράτηση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ea typeface="ＭＳ Ｐゴシック" pitchFamily="34" charset="-128"/>
              </a:rPr>
              <a:t>σ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το κανάλι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αντί για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τυχαία πρόσβαση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των πλαισίων δεδομένων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  <a:sym typeface="Wingdings" pitchFamily="2" charset="2"/>
              </a:rPr>
              <a:t>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αποφυγή συγκρούσεων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μεγάλων πλαισίων δεδομένων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altLang="ja-JP" sz="16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ο αποστολέας πρώτα μεταδίδει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i="1" dirty="0" smtClean="0">
                <a:latin typeface="Arial" pitchFamily="34" charset="0"/>
                <a:ea typeface="ＭＳ Ｐゴシック" pitchFamily="34" charset="-128"/>
              </a:rPr>
              <a:t>μικρά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πακέτα </a:t>
            </a:r>
            <a:r>
              <a:rPr lang="en-US" sz="1600" dirty="0" smtClean="0">
                <a:solidFill>
                  <a:srgbClr val="C00000"/>
                </a:solidFill>
                <a:ea typeface="ＭＳ Ｐゴシック" pitchFamily="34" charset="-128"/>
              </a:rPr>
              <a:t>request-to-send (RTS)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(αίτηση για αποστολή) στο</a:t>
            </a:r>
            <a:r>
              <a:rPr lang="en-US" sz="1600" dirty="0" smtClean="0">
                <a:ea typeface="ＭＳ Ｐゴシック" pitchFamily="34" charset="-128"/>
              </a:rPr>
              <a:t> BS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 (σταθμό βάσης)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χρησιμοποιώντας</a:t>
            </a:r>
            <a:r>
              <a:rPr lang="en-US" sz="1600" dirty="0" smtClean="0">
                <a:ea typeface="ＭＳ Ｐゴシック" pitchFamily="34" charset="-128"/>
              </a:rPr>
              <a:t> CSMA</a:t>
            </a:r>
          </a:p>
          <a:p>
            <a:pPr lvl="1">
              <a:lnSpc>
                <a:spcPct val="80000"/>
              </a:lnSpc>
            </a:pPr>
            <a:r>
              <a:rPr lang="el-GR" sz="1600" dirty="0" smtClean="0">
                <a:ea typeface="ＭＳ Ｐゴシック" pitchFamily="34" charset="-128"/>
              </a:rPr>
              <a:t>τα </a:t>
            </a:r>
            <a:r>
              <a:rPr lang="en-US" sz="1600" dirty="0" smtClean="0">
                <a:ea typeface="ＭＳ Ｐゴシック" pitchFamily="34" charset="-128"/>
              </a:rPr>
              <a:t>RTS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μπορεί να συγκρουστούν μεταξύ τους</a:t>
            </a:r>
            <a:r>
              <a:rPr lang="en-US" sz="1600" dirty="0" smtClean="0">
                <a:ea typeface="ＭＳ Ｐゴシック" pitchFamily="34" charset="-128"/>
              </a:rPr>
              <a:t> (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αλλά είναι μικρά</a:t>
            </a:r>
            <a:r>
              <a:rPr lang="en-US" altLang="ja-JP" sz="1600" dirty="0" smtClean="0">
                <a:ea typeface="ＭＳ Ｐゴシック" pitchFamily="34" charset="-128"/>
              </a:rPr>
              <a:t>)</a:t>
            </a:r>
            <a:endParaRPr lang="el-GR" altLang="ja-JP" sz="16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altLang="ja-JP" sz="1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BS </a:t>
            </a:r>
            <a:r>
              <a:rPr lang="el-GR" sz="1600" dirty="0" smtClean="0">
                <a:ea typeface="ＭＳ Ｐゴシック" pitchFamily="34" charset="-128"/>
              </a:rPr>
              <a:t>εκπέμπει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ea typeface="ＭＳ Ｐゴシック" pitchFamily="34" charset="-128"/>
              </a:rPr>
              <a:t>clear-to-send </a:t>
            </a:r>
            <a:r>
              <a:rPr lang="el-GR" sz="1600" dirty="0" smtClean="0">
                <a:solidFill>
                  <a:srgbClr val="C00000"/>
                </a:solidFill>
                <a:ea typeface="ＭＳ Ｐゴシック" pitchFamily="34" charset="-128"/>
              </a:rPr>
              <a:t>(</a:t>
            </a:r>
            <a:r>
              <a:rPr lang="en-US" sz="1600" dirty="0" smtClean="0">
                <a:solidFill>
                  <a:srgbClr val="C00000"/>
                </a:solidFill>
                <a:ea typeface="ＭＳ Ｐゴシック" pitchFamily="34" charset="-128"/>
              </a:rPr>
              <a:t>CTS</a:t>
            </a:r>
            <a:r>
              <a:rPr lang="el-GR" sz="1600" dirty="0" smtClean="0">
                <a:solidFill>
                  <a:srgbClr val="C00000"/>
                </a:solidFill>
                <a:ea typeface="ＭＳ Ｐゴシック" pitchFamily="34" charset="-128"/>
              </a:rPr>
              <a:t>)</a:t>
            </a:r>
            <a:r>
              <a:rPr lang="en-US" sz="16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1600" dirty="0" smtClean="0">
                <a:ea typeface="ＭＳ Ｐゴシック" pitchFamily="34" charset="-128"/>
              </a:rPr>
              <a:t>σε απόκριση του </a:t>
            </a:r>
            <a:r>
              <a:rPr lang="en-US" sz="1600" dirty="0" smtClean="0">
                <a:ea typeface="ＭＳ Ｐゴシック" pitchFamily="34" charset="-128"/>
              </a:rPr>
              <a:t>RTS</a:t>
            </a:r>
            <a:endParaRPr lang="el-GR" sz="16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6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l-GR" sz="1600" dirty="0" smtClean="0">
                <a:ea typeface="ＭＳ Ｐゴシック" pitchFamily="34" charset="-128"/>
              </a:rPr>
              <a:t>το </a:t>
            </a:r>
            <a:r>
              <a:rPr lang="en-US" sz="1600" dirty="0" smtClean="0">
                <a:ea typeface="ＭＳ Ｐゴシック" pitchFamily="34" charset="-128"/>
              </a:rPr>
              <a:t>CTS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 (</a:t>
            </a:r>
            <a:r>
              <a:rPr lang="en-US" sz="1600" dirty="0" smtClean="0">
                <a:latin typeface="Arial" pitchFamily="34" charset="0"/>
                <a:ea typeface="ＭＳ Ｐゴシック" pitchFamily="34" charset="-128"/>
              </a:rPr>
              <a:t>clear to send – “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ελεύθερο</a:t>
            </a:r>
            <a:r>
              <a:rPr lang="en-US" sz="1600" dirty="0" smtClean="0">
                <a:latin typeface="Arial" pitchFamily="34" charset="0"/>
                <a:ea typeface="ＭＳ Ｐゴシック" pitchFamily="34" charset="-128"/>
              </a:rPr>
              <a:t>”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 για αποστολή)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ακούγεται από όλους τους κόμβους</a:t>
            </a:r>
            <a:endParaRPr lang="en-US" sz="16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000"/>
              </a:lnSpc>
            </a:pP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ο αποστολέας μεταδίδει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πλαίσιο δεδομένων</a:t>
            </a:r>
            <a:endParaRPr lang="en-US" sz="16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000"/>
              </a:lnSpc>
            </a:pP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οι άλλοι σταθμοί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αναβάλλουν τις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latin typeface="Arial" pitchFamily="34" charset="0"/>
                <a:ea typeface="ＭＳ Ｐゴシック" pitchFamily="34" charset="-128"/>
              </a:rPr>
              <a:t>μεταδόσεις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400" dirty="0" smtClean="0">
              <a:ea typeface="ＭＳ Ｐゴシック" pitchFamily="34" charset="-128"/>
            </a:endParaRPr>
          </a:p>
        </p:txBody>
      </p:sp>
      <p:sp>
        <p:nvSpPr>
          <p:cNvPr id="31752" name="Text Box 4"/>
          <p:cNvSpPr txBox="1">
            <a:spLocks noChangeArrowheads="1"/>
          </p:cNvSpPr>
          <p:nvPr/>
        </p:nvSpPr>
        <p:spPr bwMode="auto">
          <a:xfrm>
            <a:off x="1744663" y="5275263"/>
            <a:ext cx="5565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απόφυγε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 </a:t>
            </a:r>
            <a:r>
              <a:rPr lang="el-GR" sz="1800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συγκρούσεις πλαισίων δεδομένων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 </a:t>
            </a:r>
            <a:r>
              <a:rPr lang="el-GR" sz="18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εντελώς,</a:t>
            </a:r>
            <a:endParaRPr lang="en-US" sz="1800" i="1" dirty="0">
              <a:solidFill>
                <a:srgbClr val="000099"/>
              </a:solidFill>
              <a:latin typeface="Gill Sans MT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800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χρησιμοποιώντας μικρά πακέτα κράτησης</a:t>
            </a:r>
            <a:r>
              <a:rPr lang="en-US" sz="1800" i="1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!</a:t>
            </a:r>
          </a:p>
        </p:txBody>
      </p:sp>
      <p:sp>
        <p:nvSpPr>
          <p:cNvPr id="31753" name="Rectangle 5"/>
          <p:cNvSpPr>
            <a:spLocks noChangeArrowheads="1"/>
          </p:cNvSpPr>
          <p:nvPr/>
        </p:nvSpPr>
        <p:spPr bwMode="auto">
          <a:xfrm>
            <a:off x="1630363" y="5246688"/>
            <a:ext cx="5853112" cy="9144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pic>
        <p:nvPicPr>
          <p:cNvPr id="31754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988" y="1008063"/>
            <a:ext cx="63992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3175F641-65CE-415C-87A7-244B61D2D792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2772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2773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7D1A54D7-B6AC-4720-98CA-E2129E0C299A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2774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115888"/>
            <a:ext cx="7772400" cy="941387"/>
          </a:xfrm>
        </p:spPr>
        <p:txBody>
          <a:bodyPr/>
          <a:lstStyle/>
          <a:p>
            <a:pPr algn="ctr"/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Αποφυγή Συγκρούσεων</a:t>
            </a:r>
            <a:r>
              <a:rPr lang="en-US" sz="2400" smtClean="0">
                <a:ea typeface="ＭＳ Ｐゴシック" pitchFamily="34" charset="-128"/>
              </a:rPr>
              <a:t>: </a:t>
            </a:r>
            <a:r>
              <a:rPr lang="el-GR" sz="2400" smtClean="0">
                <a:ea typeface="ＭＳ Ｐゴシック" pitchFamily="34" charset="-128"/>
              </a:rPr>
              <a:t>«κράτηση» καναλιού μέσω </a:t>
            </a:r>
            <a:r>
              <a:rPr lang="en-US" sz="2400" smtClean="0">
                <a:ea typeface="ＭＳ Ｐゴシック" pitchFamily="34" charset="-128"/>
              </a:rPr>
              <a:t>RTS-CTS 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2775" name="Text Box 4"/>
          <p:cNvSpPr txBox="1">
            <a:spLocks noChangeArrowheads="1"/>
          </p:cNvSpPr>
          <p:nvPr/>
        </p:nvSpPr>
        <p:spPr bwMode="auto">
          <a:xfrm>
            <a:off x="3246438" y="74612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3200">
              <a:latin typeface="Times New Roman" pitchFamily="18" charset="0"/>
            </a:endParaRPr>
          </a:p>
        </p:txBody>
      </p:sp>
      <p:sp>
        <p:nvSpPr>
          <p:cNvPr id="32776" name="Text Box 15"/>
          <p:cNvSpPr txBox="1">
            <a:spLocks noChangeArrowheads="1"/>
          </p:cNvSpPr>
          <p:nvPr/>
        </p:nvSpPr>
        <p:spPr bwMode="auto">
          <a:xfrm>
            <a:off x="4767263" y="1393825"/>
            <a:ext cx="492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AP</a:t>
            </a:r>
          </a:p>
        </p:txBody>
      </p:sp>
      <p:sp>
        <p:nvSpPr>
          <p:cNvPr id="32777" name="Text Box 41"/>
          <p:cNvSpPr txBox="1">
            <a:spLocks noChangeArrowheads="1"/>
          </p:cNvSpPr>
          <p:nvPr/>
        </p:nvSpPr>
        <p:spPr bwMode="auto">
          <a:xfrm>
            <a:off x="2073275" y="1243013"/>
            <a:ext cx="350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2778" name="Text Box 42"/>
          <p:cNvSpPr txBox="1">
            <a:spLocks noChangeArrowheads="1"/>
          </p:cNvSpPr>
          <p:nvPr/>
        </p:nvSpPr>
        <p:spPr bwMode="auto">
          <a:xfrm>
            <a:off x="7670800" y="1241425"/>
            <a:ext cx="338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32779" name="Line 45"/>
          <p:cNvSpPr>
            <a:spLocks noChangeShapeType="1"/>
          </p:cNvSpPr>
          <p:nvPr/>
        </p:nvSpPr>
        <p:spPr bwMode="auto">
          <a:xfrm>
            <a:off x="758825" y="1743075"/>
            <a:ext cx="41275" cy="3938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2780" name="Text Box 46"/>
          <p:cNvSpPr txBox="1">
            <a:spLocks noChangeArrowheads="1"/>
          </p:cNvSpPr>
          <p:nvPr/>
        </p:nvSpPr>
        <p:spPr bwMode="auto">
          <a:xfrm>
            <a:off x="188913" y="5378450"/>
            <a:ext cx="912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χρόνος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81" name="Line 44"/>
          <p:cNvSpPr>
            <a:spLocks noChangeShapeType="1"/>
          </p:cNvSpPr>
          <p:nvPr/>
        </p:nvSpPr>
        <p:spPr bwMode="auto">
          <a:xfrm>
            <a:off x="744538" y="1728788"/>
            <a:ext cx="783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1801813" y="1857375"/>
            <a:ext cx="6611937" cy="855663"/>
            <a:chOff x="1135" y="1170"/>
            <a:chExt cx="4165" cy="539"/>
          </a:xfrm>
        </p:grpSpPr>
        <p:grpSp>
          <p:nvGrpSpPr>
            <p:cNvPr id="32813" name="Group 9"/>
            <p:cNvGrpSpPr>
              <a:grpSpLocks/>
            </p:cNvGrpSpPr>
            <p:nvPr/>
          </p:nvGrpSpPr>
          <p:grpSpPr bwMode="auto">
            <a:xfrm>
              <a:off x="1135" y="1194"/>
              <a:ext cx="4163" cy="515"/>
              <a:chOff x="594" y="1184"/>
              <a:chExt cx="4163" cy="515"/>
            </a:xfrm>
          </p:grpSpPr>
          <p:sp>
            <p:nvSpPr>
              <p:cNvPr id="32816" name="Freeform 7"/>
              <p:cNvSpPr>
                <a:spLocks/>
              </p:cNvSpPr>
              <p:nvPr/>
            </p:nvSpPr>
            <p:spPr bwMode="auto">
              <a:xfrm>
                <a:off x="594" y="1238"/>
                <a:ext cx="3642" cy="461"/>
              </a:xfrm>
              <a:custGeom>
                <a:avLst/>
                <a:gdLst>
                  <a:gd name="T0" fmla="*/ 1 w 2996"/>
                  <a:gd name="T1" fmla="*/ 0 h 461"/>
                  <a:gd name="T2" fmla="*/ 21113 w 2996"/>
                  <a:gd name="T3" fmla="*/ 298 h 461"/>
                  <a:gd name="T4" fmla="*/ 21113 w 2996"/>
                  <a:gd name="T5" fmla="*/ 461 h 461"/>
                  <a:gd name="T6" fmla="*/ 0 w 2996"/>
                  <a:gd name="T7" fmla="*/ 160 h 461"/>
                  <a:gd name="T8" fmla="*/ 1 w 2996"/>
                  <a:gd name="T9" fmla="*/ 0 h 4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96"/>
                  <a:gd name="T16" fmla="*/ 0 h 461"/>
                  <a:gd name="T17" fmla="*/ 2996 w 2996"/>
                  <a:gd name="T18" fmla="*/ 461 h 4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96" h="461">
                    <a:moveTo>
                      <a:pt x="1" y="0"/>
                    </a:moveTo>
                    <a:lnTo>
                      <a:pt x="2996" y="298"/>
                    </a:lnTo>
                    <a:lnTo>
                      <a:pt x="2996" y="461"/>
                    </a:lnTo>
                    <a:lnTo>
                      <a:pt x="0" y="160"/>
                    </a:lnTo>
                    <a:lnTo>
                      <a:pt x="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2817" name="Freeform 8"/>
              <p:cNvSpPr>
                <a:spLocks/>
              </p:cNvSpPr>
              <p:nvPr/>
            </p:nvSpPr>
            <p:spPr bwMode="auto">
              <a:xfrm flipH="1">
                <a:off x="1115" y="1184"/>
                <a:ext cx="3642" cy="461"/>
              </a:xfrm>
              <a:custGeom>
                <a:avLst/>
                <a:gdLst>
                  <a:gd name="T0" fmla="*/ 1 w 2996"/>
                  <a:gd name="T1" fmla="*/ 0 h 461"/>
                  <a:gd name="T2" fmla="*/ 21113 w 2996"/>
                  <a:gd name="T3" fmla="*/ 298 h 461"/>
                  <a:gd name="T4" fmla="*/ 21113 w 2996"/>
                  <a:gd name="T5" fmla="*/ 461 h 461"/>
                  <a:gd name="T6" fmla="*/ 0 w 2996"/>
                  <a:gd name="T7" fmla="*/ 160 h 461"/>
                  <a:gd name="T8" fmla="*/ 1 w 2996"/>
                  <a:gd name="T9" fmla="*/ 0 h 4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96"/>
                  <a:gd name="T16" fmla="*/ 0 h 461"/>
                  <a:gd name="T17" fmla="*/ 2996 w 2996"/>
                  <a:gd name="T18" fmla="*/ 461 h 4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96" h="461">
                    <a:moveTo>
                      <a:pt x="1" y="0"/>
                    </a:moveTo>
                    <a:lnTo>
                      <a:pt x="2996" y="298"/>
                    </a:lnTo>
                    <a:lnTo>
                      <a:pt x="2996" y="461"/>
                    </a:lnTo>
                    <a:lnTo>
                      <a:pt x="0" y="160"/>
                    </a:lnTo>
                    <a:lnTo>
                      <a:pt x="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rgbClr val="FFFFFF">
                      <a:alpha val="6000"/>
                    </a:srgbClr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2814" name="Text Box 51"/>
            <p:cNvSpPr txBox="1">
              <a:spLocks noChangeArrowheads="1"/>
            </p:cNvSpPr>
            <p:nvPr/>
          </p:nvSpPr>
          <p:spPr bwMode="auto">
            <a:xfrm rot="356404">
              <a:off x="1544" y="1279"/>
              <a:ext cx="6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RTS(A)</a:t>
              </a:r>
            </a:p>
          </p:txBody>
        </p:sp>
        <p:sp>
          <p:nvSpPr>
            <p:cNvPr id="32815" name="Text Box 52"/>
            <p:cNvSpPr txBox="1">
              <a:spLocks noChangeArrowheads="1"/>
            </p:cNvSpPr>
            <p:nvPr/>
          </p:nvSpPr>
          <p:spPr bwMode="auto">
            <a:xfrm rot="-354180">
              <a:off x="4699" y="1170"/>
              <a:ext cx="60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RTS(B)</a:t>
              </a:r>
            </a:p>
          </p:txBody>
        </p:sp>
      </p:grpSp>
      <p:grpSp>
        <p:nvGrpSpPr>
          <p:cNvPr id="4" name="Group 68"/>
          <p:cNvGrpSpPr>
            <a:grpSpLocks/>
          </p:cNvGrpSpPr>
          <p:nvPr/>
        </p:nvGrpSpPr>
        <p:grpSpPr bwMode="auto">
          <a:xfrm>
            <a:off x="1800225" y="2693988"/>
            <a:ext cx="6472238" cy="1174750"/>
            <a:chOff x="1134" y="1697"/>
            <a:chExt cx="4077" cy="740"/>
          </a:xfrm>
        </p:grpSpPr>
        <p:sp>
          <p:nvSpPr>
            <p:cNvPr id="32807" name="Freeform 48"/>
            <p:cNvSpPr>
              <a:spLocks/>
            </p:cNvSpPr>
            <p:nvPr/>
          </p:nvSpPr>
          <p:spPr bwMode="auto">
            <a:xfrm>
              <a:off x="1134" y="1697"/>
              <a:ext cx="3642" cy="461"/>
            </a:xfrm>
            <a:custGeom>
              <a:avLst/>
              <a:gdLst>
                <a:gd name="T0" fmla="*/ 1 w 2996"/>
                <a:gd name="T1" fmla="*/ 0 h 461"/>
                <a:gd name="T2" fmla="*/ 21113 w 2996"/>
                <a:gd name="T3" fmla="*/ 298 h 461"/>
                <a:gd name="T4" fmla="*/ 21113 w 2996"/>
                <a:gd name="T5" fmla="*/ 461 h 461"/>
                <a:gd name="T6" fmla="*/ 0 w 2996"/>
                <a:gd name="T7" fmla="*/ 160 h 461"/>
                <a:gd name="T8" fmla="*/ 1 w 2996"/>
                <a:gd name="T9" fmla="*/ 0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96"/>
                <a:gd name="T16" fmla="*/ 0 h 461"/>
                <a:gd name="T17" fmla="*/ 2996 w 2996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96" h="461">
                  <a:moveTo>
                    <a:pt x="1" y="0"/>
                  </a:moveTo>
                  <a:lnTo>
                    <a:pt x="2996" y="298"/>
                  </a:lnTo>
                  <a:lnTo>
                    <a:pt x="2996" y="461"/>
                  </a:lnTo>
                  <a:lnTo>
                    <a:pt x="0" y="160"/>
                  </a:lnTo>
                  <a:lnTo>
                    <a:pt x="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08" name="Text Box 54"/>
            <p:cNvSpPr txBox="1">
              <a:spLocks noChangeArrowheads="1"/>
            </p:cNvSpPr>
            <p:nvPr/>
          </p:nvSpPr>
          <p:spPr bwMode="auto">
            <a:xfrm rot="356404">
              <a:off x="1551" y="1738"/>
              <a:ext cx="6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RTS(A)</a:t>
              </a:r>
            </a:p>
          </p:txBody>
        </p:sp>
        <p:sp>
          <p:nvSpPr>
            <p:cNvPr id="32809" name="Freeform 56"/>
            <p:cNvSpPr>
              <a:spLocks/>
            </p:cNvSpPr>
            <p:nvPr/>
          </p:nvSpPr>
          <p:spPr bwMode="auto">
            <a:xfrm>
              <a:off x="2951" y="2082"/>
              <a:ext cx="2260" cy="355"/>
            </a:xfrm>
            <a:custGeom>
              <a:avLst/>
              <a:gdLst>
                <a:gd name="T0" fmla="*/ 0 w 2260"/>
                <a:gd name="T1" fmla="*/ 0 h 355"/>
                <a:gd name="T2" fmla="*/ 2260 w 2260"/>
                <a:gd name="T3" fmla="*/ 186 h 355"/>
                <a:gd name="T4" fmla="*/ 2260 w 2260"/>
                <a:gd name="T5" fmla="*/ 355 h 355"/>
                <a:gd name="T6" fmla="*/ 0 w 2260"/>
                <a:gd name="T7" fmla="*/ 151 h 355"/>
                <a:gd name="T8" fmla="*/ 0 w 2260"/>
                <a:gd name="T9" fmla="*/ 0 h 3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0"/>
                <a:gd name="T16" fmla="*/ 0 h 355"/>
                <a:gd name="T17" fmla="*/ 2260 w 2260"/>
                <a:gd name="T18" fmla="*/ 355 h 3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0" h="355">
                  <a:moveTo>
                    <a:pt x="0" y="0"/>
                  </a:moveTo>
                  <a:lnTo>
                    <a:pt x="2260" y="186"/>
                  </a:lnTo>
                  <a:lnTo>
                    <a:pt x="2260" y="355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C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10" name="Freeform 57"/>
            <p:cNvSpPr>
              <a:spLocks/>
            </p:cNvSpPr>
            <p:nvPr/>
          </p:nvSpPr>
          <p:spPr bwMode="auto">
            <a:xfrm>
              <a:off x="1134" y="2081"/>
              <a:ext cx="1860" cy="347"/>
            </a:xfrm>
            <a:custGeom>
              <a:avLst/>
              <a:gdLst>
                <a:gd name="T0" fmla="*/ 1860 w 1860"/>
                <a:gd name="T1" fmla="*/ 0 h 347"/>
                <a:gd name="T2" fmla="*/ 0 w 1860"/>
                <a:gd name="T3" fmla="*/ 179 h 347"/>
                <a:gd name="T4" fmla="*/ 0 w 1860"/>
                <a:gd name="T5" fmla="*/ 347 h 347"/>
                <a:gd name="T6" fmla="*/ 1860 w 1860"/>
                <a:gd name="T7" fmla="*/ 151 h 347"/>
                <a:gd name="T8" fmla="*/ 1860 w 1860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0"/>
                <a:gd name="T16" fmla="*/ 0 h 347"/>
                <a:gd name="T17" fmla="*/ 1860 w 1860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0" h="347">
                  <a:moveTo>
                    <a:pt x="1860" y="0"/>
                  </a:moveTo>
                  <a:lnTo>
                    <a:pt x="0" y="179"/>
                  </a:lnTo>
                  <a:lnTo>
                    <a:pt x="0" y="347"/>
                  </a:lnTo>
                  <a:lnTo>
                    <a:pt x="1860" y="151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FF99CC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11" name="Text Box 58"/>
            <p:cNvSpPr txBox="1">
              <a:spLocks noChangeArrowheads="1"/>
            </p:cNvSpPr>
            <p:nvPr/>
          </p:nvSpPr>
          <p:spPr bwMode="auto">
            <a:xfrm rot="-379204">
              <a:off x="1584" y="2157"/>
              <a:ext cx="6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CTS(A)</a:t>
              </a:r>
            </a:p>
          </p:txBody>
        </p:sp>
        <p:sp>
          <p:nvSpPr>
            <p:cNvPr id="32812" name="Text Box 59"/>
            <p:cNvSpPr txBox="1">
              <a:spLocks noChangeArrowheads="1"/>
            </p:cNvSpPr>
            <p:nvPr/>
          </p:nvSpPr>
          <p:spPr bwMode="auto">
            <a:xfrm rot="276164">
              <a:off x="3816" y="2147"/>
              <a:ext cx="6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CTS(A)</a:t>
              </a:r>
            </a:p>
          </p:txBody>
        </p:sp>
      </p:grp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1825625" y="3956050"/>
            <a:ext cx="6472238" cy="2174875"/>
            <a:chOff x="1150" y="2492"/>
            <a:chExt cx="4077" cy="1370"/>
          </a:xfrm>
        </p:grpSpPr>
        <p:sp>
          <p:nvSpPr>
            <p:cNvPr id="32801" name="Freeform 60"/>
            <p:cNvSpPr>
              <a:spLocks/>
            </p:cNvSpPr>
            <p:nvPr/>
          </p:nvSpPr>
          <p:spPr bwMode="auto">
            <a:xfrm>
              <a:off x="1150" y="2492"/>
              <a:ext cx="3652" cy="1134"/>
            </a:xfrm>
            <a:custGeom>
              <a:avLst/>
              <a:gdLst>
                <a:gd name="T0" fmla="*/ 0 w 3652"/>
                <a:gd name="T1" fmla="*/ 0 h 1134"/>
                <a:gd name="T2" fmla="*/ 3652 w 3652"/>
                <a:gd name="T3" fmla="*/ 318 h 1134"/>
                <a:gd name="T4" fmla="*/ 3652 w 3652"/>
                <a:gd name="T5" fmla="*/ 1134 h 1134"/>
                <a:gd name="T6" fmla="*/ 1 w 3652"/>
                <a:gd name="T7" fmla="*/ 787 h 1134"/>
                <a:gd name="T8" fmla="*/ 0 w 3652"/>
                <a:gd name="T9" fmla="*/ 0 h 1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52"/>
                <a:gd name="T16" fmla="*/ 0 h 1134"/>
                <a:gd name="T17" fmla="*/ 3652 w 3652"/>
                <a:gd name="T18" fmla="*/ 1134 h 11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52" h="1134">
                  <a:moveTo>
                    <a:pt x="0" y="0"/>
                  </a:moveTo>
                  <a:lnTo>
                    <a:pt x="3652" y="318"/>
                  </a:lnTo>
                  <a:lnTo>
                    <a:pt x="3652" y="1134"/>
                  </a:lnTo>
                  <a:lnTo>
                    <a:pt x="1" y="78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rgbClr val="FFFFFF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02" name="Text Box 61"/>
            <p:cNvSpPr txBox="1">
              <a:spLocks noChangeArrowheads="1"/>
            </p:cNvSpPr>
            <p:nvPr/>
          </p:nvSpPr>
          <p:spPr bwMode="auto">
            <a:xfrm>
              <a:off x="1594" y="2814"/>
              <a:ext cx="11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DATA (A)</a:t>
              </a:r>
            </a:p>
          </p:txBody>
        </p:sp>
        <p:sp>
          <p:nvSpPr>
            <p:cNvPr id="32803" name="Freeform 62"/>
            <p:cNvSpPr>
              <a:spLocks/>
            </p:cNvSpPr>
            <p:nvPr/>
          </p:nvSpPr>
          <p:spPr bwMode="auto">
            <a:xfrm>
              <a:off x="2967" y="3507"/>
              <a:ext cx="2260" cy="355"/>
            </a:xfrm>
            <a:custGeom>
              <a:avLst/>
              <a:gdLst>
                <a:gd name="T0" fmla="*/ 0 w 2260"/>
                <a:gd name="T1" fmla="*/ 0 h 355"/>
                <a:gd name="T2" fmla="*/ 2260 w 2260"/>
                <a:gd name="T3" fmla="*/ 186 h 355"/>
                <a:gd name="T4" fmla="*/ 2260 w 2260"/>
                <a:gd name="T5" fmla="*/ 355 h 355"/>
                <a:gd name="T6" fmla="*/ 0 w 2260"/>
                <a:gd name="T7" fmla="*/ 151 h 355"/>
                <a:gd name="T8" fmla="*/ 0 w 2260"/>
                <a:gd name="T9" fmla="*/ 0 h 3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0"/>
                <a:gd name="T16" fmla="*/ 0 h 355"/>
                <a:gd name="T17" fmla="*/ 2260 w 2260"/>
                <a:gd name="T18" fmla="*/ 355 h 3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0" h="355">
                  <a:moveTo>
                    <a:pt x="0" y="0"/>
                  </a:moveTo>
                  <a:lnTo>
                    <a:pt x="2260" y="186"/>
                  </a:lnTo>
                  <a:lnTo>
                    <a:pt x="2260" y="355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C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04" name="Freeform 63"/>
            <p:cNvSpPr>
              <a:spLocks/>
            </p:cNvSpPr>
            <p:nvPr/>
          </p:nvSpPr>
          <p:spPr bwMode="auto">
            <a:xfrm>
              <a:off x="1150" y="3506"/>
              <a:ext cx="1860" cy="347"/>
            </a:xfrm>
            <a:custGeom>
              <a:avLst/>
              <a:gdLst>
                <a:gd name="T0" fmla="*/ 1860 w 1860"/>
                <a:gd name="T1" fmla="*/ 0 h 347"/>
                <a:gd name="T2" fmla="*/ 0 w 1860"/>
                <a:gd name="T3" fmla="*/ 179 h 347"/>
                <a:gd name="T4" fmla="*/ 0 w 1860"/>
                <a:gd name="T5" fmla="*/ 347 h 347"/>
                <a:gd name="T6" fmla="*/ 1860 w 1860"/>
                <a:gd name="T7" fmla="*/ 151 h 347"/>
                <a:gd name="T8" fmla="*/ 1860 w 1860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0"/>
                <a:gd name="T16" fmla="*/ 0 h 347"/>
                <a:gd name="T17" fmla="*/ 1860 w 1860"/>
                <a:gd name="T18" fmla="*/ 347 h 3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0" h="347">
                  <a:moveTo>
                    <a:pt x="1860" y="0"/>
                  </a:moveTo>
                  <a:lnTo>
                    <a:pt x="0" y="179"/>
                  </a:lnTo>
                  <a:lnTo>
                    <a:pt x="0" y="347"/>
                  </a:lnTo>
                  <a:lnTo>
                    <a:pt x="1860" y="151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FF99CC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805" name="Text Box 64"/>
            <p:cNvSpPr txBox="1">
              <a:spLocks noChangeArrowheads="1"/>
            </p:cNvSpPr>
            <p:nvPr/>
          </p:nvSpPr>
          <p:spPr bwMode="auto">
            <a:xfrm rot="-379204">
              <a:off x="1600" y="3582"/>
              <a:ext cx="6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ACK(A)</a:t>
              </a:r>
            </a:p>
          </p:txBody>
        </p:sp>
        <p:sp>
          <p:nvSpPr>
            <p:cNvPr id="32806" name="Text Box 65"/>
            <p:cNvSpPr txBox="1">
              <a:spLocks noChangeArrowheads="1"/>
            </p:cNvSpPr>
            <p:nvPr/>
          </p:nvSpPr>
          <p:spPr bwMode="auto">
            <a:xfrm rot="276164">
              <a:off x="3832" y="3572"/>
              <a:ext cx="6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ACK(A)</a:t>
              </a:r>
            </a:p>
          </p:txBody>
        </p: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4418013" y="2046288"/>
            <a:ext cx="3109912" cy="995362"/>
            <a:chOff x="2596" y="1330"/>
            <a:chExt cx="1959" cy="627"/>
          </a:xfrm>
        </p:grpSpPr>
        <p:sp>
          <p:nvSpPr>
            <p:cNvPr id="32799" name="AutoShape 10"/>
            <p:cNvSpPr>
              <a:spLocks noChangeArrowheads="1"/>
            </p:cNvSpPr>
            <p:nvPr/>
          </p:nvSpPr>
          <p:spPr bwMode="auto">
            <a:xfrm>
              <a:off x="2596" y="1330"/>
              <a:ext cx="683" cy="293"/>
            </a:xfrm>
            <a:prstGeom prst="irregularSeal1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00" name="Text Box 11"/>
            <p:cNvSpPr txBox="1">
              <a:spLocks noChangeArrowheads="1"/>
            </p:cNvSpPr>
            <p:nvPr/>
          </p:nvSpPr>
          <p:spPr bwMode="auto">
            <a:xfrm>
              <a:off x="2778" y="1550"/>
              <a:ext cx="177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σύγκρουση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8015288" y="3671888"/>
            <a:ext cx="1062037" cy="2424112"/>
            <a:chOff x="8015288" y="3671888"/>
            <a:chExt cx="1062039" cy="2424112"/>
          </a:xfrm>
        </p:grpSpPr>
        <p:sp>
          <p:nvSpPr>
            <p:cNvPr id="32797" name="Line 71"/>
            <p:cNvSpPr>
              <a:spLocks noChangeShapeType="1"/>
            </p:cNvSpPr>
            <p:nvPr/>
          </p:nvSpPr>
          <p:spPr bwMode="auto">
            <a:xfrm>
              <a:off x="8428039" y="3671888"/>
              <a:ext cx="0" cy="2424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798" name="Text Box 72"/>
            <p:cNvSpPr txBox="1">
              <a:spLocks noChangeArrowheads="1"/>
            </p:cNvSpPr>
            <p:nvPr/>
          </p:nvSpPr>
          <p:spPr bwMode="auto">
            <a:xfrm>
              <a:off x="8015288" y="4689475"/>
              <a:ext cx="1062039" cy="3667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αναβολή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787" name="Group 361"/>
          <p:cNvGrpSpPr>
            <a:grpSpLocks/>
          </p:cNvGrpSpPr>
          <p:nvPr/>
        </p:nvGrpSpPr>
        <p:grpSpPr bwMode="auto">
          <a:xfrm>
            <a:off x="4327525" y="1117600"/>
            <a:ext cx="650875" cy="561975"/>
            <a:chOff x="2967" y="478"/>
            <a:chExt cx="788" cy="625"/>
          </a:xfrm>
        </p:grpSpPr>
        <p:pic>
          <p:nvPicPr>
            <p:cNvPr id="3279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9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88" name="Group 356"/>
          <p:cNvGrpSpPr>
            <a:grpSpLocks/>
          </p:cNvGrpSpPr>
          <p:nvPr/>
        </p:nvGrpSpPr>
        <p:grpSpPr bwMode="auto">
          <a:xfrm>
            <a:off x="1514475" y="1057275"/>
            <a:ext cx="609600" cy="598488"/>
            <a:chOff x="313" y="1497"/>
            <a:chExt cx="1152" cy="1014"/>
          </a:xfrm>
        </p:grpSpPr>
        <p:pic>
          <p:nvPicPr>
            <p:cNvPr id="32793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94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89" name="Group 356"/>
          <p:cNvGrpSpPr>
            <a:grpSpLocks/>
          </p:cNvGrpSpPr>
          <p:nvPr/>
        </p:nvGrpSpPr>
        <p:grpSpPr bwMode="auto">
          <a:xfrm>
            <a:off x="7966075" y="1087438"/>
            <a:ext cx="609600" cy="598487"/>
            <a:chOff x="313" y="1497"/>
            <a:chExt cx="1152" cy="1014"/>
          </a:xfrm>
        </p:grpSpPr>
        <p:pic>
          <p:nvPicPr>
            <p:cNvPr id="32791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92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790" name="Picture 17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0550" y="904875"/>
            <a:ext cx="8212138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1EB9A5B4-3355-4C4D-A1A0-C0A845FEDE59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3796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3797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5A5F7A2E-84D6-4112-941D-6A91D60DEB3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33798" name="Group 2"/>
          <p:cNvGrpSpPr>
            <a:grpSpLocks/>
          </p:cNvGrpSpPr>
          <p:nvPr/>
        </p:nvGrpSpPr>
        <p:grpSpPr bwMode="auto">
          <a:xfrm>
            <a:off x="288925" y="1812925"/>
            <a:ext cx="8077200" cy="985838"/>
            <a:chOff x="240" y="887"/>
            <a:chExt cx="5088" cy="621"/>
          </a:xfrm>
        </p:grpSpPr>
        <p:sp>
          <p:nvSpPr>
            <p:cNvPr id="33809" name="Rectangle 3"/>
            <p:cNvSpPr>
              <a:spLocks noChangeArrowheads="1"/>
            </p:cNvSpPr>
            <p:nvPr/>
          </p:nvSpPr>
          <p:spPr bwMode="auto">
            <a:xfrm>
              <a:off x="24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frame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control</a:t>
              </a:r>
            </a:p>
          </p:txBody>
        </p:sp>
        <p:sp>
          <p:nvSpPr>
            <p:cNvPr id="33810" name="Rectangle 4"/>
            <p:cNvSpPr>
              <a:spLocks noChangeArrowheads="1"/>
            </p:cNvSpPr>
            <p:nvPr/>
          </p:nvSpPr>
          <p:spPr bwMode="auto">
            <a:xfrm>
              <a:off x="76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duration</a:t>
              </a:r>
            </a:p>
          </p:txBody>
        </p:sp>
        <p:sp>
          <p:nvSpPr>
            <p:cNvPr id="33811" name="Rectangle 5"/>
            <p:cNvSpPr>
              <a:spLocks noChangeArrowheads="1"/>
            </p:cNvSpPr>
            <p:nvPr/>
          </p:nvSpPr>
          <p:spPr bwMode="auto">
            <a:xfrm>
              <a:off x="1296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1</a:t>
              </a:r>
            </a:p>
          </p:txBody>
        </p:sp>
        <p:sp>
          <p:nvSpPr>
            <p:cNvPr id="33812" name="Rectangle 6"/>
            <p:cNvSpPr>
              <a:spLocks noChangeArrowheads="1"/>
            </p:cNvSpPr>
            <p:nvPr/>
          </p:nvSpPr>
          <p:spPr bwMode="auto">
            <a:xfrm>
              <a:off x="1824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2</a:t>
              </a:r>
            </a:p>
          </p:txBody>
        </p:sp>
        <p:sp>
          <p:nvSpPr>
            <p:cNvPr id="33813" name="Rectangle 7"/>
            <p:cNvSpPr>
              <a:spLocks noChangeArrowheads="1"/>
            </p:cNvSpPr>
            <p:nvPr/>
          </p:nvSpPr>
          <p:spPr bwMode="auto">
            <a:xfrm>
              <a:off x="340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4</a:t>
              </a:r>
            </a:p>
          </p:txBody>
        </p:sp>
        <p:sp>
          <p:nvSpPr>
            <p:cNvPr id="33814" name="Rectangle 8"/>
            <p:cNvSpPr>
              <a:spLocks noChangeArrowheads="1"/>
            </p:cNvSpPr>
            <p:nvPr/>
          </p:nvSpPr>
          <p:spPr bwMode="auto">
            <a:xfrm>
              <a:off x="2352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3</a:t>
              </a:r>
            </a:p>
          </p:txBody>
        </p:sp>
        <p:sp>
          <p:nvSpPr>
            <p:cNvPr id="33815" name="Rectangle 9"/>
            <p:cNvSpPr>
              <a:spLocks noChangeArrowheads="1"/>
            </p:cNvSpPr>
            <p:nvPr/>
          </p:nvSpPr>
          <p:spPr bwMode="auto">
            <a:xfrm>
              <a:off x="288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>
                <a:latin typeface="Arial" pitchFamily="34" charset="0"/>
              </a:endParaRPr>
            </a:p>
          </p:txBody>
        </p:sp>
        <p:sp>
          <p:nvSpPr>
            <p:cNvPr id="33816" name="Rectangle 10"/>
            <p:cNvSpPr>
              <a:spLocks noChangeArrowheads="1"/>
            </p:cNvSpPr>
            <p:nvPr/>
          </p:nvSpPr>
          <p:spPr bwMode="auto">
            <a:xfrm>
              <a:off x="3936" y="1104"/>
              <a:ext cx="864" cy="38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payload</a:t>
              </a:r>
            </a:p>
          </p:txBody>
        </p:sp>
        <p:sp>
          <p:nvSpPr>
            <p:cNvPr id="33817" name="Rectangle 11"/>
            <p:cNvSpPr>
              <a:spLocks noChangeArrowheads="1"/>
            </p:cNvSpPr>
            <p:nvPr/>
          </p:nvSpPr>
          <p:spPr bwMode="auto">
            <a:xfrm>
              <a:off x="480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CRC</a:t>
              </a:r>
            </a:p>
          </p:txBody>
        </p:sp>
        <p:sp>
          <p:nvSpPr>
            <p:cNvPr id="33818" name="Text Box 12"/>
            <p:cNvSpPr txBox="1">
              <a:spLocks noChangeArrowheads="1"/>
            </p:cNvSpPr>
            <p:nvPr/>
          </p:nvSpPr>
          <p:spPr bwMode="auto">
            <a:xfrm>
              <a:off x="480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3819" name="Text Box 13"/>
            <p:cNvSpPr txBox="1">
              <a:spLocks noChangeArrowheads="1"/>
            </p:cNvSpPr>
            <p:nvPr/>
          </p:nvSpPr>
          <p:spPr bwMode="auto">
            <a:xfrm>
              <a:off x="960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3820" name="Text Box 14"/>
            <p:cNvSpPr txBox="1">
              <a:spLocks noChangeArrowheads="1"/>
            </p:cNvSpPr>
            <p:nvPr/>
          </p:nvSpPr>
          <p:spPr bwMode="auto">
            <a:xfrm>
              <a:off x="1536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3821" name="Text Box 15"/>
            <p:cNvSpPr txBox="1">
              <a:spLocks noChangeArrowheads="1"/>
            </p:cNvSpPr>
            <p:nvPr/>
          </p:nvSpPr>
          <p:spPr bwMode="auto">
            <a:xfrm>
              <a:off x="2016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3822" name="Text Box 16"/>
            <p:cNvSpPr txBox="1">
              <a:spLocks noChangeArrowheads="1"/>
            </p:cNvSpPr>
            <p:nvPr/>
          </p:nvSpPr>
          <p:spPr bwMode="auto">
            <a:xfrm>
              <a:off x="2544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3823" name="Text Box 17"/>
            <p:cNvSpPr txBox="1">
              <a:spLocks noChangeArrowheads="1"/>
            </p:cNvSpPr>
            <p:nvPr/>
          </p:nvSpPr>
          <p:spPr bwMode="auto">
            <a:xfrm>
              <a:off x="3072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3824" name="Text Box 18"/>
            <p:cNvSpPr txBox="1">
              <a:spLocks noChangeArrowheads="1"/>
            </p:cNvSpPr>
            <p:nvPr/>
          </p:nvSpPr>
          <p:spPr bwMode="auto">
            <a:xfrm>
              <a:off x="3638" y="88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3825" name="Text Box 19"/>
            <p:cNvSpPr txBox="1">
              <a:spLocks noChangeArrowheads="1"/>
            </p:cNvSpPr>
            <p:nvPr/>
          </p:nvSpPr>
          <p:spPr bwMode="auto">
            <a:xfrm>
              <a:off x="4032" y="912"/>
              <a:ext cx="6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0 - 2312</a:t>
              </a:r>
            </a:p>
          </p:txBody>
        </p:sp>
        <p:sp>
          <p:nvSpPr>
            <p:cNvPr id="33826" name="Text Box 20"/>
            <p:cNvSpPr txBox="1">
              <a:spLocks noChangeArrowheads="1"/>
            </p:cNvSpPr>
            <p:nvPr/>
          </p:nvSpPr>
          <p:spPr bwMode="auto">
            <a:xfrm>
              <a:off x="4982" y="88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4</a:t>
              </a:r>
            </a:p>
          </p:txBody>
        </p:sp>
        <p:sp>
          <p:nvSpPr>
            <p:cNvPr id="33827" name="Text Box 21"/>
            <p:cNvSpPr txBox="1">
              <a:spLocks noChangeArrowheads="1"/>
            </p:cNvSpPr>
            <p:nvPr/>
          </p:nvSpPr>
          <p:spPr bwMode="auto">
            <a:xfrm>
              <a:off x="2918" y="1142"/>
              <a:ext cx="50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seq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control</a:t>
              </a:r>
            </a:p>
          </p:txBody>
        </p:sp>
      </p:grpSp>
      <p:sp>
        <p:nvSpPr>
          <p:cNvPr id="33799" name="Rectangle 49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6405563" cy="1143000"/>
          </a:xfrm>
        </p:spPr>
        <p:txBody>
          <a:bodyPr/>
          <a:lstStyle/>
          <a:p>
            <a:r>
              <a:rPr lang="en-US" sz="2800" smtClean="0">
                <a:ea typeface="ＭＳ Ｐゴシック" pitchFamily="34" charset="-128"/>
              </a:rPr>
              <a:t>802.11 </a:t>
            </a: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πλαίσιο</a:t>
            </a:r>
            <a:r>
              <a:rPr lang="en-US" sz="2800" smtClean="0">
                <a:ea typeface="ＭＳ Ｐゴシック" pitchFamily="34" charset="-128"/>
              </a:rPr>
              <a:t>: </a:t>
            </a: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endParaRPr lang="en-US" sz="28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3800" name="Text Box 52"/>
          <p:cNvSpPr txBox="1">
            <a:spLocks noChangeArrowheads="1"/>
          </p:cNvSpPr>
          <p:nvPr/>
        </p:nvSpPr>
        <p:spPr bwMode="auto">
          <a:xfrm>
            <a:off x="823913" y="4719638"/>
            <a:ext cx="35671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</a:rPr>
              <a:t>Διεύθυνση</a:t>
            </a:r>
            <a:r>
              <a:rPr lang="en-US">
                <a:solidFill>
                  <a:srgbClr val="C00000"/>
                </a:solidFill>
                <a:latin typeface="Gill Sans MT" pitchFamily="34" charset="0"/>
              </a:rPr>
              <a:t> 2: </a:t>
            </a:r>
            <a:r>
              <a:rPr lang="en-US">
                <a:latin typeface="Gill Sans MT" pitchFamily="34" charset="0"/>
              </a:rPr>
              <a:t>MAC </a:t>
            </a:r>
            <a:r>
              <a:rPr lang="el-GR">
                <a:latin typeface="Arial" pitchFamily="34" charset="0"/>
              </a:rPr>
              <a:t>διεύθυνση</a:t>
            </a:r>
            <a:endParaRPr lang="en-US">
              <a:latin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</a:rPr>
              <a:t>ασύρματου τερματικού</a:t>
            </a:r>
            <a:r>
              <a:rPr lang="en-US">
                <a:latin typeface="Gill Sans MT" pitchFamily="34" charset="0"/>
              </a:rPr>
              <a:t> </a:t>
            </a:r>
            <a:r>
              <a:rPr lang="el-GR">
                <a:latin typeface="Arial" pitchFamily="34" charset="0"/>
              </a:rPr>
              <a:t>ή</a:t>
            </a:r>
            <a:r>
              <a:rPr lang="en-US">
                <a:latin typeface="Gill Sans MT" pitchFamily="34" charset="0"/>
              </a:rPr>
              <a:t> AP </a:t>
            </a:r>
            <a:endParaRPr lang="el-GR">
              <a:latin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</a:rPr>
              <a:t>που μεταδίδει αυτό το πλαίσιο</a:t>
            </a:r>
            <a:endParaRPr lang="en-US">
              <a:latin typeface="Arial" pitchFamily="34" charset="0"/>
            </a:endParaRPr>
          </a:p>
        </p:txBody>
      </p:sp>
      <p:sp>
        <p:nvSpPr>
          <p:cNvPr id="33801" name="Line 53"/>
          <p:cNvSpPr>
            <a:spLocks noChangeShapeType="1"/>
          </p:cNvSpPr>
          <p:nvPr/>
        </p:nvSpPr>
        <p:spPr bwMode="auto">
          <a:xfrm flipV="1">
            <a:off x="974725" y="2835275"/>
            <a:ext cx="1235075" cy="7302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3802" name="Line 54"/>
          <p:cNvSpPr>
            <a:spLocks noChangeShapeType="1"/>
          </p:cNvSpPr>
          <p:nvPr/>
        </p:nvSpPr>
        <p:spPr bwMode="auto">
          <a:xfrm flipH="1" flipV="1">
            <a:off x="3186113" y="2849563"/>
            <a:ext cx="44450" cy="18732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3803" name="Text Box 55"/>
          <p:cNvSpPr txBox="1">
            <a:spLocks noChangeArrowheads="1"/>
          </p:cNvSpPr>
          <p:nvPr/>
        </p:nvSpPr>
        <p:spPr bwMode="auto">
          <a:xfrm>
            <a:off x="0" y="3476625"/>
            <a:ext cx="3562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</a:rPr>
              <a:t>Διεύθυνση</a:t>
            </a:r>
            <a:r>
              <a:rPr lang="en-US">
                <a:solidFill>
                  <a:srgbClr val="C00000"/>
                </a:solidFill>
                <a:latin typeface="Gill Sans MT" pitchFamily="34" charset="0"/>
              </a:rPr>
              <a:t> 1: </a:t>
            </a:r>
            <a:r>
              <a:rPr lang="en-US">
                <a:latin typeface="Gill Sans MT" pitchFamily="34" charset="0"/>
              </a:rPr>
              <a:t>MAC </a:t>
            </a:r>
            <a:r>
              <a:rPr lang="el-GR">
                <a:latin typeface="Arial" pitchFamily="34" charset="0"/>
              </a:rPr>
              <a:t>διεύθυνση</a:t>
            </a:r>
            <a:endParaRPr lang="en-US">
              <a:latin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</a:rPr>
              <a:t>ασύρματου τερματικού</a:t>
            </a:r>
            <a:r>
              <a:rPr lang="en-US">
                <a:latin typeface="Gill Sans MT" pitchFamily="34" charset="0"/>
              </a:rPr>
              <a:t> </a:t>
            </a:r>
            <a:r>
              <a:rPr lang="el-GR">
                <a:latin typeface="Arial" pitchFamily="34" charset="0"/>
              </a:rPr>
              <a:t>ή</a:t>
            </a:r>
            <a:r>
              <a:rPr lang="en-US">
                <a:latin typeface="Gill Sans MT" pitchFamily="34" charset="0"/>
              </a:rPr>
              <a:t> AP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</a:rPr>
              <a:t>που λαμβάνει αυτό το πλαισίο</a:t>
            </a:r>
            <a:endParaRPr lang="en-US">
              <a:latin typeface="Arial" pitchFamily="34" charset="0"/>
            </a:endParaRPr>
          </a:p>
        </p:txBody>
      </p:sp>
      <p:sp>
        <p:nvSpPr>
          <p:cNvPr id="33804" name="Line 56"/>
          <p:cNvSpPr>
            <a:spLocks noChangeShapeType="1"/>
          </p:cNvSpPr>
          <p:nvPr/>
        </p:nvSpPr>
        <p:spPr bwMode="auto">
          <a:xfrm flipH="1" flipV="1">
            <a:off x="3978275" y="2879725"/>
            <a:ext cx="609600" cy="8366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3805" name="Text Box 57"/>
          <p:cNvSpPr txBox="1">
            <a:spLocks noChangeArrowheads="1"/>
          </p:cNvSpPr>
          <p:nvPr/>
        </p:nvSpPr>
        <p:spPr bwMode="auto">
          <a:xfrm>
            <a:off x="4405313" y="3787775"/>
            <a:ext cx="30495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</a:rPr>
              <a:t>Διεύθυνση</a:t>
            </a:r>
            <a:r>
              <a:rPr lang="en-US">
                <a:solidFill>
                  <a:srgbClr val="C00000"/>
                </a:solidFill>
                <a:latin typeface="Gill Sans MT" pitchFamily="34" charset="0"/>
              </a:rPr>
              <a:t> 3: </a:t>
            </a:r>
            <a:r>
              <a:rPr lang="en-US">
                <a:latin typeface="Gill Sans MT" pitchFamily="34" charset="0"/>
              </a:rPr>
              <a:t>MAC </a:t>
            </a:r>
            <a:r>
              <a:rPr lang="el-GR">
                <a:latin typeface="Arial" pitchFamily="34" charset="0"/>
              </a:rPr>
              <a:t>διεύθυνση διεπαφής</a:t>
            </a:r>
            <a:endParaRPr lang="en-US">
              <a:latin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</a:rPr>
              <a:t>δρομολογητή</a:t>
            </a:r>
            <a:r>
              <a:rPr lang="en-US">
                <a:latin typeface="Gill Sans MT" pitchFamily="34" charset="0"/>
              </a:rPr>
              <a:t> </a:t>
            </a:r>
            <a:r>
              <a:rPr lang="el-GR">
                <a:latin typeface="Arial" pitchFamily="34" charset="0"/>
              </a:rPr>
              <a:t>στην οποία συνδέεται το</a:t>
            </a:r>
            <a:r>
              <a:rPr lang="en-US">
                <a:latin typeface="Gill Sans MT" pitchFamily="34" charset="0"/>
              </a:rPr>
              <a:t> AP</a:t>
            </a:r>
          </a:p>
        </p:txBody>
      </p:sp>
      <p:sp>
        <p:nvSpPr>
          <p:cNvPr id="33806" name="Text Box 58"/>
          <p:cNvSpPr txBox="1">
            <a:spLocks noChangeArrowheads="1"/>
          </p:cNvSpPr>
          <p:nvPr/>
        </p:nvSpPr>
        <p:spPr bwMode="auto">
          <a:xfrm>
            <a:off x="5883275" y="2892425"/>
            <a:ext cx="26066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</a:rPr>
              <a:t>Διεύθυνση</a:t>
            </a:r>
            <a:r>
              <a:rPr lang="en-US">
                <a:solidFill>
                  <a:srgbClr val="C00000"/>
                </a:solidFill>
                <a:latin typeface="Gill Sans MT" pitchFamily="34" charset="0"/>
              </a:rPr>
              <a:t> 4: </a:t>
            </a:r>
            <a:r>
              <a:rPr lang="el-GR">
                <a:latin typeface="Arial" pitchFamily="34" charset="0"/>
              </a:rPr>
              <a:t>χρησιμοποιείται</a:t>
            </a:r>
            <a:r>
              <a:rPr lang="en-US">
                <a:latin typeface="Gill Sans MT" pitchFamily="34" charset="0"/>
              </a:rPr>
              <a:t> </a:t>
            </a:r>
            <a:r>
              <a:rPr lang="el-GR">
                <a:latin typeface="Arial" pitchFamily="34" charset="0"/>
              </a:rPr>
              <a:t>μόνο</a:t>
            </a:r>
            <a:r>
              <a:rPr lang="en-US">
                <a:latin typeface="Gill Sans MT" pitchFamily="34" charset="0"/>
              </a:rPr>
              <a:t> </a:t>
            </a:r>
            <a:r>
              <a:rPr lang="el-GR">
                <a:latin typeface="Arial" pitchFamily="34" charset="0"/>
              </a:rPr>
              <a:t>σε</a:t>
            </a:r>
            <a:r>
              <a:rPr lang="en-US">
                <a:latin typeface="Gill Sans MT" pitchFamily="34" charset="0"/>
              </a:rPr>
              <a:t> ad hoc </a:t>
            </a:r>
            <a:r>
              <a:rPr lang="el-GR">
                <a:latin typeface="Arial" pitchFamily="34" charset="0"/>
              </a:rPr>
              <a:t>λειτουργία</a:t>
            </a:r>
            <a:endParaRPr lang="en-US">
              <a:latin typeface="Arial" pitchFamily="34" charset="0"/>
            </a:endParaRPr>
          </a:p>
        </p:txBody>
      </p:sp>
      <p:sp>
        <p:nvSpPr>
          <p:cNvPr id="33807" name="Line 59"/>
          <p:cNvSpPr>
            <a:spLocks noChangeShapeType="1"/>
          </p:cNvSpPr>
          <p:nvPr/>
        </p:nvSpPr>
        <p:spPr bwMode="auto">
          <a:xfrm flipH="1" flipV="1">
            <a:off x="5594350" y="2833688"/>
            <a:ext cx="290513" cy="37941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33808" name="Picture 19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" y="960438"/>
            <a:ext cx="5942013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B142551E-21B8-40E7-B2DA-CB3D0891F06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196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8197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FA4934A-F30B-4C5E-A081-3AA94F2588C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255588"/>
            <a:ext cx="8736012" cy="1143000"/>
          </a:xfrm>
        </p:spPr>
        <p:txBody>
          <a:bodyPr/>
          <a:lstStyle/>
          <a:p>
            <a:pPr algn="ctr"/>
            <a:r>
              <a:rPr lang="el-GR" sz="4000" dirty="0" smtClean="0">
                <a:latin typeface="Arial" pitchFamily="34" charset="0"/>
                <a:ea typeface="ＭＳ Ｐゴシック" pitchFamily="34" charset="-128"/>
              </a:rPr>
              <a:t>Ασύρματα και Κινητά Δίκτυα</a:t>
            </a:r>
            <a:endParaRPr lang="en-US" sz="40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305675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l-GR" sz="2000" dirty="0" smtClean="0">
                <a:ea typeface="ＭＳ Ｐゴシック" pitchFamily="34" charset="-128"/>
              </a:rPr>
              <a:t>Ο αριθμός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ασύρματων</a:t>
            </a:r>
            <a:r>
              <a:rPr lang="en-US" sz="2000" dirty="0" smtClean="0">
                <a:ea typeface="ＭＳ Ｐゴシック" pitchFamily="34" charset="-128"/>
              </a:rPr>
              <a:t> (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κινητών</a:t>
            </a:r>
            <a:r>
              <a:rPr lang="en-US" sz="2000" dirty="0" smtClean="0">
                <a:ea typeface="ＭＳ Ｐゴシック" pitchFamily="34" charset="-128"/>
              </a:rPr>
              <a:t>)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τηλεφωνικών συνδρομητών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πλέον ξεπερνάει τον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ea typeface="ＭＳ Ｐゴシック" pitchFamily="34" charset="-128"/>
              </a:rPr>
              <a:t>αριθμό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ενσύρματων τηλεφωνικών συνδρομητών</a:t>
            </a:r>
            <a:r>
              <a:rPr lang="en-US" sz="2000" dirty="0" smtClean="0">
                <a:ea typeface="ＭＳ Ｐゴシック" pitchFamily="34" charset="-128"/>
              </a:rPr>
              <a:t> (5-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προς</a:t>
            </a:r>
            <a:r>
              <a:rPr lang="en-US" sz="2000" dirty="0" smtClean="0">
                <a:ea typeface="ＭＳ Ｐゴシック" pitchFamily="34" charset="-128"/>
              </a:rPr>
              <a:t>-1)!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l-GR" sz="2000" dirty="0" smtClean="0">
                <a:ea typeface="ＭＳ Ｐゴシック" pitchFamily="34" charset="-128"/>
              </a:rPr>
              <a:t>Ο αριθμός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ασύρματων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συσκευών συνδεδεμένων στο 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</a:rPr>
              <a:t>Internet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ισούται με τον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ea typeface="ＭＳ Ｐゴシック" pitchFamily="34" charset="-128"/>
              </a:rPr>
              <a:t>αριθμό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ενσύρματων συσκευών συνδεδεμένων στο</a:t>
            </a:r>
            <a:r>
              <a:rPr lang="en-US" sz="2000" dirty="0" smtClean="0">
                <a:ea typeface="ＭＳ Ｐゴシック" pitchFamily="34" charset="-128"/>
              </a:rPr>
              <a:t> Internet</a:t>
            </a:r>
          </a:p>
          <a:p>
            <a:pPr lvl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laptops,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τηλέφωνα με ενεργοποιημένο </a:t>
            </a:r>
            <a:r>
              <a:rPr lang="en-US" sz="1800" dirty="0" smtClean="0">
                <a:ea typeface="ＭＳ Ｐゴシック" pitchFamily="34" charset="-128"/>
              </a:rPr>
              <a:t>Internet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υπόσχονται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ασύρματη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πρόσβαση</a:t>
            </a:r>
            <a:r>
              <a:rPr lang="en-US" sz="1800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ανά πάσα στιγμή</a:t>
            </a:r>
            <a:endParaRPr lang="en-US" sz="18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Δύο σημαντικές</a:t>
            </a:r>
            <a:r>
              <a:rPr lang="en-US" sz="2000" dirty="0" smtClean="0">
                <a:ea typeface="ＭＳ Ｐゴシック" pitchFamily="34" charset="-128"/>
              </a:rPr>
              <a:t> (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αλλά διαφορετικές</a:t>
            </a:r>
            <a:r>
              <a:rPr lang="en-US" sz="2000" dirty="0" smtClean="0">
                <a:ea typeface="ＭＳ Ｐゴシック" pitchFamily="34" charset="-128"/>
              </a:rPr>
              <a:t>) </a:t>
            </a: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προκλήσεις</a:t>
            </a:r>
            <a:endParaRPr lang="en-US" sz="2000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ασύρματη </a:t>
            </a: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επικοινωνία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διαχείριση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του κινητού που αλλάζει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σημείο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σύνδεσης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στο δίκτυο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200" name="Picture 15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5092" y="1038225"/>
            <a:ext cx="6688477" cy="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8778B141-97A2-44DB-8B51-B8A5C0512FE7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4820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4821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F3F81B08-EC90-4D4D-99F7-3A3990AB9E7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4822" name="Oval 3"/>
          <p:cNvSpPr>
            <a:spLocks noChangeArrowheads="1"/>
          </p:cNvSpPr>
          <p:nvPr/>
        </p:nvSpPr>
        <p:spPr bwMode="auto">
          <a:xfrm>
            <a:off x="1601788" y="1216025"/>
            <a:ext cx="2454275" cy="2374900"/>
          </a:xfrm>
          <a:prstGeom prst="ellipse">
            <a:avLst/>
          </a:prstGeom>
          <a:solidFill>
            <a:srgbClr val="66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3" name="Line 23"/>
          <p:cNvSpPr>
            <a:spLocks noChangeShapeType="1"/>
          </p:cNvSpPr>
          <p:nvPr/>
        </p:nvSpPr>
        <p:spPr bwMode="auto">
          <a:xfrm>
            <a:off x="3581400" y="272891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4824" name="Line 25"/>
          <p:cNvSpPr>
            <a:spLocks noChangeShapeType="1"/>
          </p:cNvSpPr>
          <p:nvPr/>
        </p:nvSpPr>
        <p:spPr bwMode="auto">
          <a:xfrm flipV="1">
            <a:off x="5257800" y="2271713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4825" name="Group 26"/>
          <p:cNvGrpSpPr>
            <a:grpSpLocks/>
          </p:cNvGrpSpPr>
          <p:nvPr/>
        </p:nvGrpSpPr>
        <p:grpSpPr bwMode="auto">
          <a:xfrm>
            <a:off x="6019800" y="1433513"/>
            <a:ext cx="2362200" cy="1762125"/>
            <a:chOff x="3744" y="1392"/>
            <a:chExt cx="1488" cy="1110"/>
          </a:xfrm>
        </p:grpSpPr>
        <p:sp>
          <p:nvSpPr>
            <p:cNvPr id="34913" name="Freeform 27"/>
            <p:cNvSpPr>
              <a:spLocks/>
            </p:cNvSpPr>
            <p:nvPr/>
          </p:nvSpPr>
          <p:spPr bwMode="auto">
            <a:xfrm>
              <a:off x="3744" y="1392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4914" name="Text Box 28"/>
            <p:cNvSpPr txBox="1">
              <a:spLocks noChangeArrowheads="1"/>
            </p:cNvSpPr>
            <p:nvPr/>
          </p:nvSpPr>
          <p:spPr bwMode="auto">
            <a:xfrm>
              <a:off x="4128" y="1776"/>
              <a:ext cx="60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Internet</a:t>
              </a:r>
            </a:p>
          </p:txBody>
        </p:sp>
      </p:grpSp>
      <p:grpSp>
        <p:nvGrpSpPr>
          <p:cNvPr id="34826" name="Group 161"/>
          <p:cNvGrpSpPr>
            <a:grpSpLocks/>
          </p:cNvGrpSpPr>
          <p:nvPr/>
        </p:nvGrpSpPr>
        <p:grpSpPr bwMode="auto">
          <a:xfrm>
            <a:off x="4699000" y="2284413"/>
            <a:ext cx="787400" cy="525462"/>
            <a:chOff x="2960" y="1439"/>
            <a:chExt cx="496" cy="331"/>
          </a:xfrm>
        </p:grpSpPr>
        <p:grpSp>
          <p:nvGrpSpPr>
            <p:cNvPr id="34898" name="Group 4"/>
            <p:cNvGrpSpPr>
              <a:grpSpLocks/>
            </p:cNvGrpSpPr>
            <p:nvPr/>
          </p:nvGrpSpPr>
          <p:grpSpPr bwMode="auto">
            <a:xfrm>
              <a:off x="3024" y="1623"/>
              <a:ext cx="315" cy="147"/>
              <a:chOff x="3600" y="219"/>
              <a:chExt cx="360" cy="175"/>
            </a:xfrm>
          </p:grpSpPr>
          <p:sp>
            <p:nvSpPr>
              <p:cNvPr id="34900" name="Oval 5"/>
              <p:cNvSpPr>
                <a:spLocks noChangeArrowheads="1"/>
              </p:cNvSpPr>
              <p:nvPr/>
            </p:nvSpPr>
            <p:spPr bwMode="auto">
              <a:xfrm>
                <a:off x="3603" y="298"/>
                <a:ext cx="357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01" name="Line 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902" name="Line 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903" name="Rectangle 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endParaRPr lang="el-GR" sz="24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04" name="Oval 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4905" name="Group 1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4910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4911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5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4912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4906" name="Group 1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4907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7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4908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4909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34899" name="Text Box 29"/>
            <p:cNvSpPr txBox="1">
              <a:spLocks noChangeArrowheads="1"/>
            </p:cNvSpPr>
            <p:nvPr/>
          </p:nvSpPr>
          <p:spPr bwMode="auto">
            <a:xfrm>
              <a:off x="2960" y="1439"/>
              <a:ext cx="49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router</a:t>
              </a:r>
            </a:p>
          </p:txBody>
        </p:sp>
      </p:grpSp>
      <p:sp>
        <p:nvSpPr>
          <p:cNvPr id="34827" name="Text Box 90"/>
          <p:cNvSpPr txBox="1">
            <a:spLocks noChangeArrowheads="1"/>
          </p:cNvSpPr>
          <p:nvPr/>
        </p:nvSpPr>
        <p:spPr bwMode="auto">
          <a:xfrm>
            <a:off x="1727200" y="2347913"/>
            <a:ext cx="479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H1</a:t>
            </a:r>
          </a:p>
        </p:txBody>
      </p:sp>
      <p:sp>
        <p:nvSpPr>
          <p:cNvPr id="34828" name="Text Box 93"/>
          <p:cNvSpPr txBox="1">
            <a:spLocks noChangeArrowheads="1"/>
          </p:cNvSpPr>
          <p:nvPr/>
        </p:nvSpPr>
        <p:spPr bwMode="auto">
          <a:xfrm>
            <a:off x="4327525" y="2376488"/>
            <a:ext cx="479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R1</a:t>
            </a:r>
          </a:p>
        </p:txBody>
      </p:sp>
      <p:grpSp>
        <p:nvGrpSpPr>
          <p:cNvPr id="7" name="Group 157"/>
          <p:cNvGrpSpPr>
            <a:grpSpLocks/>
          </p:cNvGrpSpPr>
          <p:nvPr/>
        </p:nvGrpSpPr>
        <p:grpSpPr bwMode="auto">
          <a:xfrm>
            <a:off x="349250" y="2392363"/>
            <a:ext cx="5356225" cy="3916362"/>
            <a:chOff x="268" y="1180"/>
            <a:chExt cx="3374" cy="2467"/>
          </a:xfrm>
        </p:grpSpPr>
        <p:sp>
          <p:nvSpPr>
            <p:cNvPr id="34869" name="Line 94"/>
            <p:cNvSpPr>
              <a:spLocks noChangeShapeType="1"/>
            </p:cNvSpPr>
            <p:nvPr/>
          </p:nvSpPr>
          <p:spPr bwMode="auto">
            <a:xfrm>
              <a:off x="1612" y="1180"/>
              <a:ext cx="566" cy="21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70" name="Rectangle 98"/>
            <p:cNvSpPr>
              <a:spLocks noChangeArrowheads="1"/>
            </p:cNvSpPr>
            <p:nvPr/>
          </p:nvSpPr>
          <p:spPr bwMode="auto">
            <a:xfrm>
              <a:off x="358" y="2897"/>
              <a:ext cx="3280" cy="2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71" name="Freeform 95"/>
            <p:cNvSpPr>
              <a:spLocks/>
            </p:cNvSpPr>
            <p:nvPr/>
          </p:nvSpPr>
          <p:spPr bwMode="auto">
            <a:xfrm>
              <a:off x="268" y="1426"/>
              <a:ext cx="3374" cy="1668"/>
            </a:xfrm>
            <a:custGeom>
              <a:avLst/>
              <a:gdLst>
                <a:gd name="T0" fmla="*/ 1397 w 3374"/>
                <a:gd name="T1" fmla="*/ 0 h 1668"/>
                <a:gd name="T2" fmla="*/ 104 w 3374"/>
                <a:gd name="T3" fmla="*/ 1445 h 1668"/>
                <a:gd name="T4" fmla="*/ 1294 w 3374"/>
                <a:gd name="T5" fmla="*/ 1418 h 1668"/>
                <a:gd name="T6" fmla="*/ 3374 w 3374"/>
                <a:gd name="T7" fmla="*/ 1445 h 1668"/>
                <a:gd name="T8" fmla="*/ 1585 w 3374"/>
                <a:gd name="T9" fmla="*/ 75 h 1668"/>
                <a:gd name="T10" fmla="*/ 1397 w 3374"/>
                <a:gd name="T11" fmla="*/ 0 h 16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74"/>
                <a:gd name="T19" fmla="*/ 0 h 1668"/>
                <a:gd name="T20" fmla="*/ 3374 w 3374"/>
                <a:gd name="T21" fmla="*/ 1668 h 16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74" h="1668">
                  <a:moveTo>
                    <a:pt x="1397" y="0"/>
                  </a:moveTo>
                  <a:cubicBezTo>
                    <a:pt x="1255" y="557"/>
                    <a:pt x="999" y="1064"/>
                    <a:pt x="104" y="1445"/>
                  </a:cubicBezTo>
                  <a:cubicBezTo>
                    <a:pt x="0" y="1641"/>
                    <a:pt x="719" y="1436"/>
                    <a:pt x="1294" y="1418"/>
                  </a:cubicBezTo>
                  <a:cubicBezTo>
                    <a:pt x="1839" y="1418"/>
                    <a:pt x="3326" y="1668"/>
                    <a:pt x="3374" y="1445"/>
                  </a:cubicBezTo>
                  <a:cubicBezTo>
                    <a:pt x="1983" y="1002"/>
                    <a:pt x="1929" y="582"/>
                    <a:pt x="1585" y="75"/>
                  </a:cubicBezTo>
                  <a:cubicBezTo>
                    <a:pt x="1491" y="25"/>
                    <a:pt x="1529" y="67"/>
                    <a:pt x="1397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17998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7695" name="Rectangle 96"/>
            <p:cNvSpPr>
              <a:spLocks noChangeArrowheads="1"/>
            </p:cNvSpPr>
            <p:nvPr/>
          </p:nvSpPr>
          <p:spPr bwMode="auto">
            <a:xfrm rot="1284652">
              <a:off x="1621" y="1314"/>
              <a:ext cx="355" cy="115"/>
            </a:xfrm>
            <a:prstGeom prst="rect">
              <a:avLst/>
            </a:prstGeom>
            <a:solidFill>
              <a:srgbClr val="262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en-US" sz="180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4873" name="Text Box 97"/>
            <p:cNvSpPr txBox="1">
              <a:spLocks noChangeArrowheads="1"/>
            </p:cNvSpPr>
            <p:nvPr/>
          </p:nvSpPr>
          <p:spPr bwMode="auto">
            <a:xfrm>
              <a:off x="540" y="2923"/>
              <a:ext cx="291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AP MAC addr  H1 MAC addr R1 MAC addr</a:t>
              </a:r>
            </a:p>
          </p:txBody>
        </p:sp>
        <p:sp>
          <p:nvSpPr>
            <p:cNvPr id="34874" name="Line 99"/>
            <p:cNvSpPr>
              <a:spLocks noChangeShapeType="1"/>
            </p:cNvSpPr>
            <p:nvPr/>
          </p:nvSpPr>
          <p:spPr bwMode="auto">
            <a:xfrm>
              <a:off x="560" y="2897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75" name="Line 100"/>
            <p:cNvSpPr>
              <a:spLocks noChangeShapeType="1"/>
            </p:cNvSpPr>
            <p:nvPr/>
          </p:nvSpPr>
          <p:spPr bwMode="auto">
            <a:xfrm>
              <a:off x="1520" y="2897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76" name="Line 101"/>
            <p:cNvSpPr>
              <a:spLocks noChangeShapeType="1"/>
            </p:cNvSpPr>
            <p:nvPr/>
          </p:nvSpPr>
          <p:spPr bwMode="auto">
            <a:xfrm flipH="1">
              <a:off x="2437" y="2892"/>
              <a:ext cx="6" cy="2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4877" name="Group 106"/>
            <p:cNvGrpSpPr>
              <a:grpSpLocks/>
            </p:cNvGrpSpPr>
            <p:nvPr/>
          </p:nvGrpSpPr>
          <p:grpSpPr bwMode="auto">
            <a:xfrm>
              <a:off x="396" y="3107"/>
              <a:ext cx="120" cy="114"/>
              <a:chOff x="1300" y="3186"/>
              <a:chExt cx="120" cy="114"/>
            </a:xfrm>
          </p:grpSpPr>
          <p:sp>
            <p:nvSpPr>
              <p:cNvPr id="34895" name="Rectangle 105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96" name="Freeform 103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97" name="Freeform 104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78" name="Group 107"/>
            <p:cNvGrpSpPr>
              <a:grpSpLocks/>
            </p:cNvGrpSpPr>
            <p:nvPr/>
          </p:nvGrpSpPr>
          <p:grpSpPr bwMode="auto">
            <a:xfrm>
              <a:off x="412" y="2839"/>
              <a:ext cx="120" cy="114"/>
              <a:chOff x="1300" y="3186"/>
              <a:chExt cx="120" cy="114"/>
            </a:xfrm>
          </p:grpSpPr>
          <p:sp>
            <p:nvSpPr>
              <p:cNvPr id="34892" name="Rectangle 108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93" name="Freeform 109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94" name="Freeform 110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79" name="Group 111"/>
            <p:cNvGrpSpPr>
              <a:grpSpLocks/>
            </p:cNvGrpSpPr>
            <p:nvPr/>
          </p:nvGrpSpPr>
          <p:grpSpPr bwMode="auto">
            <a:xfrm>
              <a:off x="3456" y="2851"/>
              <a:ext cx="120" cy="114"/>
              <a:chOff x="1300" y="3186"/>
              <a:chExt cx="120" cy="114"/>
            </a:xfrm>
          </p:grpSpPr>
          <p:sp>
            <p:nvSpPr>
              <p:cNvPr id="34889" name="Rectangle 112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90" name="Freeform 113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91" name="Freeform 114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4880" name="Line 115"/>
            <p:cNvSpPr>
              <a:spLocks noChangeShapeType="1"/>
            </p:cNvSpPr>
            <p:nvPr/>
          </p:nvSpPr>
          <p:spPr bwMode="auto">
            <a:xfrm>
              <a:off x="3404" y="2903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4881" name="Group 116"/>
            <p:cNvGrpSpPr>
              <a:grpSpLocks/>
            </p:cNvGrpSpPr>
            <p:nvPr/>
          </p:nvGrpSpPr>
          <p:grpSpPr bwMode="auto">
            <a:xfrm>
              <a:off x="3462" y="3103"/>
              <a:ext cx="120" cy="114"/>
              <a:chOff x="1300" y="3186"/>
              <a:chExt cx="120" cy="114"/>
            </a:xfrm>
          </p:grpSpPr>
          <p:sp>
            <p:nvSpPr>
              <p:cNvPr id="34886" name="Rectangle 117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87" name="Freeform 118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88" name="Freeform 119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4882" name="Text Box 120"/>
            <p:cNvSpPr txBox="1">
              <a:spLocks noChangeArrowheads="1"/>
            </p:cNvSpPr>
            <p:nvPr/>
          </p:nvSpPr>
          <p:spPr bwMode="auto">
            <a:xfrm>
              <a:off x="523" y="3182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address 1</a:t>
              </a:r>
            </a:p>
          </p:txBody>
        </p:sp>
        <p:sp>
          <p:nvSpPr>
            <p:cNvPr id="34883" name="Text Box 121"/>
            <p:cNvSpPr txBox="1">
              <a:spLocks noChangeArrowheads="1"/>
            </p:cNvSpPr>
            <p:nvPr/>
          </p:nvSpPr>
          <p:spPr bwMode="auto">
            <a:xfrm>
              <a:off x="1500" y="3180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address 2</a:t>
              </a:r>
            </a:p>
          </p:txBody>
        </p:sp>
        <p:sp>
          <p:nvSpPr>
            <p:cNvPr id="34884" name="Text Box 122"/>
            <p:cNvSpPr txBox="1">
              <a:spLocks noChangeArrowheads="1"/>
            </p:cNvSpPr>
            <p:nvPr/>
          </p:nvSpPr>
          <p:spPr bwMode="auto">
            <a:xfrm>
              <a:off x="2480" y="3171"/>
              <a:ext cx="6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address 3</a:t>
              </a:r>
            </a:p>
          </p:txBody>
        </p:sp>
        <p:sp>
          <p:nvSpPr>
            <p:cNvPr id="34885" name="Text Box 123"/>
            <p:cNvSpPr txBox="1">
              <a:spLocks noChangeArrowheads="1"/>
            </p:cNvSpPr>
            <p:nvPr/>
          </p:nvSpPr>
          <p:spPr bwMode="auto">
            <a:xfrm>
              <a:off x="2619" y="3414"/>
              <a:ext cx="96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802.</a:t>
              </a:r>
              <a:r>
                <a:rPr lang="en-US" sz="18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11</a:t>
              </a:r>
              <a:r>
                <a:rPr lang="en-US" sz="180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frame</a:t>
              </a:r>
            </a:p>
          </p:txBody>
        </p:sp>
      </p:grpSp>
      <p:grpSp>
        <p:nvGrpSpPr>
          <p:cNvPr id="12" name="Group 160"/>
          <p:cNvGrpSpPr>
            <a:grpSpLocks/>
          </p:cNvGrpSpPr>
          <p:nvPr/>
        </p:nvGrpSpPr>
        <p:grpSpPr bwMode="auto">
          <a:xfrm>
            <a:off x="3811588" y="2811463"/>
            <a:ext cx="4186237" cy="2155825"/>
            <a:chOff x="2401" y="1771"/>
            <a:chExt cx="2637" cy="1358"/>
          </a:xfrm>
        </p:grpSpPr>
        <p:sp>
          <p:nvSpPr>
            <p:cNvPr id="34842" name="Freeform 130"/>
            <p:cNvSpPr>
              <a:spLocks/>
            </p:cNvSpPr>
            <p:nvPr/>
          </p:nvSpPr>
          <p:spPr bwMode="auto">
            <a:xfrm>
              <a:off x="2592" y="2002"/>
              <a:ext cx="2419" cy="441"/>
            </a:xfrm>
            <a:custGeom>
              <a:avLst/>
              <a:gdLst>
                <a:gd name="T0" fmla="*/ 54 w 2419"/>
                <a:gd name="T1" fmla="*/ 9 h 441"/>
                <a:gd name="T2" fmla="*/ 0 w 2419"/>
                <a:gd name="T3" fmla="*/ 437 h 441"/>
                <a:gd name="T4" fmla="*/ 2419 w 2419"/>
                <a:gd name="T5" fmla="*/ 369 h 441"/>
                <a:gd name="T6" fmla="*/ 336 w 2419"/>
                <a:gd name="T7" fmla="*/ 5 h 441"/>
                <a:gd name="T8" fmla="*/ 54 w 2419"/>
                <a:gd name="T9" fmla="*/ 9 h 4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19"/>
                <a:gd name="T16" fmla="*/ 0 h 441"/>
                <a:gd name="T17" fmla="*/ 2419 w 2419"/>
                <a:gd name="T18" fmla="*/ 441 h 4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19" h="441">
                  <a:moveTo>
                    <a:pt x="54" y="9"/>
                  </a:moveTo>
                  <a:cubicBezTo>
                    <a:pt x="45" y="275"/>
                    <a:pt x="38" y="312"/>
                    <a:pt x="0" y="437"/>
                  </a:cubicBezTo>
                  <a:cubicBezTo>
                    <a:pt x="499" y="418"/>
                    <a:pt x="2363" y="441"/>
                    <a:pt x="2419" y="369"/>
                  </a:cubicBezTo>
                  <a:cubicBezTo>
                    <a:pt x="921" y="148"/>
                    <a:pt x="719" y="337"/>
                    <a:pt x="336" y="5"/>
                  </a:cubicBezTo>
                  <a:cubicBezTo>
                    <a:pt x="205" y="9"/>
                    <a:pt x="231" y="0"/>
                    <a:pt x="54" y="9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17998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843" name="Line 127"/>
            <p:cNvSpPr>
              <a:spLocks noChangeShapeType="1"/>
            </p:cNvSpPr>
            <p:nvPr/>
          </p:nvSpPr>
          <p:spPr bwMode="auto">
            <a:xfrm>
              <a:off x="2401" y="1771"/>
              <a:ext cx="6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44" name="Rectangle 129"/>
            <p:cNvSpPr>
              <a:spLocks noChangeArrowheads="1"/>
            </p:cNvSpPr>
            <p:nvPr/>
          </p:nvSpPr>
          <p:spPr bwMode="auto">
            <a:xfrm>
              <a:off x="2620" y="2398"/>
              <a:ext cx="2385" cy="2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68" name="Rectangle 131"/>
            <p:cNvSpPr>
              <a:spLocks noChangeArrowheads="1"/>
            </p:cNvSpPr>
            <p:nvPr/>
          </p:nvSpPr>
          <p:spPr bwMode="auto">
            <a:xfrm>
              <a:off x="2563" y="1848"/>
              <a:ext cx="355" cy="115"/>
            </a:xfrm>
            <a:prstGeom prst="rect">
              <a:avLst/>
            </a:prstGeom>
            <a:solidFill>
              <a:srgbClr val="262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en-US" sz="180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4846" name="Text Box 132"/>
            <p:cNvSpPr txBox="1">
              <a:spLocks noChangeArrowheads="1"/>
            </p:cNvSpPr>
            <p:nvPr/>
          </p:nvSpPr>
          <p:spPr bwMode="auto">
            <a:xfrm>
              <a:off x="2802" y="2424"/>
              <a:ext cx="20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R1 MAC addr  H1 MAC addr </a:t>
              </a:r>
            </a:p>
          </p:txBody>
        </p:sp>
        <p:sp>
          <p:nvSpPr>
            <p:cNvPr id="34847" name="Line 133"/>
            <p:cNvSpPr>
              <a:spLocks noChangeShapeType="1"/>
            </p:cNvSpPr>
            <p:nvPr/>
          </p:nvSpPr>
          <p:spPr bwMode="auto">
            <a:xfrm>
              <a:off x="282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48" name="Line 134"/>
            <p:cNvSpPr>
              <a:spLocks noChangeShapeType="1"/>
            </p:cNvSpPr>
            <p:nvPr/>
          </p:nvSpPr>
          <p:spPr bwMode="auto">
            <a:xfrm>
              <a:off x="378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849" name="Line 135"/>
            <p:cNvSpPr>
              <a:spLocks noChangeShapeType="1"/>
            </p:cNvSpPr>
            <p:nvPr/>
          </p:nvSpPr>
          <p:spPr bwMode="auto">
            <a:xfrm>
              <a:off x="474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34850" name="Group 136"/>
            <p:cNvGrpSpPr>
              <a:grpSpLocks/>
            </p:cNvGrpSpPr>
            <p:nvPr/>
          </p:nvGrpSpPr>
          <p:grpSpPr bwMode="auto">
            <a:xfrm>
              <a:off x="2658" y="2608"/>
              <a:ext cx="120" cy="114"/>
              <a:chOff x="1300" y="3186"/>
              <a:chExt cx="120" cy="114"/>
            </a:xfrm>
          </p:grpSpPr>
          <p:sp>
            <p:nvSpPr>
              <p:cNvPr id="34866" name="Rectangle 137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67" name="Freeform 138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68" name="Freeform 139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51" name="Group 140"/>
            <p:cNvGrpSpPr>
              <a:grpSpLocks/>
            </p:cNvGrpSpPr>
            <p:nvPr/>
          </p:nvGrpSpPr>
          <p:grpSpPr bwMode="auto">
            <a:xfrm>
              <a:off x="2674" y="2340"/>
              <a:ext cx="120" cy="114"/>
              <a:chOff x="1300" y="3186"/>
              <a:chExt cx="120" cy="114"/>
            </a:xfrm>
          </p:grpSpPr>
          <p:sp>
            <p:nvSpPr>
              <p:cNvPr id="34863" name="Rectangle 141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64" name="Freeform 142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65" name="Freeform 143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52" name="Group 144"/>
            <p:cNvGrpSpPr>
              <a:grpSpLocks/>
            </p:cNvGrpSpPr>
            <p:nvPr/>
          </p:nvGrpSpPr>
          <p:grpSpPr bwMode="auto">
            <a:xfrm>
              <a:off x="4814" y="2352"/>
              <a:ext cx="120" cy="114"/>
              <a:chOff x="1300" y="3186"/>
              <a:chExt cx="120" cy="114"/>
            </a:xfrm>
          </p:grpSpPr>
          <p:sp>
            <p:nvSpPr>
              <p:cNvPr id="34860" name="Rectangle 145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61" name="Freeform 146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62" name="Freeform 147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34853" name="Group 149"/>
            <p:cNvGrpSpPr>
              <a:grpSpLocks/>
            </p:cNvGrpSpPr>
            <p:nvPr/>
          </p:nvGrpSpPr>
          <p:grpSpPr bwMode="auto">
            <a:xfrm>
              <a:off x="4820" y="2604"/>
              <a:ext cx="120" cy="114"/>
              <a:chOff x="1300" y="3186"/>
              <a:chExt cx="120" cy="114"/>
            </a:xfrm>
          </p:grpSpPr>
          <p:sp>
            <p:nvSpPr>
              <p:cNvPr id="34857" name="Rectangle 150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58" name="Freeform 151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34859" name="Freeform 152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6 w 60"/>
                  <a:gd name="T1" fmla="*/ 0 h 150"/>
                  <a:gd name="T2" fmla="*/ 2 w 60"/>
                  <a:gd name="T3" fmla="*/ 3 h 150"/>
                  <a:gd name="T4" fmla="*/ 5 w 60"/>
                  <a:gd name="T5" fmla="*/ 5 h 150"/>
                  <a:gd name="T6" fmla="*/ 0 w 60"/>
                  <a:gd name="T7" fmla="*/ 10 h 1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0"/>
                  <a:gd name="T13" fmla="*/ 0 h 150"/>
                  <a:gd name="T14" fmla="*/ 60 w 60"/>
                  <a:gd name="T15" fmla="*/ 150 h 1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sp>
          <p:nvSpPr>
            <p:cNvPr id="34854" name="Text Box 153"/>
            <p:cNvSpPr txBox="1">
              <a:spLocks noChangeArrowheads="1"/>
            </p:cNvSpPr>
            <p:nvPr/>
          </p:nvSpPr>
          <p:spPr bwMode="auto">
            <a:xfrm>
              <a:off x="2785" y="2683"/>
              <a:ext cx="81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dest. address </a:t>
              </a:r>
            </a:p>
          </p:txBody>
        </p:sp>
        <p:sp>
          <p:nvSpPr>
            <p:cNvPr id="34855" name="Text Box 154"/>
            <p:cNvSpPr txBox="1">
              <a:spLocks noChangeArrowheads="1"/>
            </p:cNvSpPr>
            <p:nvPr/>
          </p:nvSpPr>
          <p:spPr bwMode="auto">
            <a:xfrm>
              <a:off x="3762" y="2681"/>
              <a:ext cx="9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source address </a:t>
              </a:r>
            </a:p>
          </p:txBody>
        </p:sp>
        <p:sp>
          <p:nvSpPr>
            <p:cNvPr id="34856" name="Text Box 156"/>
            <p:cNvSpPr txBox="1">
              <a:spLocks noChangeArrowheads="1"/>
            </p:cNvSpPr>
            <p:nvPr/>
          </p:nvSpPr>
          <p:spPr bwMode="auto">
            <a:xfrm>
              <a:off x="4146" y="2896"/>
              <a:ext cx="89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802.</a:t>
              </a:r>
              <a:r>
                <a:rPr lang="en-US" sz="18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8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frame</a:t>
              </a:r>
            </a:p>
          </p:txBody>
        </p:sp>
      </p:grpSp>
      <p:grpSp>
        <p:nvGrpSpPr>
          <p:cNvPr id="34831" name="Group 361"/>
          <p:cNvGrpSpPr>
            <a:grpSpLocks/>
          </p:cNvGrpSpPr>
          <p:nvPr/>
        </p:nvGrpSpPr>
        <p:grpSpPr bwMode="auto">
          <a:xfrm>
            <a:off x="3311525" y="2235200"/>
            <a:ext cx="762000" cy="663575"/>
            <a:chOff x="2967" y="478"/>
            <a:chExt cx="788" cy="625"/>
          </a:xfrm>
        </p:grpSpPr>
        <p:pic>
          <p:nvPicPr>
            <p:cNvPr id="34840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41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32" name="Group 356"/>
          <p:cNvGrpSpPr>
            <a:grpSpLocks/>
          </p:cNvGrpSpPr>
          <p:nvPr/>
        </p:nvGrpSpPr>
        <p:grpSpPr bwMode="auto">
          <a:xfrm>
            <a:off x="1909763" y="1798638"/>
            <a:ext cx="609600" cy="598487"/>
            <a:chOff x="313" y="1497"/>
            <a:chExt cx="1152" cy="1014"/>
          </a:xfrm>
        </p:grpSpPr>
        <p:pic>
          <p:nvPicPr>
            <p:cNvPr id="34838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39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33" name="Group 356"/>
          <p:cNvGrpSpPr>
            <a:grpSpLocks/>
          </p:cNvGrpSpPr>
          <p:nvPr/>
        </p:nvGrpSpPr>
        <p:grpSpPr bwMode="auto">
          <a:xfrm>
            <a:off x="2874963" y="1493838"/>
            <a:ext cx="609600" cy="598487"/>
            <a:chOff x="313" y="1497"/>
            <a:chExt cx="1152" cy="1014"/>
          </a:xfrm>
        </p:grpSpPr>
        <p:pic>
          <p:nvPicPr>
            <p:cNvPr id="34836" name="Picture 354" descr="laptop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37" name="Picture 355" descr="antenna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834" name="Rectangle 49"/>
          <p:cNvSpPr txBox="1">
            <a:spLocks noChangeArrowheads="1"/>
          </p:cNvSpPr>
          <p:nvPr/>
        </p:nvSpPr>
        <p:spPr bwMode="auto">
          <a:xfrm>
            <a:off x="533400" y="157163"/>
            <a:ext cx="6405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>
                <a:solidFill>
                  <a:srgbClr val="000099"/>
                </a:solidFill>
                <a:latin typeface="Gill Sans MT" pitchFamily="34" charset="0"/>
              </a:rPr>
              <a:t>802.11 </a:t>
            </a:r>
            <a:r>
              <a:rPr lang="el-GR" sz="2800">
                <a:solidFill>
                  <a:srgbClr val="000099"/>
                </a:solidFill>
                <a:latin typeface="Arial" pitchFamily="34" charset="0"/>
              </a:rPr>
              <a:t>πλαίσιο</a:t>
            </a:r>
            <a:r>
              <a:rPr lang="en-US" sz="2800">
                <a:solidFill>
                  <a:srgbClr val="000099"/>
                </a:solidFill>
                <a:latin typeface="Gill Sans MT" pitchFamily="34" charset="0"/>
              </a:rPr>
              <a:t>: </a:t>
            </a:r>
            <a:r>
              <a:rPr lang="el-GR" sz="2800">
                <a:solidFill>
                  <a:srgbClr val="000099"/>
                </a:solidFill>
                <a:latin typeface="Arial" pitchFamily="34" charset="0"/>
              </a:rPr>
              <a:t>διευθυνσιοδότηση</a:t>
            </a:r>
            <a:endParaRPr lang="en-US" sz="280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34835" name="Picture 19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438" y="611188"/>
            <a:ext cx="59420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EF23BA72-D76C-4826-A27A-980690E97237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5844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5845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18413B7-769C-4349-B988-CEA7678AAAF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35846" name="Group 2"/>
          <p:cNvGrpSpPr>
            <a:grpSpLocks/>
          </p:cNvGrpSpPr>
          <p:nvPr/>
        </p:nvGrpSpPr>
        <p:grpSpPr bwMode="auto">
          <a:xfrm>
            <a:off x="519113" y="2179638"/>
            <a:ext cx="8077200" cy="985837"/>
            <a:chOff x="240" y="887"/>
            <a:chExt cx="5088" cy="621"/>
          </a:xfrm>
        </p:grpSpPr>
        <p:sp>
          <p:nvSpPr>
            <p:cNvPr id="35879" name="Rectangle 3"/>
            <p:cNvSpPr>
              <a:spLocks noChangeArrowheads="1"/>
            </p:cNvSpPr>
            <p:nvPr/>
          </p:nvSpPr>
          <p:spPr bwMode="auto">
            <a:xfrm>
              <a:off x="24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frame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control</a:t>
              </a:r>
            </a:p>
          </p:txBody>
        </p:sp>
        <p:sp>
          <p:nvSpPr>
            <p:cNvPr id="35880" name="Rectangle 4"/>
            <p:cNvSpPr>
              <a:spLocks noChangeArrowheads="1"/>
            </p:cNvSpPr>
            <p:nvPr/>
          </p:nvSpPr>
          <p:spPr bwMode="auto">
            <a:xfrm>
              <a:off x="76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duration</a:t>
              </a:r>
            </a:p>
          </p:txBody>
        </p:sp>
        <p:sp>
          <p:nvSpPr>
            <p:cNvPr id="35881" name="Rectangle 5"/>
            <p:cNvSpPr>
              <a:spLocks noChangeArrowheads="1"/>
            </p:cNvSpPr>
            <p:nvPr/>
          </p:nvSpPr>
          <p:spPr bwMode="auto">
            <a:xfrm>
              <a:off x="1296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1</a:t>
              </a:r>
            </a:p>
          </p:txBody>
        </p:sp>
        <p:sp>
          <p:nvSpPr>
            <p:cNvPr id="35882" name="Rectangle 6"/>
            <p:cNvSpPr>
              <a:spLocks noChangeArrowheads="1"/>
            </p:cNvSpPr>
            <p:nvPr/>
          </p:nvSpPr>
          <p:spPr bwMode="auto">
            <a:xfrm>
              <a:off x="1824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2</a:t>
              </a:r>
            </a:p>
          </p:txBody>
        </p:sp>
        <p:sp>
          <p:nvSpPr>
            <p:cNvPr id="35883" name="Rectangle 7"/>
            <p:cNvSpPr>
              <a:spLocks noChangeArrowheads="1"/>
            </p:cNvSpPr>
            <p:nvPr/>
          </p:nvSpPr>
          <p:spPr bwMode="auto">
            <a:xfrm>
              <a:off x="340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4</a:t>
              </a:r>
            </a:p>
          </p:txBody>
        </p:sp>
        <p:sp>
          <p:nvSpPr>
            <p:cNvPr id="35884" name="Rectangle 8"/>
            <p:cNvSpPr>
              <a:spLocks noChangeArrowheads="1"/>
            </p:cNvSpPr>
            <p:nvPr/>
          </p:nvSpPr>
          <p:spPr bwMode="auto">
            <a:xfrm>
              <a:off x="2352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address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3</a:t>
              </a:r>
            </a:p>
          </p:txBody>
        </p:sp>
        <p:sp>
          <p:nvSpPr>
            <p:cNvPr id="35885" name="Rectangle 9"/>
            <p:cNvSpPr>
              <a:spLocks noChangeArrowheads="1"/>
            </p:cNvSpPr>
            <p:nvPr/>
          </p:nvSpPr>
          <p:spPr bwMode="auto">
            <a:xfrm>
              <a:off x="288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>
                <a:latin typeface="Arial" pitchFamily="34" charset="0"/>
              </a:endParaRPr>
            </a:p>
          </p:txBody>
        </p:sp>
        <p:sp>
          <p:nvSpPr>
            <p:cNvPr id="35886" name="Rectangle 10"/>
            <p:cNvSpPr>
              <a:spLocks noChangeArrowheads="1"/>
            </p:cNvSpPr>
            <p:nvPr/>
          </p:nvSpPr>
          <p:spPr bwMode="auto">
            <a:xfrm>
              <a:off x="3936" y="1104"/>
              <a:ext cx="864" cy="38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payload</a:t>
              </a:r>
            </a:p>
          </p:txBody>
        </p:sp>
        <p:sp>
          <p:nvSpPr>
            <p:cNvPr id="35887" name="Rectangle 11"/>
            <p:cNvSpPr>
              <a:spLocks noChangeArrowheads="1"/>
            </p:cNvSpPr>
            <p:nvPr/>
          </p:nvSpPr>
          <p:spPr bwMode="auto">
            <a:xfrm>
              <a:off x="480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CRC</a:t>
              </a:r>
            </a:p>
          </p:txBody>
        </p:sp>
        <p:sp>
          <p:nvSpPr>
            <p:cNvPr id="35888" name="Text Box 12"/>
            <p:cNvSpPr txBox="1">
              <a:spLocks noChangeArrowheads="1"/>
            </p:cNvSpPr>
            <p:nvPr/>
          </p:nvSpPr>
          <p:spPr bwMode="auto">
            <a:xfrm>
              <a:off x="480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5889" name="Text Box 13"/>
            <p:cNvSpPr txBox="1">
              <a:spLocks noChangeArrowheads="1"/>
            </p:cNvSpPr>
            <p:nvPr/>
          </p:nvSpPr>
          <p:spPr bwMode="auto">
            <a:xfrm>
              <a:off x="960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5890" name="Text Box 14"/>
            <p:cNvSpPr txBox="1">
              <a:spLocks noChangeArrowheads="1"/>
            </p:cNvSpPr>
            <p:nvPr/>
          </p:nvSpPr>
          <p:spPr bwMode="auto">
            <a:xfrm>
              <a:off x="1536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5891" name="Text Box 15"/>
            <p:cNvSpPr txBox="1">
              <a:spLocks noChangeArrowheads="1"/>
            </p:cNvSpPr>
            <p:nvPr/>
          </p:nvSpPr>
          <p:spPr bwMode="auto">
            <a:xfrm>
              <a:off x="2016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5892" name="Text Box 16"/>
            <p:cNvSpPr txBox="1">
              <a:spLocks noChangeArrowheads="1"/>
            </p:cNvSpPr>
            <p:nvPr/>
          </p:nvSpPr>
          <p:spPr bwMode="auto">
            <a:xfrm>
              <a:off x="2544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5893" name="Text Box 17"/>
            <p:cNvSpPr txBox="1">
              <a:spLocks noChangeArrowheads="1"/>
            </p:cNvSpPr>
            <p:nvPr/>
          </p:nvSpPr>
          <p:spPr bwMode="auto">
            <a:xfrm>
              <a:off x="3072" y="9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5894" name="Text Box 18"/>
            <p:cNvSpPr txBox="1">
              <a:spLocks noChangeArrowheads="1"/>
            </p:cNvSpPr>
            <p:nvPr/>
          </p:nvSpPr>
          <p:spPr bwMode="auto">
            <a:xfrm>
              <a:off x="3638" y="88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6</a:t>
              </a:r>
            </a:p>
          </p:txBody>
        </p:sp>
        <p:sp>
          <p:nvSpPr>
            <p:cNvPr id="35895" name="Text Box 19"/>
            <p:cNvSpPr txBox="1">
              <a:spLocks noChangeArrowheads="1"/>
            </p:cNvSpPr>
            <p:nvPr/>
          </p:nvSpPr>
          <p:spPr bwMode="auto">
            <a:xfrm>
              <a:off x="4032" y="912"/>
              <a:ext cx="6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0 - 2312</a:t>
              </a:r>
            </a:p>
          </p:txBody>
        </p:sp>
        <p:sp>
          <p:nvSpPr>
            <p:cNvPr id="35896" name="Text Box 20"/>
            <p:cNvSpPr txBox="1">
              <a:spLocks noChangeArrowheads="1"/>
            </p:cNvSpPr>
            <p:nvPr/>
          </p:nvSpPr>
          <p:spPr bwMode="auto">
            <a:xfrm>
              <a:off x="4982" y="88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4</a:t>
              </a:r>
            </a:p>
          </p:txBody>
        </p:sp>
        <p:sp>
          <p:nvSpPr>
            <p:cNvPr id="35897" name="Text Box 21"/>
            <p:cNvSpPr txBox="1">
              <a:spLocks noChangeArrowheads="1"/>
            </p:cNvSpPr>
            <p:nvPr/>
          </p:nvSpPr>
          <p:spPr bwMode="auto">
            <a:xfrm>
              <a:off x="2918" y="1142"/>
              <a:ext cx="50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seq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control</a:t>
              </a:r>
            </a:p>
          </p:txBody>
        </p:sp>
      </p:grpSp>
      <p:grpSp>
        <p:nvGrpSpPr>
          <p:cNvPr id="35847" name="Group 23"/>
          <p:cNvGrpSpPr>
            <a:grpSpLocks/>
          </p:cNvGrpSpPr>
          <p:nvPr/>
        </p:nvGrpSpPr>
        <p:grpSpPr bwMode="auto">
          <a:xfrm>
            <a:off x="442913" y="3856038"/>
            <a:ext cx="8534400" cy="954087"/>
            <a:chOff x="240" y="1991"/>
            <a:chExt cx="5376" cy="601"/>
          </a:xfrm>
        </p:grpSpPr>
        <p:sp>
          <p:nvSpPr>
            <p:cNvPr id="35857" name="Rectangle 24"/>
            <p:cNvSpPr>
              <a:spLocks noChangeArrowheads="1"/>
            </p:cNvSpPr>
            <p:nvPr/>
          </p:nvSpPr>
          <p:spPr bwMode="auto">
            <a:xfrm>
              <a:off x="864" y="2208"/>
              <a:ext cx="624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Type</a:t>
              </a:r>
            </a:p>
          </p:txBody>
        </p:sp>
        <p:sp>
          <p:nvSpPr>
            <p:cNvPr id="35858" name="Rectangle 25"/>
            <p:cNvSpPr>
              <a:spLocks noChangeArrowheads="1"/>
            </p:cNvSpPr>
            <p:nvPr/>
          </p:nvSpPr>
          <p:spPr bwMode="auto">
            <a:xfrm>
              <a:off x="2592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From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AP</a:t>
              </a:r>
            </a:p>
          </p:txBody>
        </p:sp>
        <p:sp>
          <p:nvSpPr>
            <p:cNvPr id="35859" name="Rectangle 26"/>
            <p:cNvSpPr>
              <a:spLocks noChangeArrowheads="1"/>
            </p:cNvSpPr>
            <p:nvPr/>
          </p:nvSpPr>
          <p:spPr bwMode="auto">
            <a:xfrm>
              <a:off x="1488" y="2208"/>
              <a:ext cx="67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Subtype</a:t>
              </a:r>
            </a:p>
          </p:txBody>
        </p:sp>
        <p:sp>
          <p:nvSpPr>
            <p:cNvPr id="35860" name="Rectangle 27"/>
            <p:cNvSpPr>
              <a:spLocks noChangeArrowheads="1"/>
            </p:cNvSpPr>
            <p:nvPr/>
          </p:nvSpPr>
          <p:spPr bwMode="auto">
            <a:xfrm>
              <a:off x="2160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To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AP</a:t>
              </a:r>
            </a:p>
          </p:txBody>
        </p:sp>
        <p:sp>
          <p:nvSpPr>
            <p:cNvPr id="35861" name="Rectangle 28"/>
            <p:cNvSpPr>
              <a:spLocks noChangeArrowheads="1"/>
            </p:cNvSpPr>
            <p:nvPr/>
          </p:nvSpPr>
          <p:spPr bwMode="auto">
            <a:xfrm>
              <a:off x="3024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More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frag</a:t>
              </a:r>
            </a:p>
          </p:txBody>
        </p:sp>
        <p:sp>
          <p:nvSpPr>
            <p:cNvPr id="35862" name="Rectangle 29"/>
            <p:cNvSpPr>
              <a:spLocks noChangeArrowheads="1"/>
            </p:cNvSpPr>
            <p:nvPr/>
          </p:nvSpPr>
          <p:spPr bwMode="auto">
            <a:xfrm>
              <a:off x="4752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WEP</a:t>
              </a:r>
            </a:p>
          </p:txBody>
        </p:sp>
        <p:sp>
          <p:nvSpPr>
            <p:cNvPr id="35863" name="Rectangle 30"/>
            <p:cNvSpPr>
              <a:spLocks noChangeArrowheads="1"/>
            </p:cNvSpPr>
            <p:nvPr/>
          </p:nvSpPr>
          <p:spPr bwMode="auto">
            <a:xfrm>
              <a:off x="4320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More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data</a:t>
              </a:r>
            </a:p>
          </p:txBody>
        </p:sp>
        <p:sp>
          <p:nvSpPr>
            <p:cNvPr id="35864" name="Rectangle 31"/>
            <p:cNvSpPr>
              <a:spLocks noChangeArrowheads="1"/>
            </p:cNvSpPr>
            <p:nvPr/>
          </p:nvSpPr>
          <p:spPr bwMode="auto">
            <a:xfrm>
              <a:off x="3888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Power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mgt</a:t>
              </a:r>
            </a:p>
          </p:txBody>
        </p:sp>
        <p:sp>
          <p:nvSpPr>
            <p:cNvPr id="35865" name="Rectangle 32"/>
            <p:cNvSpPr>
              <a:spLocks noChangeArrowheads="1"/>
            </p:cNvSpPr>
            <p:nvPr/>
          </p:nvSpPr>
          <p:spPr bwMode="auto">
            <a:xfrm>
              <a:off x="3456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Retry</a:t>
              </a:r>
            </a:p>
          </p:txBody>
        </p:sp>
        <p:sp>
          <p:nvSpPr>
            <p:cNvPr id="35866" name="Rectangle 33"/>
            <p:cNvSpPr>
              <a:spLocks noChangeArrowheads="1"/>
            </p:cNvSpPr>
            <p:nvPr/>
          </p:nvSpPr>
          <p:spPr bwMode="auto">
            <a:xfrm>
              <a:off x="5184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Rsvd</a:t>
              </a:r>
            </a:p>
          </p:txBody>
        </p:sp>
        <p:sp>
          <p:nvSpPr>
            <p:cNvPr id="35867" name="Rectangle 34"/>
            <p:cNvSpPr>
              <a:spLocks noChangeArrowheads="1"/>
            </p:cNvSpPr>
            <p:nvPr/>
          </p:nvSpPr>
          <p:spPr bwMode="auto">
            <a:xfrm>
              <a:off x="240" y="2208"/>
              <a:ext cx="624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Protocol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version</a:t>
              </a:r>
            </a:p>
          </p:txBody>
        </p:sp>
        <p:sp>
          <p:nvSpPr>
            <p:cNvPr id="35868" name="Text Box 35"/>
            <p:cNvSpPr txBox="1">
              <a:spLocks noChangeArrowheads="1"/>
            </p:cNvSpPr>
            <p:nvPr/>
          </p:nvSpPr>
          <p:spPr bwMode="auto">
            <a:xfrm>
              <a:off x="518" y="1991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5869" name="Text Box 36"/>
            <p:cNvSpPr txBox="1">
              <a:spLocks noChangeArrowheads="1"/>
            </p:cNvSpPr>
            <p:nvPr/>
          </p:nvSpPr>
          <p:spPr bwMode="auto">
            <a:xfrm>
              <a:off x="1104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2</a:t>
              </a:r>
            </a:p>
          </p:txBody>
        </p:sp>
        <p:sp>
          <p:nvSpPr>
            <p:cNvPr id="35870" name="Text Box 37"/>
            <p:cNvSpPr txBox="1">
              <a:spLocks noChangeArrowheads="1"/>
            </p:cNvSpPr>
            <p:nvPr/>
          </p:nvSpPr>
          <p:spPr bwMode="auto">
            <a:xfrm>
              <a:off x="1728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4</a:t>
              </a:r>
            </a:p>
          </p:txBody>
        </p:sp>
        <p:sp>
          <p:nvSpPr>
            <p:cNvPr id="35871" name="Text Box 38"/>
            <p:cNvSpPr txBox="1">
              <a:spLocks noChangeArrowheads="1"/>
            </p:cNvSpPr>
            <p:nvPr/>
          </p:nvSpPr>
          <p:spPr bwMode="auto">
            <a:xfrm>
              <a:off x="2304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2" name="Text Box 39"/>
            <p:cNvSpPr txBox="1">
              <a:spLocks noChangeArrowheads="1"/>
            </p:cNvSpPr>
            <p:nvPr/>
          </p:nvSpPr>
          <p:spPr bwMode="auto">
            <a:xfrm>
              <a:off x="2688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3" name="Text Box 40"/>
            <p:cNvSpPr txBox="1">
              <a:spLocks noChangeArrowheads="1"/>
            </p:cNvSpPr>
            <p:nvPr/>
          </p:nvSpPr>
          <p:spPr bwMode="auto">
            <a:xfrm>
              <a:off x="3120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4" name="Text Box 41"/>
            <p:cNvSpPr txBox="1">
              <a:spLocks noChangeArrowheads="1"/>
            </p:cNvSpPr>
            <p:nvPr/>
          </p:nvSpPr>
          <p:spPr bwMode="auto">
            <a:xfrm>
              <a:off x="4464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5" name="Text Box 42"/>
            <p:cNvSpPr txBox="1">
              <a:spLocks noChangeArrowheads="1"/>
            </p:cNvSpPr>
            <p:nvPr/>
          </p:nvSpPr>
          <p:spPr bwMode="auto">
            <a:xfrm>
              <a:off x="4896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6" name="Text Box 43"/>
            <p:cNvSpPr txBox="1">
              <a:spLocks noChangeArrowheads="1"/>
            </p:cNvSpPr>
            <p:nvPr/>
          </p:nvSpPr>
          <p:spPr bwMode="auto">
            <a:xfrm>
              <a:off x="5280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7" name="Text Box 44"/>
            <p:cNvSpPr txBox="1">
              <a:spLocks noChangeArrowheads="1"/>
            </p:cNvSpPr>
            <p:nvPr/>
          </p:nvSpPr>
          <p:spPr bwMode="auto">
            <a:xfrm>
              <a:off x="3600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  <p:sp>
          <p:nvSpPr>
            <p:cNvPr id="35878" name="Text Box 45"/>
            <p:cNvSpPr txBox="1">
              <a:spLocks noChangeArrowheads="1"/>
            </p:cNvSpPr>
            <p:nvPr/>
          </p:nvSpPr>
          <p:spPr bwMode="auto">
            <a:xfrm>
              <a:off x="3984" y="201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1</a:t>
              </a:r>
            </a:p>
          </p:txBody>
        </p:sp>
      </p:grpSp>
      <p:sp>
        <p:nvSpPr>
          <p:cNvPr id="35848" name="Freeform 47"/>
          <p:cNvSpPr>
            <a:spLocks/>
          </p:cNvSpPr>
          <p:nvPr/>
        </p:nvSpPr>
        <p:spPr bwMode="auto">
          <a:xfrm>
            <a:off x="430213" y="3144838"/>
            <a:ext cx="8713787" cy="1066800"/>
          </a:xfrm>
          <a:custGeom>
            <a:avLst/>
            <a:gdLst>
              <a:gd name="T0" fmla="*/ 2147483647 w 5489"/>
              <a:gd name="T1" fmla="*/ 0 h 672"/>
              <a:gd name="T2" fmla="*/ 0 w 5489"/>
              <a:gd name="T3" fmla="*/ 2147483647 h 672"/>
              <a:gd name="T4" fmla="*/ 2147483647 w 5489"/>
              <a:gd name="T5" fmla="*/ 2147483647 h 672"/>
              <a:gd name="T6" fmla="*/ 2147483647 w 5489"/>
              <a:gd name="T7" fmla="*/ 0 h 672"/>
              <a:gd name="T8" fmla="*/ 2147483647 w 5489"/>
              <a:gd name="T9" fmla="*/ 0 h 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89"/>
              <a:gd name="T16" fmla="*/ 0 h 672"/>
              <a:gd name="T17" fmla="*/ 5489 w 5489"/>
              <a:gd name="T18" fmla="*/ 672 h 6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89" h="672">
                <a:moveTo>
                  <a:pt x="64" y="0"/>
                </a:moveTo>
                <a:lnTo>
                  <a:pt x="0" y="664"/>
                </a:lnTo>
                <a:lnTo>
                  <a:pt x="5392" y="672"/>
                </a:lnTo>
                <a:cubicBezTo>
                  <a:pt x="5489" y="561"/>
                  <a:pt x="976" y="408"/>
                  <a:pt x="584" y="0"/>
                </a:cubicBezTo>
                <a:cubicBezTo>
                  <a:pt x="152" y="0"/>
                  <a:pt x="172" y="0"/>
                  <a:pt x="64" y="0"/>
                </a:cubicBez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>
                  <a:alpha val="17998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5849" name="Text Box 49"/>
          <p:cNvSpPr txBox="1">
            <a:spLocks noChangeArrowheads="1"/>
          </p:cNvSpPr>
          <p:nvPr/>
        </p:nvSpPr>
        <p:spPr bwMode="auto">
          <a:xfrm>
            <a:off x="2132013" y="1335088"/>
            <a:ext cx="3273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διάρκεια εκχωρημένου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χρόνου μετάδοσης</a:t>
            </a:r>
            <a:r>
              <a:rPr lang="en-US" sz="1800">
                <a:latin typeface="Arial" pitchFamily="34" charset="0"/>
                <a:cs typeface="Arial" pitchFamily="34" charset="0"/>
              </a:rPr>
              <a:t> (RTS/CTS)</a:t>
            </a:r>
          </a:p>
        </p:txBody>
      </p:sp>
      <p:sp>
        <p:nvSpPr>
          <p:cNvPr id="35850" name="Line 50"/>
          <p:cNvSpPr>
            <a:spLocks noChangeShapeType="1"/>
          </p:cNvSpPr>
          <p:nvPr/>
        </p:nvSpPr>
        <p:spPr bwMode="auto">
          <a:xfrm flipH="1">
            <a:off x="1905000" y="1554163"/>
            <a:ext cx="258763" cy="639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5851" name="Text Box 51"/>
          <p:cNvSpPr txBox="1">
            <a:spLocks noChangeArrowheads="1"/>
          </p:cNvSpPr>
          <p:nvPr/>
        </p:nvSpPr>
        <p:spPr bwMode="auto">
          <a:xfrm>
            <a:off x="5926138" y="1196975"/>
            <a:ext cx="249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#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ακολουθίας πλαισίου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dirty="0">
                <a:latin typeface="Arial" pitchFamily="34" charset="0"/>
                <a:cs typeface="Arial" pitchFamily="34" charset="0"/>
              </a:rPr>
              <a:t>(για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έλεγχο λαθών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52" name="Line 52"/>
          <p:cNvSpPr>
            <a:spLocks noChangeShapeType="1"/>
          </p:cNvSpPr>
          <p:nvPr/>
        </p:nvSpPr>
        <p:spPr bwMode="auto">
          <a:xfrm flipH="1">
            <a:off x="5410200" y="1493838"/>
            <a:ext cx="487363" cy="912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5853" name="Line 53"/>
          <p:cNvSpPr>
            <a:spLocks noChangeShapeType="1"/>
          </p:cNvSpPr>
          <p:nvPr/>
        </p:nvSpPr>
        <p:spPr bwMode="auto">
          <a:xfrm flipH="1" flipV="1">
            <a:off x="2012950" y="4908550"/>
            <a:ext cx="258763" cy="639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5854" name="Text Box 54"/>
          <p:cNvSpPr txBox="1">
            <a:spLocks noChangeArrowheads="1"/>
          </p:cNvSpPr>
          <p:nvPr/>
        </p:nvSpPr>
        <p:spPr bwMode="auto">
          <a:xfrm>
            <a:off x="2192338" y="5480050"/>
            <a:ext cx="254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τύπος πλαισίου</a:t>
            </a:r>
            <a:endParaRPr lang="en-US" sz="180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(RTS, CTS, ACK, data)</a:t>
            </a:r>
          </a:p>
        </p:txBody>
      </p:sp>
      <p:sp>
        <p:nvSpPr>
          <p:cNvPr id="35855" name="Rectangle 49"/>
          <p:cNvSpPr txBox="1"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>
                <a:solidFill>
                  <a:srgbClr val="000099"/>
                </a:solidFill>
                <a:latin typeface="Gill Sans MT" pitchFamily="34" charset="0"/>
              </a:rPr>
              <a:t>802.11 </a:t>
            </a:r>
            <a:r>
              <a:rPr lang="el-GR" sz="3200">
                <a:solidFill>
                  <a:srgbClr val="000099"/>
                </a:solidFill>
                <a:latin typeface="Arial" pitchFamily="34" charset="0"/>
              </a:rPr>
              <a:t>πλαίσιο</a:t>
            </a:r>
            <a:r>
              <a:rPr lang="en-US" sz="3200">
                <a:solidFill>
                  <a:srgbClr val="000099"/>
                </a:solidFill>
                <a:latin typeface="Gill Sans MT" pitchFamily="34" charset="0"/>
              </a:rPr>
              <a:t>: </a:t>
            </a:r>
            <a:r>
              <a:rPr lang="el-GR" sz="3200">
                <a:solidFill>
                  <a:srgbClr val="000099"/>
                </a:solidFill>
                <a:latin typeface="Arial" pitchFamily="34" charset="0"/>
              </a:rPr>
              <a:t>περισσότερα</a:t>
            </a:r>
            <a:endParaRPr lang="en-US" sz="320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35856" name="Picture 22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744538"/>
            <a:ext cx="5310187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EA723607-A8A7-459B-A38B-4153F2D2A43C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6868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6869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19A8EE2-EEB3-4DB3-9D72-D0C5F8ED3D3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6870" name="Rectangle 74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>
                <a:solidFill>
                  <a:srgbClr val="000099"/>
                </a:solidFill>
                <a:latin typeface="Gill Sans MT" pitchFamily="34" charset="0"/>
              </a:rPr>
              <a:t>802.11: </a:t>
            </a:r>
            <a:r>
              <a:rPr lang="el-GR" sz="2800">
                <a:solidFill>
                  <a:srgbClr val="000099"/>
                </a:solidFill>
                <a:latin typeface="Arial" pitchFamily="34" charset="0"/>
              </a:rPr>
              <a:t>κινητικότητα εντός του ίδιου </a:t>
            </a:r>
            <a:r>
              <a:rPr lang="en-US" sz="2800">
                <a:solidFill>
                  <a:srgbClr val="000099"/>
                </a:solidFill>
                <a:latin typeface="Arial" pitchFamily="34" charset="0"/>
              </a:rPr>
              <a:t>subnet</a:t>
            </a:r>
          </a:p>
        </p:txBody>
      </p:sp>
      <p:sp>
        <p:nvSpPr>
          <p:cNvPr id="36871" name="Rectangle 94"/>
          <p:cNvSpPr>
            <a:spLocks noGrp="1" noChangeArrowheads="1"/>
          </p:cNvSpPr>
          <p:nvPr>
            <p:ph type="body" sz="half" idx="1"/>
          </p:nvPr>
        </p:nvSpPr>
        <p:spPr>
          <a:xfrm>
            <a:off x="452438" y="1325563"/>
            <a:ext cx="4006546" cy="4648200"/>
          </a:xfrm>
        </p:spPr>
        <p:txBody>
          <a:bodyPr/>
          <a:lstStyle/>
          <a:p>
            <a:pPr>
              <a:lnSpc>
                <a:spcPts val="3000"/>
              </a:lnSpc>
              <a:tabLst>
                <a:tab pos="746125" algn="l"/>
              </a:tabLst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Ο </a:t>
            </a:r>
            <a:r>
              <a:rPr lang="en-US" sz="2000" dirty="0" smtClean="0">
                <a:ea typeface="ＭＳ Ｐゴシック" pitchFamily="34" charset="-128"/>
              </a:rPr>
              <a:t>H1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παραμένει στο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ίδιο</a:t>
            </a:r>
            <a:r>
              <a:rPr lang="en-US" sz="2000" dirty="0" smtClean="0">
                <a:ea typeface="ＭＳ Ｐゴシック" pitchFamily="34" charset="-128"/>
              </a:rPr>
              <a:t> IP </a:t>
            </a:r>
            <a:r>
              <a:rPr lang="el-GR" sz="2000" dirty="0" err="1" smtClean="0">
                <a:latin typeface="Arial" pitchFamily="34" charset="0"/>
                <a:ea typeface="ＭＳ Ｐゴシック" pitchFamily="34" charset="-128"/>
              </a:rPr>
              <a:t>υποδίκτυο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η </a:t>
            </a:r>
            <a:r>
              <a:rPr lang="en-US" sz="2000" dirty="0" smtClean="0">
                <a:ea typeface="ＭＳ Ｐゴシック" pitchFamily="34" charset="-128"/>
              </a:rPr>
              <a:t>IP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διεύθυνση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μπορεί να παραμείνει ίδια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ts val="3000"/>
              </a:lnSpc>
              <a:tabLst>
                <a:tab pos="746125" algn="l"/>
              </a:tabLst>
            </a:pPr>
            <a:r>
              <a:rPr lang="el-GR" sz="2000" dirty="0" err="1" smtClean="0">
                <a:latin typeface="Arial" pitchFamily="34" charset="0"/>
                <a:ea typeface="ＭＳ Ｐゴシック" pitchFamily="34" charset="-128"/>
              </a:rPr>
              <a:t>μεταγωγέας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ποιό</a:t>
            </a:r>
            <a:r>
              <a:rPr lang="en-US" sz="2000" dirty="0" smtClean="0">
                <a:ea typeface="ＭＳ Ｐゴシック" pitchFamily="34" charset="-128"/>
              </a:rPr>
              <a:t> AP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συνδέεται με τον</a:t>
            </a:r>
            <a:r>
              <a:rPr lang="en-US" sz="2000" dirty="0" smtClean="0">
                <a:ea typeface="ＭＳ Ｐゴシック" pitchFamily="34" charset="-128"/>
              </a:rPr>
              <a:t> H1</a:t>
            </a:r>
            <a:r>
              <a:rPr lang="el-GR" sz="2000" dirty="0" smtClean="0">
                <a:ea typeface="ＭＳ Ｐゴシック" pitchFamily="34" charset="-128"/>
              </a:rPr>
              <a:t>;</a:t>
            </a:r>
            <a:endParaRPr lang="en-US" sz="2000" dirty="0" smtClean="0">
              <a:ea typeface="ＭＳ Ｐゴシック" pitchFamily="34" charset="-128"/>
            </a:endParaRPr>
          </a:p>
          <a:p>
            <a:pPr marL="685800" lvl="1" indent="-228600">
              <a:lnSpc>
                <a:spcPts val="2600"/>
              </a:lnSpc>
              <a:tabLst>
                <a:tab pos="746125" algn="l"/>
              </a:tabLst>
            </a:pPr>
            <a:r>
              <a:rPr lang="el-GR" sz="1800" dirty="0" err="1" smtClean="0">
                <a:latin typeface="Arial" pitchFamily="34" charset="0"/>
                <a:ea typeface="ＭＳ Ｐゴシック" pitchFamily="34" charset="-128"/>
              </a:rPr>
              <a:t>αυτο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-εκμάθηση</a:t>
            </a:r>
            <a:r>
              <a:rPr lang="en-US" sz="1800" dirty="0" smtClean="0">
                <a:ea typeface="ＭＳ Ｐゴシック" pitchFamily="34" charset="-128"/>
              </a:rPr>
              <a:t>: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ο </a:t>
            </a:r>
            <a:r>
              <a:rPr lang="el-GR" sz="1800" dirty="0" err="1" smtClean="0">
                <a:latin typeface="Arial" pitchFamily="34" charset="0"/>
                <a:ea typeface="ＭＳ Ｐゴシック" pitchFamily="34" charset="-128"/>
              </a:rPr>
              <a:t>μεταγωγέας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 θα δει το πλαίσιο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από το</a:t>
            </a:r>
            <a:r>
              <a:rPr lang="en-US" sz="1800" dirty="0" smtClean="0">
                <a:ea typeface="ＭＳ Ｐゴシック" pitchFamily="34" charset="-128"/>
              </a:rPr>
              <a:t> H1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και θα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θυμηθεί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ποιά θύρα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μπορεί να χρησιμοποιηθεί</a:t>
            </a:r>
            <a:r>
              <a:rPr lang="en-US" altLang="ja-JP" sz="1800" dirty="0" smtClean="0">
                <a:ea typeface="ＭＳ Ｐゴシック" pitchFamily="34" charset="-128"/>
              </a:rPr>
              <a:t> </a:t>
            </a:r>
            <a:r>
              <a:rPr lang="el-GR" altLang="ja-JP" sz="1800" dirty="0" smtClean="0">
                <a:latin typeface="Arial" pitchFamily="34" charset="0"/>
                <a:ea typeface="ＭＳ Ｐゴシック" pitchFamily="34" charset="-128"/>
              </a:rPr>
              <a:t>για να φθάσει στον</a:t>
            </a:r>
            <a:r>
              <a:rPr lang="en-US" altLang="ja-JP" sz="1800" dirty="0" smtClean="0">
                <a:ea typeface="ＭＳ Ｐゴシック" pitchFamily="34" charset="-128"/>
              </a:rPr>
              <a:t> H1</a:t>
            </a:r>
            <a:endParaRPr lang="en-US" sz="1800" dirty="0" smtClean="0">
              <a:ea typeface="ＭＳ Ｐゴシック" pitchFamily="34" charset="-128"/>
            </a:endParaRPr>
          </a:p>
        </p:txBody>
      </p:sp>
      <p:sp>
        <p:nvSpPr>
          <p:cNvPr id="36872" name="Oval 5"/>
          <p:cNvSpPr>
            <a:spLocks noChangeArrowheads="1"/>
          </p:cNvSpPr>
          <p:nvPr/>
        </p:nvSpPr>
        <p:spPr bwMode="auto">
          <a:xfrm>
            <a:off x="6380163" y="3179763"/>
            <a:ext cx="2154237" cy="2093912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36873" name="Oval 38"/>
          <p:cNvSpPr>
            <a:spLocks noChangeArrowheads="1"/>
          </p:cNvSpPr>
          <p:nvPr/>
        </p:nvSpPr>
        <p:spPr bwMode="auto">
          <a:xfrm>
            <a:off x="4673600" y="3241675"/>
            <a:ext cx="2278063" cy="205105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36874" name="Line 59"/>
          <p:cNvSpPr>
            <a:spLocks noChangeShapeType="1"/>
          </p:cNvSpPr>
          <p:nvPr/>
        </p:nvSpPr>
        <p:spPr bwMode="auto">
          <a:xfrm>
            <a:off x="6792913" y="42259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6875" name="Line 60"/>
          <p:cNvSpPr>
            <a:spLocks noChangeShapeType="1"/>
          </p:cNvSpPr>
          <p:nvPr/>
        </p:nvSpPr>
        <p:spPr bwMode="auto">
          <a:xfrm flipH="1">
            <a:off x="6305550" y="4129088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876" name="Line 61"/>
          <p:cNvSpPr>
            <a:spLocks noChangeShapeType="1"/>
          </p:cNvSpPr>
          <p:nvPr/>
        </p:nvSpPr>
        <p:spPr bwMode="auto">
          <a:xfrm flipH="1">
            <a:off x="6319838" y="4205288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877" name="Line 62"/>
          <p:cNvSpPr>
            <a:spLocks noChangeShapeType="1"/>
          </p:cNvSpPr>
          <p:nvPr/>
        </p:nvSpPr>
        <p:spPr bwMode="auto">
          <a:xfrm flipH="1">
            <a:off x="6262688" y="4271963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6878" name="Group 356"/>
          <p:cNvGrpSpPr>
            <a:grpSpLocks/>
          </p:cNvGrpSpPr>
          <p:nvPr/>
        </p:nvGrpSpPr>
        <p:grpSpPr bwMode="auto">
          <a:xfrm>
            <a:off x="8005763" y="3667125"/>
            <a:ext cx="333375" cy="369888"/>
            <a:chOff x="313" y="1497"/>
            <a:chExt cx="1152" cy="1014"/>
          </a:xfrm>
        </p:grpSpPr>
        <p:pic>
          <p:nvPicPr>
            <p:cNvPr id="36923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24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79" name="Group 403"/>
          <p:cNvGrpSpPr>
            <a:grpSpLocks/>
          </p:cNvGrpSpPr>
          <p:nvPr/>
        </p:nvGrpSpPr>
        <p:grpSpPr bwMode="auto">
          <a:xfrm>
            <a:off x="4968875" y="4156075"/>
            <a:ext cx="525463" cy="392113"/>
            <a:chOff x="2751" y="1851"/>
            <a:chExt cx="462" cy="478"/>
          </a:xfrm>
        </p:grpSpPr>
        <p:pic>
          <p:nvPicPr>
            <p:cNvPr id="36921" name="Picture 364" descr="iphone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2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0" name="Group 356"/>
          <p:cNvGrpSpPr>
            <a:grpSpLocks/>
          </p:cNvGrpSpPr>
          <p:nvPr/>
        </p:nvGrpSpPr>
        <p:grpSpPr bwMode="auto">
          <a:xfrm>
            <a:off x="7345363" y="4592638"/>
            <a:ext cx="363537" cy="338137"/>
            <a:chOff x="313" y="1497"/>
            <a:chExt cx="1152" cy="1014"/>
          </a:xfrm>
        </p:grpSpPr>
        <p:pic>
          <p:nvPicPr>
            <p:cNvPr id="36919" name="Picture 354" descr="laptop_stylized_small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20" name="Picture 355" descr="antenna_stylized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1" name="Group 356"/>
          <p:cNvGrpSpPr>
            <a:grpSpLocks/>
          </p:cNvGrpSpPr>
          <p:nvPr/>
        </p:nvGrpSpPr>
        <p:grpSpPr bwMode="auto">
          <a:xfrm>
            <a:off x="6116638" y="4613275"/>
            <a:ext cx="376237" cy="347663"/>
            <a:chOff x="313" y="1497"/>
            <a:chExt cx="1152" cy="1014"/>
          </a:xfrm>
        </p:grpSpPr>
        <p:pic>
          <p:nvPicPr>
            <p:cNvPr id="36917" name="Picture 354" descr="laptop_stylized_smal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8" name="Picture 355" descr="antenna_stylize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2" name="Group 356"/>
          <p:cNvGrpSpPr>
            <a:grpSpLocks/>
          </p:cNvGrpSpPr>
          <p:nvPr/>
        </p:nvGrpSpPr>
        <p:grpSpPr bwMode="auto">
          <a:xfrm>
            <a:off x="5394325" y="4632325"/>
            <a:ext cx="384175" cy="438150"/>
            <a:chOff x="313" y="1497"/>
            <a:chExt cx="1152" cy="1014"/>
          </a:xfrm>
        </p:grpSpPr>
        <p:pic>
          <p:nvPicPr>
            <p:cNvPr id="36915" name="Picture 354" descr="laptop_stylized_small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6" name="Picture 355" descr="antenna_stylized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3" name="Group 403"/>
          <p:cNvGrpSpPr>
            <a:grpSpLocks/>
          </p:cNvGrpSpPr>
          <p:nvPr/>
        </p:nvGrpSpPr>
        <p:grpSpPr bwMode="auto">
          <a:xfrm>
            <a:off x="5292725" y="3475038"/>
            <a:ext cx="487363" cy="401637"/>
            <a:chOff x="2751" y="1851"/>
            <a:chExt cx="462" cy="478"/>
          </a:xfrm>
        </p:grpSpPr>
        <p:pic>
          <p:nvPicPr>
            <p:cNvPr id="36913" name="Picture 364" descr="iphone_stylized_small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4" name="Group 403"/>
          <p:cNvGrpSpPr>
            <a:grpSpLocks/>
          </p:cNvGrpSpPr>
          <p:nvPr/>
        </p:nvGrpSpPr>
        <p:grpSpPr bwMode="auto">
          <a:xfrm>
            <a:off x="7853363" y="4135438"/>
            <a:ext cx="527050" cy="392112"/>
            <a:chOff x="2751" y="1851"/>
            <a:chExt cx="462" cy="478"/>
          </a:xfrm>
        </p:grpSpPr>
        <p:pic>
          <p:nvPicPr>
            <p:cNvPr id="36911" name="Picture 364" descr="iphone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5" name="Group 356"/>
          <p:cNvGrpSpPr>
            <a:grpSpLocks/>
          </p:cNvGrpSpPr>
          <p:nvPr/>
        </p:nvGrpSpPr>
        <p:grpSpPr bwMode="auto">
          <a:xfrm>
            <a:off x="6421438" y="3992563"/>
            <a:ext cx="376237" cy="349250"/>
            <a:chOff x="313" y="1497"/>
            <a:chExt cx="1152" cy="1014"/>
          </a:xfrm>
        </p:grpSpPr>
        <p:pic>
          <p:nvPicPr>
            <p:cNvPr id="36909" name="Picture 354" descr="laptop_stylized_smal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10" name="Picture 355" descr="antenna_stylized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6" name="Group 361"/>
          <p:cNvGrpSpPr>
            <a:grpSpLocks/>
          </p:cNvGrpSpPr>
          <p:nvPr/>
        </p:nvGrpSpPr>
        <p:grpSpPr bwMode="auto">
          <a:xfrm>
            <a:off x="5516563" y="3810000"/>
            <a:ext cx="762000" cy="663575"/>
            <a:chOff x="2967" y="478"/>
            <a:chExt cx="788" cy="625"/>
          </a:xfrm>
        </p:grpSpPr>
        <p:pic>
          <p:nvPicPr>
            <p:cNvPr id="3690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87" name="Group 361"/>
          <p:cNvGrpSpPr>
            <a:grpSpLocks/>
          </p:cNvGrpSpPr>
          <p:nvPr/>
        </p:nvGrpSpPr>
        <p:grpSpPr bwMode="auto">
          <a:xfrm>
            <a:off x="7153275" y="3830638"/>
            <a:ext cx="762000" cy="661987"/>
            <a:chOff x="2967" y="478"/>
            <a:chExt cx="788" cy="625"/>
          </a:xfrm>
        </p:grpSpPr>
        <p:pic>
          <p:nvPicPr>
            <p:cNvPr id="3690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888" name="Text Box 18"/>
          <p:cNvSpPr txBox="1">
            <a:spLocks noChangeArrowheads="1"/>
          </p:cNvSpPr>
          <p:nvPr/>
        </p:nvSpPr>
        <p:spPr bwMode="auto">
          <a:xfrm>
            <a:off x="5719763" y="4894263"/>
            <a:ext cx="446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H1</a:t>
            </a:r>
          </a:p>
        </p:txBody>
      </p:sp>
      <p:sp>
        <p:nvSpPr>
          <p:cNvPr id="36889" name="Text Box 20"/>
          <p:cNvSpPr txBox="1">
            <a:spLocks noChangeArrowheads="1"/>
          </p:cNvSpPr>
          <p:nvPr/>
        </p:nvSpPr>
        <p:spPr bwMode="auto">
          <a:xfrm>
            <a:off x="7721600" y="4887913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BBS 2</a:t>
            </a:r>
          </a:p>
        </p:txBody>
      </p:sp>
      <p:sp>
        <p:nvSpPr>
          <p:cNvPr id="36890" name="Text Box 20"/>
          <p:cNvSpPr txBox="1">
            <a:spLocks noChangeArrowheads="1"/>
          </p:cNvSpPr>
          <p:nvPr/>
        </p:nvSpPr>
        <p:spPr bwMode="auto">
          <a:xfrm>
            <a:off x="4613275" y="4989513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BBS 1</a:t>
            </a:r>
          </a:p>
        </p:txBody>
      </p:sp>
      <p:sp>
        <p:nvSpPr>
          <p:cNvPr id="36891" name="Line 13"/>
          <p:cNvSpPr>
            <a:spLocks noChangeShapeType="1"/>
          </p:cNvSpPr>
          <p:nvPr/>
        </p:nvSpPr>
        <p:spPr bwMode="auto">
          <a:xfrm flipV="1">
            <a:off x="6524625" y="1941513"/>
            <a:ext cx="14288" cy="773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892" name="Line 13"/>
          <p:cNvSpPr>
            <a:spLocks noChangeShapeType="1"/>
          </p:cNvSpPr>
          <p:nvPr/>
        </p:nvSpPr>
        <p:spPr bwMode="auto">
          <a:xfrm flipH="1" flipV="1">
            <a:off x="6630988" y="2997200"/>
            <a:ext cx="744537" cy="116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6893" name="Line 13"/>
          <p:cNvSpPr>
            <a:spLocks noChangeShapeType="1"/>
          </p:cNvSpPr>
          <p:nvPr/>
        </p:nvSpPr>
        <p:spPr bwMode="auto">
          <a:xfrm flipV="1">
            <a:off x="5784850" y="3017838"/>
            <a:ext cx="657225" cy="1138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36894" name="Group 332"/>
          <p:cNvGrpSpPr>
            <a:grpSpLocks/>
          </p:cNvGrpSpPr>
          <p:nvPr/>
        </p:nvGrpSpPr>
        <p:grpSpPr bwMode="auto">
          <a:xfrm>
            <a:off x="6075363" y="1689100"/>
            <a:ext cx="881062" cy="454025"/>
            <a:chOff x="2356" y="1300"/>
            <a:chExt cx="555" cy="194"/>
          </a:xfrm>
        </p:grpSpPr>
        <p:sp>
          <p:nvSpPr>
            <p:cNvPr id="36897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6898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6899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grpSp>
          <p:nvGrpSpPr>
            <p:cNvPr id="36900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36903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6904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6901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6902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36895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184900" y="2619375"/>
            <a:ext cx="703263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96" name="Picture 16" descr="underline_base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19100" y="890588"/>
            <a:ext cx="7313613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3A5AE28-D20E-4460-BB1C-8462E29CE7AE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7892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7893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71AD960-5490-4575-8281-19CEF093F5E8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7894" name="Rectangle 73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600">
                <a:solidFill>
                  <a:srgbClr val="000099"/>
                </a:solidFill>
                <a:latin typeface="Gill Sans MT" pitchFamily="34" charset="0"/>
              </a:rPr>
              <a:t>802.11: </a:t>
            </a:r>
            <a:r>
              <a:rPr lang="el-GR" sz="3600">
                <a:solidFill>
                  <a:srgbClr val="000099"/>
                </a:solidFill>
                <a:latin typeface="Arial" pitchFamily="34" charset="0"/>
              </a:rPr>
              <a:t>προχωρημένες δυνατότητες</a:t>
            </a:r>
            <a:endParaRPr lang="en-US" sz="360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37895" name="Rectangle 90"/>
          <p:cNvSpPr>
            <a:spLocks noGrp="1" noChangeArrowheads="1"/>
          </p:cNvSpPr>
          <p:nvPr>
            <p:ph type="body" sz="half" idx="1"/>
          </p:nvPr>
        </p:nvSpPr>
        <p:spPr>
          <a:xfrm>
            <a:off x="509588" y="1365250"/>
            <a:ext cx="3748087" cy="4648200"/>
          </a:xfrm>
        </p:spPr>
        <p:txBody>
          <a:bodyPr/>
          <a:lstStyle/>
          <a:p>
            <a:pPr>
              <a:buFont typeface="Wingdings" pitchFamily="2" charset="2"/>
              <a:buNone/>
              <a:tabLst>
                <a:tab pos="746125" algn="l"/>
              </a:tabLst>
            </a:pPr>
            <a:r>
              <a:rPr lang="el-GR" i="1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Προσαρμογή ρυθμού</a:t>
            </a:r>
            <a:endParaRPr lang="en-US" i="1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tabLst>
                <a:tab pos="746125" algn="l"/>
              </a:tabLst>
            </a:pP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σταθμός βάσης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κινητό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δυναμικά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αλλάζουν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ρυθμό μετάδοσης</a:t>
            </a:r>
            <a:r>
              <a:rPr lang="en-US" sz="2400" dirty="0" smtClean="0">
                <a:ea typeface="ＭＳ Ｐゴシック" pitchFamily="34" charset="-128"/>
              </a:rPr>
              <a:t> (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τεχνική διαμόρφωσης φυσικού επιπέδου</a:t>
            </a:r>
            <a:r>
              <a:rPr lang="en-US" sz="2400" dirty="0" smtClean="0">
                <a:ea typeface="ＭＳ Ｐゴシック" pitchFamily="34" charset="-128"/>
              </a:rPr>
              <a:t>)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καθώς μετακινείται το κινητό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το </a:t>
            </a:r>
            <a:r>
              <a:rPr lang="en-US" sz="2400" dirty="0" smtClean="0">
                <a:ea typeface="ＭＳ Ｐゴシック" pitchFamily="34" charset="-128"/>
              </a:rPr>
              <a:t>SNR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ποικίλλει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</a:p>
        </p:txBody>
      </p:sp>
      <p:sp>
        <p:nvSpPr>
          <p:cNvPr id="37896" name="Line 140"/>
          <p:cNvSpPr>
            <a:spLocks noChangeShapeType="1"/>
          </p:cNvSpPr>
          <p:nvPr/>
        </p:nvSpPr>
        <p:spPr bwMode="auto">
          <a:xfrm>
            <a:off x="1997075" y="5237163"/>
            <a:ext cx="29686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897" name="Line 141"/>
          <p:cNvSpPr>
            <a:spLocks noChangeShapeType="1"/>
          </p:cNvSpPr>
          <p:nvPr/>
        </p:nvSpPr>
        <p:spPr bwMode="auto">
          <a:xfrm>
            <a:off x="1997075" y="5064125"/>
            <a:ext cx="2968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898" name="Line 142"/>
          <p:cNvSpPr>
            <a:spLocks noChangeShapeType="1"/>
          </p:cNvSpPr>
          <p:nvPr/>
        </p:nvSpPr>
        <p:spPr bwMode="auto">
          <a:xfrm>
            <a:off x="2006600" y="4894263"/>
            <a:ext cx="269875" cy="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899" name="Text Box 143"/>
          <p:cNvSpPr txBox="1">
            <a:spLocks noChangeArrowheads="1"/>
          </p:cNvSpPr>
          <p:nvPr/>
        </p:nvSpPr>
        <p:spPr bwMode="auto">
          <a:xfrm>
            <a:off x="2279650" y="4768850"/>
            <a:ext cx="12176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000" dirty="0">
                <a:latin typeface="Arial" pitchFamily="34" charset="0"/>
              </a:rPr>
              <a:t>QAM256 (8 Mbps)</a:t>
            </a:r>
          </a:p>
        </p:txBody>
      </p:sp>
      <p:sp>
        <p:nvSpPr>
          <p:cNvPr id="37900" name="Text Box 144"/>
          <p:cNvSpPr txBox="1">
            <a:spLocks noChangeArrowheads="1"/>
          </p:cNvSpPr>
          <p:nvPr/>
        </p:nvSpPr>
        <p:spPr bwMode="auto">
          <a:xfrm>
            <a:off x="2271713" y="4922838"/>
            <a:ext cx="11477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000" dirty="0">
                <a:latin typeface="Arial" pitchFamily="34" charset="0"/>
              </a:rPr>
              <a:t>QAM16 (4 Mbps)</a:t>
            </a:r>
          </a:p>
        </p:txBody>
      </p:sp>
      <p:sp>
        <p:nvSpPr>
          <p:cNvPr id="37901" name="Text Box 145"/>
          <p:cNvSpPr txBox="1">
            <a:spLocks noChangeArrowheads="1"/>
          </p:cNvSpPr>
          <p:nvPr/>
        </p:nvSpPr>
        <p:spPr bwMode="auto">
          <a:xfrm>
            <a:off x="2281238" y="5103813"/>
            <a:ext cx="10556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000">
                <a:latin typeface="Arial" pitchFamily="34" charset="0"/>
              </a:rPr>
              <a:t>BPSK (1 Mbps)</a:t>
            </a:r>
          </a:p>
        </p:txBody>
      </p:sp>
      <p:sp>
        <p:nvSpPr>
          <p:cNvPr id="37902" name="Freeform 124"/>
          <p:cNvSpPr>
            <a:spLocks/>
          </p:cNvSpPr>
          <p:nvPr/>
        </p:nvSpPr>
        <p:spPr bwMode="auto">
          <a:xfrm>
            <a:off x="5357813" y="1806575"/>
            <a:ext cx="631825" cy="1687513"/>
          </a:xfrm>
          <a:custGeom>
            <a:avLst/>
            <a:gdLst>
              <a:gd name="T0" fmla="*/ 0 w 384"/>
              <a:gd name="T1" fmla="*/ 0 h 1592"/>
              <a:gd name="T2" fmla="*/ 2147483647 w 384"/>
              <a:gd name="T3" fmla="*/ 2147483647 h 1592"/>
              <a:gd name="T4" fmla="*/ 2147483647 w 384"/>
              <a:gd name="T5" fmla="*/ 2147483647 h 1592"/>
              <a:gd name="T6" fmla="*/ 2147483647 w 384"/>
              <a:gd name="T7" fmla="*/ 2147483647 h 1592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1592"/>
              <a:gd name="T14" fmla="*/ 384 w 384"/>
              <a:gd name="T15" fmla="*/ 1592 h 15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1592">
                <a:moveTo>
                  <a:pt x="0" y="0"/>
                </a:moveTo>
                <a:cubicBezTo>
                  <a:pt x="66" y="110"/>
                  <a:pt x="133" y="220"/>
                  <a:pt x="184" y="384"/>
                </a:cubicBezTo>
                <a:cubicBezTo>
                  <a:pt x="235" y="548"/>
                  <a:pt x="271" y="783"/>
                  <a:pt x="304" y="984"/>
                </a:cubicBezTo>
                <a:cubicBezTo>
                  <a:pt x="337" y="1185"/>
                  <a:pt x="371" y="1492"/>
                  <a:pt x="384" y="1592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3" name="Freeform 125"/>
          <p:cNvSpPr>
            <a:spLocks/>
          </p:cNvSpPr>
          <p:nvPr/>
        </p:nvSpPr>
        <p:spPr bwMode="auto">
          <a:xfrm>
            <a:off x="5765800" y="1652588"/>
            <a:ext cx="604838" cy="1879600"/>
          </a:xfrm>
          <a:custGeom>
            <a:avLst/>
            <a:gdLst>
              <a:gd name="T0" fmla="*/ 0 w 432"/>
              <a:gd name="T1" fmla="*/ 0 h 1800"/>
              <a:gd name="T2" fmla="*/ 2147483647 w 432"/>
              <a:gd name="T3" fmla="*/ 2147483647 h 1800"/>
              <a:gd name="T4" fmla="*/ 2147483647 w 432"/>
              <a:gd name="T5" fmla="*/ 2147483647 h 1800"/>
              <a:gd name="T6" fmla="*/ 2147483647 w 432"/>
              <a:gd name="T7" fmla="*/ 2147483647 h 1800"/>
              <a:gd name="T8" fmla="*/ 2147483647 w 432"/>
              <a:gd name="T9" fmla="*/ 2147483647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2"/>
              <a:gd name="T16" fmla="*/ 0 h 1800"/>
              <a:gd name="T17" fmla="*/ 432 w 432"/>
              <a:gd name="T18" fmla="*/ 1800 h 1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2" h="1800">
                <a:moveTo>
                  <a:pt x="0" y="0"/>
                </a:moveTo>
                <a:cubicBezTo>
                  <a:pt x="62" y="98"/>
                  <a:pt x="125" y="196"/>
                  <a:pt x="168" y="296"/>
                </a:cubicBezTo>
                <a:cubicBezTo>
                  <a:pt x="211" y="396"/>
                  <a:pt x="224" y="451"/>
                  <a:pt x="256" y="600"/>
                </a:cubicBezTo>
                <a:cubicBezTo>
                  <a:pt x="288" y="749"/>
                  <a:pt x="331" y="992"/>
                  <a:pt x="360" y="1192"/>
                </a:cubicBezTo>
                <a:cubicBezTo>
                  <a:pt x="389" y="1392"/>
                  <a:pt x="410" y="1596"/>
                  <a:pt x="432" y="180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4" name="Freeform 126"/>
          <p:cNvSpPr>
            <a:spLocks/>
          </p:cNvSpPr>
          <p:nvPr/>
        </p:nvSpPr>
        <p:spPr bwMode="auto">
          <a:xfrm>
            <a:off x="6203950" y="1652588"/>
            <a:ext cx="571500" cy="1889125"/>
          </a:xfrm>
          <a:custGeom>
            <a:avLst/>
            <a:gdLst>
              <a:gd name="T0" fmla="*/ 0 w 408"/>
              <a:gd name="T1" fmla="*/ 0 h 1792"/>
              <a:gd name="T2" fmla="*/ 2147483647 w 408"/>
              <a:gd name="T3" fmla="*/ 2147483647 h 1792"/>
              <a:gd name="T4" fmla="*/ 2147483647 w 408"/>
              <a:gd name="T5" fmla="*/ 2147483647 h 1792"/>
              <a:gd name="T6" fmla="*/ 2147483647 w 408"/>
              <a:gd name="T7" fmla="*/ 2147483647 h 1792"/>
              <a:gd name="T8" fmla="*/ 2147483647 w 408"/>
              <a:gd name="T9" fmla="*/ 2147483647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"/>
              <a:gd name="T16" fmla="*/ 0 h 1792"/>
              <a:gd name="T17" fmla="*/ 408 w 408"/>
              <a:gd name="T18" fmla="*/ 1792 h 17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" h="1792">
                <a:moveTo>
                  <a:pt x="0" y="0"/>
                </a:moveTo>
                <a:cubicBezTo>
                  <a:pt x="56" y="98"/>
                  <a:pt x="113" y="197"/>
                  <a:pt x="152" y="296"/>
                </a:cubicBezTo>
                <a:cubicBezTo>
                  <a:pt x="191" y="395"/>
                  <a:pt x="200" y="443"/>
                  <a:pt x="232" y="592"/>
                </a:cubicBezTo>
                <a:cubicBezTo>
                  <a:pt x="264" y="741"/>
                  <a:pt x="315" y="992"/>
                  <a:pt x="344" y="1192"/>
                </a:cubicBezTo>
                <a:cubicBezTo>
                  <a:pt x="373" y="1392"/>
                  <a:pt x="397" y="1691"/>
                  <a:pt x="408" y="1792"/>
                </a:cubicBezTo>
              </a:path>
            </a:pathLst>
          </a:custGeom>
          <a:noFill/>
          <a:ln w="28575" cap="flat" cmpd="sng">
            <a:solidFill>
              <a:srgbClr val="0099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5" name="Rectangle 127"/>
          <p:cNvSpPr>
            <a:spLocks noChangeArrowheads="1"/>
          </p:cNvSpPr>
          <p:nvPr/>
        </p:nvSpPr>
        <p:spPr bwMode="auto">
          <a:xfrm>
            <a:off x="5343525" y="1644650"/>
            <a:ext cx="1847850" cy="191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37906" name="Line 128"/>
          <p:cNvSpPr>
            <a:spLocks noChangeShapeType="1"/>
          </p:cNvSpPr>
          <p:nvPr/>
        </p:nvSpPr>
        <p:spPr bwMode="auto">
          <a:xfrm>
            <a:off x="5343525" y="1973263"/>
            <a:ext cx="1838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7" name="Line 129"/>
          <p:cNvSpPr>
            <a:spLocks noChangeShapeType="1"/>
          </p:cNvSpPr>
          <p:nvPr/>
        </p:nvSpPr>
        <p:spPr bwMode="auto">
          <a:xfrm>
            <a:off x="5349875" y="2282825"/>
            <a:ext cx="1838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8" name="Line 130"/>
          <p:cNvSpPr>
            <a:spLocks noChangeShapeType="1"/>
          </p:cNvSpPr>
          <p:nvPr/>
        </p:nvSpPr>
        <p:spPr bwMode="auto">
          <a:xfrm>
            <a:off x="5354638" y="2601913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09" name="Line 131"/>
          <p:cNvSpPr>
            <a:spLocks noChangeShapeType="1"/>
          </p:cNvSpPr>
          <p:nvPr/>
        </p:nvSpPr>
        <p:spPr bwMode="auto">
          <a:xfrm>
            <a:off x="5360988" y="2911475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10" name="Line 132"/>
          <p:cNvSpPr>
            <a:spLocks noChangeShapeType="1"/>
          </p:cNvSpPr>
          <p:nvPr/>
        </p:nvSpPr>
        <p:spPr bwMode="auto">
          <a:xfrm>
            <a:off x="5367338" y="3232150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11" name="Line 133"/>
          <p:cNvSpPr>
            <a:spLocks noChangeShapeType="1"/>
          </p:cNvSpPr>
          <p:nvPr/>
        </p:nvSpPr>
        <p:spPr bwMode="auto">
          <a:xfrm>
            <a:off x="5826125" y="1644650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12" name="Line 134"/>
          <p:cNvSpPr>
            <a:spLocks noChangeShapeType="1"/>
          </p:cNvSpPr>
          <p:nvPr/>
        </p:nvSpPr>
        <p:spPr bwMode="auto">
          <a:xfrm>
            <a:off x="6283325" y="1655763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13" name="Line 135"/>
          <p:cNvSpPr>
            <a:spLocks noChangeShapeType="1"/>
          </p:cNvSpPr>
          <p:nvPr/>
        </p:nvSpPr>
        <p:spPr bwMode="auto">
          <a:xfrm>
            <a:off x="6738938" y="1649413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914" name="Text Box 136"/>
          <p:cNvSpPr txBox="1">
            <a:spLocks noChangeArrowheads="1"/>
          </p:cNvSpPr>
          <p:nvPr/>
        </p:nvSpPr>
        <p:spPr bwMode="auto">
          <a:xfrm>
            <a:off x="5707063" y="354171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37915" name="Text Box 137"/>
          <p:cNvSpPr txBox="1">
            <a:spLocks noChangeArrowheads="1"/>
          </p:cNvSpPr>
          <p:nvPr/>
        </p:nvSpPr>
        <p:spPr bwMode="auto">
          <a:xfrm>
            <a:off x="6162675" y="3541713"/>
            <a:ext cx="352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20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37916" name="Text Box 138"/>
          <p:cNvSpPr txBox="1">
            <a:spLocks noChangeArrowheads="1"/>
          </p:cNvSpPr>
          <p:nvPr/>
        </p:nvSpPr>
        <p:spPr bwMode="auto">
          <a:xfrm>
            <a:off x="6608763" y="3543300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30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37917" name="Text Box 139"/>
          <p:cNvSpPr txBox="1">
            <a:spLocks noChangeArrowheads="1"/>
          </p:cNvSpPr>
          <p:nvPr/>
        </p:nvSpPr>
        <p:spPr bwMode="auto">
          <a:xfrm>
            <a:off x="7075488" y="3546475"/>
            <a:ext cx="352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40</a:t>
            </a:r>
            <a:endParaRPr lang="en-US" sz="1200" baseline="30000">
              <a:latin typeface="Arial" pitchFamily="34" charset="0"/>
            </a:endParaRPr>
          </a:p>
        </p:txBody>
      </p:sp>
      <p:sp>
        <p:nvSpPr>
          <p:cNvPr id="37918" name="Text Box 146"/>
          <p:cNvSpPr txBox="1">
            <a:spLocks noChangeArrowheads="1"/>
          </p:cNvSpPr>
          <p:nvPr/>
        </p:nvSpPr>
        <p:spPr bwMode="auto">
          <a:xfrm>
            <a:off x="5970588" y="3675063"/>
            <a:ext cx="895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SNR(dB)</a:t>
            </a:r>
          </a:p>
        </p:txBody>
      </p:sp>
      <p:sp>
        <p:nvSpPr>
          <p:cNvPr id="37919" name="Text Box 147"/>
          <p:cNvSpPr txBox="1">
            <a:spLocks noChangeArrowheads="1"/>
          </p:cNvSpPr>
          <p:nvPr/>
        </p:nvSpPr>
        <p:spPr bwMode="auto">
          <a:xfrm rot="-5400000">
            <a:off x="4641057" y="2382044"/>
            <a:ext cx="550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BER</a:t>
            </a:r>
          </a:p>
        </p:txBody>
      </p:sp>
      <p:sp>
        <p:nvSpPr>
          <p:cNvPr id="37920" name="Text Box 148"/>
          <p:cNvSpPr txBox="1">
            <a:spLocks noChangeArrowheads="1"/>
          </p:cNvSpPr>
          <p:nvPr/>
        </p:nvSpPr>
        <p:spPr bwMode="auto">
          <a:xfrm>
            <a:off x="4973638" y="1487488"/>
            <a:ext cx="442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-1</a:t>
            </a:r>
          </a:p>
        </p:txBody>
      </p:sp>
      <p:sp>
        <p:nvSpPr>
          <p:cNvPr id="37921" name="Text Box 149"/>
          <p:cNvSpPr txBox="1">
            <a:spLocks noChangeArrowheads="1"/>
          </p:cNvSpPr>
          <p:nvPr/>
        </p:nvSpPr>
        <p:spPr bwMode="auto">
          <a:xfrm>
            <a:off x="4986338" y="1806575"/>
            <a:ext cx="4429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-2</a:t>
            </a:r>
          </a:p>
        </p:txBody>
      </p:sp>
      <p:sp>
        <p:nvSpPr>
          <p:cNvPr id="37922" name="Text Box 150"/>
          <p:cNvSpPr txBox="1">
            <a:spLocks noChangeArrowheads="1"/>
          </p:cNvSpPr>
          <p:nvPr/>
        </p:nvSpPr>
        <p:spPr bwMode="auto">
          <a:xfrm>
            <a:off x="4978400" y="2117725"/>
            <a:ext cx="44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-3</a:t>
            </a:r>
          </a:p>
        </p:txBody>
      </p:sp>
      <p:sp>
        <p:nvSpPr>
          <p:cNvPr id="37923" name="Text Box 151"/>
          <p:cNvSpPr txBox="1">
            <a:spLocks noChangeArrowheads="1"/>
          </p:cNvSpPr>
          <p:nvPr/>
        </p:nvSpPr>
        <p:spPr bwMode="auto">
          <a:xfrm>
            <a:off x="4986338" y="2738438"/>
            <a:ext cx="4429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-5</a:t>
            </a:r>
          </a:p>
        </p:txBody>
      </p:sp>
      <p:sp>
        <p:nvSpPr>
          <p:cNvPr id="37924" name="Text Box 152"/>
          <p:cNvSpPr txBox="1">
            <a:spLocks noChangeArrowheads="1"/>
          </p:cNvSpPr>
          <p:nvPr/>
        </p:nvSpPr>
        <p:spPr bwMode="auto">
          <a:xfrm>
            <a:off x="4987925" y="3057525"/>
            <a:ext cx="44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-6</a:t>
            </a:r>
          </a:p>
        </p:txBody>
      </p:sp>
      <p:sp>
        <p:nvSpPr>
          <p:cNvPr id="37925" name="Text Box 153"/>
          <p:cNvSpPr txBox="1">
            <a:spLocks noChangeArrowheads="1"/>
          </p:cNvSpPr>
          <p:nvPr/>
        </p:nvSpPr>
        <p:spPr bwMode="auto">
          <a:xfrm>
            <a:off x="4981575" y="3386138"/>
            <a:ext cx="4429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-7</a:t>
            </a:r>
          </a:p>
        </p:txBody>
      </p:sp>
      <p:sp>
        <p:nvSpPr>
          <p:cNvPr id="37926" name="Text Box 154"/>
          <p:cNvSpPr txBox="1">
            <a:spLocks noChangeArrowheads="1"/>
          </p:cNvSpPr>
          <p:nvPr/>
        </p:nvSpPr>
        <p:spPr bwMode="auto">
          <a:xfrm>
            <a:off x="4975225" y="2441575"/>
            <a:ext cx="442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10</a:t>
            </a:r>
            <a:r>
              <a:rPr lang="en-US" sz="1200" baseline="30000">
                <a:latin typeface="Arial" pitchFamily="34" charset="0"/>
              </a:rPr>
              <a:t>-4</a:t>
            </a:r>
          </a:p>
        </p:txBody>
      </p:sp>
      <p:sp>
        <p:nvSpPr>
          <p:cNvPr id="536734" name="Oval 158"/>
          <p:cNvSpPr>
            <a:spLocks noChangeArrowheads="1"/>
          </p:cNvSpPr>
          <p:nvPr/>
        </p:nvSpPr>
        <p:spPr bwMode="auto">
          <a:xfrm>
            <a:off x="6667500" y="3176588"/>
            <a:ext cx="152400" cy="1619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37928" name="Oval 159"/>
          <p:cNvSpPr>
            <a:spLocks noChangeArrowheads="1"/>
          </p:cNvSpPr>
          <p:nvPr/>
        </p:nvSpPr>
        <p:spPr bwMode="auto">
          <a:xfrm>
            <a:off x="2065338" y="5330825"/>
            <a:ext cx="152400" cy="1619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37929" name="Text Box 160"/>
          <p:cNvSpPr txBox="1">
            <a:spLocks noChangeArrowheads="1"/>
          </p:cNvSpPr>
          <p:nvPr/>
        </p:nvSpPr>
        <p:spPr bwMode="auto">
          <a:xfrm>
            <a:off x="2290763" y="5294313"/>
            <a:ext cx="10175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000">
                <a:latin typeface="Arial" pitchFamily="34" charset="0"/>
              </a:rPr>
              <a:t>operating point</a:t>
            </a:r>
          </a:p>
        </p:txBody>
      </p:sp>
      <p:sp>
        <p:nvSpPr>
          <p:cNvPr id="536737" name="Text Box 161"/>
          <p:cNvSpPr txBox="1">
            <a:spLocks noChangeArrowheads="1"/>
          </p:cNvSpPr>
          <p:nvPr/>
        </p:nvSpPr>
        <p:spPr bwMode="auto">
          <a:xfrm>
            <a:off x="5002213" y="3959225"/>
            <a:ext cx="32035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 </a:t>
            </a:r>
            <a:r>
              <a:rPr lang="en-US" sz="1800">
                <a:latin typeface="Arial" pitchFamily="34" charset="0"/>
                <a:cs typeface="Arial" pitchFamily="34" charset="0"/>
              </a:rPr>
              <a:t>SNR </a:t>
            </a:r>
            <a:r>
              <a:rPr lang="el-GR" sz="1800">
                <a:latin typeface="Arial" pitchFamily="34" charset="0"/>
                <a:cs typeface="Arial" pitchFamily="34" charset="0"/>
              </a:rPr>
              <a:t>μειώνεται</a:t>
            </a:r>
            <a:r>
              <a:rPr lang="en-US" sz="1800">
                <a:latin typeface="Arial" pitchFamily="34" charset="0"/>
                <a:cs typeface="Arial" pitchFamily="34" charset="0"/>
              </a:rPr>
              <a:t>, BER </a:t>
            </a:r>
            <a:r>
              <a:rPr lang="el-GR" sz="1800">
                <a:latin typeface="Arial" pitchFamily="34" charset="0"/>
                <a:cs typeface="Arial" pitchFamily="34" charset="0"/>
              </a:rPr>
              <a:t>αυξάνεται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καθώς ο κόμβος απομακρύνεται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από το σταθμό βάσης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6738" name="Text Box 162"/>
          <p:cNvSpPr txBox="1">
            <a:spLocks noChangeArrowheads="1"/>
          </p:cNvSpPr>
          <p:nvPr/>
        </p:nvSpPr>
        <p:spPr bwMode="auto">
          <a:xfrm>
            <a:off x="4994275" y="5059363"/>
            <a:ext cx="32035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el-GR" sz="18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Όταν το</a:t>
            </a:r>
            <a:r>
              <a:rPr lang="en-US" sz="1800">
                <a:latin typeface="Arial" pitchFamily="34" charset="0"/>
                <a:cs typeface="Arial" pitchFamily="34" charset="0"/>
              </a:rPr>
              <a:t> BER </a:t>
            </a:r>
            <a:r>
              <a:rPr lang="el-GR" sz="1800">
                <a:latin typeface="Arial" pitchFamily="34" charset="0"/>
                <a:cs typeface="Arial" pitchFamily="34" charset="0"/>
              </a:rPr>
              <a:t>γίνεται πολύ μεγάλο</a:t>
            </a:r>
            <a:r>
              <a:rPr lang="en-US" sz="1800">
                <a:latin typeface="Arial" pitchFamily="34" charset="0"/>
                <a:cs typeface="Arial" pitchFamily="34" charset="0"/>
              </a:rPr>
              <a:t>, </a:t>
            </a:r>
            <a:r>
              <a:rPr lang="el-GR" sz="1800">
                <a:latin typeface="Arial" pitchFamily="34" charset="0"/>
                <a:cs typeface="Arial" pitchFamily="34" charset="0"/>
              </a:rPr>
              <a:t>μεταβαίνει σε χαμηλότερο ρυθμό μετάδοσης αλλά με μικρότερο</a:t>
            </a:r>
            <a:r>
              <a:rPr lang="en-US" sz="1800">
                <a:latin typeface="Arial" pitchFamily="34" charset="0"/>
                <a:cs typeface="Arial" pitchFamily="34" charset="0"/>
              </a:rPr>
              <a:t> BER</a:t>
            </a:r>
          </a:p>
        </p:txBody>
      </p:sp>
      <p:pic>
        <p:nvPicPr>
          <p:cNvPr id="37932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388" y="927100"/>
            <a:ext cx="63992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-3.33333E-6 C -0.00138 -0.0162 -0.00277 -0.03217 -0.0052 -0.04792 C -0.00763 -0.06366 -0.01145 -0.08032 -0.01423 -0.09421 C -0.01701 -0.1081 -0.01909 -0.11829 -0.02187 -0.13171 C -0.02465 -0.14514 -0.02847 -0.16505 -0.0309 -0.17454 C -0.03333 -0.18403 -0.03368 -0.18264 -0.03593 -0.18819 C -0.03819 -0.19375 -0.04166 -0.20116 -0.04496 -0.2085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6 -0.20857 C -0.04496 -0.20857 -0.04444 -0.09329 -0.04374 0.02222 " pathEditMode="relative" ptsTypes="aA">
                                      <p:cBhvr>
                                        <p:cTn id="12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75 0.02222 C -0.04583 0.00856 -0.04791 -0.00486 -0.05017 -0.02223 C -0.05243 -0.03959 -0.05468 -0.06227 -0.05781 -0.08195 C -0.06093 -0.10162 -0.06753 -0.13033 -0.06944 -0.14005 " pathEditMode="relative" ptsTypes="aaaA">
                                      <p:cBhvr>
                                        <p:cTn id="17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734" grpId="0" animBg="1"/>
      <p:bldP spid="536734" grpId="1" animBg="1"/>
      <p:bldP spid="536734" grpId="2" animBg="1"/>
      <p:bldP spid="536737" grpId="0"/>
      <p:bldP spid="53673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1F727C0-46F9-424D-BB52-DD80B5871C6F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8916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8917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54195140-7685-4214-8E30-09D2223A728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461963" y="1266825"/>
            <a:ext cx="7327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buSzPct val="75000"/>
              <a:buFont typeface="Wingdings" pitchFamily="2" charset="2"/>
              <a:buNone/>
              <a:tabLst>
                <a:tab pos="746125" algn="l"/>
              </a:tabLst>
            </a:pPr>
            <a:r>
              <a:rPr lang="el-GR" sz="2800" i="1" dirty="0">
                <a:solidFill>
                  <a:srgbClr val="C00000"/>
                </a:solidFill>
                <a:latin typeface="Arial" pitchFamily="34" charset="0"/>
              </a:rPr>
              <a:t>διαχείριση </a:t>
            </a:r>
            <a:r>
              <a:rPr lang="el-GR" sz="2800" i="1" dirty="0" smtClean="0">
                <a:solidFill>
                  <a:srgbClr val="C00000"/>
                </a:solidFill>
                <a:latin typeface="Arial" pitchFamily="34" charset="0"/>
              </a:rPr>
              <a:t>ενέργειας</a:t>
            </a:r>
            <a:endParaRPr lang="en-US" sz="2800" i="1" dirty="0">
              <a:solidFill>
                <a:srgbClr val="C00000"/>
              </a:solidFill>
              <a:latin typeface="Arial" pitchFamily="34" charset="0"/>
            </a:endParaRPr>
          </a:p>
          <a:p>
            <a:pPr marL="342900" indent="-342900">
              <a:lnSpc>
                <a:spcPct val="150000"/>
              </a:lnSpc>
              <a:buSzPct val="75000"/>
              <a:buFont typeface="Wingdings" pitchFamily="2" charset="2"/>
              <a:buChar char="Ø"/>
              <a:tabLst>
                <a:tab pos="746125" algn="l"/>
              </a:tabLst>
            </a:pPr>
            <a:r>
              <a:rPr lang="el-GR" dirty="0">
                <a:latin typeface="Arial" pitchFamily="34" charset="0"/>
              </a:rPr>
              <a:t>κόμβος προς </a:t>
            </a:r>
            <a:r>
              <a:rPr lang="en-US" dirty="0">
                <a:latin typeface="Gill Sans MT" pitchFamily="34" charset="0"/>
              </a:rPr>
              <a:t>AP: </a:t>
            </a:r>
            <a:r>
              <a:rPr lang="ja-JP" altLang="en-US" dirty="0">
                <a:latin typeface="Gill Sans MT" pitchFamily="34" charset="0"/>
              </a:rPr>
              <a:t>“</a:t>
            </a:r>
            <a:r>
              <a:rPr lang="el-GR" altLang="ja-JP" dirty="0">
                <a:latin typeface="Arial" pitchFamily="34" charset="0"/>
              </a:rPr>
              <a:t>Θα κοιμηθώ μέχρι το </a:t>
            </a:r>
            <a:r>
              <a:rPr lang="el-GR" altLang="ja-JP" dirty="0" smtClean="0">
                <a:latin typeface="Arial" pitchFamily="34" charset="0"/>
              </a:rPr>
              <a:t>πλαίσιο </a:t>
            </a:r>
            <a:r>
              <a:rPr lang="en-US" altLang="ja-JP" dirty="0" smtClean="0">
                <a:latin typeface="Gill Sans MT" pitchFamily="34" charset="0"/>
              </a:rPr>
              <a:t>beacon</a:t>
            </a:r>
            <a:r>
              <a:rPr lang="ja-JP" altLang="en-US" dirty="0" smtClean="0">
                <a:latin typeface="Gill Sans MT" pitchFamily="34" charset="0"/>
              </a:rPr>
              <a:t>”</a:t>
            </a:r>
            <a:endParaRPr lang="en-US" altLang="ja-JP" dirty="0">
              <a:latin typeface="Gill Sans MT" pitchFamily="34" charset="0"/>
            </a:endParaRPr>
          </a:p>
          <a:p>
            <a:pPr marL="685800" lvl="1" indent="-228600">
              <a:buFont typeface="Wingdings" pitchFamily="2" charset="2"/>
              <a:buChar char="§"/>
              <a:tabLst>
                <a:tab pos="746125" algn="l"/>
              </a:tabLst>
            </a:pPr>
            <a:r>
              <a:rPr lang="el-GR" sz="1800" dirty="0" smtClean="0">
                <a:latin typeface="Arial" pitchFamily="34" charset="0"/>
              </a:rPr>
              <a:t>το </a:t>
            </a:r>
            <a:r>
              <a:rPr lang="en-US" sz="1800" dirty="0">
                <a:latin typeface="Gill Sans MT" pitchFamily="34" charset="0"/>
              </a:rPr>
              <a:t>AP </a:t>
            </a:r>
            <a:r>
              <a:rPr lang="el-GR" sz="1800" dirty="0">
                <a:latin typeface="Arial" pitchFamily="34" charset="0"/>
              </a:rPr>
              <a:t>γνωρίζει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ότι δεν πρέπει να μεταδίδει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προς αυτό τον κόμβο</a:t>
            </a:r>
            <a:endParaRPr lang="en-US" sz="1800" dirty="0">
              <a:latin typeface="Arial" pitchFamily="34" charset="0"/>
            </a:endParaRPr>
          </a:p>
          <a:p>
            <a:pPr marL="685800" lvl="1" indent="-228600">
              <a:buFont typeface="Wingdings" pitchFamily="2" charset="2"/>
              <a:buChar char="§"/>
              <a:tabLst>
                <a:tab pos="746125" algn="l"/>
              </a:tabLst>
            </a:pPr>
            <a:r>
              <a:rPr lang="el-GR" sz="1800" dirty="0">
                <a:latin typeface="Arial" pitchFamily="34" charset="0"/>
              </a:rPr>
              <a:t>ο κόμβος </a:t>
            </a:r>
            <a:r>
              <a:rPr lang="en-US" sz="1800" dirty="0">
                <a:latin typeface="Arial" pitchFamily="34" charset="0"/>
              </a:rPr>
              <a:t>“</a:t>
            </a:r>
            <a:r>
              <a:rPr lang="el-GR" sz="1800" dirty="0">
                <a:latin typeface="Arial" pitchFamily="34" charset="0"/>
              </a:rPr>
              <a:t>ξυπνάει</a:t>
            </a:r>
            <a:r>
              <a:rPr lang="en-US" sz="1800" dirty="0">
                <a:latin typeface="Arial" pitchFamily="34" charset="0"/>
              </a:rPr>
              <a:t>”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πριν το επόμενο</a:t>
            </a:r>
            <a:r>
              <a:rPr lang="en-US" sz="1800" dirty="0">
                <a:latin typeface="Gill Sans MT" pitchFamily="34" charset="0"/>
              </a:rPr>
              <a:t> beacon </a:t>
            </a:r>
            <a:r>
              <a:rPr lang="el-GR" sz="1800" dirty="0" smtClean="0">
                <a:latin typeface="Arial" pitchFamily="34" charset="0"/>
              </a:rPr>
              <a:t>πλαίσιο</a:t>
            </a:r>
          </a:p>
          <a:p>
            <a:pPr marL="685800" lvl="1" indent="-228600">
              <a:buNone/>
              <a:tabLst>
                <a:tab pos="746125" algn="l"/>
              </a:tabLst>
            </a:pPr>
            <a:endParaRPr lang="en-US" sz="1800" dirty="0">
              <a:latin typeface="Arial" pitchFamily="34" charset="0"/>
            </a:endParaRPr>
          </a:p>
          <a:p>
            <a:pPr marL="342900" indent="-342900">
              <a:buSzPct val="75000"/>
              <a:buFont typeface="Wingdings" pitchFamily="2" charset="2"/>
              <a:buChar char="Ø"/>
              <a:tabLst>
                <a:tab pos="746125" algn="l"/>
              </a:tabLst>
            </a:pPr>
            <a:r>
              <a:rPr lang="el-GR" dirty="0">
                <a:latin typeface="Arial" pitchFamily="34" charset="0"/>
              </a:rPr>
              <a:t>π</a:t>
            </a:r>
            <a:r>
              <a:rPr lang="el-GR" dirty="0" smtClean="0">
                <a:latin typeface="Arial" pitchFamily="34" charset="0"/>
              </a:rPr>
              <a:t>λαίσιο </a:t>
            </a:r>
            <a:r>
              <a:rPr lang="en-US" dirty="0" smtClean="0">
                <a:latin typeface="Gill Sans MT" pitchFamily="34" charset="0"/>
              </a:rPr>
              <a:t>beacon : </a:t>
            </a:r>
            <a:r>
              <a:rPr lang="el-GR" dirty="0">
                <a:latin typeface="Arial" pitchFamily="34" charset="0"/>
              </a:rPr>
              <a:t>περιέχει</a:t>
            </a:r>
            <a:r>
              <a:rPr lang="en-US" dirty="0">
                <a:latin typeface="Gill Sans MT" pitchFamily="34" charset="0"/>
              </a:rPr>
              <a:t> </a:t>
            </a:r>
            <a:r>
              <a:rPr lang="el-GR" dirty="0">
                <a:latin typeface="Arial" pitchFamily="34" charset="0"/>
              </a:rPr>
              <a:t>λίστα των κινητών</a:t>
            </a:r>
            <a:r>
              <a:rPr lang="en-US" dirty="0">
                <a:latin typeface="Gill Sans MT" pitchFamily="34" charset="0"/>
              </a:rPr>
              <a:t> </a:t>
            </a:r>
            <a:r>
              <a:rPr lang="el-GR" dirty="0">
                <a:latin typeface="Arial" pitchFamily="34" charset="0"/>
              </a:rPr>
              <a:t>με πλαίσια από το</a:t>
            </a:r>
            <a:r>
              <a:rPr lang="en-US" dirty="0">
                <a:latin typeface="Gill Sans MT" pitchFamily="34" charset="0"/>
              </a:rPr>
              <a:t> AP</a:t>
            </a:r>
            <a:r>
              <a:rPr lang="el-GR" dirty="0">
                <a:latin typeface="Arial" pitchFamily="34" charset="0"/>
              </a:rPr>
              <a:t> προς το κινητό</a:t>
            </a:r>
            <a:r>
              <a:rPr lang="en-US" dirty="0">
                <a:latin typeface="Gill Sans MT" pitchFamily="34" charset="0"/>
              </a:rPr>
              <a:t> </a:t>
            </a:r>
            <a:r>
              <a:rPr lang="el-GR" dirty="0">
                <a:latin typeface="Arial" pitchFamily="34" charset="0"/>
              </a:rPr>
              <a:t>που περιμένουν για αποστολή</a:t>
            </a:r>
            <a:endParaRPr lang="en-US" dirty="0">
              <a:latin typeface="Arial" pitchFamily="34" charset="0"/>
            </a:endParaRPr>
          </a:p>
          <a:p>
            <a:pPr marL="685800" lvl="1" indent="-228600">
              <a:buFont typeface="Wingdings" pitchFamily="2" charset="2"/>
              <a:buChar char="§"/>
              <a:tabLst>
                <a:tab pos="746125" algn="l"/>
              </a:tabLst>
            </a:pPr>
            <a:r>
              <a:rPr lang="el-GR" sz="1800" dirty="0">
                <a:latin typeface="Arial" pitchFamily="34" charset="0"/>
              </a:rPr>
              <a:t>ο κόμβος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θα παραμείνει </a:t>
            </a:r>
            <a:r>
              <a:rPr lang="en-US" sz="1800" dirty="0">
                <a:latin typeface="Arial" pitchFamily="34" charset="0"/>
              </a:rPr>
              <a:t>“</a:t>
            </a:r>
            <a:r>
              <a:rPr lang="el-GR" sz="1800" dirty="0">
                <a:latin typeface="Arial" pitchFamily="34" charset="0"/>
              </a:rPr>
              <a:t>ξύπνιος</a:t>
            </a:r>
            <a:r>
              <a:rPr lang="en-US" sz="1800" dirty="0">
                <a:latin typeface="Arial" pitchFamily="34" charset="0"/>
              </a:rPr>
              <a:t>”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αν υπάρχουν 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Gill Sans MT" pitchFamily="34" charset="0"/>
              </a:rPr>
              <a:t>πλαίσια από το AP προς το κινητό που περιμένουν για αποστολή </a:t>
            </a:r>
          </a:p>
          <a:p>
            <a:pPr marL="685800" lvl="1" indent="-228600">
              <a:buFont typeface="Wingdings" pitchFamily="2" charset="2"/>
              <a:buChar char="§"/>
              <a:tabLst>
                <a:tab pos="746125" algn="l"/>
              </a:tabLst>
            </a:pPr>
            <a:r>
              <a:rPr lang="el-GR" sz="1800" dirty="0">
                <a:latin typeface="Arial" pitchFamily="34" charset="0"/>
              </a:rPr>
              <a:t>αλλιώς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κοιμάται ξανά</a:t>
            </a:r>
            <a:r>
              <a:rPr lang="en-US" sz="1800" dirty="0">
                <a:latin typeface="Gill Sans MT" pitchFamily="34" charset="0"/>
              </a:rPr>
              <a:t> </a:t>
            </a:r>
            <a:r>
              <a:rPr lang="el-GR" sz="1800" dirty="0">
                <a:latin typeface="Arial" pitchFamily="34" charset="0"/>
              </a:rPr>
              <a:t>μέχρι το επόμενο</a:t>
            </a:r>
            <a:r>
              <a:rPr lang="en-US" sz="1800" dirty="0">
                <a:latin typeface="Gill Sans MT" pitchFamily="34" charset="0"/>
              </a:rPr>
              <a:t> beacon </a:t>
            </a:r>
            <a:r>
              <a:rPr lang="el-GR" sz="1800" dirty="0">
                <a:latin typeface="Arial" pitchFamily="34" charset="0"/>
              </a:rPr>
              <a:t>πλαίσιο</a:t>
            </a:r>
            <a:endParaRPr lang="en-US" sz="1800" dirty="0">
              <a:latin typeface="Arial" pitchFamily="34" charset="0"/>
            </a:endParaRPr>
          </a:p>
          <a:p>
            <a:pPr marL="342900" indent="-342900">
              <a:buSzPct val="75000"/>
              <a:buFont typeface="Wingdings" pitchFamily="2" charset="2"/>
              <a:buNone/>
              <a:tabLst>
                <a:tab pos="746125" algn="l"/>
              </a:tabLst>
            </a:pPr>
            <a:endParaRPr lang="en-US" sz="1800" dirty="0"/>
          </a:p>
        </p:txBody>
      </p:sp>
      <p:sp>
        <p:nvSpPr>
          <p:cNvPr id="38919" name="Rectangle 73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</a:rPr>
              <a:t>802.11: </a:t>
            </a:r>
            <a:r>
              <a:rPr lang="el-GR" sz="3200" dirty="0" smtClean="0">
                <a:solidFill>
                  <a:srgbClr val="000099"/>
                </a:solidFill>
              </a:rPr>
              <a:t>προηγμένες </a:t>
            </a:r>
            <a:r>
              <a:rPr lang="el-GR" sz="3200" dirty="0">
                <a:solidFill>
                  <a:srgbClr val="000099"/>
                </a:solidFill>
              </a:rPr>
              <a:t>δυνατότητες</a:t>
            </a:r>
            <a:endParaRPr lang="en-US" sz="3200" dirty="0">
              <a:solidFill>
                <a:srgbClr val="000099"/>
              </a:solidFill>
            </a:endParaRPr>
          </a:p>
        </p:txBody>
      </p:sp>
      <p:pic>
        <p:nvPicPr>
          <p:cNvPr id="38920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388" y="873303"/>
            <a:ext cx="6080428" cy="22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2F24B4A1-A291-47D5-A9A6-4A6777491B2A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3994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994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57D73C8-7CAE-49D6-B6A0-1AFCC4506F2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9942" name="Oval 2"/>
          <p:cNvSpPr>
            <a:spLocks noChangeArrowheads="1"/>
          </p:cNvSpPr>
          <p:nvPr/>
        </p:nvSpPr>
        <p:spPr bwMode="auto">
          <a:xfrm>
            <a:off x="5029200" y="1292225"/>
            <a:ext cx="3479800" cy="3416300"/>
          </a:xfrm>
          <a:prstGeom prst="ellipse">
            <a:avLst/>
          </a:prstGeom>
          <a:solidFill>
            <a:schemeClr val="accent1">
              <a:alpha val="49019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l-GR" sz="1600">
              <a:latin typeface="Arial" pitchFamily="34" charset="0"/>
            </a:endParaRPr>
          </a:p>
        </p:txBody>
      </p:sp>
      <p:grpSp>
        <p:nvGrpSpPr>
          <p:cNvPr id="39943" name="Group 4"/>
          <p:cNvGrpSpPr>
            <a:grpSpLocks/>
          </p:cNvGrpSpPr>
          <p:nvPr/>
        </p:nvGrpSpPr>
        <p:grpSpPr bwMode="auto">
          <a:xfrm>
            <a:off x="6626225" y="2863850"/>
            <a:ext cx="333375" cy="336550"/>
            <a:chOff x="1334" y="2718"/>
            <a:chExt cx="210" cy="212"/>
          </a:xfrm>
        </p:grpSpPr>
        <p:sp>
          <p:nvSpPr>
            <p:cNvPr id="39982" name="Oval 5"/>
            <p:cNvSpPr>
              <a:spLocks noChangeArrowheads="1"/>
            </p:cNvSpPr>
            <p:nvPr/>
          </p:nvSpPr>
          <p:spPr bwMode="auto">
            <a:xfrm>
              <a:off x="1352" y="2728"/>
              <a:ext cx="192" cy="18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39983" name="Text Box 6"/>
            <p:cNvSpPr txBox="1">
              <a:spLocks noChangeArrowheads="1"/>
            </p:cNvSpPr>
            <p:nvPr/>
          </p:nvSpPr>
          <p:spPr bwMode="auto">
            <a:xfrm>
              <a:off x="1334" y="2718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</a:rPr>
                <a:t>M</a:t>
              </a:r>
            </a:p>
          </p:txBody>
        </p:sp>
      </p:grpSp>
      <p:sp>
        <p:nvSpPr>
          <p:cNvPr id="39944" name="Line 7"/>
          <p:cNvSpPr>
            <a:spLocks noChangeShapeType="1"/>
          </p:cNvSpPr>
          <p:nvPr/>
        </p:nvSpPr>
        <p:spPr bwMode="auto">
          <a:xfrm>
            <a:off x="6972300" y="3019425"/>
            <a:ext cx="1524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9945" name="Line 8"/>
          <p:cNvSpPr>
            <a:spLocks noChangeShapeType="1"/>
          </p:cNvSpPr>
          <p:nvPr/>
        </p:nvSpPr>
        <p:spPr bwMode="auto">
          <a:xfrm>
            <a:off x="5029200" y="3019425"/>
            <a:ext cx="15875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9946" name="Text Box 9"/>
          <p:cNvSpPr txBox="1">
            <a:spLocks noChangeArrowheads="1"/>
          </p:cNvSpPr>
          <p:nvPr/>
        </p:nvSpPr>
        <p:spPr bwMode="auto">
          <a:xfrm>
            <a:off x="7591425" y="2736850"/>
            <a:ext cx="10191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</a:rPr>
              <a:t>radius of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</a:rPr>
              <a:t>coverage</a:t>
            </a:r>
          </a:p>
        </p:txBody>
      </p:sp>
      <p:grpSp>
        <p:nvGrpSpPr>
          <p:cNvPr id="39947" name="Group 10"/>
          <p:cNvGrpSpPr>
            <a:grpSpLocks/>
          </p:cNvGrpSpPr>
          <p:nvPr/>
        </p:nvGrpSpPr>
        <p:grpSpPr bwMode="auto">
          <a:xfrm>
            <a:off x="6067425" y="2228850"/>
            <a:ext cx="320675" cy="336550"/>
            <a:chOff x="4166" y="3398"/>
            <a:chExt cx="202" cy="212"/>
          </a:xfrm>
        </p:grpSpPr>
        <p:sp>
          <p:nvSpPr>
            <p:cNvPr id="39980" name="Oval 11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39981" name="Text Box 12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</a:rPr>
                <a:t>S</a:t>
              </a:r>
            </a:p>
          </p:txBody>
        </p:sp>
      </p:grpSp>
      <p:grpSp>
        <p:nvGrpSpPr>
          <p:cNvPr id="39948" name="Group 13"/>
          <p:cNvGrpSpPr>
            <a:grpSpLocks/>
          </p:cNvGrpSpPr>
          <p:nvPr/>
        </p:nvGrpSpPr>
        <p:grpSpPr bwMode="auto">
          <a:xfrm>
            <a:off x="6981825" y="3524250"/>
            <a:ext cx="320675" cy="336550"/>
            <a:chOff x="4166" y="3398"/>
            <a:chExt cx="202" cy="212"/>
          </a:xfrm>
        </p:grpSpPr>
        <p:sp>
          <p:nvSpPr>
            <p:cNvPr id="39978" name="Oval 14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39979" name="Text Box 15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</a:rPr>
                <a:t>S</a:t>
              </a:r>
            </a:p>
          </p:txBody>
        </p:sp>
      </p:grpSp>
      <p:grpSp>
        <p:nvGrpSpPr>
          <p:cNvPr id="39949" name="Group 16"/>
          <p:cNvGrpSpPr>
            <a:grpSpLocks/>
          </p:cNvGrpSpPr>
          <p:nvPr/>
        </p:nvGrpSpPr>
        <p:grpSpPr bwMode="auto">
          <a:xfrm>
            <a:off x="5775325" y="3587750"/>
            <a:ext cx="320675" cy="336550"/>
            <a:chOff x="4166" y="3398"/>
            <a:chExt cx="202" cy="212"/>
          </a:xfrm>
        </p:grpSpPr>
        <p:sp>
          <p:nvSpPr>
            <p:cNvPr id="39976" name="Oval 17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39977" name="Text Box 18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</a:rPr>
                <a:t>S</a:t>
              </a:r>
            </a:p>
          </p:txBody>
        </p:sp>
      </p:grpSp>
      <p:grpSp>
        <p:nvGrpSpPr>
          <p:cNvPr id="39950" name="Group 19"/>
          <p:cNvGrpSpPr>
            <a:grpSpLocks/>
          </p:cNvGrpSpPr>
          <p:nvPr/>
        </p:nvGrpSpPr>
        <p:grpSpPr bwMode="auto">
          <a:xfrm>
            <a:off x="7131050" y="2127250"/>
            <a:ext cx="306388" cy="336550"/>
            <a:chOff x="4784" y="2710"/>
            <a:chExt cx="193" cy="212"/>
          </a:xfrm>
        </p:grpSpPr>
        <p:sp>
          <p:nvSpPr>
            <p:cNvPr id="39974" name="Oval 20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 b="1"/>
            </a:p>
          </p:txBody>
        </p:sp>
        <p:sp>
          <p:nvSpPr>
            <p:cNvPr id="39975" name="Text Box 21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rgbClr val="969696"/>
                  </a:solidFill>
                  <a:latin typeface="Arial" pitchFamily="34" charset="0"/>
                </a:rPr>
                <a:t>P</a:t>
              </a:r>
            </a:p>
          </p:txBody>
        </p:sp>
      </p:grpSp>
      <p:grpSp>
        <p:nvGrpSpPr>
          <p:cNvPr id="39951" name="Group 22"/>
          <p:cNvGrpSpPr>
            <a:grpSpLocks/>
          </p:cNvGrpSpPr>
          <p:nvPr/>
        </p:nvGrpSpPr>
        <p:grpSpPr bwMode="auto">
          <a:xfrm>
            <a:off x="6584950" y="3676650"/>
            <a:ext cx="306388" cy="336550"/>
            <a:chOff x="4784" y="2710"/>
            <a:chExt cx="193" cy="212"/>
          </a:xfrm>
        </p:grpSpPr>
        <p:sp>
          <p:nvSpPr>
            <p:cNvPr id="39972" name="Oval 23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 b="1"/>
            </a:p>
          </p:txBody>
        </p:sp>
        <p:sp>
          <p:nvSpPr>
            <p:cNvPr id="39973" name="Text Box 24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rgbClr val="969696"/>
                  </a:solidFill>
                  <a:latin typeface="Arial" pitchFamily="34" charset="0"/>
                </a:rPr>
                <a:t>P</a:t>
              </a:r>
            </a:p>
          </p:txBody>
        </p:sp>
      </p:grpSp>
      <p:grpSp>
        <p:nvGrpSpPr>
          <p:cNvPr id="39952" name="Group 25"/>
          <p:cNvGrpSpPr>
            <a:grpSpLocks/>
          </p:cNvGrpSpPr>
          <p:nvPr/>
        </p:nvGrpSpPr>
        <p:grpSpPr bwMode="auto">
          <a:xfrm>
            <a:off x="6305550" y="2635250"/>
            <a:ext cx="306388" cy="336550"/>
            <a:chOff x="4784" y="2710"/>
            <a:chExt cx="193" cy="212"/>
          </a:xfrm>
        </p:grpSpPr>
        <p:sp>
          <p:nvSpPr>
            <p:cNvPr id="39970" name="Oval 26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 b="1"/>
            </a:p>
          </p:txBody>
        </p:sp>
        <p:sp>
          <p:nvSpPr>
            <p:cNvPr id="39971" name="Text Box 27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rgbClr val="969696"/>
                  </a:solidFill>
                  <a:latin typeface="Arial" pitchFamily="34" charset="0"/>
                </a:rPr>
                <a:t>P</a:t>
              </a:r>
            </a:p>
          </p:txBody>
        </p:sp>
      </p:grpSp>
      <p:grpSp>
        <p:nvGrpSpPr>
          <p:cNvPr id="39953" name="Group 28"/>
          <p:cNvGrpSpPr>
            <a:grpSpLocks/>
          </p:cNvGrpSpPr>
          <p:nvPr/>
        </p:nvGrpSpPr>
        <p:grpSpPr bwMode="auto">
          <a:xfrm>
            <a:off x="7626350" y="3498850"/>
            <a:ext cx="306388" cy="336550"/>
            <a:chOff x="4784" y="2710"/>
            <a:chExt cx="193" cy="212"/>
          </a:xfrm>
        </p:grpSpPr>
        <p:sp>
          <p:nvSpPr>
            <p:cNvPr id="39968" name="Oval 29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el-GR" sz="1600" b="1"/>
            </a:p>
          </p:txBody>
        </p:sp>
        <p:sp>
          <p:nvSpPr>
            <p:cNvPr id="39969" name="Text Box 30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 b="1">
                  <a:solidFill>
                    <a:srgbClr val="969696"/>
                  </a:solidFill>
                  <a:latin typeface="Arial" pitchFamily="34" charset="0"/>
                </a:rPr>
                <a:t>P</a:t>
              </a:r>
            </a:p>
          </p:txBody>
        </p:sp>
      </p:grpSp>
      <p:grpSp>
        <p:nvGrpSpPr>
          <p:cNvPr id="39954" name="Group 31"/>
          <p:cNvGrpSpPr>
            <a:grpSpLocks/>
          </p:cNvGrpSpPr>
          <p:nvPr/>
        </p:nvGrpSpPr>
        <p:grpSpPr bwMode="auto">
          <a:xfrm>
            <a:off x="5699125" y="4741863"/>
            <a:ext cx="2927350" cy="1330325"/>
            <a:chOff x="4270" y="2809"/>
            <a:chExt cx="1844" cy="838"/>
          </a:xfrm>
        </p:grpSpPr>
        <p:grpSp>
          <p:nvGrpSpPr>
            <p:cNvPr id="39958" name="Group 32"/>
            <p:cNvGrpSpPr>
              <a:grpSpLocks/>
            </p:cNvGrpSpPr>
            <p:nvPr/>
          </p:nvGrpSpPr>
          <p:grpSpPr bwMode="auto">
            <a:xfrm>
              <a:off x="4270" y="2878"/>
              <a:ext cx="210" cy="212"/>
              <a:chOff x="1334" y="2718"/>
              <a:chExt cx="210" cy="212"/>
            </a:xfrm>
          </p:grpSpPr>
          <p:sp>
            <p:nvSpPr>
              <p:cNvPr id="39966" name="Oval 33"/>
              <p:cNvSpPr>
                <a:spLocks noChangeArrowheads="1"/>
              </p:cNvSpPr>
              <p:nvPr/>
            </p:nvSpPr>
            <p:spPr bwMode="auto">
              <a:xfrm>
                <a:off x="1352" y="2728"/>
                <a:ext cx="192" cy="1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39967" name="Text Box 34"/>
              <p:cNvSpPr txBox="1">
                <a:spLocks noChangeArrowheads="1"/>
              </p:cNvSpPr>
              <p:nvPr/>
            </p:nvSpPr>
            <p:spPr bwMode="auto">
              <a:xfrm>
                <a:off x="1334" y="2718"/>
                <a:ext cx="19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 b="1">
                    <a:solidFill>
                      <a:schemeClr val="bg1"/>
                    </a:solidFill>
                    <a:latin typeface="Arial" pitchFamily="34" charset="0"/>
                  </a:rPr>
                  <a:t>M</a:t>
                </a:r>
              </a:p>
            </p:txBody>
          </p:sp>
        </p:grpSp>
        <p:grpSp>
          <p:nvGrpSpPr>
            <p:cNvPr id="39959" name="Group 35"/>
            <p:cNvGrpSpPr>
              <a:grpSpLocks/>
            </p:cNvGrpSpPr>
            <p:nvPr/>
          </p:nvGrpSpPr>
          <p:grpSpPr bwMode="auto">
            <a:xfrm>
              <a:off x="4294" y="3166"/>
              <a:ext cx="202" cy="212"/>
              <a:chOff x="4166" y="3398"/>
              <a:chExt cx="202" cy="212"/>
            </a:xfrm>
          </p:grpSpPr>
          <p:sp>
            <p:nvSpPr>
              <p:cNvPr id="39964" name="Oval 36"/>
              <p:cNvSpPr>
                <a:spLocks noChangeArrowheads="1"/>
              </p:cNvSpPr>
              <p:nvPr/>
            </p:nvSpPr>
            <p:spPr bwMode="auto">
              <a:xfrm>
                <a:off x="4176" y="3408"/>
                <a:ext cx="192" cy="18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39965" name="Text Box 37"/>
              <p:cNvSpPr txBox="1">
                <a:spLocks noChangeArrowheads="1"/>
              </p:cNvSpPr>
              <p:nvPr/>
            </p:nvSpPr>
            <p:spPr bwMode="auto">
              <a:xfrm>
                <a:off x="4166" y="3398"/>
                <a:ext cx="19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 b="1">
                    <a:solidFill>
                      <a:schemeClr val="bg1"/>
                    </a:solidFill>
                    <a:latin typeface="Arial" pitchFamily="34" charset="0"/>
                  </a:rPr>
                  <a:t>S</a:t>
                </a:r>
              </a:p>
            </p:txBody>
          </p:sp>
        </p:grpSp>
        <p:sp>
          <p:nvSpPr>
            <p:cNvPr id="39960" name="Text Box 38"/>
            <p:cNvSpPr txBox="1">
              <a:spLocks noChangeArrowheads="1"/>
            </p:cNvSpPr>
            <p:nvPr/>
          </p:nvSpPr>
          <p:spPr bwMode="auto">
            <a:xfrm>
              <a:off x="4462" y="2809"/>
              <a:ext cx="1652" cy="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Master device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Slave device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</a:rPr>
                <a:t>Parked device (inactive)</a:t>
              </a:r>
            </a:p>
          </p:txBody>
        </p:sp>
        <p:grpSp>
          <p:nvGrpSpPr>
            <p:cNvPr id="39961" name="Group 39"/>
            <p:cNvGrpSpPr>
              <a:grpSpLocks/>
            </p:cNvGrpSpPr>
            <p:nvPr/>
          </p:nvGrpSpPr>
          <p:grpSpPr bwMode="auto">
            <a:xfrm>
              <a:off x="4292" y="3398"/>
              <a:ext cx="193" cy="212"/>
              <a:chOff x="4784" y="2710"/>
              <a:chExt cx="193" cy="212"/>
            </a:xfrm>
          </p:grpSpPr>
          <p:sp>
            <p:nvSpPr>
              <p:cNvPr id="39962" name="Oval 40"/>
              <p:cNvSpPr>
                <a:spLocks noChangeArrowheads="1"/>
              </p:cNvSpPr>
              <p:nvPr/>
            </p:nvSpPr>
            <p:spPr bwMode="auto">
              <a:xfrm>
                <a:off x="4784" y="2720"/>
                <a:ext cx="192" cy="18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bg2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l-GR" sz="1800" b="1"/>
              </a:p>
            </p:txBody>
          </p:sp>
          <p:sp>
            <p:nvSpPr>
              <p:cNvPr id="39963" name="Text Box 41"/>
              <p:cNvSpPr txBox="1">
                <a:spLocks noChangeArrowheads="1"/>
              </p:cNvSpPr>
              <p:nvPr/>
            </p:nvSpPr>
            <p:spPr bwMode="auto">
              <a:xfrm>
                <a:off x="4786" y="2710"/>
                <a:ext cx="19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 b="1">
                    <a:solidFill>
                      <a:srgbClr val="969696"/>
                    </a:solidFill>
                    <a:latin typeface="Arial" pitchFamily="34" charset="0"/>
                  </a:rPr>
                  <a:t>P</a:t>
                </a:r>
              </a:p>
            </p:txBody>
          </p:sp>
        </p:grpSp>
      </p:grpSp>
      <p:sp>
        <p:nvSpPr>
          <p:cNvPr id="39955" name="Rectangle 42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802.15: personal area network</a:t>
            </a:r>
          </a:p>
        </p:txBody>
      </p:sp>
      <p:sp>
        <p:nvSpPr>
          <p:cNvPr id="39956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473075" y="1144641"/>
            <a:ext cx="4465638" cy="5204788"/>
          </a:xfrm>
        </p:spPr>
        <p:txBody>
          <a:bodyPr/>
          <a:lstStyle/>
          <a:p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λιγότερο από</a:t>
            </a:r>
            <a:r>
              <a:rPr lang="en-US" sz="1800" dirty="0" smtClean="0">
                <a:ea typeface="ＭＳ Ｐゴシック" pitchFamily="34" charset="-128"/>
              </a:rPr>
              <a:t> 10 m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διάμετρο</a:t>
            </a:r>
          </a:p>
          <a:p>
            <a:pPr>
              <a:buNone/>
            </a:pPr>
            <a:endParaRPr lang="en-US" sz="180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αντικατάσταση καλωδίου</a:t>
            </a:r>
            <a:r>
              <a:rPr lang="en-US" sz="1800" dirty="0" smtClean="0">
                <a:ea typeface="ＭＳ Ｐゴシック" pitchFamily="34" charset="-128"/>
              </a:rPr>
              <a:t> (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ποντίκι</a:t>
            </a:r>
            <a:r>
              <a:rPr lang="en-US" sz="1800" dirty="0" smtClean="0">
                <a:ea typeface="ＭＳ Ｐゴシック" pitchFamily="34" charset="-128"/>
              </a:rPr>
              <a:t>,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πληκτρολόγιο</a:t>
            </a:r>
            <a:r>
              <a:rPr lang="en-US" sz="1800" dirty="0" smtClean="0">
                <a:ea typeface="ＭＳ Ｐゴシック" pitchFamily="34" charset="-128"/>
              </a:rPr>
              <a:t>,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ακουστικά</a:t>
            </a:r>
            <a:r>
              <a:rPr lang="en-US" sz="1800" dirty="0" smtClean="0">
                <a:ea typeface="ＭＳ Ｐゴシック" pitchFamily="34" charset="-128"/>
              </a:rPr>
              <a:t>)</a:t>
            </a:r>
            <a:endParaRPr lang="el-GR" sz="1800" dirty="0" smtClean="0">
              <a:ea typeface="ＭＳ Ｐゴシック" pitchFamily="34" charset="-128"/>
            </a:endParaRPr>
          </a:p>
          <a:p>
            <a:pPr>
              <a:buNone/>
            </a:pPr>
            <a:endParaRPr lang="en-US" sz="1800" dirty="0" smtClean="0">
              <a:ea typeface="ＭＳ Ｐゴシック" pitchFamily="34" charset="-128"/>
            </a:endParaRPr>
          </a:p>
          <a:p>
            <a:r>
              <a:rPr lang="en-US" sz="1800" dirty="0" smtClean="0">
                <a:ea typeface="ＭＳ Ｐゴシック" pitchFamily="34" charset="-128"/>
              </a:rPr>
              <a:t>ad hoc: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χωρίς υποδομή</a:t>
            </a:r>
          </a:p>
          <a:p>
            <a:pPr>
              <a:buNone/>
            </a:pPr>
            <a:endParaRPr lang="en-US" sz="180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sz="1800" dirty="0" smtClean="0">
                <a:ea typeface="ＭＳ Ｐゴシック" pitchFamily="34" charset="-128"/>
              </a:rPr>
              <a:t>master/slaves:</a:t>
            </a:r>
          </a:p>
          <a:p>
            <a:pPr lvl="1">
              <a:lnSpc>
                <a:spcPts val="2100"/>
              </a:lnSpc>
            </a:pPr>
            <a:r>
              <a:rPr lang="en-US" sz="1800" dirty="0" smtClean="0">
                <a:ea typeface="ＭＳ Ｐゴシック" pitchFamily="34" charset="-128"/>
              </a:rPr>
              <a:t>slaves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αιτούνται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άδειας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να στείλουν</a:t>
            </a:r>
            <a:r>
              <a:rPr lang="en-US" sz="1800" dirty="0" smtClean="0">
                <a:ea typeface="ＭＳ Ｐゴシック" pitchFamily="34" charset="-128"/>
              </a:rPr>
              <a:t> (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στον</a:t>
            </a:r>
            <a:r>
              <a:rPr lang="en-US" sz="1800" dirty="0" smtClean="0">
                <a:ea typeface="ＭＳ Ｐゴシック" pitchFamily="34" charset="-128"/>
              </a:rPr>
              <a:t> master)</a:t>
            </a:r>
          </a:p>
          <a:p>
            <a:pPr lvl="1">
              <a:lnSpc>
                <a:spcPts val="2100"/>
              </a:lnSpc>
            </a:pPr>
            <a:r>
              <a:rPr lang="en-US" sz="1800" dirty="0" smtClean="0">
                <a:ea typeface="ＭＳ Ｐゴシック" pitchFamily="34" charset="-128"/>
              </a:rPr>
              <a:t>master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δέχεται αιτήματα</a:t>
            </a:r>
          </a:p>
          <a:p>
            <a:pPr lvl="1">
              <a:lnSpc>
                <a:spcPts val="2100"/>
              </a:lnSpc>
              <a:buNone/>
            </a:pPr>
            <a:endParaRPr lang="en-US" sz="180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sz="1800" dirty="0" smtClean="0">
                <a:ea typeface="ＭＳ Ｐゴシック" pitchFamily="34" charset="-128"/>
              </a:rPr>
              <a:t>802.15: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εξελίχθηκε</a:t>
            </a:r>
            <a:r>
              <a:rPr lang="en-US" sz="1800" dirty="0" smtClean="0">
                <a:ea typeface="ＭＳ Ｐゴシック" pitchFamily="34" charset="-128"/>
              </a:rPr>
              <a:t>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από προδιαγραφή του</a:t>
            </a:r>
            <a:r>
              <a:rPr lang="en-US" sz="1800" dirty="0" smtClean="0">
                <a:ea typeface="ＭＳ Ｐゴシック" pitchFamily="34" charset="-128"/>
              </a:rPr>
              <a:t> Bluetooth</a:t>
            </a:r>
          </a:p>
          <a:p>
            <a:pPr lvl="1">
              <a:lnSpc>
                <a:spcPts val="2100"/>
              </a:lnSpc>
            </a:pPr>
            <a:r>
              <a:rPr lang="en-US" sz="1800" dirty="0" smtClean="0">
                <a:ea typeface="ＭＳ Ｐゴシック" pitchFamily="34" charset="-128"/>
              </a:rPr>
              <a:t>2.4-2.5 GHz </a:t>
            </a: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ζώνη συχνοτήτων</a:t>
            </a:r>
            <a:endParaRPr lang="en-US" sz="18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100"/>
              </a:lnSpc>
            </a:pPr>
            <a:r>
              <a:rPr lang="el-GR" sz="1800" dirty="0" smtClean="0">
                <a:latin typeface="Arial" pitchFamily="34" charset="0"/>
                <a:ea typeface="ＭＳ Ｐゴシック" pitchFamily="34" charset="-128"/>
              </a:rPr>
              <a:t>ως</a:t>
            </a:r>
            <a:r>
              <a:rPr lang="en-US" sz="1800" dirty="0" smtClean="0">
                <a:ea typeface="ＭＳ Ｐゴシック" pitchFamily="34" charset="-128"/>
              </a:rPr>
              <a:t> 721 kbps</a:t>
            </a:r>
          </a:p>
          <a:p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39957" name="Picture 18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13" y="832208"/>
            <a:ext cx="5751834" cy="164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27E71F68-8443-4DD8-B5DE-294160C179E2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40964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0965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71681FB1-74E1-4521-AAC1-78F5E6DEA88D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09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409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34" charset="-128"/>
              </a:rPr>
              <a:t>6.1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u="sng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Ασύρματο</a:t>
            </a:r>
            <a:endParaRPr lang="en-US" u="sng" dirty="0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34" charset="-128"/>
              </a:rPr>
              <a:t>6.2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4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34" charset="-128"/>
              </a:rPr>
              <a:t>6.3</a:t>
            </a:r>
            <a:r>
              <a:rPr lang="en-US" sz="2400" dirty="0" smtClean="0">
                <a:ea typeface="ＭＳ Ｐゴシック" pitchFamily="34" charset="-128"/>
              </a:rPr>
              <a:t> IEEE 802.11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400" dirty="0" smtClean="0">
                <a:ea typeface="ＭＳ Ｐゴシック" pitchFamily="34" charset="-128"/>
              </a:rPr>
              <a:t> LANs (</a:t>
            </a:r>
            <a:r>
              <a:rPr lang="ja-JP" altLang="en-US" sz="2400" dirty="0" smtClean="0">
                <a:ea typeface="ＭＳ Ｐゴシック" pitchFamily="34" charset="-128"/>
              </a:rPr>
              <a:t>“</a:t>
            </a:r>
            <a:r>
              <a:rPr lang="en-US" altLang="ja-JP" sz="2400" dirty="0" smtClean="0">
                <a:ea typeface="ＭＳ Ｐゴシック" pitchFamily="34" charset="-128"/>
              </a:rPr>
              <a:t>Wi-Fi</a:t>
            </a:r>
            <a:r>
              <a:rPr lang="ja-JP" altLang="en-US" sz="2400" dirty="0" smtClean="0">
                <a:ea typeface="ＭＳ Ｐゴシック" pitchFamily="34" charset="-128"/>
              </a:rPr>
              <a:t>”</a:t>
            </a:r>
            <a:r>
              <a:rPr lang="en-US" altLang="ja-JP" sz="2400" dirty="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6.4 </a:t>
            </a:r>
            <a:r>
              <a:rPr lang="el-GR" sz="2400" dirty="0" err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Κυψελωτή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 πρόσβαση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 (e.g., GSM)</a:t>
            </a:r>
          </a:p>
        </p:txBody>
      </p:sp>
      <p:sp>
        <p:nvSpPr>
          <p:cNvPr id="409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4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6.5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smtClean="0">
                <a:ea typeface="ＭＳ Ｐゴシック" pitchFamily="34" charset="-128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smtClean="0">
                <a:ea typeface="ＭＳ Ｐゴシック" pitchFamily="34" charset="-128"/>
              </a:rPr>
              <a:t> Mobile IP</a:t>
            </a: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σε κυψελωτά δίκτυα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40969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144" y="1017589"/>
            <a:ext cx="6000108" cy="16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A73F2812-398F-44B5-93A9-8B55A492E8EC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41988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1989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7D4617B-20AE-44F7-9970-71D5A0CC8A9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41990" name="Group 372"/>
          <p:cNvGrpSpPr>
            <a:grpSpLocks/>
          </p:cNvGrpSpPr>
          <p:nvPr/>
        </p:nvGrpSpPr>
        <p:grpSpPr bwMode="auto">
          <a:xfrm>
            <a:off x="3314700" y="2635250"/>
            <a:ext cx="5318125" cy="3657600"/>
            <a:chOff x="1820" y="1536"/>
            <a:chExt cx="3350" cy="2304"/>
          </a:xfrm>
        </p:grpSpPr>
        <p:sp>
          <p:nvSpPr>
            <p:cNvPr id="42010" name="AutoShape 2"/>
            <p:cNvSpPr>
              <a:spLocks noChangeArrowheads="1"/>
            </p:cNvSpPr>
            <p:nvPr/>
          </p:nvSpPr>
          <p:spPr bwMode="auto">
            <a:xfrm>
              <a:off x="1820" y="1536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1" name="AutoShape 4"/>
            <p:cNvSpPr>
              <a:spLocks noChangeArrowheads="1"/>
            </p:cNvSpPr>
            <p:nvPr/>
          </p:nvSpPr>
          <p:spPr bwMode="auto">
            <a:xfrm>
              <a:off x="2328" y="1823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2" name="AutoShape 5"/>
            <p:cNvSpPr>
              <a:spLocks noChangeArrowheads="1"/>
            </p:cNvSpPr>
            <p:nvPr/>
          </p:nvSpPr>
          <p:spPr bwMode="auto">
            <a:xfrm>
              <a:off x="1840" y="2699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3" name="AutoShape 7"/>
            <p:cNvSpPr>
              <a:spLocks noChangeArrowheads="1"/>
            </p:cNvSpPr>
            <p:nvPr/>
          </p:nvSpPr>
          <p:spPr bwMode="auto">
            <a:xfrm>
              <a:off x="2340" y="2971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4" name="AutoShape 8"/>
            <p:cNvSpPr>
              <a:spLocks noChangeArrowheads="1"/>
            </p:cNvSpPr>
            <p:nvPr/>
          </p:nvSpPr>
          <p:spPr bwMode="auto">
            <a:xfrm>
              <a:off x="1829" y="2118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5" name="AutoShape 9"/>
            <p:cNvSpPr>
              <a:spLocks noChangeArrowheads="1"/>
            </p:cNvSpPr>
            <p:nvPr/>
          </p:nvSpPr>
          <p:spPr bwMode="auto">
            <a:xfrm>
              <a:off x="2340" y="2397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2016" name="AutoShape 10"/>
            <p:cNvSpPr>
              <a:spLocks noChangeArrowheads="1"/>
            </p:cNvSpPr>
            <p:nvPr/>
          </p:nvSpPr>
          <p:spPr bwMode="auto">
            <a:xfrm>
              <a:off x="2845" y="3264"/>
              <a:ext cx="666" cy="576"/>
            </a:xfrm>
            <a:prstGeom prst="hexagon">
              <a:avLst>
                <a:gd name="adj" fmla="val 28906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2017" name="Group 11"/>
            <p:cNvGrpSpPr>
              <a:grpSpLocks/>
            </p:cNvGrpSpPr>
            <p:nvPr/>
          </p:nvGrpSpPr>
          <p:grpSpPr bwMode="auto">
            <a:xfrm>
              <a:off x="3110" y="3346"/>
              <a:ext cx="153" cy="306"/>
              <a:chOff x="3796" y="1043"/>
              <a:chExt cx="865" cy="1237"/>
            </a:xfrm>
          </p:grpSpPr>
          <p:sp>
            <p:nvSpPr>
              <p:cNvPr id="42235" name="Line 12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36" name="Line 13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37" name="Line 14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38" name="Line 15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39" name="Line 16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0" name="Line 17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1" name="Line 18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2" name="Line 19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3" name="Line 20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4" name="Line 21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5" name="Line 22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6" name="Line 23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7" name="Line 24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8" name="Line 25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49" name="Line 26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250" name="Group 2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261" name="Line 28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62" name="Line 2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63" name="Line 30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64" name="Line 3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251" name="Group 3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257" name="Line 33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58" name="Line 3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59" name="Line 35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60" name="Line 3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252" name="Group 3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253" name="Line 38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54" name="Line 3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55" name="Line 40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56" name="Line 4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18" name="Group 42"/>
            <p:cNvGrpSpPr>
              <a:grpSpLocks/>
            </p:cNvGrpSpPr>
            <p:nvPr/>
          </p:nvGrpSpPr>
          <p:grpSpPr bwMode="auto">
            <a:xfrm>
              <a:off x="2590" y="2509"/>
              <a:ext cx="153" cy="306"/>
              <a:chOff x="3796" y="1043"/>
              <a:chExt cx="865" cy="1237"/>
            </a:xfrm>
          </p:grpSpPr>
          <p:sp>
            <p:nvSpPr>
              <p:cNvPr id="42205" name="Line 43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06" name="Line 44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07" name="Line 45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08" name="Line 46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09" name="Line 47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0" name="Line 48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1" name="Line 49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2" name="Line 50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3" name="Line 51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4" name="Line 52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5" name="Line 53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6" name="Line 54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7" name="Line 55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8" name="Line 56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219" name="Line 57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220" name="Group 5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231" name="Line 59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32" name="Line 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33" name="Line 61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34" name="Line 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221" name="Group 6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227" name="Line 64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28" name="Line 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29" name="Line 66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30" name="Line 6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222" name="Group 6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223" name="Line 69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24" name="Line 7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25" name="Line 71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26" name="Line 7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19" name="Group 73"/>
            <p:cNvGrpSpPr>
              <a:grpSpLocks/>
            </p:cNvGrpSpPr>
            <p:nvPr/>
          </p:nvGrpSpPr>
          <p:grpSpPr bwMode="auto">
            <a:xfrm>
              <a:off x="2596" y="3076"/>
              <a:ext cx="153" cy="306"/>
              <a:chOff x="3796" y="1043"/>
              <a:chExt cx="865" cy="1237"/>
            </a:xfrm>
          </p:grpSpPr>
          <p:sp>
            <p:nvSpPr>
              <p:cNvPr id="42175" name="Line 74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76" name="Line 75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77" name="Line 76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78" name="Line 77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79" name="Line 78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0" name="Line 79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1" name="Line 80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2" name="Line 81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3" name="Line 82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4" name="Line 83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5" name="Line 84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6" name="Line 85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7" name="Line 86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8" name="Line 87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89" name="Line 88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190" name="Group 8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201" name="Line 90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02" name="Line 9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03" name="Line 92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04" name="Line 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91" name="Group 9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197" name="Line 95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98" name="Line 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99" name="Line 97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200" name="Line 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92" name="Group 9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193" name="Line 100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94" name="Line 10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95" name="Line 102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96" name="Line 10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20" name="Group 135"/>
            <p:cNvGrpSpPr>
              <a:grpSpLocks/>
            </p:cNvGrpSpPr>
            <p:nvPr/>
          </p:nvGrpSpPr>
          <p:grpSpPr bwMode="auto">
            <a:xfrm>
              <a:off x="2095" y="1649"/>
              <a:ext cx="153" cy="306"/>
              <a:chOff x="3796" y="1043"/>
              <a:chExt cx="865" cy="1237"/>
            </a:xfrm>
          </p:grpSpPr>
          <p:sp>
            <p:nvSpPr>
              <p:cNvPr id="42145" name="Line 136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46" name="Line 137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47" name="Line 138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48" name="Line 139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49" name="Line 140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0" name="Line 141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1" name="Line 142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2" name="Line 143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3" name="Line 144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4" name="Line 145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5" name="Line 146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6" name="Line 147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7" name="Line 148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8" name="Line 149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59" name="Line 150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160" name="Group 15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171" name="Line 152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72" name="Line 1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73" name="Line 154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74" name="Line 1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61" name="Group 15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167" name="Line 157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68" name="Line 1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69" name="Line 159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70" name="Line 1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62" name="Group 16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163" name="Line 162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64" name="Line 16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65" name="Line 164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66" name="Line 1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21" name="Group 197"/>
            <p:cNvGrpSpPr>
              <a:grpSpLocks/>
            </p:cNvGrpSpPr>
            <p:nvPr/>
          </p:nvGrpSpPr>
          <p:grpSpPr bwMode="auto">
            <a:xfrm>
              <a:off x="2579" y="1941"/>
              <a:ext cx="153" cy="306"/>
              <a:chOff x="3796" y="1043"/>
              <a:chExt cx="865" cy="1237"/>
            </a:xfrm>
          </p:grpSpPr>
          <p:sp>
            <p:nvSpPr>
              <p:cNvPr id="42115" name="Line 198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16" name="Line 199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17" name="Line 200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18" name="Line 201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19" name="Line 202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0" name="Line 203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1" name="Line 204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2" name="Line 205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3" name="Line 206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4" name="Line 207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5" name="Line 208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6" name="Line 209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7" name="Line 210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8" name="Line 211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129" name="Line 212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130" name="Group 21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141" name="Line 214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42" name="Line 2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43" name="Line 216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44" name="Line 2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31" name="Group 21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137" name="Line 219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38" name="Line 2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39" name="Line 221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40" name="Line 2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32" name="Group 22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133" name="Line 224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34" name="Line 2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35" name="Line 226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36" name="Line 2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22" name="Group 228"/>
            <p:cNvGrpSpPr>
              <a:grpSpLocks/>
            </p:cNvGrpSpPr>
            <p:nvPr/>
          </p:nvGrpSpPr>
          <p:grpSpPr bwMode="auto">
            <a:xfrm>
              <a:off x="2108" y="2790"/>
              <a:ext cx="153" cy="306"/>
              <a:chOff x="3796" y="1043"/>
              <a:chExt cx="865" cy="1237"/>
            </a:xfrm>
          </p:grpSpPr>
          <p:sp>
            <p:nvSpPr>
              <p:cNvPr id="42085" name="Line 229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86" name="Line 230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87" name="Line 231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88" name="Line 232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89" name="Line 233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0" name="Line 234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1" name="Line 235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2" name="Line 236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3" name="Line 237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4" name="Line 238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5" name="Line 239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6" name="Line 240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7" name="Line 241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8" name="Line 242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99" name="Line 243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100" name="Group 24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111" name="Line 245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12" name="Line 24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13" name="Line 247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14" name="Line 2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01" name="Group 24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107" name="Line 250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08" name="Line 2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09" name="Line 252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10" name="Line 2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102" name="Group 25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103" name="Line 255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04" name="Line 2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05" name="Line 257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106" name="Line 2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42023" name="Group 259"/>
            <p:cNvGrpSpPr>
              <a:grpSpLocks/>
            </p:cNvGrpSpPr>
            <p:nvPr/>
          </p:nvGrpSpPr>
          <p:grpSpPr bwMode="auto">
            <a:xfrm>
              <a:off x="2091" y="2221"/>
              <a:ext cx="153" cy="306"/>
              <a:chOff x="3796" y="1043"/>
              <a:chExt cx="865" cy="1237"/>
            </a:xfrm>
          </p:grpSpPr>
          <p:sp>
            <p:nvSpPr>
              <p:cNvPr id="42055" name="Line 260"/>
              <p:cNvSpPr>
                <a:spLocks noChangeShapeType="1"/>
              </p:cNvSpPr>
              <p:nvPr/>
            </p:nvSpPr>
            <p:spPr bwMode="auto">
              <a:xfrm flipH="1">
                <a:off x="3994" y="1480"/>
                <a:ext cx="232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56" name="Line 261"/>
              <p:cNvSpPr>
                <a:spLocks noChangeShapeType="1"/>
              </p:cNvSpPr>
              <p:nvPr/>
            </p:nvSpPr>
            <p:spPr bwMode="auto">
              <a:xfrm>
                <a:off x="4226" y="1480"/>
                <a:ext cx="237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57" name="Line 262"/>
              <p:cNvSpPr>
                <a:spLocks noChangeShapeType="1"/>
              </p:cNvSpPr>
              <p:nvPr/>
            </p:nvSpPr>
            <p:spPr bwMode="auto">
              <a:xfrm>
                <a:off x="3994" y="2199"/>
                <a:ext cx="232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58" name="Line 263"/>
              <p:cNvSpPr>
                <a:spLocks noChangeShapeType="1"/>
              </p:cNvSpPr>
              <p:nvPr/>
            </p:nvSpPr>
            <p:spPr bwMode="auto">
              <a:xfrm flipH="1">
                <a:off x="4226" y="2199"/>
                <a:ext cx="237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59" name="Line 264"/>
              <p:cNvSpPr>
                <a:spLocks noChangeShapeType="1"/>
              </p:cNvSpPr>
              <p:nvPr/>
            </p:nvSpPr>
            <p:spPr bwMode="auto">
              <a:xfrm>
                <a:off x="4226" y="1496"/>
                <a:ext cx="0" cy="7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0" name="Line 265"/>
              <p:cNvSpPr>
                <a:spLocks noChangeShapeType="1"/>
              </p:cNvSpPr>
              <p:nvPr/>
            </p:nvSpPr>
            <p:spPr bwMode="auto">
              <a:xfrm flipV="1">
                <a:off x="3994" y="2126"/>
                <a:ext cx="232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1" name="Line 266"/>
              <p:cNvSpPr>
                <a:spLocks noChangeShapeType="1"/>
              </p:cNvSpPr>
              <p:nvPr/>
            </p:nvSpPr>
            <p:spPr bwMode="auto">
              <a:xfrm flipH="1" flipV="1">
                <a:off x="4226" y="2126"/>
                <a:ext cx="237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2" name="Line 267"/>
              <p:cNvSpPr>
                <a:spLocks noChangeShapeType="1"/>
              </p:cNvSpPr>
              <p:nvPr/>
            </p:nvSpPr>
            <p:spPr bwMode="auto">
              <a:xfrm>
                <a:off x="4090" y="1892"/>
                <a:ext cx="136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3" name="Line 268"/>
              <p:cNvSpPr>
                <a:spLocks noChangeShapeType="1"/>
              </p:cNvSpPr>
              <p:nvPr/>
            </p:nvSpPr>
            <p:spPr bwMode="auto">
              <a:xfrm flipV="1">
                <a:off x="4226" y="1892"/>
                <a:ext cx="147" cy="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4" name="Line 269"/>
              <p:cNvSpPr>
                <a:spLocks noChangeShapeType="1"/>
              </p:cNvSpPr>
              <p:nvPr/>
            </p:nvSpPr>
            <p:spPr bwMode="auto">
              <a:xfrm>
                <a:off x="4045" y="1997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5" name="Line 270"/>
              <p:cNvSpPr>
                <a:spLocks noChangeShapeType="1"/>
              </p:cNvSpPr>
              <p:nvPr/>
            </p:nvSpPr>
            <p:spPr bwMode="auto">
              <a:xfrm flipV="1">
                <a:off x="4226" y="2013"/>
                <a:ext cx="175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6" name="Line 271"/>
              <p:cNvSpPr>
                <a:spLocks noChangeShapeType="1"/>
              </p:cNvSpPr>
              <p:nvPr/>
            </p:nvSpPr>
            <p:spPr bwMode="auto">
              <a:xfrm flipV="1">
                <a:off x="4226" y="1783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7" name="Line 272"/>
              <p:cNvSpPr>
                <a:spLocks noChangeShapeType="1"/>
              </p:cNvSpPr>
              <p:nvPr/>
            </p:nvSpPr>
            <p:spPr bwMode="auto">
              <a:xfrm flipV="1">
                <a:off x="4226" y="1633"/>
                <a:ext cx="57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8" name="Line 273"/>
              <p:cNvSpPr>
                <a:spLocks noChangeShapeType="1"/>
              </p:cNvSpPr>
              <p:nvPr/>
            </p:nvSpPr>
            <p:spPr bwMode="auto">
              <a:xfrm>
                <a:off x="4124" y="1771"/>
                <a:ext cx="113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2069" name="Line 274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2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2070" name="Group 27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2081" name="Line 276"/>
                <p:cNvSpPr>
                  <a:spLocks noChangeShapeType="1"/>
                </p:cNvSpPr>
                <p:nvPr/>
              </p:nvSpPr>
              <p:spPr bwMode="auto">
                <a:xfrm>
                  <a:off x="4231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82" name="Line 27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83" name="Line 27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89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84" name="Line 27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071" name="Group 28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2077" name="Line 281"/>
                <p:cNvSpPr>
                  <a:spLocks noChangeShapeType="1"/>
                </p:cNvSpPr>
                <p:nvPr/>
              </p:nvSpPr>
              <p:spPr bwMode="auto">
                <a:xfrm>
                  <a:off x="422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78" name="Line 2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219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79" name="Line 283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402"/>
                  <a:ext cx="178" cy="2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80" name="Line 2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300"/>
                  <a:ext cx="189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2072" name="Group 28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2073" name="Line 286"/>
                <p:cNvSpPr>
                  <a:spLocks noChangeShapeType="1"/>
                </p:cNvSpPr>
                <p:nvPr/>
              </p:nvSpPr>
              <p:spPr bwMode="auto">
                <a:xfrm>
                  <a:off x="4231" y="160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74" name="Line 2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72" y="120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75" name="Line 288"/>
                <p:cNvSpPr>
                  <a:spLocks noChangeShapeType="1"/>
                </p:cNvSpPr>
                <p:nvPr/>
              </p:nvSpPr>
              <p:spPr bwMode="auto">
                <a:xfrm rot="6361956">
                  <a:off x="4615" y="1387"/>
                  <a:ext cx="191" cy="21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2076" name="Line 2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4"/>
                  <a:ext cx="191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2024" name="Line 290"/>
            <p:cNvSpPr>
              <a:spLocks noChangeShapeType="1"/>
            </p:cNvSpPr>
            <p:nvPr/>
          </p:nvSpPr>
          <p:spPr bwMode="auto">
            <a:xfrm flipV="1">
              <a:off x="3223" y="3069"/>
              <a:ext cx="31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25" name="Line 292"/>
            <p:cNvSpPr>
              <a:spLocks noChangeShapeType="1"/>
            </p:cNvSpPr>
            <p:nvPr/>
          </p:nvSpPr>
          <p:spPr bwMode="auto">
            <a:xfrm flipV="1">
              <a:off x="2712" y="3069"/>
              <a:ext cx="519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26" name="Line 293"/>
            <p:cNvSpPr>
              <a:spLocks noChangeShapeType="1"/>
            </p:cNvSpPr>
            <p:nvPr/>
          </p:nvSpPr>
          <p:spPr bwMode="auto">
            <a:xfrm flipV="1">
              <a:off x="2225" y="2948"/>
              <a:ext cx="957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27" name="Line 294"/>
            <p:cNvSpPr>
              <a:spLocks noChangeShapeType="1"/>
            </p:cNvSpPr>
            <p:nvPr/>
          </p:nvSpPr>
          <p:spPr bwMode="auto">
            <a:xfrm flipV="1">
              <a:off x="2704" y="2128"/>
              <a:ext cx="568" cy="6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28" name="Line 295"/>
            <p:cNvSpPr>
              <a:spLocks noChangeShapeType="1"/>
            </p:cNvSpPr>
            <p:nvPr/>
          </p:nvSpPr>
          <p:spPr bwMode="auto">
            <a:xfrm flipV="1">
              <a:off x="2193" y="2047"/>
              <a:ext cx="1079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29" name="Line 296"/>
            <p:cNvSpPr>
              <a:spLocks noChangeShapeType="1"/>
            </p:cNvSpPr>
            <p:nvPr/>
          </p:nvSpPr>
          <p:spPr bwMode="auto">
            <a:xfrm flipV="1">
              <a:off x="2696" y="1950"/>
              <a:ext cx="584" cy="2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30" name="Line 297"/>
            <p:cNvSpPr>
              <a:spLocks noChangeShapeType="1"/>
            </p:cNvSpPr>
            <p:nvPr/>
          </p:nvSpPr>
          <p:spPr bwMode="auto">
            <a:xfrm>
              <a:off x="2209" y="1885"/>
              <a:ext cx="10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2031" name="Group 299"/>
            <p:cNvGrpSpPr>
              <a:grpSpLocks/>
            </p:cNvGrpSpPr>
            <p:nvPr/>
          </p:nvGrpSpPr>
          <p:grpSpPr bwMode="auto">
            <a:xfrm>
              <a:off x="3174" y="2654"/>
              <a:ext cx="622" cy="460"/>
              <a:chOff x="2197" y="1155"/>
              <a:chExt cx="622" cy="460"/>
            </a:xfrm>
          </p:grpSpPr>
          <p:grpSp>
            <p:nvGrpSpPr>
              <p:cNvPr id="42051" name="Group 300"/>
              <p:cNvGrpSpPr>
                <a:grpSpLocks/>
              </p:cNvGrpSpPr>
              <p:nvPr/>
            </p:nvGrpSpPr>
            <p:grpSpPr bwMode="auto">
              <a:xfrm>
                <a:off x="2198" y="1176"/>
                <a:ext cx="621" cy="426"/>
                <a:chOff x="3164" y="2556"/>
                <a:chExt cx="901" cy="338"/>
              </a:xfrm>
            </p:grpSpPr>
            <p:sp>
              <p:nvSpPr>
                <p:cNvPr id="42053" name="Rectangle 301"/>
                <p:cNvSpPr>
                  <a:spLocks noChangeArrowheads="1"/>
                </p:cNvSpPr>
                <p:nvPr/>
              </p:nvSpPr>
              <p:spPr bwMode="auto">
                <a:xfrm>
                  <a:off x="3164" y="2556"/>
                  <a:ext cx="901" cy="33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42054" name="Text Box 302"/>
                <p:cNvSpPr txBox="1">
                  <a:spLocks noChangeArrowheads="1"/>
                </p:cNvSpPr>
                <p:nvPr/>
              </p:nvSpPr>
              <p:spPr bwMode="auto">
                <a:xfrm>
                  <a:off x="3212" y="2573"/>
                  <a:ext cx="168" cy="18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latin typeface="Arial" pitchFamily="34" charset="0"/>
                  </a:endParaRPr>
                </a:p>
              </p:txBody>
            </p:sp>
          </p:grpSp>
          <p:sp>
            <p:nvSpPr>
              <p:cNvPr id="42052" name="Text Box 303"/>
              <p:cNvSpPr txBox="1">
                <a:spLocks noChangeArrowheads="1"/>
              </p:cNvSpPr>
              <p:nvPr/>
            </p:nvSpPr>
            <p:spPr bwMode="auto">
              <a:xfrm>
                <a:off x="2197" y="1155"/>
                <a:ext cx="616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Mobile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Switching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Center</a:t>
                </a:r>
              </a:p>
            </p:txBody>
          </p:sp>
        </p:grpSp>
        <p:sp>
          <p:nvSpPr>
            <p:cNvPr id="42032" name="Freeform 304"/>
            <p:cNvSpPr>
              <a:spLocks/>
            </p:cNvSpPr>
            <p:nvPr/>
          </p:nvSpPr>
          <p:spPr bwMode="auto">
            <a:xfrm>
              <a:off x="4092" y="1783"/>
              <a:ext cx="1078" cy="1430"/>
            </a:xfrm>
            <a:custGeom>
              <a:avLst/>
              <a:gdLst>
                <a:gd name="T0" fmla="*/ 40 w 1292"/>
                <a:gd name="T1" fmla="*/ 25 h 1255"/>
                <a:gd name="T2" fmla="*/ 6 w 1292"/>
                <a:gd name="T3" fmla="*/ 579 h 1255"/>
                <a:gd name="T4" fmla="*/ 5 w 1292"/>
                <a:gd name="T5" fmla="*/ 1930 h 1255"/>
                <a:gd name="T6" fmla="*/ 9 w 1292"/>
                <a:gd name="T7" fmla="*/ 3059 h 1255"/>
                <a:gd name="T8" fmla="*/ 40 w 1292"/>
                <a:gd name="T9" fmla="*/ 3213 h 1255"/>
                <a:gd name="T10" fmla="*/ 107 w 1292"/>
                <a:gd name="T11" fmla="*/ 4161 h 1255"/>
                <a:gd name="T12" fmla="*/ 163 w 1292"/>
                <a:gd name="T13" fmla="*/ 4561 h 1255"/>
                <a:gd name="T14" fmla="*/ 196 w 1292"/>
                <a:gd name="T15" fmla="*/ 3767 h 1255"/>
                <a:gd name="T16" fmla="*/ 208 w 1292"/>
                <a:gd name="T17" fmla="*/ 1644 h 1255"/>
                <a:gd name="T18" fmla="*/ 197 w 1292"/>
                <a:gd name="T19" fmla="*/ 774 h 1255"/>
                <a:gd name="T20" fmla="*/ 123 w 1292"/>
                <a:gd name="T21" fmla="*/ 425 h 1255"/>
                <a:gd name="T22" fmla="*/ 40 w 1292"/>
                <a:gd name="T23" fmla="*/ 25 h 12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2"/>
                <a:gd name="T37" fmla="*/ 0 h 1255"/>
                <a:gd name="T38" fmla="*/ 1292 w 1292"/>
                <a:gd name="T39" fmla="*/ 1255 h 12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2" h="1255">
                  <a:moveTo>
                    <a:pt x="239" y="7"/>
                  </a:moveTo>
                  <a:cubicBezTo>
                    <a:pt x="120" y="14"/>
                    <a:pt x="70" y="71"/>
                    <a:pt x="35" y="157"/>
                  </a:cubicBezTo>
                  <a:cubicBezTo>
                    <a:pt x="0" y="243"/>
                    <a:pt x="26" y="411"/>
                    <a:pt x="29" y="523"/>
                  </a:cubicBezTo>
                  <a:cubicBezTo>
                    <a:pt x="32" y="635"/>
                    <a:pt x="17" y="771"/>
                    <a:pt x="53" y="829"/>
                  </a:cubicBezTo>
                  <a:cubicBezTo>
                    <a:pt x="89" y="887"/>
                    <a:pt x="146" y="821"/>
                    <a:pt x="245" y="871"/>
                  </a:cubicBezTo>
                  <a:cubicBezTo>
                    <a:pt x="344" y="921"/>
                    <a:pt x="522" y="1068"/>
                    <a:pt x="647" y="1129"/>
                  </a:cubicBezTo>
                  <a:cubicBezTo>
                    <a:pt x="772" y="1190"/>
                    <a:pt x="903" y="1255"/>
                    <a:pt x="995" y="1237"/>
                  </a:cubicBezTo>
                  <a:cubicBezTo>
                    <a:pt x="1087" y="1219"/>
                    <a:pt x="1153" y="1153"/>
                    <a:pt x="1199" y="1021"/>
                  </a:cubicBezTo>
                  <a:cubicBezTo>
                    <a:pt x="1245" y="889"/>
                    <a:pt x="1270" y="580"/>
                    <a:pt x="1271" y="445"/>
                  </a:cubicBezTo>
                  <a:cubicBezTo>
                    <a:pt x="1272" y="310"/>
                    <a:pt x="1292" y="266"/>
                    <a:pt x="1205" y="211"/>
                  </a:cubicBezTo>
                  <a:cubicBezTo>
                    <a:pt x="1118" y="156"/>
                    <a:pt x="908" y="150"/>
                    <a:pt x="749" y="115"/>
                  </a:cubicBezTo>
                  <a:cubicBezTo>
                    <a:pt x="590" y="80"/>
                    <a:pt x="358" y="0"/>
                    <a:pt x="239" y="7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2033" name="Text Box 305"/>
            <p:cNvSpPr txBox="1">
              <a:spLocks noChangeArrowheads="1"/>
            </p:cNvSpPr>
            <p:nvPr/>
          </p:nvSpPr>
          <p:spPr bwMode="auto">
            <a:xfrm>
              <a:off x="4120" y="2100"/>
              <a:ext cx="832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600">
                  <a:latin typeface="Arial" pitchFamily="34" charset="0"/>
                  <a:cs typeface="Arial" pitchFamily="34" charset="0"/>
                </a:rPr>
                <a:t>Δημόσιο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600">
                  <a:latin typeface="Arial" pitchFamily="34" charset="0"/>
                  <a:cs typeface="Arial" pitchFamily="34" charset="0"/>
                </a:rPr>
                <a:t>Τηλεφωνικό 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600">
                  <a:latin typeface="Arial" pitchFamily="34" charset="0"/>
                  <a:cs typeface="Arial" pitchFamily="34" charset="0"/>
                </a:rPr>
                <a:t>Δίκτυο</a:t>
              </a:r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2034" name="Picture 309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90" y="2039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35" name="Picture 310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86" y="2351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36" name="Picture 311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6" y="2551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37" name="Picture 312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82" y="2615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38" name="Picture 313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26" y="3087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039" name="Picture 316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98" y="3215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2040" name="Group 317"/>
            <p:cNvGrpSpPr>
              <a:grpSpLocks/>
            </p:cNvGrpSpPr>
            <p:nvPr/>
          </p:nvGrpSpPr>
          <p:grpSpPr bwMode="auto">
            <a:xfrm>
              <a:off x="2249" y="2806"/>
              <a:ext cx="524" cy="114"/>
              <a:chOff x="3072" y="739"/>
              <a:chExt cx="652" cy="146"/>
            </a:xfrm>
          </p:grpSpPr>
          <p:pic>
            <p:nvPicPr>
              <p:cNvPr id="42048" name="Picture 318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049" name="Line 319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050" name="Line 320"/>
              <p:cNvSpPr>
                <a:spLocks noChangeShapeType="1"/>
              </p:cNvSpPr>
              <p:nvPr/>
            </p:nvSpPr>
            <p:spPr bwMode="auto">
              <a:xfrm flipH="1">
                <a:off x="3072" y="759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2041" name="Group 321"/>
            <p:cNvGrpSpPr>
              <a:grpSpLocks/>
            </p:cNvGrpSpPr>
            <p:nvPr/>
          </p:nvGrpSpPr>
          <p:grpSpPr bwMode="auto">
            <a:xfrm>
              <a:off x="3270" y="1758"/>
              <a:ext cx="622" cy="460"/>
              <a:chOff x="2197" y="1155"/>
              <a:chExt cx="622" cy="460"/>
            </a:xfrm>
          </p:grpSpPr>
          <p:grpSp>
            <p:nvGrpSpPr>
              <p:cNvPr id="42044" name="Group 322"/>
              <p:cNvGrpSpPr>
                <a:grpSpLocks/>
              </p:cNvGrpSpPr>
              <p:nvPr/>
            </p:nvGrpSpPr>
            <p:grpSpPr bwMode="auto">
              <a:xfrm>
                <a:off x="2198" y="1176"/>
                <a:ext cx="621" cy="426"/>
                <a:chOff x="3164" y="2556"/>
                <a:chExt cx="901" cy="338"/>
              </a:xfrm>
            </p:grpSpPr>
            <p:sp>
              <p:nvSpPr>
                <p:cNvPr id="42046" name="Rectangle 323"/>
                <p:cNvSpPr>
                  <a:spLocks noChangeArrowheads="1"/>
                </p:cNvSpPr>
                <p:nvPr/>
              </p:nvSpPr>
              <p:spPr bwMode="auto">
                <a:xfrm>
                  <a:off x="3164" y="2556"/>
                  <a:ext cx="901" cy="33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42047" name="Text Box 324"/>
                <p:cNvSpPr txBox="1">
                  <a:spLocks noChangeArrowheads="1"/>
                </p:cNvSpPr>
                <p:nvPr/>
              </p:nvSpPr>
              <p:spPr bwMode="auto">
                <a:xfrm>
                  <a:off x="3212" y="2573"/>
                  <a:ext cx="168" cy="18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latin typeface="Arial" pitchFamily="34" charset="0"/>
                  </a:endParaRPr>
                </a:p>
              </p:txBody>
            </p:sp>
          </p:grpSp>
          <p:sp>
            <p:nvSpPr>
              <p:cNvPr id="42045" name="Text Box 325"/>
              <p:cNvSpPr txBox="1">
                <a:spLocks noChangeArrowheads="1"/>
              </p:cNvSpPr>
              <p:nvPr/>
            </p:nvSpPr>
            <p:spPr bwMode="auto">
              <a:xfrm>
                <a:off x="2197" y="1155"/>
                <a:ext cx="616" cy="4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Mobile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Switching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Center</a:t>
                </a:r>
              </a:p>
            </p:txBody>
          </p:sp>
        </p:grpSp>
        <p:sp>
          <p:nvSpPr>
            <p:cNvPr id="42042" name="Line 326"/>
            <p:cNvSpPr>
              <a:spLocks noChangeShapeType="1"/>
            </p:cNvSpPr>
            <p:nvPr/>
          </p:nvSpPr>
          <p:spPr bwMode="auto">
            <a:xfrm>
              <a:off x="3897" y="2011"/>
              <a:ext cx="232" cy="1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2043" name="Line 327"/>
            <p:cNvSpPr>
              <a:spLocks noChangeShapeType="1"/>
            </p:cNvSpPr>
            <p:nvPr/>
          </p:nvSpPr>
          <p:spPr bwMode="auto">
            <a:xfrm flipV="1">
              <a:off x="3793" y="2715"/>
              <a:ext cx="320" cy="1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1991" name="Rectangle 364"/>
          <p:cNvSpPr>
            <a:spLocks noChangeArrowheads="1"/>
          </p:cNvSpPr>
          <p:nvPr/>
        </p:nvSpPr>
        <p:spPr bwMode="auto">
          <a:xfrm>
            <a:off x="298450" y="306388"/>
            <a:ext cx="8324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3200">
                <a:solidFill>
                  <a:srgbClr val="000099"/>
                </a:solidFill>
                <a:latin typeface="Arial" pitchFamily="34" charset="0"/>
              </a:rPr>
              <a:t>Συστατικά αρχιτεκτονικής κυψελωτού δικτύου</a:t>
            </a:r>
            <a:endParaRPr lang="en-US" sz="3200">
              <a:solidFill>
                <a:srgbClr val="000099"/>
              </a:solidFill>
              <a:latin typeface="Gill Sans MT" pitchFamily="34" charset="0"/>
            </a:endParaRPr>
          </a:p>
        </p:txBody>
      </p:sp>
      <p:grpSp>
        <p:nvGrpSpPr>
          <p:cNvPr id="40143" name="Group 381"/>
          <p:cNvGrpSpPr>
            <a:grpSpLocks/>
          </p:cNvGrpSpPr>
          <p:nvPr/>
        </p:nvGrpSpPr>
        <p:grpSpPr bwMode="auto">
          <a:xfrm>
            <a:off x="4495800" y="1006475"/>
            <a:ext cx="4154488" cy="1981200"/>
            <a:chOff x="2380" y="634"/>
            <a:chExt cx="2617" cy="1248"/>
          </a:xfrm>
        </p:grpSpPr>
        <p:sp>
          <p:nvSpPr>
            <p:cNvPr id="42004" name="Text Box 366"/>
            <p:cNvSpPr txBox="1">
              <a:spLocks noChangeArrowheads="1"/>
            </p:cNvSpPr>
            <p:nvPr/>
          </p:nvSpPr>
          <p:spPr bwMode="auto">
            <a:xfrm>
              <a:off x="2457" y="915"/>
              <a:ext cx="2373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συνδέει</a:t>
              </a: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κυψέλες</a:t>
              </a: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σε</a:t>
              </a: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ενσύρματα</a:t>
              </a: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None/>
              </a:pP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τηλεφωνικά δίκτυα</a:t>
              </a:r>
              <a:endParaRPr lang="en-US" sz="1600">
                <a:latin typeface="Arial" pitchFamily="34" charset="0"/>
              </a:endParaRP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διαχειρίζεται</a:t>
              </a: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την εγκατάσταση κλήσης</a:t>
              </a:r>
              <a:endParaRPr lang="en-US" sz="1600">
                <a:latin typeface="Gill Sans MT" pitchFamily="34" charset="0"/>
              </a:endParaRP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>
                  <a:latin typeface="Gill Sans MT" pitchFamily="34" charset="0"/>
                </a:rPr>
                <a:t> </a:t>
              </a:r>
              <a:r>
                <a:rPr lang="el-GR" sz="1600">
                  <a:latin typeface="Arial" pitchFamily="34" charset="0"/>
                </a:rPr>
                <a:t>διαχειρίζεται την κινητικότητα</a:t>
              </a:r>
              <a:endParaRPr lang="en-US" sz="1600">
                <a:latin typeface="Arial" pitchFamily="34" charset="0"/>
              </a:endParaRPr>
            </a:p>
          </p:txBody>
        </p:sp>
        <p:sp>
          <p:nvSpPr>
            <p:cNvPr id="42005" name="Rectangle 368"/>
            <p:cNvSpPr>
              <a:spLocks noChangeArrowheads="1"/>
            </p:cNvSpPr>
            <p:nvPr/>
          </p:nvSpPr>
          <p:spPr bwMode="auto">
            <a:xfrm>
              <a:off x="2380" y="777"/>
              <a:ext cx="2617" cy="957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>
                <a:latin typeface="Gill Sans MT" pitchFamily="34" charset="0"/>
              </a:endParaRPr>
            </a:p>
          </p:txBody>
        </p:sp>
        <p:grpSp>
          <p:nvGrpSpPr>
            <p:cNvPr id="42006" name="Group 371"/>
            <p:cNvGrpSpPr>
              <a:grpSpLocks/>
            </p:cNvGrpSpPr>
            <p:nvPr/>
          </p:nvGrpSpPr>
          <p:grpSpPr bwMode="auto">
            <a:xfrm>
              <a:off x="2544" y="634"/>
              <a:ext cx="555" cy="523"/>
              <a:chOff x="442" y="3293"/>
              <a:chExt cx="555" cy="523"/>
            </a:xfrm>
          </p:grpSpPr>
          <p:sp>
            <p:nvSpPr>
              <p:cNvPr id="42008" name="Rectangle 370"/>
              <p:cNvSpPr>
                <a:spLocks noChangeArrowheads="1"/>
              </p:cNvSpPr>
              <p:nvPr/>
            </p:nvSpPr>
            <p:spPr bwMode="auto">
              <a:xfrm>
                <a:off x="442" y="3321"/>
                <a:ext cx="547" cy="22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>
                  <a:latin typeface="Gill Sans MT" pitchFamily="34" charset="0"/>
                </a:endParaRPr>
              </a:p>
            </p:txBody>
          </p:sp>
          <p:sp>
            <p:nvSpPr>
              <p:cNvPr id="42009" name="Text Box 369"/>
              <p:cNvSpPr txBox="1">
                <a:spLocks noChangeArrowheads="1"/>
              </p:cNvSpPr>
              <p:nvPr/>
            </p:nvSpPr>
            <p:spPr bwMode="auto">
              <a:xfrm>
                <a:off x="450" y="3293"/>
                <a:ext cx="547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2400">
                    <a:solidFill>
                      <a:srgbClr val="C00000"/>
                    </a:solidFill>
                    <a:latin typeface="Gill Sans MT" pitchFamily="34" charset="0"/>
                  </a:rPr>
                  <a:t>MSC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US" sz="2400">
                  <a:solidFill>
                    <a:srgbClr val="C00000"/>
                  </a:solidFill>
                  <a:latin typeface="Gill Sans MT" pitchFamily="34" charset="0"/>
                </a:endParaRPr>
              </a:p>
            </p:txBody>
          </p:sp>
        </p:grpSp>
        <p:sp>
          <p:nvSpPr>
            <p:cNvPr id="42007" name="Line 374"/>
            <p:cNvSpPr>
              <a:spLocks noChangeShapeType="1"/>
            </p:cNvSpPr>
            <p:nvPr/>
          </p:nvSpPr>
          <p:spPr bwMode="auto">
            <a:xfrm>
              <a:off x="3293" y="1450"/>
              <a:ext cx="278" cy="43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9936" name="Group 383"/>
          <p:cNvGrpSpPr>
            <a:grpSpLocks/>
          </p:cNvGrpSpPr>
          <p:nvPr/>
        </p:nvGrpSpPr>
        <p:grpSpPr bwMode="auto">
          <a:xfrm>
            <a:off x="274638" y="2071688"/>
            <a:ext cx="3100387" cy="3243262"/>
            <a:chOff x="173" y="1305"/>
            <a:chExt cx="1953" cy="2043"/>
          </a:xfrm>
        </p:grpSpPr>
        <p:sp>
          <p:nvSpPr>
            <p:cNvPr id="41998" name="Text Box 376"/>
            <p:cNvSpPr txBox="1">
              <a:spLocks noChangeArrowheads="1"/>
            </p:cNvSpPr>
            <p:nvPr/>
          </p:nvSpPr>
          <p:spPr bwMode="auto">
            <a:xfrm>
              <a:off x="250" y="1514"/>
              <a:ext cx="1662" cy="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καλύπτει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γεωγραφική περιοχή</a:t>
              </a:r>
              <a:endParaRPr lang="en-US" sz="1600" dirty="0">
                <a:latin typeface="Arial" pitchFamily="34" charset="0"/>
              </a:endParaRP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i="1" dirty="0">
                  <a:solidFill>
                    <a:srgbClr val="C00000"/>
                  </a:solidFill>
                  <a:latin typeface="Arial" pitchFamily="34" charset="0"/>
                </a:rPr>
                <a:t>σταθμός βάσης</a:t>
              </a:r>
              <a:r>
                <a:rPr lang="en-US" sz="1600" dirty="0">
                  <a:solidFill>
                    <a:srgbClr val="C00000"/>
                  </a:solidFill>
                  <a:latin typeface="Gill Sans MT" pitchFamily="34" charset="0"/>
                </a:rPr>
                <a:t> </a:t>
              </a:r>
              <a:r>
                <a:rPr lang="en-US" sz="1600" dirty="0">
                  <a:latin typeface="Gill Sans MT" pitchFamily="34" charset="0"/>
                </a:rPr>
                <a:t>(BS) </a:t>
              </a:r>
              <a:r>
                <a:rPr lang="el-GR" sz="1600" dirty="0">
                  <a:latin typeface="Arial" pitchFamily="34" charset="0"/>
                </a:rPr>
                <a:t>ανάλογος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με</a:t>
              </a:r>
              <a:r>
                <a:rPr lang="en-US" sz="1600" dirty="0">
                  <a:latin typeface="Gill Sans MT" pitchFamily="34" charset="0"/>
                </a:rPr>
                <a:t> 802.11 AP</a:t>
              </a: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 dirty="0">
                  <a:solidFill>
                    <a:srgbClr val="C00000"/>
                  </a:solidFill>
                  <a:latin typeface="Gill Sans MT" pitchFamily="34" charset="0"/>
                </a:rPr>
                <a:t> </a:t>
              </a:r>
              <a:r>
                <a:rPr lang="el-GR" sz="1600" i="1" dirty="0">
                  <a:solidFill>
                    <a:srgbClr val="C00000"/>
                  </a:solidFill>
                  <a:latin typeface="Arial" pitchFamily="34" charset="0"/>
                </a:rPr>
                <a:t>κινητοί χρήστες</a:t>
              </a:r>
              <a:r>
                <a:rPr lang="en-US" sz="1600" dirty="0">
                  <a:solidFill>
                    <a:srgbClr val="C00000"/>
                  </a:solidFill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συνδέονται στο δίκτυο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μέσω του</a:t>
              </a:r>
              <a:r>
                <a:rPr lang="en-US" sz="1600" dirty="0">
                  <a:latin typeface="Gill Sans MT" pitchFamily="34" charset="0"/>
                </a:rPr>
                <a:t> BS</a:t>
              </a:r>
            </a:p>
            <a:p>
              <a:pPr>
                <a:spcBef>
                  <a:spcPct val="0"/>
                </a:spcBef>
                <a:buSzPct val="75000"/>
                <a:buFont typeface="Wingdings" pitchFamily="2" charset="2"/>
                <a:buChar char="v"/>
              </a:pP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i="1" dirty="0" err="1">
                  <a:solidFill>
                    <a:srgbClr val="C00000"/>
                  </a:solidFill>
                  <a:latin typeface="Arial" pitchFamily="34" charset="0"/>
                </a:rPr>
                <a:t>διεπαφή</a:t>
              </a:r>
              <a:r>
                <a:rPr lang="el-GR" sz="1600" i="1" dirty="0">
                  <a:solidFill>
                    <a:srgbClr val="C00000"/>
                  </a:solidFill>
                  <a:latin typeface="Arial" pitchFamily="34" charset="0"/>
                </a:rPr>
                <a:t> αέρα</a:t>
              </a:r>
              <a:r>
                <a:rPr lang="en-US" sz="1600" i="1" dirty="0">
                  <a:solidFill>
                    <a:srgbClr val="C00000"/>
                  </a:solidFill>
                  <a:latin typeface="Gill Sans MT" pitchFamily="34" charset="0"/>
                </a:rPr>
                <a:t>:</a:t>
              </a:r>
              <a:r>
                <a:rPr lang="en-US" sz="1600" dirty="0">
                  <a:solidFill>
                    <a:srgbClr val="C00000"/>
                  </a:solidFill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πρωτόκολλο επιπέδων ζεύξης και φυσικού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μεταξύ</a:t>
              </a:r>
              <a:r>
                <a:rPr lang="en-US" sz="1600" dirty="0">
                  <a:latin typeface="Gill Sans MT" pitchFamily="34" charset="0"/>
                </a:rPr>
                <a:t> </a:t>
              </a:r>
              <a:r>
                <a:rPr lang="el-GR" sz="1600" dirty="0">
                  <a:latin typeface="Arial" pitchFamily="34" charset="0"/>
                </a:rPr>
                <a:t>κινητού και</a:t>
              </a:r>
              <a:r>
                <a:rPr lang="en-US" sz="1600" dirty="0">
                  <a:latin typeface="Gill Sans MT" pitchFamily="34" charset="0"/>
                </a:rPr>
                <a:t> BS</a:t>
              </a:r>
            </a:p>
          </p:txBody>
        </p:sp>
        <p:sp>
          <p:nvSpPr>
            <p:cNvPr id="41999" name="Rectangle 377"/>
            <p:cNvSpPr>
              <a:spLocks noChangeArrowheads="1"/>
            </p:cNvSpPr>
            <p:nvPr/>
          </p:nvSpPr>
          <p:spPr bwMode="auto">
            <a:xfrm>
              <a:off x="173" y="1448"/>
              <a:ext cx="1727" cy="19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>
                <a:latin typeface="Gill Sans MT" pitchFamily="34" charset="0"/>
              </a:endParaRPr>
            </a:p>
          </p:txBody>
        </p:sp>
        <p:grpSp>
          <p:nvGrpSpPr>
            <p:cNvPr id="42000" name="Group 378"/>
            <p:cNvGrpSpPr>
              <a:grpSpLocks/>
            </p:cNvGrpSpPr>
            <p:nvPr/>
          </p:nvGrpSpPr>
          <p:grpSpPr bwMode="auto">
            <a:xfrm>
              <a:off x="337" y="1305"/>
              <a:ext cx="594" cy="250"/>
              <a:chOff x="442" y="3293"/>
              <a:chExt cx="594" cy="250"/>
            </a:xfrm>
          </p:grpSpPr>
          <p:sp>
            <p:nvSpPr>
              <p:cNvPr id="42002" name="Rectangle 379"/>
              <p:cNvSpPr>
                <a:spLocks noChangeArrowheads="1"/>
              </p:cNvSpPr>
              <p:nvPr/>
            </p:nvSpPr>
            <p:spPr bwMode="auto">
              <a:xfrm>
                <a:off x="442" y="3321"/>
                <a:ext cx="547" cy="22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>
                  <a:latin typeface="Gill Sans MT" pitchFamily="34" charset="0"/>
                </a:endParaRPr>
              </a:p>
            </p:txBody>
          </p:sp>
          <p:sp>
            <p:nvSpPr>
              <p:cNvPr id="42003" name="Text Box 380"/>
              <p:cNvSpPr txBox="1">
                <a:spLocks noChangeArrowheads="1"/>
              </p:cNvSpPr>
              <p:nvPr/>
            </p:nvSpPr>
            <p:spPr bwMode="auto">
              <a:xfrm>
                <a:off x="450" y="3293"/>
                <a:ext cx="58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l-GR" sz="1800">
                    <a:solidFill>
                      <a:srgbClr val="C00000"/>
                    </a:solidFill>
                    <a:latin typeface="Arial" pitchFamily="34" charset="0"/>
                  </a:rPr>
                  <a:t>κυψέλη</a:t>
                </a:r>
                <a:endParaRPr lang="en-US" sz="1800">
                  <a:solidFill>
                    <a:srgbClr val="C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42001" name="Line 382"/>
            <p:cNvSpPr>
              <a:spLocks noChangeShapeType="1"/>
            </p:cNvSpPr>
            <p:nvPr/>
          </p:nvSpPr>
          <p:spPr bwMode="auto">
            <a:xfrm>
              <a:off x="1891" y="1622"/>
              <a:ext cx="235" cy="154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9942" name="Group 386"/>
          <p:cNvGrpSpPr>
            <a:grpSpLocks/>
          </p:cNvGrpSpPr>
          <p:nvPr/>
        </p:nvGrpSpPr>
        <p:grpSpPr bwMode="auto">
          <a:xfrm>
            <a:off x="6567488" y="4556125"/>
            <a:ext cx="2176462" cy="1341438"/>
            <a:chOff x="4137" y="2870"/>
            <a:chExt cx="1371" cy="845"/>
          </a:xfrm>
        </p:grpSpPr>
        <p:sp>
          <p:nvSpPr>
            <p:cNvPr id="41996" name="Text Box 384"/>
            <p:cNvSpPr txBox="1">
              <a:spLocks noChangeArrowheads="1"/>
            </p:cNvSpPr>
            <p:nvPr/>
          </p:nvSpPr>
          <p:spPr bwMode="auto">
            <a:xfrm>
              <a:off x="4137" y="3465"/>
              <a:ext cx="137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ενσύρματο δίκτυο</a:t>
              </a:r>
              <a:endParaRPr lang="en-US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97" name="Line 385"/>
            <p:cNvSpPr>
              <a:spLocks noChangeShapeType="1"/>
            </p:cNvSpPr>
            <p:nvPr/>
          </p:nvSpPr>
          <p:spPr bwMode="auto">
            <a:xfrm flipV="1">
              <a:off x="4560" y="2870"/>
              <a:ext cx="384" cy="644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41995" name="Picture 15" descr="underline_ba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350" y="754063"/>
            <a:ext cx="7769225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7E945D58-E5B6-4CE3-981B-B193A170E7DD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43012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3013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F8662D17-9154-4A62-AACF-36260EB471B3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30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7475"/>
            <a:ext cx="7772400" cy="1143000"/>
          </a:xfrm>
        </p:spPr>
        <p:txBody>
          <a:bodyPr/>
          <a:lstStyle/>
          <a:p>
            <a:r>
              <a:rPr lang="el-GR" sz="3200" dirty="0" err="1" smtClean="0">
                <a:latin typeface="Arial" pitchFamily="34" charset="0"/>
                <a:ea typeface="ＭＳ Ｐゴシック" pitchFamily="34" charset="-128"/>
              </a:rPr>
              <a:t>Κυψελωτά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 δίκτυα</a:t>
            </a:r>
            <a:r>
              <a:rPr lang="en-US" sz="3200" dirty="0" smtClean="0">
                <a:ea typeface="ＭＳ Ｐゴシック" pitchFamily="34" charset="-128"/>
              </a:rPr>
              <a:t>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πρώτο άλμα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1447800"/>
            <a:ext cx="4435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2 τεχνικές διαμοιρασμού </a:t>
            </a:r>
            <a:r>
              <a:rPr lang="el-GR" sz="2400" dirty="0" err="1" smtClean="0">
                <a:latin typeface="Arial" pitchFamily="34" charset="0"/>
                <a:ea typeface="ＭＳ Ｐゴシック" pitchFamily="34" charset="-128"/>
              </a:rPr>
              <a:t>ραδιοφάσματος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 από το κινητό και το </a:t>
            </a:r>
            <a:r>
              <a:rPr lang="en-US" sz="2400" dirty="0" smtClean="0">
                <a:ea typeface="ＭＳ Ｐゴシック" pitchFamily="34" charset="-128"/>
              </a:rPr>
              <a:t>BS</a:t>
            </a:r>
          </a:p>
          <a:p>
            <a:r>
              <a:rPr lang="el-GR" sz="24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συνδυασμένο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FDMA/TDMA: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διαιρεί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το φάσμα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σε </a:t>
            </a:r>
            <a:r>
              <a:rPr lang="el-GR" sz="2400" dirty="0" err="1" smtClean="0">
                <a:latin typeface="Arial" pitchFamily="34" charset="0"/>
                <a:ea typeface="ＭＳ Ｐゴシック" pitchFamily="34" charset="-128"/>
              </a:rPr>
              <a:t>υποκανάλια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 συχνότητας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διαιρεί κάθε κανάλι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latin typeface="Arial" pitchFamily="34" charset="0"/>
                <a:ea typeface="ＭＳ Ｐゴシック" pitchFamily="34" charset="-128"/>
              </a:rPr>
              <a:t>σε </a:t>
            </a:r>
            <a:r>
              <a:rPr lang="el-GR" sz="2400" dirty="0" err="1" smtClean="0">
                <a:latin typeface="Arial" pitchFamily="34" charset="0"/>
                <a:ea typeface="ＭＳ Ｐゴシック" pitchFamily="34" charset="-128"/>
              </a:rPr>
              <a:t>χρονοθυρίδες</a:t>
            </a:r>
            <a:endParaRPr lang="en-US" sz="2400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CDMA: </a:t>
            </a:r>
            <a:r>
              <a:rPr lang="en-US" sz="2400" dirty="0" smtClean="0">
                <a:ea typeface="ＭＳ Ｐゴシック" pitchFamily="34" charset="-128"/>
              </a:rPr>
              <a:t>code division multiple access</a:t>
            </a:r>
          </a:p>
        </p:txBody>
      </p:sp>
      <p:grpSp>
        <p:nvGrpSpPr>
          <p:cNvPr id="43016" name="Group 306"/>
          <p:cNvGrpSpPr>
            <a:grpSpLocks/>
          </p:cNvGrpSpPr>
          <p:nvPr/>
        </p:nvGrpSpPr>
        <p:grpSpPr bwMode="auto">
          <a:xfrm>
            <a:off x="6005513" y="1484313"/>
            <a:ext cx="1849437" cy="1477962"/>
            <a:chOff x="3375" y="1055"/>
            <a:chExt cx="1165" cy="931"/>
          </a:xfrm>
        </p:grpSpPr>
        <p:sp>
          <p:nvSpPr>
            <p:cNvPr id="43060" name="AutoShape 5"/>
            <p:cNvSpPr>
              <a:spLocks noChangeArrowheads="1"/>
            </p:cNvSpPr>
            <p:nvPr/>
          </p:nvSpPr>
          <p:spPr bwMode="auto">
            <a:xfrm>
              <a:off x="3375" y="1055"/>
              <a:ext cx="1165" cy="931"/>
            </a:xfrm>
            <a:prstGeom prst="hexagon">
              <a:avLst>
                <a:gd name="adj" fmla="val 31284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3061" name="Group 105"/>
            <p:cNvGrpSpPr>
              <a:grpSpLocks/>
            </p:cNvGrpSpPr>
            <p:nvPr/>
          </p:nvGrpSpPr>
          <p:grpSpPr bwMode="auto">
            <a:xfrm>
              <a:off x="3880" y="1159"/>
              <a:ext cx="268" cy="495"/>
              <a:chOff x="3796" y="1043"/>
              <a:chExt cx="865" cy="1237"/>
            </a:xfrm>
          </p:grpSpPr>
          <p:sp>
            <p:nvSpPr>
              <p:cNvPr id="43068" name="Line 106"/>
              <p:cNvSpPr>
                <a:spLocks noChangeShapeType="1"/>
              </p:cNvSpPr>
              <p:nvPr/>
            </p:nvSpPr>
            <p:spPr bwMode="auto">
              <a:xfrm flipH="1">
                <a:off x="3993" y="1480"/>
                <a:ext cx="236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69" name="Line 107"/>
              <p:cNvSpPr>
                <a:spLocks noChangeShapeType="1"/>
              </p:cNvSpPr>
              <p:nvPr/>
            </p:nvSpPr>
            <p:spPr bwMode="auto">
              <a:xfrm>
                <a:off x="4228" y="1480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0" name="Line 108"/>
              <p:cNvSpPr>
                <a:spLocks noChangeShapeType="1"/>
              </p:cNvSpPr>
              <p:nvPr/>
            </p:nvSpPr>
            <p:spPr bwMode="auto">
              <a:xfrm>
                <a:off x="3993" y="2200"/>
                <a:ext cx="236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1" name="Line 109"/>
              <p:cNvSpPr>
                <a:spLocks noChangeShapeType="1"/>
              </p:cNvSpPr>
              <p:nvPr/>
            </p:nvSpPr>
            <p:spPr bwMode="auto">
              <a:xfrm flipH="1">
                <a:off x="4228" y="2200"/>
                <a:ext cx="236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2" name="Line 110"/>
              <p:cNvSpPr>
                <a:spLocks noChangeShapeType="1"/>
              </p:cNvSpPr>
              <p:nvPr/>
            </p:nvSpPr>
            <p:spPr bwMode="auto">
              <a:xfrm>
                <a:off x="4228" y="1498"/>
                <a:ext cx="0" cy="7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3" name="Line 111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36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4" name="Line 112"/>
              <p:cNvSpPr>
                <a:spLocks noChangeShapeType="1"/>
              </p:cNvSpPr>
              <p:nvPr/>
            </p:nvSpPr>
            <p:spPr bwMode="auto">
              <a:xfrm flipH="1" flipV="1">
                <a:off x="4228" y="2128"/>
                <a:ext cx="236" cy="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5" name="Line 113"/>
              <p:cNvSpPr>
                <a:spLocks noChangeShapeType="1"/>
              </p:cNvSpPr>
              <p:nvPr/>
            </p:nvSpPr>
            <p:spPr bwMode="auto">
              <a:xfrm>
                <a:off x="4093" y="1890"/>
                <a:ext cx="136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6" name="Line 114"/>
              <p:cNvSpPr>
                <a:spLocks noChangeShapeType="1"/>
              </p:cNvSpPr>
              <p:nvPr/>
            </p:nvSpPr>
            <p:spPr bwMode="auto">
              <a:xfrm flipV="1">
                <a:off x="4228" y="1890"/>
                <a:ext cx="142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7" name="Line 115"/>
              <p:cNvSpPr>
                <a:spLocks noChangeShapeType="1"/>
              </p:cNvSpPr>
              <p:nvPr/>
            </p:nvSpPr>
            <p:spPr bwMode="auto">
              <a:xfrm>
                <a:off x="4048" y="1995"/>
                <a:ext cx="174" cy="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8" name="Line 116"/>
              <p:cNvSpPr>
                <a:spLocks noChangeShapeType="1"/>
              </p:cNvSpPr>
              <p:nvPr/>
            </p:nvSpPr>
            <p:spPr bwMode="auto">
              <a:xfrm flipV="1">
                <a:off x="4228" y="2013"/>
                <a:ext cx="174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79" name="Line 117"/>
              <p:cNvSpPr>
                <a:spLocks noChangeShapeType="1"/>
              </p:cNvSpPr>
              <p:nvPr/>
            </p:nvSpPr>
            <p:spPr bwMode="auto">
              <a:xfrm flipV="1">
                <a:off x="4228" y="1783"/>
                <a:ext cx="87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80" name="Line 118"/>
              <p:cNvSpPr>
                <a:spLocks noChangeShapeType="1"/>
              </p:cNvSpPr>
              <p:nvPr/>
            </p:nvSpPr>
            <p:spPr bwMode="auto">
              <a:xfrm flipV="1">
                <a:off x="4228" y="1633"/>
                <a:ext cx="55" cy="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81" name="Line 119"/>
              <p:cNvSpPr>
                <a:spLocks noChangeShapeType="1"/>
              </p:cNvSpPr>
              <p:nvPr/>
            </p:nvSpPr>
            <p:spPr bwMode="auto">
              <a:xfrm>
                <a:off x="4125" y="1773"/>
                <a:ext cx="110" cy="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3082" name="Line 120"/>
              <p:cNvSpPr>
                <a:spLocks noChangeShapeType="1"/>
              </p:cNvSpPr>
              <p:nvPr/>
            </p:nvSpPr>
            <p:spPr bwMode="auto">
              <a:xfrm>
                <a:off x="4174" y="1625"/>
                <a:ext cx="65" cy="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3083" name="Group 12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3094" name="Line 122"/>
                <p:cNvSpPr>
                  <a:spLocks noChangeShapeType="1"/>
                </p:cNvSpPr>
                <p:nvPr/>
              </p:nvSpPr>
              <p:spPr bwMode="auto">
                <a:xfrm>
                  <a:off x="4230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5" name="Line 12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204"/>
                  <a:ext cx="192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6" name="Line 124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7"/>
                  <a:ext cx="192" cy="199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7" name="Line 1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87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3084" name="Group 12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3090" name="Line 127"/>
                <p:cNvSpPr>
                  <a:spLocks noChangeShapeType="1"/>
                </p:cNvSpPr>
                <p:nvPr/>
              </p:nvSpPr>
              <p:spPr bwMode="auto">
                <a:xfrm>
                  <a:off x="4224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1" name="Line 12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6" y="1216"/>
                  <a:ext cx="184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2" name="Line 129"/>
                <p:cNvSpPr>
                  <a:spLocks noChangeShapeType="1"/>
                </p:cNvSpPr>
                <p:nvPr/>
              </p:nvSpPr>
              <p:spPr bwMode="auto">
                <a:xfrm rot="6361956">
                  <a:off x="4598" y="1398"/>
                  <a:ext cx="191" cy="204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93" name="Line 13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96"/>
                  <a:ext cx="184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3085" name="Group 13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3086" name="Line 132"/>
                <p:cNvSpPr>
                  <a:spLocks noChangeShapeType="1"/>
                </p:cNvSpPr>
                <p:nvPr/>
              </p:nvSpPr>
              <p:spPr bwMode="auto">
                <a:xfrm>
                  <a:off x="4223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87" name="Line 13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204"/>
                  <a:ext cx="18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88" name="Line 134"/>
                <p:cNvSpPr>
                  <a:spLocks noChangeShapeType="1"/>
                </p:cNvSpPr>
                <p:nvPr/>
              </p:nvSpPr>
              <p:spPr bwMode="auto">
                <a:xfrm rot="6361956">
                  <a:off x="4599" y="1396"/>
                  <a:ext cx="187" cy="199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3089" name="Line 13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1" y="1286"/>
                  <a:ext cx="187" cy="4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pic>
          <p:nvPicPr>
            <p:cNvPr id="43062" name="Picture 244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79" y="1275"/>
              <a:ext cx="278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3063" name="Group 249"/>
            <p:cNvGrpSpPr>
              <a:grpSpLocks/>
            </p:cNvGrpSpPr>
            <p:nvPr/>
          </p:nvGrpSpPr>
          <p:grpSpPr bwMode="auto">
            <a:xfrm>
              <a:off x="3755" y="1749"/>
              <a:ext cx="524" cy="114"/>
              <a:chOff x="3072" y="739"/>
              <a:chExt cx="652" cy="146"/>
            </a:xfrm>
          </p:grpSpPr>
          <p:pic>
            <p:nvPicPr>
              <p:cNvPr id="43065" name="Picture 250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066" name="Line 251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67" name="Line 252"/>
              <p:cNvSpPr>
                <a:spLocks noChangeShapeType="1"/>
              </p:cNvSpPr>
              <p:nvPr/>
            </p:nvSpPr>
            <p:spPr bwMode="auto">
              <a:xfrm flipH="1">
                <a:off x="3072" y="759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pic>
          <p:nvPicPr>
            <p:cNvPr id="43064" name="Picture 260" descr="imgyjav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84" y="1553"/>
              <a:ext cx="278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7" name="Group 307"/>
          <p:cNvGrpSpPr>
            <a:grpSpLocks/>
          </p:cNvGrpSpPr>
          <p:nvPr/>
        </p:nvGrpSpPr>
        <p:grpSpPr bwMode="auto">
          <a:xfrm>
            <a:off x="4059238" y="3057525"/>
            <a:ext cx="4387850" cy="2409825"/>
            <a:chOff x="2693" y="2142"/>
            <a:chExt cx="2764" cy="1518"/>
          </a:xfrm>
        </p:grpSpPr>
        <p:grpSp>
          <p:nvGrpSpPr>
            <p:cNvPr id="43019" name="Group 295"/>
            <p:cNvGrpSpPr>
              <a:grpSpLocks/>
            </p:cNvGrpSpPr>
            <p:nvPr/>
          </p:nvGrpSpPr>
          <p:grpSpPr bwMode="auto">
            <a:xfrm>
              <a:off x="3444" y="2506"/>
              <a:ext cx="2013" cy="1150"/>
              <a:chOff x="3444" y="2506"/>
              <a:chExt cx="2013" cy="1150"/>
            </a:xfrm>
          </p:grpSpPr>
          <p:sp>
            <p:nvSpPr>
              <p:cNvPr id="43055" name="Rectangle 261"/>
              <p:cNvSpPr>
                <a:spLocks noChangeArrowheads="1"/>
              </p:cNvSpPr>
              <p:nvPr/>
            </p:nvSpPr>
            <p:spPr bwMode="auto">
              <a:xfrm>
                <a:off x="3446" y="2506"/>
                <a:ext cx="2002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3056" name="Rectangle 262"/>
              <p:cNvSpPr>
                <a:spLocks noChangeArrowheads="1"/>
              </p:cNvSpPr>
              <p:nvPr/>
            </p:nvSpPr>
            <p:spPr bwMode="auto">
              <a:xfrm>
                <a:off x="3447" y="2742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3057" name="Rectangle 263"/>
              <p:cNvSpPr>
                <a:spLocks noChangeArrowheads="1"/>
              </p:cNvSpPr>
              <p:nvPr/>
            </p:nvSpPr>
            <p:spPr bwMode="auto">
              <a:xfrm>
                <a:off x="3444" y="2982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3058" name="Rectangle 264"/>
              <p:cNvSpPr>
                <a:spLocks noChangeArrowheads="1"/>
              </p:cNvSpPr>
              <p:nvPr/>
            </p:nvSpPr>
            <p:spPr bwMode="auto">
              <a:xfrm>
                <a:off x="3445" y="3230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3059" name="Rectangle 265"/>
              <p:cNvSpPr>
                <a:spLocks noChangeArrowheads="1"/>
              </p:cNvSpPr>
              <p:nvPr/>
            </p:nvSpPr>
            <p:spPr bwMode="auto">
              <a:xfrm>
                <a:off x="3446" y="3474"/>
                <a:ext cx="1998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</p:grpSp>
        <p:sp>
          <p:nvSpPr>
            <p:cNvPr id="43020" name="Line 268"/>
            <p:cNvSpPr>
              <a:spLocks noChangeShapeType="1"/>
            </p:cNvSpPr>
            <p:nvPr/>
          </p:nvSpPr>
          <p:spPr bwMode="auto">
            <a:xfrm>
              <a:off x="352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1" name="Line 269"/>
            <p:cNvSpPr>
              <a:spLocks noChangeShapeType="1"/>
            </p:cNvSpPr>
            <p:nvPr/>
          </p:nvSpPr>
          <p:spPr bwMode="auto">
            <a:xfrm>
              <a:off x="359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2" name="Line 270"/>
            <p:cNvSpPr>
              <a:spLocks noChangeShapeType="1"/>
            </p:cNvSpPr>
            <p:nvPr/>
          </p:nvSpPr>
          <p:spPr bwMode="auto">
            <a:xfrm>
              <a:off x="366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3" name="Line 271"/>
            <p:cNvSpPr>
              <a:spLocks noChangeShapeType="1"/>
            </p:cNvSpPr>
            <p:nvPr/>
          </p:nvSpPr>
          <p:spPr bwMode="auto">
            <a:xfrm>
              <a:off x="373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4" name="Line 272"/>
            <p:cNvSpPr>
              <a:spLocks noChangeShapeType="1"/>
            </p:cNvSpPr>
            <p:nvPr/>
          </p:nvSpPr>
          <p:spPr bwMode="auto">
            <a:xfrm>
              <a:off x="380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5" name="Line 273"/>
            <p:cNvSpPr>
              <a:spLocks noChangeShapeType="1"/>
            </p:cNvSpPr>
            <p:nvPr/>
          </p:nvSpPr>
          <p:spPr bwMode="auto">
            <a:xfrm>
              <a:off x="388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6" name="Line 274"/>
            <p:cNvSpPr>
              <a:spLocks noChangeShapeType="1"/>
            </p:cNvSpPr>
            <p:nvPr/>
          </p:nvSpPr>
          <p:spPr bwMode="auto">
            <a:xfrm>
              <a:off x="395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7" name="Line 275"/>
            <p:cNvSpPr>
              <a:spLocks noChangeShapeType="1"/>
            </p:cNvSpPr>
            <p:nvPr/>
          </p:nvSpPr>
          <p:spPr bwMode="auto">
            <a:xfrm>
              <a:off x="402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8" name="Line 276"/>
            <p:cNvSpPr>
              <a:spLocks noChangeShapeType="1"/>
            </p:cNvSpPr>
            <p:nvPr/>
          </p:nvSpPr>
          <p:spPr bwMode="auto">
            <a:xfrm>
              <a:off x="409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29" name="Line 277"/>
            <p:cNvSpPr>
              <a:spLocks noChangeShapeType="1"/>
            </p:cNvSpPr>
            <p:nvPr/>
          </p:nvSpPr>
          <p:spPr bwMode="auto">
            <a:xfrm>
              <a:off x="416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0" name="Line 278"/>
            <p:cNvSpPr>
              <a:spLocks noChangeShapeType="1"/>
            </p:cNvSpPr>
            <p:nvPr/>
          </p:nvSpPr>
          <p:spPr bwMode="auto">
            <a:xfrm>
              <a:off x="424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1" name="Line 279"/>
            <p:cNvSpPr>
              <a:spLocks noChangeShapeType="1"/>
            </p:cNvSpPr>
            <p:nvPr/>
          </p:nvSpPr>
          <p:spPr bwMode="auto">
            <a:xfrm>
              <a:off x="431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2" name="Line 280"/>
            <p:cNvSpPr>
              <a:spLocks noChangeShapeType="1"/>
            </p:cNvSpPr>
            <p:nvPr/>
          </p:nvSpPr>
          <p:spPr bwMode="auto">
            <a:xfrm>
              <a:off x="438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3" name="Line 281"/>
            <p:cNvSpPr>
              <a:spLocks noChangeShapeType="1"/>
            </p:cNvSpPr>
            <p:nvPr/>
          </p:nvSpPr>
          <p:spPr bwMode="auto">
            <a:xfrm>
              <a:off x="445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4" name="Line 282"/>
            <p:cNvSpPr>
              <a:spLocks noChangeShapeType="1"/>
            </p:cNvSpPr>
            <p:nvPr/>
          </p:nvSpPr>
          <p:spPr bwMode="auto">
            <a:xfrm>
              <a:off x="452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5" name="Line 283"/>
            <p:cNvSpPr>
              <a:spLocks noChangeShapeType="1"/>
            </p:cNvSpPr>
            <p:nvPr/>
          </p:nvSpPr>
          <p:spPr bwMode="auto">
            <a:xfrm>
              <a:off x="460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6" name="Line 284"/>
            <p:cNvSpPr>
              <a:spLocks noChangeShapeType="1"/>
            </p:cNvSpPr>
            <p:nvPr/>
          </p:nvSpPr>
          <p:spPr bwMode="auto">
            <a:xfrm>
              <a:off x="467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7" name="Line 285"/>
            <p:cNvSpPr>
              <a:spLocks noChangeShapeType="1"/>
            </p:cNvSpPr>
            <p:nvPr/>
          </p:nvSpPr>
          <p:spPr bwMode="auto">
            <a:xfrm>
              <a:off x="474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8" name="Line 286"/>
            <p:cNvSpPr>
              <a:spLocks noChangeShapeType="1"/>
            </p:cNvSpPr>
            <p:nvPr/>
          </p:nvSpPr>
          <p:spPr bwMode="auto">
            <a:xfrm>
              <a:off x="481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39" name="Line 287"/>
            <p:cNvSpPr>
              <a:spLocks noChangeShapeType="1"/>
            </p:cNvSpPr>
            <p:nvPr/>
          </p:nvSpPr>
          <p:spPr bwMode="auto">
            <a:xfrm>
              <a:off x="488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0" name="Line 288"/>
            <p:cNvSpPr>
              <a:spLocks noChangeShapeType="1"/>
            </p:cNvSpPr>
            <p:nvPr/>
          </p:nvSpPr>
          <p:spPr bwMode="auto">
            <a:xfrm>
              <a:off x="496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1" name="Line 289"/>
            <p:cNvSpPr>
              <a:spLocks noChangeShapeType="1"/>
            </p:cNvSpPr>
            <p:nvPr/>
          </p:nvSpPr>
          <p:spPr bwMode="auto">
            <a:xfrm>
              <a:off x="503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2" name="Line 290"/>
            <p:cNvSpPr>
              <a:spLocks noChangeShapeType="1"/>
            </p:cNvSpPr>
            <p:nvPr/>
          </p:nvSpPr>
          <p:spPr bwMode="auto">
            <a:xfrm>
              <a:off x="510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3" name="Line 291"/>
            <p:cNvSpPr>
              <a:spLocks noChangeShapeType="1"/>
            </p:cNvSpPr>
            <p:nvPr/>
          </p:nvSpPr>
          <p:spPr bwMode="auto">
            <a:xfrm>
              <a:off x="517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4" name="Line 292"/>
            <p:cNvSpPr>
              <a:spLocks noChangeShapeType="1"/>
            </p:cNvSpPr>
            <p:nvPr/>
          </p:nvSpPr>
          <p:spPr bwMode="auto">
            <a:xfrm>
              <a:off x="524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5" name="Line 293"/>
            <p:cNvSpPr>
              <a:spLocks noChangeShapeType="1"/>
            </p:cNvSpPr>
            <p:nvPr/>
          </p:nvSpPr>
          <p:spPr bwMode="auto">
            <a:xfrm>
              <a:off x="532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6" name="Line 294"/>
            <p:cNvSpPr>
              <a:spLocks noChangeShapeType="1"/>
            </p:cNvSpPr>
            <p:nvPr/>
          </p:nvSpPr>
          <p:spPr bwMode="auto">
            <a:xfrm>
              <a:off x="539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3047" name="Rectangle 298"/>
            <p:cNvSpPr>
              <a:spLocks noChangeArrowheads="1"/>
            </p:cNvSpPr>
            <p:nvPr/>
          </p:nvSpPr>
          <p:spPr bwMode="auto">
            <a:xfrm>
              <a:off x="3444" y="2692"/>
              <a:ext cx="200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48" name="Rectangle 299"/>
            <p:cNvSpPr>
              <a:spLocks noChangeArrowheads="1"/>
            </p:cNvSpPr>
            <p:nvPr/>
          </p:nvSpPr>
          <p:spPr bwMode="auto">
            <a:xfrm>
              <a:off x="3440" y="2932"/>
              <a:ext cx="200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49" name="Rectangle 300"/>
            <p:cNvSpPr>
              <a:spLocks noChangeArrowheads="1"/>
            </p:cNvSpPr>
            <p:nvPr/>
          </p:nvSpPr>
          <p:spPr bwMode="auto">
            <a:xfrm>
              <a:off x="3436" y="3176"/>
              <a:ext cx="200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50" name="Rectangle 301"/>
            <p:cNvSpPr>
              <a:spLocks noChangeArrowheads="1"/>
            </p:cNvSpPr>
            <p:nvPr/>
          </p:nvSpPr>
          <p:spPr bwMode="auto">
            <a:xfrm>
              <a:off x="3432" y="3420"/>
              <a:ext cx="200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51" name="AutoShape 302"/>
            <p:cNvSpPr>
              <a:spLocks/>
            </p:cNvSpPr>
            <p:nvPr/>
          </p:nvSpPr>
          <p:spPr bwMode="auto">
            <a:xfrm>
              <a:off x="3316" y="2508"/>
              <a:ext cx="96" cy="1144"/>
            </a:xfrm>
            <a:prstGeom prst="leftBrace">
              <a:avLst>
                <a:gd name="adj1" fmla="val 9930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52" name="AutoShape 303"/>
            <p:cNvSpPr>
              <a:spLocks/>
            </p:cNvSpPr>
            <p:nvPr/>
          </p:nvSpPr>
          <p:spPr bwMode="auto">
            <a:xfrm rot="5400000">
              <a:off x="4386" y="1410"/>
              <a:ext cx="96" cy="1988"/>
            </a:xfrm>
            <a:prstGeom prst="leftBrace">
              <a:avLst>
                <a:gd name="adj1" fmla="val 17256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3053" name="Text Box 304"/>
            <p:cNvSpPr txBox="1">
              <a:spLocks noChangeArrowheads="1"/>
            </p:cNvSpPr>
            <p:nvPr/>
          </p:nvSpPr>
          <p:spPr bwMode="auto">
            <a:xfrm>
              <a:off x="2693" y="2870"/>
              <a:ext cx="67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frequency</a:t>
              </a:r>
            </a:p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bands</a:t>
              </a:r>
            </a:p>
          </p:txBody>
        </p:sp>
        <p:sp>
          <p:nvSpPr>
            <p:cNvPr id="43054" name="Text Box 305"/>
            <p:cNvSpPr txBox="1">
              <a:spLocks noChangeArrowheads="1"/>
            </p:cNvSpPr>
            <p:nvPr/>
          </p:nvSpPr>
          <p:spPr bwMode="auto">
            <a:xfrm>
              <a:off x="4097" y="2142"/>
              <a:ext cx="65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time slots</a:t>
              </a:r>
            </a:p>
          </p:txBody>
        </p:sp>
      </p:grpSp>
      <p:pic>
        <p:nvPicPr>
          <p:cNvPr id="43018" name="Picture 16" descr="underline_ba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628" y="931863"/>
            <a:ext cx="5989834" cy="16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57821FA-F49F-424A-8430-7D09FCE53DD8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44036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4037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A421187E-D261-4D44-9BE7-342AB095979C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4038" name="AutoShape 2"/>
          <p:cNvSpPr>
            <a:spLocks noChangeArrowheads="1"/>
          </p:cNvSpPr>
          <p:nvPr/>
        </p:nvSpPr>
        <p:spPr bwMode="auto">
          <a:xfrm>
            <a:off x="2266950" y="2952750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39" name="AutoShape 3"/>
          <p:cNvSpPr>
            <a:spLocks noChangeArrowheads="1"/>
          </p:cNvSpPr>
          <p:nvPr/>
        </p:nvSpPr>
        <p:spPr bwMode="auto">
          <a:xfrm>
            <a:off x="2282825" y="3546475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40" name="AutoShape 4"/>
          <p:cNvSpPr>
            <a:spLocks noChangeArrowheads="1"/>
          </p:cNvSpPr>
          <p:nvPr/>
        </p:nvSpPr>
        <p:spPr bwMode="auto">
          <a:xfrm>
            <a:off x="1631950" y="3281363"/>
            <a:ext cx="798513" cy="598487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41" name="AutoShape 5"/>
          <p:cNvSpPr>
            <a:spLocks noChangeArrowheads="1"/>
          </p:cNvSpPr>
          <p:nvPr/>
        </p:nvSpPr>
        <p:spPr bwMode="auto">
          <a:xfrm>
            <a:off x="1595438" y="2212975"/>
            <a:ext cx="798512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42" name="AutoShape 6"/>
          <p:cNvSpPr>
            <a:spLocks noChangeArrowheads="1"/>
          </p:cNvSpPr>
          <p:nvPr/>
        </p:nvSpPr>
        <p:spPr bwMode="auto">
          <a:xfrm>
            <a:off x="2209800" y="1936750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43" name="AutoShape 7"/>
          <p:cNvSpPr>
            <a:spLocks noChangeArrowheads="1"/>
          </p:cNvSpPr>
          <p:nvPr/>
        </p:nvSpPr>
        <p:spPr bwMode="auto">
          <a:xfrm>
            <a:off x="1581150" y="1603375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44044" name="Group 9"/>
          <p:cNvGrpSpPr>
            <a:grpSpLocks/>
          </p:cNvGrpSpPr>
          <p:nvPr/>
        </p:nvGrpSpPr>
        <p:grpSpPr bwMode="auto">
          <a:xfrm>
            <a:off x="2525713" y="2976563"/>
            <a:ext cx="242887" cy="485775"/>
            <a:chOff x="3796" y="1043"/>
            <a:chExt cx="865" cy="1237"/>
          </a:xfrm>
        </p:grpSpPr>
        <p:sp>
          <p:nvSpPr>
            <p:cNvPr id="44334" name="Line 10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35" name="Line 11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36" name="Line 12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37" name="Line 13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38" name="Line 14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39" name="Line 15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0" name="Line 16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1" name="Line 17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2" name="Line 18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3" name="Line 19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4" name="Line 20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5" name="Line 21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6" name="Line 22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7" name="Line 23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48" name="Line 24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349" name="Group 25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360" name="Line 26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61" name="Line 27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62" name="Line 28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63" name="Line 2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350" name="Group 30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356" name="Line 31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7" name="Line 32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8" name="Line 33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9" name="Line 34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351" name="Group 35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352" name="Line 36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3" name="Line 37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4" name="Line 38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55" name="Line 3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4045" name="Group 40"/>
          <p:cNvGrpSpPr>
            <a:grpSpLocks/>
          </p:cNvGrpSpPr>
          <p:nvPr/>
        </p:nvGrpSpPr>
        <p:grpSpPr bwMode="auto">
          <a:xfrm>
            <a:off x="2517775" y="3589338"/>
            <a:ext cx="242888" cy="485775"/>
            <a:chOff x="3796" y="1043"/>
            <a:chExt cx="865" cy="1237"/>
          </a:xfrm>
        </p:grpSpPr>
        <p:sp>
          <p:nvSpPr>
            <p:cNvPr id="44304" name="Line 41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05" name="Line 42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06" name="Line 43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07" name="Line 44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08" name="Line 45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09" name="Line 46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0" name="Line 47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1" name="Line 48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2" name="Line 49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3" name="Line 50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4" name="Line 51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5" name="Line 52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6" name="Line 53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7" name="Line 54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318" name="Line 55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319" name="Group 56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330" name="Line 57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31" name="Line 58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32" name="Line 59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33" name="Line 6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320" name="Group 61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326" name="Line 62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7" name="Line 63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8" name="Line 64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9" name="Line 65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321" name="Group 66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322" name="Line 67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3" name="Line 68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4" name="Line 69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25" name="Line 7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4046" name="Group 71"/>
          <p:cNvGrpSpPr>
            <a:grpSpLocks/>
          </p:cNvGrpSpPr>
          <p:nvPr/>
        </p:nvGrpSpPr>
        <p:grpSpPr bwMode="auto">
          <a:xfrm>
            <a:off x="1901825" y="1522413"/>
            <a:ext cx="242888" cy="485775"/>
            <a:chOff x="3796" y="1043"/>
            <a:chExt cx="865" cy="1237"/>
          </a:xfrm>
        </p:grpSpPr>
        <p:sp>
          <p:nvSpPr>
            <p:cNvPr id="44274" name="Line 72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75" name="Line 73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76" name="Line 74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77" name="Line 75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78" name="Line 76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79" name="Line 77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0" name="Line 78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1" name="Line 79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2" name="Line 80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3" name="Line 81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4" name="Line 82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5" name="Line 83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6" name="Line 84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7" name="Line 85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88" name="Line 86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289" name="Group 87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300" name="Line 88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01" name="Line 89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02" name="Line 90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303" name="Line 91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90" name="Group 92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296" name="Line 93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7" name="Line 94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8" name="Line 95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9" name="Line 96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91" name="Group 97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292" name="Line 98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3" name="Line 99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4" name="Line 100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95" name="Line 101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4047" name="Group 102"/>
          <p:cNvGrpSpPr>
            <a:grpSpLocks/>
          </p:cNvGrpSpPr>
          <p:nvPr/>
        </p:nvGrpSpPr>
        <p:grpSpPr bwMode="auto">
          <a:xfrm>
            <a:off x="2457450" y="2000250"/>
            <a:ext cx="242888" cy="485775"/>
            <a:chOff x="3796" y="1043"/>
            <a:chExt cx="865" cy="1237"/>
          </a:xfrm>
        </p:grpSpPr>
        <p:sp>
          <p:nvSpPr>
            <p:cNvPr id="44244" name="Line 103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45" name="Line 104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46" name="Line 105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47" name="Line 106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48" name="Line 107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49" name="Line 108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0" name="Line 109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1" name="Line 110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2" name="Line 111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3" name="Line 112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4" name="Line 113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5" name="Line 114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6" name="Line 115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7" name="Line 116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58" name="Line 117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259" name="Group 118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270" name="Line 119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71" name="Line 120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72" name="Line 121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73" name="Line 12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60" name="Group 123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266" name="Line 124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7" name="Line 125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8" name="Line 126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9" name="Line 127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61" name="Group 128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262" name="Line 129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3" name="Line 130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4" name="Line 131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65" name="Line 13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4048" name="Group 133"/>
          <p:cNvGrpSpPr>
            <a:grpSpLocks/>
          </p:cNvGrpSpPr>
          <p:nvPr/>
        </p:nvGrpSpPr>
        <p:grpSpPr bwMode="auto">
          <a:xfrm>
            <a:off x="1922463" y="3348038"/>
            <a:ext cx="242887" cy="485775"/>
            <a:chOff x="3796" y="1043"/>
            <a:chExt cx="865" cy="1237"/>
          </a:xfrm>
        </p:grpSpPr>
        <p:sp>
          <p:nvSpPr>
            <p:cNvPr id="44214" name="Line 134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15" name="Line 135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16" name="Line 136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17" name="Line 137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18" name="Line 138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19" name="Line 139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0" name="Line 140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1" name="Line 141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2" name="Line 142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3" name="Line 143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4" name="Line 144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5" name="Line 145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6" name="Line 146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7" name="Line 147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228" name="Line 148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229" name="Group 149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240" name="Line 150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41" name="Line 15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42" name="Line 152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43" name="Line 15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30" name="Group 154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236" name="Line 155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7" name="Line 156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8" name="Line 157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9" name="Line 158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31" name="Group 159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232" name="Line 160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3" name="Line 16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4" name="Line 162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35" name="Line 16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4049" name="Group 164"/>
          <p:cNvGrpSpPr>
            <a:grpSpLocks/>
          </p:cNvGrpSpPr>
          <p:nvPr/>
        </p:nvGrpSpPr>
        <p:grpSpPr bwMode="auto">
          <a:xfrm>
            <a:off x="1865313" y="2311400"/>
            <a:ext cx="242887" cy="485775"/>
            <a:chOff x="3796" y="1043"/>
            <a:chExt cx="865" cy="1237"/>
          </a:xfrm>
        </p:grpSpPr>
        <p:sp>
          <p:nvSpPr>
            <p:cNvPr id="44184" name="Line 165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85" name="Line 166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86" name="Line 167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87" name="Line 168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88" name="Line 169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89" name="Line 170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0" name="Line 171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1" name="Line 172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2" name="Line 173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3" name="Line 174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4" name="Line 175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5" name="Line 176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6" name="Line 177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7" name="Line 178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4198" name="Line 179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4199" name="Group 180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4210" name="Line 181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11" name="Line 18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12" name="Line 183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13" name="Line 18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00" name="Group 185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4206" name="Line 186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7" name="Line 187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8" name="Line 188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9" name="Line 189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4201" name="Group 190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4202" name="Line 191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3" name="Line 19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4" name="Line 193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205" name="Line 19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4050" name="Line 195"/>
          <p:cNvSpPr>
            <a:spLocks noChangeShapeType="1"/>
          </p:cNvSpPr>
          <p:nvPr/>
        </p:nvSpPr>
        <p:spPr bwMode="auto">
          <a:xfrm flipV="1">
            <a:off x="2655888" y="3714750"/>
            <a:ext cx="1044575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1" name="Line 196"/>
          <p:cNvSpPr>
            <a:spLocks noChangeShapeType="1"/>
          </p:cNvSpPr>
          <p:nvPr/>
        </p:nvSpPr>
        <p:spPr bwMode="auto">
          <a:xfrm flipV="1">
            <a:off x="2063750" y="3703638"/>
            <a:ext cx="161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2" name="Line 197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3" name="Line 198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4" name="Line 199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4055" name="Group 200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44175" name="Rectangle 201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4176" name="Group 202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4182" name="Freeform 203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83" name="Freeform 204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177" name="Freeform 205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78" name="Freeform 206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79" name="Freeform 207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80" name="Freeform 208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81" name="Freeform 209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4056" name="Group 210"/>
          <p:cNvGrpSpPr>
            <a:grpSpLocks/>
          </p:cNvGrpSpPr>
          <p:nvPr/>
        </p:nvGrpSpPr>
        <p:grpSpPr bwMode="auto">
          <a:xfrm>
            <a:off x="3671888" y="3403600"/>
            <a:ext cx="550862" cy="411163"/>
            <a:chOff x="611" y="3693"/>
            <a:chExt cx="449" cy="287"/>
          </a:xfrm>
        </p:grpSpPr>
        <p:sp>
          <p:nvSpPr>
            <p:cNvPr id="44166" name="Rectangle 211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4167" name="Group 212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4173" name="Freeform 213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74" name="Freeform 214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168" name="Freeform 215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69" name="Freeform 216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70" name="Freeform 217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71" name="Freeform 218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72" name="Freeform 219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057" name="Line 220"/>
          <p:cNvSpPr>
            <a:spLocks noChangeShapeType="1"/>
          </p:cNvSpPr>
          <p:nvPr/>
        </p:nvSpPr>
        <p:spPr bwMode="auto">
          <a:xfrm>
            <a:off x="2584450" y="3373438"/>
            <a:ext cx="1095375" cy="306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8" name="Line 221"/>
          <p:cNvSpPr>
            <a:spLocks noChangeShapeType="1"/>
          </p:cNvSpPr>
          <p:nvPr/>
        </p:nvSpPr>
        <p:spPr bwMode="auto">
          <a:xfrm>
            <a:off x="4203700" y="2239963"/>
            <a:ext cx="436563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59" name="Line 222"/>
          <p:cNvSpPr>
            <a:spLocks noChangeShapeType="1"/>
          </p:cNvSpPr>
          <p:nvPr/>
        </p:nvSpPr>
        <p:spPr bwMode="auto">
          <a:xfrm flipV="1">
            <a:off x="4187825" y="2211388"/>
            <a:ext cx="576263" cy="144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60" name="Text Box 223"/>
          <p:cNvSpPr txBox="1">
            <a:spLocks noChangeArrowheads="1"/>
          </p:cNvSpPr>
          <p:nvPr/>
        </p:nvSpPr>
        <p:spPr bwMode="auto">
          <a:xfrm>
            <a:off x="3486150" y="1679575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BSC</a:t>
            </a:r>
          </a:p>
        </p:txBody>
      </p:sp>
      <p:sp>
        <p:nvSpPr>
          <p:cNvPr id="44061" name="Text Box 224"/>
          <p:cNvSpPr txBox="1">
            <a:spLocks noChangeArrowheads="1"/>
          </p:cNvSpPr>
          <p:nvPr/>
        </p:nvSpPr>
        <p:spPr bwMode="auto">
          <a:xfrm>
            <a:off x="2065338" y="1643063"/>
            <a:ext cx="53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  <a:cs typeface="Arial" pitchFamily="34" charset="0"/>
              </a:rPr>
              <a:t>BTS</a:t>
            </a:r>
          </a:p>
        </p:txBody>
      </p:sp>
      <p:pic>
        <p:nvPicPr>
          <p:cNvPr id="44062" name="Picture 225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63" name="Group 226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44163" name="Picture 227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164" name="Line 228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65" name="Line 229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064" name="Oval 230"/>
          <p:cNvSpPr>
            <a:spLocks noChangeArrowheads="1"/>
          </p:cNvSpPr>
          <p:nvPr/>
        </p:nvSpPr>
        <p:spPr bwMode="auto">
          <a:xfrm>
            <a:off x="1492250" y="2876550"/>
            <a:ext cx="3067050" cy="1576388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44065" name="Oval 231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pic>
        <p:nvPicPr>
          <p:cNvPr id="44066" name="Picture 232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67" name="Group 233"/>
          <p:cNvGrpSpPr>
            <a:grpSpLocks/>
          </p:cNvGrpSpPr>
          <p:nvPr/>
        </p:nvGrpSpPr>
        <p:grpSpPr bwMode="auto">
          <a:xfrm>
            <a:off x="5078413" y="4008438"/>
            <a:ext cx="4025900" cy="2030412"/>
            <a:chOff x="2755" y="2448"/>
            <a:chExt cx="2771" cy="1490"/>
          </a:xfrm>
        </p:grpSpPr>
        <p:grpSp>
          <p:nvGrpSpPr>
            <p:cNvPr id="44103" name="Group 234"/>
            <p:cNvGrpSpPr>
              <a:grpSpLocks/>
            </p:cNvGrpSpPr>
            <p:nvPr/>
          </p:nvGrpSpPr>
          <p:grpSpPr bwMode="auto">
            <a:xfrm>
              <a:off x="3143" y="2448"/>
              <a:ext cx="153" cy="306"/>
              <a:chOff x="3796" y="1043"/>
              <a:chExt cx="865" cy="1237"/>
            </a:xfrm>
          </p:grpSpPr>
          <p:sp>
            <p:nvSpPr>
              <p:cNvPr id="44133" name="Line 235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35" cy="7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4" name="Line 236"/>
              <p:cNvSpPr>
                <a:spLocks noChangeShapeType="1"/>
              </p:cNvSpPr>
              <p:nvPr/>
            </p:nvSpPr>
            <p:spPr bwMode="auto">
              <a:xfrm>
                <a:off x="4228" y="1481"/>
                <a:ext cx="235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5" name="Line 237"/>
              <p:cNvSpPr>
                <a:spLocks noChangeShapeType="1"/>
              </p:cNvSpPr>
              <p:nvPr/>
            </p:nvSpPr>
            <p:spPr bwMode="auto">
              <a:xfrm>
                <a:off x="3993" y="2202"/>
                <a:ext cx="235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6" name="Line 238"/>
              <p:cNvSpPr>
                <a:spLocks noChangeShapeType="1"/>
              </p:cNvSpPr>
              <p:nvPr/>
            </p:nvSpPr>
            <p:spPr bwMode="auto">
              <a:xfrm flipH="1">
                <a:off x="4228" y="2202"/>
                <a:ext cx="235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7" name="Line 239"/>
              <p:cNvSpPr>
                <a:spLocks noChangeShapeType="1"/>
              </p:cNvSpPr>
              <p:nvPr/>
            </p:nvSpPr>
            <p:spPr bwMode="auto">
              <a:xfrm>
                <a:off x="4228" y="1500"/>
                <a:ext cx="0" cy="7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8" name="Line 240"/>
              <p:cNvSpPr>
                <a:spLocks noChangeShapeType="1"/>
              </p:cNvSpPr>
              <p:nvPr/>
            </p:nvSpPr>
            <p:spPr bwMode="auto">
              <a:xfrm flipV="1">
                <a:off x="3993" y="2126"/>
                <a:ext cx="235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39" name="Line 241"/>
              <p:cNvSpPr>
                <a:spLocks noChangeShapeType="1"/>
              </p:cNvSpPr>
              <p:nvPr/>
            </p:nvSpPr>
            <p:spPr bwMode="auto">
              <a:xfrm flipH="1" flipV="1">
                <a:off x="4228" y="2126"/>
                <a:ext cx="235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0" name="Line 242"/>
              <p:cNvSpPr>
                <a:spLocks noChangeShapeType="1"/>
              </p:cNvSpPr>
              <p:nvPr/>
            </p:nvSpPr>
            <p:spPr bwMode="auto">
              <a:xfrm>
                <a:off x="4092" y="1891"/>
                <a:ext cx="136" cy="6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1" name="Line 243"/>
              <p:cNvSpPr>
                <a:spLocks noChangeShapeType="1"/>
              </p:cNvSpPr>
              <p:nvPr/>
            </p:nvSpPr>
            <p:spPr bwMode="auto">
              <a:xfrm flipV="1">
                <a:off x="4228" y="1891"/>
                <a:ext cx="142" cy="6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2" name="Line 244"/>
              <p:cNvSpPr>
                <a:spLocks noChangeShapeType="1"/>
              </p:cNvSpPr>
              <p:nvPr/>
            </p:nvSpPr>
            <p:spPr bwMode="auto">
              <a:xfrm>
                <a:off x="4049" y="1999"/>
                <a:ext cx="173" cy="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3" name="Line 245"/>
              <p:cNvSpPr>
                <a:spLocks noChangeShapeType="1"/>
              </p:cNvSpPr>
              <p:nvPr/>
            </p:nvSpPr>
            <p:spPr bwMode="auto">
              <a:xfrm flipV="1">
                <a:off x="4228" y="2013"/>
                <a:ext cx="173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4" name="Line 246"/>
              <p:cNvSpPr>
                <a:spLocks noChangeShapeType="1"/>
              </p:cNvSpPr>
              <p:nvPr/>
            </p:nvSpPr>
            <p:spPr bwMode="auto">
              <a:xfrm flipV="1">
                <a:off x="4228" y="1782"/>
                <a:ext cx="86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5" name="Line 247"/>
              <p:cNvSpPr>
                <a:spLocks noChangeShapeType="1"/>
              </p:cNvSpPr>
              <p:nvPr/>
            </p:nvSpPr>
            <p:spPr bwMode="auto">
              <a:xfrm flipV="1">
                <a:off x="4228" y="1632"/>
                <a:ext cx="56" cy="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6" name="Line 248"/>
              <p:cNvSpPr>
                <a:spLocks noChangeShapeType="1"/>
              </p:cNvSpPr>
              <p:nvPr/>
            </p:nvSpPr>
            <p:spPr bwMode="auto">
              <a:xfrm>
                <a:off x="4123" y="1773"/>
                <a:ext cx="111" cy="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4147" name="Line 249"/>
              <p:cNvSpPr>
                <a:spLocks noChangeShapeType="1"/>
              </p:cNvSpPr>
              <p:nvPr/>
            </p:nvSpPr>
            <p:spPr bwMode="auto">
              <a:xfrm>
                <a:off x="4172" y="1627"/>
                <a:ext cx="68" cy="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44148" name="Group 250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44159" name="Line 251"/>
                <p:cNvSpPr>
                  <a:spLocks noChangeShapeType="1"/>
                </p:cNvSpPr>
                <p:nvPr/>
              </p:nvSpPr>
              <p:spPr bwMode="auto">
                <a:xfrm>
                  <a:off x="4232" y="160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60" name="Line 2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208"/>
                  <a:ext cx="186" cy="49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61" name="Line 253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3"/>
                  <a:ext cx="195" cy="204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62" name="Line 25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4" y="1285"/>
                  <a:ext cx="186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4149" name="Group 255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44155" name="Line 256"/>
                <p:cNvSpPr>
                  <a:spLocks noChangeShapeType="1"/>
                </p:cNvSpPr>
                <p:nvPr/>
              </p:nvSpPr>
              <p:spPr bwMode="auto">
                <a:xfrm>
                  <a:off x="4225" y="161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6" name="Line 2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231"/>
                  <a:ext cx="183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7" name="Line 258"/>
                <p:cNvSpPr>
                  <a:spLocks noChangeShapeType="1"/>
                </p:cNvSpPr>
                <p:nvPr/>
              </p:nvSpPr>
              <p:spPr bwMode="auto">
                <a:xfrm rot="6361956">
                  <a:off x="4588" y="1406"/>
                  <a:ext cx="195" cy="20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8" name="Line 25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4" y="1313"/>
                  <a:ext cx="183" cy="4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44150" name="Group 260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44151" name="Line 261"/>
                <p:cNvSpPr>
                  <a:spLocks noChangeShapeType="1"/>
                </p:cNvSpPr>
                <p:nvPr/>
              </p:nvSpPr>
              <p:spPr bwMode="auto">
                <a:xfrm>
                  <a:off x="4234" y="159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2" name="Line 2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202"/>
                  <a:ext cx="186" cy="49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3" name="Line 263"/>
                <p:cNvSpPr>
                  <a:spLocks noChangeShapeType="1"/>
                </p:cNvSpPr>
                <p:nvPr/>
              </p:nvSpPr>
              <p:spPr bwMode="auto">
                <a:xfrm rot="6361956">
                  <a:off x="4620" y="1396"/>
                  <a:ext cx="195" cy="204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44154" name="Line 26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60" y="1278"/>
                  <a:ext cx="186" cy="5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44104" name="Text Box 265"/>
            <p:cNvSpPr txBox="1">
              <a:spLocks noChangeArrowheads="1"/>
            </p:cNvSpPr>
            <p:nvPr/>
          </p:nvSpPr>
          <p:spPr bwMode="auto">
            <a:xfrm>
              <a:off x="3460" y="2551"/>
              <a:ext cx="2024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Base transceiver station (BTS)</a:t>
              </a:r>
            </a:p>
          </p:txBody>
        </p:sp>
        <p:grpSp>
          <p:nvGrpSpPr>
            <p:cNvPr id="44105" name="Group 266"/>
            <p:cNvGrpSpPr>
              <a:grpSpLocks/>
            </p:cNvGrpSpPr>
            <p:nvPr/>
          </p:nvGrpSpPr>
          <p:grpSpPr bwMode="auto">
            <a:xfrm>
              <a:off x="3072" y="2833"/>
              <a:ext cx="347" cy="259"/>
              <a:chOff x="611" y="3693"/>
              <a:chExt cx="449" cy="287"/>
            </a:xfrm>
          </p:grpSpPr>
          <p:sp>
            <p:nvSpPr>
              <p:cNvPr id="44124" name="Rectangle 267"/>
              <p:cNvSpPr>
                <a:spLocks noChangeArrowheads="1"/>
              </p:cNvSpPr>
              <p:nvPr/>
            </p:nvSpPr>
            <p:spPr bwMode="auto">
              <a:xfrm>
                <a:off x="635" y="3774"/>
                <a:ext cx="338" cy="20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44125" name="Group 268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44131" name="Freeform 269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2"/>
                    <a:gd name="T13" fmla="*/ 0 h 110"/>
                    <a:gd name="T14" fmla="*/ 222 w 222"/>
                    <a:gd name="T15" fmla="*/ 110 h 1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32" name="Freeform 270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2"/>
                    <a:gd name="T13" fmla="*/ 0 h 110"/>
                    <a:gd name="T14" fmla="*/ 222 w 222"/>
                    <a:gd name="T15" fmla="*/ 110 h 1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26" name="Freeform 271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  <a:gd name="T9" fmla="*/ 0 w 62"/>
                  <a:gd name="T10" fmla="*/ 0 h 74"/>
                  <a:gd name="T11" fmla="*/ 62 w 62"/>
                  <a:gd name="T12" fmla="*/ 74 h 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7" name="Freeform 272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50 h 225"/>
                  <a:gd name="T4" fmla="*/ 62 w 63"/>
                  <a:gd name="T5" fmla="*/ 134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"/>
                  <a:gd name="T16" fmla="*/ 0 h 225"/>
                  <a:gd name="T17" fmla="*/ 63 w 63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8" name="Freeform 273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78"/>
                  <a:gd name="T17" fmla="*/ 47 w 47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9" name="Freeform 274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51"/>
                  <a:gd name="T14" fmla="*/ 44 w 44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30" name="Freeform 275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7"/>
                  <a:gd name="T16" fmla="*/ 0 h 95"/>
                  <a:gd name="T17" fmla="*/ 417 w 417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106" name="Text Box 276"/>
            <p:cNvSpPr txBox="1">
              <a:spLocks noChangeArrowheads="1"/>
            </p:cNvSpPr>
            <p:nvPr/>
          </p:nvSpPr>
          <p:spPr bwMode="auto">
            <a:xfrm>
              <a:off x="3456" y="2851"/>
              <a:ext cx="1930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Base station controller (BSC)</a:t>
              </a:r>
            </a:p>
          </p:txBody>
        </p:sp>
        <p:grpSp>
          <p:nvGrpSpPr>
            <p:cNvPr id="44107" name="Group 277"/>
            <p:cNvGrpSpPr>
              <a:grpSpLocks/>
            </p:cNvGrpSpPr>
            <p:nvPr/>
          </p:nvGrpSpPr>
          <p:grpSpPr bwMode="auto">
            <a:xfrm>
              <a:off x="3102" y="3144"/>
              <a:ext cx="291" cy="511"/>
              <a:chOff x="611" y="3693"/>
              <a:chExt cx="449" cy="287"/>
            </a:xfrm>
          </p:grpSpPr>
          <p:sp>
            <p:nvSpPr>
              <p:cNvPr id="44115" name="Rectangle 278"/>
              <p:cNvSpPr>
                <a:spLocks noChangeArrowheads="1"/>
              </p:cNvSpPr>
              <p:nvPr/>
            </p:nvSpPr>
            <p:spPr bwMode="auto">
              <a:xfrm>
                <a:off x="635" y="3774"/>
                <a:ext cx="337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44116" name="Group 279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44122" name="Freeform 280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2"/>
                    <a:gd name="T13" fmla="*/ 0 h 110"/>
                    <a:gd name="T14" fmla="*/ 222 w 222"/>
                    <a:gd name="T15" fmla="*/ 110 h 1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123" name="Freeform 281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2"/>
                    <a:gd name="T13" fmla="*/ 0 h 110"/>
                    <a:gd name="T14" fmla="*/ 222 w 222"/>
                    <a:gd name="T15" fmla="*/ 110 h 1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4117" name="Freeform 282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  <a:gd name="T9" fmla="*/ 0 w 62"/>
                  <a:gd name="T10" fmla="*/ 0 h 74"/>
                  <a:gd name="T11" fmla="*/ 62 w 62"/>
                  <a:gd name="T12" fmla="*/ 74 h 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18" name="Freeform 283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50 h 225"/>
                  <a:gd name="T4" fmla="*/ 62 w 63"/>
                  <a:gd name="T5" fmla="*/ 134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"/>
                  <a:gd name="T16" fmla="*/ 0 h 225"/>
                  <a:gd name="T17" fmla="*/ 63 w 63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19" name="Freeform 284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78"/>
                  <a:gd name="T17" fmla="*/ 47 w 47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0" name="Freeform 285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51"/>
                  <a:gd name="T14" fmla="*/ 44 w 44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21" name="Freeform 286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7"/>
                  <a:gd name="T16" fmla="*/ 0 h 95"/>
                  <a:gd name="T17" fmla="*/ 417 w 417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108" name="Text Box 287"/>
            <p:cNvSpPr txBox="1">
              <a:spLocks noChangeArrowheads="1"/>
            </p:cNvSpPr>
            <p:nvPr/>
          </p:nvSpPr>
          <p:spPr bwMode="auto">
            <a:xfrm>
              <a:off x="3450" y="3284"/>
              <a:ext cx="2076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Mobile Switching Center (MSC)</a:t>
              </a:r>
            </a:p>
          </p:txBody>
        </p:sp>
        <p:grpSp>
          <p:nvGrpSpPr>
            <p:cNvPr id="44109" name="Group 288"/>
            <p:cNvGrpSpPr>
              <a:grpSpLocks/>
            </p:cNvGrpSpPr>
            <p:nvPr/>
          </p:nvGrpSpPr>
          <p:grpSpPr bwMode="auto">
            <a:xfrm>
              <a:off x="2755" y="3745"/>
              <a:ext cx="524" cy="114"/>
              <a:chOff x="3072" y="739"/>
              <a:chExt cx="652" cy="146"/>
            </a:xfrm>
          </p:grpSpPr>
          <p:pic>
            <p:nvPicPr>
              <p:cNvPr id="44112" name="Picture 289" descr="lgv_fqmg[1]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113" name="Line 290"/>
              <p:cNvSpPr>
                <a:spLocks noChangeShapeType="1"/>
              </p:cNvSpPr>
              <p:nvPr/>
            </p:nvSpPr>
            <p:spPr bwMode="auto">
              <a:xfrm flipH="1">
                <a:off x="3105" y="783"/>
                <a:ext cx="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14" name="Line 291"/>
              <p:cNvSpPr>
                <a:spLocks noChangeShapeType="1"/>
              </p:cNvSpPr>
              <p:nvPr/>
            </p:nvSpPr>
            <p:spPr bwMode="auto">
              <a:xfrm flipH="1">
                <a:off x="3072" y="759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pic>
          <p:nvPicPr>
            <p:cNvPr id="44110" name="Picture 292" descr="imgyjavg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11" y="3747"/>
              <a:ext cx="15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111" name="Text Box 293"/>
            <p:cNvSpPr txBox="1">
              <a:spLocks noChangeArrowheads="1"/>
            </p:cNvSpPr>
            <p:nvPr/>
          </p:nvSpPr>
          <p:spPr bwMode="auto">
            <a:xfrm>
              <a:off x="3475" y="3691"/>
              <a:ext cx="1292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  <a:cs typeface="Arial" pitchFamily="34" charset="0"/>
                </a:rPr>
                <a:t>Mobile subscribers</a:t>
              </a:r>
            </a:p>
          </p:txBody>
        </p:sp>
      </p:grpSp>
      <p:sp>
        <p:nvSpPr>
          <p:cNvPr id="44068" name="Text Box 294"/>
          <p:cNvSpPr txBox="1">
            <a:spLocks noChangeArrowheads="1"/>
          </p:cNvSpPr>
          <p:nvPr/>
        </p:nvSpPr>
        <p:spPr bwMode="auto">
          <a:xfrm>
            <a:off x="1612900" y="1138238"/>
            <a:ext cx="2601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Base station system (BSS)</a:t>
            </a:r>
          </a:p>
        </p:txBody>
      </p:sp>
      <p:sp>
        <p:nvSpPr>
          <p:cNvPr id="44069" name="Text Box 295"/>
          <p:cNvSpPr txBox="1">
            <a:spLocks noChangeArrowheads="1"/>
          </p:cNvSpPr>
          <p:nvPr/>
        </p:nvSpPr>
        <p:spPr bwMode="auto">
          <a:xfrm>
            <a:off x="5294313" y="3698875"/>
            <a:ext cx="774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  <a:cs typeface="Arial" pitchFamily="34" charset="0"/>
              </a:rPr>
              <a:t>Legend</a:t>
            </a:r>
          </a:p>
        </p:txBody>
      </p:sp>
      <p:sp>
        <p:nvSpPr>
          <p:cNvPr id="44070" name="Rectangle 296"/>
          <p:cNvSpPr>
            <a:spLocks noChangeArrowheads="1"/>
          </p:cNvSpPr>
          <p:nvPr/>
        </p:nvSpPr>
        <p:spPr bwMode="auto">
          <a:xfrm>
            <a:off x="463550" y="244475"/>
            <a:ext cx="62830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2G (</a:t>
            </a:r>
            <a:r>
              <a:rPr lang="el-GR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φωνή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) </a:t>
            </a:r>
            <a:r>
              <a:rPr lang="el-GR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αρχιτεκτονική δικτύου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44071" name="Group 297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44094" name="Rectangle 298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4095" name="Group 299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4101" name="Freeform 300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102" name="Freeform 301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096" name="Freeform 302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97" name="Freeform 303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98" name="Freeform 304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99" name="Freeform 305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100" name="Freeform 306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072" name="Text Box 307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sp>
        <p:nvSpPr>
          <p:cNvPr id="44073" name="Freeform 308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4074" name="Text Box 309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Public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telephone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network</a:t>
            </a:r>
          </a:p>
        </p:txBody>
      </p:sp>
      <p:sp>
        <p:nvSpPr>
          <p:cNvPr id="44075" name="Line 310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4076" name="Group 311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44085" name="Rectangle 312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4086" name="Group 313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4092" name="Freeform 314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093" name="Freeform 315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4087" name="Freeform 316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88" name="Freeform 317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89" name="Freeform 318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90" name="Freeform 319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4091" name="Freeform 320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4077" name="Text Box 321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Gateway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sp>
        <p:nvSpPr>
          <p:cNvPr id="44078" name="Text Box 322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4079" name="Line 323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80" name="Line 324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81" name="Line 325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82" name="Line 326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4083" name="Line 327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44084" name="Picture 17" descr="underline_bas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801383"/>
            <a:ext cx="6045985" cy="16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5D646B04-3023-42B6-B8F4-B9BFF0207243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220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9221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72AA858-8325-4E50-B831-0A1E70D4AF05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6.1 </a:t>
            </a:r>
            <a:r>
              <a:rPr lang="el-GR" sz="24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4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sz="20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Ασύρματη Επικοινωνία</a:t>
            </a:r>
            <a:endParaRPr lang="en-US" sz="20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6.2</a:t>
            </a:r>
            <a:r>
              <a:rPr lang="en-US" sz="2000" smtClean="0">
                <a:solidFill>
                  <a:srgbClr val="0000FF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000" smtClean="0">
                <a:ea typeface="ＭＳ Ｐゴシック" pitchFamily="34" charset="-128"/>
              </a:rPr>
              <a:t>,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6.3 </a:t>
            </a:r>
            <a:r>
              <a:rPr lang="en-US" sz="2000" smtClean="0">
                <a:ea typeface="ＭＳ Ｐゴシック" pitchFamily="34" charset="-128"/>
              </a:rPr>
              <a:t>IEEE 802.11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000" smtClean="0">
                <a:ea typeface="ＭＳ Ｐゴシック" pitchFamily="34" charset="-128"/>
              </a:rPr>
              <a:t> LANs (</a:t>
            </a:r>
            <a:r>
              <a:rPr lang="ja-JP" altLang="en-US" sz="2000" smtClean="0">
                <a:ea typeface="ＭＳ Ｐゴシック" pitchFamily="34" charset="-128"/>
              </a:rPr>
              <a:t>“</a:t>
            </a:r>
            <a:r>
              <a:rPr lang="en-US" altLang="ja-JP" sz="2000" smtClean="0">
                <a:ea typeface="ＭＳ Ｐゴシック" pitchFamily="34" charset="-128"/>
              </a:rPr>
              <a:t>Wi-Fi</a:t>
            </a:r>
            <a:r>
              <a:rPr lang="ja-JP" altLang="en-US" sz="2000" smtClean="0">
                <a:ea typeface="ＭＳ Ｐゴシック" pitchFamily="34" charset="-128"/>
              </a:rPr>
              <a:t>”</a:t>
            </a:r>
            <a:r>
              <a:rPr lang="en-US" altLang="ja-JP" sz="200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6.4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Κυψελωτή πρόσβαση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000" smtClean="0"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smtClean="0">
                <a:ea typeface="ＭＳ Ｐゴシック" pitchFamily="34" charset="-128"/>
              </a:rPr>
              <a:t> (e.g., GSM)</a:t>
            </a:r>
          </a:p>
        </p:txBody>
      </p:sp>
      <p:sp>
        <p:nvSpPr>
          <p:cNvPr id="92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0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0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6.5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smtClean="0">
                <a:ea typeface="ＭＳ Ｐゴシック" pitchFamily="34" charset="-128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smtClean="0">
                <a:ea typeface="ＭＳ Ｐゴシック" pitchFamily="34" charset="-128"/>
              </a:rPr>
              <a:t> Mobile IP</a:t>
            </a: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σε κυψελωτά δίκτυα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9225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079" y="986318"/>
            <a:ext cx="5825447" cy="178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29F2D219-B682-46F1-82DF-B148137D20A5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45060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5061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0E06AE1-E544-4622-9A46-5D9C432E3EC7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5062" name="Rectangle 2"/>
          <p:cNvSpPr>
            <a:spLocks noChangeArrowheads="1"/>
          </p:cNvSpPr>
          <p:nvPr/>
        </p:nvSpPr>
        <p:spPr bwMode="auto">
          <a:xfrm>
            <a:off x="331788" y="230188"/>
            <a:ext cx="80692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3G (</a:t>
            </a:r>
            <a:r>
              <a:rPr lang="el-GR" sz="3200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φωνή+δεδομένα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) </a:t>
            </a:r>
            <a:r>
              <a:rPr lang="el-GR" sz="32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αρχιτεκτονική δικτύου</a:t>
            </a:r>
            <a:endParaRPr lang="en-US" sz="3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063" name="Group 3"/>
          <p:cNvGrpSpPr>
            <a:grpSpLocks/>
          </p:cNvGrpSpPr>
          <p:nvPr/>
        </p:nvGrpSpPr>
        <p:grpSpPr bwMode="auto">
          <a:xfrm>
            <a:off x="1901825" y="1522413"/>
            <a:ext cx="242888" cy="485775"/>
            <a:chOff x="3796" y="1043"/>
            <a:chExt cx="865" cy="1237"/>
          </a:xfrm>
        </p:grpSpPr>
        <p:sp>
          <p:nvSpPr>
            <p:cNvPr id="45285" name="Line 4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86" name="Line 5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87" name="Line 6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88" name="Line 7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89" name="Line 8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0" name="Line 9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1" name="Line 10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2" name="Line 11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3" name="Line 12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4" name="Line 13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5" name="Line 14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6" name="Line 15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7" name="Line 16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8" name="Line 17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99" name="Line 18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300" name="Group 19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5311" name="Line 20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12" name="Line 2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13" name="Line 22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14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301" name="Group 24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5307" name="Line 25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08" name="Line 26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09" name="Line 27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10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302" name="Group 29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5303" name="Line 30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04" name="Line 3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05" name="Line 32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306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5064" name="Group 34"/>
          <p:cNvGrpSpPr>
            <a:grpSpLocks/>
          </p:cNvGrpSpPr>
          <p:nvPr/>
        </p:nvGrpSpPr>
        <p:grpSpPr bwMode="auto">
          <a:xfrm>
            <a:off x="2390775" y="2000250"/>
            <a:ext cx="242888" cy="485775"/>
            <a:chOff x="3796" y="1043"/>
            <a:chExt cx="865" cy="1237"/>
          </a:xfrm>
        </p:grpSpPr>
        <p:sp>
          <p:nvSpPr>
            <p:cNvPr id="45255" name="Line 35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56" name="Line 36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57" name="Line 37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58" name="Line 38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59" name="Line 39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0" name="Line 40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1" name="Line 41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2" name="Line 42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3" name="Line 43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4" name="Line 44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5" name="Line 45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6" name="Line 46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7" name="Line 47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8" name="Line 48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69" name="Line 49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270" name="Group 50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5281" name="Line 51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82" name="Line 5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83" name="Line 53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84" name="Line 5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271" name="Group 55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5277" name="Line 56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78" name="Line 57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79" name="Line 58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80" name="Line 59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272" name="Group 60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5273" name="Line 61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74" name="Line 6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75" name="Line 63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76" name="Line 6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5065" name="Group 65"/>
          <p:cNvGrpSpPr>
            <a:grpSpLocks/>
          </p:cNvGrpSpPr>
          <p:nvPr/>
        </p:nvGrpSpPr>
        <p:grpSpPr bwMode="auto">
          <a:xfrm>
            <a:off x="1865313" y="2311400"/>
            <a:ext cx="242887" cy="485775"/>
            <a:chOff x="3796" y="1043"/>
            <a:chExt cx="865" cy="1237"/>
          </a:xfrm>
        </p:grpSpPr>
        <p:sp>
          <p:nvSpPr>
            <p:cNvPr id="45225" name="Line 66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26" name="Line 67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27" name="Line 68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28" name="Line 69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29" name="Line 7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0" name="Line 71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1" name="Line 7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2" name="Line 73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3" name="Line 74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4" name="Line 75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5" name="Line 76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6" name="Line 77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7" name="Line 78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8" name="Line 79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5239" name="Line 80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5240" name="Group 8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5251" name="Line 82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52" name="Line 83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53" name="Line 84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54" name="Line 8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241" name="Group 8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5247" name="Line 87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48" name="Line 88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49" name="Line 89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50" name="Line 90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5242" name="Group 9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5243" name="Line 92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44" name="Line 93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45" name="Line 94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5246" name="Line 9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5066" name="Line 96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67" name="Line 97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68" name="Line 98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069" name="Group 99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45216" name="Rectangle 10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217" name="Group 10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5223" name="Freeform 10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24" name="Freeform 10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218" name="Freeform 10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19" name="Freeform 10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20" name="Freeform 10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21" name="Freeform 10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22" name="Freeform 10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5070" name="Group 109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45207" name="Rectangle 11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208" name="Group 11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5214" name="Freeform 11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215" name="Freeform 11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209" name="Freeform 11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10" name="Freeform 11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11" name="Freeform 11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12" name="Freeform 11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13" name="Freeform 11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71" name="Line 119"/>
          <p:cNvSpPr>
            <a:spLocks noChangeShapeType="1"/>
          </p:cNvSpPr>
          <p:nvPr/>
        </p:nvSpPr>
        <p:spPr bwMode="auto">
          <a:xfrm flipV="1">
            <a:off x="4203700" y="2230438"/>
            <a:ext cx="447675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72" name="Text Box 120"/>
          <p:cNvSpPr txBox="1">
            <a:spLocks noChangeArrowheads="1"/>
          </p:cNvSpPr>
          <p:nvPr/>
        </p:nvSpPr>
        <p:spPr bwMode="auto">
          <a:xfrm>
            <a:off x="3529013" y="2430463"/>
            <a:ext cx="11350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radio</a:t>
            </a:r>
          </a:p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network </a:t>
            </a:r>
          </a:p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controller</a:t>
            </a:r>
          </a:p>
        </p:txBody>
      </p:sp>
      <p:sp>
        <p:nvSpPr>
          <p:cNvPr id="45073" name="Text Box 121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pic>
        <p:nvPicPr>
          <p:cNvPr id="45074" name="Picture 122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075" name="Group 123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45204" name="Picture 124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205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06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76" name="Oval 127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pic>
        <p:nvPicPr>
          <p:cNvPr id="45077" name="Picture 128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078" name="Group 130"/>
          <p:cNvGrpSpPr>
            <a:grpSpLocks/>
          </p:cNvGrpSpPr>
          <p:nvPr/>
        </p:nvGrpSpPr>
        <p:grpSpPr bwMode="auto">
          <a:xfrm>
            <a:off x="4660900" y="3173413"/>
            <a:ext cx="582613" cy="641350"/>
            <a:chOff x="3028" y="1864"/>
            <a:chExt cx="347" cy="631"/>
          </a:xfrm>
        </p:grpSpPr>
        <p:sp>
          <p:nvSpPr>
            <p:cNvPr id="45198" name="Rectangle 131"/>
            <p:cNvSpPr>
              <a:spLocks noChangeArrowheads="1"/>
            </p:cNvSpPr>
            <p:nvPr/>
          </p:nvSpPr>
          <p:spPr bwMode="auto">
            <a:xfrm>
              <a:off x="3047" y="2042"/>
              <a:ext cx="260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5199" name="Freeform 13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3 w 62"/>
                <a:gd name="T1" fmla="*/ 0 h 74"/>
                <a:gd name="T2" fmla="*/ 5 w 62"/>
                <a:gd name="T3" fmla="*/ 153960 h 74"/>
                <a:gd name="T4" fmla="*/ 0 w 62"/>
                <a:gd name="T5" fmla="*/ 198966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00" name="Freeform 13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28426 h 225"/>
                <a:gd name="T2" fmla="*/ 0 w 63"/>
                <a:gd name="T3" fmla="*/ 395629 h 225"/>
                <a:gd name="T4" fmla="*/ 5 w 63"/>
                <a:gd name="T5" fmla="*/ 354711 h 225"/>
                <a:gd name="T6" fmla="*/ 5 w 63"/>
                <a:gd name="T7" fmla="*/ 0 h 225"/>
                <a:gd name="T8" fmla="*/ 2 w 63"/>
                <a:gd name="T9" fmla="*/ 28426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01" name="Freeform 13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3 w 47"/>
                <a:gd name="T3" fmla="*/ 200092 h 78"/>
                <a:gd name="T4" fmla="*/ 2 w 47"/>
                <a:gd name="T5" fmla="*/ 197847 h 78"/>
                <a:gd name="T6" fmla="*/ 0 w 47"/>
                <a:gd name="T7" fmla="*/ 90246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02" name="Freeform 13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2 w 44"/>
                <a:gd name="T1" fmla="*/ 0 h 51"/>
                <a:gd name="T2" fmla="*/ 0 w 44"/>
                <a:gd name="T3" fmla="*/ 133069 h 51"/>
                <a:gd name="T4" fmla="*/ 3 w 44"/>
                <a:gd name="T5" fmla="*/ 117530 h 51"/>
                <a:gd name="T6" fmla="*/ 2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203" name="Freeform 13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252366 h 95"/>
                <a:gd name="T2" fmla="*/ 5 w 417"/>
                <a:gd name="T3" fmla="*/ 2270 h 95"/>
                <a:gd name="T4" fmla="*/ 32 w 417"/>
                <a:gd name="T5" fmla="*/ 0 h 95"/>
                <a:gd name="T6" fmla="*/ 28 w 417"/>
                <a:gd name="T7" fmla="*/ 252366 h 95"/>
                <a:gd name="T8" fmla="*/ 0 w 417"/>
                <a:gd name="T9" fmla="*/ 252366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79" name="Text Box 137"/>
          <p:cNvSpPr txBox="1">
            <a:spLocks noChangeArrowheads="1"/>
          </p:cNvSpPr>
          <p:nvPr/>
        </p:nvSpPr>
        <p:spPr bwMode="auto">
          <a:xfrm>
            <a:off x="4591050" y="381793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SGSN</a:t>
            </a:r>
          </a:p>
        </p:txBody>
      </p:sp>
      <p:sp>
        <p:nvSpPr>
          <p:cNvPr id="45080" name="Line 138"/>
          <p:cNvSpPr>
            <a:spLocks noChangeShapeType="1"/>
          </p:cNvSpPr>
          <p:nvPr/>
        </p:nvSpPr>
        <p:spPr bwMode="auto">
          <a:xfrm>
            <a:off x="5313363" y="3605213"/>
            <a:ext cx="685800" cy="249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081" name="Group 139"/>
          <p:cNvGrpSpPr>
            <a:grpSpLocks/>
          </p:cNvGrpSpPr>
          <p:nvPr/>
        </p:nvGrpSpPr>
        <p:grpSpPr bwMode="auto">
          <a:xfrm>
            <a:off x="4605338" y="3425825"/>
            <a:ext cx="693737" cy="314325"/>
            <a:chOff x="3600" y="219"/>
            <a:chExt cx="360" cy="175"/>
          </a:xfrm>
        </p:grpSpPr>
        <p:sp>
          <p:nvSpPr>
            <p:cNvPr id="45185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5186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187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188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3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5189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190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5195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96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97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191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5192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93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94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5082" name="Line 153"/>
          <p:cNvSpPr>
            <a:spLocks noChangeShapeType="1"/>
          </p:cNvSpPr>
          <p:nvPr/>
        </p:nvSpPr>
        <p:spPr bwMode="auto">
          <a:xfrm>
            <a:off x="4187825" y="2241550"/>
            <a:ext cx="295275" cy="138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83" name="Line 154"/>
          <p:cNvSpPr>
            <a:spLocks noChangeShapeType="1"/>
          </p:cNvSpPr>
          <p:nvPr/>
        </p:nvSpPr>
        <p:spPr bwMode="auto">
          <a:xfrm>
            <a:off x="4483100" y="3627438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84" name="Freeform 156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5085" name="Text Box 157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Public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telephone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network</a:t>
            </a:r>
          </a:p>
        </p:txBody>
      </p:sp>
      <p:sp>
        <p:nvSpPr>
          <p:cNvPr id="45086" name="Line 158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087" name="Group 159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45176" name="Rectangle 16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177" name="Group 16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5183" name="Freeform 16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84" name="Freeform 16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178" name="Freeform 16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79" name="Freeform 16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80" name="Freeform 16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81" name="Freeform 16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82" name="Freeform 16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088" name="Text Box 169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Gateway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sp>
        <p:nvSpPr>
          <p:cNvPr id="45089" name="Text Box 170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5090" name="Line 171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91" name="Line 172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92" name="Line 173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93" name="Line 174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094" name="Line 175"/>
          <p:cNvSpPr>
            <a:spLocks noChangeShapeType="1"/>
          </p:cNvSpPr>
          <p:nvPr/>
        </p:nvSpPr>
        <p:spPr bwMode="auto">
          <a:xfrm>
            <a:off x="4945063" y="2641600"/>
            <a:ext cx="0" cy="49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5095" name="Line 176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5096" name="Group 177"/>
          <p:cNvGrpSpPr>
            <a:grpSpLocks/>
          </p:cNvGrpSpPr>
          <p:nvPr/>
        </p:nvGrpSpPr>
        <p:grpSpPr bwMode="auto">
          <a:xfrm>
            <a:off x="5102225" y="5075238"/>
            <a:ext cx="3838575" cy="1057275"/>
            <a:chOff x="608" y="2728"/>
            <a:chExt cx="2671" cy="908"/>
          </a:xfrm>
        </p:grpSpPr>
        <p:sp>
          <p:nvSpPr>
            <p:cNvPr id="45132" name="Text Box 178"/>
            <p:cNvSpPr txBox="1">
              <a:spLocks noChangeArrowheads="1"/>
            </p:cNvSpPr>
            <p:nvPr/>
          </p:nvSpPr>
          <p:spPr bwMode="auto">
            <a:xfrm>
              <a:off x="970" y="2841"/>
              <a:ext cx="2195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Serving GPRS Support Node (SGSN)</a:t>
              </a:r>
            </a:p>
          </p:txBody>
        </p:sp>
        <p:grpSp>
          <p:nvGrpSpPr>
            <p:cNvPr id="45133" name="Group 179"/>
            <p:cNvGrpSpPr>
              <a:grpSpLocks/>
            </p:cNvGrpSpPr>
            <p:nvPr/>
          </p:nvGrpSpPr>
          <p:grpSpPr bwMode="auto">
            <a:xfrm>
              <a:off x="608" y="3125"/>
              <a:ext cx="344" cy="511"/>
              <a:chOff x="600" y="2677"/>
              <a:chExt cx="344" cy="511"/>
            </a:xfrm>
          </p:grpSpPr>
          <p:sp>
            <p:nvSpPr>
              <p:cNvPr id="45156" name="Rectangle 180"/>
              <p:cNvSpPr>
                <a:spLocks noChangeArrowheads="1"/>
              </p:cNvSpPr>
              <p:nvPr/>
            </p:nvSpPr>
            <p:spPr bwMode="auto">
              <a:xfrm>
                <a:off x="638" y="2821"/>
                <a:ext cx="218" cy="36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5157" name="Freeform 181"/>
              <p:cNvSpPr>
                <a:spLocks/>
              </p:cNvSpPr>
              <p:nvPr/>
            </p:nvSpPr>
            <p:spPr bwMode="auto">
              <a:xfrm>
                <a:off x="858" y="2697"/>
                <a:ext cx="40" cy="131"/>
              </a:xfrm>
              <a:custGeom>
                <a:avLst/>
                <a:gdLst>
                  <a:gd name="T0" fmla="*/ 1 w 62"/>
                  <a:gd name="T1" fmla="*/ 0 h 74"/>
                  <a:gd name="T2" fmla="*/ 1 w 62"/>
                  <a:gd name="T3" fmla="*/ 17264 h 74"/>
                  <a:gd name="T4" fmla="*/ 0 w 62"/>
                  <a:gd name="T5" fmla="*/ 22413 h 74"/>
                  <a:gd name="T6" fmla="*/ 0 60000 65536"/>
                  <a:gd name="T7" fmla="*/ 0 60000 65536"/>
                  <a:gd name="T8" fmla="*/ 0 60000 65536"/>
                  <a:gd name="T9" fmla="*/ 0 w 62"/>
                  <a:gd name="T10" fmla="*/ 0 h 74"/>
                  <a:gd name="T11" fmla="*/ 62 w 62"/>
                  <a:gd name="T12" fmla="*/ 74 h 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8" name="Freeform 182"/>
              <p:cNvSpPr>
                <a:spLocks/>
              </p:cNvSpPr>
              <p:nvPr/>
            </p:nvSpPr>
            <p:spPr bwMode="auto">
              <a:xfrm>
                <a:off x="856" y="2803"/>
                <a:ext cx="41" cy="385"/>
              </a:xfrm>
              <a:custGeom>
                <a:avLst/>
                <a:gdLst>
                  <a:gd name="T0" fmla="*/ 1 w 63"/>
                  <a:gd name="T1" fmla="*/ 3388 h 225"/>
                  <a:gd name="T2" fmla="*/ 0 w 63"/>
                  <a:gd name="T3" fmla="*/ 48436 h 225"/>
                  <a:gd name="T4" fmla="*/ 1 w 63"/>
                  <a:gd name="T5" fmla="*/ 43484 h 225"/>
                  <a:gd name="T6" fmla="*/ 1 w 63"/>
                  <a:gd name="T7" fmla="*/ 0 h 225"/>
                  <a:gd name="T8" fmla="*/ 1 w 63"/>
                  <a:gd name="T9" fmla="*/ 3388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"/>
                  <a:gd name="T16" fmla="*/ 0 h 225"/>
                  <a:gd name="T17" fmla="*/ 63 w 63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9" name="Freeform 183"/>
              <p:cNvSpPr>
                <a:spLocks/>
              </p:cNvSpPr>
              <p:nvPr/>
            </p:nvSpPr>
            <p:spPr bwMode="auto">
              <a:xfrm>
                <a:off x="883" y="2677"/>
                <a:ext cx="30" cy="139"/>
              </a:xfrm>
              <a:custGeom>
                <a:avLst/>
                <a:gdLst>
                  <a:gd name="T0" fmla="*/ 1 w 47"/>
                  <a:gd name="T1" fmla="*/ 0 h 78"/>
                  <a:gd name="T2" fmla="*/ 1 w 47"/>
                  <a:gd name="T3" fmla="*/ 25234 h 78"/>
                  <a:gd name="T4" fmla="*/ 1 w 47"/>
                  <a:gd name="T5" fmla="*/ 24822 h 78"/>
                  <a:gd name="T6" fmla="*/ 0 w 47"/>
                  <a:gd name="T7" fmla="*/ 11179 h 78"/>
                  <a:gd name="T8" fmla="*/ 1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78"/>
                  <a:gd name="T17" fmla="*/ 47 w 47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0" name="Freeform 184"/>
              <p:cNvSpPr>
                <a:spLocks/>
              </p:cNvSpPr>
              <p:nvPr/>
            </p:nvSpPr>
            <p:spPr bwMode="auto">
              <a:xfrm>
                <a:off x="866" y="2739"/>
                <a:ext cx="28" cy="91"/>
              </a:xfrm>
              <a:custGeom>
                <a:avLst/>
                <a:gdLst>
                  <a:gd name="T0" fmla="*/ 1 w 44"/>
                  <a:gd name="T1" fmla="*/ 0 h 51"/>
                  <a:gd name="T2" fmla="*/ 0 w 44"/>
                  <a:gd name="T3" fmla="*/ 16658 h 51"/>
                  <a:gd name="T4" fmla="*/ 1 w 44"/>
                  <a:gd name="T5" fmla="*/ 14683 h 51"/>
                  <a:gd name="T6" fmla="*/ 1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51"/>
                  <a:gd name="T14" fmla="*/ 44 w 44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61" name="Freeform 185"/>
              <p:cNvSpPr>
                <a:spLocks/>
              </p:cNvSpPr>
              <p:nvPr/>
            </p:nvSpPr>
            <p:spPr bwMode="auto">
              <a:xfrm>
                <a:off x="622" y="2681"/>
                <a:ext cx="270" cy="169"/>
              </a:xfrm>
              <a:custGeom>
                <a:avLst/>
                <a:gdLst>
                  <a:gd name="T0" fmla="*/ 0 w 417"/>
                  <a:gd name="T1" fmla="*/ 30187 h 95"/>
                  <a:gd name="T2" fmla="*/ 1 w 417"/>
                  <a:gd name="T3" fmla="*/ 370 h 95"/>
                  <a:gd name="T4" fmla="*/ 5 w 417"/>
                  <a:gd name="T5" fmla="*/ 0 h 95"/>
                  <a:gd name="T6" fmla="*/ 5 w 417"/>
                  <a:gd name="T7" fmla="*/ 30187 h 95"/>
                  <a:gd name="T8" fmla="*/ 0 w 417"/>
                  <a:gd name="T9" fmla="*/ 30187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7"/>
                  <a:gd name="T16" fmla="*/ 0 h 95"/>
                  <a:gd name="T17" fmla="*/ 417 w 417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5162" name="Group 186"/>
              <p:cNvGrpSpPr>
                <a:grpSpLocks/>
              </p:cNvGrpSpPr>
              <p:nvPr/>
            </p:nvGrpSpPr>
            <p:grpSpPr bwMode="auto">
              <a:xfrm>
                <a:off x="600" y="2926"/>
                <a:ext cx="344" cy="170"/>
                <a:chOff x="3600" y="219"/>
                <a:chExt cx="360" cy="175"/>
              </a:xfrm>
            </p:grpSpPr>
            <p:sp>
              <p:nvSpPr>
                <p:cNvPr id="45163" name="Oval 187"/>
                <p:cNvSpPr>
                  <a:spLocks noChangeArrowheads="1"/>
                </p:cNvSpPr>
                <p:nvPr/>
              </p:nvSpPr>
              <p:spPr bwMode="auto">
                <a:xfrm>
                  <a:off x="3603" y="296"/>
                  <a:ext cx="356" cy="97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45164" name="Line 188"/>
                <p:cNvSpPr>
                  <a:spLocks noChangeShapeType="1"/>
                </p:cNvSpPr>
                <p:nvPr/>
              </p:nvSpPr>
              <p:spPr bwMode="auto">
                <a:xfrm>
                  <a:off x="3603" y="289"/>
                  <a:ext cx="0" cy="5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65" name="Line 189"/>
                <p:cNvSpPr>
                  <a:spLocks noChangeShapeType="1"/>
                </p:cNvSpPr>
                <p:nvPr/>
              </p:nvSpPr>
              <p:spPr bwMode="auto">
                <a:xfrm>
                  <a:off x="3960" y="289"/>
                  <a:ext cx="0" cy="5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66" name="Rectangle 190"/>
                <p:cNvSpPr>
                  <a:spLocks noChangeArrowheads="1"/>
                </p:cNvSpPr>
                <p:nvPr/>
              </p:nvSpPr>
              <p:spPr bwMode="auto">
                <a:xfrm>
                  <a:off x="3603" y="289"/>
                  <a:ext cx="353" cy="58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2400">
                    <a:latin typeface="Times New Roman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45167" name="Oval 191"/>
                <p:cNvSpPr>
                  <a:spLocks noChangeArrowheads="1"/>
                </p:cNvSpPr>
                <p:nvPr/>
              </p:nvSpPr>
              <p:spPr bwMode="auto">
                <a:xfrm>
                  <a:off x="3600" y="219"/>
                  <a:ext cx="356" cy="112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grpSp>
              <p:nvGrpSpPr>
                <p:cNvPr id="45168" name="Group 192"/>
                <p:cNvGrpSpPr>
                  <a:grpSpLocks/>
                </p:cNvGrpSpPr>
                <p:nvPr/>
              </p:nvGrpSpPr>
              <p:grpSpPr bwMode="auto">
                <a:xfrm>
                  <a:off x="3686" y="244"/>
                  <a:ext cx="177" cy="66"/>
                  <a:chOff x="2848" y="848"/>
                  <a:chExt cx="140" cy="98"/>
                </a:xfrm>
              </p:grpSpPr>
              <p:sp>
                <p:nvSpPr>
                  <p:cNvPr id="45173" name="Line 1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9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5174" name="Line 194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5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5175" name="Line 195"/>
                  <p:cNvSpPr>
                    <a:spLocks noChangeShapeType="1"/>
                  </p:cNvSpPr>
                  <p:nvPr/>
                </p:nvSpPr>
                <p:spPr bwMode="auto">
                  <a:xfrm>
                    <a:off x="2893" y="851"/>
                    <a:ext cx="52" cy="94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5169" name="Group 196"/>
                <p:cNvGrpSpPr>
                  <a:grpSpLocks/>
                </p:cNvGrpSpPr>
                <p:nvPr/>
              </p:nvGrpSpPr>
              <p:grpSpPr bwMode="auto">
                <a:xfrm flipV="1">
                  <a:off x="3686" y="243"/>
                  <a:ext cx="177" cy="66"/>
                  <a:chOff x="2848" y="848"/>
                  <a:chExt cx="140" cy="98"/>
                </a:xfrm>
              </p:grpSpPr>
              <p:sp>
                <p:nvSpPr>
                  <p:cNvPr id="45170" name="Line 19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5171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45172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2893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45134" name="Group 200"/>
            <p:cNvGrpSpPr>
              <a:grpSpLocks/>
            </p:cNvGrpSpPr>
            <p:nvPr/>
          </p:nvGrpSpPr>
          <p:grpSpPr bwMode="auto">
            <a:xfrm>
              <a:off x="641" y="2728"/>
              <a:ext cx="310" cy="326"/>
              <a:chOff x="3028" y="1864"/>
              <a:chExt cx="347" cy="631"/>
            </a:xfrm>
          </p:grpSpPr>
          <p:sp>
            <p:nvSpPr>
              <p:cNvPr id="45150" name="Rectangle 201"/>
              <p:cNvSpPr>
                <a:spLocks noChangeArrowheads="1"/>
              </p:cNvSpPr>
              <p:nvPr/>
            </p:nvSpPr>
            <p:spPr bwMode="auto">
              <a:xfrm>
                <a:off x="3047" y="2041"/>
                <a:ext cx="261" cy="454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5151" name="Freeform 202"/>
              <p:cNvSpPr>
                <a:spLocks/>
              </p:cNvSpPr>
              <p:nvPr/>
            </p:nvSpPr>
            <p:spPr bwMode="auto">
              <a:xfrm>
                <a:off x="3309" y="1888"/>
                <a:ext cx="48" cy="163"/>
              </a:xfrm>
              <a:custGeom>
                <a:avLst/>
                <a:gdLst>
                  <a:gd name="T0" fmla="*/ 3 w 62"/>
                  <a:gd name="T1" fmla="*/ 0 h 74"/>
                  <a:gd name="T2" fmla="*/ 5 w 62"/>
                  <a:gd name="T3" fmla="*/ 153960 h 74"/>
                  <a:gd name="T4" fmla="*/ 0 w 62"/>
                  <a:gd name="T5" fmla="*/ 198966 h 74"/>
                  <a:gd name="T6" fmla="*/ 0 60000 65536"/>
                  <a:gd name="T7" fmla="*/ 0 60000 65536"/>
                  <a:gd name="T8" fmla="*/ 0 60000 65536"/>
                  <a:gd name="T9" fmla="*/ 0 w 62"/>
                  <a:gd name="T10" fmla="*/ 0 h 74"/>
                  <a:gd name="T11" fmla="*/ 62 w 62"/>
                  <a:gd name="T12" fmla="*/ 74 h 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2" name="Freeform 203"/>
              <p:cNvSpPr>
                <a:spLocks/>
              </p:cNvSpPr>
              <p:nvPr/>
            </p:nvSpPr>
            <p:spPr bwMode="auto">
              <a:xfrm>
                <a:off x="3307" y="2020"/>
                <a:ext cx="49" cy="475"/>
              </a:xfrm>
              <a:custGeom>
                <a:avLst/>
                <a:gdLst>
                  <a:gd name="T0" fmla="*/ 2 w 63"/>
                  <a:gd name="T1" fmla="*/ 28426 h 225"/>
                  <a:gd name="T2" fmla="*/ 0 w 63"/>
                  <a:gd name="T3" fmla="*/ 395629 h 225"/>
                  <a:gd name="T4" fmla="*/ 5 w 63"/>
                  <a:gd name="T5" fmla="*/ 354711 h 225"/>
                  <a:gd name="T6" fmla="*/ 5 w 63"/>
                  <a:gd name="T7" fmla="*/ 0 h 225"/>
                  <a:gd name="T8" fmla="*/ 2 w 63"/>
                  <a:gd name="T9" fmla="*/ 28426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"/>
                  <a:gd name="T16" fmla="*/ 0 h 225"/>
                  <a:gd name="T17" fmla="*/ 63 w 63"/>
                  <a:gd name="T18" fmla="*/ 225 h 2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3" name="Freeform 204"/>
              <p:cNvSpPr>
                <a:spLocks/>
              </p:cNvSpPr>
              <p:nvPr/>
            </p:nvSpPr>
            <p:spPr bwMode="auto">
              <a:xfrm>
                <a:off x="3339" y="1864"/>
                <a:ext cx="36" cy="171"/>
              </a:xfrm>
              <a:custGeom>
                <a:avLst/>
                <a:gdLst>
                  <a:gd name="T0" fmla="*/ 2 w 47"/>
                  <a:gd name="T1" fmla="*/ 0 h 78"/>
                  <a:gd name="T2" fmla="*/ 3 w 47"/>
                  <a:gd name="T3" fmla="*/ 200092 h 78"/>
                  <a:gd name="T4" fmla="*/ 2 w 47"/>
                  <a:gd name="T5" fmla="*/ 197847 h 78"/>
                  <a:gd name="T6" fmla="*/ 0 w 47"/>
                  <a:gd name="T7" fmla="*/ 90246 h 78"/>
                  <a:gd name="T8" fmla="*/ 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78"/>
                  <a:gd name="T17" fmla="*/ 47 w 47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4" name="Freeform 205"/>
              <p:cNvSpPr>
                <a:spLocks/>
              </p:cNvSpPr>
              <p:nvPr/>
            </p:nvSpPr>
            <p:spPr bwMode="auto">
              <a:xfrm>
                <a:off x="3319" y="1941"/>
                <a:ext cx="34" cy="112"/>
              </a:xfrm>
              <a:custGeom>
                <a:avLst/>
                <a:gdLst>
                  <a:gd name="T0" fmla="*/ 2 w 44"/>
                  <a:gd name="T1" fmla="*/ 0 h 51"/>
                  <a:gd name="T2" fmla="*/ 0 w 44"/>
                  <a:gd name="T3" fmla="*/ 133069 h 51"/>
                  <a:gd name="T4" fmla="*/ 3 w 44"/>
                  <a:gd name="T5" fmla="*/ 117530 h 51"/>
                  <a:gd name="T6" fmla="*/ 2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51"/>
                  <a:gd name="T14" fmla="*/ 44 w 44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55" name="Freeform 206"/>
              <p:cNvSpPr>
                <a:spLocks/>
              </p:cNvSpPr>
              <p:nvPr/>
            </p:nvSpPr>
            <p:spPr bwMode="auto">
              <a:xfrm>
                <a:off x="3028" y="1868"/>
                <a:ext cx="322" cy="209"/>
              </a:xfrm>
              <a:custGeom>
                <a:avLst/>
                <a:gdLst>
                  <a:gd name="T0" fmla="*/ 0 w 417"/>
                  <a:gd name="T1" fmla="*/ 252366 h 95"/>
                  <a:gd name="T2" fmla="*/ 5 w 417"/>
                  <a:gd name="T3" fmla="*/ 2270 h 95"/>
                  <a:gd name="T4" fmla="*/ 32 w 417"/>
                  <a:gd name="T5" fmla="*/ 0 h 95"/>
                  <a:gd name="T6" fmla="*/ 28 w 417"/>
                  <a:gd name="T7" fmla="*/ 252366 h 95"/>
                  <a:gd name="T8" fmla="*/ 0 w 417"/>
                  <a:gd name="T9" fmla="*/ 252366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7"/>
                  <a:gd name="T16" fmla="*/ 0 h 95"/>
                  <a:gd name="T17" fmla="*/ 417 w 417"/>
                  <a:gd name="T18" fmla="*/ 95 h 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45135" name="Group 207"/>
            <p:cNvGrpSpPr>
              <a:grpSpLocks/>
            </p:cNvGrpSpPr>
            <p:nvPr/>
          </p:nvGrpSpPr>
          <p:grpSpPr bwMode="auto">
            <a:xfrm>
              <a:off x="611" y="2856"/>
              <a:ext cx="370" cy="160"/>
              <a:chOff x="3600" y="219"/>
              <a:chExt cx="360" cy="175"/>
            </a:xfrm>
          </p:grpSpPr>
          <p:sp>
            <p:nvSpPr>
              <p:cNvPr id="45137" name="Oval 208"/>
              <p:cNvSpPr>
                <a:spLocks noChangeArrowheads="1"/>
              </p:cNvSpPr>
              <p:nvPr/>
            </p:nvSpPr>
            <p:spPr bwMode="auto">
              <a:xfrm>
                <a:off x="3604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45138" name="Line 209"/>
              <p:cNvSpPr>
                <a:spLocks noChangeShapeType="1"/>
              </p:cNvSpPr>
              <p:nvPr/>
            </p:nvSpPr>
            <p:spPr bwMode="auto">
              <a:xfrm>
                <a:off x="3604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39" name="Line 210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40" name="Rectangle 211"/>
              <p:cNvSpPr>
                <a:spLocks noChangeArrowheads="1"/>
              </p:cNvSpPr>
              <p:nvPr/>
            </p:nvSpPr>
            <p:spPr bwMode="auto">
              <a:xfrm>
                <a:off x="3604" y="289"/>
                <a:ext cx="354" cy="58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endParaRPr lang="el-GR" sz="2400">
                  <a:latin typeface="Times New Roman" pitchFamily="18" charset="0"/>
                  <a:cs typeface="Arial" pitchFamily="34" charset="0"/>
                </a:endParaRPr>
              </a:p>
            </p:txBody>
          </p:sp>
          <p:sp>
            <p:nvSpPr>
              <p:cNvPr id="45141" name="Oval 212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45142" name="Group 213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45147" name="Line 214"/>
                <p:cNvSpPr>
                  <a:spLocks noChangeShapeType="1"/>
                </p:cNvSpPr>
                <p:nvPr/>
              </p:nvSpPr>
              <p:spPr bwMode="auto">
                <a:xfrm flipV="1">
                  <a:off x="2848" y="849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48" name="Line 215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49" name="Line 216"/>
                <p:cNvSpPr>
                  <a:spLocks noChangeShapeType="1"/>
                </p:cNvSpPr>
                <p:nvPr/>
              </p:nvSpPr>
              <p:spPr bwMode="auto">
                <a:xfrm>
                  <a:off x="2894" y="851"/>
                  <a:ext cx="53" cy="9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45143" name="Group 217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45144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2848" y="849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45" name="Line 219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5146" name="Line 220"/>
                <p:cNvSpPr>
                  <a:spLocks noChangeShapeType="1"/>
                </p:cNvSpPr>
                <p:nvPr/>
              </p:nvSpPr>
              <p:spPr bwMode="auto">
                <a:xfrm>
                  <a:off x="2894" y="851"/>
                  <a:ext cx="53" cy="9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45136" name="Text Box 221"/>
            <p:cNvSpPr txBox="1">
              <a:spLocks noChangeArrowheads="1"/>
            </p:cNvSpPr>
            <p:nvPr/>
          </p:nvSpPr>
          <p:spPr bwMode="auto">
            <a:xfrm>
              <a:off x="1002" y="3328"/>
              <a:ext cx="2277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Gateway GPRS Support Node (GGSN)</a:t>
              </a:r>
            </a:p>
          </p:txBody>
        </p:sp>
      </p:grpSp>
      <p:sp>
        <p:nvSpPr>
          <p:cNvPr id="45097" name="Freeform 222"/>
          <p:cNvSpPr>
            <a:spLocks/>
          </p:cNvSpPr>
          <p:nvPr/>
        </p:nvSpPr>
        <p:spPr bwMode="auto">
          <a:xfrm>
            <a:off x="7286625" y="3284538"/>
            <a:ext cx="1235075" cy="16811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5098" name="Text Box 223"/>
          <p:cNvSpPr txBox="1">
            <a:spLocks noChangeArrowheads="1"/>
          </p:cNvSpPr>
          <p:nvPr/>
        </p:nvSpPr>
        <p:spPr bwMode="auto">
          <a:xfrm>
            <a:off x="7394575" y="3627438"/>
            <a:ext cx="882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Public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Internet</a:t>
            </a:r>
          </a:p>
        </p:txBody>
      </p:sp>
      <p:grpSp>
        <p:nvGrpSpPr>
          <p:cNvPr id="45099" name="Group 224"/>
          <p:cNvGrpSpPr>
            <a:grpSpLocks/>
          </p:cNvGrpSpPr>
          <p:nvPr/>
        </p:nvGrpSpPr>
        <p:grpSpPr bwMode="auto">
          <a:xfrm>
            <a:off x="6521450" y="3494088"/>
            <a:ext cx="550863" cy="1001712"/>
            <a:chOff x="611" y="3693"/>
            <a:chExt cx="449" cy="287"/>
          </a:xfrm>
        </p:grpSpPr>
        <p:sp>
          <p:nvSpPr>
            <p:cNvPr id="45123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124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5130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131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125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26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27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28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5129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5100" name="Text Box 234"/>
          <p:cNvSpPr txBox="1">
            <a:spLocks noChangeArrowheads="1"/>
          </p:cNvSpPr>
          <p:nvPr/>
        </p:nvSpPr>
        <p:spPr bwMode="auto">
          <a:xfrm>
            <a:off x="6469063" y="4476750"/>
            <a:ext cx="8572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GGSN</a:t>
            </a:r>
          </a:p>
        </p:txBody>
      </p:sp>
      <p:sp>
        <p:nvSpPr>
          <p:cNvPr id="45101" name="Text Box 235"/>
          <p:cNvSpPr txBox="1">
            <a:spLocks noChangeArrowheads="1"/>
          </p:cNvSpPr>
          <p:nvPr/>
        </p:nvSpPr>
        <p:spPr bwMode="auto">
          <a:xfrm>
            <a:off x="6591300" y="3497263"/>
            <a:ext cx="36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5102" name="Line 236"/>
          <p:cNvSpPr>
            <a:spLocks noChangeShapeType="1"/>
          </p:cNvSpPr>
          <p:nvPr/>
        </p:nvSpPr>
        <p:spPr bwMode="auto">
          <a:xfrm flipH="1">
            <a:off x="6310313" y="4229100"/>
            <a:ext cx="236537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103" name="Line 237"/>
          <p:cNvSpPr>
            <a:spLocks noChangeShapeType="1"/>
          </p:cNvSpPr>
          <p:nvPr/>
        </p:nvSpPr>
        <p:spPr bwMode="auto">
          <a:xfrm flipH="1" flipV="1">
            <a:off x="6321425" y="3946525"/>
            <a:ext cx="225425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104" name="Line 238"/>
          <p:cNvSpPr>
            <a:spLocks noChangeShapeType="1"/>
          </p:cNvSpPr>
          <p:nvPr/>
        </p:nvSpPr>
        <p:spPr bwMode="auto">
          <a:xfrm flipH="1">
            <a:off x="5943600" y="4403725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105" name="Line 239"/>
          <p:cNvSpPr>
            <a:spLocks noChangeShapeType="1"/>
          </p:cNvSpPr>
          <p:nvPr/>
        </p:nvSpPr>
        <p:spPr bwMode="auto">
          <a:xfrm flipH="1" flipV="1">
            <a:off x="6038850" y="3856038"/>
            <a:ext cx="236538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106" name="Line 240"/>
          <p:cNvSpPr>
            <a:spLocks noChangeShapeType="1"/>
          </p:cNvSpPr>
          <p:nvPr/>
        </p:nvSpPr>
        <p:spPr bwMode="auto">
          <a:xfrm>
            <a:off x="7051675" y="4127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5107" name="Text Box 241"/>
          <p:cNvSpPr txBox="1">
            <a:spLocks noChangeArrowheads="1"/>
          </p:cNvSpPr>
          <p:nvPr/>
        </p:nvSpPr>
        <p:spPr bwMode="auto">
          <a:xfrm>
            <a:off x="263525" y="3895725"/>
            <a:ext cx="44831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i="1">
                <a:solidFill>
                  <a:srgbClr val="C00000"/>
                </a:solidFill>
                <a:latin typeface="Arial" pitchFamily="34" charset="0"/>
              </a:rPr>
              <a:t>Κεντρική εικόνα</a:t>
            </a:r>
            <a:r>
              <a:rPr lang="en-US" sz="1800" i="1">
                <a:solidFill>
                  <a:srgbClr val="C00000"/>
                </a:solidFill>
                <a:latin typeface="Gill Sans MT" pitchFamily="34" charset="0"/>
              </a:rPr>
              <a:t>: </a:t>
            </a:r>
            <a:r>
              <a:rPr lang="el-GR" sz="1800">
                <a:latin typeface="Arial" pitchFamily="34" charset="0"/>
              </a:rPr>
              <a:t>το νέο κυψελωτό</a:t>
            </a:r>
            <a:endParaRPr lang="en-US" sz="1800">
              <a:latin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</a:rPr>
              <a:t>δίκτυο δεδομένων</a:t>
            </a:r>
            <a:r>
              <a:rPr lang="en-US" sz="1800">
                <a:latin typeface="Gill Sans MT" pitchFamily="34" charset="0"/>
              </a:rPr>
              <a:t> </a:t>
            </a:r>
            <a:r>
              <a:rPr lang="el-GR" sz="1800">
                <a:latin typeface="Arial" pitchFamily="34" charset="0"/>
              </a:rPr>
              <a:t>λειτουργεί παράλληλα</a:t>
            </a:r>
            <a:r>
              <a:rPr lang="en-US" sz="1800">
                <a:latin typeface="Gill Sans MT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Gill Sans MT" pitchFamily="34" charset="0"/>
              </a:rPr>
              <a:t>(</a:t>
            </a:r>
            <a:r>
              <a:rPr lang="el-GR" sz="1800">
                <a:latin typeface="Arial" pitchFamily="34" charset="0"/>
              </a:rPr>
              <a:t>εκτός της άκρης</a:t>
            </a:r>
            <a:r>
              <a:rPr lang="en-US" sz="1800">
                <a:latin typeface="Gill Sans MT" pitchFamily="34" charset="0"/>
              </a:rPr>
              <a:t>) </a:t>
            </a:r>
            <a:r>
              <a:rPr lang="el-GR" sz="1800">
                <a:latin typeface="Arial" pitchFamily="34" charset="0"/>
              </a:rPr>
              <a:t>με το υπάρχον</a:t>
            </a:r>
            <a:r>
              <a:rPr lang="en-US" sz="1800">
                <a:latin typeface="Gill Sans MT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</a:rPr>
              <a:t>κυψελωτό δίκτυο φωνής</a:t>
            </a:r>
            <a:endParaRPr lang="en-US" sz="1800">
              <a:latin typeface="Arial" pitchFamily="34" charset="0"/>
            </a:endParaRPr>
          </a:p>
          <a:p>
            <a:pPr>
              <a:spcBef>
                <a:spcPct val="0"/>
              </a:spcBef>
              <a:buSzPct val="70000"/>
              <a:buFont typeface="Wingdings" pitchFamily="2" charset="2"/>
              <a:buChar char="v"/>
            </a:pPr>
            <a:r>
              <a:rPr lang="en-US" sz="1800">
                <a:latin typeface="Gill Sans MT" pitchFamily="34" charset="0"/>
              </a:rPr>
              <a:t> </a:t>
            </a:r>
            <a:r>
              <a:rPr lang="el-GR" sz="1800"/>
              <a:t>δίκτυο φωνής</a:t>
            </a:r>
            <a:r>
              <a:rPr lang="en-US" sz="1800"/>
              <a:t> </a:t>
            </a:r>
            <a:r>
              <a:rPr lang="el-GR" sz="1800">
                <a:latin typeface="Arial" pitchFamily="34" charset="0"/>
              </a:rPr>
              <a:t>αμετάβλητο</a:t>
            </a:r>
            <a:r>
              <a:rPr lang="en-US" sz="1800">
                <a:latin typeface="Gill Sans MT" pitchFamily="34" charset="0"/>
              </a:rPr>
              <a:t> </a:t>
            </a:r>
            <a:r>
              <a:rPr lang="el-GR" sz="1800">
                <a:latin typeface="Arial" pitchFamily="34" charset="0"/>
              </a:rPr>
              <a:t>στον πυρήνα</a:t>
            </a:r>
            <a:endParaRPr lang="en-US" sz="1800">
              <a:latin typeface="Arial" pitchFamily="34" charset="0"/>
            </a:endParaRPr>
          </a:p>
          <a:p>
            <a:pPr>
              <a:spcBef>
                <a:spcPct val="0"/>
              </a:spcBef>
              <a:buSzPct val="70000"/>
              <a:buFont typeface="Wingdings" pitchFamily="2" charset="2"/>
              <a:buChar char="v"/>
            </a:pPr>
            <a:r>
              <a:rPr lang="en-US" sz="1800">
                <a:latin typeface="Gill Sans MT" pitchFamily="34" charset="0"/>
              </a:rPr>
              <a:t> </a:t>
            </a:r>
            <a:r>
              <a:rPr lang="el-GR" sz="1800"/>
              <a:t>δίκτυο δεδομένων</a:t>
            </a:r>
            <a:r>
              <a:rPr lang="en-US" sz="1800"/>
              <a:t> </a:t>
            </a:r>
            <a:r>
              <a:rPr lang="el-GR" sz="1800"/>
              <a:t>λειτουργεί παράλληλα</a:t>
            </a:r>
            <a:endParaRPr lang="en-US" sz="1800"/>
          </a:p>
        </p:txBody>
      </p:sp>
      <p:grpSp>
        <p:nvGrpSpPr>
          <p:cNvPr id="45108" name="Group 139"/>
          <p:cNvGrpSpPr>
            <a:grpSpLocks/>
          </p:cNvGrpSpPr>
          <p:nvPr/>
        </p:nvGrpSpPr>
        <p:grpSpPr bwMode="auto">
          <a:xfrm>
            <a:off x="6400800" y="3981450"/>
            <a:ext cx="693738" cy="314325"/>
            <a:chOff x="3600" y="219"/>
            <a:chExt cx="360" cy="175"/>
          </a:xfrm>
        </p:grpSpPr>
        <p:sp>
          <p:nvSpPr>
            <p:cNvPr id="45110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5111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112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5113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3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5114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5115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5120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21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22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5116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5117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18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119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pic>
        <p:nvPicPr>
          <p:cNvPr id="45109" name="Picture 6" descr="underline_ba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463" y="774700"/>
            <a:ext cx="82280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758DC902-4E2F-494C-AF1D-0C9AB496AAB6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46084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6085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ED4AC29-3F8C-4DF1-B53B-BFBB6180900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46086" name="Group 3"/>
          <p:cNvGrpSpPr>
            <a:grpSpLocks/>
          </p:cNvGrpSpPr>
          <p:nvPr/>
        </p:nvGrpSpPr>
        <p:grpSpPr bwMode="auto">
          <a:xfrm>
            <a:off x="1901825" y="1522413"/>
            <a:ext cx="242888" cy="485775"/>
            <a:chOff x="3796" y="1043"/>
            <a:chExt cx="865" cy="1237"/>
          </a:xfrm>
        </p:grpSpPr>
        <p:sp>
          <p:nvSpPr>
            <p:cNvPr id="46275" name="Line 4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76" name="Line 5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77" name="Line 6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78" name="Line 7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79" name="Line 8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0" name="Line 9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1" name="Line 10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2" name="Line 11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3" name="Line 12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4" name="Line 13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5" name="Line 14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6" name="Line 15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7" name="Line 16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8" name="Line 17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89" name="Line 18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290" name="Group 19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6301" name="Line 20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302" name="Line 2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303" name="Line 22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304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91" name="Group 24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6297" name="Line 25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98" name="Line 26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99" name="Line 27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300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92" name="Group 29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6293" name="Line 30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94" name="Line 31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95" name="Line 32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96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6087" name="Group 34"/>
          <p:cNvGrpSpPr>
            <a:grpSpLocks/>
          </p:cNvGrpSpPr>
          <p:nvPr/>
        </p:nvGrpSpPr>
        <p:grpSpPr bwMode="auto">
          <a:xfrm>
            <a:off x="2390775" y="2000250"/>
            <a:ext cx="242888" cy="485775"/>
            <a:chOff x="3796" y="1043"/>
            <a:chExt cx="865" cy="1237"/>
          </a:xfrm>
        </p:grpSpPr>
        <p:sp>
          <p:nvSpPr>
            <p:cNvPr id="46245" name="Line 35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46" name="Line 36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47" name="Line 37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48" name="Line 38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49" name="Line 39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0" name="Line 40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1" name="Line 41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2" name="Line 42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3" name="Line 43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4" name="Line 44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5" name="Line 45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6" name="Line 46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7" name="Line 47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8" name="Line 48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59" name="Line 49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260" name="Group 50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6271" name="Line 51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72" name="Line 5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73" name="Line 53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74" name="Line 5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61" name="Group 55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6267" name="Line 56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68" name="Line 57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69" name="Line 58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70" name="Line 59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62" name="Group 60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6263" name="Line 61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64" name="Line 62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65" name="Line 63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66" name="Line 6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46088" name="Group 65"/>
          <p:cNvGrpSpPr>
            <a:grpSpLocks/>
          </p:cNvGrpSpPr>
          <p:nvPr/>
        </p:nvGrpSpPr>
        <p:grpSpPr bwMode="auto">
          <a:xfrm>
            <a:off x="1865313" y="2311400"/>
            <a:ext cx="242887" cy="485775"/>
            <a:chOff x="3796" y="1043"/>
            <a:chExt cx="865" cy="1237"/>
          </a:xfrm>
        </p:grpSpPr>
        <p:sp>
          <p:nvSpPr>
            <p:cNvPr id="46215" name="Line 66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16" name="Line 67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17" name="Line 68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18" name="Line 69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19" name="Line 7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0" name="Line 71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1" name="Line 7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2" name="Line 73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3" name="Line 74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4" name="Line 75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5" name="Line 76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6" name="Line 77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7" name="Line 78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8" name="Line 79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46229" name="Line 80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46230" name="Group 8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46241" name="Line 82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42" name="Line 83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43" name="Line 84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44" name="Line 8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31" name="Group 8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46237" name="Line 87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38" name="Line 88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39" name="Line 89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40" name="Line 90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46232" name="Group 9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46233" name="Line 92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34" name="Line 93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35" name="Line 94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46236" name="Line 9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46089" name="Line 96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090" name="Line 97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091" name="Line 98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6092" name="Group 99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46206" name="Rectangle 10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207" name="Group 10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6213" name="Freeform 10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14" name="Freeform 10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6208" name="Freeform 10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09" name="Freeform 10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10" name="Freeform 10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11" name="Freeform 10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12" name="Freeform 10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6093" name="Group 109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46197" name="Rectangle 11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198" name="Group 11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6204" name="Freeform 11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205" name="Freeform 11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6199" name="Freeform 11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00" name="Freeform 11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01" name="Freeform 11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02" name="Freeform 11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203" name="Freeform 11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094" name="Line 119"/>
          <p:cNvSpPr>
            <a:spLocks noChangeShapeType="1"/>
          </p:cNvSpPr>
          <p:nvPr/>
        </p:nvSpPr>
        <p:spPr bwMode="auto">
          <a:xfrm flipV="1">
            <a:off x="4203700" y="2230438"/>
            <a:ext cx="447675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095" name="Text Box 120"/>
          <p:cNvSpPr txBox="1">
            <a:spLocks noChangeArrowheads="1"/>
          </p:cNvSpPr>
          <p:nvPr/>
        </p:nvSpPr>
        <p:spPr bwMode="auto">
          <a:xfrm>
            <a:off x="3529013" y="2430463"/>
            <a:ext cx="113506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radio</a:t>
            </a:r>
          </a:p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network </a:t>
            </a:r>
          </a:p>
          <a:p>
            <a:pPr eaLnBrk="1" hangingPunct="1">
              <a:lnSpc>
                <a:spcPts val="17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controller</a:t>
            </a:r>
          </a:p>
        </p:txBody>
      </p:sp>
      <p:sp>
        <p:nvSpPr>
          <p:cNvPr id="46096" name="Text Box 121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pic>
        <p:nvPicPr>
          <p:cNvPr id="46097" name="Picture 122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098" name="Group 123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46194" name="Picture 124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95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96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099" name="Oval 127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pic>
        <p:nvPicPr>
          <p:cNvPr id="46100" name="Picture 128" descr="imgyjavg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101" name="Group 130"/>
          <p:cNvGrpSpPr>
            <a:grpSpLocks/>
          </p:cNvGrpSpPr>
          <p:nvPr/>
        </p:nvGrpSpPr>
        <p:grpSpPr bwMode="auto">
          <a:xfrm>
            <a:off x="4660900" y="3173413"/>
            <a:ext cx="582613" cy="641350"/>
            <a:chOff x="3028" y="1864"/>
            <a:chExt cx="347" cy="631"/>
          </a:xfrm>
        </p:grpSpPr>
        <p:sp>
          <p:nvSpPr>
            <p:cNvPr id="46188" name="Rectangle 131"/>
            <p:cNvSpPr>
              <a:spLocks noChangeArrowheads="1"/>
            </p:cNvSpPr>
            <p:nvPr/>
          </p:nvSpPr>
          <p:spPr bwMode="auto">
            <a:xfrm>
              <a:off x="3047" y="2042"/>
              <a:ext cx="260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6189" name="Freeform 13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3 w 62"/>
                <a:gd name="T1" fmla="*/ 0 h 74"/>
                <a:gd name="T2" fmla="*/ 5 w 62"/>
                <a:gd name="T3" fmla="*/ 153960 h 74"/>
                <a:gd name="T4" fmla="*/ 0 w 62"/>
                <a:gd name="T5" fmla="*/ 198966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90" name="Freeform 13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28426 h 225"/>
                <a:gd name="T2" fmla="*/ 0 w 63"/>
                <a:gd name="T3" fmla="*/ 395629 h 225"/>
                <a:gd name="T4" fmla="*/ 5 w 63"/>
                <a:gd name="T5" fmla="*/ 354711 h 225"/>
                <a:gd name="T6" fmla="*/ 5 w 63"/>
                <a:gd name="T7" fmla="*/ 0 h 225"/>
                <a:gd name="T8" fmla="*/ 2 w 63"/>
                <a:gd name="T9" fmla="*/ 28426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91" name="Freeform 13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3 w 47"/>
                <a:gd name="T3" fmla="*/ 200092 h 78"/>
                <a:gd name="T4" fmla="*/ 2 w 47"/>
                <a:gd name="T5" fmla="*/ 197847 h 78"/>
                <a:gd name="T6" fmla="*/ 0 w 47"/>
                <a:gd name="T7" fmla="*/ 90246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92" name="Freeform 13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2 w 44"/>
                <a:gd name="T1" fmla="*/ 0 h 51"/>
                <a:gd name="T2" fmla="*/ 0 w 44"/>
                <a:gd name="T3" fmla="*/ 133069 h 51"/>
                <a:gd name="T4" fmla="*/ 3 w 44"/>
                <a:gd name="T5" fmla="*/ 117530 h 51"/>
                <a:gd name="T6" fmla="*/ 2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93" name="Freeform 13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252366 h 95"/>
                <a:gd name="T2" fmla="*/ 5 w 417"/>
                <a:gd name="T3" fmla="*/ 2270 h 95"/>
                <a:gd name="T4" fmla="*/ 32 w 417"/>
                <a:gd name="T5" fmla="*/ 0 h 95"/>
                <a:gd name="T6" fmla="*/ 28 w 417"/>
                <a:gd name="T7" fmla="*/ 252366 h 95"/>
                <a:gd name="T8" fmla="*/ 0 w 417"/>
                <a:gd name="T9" fmla="*/ 252366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102" name="Text Box 137"/>
          <p:cNvSpPr txBox="1">
            <a:spLocks noChangeArrowheads="1"/>
          </p:cNvSpPr>
          <p:nvPr/>
        </p:nvSpPr>
        <p:spPr bwMode="auto">
          <a:xfrm>
            <a:off x="4591050" y="3817938"/>
            <a:ext cx="83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SGSN</a:t>
            </a:r>
          </a:p>
        </p:txBody>
      </p:sp>
      <p:sp>
        <p:nvSpPr>
          <p:cNvPr id="46103" name="Line 138"/>
          <p:cNvSpPr>
            <a:spLocks noChangeShapeType="1"/>
          </p:cNvSpPr>
          <p:nvPr/>
        </p:nvSpPr>
        <p:spPr bwMode="auto">
          <a:xfrm>
            <a:off x="5313363" y="3605213"/>
            <a:ext cx="685800" cy="249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6104" name="Group 139"/>
          <p:cNvGrpSpPr>
            <a:grpSpLocks/>
          </p:cNvGrpSpPr>
          <p:nvPr/>
        </p:nvGrpSpPr>
        <p:grpSpPr bwMode="auto">
          <a:xfrm>
            <a:off x="4605338" y="3425825"/>
            <a:ext cx="693737" cy="314325"/>
            <a:chOff x="3600" y="219"/>
            <a:chExt cx="360" cy="175"/>
          </a:xfrm>
        </p:grpSpPr>
        <p:sp>
          <p:nvSpPr>
            <p:cNvPr id="46175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6176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177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178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3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6179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180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6185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86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87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181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6182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83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84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6105" name="Line 153"/>
          <p:cNvSpPr>
            <a:spLocks noChangeShapeType="1"/>
          </p:cNvSpPr>
          <p:nvPr/>
        </p:nvSpPr>
        <p:spPr bwMode="auto">
          <a:xfrm>
            <a:off x="4187825" y="2241550"/>
            <a:ext cx="295275" cy="138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06" name="Line 154"/>
          <p:cNvSpPr>
            <a:spLocks noChangeShapeType="1"/>
          </p:cNvSpPr>
          <p:nvPr/>
        </p:nvSpPr>
        <p:spPr bwMode="auto">
          <a:xfrm>
            <a:off x="4483100" y="3627438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07" name="Freeform 156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108" name="Text Box 157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Public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telephone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network</a:t>
            </a:r>
          </a:p>
        </p:txBody>
      </p:sp>
      <p:sp>
        <p:nvSpPr>
          <p:cNvPr id="46109" name="Line 158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6110" name="Group 159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46166" name="Rectangle 16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167" name="Group 16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6173" name="Freeform 16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74" name="Freeform 16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6168" name="Freeform 16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69" name="Freeform 16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70" name="Freeform 16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71" name="Freeform 16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72" name="Freeform 16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111" name="Text Box 169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Gateway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MSC</a:t>
            </a:r>
          </a:p>
        </p:txBody>
      </p:sp>
      <p:sp>
        <p:nvSpPr>
          <p:cNvPr id="46112" name="Text Box 170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6113" name="Line 171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14" name="Line 172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15" name="Line 173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16" name="Line 174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17" name="Line 175"/>
          <p:cNvSpPr>
            <a:spLocks noChangeShapeType="1"/>
          </p:cNvSpPr>
          <p:nvPr/>
        </p:nvSpPr>
        <p:spPr bwMode="auto">
          <a:xfrm>
            <a:off x="4945063" y="2641600"/>
            <a:ext cx="0" cy="49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6118" name="Line 176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19" name="Freeform 222"/>
          <p:cNvSpPr>
            <a:spLocks/>
          </p:cNvSpPr>
          <p:nvPr/>
        </p:nvSpPr>
        <p:spPr bwMode="auto">
          <a:xfrm>
            <a:off x="7286625" y="3284538"/>
            <a:ext cx="1235075" cy="16811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120" name="Text Box 223"/>
          <p:cNvSpPr txBox="1">
            <a:spLocks noChangeArrowheads="1"/>
          </p:cNvSpPr>
          <p:nvPr/>
        </p:nvSpPr>
        <p:spPr bwMode="auto">
          <a:xfrm>
            <a:off x="7394575" y="3627438"/>
            <a:ext cx="882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Public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Internet</a:t>
            </a:r>
          </a:p>
        </p:txBody>
      </p:sp>
      <p:grpSp>
        <p:nvGrpSpPr>
          <p:cNvPr id="46121" name="Group 224"/>
          <p:cNvGrpSpPr>
            <a:grpSpLocks/>
          </p:cNvGrpSpPr>
          <p:nvPr/>
        </p:nvGrpSpPr>
        <p:grpSpPr bwMode="auto">
          <a:xfrm>
            <a:off x="6521450" y="3494088"/>
            <a:ext cx="550863" cy="1001712"/>
            <a:chOff x="611" y="3693"/>
            <a:chExt cx="449" cy="287"/>
          </a:xfrm>
        </p:grpSpPr>
        <p:sp>
          <p:nvSpPr>
            <p:cNvPr id="46157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158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6164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165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2"/>
                  <a:gd name="T13" fmla="*/ 0 h 110"/>
                  <a:gd name="T14" fmla="*/ 222 w 222"/>
                  <a:gd name="T15" fmla="*/ 110 h 1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6159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  <a:gd name="T9" fmla="*/ 0 w 62"/>
                <a:gd name="T10" fmla="*/ 0 h 74"/>
                <a:gd name="T11" fmla="*/ 62 w 62"/>
                <a:gd name="T12" fmla="*/ 74 h 7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60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50 h 225"/>
                <a:gd name="T4" fmla="*/ 62 w 63"/>
                <a:gd name="T5" fmla="*/ 134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"/>
                <a:gd name="T16" fmla="*/ 0 h 225"/>
                <a:gd name="T17" fmla="*/ 63 w 63"/>
                <a:gd name="T18" fmla="*/ 225 h 2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61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"/>
                <a:gd name="T16" fmla="*/ 0 h 78"/>
                <a:gd name="T17" fmla="*/ 47 w 47"/>
                <a:gd name="T18" fmla="*/ 78 h 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62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"/>
                <a:gd name="T13" fmla="*/ 0 h 51"/>
                <a:gd name="T14" fmla="*/ 44 w 44"/>
                <a:gd name="T15" fmla="*/ 51 h 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6163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7"/>
                <a:gd name="T16" fmla="*/ 0 h 95"/>
                <a:gd name="T17" fmla="*/ 417 w 417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6122" name="Text Box 234"/>
          <p:cNvSpPr txBox="1">
            <a:spLocks noChangeArrowheads="1"/>
          </p:cNvSpPr>
          <p:nvPr/>
        </p:nvSpPr>
        <p:spPr bwMode="auto">
          <a:xfrm>
            <a:off x="6469063" y="4476750"/>
            <a:ext cx="85725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GGSN</a:t>
            </a:r>
          </a:p>
        </p:txBody>
      </p:sp>
      <p:sp>
        <p:nvSpPr>
          <p:cNvPr id="46123" name="Text Box 235"/>
          <p:cNvSpPr txBox="1">
            <a:spLocks noChangeArrowheads="1"/>
          </p:cNvSpPr>
          <p:nvPr/>
        </p:nvSpPr>
        <p:spPr bwMode="auto">
          <a:xfrm>
            <a:off x="6591300" y="3497263"/>
            <a:ext cx="36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46124" name="Line 236"/>
          <p:cNvSpPr>
            <a:spLocks noChangeShapeType="1"/>
          </p:cNvSpPr>
          <p:nvPr/>
        </p:nvSpPr>
        <p:spPr bwMode="auto">
          <a:xfrm flipH="1">
            <a:off x="6310313" y="4229100"/>
            <a:ext cx="236537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25" name="Line 237"/>
          <p:cNvSpPr>
            <a:spLocks noChangeShapeType="1"/>
          </p:cNvSpPr>
          <p:nvPr/>
        </p:nvSpPr>
        <p:spPr bwMode="auto">
          <a:xfrm flipH="1" flipV="1">
            <a:off x="6321425" y="3946525"/>
            <a:ext cx="225425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26" name="Line 238"/>
          <p:cNvSpPr>
            <a:spLocks noChangeShapeType="1"/>
          </p:cNvSpPr>
          <p:nvPr/>
        </p:nvSpPr>
        <p:spPr bwMode="auto">
          <a:xfrm flipH="1">
            <a:off x="5943600" y="4403725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27" name="Line 239"/>
          <p:cNvSpPr>
            <a:spLocks noChangeShapeType="1"/>
          </p:cNvSpPr>
          <p:nvPr/>
        </p:nvSpPr>
        <p:spPr bwMode="auto">
          <a:xfrm flipH="1" flipV="1">
            <a:off x="6038850" y="3856038"/>
            <a:ext cx="236538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6128" name="Line 240"/>
          <p:cNvSpPr>
            <a:spLocks noChangeShapeType="1"/>
          </p:cNvSpPr>
          <p:nvPr/>
        </p:nvSpPr>
        <p:spPr bwMode="auto">
          <a:xfrm>
            <a:off x="7051675" y="4127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46129" name="Group 139"/>
          <p:cNvGrpSpPr>
            <a:grpSpLocks/>
          </p:cNvGrpSpPr>
          <p:nvPr/>
        </p:nvGrpSpPr>
        <p:grpSpPr bwMode="auto">
          <a:xfrm>
            <a:off x="6400800" y="3981450"/>
            <a:ext cx="693738" cy="314325"/>
            <a:chOff x="3600" y="219"/>
            <a:chExt cx="360" cy="175"/>
          </a:xfrm>
        </p:grpSpPr>
        <p:sp>
          <p:nvSpPr>
            <p:cNvPr id="46144" name="Oval 14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46145" name="Line 14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146" name="Line 14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6147" name="Rectangle 143"/>
            <p:cNvSpPr>
              <a:spLocks noChangeArrowheads="1"/>
            </p:cNvSpPr>
            <p:nvPr/>
          </p:nvSpPr>
          <p:spPr bwMode="auto">
            <a:xfrm>
              <a:off x="3603" y="289"/>
              <a:ext cx="353" cy="59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6148" name="Oval 144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46149" name="Group 14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46154" name="Line 14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55" name="Line 14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56" name="Line 14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46150" name="Group 14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46151" name="Line 15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52" name="Line 15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153" name="Line 15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cxnSp>
        <p:nvCxnSpPr>
          <p:cNvPr id="257" name="Straight Connector 256"/>
          <p:cNvCxnSpPr/>
          <p:nvPr/>
        </p:nvCxnSpPr>
        <p:spPr>
          <a:xfrm>
            <a:off x="4329113" y="5365750"/>
            <a:ext cx="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 flipV="1">
            <a:off x="1495425" y="5624513"/>
            <a:ext cx="2811463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32" name="TextBox 258"/>
          <p:cNvSpPr txBox="1">
            <a:spLocks noChangeArrowheads="1"/>
          </p:cNvSpPr>
          <p:nvPr/>
        </p:nvSpPr>
        <p:spPr bwMode="auto">
          <a:xfrm>
            <a:off x="1776413" y="5308600"/>
            <a:ext cx="2373312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δίκτυο ραδιοπρόσβασης</a:t>
            </a:r>
            <a:endParaRPr lang="en-US" sz="16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Universal Terrestrial Radio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Access Network (UTRAN)</a:t>
            </a:r>
          </a:p>
        </p:txBody>
      </p:sp>
      <p:cxnSp>
        <p:nvCxnSpPr>
          <p:cNvPr id="261" name="Straight Connector 260"/>
          <p:cNvCxnSpPr/>
          <p:nvPr/>
        </p:nvCxnSpPr>
        <p:spPr>
          <a:xfrm flipV="1">
            <a:off x="4346575" y="5613400"/>
            <a:ext cx="2533650" cy="635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34" name="TextBox 261"/>
          <p:cNvSpPr txBox="1">
            <a:spLocks noChangeArrowheads="1"/>
          </p:cNvSpPr>
          <p:nvPr/>
        </p:nvSpPr>
        <p:spPr bwMode="auto">
          <a:xfrm>
            <a:off x="4465638" y="5280025"/>
            <a:ext cx="2262187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δίκτυο κορμού</a:t>
            </a:r>
            <a:endParaRPr lang="en-US" sz="16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General Packet Radio Service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 (GPRS) Core Network</a:t>
            </a:r>
          </a:p>
        </p:txBody>
      </p:sp>
      <p:cxnSp>
        <p:nvCxnSpPr>
          <p:cNvPr id="263" name="Straight Connector 262"/>
          <p:cNvCxnSpPr/>
          <p:nvPr/>
        </p:nvCxnSpPr>
        <p:spPr>
          <a:xfrm>
            <a:off x="6908800" y="5348288"/>
            <a:ext cx="0" cy="4968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/>
          <p:cNvCxnSpPr/>
          <p:nvPr/>
        </p:nvCxnSpPr>
        <p:spPr>
          <a:xfrm flipH="1">
            <a:off x="6937375" y="5613400"/>
            <a:ext cx="4286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37" name="TextBox 264"/>
          <p:cNvSpPr txBox="1">
            <a:spLocks noChangeArrowheads="1"/>
          </p:cNvSpPr>
          <p:nvPr/>
        </p:nvSpPr>
        <p:spPr bwMode="auto">
          <a:xfrm>
            <a:off x="7196138" y="5297488"/>
            <a:ext cx="922337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δημόσιο</a:t>
            </a:r>
            <a:endParaRPr lang="en-US" sz="160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Internet</a:t>
            </a:r>
            <a:endParaRPr lang="en-US" sz="12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6" name="Straight Connector 265"/>
          <p:cNvCxnSpPr/>
          <p:nvPr/>
        </p:nvCxnSpPr>
        <p:spPr>
          <a:xfrm flipH="1">
            <a:off x="3502025" y="4949825"/>
            <a:ext cx="7938" cy="311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39" name="TextBox 267"/>
          <p:cNvSpPr txBox="1">
            <a:spLocks noChangeArrowheads="1"/>
          </p:cNvSpPr>
          <p:nvPr/>
        </p:nvSpPr>
        <p:spPr bwMode="auto">
          <a:xfrm>
            <a:off x="1508125" y="4913313"/>
            <a:ext cx="1984375" cy="447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r>
              <a:rPr lang="el-GR" sz="1200">
                <a:latin typeface="Arial" pitchFamily="34" charset="0"/>
                <a:cs typeface="Arial" pitchFamily="34" charset="0"/>
              </a:rPr>
              <a:t>διεπαφή ραδιοσυχνοτήτων</a:t>
            </a:r>
            <a:endParaRPr lang="en-US" sz="120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(WCDMA, HSPA</a:t>
            </a:r>
            <a:r>
              <a:rPr lang="en-US" sz="1600">
                <a:latin typeface="Arial" pitchFamily="34" charset="0"/>
                <a:cs typeface="Arial" pitchFamily="34" charset="0"/>
              </a:rPr>
              <a:t>)</a:t>
            </a:r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40" name="Rectangle 2"/>
          <p:cNvSpPr>
            <a:spLocks noChangeArrowheads="1"/>
          </p:cNvSpPr>
          <p:nvPr/>
        </p:nvSpPr>
        <p:spPr bwMode="auto">
          <a:xfrm>
            <a:off x="331788" y="230188"/>
            <a:ext cx="80692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3G (</a:t>
            </a:r>
            <a:r>
              <a:rPr lang="el-GR" sz="32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φωνή+δεδομένα</a:t>
            </a:r>
            <a:r>
              <a:rPr lang="en-US" sz="3200">
                <a:solidFill>
                  <a:srgbClr val="000099"/>
                </a:solidFill>
                <a:latin typeface="Gill Sans MT" pitchFamily="34" charset="0"/>
                <a:cs typeface="Arial" pitchFamily="34" charset="0"/>
              </a:rPr>
              <a:t>) </a:t>
            </a:r>
            <a:r>
              <a:rPr lang="el-GR" sz="32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αρχιτεκτονική δικτύου</a:t>
            </a:r>
            <a:endParaRPr lang="en-US" sz="320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141" name="Picture 6" descr="underline_ba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463" y="774700"/>
            <a:ext cx="82280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0" name="Straight Connector 259"/>
          <p:cNvCxnSpPr/>
          <p:nvPr/>
        </p:nvCxnSpPr>
        <p:spPr>
          <a:xfrm flipH="1">
            <a:off x="1512888" y="4970463"/>
            <a:ext cx="6350" cy="919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/>
        </p:nvCxnSpPr>
        <p:spPr>
          <a:xfrm flipV="1">
            <a:off x="1511300" y="5148263"/>
            <a:ext cx="1982788" cy="3175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F6EEEBD-3CCC-42B2-BE7F-9BCCF8259EA1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47108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7109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B4D2169-1C24-44D3-A7E8-913388E327C2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71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471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chemeClr val="accent2"/>
                </a:solidFill>
                <a:ea typeface="ＭＳ Ｐゴシック" pitchFamily="34" charset="-128"/>
              </a:rPr>
              <a:t>6.1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400" smtClean="0"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Ασύρματο</a:t>
            </a:r>
            <a:endParaRPr lang="en-US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chemeClr val="accent2"/>
                </a:solidFill>
                <a:ea typeface="ＭＳ Ｐゴシック" pitchFamily="34" charset="-128"/>
              </a:rPr>
              <a:t>6.2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400" smtClean="0">
                <a:ea typeface="ＭＳ Ｐゴシック" pitchFamily="34" charset="-128"/>
              </a:rPr>
              <a:t>,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chemeClr val="accent2"/>
                </a:solidFill>
                <a:ea typeface="ＭＳ Ｐゴシック" pitchFamily="34" charset="-128"/>
              </a:rPr>
              <a:t>6.3</a:t>
            </a:r>
            <a:r>
              <a:rPr lang="en-US" sz="2400" smtClean="0">
                <a:ea typeface="ＭＳ Ｐゴシック" pitchFamily="34" charset="-128"/>
              </a:rPr>
              <a:t> IEEE 802.11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400" smtClean="0">
                <a:ea typeface="ＭＳ Ｐゴシック" pitchFamily="34" charset="-128"/>
              </a:rPr>
              <a:t> LANs (</a:t>
            </a:r>
            <a:r>
              <a:rPr lang="ja-JP" altLang="en-US" sz="2400" smtClean="0">
                <a:ea typeface="ＭＳ Ｐゴシック" pitchFamily="34" charset="-128"/>
              </a:rPr>
              <a:t>“</a:t>
            </a:r>
            <a:r>
              <a:rPr lang="en-US" altLang="ja-JP" sz="2400" smtClean="0">
                <a:ea typeface="ＭＳ Ｐゴシック" pitchFamily="34" charset="-128"/>
              </a:rPr>
              <a:t>Wi-Fi</a:t>
            </a:r>
            <a:r>
              <a:rPr lang="ja-JP" altLang="en-US" sz="2400" smtClean="0">
                <a:ea typeface="ＭＳ Ｐゴシック" pitchFamily="34" charset="-128"/>
              </a:rPr>
              <a:t>”</a:t>
            </a:r>
            <a:r>
              <a:rPr lang="en-US" altLang="ja-JP" sz="240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chemeClr val="accent2"/>
                </a:solidFill>
                <a:ea typeface="ＭＳ Ｐゴシック" pitchFamily="34" charset="-128"/>
              </a:rPr>
              <a:t>6.4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Κυψελωτή πρόσβαση</a:t>
            </a:r>
            <a:r>
              <a:rPr lang="en-US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400" smtClean="0"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smtClean="0">
                <a:ea typeface="ＭＳ Ｐゴシック" pitchFamily="34" charset="-128"/>
              </a:rPr>
              <a:t> (e.g., GSM)</a:t>
            </a:r>
          </a:p>
        </p:txBody>
      </p:sp>
      <p:sp>
        <p:nvSpPr>
          <p:cNvPr id="4711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u="sng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400" u="sng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6.5 </a:t>
            </a:r>
            <a:r>
              <a:rPr lang="el-GR" sz="20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sz="20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smtClean="0">
                <a:ea typeface="ＭＳ Ｐゴシック" pitchFamily="34" charset="-128"/>
              </a:rPr>
              <a:t> Mobile IP</a:t>
            </a: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σε κυψελωτά δίκτυα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47113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" y="1017588"/>
            <a:ext cx="5819507" cy="12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1CBBCF9-EB80-4639-8AE5-D2849E28952B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48132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8133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CFA67536-647B-4FD8-8A07-33235B0BFD93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8134" name="Rectangle 2"/>
          <p:cNvSpPr>
            <a:spLocks noGrp="1" noChangeArrowheads="1"/>
          </p:cNvSpPr>
          <p:nvPr>
            <p:ph type="title"/>
          </p:nvPr>
        </p:nvSpPr>
        <p:spPr>
          <a:xfrm>
            <a:off x="553948" y="197778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Τι είναι η κινητικότητα;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81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163" y="1601788"/>
            <a:ext cx="8197850" cy="574675"/>
          </a:xfrm>
        </p:spPr>
        <p:txBody>
          <a:bodyPr/>
          <a:lstStyle/>
          <a:p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φάσμα κινητικότητας</a:t>
            </a:r>
            <a:r>
              <a:rPr lang="en-US" sz="2400" smtClean="0">
                <a:ea typeface="ＭＳ Ｐゴシック" pitchFamily="34" charset="-128"/>
              </a:rPr>
              <a:t>,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από την</a:t>
            </a:r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άποψη του</a:t>
            </a:r>
            <a:r>
              <a:rPr lang="el-GR" sz="240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l-GR" sz="24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δικτύου</a:t>
            </a:r>
            <a:r>
              <a:rPr lang="en-US" sz="2400" smtClean="0">
                <a:ea typeface="ＭＳ Ｐゴシック" pitchFamily="34" charset="-128"/>
              </a:rPr>
              <a:t>:</a:t>
            </a:r>
          </a:p>
        </p:txBody>
      </p:sp>
      <p:grpSp>
        <p:nvGrpSpPr>
          <p:cNvPr id="48136" name="Group 4"/>
          <p:cNvGrpSpPr>
            <a:grpSpLocks/>
          </p:cNvGrpSpPr>
          <p:nvPr/>
        </p:nvGrpSpPr>
        <p:grpSpPr bwMode="auto">
          <a:xfrm>
            <a:off x="644525" y="2657475"/>
            <a:ext cx="8255000" cy="771525"/>
            <a:chOff x="390" y="890"/>
            <a:chExt cx="5200" cy="486"/>
          </a:xfrm>
        </p:grpSpPr>
        <p:sp>
          <p:nvSpPr>
            <p:cNvPr id="48144" name="Rectangle 5"/>
            <p:cNvSpPr>
              <a:spLocks noChangeArrowheads="1"/>
            </p:cNvSpPr>
            <p:nvPr/>
          </p:nvSpPr>
          <p:spPr bwMode="auto">
            <a:xfrm>
              <a:off x="392" y="1120"/>
              <a:ext cx="4800" cy="25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accent2"/>
                </a:gs>
              </a:gsLst>
              <a:lin ang="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5" name="Text Box 6"/>
            <p:cNvSpPr txBox="1">
              <a:spLocks noChangeArrowheads="1"/>
            </p:cNvSpPr>
            <p:nvPr/>
          </p:nvSpPr>
          <p:spPr bwMode="auto">
            <a:xfrm>
              <a:off x="390" y="890"/>
              <a:ext cx="14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καθόλου κινητικότητα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6" name="Text Box 7"/>
            <p:cNvSpPr txBox="1">
              <a:spLocks noChangeArrowheads="1"/>
            </p:cNvSpPr>
            <p:nvPr/>
          </p:nvSpPr>
          <p:spPr bwMode="auto">
            <a:xfrm>
              <a:off x="4246" y="898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υψηλή κινητικότητα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137" name="Text Box 8"/>
          <p:cNvSpPr txBox="1">
            <a:spLocks noChangeArrowheads="1"/>
          </p:cNvSpPr>
          <p:nvPr/>
        </p:nvSpPr>
        <p:spPr bwMode="auto">
          <a:xfrm>
            <a:off x="568325" y="4081463"/>
            <a:ext cx="23860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κινητός ασύρματος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χρήστης</a:t>
            </a:r>
            <a:r>
              <a:rPr lang="en-US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χρησιμοποιεί το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ίδιο ΑΡ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6016625" y="4092575"/>
            <a:ext cx="2690813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κινητός χρήστης</a:t>
            </a:r>
            <a:r>
              <a:rPr lang="en-US">
                <a:latin typeface="Arial" pitchFamily="34" charset="0"/>
                <a:cs typeface="Arial" pitchFamily="34" charset="0"/>
              </a:rPr>
              <a:t>, </a:t>
            </a:r>
            <a:r>
              <a:rPr lang="el-GR">
                <a:latin typeface="Arial" pitchFamily="34" charset="0"/>
                <a:cs typeface="Arial" pitchFamily="34" charset="0"/>
              </a:rPr>
              <a:t>περνάει μέσω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πολλαπλών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ΑΡ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ενώ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διατηρεί τις τρέχουσες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συνδέσεις</a:t>
            </a:r>
            <a:r>
              <a:rPr lang="en-US">
                <a:latin typeface="Arial" pitchFamily="34" charset="0"/>
                <a:cs typeface="Arial" pitchFamily="34" charset="0"/>
              </a:rPr>
              <a:t> (</a:t>
            </a:r>
            <a:r>
              <a:rPr lang="el-GR" sz="1800">
                <a:latin typeface="Arial" pitchFamily="34" charset="0"/>
                <a:cs typeface="Arial" pitchFamily="34" charset="0"/>
              </a:rPr>
              <a:t>όπως το κινητό</a:t>
            </a:r>
            <a:r>
              <a:rPr lang="en-US" sz="180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8139" name="Text Box 10"/>
          <p:cNvSpPr txBox="1">
            <a:spLocks noChangeArrowheads="1"/>
          </p:cNvSpPr>
          <p:nvPr/>
        </p:nvSpPr>
        <p:spPr bwMode="auto">
          <a:xfrm>
            <a:off x="3248025" y="4094163"/>
            <a:ext cx="24320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dirty="0">
                <a:latin typeface="Arial" pitchFamily="34" charset="0"/>
                <a:cs typeface="Arial" pitchFamily="34" charset="0"/>
              </a:rPr>
              <a:t>κινητός χρήστης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l-GR" dirty="0">
                <a:latin typeface="Arial" pitchFamily="34" charset="0"/>
                <a:cs typeface="Arial" pitchFamily="34" charset="0"/>
              </a:rPr>
              <a:t>συνδέεται</a:t>
            </a:r>
            <a:r>
              <a:rPr lang="en-US" dirty="0">
                <a:latin typeface="Arial" pitchFamily="34" charset="0"/>
                <a:cs typeface="Arial" pitchFamily="34" charset="0"/>
              </a:rPr>
              <a:t>/ </a:t>
            </a:r>
            <a:r>
              <a:rPr lang="el-GR" dirty="0">
                <a:latin typeface="Arial" pitchFamily="34" charset="0"/>
                <a:cs typeface="Arial" pitchFamily="34" charset="0"/>
              </a:rPr>
              <a:t>αποσυνδέεται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από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το δίκτυο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με χρήση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DHCP 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40" name="Line 11"/>
          <p:cNvSpPr>
            <a:spLocks noChangeShapeType="1"/>
          </p:cNvSpPr>
          <p:nvPr/>
        </p:nvSpPr>
        <p:spPr bwMode="auto">
          <a:xfrm flipH="1" flipV="1">
            <a:off x="1003300" y="3225800"/>
            <a:ext cx="215900" cy="86360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8141" name="Line 11"/>
          <p:cNvSpPr>
            <a:spLocks noChangeShapeType="1"/>
          </p:cNvSpPr>
          <p:nvPr/>
        </p:nvSpPr>
        <p:spPr bwMode="auto">
          <a:xfrm flipH="1" flipV="1">
            <a:off x="3962400" y="3222625"/>
            <a:ext cx="0" cy="87788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8142" name="Line 11"/>
          <p:cNvSpPr>
            <a:spLocks noChangeShapeType="1"/>
          </p:cNvSpPr>
          <p:nvPr/>
        </p:nvSpPr>
        <p:spPr bwMode="auto">
          <a:xfrm flipV="1">
            <a:off x="6921500" y="3211513"/>
            <a:ext cx="165100" cy="885825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48143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D3368AD-7FD9-49F2-9264-6DCB6C2E7209}" type="slidenum">
              <a:rPr lang="en-US" smtClean="0"/>
              <a:pPr/>
              <a:t>44</a:t>
            </a:fld>
            <a:endParaRPr lang="en-US" smtClean="0"/>
          </a:p>
        </p:txBody>
      </p:sp>
      <p:grpSp>
        <p:nvGrpSpPr>
          <p:cNvPr id="49156" name="Group 130"/>
          <p:cNvGrpSpPr>
            <a:grpSpLocks/>
          </p:cNvGrpSpPr>
          <p:nvPr/>
        </p:nvGrpSpPr>
        <p:grpSpPr bwMode="auto">
          <a:xfrm>
            <a:off x="1597025" y="2486025"/>
            <a:ext cx="6654800" cy="3421063"/>
            <a:chOff x="1597027" y="2486025"/>
            <a:chExt cx="6654798" cy="3421063"/>
          </a:xfrm>
        </p:grpSpPr>
        <p:sp>
          <p:nvSpPr>
            <p:cNvPr id="49167" name="Freeform 2"/>
            <p:cNvSpPr>
              <a:spLocks/>
            </p:cNvSpPr>
            <p:nvPr/>
          </p:nvSpPr>
          <p:spPr bwMode="auto">
            <a:xfrm>
              <a:off x="1612900" y="2616200"/>
              <a:ext cx="1866900" cy="1589088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40"/>
                <a:gd name="T37" fmla="*/ 0 h 1191"/>
                <a:gd name="T38" fmla="*/ 1340 w 1340"/>
                <a:gd name="T39" fmla="*/ 1191 h 11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68" name="Freeform 96"/>
            <p:cNvSpPr>
              <a:spLocks/>
            </p:cNvSpPr>
            <p:nvPr/>
          </p:nvSpPr>
          <p:spPr bwMode="auto">
            <a:xfrm>
              <a:off x="6413500" y="2486025"/>
              <a:ext cx="1838325" cy="1711325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94"/>
                <a:gd name="T34" fmla="*/ 0 h 2693"/>
                <a:gd name="T35" fmla="*/ 2894 w 2894"/>
                <a:gd name="T36" fmla="*/ 2693 h 269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69" name="Freeform 119"/>
            <p:cNvSpPr>
              <a:spLocks/>
            </p:cNvSpPr>
            <p:nvPr/>
          </p:nvSpPr>
          <p:spPr bwMode="auto">
            <a:xfrm>
              <a:off x="3954463" y="3432175"/>
              <a:ext cx="2109787" cy="1250950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24"/>
                <a:gd name="T40" fmla="*/ 0 h 1971"/>
                <a:gd name="T41" fmla="*/ 3324 w 3324"/>
                <a:gd name="T42" fmla="*/ 1971 h 19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9170" name="Text Box 120"/>
            <p:cNvSpPr txBox="1">
              <a:spLocks noChangeArrowheads="1"/>
            </p:cNvSpPr>
            <p:nvPr/>
          </p:nvSpPr>
          <p:spPr bwMode="auto">
            <a:xfrm>
              <a:off x="4129088" y="3729038"/>
              <a:ext cx="1447800" cy="581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wide area network</a:t>
              </a:r>
            </a:p>
          </p:txBody>
        </p:sp>
        <p:sp>
          <p:nvSpPr>
            <p:cNvPr id="49171" name="Freeform 121"/>
            <p:cNvSpPr>
              <a:spLocks/>
            </p:cNvSpPr>
            <p:nvPr/>
          </p:nvSpPr>
          <p:spPr bwMode="auto">
            <a:xfrm>
              <a:off x="3259138" y="4995863"/>
              <a:ext cx="2944812" cy="911225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36"/>
                <a:gd name="T31" fmla="*/ 0 h 1435"/>
                <a:gd name="T32" fmla="*/ 4636 w 4636"/>
                <a:gd name="T33" fmla="*/ 1435 h 1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9172" name="Group 136"/>
            <p:cNvGrpSpPr>
              <a:grpSpLocks/>
            </p:cNvGrpSpPr>
            <p:nvPr/>
          </p:nvGrpSpPr>
          <p:grpSpPr bwMode="auto">
            <a:xfrm>
              <a:off x="1597027" y="2735489"/>
              <a:ext cx="1091746" cy="791482"/>
              <a:chOff x="4089854" y="1363889"/>
              <a:chExt cx="1091746" cy="791482"/>
            </a:xfrm>
          </p:grpSpPr>
          <p:sp>
            <p:nvSpPr>
              <p:cNvPr id="49178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9179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49180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181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4917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65402" y="3570288"/>
              <a:ext cx="684213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74" name="Line 111"/>
            <p:cNvSpPr>
              <a:spLocks noChangeShapeType="1"/>
            </p:cNvSpPr>
            <p:nvPr/>
          </p:nvSpPr>
          <p:spPr bwMode="auto">
            <a:xfrm>
              <a:off x="2218192" y="3269796"/>
              <a:ext cx="503237" cy="3116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75" name="Line 111"/>
            <p:cNvSpPr>
              <a:spLocks noChangeShapeType="1"/>
            </p:cNvSpPr>
            <p:nvPr/>
          </p:nvSpPr>
          <p:spPr bwMode="auto">
            <a:xfrm flipV="1">
              <a:off x="3242104" y="3690257"/>
              <a:ext cx="948895" cy="15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49176" name="Line 111"/>
            <p:cNvSpPr>
              <a:spLocks noChangeShapeType="1"/>
            </p:cNvSpPr>
            <p:nvPr/>
          </p:nvSpPr>
          <p:spPr bwMode="auto">
            <a:xfrm>
              <a:off x="5594073" y="3861937"/>
              <a:ext cx="1383670" cy="24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49177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95739" y="4897438"/>
              <a:ext cx="906462" cy="788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157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49158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9B8FA9D2-6532-4FCC-B076-D9F940B2C709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49159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Κινητικότητα: Λεξιλόγιο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160" name="Text Box 22"/>
          <p:cNvSpPr txBox="1">
            <a:spLocks noChangeArrowheads="1"/>
          </p:cNvSpPr>
          <p:nvPr/>
        </p:nvSpPr>
        <p:spPr bwMode="auto">
          <a:xfrm>
            <a:off x="593725" y="1350963"/>
            <a:ext cx="3349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οικιακό δίκτυο</a:t>
            </a:r>
            <a:r>
              <a:rPr lang="en-US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μόνιμη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ja-JP" alt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l-GR" altLang="ja-JP" dirty="0" smtClean="0">
                <a:latin typeface="Arial" pitchFamily="34" charset="0"/>
                <a:cs typeface="Arial" pitchFamily="34" charset="0"/>
              </a:rPr>
              <a:t>κατοικία</a:t>
            </a:r>
            <a:r>
              <a:rPr lang="ja-JP" altLang="en-US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altLang="ja-JP" dirty="0">
                <a:latin typeface="Arial" pitchFamily="34" charset="0"/>
                <a:cs typeface="Arial" pitchFamily="34" charset="0"/>
              </a:rPr>
              <a:t>του κινητού</a:t>
            </a:r>
            <a:endParaRPr lang="en-US" altLang="ja-JP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 err="1">
                <a:latin typeface="Arial" pitchFamily="34" charset="0"/>
                <a:cs typeface="Arial" pitchFamily="34" charset="0"/>
              </a:rPr>
              <a:t>π.χ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., 128.119.40/24)</a:t>
            </a:r>
          </a:p>
        </p:txBody>
      </p:sp>
      <p:sp>
        <p:nvSpPr>
          <p:cNvPr id="49161" name="Text Box 23"/>
          <p:cNvSpPr txBox="1">
            <a:spLocks noChangeArrowheads="1"/>
          </p:cNvSpPr>
          <p:nvPr/>
        </p:nvSpPr>
        <p:spPr bwMode="auto">
          <a:xfrm>
            <a:off x="320675" y="4257675"/>
            <a:ext cx="2905125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μόνιμη διεύθυνση</a:t>
            </a:r>
            <a:r>
              <a:rPr lang="en-US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διεύθυνση οικιακού δικτύου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μπορεί πάντα </a:t>
            </a:r>
            <a:r>
              <a:rPr lang="el-GR" dirty="0">
                <a:latin typeface="Arial" pitchFamily="34" charset="0"/>
                <a:cs typeface="Arial" pitchFamily="34" charset="0"/>
              </a:rPr>
              <a:t>να χρησιμοποιηθεί για να 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έρθουμε σε επαφή με </a:t>
            </a:r>
            <a:r>
              <a:rPr lang="el-GR" dirty="0">
                <a:latin typeface="Arial" pitchFamily="34" charset="0"/>
                <a:cs typeface="Arial" pitchFamily="34" charset="0"/>
              </a:rPr>
              <a:t>το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κινητό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πχ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128.119.40.186</a:t>
            </a:r>
          </a:p>
        </p:txBody>
      </p:sp>
      <p:sp>
        <p:nvSpPr>
          <p:cNvPr id="49162" name="Text Box 24"/>
          <p:cNvSpPr txBox="1">
            <a:spLocks noChangeArrowheads="1"/>
          </p:cNvSpPr>
          <p:nvPr/>
        </p:nvSpPr>
        <p:spPr bwMode="auto">
          <a:xfrm>
            <a:off x="4232275" y="1423988"/>
            <a:ext cx="391477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οικιακός πράκτορας</a:t>
            </a:r>
            <a:r>
              <a:rPr lang="en-US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οντότητα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που θα εκτελέσει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λειτουργίες 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διαχείρισης κινητικότητας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εκ μέρους του κινητού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, 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όταν αυτό κινείται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163" name="Line 124"/>
          <p:cNvSpPr>
            <a:spLocks noChangeShapeType="1"/>
          </p:cNvSpPr>
          <p:nvPr/>
        </p:nvSpPr>
        <p:spPr bwMode="auto">
          <a:xfrm>
            <a:off x="1169988" y="2298700"/>
            <a:ext cx="511175" cy="71278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9164" name="Line 124"/>
          <p:cNvSpPr>
            <a:spLocks noChangeShapeType="1"/>
          </p:cNvSpPr>
          <p:nvPr/>
        </p:nvSpPr>
        <p:spPr bwMode="auto">
          <a:xfrm flipV="1">
            <a:off x="1055688" y="3359150"/>
            <a:ext cx="766762" cy="97313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49165" name="Line 124"/>
          <p:cNvSpPr>
            <a:spLocks noChangeShapeType="1"/>
          </p:cNvSpPr>
          <p:nvPr/>
        </p:nvSpPr>
        <p:spPr bwMode="auto">
          <a:xfrm flipV="1">
            <a:off x="2994025" y="2003425"/>
            <a:ext cx="1262063" cy="156686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49166" name="Picture 21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012" y="1039814"/>
            <a:ext cx="4241389" cy="15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352B7F00-04DE-42A9-AAAE-BF6FB5F6D305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5018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Wireless, Mobile Networks</a:t>
            </a:r>
          </a:p>
        </p:txBody>
      </p:sp>
      <p:sp>
        <p:nvSpPr>
          <p:cNvPr id="5018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  <a:cs typeface="Arial" pitchFamily="34" charset="0"/>
              </a:rPr>
              <a:t>6-</a:t>
            </a:r>
            <a:fld id="{E16F3C16-71F0-4F40-9EA7-EA66F3AD5B60}" type="slidenum">
              <a:rPr lang="en-US" sz="1200">
                <a:latin typeface="Arial" pitchFamily="34" charset="0"/>
                <a:cs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2" name="Rectangle 21"/>
          <p:cNvSpPr>
            <a:spLocks noGrp="1" noChangeArrowheads="1"/>
          </p:cNvSpPr>
          <p:nvPr>
            <p:ph type="title"/>
          </p:nvPr>
        </p:nvSpPr>
        <p:spPr>
          <a:xfrm>
            <a:off x="315913" y="90488"/>
            <a:ext cx="7772400" cy="1143000"/>
          </a:xfrm>
        </p:spPr>
        <p:txBody>
          <a:bodyPr/>
          <a:lstStyle/>
          <a:p>
            <a:r>
              <a:rPr lang="el-GR" sz="3400" smtClean="0">
                <a:latin typeface="Arial" pitchFamily="34" charset="0"/>
                <a:ea typeface="ＭＳ Ｐゴシック" pitchFamily="34" charset="-128"/>
              </a:rPr>
              <a:t>Κινητικότητα: περισσότερο λεξιλόγιο</a:t>
            </a:r>
            <a:endParaRPr lang="en-US" sz="34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183" name="Freeform 2"/>
          <p:cNvSpPr>
            <a:spLocks/>
          </p:cNvSpPr>
          <p:nvPr/>
        </p:nvSpPr>
        <p:spPr bwMode="auto">
          <a:xfrm>
            <a:off x="1612900" y="2616200"/>
            <a:ext cx="1866900" cy="1589088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0184" name="Freeform 96"/>
          <p:cNvSpPr>
            <a:spLocks/>
          </p:cNvSpPr>
          <p:nvPr/>
        </p:nvSpPr>
        <p:spPr bwMode="auto">
          <a:xfrm>
            <a:off x="6413500" y="2486025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0185" name="Freeform 119"/>
          <p:cNvSpPr>
            <a:spLocks/>
          </p:cNvSpPr>
          <p:nvPr/>
        </p:nvSpPr>
        <p:spPr bwMode="auto">
          <a:xfrm>
            <a:off x="3954463" y="3432175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4"/>
              <a:gd name="T40" fmla="*/ 0 h 1971"/>
              <a:gd name="T41" fmla="*/ 3324 w 3324"/>
              <a:gd name="T42" fmla="*/ 1971 h 197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0186" name="Text Box 120"/>
          <p:cNvSpPr txBox="1">
            <a:spLocks noChangeArrowheads="1"/>
          </p:cNvSpPr>
          <p:nvPr/>
        </p:nvSpPr>
        <p:spPr bwMode="auto">
          <a:xfrm>
            <a:off x="4129088" y="3729038"/>
            <a:ext cx="1447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 area network</a:t>
            </a:r>
          </a:p>
        </p:txBody>
      </p:sp>
      <p:sp>
        <p:nvSpPr>
          <p:cNvPr id="50187" name="Freeform 121"/>
          <p:cNvSpPr>
            <a:spLocks/>
          </p:cNvSpPr>
          <p:nvPr/>
        </p:nvSpPr>
        <p:spPr bwMode="auto">
          <a:xfrm>
            <a:off x="3259138" y="4995863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36"/>
              <a:gd name="T31" fmla="*/ 0 h 1435"/>
              <a:gd name="T32" fmla="*/ 4636 w 4636"/>
              <a:gd name="T33" fmla="*/ 1435 h 143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5018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5400" y="3570288"/>
            <a:ext cx="6842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9" name="Line 111"/>
          <p:cNvSpPr>
            <a:spLocks noChangeShapeType="1"/>
          </p:cNvSpPr>
          <p:nvPr/>
        </p:nvSpPr>
        <p:spPr bwMode="auto">
          <a:xfrm flipV="1">
            <a:off x="3241675" y="3690938"/>
            <a:ext cx="94932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0190" name="Line 111"/>
          <p:cNvSpPr>
            <a:spLocks noChangeShapeType="1"/>
          </p:cNvSpPr>
          <p:nvPr/>
        </p:nvSpPr>
        <p:spPr bwMode="auto">
          <a:xfrm>
            <a:off x="5594350" y="3862388"/>
            <a:ext cx="1382713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5019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9913" y="3711575"/>
            <a:ext cx="6842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2" name="Line 111"/>
          <p:cNvSpPr>
            <a:spLocks noChangeShapeType="1"/>
          </p:cNvSpPr>
          <p:nvPr/>
        </p:nvSpPr>
        <p:spPr bwMode="auto">
          <a:xfrm flipH="1">
            <a:off x="7281863" y="3378200"/>
            <a:ext cx="346075" cy="322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50193" name="Group 167"/>
          <p:cNvGrpSpPr>
            <a:grpSpLocks/>
          </p:cNvGrpSpPr>
          <p:nvPr/>
        </p:nvGrpSpPr>
        <p:grpSpPr bwMode="auto">
          <a:xfrm>
            <a:off x="7050088" y="2811463"/>
            <a:ext cx="1092200" cy="792162"/>
            <a:chOff x="4089854" y="1363889"/>
            <a:chExt cx="1091746" cy="791482"/>
          </a:xfrm>
        </p:grpSpPr>
        <p:sp>
          <p:nvSpPr>
            <p:cNvPr id="50206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207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5020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20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501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897438"/>
            <a:ext cx="906462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5" name="Text Box 22"/>
          <p:cNvSpPr txBox="1">
            <a:spLocks noChangeArrowheads="1"/>
          </p:cNvSpPr>
          <p:nvPr/>
        </p:nvSpPr>
        <p:spPr bwMode="auto">
          <a:xfrm>
            <a:off x="2914650" y="2295525"/>
            <a:ext cx="33353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care-of-address:</a:t>
            </a:r>
            <a:r>
              <a:rPr lang="en-US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address  in visited network.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(e.g., 79,129.13.2) </a:t>
            </a:r>
          </a:p>
        </p:txBody>
      </p:sp>
      <p:sp>
        <p:nvSpPr>
          <p:cNvPr id="50196" name="Text Box 124"/>
          <p:cNvSpPr txBox="1">
            <a:spLocks noChangeArrowheads="1"/>
          </p:cNvSpPr>
          <p:nvPr/>
        </p:nvSpPr>
        <p:spPr bwMode="auto">
          <a:xfrm>
            <a:off x="5794375" y="1211263"/>
            <a:ext cx="334962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επισκεπτόμενο δίκτυο</a:t>
            </a:r>
            <a:r>
              <a:rPr lang="en-US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δίκτυο στο οποίο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το κινητό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βρίσκεται προς το παρόν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n-US" sz="1600">
                <a:latin typeface="Arial" pitchFamily="34" charset="0"/>
                <a:cs typeface="Arial" pitchFamily="34" charset="0"/>
              </a:rPr>
              <a:t>(</a:t>
            </a:r>
            <a:r>
              <a:rPr lang="el-GR" sz="1600">
                <a:latin typeface="Arial" pitchFamily="34" charset="0"/>
                <a:cs typeface="Arial" pitchFamily="34" charset="0"/>
              </a:rPr>
              <a:t>π</a:t>
            </a:r>
            <a:r>
              <a:rPr lang="en-US" sz="1600">
                <a:latin typeface="Arial" pitchFamily="34" charset="0"/>
                <a:cs typeface="Arial" pitchFamily="34" charset="0"/>
              </a:rPr>
              <a:t>.</a:t>
            </a:r>
            <a:r>
              <a:rPr lang="el-GR" sz="1600">
                <a:latin typeface="Arial" pitchFamily="34" charset="0"/>
                <a:cs typeface="Arial" pitchFamily="34" charset="0"/>
              </a:rPr>
              <a:t>χ</a:t>
            </a:r>
            <a:r>
              <a:rPr lang="en-US" sz="1600">
                <a:latin typeface="Arial" pitchFamily="34" charset="0"/>
                <a:cs typeface="Arial" pitchFamily="34" charset="0"/>
              </a:rPr>
              <a:t>., 79.129.13/24)</a:t>
            </a:r>
          </a:p>
        </p:txBody>
      </p:sp>
      <p:sp>
        <p:nvSpPr>
          <p:cNvPr id="50197" name="Text Box 125"/>
          <p:cNvSpPr txBox="1">
            <a:spLocks noChangeArrowheads="1"/>
          </p:cNvSpPr>
          <p:nvPr/>
        </p:nvSpPr>
        <p:spPr bwMode="auto">
          <a:xfrm>
            <a:off x="1870075" y="1330325"/>
            <a:ext cx="3671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μόνιμη διεύθυνση</a:t>
            </a:r>
            <a:r>
              <a:rPr lang="en-US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παραμένει σταθερή</a:t>
            </a:r>
            <a:r>
              <a:rPr lang="en-US">
                <a:latin typeface="Arial" pitchFamily="34" charset="0"/>
                <a:cs typeface="Arial" pitchFamily="34" charset="0"/>
              </a:rPr>
              <a:t> (</a:t>
            </a:r>
            <a:r>
              <a:rPr lang="el-GR" sz="1600">
                <a:latin typeface="Arial" pitchFamily="34" charset="0"/>
                <a:cs typeface="Arial" pitchFamily="34" charset="0"/>
              </a:rPr>
              <a:t>π</a:t>
            </a:r>
            <a:r>
              <a:rPr lang="en-US" sz="1600">
                <a:latin typeface="Arial" pitchFamily="34" charset="0"/>
                <a:cs typeface="Arial" pitchFamily="34" charset="0"/>
              </a:rPr>
              <a:t>.</a:t>
            </a:r>
            <a:r>
              <a:rPr lang="el-GR" sz="1600">
                <a:latin typeface="Arial" pitchFamily="34" charset="0"/>
                <a:cs typeface="Arial" pitchFamily="34" charset="0"/>
              </a:rPr>
              <a:t>χ</a:t>
            </a:r>
            <a:r>
              <a:rPr lang="en-US" sz="1600">
                <a:latin typeface="Arial" pitchFamily="34" charset="0"/>
                <a:cs typeface="Arial" pitchFamily="34" charset="0"/>
              </a:rPr>
              <a:t>., 128.119.40.186)</a:t>
            </a:r>
          </a:p>
        </p:txBody>
      </p:sp>
      <p:sp>
        <p:nvSpPr>
          <p:cNvPr id="50198" name="Text Box 126"/>
          <p:cNvSpPr txBox="1">
            <a:spLocks noChangeArrowheads="1"/>
          </p:cNvSpPr>
          <p:nvPr/>
        </p:nvSpPr>
        <p:spPr bwMode="auto">
          <a:xfrm>
            <a:off x="6396038" y="4471988"/>
            <a:ext cx="2747962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60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ξένος πράκτορας</a:t>
            </a:r>
            <a:r>
              <a:rPr lang="en-US" sz="16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l-GR" sz="1600">
                <a:latin typeface="Arial" pitchFamily="34" charset="0"/>
                <a:cs typeface="Arial" pitchFamily="34" charset="0"/>
              </a:rPr>
              <a:t>οντότητα</a:t>
            </a:r>
            <a:r>
              <a:rPr lang="en-US" sz="1600">
                <a:latin typeface="Arial" pitchFamily="34" charset="0"/>
                <a:cs typeface="Arial" pitchFamily="34" charset="0"/>
              </a:rPr>
              <a:t> </a:t>
            </a:r>
            <a:r>
              <a:rPr lang="el-GR" sz="1600">
                <a:latin typeface="Arial" pitchFamily="34" charset="0"/>
                <a:cs typeface="Arial" pitchFamily="34" charset="0"/>
              </a:rPr>
              <a:t>στο επισκεπτόμενο δίκτυο που θα εκτελέσει</a:t>
            </a:r>
            <a:r>
              <a:rPr lang="en-US" sz="1600">
                <a:latin typeface="Arial" pitchFamily="34" charset="0"/>
                <a:cs typeface="Arial" pitchFamily="34" charset="0"/>
              </a:rPr>
              <a:t> </a:t>
            </a:r>
            <a:r>
              <a:rPr lang="el-GR" sz="1600">
                <a:latin typeface="Arial" pitchFamily="34" charset="0"/>
                <a:cs typeface="Arial" pitchFamily="34" charset="0"/>
              </a:rPr>
              <a:t>λειτουργίες κινητικότητας</a:t>
            </a:r>
            <a:r>
              <a:rPr lang="en-US" sz="1600">
                <a:latin typeface="Arial" pitchFamily="34" charset="0"/>
                <a:cs typeface="Arial" pitchFamily="34" charset="0"/>
              </a:rPr>
              <a:t> </a:t>
            </a:r>
            <a:r>
              <a:rPr lang="el-GR" sz="1600">
                <a:latin typeface="Arial" pitchFamily="34" charset="0"/>
                <a:cs typeface="Arial" pitchFamily="34" charset="0"/>
              </a:rPr>
              <a:t>εκ μέρους του κινητού</a:t>
            </a:r>
            <a:r>
              <a:rPr lang="en-US" sz="1600">
                <a:latin typeface="Arial" pitchFamily="34" charset="0"/>
                <a:cs typeface="Arial" pitchFamily="34" charset="0"/>
              </a:rPr>
              <a:t>.</a:t>
            </a:r>
            <a:r>
              <a:rPr lang="en-US" i="1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0199" name="Text Box 128"/>
          <p:cNvSpPr txBox="1">
            <a:spLocks noChangeArrowheads="1"/>
          </p:cNvSpPr>
          <p:nvPr/>
        </p:nvSpPr>
        <p:spPr bwMode="auto">
          <a:xfrm>
            <a:off x="682625" y="5235575"/>
            <a:ext cx="2747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ανταποκριτής</a:t>
            </a:r>
            <a:r>
              <a:rPr lang="en-US" i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l-GR" i="1">
                <a:latin typeface="Arial" pitchFamily="34" charset="0"/>
                <a:cs typeface="Arial" pitchFamily="34" charset="0"/>
              </a:rPr>
              <a:t>θέλει να επικοινωνήσει με το κινητό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200" name="Line 129"/>
          <p:cNvSpPr>
            <a:spLocks noChangeShapeType="1"/>
          </p:cNvSpPr>
          <p:nvPr/>
        </p:nvSpPr>
        <p:spPr bwMode="auto">
          <a:xfrm flipV="1">
            <a:off x="3144838" y="5403850"/>
            <a:ext cx="1169987" cy="3111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201" name="Line 129"/>
          <p:cNvSpPr>
            <a:spLocks noChangeShapeType="1"/>
          </p:cNvSpPr>
          <p:nvPr/>
        </p:nvSpPr>
        <p:spPr bwMode="auto">
          <a:xfrm>
            <a:off x="5072063" y="2776538"/>
            <a:ext cx="2047875" cy="457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202" name="Line 129"/>
          <p:cNvSpPr>
            <a:spLocks noChangeShapeType="1"/>
          </p:cNvSpPr>
          <p:nvPr/>
        </p:nvSpPr>
        <p:spPr bwMode="auto">
          <a:xfrm>
            <a:off x="5126038" y="1781175"/>
            <a:ext cx="2036762" cy="1343025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203" name="Line 129"/>
          <p:cNvSpPr>
            <a:spLocks noChangeShapeType="1"/>
          </p:cNvSpPr>
          <p:nvPr/>
        </p:nvSpPr>
        <p:spPr bwMode="auto">
          <a:xfrm flipH="1">
            <a:off x="7947025" y="2252663"/>
            <a:ext cx="0" cy="54451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0204" name="Line 129"/>
          <p:cNvSpPr>
            <a:spLocks noChangeShapeType="1"/>
          </p:cNvSpPr>
          <p:nvPr/>
        </p:nvSpPr>
        <p:spPr bwMode="auto">
          <a:xfrm>
            <a:off x="7326313" y="4027488"/>
            <a:ext cx="217487" cy="376237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50205" name="Picture 19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2588" y="879475"/>
            <a:ext cx="59420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A1FA5A58-8466-41FD-A277-2B6EB3C9287D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51204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1205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218371FF-8CE5-4CAD-BA5C-84834AE3F5B2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12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025" y="195263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Πώς επικοινωνείς με μια </a:t>
            </a:r>
            <a:r>
              <a:rPr lang="el-GR" sz="3200" i="1" dirty="0" smtClean="0">
                <a:latin typeface="Arial" pitchFamily="34" charset="0"/>
                <a:ea typeface="ＭＳ Ｐゴシック" pitchFamily="34" charset="-128"/>
              </a:rPr>
              <a:t>κινητή</a:t>
            </a:r>
            <a:r>
              <a:rPr lang="en-US" sz="3200" i="1" dirty="0" smtClean="0"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φίλη</a:t>
            </a:r>
            <a:r>
              <a:rPr lang="en-US" sz="3200" dirty="0" smtClean="0">
                <a:ea typeface="ＭＳ Ｐゴシック" pitchFamily="34" charset="-128"/>
              </a:rPr>
              <a:t>:</a:t>
            </a:r>
          </a:p>
        </p:txBody>
      </p:sp>
      <p:sp>
        <p:nvSpPr>
          <p:cNvPr id="512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9900" y="2222500"/>
            <a:ext cx="3824288" cy="2797175"/>
          </a:xfrm>
        </p:spPr>
        <p:txBody>
          <a:bodyPr/>
          <a:lstStyle/>
          <a:p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ψάχνεις όλους τους τηλεφωνικούς καταλόγους;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καλείς τους γονείς της;</a:t>
            </a:r>
            <a:endParaRPr lang="en-US" sz="2000" smtClean="0">
              <a:ea typeface="ＭＳ Ｐゴシック" pitchFamily="34" charset="-128"/>
            </a:endParaRPr>
          </a:p>
          <a:p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περιμένεις να σε ενημερώσει για το που βρίσκεται;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51208" name="Picture 4" descr="world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51325" y="3827463"/>
            <a:ext cx="4622800" cy="2390775"/>
          </a:xfrm>
          <a:noFill/>
        </p:spPr>
      </p:pic>
      <p:pic>
        <p:nvPicPr>
          <p:cNvPr id="51209" name="Picture 5" descr="Ali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7688" y="5354638"/>
            <a:ext cx="56197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0" name="Picture 6" descr="Bo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5275" y="3151188"/>
            <a:ext cx="676275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1" name="Text Box 7"/>
          <p:cNvSpPr txBox="1">
            <a:spLocks noChangeArrowheads="1"/>
          </p:cNvSpPr>
          <p:nvPr/>
        </p:nvSpPr>
        <p:spPr bwMode="auto">
          <a:xfrm>
            <a:off x="6381750" y="1616075"/>
            <a:ext cx="26447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2400" dirty="0" smtClean="0">
                <a:latin typeface="Arial" pitchFamily="34" charset="0"/>
                <a:cs typeface="Arial" pitchFamily="34" charset="0"/>
              </a:rPr>
              <a:t>Πού </a:t>
            </a:r>
            <a:r>
              <a:rPr lang="el-GR" sz="2400" dirty="0">
                <a:latin typeface="Arial" pitchFamily="34" charset="0"/>
                <a:cs typeface="Arial" pitchFamily="34" charset="0"/>
              </a:rPr>
              <a:t>να πήγε η Αλίκη;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12" name="Oval 8"/>
          <p:cNvSpPr>
            <a:spLocks noChangeArrowheads="1"/>
          </p:cNvSpPr>
          <p:nvPr/>
        </p:nvSpPr>
        <p:spPr bwMode="auto">
          <a:xfrm>
            <a:off x="5975350" y="1528763"/>
            <a:ext cx="3168650" cy="992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51213" name="Oval 9"/>
          <p:cNvSpPr>
            <a:spLocks noChangeArrowheads="1"/>
          </p:cNvSpPr>
          <p:nvPr/>
        </p:nvSpPr>
        <p:spPr bwMode="auto">
          <a:xfrm>
            <a:off x="6473825" y="2420938"/>
            <a:ext cx="1387475" cy="268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51214" name="Oval 10"/>
          <p:cNvSpPr>
            <a:spLocks noChangeArrowheads="1"/>
          </p:cNvSpPr>
          <p:nvPr/>
        </p:nvSpPr>
        <p:spPr bwMode="auto">
          <a:xfrm>
            <a:off x="6405563" y="2760663"/>
            <a:ext cx="708025" cy="1428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51215" name="Oval 11"/>
          <p:cNvSpPr>
            <a:spLocks noChangeArrowheads="1"/>
          </p:cNvSpPr>
          <p:nvPr/>
        </p:nvSpPr>
        <p:spPr bwMode="auto">
          <a:xfrm>
            <a:off x="6557963" y="2960688"/>
            <a:ext cx="280987" cy="95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51216" name="Rectangle 12"/>
          <p:cNvSpPr>
            <a:spLocks noChangeArrowheads="1"/>
          </p:cNvSpPr>
          <p:nvPr/>
        </p:nvSpPr>
        <p:spPr bwMode="auto">
          <a:xfrm>
            <a:off x="285750" y="1276350"/>
            <a:ext cx="5322888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SzPct val="75000"/>
              <a:buFont typeface="Wingdings" pitchFamily="2" charset="2"/>
              <a:buNone/>
            </a:pPr>
            <a:r>
              <a:rPr lang="el-GR" sz="2400">
                <a:solidFill>
                  <a:srgbClr val="000099"/>
                </a:solidFill>
                <a:latin typeface="Arial" pitchFamily="34" charset="0"/>
              </a:rPr>
              <a:t>Πως βρίσκεις μιά φίλη που αλλάζει συχνά διευθύνσεις;</a:t>
            </a:r>
            <a:endParaRPr lang="en-US" sz="240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51217" name="Picture 15" descr="underline_base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7513" y="977900"/>
            <a:ext cx="7769225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265B5B82-1663-4F4C-A498-5C8D14258D6C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5222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222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9475E57-1569-41FF-935B-A48658ED3C4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2230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87313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Κινητικότητα: προσεγγίσεις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2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571625"/>
            <a:ext cx="8107363" cy="4487863"/>
          </a:xfrm>
        </p:spPr>
        <p:txBody>
          <a:bodyPr/>
          <a:lstStyle/>
          <a:p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άσε τη δρομολόγηση να το αναλάβει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οι δρομολογητές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διαφημίζουν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τη μόνιμη διεύθυνση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των κινητών κόμβων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μέσω της συνήθους ανταλλαγής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πινάκων δρομολόγησης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πίνακες δρομολόγησης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υποδεικνύουν που βρίσκεται κάθε κινητό</a:t>
            </a:r>
            <a:endParaRPr lang="en-US" sz="2000" smtClean="0">
              <a:ea typeface="ＭＳ Ｐゴシック" pitchFamily="34" charset="-128"/>
            </a:endParaRPr>
          </a:p>
          <a:p>
            <a:pPr lvl="1"/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χωρίς αλλαγές στα τερματικά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άσε τα τερματικά να το αναλάβουν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</a:p>
          <a:p>
            <a:pPr lvl="1"/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έμμεση δρομολόγηση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επικοινωνία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από ανταποκριτή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κινητό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μέσω του οικιακού πράκτορα</a:t>
            </a:r>
            <a:r>
              <a:rPr lang="en-US" sz="2000" smtClean="0">
                <a:ea typeface="ＭＳ Ｐゴシック" pitchFamily="34" charset="-128"/>
              </a:rPr>
              <a:t>,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μετά προωθείται στο κινητό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άμεση δρομολόγηση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ανταποκριτής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παίρνει την ξένη διεύθυνση του κινητού</a:t>
            </a:r>
            <a:r>
              <a:rPr lang="en-US" sz="2000" smtClean="0">
                <a:ea typeface="ＭＳ Ｐゴシック" pitchFamily="34" charset="-128"/>
              </a:rPr>
              <a:t>,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στέλνει απευθείας στο κινητό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52232" name="Picture 21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63" y="906464"/>
            <a:ext cx="5049837" cy="17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9A1FD44C-8816-49B8-B60B-7A52253BFA50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53252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3253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6A06047-6E1E-4A6A-B312-7633AD4B488D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32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8775" y="87313"/>
            <a:ext cx="7772400" cy="1143000"/>
          </a:xfrm>
        </p:spPr>
        <p:txBody>
          <a:bodyPr/>
          <a:lstStyle/>
          <a:p>
            <a:r>
              <a:rPr lang="el-GR" smtClean="0">
                <a:latin typeface="Arial" pitchFamily="34" charset="0"/>
                <a:ea typeface="ＭＳ Ｐゴシック" pitchFamily="34" charset="-128"/>
              </a:rPr>
              <a:t>Κινητικότητα: προσεγγίσεις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3575" y="1571625"/>
            <a:ext cx="8107363" cy="4487863"/>
          </a:xfrm>
        </p:spPr>
        <p:txBody>
          <a:bodyPr/>
          <a:lstStyle/>
          <a:p>
            <a:r>
              <a:rPr lang="el-GR" sz="2000" i="1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άσε τη δρομολόγηση να το αναλάβει</a:t>
            </a:r>
            <a:r>
              <a:rPr lang="en-US" sz="2000" i="1" smtClean="0">
                <a:solidFill>
                  <a:schemeClr val="folHlink"/>
                </a:solidFill>
                <a:ea typeface="ＭＳ Ｐゴシック" pitchFamily="34" charset="-128"/>
              </a:rPr>
              <a:t>: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οι δρομολογητές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διαφημίζουν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τη μόνιμη διεύθυνση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των κινητών κόμβων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μέσω της συνήθους ανταλλαγής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πινάκων δρομολόγησης</a:t>
            </a:r>
            <a:endParaRPr lang="en-US" sz="2000" smtClean="0">
              <a:solidFill>
                <a:schemeClr val="folHlink"/>
              </a:solidFill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πίνακες δρομολόγησης</a:t>
            </a:r>
            <a:r>
              <a:rPr lang="en-US" sz="2000" smtClean="0">
                <a:solidFill>
                  <a:schemeClr val="folHlink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υποδεικνύουν που βρίσκεται κάθε κινητό</a:t>
            </a:r>
            <a:endParaRPr lang="en-US" sz="2000" smtClean="0">
              <a:solidFill>
                <a:schemeClr val="folHlink"/>
              </a:solidFill>
              <a:ea typeface="ＭＳ Ｐゴシック" pitchFamily="34" charset="-128"/>
            </a:endParaRPr>
          </a:p>
          <a:p>
            <a:pPr lvl="1"/>
            <a:r>
              <a:rPr lang="el-GR" sz="2000" smtClean="0">
                <a:solidFill>
                  <a:schemeClr val="folHlink"/>
                </a:solidFill>
                <a:latin typeface="Arial" pitchFamily="34" charset="0"/>
                <a:ea typeface="ＭＳ Ｐゴシック" pitchFamily="34" charset="-128"/>
              </a:rPr>
              <a:t>χωρίς αλλαγές στα τερματικά</a:t>
            </a:r>
            <a:endParaRPr lang="en-US" sz="2000" smtClean="0">
              <a:solidFill>
                <a:schemeClr val="folHlink"/>
              </a:solidFill>
              <a:latin typeface="Arial" pitchFamily="34" charset="0"/>
              <a:ea typeface="ＭＳ Ｐゴシック" pitchFamily="34" charset="-128"/>
            </a:endParaRPr>
          </a:p>
          <a:p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άσε τα τερματικά να το αναλάβουν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</a:p>
          <a:p>
            <a:pPr lvl="1"/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έμμεση δρομολόγηση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επικοινωνία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από ανταποκριτή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προς κινητό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μέσω του οικιακού πράκτορα</a:t>
            </a:r>
            <a:r>
              <a:rPr lang="en-US" sz="2000" smtClean="0">
                <a:ea typeface="ＭＳ Ｐゴシック" pitchFamily="34" charset="-128"/>
              </a:rPr>
              <a:t>,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μετά προωθείται στο κινητό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  <a:p>
            <a:pPr lvl="1"/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άμεση δρομολόγηση</a:t>
            </a:r>
            <a:r>
              <a:rPr lang="en-US" sz="2000" i="1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ανταποκριτής</a:t>
            </a:r>
            <a:r>
              <a:rPr lang="en-US" sz="2000" smtClean="0">
                <a:ea typeface="ＭＳ Ｐゴシック" pitchFamily="34" charset="-128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παίρνει την ξένη διεύθυνση του κινητού</a:t>
            </a:r>
            <a:r>
              <a:rPr lang="en-US" sz="2000" smtClean="0">
                <a:ea typeface="ＭＳ Ｐゴシック" pitchFamily="34" charset="-128"/>
              </a:rPr>
              <a:t>,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</a:rPr>
              <a:t>στέλνει απευθείας στο κινητό</a:t>
            </a:r>
            <a:endParaRPr lang="en-US" sz="200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53256" name="Picture 21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63" y="906463"/>
            <a:ext cx="6694487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7" name="Oval 4"/>
          <p:cNvSpPr>
            <a:spLocks noChangeArrowheads="1"/>
          </p:cNvSpPr>
          <p:nvPr/>
        </p:nvSpPr>
        <p:spPr bwMode="auto">
          <a:xfrm>
            <a:off x="3265488" y="1770063"/>
            <a:ext cx="1887537" cy="174307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53258" name="Line 5"/>
          <p:cNvSpPr>
            <a:spLocks noChangeShapeType="1"/>
          </p:cNvSpPr>
          <p:nvPr/>
        </p:nvSpPr>
        <p:spPr bwMode="auto">
          <a:xfrm>
            <a:off x="3700463" y="1944688"/>
            <a:ext cx="1133475" cy="13652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3259" name="Text Box 6"/>
          <p:cNvSpPr txBox="1">
            <a:spLocks noChangeArrowheads="1"/>
          </p:cNvSpPr>
          <p:nvPr/>
        </p:nvSpPr>
        <p:spPr bwMode="auto">
          <a:xfrm>
            <a:off x="3101975" y="1958975"/>
            <a:ext cx="22717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δεν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κλιμακώνεται σε εκατομμύρια κινητά</a:t>
            </a:r>
            <a:endParaRPr lang="en-US" sz="16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985E95A-2AC4-475D-8859-A271403C7239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54276" name="Freeform 2"/>
          <p:cNvSpPr>
            <a:spLocks/>
          </p:cNvSpPr>
          <p:nvPr/>
        </p:nvSpPr>
        <p:spPr bwMode="auto">
          <a:xfrm>
            <a:off x="1350963" y="1690688"/>
            <a:ext cx="1866900" cy="1589087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7" name="Freeform 96"/>
          <p:cNvSpPr>
            <a:spLocks/>
          </p:cNvSpPr>
          <p:nvPr/>
        </p:nvSpPr>
        <p:spPr bwMode="auto">
          <a:xfrm>
            <a:off x="6151563" y="1560513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8" name="Freeform 119"/>
          <p:cNvSpPr>
            <a:spLocks/>
          </p:cNvSpPr>
          <p:nvPr/>
        </p:nvSpPr>
        <p:spPr bwMode="auto">
          <a:xfrm>
            <a:off x="3661703" y="1797979"/>
            <a:ext cx="2276760" cy="2082924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4"/>
              <a:gd name="T40" fmla="*/ 0 h 1971"/>
              <a:gd name="T41" fmla="*/ 3324 w 3324"/>
              <a:gd name="T42" fmla="*/ 1971 h 197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9" name="Text Box 120"/>
          <p:cNvSpPr txBox="1">
            <a:spLocks noChangeArrowheads="1"/>
          </p:cNvSpPr>
          <p:nvPr/>
        </p:nvSpPr>
        <p:spPr bwMode="auto">
          <a:xfrm>
            <a:off x="3867150" y="2188397"/>
            <a:ext cx="144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 area network</a:t>
            </a:r>
          </a:p>
        </p:txBody>
      </p:sp>
      <p:grpSp>
        <p:nvGrpSpPr>
          <p:cNvPr id="54280" name="Group 140"/>
          <p:cNvGrpSpPr>
            <a:grpSpLocks/>
          </p:cNvGrpSpPr>
          <p:nvPr/>
        </p:nvGrpSpPr>
        <p:grpSpPr bwMode="auto">
          <a:xfrm>
            <a:off x="1335088" y="1809750"/>
            <a:ext cx="1092200" cy="792163"/>
            <a:chOff x="4089854" y="1363889"/>
            <a:chExt cx="1091746" cy="791482"/>
          </a:xfrm>
        </p:grpSpPr>
        <p:sp>
          <p:nvSpPr>
            <p:cNvPr id="54314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4315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45429" y="1550204"/>
              <a:ext cx="629104" cy="423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42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3463" y="2644775"/>
            <a:ext cx="6858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2" name="Line 111"/>
          <p:cNvSpPr>
            <a:spLocks noChangeShapeType="1"/>
          </p:cNvSpPr>
          <p:nvPr/>
        </p:nvSpPr>
        <p:spPr bwMode="auto">
          <a:xfrm>
            <a:off x="1957388" y="2344738"/>
            <a:ext cx="503237" cy="311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4283" name="Line 111"/>
          <p:cNvSpPr>
            <a:spLocks noChangeShapeType="1"/>
          </p:cNvSpPr>
          <p:nvPr/>
        </p:nvSpPr>
        <p:spPr bwMode="auto">
          <a:xfrm flipV="1">
            <a:off x="2981325" y="2765425"/>
            <a:ext cx="947738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4284" name="Line 111"/>
          <p:cNvSpPr>
            <a:spLocks noChangeShapeType="1"/>
          </p:cNvSpPr>
          <p:nvPr/>
        </p:nvSpPr>
        <p:spPr bwMode="auto">
          <a:xfrm>
            <a:off x="5332413" y="2936875"/>
            <a:ext cx="138430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542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7975" y="2786063"/>
            <a:ext cx="6842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6" name="Line 111"/>
          <p:cNvSpPr>
            <a:spLocks noChangeShapeType="1"/>
          </p:cNvSpPr>
          <p:nvPr/>
        </p:nvSpPr>
        <p:spPr bwMode="auto">
          <a:xfrm flipH="1">
            <a:off x="7021513" y="2452688"/>
            <a:ext cx="346075" cy="3238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54287" name="Group 151"/>
          <p:cNvGrpSpPr>
            <a:grpSpLocks/>
          </p:cNvGrpSpPr>
          <p:nvPr/>
        </p:nvGrpSpPr>
        <p:grpSpPr bwMode="auto">
          <a:xfrm>
            <a:off x="6789738" y="1885950"/>
            <a:ext cx="1092200" cy="792163"/>
            <a:chOff x="4089854" y="1363889"/>
            <a:chExt cx="1091746" cy="791482"/>
          </a:xfrm>
        </p:grpSpPr>
        <p:sp>
          <p:nvSpPr>
            <p:cNvPr id="54310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4311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5431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4313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5428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428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EE940BAC-C599-4AE8-8A60-9B86AB7BC9F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4290" name="Rectangle 21"/>
          <p:cNvSpPr>
            <a:spLocks noGrp="1" noChangeArrowheads="1"/>
          </p:cNvSpPr>
          <p:nvPr>
            <p:ph type="title"/>
          </p:nvPr>
        </p:nvSpPr>
        <p:spPr>
          <a:xfrm>
            <a:off x="358775" y="119063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3200" dirty="0" smtClean="0">
                <a:ea typeface="ＭＳ Ｐゴシック" pitchFamily="34" charset="-128"/>
              </a:rPr>
              <a:t>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εγγραφή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34198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914400" y="5029200"/>
            <a:ext cx="7772400" cy="1828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τελικό αποτέλεσμα</a:t>
            </a:r>
            <a:r>
              <a:rPr lang="en-US" sz="2400" smtClean="0">
                <a:ea typeface="ＭＳ Ｐゴシック" pitchFamily="34" charset="-128"/>
              </a:rPr>
              <a:t>:</a:t>
            </a:r>
          </a:p>
          <a:p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ο ξένος πράκτορας γνωρίζει για το κινητό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sz="2400" smtClean="0">
                <a:latin typeface="Arial" pitchFamily="34" charset="0"/>
                <a:ea typeface="ＭＳ Ｐゴシック" pitchFamily="34" charset="-128"/>
              </a:rPr>
              <a:t>ο οικιακός πράκτορας γνωρίζει τη θέση του κινητού</a:t>
            </a:r>
            <a:endParaRPr lang="en-US" sz="24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92" name="Text Box 119"/>
          <p:cNvSpPr txBox="1">
            <a:spLocks noChangeArrowheads="1"/>
          </p:cNvSpPr>
          <p:nvPr/>
        </p:nvSpPr>
        <p:spPr bwMode="auto">
          <a:xfrm>
            <a:off x="1635125" y="1535113"/>
            <a:ext cx="1887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οικιακό δίκτυο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293" name="Text Box 120"/>
          <p:cNvSpPr txBox="1">
            <a:spLocks noChangeArrowheads="1"/>
          </p:cNvSpPr>
          <p:nvPr/>
        </p:nvSpPr>
        <p:spPr bwMode="auto">
          <a:xfrm>
            <a:off x="5861050" y="1300163"/>
            <a:ext cx="2265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επισκεπτόμενο</a:t>
            </a:r>
            <a:r>
              <a:rPr lang="en-US">
                <a:latin typeface="Arial" pitchFamily="34" charset="0"/>
                <a:cs typeface="Arial" pitchFamily="34" charset="0"/>
              </a:rPr>
              <a:t> </a:t>
            </a:r>
            <a:r>
              <a:rPr lang="el-GR">
                <a:latin typeface="Arial" pitchFamily="34" charset="0"/>
                <a:cs typeface="Arial" pitchFamily="34" charset="0"/>
              </a:rPr>
              <a:t>δίκτυο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21"/>
          <p:cNvGrpSpPr>
            <a:grpSpLocks/>
          </p:cNvGrpSpPr>
          <p:nvPr/>
        </p:nvGrpSpPr>
        <p:grpSpPr bwMode="auto">
          <a:xfrm>
            <a:off x="6600825" y="2409825"/>
            <a:ext cx="2141538" cy="2682875"/>
            <a:chOff x="4158" y="1518"/>
            <a:chExt cx="1349" cy="1690"/>
          </a:xfrm>
        </p:grpSpPr>
        <p:sp>
          <p:nvSpPr>
            <p:cNvPr id="54304" name="Line 122"/>
            <p:cNvSpPr>
              <a:spLocks noChangeShapeType="1"/>
            </p:cNvSpPr>
            <p:nvPr/>
          </p:nvSpPr>
          <p:spPr bwMode="auto">
            <a:xfrm flipV="1">
              <a:off x="4261" y="1538"/>
              <a:ext cx="310" cy="25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4305" name="Group 123"/>
            <p:cNvGrpSpPr>
              <a:grpSpLocks/>
            </p:cNvGrpSpPr>
            <p:nvPr/>
          </p:nvGrpSpPr>
          <p:grpSpPr bwMode="auto">
            <a:xfrm>
              <a:off x="4324" y="1518"/>
              <a:ext cx="202" cy="231"/>
              <a:chOff x="618" y="3500"/>
              <a:chExt cx="202" cy="231"/>
            </a:xfrm>
          </p:grpSpPr>
          <p:sp>
            <p:nvSpPr>
              <p:cNvPr id="54308" name="Oval 124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54309" name="Text Box 125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sp>
          <p:nvSpPr>
            <p:cNvPr id="54306" name="Text Box 126"/>
            <p:cNvSpPr txBox="1">
              <a:spLocks noChangeArrowheads="1"/>
            </p:cNvSpPr>
            <p:nvPr/>
          </p:nvSpPr>
          <p:spPr bwMode="auto">
            <a:xfrm>
              <a:off x="4158" y="2103"/>
              <a:ext cx="1349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 dirty="0">
                  <a:latin typeface="Arial" pitchFamily="34" charset="0"/>
                  <a:cs typeface="Arial" pitchFamily="34" charset="0"/>
                </a:rPr>
                <a:t>το κινητό επικοινωνεί</a:t>
              </a:r>
              <a:r>
                <a:rPr lang="en-US" sz="1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 dirty="0">
                  <a:latin typeface="Arial" pitchFamily="34" charset="0"/>
                  <a:cs typeface="Arial" pitchFamily="34" charset="0"/>
                </a:rPr>
                <a:t>με τον ξένο πράκτορα</a:t>
              </a:r>
              <a:r>
                <a:rPr lang="en-US" sz="1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 dirty="0">
                  <a:latin typeface="Arial" pitchFamily="34" charset="0"/>
                  <a:cs typeface="Arial" pitchFamily="34" charset="0"/>
                </a:rPr>
                <a:t>μπαίνοντας στο επισκεπτόμενο δίκτυο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307" name="Line 127"/>
            <p:cNvSpPr>
              <a:spLocks noChangeShapeType="1"/>
            </p:cNvSpPr>
            <p:nvPr/>
          </p:nvSpPr>
          <p:spPr bwMode="auto">
            <a:xfrm>
              <a:off x="4512" y="1760"/>
              <a:ext cx="560" cy="4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7" name="Group 128"/>
          <p:cNvGrpSpPr>
            <a:grpSpLocks/>
          </p:cNvGrpSpPr>
          <p:nvPr/>
        </p:nvGrpSpPr>
        <p:grpSpPr bwMode="auto">
          <a:xfrm>
            <a:off x="2435225" y="2676525"/>
            <a:ext cx="4046538" cy="2005013"/>
            <a:chOff x="1534" y="1686"/>
            <a:chExt cx="2549" cy="1263"/>
          </a:xfrm>
        </p:grpSpPr>
        <p:sp>
          <p:nvSpPr>
            <p:cNvPr id="54298" name="Line 129"/>
            <p:cNvSpPr>
              <a:spLocks noChangeShapeType="1"/>
            </p:cNvSpPr>
            <p:nvPr/>
          </p:nvSpPr>
          <p:spPr bwMode="auto">
            <a:xfrm flipH="1" flipV="1">
              <a:off x="1801" y="1762"/>
              <a:ext cx="2167" cy="10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4299" name="Group 130"/>
            <p:cNvGrpSpPr>
              <a:grpSpLocks/>
            </p:cNvGrpSpPr>
            <p:nvPr/>
          </p:nvGrpSpPr>
          <p:grpSpPr bwMode="auto">
            <a:xfrm>
              <a:off x="2724" y="1686"/>
              <a:ext cx="214" cy="231"/>
              <a:chOff x="618" y="3500"/>
              <a:chExt cx="214" cy="231"/>
            </a:xfrm>
          </p:grpSpPr>
          <p:sp>
            <p:nvSpPr>
              <p:cNvPr id="54302" name="Oval 131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54303" name="Text Box 132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  <p:sp>
          <p:nvSpPr>
            <p:cNvPr id="54300" name="Text Box 133"/>
            <p:cNvSpPr txBox="1">
              <a:spLocks noChangeArrowheads="1"/>
            </p:cNvSpPr>
            <p:nvPr/>
          </p:nvSpPr>
          <p:spPr bwMode="auto">
            <a:xfrm>
              <a:off x="1534" y="2367"/>
              <a:ext cx="2549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 dirty="0">
                  <a:latin typeface="Arial" pitchFamily="34" charset="0"/>
                  <a:cs typeface="Arial" pitchFamily="34" charset="0"/>
                </a:rPr>
                <a:t>ο ξένος πράκτορας επικοινωνεί με τον οικιακό πράκτορα</a:t>
              </a:r>
              <a:r>
                <a:rPr lang="en-US" sz="1800" dirty="0">
                  <a:latin typeface="Arial" pitchFamily="34" charset="0"/>
                  <a:cs typeface="Arial" pitchFamily="34" charset="0"/>
                </a:rPr>
                <a:t>: </a:t>
              </a:r>
              <a:r>
                <a:rPr lang="ja-JP" altLang="en-US" sz="1800" dirty="0">
                  <a:latin typeface="Arial" pitchFamily="34" charset="0"/>
                  <a:cs typeface="Arial" pitchFamily="34" charset="0"/>
                </a:rPr>
                <a:t>“</a:t>
              </a:r>
              <a:r>
                <a:rPr lang="el-GR" altLang="ja-JP" sz="1800" dirty="0">
                  <a:latin typeface="Arial" pitchFamily="34" charset="0"/>
                  <a:cs typeface="Arial" pitchFamily="34" charset="0"/>
                </a:rPr>
                <a:t>αυτό το κινητό βρίσκεται στο δίκτυό μου</a:t>
              </a:r>
              <a:r>
                <a:rPr lang="ja-JP" altLang="en-US" sz="1800" dirty="0">
                  <a:latin typeface="Arial" pitchFamily="34" charset="0"/>
                  <a:cs typeface="Arial" pitchFamily="34" charset="0"/>
                </a:rPr>
                <a:t>”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301" name="Line 134"/>
            <p:cNvSpPr>
              <a:spLocks noChangeShapeType="1"/>
            </p:cNvSpPr>
            <p:nvPr/>
          </p:nvSpPr>
          <p:spPr bwMode="auto">
            <a:xfrm flipH="1" flipV="1">
              <a:off x="2824" y="1944"/>
              <a:ext cx="0" cy="4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54296" name="Freeform 96"/>
          <p:cNvSpPr>
            <a:spLocks/>
          </p:cNvSpPr>
          <p:nvPr/>
        </p:nvSpPr>
        <p:spPr bwMode="auto">
          <a:xfrm>
            <a:off x="1462088" y="1857375"/>
            <a:ext cx="998537" cy="823913"/>
          </a:xfrm>
          <a:custGeom>
            <a:avLst/>
            <a:gdLst>
              <a:gd name="T0" fmla="*/ 2147483647 w 10000"/>
              <a:gd name="T1" fmla="*/ 2147483647 h 10305"/>
              <a:gd name="T2" fmla="*/ 2147483647 w 10000"/>
              <a:gd name="T3" fmla="*/ 2147483647 h 10305"/>
              <a:gd name="T4" fmla="*/ 2147483647 w 10000"/>
              <a:gd name="T5" fmla="*/ 2147483647 h 10305"/>
              <a:gd name="T6" fmla="*/ 2147483647 w 10000"/>
              <a:gd name="T7" fmla="*/ 2147483647 h 10305"/>
              <a:gd name="T8" fmla="*/ 2147483647 w 10000"/>
              <a:gd name="T9" fmla="*/ 2147483647 h 10305"/>
              <a:gd name="T10" fmla="*/ 2147483647 w 10000"/>
              <a:gd name="T11" fmla="*/ 2147483647 h 10305"/>
              <a:gd name="T12" fmla="*/ 2147483647 w 10000"/>
              <a:gd name="T13" fmla="*/ 2147483647 h 10305"/>
              <a:gd name="T14" fmla="*/ 2147483647 w 10000"/>
              <a:gd name="T15" fmla="*/ 2147483647 h 10305"/>
              <a:gd name="T16" fmla="*/ 2147483647 w 10000"/>
              <a:gd name="T17" fmla="*/ 2147483647 h 10305"/>
              <a:gd name="T18" fmla="*/ 2147483647 w 10000"/>
              <a:gd name="T19" fmla="*/ 2147483647 h 10305"/>
              <a:gd name="T20" fmla="*/ 2147483647 w 10000"/>
              <a:gd name="T21" fmla="*/ 2147483647 h 1030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000"/>
              <a:gd name="T34" fmla="*/ 0 h 10305"/>
              <a:gd name="T35" fmla="*/ 10000 w 10000"/>
              <a:gd name="T36" fmla="*/ 10305 h 1030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000" h="10305">
                <a:moveTo>
                  <a:pt x="1" y="4863"/>
                </a:moveTo>
                <a:cubicBezTo>
                  <a:pt x="1" y="3794"/>
                  <a:pt x="5" y="1801"/>
                  <a:pt x="686" y="991"/>
                </a:cubicBezTo>
                <a:cubicBezTo>
                  <a:pt x="1367" y="181"/>
                  <a:pt x="2904" y="-40"/>
                  <a:pt x="4086" y="5"/>
                </a:cubicBezTo>
                <a:cubicBezTo>
                  <a:pt x="5268" y="50"/>
                  <a:pt x="6836" y="553"/>
                  <a:pt x="7779" y="1264"/>
                </a:cubicBezTo>
                <a:cubicBezTo>
                  <a:pt x="8722" y="1975"/>
                  <a:pt x="9397" y="2830"/>
                  <a:pt x="9747" y="4270"/>
                </a:cubicBezTo>
                <a:cubicBezTo>
                  <a:pt x="10096" y="5710"/>
                  <a:pt x="10030" y="8980"/>
                  <a:pt x="9875" y="9905"/>
                </a:cubicBezTo>
                <a:cubicBezTo>
                  <a:pt x="9719" y="10828"/>
                  <a:pt x="9488" y="9873"/>
                  <a:pt x="8815" y="9814"/>
                </a:cubicBezTo>
                <a:cubicBezTo>
                  <a:pt x="8140" y="9757"/>
                  <a:pt x="6708" y="9565"/>
                  <a:pt x="5830" y="9554"/>
                </a:cubicBezTo>
                <a:cubicBezTo>
                  <a:pt x="4953" y="9543"/>
                  <a:pt x="4372" y="9985"/>
                  <a:pt x="3546" y="9748"/>
                </a:cubicBezTo>
                <a:cubicBezTo>
                  <a:pt x="2722" y="9508"/>
                  <a:pt x="1457" y="8935"/>
                  <a:pt x="867" y="8121"/>
                </a:cubicBezTo>
                <a:cubicBezTo>
                  <a:pt x="276" y="7307"/>
                  <a:pt x="-15" y="6195"/>
                  <a:pt x="1" y="4863"/>
                </a:cubicBezTo>
                <a:close/>
              </a:path>
            </a:pathLst>
          </a:custGeom>
          <a:solidFill>
            <a:srgbClr val="33CCCC">
              <a:alpha val="78038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54297" name="Picture 23" descr="underline_base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375" y="865188"/>
            <a:ext cx="4113213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D66E1AC6-E3B7-412B-9009-4E86CDA9D93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244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0245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E39127B-23CB-437E-9B08-8562D86AF5B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r>
              <a:rPr lang="el-GR" sz="360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6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247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248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249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0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251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0252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0253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4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5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6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0257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10366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7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58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10364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5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59" name="Group 1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10347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034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7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8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59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60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61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62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63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0348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0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10345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1" name="Group 100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1032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033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3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4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4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4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4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4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032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2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10326" name="Picture 354" descr="laptop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7" name="Picture 355" descr="antenna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3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10324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5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4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10322" name="Picture 354" descr="laptop_stylized_small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3" name="Picture 35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5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10320" name="Picture 364" descr="iphone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6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10318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7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10316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7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8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10314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5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69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10312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3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0" name="Group 142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10295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029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29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29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0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1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031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0296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1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10293" name="Picture 354" descr="laptop_stylized_small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4" name="Picture 355" descr="antenna_stylized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2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10291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2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3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10289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0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4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10287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5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10285" name="Picture 354" descr="laptop_stylized_small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6" name="Picture 355" descr="antenna_stylized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76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10283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7" name="Picture 16" descr="underline_base"/>
          <p:cNvPicPr>
            <a:picLocks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50863" y="881063"/>
            <a:ext cx="5840412" cy="13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8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79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0280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10281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282" name="Text Box 8"/>
            <p:cNvSpPr txBox="1">
              <a:spLocks noChangeArrowheads="1"/>
            </p:cNvSpPr>
            <p:nvPr/>
          </p:nvSpPr>
          <p:spPr bwMode="auto">
            <a:xfrm>
              <a:off x="4014" y="2030"/>
              <a:ext cx="123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Υποδομή δικτύου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FF0A4024-D352-4A66-AE41-166FF06C2DEC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5530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530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5084748-E78A-47F5-9E50-2D128330A13E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5302" name="Rectangle 21"/>
          <p:cNvSpPr>
            <a:spLocks noGrp="1" noChangeArrowheads="1"/>
          </p:cNvSpPr>
          <p:nvPr>
            <p:ph type="title"/>
          </p:nvPr>
        </p:nvSpPr>
        <p:spPr>
          <a:xfrm>
            <a:off x="307975" y="157163"/>
            <a:ext cx="7772400" cy="1143000"/>
          </a:xfrm>
        </p:spPr>
        <p:txBody>
          <a:bodyPr/>
          <a:lstStyle/>
          <a:p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Κινητικότητα μέσω έμμεσης δρομολόγησης</a:t>
            </a:r>
            <a:endParaRPr lang="en-US" sz="28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3" name="Freeform 2"/>
          <p:cNvSpPr>
            <a:spLocks/>
          </p:cNvSpPr>
          <p:nvPr/>
        </p:nvSpPr>
        <p:spPr bwMode="auto">
          <a:xfrm>
            <a:off x="1565275" y="2689225"/>
            <a:ext cx="1866900" cy="1589088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304" name="Freeform 96"/>
          <p:cNvSpPr>
            <a:spLocks/>
          </p:cNvSpPr>
          <p:nvPr/>
        </p:nvSpPr>
        <p:spPr bwMode="auto">
          <a:xfrm>
            <a:off x="6365875" y="2559050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305" name="Freeform 119"/>
          <p:cNvSpPr>
            <a:spLocks/>
          </p:cNvSpPr>
          <p:nvPr/>
        </p:nvSpPr>
        <p:spPr bwMode="auto">
          <a:xfrm>
            <a:off x="3906838" y="3505200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4"/>
              <a:gd name="T40" fmla="*/ 0 h 1971"/>
              <a:gd name="T41" fmla="*/ 3324 w 3324"/>
              <a:gd name="T42" fmla="*/ 1971 h 197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306" name="Text Box 120"/>
          <p:cNvSpPr txBox="1">
            <a:spLocks noChangeArrowheads="1"/>
          </p:cNvSpPr>
          <p:nvPr/>
        </p:nvSpPr>
        <p:spPr bwMode="auto">
          <a:xfrm>
            <a:off x="4081463" y="3802063"/>
            <a:ext cx="1447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 area network</a:t>
            </a:r>
          </a:p>
        </p:txBody>
      </p:sp>
      <p:grpSp>
        <p:nvGrpSpPr>
          <p:cNvPr id="55307" name="Group 140"/>
          <p:cNvGrpSpPr>
            <a:grpSpLocks/>
          </p:cNvGrpSpPr>
          <p:nvPr/>
        </p:nvGrpSpPr>
        <p:grpSpPr bwMode="auto">
          <a:xfrm>
            <a:off x="1549400" y="2808288"/>
            <a:ext cx="1092200" cy="790575"/>
            <a:chOff x="4089854" y="1363889"/>
            <a:chExt cx="1091746" cy="791482"/>
          </a:xfrm>
        </p:grpSpPr>
        <p:sp>
          <p:nvSpPr>
            <p:cNvPr id="55357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5358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45429" y="1550204"/>
              <a:ext cx="629104" cy="423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30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7775" y="3643313"/>
            <a:ext cx="6842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9" name="Line 111"/>
          <p:cNvSpPr>
            <a:spLocks noChangeShapeType="1"/>
          </p:cNvSpPr>
          <p:nvPr/>
        </p:nvSpPr>
        <p:spPr bwMode="auto">
          <a:xfrm>
            <a:off x="2170113" y="3341688"/>
            <a:ext cx="503237" cy="3127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5310" name="Line 111"/>
          <p:cNvSpPr>
            <a:spLocks noChangeShapeType="1"/>
          </p:cNvSpPr>
          <p:nvPr/>
        </p:nvSpPr>
        <p:spPr bwMode="auto">
          <a:xfrm flipV="1">
            <a:off x="3194050" y="3762375"/>
            <a:ext cx="94932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5311" name="Line 111"/>
          <p:cNvSpPr>
            <a:spLocks noChangeShapeType="1"/>
          </p:cNvSpPr>
          <p:nvPr/>
        </p:nvSpPr>
        <p:spPr bwMode="auto">
          <a:xfrm>
            <a:off x="5546725" y="3933825"/>
            <a:ext cx="138430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553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2288" y="3784600"/>
            <a:ext cx="68421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3" name="Line 111"/>
          <p:cNvSpPr>
            <a:spLocks noChangeShapeType="1"/>
          </p:cNvSpPr>
          <p:nvPr/>
        </p:nvSpPr>
        <p:spPr bwMode="auto">
          <a:xfrm flipH="1">
            <a:off x="7235825" y="3451225"/>
            <a:ext cx="344488" cy="322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55314" name="Group 151"/>
          <p:cNvGrpSpPr>
            <a:grpSpLocks/>
          </p:cNvGrpSpPr>
          <p:nvPr/>
        </p:nvGrpSpPr>
        <p:grpSpPr bwMode="auto">
          <a:xfrm>
            <a:off x="7004050" y="2884488"/>
            <a:ext cx="1090613" cy="790575"/>
            <a:chOff x="4089854" y="1363889"/>
            <a:chExt cx="1091746" cy="791482"/>
          </a:xfrm>
        </p:grpSpPr>
        <p:sp>
          <p:nvSpPr>
            <p:cNvPr id="55353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5354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5535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35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55315" name="Freeform 96"/>
          <p:cNvSpPr>
            <a:spLocks/>
          </p:cNvSpPr>
          <p:nvPr/>
        </p:nvSpPr>
        <p:spPr bwMode="auto">
          <a:xfrm>
            <a:off x="1674813" y="2854325"/>
            <a:ext cx="1000125" cy="825500"/>
          </a:xfrm>
          <a:custGeom>
            <a:avLst/>
            <a:gdLst>
              <a:gd name="T0" fmla="*/ 2147483647 w 10000"/>
              <a:gd name="T1" fmla="*/ 2147483647 h 10305"/>
              <a:gd name="T2" fmla="*/ 2147483647 w 10000"/>
              <a:gd name="T3" fmla="*/ 2147483647 h 10305"/>
              <a:gd name="T4" fmla="*/ 2147483647 w 10000"/>
              <a:gd name="T5" fmla="*/ 2147483647 h 10305"/>
              <a:gd name="T6" fmla="*/ 2147483647 w 10000"/>
              <a:gd name="T7" fmla="*/ 2147483647 h 10305"/>
              <a:gd name="T8" fmla="*/ 2147483647 w 10000"/>
              <a:gd name="T9" fmla="*/ 2147483647 h 10305"/>
              <a:gd name="T10" fmla="*/ 2147483647 w 10000"/>
              <a:gd name="T11" fmla="*/ 2147483647 h 10305"/>
              <a:gd name="T12" fmla="*/ 2147483647 w 10000"/>
              <a:gd name="T13" fmla="*/ 2147483647 h 10305"/>
              <a:gd name="T14" fmla="*/ 2147483647 w 10000"/>
              <a:gd name="T15" fmla="*/ 2147483647 h 10305"/>
              <a:gd name="T16" fmla="*/ 2147483647 w 10000"/>
              <a:gd name="T17" fmla="*/ 2147483647 h 10305"/>
              <a:gd name="T18" fmla="*/ 2147483647 w 10000"/>
              <a:gd name="T19" fmla="*/ 2147483647 h 10305"/>
              <a:gd name="T20" fmla="*/ 2147483647 w 10000"/>
              <a:gd name="T21" fmla="*/ 2147483647 h 1030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000"/>
              <a:gd name="T34" fmla="*/ 0 h 10305"/>
              <a:gd name="T35" fmla="*/ 10000 w 10000"/>
              <a:gd name="T36" fmla="*/ 10305 h 1030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000" h="10305">
                <a:moveTo>
                  <a:pt x="1" y="4863"/>
                </a:moveTo>
                <a:cubicBezTo>
                  <a:pt x="1" y="3794"/>
                  <a:pt x="5" y="1801"/>
                  <a:pt x="686" y="991"/>
                </a:cubicBezTo>
                <a:cubicBezTo>
                  <a:pt x="1367" y="181"/>
                  <a:pt x="2904" y="-40"/>
                  <a:pt x="4086" y="5"/>
                </a:cubicBezTo>
                <a:cubicBezTo>
                  <a:pt x="5268" y="50"/>
                  <a:pt x="6836" y="553"/>
                  <a:pt x="7779" y="1264"/>
                </a:cubicBezTo>
                <a:cubicBezTo>
                  <a:pt x="8722" y="1975"/>
                  <a:pt x="9397" y="2830"/>
                  <a:pt x="9747" y="4270"/>
                </a:cubicBezTo>
                <a:cubicBezTo>
                  <a:pt x="10096" y="5710"/>
                  <a:pt x="10030" y="8980"/>
                  <a:pt x="9875" y="9905"/>
                </a:cubicBezTo>
                <a:cubicBezTo>
                  <a:pt x="9719" y="10828"/>
                  <a:pt x="9488" y="9873"/>
                  <a:pt x="8815" y="9814"/>
                </a:cubicBezTo>
                <a:cubicBezTo>
                  <a:pt x="8140" y="9757"/>
                  <a:pt x="6708" y="9565"/>
                  <a:pt x="5830" y="9554"/>
                </a:cubicBezTo>
                <a:cubicBezTo>
                  <a:pt x="4953" y="9543"/>
                  <a:pt x="4372" y="9985"/>
                  <a:pt x="3546" y="9748"/>
                </a:cubicBezTo>
                <a:cubicBezTo>
                  <a:pt x="2722" y="9508"/>
                  <a:pt x="1457" y="8935"/>
                  <a:pt x="867" y="8121"/>
                </a:cubicBezTo>
                <a:cubicBezTo>
                  <a:pt x="276" y="7307"/>
                  <a:pt x="-15" y="6195"/>
                  <a:pt x="1" y="4863"/>
                </a:cubicBezTo>
                <a:close/>
              </a:path>
            </a:pathLst>
          </a:custGeom>
          <a:solidFill>
            <a:srgbClr val="33CCCC">
              <a:alpha val="78038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316" name="Freeform 121"/>
          <p:cNvSpPr>
            <a:spLocks/>
          </p:cNvSpPr>
          <p:nvPr/>
        </p:nvSpPr>
        <p:spPr bwMode="auto">
          <a:xfrm>
            <a:off x="3567113" y="5114925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36"/>
              <a:gd name="T31" fmla="*/ 0 h 1435"/>
              <a:gd name="T32" fmla="*/ 4636 w 4636"/>
              <a:gd name="T33" fmla="*/ 1435 h 143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pic>
        <p:nvPicPr>
          <p:cNvPr id="5531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5" y="5126038"/>
            <a:ext cx="78105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8" name="Text Box 120"/>
          <p:cNvSpPr txBox="1">
            <a:spLocks noChangeArrowheads="1"/>
          </p:cNvSpPr>
          <p:nvPr/>
        </p:nvSpPr>
        <p:spPr bwMode="auto">
          <a:xfrm>
            <a:off x="473075" y="2852738"/>
            <a:ext cx="188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οικιακό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δίκτυο</a:t>
            </a:r>
            <a:endParaRPr lang="en-US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19" name="Text Box 121"/>
          <p:cNvSpPr txBox="1">
            <a:spLocks noChangeArrowheads="1"/>
          </p:cNvSpPr>
          <p:nvPr/>
        </p:nvSpPr>
        <p:spPr bwMode="auto">
          <a:xfrm>
            <a:off x="7251700" y="2349500"/>
            <a:ext cx="18923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επισκεπτόμενο δίκτυο</a:t>
            </a:r>
            <a:endParaRPr lang="en-US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22"/>
          <p:cNvGrpSpPr>
            <a:grpSpLocks/>
          </p:cNvGrpSpPr>
          <p:nvPr/>
        </p:nvGrpSpPr>
        <p:grpSpPr bwMode="auto">
          <a:xfrm>
            <a:off x="7119938" y="3325813"/>
            <a:ext cx="492125" cy="366712"/>
            <a:chOff x="4485" y="2095"/>
            <a:chExt cx="310" cy="231"/>
          </a:xfrm>
        </p:grpSpPr>
        <p:sp>
          <p:nvSpPr>
            <p:cNvPr id="55349" name="Line 123"/>
            <p:cNvSpPr>
              <a:spLocks noChangeShapeType="1"/>
            </p:cNvSpPr>
            <p:nvPr/>
          </p:nvSpPr>
          <p:spPr bwMode="auto">
            <a:xfrm flipV="1">
              <a:off x="4485" y="2106"/>
              <a:ext cx="310" cy="2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5350" name="Group 124"/>
            <p:cNvGrpSpPr>
              <a:grpSpLocks/>
            </p:cNvGrpSpPr>
            <p:nvPr/>
          </p:nvGrpSpPr>
          <p:grpSpPr bwMode="auto">
            <a:xfrm>
              <a:off x="4530" y="2095"/>
              <a:ext cx="214" cy="231"/>
              <a:chOff x="618" y="3500"/>
              <a:chExt cx="214" cy="231"/>
            </a:xfrm>
          </p:grpSpPr>
          <p:sp>
            <p:nvSpPr>
              <p:cNvPr id="55351" name="Oval 12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352" name="Text Box 12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</p:grpSp>
      </p:grpSp>
      <p:grpSp>
        <p:nvGrpSpPr>
          <p:cNvPr id="7" name="Group 127"/>
          <p:cNvGrpSpPr>
            <a:grpSpLocks/>
          </p:cNvGrpSpPr>
          <p:nvPr/>
        </p:nvGrpSpPr>
        <p:grpSpPr bwMode="auto">
          <a:xfrm>
            <a:off x="3181350" y="3838575"/>
            <a:ext cx="3486150" cy="638175"/>
            <a:chOff x="2004" y="2418"/>
            <a:chExt cx="2196" cy="402"/>
          </a:xfrm>
        </p:grpSpPr>
        <p:sp>
          <p:nvSpPr>
            <p:cNvPr id="55345" name="Freeform 128"/>
            <p:cNvSpPr>
              <a:spLocks/>
            </p:cNvSpPr>
            <p:nvPr/>
          </p:nvSpPr>
          <p:spPr bwMode="auto">
            <a:xfrm>
              <a:off x="2004" y="2418"/>
              <a:ext cx="2196" cy="318"/>
            </a:xfrm>
            <a:custGeom>
              <a:avLst/>
              <a:gdLst>
                <a:gd name="T0" fmla="*/ 0 w 2196"/>
                <a:gd name="T1" fmla="*/ 0 h 318"/>
                <a:gd name="T2" fmla="*/ 1194 w 2196"/>
                <a:gd name="T3" fmla="*/ 306 h 318"/>
                <a:gd name="T4" fmla="*/ 2196 w 2196"/>
                <a:gd name="T5" fmla="*/ 30 h 318"/>
                <a:gd name="T6" fmla="*/ 0 60000 65536"/>
                <a:gd name="T7" fmla="*/ 0 60000 65536"/>
                <a:gd name="T8" fmla="*/ 0 60000 65536"/>
                <a:gd name="T9" fmla="*/ 0 w 2196"/>
                <a:gd name="T10" fmla="*/ 0 h 318"/>
                <a:gd name="T11" fmla="*/ 2196 w 2196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96" h="318">
                  <a:moveTo>
                    <a:pt x="0" y="0"/>
                  </a:moveTo>
                  <a:cubicBezTo>
                    <a:pt x="199" y="51"/>
                    <a:pt x="828" y="301"/>
                    <a:pt x="1194" y="306"/>
                  </a:cubicBezTo>
                  <a:cubicBezTo>
                    <a:pt x="1536" y="318"/>
                    <a:pt x="1987" y="88"/>
                    <a:pt x="2196" y="3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5346" name="Group 129"/>
            <p:cNvGrpSpPr>
              <a:grpSpLocks/>
            </p:cNvGrpSpPr>
            <p:nvPr/>
          </p:nvGrpSpPr>
          <p:grpSpPr bwMode="auto">
            <a:xfrm>
              <a:off x="3083" y="2589"/>
              <a:ext cx="214" cy="231"/>
              <a:chOff x="618" y="3500"/>
              <a:chExt cx="214" cy="231"/>
            </a:xfrm>
          </p:grpSpPr>
          <p:sp>
            <p:nvSpPr>
              <p:cNvPr id="55347" name="Oval 13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348" name="Text Box 13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</p:grpSp>
      </p:grpSp>
      <p:grpSp>
        <p:nvGrpSpPr>
          <p:cNvPr id="9" name="Group 132"/>
          <p:cNvGrpSpPr>
            <a:grpSpLocks/>
          </p:cNvGrpSpPr>
          <p:nvPr/>
        </p:nvGrpSpPr>
        <p:grpSpPr bwMode="auto">
          <a:xfrm>
            <a:off x="4826000" y="3424238"/>
            <a:ext cx="3103563" cy="2016125"/>
            <a:chOff x="3040" y="2157"/>
            <a:chExt cx="1955" cy="1270"/>
          </a:xfrm>
        </p:grpSpPr>
        <p:sp>
          <p:nvSpPr>
            <p:cNvPr id="55341" name="Freeform 133"/>
            <p:cNvSpPr>
              <a:spLocks/>
            </p:cNvSpPr>
            <p:nvPr/>
          </p:nvSpPr>
          <p:spPr bwMode="auto">
            <a:xfrm>
              <a:off x="3040" y="2157"/>
              <a:ext cx="1955" cy="1270"/>
            </a:xfrm>
            <a:custGeom>
              <a:avLst/>
              <a:gdLst>
                <a:gd name="T0" fmla="*/ 1955 w 1955"/>
                <a:gd name="T1" fmla="*/ 0 h 1270"/>
                <a:gd name="T2" fmla="*/ 1077 w 1955"/>
                <a:gd name="T3" fmla="*/ 765 h 1270"/>
                <a:gd name="T4" fmla="*/ 0 w 1955"/>
                <a:gd name="T5" fmla="*/ 1270 h 1270"/>
                <a:gd name="T6" fmla="*/ 0 60000 65536"/>
                <a:gd name="T7" fmla="*/ 0 60000 65536"/>
                <a:gd name="T8" fmla="*/ 0 60000 65536"/>
                <a:gd name="T9" fmla="*/ 0 w 1955"/>
                <a:gd name="T10" fmla="*/ 0 h 1270"/>
                <a:gd name="T11" fmla="*/ 1955 w 1955"/>
                <a:gd name="T12" fmla="*/ 1270 h 12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55" h="1270">
                  <a:moveTo>
                    <a:pt x="1955" y="0"/>
                  </a:moveTo>
                  <a:cubicBezTo>
                    <a:pt x="1809" y="127"/>
                    <a:pt x="1425" y="536"/>
                    <a:pt x="1077" y="765"/>
                  </a:cubicBezTo>
                  <a:cubicBezTo>
                    <a:pt x="729" y="994"/>
                    <a:pt x="224" y="1165"/>
                    <a:pt x="0" y="127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5342" name="Group 134"/>
            <p:cNvGrpSpPr>
              <a:grpSpLocks/>
            </p:cNvGrpSpPr>
            <p:nvPr/>
          </p:nvGrpSpPr>
          <p:grpSpPr bwMode="auto">
            <a:xfrm>
              <a:off x="3982" y="2835"/>
              <a:ext cx="214" cy="231"/>
              <a:chOff x="618" y="3500"/>
              <a:chExt cx="214" cy="231"/>
            </a:xfrm>
          </p:grpSpPr>
          <p:sp>
            <p:nvSpPr>
              <p:cNvPr id="55343" name="Oval 13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344" name="Text Box 13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</p:grpSp>
      </p:grpSp>
      <p:grpSp>
        <p:nvGrpSpPr>
          <p:cNvPr id="11" name="Group 137"/>
          <p:cNvGrpSpPr>
            <a:grpSpLocks/>
          </p:cNvGrpSpPr>
          <p:nvPr/>
        </p:nvGrpSpPr>
        <p:grpSpPr bwMode="auto">
          <a:xfrm>
            <a:off x="2986088" y="3889375"/>
            <a:ext cx="1357312" cy="1298575"/>
            <a:chOff x="1881" y="2450"/>
            <a:chExt cx="855" cy="818"/>
          </a:xfrm>
        </p:grpSpPr>
        <p:sp>
          <p:nvSpPr>
            <p:cNvPr id="55337" name="Line 138"/>
            <p:cNvSpPr>
              <a:spLocks noChangeShapeType="1"/>
            </p:cNvSpPr>
            <p:nvPr/>
          </p:nvSpPr>
          <p:spPr bwMode="auto">
            <a:xfrm flipH="1" flipV="1">
              <a:off x="1881" y="2450"/>
              <a:ext cx="855" cy="8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55338" name="Group 139"/>
            <p:cNvGrpSpPr>
              <a:grpSpLocks/>
            </p:cNvGrpSpPr>
            <p:nvPr/>
          </p:nvGrpSpPr>
          <p:grpSpPr bwMode="auto">
            <a:xfrm>
              <a:off x="2172" y="2702"/>
              <a:ext cx="207" cy="233"/>
              <a:chOff x="618" y="3500"/>
              <a:chExt cx="207" cy="233"/>
            </a:xfrm>
          </p:grpSpPr>
          <p:sp>
            <p:nvSpPr>
              <p:cNvPr id="55339" name="Oval 14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340" name="Text Box 14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97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</p:grpSp>
      <p:grpSp>
        <p:nvGrpSpPr>
          <p:cNvPr id="13" name="Group 142"/>
          <p:cNvGrpSpPr>
            <a:grpSpLocks/>
          </p:cNvGrpSpPr>
          <p:nvPr/>
        </p:nvGrpSpPr>
        <p:grpSpPr bwMode="auto">
          <a:xfrm>
            <a:off x="908050" y="4598988"/>
            <a:ext cx="2535238" cy="1473200"/>
            <a:chOff x="572" y="2897"/>
            <a:chExt cx="1597" cy="928"/>
          </a:xfrm>
        </p:grpSpPr>
        <p:sp>
          <p:nvSpPr>
            <p:cNvPr id="55335" name="Text Box 143"/>
            <p:cNvSpPr txBox="1">
              <a:spLocks noChangeArrowheads="1"/>
            </p:cNvSpPr>
            <p:nvPr/>
          </p:nvSpPr>
          <p:spPr bwMode="auto">
            <a:xfrm>
              <a:off x="572" y="2902"/>
              <a:ext cx="1597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ο ανταποκριτής κατευθύνει πακέτα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χρησιμοποιώντας την οικιακή διεύθυνση του κινητού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36" name="Line 144"/>
            <p:cNvSpPr>
              <a:spLocks noChangeShapeType="1"/>
            </p:cNvSpPr>
            <p:nvPr/>
          </p:nvSpPr>
          <p:spPr bwMode="auto">
            <a:xfrm flipV="1">
              <a:off x="1703" y="2897"/>
              <a:ext cx="465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4" name="Group 145"/>
          <p:cNvGrpSpPr>
            <a:grpSpLocks/>
          </p:cNvGrpSpPr>
          <p:nvPr/>
        </p:nvGrpSpPr>
        <p:grpSpPr bwMode="auto">
          <a:xfrm>
            <a:off x="2506663" y="1882775"/>
            <a:ext cx="2794000" cy="2168525"/>
            <a:chOff x="1579" y="1186"/>
            <a:chExt cx="1760" cy="1366"/>
          </a:xfrm>
        </p:grpSpPr>
        <p:sp>
          <p:nvSpPr>
            <p:cNvPr id="55333" name="Text Box 146"/>
            <p:cNvSpPr txBox="1">
              <a:spLocks noChangeArrowheads="1"/>
            </p:cNvSpPr>
            <p:nvPr/>
          </p:nvSpPr>
          <p:spPr bwMode="auto">
            <a:xfrm>
              <a:off x="1579" y="1186"/>
              <a:ext cx="1760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οικιακός πράκτορας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παρακολουθεί τα πακέτα,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τα προωθεί στον ξένο πράκτορα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34" name="Line 147"/>
            <p:cNvSpPr>
              <a:spLocks noChangeShapeType="1"/>
            </p:cNvSpPr>
            <p:nvPr/>
          </p:nvSpPr>
          <p:spPr bwMode="auto">
            <a:xfrm>
              <a:off x="2652" y="1698"/>
              <a:ext cx="466" cy="8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5" name="Group 148"/>
          <p:cNvGrpSpPr>
            <a:grpSpLocks/>
          </p:cNvGrpSpPr>
          <p:nvPr/>
        </p:nvGrpSpPr>
        <p:grpSpPr bwMode="auto">
          <a:xfrm>
            <a:off x="5432425" y="1387475"/>
            <a:ext cx="2338388" cy="1924050"/>
            <a:chOff x="3422" y="874"/>
            <a:chExt cx="1473" cy="1212"/>
          </a:xfrm>
        </p:grpSpPr>
        <p:sp>
          <p:nvSpPr>
            <p:cNvPr id="55331" name="Text Box 149"/>
            <p:cNvSpPr txBox="1">
              <a:spLocks noChangeArrowheads="1"/>
            </p:cNvSpPr>
            <p:nvPr/>
          </p:nvSpPr>
          <p:spPr bwMode="auto">
            <a:xfrm>
              <a:off x="3422" y="874"/>
              <a:ext cx="1473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ξένος πράκτορας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λαμβάνει πακέτα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,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τα προωθεί στο κινητό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32" name="Line 150"/>
            <p:cNvSpPr>
              <a:spLocks noChangeShapeType="1"/>
            </p:cNvSpPr>
            <p:nvPr/>
          </p:nvSpPr>
          <p:spPr bwMode="auto">
            <a:xfrm>
              <a:off x="4211" y="1420"/>
              <a:ext cx="377" cy="6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16" name="Group 151"/>
          <p:cNvGrpSpPr>
            <a:grpSpLocks/>
          </p:cNvGrpSpPr>
          <p:nvPr/>
        </p:nvGrpSpPr>
        <p:grpSpPr bwMode="auto">
          <a:xfrm>
            <a:off x="6554788" y="4803775"/>
            <a:ext cx="2247900" cy="1165225"/>
            <a:chOff x="4191" y="3009"/>
            <a:chExt cx="1416" cy="734"/>
          </a:xfrm>
        </p:grpSpPr>
        <p:sp>
          <p:nvSpPr>
            <p:cNvPr id="55329" name="Text Box 152"/>
            <p:cNvSpPr txBox="1">
              <a:spLocks noChangeArrowheads="1"/>
            </p:cNvSpPr>
            <p:nvPr/>
          </p:nvSpPr>
          <p:spPr bwMode="auto">
            <a:xfrm>
              <a:off x="4332" y="3166"/>
              <a:ext cx="127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το κινητό απαντάει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άμεσα στον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ανταποκριτή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330" name="Line 153"/>
            <p:cNvSpPr>
              <a:spLocks noChangeShapeType="1"/>
            </p:cNvSpPr>
            <p:nvPr/>
          </p:nvSpPr>
          <p:spPr bwMode="auto">
            <a:xfrm flipH="1" flipV="1">
              <a:off x="4191" y="3009"/>
              <a:ext cx="248" cy="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55328" name="Picture 20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713" y="912813"/>
            <a:ext cx="54848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FD45282-CB65-487D-B4E3-4CF11E7ABF63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το κινητό χρησιμοποιεί 2 διευθύνσεις</a:t>
            </a:r>
            <a:r>
              <a:rPr lang="en-US" dirty="0" smtClean="0">
                <a:ea typeface="ＭＳ Ｐゴシック" pitchFamily="34" charset="-128"/>
              </a:rPr>
              <a:t>:</a:t>
            </a:r>
          </a:p>
          <a:p>
            <a:pPr lvl="1"/>
            <a:r>
              <a:rPr lang="el-GR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μόνιμη</a:t>
            </a:r>
            <a:r>
              <a:rPr lang="en-US" dirty="0" smtClean="0">
                <a:solidFill>
                  <a:srgbClr val="000099"/>
                </a:solidFill>
                <a:ea typeface="ＭＳ Ｐゴシック" pitchFamily="34" charset="-128"/>
              </a:rPr>
              <a:t>: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χρησιμοποιείται από τον ανταποκριτή</a:t>
            </a:r>
            <a:r>
              <a:rPr lang="en-US" dirty="0" smtClean="0">
                <a:ea typeface="ＭＳ Ｐゴシック" pitchFamily="34" charset="-128"/>
              </a:rPr>
              <a:t> (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έτσι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η θέση του κινητού είναι διαφανής στον ανταποκριτή</a:t>
            </a:r>
            <a:r>
              <a:rPr lang="en-US" dirty="0" smtClean="0">
                <a:ea typeface="ＭＳ Ｐゴシック" pitchFamily="34" charset="-128"/>
              </a:rPr>
              <a:t>)</a:t>
            </a:r>
          </a:p>
          <a:p>
            <a:pPr lvl="1"/>
            <a:r>
              <a:rPr lang="en-US" dirty="0" smtClean="0">
                <a:solidFill>
                  <a:srgbClr val="000099"/>
                </a:solidFill>
                <a:ea typeface="ＭＳ Ｐゴシック" pitchFamily="34" charset="-128"/>
              </a:rPr>
              <a:t>care-of: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χρησιμοποιείται από τον οικιακό πράκτορα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για να προωθεί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n-US" dirty="0" err="1" smtClean="0">
                <a:ea typeface="ＭＳ Ｐゴシック" pitchFamily="34" charset="-128"/>
              </a:rPr>
              <a:t>datagrams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στο κινητό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λειτουργίες του ξένου πράκτορα: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μπορεί να τις κάνει το κινητό από μόνο του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  <a:p>
            <a:r>
              <a:rPr lang="el-GR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τριγωνική δρομολόγηση</a:t>
            </a:r>
            <a:r>
              <a:rPr lang="en-US" dirty="0" smtClean="0">
                <a:solidFill>
                  <a:srgbClr val="000099"/>
                </a:solidFill>
                <a:ea typeface="ＭＳ Ｐゴシック" pitchFamily="34" charset="-128"/>
              </a:rPr>
              <a:t>:</a:t>
            </a:r>
            <a:r>
              <a:rPr lang="en-US" dirty="0" smtClean="0">
                <a:ea typeface="ＭＳ Ｐゴシック" pitchFamily="34" charset="-128"/>
              </a:rPr>
              <a:t> 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ανταποκριτής</a:t>
            </a:r>
            <a:r>
              <a:rPr lang="en-US" dirty="0" smtClean="0">
                <a:ea typeface="ＭＳ Ｐゴシック" pitchFamily="34" charset="-128"/>
              </a:rPr>
              <a:t>-</a:t>
            </a: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οικιακό δίκτυο-κινητό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ts val="2200"/>
              </a:lnSpc>
            </a:pP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αναποτελεσματικό όταν</a:t>
            </a:r>
            <a:r>
              <a:rPr lang="en-US" dirty="0" smtClean="0">
                <a:ea typeface="ＭＳ Ｐゴシック" pitchFamily="34" charset="-128"/>
              </a:rPr>
              <a:t> </a:t>
            </a:r>
          </a:p>
          <a:p>
            <a:pPr marL="989013" lvl="1" defTabSz="985838">
              <a:lnSpc>
                <a:spcPts val="2200"/>
              </a:lnSpc>
              <a:buFont typeface="Wingdings" pitchFamily="2" charset="2"/>
              <a:buNone/>
            </a:pP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 ανταποκριτής και κινητό</a:t>
            </a:r>
            <a:r>
              <a:rPr lang="en-US" dirty="0" smtClean="0">
                <a:ea typeface="ＭＳ Ｐゴシック" pitchFamily="34" charset="-128"/>
              </a:rPr>
              <a:t> </a:t>
            </a:r>
          </a:p>
          <a:p>
            <a:pPr marL="989013" lvl="1" defTabSz="985838">
              <a:lnSpc>
                <a:spcPts val="2200"/>
              </a:lnSpc>
              <a:buFont typeface="Wingdings" pitchFamily="2" charset="2"/>
              <a:buNone/>
            </a:pPr>
            <a:r>
              <a:rPr lang="el-GR" dirty="0" smtClean="0">
                <a:latin typeface="Arial" pitchFamily="34" charset="0"/>
                <a:ea typeface="ＭＳ Ｐゴシック" pitchFamily="34" charset="-128"/>
              </a:rPr>
              <a:t> είναι στο ίδιο δίκτυο</a:t>
            </a:r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5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6326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14DFB44-B7E2-4EF7-8E6E-F58EB9022216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6327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109538"/>
            <a:ext cx="8120063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Έμμεση δρομολόγηση</a:t>
            </a:r>
            <a:r>
              <a:rPr lang="en-US" sz="3200" dirty="0" smtClean="0">
                <a:ea typeface="ＭＳ Ｐゴシック" pitchFamily="34" charset="-128"/>
              </a:rPr>
              <a:t>: </a:t>
            </a:r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σχόλια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56328" name="Picture 20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862014"/>
            <a:ext cx="5645649" cy="17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6329" name="Group 142"/>
          <p:cNvGrpSpPr>
            <a:grpSpLocks/>
          </p:cNvGrpSpPr>
          <p:nvPr/>
        </p:nvGrpSpPr>
        <p:grpSpPr bwMode="auto">
          <a:xfrm>
            <a:off x="5292725" y="4854575"/>
            <a:ext cx="2957513" cy="1512888"/>
            <a:chOff x="1549525" y="2558267"/>
            <a:chExt cx="6654798" cy="3467575"/>
          </a:xfrm>
        </p:grpSpPr>
        <p:sp>
          <p:nvSpPr>
            <p:cNvPr id="56330" name="Freeform 2"/>
            <p:cNvSpPr>
              <a:spLocks/>
            </p:cNvSpPr>
            <p:nvPr/>
          </p:nvSpPr>
          <p:spPr bwMode="auto">
            <a:xfrm>
              <a:off x="1565398" y="2688442"/>
              <a:ext cx="1866900" cy="1589088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40"/>
                <a:gd name="T37" fmla="*/ 0 h 1191"/>
                <a:gd name="T38" fmla="*/ 1340 w 1340"/>
                <a:gd name="T39" fmla="*/ 1191 h 11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6331" name="Freeform 96"/>
            <p:cNvSpPr>
              <a:spLocks/>
            </p:cNvSpPr>
            <p:nvPr/>
          </p:nvSpPr>
          <p:spPr bwMode="auto">
            <a:xfrm>
              <a:off x="6365998" y="2558267"/>
              <a:ext cx="1838325" cy="1711325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94"/>
                <a:gd name="T34" fmla="*/ 0 h 2693"/>
                <a:gd name="T35" fmla="*/ 2894 w 2894"/>
                <a:gd name="T36" fmla="*/ 2693 h 269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6332" name="Freeform 119"/>
            <p:cNvSpPr>
              <a:spLocks/>
            </p:cNvSpPr>
            <p:nvPr/>
          </p:nvSpPr>
          <p:spPr bwMode="auto">
            <a:xfrm>
              <a:off x="3906961" y="3504417"/>
              <a:ext cx="2109787" cy="1250950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24"/>
                <a:gd name="T40" fmla="*/ 0 h 1971"/>
                <a:gd name="T41" fmla="*/ 3324 w 3324"/>
                <a:gd name="T42" fmla="*/ 1971 h 19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6333" name="Group 146"/>
            <p:cNvGrpSpPr>
              <a:grpSpLocks/>
            </p:cNvGrpSpPr>
            <p:nvPr/>
          </p:nvGrpSpPr>
          <p:grpSpPr bwMode="auto">
            <a:xfrm>
              <a:off x="1549525" y="2807731"/>
              <a:ext cx="1091746" cy="791482"/>
              <a:chOff x="4089854" y="1363889"/>
              <a:chExt cx="1091746" cy="791482"/>
            </a:xfrm>
          </p:grpSpPr>
          <p:sp>
            <p:nvSpPr>
              <p:cNvPr id="56366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6367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6334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17562" y="3642566"/>
              <a:ext cx="685841" cy="247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335" name="Line 111"/>
            <p:cNvSpPr>
              <a:spLocks noChangeShapeType="1"/>
            </p:cNvSpPr>
            <p:nvPr/>
          </p:nvSpPr>
          <p:spPr bwMode="auto">
            <a:xfrm>
              <a:off x="2170690" y="3342038"/>
              <a:ext cx="503237" cy="3116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56336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71934" y="3784472"/>
              <a:ext cx="685841" cy="247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337" name="Line 111"/>
            <p:cNvSpPr>
              <a:spLocks noChangeShapeType="1"/>
            </p:cNvSpPr>
            <p:nvPr/>
          </p:nvSpPr>
          <p:spPr bwMode="auto">
            <a:xfrm flipH="1">
              <a:off x="7235041" y="3450896"/>
              <a:ext cx="345849" cy="3224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56338" name="Group 151"/>
            <p:cNvGrpSpPr>
              <a:grpSpLocks/>
            </p:cNvGrpSpPr>
            <p:nvPr/>
          </p:nvGrpSpPr>
          <p:grpSpPr bwMode="auto">
            <a:xfrm>
              <a:off x="7003268" y="2883931"/>
              <a:ext cx="1091746" cy="791482"/>
              <a:chOff x="4089854" y="1363889"/>
              <a:chExt cx="1091746" cy="791482"/>
            </a:xfrm>
          </p:grpSpPr>
          <p:sp>
            <p:nvSpPr>
              <p:cNvPr id="56362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6363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56364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6365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56339" name="Freeform 96"/>
            <p:cNvSpPr>
              <a:spLocks/>
            </p:cNvSpPr>
            <p:nvPr/>
          </p:nvSpPr>
          <p:spPr bwMode="auto">
            <a:xfrm>
              <a:off x="1675060" y="2854753"/>
              <a:ext cx="999199" cy="824438"/>
            </a:xfrm>
            <a:custGeom>
              <a:avLst/>
              <a:gdLst>
                <a:gd name="T0" fmla="*/ 2147483647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2147483647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2147483647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000"/>
                <a:gd name="T34" fmla="*/ 0 h 10305"/>
                <a:gd name="T35" fmla="*/ 10000 w 10000"/>
                <a:gd name="T36" fmla="*/ 10305 h 103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6340" name="Freeform 121"/>
            <p:cNvSpPr>
              <a:spLocks/>
            </p:cNvSpPr>
            <p:nvPr/>
          </p:nvSpPr>
          <p:spPr bwMode="auto">
            <a:xfrm>
              <a:off x="3567896" y="5114617"/>
              <a:ext cx="2944812" cy="911225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36"/>
                <a:gd name="T31" fmla="*/ 0 h 1435"/>
                <a:gd name="T32" fmla="*/ 4636 w 4636"/>
                <a:gd name="T33" fmla="*/ 1435 h 1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56341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28627" y="5127110"/>
              <a:ext cx="782288" cy="676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6342" name="Group 122"/>
            <p:cNvGrpSpPr>
              <a:grpSpLocks/>
            </p:cNvGrpSpPr>
            <p:nvPr/>
          </p:nvGrpSpPr>
          <p:grpSpPr bwMode="auto">
            <a:xfrm>
              <a:off x="7091363" y="3325813"/>
              <a:ext cx="520700" cy="838199"/>
              <a:chOff x="4467" y="2095"/>
              <a:chExt cx="328" cy="528"/>
            </a:xfrm>
          </p:grpSpPr>
          <p:sp>
            <p:nvSpPr>
              <p:cNvPr id="56358" name="Line 123"/>
              <p:cNvSpPr>
                <a:spLocks noChangeShapeType="1"/>
              </p:cNvSpPr>
              <p:nvPr/>
            </p:nvSpPr>
            <p:spPr bwMode="auto">
              <a:xfrm flipV="1">
                <a:off x="4484" y="2107"/>
                <a:ext cx="311" cy="20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6359" name="Group 124"/>
              <p:cNvGrpSpPr>
                <a:grpSpLocks/>
              </p:cNvGrpSpPr>
              <p:nvPr/>
            </p:nvGrpSpPr>
            <p:grpSpPr bwMode="auto">
              <a:xfrm>
                <a:off x="4467" y="2095"/>
                <a:ext cx="265" cy="528"/>
                <a:chOff x="555" y="3500"/>
                <a:chExt cx="265" cy="528"/>
              </a:xfrm>
            </p:grpSpPr>
            <p:sp>
              <p:nvSpPr>
                <p:cNvPr id="56360" name="Oval 125"/>
                <p:cNvSpPr>
                  <a:spLocks noChangeArrowheads="1"/>
                </p:cNvSpPr>
                <p:nvPr/>
              </p:nvSpPr>
              <p:spPr bwMode="auto">
                <a:xfrm>
                  <a:off x="617" y="3521"/>
                  <a:ext cx="203" cy="199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56361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554" y="3500"/>
                  <a:ext cx="261" cy="5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56343" name="Group 127"/>
            <p:cNvGrpSpPr>
              <a:grpSpLocks/>
            </p:cNvGrpSpPr>
            <p:nvPr/>
          </p:nvGrpSpPr>
          <p:grpSpPr bwMode="auto">
            <a:xfrm>
              <a:off x="3181350" y="3838575"/>
              <a:ext cx="3486150" cy="1109663"/>
              <a:chOff x="2004" y="2418"/>
              <a:chExt cx="2196" cy="699"/>
            </a:xfrm>
          </p:grpSpPr>
          <p:sp>
            <p:nvSpPr>
              <p:cNvPr id="56354" name="Freeform 128"/>
              <p:cNvSpPr>
                <a:spLocks/>
              </p:cNvSpPr>
              <p:nvPr/>
            </p:nvSpPr>
            <p:spPr bwMode="auto">
              <a:xfrm>
                <a:off x="2004" y="2418"/>
                <a:ext cx="2196" cy="318"/>
              </a:xfrm>
              <a:custGeom>
                <a:avLst/>
                <a:gdLst>
                  <a:gd name="T0" fmla="*/ 0 w 2196"/>
                  <a:gd name="T1" fmla="*/ 0 h 318"/>
                  <a:gd name="T2" fmla="*/ 1194 w 2196"/>
                  <a:gd name="T3" fmla="*/ 306 h 318"/>
                  <a:gd name="T4" fmla="*/ 2196 w 2196"/>
                  <a:gd name="T5" fmla="*/ 30 h 318"/>
                  <a:gd name="T6" fmla="*/ 0 60000 65536"/>
                  <a:gd name="T7" fmla="*/ 0 60000 65536"/>
                  <a:gd name="T8" fmla="*/ 0 60000 65536"/>
                  <a:gd name="T9" fmla="*/ 0 w 2196"/>
                  <a:gd name="T10" fmla="*/ 0 h 318"/>
                  <a:gd name="T11" fmla="*/ 2196 w 2196"/>
                  <a:gd name="T12" fmla="*/ 318 h 31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96" h="318">
                    <a:moveTo>
                      <a:pt x="0" y="0"/>
                    </a:moveTo>
                    <a:cubicBezTo>
                      <a:pt x="199" y="51"/>
                      <a:pt x="828" y="301"/>
                      <a:pt x="1194" y="306"/>
                    </a:cubicBezTo>
                    <a:cubicBezTo>
                      <a:pt x="1536" y="318"/>
                      <a:pt x="1987" y="88"/>
                      <a:pt x="2196" y="3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6355" name="Group 129"/>
              <p:cNvGrpSpPr>
                <a:grpSpLocks/>
              </p:cNvGrpSpPr>
              <p:nvPr/>
            </p:nvGrpSpPr>
            <p:grpSpPr bwMode="auto">
              <a:xfrm>
                <a:off x="3019" y="2589"/>
                <a:ext cx="266" cy="528"/>
                <a:chOff x="554" y="3500"/>
                <a:chExt cx="266" cy="528"/>
              </a:xfrm>
            </p:grpSpPr>
            <p:sp>
              <p:nvSpPr>
                <p:cNvPr id="56356" name="Oval 130"/>
                <p:cNvSpPr>
                  <a:spLocks noChangeArrowheads="1"/>
                </p:cNvSpPr>
                <p:nvPr/>
              </p:nvSpPr>
              <p:spPr bwMode="auto">
                <a:xfrm>
                  <a:off x="617" y="3522"/>
                  <a:ext cx="203" cy="199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56357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554" y="3501"/>
                  <a:ext cx="263" cy="5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56344" name="Group 132"/>
            <p:cNvGrpSpPr>
              <a:grpSpLocks/>
            </p:cNvGrpSpPr>
            <p:nvPr/>
          </p:nvGrpSpPr>
          <p:grpSpPr bwMode="auto">
            <a:xfrm>
              <a:off x="4826000" y="3424238"/>
              <a:ext cx="3103563" cy="2016125"/>
              <a:chOff x="3040" y="2157"/>
              <a:chExt cx="1955" cy="1270"/>
            </a:xfrm>
          </p:grpSpPr>
          <p:sp>
            <p:nvSpPr>
              <p:cNvPr id="56350" name="Freeform 133"/>
              <p:cNvSpPr>
                <a:spLocks/>
              </p:cNvSpPr>
              <p:nvPr/>
            </p:nvSpPr>
            <p:spPr bwMode="auto">
              <a:xfrm>
                <a:off x="3040" y="2157"/>
                <a:ext cx="1955" cy="1270"/>
              </a:xfrm>
              <a:custGeom>
                <a:avLst/>
                <a:gdLst>
                  <a:gd name="T0" fmla="*/ 1955 w 1955"/>
                  <a:gd name="T1" fmla="*/ 0 h 1270"/>
                  <a:gd name="T2" fmla="*/ 1077 w 1955"/>
                  <a:gd name="T3" fmla="*/ 765 h 1270"/>
                  <a:gd name="T4" fmla="*/ 0 w 1955"/>
                  <a:gd name="T5" fmla="*/ 1270 h 1270"/>
                  <a:gd name="T6" fmla="*/ 0 60000 65536"/>
                  <a:gd name="T7" fmla="*/ 0 60000 65536"/>
                  <a:gd name="T8" fmla="*/ 0 60000 65536"/>
                  <a:gd name="T9" fmla="*/ 0 w 1955"/>
                  <a:gd name="T10" fmla="*/ 0 h 1270"/>
                  <a:gd name="T11" fmla="*/ 1955 w 1955"/>
                  <a:gd name="T12" fmla="*/ 1270 h 127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55" h="1270">
                    <a:moveTo>
                      <a:pt x="1955" y="0"/>
                    </a:moveTo>
                    <a:cubicBezTo>
                      <a:pt x="1809" y="127"/>
                      <a:pt x="1425" y="536"/>
                      <a:pt x="1077" y="765"/>
                    </a:cubicBezTo>
                    <a:cubicBezTo>
                      <a:pt x="729" y="994"/>
                      <a:pt x="224" y="1165"/>
                      <a:pt x="0" y="127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6351" name="Group 134"/>
              <p:cNvGrpSpPr>
                <a:grpSpLocks/>
              </p:cNvGrpSpPr>
              <p:nvPr/>
            </p:nvGrpSpPr>
            <p:grpSpPr bwMode="auto">
              <a:xfrm>
                <a:off x="3919" y="2835"/>
                <a:ext cx="265" cy="533"/>
                <a:chOff x="555" y="3500"/>
                <a:chExt cx="265" cy="533"/>
              </a:xfrm>
            </p:grpSpPr>
            <p:sp>
              <p:nvSpPr>
                <p:cNvPr id="56352" name="Oval 135"/>
                <p:cNvSpPr>
                  <a:spLocks noChangeArrowheads="1"/>
                </p:cNvSpPr>
                <p:nvPr/>
              </p:nvSpPr>
              <p:spPr bwMode="auto">
                <a:xfrm>
                  <a:off x="618" y="3521"/>
                  <a:ext cx="203" cy="199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56353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555" y="3500"/>
                  <a:ext cx="261" cy="5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56345" name="Group 137"/>
            <p:cNvGrpSpPr>
              <a:grpSpLocks/>
            </p:cNvGrpSpPr>
            <p:nvPr/>
          </p:nvGrpSpPr>
          <p:grpSpPr bwMode="auto">
            <a:xfrm>
              <a:off x="2986088" y="3889375"/>
              <a:ext cx="1357312" cy="1298575"/>
              <a:chOff x="1881" y="2450"/>
              <a:chExt cx="855" cy="818"/>
            </a:xfrm>
          </p:grpSpPr>
          <p:sp>
            <p:nvSpPr>
              <p:cNvPr id="56346" name="Line 138"/>
              <p:cNvSpPr>
                <a:spLocks noChangeShapeType="1"/>
              </p:cNvSpPr>
              <p:nvPr/>
            </p:nvSpPr>
            <p:spPr bwMode="auto">
              <a:xfrm flipH="1" flipV="1">
                <a:off x="1881" y="2450"/>
                <a:ext cx="855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6347" name="Group 139"/>
              <p:cNvGrpSpPr>
                <a:grpSpLocks/>
              </p:cNvGrpSpPr>
              <p:nvPr/>
            </p:nvGrpSpPr>
            <p:grpSpPr bwMode="auto">
              <a:xfrm>
                <a:off x="2109" y="2702"/>
                <a:ext cx="265" cy="528"/>
                <a:chOff x="555" y="3500"/>
                <a:chExt cx="265" cy="528"/>
              </a:xfrm>
            </p:grpSpPr>
            <p:sp>
              <p:nvSpPr>
                <p:cNvPr id="56348" name="Oval 140"/>
                <p:cNvSpPr>
                  <a:spLocks noChangeArrowheads="1"/>
                </p:cNvSpPr>
                <p:nvPr/>
              </p:nvSpPr>
              <p:spPr bwMode="auto">
                <a:xfrm>
                  <a:off x="617" y="3521"/>
                  <a:ext cx="203" cy="199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56349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554" y="3501"/>
                  <a:ext cx="261" cy="5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917D82B0-E72A-4559-B717-08200C77836B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5734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734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7CACDB7D-0A17-489C-AFEC-2F3F0E919C7E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73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8" y="123825"/>
            <a:ext cx="8561387" cy="1143000"/>
          </a:xfrm>
        </p:spPr>
        <p:txBody>
          <a:bodyPr/>
          <a:lstStyle/>
          <a:p>
            <a:r>
              <a:rPr lang="el-GR" sz="2800" smtClean="0">
                <a:ea typeface="ＭＳ Ｐゴシック" pitchFamily="34" charset="-128"/>
              </a:rPr>
              <a:t>Έμμεση δρομολόγηση</a:t>
            </a:r>
            <a:r>
              <a:rPr lang="en-US" sz="2800" smtClean="0">
                <a:ea typeface="ＭＳ Ｐゴシック" pitchFamily="34" charset="-128"/>
              </a:rPr>
              <a:t>: </a:t>
            </a:r>
            <a:r>
              <a:rPr lang="el-GR" sz="2800" smtClean="0">
                <a:ea typeface="ＭＳ Ｐゴシック" pitchFamily="34" charset="-128"/>
              </a:rPr>
              <a:t>μετακίνηση μεταξύ δικτύων</a:t>
            </a:r>
            <a:endParaRPr lang="en-US" sz="2800" smtClean="0">
              <a:ea typeface="ＭＳ Ｐゴシック" pitchFamily="34" charset="-128"/>
            </a:endParaRPr>
          </a:p>
        </p:txBody>
      </p:sp>
      <p:sp>
        <p:nvSpPr>
          <p:cNvPr id="573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r>
              <a:rPr lang="el-GR" sz="2400" dirty="0" smtClean="0">
                <a:ea typeface="ＭＳ Ｐゴシック" pitchFamily="34" charset="-128"/>
              </a:rPr>
              <a:t>υποθέστε ότι ο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ea typeface="ＭＳ Ｐゴシック" pitchFamily="34" charset="-128"/>
              </a:rPr>
              <a:t>κινητός χρήστης μετακινείται σε άλλο δίκτυο</a:t>
            </a:r>
            <a:endParaRPr lang="en-US" sz="24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εγγράφεται σε νέο ξένο πράκτορα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ο νέος ξένος πράκτορας εγγράφεται στον οικιακό πράκτορα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ο οικιακός πράκτορας ενημερώνει την </a:t>
            </a:r>
            <a:r>
              <a:rPr lang="en-US" sz="2000" dirty="0" smtClean="0">
                <a:ea typeface="ＭＳ Ｐゴシック" pitchFamily="34" charset="-128"/>
              </a:rPr>
              <a:t>care-of</a:t>
            </a:r>
            <a:r>
              <a:rPr lang="el-GR" sz="2000" dirty="0" smtClean="0">
                <a:ea typeface="ＭＳ Ｐゴシック" pitchFamily="34" charset="-128"/>
              </a:rPr>
              <a:t> διεύθυνση του κινητού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πακέτα συνεχίζουν να προωθούνται προς το κινητό </a:t>
            </a:r>
            <a:r>
              <a:rPr lang="en-US" sz="2000" dirty="0" smtClean="0">
                <a:ea typeface="ＭＳ Ｐゴシック" pitchFamily="34" charset="-128"/>
              </a:rPr>
              <a:t>(</a:t>
            </a:r>
            <a:r>
              <a:rPr lang="el-GR" sz="2000" dirty="0" smtClean="0">
                <a:ea typeface="ＭＳ Ｐゴシック" pitchFamily="34" charset="-128"/>
              </a:rPr>
              <a:t>αλλά με νέα </a:t>
            </a:r>
            <a:r>
              <a:rPr lang="en-US" sz="2000" dirty="0" smtClean="0">
                <a:ea typeface="ＭＳ Ｐゴシック" pitchFamily="34" charset="-128"/>
              </a:rPr>
              <a:t>care-of</a:t>
            </a:r>
            <a:r>
              <a:rPr lang="el-GR" sz="2000" dirty="0" smtClean="0">
                <a:ea typeface="ＭＳ Ｐゴシック" pitchFamily="34" charset="-128"/>
              </a:rPr>
              <a:t> διεύθυνση</a:t>
            </a:r>
            <a:r>
              <a:rPr lang="en-US" sz="2000" dirty="0" smtClean="0">
                <a:ea typeface="ＭＳ Ｐゴシック" pitchFamily="34" charset="-128"/>
              </a:rPr>
              <a:t>)</a:t>
            </a:r>
          </a:p>
          <a:p>
            <a:r>
              <a:rPr lang="el-GR" sz="2400" dirty="0" smtClean="0">
                <a:ea typeface="ＭＳ Ｐゴシック" pitchFamily="34" charset="-128"/>
              </a:rPr>
              <a:t>κινητικότητα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ea typeface="ＭＳ Ｐゴシック" pitchFamily="34" charset="-128"/>
              </a:rPr>
              <a:t>αλλαγή ξένων δικτύων</a:t>
            </a:r>
            <a:r>
              <a:rPr lang="en-US" sz="2400" dirty="0" smtClean="0">
                <a:ea typeface="ＭＳ Ｐゴシック" pitchFamily="34" charset="-128"/>
              </a:rPr>
              <a:t>: </a:t>
            </a:r>
            <a:r>
              <a:rPr lang="el-GR" sz="2400" i="1" dirty="0" smtClean="0">
                <a:solidFill>
                  <a:srgbClr val="C00000"/>
                </a:solidFill>
                <a:ea typeface="ＭＳ Ｐゴシック" pitchFamily="34" charset="-128"/>
              </a:rPr>
              <a:t>οι</a:t>
            </a:r>
            <a:r>
              <a:rPr lang="en-US" sz="2400" i="1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i="1" dirty="0" smtClean="0">
                <a:solidFill>
                  <a:srgbClr val="C00000"/>
                </a:solidFill>
                <a:ea typeface="ＭＳ Ｐゴシック" pitchFamily="34" charset="-128"/>
              </a:rPr>
              <a:t>τρέχουσες συνδέσεις διατηρούνται</a:t>
            </a:r>
            <a:r>
              <a:rPr lang="en-US" sz="2400" i="1" dirty="0" smtClean="0">
                <a:solidFill>
                  <a:srgbClr val="C00000"/>
                </a:solidFill>
                <a:ea typeface="ＭＳ Ｐゴシック" pitchFamily="34" charset="-128"/>
              </a:rPr>
              <a:t>!</a:t>
            </a:r>
          </a:p>
        </p:txBody>
      </p:sp>
      <p:pic>
        <p:nvPicPr>
          <p:cNvPr id="57352" name="Picture 6" descr="underline_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963" y="881063"/>
            <a:ext cx="82280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C8753D67-65ED-4E19-BA55-E70441E57A4D}" type="slidenum">
              <a:rPr lang="en-US" smtClean="0"/>
              <a:pPr/>
              <a:t>53</a:t>
            </a:fld>
            <a:endParaRPr lang="en-US" smtClean="0"/>
          </a:p>
        </p:txBody>
      </p:sp>
      <p:grpSp>
        <p:nvGrpSpPr>
          <p:cNvPr id="58372" name="Group 154"/>
          <p:cNvGrpSpPr>
            <a:grpSpLocks/>
          </p:cNvGrpSpPr>
          <p:nvPr/>
        </p:nvGrpSpPr>
        <p:grpSpPr bwMode="auto">
          <a:xfrm>
            <a:off x="1128713" y="2232025"/>
            <a:ext cx="7159625" cy="3402013"/>
            <a:chOff x="641269" y="2624447"/>
            <a:chExt cx="7160820" cy="3401396"/>
          </a:xfrm>
        </p:grpSpPr>
        <p:sp>
          <p:nvSpPr>
            <p:cNvPr id="58390" name="Freeform 2"/>
            <p:cNvSpPr>
              <a:spLocks/>
            </p:cNvSpPr>
            <p:nvPr/>
          </p:nvSpPr>
          <p:spPr bwMode="auto">
            <a:xfrm>
              <a:off x="658349" y="2752138"/>
              <a:ext cx="2008857" cy="1558760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40"/>
                <a:gd name="T37" fmla="*/ 0 h 1191"/>
                <a:gd name="T38" fmla="*/ 1340 w 1340"/>
                <a:gd name="T39" fmla="*/ 1191 h 11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91" name="Freeform 96"/>
            <p:cNvSpPr>
              <a:spLocks/>
            </p:cNvSpPr>
            <p:nvPr/>
          </p:nvSpPr>
          <p:spPr bwMode="auto">
            <a:xfrm>
              <a:off x="5823980" y="2624447"/>
              <a:ext cx="1978109" cy="1678664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94"/>
                <a:gd name="T34" fmla="*/ 0 h 2693"/>
                <a:gd name="T35" fmla="*/ 2894 w 2894"/>
                <a:gd name="T36" fmla="*/ 2693 h 269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392" name="Freeform 119"/>
            <p:cNvSpPr>
              <a:spLocks/>
            </p:cNvSpPr>
            <p:nvPr/>
          </p:nvSpPr>
          <p:spPr bwMode="auto">
            <a:xfrm>
              <a:off x="3177961" y="3552540"/>
              <a:ext cx="2270212" cy="1227075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24"/>
                <a:gd name="T40" fmla="*/ 0 h 1971"/>
                <a:gd name="T41" fmla="*/ 3324 w 3324"/>
                <a:gd name="T42" fmla="*/ 1971 h 19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8393" name="Group 158"/>
            <p:cNvGrpSpPr>
              <a:grpSpLocks/>
            </p:cNvGrpSpPr>
            <p:nvPr/>
          </p:nvGrpSpPr>
          <p:grpSpPr bwMode="auto">
            <a:xfrm>
              <a:off x="641269" y="2869150"/>
              <a:ext cx="1174761" cy="776376"/>
              <a:chOff x="4089854" y="1363889"/>
              <a:chExt cx="1091746" cy="791482"/>
            </a:xfrm>
          </p:grpSpPr>
          <p:sp>
            <p:nvSpPr>
              <p:cNvPr id="58420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842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8394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82843" y="3687879"/>
              <a:ext cx="736723" cy="2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95" name="Line 111"/>
            <p:cNvSpPr>
              <a:spLocks noChangeShapeType="1"/>
            </p:cNvSpPr>
            <p:nvPr/>
          </p:nvSpPr>
          <p:spPr bwMode="auto">
            <a:xfrm>
              <a:off x="1309667" y="3393260"/>
              <a:ext cx="541502" cy="3056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5839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68337" y="3827554"/>
              <a:ext cx="736723" cy="2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97" name="Line 111"/>
            <p:cNvSpPr>
              <a:spLocks noChangeShapeType="1"/>
            </p:cNvSpPr>
            <p:nvPr/>
          </p:nvSpPr>
          <p:spPr bwMode="auto">
            <a:xfrm flipH="1">
              <a:off x="6759104" y="3500040"/>
              <a:ext cx="372147" cy="316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58398" name="Group 163"/>
            <p:cNvGrpSpPr>
              <a:grpSpLocks/>
            </p:cNvGrpSpPr>
            <p:nvPr/>
          </p:nvGrpSpPr>
          <p:grpSpPr bwMode="auto">
            <a:xfrm>
              <a:off x="6509707" y="2943896"/>
              <a:ext cx="1174761" cy="776376"/>
              <a:chOff x="4089854" y="1363889"/>
              <a:chExt cx="1091746" cy="791482"/>
            </a:xfrm>
          </p:grpSpPr>
          <p:sp>
            <p:nvSpPr>
              <p:cNvPr id="58416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8417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58418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8419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58399" name="Freeform 96"/>
            <p:cNvSpPr>
              <a:spLocks/>
            </p:cNvSpPr>
            <p:nvPr/>
          </p:nvSpPr>
          <p:spPr bwMode="auto">
            <a:xfrm>
              <a:off x="776350" y="2915275"/>
              <a:ext cx="1075177" cy="808704"/>
            </a:xfrm>
            <a:custGeom>
              <a:avLst/>
              <a:gdLst>
                <a:gd name="T0" fmla="*/ 2147483647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2147483647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2147483647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000"/>
                <a:gd name="T34" fmla="*/ 0 h 10305"/>
                <a:gd name="T35" fmla="*/ 10000 w 10000"/>
                <a:gd name="T36" fmla="*/ 10305 h 103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400" name="Freeform 121"/>
            <p:cNvSpPr>
              <a:spLocks/>
            </p:cNvSpPr>
            <p:nvPr/>
          </p:nvSpPr>
          <p:spPr bwMode="auto">
            <a:xfrm>
              <a:off x="2813114" y="5132009"/>
              <a:ext cx="3168732" cy="893834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36"/>
                <a:gd name="T31" fmla="*/ 0 h 1435"/>
                <a:gd name="T32" fmla="*/ 4636 w 4636"/>
                <a:gd name="T33" fmla="*/ 1435 h 1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58401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40586" y="5143353"/>
              <a:ext cx="839927" cy="665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8402" name="Group 137"/>
            <p:cNvGrpSpPr>
              <a:grpSpLocks/>
            </p:cNvGrpSpPr>
            <p:nvPr/>
          </p:nvGrpSpPr>
          <p:grpSpPr bwMode="auto">
            <a:xfrm>
              <a:off x="1949560" y="3989527"/>
              <a:ext cx="1460520" cy="1273792"/>
              <a:chOff x="1881" y="2450"/>
              <a:chExt cx="855" cy="818"/>
            </a:xfrm>
          </p:grpSpPr>
          <p:sp>
            <p:nvSpPr>
              <p:cNvPr id="58412" name="Line 138"/>
              <p:cNvSpPr>
                <a:spLocks noChangeShapeType="1"/>
              </p:cNvSpPr>
              <p:nvPr/>
            </p:nvSpPr>
            <p:spPr bwMode="auto">
              <a:xfrm flipH="1" flipV="1">
                <a:off x="1881" y="2450"/>
                <a:ext cx="855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8413" name="Group 139"/>
              <p:cNvGrpSpPr>
                <a:grpSpLocks/>
              </p:cNvGrpSpPr>
              <p:nvPr/>
            </p:nvGrpSpPr>
            <p:grpSpPr bwMode="auto">
              <a:xfrm>
                <a:off x="2172" y="2702"/>
                <a:ext cx="202" cy="237"/>
                <a:chOff x="618" y="3500"/>
                <a:chExt cx="202" cy="237"/>
              </a:xfrm>
            </p:grpSpPr>
            <p:sp>
              <p:nvSpPr>
                <p:cNvPr id="58414" name="Oval 140"/>
                <p:cNvSpPr>
                  <a:spLocks noChangeArrowheads="1"/>
                </p:cNvSpPr>
                <p:nvPr/>
              </p:nvSpPr>
              <p:spPr bwMode="auto">
                <a:xfrm>
                  <a:off x="618" y="3520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58415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28" y="3500"/>
                  <a:ext cx="182" cy="2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8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</p:grpSp>
        </p:grpSp>
        <p:sp>
          <p:nvSpPr>
            <p:cNvPr id="58403" name="Line 138"/>
            <p:cNvSpPr>
              <a:spLocks noChangeShapeType="1"/>
            </p:cNvSpPr>
            <p:nvPr/>
          </p:nvSpPr>
          <p:spPr bwMode="auto">
            <a:xfrm rot="10800000" flipH="1" flipV="1">
              <a:off x="2363993" y="3951356"/>
              <a:ext cx="1459157" cy="12745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8404" name="Oval 140"/>
            <p:cNvSpPr>
              <a:spLocks noChangeArrowheads="1"/>
            </p:cNvSpPr>
            <p:nvPr/>
          </p:nvSpPr>
          <p:spPr bwMode="auto">
            <a:xfrm rot="261078">
              <a:off x="2884780" y="4360857"/>
              <a:ext cx="344545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58405" name="Text Box 141"/>
            <p:cNvSpPr txBox="1">
              <a:spLocks noChangeArrowheads="1"/>
            </p:cNvSpPr>
            <p:nvPr/>
          </p:nvSpPr>
          <p:spPr bwMode="auto">
            <a:xfrm>
              <a:off x="2892720" y="4310066"/>
              <a:ext cx="312789" cy="369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8406" name="Line 138"/>
            <p:cNvSpPr>
              <a:spLocks noChangeShapeType="1"/>
            </p:cNvSpPr>
            <p:nvPr/>
          </p:nvSpPr>
          <p:spPr bwMode="auto">
            <a:xfrm rot="10800000" flipH="1">
              <a:off x="4596391" y="3491065"/>
              <a:ext cx="2184765" cy="167450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8407" name="Oval 140"/>
            <p:cNvSpPr>
              <a:spLocks noChangeArrowheads="1"/>
            </p:cNvSpPr>
            <p:nvPr/>
          </p:nvSpPr>
          <p:spPr bwMode="auto">
            <a:xfrm rot="261078">
              <a:off x="5566516" y="4097380"/>
              <a:ext cx="344544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58408" name="Text Box 141"/>
            <p:cNvSpPr txBox="1">
              <a:spLocks noChangeArrowheads="1"/>
            </p:cNvSpPr>
            <p:nvPr/>
          </p:nvSpPr>
          <p:spPr bwMode="auto">
            <a:xfrm>
              <a:off x="5574454" y="4046589"/>
              <a:ext cx="314377" cy="369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58409" name="Line 138"/>
            <p:cNvSpPr>
              <a:spLocks noChangeShapeType="1"/>
            </p:cNvSpPr>
            <p:nvPr/>
          </p:nvSpPr>
          <p:spPr bwMode="auto">
            <a:xfrm rot="10800000" flipH="1">
              <a:off x="4748816" y="3643437"/>
              <a:ext cx="2184765" cy="167450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8410" name="Oval 140"/>
            <p:cNvSpPr>
              <a:spLocks noChangeArrowheads="1"/>
            </p:cNvSpPr>
            <p:nvPr/>
          </p:nvSpPr>
          <p:spPr bwMode="auto">
            <a:xfrm rot="261078">
              <a:off x="5326763" y="4630683"/>
              <a:ext cx="344545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58411" name="Text Box 141"/>
            <p:cNvSpPr txBox="1">
              <a:spLocks noChangeArrowheads="1"/>
            </p:cNvSpPr>
            <p:nvPr/>
          </p:nvSpPr>
          <p:spPr bwMode="auto">
            <a:xfrm>
              <a:off x="5336290" y="4579892"/>
              <a:ext cx="312790" cy="368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sp>
        <p:nvSpPr>
          <p:cNvPr id="58373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8374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3A336C6-0792-424E-B94E-37234A8130AE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8375" name="Rectangle 21"/>
          <p:cNvSpPr>
            <a:spLocks noGrp="1" noChangeArrowheads="1"/>
          </p:cNvSpPr>
          <p:nvPr>
            <p:ph type="title"/>
          </p:nvPr>
        </p:nvSpPr>
        <p:spPr>
          <a:xfrm>
            <a:off x="390525" y="0"/>
            <a:ext cx="7772400" cy="1143000"/>
          </a:xfrm>
        </p:spPr>
        <p:txBody>
          <a:bodyPr/>
          <a:lstStyle/>
          <a:p>
            <a:r>
              <a:rPr lang="el-GR" sz="3200" smtClean="0">
                <a:ea typeface="ＭＳ Ｐゴシック" pitchFamily="34" charset="-128"/>
              </a:rPr>
              <a:t>Κινητικότητα μέσω</a:t>
            </a:r>
            <a:r>
              <a:rPr lang="en-US" sz="3200" smtClean="0">
                <a:ea typeface="ＭＳ Ｐゴシック" pitchFamily="34" charset="-128"/>
              </a:rPr>
              <a:t> </a:t>
            </a:r>
            <a:r>
              <a:rPr lang="el-GR" sz="3200" smtClean="0">
                <a:ea typeface="ＭＳ Ｐゴシック" pitchFamily="34" charset="-128"/>
              </a:rPr>
              <a:t>άμεσης δρομολόγησης</a:t>
            </a:r>
            <a:endParaRPr lang="en-US" sz="3200" smtClean="0">
              <a:ea typeface="ＭＳ Ｐゴシック" pitchFamily="34" charset="-128"/>
            </a:endParaRPr>
          </a:p>
        </p:txBody>
      </p:sp>
      <p:sp>
        <p:nvSpPr>
          <p:cNvPr id="58376" name="Text Box 120"/>
          <p:cNvSpPr txBox="1">
            <a:spLocks noChangeArrowheads="1"/>
          </p:cNvSpPr>
          <p:nvPr/>
        </p:nvSpPr>
        <p:spPr bwMode="auto">
          <a:xfrm>
            <a:off x="473075" y="2852738"/>
            <a:ext cx="188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οικιακό</a:t>
            </a:r>
            <a:endParaRPr lang="en-US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>
                <a:latin typeface="Arial" pitchFamily="34" charset="0"/>
                <a:cs typeface="Arial" pitchFamily="34" charset="0"/>
              </a:rPr>
              <a:t>δίκτυο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7" name="Text Box 121"/>
          <p:cNvSpPr txBox="1">
            <a:spLocks noChangeArrowheads="1"/>
          </p:cNvSpPr>
          <p:nvPr/>
        </p:nvSpPr>
        <p:spPr bwMode="auto">
          <a:xfrm>
            <a:off x="6883686" y="3575406"/>
            <a:ext cx="22603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dirty="0">
                <a:latin typeface="Arial" pitchFamily="34" charset="0"/>
                <a:cs typeface="Arial" pitchFamily="34" charset="0"/>
              </a:rPr>
              <a:t>επισκεπτόμενο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dirty="0">
                <a:latin typeface="Arial" pitchFamily="34" charset="0"/>
                <a:cs typeface="Arial" pitchFamily="34" charset="0"/>
              </a:rPr>
              <a:t>δίκτυο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8" name="Text Box 138"/>
          <p:cNvSpPr txBox="1">
            <a:spLocks noChangeArrowheads="1"/>
          </p:cNvSpPr>
          <p:nvPr/>
        </p:nvSpPr>
        <p:spPr bwMode="auto">
          <a:xfrm>
            <a:off x="868363" y="4792663"/>
            <a:ext cx="25352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ο ανταποκριτής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ζητάει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λαμβάνει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τη ξένη διεύθυνση του κινητού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9" name="Line 139"/>
          <p:cNvSpPr>
            <a:spLocks noChangeShapeType="1"/>
          </p:cNvSpPr>
          <p:nvPr/>
        </p:nvSpPr>
        <p:spPr bwMode="auto">
          <a:xfrm flipV="1">
            <a:off x="2722652" y="4592548"/>
            <a:ext cx="821932" cy="26712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58380" name="Text Box 140"/>
          <p:cNvSpPr txBox="1">
            <a:spLocks noChangeArrowheads="1"/>
          </p:cNvSpPr>
          <p:nvPr/>
        </p:nvSpPr>
        <p:spPr bwMode="auto">
          <a:xfrm>
            <a:off x="2506663" y="1882775"/>
            <a:ext cx="279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 dirty="0" smtClean="0">
                <a:latin typeface="Arial" pitchFamily="34" charset="0"/>
                <a:cs typeface="Arial" pitchFamily="34" charset="0"/>
              </a:rPr>
              <a:t>ο ανταποκριτής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προωθεί προς τον ξένο πράκτορα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81" name="Line 141"/>
          <p:cNvSpPr>
            <a:spLocks noChangeShapeType="1"/>
          </p:cNvSpPr>
          <p:nvPr/>
        </p:nvSpPr>
        <p:spPr bwMode="auto">
          <a:xfrm>
            <a:off x="4736386" y="2455523"/>
            <a:ext cx="1325367" cy="135618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58382" name="Group 142"/>
          <p:cNvGrpSpPr>
            <a:grpSpLocks/>
          </p:cNvGrpSpPr>
          <p:nvPr/>
        </p:nvGrpSpPr>
        <p:grpSpPr bwMode="auto">
          <a:xfrm>
            <a:off x="5432425" y="1387475"/>
            <a:ext cx="2338388" cy="2020888"/>
            <a:chOff x="3422" y="874"/>
            <a:chExt cx="1473" cy="1273"/>
          </a:xfrm>
        </p:grpSpPr>
        <p:sp>
          <p:nvSpPr>
            <p:cNvPr id="58388" name="Text Box 143"/>
            <p:cNvSpPr txBox="1">
              <a:spLocks noChangeArrowheads="1"/>
            </p:cNvSpPr>
            <p:nvPr/>
          </p:nvSpPr>
          <p:spPr bwMode="auto">
            <a:xfrm>
              <a:off x="3422" y="874"/>
              <a:ext cx="1473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ο ξένος πράκτορας λαμβάνει πακέτα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,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τα προωθεί στο κινητό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9" name="Line 144"/>
            <p:cNvSpPr>
              <a:spLocks noChangeShapeType="1"/>
            </p:cNvSpPr>
            <p:nvPr/>
          </p:nvSpPr>
          <p:spPr bwMode="auto">
            <a:xfrm>
              <a:off x="4211" y="1420"/>
              <a:ext cx="240" cy="7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58383" name="Group 145"/>
          <p:cNvGrpSpPr>
            <a:grpSpLocks/>
          </p:cNvGrpSpPr>
          <p:nvPr/>
        </p:nvGrpSpPr>
        <p:grpSpPr bwMode="auto">
          <a:xfrm>
            <a:off x="6246814" y="4151313"/>
            <a:ext cx="2309813" cy="1252537"/>
            <a:chOff x="4152" y="2959"/>
            <a:chExt cx="1455" cy="789"/>
          </a:xfrm>
        </p:grpSpPr>
        <p:sp>
          <p:nvSpPr>
            <p:cNvPr id="58386" name="Text Box 146"/>
            <p:cNvSpPr txBox="1">
              <a:spLocks noChangeArrowheads="1"/>
            </p:cNvSpPr>
            <p:nvPr/>
          </p:nvSpPr>
          <p:spPr bwMode="auto">
            <a:xfrm>
              <a:off x="4332" y="3166"/>
              <a:ext cx="1275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το κινητό απαντά ευθέως στον ανταποκριτή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387" name="Line 147"/>
            <p:cNvSpPr>
              <a:spLocks noChangeShapeType="1"/>
            </p:cNvSpPr>
            <p:nvPr/>
          </p:nvSpPr>
          <p:spPr bwMode="auto">
            <a:xfrm flipH="1" flipV="1">
              <a:off x="4152" y="2959"/>
              <a:ext cx="330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sp>
        <p:nvSpPr>
          <p:cNvPr id="58384" name="Line 148"/>
          <p:cNvSpPr>
            <a:spLocks noChangeShapeType="1"/>
          </p:cNvSpPr>
          <p:nvPr/>
        </p:nvSpPr>
        <p:spPr bwMode="auto">
          <a:xfrm flipV="1">
            <a:off x="2730500" y="4262438"/>
            <a:ext cx="769938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58385" name="Picture 21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6088" y="765175"/>
            <a:ext cx="775269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71646C0C-098F-4F9D-8A75-B8C18B301858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59396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59397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32C6E639-FC58-48E5-BD29-37D4CFE8F70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593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09538"/>
            <a:ext cx="8383588" cy="1143000"/>
          </a:xfrm>
        </p:spPr>
        <p:txBody>
          <a:bodyPr/>
          <a:lstStyle/>
          <a:p>
            <a:r>
              <a:rPr lang="el-GR" sz="2800" smtClean="0">
                <a:ea typeface="ＭＳ Ｐゴシック" pitchFamily="34" charset="-128"/>
              </a:rPr>
              <a:t>Κινητικότητα μέσω άμεσης δρομολόγησης</a:t>
            </a:r>
            <a:r>
              <a:rPr lang="en-US" sz="2800" smtClean="0">
                <a:ea typeface="ＭＳ Ｐゴシック" pitchFamily="34" charset="-128"/>
              </a:rPr>
              <a:t>: </a:t>
            </a:r>
            <a:r>
              <a:rPr lang="el-GR" sz="2800" smtClean="0">
                <a:ea typeface="ＭＳ Ｐゴシック" pitchFamily="34" charset="-128"/>
              </a:rPr>
              <a:t>σχόλια</a:t>
            </a:r>
            <a:endParaRPr lang="en-US" sz="2800" smtClean="0">
              <a:ea typeface="ＭＳ Ｐゴシック" pitchFamily="34" charset="-128"/>
            </a:endParaRPr>
          </a:p>
        </p:txBody>
      </p:sp>
      <p:sp>
        <p:nvSpPr>
          <p:cNvPr id="593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r>
              <a:rPr lang="el-GR" sz="2400" smtClean="0">
                <a:ea typeface="ＭＳ Ｐゴシック" pitchFamily="34" charset="-128"/>
              </a:rPr>
              <a:t>ξεπερνάει</a:t>
            </a:r>
            <a:r>
              <a:rPr lang="en-US" sz="2400" smtClean="0">
                <a:ea typeface="ＭＳ Ｐゴシック" pitchFamily="34" charset="-128"/>
              </a:rPr>
              <a:t> </a:t>
            </a:r>
            <a:r>
              <a:rPr lang="el-GR" sz="2400" smtClean="0">
                <a:ea typeface="ＭＳ Ｐゴシック" pitchFamily="34" charset="-128"/>
              </a:rPr>
              <a:t>το τριγωνικό πρόβλημα δρομολόγησης</a:t>
            </a:r>
            <a:endParaRPr lang="en-US" sz="2400" smtClean="0">
              <a:ea typeface="ＭＳ Ｐゴシック" pitchFamily="34" charset="-128"/>
            </a:endParaRPr>
          </a:p>
          <a:p>
            <a:r>
              <a:rPr lang="el-GR" sz="2400" i="1" smtClean="0">
                <a:solidFill>
                  <a:srgbClr val="C00000"/>
                </a:solidFill>
                <a:ea typeface="ＭＳ Ｐゴシック" pitchFamily="34" charset="-128"/>
              </a:rPr>
              <a:t>αδιαφανής προς τον ανταποκριτή</a:t>
            </a:r>
            <a:r>
              <a:rPr lang="en-US" sz="2400" i="1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sz="2400" smtClean="0">
                <a:ea typeface="ＭＳ Ｐゴシック" pitchFamily="34" charset="-128"/>
              </a:rPr>
              <a:t>ο ανταποκριτής πρέπει να πάρει την</a:t>
            </a:r>
            <a:r>
              <a:rPr lang="en-US" sz="2400" smtClean="0">
                <a:ea typeface="ＭＳ Ｐゴシック" pitchFamily="34" charset="-128"/>
              </a:rPr>
              <a:t> care-of</a:t>
            </a:r>
            <a:r>
              <a:rPr lang="el-GR" sz="2400" smtClean="0">
                <a:ea typeface="ＭＳ Ｐゴシック" pitchFamily="34" charset="-128"/>
              </a:rPr>
              <a:t> διεύθυνση από τον οικιακό πράκτορα</a:t>
            </a:r>
            <a:endParaRPr lang="en-US" sz="2400" smtClean="0">
              <a:ea typeface="ＭＳ Ｐゴシック" pitchFamily="34" charset="-128"/>
            </a:endParaRPr>
          </a:p>
          <a:p>
            <a:pPr lvl="1"/>
            <a:r>
              <a:rPr lang="el-GR" sz="2000" smtClean="0">
                <a:ea typeface="ＭＳ Ｐゴシック" pitchFamily="34" charset="-128"/>
              </a:rPr>
              <a:t>αν το κινητό αλλάξει επισκεπτόμενο δίκτυο;</a:t>
            </a:r>
            <a:endParaRPr lang="en-US" sz="2000" smtClean="0">
              <a:ea typeface="ＭＳ Ｐゴシック" pitchFamily="34" charset="-128"/>
            </a:endParaRPr>
          </a:p>
        </p:txBody>
      </p:sp>
      <p:grpSp>
        <p:nvGrpSpPr>
          <p:cNvPr id="59400" name="Group 128"/>
          <p:cNvGrpSpPr>
            <a:grpSpLocks/>
          </p:cNvGrpSpPr>
          <p:nvPr/>
        </p:nvGrpSpPr>
        <p:grpSpPr bwMode="auto">
          <a:xfrm>
            <a:off x="2046288" y="3649663"/>
            <a:ext cx="4618037" cy="1987550"/>
            <a:chOff x="641269" y="2624447"/>
            <a:chExt cx="7160820" cy="3401396"/>
          </a:xfrm>
        </p:grpSpPr>
        <p:sp>
          <p:nvSpPr>
            <p:cNvPr id="59402" name="Freeform 2"/>
            <p:cNvSpPr>
              <a:spLocks/>
            </p:cNvSpPr>
            <p:nvPr/>
          </p:nvSpPr>
          <p:spPr bwMode="auto">
            <a:xfrm>
              <a:off x="658349" y="2752138"/>
              <a:ext cx="2008857" cy="1558760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40"/>
                <a:gd name="T37" fmla="*/ 0 h 1191"/>
                <a:gd name="T38" fmla="*/ 1340 w 1340"/>
                <a:gd name="T39" fmla="*/ 1191 h 11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03" name="Freeform 96"/>
            <p:cNvSpPr>
              <a:spLocks/>
            </p:cNvSpPr>
            <p:nvPr/>
          </p:nvSpPr>
          <p:spPr bwMode="auto">
            <a:xfrm>
              <a:off x="5823980" y="2624447"/>
              <a:ext cx="1978109" cy="1678664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94"/>
                <a:gd name="T34" fmla="*/ 0 h 2693"/>
                <a:gd name="T35" fmla="*/ 2894 w 2894"/>
                <a:gd name="T36" fmla="*/ 2693 h 269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04" name="Freeform 119"/>
            <p:cNvSpPr>
              <a:spLocks/>
            </p:cNvSpPr>
            <p:nvPr/>
          </p:nvSpPr>
          <p:spPr bwMode="auto">
            <a:xfrm>
              <a:off x="3177961" y="3552540"/>
              <a:ext cx="2270212" cy="1227075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24"/>
                <a:gd name="T40" fmla="*/ 0 h 1971"/>
                <a:gd name="T41" fmla="*/ 3324 w 3324"/>
                <a:gd name="T42" fmla="*/ 1971 h 19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9405" name="Group 132"/>
            <p:cNvGrpSpPr>
              <a:grpSpLocks/>
            </p:cNvGrpSpPr>
            <p:nvPr/>
          </p:nvGrpSpPr>
          <p:grpSpPr bwMode="auto">
            <a:xfrm>
              <a:off x="641269" y="2869150"/>
              <a:ext cx="1174761" cy="776376"/>
              <a:chOff x="4089854" y="1363889"/>
              <a:chExt cx="1091746" cy="791482"/>
            </a:xfrm>
          </p:grpSpPr>
          <p:sp>
            <p:nvSpPr>
              <p:cNvPr id="59432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10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943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940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82529" y="3689421"/>
              <a:ext cx="736022" cy="239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407" name="Line 111"/>
            <p:cNvSpPr>
              <a:spLocks noChangeShapeType="1"/>
            </p:cNvSpPr>
            <p:nvPr/>
          </p:nvSpPr>
          <p:spPr bwMode="auto">
            <a:xfrm>
              <a:off x="1309667" y="3393260"/>
              <a:ext cx="541502" cy="3056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pic>
          <p:nvPicPr>
            <p:cNvPr id="59408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69433" y="3827975"/>
              <a:ext cx="736022" cy="239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409" name="Line 111"/>
            <p:cNvSpPr>
              <a:spLocks noChangeShapeType="1"/>
            </p:cNvSpPr>
            <p:nvPr/>
          </p:nvSpPr>
          <p:spPr bwMode="auto">
            <a:xfrm flipH="1">
              <a:off x="6759104" y="3500040"/>
              <a:ext cx="372147" cy="316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59410" name="Group 137"/>
            <p:cNvGrpSpPr>
              <a:grpSpLocks/>
            </p:cNvGrpSpPr>
            <p:nvPr/>
          </p:nvGrpSpPr>
          <p:grpSpPr bwMode="auto">
            <a:xfrm>
              <a:off x="6509707" y="2943896"/>
              <a:ext cx="1174761" cy="776376"/>
              <a:chOff x="4089854" y="1363889"/>
              <a:chExt cx="1091746" cy="791482"/>
            </a:xfrm>
          </p:grpSpPr>
          <p:sp>
            <p:nvSpPr>
              <p:cNvPr id="59428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1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9429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59430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9431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59411" name="Freeform 96"/>
            <p:cNvSpPr>
              <a:spLocks/>
            </p:cNvSpPr>
            <p:nvPr/>
          </p:nvSpPr>
          <p:spPr bwMode="auto">
            <a:xfrm>
              <a:off x="776350" y="2915275"/>
              <a:ext cx="1075177" cy="808704"/>
            </a:xfrm>
            <a:custGeom>
              <a:avLst/>
              <a:gdLst>
                <a:gd name="T0" fmla="*/ 2147483647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2147483647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2147483647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000"/>
                <a:gd name="T34" fmla="*/ 0 h 10305"/>
                <a:gd name="T35" fmla="*/ 10000 w 10000"/>
                <a:gd name="T36" fmla="*/ 10305 h 103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9412" name="Freeform 121"/>
            <p:cNvSpPr>
              <a:spLocks/>
            </p:cNvSpPr>
            <p:nvPr/>
          </p:nvSpPr>
          <p:spPr bwMode="auto">
            <a:xfrm>
              <a:off x="2813114" y="5132009"/>
              <a:ext cx="3168732" cy="893834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36"/>
                <a:gd name="T31" fmla="*/ 0 h 1435"/>
                <a:gd name="T32" fmla="*/ 4636 w 4636"/>
                <a:gd name="T33" fmla="*/ 1435 h 14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pic>
          <p:nvPicPr>
            <p:cNvPr id="59413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40434" y="5142892"/>
              <a:ext cx="839409" cy="665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9414" name="Group 137"/>
            <p:cNvGrpSpPr>
              <a:grpSpLocks/>
            </p:cNvGrpSpPr>
            <p:nvPr/>
          </p:nvGrpSpPr>
          <p:grpSpPr bwMode="auto">
            <a:xfrm>
              <a:off x="1949560" y="3989527"/>
              <a:ext cx="1460520" cy="1273792"/>
              <a:chOff x="1881" y="2450"/>
              <a:chExt cx="855" cy="818"/>
            </a:xfrm>
          </p:grpSpPr>
          <p:sp>
            <p:nvSpPr>
              <p:cNvPr id="59424" name="Line 138"/>
              <p:cNvSpPr>
                <a:spLocks noChangeShapeType="1"/>
              </p:cNvSpPr>
              <p:nvPr/>
            </p:nvSpPr>
            <p:spPr bwMode="auto">
              <a:xfrm flipH="1" flipV="1">
                <a:off x="1880" y="2449"/>
                <a:ext cx="856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59425" name="Group 139"/>
              <p:cNvGrpSpPr>
                <a:grpSpLocks/>
              </p:cNvGrpSpPr>
              <p:nvPr/>
            </p:nvGrpSpPr>
            <p:grpSpPr bwMode="auto">
              <a:xfrm>
                <a:off x="2172" y="2702"/>
                <a:ext cx="249" cy="288"/>
                <a:chOff x="618" y="3500"/>
                <a:chExt cx="249" cy="288"/>
              </a:xfrm>
            </p:grpSpPr>
            <p:sp>
              <p:nvSpPr>
                <p:cNvPr id="59426" name="Oval 140"/>
                <p:cNvSpPr>
                  <a:spLocks noChangeArrowheads="1"/>
                </p:cNvSpPr>
                <p:nvPr/>
              </p:nvSpPr>
              <p:spPr bwMode="auto">
                <a:xfrm>
                  <a:off x="617" y="3519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100"/>
                </a:p>
              </p:txBody>
            </p:sp>
            <p:sp>
              <p:nvSpPr>
                <p:cNvPr id="59427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27" y="3498"/>
                  <a:ext cx="239" cy="2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10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</p:grpSp>
        </p:grpSp>
        <p:sp>
          <p:nvSpPr>
            <p:cNvPr id="59415" name="Line 138"/>
            <p:cNvSpPr>
              <a:spLocks noChangeShapeType="1"/>
            </p:cNvSpPr>
            <p:nvPr/>
          </p:nvSpPr>
          <p:spPr bwMode="auto">
            <a:xfrm rot="10800000" flipH="1" flipV="1">
              <a:off x="2364395" y="3952947"/>
              <a:ext cx="1459733" cy="12714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9416" name="Oval 140"/>
            <p:cNvSpPr>
              <a:spLocks noChangeArrowheads="1"/>
            </p:cNvSpPr>
            <p:nvPr/>
          </p:nvSpPr>
          <p:spPr bwMode="auto">
            <a:xfrm rot="261078">
              <a:off x="2883794" y="4360462"/>
              <a:ext cx="347088" cy="3124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100"/>
            </a:p>
          </p:txBody>
        </p:sp>
        <p:sp>
          <p:nvSpPr>
            <p:cNvPr id="59417" name="Text Box 141"/>
            <p:cNvSpPr txBox="1">
              <a:spLocks noChangeArrowheads="1"/>
            </p:cNvSpPr>
            <p:nvPr/>
          </p:nvSpPr>
          <p:spPr bwMode="auto">
            <a:xfrm>
              <a:off x="2893641" y="4311560"/>
              <a:ext cx="408627" cy="445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1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9418" name="Line 138"/>
            <p:cNvSpPr>
              <a:spLocks noChangeShapeType="1"/>
            </p:cNvSpPr>
            <p:nvPr/>
          </p:nvSpPr>
          <p:spPr bwMode="auto">
            <a:xfrm rot="10800000" flipH="1">
              <a:off x="4594613" y="3491096"/>
              <a:ext cx="2185909" cy="16735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9419" name="Oval 140"/>
            <p:cNvSpPr>
              <a:spLocks noChangeArrowheads="1"/>
            </p:cNvSpPr>
            <p:nvPr/>
          </p:nvSpPr>
          <p:spPr bwMode="auto">
            <a:xfrm rot="261078">
              <a:off x="5566948" y="4096936"/>
              <a:ext cx="344625" cy="3124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100"/>
            </a:p>
          </p:txBody>
        </p:sp>
        <p:sp>
          <p:nvSpPr>
            <p:cNvPr id="59420" name="Text Box 141"/>
            <p:cNvSpPr txBox="1">
              <a:spLocks noChangeArrowheads="1"/>
            </p:cNvSpPr>
            <p:nvPr/>
          </p:nvSpPr>
          <p:spPr bwMode="auto">
            <a:xfrm>
              <a:off x="5574334" y="4048034"/>
              <a:ext cx="408627" cy="448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10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59421" name="Line 138"/>
            <p:cNvSpPr>
              <a:spLocks noChangeShapeType="1"/>
            </p:cNvSpPr>
            <p:nvPr/>
          </p:nvSpPr>
          <p:spPr bwMode="auto">
            <a:xfrm rot="10800000" flipH="1">
              <a:off x="4747233" y="3643235"/>
              <a:ext cx="2185909" cy="16762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59422" name="Oval 140"/>
            <p:cNvSpPr>
              <a:spLocks noChangeArrowheads="1"/>
            </p:cNvSpPr>
            <p:nvPr/>
          </p:nvSpPr>
          <p:spPr bwMode="auto">
            <a:xfrm rot="261078">
              <a:off x="5328173" y="4629423"/>
              <a:ext cx="344625" cy="3124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100"/>
            </a:p>
          </p:txBody>
        </p:sp>
        <p:sp>
          <p:nvSpPr>
            <p:cNvPr id="59423" name="Text Box 141"/>
            <p:cNvSpPr txBox="1">
              <a:spLocks noChangeArrowheads="1"/>
            </p:cNvSpPr>
            <p:nvPr/>
          </p:nvSpPr>
          <p:spPr bwMode="auto">
            <a:xfrm>
              <a:off x="5335557" y="4580521"/>
              <a:ext cx="408627" cy="448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10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pic>
        <p:nvPicPr>
          <p:cNvPr id="59401" name="Picture 15" descr="underline_base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5113" y="896938"/>
            <a:ext cx="8200793" cy="10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69ECD3A8-7159-4A0F-BB48-067A05835438}" type="slidenum">
              <a:rPr lang="en-US" smtClean="0"/>
              <a:pPr/>
              <a:t>55</a:t>
            </a:fld>
            <a:endParaRPr lang="en-US" smtClean="0"/>
          </a:p>
        </p:txBody>
      </p:sp>
      <p:sp>
        <p:nvSpPr>
          <p:cNvPr id="6042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042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BC2CC38-DA27-4549-AC2A-4C11519F2AF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0422" name="Freeform 92"/>
          <p:cNvSpPr>
            <a:spLocks/>
          </p:cNvSpPr>
          <p:nvPr/>
        </p:nvSpPr>
        <p:spPr bwMode="auto">
          <a:xfrm>
            <a:off x="4219575" y="3071813"/>
            <a:ext cx="1838325" cy="14065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0423" name="Freeform 110"/>
          <p:cNvSpPr>
            <a:spLocks/>
          </p:cNvSpPr>
          <p:nvPr/>
        </p:nvSpPr>
        <p:spPr bwMode="auto">
          <a:xfrm>
            <a:off x="1760538" y="3802063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4"/>
              <a:gd name="T40" fmla="*/ 0 h 1971"/>
              <a:gd name="T41" fmla="*/ 3324 w 3324"/>
              <a:gd name="T42" fmla="*/ 1971 h 197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0424" name="Text Box 111"/>
          <p:cNvSpPr txBox="1">
            <a:spLocks noChangeArrowheads="1"/>
          </p:cNvSpPr>
          <p:nvPr/>
        </p:nvSpPr>
        <p:spPr bwMode="auto">
          <a:xfrm>
            <a:off x="1935163" y="4098925"/>
            <a:ext cx="1447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 area network</a:t>
            </a:r>
          </a:p>
        </p:txBody>
      </p:sp>
      <p:sp>
        <p:nvSpPr>
          <p:cNvPr id="60425" name="Freeform 112"/>
          <p:cNvSpPr>
            <a:spLocks/>
          </p:cNvSpPr>
          <p:nvPr/>
        </p:nvSpPr>
        <p:spPr bwMode="auto">
          <a:xfrm>
            <a:off x="1065213" y="5365750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36"/>
              <a:gd name="T31" fmla="*/ 0 h 1435"/>
              <a:gd name="T32" fmla="*/ 4636 w 4636"/>
              <a:gd name="T33" fmla="*/ 1435 h 143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0426" name="Freeform 115"/>
          <p:cNvSpPr>
            <a:spLocks/>
          </p:cNvSpPr>
          <p:nvPr/>
        </p:nvSpPr>
        <p:spPr bwMode="auto">
          <a:xfrm>
            <a:off x="5045075" y="3789363"/>
            <a:ext cx="512763" cy="301625"/>
          </a:xfrm>
          <a:custGeom>
            <a:avLst/>
            <a:gdLst>
              <a:gd name="T0" fmla="*/ 0 w 235"/>
              <a:gd name="T1" fmla="*/ 2147483647 h 238"/>
              <a:gd name="T2" fmla="*/ 2147483647 w 235"/>
              <a:gd name="T3" fmla="*/ 0 h 238"/>
              <a:gd name="T4" fmla="*/ 0 60000 65536"/>
              <a:gd name="T5" fmla="*/ 0 60000 65536"/>
              <a:gd name="T6" fmla="*/ 0 w 235"/>
              <a:gd name="T7" fmla="*/ 0 h 238"/>
              <a:gd name="T8" fmla="*/ 235 w 235"/>
              <a:gd name="T9" fmla="*/ 238 h 2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5" h="238">
                <a:moveTo>
                  <a:pt x="0" y="238"/>
                </a:moveTo>
                <a:lnTo>
                  <a:pt x="235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0427" name="Freeform 116"/>
          <p:cNvSpPr>
            <a:spLocks/>
          </p:cNvSpPr>
          <p:nvPr/>
        </p:nvSpPr>
        <p:spPr bwMode="auto">
          <a:xfrm>
            <a:off x="2501900" y="4319588"/>
            <a:ext cx="2047875" cy="1296987"/>
          </a:xfrm>
          <a:custGeom>
            <a:avLst/>
            <a:gdLst>
              <a:gd name="T0" fmla="*/ 0 w 1290"/>
              <a:gd name="T1" fmla="*/ 2147483647 h 817"/>
              <a:gd name="T2" fmla="*/ 2147483647 w 1290"/>
              <a:gd name="T3" fmla="*/ 2147483647 h 817"/>
              <a:gd name="T4" fmla="*/ 2147483647 w 1290"/>
              <a:gd name="T5" fmla="*/ 0 h 817"/>
              <a:gd name="T6" fmla="*/ 0 60000 65536"/>
              <a:gd name="T7" fmla="*/ 0 60000 65536"/>
              <a:gd name="T8" fmla="*/ 0 60000 65536"/>
              <a:gd name="T9" fmla="*/ 0 w 1290"/>
              <a:gd name="T10" fmla="*/ 0 h 817"/>
              <a:gd name="T11" fmla="*/ 1290 w 1290"/>
              <a:gd name="T12" fmla="*/ 817 h 8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0" h="817">
                <a:moveTo>
                  <a:pt x="0" y="817"/>
                </a:moveTo>
                <a:cubicBezTo>
                  <a:pt x="91" y="728"/>
                  <a:pt x="333" y="419"/>
                  <a:pt x="548" y="283"/>
                </a:cubicBezTo>
                <a:cubicBezTo>
                  <a:pt x="816" y="127"/>
                  <a:pt x="1136" y="59"/>
                  <a:pt x="129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60428" name="Group 117"/>
          <p:cNvGrpSpPr>
            <a:grpSpLocks/>
          </p:cNvGrpSpPr>
          <p:nvPr/>
        </p:nvGrpSpPr>
        <p:grpSpPr bwMode="auto">
          <a:xfrm>
            <a:off x="3162300" y="4557713"/>
            <a:ext cx="320675" cy="366712"/>
            <a:chOff x="618" y="3500"/>
            <a:chExt cx="202" cy="231"/>
          </a:xfrm>
        </p:grpSpPr>
        <p:sp>
          <p:nvSpPr>
            <p:cNvPr id="60553" name="Oval 118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554" name="Text Box 119"/>
            <p:cNvSpPr txBox="1">
              <a:spLocks noChangeArrowheads="1"/>
            </p:cNvSpPr>
            <p:nvPr/>
          </p:nvSpPr>
          <p:spPr bwMode="auto">
            <a:xfrm>
              <a:off x="628" y="3500"/>
              <a:ext cx="1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1</a:t>
              </a:r>
            </a:p>
          </p:txBody>
        </p:sp>
      </p:grpSp>
      <p:sp>
        <p:nvSpPr>
          <p:cNvPr id="60429" name="Text Box 121"/>
          <p:cNvSpPr txBox="1">
            <a:spLocks noChangeArrowheads="1"/>
          </p:cNvSpPr>
          <p:nvPr/>
        </p:nvSpPr>
        <p:spPr bwMode="auto">
          <a:xfrm>
            <a:off x="6154220" y="3221038"/>
            <a:ext cx="154991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 dirty="0">
                <a:latin typeface="Arial" pitchFamily="34" charset="0"/>
              </a:rPr>
              <a:t>ξένο επισκεπτόμενο δίκτυο στην αρχή της συνόδου</a:t>
            </a:r>
            <a:endParaRPr lang="en-US" sz="1400" dirty="0">
              <a:latin typeface="Arial" pitchFamily="34" charset="0"/>
            </a:endParaRPr>
          </a:p>
        </p:txBody>
      </p:sp>
      <p:sp>
        <p:nvSpPr>
          <p:cNvPr id="60430" name="Freeform 123"/>
          <p:cNvSpPr>
            <a:spLocks/>
          </p:cNvSpPr>
          <p:nvPr/>
        </p:nvSpPr>
        <p:spPr bwMode="auto">
          <a:xfrm>
            <a:off x="5146675" y="4430713"/>
            <a:ext cx="1838325" cy="14065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0431" name="Line 138"/>
          <p:cNvSpPr>
            <a:spLocks noChangeShapeType="1"/>
          </p:cNvSpPr>
          <p:nvPr/>
        </p:nvSpPr>
        <p:spPr bwMode="auto">
          <a:xfrm flipV="1">
            <a:off x="5889625" y="5070475"/>
            <a:ext cx="603250" cy="3540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0432" name="Freeform 146"/>
          <p:cNvSpPr>
            <a:spLocks/>
          </p:cNvSpPr>
          <p:nvPr/>
        </p:nvSpPr>
        <p:spPr bwMode="auto">
          <a:xfrm>
            <a:off x="4892675" y="4332288"/>
            <a:ext cx="596900" cy="1054100"/>
          </a:xfrm>
          <a:custGeom>
            <a:avLst/>
            <a:gdLst>
              <a:gd name="T0" fmla="*/ 2147483647 w 376"/>
              <a:gd name="T1" fmla="*/ 2147483647 h 664"/>
              <a:gd name="T2" fmla="*/ 0 w 376"/>
              <a:gd name="T3" fmla="*/ 0 h 664"/>
              <a:gd name="T4" fmla="*/ 0 60000 65536"/>
              <a:gd name="T5" fmla="*/ 0 60000 65536"/>
              <a:gd name="T6" fmla="*/ 0 w 376"/>
              <a:gd name="T7" fmla="*/ 0 h 664"/>
              <a:gd name="T8" fmla="*/ 376 w 376"/>
              <a:gd name="T9" fmla="*/ 664 h 6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6" h="664">
                <a:moveTo>
                  <a:pt x="376" y="664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60433" name="Group 147"/>
          <p:cNvGrpSpPr>
            <a:grpSpLocks/>
          </p:cNvGrpSpPr>
          <p:nvPr/>
        </p:nvGrpSpPr>
        <p:grpSpPr bwMode="auto">
          <a:xfrm>
            <a:off x="5562600" y="3649663"/>
            <a:ext cx="914400" cy="590550"/>
            <a:chOff x="10665" y="3225"/>
            <a:chExt cx="1440" cy="930"/>
          </a:xfrm>
        </p:grpSpPr>
        <p:sp>
          <p:nvSpPr>
            <p:cNvPr id="60483" name="Oval 148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0484" name="Group 149"/>
            <p:cNvGrpSpPr>
              <a:grpSpLocks/>
            </p:cNvGrpSpPr>
            <p:nvPr/>
          </p:nvGrpSpPr>
          <p:grpSpPr bwMode="auto">
            <a:xfrm>
              <a:off x="11038" y="3281"/>
              <a:ext cx="618" cy="667"/>
              <a:chOff x="8023" y="4451"/>
              <a:chExt cx="618" cy="667"/>
            </a:xfrm>
          </p:grpSpPr>
          <p:sp>
            <p:nvSpPr>
              <p:cNvPr id="60485" name="Freeform 150"/>
              <p:cNvSpPr>
                <a:spLocks/>
              </p:cNvSpPr>
              <p:nvPr/>
            </p:nvSpPr>
            <p:spPr bwMode="auto">
              <a:xfrm>
                <a:off x="8279" y="4653"/>
                <a:ext cx="263" cy="380"/>
              </a:xfrm>
              <a:custGeom>
                <a:avLst/>
                <a:gdLst>
                  <a:gd name="T0" fmla="*/ 0 w 788"/>
                  <a:gd name="T1" fmla="*/ 0 h 1138"/>
                  <a:gd name="T2" fmla="*/ 0 w 788"/>
                  <a:gd name="T3" fmla="*/ 0 h 1138"/>
                  <a:gd name="T4" fmla="*/ 0 w 788"/>
                  <a:gd name="T5" fmla="*/ 0 h 1138"/>
                  <a:gd name="T6" fmla="*/ 0 w 788"/>
                  <a:gd name="T7" fmla="*/ 0 h 1138"/>
                  <a:gd name="T8" fmla="*/ 0 w 788"/>
                  <a:gd name="T9" fmla="*/ 0 h 1138"/>
                  <a:gd name="T10" fmla="*/ 0 w 788"/>
                  <a:gd name="T11" fmla="*/ 0 h 1138"/>
                  <a:gd name="T12" fmla="*/ 0 w 788"/>
                  <a:gd name="T13" fmla="*/ 0 h 1138"/>
                  <a:gd name="T14" fmla="*/ 0 w 788"/>
                  <a:gd name="T15" fmla="*/ 0 h 1138"/>
                  <a:gd name="T16" fmla="*/ 0 w 788"/>
                  <a:gd name="T17" fmla="*/ 0 h 1138"/>
                  <a:gd name="T18" fmla="*/ 0 w 788"/>
                  <a:gd name="T19" fmla="*/ 0 h 1138"/>
                  <a:gd name="T20" fmla="*/ 0 w 788"/>
                  <a:gd name="T21" fmla="*/ 0 h 1138"/>
                  <a:gd name="T22" fmla="*/ 0 w 788"/>
                  <a:gd name="T23" fmla="*/ 0 h 1138"/>
                  <a:gd name="T24" fmla="*/ 0 w 788"/>
                  <a:gd name="T25" fmla="*/ 0 h 1138"/>
                  <a:gd name="T26" fmla="*/ 0 w 788"/>
                  <a:gd name="T27" fmla="*/ 0 h 1138"/>
                  <a:gd name="T28" fmla="*/ 0 w 788"/>
                  <a:gd name="T29" fmla="*/ 0 h 1138"/>
                  <a:gd name="T30" fmla="*/ 0 w 788"/>
                  <a:gd name="T31" fmla="*/ 0 h 1138"/>
                  <a:gd name="T32" fmla="*/ 0 w 788"/>
                  <a:gd name="T33" fmla="*/ 0 h 1138"/>
                  <a:gd name="T34" fmla="*/ 0 w 788"/>
                  <a:gd name="T35" fmla="*/ 0 h 1138"/>
                  <a:gd name="T36" fmla="*/ 0 w 788"/>
                  <a:gd name="T37" fmla="*/ 0 h 1138"/>
                  <a:gd name="T38" fmla="*/ 0 w 788"/>
                  <a:gd name="T39" fmla="*/ 0 h 1138"/>
                  <a:gd name="T40" fmla="*/ 0 w 788"/>
                  <a:gd name="T41" fmla="*/ 0 h 1138"/>
                  <a:gd name="T42" fmla="*/ 0 w 788"/>
                  <a:gd name="T43" fmla="*/ 0 h 1138"/>
                  <a:gd name="T44" fmla="*/ 0 w 788"/>
                  <a:gd name="T45" fmla="*/ 0 h 1138"/>
                  <a:gd name="T46" fmla="*/ 0 w 788"/>
                  <a:gd name="T47" fmla="*/ 0 h 1138"/>
                  <a:gd name="T48" fmla="*/ 0 w 788"/>
                  <a:gd name="T49" fmla="*/ 0 h 1138"/>
                  <a:gd name="T50" fmla="*/ 0 w 788"/>
                  <a:gd name="T51" fmla="*/ 0 h 1138"/>
                  <a:gd name="T52" fmla="*/ 0 w 788"/>
                  <a:gd name="T53" fmla="*/ 0 h 1138"/>
                  <a:gd name="T54" fmla="*/ 0 w 788"/>
                  <a:gd name="T55" fmla="*/ 0 h 1138"/>
                  <a:gd name="T56" fmla="*/ 0 w 788"/>
                  <a:gd name="T57" fmla="*/ 0 h 1138"/>
                  <a:gd name="T58" fmla="*/ 0 w 788"/>
                  <a:gd name="T59" fmla="*/ 0 h 1138"/>
                  <a:gd name="T60" fmla="*/ 0 w 788"/>
                  <a:gd name="T61" fmla="*/ 0 h 1138"/>
                  <a:gd name="T62" fmla="*/ 0 w 788"/>
                  <a:gd name="T63" fmla="*/ 0 h 1138"/>
                  <a:gd name="T64" fmla="*/ 0 w 788"/>
                  <a:gd name="T65" fmla="*/ 0 h 1138"/>
                  <a:gd name="T66" fmla="*/ 0 w 788"/>
                  <a:gd name="T67" fmla="*/ 0 h 1138"/>
                  <a:gd name="T68" fmla="*/ 0 w 788"/>
                  <a:gd name="T69" fmla="*/ 0 h 1138"/>
                  <a:gd name="T70" fmla="*/ 0 w 788"/>
                  <a:gd name="T71" fmla="*/ 0 h 1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788"/>
                  <a:gd name="T109" fmla="*/ 0 h 1138"/>
                  <a:gd name="T110" fmla="*/ 788 w 788"/>
                  <a:gd name="T111" fmla="*/ 1138 h 113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788" h="1138">
                    <a:moveTo>
                      <a:pt x="310" y="2"/>
                    </a:moveTo>
                    <a:lnTo>
                      <a:pt x="298" y="0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2" y="2"/>
                    </a:lnTo>
                    <a:lnTo>
                      <a:pt x="219" y="4"/>
                    </a:lnTo>
                    <a:lnTo>
                      <a:pt x="192" y="7"/>
                    </a:lnTo>
                    <a:lnTo>
                      <a:pt x="167" y="12"/>
                    </a:lnTo>
                    <a:lnTo>
                      <a:pt x="141" y="17"/>
                    </a:lnTo>
                    <a:lnTo>
                      <a:pt x="116" y="25"/>
                    </a:lnTo>
                    <a:lnTo>
                      <a:pt x="91" y="35"/>
                    </a:lnTo>
                    <a:lnTo>
                      <a:pt x="67" y="45"/>
                    </a:lnTo>
                    <a:lnTo>
                      <a:pt x="47" y="58"/>
                    </a:lnTo>
                    <a:lnTo>
                      <a:pt x="29" y="73"/>
                    </a:lnTo>
                    <a:lnTo>
                      <a:pt x="16" y="91"/>
                    </a:lnTo>
                    <a:lnTo>
                      <a:pt x="6" y="109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1" y="144"/>
                    </a:lnTo>
                    <a:lnTo>
                      <a:pt x="3" y="152"/>
                    </a:lnTo>
                    <a:lnTo>
                      <a:pt x="4" y="162"/>
                    </a:lnTo>
                    <a:lnTo>
                      <a:pt x="13" y="197"/>
                    </a:lnTo>
                    <a:lnTo>
                      <a:pt x="25" y="240"/>
                    </a:lnTo>
                    <a:lnTo>
                      <a:pt x="39" y="290"/>
                    </a:lnTo>
                    <a:lnTo>
                      <a:pt x="57" y="348"/>
                    </a:lnTo>
                    <a:lnTo>
                      <a:pt x="76" y="410"/>
                    </a:lnTo>
                    <a:lnTo>
                      <a:pt x="100" y="474"/>
                    </a:lnTo>
                    <a:lnTo>
                      <a:pt x="123" y="543"/>
                    </a:lnTo>
                    <a:lnTo>
                      <a:pt x="150" y="612"/>
                    </a:lnTo>
                    <a:lnTo>
                      <a:pt x="176" y="684"/>
                    </a:lnTo>
                    <a:lnTo>
                      <a:pt x="205" y="753"/>
                    </a:lnTo>
                    <a:lnTo>
                      <a:pt x="235" y="822"/>
                    </a:lnTo>
                    <a:lnTo>
                      <a:pt x="264" y="887"/>
                    </a:lnTo>
                    <a:lnTo>
                      <a:pt x="293" y="949"/>
                    </a:lnTo>
                    <a:lnTo>
                      <a:pt x="323" y="1005"/>
                    </a:lnTo>
                    <a:lnTo>
                      <a:pt x="352" y="1055"/>
                    </a:lnTo>
                    <a:lnTo>
                      <a:pt x="381" y="1098"/>
                    </a:lnTo>
                    <a:lnTo>
                      <a:pt x="389" y="1109"/>
                    </a:lnTo>
                    <a:lnTo>
                      <a:pt x="398" y="1120"/>
                    </a:lnTo>
                    <a:lnTo>
                      <a:pt x="406" y="1130"/>
                    </a:lnTo>
                    <a:lnTo>
                      <a:pt x="414" y="1138"/>
                    </a:lnTo>
                    <a:lnTo>
                      <a:pt x="436" y="1130"/>
                    </a:lnTo>
                    <a:lnTo>
                      <a:pt x="461" y="1121"/>
                    </a:lnTo>
                    <a:lnTo>
                      <a:pt x="487" y="1111"/>
                    </a:lnTo>
                    <a:lnTo>
                      <a:pt x="517" y="1099"/>
                    </a:lnTo>
                    <a:lnTo>
                      <a:pt x="547" y="1088"/>
                    </a:lnTo>
                    <a:lnTo>
                      <a:pt x="578" y="1075"/>
                    </a:lnTo>
                    <a:lnTo>
                      <a:pt x="609" y="1062"/>
                    </a:lnTo>
                    <a:lnTo>
                      <a:pt x="640" y="1049"/>
                    </a:lnTo>
                    <a:lnTo>
                      <a:pt x="669" y="1036"/>
                    </a:lnTo>
                    <a:lnTo>
                      <a:pt x="697" y="1023"/>
                    </a:lnTo>
                    <a:lnTo>
                      <a:pt x="722" y="1012"/>
                    </a:lnTo>
                    <a:lnTo>
                      <a:pt x="744" y="999"/>
                    </a:lnTo>
                    <a:lnTo>
                      <a:pt x="762" y="987"/>
                    </a:lnTo>
                    <a:lnTo>
                      <a:pt x="775" y="977"/>
                    </a:lnTo>
                    <a:lnTo>
                      <a:pt x="785" y="967"/>
                    </a:lnTo>
                    <a:lnTo>
                      <a:pt x="788" y="959"/>
                    </a:lnTo>
                    <a:lnTo>
                      <a:pt x="756" y="915"/>
                    </a:lnTo>
                    <a:lnTo>
                      <a:pt x="722" y="868"/>
                    </a:lnTo>
                    <a:lnTo>
                      <a:pt x="687" y="813"/>
                    </a:lnTo>
                    <a:lnTo>
                      <a:pt x="650" y="755"/>
                    </a:lnTo>
                    <a:lnTo>
                      <a:pt x="612" y="693"/>
                    </a:lnTo>
                    <a:lnTo>
                      <a:pt x="575" y="627"/>
                    </a:lnTo>
                    <a:lnTo>
                      <a:pt x="537" y="561"/>
                    </a:lnTo>
                    <a:lnTo>
                      <a:pt x="500" y="492"/>
                    </a:lnTo>
                    <a:lnTo>
                      <a:pt x="467" y="423"/>
                    </a:lnTo>
                    <a:lnTo>
                      <a:pt x="433" y="354"/>
                    </a:lnTo>
                    <a:lnTo>
                      <a:pt x="404" y="287"/>
                    </a:lnTo>
                    <a:lnTo>
                      <a:pt x="376" y="223"/>
                    </a:lnTo>
                    <a:lnTo>
                      <a:pt x="352" y="161"/>
                    </a:lnTo>
                    <a:lnTo>
                      <a:pt x="333" y="102"/>
                    </a:lnTo>
                    <a:lnTo>
                      <a:pt x="318" y="49"/>
                    </a:lnTo>
                    <a:lnTo>
                      <a:pt x="310" y="2"/>
                    </a:lnTo>
                    <a:close/>
                  </a:path>
                </a:pathLst>
              </a:custGeom>
              <a:solidFill>
                <a:srgbClr val="F4FCEA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86" name="Freeform 151"/>
              <p:cNvSpPr>
                <a:spLocks/>
              </p:cNvSpPr>
              <p:nvPr/>
            </p:nvSpPr>
            <p:spPr bwMode="auto">
              <a:xfrm>
                <a:off x="8264" y="4707"/>
                <a:ext cx="142" cy="312"/>
              </a:xfrm>
              <a:custGeom>
                <a:avLst/>
                <a:gdLst>
                  <a:gd name="T0" fmla="*/ 0 w 425"/>
                  <a:gd name="T1" fmla="*/ 0 h 936"/>
                  <a:gd name="T2" fmla="*/ 0 w 425"/>
                  <a:gd name="T3" fmla="*/ 0 h 936"/>
                  <a:gd name="T4" fmla="*/ 0 w 425"/>
                  <a:gd name="T5" fmla="*/ 0 h 936"/>
                  <a:gd name="T6" fmla="*/ 0 w 425"/>
                  <a:gd name="T7" fmla="*/ 0 h 936"/>
                  <a:gd name="T8" fmla="*/ 0 w 425"/>
                  <a:gd name="T9" fmla="*/ 0 h 936"/>
                  <a:gd name="T10" fmla="*/ 0 w 425"/>
                  <a:gd name="T11" fmla="*/ 0 h 936"/>
                  <a:gd name="T12" fmla="*/ 0 w 425"/>
                  <a:gd name="T13" fmla="*/ 0 h 936"/>
                  <a:gd name="T14" fmla="*/ 0 w 425"/>
                  <a:gd name="T15" fmla="*/ 0 h 936"/>
                  <a:gd name="T16" fmla="*/ 0 w 425"/>
                  <a:gd name="T17" fmla="*/ 0 h 936"/>
                  <a:gd name="T18" fmla="*/ 0 w 425"/>
                  <a:gd name="T19" fmla="*/ 0 h 936"/>
                  <a:gd name="T20" fmla="*/ 0 w 425"/>
                  <a:gd name="T21" fmla="*/ 0 h 936"/>
                  <a:gd name="T22" fmla="*/ 0 w 425"/>
                  <a:gd name="T23" fmla="*/ 0 h 936"/>
                  <a:gd name="T24" fmla="*/ 0 w 425"/>
                  <a:gd name="T25" fmla="*/ 0 h 936"/>
                  <a:gd name="T26" fmla="*/ 0 w 425"/>
                  <a:gd name="T27" fmla="*/ 0 h 936"/>
                  <a:gd name="T28" fmla="*/ 0 w 425"/>
                  <a:gd name="T29" fmla="*/ 0 h 936"/>
                  <a:gd name="T30" fmla="*/ 0 w 425"/>
                  <a:gd name="T31" fmla="*/ 0 h 936"/>
                  <a:gd name="T32" fmla="*/ 0 w 425"/>
                  <a:gd name="T33" fmla="*/ 0 h 936"/>
                  <a:gd name="T34" fmla="*/ 0 w 425"/>
                  <a:gd name="T35" fmla="*/ 0 h 936"/>
                  <a:gd name="T36" fmla="*/ 0 w 425"/>
                  <a:gd name="T37" fmla="*/ 0 h 936"/>
                  <a:gd name="T38" fmla="*/ 0 w 425"/>
                  <a:gd name="T39" fmla="*/ 0 h 936"/>
                  <a:gd name="T40" fmla="*/ 0 w 425"/>
                  <a:gd name="T41" fmla="*/ 0 h 936"/>
                  <a:gd name="T42" fmla="*/ 0 w 425"/>
                  <a:gd name="T43" fmla="*/ 0 h 936"/>
                  <a:gd name="T44" fmla="*/ 0 w 425"/>
                  <a:gd name="T45" fmla="*/ 0 h 936"/>
                  <a:gd name="T46" fmla="*/ 0 w 425"/>
                  <a:gd name="T47" fmla="*/ 0 h 936"/>
                  <a:gd name="T48" fmla="*/ 0 w 425"/>
                  <a:gd name="T49" fmla="*/ 0 h 936"/>
                  <a:gd name="T50" fmla="*/ 0 w 425"/>
                  <a:gd name="T51" fmla="*/ 0 h 936"/>
                  <a:gd name="T52" fmla="*/ 0 w 425"/>
                  <a:gd name="T53" fmla="*/ 0 h 936"/>
                  <a:gd name="T54" fmla="*/ 0 w 425"/>
                  <a:gd name="T55" fmla="*/ 0 h 936"/>
                  <a:gd name="T56" fmla="*/ 0 w 425"/>
                  <a:gd name="T57" fmla="*/ 0 h 936"/>
                  <a:gd name="T58" fmla="*/ 0 w 425"/>
                  <a:gd name="T59" fmla="*/ 0 h 936"/>
                  <a:gd name="T60" fmla="*/ 0 w 425"/>
                  <a:gd name="T61" fmla="*/ 0 h 936"/>
                  <a:gd name="T62" fmla="*/ 0 w 425"/>
                  <a:gd name="T63" fmla="*/ 0 h 936"/>
                  <a:gd name="T64" fmla="*/ 0 w 425"/>
                  <a:gd name="T65" fmla="*/ 0 h 936"/>
                  <a:gd name="T66" fmla="*/ 0 w 425"/>
                  <a:gd name="T67" fmla="*/ 0 h 936"/>
                  <a:gd name="T68" fmla="*/ 0 w 425"/>
                  <a:gd name="T69" fmla="*/ 0 h 936"/>
                  <a:gd name="T70" fmla="*/ 0 w 425"/>
                  <a:gd name="T71" fmla="*/ 0 h 936"/>
                  <a:gd name="T72" fmla="*/ 0 w 425"/>
                  <a:gd name="T73" fmla="*/ 0 h 936"/>
                  <a:gd name="T74" fmla="*/ 0 w 425"/>
                  <a:gd name="T75" fmla="*/ 0 h 936"/>
                  <a:gd name="T76" fmla="*/ 0 w 425"/>
                  <a:gd name="T77" fmla="*/ 0 h 936"/>
                  <a:gd name="T78" fmla="*/ 0 w 425"/>
                  <a:gd name="T79" fmla="*/ 0 h 936"/>
                  <a:gd name="T80" fmla="*/ 0 w 425"/>
                  <a:gd name="T81" fmla="*/ 0 h 936"/>
                  <a:gd name="T82" fmla="*/ 0 w 425"/>
                  <a:gd name="T83" fmla="*/ 0 h 936"/>
                  <a:gd name="T84" fmla="*/ 0 w 425"/>
                  <a:gd name="T85" fmla="*/ 0 h 936"/>
                  <a:gd name="T86" fmla="*/ 0 w 425"/>
                  <a:gd name="T87" fmla="*/ 0 h 936"/>
                  <a:gd name="T88" fmla="*/ 0 w 425"/>
                  <a:gd name="T89" fmla="*/ 0 h 936"/>
                  <a:gd name="T90" fmla="*/ 0 w 425"/>
                  <a:gd name="T91" fmla="*/ 0 h 936"/>
                  <a:gd name="T92" fmla="*/ 0 w 425"/>
                  <a:gd name="T93" fmla="*/ 0 h 936"/>
                  <a:gd name="T94" fmla="*/ 0 w 425"/>
                  <a:gd name="T95" fmla="*/ 0 h 936"/>
                  <a:gd name="T96" fmla="*/ 0 w 425"/>
                  <a:gd name="T97" fmla="*/ 0 h 9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25"/>
                  <a:gd name="T148" fmla="*/ 0 h 936"/>
                  <a:gd name="T149" fmla="*/ 425 w 425"/>
                  <a:gd name="T150" fmla="*/ 936 h 9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25" h="936">
                    <a:moveTo>
                      <a:pt x="48" y="0"/>
                    </a:moveTo>
                    <a:lnTo>
                      <a:pt x="48" y="2"/>
                    </a:lnTo>
                    <a:lnTo>
                      <a:pt x="48" y="5"/>
                    </a:lnTo>
                    <a:lnTo>
                      <a:pt x="47" y="11"/>
                    </a:lnTo>
                    <a:lnTo>
                      <a:pt x="44" y="19"/>
                    </a:lnTo>
                    <a:lnTo>
                      <a:pt x="39" y="35"/>
                    </a:lnTo>
                    <a:lnTo>
                      <a:pt x="32" y="55"/>
                    </a:lnTo>
                    <a:lnTo>
                      <a:pt x="20" y="82"/>
                    </a:lnTo>
                    <a:lnTo>
                      <a:pt x="6" y="117"/>
                    </a:lnTo>
                    <a:lnTo>
                      <a:pt x="0" y="141"/>
                    </a:lnTo>
                    <a:lnTo>
                      <a:pt x="0" y="177"/>
                    </a:lnTo>
                    <a:lnTo>
                      <a:pt x="4" y="220"/>
                    </a:lnTo>
                    <a:lnTo>
                      <a:pt x="13" y="271"/>
                    </a:lnTo>
                    <a:lnTo>
                      <a:pt x="26" y="325"/>
                    </a:lnTo>
                    <a:lnTo>
                      <a:pt x="41" y="386"/>
                    </a:lnTo>
                    <a:lnTo>
                      <a:pt x="58" y="446"/>
                    </a:lnTo>
                    <a:lnTo>
                      <a:pt x="78" y="509"/>
                    </a:lnTo>
                    <a:lnTo>
                      <a:pt x="98" y="570"/>
                    </a:lnTo>
                    <a:lnTo>
                      <a:pt x="119" y="628"/>
                    </a:lnTo>
                    <a:lnTo>
                      <a:pt x="138" y="683"/>
                    </a:lnTo>
                    <a:lnTo>
                      <a:pt x="157" y="733"/>
                    </a:lnTo>
                    <a:lnTo>
                      <a:pt x="174" y="775"/>
                    </a:lnTo>
                    <a:lnTo>
                      <a:pt x="189" y="808"/>
                    </a:lnTo>
                    <a:lnTo>
                      <a:pt x="201" y="831"/>
                    </a:lnTo>
                    <a:lnTo>
                      <a:pt x="210" y="843"/>
                    </a:lnTo>
                    <a:lnTo>
                      <a:pt x="223" y="853"/>
                    </a:lnTo>
                    <a:lnTo>
                      <a:pt x="239" y="861"/>
                    </a:lnTo>
                    <a:lnTo>
                      <a:pt x="258" y="873"/>
                    </a:lnTo>
                    <a:lnTo>
                      <a:pt x="282" y="883"/>
                    </a:lnTo>
                    <a:lnTo>
                      <a:pt x="310" y="896"/>
                    </a:lnTo>
                    <a:lnTo>
                      <a:pt x="342" y="907"/>
                    </a:lnTo>
                    <a:lnTo>
                      <a:pt x="380" y="922"/>
                    </a:lnTo>
                    <a:lnTo>
                      <a:pt x="425" y="936"/>
                    </a:lnTo>
                    <a:lnTo>
                      <a:pt x="396" y="893"/>
                    </a:lnTo>
                    <a:lnTo>
                      <a:pt x="367" y="843"/>
                    </a:lnTo>
                    <a:lnTo>
                      <a:pt x="337" y="787"/>
                    </a:lnTo>
                    <a:lnTo>
                      <a:pt x="308" y="725"/>
                    </a:lnTo>
                    <a:lnTo>
                      <a:pt x="279" y="660"/>
                    </a:lnTo>
                    <a:lnTo>
                      <a:pt x="249" y="591"/>
                    </a:lnTo>
                    <a:lnTo>
                      <a:pt x="220" y="522"/>
                    </a:lnTo>
                    <a:lnTo>
                      <a:pt x="194" y="450"/>
                    </a:lnTo>
                    <a:lnTo>
                      <a:pt x="167" y="381"/>
                    </a:lnTo>
                    <a:lnTo>
                      <a:pt x="144" y="312"/>
                    </a:lnTo>
                    <a:lnTo>
                      <a:pt x="120" y="248"/>
                    </a:lnTo>
                    <a:lnTo>
                      <a:pt x="101" y="186"/>
                    </a:lnTo>
                    <a:lnTo>
                      <a:pt x="83" y="128"/>
                    </a:lnTo>
                    <a:lnTo>
                      <a:pt x="69" y="78"/>
                    </a:lnTo>
                    <a:lnTo>
                      <a:pt x="57" y="3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87" name="Freeform 152"/>
              <p:cNvSpPr>
                <a:spLocks/>
              </p:cNvSpPr>
              <p:nvPr/>
            </p:nvSpPr>
            <p:spPr bwMode="auto">
              <a:xfrm>
                <a:off x="8310" y="4696"/>
                <a:ext cx="64" cy="69"/>
              </a:xfrm>
              <a:custGeom>
                <a:avLst/>
                <a:gdLst>
                  <a:gd name="T0" fmla="*/ 0 w 192"/>
                  <a:gd name="T1" fmla="*/ 0 h 208"/>
                  <a:gd name="T2" fmla="*/ 0 w 192"/>
                  <a:gd name="T3" fmla="*/ 0 h 208"/>
                  <a:gd name="T4" fmla="*/ 0 w 192"/>
                  <a:gd name="T5" fmla="*/ 0 h 208"/>
                  <a:gd name="T6" fmla="*/ 0 w 192"/>
                  <a:gd name="T7" fmla="*/ 0 h 208"/>
                  <a:gd name="T8" fmla="*/ 0 w 192"/>
                  <a:gd name="T9" fmla="*/ 0 h 208"/>
                  <a:gd name="T10" fmla="*/ 0 w 192"/>
                  <a:gd name="T11" fmla="*/ 0 h 208"/>
                  <a:gd name="T12" fmla="*/ 0 w 192"/>
                  <a:gd name="T13" fmla="*/ 0 h 208"/>
                  <a:gd name="T14" fmla="*/ 0 w 192"/>
                  <a:gd name="T15" fmla="*/ 0 h 208"/>
                  <a:gd name="T16" fmla="*/ 0 w 192"/>
                  <a:gd name="T17" fmla="*/ 0 h 208"/>
                  <a:gd name="T18" fmla="*/ 0 w 192"/>
                  <a:gd name="T19" fmla="*/ 0 h 208"/>
                  <a:gd name="T20" fmla="*/ 0 w 192"/>
                  <a:gd name="T21" fmla="*/ 0 h 208"/>
                  <a:gd name="T22" fmla="*/ 0 w 192"/>
                  <a:gd name="T23" fmla="*/ 0 h 208"/>
                  <a:gd name="T24" fmla="*/ 0 w 192"/>
                  <a:gd name="T25" fmla="*/ 0 h 208"/>
                  <a:gd name="T26" fmla="*/ 0 w 192"/>
                  <a:gd name="T27" fmla="*/ 0 h 208"/>
                  <a:gd name="T28" fmla="*/ 0 w 192"/>
                  <a:gd name="T29" fmla="*/ 0 h 208"/>
                  <a:gd name="T30" fmla="*/ 0 w 192"/>
                  <a:gd name="T31" fmla="*/ 0 h 208"/>
                  <a:gd name="T32" fmla="*/ 0 w 192"/>
                  <a:gd name="T33" fmla="*/ 0 h 208"/>
                  <a:gd name="T34" fmla="*/ 0 w 192"/>
                  <a:gd name="T35" fmla="*/ 0 h 208"/>
                  <a:gd name="T36" fmla="*/ 0 w 192"/>
                  <a:gd name="T37" fmla="*/ 0 h 208"/>
                  <a:gd name="T38" fmla="*/ 0 w 192"/>
                  <a:gd name="T39" fmla="*/ 0 h 208"/>
                  <a:gd name="T40" fmla="*/ 0 w 192"/>
                  <a:gd name="T41" fmla="*/ 0 h 208"/>
                  <a:gd name="T42" fmla="*/ 0 w 192"/>
                  <a:gd name="T43" fmla="*/ 0 h 208"/>
                  <a:gd name="T44" fmla="*/ 0 w 192"/>
                  <a:gd name="T45" fmla="*/ 0 h 208"/>
                  <a:gd name="T46" fmla="*/ 0 w 192"/>
                  <a:gd name="T47" fmla="*/ 0 h 208"/>
                  <a:gd name="T48" fmla="*/ 0 w 192"/>
                  <a:gd name="T49" fmla="*/ 0 h 208"/>
                  <a:gd name="T50" fmla="*/ 0 w 192"/>
                  <a:gd name="T51" fmla="*/ 0 h 208"/>
                  <a:gd name="T52" fmla="*/ 0 w 192"/>
                  <a:gd name="T53" fmla="*/ 0 h 208"/>
                  <a:gd name="T54" fmla="*/ 0 w 192"/>
                  <a:gd name="T55" fmla="*/ 0 h 208"/>
                  <a:gd name="T56" fmla="*/ 0 w 192"/>
                  <a:gd name="T57" fmla="*/ 0 h 2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92"/>
                  <a:gd name="T88" fmla="*/ 0 h 208"/>
                  <a:gd name="T89" fmla="*/ 192 w 192"/>
                  <a:gd name="T90" fmla="*/ 208 h 20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92" h="208">
                    <a:moveTo>
                      <a:pt x="26" y="11"/>
                    </a:moveTo>
                    <a:lnTo>
                      <a:pt x="13" y="24"/>
                    </a:lnTo>
                    <a:lnTo>
                      <a:pt x="4" y="43"/>
                    </a:lnTo>
                    <a:lnTo>
                      <a:pt x="0" y="67"/>
                    </a:lnTo>
                    <a:lnTo>
                      <a:pt x="0" y="93"/>
                    </a:lnTo>
                    <a:lnTo>
                      <a:pt x="3" y="120"/>
                    </a:lnTo>
                    <a:lnTo>
                      <a:pt x="10" y="148"/>
                    </a:lnTo>
                    <a:lnTo>
                      <a:pt x="20" y="171"/>
                    </a:lnTo>
                    <a:lnTo>
                      <a:pt x="35" y="189"/>
                    </a:lnTo>
                    <a:lnTo>
                      <a:pt x="51" y="201"/>
                    </a:lnTo>
                    <a:lnTo>
                      <a:pt x="70" y="206"/>
                    </a:lnTo>
                    <a:lnTo>
                      <a:pt x="91" y="208"/>
                    </a:lnTo>
                    <a:lnTo>
                      <a:pt x="111" y="204"/>
                    </a:lnTo>
                    <a:lnTo>
                      <a:pt x="130" y="196"/>
                    </a:lnTo>
                    <a:lnTo>
                      <a:pt x="148" y="186"/>
                    </a:lnTo>
                    <a:lnTo>
                      <a:pt x="163" y="176"/>
                    </a:lnTo>
                    <a:lnTo>
                      <a:pt x="174" y="163"/>
                    </a:lnTo>
                    <a:lnTo>
                      <a:pt x="189" y="130"/>
                    </a:lnTo>
                    <a:lnTo>
                      <a:pt x="192" y="89"/>
                    </a:lnTo>
                    <a:lnTo>
                      <a:pt x="185" y="50"/>
                    </a:lnTo>
                    <a:lnTo>
                      <a:pt x="166" y="27"/>
                    </a:lnTo>
                    <a:lnTo>
                      <a:pt x="152" y="21"/>
                    </a:lnTo>
                    <a:lnTo>
                      <a:pt x="138" y="14"/>
                    </a:lnTo>
                    <a:lnTo>
                      <a:pt x="122" y="8"/>
                    </a:lnTo>
                    <a:lnTo>
                      <a:pt x="104" y="2"/>
                    </a:lnTo>
                    <a:lnTo>
                      <a:pt x="85" y="0"/>
                    </a:lnTo>
                    <a:lnTo>
                      <a:pt x="66" y="0"/>
                    </a:lnTo>
                    <a:lnTo>
                      <a:pt x="47" y="2"/>
                    </a:lnTo>
                    <a:lnTo>
                      <a:pt x="26" y="11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88" name="Freeform 153"/>
              <p:cNvSpPr>
                <a:spLocks/>
              </p:cNvSpPr>
              <p:nvPr/>
            </p:nvSpPr>
            <p:spPr bwMode="auto">
              <a:xfrm>
                <a:off x="8406" y="4895"/>
                <a:ext cx="82" cy="84"/>
              </a:xfrm>
              <a:custGeom>
                <a:avLst/>
                <a:gdLst>
                  <a:gd name="T0" fmla="*/ 0 w 247"/>
                  <a:gd name="T1" fmla="*/ 0 h 251"/>
                  <a:gd name="T2" fmla="*/ 0 w 247"/>
                  <a:gd name="T3" fmla="*/ 0 h 251"/>
                  <a:gd name="T4" fmla="*/ 0 w 247"/>
                  <a:gd name="T5" fmla="*/ 0 h 251"/>
                  <a:gd name="T6" fmla="*/ 0 w 247"/>
                  <a:gd name="T7" fmla="*/ 0 h 251"/>
                  <a:gd name="T8" fmla="*/ 0 w 247"/>
                  <a:gd name="T9" fmla="*/ 0 h 251"/>
                  <a:gd name="T10" fmla="*/ 0 w 247"/>
                  <a:gd name="T11" fmla="*/ 0 h 251"/>
                  <a:gd name="T12" fmla="*/ 0 w 247"/>
                  <a:gd name="T13" fmla="*/ 0 h 251"/>
                  <a:gd name="T14" fmla="*/ 0 w 247"/>
                  <a:gd name="T15" fmla="*/ 0 h 251"/>
                  <a:gd name="T16" fmla="*/ 0 w 247"/>
                  <a:gd name="T17" fmla="*/ 0 h 251"/>
                  <a:gd name="T18" fmla="*/ 0 w 247"/>
                  <a:gd name="T19" fmla="*/ 0 h 251"/>
                  <a:gd name="T20" fmla="*/ 0 w 247"/>
                  <a:gd name="T21" fmla="*/ 0 h 251"/>
                  <a:gd name="T22" fmla="*/ 0 w 247"/>
                  <a:gd name="T23" fmla="*/ 0 h 251"/>
                  <a:gd name="T24" fmla="*/ 0 w 247"/>
                  <a:gd name="T25" fmla="*/ 0 h 251"/>
                  <a:gd name="T26" fmla="*/ 0 w 247"/>
                  <a:gd name="T27" fmla="*/ 0 h 251"/>
                  <a:gd name="T28" fmla="*/ 0 w 247"/>
                  <a:gd name="T29" fmla="*/ 0 h 251"/>
                  <a:gd name="T30" fmla="*/ 0 w 247"/>
                  <a:gd name="T31" fmla="*/ 0 h 251"/>
                  <a:gd name="T32" fmla="*/ 0 w 247"/>
                  <a:gd name="T33" fmla="*/ 0 h 251"/>
                  <a:gd name="T34" fmla="*/ 0 w 247"/>
                  <a:gd name="T35" fmla="*/ 0 h 251"/>
                  <a:gd name="T36" fmla="*/ 0 w 247"/>
                  <a:gd name="T37" fmla="*/ 0 h 251"/>
                  <a:gd name="T38" fmla="*/ 0 w 247"/>
                  <a:gd name="T39" fmla="*/ 0 h 251"/>
                  <a:gd name="T40" fmla="*/ 0 w 247"/>
                  <a:gd name="T41" fmla="*/ 0 h 251"/>
                  <a:gd name="T42" fmla="*/ 0 w 247"/>
                  <a:gd name="T43" fmla="*/ 0 h 251"/>
                  <a:gd name="T44" fmla="*/ 0 w 247"/>
                  <a:gd name="T45" fmla="*/ 0 h 251"/>
                  <a:gd name="T46" fmla="*/ 0 w 247"/>
                  <a:gd name="T47" fmla="*/ 0 h 251"/>
                  <a:gd name="T48" fmla="*/ 0 w 247"/>
                  <a:gd name="T49" fmla="*/ 0 h 251"/>
                  <a:gd name="T50" fmla="*/ 0 w 247"/>
                  <a:gd name="T51" fmla="*/ 0 h 251"/>
                  <a:gd name="T52" fmla="*/ 0 w 247"/>
                  <a:gd name="T53" fmla="*/ 0 h 251"/>
                  <a:gd name="T54" fmla="*/ 0 w 247"/>
                  <a:gd name="T55" fmla="*/ 0 h 251"/>
                  <a:gd name="T56" fmla="*/ 0 w 247"/>
                  <a:gd name="T57" fmla="*/ 0 h 251"/>
                  <a:gd name="T58" fmla="*/ 0 w 247"/>
                  <a:gd name="T59" fmla="*/ 0 h 251"/>
                  <a:gd name="T60" fmla="*/ 0 w 247"/>
                  <a:gd name="T61" fmla="*/ 0 h 251"/>
                  <a:gd name="T62" fmla="*/ 0 w 247"/>
                  <a:gd name="T63" fmla="*/ 0 h 251"/>
                  <a:gd name="T64" fmla="*/ 0 w 247"/>
                  <a:gd name="T65" fmla="*/ 0 h 251"/>
                  <a:gd name="T66" fmla="*/ 0 w 247"/>
                  <a:gd name="T67" fmla="*/ 0 h 251"/>
                  <a:gd name="T68" fmla="*/ 0 w 247"/>
                  <a:gd name="T69" fmla="*/ 0 h 251"/>
                  <a:gd name="T70" fmla="*/ 0 w 247"/>
                  <a:gd name="T71" fmla="*/ 0 h 251"/>
                  <a:gd name="T72" fmla="*/ 0 w 247"/>
                  <a:gd name="T73" fmla="*/ 0 h 251"/>
                  <a:gd name="T74" fmla="*/ 0 w 247"/>
                  <a:gd name="T75" fmla="*/ 0 h 251"/>
                  <a:gd name="T76" fmla="*/ 0 w 247"/>
                  <a:gd name="T77" fmla="*/ 0 h 251"/>
                  <a:gd name="T78" fmla="*/ 0 w 247"/>
                  <a:gd name="T79" fmla="*/ 0 h 251"/>
                  <a:gd name="T80" fmla="*/ 0 w 247"/>
                  <a:gd name="T81" fmla="*/ 0 h 2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7"/>
                  <a:gd name="T124" fmla="*/ 0 h 251"/>
                  <a:gd name="T125" fmla="*/ 247 w 247"/>
                  <a:gd name="T126" fmla="*/ 251 h 25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7" h="251">
                    <a:moveTo>
                      <a:pt x="33" y="29"/>
                    </a:moveTo>
                    <a:lnTo>
                      <a:pt x="21" y="44"/>
                    </a:lnTo>
                    <a:lnTo>
                      <a:pt x="12" y="60"/>
                    </a:lnTo>
                    <a:lnTo>
                      <a:pt x="5" y="79"/>
                    </a:lnTo>
                    <a:lnTo>
                      <a:pt x="0" y="97"/>
                    </a:lnTo>
                    <a:lnTo>
                      <a:pt x="0" y="116"/>
                    </a:lnTo>
                    <a:lnTo>
                      <a:pt x="5" y="135"/>
                    </a:lnTo>
                    <a:lnTo>
                      <a:pt x="12" y="152"/>
                    </a:lnTo>
                    <a:lnTo>
                      <a:pt x="25" y="169"/>
                    </a:lnTo>
                    <a:lnTo>
                      <a:pt x="42" y="187"/>
                    </a:lnTo>
                    <a:lnTo>
                      <a:pt x="58" y="202"/>
                    </a:lnTo>
                    <a:lnTo>
                      <a:pt x="77" y="220"/>
                    </a:lnTo>
                    <a:lnTo>
                      <a:pt x="96" y="233"/>
                    </a:lnTo>
                    <a:lnTo>
                      <a:pt x="114" y="244"/>
                    </a:lnTo>
                    <a:lnTo>
                      <a:pt x="133" y="251"/>
                    </a:lnTo>
                    <a:lnTo>
                      <a:pt x="149" y="251"/>
                    </a:lnTo>
                    <a:lnTo>
                      <a:pt x="165" y="246"/>
                    </a:lnTo>
                    <a:lnTo>
                      <a:pt x="180" y="237"/>
                    </a:lnTo>
                    <a:lnTo>
                      <a:pt x="196" y="228"/>
                    </a:lnTo>
                    <a:lnTo>
                      <a:pt x="209" y="220"/>
                    </a:lnTo>
                    <a:lnTo>
                      <a:pt x="222" y="212"/>
                    </a:lnTo>
                    <a:lnTo>
                      <a:pt x="232" y="202"/>
                    </a:lnTo>
                    <a:lnTo>
                      <a:pt x="240" y="191"/>
                    </a:lnTo>
                    <a:lnTo>
                      <a:pt x="246" y="178"/>
                    </a:lnTo>
                    <a:lnTo>
                      <a:pt x="247" y="162"/>
                    </a:lnTo>
                    <a:lnTo>
                      <a:pt x="244" y="142"/>
                    </a:lnTo>
                    <a:lnTo>
                      <a:pt x="238" y="120"/>
                    </a:lnTo>
                    <a:lnTo>
                      <a:pt x="228" y="96"/>
                    </a:lnTo>
                    <a:lnTo>
                      <a:pt x="215" y="72"/>
                    </a:lnTo>
                    <a:lnTo>
                      <a:pt x="200" y="50"/>
                    </a:lnTo>
                    <a:lnTo>
                      <a:pt x="184" y="30"/>
                    </a:lnTo>
                    <a:lnTo>
                      <a:pt x="165" y="16"/>
                    </a:lnTo>
                    <a:lnTo>
                      <a:pt x="147" y="7"/>
                    </a:lnTo>
                    <a:lnTo>
                      <a:pt x="130" y="3"/>
                    </a:lnTo>
                    <a:lnTo>
                      <a:pt x="112" y="0"/>
                    </a:lnTo>
                    <a:lnTo>
                      <a:pt x="94" y="1"/>
                    </a:lnTo>
                    <a:lnTo>
                      <a:pt x="80" y="3"/>
                    </a:lnTo>
                    <a:lnTo>
                      <a:pt x="65" y="7"/>
                    </a:lnTo>
                    <a:lnTo>
                      <a:pt x="52" y="13"/>
                    </a:lnTo>
                    <a:lnTo>
                      <a:pt x="42" y="20"/>
                    </a:lnTo>
                    <a:lnTo>
                      <a:pt x="33" y="29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89" name="Freeform 154"/>
              <p:cNvSpPr>
                <a:spLocks/>
              </p:cNvSpPr>
              <p:nvPr/>
            </p:nvSpPr>
            <p:spPr bwMode="auto">
              <a:xfrm>
                <a:off x="8313" y="4687"/>
                <a:ext cx="75" cy="80"/>
              </a:xfrm>
              <a:custGeom>
                <a:avLst/>
                <a:gdLst>
                  <a:gd name="T0" fmla="*/ 0 w 226"/>
                  <a:gd name="T1" fmla="*/ 0 h 240"/>
                  <a:gd name="T2" fmla="*/ 0 w 226"/>
                  <a:gd name="T3" fmla="*/ 0 h 240"/>
                  <a:gd name="T4" fmla="*/ 0 w 226"/>
                  <a:gd name="T5" fmla="*/ 0 h 240"/>
                  <a:gd name="T6" fmla="*/ 0 w 226"/>
                  <a:gd name="T7" fmla="*/ 0 h 240"/>
                  <a:gd name="T8" fmla="*/ 0 w 226"/>
                  <a:gd name="T9" fmla="*/ 0 h 240"/>
                  <a:gd name="T10" fmla="*/ 0 w 226"/>
                  <a:gd name="T11" fmla="*/ 0 h 240"/>
                  <a:gd name="T12" fmla="*/ 0 w 226"/>
                  <a:gd name="T13" fmla="*/ 0 h 240"/>
                  <a:gd name="T14" fmla="*/ 0 w 226"/>
                  <a:gd name="T15" fmla="*/ 0 h 240"/>
                  <a:gd name="T16" fmla="*/ 0 w 226"/>
                  <a:gd name="T17" fmla="*/ 0 h 240"/>
                  <a:gd name="T18" fmla="*/ 0 w 226"/>
                  <a:gd name="T19" fmla="*/ 0 h 240"/>
                  <a:gd name="T20" fmla="*/ 0 w 226"/>
                  <a:gd name="T21" fmla="*/ 0 h 240"/>
                  <a:gd name="T22" fmla="*/ 0 w 226"/>
                  <a:gd name="T23" fmla="*/ 0 h 240"/>
                  <a:gd name="T24" fmla="*/ 0 w 226"/>
                  <a:gd name="T25" fmla="*/ 0 h 240"/>
                  <a:gd name="T26" fmla="*/ 0 w 226"/>
                  <a:gd name="T27" fmla="*/ 0 h 240"/>
                  <a:gd name="T28" fmla="*/ 0 w 226"/>
                  <a:gd name="T29" fmla="*/ 0 h 240"/>
                  <a:gd name="T30" fmla="*/ 0 w 226"/>
                  <a:gd name="T31" fmla="*/ 0 h 240"/>
                  <a:gd name="T32" fmla="*/ 0 w 226"/>
                  <a:gd name="T33" fmla="*/ 0 h 240"/>
                  <a:gd name="T34" fmla="*/ 0 w 226"/>
                  <a:gd name="T35" fmla="*/ 0 h 240"/>
                  <a:gd name="T36" fmla="*/ 0 w 226"/>
                  <a:gd name="T37" fmla="*/ 0 h 240"/>
                  <a:gd name="T38" fmla="*/ 0 w 226"/>
                  <a:gd name="T39" fmla="*/ 0 h 240"/>
                  <a:gd name="T40" fmla="*/ 0 w 226"/>
                  <a:gd name="T41" fmla="*/ 0 h 240"/>
                  <a:gd name="T42" fmla="*/ 0 w 226"/>
                  <a:gd name="T43" fmla="*/ 0 h 240"/>
                  <a:gd name="T44" fmla="*/ 0 w 226"/>
                  <a:gd name="T45" fmla="*/ 0 h 240"/>
                  <a:gd name="T46" fmla="*/ 0 w 226"/>
                  <a:gd name="T47" fmla="*/ 0 h 240"/>
                  <a:gd name="T48" fmla="*/ 0 w 226"/>
                  <a:gd name="T49" fmla="*/ 0 h 240"/>
                  <a:gd name="T50" fmla="*/ 0 w 226"/>
                  <a:gd name="T51" fmla="*/ 0 h 240"/>
                  <a:gd name="T52" fmla="*/ 0 w 226"/>
                  <a:gd name="T53" fmla="*/ 0 h 240"/>
                  <a:gd name="T54" fmla="*/ 0 w 226"/>
                  <a:gd name="T55" fmla="*/ 0 h 240"/>
                  <a:gd name="T56" fmla="*/ 0 w 226"/>
                  <a:gd name="T57" fmla="*/ 0 h 240"/>
                  <a:gd name="T58" fmla="*/ 0 w 226"/>
                  <a:gd name="T59" fmla="*/ 0 h 240"/>
                  <a:gd name="T60" fmla="*/ 0 w 226"/>
                  <a:gd name="T61" fmla="*/ 0 h 240"/>
                  <a:gd name="T62" fmla="*/ 0 w 226"/>
                  <a:gd name="T63" fmla="*/ 0 h 240"/>
                  <a:gd name="T64" fmla="*/ 0 w 226"/>
                  <a:gd name="T65" fmla="*/ 0 h 240"/>
                  <a:gd name="T66" fmla="*/ 0 w 226"/>
                  <a:gd name="T67" fmla="*/ 0 h 240"/>
                  <a:gd name="T68" fmla="*/ 0 w 226"/>
                  <a:gd name="T69" fmla="*/ 0 h 240"/>
                  <a:gd name="T70" fmla="*/ 0 w 226"/>
                  <a:gd name="T71" fmla="*/ 0 h 2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26"/>
                  <a:gd name="T109" fmla="*/ 0 h 240"/>
                  <a:gd name="T110" fmla="*/ 226 w 226"/>
                  <a:gd name="T111" fmla="*/ 240 h 24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26" h="240">
                    <a:moveTo>
                      <a:pt x="125" y="6"/>
                    </a:moveTo>
                    <a:lnTo>
                      <a:pt x="115" y="3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9" y="0"/>
                    </a:lnTo>
                    <a:lnTo>
                      <a:pt x="66" y="2"/>
                    </a:lnTo>
                    <a:lnTo>
                      <a:pt x="54" y="6"/>
                    </a:lnTo>
                    <a:lnTo>
                      <a:pt x="43" y="12"/>
                    </a:lnTo>
                    <a:lnTo>
                      <a:pt x="32" y="19"/>
                    </a:lnTo>
                    <a:lnTo>
                      <a:pt x="16" y="37"/>
                    </a:lnTo>
                    <a:lnTo>
                      <a:pt x="6" y="58"/>
                    </a:lnTo>
                    <a:lnTo>
                      <a:pt x="0" y="79"/>
                    </a:lnTo>
                    <a:lnTo>
                      <a:pt x="0" y="101"/>
                    </a:lnTo>
                    <a:lnTo>
                      <a:pt x="2" y="124"/>
                    </a:lnTo>
                    <a:lnTo>
                      <a:pt x="7" y="145"/>
                    </a:lnTo>
                    <a:lnTo>
                      <a:pt x="15" y="168"/>
                    </a:lnTo>
                    <a:lnTo>
                      <a:pt x="24" y="188"/>
                    </a:lnTo>
                    <a:lnTo>
                      <a:pt x="32" y="201"/>
                    </a:lnTo>
                    <a:lnTo>
                      <a:pt x="43" y="213"/>
                    </a:lnTo>
                    <a:lnTo>
                      <a:pt x="56" y="223"/>
                    </a:lnTo>
                    <a:lnTo>
                      <a:pt x="69" y="231"/>
                    </a:lnTo>
                    <a:lnTo>
                      <a:pt x="84" y="237"/>
                    </a:lnTo>
                    <a:lnTo>
                      <a:pt x="98" y="240"/>
                    </a:lnTo>
                    <a:lnTo>
                      <a:pt x="113" y="240"/>
                    </a:lnTo>
                    <a:lnTo>
                      <a:pt x="129" y="237"/>
                    </a:lnTo>
                    <a:lnTo>
                      <a:pt x="151" y="229"/>
                    </a:lnTo>
                    <a:lnTo>
                      <a:pt x="172" y="219"/>
                    </a:lnTo>
                    <a:lnTo>
                      <a:pt x="189" y="204"/>
                    </a:lnTo>
                    <a:lnTo>
                      <a:pt x="206" y="188"/>
                    </a:lnTo>
                    <a:lnTo>
                      <a:pt x="216" y="171"/>
                    </a:lnTo>
                    <a:lnTo>
                      <a:pt x="223" y="152"/>
                    </a:lnTo>
                    <a:lnTo>
                      <a:pt x="226" y="131"/>
                    </a:lnTo>
                    <a:lnTo>
                      <a:pt x="223" y="109"/>
                    </a:lnTo>
                    <a:lnTo>
                      <a:pt x="222" y="104"/>
                    </a:lnTo>
                    <a:lnTo>
                      <a:pt x="219" y="98"/>
                    </a:lnTo>
                    <a:lnTo>
                      <a:pt x="213" y="95"/>
                    </a:lnTo>
                    <a:lnTo>
                      <a:pt x="207" y="95"/>
                    </a:lnTo>
                    <a:lnTo>
                      <a:pt x="201" y="96"/>
                    </a:lnTo>
                    <a:lnTo>
                      <a:pt x="197" y="99"/>
                    </a:lnTo>
                    <a:lnTo>
                      <a:pt x="194" y="105"/>
                    </a:lnTo>
                    <a:lnTo>
                      <a:pt x="192" y="111"/>
                    </a:lnTo>
                    <a:lnTo>
                      <a:pt x="191" y="127"/>
                    </a:lnTo>
                    <a:lnTo>
                      <a:pt x="188" y="142"/>
                    </a:lnTo>
                    <a:lnTo>
                      <a:pt x="182" y="158"/>
                    </a:lnTo>
                    <a:lnTo>
                      <a:pt x="173" y="171"/>
                    </a:lnTo>
                    <a:lnTo>
                      <a:pt x="162" y="183"/>
                    </a:lnTo>
                    <a:lnTo>
                      <a:pt x="147" y="191"/>
                    </a:lnTo>
                    <a:lnTo>
                      <a:pt x="131" y="197"/>
                    </a:lnTo>
                    <a:lnTo>
                      <a:pt x="110" y="200"/>
                    </a:lnTo>
                    <a:lnTo>
                      <a:pt x="90" y="197"/>
                    </a:lnTo>
                    <a:lnTo>
                      <a:pt x="74" y="190"/>
                    </a:lnTo>
                    <a:lnTo>
                      <a:pt x="60" y="177"/>
                    </a:lnTo>
                    <a:lnTo>
                      <a:pt x="51" y="161"/>
                    </a:lnTo>
                    <a:lnTo>
                      <a:pt x="44" y="144"/>
                    </a:lnTo>
                    <a:lnTo>
                      <a:pt x="38" y="124"/>
                    </a:lnTo>
                    <a:lnTo>
                      <a:pt x="34" y="105"/>
                    </a:lnTo>
                    <a:lnTo>
                      <a:pt x="32" y="86"/>
                    </a:lnTo>
                    <a:lnTo>
                      <a:pt x="32" y="76"/>
                    </a:lnTo>
                    <a:lnTo>
                      <a:pt x="35" y="66"/>
                    </a:lnTo>
                    <a:lnTo>
                      <a:pt x="41" y="56"/>
                    </a:lnTo>
                    <a:lnTo>
                      <a:pt x="47" y="46"/>
                    </a:lnTo>
                    <a:lnTo>
                      <a:pt x="54" y="39"/>
                    </a:lnTo>
                    <a:lnTo>
                      <a:pt x="63" y="32"/>
                    </a:lnTo>
                    <a:lnTo>
                      <a:pt x="74" y="26"/>
                    </a:lnTo>
                    <a:lnTo>
                      <a:pt x="84" y="25"/>
                    </a:lnTo>
                    <a:lnTo>
                      <a:pt x="87" y="25"/>
                    </a:lnTo>
                    <a:lnTo>
                      <a:pt x="94" y="23"/>
                    </a:lnTo>
                    <a:lnTo>
                      <a:pt x="106" y="25"/>
                    </a:lnTo>
                    <a:lnTo>
                      <a:pt x="119" y="26"/>
                    </a:lnTo>
                    <a:lnTo>
                      <a:pt x="126" y="25"/>
                    </a:lnTo>
                    <a:lnTo>
                      <a:pt x="131" y="19"/>
                    </a:lnTo>
                    <a:lnTo>
                      <a:pt x="129" y="12"/>
                    </a:lnTo>
                    <a:lnTo>
                      <a:pt x="125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0" name="Freeform 155"/>
              <p:cNvSpPr>
                <a:spLocks/>
              </p:cNvSpPr>
              <p:nvPr/>
            </p:nvSpPr>
            <p:spPr bwMode="auto">
              <a:xfrm>
                <a:off x="8412" y="4892"/>
                <a:ext cx="93" cy="90"/>
              </a:xfrm>
              <a:custGeom>
                <a:avLst/>
                <a:gdLst>
                  <a:gd name="T0" fmla="*/ 0 w 279"/>
                  <a:gd name="T1" fmla="*/ 0 h 270"/>
                  <a:gd name="T2" fmla="*/ 0 w 279"/>
                  <a:gd name="T3" fmla="*/ 0 h 270"/>
                  <a:gd name="T4" fmla="*/ 0 w 279"/>
                  <a:gd name="T5" fmla="*/ 0 h 270"/>
                  <a:gd name="T6" fmla="*/ 0 w 279"/>
                  <a:gd name="T7" fmla="*/ 0 h 270"/>
                  <a:gd name="T8" fmla="*/ 0 w 279"/>
                  <a:gd name="T9" fmla="*/ 0 h 270"/>
                  <a:gd name="T10" fmla="*/ 0 w 279"/>
                  <a:gd name="T11" fmla="*/ 0 h 270"/>
                  <a:gd name="T12" fmla="*/ 0 w 279"/>
                  <a:gd name="T13" fmla="*/ 0 h 270"/>
                  <a:gd name="T14" fmla="*/ 0 w 279"/>
                  <a:gd name="T15" fmla="*/ 0 h 270"/>
                  <a:gd name="T16" fmla="*/ 0 w 279"/>
                  <a:gd name="T17" fmla="*/ 0 h 270"/>
                  <a:gd name="T18" fmla="*/ 0 w 279"/>
                  <a:gd name="T19" fmla="*/ 0 h 270"/>
                  <a:gd name="T20" fmla="*/ 0 w 279"/>
                  <a:gd name="T21" fmla="*/ 0 h 270"/>
                  <a:gd name="T22" fmla="*/ 0 w 279"/>
                  <a:gd name="T23" fmla="*/ 0 h 270"/>
                  <a:gd name="T24" fmla="*/ 0 w 279"/>
                  <a:gd name="T25" fmla="*/ 0 h 270"/>
                  <a:gd name="T26" fmla="*/ 0 w 279"/>
                  <a:gd name="T27" fmla="*/ 0 h 270"/>
                  <a:gd name="T28" fmla="*/ 0 w 279"/>
                  <a:gd name="T29" fmla="*/ 0 h 270"/>
                  <a:gd name="T30" fmla="*/ 0 w 279"/>
                  <a:gd name="T31" fmla="*/ 0 h 270"/>
                  <a:gd name="T32" fmla="*/ 0 w 279"/>
                  <a:gd name="T33" fmla="*/ 0 h 270"/>
                  <a:gd name="T34" fmla="*/ 0 w 279"/>
                  <a:gd name="T35" fmla="*/ 0 h 270"/>
                  <a:gd name="T36" fmla="*/ 0 w 279"/>
                  <a:gd name="T37" fmla="*/ 0 h 270"/>
                  <a:gd name="T38" fmla="*/ 0 w 279"/>
                  <a:gd name="T39" fmla="*/ 0 h 270"/>
                  <a:gd name="T40" fmla="*/ 0 w 279"/>
                  <a:gd name="T41" fmla="*/ 0 h 270"/>
                  <a:gd name="T42" fmla="*/ 0 w 279"/>
                  <a:gd name="T43" fmla="*/ 0 h 270"/>
                  <a:gd name="T44" fmla="*/ 0 w 279"/>
                  <a:gd name="T45" fmla="*/ 0 h 270"/>
                  <a:gd name="T46" fmla="*/ 0 w 279"/>
                  <a:gd name="T47" fmla="*/ 0 h 270"/>
                  <a:gd name="T48" fmla="*/ 0 w 279"/>
                  <a:gd name="T49" fmla="*/ 0 h 270"/>
                  <a:gd name="T50" fmla="*/ 0 w 279"/>
                  <a:gd name="T51" fmla="*/ 0 h 270"/>
                  <a:gd name="T52" fmla="*/ 0 w 279"/>
                  <a:gd name="T53" fmla="*/ 0 h 270"/>
                  <a:gd name="T54" fmla="*/ 0 w 279"/>
                  <a:gd name="T55" fmla="*/ 0 h 270"/>
                  <a:gd name="T56" fmla="*/ 0 w 279"/>
                  <a:gd name="T57" fmla="*/ 0 h 270"/>
                  <a:gd name="T58" fmla="*/ 0 w 279"/>
                  <a:gd name="T59" fmla="*/ 0 h 270"/>
                  <a:gd name="T60" fmla="*/ 0 w 279"/>
                  <a:gd name="T61" fmla="*/ 0 h 270"/>
                  <a:gd name="T62" fmla="*/ 0 w 279"/>
                  <a:gd name="T63" fmla="*/ 0 h 270"/>
                  <a:gd name="T64" fmla="*/ 0 w 279"/>
                  <a:gd name="T65" fmla="*/ 0 h 270"/>
                  <a:gd name="T66" fmla="*/ 0 w 279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9"/>
                  <a:gd name="T103" fmla="*/ 0 h 270"/>
                  <a:gd name="T104" fmla="*/ 279 w 279"/>
                  <a:gd name="T105" fmla="*/ 270 h 2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9" h="270">
                    <a:moveTo>
                      <a:pt x="75" y="3"/>
                    </a:moveTo>
                    <a:lnTo>
                      <a:pt x="60" y="8"/>
                    </a:lnTo>
                    <a:lnTo>
                      <a:pt x="47" y="17"/>
                    </a:lnTo>
                    <a:lnTo>
                      <a:pt x="34" y="27"/>
                    </a:lnTo>
                    <a:lnTo>
                      <a:pt x="24" y="39"/>
                    </a:lnTo>
                    <a:lnTo>
                      <a:pt x="15" y="50"/>
                    </a:lnTo>
                    <a:lnTo>
                      <a:pt x="7" y="64"/>
                    </a:lnTo>
                    <a:lnTo>
                      <a:pt x="3" y="80"/>
                    </a:lnTo>
                    <a:lnTo>
                      <a:pt x="0" y="96"/>
                    </a:lnTo>
                    <a:lnTo>
                      <a:pt x="0" y="112"/>
                    </a:lnTo>
                    <a:lnTo>
                      <a:pt x="2" y="129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5"/>
                    </a:lnTo>
                    <a:lnTo>
                      <a:pt x="27" y="189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1"/>
                    </a:lnTo>
                    <a:lnTo>
                      <a:pt x="82" y="244"/>
                    </a:lnTo>
                    <a:lnTo>
                      <a:pt x="101" y="257"/>
                    </a:lnTo>
                    <a:lnTo>
                      <a:pt x="122" y="266"/>
                    </a:lnTo>
                    <a:lnTo>
                      <a:pt x="142" y="270"/>
                    </a:lnTo>
                    <a:lnTo>
                      <a:pt x="165" y="270"/>
                    </a:lnTo>
                    <a:lnTo>
                      <a:pt x="185" y="263"/>
                    </a:lnTo>
                    <a:lnTo>
                      <a:pt x="206" y="250"/>
                    </a:lnTo>
                    <a:lnTo>
                      <a:pt x="219" y="240"/>
                    </a:lnTo>
                    <a:lnTo>
                      <a:pt x="232" y="228"/>
                    </a:lnTo>
                    <a:lnTo>
                      <a:pt x="244" y="215"/>
                    </a:lnTo>
                    <a:lnTo>
                      <a:pt x="254" y="202"/>
                    </a:lnTo>
                    <a:lnTo>
                      <a:pt x="263" y="188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79" y="133"/>
                    </a:lnTo>
                    <a:lnTo>
                      <a:pt x="278" y="126"/>
                    </a:lnTo>
                    <a:lnTo>
                      <a:pt x="273" y="120"/>
                    </a:lnTo>
                    <a:lnTo>
                      <a:pt x="266" y="116"/>
                    </a:lnTo>
                    <a:lnTo>
                      <a:pt x="258" y="116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1" y="129"/>
                    </a:lnTo>
                    <a:lnTo>
                      <a:pt x="241" y="132"/>
                    </a:lnTo>
                    <a:lnTo>
                      <a:pt x="238" y="139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0" y="176"/>
                    </a:lnTo>
                    <a:lnTo>
                      <a:pt x="210" y="191"/>
                    </a:lnTo>
                    <a:lnTo>
                      <a:pt x="198" y="201"/>
                    </a:lnTo>
                    <a:lnTo>
                      <a:pt x="182" y="210"/>
                    </a:lnTo>
                    <a:lnTo>
                      <a:pt x="154" y="211"/>
                    </a:lnTo>
                    <a:lnTo>
                      <a:pt x="126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2"/>
                    </a:lnTo>
                    <a:lnTo>
                      <a:pt x="46" y="139"/>
                    </a:lnTo>
                    <a:lnTo>
                      <a:pt x="40" y="113"/>
                    </a:lnTo>
                    <a:lnTo>
                      <a:pt x="40" y="86"/>
                    </a:lnTo>
                    <a:lnTo>
                      <a:pt x="44" y="73"/>
                    </a:lnTo>
                    <a:lnTo>
                      <a:pt x="50" y="62"/>
                    </a:lnTo>
                    <a:lnTo>
                      <a:pt x="60" y="50"/>
                    </a:lnTo>
                    <a:lnTo>
                      <a:pt x="71" y="39"/>
                    </a:lnTo>
                    <a:lnTo>
                      <a:pt x="81" y="30"/>
                    </a:lnTo>
                    <a:lnTo>
                      <a:pt x="93" y="21"/>
                    </a:lnTo>
                    <a:lnTo>
                      <a:pt x="103" y="16"/>
                    </a:lnTo>
                    <a:lnTo>
                      <a:pt x="112" y="11"/>
                    </a:lnTo>
                    <a:lnTo>
                      <a:pt x="109" y="4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1" name="Freeform 156"/>
              <p:cNvSpPr>
                <a:spLocks/>
              </p:cNvSpPr>
              <p:nvPr/>
            </p:nvSpPr>
            <p:spPr bwMode="auto">
              <a:xfrm>
                <a:off x="8347" y="4786"/>
                <a:ext cx="24" cy="25"/>
              </a:xfrm>
              <a:custGeom>
                <a:avLst/>
                <a:gdLst>
                  <a:gd name="T0" fmla="*/ 0 w 72"/>
                  <a:gd name="T1" fmla="*/ 0 h 75"/>
                  <a:gd name="T2" fmla="*/ 0 w 72"/>
                  <a:gd name="T3" fmla="*/ 0 h 75"/>
                  <a:gd name="T4" fmla="*/ 0 w 72"/>
                  <a:gd name="T5" fmla="*/ 0 h 75"/>
                  <a:gd name="T6" fmla="*/ 0 w 72"/>
                  <a:gd name="T7" fmla="*/ 0 h 75"/>
                  <a:gd name="T8" fmla="*/ 0 w 72"/>
                  <a:gd name="T9" fmla="*/ 0 h 75"/>
                  <a:gd name="T10" fmla="*/ 0 w 72"/>
                  <a:gd name="T11" fmla="*/ 0 h 75"/>
                  <a:gd name="T12" fmla="*/ 0 w 72"/>
                  <a:gd name="T13" fmla="*/ 0 h 75"/>
                  <a:gd name="T14" fmla="*/ 0 w 72"/>
                  <a:gd name="T15" fmla="*/ 0 h 75"/>
                  <a:gd name="T16" fmla="*/ 0 w 72"/>
                  <a:gd name="T17" fmla="*/ 0 h 75"/>
                  <a:gd name="T18" fmla="*/ 0 w 72"/>
                  <a:gd name="T19" fmla="*/ 0 h 75"/>
                  <a:gd name="T20" fmla="*/ 0 w 72"/>
                  <a:gd name="T21" fmla="*/ 0 h 75"/>
                  <a:gd name="T22" fmla="*/ 0 w 72"/>
                  <a:gd name="T23" fmla="*/ 0 h 75"/>
                  <a:gd name="T24" fmla="*/ 0 w 72"/>
                  <a:gd name="T25" fmla="*/ 0 h 75"/>
                  <a:gd name="T26" fmla="*/ 0 w 72"/>
                  <a:gd name="T27" fmla="*/ 0 h 75"/>
                  <a:gd name="T28" fmla="*/ 0 w 72"/>
                  <a:gd name="T29" fmla="*/ 0 h 75"/>
                  <a:gd name="T30" fmla="*/ 0 w 72"/>
                  <a:gd name="T31" fmla="*/ 0 h 75"/>
                  <a:gd name="T32" fmla="*/ 0 w 72"/>
                  <a:gd name="T33" fmla="*/ 0 h 75"/>
                  <a:gd name="T34" fmla="*/ 0 w 72"/>
                  <a:gd name="T35" fmla="*/ 0 h 75"/>
                  <a:gd name="T36" fmla="*/ 0 w 72"/>
                  <a:gd name="T37" fmla="*/ 0 h 75"/>
                  <a:gd name="T38" fmla="*/ 0 w 72"/>
                  <a:gd name="T39" fmla="*/ 0 h 75"/>
                  <a:gd name="T40" fmla="*/ 0 w 72"/>
                  <a:gd name="T41" fmla="*/ 0 h 75"/>
                  <a:gd name="T42" fmla="*/ 0 w 72"/>
                  <a:gd name="T43" fmla="*/ 0 h 75"/>
                  <a:gd name="T44" fmla="*/ 0 w 72"/>
                  <a:gd name="T45" fmla="*/ 0 h 75"/>
                  <a:gd name="T46" fmla="*/ 0 w 72"/>
                  <a:gd name="T47" fmla="*/ 0 h 75"/>
                  <a:gd name="T48" fmla="*/ 0 w 72"/>
                  <a:gd name="T49" fmla="*/ 0 h 75"/>
                  <a:gd name="T50" fmla="*/ 0 w 72"/>
                  <a:gd name="T51" fmla="*/ 0 h 75"/>
                  <a:gd name="T52" fmla="*/ 0 w 72"/>
                  <a:gd name="T53" fmla="*/ 0 h 75"/>
                  <a:gd name="T54" fmla="*/ 0 w 72"/>
                  <a:gd name="T55" fmla="*/ 0 h 75"/>
                  <a:gd name="T56" fmla="*/ 0 w 72"/>
                  <a:gd name="T57" fmla="*/ 0 h 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2"/>
                  <a:gd name="T88" fmla="*/ 0 h 75"/>
                  <a:gd name="T89" fmla="*/ 72 w 72"/>
                  <a:gd name="T90" fmla="*/ 75 h 7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2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9" y="72"/>
                    </a:lnTo>
                    <a:lnTo>
                      <a:pt x="47" y="71"/>
                    </a:lnTo>
                    <a:lnTo>
                      <a:pt x="56" y="66"/>
                    </a:lnTo>
                    <a:lnTo>
                      <a:pt x="64" y="60"/>
                    </a:lnTo>
                    <a:lnTo>
                      <a:pt x="69" y="56"/>
                    </a:lnTo>
                    <a:lnTo>
                      <a:pt x="72" y="52"/>
                    </a:lnTo>
                    <a:lnTo>
                      <a:pt x="72" y="49"/>
                    </a:lnTo>
                    <a:lnTo>
                      <a:pt x="70" y="45"/>
                    </a:lnTo>
                    <a:lnTo>
                      <a:pt x="67" y="40"/>
                    </a:lnTo>
                    <a:lnTo>
                      <a:pt x="63" y="39"/>
                    </a:lnTo>
                    <a:lnTo>
                      <a:pt x="59" y="38"/>
                    </a:lnTo>
                    <a:lnTo>
                      <a:pt x="54" y="39"/>
                    </a:lnTo>
                    <a:lnTo>
                      <a:pt x="48" y="42"/>
                    </a:lnTo>
                    <a:lnTo>
                      <a:pt x="39" y="46"/>
                    </a:lnTo>
                    <a:lnTo>
                      <a:pt x="32" y="50"/>
                    </a:lnTo>
                    <a:lnTo>
                      <a:pt x="29" y="52"/>
                    </a:lnTo>
                    <a:lnTo>
                      <a:pt x="26" y="43"/>
                    </a:lnTo>
                    <a:lnTo>
                      <a:pt x="20" y="25"/>
                    </a:lnTo>
                    <a:lnTo>
                      <a:pt x="12" y="7"/>
                    </a:lnTo>
                    <a:lnTo>
                      <a:pt x="1" y="0"/>
                    </a:lnTo>
                    <a:lnTo>
                      <a:pt x="0" y="17"/>
                    </a:lnTo>
                    <a:lnTo>
                      <a:pt x="3" y="39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2" name="Freeform 157"/>
              <p:cNvSpPr>
                <a:spLocks/>
              </p:cNvSpPr>
              <p:nvPr/>
            </p:nvSpPr>
            <p:spPr bwMode="auto">
              <a:xfrm>
                <a:off x="8370" y="4780"/>
                <a:ext cx="23" cy="20"/>
              </a:xfrm>
              <a:custGeom>
                <a:avLst/>
                <a:gdLst>
                  <a:gd name="T0" fmla="*/ 0 w 70"/>
                  <a:gd name="T1" fmla="*/ 0 h 59"/>
                  <a:gd name="T2" fmla="*/ 0 w 70"/>
                  <a:gd name="T3" fmla="*/ 0 h 59"/>
                  <a:gd name="T4" fmla="*/ 0 w 70"/>
                  <a:gd name="T5" fmla="*/ 0 h 59"/>
                  <a:gd name="T6" fmla="*/ 0 w 70"/>
                  <a:gd name="T7" fmla="*/ 0 h 59"/>
                  <a:gd name="T8" fmla="*/ 0 w 70"/>
                  <a:gd name="T9" fmla="*/ 0 h 59"/>
                  <a:gd name="T10" fmla="*/ 0 w 70"/>
                  <a:gd name="T11" fmla="*/ 0 h 59"/>
                  <a:gd name="T12" fmla="*/ 0 w 70"/>
                  <a:gd name="T13" fmla="*/ 0 h 59"/>
                  <a:gd name="T14" fmla="*/ 0 w 70"/>
                  <a:gd name="T15" fmla="*/ 0 h 59"/>
                  <a:gd name="T16" fmla="*/ 0 w 70"/>
                  <a:gd name="T17" fmla="*/ 0 h 59"/>
                  <a:gd name="T18" fmla="*/ 0 w 70"/>
                  <a:gd name="T19" fmla="*/ 0 h 59"/>
                  <a:gd name="T20" fmla="*/ 0 w 70"/>
                  <a:gd name="T21" fmla="*/ 0 h 59"/>
                  <a:gd name="T22" fmla="*/ 0 w 70"/>
                  <a:gd name="T23" fmla="*/ 0 h 59"/>
                  <a:gd name="T24" fmla="*/ 0 w 70"/>
                  <a:gd name="T25" fmla="*/ 0 h 59"/>
                  <a:gd name="T26" fmla="*/ 0 w 70"/>
                  <a:gd name="T27" fmla="*/ 0 h 59"/>
                  <a:gd name="T28" fmla="*/ 0 w 70"/>
                  <a:gd name="T29" fmla="*/ 0 h 59"/>
                  <a:gd name="T30" fmla="*/ 0 w 70"/>
                  <a:gd name="T31" fmla="*/ 0 h 59"/>
                  <a:gd name="T32" fmla="*/ 0 w 70"/>
                  <a:gd name="T33" fmla="*/ 0 h 59"/>
                  <a:gd name="T34" fmla="*/ 0 w 70"/>
                  <a:gd name="T35" fmla="*/ 0 h 59"/>
                  <a:gd name="T36" fmla="*/ 0 w 70"/>
                  <a:gd name="T37" fmla="*/ 0 h 59"/>
                  <a:gd name="T38" fmla="*/ 0 w 70"/>
                  <a:gd name="T39" fmla="*/ 0 h 59"/>
                  <a:gd name="T40" fmla="*/ 0 w 70"/>
                  <a:gd name="T41" fmla="*/ 0 h 59"/>
                  <a:gd name="T42" fmla="*/ 0 w 70"/>
                  <a:gd name="T43" fmla="*/ 0 h 59"/>
                  <a:gd name="T44" fmla="*/ 0 w 70"/>
                  <a:gd name="T45" fmla="*/ 0 h 59"/>
                  <a:gd name="T46" fmla="*/ 0 w 70"/>
                  <a:gd name="T47" fmla="*/ 0 h 59"/>
                  <a:gd name="T48" fmla="*/ 0 w 70"/>
                  <a:gd name="T49" fmla="*/ 0 h 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0"/>
                  <a:gd name="T76" fmla="*/ 0 h 59"/>
                  <a:gd name="T77" fmla="*/ 70 w 70"/>
                  <a:gd name="T78" fmla="*/ 59 h 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0" h="59">
                    <a:moveTo>
                      <a:pt x="15" y="53"/>
                    </a:moveTo>
                    <a:lnTo>
                      <a:pt x="16" y="55"/>
                    </a:lnTo>
                    <a:lnTo>
                      <a:pt x="20" y="57"/>
                    </a:lnTo>
                    <a:lnTo>
                      <a:pt x="25" y="59"/>
                    </a:lnTo>
                    <a:lnTo>
                      <a:pt x="26" y="59"/>
                    </a:lnTo>
                    <a:lnTo>
                      <a:pt x="35" y="59"/>
                    </a:lnTo>
                    <a:lnTo>
                      <a:pt x="45" y="56"/>
                    </a:lnTo>
                    <a:lnTo>
                      <a:pt x="54" y="55"/>
                    </a:lnTo>
                    <a:lnTo>
                      <a:pt x="63" y="50"/>
                    </a:lnTo>
                    <a:lnTo>
                      <a:pt x="66" y="47"/>
                    </a:lnTo>
                    <a:lnTo>
                      <a:pt x="69" y="44"/>
                    </a:lnTo>
                    <a:lnTo>
                      <a:pt x="70" y="40"/>
                    </a:lnTo>
                    <a:lnTo>
                      <a:pt x="69" y="37"/>
                    </a:lnTo>
                    <a:lnTo>
                      <a:pt x="56" y="32"/>
                    </a:lnTo>
                    <a:lnTo>
                      <a:pt x="42" y="33"/>
                    </a:lnTo>
                    <a:lnTo>
                      <a:pt x="32" y="37"/>
                    </a:lnTo>
                    <a:lnTo>
                      <a:pt x="28" y="40"/>
                    </a:lnTo>
                    <a:lnTo>
                      <a:pt x="20" y="30"/>
                    </a:lnTo>
                    <a:lnTo>
                      <a:pt x="16" y="14"/>
                    </a:lnTo>
                    <a:lnTo>
                      <a:pt x="10" y="3"/>
                    </a:lnTo>
                    <a:lnTo>
                      <a:pt x="3" y="0"/>
                    </a:lnTo>
                    <a:lnTo>
                      <a:pt x="0" y="19"/>
                    </a:lnTo>
                    <a:lnTo>
                      <a:pt x="4" y="36"/>
                    </a:lnTo>
                    <a:lnTo>
                      <a:pt x="12" y="49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3" name="Freeform 158"/>
              <p:cNvSpPr>
                <a:spLocks/>
              </p:cNvSpPr>
              <p:nvPr/>
            </p:nvSpPr>
            <p:spPr bwMode="auto">
              <a:xfrm>
                <a:off x="8390" y="4771"/>
                <a:ext cx="22" cy="20"/>
              </a:xfrm>
              <a:custGeom>
                <a:avLst/>
                <a:gdLst>
                  <a:gd name="T0" fmla="*/ 0 w 65"/>
                  <a:gd name="T1" fmla="*/ 0 h 60"/>
                  <a:gd name="T2" fmla="*/ 0 w 65"/>
                  <a:gd name="T3" fmla="*/ 0 h 60"/>
                  <a:gd name="T4" fmla="*/ 0 w 65"/>
                  <a:gd name="T5" fmla="*/ 0 h 60"/>
                  <a:gd name="T6" fmla="*/ 0 w 65"/>
                  <a:gd name="T7" fmla="*/ 0 h 60"/>
                  <a:gd name="T8" fmla="*/ 0 w 65"/>
                  <a:gd name="T9" fmla="*/ 0 h 60"/>
                  <a:gd name="T10" fmla="*/ 0 w 65"/>
                  <a:gd name="T11" fmla="*/ 0 h 60"/>
                  <a:gd name="T12" fmla="*/ 0 w 65"/>
                  <a:gd name="T13" fmla="*/ 0 h 60"/>
                  <a:gd name="T14" fmla="*/ 0 w 65"/>
                  <a:gd name="T15" fmla="*/ 0 h 60"/>
                  <a:gd name="T16" fmla="*/ 0 w 65"/>
                  <a:gd name="T17" fmla="*/ 0 h 60"/>
                  <a:gd name="T18" fmla="*/ 0 w 65"/>
                  <a:gd name="T19" fmla="*/ 0 h 60"/>
                  <a:gd name="T20" fmla="*/ 0 w 65"/>
                  <a:gd name="T21" fmla="*/ 0 h 60"/>
                  <a:gd name="T22" fmla="*/ 0 w 65"/>
                  <a:gd name="T23" fmla="*/ 0 h 60"/>
                  <a:gd name="T24" fmla="*/ 0 w 65"/>
                  <a:gd name="T25" fmla="*/ 0 h 60"/>
                  <a:gd name="T26" fmla="*/ 0 w 65"/>
                  <a:gd name="T27" fmla="*/ 0 h 60"/>
                  <a:gd name="T28" fmla="*/ 0 w 65"/>
                  <a:gd name="T29" fmla="*/ 0 h 60"/>
                  <a:gd name="T30" fmla="*/ 0 w 65"/>
                  <a:gd name="T31" fmla="*/ 0 h 60"/>
                  <a:gd name="T32" fmla="*/ 0 w 65"/>
                  <a:gd name="T33" fmla="*/ 0 h 60"/>
                  <a:gd name="T34" fmla="*/ 0 w 65"/>
                  <a:gd name="T35" fmla="*/ 0 h 60"/>
                  <a:gd name="T36" fmla="*/ 0 w 65"/>
                  <a:gd name="T37" fmla="*/ 0 h 60"/>
                  <a:gd name="T38" fmla="*/ 0 w 65"/>
                  <a:gd name="T39" fmla="*/ 0 h 60"/>
                  <a:gd name="T40" fmla="*/ 0 w 65"/>
                  <a:gd name="T41" fmla="*/ 0 h 60"/>
                  <a:gd name="T42" fmla="*/ 0 w 6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5"/>
                  <a:gd name="T67" fmla="*/ 0 h 60"/>
                  <a:gd name="T68" fmla="*/ 65 w 65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5" h="60">
                    <a:moveTo>
                      <a:pt x="4" y="46"/>
                    </a:moveTo>
                    <a:lnTo>
                      <a:pt x="9" y="56"/>
                    </a:lnTo>
                    <a:lnTo>
                      <a:pt x="21" y="60"/>
                    </a:lnTo>
                    <a:lnTo>
                      <a:pt x="31" y="60"/>
                    </a:lnTo>
                    <a:lnTo>
                      <a:pt x="35" y="60"/>
                    </a:lnTo>
                    <a:lnTo>
                      <a:pt x="44" y="57"/>
                    </a:lnTo>
                    <a:lnTo>
                      <a:pt x="54" y="51"/>
                    </a:lnTo>
                    <a:lnTo>
                      <a:pt x="62" y="46"/>
                    </a:lnTo>
                    <a:lnTo>
                      <a:pt x="65" y="40"/>
                    </a:lnTo>
                    <a:lnTo>
                      <a:pt x="63" y="36"/>
                    </a:lnTo>
                    <a:lnTo>
                      <a:pt x="60" y="34"/>
                    </a:lnTo>
                    <a:lnTo>
                      <a:pt x="56" y="33"/>
                    </a:lnTo>
                    <a:lnTo>
                      <a:pt x="51" y="33"/>
                    </a:lnTo>
                    <a:lnTo>
                      <a:pt x="26" y="37"/>
                    </a:lnTo>
                    <a:lnTo>
                      <a:pt x="24" y="30"/>
                    </a:lnTo>
                    <a:lnTo>
                      <a:pt x="18" y="1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2" y="30"/>
                    </a:lnTo>
                    <a:lnTo>
                      <a:pt x="3" y="41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4" name="Freeform 159"/>
              <p:cNvSpPr>
                <a:spLocks/>
              </p:cNvSpPr>
              <p:nvPr/>
            </p:nvSpPr>
            <p:spPr bwMode="auto">
              <a:xfrm>
                <a:off x="8362" y="4825"/>
                <a:ext cx="23" cy="16"/>
              </a:xfrm>
              <a:custGeom>
                <a:avLst/>
                <a:gdLst>
                  <a:gd name="T0" fmla="*/ 0 w 69"/>
                  <a:gd name="T1" fmla="*/ 0 h 47"/>
                  <a:gd name="T2" fmla="*/ 0 w 69"/>
                  <a:gd name="T3" fmla="*/ 0 h 47"/>
                  <a:gd name="T4" fmla="*/ 0 w 69"/>
                  <a:gd name="T5" fmla="*/ 0 h 47"/>
                  <a:gd name="T6" fmla="*/ 0 w 69"/>
                  <a:gd name="T7" fmla="*/ 0 h 47"/>
                  <a:gd name="T8" fmla="*/ 0 w 69"/>
                  <a:gd name="T9" fmla="*/ 0 h 47"/>
                  <a:gd name="T10" fmla="*/ 0 w 69"/>
                  <a:gd name="T11" fmla="*/ 0 h 47"/>
                  <a:gd name="T12" fmla="*/ 0 w 69"/>
                  <a:gd name="T13" fmla="*/ 0 h 47"/>
                  <a:gd name="T14" fmla="*/ 0 w 69"/>
                  <a:gd name="T15" fmla="*/ 0 h 47"/>
                  <a:gd name="T16" fmla="*/ 0 w 69"/>
                  <a:gd name="T17" fmla="*/ 0 h 47"/>
                  <a:gd name="T18" fmla="*/ 0 w 69"/>
                  <a:gd name="T19" fmla="*/ 0 h 47"/>
                  <a:gd name="T20" fmla="*/ 0 w 69"/>
                  <a:gd name="T21" fmla="*/ 0 h 47"/>
                  <a:gd name="T22" fmla="*/ 0 w 69"/>
                  <a:gd name="T23" fmla="*/ 0 h 47"/>
                  <a:gd name="T24" fmla="*/ 0 w 69"/>
                  <a:gd name="T25" fmla="*/ 0 h 47"/>
                  <a:gd name="T26" fmla="*/ 0 w 69"/>
                  <a:gd name="T27" fmla="*/ 0 h 47"/>
                  <a:gd name="T28" fmla="*/ 0 w 69"/>
                  <a:gd name="T29" fmla="*/ 0 h 47"/>
                  <a:gd name="T30" fmla="*/ 0 w 69"/>
                  <a:gd name="T31" fmla="*/ 0 h 47"/>
                  <a:gd name="T32" fmla="*/ 0 w 69"/>
                  <a:gd name="T33" fmla="*/ 0 h 47"/>
                  <a:gd name="T34" fmla="*/ 0 w 69"/>
                  <a:gd name="T35" fmla="*/ 0 h 47"/>
                  <a:gd name="T36" fmla="*/ 0 w 69"/>
                  <a:gd name="T37" fmla="*/ 0 h 47"/>
                  <a:gd name="T38" fmla="*/ 0 w 69"/>
                  <a:gd name="T39" fmla="*/ 0 h 47"/>
                  <a:gd name="T40" fmla="*/ 0 w 69"/>
                  <a:gd name="T41" fmla="*/ 0 h 47"/>
                  <a:gd name="T42" fmla="*/ 0 w 69"/>
                  <a:gd name="T43" fmla="*/ 0 h 47"/>
                  <a:gd name="T44" fmla="*/ 0 w 69"/>
                  <a:gd name="T45" fmla="*/ 0 h 47"/>
                  <a:gd name="T46" fmla="*/ 0 w 69"/>
                  <a:gd name="T47" fmla="*/ 0 h 47"/>
                  <a:gd name="T48" fmla="*/ 0 w 69"/>
                  <a:gd name="T49" fmla="*/ 0 h 47"/>
                  <a:gd name="T50" fmla="*/ 0 w 69"/>
                  <a:gd name="T51" fmla="*/ 0 h 47"/>
                  <a:gd name="T52" fmla="*/ 0 w 69"/>
                  <a:gd name="T53" fmla="*/ 0 h 47"/>
                  <a:gd name="T54" fmla="*/ 0 w 69"/>
                  <a:gd name="T55" fmla="*/ 0 h 47"/>
                  <a:gd name="T56" fmla="*/ 0 w 69"/>
                  <a:gd name="T57" fmla="*/ 0 h 47"/>
                  <a:gd name="T58" fmla="*/ 0 w 69"/>
                  <a:gd name="T59" fmla="*/ 0 h 47"/>
                  <a:gd name="T60" fmla="*/ 0 w 69"/>
                  <a:gd name="T61" fmla="*/ 0 h 47"/>
                  <a:gd name="T62" fmla="*/ 0 w 69"/>
                  <a:gd name="T63" fmla="*/ 0 h 47"/>
                  <a:gd name="T64" fmla="*/ 0 w 69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9"/>
                  <a:gd name="T100" fmla="*/ 0 h 47"/>
                  <a:gd name="T101" fmla="*/ 69 w 69"/>
                  <a:gd name="T102" fmla="*/ 47 h 4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9" h="47">
                    <a:moveTo>
                      <a:pt x="9" y="46"/>
                    </a:moveTo>
                    <a:lnTo>
                      <a:pt x="12" y="47"/>
                    </a:lnTo>
                    <a:lnTo>
                      <a:pt x="16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31" y="46"/>
                    </a:lnTo>
                    <a:lnTo>
                      <a:pt x="40" y="45"/>
                    </a:lnTo>
                    <a:lnTo>
                      <a:pt x="48" y="42"/>
                    </a:lnTo>
                    <a:lnTo>
                      <a:pt x="56" y="37"/>
                    </a:lnTo>
                    <a:lnTo>
                      <a:pt x="63" y="34"/>
                    </a:lnTo>
                    <a:lnTo>
                      <a:pt x="67" y="30"/>
                    </a:lnTo>
                    <a:lnTo>
                      <a:pt x="69" y="26"/>
                    </a:lnTo>
                    <a:lnTo>
                      <a:pt x="66" y="20"/>
                    </a:lnTo>
                    <a:lnTo>
                      <a:pt x="62" y="17"/>
                    </a:lnTo>
                    <a:lnTo>
                      <a:pt x="56" y="17"/>
                    </a:lnTo>
                    <a:lnTo>
                      <a:pt x="48" y="17"/>
                    </a:lnTo>
                    <a:lnTo>
                      <a:pt x="40" y="19"/>
                    </a:lnTo>
                    <a:lnTo>
                      <a:pt x="32" y="22"/>
                    </a:lnTo>
                    <a:lnTo>
                      <a:pt x="26" y="23"/>
                    </a:lnTo>
                    <a:lnTo>
                      <a:pt x="22" y="26"/>
                    </a:lnTo>
                    <a:lnTo>
                      <a:pt x="20" y="26"/>
                    </a:lnTo>
                    <a:lnTo>
                      <a:pt x="19" y="22"/>
                    </a:lnTo>
                    <a:lnTo>
                      <a:pt x="16" y="14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11"/>
                    </a:lnTo>
                    <a:lnTo>
                      <a:pt x="3" y="26"/>
                    </a:lnTo>
                    <a:lnTo>
                      <a:pt x="7" y="40"/>
                    </a:lnTo>
                    <a:lnTo>
                      <a:pt x="9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5" name="Freeform 160"/>
              <p:cNvSpPr>
                <a:spLocks/>
              </p:cNvSpPr>
              <p:nvPr/>
            </p:nvSpPr>
            <p:spPr bwMode="auto">
              <a:xfrm>
                <a:off x="8390" y="4813"/>
                <a:ext cx="20" cy="20"/>
              </a:xfrm>
              <a:custGeom>
                <a:avLst/>
                <a:gdLst>
                  <a:gd name="T0" fmla="*/ 0 w 60"/>
                  <a:gd name="T1" fmla="*/ 0 h 58"/>
                  <a:gd name="T2" fmla="*/ 0 w 60"/>
                  <a:gd name="T3" fmla="*/ 0 h 58"/>
                  <a:gd name="T4" fmla="*/ 0 w 60"/>
                  <a:gd name="T5" fmla="*/ 0 h 58"/>
                  <a:gd name="T6" fmla="*/ 0 w 60"/>
                  <a:gd name="T7" fmla="*/ 0 h 58"/>
                  <a:gd name="T8" fmla="*/ 0 w 60"/>
                  <a:gd name="T9" fmla="*/ 0 h 58"/>
                  <a:gd name="T10" fmla="*/ 0 w 60"/>
                  <a:gd name="T11" fmla="*/ 0 h 58"/>
                  <a:gd name="T12" fmla="*/ 0 w 60"/>
                  <a:gd name="T13" fmla="*/ 0 h 58"/>
                  <a:gd name="T14" fmla="*/ 0 w 60"/>
                  <a:gd name="T15" fmla="*/ 0 h 58"/>
                  <a:gd name="T16" fmla="*/ 0 w 60"/>
                  <a:gd name="T17" fmla="*/ 0 h 58"/>
                  <a:gd name="T18" fmla="*/ 0 w 60"/>
                  <a:gd name="T19" fmla="*/ 0 h 58"/>
                  <a:gd name="T20" fmla="*/ 0 w 60"/>
                  <a:gd name="T21" fmla="*/ 0 h 58"/>
                  <a:gd name="T22" fmla="*/ 0 w 60"/>
                  <a:gd name="T23" fmla="*/ 0 h 58"/>
                  <a:gd name="T24" fmla="*/ 0 w 60"/>
                  <a:gd name="T25" fmla="*/ 0 h 58"/>
                  <a:gd name="T26" fmla="*/ 0 w 60"/>
                  <a:gd name="T27" fmla="*/ 0 h 58"/>
                  <a:gd name="T28" fmla="*/ 0 w 60"/>
                  <a:gd name="T29" fmla="*/ 0 h 58"/>
                  <a:gd name="T30" fmla="*/ 0 w 60"/>
                  <a:gd name="T31" fmla="*/ 0 h 58"/>
                  <a:gd name="T32" fmla="*/ 0 w 60"/>
                  <a:gd name="T33" fmla="*/ 0 h 58"/>
                  <a:gd name="T34" fmla="*/ 0 w 60"/>
                  <a:gd name="T35" fmla="*/ 0 h 58"/>
                  <a:gd name="T36" fmla="*/ 0 w 60"/>
                  <a:gd name="T37" fmla="*/ 0 h 58"/>
                  <a:gd name="T38" fmla="*/ 0 w 60"/>
                  <a:gd name="T39" fmla="*/ 0 h 58"/>
                  <a:gd name="T40" fmla="*/ 0 w 60"/>
                  <a:gd name="T41" fmla="*/ 0 h 58"/>
                  <a:gd name="T42" fmla="*/ 0 w 60"/>
                  <a:gd name="T43" fmla="*/ 0 h 58"/>
                  <a:gd name="T44" fmla="*/ 0 w 60"/>
                  <a:gd name="T45" fmla="*/ 0 h 58"/>
                  <a:gd name="T46" fmla="*/ 0 w 60"/>
                  <a:gd name="T47" fmla="*/ 0 h 58"/>
                  <a:gd name="T48" fmla="*/ 0 w 60"/>
                  <a:gd name="T49" fmla="*/ 0 h 5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0"/>
                  <a:gd name="T76" fmla="*/ 0 h 58"/>
                  <a:gd name="T77" fmla="*/ 60 w 60"/>
                  <a:gd name="T78" fmla="*/ 58 h 5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0" h="58">
                    <a:moveTo>
                      <a:pt x="13" y="52"/>
                    </a:moveTo>
                    <a:lnTo>
                      <a:pt x="20" y="55"/>
                    </a:lnTo>
                    <a:lnTo>
                      <a:pt x="32" y="58"/>
                    </a:lnTo>
                    <a:lnTo>
                      <a:pt x="45" y="56"/>
                    </a:lnTo>
                    <a:lnTo>
                      <a:pt x="55" y="50"/>
                    </a:lnTo>
                    <a:lnTo>
                      <a:pt x="58" y="49"/>
                    </a:lnTo>
                    <a:lnTo>
                      <a:pt x="60" y="46"/>
                    </a:lnTo>
                    <a:lnTo>
                      <a:pt x="60" y="42"/>
                    </a:lnTo>
                    <a:lnTo>
                      <a:pt x="60" y="39"/>
                    </a:lnTo>
                    <a:lnTo>
                      <a:pt x="58" y="36"/>
                    </a:lnTo>
                    <a:lnTo>
                      <a:pt x="54" y="33"/>
                    </a:lnTo>
                    <a:lnTo>
                      <a:pt x="49" y="32"/>
                    </a:lnTo>
                    <a:lnTo>
                      <a:pt x="45" y="32"/>
                    </a:lnTo>
                    <a:lnTo>
                      <a:pt x="36" y="35"/>
                    </a:lnTo>
                    <a:lnTo>
                      <a:pt x="27" y="36"/>
                    </a:lnTo>
                    <a:lnTo>
                      <a:pt x="20" y="35"/>
                    </a:lnTo>
                    <a:lnTo>
                      <a:pt x="17" y="35"/>
                    </a:lnTo>
                    <a:lnTo>
                      <a:pt x="17" y="29"/>
                    </a:lnTo>
                    <a:lnTo>
                      <a:pt x="17" y="16"/>
                    </a:lnTo>
                    <a:lnTo>
                      <a:pt x="14" y="3"/>
                    </a:lnTo>
                    <a:lnTo>
                      <a:pt x="5" y="0"/>
                    </a:lnTo>
                    <a:lnTo>
                      <a:pt x="1" y="12"/>
                    </a:lnTo>
                    <a:lnTo>
                      <a:pt x="0" y="26"/>
                    </a:lnTo>
                    <a:lnTo>
                      <a:pt x="3" y="40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6" name="Freeform 161"/>
              <p:cNvSpPr>
                <a:spLocks/>
              </p:cNvSpPr>
              <p:nvPr/>
            </p:nvSpPr>
            <p:spPr bwMode="auto">
              <a:xfrm>
                <a:off x="8411" y="4806"/>
                <a:ext cx="20" cy="18"/>
              </a:xfrm>
              <a:custGeom>
                <a:avLst/>
                <a:gdLst>
                  <a:gd name="T0" fmla="*/ 0 w 59"/>
                  <a:gd name="T1" fmla="*/ 0 h 55"/>
                  <a:gd name="T2" fmla="*/ 0 w 59"/>
                  <a:gd name="T3" fmla="*/ 0 h 55"/>
                  <a:gd name="T4" fmla="*/ 0 w 59"/>
                  <a:gd name="T5" fmla="*/ 0 h 55"/>
                  <a:gd name="T6" fmla="*/ 0 w 59"/>
                  <a:gd name="T7" fmla="*/ 0 h 55"/>
                  <a:gd name="T8" fmla="*/ 0 w 59"/>
                  <a:gd name="T9" fmla="*/ 0 h 55"/>
                  <a:gd name="T10" fmla="*/ 0 w 59"/>
                  <a:gd name="T11" fmla="*/ 0 h 55"/>
                  <a:gd name="T12" fmla="*/ 0 w 59"/>
                  <a:gd name="T13" fmla="*/ 0 h 55"/>
                  <a:gd name="T14" fmla="*/ 0 w 59"/>
                  <a:gd name="T15" fmla="*/ 0 h 55"/>
                  <a:gd name="T16" fmla="*/ 0 w 59"/>
                  <a:gd name="T17" fmla="*/ 0 h 55"/>
                  <a:gd name="T18" fmla="*/ 0 w 59"/>
                  <a:gd name="T19" fmla="*/ 0 h 55"/>
                  <a:gd name="T20" fmla="*/ 0 w 59"/>
                  <a:gd name="T21" fmla="*/ 0 h 55"/>
                  <a:gd name="T22" fmla="*/ 0 w 59"/>
                  <a:gd name="T23" fmla="*/ 0 h 55"/>
                  <a:gd name="T24" fmla="*/ 0 w 59"/>
                  <a:gd name="T25" fmla="*/ 0 h 55"/>
                  <a:gd name="T26" fmla="*/ 0 w 59"/>
                  <a:gd name="T27" fmla="*/ 0 h 55"/>
                  <a:gd name="T28" fmla="*/ 0 w 59"/>
                  <a:gd name="T29" fmla="*/ 0 h 55"/>
                  <a:gd name="T30" fmla="*/ 0 w 59"/>
                  <a:gd name="T31" fmla="*/ 0 h 55"/>
                  <a:gd name="T32" fmla="*/ 0 w 59"/>
                  <a:gd name="T33" fmla="*/ 0 h 55"/>
                  <a:gd name="T34" fmla="*/ 0 w 59"/>
                  <a:gd name="T35" fmla="*/ 0 h 55"/>
                  <a:gd name="T36" fmla="*/ 0 w 59"/>
                  <a:gd name="T37" fmla="*/ 0 h 55"/>
                  <a:gd name="T38" fmla="*/ 0 w 59"/>
                  <a:gd name="T39" fmla="*/ 0 h 55"/>
                  <a:gd name="T40" fmla="*/ 0 w 59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9"/>
                  <a:gd name="T64" fmla="*/ 0 h 55"/>
                  <a:gd name="T65" fmla="*/ 59 w 59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9" h="55">
                    <a:moveTo>
                      <a:pt x="19" y="52"/>
                    </a:moveTo>
                    <a:lnTo>
                      <a:pt x="31" y="55"/>
                    </a:lnTo>
                    <a:lnTo>
                      <a:pt x="43" y="54"/>
                    </a:lnTo>
                    <a:lnTo>
                      <a:pt x="53" y="46"/>
                    </a:lnTo>
                    <a:lnTo>
                      <a:pt x="59" y="35"/>
                    </a:lnTo>
                    <a:lnTo>
                      <a:pt x="57" y="31"/>
                    </a:lnTo>
                    <a:lnTo>
                      <a:pt x="54" y="29"/>
                    </a:lnTo>
                    <a:lnTo>
                      <a:pt x="49" y="28"/>
                    </a:lnTo>
                    <a:lnTo>
                      <a:pt x="44" y="29"/>
                    </a:lnTo>
                    <a:lnTo>
                      <a:pt x="41" y="32"/>
                    </a:lnTo>
                    <a:lnTo>
                      <a:pt x="38" y="35"/>
                    </a:lnTo>
                    <a:lnTo>
                      <a:pt x="34" y="36"/>
                    </a:lnTo>
                    <a:lnTo>
                      <a:pt x="31" y="39"/>
                    </a:lnTo>
                    <a:lnTo>
                      <a:pt x="28" y="32"/>
                    </a:lnTo>
                    <a:lnTo>
                      <a:pt x="21" y="18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2" y="18"/>
                    </a:lnTo>
                    <a:lnTo>
                      <a:pt x="9" y="35"/>
                    </a:lnTo>
                    <a:lnTo>
                      <a:pt x="16" y="46"/>
                    </a:lnTo>
                    <a:lnTo>
                      <a:pt x="19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7" name="Freeform 162"/>
              <p:cNvSpPr>
                <a:spLocks/>
              </p:cNvSpPr>
              <p:nvPr/>
            </p:nvSpPr>
            <p:spPr bwMode="auto">
              <a:xfrm>
                <a:off x="8374" y="4857"/>
                <a:ext cx="27" cy="25"/>
              </a:xfrm>
              <a:custGeom>
                <a:avLst/>
                <a:gdLst>
                  <a:gd name="T0" fmla="*/ 0 w 82"/>
                  <a:gd name="T1" fmla="*/ 0 h 76"/>
                  <a:gd name="T2" fmla="*/ 0 w 82"/>
                  <a:gd name="T3" fmla="*/ 0 h 76"/>
                  <a:gd name="T4" fmla="*/ 0 w 82"/>
                  <a:gd name="T5" fmla="*/ 0 h 76"/>
                  <a:gd name="T6" fmla="*/ 0 w 82"/>
                  <a:gd name="T7" fmla="*/ 0 h 76"/>
                  <a:gd name="T8" fmla="*/ 0 w 82"/>
                  <a:gd name="T9" fmla="*/ 0 h 76"/>
                  <a:gd name="T10" fmla="*/ 0 w 82"/>
                  <a:gd name="T11" fmla="*/ 0 h 76"/>
                  <a:gd name="T12" fmla="*/ 0 w 82"/>
                  <a:gd name="T13" fmla="*/ 0 h 76"/>
                  <a:gd name="T14" fmla="*/ 0 w 82"/>
                  <a:gd name="T15" fmla="*/ 0 h 76"/>
                  <a:gd name="T16" fmla="*/ 0 w 82"/>
                  <a:gd name="T17" fmla="*/ 0 h 76"/>
                  <a:gd name="T18" fmla="*/ 0 w 82"/>
                  <a:gd name="T19" fmla="*/ 0 h 76"/>
                  <a:gd name="T20" fmla="*/ 0 w 82"/>
                  <a:gd name="T21" fmla="*/ 0 h 76"/>
                  <a:gd name="T22" fmla="*/ 0 w 82"/>
                  <a:gd name="T23" fmla="*/ 0 h 76"/>
                  <a:gd name="T24" fmla="*/ 0 w 82"/>
                  <a:gd name="T25" fmla="*/ 0 h 76"/>
                  <a:gd name="T26" fmla="*/ 0 w 82"/>
                  <a:gd name="T27" fmla="*/ 0 h 76"/>
                  <a:gd name="T28" fmla="*/ 0 w 82"/>
                  <a:gd name="T29" fmla="*/ 0 h 76"/>
                  <a:gd name="T30" fmla="*/ 0 w 82"/>
                  <a:gd name="T31" fmla="*/ 0 h 76"/>
                  <a:gd name="T32" fmla="*/ 0 w 82"/>
                  <a:gd name="T33" fmla="*/ 0 h 76"/>
                  <a:gd name="T34" fmla="*/ 0 w 82"/>
                  <a:gd name="T35" fmla="*/ 0 h 76"/>
                  <a:gd name="T36" fmla="*/ 0 w 82"/>
                  <a:gd name="T37" fmla="*/ 0 h 76"/>
                  <a:gd name="T38" fmla="*/ 0 w 82"/>
                  <a:gd name="T39" fmla="*/ 0 h 76"/>
                  <a:gd name="T40" fmla="*/ 0 w 82"/>
                  <a:gd name="T41" fmla="*/ 0 h 76"/>
                  <a:gd name="T42" fmla="*/ 0 w 82"/>
                  <a:gd name="T43" fmla="*/ 0 h 76"/>
                  <a:gd name="T44" fmla="*/ 0 w 82"/>
                  <a:gd name="T45" fmla="*/ 0 h 76"/>
                  <a:gd name="T46" fmla="*/ 0 w 82"/>
                  <a:gd name="T47" fmla="*/ 0 h 76"/>
                  <a:gd name="T48" fmla="*/ 0 w 82"/>
                  <a:gd name="T49" fmla="*/ 0 h 76"/>
                  <a:gd name="T50" fmla="*/ 0 w 82"/>
                  <a:gd name="T51" fmla="*/ 0 h 76"/>
                  <a:gd name="T52" fmla="*/ 0 w 82"/>
                  <a:gd name="T53" fmla="*/ 0 h 76"/>
                  <a:gd name="T54" fmla="*/ 0 w 82"/>
                  <a:gd name="T55" fmla="*/ 0 h 76"/>
                  <a:gd name="T56" fmla="*/ 0 w 82"/>
                  <a:gd name="T57" fmla="*/ 0 h 76"/>
                  <a:gd name="T58" fmla="*/ 0 w 82"/>
                  <a:gd name="T59" fmla="*/ 0 h 76"/>
                  <a:gd name="T60" fmla="*/ 0 w 82"/>
                  <a:gd name="T61" fmla="*/ 0 h 76"/>
                  <a:gd name="T62" fmla="*/ 0 w 82"/>
                  <a:gd name="T63" fmla="*/ 0 h 76"/>
                  <a:gd name="T64" fmla="*/ 0 w 82"/>
                  <a:gd name="T65" fmla="*/ 0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2"/>
                  <a:gd name="T100" fmla="*/ 0 h 76"/>
                  <a:gd name="T101" fmla="*/ 82 w 82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2" h="76">
                    <a:moveTo>
                      <a:pt x="32" y="75"/>
                    </a:moveTo>
                    <a:lnTo>
                      <a:pt x="38" y="76"/>
                    </a:lnTo>
                    <a:lnTo>
                      <a:pt x="44" y="76"/>
                    </a:lnTo>
                    <a:lnTo>
                      <a:pt x="50" y="76"/>
                    </a:lnTo>
                    <a:lnTo>
                      <a:pt x="57" y="75"/>
                    </a:lnTo>
                    <a:lnTo>
                      <a:pt x="61" y="72"/>
                    </a:lnTo>
                    <a:lnTo>
                      <a:pt x="67" y="67"/>
                    </a:lnTo>
                    <a:lnTo>
                      <a:pt x="72" y="64"/>
                    </a:lnTo>
                    <a:lnTo>
                      <a:pt x="76" y="59"/>
                    </a:lnTo>
                    <a:lnTo>
                      <a:pt x="80" y="56"/>
                    </a:lnTo>
                    <a:lnTo>
                      <a:pt x="82" y="52"/>
                    </a:lnTo>
                    <a:lnTo>
                      <a:pt x="82" y="47"/>
                    </a:lnTo>
                    <a:lnTo>
                      <a:pt x="79" y="43"/>
                    </a:lnTo>
                    <a:lnTo>
                      <a:pt x="70" y="39"/>
                    </a:lnTo>
                    <a:lnTo>
                      <a:pt x="63" y="37"/>
                    </a:lnTo>
                    <a:lnTo>
                      <a:pt x="54" y="39"/>
                    </a:lnTo>
                    <a:lnTo>
                      <a:pt x="47" y="41"/>
                    </a:lnTo>
                    <a:lnTo>
                      <a:pt x="39" y="44"/>
                    </a:lnTo>
                    <a:lnTo>
                      <a:pt x="35" y="49"/>
                    </a:lnTo>
                    <a:lnTo>
                      <a:pt x="32" y="50"/>
                    </a:lnTo>
                    <a:lnTo>
                      <a:pt x="30" y="52"/>
                    </a:lnTo>
                    <a:lnTo>
                      <a:pt x="29" y="43"/>
                    </a:lnTo>
                    <a:lnTo>
                      <a:pt x="23" y="23"/>
                    </a:lnTo>
                    <a:lnTo>
                      <a:pt x="14" y="6"/>
                    </a:lnTo>
                    <a:lnTo>
                      <a:pt x="4" y="0"/>
                    </a:lnTo>
                    <a:lnTo>
                      <a:pt x="0" y="17"/>
                    </a:lnTo>
                    <a:lnTo>
                      <a:pt x="0" y="31"/>
                    </a:lnTo>
                    <a:lnTo>
                      <a:pt x="4" y="44"/>
                    </a:lnTo>
                    <a:lnTo>
                      <a:pt x="11" y="54"/>
                    </a:lnTo>
                    <a:lnTo>
                      <a:pt x="19" y="63"/>
                    </a:lnTo>
                    <a:lnTo>
                      <a:pt x="25" y="70"/>
                    </a:lnTo>
                    <a:lnTo>
                      <a:pt x="30" y="73"/>
                    </a:lnTo>
                    <a:lnTo>
                      <a:pt x="32" y="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8" name="Freeform 163"/>
              <p:cNvSpPr>
                <a:spLocks/>
              </p:cNvSpPr>
              <p:nvPr/>
            </p:nvSpPr>
            <p:spPr bwMode="auto">
              <a:xfrm>
                <a:off x="8404" y="4847"/>
                <a:ext cx="25" cy="22"/>
              </a:xfrm>
              <a:custGeom>
                <a:avLst/>
                <a:gdLst>
                  <a:gd name="T0" fmla="*/ 0 w 75"/>
                  <a:gd name="T1" fmla="*/ 0 h 66"/>
                  <a:gd name="T2" fmla="*/ 0 w 75"/>
                  <a:gd name="T3" fmla="*/ 0 h 66"/>
                  <a:gd name="T4" fmla="*/ 0 w 75"/>
                  <a:gd name="T5" fmla="*/ 0 h 66"/>
                  <a:gd name="T6" fmla="*/ 0 w 75"/>
                  <a:gd name="T7" fmla="*/ 0 h 66"/>
                  <a:gd name="T8" fmla="*/ 0 w 75"/>
                  <a:gd name="T9" fmla="*/ 0 h 66"/>
                  <a:gd name="T10" fmla="*/ 0 w 75"/>
                  <a:gd name="T11" fmla="*/ 0 h 66"/>
                  <a:gd name="T12" fmla="*/ 0 w 75"/>
                  <a:gd name="T13" fmla="*/ 0 h 66"/>
                  <a:gd name="T14" fmla="*/ 0 w 75"/>
                  <a:gd name="T15" fmla="*/ 0 h 66"/>
                  <a:gd name="T16" fmla="*/ 0 w 75"/>
                  <a:gd name="T17" fmla="*/ 0 h 66"/>
                  <a:gd name="T18" fmla="*/ 0 w 75"/>
                  <a:gd name="T19" fmla="*/ 0 h 66"/>
                  <a:gd name="T20" fmla="*/ 0 w 75"/>
                  <a:gd name="T21" fmla="*/ 0 h 66"/>
                  <a:gd name="T22" fmla="*/ 0 w 75"/>
                  <a:gd name="T23" fmla="*/ 0 h 66"/>
                  <a:gd name="T24" fmla="*/ 0 w 75"/>
                  <a:gd name="T25" fmla="*/ 0 h 66"/>
                  <a:gd name="T26" fmla="*/ 0 w 75"/>
                  <a:gd name="T27" fmla="*/ 0 h 66"/>
                  <a:gd name="T28" fmla="*/ 0 w 75"/>
                  <a:gd name="T29" fmla="*/ 0 h 66"/>
                  <a:gd name="T30" fmla="*/ 0 w 75"/>
                  <a:gd name="T31" fmla="*/ 0 h 66"/>
                  <a:gd name="T32" fmla="*/ 0 w 75"/>
                  <a:gd name="T33" fmla="*/ 0 h 66"/>
                  <a:gd name="T34" fmla="*/ 0 w 75"/>
                  <a:gd name="T35" fmla="*/ 0 h 66"/>
                  <a:gd name="T36" fmla="*/ 0 w 75"/>
                  <a:gd name="T37" fmla="*/ 0 h 66"/>
                  <a:gd name="T38" fmla="*/ 0 w 75"/>
                  <a:gd name="T39" fmla="*/ 0 h 66"/>
                  <a:gd name="T40" fmla="*/ 0 w 75"/>
                  <a:gd name="T41" fmla="*/ 0 h 66"/>
                  <a:gd name="T42" fmla="*/ 0 w 75"/>
                  <a:gd name="T43" fmla="*/ 0 h 66"/>
                  <a:gd name="T44" fmla="*/ 0 w 75"/>
                  <a:gd name="T45" fmla="*/ 0 h 66"/>
                  <a:gd name="T46" fmla="*/ 0 w 75"/>
                  <a:gd name="T47" fmla="*/ 0 h 66"/>
                  <a:gd name="T48" fmla="*/ 0 w 75"/>
                  <a:gd name="T49" fmla="*/ 0 h 66"/>
                  <a:gd name="T50" fmla="*/ 0 w 75"/>
                  <a:gd name="T51" fmla="*/ 0 h 66"/>
                  <a:gd name="T52" fmla="*/ 0 w 75"/>
                  <a:gd name="T53" fmla="*/ 0 h 66"/>
                  <a:gd name="T54" fmla="*/ 0 w 75"/>
                  <a:gd name="T55" fmla="*/ 0 h 66"/>
                  <a:gd name="T56" fmla="*/ 0 w 75"/>
                  <a:gd name="T57" fmla="*/ 0 h 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66"/>
                  <a:gd name="T89" fmla="*/ 75 w 75"/>
                  <a:gd name="T90" fmla="*/ 66 h 6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66">
                    <a:moveTo>
                      <a:pt x="12" y="53"/>
                    </a:moveTo>
                    <a:lnTo>
                      <a:pt x="15" y="56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27" y="63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9" y="66"/>
                    </a:lnTo>
                    <a:lnTo>
                      <a:pt x="57" y="65"/>
                    </a:lnTo>
                    <a:lnTo>
                      <a:pt x="65" y="63"/>
                    </a:lnTo>
                    <a:lnTo>
                      <a:pt x="71" y="60"/>
                    </a:lnTo>
                    <a:lnTo>
                      <a:pt x="75" y="55"/>
                    </a:lnTo>
                    <a:lnTo>
                      <a:pt x="75" y="46"/>
                    </a:lnTo>
                    <a:lnTo>
                      <a:pt x="72" y="39"/>
                    </a:lnTo>
                    <a:lnTo>
                      <a:pt x="66" y="35"/>
                    </a:lnTo>
                    <a:lnTo>
                      <a:pt x="59" y="33"/>
                    </a:lnTo>
                    <a:lnTo>
                      <a:pt x="50" y="33"/>
                    </a:lnTo>
                    <a:lnTo>
                      <a:pt x="41" y="35"/>
                    </a:lnTo>
                    <a:lnTo>
                      <a:pt x="34" y="36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5" y="32"/>
                    </a:lnTo>
                    <a:lnTo>
                      <a:pt x="19" y="16"/>
                    </a:lnTo>
                    <a:lnTo>
                      <a:pt x="10" y="3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5" y="39"/>
                    </a:lnTo>
                    <a:lnTo>
                      <a:pt x="9" y="49"/>
                    </a:lnTo>
                    <a:lnTo>
                      <a:pt x="12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499" name="Freeform 164"/>
              <p:cNvSpPr>
                <a:spLocks/>
              </p:cNvSpPr>
              <p:nvPr/>
            </p:nvSpPr>
            <p:spPr bwMode="auto">
              <a:xfrm>
                <a:off x="8434" y="4844"/>
                <a:ext cx="25" cy="21"/>
              </a:xfrm>
              <a:custGeom>
                <a:avLst/>
                <a:gdLst>
                  <a:gd name="T0" fmla="*/ 0 w 75"/>
                  <a:gd name="T1" fmla="*/ 0 h 63"/>
                  <a:gd name="T2" fmla="*/ 0 w 75"/>
                  <a:gd name="T3" fmla="*/ 0 h 63"/>
                  <a:gd name="T4" fmla="*/ 0 w 75"/>
                  <a:gd name="T5" fmla="*/ 0 h 63"/>
                  <a:gd name="T6" fmla="*/ 0 w 75"/>
                  <a:gd name="T7" fmla="*/ 0 h 63"/>
                  <a:gd name="T8" fmla="*/ 0 w 75"/>
                  <a:gd name="T9" fmla="*/ 0 h 63"/>
                  <a:gd name="T10" fmla="*/ 0 w 75"/>
                  <a:gd name="T11" fmla="*/ 0 h 63"/>
                  <a:gd name="T12" fmla="*/ 0 w 75"/>
                  <a:gd name="T13" fmla="*/ 0 h 63"/>
                  <a:gd name="T14" fmla="*/ 0 w 75"/>
                  <a:gd name="T15" fmla="*/ 0 h 63"/>
                  <a:gd name="T16" fmla="*/ 0 w 75"/>
                  <a:gd name="T17" fmla="*/ 0 h 63"/>
                  <a:gd name="T18" fmla="*/ 0 w 75"/>
                  <a:gd name="T19" fmla="*/ 0 h 63"/>
                  <a:gd name="T20" fmla="*/ 0 w 75"/>
                  <a:gd name="T21" fmla="*/ 0 h 63"/>
                  <a:gd name="T22" fmla="*/ 0 w 75"/>
                  <a:gd name="T23" fmla="*/ 0 h 63"/>
                  <a:gd name="T24" fmla="*/ 0 w 75"/>
                  <a:gd name="T25" fmla="*/ 0 h 63"/>
                  <a:gd name="T26" fmla="*/ 0 w 75"/>
                  <a:gd name="T27" fmla="*/ 0 h 63"/>
                  <a:gd name="T28" fmla="*/ 0 w 75"/>
                  <a:gd name="T29" fmla="*/ 0 h 63"/>
                  <a:gd name="T30" fmla="*/ 0 w 75"/>
                  <a:gd name="T31" fmla="*/ 0 h 63"/>
                  <a:gd name="T32" fmla="*/ 0 w 75"/>
                  <a:gd name="T33" fmla="*/ 0 h 63"/>
                  <a:gd name="T34" fmla="*/ 0 w 75"/>
                  <a:gd name="T35" fmla="*/ 0 h 63"/>
                  <a:gd name="T36" fmla="*/ 0 w 75"/>
                  <a:gd name="T37" fmla="*/ 0 h 63"/>
                  <a:gd name="T38" fmla="*/ 0 w 75"/>
                  <a:gd name="T39" fmla="*/ 0 h 63"/>
                  <a:gd name="T40" fmla="*/ 0 w 75"/>
                  <a:gd name="T41" fmla="*/ 0 h 63"/>
                  <a:gd name="T42" fmla="*/ 0 w 75"/>
                  <a:gd name="T43" fmla="*/ 0 h 63"/>
                  <a:gd name="T44" fmla="*/ 0 w 75"/>
                  <a:gd name="T45" fmla="*/ 0 h 63"/>
                  <a:gd name="T46" fmla="*/ 0 w 75"/>
                  <a:gd name="T47" fmla="*/ 0 h 63"/>
                  <a:gd name="T48" fmla="*/ 0 w 75"/>
                  <a:gd name="T49" fmla="*/ 0 h 63"/>
                  <a:gd name="T50" fmla="*/ 0 w 75"/>
                  <a:gd name="T51" fmla="*/ 0 h 63"/>
                  <a:gd name="T52" fmla="*/ 0 w 75"/>
                  <a:gd name="T53" fmla="*/ 0 h 63"/>
                  <a:gd name="T54" fmla="*/ 0 w 75"/>
                  <a:gd name="T55" fmla="*/ 0 h 63"/>
                  <a:gd name="T56" fmla="*/ 0 w 75"/>
                  <a:gd name="T57" fmla="*/ 0 h 6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63"/>
                  <a:gd name="T89" fmla="*/ 75 w 75"/>
                  <a:gd name="T90" fmla="*/ 63 h 6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63">
                    <a:moveTo>
                      <a:pt x="3" y="41"/>
                    </a:moveTo>
                    <a:lnTo>
                      <a:pt x="4" y="46"/>
                    </a:lnTo>
                    <a:lnTo>
                      <a:pt x="10" y="50"/>
                    </a:lnTo>
                    <a:lnTo>
                      <a:pt x="14" y="56"/>
                    </a:lnTo>
                    <a:lnTo>
                      <a:pt x="16" y="57"/>
                    </a:lnTo>
                    <a:lnTo>
                      <a:pt x="23" y="60"/>
                    </a:lnTo>
                    <a:lnTo>
                      <a:pt x="32" y="63"/>
                    </a:lnTo>
                    <a:lnTo>
                      <a:pt x="42" y="63"/>
                    </a:lnTo>
                    <a:lnTo>
                      <a:pt x="54" y="61"/>
                    </a:lnTo>
                    <a:lnTo>
                      <a:pt x="64" y="58"/>
                    </a:lnTo>
                    <a:lnTo>
                      <a:pt x="72" y="54"/>
                    </a:lnTo>
                    <a:lnTo>
                      <a:pt x="75" y="47"/>
                    </a:lnTo>
                    <a:lnTo>
                      <a:pt x="73" y="40"/>
                    </a:lnTo>
                    <a:lnTo>
                      <a:pt x="67" y="34"/>
                    </a:lnTo>
                    <a:lnTo>
                      <a:pt x="60" y="30"/>
                    </a:lnTo>
                    <a:lnTo>
                      <a:pt x="53" y="28"/>
                    </a:lnTo>
                    <a:lnTo>
                      <a:pt x="45" y="30"/>
                    </a:lnTo>
                    <a:lnTo>
                      <a:pt x="36" y="31"/>
                    </a:lnTo>
                    <a:lnTo>
                      <a:pt x="31" y="33"/>
                    </a:lnTo>
                    <a:lnTo>
                      <a:pt x="26" y="36"/>
                    </a:lnTo>
                    <a:lnTo>
                      <a:pt x="25" y="36"/>
                    </a:lnTo>
                    <a:lnTo>
                      <a:pt x="23" y="30"/>
                    </a:lnTo>
                    <a:lnTo>
                      <a:pt x="17" y="1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1" y="28"/>
                    </a:lnTo>
                    <a:lnTo>
                      <a:pt x="3" y="38"/>
                    </a:lnTo>
                    <a:lnTo>
                      <a:pt x="3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0" name="Freeform 165"/>
              <p:cNvSpPr>
                <a:spLocks/>
              </p:cNvSpPr>
              <p:nvPr/>
            </p:nvSpPr>
            <p:spPr bwMode="auto">
              <a:xfrm>
                <a:off x="8126" y="4482"/>
                <a:ext cx="83" cy="97"/>
              </a:xfrm>
              <a:custGeom>
                <a:avLst/>
                <a:gdLst>
                  <a:gd name="T0" fmla="*/ 0 w 250"/>
                  <a:gd name="T1" fmla="*/ 0 h 290"/>
                  <a:gd name="T2" fmla="*/ 0 w 250"/>
                  <a:gd name="T3" fmla="*/ 0 h 290"/>
                  <a:gd name="T4" fmla="*/ 0 w 250"/>
                  <a:gd name="T5" fmla="*/ 0 h 290"/>
                  <a:gd name="T6" fmla="*/ 0 w 250"/>
                  <a:gd name="T7" fmla="*/ 0 h 290"/>
                  <a:gd name="T8" fmla="*/ 0 w 250"/>
                  <a:gd name="T9" fmla="*/ 0 h 290"/>
                  <a:gd name="T10" fmla="*/ 0 w 250"/>
                  <a:gd name="T11" fmla="*/ 0 h 290"/>
                  <a:gd name="T12" fmla="*/ 0 w 250"/>
                  <a:gd name="T13" fmla="*/ 0 h 290"/>
                  <a:gd name="T14" fmla="*/ 0 w 250"/>
                  <a:gd name="T15" fmla="*/ 0 h 290"/>
                  <a:gd name="T16" fmla="*/ 0 w 250"/>
                  <a:gd name="T17" fmla="*/ 0 h 290"/>
                  <a:gd name="T18" fmla="*/ 0 w 250"/>
                  <a:gd name="T19" fmla="*/ 0 h 290"/>
                  <a:gd name="T20" fmla="*/ 0 w 250"/>
                  <a:gd name="T21" fmla="*/ 0 h 290"/>
                  <a:gd name="T22" fmla="*/ 0 w 250"/>
                  <a:gd name="T23" fmla="*/ 0 h 290"/>
                  <a:gd name="T24" fmla="*/ 0 w 250"/>
                  <a:gd name="T25" fmla="*/ 0 h 290"/>
                  <a:gd name="T26" fmla="*/ 0 w 250"/>
                  <a:gd name="T27" fmla="*/ 0 h 290"/>
                  <a:gd name="T28" fmla="*/ 0 w 250"/>
                  <a:gd name="T29" fmla="*/ 0 h 290"/>
                  <a:gd name="T30" fmla="*/ 0 w 250"/>
                  <a:gd name="T31" fmla="*/ 0 h 290"/>
                  <a:gd name="T32" fmla="*/ 0 w 250"/>
                  <a:gd name="T33" fmla="*/ 0 h 290"/>
                  <a:gd name="T34" fmla="*/ 0 w 250"/>
                  <a:gd name="T35" fmla="*/ 0 h 290"/>
                  <a:gd name="T36" fmla="*/ 0 w 250"/>
                  <a:gd name="T37" fmla="*/ 0 h 290"/>
                  <a:gd name="T38" fmla="*/ 0 w 250"/>
                  <a:gd name="T39" fmla="*/ 0 h 290"/>
                  <a:gd name="T40" fmla="*/ 0 w 250"/>
                  <a:gd name="T41" fmla="*/ 0 h 290"/>
                  <a:gd name="T42" fmla="*/ 0 w 250"/>
                  <a:gd name="T43" fmla="*/ 0 h 290"/>
                  <a:gd name="T44" fmla="*/ 0 w 250"/>
                  <a:gd name="T45" fmla="*/ 0 h 290"/>
                  <a:gd name="T46" fmla="*/ 0 w 250"/>
                  <a:gd name="T47" fmla="*/ 0 h 290"/>
                  <a:gd name="T48" fmla="*/ 0 w 250"/>
                  <a:gd name="T49" fmla="*/ 0 h 290"/>
                  <a:gd name="T50" fmla="*/ 0 w 250"/>
                  <a:gd name="T51" fmla="*/ 0 h 290"/>
                  <a:gd name="T52" fmla="*/ 0 w 250"/>
                  <a:gd name="T53" fmla="*/ 0 h 290"/>
                  <a:gd name="T54" fmla="*/ 0 w 250"/>
                  <a:gd name="T55" fmla="*/ 0 h 290"/>
                  <a:gd name="T56" fmla="*/ 0 w 250"/>
                  <a:gd name="T57" fmla="*/ 0 h 290"/>
                  <a:gd name="T58" fmla="*/ 0 w 250"/>
                  <a:gd name="T59" fmla="*/ 0 h 290"/>
                  <a:gd name="T60" fmla="*/ 0 w 250"/>
                  <a:gd name="T61" fmla="*/ 0 h 290"/>
                  <a:gd name="T62" fmla="*/ 0 w 250"/>
                  <a:gd name="T63" fmla="*/ 0 h 290"/>
                  <a:gd name="T64" fmla="*/ 0 w 250"/>
                  <a:gd name="T65" fmla="*/ 0 h 290"/>
                  <a:gd name="T66" fmla="*/ 0 w 250"/>
                  <a:gd name="T67" fmla="*/ 0 h 290"/>
                  <a:gd name="T68" fmla="*/ 0 w 250"/>
                  <a:gd name="T69" fmla="*/ 0 h 290"/>
                  <a:gd name="T70" fmla="*/ 0 w 250"/>
                  <a:gd name="T71" fmla="*/ 0 h 290"/>
                  <a:gd name="T72" fmla="*/ 0 w 250"/>
                  <a:gd name="T73" fmla="*/ 0 h 290"/>
                  <a:gd name="T74" fmla="*/ 0 w 250"/>
                  <a:gd name="T75" fmla="*/ 0 h 290"/>
                  <a:gd name="T76" fmla="*/ 0 w 250"/>
                  <a:gd name="T77" fmla="*/ 0 h 290"/>
                  <a:gd name="T78" fmla="*/ 0 w 250"/>
                  <a:gd name="T79" fmla="*/ 0 h 290"/>
                  <a:gd name="T80" fmla="*/ 0 w 250"/>
                  <a:gd name="T81" fmla="*/ 0 h 290"/>
                  <a:gd name="T82" fmla="*/ 0 w 250"/>
                  <a:gd name="T83" fmla="*/ 0 h 290"/>
                  <a:gd name="T84" fmla="*/ 0 w 250"/>
                  <a:gd name="T85" fmla="*/ 0 h 290"/>
                  <a:gd name="T86" fmla="*/ 0 w 250"/>
                  <a:gd name="T87" fmla="*/ 0 h 290"/>
                  <a:gd name="T88" fmla="*/ 0 w 250"/>
                  <a:gd name="T89" fmla="*/ 0 h 290"/>
                  <a:gd name="T90" fmla="*/ 0 w 250"/>
                  <a:gd name="T91" fmla="*/ 0 h 290"/>
                  <a:gd name="T92" fmla="*/ 0 w 250"/>
                  <a:gd name="T93" fmla="*/ 0 h 290"/>
                  <a:gd name="T94" fmla="*/ 0 w 250"/>
                  <a:gd name="T95" fmla="*/ 0 h 290"/>
                  <a:gd name="T96" fmla="*/ 0 w 250"/>
                  <a:gd name="T97" fmla="*/ 0 h 29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50"/>
                  <a:gd name="T148" fmla="*/ 0 h 290"/>
                  <a:gd name="T149" fmla="*/ 250 w 250"/>
                  <a:gd name="T150" fmla="*/ 290 h 29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50" h="290">
                    <a:moveTo>
                      <a:pt x="88" y="37"/>
                    </a:moveTo>
                    <a:lnTo>
                      <a:pt x="69" y="49"/>
                    </a:lnTo>
                    <a:lnTo>
                      <a:pt x="53" y="63"/>
                    </a:lnTo>
                    <a:lnTo>
                      <a:pt x="39" y="79"/>
                    </a:lnTo>
                    <a:lnTo>
                      <a:pt x="25" y="96"/>
                    </a:lnTo>
                    <a:lnTo>
                      <a:pt x="15" y="115"/>
                    </a:lnTo>
                    <a:lnTo>
                      <a:pt x="8" y="135"/>
                    </a:lnTo>
                    <a:lnTo>
                      <a:pt x="3" y="157"/>
                    </a:lnTo>
                    <a:lnTo>
                      <a:pt x="0" y="178"/>
                    </a:lnTo>
                    <a:lnTo>
                      <a:pt x="3" y="208"/>
                    </a:lnTo>
                    <a:lnTo>
                      <a:pt x="15" y="233"/>
                    </a:lnTo>
                    <a:lnTo>
                      <a:pt x="33" y="254"/>
                    </a:lnTo>
                    <a:lnTo>
                      <a:pt x="56" y="270"/>
                    </a:lnTo>
                    <a:lnTo>
                      <a:pt x="83" y="283"/>
                    </a:lnTo>
                    <a:lnTo>
                      <a:pt x="110" y="289"/>
                    </a:lnTo>
                    <a:lnTo>
                      <a:pt x="140" y="290"/>
                    </a:lnTo>
                    <a:lnTo>
                      <a:pt x="168" y="286"/>
                    </a:lnTo>
                    <a:lnTo>
                      <a:pt x="174" y="286"/>
                    </a:lnTo>
                    <a:lnTo>
                      <a:pt x="179" y="283"/>
                    </a:lnTo>
                    <a:lnTo>
                      <a:pt x="184" y="279"/>
                    </a:lnTo>
                    <a:lnTo>
                      <a:pt x="185" y="273"/>
                    </a:lnTo>
                    <a:lnTo>
                      <a:pt x="182" y="266"/>
                    </a:lnTo>
                    <a:lnTo>
                      <a:pt x="176" y="260"/>
                    </a:lnTo>
                    <a:lnTo>
                      <a:pt x="169" y="254"/>
                    </a:lnTo>
                    <a:lnTo>
                      <a:pt x="162" y="252"/>
                    </a:lnTo>
                    <a:lnTo>
                      <a:pt x="147" y="247"/>
                    </a:lnTo>
                    <a:lnTo>
                      <a:pt x="132" y="244"/>
                    </a:lnTo>
                    <a:lnTo>
                      <a:pt x="118" y="242"/>
                    </a:lnTo>
                    <a:lnTo>
                      <a:pt x="105" y="239"/>
                    </a:lnTo>
                    <a:lnTo>
                      <a:pt x="91" y="234"/>
                    </a:lnTo>
                    <a:lnTo>
                      <a:pt x="78" y="229"/>
                    </a:lnTo>
                    <a:lnTo>
                      <a:pt x="66" y="221"/>
                    </a:lnTo>
                    <a:lnTo>
                      <a:pt x="55" y="210"/>
                    </a:lnTo>
                    <a:lnTo>
                      <a:pt x="50" y="161"/>
                    </a:lnTo>
                    <a:lnTo>
                      <a:pt x="62" y="121"/>
                    </a:lnTo>
                    <a:lnTo>
                      <a:pt x="85" y="89"/>
                    </a:lnTo>
                    <a:lnTo>
                      <a:pt x="118" y="63"/>
                    </a:lnTo>
                    <a:lnTo>
                      <a:pt x="153" y="43"/>
                    </a:lnTo>
                    <a:lnTo>
                      <a:pt x="190" y="27"/>
                    </a:lnTo>
                    <a:lnTo>
                      <a:pt x="223" y="16"/>
                    </a:lnTo>
                    <a:lnTo>
                      <a:pt x="250" y="6"/>
                    </a:lnTo>
                    <a:lnTo>
                      <a:pt x="234" y="2"/>
                    </a:lnTo>
                    <a:lnTo>
                      <a:pt x="216" y="0"/>
                    </a:lnTo>
                    <a:lnTo>
                      <a:pt x="196" y="3"/>
                    </a:lnTo>
                    <a:lnTo>
                      <a:pt x="174" y="6"/>
                    </a:lnTo>
                    <a:lnTo>
                      <a:pt x="152" y="13"/>
                    </a:lnTo>
                    <a:lnTo>
                      <a:pt x="130" y="20"/>
                    </a:lnTo>
                    <a:lnTo>
                      <a:pt x="107" y="29"/>
                    </a:lnTo>
                    <a:lnTo>
                      <a:pt x="88" y="3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1" name="Freeform 166"/>
              <p:cNvSpPr>
                <a:spLocks/>
              </p:cNvSpPr>
              <p:nvPr/>
            </p:nvSpPr>
            <p:spPr bwMode="auto">
              <a:xfrm>
                <a:off x="8268" y="4481"/>
                <a:ext cx="53" cy="75"/>
              </a:xfrm>
              <a:custGeom>
                <a:avLst/>
                <a:gdLst>
                  <a:gd name="T0" fmla="*/ 0 w 160"/>
                  <a:gd name="T1" fmla="*/ 0 h 225"/>
                  <a:gd name="T2" fmla="*/ 0 w 160"/>
                  <a:gd name="T3" fmla="*/ 0 h 225"/>
                  <a:gd name="T4" fmla="*/ 0 w 160"/>
                  <a:gd name="T5" fmla="*/ 0 h 225"/>
                  <a:gd name="T6" fmla="*/ 0 w 160"/>
                  <a:gd name="T7" fmla="*/ 0 h 225"/>
                  <a:gd name="T8" fmla="*/ 0 w 160"/>
                  <a:gd name="T9" fmla="*/ 0 h 225"/>
                  <a:gd name="T10" fmla="*/ 0 w 160"/>
                  <a:gd name="T11" fmla="*/ 0 h 225"/>
                  <a:gd name="T12" fmla="*/ 0 w 160"/>
                  <a:gd name="T13" fmla="*/ 0 h 225"/>
                  <a:gd name="T14" fmla="*/ 0 w 160"/>
                  <a:gd name="T15" fmla="*/ 0 h 225"/>
                  <a:gd name="T16" fmla="*/ 0 w 160"/>
                  <a:gd name="T17" fmla="*/ 0 h 225"/>
                  <a:gd name="T18" fmla="*/ 0 w 160"/>
                  <a:gd name="T19" fmla="*/ 0 h 225"/>
                  <a:gd name="T20" fmla="*/ 0 w 160"/>
                  <a:gd name="T21" fmla="*/ 0 h 225"/>
                  <a:gd name="T22" fmla="*/ 0 w 160"/>
                  <a:gd name="T23" fmla="*/ 0 h 225"/>
                  <a:gd name="T24" fmla="*/ 0 w 160"/>
                  <a:gd name="T25" fmla="*/ 0 h 225"/>
                  <a:gd name="T26" fmla="*/ 0 w 160"/>
                  <a:gd name="T27" fmla="*/ 0 h 225"/>
                  <a:gd name="T28" fmla="*/ 0 w 160"/>
                  <a:gd name="T29" fmla="*/ 0 h 225"/>
                  <a:gd name="T30" fmla="*/ 0 w 160"/>
                  <a:gd name="T31" fmla="*/ 0 h 225"/>
                  <a:gd name="T32" fmla="*/ 0 w 160"/>
                  <a:gd name="T33" fmla="*/ 0 h 225"/>
                  <a:gd name="T34" fmla="*/ 0 w 160"/>
                  <a:gd name="T35" fmla="*/ 0 h 225"/>
                  <a:gd name="T36" fmla="*/ 0 w 160"/>
                  <a:gd name="T37" fmla="*/ 0 h 225"/>
                  <a:gd name="T38" fmla="*/ 0 w 160"/>
                  <a:gd name="T39" fmla="*/ 0 h 225"/>
                  <a:gd name="T40" fmla="*/ 0 w 160"/>
                  <a:gd name="T41" fmla="*/ 0 h 225"/>
                  <a:gd name="T42" fmla="*/ 0 w 160"/>
                  <a:gd name="T43" fmla="*/ 0 h 225"/>
                  <a:gd name="T44" fmla="*/ 0 w 160"/>
                  <a:gd name="T45" fmla="*/ 0 h 225"/>
                  <a:gd name="T46" fmla="*/ 0 w 160"/>
                  <a:gd name="T47" fmla="*/ 0 h 225"/>
                  <a:gd name="T48" fmla="*/ 0 w 160"/>
                  <a:gd name="T49" fmla="*/ 0 h 225"/>
                  <a:gd name="T50" fmla="*/ 0 w 160"/>
                  <a:gd name="T51" fmla="*/ 0 h 225"/>
                  <a:gd name="T52" fmla="*/ 0 w 160"/>
                  <a:gd name="T53" fmla="*/ 0 h 225"/>
                  <a:gd name="T54" fmla="*/ 0 w 160"/>
                  <a:gd name="T55" fmla="*/ 0 h 225"/>
                  <a:gd name="T56" fmla="*/ 0 w 160"/>
                  <a:gd name="T57" fmla="*/ 0 h 225"/>
                  <a:gd name="T58" fmla="*/ 0 w 160"/>
                  <a:gd name="T59" fmla="*/ 0 h 225"/>
                  <a:gd name="T60" fmla="*/ 0 w 160"/>
                  <a:gd name="T61" fmla="*/ 0 h 225"/>
                  <a:gd name="T62" fmla="*/ 0 w 160"/>
                  <a:gd name="T63" fmla="*/ 0 h 225"/>
                  <a:gd name="T64" fmla="*/ 0 w 160"/>
                  <a:gd name="T65" fmla="*/ 0 h 225"/>
                  <a:gd name="T66" fmla="*/ 0 w 160"/>
                  <a:gd name="T67" fmla="*/ 0 h 225"/>
                  <a:gd name="T68" fmla="*/ 0 w 160"/>
                  <a:gd name="T69" fmla="*/ 0 h 225"/>
                  <a:gd name="T70" fmla="*/ 0 w 160"/>
                  <a:gd name="T71" fmla="*/ 0 h 225"/>
                  <a:gd name="T72" fmla="*/ 0 w 160"/>
                  <a:gd name="T73" fmla="*/ 0 h 225"/>
                  <a:gd name="T74" fmla="*/ 0 w 160"/>
                  <a:gd name="T75" fmla="*/ 0 h 225"/>
                  <a:gd name="T76" fmla="*/ 0 w 160"/>
                  <a:gd name="T77" fmla="*/ 0 h 225"/>
                  <a:gd name="T78" fmla="*/ 0 w 160"/>
                  <a:gd name="T79" fmla="*/ 0 h 225"/>
                  <a:gd name="T80" fmla="*/ 0 w 160"/>
                  <a:gd name="T81" fmla="*/ 0 h 22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60"/>
                  <a:gd name="T124" fmla="*/ 0 h 225"/>
                  <a:gd name="T125" fmla="*/ 160 w 160"/>
                  <a:gd name="T126" fmla="*/ 225 h 22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60" h="225">
                    <a:moveTo>
                      <a:pt x="135" y="73"/>
                    </a:moveTo>
                    <a:lnTo>
                      <a:pt x="141" y="96"/>
                    </a:lnTo>
                    <a:lnTo>
                      <a:pt x="140" y="118"/>
                    </a:lnTo>
                    <a:lnTo>
                      <a:pt x="129" y="135"/>
                    </a:lnTo>
                    <a:lnTo>
                      <a:pt x="115" y="151"/>
                    </a:lnTo>
                    <a:lnTo>
                      <a:pt x="97" y="165"/>
                    </a:lnTo>
                    <a:lnTo>
                      <a:pt x="76" y="179"/>
                    </a:lnTo>
                    <a:lnTo>
                      <a:pt x="56" y="192"/>
                    </a:lnTo>
                    <a:lnTo>
                      <a:pt x="38" y="205"/>
                    </a:lnTo>
                    <a:lnTo>
                      <a:pt x="35" y="210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21"/>
                    </a:lnTo>
                    <a:lnTo>
                      <a:pt x="40" y="224"/>
                    </a:lnTo>
                    <a:lnTo>
                      <a:pt x="44" y="225"/>
                    </a:lnTo>
                    <a:lnTo>
                      <a:pt x="47" y="225"/>
                    </a:lnTo>
                    <a:lnTo>
                      <a:pt x="51" y="224"/>
                    </a:lnTo>
                    <a:lnTo>
                      <a:pt x="75" y="211"/>
                    </a:lnTo>
                    <a:lnTo>
                      <a:pt x="97" y="197"/>
                    </a:lnTo>
                    <a:lnTo>
                      <a:pt x="117" y="181"/>
                    </a:lnTo>
                    <a:lnTo>
                      <a:pt x="137" y="162"/>
                    </a:lnTo>
                    <a:lnTo>
                      <a:pt x="150" y="142"/>
                    </a:lnTo>
                    <a:lnTo>
                      <a:pt x="159" y="119"/>
                    </a:lnTo>
                    <a:lnTo>
                      <a:pt x="160" y="95"/>
                    </a:lnTo>
                    <a:lnTo>
                      <a:pt x="154" y="69"/>
                    </a:lnTo>
                    <a:lnTo>
                      <a:pt x="141" y="49"/>
                    </a:lnTo>
                    <a:lnTo>
                      <a:pt x="122" y="31"/>
                    </a:lnTo>
                    <a:lnTo>
                      <a:pt x="98" y="18"/>
                    </a:lnTo>
                    <a:lnTo>
                      <a:pt x="72" y="8"/>
                    </a:lnTo>
                    <a:lnTo>
                      <a:pt x="46" y="3"/>
                    </a:lnTo>
                    <a:lnTo>
                      <a:pt x="24" y="0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18" y="11"/>
                    </a:lnTo>
                    <a:lnTo>
                      <a:pt x="37" y="17"/>
                    </a:lnTo>
                    <a:lnTo>
                      <a:pt x="57" y="23"/>
                    </a:lnTo>
                    <a:lnTo>
                      <a:pt x="76" y="29"/>
                    </a:lnTo>
                    <a:lnTo>
                      <a:pt x="95" y="36"/>
                    </a:lnTo>
                    <a:lnTo>
                      <a:pt x="112" y="46"/>
                    </a:lnTo>
                    <a:lnTo>
                      <a:pt x="125" y="57"/>
                    </a:lnTo>
                    <a:lnTo>
                      <a:pt x="135" y="73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2" name="Freeform 167"/>
              <p:cNvSpPr>
                <a:spLocks/>
              </p:cNvSpPr>
              <p:nvPr/>
            </p:nvSpPr>
            <p:spPr bwMode="auto">
              <a:xfrm>
                <a:off x="8073" y="4463"/>
                <a:ext cx="135" cy="158"/>
              </a:xfrm>
              <a:custGeom>
                <a:avLst/>
                <a:gdLst>
                  <a:gd name="T0" fmla="*/ 0 w 404"/>
                  <a:gd name="T1" fmla="*/ 0 h 472"/>
                  <a:gd name="T2" fmla="*/ 0 w 404"/>
                  <a:gd name="T3" fmla="*/ 0 h 472"/>
                  <a:gd name="T4" fmla="*/ 0 w 404"/>
                  <a:gd name="T5" fmla="*/ 0 h 472"/>
                  <a:gd name="T6" fmla="*/ 0 w 404"/>
                  <a:gd name="T7" fmla="*/ 0 h 472"/>
                  <a:gd name="T8" fmla="*/ 0 w 404"/>
                  <a:gd name="T9" fmla="*/ 0 h 472"/>
                  <a:gd name="T10" fmla="*/ 0 w 404"/>
                  <a:gd name="T11" fmla="*/ 0 h 472"/>
                  <a:gd name="T12" fmla="*/ 0 w 404"/>
                  <a:gd name="T13" fmla="*/ 0 h 472"/>
                  <a:gd name="T14" fmla="*/ 0 w 404"/>
                  <a:gd name="T15" fmla="*/ 0 h 472"/>
                  <a:gd name="T16" fmla="*/ 0 w 404"/>
                  <a:gd name="T17" fmla="*/ 0 h 472"/>
                  <a:gd name="T18" fmla="*/ 0 w 404"/>
                  <a:gd name="T19" fmla="*/ 0 h 472"/>
                  <a:gd name="T20" fmla="*/ 0 w 404"/>
                  <a:gd name="T21" fmla="*/ 0 h 472"/>
                  <a:gd name="T22" fmla="*/ 0 w 404"/>
                  <a:gd name="T23" fmla="*/ 0 h 472"/>
                  <a:gd name="T24" fmla="*/ 0 w 404"/>
                  <a:gd name="T25" fmla="*/ 0 h 472"/>
                  <a:gd name="T26" fmla="*/ 0 w 404"/>
                  <a:gd name="T27" fmla="*/ 0 h 472"/>
                  <a:gd name="T28" fmla="*/ 0 w 404"/>
                  <a:gd name="T29" fmla="*/ 0 h 472"/>
                  <a:gd name="T30" fmla="*/ 0 w 404"/>
                  <a:gd name="T31" fmla="*/ 0 h 472"/>
                  <a:gd name="T32" fmla="*/ 0 w 404"/>
                  <a:gd name="T33" fmla="*/ 0 h 472"/>
                  <a:gd name="T34" fmla="*/ 0 w 404"/>
                  <a:gd name="T35" fmla="*/ 0 h 472"/>
                  <a:gd name="T36" fmla="*/ 0 w 404"/>
                  <a:gd name="T37" fmla="*/ 0 h 472"/>
                  <a:gd name="T38" fmla="*/ 0 w 404"/>
                  <a:gd name="T39" fmla="*/ 0 h 472"/>
                  <a:gd name="T40" fmla="*/ 0 w 404"/>
                  <a:gd name="T41" fmla="*/ 0 h 472"/>
                  <a:gd name="T42" fmla="*/ 0 w 404"/>
                  <a:gd name="T43" fmla="*/ 0 h 472"/>
                  <a:gd name="T44" fmla="*/ 0 w 404"/>
                  <a:gd name="T45" fmla="*/ 0 h 472"/>
                  <a:gd name="T46" fmla="*/ 0 w 404"/>
                  <a:gd name="T47" fmla="*/ 0 h 472"/>
                  <a:gd name="T48" fmla="*/ 0 w 404"/>
                  <a:gd name="T49" fmla="*/ 0 h 472"/>
                  <a:gd name="T50" fmla="*/ 0 w 404"/>
                  <a:gd name="T51" fmla="*/ 0 h 472"/>
                  <a:gd name="T52" fmla="*/ 0 w 404"/>
                  <a:gd name="T53" fmla="*/ 0 h 472"/>
                  <a:gd name="T54" fmla="*/ 0 w 404"/>
                  <a:gd name="T55" fmla="*/ 0 h 472"/>
                  <a:gd name="T56" fmla="*/ 0 w 404"/>
                  <a:gd name="T57" fmla="*/ 0 h 472"/>
                  <a:gd name="T58" fmla="*/ 0 w 404"/>
                  <a:gd name="T59" fmla="*/ 0 h 472"/>
                  <a:gd name="T60" fmla="*/ 0 w 404"/>
                  <a:gd name="T61" fmla="*/ 0 h 472"/>
                  <a:gd name="T62" fmla="*/ 0 w 404"/>
                  <a:gd name="T63" fmla="*/ 0 h 472"/>
                  <a:gd name="T64" fmla="*/ 0 w 404"/>
                  <a:gd name="T65" fmla="*/ 0 h 472"/>
                  <a:gd name="T66" fmla="*/ 0 w 404"/>
                  <a:gd name="T67" fmla="*/ 0 h 472"/>
                  <a:gd name="T68" fmla="*/ 0 w 404"/>
                  <a:gd name="T69" fmla="*/ 0 h 472"/>
                  <a:gd name="T70" fmla="*/ 0 w 404"/>
                  <a:gd name="T71" fmla="*/ 0 h 472"/>
                  <a:gd name="T72" fmla="*/ 0 w 404"/>
                  <a:gd name="T73" fmla="*/ 0 h 472"/>
                  <a:gd name="T74" fmla="*/ 0 w 404"/>
                  <a:gd name="T75" fmla="*/ 0 h 472"/>
                  <a:gd name="T76" fmla="*/ 0 w 404"/>
                  <a:gd name="T77" fmla="*/ 0 h 472"/>
                  <a:gd name="T78" fmla="*/ 0 w 404"/>
                  <a:gd name="T79" fmla="*/ 0 h 472"/>
                  <a:gd name="T80" fmla="*/ 0 w 404"/>
                  <a:gd name="T81" fmla="*/ 0 h 472"/>
                  <a:gd name="T82" fmla="*/ 0 w 404"/>
                  <a:gd name="T83" fmla="*/ 0 h 472"/>
                  <a:gd name="T84" fmla="*/ 0 w 404"/>
                  <a:gd name="T85" fmla="*/ 0 h 472"/>
                  <a:gd name="T86" fmla="*/ 0 w 404"/>
                  <a:gd name="T87" fmla="*/ 0 h 4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4"/>
                  <a:gd name="T133" fmla="*/ 0 h 472"/>
                  <a:gd name="T134" fmla="*/ 404 w 404"/>
                  <a:gd name="T135" fmla="*/ 472 h 47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4" h="472">
                    <a:moveTo>
                      <a:pt x="157" y="61"/>
                    </a:moveTo>
                    <a:lnTo>
                      <a:pt x="127" y="87"/>
                    </a:lnTo>
                    <a:lnTo>
                      <a:pt x="96" y="113"/>
                    </a:lnTo>
                    <a:lnTo>
                      <a:pt x="68" y="143"/>
                    </a:lnTo>
                    <a:lnTo>
                      <a:pt x="43" y="175"/>
                    </a:lnTo>
                    <a:lnTo>
                      <a:pt x="22" y="208"/>
                    </a:lnTo>
                    <a:lnTo>
                      <a:pt x="8" y="244"/>
                    </a:lnTo>
                    <a:lnTo>
                      <a:pt x="0" y="283"/>
                    </a:lnTo>
                    <a:lnTo>
                      <a:pt x="2" y="323"/>
                    </a:lnTo>
                    <a:lnTo>
                      <a:pt x="5" y="333"/>
                    </a:lnTo>
                    <a:lnTo>
                      <a:pt x="8" y="344"/>
                    </a:lnTo>
                    <a:lnTo>
                      <a:pt x="12" y="353"/>
                    </a:lnTo>
                    <a:lnTo>
                      <a:pt x="18" y="363"/>
                    </a:lnTo>
                    <a:lnTo>
                      <a:pt x="25" y="372"/>
                    </a:lnTo>
                    <a:lnTo>
                      <a:pt x="34" y="380"/>
                    </a:lnTo>
                    <a:lnTo>
                      <a:pt x="41" y="388"/>
                    </a:lnTo>
                    <a:lnTo>
                      <a:pt x="52" y="393"/>
                    </a:lnTo>
                    <a:lnTo>
                      <a:pt x="71" y="405"/>
                    </a:lnTo>
                    <a:lnTo>
                      <a:pt x="90" y="415"/>
                    </a:lnTo>
                    <a:lnTo>
                      <a:pt x="109" y="424"/>
                    </a:lnTo>
                    <a:lnTo>
                      <a:pt x="129" y="431"/>
                    </a:lnTo>
                    <a:lnTo>
                      <a:pt x="150" y="438"/>
                    </a:lnTo>
                    <a:lnTo>
                      <a:pt x="171" y="444"/>
                    </a:lnTo>
                    <a:lnTo>
                      <a:pt x="191" y="449"/>
                    </a:lnTo>
                    <a:lnTo>
                      <a:pt x="212" y="454"/>
                    </a:lnTo>
                    <a:lnTo>
                      <a:pt x="234" y="458"/>
                    </a:lnTo>
                    <a:lnTo>
                      <a:pt x="254" y="461"/>
                    </a:lnTo>
                    <a:lnTo>
                      <a:pt x="276" y="464"/>
                    </a:lnTo>
                    <a:lnTo>
                      <a:pt x="298" y="467"/>
                    </a:lnTo>
                    <a:lnTo>
                      <a:pt x="319" y="468"/>
                    </a:lnTo>
                    <a:lnTo>
                      <a:pt x="341" y="470"/>
                    </a:lnTo>
                    <a:lnTo>
                      <a:pt x="363" y="471"/>
                    </a:lnTo>
                    <a:lnTo>
                      <a:pt x="383" y="472"/>
                    </a:lnTo>
                    <a:lnTo>
                      <a:pt x="391" y="472"/>
                    </a:lnTo>
                    <a:lnTo>
                      <a:pt x="397" y="470"/>
                    </a:lnTo>
                    <a:lnTo>
                      <a:pt x="401" y="464"/>
                    </a:lnTo>
                    <a:lnTo>
                      <a:pt x="404" y="458"/>
                    </a:lnTo>
                    <a:lnTo>
                      <a:pt x="404" y="451"/>
                    </a:lnTo>
                    <a:lnTo>
                      <a:pt x="401" y="445"/>
                    </a:lnTo>
                    <a:lnTo>
                      <a:pt x="395" y="441"/>
                    </a:lnTo>
                    <a:lnTo>
                      <a:pt x="388" y="438"/>
                    </a:lnTo>
                    <a:lnTo>
                      <a:pt x="369" y="434"/>
                    </a:lnTo>
                    <a:lnTo>
                      <a:pt x="350" y="431"/>
                    </a:lnTo>
                    <a:lnTo>
                      <a:pt x="331" y="426"/>
                    </a:lnTo>
                    <a:lnTo>
                      <a:pt x="310" y="424"/>
                    </a:lnTo>
                    <a:lnTo>
                      <a:pt x="291" y="421"/>
                    </a:lnTo>
                    <a:lnTo>
                      <a:pt x="272" y="418"/>
                    </a:lnTo>
                    <a:lnTo>
                      <a:pt x="251" y="415"/>
                    </a:lnTo>
                    <a:lnTo>
                      <a:pt x="232" y="411"/>
                    </a:lnTo>
                    <a:lnTo>
                      <a:pt x="213" y="408"/>
                    </a:lnTo>
                    <a:lnTo>
                      <a:pt x="194" y="403"/>
                    </a:lnTo>
                    <a:lnTo>
                      <a:pt x="175" y="398"/>
                    </a:lnTo>
                    <a:lnTo>
                      <a:pt x="156" y="393"/>
                    </a:lnTo>
                    <a:lnTo>
                      <a:pt x="138" y="386"/>
                    </a:lnTo>
                    <a:lnTo>
                      <a:pt x="119" y="379"/>
                    </a:lnTo>
                    <a:lnTo>
                      <a:pt x="102" y="372"/>
                    </a:lnTo>
                    <a:lnTo>
                      <a:pt x="84" y="362"/>
                    </a:lnTo>
                    <a:lnTo>
                      <a:pt x="69" y="352"/>
                    </a:lnTo>
                    <a:lnTo>
                      <a:pt x="58" y="339"/>
                    </a:lnTo>
                    <a:lnTo>
                      <a:pt x="49" y="324"/>
                    </a:lnTo>
                    <a:lnTo>
                      <a:pt x="44" y="307"/>
                    </a:lnTo>
                    <a:lnTo>
                      <a:pt x="43" y="290"/>
                    </a:lnTo>
                    <a:lnTo>
                      <a:pt x="44" y="270"/>
                    </a:lnTo>
                    <a:lnTo>
                      <a:pt x="49" y="250"/>
                    </a:lnTo>
                    <a:lnTo>
                      <a:pt x="55" y="234"/>
                    </a:lnTo>
                    <a:lnTo>
                      <a:pt x="65" y="212"/>
                    </a:lnTo>
                    <a:lnTo>
                      <a:pt x="77" y="191"/>
                    </a:lnTo>
                    <a:lnTo>
                      <a:pt x="90" y="172"/>
                    </a:lnTo>
                    <a:lnTo>
                      <a:pt x="104" y="155"/>
                    </a:lnTo>
                    <a:lnTo>
                      <a:pt x="119" y="138"/>
                    </a:lnTo>
                    <a:lnTo>
                      <a:pt x="135" y="120"/>
                    </a:lnTo>
                    <a:lnTo>
                      <a:pt x="154" y="103"/>
                    </a:lnTo>
                    <a:lnTo>
                      <a:pt x="173" y="86"/>
                    </a:lnTo>
                    <a:lnTo>
                      <a:pt x="193" y="71"/>
                    </a:lnTo>
                    <a:lnTo>
                      <a:pt x="218" y="59"/>
                    </a:lnTo>
                    <a:lnTo>
                      <a:pt x="245" y="47"/>
                    </a:lnTo>
                    <a:lnTo>
                      <a:pt x="273" y="36"/>
                    </a:lnTo>
                    <a:lnTo>
                      <a:pt x="298" y="25"/>
                    </a:lnTo>
                    <a:lnTo>
                      <a:pt x="319" y="17"/>
                    </a:lnTo>
                    <a:lnTo>
                      <a:pt x="332" y="8"/>
                    </a:lnTo>
                    <a:lnTo>
                      <a:pt x="336" y="2"/>
                    </a:lnTo>
                    <a:lnTo>
                      <a:pt x="322" y="0"/>
                    </a:lnTo>
                    <a:lnTo>
                      <a:pt x="301" y="1"/>
                    </a:lnTo>
                    <a:lnTo>
                      <a:pt x="278" y="5"/>
                    </a:lnTo>
                    <a:lnTo>
                      <a:pt x="253" y="13"/>
                    </a:lnTo>
                    <a:lnTo>
                      <a:pt x="226" y="23"/>
                    </a:lnTo>
                    <a:lnTo>
                      <a:pt x="201" y="34"/>
                    </a:lnTo>
                    <a:lnTo>
                      <a:pt x="178" y="47"/>
                    </a:lnTo>
                    <a:lnTo>
                      <a:pt x="157" y="61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3" name="Freeform 168"/>
              <p:cNvSpPr>
                <a:spLocks/>
              </p:cNvSpPr>
              <p:nvPr/>
            </p:nvSpPr>
            <p:spPr bwMode="auto">
              <a:xfrm>
                <a:off x="8263" y="4458"/>
                <a:ext cx="118" cy="105"/>
              </a:xfrm>
              <a:custGeom>
                <a:avLst/>
                <a:gdLst>
                  <a:gd name="T0" fmla="*/ 0 w 354"/>
                  <a:gd name="T1" fmla="*/ 0 h 315"/>
                  <a:gd name="T2" fmla="*/ 0 w 354"/>
                  <a:gd name="T3" fmla="*/ 0 h 315"/>
                  <a:gd name="T4" fmla="*/ 0 w 354"/>
                  <a:gd name="T5" fmla="*/ 0 h 315"/>
                  <a:gd name="T6" fmla="*/ 0 w 354"/>
                  <a:gd name="T7" fmla="*/ 0 h 315"/>
                  <a:gd name="T8" fmla="*/ 0 w 354"/>
                  <a:gd name="T9" fmla="*/ 0 h 315"/>
                  <a:gd name="T10" fmla="*/ 0 w 354"/>
                  <a:gd name="T11" fmla="*/ 0 h 315"/>
                  <a:gd name="T12" fmla="*/ 0 w 354"/>
                  <a:gd name="T13" fmla="*/ 0 h 315"/>
                  <a:gd name="T14" fmla="*/ 0 w 354"/>
                  <a:gd name="T15" fmla="*/ 0 h 315"/>
                  <a:gd name="T16" fmla="*/ 0 w 354"/>
                  <a:gd name="T17" fmla="*/ 0 h 315"/>
                  <a:gd name="T18" fmla="*/ 0 w 354"/>
                  <a:gd name="T19" fmla="*/ 0 h 315"/>
                  <a:gd name="T20" fmla="*/ 0 w 354"/>
                  <a:gd name="T21" fmla="*/ 0 h 315"/>
                  <a:gd name="T22" fmla="*/ 0 w 354"/>
                  <a:gd name="T23" fmla="*/ 0 h 315"/>
                  <a:gd name="T24" fmla="*/ 0 w 354"/>
                  <a:gd name="T25" fmla="*/ 0 h 315"/>
                  <a:gd name="T26" fmla="*/ 0 w 354"/>
                  <a:gd name="T27" fmla="*/ 0 h 315"/>
                  <a:gd name="T28" fmla="*/ 0 w 354"/>
                  <a:gd name="T29" fmla="*/ 0 h 315"/>
                  <a:gd name="T30" fmla="*/ 0 w 354"/>
                  <a:gd name="T31" fmla="*/ 0 h 315"/>
                  <a:gd name="T32" fmla="*/ 0 w 354"/>
                  <a:gd name="T33" fmla="*/ 0 h 315"/>
                  <a:gd name="T34" fmla="*/ 0 w 354"/>
                  <a:gd name="T35" fmla="*/ 0 h 315"/>
                  <a:gd name="T36" fmla="*/ 0 w 354"/>
                  <a:gd name="T37" fmla="*/ 0 h 315"/>
                  <a:gd name="T38" fmla="*/ 0 w 354"/>
                  <a:gd name="T39" fmla="*/ 0 h 315"/>
                  <a:gd name="T40" fmla="*/ 0 w 354"/>
                  <a:gd name="T41" fmla="*/ 0 h 315"/>
                  <a:gd name="T42" fmla="*/ 0 w 354"/>
                  <a:gd name="T43" fmla="*/ 0 h 315"/>
                  <a:gd name="T44" fmla="*/ 0 w 354"/>
                  <a:gd name="T45" fmla="*/ 0 h 315"/>
                  <a:gd name="T46" fmla="*/ 0 w 354"/>
                  <a:gd name="T47" fmla="*/ 0 h 315"/>
                  <a:gd name="T48" fmla="*/ 0 w 354"/>
                  <a:gd name="T49" fmla="*/ 0 h 315"/>
                  <a:gd name="T50" fmla="*/ 0 w 354"/>
                  <a:gd name="T51" fmla="*/ 0 h 315"/>
                  <a:gd name="T52" fmla="*/ 0 w 354"/>
                  <a:gd name="T53" fmla="*/ 0 h 315"/>
                  <a:gd name="T54" fmla="*/ 0 w 354"/>
                  <a:gd name="T55" fmla="*/ 0 h 315"/>
                  <a:gd name="T56" fmla="*/ 0 w 354"/>
                  <a:gd name="T57" fmla="*/ 0 h 315"/>
                  <a:gd name="T58" fmla="*/ 0 w 354"/>
                  <a:gd name="T59" fmla="*/ 0 h 315"/>
                  <a:gd name="T60" fmla="*/ 0 w 354"/>
                  <a:gd name="T61" fmla="*/ 0 h 315"/>
                  <a:gd name="T62" fmla="*/ 0 w 354"/>
                  <a:gd name="T63" fmla="*/ 0 h 315"/>
                  <a:gd name="T64" fmla="*/ 0 w 354"/>
                  <a:gd name="T65" fmla="*/ 0 h 315"/>
                  <a:gd name="T66" fmla="*/ 0 w 354"/>
                  <a:gd name="T67" fmla="*/ 0 h 315"/>
                  <a:gd name="T68" fmla="*/ 0 w 354"/>
                  <a:gd name="T69" fmla="*/ 0 h 315"/>
                  <a:gd name="T70" fmla="*/ 0 w 354"/>
                  <a:gd name="T71" fmla="*/ 0 h 315"/>
                  <a:gd name="T72" fmla="*/ 0 w 354"/>
                  <a:gd name="T73" fmla="*/ 0 h 315"/>
                  <a:gd name="T74" fmla="*/ 0 w 354"/>
                  <a:gd name="T75" fmla="*/ 0 h 315"/>
                  <a:gd name="T76" fmla="*/ 0 w 354"/>
                  <a:gd name="T77" fmla="*/ 0 h 315"/>
                  <a:gd name="T78" fmla="*/ 0 w 354"/>
                  <a:gd name="T79" fmla="*/ 0 h 315"/>
                  <a:gd name="T80" fmla="*/ 0 w 354"/>
                  <a:gd name="T81" fmla="*/ 0 h 315"/>
                  <a:gd name="T82" fmla="*/ 0 w 354"/>
                  <a:gd name="T83" fmla="*/ 0 h 315"/>
                  <a:gd name="T84" fmla="*/ 0 w 354"/>
                  <a:gd name="T85" fmla="*/ 0 h 315"/>
                  <a:gd name="T86" fmla="*/ 0 w 354"/>
                  <a:gd name="T87" fmla="*/ 0 h 315"/>
                  <a:gd name="T88" fmla="*/ 0 w 354"/>
                  <a:gd name="T89" fmla="*/ 0 h 315"/>
                  <a:gd name="T90" fmla="*/ 0 w 354"/>
                  <a:gd name="T91" fmla="*/ 0 h 315"/>
                  <a:gd name="T92" fmla="*/ 0 w 354"/>
                  <a:gd name="T93" fmla="*/ 0 h 315"/>
                  <a:gd name="T94" fmla="*/ 0 w 354"/>
                  <a:gd name="T95" fmla="*/ 0 h 315"/>
                  <a:gd name="T96" fmla="*/ 0 w 354"/>
                  <a:gd name="T97" fmla="*/ 0 h 315"/>
                  <a:gd name="T98" fmla="*/ 0 w 354"/>
                  <a:gd name="T99" fmla="*/ 0 h 315"/>
                  <a:gd name="T100" fmla="*/ 0 w 354"/>
                  <a:gd name="T101" fmla="*/ 0 h 315"/>
                  <a:gd name="T102" fmla="*/ 0 w 354"/>
                  <a:gd name="T103" fmla="*/ 0 h 315"/>
                  <a:gd name="T104" fmla="*/ 0 w 354"/>
                  <a:gd name="T105" fmla="*/ 0 h 315"/>
                  <a:gd name="T106" fmla="*/ 0 w 354"/>
                  <a:gd name="T107" fmla="*/ 0 h 315"/>
                  <a:gd name="T108" fmla="*/ 0 w 354"/>
                  <a:gd name="T109" fmla="*/ 0 h 315"/>
                  <a:gd name="T110" fmla="*/ 0 w 354"/>
                  <a:gd name="T111" fmla="*/ 0 h 315"/>
                  <a:gd name="T112" fmla="*/ 0 w 354"/>
                  <a:gd name="T113" fmla="*/ 0 h 315"/>
                  <a:gd name="T114" fmla="*/ 0 w 354"/>
                  <a:gd name="T115" fmla="*/ 0 h 315"/>
                  <a:gd name="T116" fmla="*/ 0 w 354"/>
                  <a:gd name="T117" fmla="*/ 0 h 315"/>
                  <a:gd name="T118" fmla="*/ 0 w 354"/>
                  <a:gd name="T119" fmla="*/ 0 h 315"/>
                  <a:gd name="T120" fmla="*/ 0 w 354"/>
                  <a:gd name="T121" fmla="*/ 0 h 3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54"/>
                  <a:gd name="T184" fmla="*/ 0 h 315"/>
                  <a:gd name="T185" fmla="*/ 354 w 354"/>
                  <a:gd name="T186" fmla="*/ 315 h 31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54" h="315">
                    <a:moveTo>
                      <a:pt x="294" y="96"/>
                    </a:moveTo>
                    <a:lnTo>
                      <a:pt x="310" y="113"/>
                    </a:lnTo>
                    <a:lnTo>
                      <a:pt x="320" y="133"/>
                    </a:lnTo>
                    <a:lnTo>
                      <a:pt x="325" y="155"/>
                    </a:lnTo>
                    <a:lnTo>
                      <a:pt x="325" y="178"/>
                    </a:lnTo>
                    <a:lnTo>
                      <a:pt x="322" y="197"/>
                    </a:lnTo>
                    <a:lnTo>
                      <a:pt x="316" y="212"/>
                    </a:lnTo>
                    <a:lnTo>
                      <a:pt x="306" y="228"/>
                    </a:lnTo>
                    <a:lnTo>
                      <a:pt x="295" y="241"/>
                    </a:lnTo>
                    <a:lnTo>
                      <a:pt x="282" y="256"/>
                    </a:lnTo>
                    <a:lnTo>
                      <a:pt x="269" y="267"/>
                    </a:lnTo>
                    <a:lnTo>
                      <a:pt x="256" y="280"/>
                    </a:lnTo>
                    <a:lnTo>
                      <a:pt x="243" y="293"/>
                    </a:lnTo>
                    <a:lnTo>
                      <a:pt x="240" y="297"/>
                    </a:lnTo>
                    <a:lnTo>
                      <a:pt x="240" y="302"/>
                    </a:lnTo>
                    <a:lnTo>
                      <a:pt x="240" y="306"/>
                    </a:lnTo>
                    <a:lnTo>
                      <a:pt x="243" y="310"/>
                    </a:lnTo>
                    <a:lnTo>
                      <a:pt x="247" y="313"/>
                    </a:lnTo>
                    <a:lnTo>
                      <a:pt x="253" y="315"/>
                    </a:lnTo>
                    <a:lnTo>
                      <a:pt x="257" y="313"/>
                    </a:lnTo>
                    <a:lnTo>
                      <a:pt x="262" y="310"/>
                    </a:lnTo>
                    <a:lnTo>
                      <a:pt x="291" y="292"/>
                    </a:lnTo>
                    <a:lnTo>
                      <a:pt x="316" y="267"/>
                    </a:lnTo>
                    <a:lnTo>
                      <a:pt x="335" y="240"/>
                    </a:lnTo>
                    <a:lnTo>
                      <a:pt x="348" y="208"/>
                    </a:lnTo>
                    <a:lnTo>
                      <a:pt x="354" y="177"/>
                    </a:lnTo>
                    <a:lnTo>
                      <a:pt x="351" y="143"/>
                    </a:lnTo>
                    <a:lnTo>
                      <a:pt x="339" y="113"/>
                    </a:lnTo>
                    <a:lnTo>
                      <a:pt x="316" y="86"/>
                    </a:lnTo>
                    <a:lnTo>
                      <a:pt x="298" y="72"/>
                    </a:lnTo>
                    <a:lnTo>
                      <a:pt x="278" y="60"/>
                    </a:lnTo>
                    <a:lnTo>
                      <a:pt x="256" y="49"/>
                    </a:lnTo>
                    <a:lnTo>
                      <a:pt x="231" y="39"/>
                    </a:lnTo>
                    <a:lnTo>
                      <a:pt x="206" y="29"/>
                    </a:lnTo>
                    <a:lnTo>
                      <a:pt x="181" y="21"/>
                    </a:lnTo>
                    <a:lnTo>
                      <a:pt x="155" y="16"/>
                    </a:lnTo>
                    <a:lnTo>
                      <a:pt x="130" y="10"/>
                    </a:lnTo>
                    <a:lnTo>
                      <a:pt x="105" y="6"/>
                    </a:lnTo>
                    <a:lnTo>
                      <a:pt x="83" y="3"/>
                    </a:lnTo>
                    <a:lnTo>
                      <a:pt x="61" y="0"/>
                    </a:lnTo>
                    <a:lnTo>
                      <a:pt x="43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5" y="3"/>
                    </a:lnTo>
                    <a:lnTo>
                      <a:pt x="0" y="6"/>
                    </a:lnTo>
                    <a:lnTo>
                      <a:pt x="15" y="8"/>
                    </a:lnTo>
                    <a:lnTo>
                      <a:pt x="30" y="10"/>
                    </a:lnTo>
                    <a:lnTo>
                      <a:pt x="47" y="13"/>
                    </a:lnTo>
                    <a:lnTo>
                      <a:pt x="65" y="16"/>
                    </a:lnTo>
                    <a:lnTo>
                      <a:pt x="83" y="20"/>
                    </a:lnTo>
                    <a:lnTo>
                      <a:pt x="103" y="23"/>
                    </a:lnTo>
                    <a:lnTo>
                      <a:pt x="122" y="27"/>
                    </a:lnTo>
                    <a:lnTo>
                      <a:pt x="143" y="31"/>
                    </a:lnTo>
                    <a:lnTo>
                      <a:pt x="162" y="37"/>
                    </a:lnTo>
                    <a:lnTo>
                      <a:pt x="182" y="43"/>
                    </a:lnTo>
                    <a:lnTo>
                      <a:pt x="203" y="49"/>
                    </a:lnTo>
                    <a:lnTo>
                      <a:pt x="222" y="56"/>
                    </a:lnTo>
                    <a:lnTo>
                      <a:pt x="241" y="64"/>
                    </a:lnTo>
                    <a:lnTo>
                      <a:pt x="260" y="75"/>
                    </a:lnTo>
                    <a:lnTo>
                      <a:pt x="278" y="85"/>
                    </a:lnTo>
                    <a:lnTo>
                      <a:pt x="294" y="96"/>
                    </a:lnTo>
                    <a:close/>
                  </a:path>
                </a:pathLst>
              </a:custGeom>
              <a:solidFill>
                <a:srgbClr val="C9E8FF"/>
              </a:solidFill>
              <a:ln w="6350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4" name="Freeform 169"/>
              <p:cNvSpPr>
                <a:spLocks/>
              </p:cNvSpPr>
              <p:nvPr/>
            </p:nvSpPr>
            <p:spPr bwMode="auto">
              <a:xfrm>
                <a:off x="8023" y="4506"/>
                <a:ext cx="47" cy="99"/>
              </a:xfrm>
              <a:custGeom>
                <a:avLst/>
                <a:gdLst>
                  <a:gd name="T0" fmla="*/ 0 w 143"/>
                  <a:gd name="T1" fmla="*/ 0 h 297"/>
                  <a:gd name="T2" fmla="*/ 0 w 143"/>
                  <a:gd name="T3" fmla="*/ 0 h 297"/>
                  <a:gd name="T4" fmla="*/ 0 w 143"/>
                  <a:gd name="T5" fmla="*/ 0 h 297"/>
                  <a:gd name="T6" fmla="*/ 0 w 143"/>
                  <a:gd name="T7" fmla="*/ 0 h 297"/>
                  <a:gd name="T8" fmla="*/ 0 w 143"/>
                  <a:gd name="T9" fmla="*/ 0 h 297"/>
                  <a:gd name="T10" fmla="*/ 0 w 143"/>
                  <a:gd name="T11" fmla="*/ 0 h 297"/>
                  <a:gd name="T12" fmla="*/ 0 w 143"/>
                  <a:gd name="T13" fmla="*/ 0 h 297"/>
                  <a:gd name="T14" fmla="*/ 0 w 143"/>
                  <a:gd name="T15" fmla="*/ 0 h 297"/>
                  <a:gd name="T16" fmla="*/ 0 w 143"/>
                  <a:gd name="T17" fmla="*/ 0 h 297"/>
                  <a:gd name="T18" fmla="*/ 0 w 143"/>
                  <a:gd name="T19" fmla="*/ 0 h 297"/>
                  <a:gd name="T20" fmla="*/ 0 w 143"/>
                  <a:gd name="T21" fmla="*/ 0 h 297"/>
                  <a:gd name="T22" fmla="*/ 0 w 143"/>
                  <a:gd name="T23" fmla="*/ 0 h 297"/>
                  <a:gd name="T24" fmla="*/ 0 w 143"/>
                  <a:gd name="T25" fmla="*/ 0 h 297"/>
                  <a:gd name="T26" fmla="*/ 0 w 143"/>
                  <a:gd name="T27" fmla="*/ 0 h 297"/>
                  <a:gd name="T28" fmla="*/ 0 w 143"/>
                  <a:gd name="T29" fmla="*/ 0 h 297"/>
                  <a:gd name="T30" fmla="*/ 0 w 143"/>
                  <a:gd name="T31" fmla="*/ 0 h 297"/>
                  <a:gd name="T32" fmla="*/ 0 w 143"/>
                  <a:gd name="T33" fmla="*/ 0 h 297"/>
                  <a:gd name="T34" fmla="*/ 0 w 143"/>
                  <a:gd name="T35" fmla="*/ 0 h 297"/>
                  <a:gd name="T36" fmla="*/ 0 w 143"/>
                  <a:gd name="T37" fmla="*/ 0 h 297"/>
                  <a:gd name="T38" fmla="*/ 0 w 143"/>
                  <a:gd name="T39" fmla="*/ 0 h 297"/>
                  <a:gd name="T40" fmla="*/ 0 w 143"/>
                  <a:gd name="T41" fmla="*/ 0 h 297"/>
                  <a:gd name="T42" fmla="*/ 0 w 143"/>
                  <a:gd name="T43" fmla="*/ 0 h 297"/>
                  <a:gd name="T44" fmla="*/ 0 w 143"/>
                  <a:gd name="T45" fmla="*/ 0 h 297"/>
                  <a:gd name="T46" fmla="*/ 0 w 143"/>
                  <a:gd name="T47" fmla="*/ 0 h 297"/>
                  <a:gd name="T48" fmla="*/ 0 w 143"/>
                  <a:gd name="T49" fmla="*/ 0 h 297"/>
                  <a:gd name="T50" fmla="*/ 0 w 143"/>
                  <a:gd name="T51" fmla="*/ 0 h 297"/>
                  <a:gd name="T52" fmla="*/ 0 w 143"/>
                  <a:gd name="T53" fmla="*/ 0 h 297"/>
                  <a:gd name="T54" fmla="*/ 0 w 143"/>
                  <a:gd name="T55" fmla="*/ 0 h 297"/>
                  <a:gd name="T56" fmla="*/ 0 w 143"/>
                  <a:gd name="T57" fmla="*/ 0 h 297"/>
                  <a:gd name="T58" fmla="*/ 0 w 143"/>
                  <a:gd name="T59" fmla="*/ 0 h 297"/>
                  <a:gd name="T60" fmla="*/ 0 w 143"/>
                  <a:gd name="T61" fmla="*/ 0 h 297"/>
                  <a:gd name="T62" fmla="*/ 0 w 143"/>
                  <a:gd name="T63" fmla="*/ 0 h 297"/>
                  <a:gd name="T64" fmla="*/ 0 w 143"/>
                  <a:gd name="T65" fmla="*/ 0 h 297"/>
                  <a:gd name="T66" fmla="*/ 0 w 143"/>
                  <a:gd name="T67" fmla="*/ 0 h 297"/>
                  <a:gd name="T68" fmla="*/ 0 w 143"/>
                  <a:gd name="T69" fmla="*/ 0 h 297"/>
                  <a:gd name="T70" fmla="*/ 0 w 143"/>
                  <a:gd name="T71" fmla="*/ 0 h 297"/>
                  <a:gd name="T72" fmla="*/ 0 w 143"/>
                  <a:gd name="T73" fmla="*/ 0 h 297"/>
                  <a:gd name="T74" fmla="*/ 0 w 143"/>
                  <a:gd name="T75" fmla="*/ 0 h 297"/>
                  <a:gd name="T76" fmla="*/ 0 w 143"/>
                  <a:gd name="T77" fmla="*/ 0 h 297"/>
                  <a:gd name="T78" fmla="*/ 0 w 143"/>
                  <a:gd name="T79" fmla="*/ 0 h 297"/>
                  <a:gd name="T80" fmla="*/ 0 w 143"/>
                  <a:gd name="T81" fmla="*/ 0 h 29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3"/>
                  <a:gd name="T124" fmla="*/ 0 h 297"/>
                  <a:gd name="T125" fmla="*/ 143 w 143"/>
                  <a:gd name="T126" fmla="*/ 297 h 29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3" h="297">
                    <a:moveTo>
                      <a:pt x="0" y="162"/>
                    </a:moveTo>
                    <a:lnTo>
                      <a:pt x="0" y="187"/>
                    </a:lnTo>
                    <a:lnTo>
                      <a:pt x="5" y="210"/>
                    </a:lnTo>
                    <a:lnTo>
                      <a:pt x="16" y="231"/>
                    </a:lnTo>
                    <a:lnTo>
                      <a:pt x="30" y="250"/>
                    </a:lnTo>
                    <a:lnTo>
                      <a:pt x="48" y="266"/>
                    </a:lnTo>
                    <a:lnTo>
                      <a:pt x="69" y="280"/>
                    </a:lnTo>
                    <a:lnTo>
                      <a:pt x="92" y="290"/>
                    </a:lnTo>
                    <a:lnTo>
                      <a:pt x="116" y="296"/>
                    </a:lnTo>
                    <a:lnTo>
                      <a:pt x="123" y="297"/>
                    </a:lnTo>
                    <a:lnTo>
                      <a:pt x="130" y="295"/>
                    </a:lnTo>
                    <a:lnTo>
                      <a:pt x="136" y="290"/>
                    </a:lnTo>
                    <a:lnTo>
                      <a:pt x="139" y="284"/>
                    </a:lnTo>
                    <a:lnTo>
                      <a:pt x="139" y="277"/>
                    </a:lnTo>
                    <a:lnTo>
                      <a:pt x="138" y="270"/>
                    </a:lnTo>
                    <a:lnTo>
                      <a:pt x="133" y="264"/>
                    </a:lnTo>
                    <a:lnTo>
                      <a:pt x="126" y="261"/>
                    </a:lnTo>
                    <a:lnTo>
                      <a:pt x="102" y="253"/>
                    </a:lnTo>
                    <a:lnTo>
                      <a:pt x="80" y="241"/>
                    </a:lnTo>
                    <a:lnTo>
                      <a:pt x="63" y="226"/>
                    </a:lnTo>
                    <a:lnTo>
                      <a:pt x="50" y="208"/>
                    </a:lnTo>
                    <a:lnTo>
                      <a:pt x="41" y="187"/>
                    </a:lnTo>
                    <a:lnTo>
                      <a:pt x="36" y="164"/>
                    </a:lnTo>
                    <a:lnTo>
                      <a:pt x="36" y="139"/>
                    </a:lnTo>
                    <a:lnTo>
                      <a:pt x="44" y="113"/>
                    </a:lnTo>
                    <a:lnTo>
                      <a:pt x="52" y="95"/>
                    </a:lnTo>
                    <a:lnTo>
                      <a:pt x="64" y="78"/>
                    </a:lnTo>
                    <a:lnTo>
                      <a:pt x="77" y="62"/>
                    </a:lnTo>
                    <a:lnTo>
                      <a:pt x="92" y="47"/>
                    </a:lnTo>
                    <a:lnTo>
                      <a:pt x="105" y="34"/>
                    </a:lnTo>
                    <a:lnTo>
                      <a:pt x="120" y="23"/>
                    </a:lnTo>
                    <a:lnTo>
                      <a:pt x="133" y="11"/>
                    </a:lnTo>
                    <a:lnTo>
                      <a:pt x="143" y="1"/>
                    </a:lnTo>
                    <a:lnTo>
                      <a:pt x="133" y="0"/>
                    </a:lnTo>
                    <a:lnTo>
                      <a:pt x="117" y="7"/>
                    </a:lnTo>
                    <a:lnTo>
                      <a:pt x="95" y="23"/>
                    </a:lnTo>
                    <a:lnTo>
                      <a:pt x="70" y="44"/>
                    </a:lnTo>
                    <a:lnTo>
                      <a:pt x="47" y="72"/>
                    </a:lnTo>
                    <a:lnTo>
                      <a:pt x="25" y="101"/>
                    </a:lnTo>
                    <a:lnTo>
                      <a:pt x="8" y="132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5" name="Freeform 170"/>
              <p:cNvSpPr>
                <a:spLocks/>
              </p:cNvSpPr>
              <p:nvPr/>
            </p:nvSpPr>
            <p:spPr bwMode="auto">
              <a:xfrm>
                <a:off x="8360" y="4451"/>
                <a:ext cx="103" cy="129"/>
              </a:xfrm>
              <a:custGeom>
                <a:avLst/>
                <a:gdLst>
                  <a:gd name="T0" fmla="*/ 0 w 309"/>
                  <a:gd name="T1" fmla="*/ 0 h 388"/>
                  <a:gd name="T2" fmla="*/ 0 w 309"/>
                  <a:gd name="T3" fmla="*/ 0 h 388"/>
                  <a:gd name="T4" fmla="*/ 0 w 309"/>
                  <a:gd name="T5" fmla="*/ 0 h 388"/>
                  <a:gd name="T6" fmla="*/ 0 w 309"/>
                  <a:gd name="T7" fmla="*/ 0 h 388"/>
                  <a:gd name="T8" fmla="*/ 0 w 309"/>
                  <a:gd name="T9" fmla="*/ 0 h 388"/>
                  <a:gd name="T10" fmla="*/ 0 w 309"/>
                  <a:gd name="T11" fmla="*/ 0 h 388"/>
                  <a:gd name="T12" fmla="*/ 0 w 309"/>
                  <a:gd name="T13" fmla="*/ 0 h 388"/>
                  <a:gd name="T14" fmla="*/ 0 w 309"/>
                  <a:gd name="T15" fmla="*/ 0 h 388"/>
                  <a:gd name="T16" fmla="*/ 0 w 309"/>
                  <a:gd name="T17" fmla="*/ 0 h 388"/>
                  <a:gd name="T18" fmla="*/ 0 w 309"/>
                  <a:gd name="T19" fmla="*/ 0 h 388"/>
                  <a:gd name="T20" fmla="*/ 0 w 309"/>
                  <a:gd name="T21" fmla="*/ 0 h 388"/>
                  <a:gd name="T22" fmla="*/ 0 w 309"/>
                  <a:gd name="T23" fmla="*/ 0 h 388"/>
                  <a:gd name="T24" fmla="*/ 0 w 309"/>
                  <a:gd name="T25" fmla="*/ 0 h 388"/>
                  <a:gd name="T26" fmla="*/ 0 w 309"/>
                  <a:gd name="T27" fmla="*/ 0 h 388"/>
                  <a:gd name="T28" fmla="*/ 0 w 309"/>
                  <a:gd name="T29" fmla="*/ 0 h 388"/>
                  <a:gd name="T30" fmla="*/ 0 w 309"/>
                  <a:gd name="T31" fmla="*/ 0 h 388"/>
                  <a:gd name="T32" fmla="*/ 0 w 309"/>
                  <a:gd name="T33" fmla="*/ 0 h 388"/>
                  <a:gd name="T34" fmla="*/ 0 w 309"/>
                  <a:gd name="T35" fmla="*/ 0 h 388"/>
                  <a:gd name="T36" fmla="*/ 0 w 309"/>
                  <a:gd name="T37" fmla="*/ 0 h 388"/>
                  <a:gd name="T38" fmla="*/ 0 w 309"/>
                  <a:gd name="T39" fmla="*/ 0 h 388"/>
                  <a:gd name="T40" fmla="*/ 0 w 309"/>
                  <a:gd name="T41" fmla="*/ 0 h 388"/>
                  <a:gd name="T42" fmla="*/ 0 w 309"/>
                  <a:gd name="T43" fmla="*/ 0 h 388"/>
                  <a:gd name="T44" fmla="*/ 0 w 309"/>
                  <a:gd name="T45" fmla="*/ 0 h 388"/>
                  <a:gd name="T46" fmla="*/ 0 w 309"/>
                  <a:gd name="T47" fmla="*/ 0 h 388"/>
                  <a:gd name="T48" fmla="*/ 0 w 309"/>
                  <a:gd name="T49" fmla="*/ 0 h 388"/>
                  <a:gd name="T50" fmla="*/ 0 w 309"/>
                  <a:gd name="T51" fmla="*/ 0 h 388"/>
                  <a:gd name="T52" fmla="*/ 0 w 309"/>
                  <a:gd name="T53" fmla="*/ 0 h 388"/>
                  <a:gd name="T54" fmla="*/ 0 w 309"/>
                  <a:gd name="T55" fmla="*/ 0 h 388"/>
                  <a:gd name="T56" fmla="*/ 0 w 309"/>
                  <a:gd name="T57" fmla="*/ 0 h 388"/>
                  <a:gd name="T58" fmla="*/ 0 w 309"/>
                  <a:gd name="T59" fmla="*/ 0 h 388"/>
                  <a:gd name="T60" fmla="*/ 0 w 309"/>
                  <a:gd name="T61" fmla="*/ 0 h 388"/>
                  <a:gd name="T62" fmla="*/ 0 w 309"/>
                  <a:gd name="T63" fmla="*/ 0 h 388"/>
                  <a:gd name="T64" fmla="*/ 0 w 309"/>
                  <a:gd name="T65" fmla="*/ 0 h 388"/>
                  <a:gd name="T66" fmla="*/ 0 w 309"/>
                  <a:gd name="T67" fmla="*/ 0 h 388"/>
                  <a:gd name="T68" fmla="*/ 0 w 309"/>
                  <a:gd name="T69" fmla="*/ 0 h 388"/>
                  <a:gd name="T70" fmla="*/ 0 w 309"/>
                  <a:gd name="T71" fmla="*/ 0 h 388"/>
                  <a:gd name="T72" fmla="*/ 0 w 309"/>
                  <a:gd name="T73" fmla="*/ 0 h 388"/>
                  <a:gd name="T74" fmla="*/ 0 w 309"/>
                  <a:gd name="T75" fmla="*/ 0 h 3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9"/>
                  <a:gd name="T115" fmla="*/ 0 h 388"/>
                  <a:gd name="T116" fmla="*/ 309 w 309"/>
                  <a:gd name="T117" fmla="*/ 388 h 38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9" h="388">
                    <a:moveTo>
                      <a:pt x="250" y="145"/>
                    </a:moveTo>
                    <a:lnTo>
                      <a:pt x="260" y="155"/>
                    </a:lnTo>
                    <a:lnTo>
                      <a:pt x="269" y="167"/>
                    </a:lnTo>
                    <a:lnTo>
                      <a:pt x="275" y="180"/>
                    </a:lnTo>
                    <a:lnTo>
                      <a:pt x="281" y="193"/>
                    </a:lnTo>
                    <a:lnTo>
                      <a:pt x="282" y="206"/>
                    </a:lnTo>
                    <a:lnTo>
                      <a:pt x="282" y="220"/>
                    </a:lnTo>
                    <a:lnTo>
                      <a:pt x="278" y="234"/>
                    </a:lnTo>
                    <a:lnTo>
                      <a:pt x="272" y="247"/>
                    </a:lnTo>
                    <a:lnTo>
                      <a:pt x="262" y="262"/>
                    </a:lnTo>
                    <a:lnTo>
                      <a:pt x="250" y="275"/>
                    </a:lnTo>
                    <a:lnTo>
                      <a:pt x="237" y="286"/>
                    </a:lnTo>
                    <a:lnTo>
                      <a:pt x="222" y="298"/>
                    </a:lnTo>
                    <a:lnTo>
                      <a:pt x="209" y="308"/>
                    </a:lnTo>
                    <a:lnTo>
                      <a:pt x="194" y="319"/>
                    </a:lnTo>
                    <a:lnTo>
                      <a:pt x="180" y="331"/>
                    </a:lnTo>
                    <a:lnTo>
                      <a:pt x="166" y="344"/>
                    </a:lnTo>
                    <a:lnTo>
                      <a:pt x="162" y="348"/>
                    </a:lnTo>
                    <a:lnTo>
                      <a:pt x="159" y="354"/>
                    </a:lnTo>
                    <a:lnTo>
                      <a:pt x="156" y="359"/>
                    </a:lnTo>
                    <a:lnTo>
                      <a:pt x="153" y="365"/>
                    </a:lnTo>
                    <a:lnTo>
                      <a:pt x="152" y="371"/>
                    </a:lnTo>
                    <a:lnTo>
                      <a:pt x="152" y="377"/>
                    </a:lnTo>
                    <a:lnTo>
                      <a:pt x="153" y="382"/>
                    </a:lnTo>
                    <a:lnTo>
                      <a:pt x="158" y="387"/>
                    </a:lnTo>
                    <a:lnTo>
                      <a:pt x="163" y="388"/>
                    </a:lnTo>
                    <a:lnTo>
                      <a:pt x="169" y="388"/>
                    </a:lnTo>
                    <a:lnTo>
                      <a:pt x="175" y="387"/>
                    </a:lnTo>
                    <a:lnTo>
                      <a:pt x="180" y="382"/>
                    </a:lnTo>
                    <a:lnTo>
                      <a:pt x="194" y="367"/>
                    </a:lnTo>
                    <a:lnTo>
                      <a:pt x="210" y="351"/>
                    </a:lnTo>
                    <a:lnTo>
                      <a:pt x="227" y="337"/>
                    </a:lnTo>
                    <a:lnTo>
                      <a:pt x="244" y="322"/>
                    </a:lnTo>
                    <a:lnTo>
                      <a:pt x="260" y="308"/>
                    </a:lnTo>
                    <a:lnTo>
                      <a:pt x="275" y="292"/>
                    </a:lnTo>
                    <a:lnTo>
                      <a:pt x="290" y="275"/>
                    </a:lnTo>
                    <a:lnTo>
                      <a:pt x="300" y="256"/>
                    </a:lnTo>
                    <a:lnTo>
                      <a:pt x="307" y="234"/>
                    </a:lnTo>
                    <a:lnTo>
                      <a:pt x="309" y="213"/>
                    </a:lnTo>
                    <a:lnTo>
                      <a:pt x="304" y="191"/>
                    </a:lnTo>
                    <a:lnTo>
                      <a:pt x="297" y="171"/>
                    </a:lnTo>
                    <a:lnTo>
                      <a:pt x="285" y="151"/>
                    </a:lnTo>
                    <a:lnTo>
                      <a:pt x="271" y="134"/>
                    </a:lnTo>
                    <a:lnTo>
                      <a:pt x="253" y="118"/>
                    </a:lnTo>
                    <a:lnTo>
                      <a:pt x="235" y="104"/>
                    </a:lnTo>
                    <a:lnTo>
                      <a:pt x="222" y="94"/>
                    </a:lnTo>
                    <a:lnTo>
                      <a:pt x="207" y="85"/>
                    </a:lnTo>
                    <a:lnTo>
                      <a:pt x="191" y="75"/>
                    </a:lnTo>
                    <a:lnTo>
                      <a:pt x="175" y="65"/>
                    </a:lnTo>
                    <a:lnTo>
                      <a:pt x="159" y="55"/>
                    </a:lnTo>
                    <a:lnTo>
                      <a:pt x="141" y="45"/>
                    </a:lnTo>
                    <a:lnTo>
                      <a:pt x="124" y="36"/>
                    </a:lnTo>
                    <a:lnTo>
                      <a:pt x="108" y="28"/>
                    </a:lnTo>
                    <a:lnTo>
                      <a:pt x="92" y="20"/>
                    </a:lnTo>
                    <a:lnTo>
                      <a:pt x="75" y="13"/>
                    </a:lnTo>
                    <a:lnTo>
                      <a:pt x="59" y="9"/>
                    </a:lnTo>
                    <a:lnTo>
                      <a:pt x="45" y="5"/>
                    </a:lnTo>
                    <a:lnTo>
                      <a:pt x="31" y="2"/>
                    </a:lnTo>
                    <a:lnTo>
                      <a:pt x="20" y="0"/>
                    </a:lnTo>
                    <a:lnTo>
                      <a:pt x="9" y="2"/>
                    </a:lnTo>
                    <a:lnTo>
                      <a:pt x="0" y="5"/>
                    </a:lnTo>
                    <a:lnTo>
                      <a:pt x="11" y="7"/>
                    </a:lnTo>
                    <a:lnTo>
                      <a:pt x="23" y="12"/>
                    </a:lnTo>
                    <a:lnTo>
                      <a:pt x="36" y="17"/>
                    </a:lnTo>
                    <a:lnTo>
                      <a:pt x="49" y="23"/>
                    </a:lnTo>
                    <a:lnTo>
                      <a:pt x="65" y="30"/>
                    </a:lnTo>
                    <a:lnTo>
                      <a:pt x="81" y="38"/>
                    </a:lnTo>
                    <a:lnTo>
                      <a:pt x="99" y="46"/>
                    </a:lnTo>
                    <a:lnTo>
                      <a:pt x="116" y="55"/>
                    </a:lnTo>
                    <a:lnTo>
                      <a:pt x="134" y="65"/>
                    </a:lnTo>
                    <a:lnTo>
                      <a:pt x="152" y="75"/>
                    </a:lnTo>
                    <a:lnTo>
                      <a:pt x="169" y="86"/>
                    </a:lnTo>
                    <a:lnTo>
                      <a:pt x="187" y="98"/>
                    </a:lnTo>
                    <a:lnTo>
                      <a:pt x="205" y="109"/>
                    </a:lnTo>
                    <a:lnTo>
                      <a:pt x="221" y="121"/>
                    </a:lnTo>
                    <a:lnTo>
                      <a:pt x="235" y="132"/>
                    </a:lnTo>
                    <a:lnTo>
                      <a:pt x="250" y="145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6" name="Freeform 171"/>
              <p:cNvSpPr>
                <a:spLocks/>
              </p:cNvSpPr>
              <p:nvPr/>
            </p:nvSpPr>
            <p:spPr bwMode="auto">
              <a:xfrm>
                <a:off x="8279" y="4648"/>
                <a:ext cx="135" cy="97"/>
              </a:xfrm>
              <a:custGeom>
                <a:avLst/>
                <a:gdLst>
                  <a:gd name="T0" fmla="*/ 0 w 406"/>
                  <a:gd name="T1" fmla="*/ 0 h 292"/>
                  <a:gd name="T2" fmla="*/ 0 w 406"/>
                  <a:gd name="T3" fmla="*/ 0 h 292"/>
                  <a:gd name="T4" fmla="*/ 0 w 406"/>
                  <a:gd name="T5" fmla="*/ 0 h 292"/>
                  <a:gd name="T6" fmla="*/ 0 w 406"/>
                  <a:gd name="T7" fmla="*/ 0 h 292"/>
                  <a:gd name="T8" fmla="*/ 0 w 406"/>
                  <a:gd name="T9" fmla="*/ 0 h 292"/>
                  <a:gd name="T10" fmla="*/ 0 w 406"/>
                  <a:gd name="T11" fmla="*/ 0 h 292"/>
                  <a:gd name="T12" fmla="*/ 0 w 406"/>
                  <a:gd name="T13" fmla="*/ 0 h 292"/>
                  <a:gd name="T14" fmla="*/ 0 w 406"/>
                  <a:gd name="T15" fmla="*/ 0 h 292"/>
                  <a:gd name="T16" fmla="*/ 0 w 406"/>
                  <a:gd name="T17" fmla="*/ 0 h 292"/>
                  <a:gd name="T18" fmla="*/ 0 w 406"/>
                  <a:gd name="T19" fmla="*/ 0 h 292"/>
                  <a:gd name="T20" fmla="*/ 0 w 406"/>
                  <a:gd name="T21" fmla="*/ 0 h 292"/>
                  <a:gd name="T22" fmla="*/ 0 w 406"/>
                  <a:gd name="T23" fmla="*/ 0 h 292"/>
                  <a:gd name="T24" fmla="*/ 0 w 406"/>
                  <a:gd name="T25" fmla="*/ 0 h 292"/>
                  <a:gd name="T26" fmla="*/ 0 w 406"/>
                  <a:gd name="T27" fmla="*/ 0 h 292"/>
                  <a:gd name="T28" fmla="*/ 0 w 406"/>
                  <a:gd name="T29" fmla="*/ 0 h 292"/>
                  <a:gd name="T30" fmla="*/ 0 w 406"/>
                  <a:gd name="T31" fmla="*/ 0 h 292"/>
                  <a:gd name="T32" fmla="*/ 0 w 406"/>
                  <a:gd name="T33" fmla="*/ 0 h 292"/>
                  <a:gd name="T34" fmla="*/ 0 w 406"/>
                  <a:gd name="T35" fmla="*/ 0 h 292"/>
                  <a:gd name="T36" fmla="*/ 0 w 406"/>
                  <a:gd name="T37" fmla="*/ 0 h 292"/>
                  <a:gd name="T38" fmla="*/ 0 w 406"/>
                  <a:gd name="T39" fmla="*/ 0 h 292"/>
                  <a:gd name="T40" fmla="*/ 0 w 406"/>
                  <a:gd name="T41" fmla="*/ 0 h 292"/>
                  <a:gd name="T42" fmla="*/ 0 w 406"/>
                  <a:gd name="T43" fmla="*/ 0 h 292"/>
                  <a:gd name="T44" fmla="*/ 0 w 406"/>
                  <a:gd name="T45" fmla="*/ 0 h 292"/>
                  <a:gd name="T46" fmla="*/ 0 w 406"/>
                  <a:gd name="T47" fmla="*/ 0 h 292"/>
                  <a:gd name="T48" fmla="*/ 0 w 406"/>
                  <a:gd name="T49" fmla="*/ 0 h 292"/>
                  <a:gd name="T50" fmla="*/ 0 w 406"/>
                  <a:gd name="T51" fmla="*/ 0 h 292"/>
                  <a:gd name="T52" fmla="*/ 0 w 406"/>
                  <a:gd name="T53" fmla="*/ 0 h 292"/>
                  <a:gd name="T54" fmla="*/ 0 w 406"/>
                  <a:gd name="T55" fmla="*/ 0 h 292"/>
                  <a:gd name="T56" fmla="*/ 0 w 406"/>
                  <a:gd name="T57" fmla="*/ 0 h 292"/>
                  <a:gd name="T58" fmla="*/ 0 w 406"/>
                  <a:gd name="T59" fmla="*/ 0 h 292"/>
                  <a:gd name="T60" fmla="*/ 0 w 406"/>
                  <a:gd name="T61" fmla="*/ 0 h 292"/>
                  <a:gd name="T62" fmla="*/ 0 w 406"/>
                  <a:gd name="T63" fmla="*/ 0 h 2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06"/>
                  <a:gd name="T97" fmla="*/ 0 h 292"/>
                  <a:gd name="T98" fmla="*/ 406 w 406"/>
                  <a:gd name="T99" fmla="*/ 292 h 29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06" h="292">
                    <a:moveTo>
                      <a:pt x="326" y="36"/>
                    </a:moveTo>
                    <a:lnTo>
                      <a:pt x="332" y="65"/>
                    </a:lnTo>
                    <a:lnTo>
                      <a:pt x="340" y="93"/>
                    </a:lnTo>
                    <a:lnTo>
                      <a:pt x="351" y="123"/>
                    </a:lnTo>
                    <a:lnTo>
                      <a:pt x="361" y="152"/>
                    </a:lnTo>
                    <a:lnTo>
                      <a:pt x="373" y="181"/>
                    </a:lnTo>
                    <a:lnTo>
                      <a:pt x="384" y="210"/>
                    </a:lnTo>
                    <a:lnTo>
                      <a:pt x="395" y="237"/>
                    </a:lnTo>
                    <a:lnTo>
                      <a:pt x="405" y="266"/>
                    </a:lnTo>
                    <a:lnTo>
                      <a:pt x="406" y="273"/>
                    </a:lnTo>
                    <a:lnTo>
                      <a:pt x="406" y="279"/>
                    </a:lnTo>
                    <a:lnTo>
                      <a:pt x="404" y="284"/>
                    </a:lnTo>
                    <a:lnTo>
                      <a:pt x="399" y="289"/>
                    </a:lnTo>
                    <a:lnTo>
                      <a:pt x="393" y="292"/>
                    </a:lnTo>
                    <a:lnTo>
                      <a:pt x="387" y="292"/>
                    </a:lnTo>
                    <a:lnTo>
                      <a:pt x="381" y="289"/>
                    </a:lnTo>
                    <a:lnTo>
                      <a:pt x="377" y="283"/>
                    </a:lnTo>
                    <a:lnTo>
                      <a:pt x="364" y="251"/>
                    </a:lnTo>
                    <a:lnTo>
                      <a:pt x="352" y="213"/>
                    </a:lnTo>
                    <a:lnTo>
                      <a:pt x="339" y="171"/>
                    </a:lnTo>
                    <a:lnTo>
                      <a:pt x="329" y="131"/>
                    </a:lnTo>
                    <a:lnTo>
                      <a:pt x="318" y="93"/>
                    </a:lnTo>
                    <a:lnTo>
                      <a:pt x="311" y="63"/>
                    </a:lnTo>
                    <a:lnTo>
                      <a:pt x="307" y="42"/>
                    </a:lnTo>
                    <a:lnTo>
                      <a:pt x="305" y="34"/>
                    </a:lnTo>
                    <a:lnTo>
                      <a:pt x="283" y="34"/>
                    </a:lnTo>
                    <a:lnTo>
                      <a:pt x="261" y="36"/>
                    </a:lnTo>
                    <a:lnTo>
                      <a:pt x="239" y="39"/>
                    </a:lnTo>
                    <a:lnTo>
                      <a:pt x="216" y="43"/>
                    </a:lnTo>
                    <a:lnTo>
                      <a:pt x="192" y="50"/>
                    </a:lnTo>
                    <a:lnTo>
                      <a:pt x="170" y="57"/>
                    </a:lnTo>
                    <a:lnTo>
                      <a:pt x="148" y="65"/>
                    </a:lnTo>
                    <a:lnTo>
                      <a:pt x="126" y="73"/>
                    </a:lnTo>
                    <a:lnTo>
                      <a:pt x="106" y="83"/>
                    </a:lnTo>
                    <a:lnTo>
                      <a:pt x="85" y="93"/>
                    </a:lnTo>
                    <a:lnTo>
                      <a:pt x="67" y="103"/>
                    </a:lnTo>
                    <a:lnTo>
                      <a:pt x="50" y="113"/>
                    </a:lnTo>
                    <a:lnTo>
                      <a:pt x="34" y="122"/>
                    </a:lnTo>
                    <a:lnTo>
                      <a:pt x="20" y="132"/>
                    </a:lnTo>
                    <a:lnTo>
                      <a:pt x="9" y="141"/>
                    </a:lnTo>
                    <a:lnTo>
                      <a:pt x="0" y="148"/>
                    </a:lnTo>
                    <a:lnTo>
                      <a:pt x="0" y="133"/>
                    </a:lnTo>
                    <a:lnTo>
                      <a:pt x="7" y="118"/>
                    </a:lnTo>
                    <a:lnTo>
                      <a:pt x="19" y="102"/>
                    </a:lnTo>
                    <a:lnTo>
                      <a:pt x="35" y="86"/>
                    </a:lnTo>
                    <a:lnTo>
                      <a:pt x="53" y="70"/>
                    </a:lnTo>
                    <a:lnTo>
                      <a:pt x="73" y="54"/>
                    </a:lnTo>
                    <a:lnTo>
                      <a:pt x="92" y="43"/>
                    </a:lnTo>
                    <a:lnTo>
                      <a:pt x="111" y="33"/>
                    </a:lnTo>
                    <a:lnTo>
                      <a:pt x="139" y="23"/>
                    </a:lnTo>
                    <a:lnTo>
                      <a:pt x="173" y="14"/>
                    </a:lnTo>
                    <a:lnTo>
                      <a:pt x="210" y="8"/>
                    </a:lnTo>
                    <a:lnTo>
                      <a:pt x="245" y="4"/>
                    </a:lnTo>
                    <a:lnTo>
                      <a:pt x="277" y="1"/>
                    </a:lnTo>
                    <a:lnTo>
                      <a:pt x="304" y="0"/>
                    </a:lnTo>
                    <a:lnTo>
                      <a:pt x="321" y="0"/>
                    </a:lnTo>
                    <a:lnTo>
                      <a:pt x="329" y="0"/>
                    </a:lnTo>
                    <a:lnTo>
                      <a:pt x="336" y="1"/>
                    </a:lnTo>
                    <a:lnTo>
                      <a:pt x="342" y="6"/>
                    </a:lnTo>
                    <a:lnTo>
                      <a:pt x="345" y="11"/>
                    </a:lnTo>
                    <a:lnTo>
                      <a:pt x="346" y="19"/>
                    </a:lnTo>
                    <a:lnTo>
                      <a:pt x="345" y="26"/>
                    </a:lnTo>
                    <a:lnTo>
                      <a:pt x="340" y="31"/>
                    </a:lnTo>
                    <a:lnTo>
                      <a:pt x="335" y="34"/>
                    </a:lnTo>
                    <a:lnTo>
                      <a:pt x="326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7" name="Freeform 172"/>
              <p:cNvSpPr>
                <a:spLocks/>
              </p:cNvSpPr>
              <p:nvPr/>
            </p:nvSpPr>
            <p:spPr bwMode="auto">
              <a:xfrm>
                <a:off x="8272" y="4697"/>
                <a:ext cx="146" cy="320"/>
              </a:xfrm>
              <a:custGeom>
                <a:avLst/>
                <a:gdLst>
                  <a:gd name="T0" fmla="*/ 0 w 439"/>
                  <a:gd name="T1" fmla="*/ 0 h 960"/>
                  <a:gd name="T2" fmla="*/ 0 w 439"/>
                  <a:gd name="T3" fmla="*/ 0 h 960"/>
                  <a:gd name="T4" fmla="*/ 0 w 439"/>
                  <a:gd name="T5" fmla="*/ 0 h 960"/>
                  <a:gd name="T6" fmla="*/ 0 w 439"/>
                  <a:gd name="T7" fmla="*/ 0 h 960"/>
                  <a:gd name="T8" fmla="*/ 0 w 439"/>
                  <a:gd name="T9" fmla="*/ 0 h 960"/>
                  <a:gd name="T10" fmla="*/ 0 w 439"/>
                  <a:gd name="T11" fmla="*/ 0 h 960"/>
                  <a:gd name="T12" fmla="*/ 0 w 439"/>
                  <a:gd name="T13" fmla="*/ 0 h 960"/>
                  <a:gd name="T14" fmla="*/ 0 w 439"/>
                  <a:gd name="T15" fmla="*/ 0 h 960"/>
                  <a:gd name="T16" fmla="*/ 0 w 439"/>
                  <a:gd name="T17" fmla="*/ 0 h 960"/>
                  <a:gd name="T18" fmla="*/ 0 w 439"/>
                  <a:gd name="T19" fmla="*/ 0 h 960"/>
                  <a:gd name="T20" fmla="*/ 0 w 439"/>
                  <a:gd name="T21" fmla="*/ 0 h 960"/>
                  <a:gd name="T22" fmla="*/ 0 w 439"/>
                  <a:gd name="T23" fmla="*/ 0 h 960"/>
                  <a:gd name="T24" fmla="*/ 0 w 439"/>
                  <a:gd name="T25" fmla="*/ 0 h 960"/>
                  <a:gd name="T26" fmla="*/ 0 w 439"/>
                  <a:gd name="T27" fmla="*/ 0 h 960"/>
                  <a:gd name="T28" fmla="*/ 0 w 439"/>
                  <a:gd name="T29" fmla="*/ 0 h 960"/>
                  <a:gd name="T30" fmla="*/ 0 w 439"/>
                  <a:gd name="T31" fmla="*/ 0 h 960"/>
                  <a:gd name="T32" fmla="*/ 0 w 439"/>
                  <a:gd name="T33" fmla="*/ 0 h 960"/>
                  <a:gd name="T34" fmla="*/ 0 w 439"/>
                  <a:gd name="T35" fmla="*/ 0 h 960"/>
                  <a:gd name="T36" fmla="*/ 0 w 439"/>
                  <a:gd name="T37" fmla="*/ 0 h 960"/>
                  <a:gd name="T38" fmla="*/ 0 w 439"/>
                  <a:gd name="T39" fmla="*/ 0 h 960"/>
                  <a:gd name="T40" fmla="*/ 0 w 439"/>
                  <a:gd name="T41" fmla="*/ 0 h 960"/>
                  <a:gd name="T42" fmla="*/ 0 w 439"/>
                  <a:gd name="T43" fmla="*/ 0 h 960"/>
                  <a:gd name="T44" fmla="*/ 0 w 439"/>
                  <a:gd name="T45" fmla="*/ 0 h 960"/>
                  <a:gd name="T46" fmla="*/ 0 w 439"/>
                  <a:gd name="T47" fmla="*/ 0 h 960"/>
                  <a:gd name="T48" fmla="*/ 0 w 439"/>
                  <a:gd name="T49" fmla="*/ 0 h 960"/>
                  <a:gd name="T50" fmla="*/ 0 w 439"/>
                  <a:gd name="T51" fmla="*/ 0 h 960"/>
                  <a:gd name="T52" fmla="*/ 0 w 439"/>
                  <a:gd name="T53" fmla="*/ 0 h 960"/>
                  <a:gd name="T54" fmla="*/ 0 w 439"/>
                  <a:gd name="T55" fmla="*/ 0 h 960"/>
                  <a:gd name="T56" fmla="*/ 0 w 439"/>
                  <a:gd name="T57" fmla="*/ 0 h 960"/>
                  <a:gd name="T58" fmla="*/ 0 w 439"/>
                  <a:gd name="T59" fmla="*/ 0 h 960"/>
                  <a:gd name="T60" fmla="*/ 0 w 439"/>
                  <a:gd name="T61" fmla="*/ 0 h 960"/>
                  <a:gd name="T62" fmla="*/ 0 w 439"/>
                  <a:gd name="T63" fmla="*/ 0 h 960"/>
                  <a:gd name="T64" fmla="*/ 0 w 439"/>
                  <a:gd name="T65" fmla="*/ 0 h 960"/>
                  <a:gd name="T66" fmla="*/ 0 w 439"/>
                  <a:gd name="T67" fmla="*/ 0 h 9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39"/>
                  <a:gd name="T103" fmla="*/ 0 h 960"/>
                  <a:gd name="T104" fmla="*/ 439 w 439"/>
                  <a:gd name="T105" fmla="*/ 960 h 96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39" h="960">
                    <a:moveTo>
                      <a:pt x="72" y="270"/>
                    </a:moveTo>
                    <a:lnTo>
                      <a:pt x="82" y="289"/>
                    </a:lnTo>
                    <a:lnTo>
                      <a:pt x="85" y="302"/>
                    </a:lnTo>
                    <a:lnTo>
                      <a:pt x="87" y="316"/>
                    </a:lnTo>
                    <a:lnTo>
                      <a:pt x="93" y="336"/>
                    </a:lnTo>
                    <a:lnTo>
                      <a:pt x="107" y="376"/>
                    </a:lnTo>
                    <a:lnTo>
                      <a:pt x="124" y="417"/>
                    </a:lnTo>
                    <a:lnTo>
                      <a:pt x="141" y="455"/>
                    </a:lnTo>
                    <a:lnTo>
                      <a:pt x="157" y="494"/>
                    </a:lnTo>
                    <a:lnTo>
                      <a:pt x="175" y="533"/>
                    </a:lnTo>
                    <a:lnTo>
                      <a:pt x="193" y="572"/>
                    </a:lnTo>
                    <a:lnTo>
                      <a:pt x="210" y="611"/>
                    </a:lnTo>
                    <a:lnTo>
                      <a:pt x="229" y="649"/>
                    </a:lnTo>
                    <a:lnTo>
                      <a:pt x="248" y="687"/>
                    </a:lnTo>
                    <a:lnTo>
                      <a:pt x="267" y="726"/>
                    </a:lnTo>
                    <a:lnTo>
                      <a:pt x="287" y="763"/>
                    </a:lnTo>
                    <a:lnTo>
                      <a:pt x="307" y="802"/>
                    </a:lnTo>
                    <a:lnTo>
                      <a:pt x="326" y="839"/>
                    </a:lnTo>
                    <a:lnTo>
                      <a:pt x="347" y="878"/>
                    </a:lnTo>
                    <a:lnTo>
                      <a:pt x="367" y="915"/>
                    </a:lnTo>
                    <a:lnTo>
                      <a:pt x="388" y="954"/>
                    </a:lnTo>
                    <a:lnTo>
                      <a:pt x="391" y="957"/>
                    </a:lnTo>
                    <a:lnTo>
                      <a:pt x="397" y="958"/>
                    </a:lnTo>
                    <a:lnTo>
                      <a:pt x="404" y="960"/>
                    </a:lnTo>
                    <a:lnTo>
                      <a:pt x="413" y="960"/>
                    </a:lnTo>
                    <a:lnTo>
                      <a:pt x="420" y="960"/>
                    </a:lnTo>
                    <a:lnTo>
                      <a:pt x="427" y="958"/>
                    </a:lnTo>
                    <a:lnTo>
                      <a:pt x="433" y="957"/>
                    </a:lnTo>
                    <a:lnTo>
                      <a:pt x="436" y="954"/>
                    </a:lnTo>
                    <a:lnTo>
                      <a:pt x="439" y="948"/>
                    </a:lnTo>
                    <a:lnTo>
                      <a:pt x="439" y="943"/>
                    </a:lnTo>
                    <a:lnTo>
                      <a:pt x="436" y="937"/>
                    </a:lnTo>
                    <a:lnTo>
                      <a:pt x="432" y="932"/>
                    </a:lnTo>
                    <a:lnTo>
                      <a:pt x="414" y="902"/>
                    </a:lnTo>
                    <a:lnTo>
                      <a:pt x="398" y="874"/>
                    </a:lnTo>
                    <a:lnTo>
                      <a:pt x="380" y="843"/>
                    </a:lnTo>
                    <a:lnTo>
                      <a:pt x="364" y="813"/>
                    </a:lnTo>
                    <a:lnTo>
                      <a:pt x="348" y="784"/>
                    </a:lnTo>
                    <a:lnTo>
                      <a:pt x="332" y="754"/>
                    </a:lnTo>
                    <a:lnTo>
                      <a:pt x="314" y="724"/>
                    </a:lnTo>
                    <a:lnTo>
                      <a:pt x="298" y="694"/>
                    </a:lnTo>
                    <a:lnTo>
                      <a:pt x="269" y="638"/>
                    </a:lnTo>
                    <a:lnTo>
                      <a:pt x="242" y="585"/>
                    </a:lnTo>
                    <a:lnTo>
                      <a:pt x="216" y="532"/>
                    </a:lnTo>
                    <a:lnTo>
                      <a:pt x="193" y="477"/>
                    </a:lnTo>
                    <a:lnTo>
                      <a:pt x="169" y="424"/>
                    </a:lnTo>
                    <a:lnTo>
                      <a:pt x="149" y="369"/>
                    </a:lnTo>
                    <a:lnTo>
                      <a:pt x="128" y="312"/>
                    </a:lnTo>
                    <a:lnTo>
                      <a:pt x="107" y="253"/>
                    </a:lnTo>
                    <a:lnTo>
                      <a:pt x="91" y="220"/>
                    </a:lnTo>
                    <a:lnTo>
                      <a:pt x="75" y="181"/>
                    </a:lnTo>
                    <a:lnTo>
                      <a:pt x="60" y="139"/>
                    </a:lnTo>
                    <a:lnTo>
                      <a:pt x="47" y="99"/>
                    </a:lnTo>
                    <a:lnTo>
                      <a:pt x="35" y="62"/>
                    </a:lnTo>
                    <a:lnTo>
                      <a:pt x="25" y="31"/>
                    </a:lnTo>
                    <a:lnTo>
                      <a:pt x="15" y="10"/>
                    </a:lnTo>
                    <a:lnTo>
                      <a:pt x="8" y="0"/>
                    </a:lnTo>
                    <a:lnTo>
                      <a:pt x="5" y="1"/>
                    </a:lnTo>
                    <a:lnTo>
                      <a:pt x="2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6" y="47"/>
                    </a:lnTo>
                    <a:lnTo>
                      <a:pt x="11" y="82"/>
                    </a:lnTo>
                    <a:lnTo>
                      <a:pt x="16" y="115"/>
                    </a:lnTo>
                    <a:lnTo>
                      <a:pt x="24" y="146"/>
                    </a:lnTo>
                    <a:lnTo>
                      <a:pt x="33" y="179"/>
                    </a:lnTo>
                    <a:lnTo>
                      <a:pt x="43" y="211"/>
                    </a:lnTo>
                    <a:lnTo>
                      <a:pt x="56" y="241"/>
                    </a:lnTo>
                    <a:lnTo>
                      <a:pt x="72" y="2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8" name="Freeform 173"/>
              <p:cNvSpPr>
                <a:spLocks/>
              </p:cNvSpPr>
              <p:nvPr/>
            </p:nvSpPr>
            <p:spPr bwMode="auto">
              <a:xfrm>
                <a:off x="8416" y="4972"/>
                <a:ext cx="128" cy="66"/>
              </a:xfrm>
              <a:custGeom>
                <a:avLst/>
                <a:gdLst>
                  <a:gd name="T0" fmla="*/ 0 w 382"/>
                  <a:gd name="T1" fmla="*/ 0 h 198"/>
                  <a:gd name="T2" fmla="*/ 0 w 382"/>
                  <a:gd name="T3" fmla="*/ 0 h 198"/>
                  <a:gd name="T4" fmla="*/ 0 w 382"/>
                  <a:gd name="T5" fmla="*/ 0 h 198"/>
                  <a:gd name="T6" fmla="*/ 0 w 382"/>
                  <a:gd name="T7" fmla="*/ 0 h 198"/>
                  <a:gd name="T8" fmla="*/ 0 w 382"/>
                  <a:gd name="T9" fmla="*/ 0 h 198"/>
                  <a:gd name="T10" fmla="*/ 0 w 382"/>
                  <a:gd name="T11" fmla="*/ 0 h 198"/>
                  <a:gd name="T12" fmla="*/ 0 w 382"/>
                  <a:gd name="T13" fmla="*/ 0 h 198"/>
                  <a:gd name="T14" fmla="*/ 0 w 382"/>
                  <a:gd name="T15" fmla="*/ 0 h 198"/>
                  <a:gd name="T16" fmla="*/ 0 w 382"/>
                  <a:gd name="T17" fmla="*/ 0 h 198"/>
                  <a:gd name="T18" fmla="*/ 0 w 382"/>
                  <a:gd name="T19" fmla="*/ 0 h 198"/>
                  <a:gd name="T20" fmla="*/ 0 w 382"/>
                  <a:gd name="T21" fmla="*/ 0 h 198"/>
                  <a:gd name="T22" fmla="*/ 0 w 382"/>
                  <a:gd name="T23" fmla="*/ 0 h 198"/>
                  <a:gd name="T24" fmla="*/ 0 w 382"/>
                  <a:gd name="T25" fmla="*/ 0 h 198"/>
                  <a:gd name="T26" fmla="*/ 0 w 382"/>
                  <a:gd name="T27" fmla="*/ 0 h 198"/>
                  <a:gd name="T28" fmla="*/ 0 w 382"/>
                  <a:gd name="T29" fmla="*/ 0 h 198"/>
                  <a:gd name="T30" fmla="*/ 0 w 382"/>
                  <a:gd name="T31" fmla="*/ 0 h 198"/>
                  <a:gd name="T32" fmla="*/ 0 w 382"/>
                  <a:gd name="T33" fmla="*/ 0 h 198"/>
                  <a:gd name="T34" fmla="*/ 0 w 382"/>
                  <a:gd name="T35" fmla="*/ 0 h 198"/>
                  <a:gd name="T36" fmla="*/ 0 w 382"/>
                  <a:gd name="T37" fmla="*/ 0 h 198"/>
                  <a:gd name="T38" fmla="*/ 0 w 382"/>
                  <a:gd name="T39" fmla="*/ 0 h 198"/>
                  <a:gd name="T40" fmla="*/ 0 w 382"/>
                  <a:gd name="T41" fmla="*/ 0 h 198"/>
                  <a:gd name="T42" fmla="*/ 0 w 382"/>
                  <a:gd name="T43" fmla="*/ 0 h 198"/>
                  <a:gd name="T44" fmla="*/ 0 w 382"/>
                  <a:gd name="T45" fmla="*/ 0 h 198"/>
                  <a:gd name="T46" fmla="*/ 0 w 382"/>
                  <a:gd name="T47" fmla="*/ 0 h 198"/>
                  <a:gd name="T48" fmla="*/ 0 w 382"/>
                  <a:gd name="T49" fmla="*/ 0 h 198"/>
                  <a:gd name="T50" fmla="*/ 0 w 382"/>
                  <a:gd name="T51" fmla="*/ 0 h 198"/>
                  <a:gd name="T52" fmla="*/ 0 w 382"/>
                  <a:gd name="T53" fmla="*/ 0 h 198"/>
                  <a:gd name="T54" fmla="*/ 0 w 382"/>
                  <a:gd name="T55" fmla="*/ 0 h 198"/>
                  <a:gd name="T56" fmla="*/ 0 w 382"/>
                  <a:gd name="T57" fmla="*/ 0 h 198"/>
                  <a:gd name="T58" fmla="*/ 0 w 382"/>
                  <a:gd name="T59" fmla="*/ 0 h 198"/>
                  <a:gd name="T60" fmla="*/ 0 w 382"/>
                  <a:gd name="T61" fmla="*/ 0 h 198"/>
                  <a:gd name="T62" fmla="*/ 0 w 382"/>
                  <a:gd name="T63" fmla="*/ 0 h 198"/>
                  <a:gd name="T64" fmla="*/ 0 w 382"/>
                  <a:gd name="T65" fmla="*/ 0 h 198"/>
                  <a:gd name="T66" fmla="*/ 0 w 382"/>
                  <a:gd name="T67" fmla="*/ 0 h 198"/>
                  <a:gd name="T68" fmla="*/ 0 w 382"/>
                  <a:gd name="T69" fmla="*/ 0 h 198"/>
                  <a:gd name="T70" fmla="*/ 0 w 382"/>
                  <a:gd name="T71" fmla="*/ 0 h 198"/>
                  <a:gd name="T72" fmla="*/ 0 w 382"/>
                  <a:gd name="T73" fmla="*/ 0 h 198"/>
                  <a:gd name="T74" fmla="*/ 0 w 382"/>
                  <a:gd name="T75" fmla="*/ 0 h 198"/>
                  <a:gd name="T76" fmla="*/ 0 w 382"/>
                  <a:gd name="T77" fmla="*/ 0 h 198"/>
                  <a:gd name="T78" fmla="*/ 0 w 382"/>
                  <a:gd name="T79" fmla="*/ 0 h 198"/>
                  <a:gd name="T80" fmla="*/ 0 w 382"/>
                  <a:gd name="T81" fmla="*/ 0 h 198"/>
                  <a:gd name="T82" fmla="*/ 0 w 382"/>
                  <a:gd name="T83" fmla="*/ 0 h 198"/>
                  <a:gd name="T84" fmla="*/ 0 w 382"/>
                  <a:gd name="T85" fmla="*/ 0 h 198"/>
                  <a:gd name="T86" fmla="*/ 0 w 382"/>
                  <a:gd name="T87" fmla="*/ 0 h 198"/>
                  <a:gd name="T88" fmla="*/ 0 w 382"/>
                  <a:gd name="T89" fmla="*/ 0 h 198"/>
                  <a:gd name="T90" fmla="*/ 0 w 382"/>
                  <a:gd name="T91" fmla="*/ 0 h 19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82"/>
                  <a:gd name="T139" fmla="*/ 0 h 198"/>
                  <a:gd name="T140" fmla="*/ 382 w 382"/>
                  <a:gd name="T141" fmla="*/ 198 h 19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82" h="198">
                    <a:moveTo>
                      <a:pt x="2" y="182"/>
                    </a:moveTo>
                    <a:lnTo>
                      <a:pt x="0" y="187"/>
                    </a:lnTo>
                    <a:lnTo>
                      <a:pt x="0" y="191"/>
                    </a:lnTo>
                    <a:lnTo>
                      <a:pt x="2" y="195"/>
                    </a:lnTo>
                    <a:lnTo>
                      <a:pt x="6" y="198"/>
                    </a:lnTo>
                    <a:lnTo>
                      <a:pt x="30" y="187"/>
                    </a:lnTo>
                    <a:lnTo>
                      <a:pt x="52" y="176"/>
                    </a:lnTo>
                    <a:lnTo>
                      <a:pt x="75" y="166"/>
                    </a:lnTo>
                    <a:lnTo>
                      <a:pt x="99" y="156"/>
                    </a:lnTo>
                    <a:lnTo>
                      <a:pt x="124" y="146"/>
                    </a:lnTo>
                    <a:lnTo>
                      <a:pt x="147" y="138"/>
                    </a:lnTo>
                    <a:lnTo>
                      <a:pt x="171" y="128"/>
                    </a:lnTo>
                    <a:lnTo>
                      <a:pt x="194" y="119"/>
                    </a:lnTo>
                    <a:lnTo>
                      <a:pt x="218" y="109"/>
                    </a:lnTo>
                    <a:lnTo>
                      <a:pt x="241" y="99"/>
                    </a:lnTo>
                    <a:lnTo>
                      <a:pt x="265" y="89"/>
                    </a:lnTo>
                    <a:lnTo>
                      <a:pt x="287" y="77"/>
                    </a:lnTo>
                    <a:lnTo>
                      <a:pt x="310" y="66"/>
                    </a:lnTo>
                    <a:lnTo>
                      <a:pt x="332" y="54"/>
                    </a:lnTo>
                    <a:lnTo>
                      <a:pt x="354" y="41"/>
                    </a:lnTo>
                    <a:lnTo>
                      <a:pt x="376" y="27"/>
                    </a:lnTo>
                    <a:lnTo>
                      <a:pt x="381" y="23"/>
                    </a:lnTo>
                    <a:lnTo>
                      <a:pt x="382" y="17"/>
                    </a:lnTo>
                    <a:lnTo>
                      <a:pt x="382" y="11"/>
                    </a:lnTo>
                    <a:lnTo>
                      <a:pt x="379" y="7"/>
                    </a:lnTo>
                    <a:lnTo>
                      <a:pt x="375" y="3"/>
                    </a:lnTo>
                    <a:lnTo>
                      <a:pt x="369" y="0"/>
                    </a:lnTo>
                    <a:lnTo>
                      <a:pt x="363" y="0"/>
                    </a:lnTo>
                    <a:lnTo>
                      <a:pt x="359" y="3"/>
                    </a:lnTo>
                    <a:lnTo>
                      <a:pt x="335" y="16"/>
                    </a:lnTo>
                    <a:lnTo>
                      <a:pt x="309" y="28"/>
                    </a:lnTo>
                    <a:lnTo>
                      <a:pt x="281" y="41"/>
                    </a:lnTo>
                    <a:lnTo>
                      <a:pt x="253" y="56"/>
                    </a:lnTo>
                    <a:lnTo>
                      <a:pt x="223" y="70"/>
                    </a:lnTo>
                    <a:lnTo>
                      <a:pt x="193" y="84"/>
                    </a:lnTo>
                    <a:lnTo>
                      <a:pt x="163" y="97"/>
                    </a:lnTo>
                    <a:lnTo>
                      <a:pt x="135" y="112"/>
                    </a:lnTo>
                    <a:lnTo>
                      <a:pt x="107" y="125"/>
                    </a:lnTo>
                    <a:lnTo>
                      <a:pt x="83" y="136"/>
                    </a:lnTo>
                    <a:lnTo>
                      <a:pt x="61" y="148"/>
                    </a:lnTo>
                    <a:lnTo>
                      <a:pt x="40" y="158"/>
                    </a:lnTo>
                    <a:lnTo>
                      <a:pt x="24" y="166"/>
                    </a:lnTo>
                    <a:lnTo>
                      <a:pt x="12" y="174"/>
                    </a:lnTo>
                    <a:lnTo>
                      <a:pt x="5" y="179"/>
                    </a:lnTo>
                    <a:lnTo>
                      <a:pt x="2" y="1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09" name="Freeform 174"/>
              <p:cNvSpPr>
                <a:spLocks/>
              </p:cNvSpPr>
              <p:nvPr/>
            </p:nvSpPr>
            <p:spPr bwMode="auto">
              <a:xfrm>
                <a:off x="8304" y="4693"/>
                <a:ext cx="76" cy="80"/>
              </a:xfrm>
              <a:custGeom>
                <a:avLst/>
                <a:gdLst>
                  <a:gd name="T0" fmla="*/ 0 w 229"/>
                  <a:gd name="T1" fmla="*/ 0 h 240"/>
                  <a:gd name="T2" fmla="*/ 0 w 229"/>
                  <a:gd name="T3" fmla="*/ 0 h 240"/>
                  <a:gd name="T4" fmla="*/ 0 w 229"/>
                  <a:gd name="T5" fmla="*/ 0 h 240"/>
                  <a:gd name="T6" fmla="*/ 0 w 229"/>
                  <a:gd name="T7" fmla="*/ 0 h 240"/>
                  <a:gd name="T8" fmla="*/ 0 w 229"/>
                  <a:gd name="T9" fmla="*/ 0 h 240"/>
                  <a:gd name="T10" fmla="*/ 0 w 229"/>
                  <a:gd name="T11" fmla="*/ 0 h 240"/>
                  <a:gd name="T12" fmla="*/ 0 w 229"/>
                  <a:gd name="T13" fmla="*/ 0 h 240"/>
                  <a:gd name="T14" fmla="*/ 0 w 229"/>
                  <a:gd name="T15" fmla="*/ 0 h 240"/>
                  <a:gd name="T16" fmla="*/ 0 w 229"/>
                  <a:gd name="T17" fmla="*/ 0 h 240"/>
                  <a:gd name="T18" fmla="*/ 0 w 229"/>
                  <a:gd name="T19" fmla="*/ 0 h 240"/>
                  <a:gd name="T20" fmla="*/ 0 w 229"/>
                  <a:gd name="T21" fmla="*/ 0 h 240"/>
                  <a:gd name="T22" fmla="*/ 0 w 229"/>
                  <a:gd name="T23" fmla="*/ 0 h 240"/>
                  <a:gd name="T24" fmla="*/ 0 w 229"/>
                  <a:gd name="T25" fmla="*/ 0 h 240"/>
                  <a:gd name="T26" fmla="*/ 0 w 229"/>
                  <a:gd name="T27" fmla="*/ 0 h 240"/>
                  <a:gd name="T28" fmla="*/ 0 w 229"/>
                  <a:gd name="T29" fmla="*/ 0 h 240"/>
                  <a:gd name="T30" fmla="*/ 0 w 229"/>
                  <a:gd name="T31" fmla="*/ 0 h 240"/>
                  <a:gd name="T32" fmla="*/ 0 w 229"/>
                  <a:gd name="T33" fmla="*/ 0 h 240"/>
                  <a:gd name="T34" fmla="*/ 0 w 229"/>
                  <a:gd name="T35" fmla="*/ 0 h 240"/>
                  <a:gd name="T36" fmla="*/ 0 w 229"/>
                  <a:gd name="T37" fmla="*/ 0 h 240"/>
                  <a:gd name="T38" fmla="*/ 0 w 229"/>
                  <a:gd name="T39" fmla="*/ 0 h 240"/>
                  <a:gd name="T40" fmla="*/ 0 w 229"/>
                  <a:gd name="T41" fmla="*/ 0 h 240"/>
                  <a:gd name="T42" fmla="*/ 0 w 229"/>
                  <a:gd name="T43" fmla="*/ 0 h 240"/>
                  <a:gd name="T44" fmla="*/ 0 w 229"/>
                  <a:gd name="T45" fmla="*/ 0 h 240"/>
                  <a:gd name="T46" fmla="*/ 0 w 229"/>
                  <a:gd name="T47" fmla="*/ 0 h 240"/>
                  <a:gd name="T48" fmla="*/ 0 w 229"/>
                  <a:gd name="T49" fmla="*/ 0 h 240"/>
                  <a:gd name="T50" fmla="*/ 0 w 229"/>
                  <a:gd name="T51" fmla="*/ 0 h 240"/>
                  <a:gd name="T52" fmla="*/ 0 w 229"/>
                  <a:gd name="T53" fmla="*/ 0 h 240"/>
                  <a:gd name="T54" fmla="*/ 0 w 229"/>
                  <a:gd name="T55" fmla="*/ 0 h 240"/>
                  <a:gd name="T56" fmla="*/ 0 w 229"/>
                  <a:gd name="T57" fmla="*/ 0 h 240"/>
                  <a:gd name="T58" fmla="*/ 0 w 229"/>
                  <a:gd name="T59" fmla="*/ 0 h 240"/>
                  <a:gd name="T60" fmla="*/ 0 w 229"/>
                  <a:gd name="T61" fmla="*/ 0 h 240"/>
                  <a:gd name="T62" fmla="*/ 0 w 229"/>
                  <a:gd name="T63" fmla="*/ 0 h 240"/>
                  <a:gd name="T64" fmla="*/ 0 w 229"/>
                  <a:gd name="T65" fmla="*/ 0 h 240"/>
                  <a:gd name="T66" fmla="*/ 0 w 229"/>
                  <a:gd name="T67" fmla="*/ 0 h 240"/>
                  <a:gd name="T68" fmla="*/ 0 w 229"/>
                  <a:gd name="T69" fmla="*/ 0 h 240"/>
                  <a:gd name="T70" fmla="*/ 0 w 229"/>
                  <a:gd name="T71" fmla="*/ 0 h 240"/>
                  <a:gd name="T72" fmla="*/ 0 w 229"/>
                  <a:gd name="T73" fmla="*/ 0 h 240"/>
                  <a:gd name="T74" fmla="*/ 0 w 229"/>
                  <a:gd name="T75" fmla="*/ 0 h 24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29"/>
                  <a:gd name="T115" fmla="*/ 0 h 240"/>
                  <a:gd name="T116" fmla="*/ 229 w 229"/>
                  <a:gd name="T117" fmla="*/ 240 h 24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29" h="240">
                    <a:moveTo>
                      <a:pt x="126" y="4"/>
                    </a:moveTo>
                    <a:lnTo>
                      <a:pt x="119" y="3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2" y="1"/>
                    </a:lnTo>
                    <a:lnTo>
                      <a:pt x="94" y="0"/>
                    </a:lnTo>
                    <a:lnTo>
                      <a:pt x="83" y="0"/>
                    </a:lnTo>
                    <a:lnTo>
                      <a:pt x="75" y="1"/>
                    </a:lnTo>
                    <a:lnTo>
                      <a:pt x="66" y="3"/>
                    </a:lnTo>
                    <a:lnTo>
                      <a:pt x="57" y="4"/>
                    </a:lnTo>
                    <a:lnTo>
                      <a:pt x="48" y="9"/>
                    </a:lnTo>
                    <a:lnTo>
                      <a:pt x="41" y="13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6" y="55"/>
                    </a:lnTo>
                    <a:lnTo>
                      <a:pt x="1" y="76"/>
                    </a:lnTo>
                    <a:lnTo>
                      <a:pt x="0" y="98"/>
                    </a:lnTo>
                    <a:lnTo>
                      <a:pt x="3" y="121"/>
                    </a:lnTo>
                    <a:lnTo>
                      <a:pt x="8" y="144"/>
                    </a:lnTo>
                    <a:lnTo>
                      <a:pt x="16" y="167"/>
                    </a:lnTo>
                    <a:lnTo>
                      <a:pt x="26" y="187"/>
                    </a:lnTo>
                    <a:lnTo>
                      <a:pt x="35" y="200"/>
                    </a:lnTo>
                    <a:lnTo>
                      <a:pt x="45" y="213"/>
                    </a:lnTo>
                    <a:lnTo>
                      <a:pt x="57" y="223"/>
                    </a:lnTo>
                    <a:lnTo>
                      <a:pt x="70" y="230"/>
                    </a:lnTo>
                    <a:lnTo>
                      <a:pt x="85" y="236"/>
                    </a:lnTo>
                    <a:lnTo>
                      <a:pt x="101" y="240"/>
                    </a:lnTo>
                    <a:lnTo>
                      <a:pt x="116" y="240"/>
                    </a:lnTo>
                    <a:lnTo>
                      <a:pt x="132" y="237"/>
                    </a:lnTo>
                    <a:lnTo>
                      <a:pt x="154" y="228"/>
                    </a:lnTo>
                    <a:lnTo>
                      <a:pt x="174" y="218"/>
                    </a:lnTo>
                    <a:lnTo>
                      <a:pt x="192" y="204"/>
                    </a:lnTo>
                    <a:lnTo>
                      <a:pt x="208" y="188"/>
                    </a:lnTo>
                    <a:lnTo>
                      <a:pt x="218" y="171"/>
                    </a:lnTo>
                    <a:lnTo>
                      <a:pt x="226" y="151"/>
                    </a:lnTo>
                    <a:lnTo>
                      <a:pt x="229" y="131"/>
                    </a:lnTo>
                    <a:lnTo>
                      <a:pt x="226" y="109"/>
                    </a:lnTo>
                    <a:lnTo>
                      <a:pt x="224" y="103"/>
                    </a:lnTo>
                    <a:lnTo>
                      <a:pt x="221" y="98"/>
                    </a:lnTo>
                    <a:lnTo>
                      <a:pt x="215" y="95"/>
                    </a:lnTo>
                    <a:lnTo>
                      <a:pt x="210" y="93"/>
                    </a:lnTo>
                    <a:lnTo>
                      <a:pt x="204" y="95"/>
                    </a:lnTo>
                    <a:lnTo>
                      <a:pt x="198" y="99"/>
                    </a:lnTo>
                    <a:lnTo>
                      <a:pt x="195" y="105"/>
                    </a:lnTo>
                    <a:lnTo>
                      <a:pt x="195" y="111"/>
                    </a:lnTo>
                    <a:lnTo>
                      <a:pt x="193" y="126"/>
                    </a:lnTo>
                    <a:lnTo>
                      <a:pt x="189" y="142"/>
                    </a:lnTo>
                    <a:lnTo>
                      <a:pt x="183" y="158"/>
                    </a:lnTo>
                    <a:lnTo>
                      <a:pt x="174" y="171"/>
                    </a:lnTo>
                    <a:lnTo>
                      <a:pt x="164" y="181"/>
                    </a:lnTo>
                    <a:lnTo>
                      <a:pt x="149" y="190"/>
                    </a:lnTo>
                    <a:lnTo>
                      <a:pt x="133" y="195"/>
                    </a:lnTo>
                    <a:lnTo>
                      <a:pt x="113" y="198"/>
                    </a:lnTo>
                    <a:lnTo>
                      <a:pt x="92" y="197"/>
                    </a:lnTo>
                    <a:lnTo>
                      <a:pt x="76" y="188"/>
                    </a:lnTo>
                    <a:lnTo>
                      <a:pt x="63" y="177"/>
                    </a:lnTo>
                    <a:lnTo>
                      <a:pt x="54" y="161"/>
                    </a:lnTo>
                    <a:lnTo>
                      <a:pt x="47" y="142"/>
                    </a:lnTo>
                    <a:lnTo>
                      <a:pt x="41" y="124"/>
                    </a:lnTo>
                    <a:lnTo>
                      <a:pt x="36" y="103"/>
                    </a:lnTo>
                    <a:lnTo>
                      <a:pt x="35" y="85"/>
                    </a:lnTo>
                    <a:lnTo>
                      <a:pt x="35" y="73"/>
                    </a:lnTo>
                    <a:lnTo>
                      <a:pt x="36" y="62"/>
                    </a:lnTo>
                    <a:lnTo>
                      <a:pt x="41" y="50"/>
                    </a:lnTo>
                    <a:lnTo>
                      <a:pt x="48" y="40"/>
                    </a:lnTo>
                    <a:lnTo>
                      <a:pt x="55" y="33"/>
                    </a:lnTo>
                    <a:lnTo>
                      <a:pt x="66" y="26"/>
                    </a:lnTo>
                    <a:lnTo>
                      <a:pt x="77" y="21"/>
                    </a:lnTo>
                    <a:lnTo>
                      <a:pt x="92" y="19"/>
                    </a:lnTo>
                    <a:lnTo>
                      <a:pt x="97" y="19"/>
                    </a:lnTo>
                    <a:lnTo>
                      <a:pt x="105" y="19"/>
                    </a:lnTo>
                    <a:lnTo>
                      <a:pt x="120" y="19"/>
                    </a:lnTo>
                    <a:lnTo>
                      <a:pt x="135" y="21"/>
                    </a:lnTo>
                    <a:lnTo>
                      <a:pt x="139" y="20"/>
                    </a:lnTo>
                    <a:lnTo>
                      <a:pt x="139" y="14"/>
                    </a:lnTo>
                    <a:lnTo>
                      <a:pt x="133" y="9"/>
                    </a:lnTo>
                    <a:lnTo>
                      <a:pt x="12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0" name="Freeform 175"/>
              <p:cNvSpPr>
                <a:spLocks/>
              </p:cNvSpPr>
              <p:nvPr/>
            </p:nvSpPr>
            <p:spPr bwMode="auto">
              <a:xfrm>
                <a:off x="8401" y="4895"/>
                <a:ext cx="93" cy="90"/>
              </a:xfrm>
              <a:custGeom>
                <a:avLst/>
                <a:gdLst>
                  <a:gd name="T0" fmla="*/ 0 w 281"/>
                  <a:gd name="T1" fmla="*/ 0 h 270"/>
                  <a:gd name="T2" fmla="*/ 0 w 281"/>
                  <a:gd name="T3" fmla="*/ 0 h 270"/>
                  <a:gd name="T4" fmla="*/ 0 w 281"/>
                  <a:gd name="T5" fmla="*/ 0 h 270"/>
                  <a:gd name="T6" fmla="*/ 0 w 281"/>
                  <a:gd name="T7" fmla="*/ 0 h 270"/>
                  <a:gd name="T8" fmla="*/ 0 w 281"/>
                  <a:gd name="T9" fmla="*/ 0 h 270"/>
                  <a:gd name="T10" fmla="*/ 0 w 281"/>
                  <a:gd name="T11" fmla="*/ 0 h 270"/>
                  <a:gd name="T12" fmla="*/ 0 w 281"/>
                  <a:gd name="T13" fmla="*/ 0 h 270"/>
                  <a:gd name="T14" fmla="*/ 0 w 281"/>
                  <a:gd name="T15" fmla="*/ 0 h 270"/>
                  <a:gd name="T16" fmla="*/ 0 w 281"/>
                  <a:gd name="T17" fmla="*/ 0 h 270"/>
                  <a:gd name="T18" fmla="*/ 0 w 281"/>
                  <a:gd name="T19" fmla="*/ 0 h 270"/>
                  <a:gd name="T20" fmla="*/ 0 w 281"/>
                  <a:gd name="T21" fmla="*/ 0 h 270"/>
                  <a:gd name="T22" fmla="*/ 0 w 281"/>
                  <a:gd name="T23" fmla="*/ 0 h 270"/>
                  <a:gd name="T24" fmla="*/ 0 w 281"/>
                  <a:gd name="T25" fmla="*/ 0 h 270"/>
                  <a:gd name="T26" fmla="*/ 0 w 281"/>
                  <a:gd name="T27" fmla="*/ 0 h 270"/>
                  <a:gd name="T28" fmla="*/ 0 w 281"/>
                  <a:gd name="T29" fmla="*/ 0 h 270"/>
                  <a:gd name="T30" fmla="*/ 0 w 281"/>
                  <a:gd name="T31" fmla="*/ 0 h 270"/>
                  <a:gd name="T32" fmla="*/ 0 w 281"/>
                  <a:gd name="T33" fmla="*/ 0 h 270"/>
                  <a:gd name="T34" fmla="*/ 0 w 281"/>
                  <a:gd name="T35" fmla="*/ 0 h 270"/>
                  <a:gd name="T36" fmla="*/ 0 w 281"/>
                  <a:gd name="T37" fmla="*/ 0 h 270"/>
                  <a:gd name="T38" fmla="*/ 0 w 281"/>
                  <a:gd name="T39" fmla="*/ 0 h 270"/>
                  <a:gd name="T40" fmla="*/ 0 w 281"/>
                  <a:gd name="T41" fmla="*/ 0 h 270"/>
                  <a:gd name="T42" fmla="*/ 0 w 281"/>
                  <a:gd name="T43" fmla="*/ 0 h 270"/>
                  <a:gd name="T44" fmla="*/ 0 w 281"/>
                  <a:gd name="T45" fmla="*/ 0 h 270"/>
                  <a:gd name="T46" fmla="*/ 0 w 281"/>
                  <a:gd name="T47" fmla="*/ 0 h 270"/>
                  <a:gd name="T48" fmla="*/ 0 w 281"/>
                  <a:gd name="T49" fmla="*/ 0 h 270"/>
                  <a:gd name="T50" fmla="*/ 0 w 281"/>
                  <a:gd name="T51" fmla="*/ 0 h 270"/>
                  <a:gd name="T52" fmla="*/ 0 w 281"/>
                  <a:gd name="T53" fmla="*/ 0 h 270"/>
                  <a:gd name="T54" fmla="*/ 0 w 281"/>
                  <a:gd name="T55" fmla="*/ 0 h 270"/>
                  <a:gd name="T56" fmla="*/ 0 w 281"/>
                  <a:gd name="T57" fmla="*/ 0 h 270"/>
                  <a:gd name="T58" fmla="*/ 0 w 281"/>
                  <a:gd name="T59" fmla="*/ 0 h 270"/>
                  <a:gd name="T60" fmla="*/ 0 w 281"/>
                  <a:gd name="T61" fmla="*/ 0 h 270"/>
                  <a:gd name="T62" fmla="*/ 0 w 281"/>
                  <a:gd name="T63" fmla="*/ 0 h 270"/>
                  <a:gd name="T64" fmla="*/ 0 w 281"/>
                  <a:gd name="T65" fmla="*/ 0 h 270"/>
                  <a:gd name="T66" fmla="*/ 0 w 281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1"/>
                  <a:gd name="T103" fmla="*/ 0 h 270"/>
                  <a:gd name="T104" fmla="*/ 281 w 281"/>
                  <a:gd name="T105" fmla="*/ 270 h 2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1" h="270">
                    <a:moveTo>
                      <a:pt x="75" y="5"/>
                    </a:moveTo>
                    <a:lnTo>
                      <a:pt x="61" y="10"/>
                    </a:lnTo>
                    <a:lnTo>
                      <a:pt x="47" y="19"/>
                    </a:lnTo>
                    <a:lnTo>
                      <a:pt x="34" y="28"/>
                    </a:lnTo>
                    <a:lnTo>
                      <a:pt x="24" y="39"/>
                    </a:lnTo>
                    <a:lnTo>
                      <a:pt x="15" y="52"/>
                    </a:lnTo>
                    <a:lnTo>
                      <a:pt x="8" y="65"/>
                    </a:lnTo>
                    <a:lnTo>
                      <a:pt x="3" y="81"/>
                    </a:lnTo>
                    <a:lnTo>
                      <a:pt x="0" y="97"/>
                    </a:lnTo>
                    <a:lnTo>
                      <a:pt x="0" y="114"/>
                    </a:lnTo>
                    <a:lnTo>
                      <a:pt x="2" y="130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6"/>
                    </a:lnTo>
                    <a:lnTo>
                      <a:pt x="27" y="191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2"/>
                    </a:lnTo>
                    <a:lnTo>
                      <a:pt x="83" y="245"/>
                    </a:lnTo>
                    <a:lnTo>
                      <a:pt x="102" y="258"/>
                    </a:lnTo>
                    <a:lnTo>
                      <a:pt x="122" y="266"/>
                    </a:lnTo>
                    <a:lnTo>
                      <a:pt x="143" y="270"/>
                    </a:lnTo>
                    <a:lnTo>
                      <a:pt x="165" y="270"/>
                    </a:lnTo>
                    <a:lnTo>
                      <a:pt x="185" y="265"/>
                    </a:lnTo>
                    <a:lnTo>
                      <a:pt x="206" y="252"/>
                    </a:lnTo>
                    <a:lnTo>
                      <a:pt x="219" y="240"/>
                    </a:lnTo>
                    <a:lnTo>
                      <a:pt x="232" y="229"/>
                    </a:lnTo>
                    <a:lnTo>
                      <a:pt x="244" y="216"/>
                    </a:lnTo>
                    <a:lnTo>
                      <a:pt x="254" y="203"/>
                    </a:lnTo>
                    <a:lnTo>
                      <a:pt x="263" y="189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81" y="134"/>
                    </a:lnTo>
                    <a:lnTo>
                      <a:pt x="279" y="127"/>
                    </a:lnTo>
                    <a:lnTo>
                      <a:pt x="275" y="121"/>
                    </a:lnTo>
                    <a:lnTo>
                      <a:pt x="268" y="117"/>
                    </a:lnTo>
                    <a:lnTo>
                      <a:pt x="259" y="117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3" y="130"/>
                    </a:lnTo>
                    <a:lnTo>
                      <a:pt x="243" y="133"/>
                    </a:lnTo>
                    <a:lnTo>
                      <a:pt x="240" y="140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2" y="179"/>
                    </a:lnTo>
                    <a:lnTo>
                      <a:pt x="210" y="191"/>
                    </a:lnTo>
                    <a:lnTo>
                      <a:pt x="199" y="203"/>
                    </a:lnTo>
                    <a:lnTo>
                      <a:pt x="182" y="210"/>
                    </a:lnTo>
                    <a:lnTo>
                      <a:pt x="154" y="212"/>
                    </a:lnTo>
                    <a:lnTo>
                      <a:pt x="127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3"/>
                    </a:lnTo>
                    <a:lnTo>
                      <a:pt x="46" y="140"/>
                    </a:lnTo>
                    <a:lnTo>
                      <a:pt x="40" y="114"/>
                    </a:lnTo>
                    <a:lnTo>
                      <a:pt x="40" y="87"/>
                    </a:lnTo>
                    <a:lnTo>
                      <a:pt x="44" y="74"/>
                    </a:lnTo>
                    <a:lnTo>
                      <a:pt x="50" y="62"/>
                    </a:lnTo>
                    <a:lnTo>
                      <a:pt x="59" y="51"/>
                    </a:lnTo>
                    <a:lnTo>
                      <a:pt x="69" y="41"/>
                    </a:lnTo>
                    <a:lnTo>
                      <a:pt x="80" y="31"/>
                    </a:lnTo>
                    <a:lnTo>
                      <a:pt x="91" y="23"/>
                    </a:lnTo>
                    <a:lnTo>
                      <a:pt x="102" y="19"/>
                    </a:lnTo>
                    <a:lnTo>
                      <a:pt x="112" y="16"/>
                    </a:lnTo>
                    <a:lnTo>
                      <a:pt x="110" y="5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5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1" name="Freeform 176"/>
              <p:cNvSpPr>
                <a:spLocks/>
              </p:cNvSpPr>
              <p:nvPr/>
            </p:nvSpPr>
            <p:spPr bwMode="auto">
              <a:xfrm>
                <a:off x="8431" y="4921"/>
                <a:ext cx="5" cy="4"/>
              </a:xfrm>
              <a:custGeom>
                <a:avLst/>
                <a:gdLst>
                  <a:gd name="T0" fmla="*/ 0 w 15"/>
                  <a:gd name="T1" fmla="*/ 0 h 13"/>
                  <a:gd name="T2" fmla="*/ 0 w 15"/>
                  <a:gd name="T3" fmla="*/ 0 h 13"/>
                  <a:gd name="T4" fmla="*/ 0 w 15"/>
                  <a:gd name="T5" fmla="*/ 0 h 13"/>
                  <a:gd name="T6" fmla="*/ 0 w 15"/>
                  <a:gd name="T7" fmla="*/ 0 h 13"/>
                  <a:gd name="T8" fmla="*/ 0 w 15"/>
                  <a:gd name="T9" fmla="*/ 0 h 13"/>
                  <a:gd name="T10" fmla="*/ 0 w 15"/>
                  <a:gd name="T11" fmla="*/ 0 h 13"/>
                  <a:gd name="T12" fmla="*/ 0 w 15"/>
                  <a:gd name="T13" fmla="*/ 0 h 13"/>
                  <a:gd name="T14" fmla="*/ 0 w 15"/>
                  <a:gd name="T15" fmla="*/ 0 h 13"/>
                  <a:gd name="T16" fmla="*/ 0 w 15"/>
                  <a:gd name="T17" fmla="*/ 0 h 13"/>
                  <a:gd name="T18" fmla="*/ 0 w 15"/>
                  <a:gd name="T19" fmla="*/ 0 h 13"/>
                  <a:gd name="T20" fmla="*/ 0 w 15"/>
                  <a:gd name="T21" fmla="*/ 0 h 13"/>
                  <a:gd name="T22" fmla="*/ 0 w 15"/>
                  <a:gd name="T23" fmla="*/ 0 h 13"/>
                  <a:gd name="T24" fmla="*/ 0 w 15"/>
                  <a:gd name="T25" fmla="*/ 0 h 13"/>
                  <a:gd name="T26" fmla="*/ 0 w 15"/>
                  <a:gd name="T27" fmla="*/ 0 h 13"/>
                  <a:gd name="T28" fmla="*/ 0 w 15"/>
                  <a:gd name="T29" fmla="*/ 0 h 13"/>
                  <a:gd name="T30" fmla="*/ 0 w 15"/>
                  <a:gd name="T31" fmla="*/ 0 h 13"/>
                  <a:gd name="T32" fmla="*/ 0 w 15"/>
                  <a:gd name="T33" fmla="*/ 0 h 13"/>
                  <a:gd name="T34" fmla="*/ 0 w 15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"/>
                  <a:gd name="T55" fmla="*/ 0 h 13"/>
                  <a:gd name="T56" fmla="*/ 15 w 15"/>
                  <a:gd name="T57" fmla="*/ 13 h 1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" h="13">
                    <a:moveTo>
                      <a:pt x="0" y="6"/>
                    </a:moveTo>
                    <a:lnTo>
                      <a:pt x="2" y="9"/>
                    </a:lnTo>
                    <a:lnTo>
                      <a:pt x="3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11" y="13"/>
                    </a:lnTo>
                    <a:lnTo>
                      <a:pt x="14" y="11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2" name="Freeform 177"/>
              <p:cNvSpPr>
                <a:spLocks/>
              </p:cNvSpPr>
              <p:nvPr/>
            </p:nvSpPr>
            <p:spPr bwMode="auto">
              <a:xfrm>
                <a:off x="8447" y="4911"/>
                <a:ext cx="6" cy="6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7"/>
                  <a:gd name="T55" fmla="*/ 0 h 17"/>
                  <a:gd name="T56" fmla="*/ 17 w 17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7" h="17">
                    <a:moveTo>
                      <a:pt x="0" y="9"/>
                    </a:moveTo>
                    <a:lnTo>
                      <a:pt x="1" y="13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9" y="17"/>
                    </a:lnTo>
                    <a:lnTo>
                      <a:pt x="13" y="17"/>
                    </a:lnTo>
                    <a:lnTo>
                      <a:pt x="16" y="15"/>
                    </a:lnTo>
                    <a:lnTo>
                      <a:pt x="17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3" name="Freeform 178"/>
              <p:cNvSpPr>
                <a:spLocks/>
              </p:cNvSpPr>
              <p:nvPr/>
            </p:nvSpPr>
            <p:spPr bwMode="auto">
              <a:xfrm>
                <a:off x="8468" y="4904"/>
                <a:ext cx="3" cy="3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4" name="Freeform 179"/>
              <p:cNvSpPr>
                <a:spLocks/>
              </p:cNvSpPr>
              <p:nvPr/>
            </p:nvSpPr>
            <p:spPr bwMode="auto">
              <a:xfrm>
                <a:off x="8459" y="4927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8"/>
                  <a:gd name="T56" fmla="*/ 7 w 7"/>
                  <a:gd name="T57" fmla="*/ 8 h 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8">
                    <a:moveTo>
                      <a:pt x="0" y="4"/>
                    </a:moveTo>
                    <a:lnTo>
                      <a:pt x="0" y="5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5" name="Freeform 180"/>
              <p:cNvSpPr>
                <a:spLocks/>
              </p:cNvSpPr>
              <p:nvPr/>
            </p:nvSpPr>
            <p:spPr bwMode="auto">
              <a:xfrm>
                <a:off x="8443" y="4936"/>
                <a:ext cx="2" cy="3"/>
              </a:xfrm>
              <a:custGeom>
                <a:avLst/>
                <a:gdLst>
                  <a:gd name="T0" fmla="*/ 0 w 7"/>
                  <a:gd name="T1" fmla="*/ 0 h 9"/>
                  <a:gd name="T2" fmla="*/ 0 w 7"/>
                  <a:gd name="T3" fmla="*/ 0 h 9"/>
                  <a:gd name="T4" fmla="*/ 0 w 7"/>
                  <a:gd name="T5" fmla="*/ 0 h 9"/>
                  <a:gd name="T6" fmla="*/ 0 w 7"/>
                  <a:gd name="T7" fmla="*/ 0 h 9"/>
                  <a:gd name="T8" fmla="*/ 0 w 7"/>
                  <a:gd name="T9" fmla="*/ 0 h 9"/>
                  <a:gd name="T10" fmla="*/ 0 w 7"/>
                  <a:gd name="T11" fmla="*/ 0 h 9"/>
                  <a:gd name="T12" fmla="*/ 0 w 7"/>
                  <a:gd name="T13" fmla="*/ 0 h 9"/>
                  <a:gd name="T14" fmla="*/ 0 w 7"/>
                  <a:gd name="T15" fmla="*/ 0 h 9"/>
                  <a:gd name="T16" fmla="*/ 0 w 7"/>
                  <a:gd name="T17" fmla="*/ 0 h 9"/>
                  <a:gd name="T18" fmla="*/ 0 w 7"/>
                  <a:gd name="T19" fmla="*/ 0 h 9"/>
                  <a:gd name="T20" fmla="*/ 0 w 7"/>
                  <a:gd name="T21" fmla="*/ 0 h 9"/>
                  <a:gd name="T22" fmla="*/ 0 w 7"/>
                  <a:gd name="T23" fmla="*/ 0 h 9"/>
                  <a:gd name="T24" fmla="*/ 0 w 7"/>
                  <a:gd name="T25" fmla="*/ 0 h 9"/>
                  <a:gd name="T26" fmla="*/ 0 w 7"/>
                  <a:gd name="T27" fmla="*/ 0 h 9"/>
                  <a:gd name="T28" fmla="*/ 0 w 7"/>
                  <a:gd name="T29" fmla="*/ 0 h 9"/>
                  <a:gd name="T30" fmla="*/ 0 w 7"/>
                  <a:gd name="T31" fmla="*/ 0 h 9"/>
                  <a:gd name="T32" fmla="*/ 0 w 7"/>
                  <a:gd name="T33" fmla="*/ 0 h 9"/>
                  <a:gd name="T34" fmla="*/ 0 w 7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9"/>
                  <a:gd name="T56" fmla="*/ 7 w 7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6" name="Freeform 181"/>
              <p:cNvSpPr>
                <a:spLocks/>
              </p:cNvSpPr>
              <p:nvPr/>
            </p:nvSpPr>
            <p:spPr bwMode="auto">
              <a:xfrm>
                <a:off x="8474" y="4919"/>
                <a:ext cx="7" cy="6"/>
              </a:xfrm>
              <a:custGeom>
                <a:avLst/>
                <a:gdLst>
                  <a:gd name="T0" fmla="*/ 0 w 20"/>
                  <a:gd name="T1" fmla="*/ 0 h 20"/>
                  <a:gd name="T2" fmla="*/ 0 w 20"/>
                  <a:gd name="T3" fmla="*/ 0 h 20"/>
                  <a:gd name="T4" fmla="*/ 0 w 20"/>
                  <a:gd name="T5" fmla="*/ 0 h 20"/>
                  <a:gd name="T6" fmla="*/ 0 w 20"/>
                  <a:gd name="T7" fmla="*/ 0 h 20"/>
                  <a:gd name="T8" fmla="*/ 0 w 20"/>
                  <a:gd name="T9" fmla="*/ 0 h 20"/>
                  <a:gd name="T10" fmla="*/ 0 w 20"/>
                  <a:gd name="T11" fmla="*/ 0 h 20"/>
                  <a:gd name="T12" fmla="*/ 0 w 20"/>
                  <a:gd name="T13" fmla="*/ 0 h 20"/>
                  <a:gd name="T14" fmla="*/ 0 w 20"/>
                  <a:gd name="T15" fmla="*/ 0 h 20"/>
                  <a:gd name="T16" fmla="*/ 0 w 20"/>
                  <a:gd name="T17" fmla="*/ 0 h 20"/>
                  <a:gd name="T18" fmla="*/ 0 w 20"/>
                  <a:gd name="T19" fmla="*/ 0 h 20"/>
                  <a:gd name="T20" fmla="*/ 0 w 20"/>
                  <a:gd name="T21" fmla="*/ 0 h 20"/>
                  <a:gd name="T22" fmla="*/ 0 w 20"/>
                  <a:gd name="T23" fmla="*/ 0 h 20"/>
                  <a:gd name="T24" fmla="*/ 0 w 20"/>
                  <a:gd name="T25" fmla="*/ 0 h 20"/>
                  <a:gd name="T26" fmla="*/ 0 w 20"/>
                  <a:gd name="T27" fmla="*/ 0 h 20"/>
                  <a:gd name="T28" fmla="*/ 0 w 20"/>
                  <a:gd name="T29" fmla="*/ 0 h 20"/>
                  <a:gd name="T30" fmla="*/ 0 w 20"/>
                  <a:gd name="T31" fmla="*/ 0 h 20"/>
                  <a:gd name="T32" fmla="*/ 0 w 20"/>
                  <a:gd name="T33" fmla="*/ 0 h 20"/>
                  <a:gd name="T34" fmla="*/ 0 w 20"/>
                  <a:gd name="T35" fmla="*/ 0 h 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0"/>
                  <a:gd name="T55" fmla="*/ 0 h 20"/>
                  <a:gd name="T56" fmla="*/ 20 w 20"/>
                  <a:gd name="T57" fmla="*/ 20 h 2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0" h="20">
                    <a:moveTo>
                      <a:pt x="0" y="10"/>
                    </a:moveTo>
                    <a:lnTo>
                      <a:pt x="0" y="15"/>
                    </a:lnTo>
                    <a:lnTo>
                      <a:pt x="2" y="17"/>
                    </a:lnTo>
                    <a:lnTo>
                      <a:pt x="5" y="20"/>
                    </a:lnTo>
                    <a:lnTo>
                      <a:pt x="10" y="20"/>
                    </a:lnTo>
                    <a:lnTo>
                      <a:pt x="14" y="20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7" name="Freeform 182"/>
              <p:cNvSpPr>
                <a:spLocks/>
              </p:cNvSpPr>
              <p:nvPr/>
            </p:nvSpPr>
            <p:spPr bwMode="auto">
              <a:xfrm>
                <a:off x="8332" y="4713"/>
                <a:ext cx="4" cy="4"/>
              </a:xfrm>
              <a:custGeom>
                <a:avLst/>
                <a:gdLst>
                  <a:gd name="T0" fmla="*/ 0 w 12"/>
                  <a:gd name="T1" fmla="*/ 0 h 13"/>
                  <a:gd name="T2" fmla="*/ 0 w 12"/>
                  <a:gd name="T3" fmla="*/ 0 h 13"/>
                  <a:gd name="T4" fmla="*/ 0 w 12"/>
                  <a:gd name="T5" fmla="*/ 0 h 13"/>
                  <a:gd name="T6" fmla="*/ 0 w 12"/>
                  <a:gd name="T7" fmla="*/ 0 h 13"/>
                  <a:gd name="T8" fmla="*/ 0 w 12"/>
                  <a:gd name="T9" fmla="*/ 0 h 13"/>
                  <a:gd name="T10" fmla="*/ 0 w 12"/>
                  <a:gd name="T11" fmla="*/ 0 h 13"/>
                  <a:gd name="T12" fmla="*/ 0 w 12"/>
                  <a:gd name="T13" fmla="*/ 0 h 13"/>
                  <a:gd name="T14" fmla="*/ 0 w 12"/>
                  <a:gd name="T15" fmla="*/ 0 h 13"/>
                  <a:gd name="T16" fmla="*/ 0 w 12"/>
                  <a:gd name="T17" fmla="*/ 0 h 13"/>
                  <a:gd name="T18" fmla="*/ 0 w 12"/>
                  <a:gd name="T19" fmla="*/ 0 h 13"/>
                  <a:gd name="T20" fmla="*/ 0 w 12"/>
                  <a:gd name="T21" fmla="*/ 0 h 13"/>
                  <a:gd name="T22" fmla="*/ 0 w 12"/>
                  <a:gd name="T23" fmla="*/ 0 h 13"/>
                  <a:gd name="T24" fmla="*/ 0 w 12"/>
                  <a:gd name="T25" fmla="*/ 0 h 13"/>
                  <a:gd name="T26" fmla="*/ 0 w 12"/>
                  <a:gd name="T27" fmla="*/ 0 h 13"/>
                  <a:gd name="T28" fmla="*/ 0 w 12"/>
                  <a:gd name="T29" fmla="*/ 0 h 13"/>
                  <a:gd name="T30" fmla="*/ 0 w 12"/>
                  <a:gd name="T31" fmla="*/ 0 h 13"/>
                  <a:gd name="T32" fmla="*/ 0 w 12"/>
                  <a:gd name="T33" fmla="*/ 0 h 13"/>
                  <a:gd name="T34" fmla="*/ 0 w 12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"/>
                  <a:gd name="T55" fmla="*/ 0 h 13"/>
                  <a:gd name="T56" fmla="*/ 12 w 12"/>
                  <a:gd name="T57" fmla="*/ 13 h 1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" h="13">
                    <a:moveTo>
                      <a:pt x="0" y="7"/>
                    </a:moveTo>
                    <a:lnTo>
                      <a:pt x="0" y="9"/>
                    </a:lnTo>
                    <a:lnTo>
                      <a:pt x="2" y="12"/>
                    </a:lnTo>
                    <a:lnTo>
                      <a:pt x="3" y="13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8" name="Freeform 183"/>
              <p:cNvSpPr>
                <a:spLocks/>
              </p:cNvSpPr>
              <p:nvPr/>
            </p:nvSpPr>
            <p:spPr bwMode="auto">
              <a:xfrm>
                <a:off x="8349" y="4708"/>
                <a:ext cx="5" cy="4"/>
              </a:xfrm>
              <a:custGeom>
                <a:avLst/>
                <a:gdLst>
                  <a:gd name="T0" fmla="*/ 0 w 13"/>
                  <a:gd name="T1" fmla="*/ 0 h 12"/>
                  <a:gd name="T2" fmla="*/ 0 w 13"/>
                  <a:gd name="T3" fmla="*/ 0 h 12"/>
                  <a:gd name="T4" fmla="*/ 0 w 13"/>
                  <a:gd name="T5" fmla="*/ 0 h 12"/>
                  <a:gd name="T6" fmla="*/ 0 w 13"/>
                  <a:gd name="T7" fmla="*/ 0 h 12"/>
                  <a:gd name="T8" fmla="*/ 0 w 13"/>
                  <a:gd name="T9" fmla="*/ 0 h 12"/>
                  <a:gd name="T10" fmla="*/ 0 w 13"/>
                  <a:gd name="T11" fmla="*/ 0 h 12"/>
                  <a:gd name="T12" fmla="*/ 0 w 13"/>
                  <a:gd name="T13" fmla="*/ 0 h 12"/>
                  <a:gd name="T14" fmla="*/ 0 w 13"/>
                  <a:gd name="T15" fmla="*/ 0 h 12"/>
                  <a:gd name="T16" fmla="*/ 0 w 13"/>
                  <a:gd name="T17" fmla="*/ 0 h 12"/>
                  <a:gd name="T18" fmla="*/ 0 w 13"/>
                  <a:gd name="T19" fmla="*/ 0 h 12"/>
                  <a:gd name="T20" fmla="*/ 0 w 13"/>
                  <a:gd name="T21" fmla="*/ 0 h 12"/>
                  <a:gd name="T22" fmla="*/ 0 w 13"/>
                  <a:gd name="T23" fmla="*/ 0 h 12"/>
                  <a:gd name="T24" fmla="*/ 0 w 13"/>
                  <a:gd name="T25" fmla="*/ 0 h 12"/>
                  <a:gd name="T26" fmla="*/ 0 w 13"/>
                  <a:gd name="T27" fmla="*/ 0 h 12"/>
                  <a:gd name="T28" fmla="*/ 0 w 13"/>
                  <a:gd name="T29" fmla="*/ 0 h 12"/>
                  <a:gd name="T30" fmla="*/ 0 w 13"/>
                  <a:gd name="T31" fmla="*/ 0 h 12"/>
                  <a:gd name="T32" fmla="*/ 0 w 13"/>
                  <a:gd name="T33" fmla="*/ 0 h 12"/>
                  <a:gd name="T34" fmla="*/ 0 w 13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"/>
                  <a:gd name="T55" fmla="*/ 0 h 12"/>
                  <a:gd name="T56" fmla="*/ 13 w 13"/>
                  <a:gd name="T57" fmla="*/ 12 h 1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" h="12">
                    <a:moveTo>
                      <a:pt x="0" y="6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2" y="10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19" name="Freeform 184"/>
              <p:cNvSpPr>
                <a:spLocks/>
              </p:cNvSpPr>
              <p:nvPr/>
            </p:nvSpPr>
            <p:spPr bwMode="auto">
              <a:xfrm>
                <a:off x="8366" y="4704"/>
                <a:ext cx="2" cy="2"/>
              </a:xfrm>
              <a:custGeom>
                <a:avLst/>
                <a:gdLst>
                  <a:gd name="T0" fmla="*/ 0 w 8"/>
                  <a:gd name="T1" fmla="*/ 0 h 7"/>
                  <a:gd name="T2" fmla="*/ 0 w 8"/>
                  <a:gd name="T3" fmla="*/ 0 h 7"/>
                  <a:gd name="T4" fmla="*/ 0 w 8"/>
                  <a:gd name="T5" fmla="*/ 0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0 h 7"/>
                  <a:gd name="T12" fmla="*/ 0 w 8"/>
                  <a:gd name="T13" fmla="*/ 0 h 7"/>
                  <a:gd name="T14" fmla="*/ 0 w 8"/>
                  <a:gd name="T15" fmla="*/ 0 h 7"/>
                  <a:gd name="T16" fmla="*/ 0 w 8"/>
                  <a:gd name="T17" fmla="*/ 0 h 7"/>
                  <a:gd name="T18" fmla="*/ 0 w 8"/>
                  <a:gd name="T19" fmla="*/ 0 h 7"/>
                  <a:gd name="T20" fmla="*/ 0 w 8"/>
                  <a:gd name="T21" fmla="*/ 0 h 7"/>
                  <a:gd name="T22" fmla="*/ 0 w 8"/>
                  <a:gd name="T23" fmla="*/ 0 h 7"/>
                  <a:gd name="T24" fmla="*/ 0 w 8"/>
                  <a:gd name="T25" fmla="*/ 0 h 7"/>
                  <a:gd name="T26" fmla="*/ 0 w 8"/>
                  <a:gd name="T27" fmla="*/ 0 h 7"/>
                  <a:gd name="T28" fmla="*/ 0 w 8"/>
                  <a:gd name="T29" fmla="*/ 0 h 7"/>
                  <a:gd name="T30" fmla="*/ 0 w 8"/>
                  <a:gd name="T31" fmla="*/ 0 h 7"/>
                  <a:gd name="T32" fmla="*/ 0 w 8"/>
                  <a:gd name="T33" fmla="*/ 0 h 7"/>
                  <a:gd name="T34" fmla="*/ 0 w 8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"/>
                  <a:gd name="T55" fmla="*/ 0 h 7"/>
                  <a:gd name="T56" fmla="*/ 8 w 8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" h="7">
                    <a:moveTo>
                      <a:pt x="0" y="3"/>
                    </a:moveTo>
                    <a:lnTo>
                      <a:pt x="0" y="4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0" name="Freeform 185"/>
              <p:cNvSpPr>
                <a:spLocks/>
              </p:cNvSpPr>
              <p:nvPr/>
            </p:nvSpPr>
            <p:spPr bwMode="auto">
              <a:xfrm>
                <a:off x="8338" y="4730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8"/>
                  <a:gd name="T56" fmla="*/ 7 w 7"/>
                  <a:gd name="T57" fmla="*/ 8 h 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8">
                    <a:moveTo>
                      <a:pt x="0" y="3"/>
                    </a:moveTo>
                    <a:lnTo>
                      <a:pt x="0" y="5"/>
                    </a:lnTo>
                    <a:lnTo>
                      <a:pt x="1" y="6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1" name="Freeform 186"/>
              <p:cNvSpPr>
                <a:spLocks/>
              </p:cNvSpPr>
              <p:nvPr/>
            </p:nvSpPr>
            <p:spPr bwMode="auto">
              <a:xfrm>
                <a:off x="8370" y="4713"/>
                <a:ext cx="6" cy="6"/>
              </a:xfrm>
              <a:custGeom>
                <a:avLst/>
                <a:gdLst>
                  <a:gd name="T0" fmla="*/ 0 w 16"/>
                  <a:gd name="T1" fmla="*/ 0 h 17"/>
                  <a:gd name="T2" fmla="*/ 0 w 16"/>
                  <a:gd name="T3" fmla="*/ 0 h 17"/>
                  <a:gd name="T4" fmla="*/ 0 w 16"/>
                  <a:gd name="T5" fmla="*/ 0 h 17"/>
                  <a:gd name="T6" fmla="*/ 0 w 16"/>
                  <a:gd name="T7" fmla="*/ 0 h 17"/>
                  <a:gd name="T8" fmla="*/ 0 w 16"/>
                  <a:gd name="T9" fmla="*/ 0 h 17"/>
                  <a:gd name="T10" fmla="*/ 0 w 16"/>
                  <a:gd name="T11" fmla="*/ 0 h 17"/>
                  <a:gd name="T12" fmla="*/ 0 w 16"/>
                  <a:gd name="T13" fmla="*/ 0 h 17"/>
                  <a:gd name="T14" fmla="*/ 0 w 16"/>
                  <a:gd name="T15" fmla="*/ 0 h 17"/>
                  <a:gd name="T16" fmla="*/ 0 w 16"/>
                  <a:gd name="T17" fmla="*/ 0 h 17"/>
                  <a:gd name="T18" fmla="*/ 0 w 16"/>
                  <a:gd name="T19" fmla="*/ 0 h 17"/>
                  <a:gd name="T20" fmla="*/ 0 w 16"/>
                  <a:gd name="T21" fmla="*/ 0 h 17"/>
                  <a:gd name="T22" fmla="*/ 0 w 16"/>
                  <a:gd name="T23" fmla="*/ 0 h 17"/>
                  <a:gd name="T24" fmla="*/ 0 w 16"/>
                  <a:gd name="T25" fmla="*/ 0 h 17"/>
                  <a:gd name="T26" fmla="*/ 0 w 16"/>
                  <a:gd name="T27" fmla="*/ 0 h 17"/>
                  <a:gd name="T28" fmla="*/ 0 w 16"/>
                  <a:gd name="T29" fmla="*/ 0 h 17"/>
                  <a:gd name="T30" fmla="*/ 0 w 16"/>
                  <a:gd name="T31" fmla="*/ 0 h 17"/>
                  <a:gd name="T32" fmla="*/ 0 w 16"/>
                  <a:gd name="T33" fmla="*/ 0 h 17"/>
                  <a:gd name="T34" fmla="*/ 0 w 16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"/>
                  <a:gd name="T55" fmla="*/ 0 h 17"/>
                  <a:gd name="T56" fmla="*/ 16 w 16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" h="17">
                    <a:moveTo>
                      <a:pt x="0" y="8"/>
                    </a:move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12" y="16"/>
                    </a:lnTo>
                    <a:lnTo>
                      <a:pt x="15" y="14"/>
                    </a:lnTo>
                    <a:lnTo>
                      <a:pt x="16" y="11"/>
                    </a:lnTo>
                    <a:lnTo>
                      <a:pt x="16" y="8"/>
                    </a:lnTo>
                    <a:lnTo>
                      <a:pt x="16" y="5"/>
                    </a:lnTo>
                    <a:lnTo>
                      <a:pt x="15" y="3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0" y="5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2" name="Freeform 187"/>
              <p:cNvSpPr>
                <a:spLocks/>
              </p:cNvSpPr>
              <p:nvPr/>
            </p:nvSpPr>
            <p:spPr bwMode="auto">
              <a:xfrm>
                <a:off x="8353" y="4721"/>
                <a:ext cx="4" cy="4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  <a:gd name="T16" fmla="*/ 0 w 12"/>
                  <a:gd name="T17" fmla="*/ 0 h 12"/>
                  <a:gd name="T18" fmla="*/ 0 w 12"/>
                  <a:gd name="T19" fmla="*/ 0 h 12"/>
                  <a:gd name="T20" fmla="*/ 0 w 12"/>
                  <a:gd name="T21" fmla="*/ 0 h 12"/>
                  <a:gd name="T22" fmla="*/ 0 w 12"/>
                  <a:gd name="T23" fmla="*/ 0 h 12"/>
                  <a:gd name="T24" fmla="*/ 0 w 12"/>
                  <a:gd name="T25" fmla="*/ 0 h 12"/>
                  <a:gd name="T26" fmla="*/ 0 w 12"/>
                  <a:gd name="T27" fmla="*/ 0 h 12"/>
                  <a:gd name="T28" fmla="*/ 0 w 12"/>
                  <a:gd name="T29" fmla="*/ 0 h 12"/>
                  <a:gd name="T30" fmla="*/ 0 w 12"/>
                  <a:gd name="T31" fmla="*/ 0 h 12"/>
                  <a:gd name="T32" fmla="*/ 0 w 12"/>
                  <a:gd name="T33" fmla="*/ 0 h 12"/>
                  <a:gd name="T34" fmla="*/ 0 w 12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"/>
                  <a:gd name="T55" fmla="*/ 0 h 12"/>
                  <a:gd name="T56" fmla="*/ 12 w 12"/>
                  <a:gd name="T57" fmla="*/ 12 h 1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" h="12">
                    <a:moveTo>
                      <a:pt x="0" y="6"/>
                    </a:moveTo>
                    <a:lnTo>
                      <a:pt x="0" y="7"/>
                    </a:lnTo>
                    <a:lnTo>
                      <a:pt x="1" y="10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10" y="10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3" name="Freeform 188"/>
              <p:cNvSpPr>
                <a:spLocks/>
              </p:cNvSpPr>
              <p:nvPr/>
            </p:nvSpPr>
            <p:spPr bwMode="auto">
              <a:xfrm>
                <a:off x="8343" y="4794"/>
                <a:ext cx="25" cy="25"/>
              </a:xfrm>
              <a:custGeom>
                <a:avLst/>
                <a:gdLst>
                  <a:gd name="T0" fmla="*/ 0 w 74"/>
                  <a:gd name="T1" fmla="*/ 0 h 75"/>
                  <a:gd name="T2" fmla="*/ 0 w 74"/>
                  <a:gd name="T3" fmla="*/ 0 h 75"/>
                  <a:gd name="T4" fmla="*/ 0 w 74"/>
                  <a:gd name="T5" fmla="*/ 0 h 75"/>
                  <a:gd name="T6" fmla="*/ 0 w 74"/>
                  <a:gd name="T7" fmla="*/ 0 h 75"/>
                  <a:gd name="T8" fmla="*/ 0 w 74"/>
                  <a:gd name="T9" fmla="*/ 0 h 75"/>
                  <a:gd name="T10" fmla="*/ 0 w 74"/>
                  <a:gd name="T11" fmla="*/ 0 h 75"/>
                  <a:gd name="T12" fmla="*/ 0 w 74"/>
                  <a:gd name="T13" fmla="*/ 0 h 75"/>
                  <a:gd name="T14" fmla="*/ 0 w 74"/>
                  <a:gd name="T15" fmla="*/ 0 h 75"/>
                  <a:gd name="T16" fmla="*/ 0 w 74"/>
                  <a:gd name="T17" fmla="*/ 0 h 75"/>
                  <a:gd name="T18" fmla="*/ 0 w 74"/>
                  <a:gd name="T19" fmla="*/ 0 h 75"/>
                  <a:gd name="T20" fmla="*/ 0 w 74"/>
                  <a:gd name="T21" fmla="*/ 0 h 75"/>
                  <a:gd name="T22" fmla="*/ 0 w 74"/>
                  <a:gd name="T23" fmla="*/ 0 h 75"/>
                  <a:gd name="T24" fmla="*/ 0 w 74"/>
                  <a:gd name="T25" fmla="*/ 0 h 75"/>
                  <a:gd name="T26" fmla="*/ 0 w 74"/>
                  <a:gd name="T27" fmla="*/ 0 h 75"/>
                  <a:gd name="T28" fmla="*/ 0 w 74"/>
                  <a:gd name="T29" fmla="*/ 0 h 75"/>
                  <a:gd name="T30" fmla="*/ 0 w 74"/>
                  <a:gd name="T31" fmla="*/ 0 h 75"/>
                  <a:gd name="T32" fmla="*/ 0 w 74"/>
                  <a:gd name="T33" fmla="*/ 0 h 75"/>
                  <a:gd name="T34" fmla="*/ 0 w 74"/>
                  <a:gd name="T35" fmla="*/ 0 h 75"/>
                  <a:gd name="T36" fmla="*/ 0 w 74"/>
                  <a:gd name="T37" fmla="*/ 0 h 75"/>
                  <a:gd name="T38" fmla="*/ 0 w 74"/>
                  <a:gd name="T39" fmla="*/ 0 h 75"/>
                  <a:gd name="T40" fmla="*/ 0 w 74"/>
                  <a:gd name="T41" fmla="*/ 0 h 75"/>
                  <a:gd name="T42" fmla="*/ 0 w 74"/>
                  <a:gd name="T43" fmla="*/ 0 h 75"/>
                  <a:gd name="T44" fmla="*/ 0 w 74"/>
                  <a:gd name="T45" fmla="*/ 0 h 75"/>
                  <a:gd name="T46" fmla="*/ 0 w 74"/>
                  <a:gd name="T47" fmla="*/ 0 h 75"/>
                  <a:gd name="T48" fmla="*/ 0 w 74"/>
                  <a:gd name="T49" fmla="*/ 0 h 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4"/>
                  <a:gd name="T76" fmla="*/ 0 h 75"/>
                  <a:gd name="T77" fmla="*/ 74 w 74"/>
                  <a:gd name="T78" fmla="*/ 75 h 7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4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44" y="71"/>
                    </a:lnTo>
                    <a:lnTo>
                      <a:pt x="50" y="69"/>
                    </a:lnTo>
                    <a:lnTo>
                      <a:pt x="59" y="65"/>
                    </a:lnTo>
                    <a:lnTo>
                      <a:pt x="65" y="60"/>
                    </a:lnTo>
                    <a:lnTo>
                      <a:pt x="71" y="56"/>
                    </a:lnTo>
                    <a:lnTo>
                      <a:pt x="74" y="50"/>
                    </a:lnTo>
                    <a:lnTo>
                      <a:pt x="72" y="45"/>
                    </a:lnTo>
                    <a:lnTo>
                      <a:pt x="59" y="35"/>
                    </a:lnTo>
                    <a:lnTo>
                      <a:pt x="46" y="39"/>
                    </a:lnTo>
                    <a:lnTo>
                      <a:pt x="35" y="48"/>
                    </a:lnTo>
                    <a:lnTo>
                      <a:pt x="31" y="52"/>
                    </a:lnTo>
                    <a:lnTo>
                      <a:pt x="29" y="43"/>
                    </a:lnTo>
                    <a:lnTo>
                      <a:pt x="24" y="26"/>
                    </a:lnTo>
                    <a:lnTo>
                      <a:pt x="13" y="7"/>
                    </a:lnTo>
                    <a:lnTo>
                      <a:pt x="2" y="0"/>
                    </a:lnTo>
                    <a:lnTo>
                      <a:pt x="0" y="19"/>
                    </a:lnTo>
                    <a:lnTo>
                      <a:pt x="3" y="40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4" name="Freeform 189"/>
              <p:cNvSpPr>
                <a:spLocks/>
              </p:cNvSpPr>
              <p:nvPr/>
            </p:nvSpPr>
            <p:spPr bwMode="auto">
              <a:xfrm>
                <a:off x="8367" y="4788"/>
                <a:ext cx="23" cy="20"/>
              </a:xfrm>
              <a:custGeom>
                <a:avLst/>
                <a:gdLst>
                  <a:gd name="T0" fmla="*/ 0 w 69"/>
                  <a:gd name="T1" fmla="*/ 0 h 59"/>
                  <a:gd name="T2" fmla="*/ 0 w 69"/>
                  <a:gd name="T3" fmla="*/ 0 h 59"/>
                  <a:gd name="T4" fmla="*/ 0 w 69"/>
                  <a:gd name="T5" fmla="*/ 0 h 59"/>
                  <a:gd name="T6" fmla="*/ 0 w 69"/>
                  <a:gd name="T7" fmla="*/ 0 h 59"/>
                  <a:gd name="T8" fmla="*/ 0 w 69"/>
                  <a:gd name="T9" fmla="*/ 0 h 59"/>
                  <a:gd name="T10" fmla="*/ 0 w 69"/>
                  <a:gd name="T11" fmla="*/ 0 h 59"/>
                  <a:gd name="T12" fmla="*/ 0 w 69"/>
                  <a:gd name="T13" fmla="*/ 0 h 59"/>
                  <a:gd name="T14" fmla="*/ 0 w 69"/>
                  <a:gd name="T15" fmla="*/ 0 h 59"/>
                  <a:gd name="T16" fmla="*/ 0 w 69"/>
                  <a:gd name="T17" fmla="*/ 0 h 59"/>
                  <a:gd name="T18" fmla="*/ 0 w 69"/>
                  <a:gd name="T19" fmla="*/ 0 h 59"/>
                  <a:gd name="T20" fmla="*/ 0 w 69"/>
                  <a:gd name="T21" fmla="*/ 0 h 59"/>
                  <a:gd name="T22" fmla="*/ 0 w 69"/>
                  <a:gd name="T23" fmla="*/ 0 h 59"/>
                  <a:gd name="T24" fmla="*/ 0 w 69"/>
                  <a:gd name="T25" fmla="*/ 0 h 59"/>
                  <a:gd name="T26" fmla="*/ 0 w 69"/>
                  <a:gd name="T27" fmla="*/ 0 h 59"/>
                  <a:gd name="T28" fmla="*/ 0 w 69"/>
                  <a:gd name="T29" fmla="*/ 0 h 59"/>
                  <a:gd name="T30" fmla="*/ 0 w 69"/>
                  <a:gd name="T31" fmla="*/ 0 h 59"/>
                  <a:gd name="T32" fmla="*/ 0 w 69"/>
                  <a:gd name="T33" fmla="*/ 0 h 59"/>
                  <a:gd name="T34" fmla="*/ 0 w 69"/>
                  <a:gd name="T35" fmla="*/ 0 h 59"/>
                  <a:gd name="T36" fmla="*/ 0 w 69"/>
                  <a:gd name="T37" fmla="*/ 0 h 59"/>
                  <a:gd name="T38" fmla="*/ 0 w 69"/>
                  <a:gd name="T39" fmla="*/ 0 h 59"/>
                  <a:gd name="T40" fmla="*/ 0 w 69"/>
                  <a:gd name="T41" fmla="*/ 0 h 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9"/>
                  <a:gd name="T64" fmla="*/ 0 h 59"/>
                  <a:gd name="T65" fmla="*/ 69 w 69"/>
                  <a:gd name="T66" fmla="*/ 59 h 5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9" h="59">
                    <a:moveTo>
                      <a:pt x="24" y="59"/>
                    </a:moveTo>
                    <a:lnTo>
                      <a:pt x="29" y="59"/>
                    </a:lnTo>
                    <a:lnTo>
                      <a:pt x="38" y="57"/>
                    </a:lnTo>
                    <a:lnTo>
                      <a:pt x="47" y="56"/>
                    </a:lnTo>
                    <a:lnTo>
                      <a:pt x="56" y="54"/>
                    </a:lnTo>
                    <a:lnTo>
                      <a:pt x="63" y="52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7"/>
                    </a:lnTo>
                    <a:lnTo>
                      <a:pt x="54" y="32"/>
                    </a:lnTo>
                    <a:lnTo>
                      <a:pt x="41" y="33"/>
                    </a:lnTo>
                    <a:lnTo>
                      <a:pt x="29" y="37"/>
                    </a:lnTo>
                    <a:lnTo>
                      <a:pt x="25" y="40"/>
                    </a:lnTo>
                    <a:lnTo>
                      <a:pt x="21" y="29"/>
                    </a:lnTo>
                    <a:lnTo>
                      <a:pt x="19" y="13"/>
                    </a:lnTo>
                    <a:lnTo>
                      <a:pt x="15" y="1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9" y="44"/>
                    </a:lnTo>
                    <a:lnTo>
                      <a:pt x="19" y="56"/>
                    </a:lnTo>
                    <a:lnTo>
                      <a:pt x="24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5" name="Freeform 190"/>
              <p:cNvSpPr>
                <a:spLocks/>
              </p:cNvSpPr>
              <p:nvPr/>
            </p:nvSpPr>
            <p:spPr bwMode="auto">
              <a:xfrm>
                <a:off x="8386" y="4779"/>
                <a:ext cx="23" cy="20"/>
              </a:xfrm>
              <a:custGeom>
                <a:avLst/>
                <a:gdLst>
                  <a:gd name="T0" fmla="*/ 0 w 69"/>
                  <a:gd name="T1" fmla="*/ 0 h 60"/>
                  <a:gd name="T2" fmla="*/ 0 w 69"/>
                  <a:gd name="T3" fmla="*/ 0 h 60"/>
                  <a:gd name="T4" fmla="*/ 0 w 69"/>
                  <a:gd name="T5" fmla="*/ 0 h 60"/>
                  <a:gd name="T6" fmla="*/ 0 w 69"/>
                  <a:gd name="T7" fmla="*/ 0 h 60"/>
                  <a:gd name="T8" fmla="*/ 0 w 69"/>
                  <a:gd name="T9" fmla="*/ 0 h 60"/>
                  <a:gd name="T10" fmla="*/ 0 w 69"/>
                  <a:gd name="T11" fmla="*/ 0 h 60"/>
                  <a:gd name="T12" fmla="*/ 0 w 69"/>
                  <a:gd name="T13" fmla="*/ 0 h 60"/>
                  <a:gd name="T14" fmla="*/ 0 w 69"/>
                  <a:gd name="T15" fmla="*/ 0 h 60"/>
                  <a:gd name="T16" fmla="*/ 0 w 69"/>
                  <a:gd name="T17" fmla="*/ 0 h 60"/>
                  <a:gd name="T18" fmla="*/ 0 w 69"/>
                  <a:gd name="T19" fmla="*/ 0 h 60"/>
                  <a:gd name="T20" fmla="*/ 0 w 69"/>
                  <a:gd name="T21" fmla="*/ 0 h 60"/>
                  <a:gd name="T22" fmla="*/ 0 w 69"/>
                  <a:gd name="T23" fmla="*/ 0 h 60"/>
                  <a:gd name="T24" fmla="*/ 0 w 69"/>
                  <a:gd name="T25" fmla="*/ 0 h 60"/>
                  <a:gd name="T26" fmla="*/ 0 w 69"/>
                  <a:gd name="T27" fmla="*/ 0 h 60"/>
                  <a:gd name="T28" fmla="*/ 0 w 69"/>
                  <a:gd name="T29" fmla="*/ 0 h 60"/>
                  <a:gd name="T30" fmla="*/ 0 w 69"/>
                  <a:gd name="T31" fmla="*/ 0 h 60"/>
                  <a:gd name="T32" fmla="*/ 0 w 69"/>
                  <a:gd name="T33" fmla="*/ 0 h 60"/>
                  <a:gd name="T34" fmla="*/ 0 w 69"/>
                  <a:gd name="T35" fmla="*/ 0 h 60"/>
                  <a:gd name="T36" fmla="*/ 0 w 69"/>
                  <a:gd name="T37" fmla="*/ 0 h 60"/>
                  <a:gd name="T38" fmla="*/ 0 w 69"/>
                  <a:gd name="T39" fmla="*/ 0 h 60"/>
                  <a:gd name="T40" fmla="*/ 0 w 69"/>
                  <a:gd name="T41" fmla="*/ 0 h 60"/>
                  <a:gd name="T42" fmla="*/ 0 w 69"/>
                  <a:gd name="T43" fmla="*/ 0 h 60"/>
                  <a:gd name="T44" fmla="*/ 0 w 69"/>
                  <a:gd name="T45" fmla="*/ 0 h 60"/>
                  <a:gd name="T46" fmla="*/ 0 w 69"/>
                  <a:gd name="T47" fmla="*/ 0 h 60"/>
                  <a:gd name="T48" fmla="*/ 0 w 69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60"/>
                  <a:gd name="T77" fmla="*/ 69 w 69"/>
                  <a:gd name="T78" fmla="*/ 60 h 6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60">
                    <a:moveTo>
                      <a:pt x="6" y="46"/>
                    </a:moveTo>
                    <a:lnTo>
                      <a:pt x="15" y="54"/>
                    </a:lnTo>
                    <a:lnTo>
                      <a:pt x="22" y="59"/>
                    </a:lnTo>
                    <a:lnTo>
                      <a:pt x="31" y="60"/>
                    </a:lnTo>
                    <a:lnTo>
                      <a:pt x="38" y="60"/>
                    </a:lnTo>
                    <a:lnTo>
                      <a:pt x="45" y="59"/>
                    </a:lnTo>
                    <a:lnTo>
                      <a:pt x="51" y="56"/>
                    </a:lnTo>
                    <a:lnTo>
                      <a:pt x="57" y="53"/>
                    </a:lnTo>
                    <a:lnTo>
                      <a:pt x="60" y="51"/>
                    </a:lnTo>
                    <a:lnTo>
                      <a:pt x="64" y="50"/>
                    </a:lnTo>
                    <a:lnTo>
                      <a:pt x="67" y="47"/>
                    </a:lnTo>
                    <a:lnTo>
                      <a:pt x="69" y="43"/>
                    </a:lnTo>
                    <a:lnTo>
                      <a:pt x="67" y="40"/>
                    </a:lnTo>
                    <a:lnTo>
                      <a:pt x="54" y="31"/>
                    </a:lnTo>
                    <a:lnTo>
                      <a:pt x="41" y="31"/>
                    </a:lnTo>
                    <a:lnTo>
                      <a:pt x="32" y="34"/>
                    </a:lnTo>
                    <a:lnTo>
                      <a:pt x="28" y="37"/>
                    </a:lnTo>
                    <a:lnTo>
                      <a:pt x="26" y="30"/>
                    </a:lnTo>
                    <a:lnTo>
                      <a:pt x="20" y="15"/>
                    </a:lnTo>
                    <a:lnTo>
                      <a:pt x="12" y="2"/>
                    </a:lnTo>
                    <a:lnTo>
                      <a:pt x="1" y="0"/>
                    </a:lnTo>
                    <a:lnTo>
                      <a:pt x="0" y="14"/>
                    </a:lnTo>
                    <a:lnTo>
                      <a:pt x="1" y="30"/>
                    </a:lnTo>
                    <a:lnTo>
                      <a:pt x="4" y="41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6" name="Freeform 191"/>
              <p:cNvSpPr>
                <a:spLocks/>
              </p:cNvSpPr>
              <p:nvPr/>
            </p:nvSpPr>
            <p:spPr bwMode="auto">
              <a:xfrm>
                <a:off x="8357" y="4833"/>
                <a:ext cx="25" cy="16"/>
              </a:xfrm>
              <a:custGeom>
                <a:avLst/>
                <a:gdLst>
                  <a:gd name="T0" fmla="*/ 0 w 75"/>
                  <a:gd name="T1" fmla="*/ 0 h 48"/>
                  <a:gd name="T2" fmla="*/ 0 w 75"/>
                  <a:gd name="T3" fmla="*/ 0 h 48"/>
                  <a:gd name="T4" fmla="*/ 0 w 75"/>
                  <a:gd name="T5" fmla="*/ 0 h 48"/>
                  <a:gd name="T6" fmla="*/ 0 w 75"/>
                  <a:gd name="T7" fmla="*/ 0 h 48"/>
                  <a:gd name="T8" fmla="*/ 0 w 75"/>
                  <a:gd name="T9" fmla="*/ 0 h 48"/>
                  <a:gd name="T10" fmla="*/ 0 w 75"/>
                  <a:gd name="T11" fmla="*/ 0 h 48"/>
                  <a:gd name="T12" fmla="*/ 0 w 75"/>
                  <a:gd name="T13" fmla="*/ 0 h 48"/>
                  <a:gd name="T14" fmla="*/ 0 w 75"/>
                  <a:gd name="T15" fmla="*/ 0 h 48"/>
                  <a:gd name="T16" fmla="*/ 0 w 75"/>
                  <a:gd name="T17" fmla="*/ 0 h 48"/>
                  <a:gd name="T18" fmla="*/ 0 w 75"/>
                  <a:gd name="T19" fmla="*/ 0 h 48"/>
                  <a:gd name="T20" fmla="*/ 0 w 75"/>
                  <a:gd name="T21" fmla="*/ 0 h 48"/>
                  <a:gd name="T22" fmla="*/ 0 w 75"/>
                  <a:gd name="T23" fmla="*/ 0 h 48"/>
                  <a:gd name="T24" fmla="*/ 0 w 75"/>
                  <a:gd name="T25" fmla="*/ 0 h 48"/>
                  <a:gd name="T26" fmla="*/ 0 w 75"/>
                  <a:gd name="T27" fmla="*/ 0 h 48"/>
                  <a:gd name="T28" fmla="*/ 0 w 75"/>
                  <a:gd name="T29" fmla="*/ 0 h 48"/>
                  <a:gd name="T30" fmla="*/ 0 w 75"/>
                  <a:gd name="T31" fmla="*/ 0 h 48"/>
                  <a:gd name="T32" fmla="*/ 0 w 75"/>
                  <a:gd name="T33" fmla="*/ 0 h 48"/>
                  <a:gd name="T34" fmla="*/ 0 w 75"/>
                  <a:gd name="T35" fmla="*/ 0 h 48"/>
                  <a:gd name="T36" fmla="*/ 0 w 75"/>
                  <a:gd name="T37" fmla="*/ 0 h 48"/>
                  <a:gd name="T38" fmla="*/ 0 w 75"/>
                  <a:gd name="T39" fmla="*/ 0 h 48"/>
                  <a:gd name="T40" fmla="*/ 0 w 75"/>
                  <a:gd name="T41" fmla="*/ 0 h 48"/>
                  <a:gd name="T42" fmla="*/ 0 w 75"/>
                  <a:gd name="T43" fmla="*/ 0 h 48"/>
                  <a:gd name="T44" fmla="*/ 0 w 75"/>
                  <a:gd name="T45" fmla="*/ 0 h 48"/>
                  <a:gd name="T46" fmla="*/ 0 w 75"/>
                  <a:gd name="T47" fmla="*/ 0 h 48"/>
                  <a:gd name="T48" fmla="*/ 0 w 75"/>
                  <a:gd name="T49" fmla="*/ 0 h 48"/>
                  <a:gd name="T50" fmla="*/ 0 w 75"/>
                  <a:gd name="T51" fmla="*/ 0 h 48"/>
                  <a:gd name="T52" fmla="*/ 0 w 75"/>
                  <a:gd name="T53" fmla="*/ 0 h 48"/>
                  <a:gd name="T54" fmla="*/ 0 w 75"/>
                  <a:gd name="T55" fmla="*/ 0 h 48"/>
                  <a:gd name="T56" fmla="*/ 0 w 75"/>
                  <a:gd name="T57" fmla="*/ 0 h 4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48"/>
                  <a:gd name="T89" fmla="*/ 75 w 75"/>
                  <a:gd name="T90" fmla="*/ 48 h 4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48">
                    <a:moveTo>
                      <a:pt x="12" y="44"/>
                    </a:moveTo>
                    <a:lnTo>
                      <a:pt x="19" y="46"/>
                    </a:lnTo>
                    <a:lnTo>
                      <a:pt x="31" y="48"/>
                    </a:lnTo>
                    <a:lnTo>
                      <a:pt x="43" y="48"/>
                    </a:lnTo>
                    <a:lnTo>
                      <a:pt x="56" y="46"/>
                    </a:lnTo>
                    <a:lnTo>
                      <a:pt x="66" y="42"/>
                    </a:lnTo>
                    <a:lnTo>
                      <a:pt x="74" y="36"/>
                    </a:lnTo>
                    <a:lnTo>
                      <a:pt x="75" y="29"/>
                    </a:lnTo>
                    <a:lnTo>
                      <a:pt x="71" y="19"/>
                    </a:lnTo>
                    <a:lnTo>
                      <a:pt x="66" y="16"/>
                    </a:lnTo>
                    <a:lnTo>
                      <a:pt x="59" y="15"/>
                    </a:lnTo>
                    <a:lnTo>
                      <a:pt x="52" y="15"/>
                    </a:lnTo>
                    <a:lnTo>
                      <a:pt x="43" y="18"/>
                    </a:lnTo>
                    <a:lnTo>
                      <a:pt x="35" y="19"/>
                    </a:lnTo>
                    <a:lnTo>
                      <a:pt x="30" y="22"/>
                    </a:lnTo>
                    <a:lnTo>
                      <a:pt x="25" y="23"/>
                    </a:lnTo>
                    <a:lnTo>
                      <a:pt x="24" y="25"/>
                    </a:lnTo>
                    <a:lnTo>
                      <a:pt x="22" y="21"/>
                    </a:lnTo>
                    <a:lnTo>
                      <a:pt x="19" y="13"/>
                    </a:lnTo>
                    <a:lnTo>
                      <a:pt x="16" y="5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5" y="26"/>
                    </a:lnTo>
                    <a:lnTo>
                      <a:pt x="9" y="38"/>
                    </a:lnTo>
                    <a:lnTo>
                      <a:pt x="12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7" name="Freeform 192"/>
              <p:cNvSpPr>
                <a:spLocks/>
              </p:cNvSpPr>
              <p:nvPr/>
            </p:nvSpPr>
            <p:spPr bwMode="auto">
              <a:xfrm>
                <a:off x="8385" y="4821"/>
                <a:ext cx="21" cy="19"/>
              </a:xfrm>
              <a:custGeom>
                <a:avLst/>
                <a:gdLst>
                  <a:gd name="T0" fmla="*/ 0 w 63"/>
                  <a:gd name="T1" fmla="*/ 0 h 57"/>
                  <a:gd name="T2" fmla="*/ 0 w 63"/>
                  <a:gd name="T3" fmla="*/ 0 h 57"/>
                  <a:gd name="T4" fmla="*/ 0 w 63"/>
                  <a:gd name="T5" fmla="*/ 0 h 57"/>
                  <a:gd name="T6" fmla="*/ 0 w 63"/>
                  <a:gd name="T7" fmla="*/ 0 h 57"/>
                  <a:gd name="T8" fmla="*/ 0 w 63"/>
                  <a:gd name="T9" fmla="*/ 0 h 57"/>
                  <a:gd name="T10" fmla="*/ 0 w 63"/>
                  <a:gd name="T11" fmla="*/ 0 h 57"/>
                  <a:gd name="T12" fmla="*/ 0 w 63"/>
                  <a:gd name="T13" fmla="*/ 0 h 57"/>
                  <a:gd name="T14" fmla="*/ 0 w 63"/>
                  <a:gd name="T15" fmla="*/ 0 h 57"/>
                  <a:gd name="T16" fmla="*/ 0 w 63"/>
                  <a:gd name="T17" fmla="*/ 0 h 57"/>
                  <a:gd name="T18" fmla="*/ 0 w 63"/>
                  <a:gd name="T19" fmla="*/ 0 h 57"/>
                  <a:gd name="T20" fmla="*/ 0 w 63"/>
                  <a:gd name="T21" fmla="*/ 0 h 57"/>
                  <a:gd name="T22" fmla="*/ 0 w 63"/>
                  <a:gd name="T23" fmla="*/ 0 h 57"/>
                  <a:gd name="T24" fmla="*/ 0 w 63"/>
                  <a:gd name="T25" fmla="*/ 0 h 57"/>
                  <a:gd name="T26" fmla="*/ 0 w 63"/>
                  <a:gd name="T27" fmla="*/ 0 h 57"/>
                  <a:gd name="T28" fmla="*/ 0 w 63"/>
                  <a:gd name="T29" fmla="*/ 0 h 57"/>
                  <a:gd name="T30" fmla="*/ 0 w 63"/>
                  <a:gd name="T31" fmla="*/ 0 h 57"/>
                  <a:gd name="T32" fmla="*/ 0 w 63"/>
                  <a:gd name="T33" fmla="*/ 0 h 57"/>
                  <a:gd name="T34" fmla="*/ 0 w 63"/>
                  <a:gd name="T35" fmla="*/ 0 h 57"/>
                  <a:gd name="T36" fmla="*/ 0 w 63"/>
                  <a:gd name="T37" fmla="*/ 0 h 57"/>
                  <a:gd name="T38" fmla="*/ 0 w 63"/>
                  <a:gd name="T39" fmla="*/ 0 h 57"/>
                  <a:gd name="T40" fmla="*/ 0 w 63"/>
                  <a:gd name="T41" fmla="*/ 0 h 57"/>
                  <a:gd name="T42" fmla="*/ 0 w 63"/>
                  <a:gd name="T43" fmla="*/ 0 h 57"/>
                  <a:gd name="T44" fmla="*/ 0 w 63"/>
                  <a:gd name="T45" fmla="*/ 0 h 57"/>
                  <a:gd name="T46" fmla="*/ 0 w 63"/>
                  <a:gd name="T47" fmla="*/ 0 h 57"/>
                  <a:gd name="T48" fmla="*/ 0 w 63"/>
                  <a:gd name="T49" fmla="*/ 0 h 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3"/>
                  <a:gd name="T76" fmla="*/ 0 h 57"/>
                  <a:gd name="T77" fmla="*/ 63 w 63"/>
                  <a:gd name="T78" fmla="*/ 57 h 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3" h="57">
                    <a:moveTo>
                      <a:pt x="15" y="53"/>
                    </a:moveTo>
                    <a:lnTo>
                      <a:pt x="22" y="54"/>
                    </a:lnTo>
                    <a:lnTo>
                      <a:pt x="34" y="57"/>
                    </a:lnTo>
                    <a:lnTo>
                      <a:pt x="47" y="56"/>
                    </a:lnTo>
                    <a:lnTo>
                      <a:pt x="58" y="50"/>
                    </a:lnTo>
                    <a:lnTo>
                      <a:pt x="61" y="48"/>
                    </a:lnTo>
                    <a:lnTo>
                      <a:pt x="62" y="46"/>
                    </a:lnTo>
                    <a:lnTo>
                      <a:pt x="63" y="43"/>
                    </a:lnTo>
                    <a:lnTo>
                      <a:pt x="62" y="40"/>
                    </a:lnTo>
                    <a:lnTo>
                      <a:pt x="61" y="36"/>
                    </a:lnTo>
                    <a:lnTo>
                      <a:pt x="58" y="33"/>
                    </a:lnTo>
                    <a:lnTo>
                      <a:pt x="53" y="31"/>
                    </a:lnTo>
                    <a:lnTo>
                      <a:pt x="47" y="33"/>
                    </a:lnTo>
                    <a:lnTo>
                      <a:pt x="39" y="36"/>
                    </a:lnTo>
                    <a:lnTo>
                      <a:pt x="30" y="36"/>
                    </a:lnTo>
                    <a:lnTo>
                      <a:pt x="24" y="36"/>
                    </a:lnTo>
                    <a:lnTo>
                      <a:pt x="21" y="36"/>
                    </a:lnTo>
                    <a:lnTo>
                      <a:pt x="21" y="30"/>
                    </a:lnTo>
                    <a:lnTo>
                      <a:pt x="21" y="17"/>
                    </a:lnTo>
                    <a:lnTo>
                      <a:pt x="17" y="4"/>
                    </a:lnTo>
                    <a:lnTo>
                      <a:pt x="8" y="0"/>
                    </a:lnTo>
                    <a:lnTo>
                      <a:pt x="0" y="18"/>
                    </a:lnTo>
                    <a:lnTo>
                      <a:pt x="0" y="34"/>
                    </a:lnTo>
                    <a:lnTo>
                      <a:pt x="6" y="46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8" name="Freeform 193"/>
              <p:cNvSpPr>
                <a:spLocks/>
              </p:cNvSpPr>
              <p:nvPr/>
            </p:nvSpPr>
            <p:spPr bwMode="auto">
              <a:xfrm>
                <a:off x="8406" y="4814"/>
                <a:ext cx="21" cy="19"/>
              </a:xfrm>
              <a:custGeom>
                <a:avLst/>
                <a:gdLst>
                  <a:gd name="T0" fmla="*/ 0 w 65"/>
                  <a:gd name="T1" fmla="*/ 0 h 57"/>
                  <a:gd name="T2" fmla="*/ 0 w 65"/>
                  <a:gd name="T3" fmla="*/ 0 h 57"/>
                  <a:gd name="T4" fmla="*/ 0 w 65"/>
                  <a:gd name="T5" fmla="*/ 0 h 57"/>
                  <a:gd name="T6" fmla="*/ 0 w 65"/>
                  <a:gd name="T7" fmla="*/ 0 h 57"/>
                  <a:gd name="T8" fmla="*/ 0 w 65"/>
                  <a:gd name="T9" fmla="*/ 0 h 57"/>
                  <a:gd name="T10" fmla="*/ 0 w 65"/>
                  <a:gd name="T11" fmla="*/ 0 h 57"/>
                  <a:gd name="T12" fmla="*/ 0 w 65"/>
                  <a:gd name="T13" fmla="*/ 0 h 57"/>
                  <a:gd name="T14" fmla="*/ 0 w 65"/>
                  <a:gd name="T15" fmla="*/ 0 h 57"/>
                  <a:gd name="T16" fmla="*/ 0 w 65"/>
                  <a:gd name="T17" fmla="*/ 0 h 57"/>
                  <a:gd name="T18" fmla="*/ 0 w 65"/>
                  <a:gd name="T19" fmla="*/ 0 h 57"/>
                  <a:gd name="T20" fmla="*/ 0 w 65"/>
                  <a:gd name="T21" fmla="*/ 0 h 57"/>
                  <a:gd name="T22" fmla="*/ 0 w 65"/>
                  <a:gd name="T23" fmla="*/ 0 h 57"/>
                  <a:gd name="T24" fmla="*/ 0 w 65"/>
                  <a:gd name="T25" fmla="*/ 0 h 57"/>
                  <a:gd name="T26" fmla="*/ 0 w 65"/>
                  <a:gd name="T27" fmla="*/ 0 h 57"/>
                  <a:gd name="T28" fmla="*/ 0 w 65"/>
                  <a:gd name="T29" fmla="*/ 0 h 57"/>
                  <a:gd name="T30" fmla="*/ 0 w 65"/>
                  <a:gd name="T31" fmla="*/ 0 h 57"/>
                  <a:gd name="T32" fmla="*/ 0 w 65"/>
                  <a:gd name="T33" fmla="*/ 0 h 57"/>
                  <a:gd name="T34" fmla="*/ 0 w 65"/>
                  <a:gd name="T35" fmla="*/ 0 h 57"/>
                  <a:gd name="T36" fmla="*/ 0 w 65"/>
                  <a:gd name="T37" fmla="*/ 0 h 57"/>
                  <a:gd name="T38" fmla="*/ 0 w 65"/>
                  <a:gd name="T39" fmla="*/ 0 h 57"/>
                  <a:gd name="T40" fmla="*/ 0 w 65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57"/>
                  <a:gd name="T65" fmla="*/ 65 w 65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57">
                    <a:moveTo>
                      <a:pt x="24" y="52"/>
                    </a:moveTo>
                    <a:lnTo>
                      <a:pt x="32" y="57"/>
                    </a:lnTo>
                    <a:lnTo>
                      <a:pt x="41" y="55"/>
                    </a:lnTo>
                    <a:lnTo>
                      <a:pt x="50" y="52"/>
                    </a:lnTo>
                    <a:lnTo>
                      <a:pt x="59" y="48"/>
                    </a:lnTo>
                    <a:lnTo>
                      <a:pt x="63" y="45"/>
                    </a:lnTo>
                    <a:lnTo>
                      <a:pt x="65" y="42"/>
                    </a:lnTo>
                    <a:lnTo>
                      <a:pt x="65" y="38"/>
                    </a:lnTo>
                    <a:lnTo>
                      <a:pt x="63" y="34"/>
                    </a:lnTo>
                    <a:lnTo>
                      <a:pt x="53" y="28"/>
                    </a:lnTo>
                    <a:lnTo>
                      <a:pt x="46" y="29"/>
                    </a:lnTo>
                    <a:lnTo>
                      <a:pt x="40" y="35"/>
                    </a:lnTo>
                    <a:lnTo>
                      <a:pt x="35" y="39"/>
                    </a:lnTo>
                    <a:lnTo>
                      <a:pt x="32" y="32"/>
                    </a:lnTo>
                    <a:lnTo>
                      <a:pt x="25" y="18"/>
                    </a:lnTo>
                    <a:lnTo>
                      <a:pt x="16" y="5"/>
                    </a:lnTo>
                    <a:lnTo>
                      <a:pt x="6" y="0"/>
                    </a:lnTo>
                    <a:lnTo>
                      <a:pt x="0" y="21"/>
                    </a:lnTo>
                    <a:lnTo>
                      <a:pt x="7" y="36"/>
                    </a:lnTo>
                    <a:lnTo>
                      <a:pt x="18" y="48"/>
                    </a:lnTo>
                    <a:lnTo>
                      <a:pt x="2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29" name="Freeform 194"/>
              <p:cNvSpPr>
                <a:spLocks/>
              </p:cNvSpPr>
              <p:nvPr/>
            </p:nvSpPr>
            <p:spPr bwMode="auto">
              <a:xfrm>
                <a:off x="8371" y="4865"/>
                <a:ext cx="26" cy="26"/>
              </a:xfrm>
              <a:custGeom>
                <a:avLst/>
                <a:gdLst>
                  <a:gd name="T0" fmla="*/ 0 w 79"/>
                  <a:gd name="T1" fmla="*/ 0 h 80"/>
                  <a:gd name="T2" fmla="*/ 0 w 79"/>
                  <a:gd name="T3" fmla="*/ 0 h 80"/>
                  <a:gd name="T4" fmla="*/ 0 w 79"/>
                  <a:gd name="T5" fmla="*/ 0 h 80"/>
                  <a:gd name="T6" fmla="*/ 0 w 79"/>
                  <a:gd name="T7" fmla="*/ 0 h 80"/>
                  <a:gd name="T8" fmla="*/ 0 w 79"/>
                  <a:gd name="T9" fmla="*/ 0 h 80"/>
                  <a:gd name="T10" fmla="*/ 0 w 79"/>
                  <a:gd name="T11" fmla="*/ 0 h 80"/>
                  <a:gd name="T12" fmla="*/ 0 w 79"/>
                  <a:gd name="T13" fmla="*/ 0 h 80"/>
                  <a:gd name="T14" fmla="*/ 0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0 w 79"/>
                  <a:gd name="T21" fmla="*/ 0 h 80"/>
                  <a:gd name="T22" fmla="*/ 0 w 79"/>
                  <a:gd name="T23" fmla="*/ 0 h 80"/>
                  <a:gd name="T24" fmla="*/ 0 w 79"/>
                  <a:gd name="T25" fmla="*/ 0 h 80"/>
                  <a:gd name="T26" fmla="*/ 0 w 79"/>
                  <a:gd name="T27" fmla="*/ 0 h 80"/>
                  <a:gd name="T28" fmla="*/ 0 w 79"/>
                  <a:gd name="T29" fmla="*/ 0 h 80"/>
                  <a:gd name="T30" fmla="*/ 0 w 79"/>
                  <a:gd name="T31" fmla="*/ 0 h 80"/>
                  <a:gd name="T32" fmla="*/ 0 w 79"/>
                  <a:gd name="T33" fmla="*/ 0 h 80"/>
                  <a:gd name="T34" fmla="*/ 0 w 79"/>
                  <a:gd name="T35" fmla="*/ 0 h 80"/>
                  <a:gd name="T36" fmla="*/ 0 w 79"/>
                  <a:gd name="T37" fmla="*/ 0 h 80"/>
                  <a:gd name="T38" fmla="*/ 0 w 79"/>
                  <a:gd name="T39" fmla="*/ 0 h 80"/>
                  <a:gd name="T40" fmla="*/ 0 w 79"/>
                  <a:gd name="T41" fmla="*/ 0 h 80"/>
                  <a:gd name="T42" fmla="*/ 0 w 79"/>
                  <a:gd name="T43" fmla="*/ 0 h 80"/>
                  <a:gd name="T44" fmla="*/ 0 w 79"/>
                  <a:gd name="T45" fmla="*/ 0 h 80"/>
                  <a:gd name="T46" fmla="*/ 0 w 79"/>
                  <a:gd name="T47" fmla="*/ 0 h 80"/>
                  <a:gd name="T48" fmla="*/ 0 w 79"/>
                  <a:gd name="T49" fmla="*/ 0 h 80"/>
                  <a:gd name="T50" fmla="*/ 0 w 79"/>
                  <a:gd name="T51" fmla="*/ 0 h 80"/>
                  <a:gd name="T52" fmla="*/ 0 w 79"/>
                  <a:gd name="T53" fmla="*/ 0 h 80"/>
                  <a:gd name="T54" fmla="*/ 0 w 79"/>
                  <a:gd name="T55" fmla="*/ 0 h 80"/>
                  <a:gd name="T56" fmla="*/ 0 w 79"/>
                  <a:gd name="T57" fmla="*/ 0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9"/>
                  <a:gd name="T88" fmla="*/ 0 h 80"/>
                  <a:gd name="T89" fmla="*/ 79 w 79"/>
                  <a:gd name="T90" fmla="*/ 80 h 8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9" h="80">
                    <a:moveTo>
                      <a:pt x="16" y="67"/>
                    </a:moveTo>
                    <a:lnTo>
                      <a:pt x="19" y="70"/>
                    </a:lnTo>
                    <a:lnTo>
                      <a:pt x="23" y="73"/>
                    </a:lnTo>
                    <a:lnTo>
                      <a:pt x="31" y="77"/>
                    </a:lnTo>
                    <a:lnTo>
                      <a:pt x="38" y="79"/>
                    </a:lnTo>
                    <a:lnTo>
                      <a:pt x="47" y="80"/>
                    </a:lnTo>
                    <a:lnTo>
                      <a:pt x="57" y="77"/>
                    </a:lnTo>
                    <a:lnTo>
                      <a:pt x="66" y="70"/>
                    </a:lnTo>
                    <a:lnTo>
                      <a:pt x="73" y="59"/>
                    </a:lnTo>
                    <a:lnTo>
                      <a:pt x="76" y="54"/>
                    </a:lnTo>
                    <a:lnTo>
                      <a:pt x="78" y="50"/>
                    </a:lnTo>
                    <a:lnTo>
                      <a:pt x="79" y="46"/>
                    </a:lnTo>
                    <a:lnTo>
                      <a:pt x="78" y="43"/>
                    </a:lnTo>
                    <a:lnTo>
                      <a:pt x="70" y="39"/>
                    </a:lnTo>
                    <a:lnTo>
                      <a:pt x="61" y="37"/>
                    </a:lnTo>
                    <a:lnTo>
                      <a:pt x="53" y="39"/>
                    </a:lnTo>
                    <a:lnTo>
                      <a:pt x="45" y="40"/>
                    </a:lnTo>
                    <a:lnTo>
                      <a:pt x="39" y="44"/>
                    </a:lnTo>
                    <a:lnTo>
                      <a:pt x="34" y="47"/>
                    </a:lnTo>
                    <a:lnTo>
                      <a:pt x="31" y="50"/>
                    </a:lnTo>
                    <a:lnTo>
                      <a:pt x="29" y="52"/>
                    </a:lnTo>
                    <a:lnTo>
                      <a:pt x="28" y="43"/>
                    </a:lnTo>
                    <a:lnTo>
                      <a:pt x="22" y="24"/>
                    </a:lnTo>
                    <a:lnTo>
                      <a:pt x="13" y="6"/>
                    </a:lnTo>
                    <a:lnTo>
                      <a:pt x="1" y="0"/>
                    </a:lnTo>
                    <a:lnTo>
                      <a:pt x="0" y="24"/>
                    </a:lnTo>
                    <a:lnTo>
                      <a:pt x="6" y="46"/>
                    </a:lnTo>
                    <a:lnTo>
                      <a:pt x="13" y="62"/>
                    </a:lnTo>
                    <a:lnTo>
                      <a:pt x="16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0" name="Freeform 195"/>
              <p:cNvSpPr>
                <a:spLocks/>
              </p:cNvSpPr>
              <p:nvPr/>
            </p:nvSpPr>
            <p:spPr bwMode="auto">
              <a:xfrm>
                <a:off x="8399" y="4855"/>
                <a:ext cx="27" cy="22"/>
              </a:xfrm>
              <a:custGeom>
                <a:avLst/>
                <a:gdLst>
                  <a:gd name="T0" fmla="*/ 0 w 79"/>
                  <a:gd name="T1" fmla="*/ 0 h 67"/>
                  <a:gd name="T2" fmla="*/ 0 w 79"/>
                  <a:gd name="T3" fmla="*/ 0 h 67"/>
                  <a:gd name="T4" fmla="*/ 0 w 79"/>
                  <a:gd name="T5" fmla="*/ 0 h 67"/>
                  <a:gd name="T6" fmla="*/ 0 w 79"/>
                  <a:gd name="T7" fmla="*/ 0 h 67"/>
                  <a:gd name="T8" fmla="*/ 0 w 79"/>
                  <a:gd name="T9" fmla="*/ 0 h 67"/>
                  <a:gd name="T10" fmla="*/ 0 w 79"/>
                  <a:gd name="T11" fmla="*/ 0 h 67"/>
                  <a:gd name="T12" fmla="*/ 0 w 79"/>
                  <a:gd name="T13" fmla="*/ 0 h 67"/>
                  <a:gd name="T14" fmla="*/ 0 w 79"/>
                  <a:gd name="T15" fmla="*/ 0 h 67"/>
                  <a:gd name="T16" fmla="*/ 0 w 79"/>
                  <a:gd name="T17" fmla="*/ 0 h 67"/>
                  <a:gd name="T18" fmla="*/ 0 w 79"/>
                  <a:gd name="T19" fmla="*/ 0 h 67"/>
                  <a:gd name="T20" fmla="*/ 0 w 79"/>
                  <a:gd name="T21" fmla="*/ 0 h 67"/>
                  <a:gd name="T22" fmla="*/ 0 w 79"/>
                  <a:gd name="T23" fmla="*/ 0 h 67"/>
                  <a:gd name="T24" fmla="*/ 0 w 79"/>
                  <a:gd name="T25" fmla="*/ 0 h 67"/>
                  <a:gd name="T26" fmla="*/ 0 w 79"/>
                  <a:gd name="T27" fmla="*/ 0 h 67"/>
                  <a:gd name="T28" fmla="*/ 0 w 79"/>
                  <a:gd name="T29" fmla="*/ 0 h 67"/>
                  <a:gd name="T30" fmla="*/ 0 w 79"/>
                  <a:gd name="T31" fmla="*/ 0 h 67"/>
                  <a:gd name="T32" fmla="*/ 0 w 79"/>
                  <a:gd name="T33" fmla="*/ 0 h 67"/>
                  <a:gd name="T34" fmla="*/ 0 w 79"/>
                  <a:gd name="T35" fmla="*/ 0 h 67"/>
                  <a:gd name="T36" fmla="*/ 0 w 79"/>
                  <a:gd name="T37" fmla="*/ 0 h 67"/>
                  <a:gd name="T38" fmla="*/ 0 w 79"/>
                  <a:gd name="T39" fmla="*/ 0 h 67"/>
                  <a:gd name="T40" fmla="*/ 0 w 79"/>
                  <a:gd name="T41" fmla="*/ 0 h 67"/>
                  <a:gd name="T42" fmla="*/ 0 w 79"/>
                  <a:gd name="T43" fmla="*/ 0 h 67"/>
                  <a:gd name="T44" fmla="*/ 0 w 79"/>
                  <a:gd name="T45" fmla="*/ 0 h 67"/>
                  <a:gd name="T46" fmla="*/ 0 w 79"/>
                  <a:gd name="T47" fmla="*/ 0 h 67"/>
                  <a:gd name="T48" fmla="*/ 0 w 79"/>
                  <a:gd name="T49" fmla="*/ 0 h 67"/>
                  <a:gd name="T50" fmla="*/ 0 w 79"/>
                  <a:gd name="T51" fmla="*/ 0 h 67"/>
                  <a:gd name="T52" fmla="*/ 0 w 79"/>
                  <a:gd name="T53" fmla="*/ 0 h 67"/>
                  <a:gd name="T54" fmla="*/ 0 w 79"/>
                  <a:gd name="T55" fmla="*/ 0 h 67"/>
                  <a:gd name="T56" fmla="*/ 0 w 79"/>
                  <a:gd name="T57" fmla="*/ 0 h 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9"/>
                  <a:gd name="T88" fmla="*/ 0 h 67"/>
                  <a:gd name="T89" fmla="*/ 79 w 79"/>
                  <a:gd name="T90" fmla="*/ 67 h 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9" h="67">
                    <a:moveTo>
                      <a:pt x="13" y="54"/>
                    </a:moveTo>
                    <a:lnTo>
                      <a:pt x="16" y="56"/>
                    </a:lnTo>
                    <a:lnTo>
                      <a:pt x="20" y="59"/>
                    </a:lnTo>
                    <a:lnTo>
                      <a:pt x="26" y="61"/>
                    </a:lnTo>
                    <a:lnTo>
                      <a:pt x="34" y="64"/>
                    </a:lnTo>
                    <a:lnTo>
                      <a:pt x="41" y="67"/>
                    </a:lnTo>
                    <a:lnTo>
                      <a:pt x="50" y="67"/>
                    </a:lnTo>
                    <a:lnTo>
                      <a:pt x="59" y="67"/>
                    </a:lnTo>
                    <a:lnTo>
                      <a:pt x="66" y="64"/>
                    </a:lnTo>
                    <a:lnTo>
                      <a:pt x="72" y="61"/>
                    </a:lnTo>
                    <a:lnTo>
                      <a:pt x="76" y="57"/>
                    </a:lnTo>
                    <a:lnTo>
                      <a:pt x="79" y="53"/>
                    </a:lnTo>
                    <a:lnTo>
                      <a:pt x="78" y="47"/>
                    </a:lnTo>
                    <a:lnTo>
                      <a:pt x="72" y="41"/>
                    </a:lnTo>
                    <a:lnTo>
                      <a:pt x="65" y="37"/>
                    </a:lnTo>
                    <a:lnTo>
                      <a:pt x="56" y="36"/>
                    </a:lnTo>
                    <a:lnTo>
                      <a:pt x="48" y="36"/>
                    </a:lnTo>
                    <a:lnTo>
                      <a:pt x="40" y="37"/>
                    </a:lnTo>
                    <a:lnTo>
                      <a:pt x="34" y="38"/>
                    </a:lnTo>
                    <a:lnTo>
                      <a:pt x="29" y="40"/>
                    </a:lnTo>
                    <a:lnTo>
                      <a:pt x="28" y="40"/>
                    </a:lnTo>
                    <a:lnTo>
                      <a:pt x="26" y="33"/>
                    </a:lnTo>
                    <a:lnTo>
                      <a:pt x="22" y="17"/>
                    </a:lnTo>
                    <a:lnTo>
                      <a:pt x="15" y="4"/>
                    </a:lnTo>
                    <a:lnTo>
                      <a:pt x="3" y="0"/>
                    </a:lnTo>
                    <a:lnTo>
                      <a:pt x="0" y="21"/>
                    </a:lnTo>
                    <a:lnTo>
                      <a:pt x="4" y="38"/>
                    </a:lnTo>
                    <a:lnTo>
                      <a:pt x="10" y="50"/>
                    </a:lnTo>
                    <a:lnTo>
                      <a:pt x="13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1" name="Freeform 196"/>
              <p:cNvSpPr>
                <a:spLocks/>
              </p:cNvSpPr>
              <p:nvPr/>
            </p:nvSpPr>
            <p:spPr bwMode="auto">
              <a:xfrm>
                <a:off x="8429" y="4851"/>
                <a:ext cx="26" cy="20"/>
              </a:xfrm>
              <a:custGeom>
                <a:avLst/>
                <a:gdLst>
                  <a:gd name="T0" fmla="*/ 0 w 77"/>
                  <a:gd name="T1" fmla="*/ 0 h 62"/>
                  <a:gd name="T2" fmla="*/ 0 w 77"/>
                  <a:gd name="T3" fmla="*/ 0 h 62"/>
                  <a:gd name="T4" fmla="*/ 0 w 77"/>
                  <a:gd name="T5" fmla="*/ 0 h 62"/>
                  <a:gd name="T6" fmla="*/ 0 w 77"/>
                  <a:gd name="T7" fmla="*/ 0 h 62"/>
                  <a:gd name="T8" fmla="*/ 0 w 77"/>
                  <a:gd name="T9" fmla="*/ 0 h 62"/>
                  <a:gd name="T10" fmla="*/ 0 w 77"/>
                  <a:gd name="T11" fmla="*/ 0 h 62"/>
                  <a:gd name="T12" fmla="*/ 0 w 77"/>
                  <a:gd name="T13" fmla="*/ 0 h 62"/>
                  <a:gd name="T14" fmla="*/ 0 w 77"/>
                  <a:gd name="T15" fmla="*/ 0 h 62"/>
                  <a:gd name="T16" fmla="*/ 0 w 77"/>
                  <a:gd name="T17" fmla="*/ 0 h 62"/>
                  <a:gd name="T18" fmla="*/ 0 w 77"/>
                  <a:gd name="T19" fmla="*/ 0 h 62"/>
                  <a:gd name="T20" fmla="*/ 0 w 77"/>
                  <a:gd name="T21" fmla="*/ 0 h 62"/>
                  <a:gd name="T22" fmla="*/ 0 w 77"/>
                  <a:gd name="T23" fmla="*/ 0 h 62"/>
                  <a:gd name="T24" fmla="*/ 0 w 77"/>
                  <a:gd name="T25" fmla="*/ 0 h 62"/>
                  <a:gd name="T26" fmla="*/ 0 w 77"/>
                  <a:gd name="T27" fmla="*/ 0 h 62"/>
                  <a:gd name="T28" fmla="*/ 0 w 77"/>
                  <a:gd name="T29" fmla="*/ 0 h 62"/>
                  <a:gd name="T30" fmla="*/ 0 w 77"/>
                  <a:gd name="T31" fmla="*/ 0 h 62"/>
                  <a:gd name="T32" fmla="*/ 0 w 77"/>
                  <a:gd name="T33" fmla="*/ 0 h 62"/>
                  <a:gd name="T34" fmla="*/ 0 w 77"/>
                  <a:gd name="T35" fmla="*/ 0 h 62"/>
                  <a:gd name="T36" fmla="*/ 0 w 77"/>
                  <a:gd name="T37" fmla="*/ 0 h 62"/>
                  <a:gd name="T38" fmla="*/ 0 w 77"/>
                  <a:gd name="T39" fmla="*/ 0 h 62"/>
                  <a:gd name="T40" fmla="*/ 0 w 77"/>
                  <a:gd name="T41" fmla="*/ 0 h 62"/>
                  <a:gd name="T42" fmla="*/ 0 w 77"/>
                  <a:gd name="T43" fmla="*/ 0 h 62"/>
                  <a:gd name="T44" fmla="*/ 0 w 77"/>
                  <a:gd name="T45" fmla="*/ 0 h 62"/>
                  <a:gd name="T46" fmla="*/ 0 w 77"/>
                  <a:gd name="T47" fmla="*/ 0 h 62"/>
                  <a:gd name="T48" fmla="*/ 0 w 77"/>
                  <a:gd name="T49" fmla="*/ 0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7"/>
                  <a:gd name="T76" fmla="*/ 0 h 62"/>
                  <a:gd name="T77" fmla="*/ 77 w 77"/>
                  <a:gd name="T78" fmla="*/ 62 h 6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7" h="62">
                    <a:moveTo>
                      <a:pt x="9" y="58"/>
                    </a:moveTo>
                    <a:lnTo>
                      <a:pt x="17" y="60"/>
                    </a:lnTo>
                    <a:lnTo>
                      <a:pt x="27" y="62"/>
                    </a:lnTo>
                    <a:lnTo>
                      <a:pt x="40" y="62"/>
                    </a:lnTo>
                    <a:lnTo>
                      <a:pt x="53" y="60"/>
                    </a:lnTo>
                    <a:lnTo>
                      <a:pt x="65" y="58"/>
                    </a:lnTo>
                    <a:lnTo>
                      <a:pt x="72" y="55"/>
                    </a:lnTo>
                    <a:lnTo>
                      <a:pt x="77" y="49"/>
                    </a:lnTo>
                    <a:lnTo>
                      <a:pt x="75" y="42"/>
                    </a:lnTo>
                    <a:lnTo>
                      <a:pt x="69" y="36"/>
                    </a:lnTo>
                    <a:lnTo>
                      <a:pt x="62" y="33"/>
                    </a:lnTo>
                    <a:lnTo>
                      <a:pt x="53" y="32"/>
                    </a:lnTo>
                    <a:lnTo>
                      <a:pt x="46" y="32"/>
                    </a:lnTo>
                    <a:lnTo>
                      <a:pt x="39" y="33"/>
                    </a:lnTo>
                    <a:lnTo>
                      <a:pt x="33" y="35"/>
                    </a:lnTo>
                    <a:lnTo>
                      <a:pt x="28" y="37"/>
                    </a:lnTo>
                    <a:lnTo>
                      <a:pt x="27" y="37"/>
                    </a:lnTo>
                    <a:lnTo>
                      <a:pt x="25" y="30"/>
                    </a:lnTo>
                    <a:lnTo>
                      <a:pt x="21" y="16"/>
                    </a:lnTo>
                    <a:lnTo>
                      <a:pt x="14" y="3"/>
                    </a:lnTo>
                    <a:lnTo>
                      <a:pt x="2" y="0"/>
                    </a:lnTo>
                    <a:lnTo>
                      <a:pt x="0" y="17"/>
                    </a:lnTo>
                    <a:lnTo>
                      <a:pt x="3" y="36"/>
                    </a:lnTo>
                    <a:lnTo>
                      <a:pt x="8" y="52"/>
                    </a:lnTo>
                    <a:lnTo>
                      <a:pt x="9" y="5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2" name="Freeform 197"/>
              <p:cNvSpPr>
                <a:spLocks/>
              </p:cNvSpPr>
              <p:nvPr/>
            </p:nvSpPr>
            <p:spPr bwMode="auto">
              <a:xfrm>
                <a:off x="8258" y="4730"/>
                <a:ext cx="122" cy="281"/>
              </a:xfrm>
              <a:custGeom>
                <a:avLst/>
                <a:gdLst>
                  <a:gd name="T0" fmla="*/ 0 w 366"/>
                  <a:gd name="T1" fmla="*/ 0 h 845"/>
                  <a:gd name="T2" fmla="*/ 0 w 366"/>
                  <a:gd name="T3" fmla="*/ 0 h 845"/>
                  <a:gd name="T4" fmla="*/ 0 w 366"/>
                  <a:gd name="T5" fmla="*/ 0 h 845"/>
                  <a:gd name="T6" fmla="*/ 0 w 366"/>
                  <a:gd name="T7" fmla="*/ 0 h 845"/>
                  <a:gd name="T8" fmla="*/ 0 w 366"/>
                  <a:gd name="T9" fmla="*/ 0 h 845"/>
                  <a:gd name="T10" fmla="*/ 0 w 366"/>
                  <a:gd name="T11" fmla="*/ 0 h 845"/>
                  <a:gd name="T12" fmla="*/ 0 w 366"/>
                  <a:gd name="T13" fmla="*/ 0 h 845"/>
                  <a:gd name="T14" fmla="*/ 0 w 366"/>
                  <a:gd name="T15" fmla="*/ 0 h 845"/>
                  <a:gd name="T16" fmla="*/ 0 w 366"/>
                  <a:gd name="T17" fmla="*/ 0 h 845"/>
                  <a:gd name="T18" fmla="*/ 0 w 366"/>
                  <a:gd name="T19" fmla="*/ 0 h 845"/>
                  <a:gd name="T20" fmla="*/ 0 w 366"/>
                  <a:gd name="T21" fmla="*/ 0 h 845"/>
                  <a:gd name="T22" fmla="*/ 0 w 366"/>
                  <a:gd name="T23" fmla="*/ 0 h 845"/>
                  <a:gd name="T24" fmla="*/ 0 w 366"/>
                  <a:gd name="T25" fmla="*/ 0 h 845"/>
                  <a:gd name="T26" fmla="*/ 0 w 366"/>
                  <a:gd name="T27" fmla="*/ 0 h 845"/>
                  <a:gd name="T28" fmla="*/ 0 w 366"/>
                  <a:gd name="T29" fmla="*/ 0 h 845"/>
                  <a:gd name="T30" fmla="*/ 0 w 366"/>
                  <a:gd name="T31" fmla="*/ 0 h 845"/>
                  <a:gd name="T32" fmla="*/ 0 w 366"/>
                  <a:gd name="T33" fmla="*/ 0 h 845"/>
                  <a:gd name="T34" fmla="*/ 0 w 366"/>
                  <a:gd name="T35" fmla="*/ 0 h 845"/>
                  <a:gd name="T36" fmla="*/ 0 w 366"/>
                  <a:gd name="T37" fmla="*/ 0 h 845"/>
                  <a:gd name="T38" fmla="*/ 0 w 366"/>
                  <a:gd name="T39" fmla="*/ 0 h 845"/>
                  <a:gd name="T40" fmla="*/ 0 w 366"/>
                  <a:gd name="T41" fmla="*/ 0 h 845"/>
                  <a:gd name="T42" fmla="*/ 0 w 366"/>
                  <a:gd name="T43" fmla="*/ 0 h 845"/>
                  <a:gd name="T44" fmla="*/ 0 w 366"/>
                  <a:gd name="T45" fmla="*/ 0 h 845"/>
                  <a:gd name="T46" fmla="*/ 0 w 366"/>
                  <a:gd name="T47" fmla="*/ 0 h 845"/>
                  <a:gd name="T48" fmla="*/ 0 w 366"/>
                  <a:gd name="T49" fmla="*/ 0 h 845"/>
                  <a:gd name="T50" fmla="*/ 0 w 366"/>
                  <a:gd name="T51" fmla="*/ 0 h 845"/>
                  <a:gd name="T52" fmla="*/ 0 w 366"/>
                  <a:gd name="T53" fmla="*/ 0 h 845"/>
                  <a:gd name="T54" fmla="*/ 0 w 366"/>
                  <a:gd name="T55" fmla="*/ 0 h 845"/>
                  <a:gd name="T56" fmla="*/ 0 w 366"/>
                  <a:gd name="T57" fmla="*/ 0 h 845"/>
                  <a:gd name="T58" fmla="*/ 0 w 366"/>
                  <a:gd name="T59" fmla="*/ 0 h 845"/>
                  <a:gd name="T60" fmla="*/ 0 w 366"/>
                  <a:gd name="T61" fmla="*/ 0 h 845"/>
                  <a:gd name="T62" fmla="*/ 0 w 366"/>
                  <a:gd name="T63" fmla="*/ 0 h 8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6"/>
                  <a:gd name="T97" fmla="*/ 0 h 845"/>
                  <a:gd name="T98" fmla="*/ 366 w 366"/>
                  <a:gd name="T99" fmla="*/ 845 h 8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6" h="845">
                    <a:moveTo>
                      <a:pt x="15" y="104"/>
                    </a:moveTo>
                    <a:lnTo>
                      <a:pt x="12" y="150"/>
                    </a:lnTo>
                    <a:lnTo>
                      <a:pt x="12" y="196"/>
                    </a:lnTo>
                    <a:lnTo>
                      <a:pt x="16" y="241"/>
                    </a:lnTo>
                    <a:lnTo>
                      <a:pt x="27" y="286"/>
                    </a:lnTo>
                    <a:lnTo>
                      <a:pt x="46" y="346"/>
                    </a:lnTo>
                    <a:lnTo>
                      <a:pt x="65" y="406"/>
                    </a:lnTo>
                    <a:lnTo>
                      <a:pt x="84" y="465"/>
                    </a:lnTo>
                    <a:lnTo>
                      <a:pt x="103" y="524"/>
                    </a:lnTo>
                    <a:lnTo>
                      <a:pt x="122" y="583"/>
                    </a:lnTo>
                    <a:lnTo>
                      <a:pt x="143" y="640"/>
                    </a:lnTo>
                    <a:lnTo>
                      <a:pt x="163" y="699"/>
                    </a:lnTo>
                    <a:lnTo>
                      <a:pt x="185" y="758"/>
                    </a:lnTo>
                    <a:lnTo>
                      <a:pt x="195" y="778"/>
                    </a:lnTo>
                    <a:lnTo>
                      <a:pt x="210" y="796"/>
                    </a:lnTo>
                    <a:lnTo>
                      <a:pt x="228" y="810"/>
                    </a:lnTo>
                    <a:lnTo>
                      <a:pt x="247" y="822"/>
                    </a:lnTo>
                    <a:lnTo>
                      <a:pt x="269" y="830"/>
                    </a:lnTo>
                    <a:lnTo>
                      <a:pt x="292" y="837"/>
                    </a:lnTo>
                    <a:lnTo>
                      <a:pt x="316" y="842"/>
                    </a:lnTo>
                    <a:lnTo>
                      <a:pt x="339" y="845"/>
                    </a:lnTo>
                    <a:lnTo>
                      <a:pt x="348" y="843"/>
                    </a:lnTo>
                    <a:lnTo>
                      <a:pt x="355" y="840"/>
                    </a:lnTo>
                    <a:lnTo>
                      <a:pt x="361" y="833"/>
                    </a:lnTo>
                    <a:lnTo>
                      <a:pt x="366" y="824"/>
                    </a:lnTo>
                    <a:lnTo>
                      <a:pt x="366" y="816"/>
                    </a:lnTo>
                    <a:lnTo>
                      <a:pt x="361" y="809"/>
                    </a:lnTo>
                    <a:lnTo>
                      <a:pt x="354" y="803"/>
                    </a:lnTo>
                    <a:lnTo>
                      <a:pt x="345" y="800"/>
                    </a:lnTo>
                    <a:lnTo>
                      <a:pt x="329" y="796"/>
                    </a:lnTo>
                    <a:lnTo>
                      <a:pt x="313" y="793"/>
                    </a:lnTo>
                    <a:lnTo>
                      <a:pt x="295" y="788"/>
                    </a:lnTo>
                    <a:lnTo>
                      <a:pt x="279" y="784"/>
                    </a:lnTo>
                    <a:lnTo>
                      <a:pt x="264" y="778"/>
                    </a:lnTo>
                    <a:lnTo>
                      <a:pt x="251" y="768"/>
                    </a:lnTo>
                    <a:lnTo>
                      <a:pt x="239" y="757"/>
                    </a:lnTo>
                    <a:lnTo>
                      <a:pt x="231" y="741"/>
                    </a:lnTo>
                    <a:lnTo>
                      <a:pt x="217" y="708"/>
                    </a:lnTo>
                    <a:lnTo>
                      <a:pt x="206" y="676"/>
                    </a:lnTo>
                    <a:lnTo>
                      <a:pt x="194" y="643"/>
                    </a:lnTo>
                    <a:lnTo>
                      <a:pt x="184" y="610"/>
                    </a:lnTo>
                    <a:lnTo>
                      <a:pt x="172" y="577"/>
                    </a:lnTo>
                    <a:lnTo>
                      <a:pt x="162" y="544"/>
                    </a:lnTo>
                    <a:lnTo>
                      <a:pt x="151" y="511"/>
                    </a:lnTo>
                    <a:lnTo>
                      <a:pt x="141" y="478"/>
                    </a:lnTo>
                    <a:lnTo>
                      <a:pt x="126" y="435"/>
                    </a:lnTo>
                    <a:lnTo>
                      <a:pt x="110" y="392"/>
                    </a:lnTo>
                    <a:lnTo>
                      <a:pt x="94" y="349"/>
                    </a:lnTo>
                    <a:lnTo>
                      <a:pt x="79" y="306"/>
                    </a:lnTo>
                    <a:lnTo>
                      <a:pt x="65" y="263"/>
                    </a:lnTo>
                    <a:lnTo>
                      <a:pt x="54" y="219"/>
                    </a:lnTo>
                    <a:lnTo>
                      <a:pt x="49" y="175"/>
                    </a:lnTo>
                    <a:lnTo>
                      <a:pt x="47" y="129"/>
                    </a:lnTo>
                    <a:lnTo>
                      <a:pt x="46" y="110"/>
                    </a:lnTo>
                    <a:lnTo>
                      <a:pt x="41" y="89"/>
                    </a:lnTo>
                    <a:lnTo>
                      <a:pt x="35" y="67"/>
                    </a:lnTo>
                    <a:lnTo>
                      <a:pt x="28" y="46"/>
                    </a:lnTo>
                    <a:lnTo>
                      <a:pt x="21" y="27"/>
                    </a:lnTo>
                    <a:lnTo>
                      <a:pt x="13" y="11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5" y="17"/>
                    </a:lnTo>
                    <a:lnTo>
                      <a:pt x="10" y="44"/>
                    </a:lnTo>
                    <a:lnTo>
                      <a:pt x="13" y="76"/>
                    </a:lnTo>
                    <a:lnTo>
                      <a:pt x="15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3" name="Freeform 198"/>
              <p:cNvSpPr>
                <a:spLocks/>
              </p:cNvSpPr>
              <p:nvPr/>
            </p:nvSpPr>
            <p:spPr bwMode="auto">
              <a:xfrm>
                <a:off x="8517" y="4850"/>
                <a:ext cx="29" cy="29"/>
              </a:xfrm>
              <a:custGeom>
                <a:avLst/>
                <a:gdLst>
                  <a:gd name="T0" fmla="*/ 0 w 88"/>
                  <a:gd name="T1" fmla="*/ 0 h 87"/>
                  <a:gd name="T2" fmla="*/ 0 w 88"/>
                  <a:gd name="T3" fmla="*/ 0 h 87"/>
                  <a:gd name="T4" fmla="*/ 0 w 88"/>
                  <a:gd name="T5" fmla="*/ 0 h 87"/>
                  <a:gd name="T6" fmla="*/ 0 w 88"/>
                  <a:gd name="T7" fmla="*/ 0 h 87"/>
                  <a:gd name="T8" fmla="*/ 0 w 88"/>
                  <a:gd name="T9" fmla="*/ 0 h 87"/>
                  <a:gd name="T10" fmla="*/ 0 w 88"/>
                  <a:gd name="T11" fmla="*/ 0 h 87"/>
                  <a:gd name="T12" fmla="*/ 0 w 88"/>
                  <a:gd name="T13" fmla="*/ 0 h 87"/>
                  <a:gd name="T14" fmla="*/ 0 w 88"/>
                  <a:gd name="T15" fmla="*/ 0 h 87"/>
                  <a:gd name="T16" fmla="*/ 0 w 88"/>
                  <a:gd name="T17" fmla="*/ 0 h 87"/>
                  <a:gd name="T18" fmla="*/ 0 w 88"/>
                  <a:gd name="T19" fmla="*/ 0 h 87"/>
                  <a:gd name="T20" fmla="*/ 0 w 88"/>
                  <a:gd name="T21" fmla="*/ 0 h 87"/>
                  <a:gd name="T22" fmla="*/ 0 w 88"/>
                  <a:gd name="T23" fmla="*/ 0 h 87"/>
                  <a:gd name="T24" fmla="*/ 0 w 88"/>
                  <a:gd name="T25" fmla="*/ 0 h 87"/>
                  <a:gd name="T26" fmla="*/ 0 w 88"/>
                  <a:gd name="T27" fmla="*/ 0 h 87"/>
                  <a:gd name="T28" fmla="*/ 0 w 88"/>
                  <a:gd name="T29" fmla="*/ 0 h 87"/>
                  <a:gd name="T30" fmla="*/ 0 w 88"/>
                  <a:gd name="T31" fmla="*/ 0 h 87"/>
                  <a:gd name="T32" fmla="*/ 0 w 88"/>
                  <a:gd name="T33" fmla="*/ 0 h 87"/>
                  <a:gd name="T34" fmla="*/ 0 w 88"/>
                  <a:gd name="T35" fmla="*/ 0 h 87"/>
                  <a:gd name="T36" fmla="*/ 0 w 88"/>
                  <a:gd name="T37" fmla="*/ 0 h 87"/>
                  <a:gd name="T38" fmla="*/ 0 w 88"/>
                  <a:gd name="T39" fmla="*/ 0 h 87"/>
                  <a:gd name="T40" fmla="*/ 0 w 88"/>
                  <a:gd name="T41" fmla="*/ 0 h 87"/>
                  <a:gd name="T42" fmla="*/ 0 w 88"/>
                  <a:gd name="T43" fmla="*/ 0 h 87"/>
                  <a:gd name="T44" fmla="*/ 0 w 88"/>
                  <a:gd name="T45" fmla="*/ 0 h 87"/>
                  <a:gd name="T46" fmla="*/ 0 w 88"/>
                  <a:gd name="T47" fmla="*/ 0 h 87"/>
                  <a:gd name="T48" fmla="*/ 0 w 88"/>
                  <a:gd name="T49" fmla="*/ 0 h 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87"/>
                  <a:gd name="T77" fmla="*/ 88 w 88"/>
                  <a:gd name="T78" fmla="*/ 87 h 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87">
                    <a:moveTo>
                      <a:pt x="84" y="23"/>
                    </a:moveTo>
                    <a:lnTo>
                      <a:pt x="88" y="18"/>
                    </a:lnTo>
                    <a:lnTo>
                      <a:pt x="87" y="13"/>
                    </a:lnTo>
                    <a:lnTo>
                      <a:pt x="84" y="7"/>
                    </a:lnTo>
                    <a:lnTo>
                      <a:pt x="77" y="3"/>
                    </a:lnTo>
                    <a:lnTo>
                      <a:pt x="71" y="0"/>
                    </a:lnTo>
                    <a:lnTo>
                      <a:pt x="62" y="0"/>
                    </a:lnTo>
                    <a:lnTo>
                      <a:pt x="55" y="1"/>
                    </a:lnTo>
                    <a:lnTo>
                      <a:pt x="47" y="5"/>
                    </a:lnTo>
                    <a:lnTo>
                      <a:pt x="41" y="11"/>
                    </a:lnTo>
                    <a:lnTo>
                      <a:pt x="34" y="20"/>
                    </a:lnTo>
                    <a:lnTo>
                      <a:pt x="25" y="31"/>
                    </a:lnTo>
                    <a:lnTo>
                      <a:pt x="16" y="43"/>
                    </a:lnTo>
                    <a:lnTo>
                      <a:pt x="9" y="56"/>
                    </a:lnTo>
                    <a:lnTo>
                      <a:pt x="3" y="69"/>
                    </a:lnTo>
                    <a:lnTo>
                      <a:pt x="0" y="79"/>
                    </a:lnTo>
                    <a:lnTo>
                      <a:pt x="3" y="87"/>
                    </a:lnTo>
                    <a:lnTo>
                      <a:pt x="15" y="80"/>
                    </a:lnTo>
                    <a:lnTo>
                      <a:pt x="27" y="70"/>
                    </a:lnTo>
                    <a:lnTo>
                      <a:pt x="40" y="60"/>
                    </a:lnTo>
                    <a:lnTo>
                      <a:pt x="52" y="50"/>
                    </a:lnTo>
                    <a:lnTo>
                      <a:pt x="63" y="41"/>
                    </a:lnTo>
                    <a:lnTo>
                      <a:pt x="72" y="33"/>
                    </a:lnTo>
                    <a:lnTo>
                      <a:pt x="80" y="27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4" name="Freeform 199"/>
              <p:cNvSpPr>
                <a:spLocks/>
              </p:cNvSpPr>
              <p:nvPr/>
            </p:nvSpPr>
            <p:spPr bwMode="auto">
              <a:xfrm>
                <a:off x="8536" y="4890"/>
                <a:ext cx="34" cy="9"/>
              </a:xfrm>
              <a:custGeom>
                <a:avLst/>
                <a:gdLst>
                  <a:gd name="T0" fmla="*/ 0 w 102"/>
                  <a:gd name="T1" fmla="*/ 0 h 28"/>
                  <a:gd name="T2" fmla="*/ 0 w 102"/>
                  <a:gd name="T3" fmla="*/ 0 h 28"/>
                  <a:gd name="T4" fmla="*/ 0 w 102"/>
                  <a:gd name="T5" fmla="*/ 0 h 28"/>
                  <a:gd name="T6" fmla="*/ 0 w 102"/>
                  <a:gd name="T7" fmla="*/ 0 h 28"/>
                  <a:gd name="T8" fmla="*/ 0 w 102"/>
                  <a:gd name="T9" fmla="*/ 0 h 28"/>
                  <a:gd name="T10" fmla="*/ 0 w 102"/>
                  <a:gd name="T11" fmla="*/ 0 h 28"/>
                  <a:gd name="T12" fmla="*/ 0 w 102"/>
                  <a:gd name="T13" fmla="*/ 0 h 28"/>
                  <a:gd name="T14" fmla="*/ 0 w 102"/>
                  <a:gd name="T15" fmla="*/ 0 h 28"/>
                  <a:gd name="T16" fmla="*/ 0 w 102"/>
                  <a:gd name="T17" fmla="*/ 0 h 28"/>
                  <a:gd name="T18" fmla="*/ 0 w 102"/>
                  <a:gd name="T19" fmla="*/ 0 h 28"/>
                  <a:gd name="T20" fmla="*/ 0 w 102"/>
                  <a:gd name="T21" fmla="*/ 0 h 28"/>
                  <a:gd name="T22" fmla="*/ 0 w 102"/>
                  <a:gd name="T23" fmla="*/ 0 h 28"/>
                  <a:gd name="T24" fmla="*/ 0 w 102"/>
                  <a:gd name="T25" fmla="*/ 0 h 28"/>
                  <a:gd name="T26" fmla="*/ 0 w 102"/>
                  <a:gd name="T27" fmla="*/ 0 h 28"/>
                  <a:gd name="T28" fmla="*/ 0 w 102"/>
                  <a:gd name="T29" fmla="*/ 0 h 28"/>
                  <a:gd name="T30" fmla="*/ 0 w 102"/>
                  <a:gd name="T31" fmla="*/ 0 h 28"/>
                  <a:gd name="T32" fmla="*/ 0 w 102"/>
                  <a:gd name="T33" fmla="*/ 0 h 28"/>
                  <a:gd name="T34" fmla="*/ 0 w 102"/>
                  <a:gd name="T35" fmla="*/ 0 h 28"/>
                  <a:gd name="T36" fmla="*/ 0 w 102"/>
                  <a:gd name="T37" fmla="*/ 0 h 28"/>
                  <a:gd name="T38" fmla="*/ 0 w 102"/>
                  <a:gd name="T39" fmla="*/ 0 h 28"/>
                  <a:gd name="T40" fmla="*/ 0 w 102"/>
                  <a:gd name="T41" fmla="*/ 0 h 28"/>
                  <a:gd name="T42" fmla="*/ 0 w 102"/>
                  <a:gd name="T43" fmla="*/ 0 h 28"/>
                  <a:gd name="T44" fmla="*/ 0 w 102"/>
                  <a:gd name="T45" fmla="*/ 0 h 28"/>
                  <a:gd name="T46" fmla="*/ 0 w 102"/>
                  <a:gd name="T47" fmla="*/ 0 h 28"/>
                  <a:gd name="T48" fmla="*/ 0 w 102"/>
                  <a:gd name="T49" fmla="*/ 0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28"/>
                  <a:gd name="T77" fmla="*/ 102 w 102"/>
                  <a:gd name="T78" fmla="*/ 28 h 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28">
                    <a:moveTo>
                      <a:pt x="92" y="23"/>
                    </a:moveTo>
                    <a:lnTo>
                      <a:pt x="96" y="21"/>
                    </a:lnTo>
                    <a:lnTo>
                      <a:pt x="99" y="18"/>
                    </a:lnTo>
                    <a:lnTo>
                      <a:pt x="101" y="14"/>
                    </a:lnTo>
                    <a:lnTo>
                      <a:pt x="102" y="10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76" y="2"/>
                    </a:lnTo>
                    <a:lnTo>
                      <a:pt x="61" y="7"/>
                    </a:lnTo>
                    <a:lnTo>
                      <a:pt x="46" y="10"/>
                    </a:lnTo>
                    <a:lnTo>
                      <a:pt x="33" y="11"/>
                    </a:lnTo>
                    <a:lnTo>
                      <a:pt x="20" y="15"/>
                    </a:lnTo>
                    <a:lnTo>
                      <a:pt x="10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10" y="28"/>
                    </a:lnTo>
                    <a:lnTo>
                      <a:pt x="20" y="28"/>
                    </a:lnTo>
                    <a:lnTo>
                      <a:pt x="32" y="27"/>
                    </a:lnTo>
                    <a:lnTo>
                      <a:pt x="44" y="27"/>
                    </a:lnTo>
                    <a:lnTo>
                      <a:pt x="55" y="25"/>
                    </a:lnTo>
                    <a:lnTo>
                      <a:pt x="67" y="24"/>
                    </a:lnTo>
                    <a:lnTo>
                      <a:pt x="80" y="24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5" name="Freeform 200"/>
              <p:cNvSpPr>
                <a:spLocks/>
              </p:cNvSpPr>
              <p:nvPr/>
            </p:nvSpPr>
            <p:spPr bwMode="auto">
              <a:xfrm>
                <a:off x="8550" y="4921"/>
                <a:ext cx="47" cy="12"/>
              </a:xfrm>
              <a:custGeom>
                <a:avLst/>
                <a:gdLst>
                  <a:gd name="T0" fmla="*/ 0 w 142"/>
                  <a:gd name="T1" fmla="*/ 0 h 36"/>
                  <a:gd name="T2" fmla="*/ 0 w 142"/>
                  <a:gd name="T3" fmla="*/ 0 h 36"/>
                  <a:gd name="T4" fmla="*/ 0 w 142"/>
                  <a:gd name="T5" fmla="*/ 0 h 36"/>
                  <a:gd name="T6" fmla="*/ 0 w 142"/>
                  <a:gd name="T7" fmla="*/ 0 h 36"/>
                  <a:gd name="T8" fmla="*/ 0 w 142"/>
                  <a:gd name="T9" fmla="*/ 0 h 36"/>
                  <a:gd name="T10" fmla="*/ 0 w 142"/>
                  <a:gd name="T11" fmla="*/ 0 h 36"/>
                  <a:gd name="T12" fmla="*/ 0 w 142"/>
                  <a:gd name="T13" fmla="*/ 0 h 36"/>
                  <a:gd name="T14" fmla="*/ 0 w 142"/>
                  <a:gd name="T15" fmla="*/ 0 h 36"/>
                  <a:gd name="T16" fmla="*/ 0 w 142"/>
                  <a:gd name="T17" fmla="*/ 0 h 36"/>
                  <a:gd name="T18" fmla="*/ 0 w 142"/>
                  <a:gd name="T19" fmla="*/ 0 h 36"/>
                  <a:gd name="T20" fmla="*/ 0 w 142"/>
                  <a:gd name="T21" fmla="*/ 0 h 36"/>
                  <a:gd name="T22" fmla="*/ 0 w 142"/>
                  <a:gd name="T23" fmla="*/ 0 h 36"/>
                  <a:gd name="T24" fmla="*/ 0 w 142"/>
                  <a:gd name="T25" fmla="*/ 0 h 36"/>
                  <a:gd name="T26" fmla="*/ 0 w 142"/>
                  <a:gd name="T27" fmla="*/ 0 h 36"/>
                  <a:gd name="T28" fmla="*/ 0 w 142"/>
                  <a:gd name="T29" fmla="*/ 0 h 36"/>
                  <a:gd name="T30" fmla="*/ 0 w 142"/>
                  <a:gd name="T31" fmla="*/ 0 h 36"/>
                  <a:gd name="T32" fmla="*/ 0 w 142"/>
                  <a:gd name="T33" fmla="*/ 0 h 36"/>
                  <a:gd name="T34" fmla="*/ 0 w 142"/>
                  <a:gd name="T35" fmla="*/ 0 h 36"/>
                  <a:gd name="T36" fmla="*/ 0 w 142"/>
                  <a:gd name="T37" fmla="*/ 0 h 36"/>
                  <a:gd name="T38" fmla="*/ 0 w 142"/>
                  <a:gd name="T39" fmla="*/ 0 h 36"/>
                  <a:gd name="T40" fmla="*/ 0 w 142"/>
                  <a:gd name="T41" fmla="*/ 0 h 36"/>
                  <a:gd name="T42" fmla="*/ 0 w 142"/>
                  <a:gd name="T43" fmla="*/ 0 h 36"/>
                  <a:gd name="T44" fmla="*/ 0 w 142"/>
                  <a:gd name="T45" fmla="*/ 0 h 36"/>
                  <a:gd name="T46" fmla="*/ 0 w 142"/>
                  <a:gd name="T47" fmla="*/ 0 h 36"/>
                  <a:gd name="T48" fmla="*/ 0 w 142"/>
                  <a:gd name="T49" fmla="*/ 0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2"/>
                  <a:gd name="T76" fmla="*/ 0 h 36"/>
                  <a:gd name="T77" fmla="*/ 142 w 14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2" h="36">
                    <a:moveTo>
                      <a:pt x="123" y="36"/>
                    </a:moveTo>
                    <a:lnTo>
                      <a:pt x="129" y="36"/>
                    </a:lnTo>
                    <a:lnTo>
                      <a:pt x="135" y="32"/>
                    </a:lnTo>
                    <a:lnTo>
                      <a:pt x="139" y="28"/>
                    </a:lnTo>
                    <a:lnTo>
                      <a:pt x="142" y="20"/>
                    </a:lnTo>
                    <a:lnTo>
                      <a:pt x="141" y="15"/>
                    </a:lnTo>
                    <a:lnTo>
                      <a:pt x="138" y="9"/>
                    </a:lnTo>
                    <a:lnTo>
                      <a:pt x="133" y="5"/>
                    </a:lnTo>
                    <a:lnTo>
                      <a:pt x="126" y="3"/>
                    </a:lnTo>
                    <a:lnTo>
                      <a:pt x="108" y="3"/>
                    </a:lnTo>
                    <a:lnTo>
                      <a:pt x="88" y="3"/>
                    </a:lnTo>
                    <a:lnTo>
                      <a:pt x="67" y="2"/>
                    </a:lnTo>
                    <a:lnTo>
                      <a:pt x="47" y="2"/>
                    </a:lnTo>
                    <a:lnTo>
                      <a:pt x="29" y="0"/>
                    </a:lnTo>
                    <a:lnTo>
                      <a:pt x="13" y="2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22" y="16"/>
                    </a:lnTo>
                    <a:lnTo>
                      <a:pt x="38" y="19"/>
                    </a:lnTo>
                    <a:lnTo>
                      <a:pt x="54" y="22"/>
                    </a:lnTo>
                    <a:lnTo>
                      <a:pt x="72" y="25"/>
                    </a:lnTo>
                    <a:lnTo>
                      <a:pt x="89" y="29"/>
                    </a:lnTo>
                    <a:lnTo>
                      <a:pt x="107" y="32"/>
                    </a:lnTo>
                    <a:lnTo>
                      <a:pt x="12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6" name="Freeform 201"/>
              <p:cNvSpPr>
                <a:spLocks/>
              </p:cNvSpPr>
              <p:nvPr/>
            </p:nvSpPr>
            <p:spPr bwMode="auto">
              <a:xfrm>
                <a:off x="8416" y="4751"/>
                <a:ext cx="117" cy="200"/>
              </a:xfrm>
              <a:custGeom>
                <a:avLst/>
                <a:gdLst>
                  <a:gd name="T0" fmla="*/ 0 w 351"/>
                  <a:gd name="T1" fmla="*/ 0 h 601"/>
                  <a:gd name="T2" fmla="*/ 0 w 351"/>
                  <a:gd name="T3" fmla="*/ 0 h 601"/>
                  <a:gd name="T4" fmla="*/ 0 w 351"/>
                  <a:gd name="T5" fmla="*/ 0 h 601"/>
                  <a:gd name="T6" fmla="*/ 0 w 351"/>
                  <a:gd name="T7" fmla="*/ 0 h 601"/>
                  <a:gd name="T8" fmla="*/ 0 w 351"/>
                  <a:gd name="T9" fmla="*/ 0 h 601"/>
                  <a:gd name="T10" fmla="*/ 0 w 351"/>
                  <a:gd name="T11" fmla="*/ 0 h 601"/>
                  <a:gd name="T12" fmla="*/ 0 w 351"/>
                  <a:gd name="T13" fmla="*/ 0 h 601"/>
                  <a:gd name="T14" fmla="*/ 0 w 351"/>
                  <a:gd name="T15" fmla="*/ 0 h 601"/>
                  <a:gd name="T16" fmla="*/ 0 w 351"/>
                  <a:gd name="T17" fmla="*/ 0 h 601"/>
                  <a:gd name="T18" fmla="*/ 0 w 351"/>
                  <a:gd name="T19" fmla="*/ 0 h 601"/>
                  <a:gd name="T20" fmla="*/ 0 w 351"/>
                  <a:gd name="T21" fmla="*/ 0 h 601"/>
                  <a:gd name="T22" fmla="*/ 0 w 351"/>
                  <a:gd name="T23" fmla="*/ 0 h 601"/>
                  <a:gd name="T24" fmla="*/ 0 w 351"/>
                  <a:gd name="T25" fmla="*/ 0 h 601"/>
                  <a:gd name="T26" fmla="*/ 0 w 351"/>
                  <a:gd name="T27" fmla="*/ 0 h 601"/>
                  <a:gd name="T28" fmla="*/ 0 w 351"/>
                  <a:gd name="T29" fmla="*/ 0 h 601"/>
                  <a:gd name="T30" fmla="*/ 0 w 351"/>
                  <a:gd name="T31" fmla="*/ 0 h 601"/>
                  <a:gd name="T32" fmla="*/ 0 w 351"/>
                  <a:gd name="T33" fmla="*/ 0 h 601"/>
                  <a:gd name="T34" fmla="*/ 0 w 351"/>
                  <a:gd name="T35" fmla="*/ 0 h 601"/>
                  <a:gd name="T36" fmla="*/ 0 w 351"/>
                  <a:gd name="T37" fmla="*/ 0 h 601"/>
                  <a:gd name="T38" fmla="*/ 0 w 351"/>
                  <a:gd name="T39" fmla="*/ 0 h 601"/>
                  <a:gd name="T40" fmla="*/ 0 w 351"/>
                  <a:gd name="T41" fmla="*/ 0 h 601"/>
                  <a:gd name="T42" fmla="*/ 0 w 351"/>
                  <a:gd name="T43" fmla="*/ 0 h 601"/>
                  <a:gd name="T44" fmla="*/ 0 w 351"/>
                  <a:gd name="T45" fmla="*/ 0 h 601"/>
                  <a:gd name="T46" fmla="*/ 0 w 351"/>
                  <a:gd name="T47" fmla="*/ 0 h 601"/>
                  <a:gd name="T48" fmla="*/ 0 w 351"/>
                  <a:gd name="T49" fmla="*/ 0 h 601"/>
                  <a:gd name="T50" fmla="*/ 0 w 351"/>
                  <a:gd name="T51" fmla="*/ 0 h 601"/>
                  <a:gd name="T52" fmla="*/ 0 w 351"/>
                  <a:gd name="T53" fmla="*/ 0 h 601"/>
                  <a:gd name="T54" fmla="*/ 0 w 351"/>
                  <a:gd name="T55" fmla="*/ 0 h 601"/>
                  <a:gd name="T56" fmla="*/ 0 w 351"/>
                  <a:gd name="T57" fmla="*/ 0 h 601"/>
                  <a:gd name="T58" fmla="*/ 0 w 351"/>
                  <a:gd name="T59" fmla="*/ 0 h 601"/>
                  <a:gd name="T60" fmla="*/ 0 w 351"/>
                  <a:gd name="T61" fmla="*/ 0 h 601"/>
                  <a:gd name="T62" fmla="*/ 0 w 351"/>
                  <a:gd name="T63" fmla="*/ 0 h 601"/>
                  <a:gd name="T64" fmla="*/ 0 w 351"/>
                  <a:gd name="T65" fmla="*/ 0 h 601"/>
                  <a:gd name="T66" fmla="*/ 0 w 351"/>
                  <a:gd name="T67" fmla="*/ 0 h 601"/>
                  <a:gd name="T68" fmla="*/ 0 w 351"/>
                  <a:gd name="T69" fmla="*/ 0 h 601"/>
                  <a:gd name="T70" fmla="*/ 0 w 351"/>
                  <a:gd name="T71" fmla="*/ 0 h 601"/>
                  <a:gd name="T72" fmla="*/ 0 w 351"/>
                  <a:gd name="T73" fmla="*/ 0 h 601"/>
                  <a:gd name="T74" fmla="*/ 0 w 351"/>
                  <a:gd name="T75" fmla="*/ 0 h 601"/>
                  <a:gd name="T76" fmla="*/ 0 w 351"/>
                  <a:gd name="T77" fmla="*/ 0 h 601"/>
                  <a:gd name="T78" fmla="*/ 0 w 351"/>
                  <a:gd name="T79" fmla="*/ 0 h 601"/>
                  <a:gd name="T80" fmla="*/ 0 w 351"/>
                  <a:gd name="T81" fmla="*/ 0 h 60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51"/>
                  <a:gd name="T124" fmla="*/ 0 h 601"/>
                  <a:gd name="T125" fmla="*/ 351 w 351"/>
                  <a:gd name="T126" fmla="*/ 601 h 60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51" h="601">
                    <a:moveTo>
                      <a:pt x="108" y="298"/>
                    </a:moveTo>
                    <a:lnTo>
                      <a:pt x="132" y="338"/>
                    </a:lnTo>
                    <a:lnTo>
                      <a:pt x="157" y="377"/>
                    </a:lnTo>
                    <a:lnTo>
                      <a:pt x="182" y="414"/>
                    </a:lnTo>
                    <a:lnTo>
                      <a:pt x="208" y="451"/>
                    </a:lnTo>
                    <a:lnTo>
                      <a:pt x="235" y="487"/>
                    </a:lnTo>
                    <a:lnTo>
                      <a:pt x="263" y="523"/>
                    </a:lnTo>
                    <a:lnTo>
                      <a:pt x="292" y="559"/>
                    </a:lnTo>
                    <a:lnTo>
                      <a:pt x="321" y="594"/>
                    </a:lnTo>
                    <a:lnTo>
                      <a:pt x="326" y="598"/>
                    </a:lnTo>
                    <a:lnTo>
                      <a:pt x="332" y="601"/>
                    </a:lnTo>
                    <a:lnTo>
                      <a:pt x="337" y="601"/>
                    </a:lnTo>
                    <a:lnTo>
                      <a:pt x="343" y="598"/>
                    </a:lnTo>
                    <a:lnTo>
                      <a:pt x="349" y="594"/>
                    </a:lnTo>
                    <a:lnTo>
                      <a:pt x="351" y="588"/>
                    </a:lnTo>
                    <a:lnTo>
                      <a:pt x="351" y="582"/>
                    </a:lnTo>
                    <a:lnTo>
                      <a:pt x="349" y="576"/>
                    </a:lnTo>
                    <a:lnTo>
                      <a:pt x="327" y="538"/>
                    </a:lnTo>
                    <a:lnTo>
                      <a:pt x="304" y="499"/>
                    </a:lnTo>
                    <a:lnTo>
                      <a:pt x="279" y="463"/>
                    </a:lnTo>
                    <a:lnTo>
                      <a:pt x="252" y="427"/>
                    </a:lnTo>
                    <a:lnTo>
                      <a:pt x="224" y="391"/>
                    </a:lnTo>
                    <a:lnTo>
                      <a:pt x="198" y="355"/>
                    </a:lnTo>
                    <a:lnTo>
                      <a:pt x="172" y="319"/>
                    </a:lnTo>
                    <a:lnTo>
                      <a:pt x="147" y="280"/>
                    </a:lnTo>
                    <a:lnTo>
                      <a:pt x="125" y="242"/>
                    </a:lnTo>
                    <a:lnTo>
                      <a:pt x="101" y="197"/>
                    </a:lnTo>
                    <a:lnTo>
                      <a:pt x="79" y="150"/>
                    </a:lnTo>
                    <a:lnTo>
                      <a:pt x="59" y="104"/>
                    </a:lnTo>
                    <a:lnTo>
                      <a:pt x="38" y="62"/>
                    </a:lnTo>
                    <a:lnTo>
                      <a:pt x="22" y="29"/>
                    </a:lnTo>
                    <a:lnTo>
                      <a:pt x="9" y="7"/>
                    </a:lnTo>
                    <a:lnTo>
                      <a:pt x="0" y="0"/>
                    </a:lnTo>
                    <a:lnTo>
                      <a:pt x="4" y="17"/>
                    </a:lnTo>
                    <a:lnTo>
                      <a:pt x="13" y="45"/>
                    </a:lnTo>
                    <a:lnTo>
                      <a:pt x="23" y="82"/>
                    </a:lnTo>
                    <a:lnTo>
                      <a:pt x="38" y="124"/>
                    </a:lnTo>
                    <a:lnTo>
                      <a:pt x="54" y="170"/>
                    </a:lnTo>
                    <a:lnTo>
                      <a:pt x="70" y="216"/>
                    </a:lnTo>
                    <a:lnTo>
                      <a:pt x="89" y="259"/>
                    </a:lnTo>
                    <a:lnTo>
                      <a:pt x="108" y="29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7" name="Freeform 202"/>
              <p:cNvSpPr>
                <a:spLocks/>
              </p:cNvSpPr>
              <p:nvPr/>
            </p:nvSpPr>
            <p:spPr bwMode="auto">
              <a:xfrm>
                <a:off x="8100" y="4623"/>
                <a:ext cx="541" cy="495"/>
              </a:xfrm>
              <a:custGeom>
                <a:avLst/>
                <a:gdLst>
                  <a:gd name="T0" fmla="*/ 0 w 2164"/>
                  <a:gd name="T1" fmla="*/ 0 h 1979"/>
                  <a:gd name="T2" fmla="*/ 0 w 2164"/>
                  <a:gd name="T3" fmla="*/ 0 h 1979"/>
                  <a:gd name="T4" fmla="*/ 0 w 2164"/>
                  <a:gd name="T5" fmla="*/ 0 h 1979"/>
                  <a:gd name="T6" fmla="*/ 0 w 2164"/>
                  <a:gd name="T7" fmla="*/ 0 h 1979"/>
                  <a:gd name="T8" fmla="*/ 0 w 2164"/>
                  <a:gd name="T9" fmla="*/ 0 h 1979"/>
                  <a:gd name="T10" fmla="*/ 0 w 2164"/>
                  <a:gd name="T11" fmla="*/ 0 h 1979"/>
                  <a:gd name="T12" fmla="*/ 0 w 2164"/>
                  <a:gd name="T13" fmla="*/ 0 h 1979"/>
                  <a:gd name="T14" fmla="*/ 0 w 2164"/>
                  <a:gd name="T15" fmla="*/ 0 h 1979"/>
                  <a:gd name="T16" fmla="*/ 0 w 2164"/>
                  <a:gd name="T17" fmla="*/ 0 h 1979"/>
                  <a:gd name="T18" fmla="*/ 0 w 2164"/>
                  <a:gd name="T19" fmla="*/ 0 h 1979"/>
                  <a:gd name="T20" fmla="*/ 0 w 2164"/>
                  <a:gd name="T21" fmla="*/ 0 h 1979"/>
                  <a:gd name="T22" fmla="*/ 0 w 2164"/>
                  <a:gd name="T23" fmla="*/ 0 h 1979"/>
                  <a:gd name="T24" fmla="*/ 0 w 2164"/>
                  <a:gd name="T25" fmla="*/ 0 h 1979"/>
                  <a:gd name="T26" fmla="*/ 0 w 2164"/>
                  <a:gd name="T27" fmla="*/ 0 h 1979"/>
                  <a:gd name="T28" fmla="*/ 0 w 2164"/>
                  <a:gd name="T29" fmla="*/ 0 h 1979"/>
                  <a:gd name="T30" fmla="*/ 0 w 2164"/>
                  <a:gd name="T31" fmla="*/ 0 h 1979"/>
                  <a:gd name="T32" fmla="*/ 0 w 2164"/>
                  <a:gd name="T33" fmla="*/ 0 h 1979"/>
                  <a:gd name="T34" fmla="*/ 0 w 2164"/>
                  <a:gd name="T35" fmla="*/ 0 h 1979"/>
                  <a:gd name="T36" fmla="*/ 0 w 2164"/>
                  <a:gd name="T37" fmla="*/ 0 h 1979"/>
                  <a:gd name="T38" fmla="*/ 0 w 2164"/>
                  <a:gd name="T39" fmla="*/ 0 h 1979"/>
                  <a:gd name="T40" fmla="*/ 0 w 2164"/>
                  <a:gd name="T41" fmla="*/ 0 h 1979"/>
                  <a:gd name="T42" fmla="*/ 0 w 2164"/>
                  <a:gd name="T43" fmla="*/ 0 h 1979"/>
                  <a:gd name="T44" fmla="*/ 0 w 2164"/>
                  <a:gd name="T45" fmla="*/ 0 h 1979"/>
                  <a:gd name="T46" fmla="*/ 0 w 2164"/>
                  <a:gd name="T47" fmla="*/ 0 h 1979"/>
                  <a:gd name="T48" fmla="*/ 0 w 2164"/>
                  <a:gd name="T49" fmla="*/ 0 h 1979"/>
                  <a:gd name="T50" fmla="*/ 0 w 2164"/>
                  <a:gd name="T51" fmla="*/ 0 h 1979"/>
                  <a:gd name="T52" fmla="*/ 0 w 2164"/>
                  <a:gd name="T53" fmla="*/ 0 h 1979"/>
                  <a:gd name="T54" fmla="*/ 0 w 2164"/>
                  <a:gd name="T55" fmla="*/ 0 h 1979"/>
                  <a:gd name="T56" fmla="*/ 0 w 2164"/>
                  <a:gd name="T57" fmla="*/ 0 h 1979"/>
                  <a:gd name="T58" fmla="*/ 0 w 2164"/>
                  <a:gd name="T59" fmla="*/ 0 h 1979"/>
                  <a:gd name="T60" fmla="*/ 0 w 2164"/>
                  <a:gd name="T61" fmla="*/ 0 h 1979"/>
                  <a:gd name="T62" fmla="*/ 0 w 2164"/>
                  <a:gd name="T63" fmla="*/ 0 h 1979"/>
                  <a:gd name="T64" fmla="*/ 0 w 2164"/>
                  <a:gd name="T65" fmla="*/ 0 h 1979"/>
                  <a:gd name="T66" fmla="*/ 0 w 2164"/>
                  <a:gd name="T67" fmla="*/ 0 h 1979"/>
                  <a:gd name="T68" fmla="*/ 0 w 2164"/>
                  <a:gd name="T69" fmla="*/ 0 h 1979"/>
                  <a:gd name="T70" fmla="*/ 0 w 2164"/>
                  <a:gd name="T71" fmla="*/ 0 h 1979"/>
                  <a:gd name="T72" fmla="*/ 0 w 2164"/>
                  <a:gd name="T73" fmla="*/ 0 h 1979"/>
                  <a:gd name="T74" fmla="*/ 0 w 2164"/>
                  <a:gd name="T75" fmla="*/ 0 h 1979"/>
                  <a:gd name="T76" fmla="*/ 0 w 2164"/>
                  <a:gd name="T77" fmla="*/ 0 h 1979"/>
                  <a:gd name="T78" fmla="*/ 0 w 2164"/>
                  <a:gd name="T79" fmla="*/ 0 h 1979"/>
                  <a:gd name="T80" fmla="*/ 0 w 2164"/>
                  <a:gd name="T81" fmla="*/ 0 h 1979"/>
                  <a:gd name="T82" fmla="*/ 0 w 2164"/>
                  <a:gd name="T83" fmla="*/ 0 h 1979"/>
                  <a:gd name="T84" fmla="*/ 0 w 2164"/>
                  <a:gd name="T85" fmla="*/ 0 h 1979"/>
                  <a:gd name="T86" fmla="*/ 0 w 2164"/>
                  <a:gd name="T87" fmla="*/ 0 h 1979"/>
                  <a:gd name="T88" fmla="*/ 0 w 2164"/>
                  <a:gd name="T89" fmla="*/ 0 h 1979"/>
                  <a:gd name="T90" fmla="*/ 0 w 2164"/>
                  <a:gd name="T91" fmla="*/ 0 h 1979"/>
                  <a:gd name="T92" fmla="*/ 0 w 2164"/>
                  <a:gd name="T93" fmla="*/ 0 h 197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164"/>
                  <a:gd name="T142" fmla="*/ 0 h 1979"/>
                  <a:gd name="T143" fmla="*/ 2164 w 2164"/>
                  <a:gd name="T144" fmla="*/ 1979 h 197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164" h="1979">
                    <a:moveTo>
                      <a:pt x="743" y="0"/>
                    </a:moveTo>
                    <a:lnTo>
                      <a:pt x="746" y="0"/>
                    </a:lnTo>
                    <a:lnTo>
                      <a:pt x="753" y="0"/>
                    </a:lnTo>
                    <a:lnTo>
                      <a:pt x="763" y="0"/>
                    </a:lnTo>
                    <a:lnTo>
                      <a:pt x="778" y="0"/>
                    </a:lnTo>
                    <a:lnTo>
                      <a:pt x="798" y="1"/>
                    </a:lnTo>
                    <a:lnTo>
                      <a:pt x="822" y="1"/>
                    </a:lnTo>
                    <a:lnTo>
                      <a:pt x="848" y="2"/>
                    </a:lnTo>
                    <a:lnTo>
                      <a:pt x="878" y="3"/>
                    </a:lnTo>
                    <a:lnTo>
                      <a:pt x="912" y="5"/>
                    </a:lnTo>
                    <a:lnTo>
                      <a:pt x="949" y="7"/>
                    </a:lnTo>
                    <a:lnTo>
                      <a:pt x="987" y="10"/>
                    </a:lnTo>
                    <a:lnTo>
                      <a:pt x="1030" y="13"/>
                    </a:lnTo>
                    <a:lnTo>
                      <a:pt x="1074" y="16"/>
                    </a:lnTo>
                    <a:lnTo>
                      <a:pt x="1121" y="21"/>
                    </a:lnTo>
                    <a:lnTo>
                      <a:pt x="1171" y="27"/>
                    </a:lnTo>
                    <a:lnTo>
                      <a:pt x="1222" y="32"/>
                    </a:lnTo>
                    <a:lnTo>
                      <a:pt x="1275" y="39"/>
                    </a:lnTo>
                    <a:lnTo>
                      <a:pt x="1329" y="47"/>
                    </a:lnTo>
                    <a:lnTo>
                      <a:pt x="1386" y="56"/>
                    </a:lnTo>
                    <a:lnTo>
                      <a:pt x="1443" y="65"/>
                    </a:lnTo>
                    <a:lnTo>
                      <a:pt x="1502" y="75"/>
                    </a:lnTo>
                    <a:lnTo>
                      <a:pt x="1560" y="87"/>
                    </a:lnTo>
                    <a:lnTo>
                      <a:pt x="1620" y="100"/>
                    </a:lnTo>
                    <a:lnTo>
                      <a:pt x="1681" y="115"/>
                    </a:lnTo>
                    <a:lnTo>
                      <a:pt x="1742" y="129"/>
                    </a:lnTo>
                    <a:lnTo>
                      <a:pt x="1804" y="146"/>
                    </a:lnTo>
                    <a:lnTo>
                      <a:pt x="1865" y="164"/>
                    </a:lnTo>
                    <a:lnTo>
                      <a:pt x="1926" y="183"/>
                    </a:lnTo>
                    <a:lnTo>
                      <a:pt x="1987" y="204"/>
                    </a:lnTo>
                    <a:lnTo>
                      <a:pt x="2047" y="226"/>
                    </a:lnTo>
                    <a:lnTo>
                      <a:pt x="2105" y="250"/>
                    </a:lnTo>
                    <a:lnTo>
                      <a:pt x="2164" y="276"/>
                    </a:lnTo>
                    <a:lnTo>
                      <a:pt x="1975" y="1184"/>
                    </a:lnTo>
                    <a:lnTo>
                      <a:pt x="1980" y="1185"/>
                    </a:lnTo>
                    <a:lnTo>
                      <a:pt x="1990" y="1191"/>
                    </a:lnTo>
                    <a:lnTo>
                      <a:pt x="2005" y="1201"/>
                    </a:lnTo>
                    <a:lnTo>
                      <a:pt x="2020" y="1219"/>
                    </a:lnTo>
                    <a:lnTo>
                      <a:pt x="2031" y="1246"/>
                    </a:lnTo>
                    <a:lnTo>
                      <a:pt x="2035" y="1282"/>
                    </a:lnTo>
                    <a:lnTo>
                      <a:pt x="2030" y="1332"/>
                    </a:lnTo>
                    <a:lnTo>
                      <a:pt x="2011" y="1394"/>
                    </a:lnTo>
                    <a:lnTo>
                      <a:pt x="1681" y="1835"/>
                    </a:lnTo>
                    <a:lnTo>
                      <a:pt x="1636" y="1835"/>
                    </a:lnTo>
                    <a:lnTo>
                      <a:pt x="1512" y="1979"/>
                    </a:lnTo>
                    <a:lnTo>
                      <a:pt x="1510" y="1979"/>
                    </a:lnTo>
                    <a:lnTo>
                      <a:pt x="1502" y="1978"/>
                    </a:lnTo>
                    <a:lnTo>
                      <a:pt x="1490" y="1977"/>
                    </a:lnTo>
                    <a:lnTo>
                      <a:pt x="1474" y="1974"/>
                    </a:lnTo>
                    <a:lnTo>
                      <a:pt x="1451" y="1972"/>
                    </a:lnTo>
                    <a:lnTo>
                      <a:pt x="1427" y="1969"/>
                    </a:lnTo>
                    <a:lnTo>
                      <a:pt x="1397" y="1965"/>
                    </a:lnTo>
                    <a:lnTo>
                      <a:pt x="1364" y="1961"/>
                    </a:lnTo>
                    <a:lnTo>
                      <a:pt x="1328" y="1955"/>
                    </a:lnTo>
                    <a:lnTo>
                      <a:pt x="1288" y="1950"/>
                    </a:lnTo>
                    <a:lnTo>
                      <a:pt x="1246" y="1943"/>
                    </a:lnTo>
                    <a:lnTo>
                      <a:pt x="1200" y="1935"/>
                    </a:lnTo>
                    <a:lnTo>
                      <a:pt x="1152" y="1927"/>
                    </a:lnTo>
                    <a:lnTo>
                      <a:pt x="1101" y="1918"/>
                    </a:lnTo>
                    <a:lnTo>
                      <a:pt x="1049" y="1907"/>
                    </a:lnTo>
                    <a:lnTo>
                      <a:pt x="993" y="1896"/>
                    </a:lnTo>
                    <a:lnTo>
                      <a:pt x="937" y="1884"/>
                    </a:lnTo>
                    <a:lnTo>
                      <a:pt x="878" y="1871"/>
                    </a:lnTo>
                    <a:lnTo>
                      <a:pt x="818" y="1856"/>
                    </a:lnTo>
                    <a:lnTo>
                      <a:pt x="758" y="1841"/>
                    </a:lnTo>
                    <a:lnTo>
                      <a:pt x="696" y="1824"/>
                    </a:lnTo>
                    <a:lnTo>
                      <a:pt x="634" y="1806"/>
                    </a:lnTo>
                    <a:lnTo>
                      <a:pt x="572" y="1787"/>
                    </a:lnTo>
                    <a:lnTo>
                      <a:pt x="508" y="1768"/>
                    </a:lnTo>
                    <a:lnTo>
                      <a:pt x="445" y="1747"/>
                    </a:lnTo>
                    <a:lnTo>
                      <a:pt x="382" y="1724"/>
                    </a:lnTo>
                    <a:lnTo>
                      <a:pt x="319" y="1700"/>
                    </a:lnTo>
                    <a:lnTo>
                      <a:pt x="257" y="1674"/>
                    </a:lnTo>
                    <a:lnTo>
                      <a:pt x="196" y="1647"/>
                    </a:lnTo>
                    <a:lnTo>
                      <a:pt x="135" y="1620"/>
                    </a:lnTo>
                    <a:lnTo>
                      <a:pt x="76" y="1590"/>
                    </a:lnTo>
                    <a:lnTo>
                      <a:pt x="19" y="1559"/>
                    </a:lnTo>
                    <a:lnTo>
                      <a:pt x="18" y="1554"/>
                    </a:lnTo>
                    <a:lnTo>
                      <a:pt x="13" y="1538"/>
                    </a:lnTo>
                    <a:lnTo>
                      <a:pt x="8" y="1514"/>
                    </a:lnTo>
                    <a:lnTo>
                      <a:pt x="3" y="1486"/>
                    </a:lnTo>
                    <a:lnTo>
                      <a:pt x="0" y="1456"/>
                    </a:lnTo>
                    <a:lnTo>
                      <a:pt x="0" y="1424"/>
                    </a:lnTo>
                    <a:lnTo>
                      <a:pt x="3" y="1396"/>
                    </a:lnTo>
                    <a:lnTo>
                      <a:pt x="13" y="1371"/>
                    </a:lnTo>
                    <a:lnTo>
                      <a:pt x="443" y="1002"/>
                    </a:lnTo>
                    <a:lnTo>
                      <a:pt x="441" y="999"/>
                    </a:lnTo>
                    <a:lnTo>
                      <a:pt x="440" y="989"/>
                    </a:lnTo>
                    <a:lnTo>
                      <a:pt x="440" y="973"/>
                    </a:lnTo>
                    <a:lnTo>
                      <a:pt x="445" y="953"/>
                    </a:lnTo>
                    <a:lnTo>
                      <a:pt x="453" y="928"/>
                    </a:lnTo>
                    <a:lnTo>
                      <a:pt x="471" y="902"/>
                    </a:lnTo>
                    <a:lnTo>
                      <a:pt x="497" y="874"/>
                    </a:lnTo>
                    <a:lnTo>
                      <a:pt x="534" y="845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8" name="Freeform 203"/>
              <p:cNvSpPr>
                <a:spLocks/>
              </p:cNvSpPr>
              <p:nvPr/>
            </p:nvSpPr>
            <p:spPr bwMode="auto">
              <a:xfrm>
                <a:off x="8279" y="4656"/>
                <a:ext cx="311" cy="233"/>
              </a:xfrm>
              <a:custGeom>
                <a:avLst/>
                <a:gdLst>
                  <a:gd name="T0" fmla="*/ 0 w 1244"/>
                  <a:gd name="T1" fmla="*/ 0 h 930"/>
                  <a:gd name="T2" fmla="*/ 0 w 1244"/>
                  <a:gd name="T3" fmla="*/ 0 h 930"/>
                  <a:gd name="T4" fmla="*/ 0 w 1244"/>
                  <a:gd name="T5" fmla="*/ 0 h 930"/>
                  <a:gd name="T6" fmla="*/ 0 w 1244"/>
                  <a:gd name="T7" fmla="*/ 0 h 930"/>
                  <a:gd name="T8" fmla="*/ 0 w 1244"/>
                  <a:gd name="T9" fmla="*/ 0 h 9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4"/>
                  <a:gd name="T16" fmla="*/ 0 h 930"/>
                  <a:gd name="T17" fmla="*/ 1244 w 1244"/>
                  <a:gd name="T18" fmla="*/ 930 h 9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4" h="930">
                    <a:moveTo>
                      <a:pt x="164" y="0"/>
                    </a:moveTo>
                    <a:lnTo>
                      <a:pt x="1244" y="214"/>
                    </a:lnTo>
                    <a:lnTo>
                      <a:pt x="1067" y="930"/>
                    </a:lnTo>
                    <a:lnTo>
                      <a:pt x="0" y="688"/>
                    </a:lnTo>
                    <a:lnTo>
                      <a:pt x="16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39" name="Freeform 204"/>
              <p:cNvSpPr>
                <a:spLocks/>
              </p:cNvSpPr>
              <p:nvPr/>
            </p:nvSpPr>
            <p:spPr bwMode="auto">
              <a:xfrm>
                <a:off x="8300" y="4672"/>
                <a:ext cx="237" cy="91"/>
              </a:xfrm>
              <a:custGeom>
                <a:avLst/>
                <a:gdLst>
                  <a:gd name="T0" fmla="*/ 0 w 952"/>
                  <a:gd name="T1" fmla="*/ 0 h 366"/>
                  <a:gd name="T2" fmla="*/ 0 w 952"/>
                  <a:gd name="T3" fmla="*/ 0 h 366"/>
                  <a:gd name="T4" fmla="*/ 0 w 952"/>
                  <a:gd name="T5" fmla="*/ 0 h 366"/>
                  <a:gd name="T6" fmla="*/ 0 w 952"/>
                  <a:gd name="T7" fmla="*/ 0 h 366"/>
                  <a:gd name="T8" fmla="*/ 0 w 952"/>
                  <a:gd name="T9" fmla="*/ 0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52"/>
                  <a:gd name="T16" fmla="*/ 0 h 366"/>
                  <a:gd name="T17" fmla="*/ 952 w 952"/>
                  <a:gd name="T18" fmla="*/ 366 h 3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52" h="366">
                    <a:moveTo>
                      <a:pt x="112" y="0"/>
                    </a:moveTo>
                    <a:lnTo>
                      <a:pt x="952" y="153"/>
                    </a:lnTo>
                    <a:lnTo>
                      <a:pt x="200" y="108"/>
                    </a:lnTo>
                    <a:lnTo>
                      <a:pt x="0" y="366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0" name="Freeform 205"/>
              <p:cNvSpPr>
                <a:spLocks/>
              </p:cNvSpPr>
              <p:nvPr/>
            </p:nvSpPr>
            <p:spPr bwMode="auto">
              <a:xfrm>
                <a:off x="8222" y="4885"/>
                <a:ext cx="315" cy="84"/>
              </a:xfrm>
              <a:custGeom>
                <a:avLst/>
                <a:gdLst>
                  <a:gd name="T0" fmla="*/ 0 w 1259"/>
                  <a:gd name="T1" fmla="*/ 0 h 337"/>
                  <a:gd name="T2" fmla="*/ 0 w 1259"/>
                  <a:gd name="T3" fmla="*/ 0 h 337"/>
                  <a:gd name="T4" fmla="*/ 0 w 1259"/>
                  <a:gd name="T5" fmla="*/ 0 h 337"/>
                  <a:gd name="T6" fmla="*/ 0 w 1259"/>
                  <a:gd name="T7" fmla="*/ 0 h 337"/>
                  <a:gd name="T8" fmla="*/ 0 w 1259"/>
                  <a:gd name="T9" fmla="*/ 0 h 3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9"/>
                  <a:gd name="T16" fmla="*/ 0 h 337"/>
                  <a:gd name="T17" fmla="*/ 1259 w 1259"/>
                  <a:gd name="T18" fmla="*/ 337 h 3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9" h="337">
                    <a:moveTo>
                      <a:pt x="40" y="0"/>
                    </a:moveTo>
                    <a:lnTo>
                      <a:pt x="1259" y="288"/>
                    </a:lnTo>
                    <a:lnTo>
                      <a:pt x="1226" y="337"/>
                    </a:lnTo>
                    <a:lnTo>
                      <a:pt x="0" y="3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1" name="Freeform 206"/>
              <p:cNvSpPr>
                <a:spLocks/>
              </p:cNvSpPr>
              <p:nvPr/>
            </p:nvSpPr>
            <p:spPr bwMode="auto">
              <a:xfrm>
                <a:off x="8193" y="4910"/>
                <a:ext cx="316" cy="86"/>
              </a:xfrm>
              <a:custGeom>
                <a:avLst/>
                <a:gdLst>
                  <a:gd name="T0" fmla="*/ 0 w 1265"/>
                  <a:gd name="T1" fmla="*/ 0 h 342"/>
                  <a:gd name="T2" fmla="*/ 0 w 1265"/>
                  <a:gd name="T3" fmla="*/ 0 h 342"/>
                  <a:gd name="T4" fmla="*/ 0 w 1265"/>
                  <a:gd name="T5" fmla="*/ 0 h 342"/>
                  <a:gd name="T6" fmla="*/ 0 w 1265"/>
                  <a:gd name="T7" fmla="*/ 0 h 342"/>
                  <a:gd name="T8" fmla="*/ 0 w 1265"/>
                  <a:gd name="T9" fmla="*/ 0 h 3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5"/>
                  <a:gd name="T16" fmla="*/ 0 h 342"/>
                  <a:gd name="T17" fmla="*/ 1265 w 1265"/>
                  <a:gd name="T18" fmla="*/ 342 h 3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5" h="342">
                    <a:moveTo>
                      <a:pt x="46" y="0"/>
                    </a:moveTo>
                    <a:lnTo>
                      <a:pt x="1265" y="286"/>
                    </a:lnTo>
                    <a:lnTo>
                      <a:pt x="1226" y="342"/>
                    </a:lnTo>
                    <a:lnTo>
                      <a:pt x="0" y="3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2" name="Freeform 207"/>
              <p:cNvSpPr>
                <a:spLocks/>
              </p:cNvSpPr>
              <p:nvPr/>
            </p:nvSpPr>
            <p:spPr bwMode="auto">
              <a:xfrm>
                <a:off x="8165" y="4936"/>
                <a:ext cx="316" cy="86"/>
              </a:xfrm>
              <a:custGeom>
                <a:avLst/>
                <a:gdLst>
                  <a:gd name="T0" fmla="*/ 0 w 1264"/>
                  <a:gd name="T1" fmla="*/ 0 h 344"/>
                  <a:gd name="T2" fmla="*/ 0 w 1264"/>
                  <a:gd name="T3" fmla="*/ 0 h 344"/>
                  <a:gd name="T4" fmla="*/ 0 w 1264"/>
                  <a:gd name="T5" fmla="*/ 0 h 344"/>
                  <a:gd name="T6" fmla="*/ 0 w 1264"/>
                  <a:gd name="T7" fmla="*/ 0 h 344"/>
                  <a:gd name="T8" fmla="*/ 0 w 1264"/>
                  <a:gd name="T9" fmla="*/ 0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4"/>
                  <a:gd name="T16" fmla="*/ 0 h 344"/>
                  <a:gd name="T17" fmla="*/ 1264 w 1264"/>
                  <a:gd name="T18" fmla="*/ 344 h 3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4" h="344">
                    <a:moveTo>
                      <a:pt x="45" y="0"/>
                    </a:moveTo>
                    <a:lnTo>
                      <a:pt x="1264" y="287"/>
                    </a:lnTo>
                    <a:lnTo>
                      <a:pt x="1224" y="344"/>
                    </a:lnTo>
                    <a:lnTo>
                      <a:pt x="0" y="37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3" name="Freeform 208"/>
              <p:cNvSpPr>
                <a:spLocks/>
              </p:cNvSpPr>
              <p:nvPr/>
            </p:nvSpPr>
            <p:spPr bwMode="auto">
              <a:xfrm>
                <a:off x="8243" y="4989"/>
                <a:ext cx="48" cy="19"/>
              </a:xfrm>
              <a:custGeom>
                <a:avLst/>
                <a:gdLst>
                  <a:gd name="T0" fmla="*/ 0 w 190"/>
                  <a:gd name="T1" fmla="*/ 0 h 79"/>
                  <a:gd name="T2" fmla="*/ 0 w 190"/>
                  <a:gd name="T3" fmla="*/ 0 h 79"/>
                  <a:gd name="T4" fmla="*/ 0 w 190"/>
                  <a:gd name="T5" fmla="*/ 0 h 79"/>
                  <a:gd name="T6" fmla="*/ 0 w 190"/>
                  <a:gd name="T7" fmla="*/ 0 h 79"/>
                  <a:gd name="T8" fmla="*/ 0 w 190"/>
                  <a:gd name="T9" fmla="*/ 0 h 79"/>
                  <a:gd name="T10" fmla="*/ 0 w 190"/>
                  <a:gd name="T11" fmla="*/ 0 h 79"/>
                  <a:gd name="T12" fmla="*/ 0 w 190"/>
                  <a:gd name="T13" fmla="*/ 0 h 79"/>
                  <a:gd name="T14" fmla="*/ 0 w 190"/>
                  <a:gd name="T15" fmla="*/ 0 h 79"/>
                  <a:gd name="T16" fmla="*/ 0 w 190"/>
                  <a:gd name="T17" fmla="*/ 0 h 79"/>
                  <a:gd name="T18" fmla="*/ 0 w 190"/>
                  <a:gd name="T19" fmla="*/ 0 h 79"/>
                  <a:gd name="T20" fmla="*/ 0 w 190"/>
                  <a:gd name="T21" fmla="*/ 0 h 79"/>
                  <a:gd name="T22" fmla="*/ 0 w 190"/>
                  <a:gd name="T23" fmla="*/ 0 h 79"/>
                  <a:gd name="T24" fmla="*/ 0 w 190"/>
                  <a:gd name="T25" fmla="*/ 0 h 79"/>
                  <a:gd name="T26" fmla="*/ 0 w 190"/>
                  <a:gd name="T27" fmla="*/ 0 h 79"/>
                  <a:gd name="T28" fmla="*/ 0 w 190"/>
                  <a:gd name="T29" fmla="*/ 0 h 79"/>
                  <a:gd name="T30" fmla="*/ 0 w 190"/>
                  <a:gd name="T31" fmla="*/ 0 h 79"/>
                  <a:gd name="T32" fmla="*/ 0 w 190"/>
                  <a:gd name="T33" fmla="*/ 0 h 79"/>
                  <a:gd name="T34" fmla="*/ 0 w 190"/>
                  <a:gd name="T35" fmla="*/ 0 h 79"/>
                  <a:gd name="T36" fmla="*/ 0 w 190"/>
                  <a:gd name="T37" fmla="*/ 0 h 79"/>
                  <a:gd name="T38" fmla="*/ 0 w 190"/>
                  <a:gd name="T39" fmla="*/ 0 h 79"/>
                  <a:gd name="T40" fmla="*/ 0 w 190"/>
                  <a:gd name="T41" fmla="*/ 0 h 79"/>
                  <a:gd name="T42" fmla="*/ 0 w 190"/>
                  <a:gd name="T43" fmla="*/ 0 h 79"/>
                  <a:gd name="T44" fmla="*/ 0 w 190"/>
                  <a:gd name="T45" fmla="*/ 0 h 79"/>
                  <a:gd name="T46" fmla="*/ 0 w 190"/>
                  <a:gd name="T47" fmla="*/ 0 h 79"/>
                  <a:gd name="T48" fmla="*/ 0 w 190"/>
                  <a:gd name="T49" fmla="*/ 0 h 79"/>
                  <a:gd name="T50" fmla="*/ 0 w 190"/>
                  <a:gd name="T51" fmla="*/ 0 h 79"/>
                  <a:gd name="T52" fmla="*/ 0 w 190"/>
                  <a:gd name="T53" fmla="*/ 0 h 79"/>
                  <a:gd name="T54" fmla="*/ 0 w 190"/>
                  <a:gd name="T55" fmla="*/ 0 h 79"/>
                  <a:gd name="T56" fmla="*/ 0 w 190"/>
                  <a:gd name="T57" fmla="*/ 0 h 79"/>
                  <a:gd name="T58" fmla="*/ 0 w 190"/>
                  <a:gd name="T59" fmla="*/ 0 h 79"/>
                  <a:gd name="T60" fmla="*/ 0 w 190"/>
                  <a:gd name="T61" fmla="*/ 0 h 79"/>
                  <a:gd name="T62" fmla="*/ 0 w 190"/>
                  <a:gd name="T63" fmla="*/ 0 h 79"/>
                  <a:gd name="T64" fmla="*/ 0 w 19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0"/>
                  <a:gd name="T100" fmla="*/ 0 h 79"/>
                  <a:gd name="T101" fmla="*/ 190 w 190"/>
                  <a:gd name="T102" fmla="*/ 79 h 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0" h="79">
                    <a:moveTo>
                      <a:pt x="18" y="1"/>
                    </a:moveTo>
                    <a:lnTo>
                      <a:pt x="23" y="1"/>
                    </a:lnTo>
                    <a:lnTo>
                      <a:pt x="40" y="0"/>
                    </a:lnTo>
                    <a:lnTo>
                      <a:pt x="62" y="0"/>
                    </a:lnTo>
                    <a:lnTo>
                      <a:pt x="90" y="3"/>
                    </a:lnTo>
                    <a:lnTo>
                      <a:pt x="120" y="8"/>
                    </a:lnTo>
                    <a:lnTo>
                      <a:pt x="148" y="18"/>
                    </a:lnTo>
                    <a:lnTo>
                      <a:pt x="173" y="34"/>
                    </a:lnTo>
                    <a:lnTo>
                      <a:pt x="190" y="57"/>
                    </a:lnTo>
                    <a:lnTo>
                      <a:pt x="190" y="58"/>
                    </a:lnTo>
                    <a:lnTo>
                      <a:pt x="190" y="62"/>
                    </a:lnTo>
                    <a:lnTo>
                      <a:pt x="189" y="68"/>
                    </a:lnTo>
                    <a:lnTo>
                      <a:pt x="187" y="74"/>
                    </a:lnTo>
                    <a:lnTo>
                      <a:pt x="181" y="78"/>
                    </a:lnTo>
                    <a:lnTo>
                      <a:pt x="173" y="79"/>
                    </a:lnTo>
                    <a:lnTo>
                      <a:pt x="160" y="78"/>
                    </a:lnTo>
                    <a:lnTo>
                      <a:pt x="143" y="71"/>
                    </a:lnTo>
                    <a:lnTo>
                      <a:pt x="143" y="69"/>
                    </a:lnTo>
                    <a:lnTo>
                      <a:pt x="142" y="65"/>
                    </a:lnTo>
                    <a:lnTo>
                      <a:pt x="139" y="58"/>
                    </a:lnTo>
                    <a:lnTo>
                      <a:pt x="130" y="50"/>
                    </a:lnTo>
                    <a:lnTo>
                      <a:pt x="116" y="42"/>
                    </a:lnTo>
                    <a:lnTo>
                      <a:pt x="94" y="35"/>
                    </a:lnTo>
                    <a:lnTo>
                      <a:pt x="63" y="32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15" y="30"/>
                    </a:lnTo>
                    <a:lnTo>
                      <a:pt x="9" y="27"/>
                    </a:lnTo>
                    <a:lnTo>
                      <a:pt x="5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6" y="8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4" name="Freeform 209"/>
              <p:cNvSpPr>
                <a:spLocks/>
              </p:cNvSpPr>
              <p:nvPr/>
            </p:nvSpPr>
            <p:spPr bwMode="auto">
              <a:xfrm>
                <a:off x="8246" y="5003"/>
                <a:ext cx="27" cy="15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w 107"/>
                  <a:gd name="T45" fmla="*/ 0 h 63"/>
                  <a:gd name="T46" fmla="*/ 0 w 107"/>
                  <a:gd name="T47" fmla="*/ 0 h 63"/>
                  <a:gd name="T48" fmla="*/ 0 w 107"/>
                  <a:gd name="T49" fmla="*/ 0 h 63"/>
                  <a:gd name="T50" fmla="*/ 0 w 107"/>
                  <a:gd name="T51" fmla="*/ 0 h 63"/>
                  <a:gd name="T52" fmla="*/ 0 w 107"/>
                  <a:gd name="T53" fmla="*/ 0 h 63"/>
                  <a:gd name="T54" fmla="*/ 0 w 107"/>
                  <a:gd name="T55" fmla="*/ 0 h 63"/>
                  <a:gd name="T56" fmla="*/ 0 w 107"/>
                  <a:gd name="T57" fmla="*/ 0 h 63"/>
                  <a:gd name="T58" fmla="*/ 0 w 107"/>
                  <a:gd name="T59" fmla="*/ 0 h 63"/>
                  <a:gd name="T60" fmla="*/ 0 w 107"/>
                  <a:gd name="T61" fmla="*/ 0 h 63"/>
                  <a:gd name="T62" fmla="*/ 0 w 107"/>
                  <a:gd name="T63" fmla="*/ 0 h 63"/>
                  <a:gd name="T64" fmla="*/ 0 w 107"/>
                  <a:gd name="T65" fmla="*/ 0 h 6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7"/>
                  <a:gd name="T100" fmla="*/ 0 h 63"/>
                  <a:gd name="T101" fmla="*/ 107 w 107"/>
                  <a:gd name="T102" fmla="*/ 63 h 6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7" h="63">
                    <a:moveTo>
                      <a:pt x="43" y="58"/>
                    </a:moveTo>
                    <a:lnTo>
                      <a:pt x="54" y="61"/>
                    </a:lnTo>
                    <a:lnTo>
                      <a:pt x="64" y="63"/>
                    </a:lnTo>
                    <a:lnTo>
                      <a:pt x="74" y="63"/>
                    </a:lnTo>
                    <a:lnTo>
                      <a:pt x="83" y="63"/>
                    </a:lnTo>
                    <a:lnTo>
                      <a:pt x="91" y="61"/>
                    </a:lnTo>
                    <a:lnTo>
                      <a:pt x="97" y="57"/>
                    </a:lnTo>
                    <a:lnTo>
                      <a:pt x="102" y="54"/>
                    </a:lnTo>
                    <a:lnTo>
                      <a:pt x="106" y="48"/>
                    </a:lnTo>
                    <a:lnTo>
                      <a:pt x="107" y="43"/>
                    </a:lnTo>
                    <a:lnTo>
                      <a:pt x="106" y="37"/>
                    </a:lnTo>
                    <a:lnTo>
                      <a:pt x="102" y="30"/>
                    </a:lnTo>
                    <a:lnTo>
                      <a:pt x="97" y="24"/>
                    </a:lnTo>
                    <a:lnTo>
                      <a:pt x="90" y="19"/>
                    </a:lnTo>
                    <a:lnTo>
                      <a:pt x="82" y="13"/>
                    </a:lnTo>
                    <a:lnTo>
                      <a:pt x="74" y="9"/>
                    </a:lnTo>
                    <a:lnTo>
                      <a:pt x="63" y="4"/>
                    </a:lnTo>
                    <a:lnTo>
                      <a:pt x="53" y="2"/>
                    </a:lnTo>
                    <a:lnTo>
                      <a:pt x="42" y="0"/>
                    </a:lnTo>
                    <a:lnTo>
                      <a:pt x="32" y="0"/>
                    </a:lnTo>
                    <a:lnTo>
                      <a:pt x="23" y="1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9" y="38"/>
                    </a:lnTo>
                    <a:lnTo>
                      <a:pt x="16" y="44"/>
                    </a:lnTo>
                    <a:lnTo>
                      <a:pt x="25" y="49"/>
                    </a:lnTo>
                    <a:lnTo>
                      <a:pt x="33" y="54"/>
                    </a:lnTo>
                    <a:lnTo>
                      <a:pt x="43" y="58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5" name="Freeform 210"/>
              <p:cNvSpPr>
                <a:spLocks/>
              </p:cNvSpPr>
              <p:nvPr/>
            </p:nvSpPr>
            <p:spPr bwMode="auto">
              <a:xfrm>
                <a:off x="8113" y="4974"/>
                <a:ext cx="367" cy="131"/>
              </a:xfrm>
              <a:custGeom>
                <a:avLst/>
                <a:gdLst>
                  <a:gd name="T0" fmla="*/ 0 w 1469"/>
                  <a:gd name="T1" fmla="*/ 0 h 525"/>
                  <a:gd name="T2" fmla="*/ 0 w 1469"/>
                  <a:gd name="T3" fmla="*/ 0 h 525"/>
                  <a:gd name="T4" fmla="*/ 0 w 1469"/>
                  <a:gd name="T5" fmla="*/ 0 h 525"/>
                  <a:gd name="T6" fmla="*/ 0 w 1469"/>
                  <a:gd name="T7" fmla="*/ 0 h 525"/>
                  <a:gd name="T8" fmla="*/ 0 w 1469"/>
                  <a:gd name="T9" fmla="*/ 0 h 525"/>
                  <a:gd name="T10" fmla="*/ 0 w 1469"/>
                  <a:gd name="T11" fmla="*/ 0 h 525"/>
                  <a:gd name="T12" fmla="*/ 0 w 1469"/>
                  <a:gd name="T13" fmla="*/ 0 h 525"/>
                  <a:gd name="T14" fmla="*/ 0 w 1469"/>
                  <a:gd name="T15" fmla="*/ 0 h 525"/>
                  <a:gd name="T16" fmla="*/ 0 w 1469"/>
                  <a:gd name="T17" fmla="*/ 0 h 525"/>
                  <a:gd name="T18" fmla="*/ 0 w 1469"/>
                  <a:gd name="T19" fmla="*/ 0 h 525"/>
                  <a:gd name="T20" fmla="*/ 0 w 1469"/>
                  <a:gd name="T21" fmla="*/ 0 h 525"/>
                  <a:gd name="T22" fmla="*/ 0 w 1469"/>
                  <a:gd name="T23" fmla="*/ 0 h 525"/>
                  <a:gd name="T24" fmla="*/ 0 w 1469"/>
                  <a:gd name="T25" fmla="*/ 0 h 525"/>
                  <a:gd name="T26" fmla="*/ 0 w 1469"/>
                  <a:gd name="T27" fmla="*/ 0 h 525"/>
                  <a:gd name="T28" fmla="*/ 0 w 1469"/>
                  <a:gd name="T29" fmla="*/ 0 h 525"/>
                  <a:gd name="T30" fmla="*/ 0 w 1469"/>
                  <a:gd name="T31" fmla="*/ 0 h 525"/>
                  <a:gd name="T32" fmla="*/ 0 w 1469"/>
                  <a:gd name="T33" fmla="*/ 0 h 525"/>
                  <a:gd name="T34" fmla="*/ 0 w 1469"/>
                  <a:gd name="T35" fmla="*/ 0 h 525"/>
                  <a:gd name="T36" fmla="*/ 0 w 1469"/>
                  <a:gd name="T37" fmla="*/ 0 h 525"/>
                  <a:gd name="T38" fmla="*/ 0 w 1469"/>
                  <a:gd name="T39" fmla="*/ 0 h 525"/>
                  <a:gd name="T40" fmla="*/ 0 w 1469"/>
                  <a:gd name="T41" fmla="*/ 0 h 525"/>
                  <a:gd name="T42" fmla="*/ 0 w 1469"/>
                  <a:gd name="T43" fmla="*/ 0 h 525"/>
                  <a:gd name="T44" fmla="*/ 0 w 1469"/>
                  <a:gd name="T45" fmla="*/ 0 h 525"/>
                  <a:gd name="T46" fmla="*/ 0 w 1469"/>
                  <a:gd name="T47" fmla="*/ 0 h 525"/>
                  <a:gd name="T48" fmla="*/ 0 w 1469"/>
                  <a:gd name="T49" fmla="*/ 0 h 525"/>
                  <a:gd name="T50" fmla="*/ 0 w 1469"/>
                  <a:gd name="T51" fmla="*/ 0 h 525"/>
                  <a:gd name="T52" fmla="*/ 0 w 1469"/>
                  <a:gd name="T53" fmla="*/ 0 h 525"/>
                  <a:gd name="T54" fmla="*/ 0 w 1469"/>
                  <a:gd name="T55" fmla="*/ 0 h 525"/>
                  <a:gd name="T56" fmla="*/ 0 w 1469"/>
                  <a:gd name="T57" fmla="*/ 0 h 525"/>
                  <a:gd name="T58" fmla="*/ 0 w 1469"/>
                  <a:gd name="T59" fmla="*/ 0 h 525"/>
                  <a:gd name="T60" fmla="*/ 0 w 1469"/>
                  <a:gd name="T61" fmla="*/ 0 h 525"/>
                  <a:gd name="T62" fmla="*/ 0 w 1469"/>
                  <a:gd name="T63" fmla="*/ 0 h 525"/>
                  <a:gd name="T64" fmla="*/ 0 w 1469"/>
                  <a:gd name="T65" fmla="*/ 0 h 525"/>
                  <a:gd name="T66" fmla="*/ 0 w 1469"/>
                  <a:gd name="T67" fmla="*/ 0 h 525"/>
                  <a:gd name="T68" fmla="*/ 0 w 1469"/>
                  <a:gd name="T69" fmla="*/ 0 h 525"/>
                  <a:gd name="T70" fmla="*/ 0 w 1469"/>
                  <a:gd name="T71" fmla="*/ 0 h 525"/>
                  <a:gd name="T72" fmla="*/ 0 w 1469"/>
                  <a:gd name="T73" fmla="*/ 0 h 525"/>
                  <a:gd name="T74" fmla="*/ 0 w 1469"/>
                  <a:gd name="T75" fmla="*/ 0 h 525"/>
                  <a:gd name="T76" fmla="*/ 0 w 1469"/>
                  <a:gd name="T77" fmla="*/ 0 h 525"/>
                  <a:gd name="T78" fmla="*/ 0 w 1469"/>
                  <a:gd name="T79" fmla="*/ 0 h 5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69"/>
                  <a:gd name="T121" fmla="*/ 0 h 525"/>
                  <a:gd name="T122" fmla="*/ 1469 w 1469"/>
                  <a:gd name="T123" fmla="*/ 525 h 52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69" h="525">
                    <a:moveTo>
                      <a:pt x="1468" y="407"/>
                    </a:moveTo>
                    <a:lnTo>
                      <a:pt x="1466" y="407"/>
                    </a:lnTo>
                    <a:lnTo>
                      <a:pt x="1458" y="406"/>
                    </a:lnTo>
                    <a:lnTo>
                      <a:pt x="1446" y="405"/>
                    </a:lnTo>
                    <a:lnTo>
                      <a:pt x="1429" y="402"/>
                    </a:lnTo>
                    <a:lnTo>
                      <a:pt x="1408" y="400"/>
                    </a:lnTo>
                    <a:lnTo>
                      <a:pt x="1382" y="397"/>
                    </a:lnTo>
                    <a:lnTo>
                      <a:pt x="1353" y="393"/>
                    </a:lnTo>
                    <a:lnTo>
                      <a:pt x="1321" y="389"/>
                    </a:lnTo>
                    <a:lnTo>
                      <a:pt x="1285" y="383"/>
                    </a:lnTo>
                    <a:lnTo>
                      <a:pt x="1245" y="376"/>
                    </a:lnTo>
                    <a:lnTo>
                      <a:pt x="1203" y="370"/>
                    </a:lnTo>
                    <a:lnTo>
                      <a:pt x="1158" y="363"/>
                    </a:lnTo>
                    <a:lnTo>
                      <a:pt x="1110" y="354"/>
                    </a:lnTo>
                    <a:lnTo>
                      <a:pt x="1060" y="345"/>
                    </a:lnTo>
                    <a:lnTo>
                      <a:pt x="1008" y="335"/>
                    </a:lnTo>
                    <a:lnTo>
                      <a:pt x="954" y="323"/>
                    </a:lnTo>
                    <a:lnTo>
                      <a:pt x="898" y="311"/>
                    </a:lnTo>
                    <a:lnTo>
                      <a:pt x="841" y="299"/>
                    </a:lnTo>
                    <a:lnTo>
                      <a:pt x="782" y="284"/>
                    </a:lnTo>
                    <a:lnTo>
                      <a:pt x="723" y="269"/>
                    </a:lnTo>
                    <a:lnTo>
                      <a:pt x="663" y="253"/>
                    </a:lnTo>
                    <a:lnTo>
                      <a:pt x="602" y="236"/>
                    </a:lnTo>
                    <a:lnTo>
                      <a:pt x="541" y="217"/>
                    </a:lnTo>
                    <a:lnTo>
                      <a:pt x="480" y="198"/>
                    </a:lnTo>
                    <a:lnTo>
                      <a:pt x="417" y="178"/>
                    </a:lnTo>
                    <a:lnTo>
                      <a:pt x="356" y="156"/>
                    </a:lnTo>
                    <a:lnTo>
                      <a:pt x="296" y="133"/>
                    </a:lnTo>
                    <a:lnTo>
                      <a:pt x="236" y="109"/>
                    </a:lnTo>
                    <a:lnTo>
                      <a:pt x="178" y="84"/>
                    </a:lnTo>
                    <a:lnTo>
                      <a:pt x="120" y="57"/>
                    </a:lnTo>
                    <a:lnTo>
                      <a:pt x="64" y="29"/>
                    </a:lnTo>
                    <a:lnTo>
                      <a:pt x="9" y="0"/>
                    </a:lnTo>
                    <a:lnTo>
                      <a:pt x="7" y="4"/>
                    </a:lnTo>
                    <a:lnTo>
                      <a:pt x="5" y="15"/>
                    </a:lnTo>
                    <a:lnTo>
                      <a:pt x="3" y="33"/>
                    </a:lnTo>
                    <a:lnTo>
                      <a:pt x="0" y="55"/>
                    </a:lnTo>
                    <a:lnTo>
                      <a:pt x="0" y="79"/>
                    </a:lnTo>
                    <a:lnTo>
                      <a:pt x="3" y="102"/>
                    </a:lnTo>
                    <a:lnTo>
                      <a:pt x="10" y="125"/>
                    </a:lnTo>
                    <a:lnTo>
                      <a:pt x="22" y="143"/>
                    </a:lnTo>
                    <a:lnTo>
                      <a:pt x="23" y="144"/>
                    </a:lnTo>
                    <a:lnTo>
                      <a:pt x="26" y="146"/>
                    </a:lnTo>
                    <a:lnTo>
                      <a:pt x="33" y="150"/>
                    </a:lnTo>
                    <a:lnTo>
                      <a:pt x="43" y="154"/>
                    </a:lnTo>
                    <a:lnTo>
                      <a:pt x="54" y="161"/>
                    </a:lnTo>
                    <a:lnTo>
                      <a:pt x="69" y="169"/>
                    </a:lnTo>
                    <a:lnTo>
                      <a:pt x="86" y="177"/>
                    </a:lnTo>
                    <a:lnTo>
                      <a:pt x="106" y="187"/>
                    </a:lnTo>
                    <a:lnTo>
                      <a:pt x="128" y="197"/>
                    </a:lnTo>
                    <a:lnTo>
                      <a:pt x="154" y="208"/>
                    </a:lnTo>
                    <a:lnTo>
                      <a:pt x="182" y="221"/>
                    </a:lnTo>
                    <a:lnTo>
                      <a:pt x="213" y="234"/>
                    </a:lnTo>
                    <a:lnTo>
                      <a:pt x="247" y="248"/>
                    </a:lnTo>
                    <a:lnTo>
                      <a:pt x="283" y="262"/>
                    </a:lnTo>
                    <a:lnTo>
                      <a:pt x="322" y="277"/>
                    </a:lnTo>
                    <a:lnTo>
                      <a:pt x="364" y="292"/>
                    </a:lnTo>
                    <a:lnTo>
                      <a:pt x="410" y="308"/>
                    </a:lnTo>
                    <a:lnTo>
                      <a:pt x="457" y="323"/>
                    </a:lnTo>
                    <a:lnTo>
                      <a:pt x="508" y="339"/>
                    </a:lnTo>
                    <a:lnTo>
                      <a:pt x="562" y="355"/>
                    </a:lnTo>
                    <a:lnTo>
                      <a:pt x="618" y="371"/>
                    </a:lnTo>
                    <a:lnTo>
                      <a:pt x="678" y="387"/>
                    </a:lnTo>
                    <a:lnTo>
                      <a:pt x="740" y="402"/>
                    </a:lnTo>
                    <a:lnTo>
                      <a:pt x="805" y="418"/>
                    </a:lnTo>
                    <a:lnTo>
                      <a:pt x="874" y="433"/>
                    </a:lnTo>
                    <a:lnTo>
                      <a:pt x="945" y="449"/>
                    </a:lnTo>
                    <a:lnTo>
                      <a:pt x="1018" y="462"/>
                    </a:lnTo>
                    <a:lnTo>
                      <a:pt x="1096" y="477"/>
                    </a:lnTo>
                    <a:lnTo>
                      <a:pt x="1176" y="490"/>
                    </a:lnTo>
                    <a:lnTo>
                      <a:pt x="1259" y="503"/>
                    </a:lnTo>
                    <a:lnTo>
                      <a:pt x="1346" y="514"/>
                    </a:lnTo>
                    <a:lnTo>
                      <a:pt x="1435" y="525"/>
                    </a:lnTo>
                    <a:lnTo>
                      <a:pt x="1436" y="523"/>
                    </a:lnTo>
                    <a:lnTo>
                      <a:pt x="1441" y="516"/>
                    </a:lnTo>
                    <a:lnTo>
                      <a:pt x="1447" y="506"/>
                    </a:lnTo>
                    <a:lnTo>
                      <a:pt x="1454" y="491"/>
                    </a:lnTo>
                    <a:lnTo>
                      <a:pt x="1461" y="474"/>
                    </a:lnTo>
                    <a:lnTo>
                      <a:pt x="1466" y="454"/>
                    </a:lnTo>
                    <a:lnTo>
                      <a:pt x="1469" y="432"/>
                    </a:lnTo>
                    <a:lnTo>
                      <a:pt x="1468" y="407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6" name="Freeform 211"/>
              <p:cNvSpPr>
                <a:spLocks/>
              </p:cNvSpPr>
              <p:nvPr/>
            </p:nvSpPr>
            <p:spPr bwMode="auto">
              <a:xfrm>
                <a:off x="8253" y="4846"/>
                <a:ext cx="42" cy="29"/>
              </a:xfrm>
              <a:custGeom>
                <a:avLst/>
                <a:gdLst>
                  <a:gd name="T0" fmla="*/ 0 w 170"/>
                  <a:gd name="T1" fmla="*/ 0 h 120"/>
                  <a:gd name="T2" fmla="*/ 0 w 170"/>
                  <a:gd name="T3" fmla="*/ 0 h 120"/>
                  <a:gd name="T4" fmla="*/ 0 w 170"/>
                  <a:gd name="T5" fmla="*/ 0 h 120"/>
                  <a:gd name="T6" fmla="*/ 0 w 170"/>
                  <a:gd name="T7" fmla="*/ 0 h 120"/>
                  <a:gd name="T8" fmla="*/ 0 w 170"/>
                  <a:gd name="T9" fmla="*/ 0 h 120"/>
                  <a:gd name="T10" fmla="*/ 0 w 170"/>
                  <a:gd name="T11" fmla="*/ 0 h 120"/>
                  <a:gd name="T12" fmla="*/ 0 w 170"/>
                  <a:gd name="T13" fmla="*/ 0 h 120"/>
                  <a:gd name="T14" fmla="*/ 0 w 170"/>
                  <a:gd name="T15" fmla="*/ 0 h 120"/>
                  <a:gd name="T16" fmla="*/ 0 w 170"/>
                  <a:gd name="T17" fmla="*/ 0 h 120"/>
                  <a:gd name="T18" fmla="*/ 0 w 170"/>
                  <a:gd name="T19" fmla="*/ 0 h 120"/>
                  <a:gd name="T20" fmla="*/ 0 w 170"/>
                  <a:gd name="T21" fmla="*/ 0 h 120"/>
                  <a:gd name="T22" fmla="*/ 0 w 170"/>
                  <a:gd name="T23" fmla="*/ 0 h 120"/>
                  <a:gd name="T24" fmla="*/ 0 w 170"/>
                  <a:gd name="T25" fmla="*/ 0 h 120"/>
                  <a:gd name="T26" fmla="*/ 0 w 170"/>
                  <a:gd name="T27" fmla="*/ 0 h 120"/>
                  <a:gd name="T28" fmla="*/ 0 w 170"/>
                  <a:gd name="T29" fmla="*/ 0 h 120"/>
                  <a:gd name="T30" fmla="*/ 0 w 170"/>
                  <a:gd name="T31" fmla="*/ 0 h 120"/>
                  <a:gd name="T32" fmla="*/ 0 w 170"/>
                  <a:gd name="T33" fmla="*/ 0 h 120"/>
                  <a:gd name="T34" fmla="*/ 0 w 170"/>
                  <a:gd name="T35" fmla="*/ 0 h 120"/>
                  <a:gd name="T36" fmla="*/ 0 w 170"/>
                  <a:gd name="T37" fmla="*/ 0 h 1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0"/>
                  <a:gd name="T58" fmla="*/ 0 h 120"/>
                  <a:gd name="T59" fmla="*/ 170 w 170"/>
                  <a:gd name="T60" fmla="*/ 120 h 12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0" h="120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30" y="7"/>
                    </a:lnTo>
                    <a:lnTo>
                      <a:pt x="17" y="15"/>
                    </a:lnTo>
                    <a:lnTo>
                      <a:pt x="7" y="26"/>
                    </a:lnTo>
                    <a:lnTo>
                      <a:pt x="1" y="43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8" y="120"/>
                    </a:lnTo>
                    <a:lnTo>
                      <a:pt x="97" y="114"/>
                    </a:lnTo>
                    <a:lnTo>
                      <a:pt x="97" y="102"/>
                    </a:lnTo>
                    <a:lnTo>
                      <a:pt x="97" y="84"/>
                    </a:lnTo>
                    <a:lnTo>
                      <a:pt x="101" y="64"/>
                    </a:lnTo>
                    <a:lnTo>
                      <a:pt x="108" y="44"/>
                    </a:lnTo>
                    <a:lnTo>
                      <a:pt x="121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7" name="Freeform 212"/>
              <p:cNvSpPr>
                <a:spLocks/>
              </p:cNvSpPr>
              <p:nvPr/>
            </p:nvSpPr>
            <p:spPr bwMode="auto">
              <a:xfrm>
                <a:off x="8494" y="4901"/>
                <a:ext cx="43" cy="29"/>
              </a:xfrm>
              <a:custGeom>
                <a:avLst/>
                <a:gdLst>
                  <a:gd name="T0" fmla="*/ 0 w 170"/>
                  <a:gd name="T1" fmla="*/ 0 h 119"/>
                  <a:gd name="T2" fmla="*/ 0 w 170"/>
                  <a:gd name="T3" fmla="*/ 0 h 119"/>
                  <a:gd name="T4" fmla="*/ 0 w 170"/>
                  <a:gd name="T5" fmla="*/ 0 h 119"/>
                  <a:gd name="T6" fmla="*/ 0 w 170"/>
                  <a:gd name="T7" fmla="*/ 0 h 119"/>
                  <a:gd name="T8" fmla="*/ 0 w 170"/>
                  <a:gd name="T9" fmla="*/ 0 h 119"/>
                  <a:gd name="T10" fmla="*/ 0 w 170"/>
                  <a:gd name="T11" fmla="*/ 0 h 119"/>
                  <a:gd name="T12" fmla="*/ 0 w 170"/>
                  <a:gd name="T13" fmla="*/ 0 h 119"/>
                  <a:gd name="T14" fmla="*/ 0 w 170"/>
                  <a:gd name="T15" fmla="*/ 0 h 119"/>
                  <a:gd name="T16" fmla="*/ 0 w 170"/>
                  <a:gd name="T17" fmla="*/ 0 h 119"/>
                  <a:gd name="T18" fmla="*/ 0 w 170"/>
                  <a:gd name="T19" fmla="*/ 0 h 119"/>
                  <a:gd name="T20" fmla="*/ 0 w 170"/>
                  <a:gd name="T21" fmla="*/ 0 h 119"/>
                  <a:gd name="T22" fmla="*/ 0 w 170"/>
                  <a:gd name="T23" fmla="*/ 0 h 119"/>
                  <a:gd name="T24" fmla="*/ 0 w 170"/>
                  <a:gd name="T25" fmla="*/ 0 h 119"/>
                  <a:gd name="T26" fmla="*/ 0 w 170"/>
                  <a:gd name="T27" fmla="*/ 0 h 119"/>
                  <a:gd name="T28" fmla="*/ 0 w 170"/>
                  <a:gd name="T29" fmla="*/ 0 h 119"/>
                  <a:gd name="T30" fmla="*/ 0 w 170"/>
                  <a:gd name="T31" fmla="*/ 0 h 119"/>
                  <a:gd name="T32" fmla="*/ 0 w 170"/>
                  <a:gd name="T33" fmla="*/ 0 h 119"/>
                  <a:gd name="T34" fmla="*/ 0 w 170"/>
                  <a:gd name="T35" fmla="*/ 0 h 119"/>
                  <a:gd name="T36" fmla="*/ 0 w 170"/>
                  <a:gd name="T37" fmla="*/ 0 h 1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0"/>
                  <a:gd name="T58" fmla="*/ 0 h 119"/>
                  <a:gd name="T59" fmla="*/ 170 w 170"/>
                  <a:gd name="T60" fmla="*/ 119 h 11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0" h="119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29" y="7"/>
                    </a:lnTo>
                    <a:lnTo>
                      <a:pt x="18" y="14"/>
                    </a:lnTo>
                    <a:lnTo>
                      <a:pt x="7" y="25"/>
                    </a:lnTo>
                    <a:lnTo>
                      <a:pt x="0" y="42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7" y="119"/>
                    </a:lnTo>
                    <a:lnTo>
                      <a:pt x="96" y="114"/>
                    </a:lnTo>
                    <a:lnTo>
                      <a:pt x="96" y="101"/>
                    </a:lnTo>
                    <a:lnTo>
                      <a:pt x="96" y="83"/>
                    </a:lnTo>
                    <a:lnTo>
                      <a:pt x="100" y="62"/>
                    </a:lnTo>
                    <a:lnTo>
                      <a:pt x="107" y="44"/>
                    </a:lnTo>
                    <a:lnTo>
                      <a:pt x="120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8" name="Freeform 213"/>
              <p:cNvSpPr>
                <a:spLocks/>
              </p:cNvSpPr>
              <p:nvPr/>
            </p:nvSpPr>
            <p:spPr bwMode="auto">
              <a:xfrm>
                <a:off x="8299" y="4855"/>
                <a:ext cx="182" cy="50"/>
              </a:xfrm>
              <a:custGeom>
                <a:avLst/>
                <a:gdLst>
                  <a:gd name="T0" fmla="*/ 0 w 730"/>
                  <a:gd name="T1" fmla="*/ 0 h 200"/>
                  <a:gd name="T2" fmla="*/ 0 w 730"/>
                  <a:gd name="T3" fmla="*/ 0 h 200"/>
                  <a:gd name="T4" fmla="*/ 0 w 730"/>
                  <a:gd name="T5" fmla="*/ 0 h 200"/>
                  <a:gd name="T6" fmla="*/ 0 w 730"/>
                  <a:gd name="T7" fmla="*/ 0 h 200"/>
                  <a:gd name="T8" fmla="*/ 0 w 730"/>
                  <a:gd name="T9" fmla="*/ 0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0"/>
                  <a:gd name="T16" fmla="*/ 0 h 200"/>
                  <a:gd name="T17" fmla="*/ 730 w 730"/>
                  <a:gd name="T18" fmla="*/ 200 h 2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0" h="200">
                    <a:moveTo>
                      <a:pt x="0" y="44"/>
                    </a:moveTo>
                    <a:lnTo>
                      <a:pt x="697" y="200"/>
                    </a:lnTo>
                    <a:lnTo>
                      <a:pt x="730" y="156"/>
                    </a:lnTo>
                    <a:lnTo>
                      <a:pt x="33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49" name="Freeform 214"/>
              <p:cNvSpPr>
                <a:spLocks/>
              </p:cNvSpPr>
              <p:nvPr/>
            </p:nvSpPr>
            <p:spPr bwMode="auto">
              <a:xfrm>
                <a:off x="8297" y="4875"/>
                <a:ext cx="176" cy="47"/>
              </a:xfrm>
              <a:custGeom>
                <a:avLst/>
                <a:gdLst>
                  <a:gd name="T0" fmla="*/ 0 w 703"/>
                  <a:gd name="T1" fmla="*/ 0 h 187"/>
                  <a:gd name="T2" fmla="*/ 0 w 703"/>
                  <a:gd name="T3" fmla="*/ 0 h 187"/>
                  <a:gd name="T4" fmla="*/ 0 w 703"/>
                  <a:gd name="T5" fmla="*/ 0 h 187"/>
                  <a:gd name="T6" fmla="*/ 0 w 703"/>
                  <a:gd name="T7" fmla="*/ 0 h 187"/>
                  <a:gd name="T8" fmla="*/ 0 w 703"/>
                  <a:gd name="T9" fmla="*/ 0 h 1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3"/>
                  <a:gd name="T16" fmla="*/ 0 h 187"/>
                  <a:gd name="T17" fmla="*/ 703 w 703"/>
                  <a:gd name="T18" fmla="*/ 187 h 18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3" h="187">
                    <a:moveTo>
                      <a:pt x="0" y="30"/>
                    </a:moveTo>
                    <a:lnTo>
                      <a:pt x="696" y="187"/>
                    </a:lnTo>
                    <a:lnTo>
                      <a:pt x="703" y="157"/>
                    </a:lnTo>
                    <a:lnTo>
                      <a:pt x="6" y="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50" name="Freeform 215"/>
              <p:cNvSpPr>
                <a:spLocks/>
              </p:cNvSpPr>
              <p:nvPr/>
            </p:nvSpPr>
            <p:spPr bwMode="auto">
              <a:xfrm>
                <a:off x="8486" y="4969"/>
                <a:ext cx="106" cy="127"/>
              </a:xfrm>
              <a:custGeom>
                <a:avLst/>
                <a:gdLst>
                  <a:gd name="T0" fmla="*/ 0 w 424"/>
                  <a:gd name="T1" fmla="*/ 0 h 508"/>
                  <a:gd name="T2" fmla="*/ 0 w 424"/>
                  <a:gd name="T3" fmla="*/ 0 h 508"/>
                  <a:gd name="T4" fmla="*/ 0 w 424"/>
                  <a:gd name="T5" fmla="*/ 0 h 508"/>
                  <a:gd name="T6" fmla="*/ 0 w 424"/>
                  <a:gd name="T7" fmla="*/ 0 h 508"/>
                  <a:gd name="T8" fmla="*/ 0 w 424"/>
                  <a:gd name="T9" fmla="*/ 0 h 508"/>
                  <a:gd name="T10" fmla="*/ 0 w 424"/>
                  <a:gd name="T11" fmla="*/ 0 h 508"/>
                  <a:gd name="T12" fmla="*/ 0 w 424"/>
                  <a:gd name="T13" fmla="*/ 0 h 508"/>
                  <a:gd name="T14" fmla="*/ 0 w 424"/>
                  <a:gd name="T15" fmla="*/ 0 h 5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4"/>
                  <a:gd name="T25" fmla="*/ 0 h 508"/>
                  <a:gd name="T26" fmla="*/ 424 w 424"/>
                  <a:gd name="T27" fmla="*/ 508 h 5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4" h="508">
                    <a:moveTo>
                      <a:pt x="0" y="508"/>
                    </a:moveTo>
                    <a:lnTo>
                      <a:pt x="86" y="388"/>
                    </a:lnTo>
                    <a:lnTo>
                      <a:pt x="124" y="388"/>
                    </a:lnTo>
                    <a:lnTo>
                      <a:pt x="424" y="0"/>
                    </a:lnTo>
                    <a:lnTo>
                      <a:pt x="130" y="282"/>
                    </a:lnTo>
                    <a:lnTo>
                      <a:pt x="66" y="289"/>
                    </a:lnTo>
                    <a:lnTo>
                      <a:pt x="0" y="358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51" name="Freeform 216"/>
              <p:cNvSpPr>
                <a:spLocks/>
              </p:cNvSpPr>
              <p:nvPr/>
            </p:nvSpPr>
            <p:spPr bwMode="auto">
              <a:xfrm>
                <a:off x="8312" y="4637"/>
                <a:ext cx="296" cy="61"/>
              </a:xfrm>
              <a:custGeom>
                <a:avLst/>
                <a:gdLst>
                  <a:gd name="T0" fmla="*/ 0 w 1186"/>
                  <a:gd name="T1" fmla="*/ 0 h 245"/>
                  <a:gd name="T2" fmla="*/ 0 w 1186"/>
                  <a:gd name="T3" fmla="*/ 0 h 245"/>
                  <a:gd name="T4" fmla="*/ 0 w 1186"/>
                  <a:gd name="T5" fmla="*/ 0 h 245"/>
                  <a:gd name="T6" fmla="*/ 0 w 1186"/>
                  <a:gd name="T7" fmla="*/ 0 h 245"/>
                  <a:gd name="T8" fmla="*/ 0 w 1186"/>
                  <a:gd name="T9" fmla="*/ 0 h 245"/>
                  <a:gd name="T10" fmla="*/ 0 w 1186"/>
                  <a:gd name="T11" fmla="*/ 0 h 245"/>
                  <a:gd name="T12" fmla="*/ 0 w 1186"/>
                  <a:gd name="T13" fmla="*/ 0 h 245"/>
                  <a:gd name="T14" fmla="*/ 0 w 1186"/>
                  <a:gd name="T15" fmla="*/ 0 h 245"/>
                  <a:gd name="T16" fmla="*/ 0 w 1186"/>
                  <a:gd name="T17" fmla="*/ 0 h 245"/>
                  <a:gd name="T18" fmla="*/ 0 w 1186"/>
                  <a:gd name="T19" fmla="*/ 0 h 245"/>
                  <a:gd name="T20" fmla="*/ 0 w 1186"/>
                  <a:gd name="T21" fmla="*/ 0 h 245"/>
                  <a:gd name="T22" fmla="*/ 0 w 1186"/>
                  <a:gd name="T23" fmla="*/ 0 h 245"/>
                  <a:gd name="T24" fmla="*/ 0 w 1186"/>
                  <a:gd name="T25" fmla="*/ 0 h 245"/>
                  <a:gd name="T26" fmla="*/ 0 w 1186"/>
                  <a:gd name="T27" fmla="*/ 0 h 245"/>
                  <a:gd name="T28" fmla="*/ 0 w 1186"/>
                  <a:gd name="T29" fmla="*/ 0 h 245"/>
                  <a:gd name="T30" fmla="*/ 0 w 1186"/>
                  <a:gd name="T31" fmla="*/ 0 h 245"/>
                  <a:gd name="T32" fmla="*/ 0 w 1186"/>
                  <a:gd name="T33" fmla="*/ 0 h 245"/>
                  <a:gd name="T34" fmla="*/ 0 w 1186"/>
                  <a:gd name="T35" fmla="*/ 0 h 245"/>
                  <a:gd name="T36" fmla="*/ 0 w 1186"/>
                  <a:gd name="T37" fmla="*/ 0 h 245"/>
                  <a:gd name="T38" fmla="*/ 0 w 1186"/>
                  <a:gd name="T39" fmla="*/ 0 h 245"/>
                  <a:gd name="T40" fmla="*/ 0 w 1186"/>
                  <a:gd name="T41" fmla="*/ 0 h 245"/>
                  <a:gd name="T42" fmla="*/ 0 w 1186"/>
                  <a:gd name="T43" fmla="*/ 0 h 245"/>
                  <a:gd name="T44" fmla="*/ 0 w 1186"/>
                  <a:gd name="T45" fmla="*/ 0 h 245"/>
                  <a:gd name="T46" fmla="*/ 0 w 1186"/>
                  <a:gd name="T47" fmla="*/ 0 h 245"/>
                  <a:gd name="T48" fmla="*/ 0 w 1186"/>
                  <a:gd name="T49" fmla="*/ 0 h 245"/>
                  <a:gd name="T50" fmla="*/ 0 w 1186"/>
                  <a:gd name="T51" fmla="*/ 0 h 245"/>
                  <a:gd name="T52" fmla="*/ 0 w 1186"/>
                  <a:gd name="T53" fmla="*/ 0 h 245"/>
                  <a:gd name="T54" fmla="*/ 0 w 1186"/>
                  <a:gd name="T55" fmla="*/ 0 h 245"/>
                  <a:gd name="T56" fmla="*/ 0 w 1186"/>
                  <a:gd name="T57" fmla="*/ 0 h 245"/>
                  <a:gd name="T58" fmla="*/ 0 w 1186"/>
                  <a:gd name="T59" fmla="*/ 0 h 245"/>
                  <a:gd name="T60" fmla="*/ 0 w 1186"/>
                  <a:gd name="T61" fmla="*/ 0 h 245"/>
                  <a:gd name="T62" fmla="*/ 0 w 1186"/>
                  <a:gd name="T63" fmla="*/ 0 h 245"/>
                  <a:gd name="T64" fmla="*/ 0 w 1186"/>
                  <a:gd name="T65" fmla="*/ 0 h 245"/>
                  <a:gd name="T66" fmla="*/ 0 w 1186"/>
                  <a:gd name="T67" fmla="*/ 0 h 2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86"/>
                  <a:gd name="T103" fmla="*/ 0 h 245"/>
                  <a:gd name="T104" fmla="*/ 1186 w 1186"/>
                  <a:gd name="T105" fmla="*/ 245 h 24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86" h="245">
                    <a:moveTo>
                      <a:pt x="0" y="0"/>
                    </a:moveTo>
                    <a:lnTo>
                      <a:pt x="1186" y="245"/>
                    </a:lnTo>
                    <a:lnTo>
                      <a:pt x="1184" y="244"/>
                    </a:lnTo>
                    <a:lnTo>
                      <a:pt x="1180" y="242"/>
                    </a:lnTo>
                    <a:lnTo>
                      <a:pt x="1172" y="239"/>
                    </a:lnTo>
                    <a:lnTo>
                      <a:pt x="1161" y="233"/>
                    </a:lnTo>
                    <a:lnTo>
                      <a:pt x="1147" y="228"/>
                    </a:lnTo>
                    <a:lnTo>
                      <a:pt x="1130" y="222"/>
                    </a:lnTo>
                    <a:lnTo>
                      <a:pt x="1112" y="214"/>
                    </a:lnTo>
                    <a:lnTo>
                      <a:pt x="1091" y="205"/>
                    </a:lnTo>
                    <a:lnTo>
                      <a:pt x="1066" y="196"/>
                    </a:lnTo>
                    <a:lnTo>
                      <a:pt x="1039" y="187"/>
                    </a:lnTo>
                    <a:lnTo>
                      <a:pt x="1010" y="177"/>
                    </a:lnTo>
                    <a:lnTo>
                      <a:pt x="979" y="166"/>
                    </a:lnTo>
                    <a:lnTo>
                      <a:pt x="945" y="154"/>
                    </a:lnTo>
                    <a:lnTo>
                      <a:pt x="910" y="143"/>
                    </a:lnTo>
                    <a:lnTo>
                      <a:pt x="871" y="132"/>
                    </a:lnTo>
                    <a:lnTo>
                      <a:pt x="832" y="121"/>
                    </a:lnTo>
                    <a:lnTo>
                      <a:pt x="790" y="108"/>
                    </a:lnTo>
                    <a:lnTo>
                      <a:pt x="747" y="97"/>
                    </a:lnTo>
                    <a:lnTo>
                      <a:pt x="702" y="86"/>
                    </a:lnTo>
                    <a:lnTo>
                      <a:pt x="655" y="74"/>
                    </a:lnTo>
                    <a:lnTo>
                      <a:pt x="607" y="64"/>
                    </a:lnTo>
                    <a:lnTo>
                      <a:pt x="557" y="54"/>
                    </a:lnTo>
                    <a:lnTo>
                      <a:pt x="506" y="45"/>
                    </a:lnTo>
                    <a:lnTo>
                      <a:pt x="454" y="36"/>
                    </a:lnTo>
                    <a:lnTo>
                      <a:pt x="400" y="28"/>
                    </a:lnTo>
                    <a:lnTo>
                      <a:pt x="346" y="20"/>
                    </a:lnTo>
                    <a:lnTo>
                      <a:pt x="290" y="15"/>
                    </a:lnTo>
                    <a:lnTo>
                      <a:pt x="233" y="9"/>
                    </a:lnTo>
                    <a:lnTo>
                      <a:pt x="176" y="4"/>
                    </a:lnTo>
                    <a:lnTo>
                      <a:pt x="118" y="2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0552" name="Freeform 217"/>
              <p:cNvSpPr>
                <a:spLocks/>
              </p:cNvSpPr>
              <p:nvPr/>
            </p:nvSpPr>
            <p:spPr bwMode="auto">
              <a:xfrm>
                <a:off x="8250" y="4639"/>
                <a:ext cx="60" cy="185"/>
              </a:xfrm>
              <a:custGeom>
                <a:avLst/>
                <a:gdLst>
                  <a:gd name="T0" fmla="*/ 0 w 241"/>
                  <a:gd name="T1" fmla="*/ 0 h 738"/>
                  <a:gd name="T2" fmla="*/ 0 w 241"/>
                  <a:gd name="T3" fmla="*/ 0 h 738"/>
                  <a:gd name="T4" fmla="*/ 0 w 241"/>
                  <a:gd name="T5" fmla="*/ 0 h 738"/>
                  <a:gd name="T6" fmla="*/ 0 w 241"/>
                  <a:gd name="T7" fmla="*/ 0 h 738"/>
                  <a:gd name="T8" fmla="*/ 0 w 241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1"/>
                  <a:gd name="T16" fmla="*/ 0 h 738"/>
                  <a:gd name="T17" fmla="*/ 241 w 241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1" h="738">
                    <a:moveTo>
                      <a:pt x="241" y="0"/>
                    </a:moveTo>
                    <a:lnTo>
                      <a:pt x="52" y="738"/>
                    </a:lnTo>
                    <a:lnTo>
                      <a:pt x="0" y="726"/>
                    </a:lnTo>
                    <a:lnTo>
                      <a:pt x="169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60434" name="Group 218"/>
          <p:cNvGrpSpPr>
            <a:grpSpLocks/>
          </p:cNvGrpSpPr>
          <p:nvPr/>
        </p:nvGrpSpPr>
        <p:grpSpPr bwMode="auto">
          <a:xfrm>
            <a:off x="5743575" y="3506788"/>
            <a:ext cx="203200" cy="330200"/>
            <a:chOff x="4544" y="808"/>
            <a:chExt cx="128" cy="208"/>
          </a:xfrm>
        </p:grpSpPr>
        <p:sp>
          <p:nvSpPr>
            <p:cNvPr id="60480" name="Line 219"/>
            <p:cNvSpPr>
              <a:spLocks noChangeShapeType="1"/>
            </p:cNvSpPr>
            <p:nvPr/>
          </p:nvSpPr>
          <p:spPr bwMode="auto">
            <a:xfrm flipH="1" flipV="1">
              <a:off x="4624" y="80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0481" name="Line 220"/>
            <p:cNvSpPr>
              <a:spLocks noChangeShapeType="1"/>
            </p:cNvSpPr>
            <p:nvPr/>
          </p:nvSpPr>
          <p:spPr bwMode="auto">
            <a:xfrm flipH="1" flipV="1">
              <a:off x="4584" y="84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0482" name="Line 221"/>
            <p:cNvSpPr>
              <a:spLocks noChangeShapeType="1"/>
            </p:cNvSpPr>
            <p:nvPr/>
          </p:nvSpPr>
          <p:spPr bwMode="auto">
            <a:xfrm flipH="1" flipV="1">
              <a:off x="4544" y="88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0435" name="Line 222"/>
          <p:cNvSpPr>
            <a:spLocks noChangeShapeType="1"/>
          </p:cNvSpPr>
          <p:nvPr/>
        </p:nvSpPr>
        <p:spPr bwMode="auto">
          <a:xfrm>
            <a:off x="6022975" y="4027488"/>
            <a:ext cx="317500" cy="67310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0436" name="Group 223"/>
          <p:cNvGrpSpPr>
            <a:grpSpLocks/>
          </p:cNvGrpSpPr>
          <p:nvPr/>
        </p:nvGrpSpPr>
        <p:grpSpPr bwMode="auto">
          <a:xfrm>
            <a:off x="6194425" y="4152900"/>
            <a:ext cx="357188" cy="366713"/>
            <a:chOff x="618" y="3500"/>
            <a:chExt cx="202" cy="231"/>
          </a:xfrm>
        </p:grpSpPr>
        <p:sp>
          <p:nvSpPr>
            <p:cNvPr id="60478" name="Oval 224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79" name="Text Box 225"/>
            <p:cNvSpPr txBox="1">
              <a:spLocks noChangeArrowheads="1"/>
            </p:cNvSpPr>
            <p:nvPr/>
          </p:nvSpPr>
          <p:spPr bwMode="auto">
            <a:xfrm>
              <a:off x="628" y="3500"/>
              <a:ext cx="1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60437" name="Group 227"/>
          <p:cNvGrpSpPr>
            <a:grpSpLocks/>
          </p:cNvGrpSpPr>
          <p:nvPr/>
        </p:nvGrpSpPr>
        <p:grpSpPr bwMode="auto">
          <a:xfrm>
            <a:off x="4978400" y="4565650"/>
            <a:ext cx="339725" cy="366713"/>
            <a:chOff x="618" y="3500"/>
            <a:chExt cx="214" cy="231"/>
          </a:xfrm>
        </p:grpSpPr>
        <p:sp>
          <p:nvSpPr>
            <p:cNvPr id="60476" name="Oval 228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77" name="Text Box 229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4</a:t>
              </a:r>
            </a:p>
          </p:txBody>
        </p:sp>
      </p:grpSp>
      <p:sp>
        <p:nvSpPr>
          <p:cNvPr id="60438" name="Text Box 230"/>
          <p:cNvSpPr txBox="1">
            <a:spLocks noChangeArrowheads="1"/>
          </p:cNvSpPr>
          <p:nvPr/>
        </p:nvSpPr>
        <p:spPr bwMode="auto">
          <a:xfrm>
            <a:off x="5035550" y="5686425"/>
            <a:ext cx="15700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νέος ξένος πράκτορας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0439" name="Freeform 231"/>
          <p:cNvSpPr>
            <a:spLocks/>
          </p:cNvSpPr>
          <p:nvPr/>
        </p:nvSpPr>
        <p:spPr bwMode="auto">
          <a:xfrm flipH="1">
            <a:off x="5768975" y="4929188"/>
            <a:ext cx="546100" cy="419100"/>
          </a:xfrm>
          <a:custGeom>
            <a:avLst/>
            <a:gdLst>
              <a:gd name="T0" fmla="*/ 2147483647 w 376"/>
              <a:gd name="T1" fmla="*/ 2147483647 h 664"/>
              <a:gd name="T2" fmla="*/ 0 w 376"/>
              <a:gd name="T3" fmla="*/ 0 h 664"/>
              <a:gd name="T4" fmla="*/ 0 60000 65536"/>
              <a:gd name="T5" fmla="*/ 0 60000 65536"/>
              <a:gd name="T6" fmla="*/ 0 w 376"/>
              <a:gd name="T7" fmla="*/ 0 h 664"/>
              <a:gd name="T8" fmla="*/ 376 w 376"/>
              <a:gd name="T9" fmla="*/ 664 h 6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6" h="664">
                <a:moveTo>
                  <a:pt x="376" y="664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60440" name="Group 232"/>
          <p:cNvGrpSpPr>
            <a:grpSpLocks/>
          </p:cNvGrpSpPr>
          <p:nvPr/>
        </p:nvGrpSpPr>
        <p:grpSpPr bwMode="auto">
          <a:xfrm>
            <a:off x="5867400" y="4938713"/>
            <a:ext cx="339725" cy="366712"/>
            <a:chOff x="618" y="3500"/>
            <a:chExt cx="214" cy="231"/>
          </a:xfrm>
        </p:grpSpPr>
        <p:sp>
          <p:nvSpPr>
            <p:cNvPr id="60474" name="Oval 233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75" name="Text Box 234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3</a:t>
              </a:r>
            </a:p>
          </p:txBody>
        </p:sp>
      </p:grpSp>
      <p:grpSp>
        <p:nvGrpSpPr>
          <p:cNvPr id="60441" name="Group 238"/>
          <p:cNvGrpSpPr>
            <a:grpSpLocks/>
          </p:cNvGrpSpPr>
          <p:nvPr/>
        </p:nvGrpSpPr>
        <p:grpSpPr bwMode="auto">
          <a:xfrm>
            <a:off x="2227263" y="5605463"/>
            <a:ext cx="501650" cy="233362"/>
            <a:chOff x="3600" y="219"/>
            <a:chExt cx="360" cy="175"/>
          </a:xfrm>
        </p:grpSpPr>
        <p:sp>
          <p:nvSpPr>
            <p:cNvPr id="60461" name="Oval 23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62" name="Line 24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63" name="Line 24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0464" name="Rectangle 242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65" name="Oval 24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0466" name="Group 24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471" name="Line 2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72" name="Line 2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73" name="Line 2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60467" name="Group 24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468" name="Line 2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69" name="Line 2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470" name="Line 2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60442" name="Text Box 252"/>
          <p:cNvSpPr txBox="1">
            <a:spLocks noChangeArrowheads="1"/>
          </p:cNvSpPr>
          <p:nvPr/>
        </p:nvSpPr>
        <p:spPr bwMode="auto">
          <a:xfrm>
            <a:off x="2686050" y="5572125"/>
            <a:ext cx="1430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πράκτορας ανταποκριτή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0443" name="Text Box 253"/>
          <p:cNvSpPr txBox="1">
            <a:spLocks noChangeArrowheads="1"/>
          </p:cNvSpPr>
          <p:nvPr/>
        </p:nvSpPr>
        <p:spPr bwMode="auto">
          <a:xfrm>
            <a:off x="1162050" y="5978525"/>
            <a:ext cx="1430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ανταποκριτής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0444" name="Text Box 254"/>
          <p:cNvSpPr txBox="1">
            <a:spLocks noChangeArrowheads="1"/>
          </p:cNvSpPr>
          <p:nvPr/>
        </p:nvSpPr>
        <p:spPr bwMode="auto">
          <a:xfrm>
            <a:off x="6381750" y="5356225"/>
            <a:ext cx="909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νέο ξένο δίκτυο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0445" name="Rectangle 256"/>
          <p:cNvSpPr>
            <a:spLocks noGrp="1" noChangeArrowheads="1"/>
          </p:cNvSpPr>
          <p:nvPr>
            <p:ph type="title"/>
          </p:nvPr>
        </p:nvSpPr>
        <p:spPr>
          <a:xfrm>
            <a:off x="238125" y="98425"/>
            <a:ext cx="8596313" cy="1143000"/>
          </a:xfrm>
        </p:spPr>
        <p:txBody>
          <a:bodyPr/>
          <a:lstStyle/>
          <a:p>
            <a:r>
              <a:rPr lang="el-GR" sz="3200" dirty="0" smtClean="0">
                <a:ea typeface="ＭＳ Ｐゴシック" pitchFamily="34" charset="-128"/>
              </a:rPr>
              <a:t>Κινητικότητα με άμεση δρομολόγηση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60446" name="Rectangle 257"/>
          <p:cNvSpPr>
            <a:spLocks noGrp="1" noChangeArrowheads="1"/>
          </p:cNvSpPr>
          <p:nvPr>
            <p:ph type="body" idx="1"/>
          </p:nvPr>
        </p:nvSpPr>
        <p:spPr>
          <a:xfrm>
            <a:off x="488950" y="1025525"/>
            <a:ext cx="7772400" cy="16462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 smtClean="0">
                <a:ea typeface="ＭＳ Ｐゴシック" pitchFamily="34" charset="-128"/>
              </a:rPr>
              <a:t>ξένος πράκτορας-άγκυρα </a:t>
            </a:r>
            <a:r>
              <a:rPr lang="en-US" sz="2400" dirty="0" smtClean="0">
                <a:ea typeface="ＭＳ Ｐゴシック" pitchFamily="34" charset="-128"/>
              </a:rPr>
              <a:t>(FA): FA </a:t>
            </a:r>
            <a:r>
              <a:rPr lang="el-GR" sz="2400" dirty="0" smtClean="0">
                <a:ea typeface="ＭＳ Ｐゴシック" pitchFamily="34" charset="-128"/>
              </a:rPr>
              <a:t>στο πρώτο επισκεπτόμενο δίκτυο</a:t>
            </a: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l-GR" sz="2400" dirty="0" smtClean="0">
                <a:ea typeface="ＭＳ Ｐゴシック" pitchFamily="34" charset="-128"/>
              </a:rPr>
              <a:t>τα δεδομένα πάντα δρομολογούνται πρώτα προς το </a:t>
            </a:r>
            <a:r>
              <a:rPr lang="en-US" sz="2400" dirty="0" smtClean="0">
                <a:ea typeface="ＭＳ Ｐゴシック" pitchFamily="34" charset="-128"/>
              </a:rPr>
              <a:t>FA-</a:t>
            </a:r>
            <a:r>
              <a:rPr lang="el-GR" sz="2400" dirty="0" smtClean="0">
                <a:ea typeface="ＭＳ Ｐゴシック" pitchFamily="34" charset="-128"/>
              </a:rPr>
              <a:t>άγκυρα</a:t>
            </a: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l-GR" sz="2400" dirty="0" smtClean="0">
                <a:ea typeface="ＭＳ Ｐゴシック" pitchFamily="34" charset="-128"/>
              </a:rPr>
              <a:t>όταν το κινητό κινείται</a:t>
            </a:r>
            <a:r>
              <a:rPr lang="en-US" sz="2400" dirty="0" smtClean="0">
                <a:ea typeface="ＭＳ Ｐゴシック" pitchFamily="34" charset="-128"/>
              </a:rPr>
              <a:t>: </a:t>
            </a:r>
            <a:r>
              <a:rPr lang="el-GR" sz="2400" dirty="0" smtClean="0">
                <a:ea typeface="ＭＳ Ｐゴシック" pitchFamily="34" charset="-128"/>
              </a:rPr>
              <a:t>νέο</a:t>
            </a:r>
            <a:r>
              <a:rPr lang="en-US" sz="2400" dirty="0" smtClean="0">
                <a:ea typeface="ＭＳ Ｐゴシック" pitchFamily="34" charset="-128"/>
              </a:rPr>
              <a:t> FA </a:t>
            </a:r>
            <a:r>
              <a:rPr lang="el-GR" sz="2400" dirty="0" smtClean="0">
                <a:ea typeface="ＭＳ Ｐゴシック" pitchFamily="34" charset="-128"/>
              </a:rPr>
              <a:t>κανονίζει να έχει δεδομένα προωθημένα από το παλιό </a:t>
            </a:r>
            <a:r>
              <a:rPr lang="en-US" sz="2400" dirty="0" smtClean="0">
                <a:ea typeface="ＭＳ Ｐゴシック" pitchFamily="34" charset="-128"/>
              </a:rPr>
              <a:t>FA (</a:t>
            </a:r>
            <a:r>
              <a:rPr lang="el-GR" sz="2400" dirty="0" smtClean="0">
                <a:ea typeface="ＭＳ Ｐゴシック" pitchFamily="34" charset="-128"/>
              </a:rPr>
              <a:t>αλυσίδα</a:t>
            </a:r>
            <a:r>
              <a:rPr lang="en-US" sz="2400" dirty="0" smtClean="0">
                <a:ea typeface="ＭＳ Ｐゴシック" pitchFamily="34" charset="-128"/>
              </a:rPr>
              <a:t>)</a:t>
            </a:r>
          </a:p>
        </p:txBody>
      </p:sp>
      <p:pic>
        <p:nvPicPr>
          <p:cNvPr id="60447" name="Picture 1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0475" y="5454650"/>
            <a:ext cx="78105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48" name="Picture 1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6113" y="4081463"/>
            <a:ext cx="682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49" name="Picture 1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7350" y="5413375"/>
            <a:ext cx="571500" cy="2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50" name="Freeform 226"/>
          <p:cNvSpPr>
            <a:spLocks/>
          </p:cNvSpPr>
          <p:nvPr/>
        </p:nvSpPr>
        <p:spPr bwMode="auto">
          <a:xfrm>
            <a:off x="4587875" y="4408488"/>
            <a:ext cx="1828800" cy="1392237"/>
          </a:xfrm>
          <a:custGeom>
            <a:avLst/>
            <a:gdLst>
              <a:gd name="T0" fmla="*/ 0 w 1152"/>
              <a:gd name="T1" fmla="*/ 0 h 877"/>
              <a:gd name="T2" fmla="*/ 2147483647 w 1152"/>
              <a:gd name="T3" fmla="*/ 2147483647 h 877"/>
              <a:gd name="T4" fmla="*/ 2147483647 w 1152"/>
              <a:gd name="T5" fmla="*/ 2147483647 h 877"/>
              <a:gd name="T6" fmla="*/ 2147483647 w 1152"/>
              <a:gd name="T7" fmla="*/ 2147483647 h 877"/>
              <a:gd name="T8" fmla="*/ 0 60000 65536"/>
              <a:gd name="T9" fmla="*/ 0 60000 65536"/>
              <a:gd name="T10" fmla="*/ 0 60000 65536"/>
              <a:gd name="T11" fmla="*/ 0 60000 65536"/>
              <a:gd name="T12" fmla="*/ 0 w 1152"/>
              <a:gd name="T13" fmla="*/ 0 h 877"/>
              <a:gd name="T14" fmla="*/ 1152 w 1152"/>
              <a:gd name="T15" fmla="*/ 877 h 8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2" h="877">
                <a:moveTo>
                  <a:pt x="0" y="0"/>
                </a:moveTo>
                <a:cubicBezTo>
                  <a:pt x="75" y="129"/>
                  <a:pt x="291" y="675"/>
                  <a:pt x="448" y="776"/>
                </a:cubicBezTo>
                <a:cubicBezTo>
                  <a:pt x="605" y="877"/>
                  <a:pt x="840" y="665"/>
                  <a:pt x="944" y="608"/>
                </a:cubicBezTo>
                <a:lnTo>
                  <a:pt x="1152" y="456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0451" name="Group 169"/>
          <p:cNvGrpSpPr>
            <a:grpSpLocks/>
          </p:cNvGrpSpPr>
          <p:nvPr/>
        </p:nvGrpSpPr>
        <p:grpSpPr bwMode="auto">
          <a:xfrm>
            <a:off x="5984875" y="4473575"/>
            <a:ext cx="1174750" cy="776288"/>
            <a:chOff x="4089854" y="1363889"/>
            <a:chExt cx="1091746" cy="791482"/>
          </a:xfrm>
        </p:grpSpPr>
        <p:sp>
          <p:nvSpPr>
            <p:cNvPr id="60457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0458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60459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460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60452" name="Group 235"/>
          <p:cNvGrpSpPr>
            <a:grpSpLocks/>
          </p:cNvGrpSpPr>
          <p:nvPr/>
        </p:nvGrpSpPr>
        <p:grpSpPr bwMode="auto">
          <a:xfrm>
            <a:off x="4851400" y="5073650"/>
            <a:ext cx="339725" cy="366713"/>
            <a:chOff x="618" y="3500"/>
            <a:chExt cx="214" cy="231"/>
          </a:xfrm>
        </p:grpSpPr>
        <p:sp>
          <p:nvSpPr>
            <p:cNvPr id="60455" name="Oval 236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0456" name="Text Box 237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</a:rPr>
                <a:t>5</a:t>
              </a:r>
            </a:p>
          </p:txBody>
        </p:sp>
      </p:grpSp>
      <p:pic>
        <p:nvPicPr>
          <p:cNvPr id="60453" name="Picture 6" descr="underline_ba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163" y="860425"/>
            <a:ext cx="7000215" cy="14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54" name="Text Box 122"/>
          <p:cNvSpPr txBox="1">
            <a:spLocks noChangeArrowheads="1"/>
          </p:cNvSpPr>
          <p:nvPr/>
        </p:nvSpPr>
        <p:spPr bwMode="auto">
          <a:xfrm>
            <a:off x="3867150" y="3641725"/>
            <a:ext cx="9858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ξένος πράκτορας άγκυρα</a:t>
            </a:r>
            <a:endParaRPr lang="en-US" sz="14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ADEE135A-E9DE-450B-BE19-A0CA12EF520B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61444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1445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0D044ED-9FE9-4FE0-8628-D28E96FD0EB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14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Διάρθρωση θεματικής ενότητας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614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2"/>
                </a:solidFill>
                <a:ea typeface="ＭＳ Ｐゴシック" pitchFamily="34" charset="-128"/>
              </a:rPr>
              <a:t>6.1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Εισαγωγή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l-GR" sz="2400" u="sng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Ασύρματο</a:t>
            </a:r>
            <a:endParaRPr lang="en-US" sz="2400" u="sng" dirty="0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2"/>
                </a:solidFill>
                <a:ea typeface="ＭＳ Ｐゴシック" pitchFamily="34" charset="-128"/>
              </a:rPr>
              <a:t>6.2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Ασύρματες ζεύξεις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CDMA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2"/>
                </a:solidFill>
                <a:ea typeface="ＭＳ Ｐゴシック" pitchFamily="34" charset="-128"/>
              </a:rPr>
              <a:t>6.3</a:t>
            </a:r>
            <a:r>
              <a:rPr lang="en-US" sz="2000" dirty="0" smtClean="0">
                <a:ea typeface="ＭＳ Ｐゴシック" pitchFamily="34" charset="-128"/>
              </a:rPr>
              <a:t> IEEE 802.11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ασύρματα</a:t>
            </a:r>
            <a:r>
              <a:rPr lang="en-US" sz="2000" dirty="0" smtClean="0">
                <a:ea typeface="ＭＳ Ｐゴシック" pitchFamily="34" charset="-128"/>
              </a:rPr>
              <a:t> LANs (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n-US" altLang="ja-JP" sz="2000" dirty="0" smtClean="0">
                <a:ea typeface="ＭＳ Ｐゴシック" pitchFamily="34" charset="-128"/>
              </a:rPr>
              <a:t>Wi-Fi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r>
              <a:rPr lang="en-US" altLang="ja-JP" sz="2000" dirty="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2"/>
                </a:solidFill>
                <a:ea typeface="ＭＳ Ｐゴシック" pitchFamily="34" charset="-128"/>
              </a:rPr>
              <a:t>6.4 </a:t>
            </a:r>
            <a:r>
              <a:rPr lang="el-GR" sz="2000" dirty="0" err="1" smtClean="0">
                <a:latin typeface="Arial" pitchFamily="34" charset="0"/>
                <a:ea typeface="ＭＳ Ｐゴシック" pitchFamily="34" charset="-128"/>
              </a:rPr>
              <a:t>Κυψελωτή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 πρόσβαση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στο </a:t>
            </a:r>
            <a:r>
              <a:rPr lang="en-US" sz="2000" dirty="0" smtClean="0">
                <a:ea typeface="ＭＳ Ｐゴシック" pitchFamily="34" charset="-128"/>
              </a:rPr>
              <a:t>Internet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αρχιτεκτονική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πρότυπα</a:t>
            </a:r>
            <a:r>
              <a:rPr lang="en-US" sz="2000" dirty="0" smtClean="0">
                <a:ea typeface="ＭＳ Ｐゴシック" pitchFamily="34" charset="-128"/>
              </a:rPr>
              <a:t> (e.g., GSM)</a:t>
            </a:r>
          </a:p>
        </p:txBody>
      </p:sp>
      <p:sp>
        <p:nvSpPr>
          <p:cNvPr id="6144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u="sng" dirty="0" smtClean="0">
                <a:solidFill>
                  <a:srgbClr val="000099"/>
                </a:solidFill>
                <a:latin typeface="Arial" pitchFamily="34" charset="0"/>
                <a:ea typeface="ＭＳ Ｐゴシック" pitchFamily="34" charset="-128"/>
              </a:rPr>
              <a:t>Κινητικότητα</a:t>
            </a:r>
            <a:endParaRPr lang="en-US" sz="2400" u="sng" dirty="0" smtClean="0">
              <a:solidFill>
                <a:srgbClr val="000099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2"/>
                </a:solidFill>
                <a:ea typeface="ＭＳ Ｐゴシック" pitchFamily="34" charset="-128"/>
              </a:rPr>
              <a:t>6.5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Αρχές</a:t>
            </a:r>
            <a:r>
              <a:rPr lang="en-US" sz="2000" dirty="0" smtClean="0">
                <a:ea typeface="ＭＳ Ｐゴシック" pitchFamily="34" charset="-128"/>
              </a:rPr>
              <a:t>: </a:t>
            </a:r>
            <a:r>
              <a:rPr lang="el-GR" sz="2000" dirty="0" err="1" smtClean="0">
                <a:latin typeface="Arial" pitchFamily="34" charset="0"/>
                <a:ea typeface="ＭＳ Ｐゴシック" pitchFamily="34" charset="-128"/>
              </a:rPr>
              <a:t>διευθυνσιοδότηση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και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δρομολόγηση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προς κινητούς χρήστες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6.6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Mobile IP</a:t>
            </a:r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6.7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Διαχείριση κινητικότητας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σε </a:t>
            </a:r>
            <a:r>
              <a:rPr lang="el-GR" sz="2000" dirty="0" err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κυψελωτά</a:t>
            </a:r>
            <a:r>
              <a:rPr lang="el-GR" sz="2000" dirty="0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</a:rPr>
              <a:t> δίκτυα</a:t>
            </a:r>
            <a:endParaRPr lang="en-US" sz="2000" dirty="0" smtClean="0">
              <a:solidFill>
                <a:srgbClr val="C00000"/>
              </a:solidFill>
              <a:latin typeface="Arial" pitchFamily="34" charset="0"/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6.8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Κινητικότητα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και πρωτόκολλα υψηλότερων στρωμάτων</a:t>
            </a:r>
            <a:endParaRPr lang="en-US" sz="2000" dirty="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solidFill>
                  <a:srgbClr val="000099"/>
                </a:solidFill>
                <a:ea typeface="ＭＳ Ｐゴシック" pitchFamily="34" charset="-128"/>
              </a:rPr>
              <a:t>6.9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l-GR" sz="2000" dirty="0" smtClean="0">
                <a:latin typeface="Arial" pitchFamily="34" charset="0"/>
                <a:ea typeface="ＭＳ Ｐゴシック" pitchFamily="34" charset="-128"/>
              </a:rPr>
              <a:t>Περίληψη</a:t>
            </a:r>
            <a:endParaRPr lang="en-US" sz="20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61449" name="Picture 23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" y="1017588"/>
            <a:ext cx="5696217" cy="17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24E1386-166A-4EFF-944B-A169F2D1D928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6246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246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F14F79B-3445-496B-A47C-3A4B849C11F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24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Mobile IP</a:t>
            </a:r>
          </a:p>
        </p:txBody>
      </p:sp>
      <p:sp>
        <p:nvSpPr>
          <p:cNvPr id="624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RFC 3344</a:t>
            </a:r>
          </a:p>
          <a:p>
            <a:r>
              <a:rPr lang="el-GR" smtClean="0">
                <a:ea typeface="ＭＳ Ｐゴシック" pitchFamily="34" charset="-128"/>
              </a:rPr>
              <a:t>πολλά χαρακτηριστικά που έχουμε δει</a:t>
            </a:r>
            <a:r>
              <a:rPr lang="en-US" altLang="ja-JP" smtClean="0">
                <a:ea typeface="ＭＳ Ｐゴシック" pitchFamily="34" charset="-128"/>
              </a:rPr>
              <a:t>: </a:t>
            </a:r>
          </a:p>
          <a:p>
            <a:pPr lvl="1"/>
            <a:r>
              <a:rPr lang="el-GR" smtClean="0">
                <a:ea typeface="ＭＳ Ｐゴシック" pitchFamily="34" charset="-128"/>
              </a:rPr>
              <a:t>οικιακοί πράκτορες</a:t>
            </a:r>
            <a:r>
              <a:rPr lang="en-US" smtClean="0">
                <a:ea typeface="ＭＳ Ｐゴシック" pitchFamily="34" charset="-128"/>
              </a:rPr>
              <a:t>, </a:t>
            </a:r>
            <a:r>
              <a:rPr lang="el-GR" smtClean="0">
                <a:ea typeface="ＭＳ Ｐゴシック" pitchFamily="34" charset="-128"/>
              </a:rPr>
              <a:t>ξένοι πράκτορες</a:t>
            </a:r>
            <a:r>
              <a:rPr lang="en-US" smtClean="0">
                <a:ea typeface="ＭＳ Ｐゴシック" pitchFamily="34" charset="-128"/>
              </a:rPr>
              <a:t>, </a:t>
            </a:r>
            <a:r>
              <a:rPr lang="el-GR" smtClean="0">
                <a:ea typeface="ＭＳ Ｐゴシック" pitchFamily="34" charset="-128"/>
              </a:rPr>
              <a:t>εγγραφή ξένου πράκτορα</a:t>
            </a:r>
            <a:r>
              <a:rPr lang="en-US" smtClean="0">
                <a:ea typeface="ＭＳ Ｐゴシック" pitchFamily="34" charset="-128"/>
              </a:rPr>
              <a:t>, care-of</a:t>
            </a:r>
            <a:r>
              <a:rPr lang="el-GR" smtClean="0">
                <a:ea typeface="ＭＳ Ｐゴシック" pitchFamily="34" charset="-128"/>
              </a:rPr>
              <a:t> διευθύνσεις</a:t>
            </a:r>
            <a:r>
              <a:rPr lang="en-US" smtClean="0">
                <a:ea typeface="ＭＳ Ｐゴシック" pitchFamily="34" charset="-128"/>
              </a:rPr>
              <a:t>, </a:t>
            </a:r>
            <a:r>
              <a:rPr lang="el-GR" smtClean="0">
                <a:ea typeface="ＭＳ Ｐゴシック" pitchFamily="34" charset="-128"/>
              </a:rPr>
              <a:t>ενθυλάκωση </a:t>
            </a:r>
            <a:r>
              <a:rPr lang="en-US" smtClean="0">
                <a:ea typeface="ＭＳ Ｐゴシック" pitchFamily="34" charset="-128"/>
              </a:rPr>
              <a:t>(</a:t>
            </a:r>
            <a:r>
              <a:rPr lang="el-GR" smtClean="0">
                <a:ea typeface="ＭＳ Ｐゴシック" pitchFamily="34" charset="-128"/>
              </a:rPr>
              <a:t>πακέτο μέσα σε πακέτο</a:t>
            </a:r>
            <a:r>
              <a:rPr lang="en-US" smtClean="0">
                <a:ea typeface="ＭＳ Ｐゴシック" pitchFamily="34" charset="-128"/>
              </a:rPr>
              <a:t>)</a:t>
            </a:r>
          </a:p>
          <a:p>
            <a:r>
              <a:rPr lang="el-GR" smtClean="0">
                <a:ea typeface="ＭＳ Ｐゴシック" pitchFamily="34" charset="-128"/>
              </a:rPr>
              <a:t>τρία συστατικά με το πρότυπο</a:t>
            </a:r>
            <a:r>
              <a:rPr lang="en-US" smtClean="0">
                <a:ea typeface="ＭＳ Ｐゴシック" pitchFamily="34" charset="-128"/>
              </a:rPr>
              <a:t>:</a:t>
            </a:r>
          </a:p>
          <a:p>
            <a:pPr lvl="1"/>
            <a:r>
              <a:rPr lang="el-GR" smtClean="0">
                <a:ea typeface="ＭＳ Ｐゴシック" pitchFamily="34" charset="-128"/>
              </a:rPr>
              <a:t>έμμεση</a:t>
            </a:r>
            <a:r>
              <a:rPr lang="en-US" smtClean="0">
                <a:ea typeface="ＭＳ Ｐゴシック" pitchFamily="34" charset="-128"/>
              </a:rPr>
              <a:t> </a:t>
            </a:r>
            <a:r>
              <a:rPr lang="el-GR" smtClean="0">
                <a:ea typeface="ＭＳ Ｐゴシック" pitchFamily="34" charset="-128"/>
              </a:rPr>
              <a:t>δρομολόγηση </a:t>
            </a:r>
            <a:r>
              <a:rPr lang="en-US" smtClean="0">
                <a:ea typeface="ＭＳ Ｐゴシック" pitchFamily="34" charset="-128"/>
              </a:rPr>
              <a:t>datagrams</a:t>
            </a:r>
          </a:p>
          <a:p>
            <a:pPr lvl="1"/>
            <a:r>
              <a:rPr lang="el-GR" smtClean="0">
                <a:ea typeface="ＭＳ Ｐゴシック" pitchFamily="34" charset="-128"/>
              </a:rPr>
              <a:t>ανακάλυψη πράκτορα</a:t>
            </a:r>
            <a:endParaRPr lang="en-US" smtClean="0">
              <a:ea typeface="ＭＳ Ｐゴシック" pitchFamily="34" charset="-128"/>
            </a:endParaRPr>
          </a:p>
          <a:p>
            <a:pPr lvl="1"/>
            <a:r>
              <a:rPr lang="el-GR" smtClean="0">
                <a:ea typeface="ＭＳ Ｐゴシック" pitchFamily="34" charset="-128"/>
              </a:rPr>
              <a:t>εγγραφή με</a:t>
            </a:r>
            <a:r>
              <a:rPr lang="en-US" smtClean="0">
                <a:ea typeface="ＭＳ Ｐゴシック" pitchFamily="34" charset="-128"/>
              </a:rPr>
              <a:t> </a:t>
            </a:r>
            <a:r>
              <a:rPr lang="el-GR" smtClean="0">
                <a:ea typeface="ＭＳ Ｐゴシック" pitchFamily="34" charset="-128"/>
              </a:rPr>
              <a:t>οικιακό πράκτορα</a:t>
            </a:r>
            <a:endParaRPr lang="en-US" smtClean="0">
              <a:ea typeface="ＭＳ Ｐゴシック" pitchFamily="34" charset="-128"/>
            </a:endParaRPr>
          </a:p>
          <a:p>
            <a:pPr lvl="1"/>
            <a:endParaRPr lang="en-US" smtClean="0">
              <a:ea typeface="ＭＳ Ｐゴシック" pitchFamily="34" charset="-128"/>
            </a:endParaRPr>
          </a:p>
        </p:txBody>
      </p:sp>
      <p:pic>
        <p:nvPicPr>
          <p:cNvPr id="62472" name="Picture 24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488" y="1016001"/>
            <a:ext cx="2411840" cy="17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D19C97F9-DBB1-44A5-8754-3826FE092C16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2055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2056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E275EE21-4E7E-4B4E-9288-EC49B2516897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2057" name="Freeform 2"/>
          <p:cNvSpPr>
            <a:spLocks/>
          </p:cNvSpPr>
          <p:nvPr/>
        </p:nvSpPr>
        <p:spPr bwMode="auto">
          <a:xfrm>
            <a:off x="4302125" y="4129088"/>
            <a:ext cx="1838325" cy="1089025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4"/>
              <a:gd name="T40" fmla="*/ 0 h 1971"/>
              <a:gd name="T41" fmla="*/ 3324 w 3324"/>
              <a:gd name="T42" fmla="*/ 1971 h 197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058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20063" cy="1143000"/>
          </a:xfrm>
        </p:spPr>
        <p:txBody>
          <a:bodyPr/>
          <a:lstStyle/>
          <a:p>
            <a:r>
              <a:rPr lang="en-US" sz="4000" smtClean="0">
                <a:ea typeface="ＭＳ Ｐゴシック" pitchFamily="34" charset="-128"/>
              </a:rPr>
              <a:t>Mobile IP: </a:t>
            </a:r>
            <a:r>
              <a:rPr lang="el-GR" sz="4000" smtClean="0">
                <a:ea typeface="ＭＳ Ｐゴシック" pitchFamily="34" charset="-128"/>
              </a:rPr>
              <a:t>άμεση δρομολόγηση</a:t>
            </a:r>
            <a:endParaRPr lang="en-US" sz="4000" smtClean="0">
              <a:ea typeface="ＭＳ Ｐゴシック" pitchFamily="34" charset="-128"/>
            </a:endParaRPr>
          </a:p>
        </p:txBody>
      </p:sp>
      <p:sp>
        <p:nvSpPr>
          <p:cNvPr id="2059" name="Freeform 4"/>
          <p:cNvSpPr>
            <a:spLocks/>
          </p:cNvSpPr>
          <p:nvPr/>
        </p:nvSpPr>
        <p:spPr bwMode="auto">
          <a:xfrm>
            <a:off x="2317750" y="3646488"/>
            <a:ext cx="1625600" cy="1384300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40"/>
              <a:gd name="T37" fmla="*/ 0 h 1191"/>
              <a:gd name="T38" fmla="*/ 1340 w 1340"/>
              <a:gd name="T39" fmla="*/ 1191 h 119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060" name="Group 5"/>
          <p:cNvGrpSpPr>
            <a:grpSpLocks/>
          </p:cNvGrpSpPr>
          <p:nvPr/>
        </p:nvGrpSpPr>
        <p:grpSpPr bwMode="auto">
          <a:xfrm>
            <a:off x="3236913" y="4511675"/>
            <a:ext cx="436562" cy="203200"/>
            <a:chOff x="3600" y="219"/>
            <a:chExt cx="360" cy="175"/>
          </a:xfrm>
        </p:grpSpPr>
        <p:sp>
          <p:nvSpPr>
            <p:cNvPr id="2223" name="Oval 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4" name="Line 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25" name="Line 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26" name="Rectangle 9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7" name="Oval 1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228" name="Group 1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233" name="Line 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4" name="Line 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5" name="Line 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29" name="Group 1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230" name="Line 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1" name="Line 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32" name="Line 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061" name="Group 19"/>
          <p:cNvGrpSpPr>
            <a:grpSpLocks/>
          </p:cNvGrpSpPr>
          <p:nvPr/>
        </p:nvGrpSpPr>
        <p:grpSpPr bwMode="auto">
          <a:xfrm>
            <a:off x="2455863" y="4211638"/>
            <a:ext cx="1160462" cy="298450"/>
            <a:chOff x="8025" y="5070"/>
            <a:chExt cx="2100" cy="540"/>
          </a:xfrm>
        </p:grpSpPr>
        <p:sp>
          <p:nvSpPr>
            <p:cNvPr id="2220" name="Line 20"/>
            <p:cNvSpPr>
              <a:spLocks noChangeShapeType="1"/>
            </p:cNvSpPr>
            <p:nvPr/>
          </p:nvSpPr>
          <p:spPr bwMode="auto">
            <a:xfrm>
              <a:off x="8025" y="5325"/>
              <a:ext cx="21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21" name="Line 21"/>
            <p:cNvSpPr>
              <a:spLocks noChangeShapeType="1"/>
            </p:cNvSpPr>
            <p:nvPr/>
          </p:nvSpPr>
          <p:spPr bwMode="auto">
            <a:xfrm>
              <a:off x="8355" y="5070"/>
              <a:ext cx="0" cy="2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22" name="Line 22"/>
            <p:cNvSpPr>
              <a:spLocks noChangeShapeType="1"/>
            </p:cNvSpPr>
            <p:nvPr/>
          </p:nvSpPr>
          <p:spPr bwMode="auto">
            <a:xfrm>
              <a:off x="9765" y="5340"/>
              <a:ext cx="0" cy="2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062" name="Group 23"/>
          <p:cNvGrpSpPr>
            <a:grpSpLocks/>
          </p:cNvGrpSpPr>
          <p:nvPr/>
        </p:nvGrpSpPr>
        <p:grpSpPr bwMode="auto">
          <a:xfrm>
            <a:off x="2236788" y="3827463"/>
            <a:ext cx="796925" cy="512762"/>
            <a:chOff x="10665" y="3225"/>
            <a:chExt cx="1440" cy="930"/>
          </a:xfrm>
        </p:grpSpPr>
        <p:sp>
          <p:nvSpPr>
            <p:cNvPr id="2150" name="Oval 24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51" name="Group 25"/>
            <p:cNvGrpSpPr>
              <a:grpSpLocks/>
            </p:cNvGrpSpPr>
            <p:nvPr/>
          </p:nvGrpSpPr>
          <p:grpSpPr bwMode="auto">
            <a:xfrm>
              <a:off x="11038" y="3281"/>
              <a:ext cx="618" cy="667"/>
              <a:chOff x="8023" y="4451"/>
              <a:chExt cx="618" cy="667"/>
            </a:xfrm>
          </p:grpSpPr>
          <p:sp>
            <p:nvSpPr>
              <p:cNvPr id="2152" name="Freeform 26"/>
              <p:cNvSpPr>
                <a:spLocks/>
              </p:cNvSpPr>
              <p:nvPr/>
            </p:nvSpPr>
            <p:spPr bwMode="auto">
              <a:xfrm>
                <a:off x="8279" y="4653"/>
                <a:ext cx="263" cy="380"/>
              </a:xfrm>
              <a:custGeom>
                <a:avLst/>
                <a:gdLst>
                  <a:gd name="T0" fmla="*/ 0 w 788"/>
                  <a:gd name="T1" fmla="*/ 0 h 1138"/>
                  <a:gd name="T2" fmla="*/ 0 w 788"/>
                  <a:gd name="T3" fmla="*/ 0 h 1138"/>
                  <a:gd name="T4" fmla="*/ 0 w 788"/>
                  <a:gd name="T5" fmla="*/ 0 h 1138"/>
                  <a:gd name="T6" fmla="*/ 0 w 788"/>
                  <a:gd name="T7" fmla="*/ 0 h 1138"/>
                  <a:gd name="T8" fmla="*/ 0 w 788"/>
                  <a:gd name="T9" fmla="*/ 0 h 1138"/>
                  <a:gd name="T10" fmla="*/ 0 w 788"/>
                  <a:gd name="T11" fmla="*/ 0 h 1138"/>
                  <a:gd name="T12" fmla="*/ 0 w 788"/>
                  <a:gd name="T13" fmla="*/ 0 h 1138"/>
                  <a:gd name="T14" fmla="*/ 0 w 788"/>
                  <a:gd name="T15" fmla="*/ 0 h 1138"/>
                  <a:gd name="T16" fmla="*/ 0 w 788"/>
                  <a:gd name="T17" fmla="*/ 0 h 1138"/>
                  <a:gd name="T18" fmla="*/ 0 w 788"/>
                  <a:gd name="T19" fmla="*/ 0 h 1138"/>
                  <a:gd name="T20" fmla="*/ 0 w 788"/>
                  <a:gd name="T21" fmla="*/ 0 h 1138"/>
                  <a:gd name="T22" fmla="*/ 0 w 788"/>
                  <a:gd name="T23" fmla="*/ 0 h 1138"/>
                  <a:gd name="T24" fmla="*/ 0 w 788"/>
                  <a:gd name="T25" fmla="*/ 0 h 1138"/>
                  <a:gd name="T26" fmla="*/ 0 w 788"/>
                  <a:gd name="T27" fmla="*/ 0 h 1138"/>
                  <a:gd name="T28" fmla="*/ 0 w 788"/>
                  <a:gd name="T29" fmla="*/ 0 h 1138"/>
                  <a:gd name="T30" fmla="*/ 0 w 788"/>
                  <a:gd name="T31" fmla="*/ 0 h 1138"/>
                  <a:gd name="T32" fmla="*/ 0 w 788"/>
                  <a:gd name="T33" fmla="*/ 0 h 1138"/>
                  <a:gd name="T34" fmla="*/ 0 w 788"/>
                  <a:gd name="T35" fmla="*/ 0 h 1138"/>
                  <a:gd name="T36" fmla="*/ 0 w 788"/>
                  <a:gd name="T37" fmla="*/ 0 h 1138"/>
                  <a:gd name="T38" fmla="*/ 0 w 788"/>
                  <a:gd name="T39" fmla="*/ 0 h 1138"/>
                  <a:gd name="T40" fmla="*/ 0 w 788"/>
                  <a:gd name="T41" fmla="*/ 0 h 1138"/>
                  <a:gd name="T42" fmla="*/ 0 w 788"/>
                  <a:gd name="T43" fmla="*/ 0 h 1138"/>
                  <a:gd name="T44" fmla="*/ 0 w 788"/>
                  <a:gd name="T45" fmla="*/ 0 h 1138"/>
                  <a:gd name="T46" fmla="*/ 0 w 788"/>
                  <a:gd name="T47" fmla="*/ 0 h 1138"/>
                  <a:gd name="T48" fmla="*/ 0 w 788"/>
                  <a:gd name="T49" fmla="*/ 0 h 1138"/>
                  <a:gd name="T50" fmla="*/ 0 w 788"/>
                  <a:gd name="T51" fmla="*/ 0 h 1138"/>
                  <a:gd name="T52" fmla="*/ 0 w 788"/>
                  <a:gd name="T53" fmla="*/ 0 h 1138"/>
                  <a:gd name="T54" fmla="*/ 0 w 788"/>
                  <a:gd name="T55" fmla="*/ 0 h 1138"/>
                  <a:gd name="T56" fmla="*/ 0 w 788"/>
                  <a:gd name="T57" fmla="*/ 0 h 1138"/>
                  <a:gd name="T58" fmla="*/ 0 w 788"/>
                  <a:gd name="T59" fmla="*/ 0 h 1138"/>
                  <a:gd name="T60" fmla="*/ 0 w 788"/>
                  <a:gd name="T61" fmla="*/ 0 h 1138"/>
                  <a:gd name="T62" fmla="*/ 0 w 788"/>
                  <a:gd name="T63" fmla="*/ 0 h 1138"/>
                  <a:gd name="T64" fmla="*/ 0 w 788"/>
                  <a:gd name="T65" fmla="*/ 0 h 1138"/>
                  <a:gd name="T66" fmla="*/ 0 w 788"/>
                  <a:gd name="T67" fmla="*/ 0 h 1138"/>
                  <a:gd name="T68" fmla="*/ 0 w 788"/>
                  <a:gd name="T69" fmla="*/ 0 h 1138"/>
                  <a:gd name="T70" fmla="*/ 0 w 788"/>
                  <a:gd name="T71" fmla="*/ 0 h 1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788"/>
                  <a:gd name="T109" fmla="*/ 0 h 1138"/>
                  <a:gd name="T110" fmla="*/ 788 w 788"/>
                  <a:gd name="T111" fmla="*/ 1138 h 113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788" h="1138">
                    <a:moveTo>
                      <a:pt x="310" y="2"/>
                    </a:moveTo>
                    <a:lnTo>
                      <a:pt x="298" y="0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2" y="2"/>
                    </a:lnTo>
                    <a:lnTo>
                      <a:pt x="219" y="4"/>
                    </a:lnTo>
                    <a:lnTo>
                      <a:pt x="192" y="7"/>
                    </a:lnTo>
                    <a:lnTo>
                      <a:pt x="167" y="12"/>
                    </a:lnTo>
                    <a:lnTo>
                      <a:pt x="141" y="17"/>
                    </a:lnTo>
                    <a:lnTo>
                      <a:pt x="116" y="25"/>
                    </a:lnTo>
                    <a:lnTo>
                      <a:pt x="91" y="35"/>
                    </a:lnTo>
                    <a:lnTo>
                      <a:pt x="67" y="45"/>
                    </a:lnTo>
                    <a:lnTo>
                      <a:pt x="47" y="58"/>
                    </a:lnTo>
                    <a:lnTo>
                      <a:pt x="29" y="73"/>
                    </a:lnTo>
                    <a:lnTo>
                      <a:pt x="16" y="91"/>
                    </a:lnTo>
                    <a:lnTo>
                      <a:pt x="6" y="109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1" y="144"/>
                    </a:lnTo>
                    <a:lnTo>
                      <a:pt x="3" y="152"/>
                    </a:lnTo>
                    <a:lnTo>
                      <a:pt x="4" y="162"/>
                    </a:lnTo>
                    <a:lnTo>
                      <a:pt x="13" y="197"/>
                    </a:lnTo>
                    <a:lnTo>
                      <a:pt x="25" y="240"/>
                    </a:lnTo>
                    <a:lnTo>
                      <a:pt x="39" y="290"/>
                    </a:lnTo>
                    <a:lnTo>
                      <a:pt x="57" y="348"/>
                    </a:lnTo>
                    <a:lnTo>
                      <a:pt x="76" y="410"/>
                    </a:lnTo>
                    <a:lnTo>
                      <a:pt x="100" y="474"/>
                    </a:lnTo>
                    <a:lnTo>
                      <a:pt x="123" y="543"/>
                    </a:lnTo>
                    <a:lnTo>
                      <a:pt x="150" y="612"/>
                    </a:lnTo>
                    <a:lnTo>
                      <a:pt x="176" y="684"/>
                    </a:lnTo>
                    <a:lnTo>
                      <a:pt x="205" y="753"/>
                    </a:lnTo>
                    <a:lnTo>
                      <a:pt x="235" y="822"/>
                    </a:lnTo>
                    <a:lnTo>
                      <a:pt x="264" y="887"/>
                    </a:lnTo>
                    <a:lnTo>
                      <a:pt x="293" y="949"/>
                    </a:lnTo>
                    <a:lnTo>
                      <a:pt x="323" y="1005"/>
                    </a:lnTo>
                    <a:lnTo>
                      <a:pt x="352" y="1055"/>
                    </a:lnTo>
                    <a:lnTo>
                      <a:pt x="381" y="1098"/>
                    </a:lnTo>
                    <a:lnTo>
                      <a:pt x="389" y="1109"/>
                    </a:lnTo>
                    <a:lnTo>
                      <a:pt x="398" y="1120"/>
                    </a:lnTo>
                    <a:lnTo>
                      <a:pt x="406" y="1130"/>
                    </a:lnTo>
                    <a:lnTo>
                      <a:pt x="414" y="1138"/>
                    </a:lnTo>
                    <a:lnTo>
                      <a:pt x="436" y="1130"/>
                    </a:lnTo>
                    <a:lnTo>
                      <a:pt x="461" y="1121"/>
                    </a:lnTo>
                    <a:lnTo>
                      <a:pt x="487" y="1111"/>
                    </a:lnTo>
                    <a:lnTo>
                      <a:pt x="517" y="1099"/>
                    </a:lnTo>
                    <a:lnTo>
                      <a:pt x="547" y="1088"/>
                    </a:lnTo>
                    <a:lnTo>
                      <a:pt x="578" y="1075"/>
                    </a:lnTo>
                    <a:lnTo>
                      <a:pt x="609" y="1062"/>
                    </a:lnTo>
                    <a:lnTo>
                      <a:pt x="640" y="1049"/>
                    </a:lnTo>
                    <a:lnTo>
                      <a:pt x="669" y="1036"/>
                    </a:lnTo>
                    <a:lnTo>
                      <a:pt x="697" y="1023"/>
                    </a:lnTo>
                    <a:lnTo>
                      <a:pt x="722" y="1012"/>
                    </a:lnTo>
                    <a:lnTo>
                      <a:pt x="744" y="999"/>
                    </a:lnTo>
                    <a:lnTo>
                      <a:pt x="762" y="987"/>
                    </a:lnTo>
                    <a:lnTo>
                      <a:pt x="775" y="977"/>
                    </a:lnTo>
                    <a:lnTo>
                      <a:pt x="785" y="967"/>
                    </a:lnTo>
                    <a:lnTo>
                      <a:pt x="788" y="959"/>
                    </a:lnTo>
                    <a:lnTo>
                      <a:pt x="756" y="915"/>
                    </a:lnTo>
                    <a:lnTo>
                      <a:pt x="722" y="868"/>
                    </a:lnTo>
                    <a:lnTo>
                      <a:pt x="687" y="813"/>
                    </a:lnTo>
                    <a:lnTo>
                      <a:pt x="650" y="755"/>
                    </a:lnTo>
                    <a:lnTo>
                      <a:pt x="612" y="693"/>
                    </a:lnTo>
                    <a:lnTo>
                      <a:pt x="575" y="627"/>
                    </a:lnTo>
                    <a:lnTo>
                      <a:pt x="537" y="561"/>
                    </a:lnTo>
                    <a:lnTo>
                      <a:pt x="500" y="492"/>
                    </a:lnTo>
                    <a:lnTo>
                      <a:pt x="467" y="423"/>
                    </a:lnTo>
                    <a:lnTo>
                      <a:pt x="433" y="354"/>
                    </a:lnTo>
                    <a:lnTo>
                      <a:pt x="404" y="287"/>
                    </a:lnTo>
                    <a:lnTo>
                      <a:pt x="376" y="223"/>
                    </a:lnTo>
                    <a:lnTo>
                      <a:pt x="352" y="161"/>
                    </a:lnTo>
                    <a:lnTo>
                      <a:pt x="333" y="102"/>
                    </a:lnTo>
                    <a:lnTo>
                      <a:pt x="318" y="49"/>
                    </a:lnTo>
                    <a:lnTo>
                      <a:pt x="310" y="2"/>
                    </a:lnTo>
                    <a:close/>
                  </a:path>
                </a:pathLst>
              </a:custGeom>
              <a:solidFill>
                <a:srgbClr val="F4FCEA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3" name="Freeform 27"/>
              <p:cNvSpPr>
                <a:spLocks/>
              </p:cNvSpPr>
              <p:nvPr/>
            </p:nvSpPr>
            <p:spPr bwMode="auto">
              <a:xfrm>
                <a:off x="8264" y="4707"/>
                <a:ext cx="142" cy="312"/>
              </a:xfrm>
              <a:custGeom>
                <a:avLst/>
                <a:gdLst>
                  <a:gd name="T0" fmla="*/ 0 w 425"/>
                  <a:gd name="T1" fmla="*/ 0 h 936"/>
                  <a:gd name="T2" fmla="*/ 0 w 425"/>
                  <a:gd name="T3" fmla="*/ 0 h 936"/>
                  <a:gd name="T4" fmla="*/ 0 w 425"/>
                  <a:gd name="T5" fmla="*/ 0 h 936"/>
                  <a:gd name="T6" fmla="*/ 0 w 425"/>
                  <a:gd name="T7" fmla="*/ 0 h 936"/>
                  <a:gd name="T8" fmla="*/ 0 w 425"/>
                  <a:gd name="T9" fmla="*/ 0 h 936"/>
                  <a:gd name="T10" fmla="*/ 0 w 425"/>
                  <a:gd name="T11" fmla="*/ 0 h 936"/>
                  <a:gd name="T12" fmla="*/ 0 w 425"/>
                  <a:gd name="T13" fmla="*/ 0 h 936"/>
                  <a:gd name="T14" fmla="*/ 0 w 425"/>
                  <a:gd name="T15" fmla="*/ 0 h 936"/>
                  <a:gd name="T16" fmla="*/ 0 w 425"/>
                  <a:gd name="T17" fmla="*/ 0 h 936"/>
                  <a:gd name="T18" fmla="*/ 0 w 425"/>
                  <a:gd name="T19" fmla="*/ 0 h 936"/>
                  <a:gd name="T20" fmla="*/ 0 w 425"/>
                  <a:gd name="T21" fmla="*/ 0 h 936"/>
                  <a:gd name="T22" fmla="*/ 0 w 425"/>
                  <a:gd name="T23" fmla="*/ 0 h 936"/>
                  <a:gd name="T24" fmla="*/ 0 w 425"/>
                  <a:gd name="T25" fmla="*/ 0 h 936"/>
                  <a:gd name="T26" fmla="*/ 0 w 425"/>
                  <a:gd name="T27" fmla="*/ 0 h 936"/>
                  <a:gd name="T28" fmla="*/ 0 w 425"/>
                  <a:gd name="T29" fmla="*/ 0 h 936"/>
                  <a:gd name="T30" fmla="*/ 0 w 425"/>
                  <a:gd name="T31" fmla="*/ 0 h 936"/>
                  <a:gd name="T32" fmla="*/ 0 w 425"/>
                  <a:gd name="T33" fmla="*/ 0 h 936"/>
                  <a:gd name="T34" fmla="*/ 0 w 425"/>
                  <a:gd name="T35" fmla="*/ 0 h 936"/>
                  <a:gd name="T36" fmla="*/ 0 w 425"/>
                  <a:gd name="T37" fmla="*/ 0 h 936"/>
                  <a:gd name="T38" fmla="*/ 0 w 425"/>
                  <a:gd name="T39" fmla="*/ 0 h 936"/>
                  <a:gd name="T40" fmla="*/ 0 w 425"/>
                  <a:gd name="T41" fmla="*/ 0 h 936"/>
                  <a:gd name="T42" fmla="*/ 0 w 425"/>
                  <a:gd name="T43" fmla="*/ 0 h 936"/>
                  <a:gd name="T44" fmla="*/ 0 w 425"/>
                  <a:gd name="T45" fmla="*/ 0 h 936"/>
                  <a:gd name="T46" fmla="*/ 0 w 425"/>
                  <a:gd name="T47" fmla="*/ 0 h 936"/>
                  <a:gd name="T48" fmla="*/ 0 w 425"/>
                  <a:gd name="T49" fmla="*/ 0 h 936"/>
                  <a:gd name="T50" fmla="*/ 0 w 425"/>
                  <a:gd name="T51" fmla="*/ 0 h 936"/>
                  <a:gd name="T52" fmla="*/ 0 w 425"/>
                  <a:gd name="T53" fmla="*/ 0 h 936"/>
                  <a:gd name="T54" fmla="*/ 0 w 425"/>
                  <a:gd name="T55" fmla="*/ 0 h 936"/>
                  <a:gd name="T56" fmla="*/ 0 w 425"/>
                  <a:gd name="T57" fmla="*/ 0 h 936"/>
                  <a:gd name="T58" fmla="*/ 0 w 425"/>
                  <a:gd name="T59" fmla="*/ 0 h 936"/>
                  <a:gd name="T60" fmla="*/ 0 w 425"/>
                  <a:gd name="T61" fmla="*/ 0 h 936"/>
                  <a:gd name="T62" fmla="*/ 0 w 425"/>
                  <a:gd name="T63" fmla="*/ 0 h 936"/>
                  <a:gd name="T64" fmla="*/ 0 w 425"/>
                  <a:gd name="T65" fmla="*/ 0 h 936"/>
                  <a:gd name="T66" fmla="*/ 0 w 425"/>
                  <a:gd name="T67" fmla="*/ 0 h 936"/>
                  <a:gd name="T68" fmla="*/ 0 w 425"/>
                  <a:gd name="T69" fmla="*/ 0 h 936"/>
                  <a:gd name="T70" fmla="*/ 0 w 425"/>
                  <a:gd name="T71" fmla="*/ 0 h 936"/>
                  <a:gd name="T72" fmla="*/ 0 w 425"/>
                  <a:gd name="T73" fmla="*/ 0 h 936"/>
                  <a:gd name="T74" fmla="*/ 0 w 425"/>
                  <a:gd name="T75" fmla="*/ 0 h 936"/>
                  <a:gd name="T76" fmla="*/ 0 w 425"/>
                  <a:gd name="T77" fmla="*/ 0 h 936"/>
                  <a:gd name="T78" fmla="*/ 0 w 425"/>
                  <a:gd name="T79" fmla="*/ 0 h 936"/>
                  <a:gd name="T80" fmla="*/ 0 w 425"/>
                  <a:gd name="T81" fmla="*/ 0 h 936"/>
                  <a:gd name="T82" fmla="*/ 0 w 425"/>
                  <a:gd name="T83" fmla="*/ 0 h 936"/>
                  <a:gd name="T84" fmla="*/ 0 w 425"/>
                  <a:gd name="T85" fmla="*/ 0 h 936"/>
                  <a:gd name="T86" fmla="*/ 0 w 425"/>
                  <a:gd name="T87" fmla="*/ 0 h 936"/>
                  <a:gd name="T88" fmla="*/ 0 w 425"/>
                  <a:gd name="T89" fmla="*/ 0 h 936"/>
                  <a:gd name="T90" fmla="*/ 0 w 425"/>
                  <a:gd name="T91" fmla="*/ 0 h 936"/>
                  <a:gd name="T92" fmla="*/ 0 w 425"/>
                  <a:gd name="T93" fmla="*/ 0 h 936"/>
                  <a:gd name="T94" fmla="*/ 0 w 425"/>
                  <a:gd name="T95" fmla="*/ 0 h 936"/>
                  <a:gd name="T96" fmla="*/ 0 w 425"/>
                  <a:gd name="T97" fmla="*/ 0 h 9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25"/>
                  <a:gd name="T148" fmla="*/ 0 h 936"/>
                  <a:gd name="T149" fmla="*/ 425 w 425"/>
                  <a:gd name="T150" fmla="*/ 936 h 9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25" h="936">
                    <a:moveTo>
                      <a:pt x="48" y="0"/>
                    </a:moveTo>
                    <a:lnTo>
                      <a:pt x="48" y="2"/>
                    </a:lnTo>
                    <a:lnTo>
                      <a:pt x="48" y="5"/>
                    </a:lnTo>
                    <a:lnTo>
                      <a:pt x="47" y="11"/>
                    </a:lnTo>
                    <a:lnTo>
                      <a:pt x="44" y="19"/>
                    </a:lnTo>
                    <a:lnTo>
                      <a:pt x="39" y="35"/>
                    </a:lnTo>
                    <a:lnTo>
                      <a:pt x="32" y="55"/>
                    </a:lnTo>
                    <a:lnTo>
                      <a:pt x="20" y="82"/>
                    </a:lnTo>
                    <a:lnTo>
                      <a:pt x="6" y="117"/>
                    </a:lnTo>
                    <a:lnTo>
                      <a:pt x="0" y="141"/>
                    </a:lnTo>
                    <a:lnTo>
                      <a:pt x="0" y="177"/>
                    </a:lnTo>
                    <a:lnTo>
                      <a:pt x="4" y="220"/>
                    </a:lnTo>
                    <a:lnTo>
                      <a:pt x="13" y="271"/>
                    </a:lnTo>
                    <a:lnTo>
                      <a:pt x="26" y="325"/>
                    </a:lnTo>
                    <a:lnTo>
                      <a:pt x="41" y="386"/>
                    </a:lnTo>
                    <a:lnTo>
                      <a:pt x="58" y="446"/>
                    </a:lnTo>
                    <a:lnTo>
                      <a:pt x="78" y="509"/>
                    </a:lnTo>
                    <a:lnTo>
                      <a:pt x="98" y="570"/>
                    </a:lnTo>
                    <a:lnTo>
                      <a:pt x="119" y="628"/>
                    </a:lnTo>
                    <a:lnTo>
                      <a:pt x="138" y="683"/>
                    </a:lnTo>
                    <a:lnTo>
                      <a:pt x="157" y="733"/>
                    </a:lnTo>
                    <a:lnTo>
                      <a:pt x="174" y="775"/>
                    </a:lnTo>
                    <a:lnTo>
                      <a:pt x="189" y="808"/>
                    </a:lnTo>
                    <a:lnTo>
                      <a:pt x="201" y="831"/>
                    </a:lnTo>
                    <a:lnTo>
                      <a:pt x="210" y="843"/>
                    </a:lnTo>
                    <a:lnTo>
                      <a:pt x="223" y="853"/>
                    </a:lnTo>
                    <a:lnTo>
                      <a:pt x="239" y="861"/>
                    </a:lnTo>
                    <a:lnTo>
                      <a:pt x="258" y="873"/>
                    </a:lnTo>
                    <a:lnTo>
                      <a:pt x="282" y="883"/>
                    </a:lnTo>
                    <a:lnTo>
                      <a:pt x="310" y="896"/>
                    </a:lnTo>
                    <a:lnTo>
                      <a:pt x="342" y="907"/>
                    </a:lnTo>
                    <a:lnTo>
                      <a:pt x="380" y="922"/>
                    </a:lnTo>
                    <a:lnTo>
                      <a:pt x="425" y="936"/>
                    </a:lnTo>
                    <a:lnTo>
                      <a:pt x="396" y="893"/>
                    </a:lnTo>
                    <a:lnTo>
                      <a:pt x="367" y="843"/>
                    </a:lnTo>
                    <a:lnTo>
                      <a:pt x="337" y="787"/>
                    </a:lnTo>
                    <a:lnTo>
                      <a:pt x="308" y="725"/>
                    </a:lnTo>
                    <a:lnTo>
                      <a:pt x="279" y="660"/>
                    </a:lnTo>
                    <a:lnTo>
                      <a:pt x="249" y="591"/>
                    </a:lnTo>
                    <a:lnTo>
                      <a:pt x="220" y="522"/>
                    </a:lnTo>
                    <a:lnTo>
                      <a:pt x="194" y="450"/>
                    </a:lnTo>
                    <a:lnTo>
                      <a:pt x="167" y="381"/>
                    </a:lnTo>
                    <a:lnTo>
                      <a:pt x="144" y="312"/>
                    </a:lnTo>
                    <a:lnTo>
                      <a:pt x="120" y="248"/>
                    </a:lnTo>
                    <a:lnTo>
                      <a:pt x="101" y="186"/>
                    </a:lnTo>
                    <a:lnTo>
                      <a:pt x="83" y="128"/>
                    </a:lnTo>
                    <a:lnTo>
                      <a:pt x="69" y="78"/>
                    </a:lnTo>
                    <a:lnTo>
                      <a:pt x="57" y="3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4" name="Freeform 28"/>
              <p:cNvSpPr>
                <a:spLocks/>
              </p:cNvSpPr>
              <p:nvPr/>
            </p:nvSpPr>
            <p:spPr bwMode="auto">
              <a:xfrm>
                <a:off x="8310" y="4696"/>
                <a:ext cx="64" cy="69"/>
              </a:xfrm>
              <a:custGeom>
                <a:avLst/>
                <a:gdLst>
                  <a:gd name="T0" fmla="*/ 0 w 192"/>
                  <a:gd name="T1" fmla="*/ 0 h 208"/>
                  <a:gd name="T2" fmla="*/ 0 w 192"/>
                  <a:gd name="T3" fmla="*/ 0 h 208"/>
                  <a:gd name="T4" fmla="*/ 0 w 192"/>
                  <a:gd name="T5" fmla="*/ 0 h 208"/>
                  <a:gd name="T6" fmla="*/ 0 w 192"/>
                  <a:gd name="T7" fmla="*/ 0 h 208"/>
                  <a:gd name="T8" fmla="*/ 0 w 192"/>
                  <a:gd name="T9" fmla="*/ 0 h 208"/>
                  <a:gd name="T10" fmla="*/ 0 w 192"/>
                  <a:gd name="T11" fmla="*/ 0 h 208"/>
                  <a:gd name="T12" fmla="*/ 0 w 192"/>
                  <a:gd name="T13" fmla="*/ 0 h 208"/>
                  <a:gd name="T14" fmla="*/ 0 w 192"/>
                  <a:gd name="T15" fmla="*/ 0 h 208"/>
                  <a:gd name="T16" fmla="*/ 0 w 192"/>
                  <a:gd name="T17" fmla="*/ 0 h 208"/>
                  <a:gd name="T18" fmla="*/ 0 w 192"/>
                  <a:gd name="T19" fmla="*/ 0 h 208"/>
                  <a:gd name="T20" fmla="*/ 0 w 192"/>
                  <a:gd name="T21" fmla="*/ 0 h 208"/>
                  <a:gd name="T22" fmla="*/ 0 w 192"/>
                  <a:gd name="T23" fmla="*/ 0 h 208"/>
                  <a:gd name="T24" fmla="*/ 0 w 192"/>
                  <a:gd name="T25" fmla="*/ 0 h 208"/>
                  <a:gd name="T26" fmla="*/ 0 w 192"/>
                  <a:gd name="T27" fmla="*/ 0 h 208"/>
                  <a:gd name="T28" fmla="*/ 0 w 192"/>
                  <a:gd name="T29" fmla="*/ 0 h 208"/>
                  <a:gd name="T30" fmla="*/ 0 w 192"/>
                  <a:gd name="T31" fmla="*/ 0 h 208"/>
                  <a:gd name="T32" fmla="*/ 0 w 192"/>
                  <a:gd name="T33" fmla="*/ 0 h 208"/>
                  <a:gd name="T34" fmla="*/ 0 w 192"/>
                  <a:gd name="T35" fmla="*/ 0 h 208"/>
                  <a:gd name="T36" fmla="*/ 0 w 192"/>
                  <a:gd name="T37" fmla="*/ 0 h 208"/>
                  <a:gd name="T38" fmla="*/ 0 w 192"/>
                  <a:gd name="T39" fmla="*/ 0 h 208"/>
                  <a:gd name="T40" fmla="*/ 0 w 192"/>
                  <a:gd name="T41" fmla="*/ 0 h 208"/>
                  <a:gd name="T42" fmla="*/ 0 w 192"/>
                  <a:gd name="T43" fmla="*/ 0 h 208"/>
                  <a:gd name="T44" fmla="*/ 0 w 192"/>
                  <a:gd name="T45" fmla="*/ 0 h 208"/>
                  <a:gd name="T46" fmla="*/ 0 w 192"/>
                  <a:gd name="T47" fmla="*/ 0 h 208"/>
                  <a:gd name="T48" fmla="*/ 0 w 192"/>
                  <a:gd name="T49" fmla="*/ 0 h 208"/>
                  <a:gd name="T50" fmla="*/ 0 w 192"/>
                  <a:gd name="T51" fmla="*/ 0 h 208"/>
                  <a:gd name="T52" fmla="*/ 0 w 192"/>
                  <a:gd name="T53" fmla="*/ 0 h 208"/>
                  <a:gd name="T54" fmla="*/ 0 w 192"/>
                  <a:gd name="T55" fmla="*/ 0 h 208"/>
                  <a:gd name="T56" fmla="*/ 0 w 192"/>
                  <a:gd name="T57" fmla="*/ 0 h 2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92"/>
                  <a:gd name="T88" fmla="*/ 0 h 208"/>
                  <a:gd name="T89" fmla="*/ 192 w 192"/>
                  <a:gd name="T90" fmla="*/ 208 h 20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92" h="208">
                    <a:moveTo>
                      <a:pt x="26" y="11"/>
                    </a:moveTo>
                    <a:lnTo>
                      <a:pt x="13" y="24"/>
                    </a:lnTo>
                    <a:lnTo>
                      <a:pt x="4" y="43"/>
                    </a:lnTo>
                    <a:lnTo>
                      <a:pt x="0" y="67"/>
                    </a:lnTo>
                    <a:lnTo>
                      <a:pt x="0" y="93"/>
                    </a:lnTo>
                    <a:lnTo>
                      <a:pt x="3" y="120"/>
                    </a:lnTo>
                    <a:lnTo>
                      <a:pt x="10" y="148"/>
                    </a:lnTo>
                    <a:lnTo>
                      <a:pt x="20" y="171"/>
                    </a:lnTo>
                    <a:lnTo>
                      <a:pt x="35" y="189"/>
                    </a:lnTo>
                    <a:lnTo>
                      <a:pt x="51" y="201"/>
                    </a:lnTo>
                    <a:lnTo>
                      <a:pt x="70" y="206"/>
                    </a:lnTo>
                    <a:lnTo>
                      <a:pt x="91" y="208"/>
                    </a:lnTo>
                    <a:lnTo>
                      <a:pt x="111" y="204"/>
                    </a:lnTo>
                    <a:lnTo>
                      <a:pt x="130" y="196"/>
                    </a:lnTo>
                    <a:lnTo>
                      <a:pt x="148" y="186"/>
                    </a:lnTo>
                    <a:lnTo>
                      <a:pt x="163" y="176"/>
                    </a:lnTo>
                    <a:lnTo>
                      <a:pt x="174" y="163"/>
                    </a:lnTo>
                    <a:lnTo>
                      <a:pt x="189" y="130"/>
                    </a:lnTo>
                    <a:lnTo>
                      <a:pt x="192" y="89"/>
                    </a:lnTo>
                    <a:lnTo>
                      <a:pt x="185" y="50"/>
                    </a:lnTo>
                    <a:lnTo>
                      <a:pt x="166" y="27"/>
                    </a:lnTo>
                    <a:lnTo>
                      <a:pt x="152" y="21"/>
                    </a:lnTo>
                    <a:lnTo>
                      <a:pt x="138" y="14"/>
                    </a:lnTo>
                    <a:lnTo>
                      <a:pt x="122" y="8"/>
                    </a:lnTo>
                    <a:lnTo>
                      <a:pt x="104" y="2"/>
                    </a:lnTo>
                    <a:lnTo>
                      <a:pt x="85" y="0"/>
                    </a:lnTo>
                    <a:lnTo>
                      <a:pt x="66" y="0"/>
                    </a:lnTo>
                    <a:lnTo>
                      <a:pt x="47" y="2"/>
                    </a:lnTo>
                    <a:lnTo>
                      <a:pt x="26" y="11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5" name="Freeform 29"/>
              <p:cNvSpPr>
                <a:spLocks/>
              </p:cNvSpPr>
              <p:nvPr/>
            </p:nvSpPr>
            <p:spPr bwMode="auto">
              <a:xfrm>
                <a:off x="8406" y="4895"/>
                <a:ext cx="82" cy="84"/>
              </a:xfrm>
              <a:custGeom>
                <a:avLst/>
                <a:gdLst>
                  <a:gd name="T0" fmla="*/ 0 w 247"/>
                  <a:gd name="T1" fmla="*/ 0 h 251"/>
                  <a:gd name="T2" fmla="*/ 0 w 247"/>
                  <a:gd name="T3" fmla="*/ 0 h 251"/>
                  <a:gd name="T4" fmla="*/ 0 w 247"/>
                  <a:gd name="T5" fmla="*/ 0 h 251"/>
                  <a:gd name="T6" fmla="*/ 0 w 247"/>
                  <a:gd name="T7" fmla="*/ 0 h 251"/>
                  <a:gd name="T8" fmla="*/ 0 w 247"/>
                  <a:gd name="T9" fmla="*/ 0 h 251"/>
                  <a:gd name="T10" fmla="*/ 0 w 247"/>
                  <a:gd name="T11" fmla="*/ 0 h 251"/>
                  <a:gd name="T12" fmla="*/ 0 w 247"/>
                  <a:gd name="T13" fmla="*/ 0 h 251"/>
                  <a:gd name="T14" fmla="*/ 0 w 247"/>
                  <a:gd name="T15" fmla="*/ 0 h 251"/>
                  <a:gd name="T16" fmla="*/ 0 w 247"/>
                  <a:gd name="T17" fmla="*/ 0 h 251"/>
                  <a:gd name="T18" fmla="*/ 0 w 247"/>
                  <a:gd name="T19" fmla="*/ 0 h 251"/>
                  <a:gd name="T20" fmla="*/ 0 w 247"/>
                  <a:gd name="T21" fmla="*/ 0 h 251"/>
                  <a:gd name="T22" fmla="*/ 0 w 247"/>
                  <a:gd name="T23" fmla="*/ 0 h 251"/>
                  <a:gd name="T24" fmla="*/ 0 w 247"/>
                  <a:gd name="T25" fmla="*/ 0 h 251"/>
                  <a:gd name="T26" fmla="*/ 0 w 247"/>
                  <a:gd name="T27" fmla="*/ 0 h 251"/>
                  <a:gd name="T28" fmla="*/ 0 w 247"/>
                  <a:gd name="T29" fmla="*/ 0 h 251"/>
                  <a:gd name="T30" fmla="*/ 0 w 247"/>
                  <a:gd name="T31" fmla="*/ 0 h 251"/>
                  <a:gd name="T32" fmla="*/ 0 w 247"/>
                  <a:gd name="T33" fmla="*/ 0 h 251"/>
                  <a:gd name="T34" fmla="*/ 0 w 247"/>
                  <a:gd name="T35" fmla="*/ 0 h 251"/>
                  <a:gd name="T36" fmla="*/ 0 w 247"/>
                  <a:gd name="T37" fmla="*/ 0 h 251"/>
                  <a:gd name="T38" fmla="*/ 0 w 247"/>
                  <a:gd name="T39" fmla="*/ 0 h 251"/>
                  <a:gd name="T40" fmla="*/ 0 w 247"/>
                  <a:gd name="T41" fmla="*/ 0 h 251"/>
                  <a:gd name="T42" fmla="*/ 0 w 247"/>
                  <a:gd name="T43" fmla="*/ 0 h 251"/>
                  <a:gd name="T44" fmla="*/ 0 w 247"/>
                  <a:gd name="T45" fmla="*/ 0 h 251"/>
                  <a:gd name="T46" fmla="*/ 0 w 247"/>
                  <a:gd name="T47" fmla="*/ 0 h 251"/>
                  <a:gd name="T48" fmla="*/ 0 w 247"/>
                  <a:gd name="T49" fmla="*/ 0 h 251"/>
                  <a:gd name="T50" fmla="*/ 0 w 247"/>
                  <a:gd name="T51" fmla="*/ 0 h 251"/>
                  <a:gd name="T52" fmla="*/ 0 w 247"/>
                  <a:gd name="T53" fmla="*/ 0 h 251"/>
                  <a:gd name="T54" fmla="*/ 0 w 247"/>
                  <a:gd name="T55" fmla="*/ 0 h 251"/>
                  <a:gd name="T56" fmla="*/ 0 w 247"/>
                  <a:gd name="T57" fmla="*/ 0 h 251"/>
                  <a:gd name="T58" fmla="*/ 0 w 247"/>
                  <a:gd name="T59" fmla="*/ 0 h 251"/>
                  <a:gd name="T60" fmla="*/ 0 w 247"/>
                  <a:gd name="T61" fmla="*/ 0 h 251"/>
                  <a:gd name="T62" fmla="*/ 0 w 247"/>
                  <a:gd name="T63" fmla="*/ 0 h 251"/>
                  <a:gd name="T64" fmla="*/ 0 w 247"/>
                  <a:gd name="T65" fmla="*/ 0 h 251"/>
                  <a:gd name="T66" fmla="*/ 0 w 247"/>
                  <a:gd name="T67" fmla="*/ 0 h 251"/>
                  <a:gd name="T68" fmla="*/ 0 w 247"/>
                  <a:gd name="T69" fmla="*/ 0 h 251"/>
                  <a:gd name="T70" fmla="*/ 0 w 247"/>
                  <a:gd name="T71" fmla="*/ 0 h 251"/>
                  <a:gd name="T72" fmla="*/ 0 w 247"/>
                  <a:gd name="T73" fmla="*/ 0 h 251"/>
                  <a:gd name="T74" fmla="*/ 0 w 247"/>
                  <a:gd name="T75" fmla="*/ 0 h 251"/>
                  <a:gd name="T76" fmla="*/ 0 w 247"/>
                  <a:gd name="T77" fmla="*/ 0 h 251"/>
                  <a:gd name="T78" fmla="*/ 0 w 247"/>
                  <a:gd name="T79" fmla="*/ 0 h 251"/>
                  <a:gd name="T80" fmla="*/ 0 w 247"/>
                  <a:gd name="T81" fmla="*/ 0 h 2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47"/>
                  <a:gd name="T124" fmla="*/ 0 h 251"/>
                  <a:gd name="T125" fmla="*/ 247 w 247"/>
                  <a:gd name="T126" fmla="*/ 251 h 25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47" h="251">
                    <a:moveTo>
                      <a:pt x="33" y="29"/>
                    </a:moveTo>
                    <a:lnTo>
                      <a:pt x="21" y="44"/>
                    </a:lnTo>
                    <a:lnTo>
                      <a:pt x="12" y="60"/>
                    </a:lnTo>
                    <a:lnTo>
                      <a:pt x="5" y="79"/>
                    </a:lnTo>
                    <a:lnTo>
                      <a:pt x="0" y="97"/>
                    </a:lnTo>
                    <a:lnTo>
                      <a:pt x="0" y="116"/>
                    </a:lnTo>
                    <a:lnTo>
                      <a:pt x="5" y="135"/>
                    </a:lnTo>
                    <a:lnTo>
                      <a:pt x="12" y="152"/>
                    </a:lnTo>
                    <a:lnTo>
                      <a:pt x="25" y="169"/>
                    </a:lnTo>
                    <a:lnTo>
                      <a:pt x="42" y="187"/>
                    </a:lnTo>
                    <a:lnTo>
                      <a:pt x="58" y="202"/>
                    </a:lnTo>
                    <a:lnTo>
                      <a:pt x="77" y="220"/>
                    </a:lnTo>
                    <a:lnTo>
                      <a:pt x="96" y="233"/>
                    </a:lnTo>
                    <a:lnTo>
                      <a:pt x="114" y="244"/>
                    </a:lnTo>
                    <a:lnTo>
                      <a:pt x="133" y="251"/>
                    </a:lnTo>
                    <a:lnTo>
                      <a:pt x="149" y="251"/>
                    </a:lnTo>
                    <a:lnTo>
                      <a:pt x="165" y="246"/>
                    </a:lnTo>
                    <a:lnTo>
                      <a:pt x="180" y="237"/>
                    </a:lnTo>
                    <a:lnTo>
                      <a:pt x="196" y="228"/>
                    </a:lnTo>
                    <a:lnTo>
                      <a:pt x="209" y="220"/>
                    </a:lnTo>
                    <a:lnTo>
                      <a:pt x="222" y="212"/>
                    </a:lnTo>
                    <a:lnTo>
                      <a:pt x="232" y="202"/>
                    </a:lnTo>
                    <a:lnTo>
                      <a:pt x="240" y="191"/>
                    </a:lnTo>
                    <a:lnTo>
                      <a:pt x="246" y="178"/>
                    </a:lnTo>
                    <a:lnTo>
                      <a:pt x="247" y="162"/>
                    </a:lnTo>
                    <a:lnTo>
                      <a:pt x="244" y="142"/>
                    </a:lnTo>
                    <a:lnTo>
                      <a:pt x="238" y="120"/>
                    </a:lnTo>
                    <a:lnTo>
                      <a:pt x="228" y="96"/>
                    </a:lnTo>
                    <a:lnTo>
                      <a:pt x="215" y="72"/>
                    </a:lnTo>
                    <a:lnTo>
                      <a:pt x="200" y="50"/>
                    </a:lnTo>
                    <a:lnTo>
                      <a:pt x="184" y="30"/>
                    </a:lnTo>
                    <a:lnTo>
                      <a:pt x="165" y="16"/>
                    </a:lnTo>
                    <a:lnTo>
                      <a:pt x="147" y="7"/>
                    </a:lnTo>
                    <a:lnTo>
                      <a:pt x="130" y="3"/>
                    </a:lnTo>
                    <a:lnTo>
                      <a:pt x="112" y="0"/>
                    </a:lnTo>
                    <a:lnTo>
                      <a:pt x="94" y="1"/>
                    </a:lnTo>
                    <a:lnTo>
                      <a:pt x="80" y="3"/>
                    </a:lnTo>
                    <a:lnTo>
                      <a:pt x="65" y="7"/>
                    </a:lnTo>
                    <a:lnTo>
                      <a:pt x="52" y="13"/>
                    </a:lnTo>
                    <a:lnTo>
                      <a:pt x="42" y="20"/>
                    </a:lnTo>
                    <a:lnTo>
                      <a:pt x="33" y="29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6" name="Freeform 30"/>
              <p:cNvSpPr>
                <a:spLocks/>
              </p:cNvSpPr>
              <p:nvPr/>
            </p:nvSpPr>
            <p:spPr bwMode="auto">
              <a:xfrm>
                <a:off x="8313" y="4687"/>
                <a:ext cx="75" cy="80"/>
              </a:xfrm>
              <a:custGeom>
                <a:avLst/>
                <a:gdLst>
                  <a:gd name="T0" fmla="*/ 0 w 226"/>
                  <a:gd name="T1" fmla="*/ 0 h 240"/>
                  <a:gd name="T2" fmla="*/ 0 w 226"/>
                  <a:gd name="T3" fmla="*/ 0 h 240"/>
                  <a:gd name="T4" fmla="*/ 0 w 226"/>
                  <a:gd name="T5" fmla="*/ 0 h 240"/>
                  <a:gd name="T6" fmla="*/ 0 w 226"/>
                  <a:gd name="T7" fmla="*/ 0 h 240"/>
                  <a:gd name="T8" fmla="*/ 0 w 226"/>
                  <a:gd name="T9" fmla="*/ 0 h 240"/>
                  <a:gd name="T10" fmla="*/ 0 w 226"/>
                  <a:gd name="T11" fmla="*/ 0 h 240"/>
                  <a:gd name="T12" fmla="*/ 0 w 226"/>
                  <a:gd name="T13" fmla="*/ 0 h 240"/>
                  <a:gd name="T14" fmla="*/ 0 w 226"/>
                  <a:gd name="T15" fmla="*/ 0 h 240"/>
                  <a:gd name="T16" fmla="*/ 0 w 226"/>
                  <a:gd name="T17" fmla="*/ 0 h 240"/>
                  <a:gd name="T18" fmla="*/ 0 w 226"/>
                  <a:gd name="T19" fmla="*/ 0 h 240"/>
                  <a:gd name="T20" fmla="*/ 0 w 226"/>
                  <a:gd name="T21" fmla="*/ 0 h 240"/>
                  <a:gd name="T22" fmla="*/ 0 w 226"/>
                  <a:gd name="T23" fmla="*/ 0 h 240"/>
                  <a:gd name="T24" fmla="*/ 0 w 226"/>
                  <a:gd name="T25" fmla="*/ 0 h 240"/>
                  <a:gd name="T26" fmla="*/ 0 w 226"/>
                  <a:gd name="T27" fmla="*/ 0 h 240"/>
                  <a:gd name="T28" fmla="*/ 0 w 226"/>
                  <a:gd name="T29" fmla="*/ 0 h 240"/>
                  <a:gd name="T30" fmla="*/ 0 w 226"/>
                  <a:gd name="T31" fmla="*/ 0 h 240"/>
                  <a:gd name="T32" fmla="*/ 0 w 226"/>
                  <a:gd name="T33" fmla="*/ 0 h 240"/>
                  <a:gd name="T34" fmla="*/ 0 w 226"/>
                  <a:gd name="T35" fmla="*/ 0 h 240"/>
                  <a:gd name="T36" fmla="*/ 0 w 226"/>
                  <a:gd name="T37" fmla="*/ 0 h 240"/>
                  <a:gd name="T38" fmla="*/ 0 w 226"/>
                  <a:gd name="T39" fmla="*/ 0 h 240"/>
                  <a:gd name="T40" fmla="*/ 0 w 226"/>
                  <a:gd name="T41" fmla="*/ 0 h 240"/>
                  <a:gd name="T42" fmla="*/ 0 w 226"/>
                  <a:gd name="T43" fmla="*/ 0 h 240"/>
                  <a:gd name="T44" fmla="*/ 0 w 226"/>
                  <a:gd name="T45" fmla="*/ 0 h 240"/>
                  <a:gd name="T46" fmla="*/ 0 w 226"/>
                  <a:gd name="T47" fmla="*/ 0 h 240"/>
                  <a:gd name="T48" fmla="*/ 0 w 226"/>
                  <a:gd name="T49" fmla="*/ 0 h 240"/>
                  <a:gd name="T50" fmla="*/ 0 w 226"/>
                  <a:gd name="T51" fmla="*/ 0 h 240"/>
                  <a:gd name="T52" fmla="*/ 0 w 226"/>
                  <a:gd name="T53" fmla="*/ 0 h 240"/>
                  <a:gd name="T54" fmla="*/ 0 w 226"/>
                  <a:gd name="T55" fmla="*/ 0 h 240"/>
                  <a:gd name="T56" fmla="*/ 0 w 226"/>
                  <a:gd name="T57" fmla="*/ 0 h 240"/>
                  <a:gd name="T58" fmla="*/ 0 w 226"/>
                  <a:gd name="T59" fmla="*/ 0 h 240"/>
                  <a:gd name="T60" fmla="*/ 0 w 226"/>
                  <a:gd name="T61" fmla="*/ 0 h 240"/>
                  <a:gd name="T62" fmla="*/ 0 w 226"/>
                  <a:gd name="T63" fmla="*/ 0 h 240"/>
                  <a:gd name="T64" fmla="*/ 0 w 226"/>
                  <a:gd name="T65" fmla="*/ 0 h 240"/>
                  <a:gd name="T66" fmla="*/ 0 w 226"/>
                  <a:gd name="T67" fmla="*/ 0 h 240"/>
                  <a:gd name="T68" fmla="*/ 0 w 226"/>
                  <a:gd name="T69" fmla="*/ 0 h 240"/>
                  <a:gd name="T70" fmla="*/ 0 w 226"/>
                  <a:gd name="T71" fmla="*/ 0 h 2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26"/>
                  <a:gd name="T109" fmla="*/ 0 h 240"/>
                  <a:gd name="T110" fmla="*/ 226 w 226"/>
                  <a:gd name="T111" fmla="*/ 240 h 24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26" h="240">
                    <a:moveTo>
                      <a:pt x="125" y="6"/>
                    </a:moveTo>
                    <a:lnTo>
                      <a:pt x="115" y="3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9" y="0"/>
                    </a:lnTo>
                    <a:lnTo>
                      <a:pt x="66" y="2"/>
                    </a:lnTo>
                    <a:lnTo>
                      <a:pt x="54" y="6"/>
                    </a:lnTo>
                    <a:lnTo>
                      <a:pt x="43" y="12"/>
                    </a:lnTo>
                    <a:lnTo>
                      <a:pt x="32" y="19"/>
                    </a:lnTo>
                    <a:lnTo>
                      <a:pt x="16" y="37"/>
                    </a:lnTo>
                    <a:lnTo>
                      <a:pt x="6" y="58"/>
                    </a:lnTo>
                    <a:lnTo>
                      <a:pt x="0" y="79"/>
                    </a:lnTo>
                    <a:lnTo>
                      <a:pt x="0" y="101"/>
                    </a:lnTo>
                    <a:lnTo>
                      <a:pt x="2" y="124"/>
                    </a:lnTo>
                    <a:lnTo>
                      <a:pt x="7" y="145"/>
                    </a:lnTo>
                    <a:lnTo>
                      <a:pt x="15" y="168"/>
                    </a:lnTo>
                    <a:lnTo>
                      <a:pt x="24" y="188"/>
                    </a:lnTo>
                    <a:lnTo>
                      <a:pt x="32" y="201"/>
                    </a:lnTo>
                    <a:lnTo>
                      <a:pt x="43" y="213"/>
                    </a:lnTo>
                    <a:lnTo>
                      <a:pt x="56" y="223"/>
                    </a:lnTo>
                    <a:lnTo>
                      <a:pt x="69" y="231"/>
                    </a:lnTo>
                    <a:lnTo>
                      <a:pt x="84" y="237"/>
                    </a:lnTo>
                    <a:lnTo>
                      <a:pt x="98" y="240"/>
                    </a:lnTo>
                    <a:lnTo>
                      <a:pt x="113" y="240"/>
                    </a:lnTo>
                    <a:lnTo>
                      <a:pt x="129" y="237"/>
                    </a:lnTo>
                    <a:lnTo>
                      <a:pt x="151" y="229"/>
                    </a:lnTo>
                    <a:lnTo>
                      <a:pt x="172" y="219"/>
                    </a:lnTo>
                    <a:lnTo>
                      <a:pt x="189" y="204"/>
                    </a:lnTo>
                    <a:lnTo>
                      <a:pt x="206" y="188"/>
                    </a:lnTo>
                    <a:lnTo>
                      <a:pt x="216" y="171"/>
                    </a:lnTo>
                    <a:lnTo>
                      <a:pt x="223" y="152"/>
                    </a:lnTo>
                    <a:lnTo>
                      <a:pt x="226" y="131"/>
                    </a:lnTo>
                    <a:lnTo>
                      <a:pt x="223" y="109"/>
                    </a:lnTo>
                    <a:lnTo>
                      <a:pt x="222" y="104"/>
                    </a:lnTo>
                    <a:lnTo>
                      <a:pt x="219" y="98"/>
                    </a:lnTo>
                    <a:lnTo>
                      <a:pt x="213" y="95"/>
                    </a:lnTo>
                    <a:lnTo>
                      <a:pt x="207" y="95"/>
                    </a:lnTo>
                    <a:lnTo>
                      <a:pt x="201" y="96"/>
                    </a:lnTo>
                    <a:lnTo>
                      <a:pt x="197" y="99"/>
                    </a:lnTo>
                    <a:lnTo>
                      <a:pt x="194" y="105"/>
                    </a:lnTo>
                    <a:lnTo>
                      <a:pt x="192" y="111"/>
                    </a:lnTo>
                    <a:lnTo>
                      <a:pt x="191" y="127"/>
                    </a:lnTo>
                    <a:lnTo>
                      <a:pt x="188" y="142"/>
                    </a:lnTo>
                    <a:lnTo>
                      <a:pt x="182" y="158"/>
                    </a:lnTo>
                    <a:lnTo>
                      <a:pt x="173" y="171"/>
                    </a:lnTo>
                    <a:lnTo>
                      <a:pt x="162" y="183"/>
                    </a:lnTo>
                    <a:lnTo>
                      <a:pt x="147" y="191"/>
                    </a:lnTo>
                    <a:lnTo>
                      <a:pt x="131" y="197"/>
                    </a:lnTo>
                    <a:lnTo>
                      <a:pt x="110" y="200"/>
                    </a:lnTo>
                    <a:lnTo>
                      <a:pt x="90" y="197"/>
                    </a:lnTo>
                    <a:lnTo>
                      <a:pt x="74" y="190"/>
                    </a:lnTo>
                    <a:lnTo>
                      <a:pt x="60" y="177"/>
                    </a:lnTo>
                    <a:lnTo>
                      <a:pt x="51" y="161"/>
                    </a:lnTo>
                    <a:lnTo>
                      <a:pt x="44" y="144"/>
                    </a:lnTo>
                    <a:lnTo>
                      <a:pt x="38" y="124"/>
                    </a:lnTo>
                    <a:lnTo>
                      <a:pt x="34" y="105"/>
                    </a:lnTo>
                    <a:lnTo>
                      <a:pt x="32" y="86"/>
                    </a:lnTo>
                    <a:lnTo>
                      <a:pt x="32" y="76"/>
                    </a:lnTo>
                    <a:lnTo>
                      <a:pt x="35" y="66"/>
                    </a:lnTo>
                    <a:lnTo>
                      <a:pt x="41" y="56"/>
                    </a:lnTo>
                    <a:lnTo>
                      <a:pt x="47" y="46"/>
                    </a:lnTo>
                    <a:lnTo>
                      <a:pt x="54" y="39"/>
                    </a:lnTo>
                    <a:lnTo>
                      <a:pt x="63" y="32"/>
                    </a:lnTo>
                    <a:lnTo>
                      <a:pt x="74" y="26"/>
                    </a:lnTo>
                    <a:lnTo>
                      <a:pt x="84" y="25"/>
                    </a:lnTo>
                    <a:lnTo>
                      <a:pt x="87" y="25"/>
                    </a:lnTo>
                    <a:lnTo>
                      <a:pt x="94" y="23"/>
                    </a:lnTo>
                    <a:lnTo>
                      <a:pt x="106" y="25"/>
                    </a:lnTo>
                    <a:lnTo>
                      <a:pt x="119" y="26"/>
                    </a:lnTo>
                    <a:lnTo>
                      <a:pt x="126" y="25"/>
                    </a:lnTo>
                    <a:lnTo>
                      <a:pt x="131" y="19"/>
                    </a:lnTo>
                    <a:lnTo>
                      <a:pt x="129" y="12"/>
                    </a:lnTo>
                    <a:lnTo>
                      <a:pt x="125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7" name="Freeform 31"/>
              <p:cNvSpPr>
                <a:spLocks/>
              </p:cNvSpPr>
              <p:nvPr/>
            </p:nvSpPr>
            <p:spPr bwMode="auto">
              <a:xfrm>
                <a:off x="8412" y="4892"/>
                <a:ext cx="93" cy="90"/>
              </a:xfrm>
              <a:custGeom>
                <a:avLst/>
                <a:gdLst>
                  <a:gd name="T0" fmla="*/ 0 w 279"/>
                  <a:gd name="T1" fmla="*/ 0 h 270"/>
                  <a:gd name="T2" fmla="*/ 0 w 279"/>
                  <a:gd name="T3" fmla="*/ 0 h 270"/>
                  <a:gd name="T4" fmla="*/ 0 w 279"/>
                  <a:gd name="T5" fmla="*/ 0 h 270"/>
                  <a:gd name="T6" fmla="*/ 0 w 279"/>
                  <a:gd name="T7" fmla="*/ 0 h 270"/>
                  <a:gd name="T8" fmla="*/ 0 w 279"/>
                  <a:gd name="T9" fmla="*/ 0 h 270"/>
                  <a:gd name="T10" fmla="*/ 0 w 279"/>
                  <a:gd name="T11" fmla="*/ 0 h 270"/>
                  <a:gd name="T12" fmla="*/ 0 w 279"/>
                  <a:gd name="T13" fmla="*/ 0 h 270"/>
                  <a:gd name="T14" fmla="*/ 0 w 279"/>
                  <a:gd name="T15" fmla="*/ 0 h 270"/>
                  <a:gd name="T16" fmla="*/ 0 w 279"/>
                  <a:gd name="T17" fmla="*/ 0 h 270"/>
                  <a:gd name="T18" fmla="*/ 0 w 279"/>
                  <a:gd name="T19" fmla="*/ 0 h 270"/>
                  <a:gd name="T20" fmla="*/ 0 w 279"/>
                  <a:gd name="T21" fmla="*/ 0 h 270"/>
                  <a:gd name="T22" fmla="*/ 0 w 279"/>
                  <a:gd name="T23" fmla="*/ 0 h 270"/>
                  <a:gd name="T24" fmla="*/ 0 w 279"/>
                  <a:gd name="T25" fmla="*/ 0 h 270"/>
                  <a:gd name="T26" fmla="*/ 0 w 279"/>
                  <a:gd name="T27" fmla="*/ 0 h 270"/>
                  <a:gd name="T28" fmla="*/ 0 w 279"/>
                  <a:gd name="T29" fmla="*/ 0 h 270"/>
                  <a:gd name="T30" fmla="*/ 0 w 279"/>
                  <a:gd name="T31" fmla="*/ 0 h 270"/>
                  <a:gd name="T32" fmla="*/ 0 w 279"/>
                  <a:gd name="T33" fmla="*/ 0 h 270"/>
                  <a:gd name="T34" fmla="*/ 0 w 279"/>
                  <a:gd name="T35" fmla="*/ 0 h 270"/>
                  <a:gd name="T36" fmla="*/ 0 w 279"/>
                  <a:gd name="T37" fmla="*/ 0 h 270"/>
                  <a:gd name="T38" fmla="*/ 0 w 279"/>
                  <a:gd name="T39" fmla="*/ 0 h 270"/>
                  <a:gd name="T40" fmla="*/ 0 w 279"/>
                  <a:gd name="T41" fmla="*/ 0 h 270"/>
                  <a:gd name="T42" fmla="*/ 0 w 279"/>
                  <a:gd name="T43" fmla="*/ 0 h 270"/>
                  <a:gd name="T44" fmla="*/ 0 w 279"/>
                  <a:gd name="T45" fmla="*/ 0 h 270"/>
                  <a:gd name="T46" fmla="*/ 0 w 279"/>
                  <a:gd name="T47" fmla="*/ 0 h 270"/>
                  <a:gd name="T48" fmla="*/ 0 w 279"/>
                  <a:gd name="T49" fmla="*/ 0 h 270"/>
                  <a:gd name="T50" fmla="*/ 0 w 279"/>
                  <a:gd name="T51" fmla="*/ 0 h 270"/>
                  <a:gd name="T52" fmla="*/ 0 w 279"/>
                  <a:gd name="T53" fmla="*/ 0 h 270"/>
                  <a:gd name="T54" fmla="*/ 0 w 279"/>
                  <a:gd name="T55" fmla="*/ 0 h 270"/>
                  <a:gd name="T56" fmla="*/ 0 w 279"/>
                  <a:gd name="T57" fmla="*/ 0 h 270"/>
                  <a:gd name="T58" fmla="*/ 0 w 279"/>
                  <a:gd name="T59" fmla="*/ 0 h 270"/>
                  <a:gd name="T60" fmla="*/ 0 w 279"/>
                  <a:gd name="T61" fmla="*/ 0 h 270"/>
                  <a:gd name="T62" fmla="*/ 0 w 279"/>
                  <a:gd name="T63" fmla="*/ 0 h 270"/>
                  <a:gd name="T64" fmla="*/ 0 w 279"/>
                  <a:gd name="T65" fmla="*/ 0 h 270"/>
                  <a:gd name="T66" fmla="*/ 0 w 279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9"/>
                  <a:gd name="T103" fmla="*/ 0 h 270"/>
                  <a:gd name="T104" fmla="*/ 279 w 279"/>
                  <a:gd name="T105" fmla="*/ 270 h 2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9" h="270">
                    <a:moveTo>
                      <a:pt x="75" y="3"/>
                    </a:moveTo>
                    <a:lnTo>
                      <a:pt x="60" y="8"/>
                    </a:lnTo>
                    <a:lnTo>
                      <a:pt x="47" y="17"/>
                    </a:lnTo>
                    <a:lnTo>
                      <a:pt x="34" y="27"/>
                    </a:lnTo>
                    <a:lnTo>
                      <a:pt x="24" y="39"/>
                    </a:lnTo>
                    <a:lnTo>
                      <a:pt x="15" y="50"/>
                    </a:lnTo>
                    <a:lnTo>
                      <a:pt x="7" y="64"/>
                    </a:lnTo>
                    <a:lnTo>
                      <a:pt x="3" y="80"/>
                    </a:lnTo>
                    <a:lnTo>
                      <a:pt x="0" y="96"/>
                    </a:lnTo>
                    <a:lnTo>
                      <a:pt x="0" y="112"/>
                    </a:lnTo>
                    <a:lnTo>
                      <a:pt x="2" y="129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5"/>
                    </a:lnTo>
                    <a:lnTo>
                      <a:pt x="27" y="189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1"/>
                    </a:lnTo>
                    <a:lnTo>
                      <a:pt x="82" y="244"/>
                    </a:lnTo>
                    <a:lnTo>
                      <a:pt x="101" y="257"/>
                    </a:lnTo>
                    <a:lnTo>
                      <a:pt x="122" y="266"/>
                    </a:lnTo>
                    <a:lnTo>
                      <a:pt x="142" y="270"/>
                    </a:lnTo>
                    <a:lnTo>
                      <a:pt x="165" y="270"/>
                    </a:lnTo>
                    <a:lnTo>
                      <a:pt x="185" y="263"/>
                    </a:lnTo>
                    <a:lnTo>
                      <a:pt x="206" y="250"/>
                    </a:lnTo>
                    <a:lnTo>
                      <a:pt x="219" y="240"/>
                    </a:lnTo>
                    <a:lnTo>
                      <a:pt x="232" y="228"/>
                    </a:lnTo>
                    <a:lnTo>
                      <a:pt x="244" y="215"/>
                    </a:lnTo>
                    <a:lnTo>
                      <a:pt x="254" y="202"/>
                    </a:lnTo>
                    <a:lnTo>
                      <a:pt x="263" y="188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79" y="133"/>
                    </a:lnTo>
                    <a:lnTo>
                      <a:pt x="278" y="126"/>
                    </a:lnTo>
                    <a:lnTo>
                      <a:pt x="273" y="120"/>
                    </a:lnTo>
                    <a:lnTo>
                      <a:pt x="266" y="116"/>
                    </a:lnTo>
                    <a:lnTo>
                      <a:pt x="258" y="116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1" y="129"/>
                    </a:lnTo>
                    <a:lnTo>
                      <a:pt x="241" y="132"/>
                    </a:lnTo>
                    <a:lnTo>
                      <a:pt x="238" y="139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0" y="176"/>
                    </a:lnTo>
                    <a:lnTo>
                      <a:pt x="210" y="191"/>
                    </a:lnTo>
                    <a:lnTo>
                      <a:pt x="198" y="201"/>
                    </a:lnTo>
                    <a:lnTo>
                      <a:pt x="182" y="210"/>
                    </a:lnTo>
                    <a:lnTo>
                      <a:pt x="154" y="211"/>
                    </a:lnTo>
                    <a:lnTo>
                      <a:pt x="126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2"/>
                    </a:lnTo>
                    <a:lnTo>
                      <a:pt x="46" y="139"/>
                    </a:lnTo>
                    <a:lnTo>
                      <a:pt x="40" y="113"/>
                    </a:lnTo>
                    <a:lnTo>
                      <a:pt x="40" y="86"/>
                    </a:lnTo>
                    <a:lnTo>
                      <a:pt x="44" y="73"/>
                    </a:lnTo>
                    <a:lnTo>
                      <a:pt x="50" y="62"/>
                    </a:lnTo>
                    <a:lnTo>
                      <a:pt x="60" y="50"/>
                    </a:lnTo>
                    <a:lnTo>
                      <a:pt x="71" y="39"/>
                    </a:lnTo>
                    <a:lnTo>
                      <a:pt x="81" y="30"/>
                    </a:lnTo>
                    <a:lnTo>
                      <a:pt x="93" y="21"/>
                    </a:lnTo>
                    <a:lnTo>
                      <a:pt x="103" y="16"/>
                    </a:lnTo>
                    <a:lnTo>
                      <a:pt x="112" y="11"/>
                    </a:lnTo>
                    <a:lnTo>
                      <a:pt x="109" y="4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8" name="Freeform 32"/>
              <p:cNvSpPr>
                <a:spLocks/>
              </p:cNvSpPr>
              <p:nvPr/>
            </p:nvSpPr>
            <p:spPr bwMode="auto">
              <a:xfrm>
                <a:off x="8347" y="4786"/>
                <a:ext cx="24" cy="25"/>
              </a:xfrm>
              <a:custGeom>
                <a:avLst/>
                <a:gdLst>
                  <a:gd name="T0" fmla="*/ 0 w 72"/>
                  <a:gd name="T1" fmla="*/ 0 h 75"/>
                  <a:gd name="T2" fmla="*/ 0 w 72"/>
                  <a:gd name="T3" fmla="*/ 0 h 75"/>
                  <a:gd name="T4" fmla="*/ 0 w 72"/>
                  <a:gd name="T5" fmla="*/ 0 h 75"/>
                  <a:gd name="T6" fmla="*/ 0 w 72"/>
                  <a:gd name="T7" fmla="*/ 0 h 75"/>
                  <a:gd name="T8" fmla="*/ 0 w 72"/>
                  <a:gd name="T9" fmla="*/ 0 h 75"/>
                  <a:gd name="T10" fmla="*/ 0 w 72"/>
                  <a:gd name="T11" fmla="*/ 0 h 75"/>
                  <a:gd name="T12" fmla="*/ 0 w 72"/>
                  <a:gd name="T13" fmla="*/ 0 h 75"/>
                  <a:gd name="T14" fmla="*/ 0 w 72"/>
                  <a:gd name="T15" fmla="*/ 0 h 75"/>
                  <a:gd name="T16" fmla="*/ 0 w 72"/>
                  <a:gd name="T17" fmla="*/ 0 h 75"/>
                  <a:gd name="T18" fmla="*/ 0 w 72"/>
                  <a:gd name="T19" fmla="*/ 0 h 75"/>
                  <a:gd name="T20" fmla="*/ 0 w 72"/>
                  <a:gd name="T21" fmla="*/ 0 h 75"/>
                  <a:gd name="T22" fmla="*/ 0 w 72"/>
                  <a:gd name="T23" fmla="*/ 0 h 75"/>
                  <a:gd name="T24" fmla="*/ 0 w 72"/>
                  <a:gd name="T25" fmla="*/ 0 h 75"/>
                  <a:gd name="T26" fmla="*/ 0 w 72"/>
                  <a:gd name="T27" fmla="*/ 0 h 75"/>
                  <a:gd name="T28" fmla="*/ 0 w 72"/>
                  <a:gd name="T29" fmla="*/ 0 h 75"/>
                  <a:gd name="T30" fmla="*/ 0 w 72"/>
                  <a:gd name="T31" fmla="*/ 0 h 75"/>
                  <a:gd name="T32" fmla="*/ 0 w 72"/>
                  <a:gd name="T33" fmla="*/ 0 h 75"/>
                  <a:gd name="T34" fmla="*/ 0 w 72"/>
                  <a:gd name="T35" fmla="*/ 0 h 75"/>
                  <a:gd name="T36" fmla="*/ 0 w 72"/>
                  <a:gd name="T37" fmla="*/ 0 h 75"/>
                  <a:gd name="T38" fmla="*/ 0 w 72"/>
                  <a:gd name="T39" fmla="*/ 0 h 75"/>
                  <a:gd name="T40" fmla="*/ 0 w 72"/>
                  <a:gd name="T41" fmla="*/ 0 h 75"/>
                  <a:gd name="T42" fmla="*/ 0 w 72"/>
                  <a:gd name="T43" fmla="*/ 0 h 75"/>
                  <a:gd name="T44" fmla="*/ 0 w 72"/>
                  <a:gd name="T45" fmla="*/ 0 h 75"/>
                  <a:gd name="T46" fmla="*/ 0 w 72"/>
                  <a:gd name="T47" fmla="*/ 0 h 75"/>
                  <a:gd name="T48" fmla="*/ 0 w 72"/>
                  <a:gd name="T49" fmla="*/ 0 h 75"/>
                  <a:gd name="T50" fmla="*/ 0 w 72"/>
                  <a:gd name="T51" fmla="*/ 0 h 75"/>
                  <a:gd name="T52" fmla="*/ 0 w 72"/>
                  <a:gd name="T53" fmla="*/ 0 h 75"/>
                  <a:gd name="T54" fmla="*/ 0 w 72"/>
                  <a:gd name="T55" fmla="*/ 0 h 75"/>
                  <a:gd name="T56" fmla="*/ 0 w 72"/>
                  <a:gd name="T57" fmla="*/ 0 h 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2"/>
                  <a:gd name="T88" fmla="*/ 0 h 75"/>
                  <a:gd name="T89" fmla="*/ 72 w 72"/>
                  <a:gd name="T90" fmla="*/ 75 h 7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2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9" y="72"/>
                    </a:lnTo>
                    <a:lnTo>
                      <a:pt x="47" y="71"/>
                    </a:lnTo>
                    <a:lnTo>
                      <a:pt x="56" y="66"/>
                    </a:lnTo>
                    <a:lnTo>
                      <a:pt x="64" y="60"/>
                    </a:lnTo>
                    <a:lnTo>
                      <a:pt x="69" y="56"/>
                    </a:lnTo>
                    <a:lnTo>
                      <a:pt x="72" y="52"/>
                    </a:lnTo>
                    <a:lnTo>
                      <a:pt x="72" y="49"/>
                    </a:lnTo>
                    <a:lnTo>
                      <a:pt x="70" y="45"/>
                    </a:lnTo>
                    <a:lnTo>
                      <a:pt x="67" y="40"/>
                    </a:lnTo>
                    <a:lnTo>
                      <a:pt x="63" y="39"/>
                    </a:lnTo>
                    <a:lnTo>
                      <a:pt x="59" y="38"/>
                    </a:lnTo>
                    <a:lnTo>
                      <a:pt x="54" y="39"/>
                    </a:lnTo>
                    <a:lnTo>
                      <a:pt x="48" y="42"/>
                    </a:lnTo>
                    <a:lnTo>
                      <a:pt x="39" y="46"/>
                    </a:lnTo>
                    <a:lnTo>
                      <a:pt x="32" y="50"/>
                    </a:lnTo>
                    <a:lnTo>
                      <a:pt x="29" y="52"/>
                    </a:lnTo>
                    <a:lnTo>
                      <a:pt x="26" y="43"/>
                    </a:lnTo>
                    <a:lnTo>
                      <a:pt x="20" y="25"/>
                    </a:lnTo>
                    <a:lnTo>
                      <a:pt x="12" y="7"/>
                    </a:lnTo>
                    <a:lnTo>
                      <a:pt x="1" y="0"/>
                    </a:lnTo>
                    <a:lnTo>
                      <a:pt x="0" y="17"/>
                    </a:lnTo>
                    <a:lnTo>
                      <a:pt x="3" y="39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59" name="Freeform 33"/>
              <p:cNvSpPr>
                <a:spLocks/>
              </p:cNvSpPr>
              <p:nvPr/>
            </p:nvSpPr>
            <p:spPr bwMode="auto">
              <a:xfrm>
                <a:off x="8370" y="4780"/>
                <a:ext cx="23" cy="20"/>
              </a:xfrm>
              <a:custGeom>
                <a:avLst/>
                <a:gdLst>
                  <a:gd name="T0" fmla="*/ 0 w 70"/>
                  <a:gd name="T1" fmla="*/ 0 h 59"/>
                  <a:gd name="T2" fmla="*/ 0 w 70"/>
                  <a:gd name="T3" fmla="*/ 0 h 59"/>
                  <a:gd name="T4" fmla="*/ 0 w 70"/>
                  <a:gd name="T5" fmla="*/ 0 h 59"/>
                  <a:gd name="T6" fmla="*/ 0 w 70"/>
                  <a:gd name="T7" fmla="*/ 0 h 59"/>
                  <a:gd name="T8" fmla="*/ 0 w 70"/>
                  <a:gd name="T9" fmla="*/ 0 h 59"/>
                  <a:gd name="T10" fmla="*/ 0 w 70"/>
                  <a:gd name="T11" fmla="*/ 0 h 59"/>
                  <a:gd name="T12" fmla="*/ 0 w 70"/>
                  <a:gd name="T13" fmla="*/ 0 h 59"/>
                  <a:gd name="T14" fmla="*/ 0 w 70"/>
                  <a:gd name="T15" fmla="*/ 0 h 59"/>
                  <a:gd name="T16" fmla="*/ 0 w 70"/>
                  <a:gd name="T17" fmla="*/ 0 h 59"/>
                  <a:gd name="T18" fmla="*/ 0 w 70"/>
                  <a:gd name="T19" fmla="*/ 0 h 59"/>
                  <a:gd name="T20" fmla="*/ 0 w 70"/>
                  <a:gd name="T21" fmla="*/ 0 h 59"/>
                  <a:gd name="T22" fmla="*/ 0 w 70"/>
                  <a:gd name="T23" fmla="*/ 0 h 59"/>
                  <a:gd name="T24" fmla="*/ 0 w 70"/>
                  <a:gd name="T25" fmla="*/ 0 h 59"/>
                  <a:gd name="T26" fmla="*/ 0 w 70"/>
                  <a:gd name="T27" fmla="*/ 0 h 59"/>
                  <a:gd name="T28" fmla="*/ 0 w 70"/>
                  <a:gd name="T29" fmla="*/ 0 h 59"/>
                  <a:gd name="T30" fmla="*/ 0 w 70"/>
                  <a:gd name="T31" fmla="*/ 0 h 59"/>
                  <a:gd name="T32" fmla="*/ 0 w 70"/>
                  <a:gd name="T33" fmla="*/ 0 h 59"/>
                  <a:gd name="T34" fmla="*/ 0 w 70"/>
                  <a:gd name="T35" fmla="*/ 0 h 59"/>
                  <a:gd name="T36" fmla="*/ 0 w 70"/>
                  <a:gd name="T37" fmla="*/ 0 h 59"/>
                  <a:gd name="T38" fmla="*/ 0 w 70"/>
                  <a:gd name="T39" fmla="*/ 0 h 59"/>
                  <a:gd name="T40" fmla="*/ 0 w 70"/>
                  <a:gd name="T41" fmla="*/ 0 h 59"/>
                  <a:gd name="T42" fmla="*/ 0 w 70"/>
                  <a:gd name="T43" fmla="*/ 0 h 59"/>
                  <a:gd name="T44" fmla="*/ 0 w 70"/>
                  <a:gd name="T45" fmla="*/ 0 h 59"/>
                  <a:gd name="T46" fmla="*/ 0 w 70"/>
                  <a:gd name="T47" fmla="*/ 0 h 59"/>
                  <a:gd name="T48" fmla="*/ 0 w 70"/>
                  <a:gd name="T49" fmla="*/ 0 h 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0"/>
                  <a:gd name="T76" fmla="*/ 0 h 59"/>
                  <a:gd name="T77" fmla="*/ 70 w 70"/>
                  <a:gd name="T78" fmla="*/ 59 h 5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0" h="59">
                    <a:moveTo>
                      <a:pt x="15" y="53"/>
                    </a:moveTo>
                    <a:lnTo>
                      <a:pt x="16" y="55"/>
                    </a:lnTo>
                    <a:lnTo>
                      <a:pt x="20" y="57"/>
                    </a:lnTo>
                    <a:lnTo>
                      <a:pt x="25" y="59"/>
                    </a:lnTo>
                    <a:lnTo>
                      <a:pt x="26" y="59"/>
                    </a:lnTo>
                    <a:lnTo>
                      <a:pt x="35" y="59"/>
                    </a:lnTo>
                    <a:lnTo>
                      <a:pt x="45" y="56"/>
                    </a:lnTo>
                    <a:lnTo>
                      <a:pt x="54" y="55"/>
                    </a:lnTo>
                    <a:lnTo>
                      <a:pt x="63" y="50"/>
                    </a:lnTo>
                    <a:lnTo>
                      <a:pt x="66" y="47"/>
                    </a:lnTo>
                    <a:lnTo>
                      <a:pt x="69" y="44"/>
                    </a:lnTo>
                    <a:lnTo>
                      <a:pt x="70" y="40"/>
                    </a:lnTo>
                    <a:lnTo>
                      <a:pt x="69" y="37"/>
                    </a:lnTo>
                    <a:lnTo>
                      <a:pt x="56" y="32"/>
                    </a:lnTo>
                    <a:lnTo>
                      <a:pt x="42" y="33"/>
                    </a:lnTo>
                    <a:lnTo>
                      <a:pt x="32" y="37"/>
                    </a:lnTo>
                    <a:lnTo>
                      <a:pt x="28" y="40"/>
                    </a:lnTo>
                    <a:lnTo>
                      <a:pt x="20" y="30"/>
                    </a:lnTo>
                    <a:lnTo>
                      <a:pt x="16" y="14"/>
                    </a:lnTo>
                    <a:lnTo>
                      <a:pt x="10" y="3"/>
                    </a:lnTo>
                    <a:lnTo>
                      <a:pt x="3" y="0"/>
                    </a:lnTo>
                    <a:lnTo>
                      <a:pt x="0" y="19"/>
                    </a:lnTo>
                    <a:lnTo>
                      <a:pt x="4" y="36"/>
                    </a:lnTo>
                    <a:lnTo>
                      <a:pt x="12" y="49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0" name="Freeform 34"/>
              <p:cNvSpPr>
                <a:spLocks/>
              </p:cNvSpPr>
              <p:nvPr/>
            </p:nvSpPr>
            <p:spPr bwMode="auto">
              <a:xfrm>
                <a:off x="8390" y="4771"/>
                <a:ext cx="22" cy="20"/>
              </a:xfrm>
              <a:custGeom>
                <a:avLst/>
                <a:gdLst>
                  <a:gd name="T0" fmla="*/ 0 w 65"/>
                  <a:gd name="T1" fmla="*/ 0 h 60"/>
                  <a:gd name="T2" fmla="*/ 0 w 65"/>
                  <a:gd name="T3" fmla="*/ 0 h 60"/>
                  <a:gd name="T4" fmla="*/ 0 w 65"/>
                  <a:gd name="T5" fmla="*/ 0 h 60"/>
                  <a:gd name="T6" fmla="*/ 0 w 65"/>
                  <a:gd name="T7" fmla="*/ 0 h 60"/>
                  <a:gd name="T8" fmla="*/ 0 w 65"/>
                  <a:gd name="T9" fmla="*/ 0 h 60"/>
                  <a:gd name="T10" fmla="*/ 0 w 65"/>
                  <a:gd name="T11" fmla="*/ 0 h 60"/>
                  <a:gd name="T12" fmla="*/ 0 w 65"/>
                  <a:gd name="T13" fmla="*/ 0 h 60"/>
                  <a:gd name="T14" fmla="*/ 0 w 65"/>
                  <a:gd name="T15" fmla="*/ 0 h 60"/>
                  <a:gd name="T16" fmla="*/ 0 w 65"/>
                  <a:gd name="T17" fmla="*/ 0 h 60"/>
                  <a:gd name="T18" fmla="*/ 0 w 65"/>
                  <a:gd name="T19" fmla="*/ 0 h 60"/>
                  <a:gd name="T20" fmla="*/ 0 w 65"/>
                  <a:gd name="T21" fmla="*/ 0 h 60"/>
                  <a:gd name="T22" fmla="*/ 0 w 65"/>
                  <a:gd name="T23" fmla="*/ 0 h 60"/>
                  <a:gd name="T24" fmla="*/ 0 w 65"/>
                  <a:gd name="T25" fmla="*/ 0 h 60"/>
                  <a:gd name="T26" fmla="*/ 0 w 65"/>
                  <a:gd name="T27" fmla="*/ 0 h 60"/>
                  <a:gd name="T28" fmla="*/ 0 w 65"/>
                  <a:gd name="T29" fmla="*/ 0 h 60"/>
                  <a:gd name="T30" fmla="*/ 0 w 65"/>
                  <a:gd name="T31" fmla="*/ 0 h 60"/>
                  <a:gd name="T32" fmla="*/ 0 w 65"/>
                  <a:gd name="T33" fmla="*/ 0 h 60"/>
                  <a:gd name="T34" fmla="*/ 0 w 65"/>
                  <a:gd name="T35" fmla="*/ 0 h 60"/>
                  <a:gd name="T36" fmla="*/ 0 w 65"/>
                  <a:gd name="T37" fmla="*/ 0 h 60"/>
                  <a:gd name="T38" fmla="*/ 0 w 65"/>
                  <a:gd name="T39" fmla="*/ 0 h 60"/>
                  <a:gd name="T40" fmla="*/ 0 w 65"/>
                  <a:gd name="T41" fmla="*/ 0 h 60"/>
                  <a:gd name="T42" fmla="*/ 0 w 6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5"/>
                  <a:gd name="T67" fmla="*/ 0 h 60"/>
                  <a:gd name="T68" fmla="*/ 65 w 65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5" h="60">
                    <a:moveTo>
                      <a:pt x="4" y="46"/>
                    </a:moveTo>
                    <a:lnTo>
                      <a:pt x="9" y="56"/>
                    </a:lnTo>
                    <a:lnTo>
                      <a:pt x="21" y="60"/>
                    </a:lnTo>
                    <a:lnTo>
                      <a:pt x="31" y="60"/>
                    </a:lnTo>
                    <a:lnTo>
                      <a:pt x="35" y="60"/>
                    </a:lnTo>
                    <a:lnTo>
                      <a:pt x="44" y="57"/>
                    </a:lnTo>
                    <a:lnTo>
                      <a:pt x="54" y="51"/>
                    </a:lnTo>
                    <a:lnTo>
                      <a:pt x="62" y="46"/>
                    </a:lnTo>
                    <a:lnTo>
                      <a:pt x="65" y="40"/>
                    </a:lnTo>
                    <a:lnTo>
                      <a:pt x="63" y="36"/>
                    </a:lnTo>
                    <a:lnTo>
                      <a:pt x="60" y="34"/>
                    </a:lnTo>
                    <a:lnTo>
                      <a:pt x="56" y="33"/>
                    </a:lnTo>
                    <a:lnTo>
                      <a:pt x="51" y="33"/>
                    </a:lnTo>
                    <a:lnTo>
                      <a:pt x="26" y="37"/>
                    </a:lnTo>
                    <a:lnTo>
                      <a:pt x="24" y="30"/>
                    </a:lnTo>
                    <a:lnTo>
                      <a:pt x="18" y="1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2" y="30"/>
                    </a:lnTo>
                    <a:lnTo>
                      <a:pt x="3" y="41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1" name="Freeform 35"/>
              <p:cNvSpPr>
                <a:spLocks/>
              </p:cNvSpPr>
              <p:nvPr/>
            </p:nvSpPr>
            <p:spPr bwMode="auto">
              <a:xfrm>
                <a:off x="8362" y="4825"/>
                <a:ext cx="23" cy="16"/>
              </a:xfrm>
              <a:custGeom>
                <a:avLst/>
                <a:gdLst>
                  <a:gd name="T0" fmla="*/ 0 w 69"/>
                  <a:gd name="T1" fmla="*/ 0 h 47"/>
                  <a:gd name="T2" fmla="*/ 0 w 69"/>
                  <a:gd name="T3" fmla="*/ 0 h 47"/>
                  <a:gd name="T4" fmla="*/ 0 w 69"/>
                  <a:gd name="T5" fmla="*/ 0 h 47"/>
                  <a:gd name="T6" fmla="*/ 0 w 69"/>
                  <a:gd name="T7" fmla="*/ 0 h 47"/>
                  <a:gd name="T8" fmla="*/ 0 w 69"/>
                  <a:gd name="T9" fmla="*/ 0 h 47"/>
                  <a:gd name="T10" fmla="*/ 0 w 69"/>
                  <a:gd name="T11" fmla="*/ 0 h 47"/>
                  <a:gd name="T12" fmla="*/ 0 w 69"/>
                  <a:gd name="T13" fmla="*/ 0 h 47"/>
                  <a:gd name="T14" fmla="*/ 0 w 69"/>
                  <a:gd name="T15" fmla="*/ 0 h 47"/>
                  <a:gd name="T16" fmla="*/ 0 w 69"/>
                  <a:gd name="T17" fmla="*/ 0 h 47"/>
                  <a:gd name="T18" fmla="*/ 0 w 69"/>
                  <a:gd name="T19" fmla="*/ 0 h 47"/>
                  <a:gd name="T20" fmla="*/ 0 w 69"/>
                  <a:gd name="T21" fmla="*/ 0 h 47"/>
                  <a:gd name="T22" fmla="*/ 0 w 69"/>
                  <a:gd name="T23" fmla="*/ 0 h 47"/>
                  <a:gd name="T24" fmla="*/ 0 w 69"/>
                  <a:gd name="T25" fmla="*/ 0 h 47"/>
                  <a:gd name="T26" fmla="*/ 0 w 69"/>
                  <a:gd name="T27" fmla="*/ 0 h 47"/>
                  <a:gd name="T28" fmla="*/ 0 w 69"/>
                  <a:gd name="T29" fmla="*/ 0 h 47"/>
                  <a:gd name="T30" fmla="*/ 0 w 69"/>
                  <a:gd name="T31" fmla="*/ 0 h 47"/>
                  <a:gd name="T32" fmla="*/ 0 w 69"/>
                  <a:gd name="T33" fmla="*/ 0 h 47"/>
                  <a:gd name="T34" fmla="*/ 0 w 69"/>
                  <a:gd name="T35" fmla="*/ 0 h 47"/>
                  <a:gd name="T36" fmla="*/ 0 w 69"/>
                  <a:gd name="T37" fmla="*/ 0 h 47"/>
                  <a:gd name="T38" fmla="*/ 0 w 69"/>
                  <a:gd name="T39" fmla="*/ 0 h 47"/>
                  <a:gd name="T40" fmla="*/ 0 w 69"/>
                  <a:gd name="T41" fmla="*/ 0 h 47"/>
                  <a:gd name="T42" fmla="*/ 0 w 69"/>
                  <a:gd name="T43" fmla="*/ 0 h 47"/>
                  <a:gd name="T44" fmla="*/ 0 w 69"/>
                  <a:gd name="T45" fmla="*/ 0 h 47"/>
                  <a:gd name="T46" fmla="*/ 0 w 69"/>
                  <a:gd name="T47" fmla="*/ 0 h 47"/>
                  <a:gd name="T48" fmla="*/ 0 w 69"/>
                  <a:gd name="T49" fmla="*/ 0 h 47"/>
                  <a:gd name="T50" fmla="*/ 0 w 69"/>
                  <a:gd name="T51" fmla="*/ 0 h 47"/>
                  <a:gd name="T52" fmla="*/ 0 w 69"/>
                  <a:gd name="T53" fmla="*/ 0 h 47"/>
                  <a:gd name="T54" fmla="*/ 0 w 69"/>
                  <a:gd name="T55" fmla="*/ 0 h 47"/>
                  <a:gd name="T56" fmla="*/ 0 w 69"/>
                  <a:gd name="T57" fmla="*/ 0 h 47"/>
                  <a:gd name="T58" fmla="*/ 0 w 69"/>
                  <a:gd name="T59" fmla="*/ 0 h 47"/>
                  <a:gd name="T60" fmla="*/ 0 w 69"/>
                  <a:gd name="T61" fmla="*/ 0 h 47"/>
                  <a:gd name="T62" fmla="*/ 0 w 69"/>
                  <a:gd name="T63" fmla="*/ 0 h 47"/>
                  <a:gd name="T64" fmla="*/ 0 w 69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9"/>
                  <a:gd name="T100" fmla="*/ 0 h 47"/>
                  <a:gd name="T101" fmla="*/ 69 w 69"/>
                  <a:gd name="T102" fmla="*/ 47 h 4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9" h="47">
                    <a:moveTo>
                      <a:pt x="9" y="46"/>
                    </a:moveTo>
                    <a:lnTo>
                      <a:pt x="12" y="47"/>
                    </a:lnTo>
                    <a:lnTo>
                      <a:pt x="16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31" y="46"/>
                    </a:lnTo>
                    <a:lnTo>
                      <a:pt x="40" y="45"/>
                    </a:lnTo>
                    <a:lnTo>
                      <a:pt x="48" y="42"/>
                    </a:lnTo>
                    <a:lnTo>
                      <a:pt x="56" y="37"/>
                    </a:lnTo>
                    <a:lnTo>
                      <a:pt x="63" y="34"/>
                    </a:lnTo>
                    <a:lnTo>
                      <a:pt x="67" y="30"/>
                    </a:lnTo>
                    <a:lnTo>
                      <a:pt x="69" y="26"/>
                    </a:lnTo>
                    <a:lnTo>
                      <a:pt x="66" y="20"/>
                    </a:lnTo>
                    <a:lnTo>
                      <a:pt x="62" y="17"/>
                    </a:lnTo>
                    <a:lnTo>
                      <a:pt x="56" y="17"/>
                    </a:lnTo>
                    <a:lnTo>
                      <a:pt x="48" y="17"/>
                    </a:lnTo>
                    <a:lnTo>
                      <a:pt x="40" y="19"/>
                    </a:lnTo>
                    <a:lnTo>
                      <a:pt x="32" y="22"/>
                    </a:lnTo>
                    <a:lnTo>
                      <a:pt x="26" y="23"/>
                    </a:lnTo>
                    <a:lnTo>
                      <a:pt x="22" y="26"/>
                    </a:lnTo>
                    <a:lnTo>
                      <a:pt x="20" y="26"/>
                    </a:lnTo>
                    <a:lnTo>
                      <a:pt x="19" y="22"/>
                    </a:lnTo>
                    <a:lnTo>
                      <a:pt x="16" y="14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11"/>
                    </a:lnTo>
                    <a:lnTo>
                      <a:pt x="3" y="26"/>
                    </a:lnTo>
                    <a:lnTo>
                      <a:pt x="7" y="40"/>
                    </a:lnTo>
                    <a:lnTo>
                      <a:pt x="9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2" name="Freeform 36"/>
              <p:cNvSpPr>
                <a:spLocks/>
              </p:cNvSpPr>
              <p:nvPr/>
            </p:nvSpPr>
            <p:spPr bwMode="auto">
              <a:xfrm>
                <a:off x="8390" y="4813"/>
                <a:ext cx="20" cy="20"/>
              </a:xfrm>
              <a:custGeom>
                <a:avLst/>
                <a:gdLst>
                  <a:gd name="T0" fmla="*/ 0 w 60"/>
                  <a:gd name="T1" fmla="*/ 0 h 58"/>
                  <a:gd name="T2" fmla="*/ 0 w 60"/>
                  <a:gd name="T3" fmla="*/ 0 h 58"/>
                  <a:gd name="T4" fmla="*/ 0 w 60"/>
                  <a:gd name="T5" fmla="*/ 0 h 58"/>
                  <a:gd name="T6" fmla="*/ 0 w 60"/>
                  <a:gd name="T7" fmla="*/ 0 h 58"/>
                  <a:gd name="T8" fmla="*/ 0 w 60"/>
                  <a:gd name="T9" fmla="*/ 0 h 58"/>
                  <a:gd name="T10" fmla="*/ 0 w 60"/>
                  <a:gd name="T11" fmla="*/ 0 h 58"/>
                  <a:gd name="T12" fmla="*/ 0 w 60"/>
                  <a:gd name="T13" fmla="*/ 0 h 58"/>
                  <a:gd name="T14" fmla="*/ 0 w 60"/>
                  <a:gd name="T15" fmla="*/ 0 h 58"/>
                  <a:gd name="T16" fmla="*/ 0 w 60"/>
                  <a:gd name="T17" fmla="*/ 0 h 58"/>
                  <a:gd name="T18" fmla="*/ 0 w 60"/>
                  <a:gd name="T19" fmla="*/ 0 h 58"/>
                  <a:gd name="T20" fmla="*/ 0 w 60"/>
                  <a:gd name="T21" fmla="*/ 0 h 58"/>
                  <a:gd name="T22" fmla="*/ 0 w 60"/>
                  <a:gd name="T23" fmla="*/ 0 h 58"/>
                  <a:gd name="T24" fmla="*/ 0 w 60"/>
                  <a:gd name="T25" fmla="*/ 0 h 58"/>
                  <a:gd name="T26" fmla="*/ 0 w 60"/>
                  <a:gd name="T27" fmla="*/ 0 h 58"/>
                  <a:gd name="T28" fmla="*/ 0 w 60"/>
                  <a:gd name="T29" fmla="*/ 0 h 58"/>
                  <a:gd name="T30" fmla="*/ 0 w 60"/>
                  <a:gd name="T31" fmla="*/ 0 h 58"/>
                  <a:gd name="T32" fmla="*/ 0 w 60"/>
                  <a:gd name="T33" fmla="*/ 0 h 58"/>
                  <a:gd name="T34" fmla="*/ 0 w 60"/>
                  <a:gd name="T35" fmla="*/ 0 h 58"/>
                  <a:gd name="T36" fmla="*/ 0 w 60"/>
                  <a:gd name="T37" fmla="*/ 0 h 58"/>
                  <a:gd name="T38" fmla="*/ 0 w 60"/>
                  <a:gd name="T39" fmla="*/ 0 h 58"/>
                  <a:gd name="T40" fmla="*/ 0 w 60"/>
                  <a:gd name="T41" fmla="*/ 0 h 58"/>
                  <a:gd name="T42" fmla="*/ 0 w 60"/>
                  <a:gd name="T43" fmla="*/ 0 h 58"/>
                  <a:gd name="T44" fmla="*/ 0 w 60"/>
                  <a:gd name="T45" fmla="*/ 0 h 58"/>
                  <a:gd name="T46" fmla="*/ 0 w 60"/>
                  <a:gd name="T47" fmla="*/ 0 h 58"/>
                  <a:gd name="T48" fmla="*/ 0 w 60"/>
                  <a:gd name="T49" fmla="*/ 0 h 5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0"/>
                  <a:gd name="T76" fmla="*/ 0 h 58"/>
                  <a:gd name="T77" fmla="*/ 60 w 60"/>
                  <a:gd name="T78" fmla="*/ 58 h 5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0" h="58">
                    <a:moveTo>
                      <a:pt x="13" y="52"/>
                    </a:moveTo>
                    <a:lnTo>
                      <a:pt x="20" y="55"/>
                    </a:lnTo>
                    <a:lnTo>
                      <a:pt x="32" y="58"/>
                    </a:lnTo>
                    <a:lnTo>
                      <a:pt x="45" y="56"/>
                    </a:lnTo>
                    <a:lnTo>
                      <a:pt x="55" y="50"/>
                    </a:lnTo>
                    <a:lnTo>
                      <a:pt x="58" y="49"/>
                    </a:lnTo>
                    <a:lnTo>
                      <a:pt x="60" y="46"/>
                    </a:lnTo>
                    <a:lnTo>
                      <a:pt x="60" y="42"/>
                    </a:lnTo>
                    <a:lnTo>
                      <a:pt x="60" y="39"/>
                    </a:lnTo>
                    <a:lnTo>
                      <a:pt x="58" y="36"/>
                    </a:lnTo>
                    <a:lnTo>
                      <a:pt x="54" y="33"/>
                    </a:lnTo>
                    <a:lnTo>
                      <a:pt x="49" y="32"/>
                    </a:lnTo>
                    <a:lnTo>
                      <a:pt x="45" y="32"/>
                    </a:lnTo>
                    <a:lnTo>
                      <a:pt x="36" y="35"/>
                    </a:lnTo>
                    <a:lnTo>
                      <a:pt x="27" y="36"/>
                    </a:lnTo>
                    <a:lnTo>
                      <a:pt x="20" y="35"/>
                    </a:lnTo>
                    <a:lnTo>
                      <a:pt x="17" y="35"/>
                    </a:lnTo>
                    <a:lnTo>
                      <a:pt x="17" y="29"/>
                    </a:lnTo>
                    <a:lnTo>
                      <a:pt x="17" y="16"/>
                    </a:lnTo>
                    <a:lnTo>
                      <a:pt x="14" y="3"/>
                    </a:lnTo>
                    <a:lnTo>
                      <a:pt x="5" y="0"/>
                    </a:lnTo>
                    <a:lnTo>
                      <a:pt x="1" y="12"/>
                    </a:lnTo>
                    <a:lnTo>
                      <a:pt x="0" y="26"/>
                    </a:lnTo>
                    <a:lnTo>
                      <a:pt x="3" y="40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3" name="Freeform 37"/>
              <p:cNvSpPr>
                <a:spLocks/>
              </p:cNvSpPr>
              <p:nvPr/>
            </p:nvSpPr>
            <p:spPr bwMode="auto">
              <a:xfrm>
                <a:off x="8411" y="4806"/>
                <a:ext cx="20" cy="18"/>
              </a:xfrm>
              <a:custGeom>
                <a:avLst/>
                <a:gdLst>
                  <a:gd name="T0" fmla="*/ 0 w 59"/>
                  <a:gd name="T1" fmla="*/ 0 h 55"/>
                  <a:gd name="T2" fmla="*/ 0 w 59"/>
                  <a:gd name="T3" fmla="*/ 0 h 55"/>
                  <a:gd name="T4" fmla="*/ 0 w 59"/>
                  <a:gd name="T5" fmla="*/ 0 h 55"/>
                  <a:gd name="T6" fmla="*/ 0 w 59"/>
                  <a:gd name="T7" fmla="*/ 0 h 55"/>
                  <a:gd name="T8" fmla="*/ 0 w 59"/>
                  <a:gd name="T9" fmla="*/ 0 h 55"/>
                  <a:gd name="T10" fmla="*/ 0 w 59"/>
                  <a:gd name="T11" fmla="*/ 0 h 55"/>
                  <a:gd name="T12" fmla="*/ 0 w 59"/>
                  <a:gd name="T13" fmla="*/ 0 h 55"/>
                  <a:gd name="T14" fmla="*/ 0 w 59"/>
                  <a:gd name="T15" fmla="*/ 0 h 55"/>
                  <a:gd name="T16" fmla="*/ 0 w 59"/>
                  <a:gd name="T17" fmla="*/ 0 h 55"/>
                  <a:gd name="T18" fmla="*/ 0 w 59"/>
                  <a:gd name="T19" fmla="*/ 0 h 55"/>
                  <a:gd name="T20" fmla="*/ 0 w 59"/>
                  <a:gd name="T21" fmla="*/ 0 h 55"/>
                  <a:gd name="T22" fmla="*/ 0 w 59"/>
                  <a:gd name="T23" fmla="*/ 0 h 55"/>
                  <a:gd name="T24" fmla="*/ 0 w 59"/>
                  <a:gd name="T25" fmla="*/ 0 h 55"/>
                  <a:gd name="T26" fmla="*/ 0 w 59"/>
                  <a:gd name="T27" fmla="*/ 0 h 55"/>
                  <a:gd name="T28" fmla="*/ 0 w 59"/>
                  <a:gd name="T29" fmla="*/ 0 h 55"/>
                  <a:gd name="T30" fmla="*/ 0 w 59"/>
                  <a:gd name="T31" fmla="*/ 0 h 55"/>
                  <a:gd name="T32" fmla="*/ 0 w 59"/>
                  <a:gd name="T33" fmla="*/ 0 h 55"/>
                  <a:gd name="T34" fmla="*/ 0 w 59"/>
                  <a:gd name="T35" fmla="*/ 0 h 55"/>
                  <a:gd name="T36" fmla="*/ 0 w 59"/>
                  <a:gd name="T37" fmla="*/ 0 h 55"/>
                  <a:gd name="T38" fmla="*/ 0 w 59"/>
                  <a:gd name="T39" fmla="*/ 0 h 55"/>
                  <a:gd name="T40" fmla="*/ 0 w 59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9"/>
                  <a:gd name="T64" fmla="*/ 0 h 55"/>
                  <a:gd name="T65" fmla="*/ 59 w 59"/>
                  <a:gd name="T66" fmla="*/ 55 h 5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9" h="55">
                    <a:moveTo>
                      <a:pt x="19" y="52"/>
                    </a:moveTo>
                    <a:lnTo>
                      <a:pt x="31" y="55"/>
                    </a:lnTo>
                    <a:lnTo>
                      <a:pt x="43" y="54"/>
                    </a:lnTo>
                    <a:lnTo>
                      <a:pt x="53" y="46"/>
                    </a:lnTo>
                    <a:lnTo>
                      <a:pt x="59" y="35"/>
                    </a:lnTo>
                    <a:lnTo>
                      <a:pt x="57" y="31"/>
                    </a:lnTo>
                    <a:lnTo>
                      <a:pt x="54" y="29"/>
                    </a:lnTo>
                    <a:lnTo>
                      <a:pt x="49" y="28"/>
                    </a:lnTo>
                    <a:lnTo>
                      <a:pt x="44" y="29"/>
                    </a:lnTo>
                    <a:lnTo>
                      <a:pt x="41" y="32"/>
                    </a:lnTo>
                    <a:lnTo>
                      <a:pt x="38" y="35"/>
                    </a:lnTo>
                    <a:lnTo>
                      <a:pt x="34" y="36"/>
                    </a:lnTo>
                    <a:lnTo>
                      <a:pt x="31" y="39"/>
                    </a:lnTo>
                    <a:lnTo>
                      <a:pt x="28" y="32"/>
                    </a:lnTo>
                    <a:lnTo>
                      <a:pt x="21" y="18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2" y="18"/>
                    </a:lnTo>
                    <a:lnTo>
                      <a:pt x="9" y="35"/>
                    </a:lnTo>
                    <a:lnTo>
                      <a:pt x="16" y="46"/>
                    </a:lnTo>
                    <a:lnTo>
                      <a:pt x="19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4" name="Freeform 38"/>
              <p:cNvSpPr>
                <a:spLocks/>
              </p:cNvSpPr>
              <p:nvPr/>
            </p:nvSpPr>
            <p:spPr bwMode="auto">
              <a:xfrm>
                <a:off x="8374" y="4857"/>
                <a:ext cx="27" cy="25"/>
              </a:xfrm>
              <a:custGeom>
                <a:avLst/>
                <a:gdLst>
                  <a:gd name="T0" fmla="*/ 0 w 82"/>
                  <a:gd name="T1" fmla="*/ 0 h 76"/>
                  <a:gd name="T2" fmla="*/ 0 w 82"/>
                  <a:gd name="T3" fmla="*/ 0 h 76"/>
                  <a:gd name="T4" fmla="*/ 0 w 82"/>
                  <a:gd name="T5" fmla="*/ 0 h 76"/>
                  <a:gd name="T6" fmla="*/ 0 w 82"/>
                  <a:gd name="T7" fmla="*/ 0 h 76"/>
                  <a:gd name="T8" fmla="*/ 0 w 82"/>
                  <a:gd name="T9" fmla="*/ 0 h 76"/>
                  <a:gd name="T10" fmla="*/ 0 w 82"/>
                  <a:gd name="T11" fmla="*/ 0 h 76"/>
                  <a:gd name="T12" fmla="*/ 0 w 82"/>
                  <a:gd name="T13" fmla="*/ 0 h 76"/>
                  <a:gd name="T14" fmla="*/ 0 w 82"/>
                  <a:gd name="T15" fmla="*/ 0 h 76"/>
                  <a:gd name="T16" fmla="*/ 0 w 82"/>
                  <a:gd name="T17" fmla="*/ 0 h 76"/>
                  <a:gd name="T18" fmla="*/ 0 w 82"/>
                  <a:gd name="T19" fmla="*/ 0 h 76"/>
                  <a:gd name="T20" fmla="*/ 0 w 82"/>
                  <a:gd name="T21" fmla="*/ 0 h 76"/>
                  <a:gd name="T22" fmla="*/ 0 w 82"/>
                  <a:gd name="T23" fmla="*/ 0 h 76"/>
                  <a:gd name="T24" fmla="*/ 0 w 82"/>
                  <a:gd name="T25" fmla="*/ 0 h 76"/>
                  <a:gd name="T26" fmla="*/ 0 w 82"/>
                  <a:gd name="T27" fmla="*/ 0 h 76"/>
                  <a:gd name="T28" fmla="*/ 0 w 82"/>
                  <a:gd name="T29" fmla="*/ 0 h 76"/>
                  <a:gd name="T30" fmla="*/ 0 w 82"/>
                  <a:gd name="T31" fmla="*/ 0 h 76"/>
                  <a:gd name="T32" fmla="*/ 0 w 82"/>
                  <a:gd name="T33" fmla="*/ 0 h 76"/>
                  <a:gd name="T34" fmla="*/ 0 w 82"/>
                  <a:gd name="T35" fmla="*/ 0 h 76"/>
                  <a:gd name="T36" fmla="*/ 0 w 82"/>
                  <a:gd name="T37" fmla="*/ 0 h 76"/>
                  <a:gd name="T38" fmla="*/ 0 w 82"/>
                  <a:gd name="T39" fmla="*/ 0 h 76"/>
                  <a:gd name="T40" fmla="*/ 0 w 82"/>
                  <a:gd name="T41" fmla="*/ 0 h 76"/>
                  <a:gd name="T42" fmla="*/ 0 w 82"/>
                  <a:gd name="T43" fmla="*/ 0 h 76"/>
                  <a:gd name="T44" fmla="*/ 0 w 82"/>
                  <a:gd name="T45" fmla="*/ 0 h 76"/>
                  <a:gd name="T46" fmla="*/ 0 w 82"/>
                  <a:gd name="T47" fmla="*/ 0 h 76"/>
                  <a:gd name="T48" fmla="*/ 0 w 82"/>
                  <a:gd name="T49" fmla="*/ 0 h 76"/>
                  <a:gd name="T50" fmla="*/ 0 w 82"/>
                  <a:gd name="T51" fmla="*/ 0 h 76"/>
                  <a:gd name="T52" fmla="*/ 0 w 82"/>
                  <a:gd name="T53" fmla="*/ 0 h 76"/>
                  <a:gd name="T54" fmla="*/ 0 w 82"/>
                  <a:gd name="T55" fmla="*/ 0 h 76"/>
                  <a:gd name="T56" fmla="*/ 0 w 82"/>
                  <a:gd name="T57" fmla="*/ 0 h 76"/>
                  <a:gd name="T58" fmla="*/ 0 w 82"/>
                  <a:gd name="T59" fmla="*/ 0 h 76"/>
                  <a:gd name="T60" fmla="*/ 0 w 82"/>
                  <a:gd name="T61" fmla="*/ 0 h 76"/>
                  <a:gd name="T62" fmla="*/ 0 w 82"/>
                  <a:gd name="T63" fmla="*/ 0 h 76"/>
                  <a:gd name="T64" fmla="*/ 0 w 82"/>
                  <a:gd name="T65" fmla="*/ 0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2"/>
                  <a:gd name="T100" fmla="*/ 0 h 76"/>
                  <a:gd name="T101" fmla="*/ 82 w 82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2" h="76">
                    <a:moveTo>
                      <a:pt x="32" y="75"/>
                    </a:moveTo>
                    <a:lnTo>
                      <a:pt x="38" y="76"/>
                    </a:lnTo>
                    <a:lnTo>
                      <a:pt x="44" y="76"/>
                    </a:lnTo>
                    <a:lnTo>
                      <a:pt x="50" y="76"/>
                    </a:lnTo>
                    <a:lnTo>
                      <a:pt x="57" y="75"/>
                    </a:lnTo>
                    <a:lnTo>
                      <a:pt x="61" y="72"/>
                    </a:lnTo>
                    <a:lnTo>
                      <a:pt x="67" y="67"/>
                    </a:lnTo>
                    <a:lnTo>
                      <a:pt x="72" y="64"/>
                    </a:lnTo>
                    <a:lnTo>
                      <a:pt x="76" y="59"/>
                    </a:lnTo>
                    <a:lnTo>
                      <a:pt x="80" y="56"/>
                    </a:lnTo>
                    <a:lnTo>
                      <a:pt x="82" y="52"/>
                    </a:lnTo>
                    <a:lnTo>
                      <a:pt x="82" y="47"/>
                    </a:lnTo>
                    <a:lnTo>
                      <a:pt x="79" y="43"/>
                    </a:lnTo>
                    <a:lnTo>
                      <a:pt x="70" y="39"/>
                    </a:lnTo>
                    <a:lnTo>
                      <a:pt x="63" y="37"/>
                    </a:lnTo>
                    <a:lnTo>
                      <a:pt x="54" y="39"/>
                    </a:lnTo>
                    <a:lnTo>
                      <a:pt x="47" y="41"/>
                    </a:lnTo>
                    <a:lnTo>
                      <a:pt x="39" y="44"/>
                    </a:lnTo>
                    <a:lnTo>
                      <a:pt x="35" y="49"/>
                    </a:lnTo>
                    <a:lnTo>
                      <a:pt x="32" y="50"/>
                    </a:lnTo>
                    <a:lnTo>
                      <a:pt x="30" y="52"/>
                    </a:lnTo>
                    <a:lnTo>
                      <a:pt x="29" y="43"/>
                    </a:lnTo>
                    <a:lnTo>
                      <a:pt x="23" y="23"/>
                    </a:lnTo>
                    <a:lnTo>
                      <a:pt x="14" y="6"/>
                    </a:lnTo>
                    <a:lnTo>
                      <a:pt x="4" y="0"/>
                    </a:lnTo>
                    <a:lnTo>
                      <a:pt x="0" y="17"/>
                    </a:lnTo>
                    <a:lnTo>
                      <a:pt x="0" y="31"/>
                    </a:lnTo>
                    <a:lnTo>
                      <a:pt x="4" y="44"/>
                    </a:lnTo>
                    <a:lnTo>
                      <a:pt x="11" y="54"/>
                    </a:lnTo>
                    <a:lnTo>
                      <a:pt x="19" y="63"/>
                    </a:lnTo>
                    <a:lnTo>
                      <a:pt x="25" y="70"/>
                    </a:lnTo>
                    <a:lnTo>
                      <a:pt x="30" y="73"/>
                    </a:lnTo>
                    <a:lnTo>
                      <a:pt x="32" y="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5" name="Freeform 39"/>
              <p:cNvSpPr>
                <a:spLocks/>
              </p:cNvSpPr>
              <p:nvPr/>
            </p:nvSpPr>
            <p:spPr bwMode="auto">
              <a:xfrm>
                <a:off x="8404" y="4847"/>
                <a:ext cx="25" cy="22"/>
              </a:xfrm>
              <a:custGeom>
                <a:avLst/>
                <a:gdLst>
                  <a:gd name="T0" fmla="*/ 0 w 75"/>
                  <a:gd name="T1" fmla="*/ 0 h 66"/>
                  <a:gd name="T2" fmla="*/ 0 w 75"/>
                  <a:gd name="T3" fmla="*/ 0 h 66"/>
                  <a:gd name="T4" fmla="*/ 0 w 75"/>
                  <a:gd name="T5" fmla="*/ 0 h 66"/>
                  <a:gd name="T6" fmla="*/ 0 w 75"/>
                  <a:gd name="T7" fmla="*/ 0 h 66"/>
                  <a:gd name="T8" fmla="*/ 0 w 75"/>
                  <a:gd name="T9" fmla="*/ 0 h 66"/>
                  <a:gd name="T10" fmla="*/ 0 w 75"/>
                  <a:gd name="T11" fmla="*/ 0 h 66"/>
                  <a:gd name="T12" fmla="*/ 0 w 75"/>
                  <a:gd name="T13" fmla="*/ 0 h 66"/>
                  <a:gd name="T14" fmla="*/ 0 w 75"/>
                  <a:gd name="T15" fmla="*/ 0 h 66"/>
                  <a:gd name="T16" fmla="*/ 0 w 75"/>
                  <a:gd name="T17" fmla="*/ 0 h 66"/>
                  <a:gd name="T18" fmla="*/ 0 w 75"/>
                  <a:gd name="T19" fmla="*/ 0 h 66"/>
                  <a:gd name="T20" fmla="*/ 0 w 75"/>
                  <a:gd name="T21" fmla="*/ 0 h 66"/>
                  <a:gd name="T22" fmla="*/ 0 w 75"/>
                  <a:gd name="T23" fmla="*/ 0 h 66"/>
                  <a:gd name="T24" fmla="*/ 0 w 75"/>
                  <a:gd name="T25" fmla="*/ 0 h 66"/>
                  <a:gd name="T26" fmla="*/ 0 w 75"/>
                  <a:gd name="T27" fmla="*/ 0 h 66"/>
                  <a:gd name="T28" fmla="*/ 0 w 75"/>
                  <a:gd name="T29" fmla="*/ 0 h 66"/>
                  <a:gd name="T30" fmla="*/ 0 w 75"/>
                  <a:gd name="T31" fmla="*/ 0 h 66"/>
                  <a:gd name="T32" fmla="*/ 0 w 75"/>
                  <a:gd name="T33" fmla="*/ 0 h 66"/>
                  <a:gd name="T34" fmla="*/ 0 w 75"/>
                  <a:gd name="T35" fmla="*/ 0 h 66"/>
                  <a:gd name="T36" fmla="*/ 0 w 75"/>
                  <a:gd name="T37" fmla="*/ 0 h 66"/>
                  <a:gd name="T38" fmla="*/ 0 w 75"/>
                  <a:gd name="T39" fmla="*/ 0 h 66"/>
                  <a:gd name="T40" fmla="*/ 0 w 75"/>
                  <a:gd name="T41" fmla="*/ 0 h 66"/>
                  <a:gd name="T42" fmla="*/ 0 w 75"/>
                  <a:gd name="T43" fmla="*/ 0 h 66"/>
                  <a:gd name="T44" fmla="*/ 0 w 75"/>
                  <a:gd name="T45" fmla="*/ 0 h 66"/>
                  <a:gd name="T46" fmla="*/ 0 w 75"/>
                  <a:gd name="T47" fmla="*/ 0 h 66"/>
                  <a:gd name="T48" fmla="*/ 0 w 75"/>
                  <a:gd name="T49" fmla="*/ 0 h 66"/>
                  <a:gd name="T50" fmla="*/ 0 w 75"/>
                  <a:gd name="T51" fmla="*/ 0 h 66"/>
                  <a:gd name="T52" fmla="*/ 0 w 75"/>
                  <a:gd name="T53" fmla="*/ 0 h 66"/>
                  <a:gd name="T54" fmla="*/ 0 w 75"/>
                  <a:gd name="T55" fmla="*/ 0 h 66"/>
                  <a:gd name="T56" fmla="*/ 0 w 75"/>
                  <a:gd name="T57" fmla="*/ 0 h 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66"/>
                  <a:gd name="T89" fmla="*/ 75 w 75"/>
                  <a:gd name="T90" fmla="*/ 66 h 6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66">
                    <a:moveTo>
                      <a:pt x="12" y="53"/>
                    </a:moveTo>
                    <a:lnTo>
                      <a:pt x="15" y="56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27" y="63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9" y="66"/>
                    </a:lnTo>
                    <a:lnTo>
                      <a:pt x="57" y="65"/>
                    </a:lnTo>
                    <a:lnTo>
                      <a:pt x="65" y="63"/>
                    </a:lnTo>
                    <a:lnTo>
                      <a:pt x="71" y="60"/>
                    </a:lnTo>
                    <a:lnTo>
                      <a:pt x="75" y="55"/>
                    </a:lnTo>
                    <a:lnTo>
                      <a:pt x="75" y="46"/>
                    </a:lnTo>
                    <a:lnTo>
                      <a:pt x="72" y="39"/>
                    </a:lnTo>
                    <a:lnTo>
                      <a:pt x="66" y="35"/>
                    </a:lnTo>
                    <a:lnTo>
                      <a:pt x="59" y="33"/>
                    </a:lnTo>
                    <a:lnTo>
                      <a:pt x="50" y="33"/>
                    </a:lnTo>
                    <a:lnTo>
                      <a:pt x="41" y="35"/>
                    </a:lnTo>
                    <a:lnTo>
                      <a:pt x="34" y="36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5" y="32"/>
                    </a:lnTo>
                    <a:lnTo>
                      <a:pt x="19" y="16"/>
                    </a:lnTo>
                    <a:lnTo>
                      <a:pt x="10" y="3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5" y="39"/>
                    </a:lnTo>
                    <a:lnTo>
                      <a:pt x="9" y="49"/>
                    </a:lnTo>
                    <a:lnTo>
                      <a:pt x="12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6" name="Freeform 40"/>
              <p:cNvSpPr>
                <a:spLocks/>
              </p:cNvSpPr>
              <p:nvPr/>
            </p:nvSpPr>
            <p:spPr bwMode="auto">
              <a:xfrm>
                <a:off x="8434" y="4844"/>
                <a:ext cx="25" cy="21"/>
              </a:xfrm>
              <a:custGeom>
                <a:avLst/>
                <a:gdLst>
                  <a:gd name="T0" fmla="*/ 0 w 75"/>
                  <a:gd name="T1" fmla="*/ 0 h 63"/>
                  <a:gd name="T2" fmla="*/ 0 w 75"/>
                  <a:gd name="T3" fmla="*/ 0 h 63"/>
                  <a:gd name="T4" fmla="*/ 0 w 75"/>
                  <a:gd name="T5" fmla="*/ 0 h 63"/>
                  <a:gd name="T6" fmla="*/ 0 w 75"/>
                  <a:gd name="T7" fmla="*/ 0 h 63"/>
                  <a:gd name="T8" fmla="*/ 0 w 75"/>
                  <a:gd name="T9" fmla="*/ 0 h 63"/>
                  <a:gd name="T10" fmla="*/ 0 w 75"/>
                  <a:gd name="T11" fmla="*/ 0 h 63"/>
                  <a:gd name="T12" fmla="*/ 0 w 75"/>
                  <a:gd name="T13" fmla="*/ 0 h 63"/>
                  <a:gd name="T14" fmla="*/ 0 w 75"/>
                  <a:gd name="T15" fmla="*/ 0 h 63"/>
                  <a:gd name="T16" fmla="*/ 0 w 75"/>
                  <a:gd name="T17" fmla="*/ 0 h 63"/>
                  <a:gd name="T18" fmla="*/ 0 w 75"/>
                  <a:gd name="T19" fmla="*/ 0 h 63"/>
                  <a:gd name="T20" fmla="*/ 0 w 75"/>
                  <a:gd name="T21" fmla="*/ 0 h 63"/>
                  <a:gd name="T22" fmla="*/ 0 w 75"/>
                  <a:gd name="T23" fmla="*/ 0 h 63"/>
                  <a:gd name="T24" fmla="*/ 0 w 75"/>
                  <a:gd name="T25" fmla="*/ 0 h 63"/>
                  <a:gd name="T26" fmla="*/ 0 w 75"/>
                  <a:gd name="T27" fmla="*/ 0 h 63"/>
                  <a:gd name="T28" fmla="*/ 0 w 75"/>
                  <a:gd name="T29" fmla="*/ 0 h 63"/>
                  <a:gd name="T30" fmla="*/ 0 w 75"/>
                  <a:gd name="T31" fmla="*/ 0 h 63"/>
                  <a:gd name="T32" fmla="*/ 0 w 75"/>
                  <a:gd name="T33" fmla="*/ 0 h 63"/>
                  <a:gd name="T34" fmla="*/ 0 w 75"/>
                  <a:gd name="T35" fmla="*/ 0 h 63"/>
                  <a:gd name="T36" fmla="*/ 0 w 75"/>
                  <a:gd name="T37" fmla="*/ 0 h 63"/>
                  <a:gd name="T38" fmla="*/ 0 w 75"/>
                  <a:gd name="T39" fmla="*/ 0 h 63"/>
                  <a:gd name="T40" fmla="*/ 0 w 75"/>
                  <a:gd name="T41" fmla="*/ 0 h 63"/>
                  <a:gd name="T42" fmla="*/ 0 w 75"/>
                  <a:gd name="T43" fmla="*/ 0 h 63"/>
                  <a:gd name="T44" fmla="*/ 0 w 75"/>
                  <a:gd name="T45" fmla="*/ 0 h 63"/>
                  <a:gd name="T46" fmla="*/ 0 w 75"/>
                  <a:gd name="T47" fmla="*/ 0 h 63"/>
                  <a:gd name="T48" fmla="*/ 0 w 75"/>
                  <a:gd name="T49" fmla="*/ 0 h 63"/>
                  <a:gd name="T50" fmla="*/ 0 w 75"/>
                  <a:gd name="T51" fmla="*/ 0 h 63"/>
                  <a:gd name="T52" fmla="*/ 0 w 75"/>
                  <a:gd name="T53" fmla="*/ 0 h 63"/>
                  <a:gd name="T54" fmla="*/ 0 w 75"/>
                  <a:gd name="T55" fmla="*/ 0 h 63"/>
                  <a:gd name="T56" fmla="*/ 0 w 75"/>
                  <a:gd name="T57" fmla="*/ 0 h 6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63"/>
                  <a:gd name="T89" fmla="*/ 75 w 75"/>
                  <a:gd name="T90" fmla="*/ 63 h 6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63">
                    <a:moveTo>
                      <a:pt x="3" y="41"/>
                    </a:moveTo>
                    <a:lnTo>
                      <a:pt x="4" y="46"/>
                    </a:lnTo>
                    <a:lnTo>
                      <a:pt x="10" y="50"/>
                    </a:lnTo>
                    <a:lnTo>
                      <a:pt x="14" y="56"/>
                    </a:lnTo>
                    <a:lnTo>
                      <a:pt x="16" y="57"/>
                    </a:lnTo>
                    <a:lnTo>
                      <a:pt x="23" y="60"/>
                    </a:lnTo>
                    <a:lnTo>
                      <a:pt x="32" y="63"/>
                    </a:lnTo>
                    <a:lnTo>
                      <a:pt x="42" y="63"/>
                    </a:lnTo>
                    <a:lnTo>
                      <a:pt x="54" y="61"/>
                    </a:lnTo>
                    <a:lnTo>
                      <a:pt x="64" y="58"/>
                    </a:lnTo>
                    <a:lnTo>
                      <a:pt x="72" y="54"/>
                    </a:lnTo>
                    <a:lnTo>
                      <a:pt x="75" y="47"/>
                    </a:lnTo>
                    <a:lnTo>
                      <a:pt x="73" y="40"/>
                    </a:lnTo>
                    <a:lnTo>
                      <a:pt x="67" y="34"/>
                    </a:lnTo>
                    <a:lnTo>
                      <a:pt x="60" y="30"/>
                    </a:lnTo>
                    <a:lnTo>
                      <a:pt x="53" y="28"/>
                    </a:lnTo>
                    <a:lnTo>
                      <a:pt x="45" y="30"/>
                    </a:lnTo>
                    <a:lnTo>
                      <a:pt x="36" y="31"/>
                    </a:lnTo>
                    <a:lnTo>
                      <a:pt x="31" y="33"/>
                    </a:lnTo>
                    <a:lnTo>
                      <a:pt x="26" y="36"/>
                    </a:lnTo>
                    <a:lnTo>
                      <a:pt x="25" y="36"/>
                    </a:lnTo>
                    <a:lnTo>
                      <a:pt x="23" y="30"/>
                    </a:lnTo>
                    <a:lnTo>
                      <a:pt x="17" y="1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1" y="28"/>
                    </a:lnTo>
                    <a:lnTo>
                      <a:pt x="3" y="38"/>
                    </a:lnTo>
                    <a:lnTo>
                      <a:pt x="3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7" name="Freeform 41"/>
              <p:cNvSpPr>
                <a:spLocks/>
              </p:cNvSpPr>
              <p:nvPr/>
            </p:nvSpPr>
            <p:spPr bwMode="auto">
              <a:xfrm>
                <a:off x="8126" y="4482"/>
                <a:ext cx="83" cy="97"/>
              </a:xfrm>
              <a:custGeom>
                <a:avLst/>
                <a:gdLst>
                  <a:gd name="T0" fmla="*/ 0 w 250"/>
                  <a:gd name="T1" fmla="*/ 0 h 290"/>
                  <a:gd name="T2" fmla="*/ 0 w 250"/>
                  <a:gd name="T3" fmla="*/ 0 h 290"/>
                  <a:gd name="T4" fmla="*/ 0 w 250"/>
                  <a:gd name="T5" fmla="*/ 0 h 290"/>
                  <a:gd name="T6" fmla="*/ 0 w 250"/>
                  <a:gd name="T7" fmla="*/ 0 h 290"/>
                  <a:gd name="T8" fmla="*/ 0 w 250"/>
                  <a:gd name="T9" fmla="*/ 0 h 290"/>
                  <a:gd name="T10" fmla="*/ 0 w 250"/>
                  <a:gd name="T11" fmla="*/ 0 h 290"/>
                  <a:gd name="T12" fmla="*/ 0 w 250"/>
                  <a:gd name="T13" fmla="*/ 0 h 290"/>
                  <a:gd name="T14" fmla="*/ 0 w 250"/>
                  <a:gd name="T15" fmla="*/ 0 h 290"/>
                  <a:gd name="T16" fmla="*/ 0 w 250"/>
                  <a:gd name="T17" fmla="*/ 0 h 290"/>
                  <a:gd name="T18" fmla="*/ 0 w 250"/>
                  <a:gd name="T19" fmla="*/ 0 h 290"/>
                  <a:gd name="T20" fmla="*/ 0 w 250"/>
                  <a:gd name="T21" fmla="*/ 0 h 290"/>
                  <a:gd name="T22" fmla="*/ 0 w 250"/>
                  <a:gd name="T23" fmla="*/ 0 h 290"/>
                  <a:gd name="T24" fmla="*/ 0 w 250"/>
                  <a:gd name="T25" fmla="*/ 0 h 290"/>
                  <a:gd name="T26" fmla="*/ 0 w 250"/>
                  <a:gd name="T27" fmla="*/ 0 h 290"/>
                  <a:gd name="T28" fmla="*/ 0 w 250"/>
                  <a:gd name="T29" fmla="*/ 0 h 290"/>
                  <a:gd name="T30" fmla="*/ 0 w 250"/>
                  <a:gd name="T31" fmla="*/ 0 h 290"/>
                  <a:gd name="T32" fmla="*/ 0 w 250"/>
                  <a:gd name="T33" fmla="*/ 0 h 290"/>
                  <a:gd name="T34" fmla="*/ 0 w 250"/>
                  <a:gd name="T35" fmla="*/ 0 h 290"/>
                  <a:gd name="T36" fmla="*/ 0 w 250"/>
                  <a:gd name="T37" fmla="*/ 0 h 290"/>
                  <a:gd name="T38" fmla="*/ 0 w 250"/>
                  <a:gd name="T39" fmla="*/ 0 h 290"/>
                  <a:gd name="T40" fmla="*/ 0 w 250"/>
                  <a:gd name="T41" fmla="*/ 0 h 290"/>
                  <a:gd name="T42" fmla="*/ 0 w 250"/>
                  <a:gd name="T43" fmla="*/ 0 h 290"/>
                  <a:gd name="T44" fmla="*/ 0 w 250"/>
                  <a:gd name="T45" fmla="*/ 0 h 290"/>
                  <a:gd name="T46" fmla="*/ 0 w 250"/>
                  <a:gd name="T47" fmla="*/ 0 h 290"/>
                  <a:gd name="T48" fmla="*/ 0 w 250"/>
                  <a:gd name="T49" fmla="*/ 0 h 290"/>
                  <a:gd name="T50" fmla="*/ 0 w 250"/>
                  <a:gd name="T51" fmla="*/ 0 h 290"/>
                  <a:gd name="T52" fmla="*/ 0 w 250"/>
                  <a:gd name="T53" fmla="*/ 0 h 290"/>
                  <a:gd name="T54" fmla="*/ 0 w 250"/>
                  <a:gd name="T55" fmla="*/ 0 h 290"/>
                  <a:gd name="T56" fmla="*/ 0 w 250"/>
                  <a:gd name="T57" fmla="*/ 0 h 290"/>
                  <a:gd name="T58" fmla="*/ 0 w 250"/>
                  <a:gd name="T59" fmla="*/ 0 h 290"/>
                  <a:gd name="T60" fmla="*/ 0 w 250"/>
                  <a:gd name="T61" fmla="*/ 0 h 290"/>
                  <a:gd name="T62" fmla="*/ 0 w 250"/>
                  <a:gd name="T63" fmla="*/ 0 h 290"/>
                  <a:gd name="T64" fmla="*/ 0 w 250"/>
                  <a:gd name="T65" fmla="*/ 0 h 290"/>
                  <a:gd name="T66" fmla="*/ 0 w 250"/>
                  <a:gd name="T67" fmla="*/ 0 h 290"/>
                  <a:gd name="T68" fmla="*/ 0 w 250"/>
                  <a:gd name="T69" fmla="*/ 0 h 290"/>
                  <a:gd name="T70" fmla="*/ 0 w 250"/>
                  <a:gd name="T71" fmla="*/ 0 h 290"/>
                  <a:gd name="T72" fmla="*/ 0 w 250"/>
                  <a:gd name="T73" fmla="*/ 0 h 290"/>
                  <a:gd name="T74" fmla="*/ 0 w 250"/>
                  <a:gd name="T75" fmla="*/ 0 h 290"/>
                  <a:gd name="T76" fmla="*/ 0 w 250"/>
                  <a:gd name="T77" fmla="*/ 0 h 290"/>
                  <a:gd name="T78" fmla="*/ 0 w 250"/>
                  <a:gd name="T79" fmla="*/ 0 h 290"/>
                  <a:gd name="T80" fmla="*/ 0 w 250"/>
                  <a:gd name="T81" fmla="*/ 0 h 290"/>
                  <a:gd name="T82" fmla="*/ 0 w 250"/>
                  <a:gd name="T83" fmla="*/ 0 h 290"/>
                  <a:gd name="T84" fmla="*/ 0 w 250"/>
                  <a:gd name="T85" fmla="*/ 0 h 290"/>
                  <a:gd name="T86" fmla="*/ 0 w 250"/>
                  <a:gd name="T87" fmla="*/ 0 h 290"/>
                  <a:gd name="T88" fmla="*/ 0 w 250"/>
                  <a:gd name="T89" fmla="*/ 0 h 290"/>
                  <a:gd name="T90" fmla="*/ 0 w 250"/>
                  <a:gd name="T91" fmla="*/ 0 h 290"/>
                  <a:gd name="T92" fmla="*/ 0 w 250"/>
                  <a:gd name="T93" fmla="*/ 0 h 290"/>
                  <a:gd name="T94" fmla="*/ 0 w 250"/>
                  <a:gd name="T95" fmla="*/ 0 h 290"/>
                  <a:gd name="T96" fmla="*/ 0 w 250"/>
                  <a:gd name="T97" fmla="*/ 0 h 29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50"/>
                  <a:gd name="T148" fmla="*/ 0 h 290"/>
                  <a:gd name="T149" fmla="*/ 250 w 250"/>
                  <a:gd name="T150" fmla="*/ 290 h 29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50" h="290">
                    <a:moveTo>
                      <a:pt x="88" y="37"/>
                    </a:moveTo>
                    <a:lnTo>
                      <a:pt x="69" y="49"/>
                    </a:lnTo>
                    <a:lnTo>
                      <a:pt x="53" y="63"/>
                    </a:lnTo>
                    <a:lnTo>
                      <a:pt x="39" y="79"/>
                    </a:lnTo>
                    <a:lnTo>
                      <a:pt x="25" y="96"/>
                    </a:lnTo>
                    <a:lnTo>
                      <a:pt x="15" y="115"/>
                    </a:lnTo>
                    <a:lnTo>
                      <a:pt x="8" y="135"/>
                    </a:lnTo>
                    <a:lnTo>
                      <a:pt x="3" y="157"/>
                    </a:lnTo>
                    <a:lnTo>
                      <a:pt x="0" y="178"/>
                    </a:lnTo>
                    <a:lnTo>
                      <a:pt x="3" y="208"/>
                    </a:lnTo>
                    <a:lnTo>
                      <a:pt x="15" y="233"/>
                    </a:lnTo>
                    <a:lnTo>
                      <a:pt x="33" y="254"/>
                    </a:lnTo>
                    <a:lnTo>
                      <a:pt x="56" y="270"/>
                    </a:lnTo>
                    <a:lnTo>
                      <a:pt x="83" y="283"/>
                    </a:lnTo>
                    <a:lnTo>
                      <a:pt x="110" y="289"/>
                    </a:lnTo>
                    <a:lnTo>
                      <a:pt x="140" y="290"/>
                    </a:lnTo>
                    <a:lnTo>
                      <a:pt x="168" y="286"/>
                    </a:lnTo>
                    <a:lnTo>
                      <a:pt x="174" y="286"/>
                    </a:lnTo>
                    <a:lnTo>
                      <a:pt x="179" y="283"/>
                    </a:lnTo>
                    <a:lnTo>
                      <a:pt x="184" y="279"/>
                    </a:lnTo>
                    <a:lnTo>
                      <a:pt x="185" y="273"/>
                    </a:lnTo>
                    <a:lnTo>
                      <a:pt x="182" y="266"/>
                    </a:lnTo>
                    <a:lnTo>
                      <a:pt x="176" y="260"/>
                    </a:lnTo>
                    <a:lnTo>
                      <a:pt x="169" y="254"/>
                    </a:lnTo>
                    <a:lnTo>
                      <a:pt x="162" y="252"/>
                    </a:lnTo>
                    <a:lnTo>
                      <a:pt x="147" y="247"/>
                    </a:lnTo>
                    <a:lnTo>
                      <a:pt x="132" y="244"/>
                    </a:lnTo>
                    <a:lnTo>
                      <a:pt x="118" y="242"/>
                    </a:lnTo>
                    <a:lnTo>
                      <a:pt x="105" y="239"/>
                    </a:lnTo>
                    <a:lnTo>
                      <a:pt x="91" y="234"/>
                    </a:lnTo>
                    <a:lnTo>
                      <a:pt x="78" y="229"/>
                    </a:lnTo>
                    <a:lnTo>
                      <a:pt x="66" y="221"/>
                    </a:lnTo>
                    <a:lnTo>
                      <a:pt x="55" y="210"/>
                    </a:lnTo>
                    <a:lnTo>
                      <a:pt x="50" y="161"/>
                    </a:lnTo>
                    <a:lnTo>
                      <a:pt x="62" y="121"/>
                    </a:lnTo>
                    <a:lnTo>
                      <a:pt x="85" y="89"/>
                    </a:lnTo>
                    <a:lnTo>
                      <a:pt x="118" y="63"/>
                    </a:lnTo>
                    <a:lnTo>
                      <a:pt x="153" y="43"/>
                    </a:lnTo>
                    <a:lnTo>
                      <a:pt x="190" y="27"/>
                    </a:lnTo>
                    <a:lnTo>
                      <a:pt x="223" y="16"/>
                    </a:lnTo>
                    <a:lnTo>
                      <a:pt x="250" y="6"/>
                    </a:lnTo>
                    <a:lnTo>
                      <a:pt x="234" y="2"/>
                    </a:lnTo>
                    <a:lnTo>
                      <a:pt x="216" y="0"/>
                    </a:lnTo>
                    <a:lnTo>
                      <a:pt x="196" y="3"/>
                    </a:lnTo>
                    <a:lnTo>
                      <a:pt x="174" y="6"/>
                    </a:lnTo>
                    <a:lnTo>
                      <a:pt x="152" y="13"/>
                    </a:lnTo>
                    <a:lnTo>
                      <a:pt x="130" y="20"/>
                    </a:lnTo>
                    <a:lnTo>
                      <a:pt x="107" y="29"/>
                    </a:lnTo>
                    <a:lnTo>
                      <a:pt x="88" y="3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8" name="Freeform 42"/>
              <p:cNvSpPr>
                <a:spLocks/>
              </p:cNvSpPr>
              <p:nvPr/>
            </p:nvSpPr>
            <p:spPr bwMode="auto">
              <a:xfrm>
                <a:off x="8268" y="4481"/>
                <a:ext cx="53" cy="75"/>
              </a:xfrm>
              <a:custGeom>
                <a:avLst/>
                <a:gdLst>
                  <a:gd name="T0" fmla="*/ 0 w 160"/>
                  <a:gd name="T1" fmla="*/ 0 h 225"/>
                  <a:gd name="T2" fmla="*/ 0 w 160"/>
                  <a:gd name="T3" fmla="*/ 0 h 225"/>
                  <a:gd name="T4" fmla="*/ 0 w 160"/>
                  <a:gd name="T5" fmla="*/ 0 h 225"/>
                  <a:gd name="T6" fmla="*/ 0 w 160"/>
                  <a:gd name="T7" fmla="*/ 0 h 225"/>
                  <a:gd name="T8" fmla="*/ 0 w 160"/>
                  <a:gd name="T9" fmla="*/ 0 h 225"/>
                  <a:gd name="T10" fmla="*/ 0 w 160"/>
                  <a:gd name="T11" fmla="*/ 0 h 225"/>
                  <a:gd name="T12" fmla="*/ 0 w 160"/>
                  <a:gd name="T13" fmla="*/ 0 h 225"/>
                  <a:gd name="T14" fmla="*/ 0 w 160"/>
                  <a:gd name="T15" fmla="*/ 0 h 225"/>
                  <a:gd name="T16" fmla="*/ 0 w 160"/>
                  <a:gd name="T17" fmla="*/ 0 h 225"/>
                  <a:gd name="T18" fmla="*/ 0 w 160"/>
                  <a:gd name="T19" fmla="*/ 0 h 225"/>
                  <a:gd name="T20" fmla="*/ 0 w 160"/>
                  <a:gd name="T21" fmla="*/ 0 h 225"/>
                  <a:gd name="T22" fmla="*/ 0 w 160"/>
                  <a:gd name="T23" fmla="*/ 0 h 225"/>
                  <a:gd name="T24" fmla="*/ 0 w 160"/>
                  <a:gd name="T25" fmla="*/ 0 h 225"/>
                  <a:gd name="T26" fmla="*/ 0 w 160"/>
                  <a:gd name="T27" fmla="*/ 0 h 225"/>
                  <a:gd name="T28" fmla="*/ 0 w 160"/>
                  <a:gd name="T29" fmla="*/ 0 h 225"/>
                  <a:gd name="T30" fmla="*/ 0 w 160"/>
                  <a:gd name="T31" fmla="*/ 0 h 225"/>
                  <a:gd name="T32" fmla="*/ 0 w 160"/>
                  <a:gd name="T33" fmla="*/ 0 h 225"/>
                  <a:gd name="T34" fmla="*/ 0 w 160"/>
                  <a:gd name="T35" fmla="*/ 0 h 225"/>
                  <a:gd name="T36" fmla="*/ 0 w 160"/>
                  <a:gd name="T37" fmla="*/ 0 h 225"/>
                  <a:gd name="T38" fmla="*/ 0 w 160"/>
                  <a:gd name="T39" fmla="*/ 0 h 225"/>
                  <a:gd name="T40" fmla="*/ 0 w 160"/>
                  <a:gd name="T41" fmla="*/ 0 h 225"/>
                  <a:gd name="T42" fmla="*/ 0 w 160"/>
                  <a:gd name="T43" fmla="*/ 0 h 225"/>
                  <a:gd name="T44" fmla="*/ 0 w 160"/>
                  <a:gd name="T45" fmla="*/ 0 h 225"/>
                  <a:gd name="T46" fmla="*/ 0 w 160"/>
                  <a:gd name="T47" fmla="*/ 0 h 225"/>
                  <a:gd name="T48" fmla="*/ 0 w 160"/>
                  <a:gd name="T49" fmla="*/ 0 h 225"/>
                  <a:gd name="T50" fmla="*/ 0 w 160"/>
                  <a:gd name="T51" fmla="*/ 0 h 225"/>
                  <a:gd name="T52" fmla="*/ 0 w 160"/>
                  <a:gd name="T53" fmla="*/ 0 h 225"/>
                  <a:gd name="T54" fmla="*/ 0 w 160"/>
                  <a:gd name="T55" fmla="*/ 0 h 225"/>
                  <a:gd name="T56" fmla="*/ 0 w 160"/>
                  <a:gd name="T57" fmla="*/ 0 h 225"/>
                  <a:gd name="T58" fmla="*/ 0 w 160"/>
                  <a:gd name="T59" fmla="*/ 0 h 225"/>
                  <a:gd name="T60" fmla="*/ 0 w 160"/>
                  <a:gd name="T61" fmla="*/ 0 h 225"/>
                  <a:gd name="T62" fmla="*/ 0 w 160"/>
                  <a:gd name="T63" fmla="*/ 0 h 225"/>
                  <a:gd name="T64" fmla="*/ 0 w 160"/>
                  <a:gd name="T65" fmla="*/ 0 h 225"/>
                  <a:gd name="T66" fmla="*/ 0 w 160"/>
                  <a:gd name="T67" fmla="*/ 0 h 225"/>
                  <a:gd name="T68" fmla="*/ 0 w 160"/>
                  <a:gd name="T69" fmla="*/ 0 h 225"/>
                  <a:gd name="T70" fmla="*/ 0 w 160"/>
                  <a:gd name="T71" fmla="*/ 0 h 225"/>
                  <a:gd name="T72" fmla="*/ 0 w 160"/>
                  <a:gd name="T73" fmla="*/ 0 h 225"/>
                  <a:gd name="T74" fmla="*/ 0 w 160"/>
                  <a:gd name="T75" fmla="*/ 0 h 225"/>
                  <a:gd name="T76" fmla="*/ 0 w 160"/>
                  <a:gd name="T77" fmla="*/ 0 h 225"/>
                  <a:gd name="T78" fmla="*/ 0 w 160"/>
                  <a:gd name="T79" fmla="*/ 0 h 225"/>
                  <a:gd name="T80" fmla="*/ 0 w 160"/>
                  <a:gd name="T81" fmla="*/ 0 h 22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60"/>
                  <a:gd name="T124" fmla="*/ 0 h 225"/>
                  <a:gd name="T125" fmla="*/ 160 w 160"/>
                  <a:gd name="T126" fmla="*/ 225 h 22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60" h="225">
                    <a:moveTo>
                      <a:pt x="135" y="73"/>
                    </a:moveTo>
                    <a:lnTo>
                      <a:pt x="141" y="96"/>
                    </a:lnTo>
                    <a:lnTo>
                      <a:pt x="140" y="118"/>
                    </a:lnTo>
                    <a:lnTo>
                      <a:pt x="129" y="135"/>
                    </a:lnTo>
                    <a:lnTo>
                      <a:pt x="115" y="151"/>
                    </a:lnTo>
                    <a:lnTo>
                      <a:pt x="97" y="165"/>
                    </a:lnTo>
                    <a:lnTo>
                      <a:pt x="76" y="179"/>
                    </a:lnTo>
                    <a:lnTo>
                      <a:pt x="56" y="192"/>
                    </a:lnTo>
                    <a:lnTo>
                      <a:pt x="38" y="205"/>
                    </a:lnTo>
                    <a:lnTo>
                      <a:pt x="35" y="210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21"/>
                    </a:lnTo>
                    <a:lnTo>
                      <a:pt x="40" y="224"/>
                    </a:lnTo>
                    <a:lnTo>
                      <a:pt x="44" y="225"/>
                    </a:lnTo>
                    <a:lnTo>
                      <a:pt x="47" y="225"/>
                    </a:lnTo>
                    <a:lnTo>
                      <a:pt x="51" y="224"/>
                    </a:lnTo>
                    <a:lnTo>
                      <a:pt x="75" y="211"/>
                    </a:lnTo>
                    <a:lnTo>
                      <a:pt x="97" y="197"/>
                    </a:lnTo>
                    <a:lnTo>
                      <a:pt x="117" y="181"/>
                    </a:lnTo>
                    <a:lnTo>
                      <a:pt x="137" y="162"/>
                    </a:lnTo>
                    <a:lnTo>
                      <a:pt x="150" y="142"/>
                    </a:lnTo>
                    <a:lnTo>
                      <a:pt x="159" y="119"/>
                    </a:lnTo>
                    <a:lnTo>
                      <a:pt x="160" y="95"/>
                    </a:lnTo>
                    <a:lnTo>
                      <a:pt x="154" y="69"/>
                    </a:lnTo>
                    <a:lnTo>
                      <a:pt x="141" y="49"/>
                    </a:lnTo>
                    <a:lnTo>
                      <a:pt x="122" y="31"/>
                    </a:lnTo>
                    <a:lnTo>
                      <a:pt x="98" y="18"/>
                    </a:lnTo>
                    <a:lnTo>
                      <a:pt x="72" y="8"/>
                    </a:lnTo>
                    <a:lnTo>
                      <a:pt x="46" y="3"/>
                    </a:lnTo>
                    <a:lnTo>
                      <a:pt x="24" y="0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18" y="11"/>
                    </a:lnTo>
                    <a:lnTo>
                      <a:pt x="37" y="17"/>
                    </a:lnTo>
                    <a:lnTo>
                      <a:pt x="57" y="23"/>
                    </a:lnTo>
                    <a:lnTo>
                      <a:pt x="76" y="29"/>
                    </a:lnTo>
                    <a:lnTo>
                      <a:pt x="95" y="36"/>
                    </a:lnTo>
                    <a:lnTo>
                      <a:pt x="112" y="46"/>
                    </a:lnTo>
                    <a:lnTo>
                      <a:pt x="125" y="57"/>
                    </a:lnTo>
                    <a:lnTo>
                      <a:pt x="135" y="73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69" name="Freeform 43"/>
              <p:cNvSpPr>
                <a:spLocks/>
              </p:cNvSpPr>
              <p:nvPr/>
            </p:nvSpPr>
            <p:spPr bwMode="auto">
              <a:xfrm>
                <a:off x="8073" y="4463"/>
                <a:ext cx="135" cy="158"/>
              </a:xfrm>
              <a:custGeom>
                <a:avLst/>
                <a:gdLst>
                  <a:gd name="T0" fmla="*/ 0 w 404"/>
                  <a:gd name="T1" fmla="*/ 0 h 472"/>
                  <a:gd name="T2" fmla="*/ 0 w 404"/>
                  <a:gd name="T3" fmla="*/ 0 h 472"/>
                  <a:gd name="T4" fmla="*/ 0 w 404"/>
                  <a:gd name="T5" fmla="*/ 0 h 472"/>
                  <a:gd name="T6" fmla="*/ 0 w 404"/>
                  <a:gd name="T7" fmla="*/ 0 h 472"/>
                  <a:gd name="T8" fmla="*/ 0 w 404"/>
                  <a:gd name="T9" fmla="*/ 0 h 472"/>
                  <a:gd name="T10" fmla="*/ 0 w 404"/>
                  <a:gd name="T11" fmla="*/ 0 h 472"/>
                  <a:gd name="T12" fmla="*/ 0 w 404"/>
                  <a:gd name="T13" fmla="*/ 0 h 472"/>
                  <a:gd name="T14" fmla="*/ 0 w 404"/>
                  <a:gd name="T15" fmla="*/ 0 h 472"/>
                  <a:gd name="T16" fmla="*/ 0 w 404"/>
                  <a:gd name="T17" fmla="*/ 0 h 472"/>
                  <a:gd name="T18" fmla="*/ 0 w 404"/>
                  <a:gd name="T19" fmla="*/ 0 h 472"/>
                  <a:gd name="T20" fmla="*/ 0 w 404"/>
                  <a:gd name="T21" fmla="*/ 0 h 472"/>
                  <a:gd name="T22" fmla="*/ 0 w 404"/>
                  <a:gd name="T23" fmla="*/ 0 h 472"/>
                  <a:gd name="T24" fmla="*/ 0 w 404"/>
                  <a:gd name="T25" fmla="*/ 0 h 472"/>
                  <a:gd name="T26" fmla="*/ 0 w 404"/>
                  <a:gd name="T27" fmla="*/ 0 h 472"/>
                  <a:gd name="T28" fmla="*/ 0 w 404"/>
                  <a:gd name="T29" fmla="*/ 0 h 472"/>
                  <a:gd name="T30" fmla="*/ 0 w 404"/>
                  <a:gd name="T31" fmla="*/ 0 h 472"/>
                  <a:gd name="T32" fmla="*/ 0 w 404"/>
                  <a:gd name="T33" fmla="*/ 0 h 472"/>
                  <a:gd name="T34" fmla="*/ 0 w 404"/>
                  <a:gd name="T35" fmla="*/ 0 h 472"/>
                  <a:gd name="T36" fmla="*/ 0 w 404"/>
                  <a:gd name="T37" fmla="*/ 0 h 472"/>
                  <a:gd name="T38" fmla="*/ 0 w 404"/>
                  <a:gd name="T39" fmla="*/ 0 h 472"/>
                  <a:gd name="T40" fmla="*/ 0 w 404"/>
                  <a:gd name="T41" fmla="*/ 0 h 472"/>
                  <a:gd name="T42" fmla="*/ 0 w 404"/>
                  <a:gd name="T43" fmla="*/ 0 h 472"/>
                  <a:gd name="T44" fmla="*/ 0 w 404"/>
                  <a:gd name="T45" fmla="*/ 0 h 472"/>
                  <a:gd name="T46" fmla="*/ 0 w 404"/>
                  <a:gd name="T47" fmla="*/ 0 h 472"/>
                  <a:gd name="T48" fmla="*/ 0 w 404"/>
                  <a:gd name="T49" fmla="*/ 0 h 472"/>
                  <a:gd name="T50" fmla="*/ 0 w 404"/>
                  <a:gd name="T51" fmla="*/ 0 h 472"/>
                  <a:gd name="T52" fmla="*/ 0 w 404"/>
                  <a:gd name="T53" fmla="*/ 0 h 472"/>
                  <a:gd name="T54" fmla="*/ 0 w 404"/>
                  <a:gd name="T55" fmla="*/ 0 h 472"/>
                  <a:gd name="T56" fmla="*/ 0 w 404"/>
                  <a:gd name="T57" fmla="*/ 0 h 472"/>
                  <a:gd name="T58" fmla="*/ 0 w 404"/>
                  <a:gd name="T59" fmla="*/ 0 h 472"/>
                  <a:gd name="T60" fmla="*/ 0 w 404"/>
                  <a:gd name="T61" fmla="*/ 0 h 472"/>
                  <a:gd name="T62" fmla="*/ 0 w 404"/>
                  <a:gd name="T63" fmla="*/ 0 h 472"/>
                  <a:gd name="T64" fmla="*/ 0 w 404"/>
                  <a:gd name="T65" fmla="*/ 0 h 472"/>
                  <a:gd name="T66" fmla="*/ 0 w 404"/>
                  <a:gd name="T67" fmla="*/ 0 h 472"/>
                  <a:gd name="T68" fmla="*/ 0 w 404"/>
                  <a:gd name="T69" fmla="*/ 0 h 472"/>
                  <a:gd name="T70" fmla="*/ 0 w 404"/>
                  <a:gd name="T71" fmla="*/ 0 h 472"/>
                  <a:gd name="T72" fmla="*/ 0 w 404"/>
                  <a:gd name="T73" fmla="*/ 0 h 472"/>
                  <a:gd name="T74" fmla="*/ 0 w 404"/>
                  <a:gd name="T75" fmla="*/ 0 h 472"/>
                  <a:gd name="T76" fmla="*/ 0 w 404"/>
                  <a:gd name="T77" fmla="*/ 0 h 472"/>
                  <a:gd name="T78" fmla="*/ 0 w 404"/>
                  <a:gd name="T79" fmla="*/ 0 h 472"/>
                  <a:gd name="T80" fmla="*/ 0 w 404"/>
                  <a:gd name="T81" fmla="*/ 0 h 472"/>
                  <a:gd name="T82" fmla="*/ 0 w 404"/>
                  <a:gd name="T83" fmla="*/ 0 h 472"/>
                  <a:gd name="T84" fmla="*/ 0 w 404"/>
                  <a:gd name="T85" fmla="*/ 0 h 472"/>
                  <a:gd name="T86" fmla="*/ 0 w 404"/>
                  <a:gd name="T87" fmla="*/ 0 h 4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4"/>
                  <a:gd name="T133" fmla="*/ 0 h 472"/>
                  <a:gd name="T134" fmla="*/ 404 w 404"/>
                  <a:gd name="T135" fmla="*/ 472 h 47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4" h="472">
                    <a:moveTo>
                      <a:pt x="157" y="61"/>
                    </a:moveTo>
                    <a:lnTo>
                      <a:pt x="127" y="87"/>
                    </a:lnTo>
                    <a:lnTo>
                      <a:pt x="96" y="113"/>
                    </a:lnTo>
                    <a:lnTo>
                      <a:pt x="68" y="143"/>
                    </a:lnTo>
                    <a:lnTo>
                      <a:pt x="43" y="175"/>
                    </a:lnTo>
                    <a:lnTo>
                      <a:pt x="22" y="208"/>
                    </a:lnTo>
                    <a:lnTo>
                      <a:pt x="8" y="244"/>
                    </a:lnTo>
                    <a:lnTo>
                      <a:pt x="0" y="283"/>
                    </a:lnTo>
                    <a:lnTo>
                      <a:pt x="2" y="323"/>
                    </a:lnTo>
                    <a:lnTo>
                      <a:pt x="5" y="333"/>
                    </a:lnTo>
                    <a:lnTo>
                      <a:pt x="8" y="344"/>
                    </a:lnTo>
                    <a:lnTo>
                      <a:pt x="12" y="353"/>
                    </a:lnTo>
                    <a:lnTo>
                      <a:pt x="18" y="363"/>
                    </a:lnTo>
                    <a:lnTo>
                      <a:pt x="25" y="372"/>
                    </a:lnTo>
                    <a:lnTo>
                      <a:pt x="34" y="380"/>
                    </a:lnTo>
                    <a:lnTo>
                      <a:pt x="41" y="388"/>
                    </a:lnTo>
                    <a:lnTo>
                      <a:pt x="52" y="393"/>
                    </a:lnTo>
                    <a:lnTo>
                      <a:pt x="71" y="405"/>
                    </a:lnTo>
                    <a:lnTo>
                      <a:pt x="90" y="415"/>
                    </a:lnTo>
                    <a:lnTo>
                      <a:pt x="109" y="424"/>
                    </a:lnTo>
                    <a:lnTo>
                      <a:pt x="129" y="431"/>
                    </a:lnTo>
                    <a:lnTo>
                      <a:pt x="150" y="438"/>
                    </a:lnTo>
                    <a:lnTo>
                      <a:pt x="171" y="444"/>
                    </a:lnTo>
                    <a:lnTo>
                      <a:pt x="191" y="449"/>
                    </a:lnTo>
                    <a:lnTo>
                      <a:pt x="212" y="454"/>
                    </a:lnTo>
                    <a:lnTo>
                      <a:pt x="234" y="458"/>
                    </a:lnTo>
                    <a:lnTo>
                      <a:pt x="254" y="461"/>
                    </a:lnTo>
                    <a:lnTo>
                      <a:pt x="276" y="464"/>
                    </a:lnTo>
                    <a:lnTo>
                      <a:pt x="298" y="467"/>
                    </a:lnTo>
                    <a:lnTo>
                      <a:pt x="319" y="468"/>
                    </a:lnTo>
                    <a:lnTo>
                      <a:pt x="341" y="470"/>
                    </a:lnTo>
                    <a:lnTo>
                      <a:pt x="363" y="471"/>
                    </a:lnTo>
                    <a:lnTo>
                      <a:pt x="383" y="472"/>
                    </a:lnTo>
                    <a:lnTo>
                      <a:pt x="391" y="472"/>
                    </a:lnTo>
                    <a:lnTo>
                      <a:pt x="397" y="470"/>
                    </a:lnTo>
                    <a:lnTo>
                      <a:pt x="401" y="464"/>
                    </a:lnTo>
                    <a:lnTo>
                      <a:pt x="404" y="458"/>
                    </a:lnTo>
                    <a:lnTo>
                      <a:pt x="404" y="451"/>
                    </a:lnTo>
                    <a:lnTo>
                      <a:pt x="401" y="445"/>
                    </a:lnTo>
                    <a:lnTo>
                      <a:pt x="395" y="441"/>
                    </a:lnTo>
                    <a:lnTo>
                      <a:pt x="388" y="438"/>
                    </a:lnTo>
                    <a:lnTo>
                      <a:pt x="369" y="434"/>
                    </a:lnTo>
                    <a:lnTo>
                      <a:pt x="350" y="431"/>
                    </a:lnTo>
                    <a:lnTo>
                      <a:pt x="331" y="426"/>
                    </a:lnTo>
                    <a:lnTo>
                      <a:pt x="310" y="424"/>
                    </a:lnTo>
                    <a:lnTo>
                      <a:pt x="291" y="421"/>
                    </a:lnTo>
                    <a:lnTo>
                      <a:pt x="272" y="418"/>
                    </a:lnTo>
                    <a:lnTo>
                      <a:pt x="251" y="415"/>
                    </a:lnTo>
                    <a:lnTo>
                      <a:pt x="232" y="411"/>
                    </a:lnTo>
                    <a:lnTo>
                      <a:pt x="213" y="408"/>
                    </a:lnTo>
                    <a:lnTo>
                      <a:pt x="194" y="403"/>
                    </a:lnTo>
                    <a:lnTo>
                      <a:pt x="175" y="398"/>
                    </a:lnTo>
                    <a:lnTo>
                      <a:pt x="156" y="393"/>
                    </a:lnTo>
                    <a:lnTo>
                      <a:pt x="138" y="386"/>
                    </a:lnTo>
                    <a:lnTo>
                      <a:pt x="119" y="379"/>
                    </a:lnTo>
                    <a:lnTo>
                      <a:pt x="102" y="372"/>
                    </a:lnTo>
                    <a:lnTo>
                      <a:pt x="84" y="362"/>
                    </a:lnTo>
                    <a:lnTo>
                      <a:pt x="69" y="352"/>
                    </a:lnTo>
                    <a:lnTo>
                      <a:pt x="58" y="339"/>
                    </a:lnTo>
                    <a:lnTo>
                      <a:pt x="49" y="324"/>
                    </a:lnTo>
                    <a:lnTo>
                      <a:pt x="44" y="307"/>
                    </a:lnTo>
                    <a:lnTo>
                      <a:pt x="43" y="290"/>
                    </a:lnTo>
                    <a:lnTo>
                      <a:pt x="44" y="270"/>
                    </a:lnTo>
                    <a:lnTo>
                      <a:pt x="49" y="250"/>
                    </a:lnTo>
                    <a:lnTo>
                      <a:pt x="55" y="234"/>
                    </a:lnTo>
                    <a:lnTo>
                      <a:pt x="65" y="212"/>
                    </a:lnTo>
                    <a:lnTo>
                      <a:pt x="77" y="191"/>
                    </a:lnTo>
                    <a:lnTo>
                      <a:pt x="90" y="172"/>
                    </a:lnTo>
                    <a:lnTo>
                      <a:pt x="104" y="155"/>
                    </a:lnTo>
                    <a:lnTo>
                      <a:pt x="119" y="138"/>
                    </a:lnTo>
                    <a:lnTo>
                      <a:pt x="135" y="120"/>
                    </a:lnTo>
                    <a:lnTo>
                      <a:pt x="154" y="103"/>
                    </a:lnTo>
                    <a:lnTo>
                      <a:pt x="173" y="86"/>
                    </a:lnTo>
                    <a:lnTo>
                      <a:pt x="193" y="71"/>
                    </a:lnTo>
                    <a:lnTo>
                      <a:pt x="218" y="59"/>
                    </a:lnTo>
                    <a:lnTo>
                      <a:pt x="245" y="47"/>
                    </a:lnTo>
                    <a:lnTo>
                      <a:pt x="273" y="36"/>
                    </a:lnTo>
                    <a:lnTo>
                      <a:pt x="298" y="25"/>
                    </a:lnTo>
                    <a:lnTo>
                      <a:pt x="319" y="17"/>
                    </a:lnTo>
                    <a:lnTo>
                      <a:pt x="332" y="8"/>
                    </a:lnTo>
                    <a:lnTo>
                      <a:pt x="336" y="2"/>
                    </a:lnTo>
                    <a:lnTo>
                      <a:pt x="322" y="0"/>
                    </a:lnTo>
                    <a:lnTo>
                      <a:pt x="301" y="1"/>
                    </a:lnTo>
                    <a:lnTo>
                      <a:pt x="278" y="5"/>
                    </a:lnTo>
                    <a:lnTo>
                      <a:pt x="253" y="13"/>
                    </a:lnTo>
                    <a:lnTo>
                      <a:pt x="226" y="23"/>
                    </a:lnTo>
                    <a:lnTo>
                      <a:pt x="201" y="34"/>
                    </a:lnTo>
                    <a:lnTo>
                      <a:pt x="178" y="47"/>
                    </a:lnTo>
                    <a:lnTo>
                      <a:pt x="157" y="61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0" name="Freeform 44"/>
              <p:cNvSpPr>
                <a:spLocks/>
              </p:cNvSpPr>
              <p:nvPr/>
            </p:nvSpPr>
            <p:spPr bwMode="auto">
              <a:xfrm>
                <a:off x="8263" y="4458"/>
                <a:ext cx="118" cy="105"/>
              </a:xfrm>
              <a:custGeom>
                <a:avLst/>
                <a:gdLst>
                  <a:gd name="T0" fmla="*/ 0 w 354"/>
                  <a:gd name="T1" fmla="*/ 0 h 315"/>
                  <a:gd name="T2" fmla="*/ 0 w 354"/>
                  <a:gd name="T3" fmla="*/ 0 h 315"/>
                  <a:gd name="T4" fmla="*/ 0 w 354"/>
                  <a:gd name="T5" fmla="*/ 0 h 315"/>
                  <a:gd name="T6" fmla="*/ 0 w 354"/>
                  <a:gd name="T7" fmla="*/ 0 h 315"/>
                  <a:gd name="T8" fmla="*/ 0 w 354"/>
                  <a:gd name="T9" fmla="*/ 0 h 315"/>
                  <a:gd name="T10" fmla="*/ 0 w 354"/>
                  <a:gd name="T11" fmla="*/ 0 h 315"/>
                  <a:gd name="T12" fmla="*/ 0 w 354"/>
                  <a:gd name="T13" fmla="*/ 0 h 315"/>
                  <a:gd name="T14" fmla="*/ 0 w 354"/>
                  <a:gd name="T15" fmla="*/ 0 h 315"/>
                  <a:gd name="T16" fmla="*/ 0 w 354"/>
                  <a:gd name="T17" fmla="*/ 0 h 315"/>
                  <a:gd name="T18" fmla="*/ 0 w 354"/>
                  <a:gd name="T19" fmla="*/ 0 h 315"/>
                  <a:gd name="T20" fmla="*/ 0 w 354"/>
                  <a:gd name="T21" fmla="*/ 0 h 315"/>
                  <a:gd name="T22" fmla="*/ 0 w 354"/>
                  <a:gd name="T23" fmla="*/ 0 h 315"/>
                  <a:gd name="T24" fmla="*/ 0 w 354"/>
                  <a:gd name="T25" fmla="*/ 0 h 315"/>
                  <a:gd name="T26" fmla="*/ 0 w 354"/>
                  <a:gd name="T27" fmla="*/ 0 h 315"/>
                  <a:gd name="T28" fmla="*/ 0 w 354"/>
                  <a:gd name="T29" fmla="*/ 0 h 315"/>
                  <a:gd name="T30" fmla="*/ 0 w 354"/>
                  <a:gd name="T31" fmla="*/ 0 h 315"/>
                  <a:gd name="T32" fmla="*/ 0 w 354"/>
                  <a:gd name="T33" fmla="*/ 0 h 315"/>
                  <a:gd name="T34" fmla="*/ 0 w 354"/>
                  <a:gd name="T35" fmla="*/ 0 h 315"/>
                  <a:gd name="T36" fmla="*/ 0 w 354"/>
                  <a:gd name="T37" fmla="*/ 0 h 315"/>
                  <a:gd name="T38" fmla="*/ 0 w 354"/>
                  <a:gd name="T39" fmla="*/ 0 h 315"/>
                  <a:gd name="T40" fmla="*/ 0 w 354"/>
                  <a:gd name="T41" fmla="*/ 0 h 315"/>
                  <a:gd name="T42" fmla="*/ 0 w 354"/>
                  <a:gd name="T43" fmla="*/ 0 h 315"/>
                  <a:gd name="T44" fmla="*/ 0 w 354"/>
                  <a:gd name="T45" fmla="*/ 0 h 315"/>
                  <a:gd name="T46" fmla="*/ 0 w 354"/>
                  <a:gd name="T47" fmla="*/ 0 h 315"/>
                  <a:gd name="T48" fmla="*/ 0 w 354"/>
                  <a:gd name="T49" fmla="*/ 0 h 315"/>
                  <a:gd name="T50" fmla="*/ 0 w 354"/>
                  <a:gd name="T51" fmla="*/ 0 h 315"/>
                  <a:gd name="T52" fmla="*/ 0 w 354"/>
                  <a:gd name="T53" fmla="*/ 0 h 315"/>
                  <a:gd name="T54" fmla="*/ 0 w 354"/>
                  <a:gd name="T55" fmla="*/ 0 h 315"/>
                  <a:gd name="T56" fmla="*/ 0 w 354"/>
                  <a:gd name="T57" fmla="*/ 0 h 315"/>
                  <a:gd name="T58" fmla="*/ 0 w 354"/>
                  <a:gd name="T59" fmla="*/ 0 h 315"/>
                  <a:gd name="T60" fmla="*/ 0 w 354"/>
                  <a:gd name="T61" fmla="*/ 0 h 315"/>
                  <a:gd name="T62" fmla="*/ 0 w 354"/>
                  <a:gd name="T63" fmla="*/ 0 h 315"/>
                  <a:gd name="T64" fmla="*/ 0 w 354"/>
                  <a:gd name="T65" fmla="*/ 0 h 315"/>
                  <a:gd name="T66" fmla="*/ 0 w 354"/>
                  <a:gd name="T67" fmla="*/ 0 h 315"/>
                  <a:gd name="T68" fmla="*/ 0 w 354"/>
                  <a:gd name="T69" fmla="*/ 0 h 315"/>
                  <a:gd name="T70" fmla="*/ 0 w 354"/>
                  <a:gd name="T71" fmla="*/ 0 h 315"/>
                  <a:gd name="T72" fmla="*/ 0 w 354"/>
                  <a:gd name="T73" fmla="*/ 0 h 315"/>
                  <a:gd name="T74" fmla="*/ 0 w 354"/>
                  <a:gd name="T75" fmla="*/ 0 h 315"/>
                  <a:gd name="T76" fmla="*/ 0 w 354"/>
                  <a:gd name="T77" fmla="*/ 0 h 315"/>
                  <a:gd name="T78" fmla="*/ 0 w 354"/>
                  <a:gd name="T79" fmla="*/ 0 h 315"/>
                  <a:gd name="T80" fmla="*/ 0 w 354"/>
                  <a:gd name="T81" fmla="*/ 0 h 315"/>
                  <a:gd name="T82" fmla="*/ 0 w 354"/>
                  <a:gd name="T83" fmla="*/ 0 h 315"/>
                  <a:gd name="T84" fmla="*/ 0 w 354"/>
                  <a:gd name="T85" fmla="*/ 0 h 315"/>
                  <a:gd name="T86" fmla="*/ 0 w 354"/>
                  <a:gd name="T87" fmla="*/ 0 h 315"/>
                  <a:gd name="T88" fmla="*/ 0 w 354"/>
                  <a:gd name="T89" fmla="*/ 0 h 315"/>
                  <a:gd name="T90" fmla="*/ 0 w 354"/>
                  <a:gd name="T91" fmla="*/ 0 h 315"/>
                  <a:gd name="T92" fmla="*/ 0 w 354"/>
                  <a:gd name="T93" fmla="*/ 0 h 315"/>
                  <a:gd name="T94" fmla="*/ 0 w 354"/>
                  <a:gd name="T95" fmla="*/ 0 h 315"/>
                  <a:gd name="T96" fmla="*/ 0 w 354"/>
                  <a:gd name="T97" fmla="*/ 0 h 315"/>
                  <a:gd name="T98" fmla="*/ 0 w 354"/>
                  <a:gd name="T99" fmla="*/ 0 h 315"/>
                  <a:gd name="T100" fmla="*/ 0 w 354"/>
                  <a:gd name="T101" fmla="*/ 0 h 315"/>
                  <a:gd name="T102" fmla="*/ 0 w 354"/>
                  <a:gd name="T103" fmla="*/ 0 h 315"/>
                  <a:gd name="T104" fmla="*/ 0 w 354"/>
                  <a:gd name="T105" fmla="*/ 0 h 315"/>
                  <a:gd name="T106" fmla="*/ 0 w 354"/>
                  <a:gd name="T107" fmla="*/ 0 h 315"/>
                  <a:gd name="T108" fmla="*/ 0 w 354"/>
                  <a:gd name="T109" fmla="*/ 0 h 315"/>
                  <a:gd name="T110" fmla="*/ 0 w 354"/>
                  <a:gd name="T111" fmla="*/ 0 h 315"/>
                  <a:gd name="T112" fmla="*/ 0 w 354"/>
                  <a:gd name="T113" fmla="*/ 0 h 315"/>
                  <a:gd name="T114" fmla="*/ 0 w 354"/>
                  <a:gd name="T115" fmla="*/ 0 h 315"/>
                  <a:gd name="T116" fmla="*/ 0 w 354"/>
                  <a:gd name="T117" fmla="*/ 0 h 315"/>
                  <a:gd name="T118" fmla="*/ 0 w 354"/>
                  <a:gd name="T119" fmla="*/ 0 h 315"/>
                  <a:gd name="T120" fmla="*/ 0 w 354"/>
                  <a:gd name="T121" fmla="*/ 0 h 3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54"/>
                  <a:gd name="T184" fmla="*/ 0 h 315"/>
                  <a:gd name="T185" fmla="*/ 354 w 354"/>
                  <a:gd name="T186" fmla="*/ 315 h 31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54" h="315">
                    <a:moveTo>
                      <a:pt x="294" y="96"/>
                    </a:moveTo>
                    <a:lnTo>
                      <a:pt x="310" y="113"/>
                    </a:lnTo>
                    <a:lnTo>
                      <a:pt x="320" y="133"/>
                    </a:lnTo>
                    <a:lnTo>
                      <a:pt x="325" y="155"/>
                    </a:lnTo>
                    <a:lnTo>
                      <a:pt x="325" y="178"/>
                    </a:lnTo>
                    <a:lnTo>
                      <a:pt x="322" y="197"/>
                    </a:lnTo>
                    <a:lnTo>
                      <a:pt x="316" y="212"/>
                    </a:lnTo>
                    <a:lnTo>
                      <a:pt x="306" y="228"/>
                    </a:lnTo>
                    <a:lnTo>
                      <a:pt x="295" y="241"/>
                    </a:lnTo>
                    <a:lnTo>
                      <a:pt x="282" y="256"/>
                    </a:lnTo>
                    <a:lnTo>
                      <a:pt x="269" y="267"/>
                    </a:lnTo>
                    <a:lnTo>
                      <a:pt x="256" y="280"/>
                    </a:lnTo>
                    <a:lnTo>
                      <a:pt x="243" y="293"/>
                    </a:lnTo>
                    <a:lnTo>
                      <a:pt x="240" y="297"/>
                    </a:lnTo>
                    <a:lnTo>
                      <a:pt x="240" y="302"/>
                    </a:lnTo>
                    <a:lnTo>
                      <a:pt x="240" y="306"/>
                    </a:lnTo>
                    <a:lnTo>
                      <a:pt x="243" y="310"/>
                    </a:lnTo>
                    <a:lnTo>
                      <a:pt x="247" y="313"/>
                    </a:lnTo>
                    <a:lnTo>
                      <a:pt x="253" y="315"/>
                    </a:lnTo>
                    <a:lnTo>
                      <a:pt x="257" y="313"/>
                    </a:lnTo>
                    <a:lnTo>
                      <a:pt x="262" y="310"/>
                    </a:lnTo>
                    <a:lnTo>
                      <a:pt x="291" y="292"/>
                    </a:lnTo>
                    <a:lnTo>
                      <a:pt x="316" y="267"/>
                    </a:lnTo>
                    <a:lnTo>
                      <a:pt x="335" y="240"/>
                    </a:lnTo>
                    <a:lnTo>
                      <a:pt x="348" y="208"/>
                    </a:lnTo>
                    <a:lnTo>
                      <a:pt x="354" y="177"/>
                    </a:lnTo>
                    <a:lnTo>
                      <a:pt x="351" y="143"/>
                    </a:lnTo>
                    <a:lnTo>
                      <a:pt x="339" y="113"/>
                    </a:lnTo>
                    <a:lnTo>
                      <a:pt x="316" y="86"/>
                    </a:lnTo>
                    <a:lnTo>
                      <a:pt x="298" y="72"/>
                    </a:lnTo>
                    <a:lnTo>
                      <a:pt x="278" y="60"/>
                    </a:lnTo>
                    <a:lnTo>
                      <a:pt x="256" y="49"/>
                    </a:lnTo>
                    <a:lnTo>
                      <a:pt x="231" y="39"/>
                    </a:lnTo>
                    <a:lnTo>
                      <a:pt x="206" y="29"/>
                    </a:lnTo>
                    <a:lnTo>
                      <a:pt x="181" y="21"/>
                    </a:lnTo>
                    <a:lnTo>
                      <a:pt x="155" y="16"/>
                    </a:lnTo>
                    <a:lnTo>
                      <a:pt x="130" y="10"/>
                    </a:lnTo>
                    <a:lnTo>
                      <a:pt x="105" y="6"/>
                    </a:lnTo>
                    <a:lnTo>
                      <a:pt x="83" y="3"/>
                    </a:lnTo>
                    <a:lnTo>
                      <a:pt x="61" y="0"/>
                    </a:lnTo>
                    <a:lnTo>
                      <a:pt x="43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5" y="3"/>
                    </a:lnTo>
                    <a:lnTo>
                      <a:pt x="0" y="6"/>
                    </a:lnTo>
                    <a:lnTo>
                      <a:pt x="15" y="8"/>
                    </a:lnTo>
                    <a:lnTo>
                      <a:pt x="30" y="10"/>
                    </a:lnTo>
                    <a:lnTo>
                      <a:pt x="47" y="13"/>
                    </a:lnTo>
                    <a:lnTo>
                      <a:pt x="65" y="16"/>
                    </a:lnTo>
                    <a:lnTo>
                      <a:pt x="83" y="20"/>
                    </a:lnTo>
                    <a:lnTo>
                      <a:pt x="103" y="23"/>
                    </a:lnTo>
                    <a:lnTo>
                      <a:pt x="122" y="27"/>
                    </a:lnTo>
                    <a:lnTo>
                      <a:pt x="143" y="31"/>
                    </a:lnTo>
                    <a:lnTo>
                      <a:pt x="162" y="37"/>
                    </a:lnTo>
                    <a:lnTo>
                      <a:pt x="182" y="43"/>
                    </a:lnTo>
                    <a:lnTo>
                      <a:pt x="203" y="49"/>
                    </a:lnTo>
                    <a:lnTo>
                      <a:pt x="222" y="56"/>
                    </a:lnTo>
                    <a:lnTo>
                      <a:pt x="241" y="64"/>
                    </a:lnTo>
                    <a:lnTo>
                      <a:pt x="260" y="75"/>
                    </a:lnTo>
                    <a:lnTo>
                      <a:pt x="278" y="85"/>
                    </a:lnTo>
                    <a:lnTo>
                      <a:pt x="294" y="96"/>
                    </a:lnTo>
                    <a:close/>
                  </a:path>
                </a:pathLst>
              </a:custGeom>
              <a:solidFill>
                <a:srgbClr val="C9E8FF"/>
              </a:solidFill>
              <a:ln w="6350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1" name="Freeform 45"/>
              <p:cNvSpPr>
                <a:spLocks/>
              </p:cNvSpPr>
              <p:nvPr/>
            </p:nvSpPr>
            <p:spPr bwMode="auto">
              <a:xfrm>
                <a:off x="8023" y="4506"/>
                <a:ext cx="47" cy="99"/>
              </a:xfrm>
              <a:custGeom>
                <a:avLst/>
                <a:gdLst>
                  <a:gd name="T0" fmla="*/ 0 w 143"/>
                  <a:gd name="T1" fmla="*/ 0 h 297"/>
                  <a:gd name="T2" fmla="*/ 0 w 143"/>
                  <a:gd name="T3" fmla="*/ 0 h 297"/>
                  <a:gd name="T4" fmla="*/ 0 w 143"/>
                  <a:gd name="T5" fmla="*/ 0 h 297"/>
                  <a:gd name="T6" fmla="*/ 0 w 143"/>
                  <a:gd name="T7" fmla="*/ 0 h 297"/>
                  <a:gd name="T8" fmla="*/ 0 w 143"/>
                  <a:gd name="T9" fmla="*/ 0 h 297"/>
                  <a:gd name="T10" fmla="*/ 0 w 143"/>
                  <a:gd name="T11" fmla="*/ 0 h 297"/>
                  <a:gd name="T12" fmla="*/ 0 w 143"/>
                  <a:gd name="T13" fmla="*/ 0 h 297"/>
                  <a:gd name="T14" fmla="*/ 0 w 143"/>
                  <a:gd name="T15" fmla="*/ 0 h 297"/>
                  <a:gd name="T16" fmla="*/ 0 w 143"/>
                  <a:gd name="T17" fmla="*/ 0 h 297"/>
                  <a:gd name="T18" fmla="*/ 0 w 143"/>
                  <a:gd name="T19" fmla="*/ 0 h 297"/>
                  <a:gd name="T20" fmla="*/ 0 w 143"/>
                  <a:gd name="T21" fmla="*/ 0 h 297"/>
                  <a:gd name="T22" fmla="*/ 0 w 143"/>
                  <a:gd name="T23" fmla="*/ 0 h 297"/>
                  <a:gd name="T24" fmla="*/ 0 w 143"/>
                  <a:gd name="T25" fmla="*/ 0 h 297"/>
                  <a:gd name="T26" fmla="*/ 0 w 143"/>
                  <a:gd name="T27" fmla="*/ 0 h 297"/>
                  <a:gd name="T28" fmla="*/ 0 w 143"/>
                  <a:gd name="T29" fmla="*/ 0 h 297"/>
                  <a:gd name="T30" fmla="*/ 0 w 143"/>
                  <a:gd name="T31" fmla="*/ 0 h 297"/>
                  <a:gd name="T32" fmla="*/ 0 w 143"/>
                  <a:gd name="T33" fmla="*/ 0 h 297"/>
                  <a:gd name="T34" fmla="*/ 0 w 143"/>
                  <a:gd name="T35" fmla="*/ 0 h 297"/>
                  <a:gd name="T36" fmla="*/ 0 w 143"/>
                  <a:gd name="T37" fmla="*/ 0 h 297"/>
                  <a:gd name="T38" fmla="*/ 0 w 143"/>
                  <a:gd name="T39" fmla="*/ 0 h 297"/>
                  <a:gd name="T40" fmla="*/ 0 w 143"/>
                  <a:gd name="T41" fmla="*/ 0 h 297"/>
                  <a:gd name="T42" fmla="*/ 0 w 143"/>
                  <a:gd name="T43" fmla="*/ 0 h 297"/>
                  <a:gd name="T44" fmla="*/ 0 w 143"/>
                  <a:gd name="T45" fmla="*/ 0 h 297"/>
                  <a:gd name="T46" fmla="*/ 0 w 143"/>
                  <a:gd name="T47" fmla="*/ 0 h 297"/>
                  <a:gd name="T48" fmla="*/ 0 w 143"/>
                  <a:gd name="T49" fmla="*/ 0 h 297"/>
                  <a:gd name="T50" fmla="*/ 0 w 143"/>
                  <a:gd name="T51" fmla="*/ 0 h 297"/>
                  <a:gd name="T52" fmla="*/ 0 w 143"/>
                  <a:gd name="T53" fmla="*/ 0 h 297"/>
                  <a:gd name="T54" fmla="*/ 0 w 143"/>
                  <a:gd name="T55" fmla="*/ 0 h 297"/>
                  <a:gd name="T56" fmla="*/ 0 w 143"/>
                  <a:gd name="T57" fmla="*/ 0 h 297"/>
                  <a:gd name="T58" fmla="*/ 0 w 143"/>
                  <a:gd name="T59" fmla="*/ 0 h 297"/>
                  <a:gd name="T60" fmla="*/ 0 w 143"/>
                  <a:gd name="T61" fmla="*/ 0 h 297"/>
                  <a:gd name="T62" fmla="*/ 0 w 143"/>
                  <a:gd name="T63" fmla="*/ 0 h 297"/>
                  <a:gd name="T64" fmla="*/ 0 w 143"/>
                  <a:gd name="T65" fmla="*/ 0 h 297"/>
                  <a:gd name="T66" fmla="*/ 0 w 143"/>
                  <a:gd name="T67" fmla="*/ 0 h 297"/>
                  <a:gd name="T68" fmla="*/ 0 w 143"/>
                  <a:gd name="T69" fmla="*/ 0 h 297"/>
                  <a:gd name="T70" fmla="*/ 0 w 143"/>
                  <a:gd name="T71" fmla="*/ 0 h 297"/>
                  <a:gd name="T72" fmla="*/ 0 w 143"/>
                  <a:gd name="T73" fmla="*/ 0 h 297"/>
                  <a:gd name="T74" fmla="*/ 0 w 143"/>
                  <a:gd name="T75" fmla="*/ 0 h 297"/>
                  <a:gd name="T76" fmla="*/ 0 w 143"/>
                  <a:gd name="T77" fmla="*/ 0 h 297"/>
                  <a:gd name="T78" fmla="*/ 0 w 143"/>
                  <a:gd name="T79" fmla="*/ 0 h 297"/>
                  <a:gd name="T80" fmla="*/ 0 w 143"/>
                  <a:gd name="T81" fmla="*/ 0 h 29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3"/>
                  <a:gd name="T124" fmla="*/ 0 h 297"/>
                  <a:gd name="T125" fmla="*/ 143 w 143"/>
                  <a:gd name="T126" fmla="*/ 297 h 29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3" h="297">
                    <a:moveTo>
                      <a:pt x="0" y="162"/>
                    </a:moveTo>
                    <a:lnTo>
                      <a:pt x="0" y="187"/>
                    </a:lnTo>
                    <a:lnTo>
                      <a:pt x="5" y="210"/>
                    </a:lnTo>
                    <a:lnTo>
                      <a:pt x="16" y="231"/>
                    </a:lnTo>
                    <a:lnTo>
                      <a:pt x="30" y="250"/>
                    </a:lnTo>
                    <a:lnTo>
                      <a:pt x="48" y="266"/>
                    </a:lnTo>
                    <a:lnTo>
                      <a:pt x="69" y="280"/>
                    </a:lnTo>
                    <a:lnTo>
                      <a:pt x="92" y="290"/>
                    </a:lnTo>
                    <a:lnTo>
                      <a:pt x="116" y="296"/>
                    </a:lnTo>
                    <a:lnTo>
                      <a:pt x="123" y="297"/>
                    </a:lnTo>
                    <a:lnTo>
                      <a:pt x="130" y="295"/>
                    </a:lnTo>
                    <a:lnTo>
                      <a:pt x="136" y="290"/>
                    </a:lnTo>
                    <a:lnTo>
                      <a:pt x="139" y="284"/>
                    </a:lnTo>
                    <a:lnTo>
                      <a:pt x="139" y="277"/>
                    </a:lnTo>
                    <a:lnTo>
                      <a:pt x="138" y="270"/>
                    </a:lnTo>
                    <a:lnTo>
                      <a:pt x="133" y="264"/>
                    </a:lnTo>
                    <a:lnTo>
                      <a:pt x="126" y="261"/>
                    </a:lnTo>
                    <a:lnTo>
                      <a:pt x="102" y="253"/>
                    </a:lnTo>
                    <a:lnTo>
                      <a:pt x="80" y="241"/>
                    </a:lnTo>
                    <a:lnTo>
                      <a:pt x="63" y="226"/>
                    </a:lnTo>
                    <a:lnTo>
                      <a:pt x="50" y="208"/>
                    </a:lnTo>
                    <a:lnTo>
                      <a:pt x="41" y="187"/>
                    </a:lnTo>
                    <a:lnTo>
                      <a:pt x="36" y="164"/>
                    </a:lnTo>
                    <a:lnTo>
                      <a:pt x="36" y="139"/>
                    </a:lnTo>
                    <a:lnTo>
                      <a:pt x="44" y="113"/>
                    </a:lnTo>
                    <a:lnTo>
                      <a:pt x="52" y="95"/>
                    </a:lnTo>
                    <a:lnTo>
                      <a:pt x="64" y="78"/>
                    </a:lnTo>
                    <a:lnTo>
                      <a:pt x="77" y="62"/>
                    </a:lnTo>
                    <a:lnTo>
                      <a:pt x="92" y="47"/>
                    </a:lnTo>
                    <a:lnTo>
                      <a:pt x="105" y="34"/>
                    </a:lnTo>
                    <a:lnTo>
                      <a:pt x="120" y="23"/>
                    </a:lnTo>
                    <a:lnTo>
                      <a:pt x="133" y="11"/>
                    </a:lnTo>
                    <a:lnTo>
                      <a:pt x="143" y="1"/>
                    </a:lnTo>
                    <a:lnTo>
                      <a:pt x="133" y="0"/>
                    </a:lnTo>
                    <a:lnTo>
                      <a:pt x="117" y="7"/>
                    </a:lnTo>
                    <a:lnTo>
                      <a:pt x="95" y="23"/>
                    </a:lnTo>
                    <a:lnTo>
                      <a:pt x="70" y="44"/>
                    </a:lnTo>
                    <a:lnTo>
                      <a:pt x="47" y="72"/>
                    </a:lnTo>
                    <a:lnTo>
                      <a:pt x="25" y="101"/>
                    </a:lnTo>
                    <a:lnTo>
                      <a:pt x="8" y="132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2" name="Freeform 46"/>
              <p:cNvSpPr>
                <a:spLocks/>
              </p:cNvSpPr>
              <p:nvPr/>
            </p:nvSpPr>
            <p:spPr bwMode="auto">
              <a:xfrm>
                <a:off x="8360" y="4451"/>
                <a:ext cx="103" cy="129"/>
              </a:xfrm>
              <a:custGeom>
                <a:avLst/>
                <a:gdLst>
                  <a:gd name="T0" fmla="*/ 0 w 309"/>
                  <a:gd name="T1" fmla="*/ 0 h 388"/>
                  <a:gd name="T2" fmla="*/ 0 w 309"/>
                  <a:gd name="T3" fmla="*/ 0 h 388"/>
                  <a:gd name="T4" fmla="*/ 0 w 309"/>
                  <a:gd name="T5" fmla="*/ 0 h 388"/>
                  <a:gd name="T6" fmla="*/ 0 w 309"/>
                  <a:gd name="T7" fmla="*/ 0 h 388"/>
                  <a:gd name="T8" fmla="*/ 0 w 309"/>
                  <a:gd name="T9" fmla="*/ 0 h 388"/>
                  <a:gd name="T10" fmla="*/ 0 w 309"/>
                  <a:gd name="T11" fmla="*/ 0 h 388"/>
                  <a:gd name="T12" fmla="*/ 0 w 309"/>
                  <a:gd name="T13" fmla="*/ 0 h 388"/>
                  <a:gd name="T14" fmla="*/ 0 w 309"/>
                  <a:gd name="T15" fmla="*/ 0 h 388"/>
                  <a:gd name="T16" fmla="*/ 0 w 309"/>
                  <a:gd name="T17" fmla="*/ 0 h 388"/>
                  <a:gd name="T18" fmla="*/ 0 w 309"/>
                  <a:gd name="T19" fmla="*/ 0 h 388"/>
                  <a:gd name="T20" fmla="*/ 0 w 309"/>
                  <a:gd name="T21" fmla="*/ 0 h 388"/>
                  <a:gd name="T22" fmla="*/ 0 w 309"/>
                  <a:gd name="T23" fmla="*/ 0 h 388"/>
                  <a:gd name="T24" fmla="*/ 0 w 309"/>
                  <a:gd name="T25" fmla="*/ 0 h 388"/>
                  <a:gd name="T26" fmla="*/ 0 w 309"/>
                  <a:gd name="T27" fmla="*/ 0 h 388"/>
                  <a:gd name="T28" fmla="*/ 0 w 309"/>
                  <a:gd name="T29" fmla="*/ 0 h 388"/>
                  <a:gd name="T30" fmla="*/ 0 w 309"/>
                  <a:gd name="T31" fmla="*/ 0 h 388"/>
                  <a:gd name="T32" fmla="*/ 0 w 309"/>
                  <a:gd name="T33" fmla="*/ 0 h 388"/>
                  <a:gd name="T34" fmla="*/ 0 w 309"/>
                  <a:gd name="T35" fmla="*/ 0 h 388"/>
                  <a:gd name="T36" fmla="*/ 0 w 309"/>
                  <a:gd name="T37" fmla="*/ 0 h 388"/>
                  <a:gd name="T38" fmla="*/ 0 w 309"/>
                  <a:gd name="T39" fmla="*/ 0 h 388"/>
                  <a:gd name="T40" fmla="*/ 0 w 309"/>
                  <a:gd name="T41" fmla="*/ 0 h 388"/>
                  <a:gd name="T42" fmla="*/ 0 w 309"/>
                  <a:gd name="T43" fmla="*/ 0 h 388"/>
                  <a:gd name="T44" fmla="*/ 0 w 309"/>
                  <a:gd name="T45" fmla="*/ 0 h 388"/>
                  <a:gd name="T46" fmla="*/ 0 w 309"/>
                  <a:gd name="T47" fmla="*/ 0 h 388"/>
                  <a:gd name="T48" fmla="*/ 0 w 309"/>
                  <a:gd name="T49" fmla="*/ 0 h 388"/>
                  <a:gd name="T50" fmla="*/ 0 w 309"/>
                  <a:gd name="T51" fmla="*/ 0 h 388"/>
                  <a:gd name="T52" fmla="*/ 0 w 309"/>
                  <a:gd name="T53" fmla="*/ 0 h 388"/>
                  <a:gd name="T54" fmla="*/ 0 w 309"/>
                  <a:gd name="T55" fmla="*/ 0 h 388"/>
                  <a:gd name="T56" fmla="*/ 0 w 309"/>
                  <a:gd name="T57" fmla="*/ 0 h 388"/>
                  <a:gd name="T58" fmla="*/ 0 w 309"/>
                  <a:gd name="T59" fmla="*/ 0 h 388"/>
                  <a:gd name="T60" fmla="*/ 0 w 309"/>
                  <a:gd name="T61" fmla="*/ 0 h 388"/>
                  <a:gd name="T62" fmla="*/ 0 w 309"/>
                  <a:gd name="T63" fmla="*/ 0 h 388"/>
                  <a:gd name="T64" fmla="*/ 0 w 309"/>
                  <a:gd name="T65" fmla="*/ 0 h 388"/>
                  <a:gd name="T66" fmla="*/ 0 w 309"/>
                  <a:gd name="T67" fmla="*/ 0 h 388"/>
                  <a:gd name="T68" fmla="*/ 0 w 309"/>
                  <a:gd name="T69" fmla="*/ 0 h 388"/>
                  <a:gd name="T70" fmla="*/ 0 w 309"/>
                  <a:gd name="T71" fmla="*/ 0 h 388"/>
                  <a:gd name="T72" fmla="*/ 0 w 309"/>
                  <a:gd name="T73" fmla="*/ 0 h 388"/>
                  <a:gd name="T74" fmla="*/ 0 w 309"/>
                  <a:gd name="T75" fmla="*/ 0 h 3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09"/>
                  <a:gd name="T115" fmla="*/ 0 h 388"/>
                  <a:gd name="T116" fmla="*/ 309 w 309"/>
                  <a:gd name="T117" fmla="*/ 388 h 38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09" h="388">
                    <a:moveTo>
                      <a:pt x="250" y="145"/>
                    </a:moveTo>
                    <a:lnTo>
                      <a:pt x="260" y="155"/>
                    </a:lnTo>
                    <a:lnTo>
                      <a:pt x="269" y="167"/>
                    </a:lnTo>
                    <a:lnTo>
                      <a:pt x="275" y="180"/>
                    </a:lnTo>
                    <a:lnTo>
                      <a:pt x="281" y="193"/>
                    </a:lnTo>
                    <a:lnTo>
                      <a:pt x="282" y="206"/>
                    </a:lnTo>
                    <a:lnTo>
                      <a:pt x="282" y="220"/>
                    </a:lnTo>
                    <a:lnTo>
                      <a:pt x="278" y="234"/>
                    </a:lnTo>
                    <a:lnTo>
                      <a:pt x="272" y="247"/>
                    </a:lnTo>
                    <a:lnTo>
                      <a:pt x="262" y="262"/>
                    </a:lnTo>
                    <a:lnTo>
                      <a:pt x="250" y="275"/>
                    </a:lnTo>
                    <a:lnTo>
                      <a:pt x="237" y="286"/>
                    </a:lnTo>
                    <a:lnTo>
                      <a:pt x="222" y="298"/>
                    </a:lnTo>
                    <a:lnTo>
                      <a:pt x="209" y="308"/>
                    </a:lnTo>
                    <a:lnTo>
                      <a:pt x="194" y="319"/>
                    </a:lnTo>
                    <a:lnTo>
                      <a:pt x="180" y="331"/>
                    </a:lnTo>
                    <a:lnTo>
                      <a:pt x="166" y="344"/>
                    </a:lnTo>
                    <a:lnTo>
                      <a:pt x="162" y="348"/>
                    </a:lnTo>
                    <a:lnTo>
                      <a:pt x="159" y="354"/>
                    </a:lnTo>
                    <a:lnTo>
                      <a:pt x="156" y="359"/>
                    </a:lnTo>
                    <a:lnTo>
                      <a:pt x="153" y="365"/>
                    </a:lnTo>
                    <a:lnTo>
                      <a:pt x="152" y="371"/>
                    </a:lnTo>
                    <a:lnTo>
                      <a:pt x="152" y="377"/>
                    </a:lnTo>
                    <a:lnTo>
                      <a:pt x="153" y="382"/>
                    </a:lnTo>
                    <a:lnTo>
                      <a:pt x="158" y="387"/>
                    </a:lnTo>
                    <a:lnTo>
                      <a:pt x="163" y="388"/>
                    </a:lnTo>
                    <a:lnTo>
                      <a:pt x="169" y="388"/>
                    </a:lnTo>
                    <a:lnTo>
                      <a:pt x="175" y="387"/>
                    </a:lnTo>
                    <a:lnTo>
                      <a:pt x="180" y="382"/>
                    </a:lnTo>
                    <a:lnTo>
                      <a:pt x="194" y="367"/>
                    </a:lnTo>
                    <a:lnTo>
                      <a:pt x="210" y="351"/>
                    </a:lnTo>
                    <a:lnTo>
                      <a:pt x="227" y="337"/>
                    </a:lnTo>
                    <a:lnTo>
                      <a:pt x="244" y="322"/>
                    </a:lnTo>
                    <a:lnTo>
                      <a:pt x="260" y="308"/>
                    </a:lnTo>
                    <a:lnTo>
                      <a:pt x="275" y="292"/>
                    </a:lnTo>
                    <a:lnTo>
                      <a:pt x="290" y="275"/>
                    </a:lnTo>
                    <a:lnTo>
                      <a:pt x="300" y="256"/>
                    </a:lnTo>
                    <a:lnTo>
                      <a:pt x="307" y="234"/>
                    </a:lnTo>
                    <a:lnTo>
                      <a:pt x="309" y="213"/>
                    </a:lnTo>
                    <a:lnTo>
                      <a:pt x="304" y="191"/>
                    </a:lnTo>
                    <a:lnTo>
                      <a:pt x="297" y="171"/>
                    </a:lnTo>
                    <a:lnTo>
                      <a:pt x="285" y="151"/>
                    </a:lnTo>
                    <a:lnTo>
                      <a:pt x="271" y="134"/>
                    </a:lnTo>
                    <a:lnTo>
                      <a:pt x="253" y="118"/>
                    </a:lnTo>
                    <a:lnTo>
                      <a:pt x="235" y="104"/>
                    </a:lnTo>
                    <a:lnTo>
                      <a:pt x="222" y="94"/>
                    </a:lnTo>
                    <a:lnTo>
                      <a:pt x="207" y="85"/>
                    </a:lnTo>
                    <a:lnTo>
                      <a:pt x="191" y="75"/>
                    </a:lnTo>
                    <a:lnTo>
                      <a:pt x="175" y="65"/>
                    </a:lnTo>
                    <a:lnTo>
                      <a:pt x="159" y="55"/>
                    </a:lnTo>
                    <a:lnTo>
                      <a:pt x="141" y="45"/>
                    </a:lnTo>
                    <a:lnTo>
                      <a:pt x="124" y="36"/>
                    </a:lnTo>
                    <a:lnTo>
                      <a:pt x="108" y="28"/>
                    </a:lnTo>
                    <a:lnTo>
                      <a:pt x="92" y="20"/>
                    </a:lnTo>
                    <a:lnTo>
                      <a:pt x="75" y="13"/>
                    </a:lnTo>
                    <a:lnTo>
                      <a:pt x="59" y="9"/>
                    </a:lnTo>
                    <a:lnTo>
                      <a:pt x="45" y="5"/>
                    </a:lnTo>
                    <a:lnTo>
                      <a:pt x="31" y="2"/>
                    </a:lnTo>
                    <a:lnTo>
                      <a:pt x="20" y="0"/>
                    </a:lnTo>
                    <a:lnTo>
                      <a:pt x="9" y="2"/>
                    </a:lnTo>
                    <a:lnTo>
                      <a:pt x="0" y="5"/>
                    </a:lnTo>
                    <a:lnTo>
                      <a:pt x="11" y="7"/>
                    </a:lnTo>
                    <a:lnTo>
                      <a:pt x="23" y="12"/>
                    </a:lnTo>
                    <a:lnTo>
                      <a:pt x="36" y="17"/>
                    </a:lnTo>
                    <a:lnTo>
                      <a:pt x="49" y="23"/>
                    </a:lnTo>
                    <a:lnTo>
                      <a:pt x="65" y="30"/>
                    </a:lnTo>
                    <a:lnTo>
                      <a:pt x="81" y="38"/>
                    </a:lnTo>
                    <a:lnTo>
                      <a:pt x="99" y="46"/>
                    </a:lnTo>
                    <a:lnTo>
                      <a:pt x="116" y="55"/>
                    </a:lnTo>
                    <a:lnTo>
                      <a:pt x="134" y="65"/>
                    </a:lnTo>
                    <a:lnTo>
                      <a:pt x="152" y="75"/>
                    </a:lnTo>
                    <a:lnTo>
                      <a:pt x="169" y="86"/>
                    </a:lnTo>
                    <a:lnTo>
                      <a:pt x="187" y="98"/>
                    </a:lnTo>
                    <a:lnTo>
                      <a:pt x="205" y="109"/>
                    </a:lnTo>
                    <a:lnTo>
                      <a:pt x="221" y="121"/>
                    </a:lnTo>
                    <a:lnTo>
                      <a:pt x="235" y="132"/>
                    </a:lnTo>
                    <a:lnTo>
                      <a:pt x="250" y="145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3" name="Freeform 47"/>
              <p:cNvSpPr>
                <a:spLocks/>
              </p:cNvSpPr>
              <p:nvPr/>
            </p:nvSpPr>
            <p:spPr bwMode="auto">
              <a:xfrm>
                <a:off x="8279" y="4648"/>
                <a:ext cx="135" cy="97"/>
              </a:xfrm>
              <a:custGeom>
                <a:avLst/>
                <a:gdLst>
                  <a:gd name="T0" fmla="*/ 0 w 406"/>
                  <a:gd name="T1" fmla="*/ 0 h 292"/>
                  <a:gd name="T2" fmla="*/ 0 w 406"/>
                  <a:gd name="T3" fmla="*/ 0 h 292"/>
                  <a:gd name="T4" fmla="*/ 0 w 406"/>
                  <a:gd name="T5" fmla="*/ 0 h 292"/>
                  <a:gd name="T6" fmla="*/ 0 w 406"/>
                  <a:gd name="T7" fmla="*/ 0 h 292"/>
                  <a:gd name="T8" fmla="*/ 0 w 406"/>
                  <a:gd name="T9" fmla="*/ 0 h 292"/>
                  <a:gd name="T10" fmla="*/ 0 w 406"/>
                  <a:gd name="T11" fmla="*/ 0 h 292"/>
                  <a:gd name="T12" fmla="*/ 0 w 406"/>
                  <a:gd name="T13" fmla="*/ 0 h 292"/>
                  <a:gd name="T14" fmla="*/ 0 w 406"/>
                  <a:gd name="T15" fmla="*/ 0 h 292"/>
                  <a:gd name="T16" fmla="*/ 0 w 406"/>
                  <a:gd name="T17" fmla="*/ 0 h 292"/>
                  <a:gd name="T18" fmla="*/ 0 w 406"/>
                  <a:gd name="T19" fmla="*/ 0 h 292"/>
                  <a:gd name="T20" fmla="*/ 0 w 406"/>
                  <a:gd name="T21" fmla="*/ 0 h 292"/>
                  <a:gd name="T22" fmla="*/ 0 w 406"/>
                  <a:gd name="T23" fmla="*/ 0 h 292"/>
                  <a:gd name="T24" fmla="*/ 0 w 406"/>
                  <a:gd name="T25" fmla="*/ 0 h 292"/>
                  <a:gd name="T26" fmla="*/ 0 w 406"/>
                  <a:gd name="T27" fmla="*/ 0 h 292"/>
                  <a:gd name="T28" fmla="*/ 0 w 406"/>
                  <a:gd name="T29" fmla="*/ 0 h 292"/>
                  <a:gd name="T30" fmla="*/ 0 w 406"/>
                  <a:gd name="T31" fmla="*/ 0 h 292"/>
                  <a:gd name="T32" fmla="*/ 0 w 406"/>
                  <a:gd name="T33" fmla="*/ 0 h 292"/>
                  <a:gd name="T34" fmla="*/ 0 w 406"/>
                  <a:gd name="T35" fmla="*/ 0 h 292"/>
                  <a:gd name="T36" fmla="*/ 0 w 406"/>
                  <a:gd name="T37" fmla="*/ 0 h 292"/>
                  <a:gd name="T38" fmla="*/ 0 w 406"/>
                  <a:gd name="T39" fmla="*/ 0 h 292"/>
                  <a:gd name="T40" fmla="*/ 0 w 406"/>
                  <a:gd name="T41" fmla="*/ 0 h 292"/>
                  <a:gd name="T42" fmla="*/ 0 w 406"/>
                  <a:gd name="T43" fmla="*/ 0 h 292"/>
                  <a:gd name="T44" fmla="*/ 0 w 406"/>
                  <a:gd name="T45" fmla="*/ 0 h 292"/>
                  <a:gd name="T46" fmla="*/ 0 w 406"/>
                  <a:gd name="T47" fmla="*/ 0 h 292"/>
                  <a:gd name="T48" fmla="*/ 0 w 406"/>
                  <a:gd name="T49" fmla="*/ 0 h 292"/>
                  <a:gd name="T50" fmla="*/ 0 w 406"/>
                  <a:gd name="T51" fmla="*/ 0 h 292"/>
                  <a:gd name="T52" fmla="*/ 0 w 406"/>
                  <a:gd name="T53" fmla="*/ 0 h 292"/>
                  <a:gd name="T54" fmla="*/ 0 w 406"/>
                  <a:gd name="T55" fmla="*/ 0 h 292"/>
                  <a:gd name="T56" fmla="*/ 0 w 406"/>
                  <a:gd name="T57" fmla="*/ 0 h 292"/>
                  <a:gd name="T58" fmla="*/ 0 w 406"/>
                  <a:gd name="T59" fmla="*/ 0 h 292"/>
                  <a:gd name="T60" fmla="*/ 0 w 406"/>
                  <a:gd name="T61" fmla="*/ 0 h 292"/>
                  <a:gd name="T62" fmla="*/ 0 w 406"/>
                  <a:gd name="T63" fmla="*/ 0 h 2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06"/>
                  <a:gd name="T97" fmla="*/ 0 h 292"/>
                  <a:gd name="T98" fmla="*/ 406 w 406"/>
                  <a:gd name="T99" fmla="*/ 292 h 29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06" h="292">
                    <a:moveTo>
                      <a:pt x="326" y="36"/>
                    </a:moveTo>
                    <a:lnTo>
                      <a:pt x="332" y="65"/>
                    </a:lnTo>
                    <a:lnTo>
                      <a:pt x="340" y="93"/>
                    </a:lnTo>
                    <a:lnTo>
                      <a:pt x="351" y="123"/>
                    </a:lnTo>
                    <a:lnTo>
                      <a:pt x="361" y="152"/>
                    </a:lnTo>
                    <a:lnTo>
                      <a:pt x="373" y="181"/>
                    </a:lnTo>
                    <a:lnTo>
                      <a:pt x="384" y="210"/>
                    </a:lnTo>
                    <a:lnTo>
                      <a:pt x="395" y="237"/>
                    </a:lnTo>
                    <a:lnTo>
                      <a:pt x="405" y="266"/>
                    </a:lnTo>
                    <a:lnTo>
                      <a:pt x="406" y="273"/>
                    </a:lnTo>
                    <a:lnTo>
                      <a:pt x="406" y="279"/>
                    </a:lnTo>
                    <a:lnTo>
                      <a:pt x="404" y="284"/>
                    </a:lnTo>
                    <a:lnTo>
                      <a:pt x="399" y="289"/>
                    </a:lnTo>
                    <a:lnTo>
                      <a:pt x="393" y="292"/>
                    </a:lnTo>
                    <a:lnTo>
                      <a:pt x="387" y="292"/>
                    </a:lnTo>
                    <a:lnTo>
                      <a:pt x="381" y="289"/>
                    </a:lnTo>
                    <a:lnTo>
                      <a:pt x="377" y="283"/>
                    </a:lnTo>
                    <a:lnTo>
                      <a:pt x="364" y="251"/>
                    </a:lnTo>
                    <a:lnTo>
                      <a:pt x="352" y="213"/>
                    </a:lnTo>
                    <a:lnTo>
                      <a:pt x="339" y="171"/>
                    </a:lnTo>
                    <a:lnTo>
                      <a:pt x="329" y="131"/>
                    </a:lnTo>
                    <a:lnTo>
                      <a:pt x="318" y="93"/>
                    </a:lnTo>
                    <a:lnTo>
                      <a:pt x="311" y="63"/>
                    </a:lnTo>
                    <a:lnTo>
                      <a:pt x="307" y="42"/>
                    </a:lnTo>
                    <a:lnTo>
                      <a:pt x="305" y="34"/>
                    </a:lnTo>
                    <a:lnTo>
                      <a:pt x="283" y="34"/>
                    </a:lnTo>
                    <a:lnTo>
                      <a:pt x="261" y="36"/>
                    </a:lnTo>
                    <a:lnTo>
                      <a:pt x="239" y="39"/>
                    </a:lnTo>
                    <a:lnTo>
                      <a:pt x="216" y="43"/>
                    </a:lnTo>
                    <a:lnTo>
                      <a:pt x="192" y="50"/>
                    </a:lnTo>
                    <a:lnTo>
                      <a:pt x="170" y="57"/>
                    </a:lnTo>
                    <a:lnTo>
                      <a:pt x="148" y="65"/>
                    </a:lnTo>
                    <a:lnTo>
                      <a:pt x="126" y="73"/>
                    </a:lnTo>
                    <a:lnTo>
                      <a:pt x="106" y="83"/>
                    </a:lnTo>
                    <a:lnTo>
                      <a:pt x="85" y="93"/>
                    </a:lnTo>
                    <a:lnTo>
                      <a:pt x="67" y="103"/>
                    </a:lnTo>
                    <a:lnTo>
                      <a:pt x="50" y="113"/>
                    </a:lnTo>
                    <a:lnTo>
                      <a:pt x="34" y="122"/>
                    </a:lnTo>
                    <a:lnTo>
                      <a:pt x="20" y="132"/>
                    </a:lnTo>
                    <a:lnTo>
                      <a:pt x="9" y="141"/>
                    </a:lnTo>
                    <a:lnTo>
                      <a:pt x="0" y="148"/>
                    </a:lnTo>
                    <a:lnTo>
                      <a:pt x="0" y="133"/>
                    </a:lnTo>
                    <a:lnTo>
                      <a:pt x="7" y="118"/>
                    </a:lnTo>
                    <a:lnTo>
                      <a:pt x="19" y="102"/>
                    </a:lnTo>
                    <a:lnTo>
                      <a:pt x="35" y="86"/>
                    </a:lnTo>
                    <a:lnTo>
                      <a:pt x="53" y="70"/>
                    </a:lnTo>
                    <a:lnTo>
                      <a:pt x="73" y="54"/>
                    </a:lnTo>
                    <a:lnTo>
                      <a:pt x="92" y="43"/>
                    </a:lnTo>
                    <a:lnTo>
                      <a:pt x="111" y="33"/>
                    </a:lnTo>
                    <a:lnTo>
                      <a:pt x="139" y="23"/>
                    </a:lnTo>
                    <a:lnTo>
                      <a:pt x="173" y="14"/>
                    </a:lnTo>
                    <a:lnTo>
                      <a:pt x="210" y="8"/>
                    </a:lnTo>
                    <a:lnTo>
                      <a:pt x="245" y="4"/>
                    </a:lnTo>
                    <a:lnTo>
                      <a:pt x="277" y="1"/>
                    </a:lnTo>
                    <a:lnTo>
                      <a:pt x="304" y="0"/>
                    </a:lnTo>
                    <a:lnTo>
                      <a:pt x="321" y="0"/>
                    </a:lnTo>
                    <a:lnTo>
                      <a:pt x="329" y="0"/>
                    </a:lnTo>
                    <a:lnTo>
                      <a:pt x="336" y="1"/>
                    </a:lnTo>
                    <a:lnTo>
                      <a:pt x="342" y="6"/>
                    </a:lnTo>
                    <a:lnTo>
                      <a:pt x="345" y="11"/>
                    </a:lnTo>
                    <a:lnTo>
                      <a:pt x="346" y="19"/>
                    </a:lnTo>
                    <a:lnTo>
                      <a:pt x="345" y="26"/>
                    </a:lnTo>
                    <a:lnTo>
                      <a:pt x="340" y="31"/>
                    </a:lnTo>
                    <a:lnTo>
                      <a:pt x="335" y="34"/>
                    </a:lnTo>
                    <a:lnTo>
                      <a:pt x="326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4" name="Freeform 48"/>
              <p:cNvSpPr>
                <a:spLocks/>
              </p:cNvSpPr>
              <p:nvPr/>
            </p:nvSpPr>
            <p:spPr bwMode="auto">
              <a:xfrm>
                <a:off x="8272" y="4697"/>
                <a:ext cx="146" cy="320"/>
              </a:xfrm>
              <a:custGeom>
                <a:avLst/>
                <a:gdLst>
                  <a:gd name="T0" fmla="*/ 0 w 439"/>
                  <a:gd name="T1" fmla="*/ 0 h 960"/>
                  <a:gd name="T2" fmla="*/ 0 w 439"/>
                  <a:gd name="T3" fmla="*/ 0 h 960"/>
                  <a:gd name="T4" fmla="*/ 0 w 439"/>
                  <a:gd name="T5" fmla="*/ 0 h 960"/>
                  <a:gd name="T6" fmla="*/ 0 w 439"/>
                  <a:gd name="T7" fmla="*/ 0 h 960"/>
                  <a:gd name="T8" fmla="*/ 0 w 439"/>
                  <a:gd name="T9" fmla="*/ 0 h 960"/>
                  <a:gd name="T10" fmla="*/ 0 w 439"/>
                  <a:gd name="T11" fmla="*/ 0 h 960"/>
                  <a:gd name="T12" fmla="*/ 0 w 439"/>
                  <a:gd name="T13" fmla="*/ 0 h 960"/>
                  <a:gd name="T14" fmla="*/ 0 w 439"/>
                  <a:gd name="T15" fmla="*/ 0 h 960"/>
                  <a:gd name="T16" fmla="*/ 0 w 439"/>
                  <a:gd name="T17" fmla="*/ 0 h 960"/>
                  <a:gd name="T18" fmla="*/ 0 w 439"/>
                  <a:gd name="T19" fmla="*/ 0 h 960"/>
                  <a:gd name="T20" fmla="*/ 0 w 439"/>
                  <a:gd name="T21" fmla="*/ 0 h 960"/>
                  <a:gd name="T22" fmla="*/ 0 w 439"/>
                  <a:gd name="T23" fmla="*/ 0 h 960"/>
                  <a:gd name="T24" fmla="*/ 0 w 439"/>
                  <a:gd name="T25" fmla="*/ 0 h 960"/>
                  <a:gd name="T26" fmla="*/ 0 w 439"/>
                  <a:gd name="T27" fmla="*/ 0 h 960"/>
                  <a:gd name="T28" fmla="*/ 0 w 439"/>
                  <a:gd name="T29" fmla="*/ 0 h 960"/>
                  <a:gd name="T30" fmla="*/ 0 w 439"/>
                  <a:gd name="T31" fmla="*/ 0 h 960"/>
                  <a:gd name="T32" fmla="*/ 0 w 439"/>
                  <a:gd name="T33" fmla="*/ 0 h 960"/>
                  <a:gd name="T34" fmla="*/ 0 w 439"/>
                  <a:gd name="T35" fmla="*/ 0 h 960"/>
                  <a:gd name="T36" fmla="*/ 0 w 439"/>
                  <a:gd name="T37" fmla="*/ 0 h 960"/>
                  <a:gd name="T38" fmla="*/ 0 w 439"/>
                  <a:gd name="T39" fmla="*/ 0 h 960"/>
                  <a:gd name="T40" fmla="*/ 0 w 439"/>
                  <a:gd name="T41" fmla="*/ 0 h 960"/>
                  <a:gd name="T42" fmla="*/ 0 w 439"/>
                  <a:gd name="T43" fmla="*/ 0 h 960"/>
                  <a:gd name="T44" fmla="*/ 0 w 439"/>
                  <a:gd name="T45" fmla="*/ 0 h 960"/>
                  <a:gd name="T46" fmla="*/ 0 w 439"/>
                  <a:gd name="T47" fmla="*/ 0 h 960"/>
                  <a:gd name="T48" fmla="*/ 0 w 439"/>
                  <a:gd name="T49" fmla="*/ 0 h 960"/>
                  <a:gd name="T50" fmla="*/ 0 w 439"/>
                  <a:gd name="T51" fmla="*/ 0 h 960"/>
                  <a:gd name="T52" fmla="*/ 0 w 439"/>
                  <a:gd name="T53" fmla="*/ 0 h 960"/>
                  <a:gd name="T54" fmla="*/ 0 w 439"/>
                  <a:gd name="T55" fmla="*/ 0 h 960"/>
                  <a:gd name="T56" fmla="*/ 0 w 439"/>
                  <a:gd name="T57" fmla="*/ 0 h 960"/>
                  <a:gd name="T58" fmla="*/ 0 w 439"/>
                  <a:gd name="T59" fmla="*/ 0 h 960"/>
                  <a:gd name="T60" fmla="*/ 0 w 439"/>
                  <a:gd name="T61" fmla="*/ 0 h 960"/>
                  <a:gd name="T62" fmla="*/ 0 w 439"/>
                  <a:gd name="T63" fmla="*/ 0 h 960"/>
                  <a:gd name="T64" fmla="*/ 0 w 439"/>
                  <a:gd name="T65" fmla="*/ 0 h 960"/>
                  <a:gd name="T66" fmla="*/ 0 w 439"/>
                  <a:gd name="T67" fmla="*/ 0 h 9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39"/>
                  <a:gd name="T103" fmla="*/ 0 h 960"/>
                  <a:gd name="T104" fmla="*/ 439 w 439"/>
                  <a:gd name="T105" fmla="*/ 960 h 96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39" h="960">
                    <a:moveTo>
                      <a:pt x="72" y="270"/>
                    </a:moveTo>
                    <a:lnTo>
                      <a:pt x="82" y="289"/>
                    </a:lnTo>
                    <a:lnTo>
                      <a:pt x="85" y="302"/>
                    </a:lnTo>
                    <a:lnTo>
                      <a:pt x="87" y="316"/>
                    </a:lnTo>
                    <a:lnTo>
                      <a:pt x="93" y="336"/>
                    </a:lnTo>
                    <a:lnTo>
                      <a:pt x="107" y="376"/>
                    </a:lnTo>
                    <a:lnTo>
                      <a:pt x="124" y="417"/>
                    </a:lnTo>
                    <a:lnTo>
                      <a:pt x="141" y="455"/>
                    </a:lnTo>
                    <a:lnTo>
                      <a:pt x="157" y="494"/>
                    </a:lnTo>
                    <a:lnTo>
                      <a:pt x="175" y="533"/>
                    </a:lnTo>
                    <a:lnTo>
                      <a:pt x="193" y="572"/>
                    </a:lnTo>
                    <a:lnTo>
                      <a:pt x="210" y="611"/>
                    </a:lnTo>
                    <a:lnTo>
                      <a:pt x="229" y="649"/>
                    </a:lnTo>
                    <a:lnTo>
                      <a:pt x="248" y="687"/>
                    </a:lnTo>
                    <a:lnTo>
                      <a:pt x="267" y="726"/>
                    </a:lnTo>
                    <a:lnTo>
                      <a:pt x="287" y="763"/>
                    </a:lnTo>
                    <a:lnTo>
                      <a:pt x="307" y="802"/>
                    </a:lnTo>
                    <a:lnTo>
                      <a:pt x="326" y="839"/>
                    </a:lnTo>
                    <a:lnTo>
                      <a:pt x="347" y="878"/>
                    </a:lnTo>
                    <a:lnTo>
                      <a:pt x="367" y="915"/>
                    </a:lnTo>
                    <a:lnTo>
                      <a:pt x="388" y="954"/>
                    </a:lnTo>
                    <a:lnTo>
                      <a:pt x="391" y="957"/>
                    </a:lnTo>
                    <a:lnTo>
                      <a:pt x="397" y="958"/>
                    </a:lnTo>
                    <a:lnTo>
                      <a:pt x="404" y="960"/>
                    </a:lnTo>
                    <a:lnTo>
                      <a:pt x="413" y="960"/>
                    </a:lnTo>
                    <a:lnTo>
                      <a:pt x="420" y="960"/>
                    </a:lnTo>
                    <a:lnTo>
                      <a:pt x="427" y="958"/>
                    </a:lnTo>
                    <a:lnTo>
                      <a:pt x="433" y="957"/>
                    </a:lnTo>
                    <a:lnTo>
                      <a:pt x="436" y="954"/>
                    </a:lnTo>
                    <a:lnTo>
                      <a:pt x="439" y="948"/>
                    </a:lnTo>
                    <a:lnTo>
                      <a:pt x="439" y="943"/>
                    </a:lnTo>
                    <a:lnTo>
                      <a:pt x="436" y="937"/>
                    </a:lnTo>
                    <a:lnTo>
                      <a:pt x="432" y="932"/>
                    </a:lnTo>
                    <a:lnTo>
                      <a:pt x="414" y="902"/>
                    </a:lnTo>
                    <a:lnTo>
                      <a:pt x="398" y="874"/>
                    </a:lnTo>
                    <a:lnTo>
                      <a:pt x="380" y="843"/>
                    </a:lnTo>
                    <a:lnTo>
                      <a:pt x="364" y="813"/>
                    </a:lnTo>
                    <a:lnTo>
                      <a:pt x="348" y="784"/>
                    </a:lnTo>
                    <a:lnTo>
                      <a:pt x="332" y="754"/>
                    </a:lnTo>
                    <a:lnTo>
                      <a:pt x="314" y="724"/>
                    </a:lnTo>
                    <a:lnTo>
                      <a:pt x="298" y="694"/>
                    </a:lnTo>
                    <a:lnTo>
                      <a:pt x="269" y="638"/>
                    </a:lnTo>
                    <a:lnTo>
                      <a:pt x="242" y="585"/>
                    </a:lnTo>
                    <a:lnTo>
                      <a:pt x="216" y="532"/>
                    </a:lnTo>
                    <a:lnTo>
                      <a:pt x="193" y="477"/>
                    </a:lnTo>
                    <a:lnTo>
                      <a:pt x="169" y="424"/>
                    </a:lnTo>
                    <a:lnTo>
                      <a:pt x="149" y="369"/>
                    </a:lnTo>
                    <a:lnTo>
                      <a:pt x="128" y="312"/>
                    </a:lnTo>
                    <a:lnTo>
                      <a:pt x="107" y="253"/>
                    </a:lnTo>
                    <a:lnTo>
                      <a:pt x="91" y="220"/>
                    </a:lnTo>
                    <a:lnTo>
                      <a:pt x="75" y="181"/>
                    </a:lnTo>
                    <a:lnTo>
                      <a:pt x="60" y="139"/>
                    </a:lnTo>
                    <a:lnTo>
                      <a:pt x="47" y="99"/>
                    </a:lnTo>
                    <a:lnTo>
                      <a:pt x="35" y="62"/>
                    </a:lnTo>
                    <a:lnTo>
                      <a:pt x="25" y="31"/>
                    </a:lnTo>
                    <a:lnTo>
                      <a:pt x="15" y="10"/>
                    </a:lnTo>
                    <a:lnTo>
                      <a:pt x="8" y="0"/>
                    </a:lnTo>
                    <a:lnTo>
                      <a:pt x="5" y="1"/>
                    </a:lnTo>
                    <a:lnTo>
                      <a:pt x="2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6" y="47"/>
                    </a:lnTo>
                    <a:lnTo>
                      <a:pt x="11" y="82"/>
                    </a:lnTo>
                    <a:lnTo>
                      <a:pt x="16" y="115"/>
                    </a:lnTo>
                    <a:lnTo>
                      <a:pt x="24" y="146"/>
                    </a:lnTo>
                    <a:lnTo>
                      <a:pt x="33" y="179"/>
                    </a:lnTo>
                    <a:lnTo>
                      <a:pt x="43" y="211"/>
                    </a:lnTo>
                    <a:lnTo>
                      <a:pt x="56" y="241"/>
                    </a:lnTo>
                    <a:lnTo>
                      <a:pt x="72" y="2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5" name="Freeform 49"/>
              <p:cNvSpPr>
                <a:spLocks/>
              </p:cNvSpPr>
              <p:nvPr/>
            </p:nvSpPr>
            <p:spPr bwMode="auto">
              <a:xfrm>
                <a:off x="8416" y="4972"/>
                <a:ext cx="128" cy="66"/>
              </a:xfrm>
              <a:custGeom>
                <a:avLst/>
                <a:gdLst>
                  <a:gd name="T0" fmla="*/ 0 w 382"/>
                  <a:gd name="T1" fmla="*/ 0 h 198"/>
                  <a:gd name="T2" fmla="*/ 0 w 382"/>
                  <a:gd name="T3" fmla="*/ 0 h 198"/>
                  <a:gd name="T4" fmla="*/ 0 w 382"/>
                  <a:gd name="T5" fmla="*/ 0 h 198"/>
                  <a:gd name="T6" fmla="*/ 0 w 382"/>
                  <a:gd name="T7" fmla="*/ 0 h 198"/>
                  <a:gd name="T8" fmla="*/ 0 w 382"/>
                  <a:gd name="T9" fmla="*/ 0 h 198"/>
                  <a:gd name="T10" fmla="*/ 0 w 382"/>
                  <a:gd name="T11" fmla="*/ 0 h 198"/>
                  <a:gd name="T12" fmla="*/ 0 w 382"/>
                  <a:gd name="T13" fmla="*/ 0 h 198"/>
                  <a:gd name="T14" fmla="*/ 0 w 382"/>
                  <a:gd name="T15" fmla="*/ 0 h 198"/>
                  <a:gd name="T16" fmla="*/ 0 w 382"/>
                  <a:gd name="T17" fmla="*/ 0 h 198"/>
                  <a:gd name="T18" fmla="*/ 0 w 382"/>
                  <a:gd name="T19" fmla="*/ 0 h 198"/>
                  <a:gd name="T20" fmla="*/ 0 w 382"/>
                  <a:gd name="T21" fmla="*/ 0 h 198"/>
                  <a:gd name="T22" fmla="*/ 0 w 382"/>
                  <a:gd name="T23" fmla="*/ 0 h 198"/>
                  <a:gd name="T24" fmla="*/ 0 w 382"/>
                  <a:gd name="T25" fmla="*/ 0 h 198"/>
                  <a:gd name="T26" fmla="*/ 0 w 382"/>
                  <a:gd name="T27" fmla="*/ 0 h 198"/>
                  <a:gd name="T28" fmla="*/ 0 w 382"/>
                  <a:gd name="T29" fmla="*/ 0 h 198"/>
                  <a:gd name="T30" fmla="*/ 0 w 382"/>
                  <a:gd name="T31" fmla="*/ 0 h 198"/>
                  <a:gd name="T32" fmla="*/ 0 w 382"/>
                  <a:gd name="T33" fmla="*/ 0 h 198"/>
                  <a:gd name="T34" fmla="*/ 0 w 382"/>
                  <a:gd name="T35" fmla="*/ 0 h 198"/>
                  <a:gd name="T36" fmla="*/ 0 w 382"/>
                  <a:gd name="T37" fmla="*/ 0 h 198"/>
                  <a:gd name="T38" fmla="*/ 0 w 382"/>
                  <a:gd name="T39" fmla="*/ 0 h 198"/>
                  <a:gd name="T40" fmla="*/ 0 w 382"/>
                  <a:gd name="T41" fmla="*/ 0 h 198"/>
                  <a:gd name="T42" fmla="*/ 0 w 382"/>
                  <a:gd name="T43" fmla="*/ 0 h 198"/>
                  <a:gd name="T44" fmla="*/ 0 w 382"/>
                  <a:gd name="T45" fmla="*/ 0 h 198"/>
                  <a:gd name="T46" fmla="*/ 0 w 382"/>
                  <a:gd name="T47" fmla="*/ 0 h 198"/>
                  <a:gd name="T48" fmla="*/ 0 w 382"/>
                  <a:gd name="T49" fmla="*/ 0 h 198"/>
                  <a:gd name="T50" fmla="*/ 0 w 382"/>
                  <a:gd name="T51" fmla="*/ 0 h 198"/>
                  <a:gd name="T52" fmla="*/ 0 w 382"/>
                  <a:gd name="T53" fmla="*/ 0 h 198"/>
                  <a:gd name="T54" fmla="*/ 0 w 382"/>
                  <a:gd name="T55" fmla="*/ 0 h 198"/>
                  <a:gd name="T56" fmla="*/ 0 w 382"/>
                  <a:gd name="T57" fmla="*/ 0 h 198"/>
                  <a:gd name="T58" fmla="*/ 0 w 382"/>
                  <a:gd name="T59" fmla="*/ 0 h 198"/>
                  <a:gd name="T60" fmla="*/ 0 w 382"/>
                  <a:gd name="T61" fmla="*/ 0 h 198"/>
                  <a:gd name="T62" fmla="*/ 0 w 382"/>
                  <a:gd name="T63" fmla="*/ 0 h 198"/>
                  <a:gd name="T64" fmla="*/ 0 w 382"/>
                  <a:gd name="T65" fmla="*/ 0 h 198"/>
                  <a:gd name="T66" fmla="*/ 0 w 382"/>
                  <a:gd name="T67" fmla="*/ 0 h 198"/>
                  <a:gd name="T68" fmla="*/ 0 w 382"/>
                  <a:gd name="T69" fmla="*/ 0 h 198"/>
                  <a:gd name="T70" fmla="*/ 0 w 382"/>
                  <a:gd name="T71" fmla="*/ 0 h 198"/>
                  <a:gd name="T72" fmla="*/ 0 w 382"/>
                  <a:gd name="T73" fmla="*/ 0 h 198"/>
                  <a:gd name="T74" fmla="*/ 0 w 382"/>
                  <a:gd name="T75" fmla="*/ 0 h 198"/>
                  <a:gd name="T76" fmla="*/ 0 w 382"/>
                  <a:gd name="T77" fmla="*/ 0 h 198"/>
                  <a:gd name="T78" fmla="*/ 0 w 382"/>
                  <a:gd name="T79" fmla="*/ 0 h 198"/>
                  <a:gd name="T80" fmla="*/ 0 w 382"/>
                  <a:gd name="T81" fmla="*/ 0 h 198"/>
                  <a:gd name="T82" fmla="*/ 0 w 382"/>
                  <a:gd name="T83" fmla="*/ 0 h 198"/>
                  <a:gd name="T84" fmla="*/ 0 w 382"/>
                  <a:gd name="T85" fmla="*/ 0 h 198"/>
                  <a:gd name="T86" fmla="*/ 0 w 382"/>
                  <a:gd name="T87" fmla="*/ 0 h 198"/>
                  <a:gd name="T88" fmla="*/ 0 w 382"/>
                  <a:gd name="T89" fmla="*/ 0 h 198"/>
                  <a:gd name="T90" fmla="*/ 0 w 382"/>
                  <a:gd name="T91" fmla="*/ 0 h 19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82"/>
                  <a:gd name="T139" fmla="*/ 0 h 198"/>
                  <a:gd name="T140" fmla="*/ 382 w 382"/>
                  <a:gd name="T141" fmla="*/ 198 h 19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82" h="198">
                    <a:moveTo>
                      <a:pt x="2" y="182"/>
                    </a:moveTo>
                    <a:lnTo>
                      <a:pt x="0" y="187"/>
                    </a:lnTo>
                    <a:lnTo>
                      <a:pt x="0" y="191"/>
                    </a:lnTo>
                    <a:lnTo>
                      <a:pt x="2" y="195"/>
                    </a:lnTo>
                    <a:lnTo>
                      <a:pt x="6" y="198"/>
                    </a:lnTo>
                    <a:lnTo>
                      <a:pt x="30" y="187"/>
                    </a:lnTo>
                    <a:lnTo>
                      <a:pt x="52" y="176"/>
                    </a:lnTo>
                    <a:lnTo>
                      <a:pt x="75" y="166"/>
                    </a:lnTo>
                    <a:lnTo>
                      <a:pt x="99" y="156"/>
                    </a:lnTo>
                    <a:lnTo>
                      <a:pt x="124" y="146"/>
                    </a:lnTo>
                    <a:lnTo>
                      <a:pt x="147" y="138"/>
                    </a:lnTo>
                    <a:lnTo>
                      <a:pt x="171" y="128"/>
                    </a:lnTo>
                    <a:lnTo>
                      <a:pt x="194" y="119"/>
                    </a:lnTo>
                    <a:lnTo>
                      <a:pt x="218" y="109"/>
                    </a:lnTo>
                    <a:lnTo>
                      <a:pt x="241" y="99"/>
                    </a:lnTo>
                    <a:lnTo>
                      <a:pt x="265" y="89"/>
                    </a:lnTo>
                    <a:lnTo>
                      <a:pt x="287" y="77"/>
                    </a:lnTo>
                    <a:lnTo>
                      <a:pt x="310" y="66"/>
                    </a:lnTo>
                    <a:lnTo>
                      <a:pt x="332" y="54"/>
                    </a:lnTo>
                    <a:lnTo>
                      <a:pt x="354" y="41"/>
                    </a:lnTo>
                    <a:lnTo>
                      <a:pt x="376" y="27"/>
                    </a:lnTo>
                    <a:lnTo>
                      <a:pt x="381" y="23"/>
                    </a:lnTo>
                    <a:lnTo>
                      <a:pt x="382" y="17"/>
                    </a:lnTo>
                    <a:lnTo>
                      <a:pt x="382" y="11"/>
                    </a:lnTo>
                    <a:lnTo>
                      <a:pt x="379" y="7"/>
                    </a:lnTo>
                    <a:lnTo>
                      <a:pt x="375" y="3"/>
                    </a:lnTo>
                    <a:lnTo>
                      <a:pt x="369" y="0"/>
                    </a:lnTo>
                    <a:lnTo>
                      <a:pt x="363" y="0"/>
                    </a:lnTo>
                    <a:lnTo>
                      <a:pt x="359" y="3"/>
                    </a:lnTo>
                    <a:lnTo>
                      <a:pt x="335" y="16"/>
                    </a:lnTo>
                    <a:lnTo>
                      <a:pt x="309" y="28"/>
                    </a:lnTo>
                    <a:lnTo>
                      <a:pt x="281" y="41"/>
                    </a:lnTo>
                    <a:lnTo>
                      <a:pt x="253" y="56"/>
                    </a:lnTo>
                    <a:lnTo>
                      <a:pt x="223" y="70"/>
                    </a:lnTo>
                    <a:lnTo>
                      <a:pt x="193" y="84"/>
                    </a:lnTo>
                    <a:lnTo>
                      <a:pt x="163" y="97"/>
                    </a:lnTo>
                    <a:lnTo>
                      <a:pt x="135" y="112"/>
                    </a:lnTo>
                    <a:lnTo>
                      <a:pt x="107" y="125"/>
                    </a:lnTo>
                    <a:lnTo>
                      <a:pt x="83" y="136"/>
                    </a:lnTo>
                    <a:lnTo>
                      <a:pt x="61" y="148"/>
                    </a:lnTo>
                    <a:lnTo>
                      <a:pt x="40" y="158"/>
                    </a:lnTo>
                    <a:lnTo>
                      <a:pt x="24" y="166"/>
                    </a:lnTo>
                    <a:lnTo>
                      <a:pt x="12" y="174"/>
                    </a:lnTo>
                    <a:lnTo>
                      <a:pt x="5" y="179"/>
                    </a:lnTo>
                    <a:lnTo>
                      <a:pt x="2" y="1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6" name="Freeform 50"/>
              <p:cNvSpPr>
                <a:spLocks/>
              </p:cNvSpPr>
              <p:nvPr/>
            </p:nvSpPr>
            <p:spPr bwMode="auto">
              <a:xfrm>
                <a:off x="8304" y="4693"/>
                <a:ext cx="76" cy="80"/>
              </a:xfrm>
              <a:custGeom>
                <a:avLst/>
                <a:gdLst>
                  <a:gd name="T0" fmla="*/ 0 w 229"/>
                  <a:gd name="T1" fmla="*/ 0 h 240"/>
                  <a:gd name="T2" fmla="*/ 0 w 229"/>
                  <a:gd name="T3" fmla="*/ 0 h 240"/>
                  <a:gd name="T4" fmla="*/ 0 w 229"/>
                  <a:gd name="T5" fmla="*/ 0 h 240"/>
                  <a:gd name="T6" fmla="*/ 0 w 229"/>
                  <a:gd name="T7" fmla="*/ 0 h 240"/>
                  <a:gd name="T8" fmla="*/ 0 w 229"/>
                  <a:gd name="T9" fmla="*/ 0 h 240"/>
                  <a:gd name="T10" fmla="*/ 0 w 229"/>
                  <a:gd name="T11" fmla="*/ 0 h 240"/>
                  <a:gd name="T12" fmla="*/ 0 w 229"/>
                  <a:gd name="T13" fmla="*/ 0 h 240"/>
                  <a:gd name="T14" fmla="*/ 0 w 229"/>
                  <a:gd name="T15" fmla="*/ 0 h 240"/>
                  <a:gd name="T16" fmla="*/ 0 w 229"/>
                  <a:gd name="T17" fmla="*/ 0 h 240"/>
                  <a:gd name="T18" fmla="*/ 0 w 229"/>
                  <a:gd name="T19" fmla="*/ 0 h 240"/>
                  <a:gd name="T20" fmla="*/ 0 w 229"/>
                  <a:gd name="T21" fmla="*/ 0 h 240"/>
                  <a:gd name="T22" fmla="*/ 0 w 229"/>
                  <a:gd name="T23" fmla="*/ 0 h 240"/>
                  <a:gd name="T24" fmla="*/ 0 w 229"/>
                  <a:gd name="T25" fmla="*/ 0 h 240"/>
                  <a:gd name="T26" fmla="*/ 0 w 229"/>
                  <a:gd name="T27" fmla="*/ 0 h 240"/>
                  <a:gd name="T28" fmla="*/ 0 w 229"/>
                  <a:gd name="T29" fmla="*/ 0 h 240"/>
                  <a:gd name="T30" fmla="*/ 0 w 229"/>
                  <a:gd name="T31" fmla="*/ 0 h 240"/>
                  <a:gd name="T32" fmla="*/ 0 w 229"/>
                  <a:gd name="T33" fmla="*/ 0 h 240"/>
                  <a:gd name="T34" fmla="*/ 0 w 229"/>
                  <a:gd name="T35" fmla="*/ 0 h 240"/>
                  <a:gd name="T36" fmla="*/ 0 w 229"/>
                  <a:gd name="T37" fmla="*/ 0 h 240"/>
                  <a:gd name="T38" fmla="*/ 0 w 229"/>
                  <a:gd name="T39" fmla="*/ 0 h 240"/>
                  <a:gd name="T40" fmla="*/ 0 w 229"/>
                  <a:gd name="T41" fmla="*/ 0 h 240"/>
                  <a:gd name="T42" fmla="*/ 0 w 229"/>
                  <a:gd name="T43" fmla="*/ 0 h 240"/>
                  <a:gd name="T44" fmla="*/ 0 w 229"/>
                  <a:gd name="T45" fmla="*/ 0 h 240"/>
                  <a:gd name="T46" fmla="*/ 0 w 229"/>
                  <a:gd name="T47" fmla="*/ 0 h 240"/>
                  <a:gd name="T48" fmla="*/ 0 w 229"/>
                  <a:gd name="T49" fmla="*/ 0 h 240"/>
                  <a:gd name="T50" fmla="*/ 0 w 229"/>
                  <a:gd name="T51" fmla="*/ 0 h 240"/>
                  <a:gd name="T52" fmla="*/ 0 w 229"/>
                  <a:gd name="T53" fmla="*/ 0 h 240"/>
                  <a:gd name="T54" fmla="*/ 0 w 229"/>
                  <a:gd name="T55" fmla="*/ 0 h 240"/>
                  <a:gd name="T56" fmla="*/ 0 w 229"/>
                  <a:gd name="T57" fmla="*/ 0 h 240"/>
                  <a:gd name="T58" fmla="*/ 0 w 229"/>
                  <a:gd name="T59" fmla="*/ 0 h 240"/>
                  <a:gd name="T60" fmla="*/ 0 w 229"/>
                  <a:gd name="T61" fmla="*/ 0 h 240"/>
                  <a:gd name="T62" fmla="*/ 0 w 229"/>
                  <a:gd name="T63" fmla="*/ 0 h 240"/>
                  <a:gd name="T64" fmla="*/ 0 w 229"/>
                  <a:gd name="T65" fmla="*/ 0 h 240"/>
                  <a:gd name="T66" fmla="*/ 0 w 229"/>
                  <a:gd name="T67" fmla="*/ 0 h 240"/>
                  <a:gd name="T68" fmla="*/ 0 w 229"/>
                  <a:gd name="T69" fmla="*/ 0 h 240"/>
                  <a:gd name="T70" fmla="*/ 0 w 229"/>
                  <a:gd name="T71" fmla="*/ 0 h 240"/>
                  <a:gd name="T72" fmla="*/ 0 w 229"/>
                  <a:gd name="T73" fmla="*/ 0 h 240"/>
                  <a:gd name="T74" fmla="*/ 0 w 229"/>
                  <a:gd name="T75" fmla="*/ 0 h 24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29"/>
                  <a:gd name="T115" fmla="*/ 0 h 240"/>
                  <a:gd name="T116" fmla="*/ 229 w 229"/>
                  <a:gd name="T117" fmla="*/ 240 h 24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29" h="240">
                    <a:moveTo>
                      <a:pt x="126" y="4"/>
                    </a:moveTo>
                    <a:lnTo>
                      <a:pt x="119" y="3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2" y="1"/>
                    </a:lnTo>
                    <a:lnTo>
                      <a:pt x="94" y="0"/>
                    </a:lnTo>
                    <a:lnTo>
                      <a:pt x="83" y="0"/>
                    </a:lnTo>
                    <a:lnTo>
                      <a:pt x="75" y="1"/>
                    </a:lnTo>
                    <a:lnTo>
                      <a:pt x="66" y="3"/>
                    </a:lnTo>
                    <a:lnTo>
                      <a:pt x="57" y="4"/>
                    </a:lnTo>
                    <a:lnTo>
                      <a:pt x="48" y="9"/>
                    </a:lnTo>
                    <a:lnTo>
                      <a:pt x="41" y="13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6" y="55"/>
                    </a:lnTo>
                    <a:lnTo>
                      <a:pt x="1" y="76"/>
                    </a:lnTo>
                    <a:lnTo>
                      <a:pt x="0" y="98"/>
                    </a:lnTo>
                    <a:lnTo>
                      <a:pt x="3" y="121"/>
                    </a:lnTo>
                    <a:lnTo>
                      <a:pt x="8" y="144"/>
                    </a:lnTo>
                    <a:lnTo>
                      <a:pt x="16" y="167"/>
                    </a:lnTo>
                    <a:lnTo>
                      <a:pt x="26" y="187"/>
                    </a:lnTo>
                    <a:lnTo>
                      <a:pt x="35" y="200"/>
                    </a:lnTo>
                    <a:lnTo>
                      <a:pt x="45" y="213"/>
                    </a:lnTo>
                    <a:lnTo>
                      <a:pt x="57" y="223"/>
                    </a:lnTo>
                    <a:lnTo>
                      <a:pt x="70" y="230"/>
                    </a:lnTo>
                    <a:lnTo>
                      <a:pt x="85" y="236"/>
                    </a:lnTo>
                    <a:lnTo>
                      <a:pt x="101" y="240"/>
                    </a:lnTo>
                    <a:lnTo>
                      <a:pt x="116" y="240"/>
                    </a:lnTo>
                    <a:lnTo>
                      <a:pt x="132" y="237"/>
                    </a:lnTo>
                    <a:lnTo>
                      <a:pt x="154" y="228"/>
                    </a:lnTo>
                    <a:lnTo>
                      <a:pt x="174" y="218"/>
                    </a:lnTo>
                    <a:lnTo>
                      <a:pt x="192" y="204"/>
                    </a:lnTo>
                    <a:lnTo>
                      <a:pt x="208" y="188"/>
                    </a:lnTo>
                    <a:lnTo>
                      <a:pt x="218" y="171"/>
                    </a:lnTo>
                    <a:lnTo>
                      <a:pt x="226" y="151"/>
                    </a:lnTo>
                    <a:lnTo>
                      <a:pt x="229" y="131"/>
                    </a:lnTo>
                    <a:lnTo>
                      <a:pt x="226" y="109"/>
                    </a:lnTo>
                    <a:lnTo>
                      <a:pt x="224" y="103"/>
                    </a:lnTo>
                    <a:lnTo>
                      <a:pt x="221" y="98"/>
                    </a:lnTo>
                    <a:lnTo>
                      <a:pt x="215" y="95"/>
                    </a:lnTo>
                    <a:lnTo>
                      <a:pt x="210" y="93"/>
                    </a:lnTo>
                    <a:lnTo>
                      <a:pt x="204" y="95"/>
                    </a:lnTo>
                    <a:lnTo>
                      <a:pt x="198" y="99"/>
                    </a:lnTo>
                    <a:lnTo>
                      <a:pt x="195" y="105"/>
                    </a:lnTo>
                    <a:lnTo>
                      <a:pt x="195" y="111"/>
                    </a:lnTo>
                    <a:lnTo>
                      <a:pt x="193" y="126"/>
                    </a:lnTo>
                    <a:lnTo>
                      <a:pt x="189" y="142"/>
                    </a:lnTo>
                    <a:lnTo>
                      <a:pt x="183" y="158"/>
                    </a:lnTo>
                    <a:lnTo>
                      <a:pt x="174" y="171"/>
                    </a:lnTo>
                    <a:lnTo>
                      <a:pt x="164" y="181"/>
                    </a:lnTo>
                    <a:lnTo>
                      <a:pt x="149" y="190"/>
                    </a:lnTo>
                    <a:lnTo>
                      <a:pt x="133" y="195"/>
                    </a:lnTo>
                    <a:lnTo>
                      <a:pt x="113" y="198"/>
                    </a:lnTo>
                    <a:lnTo>
                      <a:pt x="92" y="197"/>
                    </a:lnTo>
                    <a:lnTo>
                      <a:pt x="76" y="188"/>
                    </a:lnTo>
                    <a:lnTo>
                      <a:pt x="63" y="177"/>
                    </a:lnTo>
                    <a:lnTo>
                      <a:pt x="54" y="161"/>
                    </a:lnTo>
                    <a:lnTo>
                      <a:pt x="47" y="142"/>
                    </a:lnTo>
                    <a:lnTo>
                      <a:pt x="41" y="124"/>
                    </a:lnTo>
                    <a:lnTo>
                      <a:pt x="36" y="103"/>
                    </a:lnTo>
                    <a:lnTo>
                      <a:pt x="35" y="85"/>
                    </a:lnTo>
                    <a:lnTo>
                      <a:pt x="35" y="73"/>
                    </a:lnTo>
                    <a:lnTo>
                      <a:pt x="36" y="62"/>
                    </a:lnTo>
                    <a:lnTo>
                      <a:pt x="41" y="50"/>
                    </a:lnTo>
                    <a:lnTo>
                      <a:pt x="48" y="40"/>
                    </a:lnTo>
                    <a:lnTo>
                      <a:pt x="55" y="33"/>
                    </a:lnTo>
                    <a:lnTo>
                      <a:pt x="66" y="26"/>
                    </a:lnTo>
                    <a:lnTo>
                      <a:pt x="77" y="21"/>
                    </a:lnTo>
                    <a:lnTo>
                      <a:pt x="92" y="19"/>
                    </a:lnTo>
                    <a:lnTo>
                      <a:pt x="97" y="19"/>
                    </a:lnTo>
                    <a:lnTo>
                      <a:pt x="105" y="19"/>
                    </a:lnTo>
                    <a:lnTo>
                      <a:pt x="120" y="19"/>
                    </a:lnTo>
                    <a:lnTo>
                      <a:pt x="135" y="21"/>
                    </a:lnTo>
                    <a:lnTo>
                      <a:pt x="139" y="20"/>
                    </a:lnTo>
                    <a:lnTo>
                      <a:pt x="139" y="14"/>
                    </a:lnTo>
                    <a:lnTo>
                      <a:pt x="133" y="9"/>
                    </a:lnTo>
                    <a:lnTo>
                      <a:pt x="12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7" name="Freeform 51"/>
              <p:cNvSpPr>
                <a:spLocks/>
              </p:cNvSpPr>
              <p:nvPr/>
            </p:nvSpPr>
            <p:spPr bwMode="auto">
              <a:xfrm>
                <a:off x="8401" y="4895"/>
                <a:ext cx="93" cy="90"/>
              </a:xfrm>
              <a:custGeom>
                <a:avLst/>
                <a:gdLst>
                  <a:gd name="T0" fmla="*/ 0 w 281"/>
                  <a:gd name="T1" fmla="*/ 0 h 270"/>
                  <a:gd name="T2" fmla="*/ 0 w 281"/>
                  <a:gd name="T3" fmla="*/ 0 h 270"/>
                  <a:gd name="T4" fmla="*/ 0 w 281"/>
                  <a:gd name="T5" fmla="*/ 0 h 270"/>
                  <a:gd name="T6" fmla="*/ 0 w 281"/>
                  <a:gd name="T7" fmla="*/ 0 h 270"/>
                  <a:gd name="T8" fmla="*/ 0 w 281"/>
                  <a:gd name="T9" fmla="*/ 0 h 270"/>
                  <a:gd name="T10" fmla="*/ 0 w 281"/>
                  <a:gd name="T11" fmla="*/ 0 h 270"/>
                  <a:gd name="T12" fmla="*/ 0 w 281"/>
                  <a:gd name="T13" fmla="*/ 0 h 270"/>
                  <a:gd name="T14" fmla="*/ 0 w 281"/>
                  <a:gd name="T15" fmla="*/ 0 h 270"/>
                  <a:gd name="T16" fmla="*/ 0 w 281"/>
                  <a:gd name="T17" fmla="*/ 0 h 270"/>
                  <a:gd name="T18" fmla="*/ 0 w 281"/>
                  <a:gd name="T19" fmla="*/ 0 h 270"/>
                  <a:gd name="T20" fmla="*/ 0 w 281"/>
                  <a:gd name="T21" fmla="*/ 0 h 270"/>
                  <a:gd name="T22" fmla="*/ 0 w 281"/>
                  <a:gd name="T23" fmla="*/ 0 h 270"/>
                  <a:gd name="T24" fmla="*/ 0 w 281"/>
                  <a:gd name="T25" fmla="*/ 0 h 270"/>
                  <a:gd name="T26" fmla="*/ 0 w 281"/>
                  <a:gd name="T27" fmla="*/ 0 h 270"/>
                  <a:gd name="T28" fmla="*/ 0 w 281"/>
                  <a:gd name="T29" fmla="*/ 0 h 270"/>
                  <a:gd name="T30" fmla="*/ 0 w 281"/>
                  <a:gd name="T31" fmla="*/ 0 h 270"/>
                  <a:gd name="T32" fmla="*/ 0 w 281"/>
                  <a:gd name="T33" fmla="*/ 0 h 270"/>
                  <a:gd name="T34" fmla="*/ 0 w 281"/>
                  <a:gd name="T35" fmla="*/ 0 h 270"/>
                  <a:gd name="T36" fmla="*/ 0 w 281"/>
                  <a:gd name="T37" fmla="*/ 0 h 270"/>
                  <a:gd name="T38" fmla="*/ 0 w 281"/>
                  <a:gd name="T39" fmla="*/ 0 h 270"/>
                  <a:gd name="T40" fmla="*/ 0 w 281"/>
                  <a:gd name="T41" fmla="*/ 0 h 270"/>
                  <a:gd name="T42" fmla="*/ 0 w 281"/>
                  <a:gd name="T43" fmla="*/ 0 h 270"/>
                  <a:gd name="T44" fmla="*/ 0 w 281"/>
                  <a:gd name="T45" fmla="*/ 0 h 270"/>
                  <a:gd name="T46" fmla="*/ 0 w 281"/>
                  <a:gd name="T47" fmla="*/ 0 h 270"/>
                  <a:gd name="T48" fmla="*/ 0 w 281"/>
                  <a:gd name="T49" fmla="*/ 0 h 270"/>
                  <a:gd name="T50" fmla="*/ 0 w 281"/>
                  <a:gd name="T51" fmla="*/ 0 h 270"/>
                  <a:gd name="T52" fmla="*/ 0 w 281"/>
                  <a:gd name="T53" fmla="*/ 0 h 270"/>
                  <a:gd name="T54" fmla="*/ 0 w 281"/>
                  <a:gd name="T55" fmla="*/ 0 h 270"/>
                  <a:gd name="T56" fmla="*/ 0 w 281"/>
                  <a:gd name="T57" fmla="*/ 0 h 270"/>
                  <a:gd name="T58" fmla="*/ 0 w 281"/>
                  <a:gd name="T59" fmla="*/ 0 h 270"/>
                  <a:gd name="T60" fmla="*/ 0 w 281"/>
                  <a:gd name="T61" fmla="*/ 0 h 270"/>
                  <a:gd name="T62" fmla="*/ 0 w 281"/>
                  <a:gd name="T63" fmla="*/ 0 h 270"/>
                  <a:gd name="T64" fmla="*/ 0 w 281"/>
                  <a:gd name="T65" fmla="*/ 0 h 270"/>
                  <a:gd name="T66" fmla="*/ 0 w 281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1"/>
                  <a:gd name="T103" fmla="*/ 0 h 270"/>
                  <a:gd name="T104" fmla="*/ 281 w 281"/>
                  <a:gd name="T105" fmla="*/ 270 h 2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1" h="270">
                    <a:moveTo>
                      <a:pt x="75" y="5"/>
                    </a:moveTo>
                    <a:lnTo>
                      <a:pt x="61" y="10"/>
                    </a:lnTo>
                    <a:lnTo>
                      <a:pt x="47" y="19"/>
                    </a:lnTo>
                    <a:lnTo>
                      <a:pt x="34" y="28"/>
                    </a:lnTo>
                    <a:lnTo>
                      <a:pt x="24" y="39"/>
                    </a:lnTo>
                    <a:lnTo>
                      <a:pt x="15" y="52"/>
                    </a:lnTo>
                    <a:lnTo>
                      <a:pt x="8" y="65"/>
                    </a:lnTo>
                    <a:lnTo>
                      <a:pt x="3" y="81"/>
                    </a:lnTo>
                    <a:lnTo>
                      <a:pt x="0" y="97"/>
                    </a:lnTo>
                    <a:lnTo>
                      <a:pt x="0" y="114"/>
                    </a:lnTo>
                    <a:lnTo>
                      <a:pt x="2" y="130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6"/>
                    </a:lnTo>
                    <a:lnTo>
                      <a:pt x="27" y="191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2"/>
                    </a:lnTo>
                    <a:lnTo>
                      <a:pt x="83" y="245"/>
                    </a:lnTo>
                    <a:lnTo>
                      <a:pt x="102" y="258"/>
                    </a:lnTo>
                    <a:lnTo>
                      <a:pt x="122" y="266"/>
                    </a:lnTo>
                    <a:lnTo>
                      <a:pt x="143" y="270"/>
                    </a:lnTo>
                    <a:lnTo>
                      <a:pt x="165" y="270"/>
                    </a:lnTo>
                    <a:lnTo>
                      <a:pt x="185" y="265"/>
                    </a:lnTo>
                    <a:lnTo>
                      <a:pt x="206" y="252"/>
                    </a:lnTo>
                    <a:lnTo>
                      <a:pt x="219" y="240"/>
                    </a:lnTo>
                    <a:lnTo>
                      <a:pt x="232" y="229"/>
                    </a:lnTo>
                    <a:lnTo>
                      <a:pt x="244" y="216"/>
                    </a:lnTo>
                    <a:lnTo>
                      <a:pt x="254" y="203"/>
                    </a:lnTo>
                    <a:lnTo>
                      <a:pt x="263" y="189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81" y="134"/>
                    </a:lnTo>
                    <a:lnTo>
                      <a:pt x="279" y="127"/>
                    </a:lnTo>
                    <a:lnTo>
                      <a:pt x="275" y="121"/>
                    </a:lnTo>
                    <a:lnTo>
                      <a:pt x="268" y="117"/>
                    </a:lnTo>
                    <a:lnTo>
                      <a:pt x="259" y="117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3" y="130"/>
                    </a:lnTo>
                    <a:lnTo>
                      <a:pt x="243" y="133"/>
                    </a:lnTo>
                    <a:lnTo>
                      <a:pt x="240" y="140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2" y="179"/>
                    </a:lnTo>
                    <a:lnTo>
                      <a:pt x="210" y="191"/>
                    </a:lnTo>
                    <a:lnTo>
                      <a:pt x="199" y="203"/>
                    </a:lnTo>
                    <a:lnTo>
                      <a:pt x="182" y="210"/>
                    </a:lnTo>
                    <a:lnTo>
                      <a:pt x="154" y="212"/>
                    </a:lnTo>
                    <a:lnTo>
                      <a:pt x="127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3"/>
                    </a:lnTo>
                    <a:lnTo>
                      <a:pt x="46" y="140"/>
                    </a:lnTo>
                    <a:lnTo>
                      <a:pt x="40" y="114"/>
                    </a:lnTo>
                    <a:lnTo>
                      <a:pt x="40" y="87"/>
                    </a:lnTo>
                    <a:lnTo>
                      <a:pt x="44" y="74"/>
                    </a:lnTo>
                    <a:lnTo>
                      <a:pt x="50" y="62"/>
                    </a:lnTo>
                    <a:lnTo>
                      <a:pt x="59" y="51"/>
                    </a:lnTo>
                    <a:lnTo>
                      <a:pt x="69" y="41"/>
                    </a:lnTo>
                    <a:lnTo>
                      <a:pt x="80" y="31"/>
                    </a:lnTo>
                    <a:lnTo>
                      <a:pt x="91" y="23"/>
                    </a:lnTo>
                    <a:lnTo>
                      <a:pt x="102" y="19"/>
                    </a:lnTo>
                    <a:lnTo>
                      <a:pt x="112" y="16"/>
                    </a:lnTo>
                    <a:lnTo>
                      <a:pt x="110" y="5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5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8" name="Freeform 52"/>
              <p:cNvSpPr>
                <a:spLocks/>
              </p:cNvSpPr>
              <p:nvPr/>
            </p:nvSpPr>
            <p:spPr bwMode="auto">
              <a:xfrm>
                <a:off x="8431" y="4921"/>
                <a:ext cx="5" cy="4"/>
              </a:xfrm>
              <a:custGeom>
                <a:avLst/>
                <a:gdLst>
                  <a:gd name="T0" fmla="*/ 0 w 15"/>
                  <a:gd name="T1" fmla="*/ 0 h 13"/>
                  <a:gd name="T2" fmla="*/ 0 w 15"/>
                  <a:gd name="T3" fmla="*/ 0 h 13"/>
                  <a:gd name="T4" fmla="*/ 0 w 15"/>
                  <a:gd name="T5" fmla="*/ 0 h 13"/>
                  <a:gd name="T6" fmla="*/ 0 w 15"/>
                  <a:gd name="T7" fmla="*/ 0 h 13"/>
                  <a:gd name="T8" fmla="*/ 0 w 15"/>
                  <a:gd name="T9" fmla="*/ 0 h 13"/>
                  <a:gd name="T10" fmla="*/ 0 w 15"/>
                  <a:gd name="T11" fmla="*/ 0 h 13"/>
                  <a:gd name="T12" fmla="*/ 0 w 15"/>
                  <a:gd name="T13" fmla="*/ 0 h 13"/>
                  <a:gd name="T14" fmla="*/ 0 w 15"/>
                  <a:gd name="T15" fmla="*/ 0 h 13"/>
                  <a:gd name="T16" fmla="*/ 0 w 15"/>
                  <a:gd name="T17" fmla="*/ 0 h 13"/>
                  <a:gd name="T18" fmla="*/ 0 w 15"/>
                  <a:gd name="T19" fmla="*/ 0 h 13"/>
                  <a:gd name="T20" fmla="*/ 0 w 15"/>
                  <a:gd name="T21" fmla="*/ 0 h 13"/>
                  <a:gd name="T22" fmla="*/ 0 w 15"/>
                  <a:gd name="T23" fmla="*/ 0 h 13"/>
                  <a:gd name="T24" fmla="*/ 0 w 15"/>
                  <a:gd name="T25" fmla="*/ 0 h 13"/>
                  <a:gd name="T26" fmla="*/ 0 w 15"/>
                  <a:gd name="T27" fmla="*/ 0 h 13"/>
                  <a:gd name="T28" fmla="*/ 0 w 15"/>
                  <a:gd name="T29" fmla="*/ 0 h 13"/>
                  <a:gd name="T30" fmla="*/ 0 w 15"/>
                  <a:gd name="T31" fmla="*/ 0 h 13"/>
                  <a:gd name="T32" fmla="*/ 0 w 15"/>
                  <a:gd name="T33" fmla="*/ 0 h 13"/>
                  <a:gd name="T34" fmla="*/ 0 w 15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"/>
                  <a:gd name="T55" fmla="*/ 0 h 13"/>
                  <a:gd name="T56" fmla="*/ 15 w 15"/>
                  <a:gd name="T57" fmla="*/ 13 h 1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" h="13">
                    <a:moveTo>
                      <a:pt x="0" y="6"/>
                    </a:moveTo>
                    <a:lnTo>
                      <a:pt x="2" y="9"/>
                    </a:lnTo>
                    <a:lnTo>
                      <a:pt x="3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11" y="13"/>
                    </a:lnTo>
                    <a:lnTo>
                      <a:pt x="14" y="11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79" name="Freeform 53"/>
              <p:cNvSpPr>
                <a:spLocks/>
              </p:cNvSpPr>
              <p:nvPr/>
            </p:nvSpPr>
            <p:spPr bwMode="auto">
              <a:xfrm>
                <a:off x="8447" y="4911"/>
                <a:ext cx="6" cy="6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7"/>
                  <a:gd name="T55" fmla="*/ 0 h 17"/>
                  <a:gd name="T56" fmla="*/ 17 w 17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7" h="17">
                    <a:moveTo>
                      <a:pt x="0" y="9"/>
                    </a:moveTo>
                    <a:lnTo>
                      <a:pt x="1" y="13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9" y="17"/>
                    </a:lnTo>
                    <a:lnTo>
                      <a:pt x="13" y="17"/>
                    </a:lnTo>
                    <a:lnTo>
                      <a:pt x="16" y="15"/>
                    </a:lnTo>
                    <a:lnTo>
                      <a:pt x="17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0" name="Freeform 54"/>
              <p:cNvSpPr>
                <a:spLocks/>
              </p:cNvSpPr>
              <p:nvPr/>
            </p:nvSpPr>
            <p:spPr bwMode="auto">
              <a:xfrm>
                <a:off x="8468" y="4904"/>
                <a:ext cx="3" cy="3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"/>
                  <a:gd name="T55" fmla="*/ 0 h 9"/>
                  <a:gd name="T56" fmla="*/ 9 w 9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1" name="Freeform 55"/>
              <p:cNvSpPr>
                <a:spLocks/>
              </p:cNvSpPr>
              <p:nvPr/>
            </p:nvSpPr>
            <p:spPr bwMode="auto">
              <a:xfrm>
                <a:off x="8459" y="4927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8"/>
                  <a:gd name="T56" fmla="*/ 7 w 7"/>
                  <a:gd name="T57" fmla="*/ 8 h 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8">
                    <a:moveTo>
                      <a:pt x="0" y="4"/>
                    </a:moveTo>
                    <a:lnTo>
                      <a:pt x="0" y="5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2" name="Freeform 56"/>
              <p:cNvSpPr>
                <a:spLocks/>
              </p:cNvSpPr>
              <p:nvPr/>
            </p:nvSpPr>
            <p:spPr bwMode="auto">
              <a:xfrm>
                <a:off x="8443" y="4936"/>
                <a:ext cx="2" cy="3"/>
              </a:xfrm>
              <a:custGeom>
                <a:avLst/>
                <a:gdLst>
                  <a:gd name="T0" fmla="*/ 0 w 7"/>
                  <a:gd name="T1" fmla="*/ 0 h 9"/>
                  <a:gd name="T2" fmla="*/ 0 w 7"/>
                  <a:gd name="T3" fmla="*/ 0 h 9"/>
                  <a:gd name="T4" fmla="*/ 0 w 7"/>
                  <a:gd name="T5" fmla="*/ 0 h 9"/>
                  <a:gd name="T6" fmla="*/ 0 w 7"/>
                  <a:gd name="T7" fmla="*/ 0 h 9"/>
                  <a:gd name="T8" fmla="*/ 0 w 7"/>
                  <a:gd name="T9" fmla="*/ 0 h 9"/>
                  <a:gd name="T10" fmla="*/ 0 w 7"/>
                  <a:gd name="T11" fmla="*/ 0 h 9"/>
                  <a:gd name="T12" fmla="*/ 0 w 7"/>
                  <a:gd name="T13" fmla="*/ 0 h 9"/>
                  <a:gd name="T14" fmla="*/ 0 w 7"/>
                  <a:gd name="T15" fmla="*/ 0 h 9"/>
                  <a:gd name="T16" fmla="*/ 0 w 7"/>
                  <a:gd name="T17" fmla="*/ 0 h 9"/>
                  <a:gd name="T18" fmla="*/ 0 w 7"/>
                  <a:gd name="T19" fmla="*/ 0 h 9"/>
                  <a:gd name="T20" fmla="*/ 0 w 7"/>
                  <a:gd name="T21" fmla="*/ 0 h 9"/>
                  <a:gd name="T22" fmla="*/ 0 w 7"/>
                  <a:gd name="T23" fmla="*/ 0 h 9"/>
                  <a:gd name="T24" fmla="*/ 0 w 7"/>
                  <a:gd name="T25" fmla="*/ 0 h 9"/>
                  <a:gd name="T26" fmla="*/ 0 w 7"/>
                  <a:gd name="T27" fmla="*/ 0 h 9"/>
                  <a:gd name="T28" fmla="*/ 0 w 7"/>
                  <a:gd name="T29" fmla="*/ 0 h 9"/>
                  <a:gd name="T30" fmla="*/ 0 w 7"/>
                  <a:gd name="T31" fmla="*/ 0 h 9"/>
                  <a:gd name="T32" fmla="*/ 0 w 7"/>
                  <a:gd name="T33" fmla="*/ 0 h 9"/>
                  <a:gd name="T34" fmla="*/ 0 w 7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9"/>
                  <a:gd name="T56" fmla="*/ 7 w 7"/>
                  <a:gd name="T57" fmla="*/ 9 h 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3" name="Freeform 57"/>
              <p:cNvSpPr>
                <a:spLocks/>
              </p:cNvSpPr>
              <p:nvPr/>
            </p:nvSpPr>
            <p:spPr bwMode="auto">
              <a:xfrm>
                <a:off x="8474" y="4919"/>
                <a:ext cx="7" cy="6"/>
              </a:xfrm>
              <a:custGeom>
                <a:avLst/>
                <a:gdLst>
                  <a:gd name="T0" fmla="*/ 0 w 20"/>
                  <a:gd name="T1" fmla="*/ 0 h 20"/>
                  <a:gd name="T2" fmla="*/ 0 w 20"/>
                  <a:gd name="T3" fmla="*/ 0 h 20"/>
                  <a:gd name="T4" fmla="*/ 0 w 20"/>
                  <a:gd name="T5" fmla="*/ 0 h 20"/>
                  <a:gd name="T6" fmla="*/ 0 w 20"/>
                  <a:gd name="T7" fmla="*/ 0 h 20"/>
                  <a:gd name="T8" fmla="*/ 0 w 20"/>
                  <a:gd name="T9" fmla="*/ 0 h 20"/>
                  <a:gd name="T10" fmla="*/ 0 w 20"/>
                  <a:gd name="T11" fmla="*/ 0 h 20"/>
                  <a:gd name="T12" fmla="*/ 0 w 20"/>
                  <a:gd name="T13" fmla="*/ 0 h 20"/>
                  <a:gd name="T14" fmla="*/ 0 w 20"/>
                  <a:gd name="T15" fmla="*/ 0 h 20"/>
                  <a:gd name="T16" fmla="*/ 0 w 20"/>
                  <a:gd name="T17" fmla="*/ 0 h 20"/>
                  <a:gd name="T18" fmla="*/ 0 w 20"/>
                  <a:gd name="T19" fmla="*/ 0 h 20"/>
                  <a:gd name="T20" fmla="*/ 0 w 20"/>
                  <a:gd name="T21" fmla="*/ 0 h 20"/>
                  <a:gd name="T22" fmla="*/ 0 w 20"/>
                  <a:gd name="T23" fmla="*/ 0 h 20"/>
                  <a:gd name="T24" fmla="*/ 0 w 20"/>
                  <a:gd name="T25" fmla="*/ 0 h 20"/>
                  <a:gd name="T26" fmla="*/ 0 w 20"/>
                  <a:gd name="T27" fmla="*/ 0 h 20"/>
                  <a:gd name="T28" fmla="*/ 0 w 20"/>
                  <a:gd name="T29" fmla="*/ 0 h 20"/>
                  <a:gd name="T30" fmla="*/ 0 w 20"/>
                  <a:gd name="T31" fmla="*/ 0 h 20"/>
                  <a:gd name="T32" fmla="*/ 0 w 20"/>
                  <a:gd name="T33" fmla="*/ 0 h 20"/>
                  <a:gd name="T34" fmla="*/ 0 w 20"/>
                  <a:gd name="T35" fmla="*/ 0 h 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0"/>
                  <a:gd name="T55" fmla="*/ 0 h 20"/>
                  <a:gd name="T56" fmla="*/ 20 w 20"/>
                  <a:gd name="T57" fmla="*/ 20 h 2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0" h="20">
                    <a:moveTo>
                      <a:pt x="0" y="10"/>
                    </a:moveTo>
                    <a:lnTo>
                      <a:pt x="0" y="15"/>
                    </a:lnTo>
                    <a:lnTo>
                      <a:pt x="2" y="17"/>
                    </a:lnTo>
                    <a:lnTo>
                      <a:pt x="5" y="20"/>
                    </a:lnTo>
                    <a:lnTo>
                      <a:pt x="10" y="20"/>
                    </a:lnTo>
                    <a:lnTo>
                      <a:pt x="14" y="20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4" name="Freeform 58"/>
              <p:cNvSpPr>
                <a:spLocks/>
              </p:cNvSpPr>
              <p:nvPr/>
            </p:nvSpPr>
            <p:spPr bwMode="auto">
              <a:xfrm>
                <a:off x="8332" y="4713"/>
                <a:ext cx="4" cy="4"/>
              </a:xfrm>
              <a:custGeom>
                <a:avLst/>
                <a:gdLst>
                  <a:gd name="T0" fmla="*/ 0 w 12"/>
                  <a:gd name="T1" fmla="*/ 0 h 13"/>
                  <a:gd name="T2" fmla="*/ 0 w 12"/>
                  <a:gd name="T3" fmla="*/ 0 h 13"/>
                  <a:gd name="T4" fmla="*/ 0 w 12"/>
                  <a:gd name="T5" fmla="*/ 0 h 13"/>
                  <a:gd name="T6" fmla="*/ 0 w 12"/>
                  <a:gd name="T7" fmla="*/ 0 h 13"/>
                  <a:gd name="T8" fmla="*/ 0 w 12"/>
                  <a:gd name="T9" fmla="*/ 0 h 13"/>
                  <a:gd name="T10" fmla="*/ 0 w 12"/>
                  <a:gd name="T11" fmla="*/ 0 h 13"/>
                  <a:gd name="T12" fmla="*/ 0 w 12"/>
                  <a:gd name="T13" fmla="*/ 0 h 13"/>
                  <a:gd name="T14" fmla="*/ 0 w 12"/>
                  <a:gd name="T15" fmla="*/ 0 h 13"/>
                  <a:gd name="T16" fmla="*/ 0 w 12"/>
                  <a:gd name="T17" fmla="*/ 0 h 13"/>
                  <a:gd name="T18" fmla="*/ 0 w 12"/>
                  <a:gd name="T19" fmla="*/ 0 h 13"/>
                  <a:gd name="T20" fmla="*/ 0 w 12"/>
                  <a:gd name="T21" fmla="*/ 0 h 13"/>
                  <a:gd name="T22" fmla="*/ 0 w 12"/>
                  <a:gd name="T23" fmla="*/ 0 h 13"/>
                  <a:gd name="T24" fmla="*/ 0 w 12"/>
                  <a:gd name="T25" fmla="*/ 0 h 13"/>
                  <a:gd name="T26" fmla="*/ 0 w 12"/>
                  <a:gd name="T27" fmla="*/ 0 h 13"/>
                  <a:gd name="T28" fmla="*/ 0 w 12"/>
                  <a:gd name="T29" fmla="*/ 0 h 13"/>
                  <a:gd name="T30" fmla="*/ 0 w 12"/>
                  <a:gd name="T31" fmla="*/ 0 h 13"/>
                  <a:gd name="T32" fmla="*/ 0 w 12"/>
                  <a:gd name="T33" fmla="*/ 0 h 13"/>
                  <a:gd name="T34" fmla="*/ 0 w 12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"/>
                  <a:gd name="T55" fmla="*/ 0 h 13"/>
                  <a:gd name="T56" fmla="*/ 12 w 12"/>
                  <a:gd name="T57" fmla="*/ 13 h 1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" h="13">
                    <a:moveTo>
                      <a:pt x="0" y="7"/>
                    </a:moveTo>
                    <a:lnTo>
                      <a:pt x="0" y="9"/>
                    </a:lnTo>
                    <a:lnTo>
                      <a:pt x="2" y="12"/>
                    </a:lnTo>
                    <a:lnTo>
                      <a:pt x="3" y="13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5" name="Freeform 59"/>
              <p:cNvSpPr>
                <a:spLocks/>
              </p:cNvSpPr>
              <p:nvPr/>
            </p:nvSpPr>
            <p:spPr bwMode="auto">
              <a:xfrm>
                <a:off x="8349" y="4708"/>
                <a:ext cx="5" cy="4"/>
              </a:xfrm>
              <a:custGeom>
                <a:avLst/>
                <a:gdLst>
                  <a:gd name="T0" fmla="*/ 0 w 13"/>
                  <a:gd name="T1" fmla="*/ 0 h 12"/>
                  <a:gd name="T2" fmla="*/ 0 w 13"/>
                  <a:gd name="T3" fmla="*/ 0 h 12"/>
                  <a:gd name="T4" fmla="*/ 0 w 13"/>
                  <a:gd name="T5" fmla="*/ 0 h 12"/>
                  <a:gd name="T6" fmla="*/ 0 w 13"/>
                  <a:gd name="T7" fmla="*/ 0 h 12"/>
                  <a:gd name="T8" fmla="*/ 0 w 13"/>
                  <a:gd name="T9" fmla="*/ 0 h 12"/>
                  <a:gd name="T10" fmla="*/ 0 w 13"/>
                  <a:gd name="T11" fmla="*/ 0 h 12"/>
                  <a:gd name="T12" fmla="*/ 0 w 13"/>
                  <a:gd name="T13" fmla="*/ 0 h 12"/>
                  <a:gd name="T14" fmla="*/ 0 w 13"/>
                  <a:gd name="T15" fmla="*/ 0 h 12"/>
                  <a:gd name="T16" fmla="*/ 0 w 13"/>
                  <a:gd name="T17" fmla="*/ 0 h 12"/>
                  <a:gd name="T18" fmla="*/ 0 w 13"/>
                  <a:gd name="T19" fmla="*/ 0 h 12"/>
                  <a:gd name="T20" fmla="*/ 0 w 13"/>
                  <a:gd name="T21" fmla="*/ 0 h 12"/>
                  <a:gd name="T22" fmla="*/ 0 w 13"/>
                  <a:gd name="T23" fmla="*/ 0 h 12"/>
                  <a:gd name="T24" fmla="*/ 0 w 13"/>
                  <a:gd name="T25" fmla="*/ 0 h 12"/>
                  <a:gd name="T26" fmla="*/ 0 w 13"/>
                  <a:gd name="T27" fmla="*/ 0 h 12"/>
                  <a:gd name="T28" fmla="*/ 0 w 13"/>
                  <a:gd name="T29" fmla="*/ 0 h 12"/>
                  <a:gd name="T30" fmla="*/ 0 w 13"/>
                  <a:gd name="T31" fmla="*/ 0 h 12"/>
                  <a:gd name="T32" fmla="*/ 0 w 13"/>
                  <a:gd name="T33" fmla="*/ 0 h 12"/>
                  <a:gd name="T34" fmla="*/ 0 w 13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"/>
                  <a:gd name="T55" fmla="*/ 0 h 12"/>
                  <a:gd name="T56" fmla="*/ 13 w 13"/>
                  <a:gd name="T57" fmla="*/ 12 h 1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" h="12">
                    <a:moveTo>
                      <a:pt x="0" y="6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2" y="10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6" name="Freeform 60"/>
              <p:cNvSpPr>
                <a:spLocks/>
              </p:cNvSpPr>
              <p:nvPr/>
            </p:nvSpPr>
            <p:spPr bwMode="auto">
              <a:xfrm>
                <a:off x="8366" y="4704"/>
                <a:ext cx="2" cy="2"/>
              </a:xfrm>
              <a:custGeom>
                <a:avLst/>
                <a:gdLst>
                  <a:gd name="T0" fmla="*/ 0 w 8"/>
                  <a:gd name="T1" fmla="*/ 0 h 7"/>
                  <a:gd name="T2" fmla="*/ 0 w 8"/>
                  <a:gd name="T3" fmla="*/ 0 h 7"/>
                  <a:gd name="T4" fmla="*/ 0 w 8"/>
                  <a:gd name="T5" fmla="*/ 0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0 h 7"/>
                  <a:gd name="T12" fmla="*/ 0 w 8"/>
                  <a:gd name="T13" fmla="*/ 0 h 7"/>
                  <a:gd name="T14" fmla="*/ 0 w 8"/>
                  <a:gd name="T15" fmla="*/ 0 h 7"/>
                  <a:gd name="T16" fmla="*/ 0 w 8"/>
                  <a:gd name="T17" fmla="*/ 0 h 7"/>
                  <a:gd name="T18" fmla="*/ 0 w 8"/>
                  <a:gd name="T19" fmla="*/ 0 h 7"/>
                  <a:gd name="T20" fmla="*/ 0 w 8"/>
                  <a:gd name="T21" fmla="*/ 0 h 7"/>
                  <a:gd name="T22" fmla="*/ 0 w 8"/>
                  <a:gd name="T23" fmla="*/ 0 h 7"/>
                  <a:gd name="T24" fmla="*/ 0 w 8"/>
                  <a:gd name="T25" fmla="*/ 0 h 7"/>
                  <a:gd name="T26" fmla="*/ 0 w 8"/>
                  <a:gd name="T27" fmla="*/ 0 h 7"/>
                  <a:gd name="T28" fmla="*/ 0 w 8"/>
                  <a:gd name="T29" fmla="*/ 0 h 7"/>
                  <a:gd name="T30" fmla="*/ 0 w 8"/>
                  <a:gd name="T31" fmla="*/ 0 h 7"/>
                  <a:gd name="T32" fmla="*/ 0 w 8"/>
                  <a:gd name="T33" fmla="*/ 0 h 7"/>
                  <a:gd name="T34" fmla="*/ 0 w 8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"/>
                  <a:gd name="T55" fmla="*/ 0 h 7"/>
                  <a:gd name="T56" fmla="*/ 8 w 8"/>
                  <a:gd name="T57" fmla="*/ 7 h 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" h="7">
                    <a:moveTo>
                      <a:pt x="0" y="3"/>
                    </a:moveTo>
                    <a:lnTo>
                      <a:pt x="0" y="4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7" name="Freeform 61"/>
              <p:cNvSpPr>
                <a:spLocks/>
              </p:cNvSpPr>
              <p:nvPr/>
            </p:nvSpPr>
            <p:spPr bwMode="auto">
              <a:xfrm>
                <a:off x="8338" y="4730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"/>
                  <a:gd name="T55" fmla="*/ 0 h 8"/>
                  <a:gd name="T56" fmla="*/ 7 w 7"/>
                  <a:gd name="T57" fmla="*/ 8 h 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" h="8">
                    <a:moveTo>
                      <a:pt x="0" y="3"/>
                    </a:moveTo>
                    <a:lnTo>
                      <a:pt x="0" y="5"/>
                    </a:lnTo>
                    <a:lnTo>
                      <a:pt x="1" y="6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8" name="Freeform 62"/>
              <p:cNvSpPr>
                <a:spLocks/>
              </p:cNvSpPr>
              <p:nvPr/>
            </p:nvSpPr>
            <p:spPr bwMode="auto">
              <a:xfrm>
                <a:off x="8370" y="4713"/>
                <a:ext cx="6" cy="6"/>
              </a:xfrm>
              <a:custGeom>
                <a:avLst/>
                <a:gdLst>
                  <a:gd name="T0" fmla="*/ 0 w 16"/>
                  <a:gd name="T1" fmla="*/ 0 h 17"/>
                  <a:gd name="T2" fmla="*/ 0 w 16"/>
                  <a:gd name="T3" fmla="*/ 0 h 17"/>
                  <a:gd name="T4" fmla="*/ 0 w 16"/>
                  <a:gd name="T5" fmla="*/ 0 h 17"/>
                  <a:gd name="T6" fmla="*/ 0 w 16"/>
                  <a:gd name="T7" fmla="*/ 0 h 17"/>
                  <a:gd name="T8" fmla="*/ 0 w 16"/>
                  <a:gd name="T9" fmla="*/ 0 h 17"/>
                  <a:gd name="T10" fmla="*/ 0 w 16"/>
                  <a:gd name="T11" fmla="*/ 0 h 17"/>
                  <a:gd name="T12" fmla="*/ 0 w 16"/>
                  <a:gd name="T13" fmla="*/ 0 h 17"/>
                  <a:gd name="T14" fmla="*/ 0 w 16"/>
                  <a:gd name="T15" fmla="*/ 0 h 17"/>
                  <a:gd name="T16" fmla="*/ 0 w 16"/>
                  <a:gd name="T17" fmla="*/ 0 h 17"/>
                  <a:gd name="T18" fmla="*/ 0 w 16"/>
                  <a:gd name="T19" fmla="*/ 0 h 17"/>
                  <a:gd name="T20" fmla="*/ 0 w 16"/>
                  <a:gd name="T21" fmla="*/ 0 h 17"/>
                  <a:gd name="T22" fmla="*/ 0 w 16"/>
                  <a:gd name="T23" fmla="*/ 0 h 17"/>
                  <a:gd name="T24" fmla="*/ 0 w 16"/>
                  <a:gd name="T25" fmla="*/ 0 h 17"/>
                  <a:gd name="T26" fmla="*/ 0 w 16"/>
                  <a:gd name="T27" fmla="*/ 0 h 17"/>
                  <a:gd name="T28" fmla="*/ 0 w 16"/>
                  <a:gd name="T29" fmla="*/ 0 h 17"/>
                  <a:gd name="T30" fmla="*/ 0 w 16"/>
                  <a:gd name="T31" fmla="*/ 0 h 17"/>
                  <a:gd name="T32" fmla="*/ 0 w 16"/>
                  <a:gd name="T33" fmla="*/ 0 h 17"/>
                  <a:gd name="T34" fmla="*/ 0 w 16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"/>
                  <a:gd name="T55" fmla="*/ 0 h 17"/>
                  <a:gd name="T56" fmla="*/ 16 w 16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" h="17">
                    <a:moveTo>
                      <a:pt x="0" y="8"/>
                    </a:move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12" y="16"/>
                    </a:lnTo>
                    <a:lnTo>
                      <a:pt x="15" y="14"/>
                    </a:lnTo>
                    <a:lnTo>
                      <a:pt x="16" y="11"/>
                    </a:lnTo>
                    <a:lnTo>
                      <a:pt x="16" y="8"/>
                    </a:lnTo>
                    <a:lnTo>
                      <a:pt x="16" y="5"/>
                    </a:lnTo>
                    <a:lnTo>
                      <a:pt x="15" y="3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0" y="5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89" name="Freeform 63"/>
              <p:cNvSpPr>
                <a:spLocks/>
              </p:cNvSpPr>
              <p:nvPr/>
            </p:nvSpPr>
            <p:spPr bwMode="auto">
              <a:xfrm>
                <a:off x="8353" y="4721"/>
                <a:ext cx="4" cy="4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  <a:gd name="T16" fmla="*/ 0 w 12"/>
                  <a:gd name="T17" fmla="*/ 0 h 12"/>
                  <a:gd name="T18" fmla="*/ 0 w 12"/>
                  <a:gd name="T19" fmla="*/ 0 h 12"/>
                  <a:gd name="T20" fmla="*/ 0 w 12"/>
                  <a:gd name="T21" fmla="*/ 0 h 12"/>
                  <a:gd name="T22" fmla="*/ 0 w 12"/>
                  <a:gd name="T23" fmla="*/ 0 h 12"/>
                  <a:gd name="T24" fmla="*/ 0 w 12"/>
                  <a:gd name="T25" fmla="*/ 0 h 12"/>
                  <a:gd name="T26" fmla="*/ 0 w 12"/>
                  <a:gd name="T27" fmla="*/ 0 h 12"/>
                  <a:gd name="T28" fmla="*/ 0 w 12"/>
                  <a:gd name="T29" fmla="*/ 0 h 12"/>
                  <a:gd name="T30" fmla="*/ 0 w 12"/>
                  <a:gd name="T31" fmla="*/ 0 h 12"/>
                  <a:gd name="T32" fmla="*/ 0 w 12"/>
                  <a:gd name="T33" fmla="*/ 0 h 12"/>
                  <a:gd name="T34" fmla="*/ 0 w 12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"/>
                  <a:gd name="T55" fmla="*/ 0 h 12"/>
                  <a:gd name="T56" fmla="*/ 12 w 12"/>
                  <a:gd name="T57" fmla="*/ 12 h 1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" h="12">
                    <a:moveTo>
                      <a:pt x="0" y="6"/>
                    </a:moveTo>
                    <a:lnTo>
                      <a:pt x="0" y="7"/>
                    </a:lnTo>
                    <a:lnTo>
                      <a:pt x="1" y="10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10" y="10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0" name="Freeform 64"/>
              <p:cNvSpPr>
                <a:spLocks/>
              </p:cNvSpPr>
              <p:nvPr/>
            </p:nvSpPr>
            <p:spPr bwMode="auto">
              <a:xfrm>
                <a:off x="8343" y="4794"/>
                <a:ext cx="25" cy="25"/>
              </a:xfrm>
              <a:custGeom>
                <a:avLst/>
                <a:gdLst>
                  <a:gd name="T0" fmla="*/ 0 w 74"/>
                  <a:gd name="T1" fmla="*/ 0 h 75"/>
                  <a:gd name="T2" fmla="*/ 0 w 74"/>
                  <a:gd name="T3" fmla="*/ 0 h 75"/>
                  <a:gd name="T4" fmla="*/ 0 w 74"/>
                  <a:gd name="T5" fmla="*/ 0 h 75"/>
                  <a:gd name="T6" fmla="*/ 0 w 74"/>
                  <a:gd name="T7" fmla="*/ 0 h 75"/>
                  <a:gd name="T8" fmla="*/ 0 w 74"/>
                  <a:gd name="T9" fmla="*/ 0 h 75"/>
                  <a:gd name="T10" fmla="*/ 0 w 74"/>
                  <a:gd name="T11" fmla="*/ 0 h 75"/>
                  <a:gd name="T12" fmla="*/ 0 w 74"/>
                  <a:gd name="T13" fmla="*/ 0 h 75"/>
                  <a:gd name="T14" fmla="*/ 0 w 74"/>
                  <a:gd name="T15" fmla="*/ 0 h 75"/>
                  <a:gd name="T16" fmla="*/ 0 w 74"/>
                  <a:gd name="T17" fmla="*/ 0 h 75"/>
                  <a:gd name="T18" fmla="*/ 0 w 74"/>
                  <a:gd name="T19" fmla="*/ 0 h 75"/>
                  <a:gd name="T20" fmla="*/ 0 w 74"/>
                  <a:gd name="T21" fmla="*/ 0 h 75"/>
                  <a:gd name="T22" fmla="*/ 0 w 74"/>
                  <a:gd name="T23" fmla="*/ 0 h 75"/>
                  <a:gd name="T24" fmla="*/ 0 w 74"/>
                  <a:gd name="T25" fmla="*/ 0 h 75"/>
                  <a:gd name="T26" fmla="*/ 0 w 74"/>
                  <a:gd name="T27" fmla="*/ 0 h 75"/>
                  <a:gd name="T28" fmla="*/ 0 w 74"/>
                  <a:gd name="T29" fmla="*/ 0 h 75"/>
                  <a:gd name="T30" fmla="*/ 0 w 74"/>
                  <a:gd name="T31" fmla="*/ 0 h 75"/>
                  <a:gd name="T32" fmla="*/ 0 w 74"/>
                  <a:gd name="T33" fmla="*/ 0 h 75"/>
                  <a:gd name="T34" fmla="*/ 0 w 74"/>
                  <a:gd name="T35" fmla="*/ 0 h 75"/>
                  <a:gd name="T36" fmla="*/ 0 w 74"/>
                  <a:gd name="T37" fmla="*/ 0 h 75"/>
                  <a:gd name="T38" fmla="*/ 0 w 74"/>
                  <a:gd name="T39" fmla="*/ 0 h 75"/>
                  <a:gd name="T40" fmla="*/ 0 w 74"/>
                  <a:gd name="T41" fmla="*/ 0 h 75"/>
                  <a:gd name="T42" fmla="*/ 0 w 74"/>
                  <a:gd name="T43" fmla="*/ 0 h 75"/>
                  <a:gd name="T44" fmla="*/ 0 w 74"/>
                  <a:gd name="T45" fmla="*/ 0 h 75"/>
                  <a:gd name="T46" fmla="*/ 0 w 74"/>
                  <a:gd name="T47" fmla="*/ 0 h 75"/>
                  <a:gd name="T48" fmla="*/ 0 w 74"/>
                  <a:gd name="T49" fmla="*/ 0 h 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4"/>
                  <a:gd name="T76" fmla="*/ 0 h 75"/>
                  <a:gd name="T77" fmla="*/ 74 w 74"/>
                  <a:gd name="T78" fmla="*/ 75 h 7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4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44" y="71"/>
                    </a:lnTo>
                    <a:lnTo>
                      <a:pt x="50" y="69"/>
                    </a:lnTo>
                    <a:lnTo>
                      <a:pt x="59" y="65"/>
                    </a:lnTo>
                    <a:lnTo>
                      <a:pt x="65" y="60"/>
                    </a:lnTo>
                    <a:lnTo>
                      <a:pt x="71" y="56"/>
                    </a:lnTo>
                    <a:lnTo>
                      <a:pt x="74" y="50"/>
                    </a:lnTo>
                    <a:lnTo>
                      <a:pt x="72" y="45"/>
                    </a:lnTo>
                    <a:lnTo>
                      <a:pt x="59" y="35"/>
                    </a:lnTo>
                    <a:lnTo>
                      <a:pt x="46" y="39"/>
                    </a:lnTo>
                    <a:lnTo>
                      <a:pt x="35" y="48"/>
                    </a:lnTo>
                    <a:lnTo>
                      <a:pt x="31" y="52"/>
                    </a:lnTo>
                    <a:lnTo>
                      <a:pt x="29" y="43"/>
                    </a:lnTo>
                    <a:lnTo>
                      <a:pt x="24" y="26"/>
                    </a:lnTo>
                    <a:lnTo>
                      <a:pt x="13" y="7"/>
                    </a:lnTo>
                    <a:lnTo>
                      <a:pt x="2" y="0"/>
                    </a:lnTo>
                    <a:lnTo>
                      <a:pt x="0" y="19"/>
                    </a:lnTo>
                    <a:lnTo>
                      <a:pt x="3" y="40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1" name="Freeform 65"/>
              <p:cNvSpPr>
                <a:spLocks/>
              </p:cNvSpPr>
              <p:nvPr/>
            </p:nvSpPr>
            <p:spPr bwMode="auto">
              <a:xfrm>
                <a:off x="8367" y="4788"/>
                <a:ext cx="23" cy="20"/>
              </a:xfrm>
              <a:custGeom>
                <a:avLst/>
                <a:gdLst>
                  <a:gd name="T0" fmla="*/ 0 w 69"/>
                  <a:gd name="T1" fmla="*/ 0 h 59"/>
                  <a:gd name="T2" fmla="*/ 0 w 69"/>
                  <a:gd name="T3" fmla="*/ 0 h 59"/>
                  <a:gd name="T4" fmla="*/ 0 w 69"/>
                  <a:gd name="T5" fmla="*/ 0 h 59"/>
                  <a:gd name="T6" fmla="*/ 0 w 69"/>
                  <a:gd name="T7" fmla="*/ 0 h 59"/>
                  <a:gd name="T8" fmla="*/ 0 w 69"/>
                  <a:gd name="T9" fmla="*/ 0 h 59"/>
                  <a:gd name="T10" fmla="*/ 0 w 69"/>
                  <a:gd name="T11" fmla="*/ 0 h 59"/>
                  <a:gd name="T12" fmla="*/ 0 w 69"/>
                  <a:gd name="T13" fmla="*/ 0 h 59"/>
                  <a:gd name="T14" fmla="*/ 0 w 69"/>
                  <a:gd name="T15" fmla="*/ 0 h 59"/>
                  <a:gd name="T16" fmla="*/ 0 w 69"/>
                  <a:gd name="T17" fmla="*/ 0 h 59"/>
                  <a:gd name="T18" fmla="*/ 0 w 69"/>
                  <a:gd name="T19" fmla="*/ 0 h 59"/>
                  <a:gd name="T20" fmla="*/ 0 w 69"/>
                  <a:gd name="T21" fmla="*/ 0 h 59"/>
                  <a:gd name="T22" fmla="*/ 0 w 69"/>
                  <a:gd name="T23" fmla="*/ 0 h 59"/>
                  <a:gd name="T24" fmla="*/ 0 w 69"/>
                  <a:gd name="T25" fmla="*/ 0 h 59"/>
                  <a:gd name="T26" fmla="*/ 0 w 69"/>
                  <a:gd name="T27" fmla="*/ 0 h 59"/>
                  <a:gd name="T28" fmla="*/ 0 w 69"/>
                  <a:gd name="T29" fmla="*/ 0 h 59"/>
                  <a:gd name="T30" fmla="*/ 0 w 69"/>
                  <a:gd name="T31" fmla="*/ 0 h 59"/>
                  <a:gd name="T32" fmla="*/ 0 w 69"/>
                  <a:gd name="T33" fmla="*/ 0 h 59"/>
                  <a:gd name="T34" fmla="*/ 0 w 69"/>
                  <a:gd name="T35" fmla="*/ 0 h 59"/>
                  <a:gd name="T36" fmla="*/ 0 w 69"/>
                  <a:gd name="T37" fmla="*/ 0 h 59"/>
                  <a:gd name="T38" fmla="*/ 0 w 69"/>
                  <a:gd name="T39" fmla="*/ 0 h 59"/>
                  <a:gd name="T40" fmla="*/ 0 w 69"/>
                  <a:gd name="T41" fmla="*/ 0 h 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9"/>
                  <a:gd name="T64" fmla="*/ 0 h 59"/>
                  <a:gd name="T65" fmla="*/ 69 w 69"/>
                  <a:gd name="T66" fmla="*/ 59 h 5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9" h="59">
                    <a:moveTo>
                      <a:pt x="24" y="59"/>
                    </a:moveTo>
                    <a:lnTo>
                      <a:pt x="29" y="59"/>
                    </a:lnTo>
                    <a:lnTo>
                      <a:pt x="38" y="57"/>
                    </a:lnTo>
                    <a:lnTo>
                      <a:pt x="47" y="56"/>
                    </a:lnTo>
                    <a:lnTo>
                      <a:pt x="56" y="54"/>
                    </a:lnTo>
                    <a:lnTo>
                      <a:pt x="63" y="52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7"/>
                    </a:lnTo>
                    <a:lnTo>
                      <a:pt x="54" y="32"/>
                    </a:lnTo>
                    <a:lnTo>
                      <a:pt x="41" y="33"/>
                    </a:lnTo>
                    <a:lnTo>
                      <a:pt x="29" y="37"/>
                    </a:lnTo>
                    <a:lnTo>
                      <a:pt x="25" y="40"/>
                    </a:lnTo>
                    <a:lnTo>
                      <a:pt x="21" y="29"/>
                    </a:lnTo>
                    <a:lnTo>
                      <a:pt x="19" y="13"/>
                    </a:lnTo>
                    <a:lnTo>
                      <a:pt x="15" y="1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9" y="44"/>
                    </a:lnTo>
                    <a:lnTo>
                      <a:pt x="19" y="56"/>
                    </a:lnTo>
                    <a:lnTo>
                      <a:pt x="24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2" name="Freeform 66"/>
              <p:cNvSpPr>
                <a:spLocks/>
              </p:cNvSpPr>
              <p:nvPr/>
            </p:nvSpPr>
            <p:spPr bwMode="auto">
              <a:xfrm>
                <a:off x="8386" y="4779"/>
                <a:ext cx="23" cy="20"/>
              </a:xfrm>
              <a:custGeom>
                <a:avLst/>
                <a:gdLst>
                  <a:gd name="T0" fmla="*/ 0 w 69"/>
                  <a:gd name="T1" fmla="*/ 0 h 60"/>
                  <a:gd name="T2" fmla="*/ 0 w 69"/>
                  <a:gd name="T3" fmla="*/ 0 h 60"/>
                  <a:gd name="T4" fmla="*/ 0 w 69"/>
                  <a:gd name="T5" fmla="*/ 0 h 60"/>
                  <a:gd name="T6" fmla="*/ 0 w 69"/>
                  <a:gd name="T7" fmla="*/ 0 h 60"/>
                  <a:gd name="T8" fmla="*/ 0 w 69"/>
                  <a:gd name="T9" fmla="*/ 0 h 60"/>
                  <a:gd name="T10" fmla="*/ 0 w 69"/>
                  <a:gd name="T11" fmla="*/ 0 h 60"/>
                  <a:gd name="T12" fmla="*/ 0 w 69"/>
                  <a:gd name="T13" fmla="*/ 0 h 60"/>
                  <a:gd name="T14" fmla="*/ 0 w 69"/>
                  <a:gd name="T15" fmla="*/ 0 h 60"/>
                  <a:gd name="T16" fmla="*/ 0 w 69"/>
                  <a:gd name="T17" fmla="*/ 0 h 60"/>
                  <a:gd name="T18" fmla="*/ 0 w 69"/>
                  <a:gd name="T19" fmla="*/ 0 h 60"/>
                  <a:gd name="T20" fmla="*/ 0 w 69"/>
                  <a:gd name="T21" fmla="*/ 0 h 60"/>
                  <a:gd name="T22" fmla="*/ 0 w 69"/>
                  <a:gd name="T23" fmla="*/ 0 h 60"/>
                  <a:gd name="T24" fmla="*/ 0 w 69"/>
                  <a:gd name="T25" fmla="*/ 0 h 60"/>
                  <a:gd name="T26" fmla="*/ 0 w 69"/>
                  <a:gd name="T27" fmla="*/ 0 h 60"/>
                  <a:gd name="T28" fmla="*/ 0 w 69"/>
                  <a:gd name="T29" fmla="*/ 0 h 60"/>
                  <a:gd name="T30" fmla="*/ 0 w 69"/>
                  <a:gd name="T31" fmla="*/ 0 h 60"/>
                  <a:gd name="T32" fmla="*/ 0 w 69"/>
                  <a:gd name="T33" fmla="*/ 0 h 60"/>
                  <a:gd name="T34" fmla="*/ 0 w 69"/>
                  <a:gd name="T35" fmla="*/ 0 h 60"/>
                  <a:gd name="T36" fmla="*/ 0 w 69"/>
                  <a:gd name="T37" fmla="*/ 0 h 60"/>
                  <a:gd name="T38" fmla="*/ 0 w 69"/>
                  <a:gd name="T39" fmla="*/ 0 h 60"/>
                  <a:gd name="T40" fmla="*/ 0 w 69"/>
                  <a:gd name="T41" fmla="*/ 0 h 60"/>
                  <a:gd name="T42" fmla="*/ 0 w 69"/>
                  <a:gd name="T43" fmla="*/ 0 h 60"/>
                  <a:gd name="T44" fmla="*/ 0 w 69"/>
                  <a:gd name="T45" fmla="*/ 0 h 60"/>
                  <a:gd name="T46" fmla="*/ 0 w 69"/>
                  <a:gd name="T47" fmla="*/ 0 h 60"/>
                  <a:gd name="T48" fmla="*/ 0 w 69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"/>
                  <a:gd name="T76" fmla="*/ 0 h 60"/>
                  <a:gd name="T77" fmla="*/ 69 w 69"/>
                  <a:gd name="T78" fmla="*/ 60 h 6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" h="60">
                    <a:moveTo>
                      <a:pt x="6" y="46"/>
                    </a:moveTo>
                    <a:lnTo>
                      <a:pt x="15" y="54"/>
                    </a:lnTo>
                    <a:lnTo>
                      <a:pt x="22" y="59"/>
                    </a:lnTo>
                    <a:lnTo>
                      <a:pt x="31" y="60"/>
                    </a:lnTo>
                    <a:lnTo>
                      <a:pt x="38" y="60"/>
                    </a:lnTo>
                    <a:lnTo>
                      <a:pt x="45" y="59"/>
                    </a:lnTo>
                    <a:lnTo>
                      <a:pt x="51" y="56"/>
                    </a:lnTo>
                    <a:lnTo>
                      <a:pt x="57" y="53"/>
                    </a:lnTo>
                    <a:lnTo>
                      <a:pt x="60" y="51"/>
                    </a:lnTo>
                    <a:lnTo>
                      <a:pt x="64" y="50"/>
                    </a:lnTo>
                    <a:lnTo>
                      <a:pt x="67" y="47"/>
                    </a:lnTo>
                    <a:lnTo>
                      <a:pt x="69" y="43"/>
                    </a:lnTo>
                    <a:lnTo>
                      <a:pt x="67" y="40"/>
                    </a:lnTo>
                    <a:lnTo>
                      <a:pt x="54" y="31"/>
                    </a:lnTo>
                    <a:lnTo>
                      <a:pt x="41" y="31"/>
                    </a:lnTo>
                    <a:lnTo>
                      <a:pt x="32" y="34"/>
                    </a:lnTo>
                    <a:lnTo>
                      <a:pt x="28" y="37"/>
                    </a:lnTo>
                    <a:lnTo>
                      <a:pt x="26" y="30"/>
                    </a:lnTo>
                    <a:lnTo>
                      <a:pt x="20" y="15"/>
                    </a:lnTo>
                    <a:lnTo>
                      <a:pt x="12" y="2"/>
                    </a:lnTo>
                    <a:lnTo>
                      <a:pt x="1" y="0"/>
                    </a:lnTo>
                    <a:lnTo>
                      <a:pt x="0" y="14"/>
                    </a:lnTo>
                    <a:lnTo>
                      <a:pt x="1" y="30"/>
                    </a:lnTo>
                    <a:lnTo>
                      <a:pt x="4" y="41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3" name="Freeform 67"/>
              <p:cNvSpPr>
                <a:spLocks/>
              </p:cNvSpPr>
              <p:nvPr/>
            </p:nvSpPr>
            <p:spPr bwMode="auto">
              <a:xfrm>
                <a:off x="8357" y="4833"/>
                <a:ext cx="25" cy="16"/>
              </a:xfrm>
              <a:custGeom>
                <a:avLst/>
                <a:gdLst>
                  <a:gd name="T0" fmla="*/ 0 w 75"/>
                  <a:gd name="T1" fmla="*/ 0 h 48"/>
                  <a:gd name="T2" fmla="*/ 0 w 75"/>
                  <a:gd name="T3" fmla="*/ 0 h 48"/>
                  <a:gd name="T4" fmla="*/ 0 w 75"/>
                  <a:gd name="T5" fmla="*/ 0 h 48"/>
                  <a:gd name="T6" fmla="*/ 0 w 75"/>
                  <a:gd name="T7" fmla="*/ 0 h 48"/>
                  <a:gd name="T8" fmla="*/ 0 w 75"/>
                  <a:gd name="T9" fmla="*/ 0 h 48"/>
                  <a:gd name="T10" fmla="*/ 0 w 75"/>
                  <a:gd name="T11" fmla="*/ 0 h 48"/>
                  <a:gd name="T12" fmla="*/ 0 w 75"/>
                  <a:gd name="T13" fmla="*/ 0 h 48"/>
                  <a:gd name="T14" fmla="*/ 0 w 75"/>
                  <a:gd name="T15" fmla="*/ 0 h 48"/>
                  <a:gd name="T16" fmla="*/ 0 w 75"/>
                  <a:gd name="T17" fmla="*/ 0 h 48"/>
                  <a:gd name="T18" fmla="*/ 0 w 75"/>
                  <a:gd name="T19" fmla="*/ 0 h 48"/>
                  <a:gd name="T20" fmla="*/ 0 w 75"/>
                  <a:gd name="T21" fmla="*/ 0 h 48"/>
                  <a:gd name="T22" fmla="*/ 0 w 75"/>
                  <a:gd name="T23" fmla="*/ 0 h 48"/>
                  <a:gd name="T24" fmla="*/ 0 w 75"/>
                  <a:gd name="T25" fmla="*/ 0 h 48"/>
                  <a:gd name="T26" fmla="*/ 0 w 75"/>
                  <a:gd name="T27" fmla="*/ 0 h 48"/>
                  <a:gd name="T28" fmla="*/ 0 w 75"/>
                  <a:gd name="T29" fmla="*/ 0 h 48"/>
                  <a:gd name="T30" fmla="*/ 0 w 75"/>
                  <a:gd name="T31" fmla="*/ 0 h 48"/>
                  <a:gd name="T32" fmla="*/ 0 w 75"/>
                  <a:gd name="T33" fmla="*/ 0 h 48"/>
                  <a:gd name="T34" fmla="*/ 0 w 75"/>
                  <a:gd name="T35" fmla="*/ 0 h 48"/>
                  <a:gd name="T36" fmla="*/ 0 w 75"/>
                  <a:gd name="T37" fmla="*/ 0 h 48"/>
                  <a:gd name="T38" fmla="*/ 0 w 75"/>
                  <a:gd name="T39" fmla="*/ 0 h 48"/>
                  <a:gd name="T40" fmla="*/ 0 w 75"/>
                  <a:gd name="T41" fmla="*/ 0 h 48"/>
                  <a:gd name="T42" fmla="*/ 0 w 75"/>
                  <a:gd name="T43" fmla="*/ 0 h 48"/>
                  <a:gd name="T44" fmla="*/ 0 w 75"/>
                  <a:gd name="T45" fmla="*/ 0 h 48"/>
                  <a:gd name="T46" fmla="*/ 0 w 75"/>
                  <a:gd name="T47" fmla="*/ 0 h 48"/>
                  <a:gd name="T48" fmla="*/ 0 w 75"/>
                  <a:gd name="T49" fmla="*/ 0 h 48"/>
                  <a:gd name="T50" fmla="*/ 0 w 75"/>
                  <a:gd name="T51" fmla="*/ 0 h 48"/>
                  <a:gd name="T52" fmla="*/ 0 w 75"/>
                  <a:gd name="T53" fmla="*/ 0 h 48"/>
                  <a:gd name="T54" fmla="*/ 0 w 75"/>
                  <a:gd name="T55" fmla="*/ 0 h 48"/>
                  <a:gd name="T56" fmla="*/ 0 w 75"/>
                  <a:gd name="T57" fmla="*/ 0 h 4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5"/>
                  <a:gd name="T88" fmla="*/ 0 h 48"/>
                  <a:gd name="T89" fmla="*/ 75 w 75"/>
                  <a:gd name="T90" fmla="*/ 48 h 4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5" h="48">
                    <a:moveTo>
                      <a:pt x="12" y="44"/>
                    </a:moveTo>
                    <a:lnTo>
                      <a:pt x="19" y="46"/>
                    </a:lnTo>
                    <a:lnTo>
                      <a:pt x="31" y="48"/>
                    </a:lnTo>
                    <a:lnTo>
                      <a:pt x="43" y="48"/>
                    </a:lnTo>
                    <a:lnTo>
                      <a:pt x="56" y="46"/>
                    </a:lnTo>
                    <a:lnTo>
                      <a:pt x="66" y="42"/>
                    </a:lnTo>
                    <a:lnTo>
                      <a:pt x="74" y="36"/>
                    </a:lnTo>
                    <a:lnTo>
                      <a:pt x="75" y="29"/>
                    </a:lnTo>
                    <a:lnTo>
                      <a:pt x="71" y="19"/>
                    </a:lnTo>
                    <a:lnTo>
                      <a:pt x="66" y="16"/>
                    </a:lnTo>
                    <a:lnTo>
                      <a:pt x="59" y="15"/>
                    </a:lnTo>
                    <a:lnTo>
                      <a:pt x="52" y="15"/>
                    </a:lnTo>
                    <a:lnTo>
                      <a:pt x="43" y="18"/>
                    </a:lnTo>
                    <a:lnTo>
                      <a:pt x="35" y="19"/>
                    </a:lnTo>
                    <a:lnTo>
                      <a:pt x="30" y="22"/>
                    </a:lnTo>
                    <a:lnTo>
                      <a:pt x="25" y="23"/>
                    </a:lnTo>
                    <a:lnTo>
                      <a:pt x="24" y="25"/>
                    </a:lnTo>
                    <a:lnTo>
                      <a:pt x="22" y="21"/>
                    </a:lnTo>
                    <a:lnTo>
                      <a:pt x="19" y="13"/>
                    </a:lnTo>
                    <a:lnTo>
                      <a:pt x="16" y="5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5" y="26"/>
                    </a:lnTo>
                    <a:lnTo>
                      <a:pt x="9" y="38"/>
                    </a:lnTo>
                    <a:lnTo>
                      <a:pt x="12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4" name="Freeform 68"/>
              <p:cNvSpPr>
                <a:spLocks/>
              </p:cNvSpPr>
              <p:nvPr/>
            </p:nvSpPr>
            <p:spPr bwMode="auto">
              <a:xfrm>
                <a:off x="8385" y="4821"/>
                <a:ext cx="21" cy="19"/>
              </a:xfrm>
              <a:custGeom>
                <a:avLst/>
                <a:gdLst>
                  <a:gd name="T0" fmla="*/ 0 w 63"/>
                  <a:gd name="T1" fmla="*/ 0 h 57"/>
                  <a:gd name="T2" fmla="*/ 0 w 63"/>
                  <a:gd name="T3" fmla="*/ 0 h 57"/>
                  <a:gd name="T4" fmla="*/ 0 w 63"/>
                  <a:gd name="T5" fmla="*/ 0 h 57"/>
                  <a:gd name="T6" fmla="*/ 0 w 63"/>
                  <a:gd name="T7" fmla="*/ 0 h 57"/>
                  <a:gd name="T8" fmla="*/ 0 w 63"/>
                  <a:gd name="T9" fmla="*/ 0 h 57"/>
                  <a:gd name="T10" fmla="*/ 0 w 63"/>
                  <a:gd name="T11" fmla="*/ 0 h 57"/>
                  <a:gd name="T12" fmla="*/ 0 w 63"/>
                  <a:gd name="T13" fmla="*/ 0 h 57"/>
                  <a:gd name="T14" fmla="*/ 0 w 63"/>
                  <a:gd name="T15" fmla="*/ 0 h 57"/>
                  <a:gd name="T16" fmla="*/ 0 w 63"/>
                  <a:gd name="T17" fmla="*/ 0 h 57"/>
                  <a:gd name="T18" fmla="*/ 0 w 63"/>
                  <a:gd name="T19" fmla="*/ 0 h 57"/>
                  <a:gd name="T20" fmla="*/ 0 w 63"/>
                  <a:gd name="T21" fmla="*/ 0 h 57"/>
                  <a:gd name="T22" fmla="*/ 0 w 63"/>
                  <a:gd name="T23" fmla="*/ 0 h 57"/>
                  <a:gd name="T24" fmla="*/ 0 w 63"/>
                  <a:gd name="T25" fmla="*/ 0 h 57"/>
                  <a:gd name="T26" fmla="*/ 0 w 63"/>
                  <a:gd name="T27" fmla="*/ 0 h 57"/>
                  <a:gd name="T28" fmla="*/ 0 w 63"/>
                  <a:gd name="T29" fmla="*/ 0 h 57"/>
                  <a:gd name="T30" fmla="*/ 0 w 63"/>
                  <a:gd name="T31" fmla="*/ 0 h 57"/>
                  <a:gd name="T32" fmla="*/ 0 w 63"/>
                  <a:gd name="T33" fmla="*/ 0 h 57"/>
                  <a:gd name="T34" fmla="*/ 0 w 63"/>
                  <a:gd name="T35" fmla="*/ 0 h 57"/>
                  <a:gd name="T36" fmla="*/ 0 w 63"/>
                  <a:gd name="T37" fmla="*/ 0 h 57"/>
                  <a:gd name="T38" fmla="*/ 0 w 63"/>
                  <a:gd name="T39" fmla="*/ 0 h 57"/>
                  <a:gd name="T40" fmla="*/ 0 w 63"/>
                  <a:gd name="T41" fmla="*/ 0 h 57"/>
                  <a:gd name="T42" fmla="*/ 0 w 63"/>
                  <a:gd name="T43" fmla="*/ 0 h 57"/>
                  <a:gd name="T44" fmla="*/ 0 w 63"/>
                  <a:gd name="T45" fmla="*/ 0 h 57"/>
                  <a:gd name="T46" fmla="*/ 0 w 63"/>
                  <a:gd name="T47" fmla="*/ 0 h 57"/>
                  <a:gd name="T48" fmla="*/ 0 w 63"/>
                  <a:gd name="T49" fmla="*/ 0 h 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3"/>
                  <a:gd name="T76" fmla="*/ 0 h 57"/>
                  <a:gd name="T77" fmla="*/ 63 w 63"/>
                  <a:gd name="T78" fmla="*/ 57 h 5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3" h="57">
                    <a:moveTo>
                      <a:pt x="15" y="53"/>
                    </a:moveTo>
                    <a:lnTo>
                      <a:pt x="22" y="54"/>
                    </a:lnTo>
                    <a:lnTo>
                      <a:pt x="34" y="57"/>
                    </a:lnTo>
                    <a:lnTo>
                      <a:pt x="47" y="56"/>
                    </a:lnTo>
                    <a:lnTo>
                      <a:pt x="58" y="50"/>
                    </a:lnTo>
                    <a:lnTo>
                      <a:pt x="61" y="48"/>
                    </a:lnTo>
                    <a:lnTo>
                      <a:pt x="62" y="46"/>
                    </a:lnTo>
                    <a:lnTo>
                      <a:pt x="63" y="43"/>
                    </a:lnTo>
                    <a:lnTo>
                      <a:pt x="62" y="40"/>
                    </a:lnTo>
                    <a:lnTo>
                      <a:pt x="61" y="36"/>
                    </a:lnTo>
                    <a:lnTo>
                      <a:pt x="58" y="33"/>
                    </a:lnTo>
                    <a:lnTo>
                      <a:pt x="53" y="31"/>
                    </a:lnTo>
                    <a:lnTo>
                      <a:pt x="47" y="33"/>
                    </a:lnTo>
                    <a:lnTo>
                      <a:pt x="39" y="36"/>
                    </a:lnTo>
                    <a:lnTo>
                      <a:pt x="30" y="36"/>
                    </a:lnTo>
                    <a:lnTo>
                      <a:pt x="24" y="36"/>
                    </a:lnTo>
                    <a:lnTo>
                      <a:pt x="21" y="36"/>
                    </a:lnTo>
                    <a:lnTo>
                      <a:pt x="21" y="30"/>
                    </a:lnTo>
                    <a:lnTo>
                      <a:pt x="21" y="17"/>
                    </a:lnTo>
                    <a:lnTo>
                      <a:pt x="17" y="4"/>
                    </a:lnTo>
                    <a:lnTo>
                      <a:pt x="8" y="0"/>
                    </a:lnTo>
                    <a:lnTo>
                      <a:pt x="0" y="18"/>
                    </a:lnTo>
                    <a:lnTo>
                      <a:pt x="0" y="34"/>
                    </a:lnTo>
                    <a:lnTo>
                      <a:pt x="6" y="46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5" name="Freeform 69"/>
              <p:cNvSpPr>
                <a:spLocks/>
              </p:cNvSpPr>
              <p:nvPr/>
            </p:nvSpPr>
            <p:spPr bwMode="auto">
              <a:xfrm>
                <a:off x="8406" y="4814"/>
                <a:ext cx="21" cy="19"/>
              </a:xfrm>
              <a:custGeom>
                <a:avLst/>
                <a:gdLst>
                  <a:gd name="T0" fmla="*/ 0 w 65"/>
                  <a:gd name="T1" fmla="*/ 0 h 57"/>
                  <a:gd name="T2" fmla="*/ 0 w 65"/>
                  <a:gd name="T3" fmla="*/ 0 h 57"/>
                  <a:gd name="T4" fmla="*/ 0 w 65"/>
                  <a:gd name="T5" fmla="*/ 0 h 57"/>
                  <a:gd name="T6" fmla="*/ 0 w 65"/>
                  <a:gd name="T7" fmla="*/ 0 h 57"/>
                  <a:gd name="T8" fmla="*/ 0 w 65"/>
                  <a:gd name="T9" fmla="*/ 0 h 57"/>
                  <a:gd name="T10" fmla="*/ 0 w 65"/>
                  <a:gd name="T11" fmla="*/ 0 h 57"/>
                  <a:gd name="T12" fmla="*/ 0 w 65"/>
                  <a:gd name="T13" fmla="*/ 0 h 57"/>
                  <a:gd name="T14" fmla="*/ 0 w 65"/>
                  <a:gd name="T15" fmla="*/ 0 h 57"/>
                  <a:gd name="T16" fmla="*/ 0 w 65"/>
                  <a:gd name="T17" fmla="*/ 0 h 57"/>
                  <a:gd name="T18" fmla="*/ 0 w 65"/>
                  <a:gd name="T19" fmla="*/ 0 h 57"/>
                  <a:gd name="T20" fmla="*/ 0 w 65"/>
                  <a:gd name="T21" fmla="*/ 0 h 57"/>
                  <a:gd name="T22" fmla="*/ 0 w 65"/>
                  <a:gd name="T23" fmla="*/ 0 h 57"/>
                  <a:gd name="T24" fmla="*/ 0 w 65"/>
                  <a:gd name="T25" fmla="*/ 0 h 57"/>
                  <a:gd name="T26" fmla="*/ 0 w 65"/>
                  <a:gd name="T27" fmla="*/ 0 h 57"/>
                  <a:gd name="T28" fmla="*/ 0 w 65"/>
                  <a:gd name="T29" fmla="*/ 0 h 57"/>
                  <a:gd name="T30" fmla="*/ 0 w 65"/>
                  <a:gd name="T31" fmla="*/ 0 h 57"/>
                  <a:gd name="T32" fmla="*/ 0 w 65"/>
                  <a:gd name="T33" fmla="*/ 0 h 57"/>
                  <a:gd name="T34" fmla="*/ 0 w 65"/>
                  <a:gd name="T35" fmla="*/ 0 h 57"/>
                  <a:gd name="T36" fmla="*/ 0 w 65"/>
                  <a:gd name="T37" fmla="*/ 0 h 57"/>
                  <a:gd name="T38" fmla="*/ 0 w 65"/>
                  <a:gd name="T39" fmla="*/ 0 h 57"/>
                  <a:gd name="T40" fmla="*/ 0 w 65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5"/>
                  <a:gd name="T64" fmla="*/ 0 h 57"/>
                  <a:gd name="T65" fmla="*/ 65 w 65"/>
                  <a:gd name="T66" fmla="*/ 57 h 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5" h="57">
                    <a:moveTo>
                      <a:pt x="24" y="52"/>
                    </a:moveTo>
                    <a:lnTo>
                      <a:pt x="32" y="57"/>
                    </a:lnTo>
                    <a:lnTo>
                      <a:pt x="41" y="55"/>
                    </a:lnTo>
                    <a:lnTo>
                      <a:pt x="50" y="52"/>
                    </a:lnTo>
                    <a:lnTo>
                      <a:pt x="59" y="48"/>
                    </a:lnTo>
                    <a:lnTo>
                      <a:pt x="63" y="45"/>
                    </a:lnTo>
                    <a:lnTo>
                      <a:pt x="65" y="42"/>
                    </a:lnTo>
                    <a:lnTo>
                      <a:pt x="65" y="38"/>
                    </a:lnTo>
                    <a:lnTo>
                      <a:pt x="63" y="34"/>
                    </a:lnTo>
                    <a:lnTo>
                      <a:pt x="53" y="28"/>
                    </a:lnTo>
                    <a:lnTo>
                      <a:pt x="46" y="29"/>
                    </a:lnTo>
                    <a:lnTo>
                      <a:pt x="40" y="35"/>
                    </a:lnTo>
                    <a:lnTo>
                      <a:pt x="35" y="39"/>
                    </a:lnTo>
                    <a:lnTo>
                      <a:pt x="32" y="32"/>
                    </a:lnTo>
                    <a:lnTo>
                      <a:pt x="25" y="18"/>
                    </a:lnTo>
                    <a:lnTo>
                      <a:pt x="16" y="5"/>
                    </a:lnTo>
                    <a:lnTo>
                      <a:pt x="6" y="0"/>
                    </a:lnTo>
                    <a:lnTo>
                      <a:pt x="0" y="21"/>
                    </a:lnTo>
                    <a:lnTo>
                      <a:pt x="7" y="36"/>
                    </a:lnTo>
                    <a:lnTo>
                      <a:pt x="18" y="48"/>
                    </a:lnTo>
                    <a:lnTo>
                      <a:pt x="2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6" name="Freeform 70"/>
              <p:cNvSpPr>
                <a:spLocks/>
              </p:cNvSpPr>
              <p:nvPr/>
            </p:nvSpPr>
            <p:spPr bwMode="auto">
              <a:xfrm>
                <a:off x="8371" y="4865"/>
                <a:ext cx="26" cy="26"/>
              </a:xfrm>
              <a:custGeom>
                <a:avLst/>
                <a:gdLst>
                  <a:gd name="T0" fmla="*/ 0 w 79"/>
                  <a:gd name="T1" fmla="*/ 0 h 80"/>
                  <a:gd name="T2" fmla="*/ 0 w 79"/>
                  <a:gd name="T3" fmla="*/ 0 h 80"/>
                  <a:gd name="T4" fmla="*/ 0 w 79"/>
                  <a:gd name="T5" fmla="*/ 0 h 80"/>
                  <a:gd name="T6" fmla="*/ 0 w 79"/>
                  <a:gd name="T7" fmla="*/ 0 h 80"/>
                  <a:gd name="T8" fmla="*/ 0 w 79"/>
                  <a:gd name="T9" fmla="*/ 0 h 80"/>
                  <a:gd name="T10" fmla="*/ 0 w 79"/>
                  <a:gd name="T11" fmla="*/ 0 h 80"/>
                  <a:gd name="T12" fmla="*/ 0 w 79"/>
                  <a:gd name="T13" fmla="*/ 0 h 80"/>
                  <a:gd name="T14" fmla="*/ 0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0 w 79"/>
                  <a:gd name="T21" fmla="*/ 0 h 80"/>
                  <a:gd name="T22" fmla="*/ 0 w 79"/>
                  <a:gd name="T23" fmla="*/ 0 h 80"/>
                  <a:gd name="T24" fmla="*/ 0 w 79"/>
                  <a:gd name="T25" fmla="*/ 0 h 80"/>
                  <a:gd name="T26" fmla="*/ 0 w 79"/>
                  <a:gd name="T27" fmla="*/ 0 h 80"/>
                  <a:gd name="T28" fmla="*/ 0 w 79"/>
                  <a:gd name="T29" fmla="*/ 0 h 80"/>
                  <a:gd name="T30" fmla="*/ 0 w 79"/>
                  <a:gd name="T31" fmla="*/ 0 h 80"/>
                  <a:gd name="T32" fmla="*/ 0 w 79"/>
                  <a:gd name="T33" fmla="*/ 0 h 80"/>
                  <a:gd name="T34" fmla="*/ 0 w 79"/>
                  <a:gd name="T35" fmla="*/ 0 h 80"/>
                  <a:gd name="T36" fmla="*/ 0 w 79"/>
                  <a:gd name="T37" fmla="*/ 0 h 80"/>
                  <a:gd name="T38" fmla="*/ 0 w 79"/>
                  <a:gd name="T39" fmla="*/ 0 h 80"/>
                  <a:gd name="T40" fmla="*/ 0 w 79"/>
                  <a:gd name="T41" fmla="*/ 0 h 80"/>
                  <a:gd name="T42" fmla="*/ 0 w 79"/>
                  <a:gd name="T43" fmla="*/ 0 h 80"/>
                  <a:gd name="T44" fmla="*/ 0 w 79"/>
                  <a:gd name="T45" fmla="*/ 0 h 80"/>
                  <a:gd name="T46" fmla="*/ 0 w 79"/>
                  <a:gd name="T47" fmla="*/ 0 h 80"/>
                  <a:gd name="T48" fmla="*/ 0 w 79"/>
                  <a:gd name="T49" fmla="*/ 0 h 80"/>
                  <a:gd name="T50" fmla="*/ 0 w 79"/>
                  <a:gd name="T51" fmla="*/ 0 h 80"/>
                  <a:gd name="T52" fmla="*/ 0 w 79"/>
                  <a:gd name="T53" fmla="*/ 0 h 80"/>
                  <a:gd name="T54" fmla="*/ 0 w 79"/>
                  <a:gd name="T55" fmla="*/ 0 h 80"/>
                  <a:gd name="T56" fmla="*/ 0 w 79"/>
                  <a:gd name="T57" fmla="*/ 0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9"/>
                  <a:gd name="T88" fmla="*/ 0 h 80"/>
                  <a:gd name="T89" fmla="*/ 79 w 79"/>
                  <a:gd name="T90" fmla="*/ 80 h 8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9" h="80">
                    <a:moveTo>
                      <a:pt x="16" y="67"/>
                    </a:moveTo>
                    <a:lnTo>
                      <a:pt x="19" y="70"/>
                    </a:lnTo>
                    <a:lnTo>
                      <a:pt x="23" y="73"/>
                    </a:lnTo>
                    <a:lnTo>
                      <a:pt x="31" y="77"/>
                    </a:lnTo>
                    <a:lnTo>
                      <a:pt x="38" y="79"/>
                    </a:lnTo>
                    <a:lnTo>
                      <a:pt x="47" y="80"/>
                    </a:lnTo>
                    <a:lnTo>
                      <a:pt x="57" y="77"/>
                    </a:lnTo>
                    <a:lnTo>
                      <a:pt x="66" y="70"/>
                    </a:lnTo>
                    <a:lnTo>
                      <a:pt x="73" y="59"/>
                    </a:lnTo>
                    <a:lnTo>
                      <a:pt x="76" y="54"/>
                    </a:lnTo>
                    <a:lnTo>
                      <a:pt x="78" y="50"/>
                    </a:lnTo>
                    <a:lnTo>
                      <a:pt x="79" y="46"/>
                    </a:lnTo>
                    <a:lnTo>
                      <a:pt x="78" y="43"/>
                    </a:lnTo>
                    <a:lnTo>
                      <a:pt x="70" y="39"/>
                    </a:lnTo>
                    <a:lnTo>
                      <a:pt x="61" y="37"/>
                    </a:lnTo>
                    <a:lnTo>
                      <a:pt x="53" y="39"/>
                    </a:lnTo>
                    <a:lnTo>
                      <a:pt x="45" y="40"/>
                    </a:lnTo>
                    <a:lnTo>
                      <a:pt x="39" y="44"/>
                    </a:lnTo>
                    <a:lnTo>
                      <a:pt x="34" y="47"/>
                    </a:lnTo>
                    <a:lnTo>
                      <a:pt x="31" y="50"/>
                    </a:lnTo>
                    <a:lnTo>
                      <a:pt x="29" y="52"/>
                    </a:lnTo>
                    <a:lnTo>
                      <a:pt x="28" y="43"/>
                    </a:lnTo>
                    <a:lnTo>
                      <a:pt x="22" y="24"/>
                    </a:lnTo>
                    <a:lnTo>
                      <a:pt x="13" y="6"/>
                    </a:lnTo>
                    <a:lnTo>
                      <a:pt x="1" y="0"/>
                    </a:lnTo>
                    <a:lnTo>
                      <a:pt x="0" y="24"/>
                    </a:lnTo>
                    <a:lnTo>
                      <a:pt x="6" y="46"/>
                    </a:lnTo>
                    <a:lnTo>
                      <a:pt x="13" y="62"/>
                    </a:lnTo>
                    <a:lnTo>
                      <a:pt x="16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7" name="Freeform 71"/>
              <p:cNvSpPr>
                <a:spLocks/>
              </p:cNvSpPr>
              <p:nvPr/>
            </p:nvSpPr>
            <p:spPr bwMode="auto">
              <a:xfrm>
                <a:off x="8399" y="4855"/>
                <a:ext cx="27" cy="22"/>
              </a:xfrm>
              <a:custGeom>
                <a:avLst/>
                <a:gdLst>
                  <a:gd name="T0" fmla="*/ 0 w 79"/>
                  <a:gd name="T1" fmla="*/ 0 h 67"/>
                  <a:gd name="T2" fmla="*/ 0 w 79"/>
                  <a:gd name="T3" fmla="*/ 0 h 67"/>
                  <a:gd name="T4" fmla="*/ 0 w 79"/>
                  <a:gd name="T5" fmla="*/ 0 h 67"/>
                  <a:gd name="T6" fmla="*/ 0 w 79"/>
                  <a:gd name="T7" fmla="*/ 0 h 67"/>
                  <a:gd name="T8" fmla="*/ 0 w 79"/>
                  <a:gd name="T9" fmla="*/ 0 h 67"/>
                  <a:gd name="T10" fmla="*/ 0 w 79"/>
                  <a:gd name="T11" fmla="*/ 0 h 67"/>
                  <a:gd name="T12" fmla="*/ 0 w 79"/>
                  <a:gd name="T13" fmla="*/ 0 h 67"/>
                  <a:gd name="T14" fmla="*/ 0 w 79"/>
                  <a:gd name="T15" fmla="*/ 0 h 67"/>
                  <a:gd name="T16" fmla="*/ 0 w 79"/>
                  <a:gd name="T17" fmla="*/ 0 h 67"/>
                  <a:gd name="T18" fmla="*/ 0 w 79"/>
                  <a:gd name="T19" fmla="*/ 0 h 67"/>
                  <a:gd name="T20" fmla="*/ 0 w 79"/>
                  <a:gd name="T21" fmla="*/ 0 h 67"/>
                  <a:gd name="T22" fmla="*/ 0 w 79"/>
                  <a:gd name="T23" fmla="*/ 0 h 67"/>
                  <a:gd name="T24" fmla="*/ 0 w 79"/>
                  <a:gd name="T25" fmla="*/ 0 h 67"/>
                  <a:gd name="T26" fmla="*/ 0 w 79"/>
                  <a:gd name="T27" fmla="*/ 0 h 67"/>
                  <a:gd name="T28" fmla="*/ 0 w 79"/>
                  <a:gd name="T29" fmla="*/ 0 h 67"/>
                  <a:gd name="T30" fmla="*/ 0 w 79"/>
                  <a:gd name="T31" fmla="*/ 0 h 67"/>
                  <a:gd name="T32" fmla="*/ 0 w 79"/>
                  <a:gd name="T33" fmla="*/ 0 h 67"/>
                  <a:gd name="T34" fmla="*/ 0 w 79"/>
                  <a:gd name="T35" fmla="*/ 0 h 67"/>
                  <a:gd name="T36" fmla="*/ 0 w 79"/>
                  <a:gd name="T37" fmla="*/ 0 h 67"/>
                  <a:gd name="T38" fmla="*/ 0 w 79"/>
                  <a:gd name="T39" fmla="*/ 0 h 67"/>
                  <a:gd name="T40" fmla="*/ 0 w 79"/>
                  <a:gd name="T41" fmla="*/ 0 h 67"/>
                  <a:gd name="T42" fmla="*/ 0 w 79"/>
                  <a:gd name="T43" fmla="*/ 0 h 67"/>
                  <a:gd name="T44" fmla="*/ 0 w 79"/>
                  <a:gd name="T45" fmla="*/ 0 h 67"/>
                  <a:gd name="T46" fmla="*/ 0 w 79"/>
                  <a:gd name="T47" fmla="*/ 0 h 67"/>
                  <a:gd name="T48" fmla="*/ 0 w 79"/>
                  <a:gd name="T49" fmla="*/ 0 h 67"/>
                  <a:gd name="T50" fmla="*/ 0 w 79"/>
                  <a:gd name="T51" fmla="*/ 0 h 67"/>
                  <a:gd name="T52" fmla="*/ 0 w 79"/>
                  <a:gd name="T53" fmla="*/ 0 h 67"/>
                  <a:gd name="T54" fmla="*/ 0 w 79"/>
                  <a:gd name="T55" fmla="*/ 0 h 67"/>
                  <a:gd name="T56" fmla="*/ 0 w 79"/>
                  <a:gd name="T57" fmla="*/ 0 h 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9"/>
                  <a:gd name="T88" fmla="*/ 0 h 67"/>
                  <a:gd name="T89" fmla="*/ 79 w 79"/>
                  <a:gd name="T90" fmla="*/ 67 h 6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9" h="67">
                    <a:moveTo>
                      <a:pt x="13" y="54"/>
                    </a:moveTo>
                    <a:lnTo>
                      <a:pt x="16" y="56"/>
                    </a:lnTo>
                    <a:lnTo>
                      <a:pt x="20" y="59"/>
                    </a:lnTo>
                    <a:lnTo>
                      <a:pt x="26" y="61"/>
                    </a:lnTo>
                    <a:lnTo>
                      <a:pt x="34" y="64"/>
                    </a:lnTo>
                    <a:lnTo>
                      <a:pt x="41" y="67"/>
                    </a:lnTo>
                    <a:lnTo>
                      <a:pt x="50" y="67"/>
                    </a:lnTo>
                    <a:lnTo>
                      <a:pt x="59" y="67"/>
                    </a:lnTo>
                    <a:lnTo>
                      <a:pt x="66" y="64"/>
                    </a:lnTo>
                    <a:lnTo>
                      <a:pt x="72" y="61"/>
                    </a:lnTo>
                    <a:lnTo>
                      <a:pt x="76" y="57"/>
                    </a:lnTo>
                    <a:lnTo>
                      <a:pt x="79" y="53"/>
                    </a:lnTo>
                    <a:lnTo>
                      <a:pt x="78" y="47"/>
                    </a:lnTo>
                    <a:lnTo>
                      <a:pt x="72" y="41"/>
                    </a:lnTo>
                    <a:lnTo>
                      <a:pt x="65" y="37"/>
                    </a:lnTo>
                    <a:lnTo>
                      <a:pt x="56" y="36"/>
                    </a:lnTo>
                    <a:lnTo>
                      <a:pt x="48" y="36"/>
                    </a:lnTo>
                    <a:lnTo>
                      <a:pt x="40" y="37"/>
                    </a:lnTo>
                    <a:lnTo>
                      <a:pt x="34" y="38"/>
                    </a:lnTo>
                    <a:lnTo>
                      <a:pt x="29" y="40"/>
                    </a:lnTo>
                    <a:lnTo>
                      <a:pt x="28" y="40"/>
                    </a:lnTo>
                    <a:lnTo>
                      <a:pt x="26" y="33"/>
                    </a:lnTo>
                    <a:lnTo>
                      <a:pt x="22" y="17"/>
                    </a:lnTo>
                    <a:lnTo>
                      <a:pt x="15" y="4"/>
                    </a:lnTo>
                    <a:lnTo>
                      <a:pt x="3" y="0"/>
                    </a:lnTo>
                    <a:lnTo>
                      <a:pt x="0" y="21"/>
                    </a:lnTo>
                    <a:lnTo>
                      <a:pt x="4" y="38"/>
                    </a:lnTo>
                    <a:lnTo>
                      <a:pt x="10" y="50"/>
                    </a:lnTo>
                    <a:lnTo>
                      <a:pt x="13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8" name="Freeform 72"/>
              <p:cNvSpPr>
                <a:spLocks/>
              </p:cNvSpPr>
              <p:nvPr/>
            </p:nvSpPr>
            <p:spPr bwMode="auto">
              <a:xfrm>
                <a:off x="8429" y="4851"/>
                <a:ext cx="26" cy="20"/>
              </a:xfrm>
              <a:custGeom>
                <a:avLst/>
                <a:gdLst>
                  <a:gd name="T0" fmla="*/ 0 w 77"/>
                  <a:gd name="T1" fmla="*/ 0 h 62"/>
                  <a:gd name="T2" fmla="*/ 0 w 77"/>
                  <a:gd name="T3" fmla="*/ 0 h 62"/>
                  <a:gd name="T4" fmla="*/ 0 w 77"/>
                  <a:gd name="T5" fmla="*/ 0 h 62"/>
                  <a:gd name="T6" fmla="*/ 0 w 77"/>
                  <a:gd name="T7" fmla="*/ 0 h 62"/>
                  <a:gd name="T8" fmla="*/ 0 w 77"/>
                  <a:gd name="T9" fmla="*/ 0 h 62"/>
                  <a:gd name="T10" fmla="*/ 0 w 77"/>
                  <a:gd name="T11" fmla="*/ 0 h 62"/>
                  <a:gd name="T12" fmla="*/ 0 w 77"/>
                  <a:gd name="T13" fmla="*/ 0 h 62"/>
                  <a:gd name="T14" fmla="*/ 0 w 77"/>
                  <a:gd name="T15" fmla="*/ 0 h 62"/>
                  <a:gd name="T16" fmla="*/ 0 w 77"/>
                  <a:gd name="T17" fmla="*/ 0 h 62"/>
                  <a:gd name="T18" fmla="*/ 0 w 77"/>
                  <a:gd name="T19" fmla="*/ 0 h 62"/>
                  <a:gd name="T20" fmla="*/ 0 w 77"/>
                  <a:gd name="T21" fmla="*/ 0 h 62"/>
                  <a:gd name="T22" fmla="*/ 0 w 77"/>
                  <a:gd name="T23" fmla="*/ 0 h 62"/>
                  <a:gd name="T24" fmla="*/ 0 w 77"/>
                  <a:gd name="T25" fmla="*/ 0 h 62"/>
                  <a:gd name="T26" fmla="*/ 0 w 77"/>
                  <a:gd name="T27" fmla="*/ 0 h 62"/>
                  <a:gd name="T28" fmla="*/ 0 w 77"/>
                  <a:gd name="T29" fmla="*/ 0 h 62"/>
                  <a:gd name="T30" fmla="*/ 0 w 77"/>
                  <a:gd name="T31" fmla="*/ 0 h 62"/>
                  <a:gd name="T32" fmla="*/ 0 w 77"/>
                  <a:gd name="T33" fmla="*/ 0 h 62"/>
                  <a:gd name="T34" fmla="*/ 0 w 77"/>
                  <a:gd name="T35" fmla="*/ 0 h 62"/>
                  <a:gd name="T36" fmla="*/ 0 w 77"/>
                  <a:gd name="T37" fmla="*/ 0 h 62"/>
                  <a:gd name="T38" fmla="*/ 0 w 77"/>
                  <a:gd name="T39" fmla="*/ 0 h 62"/>
                  <a:gd name="T40" fmla="*/ 0 w 77"/>
                  <a:gd name="T41" fmla="*/ 0 h 62"/>
                  <a:gd name="T42" fmla="*/ 0 w 77"/>
                  <a:gd name="T43" fmla="*/ 0 h 62"/>
                  <a:gd name="T44" fmla="*/ 0 w 77"/>
                  <a:gd name="T45" fmla="*/ 0 h 62"/>
                  <a:gd name="T46" fmla="*/ 0 w 77"/>
                  <a:gd name="T47" fmla="*/ 0 h 62"/>
                  <a:gd name="T48" fmla="*/ 0 w 77"/>
                  <a:gd name="T49" fmla="*/ 0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7"/>
                  <a:gd name="T76" fmla="*/ 0 h 62"/>
                  <a:gd name="T77" fmla="*/ 77 w 77"/>
                  <a:gd name="T78" fmla="*/ 62 h 6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7" h="62">
                    <a:moveTo>
                      <a:pt x="9" y="58"/>
                    </a:moveTo>
                    <a:lnTo>
                      <a:pt x="17" y="60"/>
                    </a:lnTo>
                    <a:lnTo>
                      <a:pt x="27" y="62"/>
                    </a:lnTo>
                    <a:lnTo>
                      <a:pt x="40" y="62"/>
                    </a:lnTo>
                    <a:lnTo>
                      <a:pt x="53" y="60"/>
                    </a:lnTo>
                    <a:lnTo>
                      <a:pt x="65" y="58"/>
                    </a:lnTo>
                    <a:lnTo>
                      <a:pt x="72" y="55"/>
                    </a:lnTo>
                    <a:lnTo>
                      <a:pt x="77" y="49"/>
                    </a:lnTo>
                    <a:lnTo>
                      <a:pt x="75" y="42"/>
                    </a:lnTo>
                    <a:lnTo>
                      <a:pt x="69" y="36"/>
                    </a:lnTo>
                    <a:lnTo>
                      <a:pt x="62" y="33"/>
                    </a:lnTo>
                    <a:lnTo>
                      <a:pt x="53" y="32"/>
                    </a:lnTo>
                    <a:lnTo>
                      <a:pt x="46" y="32"/>
                    </a:lnTo>
                    <a:lnTo>
                      <a:pt x="39" y="33"/>
                    </a:lnTo>
                    <a:lnTo>
                      <a:pt x="33" y="35"/>
                    </a:lnTo>
                    <a:lnTo>
                      <a:pt x="28" y="37"/>
                    </a:lnTo>
                    <a:lnTo>
                      <a:pt x="27" y="37"/>
                    </a:lnTo>
                    <a:lnTo>
                      <a:pt x="25" y="30"/>
                    </a:lnTo>
                    <a:lnTo>
                      <a:pt x="21" y="16"/>
                    </a:lnTo>
                    <a:lnTo>
                      <a:pt x="14" y="3"/>
                    </a:lnTo>
                    <a:lnTo>
                      <a:pt x="2" y="0"/>
                    </a:lnTo>
                    <a:lnTo>
                      <a:pt x="0" y="17"/>
                    </a:lnTo>
                    <a:lnTo>
                      <a:pt x="3" y="36"/>
                    </a:lnTo>
                    <a:lnTo>
                      <a:pt x="8" y="52"/>
                    </a:lnTo>
                    <a:lnTo>
                      <a:pt x="9" y="5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199" name="Freeform 73"/>
              <p:cNvSpPr>
                <a:spLocks/>
              </p:cNvSpPr>
              <p:nvPr/>
            </p:nvSpPr>
            <p:spPr bwMode="auto">
              <a:xfrm>
                <a:off x="8258" y="4730"/>
                <a:ext cx="122" cy="281"/>
              </a:xfrm>
              <a:custGeom>
                <a:avLst/>
                <a:gdLst>
                  <a:gd name="T0" fmla="*/ 0 w 366"/>
                  <a:gd name="T1" fmla="*/ 0 h 845"/>
                  <a:gd name="T2" fmla="*/ 0 w 366"/>
                  <a:gd name="T3" fmla="*/ 0 h 845"/>
                  <a:gd name="T4" fmla="*/ 0 w 366"/>
                  <a:gd name="T5" fmla="*/ 0 h 845"/>
                  <a:gd name="T6" fmla="*/ 0 w 366"/>
                  <a:gd name="T7" fmla="*/ 0 h 845"/>
                  <a:gd name="T8" fmla="*/ 0 w 366"/>
                  <a:gd name="T9" fmla="*/ 0 h 845"/>
                  <a:gd name="T10" fmla="*/ 0 w 366"/>
                  <a:gd name="T11" fmla="*/ 0 h 845"/>
                  <a:gd name="T12" fmla="*/ 0 w 366"/>
                  <a:gd name="T13" fmla="*/ 0 h 845"/>
                  <a:gd name="T14" fmla="*/ 0 w 366"/>
                  <a:gd name="T15" fmla="*/ 0 h 845"/>
                  <a:gd name="T16" fmla="*/ 0 w 366"/>
                  <a:gd name="T17" fmla="*/ 0 h 845"/>
                  <a:gd name="T18" fmla="*/ 0 w 366"/>
                  <a:gd name="T19" fmla="*/ 0 h 845"/>
                  <a:gd name="T20" fmla="*/ 0 w 366"/>
                  <a:gd name="T21" fmla="*/ 0 h 845"/>
                  <a:gd name="T22" fmla="*/ 0 w 366"/>
                  <a:gd name="T23" fmla="*/ 0 h 845"/>
                  <a:gd name="T24" fmla="*/ 0 w 366"/>
                  <a:gd name="T25" fmla="*/ 0 h 845"/>
                  <a:gd name="T26" fmla="*/ 0 w 366"/>
                  <a:gd name="T27" fmla="*/ 0 h 845"/>
                  <a:gd name="T28" fmla="*/ 0 w 366"/>
                  <a:gd name="T29" fmla="*/ 0 h 845"/>
                  <a:gd name="T30" fmla="*/ 0 w 366"/>
                  <a:gd name="T31" fmla="*/ 0 h 845"/>
                  <a:gd name="T32" fmla="*/ 0 w 366"/>
                  <a:gd name="T33" fmla="*/ 0 h 845"/>
                  <a:gd name="T34" fmla="*/ 0 w 366"/>
                  <a:gd name="T35" fmla="*/ 0 h 845"/>
                  <a:gd name="T36" fmla="*/ 0 w 366"/>
                  <a:gd name="T37" fmla="*/ 0 h 845"/>
                  <a:gd name="T38" fmla="*/ 0 w 366"/>
                  <a:gd name="T39" fmla="*/ 0 h 845"/>
                  <a:gd name="T40" fmla="*/ 0 w 366"/>
                  <a:gd name="T41" fmla="*/ 0 h 845"/>
                  <a:gd name="T42" fmla="*/ 0 w 366"/>
                  <a:gd name="T43" fmla="*/ 0 h 845"/>
                  <a:gd name="T44" fmla="*/ 0 w 366"/>
                  <a:gd name="T45" fmla="*/ 0 h 845"/>
                  <a:gd name="T46" fmla="*/ 0 w 366"/>
                  <a:gd name="T47" fmla="*/ 0 h 845"/>
                  <a:gd name="T48" fmla="*/ 0 w 366"/>
                  <a:gd name="T49" fmla="*/ 0 h 845"/>
                  <a:gd name="T50" fmla="*/ 0 w 366"/>
                  <a:gd name="T51" fmla="*/ 0 h 845"/>
                  <a:gd name="T52" fmla="*/ 0 w 366"/>
                  <a:gd name="T53" fmla="*/ 0 h 845"/>
                  <a:gd name="T54" fmla="*/ 0 w 366"/>
                  <a:gd name="T55" fmla="*/ 0 h 845"/>
                  <a:gd name="T56" fmla="*/ 0 w 366"/>
                  <a:gd name="T57" fmla="*/ 0 h 845"/>
                  <a:gd name="T58" fmla="*/ 0 w 366"/>
                  <a:gd name="T59" fmla="*/ 0 h 845"/>
                  <a:gd name="T60" fmla="*/ 0 w 366"/>
                  <a:gd name="T61" fmla="*/ 0 h 845"/>
                  <a:gd name="T62" fmla="*/ 0 w 366"/>
                  <a:gd name="T63" fmla="*/ 0 h 8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6"/>
                  <a:gd name="T97" fmla="*/ 0 h 845"/>
                  <a:gd name="T98" fmla="*/ 366 w 366"/>
                  <a:gd name="T99" fmla="*/ 845 h 84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6" h="845">
                    <a:moveTo>
                      <a:pt x="15" y="104"/>
                    </a:moveTo>
                    <a:lnTo>
                      <a:pt x="12" y="150"/>
                    </a:lnTo>
                    <a:lnTo>
                      <a:pt x="12" y="196"/>
                    </a:lnTo>
                    <a:lnTo>
                      <a:pt x="16" y="241"/>
                    </a:lnTo>
                    <a:lnTo>
                      <a:pt x="27" y="286"/>
                    </a:lnTo>
                    <a:lnTo>
                      <a:pt x="46" y="346"/>
                    </a:lnTo>
                    <a:lnTo>
                      <a:pt x="65" y="406"/>
                    </a:lnTo>
                    <a:lnTo>
                      <a:pt x="84" y="465"/>
                    </a:lnTo>
                    <a:lnTo>
                      <a:pt x="103" y="524"/>
                    </a:lnTo>
                    <a:lnTo>
                      <a:pt x="122" y="583"/>
                    </a:lnTo>
                    <a:lnTo>
                      <a:pt x="143" y="640"/>
                    </a:lnTo>
                    <a:lnTo>
                      <a:pt x="163" y="699"/>
                    </a:lnTo>
                    <a:lnTo>
                      <a:pt x="185" y="758"/>
                    </a:lnTo>
                    <a:lnTo>
                      <a:pt x="195" y="778"/>
                    </a:lnTo>
                    <a:lnTo>
                      <a:pt x="210" y="796"/>
                    </a:lnTo>
                    <a:lnTo>
                      <a:pt x="228" y="810"/>
                    </a:lnTo>
                    <a:lnTo>
                      <a:pt x="247" y="822"/>
                    </a:lnTo>
                    <a:lnTo>
                      <a:pt x="269" y="830"/>
                    </a:lnTo>
                    <a:lnTo>
                      <a:pt x="292" y="837"/>
                    </a:lnTo>
                    <a:lnTo>
                      <a:pt x="316" y="842"/>
                    </a:lnTo>
                    <a:lnTo>
                      <a:pt x="339" y="845"/>
                    </a:lnTo>
                    <a:lnTo>
                      <a:pt x="348" y="843"/>
                    </a:lnTo>
                    <a:lnTo>
                      <a:pt x="355" y="840"/>
                    </a:lnTo>
                    <a:lnTo>
                      <a:pt x="361" y="833"/>
                    </a:lnTo>
                    <a:lnTo>
                      <a:pt x="366" y="824"/>
                    </a:lnTo>
                    <a:lnTo>
                      <a:pt x="366" y="816"/>
                    </a:lnTo>
                    <a:lnTo>
                      <a:pt x="361" y="809"/>
                    </a:lnTo>
                    <a:lnTo>
                      <a:pt x="354" y="803"/>
                    </a:lnTo>
                    <a:lnTo>
                      <a:pt x="345" y="800"/>
                    </a:lnTo>
                    <a:lnTo>
                      <a:pt x="329" y="796"/>
                    </a:lnTo>
                    <a:lnTo>
                      <a:pt x="313" y="793"/>
                    </a:lnTo>
                    <a:lnTo>
                      <a:pt x="295" y="788"/>
                    </a:lnTo>
                    <a:lnTo>
                      <a:pt x="279" y="784"/>
                    </a:lnTo>
                    <a:lnTo>
                      <a:pt x="264" y="778"/>
                    </a:lnTo>
                    <a:lnTo>
                      <a:pt x="251" y="768"/>
                    </a:lnTo>
                    <a:lnTo>
                      <a:pt x="239" y="757"/>
                    </a:lnTo>
                    <a:lnTo>
                      <a:pt x="231" y="741"/>
                    </a:lnTo>
                    <a:lnTo>
                      <a:pt x="217" y="708"/>
                    </a:lnTo>
                    <a:lnTo>
                      <a:pt x="206" y="676"/>
                    </a:lnTo>
                    <a:lnTo>
                      <a:pt x="194" y="643"/>
                    </a:lnTo>
                    <a:lnTo>
                      <a:pt x="184" y="610"/>
                    </a:lnTo>
                    <a:lnTo>
                      <a:pt x="172" y="577"/>
                    </a:lnTo>
                    <a:lnTo>
                      <a:pt x="162" y="544"/>
                    </a:lnTo>
                    <a:lnTo>
                      <a:pt x="151" y="511"/>
                    </a:lnTo>
                    <a:lnTo>
                      <a:pt x="141" y="478"/>
                    </a:lnTo>
                    <a:lnTo>
                      <a:pt x="126" y="435"/>
                    </a:lnTo>
                    <a:lnTo>
                      <a:pt x="110" y="392"/>
                    </a:lnTo>
                    <a:lnTo>
                      <a:pt x="94" y="349"/>
                    </a:lnTo>
                    <a:lnTo>
                      <a:pt x="79" y="306"/>
                    </a:lnTo>
                    <a:lnTo>
                      <a:pt x="65" y="263"/>
                    </a:lnTo>
                    <a:lnTo>
                      <a:pt x="54" y="219"/>
                    </a:lnTo>
                    <a:lnTo>
                      <a:pt x="49" y="175"/>
                    </a:lnTo>
                    <a:lnTo>
                      <a:pt x="47" y="129"/>
                    </a:lnTo>
                    <a:lnTo>
                      <a:pt x="46" y="110"/>
                    </a:lnTo>
                    <a:lnTo>
                      <a:pt x="41" y="89"/>
                    </a:lnTo>
                    <a:lnTo>
                      <a:pt x="35" y="67"/>
                    </a:lnTo>
                    <a:lnTo>
                      <a:pt x="28" y="46"/>
                    </a:lnTo>
                    <a:lnTo>
                      <a:pt x="21" y="27"/>
                    </a:lnTo>
                    <a:lnTo>
                      <a:pt x="13" y="11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5" y="17"/>
                    </a:lnTo>
                    <a:lnTo>
                      <a:pt x="10" y="44"/>
                    </a:lnTo>
                    <a:lnTo>
                      <a:pt x="13" y="76"/>
                    </a:lnTo>
                    <a:lnTo>
                      <a:pt x="15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0" name="Freeform 74"/>
              <p:cNvSpPr>
                <a:spLocks/>
              </p:cNvSpPr>
              <p:nvPr/>
            </p:nvSpPr>
            <p:spPr bwMode="auto">
              <a:xfrm>
                <a:off x="8517" y="4850"/>
                <a:ext cx="29" cy="29"/>
              </a:xfrm>
              <a:custGeom>
                <a:avLst/>
                <a:gdLst>
                  <a:gd name="T0" fmla="*/ 0 w 88"/>
                  <a:gd name="T1" fmla="*/ 0 h 87"/>
                  <a:gd name="T2" fmla="*/ 0 w 88"/>
                  <a:gd name="T3" fmla="*/ 0 h 87"/>
                  <a:gd name="T4" fmla="*/ 0 w 88"/>
                  <a:gd name="T5" fmla="*/ 0 h 87"/>
                  <a:gd name="T6" fmla="*/ 0 w 88"/>
                  <a:gd name="T7" fmla="*/ 0 h 87"/>
                  <a:gd name="T8" fmla="*/ 0 w 88"/>
                  <a:gd name="T9" fmla="*/ 0 h 87"/>
                  <a:gd name="T10" fmla="*/ 0 w 88"/>
                  <a:gd name="T11" fmla="*/ 0 h 87"/>
                  <a:gd name="T12" fmla="*/ 0 w 88"/>
                  <a:gd name="T13" fmla="*/ 0 h 87"/>
                  <a:gd name="T14" fmla="*/ 0 w 88"/>
                  <a:gd name="T15" fmla="*/ 0 h 87"/>
                  <a:gd name="T16" fmla="*/ 0 w 88"/>
                  <a:gd name="T17" fmla="*/ 0 h 87"/>
                  <a:gd name="T18" fmla="*/ 0 w 88"/>
                  <a:gd name="T19" fmla="*/ 0 h 87"/>
                  <a:gd name="T20" fmla="*/ 0 w 88"/>
                  <a:gd name="T21" fmla="*/ 0 h 87"/>
                  <a:gd name="T22" fmla="*/ 0 w 88"/>
                  <a:gd name="T23" fmla="*/ 0 h 87"/>
                  <a:gd name="T24" fmla="*/ 0 w 88"/>
                  <a:gd name="T25" fmla="*/ 0 h 87"/>
                  <a:gd name="T26" fmla="*/ 0 w 88"/>
                  <a:gd name="T27" fmla="*/ 0 h 87"/>
                  <a:gd name="T28" fmla="*/ 0 w 88"/>
                  <a:gd name="T29" fmla="*/ 0 h 87"/>
                  <a:gd name="T30" fmla="*/ 0 w 88"/>
                  <a:gd name="T31" fmla="*/ 0 h 87"/>
                  <a:gd name="T32" fmla="*/ 0 w 88"/>
                  <a:gd name="T33" fmla="*/ 0 h 87"/>
                  <a:gd name="T34" fmla="*/ 0 w 88"/>
                  <a:gd name="T35" fmla="*/ 0 h 87"/>
                  <a:gd name="T36" fmla="*/ 0 w 88"/>
                  <a:gd name="T37" fmla="*/ 0 h 87"/>
                  <a:gd name="T38" fmla="*/ 0 w 88"/>
                  <a:gd name="T39" fmla="*/ 0 h 87"/>
                  <a:gd name="T40" fmla="*/ 0 w 88"/>
                  <a:gd name="T41" fmla="*/ 0 h 87"/>
                  <a:gd name="T42" fmla="*/ 0 w 88"/>
                  <a:gd name="T43" fmla="*/ 0 h 87"/>
                  <a:gd name="T44" fmla="*/ 0 w 88"/>
                  <a:gd name="T45" fmla="*/ 0 h 87"/>
                  <a:gd name="T46" fmla="*/ 0 w 88"/>
                  <a:gd name="T47" fmla="*/ 0 h 87"/>
                  <a:gd name="T48" fmla="*/ 0 w 88"/>
                  <a:gd name="T49" fmla="*/ 0 h 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8"/>
                  <a:gd name="T76" fmla="*/ 0 h 87"/>
                  <a:gd name="T77" fmla="*/ 88 w 88"/>
                  <a:gd name="T78" fmla="*/ 87 h 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8" h="87">
                    <a:moveTo>
                      <a:pt x="84" y="23"/>
                    </a:moveTo>
                    <a:lnTo>
                      <a:pt x="88" y="18"/>
                    </a:lnTo>
                    <a:lnTo>
                      <a:pt x="87" y="13"/>
                    </a:lnTo>
                    <a:lnTo>
                      <a:pt x="84" y="7"/>
                    </a:lnTo>
                    <a:lnTo>
                      <a:pt x="77" y="3"/>
                    </a:lnTo>
                    <a:lnTo>
                      <a:pt x="71" y="0"/>
                    </a:lnTo>
                    <a:lnTo>
                      <a:pt x="62" y="0"/>
                    </a:lnTo>
                    <a:lnTo>
                      <a:pt x="55" y="1"/>
                    </a:lnTo>
                    <a:lnTo>
                      <a:pt x="47" y="5"/>
                    </a:lnTo>
                    <a:lnTo>
                      <a:pt x="41" y="11"/>
                    </a:lnTo>
                    <a:lnTo>
                      <a:pt x="34" y="20"/>
                    </a:lnTo>
                    <a:lnTo>
                      <a:pt x="25" y="31"/>
                    </a:lnTo>
                    <a:lnTo>
                      <a:pt x="16" y="43"/>
                    </a:lnTo>
                    <a:lnTo>
                      <a:pt x="9" y="56"/>
                    </a:lnTo>
                    <a:lnTo>
                      <a:pt x="3" y="69"/>
                    </a:lnTo>
                    <a:lnTo>
                      <a:pt x="0" y="79"/>
                    </a:lnTo>
                    <a:lnTo>
                      <a:pt x="3" y="87"/>
                    </a:lnTo>
                    <a:lnTo>
                      <a:pt x="15" y="80"/>
                    </a:lnTo>
                    <a:lnTo>
                      <a:pt x="27" y="70"/>
                    </a:lnTo>
                    <a:lnTo>
                      <a:pt x="40" y="60"/>
                    </a:lnTo>
                    <a:lnTo>
                      <a:pt x="52" y="50"/>
                    </a:lnTo>
                    <a:lnTo>
                      <a:pt x="63" y="41"/>
                    </a:lnTo>
                    <a:lnTo>
                      <a:pt x="72" y="33"/>
                    </a:lnTo>
                    <a:lnTo>
                      <a:pt x="80" y="27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1" name="Freeform 75"/>
              <p:cNvSpPr>
                <a:spLocks/>
              </p:cNvSpPr>
              <p:nvPr/>
            </p:nvSpPr>
            <p:spPr bwMode="auto">
              <a:xfrm>
                <a:off x="8536" y="4890"/>
                <a:ext cx="34" cy="9"/>
              </a:xfrm>
              <a:custGeom>
                <a:avLst/>
                <a:gdLst>
                  <a:gd name="T0" fmla="*/ 0 w 102"/>
                  <a:gd name="T1" fmla="*/ 0 h 28"/>
                  <a:gd name="T2" fmla="*/ 0 w 102"/>
                  <a:gd name="T3" fmla="*/ 0 h 28"/>
                  <a:gd name="T4" fmla="*/ 0 w 102"/>
                  <a:gd name="T5" fmla="*/ 0 h 28"/>
                  <a:gd name="T6" fmla="*/ 0 w 102"/>
                  <a:gd name="T7" fmla="*/ 0 h 28"/>
                  <a:gd name="T8" fmla="*/ 0 w 102"/>
                  <a:gd name="T9" fmla="*/ 0 h 28"/>
                  <a:gd name="T10" fmla="*/ 0 w 102"/>
                  <a:gd name="T11" fmla="*/ 0 h 28"/>
                  <a:gd name="T12" fmla="*/ 0 w 102"/>
                  <a:gd name="T13" fmla="*/ 0 h 28"/>
                  <a:gd name="T14" fmla="*/ 0 w 102"/>
                  <a:gd name="T15" fmla="*/ 0 h 28"/>
                  <a:gd name="T16" fmla="*/ 0 w 102"/>
                  <a:gd name="T17" fmla="*/ 0 h 28"/>
                  <a:gd name="T18" fmla="*/ 0 w 102"/>
                  <a:gd name="T19" fmla="*/ 0 h 28"/>
                  <a:gd name="T20" fmla="*/ 0 w 102"/>
                  <a:gd name="T21" fmla="*/ 0 h 28"/>
                  <a:gd name="T22" fmla="*/ 0 w 102"/>
                  <a:gd name="T23" fmla="*/ 0 h 28"/>
                  <a:gd name="T24" fmla="*/ 0 w 102"/>
                  <a:gd name="T25" fmla="*/ 0 h 28"/>
                  <a:gd name="T26" fmla="*/ 0 w 102"/>
                  <a:gd name="T27" fmla="*/ 0 h 28"/>
                  <a:gd name="T28" fmla="*/ 0 w 102"/>
                  <a:gd name="T29" fmla="*/ 0 h 28"/>
                  <a:gd name="T30" fmla="*/ 0 w 102"/>
                  <a:gd name="T31" fmla="*/ 0 h 28"/>
                  <a:gd name="T32" fmla="*/ 0 w 102"/>
                  <a:gd name="T33" fmla="*/ 0 h 28"/>
                  <a:gd name="T34" fmla="*/ 0 w 102"/>
                  <a:gd name="T35" fmla="*/ 0 h 28"/>
                  <a:gd name="T36" fmla="*/ 0 w 102"/>
                  <a:gd name="T37" fmla="*/ 0 h 28"/>
                  <a:gd name="T38" fmla="*/ 0 w 102"/>
                  <a:gd name="T39" fmla="*/ 0 h 28"/>
                  <a:gd name="T40" fmla="*/ 0 w 102"/>
                  <a:gd name="T41" fmla="*/ 0 h 28"/>
                  <a:gd name="T42" fmla="*/ 0 w 102"/>
                  <a:gd name="T43" fmla="*/ 0 h 28"/>
                  <a:gd name="T44" fmla="*/ 0 w 102"/>
                  <a:gd name="T45" fmla="*/ 0 h 28"/>
                  <a:gd name="T46" fmla="*/ 0 w 102"/>
                  <a:gd name="T47" fmla="*/ 0 h 28"/>
                  <a:gd name="T48" fmla="*/ 0 w 102"/>
                  <a:gd name="T49" fmla="*/ 0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28"/>
                  <a:gd name="T77" fmla="*/ 102 w 102"/>
                  <a:gd name="T78" fmla="*/ 28 h 2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28">
                    <a:moveTo>
                      <a:pt x="92" y="23"/>
                    </a:moveTo>
                    <a:lnTo>
                      <a:pt x="96" y="21"/>
                    </a:lnTo>
                    <a:lnTo>
                      <a:pt x="99" y="18"/>
                    </a:lnTo>
                    <a:lnTo>
                      <a:pt x="101" y="14"/>
                    </a:lnTo>
                    <a:lnTo>
                      <a:pt x="102" y="10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76" y="2"/>
                    </a:lnTo>
                    <a:lnTo>
                      <a:pt x="61" y="7"/>
                    </a:lnTo>
                    <a:lnTo>
                      <a:pt x="46" y="10"/>
                    </a:lnTo>
                    <a:lnTo>
                      <a:pt x="33" y="11"/>
                    </a:lnTo>
                    <a:lnTo>
                      <a:pt x="20" y="15"/>
                    </a:lnTo>
                    <a:lnTo>
                      <a:pt x="10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10" y="28"/>
                    </a:lnTo>
                    <a:lnTo>
                      <a:pt x="20" y="28"/>
                    </a:lnTo>
                    <a:lnTo>
                      <a:pt x="32" y="27"/>
                    </a:lnTo>
                    <a:lnTo>
                      <a:pt x="44" y="27"/>
                    </a:lnTo>
                    <a:lnTo>
                      <a:pt x="55" y="25"/>
                    </a:lnTo>
                    <a:lnTo>
                      <a:pt x="67" y="24"/>
                    </a:lnTo>
                    <a:lnTo>
                      <a:pt x="80" y="24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2" name="Freeform 76"/>
              <p:cNvSpPr>
                <a:spLocks/>
              </p:cNvSpPr>
              <p:nvPr/>
            </p:nvSpPr>
            <p:spPr bwMode="auto">
              <a:xfrm>
                <a:off x="8550" y="4921"/>
                <a:ext cx="47" cy="12"/>
              </a:xfrm>
              <a:custGeom>
                <a:avLst/>
                <a:gdLst>
                  <a:gd name="T0" fmla="*/ 0 w 142"/>
                  <a:gd name="T1" fmla="*/ 0 h 36"/>
                  <a:gd name="T2" fmla="*/ 0 w 142"/>
                  <a:gd name="T3" fmla="*/ 0 h 36"/>
                  <a:gd name="T4" fmla="*/ 0 w 142"/>
                  <a:gd name="T5" fmla="*/ 0 h 36"/>
                  <a:gd name="T6" fmla="*/ 0 w 142"/>
                  <a:gd name="T7" fmla="*/ 0 h 36"/>
                  <a:gd name="T8" fmla="*/ 0 w 142"/>
                  <a:gd name="T9" fmla="*/ 0 h 36"/>
                  <a:gd name="T10" fmla="*/ 0 w 142"/>
                  <a:gd name="T11" fmla="*/ 0 h 36"/>
                  <a:gd name="T12" fmla="*/ 0 w 142"/>
                  <a:gd name="T13" fmla="*/ 0 h 36"/>
                  <a:gd name="T14" fmla="*/ 0 w 142"/>
                  <a:gd name="T15" fmla="*/ 0 h 36"/>
                  <a:gd name="T16" fmla="*/ 0 w 142"/>
                  <a:gd name="T17" fmla="*/ 0 h 36"/>
                  <a:gd name="T18" fmla="*/ 0 w 142"/>
                  <a:gd name="T19" fmla="*/ 0 h 36"/>
                  <a:gd name="T20" fmla="*/ 0 w 142"/>
                  <a:gd name="T21" fmla="*/ 0 h 36"/>
                  <a:gd name="T22" fmla="*/ 0 w 142"/>
                  <a:gd name="T23" fmla="*/ 0 h 36"/>
                  <a:gd name="T24" fmla="*/ 0 w 142"/>
                  <a:gd name="T25" fmla="*/ 0 h 36"/>
                  <a:gd name="T26" fmla="*/ 0 w 142"/>
                  <a:gd name="T27" fmla="*/ 0 h 36"/>
                  <a:gd name="T28" fmla="*/ 0 w 142"/>
                  <a:gd name="T29" fmla="*/ 0 h 36"/>
                  <a:gd name="T30" fmla="*/ 0 w 142"/>
                  <a:gd name="T31" fmla="*/ 0 h 36"/>
                  <a:gd name="T32" fmla="*/ 0 w 142"/>
                  <a:gd name="T33" fmla="*/ 0 h 36"/>
                  <a:gd name="T34" fmla="*/ 0 w 142"/>
                  <a:gd name="T35" fmla="*/ 0 h 36"/>
                  <a:gd name="T36" fmla="*/ 0 w 142"/>
                  <a:gd name="T37" fmla="*/ 0 h 36"/>
                  <a:gd name="T38" fmla="*/ 0 w 142"/>
                  <a:gd name="T39" fmla="*/ 0 h 36"/>
                  <a:gd name="T40" fmla="*/ 0 w 142"/>
                  <a:gd name="T41" fmla="*/ 0 h 36"/>
                  <a:gd name="T42" fmla="*/ 0 w 142"/>
                  <a:gd name="T43" fmla="*/ 0 h 36"/>
                  <a:gd name="T44" fmla="*/ 0 w 142"/>
                  <a:gd name="T45" fmla="*/ 0 h 36"/>
                  <a:gd name="T46" fmla="*/ 0 w 142"/>
                  <a:gd name="T47" fmla="*/ 0 h 36"/>
                  <a:gd name="T48" fmla="*/ 0 w 142"/>
                  <a:gd name="T49" fmla="*/ 0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2"/>
                  <a:gd name="T76" fmla="*/ 0 h 36"/>
                  <a:gd name="T77" fmla="*/ 142 w 14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2" h="36">
                    <a:moveTo>
                      <a:pt x="123" y="36"/>
                    </a:moveTo>
                    <a:lnTo>
                      <a:pt x="129" y="36"/>
                    </a:lnTo>
                    <a:lnTo>
                      <a:pt x="135" y="32"/>
                    </a:lnTo>
                    <a:lnTo>
                      <a:pt x="139" y="28"/>
                    </a:lnTo>
                    <a:lnTo>
                      <a:pt x="142" y="20"/>
                    </a:lnTo>
                    <a:lnTo>
                      <a:pt x="141" y="15"/>
                    </a:lnTo>
                    <a:lnTo>
                      <a:pt x="138" y="9"/>
                    </a:lnTo>
                    <a:lnTo>
                      <a:pt x="133" y="5"/>
                    </a:lnTo>
                    <a:lnTo>
                      <a:pt x="126" y="3"/>
                    </a:lnTo>
                    <a:lnTo>
                      <a:pt x="108" y="3"/>
                    </a:lnTo>
                    <a:lnTo>
                      <a:pt x="88" y="3"/>
                    </a:lnTo>
                    <a:lnTo>
                      <a:pt x="67" y="2"/>
                    </a:lnTo>
                    <a:lnTo>
                      <a:pt x="47" y="2"/>
                    </a:lnTo>
                    <a:lnTo>
                      <a:pt x="29" y="0"/>
                    </a:lnTo>
                    <a:lnTo>
                      <a:pt x="13" y="2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22" y="16"/>
                    </a:lnTo>
                    <a:lnTo>
                      <a:pt x="38" y="19"/>
                    </a:lnTo>
                    <a:lnTo>
                      <a:pt x="54" y="22"/>
                    </a:lnTo>
                    <a:lnTo>
                      <a:pt x="72" y="25"/>
                    </a:lnTo>
                    <a:lnTo>
                      <a:pt x="89" y="29"/>
                    </a:lnTo>
                    <a:lnTo>
                      <a:pt x="107" y="32"/>
                    </a:lnTo>
                    <a:lnTo>
                      <a:pt x="12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3" name="Freeform 77"/>
              <p:cNvSpPr>
                <a:spLocks/>
              </p:cNvSpPr>
              <p:nvPr/>
            </p:nvSpPr>
            <p:spPr bwMode="auto">
              <a:xfrm>
                <a:off x="8416" y="4751"/>
                <a:ext cx="117" cy="200"/>
              </a:xfrm>
              <a:custGeom>
                <a:avLst/>
                <a:gdLst>
                  <a:gd name="T0" fmla="*/ 0 w 351"/>
                  <a:gd name="T1" fmla="*/ 0 h 601"/>
                  <a:gd name="T2" fmla="*/ 0 w 351"/>
                  <a:gd name="T3" fmla="*/ 0 h 601"/>
                  <a:gd name="T4" fmla="*/ 0 w 351"/>
                  <a:gd name="T5" fmla="*/ 0 h 601"/>
                  <a:gd name="T6" fmla="*/ 0 w 351"/>
                  <a:gd name="T7" fmla="*/ 0 h 601"/>
                  <a:gd name="T8" fmla="*/ 0 w 351"/>
                  <a:gd name="T9" fmla="*/ 0 h 601"/>
                  <a:gd name="T10" fmla="*/ 0 w 351"/>
                  <a:gd name="T11" fmla="*/ 0 h 601"/>
                  <a:gd name="T12" fmla="*/ 0 w 351"/>
                  <a:gd name="T13" fmla="*/ 0 h 601"/>
                  <a:gd name="T14" fmla="*/ 0 w 351"/>
                  <a:gd name="T15" fmla="*/ 0 h 601"/>
                  <a:gd name="T16" fmla="*/ 0 w 351"/>
                  <a:gd name="T17" fmla="*/ 0 h 601"/>
                  <a:gd name="T18" fmla="*/ 0 w 351"/>
                  <a:gd name="T19" fmla="*/ 0 h 601"/>
                  <a:gd name="T20" fmla="*/ 0 w 351"/>
                  <a:gd name="T21" fmla="*/ 0 h 601"/>
                  <a:gd name="T22" fmla="*/ 0 w 351"/>
                  <a:gd name="T23" fmla="*/ 0 h 601"/>
                  <a:gd name="T24" fmla="*/ 0 w 351"/>
                  <a:gd name="T25" fmla="*/ 0 h 601"/>
                  <a:gd name="T26" fmla="*/ 0 w 351"/>
                  <a:gd name="T27" fmla="*/ 0 h 601"/>
                  <a:gd name="T28" fmla="*/ 0 w 351"/>
                  <a:gd name="T29" fmla="*/ 0 h 601"/>
                  <a:gd name="T30" fmla="*/ 0 w 351"/>
                  <a:gd name="T31" fmla="*/ 0 h 601"/>
                  <a:gd name="T32" fmla="*/ 0 w 351"/>
                  <a:gd name="T33" fmla="*/ 0 h 601"/>
                  <a:gd name="T34" fmla="*/ 0 w 351"/>
                  <a:gd name="T35" fmla="*/ 0 h 601"/>
                  <a:gd name="T36" fmla="*/ 0 w 351"/>
                  <a:gd name="T37" fmla="*/ 0 h 601"/>
                  <a:gd name="T38" fmla="*/ 0 w 351"/>
                  <a:gd name="T39" fmla="*/ 0 h 601"/>
                  <a:gd name="T40" fmla="*/ 0 w 351"/>
                  <a:gd name="T41" fmla="*/ 0 h 601"/>
                  <a:gd name="T42" fmla="*/ 0 w 351"/>
                  <a:gd name="T43" fmla="*/ 0 h 601"/>
                  <a:gd name="T44" fmla="*/ 0 w 351"/>
                  <a:gd name="T45" fmla="*/ 0 h 601"/>
                  <a:gd name="T46" fmla="*/ 0 w 351"/>
                  <a:gd name="T47" fmla="*/ 0 h 601"/>
                  <a:gd name="T48" fmla="*/ 0 w 351"/>
                  <a:gd name="T49" fmla="*/ 0 h 601"/>
                  <a:gd name="T50" fmla="*/ 0 w 351"/>
                  <a:gd name="T51" fmla="*/ 0 h 601"/>
                  <a:gd name="T52" fmla="*/ 0 w 351"/>
                  <a:gd name="T53" fmla="*/ 0 h 601"/>
                  <a:gd name="T54" fmla="*/ 0 w 351"/>
                  <a:gd name="T55" fmla="*/ 0 h 601"/>
                  <a:gd name="T56" fmla="*/ 0 w 351"/>
                  <a:gd name="T57" fmla="*/ 0 h 601"/>
                  <a:gd name="T58" fmla="*/ 0 w 351"/>
                  <a:gd name="T59" fmla="*/ 0 h 601"/>
                  <a:gd name="T60" fmla="*/ 0 w 351"/>
                  <a:gd name="T61" fmla="*/ 0 h 601"/>
                  <a:gd name="T62" fmla="*/ 0 w 351"/>
                  <a:gd name="T63" fmla="*/ 0 h 601"/>
                  <a:gd name="T64" fmla="*/ 0 w 351"/>
                  <a:gd name="T65" fmla="*/ 0 h 601"/>
                  <a:gd name="T66" fmla="*/ 0 w 351"/>
                  <a:gd name="T67" fmla="*/ 0 h 601"/>
                  <a:gd name="T68" fmla="*/ 0 w 351"/>
                  <a:gd name="T69" fmla="*/ 0 h 601"/>
                  <a:gd name="T70" fmla="*/ 0 w 351"/>
                  <a:gd name="T71" fmla="*/ 0 h 601"/>
                  <a:gd name="T72" fmla="*/ 0 w 351"/>
                  <a:gd name="T73" fmla="*/ 0 h 601"/>
                  <a:gd name="T74" fmla="*/ 0 w 351"/>
                  <a:gd name="T75" fmla="*/ 0 h 601"/>
                  <a:gd name="T76" fmla="*/ 0 w 351"/>
                  <a:gd name="T77" fmla="*/ 0 h 601"/>
                  <a:gd name="T78" fmla="*/ 0 w 351"/>
                  <a:gd name="T79" fmla="*/ 0 h 601"/>
                  <a:gd name="T80" fmla="*/ 0 w 351"/>
                  <a:gd name="T81" fmla="*/ 0 h 60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51"/>
                  <a:gd name="T124" fmla="*/ 0 h 601"/>
                  <a:gd name="T125" fmla="*/ 351 w 351"/>
                  <a:gd name="T126" fmla="*/ 601 h 60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51" h="601">
                    <a:moveTo>
                      <a:pt x="108" y="298"/>
                    </a:moveTo>
                    <a:lnTo>
                      <a:pt x="132" y="338"/>
                    </a:lnTo>
                    <a:lnTo>
                      <a:pt x="157" y="377"/>
                    </a:lnTo>
                    <a:lnTo>
                      <a:pt x="182" y="414"/>
                    </a:lnTo>
                    <a:lnTo>
                      <a:pt x="208" y="451"/>
                    </a:lnTo>
                    <a:lnTo>
                      <a:pt x="235" y="487"/>
                    </a:lnTo>
                    <a:lnTo>
                      <a:pt x="263" y="523"/>
                    </a:lnTo>
                    <a:lnTo>
                      <a:pt x="292" y="559"/>
                    </a:lnTo>
                    <a:lnTo>
                      <a:pt x="321" y="594"/>
                    </a:lnTo>
                    <a:lnTo>
                      <a:pt x="326" y="598"/>
                    </a:lnTo>
                    <a:lnTo>
                      <a:pt x="332" y="601"/>
                    </a:lnTo>
                    <a:lnTo>
                      <a:pt x="337" y="601"/>
                    </a:lnTo>
                    <a:lnTo>
                      <a:pt x="343" y="598"/>
                    </a:lnTo>
                    <a:lnTo>
                      <a:pt x="349" y="594"/>
                    </a:lnTo>
                    <a:lnTo>
                      <a:pt x="351" y="588"/>
                    </a:lnTo>
                    <a:lnTo>
                      <a:pt x="351" y="582"/>
                    </a:lnTo>
                    <a:lnTo>
                      <a:pt x="349" y="576"/>
                    </a:lnTo>
                    <a:lnTo>
                      <a:pt x="327" y="538"/>
                    </a:lnTo>
                    <a:lnTo>
                      <a:pt x="304" y="499"/>
                    </a:lnTo>
                    <a:lnTo>
                      <a:pt x="279" y="463"/>
                    </a:lnTo>
                    <a:lnTo>
                      <a:pt x="252" y="427"/>
                    </a:lnTo>
                    <a:lnTo>
                      <a:pt x="224" y="391"/>
                    </a:lnTo>
                    <a:lnTo>
                      <a:pt x="198" y="355"/>
                    </a:lnTo>
                    <a:lnTo>
                      <a:pt x="172" y="319"/>
                    </a:lnTo>
                    <a:lnTo>
                      <a:pt x="147" y="280"/>
                    </a:lnTo>
                    <a:lnTo>
                      <a:pt x="125" y="242"/>
                    </a:lnTo>
                    <a:lnTo>
                      <a:pt x="101" y="197"/>
                    </a:lnTo>
                    <a:lnTo>
                      <a:pt x="79" y="150"/>
                    </a:lnTo>
                    <a:lnTo>
                      <a:pt x="59" y="104"/>
                    </a:lnTo>
                    <a:lnTo>
                      <a:pt x="38" y="62"/>
                    </a:lnTo>
                    <a:lnTo>
                      <a:pt x="22" y="29"/>
                    </a:lnTo>
                    <a:lnTo>
                      <a:pt x="9" y="7"/>
                    </a:lnTo>
                    <a:lnTo>
                      <a:pt x="0" y="0"/>
                    </a:lnTo>
                    <a:lnTo>
                      <a:pt x="4" y="17"/>
                    </a:lnTo>
                    <a:lnTo>
                      <a:pt x="13" y="45"/>
                    </a:lnTo>
                    <a:lnTo>
                      <a:pt x="23" y="82"/>
                    </a:lnTo>
                    <a:lnTo>
                      <a:pt x="38" y="124"/>
                    </a:lnTo>
                    <a:lnTo>
                      <a:pt x="54" y="170"/>
                    </a:lnTo>
                    <a:lnTo>
                      <a:pt x="70" y="216"/>
                    </a:lnTo>
                    <a:lnTo>
                      <a:pt x="89" y="259"/>
                    </a:lnTo>
                    <a:lnTo>
                      <a:pt x="108" y="29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4" name="Freeform 78"/>
              <p:cNvSpPr>
                <a:spLocks/>
              </p:cNvSpPr>
              <p:nvPr/>
            </p:nvSpPr>
            <p:spPr bwMode="auto">
              <a:xfrm>
                <a:off x="8100" y="4623"/>
                <a:ext cx="541" cy="495"/>
              </a:xfrm>
              <a:custGeom>
                <a:avLst/>
                <a:gdLst>
                  <a:gd name="T0" fmla="*/ 0 w 2164"/>
                  <a:gd name="T1" fmla="*/ 0 h 1979"/>
                  <a:gd name="T2" fmla="*/ 0 w 2164"/>
                  <a:gd name="T3" fmla="*/ 0 h 1979"/>
                  <a:gd name="T4" fmla="*/ 0 w 2164"/>
                  <a:gd name="T5" fmla="*/ 0 h 1979"/>
                  <a:gd name="T6" fmla="*/ 0 w 2164"/>
                  <a:gd name="T7" fmla="*/ 0 h 1979"/>
                  <a:gd name="T8" fmla="*/ 0 w 2164"/>
                  <a:gd name="T9" fmla="*/ 0 h 1979"/>
                  <a:gd name="T10" fmla="*/ 0 w 2164"/>
                  <a:gd name="T11" fmla="*/ 0 h 1979"/>
                  <a:gd name="T12" fmla="*/ 0 w 2164"/>
                  <a:gd name="T13" fmla="*/ 0 h 1979"/>
                  <a:gd name="T14" fmla="*/ 0 w 2164"/>
                  <a:gd name="T15" fmla="*/ 0 h 1979"/>
                  <a:gd name="T16" fmla="*/ 0 w 2164"/>
                  <a:gd name="T17" fmla="*/ 0 h 1979"/>
                  <a:gd name="T18" fmla="*/ 0 w 2164"/>
                  <a:gd name="T19" fmla="*/ 0 h 1979"/>
                  <a:gd name="T20" fmla="*/ 0 w 2164"/>
                  <a:gd name="T21" fmla="*/ 0 h 1979"/>
                  <a:gd name="T22" fmla="*/ 0 w 2164"/>
                  <a:gd name="T23" fmla="*/ 0 h 1979"/>
                  <a:gd name="T24" fmla="*/ 0 w 2164"/>
                  <a:gd name="T25" fmla="*/ 0 h 1979"/>
                  <a:gd name="T26" fmla="*/ 0 w 2164"/>
                  <a:gd name="T27" fmla="*/ 0 h 1979"/>
                  <a:gd name="T28" fmla="*/ 0 w 2164"/>
                  <a:gd name="T29" fmla="*/ 0 h 1979"/>
                  <a:gd name="T30" fmla="*/ 0 w 2164"/>
                  <a:gd name="T31" fmla="*/ 0 h 1979"/>
                  <a:gd name="T32" fmla="*/ 0 w 2164"/>
                  <a:gd name="T33" fmla="*/ 0 h 1979"/>
                  <a:gd name="T34" fmla="*/ 0 w 2164"/>
                  <a:gd name="T35" fmla="*/ 0 h 1979"/>
                  <a:gd name="T36" fmla="*/ 0 w 2164"/>
                  <a:gd name="T37" fmla="*/ 0 h 1979"/>
                  <a:gd name="T38" fmla="*/ 0 w 2164"/>
                  <a:gd name="T39" fmla="*/ 0 h 1979"/>
                  <a:gd name="T40" fmla="*/ 0 w 2164"/>
                  <a:gd name="T41" fmla="*/ 0 h 1979"/>
                  <a:gd name="T42" fmla="*/ 0 w 2164"/>
                  <a:gd name="T43" fmla="*/ 0 h 1979"/>
                  <a:gd name="T44" fmla="*/ 0 w 2164"/>
                  <a:gd name="T45" fmla="*/ 0 h 1979"/>
                  <a:gd name="T46" fmla="*/ 0 w 2164"/>
                  <a:gd name="T47" fmla="*/ 0 h 1979"/>
                  <a:gd name="T48" fmla="*/ 0 w 2164"/>
                  <a:gd name="T49" fmla="*/ 0 h 1979"/>
                  <a:gd name="T50" fmla="*/ 0 w 2164"/>
                  <a:gd name="T51" fmla="*/ 0 h 1979"/>
                  <a:gd name="T52" fmla="*/ 0 w 2164"/>
                  <a:gd name="T53" fmla="*/ 0 h 1979"/>
                  <a:gd name="T54" fmla="*/ 0 w 2164"/>
                  <a:gd name="T55" fmla="*/ 0 h 1979"/>
                  <a:gd name="T56" fmla="*/ 0 w 2164"/>
                  <a:gd name="T57" fmla="*/ 0 h 1979"/>
                  <a:gd name="T58" fmla="*/ 0 w 2164"/>
                  <a:gd name="T59" fmla="*/ 0 h 1979"/>
                  <a:gd name="T60" fmla="*/ 0 w 2164"/>
                  <a:gd name="T61" fmla="*/ 0 h 1979"/>
                  <a:gd name="T62" fmla="*/ 0 w 2164"/>
                  <a:gd name="T63" fmla="*/ 0 h 1979"/>
                  <a:gd name="T64" fmla="*/ 0 w 2164"/>
                  <a:gd name="T65" fmla="*/ 0 h 1979"/>
                  <a:gd name="T66" fmla="*/ 0 w 2164"/>
                  <a:gd name="T67" fmla="*/ 0 h 1979"/>
                  <a:gd name="T68" fmla="*/ 0 w 2164"/>
                  <a:gd name="T69" fmla="*/ 0 h 1979"/>
                  <a:gd name="T70" fmla="*/ 0 w 2164"/>
                  <a:gd name="T71" fmla="*/ 0 h 1979"/>
                  <a:gd name="T72" fmla="*/ 0 w 2164"/>
                  <a:gd name="T73" fmla="*/ 0 h 1979"/>
                  <a:gd name="T74" fmla="*/ 0 w 2164"/>
                  <a:gd name="T75" fmla="*/ 0 h 1979"/>
                  <a:gd name="T76" fmla="*/ 0 w 2164"/>
                  <a:gd name="T77" fmla="*/ 0 h 1979"/>
                  <a:gd name="T78" fmla="*/ 0 w 2164"/>
                  <a:gd name="T79" fmla="*/ 0 h 1979"/>
                  <a:gd name="T80" fmla="*/ 0 w 2164"/>
                  <a:gd name="T81" fmla="*/ 0 h 1979"/>
                  <a:gd name="T82" fmla="*/ 0 w 2164"/>
                  <a:gd name="T83" fmla="*/ 0 h 1979"/>
                  <a:gd name="T84" fmla="*/ 0 w 2164"/>
                  <a:gd name="T85" fmla="*/ 0 h 1979"/>
                  <a:gd name="T86" fmla="*/ 0 w 2164"/>
                  <a:gd name="T87" fmla="*/ 0 h 1979"/>
                  <a:gd name="T88" fmla="*/ 0 w 2164"/>
                  <a:gd name="T89" fmla="*/ 0 h 1979"/>
                  <a:gd name="T90" fmla="*/ 0 w 2164"/>
                  <a:gd name="T91" fmla="*/ 0 h 1979"/>
                  <a:gd name="T92" fmla="*/ 0 w 2164"/>
                  <a:gd name="T93" fmla="*/ 0 h 197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164"/>
                  <a:gd name="T142" fmla="*/ 0 h 1979"/>
                  <a:gd name="T143" fmla="*/ 2164 w 2164"/>
                  <a:gd name="T144" fmla="*/ 1979 h 197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164" h="1979">
                    <a:moveTo>
                      <a:pt x="743" y="0"/>
                    </a:moveTo>
                    <a:lnTo>
                      <a:pt x="746" y="0"/>
                    </a:lnTo>
                    <a:lnTo>
                      <a:pt x="753" y="0"/>
                    </a:lnTo>
                    <a:lnTo>
                      <a:pt x="763" y="0"/>
                    </a:lnTo>
                    <a:lnTo>
                      <a:pt x="778" y="0"/>
                    </a:lnTo>
                    <a:lnTo>
                      <a:pt x="798" y="1"/>
                    </a:lnTo>
                    <a:lnTo>
                      <a:pt x="822" y="1"/>
                    </a:lnTo>
                    <a:lnTo>
                      <a:pt x="848" y="2"/>
                    </a:lnTo>
                    <a:lnTo>
                      <a:pt x="878" y="3"/>
                    </a:lnTo>
                    <a:lnTo>
                      <a:pt x="912" y="5"/>
                    </a:lnTo>
                    <a:lnTo>
                      <a:pt x="949" y="7"/>
                    </a:lnTo>
                    <a:lnTo>
                      <a:pt x="987" y="10"/>
                    </a:lnTo>
                    <a:lnTo>
                      <a:pt x="1030" y="13"/>
                    </a:lnTo>
                    <a:lnTo>
                      <a:pt x="1074" y="16"/>
                    </a:lnTo>
                    <a:lnTo>
                      <a:pt x="1121" y="21"/>
                    </a:lnTo>
                    <a:lnTo>
                      <a:pt x="1171" y="27"/>
                    </a:lnTo>
                    <a:lnTo>
                      <a:pt x="1222" y="32"/>
                    </a:lnTo>
                    <a:lnTo>
                      <a:pt x="1275" y="39"/>
                    </a:lnTo>
                    <a:lnTo>
                      <a:pt x="1329" y="47"/>
                    </a:lnTo>
                    <a:lnTo>
                      <a:pt x="1386" y="56"/>
                    </a:lnTo>
                    <a:lnTo>
                      <a:pt x="1443" y="65"/>
                    </a:lnTo>
                    <a:lnTo>
                      <a:pt x="1502" y="75"/>
                    </a:lnTo>
                    <a:lnTo>
                      <a:pt x="1560" y="87"/>
                    </a:lnTo>
                    <a:lnTo>
                      <a:pt x="1620" y="100"/>
                    </a:lnTo>
                    <a:lnTo>
                      <a:pt x="1681" y="115"/>
                    </a:lnTo>
                    <a:lnTo>
                      <a:pt x="1742" y="129"/>
                    </a:lnTo>
                    <a:lnTo>
                      <a:pt x="1804" y="146"/>
                    </a:lnTo>
                    <a:lnTo>
                      <a:pt x="1865" y="164"/>
                    </a:lnTo>
                    <a:lnTo>
                      <a:pt x="1926" y="183"/>
                    </a:lnTo>
                    <a:lnTo>
                      <a:pt x="1987" y="204"/>
                    </a:lnTo>
                    <a:lnTo>
                      <a:pt x="2047" y="226"/>
                    </a:lnTo>
                    <a:lnTo>
                      <a:pt x="2105" y="250"/>
                    </a:lnTo>
                    <a:lnTo>
                      <a:pt x="2164" y="276"/>
                    </a:lnTo>
                    <a:lnTo>
                      <a:pt x="1975" y="1184"/>
                    </a:lnTo>
                    <a:lnTo>
                      <a:pt x="1980" y="1185"/>
                    </a:lnTo>
                    <a:lnTo>
                      <a:pt x="1990" y="1191"/>
                    </a:lnTo>
                    <a:lnTo>
                      <a:pt x="2005" y="1201"/>
                    </a:lnTo>
                    <a:lnTo>
                      <a:pt x="2020" y="1219"/>
                    </a:lnTo>
                    <a:lnTo>
                      <a:pt x="2031" y="1246"/>
                    </a:lnTo>
                    <a:lnTo>
                      <a:pt x="2035" y="1282"/>
                    </a:lnTo>
                    <a:lnTo>
                      <a:pt x="2030" y="1332"/>
                    </a:lnTo>
                    <a:lnTo>
                      <a:pt x="2011" y="1394"/>
                    </a:lnTo>
                    <a:lnTo>
                      <a:pt x="1681" y="1835"/>
                    </a:lnTo>
                    <a:lnTo>
                      <a:pt x="1636" y="1835"/>
                    </a:lnTo>
                    <a:lnTo>
                      <a:pt x="1512" y="1979"/>
                    </a:lnTo>
                    <a:lnTo>
                      <a:pt x="1510" y="1979"/>
                    </a:lnTo>
                    <a:lnTo>
                      <a:pt x="1502" y="1978"/>
                    </a:lnTo>
                    <a:lnTo>
                      <a:pt x="1490" y="1977"/>
                    </a:lnTo>
                    <a:lnTo>
                      <a:pt x="1474" y="1974"/>
                    </a:lnTo>
                    <a:lnTo>
                      <a:pt x="1451" y="1972"/>
                    </a:lnTo>
                    <a:lnTo>
                      <a:pt x="1427" y="1969"/>
                    </a:lnTo>
                    <a:lnTo>
                      <a:pt x="1397" y="1965"/>
                    </a:lnTo>
                    <a:lnTo>
                      <a:pt x="1364" y="1961"/>
                    </a:lnTo>
                    <a:lnTo>
                      <a:pt x="1328" y="1955"/>
                    </a:lnTo>
                    <a:lnTo>
                      <a:pt x="1288" y="1950"/>
                    </a:lnTo>
                    <a:lnTo>
                      <a:pt x="1246" y="1943"/>
                    </a:lnTo>
                    <a:lnTo>
                      <a:pt x="1200" y="1935"/>
                    </a:lnTo>
                    <a:lnTo>
                      <a:pt x="1152" y="1927"/>
                    </a:lnTo>
                    <a:lnTo>
                      <a:pt x="1101" y="1918"/>
                    </a:lnTo>
                    <a:lnTo>
                      <a:pt x="1049" y="1907"/>
                    </a:lnTo>
                    <a:lnTo>
                      <a:pt x="993" y="1896"/>
                    </a:lnTo>
                    <a:lnTo>
                      <a:pt x="937" y="1884"/>
                    </a:lnTo>
                    <a:lnTo>
                      <a:pt x="878" y="1871"/>
                    </a:lnTo>
                    <a:lnTo>
                      <a:pt x="818" y="1856"/>
                    </a:lnTo>
                    <a:lnTo>
                      <a:pt x="758" y="1841"/>
                    </a:lnTo>
                    <a:lnTo>
                      <a:pt x="696" y="1824"/>
                    </a:lnTo>
                    <a:lnTo>
                      <a:pt x="634" y="1806"/>
                    </a:lnTo>
                    <a:lnTo>
                      <a:pt x="572" y="1787"/>
                    </a:lnTo>
                    <a:lnTo>
                      <a:pt x="508" y="1768"/>
                    </a:lnTo>
                    <a:lnTo>
                      <a:pt x="445" y="1747"/>
                    </a:lnTo>
                    <a:lnTo>
                      <a:pt x="382" y="1724"/>
                    </a:lnTo>
                    <a:lnTo>
                      <a:pt x="319" y="1700"/>
                    </a:lnTo>
                    <a:lnTo>
                      <a:pt x="257" y="1674"/>
                    </a:lnTo>
                    <a:lnTo>
                      <a:pt x="196" y="1647"/>
                    </a:lnTo>
                    <a:lnTo>
                      <a:pt x="135" y="1620"/>
                    </a:lnTo>
                    <a:lnTo>
                      <a:pt x="76" y="1590"/>
                    </a:lnTo>
                    <a:lnTo>
                      <a:pt x="19" y="1559"/>
                    </a:lnTo>
                    <a:lnTo>
                      <a:pt x="18" y="1554"/>
                    </a:lnTo>
                    <a:lnTo>
                      <a:pt x="13" y="1538"/>
                    </a:lnTo>
                    <a:lnTo>
                      <a:pt x="8" y="1514"/>
                    </a:lnTo>
                    <a:lnTo>
                      <a:pt x="3" y="1486"/>
                    </a:lnTo>
                    <a:lnTo>
                      <a:pt x="0" y="1456"/>
                    </a:lnTo>
                    <a:lnTo>
                      <a:pt x="0" y="1424"/>
                    </a:lnTo>
                    <a:lnTo>
                      <a:pt x="3" y="1396"/>
                    </a:lnTo>
                    <a:lnTo>
                      <a:pt x="13" y="1371"/>
                    </a:lnTo>
                    <a:lnTo>
                      <a:pt x="443" y="1002"/>
                    </a:lnTo>
                    <a:lnTo>
                      <a:pt x="441" y="999"/>
                    </a:lnTo>
                    <a:lnTo>
                      <a:pt x="440" y="989"/>
                    </a:lnTo>
                    <a:lnTo>
                      <a:pt x="440" y="973"/>
                    </a:lnTo>
                    <a:lnTo>
                      <a:pt x="445" y="953"/>
                    </a:lnTo>
                    <a:lnTo>
                      <a:pt x="453" y="928"/>
                    </a:lnTo>
                    <a:lnTo>
                      <a:pt x="471" y="902"/>
                    </a:lnTo>
                    <a:lnTo>
                      <a:pt x="497" y="874"/>
                    </a:lnTo>
                    <a:lnTo>
                      <a:pt x="534" y="845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5" name="Freeform 79"/>
              <p:cNvSpPr>
                <a:spLocks/>
              </p:cNvSpPr>
              <p:nvPr/>
            </p:nvSpPr>
            <p:spPr bwMode="auto">
              <a:xfrm>
                <a:off x="8279" y="4656"/>
                <a:ext cx="311" cy="233"/>
              </a:xfrm>
              <a:custGeom>
                <a:avLst/>
                <a:gdLst>
                  <a:gd name="T0" fmla="*/ 0 w 1244"/>
                  <a:gd name="T1" fmla="*/ 0 h 930"/>
                  <a:gd name="T2" fmla="*/ 0 w 1244"/>
                  <a:gd name="T3" fmla="*/ 0 h 930"/>
                  <a:gd name="T4" fmla="*/ 0 w 1244"/>
                  <a:gd name="T5" fmla="*/ 0 h 930"/>
                  <a:gd name="T6" fmla="*/ 0 w 1244"/>
                  <a:gd name="T7" fmla="*/ 0 h 930"/>
                  <a:gd name="T8" fmla="*/ 0 w 1244"/>
                  <a:gd name="T9" fmla="*/ 0 h 9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4"/>
                  <a:gd name="T16" fmla="*/ 0 h 930"/>
                  <a:gd name="T17" fmla="*/ 1244 w 1244"/>
                  <a:gd name="T18" fmla="*/ 930 h 9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4" h="930">
                    <a:moveTo>
                      <a:pt x="164" y="0"/>
                    </a:moveTo>
                    <a:lnTo>
                      <a:pt x="1244" y="214"/>
                    </a:lnTo>
                    <a:lnTo>
                      <a:pt x="1067" y="930"/>
                    </a:lnTo>
                    <a:lnTo>
                      <a:pt x="0" y="688"/>
                    </a:lnTo>
                    <a:lnTo>
                      <a:pt x="16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6" name="Freeform 80"/>
              <p:cNvSpPr>
                <a:spLocks/>
              </p:cNvSpPr>
              <p:nvPr/>
            </p:nvSpPr>
            <p:spPr bwMode="auto">
              <a:xfrm>
                <a:off x="8300" y="4672"/>
                <a:ext cx="237" cy="91"/>
              </a:xfrm>
              <a:custGeom>
                <a:avLst/>
                <a:gdLst>
                  <a:gd name="T0" fmla="*/ 0 w 952"/>
                  <a:gd name="T1" fmla="*/ 0 h 366"/>
                  <a:gd name="T2" fmla="*/ 0 w 952"/>
                  <a:gd name="T3" fmla="*/ 0 h 366"/>
                  <a:gd name="T4" fmla="*/ 0 w 952"/>
                  <a:gd name="T5" fmla="*/ 0 h 366"/>
                  <a:gd name="T6" fmla="*/ 0 w 952"/>
                  <a:gd name="T7" fmla="*/ 0 h 366"/>
                  <a:gd name="T8" fmla="*/ 0 w 952"/>
                  <a:gd name="T9" fmla="*/ 0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52"/>
                  <a:gd name="T16" fmla="*/ 0 h 366"/>
                  <a:gd name="T17" fmla="*/ 952 w 952"/>
                  <a:gd name="T18" fmla="*/ 366 h 3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52" h="366">
                    <a:moveTo>
                      <a:pt x="112" y="0"/>
                    </a:moveTo>
                    <a:lnTo>
                      <a:pt x="952" y="153"/>
                    </a:lnTo>
                    <a:lnTo>
                      <a:pt x="200" y="108"/>
                    </a:lnTo>
                    <a:lnTo>
                      <a:pt x="0" y="366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7" name="Freeform 81"/>
              <p:cNvSpPr>
                <a:spLocks/>
              </p:cNvSpPr>
              <p:nvPr/>
            </p:nvSpPr>
            <p:spPr bwMode="auto">
              <a:xfrm>
                <a:off x="8222" y="4885"/>
                <a:ext cx="315" cy="84"/>
              </a:xfrm>
              <a:custGeom>
                <a:avLst/>
                <a:gdLst>
                  <a:gd name="T0" fmla="*/ 0 w 1259"/>
                  <a:gd name="T1" fmla="*/ 0 h 337"/>
                  <a:gd name="T2" fmla="*/ 0 w 1259"/>
                  <a:gd name="T3" fmla="*/ 0 h 337"/>
                  <a:gd name="T4" fmla="*/ 0 w 1259"/>
                  <a:gd name="T5" fmla="*/ 0 h 337"/>
                  <a:gd name="T6" fmla="*/ 0 w 1259"/>
                  <a:gd name="T7" fmla="*/ 0 h 337"/>
                  <a:gd name="T8" fmla="*/ 0 w 1259"/>
                  <a:gd name="T9" fmla="*/ 0 h 3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59"/>
                  <a:gd name="T16" fmla="*/ 0 h 337"/>
                  <a:gd name="T17" fmla="*/ 1259 w 1259"/>
                  <a:gd name="T18" fmla="*/ 337 h 3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59" h="337">
                    <a:moveTo>
                      <a:pt x="40" y="0"/>
                    </a:moveTo>
                    <a:lnTo>
                      <a:pt x="1259" y="288"/>
                    </a:lnTo>
                    <a:lnTo>
                      <a:pt x="1226" y="337"/>
                    </a:lnTo>
                    <a:lnTo>
                      <a:pt x="0" y="3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8" name="Freeform 82"/>
              <p:cNvSpPr>
                <a:spLocks/>
              </p:cNvSpPr>
              <p:nvPr/>
            </p:nvSpPr>
            <p:spPr bwMode="auto">
              <a:xfrm>
                <a:off x="8193" y="4910"/>
                <a:ext cx="316" cy="86"/>
              </a:xfrm>
              <a:custGeom>
                <a:avLst/>
                <a:gdLst>
                  <a:gd name="T0" fmla="*/ 0 w 1265"/>
                  <a:gd name="T1" fmla="*/ 0 h 342"/>
                  <a:gd name="T2" fmla="*/ 0 w 1265"/>
                  <a:gd name="T3" fmla="*/ 0 h 342"/>
                  <a:gd name="T4" fmla="*/ 0 w 1265"/>
                  <a:gd name="T5" fmla="*/ 0 h 342"/>
                  <a:gd name="T6" fmla="*/ 0 w 1265"/>
                  <a:gd name="T7" fmla="*/ 0 h 342"/>
                  <a:gd name="T8" fmla="*/ 0 w 1265"/>
                  <a:gd name="T9" fmla="*/ 0 h 3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5"/>
                  <a:gd name="T16" fmla="*/ 0 h 342"/>
                  <a:gd name="T17" fmla="*/ 1265 w 1265"/>
                  <a:gd name="T18" fmla="*/ 342 h 3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5" h="342">
                    <a:moveTo>
                      <a:pt x="46" y="0"/>
                    </a:moveTo>
                    <a:lnTo>
                      <a:pt x="1265" y="286"/>
                    </a:lnTo>
                    <a:lnTo>
                      <a:pt x="1226" y="342"/>
                    </a:lnTo>
                    <a:lnTo>
                      <a:pt x="0" y="3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09" name="Freeform 83"/>
              <p:cNvSpPr>
                <a:spLocks/>
              </p:cNvSpPr>
              <p:nvPr/>
            </p:nvSpPr>
            <p:spPr bwMode="auto">
              <a:xfrm>
                <a:off x="8165" y="4936"/>
                <a:ext cx="316" cy="86"/>
              </a:xfrm>
              <a:custGeom>
                <a:avLst/>
                <a:gdLst>
                  <a:gd name="T0" fmla="*/ 0 w 1264"/>
                  <a:gd name="T1" fmla="*/ 0 h 344"/>
                  <a:gd name="T2" fmla="*/ 0 w 1264"/>
                  <a:gd name="T3" fmla="*/ 0 h 344"/>
                  <a:gd name="T4" fmla="*/ 0 w 1264"/>
                  <a:gd name="T5" fmla="*/ 0 h 344"/>
                  <a:gd name="T6" fmla="*/ 0 w 1264"/>
                  <a:gd name="T7" fmla="*/ 0 h 344"/>
                  <a:gd name="T8" fmla="*/ 0 w 1264"/>
                  <a:gd name="T9" fmla="*/ 0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4"/>
                  <a:gd name="T16" fmla="*/ 0 h 344"/>
                  <a:gd name="T17" fmla="*/ 1264 w 1264"/>
                  <a:gd name="T18" fmla="*/ 344 h 3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4" h="344">
                    <a:moveTo>
                      <a:pt x="45" y="0"/>
                    </a:moveTo>
                    <a:lnTo>
                      <a:pt x="1264" y="287"/>
                    </a:lnTo>
                    <a:lnTo>
                      <a:pt x="1224" y="344"/>
                    </a:lnTo>
                    <a:lnTo>
                      <a:pt x="0" y="37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0" name="Freeform 84"/>
              <p:cNvSpPr>
                <a:spLocks/>
              </p:cNvSpPr>
              <p:nvPr/>
            </p:nvSpPr>
            <p:spPr bwMode="auto">
              <a:xfrm>
                <a:off x="8243" y="4989"/>
                <a:ext cx="48" cy="19"/>
              </a:xfrm>
              <a:custGeom>
                <a:avLst/>
                <a:gdLst>
                  <a:gd name="T0" fmla="*/ 0 w 190"/>
                  <a:gd name="T1" fmla="*/ 0 h 79"/>
                  <a:gd name="T2" fmla="*/ 0 w 190"/>
                  <a:gd name="T3" fmla="*/ 0 h 79"/>
                  <a:gd name="T4" fmla="*/ 0 w 190"/>
                  <a:gd name="T5" fmla="*/ 0 h 79"/>
                  <a:gd name="T6" fmla="*/ 0 w 190"/>
                  <a:gd name="T7" fmla="*/ 0 h 79"/>
                  <a:gd name="T8" fmla="*/ 0 w 190"/>
                  <a:gd name="T9" fmla="*/ 0 h 79"/>
                  <a:gd name="T10" fmla="*/ 0 w 190"/>
                  <a:gd name="T11" fmla="*/ 0 h 79"/>
                  <a:gd name="T12" fmla="*/ 0 w 190"/>
                  <a:gd name="T13" fmla="*/ 0 h 79"/>
                  <a:gd name="T14" fmla="*/ 0 w 190"/>
                  <a:gd name="T15" fmla="*/ 0 h 79"/>
                  <a:gd name="T16" fmla="*/ 0 w 190"/>
                  <a:gd name="T17" fmla="*/ 0 h 79"/>
                  <a:gd name="T18" fmla="*/ 0 w 190"/>
                  <a:gd name="T19" fmla="*/ 0 h 79"/>
                  <a:gd name="T20" fmla="*/ 0 w 190"/>
                  <a:gd name="T21" fmla="*/ 0 h 79"/>
                  <a:gd name="T22" fmla="*/ 0 w 190"/>
                  <a:gd name="T23" fmla="*/ 0 h 79"/>
                  <a:gd name="T24" fmla="*/ 0 w 190"/>
                  <a:gd name="T25" fmla="*/ 0 h 79"/>
                  <a:gd name="T26" fmla="*/ 0 w 190"/>
                  <a:gd name="T27" fmla="*/ 0 h 79"/>
                  <a:gd name="T28" fmla="*/ 0 w 190"/>
                  <a:gd name="T29" fmla="*/ 0 h 79"/>
                  <a:gd name="T30" fmla="*/ 0 w 190"/>
                  <a:gd name="T31" fmla="*/ 0 h 79"/>
                  <a:gd name="T32" fmla="*/ 0 w 190"/>
                  <a:gd name="T33" fmla="*/ 0 h 79"/>
                  <a:gd name="T34" fmla="*/ 0 w 190"/>
                  <a:gd name="T35" fmla="*/ 0 h 79"/>
                  <a:gd name="T36" fmla="*/ 0 w 190"/>
                  <a:gd name="T37" fmla="*/ 0 h 79"/>
                  <a:gd name="T38" fmla="*/ 0 w 190"/>
                  <a:gd name="T39" fmla="*/ 0 h 79"/>
                  <a:gd name="T40" fmla="*/ 0 w 190"/>
                  <a:gd name="T41" fmla="*/ 0 h 79"/>
                  <a:gd name="T42" fmla="*/ 0 w 190"/>
                  <a:gd name="T43" fmla="*/ 0 h 79"/>
                  <a:gd name="T44" fmla="*/ 0 w 190"/>
                  <a:gd name="T45" fmla="*/ 0 h 79"/>
                  <a:gd name="T46" fmla="*/ 0 w 190"/>
                  <a:gd name="T47" fmla="*/ 0 h 79"/>
                  <a:gd name="T48" fmla="*/ 0 w 190"/>
                  <a:gd name="T49" fmla="*/ 0 h 79"/>
                  <a:gd name="T50" fmla="*/ 0 w 190"/>
                  <a:gd name="T51" fmla="*/ 0 h 79"/>
                  <a:gd name="T52" fmla="*/ 0 w 190"/>
                  <a:gd name="T53" fmla="*/ 0 h 79"/>
                  <a:gd name="T54" fmla="*/ 0 w 190"/>
                  <a:gd name="T55" fmla="*/ 0 h 79"/>
                  <a:gd name="T56" fmla="*/ 0 w 190"/>
                  <a:gd name="T57" fmla="*/ 0 h 79"/>
                  <a:gd name="T58" fmla="*/ 0 w 190"/>
                  <a:gd name="T59" fmla="*/ 0 h 79"/>
                  <a:gd name="T60" fmla="*/ 0 w 190"/>
                  <a:gd name="T61" fmla="*/ 0 h 79"/>
                  <a:gd name="T62" fmla="*/ 0 w 190"/>
                  <a:gd name="T63" fmla="*/ 0 h 79"/>
                  <a:gd name="T64" fmla="*/ 0 w 19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0"/>
                  <a:gd name="T100" fmla="*/ 0 h 79"/>
                  <a:gd name="T101" fmla="*/ 190 w 190"/>
                  <a:gd name="T102" fmla="*/ 79 h 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0" h="79">
                    <a:moveTo>
                      <a:pt x="18" y="1"/>
                    </a:moveTo>
                    <a:lnTo>
                      <a:pt x="23" y="1"/>
                    </a:lnTo>
                    <a:lnTo>
                      <a:pt x="40" y="0"/>
                    </a:lnTo>
                    <a:lnTo>
                      <a:pt x="62" y="0"/>
                    </a:lnTo>
                    <a:lnTo>
                      <a:pt x="90" y="3"/>
                    </a:lnTo>
                    <a:lnTo>
                      <a:pt x="120" y="8"/>
                    </a:lnTo>
                    <a:lnTo>
                      <a:pt x="148" y="18"/>
                    </a:lnTo>
                    <a:lnTo>
                      <a:pt x="173" y="34"/>
                    </a:lnTo>
                    <a:lnTo>
                      <a:pt x="190" y="57"/>
                    </a:lnTo>
                    <a:lnTo>
                      <a:pt x="190" y="58"/>
                    </a:lnTo>
                    <a:lnTo>
                      <a:pt x="190" y="62"/>
                    </a:lnTo>
                    <a:lnTo>
                      <a:pt x="189" y="68"/>
                    </a:lnTo>
                    <a:lnTo>
                      <a:pt x="187" y="74"/>
                    </a:lnTo>
                    <a:lnTo>
                      <a:pt x="181" y="78"/>
                    </a:lnTo>
                    <a:lnTo>
                      <a:pt x="173" y="79"/>
                    </a:lnTo>
                    <a:lnTo>
                      <a:pt x="160" y="78"/>
                    </a:lnTo>
                    <a:lnTo>
                      <a:pt x="143" y="71"/>
                    </a:lnTo>
                    <a:lnTo>
                      <a:pt x="143" y="69"/>
                    </a:lnTo>
                    <a:lnTo>
                      <a:pt x="142" y="65"/>
                    </a:lnTo>
                    <a:lnTo>
                      <a:pt x="139" y="58"/>
                    </a:lnTo>
                    <a:lnTo>
                      <a:pt x="130" y="50"/>
                    </a:lnTo>
                    <a:lnTo>
                      <a:pt x="116" y="42"/>
                    </a:lnTo>
                    <a:lnTo>
                      <a:pt x="94" y="35"/>
                    </a:lnTo>
                    <a:lnTo>
                      <a:pt x="63" y="32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15" y="30"/>
                    </a:lnTo>
                    <a:lnTo>
                      <a:pt x="9" y="27"/>
                    </a:lnTo>
                    <a:lnTo>
                      <a:pt x="5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6" y="8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1" name="Freeform 85"/>
              <p:cNvSpPr>
                <a:spLocks/>
              </p:cNvSpPr>
              <p:nvPr/>
            </p:nvSpPr>
            <p:spPr bwMode="auto">
              <a:xfrm>
                <a:off x="8246" y="5003"/>
                <a:ext cx="27" cy="15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w 107"/>
                  <a:gd name="T45" fmla="*/ 0 h 63"/>
                  <a:gd name="T46" fmla="*/ 0 w 107"/>
                  <a:gd name="T47" fmla="*/ 0 h 63"/>
                  <a:gd name="T48" fmla="*/ 0 w 107"/>
                  <a:gd name="T49" fmla="*/ 0 h 63"/>
                  <a:gd name="T50" fmla="*/ 0 w 107"/>
                  <a:gd name="T51" fmla="*/ 0 h 63"/>
                  <a:gd name="T52" fmla="*/ 0 w 107"/>
                  <a:gd name="T53" fmla="*/ 0 h 63"/>
                  <a:gd name="T54" fmla="*/ 0 w 107"/>
                  <a:gd name="T55" fmla="*/ 0 h 63"/>
                  <a:gd name="T56" fmla="*/ 0 w 107"/>
                  <a:gd name="T57" fmla="*/ 0 h 63"/>
                  <a:gd name="T58" fmla="*/ 0 w 107"/>
                  <a:gd name="T59" fmla="*/ 0 h 63"/>
                  <a:gd name="T60" fmla="*/ 0 w 107"/>
                  <a:gd name="T61" fmla="*/ 0 h 63"/>
                  <a:gd name="T62" fmla="*/ 0 w 107"/>
                  <a:gd name="T63" fmla="*/ 0 h 63"/>
                  <a:gd name="T64" fmla="*/ 0 w 107"/>
                  <a:gd name="T65" fmla="*/ 0 h 6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7"/>
                  <a:gd name="T100" fmla="*/ 0 h 63"/>
                  <a:gd name="T101" fmla="*/ 107 w 107"/>
                  <a:gd name="T102" fmla="*/ 63 h 6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7" h="63">
                    <a:moveTo>
                      <a:pt x="43" y="58"/>
                    </a:moveTo>
                    <a:lnTo>
                      <a:pt x="54" y="61"/>
                    </a:lnTo>
                    <a:lnTo>
                      <a:pt x="64" y="63"/>
                    </a:lnTo>
                    <a:lnTo>
                      <a:pt x="74" y="63"/>
                    </a:lnTo>
                    <a:lnTo>
                      <a:pt x="83" y="63"/>
                    </a:lnTo>
                    <a:lnTo>
                      <a:pt x="91" y="61"/>
                    </a:lnTo>
                    <a:lnTo>
                      <a:pt x="97" y="57"/>
                    </a:lnTo>
                    <a:lnTo>
                      <a:pt x="102" y="54"/>
                    </a:lnTo>
                    <a:lnTo>
                      <a:pt x="106" y="48"/>
                    </a:lnTo>
                    <a:lnTo>
                      <a:pt x="107" y="43"/>
                    </a:lnTo>
                    <a:lnTo>
                      <a:pt x="106" y="37"/>
                    </a:lnTo>
                    <a:lnTo>
                      <a:pt x="102" y="30"/>
                    </a:lnTo>
                    <a:lnTo>
                      <a:pt x="97" y="24"/>
                    </a:lnTo>
                    <a:lnTo>
                      <a:pt x="90" y="19"/>
                    </a:lnTo>
                    <a:lnTo>
                      <a:pt x="82" y="13"/>
                    </a:lnTo>
                    <a:lnTo>
                      <a:pt x="74" y="9"/>
                    </a:lnTo>
                    <a:lnTo>
                      <a:pt x="63" y="4"/>
                    </a:lnTo>
                    <a:lnTo>
                      <a:pt x="53" y="2"/>
                    </a:lnTo>
                    <a:lnTo>
                      <a:pt x="42" y="0"/>
                    </a:lnTo>
                    <a:lnTo>
                      <a:pt x="32" y="0"/>
                    </a:lnTo>
                    <a:lnTo>
                      <a:pt x="23" y="1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9" y="38"/>
                    </a:lnTo>
                    <a:lnTo>
                      <a:pt x="16" y="44"/>
                    </a:lnTo>
                    <a:lnTo>
                      <a:pt x="25" y="49"/>
                    </a:lnTo>
                    <a:lnTo>
                      <a:pt x="33" y="54"/>
                    </a:lnTo>
                    <a:lnTo>
                      <a:pt x="43" y="58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2" name="Freeform 86"/>
              <p:cNvSpPr>
                <a:spLocks/>
              </p:cNvSpPr>
              <p:nvPr/>
            </p:nvSpPr>
            <p:spPr bwMode="auto">
              <a:xfrm>
                <a:off x="8113" y="4974"/>
                <a:ext cx="367" cy="131"/>
              </a:xfrm>
              <a:custGeom>
                <a:avLst/>
                <a:gdLst>
                  <a:gd name="T0" fmla="*/ 0 w 1469"/>
                  <a:gd name="T1" fmla="*/ 0 h 525"/>
                  <a:gd name="T2" fmla="*/ 0 w 1469"/>
                  <a:gd name="T3" fmla="*/ 0 h 525"/>
                  <a:gd name="T4" fmla="*/ 0 w 1469"/>
                  <a:gd name="T5" fmla="*/ 0 h 525"/>
                  <a:gd name="T6" fmla="*/ 0 w 1469"/>
                  <a:gd name="T7" fmla="*/ 0 h 525"/>
                  <a:gd name="T8" fmla="*/ 0 w 1469"/>
                  <a:gd name="T9" fmla="*/ 0 h 525"/>
                  <a:gd name="T10" fmla="*/ 0 w 1469"/>
                  <a:gd name="T11" fmla="*/ 0 h 525"/>
                  <a:gd name="T12" fmla="*/ 0 w 1469"/>
                  <a:gd name="T13" fmla="*/ 0 h 525"/>
                  <a:gd name="T14" fmla="*/ 0 w 1469"/>
                  <a:gd name="T15" fmla="*/ 0 h 525"/>
                  <a:gd name="T16" fmla="*/ 0 w 1469"/>
                  <a:gd name="T17" fmla="*/ 0 h 525"/>
                  <a:gd name="T18" fmla="*/ 0 w 1469"/>
                  <a:gd name="T19" fmla="*/ 0 h 525"/>
                  <a:gd name="T20" fmla="*/ 0 w 1469"/>
                  <a:gd name="T21" fmla="*/ 0 h 525"/>
                  <a:gd name="T22" fmla="*/ 0 w 1469"/>
                  <a:gd name="T23" fmla="*/ 0 h 525"/>
                  <a:gd name="T24" fmla="*/ 0 w 1469"/>
                  <a:gd name="T25" fmla="*/ 0 h 525"/>
                  <a:gd name="T26" fmla="*/ 0 w 1469"/>
                  <a:gd name="T27" fmla="*/ 0 h 525"/>
                  <a:gd name="T28" fmla="*/ 0 w 1469"/>
                  <a:gd name="T29" fmla="*/ 0 h 525"/>
                  <a:gd name="T30" fmla="*/ 0 w 1469"/>
                  <a:gd name="T31" fmla="*/ 0 h 525"/>
                  <a:gd name="T32" fmla="*/ 0 w 1469"/>
                  <a:gd name="T33" fmla="*/ 0 h 525"/>
                  <a:gd name="T34" fmla="*/ 0 w 1469"/>
                  <a:gd name="T35" fmla="*/ 0 h 525"/>
                  <a:gd name="T36" fmla="*/ 0 w 1469"/>
                  <a:gd name="T37" fmla="*/ 0 h 525"/>
                  <a:gd name="T38" fmla="*/ 0 w 1469"/>
                  <a:gd name="T39" fmla="*/ 0 h 525"/>
                  <a:gd name="T40" fmla="*/ 0 w 1469"/>
                  <a:gd name="T41" fmla="*/ 0 h 525"/>
                  <a:gd name="T42" fmla="*/ 0 w 1469"/>
                  <a:gd name="T43" fmla="*/ 0 h 525"/>
                  <a:gd name="T44" fmla="*/ 0 w 1469"/>
                  <a:gd name="T45" fmla="*/ 0 h 525"/>
                  <a:gd name="T46" fmla="*/ 0 w 1469"/>
                  <a:gd name="T47" fmla="*/ 0 h 525"/>
                  <a:gd name="T48" fmla="*/ 0 w 1469"/>
                  <a:gd name="T49" fmla="*/ 0 h 525"/>
                  <a:gd name="T50" fmla="*/ 0 w 1469"/>
                  <a:gd name="T51" fmla="*/ 0 h 525"/>
                  <a:gd name="T52" fmla="*/ 0 w 1469"/>
                  <a:gd name="T53" fmla="*/ 0 h 525"/>
                  <a:gd name="T54" fmla="*/ 0 w 1469"/>
                  <a:gd name="T55" fmla="*/ 0 h 525"/>
                  <a:gd name="T56" fmla="*/ 0 w 1469"/>
                  <a:gd name="T57" fmla="*/ 0 h 525"/>
                  <a:gd name="T58" fmla="*/ 0 w 1469"/>
                  <a:gd name="T59" fmla="*/ 0 h 525"/>
                  <a:gd name="T60" fmla="*/ 0 w 1469"/>
                  <a:gd name="T61" fmla="*/ 0 h 525"/>
                  <a:gd name="T62" fmla="*/ 0 w 1469"/>
                  <a:gd name="T63" fmla="*/ 0 h 525"/>
                  <a:gd name="T64" fmla="*/ 0 w 1469"/>
                  <a:gd name="T65" fmla="*/ 0 h 525"/>
                  <a:gd name="T66" fmla="*/ 0 w 1469"/>
                  <a:gd name="T67" fmla="*/ 0 h 525"/>
                  <a:gd name="T68" fmla="*/ 0 w 1469"/>
                  <a:gd name="T69" fmla="*/ 0 h 525"/>
                  <a:gd name="T70" fmla="*/ 0 w 1469"/>
                  <a:gd name="T71" fmla="*/ 0 h 525"/>
                  <a:gd name="T72" fmla="*/ 0 w 1469"/>
                  <a:gd name="T73" fmla="*/ 0 h 525"/>
                  <a:gd name="T74" fmla="*/ 0 w 1469"/>
                  <a:gd name="T75" fmla="*/ 0 h 525"/>
                  <a:gd name="T76" fmla="*/ 0 w 1469"/>
                  <a:gd name="T77" fmla="*/ 0 h 525"/>
                  <a:gd name="T78" fmla="*/ 0 w 1469"/>
                  <a:gd name="T79" fmla="*/ 0 h 5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69"/>
                  <a:gd name="T121" fmla="*/ 0 h 525"/>
                  <a:gd name="T122" fmla="*/ 1469 w 1469"/>
                  <a:gd name="T123" fmla="*/ 525 h 52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69" h="525">
                    <a:moveTo>
                      <a:pt x="1468" y="407"/>
                    </a:moveTo>
                    <a:lnTo>
                      <a:pt x="1466" y="407"/>
                    </a:lnTo>
                    <a:lnTo>
                      <a:pt x="1458" y="406"/>
                    </a:lnTo>
                    <a:lnTo>
                      <a:pt x="1446" y="405"/>
                    </a:lnTo>
                    <a:lnTo>
                      <a:pt x="1429" y="402"/>
                    </a:lnTo>
                    <a:lnTo>
                      <a:pt x="1408" y="400"/>
                    </a:lnTo>
                    <a:lnTo>
                      <a:pt x="1382" y="397"/>
                    </a:lnTo>
                    <a:lnTo>
                      <a:pt x="1353" y="393"/>
                    </a:lnTo>
                    <a:lnTo>
                      <a:pt x="1321" y="389"/>
                    </a:lnTo>
                    <a:lnTo>
                      <a:pt x="1285" y="383"/>
                    </a:lnTo>
                    <a:lnTo>
                      <a:pt x="1245" y="376"/>
                    </a:lnTo>
                    <a:lnTo>
                      <a:pt x="1203" y="370"/>
                    </a:lnTo>
                    <a:lnTo>
                      <a:pt x="1158" y="363"/>
                    </a:lnTo>
                    <a:lnTo>
                      <a:pt x="1110" y="354"/>
                    </a:lnTo>
                    <a:lnTo>
                      <a:pt x="1060" y="345"/>
                    </a:lnTo>
                    <a:lnTo>
                      <a:pt x="1008" y="335"/>
                    </a:lnTo>
                    <a:lnTo>
                      <a:pt x="954" y="323"/>
                    </a:lnTo>
                    <a:lnTo>
                      <a:pt x="898" y="311"/>
                    </a:lnTo>
                    <a:lnTo>
                      <a:pt x="841" y="299"/>
                    </a:lnTo>
                    <a:lnTo>
                      <a:pt x="782" y="284"/>
                    </a:lnTo>
                    <a:lnTo>
                      <a:pt x="723" y="269"/>
                    </a:lnTo>
                    <a:lnTo>
                      <a:pt x="663" y="253"/>
                    </a:lnTo>
                    <a:lnTo>
                      <a:pt x="602" y="236"/>
                    </a:lnTo>
                    <a:lnTo>
                      <a:pt x="541" y="217"/>
                    </a:lnTo>
                    <a:lnTo>
                      <a:pt x="480" y="198"/>
                    </a:lnTo>
                    <a:lnTo>
                      <a:pt x="417" y="178"/>
                    </a:lnTo>
                    <a:lnTo>
                      <a:pt x="356" y="156"/>
                    </a:lnTo>
                    <a:lnTo>
                      <a:pt x="296" y="133"/>
                    </a:lnTo>
                    <a:lnTo>
                      <a:pt x="236" y="109"/>
                    </a:lnTo>
                    <a:lnTo>
                      <a:pt x="178" y="84"/>
                    </a:lnTo>
                    <a:lnTo>
                      <a:pt x="120" y="57"/>
                    </a:lnTo>
                    <a:lnTo>
                      <a:pt x="64" y="29"/>
                    </a:lnTo>
                    <a:lnTo>
                      <a:pt x="9" y="0"/>
                    </a:lnTo>
                    <a:lnTo>
                      <a:pt x="7" y="4"/>
                    </a:lnTo>
                    <a:lnTo>
                      <a:pt x="5" y="15"/>
                    </a:lnTo>
                    <a:lnTo>
                      <a:pt x="3" y="33"/>
                    </a:lnTo>
                    <a:lnTo>
                      <a:pt x="0" y="55"/>
                    </a:lnTo>
                    <a:lnTo>
                      <a:pt x="0" y="79"/>
                    </a:lnTo>
                    <a:lnTo>
                      <a:pt x="3" y="102"/>
                    </a:lnTo>
                    <a:lnTo>
                      <a:pt x="10" y="125"/>
                    </a:lnTo>
                    <a:lnTo>
                      <a:pt x="22" y="143"/>
                    </a:lnTo>
                    <a:lnTo>
                      <a:pt x="23" y="144"/>
                    </a:lnTo>
                    <a:lnTo>
                      <a:pt x="26" y="146"/>
                    </a:lnTo>
                    <a:lnTo>
                      <a:pt x="33" y="150"/>
                    </a:lnTo>
                    <a:lnTo>
                      <a:pt x="43" y="154"/>
                    </a:lnTo>
                    <a:lnTo>
                      <a:pt x="54" y="161"/>
                    </a:lnTo>
                    <a:lnTo>
                      <a:pt x="69" y="169"/>
                    </a:lnTo>
                    <a:lnTo>
                      <a:pt x="86" y="177"/>
                    </a:lnTo>
                    <a:lnTo>
                      <a:pt x="106" y="187"/>
                    </a:lnTo>
                    <a:lnTo>
                      <a:pt x="128" y="197"/>
                    </a:lnTo>
                    <a:lnTo>
                      <a:pt x="154" y="208"/>
                    </a:lnTo>
                    <a:lnTo>
                      <a:pt x="182" y="221"/>
                    </a:lnTo>
                    <a:lnTo>
                      <a:pt x="213" y="234"/>
                    </a:lnTo>
                    <a:lnTo>
                      <a:pt x="247" y="248"/>
                    </a:lnTo>
                    <a:lnTo>
                      <a:pt x="283" y="262"/>
                    </a:lnTo>
                    <a:lnTo>
                      <a:pt x="322" y="277"/>
                    </a:lnTo>
                    <a:lnTo>
                      <a:pt x="364" y="292"/>
                    </a:lnTo>
                    <a:lnTo>
                      <a:pt x="410" y="308"/>
                    </a:lnTo>
                    <a:lnTo>
                      <a:pt x="457" y="323"/>
                    </a:lnTo>
                    <a:lnTo>
                      <a:pt x="508" y="339"/>
                    </a:lnTo>
                    <a:lnTo>
                      <a:pt x="562" y="355"/>
                    </a:lnTo>
                    <a:lnTo>
                      <a:pt x="618" y="371"/>
                    </a:lnTo>
                    <a:lnTo>
                      <a:pt x="678" y="387"/>
                    </a:lnTo>
                    <a:lnTo>
                      <a:pt x="740" y="402"/>
                    </a:lnTo>
                    <a:lnTo>
                      <a:pt x="805" y="418"/>
                    </a:lnTo>
                    <a:lnTo>
                      <a:pt x="874" y="433"/>
                    </a:lnTo>
                    <a:lnTo>
                      <a:pt x="945" y="449"/>
                    </a:lnTo>
                    <a:lnTo>
                      <a:pt x="1018" y="462"/>
                    </a:lnTo>
                    <a:lnTo>
                      <a:pt x="1096" y="477"/>
                    </a:lnTo>
                    <a:lnTo>
                      <a:pt x="1176" y="490"/>
                    </a:lnTo>
                    <a:lnTo>
                      <a:pt x="1259" y="503"/>
                    </a:lnTo>
                    <a:lnTo>
                      <a:pt x="1346" y="514"/>
                    </a:lnTo>
                    <a:lnTo>
                      <a:pt x="1435" y="525"/>
                    </a:lnTo>
                    <a:lnTo>
                      <a:pt x="1436" y="523"/>
                    </a:lnTo>
                    <a:lnTo>
                      <a:pt x="1441" y="516"/>
                    </a:lnTo>
                    <a:lnTo>
                      <a:pt x="1447" y="506"/>
                    </a:lnTo>
                    <a:lnTo>
                      <a:pt x="1454" y="491"/>
                    </a:lnTo>
                    <a:lnTo>
                      <a:pt x="1461" y="474"/>
                    </a:lnTo>
                    <a:lnTo>
                      <a:pt x="1466" y="454"/>
                    </a:lnTo>
                    <a:lnTo>
                      <a:pt x="1469" y="432"/>
                    </a:lnTo>
                    <a:lnTo>
                      <a:pt x="1468" y="407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3" name="Freeform 87"/>
              <p:cNvSpPr>
                <a:spLocks/>
              </p:cNvSpPr>
              <p:nvPr/>
            </p:nvSpPr>
            <p:spPr bwMode="auto">
              <a:xfrm>
                <a:off x="8253" y="4846"/>
                <a:ext cx="42" cy="29"/>
              </a:xfrm>
              <a:custGeom>
                <a:avLst/>
                <a:gdLst>
                  <a:gd name="T0" fmla="*/ 0 w 170"/>
                  <a:gd name="T1" fmla="*/ 0 h 120"/>
                  <a:gd name="T2" fmla="*/ 0 w 170"/>
                  <a:gd name="T3" fmla="*/ 0 h 120"/>
                  <a:gd name="T4" fmla="*/ 0 w 170"/>
                  <a:gd name="T5" fmla="*/ 0 h 120"/>
                  <a:gd name="T6" fmla="*/ 0 w 170"/>
                  <a:gd name="T7" fmla="*/ 0 h 120"/>
                  <a:gd name="T8" fmla="*/ 0 w 170"/>
                  <a:gd name="T9" fmla="*/ 0 h 120"/>
                  <a:gd name="T10" fmla="*/ 0 w 170"/>
                  <a:gd name="T11" fmla="*/ 0 h 120"/>
                  <a:gd name="T12" fmla="*/ 0 w 170"/>
                  <a:gd name="T13" fmla="*/ 0 h 120"/>
                  <a:gd name="T14" fmla="*/ 0 w 170"/>
                  <a:gd name="T15" fmla="*/ 0 h 120"/>
                  <a:gd name="T16" fmla="*/ 0 w 170"/>
                  <a:gd name="T17" fmla="*/ 0 h 120"/>
                  <a:gd name="T18" fmla="*/ 0 w 170"/>
                  <a:gd name="T19" fmla="*/ 0 h 120"/>
                  <a:gd name="T20" fmla="*/ 0 w 170"/>
                  <a:gd name="T21" fmla="*/ 0 h 120"/>
                  <a:gd name="T22" fmla="*/ 0 w 170"/>
                  <a:gd name="T23" fmla="*/ 0 h 120"/>
                  <a:gd name="T24" fmla="*/ 0 w 170"/>
                  <a:gd name="T25" fmla="*/ 0 h 120"/>
                  <a:gd name="T26" fmla="*/ 0 w 170"/>
                  <a:gd name="T27" fmla="*/ 0 h 120"/>
                  <a:gd name="T28" fmla="*/ 0 w 170"/>
                  <a:gd name="T29" fmla="*/ 0 h 120"/>
                  <a:gd name="T30" fmla="*/ 0 w 170"/>
                  <a:gd name="T31" fmla="*/ 0 h 120"/>
                  <a:gd name="T32" fmla="*/ 0 w 170"/>
                  <a:gd name="T33" fmla="*/ 0 h 120"/>
                  <a:gd name="T34" fmla="*/ 0 w 170"/>
                  <a:gd name="T35" fmla="*/ 0 h 120"/>
                  <a:gd name="T36" fmla="*/ 0 w 170"/>
                  <a:gd name="T37" fmla="*/ 0 h 1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0"/>
                  <a:gd name="T58" fmla="*/ 0 h 120"/>
                  <a:gd name="T59" fmla="*/ 170 w 170"/>
                  <a:gd name="T60" fmla="*/ 120 h 12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0" h="120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30" y="7"/>
                    </a:lnTo>
                    <a:lnTo>
                      <a:pt x="17" y="15"/>
                    </a:lnTo>
                    <a:lnTo>
                      <a:pt x="7" y="26"/>
                    </a:lnTo>
                    <a:lnTo>
                      <a:pt x="1" y="43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8" y="120"/>
                    </a:lnTo>
                    <a:lnTo>
                      <a:pt x="97" y="114"/>
                    </a:lnTo>
                    <a:lnTo>
                      <a:pt x="97" y="102"/>
                    </a:lnTo>
                    <a:lnTo>
                      <a:pt x="97" y="84"/>
                    </a:lnTo>
                    <a:lnTo>
                      <a:pt x="101" y="64"/>
                    </a:lnTo>
                    <a:lnTo>
                      <a:pt x="108" y="44"/>
                    </a:lnTo>
                    <a:lnTo>
                      <a:pt x="121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4" name="Freeform 88"/>
              <p:cNvSpPr>
                <a:spLocks/>
              </p:cNvSpPr>
              <p:nvPr/>
            </p:nvSpPr>
            <p:spPr bwMode="auto">
              <a:xfrm>
                <a:off x="8494" y="4901"/>
                <a:ext cx="43" cy="29"/>
              </a:xfrm>
              <a:custGeom>
                <a:avLst/>
                <a:gdLst>
                  <a:gd name="T0" fmla="*/ 0 w 170"/>
                  <a:gd name="T1" fmla="*/ 0 h 119"/>
                  <a:gd name="T2" fmla="*/ 0 w 170"/>
                  <a:gd name="T3" fmla="*/ 0 h 119"/>
                  <a:gd name="T4" fmla="*/ 0 w 170"/>
                  <a:gd name="T5" fmla="*/ 0 h 119"/>
                  <a:gd name="T6" fmla="*/ 0 w 170"/>
                  <a:gd name="T7" fmla="*/ 0 h 119"/>
                  <a:gd name="T8" fmla="*/ 0 w 170"/>
                  <a:gd name="T9" fmla="*/ 0 h 119"/>
                  <a:gd name="T10" fmla="*/ 0 w 170"/>
                  <a:gd name="T11" fmla="*/ 0 h 119"/>
                  <a:gd name="T12" fmla="*/ 0 w 170"/>
                  <a:gd name="T13" fmla="*/ 0 h 119"/>
                  <a:gd name="T14" fmla="*/ 0 w 170"/>
                  <a:gd name="T15" fmla="*/ 0 h 119"/>
                  <a:gd name="T16" fmla="*/ 0 w 170"/>
                  <a:gd name="T17" fmla="*/ 0 h 119"/>
                  <a:gd name="T18" fmla="*/ 0 w 170"/>
                  <a:gd name="T19" fmla="*/ 0 h 119"/>
                  <a:gd name="T20" fmla="*/ 0 w 170"/>
                  <a:gd name="T21" fmla="*/ 0 h 119"/>
                  <a:gd name="T22" fmla="*/ 0 w 170"/>
                  <a:gd name="T23" fmla="*/ 0 h 119"/>
                  <a:gd name="T24" fmla="*/ 0 w 170"/>
                  <a:gd name="T25" fmla="*/ 0 h 119"/>
                  <a:gd name="T26" fmla="*/ 0 w 170"/>
                  <a:gd name="T27" fmla="*/ 0 h 119"/>
                  <a:gd name="T28" fmla="*/ 0 w 170"/>
                  <a:gd name="T29" fmla="*/ 0 h 119"/>
                  <a:gd name="T30" fmla="*/ 0 w 170"/>
                  <a:gd name="T31" fmla="*/ 0 h 119"/>
                  <a:gd name="T32" fmla="*/ 0 w 170"/>
                  <a:gd name="T33" fmla="*/ 0 h 119"/>
                  <a:gd name="T34" fmla="*/ 0 w 170"/>
                  <a:gd name="T35" fmla="*/ 0 h 119"/>
                  <a:gd name="T36" fmla="*/ 0 w 170"/>
                  <a:gd name="T37" fmla="*/ 0 h 1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0"/>
                  <a:gd name="T58" fmla="*/ 0 h 119"/>
                  <a:gd name="T59" fmla="*/ 170 w 170"/>
                  <a:gd name="T60" fmla="*/ 119 h 11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0" h="119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29" y="7"/>
                    </a:lnTo>
                    <a:lnTo>
                      <a:pt x="18" y="14"/>
                    </a:lnTo>
                    <a:lnTo>
                      <a:pt x="7" y="25"/>
                    </a:lnTo>
                    <a:lnTo>
                      <a:pt x="0" y="42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7" y="119"/>
                    </a:lnTo>
                    <a:lnTo>
                      <a:pt x="96" y="114"/>
                    </a:lnTo>
                    <a:lnTo>
                      <a:pt x="96" y="101"/>
                    </a:lnTo>
                    <a:lnTo>
                      <a:pt x="96" y="83"/>
                    </a:lnTo>
                    <a:lnTo>
                      <a:pt x="100" y="62"/>
                    </a:lnTo>
                    <a:lnTo>
                      <a:pt x="107" y="44"/>
                    </a:lnTo>
                    <a:lnTo>
                      <a:pt x="120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5" name="Freeform 89"/>
              <p:cNvSpPr>
                <a:spLocks/>
              </p:cNvSpPr>
              <p:nvPr/>
            </p:nvSpPr>
            <p:spPr bwMode="auto">
              <a:xfrm>
                <a:off x="8299" y="4855"/>
                <a:ext cx="182" cy="50"/>
              </a:xfrm>
              <a:custGeom>
                <a:avLst/>
                <a:gdLst>
                  <a:gd name="T0" fmla="*/ 0 w 730"/>
                  <a:gd name="T1" fmla="*/ 0 h 200"/>
                  <a:gd name="T2" fmla="*/ 0 w 730"/>
                  <a:gd name="T3" fmla="*/ 0 h 200"/>
                  <a:gd name="T4" fmla="*/ 0 w 730"/>
                  <a:gd name="T5" fmla="*/ 0 h 200"/>
                  <a:gd name="T6" fmla="*/ 0 w 730"/>
                  <a:gd name="T7" fmla="*/ 0 h 200"/>
                  <a:gd name="T8" fmla="*/ 0 w 730"/>
                  <a:gd name="T9" fmla="*/ 0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0"/>
                  <a:gd name="T16" fmla="*/ 0 h 200"/>
                  <a:gd name="T17" fmla="*/ 730 w 730"/>
                  <a:gd name="T18" fmla="*/ 200 h 2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0" h="200">
                    <a:moveTo>
                      <a:pt x="0" y="44"/>
                    </a:moveTo>
                    <a:lnTo>
                      <a:pt x="697" y="200"/>
                    </a:lnTo>
                    <a:lnTo>
                      <a:pt x="730" y="156"/>
                    </a:lnTo>
                    <a:lnTo>
                      <a:pt x="33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6" name="Freeform 90"/>
              <p:cNvSpPr>
                <a:spLocks/>
              </p:cNvSpPr>
              <p:nvPr/>
            </p:nvSpPr>
            <p:spPr bwMode="auto">
              <a:xfrm>
                <a:off x="8297" y="4875"/>
                <a:ext cx="176" cy="47"/>
              </a:xfrm>
              <a:custGeom>
                <a:avLst/>
                <a:gdLst>
                  <a:gd name="T0" fmla="*/ 0 w 703"/>
                  <a:gd name="T1" fmla="*/ 0 h 187"/>
                  <a:gd name="T2" fmla="*/ 0 w 703"/>
                  <a:gd name="T3" fmla="*/ 0 h 187"/>
                  <a:gd name="T4" fmla="*/ 0 w 703"/>
                  <a:gd name="T5" fmla="*/ 0 h 187"/>
                  <a:gd name="T6" fmla="*/ 0 w 703"/>
                  <a:gd name="T7" fmla="*/ 0 h 187"/>
                  <a:gd name="T8" fmla="*/ 0 w 703"/>
                  <a:gd name="T9" fmla="*/ 0 h 1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3"/>
                  <a:gd name="T16" fmla="*/ 0 h 187"/>
                  <a:gd name="T17" fmla="*/ 703 w 703"/>
                  <a:gd name="T18" fmla="*/ 187 h 18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3" h="187">
                    <a:moveTo>
                      <a:pt x="0" y="30"/>
                    </a:moveTo>
                    <a:lnTo>
                      <a:pt x="696" y="187"/>
                    </a:lnTo>
                    <a:lnTo>
                      <a:pt x="703" y="157"/>
                    </a:lnTo>
                    <a:lnTo>
                      <a:pt x="6" y="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7" name="Freeform 91"/>
              <p:cNvSpPr>
                <a:spLocks/>
              </p:cNvSpPr>
              <p:nvPr/>
            </p:nvSpPr>
            <p:spPr bwMode="auto">
              <a:xfrm>
                <a:off x="8486" y="4969"/>
                <a:ext cx="106" cy="127"/>
              </a:xfrm>
              <a:custGeom>
                <a:avLst/>
                <a:gdLst>
                  <a:gd name="T0" fmla="*/ 0 w 424"/>
                  <a:gd name="T1" fmla="*/ 0 h 508"/>
                  <a:gd name="T2" fmla="*/ 0 w 424"/>
                  <a:gd name="T3" fmla="*/ 0 h 508"/>
                  <a:gd name="T4" fmla="*/ 0 w 424"/>
                  <a:gd name="T5" fmla="*/ 0 h 508"/>
                  <a:gd name="T6" fmla="*/ 0 w 424"/>
                  <a:gd name="T7" fmla="*/ 0 h 508"/>
                  <a:gd name="T8" fmla="*/ 0 w 424"/>
                  <a:gd name="T9" fmla="*/ 0 h 508"/>
                  <a:gd name="T10" fmla="*/ 0 w 424"/>
                  <a:gd name="T11" fmla="*/ 0 h 508"/>
                  <a:gd name="T12" fmla="*/ 0 w 424"/>
                  <a:gd name="T13" fmla="*/ 0 h 508"/>
                  <a:gd name="T14" fmla="*/ 0 w 424"/>
                  <a:gd name="T15" fmla="*/ 0 h 5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4"/>
                  <a:gd name="T25" fmla="*/ 0 h 508"/>
                  <a:gd name="T26" fmla="*/ 424 w 424"/>
                  <a:gd name="T27" fmla="*/ 508 h 5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4" h="508">
                    <a:moveTo>
                      <a:pt x="0" y="508"/>
                    </a:moveTo>
                    <a:lnTo>
                      <a:pt x="86" y="388"/>
                    </a:lnTo>
                    <a:lnTo>
                      <a:pt x="124" y="388"/>
                    </a:lnTo>
                    <a:lnTo>
                      <a:pt x="424" y="0"/>
                    </a:lnTo>
                    <a:lnTo>
                      <a:pt x="130" y="282"/>
                    </a:lnTo>
                    <a:lnTo>
                      <a:pt x="66" y="289"/>
                    </a:lnTo>
                    <a:lnTo>
                      <a:pt x="0" y="358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8" name="Freeform 92"/>
              <p:cNvSpPr>
                <a:spLocks/>
              </p:cNvSpPr>
              <p:nvPr/>
            </p:nvSpPr>
            <p:spPr bwMode="auto">
              <a:xfrm>
                <a:off x="8312" y="4637"/>
                <a:ext cx="296" cy="61"/>
              </a:xfrm>
              <a:custGeom>
                <a:avLst/>
                <a:gdLst>
                  <a:gd name="T0" fmla="*/ 0 w 1186"/>
                  <a:gd name="T1" fmla="*/ 0 h 245"/>
                  <a:gd name="T2" fmla="*/ 0 w 1186"/>
                  <a:gd name="T3" fmla="*/ 0 h 245"/>
                  <a:gd name="T4" fmla="*/ 0 w 1186"/>
                  <a:gd name="T5" fmla="*/ 0 h 245"/>
                  <a:gd name="T6" fmla="*/ 0 w 1186"/>
                  <a:gd name="T7" fmla="*/ 0 h 245"/>
                  <a:gd name="T8" fmla="*/ 0 w 1186"/>
                  <a:gd name="T9" fmla="*/ 0 h 245"/>
                  <a:gd name="T10" fmla="*/ 0 w 1186"/>
                  <a:gd name="T11" fmla="*/ 0 h 245"/>
                  <a:gd name="T12" fmla="*/ 0 w 1186"/>
                  <a:gd name="T13" fmla="*/ 0 h 245"/>
                  <a:gd name="T14" fmla="*/ 0 w 1186"/>
                  <a:gd name="T15" fmla="*/ 0 h 245"/>
                  <a:gd name="T16" fmla="*/ 0 w 1186"/>
                  <a:gd name="T17" fmla="*/ 0 h 245"/>
                  <a:gd name="T18" fmla="*/ 0 w 1186"/>
                  <a:gd name="T19" fmla="*/ 0 h 245"/>
                  <a:gd name="T20" fmla="*/ 0 w 1186"/>
                  <a:gd name="T21" fmla="*/ 0 h 245"/>
                  <a:gd name="T22" fmla="*/ 0 w 1186"/>
                  <a:gd name="T23" fmla="*/ 0 h 245"/>
                  <a:gd name="T24" fmla="*/ 0 w 1186"/>
                  <a:gd name="T25" fmla="*/ 0 h 245"/>
                  <a:gd name="T26" fmla="*/ 0 w 1186"/>
                  <a:gd name="T27" fmla="*/ 0 h 245"/>
                  <a:gd name="T28" fmla="*/ 0 w 1186"/>
                  <a:gd name="T29" fmla="*/ 0 h 245"/>
                  <a:gd name="T30" fmla="*/ 0 w 1186"/>
                  <a:gd name="T31" fmla="*/ 0 h 245"/>
                  <a:gd name="T32" fmla="*/ 0 w 1186"/>
                  <a:gd name="T33" fmla="*/ 0 h 245"/>
                  <a:gd name="T34" fmla="*/ 0 w 1186"/>
                  <a:gd name="T35" fmla="*/ 0 h 245"/>
                  <a:gd name="T36" fmla="*/ 0 w 1186"/>
                  <a:gd name="T37" fmla="*/ 0 h 245"/>
                  <a:gd name="T38" fmla="*/ 0 w 1186"/>
                  <a:gd name="T39" fmla="*/ 0 h 245"/>
                  <a:gd name="T40" fmla="*/ 0 w 1186"/>
                  <a:gd name="T41" fmla="*/ 0 h 245"/>
                  <a:gd name="T42" fmla="*/ 0 w 1186"/>
                  <a:gd name="T43" fmla="*/ 0 h 245"/>
                  <a:gd name="T44" fmla="*/ 0 w 1186"/>
                  <a:gd name="T45" fmla="*/ 0 h 245"/>
                  <a:gd name="T46" fmla="*/ 0 w 1186"/>
                  <a:gd name="T47" fmla="*/ 0 h 245"/>
                  <a:gd name="T48" fmla="*/ 0 w 1186"/>
                  <a:gd name="T49" fmla="*/ 0 h 245"/>
                  <a:gd name="T50" fmla="*/ 0 w 1186"/>
                  <a:gd name="T51" fmla="*/ 0 h 245"/>
                  <a:gd name="T52" fmla="*/ 0 w 1186"/>
                  <a:gd name="T53" fmla="*/ 0 h 245"/>
                  <a:gd name="T54" fmla="*/ 0 w 1186"/>
                  <a:gd name="T55" fmla="*/ 0 h 245"/>
                  <a:gd name="T56" fmla="*/ 0 w 1186"/>
                  <a:gd name="T57" fmla="*/ 0 h 245"/>
                  <a:gd name="T58" fmla="*/ 0 w 1186"/>
                  <a:gd name="T59" fmla="*/ 0 h 245"/>
                  <a:gd name="T60" fmla="*/ 0 w 1186"/>
                  <a:gd name="T61" fmla="*/ 0 h 245"/>
                  <a:gd name="T62" fmla="*/ 0 w 1186"/>
                  <a:gd name="T63" fmla="*/ 0 h 245"/>
                  <a:gd name="T64" fmla="*/ 0 w 1186"/>
                  <a:gd name="T65" fmla="*/ 0 h 245"/>
                  <a:gd name="T66" fmla="*/ 0 w 1186"/>
                  <a:gd name="T67" fmla="*/ 0 h 2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86"/>
                  <a:gd name="T103" fmla="*/ 0 h 245"/>
                  <a:gd name="T104" fmla="*/ 1186 w 1186"/>
                  <a:gd name="T105" fmla="*/ 245 h 24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86" h="245">
                    <a:moveTo>
                      <a:pt x="0" y="0"/>
                    </a:moveTo>
                    <a:lnTo>
                      <a:pt x="1186" y="245"/>
                    </a:lnTo>
                    <a:lnTo>
                      <a:pt x="1184" y="244"/>
                    </a:lnTo>
                    <a:lnTo>
                      <a:pt x="1180" y="242"/>
                    </a:lnTo>
                    <a:lnTo>
                      <a:pt x="1172" y="239"/>
                    </a:lnTo>
                    <a:lnTo>
                      <a:pt x="1161" y="233"/>
                    </a:lnTo>
                    <a:lnTo>
                      <a:pt x="1147" y="228"/>
                    </a:lnTo>
                    <a:lnTo>
                      <a:pt x="1130" y="222"/>
                    </a:lnTo>
                    <a:lnTo>
                      <a:pt x="1112" y="214"/>
                    </a:lnTo>
                    <a:lnTo>
                      <a:pt x="1091" y="205"/>
                    </a:lnTo>
                    <a:lnTo>
                      <a:pt x="1066" y="196"/>
                    </a:lnTo>
                    <a:lnTo>
                      <a:pt x="1039" y="187"/>
                    </a:lnTo>
                    <a:lnTo>
                      <a:pt x="1010" y="177"/>
                    </a:lnTo>
                    <a:lnTo>
                      <a:pt x="979" y="166"/>
                    </a:lnTo>
                    <a:lnTo>
                      <a:pt x="945" y="154"/>
                    </a:lnTo>
                    <a:lnTo>
                      <a:pt x="910" y="143"/>
                    </a:lnTo>
                    <a:lnTo>
                      <a:pt x="871" y="132"/>
                    </a:lnTo>
                    <a:lnTo>
                      <a:pt x="832" y="121"/>
                    </a:lnTo>
                    <a:lnTo>
                      <a:pt x="790" y="108"/>
                    </a:lnTo>
                    <a:lnTo>
                      <a:pt x="747" y="97"/>
                    </a:lnTo>
                    <a:lnTo>
                      <a:pt x="702" y="86"/>
                    </a:lnTo>
                    <a:lnTo>
                      <a:pt x="655" y="74"/>
                    </a:lnTo>
                    <a:lnTo>
                      <a:pt x="607" y="64"/>
                    </a:lnTo>
                    <a:lnTo>
                      <a:pt x="557" y="54"/>
                    </a:lnTo>
                    <a:lnTo>
                      <a:pt x="506" y="45"/>
                    </a:lnTo>
                    <a:lnTo>
                      <a:pt x="454" y="36"/>
                    </a:lnTo>
                    <a:lnTo>
                      <a:pt x="400" y="28"/>
                    </a:lnTo>
                    <a:lnTo>
                      <a:pt x="346" y="20"/>
                    </a:lnTo>
                    <a:lnTo>
                      <a:pt x="290" y="15"/>
                    </a:lnTo>
                    <a:lnTo>
                      <a:pt x="233" y="9"/>
                    </a:lnTo>
                    <a:lnTo>
                      <a:pt x="176" y="4"/>
                    </a:lnTo>
                    <a:lnTo>
                      <a:pt x="118" y="2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219" name="Freeform 93"/>
              <p:cNvSpPr>
                <a:spLocks/>
              </p:cNvSpPr>
              <p:nvPr/>
            </p:nvSpPr>
            <p:spPr bwMode="auto">
              <a:xfrm>
                <a:off x="8250" y="4639"/>
                <a:ext cx="60" cy="185"/>
              </a:xfrm>
              <a:custGeom>
                <a:avLst/>
                <a:gdLst>
                  <a:gd name="T0" fmla="*/ 0 w 241"/>
                  <a:gd name="T1" fmla="*/ 0 h 738"/>
                  <a:gd name="T2" fmla="*/ 0 w 241"/>
                  <a:gd name="T3" fmla="*/ 0 h 738"/>
                  <a:gd name="T4" fmla="*/ 0 w 241"/>
                  <a:gd name="T5" fmla="*/ 0 h 738"/>
                  <a:gd name="T6" fmla="*/ 0 w 241"/>
                  <a:gd name="T7" fmla="*/ 0 h 738"/>
                  <a:gd name="T8" fmla="*/ 0 w 241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1"/>
                  <a:gd name="T16" fmla="*/ 0 h 738"/>
                  <a:gd name="T17" fmla="*/ 241 w 241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1" h="738">
                    <a:moveTo>
                      <a:pt x="241" y="0"/>
                    </a:moveTo>
                    <a:lnTo>
                      <a:pt x="52" y="738"/>
                    </a:lnTo>
                    <a:lnTo>
                      <a:pt x="0" y="726"/>
                    </a:lnTo>
                    <a:lnTo>
                      <a:pt x="169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2E5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2063" name="Freeform 94"/>
          <p:cNvSpPr>
            <a:spLocks/>
          </p:cNvSpPr>
          <p:nvPr/>
        </p:nvSpPr>
        <p:spPr bwMode="auto">
          <a:xfrm>
            <a:off x="6445250" y="3305175"/>
            <a:ext cx="1600200" cy="148907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94"/>
              <a:gd name="T34" fmla="*/ 0 h 2693"/>
              <a:gd name="T35" fmla="*/ 2894 w 2894"/>
              <a:gd name="T36" fmla="*/ 2693 h 269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064" name="Group 95"/>
          <p:cNvGrpSpPr>
            <a:grpSpLocks/>
          </p:cNvGrpSpPr>
          <p:nvPr/>
        </p:nvGrpSpPr>
        <p:grpSpPr bwMode="auto">
          <a:xfrm>
            <a:off x="6699250" y="4383088"/>
            <a:ext cx="436563" cy="203200"/>
            <a:chOff x="3600" y="219"/>
            <a:chExt cx="360" cy="175"/>
          </a:xfrm>
        </p:grpSpPr>
        <p:sp>
          <p:nvSpPr>
            <p:cNvPr id="2137" name="Oval 9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8" name="Line 9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39" name="Line 9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40" name="Rectangle 99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1" name="Oval 10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42" name="Group 10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147" name="Line 10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48" name="Line 10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49" name="Line 10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143" name="Group 10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144" name="Line 10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45" name="Line 10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46" name="Line 10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065" name="Line 109"/>
          <p:cNvSpPr>
            <a:spLocks noChangeShapeType="1"/>
          </p:cNvSpPr>
          <p:nvPr/>
        </p:nvSpPr>
        <p:spPr bwMode="auto">
          <a:xfrm>
            <a:off x="6724650" y="4233863"/>
            <a:ext cx="11620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66" name="Line 110"/>
          <p:cNvSpPr>
            <a:spLocks noChangeShapeType="1"/>
          </p:cNvSpPr>
          <p:nvPr/>
        </p:nvSpPr>
        <p:spPr bwMode="auto">
          <a:xfrm>
            <a:off x="6907213" y="4233863"/>
            <a:ext cx="0" cy="149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67" name="Line 111"/>
          <p:cNvSpPr>
            <a:spLocks noChangeShapeType="1"/>
          </p:cNvSpPr>
          <p:nvPr/>
        </p:nvSpPr>
        <p:spPr bwMode="auto">
          <a:xfrm>
            <a:off x="7650163" y="4089400"/>
            <a:ext cx="0" cy="149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2068" name="Group 112"/>
          <p:cNvGrpSpPr>
            <a:grpSpLocks/>
          </p:cNvGrpSpPr>
          <p:nvPr/>
        </p:nvGrpSpPr>
        <p:grpSpPr bwMode="auto">
          <a:xfrm>
            <a:off x="7251700" y="3678238"/>
            <a:ext cx="796925" cy="514350"/>
            <a:chOff x="10665" y="3225"/>
            <a:chExt cx="1440" cy="930"/>
          </a:xfrm>
        </p:grpSpPr>
        <p:sp>
          <p:nvSpPr>
            <p:cNvPr id="2135" name="Oval 113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36" name="Group 114"/>
            <p:cNvGrpSpPr>
              <a:grpSpLocks/>
            </p:cNvGrpSpPr>
            <p:nvPr/>
          </p:nvGrpSpPr>
          <p:grpSpPr bwMode="auto">
            <a:xfrm>
              <a:off x="11031" y="3335"/>
              <a:ext cx="565" cy="643"/>
              <a:chOff x="2870" y="1518"/>
              <a:chExt cx="292" cy="320"/>
            </a:xfrm>
          </p:grpSpPr>
          <p:graphicFrame>
            <p:nvGraphicFramePr>
              <p:cNvPr id="2051" name="Object 11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6" r:id="rId4" imgW="826829" imgH="840406" progId="">
                      <p:embed/>
                    </p:oleObj>
                  </mc:Choice>
                  <mc:Fallback>
                    <p:oleObj r:id="rId4" imgW="826829" imgH="840406" progId="">
                      <p:embed/>
                      <p:pic>
                        <p:nvPicPr>
                          <p:cNvPr id="0" name="Object 1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2" name="Object 11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7" r:id="rId6" imgW="1268295" imgH="1199426" progId="">
                      <p:embed/>
                    </p:oleObj>
                  </mc:Choice>
                  <mc:Fallback>
                    <p:oleObj r:id="rId6" imgW="1268295" imgH="1199426" progId="">
                      <p:embed/>
                      <p:pic>
                        <p:nvPicPr>
                          <p:cNvPr id="0" name="Object 1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069" name="Freeform 117"/>
          <p:cNvSpPr>
            <a:spLocks/>
          </p:cNvSpPr>
          <p:nvPr/>
        </p:nvSpPr>
        <p:spPr bwMode="auto">
          <a:xfrm>
            <a:off x="3697288" y="5489575"/>
            <a:ext cx="2565400" cy="793750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36"/>
              <a:gd name="T31" fmla="*/ 0 h 1435"/>
              <a:gd name="T32" fmla="*/ 4636 w 4636"/>
              <a:gd name="T33" fmla="*/ 1435 h 143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2050" name="Object 118"/>
          <p:cNvGraphicFramePr>
            <a:graphicFrameLocks noChangeAspect="1"/>
          </p:cNvGraphicFramePr>
          <p:nvPr/>
        </p:nvGraphicFramePr>
        <p:xfrm>
          <a:off x="4684713" y="5648325"/>
          <a:ext cx="361950" cy="27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8" imgW="1307263" imgH="1084139" progId="">
                  <p:embed/>
                </p:oleObj>
              </mc:Choice>
              <mc:Fallback>
                <p:oleObj r:id="rId8" imgW="1307263" imgH="1084139" progId="">
                  <p:embed/>
                  <p:pic>
                    <p:nvPicPr>
                      <p:cNvPr id="0" name="Object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4713" y="5648325"/>
                        <a:ext cx="361950" cy="277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Line 119"/>
          <p:cNvSpPr>
            <a:spLocks noChangeShapeType="1"/>
          </p:cNvSpPr>
          <p:nvPr/>
        </p:nvSpPr>
        <p:spPr bwMode="auto">
          <a:xfrm flipV="1">
            <a:off x="7059613" y="4052888"/>
            <a:ext cx="428625" cy="288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71" name="Freeform 120"/>
          <p:cNvSpPr>
            <a:spLocks/>
          </p:cNvSpPr>
          <p:nvPr/>
        </p:nvSpPr>
        <p:spPr bwMode="auto">
          <a:xfrm>
            <a:off x="3695700" y="4630738"/>
            <a:ext cx="2970213" cy="292100"/>
          </a:xfrm>
          <a:custGeom>
            <a:avLst/>
            <a:gdLst>
              <a:gd name="T0" fmla="*/ 0 w 2196"/>
              <a:gd name="T1" fmla="*/ 0 h 318"/>
              <a:gd name="T2" fmla="*/ 2147483647 w 2196"/>
              <a:gd name="T3" fmla="*/ 2147483647 h 318"/>
              <a:gd name="T4" fmla="*/ 2147483647 w 2196"/>
              <a:gd name="T5" fmla="*/ 2147483647 h 318"/>
              <a:gd name="T6" fmla="*/ 0 60000 65536"/>
              <a:gd name="T7" fmla="*/ 0 60000 65536"/>
              <a:gd name="T8" fmla="*/ 0 60000 65536"/>
              <a:gd name="T9" fmla="*/ 0 w 2196"/>
              <a:gd name="T10" fmla="*/ 0 h 318"/>
              <a:gd name="T11" fmla="*/ 2196 w 2196"/>
              <a:gd name="T12" fmla="*/ 318 h 3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6" h="318">
                <a:moveTo>
                  <a:pt x="0" y="0"/>
                </a:moveTo>
                <a:cubicBezTo>
                  <a:pt x="199" y="51"/>
                  <a:pt x="828" y="301"/>
                  <a:pt x="1194" y="306"/>
                </a:cubicBezTo>
                <a:cubicBezTo>
                  <a:pt x="1536" y="318"/>
                  <a:pt x="1987" y="88"/>
                  <a:pt x="2196" y="3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72" name="Line 121"/>
          <p:cNvSpPr>
            <a:spLocks noChangeShapeType="1"/>
          </p:cNvSpPr>
          <p:nvPr/>
        </p:nvSpPr>
        <p:spPr bwMode="auto">
          <a:xfrm flipH="1" flipV="1">
            <a:off x="3660775" y="4743450"/>
            <a:ext cx="981075" cy="914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2073" name="Text Box 122"/>
          <p:cNvSpPr txBox="1">
            <a:spLocks noChangeArrowheads="1"/>
          </p:cNvSpPr>
          <p:nvPr/>
        </p:nvSpPr>
        <p:spPr bwMode="auto">
          <a:xfrm>
            <a:off x="254000" y="3963988"/>
            <a:ext cx="2100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600">
                <a:latin typeface="Arial" pitchFamily="34" charset="0"/>
                <a:cs typeface="Arial" pitchFamily="34" charset="0"/>
              </a:rPr>
              <a:t>μόνιμη δ/νση</a:t>
            </a:r>
            <a:r>
              <a:rPr lang="en-US" sz="1600">
                <a:latin typeface="Arial" pitchFamily="34" charset="0"/>
                <a:cs typeface="Arial" pitchFamily="34" charset="0"/>
              </a:rPr>
              <a:t>: 128.119.40.186</a:t>
            </a:r>
          </a:p>
        </p:txBody>
      </p:sp>
      <p:sp>
        <p:nvSpPr>
          <p:cNvPr id="2074" name="Text Box 123"/>
          <p:cNvSpPr txBox="1">
            <a:spLocks noChangeArrowheads="1"/>
          </p:cNvSpPr>
          <p:nvPr/>
        </p:nvSpPr>
        <p:spPr bwMode="auto">
          <a:xfrm>
            <a:off x="6305550" y="4710113"/>
            <a:ext cx="2100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Arial" pitchFamily="34" charset="0"/>
                <a:cs typeface="Arial" pitchFamily="34" charset="0"/>
              </a:rPr>
              <a:t>Care-of </a:t>
            </a:r>
            <a:r>
              <a:rPr lang="el-GR" sz="1600">
                <a:latin typeface="Arial" pitchFamily="34" charset="0"/>
                <a:cs typeface="Arial" pitchFamily="34" charset="0"/>
              </a:rPr>
              <a:t> δ/νση</a:t>
            </a:r>
            <a:r>
              <a:rPr lang="en-US" sz="1600">
                <a:latin typeface="Arial" pitchFamily="34" charset="0"/>
                <a:cs typeface="Arial" pitchFamily="34" charset="0"/>
              </a:rPr>
              <a:t>: 79.129.13.2</a:t>
            </a:r>
          </a:p>
        </p:txBody>
      </p:sp>
      <p:grpSp>
        <p:nvGrpSpPr>
          <p:cNvPr id="13" name="Group 124"/>
          <p:cNvGrpSpPr>
            <a:grpSpLocks/>
          </p:cNvGrpSpPr>
          <p:nvPr/>
        </p:nvGrpSpPr>
        <p:grpSpPr bwMode="auto">
          <a:xfrm>
            <a:off x="1385888" y="5038725"/>
            <a:ext cx="3021012" cy="1350963"/>
            <a:chOff x="873" y="3174"/>
            <a:chExt cx="1903" cy="851"/>
          </a:xfrm>
        </p:grpSpPr>
        <p:grpSp>
          <p:nvGrpSpPr>
            <p:cNvPr id="2122" name="Group 125"/>
            <p:cNvGrpSpPr>
              <a:grpSpLocks/>
            </p:cNvGrpSpPr>
            <p:nvPr/>
          </p:nvGrpSpPr>
          <p:grpSpPr bwMode="auto">
            <a:xfrm>
              <a:off x="908" y="3174"/>
              <a:ext cx="1868" cy="286"/>
              <a:chOff x="527" y="2649"/>
              <a:chExt cx="1868" cy="286"/>
            </a:xfrm>
          </p:grpSpPr>
          <p:sp>
            <p:nvSpPr>
              <p:cNvPr id="2124" name="Rectangle 126"/>
              <p:cNvSpPr>
                <a:spLocks noChangeArrowheads="1"/>
              </p:cNvSpPr>
              <p:nvPr/>
            </p:nvSpPr>
            <p:spPr bwMode="auto">
              <a:xfrm>
                <a:off x="546" y="2680"/>
                <a:ext cx="1849" cy="23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5" name="Text Box 127"/>
              <p:cNvSpPr txBox="1">
                <a:spLocks noChangeArrowheads="1"/>
              </p:cNvSpPr>
              <p:nvPr/>
            </p:nvSpPr>
            <p:spPr bwMode="auto">
              <a:xfrm>
                <a:off x="527" y="2698"/>
                <a:ext cx="178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dest: 128.119.40.186</a:t>
                </a:r>
              </a:p>
            </p:txBody>
          </p:sp>
          <p:sp>
            <p:nvSpPr>
              <p:cNvPr id="2126" name="Line 128"/>
              <p:cNvSpPr>
                <a:spLocks noChangeShapeType="1"/>
              </p:cNvSpPr>
              <p:nvPr/>
            </p:nvSpPr>
            <p:spPr bwMode="auto">
              <a:xfrm>
                <a:off x="1847" y="2680"/>
                <a:ext cx="3" cy="2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2127" name="Group 129"/>
              <p:cNvGrpSpPr>
                <a:grpSpLocks/>
              </p:cNvGrpSpPr>
              <p:nvPr/>
            </p:nvGrpSpPr>
            <p:grpSpPr bwMode="auto">
              <a:xfrm>
                <a:off x="2148" y="2649"/>
                <a:ext cx="111" cy="109"/>
                <a:chOff x="1941" y="2928"/>
                <a:chExt cx="111" cy="109"/>
              </a:xfrm>
            </p:grpSpPr>
            <p:sp>
              <p:nvSpPr>
                <p:cNvPr id="2132" name="Freeform 130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108"/>
                    <a:gd name="T17" fmla="*/ 111 w 111"/>
                    <a:gd name="T18" fmla="*/ 108 h 1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133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134" name="Line 132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128" name="Group 133"/>
              <p:cNvGrpSpPr>
                <a:grpSpLocks/>
              </p:cNvGrpSpPr>
              <p:nvPr/>
            </p:nvGrpSpPr>
            <p:grpSpPr bwMode="auto">
              <a:xfrm>
                <a:off x="2136" y="2826"/>
                <a:ext cx="111" cy="109"/>
                <a:chOff x="1941" y="2928"/>
                <a:chExt cx="111" cy="109"/>
              </a:xfrm>
            </p:grpSpPr>
            <p:sp>
              <p:nvSpPr>
                <p:cNvPr id="2129" name="Freeform 134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108"/>
                    <a:gd name="T17" fmla="*/ 111 w 111"/>
                    <a:gd name="T18" fmla="*/ 108 h 1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130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131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2123" name="Text Box 137"/>
            <p:cNvSpPr txBox="1">
              <a:spLocks noChangeArrowheads="1"/>
            </p:cNvSpPr>
            <p:nvPr/>
          </p:nvSpPr>
          <p:spPr bwMode="auto">
            <a:xfrm>
              <a:off x="873" y="3443"/>
              <a:ext cx="1187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πακέτο που στέλνεται από τον ανταποκριτή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38"/>
          <p:cNvGrpSpPr>
            <a:grpSpLocks/>
          </p:cNvGrpSpPr>
          <p:nvPr/>
        </p:nvGrpSpPr>
        <p:grpSpPr bwMode="auto">
          <a:xfrm>
            <a:off x="879475" y="2039938"/>
            <a:ext cx="5287963" cy="2814637"/>
            <a:chOff x="554" y="1285"/>
            <a:chExt cx="3331" cy="1773"/>
          </a:xfrm>
        </p:grpSpPr>
        <p:sp>
          <p:nvSpPr>
            <p:cNvPr id="2094" name="Rectangle 139"/>
            <p:cNvSpPr>
              <a:spLocks noChangeArrowheads="1"/>
            </p:cNvSpPr>
            <p:nvPr/>
          </p:nvSpPr>
          <p:spPr bwMode="auto">
            <a:xfrm>
              <a:off x="2931" y="2982"/>
              <a:ext cx="356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5" name="Freeform 140"/>
            <p:cNvSpPr>
              <a:spLocks/>
            </p:cNvSpPr>
            <p:nvPr/>
          </p:nvSpPr>
          <p:spPr bwMode="auto">
            <a:xfrm>
              <a:off x="576" y="2009"/>
              <a:ext cx="3303" cy="990"/>
            </a:xfrm>
            <a:custGeom>
              <a:avLst/>
              <a:gdLst>
                <a:gd name="T0" fmla="*/ 2439 w 3303"/>
                <a:gd name="T1" fmla="*/ 981 h 990"/>
                <a:gd name="T2" fmla="*/ 1490 w 3303"/>
                <a:gd name="T3" fmla="*/ 346 h 990"/>
                <a:gd name="T4" fmla="*/ 0 w 3303"/>
                <a:gd name="T5" fmla="*/ 41 h 990"/>
                <a:gd name="T6" fmla="*/ 3303 w 3303"/>
                <a:gd name="T7" fmla="*/ 49 h 990"/>
                <a:gd name="T8" fmla="*/ 2829 w 3303"/>
                <a:gd name="T9" fmla="*/ 337 h 990"/>
                <a:gd name="T10" fmla="*/ 2558 w 3303"/>
                <a:gd name="T11" fmla="*/ 973 h 990"/>
                <a:gd name="T12" fmla="*/ 2439 w 3303"/>
                <a:gd name="T13" fmla="*/ 981 h 9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03"/>
                <a:gd name="T22" fmla="*/ 0 h 990"/>
                <a:gd name="T23" fmla="*/ 3303 w 3303"/>
                <a:gd name="T24" fmla="*/ 990 h 9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03" h="990">
                  <a:moveTo>
                    <a:pt x="2439" y="981"/>
                  </a:moveTo>
                  <a:cubicBezTo>
                    <a:pt x="2439" y="981"/>
                    <a:pt x="1882" y="501"/>
                    <a:pt x="1490" y="346"/>
                  </a:cubicBezTo>
                  <a:cubicBezTo>
                    <a:pt x="1098" y="191"/>
                    <a:pt x="13" y="47"/>
                    <a:pt x="0" y="41"/>
                  </a:cubicBezTo>
                  <a:cubicBezTo>
                    <a:pt x="13" y="59"/>
                    <a:pt x="2832" y="0"/>
                    <a:pt x="3303" y="49"/>
                  </a:cubicBezTo>
                  <a:cubicBezTo>
                    <a:pt x="3301" y="41"/>
                    <a:pt x="2925" y="183"/>
                    <a:pt x="2829" y="337"/>
                  </a:cubicBezTo>
                  <a:cubicBezTo>
                    <a:pt x="2733" y="491"/>
                    <a:pt x="2550" y="990"/>
                    <a:pt x="2558" y="973"/>
                  </a:cubicBezTo>
                  <a:cubicBezTo>
                    <a:pt x="2558" y="990"/>
                    <a:pt x="2439" y="981"/>
                    <a:pt x="2439" y="98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FFFF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2096" name="Group 141"/>
            <p:cNvGrpSpPr>
              <a:grpSpLocks/>
            </p:cNvGrpSpPr>
            <p:nvPr/>
          </p:nvGrpSpPr>
          <p:grpSpPr bwMode="auto">
            <a:xfrm>
              <a:off x="561" y="1649"/>
              <a:ext cx="3324" cy="464"/>
              <a:chOff x="1240" y="1226"/>
              <a:chExt cx="3324" cy="464"/>
            </a:xfrm>
          </p:grpSpPr>
          <p:grpSp>
            <p:nvGrpSpPr>
              <p:cNvPr id="2098" name="Group 142"/>
              <p:cNvGrpSpPr>
                <a:grpSpLocks/>
              </p:cNvGrpSpPr>
              <p:nvPr/>
            </p:nvGrpSpPr>
            <p:grpSpPr bwMode="auto">
              <a:xfrm>
                <a:off x="1240" y="1226"/>
                <a:ext cx="3324" cy="464"/>
                <a:chOff x="1198" y="3598"/>
                <a:chExt cx="3324" cy="464"/>
              </a:xfrm>
            </p:grpSpPr>
            <p:sp>
              <p:nvSpPr>
                <p:cNvPr id="2111" name="Rectangle 143"/>
                <p:cNvSpPr>
                  <a:spLocks noChangeArrowheads="1"/>
                </p:cNvSpPr>
                <p:nvPr/>
              </p:nvSpPr>
              <p:spPr bwMode="auto">
                <a:xfrm>
                  <a:off x="1221" y="3665"/>
                  <a:ext cx="3301" cy="34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12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1198" y="3733"/>
                  <a:ext cx="17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600">
                      <a:latin typeface="Arial" pitchFamily="34" charset="0"/>
                      <a:cs typeface="Arial" pitchFamily="34" charset="0"/>
                    </a:rPr>
                    <a:t>dest: 79.129.13.2</a:t>
                  </a:r>
                </a:p>
              </p:txBody>
            </p:sp>
            <p:sp>
              <p:nvSpPr>
                <p:cNvPr id="2113" name="Line 145"/>
                <p:cNvSpPr>
                  <a:spLocks noChangeShapeType="1"/>
                </p:cNvSpPr>
                <p:nvPr/>
              </p:nvSpPr>
              <p:spPr bwMode="auto">
                <a:xfrm>
                  <a:off x="2311" y="3659"/>
                  <a:ext cx="8" cy="3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114" name="Group 146"/>
                <p:cNvGrpSpPr>
                  <a:grpSpLocks/>
                </p:cNvGrpSpPr>
                <p:nvPr/>
              </p:nvGrpSpPr>
              <p:grpSpPr bwMode="auto">
                <a:xfrm>
                  <a:off x="4374" y="3598"/>
                  <a:ext cx="111" cy="109"/>
                  <a:chOff x="1941" y="2928"/>
                  <a:chExt cx="111" cy="109"/>
                </a:xfrm>
              </p:grpSpPr>
              <p:sp>
                <p:nvSpPr>
                  <p:cNvPr id="2119" name="Freeform 147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1"/>
                      <a:gd name="T16" fmla="*/ 0 h 108"/>
                      <a:gd name="T17" fmla="*/ 111 w 111"/>
                      <a:gd name="T18" fmla="*/ 108 h 1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20" name="Line 14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21" name="Line 1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115" name="Group 150"/>
                <p:cNvGrpSpPr>
                  <a:grpSpLocks/>
                </p:cNvGrpSpPr>
                <p:nvPr/>
              </p:nvGrpSpPr>
              <p:grpSpPr bwMode="auto">
                <a:xfrm>
                  <a:off x="4355" y="3953"/>
                  <a:ext cx="111" cy="109"/>
                  <a:chOff x="1941" y="2928"/>
                  <a:chExt cx="111" cy="109"/>
                </a:xfrm>
              </p:grpSpPr>
              <p:sp>
                <p:nvSpPr>
                  <p:cNvPr id="2116" name="Freeform 151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1"/>
                      <a:gd name="T16" fmla="*/ 0 h 108"/>
                      <a:gd name="T17" fmla="*/ 111 w 111"/>
                      <a:gd name="T18" fmla="*/ 108 h 1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17" name="Line 1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18" name="Line 1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099" name="Group 154"/>
              <p:cNvGrpSpPr>
                <a:grpSpLocks/>
              </p:cNvGrpSpPr>
              <p:nvPr/>
            </p:nvGrpSpPr>
            <p:grpSpPr bwMode="auto">
              <a:xfrm>
                <a:off x="2520" y="1313"/>
                <a:ext cx="1868" cy="286"/>
                <a:chOff x="527" y="2649"/>
                <a:chExt cx="1868" cy="286"/>
              </a:xfrm>
            </p:grpSpPr>
            <p:sp>
              <p:nvSpPr>
                <p:cNvPr id="2100" name="Rectangle 155"/>
                <p:cNvSpPr>
                  <a:spLocks noChangeArrowheads="1"/>
                </p:cNvSpPr>
                <p:nvPr/>
              </p:nvSpPr>
              <p:spPr bwMode="auto">
                <a:xfrm>
                  <a:off x="546" y="2680"/>
                  <a:ext cx="1849" cy="23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01" name="Text Box 156"/>
                <p:cNvSpPr txBox="1">
                  <a:spLocks noChangeArrowheads="1"/>
                </p:cNvSpPr>
                <p:nvPr/>
              </p:nvSpPr>
              <p:spPr bwMode="auto">
                <a:xfrm>
                  <a:off x="527" y="2698"/>
                  <a:ext cx="178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600">
                      <a:latin typeface="Arial" pitchFamily="34" charset="0"/>
                      <a:cs typeface="Arial" pitchFamily="34" charset="0"/>
                    </a:rPr>
                    <a:t>dest: 128.119.40.186</a:t>
                  </a:r>
                </a:p>
              </p:txBody>
            </p:sp>
            <p:sp>
              <p:nvSpPr>
                <p:cNvPr id="2102" name="Line 157"/>
                <p:cNvSpPr>
                  <a:spLocks noChangeShapeType="1"/>
                </p:cNvSpPr>
                <p:nvPr/>
              </p:nvSpPr>
              <p:spPr bwMode="auto">
                <a:xfrm>
                  <a:off x="1847" y="2680"/>
                  <a:ext cx="3" cy="2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2103" name="Group 158"/>
                <p:cNvGrpSpPr>
                  <a:grpSpLocks/>
                </p:cNvGrpSpPr>
                <p:nvPr/>
              </p:nvGrpSpPr>
              <p:grpSpPr bwMode="auto">
                <a:xfrm>
                  <a:off x="2148" y="2649"/>
                  <a:ext cx="111" cy="109"/>
                  <a:chOff x="1941" y="2928"/>
                  <a:chExt cx="111" cy="109"/>
                </a:xfrm>
              </p:grpSpPr>
              <p:sp>
                <p:nvSpPr>
                  <p:cNvPr id="2108" name="Freeform 159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1"/>
                      <a:gd name="T16" fmla="*/ 0 h 108"/>
                      <a:gd name="T17" fmla="*/ 111 w 111"/>
                      <a:gd name="T18" fmla="*/ 108 h 1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09" name="Line 16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10" name="Line 1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104" name="Group 162"/>
                <p:cNvGrpSpPr>
                  <a:grpSpLocks/>
                </p:cNvGrpSpPr>
                <p:nvPr/>
              </p:nvGrpSpPr>
              <p:grpSpPr bwMode="auto">
                <a:xfrm>
                  <a:off x="2136" y="2826"/>
                  <a:ext cx="111" cy="109"/>
                  <a:chOff x="1941" y="2928"/>
                  <a:chExt cx="111" cy="109"/>
                </a:xfrm>
              </p:grpSpPr>
              <p:sp>
                <p:nvSpPr>
                  <p:cNvPr id="2105" name="Freeform 163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1"/>
                      <a:gd name="T16" fmla="*/ 0 h 108"/>
                      <a:gd name="T17" fmla="*/ 111 w 111"/>
                      <a:gd name="T18" fmla="*/ 108 h 10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06" name="Line 1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2107" name="Line 1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2097" name="Text Box 166"/>
            <p:cNvSpPr txBox="1">
              <a:spLocks noChangeArrowheads="1"/>
            </p:cNvSpPr>
            <p:nvPr/>
          </p:nvSpPr>
          <p:spPr bwMode="auto">
            <a:xfrm>
              <a:off x="554" y="1285"/>
              <a:ext cx="285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πακέτο στέλνεται από οικιακό πράκτορα σε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ξένο πράκτορα</a:t>
              </a:r>
              <a:r>
                <a:rPr lang="en-US" sz="1800">
                  <a:latin typeface="Arial" pitchFamily="34" charset="0"/>
                  <a:cs typeface="Arial" pitchFamily="34" charset="0"/>
                </a:rPr>
                <a:t>: </a:t>
              </a:r>
              <a:r>
                <a:rPr lang="el-GR" sz="1800">
                  <a:latin typeface="Arial" pitchFamily="34" charset="0"/>
                  <a:cs typeface="Arial" pitchFamily="34" charset="0"/>
                </a:rPr>
                <a:t>πακέτο μέσα σε πακέτο</a:t>
              </a:r>
              <a:endParaRPr lang="en-US" sz="1800" i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167"/>
          <p:cNvGrpSpPr>
            <a:grpSpLocks/>
          </p:cNvGrpSpPr>
          <p:nvPr/>
        </p:nvGrpSpPr>
        <p:grpSpPr bwMode="auto">
          <a:xfrm>
            <a:off x="5426075" y="1611313"/>
            <a:ext cx="3567113" cy="2562225"/>
            <a:chOff x="3418" y="1015"/>
            <a:chExt cx="2247" cy="1614"/>
          </a:xfrm>
        </p:grpSpPr>
        <p:sp>
          <p:nvSpPr>
            <p:cNvPr id="2079" name="Rectangle 168"/>
            <p:cNvSpPr>
              <a:spLocks noChangeArrowheads="1"/>
            </p:cNvSpPr>
            <p:nvPr/>
          </p:nvSpPr>
          <p:spPr bwMode="auto">
            <a:xfrm>
              <a:off x="4382" y="2569"/>
              <a:ext cx="263" cy="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0" name="Freeform 169"/>
            <p:cNvSpPr>
              <a:spLocks/>
            </p:cNvSpPr>
            <p:nvPr/>
          </p:nvSpPr>
          <p:spPr bwMode="auto">
            <a:xfrm>
              <a:off x="3693" y="1469"/>
              <a:ext cx="1849" cy="1132"/>
            </a:xfrm>
            <a:custGeom>
              <a:avLst/>
              <a:gdLst>
                <a:gd name="T0" fmla="*/ 779 w 1849"/>
                <a:gd name="T1" fmla="*/ 1132 h 1132"/>
                <a:gd name="T2" fmla="*/ 686 w 1849"/>
                <a:gd name="T3" fmla="*/ 344 h 1132"/>
                <a:gd name="T4" fmla="*/ 0 w 1849"/>
                <a:gd name="T5" fmla="*/ 39 h 1132"/>
                <a:gd name="T6" fmla="*/ 1849 w 1849"/>
                <a:gd name="T7" fmla="*/ 49 h 1132"/>
                <a:gd name="T8" fmla="*/ 1375 w 1849"/>
                <a:gd name="T9" fmla="*/ 337 h 1132"/>
                <a:gd name="T10" fmla="*/ 906 w 1849"/>
                <a:gd name="T11" fmla="*/ 996 h 1132"/>
                <a:gd name="T12" fmla="*/ 779 w 1849"/>
                <a:gd name="T13" fmla="*/ 1132 h 1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49"/>
                <a:gd name="T22" fmla="*/ 0 h 1132"/>
                <a:gd name="T23" fmla="*/ 1849 w 1849"/>
                <a:gd name="T24" fmla="*/ 1132 h 1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49" h="1132">
                  <a:moveTo>
                    <a:pt x="779" y="1132"/>
                  </a:moveTo>
                  <a:cubicBezTo>
                    <a:pt x="779" y="1132"/>
                    <a:pt x="1078" y="499"/>
                    <a:pt x="686" y="344"/>
                  </a:cubicBezTo>
                  <a:cubicBezTo>
                    <a:pt x="294" y="189"/>
                    <a:pt x="13" y="45"/>
                    <a:pt x="0" y="39"/>
                  </a:cubicBezTo>
                  <a:cubicBezTo>
                    <a:pt x="13" y="57"/>
                    <a:pt x="1378" y="0"/>
                    <a:pt x="1849" y="49"/>
                  </a:cubicBezTo>
                  <a:cubicBezTo>
                    <a:pt x="1847" y="41"/>
                    <a:pt x="1471" y="183"/>
                    <a:pt x="1375" y="337"/>
                  </a:cubicBezTo>
                  <a:cubicBezTo>
                    <a:pt x="1279" y="491"/>
                    <a:pt x="898" y="1013"/>
                    <a:pt x="906" y="996"/>
                  </a:cubicBezTo>
                  <a:cubicBezTo>
                    <a:pt x="906" y="1013"/>
                    <a:pt x="779" y="1132"/>
                    <a:pt x="779" y="113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FFFF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2081" name="Group 170"/>
            <p:cNvGrpSpPr>
              <a:grpSpLocks/>
            </p:cNvGrpSpPr>
            <p:nvPr/>
          </p:nvGrpSpPr>
          <p:grpSpPr bwMode="auto">
            <a:xfrm>
              <a:off x="3672" y="1254"/>
              <a:ext cx="1868" cy="286"/>
              <a:chOff x="527" y="2649"/>
              <a:chExt cx="1868" cy="286"/>
            </a:xfrm>
          </p:grpSpPr>
          <p:sp>
            <p:nvSpPr>
              <p:cNvPr id="2083" name="Rectangle 171"/>
              <p:cNvSpPr>
                <a:spLocks noChangeArrowheads="1"/>
              </p:cNvSpPr>
              <p:nvPr/>
            </p:nvSpPr>
            <p:spPr bwMode="auto">
              <a:xfrm>
                <a:off x="546" y="2680"/>
                <a:ext cx="1849" cy="23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4" name="Text Box 172"/>
              <p:cNvSpPr txBox="1">
                <a:spLocks noChangeArrowheads="1"/>
              </p:cNvSpPr>
              <p:nvPr/>
            </p:nvSpPr>
            <p:spPr bwMode="auto">
              <a:xfrm>
                <a:off x="527" y="2698"/>
                <a:ext cx="178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>
                    <a:latin typeface="Arial" pitchFamily="34" charset="0"/>
                    <a:cs typeface="Arial" pitchFamily="34" charset="0"/>
                  </a:rPr>
                  <a:t>dest: 128.119.40.186</a:t>
                </a:r>
              </a:p>
            </p:txBody>
          </p:sp>
          <p:sp>
            <p:nvSpPr>
              <p:cNvPr id="2085" name="Line 173"/>
              <p:cNvSpPr>
                <a:spLocks noChangeShapeType="1"/>
              </p:cNvSpPr>
              <p:nvPr/>
            </p:nvSpPr>
            <p:spPr bwMode="auto">
              <a:xfrm>
                <a:off x="1847" y="2680"/>
                <a:ext cx="3" cy="2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2086" name="Group 174"/>
              <p:cNvGrpSpPr>
                <a:grpSpLocks/>
              </p:cNvGrpSpPr>
              <p:nvPr/>
            </p:nvGrpSpPr>
            <p:grpSpPr bwMode="auto">
              <a:xfrm>
                <a:off x="2148" y="2649"/>
                <a:ext cx="111" cy="109"/>
                <a:chOff x="1941" y="2928"/>
                <a:chExt cx="111" cy="109"/>
              </a:xfrm>
            </p:grpSpPr>
            <p:sp>
              <p:nvSpPr>
                <p:cNvPr id="2091" name="Freeform 175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108"/>
                    <a:gd name="T17" fmla="*/ 111 w 111"/>
                    <a:gd name="T18" fmla="*/ 108 h 1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092" name="Line 176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093" name="Line 177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2087" name="Group 178"/>
              <p:cNvGrpSpPr>
                <a:grpSpLocks/>
              </p:cNvGrpSpPr>
              <p:nvPr/>
            </p:nvGrpSpPr>
            <p:grpSpPr bwMode="auto">
              <a:xfrm>
                <a:off x="2136" y="2826"/>
                <a:ext cx="111" cy="109"/>
                <a:chOff x="1941" y="2928"/>
                <a:chExt cx="111" cy="109"/>
              </a:xfrm>
            </p:grpSpPr>
            <p:sp>
              <p:nvSpPr>
                <p:cNvPr id="2088" name="Freeform 179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1"/>
                    <a:gd name="T16" fmla="*/ 0 h 108"/>
                    <a:gd name="T17" fmla="*/ 111 w 111"/>
                    <a:gd name="T18" fmla="*/ 108 h 1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089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2090" name="Line 181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2082" name="Text Box 182"/>
            <p:cNvSpPr txBox="1">
              <a:spLocks noChangeArrowheads="1"/>
            </p:cNvSpPr>
            <p:nvPr/>
          </p:nvSpPr>
          <p:spPr bwMode="auto">
            <a:xfrm>
              <a:off x="3418" y="1015"/>
              <a:ext cx="224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>
                  <a:latin typeface="Arial" pitchFamily="34" charset="0"/>
                  <a:cs typeface="Arial" pitchFamily="34" charset="0"/>
                </a:rPr>
                <a:t>πακέτο ξένου πράκτορα προς κινητό</a:t>
              </a:r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78" name="Picture 18" descr="underline_base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9438" y="1046163"/>
            <a:ext cx="63992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3E2A1A7F-FC4E-4EB8-A407-4E8D0E1B9F31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3077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3078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40B8E969-A847-492E-8AAA-E3F1530D792E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079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109538"/>
            <a:ext cx="7772400" cy="1143000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Mobile IP: </a:t>
            </a:r>
            <a:r>
              <a:rPr lang="el-GR" sz="3200" dirty="0" smtClean="0">
                <a:ea typeface="ＭＳ Ｐゴシック" pitchFamily="34" charset="-128"/>
              </a:rPr>
              <a:t>ανακάλυψη πράκτορα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30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9275" y="1443038"/>
            <a:ext cx="8034338" cy="4648200"/>
          </a:xfrm>
        </p:spPr>
        <p:txBody>
          <a:bodyPr/>
          <a:lstStyle/>
          <a:p>
            <a:r>
              <a:rPr lang="el-GR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διαφήμιση πράκτορα</a:t>
            </a:r>
            <a:r>
              <a:rPr lang="en-US" sz="2000" i="1" smtClean="0">
                <a:solidFill>
                  <a:srgbClr val="C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ξένοι/οικιακοί</a:t>
            </a:r>
            <a:r>
              <a:rPr lang="en-US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πράκτορες διαφημίζουν υπηρεσίες μέσω</a:t>
            </a:r>
            <a:r>
              <a:rPr lang="en-US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broadcast ICMP </a:t>
            </a:r>
            <a:r>
              <a:rPr lang="el-GR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μηνυμάτων</a:t>
            </a:r>
            <a:r>
              <a:rPr lang="en-US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(</a:t>
            </a:r>
            <a:r>
              <a:rPr lang="el-GR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πεδίο τύπου</a:t>
            </a:r>
            <a:r>
              <a:rPr lang="en-US" sz="200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= 9)</a:t>
            </a:r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824163" y="2406650"/>
          <a:ext cx="5470525" cy="395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icture" r:id="rId4" imgW="4051659" imgH="2919690" progId="Word.Picture.8">
                  <p:embed/>
                </p:oleObj>
              </mc:Choice>
              <mc:Fallback>
                <p:oleObj name="Picture" r:id="rId4" imgW="4051659" imgH="291969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2406650"/>
                        <a:ext cx="5470525" cy="3951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333375" y="4164013"/>
            <a:ext cx="2300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R bit: </a:t>
            </a:r>
            <a:r>
              <a:rPr lang="el-GR" sz="1800">
                <a:latin typeface="Arial" pitchFamily="34" charset="0"/>
                <a:cs typeface="Arial" pitchFamily="34" charset="0"/>
              </a:rPr>
              <a:t>απαιτείται εγγραφή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Text Box 6"/>
          <p:cNvSpPr txBox="1">
            <a:spLocks noChangeArrowheads="1"/>
          </p:cNvSpPr>
          <p:nvPr/>
        </p:nvSpPr>
        <p:spPr bwMode="auto">
          <a:xfrm>
            <a:off x="344488" y="3230563"/>
            <a:ext cx="2457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  <a:cs typeface="Arial" pitchFamily="34" charset="0"/>
              </a:rPr>
              <a:t>H,F bits: </a:t>
            </a:r>
            <a:r>
              <a:rPr lang="el-GR" sz="1800">
                <a:latin typeface="Arial" pitchFamily="34" charset="0"/>
                <a:cs typeface="Arial" pitchFamily="34" charset="0"/>
              </a:rPr>
              <a:t>οικιακός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ή/και</a:t>
            </a:r>
            <a:r>
              <a:rPr lang="en-US" sz="1800">
                <a:latin typeface="Arial" pitchFamily="34" charset="0"/>
                <a:cs typeface="Arial" pitchFamily="34" charset="0"/>
              </a:rPr>
              <a:t> </a:t>
            </a:r>
            <a:r>
              <a:rPr lang="el-GR" sz="1800">
                <a:latin typeface="Arial" pitchFamily="34" charset="0"/>
                <a:cs typeface="Arial" pitchFamily="34" charset="0"/>
              </a:rPr>
              <a:t>ξένος πράκτορας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Line 7"/>
          <p:cNvSpPr>
            <a:spLocks noChangeShapeType="1"/>
          </p:cNvSpPr>
          <p:nvPr/>
        </p:nvSpPr>
        <p:spPr bwMode="auto">
          <a:xfrm>
            <a:off x="2790825" y="3768725"/>
            <a:ext cx="2538413" cy="11033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3084" name="Line 8"/>
          <p:cNvSpPr>
            <a:spLocks noChangeShapeType="1"/>
          </p:cNvSpPr>
          <p:nvPr/>
        </p:nvSpPr>
        <p:spPr bwMode="auto">
          <a:xfrm>
            <a:off x="2501900" y="4348163"/>
            <a:ext cx="2490788" cy="5826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pic>
        <p:nvPicPr>
          <p:cNvPr id="3085" name="Picture 18" descr="underline_base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125" y="949325"/>
            <a:ext cx="6103884" cy="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AF3946D3-B9F4-4ED5-B094-C361B36BA59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1268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269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270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1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272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3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274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1275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6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7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8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9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1280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11401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402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1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11399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400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2" name="Group 89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11382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1384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85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86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87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88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89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0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1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2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3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4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5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6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7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98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1383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3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11380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8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4" name="Group 91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11363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136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6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6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6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6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7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1364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5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11361" name="Picture 354" descr="laptop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62" name="Picture 355" descr="antenna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6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11359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60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7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11357" name="Picture 354" descr="laptop_stylized_small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8" name="Picture 35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8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11355" name="Picture 364" descr="iphone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89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11353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0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11351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2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1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11349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0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2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11347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4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3" name="Group 100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11330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133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3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134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1331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4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11328" name="Picture 354" descr="laptop_stylized_small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29" name="Picture 355" descr="antenna_stylized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5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11326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27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6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11324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25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7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11322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23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8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11320" name="Picture 354" descr="laptop_stylized_small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21" name="Picture 355" descr="antenna_stylized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299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11318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1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300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1301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F3DEBC1B-0673-4F1F-8725-148AFB23193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1302" name="Rectangle 84"/>
          <p:cNvSpPr>
            <a:spLocks noChangeArrowheads="1"/>
          </p:cNvSpPr>
          <p:nvPr/>
        </p:nvSpPr>
        <p:spPr bwMode="auto">
          <a:xfrm>
            <a:off x="5500688" y="1785938"/>
            <a:ext cx="3376612" cy="21859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303" name="Rectangle 85"/>
          <p:cNvSpPr>
            <a:spLocks noChangeArrowheads="1"/>
          </p:cNvSpPr>
          <p:nvPr/>
        </p:nvSpPr>
        <p:spPr bwMode="auto">
          <a:xfrm>
            <a:off x="5584825" y="1631950"/>
            <a:ext cx="1912938" cy="280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1304" name="Rectangle 83"/>
          <p:cNvSpPr>
            <a:spLocks noChangeArrowheads="1"/>
          </p:cNvSpPr>
          <p:nvPr/>
        </p:nvSpPr>
        <p:spPr bwMode="auto">
          <a:xfrm>
            <a:off x="5491520" y="1478319"/>
            <a:ext cx="33083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l-GR" sz="1600" b="1" dirty="0">
                <a:latin typeface="Arial" pitchFamily="34" charset="0"/>
              </a:rPr>
              <a:t>Ασύρματα </a:t>
            </a:r>
            <a:r>
              <a:rPr lang="el-GR" sz="1600" b="1" dirty="0" smtClean="0">
                <a:latin typeface="Arial" pitchFamily="34" charset="0"/>
              </a:rPr>
              <a:t>τερματικά</a:t>
            </a:r>
            <a:endParaRPr lang="el-GR" sz="1600" b="1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n-US" sz="1600" dirty="0">
                <a:latin typeface="Gill Sans MT" pitchFamily="34" charset="0"/>
              </a:rPr>
              <a:t>laptop, </a:t>
            </a:r>
            <a:r>
              <a:rPr lang="en-US" sz="1600" dirty="0" err="1">
                <a:latin typeface="Gill Sans MT" pitchFamily="34" charset="0"/>
              </a:rPr>
              <a:t>smartphone</a:t>
            </a:r>
            <a:endParaRPr lang="en-US" sz="1600" dirty="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τρέχουν εφαρμογές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μπορεί να είναι στατικά ή κινητά</a:t>
            </a:r>
            <a:endParaRPr lang="en-US" sz="1600" dirty="0">
              <a:latin typeface="Arial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600" dirty="0">
                <a:latin typeface="Arial" pitchFamily="34" charset="0"/>
              </a:rPr>
              <a:t>το </a:t>
            </a:r>
            <a:r>
              <a:rPr lang="el-GR" sz="1600" dirty="0" smtClean="0">
                <a:latin typeface="Arial" pitchFamily="34" charset="0"/>
              </a:rPr>
              <a:t>«ασύρματο» </a:t>
            </a:r>
            <a:r>
              <a:rPr lang="el-GR" sz="1600" dirty="0">
                <a:latin typeface="Arial" pitchFamily="34" charset="0"/>
              </a:rPr>
              <a:t>δε σημαίνει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πάντα κινητικότητα</a:t>
            </a:r>
            <a:endParaRPr lang="en-US" sz="1600" dirty="0">
              <a:latin typeface="Arial" pitchFamily="34" charset="0"/>
            </a:endParaRPr>
          </a:p>
        </p:txBody>
      </p:sp>
      <p:sp>
        <p:nvSpPr>
          <p:cNvPr id="11305" name="Line 86"/>
          <p:cNvSpPr>
            <a:spLocks noChangeShapeType="1"/>
          </p:cNvSpPr>
          <p:nvPr/>
        </p:nvSpPr>
        <p:spPr bwMode="auto">
          <a:xfrm flipH="1">
            <a:off x="6041204" y="3911600"/>
            <a:ext cx="1105721" cy="20371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1306" name="Line 87"/>
          <p:cNvSpPr>
            <a:spLocks noChangeShapeType="1"/>
          </p:cNvSpPr>
          <p:nvPr/>
        </p:nvSpPr>
        <p:spPr bwMode="auto">
          <a:xfrm flipH="1">
            <a:off x="5257800" y="3895725"/>
            <a:ext cx="1885950" cy="13636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1307" name="Group 356"/>
          <p:cNvGrpSpPr>
            <a:grpSpLocks/>
          </p:cNvGrpSpPr>
          <p:nvPr/>
        </p:nvGrpSpPr>
        <p:grpSpPr bwMode="auto">
          <a:xfrm>
            <a:off x="6731678" y="757612"/>
            <a:ext cx="762000" cy="771525"/>
            <a:chOff x="313" y="1497"/>
            <a:chExt cx="1152" cy="1014"/>
          </a:xfrm>
        </p:grpSpPr>
        <p:pic>
          <p:nvPicPr>
            <p:cNvPr id="11316" name="Picture 354" descr="laptop_stylized_small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17" name="Picture 355" descr="antenna_stylized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308" name="Group 403"/>
          <p:cNvGrpSpPr>
            <a:grpSpLocks/>
          </p:cNvGrpSpPr>
          <p:nvPr/>
        </p:nvGrpSpPr>
        <p:grpSpPr bwMode="auto">
          <a:xfrm>
            <a:off x="5793483" y="1001730"/>
            <a:ext cx="598488" cy="514350"/>
            <a:chOff x="2751" y="1851"/>
            <a:chExt cx="462" cy="478"/>
          </a:xfrm>
        </p:grpSpPr>
        <p:pic>
          <p:nvPicPr>
            <p:cNvPr id="11314" name="Picture 364" descr="iphone_stylized_small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1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309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52579"/>
            <a:ext cx="7772400" cy="954088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1310" name="Picture 16" descr="underline_base"/>
          <p:cNvPicPr>
            <a:picLocks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50863" y="842481"/>
            <a:ext cx="5132387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311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11312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13" name="Text Box 8"/>
            <p:cNvSpPr txBox="1">
              <a:spLocks noChangeArrowheads="1"/>
            </p:cNvSpPr>
            <p:nvPr/>
          </p:nvSpPr>
          <p:spPr bwMode="auto">
            <a:xfrm>
              <a:off x="4003" y="2030"/>
              <a:ext cx="125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Υποδομή Δικτύου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C01807B9-3D8B-4C8F-B80E-D6C3C4A74648}" type="slidenum">
              <a:rPr lang="en-US" smtClean="0"/>
              <a:pPr/>
              <a:t>60</a:t>
            </a:fld>
            <a:endParaRPr lang="en-US" smtClean="0"/>
          </a:p>
        </p:txBody>
      </p:sp>
      <p:pic>
        <p:nvPicPr>
          <p:cNvPr id="63492" name="Picture 16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338" y="688369"/>
            <a:ext cx="6256962" cy="19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3494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EB630653-9D7A-4A30-82FB-9DA0DAFBD344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3495" name="Rectangle 2"/>
          <p:cNvSpPr>
            <a:spLocks noGrp="1" noChangeArrowheads="1"/>
          </p:cNvSpPr>
          <p:nvPr>
            <p:ph type="title"/>
          </p:nvPr>
        </p:nvSpPr>
        <p:spPr>
          <a:xfrm>
            <a:off x="490538" y="69851"/>
            <a:ext cx="7772400" cy="710986"/>
          </a:xfrm>
        </p:spPr>
        <p:txBody>
          <a:bodyPr/>
          <a:lstStyle/>
          <a:p>
            <a:r>
              <a:rPr lang="en-US" sz="3200" dirty="0" smtClean="0">
                <a:ea typeface="ＭＳ Ｐゴシック" pitchFamily="34" charset="-128"/>
              </a:rPr>
              <a:t>Mobile IP: </a:t>
            </a:r>
            <a:r>
              <a:rPr lang="el-GR" sz="3200" dirty="0" smtClean="0">
                <a:ea typeface="ＭＳ Ｐゴシック" pitchFamily="34" charset="-128"/>
              </a:rPr>
              <a:t>παράδειγμα εγγραφής</a:t>
            </a: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63496" name="Text Box 40"/>
          <p:cNvSpPr txBox="1">
            <a:spLocks noChangeArrowheads="1"/>
          </p:cNvSpPr>
          <p:nvPr/>
        </p:nvSpPr>
        <p:spPr bwMode="auto">
          <a:xfrm>
            <a:off x="4594225" y="1011238"/>
            <a:ext cx="2322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visited network: 79.129.13/24</a:t>
            </a:r>
          </a:p>
        </p:txBody>
      </p:sp>
      <p:sp>
        <p:nvSpPr>
          <p:cNvPr id="63497" name="Text Box 41"/>
          <p:cNvSpPr txBox="1">
            <a:spLocks noChangeArrowheads="1"/>
          </p:cNvSpPr>
          <p:nvPr/>
        </p:nvSpPr>
        <p:spPr bwMode="auto">
          <a:xfrm>
            <a:off x="1331913" y="1149350"/>
            <a:ext cx="1433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home agent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HA: 128.119.40.7</a:t>
            </a:r>
          </a:p>
        </p:txBody>
      </p:sp>
      <p:sp>
        <p:nvSpPr>
          <p:cNvPr id="63498" name="Text Box 42"/>
          <p:cNvSpPr txBox="1">
            <a:spLocks noChangeArrowheads="1"/>
          </p:cNvSpPr>
          <p:nvPr/>
        </p:nvSpPr>
        <p:spPr bwMode="auto">
          <a:xfrm>
            <a:off x="3725863" y="1195388"/>
            <a:ext cx="14795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foreign agent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COA: 79.129.13.2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sz="1800"/>
          </a:p>
        </p:txBody>
      </p:sp>
      <p:sp>
        <p:nvSpPr>
          <p:cNvPr id="63499" name="Text Box 46"/>
          <p:cNvSpPr txBox="1">
            <a:spLocks noChangeArrowheads="1"/>
          </p:cNvSpPr>
          <p:nvPr/>
        </p:nvSpPr>
        <p:spPr bwMode="auto">
          <a:xfrm>
            <a:off x="6886575" y="1555750"/>
            <a:ext cx="16208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mobile agent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400">
                <a:solidFill>
                  <a:srgbClr val="000099"/>
                </a:solidFill>
                <a:latin typeface="Gill Sans MT" pitchFamily="34" charset="0"/>
                <a:ea typeface="ÇlÇr ñæí©" charset="-128"/>
              </a:rPr>
              <a:t>MA: 128.119.40.186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456113" y="2732088"/>
            <a:ext cx="2390775" cy="1516062"/>
            <a:chOff x="4456543" y="2732527"/>
            <a:chExt cx="2389911" cy="1515110"/>
          </a:xfrm>
        </p:grpSpPr>
        <p:sp>
          <p:nvSpPr>
            <p:cNvPr id="63544" name="Line 47"/>
            <p:cNvSpPr>
              <a:spLocks noChangeShapeType="1"/>
            </p:cNvSpPr>
            <p:nvPr/>
          </p:nvSpPr>
          <p:spPr bwMode="auto">
            <a:xfrm flipH="1">
              <a:off x="4456543" y="2886364"/>
              <a:ext cx="2389911" cy="3579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3545" name="Group 48"/>
            <p:cNvGrpSpPr>
              <a:grpSpLocks/>
            </p:cNvGrpSpPr>
            <p:nvPr/>
          </p:nvGrpSpPr>
          <p:grpSpPr bwMode="auto">
            <a:xfrm>
              <a:off x="4617712" y="2732527"/>
              <a:ext cx="1882140" cy="1515110"/>
              <a:chOff x="13860" y="6885"/>
              <a:chExt cx="2964" cy="2386"/>
            </a:xfrm>
          </p:grpSpPr>
          <p:sp>
            <p:nvSpPr>
              <p:cNvPr id="63546" name="Text Box 49"/>
              <p:cNvSpPr txBox="1">
                <a:spLocks noChangeArrowheads="1"/>
              </p:cNvSpPr>
              <p:nvPr/>
            </p:nvSpPr>
            <p:spPr bwMode="auto">
              <a:xfrm>
                <a:off x="13860" y="6885"/>
                <a:ext cx="2510" cy="4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>
                    <a:solidFill>
                      <a:srgbClr val="C00000"/>
                    </a:solidFill>
                    <a:latin typeface="Gill Sans MT" pitchFamily="34" charset="0"/>
                    <a:ea typeface="ÇlÇr ñæí©" charset="-128"/>
                  </a:rPr>
                  <a:t>registration req. </a:t>
                </a:r>
              </a:p>
            </p:txBody>
          </p:sp>
          <p:sp>
            <p:nvSpPr>
              <p:cNvPr id="63547" name="Text Box 50"/>
              <p:cNvSpPr txBox="1">
                <a:spLocks noChangeArrowheads="1"/>
              </p:cNvSpPr>
              <p:nvPr/>
            </p:nvSpPr>
            <p:spPr bwMode="auto">
              <a:xfrm>
                <a:off x="14132" y="7394"/>
                <a:ext cx="2692" cy="187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COA: 79.129.13.2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HA: 128.119.40.7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MA: 128.119.40.186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Lifetime: 9999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identification:714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….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US" sz="1800"/>
              </a:p>
            </p:txBody>
          </p:sp>
        </p:grp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2022475" y="4606925"/>
            <a:ext cx="2422525" cy="1489075"/>
            <a:chOff x="2023162" y="4606595"/>
            <a:chExt cx="2421839" cy="1489368"/>
          </a:xfrm>
        </p:grpSpPr>
        <p:sp>
          <p:nvSpPr>
            <p:cNvPr id="63540" name="Line 57"/>
            <p:cNvSpPr>
              <a:spLocks noChangeShapeType="1"/>
            </p:cNvSpPr>
            <p:nvPr/>
          </p:nvSpPr>
          <p:spPr bwMode="auto">
            <a:xfrm>
              <a:off x="2023162" y="4887778"/>
              <a:ext cx="2421839" cy="4115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3541" name="Group 54"/>
            <p:cNvGrpSpPr>
              <a:grpSpLocks/>
            </p:cNvGrpSpPr>
            <p:nvPr/>
          </p:nvGrpSpPr>
          <p:grpSpPr bwMode="auto">
            <a:xfrm>
              <a:off x="2355497" y="4606595"/>
              <a:ext cx="1823720" cy="1489368"/>
              <a:chOff x="6012" y="8219"/>
              <a:chExt cx="2872" cy="1726"/>
            </a:xfrm>
          </p:grpSpPr>
          <p:sp>
            <p:nvSpPr>
              <p:cNvPr id="63542" name="Text Box 55"/>
              <p:cNvSpPr txBox="1">
                <a:spLocks noChangeArrowheads="1"/>
              </p:cNvSpPr>
              <p:nvPr/>
            </p:nvSpPr>
            <p:spPr bwMode="auto">
              <a:xfrm>
                <a:off x="6012" y="8219"/>
                <a:ext cx="2872" cy="4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>
                    <a:solidFill>
                      <a:srgbClr val="C00000"/>
                    </a:solidFill>
                    <a:latin typeface="Gill Sans MT" pitchFamily="34" charset="0"/>
                    <a:ea typeface="ÇlÇr ñæí©" charset="-128"/>
                  </a:rPr>
                  <a:t>registration reply </a:t>
                </a:r>
              </a:p>
            </p:txBody>
          </p:sp>
          <p:sp>
            <p:nvSpPr>
              <p:cNvPr id="63543" name="Text Box 56"/>
              <p:cNvSpPr txBox="1">
                <a:spLocks noChangeArrowheads="1"/>
              </p:cNvSpPr>
              <p:nvPr/>
            </p:nvSpPr>
            <p:spPr bwMode="auto">
              <a:xfrm>
                <a:off x="6084" y="8580"/>
                <a:ext cx="2751" cy="1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HA: 128.119.40.7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MA: 128.119.40.186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Lifetime: 4999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Identification: 714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encapsulation format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….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US" sz="1200">
                  <a:latin typeface="Arial" pitchFamily="34" charset="0"/>
                  <a:ea typeface="ÇlÇr ñæí©" charset="-128"/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4449763" y="4805363"/>
            <a:ext cx="2422525" cy="1520825"/>
            <a:chOff x="4450016" y="4805226"/>
            <a:chExt cx="2421839" cy="1521673"/>
          </a:xfrm>
        </p:grpSpPr>
        <p:sp>
          <p:nvSpPr>
            <p:cNvPr id="63537" name="Line 57"/>
            <p:cNvSpPr>
              <a:spLocks noChangeShapeType="1"/>
            </p:cNvSpPr>
            <p:nvPr/>
          </p:nvSpPr>
          <p:spPr bwMode="auto">
            <a:xfrm>
              <a:off x="4450016" y="5467360"/>
              <a:ext cx="2421839" cy="4115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3538" name="Text Box 58"/>
            <p:cNvSpPr txBox="1">
              <a:spLocks noChangeArrowheads="1"/>
            </p:cNvSpPr>
            <p:nvPr/>
          </p:nvSpPr>
          <p:spPr bwMode="auto">
            <a:xfrm>
              <a:off x="4680345" y="4805226"/>
              <a:ext cx="1750471" cy="2857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C00000"/>
                  </a:solidFill>
                  <a:latin typeface="Gill Sans MT" pitchFamily="34" charset="0"/>
                  <a:ea typeface="ÇlÇr ñæí©" charset="-128"/>
                </a:rPr>
                <a:t>registration reply </a:t>
              </a:r>
            </a:p>
          </p:txBody>
        </p:sp>
        <p:sp>
          <p:nvSpPr>
            <p:cNvPr id="63539" name="Text Box 59"/>
            <p:cNvSpPr txBox="1">
              <a:spLocks noChangeArrowheads="1"/>
            </p:cNvSpPr>
            <p:nvPr/>
          </p:nvSpPr>
          <p:spPr bwMode="auto">
            <a:xfrm>
              <a:off x="4790602" y="5123591"/>
              <a:ext cx="1697939" cy="1203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HA: 128.119.40.7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MA: 128.119.40.186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Lifetime: 4999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Identification: 714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….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</p:grpSp>
      <p:sp>
        <p:nvSpPr>
          <p:cNvPr id="63503" name="Text Box 61"/>
          <p:cNvSpPr txBox="1">
            <a:spLocks noChangeArrowheads="1"/>
          </p:cNvSpPr>
          <p:nvPr/>
        </p:nvSpPr>
        <p:spPr bwMode="auto">
          <a:xfrm>
            <a:off x="1408113" y="6048375"/>
            <a:ext cx="1004887" cy="342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>
                <a:latin typeface="Gill Sans MT" pitchFamily="34" charset="0"/>
                <a:ea typeface="ÇlÇr ñæí©" charset="-128"/>
              </a:rPr>
              <a:t>time</a:t>
            </a:r>
          </a:p>
        </p:txBody>
      </p:sp>
      <p:grpSp>
        <p:nvGrpSpPr>
          <p:cNvPr id="63504" name="Group 332"/>
          <p:cNvGrpSpPr>
            <a:grpSpLocks/>
          </p:cNvGrpSpPr>
          <p:nvPr/>
        </p:nvGrpSpPr>
        <p:grpSpPr bwMode="auto">
          <a:xfrm>
            <a:off x="1687513" y="1671638"/>
            <a:ext cx="749300" cy="314325"/>
            <a:chOff x="2356" y="1300"/>
            <a:chExt cx="555" cy="194"/>
          </a:xfrm>
        </p:grpSpPr>
        <p:sp>
          <p:nvSpPr>
            <p:cNvPr id="63529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3530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3531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grpSp>
          <p:nvGrpSpPr>
            <p:cNvPr id="63532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63535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536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3533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3534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3505" name="Group 332"/>
          <p:cNvGrpSpPr>
            <a:grpSpLocks/>
          </p:cNvGrpSpPr>
          <p:nvPr/>
        </p:nvGrpSpPr>
        <p:grpSpPr bwMode="auto">
          <a:xfrm>
            <a:off x="4049713" y="1673225"/>
            <a:ext cx="749300" cy="312738"/>
            <a:chOff x="2356" y="1300"/>
            <a:chExt cx="555" cy="194"/>
          </a:xfrm>
        </p:grpSpPr>
        <p:sp>
          <p:nvSpPr>
            <p:cNvPr id="63521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3522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63523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2400">
                <a:latin typeface="Times New Roman" pitchFamily="18" charset="0"/>
              </a:endParaRPr>
            </a:p>
          </p:txBody>
        </p:sp>
        <p:grpSp>
          <p:nvGrpSpPr>
            <p:cNvPr id="63524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63527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3528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3525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3526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cxnSp>
        <p:nvCxnSpPr>
          <p:cNvPr id="63506" name="Straight Connector 60446"/>
          <p:cNvCxnSpPr>
            <a:cxnSpLocks noChangeShapeType="1"/>
          </p:cNvCxnSpPr>
          <p:nvPr/>
        </p:nvCxnSpPr>
        <p:spPr bwMode="auto">
          <a:xfrm>
            <a:off x="2020888" y="2043113"/>
            <a:ext cx="0" cy="4260850"/>
          </a:xfrm>
          <a:prstGeom prst="line">
            <a:avLst/>
          </a:prstGeom>
          <a:noFill/>
          <a:ln w="9525">
            <a:solidFill>
              <a:srgbClr val="A6A6A6"/>
            </a:solidFill>
            <a:prstDash val="sysDash"/>
            <a:round/>
            <a:headEnd/>
            <a:tailEnd type="triangle" w="med" len="med"/>
          </a:ln>
        </p:spPr>
      </p:cxnSp>
      <p:cxnSp>
        <p:nvCxnSpPr>
          <p:cNvPr id="63507" name="Straight Connector 81"/>
          <p:cNvCxnSpPr>
            <a:cxnSpLocks noChangeShapeType="1"/>
          </p:cNvCxnSpPr>
          <p:nvPr/>
        </p:nvCxnSpPr>
        <p:spPr bwMode="auto">
          <a:xfrm>
            <a:off x="4424363" y="2138363"/>
            <a:ext cx="0" cy="4260850"/>
          </a:xfrm>
          <a:prstGeom prst="line">
            <a:avLst/>
          </a:prstGeom>
          <a:noFill/>
          <a:ln w="9525">
            <a:solidFill>
              <a:srgbClr val="A6A6A6"/>
            </a:solidFill>
            <a:prstDash val="sysDash"/>
            <a:round/>
            <a:headEnd/>
            <a:tailEnd/>
          </a:ln>
        </p:spPr>
      </p:cxnSp>
      <p:cxnSp>
        <p:nvCxnSpPr>
          <p:cNvPr id="63508" name="Straight Connector 82"/>
          <p:cNvCxnSpPr>
            <a:cxnSpLocks noChangeShapeType="1"/>
          </p:cNvCxnSpPr>
          <p:nvPr/>
        </p:nvCxnSpPr>
        <p:spPr bwMode="auto">
          <a:xfrm>
            <a:off x="6884988" y="1931988"/>
            <a:ext cx="0" cy="4260850"/>
          </a:xfrm>
          <a:prstGeom prst="line">
            <a:avLst/>
          </a:prstGeom>
          <a:noFill/>
          <a:ln w="9525">
            <a:solidFill>
              <a:srgbClr val="A6A6A6"/>
            </a:solidFill>
            <a:prstDash val="sysDash"/>
            <a:round/>
            <a:headEnd/>
            <a:tailEnd/>
          </a:ln>
        </p:spPr>
      </p:cxnSp>
      <p:grpSp>
        <p:nvGrpSpPr>
          <p:cNvPr id="63509" name="Group 356"/>
          <p:cNvGrpSpPr>
            <a:grpSpLocks/>
          </p:cNvGrpSpPr>
          <p:nvPr/>
        </p:nvGrpSpPr>
        <p:grpSpPr bwMode="auto">
          <a:xfrm>
            <a:off x="6176963" y="1479550"/>
            <a:ext cx="750887" cy="587375"/>
            <a:chOff x="313" y="1497"/>
            <a:chExt cx="1152" cy="1014"/>
          </a:xfrm>
        </p:grpSpPr>
        <p:pic>
          <p:nvPicPr>
            <p:cNvPr id="63519" name="Picture 354" descr="laptop_stylized_small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520" name="Picture 355" descr="antenna_styliz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33"/>
          <p:cNvGrpSpPr>
            <a:grpSpLocks/>
          </p:cNvGrpSpPr>
          <p:nvPr/>
        </p:nvGrpSpPr>
        <p:grpSpPr bwMode="auto">
          <a:xfrm>
            <a:off x="4364038" y="1917700"/>
            <a:ext cx="2528887" cy="773113"/>
            <a:chOff x="4364182" y="1918294"/>
            <a:chExt cx="2528454" cy="771797"/>
          </a:xfrm>
        </p:grpSpPr>
        <p:sp>
          <p:nvSpPr>
            <p:cNvPr id="63516" name="Line 43"/>
            <p:cNvSpPr>
              <a:spLocks noChangeShapeType="1"/>
            </p:cNvSpPr>
            <p:nvPr/>
          </p:nvSpPr>
          <p:spPr bwMode="auto">
            <a:xfrm>
              <a:off x="4364182" y="2158999"/>
              <a:ext cx="2528454" cy="4040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3517" name="Text Box 45"/>
            <p:cNvSpPr txBox="1">
              <a:spLocks noChangeArrowheads="1"/>
            </p:cNvSpPr>
            <p:nvPr/>
          </p:nvSpPr>
          <p:spPr bwMode="auto">
            <a:xfrm>
              <a:off x="4708630" y="1918294"/>
              <a:ext cx="1641369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C00000"/>
                  </a:solidFill>
                  <a:latin typeface="Gill Sans MT" pitchFamily="34" charset="0"/>
                  <a:ea typeface="ÇlÇr ñæí©" charset="-128"/>
                </a:rPr>
                <a:t>ICMP agent adv.</a:t>
              </a:r>
            </a:p>
          </p:txBody>
        </p:sp>
        <p:sp>
          <p:nvSpPr>
            <p:cNvPr id="63518" name="Text Box 44"/>
            <p:cNvSpPr txBox="1">
              <a:spLocks noChangeArrowheads="1"/>
            </p:cNvSpPr>
            <p:nvPr/>
          </p:nvSpPr>
          <p:spPr bwMode="auto">
            <a:xfrm>
              <a:off x="4813694" y="2210105"/>
              <a:ext cx="1397757" cy="4799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COA: 79.129.13.2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200">
                  <a:latin typeface="Arial" pitchFamily="34" charset="0"/>
                  <a:ea typeface="ÇlÇr ñæí©" charset="-128"/>
                </a:rPr>
                <a:t>….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</p:grp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2032000" y="2860675"/>
            <a:ext cx="2414588" cy="1700213"/>
            <a:chOff x="2031999" y="2860165"/>
            <a:chExt cx="2415307" cy="1700283"/>
          </a:xfrm>
        </p:grpSpPr>
        <p:sp>
          <p:nvSpPr>
            <p:cNvPr id="63512" name="Line 47"/>
            <p:cNvSpPr>
              <a:spLocks noChangeShapeType="1"/>
            </p:cNvSpPr>
            <p:nvPr/>
          </p:nvSpPr>
          <p:spPr bwMode="auto">
            <a:xfrm flipH="1">
              <a:off x="2031999" y="3396671"/>
              <a:ext cx="2415307" cy="3440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3513" name="Group 51"/>
            <p:cNvGrpSpPr>
              <a:grpSpLocks/>
            </p:cNvGrpSpPr>
            <p:nvPr/>
          </p:nvGrpSpPr>
          <p:grpSpPr bwMode="auto">
            <a:xfrm>
              <a:off x="2285896" y="2860165"/>
              <a:ext cx="1870307" cy="1700283"/>
              <a:chOff x="7385" y="5757"/>
              <a:chExt cx="2779" cy="2043"/>
            </a:xfrm>
          </p:grpSpPr>
          <p:sp>
            <p:nvSpPr>
              <p:cNvPr id="63514" name="Text Box 52"/>
              <p:cNvSpPr txBox="1">
                <a:spLocks noChangeArrowheads="1"/>
              </p:cNvSpPr>
              <p:nvPr/>
            </p:nvSpPr>
            <p:spPr bwMode="auto">
              <a:xfrm>
                <a:off x="7385" y="5757"/>
                <a:ext cx="2779" cy="4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600">
                    <a:solidFill>
                      <a:srgbClr val="C00000"/>
                    </a:solidFill>
                    <a:latin typeface="Gill Sans MT" pitchFamily="34" charset="0"/>
                    <a:ea typeface="ÇlÇr ñæí©" charset="-128"/>
                  </a:rPr>
                  <a:t>registration req. </a:t>
                </a:r>
              </a:p>
            </p:txBody>
          </p:sp>
          <p:sp>
            <p:nvSpPr>
              <p:cNvPr id="63515" name="Text Box 53"/>
              <p:cNvSpPr txBox="1">
                <a:spLocks noChangeArrowheads="1"/>
              </p:cNvSpPr>
              <p:nvPr/>
            </p:nvSpPr>
            <p:spPr bwMode="auto">
              <a:xfrm>
                <a:off x="7511" y="6150"/>
                <a:ext cx="2618" cy="16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COA: 79.129.13.2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HA: 128.119.40.7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MA: 128.119.40.186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Lifetime: 9999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identification: 714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encapsulation format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200">
                    <a:latin typeface="Arial" pitchFamily="34" charset="0"/>
                    <a:ea typeface="ÇlÇr ñæí©" charset="-128"/>
                  </a:rPr>
                  <a:t>….</a:t>
                </a:r>
              </a:p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n-US" sz="1200">
                  <a:latin typeface="Arial" pitchFamily="34" charset="0"/>
                  <a:ea typeface="ÇlÇr ñæí©" charset="-128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FE93B8CD-1DF3-411E-90D6-9F2A3DAA2C81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64516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4517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62C7E38-EC28-4783-B620-7523CEA94891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4518" name="Freeform 128"/>
          <p:cNvSpPr>
            <a:spLocks/>
          </p:cNvSpPr>
          <p:nvPr/>
        </p:nvSpPr>
        <p:spPr bwMode="auto">
          <a:xfrm>
            <a:off x="4554538" y="2600325"/>
            <a:ext cx="3065462" cy="2527300"/>
          </a:xfrm>
          <a:custGeom>
            <a:avLst/>
            <a:gdLst>
              <a:gd name="T0" fmla="*/ 2147483647 w 1931"/>
              <a:gd name="T1" fmla="*/ 2147483647 h 1592"/>
              <a:gd name="T2" fmla="*/ 2147483647 w 1931"/>
              <a:gd name="T3" fmla="*/ 2147483647 h 1592"/>
              <a:gd name="T4" fmla="*/ 2147483647 w 1931"/>
              <a:gd name="T5" fmla="*/ 2147483647 h 1592"/>
              <a:gd name="T6" fmla="*/ 2147483647 w 1931"/>
              <a:gd name="T7" fmla="*/ 2147483647 h 1592"/>
              <a:gd name="T8" fmla="*/ 2147483647 w 1931"/>
              <a:gd name="T9" fmla="*/ 2147483647 h 1592"/>
              <a:gd name="T10" fmla="*/ 2147483647 w 1931"/>
              <a:gd name="T11" fmla="*/ 2147483647 h 1592"/>
              <a:gd name="T12" fmla="*/ 2147483647 w 1931"/>
              <a:gd name="T13" fmla="*/ 2147483647 h 1592"/>
              <a:gd name="T14" fmla="*/ 2147483647 w 1931"/>
              <a:gd name="T15" fmla="*/ 2147483647 h 1592"/>
              <a:gd name="T16" fmla="*/ 2147483647 w 1931"/>
              <a:gd name="T17" fmla="*/ 2147483647 h 1592"/>
              <a:gd name="T18" fmla="*/ 2147483647 w 1931"/>
              <a:gd name="T19" fmla="*/ 2147483647 h 1592"/>
              <a:gd name="T20" fmla="*/ 2147483647 w 1931"/>
              <a:gd name="T21" fmla="*/ 2147483647 h 1592"/>
              <a:gd name="T22" fmla="*/ 2147483647 w 1931"/>
              <a:gd name="T23" fmla="*/ 2147483647 h 1592"/>
              <a:gd name="T24" fmla="*/ 2147483647 w 1931"/>
              <a:gd name="T25" fmla="*/ 2147483647 h 1592"/>
              <a:gd name="T26" fmla="*/ 2147483647 w 1931"/>
              <a:gd name="T27" fmla="*/ 2147483647 h 15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931"/>
              <a:gd name="T43" fmla="*/ 0 h 1592"/>
              <a:gd name="T44" fmla="*/ 1931 w 1931"/>
              <a:gd name="T45" fmla="*/ 1592 h 159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931" h="1592">
                <a:moveTo>
                  <a:pt x="1757" y="318"/>
                </a:moveTo>
                <a:cubicBezTo>
                  <a:pt x="1793" y="564"/>
                  <a:pt x="1673" y="629"/>
                  <a:pt x="1691" y="702"/>
                </a:cubicBezTo>
                <a:cubicBezTo>
                  <a:pt x="1709" y="775"/>
                  <a:pt x="1834" y="653"/>
                  <a:pt x="1865" y="756"/>
                </a:cubicBezTo>
                <a:cubicBezTo>
                  <a:pt x="1896" y="859"/>
                  <a:pt x="1931" y="1196"/>
                  <a:pt x="1877" y="1320"/>
                </a:cubicBezTo>
                <a:cubicBezTo>
                  <a:pt x="1823" y="1444"/>
                  <a:pt x="1668" y="1505"/>
                  <a:pt x="1541" y="1500"/>
                </a:cubicBezTo>
                <a:cubicBezTo>
                  <a:pt x="1414" y="1495"/>
                  <a:pt x="1251" y="1276"/>
                  <a:pt x="1115" y="1290"/>
                </a:cubicBezTo>
                <a:cubicBezTo>
                  <a:pt x="979" y="1304"/>
                  <a:pt x="896" y="1576"/>
                  <a:pt x="725" y="1584"/>
                </a:cubicBezTo>
                <a:cubicBezTo>
                  <a:pt x="554" y="1592"/>
                  <a:pt x="178" y="1436"/>
                  <a:pt x="89" y="1338"/>
                </a:cubicBezTo>
                <a:cubicBezTo>
                  <a:pt x="0" y="1240"/>
                  <a:pt x="160" y="1120"/>
                  <a:pt x="191" y="996"/>
                </a:cubicBezTo>
                <a:cubicBezTo>
                  <a:pt x="222" y="872"/>
                  <a:pt x="218" y="703"/>
                  <a:pt x="273" y="594"/>
                </a:cubicBezTo>
                <a:cubicBezTo>
                  <a:pt x="328" y="485"/>
                  <a:pt x="401" y="433"/>
                  <a:pt x="521" y="342"/>
                </a:cubicBezTo>
                <a:cubicBezTo>
                  <a:pt x="641" y="251"/>
                  <a:pt x="849" y="96"/>
                  <a:pt x="995" y="48"/>
                </a:cubicBezTo>
                <a:cubicBezTo>
                  <a:pt x="1141" y="0"/>
                  <a:pt x="1313" y="53"/>
                  <a:pt x="1397" y="54"/>
                </a:cubicBezTo>
                <a:cubicBezTo>
                  <a:pt x="1397" y="54"/>
                  <a:pt x="1709" y="174"/>
                  <a:pt x="1757" y="318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519" name="Freeform 805"/>
          <p:cNvSpPr>
            <a:spLocks/>
          </p:cNvSpPr>
          <p:nvPr/>
        </p:nvSpPr>
        <p:spPr bwMode="auto">
          <a:xfrm>
            <a:off x="2009775" y="2892425"/>
            <a:ext cx="2578100" cy="1973263"/>
          </a:xfrm>
          <a:custGeom>
            <a:avLst/>
            <a:gdLst>
              <a:gd name="T0" fmla="*/ 2147483647 w 1624"/>
              <a:gd name="T1" fmla="*/ 0 h 1243"/>
              <a:gd name="T2" fmla="*/ 2147483647 w 1624"/>
              <a:gd name="T3" fmla="*/ 2147483647 h 1243"/>
              <a:gd name="T4" fmla="*/ 2147483647 w 1624"/>
              <a:gd name="T5" fmla="*/ 2147483647 h 1243"/>
              <a:gd name="T6" fmla="*/ 2147483647 w 1624"/>
              <a:gd name="T7" fmla="*/ 2147483647 h 1243"/>
              <a:gd name="T8" fmla="*/ 2147483647 w 1624"/>
              <a:gd name="T9" fmla="*/ 2147483647 h 1243"/>
              <a:gd name="T10" fmla="*/ 2147483647 w 1624"/>
              <a:gd name="T11" fmla="*/ 2147483647 h 1243"/>
              <a:gd name="T12" fmla="*/ 2147483647 w 1624"/>
              <a:gd name="T13" fmla="*/ 2147483647 h 1243"/>
              <a:gd name="T14" fmla="*/ 2147483647 w 1624"/>
              <a:gd name="T15" fmla="*/ 2147483647 h 1243"/>
              <a:gd name="T16" fmla="*/ 2147483647 w 1624"/>
              <a:gd name="T17" fmla="*/ 2147483647 h 1243"/>
              <a:gd name="T18" fmla="*/ 2147483647 w 1624"/>
              <a:gd name="T19" fmla="*/ 2147483647 h 1243"/>
              <a:gd name="T20" fmla="*/ 2147483647 w 1624"/>
              <a:gd name="T21" fmla="*/ 2147483647 h 1243"/>
              <a:gd name="T22" fmla="*/ 2147483647 w 1624"/>
              <a:gd name="T23" fmla="*/ 2147483647 h 1243"/>
              <a:gd name="T24" fmla="*/ 2147483647 w 1624"/>
              <a:gd name="T25" fmla="*/ 2147483647 h 12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24"/>
              <a:gd name="T40" fmla="*/ 0 h 1243"/>
              <a:gd name="T41" fmla="*/ 1624 w 1624"/>
              <a:gd name="T42" fmla="*/ 1243 h 124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24" h="1243">
                <a:moveTo>
                  <a:pt x="177" y="0"/>
                </a:moveTo>
                <a:cubicBezTo>
                  <a:pt x="94" y="5"/>
                  <a:pt x="59" y="52"/>
                  <a:pt x="35" y="121"/>
                </a:cubicBezTo>
                <a:cubicBezTo>
                  <a:pt x="10" y="191"/>
                  <a:pt x="0" y="344"/>
                  <a:pt x="30" y="419"/>
                </a:cubicBezTo>
                <a:cubicBezTo>
                  <a:pt x="60" y="494"/>
                  <a:pt x="177" y="512"/>
                  <a:pt x="216" y="572"/>
                </a:cubicBezTo>
                <a:cubicBezTo>
                  <a:pt x="255" y="632"/>
                  <a:pt x="223" y="726"/>
                  <a:pt x="264" y="782"/>
                </a:cubicBezTo>
                <a:cubicBezTo>
                  <a:pt x="305" y="838"/>
                  <a:pt x="333" y="843"/>
                  <a:pt x="463" y="911"/>
                </a:cubicBezTo>
                <a:cubicBezTo>
                  <a:pt x="593" y="979"/>
                  <a:pt x="888" y="1143"/>
                  <a:pt x="1044" y="1190"/>
                </a:cubicBezTo>
                <a:cubicBezTo>
                  <a:pt x="1200" y="1237"/>
                  <a:pt x="1321" y="1243"/>
                  <a:pt x="1398" y="1196"/>
                </a:cubicBezTo>
                <a:cubicBezTo>
                  <a:pt x="1475" y="1149"/>
                  <a:pt x="1480" y="1015"/>
                  <a:pt x="1506" y="908"/>
                </a:cubicBezTo>
                <a:cubicBezTo>
                  <a:pt x="1532" y="801"/>
                  <a:pt x="1624" y="671"/>
                  <a:pt x="1554" y="554"/>
                </a:cubicBezTo>
                <a:cubicBezTo>
                  <a:pt x="1484" y="437"/>
                  <a:pt x="1183" y="288"/>
                  <a:pt x="1086" y="206"/>
                </a:cubicBezTo>
                <a:cubicBezTo>
                  <a:pt x="989" y="124"/>
                  <a:pt x="1061" y="93"/>
                  <a:pt x="972" y="62"/>
                </a:cubicBezTo>
                <a:cubicBezTo>
                  <a:pt x="883" y="31"/>
                  <a:pt x="639" y="29"/>
                  <a:pt x="552" y="20"/>
                </a:cubicBezTo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520" name="Rectangle 258"/>
          <p:cNvSpPr>
            <a:spLocks noChangeArrowheads="1"/>
          </p:cNvSpPr>
          <p:nvPr/>
        </p:nvSpPr>
        <p:spPr bwMode="auto">
          <a:xfrm>
            <a:off x="171450" y="439738"/>
            <a:ext cx="83708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3200">
                <a:solidFill>
                  <a:srgbClr val="000099"/>
                </a:solidFill>
                <a:latin typeface="Gill Sans MT" pitchFamily="34" charset="0"/>
              </a:rPr>
              <a:t>Συστατικά αρχιτεκτονικής κυψελωτού δικτύου</a:t>
            </a:r>
            <a:endParaRPr lang="en-US" sz="3200">
              <a:solidFill>
                <a:srgbClr val="000099"/>
              </a:solidFill>
              <a:latin typeface="Gill Sans MT" pitchFamily="34" charset="0"/>
            </a:endParaRPr>
          </a:p>
        </p:txBody>
      </p:sp>
      <p:pic>
        <p:nvPicPr>
          <p:cNvPr id="64521" name="Picture 288" descr="e2gmc3yp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289175"/>
            <a:ext cx="4111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2" name="Text Box 289"/>
          <p:cNvSpPr txBox="1">
            <a:spLocks noChangeArrowheads="1"/>
          </p:cNvSpPr>
          <p:nvPr/>
        </p:nvSpPr>
        <p:spPr bwMode="auto">
          <a:xfrm>
            <a:off x="5291138" y="1995488"/>
            <a:ext cx="1260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  <a:cs typeface="Arial" pitchFamily="34" charset="0"/>
              </a:rPr>
              <a:t>ανταποκριτής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4523" name="Group 292"/>
          <p:cNvGrpSpPr>
            <a:grpSpLocks/>
          </p:cNvGrpSpPr>
          <p:nvPr/>
        </p:nvGrpSpPr>
        <p:grpSpPr bwMode="auto">
          <a:xfrm>
            <a:off x="2206625" y="3184525"/>
            <a:ext cx="1020763" cy="841375"/>
            <a:chOff x="1807" y="2856"/>
            <a:chExt cx="803" cy="674"/>
          </a:xfrm>
        </p:grpSpPr>
        <p:sp>
          <p:nvSpPr>
            <p:cNvPr id="65255" name="AutoShape 293"/>
            <p:cNvSpPr>
              <a:spLocks noChangeArrowheads="1"/>
            </p:cNvSpPr>
            <p:nvPr/>
          </p:nvSpPr>
          <p:spPr bwMode="auto">
            <a:xfrm>
              <a:off x="1807" y="2856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256" name="AutoShape 294"/>
            <p:cNvSpPr>
              <a:spLocks noChangeArrowheads="1"/>
            </p:cNvSpPr>
            <p:nvPr/>
          </p:nvSpPr>
          <p:spPr bwMode="auto">
            <a:xfrm>
              <a:off x="2047" y="3258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257" name="AutoShape 295"/>
            <p:cNvSpPr>
              <a:spLocks noChangeArrowheads="1"/>
            </p:cNvSpPr>
            <p:nvPr/>
          </p:nvSpPr>
          <p:spPr bwMode="auto">
            <a:xfrm>
              <a:off x="2043" y="2984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258" name="AutoShape 296"/>
            <p:cNvSpPr>
              <a:spLocks noChangeArrowheads="1"/>
            </p:cNvSpPr>
            <p:nvPr/>
          </p:nvSpPr>
          <p:spPr bwMode="auto">
            <a:xfrm>
              <a:off x="2282" y="3123"/>
              <a:ext cx="315" cy="272"/>
            </a:xfrm>
            <a:prstGeom prst="hexagon">
              <a:avLst>
                <a:gd name="adj" fmla="val 28861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5259" name="Group 297"/>
            <p:cNvGrpSpPr>
              <a:grpSpLocks/>
            </p:cNvGrpSpPr>
            <p:nvPr/>
          </p:nvGrpSpPr>
          <p:grpSpPr bwMode="auto">
            <a:xfrm>
              <a:off x="2407" y="3162"/>
              <a:ext cx="72" cy="145"/>
              <a:chOff x="3796" y="1043"/>
              <a:chExt cx="865" cy="1237"/>
            </a:xfrm>
          </p:grpSpPr>
          <p:sp>
            <p:nvSpPr>
              <p:cNvPr id="65357" name="Line 298"/>
              <p:cNvSpPr>
                <a:spLocks noChangeShapeType="1"/>
              </p:cNvSpPr>
              <p:nvPr/>
            </p:nvSpPr>
            <p:spPr bwMode="auto">
              <a:xfrm flipH="1">
                <a:off x="398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58" name="Line 299"/>
              <p:cNvSpPr>
                <a:spLocks noChangeShapeType="1"/>
              </p:cNvSpPr>
              <p:nvPr/>
            </p:nvSpPr>
            <p:spPr bwMode="auto">
              <a:xfrm>
                <a:off x="422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59" name="Line 300"/>
              <p:cNvSpPr>
                <a:spLocks noChangeShapeType="1"/>
              </p:cNvSpPr>
              <p:nvPr/>
            </p:nvSpPr>
            <p:spPr bwMode="auto">
              <a:xfrm>
                <a:off x="398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0" name="Line 301"/>
              <p:cNvSpPr>
                <a:spLocks noChangeShapeType="1"/>
              </p:cNvSpPr>
              <p:nvPr/>
            </p:nvSpPr>
            <p:spPr bwMode="auto">
              <a:xfrm flipH="1">
                <a:off x="422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1" name="Line 302"/>
              <p:cNvSpPr>
                <a:spLocks noChangeShapeType="1"/>
              </p:cNvSpPr>
              <p:nvPr/>
            </p:nvSpPr>
            <p:spPr bwMode="auto">
              <a:xfrm>
                <a:off x="4224" y="1503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2" name="Line 303"/>
              <p:cNvSpPr>
                <a:spLocks noChangeShapeType="1"/>
              </p:cNvSpPr>
              <p:nvPr/>
            </p:nvSpPr>
            <p:spPr bwMode="auto">
              <a:xfrm flipV="1">
                <a:off x="398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3" name="Line 304"/>
              <p:cNvSpPr>
                <a:spLocks noChangeShapeType="1"/>
              </p:cNvSpPr>
              <p:nvPr/>
            </p:nvSpPr>
            <p:spPr bwMode="auto">
              <a:xfrm flipH="1" flipV="1">
                <a:off x="422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4" name="Line 305"/>
              <p:cNvSpPr>
                <a:spLocks noChangeShapeType="1"/>
              </p:cNvSpPr>
              <p:nvPr/>
            </p:nvSpPr>
            <p:spPr bwMode="auto">
              <a:xfrm>
                <a:off x="4089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5" name="Line 306"/>
              <p:cNvSpPr>
                <a:spLocks noChangeShapeType="1"/>
              </p:cNvSpPr>
              <p:nvPr/>
            </p:nvSpPr>
            <p:spPr bwMode="auto">
              <a:xfrm flipV="1">
                <a:off x="4224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6" name="Line 307"/>
              <p:cNvSpPr>
                <a:spLocks noChangeShapeType="1"/>
              </p:cNvSpPr>
              <p:nvPr/>
            </p:nvSpPr>
            <p:spPr bwMode="auto">
              <a:xfrm>
                <a:off x="4044" y="2002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7" name="Line 308"/>
              <p:cNvSpPr>
                <a:spLocks noChangeShapeType="1"/>
              </p:cNvSpPr>
              <p:nvPr/>
            </p:nvSpPr>
            <p:spPr bwMode="auto">
              <a:xfrm flipV="1">
                <a:off x="4224" y="2013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8" name="Line 309"/>
              <p:cNvSpPr>
                <a:spLocks noChangeShapeType="1"/>
              </p:cNvSpPr>
              <p:nvPr/>
            </p:nvSpPr>
            <p:spPr bwMode="auto">
              <a:xfrm flipV="1">
                <a:off x="4224" y="1785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69" name="Line 310"/>
              <p:cNvSpPr>
                <a:spLocks noChangeShapeType="1"/>
              </p:cNvSpPr>
              <p:nvPr/>
            </p:nvSpPr>
            <p:spPr bwMode="auto">
              <a:xfrm flipV="1">
                <a:off x="4224" y="1633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70" name="Line 311"/>
              <p:cNvSpPr>
                <a:spLocks noChangeShapeType="1"/>
              </p:cNvSpPr>
              <p:nvPr/>
            </p:nvSpPr>
            <p:spPr bwMode="auto">
              <a:xfrm>
                <a:off x="4119" y="1774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71" name="Line 312"/>
              <p:cNvSpPr>
                <a:spLocks noChangeShapeType="1"/>
              </p:cNvSpPr>
              <p:nvPr/>
            </p:nvSpPr>
            <p:spPr bwMode="auto">
              <a:xfrm>
                <a:off x="4164" y="1633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372" name="Group 31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383" name="Line 314"/>
                <p:cNvSpPr>
                  <a:spLocks noChangeShapeType="1"/>
                </p:cNvSpPr>
                <p:nvPr/>
              </p:nvSpPr>
              <p:spPr bwMode="auto">
                <a:xfrm>
                  <a:off x="4228" y="161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4" name="Line 3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4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5" name="Line 316"/>
                <p:cNvSpPr>
                  <a:spLocks noChangeShapeType="1"/>
                </p:cNvSpPr>
                <p:nvPr/>
              </p:nvSpPr>
              <p:spPr bwMode="auto">
                <a:xfrm rot="6361956">
                  <a:off x="4594" y="1402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6" name="Line 3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96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73" name="Group 31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379" name="Line 319"/>
                <p:cNvSpPr>
                  <a:spLocks noChangeShapeType="1"/>
                </p:cNvSpPr>
                <p:nvPr/>
              </p:nvSpPr>
              <p:spPr bwMode="auto">
                <a:xfrm>
                  <a:off x="4218" y="159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0" name="Line 3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6" y="118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1" name="Line 321"/>
                <p:cNvSpPr>
                  <a:spLocks noChangeShapeType="1"/>
                </p:cNvSpPr>
                <p:nvPr/>
              </p:nvSpPr>
              <p:spPr bwMode="auto">
                <a:xfrm rot="6361956">
                  <a:off x="4578" y="1419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82" name="Line 3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6" y="127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74" name="Group 32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375" name="Line 324"/>
                <p:cNvSpPr>
                  <a:spLocks noChangeShapeType="1"/>
                </p:cNvSpPr>
                <p:nvPr/>
              </p:nvSpPr>
              <p:spPr bwMode="auto">
                <a:xfrm>
                  <a:off x="4279" y="158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76" name="Line 3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13" y="1178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77" name="Line 326"/>
                <p:cNvSpPr>
                  <a:spLocks noChangeShapeType="1"/>
                </p:cNvSpPr>
                <p:nvPr/>
              </p:nvSpPr>
              <p:spPr bwMode="auto">
                <a:xfrm rot="6361956">
                  <a:off x="4645" y="1386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78" name="Line 3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7" y="1280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260" name="Group 328"/>
            <p:cNvGrpSpPr>
              <a:grpSpLocks/>
            </p:cNvGrpSpPr>
            <p:nvPr/>
          </p:nvGrpSpPr>
          <p:grpSpPr bwMode="auto">
            <a:xfrm>
              <a:off x="2164" y="3034"/>
              <a:ext cx="72" cy="145"/>
              <a:chOff x="3796" y="1043"/>
              <a:chExt cx="865" cy="1237"/>
            </a:xfrm>
          </p:grpSpPr>
          <p:sp>
            <p:nvSpPr>
              <p:cNvPr id="65327" name="Line 329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28" name="Line 330"/>
              <p:cNvSpPr>
                <a:spLocks noChangeShapeType="1"/>
              </p:cNvSpPr>
              <p:nvPr/>
            </p:nvSpPr>
            <p:spPr bwMode="auto">
              <a:xfrm>
                <a:off x="423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29" name="Line 331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0" name="Line 332"/>
              <p:cNvSpPr>
                <a:spLocks noChangeShapeType="1"/>
              </p:cNvSpPr>
              <p:nvPr/>
            </p:nvSpPr>
            <p:spPr bwMode="auto">
              <a:xfrm flipH="1">
                <a:off x="423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1" name="Line 333"/>
              <p:cNvSpPr>
                <a:spLocks noChangeShapeType="1"/>
              </p:cNvSpPr>
              <p:nvPr/>
            </p:nvSpPr>
            <p:spPr bwMode="auto">
              <a:xfrm>
                <a:off x="4233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2" name="Line 334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3" name="Line 335"/>
              <p:cNvSpPr>
                <a:spLocks noChangeShapeType="1"/>
              </p:cNvSpPr>
              <p:nvPr/>
            </p:nvSpPr>
            <p:spPr bwMode="auto">
              <a:xfrm flipH="1" flipV="1">
                <a:off x="423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4" name="Line 336"/>
              <p:cNvSpPr>
                <a:spLocks noChangeShapeType="1"/>
              </p:cNvSpPr>
              <p:nvPr/>
            </p:nvSpPr>
            <p:spPr bwMode="auto">
              <a:xfrm>
                <a:off x="4098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5" name="Line 337"/>
              <p:cNvSpPr>
                <a:spLocks noChangeShapeType="1"/>
              </p:cNvSpPr>
              <p:nvPr/>
            </p:nvSpPr>
            <p:spPr bwMode="auto">
              <a:xfrm flipV="1">
                <a:off x="4233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6" name="Line 338"/>
              <p:cNvSpPr>
                <a:spLocks noChangeShapeType="1"/>
              </p:cNvSpPr>
              <p:nvPr/>
            </p:nvSpPr>
            <p:spPr bwMode="auto">
              <a:xfrm>
                <a:off x="4053" y="1998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7" name="Line 339"/>
              <p:cNvSpPr>
                <a:spLocks noChangeShapeType="1"/>
              </p:cNvSpPr>
              <p:nvPr/>
            </p:nvSpPr>
            <p:spPr bwMode="auto">
              <a:xfrm flipV="1">
                <a:off x="4233" y="2009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8" name="Line 340"/>
              <p:cNvSpPr>
                <a:spLocks noChangeShapeType="1"/>
              </p:cNvSpPr>
              <p:nvPr/>
            </p:nvSpPr>
            <p:spPr bwMode="auto">
              <a:xfrm flipV="1">
                <a:off x="4233" y="1781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39" name="Line 341"/>
              <p:cNvSpPr>
                <a:spLocks noChangeShapeType="1"/>
              </p:cNvSpPr>
              <p:nvPr/>
            </p:nvSpPr>
            <p:spPr bwMode="auto">
              <a:xfrm flipV="1">
                <a:off x="4233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40" name="Line 342"/>
              <p:cNvSpPr>
                <a:spLocks noChangeShapeType="1"/>
              </p:cNvSpPr>
              <p:nvPr/>
            </p:nvSpPr>
            <p:spPr bwMode="auto">
              <a:xfrm>
                <a:off x="4128" y="1770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41" name="Line 343"/>
              <p:cNvSpPr>
                <a:spLocks noChangeShapeType="1"/>
              </p:cNvSpPr>
              <p:nvPr/>
            </p:nvSpPr>
            <p:spPr bwMode="auto">
              <a:xfrm>
                <a:off x="4173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342" name="Group 34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353" name="Line 345"/>
                <p:cNvSpPr>
                  <a:spLocks noChangeShapeType="1"/>
                </p:cNvSpPr>
                <p:nvPr/>
              </p:nvSpPr>
              <p:spPr bwMode="auto">
                <a:xfrm>
                  <a:off x="4247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4" name="Line 34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1" y="1186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5" name="Line 347"/>
                <p:cNvSpPr>
                  <a:spLocks noChangeShapeType="1"/>
                </p:cNvSpPr>
                <p:nvPr/>
              </p:nvSpPr>
              <p:spPr bwMode="auto">
                <a:xfrm rot="6361956">
                  <a:off x="4613" y="1394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6" name="Line 3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62" y="1288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43" name="Group 34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349" name="Line 350"/>
                <p:cNvSpPr>
                  <a:spLocks noChangeShapeType="1"/>
                </p:cNvSpPr>
                <p:nvPr/>
              </p:nvSpPr>
              <p:spPr bwMode="auto">
                <a:xfrm>
                  <a:off x="4209" y="157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0" name="Line 3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6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1" name="Line 352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03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52" name="Line 3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5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44" name="Group 35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345" name="Line 355"/>
                <p:cNvSpPr>
                  <a:spLocks noChangeShapeType="1"/>
                </p:cNvSpPr>
                <p:nvPr/>
              </p:nvSpPr>
              <p:spPr bwMode="auto">
                <a:xfrm>
                  <a:off x="4260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46" name="Line 3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4" y="1185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47" name="Line 357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393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48" name="Line 3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8" y="1287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261" name="Group 359"/>
            <p:cNvGrpSpPr>
              <a:grpSpLocks/>
            </p:cNvGrpSpPr>
            <p:nvPr/>
          </p:nvGrpSpPr>
          <p:grpSpPr bwMode="auto">
            <a:xfrm>
              <a:off x="2175" y="3302"/>
              <a:ext cx="72" cy="144"/>
              <a:chOff x="3796" y="1043"/>
              <a:chExt cx="865" cy="1237"/>
            </a:xfrm>
          </p:grpSpPr>
          <p:sp>
            <p:nvSpPr>
              <p:cNvPr id="65297" name="Line 360"/>
              <p:cNvSpPr>
                <a:spLocks noChangeShapeType="1"/>
              </p:cNvSpPr>
              <p:nvPr/>
            </p:nvSpPr>
            <p:spPr bwMode="auto">
              <a:xfrm flipH="1">
                <a:off x="3996" y="1483"/>
                <a:ext cx="225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98" name="Line 361"/>
              <p:cNvSpPr>
                <a:spLocks noChangeShapeType="1"/>
              </p:cNvSpPr>
              <p:nvPr/>
            </p:nvSpPr>
            <p:spPr bwMode="auto">
              <a:xfrm>
                <a:off x="4221" y="1483"/>
                <a:ext cx="240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99" name="Line 362"/>
              <p:cNvSpPr>
                <a:spLocks noChangeShapeType="1"/>
              </p:cNvSpPr>
              <p:nvPr/>
            </p:nvSpPr>
            <p:spPr bwMode="auto">
              <a:xfrm>
                <a:off x="3996" y="2204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0" name="Line 363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1" name="Line 364"/>
              <p:cNvSpPr>
                <a:spLocks noChangeShapeType="1"/>
              </p:cNvSpPr>
              <p:nvPr/>
            </p:nvSpPr>
            <p:spPr bwMode="auto">
              <a:xfrm>
                <a:off x="4221" y="1494"/>
                <a:ext cx="0" cy="7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2" name="Line 365"/>
              <p:cNvSpPr>
                <a:spLocks noChangeShapeType="1"/>
              </p:cNvSpPr>
              <p:nvPr/>
            </p:nvSpPr>
            <p:spPr bwMode="auto">
              <a:xfrm flipV="1">
                <a:off x="3996" y="2128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3" name="Line 366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4" name="Line 367"/>
              <p:cNvSpPr>
                <a:spLocks noChangeShapeType="1"/>
              </p:cNvSpPr>
              <p:nvPr/>
            </p:nvSpPr>
            <p:spPr bwMode="auto">
              <a:xfrm>
                <a:off x="4101" y="1887"/>
                <a:ext cx="12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5" name="Line 368"/>
              <p:cNvSpPr>
                <a:spLocks noChangeShapeType="1"/>
              </p:cNvSpPr>
              <p:nvPr/>
            </p:nvSpPr>
            <p:spPr bwMode="auto">
              <a:xfrm flipV="1">
                <a:off x="4221" y="1887"/>
                <a:ext cx="15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6" name="Line 369"/>
              <p:cNvSpPr>
                <a:spLocks noChangeShapeType="1"/>
              </p:cNvSpPr>
              <p:nvPr/>
            </p:nvSpPr>
            <p:spPr bwMode="auto">
              <a:xfrm>
                <a:off x="4056" y="1997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7" name="Line 370"/>
              <p:cNvSpPr>
                <a:spLocks noChangeShapeType="1"/>
              </p:cNvSpPr>
              <p:nvPr/>
            </p:nvSpPr>
            <p:spPr bwMode="auto">
              <a:xfrm flipV="1">
                <a:off x="4221" y="2018"/>
                <a:ext cx="18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8" name="Line 371"/>
              <p:cNvSpPr>
                <a:spLocks noChangeShapeType="1"/>
              </p:cNvSpPr>
              <p:nvPr/>
            </p:nvSpPr>
            <p:spPr bwMode="auto">
              <a:xfrm flipV="1">
                <a:off x="4221" y="1789"/>
                <a:ext cx="9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09" name="Line 372"/>
              <p:cNvSpPr>
                <a:spLocks noChangeShapeType="1"/>
              </p:cNvSpPr>
              <p:nvPr/>
            </p:nvSpPr>
            <p:spPr bwMode="auto">
              <a:xfrm flipV="1">
                <a:off x="4221" y="1636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10" name="Line 373"/>
              <p:cNvSpPr>
                <a:spLocks noChangeShapeType="1"/>
              </p:cNvSpPr>
              <p:nvPr/>
            </p:nvSpPr>
            <p:spPr bwMode="auto">
              <a:xfrm>
                <a:off x="4131" y="1778"/>
                <a:ext cx="10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311" name="Line 374"/>
              <p:cNvSpPr>
                <a:spLocks noChangeShapeType="1"/>
              </p:cNvSpPr>
              <p:nvPr/>
            </p:nvSpPr>
            <p:spPr bwMode="auto">
              <a:xfrm>
                <a:off x="4176" y="1625"/>
                <a:ext cx="6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312" name="Group 37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323" name="Line 376"/>
                <p:cNvSpPr>
                  <a:spLocks noChangeShapeType="1"/>
                </p:cNvSpPr>
                <p:nvPr/>
              </p:nvSpPr>
              <p:spPr bwMode="auto">
                <a:xfrm>
                  <a:off x="4220" y="160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4" name="Line 37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7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5" name="Line 378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5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6" name="Line 37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90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13" name="Group 38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319" name="Line 381"/>
                <p:cNvSpPr>
                  <a:spLocks noChangeShapeType="1"/>
                </p:cNvSpPr>
                <p:nvPr/>
              </p:nvSpPr>
              <p:spPr bwMode="auto">
                <a:xfrm>
                  <a:off x="4217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0" name="Line 3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19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1" name="Line 383"/>
                <p:cNvSpPr>
                  <a:spLocks noChangeShapeType="1"/>
                </p:cNvSpPr>
                <p:nvPr/>
              </p:nvSpPr>
              <p:spPr bwMode="auto">
                <a:xfrm rot="6361956">
                  <a:off x="4579" y="1425"/>
                  <a:ext cx="207" cy="21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22" name="Line 3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9" y="128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314" name="Group 38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315" name="Line 386"/>
                <p:cNvSpPr>
                  <a:spLocks noChangeShapeType="1"/>
                </p:cNvSpPr>
                <p:nvPr/>
              </p:nvSpPr>
              <p:spPr bwMode="auto">
                <a:xfrm>
                  <a:off x="4254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16" name="Line 3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8" y="1184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17" name="Line 388"/>
                <p:cNvSpPr>
                  <a:spLocks noChangeShapeType="1"/>
                </p:cNvSpPr>
                <p:nvPr/>
              </p:nvSpPr>
              <p:spPr bwMode="auto">
                <a:xfrm rot="6361956">
                  <a:off x="4630" y="1393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318" name="Line 3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1" y="1287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262" name="Group 390"/>
            <p:cNvGrpSpPr>
              <a:grpSpLocks/>
            </p:cNvGrpSpPr>
            <p:nvPr/>
          </p:nvGrpSpPr>
          <p:grpSpPr bwMode="auto">
            <a:xfrm>
              <a:off x="1934" y="2899"/>
              <a:ext cx="72" cy="145"/>
              <a:chOff x="3796" y="1043"/>
              <a:chExt cx="865" cy="1237"/>
            </a:xfrm>
          </p:grpSpPr>
          <p:sp>
            <p:nvSpPr>
              <p:cNvPr id="65267" name="Line 391"/>
              <p:cNvSpPr>
                <a:spLocks noChangeShapeType="1"/>
              </p:cNvSpPr>
              <p:nvPr/>
            </p:nvSpPr>
            <p:spPr bwMode="auto">
              <a:xfrm flipH="1">
                <a:off x="3996" y="1479"/>
                <a:ext cx="225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68" name="Line 392"/>
              <p:cNvSpPr>
                <a:spLocks noChangeShapeType="1"/>
              </p:cNvSpPr>
              <p:nvPr/>
            </p:nvSpPr>
            <p:spPr bwMode="auto">
              <a:xfrm>
                <a:off x="4221" y="1479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69" name="Line 393"/>
              <p:cNvSpPr>
                <a:spLocks noChangeShapeType="1"/>
              </p:cNvSpPr>
              <p:nvPr/>
            </p:nvSpPr>
            <p:spPr bwMode="auto">
              <a:xfrm>
                <a:off x="3996" y="2206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0" name="Line 394"/>
              <p:cNvSpPr>
                <a:spLocks noChangeShapeType="1"/>
              </p:cNvSpPr>
              <p:nvPr/>
            </p:nvSpPr>
            <p:spPr bwMode="auto">
              <a:xfrm flipH="1">
                <a:off x="4221" y="2206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1" name="Line 395"/>
              <p:cNvSpPr>
                <a:spLocks noChangeShapeType="1"/>
              </p:cNvSpPr>
              <p:nvPr/>
            </p:nvSpPr>
            <p:spPr bwMode="auto">
              <a:xfrm>
                <a:off x="4221" y="1501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2" name="Line 396"/>
              <p:cNvSpPr>
                <a:spLocks noChangeShapeType="1"/>
              </p:cNvSpPr>
              <p:nvPr/>
            </p:nvSpPr>
            <p:spPr bwMode="auto">
              <a:xfrm flipV="1">
                <a:off x="3996" y="2130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3" name="Line 397"/>
              <p:cNvSpPr>
                <a:spLocks noChangeShapeType="1"/>
              </p:cNvSpPr>
              <p:nvPr/>
            </p:nvSpPr>
            <p:spPr bwMode="auto">
              <a:xfrm flipH="1" flipV="1">
                <a:off x="4221" y="2130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4" name="Line 398"/>
              <p:cNvSpPr>
                <a:spLocks noChangeShapeType="1"/>
              </p:cNvSpPr>
              <p:nvPr/>
            </p:nvSpPr>
            <p:spPr bwMode="auto">
              <a:xfrm>
                <a:off x="4101" y="1891"/>
                <a:ext cx="12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5" name="Line 399"/>
              <p:cNvSpPr>
                <a:spLocks noChangeShapeType="1"/>
              </p:cNvSpPr>
              <p:nvPr/>
            </p:nvSpPr>
            <p:spPr bwMode="auto">
              <a:xfrm flipV="1">
                <a:off x="4221" y="1891"/>
                <a:ext cx="15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6" name="Line 400"/>
              <p:cNvSpPr>
                <a:spLocks noChangeShapeType="1"/>
              </p:cNvSpPr>
              <p:nvPr/>
            </p:nvSpPr>
            <p:spPr bwMode="auto">
              <a:xfrm>
                <a:off x="4056" y="2000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7" name="Line 401"/>
              <p:cNvSpPr>
                <a:spLocks noChangeShapeType="1"/>
              </p:cNvSpPr>
              <p:nvPr/>
            </p:nvSpPr>
            <p:spPr bwMode="auto">
              <a:xfrm flipV="1">
                <a:off x="4221" y="2011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8" name="Line 402"/>
              <p:cNvSpPr>
                <a:spLocks noChangeShapeType="1"/>
              </p:cNvSpPr>
              <p:nvPr/>
            </p:nvSpPr>
            <p:spPr bwMode="auto">
              <a:xfrm flipV="1">
                <a:off x="4221" y="1783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79" name="Line 403"/>
              <p:cNvSpPr>
                <a:spLocks noChangeShapeType="1"/>
              </p:cNvSpPr>
              <p:nvPr/>
            </p:nvSpPr>
            <p:spPr bwMode="auto">
              <a:xfrm flipV="1">
                <a:off x="4221" y="1631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80" name="Line 404"/>
              <p:cNvSpPr>
                <a:spLocks noChangeShapeType="1"/>
              </p:cNvSpPr>
              <p:nvPr/>
            </p:nvSpPr>
            <p:spPr bwMode="auto">
              <a:xfrm>
                <a:off x="4131" y="1772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81" name="Line 405"/>
              <p:cNvSpPr>
                <a:spLocks noChangeShapeType="1"/>
              </p:cNvSpPr>
              <p:nvPr/>
            </p:nvSpPr>
            <p:spPr bwMode="auto">
              <a:xfrm>
                <a:off x="4176" y="1631"/>
                <a:ext cx="6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282" name="Group 40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293" name="Line 407"/>
                <p:cNvSpPr>
                  <a:spLocks noChangeShapeType="1"/>
                </p:cNvSpPr>
                <p:nvPr/>
              </p:nvSpPr>
              <p:spPr bwMode="auto">
                <a:xfrm>
                  <a:off x="4220" y="161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4" name="Line 40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4" y="1190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5" name="Line 409"/>
                <p:cNvSpPr>
                  <a:spLocks noChangeShapeType="1"/>
                </p:cNvSpPr>
                <p:nvPr/>
              </p:nvSpPr>
              <p:spPr bwMode="auto">
                <a:xfrm rot="6361956">
                  <a:off x="4586" y="1398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6" name="Line 41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5" y="1292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283" name="Group 41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289" name="Line 412"/>
                <p:cNvSpPr>
                  <a:spLocks noChangeShapeType="1"/>
                </p:cNvSpPr>
                <p:nvPr/>
              </p:nvSpPr>
              <p:spPr bwMode="auto">
                <a:xfrm>
                  <a:off x="4214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0" name="Line 41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1" name="Line 414"/>
                <p:cNvSpPr>
                  <a:spLocks noChangeShapeType="1"/>
                </p:cNvSpPr>
                <p:nvPr/>
              </p:nvSpPr>
              <p:spPr bwMode="auto">
                <a:xfrm rot="6361956">
                  <a:off x="4574" y="1427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92" name="Line 4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284" name="Group 41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285" name="Line 417"/>
                <p:cNvSpPr>
                  <a:spLocks noChangeShapeType="1"/>
                </p:cNvSpPr>
                <p:nvPr/>
              </p:nvSpPr>
              <p:spPr bwMode="auto">
                <a:xfrm>
                  <a:off x="4254" y="158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86" name="Line 41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8" y="1182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87" name="Line 419"/>
                <p:cNvSpPr>
                  <a:spLocks noChangeShapeType="1"/>
                </p:cNvSpPr>
                <p:nvPr/>
              </p:nvSpPr>
              <p:spPr bwMode="auto">
                <a:xfrm rot="6361956">
                  <a:off x="4620" y="1390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88" name="Line 4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2" y="1284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5263" name="Line 421"/>
            <p:cNvSpPr>
              <a:spLocks noChangeShapeType="1"/>
            </p:cNvSpPr>
            <p:nvPr/>
          </p:nvSpPr>
          <p:spPr bwMode="auto">
            <a:xfrm flipV="1">
              <a:off x="2460" y="3031"/>
              <a:ext cx="15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264" name="Line 422"/>
            <p:cNvSpPr>
              <a:spLocks noChangeShapeType="1"/>
            </p:cNvSpPr>
            <p:nvPr/>
          </p:nvSpPr>
          <p:spPr bwMode="auto">
            <a:xfrm flipV="1">
              <a:off x="2227" y="3031"/>
              <a:ext cx="254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265" name="Line 423"/>
            <p:cNvSpPr>
              <a:spLocks noChangeShapeType="1"/>
            </p:cNvSpPr>
            <p:nvPr/>
          </p:nvSpPr>
          <p:spPr bwMode="auto">
            <a:xfrm flipV="1">
              <a:off x="2219" y="3031"/>
              <a:ext cx="245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266" name="Line 424"/>
            <p:cNvSpPr>
              <a:spLocks noChangeShapeType="1"/>
            </p:cNvSpPr>
            <p:nvPr/>
          </p:nvSpPr>
          <p:spPr bwMode="auto">
            <a:xfrm flipV="1">
              <a:off x="1989" y="2974"/>
              <a:ext cx="452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4524" name="Group 425"/>
          <p:cNvGrpSpPr>
            <a:grpSpLocks/>
          </p:cNvGrpSpPr>
          <p:nvPr/>
        </p:nvGrpSpPr>
        <p:grpSpPr bwMode="auto">
          <a:xfrm>
            <a:off x="2813050" y="3108325"/>
            <a:ext cx="977900" cy="330200"/>
            <a:chOff x="717" y="1160"/>
            <a:chExt cx="616" cy="208"/>
          </a:xfrm>
        </p:grpSpPr>
        <p:sp>
          <p:nvSpPr>
            <p:cNvPr id="65253" name="Rectangle 426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254" name="Text Box 427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MSC</a:t>
              </a:r>
            </a:p>
          </p:txBody>
        </p:sp>
      </p:grpSp>
      <p:grpSp>
        <p:nvGrpSpPr>
          <p:cNvPr id="64525" name="Group 428"/>
          <p:cNvGrpSpPr>
            <a:grpSpLocks/>
          </p:cNvGrpSpPr>
          <p:nvPr/>
        </p:nvGrpSpPr>
        <p:grpSpPr bwMode="auto">
          <a:xfrm>
            <a:off x="3127375" y="3830638"/>
            <a:ext cx="1016000" cy="931862"/>
            <a:chOff x="291" y="1263"/>
            <a:chExt cx="640" cy="587"/>
          </a:xfrm>
        </p:grpSpPr>
        <p:sp>
          <p:nvSpPr>
            <p:cNvPr id="65086" name="AutoShape 429"/>
            <p:cNvSpPr>
              <a:spLocks noChangeArrowheads="1"/>
            </p:cNvSpPr>
            <p:nvPr/>
          </p:nvSpPr>
          <p:spPr bwMode="auto">
            <a:xfrm>
              <a:off x="487" y="13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087" name="AutoShape 430"/>
            <p:cNvSpPr>
              <a:spLocks noChangeArrowheads="1"/>
            </p:cNvSpPr>
            <p:nvPr/>
          </p:nvSpPr>
          <p:spPr bwMode="auto">
            <a:xfrm>
              <a:off x="679" y="1636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088" name="AutoShape 431"/>
            <p:cNvSpPr>
              <a:spLocks noChangeArrowheads="1"/>
            </p:cNvSpPr>
            <p:nvPr/>
          </p:nvSpPr>
          <p:spPr bwMode="auto">
            <a:xfrm>
              <a:off x="676" y="1421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5089" name="Group 432"/>
            <p:cNvGrpSpPr>
              <a:grpSpLocks/>
            </p:cNvGrpSpPr>
            <p:nvPr/>
          </p:nvGrpSpPr>
          <p:grpSpPr bwMode="auto">
            <a:xfrm>
              <a:off x="291" y="1422"/>
              <a:ext cx="252" cy="214"/>
              <a:chOff x="867" y="1530"/>
              <a:chExt cx="252" cy="214"/>
            </a:xfrm>
          </p:grpSpPr>
          <p:sp>
            <p:nvSpPr>
              <p:cNvPr id="65221" name="AutoShape 43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5222" name="Group 43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5223" name="Line 43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4" name="Line 43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5" name="Line 43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6" name="Line 43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7" name="Line 43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8" name="Line 44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9" name="Line 44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0" name="Line 44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1" name="Line 44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2" name="Line 44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3" name="Line 44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4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5" name="Line 44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6" name="Line 44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37" name="Line 44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5238" name="Group 45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5249" name="Line 45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50" name="Line 4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51" name="Line 4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52" name="Line 4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239" name="Group 45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5245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6" name="Line 4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7" name="Line 4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8" name="Line 4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240" name="Group 46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5241" name="Line 46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2" name="Line 4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3" name="Line 46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244" name="Line 46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5090" name="Group 465"/>
            <p:cNvGrpSpPr>
              <a:grpSpLocks/>
            </p:cNvGrpSpPr>
            <p:nvPr/>
          </p:nvGrpSpPr>
          <p:grpSpPr bwMode="auto">
            <a:xfrm>
              <a:off x="773" y="1460"/>
              <a:ext cx="58" cy="114"/>
              <a:chOff x="3796" y="1043"/>
              <a:chExt cx="865" cy="1237"/>
            </a:xfrm>
          </p:grpSpPr>
          <p:sp>
            <p:nvSpPr>
              <p:cNvPr id="65191" name="Line 466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2" name="Line 467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3" name="Line 468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4" name="Line 469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5" name="Line 470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6" name="Line 471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7" name="Line 472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8" name="Line 473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99" name="Line 474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0" name="Line 475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1" name="Line 476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2" name="Line 477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3" name="Line 478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4" name="Line 479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205" name="Line 480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206" name="Group 48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217" name="Line 482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8" name="Line 4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9" name="Line 484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20" name="Line 48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207" name="Group 48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213" name="Line 487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4" name="Line 4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5" name="Line 489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6" name="Line 4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208" name="Group 49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209" name="Line 492"/>
                <p:cNvSpPr>
                  <a:spLocks noChangeShapeType="1"/>
                </p:cNvSpPr>
                <p:nvPr/>
              </p:nvSpPr>
              <p:spPr bwMode="auto">
                <a:xfrm>
                  <a:off x="4269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0" name="Line 4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1" y="1187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1" name="Line 494"/>
                <p:cNvSpPr>
                  <a:spLocks noChangeShapeType="1"/>
                </p:cNvSpPr>
                <p:nvPr/>
              </p:nvSpPr>
              <p:spPr bwMode="auto">
                <a:xfrm rot="6361956">
                  <a:off x="4633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212" name="Line 49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3" y="1289"/>
                  <a:ext cx="192" cy="49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091" name="Group 496"/>
            <p:cNvGrpSpPr>
              <a:grpSpLocks/>
            </p:cNvGrpSpPr>
            <p:nvPr/>
          </p:nvGrpSpPr>
          <p:grpSpPr bwMode="auto">
            <a:xfrm>
              <a:off x="782" y="1671"/>
              <a:ext cx="57" cy="113"/>
              <a:chOff x="3796" y="1043"/>
              <a:chExt cx="865" cy="1237"/>
            </a:xfrm>
          </p:grpSpPr>
          <p:sp>
            <p:nvSpPr>
              <p:cNvPr id="65161" name="Line 497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2" name="Line 498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3" name="Line 499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4" name="Line 500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5" name="Line 501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6" name="Line 502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7" name="Line 503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8" name="Line 504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69" name="Line 505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0" name="Line 506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1" name="Line 507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2" name="Line 508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3" name="Line 509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4" name="Line 510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75" name="Line 511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176" name="Group 51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187" name="Line 513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8" name="Line 5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9" name="Line 515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90" name="Line 5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177" name="Group 51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183" name="Line 518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4" name="Line 5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5" name="Line 520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6" name="Line 5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178" name="Group 52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179" name="Line 523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0" name="Line 52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1" name="Line 525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82" name="Line 52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5092" name="Group 527"/>
            <p:cNvGrpSpPr>
              <a:grpSpLocks/>
            </p:cNvGrpSpPr>
            <p:nvPr/>
          </p:nvGrpSpPr>
          <p:grpSpPr bwMode="auto">
            <a:xfrm>
              <a:off x="589" y="1354"/>
              <a:ext cx="57" cy="114"/>
              <a:chOff x="3796" y="1043"/>
              <a:chExt cx="865" cy="1237"/>
            </a:xfrm>
          </p:grpSpPr>
          <p:sp>
            <p:nvSpPr>
              <p:cNvPr id="65131" name="Line 528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2" name="Line 529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3" name="Line 530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4" name="Line 531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5" name="Line 532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6" name="Line 533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7" name="Line 534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8" name="Line 535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39" name="Line 536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0" name="Line 537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1" name="Line 538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2" name="Line 539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3" name="Line 540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4" name="Line 541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145" name="Line 542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146" name="Group 54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157" name="Line 544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8" name="Line 54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9" name="Line 546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60" name="Line 5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147" name="Group 54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153" name="Line 549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4" name="Line 5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5" name="Line 551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6" name="Line 5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148" name="Group 55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149" name="Line 554"/>
                <p:cNvSpPr>
                  <a:spLocks noChangeShapeType="1"/>
                </p:cNvSpPr>
                <p:nvPr/>
              </p:nvSpPr>
              <p:spPr bwMode="auto">
                <a:xfrm>
                  <a:off x="4255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0" name="Line 5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1" name="Line 556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52" name="Line 5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5093" name="Line 558"/>
            <p:cNvSpPr>
              <a:spLocks noChangeShapeType="1"/>
            </p:cNvSpPr>
            <p:nvPr/>
          </p:nvSpPr>
          <p:spPr bwMode="auto">
            <a:xfrm flipV="1">
              <a:off x="626" y="1272"/>
              <a:ext cx="23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094" name="Line 559"/>
            <p:cNvSpPr>
              <a:spLocks noChangeShapeType="1"/>
            </p:cNvSpPr>
            <p:nvPr/>
          </p:nvSpPr>
          <p:spPr bwMode="auto">
            <a:xfrm flipV="1">
              <a:off x="823" y="1276"/>
              <a:ext cx="75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095" name="Line 560"/>
            <p:cNvSpPr>
              <a:spLocks noChangeShapeType="1"/>
            </p:cNvSpPr>
            <p:nvPr/>
          </p:nvSpPr>
          <p:spPr bwMode="auto">
            <a:xfrm flipV="1">
              <a:off x="817" y="1264"/>
              <a:ext cx="58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5096" name="Line 561"/>
            <p:cNvSpPr>
              <a:spLocks noChangeShapeType="1"/>
            </p:cNvSpPr>
            <p:nvPr/>
          </p:nvSpPr>
          <p:spPr bwMode="auto">
            <a:xfrm flipV="1">
              <a:off x="633" y="1263"/>
              <a:ext cx="226" cy="1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5097" name="Group 562"/>
            <p:cNvGrpSpPr>
              <a:grpSpLocks/>
            </p:cNvGrpSpPr>
            <p:nvPr/>
          </p:nvGrpSpPr>
          <p:grpSpPr bwMode="auto">
            <a:xfrm>
              <a:off x="483" y="1532"/>
              <a:ext cx="252" cy="214"/>
              <a:chOff x="867" y="1530"/>
              <a:chExt cx="252" cy="214"/>
            </a:xfrm>
          </p:grpSpPr>
          <p:sp>
            <p:nvSpPr>
              <p:cNvPr id="65099" name="AutoShape 56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5100" name="Group 56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5101" name="Line 56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2" name="Line 56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3" name="Line 56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4" name="Line 56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5" name="Line 56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6" name="Line 57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7" name="Line 57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8" name="Line 57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09" name="Line 57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0" name="Line 57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1" name="Line 57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2" name="Line 57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3" name="Line 57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4" name="Line 57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115" name="Line 57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5116" name="Group 58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5127" name="Line 58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8" name="Line 58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9" name="Line 58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30" name="Line 5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117" name="Group 58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5123" name="Line 58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4" name="Line 5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5" name="Line 58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6" name="Line 5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118" name="Group 59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5119" name="Line 59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0" name="Line 59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1" name="Line 59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122" name="Line 5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65098" name="Line 595"/>
            <p:cNvSpPr>
              <a:spLocks noChangeShapeType="1"/>
            </p:cNvSpPr>
            <p:nvPr/>
          </p:nvSpPr>
          <p:spPr bwMode="auto">
            <a:xfrm flipV="1">
              <a:off x="414" y="1266"/>
              <a:ext cx="43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4526" name="Group 597"/>
          <p:cNvGrpSpPr>
            <a:grpSpLocks/>
          </p:cNvGrpSpPr>
          <p:nvPr/>
        </p:nvGrpSpPr>
        <p:grpSpPr bwMode="auto">
          <a:xfrm>
            <a:off x="4760913" y="3881438"/>
            <a:ext cx="1309687" cy="1147762"/>
            <a:chOff x="146" y="711"/>
            <a:chExt cx="825" cy="723"/>
          </a:xfrm>
        </p:grpSpPr>
        <p:sp>
          <p:nvSpPr>
            <p:cNvPr id="64883" name="AutoShape 598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884" name="AutoShape 599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885" name="Group 600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65054" name="AutoShape 601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5055" name="Group 602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5056" name="Line 603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7" name="Line 604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8" name="Line 605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9" name="Line 606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0" name="Line 607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1" name="Line 608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2" name="Line 60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3" name="Line 610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4" name="Line 611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5" name="Line 612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6" name="Line 613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7" name="Line 614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8" name="Line 615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69" name="Line 616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70" name="Line 617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5071" name="Group 61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5082" name="Line 619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83" name="Line 6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84" name="Line 6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85" name="Line 6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072" name="Group 62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5078" name="Line 624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79" name="Line 6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80" name="Line 6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81" name="Line 6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5073" name="Group 62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5074" name="Line 629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75" name="Line 6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76" name="Line 63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5077" name="Line 63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4886" name="Group 633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65024" name="Line 634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25" name="Line 635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26" name="Line 636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27" name="Line 637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28" name="Line 638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29" name="Line 639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0" name="Line 640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1" name="Line 641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2" name="Line 642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3" name="Line 643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4" name="Line 644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5" name="Line 645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6" name="Line 646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7" name="Line 647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38" name="Line 648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039" name="Group 64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050" name="Line 650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1" name="Line 6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2" name="Line 652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53" name="Line 6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040" name="Group 65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046" name="Line 655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7" name="Line 6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8" name="Line 657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9" name="Line 6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041" name="Group 65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042" name="Line 660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3" name="Line 66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4" name="Line 662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45" name="Line 66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4887" name="Group 664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64994" name="Line 665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95" name="Line 666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96" name="Line 667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97" name="Line 668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98" name="Line 669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99" name="Line 670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0" name="Line 671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1" name="Line 672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2" name="Line 673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3" name="Line 674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4" name="Line 675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5" name="Line 676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6" name="Line 677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7" name="Line 678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5008" name="Line 679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5009" name="Group 680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5020" name="Line 681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21" name="Line 6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22" name="Line 683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23" name="Line 6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010" name="Group 685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5016" name="Line 686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7" name="Line 6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8" name="Line 688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9" name="Line 6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5011" name="Group 690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5012" name="Line 691"/>
                <p:cNvSpPr>
                  <a:spLocks noChangeShapeType="1"/>
                </p:cNvSpPr>
                <p:nvPr/>
              </p:nvSpPr>
              <p:spPr bwMode="auto">
                <a:xfrm>
                  <a:off x="4255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3" name="Line 6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4" name="Line 693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5015" name="Line 6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888" name="Line 695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889" name="Line 696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890" name="Line 697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891" name="Line 698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4892" name="Group 699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64962" name="AutoShape 700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4963" name="Group 701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4964" name="Line 702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65" name="Line 703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66" name="Line 704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67" name="Line 705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68" name="Line 706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69" name="Line 707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0" name="Line 708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1" name="Line 709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2" name="Line 710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3" name="Line 711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4" name="Line 712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5" name="Line 713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6" name="Line 714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7" name="Line 715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78" name="Line 716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4979" name="Group 71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4990" name="Line 71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91" name="Line 71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92" name="Line 72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93" name="Line 7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980" name="Group 72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4986" name="Line 72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7" name="Line 72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8" name="Line 72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9" name="Line 7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981" name="Group 72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4982" name="Line 728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3" name="Line 72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4" name="Line 73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985" name="Line 73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64893" name="Line 732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4894" name="Group 733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64960" name="Rectangle 734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961" name="Text Box 735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MSC</a:t>
                </a:r>
              </a:p>
            </p:txBody>
          </p:sp>
        </p:grpSp>
        <p:sp>
          <p:nvSpPr>
            <p:cNvPr id="64895" name="AutoShape 736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896" name="Group 737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64930" name="Line 738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1" name="Line 739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2" name="Line 740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3" name="Line 741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4" name="Line 742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5" name="Line 743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6" name="Line 744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7" name="Line 745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8" name="Line 746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39" name="Line 747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40" name="Line 748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41" name="Line 749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42" name="Line 750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43" name="Line 751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44" name="Line 752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945" name="Group 75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956" name="Line 754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7" name="Line 7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8" name="Line 756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9" name="Line 7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946" name="Group 75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952" name="Line 759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3" name="Line 7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4" name="Line 761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5" name="Line 7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947" name="Group 76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948" name="Line 764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49" name="Line 7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0" name="Line 766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51" name="Line 76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897" name="AutoShape 768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898" name="Group 769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64900" name="Line 770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1" name="Line 771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2" name="Line 772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3" name="Line 773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4" name="Line 774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5" name="Line 775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6" name="Line 776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7" name="Line 777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8" name="Line 778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09" name="Line 779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10" name="Line 780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11" name="Line 781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12" name="Line 782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13" name="Line 783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914" name="Line 784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915" name="Group 7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926" name="Line 786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7" name="Line 7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8" name="Line 78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9" name="Line 7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916" name="Group 7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922" name="Line 791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3" name="Line 7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4" name="Line 793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5" name="Line 7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917" name="Group 7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918" name="Line 796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19" name="Line 7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0" name="Line 798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921" name="Line 7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899" name="Line 800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4527" name="Group 802"/>
          <p:cNvGrpSpPr>
            <a:grpSpLocks/>
          </p:cNvGrpSpPr>
          <p:nvPr/>
        </p:nvGrpSpPr>
        <p:grpSpPr bwMode="auto">
          <a:xfrm>
            <a:off x="3763963" y="3609975"/>
            <a:ext cx="623887" cy="330200"/>
            <a:chOff x="2647" y="2987"/>
            <a:chExt cx="393" cy="208"/>
          </a:xfrm>
        </p:grpSpPr>
        <p:sp>
          <p:nvSpPr>
            <p:cNvPr id="64881" name="Rectangle 803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882" name="Text Box 804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  <a:cs typeface="Arial" pitchFamily="34" charset="0"/>
                </a:rPr>
                <a:t>MSC</a:t>
              </a:r>
            </a:p>
          </p:txBody>
        </p:sp>
      </p:grpSp>
      <p:grpSp>
        <p:nvGrpSpPr>
          <p:cNvPr id="64528" name="Group 806"/>
          <p:cNvGrpSpPr>
            <a:grpSpLocks/>
          </p:cNvGrpSpPr>
          <p:nvPr/>
        </p:nvGrpSpPr>
        <p:grpSpPr bwMode="auto">
          <a:xfrm>
            <a:off x="6122988" y="3700463"/>
            <a:ext cx="1309687" cy="1147762"/>
            <a:chOff x="146" y="711"/>
            <a:chExt cx="825" cy="723"/>
          </a:xfrm>
        </p:grpSpPr>
        <p:sp>
          <p:nvSpPr>
            <p:cNvPr id="64678" name="AutoShape 807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679" name="AutoShape 808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680" name="Group 809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64849" name="AutoShape 810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4850" name="Group 811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4851" name="Line 812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2" name="Line 813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3" name="Line 814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4" name="Line 815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5" name="Line 816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6" name="Line 817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7" name="Line 818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8" name="Line 819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59" name="Line 820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0" name="Line 821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1" name="Line 822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2" name="Line 823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3" name="Line 824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4" name="Line 825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65" name="Line 826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4866" name="Group 82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4877" name="Line 82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8" name="Line 82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9" name="Line 83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80" name="Line 83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867" name="Group 83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4873" name="Line 83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4" name="Line 83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5" name="Line 83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6" name="Line 83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868" name="Group 83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4869" name="Line 83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0" name="Line 83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1" name="Line 84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872" name="Line 84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4681" name="Group 842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64819" name="Line 843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0" name="Line 844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1" name="Line 845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2" name="Line 846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3" name="Line 847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4" name="Line 848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5" name="Line 849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6" name="Line 850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7" name="Line 851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8" name="Line 852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29" name="Line 853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30" name="Line 854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31" name="Line 855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32" name="Line 856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33" name="Line 857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834" name="Group 85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845" name="Line 859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6" name="Line 8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7" name="Line 861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8" name="Line 8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835" name="Group 86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841" name="Line 864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2" name="Line 8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3" name="Line 866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4" name="Line 86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836" name="Group 86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837" name="Line 869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38" name="Line 87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39" name="Line 871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40" name="Line 87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4682" name="Group 873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64789" name="Line 874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0" name="Line 875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1" name="Line 876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2" name="Line 877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3" name="Line 878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4" name="Line 879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5" name="Line 880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6" name="Line 881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7" name="Line 882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8" name="Line 883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99" name="Line 884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00" name="Line 885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01" name="Line 886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02" name="Line 887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803" name="Line 888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804" name="Group 88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815" name="Line 890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6" name="Line 89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7" name="Line 892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8" name="Line 8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805" name="Group 89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811" name="Line 895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2" name="Line 8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3" name="Line 897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4" name="Line 8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806" name="Group 89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807" name="Line 900"/>
                <p:cNvSpPr>
                  <a:spLocks noChangeShapeType="1"/>
                </p:cNvSpPr>
                <p:nvPr/>
              </p:nvSpPr>
              <p:spPr bwMode="auto">
                <a:xfrm>
                  <a:off x="4221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08" name="Line 90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09" name="Line 902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810" name="Line 90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7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683" name="Line 904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684" name="Line 905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685" name="Line 906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686" name="Line 907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4687" name="Group 908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64757" name="AutoShape 909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4758" name="Group 910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4759" name="Line 911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0" name="Line 912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1" name="Line 913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2" name="Line 914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3" name="Line 915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4" name="Line 916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5" name="Line 91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6" name="Line 918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7" name="Line 919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8" name="Line 920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69" name="Line 921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70" name="Line 922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71" name="Line 923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72" name="Line 924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73" name="Line 925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4774" name="Group 92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4785" name="Line 927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6" name="Line 92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7" name="Line 92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8" name="Line 9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775" name="Group 93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4781" name="Line 932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2" name="Line 93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3" name="Line 93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4" name="Line 93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4776" name="Group 93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4777" name="Line 937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78" name="Line 93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79" name="Line 93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4780" name="Line 94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64688" name="Line 941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4689" name="Group 942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64755" name="Rectangle 943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756" name="Text Box 944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MSC</a:t>
                </a:r>
              </a:p>
            </p:txBody>
          </p:sp>
        </p:grpSp>
        <p:sp>
          <p:nvSpPr>
            <p:cNvPr id="64690" name="AutoShape 945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691" name="Group 946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64725" name="Line 947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26" name="Line 948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27" name="Line 949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28" name="Line 950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29" name="Line 951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0" name="Line 952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1" name="Line 953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2" name="Line 954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3" name="Line 955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4" name="Line 956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5" name="Line 957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6" name="Line 958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7" name="Line 959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8" name="Line 960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39" name="Line 961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740" name="Group 96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751" name="Line 963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52" name="Line 96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53" name="Line 965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54" name="Line 96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741" name="Group 96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747" name="Line 968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48" name="Line 96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49" name="Line 970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50" name="Line 97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742" name="Group 97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743" name="Line 973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44" name="Line 97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45" name="Line 975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46" name="Line 97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692" name="AutoShape 977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693" name="Group 978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64695" name="Line 979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96" name="Line 980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97" name="Line 981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98" name="Line 982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99" name="Line 983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0" name="Line 984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1" name="Line 985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2" name="Line 986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3" name="Line 987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4" name="Line 988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5" name="Line 989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6" name="Line 990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7" name="Line 991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8" name="Line 992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709" name="Line 993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710" name="Group 99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721" name="Line 995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22" name="Line 9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23" name="Line 997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24" name="Line 9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711" name="Group 99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717" name="Line 1000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18" name="Line 100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19" name="Line 1002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20" name="Line 100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712" name="Group 100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713" name="Line 1005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14" name="Line 100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15" name="Line 1007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716" name="Line 100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694" name="Line 1009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4529" name="Group 122"/>
          <p:cNvGrpSpPr>
            <a:grpSpLocks/>
          </p:cNvGrpSpPr>
          <p:nvPr/>
        </p:nvGrpSpPr>
        <p:grpSpPr bwMode="auto">
          <a:xfrm>
            <a:off x="5394325" y="2746375"/>
            <a:ext cx="1749425" cy="841375"/>
            <a:chOff x="1064" y="824"/>
            <a:chExt cx="1102" cy="530"/>
          </a:xfrm>
        </p:grpSpPr>
        <p:sp>
          <p:nvSpPr>
            <p:cNvPr id="64543" name="AutoShape 1011"/>
            <p:cNvSpPr>
              <a:spLocks noChangeArrowheads="1"/>
            </p:cNvSpPr>
            <p:nvPr/>
          </p:nvSpPr>
          <p:spPr bwMode="auto">
            <a:xfrm>
              <a:off x="1534" y="82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44" name="AutoShape 1012"/>
            <p:cNvSpPr>
              <a:spLocks noChangeArrowheads="1"/>
            </p:cNvSpPr>
            <p:nvPr/>
          </p:nvSpPr>
          <p:spPr bwMode="auto">
            <a:xfrm>
              <a:off x="1726" y="114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45" name="AutoShape 1013"/>
            <p:cNvSpPr>
              <a:spLocks noChangeArrowheads="1"/>
            </p:cNvSpPr>
            <p:nvPr/>
          </p:nvSpPr>
          <p:spPr bwMode="auto">
            <a:xfrm>
              <a:off x="1723" y="92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46" name="AutoShape 1014"/>
            <p:cNvSpPr>
              <a:spLocks noChangeArrowheads="1"/>
            </p:cNvSpPr>
            <p:nvPr/>
          </p:nvSpPr>
          <p:spPr bwMode="auto">
            <a:xfrm>
              <a:off x="1914" y="103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547" name="Group 1015"/>
            <p:cNvGrpSpPr>
              <a:grpSpLocks/>
            </p:cNvGrpSpPr>
            <p:nvPr/>
          </p:nvGrpSpPr>
          <p:grpSpPr bwMode="auto">
            <a:xfrm>
              <a:off x="2014" y="1065"/>
              <a:ext cx="58" cy="114"/>
              <a:chOff x="3796" y="1043"/>
              <a:chExt cx="865" cy="1237"/>
            </a:xfrm>
          </p:grpSpPr>
          <p:sp>
            <p:nvSpPr>
              <p:cNvPr id="64648" name="Line 1016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49" name="Line 1017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0" name="Line 1018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1" name="Line 1019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2" name="Line 1020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3" name="Line 1021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4" name="Line 1022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5" name="Line 1023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6" name="Line 0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7" name="Line 1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8" name="Line 2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59" name="Line 3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60" name="Line 4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61" name="Line 5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62" name="Line 6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663" name="Group 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674" name="Line 8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5" name="Line 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6" name="Line 10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7" name="Line 1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64" name="Group 1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670" name="Line 13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1" name="Line 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2" name="Line 15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73" name="Line 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65" name="Group 1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666" name="Line 18"/>
                <p:cNvSpPr>
                  <a:spLocks noChangeShapeType="1"/>
                </p:cNvSpPr>
                <p:nvPr/>
              </p:nvSpPr>
              <p:spPr bwMode="auto">
                <a:xfrm>
                  <a:off x="4236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67" name="Line 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7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68" name="Line 20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69" name="Line 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0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4548" name="Group 22"/>
            <p:cNvGrpSpPr>
              <a:grpSpLocks/>
            </p:cNvGrpSpPr>
            <p:nvPr/>
          </p:nvGrpSpPr>
          <p:grpSpPr bwMode="auto">
            <a:xfrm>
              <a:off x="1820" y="964"/>
              <a:ext cx="58" cy="114"/>
              <a:chOff x="3796" y="1043"/>
              <a:chExt cx="865" cy="1237"/>
            </a:xfrm>
          </p:grpSpPr>
          <p:sp>
            <p:nvSpPr>
              <p:cNvPr id="64618" name="Line 23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19" name="Line 24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0" name="Line 25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1" name="Line 26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2" name="Line 27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3" name="Line 28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4" name="Line 29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5" name="Line 30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6" name="Line 31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7" name="Line 32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8" name="Line 33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29" name="Line 34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30" name="Line 35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31" name="Line 36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32" name="Line 37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633" name="Group 3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644" name="Line 39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5" name="Line 4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6" name="Line 41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7" name="Line 4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34" name="Group 4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640" name="Line 44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1" name="Line 4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2" name="Line 46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43" name="Line 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35" name="Group 4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636" name="Line 49"/>
                <p:cNvSpPr>
                  <a:spLocks noChangeShapeType="1"/>
                </p:cNvSpPr>
                <p:nvPr/>
              </p:nvSpPr>
              <p:spPr bwMode="auto">
                <a:xfrm>
                  <a:off x="4236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37" name="Line 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7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38" name="Line 51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39" name="Line 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0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4549" name="Group 53"/>
            <p:cNvGrpSpPr>
              <a:grpSpLocks/>
            </p:cNvGrpSpPr>
            <p:nvPr/>
          </p:nvGrpSpPr>
          <p:grpSpPr bwMode="auto">
            <a:xfrm>
              <a:off x="1829" y="1175"/>
              <a:ext cx="57" cy="113"/>
              <a:chOff x="3796" y="1043"/>
              <a:chExt cx="865" cy="1237"/>
            </a:xfrm>
          </p:grpSpPr>
          <p:sp>
            <p:nvSpPr>
              <p:cNvPr id="64588" name="Line 54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89" name="Line 55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0" name="Line 56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1" name="Line 57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2" name="Line 58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3" name="Line 59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4" name="Line 60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5" name="Line 61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6" name="Line 62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7" name="Line 63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8" name="Line 64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99" name="Line 65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00" name="Line 66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01" name="Line 67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602" name="Line 68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603" name="Group 6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614" name="Line 70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5" name="Line 7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6" name="Line 72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7" name="Line 7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04" name="Group 7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610" name="Line 75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1" name="Line 7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2" name="Line 77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13" name="Line 7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605" name="Group 7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606" name="Line 80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07" name="Line 8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08" name="Line 82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609" name="Line 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4550" name="Group 84"/>
            <p:cNvGrpSpPr>
              <a:grpSpLocks/>
            </p:cNvGrpSpPr>
            <p:nvPr/>
          </p:nvGrpSpPr>
          <p:grpSpPr bwMode="auto">
            <a:xfrm>
              <a:off x="1636" y="858"/>
              <a:ext cx="57" cy="114"/>
              <a:chOff x="3796" y="1043"/>
              <a:chExt cx="865" cy="1237"/>
            </a:xfrm>
          </p:grpSpPr>
          <p:sp>
            <p:nvSpPr>
              <p:cNvPr id="64558" name="Line 85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59" name="Line 86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0" name="Line 87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1" name="Line 88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2" name="Line 89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3" name="Line 90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4" name="Line 91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5" name="Line 92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6" name="Line 93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7" name="Line 94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8" name="Line 95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69" name="Line 96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70" name="Line 97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71" name="Line 98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4572" name="Line 99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4573" name="Group 100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4584" name="Line 101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5" name="Line 10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6" name="Line 103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7" name="Line 10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574" name="Group 105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4580" name="Line 106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1" name="Line 10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2" name="Line 108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83" name="Line 10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4575" name="Group 110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4576" name="Line 111"/>
                <p:cNvSpPr>
                  <a:spLocks noChangeShapeType="1"/>
                </p:cNvSpPr>
                <p:nvPr/>
              </p:nvSpPr>
              <p:spPr bwMode="auto">
                <a:xfrm>
                  <a:off x="4221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77" name="Line 11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78" name="Line 113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4579" name="Line 1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7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4551" name="Line 115"/>
            <p:cNvSpPr>
              <a:spLocks noChangeShapeType="1"/>
            </p:cNvSpPr>
            <p:nvPr/>
          </p:nvSpPr>
          <p:spPr bwMode="auto">
            <a:xfrm flipH="1">
              <a:off x="1511" y="1158"/>
              <a:ext cx="54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552" name="Line 116"/>
            <p:cNvSpPr>
              <a:spLocks noChangeShapeType="1"/>
            </p:cNvSpPr>
            <p:nvPr/>
          </p:nvSpPr>
          <p:spPr bwMode="auto">
            <a:xfrm flipH="1" flipV="1">
              <a:off x="1509" y="1184"/>
              <a:ext cx="361" cy="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553" name="Line 117"/>
            <p:cNvSpPr>
              <a:spLocks noChangeShapeType="1"/>
            </p:cNvSpPr>
            <p:nvPr/>
          </p:nvSpPr>
          <p:spPr bwMode="auto">
            <a:xfrm flipH="1">
              <a:off x="1454" y="1070"/>
              <a:ext cx="41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4554" name="Line 118"/>
            <p:cNvSpPr>
              <a:spLocks noChangeShapeType="1"/>
            </p:cNvSpPr>
            <p:nvPr/>
          </p:nvSpPr>
          <p:spPr bwMode="auto">
            <a:xfrm flipH="1">
              <a:off x="1502" y="958"/>
              <a:ext cx="178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4555" name="Group 119"/>
            <p:cNvGrpSpPr>
              <a:grpSpLocks/>
            </p:cNvGrpSpPr>
            <p:nvPr/>
          </p:nvGrpSpPr>
          <p:grpSpPr bwMode="auto">
            <a:xfrm>
              <a:off x="1064" y="1052"/>
              <a:ext cx="616" cy="208"/>
              <a:chOff x="717" y="1160"/>
              <a:chExt cx="616" cy="208"/>
            </a:xfrm>
          </p:grpSpPr>
          <p:sp>
            <p:nvSpPr>
              <p:cNvPr id="64556" name="Rectangle 120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557" name="Text Box 121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  <a:cs typeface="Arial" pitchFamily="34" charset="0"/>
                  </a:rPr>
                  <a:t>MSC</a:t>
                </a:r>
              </a:p>
            </p:txBody>
          </p:sp>
        </p:grpSp>
      </p:grpSp>
      <p:sp>
        <p:nvSpPr>
          <p:cNvPr id="64530" name="Line 123"/>
          <p:cNvSpPr>
            <a:spLocks noChangeShapeType="1"/>
          </p:cNvSpPr>
          <p:nvPr/>
        </p:nvSpPr>
        <p:spPr bwMode="auto">
          <a:xfrm flipV="1">
            <a:off x="3609975" y="3000375"/>
            <a:ext cx="6858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1" name="Line 124"/>
          <p:cNvSpPr>
            <a:spLocks noChangeShapeType="1"/>
          </p:cNvSpPr>
          <p:nvPr/>
        </p:nvSpPr>
        <p:spPr bwMode="auto">
          <a:xfrm flipV="1">
            <a:off x="4076700" y="3152775"/>
            <a:ext cx="371475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2" name="Line 125"/>
          <p:cNvSpPr>
            <a:spLocks noChangeShapeType="1"/>
          </p:cNvSpPr>
          <p:nvPr/>
        </p:nvSpPr>
        <p:spPr bwMode="auto">
          <a:xfrm flipH="1" flipV="1">
            <a:off x="4676775" y="3228975"/>
            <a:ext cx="59055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3" name="Line 126"/>
          <p:cNvSpPr>
            <a:spLocks noChangeShapeType="1"/>
          </p:cNvSpPr>
          <p:nvPr/>
        </p:nvSpPr>
        <p:spPr bwMode="auto">
          <a:xfrm flipH="1" flipV="1">
            <a:off x="4876800" y="3257550"/>
            <a:ext cx="14859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4" name="Line 127"/>
          <p:cNvSpPr>
            <a:spLocks noChangeShapeType="1"/>
          </p:cNvSpPr>
          <p:nvPr/>
        </p:nvSpPr>
        <p:spPr bwMode="auto">
          <a:xfrm flipH="1" flipV="1">
            <a:off x="4772025" y="3114675"/>
            <a:ext cx="771525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5" name="Freeform 282"/>
          <p:cNvSpPr>
            <a:spLocks/>
          </p:cNvSpPr>
          <p:nvPr/>
        </p:nvSpPr>
        <p:spPr bwMode="auto">
          <a:xfrm>
            <a:off x="3711575" y="18542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4536" name="Text Box 283"/>
          <p:cNvSpPr txBox="1">
            <a:spLocks noChangeArrowheads="1"/>
          </p:cNvSpPr>
          <p:nvPr/>
        </p:nvSpPr>
        <p:spPr bwMode="auto">
          <a:xfrm>
            <a:off x="3902075" y="2247900"/>
            <a:ext cx="12477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  <a:cs typeface="Arial" pitchFamily="34" charset="0"/>
              </a:rPr>
              <a:t>wired public telephone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  <a:cs typeface="Arial" pitchFamily="34" charset="0"/>
              </a:rPr>
              <a:t>network</a:t>
            </a:r>
          </a:p>
        </p:txBody>
      </p:sp>
      <p:sp>
        <p:nvSpPr>
          <p:cNvPr id="64537" name="Line 129"/>
          <p:cNvSpPr>
            <a:spLocks noChangeShapeType="1"/>
          </p:cNvSpPr>
          <p:nvPr/>
        </p:nvSpPr>
        <p:spPr bwMode="auto">
          <a:xfrm flipV="1">
            <a:off x="5067300" y="2514600"/>
            <a:ext cx="34290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38" name="Text Box 130"/>
          <p:cNvSpPr txBox="1">
            <a:spLocks noChangeArrowheads="1"/>
          </p:cNvSpPr>
          <p:nvPr/>
        </p:nvSpPr>
        <p:spPr bwMode="auto">
          <a:xfrm>
            <a:off x="2468563" y="5503863"/>
            <a:ext cx="40671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διαφορετικά κυψελωτά δίκτυα</a:t>
            </a:r>
            <a:r>
              <a:rPr lang="en-US" sz="180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1800">
                <a:latin typeface="Arial" pitchFamily="34" charset="0"/>
                <a:cs typeface="Arial" pitchFamily="34" charset="0"/>
              </a:rPr>
              <a:t>τα διαχειρίζονται διαφορετικοί πάροχοι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539" name="Line 131"/>
          <p:cNvSpPr>
            <a:spLocks noChangeShapeType="1"/>
          </p:cNvSpPr>
          <p:nvPr/>
        </p:nvSpPr>
        <p:spPr bwMode="auto">
          <a:xfrm flipH="1" flipV="1">
            <a:off x="3854450" y="4910138"/>
            <a:ext cx="309563" cy="604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40" name="Line 132"/>
          <p:cNvSpPr>
            <a:spLocks noChangeShapeType="1"/>
          </p:cNvSpPr>
          <p:nvPr/>
        </p:nvSpPr>
        <p:spPr bwMode="auto">
          <a:xfrm flipV="1">
            <a:off x="4160838" y="5006975"/>
            <a:ext cx="873125" cy="477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4541" name="Text Box 133"/>
          <p:cNvSpPr txBox="1">
            <a:spLocks noChangeArrowheads="1"/>
          </p:cNvSpPr>
          <p:nvPr/>
        </p:nvSpPr>
        <p:spPr bwMode="auto">
          <a:xfrm>
            <a:off x="1328738" y="1733550"/>
            <a:ext cx="1597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sz="2400">
                <a:latin typeface="Arial" pitchFamily="34" charset="0"/>
                <a:cs typeface="Arial" pitchFamily="34" charset="0"/>
              </a:rPr>
              <a:t>θυμηθείτε</a:t>
            </a:r>
            <a:r>
              <a:rPr lang="en-US" sz="2400"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64542" name="Picture 6" descr="underline_ba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" y="969963"/>
            <a:ext cx="8228013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015718A8-CA56-4379-A9FE-84DAF0E4A66A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65540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5541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B8FF3F5-AAB4-4F45-AB81-69AE7DF79AAC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55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1475" y="174625"/>
            <a:ext cx="8213725" cy="1143000"/>
          </a:xfrm>
        </p:spPr>
        <p:txBody>
          <a:bodyPr/>
          <a:lstStyle/>
          <a:p>
            <a:r>
              <a:rPr lang="el-GR" sz="2800" smtClean="0">
                <a:ea typeface="ＭＳ Ｐゴシック" pitchFamily="34" charset="-128"/>
              </a:rPr>
              <a:t>Αντιμετώπιση κινητικότητας</a:t>
            </a:r>
            <a:r>
              <a:rPr lang="en-US" sz="2800" smtClean="0">
                <a:ea typeface="ＭＳ Ｐゴシック" pitchFamily="34" charset="-128"/>
              </a:rPr>
              <a:t> </a:t>
            </a:r>
            <a:r>
              <a:rPr lang="el-GR" sz="2800" smtClean="0">
                <a:ea typeface="ＭＳ Ｐゴシック" pitchFamily="34" charset="-128"/>
              </a:rPr>
              <a:t>σε κυψελωτά δίκτυα</a:t>
            </a:r>
            <a:endParaRPr lang="en-US" sz="2800" smtClean="0">
              <a:ea typeface="ＭＳ Ｐゴシック" pitchFamily="34" charset="-128"/>
            </a:endParaRPr>
          </a:p>
        </p:txBody>
      </p:sp>
      <p:sp>
        <p:nvSpPr>
          <p:cNvPr id="655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35544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i="1" dirty="0" smtClean="0">
                <a:solidFill>
                  <a:srgbClr val="C00000"/>
                </a:solidFill>
                <a:ea typeface="ＭＳ Ｐゴシック" pitchFamily="34" charset="-128"/>
              </a:rPr>
              <a:t>οικιακό δίκτυο</a:t>
            </a:r>
            <a:r>
              <a:rPr lang="en-US" sz="2400" dirty="0" smtClean="0">
                <a:solidFill>
                  <a:srgbClr val="FF0000"/>
                </a:solidFill>
                <a:ea typeface="ＭＳ Ｐゴシック" pitchFamily="34" charset="-128"/>
              </a:rPr>
              <a:t>:</a:t>
            </a:r>
            <a:r>
              <a:rPr lang="en-US" sz="2400" dirty="0" smtClean="0">
                <a:ea typeface="ＭＳ Ｐゴシック" pitchFamily="34" charset="-128"/>
              </a:rPr>
              <a:t> </a:t>
            </a:r>
            <a:r>
              <a:rPr lang="el-GR" sz="2400" dirty="0" smtClean="0">
                <a:ea typeface="ＭＳ Ｐゴシック" pitchFamily="34" charset="-128"/>
              </a:rPr>
              <a:t>δίκτυο </a:t>
            </a:r>
            <a:r>
              <a:rPr lang="el-GR" sz="2400" dirty="0" err="1" smtClean="0">
                <a:ea typeface="ＭＳ Ｐゴシック" pitchFamily="34" charset="-128"/>
              </a:rPr>
              <a:t>κυψελωτού</a:t>
            </a:r>
            <a:r>
              <a:rPr lang="el-GR" sz="2400" dirty="0" smtClean="0">
                <a:ea typeface="ＭＳ Ｐゴシック" pitchFamily="34" charset="-128"/>
              </a:rPr>
              <a:t> </a:t>
            </a:r>
            <a:r>
              <a:rPr lang="el-GR" sz="2400" dirty="0" err="1" smtClean="0">
                <a:ea typeface="ＭＳ Ｐゴシック" pitchFamily="34" charset="-128"/>
              </a:rPr>
              <a:t>παρόχου</a:t>
            </a:r>
            <a:r>
              <a:rPr lang="el-GR" sz="2400" dirty="0" smtClean="0">
                <a:ea typeface="ＭＳ Ｐゴシック" pitchFamily="34" charset="-128"/>
              </a:rPr>
              <a:t> στο οποίο εγγράφεσαι </a:t>
            </a:r>
            <a:r>
              <a:rPr lang="en-US" sz="1600" dirty="0" smtClean="0">
                <a:ea typeface="ＭＳ Ｐゴシック" pitchFamily="34" charset="-128"/>
              </a:rPr>
              <a:t>(</a:t>
            </a:r>
            <a:r>
              <a:rPr lang="el-GR" sz="1600" dirty="0" smtClean="0">
                <a:ea typeface="ＭＳ Ｐゴシック" pitchFamily="34" charset="-128"/>
              </a:rPr>
              <a:t>π</a:t>
            </a:r>
            <a:r>
              <a:rPr lang="en-US" sz="1600" dirty="0" smtClean="0">
                <a:ea typeface="ＭＳ Ｐゴシック" pitchFamily="34" charset="-128"/>
              </a:rPr>
              <a:t>.</a:t>
            </a:r>
            <a:r>
              <a:rPr lang="el-GR" sz="1600" dirty="0" smtClean="0">
                <a:ea typeface="ＭＳ Ｐゴシック" pitchFamily="34" charset="-128"/>
              </a:rPr>
              <a:t>χ</a:t>
            </a:r>
            <a:r>
              <a:rPr lang="en-US" sz="1600" dirty="0" smtClean="0">
                <a:ea typeface="ＭＳ Ｐゴシック" pitchFamily="34" charset="-128"/>
              </a:rPr>
              <a:t>., </a:t>
            </a:r>
            <a:r>
              <a:rPr lang="en-US" sz="1600" dirty="0" err="1" smtClean="0">
                <a:ea typeface="ＭＳ Ｐゴシック" pitchFamily="34" charset="-128"/>
              </a:rPr>
              <a:t>Cosmote</a:t>
            </a:r>
            <a:r>
              <a:rPr lang="en-US" sz="1600" dirty="0" smtClean="0">
                <a:ea typeface="ＭＳ Ｐゴシック" pitchFamily="34" charset="-128"/>
              </a:rPr>
              <a:t>, Vodafone, Wind)</a:t>
            </a:r>
          </a:p>
          <a:p>
            <a:pPr lvl="1">
              <a:lnSpc>
                <a:spcPct val="90000"/>
              </a:lnSpc>
            </a:pPr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home location register (HLR): </a:t>
            </a:r>
            <a:r>
              <a:rPr lang="el-GR" sz="2000" dirty="0" smtClean="0">
                <a:ea typeface="ＭＳ Ｐゴシック" pitchFamily="34" charset="-128"/>
              </a:rPr>
              <a:t>βάση δεδομένων σε οικιακό δίκτυο που περιέχει τον μόνιμο </a:t>
            </a:r>
            <a:r>
              <a:rPr lang="en-US" sz="2000" dirty="0" smtClean="0">
                <a:ea typeface="ＭＳ Ｐゴシック" pitchFamily="34" charset="-128"/>
              </a:rPr>
              <a:t>#</a:t>
            </a:r>
            <a:r>
              <a:rPr lang="el-GR" sz="2000" dirty="0" smtClean="0">
                <a:ea typeface="ＭＳ Ｐゴシック" pitchFamily="34" charset="-128"/>
              </a:rPr>
              <a:t> κινητού τηλεφώνου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πληροφορίες προφίλ</a:t>
            </a:r>
            <a:r>
              <a:rPr lang="en-US" sz="2000" dirty="0" smtClean="0">
                <a:ea typeface="ＭＳ Ｐゴシック" pitchFamily="34" charset="-128"/>
              </a:rPr>
              <a:t> (</a:t>
            </a:r>
            <a:r>
              <a:rPr lang="el-GR" sz="2000" dirty="0" smtClean="0">
                <a:ea typeface="ＭＳ Ｐゴシック" pitchFamily="34" charset="-128"/>
              </a:rPr>
              <a:t>υπηρεσίες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προτιμήσεις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χρεώσεις</a:t>
            </a:r>
            <a:r>
              <a:rPr lang="en-US" sz="2000" dirty="0" smtClean="0">
                <a:ea typeface="ＭＳ Ｐゴシック" pitchFamily="34" charset="-128"/>
              </a:rPr>
              <a:t>), </a:t>
            </a:r>
            <a:r>
              <a:rPr lang="el-GR" sz="2000" dirty="0" smtClean="0">
                <a:ea typeface="ＭＳ Ｐゴシック" pitchFamily="34" charset="-128"/>
              </a:rPr>
              <a:t>πληροφορίες για τρέχουσα τοποθεσία</a:t>
            </a:r>
            <a:r>
              <a:rPr lang="en-US" sz="2000" dirty="0" smtClean="0">
                <a:ea typeface="ＭＳ Ｐゴシック" pitchFamily="34" charset="-128"/>
              </a:rPr>
              <a:t> (</a:t>
            </a:r>
            <a:r>
              <a:rPr lang="el-GR" sz="2000" dirty="0" smtClean="0">
                <a:ea typeface="ＭＳ Ｐゴシック" pitchFamily="34" charset="-128"/>
              </a:rPr>
              <a:t>θα μπορούσε να είναι σε άλλο δίκτυο</a:t>
            </a:r>
            <a:r>
              <a:rPr lang="en-US" sz="2000" dirty="0" smtClean="0">
                <a:ea typeface="ＭＳ Ｐゴシック" pitchFamily="34" charset="-128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l-GR" sz="2400" i="1" dirty="0" smtClean="0">
                <a:solidFill>
                  <a:srgbClr val="C00000"/>
                </a:solidFill>
                <a:ea typeface="ＭＳ Ｐゴシック" pitchFamily="34" charset="-128"/>
              </a:rPr>
              <a:t>επισκεπτόμενο δίκτυο</a:t>
            </a:r>
            <a:r>
              <a:rPr lang="en-US" sz="2400" i="1" dirty="0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4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400" dirty="0" smtClean="0">
                <a:ea typeface="ＭＳ Ｐゴシック" pitchFamily="34" charset="-128"/>
              </a:rPr>
              <a:t>δίκτυο στο οποίο βρίσκεται προς το παρόν το κινητό</a:t>
            </a:r>
            <a:endParaRPr lang="en-US" sz="2400" dirty="0" smtClean="0"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visitor location register (VLR): </a:t>
            </a:r>
            <a:r>
              <a:rPr lang="el-GR" sz="2000" dirty="0" smtClean="0">
                <a:ea typeface="ＭＳ Ｐゴシック" pitchFamily="34" charset="-128"/>
              </a:rPr>
              <a:t>βάση δεδομένων με εγγραφή για κάθε χρήστη στο δίκτυο επί του παρόντος</a:t>
            </a: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l-GR" sz="2000" dirty="0" smtClean="0">
                <a:ea typeface="ＭＳ Ｐゴシック" pitchFamily="34" charset="-128"/>
              </a:rPr>
              <a:t>θα μπορούσε να είναι το οικιακό δίκτυο</a:t>
            </a:r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65544" name="Picture 6" descr="underline_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88" y="992188"/>
            <a:ext cx="8228012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C771B8E-C4C0-4893-90C2-F8C8D02369C7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66564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6565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FA19A823-7FCC-4E8F-B2CF-B23DE8F7702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6566" name="AutoShape 2"/>
          <p:cNvSpPr>
            <a:spLocks noChangeArrowheads="1"/>
          </p:cNvSpPr>
          <p:nvPr/>
        </p:nvSpPr>
        <p:spPr bwMode="auto">
          <a:xfrm>
            <a:off x="1441450" y="40576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66567" name="AutoShape 3"/>
          <p:cNvSpPr>
            <a:spLocks noChangeArrowheads="1"/>
          </p:cNvSpPr>
          <p:nvPr/>
        </p:nvSpPr>
        <p:spPr bwMode="auto">
          <a:xfrm>
            <a:off x="2249488" y="5407025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66568" name="AutoShape 4"/>
          <p:cNvSpPr>
            <a:spLocks noChangeArrowheads="1"/>
          </p:cNvSpPr>
          <p:nvPr/>
        </p:nvSpPr>
        <p:spPr bwMode="auto">
          <a:xfrm>
            <a:off x="2235200" y="44894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66569" name="AutoShape 5"/>
          <p:cNvSpPr>
            <a:spLocks noChangeArrowheads="1"/>
          </p:cNvSpPr>
          <p:nvPr/>
        </p:nvSpPr>
        <p:spPr bwMode="auto">
          <a:xfrm>
            <a:off x="3036888" y="4954588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grpSp>
        <p:nvGrpSpPr>
          <p:cNvPr id="66570" name="Group 6"/>
          <p:cNvGrpSpPr>
            <a:grpSpLocks/>
          </p:cNvGrpSpPr>
          <p:nvPr/>
        </p:nvGrpSpPr>
        <p:grpSpPr bwMode="auto">
          <a:xfrm>
            <a:off x="3457575" y="5084763"/>
            <a:ext cx="242888" cy="485775"/>
            <a:chOff x="3796" y="1043"/>
            <a:chExt cx="865" cy="1237"/>
          </a:xfrm>
        </p:grpSpPr>
        <p:sp>
          <p:nvSpPr>
            <p:cNvPr id="66739" name="Line 7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0" name="Line 8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1" name="Line 9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2" name="Line 10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3" name="Line 11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4" name="Line 12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5" name="Line 13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6" name="Line 14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7" name="Line 15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8" name="Line 16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49" name="Line 17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50" name="Line 18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51" name="Line 19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52" name="Line 20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53" name="Line 21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6754" name="Group 22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765" name="Line 23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6" name="Line 24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7" name="Line 25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8" name="Line 26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755" name="Group 27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6761" name="Line 28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2" name="Line 29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3" name="Line 30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4" name="Line 31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756" name="Group 32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6757" name="Line 33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58" name="Line 34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59" name="Line 35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60" name="Line 36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66571" name="Group 37"/>
          <p:cNvGrpSpPr>
            <a:grpSpLocks/>
          </p:cNvGrpSpPr>
          <p:nvPr/>
        </p:nvGrpSpPr>
        <p:grpSpPr bwMode="auto">
          <a:xfrm>
            <a:off x="2641600" y="4656138"/>
            <a:ext cx="242888" cy="485775"/>
            <a:chOff x="3796" y="1043"/>
            <a:chExt cx="865" cy="1237"/>
          </a:xfrm>
        </p:grpSpPr>
        <p:sp>
          <p:nvSpPr>
            <p:cNvPr id="66709" name="Line 38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0" name="Line 39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1" name="Line 40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2" name="Line 41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3" name="Line 42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4" name="Line 43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5" name="Line 44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6" name="Line 45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7" name="Line 46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8" name="Line 47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19" name="Line 48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20" name="Line 49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21" name="Line 50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22" name="Line 51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723" name="Line 52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6724" name="Group 53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735" name="Line 54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6" name="Line 55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7" name="Line 56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8" name="Line 5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725" name="Group 58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6731" name="Line 59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2" name="Line 60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3" name="Line 61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4" name="Line 62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726" name="Group 63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6727" name="Line 64"/>
              <p:cNvSpPr>
                <a:spLocks noChangeShapeType="1"/>
              </p:cNvSpPr>
              <p:nvPr/>
            </p:nvSpPr>
            <p:spPr bwMode="auto">
              <a:xfrm>
                <a:off x="4219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28" name="Line 65"/>
              <p:cNvSpPr>
                <a:spLocks noChangeShapeType="1"/>
              </p:cNvSpPr>
              <p:nvPr/>
            </p:nvSpPr>
            <p:spPr bwMode="auto">
              <a:xfrm rot="6361956" flipH="1" flipV="1">
                <a:off x="4459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29" name="Line 66"/>
              <p:cNvSpPr>
                <a:spLocks noChangeShapeType="1"/>
              </p:cNvSpPr>
              <p:nvPr/>
            </p:nvSpPr>
            <p:spPr bwMode="auto">
              <a:xfrm rot="6361956">
                <a:off x="4602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30" name="Line 67"/>
              <p:cNvSpPr>
                <a:spLocks noChangeShapeType="1"/>
              </p:cNvSpPr>
              <p:nvPr/>
            </p:nvSpPr>
            <p:spPr bwMode="auto">
              <a:xfrm rot="6361956" flipH="1" flipV="1">
                <a:off x="4733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66572" name="Group 68"/>
          <p:cNvGrpSpPr>
            <a:grpSpLocks/>
          </p:cNvGrpSpPr>
          <p:nvPr/>
        </p:nvGrpSpPr>
        <p:grpSpPr bwMode="auto">
          <a:xfrm>
            <a:off x="2678113" y="5554663"/>
            <a:ext cx="242887" cy="485775"/>
            <a:chOff x="3796" y="1043"/>
            <a:chExt cx="865" cy="1237"/>
          </a:xfrm>
        </p:grpSpPr>
        <p:sp>
          <p:nvSpPr>
            <p:cNvPr id="66679" name="Line 69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0" name="Line 70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1" name="Line 71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2" name="Line 72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3" name="Line 73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4" name="Line 74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5" name="Line 75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6" name="Line 76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7" name="Line 77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8" name="Line 78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89" name="Line 79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90" name="Line 80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91" name="Line 81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92" name="Line 82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93" name="Line 83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6694" name="Group 84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705" name="Line 85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6" name="Line 86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7" name="Line 87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8" name="Line 88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695" name="Group 89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6701" name="Line 90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2" name="Line 91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3" name="Line 92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4" name="Line 93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696" name="Group 94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6697" name="Line 95"/>
              <p:cNvSpPr>
                <a:spLocks noChangeShapeType="1"/>
              </p:cNvSpPr>
              <p:nvPr/>
            </p:nvSpPr>
            <p:spPr bwMode="auto">
              <a:xfrm>
                <a:off x="4219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98" name="Line 96"/>
              <p:cNvSpPr>
                <a:spLocks noChangeShapeType="1"/>
              </p:cNvSpPr>
              <p:nvPr/>
            </p:nvSpPr>
            <p:spPr bwMode="auto">
              <a:xfrm rot="6361956" flipH="1" flipV="1">
                <a:off x="4459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99" name="Line 97"/>
              <p:cNvSpPr>
                <a:spLocks noChangeShapeType="1"/>
              </p:cNvSpPr>
              <p:nvPr/>
            </p:nvSpPr>
            <p:spPr bwMode="auto">
              <a:xfrm rot="6361956">
                <a:off x="4602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700" name="Line 98"/>
              <p:cNvSpPr>
                <a:spLocks noChangeShapeType="1"/>
              </p:cNvSpPr>
              <p:nvPr/>
            </p:nvSpPr>
            <p:spPr bwMode="auto">
              <a:xfrm rot="6361956" flipH="1" flipV="1">
                <a:off x="4733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grpSp>
        <p:nvGrpSpPr>
          <p:cNvPr id="66573" name="Group 99"/>
          <p:cNvGrpSpPr>
            <a:grpSpLocks/>
          </p:cNvGrpSpPr>
          <p:nvPr/>
        </p:nvGrpSpPr>
        <p:grpSpPr bwMode="auto">
          <a:xfrm>
            <a:off x="1866900" y="4202113"/>
            <a:ext cx="242888" cy="485775"/>
            <a:chOff x="3796" y="1043"/>
            <a:chExt cx="865" cy="1237"/>
          </a:xfrm>
        </p:grpSpPr>
        <p:sp>
          <p:nvSpPr>
            <p:cNvPr id="66649" name="Line 100"/>
            <p:cNvSpPr>
              <a:spLocks noChangeShapeType="1"/>
            </p:cNvSpPr>
            <p:nvPr/>
          </p:nvSpPr>
          <p:spPr bwMode="auto">
            <a:xfrm flipH="1">
              <a:off x="3994" y="1480"/>
              <a:ext cx="232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0" name="Line 101"/>
            <p:cNvSpPr>
              <a:spLocks noChangeShapeType="1"/>
            </p:cNvSpPr>
            <p:nvPr/>
          </p:nvSpPr>
          <p:spPr bwMode="auto">
            <a:xfrm>
              <a:off x="4226" y="1480"/>
              <a:ext cx="237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1" name="Line 102"/>
            <p:cNvSpPr>
              <a:spLocks noChangeShapeType="1"/>
            </p:cNvSpPr>
            <p:nvPr/>
          </p:nvSpPr>
          <p:spPr bwMode="auto">
            <a:xfrm>
              <a:off x="3994" y="2199"/>
              <a:ext cx="232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2" name="Line 103"/>
            <p:cNvSpPr>
              <a:spLocks noChangeShapeType="1"/>
            </p:cNvSpPr>
            <p:nvPr/>
          </p:nvSpPr>
          <p:spPr bwMode="auto">
            <a:xfrm flipH="1">
              <a:off x="4226" y="2199"/>
              <a:ext cx="237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3" name="Line 104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4" name="Line 105"/>
            <p:cNvSpPr>
              <a:spLocks noChangeShapeType="1"/>
            </p:cNvSpPr>
            <p:nvPr/>
          </p:nvSpPr>
          <p:spPr bwMode="auto">
            <a:xfrm flipV="1">
              <a:off x="3994" y="2126"/>
              <a:ext cx="232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5" name="Line 106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6" name="Line 107"/>
            <p:cNvSpPr>
              <a:spLocks noChangeShapeType="1"/>
            </p:cNvSpPr>
            <p:nvPr/>
          </p:nvSpPr>
          <p:spPr bwMode="auto">
            <a:xfrm>
              <a:off x="4090" y="1892"/>
              <a:ext cx="136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7" name="Line 108"/>
            <p:cNvSpPr>
              <a:spLocks noChangeShapeType="1"/>
            </p:cNvSpPr>
            <p:nvPr/>
          </p:nvSpPr>
          <p:spPr bwMode="auto">
            <a:xfrm flipV="1">
              <a:off x="4226" y="1892"/>
              <a:ext cx="147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8" name="Line 109"/>
            <p:cNvSpPr>
              <a:spLocks noChangeShapeType="1"/>
            </p:cNvSpPr>
            <p:nvPr/>
          </p:nvSpPr>
          <p:spPr bwMode="auto">
            <a:xfrm>
              <a:off x="4045" y="1997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59" name="Line 110"/>
            <p:cNvSpPr>
              <a:spLocks noChangeShapeType="1"/>
            </p:cNvSpPr>
            <p:nvPr/>
          </p:nvSpPr>
          <p:spPr bwMode="auto">
            <a:xfrm flipV="1">
              <a:off x="4226" y="201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60" name="Line 111"/>
            <p:cNvSpPr>
              <a:spLocks noChangeShapeType="1"/>
            </p:cNvSpPr>
            <p:nvPr/>
          </p:nvSpPr>
          <p:spPr bwMode="auto">
            <a:xfrm flipV="1">
              <a:off x="4226" y="1783"/>
              <a:ext cx="90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61" name="Line 112"/>
            <p:cNvSpPr>
              <a:spLocks noChangeShapeType="1"/>
            </p:cNvSpPr>
            <p:nvPr/>
          </p:nvSpPr>
          <p:spPr bwMode="auto">
            <a:xfrm flipV="1">
              <a:off x="4226" y="1633"/>
              <a:ext cx="57" cy="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62" name="Line 113"/>
            <p:cNvSpPr>
              <a:spLocks noChangeShapeType="1"/>
            </p:cNvSpPr>
            <p:nvPr/>
          </p:nvSpPr>
          <p:spPr bwMode="auto">
            <a:xfrm>
              <a:off x="4124" y="1771"/>
              <a:ext cx="113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6663" name="Line 114"/>
            <p:cNvSpPr>
              <a:spLocks noChangeShapeType="1"/>
            </p:cNvSpPr>
            <p:nvPr/>
          </p:nvSpPr>
          <p:spPr bwMode="auto">
            <a:xfrm>
              <a:off x="4175" y="1625"/>
              <a:ext cx="62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6664" name="Group 115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6675" name="Line 116"/>
              <p:cNvSpPr>
                <a:spLocks noChangeShapeType="1"/>
              </p:cNvSpPr>
              <p:nvPr/>
            </p:nvSpPr>
            <p:spPr bwMode="auto">
              <a:xfrm>
                <a:off x="4231" y="1607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6" name="Line 117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7" name="Line 118"/>
              <p:cNvSpPr>
                <a:spLocks noChangeShapeType="1"/>
              </p:cNvSpPr>
              <p:nvPr/>
            </p:nvSpPr>
            <p:spPr bwMode="auto">
              <a:xfrm rot="6361956">
                <a:off x="4602" y="1389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8" name="Line 11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665" name="Group 120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6671" name="Line 121"/>
              <p:cNvSpPr>
                <a:spLocks noChangeShapeType="1"/>
              </p:cNvSpPr>
              <p:nvPr/>
            </p:nvSpPr>
            <p:spPr bwMode="auto">
              <a:xfrm>
                <a:off x="4226" y="1611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2" name="Line 122"/>
              <p:cNvSpPr>
                <a:spLocks noChangeShapeType="1"/>
              </p:cNvSpPr>
              <p:nvPr/>
            </p:nvSpPr>
            <p:spPr bwMode="auto">
              <a:xfrm rot="6361956" flipH="1" flipV="1">
                <a:off x="4460" y="1219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3" name="Line 123"/>
              <p:cNvSpPr>
                <a:spLocks noChangeShapeType="1"/>
              </p:cNvSpPr>
              <p:nvPr/>
            </p:nvSpPr>
            <p:spPr bwMode="auto">
              <a:xfrm rot="6361956">
                <a:off x="4598" y="1402"/>
                <a:ext cx="178" cy="20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4" name="Line 124"/>
              <p:cNvSpPr>
                <a:spLocks noChangeShapeType="1"/>
              </p:cNvSpPr>
              <p:nvPr/>
            </p:nvSpPr>
            <p:spPr bwMode="auto">
              <a:xfrm rot="6361956" flipH="1" flipV="1">
                <a:off x="4743" y="1300"/>
                <a:ext cx="189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6666" name="Group 125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6667" name="Line 126"/>
              <p:cNvSpPr>
                <a:spLocks noChangeShapeType="1"/>
              </p:cNvSpPr>
              <p:nvPr/>
            </p:nvSpPr>
            <p:spPr bwMode="auto">
              <a:xfrm>
                <a:off x="4231" y="160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68" name="Line 127"/>
              <p:cNvSpPr>
                <a:spLocks noChangeShapeType="1"/>
              </p:cNvSpPr>
              <p:nvPr/>
            </p:nvSpPr>
            <p:spPr bwMode="auto">
              <a:xfrm rot="6361956" flipH="1" flipV="1">
                <a:off x="4472" y="120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69" name="Line 128"/>
              <p:cNvSpPr>
                <a:spLocks noChangeShapeType="1"/>
              </p:cNvSpPr>
              <p:nvPr/>
            </p:nvSpPr>
            <p:spPr bwMode="auto">
              <a:xfrm rot="6361956">
                <a:off x="4615" y="1387"/>
                <a:ext cx="191" cy="212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6670" name="Line 12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4"/>
                <a:ext cx="191" cy="49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6574" name="Line 130"/>
          <p:cNvSpPr>
            <a:spLocks noChangeShapeType="1"/>
          </p:cNvSpPr>
          <p:nvPr/>
        </p:nvSpPr>
        <p:spPr bwMode="auto">
          <a:xfrm flipV="1">
            <a:off x="3636963" y="4645025"/>
            <a:ext cx="50165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75" name="Line 131"/>
          <p:cNvSpPr>
            <a:spLocks noChangeShapeType="1"/>
          </p:cNvSpPr>
          <p:nvPr/>
        </p:nvSpPr>
        <p:spPr bwMode="auto">
          <a:xfrm flipV="1">
            <a:off x="2851150" y="4645025"/>
            <a:ext cx="850900" cy="132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76" name="Line 132"/>
          <p:cNvSpPr>
            <a:spLocks noChangeShapeType="1"/>
          </p:cNvSpPr>
          <p:nvPr/>
        </p:nvSpPr>
        <p:spPr bwMode="auto">
          <a:xfrm flipV="1">
            <a:off x="2825750" y="4645025"/>
            <a:ext cx="823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77" name="Line 133"/>
          <p:cNvSpPr>
            <a:spLocks noChangeShapeType="1"/>
          </p:cNvSpPr>
          <p:nvPr/>
        </p:nvSpPr>
        <p:spPr bwMode="auto">
          <a:xfrm flipV="1">
            <a:off x="2052638" y="4452938"/>
            <a:ext cx="1519237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78" name="Freeform 134"/>
          <p:cNvSpPr>
            <a:spLocks/>
          </p:cNvSpPr>
          <p:nvPr/>
        </p:nvSpPr>
        <p:spPr bwMode="auto">
          <a:xfrm>
            <a:off x="5029200" y="2590800"/>
            <a:ext cx="2046288" cy="23288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6579" name="Text Box 135"/>
          <p:cNvSpPr txBox="1">
            <a:spLocks noChangeArrowheads="1"/>
          </p:cNvSpPr>
          <p:nvPr/>
        </p:nvSpPr>
        <p:spPr bwMode="auto">
          <a:xfrm>
            <a:off x="5973763" y="3668713"/>
            <a:ext cx="13144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Public switched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telephone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network </a:t>
            </a:r>
          </a:p>
        </p:txBody>
      </p:sp>
      <p:pic>
        <p:nvPicPr>
          <p:cNvPr id="66580" name="Picture 137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7975" y="4673600"/>
            <a:ext cx="2524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1" name="Picture 138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8075" y="5753100"/>
            <a:ext cx="2524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2" name="Picture 139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7275" y="4876800"/>
            <a:ext cx="252413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583" name="Group 140"/>
          <p:cNvGrpSpPr>
            <a:grpSpLocks/>
          </p:cNvGrpSpPr>
          <p:nvPr/>
        </p:nvGrpSpPr>
        <p:grpSpPr bwMode="auto">
          <a:xfrm>
            <a:off x="1404938" y="5129213"/>
            <a:ext cx="1441450" cy="346075"/>
            <a:chOff x="3072" y="739"/>
            <a:chExt cx="652" cy="146"/>
          </a:xfrm>
        </p:grpSpPr>
        <p:pic>
          <p:nvPicPr>
            <p:cNvPr id="66646" name="Picture 141" descr="lgv_fqmg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647" name="Line 142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6648" name="Line 143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6584" name="Line 144"/>
          <p:cNvSpPr>
            <a:spLocks noChangeShapeType="1"/>
          </p:cNvSpPr>
          <p:nvPr/>
        </p:nvSpPr>
        <p:spPr bwMode="auto">
          <a:xfrm flipV="1">
            <a:off x="4541838" y="4083050"/>
            <a:ext cx="50800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85" name="Text Box 145"/>
          <p:cNvSpPr txBox="1">
            <a:spLocks noChangeArrowheads="1"/>
          </p:cNvSpPr>
          <p:nvPr/>
        </p:nvSpPr>
        <p:spPr bwMode="auto">
          <a:xfrm>
            <a:off x="1490663" y="5389563"/>
            <a:ext cx="847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κινητός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χρήστης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6586" name="Freeform 146"/>
          <p:cNvSpPr>
            <a:spLocks/>
          </p:cNvSpPr>
          <p:nvPr/>
        </p:nvSpPr>
        <p:spPr bwMode="auto">
          <a:xfrm>
            <a:off x="2336800" y="1295400"/>
            <a:ext cx="2236788" cy="1863725"/>
          </a:xfrm>
          <a:custGeom>
            <a:avLst/>
            <a:gdLst>
              <a:gd name="T0" fmla="*/ 2147483647 w 1209"/>
              <a:gd name="T1" fmla="*/ 2147483647 h 1134"/>
              <a:gd name="T2" fmla="*/ 2147483647 w 1209"/>
              <a:gd name="T3" fmla="*/ 2147483647 h 1134"/>
              <a:gd name="T4" fmla="*/ 2147483647 w 1209"/>
              <a:gd name="T5" fmla="*/ 2147483647 h 1134"/>
              <a:gd name="T6" fmla="*/ 2147483647 w 1209"/>
              <a:gd name="T7" fmla="*/ 2147483647 h 1134"/>
              <a:gd name="T8" fmla="*/ 2147483647 w 1209"/>
              <a:gd name="T9" fmla="*/ 2147483647 h 1134"/>
              <a:gd name="T10" fmla="*/ 2147483647 w 1209"/>
              <a:gd name="T11" fmla="*/ 2147483647 h 1134"/>
              <a:gd name="T12" fmla="*/ 2147483647 w 1209"/>
              <a:gd name="T13" fmla="*/ 2147483647 h 1134"/>
              <a:gd name="T14" fmla="*/ 2147483647 w 1209"/>
              <a:gd name="T15" fmla="*/ 2147483647 h 1134"/>
              <a:gd name="T16" fmla="*/ 2147483647 w 1209"/>
              <a:gd name="T17" fmla="*/ 2147483647 h 1134"/>
              <a:gd name="T18" fmla="*/ 2147483647 w 1209"/>
              <a:gd name="T19" fmla="*/ 2147483647 h 1134"/>
              <a:gd name="T20" fmla="*/ 2147483647 w 1209"/>
              <a:gd name="T21" fmla="*/ 2147483647 h 1134"/>
              <a:gd name="T22" fmla="*/ 2147483647 w 1209"/>
              <a:gd name="T23" fmla="*/ 2147483647 h 113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09"/>
              <a:gd name="T37" fmla="*/ 0 h 1134"/>
              <a:gd name="T38" fmla="*/ 1209 w 1209"/>
              <a:gd name="T39" fmla="*/ 1134 h 113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09" h="1134">
                <a:moveTo>
                  <a:pt x="224" y="6"/>
                </a:moveTo>
                <a:cubicBezTo>
                  <a:pt x="112" y="13"/>
                  <a:pt x="66" y="64"/>
                  <a:pt x="33" y="141"/>
                </a:cubicBezTo>
                <a:cubicBezTo>
                  <a:pt x="0" y="219"/>
                  <a:pt x="24" y="370"/>
                  <a:pt x="27" y="471"/>
                </a:cubicBezTo>
                <a:cubicBezTo>
                  <a:pt x="30" y="572"/>
                  <a:pt x="30" y="664"/>
                  <a:pt x="50" y="747"/>
                </a:cubicBezTo>
                <a:cubicBezTo>
                  <a:pt x="70" y="830"/>
                  <a:pt x="79" y="924"/>
                  <a:pt x="149" y="972"/>
                </a:cubicBezTo>
                <a:cubicBezTo>
                  <a:pt x="219" y="1020"/>
                  <a:pt x="339" y="1012"/>
                  <a:pt x="469" y="1036"/>
                </a:cubicBezTo>
                <a:cubicBezTo>
                  <a:pt x="599" y="1060"/>
                  <a:pt x="822" y="1134"/>
                  <a:pt x="931" y="1115"/>
                </a:cubicBezTo>
                <a:cubicBezTo>
                  <a:pt x="1040" y="1096"/>
                  <a:pt x="1079" y="1039"/>
                  <a:pt x="1122" y="920"/>
                </a:cubicBezTo>
                <a:cubicBezTo>
                  <a:pt x="1165" y="801"/>
                  <a:pt x="1188" y="523"/>
                  <a:pt x="1189" y="401"/>
                </a:cubicBezTo>
                <a:cubicBezTo>
                  <a:pt x="1190" y="279"/>
                  <a:pt x="1209" y="240"/>
                  <a:pt x="1128" y="190"/>
                </a:cubicBezTo>
                <a:cubicBezTo>
                  <a:pt x="1046" y="141"/>
                  <a:pt x="850" y="135"/>
                  <a:pt x="701" y="104"/>
                </a:cubicBezTo>
                <a:cubicBezTo>
                  <a:pt x="552" y="72"/>
                  <a:pt x="335" y="0"/>
                  <a:pt x="224" y="6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6587" name="Group 147"/>
          <p:cNvGrpSpPr>
            <a:grpSpLocks/>
          </p:cNvGrpSpPr>
          <p:nvPr/>
        </p:nvGrpSpPr>
        <p:grpSpPr bwMode="auto">
          <a:xfrm>
            <a:off x="3190875" y="2030413"/>
            <a:ext cx="1143000" cy="942975"/>
            <a:chOff x="661" y="883"/>
            <a:chExt cx="720" cy="594"/>
          </a:xfrm>
        </p:grpSpPr>
        <p:grpSp>
          <p:nvGrpSpPr>
            <p:cNvPr id="66642" name="Group 148"/>
            <p:cNvGrpSpPr>
              <a:grpSpLocks/>
            </p:cNvGrpSpPr>
            <p:nvPr/>
          </p:nvGrpSpPr>
          <p:grpSpPr bwMode="auto">
            <a:xfrm>
              <a:off x="718" y="912"/>
              <a:ext cx="621" cy="562"/>
              <a:chOff x="3164" y="2556"/>
              <a:chExt cx="901" cy="338"/>
            </a:xfrm>
          </p:grpSpPr>
          <p:sp>
            <p:nvSpPr>
              <p:cNvPr id="66644" name="Rectangle 149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6645" name="Text Box 150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39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</a:endParaRPr>
              </a:p>
            </p:txBody>
          </p:sp>
        </p:grpSp>
        <p:sp>
          <p:nvSpPr>
            <p:cNvPr id="66643" name="Text Box 151"/>
            <p:cNvSpPr txBox="1">
              <a:spLocks noChangeArrowheads="1"/>
            </p:cNvSpPr>
            <p:nvPr/>
          </p:nvSpPr>
          <p:spPr bwMode="auto">
            <a:xfrm>
              <a:off x="661" y="883"/>
              <a:ext cx="720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home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Mobile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Switching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Center</a:t>
              </a:r>
            </a:p>
          </p:txBody>
        </p:sp>
      </p:grpSp>
      <p:grpSp>
        <p:nvGrpSpPr>
          <p:cNvPr id="66588" name="Group 152"/>
          <p:cNvGrpSpPr>
            <a:grpSpLocks/>
          </p:cNvGrpSpPr>
          <p:nvPr/>
        </p:nvGrpSpPr>
        <p:grpSpPr bwMode="auto">
          <a:xfrm>
            <a:off x="2500313" y="1403350"/>
            <a:ext cx="636587" cy="493713"/>
            <a:chOff x="3202" y="3056"/>
            <a:chExt cx="401" cy="311"/>
          </a:xfrm>
        </p:grpSpPr>
        <p:sp>
          <p:nvSpPr>
            <p:cNvPr id="66636" name="Oval 153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37" name="Line 154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6638" name="Rectangle 155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39" name="Oval 156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40" name="Line 157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6641" name="Text Box 158"/>
            <p:cNvSpPr txBox="1">
              <a:spLocks noChangeArrowheads="1"/>
            </p:cNvSpPr>
            <p:nvPr/>
          </p:nvSpPr>
          <p:spPr bwMode="auto">
            <a:xfrm>
              <a:off x="3218" y="3137"/>
              <a:ext cx="3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HLR</a:t>
              </a:r>
            </a:p>
          </p:txBody>
        </p:sp>
      </p:grpSp>
      <p:sp>
        <p:nvSpPr>
          <p:cNvPr id="66589" name="Text Box 159"/>
          <p:cNvSpPr txBox="1">
            <a:spLocks noChangeArrowheads="1"/>
          </p:cNvSpPr>
          <p:nvPr/>
        </p:nvSpPr>
        <p:spPr bwMode="auto">
          <a:xfrm>
            <a:off x="3614738" y="1447800"/>
            <a:ext cx="744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οικιακό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δίκτυο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66590" name="Text Box 160"/>
          <p:cNvSpPr txBox="1">
            <a:spLocks noChangeArrowheads="1"/>
          </p:cNvSpPr>
          <p:nvPr/>
        </p:nvSpPr>
        <p:spPr bwMode="auto">
          <a:xfrm>
            <a:off x="3294063" y="5922963"/>
            <a:ext cx="1376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επισκεπτόμενο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δίκτυο</a:t>
            </a:r>
            <a:endParaRPr lang="en-US" sz="1400">
              <a:latin typeface="Arial" pitchFamily="34" charset="0"/>
            </a:endParaRPr>
          </a:p>
        </p:txBody>
      </p:sp>
      <p:pic>
        <p:nvPicPr>
          <p:cNvPr id="66591" name="Picture 161" descr="e2gmc3yp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4213" y="2009775"/>
            <a:ext cx="51276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92" name="Line 162"/>
          <p:cNvSpPr>
            <a:spLocks noChangeShapeType="1"/>
          </p:cNvSpPr>
          <p:nvPr/>
        </p:nvSpPr>
        <p:spPr bwMode="auto">
          <a:xfrm flipV="1">
            <a:off x="6827838" y="2546350"/>
            <a:ext cx="39370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6593" name="Text Box 163"/>
          <p:cNvSpPr txBox="1">
            <a:spLocks noChangeArrowheads="1"/>
          </p:cNvSpPr>
          <p:nvPr/>
        </p:nvSpPr>
        <p:spPr bwMode="auto">
          <a:xfrm>
            <a:off x="6253163" y="1706563"/>
            <a:ext cx="1260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-GR" sz="1400">
                <a:latin typeface="Arial" pitchFamily="34" charset="0"/>
              </a:rPr>
              <a:t>ανταποκριτής</a:t>
            </a:r>
            <a:endParaRPr lang="en-US" sz="1400">
              <a:latin typeface="Arial" pitchFamily="34" charset="0"/>
            </a:endParaRPr>
          </a:p>
        </p:txBody>
      </p:sp>
      <p:grpSp>
        <p:nvGrpSpPr>
          <p:cNvPr id="66594" name="Group 172"/>
          <p:cNvGrpSpPr>
            <a:grpSpLocks/>
          </p:cNvGrpSpPr>
          <p:nvPr/>
        </p:nvGrpSpPr>
        <p:grpSpPr bwMode="auto">
          <a:xfrm>
            <a:off x="3559175" y="3986213"/>
            <a:ext cx="987425" cy="730250"/>
            <a:chOff x="2197" y="1155"/>
            <a:chExt cx="622" cy="460"/>
          </a:xfrm>
        </p:grpSpPr>
        <p:grpSp>
          <p:nvGrpSpPr>
            <p:cNvPr id="66632" name="Group 173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6634" name="Rectangle 174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6635" name="Text Box 175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</a:endParaRPr>
              </a:p>
            </p:txBody>
          </p:sp>
        </p:grpSp>
        <p:sp>
          <p:nvSpPr>
            <p:cNvPr id="66633" name="Text Box 176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Mobile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Switching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Center</a:t>
              </a:r>
            </a:p>
          </p:txBody>
        </p:sp>
      </p:grpSp>
      <p:grpSp>
        <p:nvGrpSpPr>
          <p:cNvPr id="66595" name="Group 177"/>
          <p:cNvGrpSpPr>
            <a:grpSpLocks/>
          </p:cNvGrpSpPr>
          <p:nvPr/>
        </p:nvGrpSpPr>
        <p:grpSpPr bwMode="auto">
          <a:xfrm>
            <a:off x="3097213" y="3727450"/>
            <a:ext cx="636587" cy="493713"/>
            <a:chOff x="3202" y="3056"/>
            <a:chExt cx="401" cy="311"/>
          </a:xfrm>
        </p:grpSpPr>
        <p:sp>
          <p:nvSpPr>
            <p:cNvPr id="66626" name="Oval 178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27" name="Line 179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6628" name="Rectangle 180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29" name="Oval 181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6630" name="Line 182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6631" name="Text Box 183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VLR</a:t>
              </a:r>
            </a:p>
          </p:txBody>
        </p:sp>
      </p:grpSp>
      <p:sp>
        <p:nvSpPr>
          <p:cNvPr id="66596" name="Rectangle 187"/>
          <p:cNvSpPr>
            <a:spLocks noChangeArrowheads="1"/>
          </p:cNvSpPr>
          <p:nvPr/>
        </p:nvSpPr>
        <p:spPr bwMode="auto">
          <a:xfrm>
            <a:off x="320675" y="952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dirty="0">
                <a:solidFill>
                  <a:srgbClr val="000099"/>
                </a:solidFill>
                <a:latin typeface="Gill Sans MT" pitchFamily="34" charset="0"/>
              </a:rPr>
              <a:t>GSM: </a:t>
            </a:r>
            <a:r>
              <a:rPr lang="el-GR" sz="2800" dirty="0">
                <a:solidFill>
                  <a:srgbClr val="000099"/>
                </a:solidFill>
                <a:latin typeface="Gill Sans MT" pitchFamily="34" charset="0"/>
              </a:rPr>
              <a:t>έμμεση δρομολόγηση σε κινητό</a:t>
            </a:r>
            <a:endParaRPr lang="en-US" sz="2800" dirty="0">
              <a:solidFill>
                <a:srgbClr val="000099"/>
              </a:solidFill>
              <a:latin typeface="Gill Sans MT" pitchFamily="34" charset="0"/>
            </a:endParaRPr>
          </a:p>
        </p:txBody>
      </p:sp>
      <p:grpSp>
        <p:nvGrpSpPr>
          <p:cNvPr id="25" name="Group 190"/>
          <p:cNvGrpSpPr>
            <a:grpSpLocks/>
          </p:cNvGrpSpPr>
          <p:nvPr/>
        </p:nvGrpSpPr>
        <p:grpSpPr bwMode="auto">
          <a:xfrm>
            <a:off x="4070350" y="2559049"/>
            <a:ext cx="4822825" cy="1463675"/>
            <a:chOff x="2564" y="1612"/>
            <a:chExt cx="3038" cy="922"/>
          </a:xfrm>
        </p:grpSpPr>
        <p:sp>
          <p:nvSpPr>
            <p:cNvPr id="66620" name="Freeform 164"/>
            <p:cNvSpPr>
              <a:spLocks/>
            </p:cNvSpPr>
            <p:nvPr/>
          </p:nvSpPr>
          <p:spPr bwMode="auto">
            <a:xfrm>
              <a:off x="2564" y="1612"/>
              <a:ext cx="1825" cy="571"/>
            </a:xfrm>
            <a:custGeom>
              <a:avLst/>
              <a:gdLst>
                <a:gd name="T0" fmla="*/ 1825 w 1825"/>
                <a:gd name="T1" fmla="*/ 0 h 571"/>
                <a:gd name="T2" fmla="*/ 1409 w 1825"/>
                <a:gd name="T3" fmla="*/ 480 h 571"/>
                <a:gd name="T4" fmla="*/ 905 w 1825"/>
                <a:gd name="T5" fmla="*/ 544 h 571"/>
                <a:gd name="T6" fmla="*/ 425 w 1825"/>
                <a:gd name="T7" fmla="*/ 424 h 571"/>
                <a:gd name="T8" fmla="*/ 153 w 1825"/>
                <a:gd name="T9" fmla="*/ 200 h 571"/>
                <a:gd name="T10" fmla="*/ 25 w 1825"/>
                <a:gd name="T11" fmla="*/ 208 h 571"/>
                <a:gd name="T12" fmla="*/ 1 w 1825"/>
                <a:gd name="T13" fmla="*/ 280 h 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25"/>
                <a:gd name="T22" fmla="*/ 0 h 571"/>
                <a:gd name="T23" fmla="*/ 1825 w 1825"/>
                <a:gd name="T24" fmla="*/ 571 h 5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25" h="571">
                  <a:moveTo>
                    <a:pt x="1825" y="0"/>
                  </a:moveTo>
                  <a:cubicBezTo>
                    <a:pt x="1756" y="80"/>
                    <a:pt x="1562" y="389"/>
                    <a:pt x="1409" y="480"/>
                  </a:cubicBezTo>
                  <a:cubicBezTo>
                    <a:pt x="1256" y="571"/>
                    <a:pt x="1069" y="553"/>
                    <a:pt x="905" y="544"/>
                  </a:cubicBezTo>
                  <a:cubicBezTo>
                    <a:pt x="741" y="535"/>
                    <a:pt x="550" y="481"/>
                    <a:pt x="425" y="424"/>
                  </a:cubicBezTo>
                  <a:cubicBezTo>
                    <a:pt x="300" y="367"/>
                    <a:pt x="220" y="236"/>
                    <a:pt x="153" y="200"/>
                  </a:cubicBezTo>
                  <a:cubicBezTo>
                    <a:pt x="86" y="164"/>
                    <a:pt x="50" y="195"/>
                    <a:pt x="25" y="208"/>
                  </a:cubicBezTo>
                  <a:cubicBezTo>
                    <a:pt x="0" y="221"/>
                    <a:pt x="6" y="265"/>
                    <a:pt x="1" y="28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6621" name="Group 165"/>
            <p:cNvGrpSpPr>
              <a:grpSpLocks/>
            </p:cNvGrpSpPr>
            <p:nvPr/>
          </p:nvGrpSpPr>
          <p:grpSpPr bwMode="auto">
            <a:xfrm>
              <a:off x="3619" y="2058"/>
              <a:ext cx="202" cy="231"/>
              <a:chOff x="618" y="3500"/>
              <a:chExt cx="202" cy="231"/>
            </a:xfrm>
          </p:grpSpPr>
          <p:sp>
            <p:nvSpPr>
              <p:cNvPr id="66624" name="Oval 166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6625" name="Text Box 167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sp>
          <p:nvSpPr>
            <p:cNvPr id="66622" name="Text Box 188"/>
            <p:cNvSpPr txBox="1">
              <a:spLocks noChangeArrowheads="1"/>
            </p:cNvSpPr>
            <p:nvPr/>
          </p:nvSpPr>
          <p:spPr bwMode="auto">
            <a:xfrm>
              <a:off x="4408" y="2011"/>
              <a:ext cx="1194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κλήση δρομολογεί-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 err="1">
                  <a:latin typeface="Arial" pitchFamily="34" charset="0"/>
                  <a:cs typeface="Arial" pitchFamily="34" charset="0"/>
                </a:rPr>
                <a:t>ται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 προς οικιακό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δίκτυο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23" name="Line 189"/>
            <p:cNvSpPr>
              <a:spLocks noChangeShapeType="1"/>
            </p:cNvSpPr>
            <p:nvPr/>
          </p:nvSpPr>
          <p:spPr bwMode="auto">
            <a:xfrm flipV="1">
              <a:off x="3872" y="2127"/>
              <a:ext cx="568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7" name="Group 193"/>
          <p:cNvGrpSpPr>
            <a:grpSpLocks/>
          </p:cNvGrpSpPr>
          <p:nvPr/>
        </p:nvGrpSpPr>
        <p:grpSpPr bwMode="auto">
          <a:xfrm>
            <a:off x="273050" y="1819275"/>
            <a:ext cx="3149600" cy="1404938"/>
            <a:chOff x="172" y="1146"/>
            <a:chExt cx="1984" cy="885"/>
          </a:xfrm>
        </p:grpSpPr>
        <p:grpSp>
          <p:nvGrpSpPr>
            <p:cNvPr id="66615" name="Group 184"/>
            <p:cNvGrpSpPr>
              <a:grpSpLocks/>
            </p:cNvGrpSpPr>
            <p:nvPr/>
          </p:nvGrpSpPr>
          <p:grpSpPr bwMode="auto">
            <a:xfrm>
              <a:off x="1891" y="1146"/>
              <a:ext cx="214" cy="231"/>
              <a:chOff x="618" y="3500"/>
              <a:chExt cx="214" cy="231"/>
            </a:xfrm>
          </p:grpSpPr>
          <p:sp>
            <p:nvSpPr>
              <p:cNvPr id="66618" name="Oval 18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6619" name="Text Box 18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</a:rPr>
                  <a:t>2</a:t>
                </a:r>
              </a:p>
            </p:txBody>
          </p:sp>
        </p:grpSp>
        <p:sp>
          <p:nvSpPr>
            <p:cNvPr id="66616" name="Text Box 191"/>
            <p:cNvSpPr txBox="1">
              <a:spLocks noChangeArrowheads="1"/>
            </p:cNvSpPr>
            <p:nvPr/>
          </p:nvSpPr>
          <p:spPr bwMode="auto">
            <a:xfrm>
              <a:off x="172" y="1508"/>
              <a:ext cx="1984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οικιακό 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MSC 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συμβουλεύεται την 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 dirty="0">
                  <a:latin typeface="Arial" pitchFamily="34" charset="0"/>
                  <a:cs typeface="Arial" pitchFamily="34" charset="0"/>
                </a:rPr>
                <a:t>HLR,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 παίρνει # </a:t>
              </a:r>
              <a:r>
                <a:rPr lang="el-GR" sz="1600" dirty="0" err="1">
                  <a:latin typeface="Arial" pitchFamily="34" charset="0"/>
                  <a:cs typeface="Arial" pitchFamily="34" charset="0"/>
                </a:rPr>
                <a:t>περιαγωγής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 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κινητού σε επισκεπτόμενο δίκτυο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17" name="Line 192"/>
            <p:cNvSpPr>
              <a:spLocks noChangeShapeType="1"/>
            </p:cNvSpPr>
            <p:nvPr/>
          </p:nvSpPr>
          <p:spPr bwMode="auto">
            <a:xfrm flipV="1">
              <a:off x="1709" y="1373"/>
              <a:ext cx="182" cy="1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29" name="Group 201"/>
          <p:cNvGrpSpPr>
            <a:grpSpLocks/>
          </p:cNvGrpSpPr>
          <p:nvPr/>
        </p:nvGrpSpPr>
        <p:grpSpPr bwMode="auto">
          <a:xfrm>
            <a:off x="4097338" y="3016249"/>
            <a:ext cx="4616087" cy="2390775"/>
            <a:chOff x="2581" y="1900"/>
            <a:chExt cx="3092" cy="1506"/>
          </a:xfrm>
        </p:grpSpPr>
        <p:sp>
          <p:nvSpPr>
            <p:cNvPr id="66609" name="Freeform 168"/>
            <p:cNvSpPr>
              <a:spLocks/>
            </p:cNvSpPr>
            <p:nvPr/>
          </p:nvSpPr>
          <p:spPr bwMode="auto">
            <a:xfrm>
              <a:off x="2581" y="1900"/>
              <a:ext cx="666" cy="721"/>
            </a:xfrm>
            <a:custGeom>
              <a:avLst/>
              <a:gdLst>
                <a:gd name="T0" fmla="*/ 0 w 666"/>
                <a:gd name="T1" fmla="*/ 0 h 721"/>
                <a:gd name="T2" fmla="*/ 552 w 666"/>
                <a:gd name="T3" fmla="*/ 336 h 721"/>
                <a:gd name="T4" fmla="*/ 624 w 666"/>
                <a:gd name="T5" fmla="*/ 560 h 721"/>
                <a:gd name="T6" fmla="*/ 299 w 666"/>
                <a:gd name="T7" fmla="*/ 721 h 7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6"/>
                <a:gd name="T13" fmla="*/ 0 h 721"/>
                <a:gd name="T14" fmla="*/ 666 w 666"/>
                <a:gd name="T15" fmla="*/ 721 h 7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6" h="721">
                  <a:moveTo>
                    <a:pt x="0" y="0"/>
                  </a:moveTo>
                  <a:cubicBezTo>
                    <a:pt x="92" y="56"/>
                    <a:pt x="448" y="243"/>
                    <a:pt x="552" y="336"/>
                  </a:cubicBezTo>
                  <a:cubicBezTo>
                    <a:pt x="656" y="429"/>
                    <a:pt x="666" y="496"/>
                    <a:pt x="624" y="560"/>
                  </a:cubicBezTo>
                  <a:cubicBezTo>
                    <a:pt x="582" y="624"/>
                    <a:pt x="367" y="688"/>
                    <a:pt x="299" y="721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6610" name="Group 169"/>
            <p:cNvGrpSpPr>
              <a:grpSpLocks/>
            </p:cNvGrpSpPr>
            <p:nvPr/>
          </p:nvGrpSpPr>
          <p:grpSpPr bwMode="auto">
            <a:xfrm>
              <a:off x="3131" y="2274"/>
              <a:ext cx="214" cy="231"/>
              <a:chOff x="618" y="3500"/>
              <a:chExt cx="214" cy="231"/>
            </a:xfrm>
          </p:grpSpPr>
          <p:sp>
            <p:nvSpPr>
              <p:cNvPr id="66613" name="Oval 17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6614" name="Text Box 17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800">
                    <a:solidFill>
                      <a:srgbClr val="FF0000"/>
                    </a:solidFill>
                  </a:rPr>
                  <a:t>3</a:t>
                </a:r>
              </a:p>
            </p:txBody>
          </p:sp>
        </p:grpSp>
        <p:sp>
          <p:nvSpPr>
            <p:cNvPr id="66611" name="Text Box 194"/>
            <p:cNvSpPr txBox="1">
              <a:spLocks noChangeArrowheads="1"/>
            </p:cNvSpPr>
            <p:nvPr/>
          </p:nvSpPr>
          <p:spPr bwMode="auto">
            <a:xfrm>
              <a:off x="3100" y="3038"/>
              <a:ext cx="25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οικιακό 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MSC “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στήνει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” 2</a:t>
              </a:r>
              <a:r>
                <a:rPr lang="el-GR" sz="1600" baseline="30000" dirty="0">
                  <a:latin typeface="Arial" pitchFamily="34" charset="0"/>
                  <a:cs typeface="Arial" pitchFamily="34" charset="0"/>
                </a:rPr>
                <a:t>ο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σκέλος κλήσης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προς το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MSC 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στο επισκεπτόμενο δίκτυο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12" name="Line 200"/>
            <p:cNvSpPr>
              <a:spLocks noChangeShapeType="1"/>
            </p:cNvSpPr>
            <p:nvPr/>
          </p:nvSpPr>
          <p:spPr bwMode="auto">
            <a:xfrm>
              <a:off x="3273" y="2516"/>
              <a:ext cx="126" cy="5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grpSp>
        <p:nvGrpSpPr>
          <p:cNvPr id="31" name="Group 204"/>
          <p:cNvGrpSpPr>
            <a:grpSpLocks/>
          </p:cNvGrpSpPr>
          <p:nvPr/>
        </p:nvGrpSpPr>
        <p:grpSpPr bwMode="auto">
          <a:xfrm>
            <a:off x="2544763" y="4664077"/>
            <a:ext cx="6195055" cy="1535113"/>
            <a:chOff x="1603" y="2938"/>
            <a:chExt cx="3982" cy="967"/>
          </a:xfrm>
        </p:grpSpPr>
        <p:grpSp>
          <p:nvGrpSpPr>
            <p:cNvPr id="66602" name="Group 199"/>
            <p:cNvGrpSpPr>
              <a:grpSpLocks/>
            </p:cNvGrpSpPr>
            <p:nvPr/>
          </p:nvGrpSpPr>
          <p:grpSpPr bwMode="auto">
            <a:xfrm>
              <a:off x="1603" y="2938"/>
              <a:ext cx="557" cy="307"/>
              <a:chOff x="1603" y="2938"/>
              <a:chExt cx="557" cy="307"/>
            </a:xfrm>
          </p:grpSpPr>
          <p:sp>
            <p:nvSpPr>
              <p:cNvPr id="66605" name="Line 195"/>
              <p:cNvSpPr>
                <a:spLocks noChangeShapeType="1"/>
              </p:cNvSpPr>
              <p:nvPr/>
            </p:nvSpPr>
            <p:spPr bwMode="auto">
              <a:xfrm flipH="1">
                <a:off x="1603" y="2938"/>
                <a:ext cx="557" cy="30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6606" name="Group 196"/>
              <p:cNvGrpSpPr>
                <a:grpSpLocks/>
              </p:cNvGrpSpPr>
              <p:nvPr/>
            </p:nvGrpSpPr>
            <p:grpSpPr bwMode="auto">
              <a:xfrm>
                <a:off x="1844" y="2946"/>
                <a:ext cx="214" cy="231"/>
                <a:chOff x="618" y="3500"/>
                <a:chExt cx="214" cy="231"/>
              </a:xfrm>
            </p:grpSpPr>
            <p:sp>
              <p:nvSpPr>
                <p:cNvPr id="66607" name="Oval 197"/>
                <p:cNvSpPr>
                  <a:spLocks noChangeArrowheads="1"/>
                </p:cNvSpPr>
                <p:nvPr/>
              </p:nvSpPr>
              <p:spPr bwMode="auto">
                <a:xfrm>
                  <a:off x="618" y="3520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endParaRPr lang="el-GR" sz="1800"/>
                </a:p>
              </p:txBody>
            </p:sp>
            <p:sp>
              <p:nvSpPr>
                <p:cNvPr id="66608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628" y="3500"/>
                  <a:ext cx="204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sz="1800">
                      <a:solidFill>
                        <a:srgbClr val="FF0000"/>
                      </a:solidFill>
                    </a:rPr>
                    <a:t>4</a:t>
                  </a:r>
                </a:p>
              </p:txBody>
            </p:sp>
          </p:grpSp>
        </p:grpSp>
        <p:sp>
          <p:nvSpPr>
            <p:cNvPr id="66603" name="Text Box 202"/>
            <p:cNvSpPr txBox="1">
              <a:spLocks noChangeArrowheads="1"/>
            </p:cNvSpPr>
            <p:nvPr/>
          </p:nvSpPr>
          <p:spPr bwMode="auto">
            <a:xfrm>
              <a:off x="2900" y="3537"/>
              <a:ext cx="268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 dirty="0">
                  <a:latin typeface="Arial" pitchFamily="34" charset="0"/>
                  <a:cs typeface="Arial" pitchFamily="34" charset="0"/>
                </a:rPr>
                <a:t>MSC </a:t>
              </a:r>
              <a:r>
                <a:rPr lang="el-GR" sz="1600" dirty="0">
                  <a:latin typeface="Arial" pitchFamily="34" charset="0"/>
                  <a:cs typeface="Arial" pitchFamily="34" charset="0"/>
                </a:rPr>
                <a:t>σε επισκεπτόμενο δίκτυο ολοκληρώνει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l-GR" sz="1600" dirty="0">
                  <a:latin typeface="Arial" pitchFamily="34" charset="0"/>
                  <a:cs typeface="Arial" pitchFamily="34" charset="0"/>
                </a:rPr>
                <a:t>κλήση μέσω σταθμού βάσης προς το κινητό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604" name="Line 203"/>
            <p:cNvSpPr>
              <a:spLocks noChangeShapeType="1"/>
            </p:cNvSpPr>
            <p:nvPr/>
          </p:nvSpPr>
          <p:spPr bwMode="auto">
            <a:xfrm flipH="1" flipV="1">
              <a:off x="2074" y="3091"/>
              <a:ext cx="835" cy="5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</p:grpSp>
      <p:pic>
        <p:nvPicPr>
          <p:cNvPr id="66601" name="Picture 16" descr="underline_base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904875"/>
            <a:ext cx="60833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34929A1D-9A98-4B1F-AB1A-81648BD14E24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67588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7589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86D16E6B-8936-4483-8D6D-94ACF5410829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67590" name="Group 3"/>
          <p:cNvGrpSpPr>
            <a:grpSpLocks/>
          </p:cNvGrpSpPr>
          <p:nvPr/>
        </p:nvGrpSpPr>
        <p:grpSpPr bwMode="auto">
          <a:xfrm>
            <a:off x="358775" y="3587750"/>
            <a:ext cx="498475" cy="636588"/>
            <a:chOff x="3796" y="1043"/>
            <a:chExt cx="865" cy="1237"/>
          </a:xfrm>
        </p:grpSpPr>
        <p:sp>
          <p:nvSpPr>
            <p:cNvPr id="67649" name="Line 4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0" name="Line 5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1" name="Line 6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2" name="Line 7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3" name="Line 8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4" name="Line 9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5" name="Line 10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6" name="Line 11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7" name="Line 12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8" name="Line 13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59" name="Line 14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60" name="Line 15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61" name="Line 16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62" name="Line 17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63" name="Line 18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7664" name="Group 19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7675" name="Line 20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6" name="Line 21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7" name="Line 22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8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7665" name="Group 24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7671" name="Line 25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2" name="Line 26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3" name="Line 27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4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7666" name="Group 29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7667" name="Line 30"/>
              <p:cNvSpPr>
                <a:spLocks noChangeShapeType="1"/>
              </p:cNvSpPr>
              <p:nvPr/>
            </p:nvSpPr>
            <p:spPr bwMode="auto">
              <a:xfrm>
                <a:off x="4235" y="160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68" name="Line 31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198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69" name="Line 32"/>
              <p:cNvSpPr>
                <a:spLocks noChangeShapeType="1"/>
              </p:cNvSpPr>
              <p:nvPr/>
            </p:nvSpPr>
            <p:spPr bwMode="auto">
              <a:xfrm rot="6361956">
                <a:off x="4617" y="1395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70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89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7591" name="Line 34"/>
          <p:cNvSpPr>
            <a:spLocks noChangeShapeType="1"/>
          </p:cNvSpPr>
          <p:nvPr/>
        </p:nvSpPr>
        <p:spPr bwMode="auto">
          <a:xfrm flipV="1">
            <a:off x="598488" y="3432175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67592" name="Group 35"/>
          <p:cNvGrpSpPr>
            <a:grpSpLocks/>
          </p:cNvGrpSpPr>
          <p:nvPr/>
        </p:nvGrpSpPr>
        <p:grpSpPr bwMode="auto">
          <a:xfrm>
            <a:off x="1157288" y="4425950"/>
            <a:ext cx="1441450" cy="346075"/>
            <a:chOff x="3072" y="739"/>
            <a:chExt cx="652" cy="146"/>
          </a:xfrm>
        </p:grpSpPr>
        <p:pic>
          <p:nvPicPr>
            <p:cNvPr id="67646" name="Picture 36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47" name="Line 37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48" name="Line 38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7593" name="Group 39"/>
          <p:cNvGrpSpPr>
            <a:grpSpLocks/>
          </p:cNvGrpSpPr>
          <p:nvPr/>
        </p:nvGrpSpPr>
        <p:grpSpPr bwMode="auto">
          <a:xfrm>
            <a:off x="1622425" y="2736850"/>
            <a:ext cx="987425" cy="730250"/>
            <a:chOff x="2197" y="1155"/>
            <a:chExt cx="622" cy="460"/>
          </a:xfrm>
        </p:grpSpPr>
        <p:grpSp>
          <p:nvGrpSpPr>
            <p:cNvPr id="67642" name="Group 40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7644" name="Rectangle 41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7645" name="Text Box 42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</a:endParaRPr>
              </a:p>
            </p:txBody>
          </p:sp>
        </p:grpSp>
        <p:sp>
          <p:nvSpPr>
            <p:cNvPr id="67643" name="Text Box 43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Mobile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Switching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Center</a:t>
              </a:r>
            </a:p>
          </p:txBody>
        </p:sp>
      </p:grpSp>
      <p:grpSp>
        <p:nvGrpSpPr>
          <p:cNvPr id="67594" name="Group 44"/>
          <p:cNvGrpSpPr>
            <a:grpSpLocks/>
          </p:cNvGrpSpPr>
          <p:nvPr/>
        </p:nvGrpSpPr>
        <p:grpSpPr bwMode="auto">
          <a:xfrm>
            <a:off x="1135063" y="2528888"/>
            <a:ext cx="636587" cy="493712"/>
            <a:chOff x="3202" y="3056"/>
            <a:chExt cx="401" cy="311"/>
          </a:xfrm>
        </p:grpSpPr>
        <p:sp>
          <p:nvSpPr>
            <p:cNvPr id="67636" name="Oval 45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7637" name="Line 46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38" name="Rectangle 47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7639" name="Oval 48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7640" name="Line 49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7641" name="Text Box 50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VLR</a:t>
              </a:r>
            </a:p>
          </p:txBody>
        </p:sp>
      </p:grpSp>
      <p:grpSp>
        <p:nvGrpSpPr>
          <p:cNvPr id="67595" name="Group 51"/>
          <p:cNvGrpSpPr>
            <a:grpSpLocks/>
          </p:cNvGrpSpPr>
          <p:nvPr/>
        </p:nvGrpSpPr>
        <p:grpSpPr bwMode="auto">
          <a:xfrm>
            <a:off x="3343275" y="3587750"/>
            <a:ext cx="498475" cy="636588"/>
            <a:chOff x="3796" y="1043"/>
            <a:chExt cx="865" cy="1237"/>
          </a:xfrm>
        </p:grpSpPr>
        <p:sp>
          <p:nvSpPr>
            <p:cNvPr id="67606" name="Line 52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07" name="Line 53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08" name="Line 54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09" name="Line 55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0" name="Line 56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1" name="Line 57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2" name="Line 58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3" name="Line 59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4" name="Line 60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5" name="Line 61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6" name="Line 62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7" name="Line 63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8" name="Line 64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19" name="Line 65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7620" name="Line 66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7621" name="Group 67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7632" name="Line 68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3" name="Line 69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4" name="Line 70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5" name="Line 71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7622" name="Group 72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7628" name="Line 73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9" name="Line 74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0" name="Line 75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31" name="Line 76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7623" name="Group 77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7624" name="Line 78"/>
              <p:cNvSpPr>
                <a:spLocks noChangeShapeType="1"/>
              </p:cNvSpPr>
              <p:nvPr/>
            </p:nvSpPr>
            <p:spPr bwMode="auto">
              <a:xfrm>
                <a:off x="4235" y="160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5" name="Line 79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198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6" name="Line 80"/>
              <p:cNvSpPr>
                <a:spLocks noChangeShapeType="1"/>
              </p:cNvSpPr>
              <p:nvPr/>
            </p:nvSpPr>
            <p:spPr bwMode="auto">
              <a:xfrm rot="6361956">
                <a:off x="4617" y="1395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7627" name="Line 81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89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7596" name="Line 82"/>
          <p:cNvSpPr>
            <a:spLocks noChangeShapeType="1"/>
          </p:cNvSpPr>
          <p:nvPr/>
        </p:nvSpPr>
        <p:spPr bwMode="auto">
          <a:xfrm flipH="1" flipV="1">
            <a:off x="2439988" y="3444875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7597" name="Freeform 83"/>
          <p:cNvSpPr>
            <a:spLocks/>
          </p:cNvSpPr>
          <p:nvPr/>
        </p:nvSpPr>
        <p:spPr bwMode="auto">
          <a:xfrm>
            <a:off x="788988" y="2135188"/>
            <a:ext cx="1328737" cy="2324100"/>
          </a:xfrm>
          <a:custGeom>
            <a:avLst/>
            <a:gdLst>
              <a:gd name="T0" fmla="*/ 2147483647 w 837"/>
              <a:gd name="T1" fmla="*/ 0 h 1464"/>
              <a:gd name="T2" fmla="*/ 2147483647 w 837"/>
              <a:gd name="T3" fmla="*/ 2147483647 h 1464"/>
              <a:gd name="T4" fmla="*/ 2147483647 w 837"/>
              <a:gd name="T5" fmla="*/ 2147483647 h 1464"/>
              <a:gd name="T6" fmla="*/ 2147483647 w 837"/>
              <a:gd name="T7" fmla="*/ 2147483647 h 1464"/>
              <a:gd name="T8" fmla="*/ 0 w 837"/>
              <a:gd name="T9" fmla="*/ 2147483647 h 1464"/>
              <a:gd name="T10" fmla="*/ 2147483647 w 837"/>
              <a:gd name="T11" fmla="*/ 2147483647 h 14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37"/>
              <a:gd name="T19" fmla="*/ 0 h 1464"/>
              <a:gd name="T20" fmla="*/ 837 w 837"/>
              <a:gd name="T21" fmla="*/ 1464 h 14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37" h="1464">
                <a:moveTo>
                  <a:pt x="816" y="0"/>
                </a:moveTo>
                <a:cubicBezTo>
                  <a:pt x="813" y="101"/>
                  <a:pt x="809" y="477"/>
                  <a:pt x="808" y="608"/>
                </a:cubicBezTo>
                <a:cubicBezTo>
                  <a:pt x="807" y="739"/>
                  <a:pt x="837" y="733"/>
                  <a:pt x="808" y="784"/>
                </a:cubicBezTo>
                <a:cubicBezTo>
                  <a:pt x="779" y="835"/>
                  <a:pt x="767" y="824"/>
                  <a:pt x="632" y="912"/>
                </a:cubicBezTo>
                <a:cubicBezTo>
                  <a:pt x="497" y="1000"/>
                  <a:pt x="0" y="1220"/>
                  <a:pt x="0" y="1312"/>
                </a:cubicBezTo>
                <a:cubicBezTo>
                  <a:pt x="0" y="1404"/>
                  <a:pt x="500" y="1432"/>
                  <a:pt x="632" y="1464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7598" name="Freeform 84"/>
          <p:cNvSpPr>
            <a:spLocks/>
          </p:cNvSpPr>
          <p:nvPr/>
        </p:nvSpPr>
        <p:spPr bwMode="auto">
          <a:xfrm>
            <a:off x="2093913" y="3367088"/>
            <a:ext cx="1282700" cy="1079500"/>
          </a:xfrm>
          <a:custGeom>
            <a:avLst/>
            <a:gdLst>
              <a:gd name="T0" fmla="*/ 0 w 808"/>
              <a:gd name="T1" fmla="*/ 0 h 680"/>
              <a:gd name="T2" fmla="*/ 2147483647 w 808"/>
              <a:gd name="T3" fmla="*/ 2147483647 h 680"/>
              <a:gd name="T4" fmla="*/ 2147483647 w 808"/>
              <a:gd name="T5" fmla="*/ 2147483647 h 680"/>
              <a:gd name="T6" fmla="*/ 2147483647 w 808"/>
              <a:gd name="T7" fmla="*/ 2147483647 h 680"/>
              <a:gd name="T8" fmla="*/ 0 60000 65536"/>
              <a:gd name="T9" fmla="*/ 0 60000 65536"/>
              <a:gd name="T10" fmla="*/ 0 60000 65536"/>
              <a:gd name="T11" fmla="*/ 0 60000 65536"/>
              <a:gd name="T12" fmla="*/ 0 w 808"/>
              <a:gd name="T13" fmla="*/ 0 h 680"/>
              <a:gd name="T14" fmla="*/ 808 w 808"/>
              <a:gd name="T15" fmla="*/ 680 h 6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8" h="680">
                <a:moveTo>
                  <a:pt x="0" y="0"/>
                </a:moveTo>
                <a:cubicBezTo>
                  <a:pt x="29" y="21"/>
                  <a:pt x="41" y="40"/>
                  <a:pt x="176" y="128"/>
                </a:cubicBezTo>
                <a:cubicBezTo>
                  <a:pt x="311" y="216"/>
                  <a:pt x="808" y="436"/>
                  <a:pt x="808" y="528"/>
                </a:cubicBezTo>
                <a:cubicBezTo>
                  <a:pt x="808" y="620"/>
                  <a:pt x="308" y="648"/>
                  <a:pt x="176" y="68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7599" name="Text Box 85"/>
          <p:cNvSpPr txBox="1">
            <a:spLocks noChangeArrowheads="1"/>
          </p:cNvSpPr>
          <p:nvPr/>
        </p:nvSpPr>
        <p:spPr bwMode="auto">
          <a:xfrm>
            <a:off x="331788" y="4229100"/>
            <a:ext cx="827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old BSS</a:t>
            </a:r>
          </a:p>
        </p:txBody>
      </p:sp>
      <p:sp>
        <p:nvSpPr>
          <p:cNvPr id="67600" name="Text Box 86"/>
          <p:cNvSpPr txBox="1">
            <a:spLocks noChangeArrowheads="1"/>
          </p:cNvSpPr>
          <p:nvPr/>
        </p:nvSpPr>
        <p:spPr bwMode="auto">
          <a:xfrm>
            <a:off x="3024188" y="4360863"/>
            <a:ext cx="915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new BSS</a:t>
            </a:r>
          </a:p>
        </p:txBody>
      </p:sp>
      <p:sp>
        <p:nvSpPr>
          <p:cNvPr id="67601" name="Text Box 87"/>
          <p:cNvSpPr txBox="1">
            <a:spLocks noChangeArrowheads="1"/>
          </p:cNvSpPr>
          <p:nvPr/>
        </p:nvSpPr>
        <p:spPr bwMode="auto">
          <a:xfrm>
            <a:off x="1217613" y="3759200"/>
            <a:ext cx="7254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old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routing</a:t>
            </a:r>
          </a:p>
        </p:txBody>
      </p:sp>
      <p:sp>
        <p:nvSpPr>
          <p:cNvPr id="67602" name="Text Box 88"/>
          <p:cNvSpPr txBox="1">
            <a:spLocks noChangeArrowheads="1"/>
          </p:cNvSpPr>
          <p:nvPr/>
        </p:nvSpPr>
        <p:spPr bwMode="auto">
          <a:xfrm>
            <a:off x="2208213" y="3746500"/>
            <a:ext cx="7254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new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routing</a:t>
            </a:r>
          </a:p>
        </p:txBody>
      </p:sp>
      <p:sp>
        <p:nvSpPr>
          <p:cNvPr id="67603" name="Rectangle 90"/>
          <p:cNvSpPr>
            <a:spLocks noChangeArrowheads="1"/>
          </p:cNvSpPr>
          <p:nvPr/>
        </p:nvSpPr>
        <p:spPr bwMode="auto">
          <a:xfrm>
            <a:off x="411163" y="1936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GSM: </a:t>
            </a:r>
            <a:r>
              <a:rPr lang="el-GR" sz="3200" dirty="0" err="1">
                <a:solidFill>
                  <a:srgbClr val="000099"/>
                </a:solidFill>
                <a:latin typeface="Gill Sans MT" pitchFamily="34" charset="0"/>
              </a:rPr>
              <a:t>μεταπομπή</a:t>
            </a:r>
            <a:r>
              <a:rPr lang="el-GR" sz="3200" dirty="0">
                <a:solidFill>
                  <a:srgbClr val="000099"/>
                </a:solidFill>
                <a:latin typeface="Gill Sans MT" pitchFamily="34" charset="0"/>
              </a:rPr>
              <a:t> με κοινό 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MSC</a:t>
            </a:r>
          </a:p>
        </p:txBody>
      </p:sp>
      <p:sp>
        <p:nvSpPr>
          <p:cNvPr id="67604" name="Rectangle 93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04818"/>
            <a:ext cx="4159250" cy="5257907"/>
          </a:xfrm>
        </p:spPr>
        <p:txBody>
          <a:bodyPr/>
          <a:lstStyle/>
          <a:p>
            <a:r>
              <a:rPr lang="el-GR" sz="2000" i="1" dirty="0" smtClean="0">
                <a:solidFill>
                  <a:srgbClr val="C00000"/>
                </a:solidFill>
                <a:ea typeface="ＭＳ Ｐゴシック" pitchFamily="34" charset="-128"/>
              </a:rPr>
              <a:t>στόχος </a:t>
            </a:r>
            <a:r>
              <a:rPr lang="el-GR" sz="2000" i="1" dirty="0" err="1" smtClean="0">
                <a:solidFill>
                  <a:srgbClr val="C00000"/>
                </a:solidFill>
                <a:ea typeface="ＭＳ Ｐゴシック" pitchFamily="34" charset="-128"/>
              </a:rPr>
              <a:t>μεταπομπής</a:t>
            </a:r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: </a:t>
            </a:r>
            <a:r>
              <a:rPr lang="el-GR" sz="2000" dirty="0" smtClean="0">
                <a:ea typeface="ＭＳ Ｐゴシック" pitchFamily="34" charset="-128"/>
              </a:rPr>
              <a:t>δρομολόγηση κλήσης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ea typeface="ＭＳ Ｐゴシック" pitchFamily="34" charset="-128"/>
              </a:rPr>
              <a:t>μέσω νέου σταθμού βάσης </a:t>
            </a:r>
            <a:r>
              <a:rPr lang="en-US" sz="2000" dirty="0" smtClean="0">
                <a:ea typeface="ＭＳ Ｐゴシック" pitchFamily="34" charset="-128"/>
              </a:rPr>
              <a:t>(</a:t>
            </a:r>
            <a:r>
              <a:rPr lang="el-GR" sz="2000" dirty="0" smtClean="0">
                <a:ea typeface="ＭＳ Ｐゴシック" pitchFamily="34" charset="-128"/>
              </a:rPr>
              <a:t>χωρίς διακοπή</a:t>
            </a:r>
            <a:r>
              <a:rPr lang="en-US" sz="2000" dirty="0" smtClean="0">
                <a:ea typeface="ＭＳ Ｐゴシック" pitchFamily="34" charset="-128"/>
              </a:rPr>
              <a:t>)</a:t>
            </a:r>
          </a:p>
          <a:p>
            <a:r>
              <a:rPr lang="el-GR" sz="2000" dirty="0" smtClean="0">
                <a:ea typeface="ＭＳ Ｐゴシック" pitchFamily="34" charset="-128"/>
              </a:rPr>
              <a:t>λόγοι </a:t>
            </a:r>
            <a:r>
              <a:rPr lang="el-GR" sz="2000" dirty="0" err="1" smtClean="0">
                <a:ea typeface="ＭＳ Ｐゴシック" pitchFamily="34" charset="-128"/>
              </a:rPr>
              <a:t>μεταπομπής</a:t>
            </a:r>
            <a:r>
              <a:rPr lang="en-US" sz="2000" dirty="0" smtClean="0">
                <a:ea typeface="ＭＳ Ｐゴシック" pitchFamily="34" charset="-128"/>
              </a:rPr>
              <a:t>:</a:t>
            </a:r>
          </a:p>
          <a:p>
            <a:pPr lvl="1"/>
            <a:r>
              <a:rPr lang="el-GR" sz="1600" dirty="0" smtClean="0">
                <a:ea typeface="ＭＳ Ｐゴシック" pitchFamily="34" charset="-128"/>
              </a:rPr>
              <a:t>ισχυρότερο σήμα προς/από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ea typeface="ＭＳ Ｐゴシック" pitchFamily="34" charset="-128"/>
              </a:rPr>
              <a:t>νέο</a:t>
            </a:r>
            <a:r>
              <a:rPr lang="en-US" sz="1600" dirty="0" smtClean="0">
                <a:ea typeface="ＭＳ Ｐゴシック" pitchFamily="34" charset="-128"/>
              </a:rPr>
              <a:t> BSS (</a:t>
            </a:r>
            <a:r>
              <a:rPr lang="el-GR" sz="1600" dirty="0" smtClean="0">
                <a:ea typeface="ＭＳ Ｐゴシック" pitchFamily="34" charset="-128"/>
              </a:rPr>
              <a:t>συνεχής συνδεσιμότητα</a:t>
            </a:r>
            <a:r>
              <a:rPr lang="en-US" sz="1600" dirty="0" smtClean="0">
                <a:ea typeface="ＭＳ Ｐゴシック" pitchFamily="34" charset="-128"/>
              </a:rPr>
              <a:t>, </a:t>
            </a:r>
            <a:r>
              <a:rPr lang="el-GR" sz="1600" dirty="0" err="1" smtClean="0">
                <a:ea typeface="ＭＳ Ｐゴシック" pitchFamily="34" charset="-128"/>
              </a:rPr>
              <a:t>μκρότερη</a:t>
            </a:r>
            <a:r>
              <a:rPr lang="el-GR" sz="1600" dirty="0" smtClean="0">
                <a:ea typeface="ＭＳ Ｐゴシック" pitchFamily="34" charset="-128"/>
              </a:rPr>
              <a:t> εξάντληση της μπαταρίας</a:t>
            </a:r>
            <a:r>
              <a:rPr lang="en-US" sz="1600" dirty="0" smtClean="0">
                <a:ea typeface="ＭＳ Ｐゴシック" pitchFamily="34" charset="-128"/>
              </a:rPr>
              <a:t>)</a:t>
            </a:r>
          </a:p>
          <a:p>
            <a:pPr lvl="1"/>
            <a:r>
              <a:rPr lang="el-GR" sz="1600" dirty="0" smtClean="0">
                <a:ea typeface="ＭＳ Ｐゴシック" pitchFamily="34" charset="-128"/>
              </a:rPr>
              <a:t>εξισορρόπηση φόρτου: ελευθερώνει κανάλι στο τρέχον</a:t>
            </a:r>
            <a:r>
              <a:rPr lang="en-US" sz="1600" dirty="0" smtClean="0">
                <a:ea typeface="ＭＳ Ｐゴシック" pitchFamily="34" charset="-128"/>
              </a:rPr>
              <a:t> BSS</a:t>
            </a:r>
          </a:p>
          <a:p>
            <a:pPr lvl="1"/>
            <a:r>
              <a:rPr lang="en-US" sz="1600" dirty="0" smtClean="0">
                <a:ea typeface="ＭＳ Ｐゴシック" pitchFamily="34" charset="-128"/>
              </a:rPr>
              <a:t>GSM </a:t>
            </a:r>
            <a:r>
              <a:rPr lang="el-GR" sz="1600" dirty="0" smtClean="0">
                <a:ea typeface="ＭＳ Ｐゴシック" pitchFamily="34" charset="-128"/>
              </a:rPr>
              <a:t>δεν</a:t>
            </a:r>
            <a:r>
              <a:rPr lang="en-US" sz="1600" dirty="0" smtClean="0">
                <a:ea typeface="ＭＳ Ｐゴシック" pitchFamily="34" charset="-128"/>
              </a:rPr>
              <a:t> </a:t>
            </a:r>
            <a:r>
              <a:rPr lang="el-GR" sz="1600" dirty="0" smtClean="0">
                <a:ea typeface="ＭＳ Ｐゴシック" pitchFamily="34" charset="-128"/>
              </a:rPr>
              <a:t>ενδιαφέρεται </a:t>
            </a:r>
            <a:r>
              <a:rPr lang="el-GR" sz="1600" b="1" i="1" dirty="0" smtClean="0">
                <a:ea typeface="ＭＳ Ｐゴシック" pitchFamily="34" charset="-128"/>
              </a:rPr>
              <a:t>γιατί </a:t>
            </a:r>
            <a:r>
              <a:rPr lang="el-GR" sz="1600" dirty="0" smtClean="0">
                <a:ea typeface="ＭＳ Ｐゴシック" pitchFamily="34" charset="-128"/>
              </a:rPr>
              <a:t>εκτελεί </a:t>
            </a:r>
            <a:r>
              <a:rPr lang="el-GR" sz="1600" dirty="0" err="1" smtClean="0">
                <a:ea typeface="ＭＳ Ｐゴシック" pitchFamily="34" charset="-128"/>
              </a:rPr>
              <a:t>μεταπομπή</a:t>
            </a:r>
            <a:r>
              <a:rPr lang="en-US" sz="1600" dirty="0" smtClean="0">
                <a:ea typeface="ＭＳ Ｐゴシック" pitchFamily="34" charset="-128"/>
              </a:rPr>
              <a:t> (</a:t>
            </a:r>
            <a:r>
              <a:rPr lang="el-GR" sz="1600" dirty="0" smtClean="0">
                <a:ea typeface="ＭＳ Ｐゴシック" pitchFamily="34" charset="-128"/>
              </a:rPr>
              <a:t>πολιτική</a:t>
            </a:r>
            <a:r>
              <a:rPr lang="en-US" sz="1600" dirty="0" smtClean="0">
                <a:ea typeface="ＭＳ Ｐゴシック" pitchFamily="34" charset="-128"/>
              </a:rPr>
              <a:t>), </a:t>
            </a:r>
            <a:r>
              <a:rPr lang="el-GR" sz="1600" dirty="0" smtClean="0">
                <a:ea typeface="ＭＳ Ｐゴシック" pitchFamily="34" charset="-128"/>
              </a:rPr>
              <a:t>μόνο </a:t>
            </a:r>
            <a:r>
              <a:rPr lang="el-GR" sz="1600" b="1" i="1" dirty="0" smtClean="0">
                <a:ea typeface="ＭＳ Ｐゴシック" pitchFamily="34" charset="-128"/>
              </a:rPr>
              <a:t>πώς </a:t>
            </a:r>
            <a:r>
              <a:rPr lang="el-GR" sz="1600" dirty="0" smtClean="0">
                <a:ea typeface="ＭＳ Ｐゴシック" pitchFamily="34" charset="-128"/>
              </a:rPr>
              <a:t>(μηχανισμός</a:t>
            </a:r>
            <a:r>
              <a:rPr lang="en-US" sz="1600" dirty="0" smtClean="0">
                <a:ea typeface="ＭＳ Ｐゴシック" pitchFamily="34" charset="-128"/>
              </a:rPr>
              <a:t>)</a:t>
            </a:r>
          </a:p>
          <a:p>
            <a:r>
              <a:rPr lang="el-GR" sz="2000" dirty="0" err="1" smtClean="0">
                <a:ea typeface="ＭＳ Ｐゴシック" pitchFamily="34" charset="-128"/>
              </a:rPr>
              <a:t>μεταπομπή</a:t>
            </a:r>
            <a:r>
              <a:rPr lang="el-GR" sz="2000" dirty="0" smtClean="0">
                <a:ea typeface="ＭＳ Ｐゴシック" pitchFamily="34" charset="-128"/>
              </a:rPr>
              <a:t> </a:t>
            </a:r>
            <a:r>
              <a:rPr lang="el-GR" sz="2000" dirty="0" err="1" smtClean="0">
                <a:ea typeface="ＭＳ Ｐゴシック" pitchFamily="34" charset="-128"/>
              </a:rPr>
              <a:t>εκκινείται</a:t>
            </a:r>
            <a:r>
              <a:rPr lang="el-GR" sz="2000" dirty="0" smtClean="0">
                <a:ea typeface="ＭＳ Ｐゴシック" pitchFamily="34" charset="-128"/>
              </a:rPr>
              <a:t> από παλιό </a:t>
            </a:r>
            <a:r>
              <a:rPr lang="en-US" sz="2000" dirty="0" smtClean="0">
                <a:ea typeface="ＭＳ Ｐゴシック" pitchFamily="34" charset="-128"/>
              </a:rPr>
              <a:t>BSS</a:t>
            </a:r>
          </a:p>
          <a:p>
            <a:pPr lvl="1"/>
            <a:endParaRPr lang="en-US" sz="1800" dirty="0" smtClean="0">
              <a:ea typeface="ＭＳ Ｐゴシック" pitchFamily="34" charset="-128"/>
            </a:endParaRPr>
          </a:p>
        </p:txBody>
      </p:sp>
      <p:pic>
        <p:nvPicPr>
          <p:cNvPr id="67605" name="Picture 16" descr="underline_bas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951" y="996949"/>
            <a:ext cx="6004316" cy="14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7D9E3A73-2578-471A-A0F9-BA3A09A8CCB7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68612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8613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F508014-8BC2-426A-8882-385A78D373B6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68614" name="Line 3"/>
          <p:cNvSpPr>
            <a:spLocks noChangeShapeType="1"/>
          </p:cNvSpPr>
          <p:nvPr/>
        </p:nvSpPr>
        <p:spPr bwMode="auto">
          <a:xfrm flipV="1">
            <a:off x="982663" y="3452813"/>
            <a:ext cx="520700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15" name="Group 5"/>
          <p:cNvGrpSpPr>
            <a:grpSpLocks/>
          </p:cNvGrpSpPr>
          <p:nvPr/>
        </p:nvGrpSpPr>
        <p:grpSpPr bwMode="auto">
          <a:xfrm>
            <a:off x="368300" y="3590925"/>
            <a:ext cx="498475" cy="636588"/>
            <a:chOff x="3796" y="1043"/>
            <a:chExt cx="865" cy="1237"/>
          </a:xfrm>
        </p:grpSpPr>
        <p:sp>
          <p:nvSpPr>
            <p:cNvPr id="68701" name="Line 6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2" name="Line 7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3" name="Line 8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4" name="Line 9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5" name="Line 10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6" name="Line 11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7" name="Line 12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8" name="Line 13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09" name="Line 14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0" name="Line 15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1" name="Line 16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2" name="Line 17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3" name="Line 18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4" name="Line 19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715" name="Line 20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8716" name="Group 2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8727" name="Line 22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8" name="Line 23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9" name="Line 24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30" name="Line 25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8717" name="Group 2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8723" name="Line 27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4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5" name="Line 29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6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8718" name="Group 3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8719" name="Line 32"/>
              <p:cNvSpPr>
                <a:spLocks noChangeShapeType="1"/>
              </p:cNvSpPr>
              <p:nvPr/>
            </p:nvSpPr>
            <p:spPr bwMode="auto">
              <a:xfrm>
                <a:off x="4235" y="160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0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198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1" name="Line 34"/>
              <p:cNvSpPr>
                <a:spLocks noChangeShapeType="1"/>
              </p:cNvSpPr>
              <p:nvPr/>
            </p:nvSpPr>
            <p:spPr bwMode="auto">
              <a:xfrm rot="6361956">
                <a:off x="4617" y="1395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722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89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8616" name="Line 36"/>
          <p:cNvSpPr>
            <a:spLocks noChangeShapeType="1"/>
          </p:cNvSpPr>
          <p:nvPr/>
        </p:nvSpPr>
        <p:spPr bwMode="auto">
          <a:xfrm flipV="1">
            <a:off x="608013" y="3435350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68617" name="Group 37"/>
          <p:cNvGrpSpPr>
            <a:grpSpLocks/>
          </p:cNvGrpSpPr>
          <p:nvPr/>
        </p:nvGrpSpPr>
        <p:grpSpPr bwMode="auto">
          <a:xfrm>
            <a:off x="1166813" y="4429125"/>
            <a:ext cx="1441450" cy="346075"/>
            <a:chOff x="3072" y="739"/>
            <a:chExt cx="652" cy="146"/>
          </a:xfrm>
        </p:grpSpPr>
        <p:pic>
          <p:nvPicPr>
            <p:cNvPr id="68698" name="Picture 38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99" name="Line 3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700" name="Line 4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8618" name="Group 41"/>
          <p:cNvGrpSpPr>
            <a:grpSpLocks/>
          </p:cNvGrpSpPr>
          <p:nvPr/>
        </p:nvGrpSpPr>
        <p:grpSpPr bwMode="auto">
          <a:xfrm>
            <a:off x="1631950" y="2740025"/>
            <a:ext cx="987425" cy="730250"/>
            <a:chOff x="2197" y="1155"/>
            <a:chExt cx="622" cy="460"/>
          </a:xfrm>
        </p:grpSpPr>
        <p:grpSp>
          <p:nvGrpSpPr>
            <p:cNvPr id="68694" name="Group 42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8696" name="Rectangle 43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8697" name="Text Box 44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l-GR" sz="1800">
                  <a:latin typeface="Arial" pitchFamily="34" charset="0"/>
                </a:endParaRPr>
              </a:p>
            </p:txBody>
          </p:sp>
        </p:grpSp>
        <p:sp>
          <p:nvSpPr>
            <p:cNvPr id="68695" name="Text Box 45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Mobile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Switching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Center</a:t>
              </a:r>
            </a:p>
          </p:txBody>
        </p:sp>
      </p:grpSp>
      <p:grpSp>
        <p:nvGrpSpPr>
          <p:cNvPr id="68619" name="Group 46"/>
          <p:cNvGrpSpPr>
            <a:grpSpLocks/>
          </p:cNvGrpSpPr>
          <p:nvPr/>
        </p:nvGrpSpPr>
        <p:grpSpPr bwMode="auto">
          <a:xfrm>
            <a:off x="1144588" y="2532063"/>
            <a:ext cx="636587" cy="493712"/>
            <a:chOff x="3202" y="3056"/>
            <a:chExt cx="401" cy="311"/>
          </a:xfrm>
        </p:grpSpPr>
        <p:sp>
          <p:nvSpPr>
            <p:cNvPr id="68688" name="Oval 47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89" name="Line 48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690" name="Rectangle 49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91" name="Oval 50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92" name="Line 51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8693" name="Text Box 52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latin typeface="Arial" pitchFamily="34" charset="0"/>
                </a:rPr>
                <a:t>VLR</a:t>
              </a:r>
            </a:p>
          </p:txBody>
        </p:sp>
      </p:grpSp>
      <p:grpSp>
        <p:nvGrpSpPr>
          <p:cNvPr id="68620" name="Group 53"/>
          <p:cNvGrpSpPr>
            <a:grpSpLocks/>
          </p:cNvGrpSpPr>
          <p:nvPr/>
        </p:nvGrpSpPr>
        <p:grpSpPr bwMode="auto">
          <a:xfrm>
            <a:off x="3352800" y="3590925"/>
            <a:ext cx="498475" cy="636588"/>
            <a:chOff x="3796" y="1043"/>
            <a:chExt cx="865" cy="1237"/>
          </a:xfrm>
        </p:grpSpPr>
        <p:sp>
          <p:nvSpPr>
            <p:cNvPr id="68658" name="Line 54"/>
            <p:cNvSpPr>
              <a:spLocks noChangeShapeType="1"/>
            </p:cNvSpPr>
            <p:nvPr/>
          </p:nvSpPr>
          <p:spPr bwMode="auto">
            <a:xfrm flipH="1">
              <a:off x="3992" y="1481"/>
              <a:ext cx="234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59" name="Line 55"/>
            <p:cNvSpPr>
              <a:spLocks noChangeShapeType="1"/>
            </p:cNvSpPr>
            <p:nvPr/>
          </p:nvSpPr>
          <p:spPr bwMode="auto">
            <a:xfrm>
              <a:off x="4226" y="1481"/>
              <a:ext cx="237" cy="7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0" name="Line 56"/>
            <p:cNvSpPr>
              <a:spLocks noChangeShapeType="1"/>
            </p:cNvSpPr>
            <p:nvPr/>
          </p:nvSpPr>
          <p:spPr bwMode="auto">
            <a:xfrm>
              <a:off x="3992" y="2200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1" name="Line 57"/>
            <p:cNvSpPr>
              <a:spLocks noChangeShapeType="1"/>
            </p:cNvSpPr>
            <p:nvPr/>
          </p:nvSpPr>
          <p:spPr bwMode="auto">
            <a:xfrm flipH="1">
              <a:off x="4226" y="2200"/>
              <a:ext cx="237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2" name="Line 58"/>
            <p:cNvSpPr>
              <a:spLocks noChangeShapeType="1"/>
            </p:cNvSpPr>
            <p:nvPr/>
          </p:nvSpPr>
          <p:spPr bwMode="auto">
            <a:xfrm>
              <a:off x="4226" y="1496"/>
              <a:ext cx="0" cy="7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3" name="Line 59"/>
            <p:cNvSpPr>
              <a:spLocks noChangeShapeType="1"/>
            </p:cNvSpPr>
            <p:nvPr/>
          </p:nvSpPr>
          <p:spPr bwMode="auto">
            <a:xfrm flipV="1">
              <a:off x="3992" y="2126"/>
              <a:ext cx="234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4" name="Line 60"/>
            <p:cNvSpPr>
              <a:spLocks noChangeShapeType="1"/>
            </p:cNvSpPr>
            <p:nvPr/>
          </p:nvSpPr>
          <p:spPr bwMode="auto">
            <a:xfrm flipH="1" flipV="1">
              <a:off x="4226" y="2126"/>
              <a:ext cx="23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5" name="Line 61"/>
            <p:cNvSpPr>
              <a:spLocks noChangeShapeType="1"/>
            </p:cNvSpPr>
            <p:nvPr/>
          </p:nvSpPr>
          <p:spPr bwMode="auto">
            <a:xfrm>
              <a:off x="4091" y="1891"/>
              <a:ext cx="135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6" name="Line 62"/>
            <p:cNvSpPr>
              <a:spLocks noChangeShapeType="1"/>
            </p:cNvSpPr>
            <p:nvPr/>
          </p:nvSpPr>
          <p:spPr bwMode="auto">
            <a:xfrm flipV="1">
              <a:off x="4226" y="1891"/>
              <a:ext cx="143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7" name="Line 63"/>
            <p:cNvSpPr>
              <a:spLocks noChangeShapeType="1"/>
            </p:cNvSpPr>
            <p:nvPr/>
          </p:nvSpPr>
          <p:spPr bwMode="auto">
            <a:xfrm>
              <a:off x="4047" y="1996"/>
              <a:ext cx="176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8" name="Line 64"/>
            <p:cNvSpPr>
              <a:spLocks noChangeShapeType="1"/>
            </p:cNvSpPr>
            <p:nvPr/>
          </p:nvSpPr>
          <p:spPr bwMode="auto">
            <a:xfrm flipV="1">
              <a:off x="4226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69" name="Line 65"/>
            <p:cNvSpPr>
              <a:spLocks noChangeShapeType="1"/>
            </p:cNvSpPr>
            <p:nvPr/>
          </p:nvSpPr>
          <p:spPr bwMode="auto">
            <a:xfrm flipV="1">
              <a:off x="4226" y="1783"/>
              <a:ext cx="91" cy="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70" name="Line 66"/>
            <p:cNvSpPr>
              <a:spLocks noChangeShapeType="1"/>
            </p:cNvSpPr>
            <p:nvPr/>
          </p:nvSpPr>
          <p:spPr bwMode="auto">
            <a:xfrm flipV="1">
              <a:off x="4226" y="1632"/>
              <a:ext cx="58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71" name="Line 67"/>
            <p:cNvSpPr>
              <a:spLocks noChangeShapeType="1"/>
            </p:cNvSpPr>
            <p:nvPr/>
          </p:nvSpPr>
          <p:spPr bwMode="auto">
            <a:xfrm>
              <a:off x="4127" y="1771"/>
              <a:ext cx="107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68672" name="Line 68"/>
            <p:cNvSpPr>
              <a:spLocks noChangeShapeType="1"/>
            </p:cNvSpPr>
            <p:nvPr/>
          </p:nvSpPr>
          <p:spPr bwMode="auto">
            <a:xfrm>
              <a:off x="4176" y="1626"/>
              <a:ext cx="61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l-GR"/>
            </a:p>
          </p:txBody>
        </p:sp>
        <p:grpSp>
          <p:nvGrpSpPr>
            <p:cNvPr id="68673" name="Group 69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8684" name="Line 70"/>
              <p:cNvSpPr>
                <a:spLocks noChangeShapeType="1"/>
              </p:cNvSpPr>
              <p:nvPr/>
            </p:nvSpPr>
            <p:spPr bwMode="auto">
              <a:xfrm>
                <a:off x="4229" y="160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5" name="Line 71"/>
              <p:cNvSpPr>
                <a:spLocks noChangeShapeType="1"/>
              </p:cNvSpPr>
              <p:nvPr/>
            </p:nvSpPr>
            <p:spPr bwMode="auto">
              <a:xfrm rot="6361956" flipH="1" flipV="1">
                <a:off x="4465" y="1205"/>
                <a:ext cx="188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6" name="Line 72"/>
              <p:cNvSpPr>
                <a:spLocks noChangeShapeType="1"/>
              </p:cNvSpPr>
              <p:nvPr/>
            </p:nvSpPr>
            <p:spPr bwMode="auto">
              <a:xfrm rot="6361956">
                <a:off x="4608" y="1396"/>
                <a:ext cx="182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7" name="Line 73"/>
              <p:cNvSpPr>
                <a:spLocks noChangeShapeType="1"/>
              </p:cNvSpPr>
              <p:nvPr/>
            </p:nvSpPr>
            <p:spPr bwMode="auto">
              <a:xfrm rot="6361956" flipH="1" flipV="1">
                <a:off x="4747" y="1287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8674" name="Group 74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8680" name="Line 75"/>
              <p:cNvSpPr>
                <a:spLocks noChangeShapeType="1"/>
              </p:cNvSpPr>
              <p:nvPr/>
            </p:nvSpPr>
            <p:spPr bwMode="auto">
              <a:xfrm>
                <a:off x="4225" y="160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1" name="Line 76"/>
              <p:cNvSpPr>
                <a:spLocks noChangeShapeType="1"/>
              </p:cNvSpPr>
              <p:nvPr/>
            </p:nvSpPr>
            <p:spPr bwMode="auto">
              <a:xfrm rot="6361956" flipH="1" flipV="1">
                <a:off x="4462" y="1212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2" name="Line 77"/>
              <p:cNvSpPr>
                <a:spLocks noChangeShapeType="1"/>
              </p:cNvSpPr>
              <p:nvPr/>
            </p:nvSpPr>
            <p:spPr bwMode="auto">
              <a:xfrm rot="6361956">
                <a:off x="4596" y="1401"/>
                <a:ext cx="190" cy="2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83" name="Line 78"/>
              <p:cNvSpPr>
                <a:spLocks noChangeShapeType="1"/>
              </p:cNvSpPr>
              <p:nvPr/>
            </p:nvSpPr>
            <p:spPr bwMode="auto">
              <a:xfrm rot="6361956" flipH="1" flipV="1">
                <a:off x="4744" y="1296"/>
                <a:ext cx="190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grpSp>
          <p:nvGrpSpPr>
            <p:cNvPr id="68675" name="Group 79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8676" name="Line 80"/>
              <p:cNvSpPr>
                <a:spLocks noChangeShapeType="1"/>
              </p:cNvSpPr>
              <p:nvPr/>
            </p:nvSpPr>
            <p:spPr bwMode="auto">
              <a:xfrm>
                <a:off x="4235" y="160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77" name="Line 81"/>
              <p:cNvSpPr>
                <a:spLocks noChangeShapeType="1"/>
              </p:cNvSpPr>
              <p:nvPr/>
            </p:nvSpPr>
            <p:spPr bwMode="auto">
              <a:xfrm rot="6361956" flipH="1" flipV="1">
                <a:off x="4474" y="1198"/>
                <a:ext cx="195" cy="5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78" name="Line 82"/>
              <p:cNvSpPr>
                <a:spLocks noChangeShapeType="1"/>
              </p:cNvSpPr>
              <p:nvPr/>
            </p:nvSpPr>
            <p:spPr bwMode="auto">
              <a:xfrm rot="6361956">
                <a:off x="4617" y="1395"/>
                <a:ext cx="188" cy="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8679" name="Line 83"/>
              <p:cNvSpPr>
                <a:spLocks noChangeShapeType="1"/>
              </p:cNvSpPr>
              <p:nvPr/>
            </p:nvSpPr>
            <p:spPr bwMode="auto">
              <a:xfrm rot="6361956" flipH="1" flipV="1">
                <a:off x="4753" y="1289"/>
                <a:ext cx="188" cy="497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</p:grpSp>
      <p:sp>
        <p:nvSpPr>
          <p:cNvPr id="68621" name="Line 84"/>
          <p:cNvSpPr>
            <a:spLocks noChangeShapeType="1"/>
          </p:cNvSpPr>
          <p:nvPr/>
        </p:nvSpPr>
        <p:spPr bwMode="auto">
          <a:xfrm flipH="1" flipV="1">
            <a:off x="2449513" y="3448050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8622" name="Text Box 85"/>
          <p:cNvSpPr txBox="1">
            <a:spLocks noChangeArrowheads="1"/>
          </p:cNvSpPr>
          <p:nvPr/>
        </p:nvSpPr>
        <p:spPr bwMode="auto">
          <a:xfrm>
            <a:off x="198438" y="4232275"/>
            <a:ext cx="827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old BSS</a:t>
            </a:r>
          </a:p>
        </p:txBody>
      </p:sp>
      <p:grpSp>
        <p:nvGrpSpPr>
          <p:cNvPr id="68623" name="Group 87"/>
          <p:cNvGrpSpPr>
            <a:grpSpLocks/>
          </p:cNvGrpSpPr>
          <p:nvPr/>
        </p:nvGrpSpPr>
        <p:grpSpPr bwMode="auto">
          <a:xfrm>
            <a:off x="1039813" y="3487738"/>
            <a:ext cx="296862" cy="336550"/>
            <a:chOff x="3312" y="2598"/>
            <a:chExt cx="187" cy="212"/>
          </a:xfrm>
        </p:grpSpPr>
        <p:sp>
          <p:nvSpPr>
            <p:cNvPr id="68656" name="Oval 88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57" name="Text Box 89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1</a:t>
              </a:r>
            </a:p>
          </p:txBody>
        </p:sp>
      </p:grpSp>
      <p:grpSp>
        <p:nvGrpSpPr>
          <p:cNvPr id="68624" name="Group 90"/>
          <p:cNvGrpSpPr>
            <a:grpSpLocks/>
          </p:cNvGrpSpPr>
          <p:nvPr/>
        </p:nvGrpSpPr>
        <p:grpSpPr bwMode="auto">
          <a:xfrm>
            <a:off x="3319463" y="3919538"/>
            <a:ext cx="296862" cy="336550"/>
            <a:chOff x="3312" y="2598"/>
            <a:chExt cx="187" cy="212"/>
          </a:xfrm>
        </p:grpSpPr>
        <p:sp>
          <p:nvSpPr>
            <p:cNvPr id="68654" name="Oval 91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55" name="Text Box 92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3</a:t>
              </a:r>
            </a:p>
          </p:txBody>
        </p:sp>
      </p:grpSp>
      <p:sp>
        <p:nvSpPr>
          <p:cNvPr id="68625" name="Line 93"/>
          <p:cNvSpPr>
            <a:spLocks noChangeShapeType="1"/>
          </p:cNvSpPr>
          <p:nvPr/>
        </p:nvSpPr>
        <p:spPr bwMode="auto">
          <a:xfrm>
            <a:off x="2500313" y="3357563"/>
            <a:ext cx="920750" cy="584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26" name="Group 94"/>
          <p:cNvGrpSpPr>
            <a:grpSpLocks/>
          </p:cNvGrpSpPr>
          <p:nvPr/>
        </p:nvGrpSpPr>
        <p:grpSpPr bwMode="auto">
          <a:xfrm>
            <a:off x="2379663" y="3208338"/>
            <a:ext cx="296862" cy="336550"/>
            <a:chOff x="3312" y="2598"/>
            <a:chExt cx="187" cy="212"/>
          </a:xfrm>
        </p:grpSpPr>
        <p:sp>
          <p:nvSpPr>
            <p:cNvPr id="68652" name="Oval 95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53" name="Text Box 96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2</a:t>
              </a:r>
            </a:p>
          </p:txBody>
        </p:sp>
      </p:grpSp>
      <p:sp>
        <p:nvSpPr>
          <p:cNvPr id="68627" name="Freeform 97"/>
          <p:cNvSpPr>
            <a:spLocks/>
          </p:cNvSpPr>
          <p:nvPr/>
        </p:nvSpPr>
        <p:spPr bwMode="auto">
          <a:xfrm>
            <a:off x="823913" y="3406775"/>
            <a:ext cx="2425700" cy="738188"/>
          </a:xfrm>
          <a:custGeom>
            <a:avLst/>
            <a:gdLst>
              <a:gd name="T0" fmla="*/ 2147483647 w 1528"/>
              <a:gd name="T1" fmla="*/ 2147483647 h 465"/>
              <a:gd name="T2" fmla="*/ 2147483647 w 1528"/>
              <a:gd name="T3" fmla="*/ 2147483647 h 465"/>
              <a:gd name="T4" fmla="*/ 2147483647 w 1528"/>
              <a:gd name="T5" fmla="*/ 2147483647 h 465"/>
              <a:gd name="T6" fmla="*/ 0 w 1528"/>
              <a:gd name="T7" fmla="*/ 2147483647 h 465"/>
              <a:gd name="T8" fmla="*/ 0 60000 65536"/>
              <a:gd name="T9" fmla="*/ 0 60000 65536"/>
              <a:gd name="T10" fmla="*/ 0 60000 65536"/>
              <a:gd name="T11" fmla="*/ 0 60000 65536"/>
              <a:gd name="T12" fmla="*/ 0 w 1528"/>
              <a:gd name="T13" fmla="*/ 0 h 465"/>
              <a:gd name="T14" fmla="*/ 1528 w 1528"/>
              <a:gd name="T15" fmla="*/ 465 h 4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8" h="465">
                <a:moveTo>
                  <a:pt x="1528" y="425"/>
                </a:moveTo>
                <a:cubicBezTo>
                  <a:pt x="1340" y="279"/>
                  <a:pt x="1153" y="133"/>
                  <a:pt x="1004" y="73"/>
                </a:cubicBezTo>
                <a:cubicBezTo>
                  <a:pt x="855" y="13"/>
                  <a:pt x="799" y="0"/>
                  <a:pt x="632" y="65"/>
                </a:cubicBezTo>
                <a:cubicBezTo>
                  <a:pt x="465" y="130"/>
                  <a:pt x="232" y="297"/>
                  <a:pt x="0" y="465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28" name="Group 98"/>
          <p:cNvGrpSpPr>
            <a:grpSpLocks/>
          </p:cNvGrpSpPr>
          <p:nvPr/>
        </p:nvGrpSpPr>
        <p:grpSpPr bwMode="auto">
          <a:xfrm>
            <a:off x="1947863" y="3341688"/>
            <a:ext cx="296862" cy="336550"/>
            <a:chOff x="3312" y="2598"/>
            <a:chExt cx="187" cy="212"/>
          </a:xfrm>
        </p:grpSpPr>
        <p:sp>
          <p:nvSpPr>
            <p:cNvPr id="68650" name="Oval 99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51" name="Text Box 100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4</a:t>
              </a:r>
            </a:p>
          </p:txBody>
        </p:sp>
      </p:grpSp>
      <p:sp>
        <p:nvSpPr>
          <p:cNvPr id="68629" name="Line 101"/>
          <p:cNvSpPr>
            <a:spLocks noChangeShapeType="1"/>
          </p:cNvSpPr>
          <p:nvPr/>
        </p:nvSpPr>
        <p:spPr bwMode="auto">
          <a:xfrm>
            <a:off x="957263" y="4259263"/>
            <a:ext cx="596900" cy="254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30" name="Group 102"/>
          <p:cNvGrpSpPr>
            <a:grpSpLocks/>
          </p:cNvGrpSpPr>
          <p:nvPr/>
        </p:nvGrpSpPr>
        <p:grpSpPr bwMode="auto">
          <a:xfrm>
            <a:off x="1071563" y="4192588"/>
            <a:ext cx="296862" cy="336550"/>
            <a:chOff x="3312" y="2598"/>
            <a:chExt cx="187" cy="212"/>
          </a:xfrm>
        </p:grpSpPr>
        <p:sp>
          <p:nvSpPr>
            <p:cNvPr id="68648" name="Oval 103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49" name="Text Box 104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5</a:t>
              </a:r>
            </a:p>
          </p:txBody>
        </p:sp>
      </p:grpSp>
      <p:sp>
        <p:nvSpPr>
          <p:cNvPr id="68631" name="Freeform 105"/>
          <p:cNvSpPr>
            <a:spLocks/>
          </p:cNvSpPr>
          <p:nvPr/>
        </p:nvSpPr>
        <p:spPr bwMode="auto">
          <a:xfrm>
            <a:off x="2525713" y="4100513"/>
            <a:ext cx="844550" cy="520700"/>
          </a:xfrm>
          <a:custGeom>
            <a:avLst/>
            <a:gdLst>
              <a:gd name="T0" fmla="*/ 0 w 532"/>
              <a:gd name="T1" fmla="*/ 2147483647 h 328"/>
              <a:gd name="T2" fmla="*/ 2147483647 w 532"/>
              <a:gd name="T3" fmla="*/ 2147483647 h 328"/>
              <a:gd name="T4" fmla="*/ 2147483647 w 532"/>
              <a:gd name="T5" fmla="*/ 2147483647 h 328"/>
              <a:gd name="T6" fmla="*/ 0 60000 65536"/>
              <a:gd name="T7" fmla="*/ 0 60000 65536"/>
              <a:gd name="T8" fmla="*/ 0 60000 65536"/>
              <a:gd name="T9" fmla="*/ 0 w 532"/>
              <a:gd name="T10" fmla="*/ 0 h 328"/>
              <a:gd name="T11" fmla="*/ 532 w 532"/>
              <a:gd name="T12" fmla="*/ 328 h 3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32" h="328">
                <a:moveTo>
                  <a:pt x="0" y="272"/>
                </a:moveTo>
                <a:cubicBezTo>
                  <a:pt x="82" y="235"/>
                  <a:pt x="452" y="0"/>
                  <a:pt x="492" y="52"/>
                </a:cubicBezTo>
                <a:cubicBezTo>
                  <a:pt x="532" y="104"/>
                  <a:pt x="156" y="270"/>
                  <a:pt x="68" y="3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32" name="Group 106"/>
          <p:cNvGrpSpPr>
            <a:grpSpLocks/>
          </p:cNvGrpSpPr>
          <p:nvPr/>
        </p:nvGrpSpPr>
        <p:grpSpPr bwMode="auto">
          <a:xfrm>
            <a:off x="2811463" y="4211638"/>
            <a:ext cx="296862" cy="336550"/>
            <a:chOff x="3312" y="2598"/>
            <a:chExt cx="187" cy="212"/>
          </a:xfrm>
        </p:grpSpPr>
        <p:sp>
          <p:nvSpPr>
            <p:cNvPr id="68646" name="Oval 107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47" name="Text Box 108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6</a:t>
              </a:r>
            </a:p>
          </p:txBody>
        </p:sp>
      </p:grpSp>
      <p:sp>
        <p:nvSpPr>
          <p:cNvPr id="68633" name="Freeform 109"/>
          <p:cNvSpPr>
            <a:spLocks/>
          </p:cNvSpPr>
          <p:nvPr/>
        </p:nvSpPr>
        <p:spPr bwMode="auto">
          <a:xfrm>
            <a:off x="2303463" y="3567113"/>
            <a:ext cx="755650" cy="920750"/>
          </a:xfrm>
          <a:custGeom>
            <a:avLst/>
            <a:gdLst>
              <a:gd name="T0" fmla="*/ 2147483647 w 476"/>
              <a:gd name="T1" fmla="*/ 2147483647 h 580"/>
              <a:gd name="T2" fmla="*/ 2147483647 w 476"/>
              <a:gd name="T3" fmla="*/ 2147483647 h 580"/>
              <a:gd name="T4" fmla="*/ 0 w 476"/>
              <a:gd name="T5" fmla="*/ 0 h 580"/>
              <a:gd name="T6" fmla="*/ 0 60000 65536"/>
              <a:gd name="T7" fmla="*/ 0 60000 65536"/>
              <a:gd name="T8" fmla="*/ 0 60000 65536"/>
              <a:gd name="T9" fmla="*/ 0 w 476"/>
              <a:gd name="T10" fmla="*/ 0 h 580"/>
              <a:gd name="T11" fmla="*/ 476 w 476"/>
              <a:gd name="T12" fmla="*/ 580 h 5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6" h="580">
                <a:moveTo>
                  <a:pt x="68" y="580"/>
                </a:moveTo>
                <a:cubicBezTo>
                  <a:pt x="135" y="537"/>
                  <a:pt x="468" y="380"/>
                  <a:pt x="472" y="324"/>
                </a:cubicBezTo>
                <a:cubicBezTo>
                  <a:pt x="476" y="268"/>
                  <a:pt x="98" y="67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34" name="Group 110"/>
          <p:cNvGrpSpPr>
            <a:grpSpLocks/>
          </p:cNvGrpSpPr>
          <p:nvPr/>
        </p:nvGrpSpPr>
        <p:grpSpPr bwMode="auto">
          <a:xfrm>
            <a:off x="2411413" y="3627438"/>
            <a:ext cx="296862" cy="336550"/>
            <a:chOff x="3312" y="2598"/>
            <a:chExt cx="187" cy="212"/>
          </a:xfrm>
        </p:grpSpPr>
        <p:sp>
          <p:nvSpPr>
            <p:cNvPr id="68644" name="Oval 111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45" name="Text Box 112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7</a:t>
              </a:r>
            </a:p>
          </p:txBody>
        </p:sp>
      </p:grpSp>
      <p:sp>
        <p:nvSpPr>
          <p:cNvPr id="68635" name="Line 113"/>
          <p:cNvSpPr>
            <a:spLocks noChangeShapeType="1"/>
          </p:cNvSpPr>
          <p:nvPr/>
        </p:nvSpPr>
        <p:spPr bwMode="auto">
          <a:xfrm flipH="1">
            <a:off x="1058863" y="3598863"/>
            <a:ext cx="812800" cy="539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8636" name="Group 114"/>
          <p:cNvGrpSpPr>
            <a:grpSpLocks/>
          </p:cNvGrpSpPr>
          <p:nvPr/>
        </p:nvGrpSpPr>
        <p:grpSpPr bwMode="auto">
          <a:xfrm>
            <a:off x="1370013" y="3741738"/>
            <a:ext cx="296862" cy="336550"/>
            <a:chOff x="3312" y="2598"/>
            <a:chExt cx="187" cy="212"/>
          </a:xfrm>
        </p:grpSpPr>
        <p:sp>
          <p:nvSpPr>
            <p:cNvPr id="68642" name="Oval 115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8643" name="Text Box 116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  <a:latin typeface="Arial" pitchFamily="34" charset="0"/>
                </a:rPr>
                <a:t>8</a:t>
              </a:r>
            </a:p>
          </p:txBody>
        </p:sp>
      </p:grpSp>
      <p:sp>
        <p:nvSpPr>
          <p:cNvPr id="68637" name="Text Box 119"/>
          <p:cNvSpPr txBox="1">
            <a:spLocks noChangeArrowheads="1"/>
          </p:cNvSpPr>
          <p:nvPr/>
        </p:nvSpPr>
        <p:spPr bwMode="auto">
          <a:xfrm>
            <a:off x="3024188" y="4360863"/>
            <a:ext cx="915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new BSS</a:t>
            </a:r>
          </a:p>
        </p:txBody>
      </p:sp>
      <p:sp>
        <p:nvSpPr>
          <p:cNvPr id="68638" name="Rectangle 120"/>
          <p:cNvSpPr>
            <a:spLocks noChangeArrowheads="1"/>
          </p:cNvSpPr>
          <p:nvPr/>
        </p:nvSpPr>
        <p:spPr bwMode="auto">
          <a:xfrm>
            <a:off x="4140200" y="1095375"/>
            <a:ext cx="5003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1.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το παλιό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πληροφορεί το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MSC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για επικείμενη </a:t>
            </a:r>
            <a:r>
              <a:rPr lang="el-GR" sz="1800" dirty="0" err="1">
                <a:latin typeface="Arial" pitchFamily="34" charset="0"/>
                <a:cs typeface="Arial" pitchFamily="34" charset="0"/>
              </a:rPr>
              <a:t>μεταπομπή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παρέχει λίστα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1800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νέων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BSS 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2. MSC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δημιουργεί διαδρομή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αναθέτει πόρους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)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προς το νέο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</a:t>
            </a: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3.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νέο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αναθέτει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κανάλι για χρήση από το κινητό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4.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νέο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στέλνει σήμα σε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MSC,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παλιό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BSS: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έτοιμο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5.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παλιό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λέει στο κινητό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εκτέλεσε </a:t>
            </a:r>
            <a:r>
              <a:rPr lang="el-GR" sz="1800" dirty="0" err="1">
                <a:latin typeface="Arial" pitchFamily="34" charset="0"/>
                <a:cs typeface="Arial" pitchFamily="34" charset="0"/>
              </a:rPr>
              <a:t>μεταπομπή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προς νέο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</a:t>
            </a: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6.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κινητό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νέο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στέλνουν σήμα για να ενεργοποιήσουν το νέο κανάλι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7.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το κινητό στέλνει σήμα μέσω του νέου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στο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MSC: </a:t>
            </a:r>
            <a:r>
              <a:rPr lang="el-GR" sz="1800" dirty="0" err="1">
                <a:latin typeface="Arial" pitchFamily="34" charset="0"/>
                <a:cs typeface="Arial" pitchFamily="34" charset="0"/>
              </a:rPr>
              <a:t>μεταπομπή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πλήρης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.  MSC </a:t>
            </a:r>
            <a:r>
              <a:rPr lang="el-GR" sz="1800" dirty="0" err="1">
                <a:latin typeface="Arial" pitchFamily="34" charset="0"/>
                <a:cs typeface="Arial" pitchFamily="34" charset="0"/>
              </a:rPr>
              <a:t>αναδρομολογεί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κλήση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8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πόροι για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MSC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 - παλιό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BSS </a:t>
            </a:r>
            <a:r>
              <a:rPr lang="el-GR" sz="1800" dirty="0">
                <a:latin typeface="Arial" pitchFamily="34" charset="0"/>
                <a:cs typeface="Arial" pitchFamily="34" charset="0"/>
              </a:rPr>
              <a:t>ελευθερώνονται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280988" indent="-280988">
              <a:buSzPct val="75000"/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889000" lvl="1" indent="-38100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68639" name="Line 121"/>
          <p:cNvSpPr>
            <a:spLocks noChangeShapeType="1"/>
          </p:cNvSpPr>
          <p:nvPr/>
        </p:nvSpPr>
        <p:spPr bwMode="auto">
          <a:xfrm>
            <a:off x="2101850" y="2019300"/>
            <a:ext cx="0" cy="75088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68640" name="Rectangle 90"/>
          <p:cNvSpPr>
            <a:spLocks noChangeArrowheads="1"/>
          </p:cNvSpPr>
          <p:nvPr/>
        </p:nvSpPr>
        <p:spPr bwMode="auto">
          <a:xfrm>
            <a:off x="411163" y="1936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GSM: </a:t>
            </a:r>
            <a:r>
              <a:rPr lang="el-GR" sz="3200" dirty="0" err="1">
                <a:solidFill>
                  <a:srgbClr val="000099"/>
                </a:solidFill>
                <a:latin typeface="Gill Sans MT" pitchFamily="34" charset="0"/>
              </a:rPr>
              <a:t>μεταπομπή</a:t>
            </a:r>
            <a:r>
              <a:rPr lang="el-GR" sz="3200" dirty="0">
                <a:solidFill>
                  <a:srgbClr val="000099"/>
                </a:solidFill>
                <a:latin typeface="Gill Sans MT" pitchFamily="34" charset="0"/>
              </a:rPr>
              <a:t> με κοινό 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MSC</a:t>
            </a:r>
          </a:p>
        </p:txBody>
      </p:sp>
      <p:pic>
        <p:nvPicPr>
          <p:cNvPr id="68641" name="Picture 16" descr="underline_bas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046" y="955498"/>
            <a:ext cx="5850205" cy="1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8B6A264A-A1DD-48BF-80FF-D454C3FEBCC3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69636" name="Footer Placeholder 5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69637" name="Slide Number Placeholder 6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22F3D67B-0DF8-4C40-AD73-8DA9E906EF3B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69638" name="Group 2"/>
          <p:cNvGrpSpPr>
            <a:grpSpLocks/>
          </p:cNvGrpSpPr>
          <p:nvPr/>
        </p:nvGrpSpPr>
        <p:grpSpPr bwMode="auto">
          <a:xfrm>
            <a:off x="422275" y="2239963"/>
            <a:ext cx="1408113" cy="1109662"/>
            <a:chOff x="125" y="951"/>
            <a:chExt cx="887" cy="699"/>
          </a:xfrm>
        </p:grpSpPr>
        <p:sp>
          <p:nvSpPr>
            <p:cNvPr id="70166" name="Freeform 3"/>
            <p:cNvSpPr>
              <a:spLocks/>
            </p:cNvSpPr>
            <p:nvPr/>
          </p:nvSpPr>
          <p:spPr bwMode="auto">
            <a:xfrm>
              <a:off x="147" y="1148"/>
              <a:ext cx="817" cy="502"/>
            </a:xfrm>
            <a:custGeom>
              <a:avLst/>
              <a:gdLst>
                <a:gd name="T0" fmla="*/ 7 w 1209"/>
                <a:gd name="T1" fmla="*/ 0 h 1134"/>
                <a:gd name="T2" fmla="*/ 1 w 1209"/>
                <a:gd name="T3" fmla="*/ 0 h 1134"/>
                <a:gd name="T4" fmla="*/ 1 w 1209"/>
                <a:gd name="T5" fmla="*/ 0 h 1134"/>
                <a:gd name="T6" fmla="*/ 1 w 1209"/>
                <a:gd name="T7" fmla="*/ 0 h 1134"/>
                <a:gd name="T8" fmla="*/ 4 w 1209"/>
                <a:gd name="T9" fmla="*/ 0 h 1134"/>
                <a:gd name="T10" fmla="*/ 14 w 1209"/>
                <a:gd name="T11" fmla="*/ 1 h 1134"/>
                <a:gd name="T12" fmla="*/ 28 w 1209"/>
                <a:gd name="T13" fmla="*/ 1 h 1134"/>
                <a:gd name="T14" fmla="*/ 33 w 1209"/>
                <a:gd name="T15" fmla="*/ 0 h 1134"/>
                <a:gd name="T16" fmla="*/ 35 w 1209"/>
                <a:gd name="T17" fmla="*/ 0 h 1134"/>
                <a:gd name="T18" fmla="*/ 33 w 1209"/>
                <a:gd name="T19" fmla="*/ 0 h 1134"/>
                <a:gd name="T20" fmla="*/ 20 w 1209"/>
                <a:gd name="T21" fmla="*/ 0 h 1134"/>
                <a:gd name="T22" fmla="*/ 7 w 1209"/>
                <a:gd name="T23" fmla="*/ 0 h 11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09"/>
                <a:gd name="T37" fmla="*/ 0 h 1134"/>
                <a:gd name="T38" fmla="*/ 1209 w 1209"/>
                <a:gd name="T39" fmla="*/ 1134 h 11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09" h="1134">
                  <a:moveTo>
                    <a:pt x="224" y="6"/>
                  </a:moveTo>
                  <a:cubicBezTo>
                    <a:pt x="112" y="13"/>
                    <a:pt x="66" y="64"/>
                    <a:pt x="33" y="141"/>
                  </a:cubicBezTo>
                  <a:cubicBezTo>
                    <a:pt x="0" y="219"/>
                    <a:pt x="24" y="370"/>
                    <a:pt x="27" y="471"/>
                  </a:cubicBezTo>
                  <a:cubicBezTo>
                    <a:pt x="30" y="572"/>
                    <a:pt x="30" y="664"/>
                    <a:pt x="50" y="747"/>
                  </a:cubicBezTo>
                  <a:cubicBezTo>
                    <a:pt x="70" y="830"/>
                    <a:pt x="79" y="924"/>
                    <a:pt x="149" y="972"/>
                  </a:cubicBezTo>
                  <a:cubicBezTo>
                    <a:pt x="219" y="1020"/>
                    <a:pt x="339" y="1012"/>
                    <a:pt x="469" y="1036"/>
                  </a:cubicBezTo>
                  <a:cubicBezTo>
                    <a:pt x="599" y="1060"/>
                    <a:pt x="822" y="1134"/>
                    <a:pt x="931" y="1115"/>
                  </a:cubicBezTo>
                  <a:cubicBezTo>
                    <a:pt x="1040" y="1096"/>
                    <a:pt x="1079" y="1039"/>
                    <a:pt x="1122" y="920"/>
                  </a:cubicBezTo>
                  <a:cubicBezTo>
                    <a:pt x="1165" y="801"/>
                    <a:pt x="1188" y="523"/>
                    <a:pt x="1189" y="401"/>
                  </a:cubicBezTo>
                  <a:cubicBezTo>
                    <a:pt x="1190" y="279"/>
                    <a:pt x="1209" y="240"/>
                    <a:pt x="1128" y="190"/>
                  </a:cubicBezTo>
                  <a:cubicBezTo>
                    <a:pt x="1046" y="141"/>
                    <a:pt x="850" y="135"/>
                    <a:pt x="701" y="104"/>
                  </a:cubicBezTo>
                  <a:cubicBezTo>
                    <a:pt x="552" y="72"/>
                    <a:pt x="335" y="0"/>
                    <a:pt x="224" y="6"/>
                  </a:cubicBezTo>
                  <a:close/>
                </a:path>
              </a:pathLst>
            </a:custGeom>
            <a:solidFill>
              <a:srgbClr val="33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0167" name="Text Box 4"/>
            <p:cNvSpPr txBox="1">
              <a:spLocks noChangeArrowheads="1"/>
            </p:cNvSpPr>
            <p:nvPr/>
          </p:nvSpPr>
          <p:spPr bwMode="auto">
            <a:xfrm>
              <a:off x="142" y="951"/>
              <a:ext cx="8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home network</a:t>
              </a:r>
            </a:p>
          </p:txBody>
        </p:sp>
        <p:grpSp>
          <p:nvGrpSpPr>
            <p:cNvPr id="70168" name="Group 5"/>
            <p:cNvGrpSpPr>
              <a:grpSpLocks/>
            </p:cNvGrpSpPr>
            <p:nvPr/>
          </p:nvGrpSpPr>
          <p:grpSpPr bwMode="auto">
            <a:xfrm>
              <a:off x="125" y="1203"/>
              <a:ext cx="616" cy="326"/>
              <a:chOff x="581" y="459"/>
              <a:chExt cx="616" cy="326"/>
            </a:xfrm>
          </p:grpSpPr>
          <p:sp>
            <p:nvSpPr>
              <p:cNvPr id="70169" name="Rectangle 6"/>
              <p:cNvSpPr>
                <a:spLocks noChangeArrowheads="1"/>
              </p:cNvSpPr>
              <p:nvPr/>
            </p:nvSpPr>
            <p:spPr bwMode="auto">
              <a:xfrm>
                <a:off x="696" y="464"/>
                <a:ext cx="384" cy="31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70170" name="Text Box 7"/>
              <p:cNvSpPr txBox="1">
                <a:spLocks noChangeArrowheads="1"/>
              </p:cNvSpPr>
              <p:nvPr/>
            </p:nvSpPr>
            <p:spPr bwMode="auto">
              <a:xfrm>
                <a:off x="581" y="459"/>
                <a:ext cx="616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Home MSC</a:t>
                </a:r>
              </a:p>
            </p:txBody>
          </p:sp>
        </p:grpSp>
      </p:grpSp>
      <p:sp>
        <p:nvSpPr>
          <p:cNvPr id="69639" name="Freeform 15"/>
          <p:cNvSpPr>
            <a:spLocks/>
          </p:cNvSpPr>
          <p:nvPr/>
        </p:nvSpPr>
        <p:spPr bwMode="auto">
          <a:xfrm>
            <a:off x="1816100" y="29337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9640" name="Text Box 16"/>
          <p:cNvSpPr txBox="1">
            <a:spLocks noChangeArrowheads="1"/>
          </p:cNvSpPr>
          <p:nvPr/>
        </p:nvSpPr>
        <p:spPr bwMode="auto">
          <a:xfrm>
            <a:off x="2316163" y="3529013"/>
            <a:ext cx="717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PSTN</a:t>
            </a:r>
          </a:p>
        </p:txBody>
      </p:sp>
      <p:grpSp>
        <p:nvGrpSpPr>
          <p:cNvPr id="69641" name="Group 17"/>
          <p:cNvGrpSpPr>
            <a:grpSpLocks/>
          </p:cNvGrpSpPr>
          <p:nvPr/>
        </p:nvGrpSpPr>
        <p:grpSpPr bwMode="auto">
          <a:xfrm>
            <a:off x="1709738" y="5129213"/>
            <a:ext cx="1441450" cy="346075"/>
            <a:chOff x="3072" y="739"/>
            <a:chExt cx="652" cy="146"/>
          </a:xfrm>
        </p:grpSpPr>
        <p:pic>
          <p:nvPicPr>
            <p:cNvPr id="70163" name="Picture 18" descr="lgv_fqmg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164" name="Line 1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165" name="Line 2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pic>
        <p:nvPicPr>
          <p:cNvPr id="69642" name="Picture 21" descr="e2gmc3yp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3913" y="2749550"/>
            <a:ext cx="4111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3" name="Text Box 22"/>
          <p:cNvSpPr txBox="1">
            <a:spLocks noChangeArrowheads="1"/>
          </p:cNvSpPr>
          <p:nvPr/>
        </p:nvSpPr>
        <p:spPr bwMode="auto">
          <a:xfrm>
            <a:off x="2633663" y="2455863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correspondent</a:t>
            </a:r>
          </a:p>
        </p:txBody>
      </p:sp>
      <p:sp>
        <p:nvSpPr>
          <p:cNvPr id="69644" name="Freeform 23"/>
          <p:cNvSpPr>
            <a:spLocks/>
          </p:cNvSpPr>
          <p:nvPr/>
        </p:nvSpPr>
        <p:spPr bwMode="auto">
          <a:xfrm>
            <a:off x="1214438" y="2978150"/>
            <a:ext cx="2222500" cy="446088"/>
          </a:xfrm>
          <a:custGeom>
            <a:avLst/>
            <a:gdLst>
              <a:gd name="T0" fmla="*/ 2147483647 w 1400"/>
              <a:gd name="T1" fmla="*/ 2147483647 h 281"/>
              <a:gd name="T2" fmla="*/ 2147483647 w 1400"/>
              <a:gd name="T3" fmla="*/ 2147483647 h 281"/>
              <a:gd name="T4" fmla="*/ 2147483647 w 1400"/>
              <a:gd name="T5" fmla="*/ 2147483647 h 281"/>
              <a:gd name="T6" fmla="*/ 2147483647 w 1400"/>
              <a:gd name="T7" fmla="*/ 2147483647 h 281"/>
              <a:gd name="T8" fmla="*/ 0 w 1400"/>
              <a:gd name="T9" fmla="*/ 0 h 2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0"/>
              <a:gd name="T16" fmla="*/ 0 h 281"/>
              <a:gd name="T17" fmla="*/ 1400 w 1400"/>
              <a:gd name="T18" fmla="*/ 281 h 2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0" h="281">
                <a:moveTo>
                  <a:pt x="1400" y="104"/>
                </a:moveTo>
                <a:cubicBezTo>
                  <a:pt x="1381" y="121"/>
                  <a:pt x="1397" y="180"/>
                  <a:pt x="1296" y="208"/>
                </a:cubicBezTo>
                <a:cubicBezTo>
                  <a:pt x="1195" y="236"/>
                  <a:pt x="956" y="281"/>
                  <a:pt x="792" y="272"/>
                </a:cubicBezTo>
                <a:cubicBezTo>
                  <a:pt x="628" y="263"/>
                  <a:pt x="444" y="197"/>
                  <a:pt x="312" y="152"/>
                </a:cubicBezTo>
                <a:cubicBezTo>
                  <a:pt x="180" y="107"/>
                  <a:pt x="65" y="32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9645" name="Freeform 24"/>
          <p:cNvSpPr>
            <a:spLocks/>
          </p:cNvSpPr>
          <p:nvPr/>
        </p:nvSpPr>
        <p:spPr bwMode="auto">
          <a:xfrm>
            <a:off x="1062038" y="3003550"/>
            <a:ext cx="1087437" cy="882650"/>
          </a:xfrm>
          <a:custGeom>
            <a:avLst/>
            <a:gdLst>
              <a:gd name="T0" fmla="*/ 0 w 685"/>
              <a:gd name="T1" fmla="*/ 0 h 556"/>
              <a:gd name="T2" fmla="*/ 2147483647 w 685"/>
              <a:gd name="T3" fmla="*/ 2147483647 h 556"/>
              <a:gd name="T4" fmla="*/ 2147483647 w 685"/>
              <a:gd name="T5" fmla="*/ 2147483647 h 556"/>
              <a:gd name="T6" fmla="*/ 2147483647 w 685"/>
              <a:gd name="T7" fmla="*/ 2147483647 h 556"/>
              <a:gd name="T8" fmla="*/ 0 60000 65536"/>
              <a:gd name="T9" fmla="*/ 0 60000 65536"/>
              <a:gd name="T10" fmla="*/ 0 60000 65536"/>
              <a:gd name="T11" fmla="*/ 0 60000 65536"/>
              <a:gd name="T12" fmla="*/ 0 w 685"/>
              <a:gd name="T13" fmla="*/ 0 h 556"/>
              <a:gd name="T14" fmla="*/ 685 w 685"/>
              <a:gd name="T15" fmla="*/ 556 h 5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5" h="556">
                <a:moveTo>
                  <a:pt x="0" y="0"/>
                </a:moveTo>
                <a:cubicBezTo>
                  <a:pt x="96" y="55"/>
                  <a:pt x="467" y="249"/>
                  <a:pt x="576" y="328"/>
                </a:cubicBezTo>
                <a:cubicBezTo>
                  <a:pt x="685" y="407"/>
                  <a:pt x="677" y="434"/>
                  <a:pt x="656" y="472"/>
                </a:cubicBezTo>
                <a:cubicBezTo>
                  <a:pt x="635" y="510"/>
                  <a:pt x="491" y="539"/>
                  <a:pt x="447" y="55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9646" name="Group 25"/>
          <p:cNvGrpSpPr>
            <a:grpSpLocks/>
          </p:cNvGrpSpPr>
          <p:nvPr/>
        </p:nvGrpSpPr>
        <p:grpSpPr bwMode="auto">
          <a:xfrm>
            <a:off x="387350" y="3778250"/>
            <a:ext cx="1020763" cy="841375"/>
            <a:chOff x="1807" y="2856"/>
            <a:chExt cx="803" cy="674"/>
          </a:xfrm>
        </p:grpSpPr>
        <p:sp>
          <p:nvSpPr>
            <p:cNvPr id="70031" name="AutoShape 26"/>
            <p:cNvSpPr>
              <a:spLocks noChangeArrowheads="1"/>
            </p:cNvSpPr>
            <p:nvPr/>
          </p:nvSpPr>
          <p:spPr bwMode="auto">
            <a:xfrm>
              <a:off x="1807" y="2856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032" name="AutoShape 27"/>
            <p:cNvSpPr>
              <a:spLocks noChangeArrowheads="1"/>
            </p:cNvSpPr>
            <p:nvPr/>
          </p:nvSpPr>
          <p:spPr bwMode="auto">
            <a:xfrm>
              <a:off x="2047" y="3258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033" name="AutoShape 28"/>
            <p:cNvSpPr>
              <a:spLocks noChangeArrowheads="1"/>
            </p:cNvSpPr>
            <p:nvPr/>
          </p:nvSpPr>
          <p:spPr bwMode="auto">
            <a:xfrm>
              <a:off x="2043" y="2984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034" name="AutoShape 29"/>
            <p:cNvSpPr>
              <a:spLocks noChangeArrowheads="1"/>
            </p:cNvSpPr>
            <p:nvPr/>
          </p:nvSpPr>
          <p:spPr bwMode="auto">
            <a:xfrm>
              <a:off x="2282" y="3123"/>
              <a:ext cx="315" cy="272"/>
            </a:xfrm>
            <a:prstGeom prst="hexagon">
              <a:avLst>
                <a:gd name="adj" fmla="val 28861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0035" name="Group 30"/>
            <p:cNvGrpSpPr>
              <a:grpSpLocks/>
            </p:cNvGrpSpPr>
            <p:nvPr/>
          </p:nvGrpSpPr>
          <p:grpSpPr bwMode="auto">
            <a:xfrm>
              <a:off x="2407" y="3162"/>
              <a:ext cx="72" cy="145"/>
              <a:chOff x="3796" y="1043"/>
              <a:chExt cx="865" cy="1237"/>
            </a:xfrm>
          </p:grpSpPr>
          <p:sp>
            <p:nvSpPr>
              <p:cNvPr id="70133" name="Line 31"/>
              <p:cNvSpPr>
                <a:spLocks noChangeShapeType="1"/>
              </p:cNvSpPr>
              <p:nvPr/>
            </p:nvSpPr>
            <p:spPr bwMode="auto">
              <a:xfrm flipH="1">
                <a:off x="398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4" name="Line 32"/>
              <p:cNvSpPr>
                <a:spLocks noChangeShapeType="1"/>
              </p:cNvSpPr>
              <p:nvPr/>
            </p:nvSpPr>
            <p:spPr bwMode="auto">
              <a:xfrm>
                <a:off x="422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5" name="Line 33"/>
              <p:cNvSpPr>
                <a:spLocks noChangeShapeType="1"/>
              </p:cNvSpPr>
              <p:nvPr/>
            </p:nvSpPr>
            <p:spPr bwMode="auto">
              <a:xfrm>
                <a:off x="398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6" name="Line 34"/>
              <p:cNvSpPr>
                <a:spLocks noChangeShapeType="1"/>
              </p:cNvSpPr>
              <p:nvPr/>
            </p:nvSpPr>
            <p:spPr bwMode="auto">
              <a:xfrm flipH="1">
                <a:off x="422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7" name="Line 35"/>
              <p:cNvSpPr>
                <a:spLocks noChangeShapeType="1"/>
              </p:cNvSpPr>
              <p:nvPr/>
            </p:nvSpPr>
            <p:spPr bwMode="auto">
              <a:xfrm>
                <a:off x="4224" y="1503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8" name="Line 36"/>
              <p:cNvSpPr>
                <a:spLocks noChangeShapeType="1"/>
              </p:cNvSpPr>
              <p:nvPr/>
            </p:nvSpPr>
            <p:spPr bwMode="auto">
              <a:xfrm flipV="1">
                <a:off x="398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39" name="Line 37"/>
              <p:cNvSpPr>
                <a:spLocks noChangeShapeType="1"/>
              </p:cNvSpPr>
              <p:nvPr/>
            </p:nvSpPr>
            <p:spPr bwMode="auto">
              <a:xfrm flipH="1" flipV="1">
                <a:off x="422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0" name="Line 38"/>
              <p:cNvSpPr>
                <a:spLocks noChangeShapeType="1"/>
              </p:cNvSpPr>
              <p:nvPr/>
            </p:nvSpPr>
            <p:spPr bwMode="auto">
              <a:xfrm>
                <a:off x="4089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1" name="Line 39"/>
              <p:cNvSpPr>
                <a:spLocks noChangeShapeType="1"/>
              </p:cNvSpPr>
              <p:nvPr/>
            </p:nvSpPr>
            <p:spPr bwMode="auto">
              <a:xfrm flipV="1">
                <a:off x="4224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2" name="Line 40"/>
              <p:cNvSpPr>
                <a:spLocks noChangeShapeType="1"/>
              </p:cNvSpPr>
              <p:nvPr/>
            </p:nvSpPr>
            <p:spPr bwMode="auto">
              <a:xfrm>
                <a:off x="4044" y="2002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3" name="Line 41"/>
              <p:cNvSpPr>
                <a:spLocks noChangeShapeType="1"/>
              </p:cNvSpPr>
              <p:nvPr/>
            </p:nvSpPr>
            <p:spPr bwMode="auto">
              <a:xfrm flipV="1">
                <a:off x="4224" y="2013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4" name="Line 42"/>
              <p:cNvSpPr>
                <a:spLocks noChangeShapeType="1"/>
              </p:cNvSpPr>
              <p:nvPr/>
            </p:nvSpPr>
            <p:spPr bwMode="auto">
              <a:xfrm flipV="1">
                <a:off x="4224" y="1785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5" name="Line 43"/>
              <p:cNvSpPr>
                <a:spLocks noChangeShapeType="1"/>
              </p:cNvSpPr>
              <p:nvPr/>
            </p:nvSpPr>
            <p:spPr bwMode="auto">
              <a:xfrm flipV="1">
                <a:off x="4224" y="1633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6" name="Line 44"/>
              <p:cNvSpPr>
                <a:spLocks noChangeShapeType="1"/>
              </p:cNvSpPr>
              <p:nvPr/>
            </p:nvSpPr>
            <p:spPr bwMode="auto">
              <a:xfrm>
                <a:off x="4119" y="1774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47" name="Line 45"/>
              <p:cNvSpPr>
                <a:spLocks noChangeShapeType="1"/>
              </p:cNvSpPr>
              <p:nvPr/>
            </p:nvSpPr>
            <p:spPr bwMode="auto">
              <a:xfrm>
                <a:off x="4164" y="1633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148" name="Group 4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159" name="Line 47"/>
                <p:cNvSpPr>
                  <a:spLocks noChangeShapeType="1"/>
                </p:cNvSpPr>
                <p:nvPr/>
              </p:nvSpPr>
              <p:spPr bwMode="auto">
                <a:xfrm>
                  <a:off x="4228" y="161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60" name="Line 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4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61" name="Line 49"/>
                <p:cNvSpPr>
                  <a:spLocks noChangeShapeType="1"/>
                </p:cNvSpPr>
                <p:nvPr/>
              </p:nvSpPr>
              <p:spPr bwMode="auto">
                <a:xfrm rot="6361956">
                  <a:off x="4594" y="1402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62" name="Line 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96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149" name="Group 5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155" name="Line 52"/>
                <p:cNvSpPr>
                  <a:spLocks noChangeShapeType="1"/>
                </p:cNvSpPr>
                <p:nvPr/>
              </p:nvSpPr>
              <p:spPr bwMode="auto">
                <a:xfrm>
                  <a:off x="4218" y="159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6" name="Line 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6" y="118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7" name="Line 54"/>
                <p:cNvSpPr>
                  <a:spLocks noChangeShapeType="1"/>
                </p:cNvSpPr>
                <p:nvPr/>
              </p:nvSpPr>
              <p:spPr bwMode="auto">
                <a:xfrm rot="6361956">
                  <a:off x="4578" y="1419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8" name="Line 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6" y="127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150" name="Group 5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151" name="Line 57"/>
                <p:cNvSpPr>
                  <a:spLocks noChangeShapeType="1"/>
                </p:cNvSpPr>
                <p:nvPr/>
              </p:nvSpPr>
              <p:spPr bwMode="auto">
                <a:xfrm>
                  <a:off x="4246" y="158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2" name="Line 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0" y="1178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3" name="Line 59"/>
                <p:cNvSpPr>
                  <a:spLocks noChangeShapeType="1"/>
                </p:cNvSpPr>
                <p:nvPr/>
              </p:nvSpPr>
              <p:spPr bwMode="auto">
                <a:xfrm rot="6361956">
                  <a:off x="4612" y="1386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54" name="Line 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94" y="1280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036" name="Group 61"/>
            <p:cNvGrpSpPr>
              <a:grpSpLocks/>
            </p:cNvGrpSpPr>
            <p:nvPr/>
          </p:nvGrpSpPr>
          <p:grpSpPr bwMode="auto">
            <a:xfrm>
              <a:off x="2164" y="3034"/>
              <a:ext cx="72" cy="145"/>
              <a:chOff x="3796" y="1043"/>
              <a:chExt cx="865" cy="1237"/>
            </a:xfrm>
          </p:grpSpPr>
          <p:sp>
            <p:nvSpPr>
              <p:cNvPr id="70103" name="Line 62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4" name="Line 63"/>
              <p:cNvSpPr>
                <a:spLocks noChangeShapeType="1"/>
              </p:cNvSpPr>
              <p:nvPr/>
            </p:nvSpPr>
            <p:spPr bwMode="auto">
              <a:xfrm>
                <a:off x="423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5" name="Line 64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6" name="Line 65"/>
              <p:cNvSpPr>
                <a:spLocks noChangeShapeType="1"/>
              </p:cNvSpPr>
              <p:nvPr/>
            </p:nvSpPr>
            <p:spPr bwMode="auto">
              <a:xfrm flipH="1">
                <a:off x="423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7" name="Line 66"/>
              <p:cNvSpPr>
                <a:spLocks noChangeShapeType="1"/>
              </p:cNvSpPr>
              <p:nvPr/>
            </p:nvSpPr>
            <p:spPr bwMode="auto">
              <a:xfrm>
                <a:off x="4233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8" name="Line 67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09" name="Line 68"/>
              <p:cNvSpPr>
                <a:spLocks noChangeShapeType="1"/>
              </p:cNvSpPr>
              <p:nvPr/>
            </p:nvSpPr>
            <p:spPr bwMode="auto">
              <a:xfrm flipH="1" flipV="1">
                <a:off x="423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0" name="Line 69"/>
              <p:cNvSpPr>
                <a:spLocks noChangeShapeType="1"/>
              </p:cNvSpPr>
              <p:nvPr/>
            </p:nvSpPr>
            <p:spPr bwMode="auto">
              <a:xfrm>
                <a:off x="4098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1" name="Line 70"/>
              <p:cNvSpPr>
                <a:spLocks noChangeShapeType="1"/>
              </p:cNvSpPr>
              <p:nvPr/>
            </p:nvSpPr>
            <p:spPr bwMode="auto">
              <a:xfrm flipV="1">
                <a:off x="4233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2" name="Line 71"/>
              <p:cNvSpPr>
                <a:spLocks noChangeShapeType="1"/>
              </p:cNvSpPr>
              <p:nvPr/>
            </p:nvSpPr>
            <p:spPr bwMode="auto">
              <a:xfrm>
                <a:off x="4053" y="1998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3" name="Line 72"/>
              <p:cNvSpPr>
                <a:spLocks noChangeShapeType="1"/>
              </p:cNvSpPr>
              <p:nvPr/>
            </p:nvSpPr>
            <p:spPr bwMode="auto">
              <a:xfrm flipV="1">
                <a:off x="4233" y="2009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4" name="Line 73"/>
              <p:cNvSpPr>
                <a:spLocks noChangeShapeType="1"/>
              </p:cNvSpPr>
              <p:nvPr/>
            </p:nvSpPr>
            <p:spPr bwMode="auto">
              <a:xfrm flipV="1">
                <a:off x="4233" y="1781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5" name="Line 74"/>
              <p:cNvSpPr>
                <a:spLocks noChangeShapeType="1"/>
              </p:cNvSpPr>
              <p:nvPr/>
            </p:nvSpPr>
            <p:spPr bwMode="auto">
              <a:xfrm flipV="1">
                <a:off x="4233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6" name="Line 75"/>
              <p:cNvSpPr>
                <a:spLocks noChangeShapeType="1"/>
              </p:cNvSpPr>
              <p:nvPr/>
            </p:nvSpPr>
            <p:spPr bwMode="auto">
              <a:xfrm>
                <a:off x="4128" y="1770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117" name="Line 76"/>
              <p:cNvSpPr>
                <a:spLocks noChangeShapeType="1"/>
              </p:cNvSpPr>
              <p:nvPr/>
            </p:nvSpPr>
            <p:spPr bwMode="auto">
              <a:xfrm>
                <a:off x="4173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118" name="Group 7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129" name="Line 78"/>
                <p:cNvSpPr>
                  <a:spLocks noChangeShapeType="1"/>
                </p:cNvSpPr>
                <p:nvPr/>
              </p:nvSpPr>
              <p:spPr bwMode="auto">
                <a:xfrm>
                  <a:off x="4247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30" name="Line 7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1" y="1186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31" name="Line 80"/>
                <p:cNvSpPr>
                  <a:spLocks noChangeShapeType="1"/>
                </p:cNvSpPr>
                <p:nvPr/>
              </p:nvSpPr>
              <p:spPr bwMode="auto">
                <a:xfrm rot="6361956">
                  <a:off x="4613" y="1394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32" name="Line 8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62" y="1288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119" name="Group 8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125" name="Line 83"/>
                <p:cNvSpPr>
                  <a:spLocks noChangeShapeType="1"/>
                </p:cNvSpPr>
                <p:nvPr/>
              </p:nvSpPr>
              <p:spPr bwMode="auto">
                <a:xfrm>
                  <a:off x="4209" y="157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6" name="Line 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6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7" name="Line 85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03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8" name="Line 8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5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120" name="Group 8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121" name="Line 88"/>
                <p:cNvSpPr>
                  <a:spLocks noChangeShapeType="1"/>
                </p:cNvSpPr>
                <p:nvPr/>
              </p:nvSpPr>
              <p:spPr bwMode="auto">
                <a:xfrm>
                  <a:off x="4227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2" name="Line 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1" y="1185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3" name="Line 90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24" name="Line 9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5" y="1287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037" name="Group 92"/>
            <p:cNvGrpSpPr>
              <a:grpSpLocks/>
            </p:cNvGrpSpPr>
            <p:nvPr/>
          </p:nvGrpSpPr>
          <p:grpSpPr bwMode="auto">
            <a:xfrm>
              <a:off x="2175" y="3302"/>
              <a:ext cx="72" cy="144"/>
              <a:chOff x="3796" y="1043"/>
              <a:chExt cx="865" cy="1237"/>
            </a:xfrm>
          </p:grpSpPr>
          <p:sp>
            <p:nvSpPr>
              <p:cNvPr id="70073" name="Line 93"/>
              <p:cNvSpPr>
                <a:spLocks noChangeShapeType="1"/>
              </p:cNvSpPr>
              <p:nvPr/>
            </p:nvSpPr>
            <p:spPr bwMode="auto">
              <a:xfrm flipH="1">
                <a:off x="3996" y="1483"/>
                <a:ext cx="225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4" name="Line 94"/>
              <p:cNvSpPr>
                <a:spLocks noChangeShapeType="1"/>
              </p:cNvSpPr>
              <p:nvPr/>
            </p:nvSpPr>
            <p:spPr bwMode="auto">
              <a:xfrm>
                <a:off x="4221" y="1483"/>
                <a:ext cx="240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5" name="Line 95"/>
              <p:cNvSpPr>
                <a:spLocks noChangeShapeType="1"/>
              </p:cNvSpPr>
              <p:nvPr/>
            </p:nvSpPr>
            <p:spPr bwMode="auto">
              <a:xfrm>
                <a:off x="3996" y="2204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6" name="Line 96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7" name="Line 97"/>
              <p:cNvSpPr>
                <a:spLocks noChangeShapeType="1"/>
              </p:cNvSpPr>
              <p:nvPr/>
            </p:nvSpPr>
            <p:spPr bwMode="auto">
              <a:xfrm>
                <a:off x="4221" y="1494"/>
                <a:ext cx="0" cy="7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8" name="Line 98"/>
              <p:cNvSpPr>
                <a:spLocks noChangeShapeType="1"/>
              </p:cNvSpPr>
              <p:nvPr/>
            </p:nvSpPr>
            <p:spPr bwMode="auto">
              <a:xfrm flipV="1">
                <a:off x="3996" y="2128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79" name="Line 99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0" name="Line 100"/>
              <p:cNvSpPr>
                <a:spLocks noChangeShapeType="1"/>
              </p:cNvSpPr>
              <p:nvPr/>
            </p:nvSpPr>
            <p:spPr bwMode="auto">
              <a:xfrm>
                <a:off x="4101" y="1887"/>
                <a:ext cx="12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1" name="Line 101"/>
              <p:cNvSpPr>
                <a:spLocks noChangeShapeType="1"/>
              </p:cNvSpPr>
              <p:nvPr/>
            </p:nvSpPr>
            <p:spPr bwMode="auto">
              <a:xfrm flipV="1">
                <a:off x="4221" y="1887"/>
                <a:ext cx="15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2" name="Line 102"/>
              <p:cNvSpPr>
                <a:spLocks noChangeShapeType="1"/>
              </p:cNvSpPr>
              <p:nvPr/>
            </p:nvSpPr>
            <p:spPr bwMode="auto">
              <a:xfrm>
                <a:off x="4056" y="1997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3" name="Line 103"/>
              <p:cNvSpPr>
                <a:spLocks noChangeShapeType="1"/>
              </p:cNvSpPr>
              <p:nvPr/>
            </p:nvSpPr>
            <p:spPr bwMode="auto">
              <a:xfrm flipV="1">
                <a:off x="4221" y="2018"/>
                <a:ext cx="18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4" name="Line 104"/>
              <p:cNvSpPr>
                <a:spLocks noChangeShapeType="1"/>
              </p:cNvSpPr>
              <p:nvPr/>
            </p:nvSpPr>
            <p:spPr bwMode="auto">
              <a:xfrm flipV="1">
                <a:off x="4221" y="1789"/>
                <a:ext cx="9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5" name="Line 105"/>
              <p:cNvSpPr>
                <a:spLocks noChangeShapeType="1"/>
              </p:cNvSpPr>
              <p:nvPr/>
            </p:nvSpPr>
            <p:spPr bwMode="auto">
              <a:xfrm flipV="1">
                <a:off x="4221" y="1636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6" name="Line 106"/>
              <p:cNvSpPr>
                <a:spLocks noChangeShapeType="1"/>
              </p:cNvSpPr>
              <p:nvPr/>
            </p:nvSpPr>
            <p:spPr bwMode="auto">
              <a:xfrm>
                <a:off x="4131" y="1778"/>
                <a:ext cx="10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87" name="Line 107"/>
              <p:cNvSpPr>
                <a:spLocks noChangeShapeType="1"/>
              </p:cNvSpPr>
              <p:nvPr/>
            </p:nvSpPr>
            <p:spPr bwMode="auto">
              <a:xfrm>
                <a:off x="4176" y="1625"/>
                <a:ext cx="6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088" name="Group 10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099" name="Line 109"/>
                <p:cNvSpPr>
                  <a:spLocks noChangeShapeType="1"/>
                </p:cNvSpPr>
                <p:nvPr/>
              </p:nvSpPr>
              <p:spPr bwMode="auto">
                <a:xfrm>
                  <a:off x="4220" y="160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00" name="Line 11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7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01" name="Line 111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5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102" name="Line 11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90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089" name="Group 11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095" name="Line 114"/>
                <p:cNvSpPr>
                  <a:spLocks noChangeShapeType="1"/>
                </p:cNvSpPr>
                <p:nvPr/>
              </p:nvSpPr>
              <p:spPr bwMode="auto">
                <a:xfrm>
                  <a:off x="4217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6" name="Line 1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19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7" name="Line 116"/>
                <p:cNvSpPr>
                  <a:spLocks noChangeShapeType="1"/>
                </p:cNvSpPr>
                <p:nvPr/>
              </p:nvSpPr>
              <p:spPr bwMode="auto">
                <a:xfrm rot="6361956">
                  <a:off x="4579" y="1425"/>
                  <a:ext cx="207" cy="21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8" name="Line 1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9" y="128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090" name="Group 11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091" name="Line 119"/>
                <p:cNvSpPr>
                  <a:spLocks noChangeShapeType="1"/>
                </p:cNvSpPr>
                <p:nvPr/>
              </p:nvSpPr>
              <p:spPr bwMode="auto">
                <a:xfrm>
                  <a:off x="422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2" name="Line 1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4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3" name="Line 121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3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94" name="Line 1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8" y="1287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038" name="Group 123"/>
            <p:cNvGrpSpPr>
              <a:grpSpLocks/>
            </p:cNvGrpSpPr>
            <p:nvPr/>
          </p:nvGrpSpPr>
          <p:grpSpPr bwMode="auto">
            <a:xfrm>
              <a:off x="1934" y="2899"/>
              <a:ext cx="72" cy="145"/>
              <a:chOff x="3796" y="1043"/>
              <a:chExt cx="865" cy="1237"/>
            </a:xfrm>
          </p:grpSpPr>
          <p:sp>
            <p:nvSpPr>
              <p:cNvPr id="70043" name="Line 124"/>
              <p:cNvSpPr>
                <a:spLocks noChangeShapeType="1"/>
              </p:cNvSpPr>
              <p:nvPr/>
            </p:nvSpPr>
            <p:spPr bwMode="auto">
              <a:xfrm flipH="1">
                <a:off x="3996" y="1479"/>
                <a:ext cx="225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4" name="Line 125"/>
              <p:cNvSpPr>
                <a:spLocks noChangeShapeType="1"/>
              </p:cNvSpPr>
              <p:nvPr/>
            </p:nvSpPr>
            <p:spPr bwMode="auto">
              <a:xfrm>
                <a:off x="4221" y="1479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5" name="Line 126"/>
              <p:cNvSpPr>
                <a:spLocks noChangeShapeType="1"/>
              </p:cNvSpPr>
              <p:nvPr/>
            </p:nvSpPr>
            <p:spPr bwMode="auto">
              <a:xfrm>
                <a:off x="3996" y="2206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6" name="Line 127"/>
              <p:cNvSpPr>
                <a:spLocks noChangeShapeType="1"/>
              </p:cNvSpPr>
              <p:nvPr/>
            </p:nvSpPr>
            <p:spPr bwMode="auto">
              <a:xfrm flipH="1">
                <a:off x="4221" y="2206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7" name="Line 128"/>
              <p:cNvSpPr>
                <a:spLocks noChangeShapeType="1"/>
              </p:cNvSpPr>
              <p:nvPr/>
            </p:nvSpPr>
            <p:spPr bwMode="auto">
              <a:xfrm>
                <a:off x="4221" y="1501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8" name="Line 129"/>
              <p:cNvSpPr>
                <a:spLocks noChangeShapeType="1"/>
              </p:cNvSpPr>
              <p:nvPr/>
            </p:nvSpPr>
            <p:spPr bwMode="auto">
              <a:xfrm flipV="1">
                <a:off x="3996" y="2130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49" name="Line 130"/>
              <p:cNvSpPr>
                <a:spLocks noChangeShapeType="1"/>
              </p:cNvSpPr>
              <p:nvPr/>
            </p:nvSpPr>
            <p:spPr bwMode="auto">
              <a:xfrm flipH="1" flipV="1">
                <a:off x="4221" y="2130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0" name="Line 131"/>
              <p:cNvSpPr>
                <a:spLocks noChangeShapeType="1"/>
              </p:cNvSpPr>
              <p:nvPr/>
            </p:nvSpPr>
            <p:spPr bwMode="auto">
              <a:xfrm>
                <a:off x="4101" y="1891"/>
                <a:ext cx="12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1" name="Line 132"/>
              <p:cNvSpPr>
                <a:spLocks noChangeShapeType="1"/>
              </p:cNvSpPr>
              <p:nvPr/>
            </p:nvSpPr>
            <p:spPr bwMode="auto">
              <a:xfrm flipV="1">
                <a:off x="4221" y="1891"/>
                <a:ext cx="15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2" name="Line 133"/>
              <p:cNvSpPr>
                <a:spLocks noChangeShapeType="1"/>
              </p:cNvSpPr>
              <p:nvPr/>
            </p:nvSpPr>
            <p:spPr bwMode="auto">
              <a:xfrm>
                <a:off x="4056" y="2000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3" name="Line 134"/>
              <p:cNvSpPr>
                <a:spLocks noChangeShapeType="1"/>
              </p:cNvSpPr>
              <p:nvPr/>
            </p:nvSpPr>
            <p:spPr bwMode="auto">
              <a:xfrm flipV="1">
                <a:off x="4221" y="2011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4" name="Line 135"/>
              <p:cNvSpPr>
                <a:spLocks noChangeShapeType="1"/>
              </p:cNvSpPr>
              <p:nvPr/>
            </p:nvSpPr>
            <p:spPr bwMode="auto">
              <a:xfrm flipV="1">
                <a:off x="4221" y="1783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5" name="Line 136"/>
              <p:cNvSpPr>
                <a:spLocks noChangeShapeType="1"/>
              </p:cNvSpPr>
              <p:nvPr/>
            </p:nvSpPr>
            <p:spPr bwMode="auto">
              <a:xfrm flipV="1">
                <a:off x="4221" y="1631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6" name="Line 137"/>
              <p:cNvSpPr>
                <a:spLocks noChangeShapeType="1"/>
              </p:cNvSpPr>
              <p:nvPr/>
            </p:nvSpPr>
            <p:spPr bwMode="auto">
              <a:xfrm>
                <a:off x="4131" y="1772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057" name="Line 138"/>
              <p:cNvSpPr>
                <a:spLocks noChangeShapeType="1"/>
              </p:cNvSpPr>
              <p:nvPr/>
            </p:nvSpPr>
            <p:spPr bwMode="auto">
              <a:xfrm>
                <a:off x="4176" y="1631"/>
                <a:ext cx="6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058" name="Group 13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069" name="Line 140"/>
                <p:cNvSpPr>
                  <a:spLocks noChangeShapeType="1"/>
                </p:cNvSpPr>
                <p:nvPr/>
              </p:nvSpPr>
              <p:spPr bwMode="auto">
                <a:xfrm>
                  <a:off x="4220" y="161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70" name="Line 14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4" y="1190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71" name="Line 142"/>
                <p:cNvSpPr>
                  <a:spLocks noChangeShapeType="1"/>
                </p:cNvSpPr>
                <p:nvPr/>
              </p:nvSpPr>
              <p:spPr bwMode="auto">
                <a:xfrm rot="6361956">
                  <a:off x="4586" y="1398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72" name="Line 14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5" y="1292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059" name="Group 14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065" name="Line 145"/>
                <p:cNvSpPr>
                  <a:spLocks noChangeShapeType="1"/>
                </p:cNvSpPr>
                <p:nvPr/>
              </p:nvSpPr>
              <p:spPr bwMode="auto">
                <a:xfrm>
                  <a:off x="4214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6" name="Line 14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7" name="Line 147"/>
                <p:cNvSpPr>
                  <a:spLocks noChangeShapeType="1"/>
                </p:cNvSpPr>
                <p:nvPr/>
              </p:nvSpPr>
              <p:spPr bwMode="auto">
                <a:xfrm rot="6361956">
                  <a:off x="4574" y="1427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8" name="Line 1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060" name="Group 14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061" name="Line 150"/>
                <p:cNvSpPr>
                  <a:spLocks noChangeShapeType="1"/>
                </p:cNvSpPr>
                <p:nvPr/>
              </p:nvSpPr>
              <p:spPr bwMode="auto">
                <a:xfrm>
                  <a:off x="4254" y="158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2" name="Line 1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8" y="1182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3" name="Line 152"/>
                <p:cNvSpPr>
                  <a:spLocks noChangeShapeType="1"/>
                </p:cNvSpPr>
                <p:nvPr/>
              </p:nvSpPr>
              <p:spPr bwMode="auto">
                <a:xfrm rot="6361956">
                  <a:off x="4620" y="1390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64" name="Line 1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2" y="1284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0039" name="Line 154"/>
            <p:cNvSpPr>
              <a:spLocks noChangeShapeType="1"/>
            </p:cNvSpPr>
            <p:nvPr/>
          </p:nvSpPr>
          <p:spPr bwMode="auto">
            <a:xfrm flipV="1">
              <a:off x="2460" y="3031"/>
              <a:ext cx="15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040" name="Line 155"/>
            <p:cNvSpPr>
              <a:spLocks noChangeShapeType="1"/>
            </p:cNvSpPr>
            <p:nvPr/>
          </p:nvSpPr>
          <p:spPr bwMode="auto">
            <a:xfrm flipV="1">
              <a:off x="2227" y="3031"/>
              <a:ext cx="254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041" name="Line 156"/>
            <p:cNvSpPr>
              <a:spLocks noChangeShapeType="1"/>
            </p:cNvSpPr>
            <p:nvPr/>
          </p:nvSpPr>
          <p:spPr bwMode="auto">
            <a:xfrm flipV="1">
              <a:off x="2219" y="3031"/>
              <a:ext cx="245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042" name="Line 157"/>
            <p:cNvSpPr>
              <a:spLocks noChangeShapeType="1"/>
            </p:cNvSpPr>
            <p:nvPr/>
          </p:nvSpPr>
          <p:spPr bwMode="auto">
            <a:xfrm flipV="1">
              <a:off x="1989" y="2974"/>
              <a:ext cx="452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9647" name="Group 158"/>
          <p:cNvGrpSpPr>
            <a:grpSpLocks/>
          </p:cNvGrpSpPr>
          <p:nvPr/>
        </p:nvGrpSpPr>
        <p:grpSpPr bwMode="auto">
          <a:xfrm>
            <a:off x="993775" y="3702050"/>
            <a:ext cx="977900" cy="330200"/>
            <a:chOff x="717" y="1160"/>
            <a:chExt cx="616" cy="208"/>
          </a:xfrm>
        </p:grpSpPr>
        <p:sp>
          <p:nvSpPr>
            <p:cNvPr id="70029" name="Rectangle 159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030" name="Text Box 160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MSC</a:t>
              </a:r>
            </a:p>
          </p:txBody>
        </p:sp>
      </p:grpSp>
      <p:grpSp>
        <p:nvGrpSpPr>
          <p:cNvPr id="69648" name="Group 161"/>
          <p:cNvGrpSpPr>
            <a:grpSpLocks/>
          </p:cNvGrpSpPr>
          <p:nvPr/>
        </p:nvGrpSpPr>
        <p:grpSpPr bwMode="auto">
          <a:xfrm>
            <a:off x="1308100" y="4424363"/>
            <a:ext cx="1016000" cy="931862"/>
            <a:chOff x="291" y="1263"/>
            <a:chExt cx="640" cy="587"/>
          </a:xfrm>
        </p:grpSpPr>
        <p:sp>
          <p:nvSpPr>
            <p:cNvPr id="69862" name="AutoShape 162"/>
            <p:cNvSpPr>
              <a:spLocks noChangeArrowheads="1"/>
            </p:cNvSpPr>
            <p:nvPr/>
          </p:nvSpPr>
          <p:spPr bwMode="auto">
            <a:xfrm>
              <a:off x="487" y="13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9863" name="AutoShape 163"/>
            <p:cNvSpPr>
              <a:spLocks noChangeArrowheads="1"/>
            </p:cNvSpPr>
            <p:nvPr/>
          </p:nvSpPr>
          <p:spPr bwMode="auto">
            <a:xfrm>
              <a:off x="679" y="1636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9864" name="AutoShape 164"/>
            <p:cNvSpPr>
              <a:spLocks noChangeArrowheads="1"/>
            </p:cNvSpPr>
            <p:nvPr/>
          </p:nvSpPr>
          <p:spPr bwMode="auto">
            <a:xfrm>
              <a:off x="676" y="1421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9865" name="Group 165"/>
            <p:cNvGrpSpPr>
              <a:grpSpLocks/>
            </p:cNvGrpSpPr>
            <p:nvPr/>
          </p:nvGrpSpPr>
          <p:grpSpPr bwMode="auto">
            <a:xfrm>
              <a:off x="291" y="1422"/>
              <a:ext cx="252" cy="214"/>
              <a:chOff x="867" y="1530"/>
              <a:chExt cx="252" cy="214"/>
            </a:xfrm>
          </p:grpSpPr>
          <p:sp>
            <p:nvSpPr>
              <p:cNvPr id="69997" name="AutoShape 166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69998" name="Group 167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9999" name="Line 168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0" name="Line 169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1" name="Line 170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2" name="Line 171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3" name="Line 172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4" name="Line 173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5" name="Line 17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6" name="Line 175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7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8" name="Line 177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09" name="Line 178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10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11" name="Line 180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12" name="Line 181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013" name="Line 182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70014" name="Group 18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0025" name="Line 184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6" name="Line 18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7" name="Line 18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8" name="Line 1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015" name="Group 18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0021" name="Line 189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2" name="Line 19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3" name="Line 19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4" name="Line 19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016" name="Group 19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0017" name="Line 194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18" name="Line 19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19" name="Line 19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020" name="Line 19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9866" name="Group 198"/>
            <p:cNvGrpSpPr>
              <a:grpSpLocks/>
            </p:cNvGrpSpPr>
            <p:nvPr/>
          </p:nvGrpSpPr>
          <p:grpSpPr bwMode="auto">
            <a:xfrm>
              <a:off x="773" y="1460"/>
              <a:ext cx="58" cy="114"/>
              <a:chOff x="3796" y="1043"/>
              <a:chExt cx="865" cy="1237"/>
            </a:xfrm>
          </p:grpSpPr>
          <p:sp>
            <p:nvSpPr>
              <p:cNvPr id="69967" name="Line 199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68" name="Line 200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69" name="Line 201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0" name="Line 202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1" name="Line 203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2" name="Line 204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3" name="Line 205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4" name="Line 206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5" name="Line 207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6" name="Line 208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7" name="Line 209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8" name="Line 210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79" name="Line 211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80" name="Line 212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81" name="Line 213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982" name="Group 21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993" name="Line 215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4" name="Line 2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5" name="Line 217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6" name="Line 21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83" name="Group 21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989" name="Line 220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0" name="Line 2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1" name="Line 222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92" name="Line 22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84" name="Group 22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985" name="Line 225"/>
                <p:cNvSpPr>
                  <a:spLocks noChangeShapeType="1"/>
                </p:cNvSpPr>
                <p:nvPr/>
              </p:nvSpPr>
              <p:spPr bwMode="auto">
                <a:xfrm>
                  <a:off x="4236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86" name="Line 22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7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87" name="Line 227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88" name="Line 22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0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9867" name="Group 229"/>
            <p:cNvGrpSpPr>
              <a:grpSpLocks/>
            </p:cNvGrpSpPr>
            <p:nvPr/>
          </p:nvGrpSpPr>
          <p:grpSpPr bwMode="auto">
            <a:xfrm>
              <a:off x="782" y="1671"/>
              <a:ext cx="57" cy="113"/>
              <a:chOff x="3796" y="1043"/>
              <a:chExt cx="865" cy="1237"/>
            </a:xfrm>
          </p:grpSpPr>
          <p:sp>
            <p:nvSpPr>
              <p:cNvPr id="69937" name="Line 230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38" name="Line 231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39" name="Line 232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0" name="Line 233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1" name="Line 234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2" name="Line 235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3" name="Line 236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4" name="Line 237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5" name="Line 238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6" name="Line 239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7" name="Line 240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8" name="Line 241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49" name="Line 242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50" name="Line 243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51" name="Line 244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952" name="Group 24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963" name="Line 246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4" name="Line 2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5" name="Line 24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6" name="Line 24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53" name="Group 25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959" name="Line 251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0" name="Line 2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1" name="Line 253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62" name="Line 25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54" name="Group 25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955" name="Line 256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56" name="Line 2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57" name="Line 25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58" name="Line 25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9868" name="Group 260"/>
            <p:cNvGrpSpPr>
              <a:grpSpLocks/>
            </p:cNvGrpSpPr>
            <p:nvPr/>
          </p:nvGrpSpPr>
          <p:grpSpPr bwMode="auto">
            <a:xfrm>
              <a:off x="589" y="1354"/>
              <a:ext cx="57" cy="114"/>
              <a:chOff x="3796" y="1043"/>
              <a:chExt cx="865" cy="1237"/>
            </a:xfrm>
          </p:grpSpPr>
          <p:sp>
            <p:nvSpPr>
              <p:cNvPr id="69907" name="Line 261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08" name="Line 262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09" name="Line 263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0" name="Line 264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1" name="Line 265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2" name="Line 266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3" name="Line 267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4" name="Line 268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5" name="Line 269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6" name="Line 270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7" name="Line 271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8" name="Line 272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19" name="Line 273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20" name="Line 274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921" name="Line 275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922" name="Group 27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933" name="Line 277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4" name="Line 27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5" name="Line 279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6" name="Line 28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23" name="Group 28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929" name="Line 282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0" name="Line 2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1" name="Line 284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32" name="Line 28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924" name="Group 28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925" name="Line 287"/>
                <p:cNvSpPr>
                  <a:spLocks noChangeShapeType="1"/>
                </p:cNvSpPr>
                <p:nvPr/>
              </p:nvSpPr>
              <p:spPr bwMode="auto">
                <a:xfrm>
                  <a:off x="4221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26" name="Line 2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27" name="Line 289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928" name="Line 2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7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9869" name="Line 291"/>
            <p:cNvSpPr>
              <a:spLocks noChangeShapeType="1"/>
            </p:cNvSpPr>
            <p:nvPr/>
          </p:nvSpPr>
          <p:spPr bwMode="auto">
            <a:xfrm flipV="1">
              <a:off x="626" y="1272"/>
              <a:ext cx="23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870" name="Line 292"/>
            <p:cNvSpPr>
              <a:spLocks noChangeShapeType="1"/>
            </p:cNvSpPr>
            <p:nvPr/>
          </p:nvSpPr>
          <p:spPr bwMode="auto">
            <a:xfrm flipV="1">
              <a:off x="823" y="1276"/>
              <a:ext cx="75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871" name="Line 293"/>
            <p:cNvSpPr>
              <a:spLocks noChangeShapeType="1"/>
            </p:cNvSpPr>
            <p:nvPr/>
          </p:nvSpPr>
          <p:spPr bwMode="auto">
            <a:xfrm flipV="1">
              <a:off x="817" y="1264"/>
              <a:ext cx="58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872" name="Line 294"/>
            <p:cNvSpPr>
              <a:spLocks noChangeShapeType="1"/>
            </p:cNvSpPr>
            <p:nvPr/>
          </p:nvSpPr>
          <p:spPr bwMode="auto">
            <a:xfrm flipV="1">
              <a:off x="633" y="1263"/>
              <a:ext cx="226" cy="1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9873" name="Group 295"/>
            <p:cNvGrpSpPr>
              <a:grpSpLocks/>
            </p:cNvGrpSpPr>
            <p:nvPr/>
          </p:nvGrpSpPr>
          <p:grpSpPr bwMode="auto">
            <a:xfrm>
              <a:off x="483" y="1532"/>
              <a:ext cx="252" cy="214"/>
              <a:chOff x="867" y="1530"/>
              <a:chExt cx="252" cy="214"/>
            </a:xfrm>
          </p:grpSpPr>
          <p:sp>
            <p:nvSpPr>
              <p:cNvPr id="69875" name="AutoShape 296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69876" name="Group 297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9877" name="Line 298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78" name="Line 299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79" name="Line 300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0" name="Line 301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1" name="Line 302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2" name="Line 303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3" name="Line 304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4" name="Line 305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5" name="Line 306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6" name="Line 307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7" name="Line 308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8" name="Line 309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89" name="Line 310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90" name="Line 311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91" name="Line 312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9892" name="Group 313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9903" name="Line 314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4" name="Line 31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5" name="Line 31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6" name="Line 31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893" name="Group 318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9899" name="Line 319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0" name="Line 3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1" name="Line 3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902" name="Line 3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894" name="Group 323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9895" name="Line 324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96" name="Line 3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97" name="Line 3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98" name="Line 3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69874" name="Line 328"/>
            <p:cNvSpPr>
              <a:spLocks noChangeShapeType="1"/>
            </p:cNvSpPr>
            <p:nvPr/>
          </p:nvSpPr>
          <p:spPr bwMode="auto">
            <a:xfrm flipV="1">
              <a:off x="414" y="1266"/>
              <a:ext cx="43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649" name="Text Box 329"/>
          <p:cNvSpPr txBox="1">
            <a:spLocks noChangeArrowheads="1"/>
          </p:cNvSpPr>
          <p:nvPr/>
        </p:nvSpPr>
        <p:spPr bwMode="auto">
          <a:xfrm>
            <a:off x="487363" y="3433763"/>
            <a:ext cx="1381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anchor MSC</a:t>
            </a:r>
          </a:p>
        </p:txBody>
      </p:sp>
      <p:grpSp>
        <p:nvGrpSpPr>
          <p:cNvPr id="69650" name="Group 330"/>
          <p:cNvGrpSpPr>
            <a:grpSpLocks/>
          </p:cNvGrpSpPr>
          <p:nvPr/>
        </p:nvGrpSpPr>
        <p:grpSpPr bwMode="auto">
          <a:xfrm>
            <a:off x="3084513" y="4132263"/>
            <a:ext cx="1309687" cy="1147762"/>
            <a:chOff x="146" y="711"/>
            <a:chExt cx="825" cy="723"/>
          </a:xfrm>
        </p:grpSpPr>
        <p:sp>
          <p:nvSpPr>
            <p:cNvPr id="69659" name="AutoShape 331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9660" name="AutoShape 332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9661" name="Group 333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69830" name="AutoShape 334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69831" name="Group 335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9832" name="Line 336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3" name="Line 337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4" name="Line 338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5" name="Line 339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6" name="Line 340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7" name="Line 341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8" name="Line 342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39" name="Line 343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0" name="Line 344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1" name="Line 345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2" name="Line 346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3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4" name="Line 348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5" name="Line 349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46" name="Line 350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9847" name="Group 351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9858" name="Line 352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9" name="Line 3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60" name="Line 35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61" name="Line 35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848" name="Group 356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9854" name="Line 357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5" name="Line 3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6" name="Line 35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7" name="Line 36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849" name="Group 361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9850" name="Line 362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1" name="Line 36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2" name="Line 36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853" name="Line 36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69662" name="Group 366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69800" name="Line 367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1" name="Line 368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2" name="Line 369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3" name="Line 370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4" name="Line 371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5" name="Line 372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6" name="Line 373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7" name="Line 374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8" name="Line 375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09" name="Line 376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10" name="Line 377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11" name="Line 378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12" name="Line 379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13" name="Line 380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814" name="Line 381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815" name="Group 38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826" name="Line 383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7" name="Line 3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8" name="Line 385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9" name="Line 38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816" name="Group 38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822" name="Line 388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3" name="Line 3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4" name="Line 390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5" name="Line 39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817" name="Group 39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818" name="Line 393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19" name="Line 3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0" name="Line 395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821" name="Line 3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69663" name="Group 397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69770" name="Line 398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1" name="Line 399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2" name="Line 400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3" name="Line 401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4" name="Line 402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5" name="Line 403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6" name="Line 404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7" name="Line 405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8" name="Line 406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79" name="Line 407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80" name="Line 408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81" name="Line 409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82" name="Line 410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83" name="Line 411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84" name="Line 412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785" name="Group 41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796" name="Line 414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7" name="Line 4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8" name="Line 416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9" name="Line 4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786" name="Group 41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792" name="Line 419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3" name="Line 4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4" name="Line 421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5" name="Line 4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787" name="Group 42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788" name="Line 424"/>
                <p:cNvSpPr>
                  <a:spLocks noChangeShapeType="1"/>
                </p:cNvSpPr>
                <p:nvPr/>
              </p:nvSpPr>
              <p:spPr bwMode="auto">
                <a:xfrm>
                  <a:off x="4255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89" name="Line 4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0" name="Line 426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91" name="Line 4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9664" name="Line 428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665" name="Line 429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666" name="Line 430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69667" name="Line 431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9668" name="Group 432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69738" name="AutoShape 43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69739" name="Group 43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9740" name="Line 43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1" name="Line 43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2" name="Line 43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3" name="Line 43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4" name="Line 43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5" name="Line 44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6" name="Line 44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7" name="Line 44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8" name="Line 44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49" name="Line 44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50" name="Line 44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51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52" name="Line 44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53" name="Line 44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54" name="Line 44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69755" name="Group 45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9766" name="Line 45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7" name="Line 4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8" name="Line 4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9" name="Line 4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756" name="Group 45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9762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3" name="Line 4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4" name="Line 4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5" name="Line 4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9757" name="Group 46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9758" name="Line 46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59" name="Line 4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0" name="Line 46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69761" name="Line 46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69669" name="Line 465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69670" name="Group 466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69736" name="Rectangle 467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69737" name="Text Box 468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MSC</a:t>
                </a:r>
              </a:p>
            </p:txBody>
          </p:sp>
        </p:grpSp>
        <p:sp>
          <p:nvSpPr>
            <p:cNvPr id="69671" name="AutoShape 469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9672" name="Group 470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69706" name="Line 471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07" name="Line 472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08" name="Line 473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09" name="Line 474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0" name="Line 475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1" name="Line 476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2" name="Line 477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3" name="Line 478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4" name="Line 479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5" name="Line 480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6" name="Line 481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7" name="Line 482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8" name="Line 483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19" name="Line 484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720" name="Line 485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721" name="Group 48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732" name="Line 487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33" name="Line 4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34" name="Line 489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35" name="Line 4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722" name="Group 49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728" name="Line 492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29" name="Line 4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30" name="Line 494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31" name="Line 49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723" name="Group 49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724" name="Line 497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25" name="Line 4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26" name="Line 499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27" name="Line 50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9673" name="AutoShape 501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69674" name="Group 502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69676" name="Line 503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77" name="Line 504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78" name="Line 505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79" name="Line 506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0" name="Line 507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1" name="Line 508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2" name="Line 509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3" name="Line 510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4" name="Line 511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5" name="Line 512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6" name="Line 513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7" name="Line 514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8" name="Line 515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89" name="Line 516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69690" name="Line 517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69691" name="Group 51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9702" name="Line 519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03" name="Line 5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04" name="Line 521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05" name="Line 5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692" name="Group 52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9698" name="Line 524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699" name="Line 5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00" name="Line 526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701" name="Line 5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69693" name="Group 52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9694" name="Line 529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695" name="Line 53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696" name="Line 531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69697" name="Line 53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69675" name="Line 533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651" name="Freeform 534"/>
          <p:cNvSpPr>
            <a:spLocks/>
          </p:cNvSpPr>
          <p:nvPr/>
        </p:nvSpPr>
        <p:spPr bwMode="auto">
          <a:xfrm>
            <a:off x="1798638" y="3884613"/>
            <a:ext cx="609600" cy="1373187"/>
          </a:xfrm>
          <a:custGeom>
            <a:avLst/>
            <a:gdLst>
              <a:gd name="T0" fmla="*/ 0 w 384"/>
              <a:gd name="T1" fmla="*/ 2147483647 h 865"/>
              <a:gd name="T2" fmla="*/ 2147483647 w 384"/>
              <a:gd name="T3" fmla="*/ 2147483647 h 865"/>
              <a:gd name="T4" fmla="*/ 2147483647 w 384"/>
              <a:gd name="T5" fmla="*/ 2147483647 h 865"/>
              <a:gd name="T6" fmla="*/ 2147483647 w 384"/>
              <a:gd name="T7" fmla="*/ 2147483647 h 865"/>
              <a:gd name="T8" fmla="*/ 2147483647 w 384"/>
              <a:gd name="T9" fmla="*/ 2147483647 h 865"/>
              <a:gd name="T10" fmla="*/ 2147483647 w 384"/>
              <a:gd name="T11" fmla="*/ 2147483647 h 8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84"/>
              <a:gd name="T19" fmla="*/ 0 h 865"/>
              <a:gd name="T20" fmla="*/ 384 w 384"/>
              <a:gd name="T21" fmla="*/ 865 h 8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84" h="865">
                <a:moveTo>
                  <a:pt x="0" y="53"/>
                </a:moveTo>
                <a:cubicBezTo>
                  <a:pt x="104" y="26"/>
                  <a:pt x="209" y="0"/>
                  <a:pt x="272" y="21"/>
                </a:cubicBezTo>
                <a:cubicBezTo>
                  <a:pt x="335" y="42"/>
                  <a:pt x="368" y="94"/>
                  <a:pt x="376" y="181"/>
                </a:cubicBezTo>
                <a:cubicBezTo>
                  <a:pt x="384" y="268"/>
                  <a:pt x="338" y="454"/>
                  <a:pt x="320" y="541"/>
                </a:cubicBezTo>
                <a:cubicBezTo>
                  <a:pt x="302" y="628"/>
                  <a:pt x="275" y="652"/>
                  <a:pt x="268" y="706"/>
                </a:cubicBezTo>
                <a:cubicBezTo>
                  <a:pt x="261" y="760"/>
                  <a:pt x="275" y="832"/>
                  <a:pt x="277" y="865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69652" name="Group 535"/>
          <p:cNvGrpSpPr>
            <a:grpSpLocks/>
          </p:cNvGrpSpPr>
          <p:nvPr/>
        </p:nvGrpSpPr>
        <p:grpSpPr bwMode="auto">
          <a:xfrm>
            <a:off x="1944688" y="4203700"/>
            <a:ext cx="623887" cy="330200"/>
            <a:chOff x="2647" y="2987"/>
            <a:chExt cx="393" cy="208"/>
          </a:xfrm>
        </p:grpSpPr>
        <p:sp>
          <p:nvSpPr>
            <p:cNvPr id="69657" name="Rectangle 536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69658" name="Text Box 537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MSC</a:t>
              </a:r>
            </a:p>
          </p:txBody>
        </p:sp>
      </p:grpSp>
      <p:sp>
        <p:nvSpPr>
          <p:cNvPr id="69653" name="Text Box 37"/>
          <p:cNvSpPr txBox="1">
            <a:spLocks noChangeArrowheads="1"/>
          </p:cNvSpPr>
          <p:nvPr/>
        </p:nvSpPr>
        <p:spPr bwMode="auto">
          <a:xfrm>
            <a:off x="1792288" y="5641975"/>
            <a:ext cx="2495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(a) </a:t>
            </a:r>
            <a:r>
              <a:rPr lang="el-GR" sz="1800">
                <a:latin typeface="Arial" pitchFamily="34" charset="0"/>
              </a:rPr>
              <a:t>πριν τη μεταπομπή</a:t>
            </a:r>
            <a:endParaRPr lang="en-US" sz="1800">
              <a:latin typeface="Arial" pitchFamily="34" charset="0"/>
            </a:endParaRPr>
          </a:p>
        </p:txBody>
      </p:sp>
      <p:sp>
        <p:nvSpPr>
          <p:cNvPr id="69654" name="Rectangle 39"/>
          <p:cNvSpPr>
            <a:spLocks noChangeArrowheads="1"/>
          </p:cNvSpPr>
          <p:nvPr/>
        </p:nvSpPr>
        <p:spPr bwMode="auto">
          <a:xfrm>
            <a:off x="476250" y="968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GSM: </a:t>
            </a:r>
            <a:r>
              <a:rPr lang="el-GR" sz="3200" dirty="0" err="1">
                <a:solidFill>
                  <a:srgbClr val="000099"/>
                </a:solidFill>
                <a:latin typeface="Gill Sans MT" pitchFamily="34" charset="0"/>
              </a:rPr>
              <a:t>μεταπομπή</a:t>
            </a:r>
            <a:r>
              <a:rPr lang="el-GR" sz="3200" dirty="0">
                <a:solidFill>
                  <a:srgbClr val="000099"/>
                </a:solidFill>
                <a:latin typeface="Gill Sans MT" pitchFamily="34" charset="0"/>
              </a:rPr>
              <a:t> μεταξύ </a:t>
            </a:r>
            <a:r>
              <a:rPr lang="en-US" sz="3200" dirty="0">
                <a:solidFill>
                  <a:srgbClr val="000099"/>
                </a:solidFill>
                <a:latin typeface="Gill Sans MT" pitchFamily="34" charset="0"/>
              </a:rPr>
              <a:t>MSCs</a:t>
            </a:r>
          </a:p>
        </p:txBody>
      </p:sp>
      <p:sp>
        <p:nvSpPr>
          <p:cNvPr id="69655" name="Rectangle 42"/>
          <p:cNvSpPr>
            <a:spLocks noGrp="1" noChangeArrowheads="1"/>
          </p:cNvSpPr>
          <p:nvPr>
            <p:ph type="body" sz="half" idx="2"/>
          </p:nvPr>
        </p:nvSpPr>
        <p:spPr>
          <a:xfrm>
            <a:off x="4664075" y="1600200"/>
            <a:ext cx="4078288" cy="4648200"/>
          </a:xfrm>
        </p:spPr>
        <p:txBody>
          <a:bodyPr/>
          <a:lstStyle/>
          <a:p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MSC</a:t>
            </a:r>
            <a:r>
              <a:rPr lang="el-GR" sz="2000" i="1" dirty="0" smtClean="0">
                <a:solidFill>
                  <a:srgbClr val="C00000"/>
                </a:solidFill>
                <a:ea typeface="ＭＳ Ｐゴシック" pitchFamily="34" charset="-128"/>
              </a:rPr>
              <a:t> άγκυρα</a:t>
            </a:r>
            <a:r>
              <a:rPr lang="en-US" sz="2000" i="1" dirty="0" smtClean="0">
                <a:solidFill>
                  <a:srgbClr val="C00000"/>
                </a:solidFill>
                <a:ea typeface="ＭＳ Ｐゴシック" pitchFamily="34" charset="-128"/>
              </a:rPr>
              <a:t>:</a:t>
            </a:r>
            <a:r>
              <a:rPr lang="en-US" sz="2000" dirty="0" smtClean="0">
                <a:solidFill>
                  <a:srgbClr val="C00000"/>
                </a:solidFill>
                <a:ea typeface="ＭＳ Ｐゴシック" pitchFamily="34" charset="-128"/>
              </a:rPr>
              <a:t> </a:t>
            </a:r>
            <a:r>
              <a:rPr lang="el-GR" sz="2000" dirty="0" smtClean="0">
                <a:ea typeface="ＭＳ Ｐゴシック" pitchFamily="34" charset="-128"/>
              </a:rPr>
              <a:t>πρώτο </a:t>
            </a:r>
            <a:r>
              <a:rPr lang="en-US" sz="2000" dirty="0" smtClean="0">
                <a:ea typeface="ＭＳ Ｐゴシック" pitchFamily="34" charset="-128"/>
              </a:rPr>
              <a:t>MSC </a:t>
            </a:r>
            <a:r>
              <a:rPr lang="el-GR" sz="2000" dirty="0" smtClean="0">
                <a:ea typeface="ＭＳ Ｐゴシック" pitchFamily="34" charset="-128"/>
              </a:rPr>
              <a:t>που επισκέπτεται κατά την κλήση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κλήση εξακολουθεί να δρομολογείται μέσω</a:t>
            </a:r>
            <a:r>
              <a:rPr lang="en-US" sz="2000" dirty="0" smtClean="0">
                <a:ea typeface="ＭＳ Ｐゴシック" pitchFamily="34" charset="-128"/>
              </a:rPr>
              <a:t> MSC</a:t>
            </a:r>
            <a:r>
              <a:rPr lang="el-GR" sz="2000" dirty="0" smtClean="0">
                <a:ea typeface="ＭＳ Ｐゴシック" pitchFamily="34" charset="-128"/>
              </a:rPr>
              <a:t> άγκυρας</a:t>
            </a:r>
            <a:endParaRPr lang="en-US" sz="2000" dirty="0" smtClean="0">
              <a:ea typeface="ＭＳ Ｐゴシック" pitchFamily="34" charset="-128"/>
            </a:endParaRPr>
          </a:p>
          <a:p>
            <a:r>
              <a:rPr lang="el-GR" sz="2000" dirty="0" smtClean="0">
                <a:ea typeface="ＭＳ Ｐゴシック" pitchFamily="34" charset="-128"/>
              </a:rPr>
              <a:t>νέα </a:t>
            </a:r>
            <a:r>
              <a:rPr lang="en-US" sz="2000" dirty="0" smtClean="0">
                <a:ea typeface="ＭＳ Ｐゴシック" pitchFamily="34" charset="-128"/>
              </a:rPr>
              <a:t>MSCs </a:t>
            </a:r>
            <a:r>
              <a:rPr lang="el-GR" sz="2000" dirty="0" smtClean="0">
                <a:ea typeface="ＭＳ Ｐゴシック" pitchFamily="34" charset="-128"/>
              </a:rPr>
              <a:t>προστίθενται στο τέλος της </a:t>
            </a:r>
            <a:r>
              <a:rPr lang="en-US" sz="2000" dirty="0" smtClean="0">
                <a:ea typeface="ＭＳ Ｐゴシック" pitchFamily="34" charset="-128"/>
              </a:rPr>
              <a:t>MSC </a:t>
            </a:r>
            <a:r>
              <a:rPr lang="el-GR" sz="2000" dirty="0" smtClean="0">
                <a:ea typeface="ＭＳ Ｐゴシック" pitchFamily="34" charset="-128"/>
              </a:rPr>
              <a:t>αλυσίδας καθώς το κινητό μετακινείται σε νέο </a:t>
            </a:r>
            <a:r>
              <a:rPr lang="en-US" sz="2000" dirty="0" smtClean="0">
                <a:ea typeface="ＭＳ Ｐゴシック" pitchFamily="34" charset="-128"/>
              </a:rPr>
              <a:t>MSC</a:t>
            </a:r>
          </a:p>
          <a:p>
            <a:r>
              <a:rPr lang="el-GR" sz="2000" dirty="0" smtClean="0">
                <a:ea typeface="ＭＳ Ｐゴシック" pitchFamily="34" charset="-128"/>
              </a:rPr>
              <a:t>προαιρετικό βήμα ελαχιστοποίησης μονοπατιού για μείωση </a:t>
            </a:r>
            <a:r>
              <a:rPr lang="en-US" sz="2000" dirty="0" smtClean="0">
                <a:ea typeface="ＭＳ Ｐゴシック" pitchFamily="34" charset="-128"/>
              </a:rPr>
              <a:t>multi-MSC </a:t>
            </a:r>
            <a:r>
              <a:rPr lang="el-GR" sz="2000" dirty="0" smtClean="0">
                <a:ea typeface="ＭＳ Ｐゴシック" pitchFamily="34" charset="-128"/>
              </a:rPr>
              <a:t>αλυσίδας</a:t>
            </a:r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69656" name="Picture 17" descr="underline_ba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886" y="941389"/>
            <a:ext cx="6236414" cy="13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6642F88F-6B23-4739-94FA-28AA05609691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70660" name="Footer Placeholder 2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70661" name="Slide Number Placeholder 3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D548B1C8-E858-4C97-AF5A-CA2E0096534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en-US" sz="1200">
              <a:latin typeface="Arial" pitchFamily="34" charset="0"/>
            </a:endParaRPr>
          </a:p>
        </p:txBody>
      </p:sp>
      <p:grpSp>
        <p:nvGrpSpPr>
          <p:cNvPr id="70662" name="Group 2"/>
          <p:cNvGrpSpPr>
            <a:grpSpLocks/>
          </p:cNvGrpSpPr>
          <p:nvPr/>
        </p:nvGrpSpPr>
        <p:grpSpPr bwMode="auto">
          <a:xfrm>
            <a:off x="422275" y="2239963"/>
            <a:ext cx="1408113" cy="1109662"/>
            <a:chOff x="125" y="951"/>
            <a:chExt cx="887" cy="699"/>
          </a:xfrm>
        </p:grpSpPr>
        <p:sp>
          <p:nvSpPr>
            <p:cNvPr id="71190" name="Freeform 3"/>
            <p:cNvSpPr>
              <a:spLocks/>
            </p:cNvSpPr>
            <p:nvPr/>
          </p:nvSpPr>
          <p:spPr bwMode="auto">
            <a:xfrm>
              <a:off x="147" y="1148"/>
              <a:ext cx="817" cy="502"/>
            </a:xfrm>
            <a:custGeom>
              <a:avLst/>
              <a:gdLst>
                <a:gd name="T0" fmla="*/ 7 w 1209"/>
                <a:gd name="T1" fmla="*/ 0 h 1134"/>
                <a:gd name="T2" fmla="*/ 1 w 1209"/>
                <a:gd name="T3" fmla="*/ 0 h 1134"/>
                <a:gd name="T4" fmla="*/ 1 w 1209"/>
                <a:gd name="T5" fmla="*/ 0 h 1134"/>
                <a:gd name="T6" fmla="*/ 1 w 1209"/>
                <a:gd name="T7" fmla="*/ 0 h 1134"/>
                <a:gd name="T8" fmla="*/ 4 w 1209"/>
                <a:gd name="T9" fmla="*/ 0 h 1134"/>
                <a:gd name="T10" fmla="*/ 14 w 1209"/>
                <a:gd name="T11" fmla="*/ 1 h 1134"/>
                <a:gd name="T12" fmla="*/ 28 w 1209"/>
                <a:gd name="T13" fmla="*/ 1 h 1134"/>
                <a:gd name="T14" fmla="*/ 33 w 1209"/>
                <a:gd name="T15" fmla="*/ 0 h 1134"/>
                <a:gd name="T16" fmla="*/ 35 w 1209"/>
                <a:gd name="T17" fmla="*/ 0 h 1134"/>
                <a:gd name="T18" fmla="*/ 33 w 1209"/>
                <a:gd name="T19" fmla="*/ 0 h 1134"/>
                <a:gd name="T20" fmla="*/ 20 w 1209"/>
                <a:gd name="T21" fmla="*/ 0 h 1134"/>
                <a:gd name="T22" fmla="*/ 7 w 1209"/>
                <a:gd name="T23" fmla="*/ 0 h 11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09"/>
                <a:gd name="T37" fmla="*/ 0 h 1134"/>
                <a:gd name="T38" fmla="*/ 1209 w 1209"/>
                <a:gd name="T39" fmla="*/ 1134 h 11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09" h="1134">
                  <a:moveTo>
                    <a:pt x="224" y="6"/>
                  </a:moveTo>
                  <a:cubicBezTo>
                    <a:pt x="112" y="13"/>
                    <a:pt x="66" y="64"/>
                    <a:pt x="33" y="141"/>
                  </a:cubicBezTo>
                  <a:cubicBezTo>
                    <a:pt x="0" y="219"/>
                    <a:pt x="24" y="370"/>
                    <a:pt x="27" y="471"/>
                  </a:cubicBezTo>
                  <a:cubicBezTo>
                    <a:pt x="30" y="572"/>
                    <a:pt x="30" y="664"/>
                    <a:pt x="50" y="747"/>
                  </a:cubicBezTo>
                  <a:cubicBezTo>
                    <a:pt x="70" y="830"/>
                    <a:pt x="79" y="924"/>
                    <a:pt x="149" y="972"/>
                  </a:cubicBezTo>
                  <a:cubicBezTo>
                    <a:pt x="219" y="1020"/>
                    <a:pt x="339" y="1012"/>
                    <a:pt x="469" y="1036"/>
                  </a:cubicBezTo>
                  <a:cubicBezTo>
                    <a:pt x="599" y="1060"/>
                    <a:pt x="822" y="1134"/>
                    <a:pt x="931" y="1115"/>
                  </a:cubicBezTo>
                  <a:cubicBezTo>
                    <a:pt x="1040" y="1096"/>
                    <a:pt x="1079" y="1039"/>
                    <a:pt x="1122" y="920"/>
                  </a:cubicBezTo>
                  <a:cubicBezTo>
                    <a:pt x="1165" y="801"/>
                    <a:pt x="1188" y="523"/>
                    <a:pt x="1189" y="401"/>
                  </a:cubicBezTo>
                  <a:cubicBezTo>
                    <a:pt x="1190" y="279"/>
                    <a:pt x="1209" y="240"/>
                    <a:pt x="1128" y="190"/>
                  </a:cubicBezTo>
                  <a:cubicBezTo>
                    <a:pt x="1046" y="141"/>
                    <a:pt x="850" y="135"/>
                    <a:pt x="701" y="104"/>
                  </a:cubicBezTo>
                  <a:cubicBezTo>
                    <a:pt x="552" y="72"/>
                    <a:pt x="335" y="0"/>
                    <a:pt x="224" y="6"/>
                  </a:cubicBezTo>
                  <a:close/>
                </a:path>
              </a:pathLst>
            </a:custGeom>
            <a:solidFill>
              <a:srgbClr val="33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1191" name="Text Box 4"/>
            <p:cNvSpPr txBox="1">
              <a:spLocks noChangeArrowheads="1"/>
            </p:cNvSpPr>
            <p:nvPr/>
          </p:nvSpPr>
          <p:spPr bwMode="auto">
            <a:xfrm>
              <a:off x="142" y="951"/>
              <a:ext cx="8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home network</a:t>
              </a:r>
            </a:p>
          </p:txBody>
        </p:sp>
        <p:grpSp>
          <p:nvGrpSpPr>
            <p:cNvPr id="71192" name="Group 5"/>
            <p:cNvGrpSpPr>
              <a:grpSpLocks/>
            </p:cNvGrpSpPr>
            <p:nvPr/>
          </p:nvGrpSpPr>
          <p:grpSpPr bwMode="auto">
            <a:xfrm>
              <a:off x="125" y="1203"/>
              <a:ext cx="616" cy="326"/>
              <a:chOff x="581" y="459"/>
              <a:chExt cx="616" cy="326"/>
            </a:xfrm>
          </p:grpSpPr>
          <p:sp>
            <p:nvSpPr>
              <p:cNvPr id="71193" name="Rectangle 6"/>
              <p:cNvSpPr>
                <a:spLocks noChangeArrowheads="1"/>
              </p:cNvSpPr>
              <p:nvPr/>
            </p:nvSpPr>
            <p:spPr bwMode="auto">
              <a:xfrm>
                <a:off x="696" y="464"/>
                <a:ext cx="384" cy="31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71194" name="Text Box 7"/>
              <p:cNvSpPr txBox="1">
                <a:spLocks noChangeArrowheads="1"/>
              </p:cNvSpPr>
              <p:nvPr/>
            </p:nvSpPr>
            <p:spPr bwMode="auto">
              <a:xfrm>
                <a:off x="581" y="459"/>
                <a:ext cx="616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Home MSC</a:t>
                </a:r>
              </a:p>
            </p:txBody>
          </p:sp>
        </p:grpSp>
      </p:grpSp>
      <p:sp>
        <p:nvSpPr>
          <p:cNvPr id="70663" name="Freeform 14"/>
          <p:cNvSpPr>
            <a:spLocks/>
          </p:cNvSpPr>
          <p:nvPr/>
        </p:nvSpPr>
        <p:spPr bwMode="auto">
          <a:xfrm>
            <a:off x="1816100" y="29337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92"/>
              <a:gd name="T37" fmla="*/ 0 h 1255"/>
              <a:gd name="T38" fmla="*/ 1292 w 1292"/>
              <a:gd name="T39" fmla="*/ 1255 h 12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0664" name="Text Box 15"/>
          <p:cNvSpPr txBox="1">
            <a:spLocks noChangeArrowheads="1"/>
          </p:cNvSpPr>
          <p:nvPr/>
        </p:nvSpPr>
        <p:spPr bwMode="auto">
          <a:xfrm>
            <a:off x="2316163" y="3529013"/>
            <a:ext cx="717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PSTN</a:t>
            </a:r>
          </a:p>
        </p:txBody>
      </p:sp>
      <p:pic>
        <p:nvPicPr>
          <p:cNvPr id="70665" name="Picture 20" descr="e2gmc3yp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3913" y="2749550"/>
            <a:ext cx="411162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6" name="Text Box 21"/>
          <p:cNvSpPr txBox="1">
            <a:spLocks noChangeArrowheads="1"/>
          </p:cNvSpPr>
          <p:nvPr/>
        </p:nvSpPr>
        <p:spPr bwMode="auto">
          <a:xfrm>
            <a:off x="2633663" y="2455863"/>
            <a:ext cx="1316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correspondent</a:t>
            </a:r>
          </a:p>
        </p:txBody>
      </p:sp>
      <p:sp>
        <p:nvSpPr>
          <p:cNvPr id="70667" name="Freeform 22"/>
          <p:cNvSpPr>
            <a:spLocks/>
          </p:cNvSpPr>
          <p:nvPr/>
        </p:nvSpPr>
        <p:spPr bwMode="auto">
          <a:xfrm>
            <a:off x="1214438" y="2978150"/>
            <a:ext cx="2222500" cy="446088"/>
          </a:xfrm>
          <a:custGeom>
            <a:avLst/>
            <a:gdLst>
              <a:gd name="T0" fmla="*/ 2147483647 w 1400"/>
              <a:gd name="T1" fmla="*/ 2147483647 h 281"/>
              <a:gd name="T2" fmla="*/ 2147483647 w 1400"/>
              <a:gd name="T3" fmla="*/ 2147483647 h 281"/>
              <a:gd name="T4" fmla="*/ 2147483647 w 1400"/>
              <a:gd name="T5" fmla="*/ 2147483647 h 281"/>
              <a:gd name="T6" fmla="*/ 2147483647 w 1400"/>
              <a:gd name="T7" fmla="*/ 2147483647 h 281"/>
              <a:gd name="T8" fmla="*/ 0 w 1400"/>
              <a:gd name="T9" fmla="*/ 0 h 2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0"/>
              <a:gd name="T16" fmla="*/ 0 h 281"/>
              <a:gd name="T17" fmla="*/ 1400 w 1400"/>
              <a:gd name="T18" fmla="*/ 281 h 2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0" h="281">
                <a:moveTo>
                  <a:pt x="1400" y="104"/>
                </a:moveTo>
                <a:cubicBezTo>
                  <a:pt x="1381" y="121"/>
                  <a:pt x="1397" y="180"/>
                  <a:pt x="1296" y="208"/>
                </a:cubicBezTo>
                <a:cubicBezTo>
                  <a:pt x="1195" y="236"/>
                  <a:pt x="956" y="281"/>
                  <a:pt x="792" y="272"/>
                </a:cubicBezTo>
                <a:cubicBezTo>
                  <a:pt x="628" y="263"/>
                  <a:pt x="444" y="197"/>
                  <a:pt x="312" y="152"/>
                </a:cubicBezTo>
                <a:cubicBezTo>
                  <a:pt x="180" y="107"/>
                  <a:pt x="65" y="32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0668" name="Freeform 23"/>
          <p:cNvSpPr>
            <a:spLocks/>
          </p:cNvSpPr>
          <p:nvPr/>
        </p:nvSpPr>
        <p:spPr bwMode="auto">
          <a:xfrm>
            <a:off x="1062038" y="3003550"/>
            <a:ext cx="1087437" cy="882650"/>
          </a:xfrm>
          <a:custGeom>
            <a:avLst/>
            <a:gdLst>
              <a:gd name="T0" fmla="*/ 0 w 685"/>
              <a:gd name="T1" fmla="*/ 0 h 556"/>
              <a:gd name="T2" fmla="*/ 2147483647 w 685"/>
              <a:gd name="T3" fmla="*/ 2147483647 h 556"/>
              <a:gd name="T4" fmla="*/ 2147483647 w 685"/>
              <a:gd name="T5" fmla="*/ 2147483647 h 556"/>
              <a:gd name="T6" fmla="*/ 2147483647 w 685"/>
              <a:gd name="T7" fmla="*/ 2147483647 h 556"/>
              <a:gd name="T8" fmla="*/ 0 60000 65536"/>
              <a:gd name="T9" fmla="*/ 0 60000 65536"/>
              <a:gd name="T10" fmla="*/ 0 60000 65536"/>
              <a:gd name="T11" fmla="*/ 0 60000 65536"/>
              <a:gd name="T12" fmla="*/ 0 w 685"/>
              <a:gd name="T13" fmla="*/ 0 h 556"/>
              <a:gd name="T14" fmla="*/ 685 w 685"/>
              <a:gd name="T15" fmla="*/ 556 h 5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5" h="556">
                <a:moveTo>
                  <a:pt x="0" y="0"/>
                </a:moveTo>
                <a:cubicBezTo>
                  <a:pt x="96" y="55"/>
                  <a:pt x="467" y="249"/>
                  <a:pt x="576" y="328"/>
                </a:cubicBezTo>
                <a:cubicBezTo>
                  <a:pt x="685" y="407"/>
                  <a:pt x="677" y="434"/>
                  <a:pt x="656" y="472"/>
                </a:cubicBezTo>
                <a:cubicBezTo>
                  <a:pt x="635" y="510"/>
                  <a:pt x="491" y="539"/>
                  <a:pt x="447" y="55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grpSp>
        <p:nvGrpSpPr>
          <p:cNvPr id="70669" name="Group 24"/>
          <p:cNvGrpSpPr>
            <a:grpSpLocks/>
          </p:cNvGrpSpPr>
          <p:nvPr/>
        </p:nvGrpSpPr>
        <p:grpSpPr bwMode="auto">
          <a:xfrm>
            <a:off x="387350" y="3778250"/>
            <a:ext cx="1020763" cy="841375"/>
            <a:chOff x="1807" y="2856"/>
            <a:chExt cx="803" cy="674"/>
          </a:xfrm>
        </p:grpSpPr>
        <p:sp>
          <p:nvSpPr>
            <p:cNvPr id="71058" name="AutoShape 25"/>
            <p:cNvSpPr>
              <a:spLocks noChangeArrowheads="1"/>
            </p:cNvSpPr>
            <p:nvPr/>
          </p:nvSpPr>
          <p:spPr bwMode="auto">
            <a:xfrm>
              <a:off x="1807" y="2856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1059" name="AutoShape 26"/>
            <p:cNvSpPr>
              <a:spLocks noChangeArrowheads="1"/>
            </p:cNvSpPr>
            <p:nvPr/>
          </p:nvSpPr>
          <p:spPr bwMode="auto">
            <a:xfrm>
              <a:off x="2047" y="3258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1060" name="AutoShape 27"/>
            <p:cNvSpPr>
              <a:spLocks noChangeArrowheads="1"/>
            </p:cNvSpPr>
            <p:nvPr/>
          </p:nvSpPr>
          <p:spPr bwMode="auto">
            <a:xfrm>
              <a:off x="2043" y="2984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1061" name="AutoShape 28"/>
            <p:cNvSpPr>
              <a:spLocks noChangeArrowheads="1"/>
            </p:cNvSpPr>
            <p:nvPr/>
          </p:nvSpPr>
          <p:spPr bwMode="auto">
            <a:xfrm>
              <a:off x="2282" y="3123"/>
              <a:ext cx="315" cy="272"/>
            </a:xfrm>
            <a:prstGeom prst="hexagon">
              <a:avLst>
                <a:gd name="adj" fmla="val 28861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1062" name="Group 29"/>
            <p:cNvGrpSpPr>
              <a:grpSpLocks/>
            </p:cNvGrpSpPr>
            <p:nvPr/>
          </p:nvGrpSpPr>
          <p:grpSpPr bwMode="auto">
            <a:xfrm>
              <a:off x="2407" y="3162"/>
              <a:ext cx="72" cy="145"/>
              <a:chOff x="3796" y="1043"/>
              <a:chExt cx="865" cy="1237"/>
            </a:xfrm>
          </p:grpSpPr>
          <p:sp>
            <p:nvSpPr>
              <p:cNvPr id="71160" name="Line 30"/>
              <p:cNvSpPr>
                <a:spLocks noChangeShapeType="1"/>
              </p:cNvSpPr>
              <p:nvPr/>
            </p:nvSpPr>
            <p:spPr bwMode="auto">
              <a:xfrm flipH="1">
                <a:off x="398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1" name="Line 31"/>
              <p:cNvSpPr>
                <a:spLocks noChangeShapeType="1"/>
              </p:cNvSpPr>
              <p:nvPr/>
            </p:nvSpPr>
            <p:spPr bwMode="auto">
              <a:xfrm>
                <a:off x="422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2" name="Line 32"/>
              <p:cNvSpPr>
                <a:spLocks noChangeShapeType="1"/>
              </p:cNvSpPr>
              <p:nvPr/>
            </p:nvSpPr>
            <p:spPr bwMode="auto">
              <a:xfrm>
                <a:off x="398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3" name="Line 33"/>
              <p:cNvSpPr>
                <a:spLocks noChangeShapeType="1"/>
              </p:cNvSpPr>
              <p:nvPr/>
            </p:nvSpPr>
            <p:spPr bwMode="auto">
              <a:xfrm flipH="1">
                <a:off x="422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4" name="Line 34"/>
              <p:cNvSpPr>
                <a:spLocks noChangeShapeType="1"/>
              </p:cNvSpPr>
              <p:nvPr/>
            </p:nvSpPr>
            <p:spPr bwMode="auto">
              <a:xfrm>
                <a:off x="4224" y="1503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5" name="Line 35"/>
              <p:cNvSpPr>
                <a:spLocks noChangeShapeType="1"/>
              </p:cNvSpPr>
              <p:nvPr/>
            </p:nvSpPr>
            <p:spPr bwMode="auto">
              <a:xfrm flipV="1">
                <a:off x="398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6" name="Line 36"/>
              <p:cNvSpPr>
                <a:spLocks noChangeShapeType="1"/>
              </p:cNvSpPr>
              <p:nvPr/>
            </p:nvSpPr>
            <p:spPr bwMode="auto">
              <a:xfrm flipH="1" flipV="1">
                <a:off x="422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7" name="Line 37"/>
              <p:cNvSpPr>
                <a:spLocks noChangeShapeType="1"/>
              </p:cNvSpPr>
              <p:nvPr/>
            </p:nvSpPr>
            <p:spPr bwMode="auto">
              <a:xfrm>
                <a:off x="4089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8" name="Line 38"/>
              <p:cNvSpPr>
                <a:spLocks noChangeShapeType="1"/>
              </p:cNvSpPr>
              <p:nvPr/>
            </p:nvSpPr>
            <p:spPr bwMode="auto">
              <a:xfrm flipV="1">
                <a:off x="4224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69" name="Line 39"/>
              <p:cNvSpPr>
                <a:spLocks noChangeShapeType="1"/>
              </p:cNvSpPr>
              <p:nvPr/>
            </p:nvSpPr>
            <p:spPr bwMode="auto">
              <a:xfrm>
                <a:off x="4044" y="2002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70" name="Line 40"/>
              <p:cNvSpPr>
                <a:spLocks noChangeShapeType="1"/>
              </p:cNvSpPr>
              <p:nvPr/>
            </p:nvSpPr>
            <p:spPr bwMode="auto">
              <a:xfrm flipV="1">
                <a:off x="4224" y="2013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71" name="Line 41"/>
              <p:cNvSpPr>
                <a:spLocks noChangeShapeType="1"/>
              </p:cNvSpPr>
              <p:nvPr/>
            </p:nvSpPr>
            <p:spPr bwMode="auto">
              <a:xfrm flipV="1">
                <a:off x="4224" y="1785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72" name="Line 42"/>
              <p:cNvSpPr>
                <a:spLocks noChangeShapeType="1"/>
              </p:cNvSpPr>
              <p:nvPr/>
            </p:nvSpPr>
            <p:spPr bwMode="auto">
              <a:xfrm flipV="1">
                <a:off x="4224" y="1633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73" name="Line 43"/>
              <p:cNvSpPr>
                <a:spLocks noChangeShapeType="1"/>
              </p:cNvSpPr>
              <p:nvPr/>
            </p:nvSpPr>
            <p:spPr bwMode="auto">
              <a:xfrm>
                <a:off x="4119" y="1774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74" name="Line 44"/>
              <p:cNvSpPr>
                <a:spLocks noChangeShapeType="1"/>
              </p:cNvSpPr>
              <p:nvPr/>
            </p:nvSpPr>
            <p:spPr bwMode="auto">
              <a:xfrm>
                <a:off x="4164" y="1633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1175" name="Group 4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1186" name="Line 46"/>
                <p:cNvSpPr>
                  <a:spLocks noChangeShapeType="1"/>
                </p:cNvSpPr>
                <p:nvPr/>
              </p:nvSpPr>
              <p:spPr bwMode="auto">
                <a:xfrm>
                  <a:off x="4228" y="161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7" name="Line 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4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8" name="Line 48"/>
                <p:cNvSpPr>
                  <a:spLocks noChangeShapeType="1"/>
                </p:cNvSpPr>
                <p:nvPr/>
              </p:nvSpPr>
              <p:spPr bwMode="auto">
                <a:xfrm rot="6361956">
                  <a:off x="4594" y="1402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9" name="Line 4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96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76" name="Group 5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1182" name="Line 51"/>
                <p:cNvSpPr>
                  <a:spLocks noChangeShapeType="1"/>
                </p:cNvSpPr>
                <p:nvPr/>
              </p:nvSpPr>
              <p:spPr bwMode="auto">
                <a:xfrm>
                  <a:off x="4218" y="159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3" name="Line 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6" y="118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4" name="Line 53"/>
                <p:cNvSpPr>
                  <a:spLocks noChangeShapeType="1"/>
                </p:cNvSpPr>
                <p:nvPr/>
              </p:nvSpPr>
              <p:spPr bwMode="auto">
                <a:xfrm rot="6361956">
                  <a:off x="4578" y="1419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5" name="Line 5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6" y="127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77" name="Group 5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1178" name="Line 56"/>
                <p:cNvSpPr>
                  <a:spLocks noChangeShapeType="1"/>
                </p:cNvSpPr>
                <p:nvPr/>
              </p:nvSpPr>
              <p:spPr bwMode="auto">
                <a:xfrm>
                  <a:off x="4246" y="158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79" name="Line 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0" y="1178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0" name="Line 58"/>
                <p:cNvSpPr>
                  <a:spLocks noChangeShapeType="1"/>
                </p:cNvSpPr>
                <p:nvPr/>
              </p:nvSpPr>
              <p:spPr bwMode="auto">
                <a:xfrm rot="6361956">
                  <a:off x="4612" y="1386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81" name="Line 5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94" y="1280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1063" name="Group 60"/>
            <p:cNvGrpSpPr>
              <a:grpSpLocks/>
            </p:cNvGrpSpPr>
            <p:nvPr/>
          </p:nvGrpSpPr>
          <p:grpSpPr bwMode="auto">
            <a:xfrm>
              <a:off x="2164" y="3034"/>
              <a:ext cx="72" cy="145"/>
              <a:chOff x="3796" y="1043"/>
              <a:chExt cx="865" cy="1237"/>
            </a:xfrm>
          </p:grpSpPr>
          <p:sp>
            <p:nvSpPr>
              <p:cNvPr id="71130" name="Line 61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1" name="Line 62"/>
              <p:cNvSpPr>
                <a:spLocks noChangeShapeType="1"/>
              </p:cNvSpPr>
              <p:nvPr/>
            </p:nvSpPr>
            <p:spPr bwMode="auto">
              <a:xfrm>
                <a:off x="423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2" name="Line 63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3" name="Line 64"/>
              <p:cNvSpPr>
                <a:spLocks noChangeShapeType="1"/>
              </p:cNvSpPr>
              <p:nvPr/>
            </p:nvSpPr>
            <p:spPr bwMode="auto">
              <a:xfrm flipH="1">
                <a:off x="423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4" name="Line 65"/>
              <p:cNvSpPr>
                <a:spLocks noChangeShapeType="1"/>
              </p:cNvSpPr>
              <p:nvPr/>
            </p:nvSpPr>
            <p:spPr bwMode="auto">
              <a:xfrm>
                <a:off x="4233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5" name="Line 66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6" name="Line 67"/>
              <p:cNvSpPr>
                <a:spLocks noChangeShapeType="1"/>
              </p:cNvSpPr>
              <p:nvPr/>
            </p:nvSpPr>
            <p:spPr bwMode="auto">
              <a:xfrm flipH="1" flipV="1">
                <a:off x="423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7" name="Line 68"/>
              <p:cNvSpPr>
                <a:spLocks noChangeShapeType="1"/>
              </p:cNvSpPr>
              <p:nvPr/>
            </p:nvSpPr>
            <p:spPr bwMode="auto">
              <a:xfrm>
                <a:off x="4098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8" name="Line 69"/>
              <p:cNvSpPr>
                <a:spLocks noChangeShapeType="1"/>
              </p:cNvSpPr>
              <p:nvPr/>
            </p:nvSpPr>
            <p:spPr bwMode="auto">
              <a:xfrm flipV="1">
                <a:off x="4233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39" name="Line 70"/>
              <p:cNvSpPr>
                <a:spLocks noChangeShapeType="1"/>
              </p:cNvSpPr>
              <p:nvPr/>
            </p:nvSpPr>
            <p:spPr bwMode="auto">
              <a:xfrm>
                <a:off x="4053" y="1998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40" name="Line 71"/>
              <p:cNvSpPr>
                <a:spLocks noChangeShapeType="1"/>
              </p:cNvSpPr>
              <p:nvPr/>
            </p:nvSpPr>
            <p:spPr bwMode="auto">
              <a:xfrm flipV="1">
                <a:off x="4233" y="2009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41" name="Line 72"/>
              <p:cNvSpPr>
                <a:spLocks noChangeShapeType="1"/>
              </p:cNvSpPr>
              <p:nvPr/>
            </p:nvSpPr>
            <p:spPr bwMode="auto">
              <a:xfrm flipV="1">
                <a:off x="4233" y="1781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42" name="Line 73"/>
              <p:cNvSpPr>
                <a:spLocks noChangeShapeType="1"/>
              </p:cNvSpPr>
              <p:nvPr/>
            </p:nvSpPr>
            <p:spPr bwMode="auto">
              <a:xfrm flipV="1">
                <a:off x="4233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43" name="Line 74"/>
              <p:cNvSpPr>
                <a:spLocks noChangeShapeType="1"/>
              </p:cNvSpPr>
              <p:nvPr/>
            </p:nvSpPr>
            <p:spPr bwMode="auto">
              <a:xfrm>
                <a:off x="4128" y="1770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44" name="Line 75"/>
              <p:cNvSpPr>
                <a:spLocks noChangeShapeType="1"/>
              </p:cNvSpPr>
              <p:nvPr/>
            </p:nvSpPr>
            <p:spPr bwMode="auto">
              <a:xfrm>
                <a:off x="4173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1145" name="Group 7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1156" name="Line 77"/>
                <p:cNvSpPr>
                  <a:spLocks noChangeShapeType="1"/>
                </p:cNvSpPr>
                <p:nvPr/>
              </p:nvSpPr>
              <p:spPr bwMode="auto">
                <a:xfrm>
                  <a:off x="4247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7" name="Line 7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1" y="1186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8" name="Line 79"/>
                <p:cNvSpPr>
                  <a:spLocks noChangeShapeType="1"/>
                </p:cNvSpPr>
                <p:nvPr/>
              </p:nvSpPr>
              <p:spPr bwMode="auto">
                <a:xfrm rot="6361956">
                  <a:off x="4613" y="1394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9" name="Line 8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62" y="1288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46" name="Group 8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1152" name="Line 82"/>
                <p:cNvSpPr>
                  <a:spLocks noChangeShapeType="1"/>
                </p:cNvSpPr>
                <p:nvPr/>
              </p:nvSpPr>
              <p:spPr bwMode="auto">
                <a:xfrm>
                  <a:off x="4209" y="157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3" name="Line 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6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4" name="Line 84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03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5" name="Line 8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5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47" name="Group 8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1148" name="Line 87"/>
                <p:cNvSpPr>
                  <a:spLocks noChangeShapeType="1"/>
                </p:cNvSpPr>
                <p:nvPr/>
              </p:nvSpPr>
              <p:spPr bwMode="auto">
                <a:xfrm>
                  <a:off x="4227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49" name="Line 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1" y="1185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0" name="Line 89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51" name="Line 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5" y="1287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1064" name="Group 91"/>
            <p:cNvGrpSpPr>
              <a:grpSpLocks/>
            </p:cNvGrpSpPr>
            <p:nvPr/>
          </p:nvGrpSpPr>
          <p:grpSpPr bwMode="auto">
            <a:xfrm>
              <a:off x="2175" y="3302"/>
              <a:ext cx="72" cy="144"/>
              <a:chOff x="3796" y="1043"/>
              <a:chExt cx="865" cy="1237"/>
            </a:xfrm>
          </p:grpSpPr>
          <p:sp>
            <p:nvSpPr>
              <p:cNvPr id="71100" name="Line 92"/>
              <p:cNvSpPr>
                <a:spLocks noChangeShapeType="1"/>
              </p:cNvSpPr>
              <p:nvPr/>
            </p:nvSpPr>
            <p:spPr bwMode="auto">
              <a:xfrm flipH="1">
                <a:off x="3996" y="1483"/>
                <a:ext cx="225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1" name="Line 93"/>
              <p:cNvSpPr>
                <a:spLocks noChangeShapeType="1"/>
              </p:cNvSpPr>
              <p:nvPr/>
            </p:nvSpPr>
            <p:spPr bwMode="auto">
              <a:xfrm>
                <a:off x="4221" y="1483"/>
                <a:ext cx="240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2" name="Line 94"/>
              <p:cNvSpPr>
                <a:spLocks noChangeShapeType="1"/>
              </p:cNvSpPr>
              <p:nvPr/>
            </p:nvSpPr>
            <p:spPr bwMode="auto">
              <a:xfrm>
                <a:off x="3996" y="2204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3" name="Line 95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4" name="Line 96"/>
              <p:cNvSpPr>
                <a:spLocks noChangeShapeType="1"/>
              </p:cNvSpPr>
              <p:nvPr/>
            </p:nvSpPr>
            <p:spPr bwMode="auto">
              <a:xfrm>
                <a:off x="4221" y="1494"/>
                <a:ext cx="0" cy="7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5" name="Line 97"/>
              <p:cNvSpPr>
                <a:spLocks noChangeShapeType="1"/>
              </p:cNvSpPr>
              <p:nvPr/>
            </p:nvSpPr>
            <p:spPr bwMode="auto">
              <a:xfrm flipV="1">
                <a:off x="3996" y="2128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6" name="Line 98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7" name="Line 99"/>
              <p:cNvSpPr>
                <a:spLocks noChangeShapeType="1"/>
              </p:cNvSpPr>
              <p:nvPr/>
            </p:nvSpPr>
            <p:spPr bwMode="auto">
              <a:xfrm>
                <a:off x="4101" y="1887"/>
                <a:ext cx="12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8" name="Line 100"/>
              <p:cNvSpPr>
                <a:spLocks noChangeShapeType="1"/>
              </p:cNvSpPr>
              <p:nvPr/>
            </p:nvSpPr>
            <p:spPr bwMode="auto">
              <a:xfrm flipV="1">
                <a:off x="4221" y="1887"/>
                <a:ext cx="15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09" name="Line 101"/>
              <p:cNvSpPr>
                <a:spLocks noChangeShapeType="1"/>
              </p:cNvSpPr>
              <p:nvPr/>
            </p:nvSpPr>
            <p:spPr bwMode="auto">
              <a:xfrm>
                <a:off x="4056" y="1997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10" name="Line 102"/>
              <p:cNvSpPr>
                <a:spLocks noChangeShapeType="1"/>
              </p:cNvSpPr>
              <p:nvPr/>
            </p:nvSpPr>
            <p:spPr bwMode="auto">
              <a:xfrm flipV="1">
                <a:off x="4221" y="2018"/>
                <a:ext cx="18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11" name="Line 103"/>
              <p:cNvSpPr>
                <a:spLocks noChangeShapeType="1"/>
              </p:cNvSpPr>
              <p:nvPr/>
            </p:nvSpPr>
            <p:spPr bwMode="auto">
              <a:xfrm flipV="1">
                <a:off x="4221" y="1789"/>
                <a:ext cx="9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12" name="Line 104"/>
              <p:cNvSpPr>
                <a:spLocks noChangeShapeType="1"/>
              </p:cNvSpPr>
              <p:nvPr/>
            </p:nvSpPr>
            <p:spPr bwMode="auto">
              <a:xfrm flipV="1">
                <a:off x="4221" y="1636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13" name="Line 105"/>
              <p:cNvSpPr>
                <a:spLocks noChangeShapeType="1"/>
              </p:cNvSpPr>
              <p:nvPr/>
            </p:nvSpPr>
            <p:spPr bwMode="auto">
              <a:xfrm>
                <a:off x="4131" y="1778"/>
                <a:ext cx="10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114" name="Line 106"/>
              <p:cNvSpPr>
                <a:spLocks noChangeShapeType="1"/>
              </p:cNvSpPr>
              <p:nvPr/>
            </p:nvSpPr>
            <p:spPr bwMode="auto">
              <a:xfrm>
                <a:off x="4176" y="1625"/>
                <a:ext cx="6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1115" name="Group 10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1126" name="Line 108"/>
                <p:cNvSpPr>
                  <a:spLocks noChangeShapeType="1"/>
                </p:cNvSpPr>
                <p:nvPr/>
              </p:nvSpPr>
              <p:spPr bwMode="auto">
                <a:xfrm>
                  <a:off x="4220" y="160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7" name="Line 10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7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8" name="Line 110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5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9" name="Line 11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90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16" name="Group 11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1122" name="Line 113"/>
                <p:cNvSpPr>
                  <a:spLocks noChangeShapeType="1"/>
                </p:cNvSpPr>
                <p:nvPr/>
              </p:nvSpPr>
              <p:spPr bwMode="auto">
                <a:xfrm>
                  <a:off x="4217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3" name="Line 1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19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4" name="Line 115"/>
                <p:cNvSpPr>
                  <a:spLocks noChangeShapeType="1"/>
                </p:cNvSpPr>
                <p:nvPr/>
              </p:nvSpPr>
              <p:spPr bwMode="auto">
                <a:xfrm rot="6361956">
                  <a:off x="4579" y="1425"/>
                  <a:ext cx="207" cy="21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5" name="Line 1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9" y="128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117" name="Group 11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1118" name="Line 118"/>
                <p:cNvSpPr>
                  <a:spLocks noChangeShapeType="1"/>
                </p:cNvSpPr>
                <p:nvPr/>
              </p:nvSpPr>
              <p:spPr bwMode="auto">
                <a:xfrm>
                  <a:off x="422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19" name="Line 1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4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0" name="Line 120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3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121" name="Line 1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8" y="1287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1065" name="Group 122"/>
            <p:cNvGrpSpPr>
              <a:grpSpLocks/>
            </p:cNvGrpSpPr>
            <p:nvPr/>
          </p:nvGrpSpPr>
          <p:grpSpPr bwMode="auto">
            <a:xfrm>
              <a:off x="1934" y="2899"/>
              <a:ext cx="72" cy="145"/>
              <a:chOff x="3796" y="1043"/>
              <a:chExt cx="865" cy="1237"/>
            </a:xfrm>
          </p:grpSpPr>
          <p:sp>
            <p:nvSpPr>
              <p:cNvPr id="71070" name="Line 123"/>
              <p:cNvSpPr>
                <a:spLocks noChangeShapeType="1"/>
              </p:cNvSpPr>
              <p:nvPr/>
            </p:nvSpPr>
            <p:spPr bwMode="auto">
              <a:xfrm flipH="1">
                <a:off x="3996" y="1479"/>
                <a:ext cx="225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1" name="Line 124"/>
              <p:cNvSpPr>
                <a:spLocks noChangeShapeType="1"/>
              </p:cNvSpPr>
              <p:nvPr/>
            </p:nvSpPr>
            <p:spPr bwMode="auto">
              <a:xfrm>
                <a:off x="4221" y="1479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2" name="Line 125"/>
              <p:cNvSpPr>
                <a:spLocks noChangeShapeType="1"/>
              </p:cNvSpPr>
              <p:nvPr/>
            </p:nvSpPr>
            <p:spPr bwMode="auto">
              <a:xfrm>
                <a:off x="3996" y="2206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3" name="Line 126"/>
              <p:cNvSpPr>
                <a:spLocks noChangeShapeType="1"/>
              </p:cNvSpPr>
              <p:nvPr/>
            </p:nvSpPr>
            <p:spPr bwMode="auto">
              <a:xfrm flipH="1">
                <a:off x="4221" y="2206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4" name="Line 127"/>
              <p:cNvSpPr>
                <a:spLocks noChangeShapeType="1"/>
              </p:cNvSpPr>
              <p:nvPr/>
            </p:nvSpPr>
            <p:spPr bwMode="auto">
              <a:xfrm>
                <a:off x="4221" y="1501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5" name="Line 128"/>
              <p:cNvSpPr>
                <a:spLocks noChangeShapeType="1"/>
              </p:cNvSpPr>
              <p:nvPr/>
            </p:nvSpPr>
            <p:spPr bwMode="auto">
              <a:xfrm flipV="1">
                <a:off x="3996" y="2130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6" name="Line 129"/>
              <p:cNvSpPr>
                <a:spLocks noChangeShapeType="1"/>
              </p:cNvSpPr>
              <p:nvPr/>
            </p:nvSpPr>
            <p:spPr bwMode="auto">
              <a:xfrm flipH="1" flipV="1">
                <a:off x="4221" y="2130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7" name="Line 130"/>
              <p:cNvSpPr>
                <a:spLocks noChangeShapeType="1"/>
              </p:cNvSpPr>
              <p:nvPr/>
            </p:nvSpPr>
            <p:spPr bwMode="auto">
              <a:xfrm>
                <a:off x="4101" y="1891"/>
                <a:ext cx="12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8" name="Line 131"/>
              <p:cNvSpPr>
                <a:spLocks noChangeShapeType="1"/>
              </p:cNvSpPr>
              <p:nvPr/>
            </p:nvSpPr>
            <p:spPr bwMode="auto">
              <a:xfrm flipV="1">
                <a:off x="4221" y="1891"/>
                <a:ext cx="15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79" name="Line 132"/>
              <p:cNvSpPr>
                <a:spLocks noChangeShapeType="1"/>
              </p:cNvSpPr>
              <p:nvPr/>
            </p:nvSpPr>
            <p:spPr bwMode="auto">
              <a:xfrm>
                <a:off x="4056" y="2000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80" name="Line 133"/>
              <p:cNvSpPr>
                <a:spLocks noChangeShapeType="1"/>
              </p:cNvSpPr>
              <p:nvPr/>
            </p:nvSpPr>
            <p:spPr bwMode="auto">
              <a:xfrm flipV="1">
                <a:off x="4221" y="2011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81" name="Line 134"/>
              <p:cNvSpPr>
                <a:spLocks noChangeShapeType="1"/>
              </p:cNvSpPr>
              <p:nvPr/>
            </p:nvSpPr>
            <p:spPr bwMode="auto">
              <a:xfrm flipV="1">
                <a:off x="4221" y="1783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82" name="Line 135"/>
              <p:cNvSpPr>
                <a:spLocks noChangeShapeType="1"/>
              </p:cNvSpPr>
              <p:nvPr/>
            </p:nvSpPr>
            <p:spPr bwMode="auto">
              <a:xfrm flipV="1">
                <a:off x="4221" y="1631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83" name="Line 136"/>
              <p:cNvSpPr>
                <a:spLocks noChangeShapeType="1"/>
              </p:cNvSpPr>
              <p:nvPr/>
            </p:nvSpPr>
            <p:spPr bwMode="auto">
              <a:xfrm>
                <a:off x="4131" y="1772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84" name="Line 137"/>
              <p:cNvSpPr>
                <a:spLocks noChangeShapeType="1"/>
              </p:cNvSpPr>
              <p:nvPr/>
            </p:nvSpPr>
            <p:spPr bwMode="auto">
              <a:xfrm>
                <a:off x="4176" y="1631"/>
                <a:ext cx="6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1085" name="Group 13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1096" name="Line 139"/>
                <p:cNvSpPr>
                  <a:spLocks noChangeShapeType="1"/>
                </p:cNvSpPr>
                <p:nvPr/>
              </p:nvSpPr>
              <p:spPr bwMode="auto">
                <a:xfrm>
                  <a:off x="4220" y="161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7" name="Line 14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4" y="1190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8" name="Line 141"/>
                <p:cNvSpPr>
                  <a:spLocks noChangeShapeType="1"/>
                </p:cNvSpPr>
                <p:nvPr/>
              </p:nvSpPr>
              <p:spPr bwMode="auto">
                <a:xfrm rot="6361956">
                  <a:off x="4586" y="1398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9" name="Line 14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5" y="1292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086" name="Group 14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1092" name="Line 144"/>
                <p:cNvSpPr>
                  <a:spLocks noChangeShapeType="1"/>
                </p:cNvSpPr>
                <p:nvPr/>
              </p:nvSpPr>
              <p:spPr bwMode="auto">
                <a:xfrm>
                  <a:off x="4214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3" name="Line 14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4" name="Line 146"/>
                <p:cNvSpPr>
                  <a:spLocks noChangeShapeType="1"/>
                </p:cNvSpPr>
                <p:nvPr/>
              </p:nvSpPr>
              <p:spPr bwMode="auto">
                <a:xfrm rot="6361956">
                  <a:off x="4574" y="1427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5" name="Line 1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087" name="Group 14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1088" name="Line 149"/>
                <p:cNvSpPr>
                  <a:spLocks noChangeShapeType="1"/>
                </p:cNvSpPr>
                <p:nvPr/>
              </p:nvSpPr>
              <p:spPr bwMode="auto">
                <a:xfrm>
                  <a:off x="4254" y="158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89" name="Line 1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8" y="1182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0" name="Line 151"/>
                <p:cNvSpPr>
                  <a:spLocks noChangeShapeType="1"/>
                </p:cNvSpPr>
                <p:nvPr/>
              </p:nvSpPr>
              <p:spPr bwMode="auto">
                <a:xfrm rot="6361956">
                  <a:off x="4620" y="1390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91" name="Line 1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2" y="1284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1066" name="Line 153"/>
            <p:cNvSpPr>
              <a:spLocks noChangeShapeType="1"/>
            </p:cNvSpPr>
            <p:nvPr/>
          </p:nvSpPr>
          <p:spPr bwMode="auto">
            <a:xfrm flipV="1">
              <a:off x="2460" y="3031"/>
              <a:ext cx="15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1067" name="Line 154"/>
            <p:cNvSpPr>
              <a:spLocks noChangeShapeType="1"/>
            </p:cNvSpPr>
            <p:nvPr/>
          </p:nvSpPr>
          <p:spPr bwMode="auto">
            <a:xfrm flipV="1">
              <a:off x="2227" y="3031"/>
              <a:ext cx="254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1068" name="Line 155"/>
            <p:cNvSpPr>
              <a:spLocks noChangeShapeType="1"/>
            </p:cNvSpPr>
            <p:nvPr/>
          </p:nvSpPr>
          <p:spPr bwMode="auto">
            <a:xfrm flipV="1">
              <a:off x="2219" y="3031"/>
              <a:ext cx="245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1069" name="Line 156"/>
            <p:cNvSpPr>
              <a:spLocks noChangeShapeType="1"/>
            </p:cNvSpPr>
            <p:nvPr/>
          </p:nvSpPr>
          <p:spPr bwMode="auto">
            <a:xfrm flipV="1">
              <a:off x="1989" y="2974"/>
              <a:ext cx="452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670" name="Group 157"/>
          <p:cNvGrpSpPr>
            <a:grpSpLocks/>
          </p:cNvGrpSpPr>
          <p:nvPr/>
        </p:nvGrpSpPr>
        <p:grpSpPr bwMode="auto">
          <a:xfrm>
            <a:off x="993775" y="3702050"/>
            <a:ext cx="977900" cy="330200"/>
            <a:chOff x="717" y="1160"/>
            <a:chExt cx="616" cy="208"/>
          </a:xfrm>
        </p:grpSpPr>
        <p:sp>
          <p:nvSpPr>
            <p:cNvPr id="71056" name="Rectangle 158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1057" name="Text Box 159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MSC</a:t>
              </a:r>
            </a:p>
          </p:txBody>
        </p:sp>
      </p:grpSp>
      <p:grpSp>
        <p:nvGrpSpPr>
          <p:cNvPr id="70671" name="Group 160"/>
          <p:cNvGrpSpPr>
            <a:grpSpLocks/>
          </p:cNvGrpSpPr>
          <p:nvPr/>
        </p:nvGrpSpPr>
        <p:grpSpPr bwMode="auto">
          <a:xfrm>
            <a:off x="1308100" y="4424363"/>
            <a:ext cx="1016000" cy="931862"/>
            <a:chOff x="291" y="1263"/>
            <a:chExt cx="640" cy="587"/>
          </a:xfrm>
        </p:grpSpPr>
        <p:sp>
          <p:nvSpPr>
            <p:cNvPr id="70889" name="AutoShape 161"/>
            <p:cNvSpPr>
              <a:spLocks noChangeArrowheads="1"/>
            </p:cNvSpPr>
            <p:nvPr/>
          </p:nvSpPr>
          <p:spPr bwMode="auto">
            <a:xfrm>
              <a:off x="487" y="13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890" name="AutoShape 162"/>
            <p:cNvSpPr>
              <a:spLocks noChangeArrowheads="1"/>
            </p:cNvSpPr>
            <p:nvPr/>
          </p:nvSpPr>
          <p:spPr bwMode="auto">
            <a:xfrm>
              <a:off x="679" y="1636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891" name="AutoShape 163"/>
            <p:cNvSpPr>
              <a:spLocks noChangeArrowheads="1"/>
            </p:cNvSpPr>
            <p:nvPr/>
          </p:nvSpPr>
          <p:spPr bwMode="auto">
            <a:xfrm>
              <a:off x="676" y="1421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0892" name="Group 164"/>
            <p:cNvGrpSpPr>
              <a:grpSpLocks/>
            </p:cNvGrpSpPr>
            <p:nvPr/>
          </p:nvGrpSpPr>
          <p:grpSpPr bwMode="auto">
            <a:xfrm>
              <a:off x="291" y="1422"/>
              <a:ext cx="252" cy="214"/>
              <a:chOff x="867" y="1530"/>
              <a:chExt cx="252" cy="214"/>
            </a:xfrm>
          </p:grpSpPr>
          <p:sp>
            <p:nvSpPr>
              <p:cNvPr id="71024" name="AutoShape 165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71025" name="Group 166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71026" name="Line 167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7" name="Line 168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8" name="Line 169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9" name="Line 170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0" name="Line 171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1" name="Line 172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2" name="Line 17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3" name="Line 174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4" name="Line 175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5" name="Line 176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6" name="Line 177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7" name="Line 178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8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39" name="Line 180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40" name="Line 181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71041" name="Group 18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1052" name="Line 183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53" name="Line 1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54" name="Line 18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55" name="Line 18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1042" name="Group 18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1048" name="Line 188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49" name="Line 1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50" name="Line 19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51" name="Line 19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1043" name="Group 19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1044" name="Line 193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45" name="Line 1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46" name="Line 19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1047" name="Line 19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70893" name="Group 197"/>
            <p:cNvGrpSpPr>
              <a:grpSpLocks/>
            </p:cNvGrpSpPr>
            <p:nvPr/>
          </p:nvGrpSpPr>
          <p:grpSpPr bwMode="auto">
            <a:xfrm>
              <a:off x="773" y="1460"/>
              <a:ext cx="58" cy="114"/>
              <a:chOff x="3796" y="1043"/>
              <a:chExt cx="865" cy="1237"/>
            </a:xfrm>
          </p:grpSpPr>
          <p:sp>
            <p:nvSpPr>
              <p:cNvPr id="70994" name="Line 198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95" name="Line 199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96" name="Line 200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97" name="Line 201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98" name="Line 202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99" name="Line 203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0" name="Line 204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1" name="Line 205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2" name="Line 206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3" name="Line 207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4" name="Line 208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5" name="Line 209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6" name="Line 210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7" name="Line 211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1008" name="Line 212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1009" name="Group 21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1020" name="Line 214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1" name="Line 2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2" name="Line 216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23" name="Line 2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010" name="Group 21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1016" name="Line 219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7" name="Line 2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8" name="Line 221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9" name="Line 2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1011" name="Group 22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1012" name="Line 224"/>
                <p:cNvSpPr>
                  <a:spLocks noChangeShapeType="1"/>
                </p:cNvSpPr>
                <p:nvPr/>
              </p:nvSpPr>
              <p:spPr bwMode="auto">
                <a:xfrm>
                  <a:off x="4236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3" name="Line 2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7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4" name="Line 226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1015" name="Line 2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0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894" name="Group 228"/>
            <p:cNvGrpSpPr>
              <a:grpSpLocks/>
            </p:cNvGrpSpPr>
            <p:nvPr/>
          </p:nvGrpSpPr>
          <p:grpSpPr bwMode="auto">
            <a:xfrm>
              <a:off x="782" y="1671"/>
              <a:ext cx="57" cy="113"/>
              <a:chOff x="3796" y="1043"/>
              <a:chExt cx="865" cy="1237"/>
            </a:xfrm>
          </p:grpSpPr>
          <p:sp>
            <p:nvSpPr>
              <p:cNvPr id="70964" name="Line 229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65" name="Line 230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66" name="Line 231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67" name="Line 232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68" name="Line 233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69" name="Line 234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0" name="Line 235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1" name="Line 236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2" name="Line 237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3" name="Line 238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4" name="Line 239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5" name="Line 240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6" name="Line 241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7" name="Line 242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78" name="Line 243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979" name="Group 24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990" name="Line 245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91" name="Line 24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92" name="Line 247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93" name="Line 2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980" name="Group 24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986" name="Line 250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7" name="Line 2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8" name="Line 252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9" name="Line 2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981" name="Group 25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982" name="Line 255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3" name="Line 2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4" name="Line 257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85" name="Line 2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895" name="Group 259"/>
            <p:cNvGrpSpPr>
              <a:grpSpLocks/>
            </p:cNvGrpSpPr>
            <p:nvPr/>
          </p:nvGrpSpPr>
          <p:grpSpPr bwMode="auto">
            <a:xfrm>
              <a:off x="589" y="1354"/>
              <a:ext cx="57" cy="114"/>
              <a:chOff x="3796" y="1043"/>
              <a:chExt cx="865" cy="1237"/>
            </a:xfrm>
          </p:grpSpPr>
          <p:sp>
            <p:nvSpPr>
              <p:cNvPr id="70934" name="Line 260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35" name="Line 261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36" name="Line 262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37" name="Line 263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38" name="Line 264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39" name="Line 265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0" name="Line 266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1" name="Line 267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2" name="Line 268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3" name="Line 269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4" name="Line 270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5" name="Line 271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6" name="Line 272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7" name="Line 273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948" name="Line 274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949" name="Group 27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960" name="Line 276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61" name="Line 27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62" name="Line 278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63" name="Line 27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950" name="Group 28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956" name="Line 281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7" name="Line 2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8" name="Line 283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9" name="Line 2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951" name="Group 28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952" name="Line 286"/>
                <p:cNvSpPr>
                  <a:spLocks noChangeShapeType="1"/>
                </p:cNvSpPr>
                <p:nvPr/>
              </p:nvSpPr>
              <p:spPr bwMode="auto">
                <a:xfrm>
                  <a:off x="4221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3" name="Line 2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4" name="Line 288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55" name="Line 2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77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0896" name="Line 290"/>
            <p:cNvSpPr>
              <a:spLocks noChangeShapeType="1"/>
            </p:cNvSpPr>
            <p:nvPr/>
          </p:nvSpPr>
          <p:spPr bwMode="auto">
            <a:xfrm flipV="1">
              <a:off x="626" y="1272"/>
              <a:ext cx="23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897" name="Line 291"/>
            <p:cNvSpPr>
              <a:spLocks noChangeShapeType="1"/>
            </p:cNvSpPr>
            <p:nvPr/>
          </p:nvSpPr>
          <p:spPr bwMode="auto">
            <a:xfrm flipV="1">
              <a:off x="823" y="1276"/>
              <a:ext cx="75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898" name="Line 292"/>
            <p:cNvSpPr>
              <a:spLocks noChangeShapeType="1"/>
            </p:cNvSpPr>
            <p:nvPr/>
          </p:nvSpPr>
          <p:spPr bwMode="auto">
            <a:xfrm flipV="1">
              <a:off x="817" y="1264"/>
              <a:ext cx="58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899" name="Line 293"/>
            <p:cNvSpPr>
              <a:spLocks noChangeShapeType="1"/>
            </p:cNvSpPr>
            <p:nvPr/>
          </p:nvSpPr>
          <p:spPr bwMode="auto">
            <a:xfrm flipV="1">
              <a:off x="633" y="1263"/>
              <a:ext cx="226" cy="1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900" name="Group 294"/>
            <p:cNvGrpSpPr>
              <a:grpSpLocks/>
            </p:cNvGrpSpPr>
            <p:nvPr/>
          </p:nvGrpSpPr>
          <p:grpSpPr bwMode="auto">
            <a:xfrm>
              <a:off x="483" y="1532"/>
              <a:ext cx="252" cy="214"/>
              <a:chOff x="867" y="1530"/>
              <a:chExt cx="252" cy="214"/>
            </a:xfrm>
          </p:grpSpPr>
          <p:sp>
            <p:nvSpPr>
              <p:cNvPr id="70902" name="AutoShape 295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70903" name="Group 296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70904" name="Line 297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05" name="Line 298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06" name="Line 299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07" name="Line 300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08" name="Line 301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09" name="Line 302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0" name="Line 303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1" name="Line 304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2" name="Line 305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3" name="Line 306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4" name="Line 307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5" name="Line 308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6" name="Line 309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7" name="Line 310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918" name="Line 311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70919" name="Group 312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0930" name="Line 313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31" name="Line 31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32" name="Line 31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33" name="Line 31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920" name="Group 317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0926" name="Line 318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7" name="Line 31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8" name="Line 32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9" name="Line 3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921" name="Group 322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0922" name="Line 323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3" name="Line 32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4" name="Line 32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925" name="Line 3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80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70901" name="Line 327"/>
            <p:cNvSpPr>
              <a:spLocks noChangeShapeType="1"/>
            </p:cNvSpPr>
            <p:nvPr/>
          </p:nvSpPr>
          <p:spPr bwMode="auto">
            <a:xfrm flipV="1">
              <a:off x="414" y="1266"/>
              <a:ext cx="43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0672" name="Text Box 328"/>
          <p:cNvSpPr txBox="1">
            <a:spLocks noChangeArrowheads="1"/>
          </p:cNvSpPr>
          <p:nvPr/>
        </p:nvSpPr>
        <p:spPr bwMode="auto">
          <a:xfrm>
            <a:off x="487363" y="3433763"/>
            <a:ext cx="1381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anchor MSC</a:t>
            </a:r>
          </a:p>
        </p:txBody>
      </p:sp>
      <p:grpSp>
        <p:nvGrpSpPr>
          <p:cNvPr id="70673" name="Group 329"/>
          <p:cNvGrpSpPr>
            <a:grpSpLocks/>
          </p:cNvGrpSpPr>
          <p:nvPr/>
        </p:nvGrpSpPr>
        <p:grpSpPr bwMode="auto">
          <a:xfrm>
            <a:off x="3084513" y="4132263"/>
            <a:ext cx="1309687" cy="1147762"/>
            <a:chOff x="146" y="711"/>
            <a:chExt cx="825" cy="723"/>
          </a:xfrm>
        </p:grpSpPr>
        <p:sp>
          <p:nvSpPr>
            <p:cNvPr id="70686" name="AutoShape 330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687" name="AutoShape 331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0688" name="Group 332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70857" name="AutoShape 33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70858" name="Group 33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70859" name="Line 33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0" name="Line 33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1" name="Line 33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2" name="Line 33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3" name="Line 33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4" name="Line 34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5" name="Line 34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6" name="Line 34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7" name="Line 34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8" name="Line 34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69" name="Line 34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70" name="Line 34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71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72" name="Line 34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73" name="Line 34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70874" name="Group 35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0885" name="Line 35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6" name="Line 3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7" name="Line 3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8" name="Line 3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875" name="Group 35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0881" name="Line 35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2" name="Line 3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3" name="Line 3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4" name="Line 3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876" name="Group 36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0877" name="Line 36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78" name="Line 3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79" name="Line 36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880" name="Line 36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grpSp>
          <p:nvGrpSpPr>
            <p:cNvPr id="70689" name="Group 365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70827" name="Line 366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28" name="Line 367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29" name="Line 368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0" name="Line 369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1" name="Line 370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2" name="Line 371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3" name="Line 372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4" name="Line 373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5" name="Line 374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6" name="Line 375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7" name="Line 376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8" name="Line 377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39" name="Line 378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40" name="Line 379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41" name="Line 380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842" name="Group 38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853" name="Line 382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4" name="Line 3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5" name="Line 384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6" name="Line 38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843" name="Group 38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849" name="Line 387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0" name="Line 3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1" name="Line 389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52" name="Line 3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844" name="Group 39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845" name="Line 392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46" name="Line 3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47" name="Line 394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48" name="Line 39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grpSp>
          <p:nvGrpSpPr>
            <p:cNvPr id="70690" name="Group 396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70797" name="Line 397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98" name="Line 398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99" name="Line 399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0" name="Line 400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1" name="Line 401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2" name="Line 402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3" name="Line 403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4" name="Line 404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5" name="Line 405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6" name="Line 406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7" name="Line 407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8" name="Line 408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09" name="Line 409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10" name="Line 410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811" name="Line 411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812" name="Group 41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823" name="Line 413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4" name="Line 4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5" name="Line 415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6" name="Line 4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813" name="Group 41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819" name="Line 418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0" name="Line 4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1" name="Line 420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22" name="Line 4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814" name="Group 42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815" name="Line 423"/>
                <p:cNvSpPr>
                  <a:spLocks noChangeShapeType="1"/>
                </p:cNvSpPr>
                <p:nvPr/>
              </p:nvSpPr>
              <p:spPr bwMode="auto">
                <a:xfrm>
                  <a:off x="4255" y="158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16" name="Line 42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17" name="Line 425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818" name="Line 42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0691" name="Line 427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692" name="Line 428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693" name="Line 429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694" name="Line 430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695" name="Group 431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70765" name="AutoShape 432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grpSp>
            <p:nvGrpSpPr>
              <p:cNvPr id="70766" name="Group 433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70767" name="Line 434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68" name="Line 435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69" name="Line 436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0" name="Line 437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1" name="Line 438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2" name="Line 439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3" name="Line 440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4" name="Line 441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5" name="Line 442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6" name="Line 443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7" name="Line 444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8" name="Line 445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79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80" name="Line 447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81" name="Line 448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grpSp>
              <p:nvGrpSpPr>
                <p:cNvPr id="70782" name="Group 449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70793" name="Line 450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4" name="Line 45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5" name="Line 45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6" name="Line 45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783" name="Group 454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70789" name="Line 455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0" name="Line 45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1" name="Line 457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92" name="Line 45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70784" name="Group 459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70785" name="Line 460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589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86" name="Line 46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187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87" name="Line 462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  <p:sp>
                <p:nvSpPr>
                  <p:cNvPr id="70788" name="Line 46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289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l-GR"/>
                  </a:p>
                </p:txBody>
              </p:sp>
            </p:grpSp>
          </p:grpSp>
        </p:grpSp>
        <p:sp>
          <p:nvSpPr>
            <p:cNvPr id="70696" name="Line 464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70697" name="Group 465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70763" name="Rectangle 466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  <a:buClrTx/>
                  <a:buFontTx/>
                  <a:buNone/>
                </a:pPr>
                <a:endParaRPr lang="el-GR" sz="1800"/>
              </a:p>
            </p:txBody>
          </p:sp>
          <p:sp>
            <p:nvSpPr>
              <p:cNvPr id="70764" name="Text Box 467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sz="1400">
                    <a:latin typeface="Arial" pitchFamily="34" charset="0"/>
                  </a:rPr>
                  <a:t>MSC</a:t>
                </a:r>
              </a:p>
            </p:txBody>
          </p:sp>
        </p:grpSp>
        <p:sp>
          <p:nvSpPr>
            <p:cNvPr id="70698" name="AutoShape 468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0699" name="Group 469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70733" name="Line 470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4" name="Line 471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5" name="Line 472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6" name="Line 473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7" name="Line 474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8" name="Line 475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39" name="Line 476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0" name="Line 477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1" name="Line 478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2" name="Line 479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3" name="Line 480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4" name="Line 481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5" name="Line 482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6" name="Line 483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47" name="Line 484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748" name="Group 4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759" name="Line 486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60" name="Line 4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61" name="Line 48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62" name="Line 4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749" name="Group 4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755" name="Line 491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6" name="Line 4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7" name="Line 493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8" name="Line 4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750" name="Group 4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751" name="Line 496"/>
                <p:cNvSpPr>
                  <a:spLocks noChangeShapeType="1"/>
                </p:cNvSpPr>
                <p:nvPr/>
              </p:nvSpPr>
              <p:spPr bwMode="auto">
                <a:xfrm>
                  <a:off x="4221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2" name="Line 4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3" name="Line 49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54" name="Line 4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87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0700" name="AutoShape 500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grpSp>
          <p:nvGrpSpPr>
            <p:cNvPr id="70701" name="Group 501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70703" name="Line 502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4" name="Line 503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5" name="Line 504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6" name="Line 505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7" name="Line 506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8" name="Line 507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09" name="Line 508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0" name="Line 509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1" name="Line 510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2" name="Line 511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3" name="Line 512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4" name="Line 513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5" name="Line 514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6" name="Line 515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70717" name="Line 516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grpSp>
            <p:nvGrpSpPr>
              <p:cNvPr id="70718" name="Group 51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70729" name="Line 518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30" name="Line 5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31" name="Line 520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32" name="Line 5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719" name="Group 52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70725" name="Line 523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6" name="Line 52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7" name="Line 525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8" name="Line 52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  <p:grpSp>
            <p:nvGrpSpPr>
              <p:cNvPr id="70720" name="Group 52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70721" name="Line 528"/>
                <p:cNvSpPr>
                  <a:spLocks noChangeShapeType="1"/>
                </p:cNvSpPr>
                <p:nvPr/>
              </p:nvSpPr>
              <p:spPr bwMode="auto">
                <a:xfrm>
                  <a:off x="4255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2" name="Line 52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186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3" name="Line 530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396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  <p:sp>
              <p:nvSpPr>
                <p:cNvPr id="70724" name="Line 53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289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l-GR"/>
                </a:p>
              </p:txBody>
            </p:sp>
          </p:grpSp>
        </p:grpSp>
        <p:sp>
          <p:nvSpPr>
            <p:cNvPr id="70702" name="Line 532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0674" name="Group 534"/>
          <p:cNvGrpSpPr>
            <a:grpSpLocks/>
          </p:cNvGrpSpPr>
          <p:nvPr/>
        </p:nvGrpSpPr>
        <p:grpSpPr bwMode="auto">
          <a:xfrm>
            <a:off x="1944688" y="4203700"/>
            <a:ext cx="623887" cy="330200"/>
            <a:chOff x="2647" y="2987"/>
            <a:chExt cx="393" cy="208"/>
          </a:xfrm>
        </p:grpSpPr>
        <p:sp>
          <p:nvSpPr>
            <p:cNvPr id="70684" name="Rectangle 535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l-GR" sz="1800"/>
            </a:p>
          </p:txBody>
        </p:sp>
        <p:sp>
          <p:nvSpPr>
            <p:cNvPr id="70685" name="Text Box 536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sz="1400">
                  <a:latin typeface="Arial" pitchFamily="34" charset="0"/>
                </a:rPr>
                <a:t>MSC</a:t>
              </a:r>
            </a:p>
          </p:txBody>
        </p:sp>
      </p:grpSp>
      <p:grpSp>
        <p:nvGrpSpPr>
          <p:cNvPr id="70675" name="Group 539"/>
          <p:cNvGrpSpPr>
            <a:grpSpLocks/>
          </p:cNvGrpSpPr>
          <p:nvPr/>
        </p:nvGrpSpPr>
        <p:grpSpPr bwMode="auto">
          <a:xfrm>
            <a:off x="2497138" y="5040313"/>
            <a:ext cx="1441450" cy="346075"/>
            <a:chOff x="3072" y="739"/>
            <a:chExt cx="652" cy="146"/>
          </a:xfrm>
        </p:grpSpPr>
        <p:pic>
          <p:nvPicPr>
            <p:cNvPr id="70681" name="Picture 540" descr="lgv_fqmg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82" name="Line 541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0683" name="Line 542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0676" name="Freeform 32"/>
          <p:cNvSpPr>
            <a:spLocks/>
          </p:cNvSpPr>
          <p:nvPr/>
        </p:nvSpPr>
        <p:spPr bwMode="auto">
          <a:xfrm>
            <a:off x="1806575" y="3932238"/>
            <a:ext cx="1868488" cy="1003300"/>
          </a:xfrm>
          <a:custGeom>
            <a:avLst/>
            <a:gdLst>
              <a:gd name="T0" fmla="*/ 0 w 1177"/>
              <a:gd name="T1" fmla="*/ 0 h 632"/>
              <a:gd name="T2" fmla="*/ 2147483647 w 1177"/>
              <a:gd name="T3" fmla="*/ 2147483647 h 632"/>
              <a:gd name="T4" fmla="*/ 2147483647 w 1177"/>
              <a:gd name="T5" fmla="*/ 2147483647 h 632"/>
              <a:gd name="T6" fmla="*/ 0 60000 65536"/>
              <a:gd name="T7" fmla="*/ 0 60000 65536"/>
              <a:gd name="T8" fmla="*/ 0 60000 65536"/>
              <a:gd name="T9" fmla="*/ 0 w 1177"/>
              <a:gd name="T10" fmla="*/ 0 h 632"/>
              <a:gd name="T11" fmla="*/ 1177 w 1177"/>
              <a:gd name="T12" fmla="*/ 632 h 6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77" h="632">
                <a:moveTo>
                  <a:pt x="0" y="0"/>
                </a:moveTo>
                <a:cubicBezTo>
                  <a:pt x="167" y="25"/>
                  <a:pt x="823" y="47"/>
                  <a:pt x="1000" y="152"/>
                </a:cubicBezTo>
                <a:cubicBezTo>
                  <a:pt x="1177" y="257"/>
                  <a:pt x="1051" y="532"/>
                  <a:pt x="1064" y="63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0677" name="Text Box 36"/>
          <p:cNvSpPr txBox="1">
            <a:spLocks noChangeArrowheads="1"/>
          </p:cNvSpPr>
          <p:nvPr/>
        </p:nvSpPr>
        <p:spPr bwMode="auto">
          <a:xfrm>
            <a:off x="1792288" y="5641975"/>
            <a:ext cx="2495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(b) </a:t>
            </a:r>
            <a:r>
              <a:rPr lang="el-GR" sz="1800">
                <a:latin typeface="Arial" pitchFamily="34" charset="0"/>
              </a:rPr>
              <a:t>μετά τη μεταπομπή</a:t>
            </a:r>
            <a:endParaRPr lang="en-US" sz="1800">
              <a:latin typeface="Arial" pitchFamily="34" charset="0"/>
            </a:endParaRPr>
          </a:p>
        </p:txBody>
      </p:sp>
      <p:sp>
        <p:nvSpPr>
          <p:cNvPr id="70678" name="Rectangle 39"/>
          <p:cNvSpPr>
            <a:spLocks noChangeArrowheads="1"/>
          </p:cNvSpPr>
          <p:nvPr/>
        </p:nvSpPr>
        <p:spPr bwMode="auto">
          <a:xfrm>
            <a:off x="4664075" y="1600200"/>
            <a:ext cx="407828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i="1">
                <a:solidFill>
                  <a:srgbClr val="C00000"/>
                </a:solidFill>
                <a:latin typeface="Gill Sans MT" pitchFamily="34" charset="0"/>
              </a:rPr>
              <a:t>MSC</a:t>
            </a:r>
            <a:r>
              <a:rPr lang="el-GR" i="1">
                <a:solidFill>
                  <a:srgbClr val="C00000"/>
                </a:solidFill>
                <a:latin typeface="Gill Sans MT" pitchFamily="34" charset="0"/>
              </a:rPr>
              <a:t> άγκυρα</a:t>
            </a:r>
            <a:r>
              <a:rPr lang="en-US" i="1">
                <a:solidFill>
                  <a:srgbClr val="C00000"/>
                </a:solidFill>
                <a:latin typeface="Gill Sans MT" pitchFamily="34" charset="0"/>
              </a:rPr>
              <a:t>:</a:t>
            </a:r>
            <a:r>
              <a:rPr lang="en-US">
                <a:solidFill>
                  <a:srgbClr val="C00000"/>
                </a:solidFill>
                <a:latin typeface="Gill Sans MT" pitchFamily="34" charset="0"/>
              </a:rPr>
              <a:t> </a:t>
            </a:r>
            <a:r>
              <a:rPr lang="el-GR">
                <a:latin typeface="Gill Sans MT" pitchFamily="34" charset="0"/>
              </a:rPr>
              <a:t>πρώτο </a:t>
            </a:r>
            <a:r>
              <a:rPr lang="en-US">
                <a:latin typeface="Gill Sans MT" pitchFamily="34" charset="0"/>
              </a:rPr>
              <a:t>MSC </a:t>
            </a:r>
            <a:r>
              <a:rPr lang="el-GR">
                <a:latin typeface="Gill Sans MT" pitchFamily="34" charset="0"/>
              </a:rPr>
              <a:t>που επισκέπτεται κατά την κλήση</a:t>
            </a:r>
            <a:endParaRPr lang="en-US">
              <a:latin typeface="Gill Sans MT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l-GR">
                <a:latin typeface="Gill Sans MT" pitchFamily="34" charset="0"/>
              </a:rPr>
              <a:t>κλήση εξακολουθεί να δρομολογείται μέσω</a:t>
            </a:r>
            <a:r>
              <a:rPr lang="en-US">
                <a:latin typeface="Gill Sans MT" pitchFamily="34" charset="0"/>
              </a:rPr>
              <a:t> MSC</a:t>
            </a:r>
            <a:r>
              <a:rPr lang="el-GR">
                <a:latin typeface="Gill Sans MT" pitchFamily="34" charset="0"/>
              </a:rPr>
              <a:t> άγκυρας</a:t>
            </a:r>
            <a:endParaRPr lang="en-US">
              <a:latin typeface="Gill Sans MT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l-GR">
                <a:latin typeface="Gill Sans MT" pitchFamily="34" charset="0"/>
              </a:rPr>
              <a:t>νέα </a:t>
            </a:r>
            <a:r>
              <a:rPr lang="en-US">
                <a:latin typeface="Gill Sans MT" pitchFamily="34" charset="0"/>
              </a:rPr>
              <a:t>MSCs </a:t>
            </a:r>
            <a:r>
              <a:rPr lang="el-GR">
                <a:latin typeface="Gill Sans MT" pitchFamily="34" charset="0"/>
              </a:rPr>
              <a:t>προστίθενται στο τέλος της </a:t>
            </a:r>
            <a:r>
              <a:rPr lang="en-US">
                <a:latin typeface="Gill Sans MT" pitchFamily="34" charset="0"/>
              </a:rPr>
              <a:t>MSC </a:t>
            </a:r>
            <a:r>
              <a:rPr lang="el-GR">
                <a:latin typeface="Gill Sans MT" pitchFamily="34" charset="0"/>
              </a:rPr>
              <a:t>αλυσίδας καθώς το κινητό μετακινείται σε νέο </a:t>
            </a:r>
            <a:r>
              <a:rPr lang="en-US">
                <a:latin typeface="Gill Sans MT" pitchFamily="34" charset="0"/>
              </a:rPr>
              <a:t>MSC</a:t>
            </a:r>
          </a:p>
          <a:p>
            <a:pPr>
              <a:buFont typeface="Wingdings" pitchFamily="2" charset="2"/>
              <a:buChar char="v"/>
            </a:pPr>
            <a:r>
              <a:rPr lang="el-GR">
                <a:latin typeface="Gill Sans MT" pitchFamily="34" charset="0"/>
              </a:rPr>
              <a:t>προαιρετικό βήμα ελαχιστοποίησης μονοπατιού για μείωση </a:t>
            </a:r>
            <a:r>
              <a:rPr lang="en-US">
                <a:latin typeface="Gill Sans MT" pitchFamily="34" charset="0"/>
              </a:rPr>
              <a:t>multi-MSC </a:t>
            </a:r>
            <a:r>
              <a:rPr lang="el-GR">
                <a:latin typeface="Gill Sans MT" pitchFamily="34" charset="0"/>
              </a:rPr>
              <a:t>αλυσίδας</a:t>
            </a:r>
            <a:endParaRPr lang="en-US">
              <a:latin typeface="Gill Sans MT" pitchFamily="34" charset="0"/>
            </a:endParaRPr>
          </a:p>
        </p:txBody>
      </p:sp>
      <p:sp>
        <p:nvSpPr>
          <p:cNvPr id="70679" name="Rectangle 39"/>
          <p:cNvSpPr>
            <a:spLocks noChangeArrowheads="1"/>
          </p:cNvSpPr>
          <p:nvPr/>
        </p:nvSpPr>
        <p:spPr bwMode="auto">
          <a:xfrm>
            <a:off x="476250" y="968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>
                <a:solidFill>
                  <a:srgbClr val="000099"/>
                </a:solidFill>
                <a:latin typeface="Gill Sans MT" pitchFamily="34" charset="0"/>
              </a:rPr>
              <a:t>GSM: </a:t>
            </a:r>
            <a:r>
              <a:rPr lang="el-GR" sz="3200">
                <a:solidFill>
                  <a:srgbClr val="000099"/>
                </a:solidFill>
                <a:latin typeface="Gill Sans MT" pitchFamily="34" charset="0"/>
              </a:rPr>
              <a:t>μεταπομπή μεταξύ </a:t>
            </a:r>
            <a:r>
              <a:rPr lang="en-US" sz="3200">
                <a:solidFill>
                  <a:srgbClr val="000099"/>
                </a:solidFill>
                <a:latin typeface="Gill Sans MT" pitchFamily="34" charset="0"/>
              </a:rPr>
              <a:t>MSCs</a:t>
            </a:r>
          </a:p>
        </p:txBody>
      </p:sp>
      <p:pic>
        <p:nvPicPr>
          <p:cNvPr id="70680" name="Picture 17" descr="underline_ba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" y="941389"/>
            <a:ext cx="6164423" cy="8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C2A74E2C-ED68-4D67-9DAF-0650AFE88BA4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71684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71685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11DBE2D9-0F80-40E4-A5B2-186D72D90B15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716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0"/>
            <a:ext cx="77724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Mobility: GSM </a:t>
            </a:r>
            <a:r>
              <a:rPr lang="el-GR" smtClean="0">
                <a:ea typeface="ＭＳ Ｐゴシック" pitchFamily="34" charset="-128"/>
              </a:rPr>
              <a:t>έναντι </a:t>
            </a:r>
            <a:r>
              <a:rPr lang="en-US" smtClean="0">
                <a:ea typeface="ＭＳ Ｐゴシック" pitchFamily="34" charset="-128"/>
              </a:rPr>
              <a:t>Mobile IP</a:t>
            </a:r>
          </a:p>
        </p:txBody>
      </p:sp>
      <p:graphicFrame>
        <p:nvGraphicFramePr>
          <p:cNvPr id="444552" name="Group 136"/>
          <p:cNvGraphicFramePr>
            <a:graphicFrameLocks noGrp="1"/>
          </p:cNvGraphicFramePr>
          <p:nvPr/>
        </p:nvGraphicFramePr>
        <p:xfrm>
          <a:off x="185738" y="974725"/>
          <a:ext cx="8958469" cy="5639460"/>
        </p:xfrm>
        <a:graphic>
          <a:graphicData uri="http://schemas.openxmlformats.org/drawingml/2006/table">
            <a:tbl>
              <a:tblPr/>
              <a:tblGrid>
                <a:gridCol w="2428093"/>
                <a:gridCol w="199309"/>
                <a:gridCol w="4227066"/>
                <a:gridCol w="381285"/>
                <a:gridCol w="1722716"/>
              </a:tblGrid>
              <a:tr h="3048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GSM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στοιχείο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Σχόλιο για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GSM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στοιχείο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Mobile IP 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στοιχείο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Οικιακό σύστημα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Δίκτυο στο οποίο ο μόνιμος αριθμός τηλεφώνου του κινητού χρήστη ανήκει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Οικιακό δίκτυο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Gateway Mobile Switching Center 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ή </a:t>
                      </a:r>
                      <a:r>
                        <a:rPr kumimoji="0" lang="ja-JP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“</a:t>
                      </a:r>
                      <a:r>
                        <a:rPr kumimoji="0" lang="el-GR" altLang="ja-JP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  <a:cs typeface="Arial" pitchFamily="34" charset="0"/>
                        </a:rPr>
                        <a:t>οικιακό</a:t>
                      </a:r>
                      <a:r>
                        <a:rPr kumimoji="0" lang="en-US" altLang="ja-JP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  <a:cs typeface="Arial" pitchFamily="34" charset="0"/>
                        </a:rPr>
                        <a:t> MSC</a:t>
                      </a:r>
                      <a:r>
                        <a:rPr kumimoji="0" lang="ja-JP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”</a:t>
                      </a:r>
                      <a:r>
                        <a:rPr kumimoji="0" lang="en-US" altLang="ja-JP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. Home Location Register (HLR)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Home MSC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: σημείο επαφής για να αποκτήσει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δρομολογήσιμη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δ/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νση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για τον κινητό χρήστη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. HLR: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βάση δεδομένων στο σύστημα, περιέχει μόνιμο τηλεφωνικό αριθμό, πληροφορίες προφίλ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,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τρέχουσα τοποθεσία κινητού χρήστη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,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πληροφορίες εγγραφής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Οικιακός πράκτορας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Επισκεπτόμενο σύστημα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Άλλο δίκτυο από το οικιακό σύστημα όπου βρίσκεται ο κινητός χρήστης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Επισκεπτόμενο δίκτυο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Visited Mobile services Switching Center.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Visitor Location Record (VLR)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Επισκεπτόμενο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MSC: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υπεύθυνο για δημιουργία κλήσεων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από/προς κινητούς κόμβους σε κυψέλες που συνδέονται με το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MSC. VLR: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προσωρινή εγγραφή βάσης δεδομένων στο επισκεπτόμενο σύστημα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,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περιέχει πληροφορίες εγγραφής για κάθε επισκέπτη κινητό χρήστη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Ξένος πράκτορας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Mobile Station Roaming Number (MSRN) 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ή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</a:t>
                      </a:r>
                      <a:r>
                        <a:rPr kumimoji="0" lang="ja-JP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“</a:t>
                      </a:r>
                      <a:r>
                        <a:rPr kumimoji="0" lang="el-GR" altLang="ja-JP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  <a:cs typeface="Arial" pitchFamily="34" charset="0"/>
                        </a:rPr>
                        <a:t>αριθμός </a:t>
                      </a:r>
                      <a:r>
                        <a:rPr kumimoji="0" lang="el-GR" altLang="ja-JP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  <a:cs typeface="Arial" pitchFamily="34" charset="0"/>
                        </a:rPr>
                        <a:t>περιαγωγής</a:t>
                      </a:r>
                      <a:r>
                        <a:rPr kumimoji="0" lang="ja-JP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”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Δρομολογήσιμη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δ/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νση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για τμήμα τηλεφωνικής κλήσης μεταξύ οικιακού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MSC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και επισκεπτόμενου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MSC,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μη ορατό τόσο στο κινητό όσο και στον ανταποκριτή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Care-of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 δ/</a:t>
                      </a:r>
                      <a:r>
                        <a:rPr kumimoji="0" lang="el-G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Batang" pitchFamily="18" charset="-127"/>
                        </a:rPr>
                        <a:t>νση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Batang" pitchFamily="18" charset="-127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19" name="Picture 16" descr="underline_bas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313" y="758825"/>
            <a:ext cx="7313612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B7C4EE6B-A284-4468-896B-F219AC9E6ABF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72708" name="Footer Placeholder 4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72709" name="Slide Number Placeholder 5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04D88AA4-B7EC-43BB-BC2F-B2417FAFF2FE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727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163513"/>
            <a:ext cx="8869363" cy="1143000"/>
          </a:xfrm>
        </p:spPr>
        <p:txBody>
          <a:bodyPr/>
          <a:lstStyle/>
          <a:p>
            <a:r>
              <a:rPr lang="el-GR" sz="2400" smtClean="0">
                <a:ea typeface="ＭＳ Ｐゴシック" pitchFamily="34" charset="-128"/>
              </a:rPr>
              <a:t>Ασύρματη ζεύξη, κινητικότητα</a:t>
            </a:r>
            <a:r>
              <a:rPr lang="en-US" sz="2400" smtClean="0">
                <a:ea typeface="ＭＳ Ｐゴシック" pitchFamily="34" charset="-128"/>
              </a:rPr>
              <a:t>: </a:t>
            </a:r>
            <a:r>
              <a:rPr lang="el-GR" sz="2400" smtClean="0">
                <a:ea typeface="ＭＳ Ｐゴシック" pitchFamily="34" charset="-128"/>
              </a:rPr>
              <a:t>επίδραση σε πρωτόκολλα υψηλότερων επιπέδων</a:t>
            </a:r>
            <a:endParaRPr lang="en-US" sz="2400" smtClean="0">
              <a:ea typeface="ＭＳ Ｐゴシック" pitchFamily="34" charset="-128"/>
            </a:endParaRPr>
          </a:p>
        </p:txBody>
      </p:sp>
      <p:sp>
        <p:nvSpPr>
          <p:cNvPr id="727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75" y="1422400"/>
            <a:ext cx="8332788" cy="4648200"/>
          </a:xfrm>
        </p:spPr>
        <p:txBody>
          <a:bodyPr/>
          <a:lstStyle/>
          <a:p>
            <a:r>
              <a:rPr lang="el-GR" sz="2400" dirty="0" smtClean="0">
                <a:ea typeface="ＭＳ Ｐゴシック" pitchFamily="34" charset="-128"/>
              </a:rPr>
              <a:t>λογικά</a:t>
            </a:r>
            <a:r>
              <a:rPr lang="en-US" sz="2400" dirty="0" smtClean="0">
                <a:ea typeface="ＭＳ Ｐゴシック" pitchFamily="34" charset="-128"/>
              </a:rPr>
              <a:t>, </a:t>
            </a:r>
            <a:r>
              <a:rPr lang="el-GR" sz="2400" dirty="0" smtClean="0">
                <a:ea typeface="ＭＳ Ｐゴシック" pitchFamily="34" charset="-128"/>
              </a:rPr>
              <a:t>η επίδραση θα έπρεπε να είναι ελάχιστη</a:t>
            </a:r>
            <a:r>
              <a:rPr lang="en-US" sz="2400" dirty="0" smtClean="0">
                <a:ea typeface="ＭＳ Ｐゴシック" pitchFamily="34" charset="-128"/>
              </a:rPr>
              <a:t>…</a:t>
            </a: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μοντέλο υπηρεσίας βέλτιστης προσπάθειας παραμένει αμετάβλητο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n-US" sz="2000" dirty="0" smtClean="0">
                <a:ea typeface="ＭＳ Ｐゴシック" pitchFamily="34" charset="-128"/>
              </a:rPr>
              <a:t>TCP </a:t>
            </a:r>
            <a:r>
              <a:rPr lang="el-GR" sz="2000" dirty="0" smtClean="0">
                <a:ea typeface="ＭＳ Ｐゴシック" pitchFamily="34" charset="-128"/>
              </a:rPr>
              <a:t>και </a:t>
            </a:r>
            <a:r>
              <a:rPr lang="en-US" sz="2000" dirty="0" smtClean="0">
                <a:ea typeface="ＭＳ Ｐゴシック" pitchFamily="34" charset="-128"/>
              </a:rPr>
              <a:t>UDP </a:t>
            </a:r>
            <a:r>
              <a:rPr lang="el-GR" sz="2000" dirty="0" smtClean="0">
                <a:ea typeface="ＭＳ Ｐゴシック" pitchFamily="34" charset="-128"/>
              </a:rPr>
              <a:t>μπορούν και τρέχουν σε ασύρματο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κινητό</a:t>
            </a:r>
          </a:p>
          <a:p>
            <a:pPr lvl="1"/>
            <a:endParaRPr lang="en-US" sz="2000" dirty="0" smtClean="0">
              <a:ea typeface="ＭＳ Ｐゴシック" pitchFamily="34" charset="-128"/>
            </a:endParaRPr>
          </a:p>
          <a:p>
            <a:r>
              <a:rPr lang="en-US" sz="2400" dirty="0" smtClean="0">
                <a:ea typeface="ＭＳ Ｐゴシック" pitchFamily="34" charset="-128"/>
              </a:rPr>
              <a:t>… </a:t>
            </a:r>
            <a:r>
              <a:rPr lang="el-GR" sz="2400" dirty="0" smtClean="0">
                <a:ea typeface="ＭＳ Ｐゴシック" pitchFamily="34" charset="-128"/>
              </a:rPr>
              <a:t>αλλά όσον αφορά την επίδοση</a:t>
            </a:r>
            <a:r>
              <a:rPr lang="en-US" sz="2400" dirty="0" smtClean="0">
                <a:ea typeface="ＭＳ Ｐゴシック" pitchFamily="34" charset="-128"/>
              </a:rPr>
              <a:t>:</a:t>
            </a: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απώλεια πακέτων/καθυστέρηση λόγω λαθών</a:t>
            </a:r>
            <a:r>
              <a:rPr lang="en-US" sz="2000" dirty="0" smtClean="0">
                <a:ea typeface="ＭＳ Ｐゴシック" pitchFamily="34" charset="-128"/>
              </a:rPr>
              <a:t> bit (</a:t>
            </a:r>
            <a:r>
              <a:rPr lang="el-GR" sz="2000" dirty="0" smtClean="0">
                <a:ea typeface="ＭＳ Ｐゴシック" pitchFamily="34" charset="-128"/>
              </a:rPr>
              <a:t>απορριφθέντα πακέτα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καθυστερήσεις για αναμεταδόσεις</a:t>
            </a:r>
            <a:r>
              <a:rPr lang="en-US" sz="2000" dirty="0" smtClean="0">
                <a:ea typeface="ＭＳ Ｐゴシック" pitchFamily="34" charset="-128"/>
              </a:rPr>
              <a:t> </a:t>
            </a:r>
            <a:r>
              <a:rPr lang="el-GR" sz="2000" dirty="0" smtClean="0">
                <a:ea typeface="ＭＳ Ｐゴシック" pitchFamily="34" charset="-128"/>
              </a:rPr>
              <a:t>επιπέδου ζεύξης</a:t>
            </a:r>
            <a:r>
              <a:rPr lang="en-US" sz="2000" dirty="0" smtClean="0">
                <a:ea typeface="ＭＳ Ｐゴシック" pitchFamily="34" charset="-128"/>
              </a:rPr>
              <a:t>) </a:t>
            </a:r>
            <a:r>
              <a:rPr lang="el-GR" sz="2000" dirty="0" smtClean="0">
                <a:ea typeface="ＭＳ Ｐゴシック" pitchFamily="34" charset="-128"/>
              </a:rPr>
              <a:t>και </a:t>
            </a:r>
            <a:r>
              <a:rPr lang="el-GR" sz="2000" dirty="0" err="1" smtClean="0">
                <a:ea typeface="ＭＳ Ｐゴシック" pitchFamily="34" charset="-128"/>
              </a:rPr>
              <a:t>μεταπομπής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n-US" sz="2000" dirty="0" smtClean="0">
                <a:ea typeface="ＭＳ Ｐゴシック" pitchFamily="34" charset="-128"/>
              </a:rPr>
              <a:t>TCP </a:t>
            </a:r>
            <a:r>
              <a:rPr lang="el-GR" sz="2000" dirty="0" smtClean="0">
                <a:ea typeface="ＭＳ Ｐゴシック" pitchFamily="34" charset="-128"/>
              </a:rPr>
              <a:t>ερμηνεύει τις απώλειες ως συμφόρηση</a:t>
            </a:r>
            <a:r>
              <a:rPr lang="en-US" sz="2000" dirty="0" smtClean="0">
                <a:ea typeface="ＭＳ Ｐゴシック" pitchFamily="34" charset="-128"/>
              </a:rPr>
              <a:t>, </a:t>
            </a:r>
            <a:r>
              <a:rPr lang="el-GR" sz="2000" dirty="0" smtClean="0">
                <a:ea typeface="ＭＳ Ｐゴシック" pitchFamily="34" charset="-128"/>
              </a:rPr>
              <a:t>θα μειώσει το παράθυρο συμφόρησης χωρίς να χρειάζεται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διαταραχές καθυστέρησης για κίνηση πραγματικού χρόνου</a:t>
            </a:r>
            <a:endParaRPr lang="en-US" sz="2000" dirty="0" smtClean="0">
              <a:ea typeface="ＭＳ Ｐゴシック" pitchFamily="34" charset="-128"/>
            </a:endParaRPr>
          </a:p>
          <a:p>
            <a:pPr lvl="1"/>
            <a:r>
              <a:rPr lang="el-GR" sz="2000" dirty="0" smtClean="0">
                <a:ea typeface="ＭＳ Ｐゴシック" pitchFamily="34" charset="-128"/>
              </a:rPr>
              <a:t>περιορισμένο εύρος ζώνης ασύρματων ζεύξεων</a:t>
            </a:r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72712" name="Picture 6" descr="underline_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063" y="1069975"/>
            <a:ext cx="858202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663340BD-CB1B-4216-9DB6-FEDA062C899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2292" name="Oval 5"/>
          <p:cNvSpPr>
            <a:spLocks noChangeArrowheads="1"/>
          </p:cNvSpPr>
          <p:nvPr/>
        </p:nvSpPr>
        <p:spPr bwMode="auto">
          <a:xfrm>
            <a:off x="4521200" y="4414838"/>
            <a:ext cx="2152650" cy="2093912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293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294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295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296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297" name="Oval 38"/>
          <p:cNvSpPr>
            <a:spLocks noChangeArrowheads="1"/>
          </p:cNvSpPr>
          <p:nvPr/>
        </p:nvSpPr>
        <p:spPr bwMode="auto">
          <a:xfrm>
            <a:off x="2813050" y="4476750"/>
            <a:ext cx="2278063" cy="2052638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298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2299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0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1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2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303" name="Line 64"/>
          <p:cNvSpPr>
            <a:spLocks noChangeShapeType="1"/>
          </p:cNvSpPr>
          <p:nvPr/>
        </p:nvSpPr>
        <p:spPr bwMode="auto">
          <a:xfrm flipV="1">
            <a:off x="4068566" y="4144963"/>
            <a:ext cx="290709" cy="11565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2304" name="Group 356"/>
          <p:cNvGrpSpPr>
            <a:grpSpLocks/>
          </p:cNvGrpSpPr>
          <p:nvPr/>
        </p:nvGrpSpPr>
        <p:grpSpPr bwMode="auto">
          <a:xfrm>
            <a:off x="6226175" y="4911725"/>
            <a:ext cx="331788" cy="368300"/>
            <a:chOff x="313" y="1497"/>
            <a:chExt cx="1152" cy="1014"/>
          </a:xfrm>
        </p:grpSpPr>
        <p:pic>
          <p:nvPicPr>
            <p:cNvPr id="12439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0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5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1243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6" name="Group 91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12420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242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2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3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2421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7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12418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1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8" name="Group 112"/>
          <p:cNvGrpSpPr>
            <a:grpSpLocks/>
          </p:cNvGrpSpPr>
          <p:nvPr/>
        </p:nvGrpSpPr>
        <p:grpSpPr bwMode="auto">
          <a:xfrm>
            <a:off x="3798888" y="5024438"/>
            <a:ext cx="458787" cy="620712"/>
            <a:chOff x="5955030" y="3031808"/>
            <a:chExt cx="914400" cy="1398587"/>
          </a:xfrm>
        </p:grpSpPr>
        <p:grpSp>
          <p:nvGrpSpPr>
            <p:cNvPr id="12401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240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0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41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2402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9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12399" name="Picture 354" descr="laptop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00" name="Picture 355" descr="antenna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0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12397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8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1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12395" name="Picture 354" descr="laptop_stylized_small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6" name="Picture 35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2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12393" name="Picture 364" descr="iphone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3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12391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4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12389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0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5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12387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88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6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12385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8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7" name="Group 154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1236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237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7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8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8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8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8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8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236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8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12366" name="Picture 354" descr="laptop_stylized_small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67" name="Picture 355" descr="antenna_stylized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19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12364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65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20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12362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63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21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12360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6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22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12358" name="Picture 354" descr="laptop_stylized_small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59" name="Picture 355" descr="antenna_stylized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23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12356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5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24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2325" name="Rectangle 64"/>
          <p:cNvSpPr>
            <a:spLocks noChangeArrowheads="1"/>
          </p:cNvSpPr>
          <p:nvPr/>
        </p:nvSpPr>
        <p:spPr bwMode="auto">
          <a:xfrm>
            <a:off x="5440363" y="1143000"/>
            <a:ext cx="3346450" cy="38608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326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E1819C69-E37D-4799-811B-10BF5C8AB1F0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2327" name="Rectangle 65"/>
          <p:cNvSpPr>
            <a:spLocks noChangeArrowheads="1"/>
          </p:cNvSpPr>
          <p:nvPr/>
        </p:nvSpPr>
        <p:spPr bwMode="auto">
          <a:xfrm>
            <a:off x="5538788" y="1403350"/>
            <a:ext cx="1912937" cy="280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2328" name="Line 75"/>
          <p:cNvSpPr>
            <a:spLocks noChangeShapeType="1"/>
          </p:cNvSpPr>
          <p:nvPr/>
        </p:nvSpPr>
        <p:spPr bwMode="auto">
          <a:xfrm flipH="1">
            <a:off x="6019799" y="4982965"/>
            <a:ext cx="175517" cy="411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grpSp>
        <p:nvGrpSpPr>
          <p:cNvPr id="12329" name="Group 190"/>
          <p:cNvGrpSpPr>
            <a:grpSpLocks/>
          </p:cNvGrpSpPr>
          <p:nvPr/>
        </p:nvGrpSpPr>
        <p:grpSpPr bwMode="auto">
          <a:xfrm>
            <a:off x="8270518" y="1225533"/>
            <a:ext cx="458788" cy="620712"/>
            <a:chOff x="5955030" y="3031808"/>
            <a:chExt cx="914400" cy="1398587"/>
          </a:xfrm>
        </p:grpSpPr>
        <p:grpSp>
          <p:nvGrpSpPr>
            <p:cNvPr id="12339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234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 dirty="0"/>
              </a:p>
            </p:txBody>
          </p:sp>
          <p:sp>
            <p:nvSpPr>
              <p:cNvPr id="1234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4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235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2340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30" name="Group 361"/>
          <p:cNvGrpSpPr>
            <a:grpSpLocks/>
          </p:cNvGrpSpPr>
          <p:nvPr/>
        </p:nvGrpSpPr>
        <p:grpSpPr bwMode="auto">
          <a:xfrm>
            <a:off x="7578725" y="1346272"/>
            <a:ext cx="590550" cy="501650"/>
            <a:chOff x="2967" y="478"/>
            <a:chExt cx="788" cy="625"/>
          </a:xfrm>
        </p:grpSpPr>
        <p:pic>
          <p:nvPicPr>
            <p:cNvPr id="1233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31" name="Rectangle 4"/>
          <p:cNvSpPr>
            <a:spLocks noGrp="1" noChangeArrowheads="1"/>
          </p:cNvSpPr>
          <p:nvPr>
            <p:ph type="title"/>
          </p:nvPr>
        </p:nvSpPr>
        <p:spPr>
          <a:xfrm>
            <a:off x="482512" y="183400"/>
            <a:ext cx="7772400" cy="954088"/>
          </a:xfrm>
        </p:spPr>
        <p:txBody>
          <a:bodyPr/>
          <a:lstStyle/>
          <a:p>
            <a:r>
              <a:rPr lang="el-GR" sz="3600" dirty="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6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2332" name="Picture 16" descr="underline_base"/>
          <p:cNvPicPr>
            <a:picLocks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50863" y="873303"/>
            <a:ext cx="5808840" cy="18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33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12335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336" name="Text Box 8"/>
            <p:cNvSpPr txBox="1">
              <a:spLocks noChangeArrowheads="1"/>
            </p:cNvSpPr>
            <p:nvPr/>
          </p:nvSpPr>
          <p:spPr bwMode="auto">
            <a:xfrm>
              <a:off x="4006" y="2030"/>
              <a:ext cx="12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Υποδομή Δικτύου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334" name="Rectangle 66"/>
          <p:cNvSpPr>
            <a:spLocks noChangeArrowheads="1"/>
          </p:cNvSpPr>
          <p:nvPr/>
        </p:nvSpPr>
        <p:spPr bwMode="auto">
          <a:xfrm>
            <a:off x="5409327" y="1297202"/>
            <a:ext cx="3149600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n-US" sz="2400" dirty="0">
                <a:latin typeface="Gill Sans MT" pitchFamily="34" charset="0"/>
              </a:rPr>
              <a:t> </a:t>
            </a:r>
            <a:endParaRPr lang="el-GR" sz="2400" dirty="0" smtClean="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l-GR" b="1" dirty="0" smtClean="0">
                <a:latin typeface="Arial" pitchFamily="34" charset="0"/>
              </a:rPr>
              <a:t>σταθμός βάσης</a:t>
            </a: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en-US" b="1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Συνήθως συνδέεται στο ενσύρματο δίκτυο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αναμετάδοση</a:t>
            </a:r>
            <a:r>
              <a:rPr lang="en-US" sz="1600" dirty="0">
                <a:latin typeface="Gill Sans MT" pitchFamily="34" charset="0"/>
              </a:rPr>
              <a:t> – </a:t>
            </a:r>
            <a:r>
              <a:rPr lang="el-GR" sz="1600" dirty="0">
                <a:latin typeface="Arial" pitchFamily="34" charset="0"/>
              </a:rPr>
              <a:t>υπεύθυνος για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αποστολή πακέτων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μεταξύ τερματικών ενσύρματου και ασύρματου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δικτύου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στην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ja-JP" altLang="en-US" sz="1600" dirty="0">
                <a:latin typeface="Gill Sans MT" pitchFamily="34" charset="0"/>
              </a:rPr>
              <a:t>“</a:t>
            </a:r>
            <a:r>
              <a:rPr lang="el-GR" altLang="ja-JP" sz="1600" dirty="0">
                <a:latin typeface="Arial" pitchFamily="34" charset="0"/>
              </a:rPr>
              <a:t>περιοχή</a:t>
            </a:r>
            <a:r>
              <a:rPr lang="ja-JP" altLang="en-US" sz="1600" dirty="0">
                <a:latin typeface="Gill Sans MT" pitchFamily="34" charset="0"/>
              </a:rPr>
              <a:t>”</a:t>
            </a:r>
            <a:r>
              <a:rPr lang="ja-JP" altLang="el-GR" sz="1600" dirty="0">
                <a:latin typeface="Arial" pitchFamily="34" charset="0"/>
              </a:rPr>
              <a:t> </a:t>
            </a:r>
            <a:r>
              <a:rPr lang="el-GR" altLang="ja-JP" sz="1600" dirty="0">
                <a:latin typeface="Arial" pitchFamily="34" charset="0"/>
              </a:rPr>
              <a:t>του</a:t>
            </a:r>
            <a:endParaRPr lang="en-US" altLang="ja-JP" sz="1600" dirty="0">
              <a:latin typeface="Arial" pitchFamily="34" charset="0"/>
            </a:endParaRPr>
          </a:p>
          <a:p>
            <a:pPr marL="742950" lvl="1" indent="-285750">
              <a:lnSpc>
                <a:spcPct val="90000"/>
              </a:lnSpc>
              <a:buFont typeface="Wingdings" pitchFamily="2" charset="2"/>
              <a:buChar char="§"/>
            </a:pPr>
            <a:r>
              <a:rPr lang="el-GR" sz="1600" dirty="0">
                <a:latin typeface="Arial" pitchFamily="34" charset="0"/>
              </a:rPr>
              <a:t>π</a:t>
            </a:r>
            <a:r>
              <a:rPr lang="en-US" sz="1600" dirty="0">
                <a:latin typeface="Gill Sans MT" pitchFamily="34" charset="0"/>
              </a:rPr>
              <a:t>.</a:t>
            </a:r>
            <a:r>
              <a:rPr lang="el-GR" sz="1600" dirty="0">
                <a:latin typeface="Arial" pitchFamily="34" charset="0"/>
              </a:rPr>
              <a:t>χ.</a:t>
            </a:r>
            <a:r>
              <a:rPr lang="en-US" sz="1600" dirty="0">
                <a:latin typeface="Gill Sans MT" pitchFamily="34" charset="0"/>
              </a:rPr>
              <a:t>, </a:t>
            </a:r>
            <a:r>
              <a:rPr lang="el-GR" sz="1600" dirty="0">
                <a:latin typeface="Arial" pitchFamily="34" charset="0"/>
              </a:rPr>
              <a:t>κεραίες κινητής</a:t>
            </a:r>
            <a:r>
              <a:rPr lang="en-US" sz="1600" dirty="0">
                <a:latin typeface="Gill Sans MT" pitchFamily="34" charset="0"/>
              </a:rPr>
              <a:t>,  802.11 </a:t>
            </a:r>
            <a:r>
              <a:rPr lang="el-GR" sz="1600" dirty="0">
                <a:latin typeface="Arial" pitchFamily="34" charset="0"/>
              </a:rPr>
              <a:t>σημεία πρόσβασης</a:t>
            </a:r>
            <a:r>
              <a:rPr lang="en-US" sz="1600" dirty="0">
                <a:latin typeface="Gill Sans MT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79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Άδεια Χρήσης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1104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2014</a:t>
            </a:r>
            <a:r>
              <a:rPr lang="el-GR" sz="2000" dirty="0">
                <a:latin typeface="Comic Sans MS"/>
                <a:cs typeface="Comic Sans MS"/>
              </a:rPr>
              <a:t>. </a:t>
            </a:r>
            <a:r>
              <a:rPr lang="el-GR" sz="2000" dirty="0" smtClean="0">
                <a:latin typeface="Comic Sans MS"/>
                <a:cs typeface="Comic Sans MS"/>
              </a:rPr>
              <a:t>«Δίκτυα Επικοινωνιών ΙΙ. Ενότητα </a:t>
            </a:r>
            <a:r>
              <a:rPr lang="en-US" sz="2000" dirty="0" smtClean="0">
                <a:latin typeface="Comic Sans MS"/>
                <a:cs typeface="Comic Sans MS"/>
              </a:rPr>
              <a:t>3</a:t>
            </a:r>
            <a:r>
              <a:rPr lang="el-GR" sz="2000" dirty="0" smtClean="0">
                <a:latin typeface="Comic Sans MS"/>
                <a:cs typeface="Comic Sans MS"/>
              </a:rPr>
              <a:t>: Ασύρματα, Κινητά Δίκτυα». Έκδοση: 1.01. Αθήνα 2014.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://opencourses.uoa.gr/courses/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DI15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3576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026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A2B22A25-5153-4F17-80C9-24FBBBBA5DD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3316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17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18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19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20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1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22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3323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4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5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6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27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3328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13459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60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29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1345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5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0" name="Group 108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13440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344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4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5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3441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1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13438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3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2" name="Group 129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13421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342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2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3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3422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3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13419" name="Picture 354" descr="laptop_stylized_small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20" name="Picture 355" descr="antenna_stylized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4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13417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8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5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13415" name="Picture 354" descr="laptop_stylized_small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6" name="Picture 355" descr="antenna_stylized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6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13413" name="Picture 364" descr="iphone_stylized_small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7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13411" name="Picture 364" descr="iphone_stylized_small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8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13409" name="Picture 354" descr="laptop_stylized_small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10" name="Picture 355" descr="antenna_stylized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39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13407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8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0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13405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1" name="Group 171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1338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1339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39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0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0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0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0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  <p:sp>
            <p:nvSpPr>
              <p:cNvPr id="1340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l-GR"/>
              </a:p>
            </p:txBody>
          </p:sp>
        </p:grpSp>
        <p:pic>
          <p:nvPicPr>
            <p:cNvPr id="1338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2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13386" name="Picture 354" descr="laptop_stylized_small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7" name="Picture 355" descr="antenna_stylized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3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13384" name="Picture 354" descr="laptop_stylized_small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5" name="Picture 355" descr="antenna_stylize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4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13382" name="Picture 354" descr="laptop_stylized_small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3" name="Picture 355" descr="antenna_stylized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5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13380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8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6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13378" name="Picture 354" descr="laptop_stylized_small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9" name="Picture 355" descr="antenna_stylized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347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13376" name="Picture 364" descr="iphone_stylized_smal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7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48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3349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C6C58612-01EE-4A93-870A-86B4D0AD5BF8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3350" name="Rectangle 64"/>
          <p:cNvSpPr>
            <a:spLocks noChangeArrowheads="1"/>
          </p:cNvSpPr>
          <p:nvPr/>
        </p:nvSpPr>
        <p:spPr bwMode="auto">
          <a:xfrm>
            <a:off x="5486399" y="1530850"/>
            <a:ext cx="3344863" cy="2847476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51" name="Rectangle 65"/>
          <p:cNvSpPr>
            <a:spLocks noChangeArrowheads="1"/>
          </p:cNvSpPr>
          <p:nvPr/>
        </p:nvSpPr>
        <p:spPr bwMode="auto">
          <a:xfrm>
            <a:off x="5538788" y="1403350"/>
            <a:ext cx="1912937" cy="280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3352" name="Rectangle 66"/>
          <p:cNvSpPr>
            <a:spLocks noChangeArrowheads="1"/>
          </p:cNvSpPr>
          <p:nvPr/>
        </p:nvSpPr>
        <p:spPr bwMode="auto">
          <a:xfrm>
            <a:off x="5537200" y="1362075"/>
            <a:ext cx="3149600" cy="300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n-US" dirty="0"/>
              <a:t> </a:t>
            </a:r>
            <a:r>
              <a:rPr lang="el-GR" sz="1800" b="1" dirty="0">
                <a:latin typeface="Arial" pitchFamily="34" charset="0"/>
              </a:rPr>
              <a:t>ασύρματη ζεύξη</a:t>
            </a:r>
            <a:endParaRPr lang="en-US" sz="1800" b="1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v"/>
            </a:pPr>
            <a:r>
              <a:rPr lang="el-GR" sz="1600" dirty="0">
                <a:latin typeface="Arial" pitchFamily="34" charset="0"/>
              </a:rPr>
              <a:t>συνήθως συνδέει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κινητά με το σταθμό </a:t>
            </a:r>
            <a:r>
              <a:rPr lang="el-GR" sz="1600" dirty="0" smtClean="0">
                <a:latin typeface="Arial" pitchFamily="34" charset="0"/>
              </a:rPr>
              <a:t>βάσης</a:t>
            </a:r>
            <a:endParaRPr lang="en-US" sz="16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v"/>
            </a:pPr>
            <a:r>
              <a:rPr lang="el-GR" sz="1600" dirty="0" smtClean="0">
                <a:latin typeface="Arial" pitchFamily="34" charset="0"/>
              </a:rPr>
              <a:t>χρησιμοποιείται </a:t>
            </a:r>
            <a:r>
              <a:rPr lang="el-GR" sz="1600" dirty="0">
                <a:latin typeface="Arial" pitchFamily="34" charset="0"/>
              </a:rPr>
              <a:t>και ως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ζεύξη κορμού</a:t>
            </a:r>
            <a:r>
              <a:rPr lang="en-US" sz="1600" dirty="0">
                <a:latin typeface="Gill Sans MT" pitchFamily="34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v"/>
            </a:pPr>
            <a:r>
              <a:rPr lang="el-GR" sz="1600" dirty="0" smtClean="0">
                <a:latin typeface="Arial" pitchFamily="34" charset="0"/>
              </a:rPr>
              <a:t>πρωτόκολλο </a:t>
            </a:r>
            <a:r>
              <a:rPr lang="el-GR" sz="1600" dirty="0">
                <a:latin typeface="Arial" pitchFamily="34" charset="0"/>
              </a:rPr>
              <a:t>πολλαπλής πρόσβασης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συντονίζει</a:t>
            </a:r>
            <a:r>
              <a:rPr lang="en-US" sz="1600" dirty="0">
                <a:latin typeface="Gill Sans MT" pitchFamily="34" charset="0"/>
              </a:rPr>
              <a:t> </a:t>
            </a:r>
            <a:r>
              <a:rPr lang="el-GR" sz="1600" dirty="0">
                <a:latin typeface="Arial" pitchFamily="34" charset="0"/>
              </a:rPr>
              <a:t>την πρόσβαση στη </a:t>
            </a:r>
            <a:r>
              <a:rPr lang="el-GR" sz="1600" dirty="0" smtClean="0">
                <a:latin typeface="Arial" pitchFamily="34" charset="0"/>
              </a:rPr>
              <a:t>ζεύξη</a:t>
            </a:r>
            <a:r>
              <a:rPr lang="en-US" sz="1600" dirty="0" smtClean="0">
                <a:latin typeface="Gill Sans MT" pitchFamily="34" charset="0"/>
              </a:rPr>
              <a:t> </a:t>
            </a:r>
            <a:endParaRPr lang="en-US" sz="1600" dirty="0">
              <a:latin typeface="Gill Sans MT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SzPct val="75000"/>
              <a:buFont typeface="Wingdings" pitchFamily="2" charset="2"/>
              <a:buChar char="v"/>
            </a:pPr>
            <a:r>
              <a:rPr lang="el-GR" sz="1600" dirty="0" smtClean="0">
                <a:latin typeface="Arial" pitchFamily="34" charset="0"/>
              </a:rPr>
              <a:t>ποικιλία </a:t>
            </a:r>
            <a:r>
              <a:rPr lang="el-GR" sz="1600" dirty="0">
                <a:latin typeface="Arial" pitchFamily="34" charset="0"/>
              </a:rPr>
              <a:t>ρυθμών δεδομένων</a:t>
            </a:r>
            <a:r>
              <a:rPr lang="en-US" sz="1600" dirty="0">
                <a:latin typeface="Gill Sans MT" pitchFamily="34" charset="0"/>
              </a:rPr>
              <a:t>, </a:t>
            </a:r>
            <a:r>
              <a:rPr lang="el-GR" sz="1600" dirty="0">
                <a:latin typeface="Arial" pitchFamily="34" charset="0"/>
              </a:rPr>
              <a:t>απόστασης μετάδοσης</a:t>
            </a:r>
            <a:endParaRPr lang="en-US" sz="1600" dirty="0">
              <a:latin typeface="Arial" pitchFamily="34" charset="0"/>
            </a:endParaRPr>
          </a:p>
        </p:txBody>
      </p:sp>
      <p:sp>
        <p:nvSpPr>
          <p:cNvPr id="13353" name="Line 68"/>
          <p:cNvSpPr>
            <a:spLocks noChangeShapeType="1"/>
          </p:cNvSpPr>
          <p:nvPr/>
        </p:nvSpPr>
        <p:spPr bwMode="auto">
          <a:xfrm flipH="1">
            <a:off x="6207125" y="4378325"/>
            <a:ext cx="106363" cy="5492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l-GR"/>
          </a:p>
        </p:txBody>
      </p:sp>
      <p:sp>
        <p:nvSpPr>
          <p:cNvPr id="13354" name="AutoShape 72"/>
          <p:cNvSpPr>
            <a:spLocks noChangeAspect="1" noChangeArrowheads="1" noTextEdit="1"/>
          </p:cNvSpPr>
          <p:nvPr/>
        </p:nvSpPr>
        <p:spPr bwMode="auto">
          <a:xfrm>
            <a:off x="7800975" y="1430338"/>
            <a:ext cx="735013" cy="2206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grpSp>
        <p:nvGrpSpPr>
          <p:cNvPr id="13355" name="Group 137"/>
          <p:cNvGrpSpPr>
            <a:grpSpLocks/>
          </p:cNvGrpSpPr>
          <p:nvPr/>
        </p:nvGrpSpPr>
        <p:grpSpPr bwMode="auto">
          <a:xfrm>
            <a:off x="7815263" y="1347788"/>
            <a:ext cx="722312" cy="303212"/>
            <a:chOff x="4750" y="264"/>
            <a:chExt cx="455" cy="191"/>
          </a:xfrm>
        </p:grpSpPr>
        <p:sp>
          <p:nvSpPr>
            <p:cNvPr id="13361" name="Freeform 89"/>
            <p:cNvSpPr>
              <a:spLocks/>
            </p:cNvSpPr>
            <p:nvPr/>
          </p:nvSpPr>
          <p:spPr bwMode="auto">
            <a:xfrm>
              <a:off x="4872" y="298"/>
              <a:ext cx="82" cy="104"/>
            </a:xfrm>
            <a:custGeom>
              <a:avLst/>
              <a:gdLst>
                <a:gd name="T0" fmla="*/ 0 w 247"/>
                <a:gd name="T1" fmla="*/ 0 h 209"/>
                <a:gd name="T2" fmla="*/ 0 w 247"/>
                <a:gd name="T3" fmla="*/ 0 h 209"/>
                <a:gd name="T4" fmla="*/ 0 w 247"/>
                <a:gd name="T5" fmla="*/ 0 h 209"/>
                <a:gd name="T6" fmla="*/ 0 w 247"/>
                <a:gd name="T7" fmla="*/ 0 h 209"/>
                <a:gd name="T8" fmla="*/ 0 w 247"/>
                <a:gd name="T9" fmla="*/ 0 h 209"/>
                <a:gd name="T10" fmla="*/ 0 w 247"/>
                <a:gd name="T11" fmla="*/ 0 h 209"/>
                <a:gd name="T12" fmla="*/ 0 w 247"/>
                <a:gd name="T13" fmla="*/ 0 h 209"/>
                <a:gd name="T14" fmla="*/ 0 w 247"/>
                <a:gd name="T15" fmla="*/ 0 h 209"/>
                <a:gd name="T16" fmla="*/ 0 w 247"/>
                <a:gd name="T17" fmla="*/ 0 h 209"/>
                <a:gd name="T18" fmla="*/ 0 w 247"/>
                <a:gd name="T19" fmla="*/ 0 h 209"/>
                <a:gd name="T20" fmla="*/ 0 w 247"/>
                <a:gd name="T21" fmla="*/ 0 h 209"/>
                <a:gd name="T22" fmla="*/ 0 w 247"/>
                <a:gd name="T23" fmla="*/ 0 h 209"/>
                <a:gd name="T24" fmla="*/ 0 w 247"/>
                <a:gd name="T25" fmla="*/ 0 h 209"/>
                <a:gd name="T26" fmla="*/ 0 w 247"/>
                <a:gd name="T27" fmla="*/ 0 h 209"/>
                <a:gd name="T28" fmla="*/ 0 w 247"/>
                <a:gd name="T29" fmla="*/ 0 h 209"/>
                <a:gd name="T30" fmla="*/ 0 w 247"/>
                <a:gd name="T31" fmla="*/ 0 h 209"/>
                <a:gd name="T32" fmla="*/ 0 w 247"/>
                <a:gd name="T33" fmla="*/ 0 h 209"/>
                <a:gd name="T34" fmla="*/ 0 w 247"/>
                <a:gd name="T35" fmla="*/ 0 h 209"/>
                <a:gd name="T36" fmla="*/ 0 w 247"/>
                <a:gd name="T37" fmla="*/ 0 h 209"/>
                <a:gd name="T38" fmla="*/ 0 w 247"/>
                <a:gd name="T39" fmla="*/ 0 h 209"/>
                <a:gd name="T40" fmla="*/ 0 w 247"/>
                <a:gd name="T41" fmla="*/ 0 h 209"/>
                <a:gd name="T42" fmla="*/ 0 w 247"/>
                <a:gd name="T43" fmla="*/ 0 h 209"/>
                <a:gd name="T44" fmla="*/ 0 w 247"/>
                <a:gd name="T45" fmla="*/ 0 h 209"/>
                <a:gd name="T46" fmla="*/ 0 w 247"/>
                <a:gd name="T47" fmla="*/ 0 h 209"/>
                <a:gd name="T48" fmla="*/ 0 w 247"/>
                <a:gd name="T49" fmla="*/ 0 h 209"/>
                <a:gd name="T50" fmla="*/ 0 w 247"/>
                <a:gd name="T51" fmla="*/ 0 h 209"/>
                <a:gd name="T52" fmla="*/ 0 w 247"/>
                <a:gd name="T53" fmla="*/ 0 h 209"/>
                <a:gd name="T54" fmla="*/ 0 w 247"/>
                <a:gd name="T55" fmla="*/ 0 h 209"/>
                <a:gd name="T56" fmla="*/ 0 w 247"/>
                <a:gd name="T57" fmla="*/ 0 h 209"/>
                <a:gd name="T58" fmla="*/ 0 w 247"/>
                <a:gd name="T59" fmla="*/ 0 h 209"/>
                <a:gd name="T60" fmla="*/ 0 w 247"/>
                <a:gd name="T61" fmla="*/ 0 h 209"/>
                <a:gd name="T62" fmla="*/ 0 w 247"/>
                <a:gd name="T63" fmla="*/ 0 h 209"/>
                <a:gd name="T64" fmla="*/ 0 w 247"/>
                <a:gd name="T65" fmla="*/ 0 h 209"/>
                <a:gd name="T66" fmla="*/ 0 w 247"/>
                <a:gd name="T67" fmla="*/ 0 h 209"/>
                <a:gd name="T68" fmla="*/ 0 w 247"/>
                <a:gd name="T69" fmla="*/ 0 h 209"/>
                <a:gd name="T70" fmla="*/ 0 w 247"/>
                <a:gd name="T71" fmla="*/ 0 h 209"/>
                <a:gd name="T72" fmla="*/ 0 w 247"/>
                <a:gd name="T73" fmla="*/ 0 h 209"/>
                <a:gd name="T74" fmla="*/ 0 w 247"/>
                <a:gd name="T75" fmla="*/ 0 h 209"/>
                <a:gd name="T76" fmla="*/ 0 w 247"/>
                <a:gd name="T77" fmla="*/ 0 h 209"/>
                <a:gd name="T78" fmla="*/ 0 w 247"/>
                <a:gd name="T79" fmla="*/ 0 h 209"/>
                <a:gd name="T80" fmla="*/ 0 w 247"/>
                <a:gd name="T81" fmla="*/ 0 h 209"/>
                <a:gd name="T82" fmla="*/ 0 w 247"/>
                <a:gd name="T83" fmla="*/ 0 h 209"/>
                <a:gd name="T84" fmla="*/ 0 w 247"/>
                <a:gd name="T85" fmla="*/ 0 h 209"/>
                <a:gd name="T86" fmla="*/ 0 w 247"/>
                <a:gd name="T87" fmla="*/ 0 h 209"/>
                <a:gd name="T88" fmla="*/ 0 w 247"/>
                <a:gd name="T89" fmla="*/ 0 h 209"/>
                <a:gd name="T90" fmla="*/ 0 w 247"/>
                <a:gd name="T91" fmla="*/ 0 h 209"/>
                <a:gd name="T92" fmla="*/ 0 w 247"/>
                <a:gd name="T93" fmla="*/ 0 h 209"/>
                <a:gd name="T94" fmla="*/ 0 w 247"/>
                <a:gd name="T95" fmla="*/ 0 h 209"/>
                <a:gd name="T96" fmla="*/ 0 w 247"/>
                <a:gd name="T97" fmla="*/ 0 h 2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47"/>
                <a:gd name="T148" fmla="*/ 0 h 209"/>
                <a:gd name="T149" fmla="*/ 247 w 247"/>
                <a:gd name="T150" fmla="*/ 209 h 20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47" h="209">
                  <a:moveTo>
                    <a:pt x="87" y="27"/>
                  </a:moveTo>
                  <a:lnTo>
                    <a:pt x="68" y="35"/>
                  </a:lnTo>
                  <a:lnTo>
                    <a:pt x="52" y="46"/>
                  </a:lnTo>
                  <a:lnTo>
                    <a:pt x="37" y="57"/>
                  </a:lnTo>
                  <a:lnTo>
                    <a:pt x="24" y="69"/>
                  </a:lnTo>
                  <a:lnTo>
                    <a:pt x="14" y="83"/>
                  </a:lnTo>
                  <a:lnTo>
                    <a:pt x="7" y="97"/>
                  </a:lnTo>
                  <a:lnTo>
                    <a:pt x="2" y="113"/>
                  </a:lnTo>
                  <a:lnTo>
                    <a:pt x="0" y="128"/>
                  </a:lnTo>
                  <a:lnTo>
                    <a:pt x="2" y="150"/>
                  </a:lnTo>
                  <a:lnTo>
                    <a:pt x="14" y="167"/>
                  </a:lnTo>
                  <a:lnTo>
                    <a:pt x="32" y="183"/>
                  </a:lnTo>
                  <a:lnTo>
                    <a:pt x="55" y="194"/>
                  </a:lnTo>
                  <a:lnTo>
                    <a:pt x="81" y="203"/>
                  </a:lnTo>
                  <a:lnTo>
                    <a:pt x="109" y="208"/>
                  </a:lnTo>
                  <a:lnTo>
                    <a:pt x="138" y="209"/>
                  </a:lnTo>
                  <a:lnTo>
                    <a:pt x="165" y="206"/>
                  </a:lnTo>
                  <a:lnTo>
                    <a:pt x="171" y="206"/>
                  </a:lnTo>
                  <a:lnTo>
                    <a:pt x="177" y="203"/>
                  </a:lnTo>
                  <a:lnTo>
                    <a:pt x="181" y="200"/>
                  </a:lnTo>
                  <a:lnTo>
                    <a:pt x="183" y="196"/>
                  </a:lnTo>
                  <a:lnTo>
                    <a:pt x="180" y="191"/>
                  </a:lnTo>
                  <a:lnTo>
                    <a:pt x="174" y="187"/>
                  </a:lnTo>
                  <a:lnTo>
                    <a:pt x="167" y="183"/>
                  </a:lnTo>
                  <a:lnTo>
                    <a:pt x="159" y="181"/>
                  </a:lnTo>
                  <a:lnTo>
                    <a:pt x="145" y="178"/>
                  </a:lnTo>
                  <a:lnTo>
                    <a:pt x="130" y="176"/>
                  </a:lnTo>
                  <a:lnTo>
                    <a:pt x="116" y="174"/>
                  </a:lnTo>
                  <a:lnTo>
                    <a:pt x="103" y="171"/>
                  </a:lnTo>
                  <a:lnTo>
                    <a:pt x="90" y="168"/>
                  </a:lnTo>
                  <a:lnTo>
                    <a:pt x="77" y="164"/>
                  </a:lnTo>
                  <a:lnTo>
                    <a:pt x="65" y="159"/>
                  </a:lnTo>
                  <a:lnTo>
                    <a:pt x="53" y="151"/>
                  </a:lnTo>
                  <a:lnTo>
                    <a:pt x="49" y="116"/>
                  </a:lnTo>
                  <a:lnTo>
                    <a:pt x="61" y="87"/>
                  </a:lnTo>
                  <a:lnTo>
                    <a:pt x="84" y="64"/>
                  </a:lnTo>
                  <a:lnTo>
                    <a:pt x="116" y="46"/>
                  </a:lnTo>
                  <a:lnTo>
                    <a:pt x="151" y="31"/>
                  </a:lnTo>
                  <a:lnTo>
                    <a:pt x="187" y="20"/>
                  </a:lnTo>
                  <a:lnTo>
                    <a:pt x="220" y="12"/>
                  </a:lnTo>
                  <a:lnTo>
                    <a:pt x="247" y="5"/>
                  </a:lnTo>
                  <a:lnTo>
                    <a:pt x="231" y="1"/>
                  </a:lnTo>
                  <a:lnTo>
                    <a:pt x="213" y="0"/>
                  </a:lnTo>
                  <a:lnTo>
                    <a:pt x="193" y="2"/>
                  </a:lnTo>
                  <a:lnTo>
                    <a:pt x="171" y="5"/>
                  </a:lnTo>
                  <a:lnTo>
                    <a:pt x="149" y="10"/>
                  </a:lnTo>
                  <a:lnTo>
                    <a:pt x="127" y="15"/>
                  </a:lnTo>
                  <a:lnTo>
                    <a:pt x="106" y="21"/>
                  </a:lnTo>
                  <a:lnTo>
                    <a:pt x="87" y="2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2" name="Freeform 90"/>
            <p:cNvSpPr>
              <a:spLocks/>
            </p:cNvSpPr>
            <p:nvPr/>
          </p:nvSpPr>
          <p:spPr bwMode="auto">
            <a:xfrm>
              <a:off x="5012" y="297"/>
              <a:ext cx="53" cy="81"/>
            </a:xfrm>
            <a:custGeom>
              <a:avLst/>
              <a:gdLst>
                <a:gd name="T0" fmla="*/ 0 w 158"/>
                <a:gd name="T1" fmla="*/ 1 h 162"/>
                <a:gd name="T2" fmla="*/ 0 w 158"/>
                <a:gd name="T3" fmla="*/ 1 h 162"/>
                <a:gd name="T4" fmla="*/ 0 w 158"/>
                <a:gd name="T5" fmla="*/ 1 h 162"/>
                <a:gd name="T6" fmla="*/ 0 w 158"/>
                <a:gd name="T7" fmla="*/ 1 h 162"/>
                <a:gd name="T8" fmla="*/ 0 w 158"/>
                <a:gd name="T9" fmla="*/ 1 h 162"/>
                <a:gd name="T10" fmla="*/ 0 w 158"/>
                <a:gd name="T11" fmla="*/ 1 h 162"/>
                <a:gd name="T12" fmla="*/ 0 w 158"/>
                <a:gd name="T13" fmla="*/ 1 h 162"/>
                <a:gd name="T14" fmla="*/ 0 w 158"/>
                <a:gd name="T15" fmla="*/ 1 h 162"/>
                <a:gd name="T16" fmla="*/ 0 w 158"/>
                <a:gd name="T17" fmla="*/ 1 h 162"/>
                <a:gd name="T18" fmla="*/ 0 w 158"/>
                <a:gd name="T19" fmla="*/ 1 h 162"/>
                <a:gd name="T20" fmla="*/ 0 w 158"/>
                <a:gd name="T21" fmla="*/ 1 h 162"/>
                <a:gd name="T22" fmla="*/ 0 w 158"/>
                <a:gd name="T23" fmla="*/ 1 h 162"/>
                <a:gd name="T24" fmla="*/ 0 w 158"/>
                <a:gd name="T25" fmla="*/ 1 h 162"/>
                <a:gd name="T26" fmla="*/ 0 w 158"/>
                <a:gd name="T27" fmla="*/ 1 h 162"/>
                <a:gd name="T28" fmla="*/ 0 w 158"/>
                <a:gd name="T29" fmla="*/ 1 h 162"/>
                <a:gd name="T30" fmla="*/ 0 w 158"/>
                <a:gd name="T31" fmla="*/ 1 h 162"/>
                <a:gd name="T32" fmla="*/ 0 w 158"/>
                <a:gd name="T33" fmla="*/ 1 h 162"/>
                <a:gd name="T34" fmla="*/ 0 w 158"/>
                <a:gd name="T35" fmla="*/ 1 h 162"/>
                <a:gd name="T36" fmla="*/ 0 w 158"/>
                <a:gd name="T37" fmla="*/ 1 h 162"/>
                <a:gd name="T38" fmla="*/ 0 w 158"/>
                <a:gd name="T39" fmla="*/ 1 h 162"/>
                <a:gd name="T40" fmla="*/ 0 w 158"/>
                <a:gd name="T41" fmla="*/ 1 h 162"/>
                <a:gd name="T42" fmla="*/ 0 w 158"/>
                <a:gd name="T43" fmla="*/ 1 h 162"/>
                <a:gd name="T44" fmla="*/ 0 w 158"/>
                <a:gd name="T45" fmla="*/ 1 h 162"/>
                <a:gd name="T46" fmla="*/ 0 w 158"/>
                <a:gd name="T47" fmla="*/ 1 h 162"/>
                <a:gd name="T48" fmla="*/ 0 w 158"/>
                <a:gd name="T49" fmla="*/ 1 h 162"/>
                <a:gd name="T50" fmla="*/ 0 w 158"/>
                <a:gd name="T51" fmla="*/ 1 h 162"/>
                <a:gd name="T52" fmla="*/ 0 w 158"/>
                <a:gd name="T53" fmla="*/ 1 h 162"/>
                <a:gd name="T54" fmla="*/ 0 w 158"/>
                <a:gd name="T55" fmla="*/ 1 h 162"/>
                <a:gd name="T56" fmla="*/ 0 w 158"/>
                <a:gd name="T57" fmla="*/ 1 h 162"/>
                <a:gd name="T58" fmla="*/ 0 w 158"/>
                <a:gd name="T59" fmla="*/ 1 h 162"/>
                <a:gd name="T60" fmla="*/ 0 w 158"/>
                <a:gd name="T61" fmla="*/ 0 h 162"/>
                <a:gd name="T62" fmla="*/ 0 w 158"/>
                <a:gd name="T63" fmla="*/ 0 h 162"/>
                <a:gd name="T64" fmla="*/ 0 w 158"/>
                <a:gd name="T65" fmla="*/ 1 h 162"/>
                <a:gd name="T66" fmla="*/ 0 w 158"/>
                <a:gd name="T67" fmla="*/ 1 h 162"/>
                <a:gd name="T68" fmla="*/ 0 w 158"/>
                <a:gd name="T69" fmla="*/ 1 h 162"/>
                <a:gd name="T70" fmla="*/ 0 w 158"/>
                <a:gd name="T71" fmla="*/ 1 h 162"/>
                <a:gd name="T72" fmla="*/ 0 w 158"/>
                <a:gd name="T73" fmla="*/ 1 h 162"/>
                <a:gd name="T74" fmla="*/ 0 w 158"/>
                <a:gd name="T75" fmla="*/ 1 h 162"/>
                <a:gd name="T76" fmla="*/ 0 w 158"/>
                <a:gd name="T77" fmla="*/ 1 h 162"/>
                <a:gd name="T78" fmla="*/ 0 w 158"/>
                <a:gd name="T79" fmla="*/ 1 h 162"/>
                <a:gd name="T80" fmla="*/ 0 w 158"/>
                <a:gd name="T81" fmla="*/ 1 h 1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8"/>
                <a:gd name="T124" fmla="*/ 0 h 162"/>
                <a:gd name="T125" fmla="*/ 158 w 158"/>
                <a:gd name="T126" fmla="*/ 162 h 1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8" h="162">
                  <a:moveTo>
                    <a:pt x="134" y="53"/>
                  </a:moveTo>
                  <a:lnTo>
                    <a:pt x="140" y="69"/>
                  </a:lnTo>
                  <a:lnTo>
                    <a:pt x="138" y="85"/>
                  </a:lnTo>
                  <a:lnTo>
                    <a:pt x="128" y="97"/>
                  </a:lnTo>
                  <a:lnTo>
                    <a:pt x="113" y="109"/>
                  </a:lnTo>
                  <a:lnTo>
                    <a:pt x="96" y="119"/>
                  </a:lnTo>
                  <a:lnTo>
                    <a:pt x="76" y="129"/>
                  </a:lnTo>
                  <a:lnTo>
                    <a:pt x="55" y="138"/>
                  </a:lnTo>
                  <a:lnTo>
                    <a:pt x="38" y="148"/>
                  </a:lnTo>
                  <a:lnTo>
                    <a:pt x="35" y="151"/>
                  </a:lnTo>
                  <a:lnTo>
                    <a:pt x="33" y="153"/>
                  </a:lnTo>
                  <a:lnTo>
                    <a:pt x="33" y="156"/>
                  </a:lnTo>
                  <a:lnTo>
                    <a:pt x="35" y="159"/>
                  </a:lnTo>
                  <a:lnTo>
                    <a:pt x="39" y="161"/>
                  </a:lnTo>
                  <a:lnTo>
                    <a:pt x="44" y="162"/>
                  </a:lnTo>
                  <a:lnTo>
                    <a:pt x="46" y="162"/>
                  </a:lnTo>
                  <a:lnTo>
                    <a:pt x="51" y="161"/>
                  </a:lnTo>
                  <a:lnTo>
                    <a:pt x="74" y="152"/>
                  </a:lnTo>
                  <a:lnTo>
                    <a:pt x="96" y="142"/>
                  </a:lnTo>
                  <a:lnTo>
                    <a:pt x="116" y="130"/>
                  </a:lnTo>
                  <a:lnTo>
                    <a:pt x="135" y="117"/>
                  </a:lnTo>
                  <a:lnTo>
                    <a:pt x="148" y="102"/>
                  </a:lnTo>
                  <a:lnTo>
                    <a:pt x="157" y="86"/>
                  </a:lnTo>
                  <a:lnTo>
                    <a:pt x="158" y="68"/>
                  </a:lnTo>
                  <a:lnTo>
                    <a:pt x="153" y="50"/>
                  </a:lnTo>
                  <a:lnTo>
                    <a:pt x="140" y="35"/>
                  </a:lnTo>
                  <a:lnTo>
                    <a:pt x="121" y="23"/>
                  </a:lnTo>
                  <a:lnTo>
                    <a:pt x="97" y="14"/>
                  </a:lnTo>
                  <a:lnTo>
                    <a:pt x="71" y="6"/>
                  </a:lnTo>
                  <a:lnTo>
                    <a:pt x="45" y="2"/>
                  </a:lnTo>
                  <a:lnTo>
                    <a:pt x="23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17" y="9"/>
                  </a:lnTo>
                  <a:lnTo>
                    <a:pt x="36" y="13"/>
                  </a:lnTo>
                  <a:lnTo>
                    <a:pt x="57" y="17"/>
                  </a:lnTo>
                  <a:lnTo>
                    <a:pt x="76" y="21"/>
                  </a:lnTo>
                  <a:lnTo>
                    <a:pt x="94" y="26"/>
                  </a:lnTo>
                  <a:lnTo>
                    <a:pt x="110" y="33"/>
                  </a:lnTo>
                  <a:lnTo>
                    <a:pt x="124" y="42"/>
                  </a:lnTo>
                  <a:lnTo>
                    <a:pt x="134" y="53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3" name="Freeform 91"/>
            <p:cNvSpPr>
              <a:spLocks/>
            </p:cNvSpPr>
            <p:nvPr/>
          </p:nvSpPr>
          <p:spPr bwMode="auto">
            <a:xfrm>
              <a:off x="4820" y="278"/>
              <a:ext cx="133" cy="169"/>
            </a:xfrm>
            <a:custGeom>
              <a:avLst/>
              <a:gdLst>
                <a:gd name="T0" fmla="*/ 0 w 400"/>
                <a:gd name="T1" fmla="*/ 0 h 339"/>
                <a:gd name="T2" fmla="*/ 0 w 400"/>
                <a:gd name="T3" fmla="*/ 0 h 339"/>
                <a:gd name="T4" fmla="*/ 0 w 400"/>
                <a:gd name="T5" fmla="*/ 0 h 339"/>
                <a:gd name="T6" fmla="*/ 0 w 400"/>
                <a:gd name="T7" fmla="*/ 0 h 339"/>
                <a:gd name="T8" fmla="*/ 0 w 400"/>
                <a:gd name="T9" fmla="*/ 0 h 339"/>
                <a:gd name="T10" fmla="*/ 0 w 400"/>
                <a:gd name="T11" fmla="*/ 0 h 339"/>
                <a:gd name="T12" fmla="*/ 0 w 400"/>
                <a:gd name="T13" fmla="*/ 0 h 339"/>
                <a:gd name="T14" fmla="*/ 0 w 400"/>
                <a:gd name="T15" fmla="*/ 0 h 339"/>
                <a:gd name="T16" fmla="*/ 0 w 400"/>
                <a:gd name="T17" fmla="*/ 0 h 339"/>
                <a:gd name="T18" fmla="*/ 0 w 400"/>
                <a:gd name="T19" fmla="*/ 0 h 339"/>
                <a:gd name="T20" fmla="*/ 0 w 400"/>
                <a:gd name="T21" fmla="*/ 0 h 339"/>
                <a:gd name="T22" fmla="*/ 0 w 400"/>
                <a:gd name="T23" fmla="*/ 0 h 339"/>
                <a:gd name="T24" fmla="*/ 0 w 400"/>
                <a:gd name="T25" fmla="*/ 0 h 339"/>
                <a:gd name="T26" fmla="*/ 0 w 400"/>
                <a:gd name="T27" fmla="*/ 0 h 339"/>
                <a:gd name="T28" fmla="*/ 0 w 400"/>
                <a:gd name="T29" fmla="*/ 0 h 339"/>
                <a:gd name="T30" fmla="*/ 0 w 400"/>
                <a:gd name="T31" fmla="*/ 0 h 339"/>
                <a:gd name="T32" fmla="*/ 0 w 400"/>
                <a:gd name="T33" fmla="*/ 0 h 339"/>
                <a:gd name="T34" fmla="*/ 0 w 400"/>
                <a:gd name="T35" fmla="*/ 0 h 339"/>
                <a:gd name="T36" fmla="*/ 0 w 400"/>
                <a:gd name="T37" fmla="*/ 0 h 339"/>
                <a:gd name="T38" fmla="*/ 0 w 400"/>
                <a:gd name="T39" fmla="*/ 0 h 339"/>
                <a:gd name="T40" fmla="*/ 0 w 400"/>
                <a:gd name="T41" fmla="*/ 0 h 339"/>
                <a:gd name="T42" fmla="*/ 0 w 400"/>
                <a:gd name="T43" fmla="*/ 0 h 339"/>
                <a:gd name="T44" fmla="*/ 0 w 400"/>
                <a:gd name="T45" fmla="*/ 0 h 339"/>
                <a:gd name="T46" fmla="*/ 0 w 400"/>
                <a:gd name="T47" fmla="*/ 0 h 339"/>
                <a:gd name="T48" fmla="*/ 0 w 400"/>
                <a:gd name="T49" fmla="*/ 0 h 339"/>
                <a:gd name="T50" fmla="*/ 0 w 400"/>
                <a:gd name="T51" fmla="*/ 0 h 339"/>
                <a:gd name="T52" fmla="*/ 0 w 400"/>
                <a:gd name="T53" fmla="*/ 0 h 339"/>
                <a:gd name="T54" fmla="*/ 0 w 400"/>
                <a:gd name="T55" fmla="*/ 0 h 339"/>
                <a:gd name="T56" fmla="*/ 0 w 400"/>
                <a:gd name="T57" fmla="*/ 0 h 339"/>
                <a:gd name="T58" fmla="*/ 0 w 400"/>
                <a:gd name="T59" fmla="*/ 0 h 339"/>
                <a:gd name="T60" fmla="*/ 0 w 400"/>
                <a:gd name="T61" fmla="*/ 0 h 339"/>
                <a:gd name="T62" fmla="*/ 0 w 400"/>
                <a:gd name="T63" fmla="*/ 0 h 339"/>
                <a:gd name="T64" fmla="*/ 0 w 400"/>
                <a:gd name="T65" fmla="*/ 0 h 339"/>
                <a:gd name="T66" fmla="*/ 0 w 400"/>
                <a:gd name="T67" fmla="*/ 0 h 339"/>
                <a:gd name="T68" fmla="*/ 0 w 400"/>
                <a:gd name="T69" fmla="*/ 0 h 339"/>
                <a:gd name="T70" fmla="*/ 0 w 400"/>
                <a:gd name="T71" fmla="*/ 0 h 339"/>
                <a:gd name="T72" fmla="*/ 0 w 400"/>
                <a:gd name="T73" fmla="*/ 0 h 339"/>
                <a:gd name="T74" fmla="*/ 0 w 400"/>
                <a:gd name="T75" fmla="*/ 0 h 339"/>
                <a:gd name="T76" fmla="*/ 0 w 400"/>
                <a:gd name="T77" fmla="*/ 0 h 339"/>
                <a:gd name="T78" fmla="*/ 0 w 400"/>
                <a:gd name="T79" fmla="*/ 0 h 339"/>
                <a:gd name="T80" fmla="*/ 0 w 400"/>
                <a:gd name="T81" fmla="*/ 0 h 339"/>
                <a:gd name="T82" fmla="*/ 0 w 400"/>
                <a:gd name="T83" fmla="*/ 0 h 339"/>
                <a:gd name="T84" fmla="*/ 0 w 400"/>
                <a:gd name="T85" fmla="*/ 0 h 339"/>
                <a:gd name="T86" fmla="*/ 0 w 400"/>
                <a:gd name="T87" fmla="*/ 0 h 33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0"/>
                <a:gd name="T133" fmla="*/ 0 h 339"/>
                <a:gd name="T134" fmla="*/ 400 w 400"/>
                <a:gd name="T135" fmla="*/ 339 h 33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0" h="339">
                  <a:moveTo>
                    <a:pt x="156" y="44"/>
                  </a:moveTo>
                  <a:lnTo>
                    <a:pt x="125" y="63"/>
                  </a:lnTo>
                  <a:lnTo>
                    <a:pt x="95" y="82"/>
                  </a:lnTo>
                  <a:lnTo>
                    <a:pt x="67" y="103"/>
                  </a:lnTo>
                  <a:lnTo>
                    <a:pt x="42" y="126"/>
                  </a:lnTo>
                  <a:lnTo>
                    <a:pt x="22" y="150"/>
                  </a:lnTo>
                  <a:lnTo>
                    <a:pt x="7" y="175"/>
                  </a:lnTo>
                  <a:lnTo>
                    <a:pt x="0" y="203"/>
                  </a:lnTo>
                  <a:lnTo>
                    <a:pt x="2" y="232"/>
                  </a:lnTo>
                  <a:lnTo>
                    <a:pt x="4" y="239"/>
                  </a:lnTo>
                  <a:lnTo>
                    <a:pt x="7" y="248"/>
                  </a:lnTo>
                  <a:lnTo>
                    <a:pt x="12" y="254"/>
                  </a:lnTo>
                  <a:lnTo>
                    <a:pt x="18" y="261"/>
                  </a:lnTo>
                  <a:lnTo>
                    <a:pt x="25" y="267"/>
                  </a:lnTo>
                  <a:lnTo>
                    <a:pt x="33" y="273"/>
                  </a:lnTo>
                  <a:lnTo>
                    <a:pt x="41" y="278"/>
                  </a:lnTo>
                  <a:lnTo>
                    <a:pt x="51" y="283"/>
                  </a:lnTo>
                  <a:lnTo>
                    <a:pt x="70" y="291"/>
                  </a:lnTo>
                  <a:lnTo>
                    <a:pt x="89" y="298"/>
                  </a:lnTo>
                  <a:lnTo>
                    <a:pt x="108" y="304"/>
                  </a:lnTo>
                  <a:lnTo>
                    <a:pt x="128" y="309"/>
                  </a:lnTo>
                  <a:lnTo>
                    <a:pt x="148" y="315"/>
                  </a:lnTo>
                  <a:lnTo>
                    <a:pt x="169" y="319"/>
                  </a:lnTo>
                  <a:lnTo>
                    <a:pt x="189" y="323"/>
                  </a:lnTo>
                  <a:lnTo>
                    <a:pt x="209" y="326"/>
                  </a:lnTo>
                  <a:lnTo>
                    <a:pt x="231" y="329"/>
                  </a:lnTo>
                  <a:lnTo>
                    <a:pt x="251" y="331"/>
                  </a:lnTo>
                  <a:lnTo>
                    <a:pt x="273" y="333"/>
                  </a:lnTo>
                  <a:lnTo>
                    <a:pt x="295" y="335"/>
                  </a:lnTo>
                  <a:lnTo>
                    <a:pt x="315" y="336"/>
                  </a:lnTo>
                  <a:lnTo>
                    <a:pt x="337" y="337"/>
                  </a:lnTo>
                  <a:lnTo>
                    <a:pt x="359" y="338"/>
                  </a:lnTo>
                  <a:lnTo>
                    <a:pt x="379" y="339"/>
                  </a:lnTo>
                  <a:lnTo>
                    <a:pt x="387" y="339"/>
                  </a:lnTo>
                  <a:lnTo>
                    <a:pt x="392" y="337"/>
                  </a:lnTo>
                  <a:lnTo>
                    <a:pt x="397" y="333"/>
                  </a:lnTo>
                  <a:lnTo>
                    <a:pt x="400" y="329"/>
                  </a:lnTo>
                  <a:lnTo>
                    <a:pt x="400" y="324"/>
                  </a:lnTo>
                  <a:lnTo>
                    <a:pt x="397" y="320"/>
                  </a:lnTo>
                  <a:lnTo>
                    <a:pt x="391" y="317"/>
                  </a:lnTo>
                  <a:lnTo>
                    <a:pt x="384" y="315"/>
                  </a:lnTo>
                  <a:lnTo>
                    <a:pt x="365" y="311"/>
                  </a:lnTo>
                  <a:lnTo>
                    <a:pt x="346" y="309"/>
                  </a:lnTo>
                  <a:lnTo>
                    <a:pt x="327" y="306"/>
                  </a:lnTo>
                  <a:lnTo>
                    <a:pt x="307" y="304"/>
                  </a:lnTo>
                  <a:lnTo>
                    <a:pt x="288" y="302"/>
                  </a:lnTo>
                  <a:lnTo>
                    <a:pt x="269" y="300"/>
                  </a:lnTo>
                  <a:lnTo>
                    <a:pt x="249" y="298"/>
                  </a:lnTo>
                  <a:lnTo>
                    <a:pt x="230" y="295"/>
                  </a:lnTo>
                  <a:lnTo>
                    <a:pt x="211" y="293"/>
                  </a:lnTo>
                  <a:lnTo>
                    <a:pt x="192" y="290"/>
                  </a:lnTo>
                  <a:lnTo>
                    <a:pt x="173" y="286"/>
                  </a:lnTo>
                  <a:lnTo>
                    <a:pt x="154" y="283"/>
                  </a:lnTo>
                  <a:lnTo>
                    <a:pt x="137" y="277"/>
                  </a:lnTo>
                  <a:lnTo>
                    <a:pt x="118" y="272"/>
                  </a:lnTo>
                  <a:lnTo>
                    <a:pt x="100" y="267"/>
                  </a:lnTo>
                  <a:lnTo>
                    <a:pt x="83" y="260"/>
                  </a:lnTo>
                  <a:lnTo>
                    <a:pt x="68" y="253"/>
                  </a:lnTo>
                  <a:lnTo>
                    <a:pt x="57" y="243"/>
                  </a:lnTo>
                  <a:lnTo>
                    <a:pt x="48" y="233"/>
                  </a:lnTo>
                  <a:lnTo>
                    <a:pt x="44" y="221"/>
                  </a:lnTo>
                  <a:lnTo>
                    <a:pt x="42" y="208"/>
                  </a:lnTo>
                  <a:lnTo>
                    <a:pt x="44" y="194"/>
                  </a:lnTo>
                  <a:lnTo>
                    <a:pt x="48" y="180"/>
                  </a:lnTo>
                  <a:lnTo>
                    <a:pt x="54" y="168"/>
                  </a:lnTo>
                  <a:lnTo>
                    <a:pt x="64" y="153"/>
                  </a:lnTo>
                  <a:lnTo>
                    <a:pt x="76" y="137"/>
                  </a:lnTo>
                  <a:lnTo>
                    <a:pt x="89" y="124"/>
                  </a:lnTo>
                  <a:lnTo>
                    <a:pt x="103" y="111"/>
                  </a:lnTo>
                  <a:lnTo>
                    <a:pt x="118" y="99"/>
                  </a:lnTo>
                  <a:lnTo>
                    <a:pt x="134" y="87"/>
                  </a:lnTo>
                  <a:lnTo>
                    <a:pt x="153" y="74"/>
                  </a:lnTo>
                  <a:lnTo>
                    <a:pt x="172" y="62"/>
                  </a:lnTo>
                  <a:lnTo>
                    <a:pt x="190" y="52"/>
                  </a:lnTo>
                  <a:lnTo>
                    <a:pt x="215" y="42"/>
                  </a:lnTo>
                  <a:lnTo>
                    <a:pt x="243" y="34"/>
                  </a:lnTo>
                  <a:lnTo>
                    <a:pt x="270" y="26"/>
                  </a:lnTo>
                  <a:lnTo>
                    <a:pt x="295" y="19"/>
                  </a:lnTo>
                  <a:lnTo>
                    <a:pt x="315" y="13"/>
                  </a:lnTo>
                  <a:lnTo>
                    <a:pt x="328" y="6"/>
                  </a:lnTo>
                  <a:lnTo>
                    <a:pt x="333" y="2"/>
                  </a:lnTo>
                  <a:lnTo>
                    <a:pt x="318" y="0"/>
                  </a:lnTo>
                  <a:lnTo>
                    <a:pt x="298" y="1"/>
                  </a:lnTo>
                  <a:lnTo>
                    <a:pt x="275" y="4"/>
                  </a:lnTo>
                  <a:lnTo>
                    <a:pt x="250" y="9"/>
                  </a:lnTo>
                  <a:lnTo>
                    <a:pt x="224" y="17"/>
                  </a:lnTo>
                  <a:lnTo>
                    <a:pt x="199" y="25"/>
                  </a:lnTo>
                  <a:lnTo>
                    <a:pt x="176" y="34"/>
                  </a:lnTo>
                  <a:lnTo>
                    <a:pt x="156" y="44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4" name="Freeform 92"/>
            <p:cNvSpPr>
              <a:spLocks/>
            </p:cNvSpPr>
            <p:nvPr/>
          </p:nvSpPr>
          <p:spPr bwMode="auto">
            <a:xfrm>
              <a:off x="5007" y="272"/>
              <a:ext cx="117" cy="113"/>
            </a:xfrm>
            <a:custGeom>
              <a:avLst/>
              <a:gdLst>
                <a:gd name="T0" fmla="*/ 0 w 351"/>
                <a:gd name="T1" fmla="*/ 1 h 226"/>
                <a:gd name="T2" fmla="*/ 0 w 351"/>
                <a:gd name="T3" fmla="*/ 1 h 226"/>
                <a:gd name="T4" fmla="*/ 0 w 351"/>
                <a:gd name="T5" fmla="*/ 1 h 226"/>
                <a:gd name="T6" fmla="*/ 0 w 351"/>
                <a:gd name="T7" fmla="*/ 1 h 226"/>
                <a:gd name="T8" fmla="*/ 0 w 351"/>
                <a:gd name="T9" fmla="*/ 1 h 226"/>
                <a:gd name="T10" fmla="*/ 0 w 351"/>
                <a:gd name="T11" fmla="*/ 1 h 226"/>
                <a:gd name="T12" fmla="*/ 0 w 351"/>
                <a:gd name="T13" fmla="*/ 1 h 226"/>
                <a:gd name="T14" fmla="*/ 0 w 351"/>
                <a:gd name="T15" fmla="*/ 1 h 226"/>
                <a:gd name="T16" fmla="*/ 0 w 351"/>
                <a:gd name="T17" fmla="*/ 1 h 226"/>
                <a:gd name="T18" fmla="*/ 0 w 351"/>
                <a:gd name="T19" fmla="*/ 1 h 226"/>
                <a:gd name="T20" fmla="*/ 0 w 351"/>
                <a:gd name="T21" fmla="*/ 1 h 226"/>
                <a:gd name="T22" fmla="*/ 0 w 351"/>
                <a:gd name="T23" fmla="*/ 1 h 226"/>
                <a:gd name="T24" fmla="*/ 0 w 351"/>
                <a:gd name="T25" fmla="*/ 1 h 226"/>
                <a:gd name="T26" fmla="*/ 0 w 351"/>
                <a:gd name="T27" fmla="*/ 1 h 226"/>
                <a:gd name="T28" fmla="*/ 0 w 351"/>
                <a:gd name="T29" fmla="*/ 1 h 226"/>
                <a:gd name="T30" fmla="*/ 0 w 351"/>
                <a:gd name="T31" fmla="*/ 1 h 226"/>
                <a:gd name="T32" fmla="*/ 0 w 351"/>
                <a:gd name="T33" fmla="*/ 1 h 226"/>
                <a:gd name="T34" fmla="*/ 0 w 351"/>
                <a:gd name="T35" fmla="*/ 1 h 226"/>
                <a:gd name="T36" fmla="*/ 0 w 351"/>
                <a:gd name="T37" fmla="*/ 1 h 226"/>
                <a:gd name="T38" fmla="*/ 0 w 351"/>
                <a:gd name="T39" fmla="*/ 1 h 226"/>
                <a:gd name="T40" fmla="*/ 0 w 351"/>
                <a:gd name="T41" fmla="*/ 1 h 226"/>
                <a:gd name="T42" fmla="*/ 0 w 351"/>
                <a:gd name="T43" fmla="*/ 1 h 226"/>
                <a:gd name="T44" fmla="*/ 0 w 351"/>
                <a:gd name="T45" fmla="*/ 1 h 226"/>
                <a:gd name="T46" fmla="*/ 0 w 351"/>
                <a:gd name="T47" fmla="*/ 1 h 226"/>
                <a:gd name="T48" fmla="*/ 0 w 351"/>
                <a:gd name="T49" fmla="*/ 1 h 226"/>
                <a:gd name="T50" fmla="*/ 0 w 351"/>
                <a:gd name="T51" fmla="*/ 1 h 226"/>
                <a:gd name="T52" fmla="*/ 0 w 351"/>
                <a:gd name="T53" fmla="*/ 1 h 226"/>
                <a:gd name="T54" fmla="*/ 0 w 351"/>
                <a:gd name="T55" fmla="*/ 1 h 226"/>
                <a:gd name="T56" fmla="*/ 0 w 351"/>
                <a:gd name="T57" fmla="*/ 1 h 226"/>
                <a:gd name="T58" fmla="*/ 0 w 351"/>
                <a:gd name="T59" fmla="*/ 1 h 226"/>
                <a:gd name="T60" fmla="*/ 0 w 351"/>
                <a:gd name="T61" fmla="*/ 1 h 226"/>
                <a:gd name="T62" fmla="*/ 0 w 351"/>
                <a:gd name="T63" fmla="*/ 1 h 226"/>
                <a:gd name="T64" fmla="*/ 0 w 351"/>
                <a:gd name="T65" fmla="*/ 1 h 226"/>
                <a:gd name="T66" fmla="*/ 0 w 351"/>
                <a:gd name="T67" fmla="*/ 1 h 226"/>
                <a:gd name="T68" fmla="*/ 0 w 351"/>
                <a:gd name="T69" fmla="*/ 1 h 226"/>
                <a:gd name="T70" fmla="*/ 0 w 351"/>
                <a:gd name="T71" fmla="*/ 1 h 226"/>
                <a:gd name="T72" fmla="*/ 0 w 351"/>
                <a:gd name="T73" fmla="*/ 1 h 226"/>
                <a:gd name="T74" fmla="*/ 0 w 351"/>
                <a:gd name="T75" fmla="*/ 1 h 226"/>
                <a:gd name="T76" fmla="*/ 0 w 351"/>
                <a:gd name="T77" fmla="*/ 1 h 226"/>
                <a:gd name="T78" fmla="*/ 0 w 351"/>
                <a:gd name="T79" fmla="*/ 0 h 226"/>
                <a:gd name="T80" fmla="*/ 0 w 351"/>
                <a:gd name="T81" fmla="*/ 0 h 226"/>
                <a:gd name="T82" fmla="*/ 0 w 351"/>
                <a:gd name="T83" fmla="*/ 0 h 226"/>
                <a:gd name="T84" fmla="*/ 0 w 351"/>
                <a:gd name="T85" fmla="*/ 0 h 226"/>
                <a:gd name="T86" fmla="*/ 0 w 351"/>
                <a:gd name="T87" fmla="*/ 1 h 226"/>
                <a:gd name="T88" fmla="*/ 0 w 351"/>
                <a:gd name="T89" fmla="*/ 1 h 226"/>
                <a:gd name="T90" fmla="*/ 0 w 351"/>
                <a:gd name="T91" fmla="*/ 1 h 226"/>
                <a:gd name="T92" fmla="*/ 0 w 351"/>
                <a:gd name="T93" fmla="*/ 1 h 226"/>
                <a:gd name="T94" fmla="*/ 0 w 351"/>
                <a:gd name="T95" fmla="*/ 1 h 226"/>
                <a:gd name="T96" fmla="*/ 0 w 351"/>
                <a:gd name="T97" fmla="*/ 1 h 226"/>
                <a:gd name="T98" fmla="*/ 0 w 351"/>
                <a:gd name="T99" fmla="*/ 1 h 226"/>
                <a:gd name="T100" fmla="*/ 0 w 351"/>
                <a:gd name="T101" fmla="*/ 1 h 226"/>
                <a:gd name="T102" fmla="*/ 0 w 351"/>
                <a:gd name="T103" fmla="*/ 1 h 226"/>
                <a:gd name="T104" fmla="*/ 0 w 351"/>
                <a:gd name="T105" fmla="*/ 1 h 226"/>
                <a:gd name="T106" fmla="*/ 0 w 351"/>
                <a:gd name="T107" fmla="*/ 1 h 226"/>
                <a:gd name="T108" fmla="*/ 0 w 351"/>
                <a:gd name="T109" fmla="*/ 1 h 226"/>
                <a:gd name="T110" fmla="*/ 0 w 351"/>
                <a:gd name="T111" fmla="*/ 1 h 226"/>
                <a:gd name="T112" fmla="*/ 0 w 351"/>
                <a:gd name="T113" fmla="*/ 1 h 226"/>
                <a:gd name="T114" fmla="*/ 0 w 351"/>
                <a:gd name="T115" fmla="*/ 1 h 226"/>
                <a:gd name="T116" fmla="*/ 0 w 351"/>
                <a:gd name="T117" fmla="*/ 1 h 226"/>
                <a:gd name="T118" fmla="*/ 0 w 351"/>
                <a:gd name="T119" fmla="*/ 1 h 226"/>
                <a:gd name="T120" fmla="*/ 0 w 351"/>
                <a:gd name="T121" fmla="*/ 1 h 2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51"/>
                <a:gd name="T184" fmla="*/ 0 h 226"/>
                <a:gd name="T185" fmla="*/ 351 w 351"/>
                <a:gd name="T186" fmla="*/ 226 h 22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51" h="226">
                  <a:moveTo>
                    <a:pt x="291" y="69"/>
                  </a:moveTo>
                  <a:lnTo>
                    <a:pt x="307" y="81"/>
                  </a:lnTo>
                  <a:lnTo>
                    <a:pt x="317" y="96"/>
                  </a:lnTo>
                  <a:lnTo>
                    <a:pt x="322" y="111"/>
                  </a:lnTo>
                  <a:lnTo>
                    <a:pt x="322" y="128"/>
                  </a:lnTo>
                  <a:lnTo>
                    <a:pt x="319" y="141"/>
                  </a:lnTo>
                  <a:lnTo>
                    <a:pt x="313" y="152"/>
                  </a:lnTo>
                  <a:lnTo>
                    <a:pt x="303" y="164"/>
                  </a:lnTo>
                  <a:lnTo>
                    <a:pt x="293" y="173"/>
                  </a:lnTo>
                  <a:lnTo>
                    <a:pt x="279" y="183"/>
                  </a:lnTo>
                  <a:lnTo>
                    <a:pt x="266" y="192"/>
                  </a:lnTo>
                  <a:lnTo>
                    <a:pt x="253" y="201"/>
                  </a:lnTo>
                  <a:lnTo>
                    <a:pt x="240" y="210"/>
                  </a:lnTo>
                  <a:lnTo>
                    <a:pt x="237" y="213"/>
                  </a:lnTo>
                  <a:lnTo>
                    <a:pt x="237" y="216"/>
                  </a:lnTo>
                  <a:lnTo>
                    <a:pt x="237" y="219"/>
                  </a:lnTo>
                  <a:lnTo>
                    <a:pt x="240" y="222"/>
                  </a:lnTo>
                  <a:lnTo>
                    <a:pt x="245" y="225"/>
                  </a:lnTo>
                  <a:lnTo>
                    <a:pt x="250" y="226"/>
                  </a:lnTo>
                  <a:lnTo>
                    <a:pt x="255" y="225"/>
                  </a:lnTo>
                  <a:lnTo>
                    <a:pt x="259" y="222"/>
                  </a:lnTo>
                  <a:lnTo>
                    <a:pt x="288" y="209"/>
                  </a:lnTo>
                  <a:lnTo>
                    <a:pt x="313" y="192"/>
                  </a:lnTo>
                  <a:lnTo>
                    <a:pt x="332" y="172"/>
                  </a:lnTo>
                  <a:lnTo>
                    <a:pt x="345" y="149"/>
                  </a:lnTo>
                  <a:lnTo>
                    <a:pt x="351" y="127"/>
                  </a:lnTo>
                  <a:lnTo>
                    <a:pt x="348" y="103"/>
                  </a:lnTo>
                  <a:lnTo>
                    <a:pt x="336" y="81"/>
                  </a:lnTo>
                  <a:lnTo>
                    <a:pt x="313" y="62"/>
                  </a:lnTo>
                  <a:lnTo>
                    <a:pt x="295" y="51"/>
                  </a:lnTo>
                  <a:lnTo>
                    <a:pt x="275" y="43"/>
                  </a:lnTo>
                  <a:lnTo>
                    <a:pt x="253" y="35"/>
                  </a:lnTo>
                  <a:lnTo>
                    <a:pt x="229" y="28"/>
                  </a:lnTo>
                  <a:lnTo>
                    <a:pt x="204" y="20"/>
                  </a:lnTo>
                  <a:lnTo>
                    <a:pt x="179" y="15"/>
                  </a:lnTo>
                  <a:lnTo>
                    <a:pt x="153" y="11"/>
                  </a:lnTo>
                  <a:lnTo>
                    <a:pt x="128" y="7"/>
                  </a:lnTo>
                  <a:lnTo>
                    <a:pt x="104" y="4"/>
                  </a:lnTo>
                  <a:lnTo>
                    <a:pt x="82" y="2"/>
                  </a:lnTo>
                  <a:lnTo>
                    <a:pt x="60" y="0"/>
                  </a:lnTo>
                  <a:lnTo>
                    <a:pt x="43" y="0"/>
                  </a:lnTo>
                  <a:lnTo>
                    <a:pt x="27" y="0"/>
                  </a:lnTo>
                  <a:lnTo>
                    <a:pt x="14" y="0"/>
                  </a:lnTo>
                  <a:lnTo>
                    <a:pt x="5" y="2"/>
                  </a:lnTo>
                  <a:lnTo>
                    <a:pt x="0" y="4"/>
                  </a:lnTo>
                  <a:lnTo>
                    <a:pt x="15" y="6"/>
                  </a:lnTo>
                  <a:lnTo>
                    <a:pt x="30" y="7"/>
                  </a:lnTo>
                  <a:lnTo>
                    <a:pt x="47" y="9"/>
                  </a:lnTo>
                  <a:lnTo>
                    <a:pt x="64" y="11"/>
                  </a:lnTo>
                  <a:lnTo>
                    <a:pt x="82" y="14"/>
                  </a:lnTo>
                  <a:lnTo>
                    <a:pt x="102" y="16"/>
                  </a:lnTo>
                  <a:lnTo>
                    <a:pt x="121" y="19"/>
                  </a:lnTo>
                  <a:lnTo>
                    <a:pt x="141" y="23"/>
                  </a:lnTo>
                  <a:lnTo>
                    <a:pt x="160" y="27"/>
                  </a:lnTo>
                  <a:lnTo>
                    <a:pt x="181" y="31"/>
                  </a:lnTo>
                  <a:lnTo>
                    <a:pt x="201" y="35"/>
                  </a:lnTo>
                  <a:lnTo>
                    <a:pt x="220" y="40"/>
                  </a:lnTo>
                  <a:lnTo>
                    <a:pt x="239" y="46"/>
                  </a:lnTo>
                  <a:lnTo>
                    <a:pt x="258" y="53"/>
                  </a:lnTo>
                  <a:lnTo>
                    <a:pt x="275" y="61"/>
                  </a:lnTo>
                  <a:lnTo>
                    <a:pt x="291" y="6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5" name="Freeform 93"/>
            <p:cNvSpPr>
              <a:spLocks/>
            </p:cNvSpPr>
            <p:nvPr/>
          </p:nvSpPr>
          <p:spPr bwMode="auto">
            <a:xfrm>
              <a:off x="4769" y="324"/>
              <a:ext cx="48" cy="107"/>
            </a:xfrm>
            <a:custGeom>
              <a:avLst/>
              <a:gdLst>
                <a:gd name="T0" fmla="*/ 0 w 142"/>
                <a:gd name="T1" fmla="*/ 1 h 213"/>
                <a:gd name="T2" fmla="*/ 0 w 142"/>
                <a:gd name="T3" fmla="*/ 1 h 213"/>
                <a:gd name="T4" fmla="*/ 0 w 142"/>
                <a:gd name="T5" fmla="*/ 1 h 213"/>
                <a:gd name="T6" fmla="*/ 0 w 142"/>
                <a:gd name="T7" fmla="*/ 1 h 213"/>
                <a:gd name="T8" fmla="*/ 0 w 142"/>
                <a:gd name="T9" fmla="*/ 1 h 213"/>
                <a:gd name="T10" fmla="*/ 0 w 142"/>
                <a:gd name="T11" fmla="*/ 1 h 213"/>
                <a:gd name="T12" fmla="*/ 0 w 142"/>
                <a:gd name="T13" fmla="*/ 1 h 213"/>
                <a:gd name="T14" fmla="*/ 0 w 142"/>
                <a:gd name="T15" fmla="*/ 1 h 213"/>
                <a:gd name="T16" fmla="*/ 0 w 142"/>
                <a:gd name="T17" fmla="*/ 1 h 213"/>
                <a:gd name="T18" fmla="*/ 0 w 142"/>
                <a:gd name="T19" fmla="*/ 1 h 213"/>
                <a:gd name="T20" fmla="*/ 0 w 142"/>
                <a:gd name="T21" fmla="*/ 1 h 213"/>
                <a:gd name="T22" fmla="*/ 0 w 142"/>
                <a:gd name="T23" fmla="*/ 1 h 213"/>
                <a:gd name="T24" fmla="*/ 0 w 142"/>
                <a:gd name="T25" fmla="*/ 1 h 213"/>
                <a:gd name="T26" fmla="*/ 0 w 142"/>
                <a:gd name="T27" fmla="*/ 1 h 213"/>
                <a:gd name="T28" fmla="*/ 0 w 142"/>
                <a:gd name="T29" fmla="*/ 1 h 213"/>
                <a:gd name="T30" fmla="*/ 0 w 142"/>
                <a:gd name="T31" fmla="*/ 1 h 213"/>
                <a:gd name="T32" fmla="*/ 0 w 142"/>
                <a:gd name="T33" fmla="*/ 1 h 213"/>
                <a:gd name="T34" fmla="*/ 0 w 142"/>
                <a:gd name="T35" fmla="*/ 1 h 213"/>
                <a:gd name="T36" fmla="*/ 0 w 142"/>
                <a:gd name="T37" fmla="*/ 1 h 213"/>
                <a:gd name="T38" fmla="*/ 0 w 142"/>
                <a:gd name="T39" fmla="*/ 1 h 213"/>
                <a:gd name="T40" fmla="*/ 0 w 142"/>
                <a:gd name="T41" fmla="*/ 1 h 213"/>
                <a:gd name="T42" fmla="*/ 0 w 142"/>
                <a:gd name="T43" fmla="*/ 1 h 213"/>
                <a:gd name="T44" fmla="*/ 0 w 142"/>
                <a:gd name="T45" fmla="*/ 1 h 213"/>
                <a:gd name="T46" fmla="*/ 0 w 142"/>
                <a:gd name="T47" fmla="*/ 1 h 213"/>
                <a:gd name="T48" fmla="*/ 0 w 142"/>
                <a:gd name="T49" fmla="*/ 1 h 213"/>
                <a:gd name="T50" fmla="*/ 0 w 142"/>
                <a:gd name="T51" fmla="*/ 1 h 213"/>
                <a:gd name="T52" fmla="*/ 0 w 142"/>
                <a:gd name="T53" fmla="*/ 1 h 213"/>
                <a:gd name="T54" fmla="*/ 0 w 142"/>
                <a:gd name="T55" fmla="*/ 1 h 213"/>
                <a:gd name="T56" fmla="*/ 0 w 142"/>
                <a:gd name="T57" fmla="*/ 1 h 213"/>
                <a:gd name="T58" fmla="*/ 0 w 142"/>
                <a:gd name="T59" fmla="*/ 1 h 213"/>
                <a:gd name="T60" fmla="*/ 0 w 142"/>
                <a:gd name="T61" fmla="*/ 1 h 213"/>
                <a:gd name="T62" fmla="*/ 0 w 142"/>
                <a:gd name="T63" fmla="*/ 1 h 213"/>
                <a:gd name="T64" fmla="*/ 0 w 142"/>
                <a:gd name="T65" fmla="*/ 1 h 213"/>
                <a:gd name="T66" fmla="*/ 0 w 142"/>
                <a:gd name="T67" fmla="*/ 0 h 213"/>
                <a:gd name="T68" fmla="*/ 0 w 142"/>
                <a:gd name="T69" fmla="*/ 1 h 213"/>
                <a:gd name="T70" fmla="*/ 0 w 142"/>
                <a:gd name="T71" fmla="*/ 1 h 213"/>
                <a:gd name="T72" fmla="*/ 0 w 142"/>
                <a:gd name="T73" fmla="*/ 1 h 213"/>
                <a:gd name="T74" fmla="*/ 0 w 142"/>
                <a:gd name="T75" fmla="*/ 1 h 213"/>
                <a:gd name="T76" fmla="*/ 0 w 142"/>
                <a:gd name="T77" fmla="*/ 1 h 213"/>
                <a:gd name="T78" fmla="*/ 0 w 142"/>
                <a:gd name="T79" fmla="*/ 1 h 213"/>
                <a:gd name="T80" fmla="*/ 0 w 142"/>
                <a:gd name="T81" fmla="*/ 1 h 21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2"/>
                <a:gd name="T124" fmla="*/ 0 h 213"/>
                <a:gd name="T125" fmla="*/ 142 w 142"/>
                <a:gd name="T126" fmla="*/ 213 h 21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2" h="213">
                  <a:moveTo>
                    <a:pt x="0" y="116"/>
                  </a:moveTo>
                  <a:lnTo>
                    <a:pt x="0" y="134"/>
                  </a:lnTo>
                  <a:lnTo>
                    <a:pt x="6" y="150"/>
                  </a:lnTo>
                  <a:lnTo>
                    <a:pt x="16" y="166"/>
                  </a:lnTo>
                  <a:lnTo>
                    <a:pt x="30" y="179"/>
                  </a:lnTo>
                  <a:lnTo>
                    <a:pt x="48" y="191"/>
                  </a:lnTo>
                  <a:lnTo>
                    <a:pt x="68" y="201"/>
                  </a:lnTo>
                  <a:lnTo>
                    <a:pt x="91" y="208"/>
                  </a:lnTo>
                  <a:lnTo>
                    <a:pt x="115" y="212"/>
                  </a:lnTo>
                  <a:lnTo>
                    <a:pt x="122" y="213"/>
                  </a:lnTo>
                  <a:lnTo>
                    <a:pt x="129" y="211"/>
                  </a:lnTo>
                  <a:lnTo>
                    <a:pt x="135" y="208"/>
                  </a:lnTo>
                  <a:lnTo>
                    <a:pt x="138" y="204"/>
                  </a:lnTo>
                  <a:lnTo>
                    <a:pt x="138" y="199"/>
                  </a:lnTo>
                  <a:lnTo>
                    <a:pt x="137" y="194"/>
                  </a:lnTo>
                  <a:lnTo>
                    <a:pt x="132" y="190"/>
                  </a:lnTo>
                  <a:lnTo>
                    <a:pt x="125" y="188"/>
                  </a:lnTo>
                  <a:lnTo>
                    <a:pt x="102" y="181"/>
                  </a:lnTo>
                  <a:lnTo>
                    <a:pt x="80" y="173"/>
                  </a:lnTo>
                  <a:lnTo>
                    <a:pt x="62" y="162"/>
                  </a:lnTo>
                  <a:lnTo>
                    <a:pt x="49" y="149"/>
                  </a:lnTo>
                  <a:lnTo>
                    <a:pt x="41" y="134"/>
                  </a:lnTo>
                  <a:lnTo>
                    <a:pt x="36" y="117"/>
                  </a:lnTo>
                  <a:lnTo>
                    <a:pt x="36" y="100"/>
                  </a:lnTo>
                  <a:lnTo>
                    <a:pt x="44" y="81"/>
                  </a:lnTo>
                  <a:lnTo>
                    <a:pt x="52" y="68"/>
                  </a:lnTo>
                  <a:lnTo>
                    <a:pt x="64" y="56"/>
                  </a:lnTo>
                  <a:lnTo>
                    <a:pt x="77" y="44"/>
                  </a:lnTo>
                  <a:lnTo>
                    <a:pt x="91" y="34"/>
                  </a:lnTo>
                  <a:lnTo>
                    <a:pt x="105" y="25"/>
                  </a:lnTo>
                  <a:lnTo>
                    <a:pt x="119" y="16"/>
                  </a:lnTo>
                  <a:lnTo>
                    <a:pt x="132" y="8"/>
                  </a:lnTo>
                  <a:lnTo>
                    <a:pt x="142" y="1"/>
                  </a:lnTo>
                  <a:lnTo>
                    <a:pt x="132" y="0"/>
                  </a:lnTo>
                  <a:lnTo>
                    <a:pt x="116" y="5"/>
                  </a:lnTo>
                  <a:lnTo>
                    <a:pt x="94" y="16"/>
                  </a:lnTo>
                  <a:lnTo>
                    <a:pt x="70" y="32"/>
                  </a:lnTo>
                  <a:lnTo>
                    <a:pt x="46" y="51"/>
                  </a:lnTo>
                  <a:lnTo>
                    <a:pt x="25" y="72"/>
                  </a:lnTo>
                  <a:lnTo>
                    <a:pt x="9" y="95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6" name="Freeform 94"/>
            <p:cNvSpPr>
              <a:spLocks/>
            </p:cNvSpPr>
            <p:nvPr/>
          </p:nvSpPr>
          <p:spPr bwMode="auto">
            <a:xfrm>
              <a:off x="5104" y="264"/>
              <a:ext cx="101" cy="139"/>
            </a:xfrm>
            <a:custGeom>
              <a:avLst/>
              <a:gdLst>
                <a:gd name="T0" fmla="*/ 0 w 305"/>
                <a:gd name="T1" fmla="*/ 0 h 279"/>
                <a:gd name="T2" fmla="*/ 0 w 305"/>
                <a:gd name="T3" fmla="*/ 0 h 279"/>
                <a:gd name="T4" fmla="*/ 0 w 305"/>
                <a:gd name="T5" fmla="*/ 0 h 279"/>
                <a:gd name="T6" fmla="*/ 0 w 305"/>
                <a:gd name="T7" fmla="*/ 0 h 279"/>
                <a:gd name="T8" fmla="*/ 0 w 305"/>
                <a:gd name="T9" fmla="*/ 0 h 279"/>
                <a:gd name="T10" fmla="*/ 0 w 305"/>
                <a:gd name="T11" fmla="*/ 0 h 279"/>
                <a:gd name="T12" fmla="*/ 0 w 305"/>
                <a:gd name="T13" fmla="*/ 0 h 279"/>
                <a:gd name="T14" fmla="*/ 0 w 305"/>
                <a:gd name="T15" fmla="*/ 0 h 279"/>
                <a:gd name="T16" fmla="*/ 0 w 305"/>
                <a:gd name="T17" fmla="*/ 0 h 279"/>
                <a:gd name="T18" fmla="*/ 0 w 305"/>
                <a:gd name="T19" fmla="*/ 0 h 279"/>
                <a:gd name="T20" fmla="*/ 0 w 305"/>
                <a:gd name="T21" fmla="*/ 0 h 279"/>
                <a:gd name="T22" fmla="*/ 0 w 305"/>
                <a:gd name="T23" fmla="*/ 0 h 279"/>
                <a:gd name="T24" fmla="*/ 0 w 305"/>
                <a:gd name="T25" fmla="*/ 0 h 279"/>
                <a:gd name="T26" fmla="*/ 0 w 305"/>
                <a:gd name="T27" fmla="*/ 0 h 279"/>
                <a:gd name="T28" fmla="*/ 0 w 305"/>
                <a:gd name="T29" fmla="*/ 0 h 279"/>
                <a:gd name="T30" fmla="*/ 0 w 305"/>
                <a:gd name="T31" fmla="*/ 0 h 279"/>
                <a:gd name="T32" fmla="*/ 0 w 305"/>
                <a:gd name="T33" fmla="*/ 0 h 279"/>
                <a:gd name="T34" fmla="*/ 0 w 305"/>
                <a:gd name="T35" fmla="*/ 0 h 279"/>
                <a:gd name="T36" fmla="*/ 0 w 305"/>
                <a:gd name="T37" fmla="*/ 0 h 279"/>
                <a:gd name="T38" fmla="*/ 0 w 305"/>
                <a:gd name="T39" fmla="*/ 0 h 279"/>
                <a:gd name="T40" fmla="*/ 0 w 305"/>
                <a:gd name="T41" fmla="*/ 0 h 279"/>
                <a:gd name="T42" fmla="*/ 0 w 305"/>
                <a:gd name="T43" fmla="*/ 0 h 279"/>
                <a:gd name="T44" fmla="*/ 0 w 305"/>
                <a:gd name="T45" fmla="*/ 0 h 279"/>
                <a:gd name="T46" fmla="*/ 0 w 305"/>
                <a:gd name="T47" fmla="*/ 0 h 279"/>
                <a:gd name="T48" fmla="*/ 0 w 305"/>
                <a:gd name="T49" fmla="*/ 0 h 279"/>
                <a:gd name="T50" fmla="*/ 0 w 305"/>
                <a:gd name="T51" fmla="*/ 0 h 279"/>
                <a:gd name="T52" fmla="*/ 0 w 305"/>
                <a:gd name="T53" fmla="*/ 0 h 279"/>
                <a:gd name="T54" fmla="*/ 0 w 305"/>
                <a:gd name="T55" fmla="*/ 0 h 279"/>
                <a:gd name="T56" fmla="*/ 0 w 305"/>
                <a:gd name="T57" fmla="*/ 0 h 279"/>
                <a:gd name="T58" fmla="*/ 0 w 305"/>
                <a:gd name="T59" fmla="*/ 0 h 279"/>
                <a:gd name="T60" fmla="*/ 0 w 305"/>
                <a:gd name="T61" fmla="*/ 0 h 279"/>
                <a:gd name="T62" fmla="*/ 0 w 305"/>
                <a:gd name="T63" fmla="*/ 0 h 279"/>
                <a:gd name="T64" fmla="*/ 0 w 305"/>
                <a:gd name="T65" fmla="*/ 0 h 279"/>
                <a:gd name="T66" fmla="*/ 0 w 305"/>
                <a:gd name="T67" fmla="*/ 0 h 279"/>
                <a:gd name="T68" fmla="*/ 0 w 305"/>
                <a:gd name="T69" fmla="*/ 0 h 279"/>
                <a:gd name="T70" fmla="*/ 0 w 305"/>
                <a:gd name="T71" fmla="*/ 0 h 279"/>
                <a:gd name="T72" fmla="*/ 0 w 305"/>
                <a:gd name="T73" fmla="*/ 0 h 279"/>
                <a:gd name="T74" fmla="*/ 0 w 305"/>
                <a:gd name="T75" fmla="*/ 0 h 2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5"/>
                <a:gd name="T115" fmla="*/ 0 h 279"/>
                <a:gd name="T116" fmla="*/ 305 w 305"/>
                <a:gd name="T117" fmla="*/ 279 h 2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5" h="279">
                  <a:moveTo>
                    <a:pt x="247" y="104"/>
                  </a:moveTo>
                  <a:lnTo>
                    <a:pt x="257" y="112"/>
                  </a:lnTo>
                  <a:lnTo>
                    <a:pt x="266" y="120"/>
                  </a:lnTo>
                  <a:lnTo>
                    <a:pt x="271" y="129"/>
                  </a:lnTo>
                  <a:lnTo>
                    <a:pt x="277" y="138"/>
                  </a:lnTo>
                  <a:lnTo>
                    <a:pt x="279" y="148"/>
                  </a:lnTo>
                  <a:lnTo>
                    <a:pt x="279" y="158"/>
                  </a:lnTo>
                  <a:lnTo>
                    <a:pt x="274" y="168"/>
                  </a:lnTo>
                  <a:lnTo>
                    <a:pt x="268" y="178"/>
                  </a:lnTo>
                  <a:lnTo>
                    <a:pt x="258" y="188"/>
                  </a:lnTo>
                  <a:lnTo>
                    <a:pt x="247" y="197"/>
                  </a:lnTo>
                  <a:lnTo>
                    <a:pt x="234" y="205"/>
                  </a:lnTo>
                  <a:lnTo>
                    <a:pt x="219" y="214"/>
                  </a:lnTo>
                  <a:lnTo>
                    <a:pt x="206" y="221"/>
                  </a:lnTo>
                  <a:lnTo>
                    <a:pt x="191" y="229"/>
                  </a:lnTo>
                  <a:lnTo>
                    <a:pt x="177" y="237"/>
                  </a:lnTo>
                  <a:lnTo>
                    <a:pt x="164" y="247"/>
                  </a:lnTo>
                  <a:lnTo>
                    <a:pt x="160" y="250"/>
                  </a:lnTo>
                  <a:lnTo>
                    <a:pt x="157" y="254"/>
                  </a:lnTo>
                  <a:lnTo>
                    <a:pt x="154" y="258"/>
                  </a:lnTo>
                  <a:lnTo>
                    <a:pt x="151" y="262"/>
                  </a:lnTo>
                  <a:lnTo>
                    <a:pt x="149" y="266"/>
                  </a:lnTo>
                  <a:lnTo>
                    <a:pt x="149" y="270"/>
                  </a:lnTo>
                  <a:lnTo>
                    <a:pt x="151" y="275"/>
                  </a:lnTo>
                  <a:lnTo>
                    <a:pt x="155" y="278"/>
                  </a:lnTo>
                  <a:lnTo>
                    <a:pt x="161" y="279"/>
                  </a:lnTo>
                  <a:lnTo>
                    <a:pt x="167" y="279"/>
                  </a:lnTo>
                  <a:lnTo>
                    <a:pt x="173" y="278"/>
                  </a:lnTo>
                  <a:lnTo>
                    <a:pt x="177" y="275"/>
                  </a:lnTo>
                  <a:lnTo>
                    <a:pt x="191" y="263"/>
                  </a:lnTo>
                  <a:lnTo>
                    <a:pt x="207" y="252"/>
                  </a:lnTo>
                  <a:lnTo>
                    <a:pt x="223" y="242"/>
                  </a:lnTo>
                  <a:lnTo>
                    <a:pt x="241" y="231"/>
                  </a:lnTo>
                  <a:lnTo>
                    <a:pt x="257" y="221"/>
                  </a:lnTo>
                  <a:lnTo>
                    <a:pt x="271" y="210"/>
                  </a:lnTo>
                  <a:lnTo>
                    <a:pt x="286" y="197"/>
                  </a:lnTo>
                  <a:lnTo>
                    <a:pt x="296" y="184"/>
                  </a:lnTo>
                  <a:lnTo>
                    <a:pt x="303" y="168"/>
                  </a:lnTo>
                  <a:lnTo>
                    <a:pt x="305" y="153"/>
                  </a:lnTo>
                  <a:lnTo>
                    <a:pt x="300" y="137"/>
                  </a:lnTo>
                  <a:lnTo>
                    <a:pt x="293" y="123"/>
                  </a:lnTo>
                  <a:lnTo>
                    <a:pt x="282" y="109"/>
                  </a:lnTo>
                  <a:lnTo>
                    <a:pt x="267" y="96"/>
                  </a:lnTo>
                  <a:lnTo>
                    <a:pt x="250" y="85"/>
                  </a:lnTo>
                  <a:lnTo>
                    <a:pt x="232" y="75"/>
                  </a:lnTo>
                  <a:lnTo>
                    <a:pt x="219" y="67"/>
                  </a:lnTo>
                  <a:lnTo>
                    <a:pt x="205" y="61"/>
                  </a:lnTo>
                  <a:lnTo>
                    <a:pt x="189" y="54"/>
                  </a:lnTo>
                  <a:lnTo>
                    <a:pt x="173" y="47"/>
                  </a:lnTo>
                  <a:lnTo>
                    <a:pt x="157" y="40"/>
                  </a:lnTo>
                  <a:lnTo>
                    <a:pt x="139" y="32"/>
                  </a:lnTo>
                  <a:lnTo>
                    <a:pt x="122" y="26"/>
                  </a:lnTo>
                  <a:lnTo>
                    <a:pt x="106" y="20"/>
                  </a:lnTo>
                  <a:lnTo>
                    <a:pt x="90" y="15"/>
                  </a:lnTo>
                  <a:lnTo>
                    <a:pt x="74" y="10"/>
                  </a:lnTo>
                  <a:lnTo>
                    <a:pt x="58" y="7"/>
                  </a:lnTo>
                  <a:lnTo>
                    <a:pt x="43" y="3"/>
                  </a:lnTo>
                  <a:lnTo>
                    <a:pt x="30" y="1"/>
                  </a:lnTo>
                  <a:lnTo>
                    <a:pt x="19" y="0"/>
                  </a:lnTo>
                  <a:lnTo>
                    <a:pt x="8" y="1"/>
                  </a:lnTo>
                  <a:lnTo>
                    <a:pt x="0" y="3"/>
                  </a:lnTo>
                  <a:lnTo>
                    <a:pt x="10" y="6"/>
                  </a:lnTo>
                  <a:lnTo>
                    <a:pt x="21" y="9"/>
                  </a:lnTo>
                  <a:lnTo>
                    <a:pt x="35" y="13"/>
                  </a:lnTo>
                  <a:lnTo>
                    <a:pt x="48" y="17"/>
                  </a:lnTo>
                  <a:lnTo>
                    <a:pt x="64" y="22"/>
                  </a:lnTo>
                  <a:lnTo>
                    <a:pt x="80" y="27"/>
                  </a:lnTo>
                  <a:lnTo>
                    <a:pt x="97" y="33"/>
                  </a:lnTo>
                  <a:lnTo>
                    <a:pt x="114" y="40"/>
                  </a:lnTo>
                  <a:lnTo>
                    <a:pt x="132" y="47"/>
                  </a:lnTo>
                  <a:lnTo>
                    <a:pt x="149" y="54"/>
                  </a:lnTo>
                  <a:lnTo>
                    <a:pt x="167" y="62"/>
                  </a:lnTo>
                  <a:lnTo>
                    <a:pt x="184" y="70"/>
                  </a:lnTo>
                  <a:lnTo>
                    <a:pt x="202" y="79"/>
                  </a:lnTo>
                  <a:lnTo>
                    <a:pt x="218" y="87"/>
                  </a:lnTo>
                  <a:lnTo>
                    <a:pt x="232" y="95"/>
                  </a:lnTo>
                  <a:lnTo>
                    <a:pt x="247" y="104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7" name="Freeform 99"/>
            <p:cNvSpPr>
              <a:spLocks/>
            </p:cNvSpPr>
            <p:nvPr/>
          </p:nvSpPr>
          <p:spPr bwMode="auto">
            <a:xfrm>
              <a:off x="4976" y="382"/>
              <a:ext cx="18" cy="42"/>
            </a:xfrm>
            <a:custGeom>
              <a:avLst/>
              <a:gdLst>
                <a:gd name="T0" fmla="*/ 0 w 54"/>
                <a:gd name="T1" fmla="*/ 0 h 85"/>
                <a:gd name="T2" fmla="*/ 0 w 54"/>
                <a:gd name="T3" fmla="*/ 0 h 85"/>
                <a:gd name="T4" fmla="*/ 0 w 54"/>
                <a:gd name="T5" fmla="*/ 0 h 85"/>
                <a:gd name="T6" fmla="*/ 0 w 54"/>
                <a:gd name="T7" fmla="*/ 0 h 85"/>
                <a:gd name="T8" fmla="*/ 0 w 54"/>
                <a:gd name="T9" fmla="*/ 0 h 85"/>
                <a:gd name="T10" fmla="*/ 0 w 54"/>
                <a:gd name="T11" fmla="*/ 0 h 85"/>
                <a:gd name="T12" fmla="*/ 0 w 54"/>
                <a:gd name="T13" fmla="*/ 0 h 85"/>
                <a:gd name="T14" fmla="*/ 0 w 54"/>
                <a:gd name="T15" fmla="*/ 0 h 85"/>
                <a:gd name="T16" fmla="*/ 0 w 54"/>
                <a:gd name="T17" fmla="*/ 0 h 85"/>
                <a:gd name="T18" fmla="*/ 0 w 54"/>
                <a:gd name="T19" fmla="*/ 0 h 85"/>
                <a:gd name="T20" fmla="*/ 0 w 54"/>
                <a:gd name="T21" fmla="*/ 0 h 85"/>
                <a:gd name="T22" fmla="*/ 0 w 54"/>
                <a:gd name="T23" fmla="*/ 0 h 85"/>
                <a:gd name="T24" fmla="*/ 0 w 54"/>
                <a:gd name="T25" fmla="*/ 0 h 85"/>
                <a:gd name="T26" fmla="*/ 0 w 54"/>
                <a:gd name="T27" fmla="*/ 0 h 85"/>
                <a:gd name="T28" fmla="*/ 0 w 54"/>
                <a:gd name="T29" fmla="*/ 0 h 85"/>
                <a:gd name="T30" fmla="*/ 0 w 54"/>
                <a:gd name="T31" fmla="*/ 0 h 85"/>
                <a:gd name="T32" fmla="*/ 0 w 54"/>
                <a:gd name="T33" fmla="*/ 0 h 85"/>
                <a:gd name="T34" fmla="*/ 0 w 54"/>
                <a:gd name="T35" fmla="*/ 0 h 85"/>
                <a:gd name="T36" fmla="*/ 0 w 54"/>
                <a:gd name="T37" fmla="*/ 0 h 85"/>
                <a:gd name="T38" fmla="*/ 0 w 54"/>
                <a:gd name="T39" fmla="*/ 0 h 85"/>
                <a:gd name="T40" fmla="*/ 0 w 54"/>
                <a:gd name="T41" fmla="*/ 0 h 8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4"/>
                <a:gd name="T64" fmla="*/ 0 h 85"/>
                <a:gd name="T65" fmla="*/ 54 w 54"/>
                <a:gd name="T66" fmla="*/ 85 h 8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4" h="85">
                  <a:moveTo>
                    <a:pt x="28" y="10"/>
                  </a:moveTo>
                  <a:lnTo>
                    <a:pt x="27" y="6"/>
                  </a:lnTo>
                  <a:lnTo>
                    <a:pt x="22" y="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34"/>
                  </a:lnTo>
                  <a:lnTo>
                    <a:pt x="11" y="47"/>
                  </a:lnTo>
                  <a:lnTo>
                    <a:pt x="18" y="59"/>
                  </a:lnTo>
                  <a:lnTo>
                    <a:pt x="27" y="70"/>
                  </a:lnTo>
                  <a:lnTo>
                    <a:pt x="35" y="79"/>
                  </a:lnTo>
                  <a:lnTo>
                    <a:pt x="46" y="84"/>
                  </a:lnTo>
                  <a:lnTo>
                    <a:pt x="53" y="85"/>
                  </a:lnTo>
                  <a:lnTo>
                    <a:pt x="54" y="68"/>
                  </a:lnTo>
                  <a:lnTo>
                    <a:pt x="47" y="49"/>
                  </a:lnTo>
                  <a:lnTo>
                    <a:pt x="38" y="29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8" name="Freeform 100"/>
            <p:cNvSpPr>
              <a:spLocks/>
            </p:cNvSpPr>
            <p:nvPr/>
          </p:nvSpPr>
          <p:spPr bwMode="auto">
            <a:xfrm>
              <a:off x="4962" y="351"/>
              <a:ext cx="15" cy="24"/>
            </a:xfrm>
            <a:custGeom>
              <a:avLst/>
              <a:gdLst>
                <a:gd name="T0" fmla="*/ 0 w 46"/>
                <a:gd name="T1" fmla="*/ 1 h 48"/>
                <a:gd name="T2" fmla="*/ 0 w 46"/>
                <a:gd name="T3" fmla="*/ 1 h 48"/>
                <a:gd name="T4" fmla="*/ 0 w 46"/>
                <a:gd name="T5" fmla="*/ 1 h 48"/>
                <a:gd name="T6" fmla="*/ 0 w 46"/>
                <a:gd name="T7" fmla="*/ 1 h 48"/>
                <a:gd name="T8" fmla="*/ 0 w 46"/>
                <a:gd name="T9" fmla="*/ 1 h 48"/>
                <a:gd name="T10" fmla="*/ 0 w 46"/>
                <a:gd name="T11" fmla="*/ 1 h 48"/>
                <a:gd name="T12" fmla="*/ 0 w 46"/>
                <a:gd name="T13" fmla="*/ 1 h 48"/>
                <a:gd name="T14" fmla="*/ 0 w 46"/>
                <a:gd name="T15" fmla="*/ 0 h 48"/>
                <a:gd name="T16" fmla="*/ 0 w 46"/>
                <a:gd name="T17" fmla="*/ 0 h 48"/>
                <a:gd name="T18" fmla="*/ 0 w 46"/>
                <a:gd name="T19" fmla="*/ 1 h 48"/>
                <a:gd name="T20" fmla="*/ 0 w 46"/>
                <a:gd name="T21" fmla="*/ 1 h 48"/>
                <a:gd name="T22" fmla="*/ 0 w 46"/>
                <a:gd name="T23" fmla="*/ 1 h 48"/>
                <a:gd name="T24" fmla="*/ 0 w 46"/>
                <a:gd name="T25" fmla="*/ 1 h 48"/>
                <a:gd name="T26" fmla="*/ 0 w 46"/>
                <a:gd name="T27" fmla="*/ 1 h 48"/>
                <a:gd name="T28" fmla="*/ 0 w 46"/>
                <a:gd name="T29" fmla="*/ 1 h 48"/>
                <a:gd name="T30" fmla="*/ 0 w 46"/>
                <a:gd name="T31" fmla="*/ 1 h 48"/>
                <a:gd name="T32" fmla="*/ 0 w 46"/>
                <a:gd name="T33" fmla="*/ 1 h 48"/>
                <a:gd name="T34" fmla="*/ 0 w 46"/>
                <a:gd name="T35" fmla="*/ 1 h 48"/>
                <a:gd name="T36" fmla="*/ 0 w 46"/>
                <a:gd name="T37" fmla="*/ 1 h 48"/>
                <a:gd name="T38" fmla="*/ 0 w 46"/>
                <a:gd name="T39" fmla="*/ 1 h 48"/>
                <a:gd name="T40" fmla="*/ 0 w 46"/>
                <a:gd name="T41" fmla="*/ 1 h 48"/>
                <a:gd name="T42" fmla="*/ 0 w 46"/>
                <a:gd name="T43" fmla="*/ 1 h 48"/>
                <a:gd name="T44" fmla="*/ 0 w 46"/>
                <a:gd name="T45" fmla="*/ 1 h 48"/>
                <a:gd name="T46" fmla="*/ 0 w 46"/>
                <a:gd name="T47" fmla="*/ 1 h 48"/>
                <a:gd name="T48" fmla="*/ 0 w 46"/>
                <a:gd name="T49" fmla="*/ 1 h 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48"/>
                <a:gd name="T77" fmla="*/ 46 w 46"/>
                <a:gd name="T78" fmla="*/ 48 h 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48">
                  <a:moveTo>
                    <a:pt x="25" y="6"/>
                  </a:moveTo>
                  <a:lnTo>
                    <a:pt x="25" y="7"/>
                  </a:lnTo>
                  <a:lnTo>
                    <a:pt x="23" y="4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9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4" y="21"/>
                  </a:lnTo>
                  <a:lnTo>
                    <a:pt x="10" y="28"/>
                  </a:lnTo>
                  <a:lnTo>
                    <a:pt x="17" y="35"/>
                  </a:lnTo>
                  <a:lnTo>
                    <a:pt x="25" y="41"/>
                  </a:lnTo>
                  <a:lnTo>
                    <a:pt x="33" y="45"/>
                  </a:lnTo>
                  <a:lnTo>
                    <a:pt x="41" y="48"/>
                  </a:lnTo>
                  <a:lnTo>
                    <a:pt x="46" y="48"/>
                  </a:lnTo>
                  <a:lnTo>
                    <a:pt x="45" y="38"/>
                  </a:lnTo>
                  <a:lnTo>
                    <a:pt x="39" y="25"/>
                  </a:lnTo>
                  <a:lnTo>
                    <a:pt x="30" y="14"/>
                  </a:lnTo>
                  <a:lnTo>
                    <a:pt x="25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69" name="Freeform 101"/>
            <p:cNvSpPr>
              <a:spLocks/>
            </p:cNvSpPr>
            <p:nvPr/>
          </p:nvSpPr>
          <p:spPr bwMode="auto">
            <a:xfrm>
              <a:off x="4949" y="331"/>
              <a:ext cx="21" cy="16"/>
            </a:xfrm>
            <a:custGeom>
              <a:avLst/>
              <a:gdLst>
                <a:gd name="T0" fmla="*/ 0 w 64"/>
                <a:gd name="T1" fmla="*/ 1 h 32"/>
                <a:gd name="T2" fmla="*/ 0 w 64"/>
                <a:gd name="T3" fmla="*/ 1 h 32"/>
                <a:gd name="T4" fmla="*/ 0 w 64"/>
                <a:gd name="T5" fmla="*/ 1 h 32"/>
                <a:gd name="T6" fmla="*/ 0 w 64"/>
                <a:gd name="T7" fmla="*/ 1 h 32"/>
                <a:gd name="T8" fmla="*/ 0 w 64"/>
                <a:gd name="T9" fmla="*/ 1 h 32"/>
                <a:gd name="T10" fmla="*/ 0 w 64"/>
                <a:gd name="T11" fmla="*/ 1 h 32"/>
                <a:gd name="T12" fmla="*/ 0 w 64"/>
                <a:gd name="T13" fmla="*/ 1 h 32"/>
                <a:gd name="T14" fmla="*/ 0 w 64"/>
                <a:gd name="T15" fmla="*/ 0 h 32"/>
                <a:gd name="T16" fmla="*/ 0 w 64"/>
                <a:gd name="T17" fmla="*/ 0 h 32"/>
                <a:gd name="T18" fmla="*/ 0 w 64"/>
                <a:gd name="T19" fmla="*/ 0 h 32"/>
                <a:gd name="T20" fmla="*/ 0 w 64"/>
                <a:gd name="T21" fmla="*/ 1 h 32"/>
                <a:gd name="T22" fmla="*/ 0 w 64"/>
                <a:gd name="T23" fmla="*/ 1 h 32"/>
                <a:gd name="T24" fmla="*/ 0 w 64"/>
                <a:gd name="T25" fmla="*/ 1 h 32"/>
                <a:gd name="T26" fmla="*/ 0 w 64"/>
                <a:gd name="T27" fmla="*/ 1 h 32"/>
                <a:gd name="T28" fmla="*/ 0 w 64"/>
                <a:gd name="T29" fmla="*/ 1 h 32"/>
                <a:gd name="T30" fmla="*/ 0 w 64"/>
                <a:gd name="T31" fmla="*/ 1 h 32"/>
                <a:gd name="T32" fmla="*/ 0 w 64"/>
                <a:gd name="T33" fmla="*/ 1 h 32"/>
                <a:gd name="T34" fmla="*/ 0 w 64"/>
                <a:gd name="T35" fmla="*/ 1 h 32"/>
                <a:gd name="T36" fmla="*/ 0 w 64"/>
                <a:gd name="T37" fmla="*/ 1 h 32"/>
                <a:gd name="T38" fmla="*/ 0 w 64"/>
                <a:gd name="T39" fmla="*/ 1 h 32"/>
                <a:gd name="T40" fmla="*/ 0 w 64"/>
                <a:gd name="T41" fmla="*/ 1 h 32"/>
                <a:gd name="T42" fmla="*/ 0 w 64"/>
                <a:gd name="T43" fmla="*/ 1 h 32"/>
                <a:gd name="T44" fmla="*/ 0 w 64"/>
                <a:gd name="T45" fmla="*/ 1 h 32"/>
                <a:gd name="T46" fmla="*/ 0 w 64"/>
                <a:gd name="T47" fmla="*/ 1 h 32"/>
                <a:gd name="T48" fmla="*/ 0 w 64"/>
                <a:gd name="T49" fmla="*/ 1 h 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4"/>
                <a:gd name="T76" fmla="*/ 0 h 32"/>
                <a:gd name="T77" fmla="*/ 64 w 64"/>
                <a:gd name="T78" fmla="*/ 32 h 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4" h="32">
                  <a:moveTo>
                    <a:pt x="50" y="24"/>
                  </a:moveTo>
                  <a:lnTo>
                    <a:pt x="56" y="22"/>
                  </a:lnTo>
                  <a:lnTo>
                    <a:pt x="62" y="19"/>
                  </a:lnTo>
                  <a:lnTo>
                    <a:pt x="64" y="15"/>
                  </a:lnTo>
                  <a:lnTo>
                    <a:pt x="64" y="11"/>
                  </a:lnTo>
                  <a:lnTo>
                    <a:pt x="61" y="6"/>
                  </a:lnTo>
                  <a:lnTo>
                    <a:pt x="56" y="2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5" y="1"/>
                  </a:lnTo>
                  <a:lnTo>
                    <a:pt x="26" y="3"/>
                  </a:lnTo>
                  <a:lnTo>
                    <a:pt x="16" y="8"/>
                  </a:lnTo>
                  <a:lnTo>
                    <a:pt x="7" y="14"/>
                  </a:lnTo>
                  <a:lnTo>
                    <a:pt x="3" y="20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4" y="30"/>
                  </a:lnTo>
                  <a:lnTo>
                    <a:pt x="10" y="32"/>
                  </a:lnTo>
                  <a:lnTo>
                    <a:pt x="16" y="32"/>
                  </a:lnTo>
                  <a:lnTo>
                    <a:pt x="21" y="32"/>
                  </a:lnTo>
                  <a:lnTo>
                    <a:pt x="29" y="30"/>
                  </a:lnTo>
                  <a:lnTo>
                    <a:pt x="36" y="29"/>
                  </a:lnTo>
                  <a:lnTo>
                    <a:pt x="43" y="27"/>
                  </a:lnTo>
                  <a:lnTo>
                    <a:pt x="50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0" name="Freeform 130"/>
            <p:cNvSpPr>
              <a:spLocks/>
            </p:cNvSpPr>
            <p:nvPr/>
          </p:nvSpPr>
          <p:spPr bwMode="auto">
            <a:xfrm>
              <a:off x="4849" y="304"/>
              <a:ext cx="82" cy="106"/>
            </a:xfrm>
            <a:custGeom>
              <a:avLst/>
              <a:gdLst>
                <a:gd name="T0" fmla="*/ 0 w 246"/>
                <a:gd name="T1" fmla="*/ 1 h 211"/>
                <a:gd name="T2" fmla="*/ 0 w 246"/>
                <a:gd name="T3" fmla="*/ 1 h 211"/>
                <a:gd name="T4" fmla="*/ 0 w 246"/>
                <a:gd name="T5" fmla="*/ 1 h 211"/>
                <a:gd name="T6" fmla="*/ 0 w 246"/>
                <a:gd name="T7" fmla="*/ 1 h 211"/>
                <a:gd name="T8" fmla="*/ 0 w 246"/>
                <a:gd name="T9" fmla="*/ 1 h 211"/>
                <a:gd name="T10" fmla="*/ 0 w 246"/>
                <a:gd name="T11" fmla="*/ 1 h 211"/>
                <a:gd name="T12" fmla="*/ 0 w 246"/>
                <a:gd name="T13" fmla="*/ 1 h 211"/>
                <a:gd name="T14" fmla="*/ 0 w 246"/>
                <a:gd name="T15" fmla="*/ 1 h 211"/>
                <a:gd name="T16" fmla="*/ 0 w 246"/>
                <a:gd name="T17" fmla="*/ 1 h 211"/>
                <a:gd name="T18" fmla="*/ 0 w 246"/>
                <a:gd name="T19" fmla="*/ 1 h 211"/>
                <a:gd name="T20" fmla="*/ 0 w 246"/>
                <a:gd name="T21" fmla="*/ 1 h 211"/>
                <a:gd name="T22" fmla="*/ 0 w 246"/>
                <a:gd name="T23" fmla="*/ 1 h 211"/>
                <a:gd name="T24" fmla="*/ 0 w 246"/>
                <a:gd name="T25" fmla="*/ 1 h 211"/>
                <a:gd name="T26" fmla="*/ 0 w 246"/>
                <a:gd name="T27" fmla="*/ 1 h 211"/>
                <a:gd name="T28" fmla="*/ 0 w 246"/>
                <a:gd name="T29" fmla="*/ 1 h 211"/>
                <a:gd name="T30" fmla="*/ 0 w 246"/>
                <a:gd name="T31" fmla="*/ 1 h 211"/>
                <a:gd name="T32" fmla="*/ 0 w 246"/>
                <a:gd name="T33" fmla="*/ 1 h 211"/>
                <a:gd name="T34" fmla="*/ 0 w 246"/>
                <a:gd name="T35" fmla="*/ 1 h 211"/>
                <a:gd name="T36" fmla="*/ 0 w 246"/>
                <a:gd name="T37" fmla="*/ 1 h 211"/>
                <a:gd name="T38" fmla="*/ 0 w 246"/>
                <a:gd name="T39" fmla="*/ 1 h 211"/>
                <a:gd name="T40" fmla="*/ 0 w 246"/>
                <a:gd name="T41" fmla="*/ 1 h 211"/>
                <a:gd name="T42" fmla="*/ 0 w 246"/>
                <a:gd name="T43" fmla="*/ 1 h 211"/>
                <a:gd name="T44" fmla="*/ 0 w 246"/>
                <a:gd name="T45" fmla="*/ 1 h 211"/>
                <a:gd name="T46" fmla="*/ 0 w 246"/>
                <a:gd name="T47" fmla="*/ 1 h 211"/>
                <a:gd name="T48" fmla="*/ 0 w 246"/>
                <a:gd name="T49" fmla="*/ 1 h 211"/>
                <a:gd name="T50" fmla="*/ 0 w 246"/>
                <a:gd name="T51" fmla="*/ 1 h 211"/>
                <a:gd name="T52" fmla="*/ 0 w 246"/>
                <a:gd name="T53" fmla="*/ 1 h 211"/>
                <a:gd name="T54" fmla="*/ 0 w 246"/>
                <a:gd name="T55" fmla="*/ 1 h 211"/>
                <a:gd name="T56" fmla="*/ 0 w 246"/>
                <a:gd name="T57" fmla="*/ 1 h 211"/>
                <a:gd name="T58" fmla="*/ 0 w 246"/>
                <a:gd name="T59" fmla="*/ 1 h 211"/>
                <a:gd name="T60" fmla="*/ 0 w 246"/>
                <a:gd name="T61" fmla="*/ 1 h 211"/>
                <a:gd name="T62" fmla="*/ 0 w 246"/>
                <a:gd name="T63" fmla="*/ 1 h 211"/>
                <a:gd name="T64" fmla="*/ 0 w 246"/>
                <a:gd name="T65" fmla="*/ 1 h 211"/>
                <a:gd name="T66" fmla="*/ 0 w 246"/>
                <a:gd name="T67" fmla="*/ 1 h 211"/>
                <a:gd name="T68" fmla="*/ 0 w 246"/>
                <a:gd name="T69" fmla="*/ 1 h 211"/>
                <a:gd name="T70" fmla="*/ 0 w 246"/>
                <a:gd name="T71" fmla="*/ 1 h 211"/>
                <a:gd name="T72" fmla="*/ 0 w 246"/>
                <a:gd name="T73" fmla="*/ 1 h 211"/>
                <a:gd name="T74" fmla="*/ 0 w 246"/>
                <a:gd name="T75" fmla="*/ 1 h 211"/>
                <a:gd name="T76" fmla="*/ 0 w 246"/>
                <a:gd name="T77" fmla="*/ 1 h 211"/>
                <a:gd name="T78" fmla="*/ 0 w 246"/>
                <a:gd name="T79" fmla="*/ 1 h 211"/>
                <a:gd name="T80" fmla="*/ 0 w 246"/>
                <a:gd name="T81" fmla="*/ 1 h 211"/>
                <a:gd name="T82" fmla="*/ 0 w 246"/>
                <a:gd name="T83" fmla="*/ 1 h 211"/>
                <a:gd name="T84" fmla="*/ 0 w 246"/>
                <a:gd name="T85" fmla="*/ 1 h 211"/>
                <a:gd name="T86" fmla="*/ 0 w 246"/>
                <a:gd name="T87" fmla="*/ 1 h 211"/>
                <a:gd name="T88" fmla="*/ 0 w 246"/>
                <a:gd name="T89" fmla="*/ 1 h 211"/>
                <a:gd name="T90" fmla="*/ 0 w 246"/>
                <a:gd name="T91" fmla="*/ 1 h 211"/>
                <a:gd name="T92" fmla="*/ 0 w 246"/>
                <a:gd name="T93" fmla="*/ 1 h 211"/>
                <a:gd name="T94" fmla="*/ 0 w 246"/>
                <a:gd name="T95" fmla="*/ 1 h 211"/>
                <a:gd name="T96" fmla="*/ 0 w 246"/>
                <a:gd name="T97" fmla="*/ 1 h 211"/>
                <a:gd name="T98" fmla="*/ 0 w 246"/>
                <a:gd name="T99" fmla="*/ 1 h 211"/>
                <a:gd name="T100" fmla="*/ 0 w 246"/>
                <a:gd name="T101" fmla="*/ 1 h 211"/>
                <a:gd name="T102" fmla="*/ 0 w 246"/>
                <a:gd name="T103" fmla="*/ 1 h 211"/>
                <a:gd name="T104" fmla="*/ 0 w 246"/>
                <a:gd name="T105" fmla="*/ 1 h 211"/>
                <a:gd name="T106" fmla="*/ 0 w 246"/>
                <a:gd name="T107" fmla="*/ 1 h 211"/>
                <a:gd name="T108" fmla="*/ 0 w 246"/>
                <a:gd name="T109" fmla="*/ 0 h 211"/>
                <a:gd name="T110" fmla="*/ 0 w 246"/>
                <a:gd name="T111" fmla="*/ 1 h 211"/>
                <a:gd name="T112" fmla="*/ 0 w 246"/>
                <a:gd name="T113" fmla="*/ 1 h 211"/>
                <a:gd name="T114" fmla="*/ 0 w 246"/>
                <a:gd name="T115" fmla="*/ 1 h 211"/>
                <a:gd name="T116" fmla="*/ 0 w 246"/>
                <a:gd name="T117" fmla="*/ 1 h 211"/>
                <a:gd name="T118" fmla="*/ 0 w 246"/>
                <a:gd name="T119" fmla="*/ 1 h 211"/>
                <a:gd name="T120" fmla="*/ 0 w 246"/>
                <a:gd name="T121" fmla="*/ 1 h 2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6"/>
                <a:gd name="T184" fmla="*/ 0 h 211"/>
                <a:gd name="T185" fmla="*/ 246 w 246"/>
                <a:gd name="T186" fmla="*/ 211 h 2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6" h="211">
                  <a:moveTo>
                    <a:pt x="90" y="32"/>
                  </a:moveTo>
                  <a:lnTo>
                    <a:pt x="73" y="41"/>
                  </a:lnTo>
                  <a:lnTo>
                    <a:pt x="57" y="51"/>
                  </a:lnTo>
                  <a:lnTo>
                    <a:pt x="41" y="64"/>
                  </a:lnTo>
                  <a:lnTo>
                    <a:pt x="28" y="76"/>
                  </a:lnTo>
                  <a:lnTo>
                    <a:pt x="18" y="89"/>
                  </a:lnTo>
                  <a:lnTo>
                    <a:pt x="9" y="103"/>
                  </a:lnTo>
                  <a:lnTo>
                    <a:pt x="3" y="116"/>
                  </a:lnTo>
                  <a:lnTo>
                    <a:pt x="0" y="131"/>
                  </a:lnTo>
                  <a:lnTo>
                    <a:pt x="3" y="152"/>
                  </a:lnTo>
                  <a:lnTo>
                    <a:pt x="15" y="170"/>
                  </a:lnTo>
                  <a:lnTo>
                    <a:pt x="32" y="185"/>
                  </a:lnTo>
                  <a:lnTo>
                    <a:pt x="54" y="197"/>
                  </a:lnTo>
                  <a:lnTo>
                    <a:pt x="80" y="205"/>
                  </a:lnTo>
                  <a:lnTo>
                    <a:pt x="109" y="210"/>
                  </a:lnTo>
                  <a:lnTo>
                    <a:pt x="137" y="211"/>
                  </a:lnTo>
                  <a:lnTo>
                    <a:pt x="164" y="208"/>
                  </a:lnTo>
                  <a:lnTo>
                    <a:pt x="170" y="208"/>
                  </a:lnTo>
                  <a:lnTo>
                    <a:pt x="176" y="206"/>
                  </a:lnTo>
                  <a:lnTo>
                    <a:pt x="180" y="202"/>
                  </a:lnTo>
                  <a:lnTo>
                    <a:pt x="182" y="198"/>
                  </a:lnTo>
                  <a:lnTo>
                    <a:pt x="180" y="196"/>
                  </a:lnTo>
                  <a:lnTo>
                    <a:pt x="176" y="196"/>
                  </a:lnTo>
                  <a:lnTo>
                    <a:pt x="170" y="195"/>
                  </a:lnTo>
                  <a:lnTo>
                    <a:pt x="163" y="195"/>
                  </a:lnTo>
                  <a:lnTo>
                    <a:pt x="154" y="195"/>
                  </a:lnTo>
                  <a:lnTo>
                    <a:pt x="147" y="195"/>
                  </a:lnTo>
                  <a:lnTo>
                    <a:pt x="140" y="195"/>
                  </a:lnTo>
                  <a:lnTo>
                    <a:pt x="135" y="195"/>
                  </a:lnTo>
                  <a:lnTo>
                    <a:pt x="121" y="194"/>
                  </a:lnTo>
                  <a:lnTo>
                    <a:pt x="108" y="193"/>
                  </a:lnTo>
                  <a:lnTo>
                    <a:pt x="93" y="191"/>
                  </a:lnTo>
                  <a:lnTo>
                    <a:pt x="79" y="188"/>
                  </a:lnTo>
                  <a:lnTo>
                    <a:pt x="64" y="185"/>
                  </a:lnTo>
                  <a:lnTo>
                    <a:pt x="50" y="178"/>
                  </a:lnTo>
                  <a:lnTo>
                    <a:pt x="37" y="169"/>
                  </a:lnTo>
                  <a:lnTo>
                    <a:pt x="22" y="155"/>
                  </a:lnTo>
                  <a:lnTo>
                    <a:pt x="19" y="140"/>
                  </a:lnTo>
                  <a:lnTo>
                    <a:pt x="21" y="126"/>
                  </a:lnTo>
                  <a:lnTo>
                    <a:pt x="26" y="111"/>
                  </a:lnTo>
                  <a:lnTo>
                    <a:pt x="35" y="98"/>
                  </a:lnTo>
                  <a:lnTo>
                    <a:pt x="48" y="85"/>
                  </a:lnTo>
                  <a:lnTo>
                    <a:pt x="63" y="73"/>
                  </a:lnTo>
                  <a:lnTo>
                    <a:pt x="79" y="63"/>
                  </a:lnTo>
                  <a:lnTo>
                    <a:pt x="98" y="52"/>
                  </a:lnTo>
                  <a:lnTo>
                    <a:pt x="117" y="43"/>
                  </a:lnTo>
                  <a:lnTo>
                    <a:pt x="137" y="35"/>
                  </a:lnTo>
                  <a:lnTo>
                    <a:pt x="157" y="28"/>
                  </a:lnTo>
                  <a:lnTo>
                    <a:pt x="176" y="21"/>
                  </a:lnTo>
                  <a:lnTo>
                    <a:pt x="196" y="16"/>
                  </a:lnTo>
                  <a:lnTo>
                    <a:pt x="214" y="11"/>
                  </a:lnTo>
                  <a:lnTo>
                    <a:pt x="231" y="8"/>
                  </a:lnTo>
                  <a:lnTo>
                    <a:pt x="246" y="6"/>
                  </a:lnTo>
                  <a:lnTo>
                    <a:pt x="236" y="2"/>
                  </a:lnTo>
                  <a:lnTo>
                    <a:pt x="220" y="0"/>
                  </a:lnTo>
                  <a:lnTo>
                    <a:pt x="201" y="2"/>
                  </a:lnTo>
                  <a:lnTo>
                    <a:pt x="179" y="5"/>
                  </a:lnTo>
                  <a:lnTo>
                    <a:pt x="154" y="10"/>
                  </a:lnTo>
                  <a:lnTo>
                    <a:pt x="131" y="16"/>
                  </a:lnTo>
                  <a:lnTo>
                    <a:pt x="109" y="24"/>
                  </a:lnTo>
                  <a:lnTo>
                    <a:pt x="9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1" name="Freeform 131"/>
            <p:cNvSpPr>
              <a:spLocks/>
            </p:cNvSpPr>
            <p:nvPr/>
          </p:nvSpPr>
          <p:spPr bwMode="auto">
            <a:xfrm>
              <a:off x="4989" y="303"/>
              <a:ext cx="53" cy="82"/>
            </a:xfrm>
            <a:custGeom>
              <a:avLst/>
              <a:gdLst>
                <a:gd name="T0" fmla="*/ 0 w 158"/>
                <a:gd name="T1" fmla="*/ 1 h 164"/>
                <a:gd name="T2" fmla="*/ 0 w 158"/>
                <a:gd name="T3" fmla="*/ 1 h 164"/>
                <a:gd name="T4" fmla="*/ 0 w 158"/>
                <a:gd name="T5" fmla="*/ 1 h 164"/>
                <a:gd name="T6" fmla="*/ 0 w 158"/>
                <a:gd name="T7" fmla="*/ 1 h 164"/>
                <a:gd name="T8" fmla="*/ 0 w 158"/>
                <a:gd name="T9" fmla="*/ 1 h 164"/>
                <a:gd name="T10" fmla="*/ 0 w 158"/>
                <a:gd name="T11" fmla="*/ 1 h 164"/>
                <a:gd name="T12" fmla="*/ 0 w 158"/>
                <a:gd name="T13" fmla="*/ 1 h 164"/>
                <a:gd name="T14" fmla="*/ 0 w 158"/>
                <a:gd name="T15" fmla="*/ 1 h 164"/>
                <a:gd name="T16" fmla="*/ 0 w 158"/>
                <a:gd name="T17" fmla="*/ 1 h 164"/>
                <a:gd name="T18" fmla="*/ 0 w 158"/>
                <a:gd name="T19" fmla="*/ 1 h 164"/>
                <a:gd name="T20" fmla="*/ 0 w 158"/>
                <a:gd name="T21" fmla="*/ 1 h 164"/>
                <a:gd name="T22" fmla="*/ 0 w 158"/>
                <a:gd name="T23" fmla="*/ 1 h 164"/>
                <a:gd name="T24" fmla="*/ 0 w 158"/>
                <a:gd name="T25" fmla="*/ 1 h 164"/>
                <a:gd name="T26" fmla="*/ 0 w 158"/>
                <a:gd name="T27" fmla="*/ 1 h 164"/>
                <a:gd name="T28" fmla="*/ 0 w 158"/>
                <a:gd name="T29" fmla="*/ 1 h 164"/>
                <a:gd name="T30" fmla="*/ 0 w 158"/>
                <a:gd name="T31" fmla="*/ 1 h 164"/>
                <a:gd name="T32" fmla="*/ 0 w 158"/>
                <a:gd name="T33" fmla="*/ 1 h 164"/>
                <a:gd name="T34" fmla="*/ 0 w 158"/>
                <a:gd name="T35" fmla="*/ 1 h 164"/>
                <a:gd name="T36" fmla="*/ 0 w 158"/>
                <a:gd name="T37" fmla="*/ 1 h 164"/>
                <a:gd name="T38" fmla="*/ 0 w 158"/>
                <a:gd name="T39" fmla="*/ 1 h 164"/>
                <a:gd name="T40" fmla="*/ 0 w 158"/>
                <a:gd name="T41" fmla="*/ 1 h 164"/>
                <a:gd name="T42" fmla="*/ 0 w 158"/>
                <a:gd name="T43" fmla="*/ 1 h 164"/>
                <a:gd name="T44" fmla="*/ 0 w 158"/>
                <a:gd name="T45" fmla="*/ 1 h 164"/>
                <a:gd name="T46" fmla="*/ 0 w 158"/>
                <a:gd name="T47" fmla="*/ 1 h 164"/>
                <a:gd name="T48" fmla="*/ 0 w 158"/>
                <a:gd name="T49" fmla="*/ 1 h 164"/>
                <a:gd name="T50" fmla="*/ 0 w 158"/>
                <a:gd name="T51" fmla="*/ 1 h 164"/>
                <a:gd name="T52" fmla="*/ 0 w 158"/>
                <a:gd name="T53" fmla="*/ 1 h 164"/>
                <a:gd name="T54" fmla="*/ 0 w 158"/>
                <a:gd name="T55" fmla="*/ 1 h 164"/>
                <a:gd name="T56" fmla="*/ 0 w 158"/>
                <a:gd name="T57" fmla="*/ 1 h 164"/>
                <a:gd name="T58" fmla="*/ 0 w 158"/>
                <a:gd name="T59" fmla="*/ 1 h 164"/>
                <a:gd name="T60" fmla="*/ 0 w 158"/>
                <a:gd name="T61" fmla="*/ 0 h 164"/>
                <a:gd name="T62" fmla="*/ 0 w 158"/>
                <a:gd name="T63" fmla="*/ 1 h 164"/>
                <a:gd name="T64" fmla="*/ 0 w 158"/>
                <a:gd name="T65" fmla="*/ 1 h 164"/>
                <a:gd name="T66" fmla="*/ 0 w 158"/>
                <a:gd name="T67" fmla="*/ 1 h 164"/>
                <a:gd name="T68" fmla="*/ 0 w 158"/>
                <a:gd name="T69" fmla="*/ 1 h 164"/>
                <a:gd name="T70" fmla="*/ 0 w 158"/>
                <a:gd name="T71" fmla="*/ 1 h 164"/>
                <a:gd name="T72" fmla="*/ 0 w 158"/>
                <a:gd name="T73" fmla="*/ 1 h 164"/>
                <a:gd name="T74" fmla="*/ 0 w 158"/>
                <a:gd name="T75" fmla="*/ 1 h 164"/>
                <a:gd name="T76" fmla="*/ 0 w 158"/>
                <a:gd name="T77" fmla="*/ 1 h 164"/>
                <a:gd name="T78" fmla="*/ 0 w 158"/>
                <a:gd name="T79" fmla="*/ 1 h 164"/>
                <a:gd name="T80" fmla="*/ 0 w 158"/>
                <a:gd name="T81" fmla="*/ 1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8"/>
                <a:gd name="T124" fmla="*/ 0 h 164"/>
                <a:gd name="T125" fmla="*/ 158 w 158"/>
                <a:gd name="T126" fmla="*/ 164 h 1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8" h="164">
                  <a:moveTo>
                    <a:pt x="133" y="54"/>
                  </a:moveTo>
                  <a:lnTo>
                    <a:pt x="138" y="72"/>
                  </a:lnTo>
                  <a:lnTo>
                    <a:pt x="135" y="86"/>
                  </a:lnTo>
                  <a:lnTo>
                    <a:pt x="125" y="99"/>
                  </a:lnTo>
                  <a:lnTo>
                    <a:pt x="110" y="110"/>
                  </a:lnTo>
                  <a:lnTo>
                    <a:pt x="93" y="120"/>
                  </a:lnTo>
                  <a:lnTo>
                    <a:pt x="74" y="130"/>
                  </a:lnTo>
                  <a:lnTo>
                    <a:pt x="53" y="140"/>
                  </a:lnTo>
                  <a:lnTo>
                    <a:pt x="36" y="149"/>
                  </a:lnTo>
                  <a:lnTo>
                    <a:pt x="33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5" y="160"/>
                  </a:lnTo>
                  <a:lnTo>
                    <a:pt x="37" y="163"/>
                  </a:lnTo>
                  <a:lnTo>
                    <a:pt x="42" y="164"/>
                  </a:lnTo>
                  <a:lnTo>
                    <a:pt x="46" y="164"/>
                  </a:lnTo>
                  <a:lnTo>
                    <a:pt x="51" y="163"/>
                  </a:lnTo>
                  <a:lnTo>
                    <a:pt x="72" y="153"/>
                  </a:lnTo>
                  <a:lnTo>
                    <a:pt x="94" y="143"/>
                  </a:lnTo>
                  <a:lnTo>
                    <a:pt x="114" y="132"/>
                  </a:lnTo>
                  <a:lnTo>
                    <a:pt x="133" y="118"/>
                  </a:lnTo>
                  <a:lnTo>
                    <a:pt x="146" y="104"/>
                  </a:lnTo>
                  <a:lnTo>
                    <a:pt x="155" y="87"/>
                  </a:lnTo>
                  <a:lnTo>
                    <a:pt x="158" y="70"/>
                  </a:lnTo>
                  <a:lnTo>
                    <a:pt x="152" y="51"/>
                  </a:lnTo>
                  <a:lnTo>
                    <a:pt x="139" y="37"/>
                  </a:lnTo>
                  <a:lnTo>
                    <a:pt x="122" y="24"/>
                  </a:lnTo>
                  <a:lnTo>
                    <a:pt x="99" y="14"/>
                  </a:lnTo>
                  <a:lnTo>
                    <a:pt x="75" y="7"/>
                  </a:lnTo>
                  <a:lnTo>
                    <a:pt x="51" y="2"/>
                  </a:lnTo>
                  <a:lnTo>
                    <a:pt x="29" y="0"/>
                  </a:lnTo>
                  <a:lnTo>
                    <a:pt x="11" y="1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0" y="12"/>
                  </a:lnTo>
                  <a:lnTo>
                    <a:pt x="59" y="15"/>
                  </a:lnTo>
                  <a:lnTo>
                    <a:pt x="78" y="19"/>
                  </a:lnTo>
                  <a:lnTo>
                    <a:pt x="96" y="24"/>
                  </a:lnTo>
                  <a:lnTo>
                    <a:pt x="112" y="32"/>
                  </a:lnTo>
                  <a:lnTo>
                    <a:pt x="125" y="41"/>
                  </a:lnTo>
                  <a:lnTo>
                    <a:pt x="133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2" name="Freeform 132"/>
            <p:cNvSpPr>
              <a:spLocks/>
            </p:cNvSpPr>
            <p:nvPr/>
          </p:nvSpPr>
          <p:spPr bwMode="auto">
            <a:xfrm>
              <a:off x="4796" y="285"/>
              <a:ext cx="134" cy="170"/>
            </a:xfrm>
            <a:custGeom>
              <a:avLst/>
              <a:gdLst>
                <a:gd name="T0" fmla="*/ 0 w 400"/>
                <a:gd name="T1" fmla="*/ 1 h 340"/>
                <a:gd name="T2" fmla="*/ 0 w 400"/>
                <a:gd name="T3" fmla="*/ 1 h 340"/>
                <a:gd name="T4" fmla="*/ 0 w 400"/>
                <a:gd name="T5" fmla="*/ 1 h 340"/>
                <a:gd name="T6" fmla="*/ 0 w 400"/>
                <a:gd name="T7" fmla="*/ 1 h 340"/>
                <a:gd name="T8" fmla="*/ 0 w 400"/>
                <a:gd name="T9" fmla="*/ 1 h 340"/>
                <a:gd name="T10" fmla="*/ 0 w 400"/>
                <a:gd name="T11" fmla="*/ 1 h 340"/>
                <a:gd name="T12" fmla="*/ 0 w 400"/>
                <a:gd name="T13" fmla="*/ 1 h 340"/>
                <a:gd name="T14" fmla="*/ 0 w 400"/>
                <a:gd name="T15" fmla="*/ 1 h 340"/>
                <a:gd name="T16" fmla="*/ 0 w 400"/>
                <a:gd name="T17" fmla="*/ 1 h 340"/>
                <a:gd name="T18" fmla="*/ 0 w 400"/>
                <a:gd name="T19" fmla="*/ 1 h 340"/>
                <a:gd name="T20" fmla="*/ 0 w 400"/>
                <a:gd name="T21" fmla="*/ 1 h 340"/>
                <a:gd name="T22" fmla="*/ 0 w 400"/>
                <a:gd name="T23" fmla="*/ 1 h 340"/>
                <a:gd name="T24" fmla="*/ 0 w 400"/>
                <a:gd name="T25" fmla="*/ 1 h 340"/>
                <a:gd name="T26" fmla="*/ 0 w 400"/>
                <a:gd name="T27" fmla="*/ 1 h 340"/>
                <a:gd name="T28" fmla="*/ 0 w 400"/>
                <a:gd name="T29" fmla="*/ 1 h 340"/>
                <a:gd name="T30" fmla="*/ 0 w 400"/>
                <a:gd name="T31" fmla="*/ 1 h 340"/>
                <a:gd name="T32" fmla="*/ 0 w 400"/>
                <a:gd name="T33" fmla="*/ 1 h 340"/>
                <a:gd name="T34" fmla="*/ 0 w 400"/>
                <a:gd name="T35" fmla="*/ 1 h 340"/>
                <a:gd name="T36" fmla="*/ 0 w 400"/>
                <a:gd name="T37" fmla="*/ 1 h 340"/>
                <a:gd name="T38" fmla="*/ 0 w 400"/>
                <a:gd name="T39" fmla="*/ 1 h 340"/>
                <a:gd name="T40" fmla="*/ 0 w 400"/>
                <a:gd name="T41" fmla="*/ 1 h 340"/>
                <a:gd name="T42" fmla="*/ 0 w 400"/>
                <a:gd name="T43" fmla="*/ 1 h 340"/>
                <a:gd name="T44" fmla="*/ 0 w 400"/>
                <a:gd name="T45" fmla="*/ 1 h 340"/>
                <a:gd name="T46" fmla="*/ 0 w 400"/>
                <a:gd name="T47" fmla="*/ 1 h 340"/>
                <a:gd name="T48" fmla="*/ 0 w 400"/>
                <a:gd name="T49" fmla="*/ 1 h 340"/>
                <a:gd name="T50" fmla="*/ 0 w 400"/>
                <a:gd name="T51" fmla="*/ 1 h 340"/>
                <a:gd name="T52" fmla="*/ 0 w 400"/>
                <a:gd name="T53" fmla="*/ 1 h 340"/>
                <a:gd name="T54" fmla="*/ 0 w 400"/>
                <a:gd name="T55" fmla="*/ 1 h 340"/>
                <a:gd name="T56" fmla="*/ 0 w 400"/>
                <a:gd name="T57" fmla="*/ 1 h 340"/>
                <a:gd name="T58" fmla="*/ 0 w 400"/>
                <a:gd name="T59" fmla="*/ 1 h 340"/>
                <a:gd name="T60" fmla="*/ 0 w 400"/>
                <a:gd name="T61" fmla="*/ 1 h 340"/>
                <a:gd name="T62" fmla="*/ 0 w 400"/>
                <a:gd name="T63" fmla="*/ 1 h 340"/>
                <a:gd name="T64" fmla="*/ 0 w 400"/>
                <a:gd name="T65" fmla="*/ 1 h 340"/>
                <a:gd name="T66" fmla="*/ 0 w 400"/>
                <a:gd name="T67" fmla="*/ 1 h 340"/>
                <a:gd name="T68" fmla="*/ 0 w 400"/>
                <a:gd name="T69" fmla="*/ 1 h 340"/>
                <a:gd name="T70" fmla="*/ 0 w 400"/>
                <a:gd name="T71" fmla="*/ 1 h 340"/>
                <a:gd name="T72" fmla="*/ 0 w 400"/>
                <a:gd name="T73" fmla="*/ 1 h 340"/>
                <a:gd name="T74" fmla="*/ 0 w 400"/>
                <a:gd name="T75" fmla="*/ 1 h 340"/>
                <a:gd name="T76" fmla="*/ 0 w 400"/>
                <a:gd name="T77" fmla="*/ 1 h 340"/>
                <a:gd name="T78" fmla="*/ 0 w 400"/>
                <a:gd name="T79" fmla="*/ 1 h 340"/>
                <a:gd name="T80" fmla="*/ 0 w 400"/>
                <a:gd name="T81" fmla="*/ 0 h 340"/>
                <a:gd name="T82" fmla="*/ 0 w 400"/>
                <a:gd name="T83" fmla="*/ 1 h 340"/>
                <a:gd name="T84" fmla="*/ 0 w 400"/>
                <a:gd name="T85" fmla="*/ 1 h 340"/>
                <a:gd name="T86" fmla="*/ 0 w 400"/>
                <a:gd name="T87" fmla="*/ 1 h 34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0"/>
                <a:gd name="T133" fmla="*/ 0 h 340"/>
                <a:gd name="T134" fmla="*/ 400 w 400"/>
                <a:gd name="T135" fmla="*/ 340 h 34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0" h="340">
                  <a:moveTo>
                    <a:pt x="156" y="45"/>
                  </a:moveTo>
                  <a:lnTo>
                    <a:pt x="125" y="62"/>
                  </a:lnTo>
                  <a:lnTo>
                    <a:pt x="95" y="82"/>
                  </a:lnTo>
                  <a:lnTo>
                    <a:pt x="67" y="103"/>
                  </a:lnTo>
                  <a:lnTo>
                    <a:pt x="42" y="125"/>
                  </a:lnTo>
                  <a:lnTo>
                    <a:pt x="22" y="150"/>
                  </a:lnTo>
                  <a:lnTo>
                    <a:pt x="8" y="176"/>
                  </a:lnTo>
                  <a:lnTo>
                    <a:pt x="0" y="204"/>
                  </a:lnTo>
                  <a:lnTo>
                    <a:pt x="2" y="233"/>
                  </a:lnTo>
                  <a:lnTo>
                    <a:pt x="5" y="240"/>
                  </a:lnTo>
                  <a:lnTo>
                    <a:pt x="9" y="248"/>
                  </a:lnTo>
                  <a:lnTo>
                    <a:pt x="13" y="254"/>
                  </a:lnTo>
                  <a:lnTo>
                    <a:pt x="19" y="261"/>
                  </a:lnTo>
                  <a:lnTo>
                    <a:pt x="26" y="268"/>
                  </a:lnTo>
                  <a:lnTo>
                    <a:pt x="34" y="274"/>
                  </a:lnTo>
                  <a:lnTo>
                    <a:pt x="42" y="279"/>
                  </a:lnTo>
                  <a:lnTo>
                    <a:pt x="51" y="283"/>
                  </a:lnTo>
                  <a:lnTo>
                    <a:pt x="70" y="291"/>
                  </a:lnTo>
                  <a:lnTo>
                    <a:pt x="89" y="298"/>
                  </a:lnTo>
                  <a:lnTo>
                    <a:pt x="108" y="305"/>
                  </a:lnTo>
                  <a:lnTo>
                    <a:pt x="128" y="310"/>
                  </a:lnTo>
                  <a:lnTo>
                    <a:pt x="149" y="315"/>
                  </a:lnTo>
                  <a:lnTo>
                    <a:pt x="169" y="319"/>
                  </a:lnTo>
                  <a:lnTo>
                    <a:pt x="189" y="323"/>
                  </a:lnTo>
                  <a:lnTo>
                    <a:pt x="210" y="326"/>
                  </a:lnTo>
                  <a:lnTo>
                    <a:pt x="231" y="329"/>
                  </a:lnTo>
                  <a:lnTo>
                    <a:pt x="253" y="331"/>
                  </a:lnTo>
                  <a:lnTo>
                    <a:pt x="274" y="334"/>
                  </a:lnTo>
                  <a:lnTo>
                    <a:pt x="295" y="336"/>
                  </a:lnTo>
                  <a:lnTo>
                    <a:pt x="317" y="337"/>
                  </a:lnTo>
                  <a:lnTo>
                    <a:pt x="339" y="338"/>
                  </a:lnTo>
                  <a:lnTo>
                    <a:pt x="359" y="339"/>
                  </a:lnTo>
                  <a:lnTo>
                    <a:pt x="381" y="340"/>
                  </a:lnTo>
                  <a:lnTo>
                    <a:pt x="387" y="340"/>
                  </a:lnTo>
                  <a:lnTo>
                    <a:pt x="393" y="337"/>
                  </a:lnTo>
                  <a:lnTo>
                    <a:pt x="397" y="334"/>
                  </a:lnTo>
                  <a:lnTo>
                    <a:pt x="400" y="328"/>
                  </a:lnTo>
                  <a:lnTo>
                    <a:pt x="400" y="323"/>
                  </a:lnTo>
                  <a:lnTo>
                    <a:pt x="397" y="319"/>
                  </a:lnTo>
                  <a:lnTo>
                    <a:pt x="391" y="316"/>
                  </a:lnTo>
                  <a:lnTo>
                    <a:pt x="385" y="315"/>
                  </a:lnTo>
                  <a:lnTo>
                    <a:pt x="365" y="315"/>
                  </a:lnTo>
                  <a:lnTo>
                    <a:pt x="346" y="315"/>
                  </a:lnTo>
                  <a:lnTo>
                    <a:pt x="326" y="314"/>
                  </a:lnTo>
                  <a:lnTo>
                    <a:pt x="307" y="313"/>
                  </a:lnTo>
                  <a:lnTo>
                    <a:pt x="287" y="312"/>
                  </a:lnTo>
                  <a:lnTo>
                    <a:pt x="266" y="310"/>
                  </a:lnTo>
                  <a:lnTo>
                    <a:pt x="247" y="308"/>
                  </a:lnTo>
                  <a:lnTo>
                    <a:pt x="227" y="306"/>
                  </a:lnTo>
                  <a:lnTo>
                    <a:pt x="208" y="303"/>
                  </a:lnTo>
                  <a:lnTo>
                    <a:pt x="188" y="300"/>
                  </a:lnTo>
                  <a:lnTo>
                    <a:pt x="169" y="295"/>
                  </a:lnTo>
                  <a:lnTo>
                    <a:pt x="150" y="291"/>
                  </a:lnTo>
                  <a:lnTo>
                    <a:pt x="131" y="287"/>
                  </a:lnTo>
                  <a:lnTo>
                    <a:pt x="114" y="281"/>
                  </a:lnTo>
                  <a:lnTo>
                    <a:pt x="95" y="275"/>
                  </a:lnTo>
                  <a:lnTo>
                    <a:pt x="77" y="269"/>
                  </a:lnTo>
                  <a:lnTo>
                    <a:pt x="63" y="261"/>
                  </a:lnTo>
                  <a:lnTo>
                    <a:pt x="51" y="251"/>
                  </a:lnTo>
                  <a:lnTo>
                    <a:pt x="44" y="241"/>
                  </a:lnTo>
                  <a:lnTo>
                    <a:pt x="38" y="228"/>
                  </a:lnTo>
                  <a:lnTo>
                    <a:pt x="38" y="214"/>
                  </a:lnTo>
                  <a:lnTo>
                    <a:pt x="41" y="195"/>
                  </a:lnTo>
                  <a:lnTo>
                    <a:pt x="47" y="177"/>
                  </a:lnTo>
                  <a:lnTo>
                    <a:pt x="53" y="163"/>
                  </a:lnTo>
                  <a:lnTo>
                    <a:pt x="63" y="148"/>
                  </a:lnTo>
                  <a:lnTo>
                    <a:pt x="74" y="135"/>
                  </a:lnTo>
                  <a:lnTo>
                    <a:pt x="85" y="122"/>
                  </a:lnTo>
                  <a:lnTo>
                    <a:pt x="98" y="111"/>
                  </a:lnTo>
                  <a:lnTo>
                    <a:pt x="111" y="100"/>
                  </a:lnTo>
                  <a:lnTo>
                    <a:pt x="125" y="89"/>
                  </a:lnTo>
                  <a:lnTo>
                    <a:pt x="141" y="79"/>
                  </a:lnTo>
                  <a:lnTo>
                    <a:pt x="160" y="68"/>
                  </a:lnTo>
                  <a:lnTo>
                    <a:pt x="179" y="57"/>
                  </a:lnTo>
                  <a:lnTo>
                    <a:pt x="201" y="47"/>
                  </a:lnTo>
                  <a:lnTo>
                    <a:pt x="224" y="37"/>
                  </a:lnTo>
                  <a:lnTo>
                    <a:pt x="249" y="27"/>
                  </a:lnTo>
                  <a:lnTo>
                    <a:pt x="272" y="19"/>
                  </a:lnTo>
                  <a:lnTo>
                    <a:pt x="294" y="12"/>
                  </a:lnTo>
                  <a:lnTo>
                    <a:pt x="314" y="6"/>
                  </a:lnTo>
                  <a:lnTo>
                    <a:pt x="332" y="1"/>
                  </a:lnTo>
                  <a:lnTo>
                    <a:pt x="316" y="0"/>
                  </a:lnTo>
                  <a:lnTo>
                    <a:pt x="295" y="1"/>
                  </a:lnTo>
                  <a:lnTo>
                    <a:pt x="274" y="5"/>
                  </a:lnTo>
                  <a:lnTo>
                    <a:pt x="249" y="10"/>
                  </a:lnTo>
                  <a:lnTo>
                    <a:pt x="224" y="17"/>
                  </a:lnTo>
                  <a:lnTo>
                    <a:pt x="199" y="25"/>
                  </a:lnTo>
                  <a:lnTo>
                    <a:pt x="176" y="35"/>
                  </a:lnTo>
                  <a:lnTo>
                    <a:pt x="156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3" name="Freeform 133"/>
            <p:cNvSpPr>
              <a:spLocks/>
            </p:cNvSpPr>
            <p:nvPr/>
          </p:nvSpPr>
          <p:spPr bwMode="auto">
            <a:xfrm>
              <a:off x="4984" y="279"/>
              <a:ext cx="117" cy="114"/>
            </a:xfrm>
            <a:custGeom>
              <a:avLst/>
              <a:gdLst>
                <a:gd name="T0" fmla="*/ 0 w 349"/>
                <a:gd name="T1" fmla="*/ 1 h 227"/>
                <a:gd name="T2" fmla="*/ 0 w 349"/>
                <a:gd name="T3" fmla="*/ 1 h 227"/>
                <a:gd name="T4" fmla="*/ 0 w 349"/>
                <a:gd name="T5" fmla="*/ 1 h 227"/>
                <a:gd name="T6" fmla="*/ 0 w 349"/>
                <a:gd name="T7" fmla="*/ 1 h 227"/>
                <a:gd name="T8" fmla="*/ 0 w 349"/>
                <a:gd name="T9" fmla="*/ 1 h 227"/>
                <a:gd name="T10" fmla="*/ 0 w 349"/>
                <a:gd name="T11" fmla="*/ 1 h 227"/>
                <a:gd name="T12" fmla="*/ 0 w 349"/>
                <a:gd name="T13" fmla="*/ 1 h 227"/>
                <a:gd name="T14" fmla="*/ 0 w 349"/>
                <a:gd name="T15" fmla="*/ 1 h 227"/>
                <a:gd name="T16" fmla="*/ 0 w 349"/>
                <a:gd name="T17" fmla="*/ 1 h 227"/>
                <a:gd name="T18" fmla="*/ 0 w 349"/>
                <a:gd name="T19" fmla="*/ 1 h 227"/>
                <a:gd name="T20" fmla="*/ 0 w 349"/>
                <a:gd name="T21" fmla="*/ 1 h 227"/>
                <a:gd name="T22" fmla="*/ 0 w 349"/>
                <a:gd name="T23" fmla="*/ 1 h 227"/>
                <a:gd name="T24" fmla="*/ 0 w 349"/>
                <a:gd name="T25" fmla="*/ 1 h 227"/>
                <a:gd name="T26" fmla="*/ 0 w 349"/>
                <a:gd name="T27" fmla="*/ 1 h 227"/>
                <a:gd name="T28" fmla="*/ 0 w 349"/>
                <a:gd name="T29" fmla="*/ 1 h 227"/>
                <a:gd name="T30" fmla="*/ 0 w 349"/>
                <a:gd name="T31" fmla="*/ 1 h 227"/>
                <a:gd name="T32" fmla="*/ 0 w 349"/>
                <a:gd name="T33" fmla="*/ 1 h 227"/>
                <a:gd name="T34" fmla="*/ 0 w 349"/>
                <a:gd name="T35" fmla="*/ 1 h 227"/>
                <a:gd name="T36" fmla="*/ 0 w 349"/>
                <a:gd name="T37" fmla="*/ 1 h 227"/>
                <a:gd name="T38" fmla="*/ 0 w 349"/>
                <a:gd name="T39" fmla="*/ 1 h 227"/>
                <a:gd name="T40" fmla="*/ 0 w 349"/>
                <a:gd name="T41" fmla="*/ 1 h 227"/>
                <a:gd name="T42" fmla="*/ 0 w 349"/>
                <a:gd name="T43" fmla="*/ 1 h 227"/>
                <a:gd name="T44" fmla="*/ 0 w 349"/>
                <a:gd name="T45" fmla="*/ 1 h 227"/>
                <a:gd name="T46" fmla="*/ 0 w 349"/>
                <a:gd name="T47" fmla="*/ 1 h 227"/>
                <a:gd name="T48" fmla="*/ 0 w 349"/>
                <a:gd name="T49" fmla="*/ 1 h 227"/>
                <a:gd name="T50" fmla="*/ 0 w 349"/>
                <a:gd name="T51" fmla="*/ 1 h 227"/>
                <a:gd name="T52" fmla="*/ 0 w 349"/>
                <a:gd name="T53" fmla="*/ 1 h 227"/>
                <a:gd name="T54" fmla="*/ 0 w 349"/>
                <a:gd name="T55" fmla="*/ 1 h 227"/>
                <a:gd name="T56" fmla="*/ 0 w 349"/>
                <a:gd name="T57" fmla="*/ 1 h 227"/>
                <a:gd name="T58" fmla="*/ 0 w 349"/>
                <a:gd name="T59" fmla="*/ 1 h 227"/>
                <a:gd name="T60" fmla="*/ 0 w 349"/>
                <a:gd name="T61" fmla="*/ 1 h 227"/>
                <a:gd name="T62" fmla="*/ 0 w 349"/>
                <a:gd name="T63" fmla="*/ 1 h 227"/>
                <a:gd name="T64" fmla="*/ 0 w 349"/>
                <a:gd name="T65" fmla="*/ 1 h 227"/>
                <a:gd name="T66" fmla="*/ 0 w 349"/>
                <a:gd name="T67" fmla="*/ 1 h 227"/>
                <a:gd name="T68" fmla="*/ 0 w 349"/>
                <a:gd name="T69" fmla="*/ 1 h 227"/>
                <a:gd name="T70" fmla="*/ 0 w 349"/>
                <a:gd name="T71" fmla="*/ 1 h 227"/>
                <a:gd name="T72" fmla="*/ 0 w 349"/>
                <a:gd name="T73" fmla="*/ 1 h 227"/>
                <a:gd name="T74" fmla="*/ 0 w 349"/>
                <a:gd name="T75" fmla="*/ 1 h 227"/>
                <a:gd name="T76" fmla="*/ 0 w 349"/>
                <a:gd name="T77" fmla="*/ 1 h 227"/>
                <a:gd name="T78" fmla="*/ 0 w 349"/>
                <a:gd name="T79" fmla="*/ 0 h 227"/>
                <a:gd name="T80" fmla="*/ 0 w 349"/>
                <a:gd name="T81" fmla="*/ 0 h 227"/>
                <a:gd name="T82" fmla="*/ 0 w 349"/>
                <a:gd name="T83" fmla="*/ 0 h 227"/>
                <a:gd name="T84" fmla="*/ 0 w 349"/>
                <a:gd name="T85" fmla="*/ 1 h 227"/>
                <a:gd name="T86" fmla="*/ 0 w 349"/>
                <a:gd name="T87" fmla="*/ 1 h 227"/>
                <a:gd name="T88" fmla="*/ 0 w 349"/>
                <a:gd name="T89" fmla="*/ 1 h 227"/>
                <a:gd name="T90" fmla="*/ 0 w 349"/>
                <a:gd name="T91" fmla="*/ 1 h 227"/>
                <a:gd name="T92" fmla="*/ 0 w 349"/>
                <a:gd name="T93" fmla="*/ 1 h 227"/>
                <a:gd name="T94" fmla="*/ 0 w 349"/>
                <a:gd name="T95" fmla="*/ 1 h 227"/>
                <a:gd name="T96" fmla="*/ 0 w 349"/>
                <a:gd name="T97" fmla="*/ 1 h 227"/>
                <a:gd name="T98" fmla="*/ 0 w 349"/>
                <a:gd name="T99" fmla="*/ 1 h 227"/>
                <a:gd name="T100" fmla="*/ 0 w 349"/>
                <a:gd name="T101" fmla="*/ 1 h 227"/>
                <a:gd name="T102" fmla="*/ 0 w 349"/>
                <a:gd name="T103" fmla="*/ 1 h 227"/>
                <a:gd name="T104" fmla="*/ 0 w 349"/>
                <a:gd name="T105" fmla="*/ 1 h 227"/>
                <a:gd name="T106" fmla="*/ 0 w 349"/>
                <a:gd name="T107" fmla="*/ 1 h 227"/>
                <a:gd name="T108" fmla="*/ 0 w 349"/>
                <a:gd name="T109" fmla="*/ 1 h 227"/>
                <a:gd name="T110" fmla="*/ 0 w 349"/>
                <a:gd name="T111" fmla="*/ 1 h 227"/>
                <a:gd name="T112" fmla="*/ 0 w 349"/>
                <a:gd name="T113" fmla="*/ 1 h 227"/>
                <a:gd name="T114" fmla="*/ 0 w 349"/>
                <a:gd name="T115" fmla="*/ 1 h 227"/>
                <a:gd name="T116" fmla="*/ 0 w 349"/>
                <a:gd name="T117" fmla="*/ 1 h 227"/>
                <a:gd name="T118" fmla="*/ 0 w 349"/>
                <a:gd name="T119" fmla="*/ 1 h 227"/>
                <a:gd name="T120" fmla="*/ 0 w 349"/>
                <a:gd name="T121" fmla="*/ 1 h 22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9"/>
                <a:gd name="T184" fmla="*/ 0 h 227"/>
                <a:gd name="T185" fmla="*/ 349 w 349"/>
                <a:gd name="T186" fmla="*/ 227 h 22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9" h="227">
                  <a:moveTo>
                    <a:pt x="291" y="70"/>
                  </a:moveTo>
                  <a:lnTo>
                    <a:pt x="307" y="83"/>
                  </a:lnTo>
                  <a:lnTo>
                    <a:pt x="316" y="97"/>
                  </a:lnTo>
                  <a:lnTo>
                    <a:pt x="321" y="113"/>
                  </a:lnTo>
                  <a:lnTo>
                    <a:pt x="321" y="129"/>
                  </a:lnTo>
                  <a:lnTo>
                    <a:pt x="318" y="142"/>
                  </a:lnTo>
                  <a:lnTo>
                    <a:pt x="313" y="154"/>
                  </a:lnTo>
                  <a:lnTo>
                    <a:pt x="302" y="165"/>
                  </a:lnTo>
                  <a:lnTo>
                    <a:pt x="292" y="174"/>
                  </a:lnTo>
                  <a:lnTo>
                    <a:pt x="279" y="185"/>
                  </a:lnTo>
                  <a:lnTo>
                    <a:pt x="266" y="193"/>
                  </a:lnTo>
                  <a:lnTo>
                    <a:pt x="253" y="202"/>
                  </a:lnTo>
                  <a:lnTo>
                    <a:pt x="240" y="212"/>
                  </a:lnTo>
                  <a:lnTo>
                    <a:pt x="237" y="215"/>
                  </a:lnTo>
                  <a:lnTo>
                    <a:pt x="236" y="218"/>
                  </a:lnTo>
                  <a:lnTo>
                    <a:pt x="237" y="221"/>
                  </a:lnTo>
                  <a:lnTo>
                    <a:pt x="240" y="224"/>
                  </a:lnTo>
                  <a:lnTo>
                    <a:pt x="244" y="226"/>
                  </a:lnTo>
                  <a:lnTo>
                    <a:pt x="249" y="227"/>
                  </a:lnTo>
                  <a:lnTo>
                    <a:pt x="254" y="226"/>
                  </a:lnTo>
                  <a:lnTo>
                    <a:pt x="259" y="224"/>
                  </a:lnTo>
                  <a:lnTo>
                    <a:pt x="288" y="211"/>
                  </a:lnTo>
                  <a:lnTo>
                    <a:pt x="311" y="193"/>
                  </a:lnTo>
                  <a:lnTo>
                    <a:pt x="331" y="172"/>
                  </a:lnTo>
                  <a:lnTo>
                    <a:pt x="345" y="151"/>
                  </a:lnTo>
                  <a:lnTo>
                    <a:pt x="349" y="127"/>
                  </a:lnTo>
                  <a:lnTo>
                    <a:pt x="346" y="104"/>
                  </a:lnTo>
                  <a:lnTo>
                    <a:pt x="334" y="83"/>
                  </a:lnTo>
                  <a:lnTo>
                    <a:pt x="311" y="63"/>
                  </a:lnTo>
                  <a:lnTo>
                    <a:pt x="294" y="53"/>
                  </a:lnTo>
                  <a:lnTo>
                    <a:pt x="273" y="44"/>
                  </a:lnTo>
                  <a:lnTo>
                    <a:pt x="250" y="35"/>
                  </a:lnTo>
                  <a:lnTo>
                    <a:pt x="227" y="28"/>
                  </a:lnTo>
                  <a:lnTo>
                    <a:pt x="202" y="22"/>
                  </a:lnTo>
                  <a:lnTo>
                    <a:pt x="176" y="17"/>
                  </a:lnTo>
                  <a:lnTo>
                    <a:pt x="151" y="12"/>
                  </a:lnTo>
                  <a:lnTo>
                    <a:pt x="125" y="7"/>
                  </a:lnTo>
                  <a:lnTo>
                    <a:pt x="102" y="4"/>
                  </a:lnTo>
                  <a:lnTo>
                    <a:pt x="79" y="2"/>
                  </a:lnTo>
                  <a:lnTo>
                    <a:pt x="58" y="0"/>
                  </a:lnTo>
                  <a:lnTo>
                    <a:pt x="39" y="0"/>
                  </a:lnTo>
                  <a:lnTo>
                    <a:pt x="23" y="0"/>
                  </a:lnTo>
                  <a:lnTo>
                    <a:pt x="12" y="1"/>
                  </a:lnTo>
                  <a:lnTo>
                    <a:pt x="5" y="3"/>
                  </a:lnTo>
                  <a:lnTo>
                    <a:pt x="0" y="5"/>
                  </a:lnTo>
                  <a:lnTo>
                    <a:pt x="15" y="7"/>
                  </a:lnTo>
                  <a:lnTo>
                    <a:pt x="31" y="9"/>
                  </a:lnTo>
                  <a:lnTo>
                    <a:pt x="47" y="11"/>
                  </a:lnTo>
                  <a:lnTo>
                    <a:pt x="64" y="13"/>
                  </a:lnTo>
                  <a:lnTo>
                    <a:pt x="83" y="15"/>
                  </a:lnTo>
                  <a:lnTo>
                    <a:pt x="102" y="17"/>
                  </a:lnTo>
                  <a:lnTo>
                    <a:pt x="121" y="20"/>
                  </a:lnTo>
                  <a:lnTo>
                    <a:pt x="141" y="23"/>
                  </a:lnTo>
                  <a:lnTo>
                    <a:pt x="160" y="27"/>
                  </a:lnTo>
                  <a:lnTo>
                    <a:pt x="180" y="31"/>
                  </a:lnTo>
                  <a:lnTo>
                    <a:pt x="201" y="36"/>
                  </a:lnTo>
                  <a:lnTo>
                    <a:pt x="220" y="41"/>
                  </a:lnTo>
                  <a:lnTo>
                    <a:pt x="238" y="48"/>
                  </a:lnTo>
                  <a:lnTo>
                    <a:pt x="257" y="54"/>
                  </a:lnTo>
                  <a:lnTo>
                    <a:pt x="275" y="62"/>
                  </a:lnTo>
                  <a:lnTo>
                    <a:pt x="291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4" name="Freeform 134"/>
            <p:cNvSpPr>
              <a:spLocks/>
            </p:cNvSpPr>
            <p:nvPr/>
          </p:nvSpPr>
          <p:spPr bwMode="auto">
            <a:xfrm>
              <a:off x="4750" y="340"/>
              <a:ext cx="48" cy="107"/>
            </a:xfrm>
            <a:custGeom>
              <a:avLst/>
              <a:gdLst>
                <a:gd name="T0" fmla="*/ 0 w 143"/>
                <a:gd name="T1" fmla="*/ 1 h 212"/>
                <a:gd name="T2" fmla="*/ 0 w 143"/>
                <a:gd name="T3" fmla="*/ 1 h 212"/>
                <a:gd name="T4" fmla="*/ 0 w 143"/>
                <a:gd name="T5" fmla="*/ 1 h 212"/>
                <a:gd name="T6" fmla="*/ 0 w 143"/>
                <a:gd name="T7" fmla="*/ 1 h 212"/>
                <a:gd name="T8" fmla="*/ 0 w 143"/>
                <a:gd name="T9" fmla="*/ 1 h 212"/>
                <a:gd name="T10" fmla="*/ 0 w 143"/>
                <a:gd name="T11" fmla="*/ 1 h 212"/>
                <a:gd name="T12" fmla="*/ 0 w 143"/>
                <a:gd name="T13" fmla="*/ 1 h 212"/>
                <a:gd name="T14" fmla="*/ 0 w 143"/>
                <a:gd name="T15" fmla="*/ 1 h 212"/>
                <a:gd name="T16" fmla="*/ 0 w 143"/>
                <a:gd name="T17" fmla="*/ 1 h 212"/>
                <a:gd name="T18" fmla="*/ 0 w 143"/>
                <a:gd name="T19" fmla="*/ 1 h 212"/>
                <a:gd name="T20" fmla="*/ 0 w 143"/>
                <a:gd name="T21" fmla="*/ 1 h 212"/>
                <a:gd name="T22" fmla="*/ 0 w 143"/>
                <a:gd name="T23" fmla="*/ 1 h 212"/>
                <a:gd name="T24" fmla="*/ 0 w 143"/>
                <a:gd name="T25" fmla="*/ 1 h 212"/>
                <a:gd name="T26" fmla="*/ 0 w 143"/>
                <a:gd name="T27" fmla="*/ 1 h 212"/>
                <a:gd name="T28" fmla="*/ 0 w 143"/>
                <a:gd name="T29" fmla="*/ 1 h 212"/>
                <a:gd name="T30" fmla="*/ 0 w 143"/>
                <a:gd name="T31" fmla="*/ 1 h 212"/>
                <a:gd name="T32" fmla="*/ 0 w 143"/>
                <a:gd name="T33" fmla="*/ 1 h 212"/>
                <a:gd name="T34" fmla="*/ 0 w 143"/>
                <a:gd name="T35" fmla="*/ 1 h 212"/>
                <a:gd name="T36" fmla="*/ 0 w 143"/>
                <a:gd name="T37" fmla="*/ 1 h 212"/>
                <a:gd name="T38" fmla="*/ 0 w 143"/>
                <a:gd name="T39" fmla="*/ 1 h 212"/>
                <a:gd name="T40" fmla="*/ 0 w 143"/>
                <a:gd name="T41" fmla="*/ 1 h 212"/>
                <a:gd name="T42" fmla="*/ 0 w 143"/>
                <a:gd name="T43" fmla="*/ 1 h 212"/>
                <a:gd name="T44" fmla="*/ 0 w 143"/>
                <a:gd name="T45" fmla="*/ 1 h 212"/>
                <a:gd name="T46" fmla="*/ 0 w 143"/>
                <a:gd name="T47" fmla="*/ 1 h 212"/>
                <a:gd name="T48" fmla="*/ 0 w 143"/>
                <a:gd name="T49" fmla="*/ 1 h 212"/>
                <a:gd name="T50" fmla="*/ 0 w 143"/>
                <a:gd name="T51" fmla="*/ 1 h 212"/>
                <a:gd name="T52" fmla="*/ 0 w 143"/>
                <a:gd name="T53" fmla="*/ 1 h 212"/>
                <a:gd name="T54" fmla="*/ 0 w 143"/>
                <a:gd name="T55" fmla="*/ 1 h 212"/>
                <a:gd name="T56" fmla="*/ 0 w 143"/>
                <a:gd name="T57" fmla="*/ 1 h 212"/>
                <a:gd name="T58" fmla="*/ 0 w 143"/>
                <a:gd name="T59" fmla="*/ 1 h 212"/>
                <a:gd name="T60" fmla="*/ 0 w 143"/>
                <a:gd name="T61" fmla="*/ 1 h 212"/>
                <a:gd name="T62" fmla="*/ 0 w 143"/>
                <a:gd name="T63" fmla="*/ 1 h 212"/>
                <a:gd name="T64" fmla="*/ 0 w 143"/>
                <a:gd name="T65" fmla="*/ 0 h 212"/>
                <a:gd name="T66" fmla="*/ 0 w 143"/>
                <a:gd name="T67" fmla="*/ 1 h 212"/>
                <a:gd name="T68" fmla="*/ 0 w 143"/>
                <a:gd name="T69" fmla="*/ 1 h 212"/>
                <a:gd name="T70" fmla="*/ 0 w 143"/>
                <a:gd name="T71" fmla="*/ 1 h 212"/>
                <a:gd name="T72" fmla="*/ 0 w 143"/>
                <a:gd name="T73" fmla="*/ 1 h 212"/>
                <a:gd name="T74" fmla="*/ 0 w 143"/>
                <a:gd name="T75" fmla="*/ 1 h 212"/>
                <a:gd name="T76" fmla="*/ 0 w 143"/>
                <a:gd name="T77" fmla="*/ 1 h 212"/>
                <a:gd name="T78" fmla="*/ 0 w 143"/>
                <a:gd name="T79" fmla="*/ 1 h 212"/>
                <a:gd name="T80" fmla="*/ 0 w 143"/>
                <a:gd name="T81" fmla="*/ 1 h 21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3"/>
                <a:gd name="T124" fmla="*/ 0 h 212"/>
                <a:gd name="T125" fmla="*/ 143 w 143"/>
                <a:gd name="T126" fmla="*/ 212 h 21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3" h="212">
                  <a:moveTo>
                    <a:pt x="0" y="115"/>
                  </a:moveTo>
                  <a:lnTo>
                    <a:pt x="0" y="133"/>
                  </a:lnTo>
                  <a:lnTo>
                    <a:pt x="6" y="149"/>
                  </a:lnTo>
                  <a:lnTo>
                    <a:pt x="16" y="165"/>
                  </a:lnTo>
                  <a:lnTo>
                    <a:pt x="31" y="178"/>
                  </a:lnTo>
                  <a:lnTo>
                    <a:pt x="48" y="190"/>
                  </a:lnTo>
                  <a:lnTo>
                    <a:pt x="69" y="200"/>
                  </a:lnTo>
                  <a:lnTo>
                    <a:pt x="92" y="207"/>
                  </a:lnTo>
                  <a:lnTo>
                    <a:pt x="115" y="211"/>
                  </a:lnTo>
                  <a:lnTo>
                    <a:pt x="122" y="212"/>
                  </a:lnTo>
                  <a:lnTo>
                    <a:pt x="130" y="210"/>
                  </a:lnTo>
                  <a:lnTo>
                    <a:pt x="135" y="207"/>
                  </a:lnTo>
                  <a:lnTo>
                    <a:pt x="138" y="203"/>
                  </a:lnTo>
                  <a:lnTo>
                    <a:pt x="138" y="198"/>
                  </a:lnTo>
                  <a:lnTo>
                    <a:pt x="137" y="193"/>
                  </a:lnTo>
                  <a:lnTo>
                    <a:pt x="133" y="189"/>
                  </a:lnTo>
                  <a:lnTo>
                    <a:pt x="125" y="186"/>
                  </a:lnTo>
                  <a:lnTo>
                    <a:pt x="102" y="180"/>
                  </a:lnTo>
                  <a:lnTo>
                    <a:pt x="80" y="172"/>
                  </a:lnTo>
                  <a:lnTo>
                    <a:pt x="63" y="161"/>
                  </a:lnTo>
                  <a:lnTo>
                    <a:pt x="50" y="148"/>
                  </a:lnTo>
                  <a:lnTo>
                    <a:pt x="41" y="133"/>
                  </a:lnTo>
                  <a:lnTo>
                    <a:pt x="37" y="116"/>
                  </a:lnTo>
                  <a:lnTo>
                    <a:pt x="37" y="99"/>
                  </a:lnTo>
                  <a:lnTo>
                    <a:pt x="44" y="80"/>
                  </a:lnTo>
                  <a:lnTo>
                    <a:pt x="54" y="67"/>
                  </a:lnTo>
                  <a:lnTo>
                    <a:pt x="70" y="54"/>
                  </a:lnTo>
                  <a:lnTo>
                    <a:pt x="87" y="41"/>
                  </a:lnTo>
                  <a:lnTo>
                    <a:pt x="106" y="30"/>
                  </a:lnTo>
                  <a:lnTo>
                    <a:pt x="122" y="21"/>
                  </a:lnTo>
                  <a:lnTo>
                    <a:pt x="135" y="11"/>
                  </a:lnTo>
                  <a:lnTo>
                    <a:pt x="143" y="5"/>
                  </a:lnTo>
                  <a:lnTo>
                    <a:pt x="143" y="0"/>
                  </a:lnTo>
                  <a:lnTo>
                    <a:pt x="127" y="4"/>
                  </a:lnTo>
                  <a:lnTo>
                    <a:pt x="106" y="11"/>
                  </a:lnTo>
                  <a:lnTo>
                    <a:pt x="85" y="24"/>
                  </a:lnTo>
                  <a:lnTo>
                    <a:pt x="61" y="38"/>
                  </a:lnTo>
                  <a:lnTo>
                    <a:pt x="40" y="55"/>
                  </a:lnTo>
                  <a:lnTo>
                    <a:pt x="22" y="74"/>
                  </a:lnTo>
                  <a:lnTo>
                    <a:pt x="8" y="9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375" name="Freeform 135"/>
            <p:cNvSpPr>
              <a:spLocks/>
            </p:cNvSpPr>
            <p:nvPr/>
          </p:nvSpPr>
          <p:spPr bwMode="auto">
            <a:xfrm>
              <a:off x="5081" y="272"/>
              <a:ext cx="101" cy="139"/>
            </a:xfrm>
            <a:custGeom>
              <a:avLst/>
              <a:gdLst>
                <a:gd name="T0" fmla="*/ 0 w 304"/>
                <a:gd name="T1" fmla="*/ 1 h 278"/>
                <a:gd name="T2" fmla="*/ 0 w 304"/>
                <a:gd name="T3" fmla="*/ 1 h 278"/>
                <a:gd name="T4" fmla="*/ 0 w 304"/>
                <a:gd name="T5" fmla="*/ 1 h 278"/>
                <a:gd name="T6" fmla="*/ 0 w 304"/>
                <a:gd name="T7" fmla="*/ 1 h 278"/>
                <a:gd name="T8" fmla="*/ 0 w 304"/>
                <a:gd name="T9" fmla="*/ 1 h 278"/>
                <a:gd name="T10" fmla="*/ 0 w 304"/>
                <a:gd name="T11" fmla="*/ 1 h 278"/>
                <a:gd name="T12" fmla="*/ 0 w 304"/>
                <a:gd name="T13" fmla="*/ 1 h 278"/>
                <a:gd name="T14" fmla="*/ 0 w 304"/>
                <a:gd name="T15" fmla="*/ 1 h 278"/>
                <a:gd name="T16" fmla="*/ 0 w 304"/>
                <a:gd name="T17" fmla="*/ 1 h 278"/>
                <a:gd name="T18" fmla="*/ 0 w 304"/>
                <a:gd name="T19" fmla="*/ 1 h 278"/>
                <a:gd name="T20" fmla="*/ 0 w 304"/>
                <a:gd name="T21" fmla="*/ 1 h 278"/>
                <a:gd name="T22" fmla="*/ 0 w 304"/>
                <a:gd name="T23" fmla="*/ 1 h 278"/>
                <a:gd name="T24" fmla="*/ 0 w 304"/>
                <a:gd name="T25" fmla="*/ 1 h 278"/>
                <a:gd name="T26" fmla="*/ 0 w 304"/>
                <a:gd name="T27" fmla="*/ 1 h 278"/>
                <a:gd name="T28" fmla="*/ 0 w 304"/>
                <a:gd name="T29" fmla="*/ 1 h 278"/>
                <a:gd name="T30" fmla="*/ 0 w 304"/>
                <a:gd name="T31" fmla="*/ 1 h 278"/>
                <a:gd name="T32" fmla="*/ 0 w 304"/>
                <a:gd name="T33" fmla="*/ 1 h 278"/>
                <a:gd name="T34" fmla="*/ 0 w 304"/>
                <a:gd name="T35" fmla="*/ 1 h 278"/>
                <a:gd name="T36" fmla="*/ 0 w 304"/>
                <a:gd name="T37" fmla="*/ 1 h 278"/>
                <a:gd name="T38" fmla="*/ 0 w 304"/>
                <a:gd name="T39" fmla="*/ 1 h 278"/>
                <a:gd name="T40" fmla="*/ 0 w 304"/>
                <a:gd name="T41" fmla="*/ 1 h 278"/>
                <a:gd name="T42" fmla="*/ 0 w 304"/>
                <a:gd name="T43" fmla="*/ 1 h 278"/>
                <a:gd name="T44" fmla="*/ 0 w 304"/>
                <a:gd name="T45" fmla="*/ 1 h 278"/>
                <a:gd name="T46" fmla="*/ 0 w 304"/>
                <a:gd name="T47" fmla="*/ 1 h 278"/>
                <a:gd name="T48" fmla="*/ 0 w 304"/>
                <a:gd name="T49" fmla="*/ 1 h 278"/>
                <a:gd name="T50" fmla="*/ 0 w 304"/>
                <a:gd name="T51" fmla="*/ 1 h 278"/>
                <a:gd name="T52" fmla="*/ 0 w 304"/>
                <a:gd name="T53" fmla="*/ 1 h 278"/>
                <a:gd name="T54" fmla="*/ 0 w 304"/>
                <a:gd name="T55" fmla="*/ 1 h 278"/>
                <a:gd name="T56" fmla="*/ 0 w 304"/>
                <a:gd name="T57" fmla="*/ 1 h 278"/>
                <a:gd name="T58" fmla="*/ 0 w 304"/>
                <a:gd name="T59" fmla="*/ 0 h 278"/>
                <a:gd name="T60" fmla="*/ 0 w 304"/>
                <a:gd name="T61" fmla="*/ 1 h 278"/>
                <a:gd name="T62" fmla="*/ 0 w 304"/>
                <a:gd name="T63" fmla="*/ 1 h 278"/>
                <a:gd name="T64" fmla="*/ 0 w 304"/>
                <a:gd name="T65" fmla="*/ 1 h 278"/>
                <a:gd name="T66" fmla="*/ 0 w 304"/>
                <a:gd name="T67" fmla="*/ 1 h 278"/>
                <a:gd name="T68" fmla="*/ 0 w 304"/>
                <a:gd name="T69" fmla="*/ 1 h 278"/>
                <a:gd name="T70" fmla="*/ 0 w 304"/>
                <a:gd name="T71" fmla="*/ 1 h 278"/>
                <a:gd name="T72" fmla="*/ 0 w 304"/>
                <a:gd name="T73" fmla="*/ 1 h 278"/>
                <a:gd name="T74" fmla="*/ 0 w 304"/>
                <a:gd name="T75" fmla="*/ 1 h 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04"/>
                <a:gd name="T115" fmla="*/ 0 h 278"/>
                <a:gd name="T116" fmla="*/ 304 w 304"/>
                <a:gd name="T117" fmla="*/ 278 h 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04" h="278">
                  <a:moveTo>
                    <a:pt x="247" y="104"/>
                  </a:moveTo>
                  <a:lnTo>
                    <a:pt x="258" y="111"/>
                  </a:lnTo>
                  <a:lnTo>
                    <a:pt x="265" y="119"/>
                  </a:lnTo>
                  <a:lnTo>
                    <a:pt x="272" y="129"/>
                  </a:lnTo>
                  <a:lnTo>
                    <a:pt x="276" y="138"/>
                  </a:lnTo>
                  <a:lnTo>
                    <a:pt x="279" y="147"/>
                  </a:lnTo>
                  <a:lnTo>
                    <a:pt x="278" y="158"/>
                  </a:lnTo>
                  <a:lnTo>
                    <a:pt x="275" y="168"/>
                  </a:lnTo>
                  <a:lnTo>
                    <a:pt x="268" y="177"/>
                  </a:lnTo>
                  <a:lnTo>
                    <a:pt x="258" y="187"/>
                  </a:lnTo>
                  <a:lnTo>
                    <a:pt x="246" y="197"/>
                  </a:lnTo>
                  <a:lnTo>
                    <a:pt x="233" y="205"/>
                  </a:lnTo>
                  <a:lnTo>
                    <a:pt x="220" y="213"/>
                  </a:lnTo>
                  <a:lnTo>
                    <a:pt x="205" y="220"/>
                  </a:lnTo>
                  <a:lnTo>
                    <a:pt x="191" y="229"/>
                  </a:lnTo>
                  <a:lnTo>
                    <a:pt x="176" y="237"/>
                  </a:lnTo>
                  <a:lnTo>
                    <a:pt x="163" y="246"/>
                  </a:lnTo>
                  <a:lnTo>
                    <a:pt x="159" y="249"/>
                  </a:lnTo>
                  <a:lnTo>
                    <a:pt x="156" y="253"/>
                  </a:lnTo>
                  <a:lnTo>
                    <a:pt x="153" y="258"/>
                  </a:lnTo>
                  <a:lnTo>
                    <a:pt x="150" y="262"/>
                  </a:lnTo>
                  <a:lnTo>
                    <a:pt x="149" y="266"/>
                  </a:lnTo>
                  <a:lnTo>
                    <a:pt x="149" y="270"/>
                  </a:lnTo>
                  <a:lnTo>
                    <a:pt x="151" y="274"/>
                  </a:lnTo>
                  <a:lnTo>
                    <a:pt x="156" y="277"/>
                  </a:lnTo>
                  <a:lnTo>
                    <a:pt x="162" y="278"/>
                  </a:lnTo>
                  <a:lnTo>
                    <a:pt x="167" y="278"/>
                  </a:lnTo>
                  <a:lnTo>
                    <a:pt x="172" y="277"/>
                  </a:lnTo>
                  <a:lnTo>
                    <a:pt x="176" y="274"/>
                  </a:lnTo>
                  <a:lnTo>
                    <a:pt x="191" y="262"/>
                  </a:lnTo>
                  <a:lnTo>
                    <a:pt x="207" y="251"/>
                  </a:lnTo>
                  <a:lnTo>
                    <a:pt x="223" y="241"/>
                  </a:lnTo>
                  <a:lnTo>
                    <a:pt x="240" y="231"/>
                  </a:lnTo>
                  <a:lnTo>
                    <a:pt x="256" y="220"/>
                  </a:lnTo>
                  <a:lnTo>
                    <a:pt x="272" y="209"/>
                  </a:lnTo>
                  <a:lnTo>
                    <a:pt x="285" y="197"/>
                  </a:lnTo>
                  <a:lnTo>
                    <a:pt x="295" y="183"/>
                  </a:lnTo>
                  <a:lnTo>
                    <a:pt x="303" y="167"/>
                  </a:lnTo>
                  <a:lnTo>
                    <a:pt x="304" y="151"/>
                  </a:lnTo>
                  <a:lnTo>
                    <a:pt x="301" y="136"/>
                  </a:lnTo>
                  <a:lnTo>
                    <a:pt x="294" y="120"/>
                  </a:lnTo>
                  <a:lnTo>
                    <a:pt x="282" y="107"/>
                  </a:lnTo>
                  <a:lnTo>
                    <a:pt x="269" y="94"/>
                  </a:lnTo>
                  <a:lnTo>
                    <a:pt x="252" y="83"/>
                  </a:lnTo>
                  <a:lnTo>
                    <a:pt x="233" y="74"/>
                  </a:lnTo>
                  <a:lnTo>
                    <a:pt x="218" y="68"/>
                  </a:lnTo>
                  <a:lnTo>
                    <a:pt x="202" y="62"/>
                  </a:lnTo>
                  <a:lnTo>
                    <a:pt x="186" y="54"/>
                  </a:lnTo>
                  <a:lnTo>
                    <a:pt x="169" y="48"/>
                  </a:lnTo>
                  <a:lnTo>
                    <a:pt x="151" y="41"/>
                  </a:lnTo>
                  <a:lnTo>
                    <a:pt x="133" y="35"/>
                  </a:lnTo>
                  <a:lnTo>
                    <a:pt x="115" y="28"/>
                  </a:lnTo>
                  <a:lnTo>
                    <a:pt x="98" y="21"/>
                  </a:lnTo>
                  <a:lnTo>
                    <a:pt x="82" y="16"/>
                  </a:lnTo>
                  <a:lnTo>
                    <a:pt x="66" y="11"/>
                  </a:lnTo>
                  <a:lnTo>
                    <a:pt x="50" y="7"/>
                  </a:lnTo>
                  <a:lnTo>
                    <a:pt x="37" y="4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13" y="7"/>
                  </a:lnTo>
                  <a:lnTo>
                    <a:pt x="28" y="12"/>
                  </a:lnTo>
                  <a:lnTo>
                    <a:pt x="44" y="17"/>
                  </a:lnTo>
                  <a:lnTo>
                    <a:pt x="58" y="23"/>
                  </a:lnTo>
                  <a:lnTo>
                    <a:pt x="74" y="28"/>
                  </a:lnTo>
                  <a:lnTo>
                    <a:pt x="90" y="33"/>
                  </a:lnTo>
                  <a:lnTo>
                    <a:pt x="106" y="39"/>
                  </a:lnTo>
                  <a:lnTo>
                    <a:pt x="122" y="45"/>
                  </a:lnTo>
                  <a:lnTo>
                    <a:pt x="140" y="51"/>
                  </a:lnTo>
                  <a:lnTo>
                    <a:pt x="156" y="58"/>
                  </a:lnTo>
                  <a:lnTo>
                    <a:pt x="172" y="64"/>
                  </a:lnTo>
                  <a:lnTo>
                    <a:pt x="188" y="71"/>
                  </a:lnTo>
                  <a:lnTo>
                    <a:pt x="204" y="79"/>
                  </a:lnTo>
                  <a:lnTo>
                    <a:pt x="218" y="86"/>
                  </a:lnTo>
                  <a:lnTo>
                    <a:pt x="233" y="95"/>
                  </a:lnTo>
                  <a:lnTo>
                    <a:pt x="247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356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r>
              <a:rPr lang="el-GR" sz="3200" dirty="0" smtClean="0">
                <a:latin typeface="Arial" pitchFamily="34" charset="0"/>
                <a:ea typeface="ＭＳ Ｐゴシック" pitchFamily="34" charset="-128"/>
              </a:rPr>
              <a:t>Στοιχεία ασύρματου δικτύου</a:t>
            </a:r>
            <a:endParaRPr lang="en-US" sz="3200" dirty="0" smtClean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3357" name="Picture 16" descr="underline_base"/>
          <p:cNvPicPr>
            <a:picLocks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50863" y="842481"/>
            <a:ext cx="5161568" cy="211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58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13359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1 w 2135"/>
                <a:gd name="T1" fmla="*/ 11 h 1662"/>
                <a:gd name="T2" fmla="*/ 3 w 2135"/>
                <a:gd name="T3" fmla="*/ 1 h 1662"/>
                <a:gd name="T4" fmla="*/ 17 w 2135"/>
                <a:gd name="T5" fmla="*/ 3 h 1662"/>
                <a:gd name="T6" fmla="*/ 33 w 2135"/>
                <a:gd name="T7" fmla="*/ 2 h 1662"/>
                <a:gd name="T8" fmla="*/ 54 w 2135"/>
                <a:gd name="T9" fmla="*/ 7 h 1662"/>
                <a:gd name="T10" fmla="*/ 54 w 2135"/>
                <a:gd name="T11" fmla="*/ 20 h 1662"/>
                <a:gd name="T12" fmla="*/ 43 w 2135"/>
                <a:gd name="T13" fmla="*/ 28 h 1662"/>
                <a:gd name="T14" fmla="*/ 22 w 2135"/>
                <a:gd name="T15" fmla="*/ 26 h 1662"/>
                <a:gd name="T16" fmla="*/ 14 w 2135"/>
                <a:gd name="T17" fmla="*/ 22 h 1662"/>
                <a:gd name="T18" fmla="*/ 5 w 2135"/>
                <a:gd name="T19" fmla="*/ 19 h 1662"/>
                <a:gd name="T20" fmla="*/ 1 w 2135"/>
                <a:gd name="T21" fmla="*/ 11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35"/>
                <a:gd name="T34" fmla="*/ 0 h 1662"/>
                <a:gd name="T35" fmla="*/ 2135 w 2135"/>
                <a:gd name="T36" fmla="*/ 1662 h 16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60" name="Text Box 8"/>
            <p:cNvSpPr txBox="1">
              <a:spLocks noChangeArrowheads="1"/>
            </p:cNvSpPr>
            <p:nvPr/>
          </p:nvSpPr>
          <p:spPr bwMode="auto">
            <a:xfrm>
              <a:off x="4006" y="2030"/>
              <a:ext cx="12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l-GR" sz="1800">
                  <a:latin typeface="Arial" pitchFamily="34" charset="0"/>
                  <a:cs typeface="Arial" pitchFamily="34" charset="0"/>
                </a:rPr>
                <a:t>Υποδομή Δικτύου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6-</a:t>
            </a:r>
            <a:fld id="{4B07E182-9355-435C-B6C0-0C70AA97F5C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4340" name="Footer Placeholder 3"/>
          <p:cNvSpPr txBox="1">
            <a:spLocks noGrp="1"/>
          </p:cNvSpPr>
          <p:nvPr/>
        </p:nvSpPr>
        <p:spPr bwMode="auto">
          <a:xfrm>
            <a:off x="4576763" y="6400800"/>
            <a:ext cx="386238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Wireless, Mobile Networks</a:t>
            </a:r>
          </a:p>
        </p:txBody>
      </p:sp>
      <p:sp>
        <p:nvSpPr>
          <p:cNvPr id="14341" name="Slide Number Placeholder 4"/>
          <p:cNvSpPr txBox="1">
            <a:spLocks noGrp="1"/>
          </p:cNvSpPr>
          <p:nvPr/>
        </p:nvSpPr>
        <p:spPr bwMode="auto">
          <a:xfrm>
            <a:off x="8162925" y="6400800"/>
            <a:ext cx="676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sz="1200">
                <a:latin typeface="Arial" pitchFamily="34" charset="0"/>
              </a:rPr>
              <a:t>6-</a:t>
            </a:r>
            <a:fld id="{6713B9D5-EEC1-489A-9A39-D88DB97F6405}" type="slidenum">
              <a:rPr lang="en-US" sz="1200">
                <a:latin typeface="Arial" pitchFamily="34" charset="0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143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8664575" cy="1143000"/>
          </a:xfrm>
        </p:spPr>
        <p:txBody>
          <a:bodyPr/>
          <a:lstStyle/>
          <a:p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Χαρακτηριστικά</a:t>
            </a:r>
            <a:r>
              <a:rPr lang="en-US" sz="2800" smtClean="0">
                <a:ea typeface="ＭＳ Ｐゴシック" pitchFamily="34" charset="-128"/>
              </a:rPr>
              <a:t> </a:t>
            </a: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επιλεγμένων</a:t>
            </a:r>
            <a:r>
              <a:rPr lang="en-US" sz="2800" smtClean="0">
                <a:ea typeface="ＭＳ Ｐゴシック" pitchFamily="34" charset="-128"/>
              </a:rPr>
              <a:t> </a:t>
            </a:r>
            <a:r>
              <a:rPr lang="el-GR" sz="2800" smtClean="0">
                <a:latin typeface="Arial" pitchFamily="34" charset="0"/>
                <a:ea typeface="ＭＳ Ｐゴシック" pitchFamily="34" charset="-128"/>
              </a:rPr>
              <a:t>ασύρματων προτύπων </a:t>
            </a:r>
            <a:endParaRPr lang="en-US" sz="280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176" name="Rectangle 111"/>
          <p:cNvSpPr>
            <a:spLocks noChangeArrowheads="1"/>
          </p:cNvSpPr>
          <p:nvPr/>
        </p:nvSpPr>
        <p:spPr bwMode="auto">
          <a:xfrm>
            <a:off x="1327150" y="1955800"/>
            <a:ext cx="6567488" cy="34671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en-US" sz="1800">
              <a:ea typeface="+mn-ea"/>
            </a:endParaRPr>
          </a:p>
        </p:txBody>
      </p:sp>
      <p:sp>
        <p:nvSpPr>
          <p:cNvPr id="14344" name="Line 112"/>
          <p:cNvSpPr>
            <a:spLocks noChangeShapeType="1"/>
          </p:cNvSpPr>
          <p:nvPr/>
        </p:nvSpPr>
        <p:spPr bwMode="auto">
          <a:xfrm>
            <a:off x="1327150" y="5422900"/>
            <a:ext cx="662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4345" name="Text Box 113"/>
          <p:cNvSpPr txBox="1">
            <a:spLocks noChangeArrowheads="1"/>
          </p:cNvSpPr>
          <p:nvPr/>
        </p:nvSpPr>
        <p:spPr bwMode="auto">
          <a:xfrm>
            <a:off x="1704975" y="5413375"/>
            <a:ext cx="831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Indoor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10-30m</a:t>
            </a:r>
          </a:p>
        </p:txBody>
      </p:sp>
      <p:sp>
        <p:nvSpPr>
          <p:cNvPr id="14346" name="Text Box 114"/>
          <p:cNvSpPr txBox="1">
            <a:spLocks noChangeArrowheads="1"/>
          </p:cNvSpPr>
          <p:nvPr/>
        </p:nvSpPr>
        <p:spPr bwMode="auto">
          <a:xfrm>
            <a:off x="3217863" y="5416550"/>
            <a:ext cx="1009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Outdoor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50-200m</a:t>
            </a:r>
          </a:p>
        </p:txBody>
      </p:sp>
      <p:sp>
        <p:nvSpPr>
          <p:cNvPr id="14347" name="Text Box 115"/>
          <p:cNvSpPr txBox="1">
            <a:spLocks noChangeArrowheads="1"/>
          </p:cNvSpPr>
          <p:nvPr/>
        </p:nvSpPr>
        <p:spPr bwMode="auto">
          <a:xfrm>
            <a:off x="4695825" y="5421313"/>
            <a:ext cx="12382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Mid-range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outdoor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200m – 4 Km</a:t>
            </a:r>
          </a:p>
        </p:txBody>
      </p:sp>
      <p:sp>
        <p:nvSpPr>
          <p:cNvPr id="14348" name="Text Box 116"/>
          <p:cNvSpPr txBox="1">
            <a:spLocks noChangeArrowheads="1"/>
          </p:cNvSpPr>
          <p:nvPr/>
        </p:nvSpPr>
        <p:spPr bwMode="auto">
          <a:xfrm>
            <a:off x="6200775" y="5421313"/>
            <a:ext cx="13525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Long-range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outdoor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>
                <a:latin typeface="Arial" pitchFamily="34" charset="0"/>
              </a:rPr>
              <a:t>5Km – 20 Km</a:t>
            </a:r>
          </a:p>
        </p:txBody>
      </p:sp>
      <p:sp>
        <p:nvSpPr>
          <p:cNvPr id="14349" name="Text Box 117"/>
          <p:cNvSpPr txBox="1">
            <a:spLocks noChangeArrowheads="1"/>
          </p:cNvSpPr>
          <p:nvPr/>
        </p:nvSpPr>
        <p:spPr bwMode="auto">
          <a:xfrm>
            <a:off x="679450" y="48006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.056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0" name="Text Box 118"/>
          <p:cNvSpPr txBox="1">
            <a:spLocks noChangeArrowheads="1"/>
          </p:cNvSpPr>
          <p:nvPr/>
        </p:nvSpPr>
        <p:spPr bwMode="auto">
          <a:xfrm>
            <a:off x="682625" y="4368800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.384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1" name="Text Box 119"/>
          <p:cNvSpPr txBox="1">
            <a:spLocks noChangeArrowheads="1"/>
          </p:cNvSpPr>
          <p:nvPr/>
        </p:nvSpPr>
        <p:spPr bwMode="auto">
          <a:xfrm>
            <a:off x="923925" y="36782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1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2" name="Text Box 120"/>
          <p:cNvSpPr txBox="1">
            <a:spLocks noChangeArrowheads="1"/>
          </p:cNvSpPr>
          <p:nvPr/>
        </p:nvSpPr>
        <p:spPr bwMode="auto">
          <a:xfrm>
            <a:off x="922338" y="32464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4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3" name="Text Box 121"/>
          <p:cNvSpPr txBox="1">
            <a:spLocks noChangeArrowheads="1"/>
          </p:cNvSpPr>
          <p:nvPr/>
        </p:nvSpPr>
        <p:spPr bwMode="auto">
          <a:xfrm>
            <a:off x="625475" y="285115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5-11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4" name="Text Box 122"/>
          <p:cNvSpPr txBox="1">
            <a:spLocks noChangeArrowheads="1"/>
          </p:cNvSpPr>
          <p:nvPr/>
        </p:nvSpPr>
        <p:spPr bwMode="auto">
          <a:xfrm>
            <a:off x="814388" y="2435225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54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55" name="Rectangle 123"/>
          <p:cNvSpPr>
            <a:spLocks noChangeArrowheads="1"/>
          </p:cNvSpPr>
          <p:nvPr/>
        </p:nvSpPr>
        <p:spPr bwMode="auto">
          <a:xfrm>
            <a:off x="2662238" y="4852988"/>
            <a:ext cx="4676775" cy="284162"/>
          </a:xfrm>
          <a:prstGeom prst="rect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56" name="Text Box 124"/>
          <p:cNvSpPr txBox="1">
            <a:spLocks noChangeArrowheads="1"/>
          </p:cNvSpPr>
          <p:nvPr/>
        </p:nvSpPr>
        <p:spPr bwMode="auto">
          <a:xfrm>
            <a:off x="3948113" y="4845050"/>
            <a:ext cx="21066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2G: IS-95, CDMA, GSM</a:t>
            </a:r>
          </a:p>
        </p:txBody>
      </p:sp>
      <p:sp>
        <p:nvSpPr>
          <p:cNvPr id="14357" name="Rectangle 126"/>
          <p:cNvSpPr>
            <a:spLocks noChangeArrowheads="1"/>
          </p:cNvSpPr>
          <p:nvPr/>
        </p:nvSpPr>
        <p:spPr bwMode="auto">
          <a:xfrm>
            <a:off x="2651125" y="4435475"/>
            <a:ext cx="4676775" cy="284163"/>
          </a:xfrm>
          <a:prstGeom prst="rect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58" name="Text Box 127"/>
          <p:cNvSpPr txBox="1">
            <a:spLocks noChangeArrowheads="1"/>
          </p:cNvSpPr>
          <p:nvPr/>
        </p:nvSpPr>
        <p:spPr bwMode="auto">
          <a:xfrm>
            <a:off x="3681413" y="4413250"/>
            <a:ext cx="29829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2.5G: UMTS/WCDMA, CDMA2000</a:t>
            </a:r>
          </a:p>
        </p:txBody>
      </p:sp>
      <p:sp>
        <p:nvSpPr>
          <p:cNvPr id="14359" name="Rectangle 129"/>
          <p:cNvSpPr>
            <a:spLocks noChangeArrowheads="1"/>
          </p:cNvSpPr>
          <p:nvPr/>
        </p:nvSpPr>
        <p:spPr bwMode="auto">
          <a:xfrm>
            <a:off x="1339850" y="3703638"/>
            <a:ext cx="928688" cy="28416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60" name="Text Box 130"/>
          <p:cNvSpPr txBox="1">
            <a:spLocks noChangeArrowheads="1"/>
          </p:cNvSpPr>
          <p:nvPr/>
        </p:nvSpPr>
        <p:spPr bwMode="auto">
          <a:xfrm>
            <a:off x="1422400" y="3711575"/>
            <a:ext cx="725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802.15</a:t>
            </a:r>
          </a:p>
        </p:txBody>
      </p:sp>
      <p:sp>
        <p:nvSpPr>
          <p:cNvPr id="14361" name="Rectangle 131"/>
          <p:cNvSpPr>
            <a:spLocks noChangeArrowheads="1"/>
          </p:cNvSpPr>
          <p:nvPr/>
        </p:nvSpPr>
        <p:spPr bwMode="auto">
          <a:xfrm>
            <a:off x="1354138" y="2865438"/>
            <a:ext cx="1724025" cy="31591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62" name="Text Box 132"/>
          <p:cNvSpPr txBox="1">
            <a:spLocks noChangeArrowheads="1"/>
          </p:cNvSpPr>
          <p:nvPr/>
        </p:nvSpPr>
        <p:spPr bwMode="auto">
          <a:xfrm>
            <a:off x="1724025" y="2890838"/>
            <a:ext cx="833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802.11b</a:t>
            </a:r>
          </a:p>
        </p:txBody>
      </p:sp>
      <p:sp>
        <p:nvSpPr>
          <p:cNvPr id="14363" name="Rectangle 133"/>
          <p:cNvSpPr>
            <a:spLocks noChangeArrowheads="1"/>
          </p:cNvSpPr>
          <p:nvPr/>
        </p:nvSpPr>
        <p:spPr bwMode="auto">
          <a:xfrm>
            <a:off x="1357313" y="2432050"/>
            <a:ext cx="1724025" cy="315913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64" name="Text Box 134"/>
          <p:cNvSpPr txBox="1">
            <a:spLocks noChangeArrowheads="1"/>
          </p:cNvSpPr>
          <p:nvPr/>
        </p:nvSpPr>
        <p:spPr bwMode="auto">
          <a:xfrm>
            <a:off x="1727200" y="2457450"/>
            <a:ext cx="981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802.11a,g</a:t>
            </a:r>
          </a:p>
        </p:txBody>
      </p:sp>
      <p:sp>
        <p:nvSpPr>
          <p:cNvPr id="14365" name="Line 135"/>
          <p:cNvSpPr>
            <a:spLocks noChangeShapeType="1"/>
          </p:cNvSpPr>
          <p:nvPr/>
        </p:nvSpPr>
        <p:spPr bwMode="auto">
          <a:xfrm flipV="1">
            <a:off x="1328738" y="2395538"/>
            <a:ext cx="0" cy="3027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4366" name="Rectangle 136"/>
          <p:cNvSpPr>
            <a:spLocks noChangeArrowheads="1"/>
          </p:cNvSpPr>
          <p:nvPr/>
        </p:nvSpPr>
        <p:spPr bwMode="auto">
          <a:xfrm>
            <a:off x="2717800" y="2744788"/>
            <a:ext cx="5078413" cy="596900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67" name="Rectangle 137"/>
          <p:cNvSpPr>
            <a:spLocks noChangeArrowheads="1"/>
          </p:cNvSpPr>
          <p:nvPr/>
        </p:nvSpPr>
        <p:spPr bwMode="auto">
          <a:xfrm>
            <a:off x="2654300" y="3297238"/>
            <a:ext cx="4676775" cy="28416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68" name="Text Box 138"/>
          <p:cNvSpPr txBox="1">
            <a:spLocks noChangeArrowheads="1"/>
          </p:cNvSpPr>
          <p:nvPr/>
        </p:nvSpPr>
        <p:spPr bwMode="auto">
          <a:xfrm>
            <a:off x="2965450" y="3305175"/>
            <a:ext cx="42910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3G: UMTS/WCDMA-HSPDA, CDMA2000-1xEVDO</a:t>
            </a:r>
          </a:p>
        </p:txBody>
      </p:sp>
      <p:sp>
        <p:nvSpPr>
          <p:cNvPr id="14369" name="Text Box 140"/>
          <p:cNvSpPr txBox="1">
            <a:spLocks noChangeArrowheads="1"/>
          </p:cNvSpPr>
          <p:nvPr/>
        </p:nvSpPr>
        <p:spPr bwMode="auto">
          <a:xfrm>
            <a:off x="5013325" y="2922588"/>
            <a:ext cx="1695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4G: LTWE WIMAX</a:t>
            </a:r>
          </a:p>
        </p:txBody>
      </p:sp>
      <p:sp>
        <p:nvSpPr>
          <p:cNvPr id="14370" name="Rectangle 141"/>
          <p:cNvSpPr>
            <a:spLocks noChangeArrowheads="1"/>
          </p:cNvSpPr>
          <p:nvPr/>
        </p:nvSpPr>
        <p:spPr bwMode="auto">
          <a:xfrm>
            <a:off x="3133725" y="2536825"/>
            <a:ext cx="4062413" cy="284163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71" name="Text Box 142"/>
          <p:cNvSpPr txBox="1">
            <a:spLocks noChangeArrowheads="1"/>
          </p:cNvSpPr>
          <p:nvPr/>
        </p:nvSpPr>
        <p:spPr bwMode="auto">
          <a:xfrm>
            <a:off x="4164013" y="2514600"/>
            <a:ext cx="2178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802.11a,g point-to-point</a:t>
            </a:r>
          </a:p>
        </p:txBody>
      </p:sp>
      <p:sp>
        <p:nvSpPr>
          <p:cNvPr id="14372" name="Line 143"/>
          <p:cNvSpPr>
            <a:spLocks noChangeShapeType="1"/>
          </p:cNvSpPr>
          <p:nvPr/>
        </p:nvSpPr>
        <p:spPr bwMode="auto">
          <a:xfrm flipH="1">
            <a:off x="7900988" y="2700338"/>
            <a:ext cx="25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14373" name="Text Box 144"/>
          <p:cNvSpPr txBox="1">
            <a:spLocks noChangeArrowheads="1"/>
          </p:cNvSpPr>
          <p:nvPr/>
        </p:nvSpPr>
        <p:spPr bwMode="auto">
          <a:xfrm>
            <a:off x="714375" y="2022475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200</a:t>
            </a:r>
            <a:endParaRPr lang="en-US" sz="1400">
              <a:latin typeface="Arial" pitchFamily="34" charset="0"/>
            </a:endParaRPr>
          </a:p>
        </p:txBody>
      </p:sp>
      <p:sp>
        <p:nvSpPr>
          <p:cNvPr id="14374" name="Rectangle 145"/>
          <p:cNvSpPr>
            <a:spLocks noChangeArrowheads="1"/>
          </p:cNvSpPr>
          <p:nvPr/>
        </p:nvSpPr>
        <p:spPr bwMode="auto">
          <a:xfrm>
            <a:off x="1344613" y="2036763"/>
            <a:ext cx="1522412" cy="31591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el-GR" sz="1800"/>
          </a:p>
        </p:txBody>
      </p:sp>
      <p:sp>
        <p:nvSpPr>
          <p:cNvPr id="14375" name="Text Box 146"/>
          <p:cNvSpPr txBox="1">
            <a:spLocks noChangeArrowheads="1"/>
          </p:cNvSpPr>
          <p:nvPr/>
        </p:nvSpPr>
        <p:spPr bwMode="auto">
          <a:xfrm>
            <a:off x="1714500" y="2036763"/>
            <a:ext cx="833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400" b="1">
                <a:solidFill>
                  <a:schemeClr val="bg1"/>
                </a:solidFill>
                <a:latin typeface="Arial" pitchFamily="34" charset="0"/>
              </a:rPr>
              <a:t>802.11n</a:t>
            </a:r>
          </a:p>
        </p:txBody>
      </p:sp>
      <p:sp>
        <p:nvSpPr>
          <p:cNvPr id="14376" name="Text Box 147"/>
          <p:cNvSpPr txBox="1">
            <a:spLocks noChangeArrowheads="1"/>
          </p:cNvSpPr>
          <p:nvPr/>
        </p:nvSpPr>
        <p:spPr bwMode="auto">
          <a:xfrm rot="-5400000">
            <a:off x="-446881" y="3417094"/>
            <a:ext cx="189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>
                <a:latin typeface="Arial" pitchFamily="34" charset="0"/>
              </a:rPr>
              <a:t>Data rate (Mbps)</a:t>
            </a:r>
          </a:p>
        </p:txBody>
      </p:sp>
      <p:pic>
        <p:nvPicPr>
          <p:cNvPr id="14377" name="Picture 6" descr="underline_b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030288"/>
            <a:ext cx="8543925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10425</TotalTime>
  <Words>5386</Words>
  <Application>Microsoft Office PowerPoint</Application>
  <PresentationFormat>Προβολή στην οθόνη (4:3)</PresentationFormat>
  <Paragraphs>1443</Paragraphs>
  <Slides>73</Slides>
  <Notes>66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73</vt:i4>
      </vt:variant>
    </vt:vector>
  </HeadingPairs>
  <TitlesOfParts>
    <vt:vector size="85" baseType="lpstr">
      <vt:lpstr>Batang</vt:lpstr>
      <vt:lpstr>ＭＳ Ｐゴシック</vt:lpstr>
      <vt:lpstr>Arial</vt:lpstr>
      <vt:lpstr>ÇlÇr ñæí©</vt:lpstr>
      <vt:lpstr>Comic Sans MS</vt:lpstr>
      <vt:lpstr>Gill Sans MT</vt:lpstr>
      <vt:lpstr>Symbol</vt:lpstr>
      <vt:lpstr>Times New Roman</vt:lpstr>
      <vt:lpstr>Wingdings</vt:lpstr>
      <vt:lpstr>Default Design</vt:lpstr>
      <vt:lpstr>Clip</vt:lpstr>
      <vt:lpstr>Picture</vt:lpstr>
      <vt:lpstr>Δίκτυα Επικοινωνιών ΙΙ </vt:lpstr>
      <vt:lpstr> Δίκτυα Επικοινωνιών ΙΙ Τμήμα Πληροφορικής και Τηλεπικοινωνιών      Εθνικό &amp; Καποδιστριακό       Πανεπιστήμιο Αθηνών </vt:lpstr>
      <vt:lpstr>Ασύρματα και Κινητά Δίκτυα</vt:lpstr>
      <vt:lpstr>Διάρθρωση θεματικής ενότητας</vt:lpstr>
      <vt:lpstr>Στοιχεία ασύρματου δικτύου</vt:lpstr>
      <vt:lpstr>Στοιχεία ασύρματου δικτύου</vt:lpstr>
      <vt:lpstr>Στοιχεία ασύρματου δικτύου</vt:lpstr>
      <vt:lpstr>Στοιχεία ασύρματου δικτύου</vt:lpstr>
      <vt:lpstr>Χαρακτηριστικά επιλεγμένων ασύρματων προτύπων </vt:lpstr>
      <vt:lpstr>Στοιχεία ασύρματου δικτύου</vt:lpstr>
      <vt:lpstr>Στοιχεία ασύρματου δικτύου</vt:lpstr>
      <vt:lpstr>Ταξινόμηση ασύρματων δικτύων</vt:lpstr>
      <vt:lpstr>Διάρθρωση θεματικής ενότητας</vt:lpstr>
      <vt:lpstr>Χαρακτηριστικά Ασύρματης Ζεύξης (1)</vt:lpstr>
      <vt:lpstr>Χαρακτηριστικά Ασύρματης Ζεύξης (2)</vt:lpstr>
      <vt:lpstr>Χαρακτηριστικά Ασύρματης Ζεύξης (3)</vt:lpstr>
      <vt:lpstr>Code Division Multiple Access (CDMA) (Πολλαπλή Πρόσβαση με Διαίρεση Κώδικα)</vt:lpstr>
      <vt:lpstr>CDMA κωδικοποίηση/αποκωδικοποίηση</vt:lpstr>
      <vt:lpstr>CDMA: παρεμβολή δύο αποστολέων</vt:lpstr>
      <vt:lpstr>Διάρθρωση θεματικής ενότητας</vt:lpstr>
      <vt:lpstr>IEEE 802.11 Ασύρματο LAN</vt:lpstr>
      <vt:lpstr>802.11 LAN : αρχιτεκτονική</vt:lpstr>
      <vt:lpstr>802.11: Κανάλια, σύνδεση</vt:lpstr>
      <vt:lpstr>802.11: παθητική/ενεργητική σάρωση</vt:lpstr>
      <vt:lpstr>IEEE 802.11: πολλαπλή πρόσβαση</vt:lpstr>
      <vt:lpstr>IEEE 802.11 MAC Protocol: CSMA/CA</vt:lpstr>
      <vt:lpstr>Αποφυγή συγκρούσεων (περισσότερα)</vt:lpstr>
      <vt:lpstr>Αποφυγή Συγκρούσεων: «κράτηση» καναλιού μέσω RTS-CTS </vt:lpstr>
      <vt:lpstr>802.11 πλαίσιο: διευθυνσιοδότηση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Διάρθρωση θεματικής ενότητας</vt:lpstr>
      <vt:lpstr>Παρουσίαση του PowerPoint</vt:lpstr>
      <vt:lpstr>Κυψελωτά δίκτυα: πρώτο άλμα</vt:lpstr>
      <vt:lpstr>Παρουσίαση του PowerPoint</vt:lpstr>
      <vt:lpstr>Παρουσίαση του PowerPoint</vt:lpstr>
      <vt:lpstr>Παρουσίαση του PowerPoint</vt:lpstr>
      <vt:lpstr>Διάρθρωση θεματικής ενότητας</vt:lpstr>
      <vt:lpstr>Τι είναι η κινητικότητα;</vt:lpstr>
      <vt:lpstr>Κινητικότητα: Λεξιλόγιο</vt:lpstr>
      <vt:lpstr>Κινητικότητα: περισσότερο λεξιλόγιο</vt:lpstr>
      <vt:lpstr>Πώς επικοινωνείς με μια κινητή φίλη:</vt:lpstr>
      <vt:lpstr>Κινητικότητα: προσεγγίσεις</vt:lpstr>
      <vt:lpstr>Κινητικότητα: προσεγγίσεις</vt:lpstr>
      <vt:lpstr>Κινητικότητα: εγγραφή</vt:lpstr>
      <vt:lpstr>Κινητικότητα μέσω έμμεσης δρομολόγησης</vt:lpstr>
      <vt:lpstr>Έμμεση δρομολόγηση: σχόλια</vt:lpstr>
      <vt:lpstr>Έμμεση δρομολόγηση: μετακίνηση μεταξύ δικτύων</vt:lpstr>
      <vt:lpstr>Κινητικότητα μέσω άμεσης δρομολόγησης</vt:lpstr>
      <vt:lpstr>Κινητικότητα μέσω άμεσης δρομολόγησης: σχόλια</vt:lpstr>
      <vt:lpstr>Κινητικότητα με άμεση δρομολόγηση</vt:lpstr>
      <vt:lpstr>Διάρθρωση θεματικής ενότητας</vt:lpstr>
      <vt:lpstr>Mobile IP</vt:lpstr>
      <vt:lpstr>Mobile IP: άμεση δρομολόγηση</vt:lpstr>
      <vt:lpstr>Mobile IP: ανακάλυψη πράκτορα</vt:lpstr>
      <vt:lpstr>Mobile IP: παράδειγμα εγγραφής</vt:lpstr>
      <vt:lpstr>Παρουσίαση του PowerPoint</vt:lpstr>
      <vt:lpstr>Αντιμετώπιση κινητικότητας σε κυψελωτά δίκτυα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Mobility: GSM έναντι Mobile IP</vt:lpstr>
      <vt:lpstr>Ασύρματη ζεύξη, κινητικότητα: επίδραση σε πρωτόκολλα υψηλότερων επιπέδων</vt:lpstr>
      <vt:lpstr>Τέλος Ενότητας</vt:lpstr>
      <vt:lpstr>Άδεια Χρήσης</vt:lpstr>
      <vt:lpstr>Σημείωμα Αναφοράς</vt:lpstr>
      <vt:lpstr>Χρηματοδότηση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slides, Computer Networking, 3rd edition</dc:title>
  <dc:creator>Jim Kurose and Keith Ross</dc:creator>
  <cp:lastModifiedBy>Michael Pantazoglou</cp:lastModifiedBy>
  <cp:revision>390</cp:revision>
  <cp:lastPrinted>2011-11-16T01:40:55Z</cp:lastPrinted>
  <dcterms:created xsi:type="dcterms:W3CDTF">1999-10-08T19:08:27Z</dcterms:created>
  <dcterms:modified xsi:type="dcterms:W3CDTF">2015-02-27T11:39:13Z</dcterms:modified>
</cp:coreProperties>
</file>