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01" r:id="rId3"/>
    <p:sldId id="375" r:id="rId4"/>
    <p:sldId id="376" r:id="rId5"/>
    <p:sldId id="377" r:id="rId6"/>
    <p:sldId id="357" r:id="rId7"/>
    <p:sldId id="290" r:id="rId8"/>
    <p:sldId id="295" r:id="rId9"/>
    <p:sldId id="299" r:id="rId10"/>
    <p:sldId id="292" r:id="rId11"/>
    <p:sldId id="291" r:id="rId12"/>
    <p:sldId id="294" r:id="rId13"/>
    <p:sldId id="293" r:id="rId14"/>
    <p:sldId id="335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1"/>
            <p14:sldId id="375"/>
            <p14:sldId id="376"/>
            <p14:sldId id="377"/>
            <p14:sldId id="357"/>
            <p14:sldId id="290"/>
            <p14:sldId id="295"/>
            <p14:sldId id="299"/>
            <p14:sldId id="292"/>
            <p14:sldId id="291"/>
            <p14:sldId id="294"/>
          </p14:sldIdLst>
        </p14:section>
        <p14:section name="Untitled Section" id="{0F1CB131-A6BD-43D0-B8D4-1F27CEF7A05E}">
          <p14:sldIdLst>
            <p14:sldId id="293"/>
            <p14:sldId id="33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2865" autoAdjust="0"/>
  </p:normalViewPr>
  <p:slideViewPr>
    <p:cSldViewPr>
      <p:cViewPr varScale="1">
        <p:scale>
          <a:sx n="65" d="100"/>
          <a:sy n="65" d="100"/>
        </p:scale>
        <p:origin x="90" y="8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10/12/2015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51231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8308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8165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745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kern="1200" baseline="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Φιλοσοφία της Ιστορίας και του Πολιτισμού</a:t>
            </a:r>
            <a:endParaRPr lang="en-US" sz="1000" kern="1200" baseline="0" dirty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PPP100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osswolfe.files.wordpress.com/2013/10/marx_3-11.jpg?w=440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rdin.gr/?q=sites/default/files/imagecache/200/publisment/texni.jpg" TargetMode="External"/><Relationship Id="rId5" Type="http://schemas.openxmlformats.org/officeDocument/2006/relationships/hyperlink" Target="http://pep.uoi.gr/old/kostas_papaioannou/eng/index.html" TargetMode="External"/><Relationship Id="rId4" Type="http://schemas.openxmlformats.org/officeDocument/2006/relationships/hyperlink" Target="https://upload.wikimedia.org/wikipedia/commons/thumb/f/f6/Feuerbach_Ludwig.jpg/250px-Feuerbach_Ludwig.j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.uoa.gr/sites/default/files/spsaroud/files/sps_photo.jp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ymnasiodoukas.files.wordpress.com/2015/01/9ceafceb4cf81cf85cebcceb1-cebbceb1cf83cebaceb1cf81ceafceb4ceb7.jpg" TargetMode="External"/><Relationship Id="rId4" Type="http://schemas.openxmlformats.org/officeDocument/2006/relationships/hyperlink" Target="http://ancienthellenicmusic.files.wordpress.com/2012/12/8-ceb7cf81ceb1cebacebb-cf86cebfcf81cebcceb9cebacf84ceaecf82_small1.jpg?w=50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Φιλοσοφία </a:t>
            </a:r>
            <a:r>
              <a:rPr lang="el-GR" dirty="0"/>
              <a:t>της Ιστορίας και του </a:t>
            </a:r>
            <a:r>
              <a:rPr lang="el-GR" dirty="0" smtClean="0"/>
              <a:t>Πολιτισμού</a:t>
            </a:r>
            <a:br>
              <a:rPr lang="el-GR" dirty="0" smtClean="0"/>
            </a:b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8280920" cy="1752600"/>
          </a:xfrm>
        </p:spPr>
        <p:txBody>
          <a:bodyPr>
            <a:noAutofit/>
          </a:bodyPr>
          <a:lstStyle/>
          <a:p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3: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 smtClean="0"/>
              <a:t>Διαχρονικότητα του Ελληνικού Πολιτισμού – Αρχαιότητα και Διαχρονικότητα</a:t>
            </a:r>
            <a:endParaRPr lang="en-US" sz="2800" dirty="0" smtClean="0"/>
          </a:p>
          <a:p>
            <a:r>
              <a:rPr lang="el-GR" sz="2800" dirty="0" smtClean="0"/>
              <a:t>Λάζου Άννα</a:t>
            </a:r>
          </a:p>
          <a:p>
            <a:r>
              <a:rPr lang="el-GR" sz="2800" dirty="0" smtClean="0">
                <a:sym typeface="Helvetica" pitchFamily="2" charset="0"/>
              </a:rPr>
              <a:t>Ε</a:t>
            </a:r>
            <a:r>
              <a:rPr lang="en-US" sz="2800" dirty="0" err="1" smtClean="0">
                <a:sym typeface="Helvetica" pitchFamily="2" charset="0"/>
              </a:rPr>
              <a:t>θνικὸ</a:t>
            </a:r>
            <a:r>
              <a:rPr lang="en-US" sz="2800" dirty="0" smtClean="0">
                <a:sym typeface="Helvetica" pitchFamily="2" charset="0"/>
              </a:rPr>
              <a:t> κα</a:t>
            </a:r>
            <a:r>
              <a:rPr lang="el-GR" sz="2800" dirty="0" smtClean="0">
                <a:sym typeface="Helvetica" pitchFamily="2" charset="0"/>
              </a:rPr>
              <a:t>ι</a:t>
            </a:r>
            <a:r>
              <a:rPr lang="en-US" sz="2800" dirty="0" smtClean="0">
                <a:sym typeface="Helvetica" pitchFamily="2" charset="0"/>
              </a:rPr>
              <a:t> Καπ</a:t>
            </a:r>
            <a:r>
              <a:rPr lang="en-US" sz="2800" dirty="0" err="1" smtClean="0">
                <a:sym typeface="Helvetica" pitchFamily="2" charset="0"/>
              </a:rPr>
              <a:t>οδιστρι</a:t>
            </a:r>
            <a:r>
              <a:rPr lang="en-US" sz="2800" dirty="0" smtClean="0">
                <a:sym typeface="Helvetica" pitchFamily="2" charset="0"/>
              </a:rPr>
              <a:t>ακὸ Πανεπιστήμιο Aθην</a:t>
            </a:r>
            <a:r>
              <a:rPr lang="el-GR" sz="2800" dirty="0" smtClean="0">
                <a:sym typeface="Helvetica" pitchFamily="2" charset="0"/>
              </a:rPr>
              <a:t>ώ</a:t>
            </a:r>
            <a:r>
              <a:rPr lang="en-US" sz="2800" dirty="0" smtClean="0">
                <a:sym typeface="Helvetica" pitchFamily="2" charset="0"/>
              </a:rPr>
              <a:t>ν</a:t>
            </a:r>
          </a:p>
          <a:p>
            <a:r>
              <a:rPr lang="el-GR" sz="2800" dirty="0"/>
              <a:t>Τμήμα Φιλοσοφίας Παιδαγωγικής και Ψυχολογίας</a:t>
            </a:r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Εθνικόν και Καποδιστριακόν Πανεπιστήμιον </a:t>
            </a:r>
            <a:r>
              <a:rPr lang="el-GR" sz="2000" dirty="0" smtClean="0"/>
              <a:t>Αθηνών</a:t>
            </a:r>
            <a:r>
              <a:rPr lang="en-US" sz="2000" dirty="0" smtClean="0"/>
              <a:t>,</a:t>
            </a:r>
            <a:r>
              <a:rPr lang="el-GR" sz="2000" dirty="0" smtClean="0"/>
              <a:t> </a:t>
            </a:r>
            <a:r>
              <a:rPr lang="el-GR" sz="2000" dirty="0"/>
              <a:t>Λάζου </a:t>
            </a:r>
            <a:r>
              <a:rPr lang="el-GR" sz="2000" dirty="0" smtClean="0"/>
              <a:t>Άννα</a:t>
            </a:r>
            <a:r>
              <a:rPr lang="el-GR" sz="2000" dirty="0"/>
              <a:t>. </a:t>
            </a:r>
            <a:r>
              <a:rPr lang="el-GR" sz="2000"/>
              <a:t>Λάζου Άννα. «</a:t>
            </a:r>
            <a:r>
              <a:rPr lang="el-GR" sz="2000" dirty="0"/>
              <a:t>Φιλοσοφία της Ιστορίας και του Πολιτισμού</a:t>
            </a:r>
            <a:r>
              <a:rPr lang="en-US" sz="2000" dirty="0" smtClean="0"/>
              <a:t>.</a:t>
            </a:r>
            <a:r>
              <a:rPr lang="el-GR" sz="2000" dirty="0" smtClean="0">
                <a:solidFill>
                  <a:srgbClr val="FF0000"/>
                </a:solidFill>
              </a:rPr>
              <a:t> </a:t>
            </a:r>
            <a:r>
              <a:rPr lang="en-US" altLang="el-GR" sz="2000" dirty="0"/>
              <a:t>Hegel – </a:t>
            </a:r>
            <a:r>
              <a:rPr lang="el-GR" sz="2000" dirty="0"/>
              <a:t>Διαχρονικότητα του Ελληνικού Πολιτισμού – Αρχαιότητα και </a:t>
            </a:r>
            <a:r>
              <a:rPr lang="el-GR" sz="2000" dirty="0" smtClean="0"/>
              <a:t>Διαχρονικότητα».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</a:t>
            </a:r>
            <a:r>
              <a:rPr lang="en-US" sz="2000" dirty="0" smtClean="0"/>
              <a:t>5</a:t>
            </a:r>
            <a:r>
              <a:rPr lang="el-GR" sz="2000" dirty="0" smtClean="0"/>
              <a:t>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>
                <a:solidFill>
                  <a:srgbClr val="FF0000"/>
                </a:solidFill>
                <a:hlinkClick r:id="rId3"/>
              </a:rPr>
              <a:t>http://opencourses.uoa.gr/courses/PPP100</a:t>
            </a:r>
            <a:r>
              <a:rPr lang="en-US" sz="2000" dirty="0" smtClean="0">
                <a:solidFill>
                  <a:srgbClr val="FF0000"/>
                </a:solidFill>
                <a:hlinkClick r:id="rId3"/>
              </a:rPr>
              <a:t>/</a:t>
            </a:r>
            <a:r>
              <a:rPr lang="el-GR" sz="2000" dirty="0" smtClean="0">
                <a:solidFill>
                  <a:srgbClr val="FF0000"/>
                </a:solidFill>
              </a:rPr>
              <a:t> 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r>
              <a:rPr lang="en-US" dirty="0" smtClean="0"/>
              <a:t> (1/</a:t>
            </a:r>
            <a:r>
              <a:rPr lang="el-GR" dirty="0" smtClean="0"/>
              <a:t>2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έργων:</a:t>
            </a:r>
          </a:p>
          <a:p>
            <a:pPr marL="0" indent="0">
              <a:buNone/>
            </a:pPr>
            <a:r>
              <a:rPr lang="el-GR" sz="2000" b="1" dirty="0" smtClean="0"/>
              <a:t>Εικόνες/Σχήματα/Διαγράμματα</a:t>
            </a:r>
            <a:r>
              <a:rPr lang="en-US" sz="2000" b="1" dirty="0" smtClean="0"/>
              <a:t>/</a:t>
            </a:r>
            <a:r>
              <a:rPr lang="el-GR" sz="2000" b="1" dirty="0" smtClean="0"/>
              <a:t>Φωτογραφίες</a:t>
            </a:r>
          </a:p>
          <a:p>
            <a:pPr marL="0" indent="0">
              <a:buNone/>
            </a:pPr>
            <a:r>
              <a:rPr lang="el-GR" sz="2000" dirty="0" smtClean="0"/>
              <a:t>Εικόνα</a:t>
            </a:r>
            <a:r>
              <a:rPr lang="en-US" sz="2000" dirty="0" smtClean="0"/>
              <a:t> </a:t>
            </a:r>
            <a:r>
              <a:rPr lang="el-GR" sz="2000" dirty="0" smtClean="0"/>
              <a:t>1: </a:t>
            </a:r>
            <a:r>
              <a:rPr lang="en-US" sz="2000" dirty="0" smtClean="0"/>
              <a:t>Copyrighted, </a:t>
            </a:r>
            <a:r>
              <a:rPr lang="el-GR" sz="2000" dirty="0" smtClean="0"/>
              <a:t>Πηγή</a:t>
            </a:r>
            <a:r>
              <a:rPr lang="el-GR" sz="2000" u="sng" dirty="0">
                <a:hlinkClick r:id="rId3"/>
              </a:rPr>
              <a:t>https://rosswolfe.files.wordpress.com/2013/10/marx_3-11.jpg?w=440</a:t>
            </a:r>
            <a:endParaRPr lang="el-GR" sz="2000" dirty="0"/>
          </a:p>
          <a:p>
            <a:pPr marL="0" indent="0">
              <a:buNone/>
            </a:pPr>
            <a:r>
              <a:rPr lang="el-GR" sz="2000" dirty="0" smtClean="0"/>
              <a:t>Εικόνα</a:t>
            </a:r>
            <a:r>
              <a:rPr lang="en-US" sz="2000" dirty="0" smtClean="0"/>
              <a:t> </a:t>
            </a:r>
            <a:r>
              <a:rPr lang="el-GR" sz="2000" dirty="0" smtClean="0"/>
              <a:t>2: </a:t>
            </a:r>
            <a:r>
              <a:rPr lang="en-US" sz="2000" dirty="0"/>
              <a:t>Copyrighted, </a:t>
            </a:r>
            <a:r>
              <a:rPr lang="el-GR" sz="2000" dirty="0" smtClean="0"/>
              <a:t>Πηγή</a:t>
            </a:r>
            <a:r>
              <a:rPr lang="el-GR" sz="2000" dirty="0"/>
              <a:t>: </a:t>
            </a:r>
            <a:r>
              <a:rPr lang="el-GR" sz="2000" u="sng" dirty="0">
                <a:hlinkClick r:id="rId4"/>
              </a:rPr>
              <a:t>https://upload.wikimedia.org/wikipedia/commons/thumb/f/f6/Feuerbach_Ludwig.jpg/250px-Feuerbach_Ludwig.jpg</a:t>
            </a:r>
            <a:endParaRPr lang="el-GR" sz="2000" dirty="0"/>
          </a:p>
          <a:p>
            <a:pPr marL="0" indent="0">
              <a:buNone/>
            </a:pPr>
            <a:r>
              <a:rPr lang="el-GR" sz="2000" dirty="0" smtClean="0"/>
              <a:t>Εικόνα 3: </a:t>
            </a:r>
            <a:r>
              <a:rPr lang="en-US" sz="2000" dirty="0"/>
              <a:t>Copyrighted, </a:t>
            </a:r>
            <a:r>
              <a:rPr lang="el-GR" sz="2000" dirty="0" smtClean="0"/>
              <a:t>Πηγή</a:t>
            </a:r>
            <a:r>
              <a:rPr lang="el-GR" sz="2000" dirty="0"/>
              <a:t>: </a:t>
            </a:r>
            <a:r>
              <a:rPr lang="el-GR" sz="2000" u="sng" dirty="0">
                <a:hlinkClick r:id="rId5"/>
              </a:rPr>
              <a:t>http://pep.uoi.gr/old/kostas_papaioannou/eng/index.html</a:t>
            </a:r>
            <a:endParaRPr lang="el-GR" sz="2000" dirty="0"/>
          </a:p>
          <a:p>
            <a:pPr marL="0" indent="0">
              <a:buNone/>
            </a:pPr>
            <a:r>
              <a:rPr lang="el-GR" sz="2000" dirty="0" smtClean="0"/>
              <a:t>Εικόνα </a:t>
            </a:r>
            <a:r>
              <a:rPr lang="en-US" sz="2000" dirty="0" smtClean="0"/>
              <a:t>4: </a:t>
            </a:r>
            <a:r>
              <a:rPr lang="en-US" sz="2000" dirty="0"/>
              <a:t>Copyrighted, </a:t>
            </a:r>
            <a:r>
              <a:rPr lang="el-GR" sz="2000" dirty="0"/>
              <a:t>Πηγή: </a:t>
            </a:r>
            <a:r>
              <a:rPr lang="el-GR" sz="2000" u="sng" dirty="0">
                <a:hlinkClick r:id="rId6"/>
              </a:rPr>
              <a:t>http://www.ardin.gr/?q=sites/default/files/imagecache/200/publisment/texni.jpg</a:t>
            </a:r>
            <a:endParaRPr lang="el-GR" sz="2000" dirty="0"/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sz="2000" dirty="0" smtClean="0"/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sz="2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04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r>
              <a:rPr lang="en-US" dirty="0" smtClean="0"/>
              <a:t> (2/</a:t>
            </a:r>
            <a:r>
              <a:rPr lang="el-GR" smtClean="0"/>
              <a:t>2</a:t>
            </a:r>
            <a:r>
              <a:rPr lang="en-US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έργων:</a:t>
            </a:r>
          </a:p>
          <a:p>
            <a:pPr marL="0" indent="0">
              <a:buNone/>
            </a:pPr>
            <a:r>
              <a:rPr lang="el-GR" sz="2000" b="1" dirty="0" smtClean="0"/>
              <a:t>Εικόνες/Σχήματα/Διαγράμματα</a:t>
            </a:r>
            <a:r>
              <a:rPr lang="en-US" sz="2000" b="1" dirty="0" smtClean="0"/>
              <a:t>/</a:t>
            </a:r>
            <a:r>
              <a:rPr lang="el-GR" sz="2000" b="1" dirty="0" smtClean="0"/>
              <a:t>Φωτογραφίες</a:t>
            </a:r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US" sz="2000" dirty="0"/>
              <a:t>5</a:t>
            </a:r>
            <a:r>
              <a:rPr lang="el-GR" sz="2000" dirty="0"/>
              <a:t>: </a:t>
            </a:r>
            <a:r>
              <a:rPr lang="en-US" sz="2000" dirty="0"/>
              <a:t>Copyrighted</a:t>
            </a:r>
            <a:r>
              <a:rPr lang="el-GR" sz="2000" dirty="0"/>
              <a:t>, Πηγή: </a:t>
            </a:r>
            <a:r>
              <a:rPr lang="el-GR" sz="2000" u="sng" dirty="0">
                <a:hlinkClick r:id="rId3"/>
              </a:rPr>
              <a:t>http://scholar.uoa.gr/sites/default/files/spsaroud/files/sps_photo.jpg</a:t>
            </a:r>
            <a:endParaRPr lang="el-GR" sz="2000" dirty="0"/>
          </a:p>
          <a:p>
            <a:pPr marL="0" indent="0">
              <a:buNone/>
            </a:pPr>
            <a:r>
              <a:rPr lang="el-GR" sz="2000" dirty="0" smtClean="0"/>
              <a:t>Εικόνα</a:t>
            </a:r>
            <a:r>
              <a:rPr lang="en-US" sz="2000" dirty="0" smtClean="0"/>
              <a:t> </a:t>
            </a:r>
            <a:r>
              <a:rPr lang="el-GR" sz="2000" dirty="0" smtClean="0"/>
              <a:t>6</a:t>
            </a:r>
            <a:r>
              <a:rPr lang="en-US" sz="2000" dirty="0" smtClean="0"/>
              <a:t>: Copyrighted</a:t>
            </a:r>
            <a:r>
              <a:rPr lang="el-GR" sz="2000" dirty="0" smtClean="0"/>
              <a:t>, </a:t>
            </a:r>
            <a:r>
              <a:rPr lang="el-GR" sz="2000" dirty="0"/>
              <a:t>Πηγή: </a:t>
            </a:r>
            <a:r>
              <a:rPr lang="el-GR" sz="2000" u="sng" dirty="0">
                <a:hlinkClick r:id="rId4"/>
              </a:rPr>
              <a:t>http://</a:t>
            </a:r>
            <a:r>
              <a:rPr lang="el-GR" sz="2000" u="sng" dirty="0" smtClean="0">
                <a:hlinkClick r:id="rId4"/>
              </a:rPr>
              <a:t>ancienthellenicmusic.files.wordpress.com/2012/12/8-ceb7cf81ceb1cebacebb-cf86cebfcf81cebcceb9cebacf84ceaecf82_small1.jpg?w=500</a:t>
            </a:r>
            <a:endParaRPr lang="el-GR" sz="2000" dirty="0" smtClean="0"/>
          </a:p>
          <a:p>
            <a:pPr marL="0" indent="0">
              <a:buNone/>
            </a:pPr>
            <a:r>
              <a:rPr lang="el-GR" sz="2000" dirty="0"/>
              <a:t>Εικόνα</a:t>
            </a:r>
            <a:r>
              <a:rPr lang="en-US" sz="2000" dirty="0"/>
              <a:t> </a:t>
            </a:r>
            <a:r>
              <a:rPr lang="el-GR" sz="2000" dirty="0" smtClean="0"/>
              <a:t>7</a:t>
            </a:r>
            <a:r>
              <a:rPr lang="en-US" sz="2000" dirty="0" smtClean="0"/>
              <a:t>: Copyrighted</a:t>
            </a:r>
            <a:r>
              <a:rPr lang="el-GR" sz="2000" dirty="0" smtClean="0"/>
              <a:t>, </a:t>
            </a:r>
            <a:r>
              <a:rPr lang="el-GR" sz="2000" dirty="0"/>
              <a:t>Πηγή: </a:t>
            </a:r>
            <a:r>
              <a:rPr lang="el-GR" sz="2000" u="sng" dirty="0">
                <a:hlinkClick r:id="rId5"/>
              </a:rPr>
              <a:t>https://gymnasiodoukas.files.wordpress.com/2015/01/9ceafceb4cf81cf85cebcceb1-cebbceb1cf83cebaceb1cf81ceafceb4ceb7.jpg</a:t>
            </a:r>
            <a:endParaRPr lang="el-GR" sz="2000" dirty="0"/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sz="2000" dirty="0" smtClean="0"/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sz="2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67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κειμένου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Διαχρονικότητα του Ελληνικού Πολιτισμού</a:t>
            </a:r>
            <a:br>
              <a:rPr lang="el-GR" dirty="0"/>
            </a:br>
            <a:r>
              <a:rPr lang="el-GR" altLang="el-GR" sz="5400" dirty="0">
                <a:latin typeface="Calibri" panose="020F0502020204030204" pitchFamily="34" charset="0"/>
              </a:rPr>
              <a:t/>
            </a:r>
            <a:br>
              <a:rPr lang="el-GR" altLang="el-GR" sz="5400" dirty="0">
                <a:latin typeface="Calibri" panose="020F0502020204030204" pitchFamily="34" charset="0"/>
              </a:rPr>
            </a:b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94630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pic>
        <p:nvPicPr>
          <p:cNvPr id="5632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0"/>
            <a:ext cx="4160838" cy="41608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4" name="Rectangle 3"/>
          <p:cNvSpPr>
            <a:spLocks noChangeArrowheads="1"/>
          </p:cNvSpPr>
          <p:nvPr/>
        </p:nvSpPr>
        <p:spPr bwMode="auto">
          <a:xfrm>
            <a:off x="0" y="4191000"/>
            <a:ext cx="9144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2400" b="1">
                <a:latin typeface="Calibri" panose="020F0502020204030204" pitchFamily="34" charset="0"/>
              </a:rPr>
              <a:t>Δράση «Ανοικτά Ακαδημαϊκά Μαθήματα στο Πανεπιστήμιο Αθηνών»</a:t>
            </a:r>
            <a:endParaRPr lang="en-US" altLang="el-GR" sz="2400" b="1">
              <a:latin typeface="Calibri" panose="020F0502020204030204" pitchFamily="34" charset="0"/>
            </a:endParaRPr>
          </a:p>
          <a:p>
            <a:pPr algn="ctr" eaLnBrk="1" hangingPunct="1"/>
            <a:r>
              <a:rPr lang="el-GR" altLang="el-GR" sz="2400" b="1">
                <a:latin typeface="Calibri" panose="020F0502020204030204" pitchFamily="34" charset="0"/>
              </a:rPr>
              <a:t>ΦΣ 118 – ΣΕΜΙΝΑΡΙΟ ΦΙΛΟΣΟΦΙΑΣ ΙΣΤΟΡΙΑΣ ΚΑΙ ΠΟΛΙΤΙΣΜΟΥ</a:t>
            </a:r>
          </a:p>
          <a:p>
            <a:pPr algn="ctr" eaLnBrk="1" hangingPunct="1"/>
            <a:r>
              <a:rPr lang="el-GR" altLang="el-GR" sz="2400" b="1">
                <a:latin typeface="Calibri" panose="020F0502020204030204" pitchFamily="34" charset="0"/>
              </a:rPr>
              <a:t>2014 – 2015</a:t>
            </a:r>
          </a:p>
          <a:p>
            <a:pPr algn="ctr" eaLnBrk="1" hangingPunct="1"/>
            <a:endParaRPr lang="el-GR" altLang="el-GR" sz="2400" b="1">
              <a:latin typeface="Calibri" panose="020F0502020204030204" pitchFamily="34" charset="0"/>
            </a:endParaRPr>
          </a:p>
          <a:p>
            <a:pPr algn="ctr" eaLnBrk="1" hangingPunct="1"/>
            <a:r>
              <a:rPr lang="el-GR" altLang="el-GR" sz="2400" b="1">
                <a:latin typeface="Calibri" panose="020F0502020204030204" pitchFamily="34" charset="0"/>
              </a:rPr>
              <a:t>3. ΔΙΑΧΡΟΝΙΚΟΤΗΤΑ ΤΟΥ ΕΛΛΗΝΙΚΟΥ ΠΟΛΙΤΙΣΜΟΥ</a:t>
            </a:r>
          </a:p>
          <a:p>
            <a:pPr algn="ctr" eaLnBrk="1" hangingPunct="1"/>
            <a:r>
              <a:rPr lang="el-GR" altLang="el-GR" sz="2400"/>
              <a:t>ΑΡΧΑΙΟΤΗΤΑ ΚΑΙ ΔΙΑΧΡΟΝΙΚΟΤΗΤΑ</a:t>
            </a:r>
            <a:endParaRPr lang="el-GR" altLang="el-GR" sz="3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13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Εικόνα 37" descr="Εικόν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1684338" cy="197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47" name="Εικόνα 2" descr="Εικόνα Feuerbach Ludwig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30463"/>
            <a:ext cx="3403600" cy="442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0" y="24304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57350" name="Rectangle 5"/>
          <p:cNvSpPr>
            <a:spLocks noChangeArrowheads="1"/>
          </p:cNvSpPr>
          <p:nvPr/>
        </p:nvSpPr>
        <p:spPr bwMode="auto">
          <a:xfrm>
            <a:off x="0" y="49291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pic>
        <p:nvPicPr>
          <p:cNvPr id="57351" name="Picture 1" descr="Εικόνα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371600"/>
            <a:ext cx="226377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2" name="Picture 2" descr="Εικόνα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752600"/>
            <a:ext cx="2430463" cy="319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3505200" y="304800"/>
            <a:ext cx="56388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l-GR" altLang="el-GR" sz="1600" b="1"/>
              <a:t>Κώστας Παπαΐωάννου: «Τέχνη και Πολιτισμός στην Αρχαία Ελλάδα»</a:t>
            </a:r>
            <a:endParaRPr lang="el-GR" altLang="el-GR" sz="800"/>
          </a:p>
          <a:p>
            <a:endParaRPr lang="el-GR" altLang="el-GR"/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0" y="685006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1400" b="1"/>
              <a:t>ΑΘΗΝΑ 2013</a:t>
            </a:r>
            <a:endParaRPr lang="el-GR" altLang="el-GR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527018" y="210494"/>
            <a:ext cx="63030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900" dirty="0" smtClean="0"/>
              <a:t>Εικόνα 1</a:t>
            </a:r>
            <a:endParaRPr lang="el-GR" altLang="el-GR" sz="900" dirty="0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4233798" y="4590878"/>
            <a:ext cx="63030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900" dirty="0" smtClean="0"/>
              <a:t>Εικόνα 3</a:t>
            </a:r>
            <a:endParaRPr lang="el-GR" altLang="el-GR" sz="900" dirty="0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7224680" y="5028579"/>
            <a:ext cx="63030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900" dirty="0" smtClean="0"/>
              <a:t>Εικόνα 4</a:t>
            </a:r>
            <a:endParaRPr lang="el-GR" altLang="el-GR" sz="900" dirty="0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3586931" y="6162652"/>
            <a:ext cx="63030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900" dirty="0" smtClean="0"/>
              <a:t>Εικόνα 2</a:t>
            </a:r>
            <a:endParaRPr lang="el-GR" altLang="el-GR" sz="900" dirty="0"/>
          </a:p>
        </p:txBody>
      </p:sp>
    </p:spTree>
    <p:extLst>
      <p:ext uri="{BB962C8B-B14F-4D97-AF65-F5344CB8AC3E}">
        <p14:creationId xmlns:p14="http://schemas.microsoft.com/office/powerpoint/2010/main" val="984021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Εικόν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09800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1" name="Picture 4" descr="Εικόνα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10025"/>
            <a:ext cx="914400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2" name="Rectangle 3"/>
          <p:cNvSpPr>
            <a:spLocks noChangeArrowheads="1"/>
          </p:cNvSpPr>
          <p:nvPr/>
        </p:nvSpPr>
        <p:spPr bwMode="auto">
          <a:xfrm>
            <a:off x="0" y="327660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2000" b="1" dirty="0"/>
              <a:t>Κέντρο </a:t>
            </a:r>
            <a:r>
              <a:rPr lang="el-GR" altLang="el-GR" sz="2000" b="1" dirty="0" err="1"/>
              <a:t>Αρχαιομουσικολογίας</a:t>
            </a:r>
            <a:r>
              <a:rPr lang="el-GR" altLang="el-GR" sz="2000" b="1" dirty="0"/>
              <a:t> «Έρευνα και προβολή της Αρχαίας ελληνικής και ρωμαϊκής μουσικής»</a:t>
            </a:r>
          </a:p>
        </p:txBody>
      </p:sp>
      <p:pic>
        <p:nvPicPr>
          <p:cNvPr id="58373" name="Picture 4" descr="Εικόνα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0"/>
            <a:ext cx="22860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4" name="Rectangle 5"/>
          <p:cNvSpPr>
            <a:spLocks noChangeArrowheads="1"/>
          </p:cNvSpPr>
          <p:nvPr/>
        </p:nvSpPr>
        <p:spPr bwMode="auto">
          <a:xfrm>
            <a:off x="2209800" y="0"/>
            <a:ext cx="4954488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2200" dirty="0"/>
              <a:t>Οργανολογική μελέτη και ανακατασκευή των μουσικών ευρημάτων (</a:t>
            </a:r>
            <a:r>
              <a:rPr lang="el-GR" altLang="el-GR" sz="2200" dirty="0" err="1"/>
              <a:t>χέλυς</a:t>
            </a:r>
            <a:r>
              <a:rPr lang="el-GR" altLang="el-GR" sz="2200" dirty="0"/>
              <a:t>-αυλός-άρπα) από τον «Τάφο του Ποιητή» στη Δάφνη Αττικής</a:t>
            </a:r>
          </a:p>
          <a:p>
            <a:pPr eaLnBrk="1" hangingPunct="1"/>
            <a:endParaRPr lang="el-GR" altLang="el-GR" sz="2200" dirty="0"/>
          </a:p>
          <a:p>
            <a:pPr eaLnBrk="1" hangingPunct="1"/>
            <a:r>
              <a:rPr lang="el-GR" altLang="el-GR" sz="2200" dirty="0"/>
              <a:t>Ο πλαγίαυλος της Κοίλης – τεκμηρίωση, ακουστική μελέτη και ανακατασκευή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67437" y="2657359"/>
            <a:ext cx="63030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900" dirty="0" smtClean="0"/>
              <a:t>Εικόνα 5</a:t>
            </a:r>
            <a:endParaRPr lang="el-GR" altLang="el-GR" sz="90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685849" y="2884126"/>
            <a:ext cx="63030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900" dirty="0" smtClean="0"/>
              <a:t>Εικόνα 6</a:t>
            </a:r>
            <a:endParaRPr lang="el-GR" altLang="el-GR" sz="900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37136" y="6627168"/>
            <a:ext cx="63030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sz="900" dirty="0" smtClean="0">
                <a:solidFill>
                  <a:schemeClr val="bg1"/>
                </a:solidFill>
              </a:rPr>
              <a:t>Εικόνα </a:t>
            </a:r>
            <a:r>
              <a:rPr lang="el-GR" altLang="el-GR" sz="900" dirty="0">
                <a:solidFill>
                  <a:schemeClr val="bg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685451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Τέλος Ενότητας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6501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l-GR" sz="2000" dirty="0" smtClean="0"/>
              <a:t>1.0  </a:t>
            </a:r>
            <a:endParaRPr lang="el-GR" sz="2000" dirty="0"/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1605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2485</TotalTime>
  <Words>534</Words>
  <Application>Microsoft Office PowerPoint</Application>
  <PresentationFormat>On-screen Show (4:3)</PresentationFormat>
  <Paragraphs>86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Helvetica</vt:lpstr>
      <vt:lpstr>Wingdings</vt:lpstr>
      <vt:lpstr>Θέμα του Office</vt:lpstr>
      <vt:lpstr>Φιλοσοφία της Ιστορίας και του Πολιτισμού </vt:lpstr>
      <vt:lpstr>Διαχρονικότητα του Ελληνικού Πολιτισμού  </vt:lpstr>
      <vt:lpstr>PowerPoint Presentation</vt:lpstr>
      <vt:lpstr>PowerPoint Presentation</vt:lpstr>
      <vt:lpstr>PowerPoint Presentation</vt:lpstr>
      <vt:lpstr>Τέλος Ενότητας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  <vt:lpstr>Σημείωμα Χρήσης Έργων Τρίτων (1/2)</vt:lpstr>
      <vt:lpstr>Σημείωμα Χρήσης Έργων Τρίτων (2/2)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ourna</cp:lastModifiedBy>
  <cp:revision>211</cp:revision>
  <dcterms:created xsi:type="dcterms:W3CDTF">2012-09-06T09:03:05Z</dcterms:created>
  <dcterms:modified xsi:type="dcterms:W3CDTF">2015-12-10T09:43:28Z</dcterms:modified>
</cp:coreProperties>
</file>