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02" r:id="rId3"/>
    <p:sldId id="306" r:id="rId4"/>
    <p:sldId id="307" r:id="rId5"/>
    <p:sldId id="308" r:id="rId6"/>
    <p:sldId id="309" r:id="rId7"/>
    <p:sldId id="310" r:id="rId8"/>
    <p:sldId id="311" r:id="rId9"/>
    <p:sldId id="312" r:id="rId10"/>
    <p:sldId id="314" r:id="rId11"/>
    <p:sldId id="315" r:id="rId12"/>
    <p:sldId id="280" r:id="rId13"/>
    <p:sldId id="290" r:id="rId14"/>
    <p:sldId id="295" r:id="rId15"/>
    <p:sldId id="299" r:id="rId16"/>
    <p:sldId id="292" r:id="rId17"/>
    <p:sldId id="291" r:id="rId18"/>
    <p:sldId id="294" r:id="rId19"/>
    <p:sldId id="293"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2"/>
            <p14:sldId id="306"/>
            <p14:sldId id="307"/>
            <p14:sldId id="308"/>
            <p14:sldId id="309"/>
            <p14:sldId id="310"/>
            <p14:sldId id="311"/>
            <p14:sldId id="312"/>
            <p14:sldId id="314"/>
            <p14:sldId id="315"/>
            <p14:sldId id="280"/>
            <p14:sldId id="290"/>
            <p14:sldId id="295"/>
            <p14:sldId id="299"/>
            <p14:sldId id="292"/>
            <p14:sldId id="291"/>
            <p14:sldId id="294"/>
          </p14:sldIdLst>
        </p14:section>
        <p14:section name="Untitled Section" id="{0F1CB131-A6BD-43D0-B8D4-1F27CEF7A05E}">
          <p14:sldIdLst>
            <p14:sldId id="2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80" d="100"/>
          <a:sy n="80" d="100"/>
        </p:scale>
        <p:origin x="108" y="8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826806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659239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623583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065443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3015646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649816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3311985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650320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46874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778926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n-US" sz="1000" kern="1200" dirty="0" smtClean="0">
                <a:solidFill>
                  <a:srgbClr val="5075BC"/>
                </a:solidFill>
                <a:latin typeface="+mn-lt"/>
                <a:ea typeface="+mn-ea"/>
                <a:cs typeface="+mn-cs"/>
              </a:rPr>
              <a:t>Η μελέτη των ορατών παιδαγωγικών πρακτικών</a:t>
            </a:r>
            <a:endParaRPr lang="en-US" sz="1000" kern="1200" dirty="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n-US" sz="1000" kern="1200" dirty="0" smtClean="0">
                <a:solidFill>
                  <a:srgbClr val="5075BC"/>
                </a:solidFill>
                <a:latin typeface="+mn-lt"/>
                <a:ea typeface="+mn-ea"/>
                <a:cs typeface="+mn-cs"/>
              </a:rPr>
              <a:t>Η μελέτη των ορατών παιδαγωγικών πρακτικών</a:t>
            </a:r>
            <a:endParaRPr lang="en-US" sz="1000" kern="1200" dirty="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n-US" sz="1000" kern="1200" dirty="0" smtClean="0">
                <a:solidFill>
                  <a:srgbClr val="5075BC"/>
                </a:solidFill>
                <a:latin typeface="+mn-lt"/>
                <a:ea typeface="+mn-ea"/>
                <a:cs typeface="+mn-cs"/>
              </a:rPr>
              <a:t>Η μελέτη των ορατών παιδαγωγικών πρακτικών</a:t>
            </a:r>
            <a:endParaRPr lang="en-US" sz="1000" kern="1200" dirty="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n-US" sz="1000" kern="1200" dirty="0" smtClean="0">
                <a:solidFill>
                  <a:srgbClr val="5075BC"/>
                </a:solidFill>
                <a:latin typeface="+mn-lt"/>
                <a:ea typeface="+mn-ea"/>
                <a:cs typeface="+mn-cs"/>
              </a:rPr>
              <a:t>Η μελέτη των ορατών παιδαγωγικών πρακτικών</a:t>
            </a:r>
            <a:endParaRPr lang="en-US" sz="1000" kern="1200" dirty="0">
              <a:solidFill>
                <a:srgbClr val="5075BC"/>
              </a:solidFill>
              <a:latin typeface="+mn-lt"/>
              <a:ea typeface="+mn-ea"/>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n-US" sz="1000" kern="1200" dirty="0" smtClean="0">
                <a:solidFill>
                  <a:srgbClr val="5075BC"/>
                </a:solidFill>
                <a:latin typeface="+mn-lt"/>
                <a:ea typeface="+mn-ea"/>
                <a:cs typeface="+mn-cs"/>
              </a:rPr>
              <a:t>Η μελέτη των ορατών παιδαγωγικών πρακτικών</a:t>
            </a:r>
            <a:endParaRPr lang="en-US" sz="1000" kern="1200" dirty="0">
              <a:solidFill>
                <a:srgbClr val="5075BC"/>
              </a:solidFill>
              <a:latin typeface="+mn-lt"/>
              <a:ea typeface="+mn-ea"/>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n-US" sz="1000" kern="1200" dirty="0" smtClean="0">
                <a:solidFill>
                  <a:srgbClr val="5075BC"/>
                </a:solidFill>
                <a:latin typeface="+mn-lt"/>
                <a:ea typeface="+mn-ea"/>
                <a:cs typeface="+mn-cs"/>
              </a:rPr>
              <a:t>Η μελέτη των ορατών παιδαγωγικών πρακτικών</a:t>
            </a:r>
            <a:endParaRPr lang="en-US" sz="1000" kern="1200" dirty="0">
              <a:solidFill>
                <a:srgbClr val="5075BC"/>
              </a:solidFill>
              <a:latin typeface="+mn-lt"/>
              <a:ea typeface="+mn-ea"/>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n-US" sz="1000" kern="1200" dirty="0" smtClean="0">
                <a:solidFill>
                  <a:srgbClr val="5075BC"/>
                </a:solidFill>
                <a:latin typeface="+mn-lt"/>
                <a:ea typeface="+mn-ea"/>
                <a:cs typeface="+mn-cs"/>
              </a:rPr>
              <a:t>Η μελέτη των ορατών παιδαγωγικών πρακτικών</a:t>
            </a:r>
            <a:endParaRPr lang="en-US" sz="1000" kern="1200" dirty="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eclass.uoa.gr/courses/ENL131/"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opencourses.uoa.gr/courses/ECD105/"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hefullwiki.org/Basil_Bernstei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thefullwiki.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avasil@ecd.uoa.g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ile:Basil_bernstein_by_LGdL.jp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p:txBody>
          <a:bodyPr>
            <a:normAutofit/>
          </a:bodyPr>
          <a:lstStyle/>
          <a:p>
            <a:r>
              <a:rPr lang="el-GR" altLang="en-US" dirty="0" smtClean="0">
                <a:solidFill>
                  <a:srgbClr val="5075BC"/>
                </a:solidFill>
              </a:rPr>
              <a:t>Οι </a:t>
            </a:r>
            <a:r>
              <a:rPr lang="el-GR" altLang="en-US" dirty="0">
                <a:solidFill>
                  <a:srgbClr val="5075BC"/>
                </a:solidFill>
              </a:rPr>
              <a:t>κοινωνικές παράμετροι </a:t>
            </a:r>
            <a:r>
              <a:rPr lang="en-US" altLang="en-US" dirty="0">
                <a:solidFill>
                  <a:srgbClr val="5075BC"/>
                </a:solidFill>
              </a:rPr>
              <a:t/>
            </a:r>
            <a:br>
              <a:rPr lang="en-US" altLang="en-US" dirty="0">
                <a:solidFill>
                  <a:srgbClr val="5075BC"/>
                </a:solidFill>
              </a:rPr>
            </a:br>
            <a:r>
              <a:rPr lang="el-GR" altLang="en-US" dirty="0">
                <a:solidFill>
                  <a:srgbClr val="5075BC"/>
                </a:solidFill>
              </a:rPr>
              <a:t>της εκπαιδευτικής διαδικασίας </a:t>
            </a:r>
            <a:endParaRPr lang="el-GR" dirty="0">
              <a:solidFill>
                <a:srgbClr val="5075BC"/>
              </a:solidFill>
            </a:endParaRPr>
          </a:p>
        </p:txBody>
      </p:sp>
      <p:sp>
        <p:nvSpPr>
          <p:cNvPr id="3" name="Υπότιτλος 2"/>
          <p:cNvSpPr>
            <a:spLocks noGrp="1"/>
          </p:cNvSpPr>
          <p:nvPr>
            <p:ph type="subTitle" idx="1"/>
          </p:nvPr>
        </p:nvSpPr>
        <p:spPr/>
        <p:txBody>
          <a:bodyPr>
            <a:noAutofit/>
          </a:bodyPr>
          <a:lstStyle/>
          <a:p>
            <a:r>
              <a:rPr lang="el-GR" sz="2400" dirty="0">
                <a:solidFill>
                  <a:srgbClr val="5075BC"/>
                </a:solidFill>
                <a:latin typeface="+mj-lt"/>
                <a:ea typeface="+mj-ea"/>
                <a:cs typeface="+mj-cs"/>
              </a:rPr>
              <a:t>Ενότητα 7</a:t>
            </a:r>
            <a:r>
              <a:rPr lang="el-GR" sz="2400" dirty="0" smtClean="0">
                <a:solidFill>
                  <a:srgbClr val="5075BC"/>
                </a:solidFill>
                <a:latin typeface="+mj-lt"/>
                <a:ea typeface="+mj-ea"/>
                <a:cs typeface="+mj-cs"/>
              </a:rPr>
              <a:t>:</a:t>
            </a:r>
            <a:r>
              <a:rPr lang="en-US" sz="2400" dirty="0" smtClean="0">
                <a:solidFill>
                  <a:srgbClr val="5075BC"/>
                </a:solidFill>
                <a:latin typeface="+mj-lt"/>
                <a:ea typeface="+mj-ea"/>
                <a:cs typeface="+mj-cs"/>
              </a:rPr>
              <a:t> </a:t>
            </a:r>
            <a:r>
              <a:rPr lang="el-GR" altLang="en-US" sz="2400" dirty="0"/>
              <a:t>Η μελέτη των ορατών παιδαγωγικών </a:t>
            </a:r>
            <a:r>
              <a:rPr lang="el-GR" altLang="en-US" sz="2400" dirty="0" smtClean="0"/>
              <a:t>πρακτικών</a:t>
            </a:r>
          </a:p>
          <a:p>
            <a:endParaRPr lang="el-GR" altLang="en-US" sz="2400" dirty="0" smtClean="0"/>
          </a:p>
          <a:p>
            <a:pPr>
              <a:lnSpc>
                <a:spcPct val="80000"/>
              </a:lnSpc>
            </a:pPr>
            <a:r>
              <a:rPr lang="el-GR" altLang="en-US" sz="2400" dirty="0" smtClean="0"/>
              <a:t>Αλεξάνδρα </a:t>
            </a:r>
            <a:r>
              <a:rPr lang="el-GR" altLang="en-US" sz="2400" dirty="0"/>
              <a:t>Βασιλοπούλου</a:t>
            </a:r>
          </a:p>
          <a:p>
            <a:r>
              <a:rPr lang="el-GR" sz="2400" dirty="0" smtClean="0"/>
              <a:t>Σχολή</a:t>
            </a:r>
            <a:r>
              <a:rPr lang="en-US" sz="2400" dirty="0" smtClean="0"/>
              <a:t> </a:t>
            </a:r>
            <a:r>
              <a:rPr lang="el-GR" sz="2400" dirty="0" smtClean="0"/>
              <a:t>Επιστημών της Αγωγής</a:t>
            </a:r>
          </a:p>
          <a:p>
            <a:r>
              <a:rPr lang="el-GR" sz="2400" dirty="0" smtClean="0"/>
              <a:t>Τμήμα </a:t>
            </a:r>
            <a:r>
              <a:rPr lang="el-GR" sz="2400" dirty="0"/>
              <a:t>Εκπαίδευσης και Αγωγής στην Προσχολική </a:t>
            </a:r>
            <a:r>
              <a:rPr lang="el-GR" sz="2400" dirty="0" smtClean="0"/>
              <a:t>Ηλικία</a:t>
            </a:r>
            <a:endParaRPr lang="en-US" sz="24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n-US" dirty="0"/>
              <a:t>Η μελέτη μιας ριζοσπαστικής ορατής παιδαγωγικής (</a:t>
            </a:r>
            <a:r>
              <a:rPr lang="en-US" altLang="en-US" dirty="0"/>
              <a:t>Bourne 2004</a:t>
            </a:r>
            <a:r>
              <a:rPr lang="el-GR" altLang="en-US" dirty="0"/>
              <a:t>)</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n-US" sz="2800" dirty="0"/>
              <a:t>Παρουσιάζει το παράδειγμα μια επιτυχημένης διδασκαλίας λογοτεχνίας σε μη προνομιούχους μαθητές. </a:t>
            </a:r>
          </a:p>
          <a:p>
            <a:pPr>
              <a:lnSpc>
                <a:spcPct val="90000"/>
              </a:lnSpc>
            </a:pPr>
            <a:r>
              <a:rPr lang="el-GR" altLang="en-US" sz="2800" dirty="0"/>
              <a:t>Εναλλάσσονται ισχυρές ταξινομήσεις χώρου και λόγου </a:t>
            </a:r>
            <a:r>
              <a:rPr lang="en-US" altLang="en-US" sz="2800" dirty="0"/>
              <a:t>+</a:t>
            </a:r>
            <a:r>
              <a:rPr lang="el-GR" altLang="en-US" sz="2800" dirty="0"/>
              <a:t> ισχυρές περιχαράξεις της σχέσης εκπαιδευτικού/μαθητή </a:t>
            </a:r>
            <a:endParaRPr lang="en-US" altLang="en-US" sz="2800" dirty="0"/>
          </a:p>
          <a:p>
            <a:pPr>
              <a:lnSpc>
                <a:spcPct val="90000"/>
              </a:lnSpc>
              <a:buFontTx/>
              <a:buNone/>
            </a:pPr>
            <a:r>
              <a:rPr lang="en-US" altLang="en-US" sz="2800" dirty="0"/>
              <a:t>   </a:t>
            </a:r>
            <a:r>
              <a:rPr lang="el-GR" altLang="en-US" sz="2800" dirty="0" smtClean="0"/>
              <a:t> με </a:t>
            </a:r>
            <a:endParaRPr lang="en-US" altLang="en-US" sz="2800" dirty="0"/>
          </a:p>
          <a:p>
            <a:pPr>
              <a:lnSpc>
                <a:spcPct val="90000"/>
              </a:lnSpc>
              <a:buFontTx/>
              <a:buNone/>
            </a:pPr>
            <a:r>
              <a:rPr lang="en-US" altLang="en-US" sz="2800" dirty="0"/>
              <a:t>   </a:t>
            </a:r>
            <a:r>
              <a:rPr lang="el-GR" altLang="en-US" sz="2800" dirty="0" smtClean="0"/>
              <a:t> χαλαρότερες </a:t>
            </a:r>
            <a:r>
              <a:rPr lang="el-GR" altLang="en-US" sz="2800" dirty="0"/>
              <a:t>ταξινομήσεις χώρου και λόγου και χαλάρωση του βηματισμού </a:t>
            </a:r>
            <a:r>
              <a:rPr lang="en-US" altLang="en-US" sz="2800" dirty="0"/>
              <a:t>+</a:t>
            </a:r>
            <a:r>
              <a:rPr lang="el-GR" altLang="en-US" sz="2800" dirty="0"/>
              <a:t> αλλαγή της </a:t>
            </a:r>
            <a:r>
              <a:rPr lang="el-GR" altLang="en-US" sz="2800" dirty="0" smtClean="0"/>
              <a:t>μορφής του </a:t>
            </a:r>
            <a:r>
              <a:rPr lang="el-GR" altLang="en-US" sz="2800" dirty="0"/>
              <a:t>λόγου. </a:t>
            </a:r>
          </a:p>
        </p:txBody>
      </p:sp>
    </p:spTree>
    <p:extLst>
      <p:ext uri="{BB962C8B-B14F-4D97-AF65-F5344CB8AC3E}">
        <p14:creationId xmlns:p14="http://schemas.microsoft.com/office/powerpoint/2010/main" val="2196285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Βιβλιογραφία</a:t>
            </a:r>
            <a:endParaRPr lang="el-GR" dirty="0"/>
          </a:p>
        </p:txBody>
      </p:sp>
      <p:sp>
        <p:nvSpPr>
          <p:cNvPr id="5" name="Θέση περιεχομένου 4"/>
          <p:cNvSpPr>
            <a:spLocks noGrp="1"/>
          </p:cNvSpPr>
          <p:nvPr>
            <p:ph idx="1"/>
          </p:nvPr>
        </p:nvSpPr>
        <p:spPr/>
        <p:txBody>
          <a:bodyPr>
            <a:noAutofit/>
          </a:bodyPr>
          <a:lstStyle/>
          <a:p>
            <a:r>
              <a:rPr lang="en-US" altLang="en-US" sz="2000" dirty="0"/>
              <a:t>Bernstein, Β. (19</a:t>
            </a:r>
            <a:r>
              <a:rPr lang="el-GR" altLang="en-US" sz="2000" dirty="0"/>
              <a:t>71</a:t>
            </a:r>
            <a:r>
              <a:rPr lang="en-US" altLang="en-US" sz="2000" dirty="0"/>
              <a:t>) </a:t>
            </a:r>
            <a:r>
              <a:rPr lang="el-GR" altLang="en-US" sz="2000" dirty="0"/>
              <a:t>“</a:t>
            </a:r>
            <a:r>
              <a:rPr lang="en-US" altLang="en-US" sz="2000" dirty="0"/>
              <a:t>On the classification and framing of </a:t>
            </a:r>
            <a:r>
              <a:rPr lang="en-US" altLang="en-US" sz="2000" dirty="0" smtClean="0"/>
              <a:t>educational</a:t>
            </a:r>
            <a:r>
              <a:rPr lang="el-GR" altLang="en-US" sz="2000" dirty="0" smtClean="0"/>
              <a:t> </a:t>
            </a:r>
            <a:r>
              <a:rPr lang="en-US" altLang="en-US" sz="2000" dirty="0"/>
              <a:t>knowledge</a:t>
            </a:r>
            <a:r>
              <a:rPr lang="el-GR" altLang="en-US" sz="2000" dirty="0"/>
              <a:t>” στο</a:t>
            </a:r>
            <a:r>
              <a:rPr lang="en-US" altLang="en-US" sz="2000" dirty="0"/>
              <a:t> M. F. D. Young </a:t>
            </a:r>
            <a:r>
              <a:rPr lang="en-GB" altLang="en-US" sz="2000" i="1" dirty="0"/>
              <a:t>(</a:t>
            </a:r>
            <a:r>
              <a:rPr lang="el-GR" altLang="en-US" sz="2000" i="1" dirty="0"/>
              <a:t>επιμ</a:t>
            </a:r>
            <a:r>
              <a:rPr lang="en-GB" altLang="en-US" sz="2000" i="1" dirty="0"/>
              <a:t>.) </a:t>
            </a:r>
            <a:r>
              <a:rPr lang="en-US" altLang="en-US" sz="2000" i="1" dirty="0"/>
              <a:t>Knowledge and Control: New Directions for the Sociology of Education, London: Collier-Macmillan.</a:t>
            </a:r>
            <a:r>
              <a:rPr lang="en-US" altLang="en-US" sz="2000" dirty="0"/>
              <a:t> </a:t>
            </a:r>
            <a:endParaRPr lang="el-GR" altLang="en-US" sz="2000" dirty="0"/>
          </a:p>
          <a:p>
            <a:r>
              <a:rPr lang="en-US" altLang="en-US" sz="2000" dirty="0"/>
              <a:t>Bernstein, Β. (19</a:t>
            </a:r>
            <a:r>
              <a:rPr lang="en-GB" altLang="en-US" sz="2000" dirty="0"/>
              <a:t>90</a:t>
            </a:r>
            <a:r>
              <a:rPr lang="en-US" altLang="en-US" sz="2000" dirty="0"/>
              <a:t>) </a:t>
            </a:r>
            <a:r>
              <a:rPr lang="en-US" altLang="en-US" sz="2000" i="1" dirty="0"/>
              <a:t>The Structuring of Pedagogic Discourse</a:t>
            </a:r>
            <a:r>
              <a:rPr lang="en-GB" altLang="en-US" sz="2000" dirty="0"/>
              <a:t>,</a:t>
            </a:r>
            <a:r>
              <a:rPr lang="en-US" altLang="en-US" sz="2000" i="1" dirty="0"/>
              <a:t> Class</a:t>
            </a:r>
            <a:r>
              <a:rPr lang="en-GB" altLang="en-US" sz="2000" i="1" dirty="0"/>
              <a:t>, </a:t>
            </a:r>
            <a:r>
              <a:rPr lang="en-US" altLang="en-US" sz="2000" i="1" dirty="0"/>
              <a:t>codes and control</a:t>
            </a:r>
            <a:r>
              <a:rPr lang="en-US" altLang="en-US" sz="2000" dirty="0"/>
              <a:t>, Vol. </a:t>
            </a:r>
            <a:r>
              <a:rPr lang="en-GB" altLang="en-US" sz="2000" dirty="0"/>
              <a:t>4</a:t>
            </a:r>
            <a:r>
              <a:rPr lang="en-US" altLang="en-US" sz="2000" dirty="0"/>
              <a:t>,  London: Routledge.</a:t>
            </a:r>
          </a:p>
          <a:p>
            <a:r>
              <a:rPr lang="en-US" altLang="en-US" sz="2000" dirty="0"/>
              <a:t>Bourne, J. (2004) “Framing Talk: towards a ‘radical visible pedagogy’ ” </a:t>
            </a:r>
            <a:r>
              <a:rPr lang="el-GR" altLang="en-US" sz="2000" dirty="0"/>
              <a:t>στο </a:t>
            </a:r>
            <a:r>
              <a:rPr lang="en-US" altLang="en-US" sz="2000" dirty="0"/>
              <a:t>J. Muller, B. Davies &amp; A. </a:t>
            </a:r>
            <a:r>
              <a:rPr lang="en-US" altLang="en-US" sz="2000" dirty="0" err="1"/>
              <a:t>Morais</a:t>
            </a:r>
            <a:r>
              <a:rPr lang="en-US" altLang="en-US" sz="2000" dirty="0"/>
              <a:t> (</a:t>
            </a:r>
            <a:r>
              <a:rPr lang="el-GR" altLang="en-US" sz="2000" dirty="0"/>
              <a:t>επιμ</a:t>
            </a:r>
            <a:r>
              <a:rPr lang="en-US" altLang="en-US" sz="2000" dirty="0"/>
              <a:t>.) </a:t>
            </a:r>
            <a:r>
              <a:rPr lang="en-US" altLang="en-US" sz="2000" i="1" dirty="0"/>
              <a:t>Reading Bernstein, Researching Bernstein, </a:t>
            </a:r>
            <a:r>
              <a:rPr lang="en-GB" altLang="en-US" sz="2000" dirty="0"/>
              <a:t>London: </a:t>
            </a:r>
            <a:r>
              <a:rPr lang="en-GB" altLang="en-US" sz="2000" dirty="0" err="1"/>
              <a:t>RoutledgeFalmer</a:t>
            </a:r>
            <a:r>
              <a:rPr lang="en-US" altLang="en-US" sz="2000" dirty="0"/>
              <a:t>.</a:t>
            </a:r>
            <a:endParaRPr lang="el-GR" altLang="en-US" sz="2000" dirty="0"/>
          </a:p>
          <a:p>
            <a:r>
              <a:rPr lang="en-US" altLang="en-US" sz="2000" dirty="0" err="1"/>
              <a:t>Delpit</a:t>
            </a:r>
            <a:r>
              <a:rPr lang="en-GB" altLang="en-US" sz="2000" dirty="0"/>
              <a:t>, </a:t>
            </a:r>
            <a:r>
              <a:rPr lang="en-US" altLang="en-US" sz="2000" dirty="0"/>
              <a:t>L</a:t>
            </a:r>
            <a:r>
              <a:rPr lang="en-GB" altLang="en-US" sz="2000" dirty="0"/>
              <a:t>.</a:t>
            </a:r>
            <a:r>
              <a:rPr lang="en-US" altLang="en-US" sz="2000" dirty="0"/>
              <a:t>D</a:t>
            </a:r>
            <a:r>
              <a:rPr lang="en-GB" altLang="en-US" sz="2000" dirty="0"/>
              <a:t>. (2004), “</a:t>
            </a:r>
            <a:r>
              <a:rPr lang="en-US" altLang="en-US" sz="2000" dirty="0"/>
              <a:t>The silenced dialogue</a:t>
            </a:r>
            <a:r>
              <a:rPr lang="en-GB" altLang="en-US" sz="2000" dirty="0"/>
              <a:t>. </a:t>
            </a:r>
            <a:r>
              <a:rPr lang="en-US" altLang="en-US" sz="2000" dirty="0"/>
              <a:t>Power and pedagogy in educating other people’s children” in</a:t>
            </a:r>
            <a:r>
              <a:rPr lang="en-US" altLang="en-US" sz="2000" i="1" dirty="0"/>
              <a:t> </a:t>
            </a:r>
            <a:r>
              <a:rPr lang="en-US" altLang="en-US" sz="2000" dirty="0"/>
              <a:t>Ladson-Billings G. &amp; </a:t>
            </a:r>
            <a:r>
              <a:rPr lang="en-US" altLang="en-US" sz="2000" dirty="0" err="1"/>
              <a:t>Gillborn</a:t>
            </a:r>
            <a:r>
              <a:rPr lang="en-US" altLang="en-US" sz="2000" dirty="0"/>
              <a:t> D.,</a:t>
            </a:r>
            <a:r>
              <a:rPr lang="en-US" altLang="en-US" sz="2000" i="1" dirty="0"/>
              <a:t> Multicultural Education</a:t>
            </a:r>
            <a:r>
              <a:rPr lang="en-US" altLang="en-US" sz="2000" dirty="0"/>
              <a:t>, London: </a:t>
            </a:r>
            <a:r>
              <a:rPr lang="en-US" altLang="en-US" sz="2000" dirty="0" err="1"/>
              <a:t>RoutledgeFalmer</a:t>
            </a:r>
            <a:r>
              <a:rPr lang="en-US" altLang="en-US" sz="2000" dirty="0"/>
              <a:t>, 225-242. </a:t>
            </a:r>
            <a:r>
              <a:rPr lang="el-GR" altLang="en-US" sz="2000" dirty="0"/>
              <a:t>(πρώτη δημοσίευση στο </a:t>
            </a:r>
            <a:r>
              <a:rPr lang="en-US" altLang="en-US" sz="2000" dirty="0"/>
              <a:t>Halsey </a:t>
            </a:r>
            <a:r>
              <a:rPr lang="el-GR" altLang="en-US" sz="2000" dirty="0"/>
              <a:t>κ.ά.</a:t>
            </a:r>
            <a:r>
              <a:rPr lang="en-US" altLang="en-US" sz="2000" dirty="0"/>
              <a:t> </a:t>
            </a:r>
            <a:r>
              <a:rPr lang="el-GR" altLang="en-US" sz="2000" dirty="0" smtClean="0"/>
              <a:t>1997)</a:t>
            </a:r>
            <a:endParaRPr lang="el-GR" altLang="en-US" sz="2000" dirty="0"/>
          </a:p>
        </p:txBody>
      </p:sp>
    </p:spTree>
    <p:extLst>
      <p:ext uri="{BB962C8B-B14F-4D97-AF65-F5344CB8AC3E}">
        <p14:creationId xmlns:p14="http://schemas.microsoft.com/office/powerpoint/2010/main" val="219409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n-US" sz="2000" dirty="0" smtClean="0"/>
              <a:t>1.0</a:t>
            </a:r>
            <a:r>
              <a:rPr lang="el-GR" sz="2000" dirty="0" smtClean="0"/>
              <a:t>.  </a:t>
            </a:r>
            <a:endParaRPr lang="el-GR" sz="2000" dirty="0"/>
          </a:p>
          <a:p>
            <a:pPr marL="0" indent="0">
              <a:buNone/>
            </a:pPr>
            <a:r>
              <a:rPr lang="el-GR" sz="2000" dirty="0"/>
              <a:t>Έχουν προηγηθεί οι κάτωθι εκδόσεις:</a:t>
            </a:r>
          </a:p>
          <a:p>
            <a:r>
              <a:rPr lang="el-GR" sz="2000" dirty="0" smtClean="0"/>
              <a:t>Έκδοση διαθέσιμη </a:t>
            </a:r>
            <a:r>
              <a:rPr lang="el-GR" sz="2000" dirty="0">
                <a:hlinkClick r:id="rId3"/>
              </a:rPr>
              <a:t>εδώ</a:t>
            </a:r>
            <a:r>
              <a:rPr lang="el-GR" sz="2000" dirty="0"/>
              <a:t>. </a:t>
            </a:r>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Αλεξάνδρα Βασιλοπούλου </a:t>
            </a:r>
            <a:r>
              <a:rPr lang="en-US" sz="2000" dirty="0" smtClean="0"/>
              <a:t>2015</a:t>
            </a:r>
            <a:r>
              <a:rPr lang="el-GR" sz="2000" dirty="0" smtClean="0"/>
              <a:t>. Αλεξάνδρα Βασιλοπούλου. «</a:t>
            </a:r>
            <a:r>
              <a:rPr lang="el-GR" sz="2000" dirty="0"/>
              <a:t>Οι κοινωνικές παράμετροι </a:t>
            </a:r>
            <a:br>
              <a:rPr lang="el-GR" sz="2000" dirty="0"/>
            </a:br>
            <a:r>
              <a:rPr lang="el-GR" sz="2000" dirty="0"/>
              <a:t>της εκπαιδευτικής διαδικασίας. Εισαγωγή</a:t>
            </a:r>
            <a:r>
              <a:rPr lang="el-GR" sz="2000" dirty="0" smtClean="0"/>
              <a:t>». </a:t>
            </a:r>
            <a:r>
              <a:rPr lang="el-GR" sz="2000" dirty="0"/>
              <a:t>Έκδοση: </a:t>
            </a:r>
            <a:r>
              <a:rPr lang="el-GR" sz="2000" dirty="0" smtClean="0"/>
              <a:t>1.0</a:t>
            </a:r>
            <a:r>
              <a:rPr lang="el-GR" sz="2000" dirty="0"/>
              <a:t>. Αθήνα </a:t>
            </a:r>
            <a:r>
              <a:rPr lang="el-GR" sz="2000" dirty="0" smtClean="0"/>
              <a:t>2015. </a:t>
            </a:r>
            <a:r>
              <a:rPr lang="el-GR" sz="2000" dirty="0"/>
              <a:t>Διαθέσιμο από τη δικτυακή </a:t>
            </a:r>
            <a:r>
              <a:rPr lang="el-GR" sz="2000" dirty="0" smtClean="0"/>
              <a:t>διεύθυνση: </a:t>
            </a:r>
            <a:r>
              <a:rPr lang="en-GB" sz="2000" dirty="0" smtClean="0">
                <a:hlinkClick r:id="rId3"/>
              </a:rPr>
              <a:t>opencourses.uoa.gr/courses/ECD105</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a:xfrm>
            <a:off x="179512" y="1556792"/>
            <a:ext cx="8856984" cy="4525963"/>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r>
              <a:rPr lang="el-GR" sz="2000" dirty="0"/>
              <a:t>Εικόνα 1: ΜΠΑΖΙΛ ΜΠΕΡΝΣΤΑΪΝ. </a:t>
            </a:r>
            <a:r>
              <a:rPr lang="en-US" sz="2000" dirty="0"/>
              <a:t>Copyrighted. </a:t>
            </a:r>
            <a:r>
              <a:rPr lang="el-GR" sz="2000" dirty="0"/>
              <a:t>Σύνδεσμος</a:t>
            </a:r>
            <a:r>
              <a:rPr lang="en-US" sz="2000" dirty="0"/>
              <a:t>: </a:t>
            </a:r>
            <a:r>
              <a:rPr lang="en-US" sz="2000" dirty="0">
                <a:hlinkClick r:id="rId3"/>
              </a:rPr>
              <a:t>http://www.thefullwiki.org/Basil_Bernstein</a:t>
            </a:r>
            <a:r>
              <a:rPr lang="el-GR" sz="2000" dirty="0"/>
              <a:t>. Πηγή</a:t>
            </a:r>
            <a:r>
              <a:rPr lang="en-US" sz="2000" dirty="0"/>
              <a:t>: </a:t>
            </a:r>
            <a:r>
              <a:rPr lang="en-US" sz="2000" dirty="0">
                <a:hlinkClick r:id="rId4"/>
              </a:rPr>
              <a:t>www.thefullwiki.org</a:t>
            </a:r>
            <a:r>
              <a:rPr lang="el-GR" sz="2000" dirty="0"/>
              <a:t>.</a:t>
            </a:r>
          </a:p>
        </p:txBody>
      </p:sp>
    </p:spTree>
    <p:extLst>
      <p:ext uri="{BB962C8B-B14F-4D97-AF65-F5344CB8AC3E}">
        <p14:creationId xmlns:p14="http://schemas.microsoft.com/office/powerpoint/2010/main" val="2353045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smtClean="0"/>
              <a:t>Οι κοινωνικές παράμετροι </a:t>
            </a:r>
            <a:r>
              <a:rPr lang="en-US" altLang="en-US" dirty="0" smtClean="0"/>
              <a:t/>
            </a:r>
            <a:br>
              <a:rPr lang="en-US" altLang="en-US" dirty="0" smtClean="0"/>
            </a:br>
            <a:r>
              <a:rPr lang="el-GR" altLang="en-US" dirty="0" smtClean="0"/>
              <a:t>της εκπαιδευτικής διαδικασίας</a:t>
            </a:r>
            <a:endParaRPr lang="el-GR" dirty="0"/>
          </a:p>
        </p:txBody>
      </p:sp>
      <p:sp>
        <p:nvSpPr>
          <p:cNvPr id="5" name="Θέση περιεχομένου 4"/>
          <p:cNvSpPr>
            <a:spLocks noGrp="1"/>
          </p:cNvSpPr>
          <p:nvPr>
            <p:ph idx="1"/>
          </p:nvPr>
        </p:nvSpPr>
        <p:spPr/>
        <p:txBody>
          <a:bodyPr>
            <a:noAutofit/>
          </a:bodyPr>
          <a:lstStyle/>
          <a:p>
            <a:pPr marL="0" indent="0">
              <a:lnSpc>
                <a:spcPct val="80000"/>
              </a:lnSpc>
              <a:buNone/>
            </a:pPr>
            <a:endParaRPr lang="el-GR" altLang="en-US" sz="2800" dirty="0" smtClean="0"/>
          </a:p>
          <a:p>
            <a:pPr marL="0" indent="0">
              <a:lnSpc>
                <a:spcPct val="80000"/>
              </a:lnSpc>
              <a:buNone/>
            </a:pPr>
            <a:r>
              <a:rPr lang="el-GR" altLang="en-US" sz="2800" dirty="0"/>
              <a:t>Χειμερινό εξάμηνο 201</a:t>
            </a:r>
            <a:r>
              <a:rPr lang="en-US" altLang="en-US" sz="2800" dirty="0"/>
              <a:t>5</a:t>
            </a:r>
            <a:endParaRPr lang="el-GR" altLang="en-US" sz="2800" dirty="0"/>
          </a:p>
          <a:p>
            <a:pPr marL="0" indent="0">
              <a:lnSpc>
                <a:spcPct val="80000"/>
              </a:lnSpc>
              <a:buNone/>
            </a:pPr>
            <a:endParaRPr lang="el-GR" altLang="en-US" sz="2800" dirty="0"/>
          </a:p>
          <a:p>
            <a:pPr marL="0" indent="0">
              <a:lnSpc>
                <a:spcPct val="80000"/>
              </a:lnSpc>
              <a:buNone/>
            </a:pPr>
            <a:r>
              <a:rPr lang="el-GR" altLang="en-US" sz="2800" dirty="0"/>
              <a:t>Διδάσκουσα: Αλεξάνδρα Βασιλοπούλου</a:t>
            </a:r>
          </a:p>
          <a:p>
            <a:pPr marL="0" indent="0">
              <a:lnSpc>
                <a:spcPct val="80000"/>
              </a:lnSpc>
              <a:buNone/>
            </a:pPr>
            <a:r>
              <a:rPr lang="en-US" altLang="en-US" sz="2800" dirty="0">
                <a:hlinkClick r:id="rId3"/>
              </a:rPr>
              <a:t>avasil@ecd.uoa.gr</a:t>
            </a:r>
            <a:endParaRPr lang="en-US" altLang="en-US" sz="2800" dirty="0"/>
          </a:p>
          <a:p>
            <a:pPr marL="0" indent="0">
              <a:lnSpc>
                <a:spcPct val="80000"/>
              </a:lnSpc>
              <a:buNone/>
            </a:pPr>
            <a:endParaRPr lang="el-GR" altLang="en-US" sz="2800" dirty="0"/>
          </a:p>
          <a:p>
            <a:pPr marL="0" indent="0">
              <a:lnSpc>
                <a:spcPct val="80000"/>
              </a:lnSpc>
              <a:buNone/>
            </a:pPr>
            <a:r>
              <a:rPr lang="el-GR" altLang="en-US" sz="2800" dirty="0"/>
              <a:t>Μάθημα 7</a:t>
            </a:r>
            <a:r>
              <a:rPr lang="el-GR" altLang="en-US" sz="2800" baseline="30000" dirty="0"/>
              <a:t>ο</a:t>
            </a:r>
            <a:r>
              <a:rPr lang="el-GR" altLang="en-US" sz="2800" dirty="0"/>
              <a:t>: Η μελέτη των ορατών παιδαγωγικών πρακτικών</a:t>
            </a:r>
            <a:endParaRPr lang="en-US" altLang="en-US" sz="2800" dirty="0"/>
          </a:p>
        </p:txBody>
      </p:sp>
    </p:spTree>
    <p:extLst>
      <p:ext uri="{BB962C8B-B14F-4D97-AF65-F5344CB8AC3E}">
        <p14:creationId xmlns:p14="http://schemas.microsoft.com/office/powerpoint/2010/main" val="1873941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n-US" dirty="0"/>
              <a:t>Ερωτήματα</a:t>
            </a:r>
          </a:p>
        </p:txBody>
      </p:sp>
      <p:sp>
        <p:nvSpPr>
          <p:cNvPr id="3" name="Θέση περιεχομένου 2"/>
          <p:cNvSpPr>
            <a:spLocks noGrp="1"/>
          </p:cNvSpPr>
          <p:nvPr>
            <p:ph idx="1"/>
          </p:nvPr>
        </p:nvSpPr>
        <p:spPr/>
        <p:txBody>
          <a:bodyPr>
            <a:normAutofit/>
          </a:bodyPr>
          <a:lstStyle/>
          <a:p>
            <a:pPr>
              <a:buFontTx/>
              <a:buNone/>
            </a:pPr>
            <a:r>
              <a:rPr lang="el-GR" altLang="en-US" sz="2800" dirty="0" smtClean="0"/>
              <a:t>1</a:t>
            </a:r>
            <a:r>
              <a:rPr lang="el-GR" altLang="en-US" sz="2800" dirty="0"/>
              <a:t>) Πώς μπορούμε να αναλύσουμε διαφορετικές παιδαγωγικές πρακτικές;</a:t>
            </a:r>
          </a:p>
          <a:p>
            <a:pPr>
              <a:buFontTx/>
              <a:buNone/>
            </a:pPr>
            <a:r>
              <a:rPr lang="el-GR" altLang="en-US" sz="2800" dirty="0"/>
              <a:t>2) Ποιες ταξικές παραδοχές εμπεριέχονται στις διαφορετικές παιδαγωγικές πρακτικές;</a:t>
            </a:r>
          </a:p>
          <a:p>
            <a:pPr>
              <a:buFontTx/>
              <a:buNone/>
            </a:pPr>
            <a:r>
              <a:rPr lang="el-GR" altLang="en-US" sz="2800" dirty="0"/>
              <a:t>3) Ποιες οι εσωτερικές διαφοροποιήσεις διαφορετικών παιδαγωγικών;  </a:t>
            </a:r>
          </a:p>
        </p:txBody>
      </p:sp>
    </p:spTree>
    <p:extLst>
      <p:ext uri="{BB962C8B-B14F-4D97-AF65-F5344CB8AC3E}">
        <p14:creationId xmlns:p14="http://schemas.microsoft.com/office/powerpoint/2010/main" val="2807903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pPr marL="609600" indent="-609600">
              <a:lnSpc>
                <a:spcPct val="80000"/>
              </a:lnSpc>
            </a:pPr>
            <a:r>
              <a:rPr lang="en-US" altLang="en-US" dirty="0"/>
              <a:t>Basil Bernstein</a:t>
            </a:r>
            <a:endParaRPr lang="el-GR" altLang="en-US" dirty="0"/>
          </a:p>
        </p:txBody>
      </p:sp>
      <p:sp>
        <p:nvSpPr>
          <p:cNvPr id="5" name="Θέση περιεχομένου 4"/>
          <p:cNvSpPr>
            <a:spLocks noGrp="1"/>
          </p:cNvSpPr>
          <p:nvPr>
            <p:ph idx="1"/>
          </p:nvPr>
        </p:nvSpPr>
        <p:spPr/>
        <p:txBody>
          <a:bodyPr>
            <a:noAutofit/>
          </a:bodyPr>
          <a:lstStyle/>
          <a:p>
            <a:pPr marL="609600" indent="-609600">
              <a:lnSpc>
                <a:spcPct val="90000"/>
              </a:lnSpc>
              <a:buFontTx/>
              <a:buNone/>
            </a:pPr>
            <a:endParaRPr lang="el-GR" altLang="en-US" sz="2000" dirty="0"/>
          </a:p>
          <a:p>
            <a:pPr marL="609600" indent="-609600">
              <a:lnSpc>
                <a:spcPct val="90000"/>
              </a:lnSpc>
              <a:buFontTx/>
              <a:buNone/>
            </a:pPr>
            <a:r>
              <a:rPr lang="el-GR" altLang="en-US" sz="2000" dirty="0"/>
              <a:t>Θεωρία των παιδαγωγικών πρακτικών</a:t>
            </a:r>
          </a:p>
          <a:p>
            <a:pPr marL="609600" indent="-609600">
              <a:lnSpc>
                <a:spcPct val="90000"/>
              </a:lnSpc>
              <a:buFontTx/>
              <a:buNone/>
            </a:pPr>
            <a:endParaRPr lang="el-GR" altLang="en-US" sz="2000" dirty="0"/>
          </a:p>
          <a:p>
            <a:pPr marL="609600" indent="-609600">
              <a:lnSpc>
                <a:spcPct val="90000"/>
              </a:lnSpc>
            </a:pPr>
            <a:r>
              <a:rPr lang="en-US" altLang="en-US" sz="2000" dirty="0"/>
              <a:t>Bernstein, Β. (1975) </a:t>
            </a:r>
            <a:r>
              <a:rPr lang="en-US" altLang="en-US" sz="2000" i="1" dirty="0"/>
              <a:t>Class</a:t>
            </a:r>
            <a:r>
              <a:rPr lang="en-GB" altLang="en-US" sz="2000" i="1" dirty="0"/>
              <a:t>, </a:t>
            </a:r>
            <a:r>
              <a:rPr lang="en-US" altLang="en-US" sz="2000" i="1" dirty="0"/>
              <a:t>codes and control</a:t>
            </a:r>
            <a:r>
              <a:rPr lang="en-US" altLang="en-US" sz="2000" dirty="0"/>
              <a:t>, Vol. </a:t>
            </a:r>
            <a:r>
              <a:rPr lang="en-GB" altLang="en-US" sz="2000" dirty="0"/>
              <a:t>3</a:t>
            </a:r>
            <a:r>
              <a:rPr lang="en-US" altLang="en-US" sz="2000" dirty="0"/>
              <a:t>, London: Routledge &amp; Kegan Paul.              </a:t>
            </a:r>
          </a:p>
          <a:p>
            <a:pPr marL="609600" indent="-609600">
              <a:lnSpc>
                <a:spcPct val="90000"/>
              </a:lnSpc>
            </a:pPr>
            <a:r>
              <a:rPr lang="en-US" altLang="en-US" sz="2000" dirty="0"/>
              <a:t>Bernstein</a:t>
            </a:r>
            <a:r>
              <a:rPr lang="el-GR" altLang="en-US" sz="2000" dirty="0"/>
              <a:t>, Β. [1989,1991](2000) </a:t>
            </a:r>
            <a:r>
              <a:rPr lang="el-GR" altLang="en-US" sz="2000" i="1" dirty="0"/>
              <a:t>Παιδαγωγικοί Κώδικες και Κοινωνικός Έλεγχος</a:t>
            </a:r>
            <a:r>
              <a:rPr lang="el-GR" altLang="en-US" sz="2000" dirty="0"/>
              <a:t>, (εισαγωγή-μετάφραση Ι. Σολομών), Αθήνα: Αλεξάνδρεια. </a:t>
            </a:r>
            <a:endParaRPr lang="el-GR" altLang="en-US" sz="2000" dirty="0" smtClean="0"/>
          </a:p>
          <a:p>
            <a:pPr marL="609600" indent="-609600">
              <a:lnSpc>
                <a:spcPct val="90000"/>
              </a:lnSpc>
            </a:pPr>
            <a:r>
              <a:rPr lang="en-US" altLang="en-US" sz="2000" dirty="0" smtClean="0"/>
              <a:t>Bernstein</a:t>
            </a:r>
            <a:r>
              <a:rPr lang="en-US" altLang="en-US" sz="2000" dirty="0"/>
              <a:t>, Β. (19</a:t>
            </a:r>
            <a:r>
              <a:rPr lang="en-GB" altLang="en-US" sz="2000" dirty="0"/>
              <a:t>90</a:t>
            </a:r>
            <a:r>
              <a:rPr lang="en-US" altLang="en-US" sz="2000" dirty="0"/>
              <a:t>) </a:t>
            </a:r>
            <a:r>
              <a:rPr lang="en-US" altLang="en-US" sz="2000" i="1" dirty="0"/>
              <a:t>The Structuring of Pedagogic Discourse</a:t>
            </a:r>
            <a:r>
              <a:rPr lang="en-GB" altLang="en-US" sz="2000" dirty="0"/>
              <a:t>,</a:t>
            </a:r>
            <a:r>
              <a:rPr lang="en-US" altLang="en-US" sz="2000" i="1" dirty="0"/>
              <a:t> Class</a:t>
            </a:r>
            <a:r>
              <a:rPr lang="en-GB" altLang="en-US" sz="2000" i="1" dirty="0"/>
              <a:t>, </a:t>
            </a:r>
            <a:r>
              <a:rPr lang="en-US" altLang="en-US" sz="2000" i="1" dirty="0"/>
              <a:t>codes and control</a:t>
            </a:r>
            <a:r>
              <a:rPr lang="en-US" altLang="en-US" sz="2000" dirty="0"/>
              <a:t>, Vol. </a:t>
            </a:r>
            <a:r>
              <a:rPr lang="en-GB" altLang="en-US" sz="2000" dirty="0"/>
              <a:t>4</a:t>
            </a:r>
            <a:r>
              <a:rPr lang="en-US" altLang="en-US" sz="2000" dirty="0"/>
              <a:t>,  London: Routledge.</a:t>
            </a:r>
          </a:p>
          <a:p>
            <a:pPr marL="609600" indent="-609600">
              <a:lnSpc>
                <a:spcPct val="90000"/>
              </a:lnSpc>
            </a:pPr>
            <a:r>
              <a:rPr lang="en-US" altLang="en-US" sz="2000" dirty="0"/>
              <a:t>Bernstein, Β. [</a:t>
            </a:r>
            <a:r>
              <a:rPr lang="en-GB" altLang="en-US" sz="2000" dirty="0"/>
              <a:t>1996](</a:t>
            </a:r>
            <a:r>
              <a:rPr lang="en-US" altLang="en-US" sz="2000" dirty="0"/>
              <a:t>2000 </a:t>
            </a:r>
            <a:r>
              <a:rPr lang="el-GR" altLang="en-US" sz="2000" dirty="0"/>
              <a:t>αναθεωρημένη</a:t>
            </a:r>
            <a:r>
              <a:rPr lang="en-GB" altLang="en-US" sz="2000" dirty="0"/>
              <a:t> </a:t>
            </a:r>
            <a:r>
              <a:rPr lang="el-GR" altLang="en-US" sz="2000" dirty="0"/>
              <a:t>έκδοση</a:t>
            </a:r>
            <a:r>
              <a:rPr lang="en-GB" altLang="en-US" sz="2000" dirty="0"/>
              <a:t>) </a:t>
            </a:r>
            <a:r>
              <a:rPr lang="en-US" altLang="en-US" sz="2000" i="1" dirty="0"/>
              <a:t>Pedagogy, Symbolic Control and Identity: Theory, Research, Critique</a:t>
            </a:r>
            <a:r>
              <a:rPr lang="en-US" altLang="en-US" sz="2000" dirty="0"/>
              <a:t>, Oxford: </a:t>
            </a:r>
            <a:r>
              <a:rPr lang="en-US" altLang="en-US" sz="2000" dirty="0" err="1"/>
              <a:t>Rowman</a:t>
            </a:r>
            <a:r>
              <a:rPr lang="en-US" altLang="en-US" sz="2000" dirty="0"/>
              <a:t> &amp; Littlefield.</a:t>
            </a:r>
            <a:endParaRPr lang="el-GR" altLang="en-US" sz="2000" dirty="0"/>
          </a:p>
        </p:txBody>
      </p:sp>
      <p:pic>
        <p:nvPicPr>
          <p:cNvPr id="6" name="Picture 4" descr="180px-Basil_bernstein_by_LGdL">
            <a:hlinkClick r:id="rId3" tooltip="Basil Bernstein."/>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02310"/>
            <a:ext cx="1714500" cy="20288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373616" y="2232100"/>
            <a:ext cx="313184" cy="240020"/>
          </a:xfrm>
          <a:prstGeom prst="rect">
            <a:avLst/>
          </a:prstGeom>
        </p:spPr>
        <p:txBody>
          <a:bodyPr vert="horz" wrap="square" lIns="91440" tIns="45720" rIns="91440" bIns="45720" rtlCol="0" anchor="ctr">
            <a:normAutofit fontScale="62500" lnSpcReduction="20000"/>
          </a:bodyPr>
          <a:lstStyle/>
          <a:p>
            <a:r>
              <a:rPr lang="el-GR" dirty="0" smtClean="0">
                <a:solidFill>
                  <a:schemeClr val="bg1"/>
                </a:solidFill>
              </a:rPr>
              <a:t>1</a:t>
            </a:r>
          </a:p>
        </p:txBody>
      </p:sp>
    </p:spTree>
    <p:extLst>
      <p:ext uri="{BB962C8B-B14F-4D97-AF65-F5344CB8AC3E}">
        <p14:creationId xmlns:p14="http://schemas.microsoft.com/office/powerpoint/2010/main" val="3754234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n-US" dirty="0"/>
              <a:t>Αόρατες παιδαγωγικές πρακτικές: φιλελεύθερες/προοδευτικές και ριζοσπαστικές/προοδευτικές</a:t>
            </a:r>
          </a:p>
          <a:p>
            <a:pPr marL="0" indent="0">
              <a:buNone/>
            </a:pPr>
            <a:endParaRPr lang="el-GR" altLang="en-US" dirty="0" smtClean="0"/>
          </a:p>
          <a:p>
            <a:pPr marL="0" indent="0">
              <a:buNone/>
            </a:pPr>
            <a:r>
              <a:rPr lang="de-DE" altLang="en-US" dirty="0" smtClean="0"/>
              <a:t>Bernstein</a:t>
            </a:r>
            <a:r>
              <a:rPr lang="el-GR" altLang="en-US" dirty="0"/>
              <a:t>, Β. (1991β)(β’ έκδοση) «Κοινωνική τάξη και παιδαγωγικές πρακτικές» </a:t>
            </a:r>
            <a:r>
              <a:rPr lang="el-GR" altLang="en-US" i="1" dirty="0"/>
              <a:t>Παιδαγωγικοί Κώδικες και Κοινωνικός Έλεγχος</a:t>
            </a:r>
            <a:r>
              <a:rPr lang="el-GR" altLang="en-US" dirty="0"/>
              <a:t>, Αθήνα: Αλεξάνδρεια. </a:t>
            </a:r>
          </a:p>
        </p:txBody>
      </p:sp>
    </p:spTree>
    <p:extLst>
      <p:ext uri="{BB962C8B-B14F-4D97-AF65-F5344CB8AC3E}">
        <p14:creationId xmlns:p14="http://schemas.microsoft.com/office/powerpoint/2010/main" val="3388510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Ταξικές παραδοχές της ορατής παιδαγωγικής πρακτικής</a:t>
            </a:r>
            <a:endParaRPr lang="el-GR" dirty="0"/>
          </a:p>
        </p:txBody>
      </p:sp>
      <p:sp>
        <p:nvSpPr>
          <p:cNvPr id="5" name="Θέση περιεχομένου 4"/>
          <p:cNvSpPr>
            <a:spLocks noGrp="1"/>
          </p:cNvSpPr>
          <p:nvPr>
            <p:ph idx="1"/>
          </p:nvPr>
        </p:nvSpPr>
        <p:spPr/>
        <p:txBody>
          <a:bodyPr>
            <a:noAutofit/>
          </a:bodyPr>
          <a:lstStyle/>
          <a:p>
            <a:r>
              <a:rPr lang="el-GR" altLang="en-US" dirty="0"/>
              <a:t>Έμφαση στην επιτέλεση. </a:t>
            </a:r>
          </a:p>
          <a:p>
            <a:r>
              <a:rPr lang="el-GR" altLang="en-US" dirty="0"/>
              <a:t>Σημασία έχει οι μαθητές να ανταποκρίνονται σε συγκεκριμένα κριτήρια ανάλογα με το στάδιο ανάπτυξής τους.</a:t>
            </a:r>
          </a:p>
          <a:p>
            <a:endParaRPr lang="el-GR" altLang="en-US" dirty="0"/>
          </a:p>
        </p:txBody>
      </p:sp>
    </p:spTree>
    <p:extLst>
      <p:ext uri="{BB962C8B-B14F-4D97-AF65-F5344CB8AC3E}">
        <p14:creationId xmlns:p14="http://schemas.microsoft.com/office/powerpoint/2010/main" val="3006033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n-US" dirty="0"/>
              <a:t>«Όσο ισχυρότερη είναι η ταξινόμηση και </a:t>
            </a:r>
            <a:r>
              <a:rPr lang="el-GR" altLang="en-US" dirty="0" smtClean="0"/>
              <a:t>η </a:t>
            </a:r>
            <a:r>
              <a:rPr lang="el-GR" altLang="en-US" dirty="0"/>
              <a:t>περιχάραξη, τόσο περισσότερο </a:t>
            </a:r>
            <a:r>
              <a:rPr lang="el-GR" altLang="en-US" dirty="0" smtClean="0"/>
              <a:t>η</a:t>
            </a:r>
            <a:r>
              <a:rPr lang="el-GR" altLang="en-US" dirty="0"/>
              <a:t> εκπαιδευτική σχέση έχει την τάση να είναι ιεραρχική και τελετουργική, με τον μαθητή να θεωρείται αδαής, έχοντας μικρή κοινωνική θέση και ελάχιστα δικαιώματα» </a:t>
            </a:r>
            <a:endParaRPr lang="el-GR" altLang="en-US" dirty="0" smtClean="0"/>
          </a:p>
          <a:p>
            <a:pPr marL="0" indent="0">
              <a:buNone/>
            </a:pPr>
            <a:r>
              <a:rPr lang="el-GR" altLang="en-US" dirty="0"/>
              <a:t>(</a:t>
            </a:r>
            <a:r>
              <a:rPr lang="en-US" altLang="en-US" dirty="0"/>
              <a:t>Bernstein</a:t>
            </a:r>
            <a:r>
              <a:rPr lang="el-GR" altLang="en-US" dirty="0"/>
              <a:t> 1971: 58)</a:t>
            </a:r>
            <a:endParaRPr lang="el-GR" dirty="0"/>
          </a:p>
        </p:txBody>
      </p:sp>
    </p:spTree>
    <p:extLst>
      <p:ext uri="{BB962C8B-B14F-4D97-AF65-F5344CB8AC3E}">
        <p14:creationId xmlns:p14="http://schemas.microsoft.com/office/powerpoint/2010/main" val="2661539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Εσωτερικές διαφοροποιήσεις ορατών παιδαγωγικών:</a:t>
            </a:r>
            <a:endParaRPr lang="el-GR" dirty="0"/>
          </a:p>
        </p:txBody>
      </p:sp>
      <p:sp>
        <p:nvSpPr>
          <p:cNvPr id="5" name="Θέση περιεχομένου 4"/>
          <p:cNvSpPr>
            <a:spLocks noGrp="1"/>
          </p:cNvSpPr>
          <p:nvPr>
            <p:ph idx="1"/>
          </p:nvPr>
        </p:nvSpPr>
        <p:spPr/>
        <p:txBody>
          <a:bodyPr>
            <a:noAutofit/>
          </a:bodyPr>
          <a:lstStyle/>
          <a:p>
            <a:r>
              <a:rPr lang="el-GR" altLang="en-US" dirty="0"/>
              <a:t>Αυτόνομη Ορατή Παιδαγωγική (ΑΟΠ)- έμφαση στην αυτονομία της γνώσης</a:t>
            </a:r>
          </a:p>
          <a:p>
            <a:r>
              <a:rPr lang="el-GR" altLang="en-US" dirty="0"/>
              <a:t>Προσαρμοσμένη στην Αγορά Ορατή Παιδαγωγική (ΠΑΟΠ)- έμφαση στην επαγγελματική εκπαίδευση, καλλιέργεια «δεξιοτήτων»</a:t>
            </a:r>
            <a:r>
              <a:rPr lang="en-US" altLang="en-US" dirty="0"/>
              <a:t>.</a:t>
            </a:r>
            <a:endParaRPr lang="el-GR" altLang="en-US" dirty="0"/>
          </a:p>
        </p:txBody>
      </p:sp>
    </p:spTree>
    <p:extLst>
      <p:ext uri="{BB962C8B-B14F-4D97-AF65-F5344CB8AC3E}">
        <p14:creationId xmlns:p14="http://schemas.microsoft.com/office/powerpoint/2010/main" val="2748932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n-US" sz="3200" dirty="0"/>
              <a:t>Πώς ανταποκρίνονται τα παιδιά με διαφορετική ταξική προέλευση σε ορατές πρακτικές;</a:t>
            </a:r>
            <a:endParaRPr lang="el-GR" sz="3200" dirty="0"/>
          </a:p>
        </p:txBody>
      </p:sp>
      <p:sp>
        <p:nvSpPr>
          <p:cNvPr id="5" name="Θέση περιεχομένου 4"/>
          <p:cNvSpPr>
            <a:spLocks noGrp="1"/>
          </p:cNvSpPr>
          <p:nvPr>
            <p:ph idx="1"/>
          </p:nvPr>
        </p:nvSpPr>
        <p:spPr/>
        <p:txBody>
          <a:bodyPr>
            <a:noAutofit/>
          </a:bodyPr>
          <a:lstStyle/>
          <a:p>
            <a:pPr>
              <a:lnSpc>
                <a:spcPct val="80000"/>
              </a:lnSpc>
            </a:pPr>
            <a:r>
              <a:rPr lang="en-US" altLang="en-US" sz="2400" dirty="0"/>
              <a:t>E</a:t>
            </a:r>
            <a:r>
              <a:rPr lang="el-GR" altLang="en-US" sz="2400" dirty="0"/>
              <a:t>ίναι πιο εύκολο να παρακολουθήσουν το σχολείο μέσα από ορατές (παρά αόρατες) πρακτικές οι μη προνομιούχοι μαθητές (π.χ. Αφροαμερικανοί της εργατικής τάξης στην έρευνα της </a:t>
            </a:r>
            <a:r>
              <a:rPr lang="en-US" altLang="en-US" sz="2400" dirty="0" err="1"/>
              <a:t>Delpit</a:t>
            </a:r>
            <a:r>
              <a:rPr lang="en-US" altLang="en-US" sz="2400" dirty="0"/>
              <a:t> (1997)</a:t>
            </a:r>
            <a:r>
              <a:rPr lang="el-GR" altLang="en-US" sz="2400" dirty="0"/>
              <a:t>.</a:t>
            </a:r>
          </a:p>
          <a:p>
            <a:pPr>
              <a:lnSpc>
                <a:spcPct val="80000"/>
              </a:lnSpc>
            </a:pPr>
            <a:r>
              <a:rPr lang="el-GR" altLang="en-US" sz="2400" dirty="0"/>
              <a:t>Κάτι τέτοιο απαιτεί: υποστηρικτικές προσχολικές δομές, χαλάρωση της περιχάραξης ως προς τους κανόνες βηματισμού και αλληλουχίας, χαλάρωση της περιχάραξης που ορίζει την επικοινωνία ανάμεσα στη σχολική τάξη και στις κοινότητες με τις οποίες το σχολείο έρχεται σε επαφή (</a:t>
            </a:r>
            <a:r>
              <a:rPr lang="en-US" altLang="en-US" sz="2400" dirty="0"/>
              <a:t>Bernstein 1990: 79</a:t>
            </a:r>
            <a:r>
              <a:rPr lang="el-GR" altLang="en-US" sz="2400" dirty="0"/>
              <a:t>)</a:t>
            </a:r>
            <a:r>
              <a:rPr lang="en-US" altLang="en-US" sz="2400" dirty="0" smtClean="0"/>
              <a:t>.</a:t>
            </a:r>
            <a:endParaRPr lang="en-US" altLang="en-US" sz="2400" dirty="0"/>
          </a:p>
        </p:txBody>
      </p:sp>
    </p:spTree>
    <p:extLst>
      <p:ext uri="{BB962C8B-B14F-4D97-AF65-F5344CB8AC3E}">
        <p14:creationId xmlns:p14="http://schemas.microsoft.com/office/powerpoint/2010/main" val="1313380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1698</TotalTime>
  <Words>964</Words>
  <Application>Microsoft Office PowerPoint</Application>
  <PresentationFormat>On-screen Show (4:3)</PresentationFormat>
  <Paragraphs>113</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Θέμα του Office</vt:lpstr>
      <vt:lpstr>Οι κοινωνικές παράμετροι  της εκπαιδευτικής διαδικασίας </vt:lpstr>
      <vt:lpstr>Οι κοινωνικές παράμετροι  της εκπαιδευτικής διαδικασίας</vt:lpstr>
      <vt:lpstr>Ερωτήματα</vt:lpstr>
      <vt:lpstr>Basil Bernstein</vt:lpstr>
      <vt:lpstr>PowerPoint Presentation</vt:lpstr>
      <vt:lpstr>Ταξικές παραδοχές της ορατής παιδαγωγικής πρακτικής</vt:lpstr>
      <vt:lpstr>PowerPoint Presentation</vt:lpstr>
      <vt:lpstr>Εσωτερικές διαφοροποιήσεις ορατών παιδαγωγικών:</vt:lpstr>
      <vt:lpstr>Πώς ανταποκρίνονται τα παιδιά με διαφορετική ταξική προέλευση σε ορατές πρακτικές;</vt:lpstr>
      <vt:lpstr>Η μελέτη μιας ριζοσπαστικής ορατής παιδαγωγικής (Bourne 2004)</vt:lpstr>
      <vt:lpstr>Βιβλιογραφία</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giannis</cp:lastModifiedBy>
  <cp:revision>200</cp:revision>
  <dcterms:created xsi:type="dcterms:W3CDTF">2012-09-06T09:03:05Z</dcterms:created>
  <dcterms:modified xsi:type="dcterms:W3CDTF">2015-11-02T14:01:46Z</dcterms:modified>
</cp:coreProperties>
</file>