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359" r:id="rId2"/>
    <p:sldId id="365" r:id="rId3"/>
    <p:sldId id="366" r:id="rId4"/>
    <p:sldId id="367" r:id="rId5"/>
    <p:sldId id="368" r:id="rId6"/>
    <p:sldId id="369" r:id="rId7"/>
    <p:sldId id="370" r:id="rId8"/>
    <p:sldId id="371" r:id="rId9"/>
    <p:sldId id="372" r:id="rId10"/>
    <p:sldId id="373" r:id="rId11"/>
    <p:sldId id="374" r:id="rId12"/>
    <p:sldId id="375" r:id="rId13"/>
    <p:sldId id="376" r:id="rId14"/>
    <p:sldId id="377" r:id="rId15"/>
    <p:sldId id="378" r:id="rId16"/>
    <p:sldId id="379" r:id="rId17"/>
    <p:sldId id="380" r:id="rId18"/>
    <p:sldId id="381" r:id="rId19"/>
    <p:sldId id="382" r:id="rId20"/>
    <p:sldId id="383" r:id="rId21"/>
    <p:sldId id="384" r:id="rId22"/>
    <p:sldId id="385" r:id="rId23"/>
    <p:sldId id="362" r:id="rId24"/>
    <p:sldId id="290" r:id="rId25"/>
    <p:sldId id="295" r:id="rId26"/>
    <p:sldId id="299" r:id="rId27"/>
    <p:sldId id="292" r:id="rId28"/>
    <p:sldId id="291" r:id="rId29"/>
    <p:sldId id="294" r:id="rId30"/>
    <p:sldId id="293"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5"/>
            <p14:sldId id="366"/>
            <p14:sldId id="367"/>
            <p14:sldId id="368"/>
            <p14:sldId id="369"/>
            <p14:sldId id="370"/>
            <p14:sldId id="371"/>
            <p14:sldId id="372"/>
            <p14:sldId id="373"/>
            <p14:sldId id="374"/>
            <p14:sldId id="375"/>
            <p14:sldId id="376"/>
            <p14:sldId id="377"/>
            <p14:sldId id="378"/>
            <p14:sldId id="379"/>
            <p14:sldId id="380"/>
            <p14:sldId id="381"/>
            <p14:sldId id="382"/>
            <p14:sldId id="383"/>
            <p14:sldId id="384"/>
            <p14:sldId id="385"/>
            <p14:sldId id="362"/>
            <p14:sldId id="290"/>
            <p14:sldId id="295"/>
            <p14:sldId id="299"/>
            <p14:sldId id="292"/>
            <p14:sldId id="291"/>
            <p14:sldId id="294"/>
          </p14:sldIdLst>
        </p14:section>
        <p14:section name="Untitled Section" id="{0F1CB131-A6BD-43D0-B8D4-1F27CEF7A05E}">
          <p14:sldIdLst>
            <p14:sldId id="29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99283" autoAdjust="0"/>
  </p:normalViewPr>
  <p:slideViewPr>
    <p:cSldViewPr>
      <p:cViewPr varScale="1">
        <p:scale>
          <a:sx n="83" d="100"/>
          <a:sy n="83" d="100"/>
        </p:scale>
        <p:origin x="102" y="690"/>
      </p:cViewPr>
      <p:guideLst>
        <p:guide orient="horz" pos="2160"/>
        <p:guide pos="2880"/>
      </p:guideLst>
    </p:cSldViewPr>
  </p:slideViewPr>
  <p:outlineViewPr>
    <p:cViewPr>
      <p:scale>
        <a:sx n="33" d="100"/>
        <a:sy n="33" d="100"/>
      </p:scale>
      <p:origin x="0" y="10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17/12/2015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25</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26</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29</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30</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lvl="0"/>
            <a:r>
              <a:rPr lang="el-GR" sz="1000" dirty="0" smtClean="0">
                <a:solidFill>
                  <a:srgbClr val="5075BC"/>
                </a:solidFill>
              </a:rPr>
              <a:t>Ενότητα </a:t>
            </a:r>
            <a:r>
              <a:rPr lang="en-US" sz="1000" kern="1200" dirty="0" smtClean="0">
                <a:solidFill>
                  <a:srgbClr val="5075BC"/>
                </a:solidFill>
                <a:latin typeface="+mn-lt"/>
                <a:ea typeface="+mn-ea"/>
                <a:cs typeface="+mn-cs"/>
              </a:rPr>
              <a:t>6</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Ανιχνεύοντας και ερμηνεύοντας τα "απομεινάρια της ιστορίας" στα κείμενα των σύγχρονων σχολικών βιβλίων επιστήμης</a:t>
            </a:r>
            <a:endParaRPr lang="en-US" sz="1000" kern="1200" dirty="0">
              <a:solidFill>
                <a:srgbClr val="5075BC"/>
              </a:solidFill>
              <a:latin typeface="+mn-lt"/>
              <a:ea typeface="+mn-ea"/>
              <a:cs typeface="+mn-cs"/>
            </a:endParaRPr>
          </a:p>
        </p:txBody>
      </p:sp>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6" name="Picture 5"/>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lvl="0"/>
            <a:r>
              <a:rPr lang="el-GR" sz="1000" dirty="0" smtClean="0">
                <a:solidFill>
                  <a:srgbClr val="5075BC"/>
                </a:solidFill>
              </a:rPr>
              <a:t>Ενότητα </a:t>
            </a:r>
            <a:r>
              <a:rPr lang="en-US" sz="1000" kern="1200" dirty="0" smtClean="0">
                <a:solidFill>
                  <a:srgbClr val="5075BC"/>
                </a:solidFill>
                <a:latin typeface="+mn-lt"/>
                <a:ea typeface="+mn-ea"/>
                <a:cs typeface="+mn-cs"/>
              </a:rPr>
              <a:t>6</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Ανιχνεύοντας και ερμηνεύοντας τα "απομεινάρια της ιστορίας" στα κείμενα των σύγχρονων σχολικών βιβλίων επιστήμης</a:t>
            </a:r>
            <a:endParaRPr lang="en-US" sz="1000" kern="1200" dirty="0">
              <a:solidFill>
                <a:srgbClr val="5075BC"/>
              </a:solidFill>
              <a:latin typeface="+mn-lt"/>
              <a:ea typeface="+mn-ea"/>
              <a:cs typeface="+mn-cs"/>
            </a:endParaRPr>
          </a:p>
        </p:txBody>
      </p:sp>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9"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lvl="0"/>
            <a:r>
              <a:rPr lang="el-GR" sz="1000" dirty="0" smtClean="0">
                <a:solidFill>
                  <a:srgbClr val="5075BC"/>
                </a:solidFill>
              </a:rPr>
              <a:t>Ενότητα </a:t>
            </a:r>
            <a:r>
              <a:rPr lang="en-US" sz="1000" kern="1200" dirty="0" smtClean="0">
                <a:solidFill>
                  <a:srgbClr val="5075BC"/>
                </a:solidFill>
                <a:latin typeface="+mn-lt"/>
                <a:ea typeface="+mn-ea"/>
                <a:cs typeface="+mn-cs"/>
              </a:rPr>
              <a:t>6</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Ανιχνεύοντας και ερμηνεύοντας τα "απομεινάρια της ιστορίας" στα κείμενα των σύγχρονων σχολικών βιβλίων επιστήμης</a:t>
            </a:r>
            <a:endParaRPr lang="en-US" sz="1000" kern="1200" dirty="0">
              <a:solidFill>
                <a:srgbClr val="5075BC"/>
              </a:solidFill>
              <a:latin typeface="+mn-lt"/>
              <a:ea typeface="+mn-ea"/>
              <a:cs typeface="+mn-cs"/>
            </a:endParaRPr>
          </a:p>
        </p:txBody>
      </p:sp>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9" name="Picture 8"/>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10"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lvl="0"/>
            <a:r>
              <a:rPr lang="el-GR" sz="1000" dirty="0" smtClean="0">
                <a:solidFill>
                  <a:srgbClr val="5075BC"/>
                </a:solidFill>
              </a:rPr>
              <a:t>Ενότητα </a:t>
            </a:r>
            <a:r>
              <a:rPr lang="en-US" sz="1000" kern="1200" dirty="0" smtClean="0">
                <a:solidFill>
                  <a:srgbClr val="5075BC"/>
                </a:solidFill>
                <a:latin typeface="+mn-lt"/>
                <a:ea typeface="+mn-ea"/>
                <a:cs typeface="+mn-cs"/>
              </a:rPr>
              <a:t>6</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Ανιχνεύοντας και ερμηνεύοντας τα "απομεινάρια της ιστορίας" στα κείμενα των σύγχρονων σχολικών βιβλίων επιστήμης</a:t>
            </a:r>
            <a:endParaRPr lang="en-US" sz="1000" kern="1200" dirty="0">
              <a:solidFill>
                <a:srgbClr val="5075BC"/>
              </a:solidFill>
              <a:latin typeface="+mn-lt"/>
              <a:ea typeface="+mn-ea"/>
              <a:cs typeface="+mn-cs"/>
            </a:endParaRPr>
          </a:p>
        </p:txBody>
      </p:sp>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5" name="Picture 4"/>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lvl="0"/>
            <a:r>
              <a:rPr lang="el-GR" sz="1000" dirty="0" smtClean="0">
                <a:solidFill>
                  <a:srgbClr val="5075BC"/>
                </a:solidFill>
              </a:rPr>
              <a:t>Ενότητα </a:t>
            </a:r>
            <a:r>
              <a:rPr lang="en-US" sz="1000" kern="1200" dirty="0" smtClean="0">
                <a:solidFill>
                  <a:srgbClr val="5075BC"/>
                </a:solidFill>
                <a:latin typeface="+mn-lt"/>
                <a:ea typeface="+mn-ea"/>
                <a:cs typeface="+mn-cs"/>
              </a:rPr>
              <a:t>6</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Ανιχνεύοντας και ερμηνεύοντας τα "απομεινάρια της ιστορίας" στα κείμενα των σύγχρονων σχολικών βιβλίων επιστήμης</a:t>
            </a:r>
            <a:endParaRPr lang="en-US" sz="1000" kern="1200" dirty="0">
              <a:solidFill>
                <a:srgbClr val="5075BC"/>
              </a:solidFill>
              <a:latin typeface="+mn-lt"/>
              <a:ea typeface="+mn-ea"/>
              <a:cs typeface="+mn-cs"/>
            </a:endParaRPr>
          </a:p>
        </p:txBody>
      </p:sp>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8" name="Picture 7"/>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9"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lvl="0"/>
            <a:r>
              <a:rPr lang="el-GR" sz="1000" dirty="0" smtClean="0">
                <a:solidFill>
                  <a:srgbClr val="5075BC"/>
                </a:solidFill>
              </a:rPr>
              <a:t>Ενότητα </a:t>
            </a:r>
            <a:r>
              <a:rPr lang="en-US" sz="1000" kern="1200" dirty="0" smtClean="0">
                <a:solidFill>
                  <a:srgbClr val="5075BC"/>
                </a:solidFill>
                <a:latin typeface="+mn-lt"/>
                <a:ea typeface="+mn-ea"/>
                <a:cs typeface="+mn-cs"/>
              </a:rPr>
              <a:t>6</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Ανιχνεύοντας και ερμηνεύοντας τα "απομεινάρια της ιστορίας" στα κείμενα των σύγχρονων σχολικών βιβλίων επιστήμης</a:t>
            </a:r>
            <a:endParaRPr lang="en-US" sz="1000" kern="1200" dirty="0">
              <a:solidFill>
                <a:srgbClr val="5075BC"/>
              </a:solidFill>
              <a:latin typeface="+mn-lt"/>
              <a:ea typeface="+mn-ea"/>
              <a:cs typeface="+mn-cs"/>
            </a:endParaRPr>
          </a:p>
        </p:txBody>
      </p:sp>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7" name="Picture 6"/>
          <p:cNvPicPr>
            <a:picLocks noChangeAspect="1"/>
          </p:cNvPicPr>
          <p:nvPr userDrawn="1"/>
        </p:nvPicPr>
        <p:blipFill>
          <a:blip r:embed="rId2" cstate="print"/>
          <a:stretch>
            <a:fillRect/>
          </a:stretch>
        </p:blipFill>
        <p:spPr>
          <a:xfrm>
            <a:off x="58723" y="6255465"/>
            <a:ext cx="431834" cy="570020"/>
          </a:xfrm>
          <a:prstGeom prst="rect">
            <a:avLst/>
          </a:prstGeom>
        </p:spPr>
      </p:pic>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lvl="0"/>
            <a:r>
              <a:rPr lang="el-GR" sz="1000" dirty="0" smtClean="0">
                <a:solidFill>
                  <a:srgbClr val="5075BC"/>
                </a:solidFill>
              </a:rPr>
              <a:t>Ενότητα </a:t>
            </a:r>
            <a:r>
              <a:rPr lang="en-US" sz="1000" kern="1200" dirty="0" smtClean="0">
                <a:solidFill>
                  <a:srgbClr val="5075BC"/>
                </a:solidFill>
                <a:latin typeface="+mn-lt"/>
                <a:ea typeface="+mn-ea"/>
                <a:cs typeface="+mn-cs"/>
              </a:rPr>
              <a:t>6</a:t>
            </a:r>
            <a:r>
              <a:rPr lang="el-GR" sz="1000" kern="1200" dirty="0" smtClean="0">
                <a:solidFill>
                  <a:srgbClr val="5075BC"/>
                </a:solidFill>
                <a:latin typeface="+mn-lt"/>
                <a:ea typeface="+mn-ea"/>
                <a:cs typeface="+mn-cs"/>
              </a:rPr>
              <a:t>:</a:t>
            </a:r>
            <a:r>
              <a:rPr lang="en-US" sz="1000" kern="1200" dirty="0" smtClean="0">
                <a:solidFill>
                  <a:srgbClr val="5075BC"/>
                </a:solidFill>
                <a:latin typeface="+mn-lt"/>
                <a:ea typeface="+mn-ea"/>
                <a:cs typeface="+mn-cs"/>
              </a:rPr>
              <a:t> </a:t>
            </a:r>
            <a:r>
              <a:rPr lang="el-GR" sz="1000" kern="1200" dirty="0" smtClean="0">
                <a:solidFill>
                  <a:srgbClr val="5075BC"/>
                </a:solidFill>
                <a:latin typeface="+mn-lt"/>
                <a:ea typeface="+mn-ea"/>
                <a:cs typeface="+mn-cs"/>
              </a:rPr>
              <a:t>Ανιχνεύοντας και ερμηνεύοντας τα "απομεινάρια της ιστορίας" στα κείμενα των σύγχρονων σχολικών βιβλίων επιστήμης</a:t>
            </a:r>
            <a:endParaRPr lang="en-US" sz="1000" kern="1200" dirty="0">
              <a:solidFill>
                <a:srgbClr val="5075BC"/>
              </a:solidFill>
              <a:latin typeface="+mn-lt"/>
              <a:ea typeface="+mn-ea"/>
              <a:cs typeface="+mn-cs"/>
            </a:endParaRPr>
          </a:p>
        </p:txBody>
      </p:sp>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opencourses.uoa.gr/courses/ECD1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users.sch.gr/mchatzinik/biologiaGgimnasiou.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628800"/>
            <a:ext cx="7772400" cy="1470025"/>
          </a:xfrm>
        </p:spPr>
        <p:txBody>
          <a:bodyPr/>
          <a:lstStyle/>
          <a:p>
            <a:r>
              <a:rPr lang="el-GR" dirty="0"/>
              <a:t>Εξέλιξη των ιδεών στις Φυσικές Επιστήμες</a:t>
            </a:r>
          </a:p>
        </p:txBody>
      </p:sp>
      <p:sp>
        <p:nvSpPr>
          <p:cNvPr id="3" name="Υπότιτλος 2"/>
          <p:cNvSpPr>
            <a:spLocks noGrp="1"/>
          </p:cNvSpPr>
          <p:nvPr>
            <p:ph type="subTitle" idx="1"/>
          </p:nvPr>
        </p:nvSpPr>
        <p:spPr>
          <a:xfrm>
            <a:off x="467544" y="3284984"/>
            <a:ext cx="8280920" cy="3024336"/>
          </a:xfrm>
        </p:spPr>
        <p:txBody>
          <a:bodyPr>
            <a:normAutofit fontScale="85000" lnSpcReduction="10000"/>
          </a:bodyPr>
          <a:lstStyle/>
          <a:p>
            <a:pPr lvl="0"/>
            <a:r>
              <a:rPr lang="el-GR" dirty="0">
                <a:solidFill>
                  <a:srgbClr val="5075BC"/>
                </a:solidFill>
              </a:rPr>
              <a:t>Ενότητα </a:t>
            </a:r>
            <a:r>
              <a:rPr lang="en-US" dirty="0" smtClean="0">
                <a:solidFill>
                  <a:srgbClr val="5075BC"/>
                </a:solidFill>
              </a:rPr>
              <a:t>6</a:t>
            </a:r>
            <a:r>
              <a:rPr lang="el-GR" dirty="0" smtClean="0">
                <a:solidFill>
                  <a:srgbClr val="5075BC"/>
                </a:solidFill>
              </a:rPr>
              <a:t>:</a:t>
            </a:r>
            <a:r>
              <a:rPr lang="en-US" dirty="0" smtClean="0">
                <a:solidFill>
                  <a:srgbClr val="5075BC"/>
                </a:solidFill>
              </a:rPr>
              <a:t> </a:t>
            </a:r>
            <a:r>
              <a:rPr lang="el-GR" dirty="0"/>
              <a:t>Ανιχνεύοντας και ερμηνεύοντας τα "απομεινάρια της ιστορίας" στα κείμενα των σύγχρονων σχολικών βιβλίων </a:t>
            </a:r>
            <a:r>
              <a:rPr lang="el-GR" dirty="0" smtClean="0"/>
              <a:t>επιστήμης</a:t>
            </a:r>
            <a:r>
              <a:rPr lang="en-US" dirty="0" smtClean="0"/>
              <a:t>.</a:t>
            </a:r>
            <a:endParaRPr lang="en-US" dirty="0"/>
          </a:p>
          <a:p>
            <a:endParaRPr lang="en-US" dirty="0"/>
          </a:p>
          <a:p>
            <a:r>
              <a:rPr lang="el-GR" dirty="0" smtClean="0">
                <a:sym typeface="Helvetica" pitchFamily="2" charset="0"/>
              </a:rPr>
              <a:t>Βασίλης Τσελφές</a:t>
            </a:r>
            <a:endParaRPr lang="el-GR" dirty="0">
              <a:sym typeface="Helvetica" pitchFamily="2" charset="0"/>
            </a:endParaRPr>
          </a:p>
          <a:p>
            <a:r>
              <a:rPr lang="el-GR" dirty="0" smtClean="0">
                <a:sym typeface="Helvetica" pitchFamily="2" charset="0"/>
              </a:rPr>
              <a:t>Ε</a:t>
            </a:r>
            <a:r>
              <a:rPr lang="en-US" dirty="0" err="1" smtClean="0">
                <a:sym typeface="Helvetica" pitchFamily="2" charset="0"/>
              </a:rPr>
              <a:t>θνικὸ</a:t>
            </a:r>
            <a:r>
              <a:rPr lang="en-US" dirty="0" smtClean="0">
                <a:sym typeface="Helvetica" pitchFamily="2" charset="0"/>
              </a:rPr>
              <a:t> κα</a:t>
            </a:r>
            <a:r>
              <a:rPr lang="el-GR" dirty="0" smtClean="0">
                <a:sym typeface="Helvetica" pitchFamily="2" charset="0"/>
              </a:rPr>
              <a:t>ι</a:t>
            </a:r>
            <a:r>
              <a:rPr lang="en-US" dirty="0" smtClean="0">
                <a:sym typeface="Helvetica" pitchFamily="2" charset="0"/>
              </a:rPr>
              <a:t> </a:t>
            </a:r>
            <a:r>
              <a:rPr lang="en-US" dirty="0">
                <a:sym typeface="Helvetica" pitchFamily="2" charset="0"/>
              </a:rPr>
              <a:t>Καπ</a:t>
            </a:r>
            <a:r>
              <a:rPr lang="en-US" dirty="0" err="1">
                <a:sym typeface="Helvetica" pitchFamily="2" charset="0"/>
              </a:rPr>
              <a:t>οδιστρι</a:t>
            </a:r>
            <a:r>
              <a:rPr lang="en-US" dirty="0">
                <a:sym typeface="Helvetica" pitchFamily="2" charset="0"/>
              </a:rPr>
              <a:t>ακὸ Πανεπιστήμιο </a:t>
            </a:r>
            <a:r>
              <a:rPr lang="el-GR" dirty="0" smtClean="0">
                <a:sym typeface="Helvetica" pitchFamily="2" charset="0"/>
              </a:rPr>
              <a:t>Α</a:t>
            </a:r>
            <a:r>
              <a:rPr lang="en-US" dirty="0" err="1" smtClean="0">
                <a:sym typeface="Helvetica" pitchFamily="2" charset="0"/>
              </a:rPr>
              <a:t>θην</a:t>
            </a:r>
            <a:r>
              <a:rPr lang="el-GR" dirty="0" smtClean="0">
                <a:sym typeface="Helvetica" pitchFamily="2" charset="0"/>
              </a:rPr>
              <a:t>ώ</a:t>
            </a:r>
            <a:r>
              <a:rPr lang="en-US" dirty="0" smtClean="0">
                <a:sym typeface="Helvetica" pitchFamily="2" charset="0"/>
              </a:rPr>
              <a:t>ν</a:t>
            </a:r>
            <a:endParaRPr lang="en-US" dirty="0">
              <a:sym typeface="Helvetica" pitchFamily="2" charset="0"/>
            </a:endParaRPr>
          </a:p>
          <a:p>
            <a:r>
              <a:rPr lang="en-US" dirty="0" err="1" smtClean="0">
                <a:sym typeface="Helvetica" pitchFamily="2" charset="0"/>
              </a:rPr>
              <a:t>Τμ</a:t>
            </a:r>
            <a:r>
              <a:rPr lang="el-GR" dirty="0" smtClean="0">
                <a:sym typeface="Helvetica" pitchFamily="2" charset="0"/>
              </a:rPr>
              <a:t>ή</a:t>
            </a:r>
            <a:r>
              <a:rPr lang="en-US" dirty="0" smtClean="0">
                <a:sym typeface="Helvetica" pitchFamily="2" charset="0"/>
              </a:rPr>
              <a:t>μα </a:t>
            </a:r>
            <a:r>
              <a:rPr lang="el-GR" dirty="0" smtClean="0">
                <a:sym typeface="Helvetica" pitchFamily="2" charset="0"/>
              </a:rPr>
              <a:t>Εκπαίδευσης και Αγωγής στην Προσχολική Ηλικία</a:t>
            </a:r>
            <a:endParaRPr lang="en-US" dirty="0">
              <a:sym typeface="Helvetica" pitchFamily="2" charset="0"/>
            </a:endParaRPr>
          </a:p>
          <a:p>
            <a:endParaRPr lang="el-GR" dirty="0"/>
          </a:p>
        </p:txBody>
      </p:sp>
      <p:pic>
        <p:nvPicPr>
          <p:cNvPr id="4" name="Picture 6" descr="Λογότυπο Εθνικόν και Καποδιστριακόν Πανεπιστήμιον Αθηνών"/>
          <p:cNvPicPr>
            <a:picLocks noChangeAspect="1"/>
          </p:cNvPicPr>
          <p:nvPr/>
        </p:nvPicPr>
        <p:blipFill>
          <a:blip r:embed="rId2" cstate="print"/>
          <a:stretch>
            <a:fillRect/>
          </a:stretch>
        </p:blipFill>
        <p:spPr>
          <a:xfrm>
            <a:off x="179512" y="404664"/>
            <a:ext cx="4147938" cy="817388"/>
          </a:xfrm>
          <a:prstGeom prst="rect">
            <a:avLst/>
          </a:prstGeom>
        </p:spPr>
      </p:pic>
    </p:spTree>
    <p:extLst>
      <p:ext uri="{BB962C8B-B14F-4D97-AF65-F5344CB8AC3E}">
        <p14:creationId xmlns:p14="http://schemas.microsoft.com/office/powerpoint/2010/main" val="31084043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μηχανοκρατική παράδοση</a:t>
            </a:r>
            <a:endParaRPr lang="en-US" dirty="0"/>
          </a:p>
        </p:txBody>
      </p:sp>
      <p:sp>
        <p:nvSpPr>
          <p:cNvPr id="3" name="Content Placeholder 2"/>
          <p:cNvSpPr>
            <a:spLocks noGrp="1"/>
          </p:cNvSpPr>
          <p:nvPr>
            <p:ph idx="1"/>
          </p:nvPr>
        </p:nvSpPr>
        <p:spPr>
          <a:xfrm>
            <a:off x="457200" y="1600200"/>
            <a:ext cx="8229600" cy="5035913"/>
          </a:xfrm>
        </p:spPr>
        <p:txBody>
          <a:bodyPr>
            <a:normAutofit fontScale="92500"/>
          </a:bodyPr>
          <a:lstStyle/>
          <a:p>
            <a:r>
              <a:rPr lang="el-GR" dirty="0"/>
              <a:t>Καθοριστική επίσης σημασία έχει και η έννοια των </a:t>
            </a:r>
            <a:r>
              <a:rPr lang="el-GR" dirty="0" smtClean="0"/>
              <a:t>«νόμων» (αυστηρά αιτιακών) </a:t>
            </a:r>
            <a:r>
              <a:rPr lang="el-GR" dirty="0"/>
              <a:t>στους οποίους υπακούουν </a:t>
            </a:r>
            <a:r>
              <a:rPr lang="el-GR" u="sng" dirty="0" smtClean="0"/>
              <a:t>όλα</a:t>
            </a:r>
            <a:r>
              <a:rPr lang="el-GR" dirty="0" smtClean="0"/>
              <a:t> τα «εξαρτήματα </a:t>
            </a:r>
            <a:r>
              <a:rPr lang="el-GR" dirty="0"/>
              <a:t>των </a:t>
            </a:r>
            <a:r>
              <a:rPr lang="el-GR" dirty="0" smtClean="0"/>
              <a:t>μηχανών». </a:t>
            </a:r>
          </a:p>
          <a:p>
            <a:r>
              <a:rPr lang="el-GR" dirty="0" smtClean="0"/>
              <a:t>Νόμων, </a:t>
            </a:r>
            <a:r>
              <a:rPr lang="el-GR" dirty="0"/>
              <a:t>που η αιώνια και πανταχού παρούσα αμετάβλητη ύπαρξή τους φροντίζει για τη λειτουργία των </a:t>
            </a:r>
            <a:r>
              <a:rPr lang="el-GR" dirty="0" smtClean="0"/>
              <a:t>«μηχανών – συστημάτων». </a:t>
            </a:r>
          </a:p>
          <a:p>
            <a:r>
              <a:rPr lang="el-GR" dirty="0"/>
              <a:t>Ο</a:t>
            </a:r>
            <a:r>
              <a:rPr lang="el-GR" dirty="0" smtClean="0"/>
              <a:t>ι </a:t>
            </a:r>
            <a:r>
              <a:rPr lang="el-GR" dirty="0"/>
              <a:t>νόμοι δεν είναι ούτε καλοί ούτε κακοί. Δεν εξυπηρετούν ούτε κατατρέχουν κάποιες οντότητες του κόσμου ή κάποιους σκοπούς τους. Απλώς υπάρχουν.</a:t>
            </a:r>
            <a:r>
              <a:rPr lang="el-GR" dirty="0" smtClean="0">
                <a:effectLst/>
              </a:rPr>
              <a:t> </a:t>
            </a:r>
            <a:endParaRPr lang="en-US" dirty="0"/>
          </a:p>
        </p:txBody>
      </p:sp>
    </p:spTree>
    <p:extLst>
      <p:ext uri="{BB962C8B-B14F-4D97-AF65-F5344CB8AC3E}">
        <p14:creationId xmlns:p14="http://schemas.microsoft.com/office/powerpoint/2010/main" val="4120484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μηχανοκρατική παράδοση</a:t>
            </a:r>
            <a:endParaRPr lang="en-US" dirty="0"/>
          </a:p>
        </p:txBody>
      </p:sp>
      <p:sp>
        <p:nvSpPr>
          <p:cNvPr id="3" name="Content Placeholder 2"/>
          <p:cNvSpPr>
            <a:spLocks noGrp="1"/>
          </p:cNvSpPr>
          <p:nvPr>
            <p:ph idx="1"/>
          </p:nvPr>
        </p:nvSpPr>
        <p:spPr>
          <a:xfrm>
            <a:off x="457200" y="1600201"/>
            <a:ext cx="8229600" cy="4790132"/>
          </a:xfrm>
        </p:spPr>
        <p:txBody>
          <a:bodyPr>
            <a:normAutofit/>
          </a:bodyPr>
          <a:lstStyle/>
          <a:p>
            <a:r>
              <a:rPr lang="el-GR" dirty="0" smtClean="0"/>
              <a:t>Τα </a:t>
            </a:r>
            <a:r>
              <a:rPr lang="el-GR" dirty="0"/>
              <a:t>ίχνη της μηχανοκρατικής αντιμετώπισης της φύσης εντοπίζονται εύκολα. </a:t>
            </a:r>
            <a:endParaRPr lang="el-GR" dirty="0" smtClean="0"/>
          </a:p>
          <a:p>
            <a:r>
              <a:rPr lang="el-GR" dirty="0" smtClean="0"/>
              <a:t>Οι </a:t>
            </a:r>
            <a:r>
              <a:rPr lang="el-GR" dirty="0"/>
              <a:t>περιγραφές εδώ γίνονται με δηλωτικό λόγο και παραπέμπουν σε ένα εξωτερικό παρατηρητή/ ερευνητή που ενδιαφέρεται να </a:t>
            </a:r>
            <a:r>
              <a:rPr lang="el-GR" dirty="0" smtClean="0"/>
              <a:t>κατασκευάσει αναπαραστάσεις για το πως </a:t>
            </a:r>
            <a:r>
              <a:rPr lang="el-GR" dirty="0"/>
              <a:t>είναι και πως λειτουργούν τα πράγματα. </a:t>
            </a:r>
            <a:r>
              <a:rPr lang="el-GR" dirty="0" smtClean="0"/>
              <a:t>Τα κείμενα δηλαδή περιγράφουν τους νόμους (έστω και μέσω παραδειγμάτων).</a:t>
            </a:r>
          </a:p>
        </p:txBody>
      </p:sp>
    </p:spTree>
    <p:extLst>
      <p:ext uri="{BB962C8B-B14F-4D97-AF65-F5344CB8AC3E}">
        <p14:creationId xmlns:p14="http://schemas.microsoft.com/office/powerpoint/2010/main" val="4045007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μηχανοκρατική παράδοση</a:t>
            </a:r>
            <a:endParaRPr lang="en-US" dirty="0"/>
          </a:p>
        </p:txBody>
      </p:sp>
      <p:sp>
        <p:nvSpPr>
          <p:cNvPr id="3" name="Content Placeholder 2"/>
          <p:cNvSpPr>
            <a:spLocks noGrp="1"/>
          </p:cNvSpPr>
          <p:nvPr>
            <p:ph idx="1"/>
          </p:nvPr>
        </p:nvSpPr>
        <p:spPr>
          <a:xfrm>
            <a:off x="457200" y="1600200"/>
            <a:ext cx="8229600" cy="4817441"/>
          </a:xfrm>
        </p:spPr>
        <p:txBody>
          <a:bodyPr>
            <a:normAutofit fontScale="92500" lnSpcReduction="20000"/>
          </a:bodyPr>
          <a:lstStyle/>
          <a:p>
            <a:r>
              <a:rPr lang="el-GR" dirty="0" smtClean="0"/>
              <a:t>Εδώ</a:t>
            </a:r>
            <a:r>
              <a:rPr lang="el-GR" dirty="0"/>
              <a:t>, τα κομμάτια του φυσικού κόσμου δεν έχουν κάποιο σκοπό ή κάποιες προθέσεις. </a:t>
            </a:r>
            <a:r>
              <a:rPr lang="el-GR" dirty="0" smtClean="0"/>
              <a:t>Απλώς, υπακούν στους νόμους</a:t>
            </a:r>
            <a:r>
              <a:rPr lang="el-GR" dirty="0"/>
              <a:t>. </a:t>
            </a:r>
            <a:endParaRPr lang="el-GR" dirty="0" smtClean="0"/>
          </a:p>
          <a:p>
            <a:r>
              <a:rPr lang="el-GR" dirty="0" smtClean="0"/>
              <a:t>Οι </a:t>
            </a:r>
            <a:r>
              <a:rPr lang="el-GR" dirty="0"/>
              <a:t>αξιολογικές κρίσεις και χαρακτηρισμοί (π.χ. μέσω επιθέτων) οφείλουν να απουσιάζουν από τα μηχανοκρατικά κείμενα. Μόνο ο άνθρωπος, μέσα στον μηχανοκρατικό κόσμο διαθέτει την ενεργητική αρχή του "</a:t>
            </a:r>
            <a:r>
              <a:rPr lang="el-GR" dirty="0" err="1"/>
              <a:t>γιγνώσκειν</a:t>
            </a:r>
            <a:r>
              <a:rPr lang="el-GR" dirty="0"/>
              <a:t>" και ως εκ τούτου μπορεί να έχει επιθυμίες και στόχους. Μια κατάσταση που διαχωρίζει τις Επιστήμες του Ανθρώπου από αυτές της Φύσης (τις αποκαλούμενες και θετικές επιστήμες).</a:t>
            </a:r>
            <a:r>
              <a:rPr lang="el-GR" dirty="0" smtClean="0">
                <a:effectLst/>
              </a:rPr>
              <a:t> </a:t>
            </a:r>
            <a:endParaRPr lang="en-US" dirty="0"/>
          </a:p>
        </p:txBody>
      </p:sp>
    </p:spTree>
    <p:extLst>
      <p:ext uri="{BB962C8B-B14F-4D97-AF65-F5344CB8AC3E}">
        <p14:creationId xmlns:p14="http://schemas.microsoft.com/office/powerpoint/2010/main" val="3281692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Παραδείγματα</a:t>
            </a:r>
            <a:endParaRPr lang="en-US" dirty="0"/>
          </a:p>
        </p:txBody>
      </p:sp>
      <p:sp>
        <p:nvSpPr>
          <p:cNvPr id="3" name="Content Placeholder 2"/>
          <p:cNvSpPr>
            <a:spLocks noGrp="1"/>
          </p:cNvSpPr>
          <p:nvPr>
            <p:ph idx="1"/>
          </p:nvPr>
        </p:nvSpPr>
        <p:spPr>
          <a:xfrm>
            <a:off x="457200" y="1600200"/>
            <a:ext cx="8229600" cy="4872059"/>
          </a:xfrm>
        </p:spPr>
        <p:txBody>
          <a:bodyPr>
            <a:normAutofit fontScale="92500"/>
          </a:bodyPr>
          <a:lstStyle/>
          <a:p>
            <a:r>
              <a:rPr lang="el-GR" i="1" dirty="0"/>
              <a:t>Τα διάφορα «πρόσωπα» της ενέργειας τα ονομάζουμε μορφές ενέργειας. Την ενέργεια που περιέχουν τα ορυκτά καύσιμα και οι τροφές την ονομάζουμε χημική, την ενέργεια που μεταφέρεται μέσα από τα ηλεκτρικά κυκλώματα ηλεκτρική, την ενέργεια που προκύπτει από την πυρηνική σχάση πυρηνική, ενώ την ενέργεια του φωτός φωτεινή. Την ενέργεια που μεταδίδεται από ένα θερμότερο σε ένα άλλο ψυχρότερο σώμα την ονομάζουμε θερμότητα</a:t>
            </a:r>
            <a:r>
              <a:rPr lang="el-GR" i="1" dirty="0" smtClean="0"/>
              <a:t>.</a:t>
            </a:r>
            <a:r>
              <a:rPr lang="el-GR" dirty="0" smtClean="0"/>
              <a:t>..</a:t>
            </a:r>
            <a:endParaRPr lang="en-US" dirty="0"/>
          </a:p>
        </p:txBody>
      </p:sp>
    </p:spTree>
    <p:extLst>
      <p:ext uri="{BB962C8B-B14F-4D97-AF65-F5344CB8AC3E}">
        <p14:creationId xmlns:p14="http://schemas.microsoft.com/office/powerpoint/2010/main" val="10761386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Παραδείγματα</a:t>
            </a:r>
            <a:endParaRPr lang="en-US" dirty="0"/>
          </a:p>
        </p:txBody>
      </p:sp>
      <p:pic>
        <p:nvPicPr>
          <p:cNvPr id="4" name="Picture 3" descr="Δυνάμεις στο μακρόκοςμο και στο μικρόκοσμο. Δυνάμεις ασκούνται μεταξύ των σωματιδίων του μικροκόσμου. Δύναμη ασκεί ο Ήλιος στη Γη, η γη στη Σελήνη και η Γη στο σώμα μας. Δύναμη, όμως, ασκεί και ο πυρήνας των ατόμων στα ηλεκτρόνια, το μόριο ενός στερεού σώματος στα γειτονικλα τυ μόρια, και ένα ηλεκτρικά φορτισμένο σωματίδιο σε ένα άλλο φορτισμένο σωματίδιο."/>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199" y="1417638"/>
            <a:ext cx="8091361" cy="4139766"/>
          </a:xfrm>
          <a:prstGeom prst="rect">
            <a:avLst/>
          </a:prstGeom>
        </p:spPr>
      </p:pic>
    </p:spTree>
    <p:extLst>
      <p:ext uri="{BB962C8B-B14F-4D97-AF65-F5344CB8AC3E}">
        <p14:creationId xmlns:p14="http://schemas.microsoft.com/office/powerpoint/2010/main" val="36029307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τεχνοκρατική παράδοση</a:t>
            </a:r>
            <a:endParaRPr lang="en-US" dirty="0"/>
          </a:p>
        </p:txBody>
      </p:sp>
      <p:sp>
        <p:nvSpPr>
          <p:cNvPr id="3" name="Content Placeholder 2"/>
          <p:cNvSpPr>
            <a:spLocks noGrp="1"/>
          </p:cNvSpPr>
          <p:nvPr>
            <p:ph idx="1"/>
          </p:nvPr>
        </p:nvSpPr>
        <p:spPr>
          <a:xfrm>
            <a:off x="457200" y="1417639"/>
            <a:ext cx="8229600" cy="5163856"/>
          </a:xfrm>
        </p:spPr>
        <p:txBody>
          <a:bodyPr>
            <a:normAutofit fontScale="92500"/>
          </a:bodyPr>
          <a:lstStyle/>
          <a:p>
            <a:r>
              <a:rPr lang="el-GR" dirty="0" smtClean="0"/>
              <a:t>Ο </a:t>
            </a:r>
            <a:r>
              <a:rPr lang="el-GR" dirty="0"/>
              <a:t>άνθρωπος από παρατηρητής μηχανικών συστημάτων βρέθηκε να είναι δημιουργός τους. Δημιουργός «μηχανών» </a:t>
            </a:r>
            <a:r>
              <a:rPr lang="el-GR" dirty="0" smtClean="0"/>
              <a:t>(και όχι μόνο) που </a:t>
            </a:r>
            <a:r>
              <a:rPr lang="el-GR" dirty="0"/>
              <a:t>ποτέ η φύση δεν θα </a:t>
            </a:r>
            <a:r>
              <a:rPr lang="el-GR" dirty="0" smtClean="0"/>
              <a:t>κατασκεύαζε </a:t>
            </a:r>
            <a:r>
              <a:rPr lang="el-GR" dirty="0"/>
              <a:t>από μόνη της. </a:t>
            </a:r>
            <a:endParaRPr lang="el-GR" dirty="0" smtClean="0"/>
          </a:p>
          <a:p>
            <a:r>
              <a:rPr lang="el-GR" dirty="0" smtClean="0"/>
              <a:t>Έτσι </a:t>
            </a:r>
            <a:r>
              <a:rPr lang="el-GR" dirty="0"/>
              <a:t>η μηχανοκρατική </a:t>
            </a:r>
            <a:r>
              <a:rPr lang="el-GR" dirty="0" err="1"/>
              <a:t>κοσμοθεώρηση</a:t>
            </a:r>
            <a:r>
              <a:rPr lang="el-GR" dirty="0"/>
              <a:t> άρχισε να βλέπει τον κατασκευασμένο κόσμο των μηχανών ως περίπου φυσικό κόσμο.</a:t>
            </a:r>
            <a:r>
              <a:rPr lang="el-GR" dirty="0" smtClean="0">
                <a:effectLst/>
              </a:rPr>
              <a:t> </a:t>
            </a:r>
          </a:p>
          <a:p>
            <a:r>
              <a:rPr lang="el-GR" dirty="0" smtClean="0"/>
              <a:t>Και με τον τρόπο αυτό πλησίασε «από την πίσω πόρτα» τον ανθρωποκεντρισμό της φυσιοκρατίας</a:t>
            </a:r>
            <a:endParaRPr lang="en-US" dirty="0"/>
          </a:p>
        </p:txBody>
      </p:sp>
    </p:spTree>
    <p:extLst>
      <p:ext uri="{BB962C8B-B14F-4D97-AF65-F5344CB8AC3E}">
        <p14:creationId xmlns:p14="http://schemas.microsoft.com/office/powerpoint/2010/main" val="2520451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τεχνοκρατική παράδοση</a:t>
            </a:r>
            <a:endParaRPr lang="en-US" dirty="0"/>
          </a:p>
        </p:txBody>
      </p:sp>
      <p:sp>
        <p:nvSpPr>
          <p:cNvPr id="3" name="Content Placeholder 2"/>
          <p:cNvSpPr>
            <a:spLocks noGrp="1"/>
          </p:cNvSpPr>
          <p:nvPr>
            <p:ph idx="1"/>
          </p:nvPr>
        </p:nvSpPr>
        <p:spPr>
          <a:xfrm>
            <a:off x="457200" y="1417639"/>
            <a:ext cx="8229600" cy="5218474"/>
          </a:xfrm>
        </p:spPr>
        <p:txBody>
          <a:bodyPr>
            <a:normAutofit fontScale="85000" lnSpcReduction="10000"/>
          </a:bodyPr>
          <a:lstStyle/>
          <a:p>
            <a:r>
              <a:rPr lang="el-GR" dirty="0" smtClean="0"/>
              <a:t>Τα </a:t>
            </a:r>
            <a:r>
              <a:rPr lang="el-GR" dirty="0"/>
              <a:t>ίχνη της τεχνοκρατικής αντίληψης είναι </a:t>
            </a:r>
            <a:r>
              <a:rPr lang="el-GR" dirty="0" smtClean="0"/>
              <a:t>εύκολα ανιχνεύσιμα. </a:t>
            </a:r>
          </a:p>
          <a:p>
            <a:r>
              <a:rPr lang="el-GR" dirty="0" smtClean="0"/>
              <a:t>Εδώ </a:t>
            </a:r>
            <a:r>
              <a:rPr lang="el-GR" dirty="0"/>
              <a:t>οι μηχανοκρατικές περιγραφές βάζουν τον </a:t>
            </a:r>
            <a:r>
              <a:rPr lang="el-GR" dirty="0" smtClean="0"/>
              <a:t>άνθρωπο στη </a:t>
            </a:r>
            <a:r>
              <a:rPr lang="el-GR" dirty="0"/>
              <a:t>θέση του υποκειμένου που παρεμβαίνει και κατασκευάζει κομμάτια του φυσικού κόσμου </a:t>
            </a:r>
            <a:r>
              <a:rPr lang="el-GR" u="sng" dirty="0"/>
              <a:t>με βάση τους σκοπούς και τους στόχους του</a:t>
            </a:r>
            <a:r>
              <a:rPr lang="el-GR" dirty="0"/>
              <a:t>. </a:t>
            </a:r>
            <a:endParaRPr lang="el-GR" dirty="0" smtClean="0"/>
          </a:p>
          <a:p>
            <a:r>
              <a:rPr lang="el-GR" dirty="0" smtClean="0"/>
              <a:t>Η </a:t>
            </a:r>
            <a:r>
              <a:rPr lang="el-GR" dirty="0"/>
              <a:t>προσέγγιση αυτή, ενώ δεν είναι </a:t>
            </a:r>
            <a:r>
              <a:rPr lang="el-GR" dirty="0" smtClean="0"/>
              <a:t>φυσιοκρατική, </a:t>
            </a:r>
            <a:r>
              <a:rPr lang="el-GR" dirty="0"/>
              <a:t>είναι εξόχως ανθρωποκεντρική: με βάση </a:t>
            </a:r>
            <a:r>
              <a:rPr lang="el-GR" dirty="0" smtClean="0"/>
              <a:t>τη μηχανοκρατική προσέγγιση της φύσης, </a:t>
            </a:r>
            <a:r>
              <a:rPr lang="el-GR" dirty="0"/>
              <a:t>παρεμβαίνουμε και την ανακατασκευάζουμε για να υπηρετήσουμε τους στόχους μας, τα αποτελέσματα της δράσης μας αξιολογούνται (π.χ. ως καλά ή κακά) με βάση το </a:t>
            </a:r>
            <a:r>
              <a:rPr lang="el-GR" dirty="0" smtClean="0"/>
              <a:t>ανθρώπινο συμφέρον κ.ο.κ</a:t>
            </a:r>
            <a:r>
              <a:rPr lang="el-GR" dirty="0"/>
              <a:t>. </a:t>
            </a:r>
            <a:endParaRPr lang="en-US" dirty="0"/>
          </a:p>
        </p:txBody>
      </p:sp>
    </p:spTree>
    <p:extLst>
      <p:ext uri="{BB962C8B-B14F-4D97-AF65-F5344CB8AC3E}">
        <p14:creationId xmlns:p14="http://schemas.microsoft.com/office/powerpoint/2010/main" val="15294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Παραδείγματα</a:t>
            </a:r>
            <a:endParaRPr lang="en-US" dirty="0"/>
          </a:p>
        </p:txBody>
      </p:sp>
      <p:sp>
        <p:nvSpPr>
          <p:cNvPr id="3" name="Content Placeholder 2"/>
          <p:cNvSpPr>
            <a:spLocks noGrp="1"/>
          </p:cNvSpPr>
          <p:nvPr>
            <p:ph idx="1"/>
          </p:nvPr>
        </p:nvSpPr>
        <p:spPr>
          <a:xfrm>
            <a:off x="457200" y="1600200"/>
            <a:ext cx="8229600" cy="4858404"/>
          </a:xfrm>
        </p:spPr>
        <p:txBody>
          <a:bodyPr>
            <a:normAutofit fontScale="92500"/>
          </a:bodyPr>
          <a:lstStyle/>
          <a:p>
            <a:r>
              <a:rPr lang="el-GR" i="1" dirty="0"/>
              <a:t>Πολλές φορές </a:t>
            </a:r>
            <a:r>
              <a:rPr lang="el-GR" i="1" u="sng" dirty="0"/>
              <a:t>αποθηκεύουμε εμείς</a:t>
            </a:r>
            <a:r>
              <a:rPr lang="el-GR" i="1" dirty="0"/>
              <a:t> ενέργεια, για να τη χρησιμοποιήσουμε αργότερα. Υπάρχουν διάφοροι τρόποι, για να αποθηκευτεί η ενέργεια. Η αποθηκευμένη χημική ενέργεια της μπαταρίας, για παράδειγμα, μπορεί να μετατραπεί σε ηλεκτρική σε πολλές συσκευές, </a:t>
            </a:r>
            <a:r>
              <a:rPr lang="el-GR" i="1" u="sng" dirty="0"/>
              <a:t>που χρησιμοποιούμε</a:t>
            </a:r>
            <a:r>
              <a:rPr lang="el-GR" i="1" dirty="0"/>
              <a:t> καθημερινά, ενώ η αποθηκευμένη χημική ενέργεια του πετρελαίου μπορεί να μετατραπεί σε θερμική και κινητική ενέργεια στον κινητήρα ενός αυτοκινήτου</a:t>
            </a:r>
            <a:r>
              <a:rPr lang="el-GR" i="1" dirty="0" smtClean="0"/>
              <a:t>.</a:t>
            </a:r>
            <a:r>
              <a:rPr lang="el-GR" dirty="0" smtClean="0"/>
              <a:t>..</a:t>
            </a:r>
            <a:endParaRPr lang="en-US" dirty="0"/>
          </a:p>
        </p:txBody>
      </p:sp>
    </p:spTree>
    <p:extLst>
      <p:ext uri="{BB962C8B-B14F-4D97-AF65-F5344CB8AC3E}">
        <p14:creationId xmlns:p14="http://schemas.microsoft.com/office/powerpoint/2010/main" val="40407063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Παραδείγματα</a:t>
            </a:r>
            <a:endParaRPr lang="en-US" dirty="0"/>
          </a:p>
        </p:txBody>
      </p:sp>
      <p:sp>
        <p:nvSpPr>
          <p:cNvPr id="3" name="Content Placeholder 2"/>
          <p:cNvSpPr>
            <a:spLocks noGrp="1"/>
          </p:cNvSpPr>
          <p:nvPr>
            <p:ph idx="1"/>
          </p:nvPr>
        </p:nvSpPr>
        <p:spPr>
          <a:xfrm>
            <a:off x="457200" y="1420255"/>
            <a:ext cx="8229600" cy="5063223"/>
          </a:xfrm>
        </p:spPr>
        <p:txBody>
          <a:bodyPr>
            <a:normAutofit fontScale="92500" lnSpcReduction="10000"/>
          </a:bodyPr>
          <a:lstStyle/>
          <a:p>
            <a:r>
              <a:rPr lang="el-GR" i="1" dirty="0"/>
              <a:t>Με τις δραστηριότητές </a:t>
            </a:r>
            <a:r>
              <a:rPr lang="el-GR" i="1" u="sng" dirty="0"/>
              <a:t>μας</a:t>
            </a:r>
            <a:r>
              <a:rPr lang="el-GR" i="1" dirty="0"/>
              <a:t> η ενέργεια μετατρέπεται διαρκώς σε μορφές που δεν μπορούμε να αξιοποιήσουμε. Όπως λέμε διαφορετικά, η ενέργεια υποβαθμίζεται. Η ενέργεια από το πετρέλαιο </a:t>
            </a:r>
            <a:r>
              <a:rPr lang="el-GR" i="1" u="sng" dirty="0"/>
              <a:t>μπορεί να χρησιμοποιηθεί</a:t>
            </a:r>
            <a:r>
              <a:rPr lang="el-GR" i="1" dirty="0"/>
              <a:t> εύκολα. Όταν όμως χρησιμοποιούμε το πετρέλαιο για την κίνηση του φορτηγού, η ενέργεια υποβαθμίζεται. Μετατρέπεται σε θερμική ενέργεια στη μηχανή του αυτοκινήτου ή στα ελαστικά, καθώς αυτά τρίβονται στο οδόστρωμα. Την ενέργεια αυτή </a:t>
            </a:r>
            <a:r>
              <a:rPr lang="el-GR" i="1" u="sng" dirty="0"/>
              <a:t>δεν μπορούμε να τη χρησιμοποιήσουμε</a:t>
            </a:r>
            <a:r>
              <a:rPr lang="el-GR" i="1" dirty="0"/>
              <a:t> εύκολα</a:t>
            </a:r>
            <a:r>
              <a:rPr lang="el-GR" i="1" dirty="0" smtClean="0"/>
              <a:t>.</a:t>
            </a:r>
            <a:r>
              <a:rPr lang="el-GR" dirty="0" smtClean="0"/>
              <a:t>..</a:t>
            </a:r>
            <a:endParaRPr lang="en-US" dirty="0"/>
          </a:p>
        </p:txBody>
      </p:sp>
    </p:spTree>
    <p:extLst>
      <p:ext uri="{BB962C8B-B14F-4D97-AF65-F5344CB8AC3E}">
        <p14:creationId xmlns:p14="http://schemas.microsoft.com/office/powerpoint/2010/main" val="35000159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Η ολιστική προσέγγιση της πολυπλοκότητας</a:t>
            </a:r>
            <a:endParaRPr lang="en-US" dirty="0"/>
          </a:p>
        </p:txBody>
      </p:sp>
      <p:sp>
        <p:nvSpPr>
          <p:cNvPr id="3" name="Content Placeholder 2"/>
          <p:cNvSpPr>
            <a:spLocks noGrp="1"/>
          </p:cNvSpPr>
          <p:nvPr>
            <p:ph idx="1"/>
          </p:nvPr>
        </p:nvSpPr>
        <p:spPr>
          <a:xfrm>
            <a:off x="457200" y="1600200"/>
            <a:ext cx="8229600" cy="4940332"/>
          </a:xfrm>
        </p:spPr>
        <p:txBody>
          <a:bodyPr>
            <a:normAutofit fontScale="85000" lnSpcReduction="20000"/>
          </a:bodyPr>
          <a:lstStyle/>
          <a:p>
            <a:r>
              <a:rPr lang="el-GR" dirty="0"/>
              <a:t>Ο κόσμος συγκροτείται από συστήματα, τα οποία χαρακτηρίζονται από τη δυναμική </a:t>
            </a:r>
            <a:r>
              <a:rPr lang="el-GR" dirty="0" smtClean="0"/>
              <a:t>τους: εσωτερικές </a:t>
            </a:r>
            <a:r>
              <a:rPr lang="el-GR" dirty="0"/>
              <a:t>αμφίδρομες αιτιακές σχέσεις στις οποίες, όμως, δύσκολα κάποιος μπορεί να αναγνωρίσει αιτίες και </a:t>
            </a:r>
            <a:r>
              <a:rPr lang="el-GR" dirty="0" smtClean="0"/>
              <a:t>αποτελέσματα</a:t>
            </a:r>
          </a:p>
          <a:p>
            <a:r>
              <a:rPr lang="el-GR" dirty="0" smtClean="0"/>
              <a:t>Τα συστήματα προσεγγίζονται ως περισσότερο </a:t>
            </a:r>
            <a:r>
              <a:rPr lang="el-GR" dirty="0"/>
              <a:t>ή λιγότερο ανοικτά: δέχονται και αποβάλλουν ροές ενέργειας, ύλης, πληροφορίας. </a:t>
            </a:r>
            <a:endParaRPr lang="el-GR" dirty="0" smtClean="0"/>
          </a:p>
          <a:p>
            <a:r>
              <a:rPr lang="el-GR" dirty="0" smtClean="0"/>
              <a:t>Με </a:t>
            </a:r>
            <a:r>
              <a:rPr lang="el-GR" dirty="0"/>
              <a:t>τον τρόπο αυτό η εσωτερική δυναμική τους καθίσταται ευάλωτη. Τα συστήματα πια είναι περισσότερο ή λιγότερο ευσταθή και ποτέ δεν είναι αιώνια. </a:t>
            </a:r>
            <a:endParaRPr lang="el-GR" dirty="0" smtClean="0"/>
          </a:p>
          <a:p>
            <a:r>
              <a:rPr lang="el-GR" dirty="0" smtClean="0"/>
              <a:t>Η ευστάθεια ή η αστάθεια αποτελούν το ζητούμενο</a:t>
            </a:r>
            <a:endParaRPr lang="en-US" dirty="0"/>
          </a:p>
        </p:txBody>
      </p:sp>
    </p:spTree>
    <p:extLst>
      <p:ext uri="{BB962C8B-B14F-4D97-AF65-F5344CB8AC3E}">
        <p14:creationId xmlns:p14="http://schemas.microsoft.com/office/powerpoint/2010/main" val="2838480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Επιστημονικές παραδόσεις σε σύγχρονα κείμενα επιστήμης</a:t>
            </a:r>
            <a:endParaRPr lang="en-US" dirty="0"/>
          </a:p>
        </p:txBody>
      </p:sp>
      <p:sp>
        <p:nvSpPr>
          <p:cNvPr id="3" name="Subtitle 2"/>
          <p:cNvSpPr>
            <a:spLocks noGrp="1"/>
          </p:cNvSpPr>
          <p:nvPr>
            <p:ph type="subTitle" idx="1"/>
          </p:nvPr>
        </p:nvSpPr>
        <p:spPr/>
        <p:txBody>
          <a:bodyPr>
            <a:normAutofit/>
          </a:bodyPr>
          <a:lstStyle/>
          <a:p>
            <a:pPr algn="r"/>
            <a:endParaRPr lang="en-US" sz="2400" dirty="0"/>
          </a:p>
        </p:txBody>
      </p:sp>
    </p:spTree>
    <p:extLst>
      <p:ext uri="{BB962C8B-B14F-4D97-AF65-F5344CB8AC3E}">
        <p14:creationId xmlns:p14="http://schemas.microsoft.com/office/powerpoint/2010/main" val="138028885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Η ολιστική προσέγγιση (παράδοση) της πολυπλοκότητας</a:t>
            </a:r>
            <a:endParaRPr lang="en-US" dirty="0"/>
          </a:p>
        </p:txBody>
      </p:sp>
      <p:sp>
        <p:nvSpPr>
          <p:cNvPr id="3" name="Content Placeholder 2"/>
          <p:cNvSpPr>
            <a:spLocks noGrp="1"/>
          </p:cNvSpPr>
          <p:nvPr>
            <p:ph idx="1"/>
          </p:nvPr>
        </p:nvSpPr>
        <p:spPr>
          <a:xfrm>
            <a:off x="259453" y="1568814"/>
            <a:ext cx="8616560" cy="5327713"/>
          </a:xfrm>
        </p:spPr>
        <p:txBody>
          <a:bodyPr>
            <a:normAutofit fontScale="92500" lnSpcReduction="20000"/>
          </a:bodyPr>
          <a:lstStyle/>
          <a:p>
            <a:r>
              <a:rPr lang="el-GR" dirty="0" smtClean="0"/>
              <a:t>Οι </a:t>
            </a:r>
            <a:r>
              <a:rPr lang="el-GR" dirty="0"/>
              <a:t>ολιστικές </a:t>
            </a:r>
            <a:r>
              <a:rPr lang="el-GR" dirty="0" smtClean="0"/>
              <a:t>προσεγγίσεις </a:t>
            </a:r>
            <a:r>
              <a:rPr lang="el-GR" dirty="0"/>
              <a:t>θεωρούν τον </a:t>
            </a:r>
            <a:r>
              <a:rPr lang="el-GR" dirty="0" smtClean="0"/>
              <a:t>άνθρωπο ως </a:t>
            </a:r>
            <a:r>
              <a:rPr lang="el-GR" dirty="0"/>
              <a:t>ισοδύναμο μέρος των συστημάτων που </a:t>
            </a:r>
            <a:r>
              <a:rPr lang="el-GR" dirty="0" smtClean="0"/>
              <a:t>ερευνά. </a:t>
            </a:r>
          </a:p>
          <a:p>
            <a:r>
              <a:rPr lang="el-GR" dirty="0" smtClean="0"/>
              <a:t>Δίνει </a:t>
            </a:r>
            <a:r>
              <a:rPr lang="el-GR" dirty="0"/>
              <a:t>έμφαση στις δυναμικές περιγραφές και κυρίως στις ισορροπίες που </a:t>
            </a:r>
            <a:r>
              <a:rPr lang="el-GR" dirty="0" smtClean="0"/>
              <a:t>διατρέχουν τα συστήματα. </a:t>
            </a:r>
          </a:p>
          <a:p>
            <a:r>
              <a:rPr lang="el-GR" dirty="0" smtClean="0"/>
              <a:t>Αν </a:t>
            </a:r>
            <a:r>
              <a:rPr lang="el-GR" dirty="0"/>
              <a:t>και η οποιαδήποτε αποσταθεροποίηση δεν μπορεί να αξιολογείται (ως καλή ή κακή</a:t>
            </a:r>
            <a:r>
              <a:rPr lang="el-GR" dirty="0" smtClean="0"/>
              <a:t>), τα ανθρώπινα ενδιαφέροντα τείνουν να </a:t>
            </a:r>
            <a:r>
              <a:rPr lang="el-GR" dirty="0"/>
              <a:t>την </a:t>
            </a:r>
            <a:r>
              <a:rPr lang="el-GR" dirty="0" smtClean="0"/>
              <a:t>αντιμετωπίζουν ως ανησυχητική («πίσω πόρτα» για την ουσία της φυσιοκρατίας).</a:t>
            </a:r>
          </a:p>
          <a:p>
            <a:r>
              <a:rPr lang="el-GR" dirty="0" smtClean="0"/>
              <a:t>Στις </a:t>
            </a:r>
            <a:r>
              <a:rPr lang="el-GR" dirty="0"/>
              <a:t>ολιστικές προσεγγίσεις οι βεβαιότητες είναι </a:t>
            </a:r>
            <a:r>
              <a:rPr lang="el-GR" dirty="0" smtClean="0"/>
              <a:t>λίγες. </a:t>
            </a:r>
          </a:p>
        </p:txBody>
      </p:sp>
    </p:spTree>
    <p:extLst>
      <p:ext uri="{BB962C8B-B14F-4D97-AF65-F5344CB8AC3E}">
        <p14:creationId xmlns:p14="http://schemas.microsoft.com/office/powerpoint/2010/main" val="236655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Παράδειγμα</a:t>
            </a:r>
            <a:endParaRPr lang="en-US" dirty="0"/>
          </a:p>
        </p:txBody>
      </p:sp>
      <p:pic>
        <p:nvPicPr>
          <p:cNvPr id="4" name="Picture 3" descr="Στιγμιότυπο 4.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000" y="1468646"/>
            <a:ext cx="7861300" cy="5308600"/>
          </a:xfrm>
          <a:prstGeom prst="rect">
            <a:avLst/>
          </a:prstGeom>
        </p:spPr>
      </p:pic>
    </p:spTree>
    <p:extLst>
      <p:ext uri="{BB962C8B-B14F-4D97-AF65-F5344CB8AC3E}">
        <p14:creationId xmlns:p14="http://schemas.microsoft.com/office/powerpoint/2010/main" val="20310216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Παράδειγμα</a:t>
            </a:r>
            <a:endParaRPr lang="en-US" dirty="0"/>
          </a:p>
        </p:txBody>
      </p:sp>
      <p:sp>
        <p:nvSpPr>
          <p:cNvPr id="3" name="Content Placeholder 2"/>
          <p:cNvSpPr>
            <a:spLocks noGrp="1"/>
          </p:cNvSpPr>
          <p:nvPr>
            <p:ph idx="1"/>
          </p:nvPr>
        </p:nvSpPr>
        <p:spPr>
          <a:xfrm>
            <a:off x="457200" y="1600200"/>
            <a:ext cx="8229600" cy="4994950"/>
          </a:xfrm>
        </p:spPr>
        <p:txBody>
          <a:bodyPr>
            <a:normAutofit lnSpcReduction="10000"/>
          </a:bodyPr>
          <a:lstStyle/>
          <a:p>
            <a:r>
              <a:rPr lang="el-GR" i="1" dirty="0"/>
              <a:t>Στις ανθρώπινες δραστηριότητες, οι άνθρωποι αλληλεπιδρούν με κομμάτια του φυσικού κόσμου που τους περιβάλλει. Στο πλαίσιο αυτών των αλληλεπιδράσεων, φύση και άνθρωπος </a:t>
            </a:r>
            <a:r>
              <a:rPr lang="el-GR" i="1" dirty="0" smtClean="0"/>
              <a:t>ανταλλάσσουν </a:t>
            </a:r>
            <a:r>
              <a:rPr lang="el-GR" i="1" dirty="0"/>
              <a:t>ενέργεια, ύλη και πληροφορία. Όλες </a:t>
            </a:r>
            <a:r>
              <a:rPr lang="el-GR" i="1" dirty="0" smtClean="0"/>
              <a:t>αυτές </a:t>
            </a:r>
            <a:r>
              <a:rPr lang="el-GR" i="1" dirty="0"/>
              <a:t>οι ανταλλαγές συνοδεύονται από μετατροπές της ενέργειας. </a:t>
            </a:r>
            <a:r>
              <a:rPr lang="el-GR" i="1" dirty="0" smtClean="0"/>
              <a:t>Πολλές απ</a:t>
            </a:r>
            <a:r>
              <a:rPr lang="el-GR" i="1" dirty="0"/>
              <a:t>’ αυτές τις μετατροπές συνοδεύονται από υποβάθμιση της ενέργειας... πολλές επίσης από την αναβάθμισή </a:t>
            </a:r>
            <a:r>
              <a:rPr lang="el-GR" i="1" dirty="0" smtClean="0"/>
              <a:t>της...</a:t>
            </a:r>
            <a:endParaRPr lang="en-US" i="1" dirty="0"/>
          </a:p>
        </p:txBody>
      </p:sp>
    </p:spTree>
    <p:extLst>
      <p:ext uri="{BB962C8B-B14F-4D97-AF65-F5344CB8AC3E}">
        <p14:creationId xmlns:p14="http://schemas.microsoft.com/office/powerpoint/2010/main" val="12135820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Τέλος</a:t>
            </a:r>
            <a:endParaRPr lang="el-GR" dirty="0"/>
          </a:p>
        </p:txBody>
      </p:sp>
      <p:sp>
        <p:nvSpPr>
          <p:cNvPr id="3" name="Υπότιτλος 2"/>
          <p:cNvSpPr>
            <a:spLocks noGrp="1"/>
          </p:cNvSpPr>
          <p:nvPr>
            <p:ph type="subTitle" idx="1"/>
          </p:nvPr>
        </p:nvSpPr>
        <p:spPr/>
        <p:txBody>
          <a:bodyPr/>
          <a:lstStyle/>
          <a:p>
            <a:endParaRPr lang="el-GR"/>
          </a:p>
        </p:txBody>
      </p:sp>
    </p:spTree>
    <p:extLst>
      <p:ext uri="{BB962C8B-B14F-4D97-AF65-F5344CB8AC3E}">
        <p14:creationId xmlns:p14="http://schemas.microsoft.com/office/powerpoint/2010/main" val="25050539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n-US" sz="2000" dirty="0" smtClean="0"/>
              <a:t>1.0.</a:t>
            </a:r>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lv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sym typeface="Helvetica" pitchFamily="2" charset="0"/>
              </a:rPr>
              <a:t>Βασίλης </a:t>
            </a:r>
            <a:r>
              <a:rPr lang="el-GR" sz="2000" dirty="0" smtClean="0">
                <a:sym typeface="Helvetica" pitchFamily="2" charset="0"/>
              </a:rPr>
              <a:t>Τσελφές</a:t>
            </a:r>
            <a:r>
              <a:rPr lang="el-GR" sz="2000" dirty="0"/>
              <a:t>. </a:t>
            </a:r>
            <a:r>
              <a:rPr lang="el-GR" sz="2000" dirty="0">
                <a:sym typeface="Helvetica" pitchFamily="2" charset="0"/>
              </a:rPr>
              <a:t>Βασίλης Τσελφές</a:t>
            </a:r>
            <a:r>
              <a:rPr lang="el-GR" sz="2000" dirty="0"/>
              <a:t>. «Εξέλιξη των ιδεών στις Φυσικές </a:t>
            </a:r>
            <a:r>
              <a:rPr lang="el-GR" sz="2000" dirty="0" smtClean="0"/>
              <a:t>Επιστήμες</a:t>
            </a:r>
            <a:r>
              <a:rPr lang="en-US" sz="2000" dirty="0" smtClean="0"/>
              <a:t> - </a:t>
            </a:r>
            <a:r>
              <a:rPr lang="el-GR" sz="2000" dirty="0"/>
              <a:t>Ενότητα </a:t>
            </a:r>
            <a:r>
              <a:rPr lang="en-US" sz="2000" dirty="0"/>
              <a:t>6</a:t>
            </a:r>
            <a:r>
              <a:rPr lang="el-GR" sz="2000" dirty="0"/>
              <a:t>:</a:t>
            </a:r>
            <a:r>
              <a:rPr lang="en-US" sz="2000" dirty="0"/>
              <a:t> </a:t>
            </a:r>
            <a:r>
              <a:rPr lang="el-GR" sz="2000" dirty="0"/>
              <a:t>Ανιχνεύοντας και ερμηνεύοντας τα "απομεινάρια της ιστορίας" στα κείμενα των σύγχρονων σχολικών βιβλίων επιστήμης</a:t>
            </a:r>
            <a:r>
              <a:rPr lang="en-US" sz="2000" dirty="0" smtClean="0"/>
              <a:t>.</a:t>
            </a:r>
            <a:r>
              <a:rPr lang="el-GR" sz="2000" dirty="0" smtClean="0"/>
              <a:t>».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a:t>
            </a:r>
            <a:r>
              <a:rPr lang="el-GR" sz="2000" dirty="0" smtClean="0"/>
              <a:t>διεύθυνση:</a:t>
            </a:r>
            <a:r>
              <a:rPr lang="en-US" sz="2000" dirty="0"/>
              <a:t> </a:t>
            </a:r>
            <a:r>
              <a:rPr lang="en-US" sz="2000" dirty="0">
                <a:hlinkClick r:id="rId3"/>
              </a:rPr>
              <a:t>http://opencourses.uoa.gr/courses/ECD10/</a:t>
            </a:r>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l-GR" sz="2000" dirty="0" smtClean="0"/>
              <a:t>Δ</a:t>
            </a:r>
            <a:r>
              <a:rPr lang="en-US" sz="2000" dirty="0" err="1" smtClean="0"/>
              <a:t>ήλωση</a:t>
            </a:r>
            <a:r>
              <a:rPr lang="en-US" sz="2000" dirty="0" smtClean="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Η φυσιοκρατική/ ανιμιστική παράδοση</a:t>
            </a:r>
            <a:endParaRPr lang="en-US" dirty="0"/>
          </a:p>
        </p:txBody>
      </p:sp>
      <p:sp>
        <p:nvSpPr>
          <p:cNvPr id="3" name="Content Placeholder 2"/>
          <p:cNvSpPr>
            <a:spLocks noGrp="1"/>
          </p:cNvSpPr>
          <p:nvPr>
            <p:ph idx="1"/>
          </p:nvPr>
        </p:nvSpPr>
        <p:spPr>
          <a:xfrm>
            <a:off x="457200" y="1600200"/>
            <a:ext cx="8229600" cy="4967641"/>
          </a:xfrm>
        </p:spPr>
        <p:txBody>
          <a:bodyPr>
            <a:normAutofit fontScale="92500" lnSpcReduction="10000"/>
          </a:bodyPr>
          <a:lstStyle/>
          <a:p>
            <a:r>
              <a:rPr lang="el-GR" dirty="0" smtClean="0"/>
              <a:t>Ο </a:t>
            </a:r>
            <a:r>
              <a:rPr lang="el-GR" dirty="0"/>
              <a:t>φυσικός κόσμος (τα διάφορα μέρη του αν όχι και το σύνολό του) διαθέτει κάποια μορφή </a:t>
            </a:r>
            <a:r>
              <a:rPr lang="el-GR" dirty="0" smtClean="0"/>
              <a:t>αυτογνωσίας: </a:t>
            </a:r>
            <a:r>
              <a:rPr lang="el-GR" b="1" dirty="0"/>
              <a:t>Κάθε κομμάτι του υπάρχει και λειτουργεί με έναν σκοπό. Έναν σκοπό συντονισμένο με τον ευρύτερο σκοπό του κόσμου.</a:t>
            </a:r>
            <a:r>
              <a:rPr lang="el-GR" dirty="0" smtClean="0">
                <a:effectLst/>
              </a:rPr>
              <a:t> </a:t>
            </a:r>
          </a:p>
          <a:p>
            <a:r>
              <a:rPr lang="el-GR" dirty="0" smtClean="0"/>
              <a:t>Εντοπίζεται από το γεγονός ότι στα κείμενα οι ιδιότητες και τα γεγονότα που περιγράφουν τις οντότητες του φυσικού κόσμου παρουσιάζονται με τρόπους ανάλογους προς την ανθρώπινη λειτουργία και δράση</a:t>
            </a:r>
            <a:endParaRPr lang="en-US" dirty="0"/>
          </a:p>
        </p:txBody>
      </p:sp>
    </p:spTree>
    <p:extLst>
      <p:ext uri="{BB962C8B-B14F-4D97-AF65-F5344CB8AC3E}">
        <p14:creationId xmlns:p14="http://schemas.microsoft.com/office/powerpoint/2010/main" val="228210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dirty="0"/>
              <a:t>Σημείωμα Χρήσης Έργων </a:t>
            </a:r>
            <a:r>
              <a:rPr lang="el-GR" dirty="0" smtClean="0"/>
              <a:t>Τρίτων</a:t>
            </a:r>
            <a:r>
              <a:rPr lang="en-US" dirty="0" smtClean="0"/>
              <a:t> (1/3)</a:t>
            </a:r>
            <a:endParaRPr lang="el-GR" dirty="0"/>
          </a:p>
        </p:txBody>
      </p:sp>
      <p:sp>
        <p:nvSpPr>
          <p:cNvPr id="3" name="Content Placeholder 2"/>
          <p:cNvSpPr>
            <a:spLocks noGrp="1"/>
          </p:cNvSpPr>
          <p:nvPr>
            <p:ph idx="1"/>
          </p:nvPr>
        </p:nvSpPr>
        <p:spPr>
          <a:xfrm>
            <a:off x="179512" y="1556792"/>
            <a:ext cx="8856984" cy="4525963"/>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r>
              <a:rPr lang="el-GR" sz="2000" dirty="0" smtClean="0"/>
              <a:t>Εικόνα 1:</a:t>
            </a:r>
            <a:r>
              <a:rPr lang="en-US" sz="2000" dirty="0" smtClean="0"/>
              <a:t> Copyrighted</a:t>
            </a:r>
            <a:endParaRPr lang="el-GR" sz="2000" dirty="0" smtClean="0"/>
          </a:p>
          <a:p>
            <a:pPr marL="0" indent="0">
              <a:buNone/>
            </a:pPr>
            <a:r>
              <a:rPr lang="el-GR" sz="2000" dirty="0" smtClean="0"/>
              <a:t>Εικόνα 2:</a:t>
            </a:r>
            <a:r>
              <a:rPr lang="en-US" sz="2000" dirty="0" smtClean="0"/>
              <a:t> Copyrighted</a:t>
            </a:r>
            <a:r>
              <a:rPr lang="en-US" sz="2000" dirty="0"/>
              <a:t>, </a:t>
            </a:r>
            <a:r>
              <a:rPr lang="el-GR" sz="2000" dirty="0"/>
              <a:t>Σύνδεσμος</a:t>
            </a:r>
            <a:r>
              <a:rPr lang="el-GR" sz="2000" dirty="0" smtClean="0"/>
              <a:t>: </a:t>
            </a:r>
            <a:r>
              <a:rPr lang="en-US" sz="2000" dirty="0">
                <a:hlinkClick r:id="rId3"/>
              </a:rPr>
              <a:t>http://users.sch.gr/mchatzinik/biologiaGgimnasiou.html</a:t>
            </a:r>
            <a:r>
              <a:rPr lang="el-GR" sz="2000" dirty="0"/>
              <a:t> </a:t>
            </a:r>
            <a:endParaRPr lang="el-GR" sz="2000" dirty="0" smtClean="0"/>
          </a:p>
          <a:p>
            <a:pPr marL="0" indent="0">
              <a:buNone/>
            </a:pPr>
            <a:r>
              <a:rPr lang="el-GR" sz="2000" dirty="0"/>
              <a:t>Εικόνα </a:t>
            </a:r>
            <a:r>
              <a:rPr lang="el-GR" sz="2000" dirty="0" smtClean="0"/>
              <a:t>3:</a:t>
            </a:r>
            <a:r>
              <a:rPr lang="en-US" sz="2000" smtClean="0"/>
              <a:t> Copyrighted</a:t>
            </a:r>
            <a:endParaRPr lang="el-GR"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Η φυσιοκρατική/ ανιμιστική παράδοση</a:t>
            </a:r>
            <a:endParaRPr lang="en-US" dirty="0"/>
          </a:p>
        </p:txBody>
      </p:sp>
      <p:sp>
        <p:nvSpPr>
          <p:cNvPr id="3" name="Content Placeholder 2"/>
          <p:cNvSpPr>
            <a:spLocks noGrp="1"/>
          </p:cNvSpPr>
          <p:nvPr>
            <p:ph idx="1"/>
          </p:nvPr>
        </p:nvSpPr>
        <p:spPr>
          <a:xfrm>
            <a:off x="457200" y="1832327"/>
            <a:ext cx="8229600" cy="4298567"/>
          </a:xfrm>
        </p:spPr>
        <p:txBody>
          <a:bodyPr>
            <a:normAutofit/>
          </a:bodyPr>
          <a:lstStyle/>
          <a:p>
            <a:r>
              <a:rPr lang="el-GR" dirty="0" smtClean="0"/>
              <a:t>Είναι έντονα ανθρωποκεντρική</a:t>
            </a:r>
          </a:p>
          <a:p>
            <a:r>
              <a:rPr lang="el-GR" dirty="0" smtClean="0"/>
              <a:t>Εντάσσει κατά κάποιο τρόπο τη λειτουργία της φύσης ως πλαίσιο της ανθρώπινης ζωής (ή και την ανθρώπινη ζωή στη λειτουργία της φύσης)</a:t>
            </a:r>
          </a:p>
          <a:p>
            <a:r>
              <a:rPr lang="el-GR" dirty="0" smtClean="0"/>
              <a:t>Στην προέκτασή της αντιλαμβάνεται τον φυσικό κόσμο ως «κτήμα» του ανθρώπου (ή και ως κατοικία του)</a:t>
            </a:r>
          </a:p>
          <a:p>
            <a:pPr marL="0" indent="0">
              <a:buNone/>
            </a:pPr>
            <a:endParaRPr lang="en-US" dirty="0"/>
          </a:p>
        </p:txBody>
      </p:sp>
    </p:spTree>
    <p:extLst>
      <p:ext uri="{BB962C8B-B14F-4D97-AF65-F5344CB8AC3E}">
        <p14:creationId xmlns:p14="http://schemas.microsoft.com/office/powerpoint/2010/main" val="2643854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Παραδείγματα</a:t>
            </a:r>
            <a:endParaRPr lang="en-US" dirty="0"/>
          </a:p>
        </p:txBody>
      </p:sp>
      <p:pic>
        <p:nvPicPr>
          <p:cNvPr id="4" name="Picture 3" descr="Στιγμιότυπο 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7281" y="1526875"/>
            <a:ext cx="6834786" cy="4905747"/>
          </a:xfrm>
          <a:prstGeom prst="rect">
            <a:avLst/>
          </a:prstGeom>
        </p:spPr>
      </p:pic>
    </p:spTree>
    <p:extLst>
      <p:ext uri="{BB962C8B-B14F-4D97-AF65-F5344CB8AC3E}">
        <p14:creationId xmlns:p14="http://schemas.microsoft.com/office/powerpoint/2010/main" val="9196162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Παραδείγματα</a:t>
            </a:r>
            <a:endParaRPr lang="en-US" dirty="0"/>
          </a:p>
        </p:txBody>
      </p:sp>
      <p:pic>
        <p:nvPicPr>
          <p:cNvPr id="3" name="Picture 2" descr="Δυνάμεις δεν ασκεί μόνο ο άνθρωπος. Οι δυνάμεις στη φύση είναι συχνά πολύ μεγαλύτερες από αυτές που μπορούμε να ασκήσουμε εμείς.&#10;Στο εσωτερικό της Γης ασκούνται τεράτιες δυνάμεις. Οι δυνάμεις αυτές προκαλούν σεισμούς και εκρήξεις ηφαιστείων με καταστροφικές συνέπειες."/>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5169" y="1759002"/>
            <a:ext cx="7654111" cy="4190432"/>
          </a:xfrm>
          <a:prstGeom prst="rect">
            <a:avLst/>
          </a:prstGeom>
        </p:spPr>
      </p:pic>
    </p:spTree>
    <p:extLst>
      <p:ext uri="{BB962C8B-B14F-4D97-AF65-F5344CB8AC3E}">
        <p14:creationId xmlns:p14="http://schemas.microsoft.com/office/powerpoint/2010/main" val="11262039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Παραδείγματα</a:t>
            </a:r>
            <a:endParaRPr lang="en-US" dirty="0"/>
          </a:p>
        </p:txBody>
      </p:sp>
      <p:sp>
        <p:nvSpPr>
          <p:cNvPr id="3" name="Content Placeholder 2"/>
          <p:cNvSpPr>
            <a:spLocks noGrp="1"/>
          </p:cNvSpPr>
          <p:nvPr>
            <p:ph idx="1"/>
          </p:nvPr>
        </p:nvSpPr>
        <p:spPr>
          <a:xfrm>
            <a:off x="457200" y="1417638"/>
            <a:ext cx="8229600" cy="5095584"/>
          </a:xfrm>
        </p:spPr>
        <p:txBody>
          <a:bodyPr>
            <a:normAutofit fontScale="92500" lnSpcReduction="10000"/>
          </a:bodyPr>
          <a:lstStyle/>
          <a:p>
            <a:r>
              <a:rPr lang="el-GR" i="1" dirty="0"/>
              <a:t>Τα χρώματα στη φύση έχουν </a:t>
            </a:r>
            <a:r>
              <a:rPr lang="el-GR" i="1" u="sng" dirty="0"/>
              <a:t>πολύ μεγάλη σημασία</a:t>
            </a:r>
            <a:r>
              <a:rPr lang="el-GR" i="1" dirty="0"/>
              <a:t> ακόμη και για την επιβίωση. Τα έντονα χρώματα των λουλουδιών τραβούν την προσοχή των εντόμων. Οι πεταλούδες ανοίγουν τα πολύχρωμα φτερά τους, </a:t>
            </a:r>
            <a:r>
              <a:rPr lang="el-GR" i="1" u="sng" dirty="0"/>
              <a:t>για να</a:t>
            </a:r>
            <a:r>
              <a:rPr lang="el-GR" i="1" dirty="0"/>
              <a:t> προσελκύσουν το ταίρι τους, ενώ τα κλείνουν, </a:t>
            </a:r>
            <a:r>
              <a:rPr lang="el-GR" i="1" u="sng" dirty="0"/>
              <a:t>όταν θέλουν</a:t>
            </a:r>
            <a:r>
              <a:rPr lang="el-GR" i="1" dirty="0"/>
              <a:t> να περνούν απαρατήρητες. Σε κάποια ζώα τα χρώματα του σώματος έχουν μία διαφορετική σημασία. Το έντονο κόκκινο, κίτρινο ή πορτοκαλί χρώμα μπορεί </a:t>
            </a:r>
            <a:r>
              <a:rPr lang="el-GR" i="1" u="sng" dirty="0"/>
              <a:t>να είναι μία προειδοποίηση</a:t>
            </a:r>
            <a:r>
              <a:rPr lang="el-GR" i="1" dirty="0"/>
              <a:t> για τους εχθρούς του ζώου ότι αυτό έχει δηλητήριο, δαγκώνει ή έχει πολύ πικρή γεύση</a:t>
            </a:r>
            <a:r>
              <a:rPr lang="el-GR" i="1" dirty="0" smtClean="0"/>
              <a:t>.</a:t>
            </a:r>
            <a:r>
              <a:rPr lang="el-GR" dirty="0" smtClean="0"/>
              <a:t>...</a:t>
            </a:r>
            <a:endParaRPr lang="en-US" dirty="0"/>
          </a:p>
        </p:txBody>
      </p:sp>
    </p:spTree>
    <p:extLst>
      <p:ext uri="{BB962C8B-B14F-4D97-AF65-F5344CB8AC3E}">
        <p14:creationId xmlns:p14="http://schemas.microsoft.com/office/powerpoint/2010/main" val="21708155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Παράδειγμα</a:t>
            </a:r>
            <a:endParaRPr lang="en-US" dirty="0"/>
          </a:p>
        </p:txBody>
      </p:sp>
      <p:sp>
        <p:nvSpPr>
          <p:cNvPr id="3" name="Content Placeholder 2"/>
          <p:cNvSpPr>
            <a:spLocks noGrp="1"/>
          </p:cNvSpPr>
          <p:nvPr>
            <p:ph idx="1"/>
          </p:nvPr>
        </p:nvSpPr>
        <p:spPr>
          <a:xfrm>
            <a:off x="457200" y="1600200"/>
            <a:ext cx="8229600" cy="4776477"/>
          </a:xfrm>
        </p:spPr>
        <p:txBody>
          <a:bodyPr>
            <a:normAutofit lnSpcReduction="10000"/>
          </a:bodyPr>
          <a:lstStyle/>
          <a:p>
            <a:r>
              <a:rPr lang="el-GR" i="1" dirty="0"/>
              <a:t>Η ενέργεια στη φύση αλλάζει διαρκώς μορφή. Κάποιες φορές τα αποτελέσματα των αλλαγών αυτών </a:t>
            </a:r>
            <a:r>
              <a:rPr lang="el-GR" i="1" u="sng" dirty="0"/>
              <a:t>είναι ευεργετικά</a:t>
            </a:r>
            <a:r>
              <a:rPr lang="el-GR" i="1" dirty="0"/>
              <a:t>, όπως στη βροχή, στον άνεμο, στην ανάπτυξη των φυτών και των ζώων, ενώ κάποιες άλλες </a:t>
            </a:r>
            <a:r>
              <a:rPr lang="el-GR" i="1" u="sng" dirty="0"/>
              <a:t>είναι καταστροφικά</a:t>
            </a:r>
            <a:r>
              <a:rPr lang="el-GR" i="1" dirty="0"/>
              <a:t>, όπως στις πυρκαγιές, στους σεισμούς, στους τυφώνες. </a:t>
            </a:r>
            <a:endParaRPr lang="el-GR" i="1" dirty="0" smtClean="0"/>
          </a:p>
          <a:p>
            <a:r>
              <a:rPr lang="el-GR" dirty="0" smtClean="0"/>
              <a:t>Για </a:t>
            </a:r>
            <a:r>
              <a:rPr lang="el-GR" dirty="0"/>
              <a:t>ποιον όμως τα αποτελέσματα των αλλαγών είναι τη μια φορά ευεργετικά και την άλλη καταστροφικά; </a:t>
            </a:r>
            <a:endParaRPr lang="en-US" dirty="0"/>
          </a:p>
        </p:txBody>
      </p:sp>
    </p:spTree>
    <p:extLst>
      <p:ext uri="{BB962C8B-B14F-4D97-AF65-F5344CB8AC3E}">
        <p14:creationId xmlns:p14="http://schemas.microsoft.com/office/powerpoint/2010/main" val="43987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Η μηχανοκρατική παράδοση</a:t>
            </a:r>
            <a:endParaRPr lang="en-US" dirty="0"/>
          </a:p>
        </p:txBody>
      </p:sp>
      <p:sp>
        <p:nvSpPr>
          <p:cNvPr id="3" name="Content Placeholder 2"/>
          <p:cNvSpPr>
            <a:spLocks noGrp="1"/>
          </p:cNvSpPr>
          <p:nvPr>
            <p:ph idx="1"/>
          </p:nvPr>
        </p:nvSpPr>
        <p:spPr>
          <a:xfrm>
            <a:off x="457200" y="1600200"/>
            <a:ext cx="8229600" cy="4776477"/>
          </a:xfrm>
        </p:spPr>
        <p:txBody>
          <a:bodyPr>
            <a:normAutofit/>
          </a:bodyPr>
          <a:lstStyle/>
          <a:p>
            <a:r>
              <a:rPr lang="el-GR" dirty="0" smtClean="0"/>
              <a:t>Ο </a:t>
            </a:r>
            <a:r>
              <a:rPr lang="el-GR" dirty="0"/>
              <a:t>φυσικός κόσμος και τα διάφορα κομμάτια του, φαίνεται να υπάρχουν και να λειτουργούν όπως τα κομμάτια και το σύνολο μιας </a:t>
            </a:r>
            <a:r>
              <a:rPr lang="el-GR" dirty="0" err="1"/>
              <a:t>καλοκουρντισμένης</a:t>
            </a:r>
            <a:r>
              <a:rPr lang="el-GR" dirty="0"/>
              <a:t> αιώνιας μηχανής</a:t>
            </a:r>
            <a:r>
              <a:rPr lang="el-GR" dirty="0" smtClean="0">
                <a:effectLst/>
              </a:rPr>
              <a:t> </a:t>
            </a:r>
          </a:p>
          <a:p>
            <a:r>
              <a:rPr lang="el-GR" dirty="0"/>
              <a:t>Ο φυσικός κόσμος μπορεί να αναπαρασταθεί ως ένα σύνολο επιμέρους συστημάτων, τα οποία αποτελούν με κάποιο τρόπο ανεξάρτητα κομμάτια (αυτόνομες επιμέρους «μηχανές») μιας συνολικής μηχανής</a:t>
            </a:r>
            <a:r>
              <a:rPr lang="el-GR" dirty="0" smtClean="0">
                <a:effectLst/>
              </a:rPr>
              <a:t> </a:t>
            </a:r>
            <a:endParaRPr lang="en-US" dirty="0"/>
          </a:p>
        </p:txBody>
      </p:sp>
    </p:spTree>
    <p:extLst>
      <p:ext uri="{BB962C8B-B14F-4D97-AF65-F5344CB8AC3E}">
        <p14:creationId xmlns:p14="http://schemas.microsoft.com/office/powerpoint/2010/main" val="1758447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5761</TotalTime>
  <Words>1552</Words>
  <Application>Microsoft Office PowerPoint</Application>
  <PresentationFormat>Προβολή στην οθόνη (4:3)</PresentationFormat>
  <Paragraphs>102</Paragraphs>
  <Slides>30</Slides>
  <Notes>7</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30</vt:i4>
      </vt:variant>
    </vt:vector>
  </HeadingPairs>
  <TitlesOfParts>
    <vt:vector size="35" baseType="lpstr">
      <vt:lpstr>Arial</vt:lpstr>
      <vt:lpstr>Calibri</vt:lpstr>
      <vt:lpstr>Helvetica</vt:lpstr>
      <vt:lpstr>Wingdings</vt:lpstr>
      <vt:lpstr>Θέμα του Office</vt:lpstr>
      <vt:lpstr>Εξέλιξη των ιδεών στις Φυσικές Επιστήμες</vt:lpstr>
      <vt:lpstr>Επιστημονικές παραδόσεις σε σύγχρονα κείμενα επιστήμης</vt:lpstr>
      <vt:lpstr>Η φυσιοκρατική/ ανιμιστική παράδοση</vt:lpstr>
      <vt:lpstr>Η φυσιοκρατική/ ανιμιστική παράδοση</vt:lpstr>
      <vt:lpstr>Παραδείγματα</vt:lpstr>
      <vt:lpstr>Παραδείγματα</vt:lpstr>
      <vt:lpstr>Παραδείγματα</vt:lpstr>
      <vt:lpstr>Παράδειγμα</vt:lpstr>
      <vt:lpstr>Η μηχανοκρατική παράδοση</vt:lpstr>
      <vt:lpstr>Η μηχανοκρατική παράδοση</vt:lpstr>
      <vt:lpstr>Η μηχανοκρατική παράδοση</vt:lpstr>
      <vt:lpstr>Η μηχανοκρατική παράδοση</vt:lpstr>
      <vt:lpstr>Παραδείγματα</vt:lpstr>
      <vt:lpstr>Παραδείγματα</vt:lpstr>
      <vt:lpstr>Η τεχνοκρατική παράδοση</vt:lpstr>
      <vt:lpstr>Η τεχνοκρατική παράδοση</vt:lpstr>
      <vt:lpstr>Παραδείγματα</vt:lpstr>
      <vt:lpstr>Παραδείγματα</vt:lpstr>
      <vt:lpstr>Η ολιστική προσέγγιση της πολυπλοκότητας</vt:lpstr>
      <vt:lpstr>Η ολιστική προσέγγιση (παράδοση) της πολυπλοκότητας</vt:lpstr>
      <vt:lpstr>Παράδειγμα</vt:lpstr>
      <vt:lpstr>Παράδειγμα</vt:lpstr>
      <vt:lpstr>Τέλος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 (1/3)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VsSrg</cp:lastModifiedBy>
  <cp:revision>288</cp:revision>
  <dcterms:created xsi:type="dcterms:W3CDTF">2012-09-06T09:03:05Z</dcterms:created>
  <dcterms:modified xsi:type="dcterms:W3CDTF">2015-12-17T11:14:45Z</dcterms:modified>
</cp:coreProperties>
</file>