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256" r:id="rId2"/>
    <p:sldId id="265" r:id="rId3"/>
    <p:sldId id="301" r:id="rId4"/>
    <p:sldId id="302" r:id="rId5"/>
    <p:sldId id="303" r:id="rId6"/>
    <p:sldId id="304" r:id="rId7"/>
    <p:sldId id="305" r:id="rId8"/>
    <p:sldId id="306" r:id="rId9"/>
    <p:sldId id="274" r:id="rId10"/>
    <p:sldId id="307" r:id="rId11"/>
    <p:sldId id="308" r:id="rId12"/>
    <p:sldId id="309" r:id="rId13"/>
    <p:sldId id="310" r:id="rId14"/>
    <p:sldId id="311" r:id="rId15"/>
    <p:sldId id="312" r:id="rId16"/>
    <p:sldId id="365" r:id="rId17"/>
    <p:sldId id="366" r:id="rId18"/>
    <p:sldId id="315" r:id="rId19"/>
    <p:sldId id="316" r:id="rId20"/>
    <p:sldId id="318" r:id="rId21"/>
    <p:sldId id="320" r:id="rId22"/>
    <p:sldId id="321" r:id="rId23"/>
    <p:sldId id="322" r:id="rId24"/>
    <p:sldId id="323" r:id="rId25"/>
    <p:sldId id="324" r:id="rId26"/>
    <p:sldId id="325" r:id="rId27"/>
    <p:sldId id="326" r:id="rId28"/>
    <p:sldId id="327" r:id="rId29"/>
    <p:sldId id="328" r:id="rId30"/>
    <p:sldId id="329" r:id="rId31"/>
    <p:sldId id="330" r:id="rId32"/>
    <p:sldId id="331" r:id="rId33"/>
    <p:sldId id="332" r:id="rId34"/>
    <p:sldId id="333" r:id="rId35"/>
    <p:sldId id="334" r:id="rId36"/>
    <p:sldId id="335" r:id="rId37"/>
    <p:sldId id="336" r:id="rId38"/>
    <p:sldId id="337" r:id="rId39"/>
    <p:sldId id="338" r:id="rId40"/>
    <p:sldId id="339" r:id="rId41"/>
    <p:sldId id="340" r:id="rId42"/>
    <p:sldId id="341" r:id="rId43"/>
    <p:sldId id="342" r:id="rId44"/>
    <p:sldId id="343" r:id="rId45"/>
    <p:sldId id="344" r:id="rId46"/>
    <p:sldId id="345" r:id="rId47"/>
    <p:sldId id="346" r:id="rId48"/>
    <p:sldId id="347" r:id="rId49"/>
    <p:sldId id="348" r:id="rId50"/>
    <p:sldId id="349" r:id="rId51"/>
    <p:sldId id="350" r:id="rId52"/>
    <p:sldId id="351" r:id="rId53"/>
    <p:sldId id="352" r:id="rId54"/>
    <p:sldId id="353" r:id="rId55"/>
    <p:sldId id="354" r:id="rId56"/>
    <p:sldId id="355" r:id="rId57"/>
    <p:sldId id="356" r:id="rId58"/>
    <p:sldId id="357" r:id="rId59"/>
    <p:sldId id="358" r:id="rId60"/>
    <p:sldId id="359" r:id="rId61"/>
    <p:sldId id="360" r:id="rId62"/>
    <p:sldId id="361" r:id="rId63"/>
    <p:sldId id="362" r:id="rId64"/>
    <p:sldId id="363" r:id="rId65"/>
    <p:sldId id="280" r:id="rId66"/>
    <p:sldId id="290" r:id="rId67"/>
    <p:sldId id="295" r:id="rId68"/>
    <p:sldId id="299" r:id="rId69"/>
    <p:sldId id="292" r:id="rId70"/>
    <p:sldId id="291" r:id="rId71"/>
    <p:sldId id="294" r:id="rId72"/>
    <p:sldId id="293" r:id="rId7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265"/>
            <p14:sldId id="301"/>
            <p14:sldId id="302"/>
            <p14:sldId id="303"/>
            <p14:sldId id="304"/>
            <p14:sldId id="305"/>
            <p14:sldId id="306"/>
            <p14:sldId id="274"/>
            <p14:sldId id="307"/>
            <p14:sldId id="308"/>
            <p14:sldId id="309"/>
            <p14:sldId id="310"/>
            <p14:sldId id="311"/>
            <p14:sldId id="312"/>
            <p14:sldId id="365"/>
            <p14:sldId id="366"/>
            <p14:sldId id="315"/>
            <p14:sldId id="316"/>
            <p14:sldId id="318"/>
            <p14:sldId id="320"/>
            <p14:sldId id="321"/>
            <p14:sldId id="322"/>
            <p14:sldId id="323"/>
            <p14:sldId id="324"/>
            <p14:sldId id="325"/>
            <p14:sldId id="326"/>
            <p14:sldId id="327"/>
            <p14:sldId id="328"/>
            <p14:sldId id="329"/>
            <p14:sldId id="330"/>
            <p14:sldId id="331"/>
            <p14:sldId id="332"/>
            <p14:sldId id="333"/>
            <p14:sldId id="334"/>
            <p14:sldId id="335"/>
            <p14:sldId id="336"/>
            <p14:sldId id="337"/>
            <p14:sldId id="338"/>
            <p14:sldId id="339"/>
            <p14:sldId id="340"/>
            <p14:sldId id="341"/>
            <p14:sldId id="342"/>
            <p14:sldId id="343"/>
            <p14:sldId id="344"/>
            <p14:sldId id="345"/>
            <p14:sldId id="346"/>
            <p14:sldId id="347"/>
            <p14:sldId id="348"/>
            <p14:sldId id="349"/>
            <p14:sldId id="350"/>
            <p14:sldId id="351"/>
            <p14:sldId id="352"/>
            <p14:sldId id="353"/>
            <p14:sldId id="354"/>
            <p14:sldId id="355"/>
            <p14:sldId id="356"/>
            <p14:sldId id="357"/>
            <p14:sldId id="358"/>
            <p14:sldId id="359"/>
            <p14:sldId id="360"/>
            <p14:sldId id="361"/>
            <p14:sldId id="362"/>
            <p14:sldId id="363"/>
            <p14:sldId id="280"/>
            <p14:sldId id="290"/>
            <p14:sldId id="295"/>
            <p14:sldId id="299"/>
            <p14:sldId id="292"/>
            <p14:sldId id="291"/>
            <p14:sldId id="294"/>
          </p14:sldIdLst>
        </p14:section>
        <p14:section name="Untitled Section" id="{0F1CB131-A6BD-43D0-B8D4-1F27CEF7A05E}">
          <p14:sldIdLst>
            <p14:sldId id="29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74" d="100"/>
          <a:sy n="74" d="100"/>
        </p:scale>
        <p:origin x="1506"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7DA5D9-C309-43D5-A560-730BE94497E0}" type="doc">
      <dgm:prSet loTypeId="urn:microsoft.com/office/officeart/2005/8/layout/radial1" loCatId="cycle" qsTypeId="urn:microsoft.com/office/officeart/2005/8/quickstyle/simple1" qsCatId="simple" csTypeId="urn:microsoft.com/office/officeart/2005/8/colors/accent2_2" csCatId="accent2" phldr="1"/>
      <dgm:spPr/>
      <dgm:t>
        <a:bodyPr/>
        <a:lstStyle/>
        <a:p>
          <a:endParaRPr lang="en-US"/>
        </a:p>
      </dgm:t>
    </dgm:pt>
    <dgm:pt modelId="{F836F51B-B95F-4ED5-9577-99FAC102E071}">
      <dgm:prSet phldrT="[Text]"/>
      <dgm:spPr>
        <a:solidFill>
          <a:schemeClr val="accent3">
            <a:lumMod val="50000"/>
          </a:schemeClr>
        </a:solidFill>
      </dgm:spPr>
      <dgm:t>
        <a:bodyPr/>
        <a:lstStyle/>
        <a:p>
          <a:r>
            <a:rPr lang="el-GR" dirty="0" smtClean="0"/>
            <a:t>Γλωσσική «υγεία»</a:t>
          </a:r>
          <a:endParaRPr lang="en-US" dirty="0"/>
        </a:p>
      </dgm:t>
    </dgm:pt>
    <dgm:pt modelId="{7BBDBF7A-F8F8-4A03-9D39-23134EE01155}" type="parTrans" cxnId="{E8B9DF48-5BE6-4F2F-BF5E-B6112E76E930}">
      <dgm:prSet/>
      <dgm:spPr/>
      <dgm:t>
        <a:bodyPr/>
        <a:lstStyle/>
        <a:p>
          <a:endParaRPr lang="en-US"/>
        </a:p>
      </dgm:t>
    </dgm:pt>
    <dgm:pt modelId="{E8752954-95F5-4EFE-9197-05E0E5EAF1C3}" type="sibTrans" cxnId="{E8B9DF48-5BE6-4F2F-BF5E-B6112E76E930}">
      <dgm:prSet/>
      <dgm:spPr/>
      <dgm:t>
        <a:bodyPr/>
        <a:lstStyle/>
        <a:p>
          <a:endParaRPr lang="en-US"/>
        </a:p>
      </dgm:t>
    </dgm:pt>
    <dgm:pt modelId="{C724165E-5BBB-46A2-B953-42D0FBFC0694}">
      <dgm:prSet phldrT="[Text]"/>
      <dgm:spPr/>
      <dgm:t>
        <a:bodyPr/>
        <a:lstStyle/>
        <a:p>
          <a:r>
            <a:rPr lang="el-GR" dirty="0" smtClean="0"/>
            <a:t>Απόλυτος αριθμός ομιλητών</a:t>
          </a:r>
          <a:endParaRPr lang="en-US" dirty="0"/>
        </a:p>
      </dgm:t>
      <dgm:extLst>
        <a:ext uri="{E40237B7-FDA0-4F09-8148-C483321AD2D9}">
          <dgm14:cNvPr xmlns:dgm14="http://schemas.microsoft.com/office/drawing/2010/diagram" id="0" name="" descr="Τι σημαίνει γλωσσική &quot;υγεία&quot;" title="Γράφημα"/>
        </a:ext>
      </dgm:extLst>
    </dgm:pt>
    <dgm:pt modelId="{9F243EB1-7D5E-43E3-9676-43A38FFB3444}" type="parTrans" cxnId="{E73A3DB3-5291-44CE-B7E3-A73C8C1C9C49}">
      <dgm:prSet/>
      <dgm:spPr/>
      <dgm:t>
        <a:bodyPr/>
        <a:lstStyle/>
        <a:p>
          <a:endParaRPr lang="en-US"/>
        </a:p>
      </dgm:t>
    </dgm:pt>
    <dgm:pt modelId="{42A27D54-D501-4209-A779-0242AEDAE0E7}" type="sibTrans" cxnId="{E73A3DB3-5291-44CE-B7E3-A73C8C1C9C49}">
      <dgm:prSet/>
      <dgm:spPr/>
      <dgm:t>
        <a:bodyPr/>
        <a:lstStyle/>
        <a:p>
          <a:endParaRPr lang="en-US"/>
        </a:p>
      </dgm:t>
    </dgm:pt>
    <dgm:pt modelId="{9819A222-5581-4B9D-8347-6EBE66427029}">
      <dgm:prSet phldrT="[Text]"/>
      <dgm:spPr/>
      <dgm:t>
        <a:bodyPr/>
        <a:lstStyle/>
        <a:p>
          <a:r>
            <a:rPr lang="el-GR" dirty="0" err="1" smtClean="0"/>
            <a:t>Διαγενεακή</a:t>
          </a:r>
          <a:r>
            <a:rPr lang="el-GR" dirty="0" smtClean="0"/>
            <a:t> μετάδοση της γλώσσας</a:t>
          </a:r>
          <a:endParaRPr lang="en-US" dirty="0"/>
        </a:p>
      </dgm:t>
    </dgm:pt>
    <dgm:pt modelId="{DA9119DE-C735-4396-BE12-F01D9E1CA3E0}" type="parTrans" cxnId="{531BEAB5-D640-4D34-8089-194D68D2D9B7}">
      <dgm:prSet/>
      <dgm:spPr/>
      <dgm:t>
        <a:bodyPr/>
        <a:lstStyle/>
        <a:p>
          <a:endParaRPr lang="en-US"/>
        </a:p>
      </dgm:t>
    </dgm:pt>
    <dgm:pt modelId="{1ACDBB61-ECF4-4FE8-8090-438C4A52F10C}" type="sibTrans" cxnId="{531BEAB5-D640-4D34-8089-194D68D2D9B7}">
      <dgm:prSet/>
      <dgm:spPr/>
      <dgm:t>
        <a:bodyPr/>
        <a:lstStyle/>
        <a:p>
          <a:endParaRPr lang="en-US"/>
        </a:p>
      </dgm:t>
    </dgm:pt>
    <dgm:pt modelId="{F9955B95-0C97-4B29-89D6-9D9EEEE88919}">
      <dgm:prSet phldrT="[Text]"/>
      <dgm:spPr/>
      <dgm:t>
        <a:bodyPr/>
        <a:lstStyle/>
        <a:p>
          <a:r>
            <a:rPr lang="el-GR" dirty="0" smtClean="0"/>
            <a:t>Αλλαγές στα πεδία χρήσης της γλώσσας</a:t>
          </a:r>
          <a:endParaRPr lang="en-US" dirty="0"/>
        </a:p>
      </dgm:t>
    </dgm:pt>
    <dgm:pt modelId="{B7449C9A-C082-42DE-8940-44F94B7D9AE3}" type="parTrans" cxnId="{811269B4-DCD5-465B-8F57-199D52B00B79}">
      <dgm:prSet/>
      <dgm:spPr/>
      <dgm:t>
        <a:bodyPr/>
        <a:lstStyle/>
        <a:p>
          <a:endParaRPr lang="en-US"/>
        </a:p>
      </dgm:t>
    </dgm:pt>
    <dgm:pt modelId="{8C014C53-3231-4939-9F0C-7C05365922D5}" type="sibTrans" cxnId="{811269B4-DCD5-465B-8F57-199D52B00B79}">
      <dgm:prSet/>
      <dgm:spPr/>
      <dgm:t>
        <a:bodyPr/>
        <a:lstStyle/>
        <a:p>
          <a:endParaRPr lang="en-US"/>
        </a:p>
      </dgm:t>
    </dgm:pt>
    <dgm:pt modelId="{48E28291-4506-49A1-9167-026A2956E741}">
      <dgm:prSet phldrT="[Text]"/>
      <dgm:spPr/>
      <dgm:t>
        <a:bodyPr/>
        <a:lstStyle/>
        <a:p>
          <a:r>
            <a:rPr lang="el-GR" dirty="0" smtClean="0"/>
            <a:t>Είδος και ποιότητας της γλωσσικής καταγραφής</a:t>
          </a:r>
          <a:endParaRPr lang="en-US" dirty="0"/>
        </a:p>
      </dgm:t>
    </dgm:pt>
    <dgm:pt modelId="{AD47C2EA-5F31-4FA8-AA42-8BB961E8FCA5}" type="parTrans" cxnId="{F1DE941E-8E4F-497C-833D-C45F0A482657}">
      <dgm:prSet/>
      <dgm:spPr/>
      <dgm:t>
        <a:bodyPr/>
        <a:lstStyle/>
        <a:p>
          <a:endParaRPr lang="en-US"/>
        </a:p>
      </dgm:t>
    </dgm:pt>
    <dgm:pt modelId="{B47C7181-5230-498F-8C26-B3B84B9D46D1}" type="sibTrans" cxnId="{F1DE941E-8E4F-497C-833D-C45F0A482657}">
      <dgm:prSet/>
      <dgm:spPr/>
      <dgm:t>
        <a:bodyPr/>
        <a:lstStyle/>
        <a:p>
          <a:endParaRPr lang="en-US"/>
        </a:p>
      </dgm:t>
    </dgm:pt>
    <dgm:pt modelId="{5270610C-0FC7-401F-8C9C-61116266564B}">
      <dgm:prSet phldrT="[Text]"/>
      <dgm:spPr/>
      <dgm:t>
        <a:bodyPr/>
        <a:lstStyle/>
        <a:p>
          <a:r>
            <a:rPr lang="el-GR" dirty="0" smtClean="0"/>
            <a:t>Στάση των μελών της γλωσσικής κοινότητας απέναντι στη γλώσσα τους</a:t>
          </a:r>
          <a:endParaRPr lang="en-US" dirty="0"/>
        </a:p>
      </dgm:t>
    </dgm:pt>
    <dgm:pt modelId="{3E2220E6-F42B-437B-8D22-EC6151FB7689}" type="parTrans" cxnId="{E4AD7D77-A197-4969-8960-4AEE067B6890}">
      <dgm:prSet/>
      <dgm:spPr/>
      <dgm:t>
        <a:bodyPr/>
        <a:lstStyle/>
        <a:p>
          <a:endParaRPr lang="en-US"/>
        </a:p>
      </dgm:t>
    </dgm:pt>
    <dgm:pt modelId="{99F21150-7095-42DC-9172-50E54F115088}" type="sibTrans" cxnId="{E4AD7D77-A197-4969-8960-4AEE067B6890}">
      <dgm:prSet/>
      <dgm:spPr/>
      <dgm:t>
        <a:bodyPr/>
        <a:lstStyle/>
        <a:p>
          <a:endParaRPr lang="en-US"/>
        </a:p>
      </dgm:t>
    </dgm:pt>
    <dgm:pt modelId="{3693033F-E362-4739-9982-824A915F64BF}">
      <dgm:prSet phldrT="[Text]"/>
      <dgm:spPr/>
      <dgm:t>
        <a:bodyPr/>
        <a:lstStyle/>
        <a:p>
          <a:r>
            <a:rPr lang="el-GR" dirty="0" smtClean="0"/>
            <a:t>Θεσμικές και κυβερνητικές στάσεις απέναντι στην επίσημη χρήση της γλώσσας</a:t>
          </a:r>
          <a:endParaRPr lang="en-US" dirty="0"/>
        </a:p>
      </dgm:t>
    </dgm:pt>
    <dgm:pt modelId="{D8A1AFAD-82B4-43E5-8CA4-D1D43E1B1B44}" type="parTrans" cxnId="{0B28F25A-BE10-4E4B-A51D-885FECE321F8}">
      <dgm:prSet/>
      <dgm:spPr/>
      <dgm:t>
        <a:bodyPr/>
        <a:lstStyle/>
        <a:p>
          <a:endParaRPr lang="en-US"/>
        </a:p>
      </dgm:t>
    </dgm:pt>
    <dgm:pt modelId="{E79FE483-F5AA-4603-B908-976E0D7B02BD}" type="sibTrans" cxnId="{0B28F25A-BE10-4E4B-A51D-885FECE321F8}">
      <dgm:prSet/>
      <dgm:spPr/>
      <dgm:t>
        <a:bodyPr/>
        <a:lstStyle/>
        <a:p>
          <a:endParaRPr lang="en-US"/>
        </a:p>
      </dgm:t>
    </dgm:pt>
    <dgm:pt modelId="{48F4E9F2-9999-42AB-B33E-70731B6343EB}">
      <dgm:prSet phldrT="[Text]"/>
      <dgm:spPr/>
      <dgm:t>
        <a:bodyPr/>
        <a:lstStyle/>
        <a:p>
          <a:r>
            <a:rPr lang="el-GR" dirty="0" smtClean="0"/>
            <a:t>Ανταπόκριση σε νέα πεδία και μέσα</a:t>
          </a:r>
          <a:endParaRPr lang="en-US" dirty="0"/>
        </a:p>
      </dgm:t>
    </dgm:pt>
    <dgm:pt modelId="{013C2DD5-7E8F-4C9C-91E6-9FED71E3464C}" type="parTrans" cxnId="{2A16F58D-8AD1-4CE8-9082-C987DB3FA790}">
      <dgm:prSet/>
      <dgm:spPr/>
      <dgm:t>
        <a:bodyPr/>
        <a:lstStyle/>
        <a:p>
          <a:endParaRPr lang="en-US"/>
        </a:p>
      </dgm:t>
    </dgm:pt>
    <dgm:pt modelId="{FD07A895-E4B2-429F-B57C-F898F5F31328}" type="sibTrans" cxnId="{2A16F58D-8AD1-4CE8-9082-C987DB3FA790}">
      <dgm:prSet/>
      <dgm:spPr/>
      <dgm:t>
        <a:bodyPr/>
        <a:lstStyle/>
        <a:p>
          <a:endParaRPr lang="en-US"/>
        </a:p>
      </dgm:t>
    </dgm:pt>
    <dgm:pt modelId="{3550928A-EE86-469B-9470-1801AEC789B2}">
      <dgm:prSet phldrT="[Text]"/>
      <dgm:spPr/>
      <dgm:t>
        <a:bodyPr/>
        <a:lstStyle/>
        <a:p>
          <a:r>
            <a:rPr lang="el-GR" dirty="0" smtClean="0"/>
            <a:t>Διαθεσιμότητα υλικού για γλωσσική εκμάθηση και </a:t>
          </a:r>
          <a:r>
            <a:rPr lang="el-GR" dirty="0" err="1" smtClean="0"/>
            <a:t>εγγραμματισμό</a:t>
          </a:r>
          <a:endParaRPr lang="en-US" dirty="0"/>
        </a:p>
      </dgm:t>
    </dgm:pt>
    <dgm:pt modelId="{F60CB7F8-2464-4FDF-991C-E54862F43A78}" type="parTrans" cxnId="{78765A07-BCFF-4A75-B99A-D803F78970D0}">
      <dgm:prSet/>
      <dgm:spPr/>
      <dgm:t>
        <a:bodyPr/>
        <a:lstStyle/>
        <a:p>
          <a:endParaRPr lang="en-US"/>
        </a:p>
      </dgm:t>
    </dgm:pt>
    <dgm:pt modelId="{1ED48FEE-E6CA-46D4-A683-6A7CA085B2AD}" type="sibTrans" cxnId="{78765A07-BCFF-4A75-B99A-D803F78970D0}">
      <dgm:prSet/>
      <dgm:spPr/>
      <dgm:t>
        <a:bodyPr/>
        <a:lstStyle/>
        <a:p>
          <a:endParaRPr lang="en-US"/>
        </a:p>
      </dgm:t>
    </dgm:pt>
    <dgm:pt modelId="{9F6F29A1-88E2-42E3-BE51-E902D6A03C42}">
      <dgm:prSet phldrT="[Text]"/>
      <dgm:spPr/>
      <dgm:t>
        <a:bodyPr/>
        <a:lstStyle/>
        <a:p>
          <a:r>
            <a:rPr lang="el-GR" dirty="0" smtClean="0"/>
            <a:t>Αναλογία των ομιλητών προς τον γενικό πληθυσμό</a:t>
          </a:r>
          <a:endParaRPr lang="en-US" dirty="0"/>
        </a:p>
      </dgm:t>
    </dgm:pt>
    <dgm:pt modelId="{0F1C6C28-8A99-4AA0-9A60-FD34196412F5}" type="parTrans" cxnId="{AB30FEF7-0143-4ADA-B2AC-6F4816394CD7}">
      <dgm:prSet/>
      <dgm:spPr/>
      <dgm:t>
        <a:bodyPr/>
        <a:lstStyle/>
        <a:p>
          <a:endParaRPr lang="en-US"/>
        </a:p>
      </dgm:t>
    </dgm:pt>
    <dgm:pt modelId="{4730C1D6-484C-4C63-ABF9-EAA13D4272F7}" type="sibTrans" cxnId="{AB30FEF7-0143-4ADA-B2AC-6F4816394CD7}">
      <dgm:prSet/>
      <dgm:spPr/>
      <dgm:t>
        <a:bodyPr/>
        <a:lstStyle/>
        <a:p>
          <a:endParaRPr lang="en-US"/>
        </a:p>
      </dgm:t>
    </dgm:pt>
    <dgm:pt modelId="{C6E04368-8DF7-4257-847B-7196F712D3CA}" type="pres">
      <dgm:prSet presAssocID="{547DA5D9-C309-43D5-A560-730BE94497E0}" presName="cycle" presStyleCnt="0">
        <dgm:presLayoutVars>
          <dgm:chMax val="1"/>
          <dgm:dir/>
          <dgm:animLvl val="ctr"/>
          <dgm:resizeHandles val="exact"/>
        </dgm:presLayoutVars>
      </dgm:prSet>
      <dgm:spPr/>
      <dgm:t>
        <a:bodyPr/>
        <a:lstStyle/>
        <a:p>
          <a:endParaRPr lang="en-US"/>
        </a:p>
      </dgm:t>
    </dgm:pt>
    <dgm:pt modelId="{62305007-F386-49F0-8822-2135C025F34D}" type="pres">
      <dgm:prSet presAssocID="{F836F51B-B95F-4ED5-9577-99FAC102E071}" presName="centerShape" presStyleLbl="node0" presStyleIdx="0" presStyleCnt="1"/>
      <dgm:spPr/>
      <dgm:t>
        <a:bodyPr/>
        <a:lstStyle/>
        <a:p>
          <a:endParaRPr lang="en-US"/>
        </a:p>
      </dgm:t>
    </dgm:pt>
    <dgm:pt modelId="{ACF05C31-FF99-494A-8E86-C5CCB6ABDC49}" type="pres">
      <dgm:prSet presAssocID="{9F243EB1-7D5E-43E3-9676-43A38FFB3444}" presName="Name9" presStyleLbl="parChTrans1D2" presStyleIdx="0" presStyleCnt="9"/>
      <dgm:spPr/>
      <dgm:t>
        <a:bodyPr/>
        <a:lstStyle/>
        <a:p>
          <a:endParaRPr lang="en-US"/>
        </a:p>
      </dgm:t>
    </dgm:pt>
    <dgm:pt modelId="{60436D6F-C349-47CA-8138-067C09275686}" type="pres">
      <dgm:prSet presAssocID="{9F243EB1-7D5E-43E3-9676-43A38FFB3444}" presName="connTx" presStyleLbl="parChTrans1D2" presStyleIdx="0" presStyleCnt="9"/>
      <dgm:spPr/>
      <dgm:t>
        <a:bodyPr/>
        <a:lstStyle/>
        <a:p>
          <a:endParaRPr lang="en-US"/>
        </a:p>
      </dgm:t>
    </dgm:pt>
    <dgm:pt modelId="{9D22E0A3-AC45-4AC5-B348-51F14807A624}" type="pres">
      <dgm:prSet presAssocID="{C724165E-5BBB-46A2-B953-42D0FBFC0694}" presName="node" presStyleLbl="node1" presStyleIdx="0" presStyleCnt="9">
        <dgm:presLayoutVars>
          <dgm:bulletEnabled val="1"/>
        </dgm:presLayoutVars>
      </dgm:prSet>
      <dgm:spPr/>
      <dgm:t>
        <a:bodyPr/>
        <a:lstStyle/>
        <a:p>
          <a:endParaRPr lang="en-US"/>
        </a:p>
      </dgm:t>
    </dgm:pt>
    <dgm:pt modelId="{CC98E7CB-B458-441A-89F1-17C7FCD1D922}" type="pres">
      <dgm:prSet presAssocID="{DA9119DE-C735-4396-BE12-F01D9E1CA3E0}" presName="Name9" presStyleLbl="parChTrans1D2" presStyleIdx="1" presStyleCnt="9"/>
      <dgm:spPr/>
      <dgm:t>
        <a:bodyPr/>
        <a:lstStyle/>
        <a:p>
          <a:endParaRPr lang="en-US"/>
        </a:p>
      </dgm:t>
    </dgm:pt>
    <dgm:pt modelId="{4FFF46DA-8784-4446-A0E3-5AEF5F40666B}" type="pres">
      <dgm:prSet presAssocID="{DA9119DE-C735-4396-BE12-F01D9E1CA3E0}" presName="connTx" presStyleLbl="parChTrans1D2" presStyleIdx="1" presStyleCnt="9"/>
      <dgm:spPr/>
      <dgm:t>
        <a:bodyPr/>
        <a:lstStyle/>
        <a:p>
          <a:endParaRPr lang="en-US"/>
        </a:p>
      </dgm:t>
    </dgm:pt>
    <dgm:pt modelId="{4EF16860-B7D0-4C25-88E9-5858D5F43DA7}" type="pres">
      <dgm:prSet presAssocID="{9819A222-5581-4B9D-8347-6EBE66427029}" presName="node" presStyleLbl="node1" presStyleIdx="1" presStyleCnt="9">
        <dgm:presLayoutVars>
          <dgm:bulletEnabled val="1"/>
        </dgm:presLayoutVars>
      </dgm:prSet>
      <dgm:spPr/>
      <dgm:t>
        <a:bodyPr/>
        <a:lstStyle/>
        <a:p>
          <a:endParaRPr lang="en-US"/>
        </a:p>
      </dgm:t>
    </dgm:pt>
    <dgm:pt modelId="{C2F484EE-B161-4262-BF6D-AD0BC8C29A78}" type="pres">
      <dgm:prSet presAssocID="{3E2220E6-F42B-437B-8D22-EC6151FB7689}" presName="Name9" presStyleLbl="parChTrans1D2" presStyleIdx="2" presStyleCnt="9"/>
      <dgm:spPr/>
      <dgm:t>
        <a:bodyPr/>
        <a:lstStyle/>
        <a:p>
          <a:endParaRPr lang="en-US"/>
        </a:p>
      </dgm:t>
    </dgm:pt>
    <dgm:pt modelId="{C6B018D8-638F-4407-A645-3E66D76603E7}" type="pres">
      <dgm:prSet presAssocID="{3E2220E6-F42B-437B-8D22-EC6151FB7689}" presName="connTx" presStyleLbl="parChTrans1D2" presStyleIdx="2" presStyleCnt="9"/>
      <dgm:spPr/>
      <dgm:t>
        <a:bodyPr/>
        <a:lstStyle/>
        <a:p>
          <a:endParaRPr lang="en-US"/>
        </a:p>
      </dgm:t>
    </dgm:pt>
    <dgm:pt modelId="{10FBF06C-C153-44E9-A0F1-9190D95856BA}" type="pres">
      <dgm:prSet presAssocID="{5270610C-0FC7-401F-8C9C-61116266564B}" presName="node" presStyleLbl="node1" presStyleIdx="2" presStyleCnt="9">
        <dgm:presLayoutVars>
          <dgm:bulletEnabled val="1"/>
        </dgm:presLayoutVars>
      </dgm:prSet>
      <dgm:spPr/>
      <dgm:t>
        <a:bodyPr/>
        <a:lstStyle/>
        <a:p>
          <a:endParaRPr lang="en-US"/>
        </a:p>
      </dgm:t>
    </dgm:pt>
    <dgm:pt modelId="{533D30A0-B096-4C43-83BF-B3BBF0B2F1D8}" type="pres">
      <dgm:prSet presAssocID="{B7449C9A-C082-42DE-8940-44F94B7D9AE3}" presName="Name9" presStyleLbl="parChTrans1D2" presStyleIdx="3" presStyleCnt="9"/>
      <dgm:spPr/>
      <dgm:t>
        <a:bodyPr/>
        <a:lstStyle/>
        <a:p>
          <a:endParaRPr lang="en-US"/>
        </a:p>
      </dgm:t>
    </dgm:pt>
    <dgm:pt modelId="{3448D512-6B12-4F93-8F62-117DCBD901CC}" type="pres">
      <dgm:prSet presAssocID="{B7449C9A-C082-42DE-8940-44F94B7D9AE3}" presName="connTx" presStyleLbl="parChTrans1D2" presStyleIdx="3" presStyleCnt="9"/>
      <dgm:spPr/>
      <dgm:t>
        <a:bodyPr/>
        <a:lstStyle/>
        <a:p>
          <a:endParaRPr lang="en-US"/>
        </a:p>
      </dgm:t>
    </dgm:pt>
    <dgm:pt modelId="{A3B58D3B-47B2-4A6F-8D90-F86475C1DE55}" type="pres">
      <dgm:prSet presAssocID="{F9955B95-0C97-4B29-89D6-9D9EEEE88919}" presName="node" presStyleLbl="node1" presStyleIdx="3" presStyleCnt="9">
        <dgm:presLayoutVars>
          <dgm:bulletEnabled val="1"/>
        </dgm:presLayoutVars>
      </dgm:prSet>
      <dgm:spPr/>
      <dgm:t>
        <a:bodyPr/>
        <a:lstStyle/>
        <a:p>
          <a:endParaRPr lang="en-US"/>
        </a:p>
      </dgm:t>
    </dgm:pt>
    <dgm:pt modelId="{F8409CB8-51B0-48D1-ADF4-3F07D26DCF86}" type="pres">
      <dgm:prSet presAssocID="{D8A1AFAD-82B4-43E5-8CA4-D1D43E1B1B44}" presName="Name9" presStyleLbl="parChTrans1D2" presStyleIdx="4" presStyleCnt="9"/>
      <dgm:spPr/>
      <dgm:t>
        <a:bodyPr/>
        <a:lstStyle/>
        <a:p>
          <a:endParaRPr lang="en-US"/>
        </a:p>
      </dgm:t>
    </dgm:pt>
    <dgm:pt modelId="{D98538BF-67D6-4C38-9EB6-5BCC64E868F7}" type="pres">
      <dgm:prSet presAssocID="{D8A1AFAD-82B4-43E5-8CA4-D1D43E1B1B44}" presName="connTx" presStyleLbl="parChTrans1D2" presStyleIdx="4" presStyleCnt="9"/>
      <dgm:spPr/>
      <dgm:t>
        <a:bodyPr/>
        <a:lstStyle/>
        <a:p>
          <a:endParaRPr lang="en-US"/>
        </a:p>
      </dgm:t>
    </dgm:pt>
    <dgm:pt modelId="{9778964E-609A-4306-86C8-9EFF1698EA7E}" type="pres">
      <dgm:prSet presAssocID="{3693033F-E362-4739-9982-824A915F64BF}" presName="node" presStyleLbl="node1" presStyleIdx="4" presStyleCnt="9">
        <dgm:presLayoutVars>
          <dgm:bulletEnabled val="1"/>
        </dgm:presLayoutVars>
      </dgm:prSet>
      <dgm:spPr/>
      <dgm:t>
        <a:bodyPr/>
        <a:lstStyle/>
        <a:p>
          <a:endParaRPr lang="en-US"/>
        </a:p>
      </dgm:t>
    </dgm:pt>
    <dgm:pt modelId="{7B3009CD-9DAE-46E1-96A6-F62B142DAADF}" type="pres">
      <dgm:prSet presAssocID="{AD47C2EA-5F31-4FA8-AA42-8BB961E8FCA5}" presName="Name9" presStyleLbl="parChTrans1D2" presStyleIdx="5" presStyleCnt="9"/>
      <dgm:spPr/>
      <dgm:t>
        <a:bodyPr/>
        <a:lstStyle/>
        <a:p>
          <a:endParaRPr lang="en-US"/>
        </a:p>
      </dgm:t>
    </dgm:pt>
    <dgm:pt modelId="{CB6DD7E2-2477-4C02-A593-1F3EB75B7983}" type="pres">
      <dgm:prSet presAssocID="{AD47C2EA-5F31-4FA8-AA42-8BB961E8FCA5}" presName="connTx" presStyleLbl="parChTrans1D2" presStyleIdx="5" presStyleCnt="9"/>
      <dgm:spPr/>
      <dgm:t>
        <a:bodyPr/>
        <a:lstStyle/>
        <a:p>
          <a:endParaRPr lang="en-US"/>
        </a:p>
      </dgm:t>
    </dgm:pt>
    <dgm:pt modelId="{39689748-F61B-4979-9409-BEEA4BD75AE1}" type="pres">
      <dgm:prSet presAssocID="{48E28291-4506-49A1-9167-026A2956E741}" presName="node" presStyleLbl="node1" presStyleIdx="5" presStyleCnt="9">
        <dgm:presLayoutVars>
          <dgm:bulletEnabled val="1"/>
        </dgm:presLayoutVars>
      </dgm:prSet>
      <dgm:spPr/>
      <dgm:t>
        <a:bodyPr/>
        <a:lstStyle/>
        <a:p>
          <a:endParaRPr lang="en-US"/>
        </a:p>
      </dgm:t>
    </dgm:pt>
    <dgm:pt modelId="{CD3B7EBD-FE2B-4A49-AC0D-2D7B53FFDFC1}" type="pres">
      <dgm:prSet presAssocID="{013C2DD5-7E8F-4C9C-91E6-9FED71E3464C}" presName="Name9" presStyleLbl="parChTrans1D2" presStyleIdx="6" presStyleCnt="9"/>
      <dgm:spPr/>
      <dgm:t>
        <a:bodyPr/>
        <a:lstStyle/>
        <a:p>
          <a:endParaRPr lang="en-US"/>
        </a:p>
      </dgm:t>
    </dgm:pt>
    <dgm:pt modelId="{7636E250-D264-4512-B4EF-F92A3364CAF1}" type="pres">
      <dgm:prSet presAssocID="{013C2DD5-7E8F-4C9C-91E6-9FED71E3464C}" presName="connTx" presStyleLbl="parChTrans1D2" presStyleIdx="6" presStyleCnt="9"/>
      <dgm:spPr/>
      <dgm:t>
        <a:bodyPr/>
        <a:lstStyle/>
        <a:p>
          <a:endParaRPr lang="en-US"/>
        </a:p>
      </dgm:t>
    </dgm:pt>
    <dgm:pt modelId="{73351569-7FB9-4828-87B7-F459960B5B73}" type="pres">
      <dgm:prSet presAssocID="{48F4E9F2-9999-42AB-B33E-70731B6343EB}" presName="node" presStyleLbl="node1" presStyleIdx="6" presStyleCnt="9">
        <dgm:presLayoutVars>
          <dgm:bulletEnabled val="1"/>
        </dgm:presLayoutVars>
      </dgm:prSet>
      <dgm:spPr/>
      <dgm:t>
        <a:bodyPr/>
        <a:lstStyle/>
        <a:p>
          <a:endParaRPr lang="en-US"/>
        </a:p>
      </dgm:t>
    </dgm:pt>
    <dgm:pt modelId="{D265B602-186E-404A-968F-C47EB10CBCFA}" type="pres">
      <dgm:prSet presAssocID="{F60CB7F8-2464-4FDF-991C-E54862F43A78}" presName="Name9" presStyleLbl="parChTrans1D2" presStyleIdx="7" presStyleCnt="9"/>
      <dgm:spPr/>
      <dgm:t>
        <a:bodyPr/>
        <a:lstStyle/>
        <a:p>
          <a:endParaRPr lang="en-US"/>
        </a:p>
      </dgm:t>
    </dgm:pt>
    <dgm:pt modelId="{68C9EF2B-1B34-420F-BA74-6DE8583013CC}" type="pres">
      <dgm:prSet presAssocID="{F60CB7F8-2464-4FDF-991C-E54862F43A78}" presName="connTx" presStyleLbl="parChTrans1D2" presStyleIdx="7" presStyleCnt="9"/>
      <dgm:spPr/>
      <dgm:t>
        <a:bodyPr/>
        <a:lstStyle/>
        <a:p>
          <a:endParaRPr lang="en-US"/>
        </a:p>
      </dgm:t>
    </dgm:pt>
    <dgm:pt modelId="{2ED1539F-F010-476D-AE51-A0A9BE96D419}" type="pres">
      <dgm:prSet presAssocID="{3550928A-EE86-469B-9470-1801AEC789B2}" presName="node" presStyleLbl="node1" presStyleIdx="7" presStyleCnt="9">
        <dgm:presLayoutVars>
          <dgm:bulletEnabled val="1"/>
        </dgm:presLayoutVars>
      </dgm:prSet>
      <dgm:spPr/>
      <dgm:t>
        <a:bodyPr/>
        <a:lstStyle/>
        <a:p>
          <a:endParaRPr lang="en-US"/>
        </a:p>
      </dgm:t>
    </dgm:pt>
    <dgm:pt modelId="{08C562F0-74E5-4DC6-9349-BBAA879013AF}" type="pres">
      <dgm:prSet presAssocID="{0F1C6C28-8A99-4AA0-9A60-FD34196412F5}" presName="Name9" presStyleLbl="parChTrans1D2" presStyleIdx="8" presStyleCnt="9"/>
      <dgm:spPr/>
      <dgm:t>
        <a:bodyPr/>
        <a:lstStyle/>
        <a:p>
          <a:endParaRPr lang="en-US"/>
        </a:p>
      </dgm:t>
    </dgm:pt>
    <dgm:pt modelId="{70055501-5624-4B8F-B775-CBA28C3B5D55}" type="pres">
      <dgm:prSet presAssocID="{0F1C6C28-8A99-4AA0-9A60-FD34196412F5}" presName="connTx" presStyleLbl="parChTrans1D2" presStyleIdx="8" presStyleCnt="9"/>
      <dgm:spPr/>
      <dgm:t>
        <a:bodyPr/>
        <a:lstStyle/>
        <a:p>
          <a:endParaRPr lang="en-US"/>
        </a:p>
      </dgm:t>
    </dgm:pt>
    <dgm:pt modelId="{362BA097-B5E2-407E-B0A4-7D6BA1BC55B7}" type="pres">
      <dgm:prSet presAssocID="{9F6F29A1-88E2-42E3-BE51-E902D6A03C42}" presName="node" presStyleLbl="node1" presStyleIdx="8" presStyleCnt="9">
        <dgm:presLayoutVars>
          <dgm:bulletEnabled val="1"/>
        </dgm:presLayoutVars>
      </dgm:prSet>
      <dgm:spPr/>
      <dgm:t>
        <a:bodyPr/>
        <a:lstStyle/>
        <a:p>
          <a:endParaRPr lang="en-US"/>
        </a:p>
      </dgm:t>
    </dgm:pt>
  </dgm:ptLst>
  <dgm:cxnLst>
    <dgm:cxn modelId="{E4AD7D77-A197-4969-8960-4AEE067B6890}" srcId="{F836F51B-B95F-4ED5-9577-99FAC102E071}" destId="{5270610C-0FC7-401F-8C9C-61116266564B}" srcOrd="2" destOrd="0" parTransId="{3E2220E6-F42B-437B-8D22-EC6151FB7689}" sibTransId="{99F21150-7095-42DC-9172-50E54F115088}"/>
    <dgm:cxn modelId="{78765A07-BCFF-4A75-B99A-D803F78970D0}" srcId="{F836F51B-B95F-4ED5-9577-99FAC102E071}" destId="{3550928A-EE86-469B-9470-1801AEC789B2}" srcOrd="7" destOrd="0" parTransId="{F60CB7F8-2464-4FDF-991C-E54862F43A78}" sibTransId="{1ED48FEE-E6CA-46D4-A683-6A7CA085B2AD}"/>
    <dgm:cxn modelId="{5F1B45CB-80DA-405C-A0B9-7B92BBADD178}" type="presOf" srcId="{48F4E9F2-9999-42AB-B33E-70731B6343EB}" destId="{73351569-7FB9-4828-87B7-F459960B5B73}" srcOrd="0" destOrd="0" presId="urn:microsoft.com/office/officeart/2005/8/layout/radial1"/>
    <dgm:cxn modelId="{5D3DB2A4-791A-4F28-83B8-0D85F8581DA9}" type="presOf" srcId="{013C2DD5-7E8F-4C9C-91E6-9FED71E3464C}" destId="{CD3B7EBD-FE2B-4A49-AC0D-2D7B53FFDFC1}" srcOrd="0" destOrd="0" presId="urn:microsoft.com/office/officeart/2005/8/layout/radial1"/>
    <dgm:cxn modelId="{2C15EF83-06AE-418F-BB82-772945ADE8FD}" type="presOf" srcId="{B7449C9A-C082-42DE-8940-44F94B7D9AE3}" destId="{3448D512-6B12-4F93-8F62-117DCBD901CC}" srcOrd="1" destOrd="0" presId="urn:microsoft.com/office/officeart/2005/8/layout/radial1"/>
    <dgm:cxn modelId="{F1DE941E-8E4F-497C-833D-C45F0A482657}" srcId="{F836F51B-B95F-4ED5-9577-99FAC102E071}" destId="{48E28291-4506-49A1-9167-026A2956E741}" srcOrd="5" destOrd="0" parTransId="{AD47C2EA-5F31-4FA8-AA42-8BB961E8FCA5}" sibTransId="{B47C7181-5230-498F-8C26-B3B84B9D46D1}"/>
    <dgm:cxn modelId="{3DA71634-84CB-4102-B560-D1023F5BBFEF}" type="presOf" srcId="{D8A1AFAD-82B4-43E5-8CA4-D1D43E1B1B44}" destId="{D98538BF-67D6-4C38-9EB6-5BCC64E868F7}" srcOrd="1" destOrd="0" presId="urn:microsoft.com/office/officeart/2005/8/layout/radial1"/>
    <dgm:cxn modelId="{CD2E0C02-608C-4D25-92EF-9FFFA1995127}" type="presOf" srcId="{547DA5D9-C309-43D5-A560-730BE94497E0}" destId="{C6E04368-8DF7-4257-847B-7196F712D3CA}" srcOrd="0" destOrd="0" presId="urn:microsoft.com/office/officeart/2005/8/layout/radial1"/>
    <dgm:cxn modelId="{6720543A-DAF5-4595-AAF8-4C3FF25B6CC2}" type="presOf" srcId="{0F1C6C28-8A99-4AA0-9A60-FD34196412F5}" destId="{08C562F0-74E5-4DC6-9349-BBAA879013AF}" srcOrd="0" destOrd="0" presId="urn:microsoft.com/office/officeart/2005/8/layout/radial1"/>
    <dgm:cxn modelId="{A7E51D76-6F35-4C61-B020-FCF789DCAAF3}" type="presOf" srcId="{9F6F29A1-88E2-42E3-BE51-E902D6A03C42}" destId="{362BA097-B5E2-407E-B0A4-7D6BA1BC55B7}" srcOrd="0" destOrd="0" presId="urn:microsoft.com/office/officeart/2005/8/layout/radial1"/>
    <dgm:cxn modelId="{2A16F58D-8AD1-4CE8-9082-C987DB3FA790}" srcId="{F836F51B-B95F-4ED5-9577-99FAC102E071}" destId="{48F4E9F2-9999-42AB-B33E-70731B6343EB}" srcOrd="6" destOrd="0" parTransId="{013C2DD5-7E8F-4C9C-91E6-9FED71E3464C}" sibTransId="{FD07A895-E4B2-429F-B57C-F898F5F31328}"/>
    <dgm:cxn modelId="{5437D53E-868C-4B05-A1A5-A738F71B6788}" type="presOf" srcId="{F9955B95-0C97-4B29-89D6-9D9EEEE88919}" destId="{A3B58D3B-47B2-4A6F-8D90-F86475C1DE55}" srcOrd="0" destOrd="0" presId="urn:microsoft.com/office/officeart/2005/8/layout/radial1"/>
    <dgm:cxn modelId="{B3473900-5F87-47F4-A68F-9A42C43FEE6A}" type="presOf" srcId="{3E2220E6-F42B-437B-8D22-EC6151FB7689}" destId="{C2F484EE-B161-4262-BF6D-AD0BC8C29A78}" srcOrd="0" destOrd="0" presId="urn:microsoft.com/office/officeart/2005/8/layout/radial1"/>
    <dgm:cxn modelId="{A810F6DE-1B9C-4633-8F56-329BF485D526}" type="presOf" srcId="{9819A222-5581-4B9D-8347-6EBE66427029}" destId="{4EF16860-B7D0-4C25-88E9-5858D5F43DA7}" srcOrd="0" destOrd="0" presId="urn:microsoft.com/office/officeart/2005/8/layout/radial1"/>
    <dgm:cxn modelId="{34A36299-C78F-4EEE-B787-249FCCE6B5F9}" type="presOf" srcId="{3550928A-EE86-469B-9470-1801AEC789B2}" destId="{2ED1539F-F010-476D-AE51-A0A9BE96D419}" srcOrd="0" destOrd="0" presId="urn:microsoft.com/office/officeart/2005/8/layout/radial1"/>
    <dgm:cxn modelId="{E8B9DF48-5BE6-4F2F-BF5E-B6112E76E930}" srcId="{547DA5D9-C309-43D5-A560-730BE94497E0}" destId="{F836F51B-B95F-4ED5-9577-99FAC102E071}" srcOrd="0" destOrd="0" parTransId="{7BBDBF7A-F8F8-4A03-9D39-23134EE01155}" sibTransId="{E8752954-95F5-4EFE-9197-05E0E5EAF1C3}"/>
    <dgm:cxn modelId="{8ABBC1E7-EB05-4647-B83D-51394BFDBE53}" type="presOf" srcId="{5270610C-0FC7-401F-8C9C-61116266564B}" destId="{10FBF06C-C153-44E9-A0F1-9190D95856BA}" srcOrd="0" destOrd="0" presId="urn:microsoft.com/office/officeart/2005/8/layout/radial1"/>
    <dgm:cxn modelId="{B7F2B2C4-9A66-41CD-AA74-534EFD86F445}" type="presOf" srcId="{3E2220E6-F42B-437B-8D22-EC6151FB7689}" destId="{C6B018D8-638F-4407-A645-3E66D76603E7}" srcOrd="1" destOrd="0" presId="urn:microsoft.com/office/officeart/2005/8/layout/radial1"/>
    <dgm:cxn modelId="{E383C303-7AAF-45BB-8881-995C28AEDD2A}" type="presOf" srcId="{AD47C2EA-5F31-4FA8-AA42-8BB961E8FCA5}" destId="{CB6DD7E2-2477-4C02-A593-1F3EB75B7983}" srcOrd="1" destOrd="0" presId="urn:microsoft.com/office/officeart/2005/8/layout/radial1"/>
    <dgm:cxn modelId="{772DD795-B304-4294-98CE-3B230CE670E7}" type="presOf" srcId="{0F1C6C28-8A99-4AA0-9A60-FD34196412F5}" destId="{70055501-5624-4B8F-B775-CBA28C3B5D55}" srcOrd="1" destOrd="0" presId="urn:microsoft.com/office/officeart/2005/8/layout/radial1"/>
    <dgm:cxn modelId="{DE8BCE60-2F9A-4A46-8B66-39BBE486CAE7}" type="presOf" srcId="{F836F51B-B95F-4ED5-9577-99FAC102E071}" destId="{62305007-F386-49F0-8822-2135C025F34D}" srcOrd="0" destOrd="0" presId="urn:microsoft.com/office/officeart/2005/8/layout/radial1"/>
    <dgm:cxn modelId="{C770E530-5CFF-47A1-9691-C10050CE446D}" type="presOf" srcId="{DA9119DE-C735-4396-BE12-F01D9E1CA3E0}" destId="{CC98E7CB-B458-441A-89F1-17C7FCD1D922}" srcOrd="0" destOrd="0" presId="urn:microsoft.com/office/officeart/2005/8/layout/radial1"/>
    <dgm:cxn modelId="{C00D5CED-A2F6-4D20-9B68-A977FF304C6B}" type="presOf" srcId="{D8A1AFAD-82B4-43E5-8CA4-D1D43E1B1B44}" destId="{F8409CB8-51B0-48D1-ADF4-3F07D26DCF86}" srcOrd="0" destOrd="0" presId="urn:microsoft.com/office/officeart/2005/8/layout/radial1"/>
    <dgm:cxn modelId="{F5177628-8EC8-4515-B3B6-8AC20B4DC22C}" type="presOf" srcId="{B7449C9A-C082-42DE-8940-44F94B7D9AE3}" destId="{533D30A0-B096-4C43-83BF-B3BBF0B2F1D8}" srcOrd="0" destOrd="0" presId="urn:microsoft.com/office/officeart/2005/8/layout/radial1"/>
    <dgm:cxn modelId="{822D4E4B-E726-406A-AAA9-032445DD6493}" type="presOf" srcId="{48E28291-4506-49A1-9167-026A2956E741}" destId="{39689748-F61B-4979-9409-BEEA4BD75AE1}" srcOrd="0" destOrd="0" presId="urn:microsoft.com/office/officeart/2005/8/layout/radial1"/>
    <dgm:cxn modelId="{AB30FEF7-0143-4ADA-B2AC-6F4816394CD7}" srcId="{F836F51B-B95F-4ED5-9577-99FAC102E071}" destId="{9F6F29A1-88E2-42E3-BE51-E902D6A03C42}" srcOrd="8" destOrd="0" parTransId="{0F1C6C28-8A99-4AA0-9A60-FD34196412F5}" sibTransId="{4730C1D6-484C-4C63-ABF9-EAA13D4272F7}"/>
    <dgm:cxn modelId="{811269B4-DCD5-465B-8F57-199D52B00B79}" srcId="{F836F51B-B95F-4ED5-9577-99FAC102E071}" destId="{F9955B95-0C97-4B29-89D6-9D9EEEE88919}" srcOrd="3" destOrd="0" parTransId="{B7449C9A-C082-42DE-8940-44F94B7D9AE3}" sibTransId="{8C014C53-3231-4939-9F0C-7C05365922D5}"/>
    <dgm:cxn modelId="{53790557-603A-48E3-AB75-FBBA2D603A2E}" type="presOf" srcId="{013C2DD5-7E8F-4C9C-91E6-9FED71E3464C}" destId="{7636E250-D264-4512-B4EF-F92A3364CAF1}" srcOrd="1" destOrd="0" presId="urn:microsoft.com/office/officeart/2005/8/layout/radial1"/>
    <dgm:cxn modelId="{EFBDFD1E-6185-4E87-85E4-699FB3E401B5}" type="presOf" srcId="{3693033F-E362-4739-9982-824A915F64BF}" destId="{9778964E-609A-4306-86C8-9EFF1698EA7E}" srcOrd="0" destOrd="0" presId="urn:microsoft.com/office/officeart/2005/8/layout/radial1"/>
    <dgm:cxn modelId="{531BEAB5-D640-4D34-8089-194D68D2D9B7}" srcId="{F836F51B-B95F-4ED5-9577-99FAC102E071}" destId="{9819A222-5581-4B9D-8347-6EBE66427029}" srcOrd="1" destOrd="0" parTransId="{DA9119DE-C735-4396-BE12-F01D9E1CA3E0}" sibTransId="{1ACDBB61-ECF4-4FE8-8090-438C4A52F10C}"/>
    <dgm:cxn modelId="{E73A3DB3-5291-44CE-B7E3-A73C8C1C9C49}" srcId="{F836F51B-B95F-4ED5-9577-99FAC102E071}" destId="{C724165E-5BBB-46A2-B953-42D0FBFC0694}" srcOrd="0" destOrd="0" parTransId="{9F243EB1-7D5E-43E3-9676-43A38FFB3444}" sibTransId="{42A27D54-D501-4209-A779-0242AEDAE0E7}"/>
    <dgm:cxn modelId="{0B28F25A-BE10-4E4B-A51D-885FECE321F8}" srcId="{F836F51B-B95F-4ED5-9577-99FAC102E071}" destId="{3693033F-E362-4739-9982-824A915F64BF}" srcOrd="4" destOrd="0" parTransId="{D8A1AFAD-82B4-43E5-8CA4-D1D43E1B1B44}" sibTransId="{E79FE483-F5AA-4603-B908-976E0D7B02BD}"/>
    <dgm:cxn modelId="{A4BBC5E7-F6BD-4229-9E02-22FC69E737D9}" type="presOf" srcId="{9F243EB1-7D5E-43E3-9676-43A38FFB3444}" destId="{60436D6F-C349-47CA-8138-067C09275686}" srcOrd="1" destOrd="0" presId="urn:microsoft.com/office/officeart/2005/8/layout/radial1"/>
    <dgm:cxn modelId="{752BB5BE-7FBE-41C1-B8DD-E3DBCFBCBBF9}" type="presOf" srcId="{AD47C2EA-5F31-4FA8-AA42-8BB961E8FCA5}" destId="{7B3009CD-9DAE-46E1-96A6-F62B142DAADF}" srcOrd="0" destOrd="0" presId="urn:microsoft.com/office/officeart/2005/8/layout/radial1"/>
    <dgm:cxn modelId="{8D86475E-D7B7-4CEC-80BA-3B531F1DB124}" type="presOf" srcId="{DA9119DE-C735-4396-BE12-F01D9E1CA3E0}" destId="{4FFF46DA-8784-4446-A0E3-5AEF5F40666B}" srcOrd="1" destOrd="0" presId="urn:microsoft.com/office/officeart/2005/8/layout/radial1"/>
    <dgm:cxn modelId="{2A2CA09A-4E1B-4757-A1A1-3CC6B9F7E712}" type="presOf" srcId="{C724165E-5BBB-46A2-B953-42D0FBFC0694}" destId="{9D22E0A3-AC45-4AC5-B348-51F14807A624}" srcOrd="0" destOrd="0" presId="urn:microsoft.com/office/officeart/2005/8/layout/radial1"/>
    <dgm:cxn modelId="{9C259B65-C6EF-43AC-90EF-2BD134DB6B3D}" type="presOf" srcId="{F60CB7F8-2464-4FDF-991C-E54862F43A78}" destId="{D265B602-186E-404A-968F-C47EB10CBCFA}" srcOrd="0" destOrd="0" presId="urn:microsoft.com/office/officeart/2005/8/layout/radial1"/>
    <dgm:cxn modelId="{DEA7AE82-6A9D-4B34-B9B8-C69AC54BE65A}" type="presOf" srcId="{F60CB7F8-2464-4FDF-991C-E54862F43A78}" destId="{68C9EF2B-1B34-420F-BA74-6DE8583013CC}" srcOrd="1" destOrd="0" presId="urn:microsoft.com/office/officeart/2005/8/layout/radial1"/>
    <dgm:cxn modelId="{E5846931-DA41-427C-AC87-B15F6D134104}" type="presOf" srcId="{9F243EB1-7D5E-43E3-9676-43A38FFB3444}" destId="{ACF05C31-FF99-494A-8E86-C5CCB6ABDC49}" srcOrd="0" destOrd="0" presId="urn:microsoft.com/office/officeart/2005/8/layout/radial1"/>
    <dgm:cxn modelId="{8ADDF984-68C3-42F1-B659-2271F507A8DB}" type="presParOf" srcId="{C6E04368-8DF7-4257-847B-7196F712D3CA}" destId="{62305007-F386-49F0-8822-2135C025F34D}" srcOrd="0" destOrd="0" presId="urn:microsoft.com/office/officeart/2005/8/layout/radial1"/>
    <dgm:cxn modelId="{BCE1D879-60AE-4109-93A4-35CBC4D32B94}" type="presParOf" srcId="{C6E04368-8DF7-4257-847B-7196F712D3CA}" destId="{ACF05C31-FF99-494A-8E86-C5CCB6ABDC49}" srcOrd="1" destOrd="0" presId="urn:microsoft.com/office/officeart/2005/8/layout/radial1"/>
    <dgm:cxn modelId="{E2A2A954-B9DA-4C8C-A4F2-58234B317130}" type="presParOf" srcId="{ACF05C31-FF99-494A-8E86-C5CCB6ABDC49}" destId="{60436D6F-C349-47CA-8138-067C09275686}" srcOrd="0" destOrd="0" presId="urn:microsoft.com/office/officeart/2005/8/layout/radial1"/>
    <dgm:cxn modelId="{BAC60A29-00F3-4DEE-86B5-DC05A4E23B8E}" type="presParOf" srcId="{C6E04368-8DF7-4257-847B-7196F712D3CA}" destId="{9D22E0A3-AC45-4AC5-B348-51F14807A624}" srcOrd="2" destOrd="0" presId="urn:microsoft.com/office/officeart/2005/8/layout/radial1"/>
    <dgm:cxn modelId="{75D7D011-5A5C-4C76-8FB2-0A9D5BF7C4F9}" type="presParOf" srcId="{C6E04368-8DF7-4257-847B-7196F712D3CA}" destId="{CC98E7CB-B458-441A-89F1-17C7FCD1D922}" srcOrd="3" destOrd="0" presId="urn:microsoft.com/office/officeart/2005/8/layout/radial1"/>
    <dgm:cxn modelId="{AD7E95CC-862E-4B96-8959-B335659D8D95}" type="presParOf" srcId="{CC98E7CB-B458-441A-89F1-17C7FCD1D922}" destId="{4FFF46DA-8784-4446-A0E3-5AEF5F40666B}" srcOrd="0" destOrd="0" presId="urn:microsoft.com/office/officeart/2005/8/layout/radial1"/>
    <dgm:cxn modelId="{9137CED3-DF4C-4E06-8F02-C6B5D71DC9D5}" type="presParOf" srcId="{C6E04368-8DF7-4257-847B-7196F712D3CA}" destId="{4EF16860-B7D0-4C25-88E9-5858D5F43DA7}" srcOrd="4" destOrd="0" presId="urn:microsoft.com/office/officeart/2005/8/layout/radial1"/>
    <dgm:cxn modelId="{E48350BF-CE46-4143-A95B-13FE61B45B5D}" type="presParOf" srcId="{C6E04368-8DF7-4257-847B-7196F712D3CA}" destId="{C2F484EE-B161-4262-BF6D-AD0BC8C29A78}" srcOrd="5" destOrd="0" presId="urn:microsoft.com/office/officeart/2005/8/layout/radial1"/>
    <dgm:cxn modelId="{E5C7D32B-2B26-4B85-A4A6-A738A3BE780F}" type="presParOf" srcId="{C2F484EE-B161-4262-BF6D-AD0BC8C29A78}" destId="{C6B018D8-638F-4407-A645-3E66D76603E7}" srcOrd="0" destOrd="0" presId="urn:microsoft.com/office/officeart/2005/8/layout/radial1"/>
    <dgm:cxn modelId="{216E9E52-51E2-48D4-8979-C4E48DB83967}" type="presParOf" srcId="{C6E04368-8DF7-4257-847B-7196F712D3CA}" destId="{10FBF06C-C153-44E9-A0F1-9190D95856BA}" srcOrd="6" destOrd="0" presId="urn:microsoft.com/office/officeart/2005/8/layout/radial1"/>
    <dgm:cxn modelId="{0B2C0578-5C6D-4AB4-A57A-C03F14B0C606}" type="presParOf" srcId="{C6E04368-8DF7-4257-847B-7196F712D3CA}" destId="{533D30A0-B096-4C43-83BF-B3BBF0B2F1D8}" srcOrd="7" destOrd="0" presId="urn:microsoft.com/office/officeart/2005/8/layout/radial1"/>
    <dgm:cxn modelId="{3A550593-D1BE-4B42-9EB1-23C789ADA1B6}" type="presParOf" srcId="{533D30A0-B096-4C43-83BF-B3BBF0B2F1D8}" destId="{3448D512-6B12-4F93-8F62-117DCBD901CC}" srcOrd="0" destOrd="0" presId="urn:microsoft.com/office/officeart/2005/8/layout/radial1"/>
    <dgm:cxn modelId="{15EF6A4E-ED33-428E-8D83-B5F72369E82F}" type="presParOf" srcId="{C6E04368-8DF7-4257-847B-7196F712D3CA}" destId="{A3B58D3B-47B2-4A6F-8D90-F86475C1DE55}" srcOrd="8" destOrd="0" presId="urn:microsoft.com/office/officeart/2005/8/layout/radial1"/>
    <dgm:cxn modelId="{977C74A0-7B09-4833-99EA-890382DBD8E6}" type="presParOf" srcId="{C6E04368-8DF7-4257-847B-7196F712D3CA}" destId="{F8409CB8-51B0-48D1-ADF4-3F07D26DCF86}" srcOrd="9" destOrd="0" presId="urn:microsoft.com/office/officeart/2005/8/layout/radial1"/>
    <dgm:cxn modelId="{BC3FC60D-E39B-44DA-B2F3-5CE319FFA48C}" type="presParOf" srcId="{F8409CB8-51B0-48D1-ADF4-3F07D26DCF86}" destId="{D98538BF-67D6-4C38-9EB6-5BCC64E868F7}" srcOrd="0" destOrd="0" presId="urn:microsoft.com/office/officeart/2005/8/layout/radial1"/>
    <dgm:cxn modelId="{29DDA33C-10D9-41D7-BD2F-F077BE6DB1B7}" type="presParOf" srcId="{C6E04368-8DF7-4257-847B-7196F712D3CA}" destId="{9778964E-609A-4306-86C8-9EFF1698EA7E}" srcOrd="10" destOrd="0" presId="urn:microsoft.com/office/officeart/2005/8/layout/radial1"/>
    <dgm:cxn modelId="{CA122395-1A58-4689-B683-145625C989AC}" type="presParOf" srcId="{C6E04368-8DF7-4257-847B-7196F712D3CA}" destId="{7B3009CD-9DAE-46E1-96A6-F62B142DAADF}" srcOrd="11" destOrd="0" presId="urn:microsoft.com/office/officeart/2005/8/layout/radial1"/>
    <dgm:cxn modelId="{259943D9-46D0-430D-83D4-A9883367E1E8}" type="presParOf" srcId="{7B3009CD-9DAE-46E1-96A6-F62B142DAADF}" destId="{CB6DD7E2-2477-4C02-A593-1F3EB75B7983}" srcOrd="0" destOrd="0" presId="urn:microsoft.com/office/officeart/2005/8/layout/radial1"/>
    <dgm:cxn modelId="{97A9C75A-C00A-47AC-A643-EFA2DDD0748B}" type="presParOf" srcId="{C6E04368-8DF7-4257-847B-7196F712D3CA}" destId="{39689748-F61B-4979-9409-BEEA4BD75AE1}" srcOrd="12" destOrd="0" presId="urn:microsoft.com/office/officeart/2005/8/layout/radial1"/>
    <dgm:cxn modelId="{534F45EB-3279-4582-AC9E-E10288A0F4C0}" type="presParOf" srcId="{C6E04368-8DF7-4257-847B-7196F712D3CA}" destId="{CD3B7EBD-FE2B-4A49-AC0D-2D7B53FFDFC1}" srcOrd="13" destOrd="0" presId="urn:microsoft.com/office/officeart/2005/8/layout/radial1"/>
    <dgm:cxn modelId="{B92FCB65-5A0A-4F3D-8F3C-1A63889AA952}" type="presParOf" srcId="{CD3B7EBD-FE2B-4A49-AC0D-2D7B53FFDFC1}" destId="{7636E250-D264-4512-B4EF-F92A3364CAF1}" srcOrd="0" destOrd="0" presId="urn:microsoft.com/office/officeart/2005/8/layout/radial1"/>
    <dgm:cxn modelId="{B318902F-813B-47BF-8E93-47F726E915A9}" type="presParOf" srcId="{C6E04368-8DF7-4257-847B-7196F712D3CA}" destId="{73351569-7FB9-4828-87B7-F459960B5B73}" srcOrd="14" destOrd="0" presId="urn:microsoft.com/office/officeart/2005/8/layout/radial1"/>
    <dgm:cxn modelId="{4F3CC6F4-E51D-46FF-BDED-64C6DB31771D}" type="presParOf" srcId="{C6E04368-8DF7-4257-847B-7196F712D3CA}" destId="{D265B602-186E-404A-968F-C47EB10CBCFA}" srcOrd="15" destOrd="0" presId="urn:microsoft.com/office/officeart/2005/8/layout/radial1"/>
    <dgm:cxn modelId="{D5A23D18-CFCE-46F5-88A6-C595849195D5}" type="presParOf" srcId="{D265B602-186E-404A-968F-C47EB10CBCFA}" destId="{68C9EF2B-1B34-420F-BA74-6DE8583013CC}" srcOrd="0" destOrd="0" presId="urn:microsoft.com/office/officeart/2005/8/layout/radial1"/>
    <dgm:cxn modelId="{9334D9C1-67A5-454B-BB3A-27ECC00C2281}" type="presParOf" srcId="{C6E04368-8DF7-4257-847B-7196F712D3CA}" destId="{2ED1539F-F010-476D-AE51-A0A9BE96D419}" srcOrd="16" destOrd="0" presId="urn:microsoft.com/office/officeart/2005/8/layout/radial1"/>
    <dgm:cxn modelId="{F8E55F68-ED24-475E-83A0-A5E17FA0708A}" type="presParOf" srcId="{C6E04368-8DF7-4257-847B-7196F712D3CA}" destId="{08C562F0-74E5-4DC6-9349-BBAA879013AF}" srcOrd="17" destOrd="0" presId="urn:microsoft.com/office/officeart/2005/8/layout/radial1"/>
    <dgm:cxn modelId="{75FCE3CB-D389-480D-BB57-8AD2B66DBA22}" type="presParOf" srcId="{08C562F0-74E5-4DC6-9349-BBAA879013AF}" destId="{70055501-5624-4B8F-B775-CBA28C3B5D55}" srcOrd="0" destOrd="0" presId="urn:microsoft.com/office/officeart/2005/8/layout/radial1"/>
    <dgm:cxn modelId="{B3F333D6-AC18-46F0-A013-7B4AC1D47FF3}" type="presParOf" srcId="{C6E04368-8DF7-4257-847B-7196F712D3CA}" destId="{362BA097-B5E2-407E-B0A4-7D6BA1BC55B7}" srcOrd="1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23/2/2016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1738451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3587661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795557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946875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4118209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35416085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11186911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295424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39786978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554590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24453196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29081115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41098911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31062902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4338820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36616602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17515898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29550444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8780725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3001657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15744864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37698930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27884296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6813047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44</a:t>
            </a:fld>
            <a:endParaRPr lang="el-GR"/>
          </a:p>
        </p:txBody>
      </p:sp>
    </p:spTree>
    <p:extLst>
      <p:ext uri="{BB962C8B-B14F-4D97-AF65-F5344CB8AC3E}">
        <p14:creationId xmlns:p14="http://schemas.microsoft.com/office/powerpoint/2010/main" val="18868193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21240136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47</a:t>
            </a:fld>
            <a:endParaRPr lang="el-GR"/>
          </a:p>
        </p:txBody>
      </p:sp>
    </p:spTree>
    <p:extLst>
      <p:ext uri="{BB962C8B-B14F-4D97-AF65-F5344CB8AC3E}">
        <p14:creationId xmlns:p14="http://schemas.microsoft.com/office/powerpoint/2010/main" val="41245531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48</a:t>
            </a:fld>
            <a:endParaRPr lang="el-GR"/>
          </a:p>
        </p:txBody>
      </p:sp>
    </p:spTree>
    <p:extLst>
      <p:ext uri="{BB962C8B-B14F-4D97-AF65-F5344CB8AC3E}">
        <p14:creationId xmlns:p14="http://schemas.microsoft.com/office/powerpoint/2010/main" val="39532100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50</a:t>
            </a:fld>
            <a:endParaRPr lang="el-GR"/>
          </a:p>
        </p:txBody>
      </p:sp>
    </p:spTree>
    <p:extLst>
      <p:ext uri="{BB962C8B-B14F-4D97-AF65-F5344CB8AC3E}">
        <p14:creationId xmlns:p14="http://schemas.microsoft.com/office/powerpoint/2010/main" val="907441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51</a:t>
            </a:fld>
            <a:endParaRPr lang="el-GR"/>
          </a:p>
        </p:txBody>
      </p:sp>
    </p:spTree>
    <p:extLst>
      <p:ext uri="{BB962C8B-B14F-4D97-AF65-F5344CB8AC3E}">
        <p14:creationId xmlns:p14="http://schemas.microsoft.com/office/powerpoint/2010/main" val="30554890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52</a:t>
            </a:fld>
            <a:endParaRPr lang="el-GR"/>
          </a:p>
        </p:txBody>
      </p:sp>
    </p:spTree>
    <p:extLst>
      <p:ext uri="{BB962C8B-B14F-4D97-AF65-F5344CB8AC3E}">
        <p14:creationId xmlns:p14="http://schemas.microsoft.com/office/powerpoint/2010/main" val="2436514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53</a:t>
            </a:fld>
            <a:endParaRPr lang="el-GR"/>
          </a:p>
        </p:txBody>
      </p:sp>
    </p:spTree>
    <p:extLst>
      <p:ext uri="{BB962C8B-B14F-4D97-AF65-F5344CB8AC3E}">
        <p14:creationId xmlns:p14="http://schemas.microsoft.com/office/powerpoint/2010/main" val="1405785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54</a:t>
            </a:fld>
            <a:endParaRPr lang="el-GR"/>
          </a:p>
        </p:txBody>
      </p:sp>
    </p:spTree>
    <p:extLst>
      <p:ext uri="{BB962C8B-B14F-4D97-AF65-F5344CB8AC3E}">
        <p14:creationId xmlns:p14="http://schemas.microsoft.com/office/powerpoint/2010/main" val="1103259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55</a:t>
            </a:fld>
            <a:endParaRPr lang="el-GR"/>
          </a:p>
        </p:txBody>
      </p:sp>
    </p:spTree>
    <p:extLst>
      <p:ext uri="{BB962C8B-B14F-4D97-AF65-F5344CB8AC3E}">
        <p14:creationId xmlns:p14="http://schemas.microsoft.com/office/powerpoint/2010/main" val="34145305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56</a:t>
            </a:fld>
            <a:endParaRPr lang="el-GR"/>
          </a:p>
        </p:txBody>
      </p:sp>
    </p:spTree>
    <p:extLst>
      <p:ext uri="{BB962C8B-B14F-4D97-AF65-F5344CB8AC3E}">
        <p14:creationId xmlns:p14="http://schemas.microsoft.com/office/powerpoint/2010/main" val="23180094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58</a:t>
            </a:fld>
            <a:endParaRPr lang="el-GR"/>
          </a:p>
        </p:txBody>
      </p:sp>
    </p:spTree>
    <p:extLst>
      <p:ext uri="{BB962C8B-B14F-4D97-AF65-F5344CB8AC3E}">
        <p14:creationId xmlns:p14="http://schemas.microsoft.com/office/powerpoint/2010/main" val="22996303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59</a:t>
            </a:fld>
            <a:endParaRPr lang="el-GR"/>
          </a:p>
        </p:txBody>
      </p:sp>
    </p:spTree>
    <p:extLst>
      <p:ext uri="{BB962C8B-B14F-4D97-AF65-F5344CB8AC3E}">
        <p14:creationId xmlns:p14="http://schemas.microsoft.com/office/powerpoint/2010/main" val="8476077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62</a:t>
            </a:fld>
            <a:endParaRPr lang="el-GR"/>
          </a:p>
        </p:txBody>
      </p:sp>
    </p:spTree>
    <p:extLst>
      <p:ext uri="{BB962C8B-B14F-4D97-AF65-F5344CB8AC3E}">
        <p14:creationId xmlns:p14="http://schemas.microsoft.com/office/powerpoint/2010/main" val="29921017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63</a:t>
            </a:fld>
            <a:endParaRPr lang="el-GR"/>
          </a:p>
        </p:txBody>
      </p:sp>
    </p:spTree>
    <p:extLst>
      <p:ext uri="{BB962C8B-B14F-4D97-AF65-F5344CB8AC3E}">
        <p14:creationId xmlns:p14="http://schemas.microsoft.com/office/powerpoint/2010/main" val="22594802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64</a:t>
            </a:fld>
            <a:endParaRPr lang="el-GR"/>
          </a:p>
        </p:txBody>
      </p:sp>
    </p:spTree>
    <p:extLst>
      <p:ext uri="{BB962C8B-B14F-4D97-AF65-F5344CB8AC3E}">
        <p14:creationId xmlns:p14="http://schemas.microsoft.com/office/powerpoint/2010/main" val="24679285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65</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854319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66</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67</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68</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69</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70</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71</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72</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3252415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773320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4118133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90736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rgbClr val="5075BC"/>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Εισαγωγή στη Γλωσσολογία Α</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Εισαγωγή στη Γλωσσολογία Α</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
        <p:nvSpPr>
          <p:cNvPr id="9"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Εισαγωγή στη Γλωσσολογία Α</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
        <p:nvSpPr>
          <p:cNvPr id="11"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Εισαγωγή στη Γλωσσολογία Α</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Εισαγωγή στη Γλωσσολογία Α</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rgbClr val="5075BC"/>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
        <p:nvSpPr>
          <p:cNvPr id="10"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Εισαγωγή στη Γλωσσολογία Α</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rgbClr val="5075BC"/>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
        <p:nvSpPr>
          <p:cNvPr id="10"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Εισαγωγή στη Γλωσσολογία Α</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rgbClr val="5075BC"/>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en.wikipedia.org/wiki/Pratishakhya"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en.wikipedia.org/wiki/P%C4%81%E1%B9%87ini"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image" Target="../media/image10.wmf"/><Relationship Id="rId5" Type="http://schemas.openxmlformats.org/officeDocument/2006/relationships/oleObject" Target="../embeddings/oleObject2.bin"/><Relationship Id="rId4" Type="http://schemas.openxmlformats.org/officeDocument/2006/relationships/image" Target="../media/image9.w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ethnologue.com/statistics" TargetMode="Externa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hyperlink" Target="http://www.glottopedia.org/index.php/Main_Page" TargetMode="External"/><Relationship Id="rId3" Type="http://schemas.openxmlformats.org/officeDocument/2006/relationships/hyperlink" Target="http://www.philology.gr/subjects/glo_intro.html" TargetMode="External"/><Relationship Id="rId7" Type="http://schemas.openxmlformats.org/officeDocument/2006/relationships/hyperlink" Target="http://languagelog.ldc.upenn.edu/nll/"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hyperlink" Target="http://linguistlist.org/" TargetMode="External"/><Relationship Id="rId5" Type="http://schemas.openxmlformats.org/officeDocument/2006/relationships/hyperlink" Target="http://www.lit.auth.gr/sites/default/files/documents/shmeiwseis.pdf" TargetMode="External"/><Relationship Id="rId4" Type="http://schemas.openxmlformats.org/officeDocument/2006/relationships/hyperlink" Target="http://www.lit.auth.gr/sites/default/files/documents/glw301_vivliografia.pdf" TargetMode="External"/><Relationship Id="rId9" Type="http://schemas.openxmlformats.org/officeDocument/2006/relationships/hyperlink" Target="http://www-01.sil.org/linguistics/GlossaryOfLinguisticTerms/index.htm" TargetMode="Externa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opencourses.uoa.gr/courses/ILL100"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www.unesco.org/culture/languages-atlas/en/atlasmap.html" TargetMode="Externa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8" Type="http://schemas.openxmlformats.org/officeDocument/2006/relationships/hyperlink" Target="http://creativecommons.org/licenses/by/2.0" TargetMode="External"/><Relationship Id="rId3" Type="http://schemas.openxmlformats.org/officeDocument/2006/relationships/hyperlink" Target="http://www.ethnologue.com/statistics" TargetMode="External"/><Relationship Id="rId7" Type="http://schemas.openxmlformats.org/officeDocument/2006/relationships/hyperlink" Target="https://en.wikipedia.org/wiki/Ferdinand_de_Saussure"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hyperlink" Target="https://en.wikipedia.org/wiki/Wilhelm_von_Humboldt" TargetMode="External"/><Relationship Id="rId5" Type="http://schemas.openxmlformats.org/officeDocument/2006/relationships/hyperlink" Target="http://spirit16.blogspot.gr/2009/02/blog-post_311.html" TargetMode="External"/><Relationship Id="rId4" Type="http://schemas.openxmlformats.org/officeDocument/2006/relationships/hyperlink" Target="http://www.unesco.org/culture/languages-atlas/en/atlasmap.html" TargetMode="External"/><Relationship Id="rId9" Type="http://schemas.openxmlformats.org/officeDocument/2006/relationships/hyperlink" Target="https://en.wikipedia.org/wiki/Noam_Chomsky"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lstStyle/>
          <a:p>
            <a:r>
              <a:rPr lang="el-GR" dirty="0" smtClean="0">
                <a:solidFill>
                  <a:srgbClr val="5075BC"/>
                </a:solidFill>
              </a:rPr>
              <a:t>Εισαγωγή στη </a:t>
            </a:r>
            <a:r>
              <a:rPr lang="el-GR" dirty="0" smtClean="0">
                <a:solidFill>
                  <a:srgbClr val="5075BC"/>
                </a:solidFill>
              </a:rPr>
              <a:t>Γλωσσολογία</a:t>
            </a:r>
            <a:endParaRPr lang="el-GR" dirty="0">
              <a:solidFill>
                <a:srgbClr val="5075BC"/>
              </a:solidFill>
            </a:endParaRPr>
          </a:p>
        </p:txBody>
      </p:sp>
      <p:sp>
        <p:nvSpPr>
          <p:cNvPr id="3" name="Υπότιτλος 2"/>
          <p:cNvSpPr>
            <a:spLocks noGrp="1"/>
          </p:cNvSpPr>
          <p:nvPr>
            <p:ph type="subTitle" idx="1"/>
          </p:nvPr>
        </p:nvSpPr>
        <p:spPr>
          <a:xfrm>
            <a:off x="683568" y="3384822"/>
            <a:ext cx="7776864" cy="2708473"/>
          </a:xfrm>
        </p:spPr>
        <p:txBody>
          <a:bodyPr>
            <a:noAutofit/>
          </a:bodyPr>
          <a:lstStyle/>
          <a:p>
            <a:r>
              <a:rPr lang="el-GR" sz="2800" dirty="0" smtClean="0"/>
              <a:t>Εισαγωγή </a:t>
            </a:r>
            <a:r>
              <a:rPr lang="el-GR" sz="2800" smtClean="0"/>
              <a:t>στη Γλωσσολογία - Μέρος </a:t>
            </a:r>
            <a:r>
              <a:rPr lang="el-GR" sz="2800" dirty="0" smtClean="0"/>
              <a:t>Α’</a:t>
            </a:r>
            <a:endParaRPr lang="en-US" sz="2800" dirty="0" smtClean="0"/>
          </a:p>
          <a:p>
            <a:endParaRPr lang="el-GR" sz="2800" dirty="0" smtClean="0"/>
          </a:p>
          <a:p>
            <a:r>
              <a:rPr lang="el-GR" sz="2800" dirty="0" smtClean="0"/>
              <a:t>Γεώργιος </a:t>
            </a:r>
            <a:r>
              <a:rPr lang="el-GR" sz="2800" dirty="0"/>
              <a:t>Μικρός</a:t>
            </a:r>
          </a:p>
          <a:p>
            <a:r>
              <a:rPr lang="el-GR" sz="2800" dirty="0"/>
              <a:t>Φιλοσοφική Σχολή</a:t>
            </a:r>
          </a:p>
          <a:p>
            <a:r>
              <a:rPr lang="el-GR" sz="2800" dirty="0"/>
              <a:t>Τμήμα Ιταλικής Γλώσσας και Φιλολογίας</a:t>
            </a:r>
            <a:endParaRPr lang="en-US" sz="2800" dirty="0"/>
          </a:p>
          <a:p>
            <a:endParaRPr lang="el-GR" sz="2800" dirty="0" smtClean="0"/>
          </a:p>
        </p:txBody>
      </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70508" y="188640"/>
            <a:ext cx="8229600" cy="1143000"/>
          </a:xfrm>
        </p:spPr>
        <p:txBody>
          <a:bodyPr/>
          <a:lstStyle/>
          <a:p>
            <a:r>
              <a:rPr lang="el-GR" dirty="0"/>
              <a:t>Γενικές </a:t>
            </a:r>
            <a:r>
              <a:rPr lang="el-GR" dirty="0" smtClean="0"/>
              <a:t>αρχές (2)</a:t>
            </a:r>
            <a:endParaRPr lang="el-GR" dirty="0"/>
          </a:p>
        </p:txBody>
      </p:sp>
      <p:sp>
        <p:nvSpPr>
          <p:cNvPr id="3" name="Θέση περιεχομένου 2"/>
          <p:cNvSpPr>
            <a:spLocks noGrp="1"/>
          </p:cNvSpPr>
          <p:nvPr>
            <p:ph idx="1"/>
          </p:nvPr>
        </p:nvSpPr>
        <p:spPr>
          <a:xfrm>
            <a:off x="264828" y="1313384"/>
            <a:ext cx="8640960" cy="4761656"/>
          </a:xfrm>
        </p:spPr>
        <p:txBody>
          <a:bodyPr>
            <a:noAutofit/>
          </a:bodyPr>
          <a:lstStyle/>
          <a:p>
            <a:pPr marL="0" indent="0">
              <a:buNone/>
            </a:pPr>
            <a:r>
              <a:rPr lang="el-GR" sz="2400" b="1" dirty="0" smtClean="0"/>
              <a:t>Μεταβλητότητα</a:t>
            </a:r>
            <a:r>
              <a:rPr lang="el-GR" sz="2400" dirty="0"/>
              <a:t>: Όλες οι γραμματικές αλλάζουν στον </a:t>
            </a:r>
            <a:r>
              <a:rPr lang="el-GR" sz="2400" dirty="0" smtClean="0"/>
              <a:t>χρόνο</a:t>
            </a:r>
          </a:p>
          <a:p>
            <a:r>
              <a:rPr lang="el-GR" sz="2400" dirty="0" smtClean="0"/>
              <a:t>Η </a:t>
            </a:r>
            <a:r>
              <a:rPr lang="el-GR" sz="2400" dirty="0"/>
              <a:t>γλωσσική αλλαγή δεν είναι «εξέλιξη» ούτε «φθορά».</a:t>
            </a:r>
          </a:p>
          <a:p>
            <a:pPr marL="0" indent="0">
              <a:buNone/>
            </a:pPr>
            <a:r>
              <a:rPr lang="el-GR" sz="2400" b="1" dirty="0" err="1"/>
              <a:t>Υποσυνειδητότητα</a:t>
            </a:r>
            <a:r>
              <a:rPr lang="el-GR" sz="2400" dirty="0"/>
              <a:t>: Η γραμματική γνώση είναι </a:t>
            </a:r>
            <a:r>
              <a:rPr lang="el-GR" sz="2400" dirty="0" smtClean="0"/>
              <a:t>υποσυνείδητη</a:t>
            </a:r>
          </a:p>
          <a:p>
            <a:r>
              <a:rPr lang="el-GR" sz="2400" dirty="0" smtClean="0"/>
              <a:t>Η </a:t>
            </a:r>
            <a:r>
              <a:rPr lang="el-GR" sz="2400" dirty="0"/>
              <a:t>γλωσσική γνώση διαφέρει από αυτή της αριθμητικής και των άλλων γνωστικών αντικειμένων που διδασκόμαστε στο σχολείο. </a:t>
            </a:r>
            <a:endParaRPr lang="el-GR" sz="2400" dirty="0" smtClean="0"/>
          </a:p>
          <a:p>
            <a:r>
              <a:rPr lang="el-GR" sz="2400" dirty="0" smtClean="0"/>
              <a:t>Είναι </a:t>
            </a:r>
            <a:r>
              <a:rPr lang="el-GR" sz="2400" dirty="0"/>
              <a:t>υποσυνείδητη και δεν είναι </a:t>
            </a:r>
            <a:r>
              <a:rPr lang="el-GR" sz="2400" dirty="0" err="1"/>
              <a:t>προσβάσιμη</a:t>
            </a:r>
            <a:r>
              <a:rPr lang="el-GR" sz="2400" dirty="0"/>
              <a:t> μέσω ενδοσκόπησης (δεν μπορείτε να κατανοήσετε την λειτουργία της απλά σκεπτόμενοι για αυτήν).</a:t>
            </a:r>
          </a:p>
          <a:p>
            <a:pPr marL="0" indent="0">
              <a:buNone/>
            </a:pPr>
            <a:endParaRPr lang="el-GR" sz="2400" dirty="0"/>
          </a:p>
        </p:txBody>
      </p:sp>
    </p:spTree>
    <p:extLst>
      <p:ext uri="{BB962C8B-B14F-4D97-AF65-F5344CB8AC3E}">
        <p14:creationId xmlns:p14="http://schemas.microsoft.com/office/powerpoint/2010/main" val="22877778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70508" y="188640"/>
            <a:ext cx="8229600" cy="1143000"/>
          </a:xfrm>
        </p:spPr>
        <p:txBody>
          <a:bodyPr/>
          <a:lstStyle/>
          <a:p>
            <a:r>
              <a:rPr lang="el-GR" altLang="en-US" dirty="0"/>
              <a:t>Σύντομη ιστορική ανασκόπηση (1)</a:t>
            </a:r>
            <a:endParaRPr lang="el-GR" dirty="0"/>
          </a:p>
        </p:txBody>
      </p:sp>
      <p:sp>
        <p:nvSpPr>
          <p:cNvPr id="3" name="Θέση περιεχομένου 2"/>
          <p:cNvSpPr>
            <a:spLocks noGrp="1"/>
          </p:cNvSpPr>
          <p:nvPr>
            <p:ph idx="1"/>
          </p:nvPr>
        </p:nvSpPr>
        <p:spPr>
          <a:xfrm>
            <a:off x="264828" y="1313384"/>
            <a:ext cx="8640960" cy="4761656"/>
          </a:xfrm>
        </p:spPr>
        <p:txBody>
          <a:bodyPr>
            <a:noAutofit/>
          </a:bodyPr>
          <a:lstStyle/>
          <a:p>
            <a:pPr>
              <a:defRPr/>
            </a:pPr>
            <a:r>
              <a:rPr lang="el-GR" sz="2400" dirty="0"/>
              <a:t>Οι πρώτες μορφές γλωσσολογικής δραστηριότητας έχουν καταγραφεί στην Ινδία την εποχή του Σιδήρου.</a:t>
            </a:r>
            <a:r>
              <a:rPr lang="en-US" sz="2400" dirty="0"/>
              <a:t> </a:t>
            </a:r>
            <a:r>
              <a:rPr lang="el-GR" sz="2400" dirty="0"/>
              <a:t>Τα</a:t>
            </a:r>
            <a:r>
              <a:rPr lang="en-US" sz="2400" dirty="0"/>
              <a:t> </a:t>
            </a:r>
            <a:r>
              <a:rPr lang="en-US" sz="2400" dirty="0" err="1">
                <a:hlinkClick r:id="rId3" tooltip="Pratishakhya"/>
              </a:rPr>
              <a:t>Pratishakhyas</a:t>
            </a:r>
            <a:r>
              <a:rPr lang="en-US" sz="2400" dirty="0"/>
              <a:t> (</a:t>
            </a:r>
            <a:r>
              <a:rPr lang="el-GR" sz="2400" dirty="0"/>
              <a:t>από τον </a:t>
            </a:r>
            <a:r>
              <a:rPr lang="en-US" sz="2400" dirty="0"/>
              <a:t>8</a:t>
            </a:r>
            <a:r>
              <a:rPr lang="el-GR" sz="2400" baseline="30000" dirty="0"/>
              <a:t>ο</a:t>
            </a:r>
            <a:r>
              <a:rPr lang="el-GR" sz="2400" dirty="0"/>
              <a:t> αιώνα π.Χ.</a:t>
            </a:r>
            <a:r>
              <a:rPr lang="en-US" sz="2400" dirty="0"/>
              <a:t>) </a:t>
            </a:r>
            <a:r>
              <a:rPr lang="el-GR" sz="2400" dirty="0"/>
              <a:t>αποτελούν μία </a:t>
            </a:r>
            <a:r>
              <a:rPr lang="el-GR" sz="2400" dirty="0" err="1"/>
              <a:t>πρωτο</a:t>
            </a:r>
            <a:r>
              <a:rPr lang="el-GR" sz="2400" dirty="0"/>
              <a:t>-γλωσσολογική </a:t>
            </a:r>
            <a:r>
              <a:rPr lang="en-US" sz="2400" i="1" dirty="0"/>
              <a:t>ad hoc</a:t>
            </a:r>
            <a:r>
              <a:rPr lang="en-US" sz="2400" dirty="0"/>
              <a:t> </a:t>
            </a:r>
            <a:r>
              <a:rPr lang="el-GR" sz="2400" dirty="0"/>
              <a:t>συλλογή παρατηρήσεων σχετικών με την φωνητική των Βεδικών ύμνων. Η συστηματική μελέτη αυτών των κειμένων οδήγησε στην πρώτη περιγραφική γραμματική που διασώζεται μέχρι σήμερα και ανήκει στον </a:t>
            </a:r>
            <a:r>
              <a:rPr lang="en-US" sz="2400" dirty="0" err="1">
                <a:hlinkClick r:id="rId4" tooltip="Pāṇini"/>
              </a:rPr>
              <a:t>Pāṇini</a:t>
            </a:r>
            <a:r>
              <a:rPr lang="en-US" sz="2400" dirty="0"/>
              <a:t> (520 – 460 </a:t>
            </a:r>
            <a:r>
              <a:rPr lang="el-GR" sz="2400" dirty="0"/>
              <a:t>π.Χ.</a:t>
            </a:r>
            <a:r>
              <a:rPr lang="en-US" sz="2400" dirty="0"/>
              <a:t>)</a:t>
            </a:r>
            <a:r>
              <a:rPr lang="el-GR" sz="2400" dirty="0"/>
              <a:t>. Ο </a:t>
            </a:r>
            <a:r>
              <a:rPr lang="en-US" sz="2400" dirty="0" err="1"/>
              <a:t>Pāṇini</a:t>
            </a:r>
            <a:r>
              <a:rPr lang="en-US" sz="2400" dirty="0"/>
              <a:t> </a:t>
            </a:r>
            <a:r>
              <a:rPr lang="el-GR" sz="2400" dirty="0"/>
              <a:t>σχηματίζει περίπου </a:t>
            </a:r>
            <a:r>
              <a:rPr lang="en-US" sz="2400" dirty="0"/>
              <a:t>4000 </a:t>
            </a:r>
            <a:r>
              <a:rPr lang="el-GR" sz="2400" dirty="0"/>
              <a:t>κανόνες που συνιστούν την πρώτη γραμματική των Σανσκριτικών. Η προσέγγιση του είναι ιδιαίτερα αναλυτική και χρησιμοποιεί έννοιες όπως φώνημα, μόρφημα και ρίζα</a:t>
            </a:r>
            <a:r>
              <a:rPr lang="el-GR" sz="2400" dirty="0" smtClean="0"/>
              <a:t>.</a:t>
            </a:r>
            <a:endParaRPr lang="el-GR" sz="2400" dirty="0"/>
          </a:p>
        </p:txBody>
      </p:sp>
    </p:spTree>
    <p:extLst>
      <p:ext uri="{BB962C8B-B14F-4D97-AF65-F5344CB8AC3E}">
        <p14:creationId xmlns:p14="http://schemas.microsoft.com/office/powerpoint/2010/main" val="5983950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70508" y="188640"/>
            <a:ext cx="8229600" cy="1143000"/>
          </a:xfrm>
        </p:spPr>
        <p:txBody>
          <a:bodyPr/>
          <a:lstStyle/>
          <a:p>
            <a:r>
              <a:rPr lang="el-GR" altLang="en-US" dirty="0"/>
              <a:t>Σύντομη ιστορική ανασκόπηση </a:t>
            </a:r>
            <a:r>
              <a:rPr lang="el-GR" altLang="en-US" dirty="0" smtClean="0"/>
              <a:t>(2)</a:t>
            </a:r>
            <a:endParaRPr lang="el-GR" dirty="0"/>
          </a:p>
        </p:txBody>
      </p:sp>
      <p:sp>
        <p:nvSpPr>
          <p:cNvPr id="3" name="Θέση περιεχομένου 2"/>
          <p:cNvSpPr>
            <a:spLocks noGrp="1"/>
          </p:cNvSpPr>
          <p:nvPr>
            <p:ph idx="1"/>
          </p:nvPr>
        </p:nvSpPr>
        <p:spPr>
          <a:xfrm>
            <a:off x="264828" y="1313384"/>
            <a:ext cx="8640960" cy="4761656"/>
          </a:xfrm>
        </p:spPr>
        <p:txBody>
          <a:bodyPr>
            <a:noAutofit/>
          </a:bodyPr>
          <a:lstStyle/>
          <a:p>
            <a:pPr>
              <a:defRPr/>
            </a:pPr>
            <a:r>
              <a:rPr lang="el-GR" sz="2400" dirty="0" smtClean="0"/>
              <a:t>Η </a:t>
            </a:r>
            <a:r>
              <a:rPr lang="el-GR" sz="2400" dirty="0"/>
              <a:t>γλωσσολογία ως συστηματική επιστήμη έχει τις ρίζες της στην Αρχαία Ελλάδα. Ο Πλάτωνας ήταν ο πρώτος αρχαίος </a:t>
            </a:r>
            <a:r>
              <a:rPr lang="el-GR" sz="2400" dirty="0" smtClean="0"/>
              <a:t>Έλληνας </a:t>
            </a:r>
            <a:r>
              <a:rPr lang="el-GR" sz="2400" dirty="0"/>
              <a:t>φιλόσοφος που μέσα από τον διάλογο του </a:t>
            </a:r>
            <a:r>
              <a:rPr lang="el-GR" sz="2400" i="1" dirty="0"/>
              <a:t>Κρατύλος</a:t>
            </a:r>
            <a:r>
              <a:rPr lang="el-GR" sz="2400" dirty="0"/>
              <a:t> έθιξε το θέμα της προέλευσης της γλώσσας καθώς και της υφής της σημασίας των λέξεων. </a:t>
            </a:r>
          </a:p>
          <a:p>
            <a:pPr>
              <a:defRPr/>
            </a:pPr>
            <a:r>
              <a:rPr lang="el-GR" sz="2400" dirty="0"/>
              <a:t>Στη συνέχεια οι στωικοί φιλόσοφοι έστρεψαν τον προβληματισμό γύρω από τη φύση της γλώσσας και καθιέρωσαν βασικές διακρίσεις όπως τα μέρη του λόγου και τα διαφορετικά κλιτικά παραδείγματα των λέξεων (ή κλίσεις) με αποκορύφωμα την συγγραφή της πρώτης γραμματικής των Ελληνικών από τον Διονύσιο τον Θράκα στα 100 π.Χ. </a:t>
            </a:r>
          </a:p>
          <a:p>
            <a:pPr marL="0" indent="0">
              <a:buNone/>
            </a:pPr>
            <a:endParaRPr lang="el-GR" sz="2400" dirty="0"/>
          </a:p>
        </p:txBody>
      </p:sp>
    </p:spTree>
    <p:extLst>
      <p:ext uri="{BB962C8B-B14F-4D97-AF65-F5344CB8AC3E}">
        <p14:creationId xmlns:p14="http://schemas.microsoft.com/office/powerpoint/2010/main" val="27203161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70508" y="188640"/>
            <a:ext cx="8229600" cy="1143000"/>
          </a:xfrm>
        </p:spPr>
        <p:txBody>
          <a:bodyPr/>
          <a:lstStyle/>
          <a:p>
            <a:r>
              <a:rPr lang="el-GR" altLang="en-US" dirty="0"/>
              <a:t>Σύντομη ιστορική ανασκόπηση </a:t>
            </a:r>
            <a:r>
              <a:rPr lang="el-GR" altLang="en-US" dirty="0" smtClean="0"/>
              <a:t>(3)</a:t>
            </a:r>
            <a:endParaRPr lang="el-GR" dirty="0"/>
          </a:p>
        </p:txBody>
      </p:sp>
      <p:sp>
        <p:nvSpPr>
          <p:cNvPr id="3" name="Θέση περιεχομένου 2"/>
          <p:cNvSpPr>
            <a:spLocks noGrp="1"/>
          </p:cNvSpPr>
          <p:nvPr>
            <p:ph idx="1"/>
          </p:nvPr>
        </p:nvSpPr>
        <p:spPr>
          <a:xfrm>
            <a:off x="264828" y="1313384"/>
            <a:ext cx="8640960" cy="4761656"/>
          </a:xfrm>
        </p:spPr>
        <p:txBody>
          <a:bodyPr>
            <a:noAutofit/>
          </a:bodyPr>
          <a:lstStyle/>
          <a:p>
            <a:pPr>
              <a:defRPr/>
            </a:pPr>
            <a:r>
              <a:rPr lang="el-GR" sz="2400" dirty="0"/>
              <a:t>Η γραμματική περιγραφή εξελίχθηκε περαιτέρω στους Ρωμαϊκούς χρόνους κατά τους οποίους είχαμε τη συγγραφή πολλών γραμματικών της Λατινικής. Τα χρόνια της Αναγέννησης χαρακτηρίζονται από άνθηση των μελετών των Ευρωπαϊκών γλωσσών (οι πρώτες γραμματικές των Ιταλικών και των Ισπανικών χρονολογούνται τον 15ο αιώνα). </a:t>
            </a:r>
          </a:p>
          <a:p>
            <a:pPr marL="0" indent="0">
              <a:buNone/>
            </a:pPr>
            <a:endParaRPr lang="el-GR" sz="2400" dirty="0"/>
          </a:p>
        </p:txBody>
      </p:sp>
    </p:spTree>
    <p:extLst>
      <p:ext uri="{BB962C8B-B14F-4D97-AF65-F5344CB8AC3E}">
        <p14:creationId xmlns:p14="http://schemas.microsoft.com/office/powerpoint/2010/main" val="27800243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70508" y="188640"/>
            <a:ext cx="8229600" cy="1143000"/>
          </a:xfrm>
        </p:spPr>
        <p:txBody>
          <a:bodyPr/>
          <a:lstStyle/>
          <a:p>
            <a:r>
              <a:rPr lang="el-GR" altLang="en-US" dirty="0"/>
              <a:t>Σύντομη ιστορική ανασκόπηση </a:t>
            </a:r>
            <a:r>
              <a:rPr lang="el-GR" altLang="en-US" dirty="0" smtClean="0"/>
              <a:t>(4)</a:t>
            </a:r>
            <a:endParaRPr lang="el-GR" dirty="0"/>
          </a:p>
        </p:txBody>
      </p:sp>
      <p:sp>
        <p:nvSpPr>
          <p:cNvPr id="3" name="Θέση περιεχομένου 2"/>
          <p:cNvSpPr>
            <a:spLocks noGrp="1"/>
          </p:cNvSpPr>
          <p:nvPr>
            <p:ph idx="1"/>
          </p:nvPr>
        </p:nvSpPr>
        <p:spPr>
          <a:xfrm>
            <a:off x="264828" y="1313384"/>
            <a:ext cx="8640960" cy="4761656"/>
          </a:xfrm>
        </p:spPr>
        <p:txBody>
          <a:bodyPr>
            <a:noAutofit/>
          </a:bodyPr>
          <a:lstStyle/>
          <a:p>
            <a:pPr marL="0" indent="0">
              <a:buNone/>
            </a:pPr>
            <a:r>
              <a:rPr lang="el-GR" sz="2400" dirty="0"/>
              <a:t>Τέλος, από τον 18ο αιώνα άρχισε να γίνεται συστηματική συγκριτική ανάλυση των γλωσσικών συστημάτων της Ελληνικής, Λατινικής και Σανσκριτικής οδηγώντας τους φιλολόγους της εποχής στις πρώτες υποθέσεις περί ιστορικής συγγένειας των παραπάνω γλωσσών. Αποτέλεσμα ήταν η ανάπτυξη της Ινδοευρωπαϊκής γλωσσολογίας η οποία βασίστηκε στη συγκριτική ιστορική εξέταση των ευρωπαϊκών γλωσσών και της αρχαίας Ινδικής  για να καταλήξει στο ότι υπάρχει ένας κοινός γλωσσικός πρόγονος, η Ινδοευρωπαϊκή γλώσσα.</a:t>
            </a:r>
          </a:p>
          <a:p>
            <a:pPr marL="0" indent="0">
              <a:buNone/>
            </a:pPr>
            <a:endParaRPr lang="el-GR" sz="2400" dirty="0"/>
          </a:p>
        </p:txBody>
      </p:sp>
    </p:spTree>
    <p:extLst>
      <p:ext uri="{BB962C8B-B14F-4D97-AF65-F5344CB8AC3E}">
        <p14:creationId xmlns:p14="http://schemas.microsoft.com/office/powerpoint/2010/main" val="5138352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70508" y="188640"/>
            <a:ext cx="8229600" cy="1143000"/>
          </a:xfrm>
        </p:spPr>
        <p:txBody>
          <a:bodyPr>
            <a:normAutofit fontScale="90000"/>
          </a:bodyPr>
          <a:lstStyle/>
          <a:p>
            <a:r>
              <a:rPr lang="el-GR" dirty="0" smtClean="0"/>
              <a:t>Προτεραιότητα </a:t>
            </a:r>
            <a:r>
              <a:rPr lang="el-GR" dirty="0"/>
              <a:t>του προφορικού </a:t>
            </a:r>
            <a:r>
              <a:rPr lang="el-GR" dirty="0" smtClean="0"/>
              <a:t>λόγου (1)</a:t>
            </a:r>
            <a:endParaRPr lang="el-GR" dirty="0"/>
          </a:p>
        </p:txBody>
      </p:sp>
      <p:sp>
        <p:nvSpPr>
          <p:cNvPr id="3" name="Θέση περιεχομένου 2"/>
          <p:cNvSpPr>
            <a:spLocks noGrp="1"/>
          </p:cNvSpPr>
          <p:nvPr>
            <p:ph idx="1"/>
          </p:nvPr>
        </p:nvSpPr>
        <p:spPr>
          <a:xfrm>
            <a:off x="251520" y="1547664"/>
            <a:ext cx="8640960" cy="4761656"/>
          </a:xfrm>
        </p:spPr>
        <p:txBody>
          <a:bodyPr>
            <a:noAutofit/>
          </a:bodyPr>
          <a:lstStyle/>
          <a:p>
            <a:r>
              <a:rPr lang="el-GR" sz="2400" dirty="0"/>
              <a:t>Ο άνθρωπος πρώτα μαθαίνει να μιλάει και ύστερα να γράφει (αν το πετύχει ποτέ αυτό...)</a:t>
            </a:r>
          </a:p>
          <a:p>
            <a:r>
              <a:rPr lang="el-GR" sz="2400" dirty="0"/>
              <a:t>Σχεδόν όλοι οι άνθρωποι μιλάνε περισσότερο από όσο γράφουν.</a:t>
            </a:r>
          </a:p>
          <a:p>
            <a:r>
              <a:rPr lang="el-GR" sz="2400" dirty="0"/>
              <a:t>Η θεματολογία του προφορικού λόγου είναι </a:t>
            </a:r>
            <a:r>
              <a:rPr lang="el-GR" sz="2400" dirty="0" smtClean="0"/>
              <a:t>πολύ </a:t>
            </a:r>
            <a:r>
              <a:rPr lang="el-GR" sz="2400" dirty="0"/>
              <a:t>πιο διευρυμένη από αυτή του γραπτού.</a:t>
            </a:r>
          </a:p>
          <a:p>
            <a:r>
              <a:rPr lang="el-GR" sz="2400" dirty="0"/>
              <a:t>Η γραφή </a:t>
            </a:r>
            <a:r>
              <a:rPr lang="el-GR" sz="2400" dirty="0" smtClean="0"/>
              <a:t>είναι </a:t>
            </a:r>
            <a:r>
              <a:rPr lang="el-GR" sz="2400" dirty="0"/>
              <a:t>σχετικά πρόσφατη εφεύρεση (λίγες χιλιάδες χρόνια) και εμφανίστηκε σε σχετικά λίγα μέρη του κόσμου (Αίγυπτος, Μεσοποταμία, Ελλάδα, Κίνα). </a:t>
            </a:r>
          </a:p>
          <a:p>
            <a:pPr marL="0" indent="0">
              <a:buNone/>
            </a:pPr>
            <a:endParaRPr lang="el-GR" sz="2400" dirty="0"/>
          </a:p>
        </p:txBody>
      </p:sp>
    </p:spTree>
    <p:extLst>
      <p:ext uri="{BB962C8B-B14F-4D97-AF65-F5344CB8AC3E}">
        <p14:creationId xmlns:p14="http://schemas.microsoft.com/office/powerpoint/2010/main" val="7981937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70508" y="188640"/>
            <a:ext cx="8229600" cy="1143000"/>
          </a:xfrm>
        </p:spPr>
        <p:txBody>
          <a:bodyPr>
            <a:normAutofit fontScale="90000"/>
          </a:bodyPr>
          <a:lstStyle/>
          <a:p>
            <a:r>
              <a:rPr lang="el-GR" dirty="0" smtClean="0"/>
              <a:t>Προτεραιότητα </a:t>
            </a:r>
            <a:r>
              <a:rPr lang="el-GR" dirty="0"/>
              <a:t>του προφορικού </a:t>
            </a:r>
            <a:r>
              <a:rPr lang="el-GR" dirty="0" smtClean="0"/>
              <a:t>λόγου (2)</a:t>
            </a:r>
            <a:endParaRPr lang="el-GR" dirty="0"/>
          </a:p>
        </p:txBody>
      </p:sp>
      <p:sp>
        <p:nvSpPr>
          <p:cNvPr id="3" name="Θέση περιεχομένου 2"/>
          <p:cNvSpPr>
            <a:spLocks noGrp="1"/>
          </p:cNvSpPr>
          <p:nvPr>
            <p:ph idx="1"/>
          </p:nvPr>
        </p:nvSpPr>
        <p:spPr>
          <a:xfrm>
            <a:off x="264828" y="1547664"/>
            <a:ext cx="8640960" cy="4761656"/>
          </a:xfrm>
        </p:spPr>
        <p:txBody>
          <a:bodyPr>
            <a:noAutofit/>
          </a:bodyPr>
          <a:lstStyle/>
          <a:p>
            <a:r>
              <a:rPr lang="el-GR" sz="2400" dirty="0" smtClean="0"/>
              <a:t>Υπάρχουν </a:t>
            </a:r>
            <a:r>
              <a:rPr lang="el-GR" sz="2400" dirty="0"/>
              <a:t>ακόμα και σήμερα ποσοστά αναλφάβητων (τόσο στην Ελλάδα [9%] όσο και στον υπόλοιπο κόσμο – π.χ. Αφγανιστάν [72%]). Επίσης οι περισσότερες γλωσσικές κοινότητες δεν έχουν αναπτύξει γραφή (μια πρόχειρη εκτίμηση είναι τα 2/3 όλων των γλωσσών). Ωστόσο, οι ομιλητές αυτών των γλωσσών δεν έχουν κάποιο πρόβλημα επικοινωνίας ούτε παρουσιάζουν μειωμένες </a:t>
            </a:r>
            <a:r>
              <a:rPr lang="el-GR" sz="2400" dirty="0" smtClean="0"/>
              <a:t>γνωσιακές </a:t>
            </a:r>
            <a:r>
              <a:rPr lang="el-GR" sz="2400" dirty="0"/>
              <a:t>ικανότητες.</a:t>
            </a:r>
          </a:p>
          <a:p>
            <a:r>
              <a:rPr lang="el-GR" sz="2400" dirty="0"/>
              <a:t>Η γραφή στις περισσότερες περιπτώσεις προσπαθεί να </a:t>
            </a:r>
            <a:r>
              <a:rPr lang="el-GR" sz="2400" dirty="0" smtClean="0"/>
              <a:t>αποδώσει </a:t>
            </a:r>
            <a:r>
              <a:rPr lang="el-GR" sz="2400" dirty="0"/>
              <a:t>(αν και με ατέλειες) την προφορική δομή της γλώσσας.</a:t>
            </a:r>
            <a:endParaRPr lang="en-US" sz="2400" dirty="0"/>
          </a:p>
          <a:p>
            <a:pPr marL="0" indent="0">
              <a:buNone/>
            </a:pPr>
            <a:endParaRPr lang="el-GR" sz="2400" dirty="0"/>
          </a:p>
        </p:txBody>
      </p:sp>
    </p:spTree>
    <p:extLst>
      <p:ext uri="{BB962C8B-B14F-4D97-AF65-F5344CB8AC3E}">
        <p14:creationId xmlns:p14="http://schemas.microsoft.com/office/powerpoint/2010/main" val="19474593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a:xfrm>
            <a:off x="3265511" y="1395788"/>
            <a:ext cx="5482953" cy="4913531"/>
          </a:xfrm>
        </p:spPr>
        <p:txBody>
          <a:bodyPr>
            <a:normAutofit fontScale="85000" lnSpcReduction="20000"/>
          </a:bodyPr>
          <a:lstStyle/>
          <a:p>
            <a:pPr>
              <a:defRPr/>
            </a:pPr>
            <a:r>
              <a:rPr lang="en-US" sz="2800" b="1" dirty="0"/>
              <a:t>Friedrich Wilhelm Christian Karl Ferdinand</a:t>
            </a:r>
            <a:r>
              <a:rPr lang="en-US" sz="2800" dirty="0"/>
              <a:t> </a:t>
            </a:r>
            <a:r>
              <a:rPr lang="en-US" sz="2800" b="1" dirty="0" err="1"/>
              <a:t>Freiherr</a:t>
            </a:r>
            <a:r>
              <a:rPr lang="en-US" sz="2800" dirty="0"/>
              <a:t> v</a:t>
            </a:r>
            <a:r>
              <a:rPr lang="en-US" sz="2800" b="1" dirty="0"/>
              <a:t>on Humboldt</a:t>
            </a:r>
            <a:r>
              <a:rPr lang="en-US" sz="2800" dirty="0"/>
              <a:t> (22 </a:t>
            </a:r>
            <a:r>
              <a:rPr lang="el-GR" sz="2800" dirty="0" smtClean="0"/>
              <a:t>/06/</a:t>
            </a:r>
            <a:r>
              <a:rPr lang="en-US" sz="2800" dirty="0" smtClean="0"/>
              <a:t>1767 </a:t>
            </a:r>
            <a:r>
              <a:rPr lang="en-US" sz="2800" dirty="0"/>
              <a:t>– </a:t>
            </a:r>
            <a:r>
              <a:rPr lang="en-US" sz="2800" dirty="0" smtClean="0"/>
              <a:t>8</a:t>
            </a:r>
            <a:r>
              <a:rPr lang="el-GR" sz="2800" dirty="0" smtClean="0"/>
              <a:t>/04/</a:t>
            </a:r>
            <a:r>
              <a:rPr lang="en-US" sz="2800" dirty="0" smtClean="0"/>
              <a:t> </a:t>
            </a:r>
            <a:r>
              <a:rPr lang="en-US" sz="2800" dirty="0"/>
              <a:t>1835) </a:t>
            </a:r>
            <a:r>
              <a:rPr lang="el-GR" sz="2800" dirty="0"/>
              <a:t>ήταν Γερμανός φιλόσοφος, κυβερνητικός υπάλληλος, διπλωμάτης και ιδρυτής του </a:t>
            </a:r>
            <a:r>
              <a:rPr lang="en-US" sz="2800" dirty="0"/>
              <a:t>Humboldt </a:t>
            </a:r>
            <a:r>
              <a:rPr lang="en-US" sz="2800" dirty="0" err="1"/>
              <a:t>Universität</a:t>
            </a:r>
            <a:r>
              <a:rPr lang="en-US" sz="2800" dirty="0"/>
              <a:t>. </a:t>
            </a:r>
            <a:endParaRPr lang="el-GR" sz="2800" dirty="0"/>
          </a:p>
          <a:p>
            <a:pPr>
              <a:defRPr/>
            </a:pPr>
            <a:r>
              <a:rPr lang="el-GR" sz="2800" dirty="0"/>
              <a:t>Θεωρείται ένας από τους σημαντικότερους γλωσσολόγους με σημαντική συνεισφορά στην φιλοσοφία της γλώσσας και την θεωρία και την πρακτική της εκπαίδευσης. Ειδικότερα, έχει ευρύτερα αναγνωριστεί ως ο ιδρυτής του Πρωσικού  εκπαιδευτικού συστήματος το οποίο αποτέλεσε μοντέλο για τα εκπαιδευτικά συστήματα χωρών όπως οι ΗΠΑ και η Ιαπωνία. </a:t>
            </a:r>
            <a:endParaRPr lang="en-US" sz="2800" dirty="0"/>
          </a:p>
          <a:p>
            <a:endParaRPr lang="el-GR" dirty="0"/>
          </a:p>
        </p:txBody>
      </p:sp>
      <p:sp>
        <p:nvSpPr>
          <p:cNvPr id="4" name="Τίτλος 3"/>
          <p:cNvSpPr>
            <a:spLocks noGrp="1"/>
          </p:cNvSpPr>
          <p:nvPr>
            <p:ph type="title"/>
          </p:nvPr>
        </p:nvSpPr>
        <p:spPr/>
        <p:txBody>
          <a:bodyPr>
            <a:normAutofit fontScale="90000"/>
          </a:bodyPr>
          <a:lstStyle/>
          <a:p>
            <a:r>
              <a:rPr lang="en-GB" dirty="0"/>
              <a:t>Wilhelm von Humboldt</a:t>
            </a:r>
            <a:r>
              <a:rPr lang="el-GR" dirty="0"/>
              <a:t> (1767-1835)</a:t>
            </a:r>
          </a:p>
        </p:txBody>
      </p:sp>
      <p:pic>
        <p:nvPicPr>
          <p:cNvPr id="8" name="Picture 2" descr="Wilhelm von Humboldt " title="Φωτογραφί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16" y="2132856"/>
            <a:ext cx="2613332" cy="260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34155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70508" y="188640"/>
            <a:ext cx="8229600" cy="1143000"/>
          </a:xfrm>
        </p:spPr>
        <p:txBody>
          <a:bodyPr>
            <a:normAutofit/>
          </a:bodyPr>
          <a:lstStyle/>
          <a:p>
            <a:r>
              <a:rPr lang="el-GR" altLang="en-US" dirty="0"/>
              <a:t>Η διάκριση «ενέργεια ~ έργον</a:t>
            </a:r>
            <a:r>
              <a:rPr lang="el-GR" altLang="en-US" dirty="0" smtClean="0"/>
              <a:t>» (1)</a:t>
            </a:r>
            <a:endParaRPr lang="el-GR" dirty="0"/>
          </a:p>
        </p:txBody>
      </p:sp>
      <p:sp>
        <p:nvSpPr>
          <p:cNvPr id="3" name="Θέση περιεχομένου 2"/>
          <p:cNvSpPr>
            <a:spLocks noGrp="1"/>
          </p:cNvSpPr>
          <p:nvPr>
            <p:ph idx="1"/>
          </p:nvPr>
        </p:nvSpPr>
        <p:spPr>
          <a:xfrm>
            <a:off x="264828" y="1313384"/>
            <a:ext cx="8640960" cy="4761656"/>
          </a:xfrm>
        </p:spPr>
        <p:txBody>
          <a:bodyPr>
            <a:noAutofit/>
          </a:bodyPr>
          <a:lstStyle/>
          <a:p>
            <a:pPr>
              <a:lnSpc>
                <a:spcPct val="80000"/>
              </a:lnSpc>
            </a:pPr>
            <a:r>
              <a:rPr lang="el-GR" altLang="en-US" sz="2400" dirty="0"/>
              <a:t>Σύμφωνα με τον </a:t>
            </a:r>
            <a:r>
              <a:rPr lang="el-GR" altLang="en-US" sz="2400" dirty="0" err="1"/>
              <a:t>Humboldt</a:t>
            </a:r>
            <a:r>
              <a:rPr lang="el-GR" altLang="en-US" sz="2400" dirty="0"/>
              <a:t> το σημαντικότερο κομμάτι στη μελέτη μιας γλώσσας βρίσκεται στην διερεύνηση της ικανότητας του ανθρώπου να τη μαθαίνει. Αυτή η ικανότητα είναι δημιουργική, υπάρχει έμφυτη στον εγκέφαλο του ομιλητή και καθιστά ικανό τον άνθρωπο να χρησιμοποιεί πεπερασμένα γλωσσικά μέσα για να παράγει απειρία γλωσσικών προϊόντων. Για τον </a:t>
            </a:r>
            <a:r>
              <a:rPr lang="el-GR" altLang="en-US" sz="2400" dirty="0" err="1"/>
              <a:t>Humboldt</a:t>
            </a:r>
            <a:r>
              <a:rPr lang="el-GR" altLang="en-US" sz="2400" dirty="0"/>
              <a:t> η γλωσσική ικανότητα είναι </a:t>
            </a:r>
            <a:r>
              <a:rPr lang="el-GR" altLang="en-US" sz="2400" b="1" i="1" dirty="0">
                <a:solidFill>
                  <a:schemeClr val="accent2">
                    <a:lumMod val="75000"/>
                  </a:schemeClr>
                </a:solidFill>
              </a:rPr>
              <a:t>ενέργεια</a:t>
            </a:r>
            <a:r>
              <a:rPr lang="el-GR" altLang="en-US" sz="2400" dirty="0">
                <a:solidFill>
                  <a:schemeClr val="accent2">
                    <a:lumMod val="75000"/>
                  </a:schemeClr>
                </a:solidFill>
              </a:rPr>
              <a:t> </a:t>
            </a:r>
            <a:r>
              <a:rPr lang="el-GR" altLang="en-US" sz="2400" dirty="0"/>
              <a:t>(</a:t>
            </a:r>
            <a:r>
              <a:rPr lang="el-GR" altLang="en-US" sz="2400" dirty="0" err="1"/>
              <a:t>erzeugung</a:t>
            </a:r>
            <a:r>
              <a:rPr lang="el-GR" altLang="en-US" sz="2400" dirty="0"/>
              <a:t>), δηλ. μια δυναμική διαδικασία μέσα από την οποία ο άνθρωπος παράγει και κατανοεί γλώσσα, ενώ παράλληλα μέσα από αυτή μπορεί να κατανοήσει τον περιβάλλοντα κόσμο. Η γλώσσα όντας ενέργεια δεν συσχετίζεται στατικά με τα στοιχεία της ανθρώπινης εμπειρίας, αλλά γίνεται το όργανο μέσα από το οποίο αντιλαμβανόμαστε, ερμηνεύουμε και αξιολογούμε την αντικειμενική πραγματικότητα. Στον αντίποδα της ενέργειας  ο </a:t>
            </a:r>
            <a:r>
              <a:rPr lang="el-GR" altLang="en-US" sz="2400" dirty="0" err="1"/>
              <a:t>Humboldt</a:t>
            </a:r>
            <a:r>
              <a:rPr lang="el-GR" altLang="en-US" sz="2400" dirty="0"/>
              <a:t> θέτει το </a:t>
            </a:r>
            <a:r>
              <a:rPr lang="el-GR" altLang="en-US" sz="2400" b="1" i="1" dirty="0">
                <a:solidFill>
                  <a:schemeClr val="accent2">
                    <a:lumMod val="75000"/>
                  </a:schemeClr>
                </a:solidFill>
              </a:rPr>
              <a:t>έργον</a:t>
            </a:r>
            <a:r>
              <a:rPr lang="el-GR" altLang="en-US" sz="2400" dirty="0">
                <a:solidFill>
                  <a:schemeClr val="accent2">
                    <a:lumMod val="75000"/>
                  </a:schemeClr>
                </a:solidFill>
              </a:rPr>
              <a:t> </a:t>
            </a:r>
            <a:r>
              <a:rPr lang="el-GR" altLang="en-US" sz="2400" dirty="0"/>
              <a:t>(</a:t>
            </a:r>
            <a:r>
              <a:rPr lang="el-GR" altLang="en-US" sz="2400" dirty="0" err="1"/>
              <a:t>erzeugtes</a:t>
            </a:r>
            <a:r>
              <a:rPr lang="el-GR" altLang="en-US" sz="2400" dirty="0"/>
              <a:t>) που αποτελεί το μέσο ανταλλαγής πληροφοριών για επικοινωνιακούς σκοπούς. </a:t>
            </a:r>
          </a:p>
          <a:p>
            <a:pPr marL="0" indent="0">
              <a:buNone/>
            </a:pPr>
            <a:endParaRPr lang="el-GR" sz="2400" dirty="0"/>
          </a:p>
        </p:txBody>
      </p:sp>
    </p:spTree>
    <p:extLst>
      <p:ext uri="{BB962C8B-B14F-4D97-AF65-F5344CB8AC3E}">
        <p14:creationId xmlns:p14="http://schemas.microsoft.com/office/powerpoint/2010/main" val="10529259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70508" y="188640"/>
            <a:ext cx="8229600" cy="1143000"/>
          </a:xfrm>
        </p:spPr>
        <p:txBody>
          <a:bodyPr>
            <a:normAutofit/>
          </a:bodyPr>
          <a:lstStyle/>
          <a:p>
            <a:r>
              <a:rPr lang="el-GR" altLang="en-US" dirty="0"/>
              <a:t>Η διάκριση «ενέργεια ~ έργον</a:t>
            </a:r>
            <a:r>
              <a:rPr lang="el-GR" altLang="en-US" dirty="0" smtClean="0"/>
              <a:t>»(2)</a:t>
            </a:r>
            <a:endParaRPr lang="el-GR" dirty="0"/>
          </a:p>
        </p:txBody>
      </p:sp>
      <p:sp>
        <p:nvSpPr>
          <p:cNvPr id="3" name="Θέση περιεχομένου 2"/>
          <p:cNvSpPr>
            <a:spLocks noGrp="1"/>
          </p:cNvSpPr>
          <p:nvPr>
            <p:ph idx="1"/>
          </p:nvPr>
        </p:nvSpPr>
        <p:spPr>
          <a:xfrm>
            <a:off x="264828" y="1313384"/>
            <a:ext cx="8640960" cy="4761656"/>
          </a:xfrm>
        </p:spPr>
        <p:txBody>
          <a:bodyPr>
            <a:noAutofit/>
          </a:bodyPr>
          <a:lstStyle/>
          <a:p>
            <a:pPr>
              <a:lnSpc>
                <a:spcPct val="80000"/>
              </a:lnSpc>
            </a:pPr>
            <a:r>
              <a:rPr lang="el-GR" altLang="en-US" sz="2400" dirty="0" smtClean="0"/>
              <a:t>Η </a:t>
            </a:r>
            <a:r>
              <a:rPr lang="el-GR" altLang="en-US" sz="2400" dirty="0"/>
              <a:t>ενεργειακή αυτή φύση της γλώσσας για να πραγματωθεί πρέπει να μετουσιωθεί μέσα από συγκεκριμένες δομές. Ο </a:t>
            </a:r>
            <a:r>
              <a:rPr lang="el-GR" altLang="en-US" sz="2400" dirty="0" err="1"/>
              <a:t>Humboldt</a:t>
            </a:r>
            <a:r>
              <a:rPr lang="el-GR" altLang="en-US" sz="2400" dirty="0"/>
              <a:t> διέκρινε δύο δομές μέσα από τις οποίες η ενέργεια της γλώσσας λειτουργεί παραγωγικά και μετασχηματίζεται σε λόγο: </a:t>
            </a:r>
          </a:p>
          <a:p>
            <a:pPr lvl="1">
              <a:lnSpc>
                <a:spcPct val="80000"/>
              </a:lnSpc>
            </a:pPr>
            <a:r>
              <a:rPr lang="el-GR" altLang="en-US" sz="2400" dirty="0"/>
              <a:t>Η </a:t>
            </a:r>
            <a:r>
              <a:rPr lang="el-GR" altLang="en-US" sz="2400" b="1" dirty="0"/>
              <a:t>εσωτερική μορφή της γλώσσας</a:t>
            </a:r>
            <a:r>
              <a:rPr lang="el-GR" altLang="en-US" sz="2400" dirty="0"/>
              <a:t> (</a:t>
            </a:r>
            <a:r>
              <a:rPr lang="el-GR" altLang="en-US" sz="2400" dirty="0" err="1"/>
              <a:t>innere</a:t>
            </a:r>
            <a:r>
              <a:rPr lang="el-GR" altLang="en-US" sz="2400" dirty="0"/>
              <a:t> </a:t>
            </a:r>
            <a:r>
              <a:rPr lang="el-GR" altLang="en-US" sz="2400" dirty="0" err="1"/>
              <a:t>Sprachform</a:t>
            </a:r>
            <a:r>
              <a:rPr lang="el-GR" altLang="en-US" sz="2400" dirty="0"/>
              <a:t>) η οποία βρίσκεται στη διάνοια των ανθρώπων και περιλαμβάνει τη σημασιολογική και γραμματική πλευρά της γλώσσας, καθώς και τους γενετικούς και συνδυαστικούς εκείνους μηχανισμούς που συνδέουν με τρόπο κατανοητό τις εσωτερικές αναπαραστάσεις με αυτές του εξωτερικού κόσμου (</a:t>
            </a:r>
            <a:r>
              <a:rPr lang="el-GR" altLang="en-US" sz="2400" dirty="0" err="1"/>
              <a:t>Beaugrande</a:t>
            </a:r>
            <a:r>
              <a:rPr lang="el-GR" altLang="en-US" sz="2400" dirty="0"/>
              <a:t> 1991: 312). </a:t>
            </a:r>
          </a:p>
          <a:p>
            <a:pPr lvl="1">
              <a:lnSpc>
                <a:spcPct val="80000"/>
              </a:lnSpc>
            </a:pPr>
            <a:r>
              <a:rPr lang="el-GR" altLang="en-US" sz="2400" dirty="0"/>
              <a:t>Η </a:t>
            </a:r>
            <a:r>
              <a:rPr lang="el-GR" altLang="en-US" sz="2400" b="1" dirty="0"/>
              <a:t>εξωτερική μορφή της γλώσσας</a:t>
            </a:r>
            <a:r>
              <a:rPr lang="el-GR" altLang="en-US" sz="2400" dirty="0"/>
              <a:t> (</a:t>
            </a:r>
            <a:r>
              <a:rPr lang="el-GR" altLang="en-US" sz="2400" dirty="0" err="1"/>
              <a:t>aussen</a:t>
            </a:r>
            <a:r>
              <a:rPr lang="el-GR" altLang="en-US" sz="2400" dirty="0"/>
              <a:t> </a:t>
            </a:r>
            <a:r>
              <a:rPr lang="el-GR" altLang="en-US" sz="2400" dirty="0" err="1"/>
              <a:t>Sprachform</a:t>
            </a:r>
            <a:r>
              <a:rPr lang="el-GR" altLang="en-US" sz="2400" dirty="0"/>
              <a:t>) η οποία αποτελεί την φυσική υπόσταση της ομιλίας, το παραγόμενο προϊόν μετά από την διάχυση της ενέργειας στην εσωτερική μορφή της γλώσσας. </a:t>
            </a:r>
            <a:endParaRPr lang="en-GB" altLang="en-US" sz="2400" dirty="0"/>
          </a:p>
          <a:p>
            <a:pPr marL="0" indent="0">
              <a:buNone/>
            </a:pPr>
            <a:endParaRPr lang="el-GR" sz="2400" dirty="0"/>
          </a:p>
        </p:txBody>
      </p:sp>
    </p:spTree>
    <p:extLst>
      <p:ext uri="{BB962C8B-B14F-4D97-AF65-F5344CB8AC3E}">
        <p14:creationId xmlns:p14="http://schemas.microsoft.com/office/powerpoint/2010/main" val="30666710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Ορισμοί </a:t>
            </a:r>
            <a:r>
              <a:rPr lang="el-GR" dirty="0" smtClean="0"/>
              <a:t>γλώσσας (1)</a:t>
            </a:r>
            <a:endParaRPr lang="el-GR" dirty="0"/>
          </a:p>
        </p:txBody>
      </p:sp>
      <p:sp>
        <p:nvSpPr>
          <p:cNvPr id="5" name="Θέση περιεχομένου 4"/>
          <p:cNvSpPr>
            <a:spLocks noGrp="1"/>
          </p:cNvSpPr>
          <p:nvPr>
            <p:ph idx="1"/>
          </p:nvPr>
        </p:nvSpPr>
        <p:spPr/>
        <p:txBody>
          <a:bodyPr>
            <a:noAutofit/>
          </a:bodyPr>
          <a:lstStyle/>
          <a:p>
            <a:pPr marL="0" indent="0">
              <a:buNone/>
            </a:pPr>
            <a:r>
              <a:rPr lang="el-GR" sz="2400" dirty="0" smtClean="0"/>
              <a:t>Ο </a:t>
            </a:r>
            <a:r>
              <a:rPr lang="en-US" sz="2400" dirty="0"/>
              <a:t>Lyons (1981: 3-8)</a:t>
            </a:r>
            <a:r>
              <a:rPr lang="el-GR" sz="2400" dirty="0"/>
              <a:t> δίνει μια σειρά από ορισμούς γνωστών γλωσσολόγων ως απάντηση στο ερώτημα τι είναι γλώσσα τους οποίους αξίζει να παραθέσουμε για να δούμε τους διαφορετικούς τρόπους με τους οποίους μπορούμε να αντιμετωπίσουμε τη καθημερινή μας γλωσσική </a:t>
            </a:r>
            <a:r>
              <a:rPr lang="el-GR" sz="2400" dirty="0" smtClean="0"/>
              <a:t>εμπειρία:</a:t>
            </a:r>
          </a:p>
          <a:p>
            <a:r>
              <a:rPr lang="el-GR" sz="2400" dirty="0" smtClean="0"/>
              <a:t>Γλώσσα </a:t>
            </a:r>
            <a:r>
              <a:rPr lang="el-GR" sz="2400" dirty="0"/>
              <a:t>είναι αποκλειστικά ανθρώπινος και μη ενστικτώδης μέθοδος επικοινωνίας ιδεών, συναισθημάτων και επιθυμιών μέσω της συνειδητής παραγωγής συμβόλων (</a:t>
            </a:r>
            <a:r>
              <a:rPr lang="en-US" sz="2400" dirty="0"/>
              <a:t>Sapir 1921: 8)</a:t>
            </a:r>
            <a:r>
              <a:rPr lang="el-GR" sz="2400" dirty="0" smtClean="0"/>
              <a:t>.</a:t>
            </a:r>
          </a:p>
          <a:p>
            <a:r>
              <a:rPr lang="el-GR" sz="2400" dirty="0" smtClean="0"/>
              <a:t>Γλώσσα </a:t>
            </a:r>
            <a:r>
              <a:rPr lang="el-GR" sz="2400" dirty="0"/>
              <a:t>είναι ένα σύστημα αυθαίρετων φωνητικών συμβόλων βάσει των οποίων μια κοινωνική ομάδα συνεργάζεται (Β</a:t>
            </a:r>
            <a:r>
              <a:rPr lang="en-US" sz="2400" dirty="0"/>
              <a:t>loch &amp; </a:t>
            </a:r>
            <a:r>
              <a:rPr lang="en-US" sz="2400" dirty="0" err="1"/>
              <a:t>Trager</a:t>
            </a:r>
            <a:r>
              <a:rPr lang="en-US" sz="2400" dirty="0"/>
              <a:t> 1942: 5)</a:t>
            </a:r>
            <a:r>
              <a:rPr lang="el-GR" sz="2400" dirty="0" smtClean="0"/>
              <a:t>.</a:t>
            </a:r>
          </a:p>
          <a:p>
            <a:endParaRPr lang="el-GR" sz="2400" dirty="0"/>
          </a:p>
        </p:txBody>
      </p:sp>
    </p:spTree>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a:xfrm>
            <a:off x="2627784" y="1196752"/>
            <a:ext cx="6264696" cy="4762202"/>
          </a:xfrm>
        </p:spPr>
        <p:txBody>
          <a:bodyPr>
            <a:noAutofit/>
          </a:bodyPr>
          <a:lstStyle/>
          <a:p>
            <a:pPr>
              <a:spcAft>
                <a:spcPts val="0"/>
              </a:spcAft>
              <a:defRPr/>
            </a:pPr>
            <a:r>
              <a:rPr lang="el-GR" sz="2400" dirty="0"/>
              <a:t>Ο </a:t>
            </a:r>
            <a:r>
              <a:rPr lang="en-US" sz="2400" dirty="0"/>
              <a:t>Saussure </a:t>
            </a:r>
            <a:r>
              <a:rPr lang="el-GR" sz="2400" dirty="0"/>
              <a:t>θεωρείται ο πατέρας της σύγχρονης γλωσσολογίας.</a:t>
            </a:r>
            <a:r>
              <a:rPr lang="en-US" sz="2400" dirty="0"/>
              <a:t> </a:t>
            </a:r>
            <a:r>
              <a:rPr lang="el-GR" sz="2400" dirty="0"/>
              <a:t> Γεννήθηκε στη Γενεύη το </a:t>
            </a:r>
            <a:r>
              <a:rPr lang="en-US" sz="2400" dirty="0"/>
              <a:t>1857</a:t>
            </a:r>
            <a:r>
              <a:rPr lang="el-GR" sz="2400" dirty="0"/>
              <a:t> και από μικρός έδειξε σημάδια εξαιρετικής ευφυΐας.  Αφού σπούδασε για ένα χρόνο Λατινικά, Ελληνικά, Σανσκριτικά και μια σειρά από διάφορα μαθήματα στο Πανεπιστήμιο της Γενεύης, ξεκίνησε μεταπτυχιακή εργασία στο Πανεπιστήμιο του </a:t>
            </a:r>
            <a:r>
              <a:rPr lang="en-US" sz="2400" dirty="0"/>
              <a:t>Leipzig</a:t>
            </a:r>
            <a:r>
              <a:rPr lang="el-GR" sz="2400" dirty="0"/>
              <a:t> το </a:t>
            </a:r>
            <a:r>
              <a:rPr lang="en-US" sz="2400" dirty="0"/>
              <a:t>1876. </a:t>
            </a:r>
            <a:r>
              <a:rPr lang="el-GR" sz="2400" dirty="0"/>
              <a:t> </a:t>
            </a:r>
          </a:p>
          <a:p>
            <a:pPr>
              <a:spcAft>
                <a:spcPts val="0"/>
              </a:spcAft>
              <a:defRPr/>
            </a:pPr>
            <a:r>
              <a:rPr lang="el-GR" sz="2400" dirty="0"/>
              <a:t>Δύο χρόνια αργότερα στην ηλικία των 21 δημοσίευσε ένα βιβλίο με τον τίτλο: </a:t>
            </a:r>
            <a:r>
              <a:rPr lang="en-US" sz="2400" i="1" dirty="0" err="1"/>
              <a:t>Mémoire</a:t>
            </a:r>
            <a:r>
              <a:rPr lang="en-US" sz="2400" i="1" dirty="0"/>
              <a:t> </a:t>
            </a:r>
            <a:r>
              <a:rPr lang="en-US" sz="2400" i="1" dirty="0" err="1"/>
              <a:t>sur</a:t>
            </a:r>
            <a:r>
              <a:rPr lang="en-US" sz="2400" i="1" dirty="0"/>
              <a:t> le </a:t>
            </a:r>
            <a:r>
              <a:rPr lang="en-US" sz="2400" i="1" dirty="0" err="1"/>
              <a:t>système</a:t>
            </a:r>
            <a:r>
              <a:rPr lang="en-US" sz="2400" i="1" dirty="0"/>
              <a:t> </a:t>
            </a:r>
            <a:r>
              <a:rPr lang="en-US" sz="2400" i="1" dirty="0" err="1"/>
              <a:t>primitif</a:t>
            </a:r>
            <a:r>
              <a:rPr lang="en-US" sz="2400" i="1" dirty="0"/>
              <a:t> des </a:t>
            </a:r>
            <a:r>
              <a:rPr lang="en-US" sz="2400" i="1" dirty="0" err="1"/>
              <a:t>voyelles</a:t>
            </a:r>
            <a:r>
              <a:rPr lang="en-US" sz="2400" i="1" dirty="0"/>
              <a:t> </a:t>
            </a:r>
            <a:r>
              <a:rPr lang="en-US" sz="2400" i="1" dirty="0" err="1"/>
              <a:t>dans</a:t>
            </a:r>
            <a:r>
              <a:rPr lang="en-US" sz="2400" i="1" dirty="0"/>
              <a:t> les </a:t>
            </a:r>
            <a:r>
              <a:rPr lang="en-US" sz="2400" i="1" dirty="0" err="1"/>
              <a:t>langues</a:t>
            </a:r>
            <a:r>
              <a:rPr lang="en-US" sz="2400" i="1" dirty="0"/>
              <a:t> indo-</a:t>
            </a:r>
            <a:r>
              <a:rPr lang="en-US" sz="2400" i="1" dirty="0" err="1"/>
              <a:t>européennes</a:t>
            </a:r>
            <a:r>
              <a:rPr lang="en-US" sz="2400" dirty="0"/>
              <a:t> (</a:t>
            </a:r>
            <a:r>
              <a:rPr lang="el-GR" sz="2400" dirty="0"/>
              <a:t>Διατριβή στο πρωτογενές φωνηεντικό σύστημα  των Ινδοευρωπαϊκών Γλωσσών). </a:t>
            </a:r>
          </a:p>
        </p:txBody>
      </p:sp>
      <p:sp>
        <p:nvSpPr>
          <p:cNvPr id="4" name="Τίτλος 3"/>
          <p:cNvSpPr>
            <a:spLocks noGrp="1"/>
          </p:cNvSpPr>
          <p:nvPr>
            <p:ph type="title"/>
          </p:nvPr>
        </p:nvSpPr>
        <p:spPr>
          <a:xfrm>
            <a:off x="467544" y="155827"/>
            <a:ext cx="8229600" cy="1144800"/>
          </a:xfrm>
        </p:spPr>
        <p:txBody>
          <a:bodyPr>
            <a:normAutofit fontScale="90000"/>
          </a:bodyPr>
          <a:lstStyle/>
          <a:p>
            <a:r>
              <a:rPr lang="el-GR" dirty="0"/>
              <a:t>Ferdinard de Saussure (1857-1913</a:t>
            </a:r>
            <a:r>
              <a:rPr lang="el-GR" dirty="0" smtClean="0"/>
              <a:t>) (1)</a:t>
            </a:r>
            <a:r>
              <a:rPr lang="en-GB" dirty="0" smtClean="0"/>
              <a:t> </a:t>
            </a:r>
            <a:endParaRPr lang="el-GR" dirty="0"/>
          </a:p>
        </p:txBody>
      </p:sp>
      <p:pic>
        <p:nvPicPr>
          <p:cNvPr id="5" name="Picture 2" descr="Ferdinard de Saussure " title="Φωτογραφί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772816"/>
            <a:ext cx="2272810" cy="335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36215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a:xfrm>
            <a:off x="2627784" y="1196752"/>
            <a:ext cx="6264696" cy="4762202"/>
          </a:xfrm>
        </p:spPr>
        <p:txBody>
          <a:bodyPr>
            <a:noAutofit/>
          </a:bodyPr>
          <a:lstStyle/>
          <a:p>
            <a:pPr>
              <a:spcAft>
                <a:spcPts val="0"/>
              </a:spcAft>
              <a:defRPr/>
            </a:pPr>
            <a:r>
              <a:rPr lang="el-GR" sz="2400" dirty="0"/>
              <a:t>Μετά από αυτό σπούδασε για ένα χρόνο στο Βερολίνο όπου συνέγραψε διδακτορική διατριβή με θέμα την απόλυτη γενική των Σανσκριτικών. Εν συνεχεία επέστρεψε στο </a:t>
            </a:r>
            <a:r>
              <a:rPr lang="en-US" sz="2400" dirty="0"/>
              <a:t>Leipzig </a:t>
            </a:r>
            <a:r>
              <a:rPr lang="el-GR" sz="2400" dirty="0"/>
              <a:t>όπου του απονεμήθηκε το διδακτορικό του το </a:t>
            </a:r>
            <a:r>
              <a:rPr lang="en-US" sz="2400" dirty="0"/>
              <a:t>1880. </a:t>
            </a:r>
            <a:r>
              <a:rPr lang="el-GR" sz="2400" dirty="0"/>
              <a:t>Σύντομα μετακόμισε στο Παρίσι όπου έδινε διαλέξεις για τα Γοτθικά και τα Αρχαία Γερμανικά, ενώ περιστασιακά  δίδασκε και άλλα αντικείμενα. Δίδαξε συνολικά 11 χρόνια στο Παρίσι και έπειτα επέστρεψε στη Γενεύη το </a:t>
            </a:r>
            <a:r>
              <a:rPr lang="en-US" sz="2400" dirty="0"/>
              <a:t>1891. </a:t>
            </a:r>
            <a:r>
              <a:rPr lang="el-GR" sz="2400" dirty="0"/>
              <a:t>Εκεί ο </a:t>
            </a:r>
            <a:r>
              <a:rPr lang="en-US" sz="2400" dirty="0"/>
              <a:t>Saussure </a:t>
            </a:r>
            <a:r>
              <a:rPr lang="el-GR" sz="2400" dirty="0"/>
              <a:t>δίδαξε Σανσκριτικά και Ινδοευρωπαϊκά μέχρι το τέλος της ζωής του. </a:t>
            </a:r>
          </a:p>
        </p:txBody>
      </p:sp>
      <p:sp>
        <p:nvSpPr>
          <p:cNvPr id="4" name="Τίτλος 3"/>
          <p:cNvSpPr>
            <a:spLocks noGrp="1"/>
          </p:cNvSpPr>
          <p:nvPr>
            <p:ph type="title"/>
          </p:nvPr>
        </p:nvSpPr>
        <p:spPr>
          <a:xfrm>
            <a:off x="467544" y="155827"/>
            <a:ext cx="8229600" cy="1144800"/>
          </a:xfrm>
        </p:spPr>
        <p:txBody>
          <a:bodyPr>
            <a:normAutofit fontScale="90000"/>
          </a:bodyPr>
          <a:lstStyle/>
          <a:p>
            <a:r>
              <a:rPr lang="el-GR" dirty="0"/>
              <a:t>Ferdinard de Saussure (1857-1913</a:t>
            </a:r>
            <a:r>
              <a:rPr lang="el-GR" dirty="0" smtClean="0"/>
              <a:t>) (2)</a:t>
            </a:r>
            <a:r>
              <a:rPr lang="en-GB" dirty="0" smtClean="0"/>
              <a:t> </a:t>
            </a:r>
            <a:endParaRPr lang="el-GR" dirty="0"/>
          </a:p>
        </p:txBody>
      </p:sp>
      <p:pic>
        <p:nvPicPr>
          <p:cNvPr id="5" name="Picture 2" descr="Ferdinard de Saussure " title="Φωτογραφί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772816"/>
            <a:ext cx="2272810" cy="335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48631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a:xfrm>
            <a:off x="3275856" y="1766410"/>
            <a:ext cx="5297146" cy="4762202"/>
          </a:xfrm>
        </p:spPr>
        <p:txBody>
          <a:bodyPr>
            <a:noAutofit/>
          </a:bodyPr>
          <a:lstStyle/>
          <a:p>
            <a:pPr>
              <a:spcAft>
                <a:spcPts val="0"/>
              </a:spcAft>
              <a:defRPr/>
            </a:pPr>
            <a:r>
              <a:rPr lang="el-GR" sz="2400" dirty="0"/>
              <a:t>Μόλις το 1907 ο </a:t>
            </a:r>
            <a:r>
              <a:rPr lang="en-US" sz="2400" dirty="0"/>
              <a:t>Saussure </a:t>
            </a:r>
            <a:r>
              <a:rPr lang="el-GR" sz="2400" dirty="0"/>
              <a:t>ξεκίνησε να διδάσκει το μάθημα της Γενικής Γλωσσολογίας που συνολικά το πρόσφερε για 3 φορές η διδασκαλία του οποίου σταμάτησε το καλοκαίρι του </a:t>
            </a:r>
            <a:r>
              <a:rPr lang="en-US" sz="2400" dirty="0"/>
              <a:t>1911. </a:t>
            </a:r>
            <a:r>
              <a:rPr lang="el-GR" sz="2400" dirty="0"/>
              <a:t>Πέθανε το </a:t>
            </a:r>
            <a:r>
              <a:rPr lang="en-US" sz="2400" dirty="0"/>
              <a:t>1913</a:t>
            </a:r>
            <a:r>
              <a:rPr lang="el-GR" sz="2400" dirty="0"/>
              <a:t> στο </a:t>
            </a:r>
            <a:r>
              <a:rPr lang="en-US" sz="2400" dirty="0" err="1"/>
              <a:t>Vufflens</a:t>
            </a:r>
            <a:r>
              <a:rPr lang="en-US" sz="2400" dirty="0"/>
              <a:t>-le-Château</a:t>
            </a:r>
            <a:r>
              <a:rPr lang="el-GR" sz="2400" dirty="0"/>
              <a:t> της Ελβετίας.</a:t>
            </a:r>
          </a:p>
          <a:p>
            <a:pPr>
              <a:spcAft>
                <a:spcPts val="0"/>
              </a:spcAft>
              <a:defRPr/>
            </a:pPr>
            <a:endParaRPr lang="el-GR" sz="2400" dirty="0"/>
          </a:p>
        </p:txBody>
      </p:sp>
      <p:sp>
        <p:nvSpPr>
          <p:cNvPr id="4" name="Τίτλος 3"/>
          <p:cNvSpPr>
            <a:spLocks noGrp="1"/>
          </p:cNvSpPr>
          <p:nvPr>
            <p:ph type="title"/>
          </p:nvPr>
        </p:nvSpPr>
        <p:spPr>
          <a:xfrm>
            <a:off x="467544" y="155827"/>
            <a:ext cx="8229600" cy="1144800"/>
          </a:xfrm>
        </p:spPr>
        <p:txBody>
          <a:bodyPr>
            <a:normAutofit fontScale="90000"/>
          </a:bodyPr>
          <a:lstStyle/>
          <a:p>
            <a:r>
              <a:rPr lang="el-GR" dirty="0"/>
              <a:t>Ferdinard de Saussure (1857-1913</a:t>
            </a:r>
            <a:r>
              <a:rPr lang="el-GR" dirty="0" smtClean="0"/>
              <a:t>) (3)</a:t>
            </a:r>
            <a:r>
              <a:rPr lang="en-GB" dirty="0" smtClean="0"/>
              <a:t> </a:t>
            </a:r>
            <a:endParaRPr lang="el-GR" dirty="0"/>
          </a:p>
        </p:txBody>
      </p:sp>
      <p:pic>
        <p:nvPicPr>
          <p:cNvPr id="5" name="Picture 2" descr="Ferdinard de Saussure " title="Φωτογραφί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014" y="1791199"/>
            <a:ext cx="2272810" cy="335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75505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70508" y="188640"/>
            <a:ext cx="8229600" cy="1143000"/>
          </a:xfrm>
        </p:spPr>
        <p:txBody>
          <a:bodyPr>
            <a:normAutofit/>
          </a:bodyPr>
          <a:lstStyle/>
          <a:p>
            <a:r>
              <a:rPr lang="el-GR" dirty="0"/>
              <a:t>Η διάκριση «λόγος ~ ομιλία</a:t>
            </a:r>
            <a:r>
              <a:rPr lang="el-GR" dirty="0" smtClean="0"/>
              <a:t>» (1)</a:t>
            </a:r>
            <a:endParaRPr lang="el-GR" dirty="0"/>
          </a:p>
        </p:txBody>
      </p:sp>
      <p:sp>
        <p:nvSpPr>
          <p:cNvPr id="3" name="Θέση περιεχομένου 2"/>
          <p:cNvSpPr>
            <a:spLocks noGrp="1"/>
          </p:cNvSpPr>
          <p:nvPr>
            <p:ph idx="1"/>
          </p:nvPr>
        </p:nvSpPr>
        <p:spPr>
          <a:xfrm>
            <a:off x="264828" y="1313384"/>
            <a:ext cx="8640960" cy="4761656"/>
          </a:xfrm>
        </p:spPr>
        <p:txBody>
          <a:bodyPr>
            <a:noAutofit/>
          </a:bodyPr>
          <a:lstStyle/>
          <a:p>
            <a:pPr>
              <a:lnSpc>
                <a:spcPct val="80000"/>
              </a:lnSpc>
            </a:pPr>
            <a:r>
              <a:rPr lang="el-GR" sz="2400" dirty="0"/>
              <a:t>Ο Saussure χρησιμοποίησε τον όρο </a:t>
            </a:r>
            <a:r>
              <a:rPr lang="el-GR" sz="2400" b="1" dirty="0"/>
              <a:t>λόγος</a:t>
            </a:r>
            <a:r>
              <a:rPr lang="el-GR" sz="2400" dirty="0"/>
              <a:t> (</a:t>
            </a:r>
            <a:r>
              <a:rPr lang="el-GR" sz="2400" dirty="0" err="1"/>
              <a:t>langue</a:t>
            </a:r>
            <a:r>
              <a:rPr lang="el-GR" sz="2400" dirty="0"/>
              <a:t>) για να εκφράσει το γλωσσικό σύστημα που μοιράζονται μια κοινότητα ομιλητών, το σύνολο των γλωσσικών συνηθειών που επιτρέπουν στον άνθρωπο να καταλαβαίνει και να γίνεται κατανοητός. Η έννοια αυτή εκφράστηκε με τον ακόλουθο μαθηματικό τύπο: 1+1+1+1+1= Ι. Η ερμηνεία αυτού του τύπου έγινε με μια παρομοίωση που αντιστοιχούσε την έννοια του λόγου με αυτή ενός λεξικού. Ο λόγος είναι αποτυπωμένος στον εγκέφαλο του κάθε ανθρώπου όπως ακριβώς είναι δυνατόν να υπάρχει ένα λεξικό του οποίου ο καθένας να έχει ένα αντίγραφο. </a:t>
            </a:r>
          </a:p>
        </p:txBody>
      </p:sp>
    </p:spTree>
    <p:extLst>
      <p:ext uri="{BB962C8B-B14F-4D97-AF65-F5344CB8AC3E}">
        <p14:creationId xmlns:p14="http://schemas.microsoft.com/office/powerpoint/2010/main" val="27825951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70508" y="188640"/>
            <a:ext cx="8229600" cy="1143000"/>
          </a:xfrm>
        </p:spPr>
        <p:txBody>
          <a:bodyPr>
            <a:normAutofit/>
          </a:bodyPr>
          <a:lstStyle/>
          <a:p>
            <a:r>
              <a:rPr lang="el-GR" dirty="0"/>
              <a:t>Η διάκριση «λόγος ~ ομιλία</a:t>
            </a:r>
            <a:r>
              <a:rPr lang="el-GR" dirty="0" smtClean="0"/>
              <a:t>» (2)</a:t>
            </a:r>
            <a:endParaRPr lang="el-GR" dirty="0"/>
          </a:p>
        </p:txBody>
      </p:sp>
      <p:sp>
        <p:nvSpPr>
          <p:cNvPr id="3" name="Θέση περιεχομένου 2"/>
          <p:cNvSpPr>
            <a:spLocks noGrp="1"/>
          </p:cNvSpPr>
          <p:nvPr>
            <p:ph idx="1"/>
          </p:nvPr>
        </p:nvSpPr>
        <p:spPr>
          <a:xfrm>
            <a:off x="264828" y="1313384"/>
            <a:ext cx="8640960" cy="4761656"/>
          </a:xfrm>
        </p:spPr>
        <p:txBody>
          <a:bodyPr>
            <a:noAutofit/>
          </a:bodyPr>
          <a:lstStyle/>
          <a:p>
            <a:pPr>
              <a:lnSpc>
                <a:spcPct val="80000"/>
              </a:lnSpc>
            </a:pPr>
            <a:r>
              <a:rPr lang="el-GR" sz="2400" dirty="0" smtClean="0"/>
              <a:t>Αντίθετα </a:t>
            </a:r>
            <a:r>
              <a:rPr lang="el-GR" sz="2400" dirty="0"/>
              <a:t>η </a:t>
            </a:r>
            <a:r>
              <a:rPr lang="el-GR" sz="2400" b="1" dirty="0"/>
              <a:t>ομιλία</a:t>
            </a:r>
            <a:r>
              <a:rPr lang="el-GR" sz="2400" dirty="0"/>
              <a:t> (</a:t>
            </a:r>
            <a:r>
              <a:rPr lang="el-GR" sz="2400" dirty="0" err="1"/>
              <a:t>parole</a:t>
            </a:r>
            <a:r>
              <a:rPr lang="el-GR" sz="2400" dirty="0"/>
              <a:t>) αποτελεί τη συγκεκριμένη πράξη της ομιλίας σε πραγματικές περιστάσεις από ένα άτομο. Και εδώ ο Saussure χρησιμοποίησε την ακόλουθη μαθηματική αναλογία για να εξηγήσει καλύτερα τη συγκεκριμένη έννοια: 1+1’+1’’+1’’’+1’’’’. . . Η ομιλία είναι "ατομική" με την έννοια ότι είναι το μέρος της </a:t>
            </a:r>
            <a:r>
              <a:rPr lang="el-GR" sz="2400" dirty="0" err="1"/>
              <a:t>langage</a:t>
            </a:r>
            <a:r>
              <a:rPr lang="el-GR" sz="2400" dirty="0"/>
              <a:t> που εξωτερικεύεται κατά τη διαδικασία της γλωσσικής ανταλλαγής μεταξύ των ατόμων. Η ατομικότητά της απαιτεί ένα ξεχωριστό κύκλωμα ομιλίας που δεν αποτελεί μέρος του λόγου</a:t>
            </a:r>
          </a:p>
        </p:txBody>
      </p:sp>
    </p:spTree>
    <p:extLst>
      <p:ext uri="{BB962C8B-B14F-4D97-AF65-F5344CB8AC3E}">
        <p14:creationId xmlns:p14="http://schemas.microsoft.com/office/powerpoint/2010/main" val="10889719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Θέση περιεχομένου 4" descr="Λέξεις που ανήκουν σε γλώσσες της υποομάδας Bodo." title="Πίνακας"/>
          <p:cNvGraphicFramePr>
            <a:graphicFrameLocks noGrp="1"/>
          </p:cNvGraphicFramePr>
          <p:nvPr>
            <p:ph idx="1"/>
            <p:extLst>
              <p:ext uri="{D42A27DB-BD31-4B8C-83A1-F6EECF244321}">
                <p14:modId xmlns:p14="http://schemas.microsoft.com/office/powerpoint/2010/main" val="3237296254"/>
              </p:ext>
            </p:extLst>
          </p:nvPr>
        </p:nvGraphicFramePr>
        <p:xfrm>
          <a:off x="445894" y="1916832"/>
          <a:ext cx="8086546" cy="2560368"/>
        </p:xfrm>
        <a:graphic>
          <a:graphicData uri="http://schemas.openxmlformats.org/drawingml/2006/table">
            <a:tbl>
              <a:tblPr firstRow="1" bandRow="1">
                <a:tableStyleId>{5C22544A-7EE6-4342-B048-85BDC9FD1C3A}</a:tableStyleId>
              </a:tblPr>
              <a:tblGrid>
                <a:gridCol w="4043273"/>
                <a:gridCol w="4043273"/>
              </a:tblGrid>
              <a:tr h="370840">
                <a:tc>
                  <a:txBody>
                    <a:bodyPr/>
                    <a:lstStyle/>
                    <a:p>
                      <a:r>
                        <a:rPr lang="el-GR" sz="3600" dirty="0" smtClean="0"/>
                        <a:t>ΛΟΓΟΣ</a:t>
                      </a:r>
                      <a:endParaRPr lang="el-GR" sz="3600" dirty="0"/>
                    </a:p>
                  </a:txBody>
                  <a:tcPr marT="45726" marB="45726"/>
                </a:tc>
                <a:tc>
                  <a:txBody>
                    <a:bodyPr/>
                    <a:lstStyle/>
                    <a:p>
                      <a:r>
                        <a:rPr lang="el-GR" sz="3600" dirty="0" smtClean="0"/>
                        <a:t>ΟΜΙΛΙΑ</a:t>
                      </a:r>
                      <a:endParaRPr lang="el-GR" sz="3600" dirty="0"/>
                    </a:p>
                  </a:txBody>
                  <a:tcPr marT="45726" marB="45726"/>
                </a:tc>
              </a:tr>
              <a:tr h="370840">
                <a:tc>
                  <a:txBody>
                    <a:bodyPr/>
                    <a:lstStyle/>
                    <a:p>
                      <a:r>
                        <a:rPr lang="el-GR" sz="3600" dirty="0" smtClean="0"/>
                        <a:t>Κοινωνικός</a:t>
                      </a:r>
                      <a:endParaRPr lang="el-GR" sz="3600" dirty="0"/>
                    </a:p>
                  </a:txBody>
                  <a:tcPr marT="45726" marB="45726"/>
                </a:tc>
                <a:tc>
                  <a:txBody>
                    <a:bodyPr/>
                    <a:lstStyle/>
                    <a:p>
                      <a:r>
                        <a:rPr lang="el-GR" sz="3600" dirty="0" smtClean="0"/>
                        <a:t>Ατομική</a:t>
                      </a:r>
                      <a:endParaRPr lang="el-GR" sz="3600" dirty="0"/>
                    </a:p>
                  </a:txBody>
                  <a:tcPr marT="45726" marB="45726"/>
                </a:tc>
              </a:tr>
              <a:tr h="370840">
                <a:tc>
                  <a:txBody>
                    <a:bodyPr/>
                    <a:lstStyle/>
                    <a:p>
                      <a:r>
                        <a:rPr lang="el-GR" sz="3600" dirty="0" smtClean="0"/>
                        <a:t>Συστηματικός</a:t>
                      </a:r>
                      <a:endParaRPr lang="el-GR" sz="3600" dirty="0"/>
                    </a:p>
                  </a:txBody>
                  <a:tcPr marT="45726" marB="45726"/>
                </a:tc>
                <a:tc>
                  <a:txBody>
                    <a:bodyPr/>
                    <a:lstStyle/>
                    <a:p>
                      <a:r>
                        <a:rPr lang="el-GR" sz="3600" dirty="0" smtClean="0"/>
                        <a:t>Μη</a:t>
                      </a:r>
                      <a:r>
                        <a:rPr lang="el-GR" sz="3600" baseline="0" dirty="0" smtClean="0"/>
                        <a:t> συστηματική</a:t>
                      </a:r>
                      <a:endParaRPr lang="el-GR" sz="3600" dirty="0"/>
                    </a:p>
                  </a:txBody>
                  <a:tcPr marT="45726" marB="45726"/>
                </a:tc>
              </a:tr>
              <a:tr h="370840">
                <a:tc>
                  <a:txBody>
                    <a:bodyPr/>
                    <a:lstStyle/>
                    <a:p>
                      <a:r>
                        <a:rPr lang="el-GR" sz="3600" dirty="0" smtClean="0"/>
                        <a:t>Εσωτερικός</a:t>
                      </a:r>
                      <a:endParaRPr lang="el-GR" sz="3600" dirty="0"/>
                    </a:p>
                  </a:txBody>
                  <a:tcPr marT="45726" marB="45726"/>
                </a:tc>
                <a:tc>
                  <a:txBody>
                    <a:bodyPr/>
                    <a:lstStyle/>
                    <a:p>
                      <a:r>
                        <a:rPr lang="el-GR" sz="3600" dirty="0" smtClean="0"/>
                        <a:t>Εξωτερική</a:t>
                      </a:r>
                      <a:endParaRPr lang="el-GR" sz="3600" dirty="0"/>
                    </a:p>
                  </a:txBody>
                  <a:tcPr marT="45726" marB="45726"/>
                </a:tc>
              </a:tr>
            </a:tbl>
          </a:graphicData>
        </a:graphic>
      </p:graphicFrame>
      <p:sp>
        <p:nvSpPr>
          <p:cNvPr id="4" name="Τίτλος 3"/>
          <p:cNvSpPr>
            <a:spLocks noGrp="1"/>
          </p:cNvSpPr>
          <p:nvPr>
            <p:ph type="title"/>
          </p:nvPr>
        </p:nvSpPr>
        <p:spPr/>
        <p:txBody>
          <a:bodyPr>
            <a:normAutofit fontScale="90000"/>
          </a:bodyPr>
          <a:lstStyle/>
          <a:p>
            <a:r>
              <a:rPr lang="el-GR" dirty="0"/>
              <a:t>Χαρακτηριστικά της διάκρισης </a:t>
            </a:r>
            <a:br>
              <a:rPr lang="el-GR" dirty="0"/>
            </a:br>
            <a:r>
              <a:rPr lang="el-GR" dirty="0"/>
              <a:t>«λόγος ~ ομιλία» (1)</a:t>
            </a:r>
          </a:p>
        </p:txBody>
      </p:sp>
    </p:spTree>
    <p:extLst>
      <p:ext uri="{BB962C8B-B14F-4D97-AF65-F5344CB8AC3E}">
        <p14:creationId xmlns:p14="http://schemas.microsoft.com/office/powerpoint/2010/main" val="9462336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70508" y="188640"/>
            <a:ext cx="8229600" cy="1143000"/>
          </a:xfrm>
        </p:spPr>
        <p:txBody>
          <a:bodyPr>
            <a:normAutofit fontScale="90000"/>
          </a:bodyPr>
          <a:lstStyle/>
          <a:p>
            <a:r>
              <a:rPr lang="el-GR" dirty="0"/>
              <a:t>Χαρακτηριστικά της διάκρισης </a:t>
            </a:r>
            <a:br>
              <a:rPr lang="el-GR" dirty="0"/>
            </a:br>
            <a:r>
              <a:rPr lang="el-GR" dirty="0"/>
              <a:t>«λόγος ~ ομιλία» (2)</a:t>
            </a:r>
          </a:p>
        </p:txBody>
      </p:sp>
      <p:sp>
        <p:nvSpPr>
          <p:cNvPr id="3" name="Θέση περιεχομένου 2"/>
          <p:cNvSpPr>
            <a:spLocks noGrp="1"/>
          </p:cNvSpPr>
          <p:nvPr>
            <p:ph idx="1"/>
          </p:nvPr>
        </p:nvSpPr>
        <p:spPr>
          <a:xfrm>
            <a:off x="264828" y="1547664"/>
            <a:ext cx="8640960" cy="4761656"/>
          </a:xfrm>
        </p:spPr>
        <p:txBody>
          <a:bodyPr>
            <a:noAutofit/>
          </a:bodyPr>
          <a:lstStyle/>
          <a:p>
            <a:pPr>
              <a:spcAft>
                <a:spcPts val="0"/>
              </a:spcAft>
              <a:defRPr/>
            </a:pPr>
            <a:r>
              <a:rPr lang="el-GR" sz="2400" dirty="0"/>
              <a:t>Ο λόγος είναι </a:t>
            </a:r>
            <a:r>
              <a:rPr lang="el-GR" sz="2400" b="1" dirty="0">
                <a:solidFill>
                  <a:schemeClr val="accent2">
                    <a:lumMod val="75000"/>
                  </a:schemeClr>
                </a:solidFill>
              </a:rPr>
              <a:t>κοινωνικός</a:t>
            </a:r>
            <a:r>
              <a:rPr lang="el-GR" sz="2400" dirty="0"/>
              <a:t> με την έννοια ότι ανήκει στο σύνολο των ατόμων που μιλάνε την ίδια γλώσσα. Όλοι οι ομιλητές μιας γλώσσας κατέχουν το ίδιο σύστημα γραμματικών κανόνων που τους επιτρέπει να παράγουν γλωσσικές εκφράσεις που είναι αμοιβαία κατανοητές. Αντίθετα η ομιλία είναι </a:t>
            </a:r>
            <a:r>
              <a:rPr lang="el-GR" sz="2400" b="1" dirty="0">
                <a:solidFill>
                  <a:schemeClr val="accent2">
                    <a:lumMod val="75000"/>
                  </a:schemeClr>
                </a:solidFill>
              </a:rPr>
              <a:t>ατομική</a:t>
            </a:r>
            <a:r>
              <a:rPr lang="el-GR" sz="2400" dirty="0"/>
              <a:t> με την έννοια ότι αποτελεί έκφραση του αφηρημένου γραμματικού συστήματος (λόγου) από έναν συγκεκριμένο ομιλητή κάθε φορά.</a:t>
            </a:r>
          </a:p>
          <a:p>
            <a:pPr marL="0" indent="0">
              <a:lnSpc>
                <a:spcPct val="80000"/>
              </a:lnSpc>
              <a:buNone/>
            </a:pPr>
            <a:endParaRPr lang="el-GR" sz="2400" dirty="0"/>
          </a:p>
        </p:txBody>
      </p:sp>
    </p:spTree>
    <p:extLst>
      <p:ext uri="{BB962C8B-B14F-4D97-AF65-F5344CB8AC3E}">
        <p14:creationId xmlns:p14="http://schemas.microsoft.com/office/powerpoint/2010/main" val="15455328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70508" y="188640"/>
            <a:ext cx="8229600" cy="1143000"/>
          </a:xfrm>
        </p:spPr>
        <p:txBody>
          <a:bodyPr>
            <a:normAutofit fontScale="90000"/>
          </a:bodyPr>
          <a:lstStyle/>
          <a:p>
            <a:r>
              <a:rPr lang="el-GR" dirty="0"/>
              <a:t>Χαρακτηριστικά της διάκρισης </a:t>
            </a:r>
            <a:br>
              <a:rPr lang="el-GR" dirty="0"/>
            </a:br>
            <a:r>
              <a:rPr lang="el-GR" dirty="0"/>
              <a:t>«λόγος ~ ομιλία» </a:t>
            </a:r>
            <a:r>
              <a:rPr lang="el-GR" dirty="0" smtClean="0"/>
              <a:t>(3)</a:t>
            </a:r>
            <a:endParaRPr lang="el-GR" dirty="0"/>
          </a:p>
        </p:txBody>
      </p:sp>
      <p:sp>
        <p:nvSpPr>
          <p:cNvPr id="3" name="Θέση περιεχομένου 2"/>
          <p:cNvSpPr>
            <a:spLocks noGrp="1"/>
          </p:cNvSpPr>
          <p:nvPr>
            <p:ph idx="1"/>
          </p:nvPr>
        </p:nvSpPr>
        <p:spPr>
          <a:xfrm>
            <a:off x="264828" y="1547664"/>
            <a:ext cx="8640960" cy="4761656"/>
          </a:xfrm>
        </p:spPr>
        <p:txBody>
          <a:bodyPr>
            <a:noAutofit/>
          </a:bodyPr>
          <a:lstStyle/>
          <a:p>
            <a:pPr>
              <a:spcAft>
                <a:spcPts val="0"/>
              </a:spcAft>
              <a:defRPr/>
            </a:pPr>
            <a:r>
              <a:rPr lang="el-GR" sz="2400" dirty="0" smtClean="0"/>
              <a:t>Ο </a:t>
            </a:r>
            <a:r>
              <a:rPr lang="el-GR" sz="2400" dirty="0"/>
              <a:t>λόγος είναι </a:t>
            </a:r>
            <a:r>
              <a:rPr lang="el-GR" sz="2400" b="1" dirty="0">
                <a:solidFill>
                  <a:schemeClr val="accent2">
                    <a:lumMod val="75000"/>
                  </a:schemeClr>
                </a:solidFill>
              </a:rPr>
              <a:t>εσωτερικός</a:t>
            </a:r>
            <a:r>
              <a:rPr lang="el-GR" sz="2400" dirty="0"/>
              <a:t> με την έννοια ότι αποτελεί μια νοητική πραγματικότητα. Η γνώση των γραμματικών κανόνων είναι υποσυνείδητη και επιτρέπει ακόμα και σε ανθρώπους που δεν έχουν πάει σχολείο να μπορούν να μιλούν τη μητρική τους γλώσσα δίχως προβλήματα επικοινωνίας. Αντίθετα η ομιλία είναι μια </a:t>
            </a:r>
            <a:r>
              <a:rPr lang="el-GR" sz="2400" b="1" dirty="0">
                <a:solidFill>
                  <a:schemeClr val="accent2">
                    <a:lumMod val="75000"/>
                  </a:schemeClr>
                </a:solidFill>
              </a:rPr>
              <a:t>εξωτερική</a:t>
            </a:r>
            <a:r>
              <a:rPr lang="el-GR" sz="2400" dirty="0"/>
              <a:t> πραγματικότητα χρησιμοποιεί συγκεκριμένα όργανα του ανθρώπινου σώματος για να παραχθεί και η εξωτερίκευσή της οδηγεί σε φυσικά φαινόμενα που μπορούν να καταγραφούν από τις αισθήσεις μας (μπορούμε να ακούσουμε τους ήχους προφέρει, ή να δούμε τα γράμματα που γράφει ο συνομιλητής μας</a:t>
            </a:r>
            <a:r>
              <a:rPr lang="el-GR" sz="2400" dirty="0" smtClean="0"/>
              <a:t>).</a:t>
            </a:r>
            <a:endParaRPr lang="el-GR" sz="2400" dirty="0"/>
          </a:p>
        </p:txBody>
      </p:sp>
    </p:spTree>
    <p:extLst>
      <p:ext uri="{BB962C8B-B14F-4D97-AF65-F5344CB8AC3E}">
        <p14:creationId xmlns:p14="http://schemas.microsoft.com/office/powerpoint/2010/main" val="21139223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70508" y="188640"/>
            <a:ext cx="8229600" cy="1143000"/>
          </a:xfrm>
        </p:spPr>
        <p:txBody>
          <a:bodyPr>
            <a:normAutofit fontScale="90000"/>
          </a:bodyPr>
          <a:lstStyle/>
          <a:p>
            <a:r>
              <a:rPr lang="el-GR" dirty="0"/>
              <a:t>Χαρακτηριστικά της διάκρισης </a:t>
            </a:r>
            <a:br>
              <a:rPr lang="el-GR" dirty="0"/>
            </a:br>
            <a:r>
              <a:rPr lang="el-GR" dirty="0"/>
              <a:t>«λόγος ~ ομιλία» </a:t>
            </a:r>
            <a:r>
              <a:rPr lang="el-GR" dirty="0" smtClean="0"/>
              <a:t>(4)</a:t>
            </a:r>
            <a:endParaRPr lang="el-GR" dirty="0"/>
          </a:p>
        </p:txBody>
      </p:sp>
      <p:sp>
        <p:nvSpPr>
          <p:cNvPr id="3" name="Θέση περιεχομένου 2"/>
          <p:cNvSpPr>
            <a:spLocks noGrp="1"/>
          </p:cNvSpPr>
          <p:nvPr>
            <p:ph idx="1"/>
          </p:nvPr>
        </p:nvSpPr>
        <p:spPr>
          <a:xfrm>
            <a:off x="264828" y="1313384"/>
            <a:ext cx="8640960" cy="4761656"/>
          </a:xfrm>
        </p:spPr>
        <p:txBody>
          <a:bodyPr>
            <a:noAutofit/>
          </a:bodyPr>
          <a:lstStyle/>
          <a:p>
            <a:pPr>
              <a:spcAft>
                <a:spcPts val="0"/>
              </a:spcAft>
              <a:defRPr/>
            </a:pPr>
            <a:r>
              <a:rPr lang="el-GR" sz="2400" dirty="0" smtClean="0"/>
              <a:t>Ο </a:t>
            </a:r>
            <a:r>
              <a:rPr lang="el-GR" sz="2400" dirty="0"/>
              <a:t>λόγος είναι </a:t>
            </a:r>
            <a:r>
              <a:rPr lang="el-GR" sz="2400" b="1" dirty="0">
                <a:solidFill>
                  <a:schemeClr val="accent2">
                    <a:lumMod val="75000"/>
                  </a:schemeClr>
                </a:solidFill>
              </a:rPr>
              <a:t>συστηματικός</a:t>
            </a:r>
            <a:r>
              <a:rPr lang="el-GR" sz="2400" dirty="0">
                <a:solidFill>
                  <a:schemeClr val="accent2">
                    <a:lumMod val="75000"/>
                  </a:schemeClr>
                </a:solidFill>
              </a:rPr>
              <a:t> </a:t>
            </a:r>
            <a:r>
              <a:rPr lang="el-GR" sz="2400" dirty="0"/>
              <a:t>με την έννοια ότι αποτελείται από μια σειρά από γλωσσικά στοιχεία τα οποία έχουν συγκεκριμένες λειτουργίες και σχετίζονται μεταξύ τους με συγκεκριμένο τρόπο. Αντίθετα, η ομιλία είναι </a:t>
            </a:r>
            <a:r>
              <a:rPr lang="el-GR" sz="2400" b="1" dirty="0">
                <a:solidFill>
                  <a:schemeClr val="accent2">
                    <a:lumMod val="75000"/>
                  </a:schemeClr>
                </a:solidFill>
              </a:rPr>
              <a:t>α-συστηματική</a:t>
            </a:r>
            <a:r>
              <a:rPr lang="el-GR" sz="2400" dirty="0"/>
              <a:t> γιατί δεν αποτελεί μέρος του συστήματος των γλωσσικών στοιχείων, αλλά απλή εξωτερίκευσή του.</a:t>
            </a:r>
          </a:p>
          <a:p>
            <a:pPr marL="0" indent="0">
              <a:lnSpc>
                <a:spcPct val="80000"/>
              </a:lnSpc>
              <a:buNone/>
            </a:pPr>
            <a:endParaRPr lang="el-GR" sz="2400" dirty="0"/>
          </a:p>
        </p:txBody>
      </p:sp>
    </p:spTree>
    <p:extLst>
      <p:ext uri="{BB962C8B-B14F-4D97-AF65-F5344CB8AC3E}">
        <p14:creationId xmlns:p14="http://schemas.microsoft.com/office/powerpoint/2010/main" val="38322490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70508" y="188640"/>
            <a:ext cx="8229600" cy="1143000"/>
          </a:xfrm>
        </p:spPr>
        <p:txBody>
          <a:bodyPr>
            <a:normAutofit/>
          </a:bodyPr>
          <a:lstStyle/>
          <a:p>
            <a:r>
              <a:rPr lang="el-GR" dirty="0"/>
              <a:t>Το «</a:t>
            </a:r>
            <a:r>
              <a:rPr lang="el-GR" dirty="0" err="1"/>
              <a:t>σωσσυρικό</a:t>
            </a:r>
            <a:r>
              <a:rPr lang="el-GR" dirty="0"/>
              <a:t> παράδοξο</a:t>
            </a:r>
            <a:r>
              <a:rPr lang="el-GR" dirty="0" smtClean="0"/>
              <a:t>» (1)</a:t>
            </a:r>
            <a:endParaRPr lang="el-GR" dirty="0"/>
          </a:p>
        </p:txBody>
      </p:sp>
      <p:sp>
        <p:nvSpPr>
          <p:cNvPr id="3" name="Θέση περιεχομένου 2"/>
          <p:cNvSpPr>
            <a:spLocks noGrp="1"/>
          </p:cNvSpPr>
          <p:nvPr>
            <p:ph idx="1"/>
          </p:nvPr>
        </p:nvSpPr>
        <p:spPr>
          <a:xfrm>
            <a:off x="264828" y="1313384"/>
            <a:ext cx="8640960" cy="4761656"/>
          </a:xfrm>
        </p:spPr>
        <p:txBody>
          <a:bodyPr>
            <a:noAutofit/>
          </a:bodyPr>
          <a:lstStyle/>
          <a:p>
            <a:pPr>
              <a:lnSpc>
                <a:spcPct val="80000"/>
              </a:lnSpc>
            </a:pPr>
            <a:r>
              <a:rPr lang="el-GR" sz="2400" dirty="0"/>
              <a:t>Εξετάζοντας την έννοια του λόγου ο </a:t>
            </a:r>
            <a:r>
              <a:rPr lang="el-GR" sz="2400" dirty="0" err="1"/>
              <a:t>Labov</a:t>
            </a:r>
            <a:r>
              <a:rPr lang="el-GR" sz="2400" dirty="0"/>
              <a:t> (1971: 105) ανακαλύπτει αυτό που ονόμασε το “</a:t>
            </a:r>
            <a:r>
              <a:rPr lang="el-GR" sz="2400" b="1" dirty="0" err="1"/>
              <a:t>σωσσυρικό</a:t>
            </a:r>
            <a:r>
              <a:rPr lang="el-GR" sz="2400" b="1" dirty="0"/>
              <a:t> παράδοξο</a:t>
            </a:r>
            <a:r>
              <a:rPr lang="el-GR" sz="2400" dirty="0"/>
              <a:t>” (</a:t>
            </a:r>
            <a:r>
              <a:rPr lang="el-GR" sz="2400" dirty="0" err="1"/>
              <a:t>Saussurian</a:t>
            </a:r>
            <a:r>
              <a:rPr lang="el-GR" sz="2400" dirty="0"/>
              <a:t> </a:t>
            </a:r>
            <a:r>
              <a:rPr lang="el-GR" sz="2400" dirty="0" err="1"/>
              <a:t>paradox</a:t>
            </a:r>
            <a:r>
              <a:rPr lang="el-GR" sz="2400" dirty="0"/>
              <a:t>). </a:t>
            </a:r>
          </a:p>
          <a:p>
            <a:pPr>
              <a:lnSpc>
                <a:spcPct val="80000"/>
              </a:lnSpc>
            </a:pPr>
            <a:r>
              <a:rPr lang="el-GR" sz="2400" dirty="0"/>
              <a:t>Το παράδοξο έγκειται στο ότι για να μελετήσουμε την κοινωνική πλευρά της γλώσσας θα πρέπει να βασιστούμε στην ατομική ενδοσκόπηση του καθενός, ενώ για να μελετήσουμε την ατομική πλευρά της γλώσσας θα πρέπει να </a:t>
            </a:r>
            <a:r>
              <a:rPr lang="el-GR" sz="2400" dirty="0" err="1"/>
              <a:t>δειγματοληπτήσουμε</a:t>
            </a:r>
            <a:r>
              <a:rPr lang="el-GR" sz="2400" dirty="0"/>
              <a:t> τη συμπεριφορά ολόκληρου του πληθυσμού. </a:t>
            </a:r>
          </a:p>
          <a:p>
            <a:pPr marL="0" indent="0">
              <a:lnSpc>
                <a:spcPct val="80000"/>
              </a:lnSpc>
              <a:buNone/>
            </a:pPr>
            <a:endParaRPr lang="el-GR" sz="2400" dirty="0"/>
          </a:p>
        </p:txBody>
      </p:sp>
    </p:spTree>
    <p:extLst>
      <p:ext uri="{BB962C8B-B14F-4D97-AF65-F5344CB8AC3E}">
        <p14:creationId xmlns:p14="http://schemas.microsoft.com/office/powerpoint/2010/main" val="6557868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Ορισμοί </a:t>
            </a:r>
            <a:r>
              <a:rPr lang="el-GR" smtClean="0"/>
              <a:t>γλώσσας (2)</a:t>
            </a:r>
            <a:endParaRPr lang="el-GR" dirty="0"/>
          </a:p>
        </p:txBody>
      </p:sp>
      <p:sp>
        <p:nvSpPr>
          <p:cNvPr id="5" name="Θέση περιεχομένου 4"/>
          <p:cNvSpPr>
            <a:spLocks noGrp="1"/>
          </p:cNvSpPr>
          <p:nvPr>
            <p:ph idx="1"/>
          </p:nvPr>
        </p:nvSpPr>
        <p:spPr/>
        <p:txBody>
          <a:bodyPr>
            <a:noAutofit/>
          </a:bodyPr>
          <a:lstStyle/>
          <a:p>
            <a:r>
              <a:rPr lang="el-GR" sz="2400" dirty="0" smtClean="0"/>
              <a:t>Γλώσσα </a:t>
            </a:r>
            <a:r>
              <a:rPr lang="el-GR" sz="2400" dirty="0"/>
              <a:t>είναι ο θεσμός όπου οι άνθρωποι επικοινωνούν και </a:t>
            </a:r>
            <a:r>
              <a:rPr lang="el-GR" sz="2400" dirty="0" err="1"/>
              <a:t>αλληλεπιδρούν</a:t>
            </a:r>
            <a:r>
              <a:rPr lang="el-GR" sz="2400" dirty="0"/>
              <a:t> μεταξύ τους βάσει αυθαίρετων ακουστικών συμβόλων τα οποία έχουν συνηθίσει να χρησιμοποιούν (</a:t>
            </a:r>
            <a:r>
              <a:rPr lang="el-GR" sz="2400" dirty="0" err="1"/>
              <a:t>Hall</a:t>
            </a:r>
            <a:r>
              <a:rPr lang="el-GR" sz="2400" dirty="0"/>
              <a:t> 1968: 158</a:t>
            </a:r>
            <a:r>
              <a:rPr lang="el-GR" sz="2400" dirty="0" smtClean="0"/>
              <a:t>).</a:t>
            </a:r>
          </a:p>
          <a:p>
            <a:r>
              <a:rPr lang="el-GR" sz="2400" dirty="0" smtClean="0"/>
              <a:t>Γλώσσα </a:t>
            </a:r>
            <a:r>
              <a:rPr lang="el-GR" sz="2400" dirty="0"/>
              <a:t>είναι ένα σύνολο προτάσεων η κάθε μια με πεπερασμένο μέγεθος και κατασκευασμένη από πεπερασμένο σύνολο στοιχείων (</a:t>
            </a:r>
            <a:r>
              <a:rPr lang="el-GR" sz="2400" dirty="0" err="1"/>
              <a:t>Chomsky</a:t>
            </a:r>
            <a:r>
              <a:rPr lang="el-GR" sz="2400" dirty="0"/>
              <a:t> 1957: 13).</a:t>
            </a:r>
          </a:p>
          <a:p>
            <a:endParaRPr lang="el-GR" sz="2400" dirty="0"/>
          </a:p>
        </p:txBody>
      </p:sp>
    </p:spTree>
    <p:extLst>
      <p:ext uri="{BB962C8B-B14F-4D97-AF65-F5344CB8AC3E}">
        <p14:creationId xmlns:p14="http://schemas.microsoft.com/office/powerpoint/2010/main" val="826328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70508" y="188640"/>
            <a:ext cx="8229600" cy="1143000"/>
          </a:xfrm>
        </p:spPr>
        <p:txBody>
          <a:bodyPr>
            <a:normAutofit/>
          </a:bodyPr>
          <a:lstStyle/>
          <a:p>
            <a:r>
              <a:rPr lang="el-GR" dirty="0"/>
              <a:t>Το «</a:t>
            </a:r>
            <a:r>
              <a:rPr lang="el-GR" dirty="0" err="1"/>
              <a:t>σωσσυρικό</a:t>
            </a:r>
            <a:r>
              <a:rPr lang="el-GR" dirty="0"/>
              <a:t> παράδοξο</a:t>
            </a:r>
            <a:r>
              <a:rPr lang="el-GR" dirty="0" smtClean="0"/>
              <a:t>» (2)</a:t>
            </a:r>
            <a:endParaRPr lang="el-GR" dirty="0"/>
          </a:p>
        </p:txBody>
      </p:sp>
      <p:sp>
        <p:nvSpPr>
          <p:cNvPr id="3" name="Θέση περιεχομένου 2"/>
          <p:cNvSpPr>
            <a:spLocks noGrp="1"/>
          </p:cNvSpPr>
          <p:nvPr>
            <p:ph idx="1"/>
          </p:nvPr>
        </p:nvSpPr>
        <p:spPr>
          <a:xfrm>
            <a:off x="264828" y="1313384"/>
            <a:ext cx="8640960" cy="4761656"/>
          </a:xfrm>
        </p:spPr>
        <p:txBody>
          <a:bodyPr>
            <a:noAutofit/>
          </a:bodyPr>
          <a:lstStyle/>
          <a:p>
            <a:pPr>
              <a:lnSpc>
                <a:spcPct val="80000"/>
              </a:lnSpc>
            </a:pPr>
            <a:r>
              <a:rPr lang="el-GR" sz="2400" dirty="0" smtClean="0"/>
              <a:t>Εάν </a:t>
            </a:r>
            <a:r>
              <a:rPr lang="el-GR" sz="2400" dirty="0"/>
              <a:t>ο καθένας κατέχει τη γνώση της γλωσσικής δομής (λόγος) και το γραμματικό οικοδόμημα υπάρχει σε κάθε ανθρώπινο εγκέφαλο, τότε για να το αναλύσουμε και να περιγράψουμε τη μορφή του θα μας αρκεί να ρωτήσουμε οποιοδήποτε άτομο ή ακόμα και τους εαυτούς μας. Εάν όμως θέλουμε να συλλέξουμε δεδομένα ομιλίας (</a:t>
            </a:r>
            <a:r>
              <a:rPr lang="el-GR" sz="2400" dirty="0" err="1"/>
              <a:t>parole</a:t>
            </a:r>
            <a:r>
              <a:rPr lang="el-GR" sz="2400" dirty="0"/>
              <a:t>) και να εξετάσουμε τη γλωσσική συμπεριφορά του κάθε ατόμου τότε είναι απαραίτητο να ερευνήσουμε τη χρήση της γλώσσας μέσα στη κοινότητα, από το σύνολο των ομιλητών.</a:t>
            </a:r>
            <a:endParaRPr lang="en-GB" sz="2400" dirty="0"/>
          </a:p>
          <a:p>
            <a:pPr marL="0" indent="0">
              <a:lnSpc>
                <a:spcPct val="80000"/>
              </a:lnSpc>
              <a:buNone/>
            </a:pPr>
            <a:endParaRPr lang="el-GR" sz="2400" dirty="0"/>
          </a:p>
        </p:txBody>
      </p:sp>
    </p:spTree>
    <p:extLst>
      <p:ext uri="{BB962C8B-B14F-4D97-AF65-F5344CB8AC3E}">
        <p14:creationId xmlns:p14="http://schemas.microsoft.com/office/powerpoint/2010/main" val="23911426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4828" y="188640"/>
            <a:ext cx="8435280" cy="1143000"/>
          </a:xfrm>
        </p:spPr>
        <p:txBody>
          <a:bodyPr>
            <a:normAutofit fontScale="90000"/>
          </a:bodyPr>
          <a:lstStyle/>
          <a:p>
            <a:r>
              <a:rPr lang="el-GR" dirty="0"/>
              <a:t>Η διάκριση «μορφή ~ περιεχόμενο</a:t>
            </a:r>
            <a:r>
              <a:rPr lang="el-GR" dirty="0" smtClean="0"/>
              <a:t>» (1)</a:t>
            </a:r>
            <a:endParaRPr lang="el-GR" dirty="0"/>
          </a:p>
        </p:txBody>
      </p:sp>
      <p:sp>
        <p:nvSpPr>
          <p:cNvPr id="3" name="Θέση περιεχομένου 2"/>
          <p:cNvSpPr>
            <a:spLocks noGrp="1"/>
          </p:cNvSpPr>
          <p:nvPr>
            <p:ph idx="1"/>
          </p:nvPr>
        </p:nvSpPr>
        <p:spPr>
          <a:xfrm>
            <a:off x="264828" y="1268760"/>
            <a:ext cx="8640960" cy="4761656"/>
          </a:xfrm>
        </p:spPr>
        <p:txBody>
          <a:bodyPr>
            <a:noAutofit/>
          </a:bodyPr>
          <a:lstStyle/>
          <a:p>
            <a:pPr>
              <a:spcAft>
                <a:spcPts val="0"/>
              </a:spcAft>
              <a:defRPr/>
            </a:pPr>
            <a:r>
              <a:rPr lang="el-GR" sz="2400" dirty="0"/>
              <a:t>Η βασική λειτουργία της γλώσσας είναι η επικοινωνία μεταξύ των μελών μιας ομάδας ατόμων. Ωστόσο, αυτό δεν είναι εφικτό όταν τα μέλη αυτής της ομάδας δεν χρησιμοποιούν την ίδια γλώσσα, δηλ. δεν μοιράζονται τις ίδιες συμβάσεις σχετικά με το ποιοι ήχοι σχετίζονται με ποιες σημασίες. Για να το καταλάβουμε καλύτερα, ας σκεφτούμε τι ακριβώς συμβαίνει όταν ακούμε κάποιον να μιλάει μια ξένη γλώσσα. Αυτό που έρχεται στα αυτιά μας δεν είναι άλλο από μια συνεχόμενη ακολουθία ήχων που παράγονται από τα φωνητικά όργανα του συνομιλητή μας. Δεν μπορούμε να την καταλάβουμε γιατί δεν ξέρουμε ποιες ακολουθίες ήχων αντιστοιχούν με ποιες σημασίες. Ένα από τα βασικότερα επομένως στοιχεία της γλώσσας είναι ότι διασυνδέει κάποιες συγκεκριμένες ακολουθίες ήχων με κάποιες συγκεκριμένες σημασίες. </a:t>
            </a:r>
          </a:p>
          <a:p>
            <a:pPr marL="0" indent="0">
              <a:lnSpc>
                <a:spcPct val="80000"/>
              </a:lnSpc>
              <a:buNone/>
            </a:pPr>
            <a:endParaRPr lang="el-GR" sz="2400" dirty="0"/>
          </a:p>
        </p:txBody>
      </p:sp>
    </p:spTree>
    <p:extLst>
      <p:ext uri="{BB962C8B-B14F-4D97-AF65-F5344CB8AC3E}">
        <p14:creationId xmlns:p14="http://schemas.microsoft.com/office/powerpoint/2010/main" val="1758941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4828" y="188640"/>
            <a:ext cx="8435280" cy="1143000"/>
          </a:xfrm>
        </p:spPr>
        <p:txBody>
          <a:bodyPr>
            <a:normAutofit fontScale="90000"/>
          </a:bodyPr>
          <a:lstStyle/>
          <a:p>
            <a:r>
              <a:rPr lang="el-GR" dirty="0"/>
              <a:t>Η διάκριση «μορφή ~ περιεχόμενο</a:t>
            </a:r>
            <a:r>
              <a:rPr lang="el-GR" dirty="0" smtClean="0"/>
              <a:t>» (2)</a:t>
            </a:r>
            <a:endParaRPr lang="el-GR" dirty="0"/>
          </a:p>
        </p:txBody>
      </p:sp>
      <p:sp>
        <p:nvSpPr>
          <p:cNvPr id="3" name="Θέση περιεχομένου 2"/>
          <p:cNvSpPr>
            <a:spLocks noGrp="1"/>
          </p:cNvSpPr>
          <p:nvPr>
            <p:ph idx="1"/>
          </p:nvPr>
        </p:nvSpPr>
        <p:spPr>
          <a:xfrm>
            <a:off x="264828" y="1313384"/>
            <a:ext cx="8640960" cy="4761656"/>
          </a:xfrm>
        </p:spPr>
        <p:txBody>
          <a:bodyPr>
            <a:noAutofit/>
          </a:bodyPr>
          <a:lstStyle/>
          <a:p>
            <a:pPr>
              <a:spcAft>
                <a:spcPts val="0"/>
              </a:spcAft>
              <a:defRPr/>
            </a:pPr>
            <a:r>
              <a:rPr lang="el-GR" sz="2400" dirty="0" smtClean="0"/>
              <a:t>Η </a:t>
            </a:r>
            <a:r>
              <a:rPr lang="el-GR" sz="2400" dirty="0"/>
              <a:t>γνώση που έχει ο ομιλητής για το ποιοι ήχοι συνδυάζονται για να αποδώσουν μια συγκεκριμένη σημασία  ονομάστηκε από τον </a:t>
            </a:r>
            <a:r>
              <a:rPr lang="en-US" sz="2400" dirty="0"/>
              <a:t>Saussure </a:t>
            </a:r>
            <a:r>
              <a:rPr lang="el-GR" sz="2400" b="1" dirty="0"/>
              <a:t>μορφή (σημαίνον)</a:t>
            </a:r>
            <a:r>
              <a:rPr lang="el-GR" sz="2400" dirty="0"/>
              <a:t>, ενώ η γνώση των σημασιών και των διασυνδέσεων τους με τα πράγματα που ορίζουν ονομάστηκε </a:t>
            </a:r>
            <a:r>
              <a:rPr lang="el-GR" sz="2400" b="1" dirty="0"/>
              <a:t>περιεχόμενο (σημαινόμενο)</a:t>
            </a:r>
            <a:r>
              <a:rPr lang="el-GR" sz="2400" dirty="0"/>
              <a:t>. </a:t>
            </a:r>
          </a:p>
          <a:p>
            <a:pPr>
              <a:spcAft>
                <a:spcPts val="0"/>
              </a:spcAft>
              <a:defRPr/>
            </a:pPr>
            <a:r>
              <a:rPr lang="el-GR" sz="2400" dirty="0"/>
              <a:t>Η συνένωση της μορφής με το περιεχόμενο φτιάχνει αυτό που ονομάζεται </a:t>
            </a:r>
            <a:r>
              <a:rPr lang="el-GR" sz="2400" b="1" dirty="0"/>
              <a:t>γλωσσικό σημείο</a:t>
            </a:r>
            <a:r>
              <a:rPr lang="el-GR" sz="2400" dirty="0"/>
              <a:t>.</a:t>
            </a:r>
          </a:p>
          <a:p>
            <a:pPr marL="0" indent="0">
              <a:lnSpc>
                <a:spcPct val="80000"/>
              </a:lnSpc>
              <a:buNone/>
            </a:pPr>
            <a:endParaRPr lang="el-GR" sz="2400" dirty="0"/>
          </a:p>
        </p:txBody>
      </p:sp>
    </p:spTree>
    <p:extLst>
      <p:ext uri="{BB962C8B-B14F-4D97-AF65-F5344CB8AC3E}">
        <p14:creationId xmlns:p14="http://schemas.microsoft.com/office/powerpoint/2010/main" val="32908713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70508" y="188640"/>
            <a:ext cx="8229600" cy="1143000"/>
          </a:xfrm>
        </p:spPr>
        <p:txBody>
          <a:bodyPr>
            <a:normAutofit fontScale="90000"/>
          </a:bodyPr>
          <a:lstStyle/>
          <a:p>
            <a:r>
              <a:rPr lang="el-GR" dirty="0"/>
              <a:t>Χαρακτηριστικά του γλωσσικού </a:t>
            </a:r>
            <a:r>
              <a:rPr lang="el-GR" dirty="0" smtClean="0"/>
              <a:t>σημείου (1)</a:t>
            </a:r>
            <a:endParaRPr lang="el-GR" dirty="0"/>
          </a:p>
        </p:txBody>
      </p:sp>
      <p:sp>
        <p:nvSpPr>
          <p:cNvPr id="3" name="Θέση περιεχομένου 2"/>
          <p:cNvSpPr>
            <a:spLocks noGrp="1"/>
          </p:cNvSpPr>
          <p:nvPr>
            <p:ph idx="1"/>
          </p:nvPr>
        </p:nvSpPr>
        <p:spPr>
          <a:xfrm>
            <a:off x="264828" y="1313384"/>
            <a:ext cx="8640960" cy="4761656"/>
          </a:xfrm>
        </p:spPr>
        <p:txBody>
          <a:bodyPr>
            <a:noAutofit/>
          </a:bodyPr>
          <a:lstStyle/>
          <a:p>
            <a:pPr>
              <a:spcAft>
                <a:spcPts val="0"/>
              </a:spcAft>
              <a:defRPr/>
            </a:pPr>
            <a:r>
              <a:rPr lang="el-GR" sz="2400" b="1" dirty="0">
                <a:solidFill>
                  <a:srgbClr val="5075BC"/>
                </a:solidFill>
              </a:rPr>
              <a:t>Μοναδικότητα</a:t>
            </a:r>
            <a:r>
              <a:rPr lang="el-GR" sz="2400" dirty="0"/>
              <a:t>: Σύμφωνα με αυτήν την αρχή κάθε γλωσσικό σημείο είναι μοναδικό σε μια γλώσσα. Μοναδικό με την έννοια ότι δεν μπορούμε να βρούμε δύο διαφορετικά γλωσσικά σημεία που να ταυτίζονται απόλυτα μεταξύ τους ως προς τη σημασία </a:t>
            </a:r>
            <a:r>
              <a:rPr lang="el-GR" sz="2400" b="1" dirty="0"/>
              <a:t>και</a:t>
            </a:r>
            <a:r>
              <a:rPr lang="el-GR" sz="2400" dirty="0"/>
              <a:t> τη μορφή. Αυτό που συνήθως βρίσκουμε είναι γλωσσικά σημεία που μοιάζουν στη σημασία και διαφέρουν στη μορφή (π.χ. οι λέξεις </a:t>
            </a:r>
            <a:r>
              <a:rPr lang="el-GR" sz="2400" i="1" dirty="0"/>
              <a:t>όμορφος ~ ωραίος, χονδρός ~ παχύς</a:t>
            </a:r>
            <a:r>
              <a:rPr lang="el-GR" sz="2400" dirty="0"/>
              <a:t> κ.ά.), ή το αντίθετο δηλ. γλωσσικά σημεία που μοιάζουν στην μορφή και διαφέρουν στη σημασία (π.χ. οι λέξεις </a:t>
            </a:r>
            <a:r>
              <a:rPr lang="el-GR" sz="2400" i="1" dirty="0"/>
              <a:t>κάλλος ~ κάλος, πάλι ~ πάλη</a:t>
            </a:r>
            <a:r>
              <a:rPr lang="el-GR" sz="2400" dirty="0"/>
              <a:t> κ.ά</a:t>
            </a:r>
            <a:r>
              <a:rPr lang="el-GR" sz="2400" dirty="0" smtClean="0"/>
              <a:t>.).</a:t>
            </a:r>
            <a:endParaRPr lang="el-GR" sz="2400" dirty="0"/>
          </a:p>
        </p:txBody>
      </p:sp>
    </p:spTree>
    <p:extLst>
      <p:ext uri="{BB962C8B-B14F-4D97-AF65-F5344CB8AC3E}">
        <p14:creationId xmlns:p14="http://schemas.microsoft.com/office/powerpoint/2010/main" val="7066503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70508" y="188640"/>
            <a:ext cx="8229600" cy="1143000"/>
          </a:xfrm>
        </p:spPr>
        <p:txBody>
          <a:bodyPr>
            <a:normAutofit fontScale="90000"/>
          </a:bodyPr>
          <a:lstStyle/>
          <a:p>
            <a:r>
              <a:rPr lang="el-GR" dirty="0"/>
              <a:t>Χαρακτηριστικά του γλωσσικού </a:t>
            </a:r>
            <a:r>
              <a:rPr lang="el-GR" dirty="0" smtClean="0"/>
              <a:t>σημείου (2)</a:t>
            </a:r>
            <a:endParaRPr lang="el-GR" dirty="0"/>
          </a:p>
        </p:txBody>
      </p:sp>
      <p:sp>
        <p:nvSpPr>
          <p:cNvPr id="3" name="Θέση περιεχομένου 2"/>
          <p:cNvSpPr>
            <a:spLocks noGrp="1"/>
          </p:cNvSpPr>
          <p:nvPr>
            <p:ph idx="1"/>
          </p:nvPr>
        </p:nvSpPr>
        <p:spPr>
          <a:xfrm>
            <a:off x="264828" y="1313384"/>
            <a:ext cx="8640960" cy="4761656"/>
          </a:xfrm>
        </p:spPr>
        <p:txBody>
          <a:bodyPr>
            <a:noAutofit/>
          </a:bodyPr>
          <a:lstStyle/>
          <a:p>
            <a:pPr>
              <a:spcAft>
                <a:spcPts val="0"/>
              </a:spcAft>
              <a:defRPr/>
            </a:pPr>
            <a:r>
              <a:rPr lang="el-GR" sz="2400" b="1" dirty="0" smtClean="0">
                <a:solidFill>
                  <a:srgbClr val="5075BC"/>
                </a:solidFill>
              </a:rPr>
              <a:t>Συμβατικότητα</a:t>
            </a:r>
            <a:r>
              <a:rPr lang="el-GR" sz="2400" dirty="0"/>
              <a:t>: Η βασική αυτή αρχή πηγάζει από το γεγονός ότι μεταξύ της σημασίας και της μορφής δεν υπάρχει </a:t>
            </a:r>
            <a:r>
              <a:rPr lang="el-GR" sz="2400" dirty="0" err="1"/>
              <a:t>αιτιακή</a:t>
            </a:r>
            <a:r>
              <a:rPr lang="el-GR" sz="2400" dirty="0"/>
              <a:t> σχέση. Δηλ. το γεγονός ότι η λέξη βιβλίο αποτελείται από την ακολουθία των συγκεκριμένους φωνημάτων </a:t>
            </a:r>
            <a:r>
              <a:rPr lang="en-US" sz="2400" dirty="0"/>
              <a:t>v</a:t>
            </a:r>
            <a:r>
              <a:rPr lang="el-GR" sz="2400" dirty="0"/>
              <a:t>, </a:t>
            </a:r>
            <a:r>
              <a:rPr lang="en-US" sz="2400" dirty="0" err="1"/>
              <a:t>i</a:t>
            </a:r>
            <a:r>
              <a:rPr lang="el-GR" sz="2400" dirty="0"/>
              <a:t>, </a:t>
            </a:r>
            <a:r>
              <a:rPr lang="en-US" sz="2400" dirty="0"/>
              <a:t>v</a:t>
            </a:r>
            <a:r>
              <a:rPr lang="el-GR" sz="2400" dirty="0"/>
              <a:t>, </a:t>
            </a:r>
            <a:r>
              <a:rPr lang="en-US" sz="2400" dirty="0"/>
              <a:t>l</a:t>
            </a:r>
            <a:r>
              <a:rPr lang="el-GR" sz="2400" dirty="0"/>
              <a:t>, </a:t>
            </a:r>
            <a:r>
              <a:rPr lang="en-US" sz="2400" dirty="0" err="1"/>
              <a:t>i</a:t>
            </a:r>
            <a:r>
              <a:rPr lang="el-GR" sz="2400" dirty="0"/>
              <a:t>, </a:t>
            </a:r>
            <a:r>
              <a:rPr lang="en-US" sz="2400" dirty="0"/>
              <a:t>o</a:t>
            </a:r>
            <a:r>
              <a:rPr lang="el-GR" sz="2400" dirty="0"/>
              <a:t> δεν επιβάλλεται από κάποια συγκεκριμένη αναγκαιότητα ή φυσική σχέση. Έτσι μπορεί να εξηγηθεί και το γεγονός ότι διαφορετικές γλώσσες επιλέγουν διαφορετικού τύπου ακολουθίες ήχων για να αντιπροσωπεύσουν τις ίδιες σημασίες. Έτσι στα Αγγλικά επιλέγεται η ακολουθία </a:t>
            </a:r>
            <a:r>
              <a:rPr lang="en-US" sz="2400" dirty="0"/>
              <a:t>b</a:t>
            </a:r>
            <a:r>
              <a:rPr lang="el-GR" sz="2400" dirty="0"/>
              <a:t>, </a:t>
            </a:r>
            <a:r>
              <a:rPr lang="en-US" sz="2400" dirty="0"/>
              <a:t>u</a:t>
            </a:r>
            <a:r>
              <a:rPr lang="el-GR" sz="2400" dirty="0"/>
              <a:t> , </a:t>
            </a:r>
            <a:r>
              <a:rPr lang="en-US" sz="2400" dirty="0"/>
              <a:t>k</a:t>
            </a:r>
            <a:r>
              <a:rPr lang="el-GR" sz="2400" dirty="0"/>
              <a:t> (</a:t>
            </a:r>
            <a:r>
              <a:rPr lang="en-US" sz="2400" dirty="0"/>
              <a:t>book</a:t>
            </a:r>
            <a:r>
              <a:rPr lang="el-GR" sz="2400" dirty="0"/>
              <a:t>) ενώ στα Ισπανικά η ακολουθία </a:t>
            </a:r>
            <a:r>
              <a:rPr lang="en-US" sz="2400" dirty="0"/>
              <a:t>l</a:t>
            </a:r>
            <a:r>
              <a:rPr lang="el-GR" sz="2400" dirty="0"/>
              <a:t>, </a:t>
            </a:r>
            <a:r>
              <a:rPr lang="en-US" sz="2400" dirty="0" err="1"/>
              <a:t>i</a:t>
            </a:r>
            <a:r>
              <a:rPr lang="el-GR" sz="2400" dirty="0"/>
              <a:t>, </a:t>
            </a:r>
            <a:r>
              <a:rPr lang="en-US" sz="2400" dirty="0"/>
              <a:t>b</a:t>
            </a:r>
            <a:r>
              <a:rPr lang="el-GR" sz="2400" dirty="0"/>
              <a:t>, </a:t>
            </a:r>
            <a:r>
              <a:rPr lang="en-US" sz="2400" dirty="0"/>
              <a:t>r</a:t>
            </a:r>
            <a:r>
              <a:rPr lang="el-GR" sz="2400" dirty="0"/>
              <a:t>, </a:t>
            </a:r>
            <a:r>
              <a:rPr lang="en-US" sz="2400" dirty="0"/>
              <a:t>o</a:t>
            </a:r>
            <a:r>
              <a:rPr lang="el-GR" sz="2400" dirty="0"/>
              <a:t> (</a:t>
            </a:r>
            <a:r>
              <a:rPr lang="en-US" sz="2400" dirty="0" err="1"/>
              <a:t>libro</a:t>
            </a:r>
            <a:r>
              <a:rPr lang="el-GR" sz="2400" dirty="0"/>
              <a:t>). </a:t>
            </a:r>
          </a:p>
        </p:txBody>
      </p:sp>
    </p:spTree>
    <p:extLst>
      <p:ext uri="{BB962C8B-B14F-4D97-AF65-F5344CB8AC3E}">
        <p14:creationId xmlns:p14="http://schemas.microsoft.com/office/powerpoint/2010/main" val="3291986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70508" y="188640"/>
            <a:ext cx="8229600" cy="1143000"/>
          </a:xfrm>
        </p:spPr>
        <p:txBody>
          <a:bodyPr>
            <a:normAutofit fontScale="90000"/>
          </a:bodyPr>
          <a:lstStyle/>
          <a:p>
            <a:r>
              <a:rPr lang="el-GR" dirty="0"/>
              <a:t>Χαρακτηριστικά του γλωσσικού </a:t>
            </a:r>
            <a:r>
              <a:rPr lang="el-GR" dirty="0" smtClean="0"/>
              <a:t>σημείου (3)</a:t>
            </a:r>
            <a:endParaRPr lang="el-GR" dirty="0"/>
          </a:p>
        </p:txBody>
      </p:sp>
      <p:sp>
        <p:nvSpPr>
          <p:cNvPr id="3" name="Θέση περιεχομένου 2"/>
          <p:cNvSpPr>
            <a:spLocks noGrp="1"/>
          </p:cNvSpPr>
          <p:nvPr>
            <p:ph idx="1"/>
          </p:nvPr>
        </p:nvSpPr>
        <p:spPr>
          <a:xfrm>
            <a:off x="264828" y="1313384"/>
            <a:ext cx="8640960" cy="4761656"/>
          </a:xfrm>
        </p:spPr>
        <p:txBody>
          <a:bodyPr>
            <a:noAutofit/>
          </a:bodyPr>
          <a:lstStyle/>
          <a:p>
            <a:pPr>
              <a:spcAft>
                <a:spcPts val="0"/>
              </a:spcAft>
              <a:defRPr/>
            </a:pPr>
            <a:r>
              <a:rPr lang="el-GR" sz="2400" b="1" dirty="0" smtClean="0">
                <a:solidFill>
                  <a:srgbClr val="5075BC"/>
                </a:solidFill>
              </a:rPr>
              <a:t>Γραμμικότητα</a:t>
            </a:r>
            <a:r>
              <a:rPr lang="el-GR" sz="2400" dirty="0"/>
              <a:t>: Η ακουστική μορφή του γλωσσικού σημείου σχηματίζεται με τη γραμμική παράθεση φωνημάτων. Η ακολουθία αυτή είναι γραμμική και επεκτείνεται σε όλα τα επίπεδα της γλωσσικής ιεραρχίας. Έτσι για να δημιουργηθούν λέξεις πρέπει να συνδυαστούν γραμμικά τα μορφήματα, ενώ για να δημιουργηθούν προτάσεις θα πρέπει να παρατεθούν γραμμικά οι λέξεις</a:t>
            </a:r>
          </a:p>
        </p:txBody>
      </p:sp>
    </p:spTree>
    <p:extLst>
      <p:ext uri="{BB962C8B-B14F-4D97-AF65-F5344CB8AC3E}">
        <p14:creationId xmlns:p14="http://schemas.microsoft.com/office/powerpoint/2010/main" val="17904361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Λειτουργία του γλωσσικού σημείου</a:t>
            </a:r>
          </a:p>
        </p:txBody>
      </p:sp>
      <p:grpSp>
        <p:nvGrpSpPr>
          <p:cNvPr id="5" name="Group 2" descr="Η λειτουργία του γλωσσικού σημείου" title="Σχεδιάγραμμα"/>
          <p:cNvGrpSpPr>
            <a:grpSpLocks/>
          </p:cNvGrpSpPr>
          <p:nvPr/>
        </p:nvGrpSpPr>
        <p:grpSpPr bwMode="auto">
          <a:xfrm>
            <a:off x="899592" y="1546448"/>
            <a:ext cx="7620000" cy="4114800"/>
            <a:chOff x="1440" y="11376"/>
            <a:chExt cx="8352" cy="4464"/>
          </a:xfrm>
        </p:grpSpPr>
        <p:graphicFrame>
          <p:nvGraphicFramePr>
            <p:cNvPr id="7" name="Object 3"/>
            <p:cNvGraphicFramePr>
              <a:graphicFrameLocks noChangeAspect="1"/>
            </p:cNvGraphicFramePr>
            <p:nvPr/>
          </p:nvGraphicFramePr>
          <p:xfrm>
            <a:off x="7344" y="14400"/>
            <a:ext cx="925" cy="1380"/>
          </p:xfrm>
          <a:graphic>
            <a:graphicData uri="http://schemas.openxmlformats.org/presentationml/2006/ole">
              <mc:AlternateContent xmlns:mc="http://schemas.openxmlformats.org/markup-compatibility/2006">
                <mc:Choice xmlns:v="urn:schemas-microsoft-com:vml" Requires="v">
                  <p:oleObj spid="_x0000_s1140" r:id="rId3" imgW="3154363" imgH="4708525" progId="">
                    <p:embed/>
                  </p:oleObj>
                </mc:Choice>
                <mc:Fallback>
                  <p:oleObj r:id="rId3" imgW="3154363" imgH="4708525"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4" y="14400"/>
                          <a:ext cx="925" cy="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4"/>
            <p:cNvGraphicFramePr>
              <a:graphicFrameLocks noChangeAspect="1"/>
            </p:cNvGraphicFramePr>
            <p:nvPr/>
          </p:nvGraphicFramePr>
          <p:xfrm>
            <a:off x="2304" y="14544"/>
            <a:ext cx="1191" cy="1296"/>
          </p:xfrm>
          <a:graphic>
            <a:graphicData uri="http://schemas.openxmlformats.org/presentationml/2006/ole">
              <mc:AlternateContent xmlns:mc="http://schemas.openxmlformats.org/markup-compatibility/2006">
                <mc:Choice xmlns:v="urn:schemas-microsoft-com:vml" Requires="v">
                  <p:oleObj spid="_x0000_s1141" r:id="rId5" imgW="4335463" imgH="4716463" progId="">
                    <p:embed/>
                  </p:oleObj>
                </mc:Choice>
                <mc:Fallback>
                  <p:oleObj r:id="rId5" imgW="4335463" imgH="4716463"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4" y="14544"/>
                          <a:ext cx="1191"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9" name="Group 5"/>
            <p:cNvGrpSpPr>
              <a:grpSpLocks/>
            </p:cNvGrpSpPr>
            <p:nvPr/>
          </p:nvGrpSpPr>
          <p:grpSpPr bwMode="auto">
            <a:xfrm>
              <a:off x="1440" y="11376"/>
              <a:ext cx="3744" cy="2448"/>
              <a:chOff x="3888" y="6768"/>
              <a:chExt cx="3744" cy="2448"/>
            </a:xfrm>
          </p:grpSpPr>
          <p:sp>
            <p:nvSpPr>
              <p:cNvPr id="21" name="Text Box 6"/>
              <p:cNvSpPr txBox="1">
                <a:spLocks noChangeArrowheads="1"/>
              </p:cNvSpPr>
              <p:nvPr/>
            </p:nvSpPr>
            <p:spPr bwMode="auto">
              <a:xfrm>
                <a:off x="4176" y="6912"/>
                <a:ext cx="3168" cy="720"/>
              </a:xfrm>
              <a:prstGeom prst="rect">
                <a:avLst/>
              </a:prstGeom>
              <a:solidFill>
                <a:srgbClr val="FFFFFF"/>
              </a:solidFill>
              <a:ln w="9525" cap="rnd">
                <a:solidFill>
                  <a:srgbClr val="000000"/>
                </a:solidFill>
                <a:prstDash val="sysDot"/>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Aft>
                    <a:spcPts val="1000"/>
                  </a:spcAft>
                </a:pPr>
                <a:r>
                  <a:rPr lang="el-GR" sz="1600" b="1" dirty="0"/>
                  <a:t>Σημασία - Σημαινόμενο</a:t>
                </a:r>
              </a:p>
              <a:p>
                <a:pPr algn="ctr">
                  <a:spcAft>
                    <a:spcPts val="1000"/>
                  </a:spcAft>
                </a:pPr>
                <a:r>
                  <a:rPr lang="el-GR" sz="1600" i="1" dirty="0"/>
                  <a:t>πλοίο</a:t>
                </a:r>
                <a:endParaRPr lang="el-GR" sz="1600" dirty="0">
                  <a:latin typeface="Arial" panose="020B0604020202020204" pitchFamily="34" charset="0"/>
                </a:endParaRPr>
              </a:p>
            </p:txBody>
          </p:sp>
          <p:sp>
            <p:nvSpPr>
              <p:cNvPr id="22" name="Text Box 7"/>
              <p:cNvSpPr txBox="1">
                <a:spLocks noChangeArrowheads="1"/>
              </p:cNvSpPr>
              <p:nvPr/>
            </p:nvSpPr>
            <p:spPr bwMode="auto">
              <a:xfrm>
                <a:off x="4176" y="8352"/>
                <a:ext cx="3168" cy="720"/>
              </a:xfrm>
              <a:prstGeom prst="rect">
                <a:avLst/>
              </a:prstGeom>
              <a:solidFill>
                <a:srgbClr val="FFFFFF"/>
              </a:solidFill>
              <a:ln w="9525" cap="rnd">
                <a:solidFill>
                  <a:srgbClr val="000000"/>
                </a:solidFill>
                <a:prstDash val="sysDot"/>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Aft>
                    <a:spcPts val="1000"/>
                  </a:spcAft>
                </a:pPr>
                <a:r>
                  <a:rPr lang="el-GR" sz="1600" b="1"/>
                  <a:t>Μορφή - Σημαίνον</a:t>
                </a:r>
              </a:p>
              <a:p>
                <a:pPr algn="ctr">
                  <a:spcAft>
                    <a:spcPts val="1000"/>
                  </a:spcAft>
                </a:pPr>
                <a:r>
                  <a:rPr lang="el-GR" sz="1600" i="1"/>
                  <a:t>plio</a:t>
                </a:r>
                <a:endParaRPr lang="el-GR" sz="1600">
                  <a:latin typeface="Arial" panose="020B0604020202020204" pitchFamily="34" charset="0"/>
                </a:endParaRPr>
              </a:p>
            </p:txBody>
          </p:sp>
          <p:sp>
            <p:nvSpPr>
              <p:cNvPr id="23" name="Rectangle 8"/>
              <p:cNvSpPr>
                <a:spLocks noChangeArrowheads="1"/>
              </p:cNvSpPr>
              <p:nvPr/>
            </p:nvSpPr>
            <p:spPr bwMode="auto">
              <a:xfrm>
                <a:off x="3888" y="6768"/>
                <a:ext cx="3744" cy="244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l-GR"/>
              </a:p>
            </p:txBody>
          </p:sp>
          <p:sp>
            <p:nvSpPr>
              <p:cNvPr id="24" name="Text Box 9"/>
              <p:cNvSpPr txBox="1">
                <a:spLocks noChangeArrowheads="1"/>
              </p:cNvSpPr>
              <p:nvPr/>
            </p:nvSpPr>
            <p:spPr bwMode="auto">
              <a:xfrm>
                <a:off x="3888" y="7776"/>
                <a:ext cx="3744" cy="432"/>
              </a:xfrm>
              <a:prstGeom prst="rect">
                <a:avLst/>
              </a:prstGeom>
              <a:solidFill>
                <a:srgbClr val="FFFFFF"/>
              </a:solidFill>
              <a:ln w="9525">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Aft>
                    <a:spcPts val="1000"/>
                  </a:spcAft>
                </a:pPr>
                <a:r>
                  <a:rPr lang="el-GR" sz="1600" b="1"/>
                  <a:t>Ε Σ Ω Τ Ε Ρ Ι Κ Η  Π Λ Ε Υ Ρ Α</a:t>
                </a:r>
                <a:endParaRPr lang="el-GR" sz="1600">
                  <a:latin typeface="Arial" panose="020B0604020202020204" pitchFamily="34" charset="0"/>
                </a:endParaRPr>
              </a:p>
            </p:txBody>
          </p:sp>
        </p:grpSp>
        <p:sp>
          <p:nvSpPr>
            <p:cNvPr id="10" name="Text Box 10" descr="Περιγράφεται σχηματικά η λειτουργία του γλωσσικού σημείου" title="Σχεδιάγραμμα"/>
            <p:cNvSpPr txBox="1">
              <a:spLocks noChangeArrowheads="1"/>
            </p:cNvSpPr>
            <p:nvPr/>
          </p:nvSpPr>
          <p:spPr bwMode="auto">
            <a:xfrm>
              <a:off x="6192" y="11539"/>
              <a:ext cx="3456" cy="653"/>
            </a:xfrm>
            <a:prstGeom prst="rect">
              <a:avLst/>
            </a:prstGeom>
            <a:solidFill>
              <a:srgbClr val="FFFFFF"/>
            </a:solidFill>
            <a:ln w="9525" cap="rnd">
              <a:solidFill>
                <a:srgbClr val="000000"/>
              </a:solidFill>
              <a:prstDash val="sysDot"/>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l-GR" sz="1600" b="1" dirty="0"/>
                <a:t>Αντικείμενο Αναφοράς</a:t>
              </a:r>
            </a:p>
          </p:txBody>
        </p:sp>
        <p:sp>
          <p:nvSpPr>
            <p:cNvPr id="11" name="Text Box 11"/>
            <p:cNvSpPr txBox="1">
              <a:spLocks noChangeArrowheads="1"/>
            </p:cNvSpPr>
            <p:nvPr/>
          </p:nvSpPr>
          <p:spPr bwMode="auto">
            <a:xfrm>
              <a:off x="6192" y="13008"/>
              <a:ext cx="3456" cy="672"/>
            </a:xfrm>
            <a:prstGeom prst="rect">
              <a:avLst/>
            </a:prstGeom>
            <a:solidFill>
              <a:srgbClr val="FFFFFF"/>
            </a:solidFill>
            <a:ln w="9525" cap="rnd">
              <a:solidFill>
                <a:srgbClr val="000000"/>
              </a:solidFill>
              <a:prstDash val="sysDot"/>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l-GR" sz="1600" b="1" dirty="0"/>
                <a:t>Φωνητική/</a:t>
              </a:r>
              <a:r>
                <a:rPr lang="el-GR" sz="1600" b="1" dirty="0" err="1"/>
                <a:t>Γραφηματική</a:t>
              </a:r>
              <a:r>
                <a:rPr lang="el-GR" sz="1600" b="1" dirty="0"/>
                <a:t> Παραγωγή</a:t>
              </a:r>
              <a:endParaRPr lang="el-GR" sz="1600" dirty="0"/>
            </a:p>
          </p:txBody>
        </p:sp>
        <p:sp>
          <p:nvSpPr>
            <p:cNvPr id="12" name="Text Box 12"/>
            <p:cNvSpPr txBox="1">
              <a:spLocks noChangeArrowheads="1"/>
            </p:cNvSpPr>
            <p:nvPr/>
          </p:nvSpPr>
          <p:spPr bwMode="auto">
            <a:xfrm>
              <a:off x="5904" y="12355"/>
              <a:ext cx="3888" cy="490"/>
            </a:xfrm>
            <a:prstGeom prst="rect">
              <a:avLst/>
            </a:prstGeom>
            <a:solidFill>
              <a:srgbClr val="FFFFFF"/>
            </a:solidFill>
            <a:ln w="9525">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Aft>
                  <a:spcPts val="1000"/>
                </a:spcAft>
              </a:pPr>
              <a:r>
                <a:rPr lang="el-GR" sz="1600" b="1" dirty="0"/>
                <a:t>Ε Ξ Ω Τ Ε Ρ Ι Κ Η  Π Λ Ε Υ Ρ Α</a:t>
              </a:r>
              <a:endParaRPr lang="el-GR" sz="1600" dirty="0">
                <a:latin typeface="Arial" panose="020B0604020202020204" pitchFamily="34" charset="0"/>
              </a:endParaRPr>
            </a:p>
          </p:txBody>
        </p:sp>
        <p:sp>
          <p:nvSpPr>
            <p:cNvPr id="13" name="Rectangle 13"/>
            <p:cNvSpPr>
              <a:spLocks noChangeArrowheads="1"/>
            </p:cNvSpPr>
            <p:nvPr/>
          </p:nvSpPr>
          <p:spPr bwMode="auto">
            <a:xfrm>
              <a:off x="5904" y="11376"/>
              <a:ext cx="3888" cy="244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l-GR"/>
            </a:p>
          </p:txBody>
        </p:sp>
        <p:sp>
          <p:nvSpPr>
            <p:cNvPr id="14" name="Line 14"/>
            <p:cNvSpPr>
              <a:spLocks noChangeShapeType="1"/>
            </p:cNvSpPr>
            <p:nvPr/>
          </p:nvSpPr>
          <p:spPr bwMode="auto">
            <a:xfrm flipV="1">
              <a:off x="2880" y="13968"/>
              <a:ext cx="0" cy="57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 name="Line 15"/>
            <p:cNvSpPr>
              <a:spLocks noChangeShapeType="1"/>
            </p:cNvSpPr>
            <p:nvPr/>
          </p:nvSpPr>
          <p:spPr bwMode="auto">
            <a:xfrm flipV="1">
              <a:off x="7488" y="13824"/>
              <a:ext cx="0" cy="57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 name="Text Box 16"/>
            <p:cNvSpPr txBox="1">
              <a:spLocks noChangeArrowheads="1"/>
            </p:cNvSpPr>
            <p:nvPr/>
          </p:nvSpPr>
          <p:spPr bwMode="auto">
            <a:xfrm>
              <a:off x="4032" y="14688"/>
              <a:ext cx="2736" cy="864"/>
            </a:xfrm>
            <a:prstGeom prst="rect">
              <a:avLst/>
            </a:prstGeom>
            <a:solidFill>
              <a:srgbClr val="FFFFFF"/>
            </a:solidFill>
            <a:ln w="28575">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Aft>
                  <a:spcPts val="1000"/>
                </a:spcAft>
              </a:pPr>
              <a:r>
                <a:rPr lang="el-GR" b="1" i="1"/>
                <a:t>Γ Λ Ω Σ Σ Ι Κ Ο</a:t>
              </a:r>
            </a:p>
            <a:p>
              <a:pPr algn="ctr">
                <a:spcAft>
                  <a:spcPts val="1000"/>
                </a:spcAft>
              </a:pPr>
              <a:r>
                <a:rPr lang="el-GR" b="1" i="1"/>
                <a:t>Σ Η Μ Ε Ι Ο</a:t>
              </a:r>
              <a:endParaRPr lang="el-GR">
                <a:latin typeface="Arial" panose="020B0604020202020204" pitchFamily="34" charset="0"/>
              </a:endParaRPr>
            </a:p>
          </p:txBody>
        </p:sp>
        <p:sp>
          <p:nvSpPr>
            <p:cNvPr id="17" name="Line 17"/>
            <p:cNvSpPr>
              <a:spLocks noChangeShapeType="1"/>
            </p:cNvSpPr>
            <p:nvPr/>
          </p:nvSpPr>
          <p:spPr bwMode="auto">
            <a:xfrm flipH="1">
              <a:off x="3600" y="15120"/>
              <a:ext cx="432"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 name="Line 18"/>
            <p:cNvSpPr>
              <a:spLocks noChangeShapeType="1"/>
            </p:cNvSpPr>
            <p:nvPr/>
          </p:nvSpPr>
          <p:spPr bwMode="auto">
            <a:xfrm>
              <a:off x="6768" y="15120"/>
              <a:ext cx="432"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 name="Line 19"/>
            <p:cNvSpPr>
              <a:spLocks noChangeShapeType="1"/>
            </p:cNvSpPr>
            <p:nvPr/>
          </p:nvSpPr>
          <p:spPr bwMode="auto">
            <a:xfrm>
              <a:off x="5040" y="13248"/>
              <a:ext cx="1008"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 name="Line 20"/>
            <p:cNvSpPr>
              <a:spLocks noChangeShapeType="1"/>
            </p:cNvSpPr>
            <p:nvPr/>
          </p:nvSpPr>
          <p:spPr bwMode="auto">
            <a:xfrm>
              <a:off x="5040" y="11952"/>
              <a:ext cx="1008"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23680507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70508" y="188640"/>
            <a:ext cx="8229600" cy="1143000"/>
          </a:xfrm>
        </p:spPr>
        <p:txBody>
          <a:bodyPr>
            <a:normAutofit fontScale="90000"/>
          </a:bodyPr>
          <a:lstStyle/>
          <a:p>
            <a:r>
              <a:rPr lang="el-GR" dirty="0"/>
              <a:t>Εσωτερική πλευρά του γλωσσικού </a:t>
            </a:r>
            <a:r>
              <a:rPr lang="el-GR" dirty="0" smtClean="0"/>
              <a:t>σημείου</a:t>
            </a:r>
            <a:r>
              <a:rPr lang="en-US" dirty="0" smtClean="0"/>
              <a:t> (1)</a:t>
            </a:r>
            <a:endParaRPr lang="el-GR" dirty="0"/>
          </a:p>
        </p:txBody>
      </p:sp>
      <p:sp>
        <p:nvSpPr>
          <p:cNvPr id="3" name="Θέση περιεχομένου 2"/>
          <p:cNvSpPr>
            <a:spLocks noGrp="1"/>
          </p:cNvSpPr>
          <p:nvPr>
            <p:ph idx="1"/>
          </p:nvPr>
        </p:nvSpPr>
        <p:spPr>
          <a:xfrm>
            <a:off x="264828" y="1475656"/>
            <a:ext cx="8640960" cy="4761656"/>
          </a:xfrm>
        </p:spPr>
        <p:txBody>
          <a:bodyPr>
            <a:noAutofit/>
          </a:bodyPr>
          <a:lstStyle/>
          <a:p>
            <a:pPr>
              <a:spcAft>
                <a:spcPts val="0"/>
              </a:spcAft>
              <a:defRPr/>
            </a:pPr>
            <a:r>
              <a:rPr lang="el-GR" sz="2400" b="1" dirty="0">
                <a:solidFill>
                  <a:srgbClr val="5075BC"/>
                </a:solidFill>
              </a:rPr>
              <a:t>Σημασία</a:t>
            </a:r>
            <a:r>
              <a:rPr lang="el-GR" sz="2400" dirty="0"/>
              <a:t>: Είναι η γνώση που έχουμε στο νου μας για το συγκεκριμένο αντικείμενο (στο συγκεκριμένο παράδειγμα «πλοίο»). Η γνώση αυτή προέρχεται μέσα από την βιωματική εμπειρία και την αλληλεπίδραση με τον εξωτερικό κόσμο και τα αντικείμενα του</a:t>
            </a:r>
            <a:r>
              <a:rPr lang="el-GR" sz="2400" dirty="0" smtClean="0"/>
              <a:t>.</a:t>
            </a:r>
            <a:endParaRPr lang="el-GR" sz="2400" dirty="0"/>
          </a:p>
        </p:txBody>
      </p:sp>
    </p:spTree>
    <p:extLst>
      <p:ext uri="{BB962C8B-B14F-4D97-AF65-F5344CB8AC3E}">
        <p14:creationId xmlns:p14="http://schemas.microsoft.com/office/powerpoint/2010/main" val="7153084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70508" y="188640"/>
            <a:ext cx="8229600" cy="1143000"/>
          </a:xfrm>
        </p:spPr>
        <p:txBody>
          <a:bodyPr>
            <a:normAutofit fontScale="90000"/>
          </a:bodyPr>
          <a:lstStyle/>
          <a:p>
            <a:r>
              <a:rPr lang="el-GR" dirty="0"/>
              <a:t>Εσωτερική πλευρά του γλωσσικού </a:t>
            </a:r>
            <a:r>
              <a:rPr lang="el-GR" dirty="0" smtClean="0"/>
              <a:t>σημείου</a:t>
            </a:r>
            <a:r>
              <a:rPr lang="en-US" dirty="0" smtClean="0"/>
              <a:t> (2)</a:t>
            </a:r>
            <a:endParaRPr lang="el-GR" dirty="0"/>
          </a:p>
        </p:txBody>
      </p:sp>
      <p:sp>
        <p:nvSpPr>
          <p:cNvPr id="3" name="Θέση περιεχομένου 2"/>
          <p:cNvSpPr>
            <a:spLocks noGrp="1"/>
          </p:cNvSpPr>
          <p:nvPr>
            <p:ph idx="1"/>
          </p:nvPr>
        </p:nvSpPr>
        <p:spPr>
          <a:xfrm>
            <a:off x="264828" y="1475656"/>
            <a:ext cx="8640960" cy="4761656"/>
          </a:xfrm>
        </p:spPr>
        <p:txBody>
          <a:bodyPr>
            <a:noAutofit/>
          </a:bodyPr>
          <a:lstStyle/>
          <a:p>
            <a:pPr>
              <a:spcAft>
                <a:spcPts val="0"/>
              </a:spcAft>
              <a:defRPr/>
            </a:pPr>
            <a:r>
              <a:rPr lang="el-GR" sz="2400" b="1" dirty="0" smtClean="0">
                <a:solidFill>
                  <a:srgbClr val="5075BC"/>
                </a:solidFill>
              </a:rPr>
              <a:t>Μορφή</a:t>
            </a:r>
            <a:r>
              <a:rPr lang="el-GR" sz="2400" dirty="0"/>
              <a:t>: Είναι η γνώση ότι η συγκεκριμένη ακολουθία φωνημάτων (</a:t>
            </a:r>
            <a:r>
              <a:rPr lang="en-US" sz="2400" dirty="0" err="1"/>
              <a:t>plio</a:t>
            </a:r>
            <a:r>
              <a:rPr lang="el-GR" sz="2400" dirty="0"/>
              <a:t>) στα Νέα Ελληνικά επενδύει τη σημασία «πλοίο». Στο σημείο αυτό θα πρέπει να εξηγήσουμε ότι η μορφή είναι και αυτή μια εσωτερική οντότητα. Είναι και αυτή μια μορφή γνώσης και ακριβέστερα είναι η γνώση της ακουστικής/</a:t>
            </a:r>
            <a:r>
              <a:rPr lang="el-GR" sz="2400" dirty="0" err="1"/>
              <a:t>γραφηματικής</a:t>
            </a:r>
            <a:r>
              <a:rPr lang="el-GR" sz="2400" dirty="0"/>
              <a:t> σύστασης μιας λέξης. Η μορφή στο γλωσσικό σημείο δε σχετίζεται άμεσα με τους ήχους (ή τα γράμματα), αλλά αποτελεί προϋπόθεση για την ορθή παραγωγή και διάταξή τους έτσι ώστε να σχηματιστούν ακουστικά/ορθογραφικά σωστές λέξεις. </a:t>
            </a:r>
          </a:p>
        </p:txBody>
      </p:sp>
    </p:spTree>
    <p:extLst>
      <p:ext uri="{BB962C8B-B14F-4D97-AF65-F5344CB8AC3E}">
        <p14:creationId xmlns:p14="http://schemas.microsoft.com/office/powerpoint/2010/main" val="25804655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70508" y="188640"/>
            <a:ext cx="8229600" cy="1143000"/>
          </a:xfrm>
        </p:spPr>
        <p:txBody>
          <a:bodyPr>
            <a:normAutofit fontScale="90000"/>
          </a:bodyPr>
          <a:lstStyle/>
          <a:p>
            <a:r>
              <a:rPr lang="el-GR" dirty="0"/>
              <a:t>Εξωτερική πλευρά του γλωσσικού </a:t>
            </a:r>
            <a:r>
              <a:rPr lang="el-GR" dirty="0" smtClean="0"/>
              <a:t>σημείου</a:t>
            </a:r>
            <a:r>
              <a:rPr lang="en-US" dirty="0" smtClean="0"/>
              <a:t> (1)</a:t>
            </a:r>
            <a:endParaRPr lang="el-GR" dirty="0"/>
          </a:p>
        </p:txBody>
      </p:sp>
      <p:sp>
        <p:nvSpPr>
          <p:cNvPr id="3" name="Θέση περιεχομένου 2"/>
          <p:cNvSpPr>
            <a:spLocks noGrp="1"/>
          </p:cNvSpPr>
          <p:nvPr>
            <p:ph idx="1"/>
          </p:nvPr>
        </p:nvSpPr>
        <p:spPr>
          <a:xfrm>
            <a:off x="264828" y="1475656"/>
            <a:ext cx="8640960" cy="4761656"/>
          </a:xfrm>
        </p:spPr>
        <p:txBody>
          <a:bodyPr>
            <a:noAutofit/>
          </a:bodyPr>
          <a:lstStyle/>
          <a:p>
            <a:pPr>
              <a:spcAft>
                <a:spcPts val="0"/>
              </a:spcAft>
              <a:defRPr/>
            </a:pPr>
            <a:r>
              <a:rPr lang="el-GR" sz="2400" b="1" dirty="0">
                <a:solidFill>
                  <a:srgbClr val="5075BC"/>
                </a:solidFill>
              </a:rPr>
              <a:t>Αντικείμενο αναφοράς</a:t>
            </a:r>
            <a:r>
              <a:rPr lang="el-GR" sz="2400" dirty="0"/>
              <a:t>: Αποτελεί την πραγματικότητα της οποίας τη σημασία κατέχουμε και θέλουμε να εκφράσουμε γλωσσικά. Αποτελεί αντικείμενο του εξωτερικού κόσμου με συγκεκριμένη ύλη και βρίσκεται σε άμεση σχέση με τη σημασία.</a:t>
            </a:r>
          </a:p>
          <a:p>
            <a:pPr>
              <a:spcAft>
                <a:spcPts val="0"/>
              </a:spcAft>
              <a:defRPr/>
            </a:pPr>
            <a:r>
              <a:rPr lang="el-GR" sz="2400" b="1" dirty="0">
                <a:solidFill>
                  <a:srgbClr val="5075BC"/>
                </a:solidFill>
              </a:rPr>
              <a:t>Φωνητική/Γραφή</a:t>
            </a:r>
            <a:r>
              <a:rPr lang="el-GR" sz="2400" dirty="0"/>
              <a:t>: Κάθε φορά που θέλουμε να εκφράσουμε τη συγκεκριμένη σημασία ο εγκέφαλός μας δίνει εντολή στα φωνητικά μας όργανα και αυτά κινούνται κατά τέτοιο τρόπο που παράγονται διαδοχικά οι ήχοι </a:t>
            </a:r>
            <a:r>
              <a:rPr lang="en-US" sz="2400" dirty="0"/>
              <a:t>p</a:t>
            </a:r>
            <a:r>
              <a:rPr lang="el-GR" sz="2400" dirty="0"/>
              <a:t>, </a:t>
            </a:r>
            <a:r>
              <a:rPr lang="en-US" sz="2400" dirty="0"/>
              <a:t>l</a:t>
            </a:r>
            <a:r>
              <a:rPr lang="el-GR" sz="2400" dirty="0"/>
              <a:t>, </a:t>
            </a:r>
            <a:r>
              <a:rPr lang="en-US" sz="2400" dirty="0" err="1"/>
              <a:t>i</a:t>
            </a:r>
            <a:r>
              <a:rPr lang="el-GR" sz="2400" dirty="0"/>
              <a:t>, </a:t>
            </a:r>
            <a:r>
              <a:rPr lang="en-US" sz="2400" dirty="0"/>
              <a:t>o</a:t>
            </a:r>
            <a:r>
              <a:rPr lang="el-GR" sz="2400" dirty="0"/>
              <a:t>. Η παραγωγή ήχων, η υλοποίηση δηλαδή της μορφής του γλωσσικού σημείου αποτελεί την φωνητική υπόσταση της γλώσσας και μαζί με το αντικείμενο αναφοράς αποτελούν την εξωτερική πλευρά του γλωσσικού σημείου. </a:t>
            </a:r>
          </a:p>
        </p:txBody>
      </p:sp>
    </p:spTree>
    <p:extLst>
      <p:ext uri="{BB962C8B-B14F-4D97-AF65-F5344CB8AC3E}">
        <p14:creationId xmlns:p14="http://schemas.microsoft.com/office/powerpoint/2010/main" val="24101369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Θέση περιεχομένου 4" descr="Λέξεις που ανήκουν σε γλώσσες της υποομάδας Bodo." title="Πίνακας"/>
          <p:cNvGraphicFramePr>
            <a:graphicFrameLocks noGrp="1"/>
          </p:cNvGraphicFramePr>
          <p:nvPr>
            <p:ph idx="1"/>
            <p:extLst>
              <p:ext uri="{D42A27DB-BD31-4B8C-83A1-F6EECF244321}">
                <p14:modId xmlns:p14="http://schemas.microsoft.com/office/powerpoint/2010/main" val="4019591507"/>
              </p:ext>
            </p:extLst>
          </p:nvPr>
        </p:nvGraphicFramePr>
        <p:xfrm>
          <a:off x="445894" y="1916832"/>
          <a:ext cx="8363270" cy="2865120"/>
        </p:xfrm>
        <a:graphic>
          <a:graphicData uri="http://schemas.openxmlformats.org/drawingml/2006/table">
            <a:tbl>
              <a:tblPr firstRow="1" bandRow="1">
                <a:tableStyleId>{5C22544A-7EE6-4342-B048-85BDC9FD1C3A}</a:tableStyleId>
              </a:tblPr>
              <a:tblGrid>
                <a:gridCol w="1672654"/>
                <a:gridCol w="1672654"/>
                <a:gridCol w="1672654"/>
                <a:gridCol w="1672654"/>
                <a:gridCol w="1672654"/>
              </a:tblGrid>
              <a:tr h="370840">
                <a:tc>
                  <a:txBody>
                    <a:bodyPr/>
                    <a:lstStyle/>
                    <a:p>
                      <a:r>
                        <a:rPr lang="el-GR" dirty="0" smtClean="0"/>
                        <a:t>Γεωγραφική</a:t>
                      </a:r>
                      <a:r>
                        <a:rPr lang="el-GR" baseline="0" dirty="0" smtClean="0"/>
                        <a:t> Περιοχή</a:t>
                      </a:r>
                      <a:endParaRPr lang="en-US" dirty="0"/>
                    </a:p>
                  </a:txBody>
                  <a:tcPr/>
                </a:tc>
                <a:tc>
                  <a:txBody>
                    <a:bodyPr/>
                    <a:lstStyle/>
                    <a:p>
                      <a:pPr algn="ctr"/>
                      <a:r>
                        <a:rPr lang="el-GR" dirty="0" smtClean="0"/>
                        <a:t>Αριθμός</a:t>
                      </a:r>
                      <a:r>
                        <a:rPr lang="el-GR" baseline="0" dirty="0" smtClean="0"/>
                        <a:t> γλωσσών</a:t>
                      </a:r>
                      <a:endParaRPr lang="en-US" dirty="0"/>
                    </a:p>
                  </a:txBody>
                  <a:tcPr/>
                </a:tc>
                <a:tc>
                  <a:txBody>
                    <a:bodyPr/>
                    <a:lstStyle/>
                    <a:p>
                      <a:pPr algn="ctr"/>
                      <a:r>
                        <a:rPr lang="el-GR" dirty="0" smtClean="0"/>
                        <a:t>%</a:t>
                      </a:r>
                      <a:endParaRPr lang="en-US" dirty="0"/>
                    </a:p>
                  </a:txBody>
                  <a:tcPr/>
                </a:tc>
                <a:tc>
                  <a:txBody>
                    <a:bodyPr/>
                    <a:lstStyle/>
                    <a:p>
                      <a:pPr algn="ctr"/>
                      <a:r>
                        <a:rPr lang="el-GR" dirty="0" smtClean="0"/>
                        <a:t>Αριθμός Ομιλητών</a:t>
                      </a:r>
                      <a:endParaRPr lang="en-US" dirty="0"/>
                    </a:p>
                  </a:txBody>
                  <a:tcPr/>
                </a:tc>
                <a:tc>
                  <a:txBody>
                    <a:bodyPr/>
                    <a:lstStyle/>
                    <a:p>
                      <a:pPr algn="ctr"/>
                      <a:r>
                        <a:rPr lang="el-GR" dirty="0" smtClean="0"/>
                        <a:t>%</a:t>
                      </a:r>
                      <a:endParaRPr lang="en-US" dirty="0"/>
                    </a:p>
                  </a:txBody>
                  <a:tcPr/>
                </a:tc>
              </a:tr>
              <a:tr h="370840">
                <a:tc>
                  <a:txBody>
                    <a:bodyPr/>
                    <a:lstStyle/>
                    <a:p>
                      <a:r>
                        <a:rPr lang="el-GR" b="1" dirty="0" smtClean="0"/>
                        <a:t>Αφρική</a:t>
                      </a:r>
                      <a:endParaRPr lang="en-US" b="1" dirty="0"/>
                    </a:p>
                  </a:txBody>
                  <a:tcPr/>
                </a:tc>
                <a:tc>
                  <a:txBody>
                    <a:bodyPr/>
                    <a:lstStyle/>
                    <a:p>
                      <a:pPr algn="ctr"/>
                      <a:r>
                        <a:rPr lang="el-GR" dirty="0" smtClean="0"/>
                        <a:t>2.146</a:t>
                      </a:r>
                      <a:endParaRPr lang="en-US" dirty="0"/>
                    </a:p>
                  </a:txBody>
                  <a:tcPr/>
                </a:tc>
                <a:tc>
                  <a:txBody>
                    <a:bodyPr/>
                    <a:lstStyle/>
                    <a:p>
                      <a:pPr algn="ctr"/>
                      <a:r>
                        <a:rPr lang="el-GR" dirty="0" smtClean="0"/>
                        <a:t>30,2</a:t>
                      </a:r>
                      <a:endParaRPr lang="en-US" dirty="0"/>
                    </a:p>
                  </a:txBody>
                  <a:tcPr/>
                </a:tc>
                <a:tc>
                  <a:txBody>
                    <a:bodyPr/>
                    <a:lstStyle/>
                    <a:p>
                      <a:pPr algn="ctr"/>
                      <a:r>
                        <a:rPr lang="en-US" sz="1800" b="0" i="0" kern="1200" dirty="0" smtClean="0">
                          <a:solidFill>
                            <a:schemeClr val="dk1"/>
                          </a:solidFill>
                          <a:effectLst/>
                          <a:latin typeface="+mn-lt"/>
                          <a:ea typeface="+mn-ea"/>
                          <a:cs typeface="+mn-cs"/>
                        </a:rPr>
                        <a:t>789</a:t>
                      </a:r>
                      <a:r>
                        <a:rPr lang="el-GR" sz="1800" b="0" i="0" kern="1200" dirty="0" smtClean="0">
                          <a:solidFill>
                            <a:schemeClr val="dk1"/>
                          </a:solidFill>
                          <a:effectLst/>
                          <a:latin typeface="+mn-lt"/>
                          <a:ea typeface="+mn-ea"/>
                          <a:cs typeface="+mn-cs"/>
                        </a:rPr>
                        <a:t>.</a:t>
                      </a:r>
                      <a:r>
                        <a:rPr lang="en-US" sz="1800" b="0" i="0" kern="1200" dirty="0" smtClean="0">
                          <a:solidFill>
                            <a:schemeClr val="dk1"/>
                          </a:solidFill>
                          <a:effectLst/>
                          <a:latin typeface="+mn-lt"/>
                          <a:ea typeface="+mn-ea"/>
                          <a:cs typeface="+mn-cs"/>
                        </a:rPr>
                        <a:t>138</a:t>
                      </a:r>
                      <a:r>
                        <a:rPr lang="el-GR" sz="1800" b="0" i="0" kern="1200" dirty="0" smtClean="0">
                          <a:solidFill>
                            <a:schemeClr val="dk1"/>
                          </a:solidFill>
                          <a:effectLst/>
                          <a:latin typeface="+mn-lt"/>
                          <a:ea typeface="+mn-ea"/>
                          <a:cs typeface="+mn-cs"/>
                        </a:rPr>
                        <a:t>.</a:t>
                      </a:r>
                      <a:r>
                        <a:rPr lang="en-US" sz="1800" b="0" i="0" kern="1200" dirty="0" smtClean="0">
                          <a:solidFill>
                            <a:schemeClr val="dk1"/>
                          </a:solidFill>
                          <a:effectLst/>
                          <a:latin typeface="+mn-lt"/>
                          <a:ea typeface="+mn-ea"/>
                          <a:cs typeface="+mn-cs"/>
                        </a:rPr>
                        <a:t>977</a:t>
                      </a:r>
                      <a:endParaRPr lang="en-US" dirty="0"/>
                    </a:p>
                  </a:txBody>
                  <a:tcPr/>
                </a:tc>
                <a:tc>
                  <a:txBody>
                    <a:bodyPr/>
                    <a:lstStyle/>
                    <a:p>
                      <a:pPr algn="ctr"/>
                      <a:r>
                        <a:rPr lang="el-GR" dirty="0" smtClean="0"/>
                        <a:t>12,7</a:t>
                      </a:r>
                      <a:endParaRPr lang="en-US" dirty="0"/>
                    </a:p>
                  </a:txBody>
                  <a:tcPr/>
                </a:tc>
              </a:tr>
              <a:tr h="370840">
                <a:tc>
                  <a:txBody>
                    <a:bodyPr/>
                    <a:lstStyle/>
                    <a:p>
                      <a:r>
                        <a:rPr lang="el-GR" b="1" dirty="0" smtClean="0"/>
                        <a:t>Αμερική</a:t>
                      </a:r>
                      <a:endParaRPr lang="en-US" b="1" dirty="0"/>
                    </a:p>
                  </a:txBody>
                  <a:tcPr/>
                </a:tc>
                <a:tc>
                  <a:txBody>
                    <a:bodyPr/>
                    <a:lstStyle/>
                    <a:p>
                      <a:pPr algn="ctr"/>
                      <a:r>
                        <a:rPr lang="el-GR" dirty="0" smtClean="0"/>
                        <a:t>1.060</a:t>
                      </a:r>
                      <a:endParaRPr lang="en-US" dirty="0"/>
                    </a:p>
                  </a:txBody>
                  <a:tcPr/>
                </a:tc>
                <a:tc>
                  <a:txBody>
                    <a:bodyPr/>
                    <a:lstStyle/>
                    <a:p>
                      <a:pPr algn="ctr"/>
                      <a:r>
                        <a:rPr lang="el-GR" dirty="0" smtClean="0"/>
                        <a:t>14,9</a:t>
                      </a:r>
                      <a:endParaRPr lang="en-US" dirty="0"/>
                    </a:p>
                  </a:txBody>
                  <a:tcPr/>
                </a:tc>
                <a:tc>
                  <a:txBody>
                    <a:bodyPr/>
                    <a:lstStyle/>
                    <a:p>
                      <a:pPr algn="ctr"/>
                      <a:r>
                        <a:rPr lang="en-US" sz="1800" b="0" i="0" kern="1200" dirty="0" smtClean="0">
                          <a:solidFill>
                            <a:schemeClr val="dk1"/>
                          </a:solidFill>
                          <a:effectLst/>
                          <a:latin typeface="+mn-lt"/>
                          <a:ea typeface="+mn-ea"/>
                          <a:cs typeface="+mn-cs"/>
                        </a:rPr>
                        <a:t>51</a:t>
                      </a:r>
                      <a:r>
                        <a:rPr lang="el-GR" sz="1800" b="0" i="0" kern="1200" dirty="0" smtClean="0">
                          <a:solidFill>
                            <a:schemeClr val="dk1"/>
                          </a:solidFill>
                          <a:effectLst/>
                          <a:latin typeface="+mn-lt"/>
                          <a:ea typeface="+mn-ea"/>
                          <a:cs typeface="+mn-cs"/>
                        </a:rPr>
                        <a:t>.</a:t>
                      </a:r>
                      <a:r>
                        <a:rPr lang="en-US" sz="1800" b="0" i="0" kern="1200" dirty="0" smtClean="0">
                          <a:solidFill>
                            <a:schemeClr val="dk1"/>
                          </a:solidFill>
                          <a:effectLst/>
                          <a:latin typeface="+mn-lt"/>
                          <a:ea typeface="+mn-ea"/>
                          <a:cs typeface="+mn-cs"/>
                        </a:rPr>
                        <a:t>109</a:t>
                      </a:r>
                      <a:r>
                        <a:rPr lang="el-GR" sz="1800" b="0" i="0" kern="1200" dirty="0" smtClean="0">
                          <a:solidFill>
                            <a:schemeClr val="dk1"/>
                          </a:solidFill>
                          <a:effectLst/>
                          <a:latin typeface="+mn-lt"/>
                          <a:ea typeface="+mn-ea"/>
                          <a:cs typeface="+mn-cs"/>
                        </a:rPr>
                        <a:t>.</a:t>
                      </a:r>
                      <a:r>
                        <a:rPr lang="en-US" sz="1800" b="0" i="0" kern="1200" dirty="0" smtClean="0">
                          <a:solidFill>
                            <a:schemeClr val="dk1"/>
                          </a:solidFill>
                          <a:effectLst/>
                          <a:latin typeface="+mn-lt"/>
                          <a:ea typeface="+mn-ea"/>
                          <a:cs typeface="+mn-cs"/>
                        </a:rPr>
                        <a:t>910</a:t>
                      </a:r>
                      <a:endParaRPr lang="en-US" dirty="0"/>
                    </a:p>
                  </a:txBody>
                  <a:tcPr/>
                </a:tc>
                <a:tc>
                  <a:txBody>
                    <a:bodyPr/>
                    <a:lstStyle/>
                    <a:p>
                      <a:pPr algn="ctr"/>
                      <a:r>
                        <a:rPr lang="el-GR" dirty="0" smtClean="0"/>
                        <a:t>0,8</a:t>
                      </a:r>
                      <a:endParaRPr lang="en-US" dirty="0"/>
                    </a:p>
                  </a:txBody>
                  <a:tcPr/>
                </a:tc>
              </a:tr>
              <a:tr h="370840">
                <a:tc>
                  <a:txBody>
                    <a:bodyPr/>
                    <a:lstStyle/>
                    <a:p>
                      <a:r>
                        <a:rPr lang="el-GR" b="1" dirty="0" smtClean="0"/>
                        <a:t>Ασία</a:t>
                      </a:r>
                      <a:endParaRPr lang="en-US" b="1" dirty="0"/>
                    </a:p>
                  </a:txBody>
                  <a:tcPr/>
                </a:tc>
                <a:tc>
                  <a:txBody>
                    <a:bodyPr/>
                    <a:lstStyle/>
                    <a:p>
                      <a:pPr algn="ctr"/>
                      <a:r>
                        <a:rPr lang="el-GR" dirty="0" smtClean="0"/>
                        <a:t>2.304</a:t>
                      </a:r>
                      <a:endParaRPr lang="en-US" dirty="0"/>
                    </a:p>
                  </a:txBody>
                  <a:tcPr/>
                </a:tc>
                <a:tc>
                  <a:txBody>
                    <a:bodyPr/>
                    <a:lstStyle/>
                    <a:p>
                      <a:pPr algn="ctr"/>
                      <a:r>
                        <a:rPr lang="el-GR" dirty="0" smtClean="0"/>
                        <a:t>32,4</a:t>
                      </a:r>
                      <a:endParaRPr lang="en-US" dirty="0"/>
                    </a:p>
                  </a:txBody>
                  <a:tcPr/>
                </a:tc>
                <a:tc>
                  <a:txBody>
                    <a:bodyPr/>
                    <a:lstStyle/>
                    <a:p>
                      <a:pPr algn="ctr"/>
                      <a:r>
                        <a:rPr lang="en-US" sz="1800" b="0" i="0" kern="1200" dirty="0" smtClean="0">
                          <a:solidFill>
                            <a:schemeClr val="dk1"/>
                          </a:solidFill>
                          <a:effectLst/>
                          <a:latin typeface="+mn-lt"/>
                          <a:ea typeface="+mn-ea"/>
                          <a:cs typeface="+mn-cs"/>
                        </a:rPr>
                        <a:t>3</a:t>
                      </a:r>
                      <a:r>
                        <a:rPr lang="el-GR" sz="1800" b="0" i="0" kern="1200" dirty="0" smtClean="0">
                          <a:solidFill>
                            <a:schemeClr val="dk1"/>
                          </a:solidFill>
                          <a:effectLst/>
                          <a:latin typeface="+mn-lt"/>
                          <a:ea typeface="+mn-ea"/>
                          <a:cs typeface="+mn-cs"/>
                        </a:rPr>
                        <a:t>.</a:t>
                      </a:r>
                      <a:r>
                        <a:rPr lang="en-US" sz="1800" b="0" i="0" kern="1200" dirty="0" smtClean="0">
                          <a:solidFill>
                            <a:schemeClr val="dk1"/>
                          </a:solidFill>
                          <a:effectLst/>
                          <a:latin typeface="+mn-lt"/>
                          <a:ea typeface="+mn-ea"/>
                          <a:cs typeface="+mn-cs"/>
                        </a:rPr>
                        <a:t>742</a:t>
                      </a:r>
                      <a:r>
                        <a:rPr lang="el-GR" sz="1800" b="0" i="0" kern="1200" dirty="0" smtClean="0">
                          <a:solidFill>
                            <a:schemeClr val="dk1"/>
                          </a:solidFill>
                          <a:effectLst/>
                          <a:latin typeface="+mn-lt"/>
                          <a:ea typeface="+mn-ea"/>
                          <a:cs typeface="+mn-cs"/>
                        </a:rPr>
                        <a:t>.</a:t>
                      </a:r>
                      <a:r>
                        <a:rPr lang="en-US" sz="1800" b="0" i="0" kern="1200" dirty="0" smtClean="0">
                          <a:solidFill>
                            <a:schemeClr val="dk1"/>
                          </a:solidFill>
                          <a:effectLst/>
                          <a:latin typeface="+mn-lt"/>
                          <a:ea typeface="+mn-ea"/>
                          <a:cs typeface="+mn-cs"/>
                        </a:rPr>
                        <a:t>996</a:t>
                      </a:r>
                      <a:r>
                        <a:rPr lang="el-GR" sz="1800" b="0" i="0" kern="1200" dirty="0" smtClean="0">
                          <a:solidFill>
                            <a:schemeClr val="dk1"/>
                          </a:solidFill>
                          <a:effectLst/>
                          <a:latin typeface="+mn-lt"/>
                          <a:ea typeface="+mn-ea"/>
                          <a:cs typeface="+mn-cs"/>
                        </a:rPr>
                        <a:t>.</a:t>
                      </a:r>
                      <a:r>
                        <a:rPr lang="en-US" sz="1800" b="0" i="0" kern="1200" dirty="0" smtClean="0">
                          <a:solidFill>
                            <a:schemeClr val="dk1"/>
                          </a:solidFill>
                          <a:effectLst/>
                          <a:latin typeface="+mn-lt"/>
                          <a:ea typeface="+mn-ea"/>
                          <a:cs typeface="+mn-cs"/>
                        </a:rPr>
                        <a:t>641</a:t>
                      </a:r>
                      <a:endParaRPr lang="en-US" dirty="0"/>
                    </a:p>
                  </a:txBody>
                  <a:tcPr/>
                </a:tc>
                <a:tc>
                  <a:txBody>
                    <a:bodyPr/>
                    <a:lstStyle/>
                    <a:p>
                      <a:pPr algn="ctr"/>
                      <a:r>
                        <a:rPr lang="el-GR" dirty="0" smtClean="0"/>
                        <a:t>60</a:t>
                      </a:r>
                      <a:endParaRPr lang="en-US" dirty="0"/>
                    </a:p>
                  </a:txBody>
                  <a:tcPr/>
                </a:tc>
              </a:tr>
              <a:tr h="370840">
                <a:tc>
                  <a:txBody>
                    <a:bodyPr/>
                    <a:lstStyle/>
                    <a:p>
                      <a:r>
                        <a:rPr lang="el-GR" b="1" dirty="0" smtClean="0"/>
                        <a:t>Ευρώπη</a:t>
                      </a:r>
                      <a:endParaRPr lang="en-US" b="1" dirty="0"/>
                    </a:p>
                  </a:txBody>
                  <a:tcPr/>
                </a:tc>
                <a:tc>
                  <a:txBody>
                    <a:bodyPr/>
                    <a:lstStyle/>
                    <a:p>
                      <a:pPr algn="ctr"/>
                      <a:r>
                        <a:rPr lang="el-GR" dirty="0" smtClean="0"/>
                        <a:t>284</a:t>
                      </a:r>
                      <a:endParaRPr lang="en-US" dirty="0"/>
                    </a:p>
                  </a:txBody>
                  <a:tcPr/>
                </a:tc>
                <a:tc>
                  <a:txBody>
                    <a:bodyPr/>
                    <a:lstStyle/>
                    <a:p>
                      <a:pPr algn="ctr"/>
                      <a:r>
                        <a:rPr lang="el-GR" dirty="0" smtClean="0"/>
                        <a:t>4</a:t>
                      </a:r>
                      <a:endParaRPr lang="en-US" dirty="0"/>
                    </a:p>
                  </a:txBody>
                  <a:tcPr/>
                </a:tc>
                <a:tc>
                  <a:txBody>
                    <a:bodyPr/>
                    <a:lstStyle/>
                    <a:p>
                      <a:pPr algn="ctr"/>
                      <a:r>
                        <a:rPr lang="en-US" sz="1800" b="0" i="0" kern="1200" dirty="0" smtClean="0">
                          <a:solidFill>
                            <a:schemeClr val="dk1"/>
                          </a:solidFill>
                          <a:effectLst/>
                          <a:latin typeface="+mn-lt"/>
                          <a:ea typeface="+mn-ea"/>
                          <a:cs typeface="+mn-cs"/>
                        </a:rPr>
                        <a:t>1</a:t>
                      </a:r>
                      <a:r>
                        <a:rPr lang="el-GR" sz="1800" b="0" i="0" kern="1200" dirty="0" smtClean="0">
                          <a:solidFill>
                            <a:schemeClr val="dk1"/>
                          </a:solidFill>
                          <a:effectLst/>
                          <a:latin typeface="+mn-lt"/>
                          <a:ea typeface="+mn-ea"/>
                          <a:cs typeface="+mn-cs"/>
                        </a:rPr>
                        <a:t>.</a:t>
                      </a:r>
                      <a:r>
                        <a:rPr lang="en-US" sz="1800" b="0" i="0" kern="1200" dirty="0" smtClean="0">
                          <a:solidFill>
                            <a:schemeClr val="dk1"/>
                          </a:solidFill>
                          <a:effectLst/>
                          <a:latin typeface="+mn-lt"/>
                          <a:ea typeface="+mn-ea"/>
                          <a:cs typeface="+mn-cs"/>
                        </a:rPr>
                        <a:t>646</a:t>
                      </a:r>
                      <a:r>
                        <a:rPr lang="el-GR" sz="1800" b="0" i="0" kern="1200" dirty="0" smtClean="0">
                          <a:solidFill>
                            <a:schemeClr val="dk1"/>
                          </a:solidFill>
                          <a:effectLst/>
                          <a:latin typeface="+mn-lt"/>
                          <a:ea typeface="+mn-ea"/>
                          <a:cs typeface="+mn-cs"/>
                        </a:rPr>
                        <a:t>.</a:t>
                      </a:r>
                      <a:r>
                        <a:rPr lang="en-US" sz="1800" b="0" i="0" kern="1200" dirty="0" smtClean="0">
                          <a:solidFill>
                            <a:schemeClr val="dk1"/>
                          </a:solidFill>
                          <a:effectLst/>
                          <a:latin typeface="+mn-lt"/>
                          <a:ea typeface="+mn-ea"/>
                          <a:cs typeface="+mn-cs"/>
                        </a:rPr>
                        <a:t>624</a:t>
                      </a:r>
                      <a:r>
                        <a:rPr lang="el-GR" sz="1800" b="0" i="0" kern="1200" dirty="0" smtClean="0">
                          <a:solidFill>
                            <a:schemeClr val="dk1"/>
                          </a:solidFill>
                          <a:effectLst/>
                          <a:latin typeface="+mn-lt"/>
                          <a:ea typeface="+mn-ea"/>
                          <a:cs typeface="+mn-cs"/>
                        </a:rPr>
                        <a:t>.</a:t>
                      </a:r>
                      <a:r>
                        <a:rPr lang="en-US" sz="1800" b="0" i="0" kern="1200" dirty="0" smtClean="0">
                          <a:solidFill>
                            <a:schemeClr val="dk1"/>
                          </a:solidFill>
                          <a:effectLst/>
                          <a:latin typeface="+mn-lt"/>
                          <a:ea typeface="+mn-ea"/>
                          <a:cs typeface="+mn-cs"/>
                        </a:rPr>
                        <a:t>761</a:t>
                      </a:r>
                      <a:endParaRPr lang="en-US" dirty="0"/>
                    </a:p>
                  </a:txBody>
                  <a:tcPr/>
                </a:tc>
                <a:tc>
                  <a:txBody>
                    <a:bodyPr/>
                    <a:lstStyle/>
                    <a:p>
                      <a:pPr algn="ctr"/>
                      <a:r>
                        <a:rPr lang="el-GR" dirty="0" smtClean="0"/>
                        <a:t>26,4</a:t>
                      </a:r>
                      <a:endParaRPr lang="en-US" dirty="0"/>
                    </a:p>
                  </a:txBody>
                  <a:tcPr/>
                </a:tc>
              </a:tr>
              <a:tr h="370840">
                <a:tc>
                  <a:txBody>
                    <a:bodyPr/>
                    <a:lstStyle/>
                    <a:p>
                      <a:r>
                        <a:rPr lang="el-GR" b="1" dirty="0" smtClean="0"/>
                        <a:t>Ειρηνικός</a:t>
                      </a:r>
                      <a:endParaRPr lang="en-US" b="1" dirty="0"/>
                    </a:p>
                  </a:txBody>
                  <a:tcPr/>
                </a:tc>
                <a:tc>
                  <a:txBody>
                    <a:bodyPr/>
                    <a:lstStyle/>
                    <a:p>
                      <a:pPr algn="ctr"/>
                      <a:r>
                        <a:rPr lang="el-GR" dirty="0" smtClean="0"/>
                        <a:t>1.311</a:t>
                      </a:r>
                      <a:endParaRPr lang="en-US" dirty="0"/>
                    </a:p>
                  </a:txBody>
                  <a:tcPr/>
                </a:tc>
                <a:tc>
                  <a:txBody>
                    <a:bodyPr/>
                    <a:lstStyle/>
                    <a:p>
                      <a:pPr algn="ctr"/>
                      <a:r>
                        <a:rPr lang="el-GR" dirty="0" smtClean="0"/>
                        <a:t>18,5</a:t>
                      </a:r>
                      <a:endParaRPr lang="en-US" dirty="0"/>
                    </a:p>
                  </a:txBody>
                  <a:tcPr/>
                </a:tc>
                <a:tc>
                  <a:txBody>
                    <a:bodyPr/>
                    <a:lstStyle/>
                    <a:p>
                      <a:pPr algn="ctr"/>
                      <a:r>
                        <a:rPr lang="en-US" sz="1800" b="0" i="0" kern="1200" dirty="0" smtClean="0">
                          <a:solidFill>
                            <a:schemeClr val="dk1"/>
                          </a:solidFill>
                          <a:effectLst/>
                          <a:latin typeface="+mn-lt"/>
                          <a:ea typeface="+mn-ea"/>
                          <a:cs typeface="+mn-cs"/>
                        </a:rPr>
                        <a:t>6</a:t>
                      </a:r>
                      <a:r>
                        <a:rPr lang="el-GR" sz="1800" b="0" i="0" kern="1200" dirty="0" smtClean="0">
                          <a:solidFill>
                            <a:schemeClr val="dk1"/>
                          </a:solidFill>
                          <a:effectLst/>
                          <a:latin typeface="+mn-lt"/>
                          <a:ea typeface="+mn-ea"/>
                          <a:cs typeface="+mn-cs"/>
                        </a:rPr>
                        <a:t>.</a:t>
                      </a:r>
                      <a:r>
                        <a:rPr lang="en-US" sz="1800" b="0" i="0" kern="1200" dirty="0" smtClean="0">
                          <a:solidFill>
                            <a:schemeClr val="dk1"/>
                          </a:solidFill>
                          <a:effectLst/>
                          <a:latin typeface="+mn-lt"/>
                          <a:ea typeface="+mn-ea"/>
                          <a:cs typeface="+mn-cs"/>
                        </a:rPr>
                        <a:t>551</a:t>
                      </a:r>
                      <a:r>
                        <a:rPr lang="el-GR" sz="1800" b="0" i="0" kern="1200" dirty="0" smtClean="0">
                          <a:solidFill>
                            <a:schemeClr val="dk1"/>
                          </a:solidFill>
                          <a:effectLst/>
                          <a:latin typeface="+mn-lt"/>
                          <a:ea typeface="+mn-ea"/>
                          <a:cs typeface="+mn-cs"/>
                        </a:rPr>
                        <a:t>.</a:t>
                      </a:r>
                      <a:r>
                        <a:rPr lang="en-US" sz="1800" b="0" i="0" kern="1200" dirty="0" smtClean="0">
                          <a:solidFill>
                            <a:schemeClr val="dk1"/>
                          </a:solidFill>
                          <a:effectLst/>
                          <a:latin typeface="+mn-lt"/>
                          <a:ea typeface="+mn-ea"/>
                          <a:cs typeface="+mn-cs"/>
                        </a:rPr>
                        <a:t>278</a:t>
                      </a:r>
                      <a:endParaRPr lang="en-US" dirty="0"/>
                    </a:p>
                  </a:txBody>
                  <a:tcPr/>
                </a:tc>
                <a:tc>
                  <a:txBody>
                    <a:bodyPr/>
                    <a:lstStyle/>
                    <a:p>
                      <a:pPr algn="ctr"/>
                      <a:r>
                        <a:rPr lang="el-GR" dirty="0" smtClean="0"/>
                        <a:t>0,1</a:t>
                      </a:r>
                      <a:endParaRPr lang="en-US" dirty="0"/>
                    </a:p>
                  </a:txBody>
                  <a:tcPr/>
                </a:tc>
              </a:tr>
              <a:tr h="370840">
                <a:tc>
                  <a:txBody>
                    <a:bodyPr/>
                    <a:lstStyle/>
                    <a:p>
                      <a:r>
                        <a:rPr lang="el-GR" dirty="0" smtClean="0"/>
                        <a:t>Σύνολο</a:t>
                      </a:r>
                      <a:endParaRPr lang="en-US" dirty="0"/>
                    </a:p>
                  </a:txBody>
                  <a:tcPr/>
                </a:tc>
                <a:tc>
                  <a:txBody>
                    <a:bodyPr/>
                    <a:lstStyle/>
                    <a:p>
                      <a:pPr algn="ctr"/>
                      <a:r>
                        <a:rPr lang="el-GR" b="1" dirty="0" smtClean="0"/>
                        <a:t>7.105</a:t>
                      </a:r>
                      <a:endParaRPr lang="en-US" b="1" dirty="0"/>
                    </a:p>
                  </a:txBody>
                  <a:tcPr/>
                </a:tc>
                <a:tc>
                  <a:txBody>
                    <a:bodyPr/>
                    <a:lstStyle/>
                    <a:p>
                      <a:pPr algn="ctr"/>
                      <a:r>
                        <a:rPr lang="el-GR" b="1" dirty="0" smtClean="0"/>
                        <a:t>100</a:t>
                      </a:r>
                      <a:endParaRPr lang="en-US" b="1" dirty="0"/>
                    </a:p>
                  </a:txBody>
                  <a:tcPr/>
                </a:tc>
                <a:tc>
                  <a:txBody>
                    <a:bodyPr/>
                    <a:lstStyle/>
                    <a:p>
                      <a:pPr algn="ctr"/>
                      <a:r>
                        <a:rPr lang="en-US" sz="1800" b="1" i="0" kern="1200" dirty="0" smtClean="0">
                          <a:solidFill>
                            <a:schemeClr val="lt1"/>
                          </a:solidFill>
                          <a:effectLst/>
                          <a:latin typeface="+mn-lt"/>
                          <a:ea typeface="+mn-ea"/>
                          <a:cs typeface="+mn-cs"/>
                        </a:rPr>
                        <a:t>6</a:t>
                      </a:r>
                      <a:r>
                        <a:rPr lang="el-GR" sz="1800" b="1" i="0" kern="1200" dirty="0" smtClean="0">
                          <a:solidFill>
                            <a:schemeClr val="lt1"/>
                          </a:solidFill>
                          <a:effectLst/>
                          <a:latin typeface="+mn-lt"/>
                          <a:ea typeface="+mn-ea"/>
                          <a:cs typeface="+mn-cs"/>
                        </a:rPr>
                        <a:t>.</a:t>
                      </a:r>
                      <a:r>
                        <a:rPr lang="en-US" sz="1800" b="1" i="0" kern="1200" dirty="0" smtClean="0">
                          <a:solidFill>
                            <a:schemeClr val="lt1"/>
                          </a:solidFill>
                          <a:effectLst/>
                          <a:latin typeface="+mn-lt"/>
                          <a:ea typeface="+mn-ea"/>
                          <a:cs typeface="+mn-cs"/>
                        </a:rPr>
                        <a:t>236</a:t>
                      </a:r>
                      <a:r>
                        <a:rPr lang="el-GR" sz="1800" b="1" i="0" kern="1200" dirty="0" smtClean="0">
                          <a:solidFill>
                            <a:schemeClr val="lt1"/>
                          </a:solidFill>
                          <a:effectLst/>
                          <a:latin typeface="+mn-lt"/>
                          <a:ea typeface="+mn-ea"/>
                          <a:cs typeface="+mn-cs"/>
                        </a:rPr>
                        <a:t>.</a:t>
                      </a:r>
                      <a:r>
                        <a:rPr lang="en-US" sz="1800" b="1" i="0" kern="1200" dirty="0" smtClean="0">
                          <a:solidFill>
                            <a:schemeClr val="lt1"/>
                          </a:solidFill>
                          <a:effectLst/>
                          <a:latin typeface="+mn-lt"/>
                          <a:ea typeface="+mn-ea"/>
                          <a:cs typeface="+mn-cs"/>
                        </a:rPr>
                        <a:t>421</a:t>
                      </a:r>
                      <a:r>
                        <a:rPr lang="el-GR" sz="1800" b="1" i="0" kern="1200" dirty="0" smtClean="0">
                          <a:solidFill>
                            <a:schemeClr val="lt1"/>
                          </a:solidFill>
                          <a:effectLst/>
                          <a:latin typeface="+mn-lt"/>
                          <a:ea typeface="+mn-ea"/>
                          <a:cs typeface="+mn-cs"/>
                        </a:rPr>
                        <a:t>.</a:t>
                      </a:r>
                      <a:r>
                        <a:rPr lang="en-US" sz="1800" b="1" i="0" kern="1200" dirty="0" smtClean="0">
                          <a:solidFill>
                            <a:schemeClr val="lt1"/>
                          </a:solidFill>
                          <a:effectLst/>
                          <a:latin typeface="+mn-lt"/>
                          <a:ea typeface="+mn-ea"/>
                          <a:cs typeface="+mn-cs"/>
                        </a:rPr>
                        <a:t>567</a:t>
                      </a:r>
                      <a:endParaRPr lang="en-US" b="1" dirty="0"/>
                    </a:p>
                  </a:txBody>
                  <a:tcPr/>
                </a:tc>
                <a:tc>
                  <a:txBody>
                    <a:bodyPr/>
                    <a:lstStyle/>
                    <a:p>
                      <a:pPr algn="ctr"/>
                      <a:r>
                        <a:rPr lang="el-GR" b="1" dirty="0" smtClean="0"/>
                        <a:t>100</a:t>
                      </a:r>
                      <a:endParaRPr lang="en-US" b="1" dirty="0"/>
                    </a:p>
                  </a:txBody>
                  <a:tcPr/>
                </a:tc>
              </a:tr>
            </a:tbl>
          </a:graphicData>
        </a:graphic>
      </p:graphicFrame>
      <p:sp>
        <p:nvSpPr>
          <p:cNvPr id="4" name="Τίτλος 3"/>
          <p:cNvSpPr>
            <a:spLocks noGrp="1"/>
          </p:cNvSpPr>
          <p:nvPr>
            <p:ph type="title"/>
          </p:nvPr>
        </p:nvSpPr>
        <p:spPr/>
        <p:txBody>
          <a:bodyPr>
            <a:normAutofit fontScale="90000"/>
          </a:bodyPr>
          <a:lstStyle/>
          <a:p>
            <a:r>
              <a:rPr lang="el-GR" dirty="0"/>
              <a:t>Γλώσσες στον κόσμο </a:t>
            </a:r>
            <a:br>
              <a:rPr lang="el-GR" dirty="0"/>
            </a:br>
            <a:r>
              <a:rPr lang="el-GR" dirty="0"/>
              <a:t>[Πηγή: </a:t>
            </a:r>
            <a:r>
              <a:rPr lang="en-US" dirty="0">
                <a:hlinkClick r:id="rId2"/>
              </a:rPr>
              <a:t>ethnologue.com</a:t>
            </a:r>
            <a:r>
              <a:rPr lang="el-GR" dirty="0"/>
              <a:t>]</a:t>
            </a:r>
          </a:p>
        </p:txBody>
      </p:sp>
    </p:spTree>
    <p:extLst>
      <p:ext uri="{BB962C8B-B14F-4D97-AF65-F5344CB8AC3E}">
        <p14:creationId xmlns:p14="http://schemas.microsoft.com/office/powerpoint/2010/main" val="4439511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70508" y="188640"/>
            <a:ext cx="8229600" cy="1143000"/>
          </a:xfrm>
        </p:spPr>
        <p:txBody>
          <a:bodyPr>
            <a:normAutofit fontScale="90000"/>
          </a:bodyPr>
          <a:lstStyle/>
          <a:p>
            <a:r>
              <a:rPr lang="el-GR" dirty="0"/>
              <a:t>Εξωτερική πλευρά του γλωσσικού </a:t>
            </a:r>
            <a:r>
              <a:rPr lang="el-GR" dirty="0" smtClean="0"/>
              <a:t>σημείου</a:t>
            </a:r>
            <a:r>
              <a:rPr lang="en-US" dirty="0" smtClean="0"/>
              <a:t> (2)</a:t>
            </a:r>
            <a:endParaRPr lang="el-GR" dirty="0"/>
          </a:p>
        </p:txBody>
      </p:sp>
      <p:sp>
        <p:nvSpPr>
          <p:cNvPr id="3" name="Θέση περιεχομένου 2"/>
          <p:cNvSpPr>
            <a:spLocks noGrp="1"/>
          </p:cNvSpPr>
          <p:nvPr>
            <p:ph idx="1"/>
          </p:nvPr>
        </p:nvSpPr>
        <p:spPr>
          <a:xfrm>
            <a:off x="264828" y="1475656"/>
            <a:ext cx="8640960" cy="4761656"/>
          </a:xfrm>
        </p:spPr>
        <p:txBody>
          <a:bodyPr>
            <a:noAutofit/>
          </a:bodyPr>
          <a:lstStyle/>
          <a:p>
            <a:pPr>
              <a:spcAft>
                <a:spcPts val="0"/>
              </a:spcAft>
              <a:defRPr/>
            </a:pPr>
            <a:r>
              <a:rPr lang="el-GR" sz="2400" dirty="0" smtClean="0"/>
              <a:t>Η </a:t>
            </a:r>
            <a:r>
              <a:rPr lang="el-GR" sz="2400" dirty="0"/>
              <a:t>πραγμάτωση της μορφής δεν είναι υποχρεωτικό να πάρει πάντα τη μορφή παραγωγής ήχων. Η υλοποίησή της μπορεί να γίνει και μέσα από τη γραφή. Οι κινήσεις που κάνει το χέρι όταν γράφει είναι αντίστοιχες με αυτές που κάνουν τα φωνητικά όργανα όταν προφέρουν με την έννοια ότι και στις δύο περιπτώσεις εξωτερικεύεται η γνώση του πως θα πρέπει να είναι η ακουστική ή η γραπτή εικόνα μιας λέξης. Ο σωστός συνδυασμός φωνημάτων ή γραμμάτων οδηγεί στην επιτυχημένη δόμηση της εξωτερικής πλευράς του γλωσσικού σημείου.</a:t>
            </a:r>
          </a:p>
        </p:txBody>
      </p:sp>
    </p:spTree>
    <p:extLst>
      <p:ext uri="{BB962C8B-B14F-4D97-AF65-F5344CB8AC3E}">
        <p14:creationId xmlns:p14="http://schemas.microsoft.com/office/powerpoint/2010/main" val="22858467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Γλωσσικές λειτουργίες (1)</a:t>
            </a:r>
          </a:p>
        </p:txBody>
      </p:sp>
      <p:sp>
        <p:nvSpPr>
          <p:cNvPr id="3" name="Θέση περιεχομένου 2"/>
          <p:cNvSpPr>
            <a:spLocks noGrp="1"/>
          </p:cNvSpPr>
          <p:nvPr>
            <p:ph idx="1"/>
          </p:nvPr>
        </p:nvSpPr>
        <p:spPr>
          <a:xfrm>
            <a:off x="323528" y="1556792"/>
            <a:ext cx="8496944" cy="4525963"/>
          </a:xfrm>
        </p:spPr>
        <p:txBody>
          <a:bodyPr>
            <a:noAutofit/>
          </a:bodyPr>
          <a:lstStyle/>
          <a:p>
            <a:pPr>
              <a:lnSpc>
                <a:spcPct val="90000"/>
              </a:lnSpc>
              <a:spcBef>
                <a:spcPts val="600"/>
              </a:spcBef>
              <a:spcAft>
                <a:spcPts val="0"/>
              </a:spcAft>
              <a:defRPr/>
            </a:pPr>
            <a:r>
              <a:rPr lang="el-GR" sz="2400" b="1" dirty="0">
                <a:solidFill>
                  <a:srgbClr val="5075BC"/>
                </a:solidFill>
              </a:rPr>
              <a:t>Επικοινωνιακή λειτουργία (</a:t>
            </a:r>
            <a:r>
              <a:rPr lang="en-US" sz="2400" b="1" dirty="0">
                <a:solidFill>
                  <a:srgbClr val="5075BC"/>
                </a:solidFill>
              </a:rPr>
              <a:t>communicative function)</a:t>
            </a:r>
            <a:r>
              <a:rPr lang="el-GR" sz="2400" dirty="0"/>
              <a:t>: Μέσω αυτής η γλώσσα χρησιμοποιείται ως βασικό επικοινωνιακό όργανο μεταξύ των ανθρώπων και γίνεται διακινητής μηνυμάτων με συγκεκριμένο νοηματικά περιεχόμενο που αποκωδικοποιείται με βάση συμβάσεις κοινά αποδεκτές στη γλωσσική κοινότητα.</a:t>
            </a:r>
          </a:p>
          <a:p>
            <a:pPr>
              <a:lnSpc>
                <a:spcPct val="90000"/>
              </a:lnSpc>
              <a:spcBef>
                <a:spcPts val="600"/>
              </a:spcBef>
              <a:spcAft>
                <a:spcPts val="0"/>
              </a:spcAft>
              <a:defRPr/>
            </a:pPr>
            <a:r>
              <a:rPr lang="el-GR" sz="2400" b="1" dirty="0">
                <a:solidFill>
                  <a:srgbClr val="5075BC"/>
                </a:solidFill>
              </a:rPr>
              <a:t>Συναισθηματική λειτουργία (</a:t>
            </a:r>
            <a:r>
              <a:rPr lang="en-US" sz="2400" b="1" dirty="0">
                <a:solidFill>
                  <a:srgbClr val="5075BC"/>
                </a:solidFill>
              </a:rPr>
              <a:t>emotive function)</a:t>
            </a:r>
            <a:r>
              <a:rPr lang="en-US" sz="2400" dirty="0"/>
              <a:t>: </a:t>
            </a:r>
            <a:r>
              <a:rPr lang="el-GR" sz="2400" dirty="0"/>
              <a:t>Η γλώσσα πολλές φορές χρησιμοποιείται για την εξωτερίκευση συναισθηματικών καταστάσεων (π.χ. ο θυμός μπορεί να εκφραστεί μέσα από συγκεκριμένη γλωσσική συμπεριφορά σε διαφορετικά επίπεδα. Στο επίπεδο της φωνητικής με την αύξηση της έντασης της φωνής μας, στο επίπεδο του λεξιλογίου με την επιλογή συγκεκριμένων λεξικών τύπων με αρνητική σημασία </a:t>
            </a:r>
            <a:r>
              <a:rPr lang="el-GR" sz="2400" dirty="0" err="1"/>
              <a:t>κ.ο.κ</a:t>
            </a:r>
            <a:r>
              <a:rPr lang="el-GR" sz="2400" dirty="0" err="1" smtClean="0"/>
              <a:t>.</a:t>
            </a:r>
            <a:r>
              <a:rPr lang="el-GR" sz="2400" dirty="0" smtClean="0"/>
              <a:t>)</a:t>
            </a:r>
            <a:endParaRPr lang="el-GR" sz="2400" dirty="0"/>
          </a:p>
        </p:txBody>
      </p:sp>
    </p:spTree>
    <p:extLst>
      <p:ext uri="{BB962C8B-B14F-4D97-AF65-F5344CB8AC3E}">
        <p14:creationId xmlns:p14="http://schemas.microsoft.com/office/powerpoint/2010/main" val="37423891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Γλωσσικές λειτουργίες </a:t>
            </a:r>
            <a:r>
              <a:rPr lang="el-GR" dirty="0" smtClean="0"/>
              <a:t>(</a:t>
            </a:r>
            <a:r>
              <a:rPr lang="en-US" dirty="0" smtClean="0"/>
              <a:t>2</a:t>
            </a:r>
            <a:r>
              <a:rPr lang="el-GR" dirty="0" smtClean="0"/>
              <a:t>)</a:t>
            </a:r>
            <a:endParaRPr lang="el-GR" dirty="0"/>
          </a:p>
        </p:txBody>
      </p:sp>
      <p:sp>
        <p:nvSpPr>
          <p:cNvPr id="3" name="Θέση περιεχομένου 2"/>
          <p:cNvSpPr>
            <a:spLocks noGrp="1"/>
          </p:cNvSpPr>
          <p:nvPr>
            <p:ph idx="1"/>
          </p:nvPr>
        </p:nvSpPr>
        <p:spPr>
          <a:xfrm>
            <a:off x="323528" y="1556792"/>
            <a:ext cx="8496944" cy="4525963"/>
          </a:xfrm>
        </p:spPr>
        <p:txBody>
          <a:bodyPr>
            <a:noAutofit/>
          </a:bodyPr>
          <a:lstStyle/>
          <a:p>
            <a:pPr>
              <a:spcAft>
                <a:spcPts val="0"/>
              </a:spcAft>
              <a:defRPr/>
            </a:pPr>
            <a:r>
              <a:rPr lang="el-GR" sz="2400" b="1" dirty="0" smtClean="0">
                <a:solidFill>
                  <a:srgbClr val="5075BC"/>
                </a:solidFill>
              </a:rPr>
              <a:t>Λειτουργία </a:t>
            </a:r>
            <a:r>
              <a:rPr lang="el-GR" sz="2400" b="1" dirty="0">
                <a:solidFill>
                  <a:srgbClr val="5075BC"/>
                </a:solidFill>
              </a:rPr>
              <a:t>κοινωνικής αλληλεπίδρασης (</a:t>
            </a:r>
            <a:r>
              <a:rPr lang="en-US" sz="2400" b="1" dirty="0">
                <a:solidFill>
                  <a:srgbClr val="5075BC"/>
                </a:solidFill>
              </a:rPr>
              <a:t>social interaction function)</a:t>
            </a:r>
            <a:r>
              <a:rPr lang="el-GR" sz="2400" dirty="0"/>
              <a:t>: Η γλώσσα χρησιμοποιείται πολλές φορές για να διατηρήσει μια κοινωνική επαφή ή να σηματοδοτήσει μια συγκεκριμένη περίσταση επικοινωνίας. Οι χαιρετισμοί (π.χ. καλημέρα, καληνύχτα), οι ευχές (χρόνια πολλά, και του χρόνου) και οι στερεοποιημένες εκφράσεις (Χριστός και Παναγία, με τις υγείες σας) χρησιμοποιούνται τις περισσότερες φορές όχι για το μήνυμα που φέρουν αλλά για την κοινωνική σύμβαση που εξυπηρετούν.</a:t>
            </a:r>
          </a:p>
          <a:p>
            <a:pPr>
              <a:spcAft>
                <a:spcPts val="0"/>
              </a:spcAft>
              <a:defRPr/>
            </a:pPr>
            <a:endParaRPr lang="el-GR" sz="2400" dirty="0"/>
          </a:p>
        </p:txBody>
      </p:sp>
    </p:spTree>
    <p:extLst>
      <p:ext uri="{BB962C8B-B14F-4D97-AF65-F5344CB8AC3E}">
        <p14:creationId xmlns:p14="http://schemas.microsoft.com/office/powerpoint/2010/main" val="24927921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Γλωσσικές λειτουργίες </a:t>
            </a:r>
            <a:r>
              <a:rPr lang="el-GR" dirty="0" smtClean="0"/>
              <a:t>(</a:t>
            </a:r>
            <a:r>
              <a:rPr lang="en-US" dirty="0" smtClean="0"/>
              <a:t>3</a:t>
            </a:r>
            <a:r>
              <a:rPr lang="el-GR" dirty="0" smtClean="0"/>
              <a:t>)</a:t>
            </a:r>
            <a:endParaRPr lang="el-GR" dirty="0"/>
          </a:p>
        </p:txBody>
      </p:sp>
      <p:sp>
        <p:nvSpPr>
          <p:cNvPr id="3" name="Θέση περιεχομένου 2"/>
          <p:cNvSpPr>
            <a:spLocks noGrp="1"/>
          </p:cNvSpPr>
          <p:nvPr>
            <p:ph idx="1"/>
          </p:nvPr>
        </p:nvSpPr>
        <p:spPr>
          <a:xfrm>
            <a:off x="323528" y="1556792"/>
            <a:ext cx="8496944" cy="4525963"/>
          </a:xfrm>
        </p:spPr>
        <p:txBody>
          <a:bodyPr>
            <a:noAutofit/>
          </a:bodyPr>
          <a:lstStyle/>
          <a:p>
            <a:pPr>
              <a:spcAft>
                <a:spcPts val="0"/>
              </a:spcAft>
              <a:defRPr/>
            </a:pPr>
            <a:r>
              <a:rPr lang="el-GR" sz="2400" b="1" dirty="0">
                <a:solidFill>
                  <a:srgbClr val="5075BC"/>
                </a:solidFill>
              </a:rPr>
              <a:t>Φωνητική λειτουργία (</a:t>
            </a:r>
            <a:r>
              <a:rPr lang="en-US" sz="2400" b="1" dirty="0">
                <a:solidFill>
                  <a:srgbClr val="5075BC"/>
                </a:solidFill>
              </a:rPr>
              <a:t>phonetic function)</a:t>
            </a:r>
            <a:r>
              <a:rPr lang="en-US" sz="2400" dirty="0"/>
              <a:t>:</a:t>
            </a:r>
            <a:r>
              <a:rPr lang="el-GR" sz="2400" dirty="0"/>
              <a:t> Πολλές φορές σε στιχάκια παιδικών τραγουδιών παρατηρούμε την χρήση λέξεων που δεν έχουν καμία σημασία αλλά χρησιμοποιούνται αποκλειστικά για την ρυθμική τους αίσθηση (θυμηθείτε το τραγουδάκι </a:t>
            </a:r>
            <a:r>
              <a:rPr lang="el-GR" sz="2400" i="1" dirty="0"/>
              <a:t>Α </a:t>
            </a:r>
            <a:r>
              <a:rPr lang="el-GR" sz="2400" i="1" dirty="0" err="1"/>
              <a:t>μπε</a:t>
            </a:r>
            <a:r>
              <a:rPr lang="el-GR" sz="2400" i="1" dirty="0"/>
              <a:t> μπα </a:t>
            </a:r>
            <a:r>
              <a:rPr lang="el-GR" sz="2400" i="1" dirty="0" err="1"/>
              <a:t>μπλομ</a:t>
            </a:r>
            <a:r>
              <a:rPr lang="el-GR" sz="2400" dirty="0"/>
              <a:t>). Σε αυτή τη λειτουργία στηρίχθηκαν και ορισμένα λογοτεχνικά κινήματα όπως ο </a:t>
            </a:r>
            <a:r>
              <a:rPr lang="el-GR" sz="2400" dirty="0" err="1"/>
              <a:t>Λετρισμός</a:t>
            </a:r>
            <a:r>
              <a:rPr lang="el-GR" sz="2400" dirty="0"/>
              <a:t> τα οποία παρήγαγαν ποιήματα με "λέξεις" που δεν είχαν </a:t>
            </a:r>
            <a:r>
              <a:rPr lang="el-GR" sz="2400" dirty="0" err="1"/>
              <a:t>καμμία</a:t>
            </a:r>
            <a:r>
              <a:rPr lang="el-GR" sz="2400" dirty="0"/>
              <a:t> ιδιαίτερη σημασία, αλλά προκαλούσαν ηχητική εντύπωση όμοια με αυτή που παίρνουμε από μια λέξη που </a:t>
            </a:r>
            <a:r>
              <a:rPr lang="el-GR" sz="2400" dirty="0" smtClean="0"/>
              <a:t>συνδέεται </a:t>
            </a:r>
            <a:r>
              <a:rPr lang="el-GR" sz="2400" dirty="0"/>
              <a:t>με κάποια συγκεκριμένη σημασία. Για το συγκεκριμένο λογοτεχνικό κίνημα, την φωνητική αξιοποίηση των γλωσσικών στοιχείων και συγκεκριμένα παραδείγματα σε ελληνικά ποιήματα διαβάστε από το </a:t>
            </a:r>
            <a:r>
              <a:rPr lang="el-GR" sz="2400" b="1" dirty="0"/>
              <a:t>ΘΓ</a:t>
            </a:r>
            <a:r>
              <a:rPr lang="el-GR" sz="2400" dirty="0"/>
              <a:t> το </a:t>
            </a:r>
            <a:r>
              <a:rPr lang="el-GR" sz="2400" dirty="0" err="1"/>
              <a:t>υποκεφάλαιο</a:t>
            </a:r>
            <a:r>
              <a:rPr lang="el-GR" sz="2400" dirty="0"/>
              <a:t> 4.3.6. </a:t>
            </a:r>
          </a:p>
          <a:p>
            <a:pPr>
              <a:spcAft>
                <a:spcPts val="0"/>
              </a:spcAft>
              <a:defRPr/>
            </a:pPr>
            <a:endParaRPr lang="el-GR" sz="2400" dirty="0"/>
          </a:p>
        </p:txBody>
      </p:sp>
    </p:spTree>
    <p:extLst>
      <p:ext uri="{BB962C8B-B14F-4D97-AF65-F5344CB8AC3E}">
        <p14:creationId xmlns:p14="http://schemas.microsoft.com/office/powerpoint/2010/main" val="15548255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Γλωσσικές λειτουργίες </a:t>
            </a:r>
            <a:r>
              <a:rPr lang="el-GR" dirty="0" smtClean="0"/>
              <a:t>(</a:t>
            </a:r>
            <a:r>
              <a:rPr lang="en-US" dirty="0" smtClean="0"/>
              <a:t>4</a:t>
            </a:r>
            <a:r>
              <a:rPr lang="el-GR" dirty="0" smtClean="0"/>
              <a:t>)</a:t>
            </a:r>
            <a:endParaRPr lang="el-GR" dirty="0"/>
          </a:p>
        </p:txBody>
      </p:sp>
      <p:sp>
        <p:nvSpPr>
          <p:cNvPr id="3" name="Θέση περιεχομένου 2"/>
          <p:cNvSpPr>
            <a:spLocks noGrp="1"/>
          </p:cNvSpPr>
          <p:nvPr>
            <p:ph idx="1"/>
          </p:nvPr>
        </p:nvSpPr>
        <p:spPr>
          <a:xfrm>
            <a:off x="323528" y="1556792"/>
            <a:ext cx="8496944" cy="4525963"/>
          </a:xfrm>
        </p:spPr>
        <p:txBody>
          <a:bodyPr>
            <a:noAutofit/>
          </a:bodyPr>
          <a:lstStyle/>
          <a:p>
            <a:pPr>
              <a:spcAft>
                <a:spcPts val="0"/>
              </a:spcAft>
              <a:defRPr/>
            </a:pPr>
            <a:r>
              <a:rPr lang="el-GR" sz="2400" b="1" dirty="0" smtClean="0">
                <a:solidFill>
                  <a:srgbClr val="5075BC"/>
                </a:solidFill>
              </a:rPr>
              <a:t>Θρησκευτική </a:t>
            </a:r>
            <a:r>
              <a:rPr lang="el-GR" sz="2400" b="1" dirty="0">
                <a:solidFill>
                  <a:srgbClr val="5075BC"/>
                </a:solidFill>
              </a:rPr>
              <a:t>- μαγική λειτουργία (</a:t>
            </a:r>
            <a:r>
              <a:rPr lang="en-US" sz="2400" b="1" dirty="0">
                <a:solidFill>
                  <a:srgbClr val="5075BC"/>
                </a:solidFill>
              </a:rPr>
              <a:t>religious – magical function)</a:t>
            </a:r>
            <a:r>
              <a:rPr lang="el-GR" sz="2400" dirty="0"/>
              <a:t>: Η γλώσσα χρησιμοποιείται από όλες τις θρησκευτικές παραδόσεις ως μέσο επίκλησης και ελέγχου των υπερφυσικών οντοτήτων που πρεσβεύουν αυτές (για παράδειγμα τη στιγμή της  Χριστιανικής Θείας Λειτουργίας κατά την οποία λέγεται το </a:t>
            </a:r>
            <a:r>
              <a:rPr lang="el-GR" sz="2400" i="1" dirty="0"/>
              <a:t>Τούτο εστί το σώμα μου … </a:t>
            </a:r>
            <a:r>
              <a:rPr lang="el-GR" sz="2400" dirty="0"/>
              <a:t>ο άρτος και το κρασί μετουσιώνεται σε θεία κοινωνία).</a:t>
            </a:r>
          </a:p>
          <a:p>
            <a:pPr>
              <a:spcAft>
                <a:spcPts val="0"/>
              </a:spcAft>
              <a:defRPr/>
            </a:pPr>
            <a:endParaRPr lang="el-GR" sz="2400" dirty="0"/>
          </a:p>
        </p:txBody>
      </p:sp>
    </p:spTree>
    <p:extLst>
      <p:ext uri="{BB962C8B-B14F-4D97-AF65-F5344CB8AC3E}">
        <p14:creationId xmlns:p14="http://schemas.microsoft.com/office/powerpoint/2010/main" val="36458472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Σχηματική αναπαράσταση της επικοινωνίας</a:t>
            </a:r>
          </a:p>
        </p:txBody>
      </p:sp>
      <p:grpSp>
        <p:nvGrpSpPr>
          <p:cNvPr id="25" name="Group 27" descr="Αναπαράσταση της επικοινωνίας" title="Σχεδιάγραμμα"/>
          <p:cNvGrpSpPr>
            <a:grpSpLocks/>
          </p:cNvGrpSpPr>
          <p:nvPr/>
        </p:nvGrpSpPr>
        <p:grpSpPr bwMode="auto">
          <a:xfrm>
            <a:off x="631848" y="2420888"/>
            <a:ext cx="8077200" cy="2362200"/>
            <a:chOff x="1800" y="2925"/>
            <a:chExt cx="8325" cy="2396"/>
          </a:xfrm>
        </p:grpSpPr>
        <p:grpSp>
          <p:nvGrpSpPr>
            <p:cNvPr id="26" name="Group 28"/>
            <p:cNvGrpSpPr>
              <a:grpSpLocks/>
            </p:cNvGrpSpPr>
            <p:nvPr/>
          </p:nvGrpSpPr>
          <p:grpSpPr bwMode="auto">
            <a:xfrm>
              <a:off x="1800" y="2925"/>
              <a:ext cx="8325" cy="2396"/>
              <a:chOff x="1800" y="2925"/>
              <a:chExt cx="8325" cy="2396"/>
            </a:xfrm>
          </p:grpSpPr>
          <p:grpSp>
            <p:nvGrpSpPr>
              <p:cNvPr id="28" name="Group 29"/>
              <p:cNvGrpSpPr>
                <a:grpSpLocks/>
              </p:cNvGrpSpPr>
              <p:nvPr/>
            </p:nvGrpSpPr>
            <p:grpSpPr bwMode="auto">
              <a:xfrm>
                <a:off x="1800" y="3971"/>
                <a:ext cx="2070" cy="405"/>
                <a:chOff x="1800" y="2565"/>
                <a:chExt cx="2070" cy="405"/>
              </a:xfrm>
            </p:grpSpPr>
            <p:sp>
              <p:nvSpPr>
                <p:cNvPr id="48" name="Text Box 30"/>
                <p:cNvSpPr txBox="1">
                  <a:spLocks noChangeArrowheads="1"/>
                </p:cNvSpPr>
                <p:nvPr/>
              </p:nvSpPr>
              <p:spPr bwMode="auto">
                <a:xfrm>
                  <a:off x="1800" y="2565"/>
                  <a:ext cx="1440" cy="405"/>
                </a:xfrm>
                <a:prstGeom prst="rect">
                  <a:avLst/>
                </a:prstGeom>
                <a:solidFill>
                  <a:srgbClr val="FFFFFF"/>
                </a:solidFill>
                <a:ln w="9525">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Aft>
                      <a:spcPts val="1000"/>
                    </a:spcAft>
                  </a:pPr>
                  <a:r>
                    <a:rPr lang="el-GR"/>
                    <a:t>ΟΜΙΛΗΤΗΣ</a:t>
                  </a:r>
                  <a:endParaRPr lang="el-GR">
                    <a:latin typeface="Arial" panose="020B0604020202020204" pitchFamily="34" charset="0"/>
                  </a:endParaRPr>
                </a:p>
              </p:txBody>
            </p:sp>
            <p:sp>
              <p:nvSpPr>
                <p:cNvPr id="49" name="Line 31"/>
                <p:cNvSpPr>
                  <a:spLocks noChangeShapeType="1"/>
                </p:cNvSpPr>
                <p:nvPr/>
              </p:nvSpPr>
              <p:spPr bwMode="auto">
                <a:xfrm>
                  <a:off x="3240" y="2790"/>
                  <a:ext cx="63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29" name="Group 32"/>
              <p:cNvGrpSpPr>
                <a:grpSpLocks/>
              </p:cNvGrpSpPr>
              <p:nvPr/>
            </p:nvGrpSpPr>
            <p:grpSpPr bwMode="auto">
              <a:xfrm>
                <a:off x="4005" y="3431"/>
                <a:ext cx="1440" cy="1440"/>
                <a:chOff x="4185" y="2565"/>
                <a:chExt cx="1440" cy="1440"/>
              </a:xfrm>
            </p:grpSpPr>
            <p:sp>
              <p:nvSpPr>
                <p:cNvPr id="46" name="Oval 33"/>
                <p:cNvSpPr>
                  <a:spLocks noChangeArrowheads="1"/>
                </p:cNvSpPr>
                <p:nvPr/>
              </p:nvSpPr>
              <p:spPr bwMode="auto">
                <a:xfrm>
                  <a:off x="4185" y="2565"/>
                  <a:ext cx="1440" cy="1440"/>
                </a:xfrm>
                <a:prstGeom prst="ellipse">
                  <a:avLst/>
                </a:prstGeom>
                <a:solidFill>
                  <a:srgbClr val="FFFFFF"/>
                </a:solidFill>
                <a:ln w="9525">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l-GR"/>
                </a:p>
              </p:txBody>
            </p:sp>
            <p:sp>
              <p:nvSpPr>
                <p:cNvPr id="47" name="Text Box 34"/>
                <p:cNvSpPr txBox="1">
                  <a:spLocks noChangeArrowheads="1"/>
                </p:cNvSpPr>
                <p:nvPr/>
              </p:nvSpPr>
              <p:spPr bwMode="auto">
                <a:xfrm>
                  <a:off x="4317" y="2970"/>
                  <a:ext cx="1170" cy="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Aft>
                      <a:spcPts val="1000"/>
                    </a:spcAft>
                  </a:pPr>
                  <a:r>
                    <a:rPr lang="el-GR" sz="1600"/>
                    <a:t>ΚΩΔΙΚΟ-ΠΟΙΗΣΗ</a:t>
                  </a:r>
                  <a:endParaRPr lang="el-GR" sz="1600">
                    <a:latin typeface="Arial" panose="020B0604020202020204" pitchFamily="34" charset="0"/>
                  </a:endParaRPr>
                </a:p>
              </p:txBody>
            </p:sp>
          </p:grpSp>
          <p:grpSp>
            <p:nvGrpSpPr>
              <p:cNvPr id="30" name="Group 35"/>
              <p:cNvGrpSpPr>
                <a:grpSpLocks/>
              </p:cNvGrpSpPr>
              <p:nvPr/>
            </p:nvGrpSpPr>
            <p:grpSpPr bwMode="auto">
              <a:xfrm>
                <a:off x="6390" y="3431"/>
                <a:ext cx="1440" cy="1440"/>
                <a:chOff x="4185" y="2565"/>
                <a:chExt cx="1440" cy="1440"/>
              </a:xfrm>
            </p:grpSpPr>
            <p:sp>
              <p:nvSpPr>
                <p:cNvPr id="44" name="Oval 36"/>
                <p:cNvSpPr>
                  <a:spLocks noChangeArrowheads="1"/>
                </p:cNvSpPr>
                <p:nvPr/>
              </p:nvSpPr>
              <p:spPr bwMode="auto">
                <a:xfrm>
                  <a:off x="4185" y="2565"/>
                  <a:ext cx="1440" cy="1440"/>
                </a:xfrm>
                <a:prstGeom prst="ellipse">
                  <a:avLst/>
                </a:prstGeom>
                <a:solidFill>
                  <a:srgbClr val="FFFFFF"/>
                </a:solidFill>
                <a:ln w="9525">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l-GR"/>
                </a:p>
              </p:txBody>
            </p:sp>
            <p:sp>
              <p:nvSpPr>
                <p:cNvPr id="45" name="Text Box 37"/>
                <p:cNvSpPr txBox="1">
                  <a:spLocks noChangeArrowheads="1"/>
                </p:cNvSpPr>
                <p:nvPr/>
              </p:nvSpPr>
              <p:spPr bwMode="auto">
                <a:xfrm>
                  <a:off x="4317" y="2970"/>
                  <a:ext cx="1170" cy="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Aft>
                      <a:spcPts val="1000"/>
                    </a:spcAft>
                  </a:pPr>
                  <a:r>
                    <a:rPr lang="el-GR" sz="1600"/>
                    <a:t>ΑΠΟΚΩΔΙ-ΚΟΠΟΙΗΣΗ</a:t>
                  </a:r>
                  <a:endParaRPr lang="el-GR" sz="1600">
                    <a:latin typeface="Arial" panose="020B0604020202020204" pitchFamily="34" charset="0"/>
                  </a:endParaRPr>
                </a:p>
              </p:txBody>
            </p:sp>
          </p:grpSp>
          <p:sp>
            <p:nvSpPr>
              <p:cNvPr id="31" name="Line 38"/>
              <p:cNvSpPr>
                <a:spLocks noChangeShapeType="1"/>
              </p:cNvSpPr>
              <p:nvPr/>
            </p:nvSpPr>
            <p:spPr bwMode="auto">
              <a:xfrm>
                <a:off x="4725" y="4871"/>
                <a:ext cx="0" cy="27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Text Box 39"/>
              <p:cNvSpPr txBox="1">
                <a:spLocks noChangeArrowheads="1"/>
              </p:cNvSpPr>
              <p:nvPr/>
            </p:nvSpPr>
            <p:spPr bwMode="auto">
              <a:xfrm>
                <a:off x="5175" y="4916"/>
                <a:ext cx="1440" cy="405"/>
              </a:xfrm>
              <a:prstGeom prst="rect">
                <a:avLst/>
              </a:prstGeom>
              <a:solidFill>
                <a:srgbClr val="DDDDDD"/>
              </a:solidFill>
              <a:ln w="9525">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Aft>
                    <a:spcPts val="1000"/>
                  </a:spcAft>
                </a:pPr>
                <a:r>
                  <a:rPr lang="el-GR"/>
                  <a:t>ΜΗΝΥΜΑ</a:t>
                </a:r>
                <a:endParaRPr lang="el-GR">
                  <a:latin typeface="Arial" panose="020B0604020202020204" pitchFamily="34" charset="0"/>
                </a:endParaRPr>
              </a:p>
            </p:txBody>
          </p:sp>
          <p:sp>
            <p:nvSpPr>
              <p:cNvPr id="33" name="Line 40"/>
              <p:cNvSpPr>
                <a:spLocks noChangeShapeType="1"/>
              </p:cNvSpPr>
              <p:nvPr/>
            </p:nvSpPr>
            <p:spPr bwMode="auto">
              <a:xfrm>
                <a:off x="4725" y="5141"/>
                <a:ext cx="4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41"/>
              <p:cNvSpPr>
                <a:spLocks noChangeShapeType="1"/>
              </p:cNvSpPr>
              <p:nvPr/>
            </p:nvSpPr>
            <p:spPr bwMode="auto">
              <a:xfrm>
                <a:off x="7110" y="4871"/>
                <a:ext cx="0" cy="27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42"/>
              <p:cNvSpPr>
                <a:spLocks noChangeShapeType="1"/>
              </p:cNvSpPr>
              <p:nvPr/>
            </p:nvSpPr>
            <p:spPr bwMode="auto">
              <a:xfrm flipH="1">
                <a:off x="6615" y="5141"/>
                <a:ext cx="49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Text Box 43"/>
              <p:cNvSpPr txBox="1">
                <a:spLocks noChangeArrowheads="1"/>
              </p:cNvSpPr>
              <p:nvPr/>
            </p:nvSpPr>
            <p:spPr bwMode="auto">
              <a:xfrm>
                <a:off x="5175" y="2925"/>
                <a:ext cx="1440" cy="360"/>
              </a:xfrm>
              <a:prstGeom prst="rect">
                <a:avLst/>
              </a:prstGeom>
              <a:solidFill>
                <a:srgbClr val="DDDDDD"/>
              </a:solidFill>
              <a:ln w="9525">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Aft>
                    <a:spcPts val="1000"/>
                  </a:spcAft>
                </a:pPr>
                <a:r>
                  <a:rPr lang="el-GR"/>
                  <a:t>ΚΩΔΙΚΑΣ</a:t>
                </a:r>
                <a:endParaRPr lang="el-GR">
                  <a:latin typeface="Arial" panose="020B0604020202020204" pitchFamily="34" charset="0"/>
                </a:endParaRPr>
              </a:p>
            </p:txBody>
          </p:sp>
          <p:sp>
            <p:nvSpPr>
              <p:cNvPr id="37" name="Line 44"/>
              <p:cNvSpPr>
                <a:spLocks noChangeShapeType="1"/>
              </p:cNvSpPr>
              <p:nvPr/>
            </p:nvSpPr>
            <p:spPr bwMode="auto">
              <a:xfrm flipV="1">
                <a:off x="4725" y="3105"/>
                <a:ext cx="0" cy="31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Line 45"/>
              <p:cNvSpPr>
                <a:spLocks noChangeShapeType="1"/>
              </p:cNvSpPr>
              <p:nvPr/>
            </p:nvSpPr>
            <p:spPr bwMode="auto">
              <a:xfrm>
                <a:off x="4725" y="3105"/>
                <a:ext cx="4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 name="Line 46"/>
              <p:cNvSpPr>
                <a:spLocks noChangeShapeType="1"/>
              </p:cNvSpPr>
              <p:nvPr/>
            </p:nvSpPr>
            <p:spPr bwMode="auto">
              <a:xfrm>
                <a:off x="6615" y="3105"/>
                <a:ext cx="5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Line 47"/>
              <p:cNvSpPr>
                <a:spLocks noChangeShapeType="1"/>
              </p:cNvSpPr>
              <p:nvPr/>
            </p:nvSpPr>
            <p:spPr bwMode="auto">
              <a:xfrm>
                <a:off x="7155" y="3105"/>
                <a:ext cx="0" cy="31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1" name="Group 48"/>
              <p:cNvGrpSpPr>
                <a:grpSpLocks/>
              </p:cNvGrpSpPr>
              <p:nvPr/>
            </p:nvGrpSpPr>
            <p:grpSpPr bwMode="auto">
              <a:xfrm>
                <a:off x="7830" y="3971"/>
                <a:ext cx="2295" cy="405"/>
                <a:chOff x="7830" y="3971"/>
                <a:chExt cx="2295" cy="405"/>
              </a:xfrm>
            </p:grpSpPr>
            <p:sp>
              <p:nvSpPr>
                <p:cNvPr id="42" name="Text Box 49"/>
                <p:cNvSpPr txBox="1">
                  <a:spLocks noChangeArrowheads="1"/>
                </p:cNvSpPr>
                <p:nvPr/>
              </p:nvSpPr>
              <p:spPr bwMode="auto">
                <a:xfrm>
                  <a:off x="8685" y="3971"/>
                  <a:ext cx="1440" cy="405"/>
                </a:xfrm>
                <a:prstGeom prst="rect">
                  <a:avLst/>
                </a:prstGeom>
                <a:solidFill>
                  <a:srgbClr val="FFFFFF"/>
                </a:solidFill>
                <a:ln w="9525">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Aft>
                      <a:spcPts val="1000"/>
                    </a:spcAft>
                  </a:pPr>
                  <a:r>
                    <a:rPr lang="el-GR"/>
                    <a:t>ΑΚΡΟΑΤΗΣ</a:t>
                  </a:r>
                  <a:endParaRPr lang="el-GR">
                    <a:latin typeface="Arial" panose="020B0604020202020204" pitchFamily="34" charset="0"/>
                  </a:endParaRPr>
                </a:p>
              </p:txBody>
            </p:sp>
            <p:sp>
              <p:nvSpPr>
                <p:cNvPr id="43" name="Line 50"/>
                <p:cNvSpPr>
                  <a:spLocks noChangeShapeType="1"/>
                </p:cNvSpPr>
                <p:nvPr/>
              </p:nvSpPr>
              <p:spPr bwMode="auto">
                <a:xfrm>
                  <a:off x="7830" y="4185"/>
                  <a:ext cx="67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sp>
          <p:nvSpPr>
            <p:cNvPr id="27" name="Text Box 51"/>
            <p:cNvSpPr txBox="1">
              <a:spLocks noChangeArrowheads="1"/>
            </p:cNvSpPr>
            <p:nvPr/>
          </p:nvSpPr>
          <p:spPr bwMode="auto">
            <a:xfrm>
              <a:off x="5490" y="3915"/>
              <a:ext cx="855" cy="405"/>
            </a:xfrm>
            <a:prstGeom prst="rect">
              <a:avLst/>
            </a:prstGeom>
            <a:solidFill>
              <a:srgbClr val="FFFFFF"/>
            </a:solidFill>
            <a:ln w="9525">
              <a:solidFill>
                <a:srgbClr val="000000"/>
              </a:solidFill>
              <a:prstDash val="sysDot"/>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Aft>
                  <a:spcPts val="1000"/>
                </a:spcAft>
              </a:pPr>
              <a:r>
                <a:rPr lang="el-GR" b="1"/>
                <a:t>ΜΕΣΟ</a:t>
              </a:r>
              <a:endParaRPr lang="el-GR">
                <a:latin typeface="Arial" panose="020B0604020202020204" pitchFamily="34" charset="0"/>
              </a:endParaRPr>
            </a:p>
          </p:txBody>
        </p:sp>
      </p:grpSp>
    </p:spTree>
    <p:extLst>
      <p:ext uri="{BB962C8B-B14F-4D97-AF65-F5344CB8AC3E}">
        <p14:creationId xmlns:p14="http://schemas.microsoft.com/office/powerpoint/2010/main" val="41462781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274638"/>
            <a:ext cx="8640960" cy="1143000"/>
          </a:xfrm>
        </p:spPr>
        <p:txBody>
          <a:bodyPr>
            <a:normAutofit fontScale="90000"/>
          </a:bodyPr>
          <a:lstStyle/>
          <a:p>
            <a:r>
              <a:rPr lang="el-GR" dirty="0"/>
              <a:t>Συντελεστές γλωσσικής </a:t>
            </a:r>
            <a:r>
              <a:rPr lang="el-GR" dirty="0" smtClean="0"/>
              <a:t>επικοινωνίας (1)</a:t>
            </a:r>
            <a:endParaRPr lang="el-GR" dirty="0"/>
          </a:p>
        </p:txBody>
      </p:sp>
      <p:sp>
        <p:nvSpPr>
          <p:cNvPr id="3" name="Θέση περιεχομένου 2"/>
          <p:cNvSpPr>
            <a:spLocks noGrp="1"/>
          </p:cNvSpPr>
          <p:nvPr>
            <p:ph idx="1"/>
          </p:nvPr>
        </p:nvSpPr>
        <p:spPr>
          <a:xfrm>
            <a:off x="323528" y="1556792"/>
            <a:ext cx="8496944" cy="4525963"/>
          </a:xfrm>
        </p:spPr>
        <p:txBody>
          <a:bodyPr>
            <a:noAutofit/>
          </a:bodyPr>
          <a:lstStyle/>
          <a:p>
            <a:pPr>
              <a:spcAft>
                <a:spcPts val="0"/>
              </a:spcAft>
              <a:defRPr/>
            </a:pPr>
            <a:r>
              <a:rPr lang="el-GR" sz="2400" b="1" dirty="0">
                <a:solidFill>
                  <a:srgbClr val="5075BC"/>
                </a:solidFill>
              </a:rPr>
              <a:t>Ομιλητής – Ακροατής (Ο-Α)</a:t>
            </a:r>
            <a:r>
              <a:rPr lang="el-GR" sz="2400" b="1" dirty="0"/>
              <a:t>:  </a:t>
            </a:r>
            <a:r>
              <a:rPr lang="el-GR" sz="2400" dirty="0"/>
              <a:t>Η βασική επικοινωνιακή δομή περιλαμβάνει τα άτομα που θα επικοινωνήσουν μεταξύ τους και εδώ για λόγους απλούστευσης θα ονομαστούν Ομιλητής και Ακροατής. Ο πρώτος παράγει το μήνυμα και ο δεύτερος το δέχεται.</a:t>
            </a:r>
          </a:p>
          <a:p>
            <a:pPr>
              <a:spcAft>
                <a:spcPts val="0"/>
              </a:spcAft>
              <a:defRPr/>
            </a:pPr>
            <a:r>
              <a:rPr lang="el-GR" sz="2400" b="1" dirty="0">
                <a:solidFill>
                  <a:srgbClr val="5075BC"/>
                </a:solidFill>
              </a:rPr>
              <a:t>Μήνυμα</a:t>
            </a:r>
            <a:r>
              <a:rPr lang="el-GR" sz="2400" b="1" dirty="0"/>
              <a:t>: </a:t>
            </a:r>
            <a:r>
              <a:rPr lang="el-GR" sz="2400" dirty="0"/>
              <a:t>Είναι κάθε είδους πληροφορία που θέλει να μεταβιβάσει ο </a:t>
            </a:r>
            <a:r>
              <a:rPr lang="el-GR" sz="2400" dirty="0" err="1"/>
              <a:t>Ο</a:t>
            </a:r>
            <a:r>
              <a:rPr lang="el-GR" sz="2400" dirty="0"/>
              <a:t> στον Α</a:t>
            </a:r>
            <a:r>
              <a:rPr lang="el-GR" sz="2400" dirty="0" smtClean="0"/>
              <a:t>.</a:t>
            </a:r>
            <a:endParaRPr lang="el-GR" sz="2400" dirty="0"/>
          </a:p>
        </p:txBody>
      </p:sp>
    </p:spTree>
    <p:extLst>
      <p:ext uri="{BB962C8B-B14F-4D97-AF65-F5344CB8AC3E}">
        <p14:creationId xmlns:p14="http://schemas.microsoft.com/office/powerpoint/2010/main" val="15544424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274638"/>
            <a:ext cx="8640960" cy="1143000"/>
          </a:xfrm>
        </p:spPr>
        <p:txBody>
          <a:bodyPr>
            <a:normAutofit fontScale="90000"/>
          </a:bodyPr>
          <a:lstStyle/>
          <a:p>
            <a:r>
              <a:rPr lang="el-GR" dirty="0"/>
              <a:t>Συντελεστές γλωσσικής </a:t>
            </a:r>
            <a:r>
              <a:rPr lang="el-GR" dirty="0" smtClean="0"/>
              <a:t>επικοινωνίας (2)</a:t>
            </a:r>
            <a:endParaRPr lang="el-GR" dirty="0"/>
          </a:p>
        </p:txBody>
      </p:sp>
      <p:sp>
        <p:nvSpPr>
          <p:cNvPr id="3" name="Θέση περιεχομένου 2"/>
          <p:cNvSpPr>
            <a:spLocks noGrp="1"/>
          </p:cNvSpPr>
          <p:nvPr>
            <p:ph idx="1"/>
          </p:nvPr>
        </p:nvSpPr>
        <p:spPr>
          <a:xfrm>
            <a:off x="251520" y="1556792"/>
            <a:ext cx="8640960" cy="4525963"/>
          </a:xfrm>
        </p:spPr>
        <p:txBody>
          <a:bodyPr>
            <a:noAutofit/>
          </a:bodyPr>
          <a:lstStyle/>
          <a:p>
            <a:pPr>
              <a:spcAft>
                <a:spcPts val="0"/>
              </a:spcAft>
              <a:defRPr/>
            </a:pPr>
            <a:r>
              <a:rPr lang="el-GR" sz="2400" b="1" dirty="0" smtClean="0">
                <a:solidFill>
                  <a:srgbClr val="5075BC"/>
                </a:solidFill>
              </a:rPr>
              <a:t>Γλωσσικός </a:t>
            </a:r>
            <a:r>
              <a:rPr lang="el-GR" sz="2400" b="1" dirty="0">
                <a:solidFill>
                  <a:srgbClr val="5075BC"/>
                </a:solidFill>
              </a:rPr>
              <a:t>κώδικας</a:t>
            </a:r>
            <a:r>
              <a:rPr lang="el-GR" sz="2400" b="1" dirty="0"/>
              <a:t>:</a:t>
            </a:r>
            <a:r>
              <a:rPr lang="el-GR" sz="2400" dirty="0"/>
              <a:t> Περιλαμβάνει το συσχετισμό της σημασίας των λέξεων με τη μορφή τους (ακουστική ή ορθογραφική) καθώς και τους κανόνες που χρειάζονται ώστε οι λέξεις να συνδυαστούν έτσι ώστε να δημιουργηθεί μια πρόταση με ολοκληρωμένο νόημα. Για να γίνει επιτυχής η μετάδοση ενός μηνύματος μεταξύ Ο – Α θα πρέπει απαραίτητα και οι δύο να μοιράζονται τον ίδιο γλωσσικό κώδικα. </a:t>
            </a:r>
          </a:p>
          <a:p>
            <a:pPr>
              <a:spcAft>
                <a:spcPts val="0"/>
              </a:spcAft>
              <a:defRPr/>
            </a:pPr>
            <a:r>
              <a:rPr lang="el-GR" sz="2400" b="1" dirty="0">
                <a:solidFill>
                  <a:srgbClr val="5075BC"/>
                </a:solidFill>
              </a:rPr>
              <a:t>Κωδικοποίηση</a:t>
            </a:r>
            <a:r>
              <a:rPr lang="el-GR" sz="2400" b="1" dirty="0"/>
              <a:t>:</a:t>
            </a:r>
            <a:r>
              <a:rPr lang="el-GR" sz="2400" dirty="0"/>
              <a:t> Είναι η διαδικασία κατά την οποία η σημασία του μηνύματος που θέλουμε να μεταφέρουμε στον ακροατή μας "ντύνεται" με συγκεκριμένη μορφή (π.χ. ήχους) που μπαίνουν σε σειρά με προκαθορισμένο τρόπο ακολουθώντας κανόνες. Η κωδικοποίηση είναι στην ουσία η «μετάφραση» των σκέψεων μας σε συγκεκριμένη γλωσσική </a:t>
            </a:r>
            <a:r>
              <a:rPr lang="el-GR" sz="2400" dirty="0" smtClean="0"/>
              <a:t>έκφραση</a:t>
            </a:r>
            <a:endParaRPr lang="el-GR" sz="2400" dirty="0"/>
          </a:p>
        </p:txBody>
      </p:sp>
    </p:spTree>
    <p:extLst>
      <p:ext uri="{BB962C8B-B14F-4D97-AF65-F5344CB8AC3E}">
        <p14:creationId xmlns:p14="http://schemas.microsoft.com/office/powerpoint/2010/main" val="12936206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274638"/>
            <a:ext cx="8640960" cy="1143000"/>
          </a:xfrm>
        </p:spPr>
        <p:txBody>
          <a:bodyPr>
            <a:normAutofit fontScale="90000"/>
          </a:bodyPr>
          <a:lstStyle/>
          <a:p>
            <a:r>
              <a:rPr lang="el-GR" dirty="0"/>
              <a:t>Συντελεστές γλωσσικής </a:t>
            </a:r>
            <a:r>
              <a:rPr lang="el-GR" dirty="0" smtClean="0"/>
              <a:t>επικοινωνίας (3)</a:t>
            </a:r>
            <a:endParaRPr lang="el-GR" dirty="0"/>
          </a:p>
        </p:txBody>
      </p:sp>
      <p:sp>
        <p:nvSpPr>
          <p:cNvPr id="3" name="Θέση περιεχομένου 2"/>
          <p:cNvSpPr>
            <a:spLocks noGrp="1"/>
          </p:cNvSpPr>
          <p:nvPr>
            <p:ph idx="1"/>
          </p:nvPr>
        </p:nvSpPr>
        <p:spPr>
          <a:xfrm>
            <a:off x="251520" y="1556792"/>
            <a:ext cx="8640960" cy="4525963"/>
          </a:xfrm>
        </p:spPr>
        <p:txBody>
          <a:bodyPr>
            <a:noAutofit/>
          </a:bodyPr>
          <a:lstStyle/>
          <a:p>
            <a:pPr>
              <a:spcAft>
                <a:spcPts val="0"/>
              </a:spcAft>
              <a:defRPr/>
            </a:pPr>
            <a:r>
              <a:rPr lang="el-GR" sz="2400" b="1" dirty="0" smtClean="0">
                <a:solidFill>
                  <a:srgbClr val="5075BC"/>
                </a:solidFill>
              </a:rPr>
              <a:t>Μέσο</a:t>
            </a:r>
            <a:r>
              <a:rPr lang="el-GR" sz="2400" dirty="0"/>
              <a:t>: Είναι ο δίαυλος μέσω του οποίου μεταφέρεται το κωδικοποιημένο μήνυμα και μπορεί να είναι ο αέρας μέσω του οποίου μεταφέρεται η ομιλία, το χαρτί μέσω του οποίου μεταφέρεται το κείμενο </a:t>
            </a:r>
            <a:r>
              <a:rPr lang="el-GR" sz="2400" dirty="0" err="1"/>
              <a:t>κ.ο.κ.</a:t>
            </a:r>
            <a:r>
              <a:rPr lang="el-GR" sz="2400" dirty="0"/>
              <a:t> Από τη στιγμή που ο αποδέκτης του μηνύματος το λάβει λειτουργεί αντίστροφα. </a:t>
            </a:r>
          </a:p>
          <a:p>
            <a:pPr>
              <a:spcAft>
                <a:spcPts val="0"/>
              </a:spcAft>
              <a:defRPr/>
            </a:pPr>
            <a:r>
              <a:rPr lang="el-GR" sz="2400" b="1" dirty="0">
                <a:solidFill>
                  <a:srgbClr val="5075BC"/>
                </a:solidFill>
              </a:rPr>
              <a:t>Αποκωδικοποίηση</a:t>
            </a:r>
            <a:r>
              <a:rPr lang="el-GR" sz="2400" b="1" dirty="0"/>
              <a:t>:</a:t>
            </a:r>
            <a:r>
              <a:rPr lang="el-GR" sz="2400" dirty="0"/>
              <a:t> Είναι η αντίστροφη διαδικασία από την κωδικοποίηση. Ο Α λαμβάνει το κωδικοποιημένο μήνυμα και χρησιμοποιεί τη γνώση του γλωσσικού του κώδικα για να το αναλύσει και να το κατανοήσει.</a:t>
            </a:r>
          </a:p>
          <a:p>
            <a:pPr>
              <a:spcAft>
                <a:spcPts val="0"/>
              </a:spcAft>
              <a:defRPr/>
            </a:pPr>
            <a:endParaRPr lang="el-GR" sz="2400" dirty="0"/>
          </a:p>
        </p:txBody>
      </p:sp>
    </p:spTree>
    <p:extLst>
      <p:ext uri="{BB962C8B-B14F-4D97-AF65-F5344CB8AC3E}">
        <p14:creationId xmlns:p14="http://schemas.microsoft.com/office/powerpoint/2010/main" val="5247677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n-US" dirty="0"/>
              <a:t>Noam Chomsky (1928~ )</a:t>
            </a:r>
            <a:endParaRPr lang="el-GR" dirty="0"/>
          </a:p>
        </p:txBody>
      </p:sp>
      <p:pic>
        <p:nvPicPr>
          <p:cNvPr id="50" name="Picture 2" title="Φωτογραφί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4777" y="1443733"/>
            <a:ext cx="3074446" cy="411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90788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Κατανομή ομιλητών και αριθμού γλωσσών</a:t>
            </a:r>
          </a:p>
        </p:txBody>
      </p:sp>
      <p:pic>
        <p:nvPicPr>
          <p:cNvPr id="6" name="Content Placeholder 3" descr="Κατανομή ομιλητών και αριθμού γλωσσών" title="Γράφημα"/>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1628800"/>
            <a:ext cx="7071565" cy="4627476"/>
          </a:xfrm>
        </p:spPr>
      </p:pic>
    </p:spTree>
    <p:extLst>
      <p:ext uri="{BB962C8B-B14F-4D97-AF65-F5344CB8AC3E}">
        <p14:creationId xmlns:p14="http://schemas.microsoft.com/office/powerpoint/2010/main" val="26483192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n-US" dirty="0"/>
              <a:t>Η αρχή της </a:t>
            </a:r>
            <a:r>
              <a:rPr lang="el-GR" altLang="en-US" dirty="0" err="1"/>
              <a:t>κατηγορικότητας</a:t>
            </a:r>
            <a:endParaRPr lang="el-GR" dirty="0"/>
          </a:p>
        </p:txBody>
      </p:sp>
      <p:sp>
        <p:nvSpPr>
          <p:cNvPr id="3" name="Θέση περιεχομένου 2"/>
          <p:cNvSpPr>
            <a:spLocks noGrp="1"/>
          </p:cNvSpPr>
          <p:nvPr>
            <p:ph idx="1"/>
          </p:nvPr>
        </p:nvSpPr>
        <p:spPr>
          <a:xfrm>
            <a:off x="251520" y="1556792"/>
            <a:ext cx="8568952" cy="4525963"/>
          </a:xfrm>
        </p:spPr>
        <p:txBody>
          <a:bodyPr>
            <a:noAutofit/>
          </a:bodyPr>
          <a:lstStyle/>
          <a:p>
            <a:pPr>
              <a:lnSpc>
                <a:spcPct val="80000"/>
              </a:lnSpc>
            </a:pPr>
            <a:r>
              <a:rPr lang="el-GR" altLang="en-US" sz="2400" dirty="0"/>
              <a:t>Ως αρχή της γλωσσικής </a:t>
            </a:r>
            <a:r>
              <a:rPr lang="el-GR" altLang="en-US" sz="2400" dirty="0" err="1"/>
              <a:t>κατηγορικότητας</a:t>
            </a:r>
            <a:r>
              <a:rPr lang="el-GR" altLang="en-US" sz="2400" dirty="0"/>
              <a:t>  μπορούμε να αναγνωρίσουμε την ίσως πιο πολυσυζητημένη θεωρητική περιγραφή του αντικειμένου της γλωσσολογίας από τον </a:t>
            </a:r>
            <a:r>
              <a:rPr lang="el-GR" altLang="en-US" sz="2400" dirty="0" err="1"/>
              <a:t>Chomsky</a:t>
            </a:r>
            <a:r>
              <a:rPr lang="el-GR" altLang="en-US" sz="2400" dirty="0"/>
              <a:t> στο </a:t>
            </a:r>
            <a:r>
              <a:rPr lang="el-GR" altLang="en-US" sz="2400" dirty="0" err="1"/>
              <a:t>Aspects</a:t>
            </a:r>
            <a:r>
              <a:rPr lang="el-GR" altLang="en-US" sz="2400" dirty="0"/>
              <a:t> of the </a:t>
            </a:r>
            <a:r>
              <a:rPr lang="el-GR" altLang="en-US" sz="2400" dirty="0" err="1"/>
              <a:t>theory</a:t>
            </a:r>
            <a:r>
              <a:rPr lang="el-GR" altLang="en-US" sz="2400" dirty="0"/>
              <a:t> of </a:t>
            </a:r>
            <a:r>
              <a:rPr lang="el-GR" altLang="en-US" sz="2400" dirty="0" err="1"/>
              <a:t>syntax</a:t>
            </a:r>
            <a:r>
              <a:rPr lang="el-GR" altLang="en-US" sz="2400" dirty="0"/>
              <a:t> (1965: 3):</a:t>
            </a:r>
          </a:p>
          <a:p>
            <a:pPr>
              <a:lnSpc>
                <a:spcPct val="80000"/>
              </a:lnSpc>
              <a:buFontTx/>
              <a:buNone/>
            </a:pPr>
            <a:r>
              <a:rPr lang="el-GR" altLang="en-US" sz="2400" dirty="0"/>
              <a:t>	«</a:t>
            </a:r>
            <a:r>
              <a:rPr lang="el-GR" altLang="en-US" sz="2400" i="1" dirty="0"/>
              <a:t>Η γλωσσική θεωρία ασχολείται κυρίως με έναν ιδανικό ομιλητή-ακροατή σε μια ολότελα ομοιογενή γλωσσική κοινότητα, που γνωρίζει τη γλώσσα της τέλεια και είναι ανεπηρέαστος από τέτοιες γραμματικά μη σχετικές συνθήκες όπως περιορισμοί μνήμης, δυσκολίες συγκέντρωσης, αλλαγές προσοχής και ενδιαφέροντος και λάθη  (τυχαία ή χαρακτηριστικά) όταν εφαρμόζει τη γνώση της γλώσσας του στην πραγματική επιτέλεση (</a:t>
            </a:r>
            <a:r>
              <a:rPr lang="el-GR" altLang="en-US" sz="2400" i="1" dirty="0" err="1"/>
              <a:t>actual</a:t>
            </a:r>
            <a:r>
              <a:rPr lang="el-GR" altLang="en-US" sz="2400" i="1" dirty="0"/>
              <a:t> </a:t>
            </a:r>
            <a:r>
              <a:rPr lang="el-GR" altLang="en-US" sz="2400" i="1" dirty="0" err="1"/>
              <a:t>performance</a:t>
            </a:r>
            <a:r>
              <a:rPr lang="el-GR" altLang="en-US" sz="2400" i="1" dirty="0"/>
              <a:t>)</a:t>
            </a:r>
            <a:r>
              <a:rPr lang="el-GR" altLang="en-US" sz="2400" dirty="0"/>
              <a:t>».</a:t>
            </a:r>
            <a:endParaRPr lang="en-GB" altLang="en-US" sz="2400" dirty="0"/>
          </a:p>
          <a:p>
            <a:pPr>
              <a:spcAft>
                <a:spcPts val="0"/>
              </a:spcAft>
              <a:defRPr/>
            </a:pPr>
            <a:endParaRPr lang="el-GR" sz="2400" dirty="0"/>
          </a:p>
        </p:txBody>
      </p:sp>
    </p:spTree>
    <p:extLst>
      <p:ext uri="{BB962C8B-B14F-4D97-AF65-F5344CB8AC3E}">
        <p14:creationId xmlns:p14="http://schemas.microsoft.com/office/powerpoint/2010/main" val="18747071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a:t>Noam </a:t>
            </a:r>
            <a:r>
              <a:rPr lang="en-US" dirty="0" smtClean="0"/>
              <a:t>Chomsky</a:t>
            </a:r>
            <a:r>
              <a:rPr lang="el-GR" dirty="0" smtClean="0"/>
              <a:t> (1)</a:t>
            </a:r>
            <a:endParaRPr lang="el-GR" dirty="0"/>
          </a:p>
        </p:txBody>
      </p:sp>
      <p:sp>
        <p:nvSpPr>
          <p:cNvPr id="3" name="Θέση περιεχομένου 2"/>
          <p:cNvSpPr>
            <a:spLocks noGrp="1"/>
          </p:cNvSpPr>
          <p:nvPr>
            <p:ph idx="1"/>
          </p:nvPr>
        </p:nvSpPr>
        <p:spPr>
          <a:xfrm>
            <a:off x="323528" y="1556792"/>
            <a:ext cx="8496944" cy="4525963"/>
          </a:xfrm>
        </p:spPr>
        <p:txBody>
          <a:bodyPr>
            <a:noAutofit/>
          </a:bodyPr>
          <a:lstStyle/>
          <a:p>
            <a:pPr>
              <a:lnSpc>
                <a:spcPct val="80000"/>
              </a:lnSpc>
            </a:pPr>
            <a:r>
              <a:rPr lang="el-GR" sz="2400" dirty="0"/>
              <a:t>Με τον όρο </a:t>
            </a:r>
            <a:r>
              <a:rPr lang="el-GR" sz="2400" b="1" dirty="0">
                <a:solidFill>
                  <a:srgbClr val="5075BC"/>
                </a:solidFill>
              </a:rPr>
              <a:t>γλωσσική ικανότητα</a:t>
            </a:r>
            <a:r>
              <a:rPr lang="el-GR" sz="2400" dirty="0">
                <a:solidFill>
                  <a:srgbClr val="5075BC"/>
                </a:solidFill>
              </a:rPr>
              <a:t> </a:t>
            </a:r>
            <a:r>
              <a:rPr lang="en-US" sz="2400" dirty="0"/>
              <a:t>(linguistic competence) </a:t>
            </a:r>
            <a:r>
              <a:rPr lang="el-GR" sz="2400" dirty="0"/>
              <a:t>αναφέρεται στη γνώση που οι ομιλητές/ακροατές έχουν για τη γλώσσα τους, το σύστημα των κανόνων</a:t>
            </a:r>
            <a:r>
              <a:rPr lang="en-US" sz="2400" dirty="0"/>
              <a:t> </a:t>
            </a:r>
            <a:r>
              <a:rPr lang="el-GR" sz="2400" dirty="0"/>
              <a:t>που έχουν αποκτήσει ασυνείδητα έτσι ώστε να μπορούν να παράγουν και να κατανοούν άπειρο αριθμό σωστών προτάσεων</a:t>
            </a:r>
            <a:r>
              <a:rPr lang="en-US" sz="2400" dirty="0"/>
              <a:t> </a:t>
            </a:r>
            <a:r>
              <a:rPr lang="el-GR" sz="2400" dirty="0"/>
              <a:t>και ταυτόχρονα να αναγνωρίζουν και να απορρίπτουν αυτές που δεν ανταποκρίνονται στο γραμματικό τους σύστημα. Αντίθετα με τον όρο </a:t>
            </a:r>
            <a:r>
              <a:rPr lang="el-GR" sz="2400" b="1" dirty="0">
                <a:solidFill>
                  <a:srgbClr val="5075BC"/>
                </a:solidFill>
              </a:rPr>
              <a:t>γλωσσική επιτέλεση</a:t>
            </a:r>
            <a:r>
              <a:rPr lang="en-US" sz="2400" dirty="0">
                <a:solidFill>
                  <a:srgbClr val="5075BC"/>
                </a:solidFill>
              </a:rPr>
              <a:t> </a:t>
            </a:r>
            <a:r>
              <a:rPr lang="en-US" sz="2400" dirty="0"/>
              <a:t>(performance)</a:t>
            </a:r>
            <a:r>
              <a:rPr lang="el-GR" sz="2400" dirty="0"/>
              <a:t> ορίστηκε “η πραγματική χρήση της γλώσσας σε συγκεκριμένες καταστάσεις” (</a:t>
            </a:r>
            <a:r>
              <a:rPr lang="el-GR" sz="2400" dirty="0" err="1"/>
              <a:t>Chomsky</a:t>
            </a:r>
            <a:r>
              <a:rPr lang="el-GR" sz="2400" dirty="0"/>
              <a:t> 1965: 4)  το σύνολο δηλ. των γλωσσικών </a:t>
            </a:r>
            <a:r>
              <a:rPr lang="el-GR" sz="2400" dirty="0" err="1"/>
              <a:t>εκφωνημάτων</a:t>
            </a:r>
            <a:r>
              <a:rPr lang="el-GR" sz="2400" dirty="0"/>
              <a:t> που παράγονται από τον ομιλητή συμπεριλαμβανομένων πιθανών λαθών, δισταγμών εκκίνησης της ομιλίας (</a:t>
            </a:r>
            <a:r>
              <a:rPr lang="el-GR" sz="2400" dirty="0" err="1"/>
              <a:t>false</a:t>
            </a:r>
            <a:r>
              <a:rPr lang="el-GR" sz="2400" dirty="0"/>
              <a:t> </a:t>
            </a:r>
            <a:r>
              <a:rPr lang="el-GR" sz="2400" dirty="0" err="1"/>
              <a:t>starts</a:t>
            </a:r>
            <a:r>
              <a:rPr lang="el-GR" sz="2400" dirty="0"/>
              <a:t>) και άλλων προβλημάτων που δεν έχουν σχέση με το αφηρημένο σύστημα κανόνων, αλλά μπορεί να οφείλονται σε διάφορους μη γλωσσικούς παράγοντες (κούραση, εκνευρισμός, </a:t>
            </a:r>
            <a:r>
              <a:rPr lang="el-GR" sz="2400" dirty="0" err="1"/>
              <a:t>κ.ά</a:t>
            </a:r>
            <a:r>
              <a:rPr lang="el-GR" sz="2400" dirty="0" smtClean="0"/>
              <a:t>).</a:t>
            </a:r>
            <a:endParaRPr lang="en-GB" sz="2400" dirty="0"/>
          </a:p>
        </p:txBody>
      </p:sp>
    </p:spTree>
    <p:extLst>
      <p:ext uri="{BB962C8B-B14F-4D97-AF65-F5344CB8AC3E}">
        <p14:creationId xmlns:p14="http://schemas.microsoft.com/office/powerpoint/2010/main" val="31477331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a:t>Noam </a:t>
            </a:r>
            <a:r>
              <a:rPr lang="en-US" dirty="0" smtClean="0"/>
              <a:t>Chomsky</a:t>
            </a:r>
            <a:r>
              <a:rPr lang="el-GR" dirty="0" smtClean="0"/>
              <a:t> (2)</a:t>
            </a:r>
            <a:endParaRPr lang="el-GR" dirty="0"/>
          </a:p>
        </p:txBody>
      </p:sp>
      <p:sp>
        <p:nvSpPr>
          <p:cNvPr id="3" name="Θέση περιεχομένου 2"/>
          <p:cNvSpPr>
            <a:spLocks noGrp="1"/>
          </p:cNvSpPr>
          <p:nvPr>
            <p:ph idx="1"/>
          </p:nvPr>
        </p:nvSpPr>
        <p:spPr>
          <a:xfrm>
            <a:off x="323528" y="1556792"/>
            <a:ext cx="8496944" cy="4525963"/>
          </a:xfrm>
        </p:spPr>
        <p:txBody>
          <a:bodyPr>
            <a:noAutofit/>
          </a:bodyPr>
          <a:lstStyle/>
          <a:p>
            <a:pPr>
              <a:lnSpc>
                <a:spcPct val="80000"/>
              </a:lnSpc>
            </a:pPr>
            <a:r>
              <a:rPr lang="el-GR" sz="2400" dirty="0" smtClean="0"/>
              <a:t>Οι </a:t>
            </a:r>
            <a:r>
              <a:rPr lang="el-GR" sz="2400" dirty="0"/>
              <a:t>κανόνες στη γενετική - μετασχηματιστική γραμματική αποτελούν ένα σύνολο τυπικών δηλώσεων αντιστοιχίας μεταξύ γλωσσικών στοιχείων ή δομών που ορίζουν το πως θα συνθέσουμε  ή θα αποκωδικοποιήσουμε άπειρες ορθές προτάσεις σε φωνολογικό, μορφολογικό, συντακτικό και σημασιολογικό επίπεδο. </a:t>
            </a:r>
          </a:p>
          <a:p>
            <a:pPr>
              <a:spcAft>
                <a:spcPts val="0"/>
              </a:spcAft>
              <a:defRPr/>
            </a:pPr>
            <a:endParaRPr lang="el-GR" sz="2400" dirty="0"/>
          </a:p>
        </p:txBody>
      </p:sp>
    </p:spTree>
    <p:extLst>
      <p:ext uri="{BB962C8B-B14F-4D97-AF65-F5344CB8AC3E}">
        <p14:creationId xmlns:p14="http://schemas.microsoft.com/office/powerpoint/2010/main" val="37220426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274638"/>
            <a:ext cx="8712968" cy="1143000"/>
          </a:xfrm>
        </p:spPr>
        <p:txBody>
          <a:bodyPr>
            <a:normAutofit fontScale="90000"/>
          </a:bodyPr>
          <a:lstStyle/>
          <a:p>
            <a:r>
              <a:rPr lang="el-GR" dirty="0"/>
              <a:t>Η σύσταση της γλωσσικής </a:t>
            </a:r>
            <a:r>
              <a:rPr lang="el-GR" dirty="0" smtClean="0"/>
              <a:t>ικανότητας (1)</a:t>
            </a:r>
            <a:endParaRPr lang="el-GR" dirty="0"/>
          </a:p>
        </p:txBody>
      </p:sp>
      <p:sp>
        <p:nvSpPr>
          <p:cNvPr id="3" name="Θέση περιεχομένου 2"/>
          <p:cNvSpPr>
            <a:spLocks noGrp="1"/>
          </p:cNvSpPr>
          <p:nvPr>
            <p:ph idx="1"/>
          </p:nvPr>
        </p:nvSpPr>
        <p:spPr>
          <a:xfrm>
            <a:off x="323528" y="1556792"/>
            <a:ext cx="8496944" cy="4525963"/>
          </a:xfrm>
        </p:spPr>
        <p:txBody>
          <a:bodyPr>
            <a:noAutofit/>
          </a:bodyPr>
          <a:lstStyle/>
          <a:p>
            <a:pPr>
              <a:lnSpc>
                <a:spcPct val="80000"/>
              </a:lnSpc>
            </a:pPr>
            <a:r>
              <a:rPr lang="el-GR" sz="2400" dirty="0"/>
              <a:t>Η γλωσσική ικανότητα και επομένως η γνώση της γλώσσας, κατά τον </a:t>
            </a:r>
            <a:r>
              <a:rPr lang="el-GR" sz="2400" dirty="0" err="1"/>
              <a:t>Chomsky</a:t>
            </a:r>
            <a:r>
              <a:rPr lang="el-GR" sz="2400" dirty="0"/>
              <a:t> (1980), βασίζεται σε τρεις υποκατηγορίες γνωστικών ικανοτήτων (βλ. σχήμα 3): </a:t>
            </a:r>
          </a:p>
          <a:p>
            <a:pPr lvl="1">
              <a:lnSpc>
                <a:spcPct val="80000"/>
              </a:lnSpc>
            </a:pPr>
            <a:r>
              <a:rPr lang="el-GR" sz="2400" b="1" dirty="0"/>
              <a:t>γραμματική ικανότητα</a:t>
            </a:r>
            <a:r>
              <a:rPr lang="el-GR" sz="2400" dirty="0"/>
              <a:t> (</a:t>
            </a:r>
            <a:r>
              <a:rPr lang="el-GR" sz="2400" dirty="0" err="1"/>
              <a:t>grammatical</a:t>
            </a:r>
            <a:r>
              <a:rPr lang="el-GR" sz="2400" dirty="0"/>
              <a:t> </a:t>
            </a:r>
            <a:r>
              <a:rPr lang="el-GR" sz="2400" dirty="0" err="1"/>
              <a:t>competence</a:t>
            </a:r>
            <a:r>
              <a:rPr lang="el-GR" sz="2400" dirty="0"/>
              <a:t>):  η ικανότητα του φυσικού ομιλητή να κατανοεί και να συνδυάζει την μορφή (</a:t>
            </a:r>
            <a:r>
              <a:rPr lang="el-GR" sz="2400" dirty="0" err="1"/>
              <a:t>form</a:t>
            </a:r>
            <a:r>
              <a:rPr lang="el-GR" sz="2400" dirty="0"/>
              <a:t>) και τη σημασία (</a:t>
            </a:r>
            <a:r>
              <a:rPr lang="el-GR" sz="2400" dirty="0" err="1"/>
              <a:t>Chomsky</a:t>
            </a:r>
            <a:r>
              <a:rPr lang="el-GR" sz="2400" dirty="0"/>
              <a:t> 1980: 59)</a:t>
            </a:r>
          </a:p>
          <a:p>
            <a:pPr lvl="1">
              <a:lnSpc>
                <a:spcPct val="80000"/>
              </a:lnSpc>
            </a:pPr>
            <a:r>
              <a:rPr lang="el-GR" sz="2400" b="1" dirty="0"/>
              <a:t>πραγματολογική ικανότητα</a:t>
            </a:r>
            <a:r>
              <a:rPr lang="el-GR" sz="2400" dirty="0"/>
              <a:t> (</a:t>
            </a:r>
            <a:r>
              <a:rPr lang="el-GR" sz="2400" dirty="0" err="1"/>
              <a:t>pragmatic</a:t>
            </a:r>
            <a:r>
              <a:rPr lang="el-GR" sz="2400" dirty="0"/>
              <a:t> </a:t>
            </a:r>
            <a:r>
              <a:rPr lang="el-GR" sz="2400" dirty="0" err="1"/>
              <a:t>competence</a:t>
            </a:r>
            <a:r>
              <a:rPr lang="el-GR" sz="2400" dirty="0"/>
              <a:t>): η γνώση του φυσικού ομιλητή  των συμβάσεων που του επιτρέπουν να χρησιμοποιεί κατάλληλα την γλώσσα ανάλογα με την περίσταση επικοινωνίας. Με τα λόγια του </a:t>
            </a:r>
            <a:r>
              <a:rPr lang="el-GR" sz="2400" dirty="0" err="1"/>
              <a:t>Chomsky</a:t>
            </a:r>
            <a:r>
              <a:rPr lang="el-GR" sz="2400" dirty="0"/>
              <a:t> (1980: 224 - 225) “</a:t>
            </a:r>
            <a:r>
              <a:rPr lang="el-GR" sz="2400" i="1" dirty="0"/>
              <a:t>η πραγματολογική ικανότητα τοποθετεί τη γλώσσα στο θεσμικό περιβάλλον της χρήσης της, συσχετίζοντας προθέσεις και σκοπούς  με τα υπάρχοντα γλωσσικά μέσα</a:t>
            </a:r>
            <a:r>
              <a:rPr lang="el-GR" sz="2400" dirty="0" smtClean="0"/>
              <a:t>”.</a:t>
            </a:r>
            <a:endParaRPr lang="el-GR" sz="2400" dirty="0"/>
          </a:p>
        </p:txBody>
      </p:sp>
    </p:spTree>
    <p:extLst>
      <p:ext uri="{BB962C8B-B14F-4D97-AF65-F5344CB8AC3E}">
        <p14:creationId xmlns:p14="http://schemas.microsoft.com/office/powerpoint/2010/main" val="24597333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274638"/>
            <a:ext cx="8712968" cy="1143000"/>
          </a:xfrm>
        </p:spPr>
        <p:txBody>
          <a:bodyPr>
            <a:normAutofit fontScale="90000"/>
          </a:bodyPr>
          <a:lstStyle/>
          <a:p>
            <a:r>
              <a:rPr lang="el-GR" dirty="0"/>
              <a:t>Η σύσταση της γλωσσικής </a:t>
            </a:r>
            <a:r>
              <a:rPr lang="el-GR" dirty="0" smtClean="0"/>
              <a:t>ικανότητας (2)</a:t>
            </a:r>
            <a:endParaRPr lang="el-GR" dirty="0"/>
          </a:p>
        </p:txBody>
      </p:sp>
      <p:sp>
        <p:nvSpPr>
          <p:cNvPr id="3" name="Θέση περιεχομένου 2"/>
          <p:cNvSpPr>
            <a:spLocks noGrp="1"/>
          </p:cNvSpPr>
          <p:nvPr>
            <p:ph idx="1"/>
          </p:nvPr>
        </p:nvSpPr>
        <p:spPr>
          <a:xfrm>
            <a:off x="251520" y="1556792"/>
            <a:ext cx="8568952" cy="4525963"/>
          </a:xfrm>
        </p:spPr>
        <p:txBody>
          <a:bodyPr>
            <a:noAutofit/>
          </a:bodyPr>
          <a:lstStyle/>
          <a:p>
            <a:pPr marL="0" indent="0">
              <a:lnSpc>
                <a:spcPct val="80000"/>
              </a:lnSpc>
              <a:buNone/>
            </a:pPr>
            <a:endParaRPr lang="el-GR" sz="2400" dirty="0"/>
          </a:p>
          <a:p>
            <a:pPr lvl="1">
              <a:lnSpc>
                <a:spcPct val="80000"/>
              </a:lnSpc>
            </a:pPr>
            <a:r>
              <a:rPr lang="el-GR" sz="2400" b="1" dirty="0"/>
              <a:t>εννοιολογικό σύστημα</a:t>
            </a:r>
            <a:r>
              <a:rPr lang="el-GR" sz="2400" dirty="0"/>
              <a:t> (</a:t>
            </a:r>
            <a:r>
              <a:rPr lang="el-GR" sz="2400" dirty="0" err="1"/>
              <a:t>conceptual</a:t>
            </a:r>
            <a:r>
              <a:rPr lang="el-GR" sz="2400" dirty="0"/>
              <a:t> </a:t>
            </a:r>
            <a:r>
              <a:rPr lang="el-GR" sz="2400" dirty="0" err="1"/>
              <a:t>system</a:t>
            </a:r>
            <a:r>
              <a:rPr lang="el-GR" sz="2400" dirty="0"/>
              <a:t>): η ικανότητα του φυσικού ομιλητή “</a:t>
            </a:r>
            <a:r>
              <a:rPr lang="el-GR" sz="2400" i="1" dirty="0"/>
              <a:t>να αντιλαμβάνεται , και να κατηγοριοποιεί και να συμβολίζει, ακόμα και να συλλογίζεται με ένα βασικό τρόπο</a:t>
            </a:r>
            <a:r>
              <a:rPr lang="el-GR" sz="2400" dirty="0"/>
              <a:t>” (</a:t>
            </a:r>
            <a:r>
              <a:rPr lang="el-GR" sz="2400" dirty="0" err="1"/>
              <a:t>Chomsky</a:t>
            </a:r>
            <a:r>
              <a:rPr lang="el-GR" sz="2400" dirty="0"/>
              <a:t> 1980: 55 κ.ε.). Αυτή η ικανότητα είναι περισσότερο “πρωτόγονη” σε σχέση με τη γραμματική ικανότητα και δεν περιορίζεται στους ανθρώπους. Ο συνδυασμός, ωστόσο, της γραμματικής και εννοιολογικής ικανότητας είναι ο καθοριστικός παράγοντας της ανάπτυξης στον άνθρωπο του πιο μοναδικού χαρακτηριστικού του, της ελεύθερης σκέψης (</a:t>
            </a:r>
            <a:r>
              <a:rPr lang="el-GR" sz="2400" dirty="0" err="1"/>
              <a:t>Chomsky</a:t>
            </a:r>
            <a:r>
              <a:rPr lang="el-GR" sz="2400" dirty="0"/>
              <a:t> 1982: 20). </a:t>
            </a:r>
            <a:endParaRPr lang="en-GB" sz="2400" dirty="0"/>
          </a:p>
          <a:p>
            <a:pPr marL="0" indent="0">
              <a:spcAft>
                <a:spcPts val="0"/>
              </a:spcAft>
              <a:buNone/>
              <a:defRPr/>
            </a:pPr>
            <a:endParaRPr lang="el-GR" sz="2800" dirty="0"/>
          </a:p>
        </p:txBody>
      </p:sp>
    </p:spTree>
    <p:extLst>
      <p:ext uri="{BB962C8B-B14F-4D97-AF65-F5344CB8AC3E}">
        <p14:creationId xmlns:p14="http://schemas.microsoft.com/office/powerpoint/2010/main" val="7174382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70508" y="188640"/>
            <a:ext cx="8229600" cy="1143000"/>
          </a:xfrm>
        </p:spPr>
        <p:txBody>
          <a:bodyPr>
            <a:normAutofit fontScale="90000"/>
          </a:bodyPr>
          <a:lstStyle/>
          <a:p>
            <a:r>
              <a:rPr lang="el-GR" dirty="0"/>
              <a:t>Κριτήρια αξιολόγησης των γραμματικών στα πλαίσια της </a:t>
            </a:r>
            <a:r>
              <a:rPr lang="el-GR" dirty="0" smtClean="0"/>
              <a:t>ΓΜΓ (1)</a:t>
            </a:r>
            <a:endParaRPr lang="el-GR" dirty="0"/>
          </a:p>
        </p:txBody>
      </p:sp>
      <p:sp>
        <p:nvSpPr>
          <p:cNvPr id="3" name="Θέση περιεχομένου 2"/>
          <p:cNvSpPr>
            <a:spLocks noGrp="1"/>
          </p:cNvSpPr>
          <p:nvPr>
            <p:ph idx="1"/>
          </p:nvPr>
        </p:nvSpPr>
        <p:spPr>
          <a:xfrm>
            <a:off x="264828" y="1313384"/>
            <a:ext cx="8640960" cy="4761656"/>
          </a:xfrm>
        </p:spPr>
        <p:txBody>
          <a:bodyPr>
            <a:noAutofit/>
          </a:bodyPr>
          <a:lstStyle/>
          <a:p>
            <a:pPr marL="0" indent="0">
              <a:lnSpc>
                <a:spcPct val="80000"/>
              </a:lnSpc>
              <a:buNone/>
            </a:pPr>
            <a:endParaRPr lang="el-GR" sz="2000" dirty="0"/>
          </a:p>
          <a:p>
            <a:pPr>
              <a:lnSpc>
                <a:spcPct val="80000"/>
              </a:lnSpc>
            </a:pPr>
            <a:r>
              <a:rPr lang="el-GR" sz="2400" b="1" dirty="0">
                <a:solidFill>
                  <a:srgbClr val="5075BC"/>
                </a:solidFill>
              </a:rPr>
              <a:t>Παρατηρητική Επάρκεια</a:t>
            </a:r>
            <a:r>
              <a:rPr lang="el-GR" sz="2400" dirty="0">
                <a:solidFill>
                  <a:srgbClr val="5075BC"/>
                </a:solidFill>
              </a:rPr>
              <a:t> </a:t>
            </a:r>
            <a:r>
              <a:rPr lang="el-GR" sz="2400" dirty="0"/>
              <a:t>(</a:t>
            </a:r>
            <a:r>
              <a:rPr lang="el-GR" sz="2400" dirty="0" err="1"/>
              <a:t>Observational</a:t>
            </a:r>
            <a:r>
              <a:rPr lang="el-GR" sz="2400" dirty="0"/>
              <a:t> </a:t>
            </a:r>
            <a:r>
              <a:rPr lang="el-GR" sz="2400" dirty="0" err="1"/>
              <a:t>Adequacy</a:t>
            </a:r>
            <a:r>
              <a:rPr lang="el-GR" sz="2400" dirty="0"/>
              <a:t>): Η επάρκεια μιας γραμματικής σε αυτό το επίπεδο επιτυγχάνεται όταν η γραμματική μπορεί να  παράγει όλες τις προτάσεις ενός “σώματος κειμένου” (</a:t>
            </a:r>
            <a:r>
              <a:rPr lang="el-GR" sz="2400" dirty="0" err="1"/>
              <a:t>corpus</a:t>
            </a:r>
            <a:r>
              <a:rPr lang="el-GR" sz="2400" dirty="0"/>
              <a:t>), προβλέποντας ποιες από αυτές είναι “γραμματικές” (βλ.σημ.16).</a:t>
            </a:r>
          </a:p>
          <a:p>
            <a:pPr>
              <a:lnSpc>
                <a:spcPct val="80000"/>
              </a:lnSpc>
            </a:pPr>
            <a:r>
              <a:rPr lang="el-GR" sz="2400" b="1" dirty="0">
                <a:solidFill>
                  <a:srgbClr val="5075BC"/>
                </a:solidFill>
              </a:rPr>
              <a:t>Περιγραφική Επάρκεια</a:t>
            </a:r>
            <a:r>
              <a:rPr lang="el-GR" sz="2400" dirty="0">
                <a:solidFill>
                  <a:srgbClr val="5075BC"/>
                </a:solidFill>
              </a:rPr>
              <a:t> </a:t>
            </a:r>
            <a:r>
              <a:rPr lang="el-GR" sz="2400" dirty="0"/>
              <a:t>(</a:t>
            </a:r>
            <a:r>
              <a:rPr lang="el-GR" sz="2400" dirty="0" err="1"/>
              <a:t>Descriptive</a:t>
            </a:r>
            <a:r>
              <a:rPr lang="el-GR" sz="2400" dirty="0"/>
              <a:t> </a:t>
            </a:r>
            <a:r>
              <a:rPr lang="el-GR" sz="2400" dirty="0" err="1"/>
              <a:t>Adequacy</a:t>
            </a:r>
            <a:r>
              <a:rPr lang="el-GR" sz="2400" dirty="0"/>
              <a:t>): Η επάρκεια μιας γραμματικής σε αυτό το επίπεδο επιτυγχάνεται όταν η γραμματική είναι ήδη παρατηρητικά επαρκής και επιπλέον μπορεί να περιγράψει την γλωσσική ικανότητα του ομιλητή, όπως αυτή μπορεί να προσεγγιστεί από τις γλωσσικές του διαισθήσεις.</a:t>
            </a:r>
          </a:p>
          <a:p>
            <a:pPr marL="0" indent="0">
              <a:lnSpc>
                <a:spcPct val="80000"/>
              </a:lnSpc>
              <a:buNone/>
            </a:pPr>
            <a:endParaRPr lang="en-GB" sz="2400" dirty="0"/>
          </a:p>
          <a:p>
            <a:pPr marL="0" indent="0">
              <a:spcAft>
                <a:spcPts val="0"/>
              </a:spcAft>
              <a:buNone/>
              <a:defRPr/>
            </a:pPr>
            <a:endParaRPr lang="el-GR" sz="2400" dirty="0"/>
          </a:p>
        </p:txBody>
      </p:sp>
    </p:spTree>
    <p:extLst>
      <p:ext uri="{BB962C8B-B14F-4D97-AF65-F5344CB8AC3E}">
        <p14:creationId xmlns:p14="http://schemas.microsoft.com/office/powerpoint/2010/main" val="87547293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70508" y="188640"/>
            <a:ext cx="8229600" cy="1143000"/>
          </a:xfrm>
        </p:spPr>
        <p:txBody>
          <a:bodyPr>
            <a:normAutofit fontScale="90000"/>
          </a:bodyPr>
          <a:lstStyle/>
          <a:p>
            <a:r>
              <a:rPr lang="el-GR" dirty="0"/>
              <a:t>Κριτήρια αξιολόγησης των γραμματικών στα πλαίσια της </a:t>
            </a:r>
            <a:r>
              <a:rPr lang="el-GR" dirty="0" smtClean="0"/>
              <a:t>ΓΜΓ (2)</a:t>
            </a:r>
            <a:endParaRPr lang="el-GR" dirty="0"/>
          </a:p>
        </p:txBody>
      </p:sp>
      <p:sp>
        <p:nvSpPr>
          <p:cNvPr id="3" name="Θέση περιεχομένου 2"/>
          <p:cNvSpPr>
            <a:spLocks noGrp="1"/>
          </p:cNvSpPr>
          <p:nvPr>
            <p:ph idx="1"/>
          </p:nvPr>
        </p:nvSpPr>
        <p:spPr>
          <a:xfrm>
            <a:off x="264828" y="1313384"/>
            <a:ext cx="8640960" cy="4761656"/>
          </a:xfrm>
        </p:spPr>
        <p:txBody>
          <a:bodyPr>
            <a:noAutofit/>
          </a:bodyPr>
          <a:lstStyle/>
          <a:p>
            <a:pPr marL="0" indent="0">
              <a:lnSpc>
                <a:spcPct val="80000"/>
              </a:lnSpc>
              <a:buNone/>
            </a:pPr>
            <a:endParaRPr lang="el-GR" sz="2000" dirty="0"/>
          </a:p>
          <a:p>
            <a:pPr>
              <a:lnSpc>
                <a:spcPct val="80000"/>
              </a:lnSpc>
            </a:pPr>
            <a:r>
              <a:rPr lang="el-GR" sz="2400" b="1" dirty="0" smtClean="0">
                <a:solidFill>
                  <a:srgbClr val="5075BC"/>
                </a:solidFill>
              </a:rPr>
              <a:t>Ερμηνευτική </a:t>
            </a:r>
            <a:r>
              <a:rPr lang="el-GR" sz="2400" b="1" dirty="0">
                <a:solidFill>
                  <a:srgbClr val="5075BC"/>
                </a:solidFill>
              </a:rPr>
              <a:t>Επάρκεια</a:t>
            </a:r>
            <a:r>
              <a:rPr lang="el-GR" sz="2400" dirty="0">
                <a:solidFill>
                  <a:srgbClr val="5075BC"/>
                </a:solidFill>
              </a:rPr>
              <a:t> </a:t>
            </a:r>
            <a:r>
              <a:rPr lang="el-GR" sz="2400" dirty="0"/>
              <a:t>(</a:t>
            </a:r>
            <a:r>
              <a:rPr lang="el-GR" sz="2400" dirty="0" err="1"/>
              <a:t>Explanatory</a:t>
            </a:r>
            <a:r>
              <a:rPr lang="el-GR" sz="2400" dirty="0"/>
              <a:t> </a:t>
            </a:r>
            <a:r>
              <a:rPr lang="el-GR" sz="2400" dirty="0" err="1"/>
              <a:t>Adequacy</a:t>
            </a:r>
            <a:r>
              <a:rPr lang="el-GR" sz="2400" dirty="0"/>
              <a:t>): Η επάρκεια μιας γραμματικής σε αυτό το επίπεδο επιτυγχάνεται όταν η γραμματική είναι ήδη παρατηρητικά και περιγραφικά επαρκής και επιπλέον μπορεί να επιλέξει μια περιγραφικά επαρκή γραμματική για κάθε φυσική γλώσσα βασιζόμενη σε καθολικές αρχές.</a:t>
            </a:r>
            <a:endParaRPr lang="en-GB" sz="2400" dirty="0"/>
          </a:p>
          <a:p>
            <a:pPr marL="0" indent="0">
              <a:spcAft>
                <a:spcPts val="0"/>
              </a:spcAft>
              <a:buNone/>
              <a:defRPr/>
            </a:pPr>
            <a:endParaRPr lang="el-GR" sz="2400" dirty="0"/>
          </a:p>
        </p:txBody>
      </p:sp>
    </p:spTree>
    <p:extLst>
      <p:ext uri="{BB962C8B-B14F-4D97-AF65-F5344CB8AC3E}">
        <p14:creationId xmlns:p14="http://schemas.microsoft.com/office/powerpoint/2010/main" val="294079953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Ανάλυση σε άμεσα συστατικά</a:t>
            </a:r>
          </a:p>
        </p:txBody>
      </p:sp>
      <p:pic>
        <p:nvPicPr>
          <p:cNvPr id="5" name="Picture 2" descr="Παράδειγμα ανάλυση πρότασης" title="Σχεδιάγραμμ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844824"/>
            <a:ext cx="730885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789989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70508" y="188640"/>
            <a:ext cx="8229600" cy="1143000"/>
          </a:xfrm>
        </p:spPr>
        <p:txBody>
          <a:bodyPr>
            <a:normAutofit/>
          </a:bodyPr>
          <a:lstStyle/>
          <a:p>
            <a:r>
              <a:rPr lang="el-GR" dirty="0"/>
              <a:t>Γραμματική Φραστικής </a:t>
            </a:r>
            <a:r>
              <a:rPr lang="el-GR" dirty="0" smtClean="0"/>
              <a:t>Δομής</a:t>
            </a:r>
            <a:r>
              <a:rPr lang="en-US" dirty="0" smtClean="0"/>
              <a:t> (1)</a:t>
            </a:r>
            <a:endParaRPr lang="el-GR" dirty="0"/>
          </a:p>
        </p:txBody>
      </p:sp>
      <p:sp>
        <p:nvSpPr>
          <p:cNvPr id="3" name="Θέση περιεχομένου 2"/>
          <p:cNvSpPr>
            <a:spLocks noGrp="1"/>
          </p:cNvSpPr>
          <p:nvPr>
            <p:ph idx="1"/>
          </p:nvPr>
        </p:nvSpPr>
        <p:spPr>
          <a:xfrm>
            <a:off x="264828" y="1313384"/>
            <a:ext cx="8640960" cy="4761656"/>
          </a:xfrm>
        </p:spPr>
        <p:txBody>
          <a:bodyPr>
            <a:noAutofit/>
          </a:bodyPr>
          <a:lstStyle/>
          <a:p>
            <a:pPr marL="0" indent="0">
              <a:spcAft>
                <a:spcPts val="0"/>
              </a:spcAft>
              <a:buNone/>
              <a:defRPr/>
            </a:pPr>
            <a:r>
              <a:rPr lang="el-GR" sz="2400" dirty="0" smtClean="0"/>
              <a:t>Η ανάλυση σε άμεσα συστατικά μάς επιτρέπει να αποτυπώσουμε στη συντακτική μας περιγραφή την ιεραρχική δομή που υφίσταται μεταξύ των όρων μιας πρότασης, γεγονός που δεν ήταν εφικτό με παλαιότερες παραδοσιακές μεθόδους συντακτικής ανάλυσης. Έτσι έγινε εφικτό να τυποποιηθούν οι συντακτικές σχέσεις και να οδηγηθούμε σε συμβολισμό που μπορεί να τις περιγράψει με γενικότητα. Το αποτέλεσμα είναι η Γραμματική Φραστικής Δομής - ΓΦΔ (</a:t>
            </a:r>
            <a:r>
              <a:rPr lang="el-GR" sz="2400" dirty="0" err="1" smtClean="0"/>
              <a:t>Phrase</a:t>
            </a:r>
            <a:r>
              <a:rPr lang="el-GR" sz="2400" dirty="0" smtClean="0"/>
              <a:t> </a:t>
            </a:r>
            <a:r>
              <a:rPr lang="el-GR" sz="2400" dirty="0" err="1" smtClean="0"/>
              <a:t>Structure</a:t>
            </a:r>
            <a:r>
              <a:rPr lang="el-GR" sz="2400" dirty="0" smtClean="0"/>
              <a:t> </a:t>
            </a:r>
            <a:r>
              <a:rPr lang="el-GR" sz="2400" dirty="0" err="1" smtClean="0"/>
              <a:t>Grammar</a:t>
            </a:r>
            <a:r>
              <a:rPr lang="el-GR" sz="2400" dirty="0" smtClean="0"/>
              <a:t>). Τα κύρια χαρακτηριστικά μιας ΓΦΔ είναι:</a:t>
            </a:r>
          </a:p>
          <a:p>
            <a:pPr marL="457200" lvl="1" indent="-457200">
              <a:buFont typeface="+mj-lt"/>
              <a:buAutoNum type="arabicPeriod"/>
              <a:defRPr/>
            </a:pPr>
            <a:r>
              <a:rPr lang="el-GR" sz="2400" dirty="0" smtClean="0"/>
              <a:t>Σύμβολα που αντιπροσωπεύουν τις γραμματικές κατηγορίες των λέξεων της πρότασης (Ο= ουσιαστικό, Ρ= ρήμα, </a:t>
            </a:r>
            <a:r>
              <a:rPr lang="el-GR" sz="2400" dirty="0" err="1" smtClean="0"/>
              <a:t>Πρ</a:t>
            </a:r>
            <a:r>
              <a:rPr lang="el-GR" sz="2400" dirty="0" smtClean="0"/>
              <a:t>= Πρόθεση Α= άρθρο </a:t>
            </a:r>
            <a:r>
              <a:rPr lang="el-GR" sz="2400" dirty="0" err="1" smtClean="0"/>
              <a:t>κ.ο.κ</a:t>
            </a:r>
            <a:r>
              <a:rPr lang="el-GR" sz="2400" dirty="0" smtClean="0"/>
              <a:t>).</a:t>
            </a:r>
          </a:p>
          <a:p>
            <a:pPr marL="0" indent="0">
              <a:spcAft>
                <a:spcPts val="0"/>
              </a:spcAft>
              <a:buNone/>
              <a:defRPr/>
            </a:pPr>
            <a:endParaRPr lang="el-GR" sz="2400" dirty="0"/>
          </a:p>
        </p:txBody>
      </p:sp>
    </p:spTree>
    <p:extLst>
      <p:ext uri="{BB962C8B-B14F-4D97-AF65-F5344CB8AC3E}">
        <p14:creationId xmlns:p14="http://schemas.microsoft.com/office/powerpoint/2010/main" val="132430760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70508" y="188640"/>
            <a:ext cx="8229600" cy="1143000"/>
          </a:xfrm>
        </p:spPr>
        <p:txBody>
          <a:bodyPr>
            <a:normAutofit/>
          </a:bodyPr>
          <a:lstStyle/>
          <a:p>
            <a:r>
              <a:rPr lang="el-GR" dirty="0"/>
              <a:t>Γραμματική Φραστικής </a:t>
            </a:r>
            <a:r>
              <a:rPr lang="el-GR" dirty="0" smtClean="0"/>
              <a:t>Δομής</a:t>
            </a:r>
            <a:r>
              <a:rPr lang="en-US" dirty="0" smtClean="0"/>
              <a:t> (2)</a:t>
            </a:r>
            <a:endParaRPr lang="el-GR" dirty="0"/>
          </a:p>
        </p:txBody>
      </p:sp>
      <p:sp>
        <p:nvSpPr>
          <p:cNvPr id="3" name="Θέση περιεχομένου 2"/>
          <p:cNvSpPr>
            <a:spLocks noGrp="1"/>
          </p:cNvSpPr>
          <p:nvPr>
            <p:ph idx="1"/>
          </p:nvPr>
        </p:nvSpPr>
        <p:spPr>
          <a:xfrm>
            <a:off x="264828" y="1313384"/>
            <a:ext cx="8640960" cy="4761656"/>
          </a:xfrm>
        </p:spPr>
        <p:txBody>
          <a:bodyPr>
            <a:noAutofit/>
          </a:bodyPr>
          <a:lstStyle/>
          <a:p>
            <a:pPr marL="857250" lvl="1" indent="-457200">
              <a:spcAft>
                <a:spcPts val="0"/>
              </a:spcAft>
              <a:buFont typeface="+mj-lt"/>
              <a:buAutoNum type="arabicPeriod" startAt="2"/>
              <a:defRPr/>
            </a:pPr>
            <a:r>
              <a:rPr lang="el-GR" sz="2400" dirty="0" smtClean="0"/>
              <a:t>Σύμβολα που αντιπροσωπεύουν τις φράσεις της πρότασης (ΟΦ= ονοματική φράση, ΡΦ= ρηματική φράση, </a:t>
            </a:r>
            <a:r>
              <a:rPr lang="el-GR" sz="2400" dirty="0" err="1" smtClean="0"/>
              <a:t>ΠρΦ</a:t>
            </a:r>
            <a:r>
              <a:rPr lang="el-GR" sz="2400" dirty="0" smtClean="0"/>
              <a:t>= προθετική φράση </a:t>
            </a:r>
            <a:r>
              <a:rPr lang="el-GR" sz="2400" dirty="0" err="1" smtClean="0"/>
              <a:t>κ.ο.κ.</a:t>
            </a:r>
            <a:r>
              <a:rPr lang="el-GR" sz="2400" dirty="0" smtClean="0"/>
              <a:t>) </a:t>
            </a:r>
          </a:p>
          <a:p>
            <a:pPr marL="857250" lvl="1" indent="-457200">
              <a:spcAft>
                <a:spcPts val="0"/>
              </a:spcAft>
              <a:buFont typeface="+mj-lt"/>
              <a:buAutoNum type="arabicPeriod" startAt="2"/>
              <a:defRPr/>
            </a:pPr>
            <a:r>
              <a:rPr lang="el-GR" sz="2400" dirty="0" smtClean="0"/>
              <a:t>Σύμβολο </a:t>
            </a:r>
            <a:r>
              <a:rPr lang="el-GR" sz="2400" dirty="0"/>
              <a:t>που αντιπροσωπεύει την ίδια την πρόταση (Π).</a:t>
            </a:r>
          </a:p>
          <a:p>
            <a:pPr>
              <a:spcAft>
                <a:spcPts val="0"/>
              </a:spcAft>
              <a:defRPr/>
            </a:pPr>
            <a:r>
              <a:rPr lang="el-GR" sz="2400" dirty="0"/>
              <a:t>Κανόνες φραστικής δομής που καθορίζουν τον τρόπο με τον οποίο οι γραμματικές κατηγορίες πρέπει να συνδυαστούν για να σχηματίσουν φράσεις και συνακόλουθα τον τρόπο που οι φράσεις θα συνδυαστούν για να φτιάξουν την πρόταση. Δείγμα κανόνων για την πρόταση που αναλύσαμε παραπάνω είναι οι παρακάτω</a:t>
            </a:r>
            <a:r>
              <a:rPr lang="el-GR" sz="2400" dirty="0" smtClean="0"/>
              <a:t>:</a:t>
            </a:r>
            <a:r>
              <a:rPr lang="en-US" sz="2400" dirty="0" smtClean="0"/>
              <a:t>			</a:t>
            </a:r>
            <a:r>
              <a:rPr lang="el-GR" sz="2000" dirty="0" smtClean="0"/>
              <a:t>(</a:t>
            </a:r>
            <a:r>
              <a:rPr lang="el-GR" sz="2000" dirty="0"/>
              <a:t>α) Π → ΟΦ + ΡΦ</a:t>
            </a:r>
          </a:p>
          <a:p>
            <a:pPr marL="400050" lvl="1" indent="0" algn="ctr">
              <a:spcAft>
                <a:spcPts val="0"/>
              </a:spcAft>
              <a:buNone/>
              <a:defRPr/>
            </a:pPr>
            <a:r>
              <a:rPr lang="el-GR" sz="2000" dirty="0"/>
              <a:t>(β) ΟΦ →  Α + Ο</a:t>
            </a:r>
          </a:p>
          <a:p>
            <a:pPr marL="400050" lvl="1" indent="0" algn="ctr">
              <a:spcAft>
                <a:spcPts val="0"/>
              </a:spcAft>
              <a:buNone/>
              <a:defRPr/>
            </a:pPr>
            <a:r>
              <a:rPr lang="el-GR" sz="2000" dirty="0"/>
              <a:t>(γ) ΡΦ → Ρ + ΟΦ</a:t>
            </a:r>
          </a:p>
          <a:p>
            <a:pPr marL="0" indent="0">
              <a:spcAft>
                <a:spcPts val="0"/>
              </a:spcAft>
              <a:buNone/>
              <a:defRPr/>
            </a:pPr>
            <a:endParaRPr lang="el-GR" sz="2400" dirty="0"/>
          </a:p>
        </p:txBody>
      </p:sp>
    </p:spTree>
    <p:extLst>
      <p:ext uri="{BB962C8B-B14F-4D97-AF65-F5344CB8AC3E}">
        <p14:creationId xmlns:p14="http://schemas.microsoft.com/office/powerpoint/2010/main" val="6503514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Γλωσσική «υγεία»</a:t>
            </a:r>
          </a:p>
        </p:txBody>
      </p:sp>
      <p:graphicFrame>
        <p:nvGraphicFramePr>
          <p:cNvPr id="5" name="Content Placeholder 3" descr="Γλωσσική υγεία" title="Σχεδιάγραμμα"/>
          <p:cNvGraphicFramePr>
            <a:graphicFrameLocks noGrp="1"/>
          </p:cNvGraphicFramePr>
          <p:nvPr>
            <p:ph idx="1"/>
            <p:extLst>
              <p:ext uri="{D42A27DB-BD31-4B8C-83A1-F6EECF244321}">
                <p14:modId xmlns:p14="http://schemas.microsoft.com/office/powerpoint/2010/main" val="3750121929"/>
              </p:ext>
            </p:extLst>
          </p:nvPr>
        </p:nvGraphicFramePr>
        <p:xfrm>
          <a:off x="1907704" y="1628800"/>
          <a:ext cx="5111750"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103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62305007-F386-49F0-8822-2135C025F34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ACF05C31-FF99-494A-8E86-C5CCB6ABDC4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9D22E0A3-AC45-4AC5-B348-51F14807A624}"/>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CC98E7CB-B458-441A-89F1-17C7FCD1D922}"/>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4EF16860-B7D0-4C25-88E9-5858D5F43DA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C2F484EE-B161-4262-BF6D-AD0BC8C29A78}"/>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10FBF06C-C153-44E9-A0F1-9190D95856BA}"/>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533D30A0-B096-4C43-83BF-B3BBF0B2F1D8}"/>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A3B58D3B-47B2-4A6F-8D90-F86475C1DE55}"/>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F8409CB8-51B0-48D1-ADF4-3F07D26DCF86}"/>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graphicEl>
                                              <a:dgm id="{9778964E-609A-4306-86C8-9EFF1698EA7E}"/>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graphicEl>
                                              <a:dgm id="{7B3009CD-9DAE-46E1-96A6-F62B142DAADF}"/>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graphicEl>
                                              <a:dgm id="{39689748-F61B-4979-9409-BEEA4BD75AE1}"/>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graphicEl>
                                              <a:dgm id="{CD3B7EBD-FE2B-4A49-AC0D-2D7B53FFDFC1}"/>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
                                            <p:graphicEl>
                                              <a:dgm id="{73351569-7FB9-4828-87B7-F459960B5B73}"/>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
                                            <p:graphicEl>
                                              <a:dgm id="{D265B602-186E-404A-968F-C47EB10CBCFA}"/>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
                                            <p:graphicEl>
                                              <a:dgm id="{2ED1539F-F010-476D-AE51-A0A9BE96D419}"/>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
                                            <p:graphicEl>
                                              <a:dgm id="{08C562F0-74E5-4DC6-9349-BBAA879013AF}"/>
                                            </p:graphic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
                                            <p:graphicEl>
                                              <a:dgm id="{362BA097-B5E2-407E-B0A4-7D6BA1BC55B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Επίλυση σημασιολογικών αμφισημιών στη ΓΦΔ </a:t>
            </a:r>
            <a:r>
              <a:rPr lang="en-US" dirty="0" smtClean="0"/>
              <a:t> (1)</a:t>
            </a:r>
            <a:endParaRPr lang="el-GR" dirty="0"/>
          </a:p>
        </p:txBody>
      </p:sp>
      <p:grpSp>
        <p:nvGrpSpPr>
          <p:cNvPr id="2" name="Ομάδα 1" descr="Παράδειγμα σημασιολογικής αμφισημίας" title="Σχεδιάγραμμα"/>
          <p:cNvGrpSpPr/>
          <p:nvPr/>
        </p:nvGrpSpPr>
        <p:grpSpPr>
          <a:xfrm>
            <a:off x="1691680" y="2204864"/>
            <a:ext cx="6084168" cy="3180086"/>
            <a:chOff x="-2794309" y="1700808"/>
            <a:chExt cx="7268899" cy="4074594"/>
          </a:xfrm>
        </p:grpSpPr>
        <p:grpSp>
          <p:nvGrpSpPr>
            <p:cNvPr id="50" name="Group 94" descr="Παράδειγμα σημασιολογικής αμφισημίας" title="Σχεδιάγραμμα"/>
            <p:cNvGrpSpPr>
              <a:grpSpLocks/>
            </p:cNvGrpSpPr>
            <p:nvPr/>
          </p:nvGrpSpPr>
          <p:grpSpPr bwMode="auto">
            <a:xfrm>
              <a:off x="-2794309" y="1700808"/>
              <a:ext cx="7268899" cy="4052888"/>
              <a:chOff x="1205865" y="1793875"/>
              <a:chExt cx="4395470" cy="4053089"/>
            </a:xfrm>
          </p:grpSpPr>
          <p:sp>
            <p:nvSpPr>
              <p:cNvPr id="51" name="Text Box 3"/>
              <p:cNvSpPr txBox="1">
                <a:spLocks noChangeArrowheads="1"/>
              </p:cNvSpPr>
              <p:nvPr/>
            </p:nvSpPr>
            <p:spPr bwMode="auto">
              <a:xfrm>
                <a:off x="2479675" y="1793875"/>
                <a:ext cx="434975" cy="36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15000"/>
                  </a:lnSpc>
                  <a:spcAft>
                    <a:spcPts val="1000"/>
                  </a:spcAft>
                </a:pPr>
                <a:r>
                  <a:rPr lang="el-GR" sz="1100">
                    <a:ea typeface="Calibri" panose="020F0502020204030204" pitchFamily="34" charset="0"/>
                    <a:cs typeface="Times New Roman" panose="02020603050405020304" pitchFamily="18" charset="0"/>
                  </a:rPr>
                  <a:t> Π</a:t>
                </a:r>
              </a:p>
            </p:txBody>
          </p:sp>
          <p:sp>
            <p:nvSpPr>
              <p:cNvPr id="52" name="Text Box 4"/>
              <p:cNvSpPr txBox="1">
                <a:spLocks noChangeArrowheads="1"/>
              </p:cNvSpPr>
              <p:nvPr/>
            </p:nvSpPr>
            <p:spPr bwMode="auto">
              <a:xfrm>
                <a:off x="1565275" y="2322830"/>
                <a:ext cx="543560" cy="36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15000"/>
                  </a:lnSpc>
                  <a:spcAft>
                    <a:spcPts val="1000"/>
                  </a:spcAft>
                </a:pPr>
                <a:r>
                  <a:rPr lang="el-GR" sz="1100">
                    <a:ea typeface="Calibri" panose="020F0502020204030204" pitchFamily="34" charset="0"/>
                    <a:cs typeface="Times New Roman" panose="02020603050405020304" pitchFamily="18" charset="0"/>
                  </a:rPr>
                  <a:t>ΟΦ</a:t>
                </a:r>
              </a:p>
            </p:txBody>
          </p:sp>
          <p:sp>
            <p:nvSpPr>
              <p:cNvPr id="53" name="Text Box 5"/>
              <p:cNvSpPr txBox="1">
                <a:spLocks noChangeArrowheads="1"/>
              </p:cNvSpPr>
              <p:nvPr/>
            </p:nvSpPr>
            <p:spPr bwMode="auto">
              <a:xfrm>
                <a:off x="3308350" y="2303780"/>
                <a:ext cx="543560" cy="36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15000"/>
                  </a:lnSpc>
                  <a:spcAft>
                    <a:spcPts val="1000"/>
                  </a:spcAft>
                </a:pPr>
                <a:r>
                  <a:rPr lang="el-GR" sz="1100">
                    <a:ea typeface="Calibri" panose="020F0502020204030204" pitchFamily="34" charset="0"/>
                    <a:cs typeface="Times New Roman" panose="02020603050405020304" pitchFamily="18" charset="0"/>
                  </a:rPr>
                  <a:t>ΡΦ</a:t>
                </a:r>
              </a:p>
            </p:txBody>
          </p:sp>
          <p:sp>
            <p:nvSpPr>
              <p:cNvPr id="54" name="Text Box 6"/>
              <p:cNvSpPr txBox="1">
                <a:spLocks noChangeArrowheads="1"/>
              </p:cNvSpPr>
              <p:nvPr/>
            </p:nvSpPr>
            <p:spPr bwMode="auto">
              <a:xfrm>
                <a:off x="1205865" y="2886075"/>
                <a:ext cx="434975" cy="36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15000"/>
                  </a:lnSpc>
                  <a:spcAft>
                    <a:spcPts val="1000"/>
                  </a:spcAft>
                </a:pPr>
                <a:r>
                  <a:rPr lang="el-GR" sz="1100">
                    <a:ea typeface="Calibri" panose="020F0502020204030204" pitchFamily="34" charset="0"/>
                    <a:cs typeface="Times New Roman" panose="02020603050405020304" pitchFamily="18" charset="0"/>
                  </a:rPr>
                  <a:t>Α</a:t>
                </a:r>
              </a:p>
            </p:txBody>
          </p:sp>
          <p:sp>
            <p:nvSpPr>
              <p:cNvPr id="55" name="Text Box 7"/>
              <p:cNvSpPr txBox="1">
                <a:spLocks noChangeArrowheads="1"/>
              </p:cNvSpPr>
              <p:nvPr/>
            </p:nvSpPr>
            <p:spPr bwMode="auto">
              <a:xfrm>
                <a:off x="1858645" y="2886075"/>
                <a:ext cx="434975" cy="36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15000"/>
                  </a:lnSpc>
                  <a:spcAft>
                    <a:spcPts val="1000"/>
                  </a:spcAft>
                </a:pPr>
                <a:r>
                  <a:rPr lang="el-GR" sz="1100">
                    <a:ea typeface="Calibri" panose="020F0502020204030204" pitchFamily="34" charset="0"/>
                    <a:cs typeface="Times New Roman" panose="02020603050405020304" pitchFamily="18" charset="0"/>
                  </a:rPr>
                  <a:t>Ο</a:t>
                </a:r>
              </a:p>
            </p:txBody>
          </p:sp>
          <p:sp>
            <p:nvSpPr>
              <p:cNvPr id="56" name="Text Box 8"/>
              <p:cNvSpPr txBox="1">
                <a:spLocks noChangeArrowheads="1"/>
              </p:cNvSpPr>
              <p:nvPr/>
            </p:nvSpPr>
            <p:spPr bwMode="auto">
              <a:xfrm>
                <a:off x="2837815" y="2878455"/>
                <a:ext cx="434975" cy="36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15000"/>
                  </a:lnSpc>
                  <a:spcAft>
                    <a:spcPts val="1000"/>
                  </a:spcAft>
                </a:pPr>
                <a:r>
                  <a:rPr lang="el-GR" sz="1100">
                    <a:ea typeface="Calibri" panose="020F0502020204030204" pitchFamily="34" charset="0"/>
                    <a:cs typeface="Times New Roman" panose="02020603050405020304" pitchFamily="18" charset="0"/>
                  </a:rPr>
                  <a:t>Ρ</a:t>
                </a:r>
              </a:p>
            </p:txBody>
          </p:sp>
          <p:sp>
            <p:nvSpPr>
              <p:cNvPr id="57" name="Text Box 9"/>
              <p:cNvSpPr txBox="1">
                <a:spLocks noChangeArrowheads="1"/>
              </p:cNvSpPr>
              <p:nvPr/>
            </p:nvSpPr>
            <p:spPr bwMode="auto">
              <a:xfrm>
                <a:off x="3926205" y="2878455"/>
                <a:ext cx="543560" cy="36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15000"/>
                  </a:lnSpc>
                  <a:spcAft>
                    <a:spcPts val="1000"/>
                  </a:spcAft>
                </a:pPr>
                <a:r>
                  <a:rPr lang="el-GR" sz="1100">
                    <a:ea typeface="Calibri" panose="020F0502020204030204" pitchFamily="34" charset="0"/>
                    <a:cs typeface="Times New Roman" panose="02020603050405020304" pitchFamily="18" charset="0"/>
                  </a:rPr>
                  <a:t>ΟΦ</a:t>
                </a:r>
              </a:p>
            </p:txBody>
          </p:sp>
          <p:sp>
            <p:nvSpPr>
              <p:cNvPr id="58" name="Text Box 10"/>
              <p:cNvSpPr txBox="1">
                <a:spLocks noChangeArrowheads="1"/>
              </p:cNvSpPr>
              <p:nvPr/>
            </p:nvSpPr>
            <p:spPr bwMode="auto">
              <a:xfrm>
                <a:off x="3599815" y="3481070"/>
                <a:ext cx="434975" cy="36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15000"/>
                  </a:lnSpc>
                  <a:spcAft>
                    <a:spcPts val="1000"/>
                  </a:spcAft>
                </a:pPr>
                <a:r>
                  <a:rPr lang="el-GR" sz="1100">
                    <a:ea typeface="Calibri" panose="020F0502020204030204" pitchFamily="34" charset="0"/>
                    <a:cs typeface="Times New Roman" panose="02020603050405020304" pitchFamily="18" charset="0"/>
                  </a:rPr>
                  <a:t>ΟΦ</a:t>
                </a:r>
              </a:p>
            </p:txBody>
          </p:sp>
          <p:sp>
            <p:nvSpPr>
              <p:cNvPr id="59" name="Text Box 11"/>
              <p:cNvSpPr txBox="1">
                <a:spLocks noChangeArrowheads="1"/>
              </p:cNvSpPr>
              <p:nvPr/>
            </p:nvSpPr>
            <p:spPr bwMode="auto">
              <a:xfrm>
                <a:off x="4431030" y="3481070"/>
                <a:ext cx="508000" cy="36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15000"/>
                  </a:lnSpc>
                  <a:spcAft>
                    <a:spcPts val="1000"/>
                  </a:spcAft>
                </a:pPr>
                <a:r>
                  <a:rPr lang="el-GR" sz="1100">
                    <a:ea typeface="Calibri" panose="020F0502020204030204" pitchFamily="34" charset="0"/>
                    <a:cs typeface="Times New Roman" panose="02020603050405020304" pitchFamily="18" charset="0"/>
                  </a:rPr>
                  <a:t>ΠΡΦ</a:t>
                </a:r>
              </a:p>
            </p:txBody>
          </p:sp>
          <p:cxnSp>
            <p:nvCxnSpPr>
              <p:cNvPr id="60" name="Line 12"/>
              <p:cNvCxnSpPr>
                <a:cxnSpLocks noChangeShapeType="1"/>
              </p:cNvCxnSpPr>
              <p:nvPr/>
            </p:nvCxnSpPr>
            <p:spPr bwMode="auto">
              <a:xfrm flipH="1">
                <a:off x="1749425" y="2034540"/>
                <a:ext cx="870585" cy="36131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61" name="Line 13"/>
              <p:cNvCxnSpPr>
                <a:cxnSpLocks noChangeShapeType="1"/>
              </p:cNvCxnSpPr>
              <p:nvPr/>
            </p:nvCxnSpPr>
            <p:spPr bwMode="auto">
              <a:xfrm>
                <a:off x="2620010" y="2034540"/>
                <a:ext cx="761365" cy="36131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62" name="Line 14"/>
              <p:cNvCxnSpPr>
                <a:cxnSpLocks noChangeShapeType="1"/>
              </p:cNvCxnSpPr>
              <p:nvPr/>
            </p:nvCxnSpPr>
            <p:spPr bwMode="auto">
              <a:xfrm flipH="1">
                <a:off x="1423035" y="2524125"/>
                <a:ext cx="326390" cy="36131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63" name="Line 15"/>
              <p:cNvCxnSpPr>
                <a:cxnSpLocks noChangeShapeType="1"/>
              </p:cNvCxnSpPr>
              <p:nvPr/>
            </p:nvCxnSpPr>
            <p:spPr bwMode="auto">
              <a:xfrm>
                <a:off x="1749425" y="2524125"/>
                <a:ext cx="326390" cy="36131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64" name="Line 16"/>
              <p:cNvCxnSpPr>
                <a:cxnSpLocks noChangeShapeType="1"/>
              </p:cNvCxnSpPr>
              <p:nvPr/>
            </p:nvCxnSpPr>
            <p:spPr bwMode="auto">
              <a:xfrm flipH="1">
                <a:off x="3055620" y="2517140"/>
                <a:ext cx="434975" cy="36131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65" name="Line 17"/>
              <p:cNvCxnSpPr>
                <a:cxnSpLocks noChangeShapeType="1"/>
              </p:cNvCxnSpPr>
              <p:nvPr/>
            </p:nvCxnSpPr>
            <p:spPr bwMode="auto">
              <a:xfrm>
                <a:off x="3490595" y="2517140"/>
                <a:ext cx="543560" cy="36131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66" name="Line 18"/>
              <p:cNvCxnSpPr>
                <a:cxnSpLocks noChangeShapeType="1"/>
              </p:cNvCxnSpPr>
              <p:nvPr/>
            </p:nvCxnSpPr>
            <p:spPr bwMode="auto">
              <a:xfrm flipH="1">
                <a:off x="3817620" y="3119755"/>
                <a:ext cx="326390" cy="36131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67" name="Line 19"/>
              <p:cNvCxnSpPr>
                <a:cxnSpLocks noChangeShapeType="1"/>
              </p:cNvCxnSpPr>
              <p:nvPr/>
            </p:nvCxnSpPr>
            <p:spPr bwMode="auto">
              <a:xfrm>
                <a:off x="4144010" y="3119755"/>
                <a:ext cx="434975" cy="36131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68" name="Text Box 20"/>
              <p:cNvSpPr txBox="1">
                <a:spLocks noChangeArrowheads="1"/>
              </p:cNvSpPr>
              <p:nvPr/>
            </p:nvSpPr>
            <p:spPr bwMode="auto">
              <a:xfrm>
                <a:off x="1205865" y="5473700"/>
                <a:ext cx="434975" cy="36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15000"/>
                  </a:lnSpc>
                  <a:spcAft>
                    <a:spcPts val="1000"/>
                  </a:spcAft>
                </a:pPr>
                <a:r>
                  <a:rPr lang="el-GR" sz="1100">
                    <a:ea typeface="Calibri" panose="020F0502020204030204" pitchFamily="34" charset="0"/>
                    <a:cs typeface="Times New Roman" panose="02020603050405020304" pitchFamily="18" charset="0"/>
                  </a:rPr>
                  <a:t>Ο</a:t>
                </a:r>
              </a:p>
            </p:txBody>
          </p:sp>
          <p:sp>
            <p:nvSpPr>
              <p:cNvPr id="69" name="Text Box 21"/>
              <p:cNvSpPr txBox="1">
                <a:spLocks noChangeArrowheads="1"/>
              </p:cNvSpPr>
              <p:nvPr/>
            </p:nvSpPr>
            <p:spPr bwMode="auto">
              <a:xfrm>
                <a:off x="1749425" y="5485649"/>
                <a:ext cx="870585" cy="36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15000"/>
                  </a:lnSpc>
                  <a:spcAft>
                    <a:spcPts val="1000"/>
                  </a:spcAft>
                </a:pPr>
                <a:r>
                  <a:rPr lang="el-GR" sz="1100">
                    <a:ea typeface="Calibri" panose="020F0502020204030204" pitchFamily="34" charset="0"/>
                    <a:cs typeface="Times New Roman" panose="02020603050405020304" pitchFamily="18" charset="0"/>
                  </a:rPr>
                  <a:t>Γιάννης</a:t>
                </a:r>
              </a:p>
            </p:txBody>
          </p:sp>
          <p:sp>
            <p:nvSpPr>
              <p:cNvPr id="70" name="Text Box 22"/>
              <p:cNvSpPr txBox="1">
                <a:spLocks noChangeArrowheads="1"/>
              </p:cNvSpPr>
              <p:nvPr/>
            </p:nvSpPr>
            <p:spPr bwMode="auto">
              <a:xfrm>
                <a:off x="2511425" y="5473700"/>
                <a:ext cx="979170" cy="36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15000"/>
                  </a:lnSpc>
                  <a:spcAft>
                    <a:spcPts val="1000"/>
                  </a:spcAft>
                </a:pPr>
                <a:r>
                  <a:rPr lang="el-GR" sz="1100">
                    <a:ea typeface="Calibri" panose="020F0502020204030204" pitchFamily="34" charset="0"/>
                    <a:cs typeface="Times New Roman" panose="02020603050405020304" pitchFamily="18" charset="0"/>
                  </a:rPr>
                  <a:t>χτύπησε</a:t>
                </a:r>
              </a:p>
            </p:txBody>
          </p:sp>
          <p:sp>
            <p:nvSpPr>
              <p:cNvPr id="71" name="Text Box 23"/>
              <p:cNvSpPr txBox="1">
                <a:spLocks noChangeArrowheads="1"/>
              </p:cNvSpPr>
              <p:nvPr/>
            </p:nvSpPr>
            <p:spPr bwMode="auto">
              <a:xfrm>
                <a:off x="3248660" y="5458460"/>
                <a:ext cx="434975" cy="36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15000"/>
                  </a:lnSpc>
                  <a:spcAft>
                    <a:spcPts val="1000"/>
                  </a:spcAft>
                </a:pPr>
                <a:r>
                  <a:rPr lang="el-GR" sz="1100">
                    <a:ea typeface="Calibri" panose="020F0502020204030204" pitchFamily="34" charset="0"/>
                    <a:cs typeface="Times New Roman" panose="02020603050405020304" pitchFamily="18" charset="0"/>
                  </a:rPr>
                  <a:t> τον</a:t>
                </a:r>
              </a:p>
            </p:txBody>
          </p:sp>
          <p:cxnSp>
            <p:nvCxnSpPr>
              <p:cNvPr id="72" name="Line 25"/>
              <p:cNvCxnSpPr>
                <a:cxnSpLocks noChangeShapeType="1"/>
              </p:cNvCxnSpPr>
              <p:nvPr/>
            </p:nvCxnSpPr>
            <p:spPr bwMode="auto">
              <a:xfrm>
                <a:off x="1343025" y="3234690"/>
                <a:ext cx="0" cy="2238375"/>
              </a:xfrm>
              <a:prstGeom prst="line">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73" name="Line 26"/>
              <p:cNvCxnSpPr>
                <a:cxnSpLocks noChangeShapeType="1"/>
              </p:cNvCxnSpPr>
              <p:nvPr/>
            </p:nvCxnSpPr>
            <p:spPr bwMode="auto">
              <a:xfrm>
                <a:off x="2002790" y="3242310"/>
                <a:ext cx="0" cy="2230755"/>
              </a:xfrm>
              <a:prstGeom prst="line">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74" name="Line 27"/>
              <p:cNvCxnSpPr>
                <a:cxnSpLocks noChangeShapeType="1"/>
              </p:cNvCxnSpPr>
              <p:nvPr/>
            </p:nvCxnSpPr>
            <p:spPr bwMode="auto">
              <a:xfrm>
                <a:off x="2946400" y="3242310"/>
                <a:ext cx="0" cy="2230755"/>
              </a:xfrm>
              <a:prstGeom prst="line">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75" name="Line 28"/>
              <p:cNvCxnSpPr>
                <a:cxnSpLocks noChangeShapeType="1"/>
              </p:cNvCxnSpPr>
              <p:nvPr/>
            </p:nvCxnSpPr>
            <p:spPr bwMode="auto">
              <a:xfrm>
                <a:off x="3473450" y="4365625"/>
                <a:ext cx="0" cy="1052195"/>
              </a:xfrm>
              <a:prstGeom prst="line">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76" name="Straight Connector 76"/>
              <p:cNvCxnSpPr>
                <a:cxnSpLocks noChangeShapeType="1"/>
              </p:cNvCxnSpPr>
              <p:nvPr/>
            </p:nvCxnSpPr>
            <p:spPr bwMode="auto">
              <a:xfrm>
                <a:off x="4643755" y="3700145"/>
                <a:ext cx="314325" cy="354965"/>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sp>
            <p:nvSpPr>
              <p:cNvPr id="77" name="Text Box 7"/>
              <p:cNvSpPr txBox="1">
                <a:spLocks noChangeArrowheads="1"/>
              </p:cNvSpPr>
              <p:nvPr/>
            </p:nvSpPr>
            <p:spPr bwMode="auto">
              <a:xfrm>
                <a:off x="4032885" y="4058920"/>
                <a:ext cx="375285"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15000"/>
                  </a:lnSpc>
                  <a:spcAft>
                    <a:spcPts val="1000"/>
                  </a:spcAft>
                </a:pPr>
                <a:r>
                  <a:rPr lang="el-GR" sz="1100">
                    <a:ea typeface="Calibri" panose="020F0502020204030204" pitchFamily="34" charset="0"/>
                    <a:cs typeface="Times New Roman" panose="02020603050405020304" pitchFamily="18" charset="0"/>
                  </a:rPr>
                  <a:t>Ο</a:t>
                </a:r>
              </a:p>
            </p:txBody>
          </p:sp>
          <p:sp>
            <p:nvSpPr>
              <p:cNvPr id="78" name="Text Box 7"/>
              <p:cNvSpPr txBox="1">
                <a:spLocks noChangeArrowheads="1"/>
              </p:cNvSpPr>
              <p:nvPr/>
            </p:nvSpPr>
            <p:spPr bwMode="auto">
              <a:xfrm>
                <a:off x="4826635" y="4054475"/>
                <a:ext cx="548640"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15000"/>
                  </a:lnSpc>
                  <a:spcAft>
                    <a:spcPts val="1000"/>
                  </a:spcAft>
                </a:pPr>
                <a:r>
                  <a:rPr lang="el-GR" sz="1100">
                    <a:ea typeface="Calibri" panose="020F0502020204030204" pitchFamily="34" charset="0"/>
                    <a:cs typeface="Times New Roman" panose="02020603050405020304" pitchFamily="18" charset="0"/>
                  </a:rPr>
                  <a:t>ΟΦ</a:t>
                </a:r>
              </a:p>
            </p:txBody>
          </p:sp>
          <p:cxnSp>
            <p:nvCxnSpPr>
              <p:cNvPr id="79" name="Straight Connector 79"/>
              <p:cNvCxnSpPr>
                <a:cxnSpLocks noChangeShapeType="1"/>
              </p:cNvCxnSpPr>
              <p:nvPr/>
            </p:nvCxnSpPr>
            <p:spPr bwMode="auto">
              <a:xfrm flipH="1">
                <a:off x="4844415" y="4263390"/>
                <a:ext cx="168275" cy="950595"/>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cxnSp>
            <p:nvCxnSpPr>
              <p:cNvPr id="80" name="Straight Connector 80"/>
              <p:cNvCxnSpPr>
                <a:cxnSpLocks noChangeShapeType="1"/>
              </p:cNvCxnSpPr>
              <p:nvPr/>
            </p:nvCxnSpPr>
            <p:spPr bwMode="auto">
              <a:xfrm>
                <a:off x="5016500" y="4263390"/>
                <a:ext cx="299720" cy="987425"/>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sp>
            <p:nvSpPr>
              <p:cNvPr id="81" name="Text Box 7"/>
              <p:cNvSpPr txBox="1">
                <a:spLocks noChangeArrowheads="1"/>
              </p:cNvSpPr>
              <p:nvPr/>
            </p:nvSpPr>
            <p:spPr bwMode="auto">
              <a:xfrm>
                <a:off x="4402455" y="4052570"/>
                <a:ext cx="375285"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15000"/>
                  </a:lnSpc>
                  <a:spcAft>
                    <a:spcPts val="1000"/>
                  </a:spcAft>
                </a:pPr>
                <a:r>
                  <a:rPr lang="el-GR" sz="1100">
                    <a:ea typeface="Calibri" panose="020F0502020204030204" pitchFamily="34" charset="0"/>
                    <a:cs typeface="Times New Roman" panose="02020603050405020304" pitchFamily="18" charset="0"/>
                  </a:rPr>
                  <a:t>Πρ</a:t>
                </a:r>
              </a:p>
            </p:txBody>
          </p:sp>
          <p:sp>
            <p:nvSpPr>
              <p:cNvPr id="82" name="Text Box 6"/>
              <p:cNvSpPr txBox="1">
                <a:spLocks noChangeArrowheads="1"/>
              </p:cNvSpPr>
              <p:nvPr/>
            </p:nvSpPr>
            <p:spPr bwMode="auto">
              <a:xfrm>
                <a:off x="4724400" y="5217160"/>
                <a:ext cx="262890" cy="36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15000"/>
                  </a:lnSpc>
                  <a:spcAft>
                    <a:spcPts val="1000"/>
                  </a:spcAft>
                </a:pPr>
                <a:r>
                  <a:rPr lang="el-GR" sz="1100">
                    <a:ea typeface="Calibri" panose="020F0502020204030204" pitchFamily="34" charset="0"/>
                    <a:cs typeface="Times New Roman" panose="02020603050405020304" pitchFamily="18" charset="0"/>
                  </a:rPr>
                  <a:t>Α</a:t>
                </a:r>
              </a:p>
            </p:txBody>
          </p:sp>
          <p:sp>
            <p:nvSpPr>
              <p:cNvPr id="83" name="Text Box 7"/>
              <p:cNvSpPr txBox="1">
                <a:spLocks noChangeArrowheads="1"/>
              </p:cNvSpPr>
              <p:nvPr/>
            </p:nvSpPr>
            <p:spPr bwMode="auto">
              <a:xfrm>
                <a:off x="5166360" y="5221605"/>
                <a:ext cx="434975" cy="36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15000"/>
                  </a:lnSpc>
                  <a:spcAft>
                    <a:spcPts val="1000"/>
                  </a:spcAft>
                </a:pPr>
                <a:r>
                  <a:rPr lang="el-GR" sz="1100">
                    <a:ea typeface="Calibri" panose="020F0502020204030204" pitchFamily="34" charset="0"/>
                    <a:cs typeface="Times New Roman" panose="02020603050405020304" pitchFamily="18" charset="0"/>
                  </a:rPr>
                  <a:t>Ο</a:t>
                </a:r>
              </a:p>
            </p:txBody>
          </p:sp>
          <p:sp>
            <p:nvSpPr>
              <p:cNvPr id="84" name="Text Box 23"/>
              <p:cNvSpPr txBox="1">
                <a:spLocks noChangeArrowheads="1"/>
              </p:cNvSpPr>
              <p:nvPr/>
            </p:nvSpPr>
            <p:spPr bwMode="auto">
              <a:xfrm>
                <a:off x="3926840" y="5473700"/>
                <a:ext cx="657860" cy="36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15000"/>
                  </a:lnSpc>
                  <a:spcAft>
                    <a:spcPts val="1000"/>
                  </a:spcAft>
                </a:pPr>
                <a:r>
                  <a:rPr lang="el-GR" sz="1100">
                    <a:ea typeface="Calibri" panose="020F0502020204030204" pitchFamily="34" charset="0"/>
                    <a:cs typeface="Times New Roman" panose="02020603050405020304" pitchFamily="18" charset="0"/>
                  </a:rPr>
                  <a:t> ληστή</a:t>
                </a:r>
              </a:p>
            </p:txBody>
          </p:sp>
          <p:sp>
            <p:nvSpPr>
              <p:cNvPr id="85" name="Text Box 23"/>
              <p:cNvSpPr txBox="1">
                <a:spLocks noChangeArrowheads="1"/>
              </p:cNvSpPr>
              <p:nvPr/>
            </p:nvSpPr>
            <p:spPr bwMode="auto">
              <a:xfrm>
                <a:off x="4409440" y="5473700"/>
                <a:ext cx="434975" cy="36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15000"/>
                  </a:lnSpc>
                  <a:spcAft>
                    <a:spcPts val="1000"/>
                  </a:spcAft>
                </a:pPr>
                <a:r>
                  <a:rPr lang="el-GR" sz="1100">
                    <a:ea typeface="Calibri" panose="020F0502020204030204" pitchFamily="34" charset="0"/>
                    <a:cs typeface="Times New Roman" panose="02020603050405020304" pitchFamily="18" charset="0"/>
                  </a:rPr>
                  <a:t> με</a:t>
                </a:r>
              </a:p>
            </p:txBody>
          </p:sp>
          <p:sp>
            <p:nvSpPr>
              <p:cNvPr id="86" name="Text Box 23"/>
              <p:cNvSpPr txBox="1">
                <a:spLocks noChangeArrowheads="1"/>
              </p:cNvSpPr>
              <p:nvPr/>
            </p:nvSpPr>
            <p:spPr bwMode="auto">
              <a:xfrm>
                <a:off x="4678045" y="5473700"/>
                <a:ext cx="434975" cy="36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15000"/>
                  </a:lnSpc>
                  <a:spcAft>
                    <a:spcPts val="1000"/>
                  </a:spcAft>
                </a:pPr>
                <a:r>
                  <a:rPr lang="el-GR" sz="1100" dirty="0">
                    <a:ea typeface="Calibri" panose="020F0502020204030204" pitchFamily="34" charset="0"/>
                    <a:cs typeface="Times New Roman" panose="02020603050405020304" pitchFamily="18" charset="0"/>
                  </a:rPr>
                  <a:t> το</a:t>
                </a:r>
              </a:p>
            </p:txBody>
          </p:sp>
          <p:cxnSp>
            <p:nvCxnSpPr>
              <p:cNvPr id="87" name="Line 28"/>
              <p:cNvCxnSpPr>
                <a:cxnSpLocks noChangeShapeType="1"/>
              </p:cNvCxnSpPr>
              <p:nvPr/>
            </p:nvCxnSpPr>
            <p:spPr bwMode="auto">
              <a:xfrm>
                <a:off x="4234180" y="4368165"/>
                <a:ext cx="0" cy="1089660"/>
              </a:xfrm>
              <a:prstGeom prst="line">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88" name="Line 28"/>
              <p:cNvCxnSpPr>
                <a:cxnSpLocks noChangeShapeType="1"/>
              </p:cNvCxnSpPr>
              <p:nvPr/>
            </p:nvCxnSpPr>
            <p:spPr bwMode="auto">
              <a:xfrm>
                <a:off x="4590415" y="4314190"/>
                <a:ext cx="0" cy="1155065"/>
              </a:xfrm>
              <a:prstGeom prst="line">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cxnSp>
          <p:sp>
            <p:nvSpPr>
              <p:cNvPr id="89" name="Text Box 6"/>
              <p:cNvSpPr txBox="1">
                <a:spLocks noChangeArrowheads="1"/>
              </p:cNvSpPr>
              <p:nvPr/>
            </p:nvSpPr>
            <p:spPr bwMode="auto">
              <a:xfrm>
                <a:off x="3322955" y="4051300"/>
                <a:ext cx="262890" cy="36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15000"/>
                  </a:lnSpc>
                  <a:spcAft>
                    <a:spcPts val="1000"/>
                  </a:spcAft>
                </a:pPr>
                <a:r>
                  <a:rPr lang="el-GR" sz="1100">
                    <a:ea typeface="Calibri" panose="020F0502020204030204" pitchFamily="34" charset="0"/>
                    <a:cs typeface="Times New Roman" panose="02020603050405020304" pitchFamily="18" charset="0"/>
                  </a:rPr>
                  <a:t>Α</a:t>
                </a:r>
              </a:p>
            </p:txBody>
          </p:sp>
          <p:cxnSp>
            <p:nvCxnSpPr>
              <p:cNvPr id="90" name="Line 18"/>
              <p:cNvCxnSpPr>
                <a:cxnSpLocks noChangeShapeType="1"/>
              </p:cNvCxnSpPr>
              <p:nvPr/>
            </p:nvCxnSpPr>
            <p:spPr bwMode="auto">
              <a:xfrm flipH="1">
                <a:off x="3470910" y="3740150"/>
                <a:ext cx="326390" cy="36131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91" name="Line 19"/>
              <p:cNvCxnSpPr>
                <a:cxnSpLocks noChangeShapeType="1"/>
              </p:cNvCxnSpPr>
              <p:nvPr/>
            </p:nvCxnSpPr>
            <p:spPr bwMode="auto">
              <a:xfrm>
                <a:off x="3797300" y="3740150"/>
                <a:ext cx="434975" cy="36131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92" name="Straight Connector 46"/>
              <p:cNvCxnSpPr/>
              <p:nvPr/>
            </p:nvCxnSpPr>
            <p:spPr>
              <a:xfrm flipH="1">
                <a:off x="4580278" y="3721196"/>
                <a:ext cx="63518" cy="361968"/>
              </a:xfrm>
              <a:prstGeom prst="line">
                <a:avLst/>
              </a:prstGeom>
            </p:spPr>
            <p:style>
              <a:lnRef idx="1">
                <a:schemeClr val="accent1"/>
              </a:lnRef>
              <a:fillRef idx="0">
                <a:schemeClr val="accent1"/>
              </a:fillRef>
              <a:effectRef idx="0">
                <a:schemeClr val="accent1"/>
              </a:effectRef>
              <a:fontRef idx="minor">
                <a:schemeClr val="tx1"/>
              </a:fontRef>
            </p:style>
          </p:cxnSp>
        </p:grpSp>
        <p:sp>
          <p:nvSpPr>
            <p:cNvPr id="93" name="Text Box 23"/>
            <p:cNvSpPr txBox="1">
              <a:spLocks noChangeArrowheads="1"/>
            </p:cNvSpPr>
            <p:nvPr/>
          </p:nvSpPr>
          <p:spPr bwMode="auto">
            <a:xfrm>
              <a:off x="3684523" y="5414105"/>
              <a:ext cx="633600" cy="361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15000"/>
                </a:lnSpc>
                <a:spcAft>
                  <a:spcPts val="1000"/>
                </a:spcAft>
              </a:pPr>
              <a:r>
                <a:rPr lang="el-GR" sz="1100" dirty="0" smtClean="0">
                  <a:ea typeface="Calibri" panose="020F0502020204030204" pitchFamily="34" charset="0"/>
                  <a:cs typeface="Times New Roman" panose="02020603050405020304" pitchFamily="18" charset="0"/>
                </a:rPr>
                <a:t>λοστό</a:t>
              </a:r>
              <a:endParaRPr lang="el-GR" sz="1100" dirty="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4202562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Επίλυση σημασιολογικών αμφισημιών στη ΓΦΔ </a:t>
            </a:r>
            <a:r>
              <a:rPr lang="en-US" dirty="0" smtClean="0"/>
              <a:t>(2)</a:t>
            </a:r>
            <a:endParaRPr lang="el-GR" dirty="0"/>
          </a:p>
        </p:txBody>
      </p:sp>
      <p:pic>
        <p:nvPicPr>
          <p:cNvPr id="49" name="Picture 2" descr="Παράδειγμα σημασιολογικής αμφισημίας" title="Σχεδιάγραμμα"/>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548680"/>
            <a:ext cx="7460366"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771036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70508" y="188640"/>
            <a:ext cx="8229600" cy="1143000"/>
          </a:xfrm>
        </p:spPr>
        <p:txBody>
          <a:bodyPr>
            <a:normAutofit fontScale="90000"/>
          </a:bodyPr>
          <a:lstStyle/>
          <a:p>
            <a:r>
              <a:rPr lang="el-GR" dirty="0"/>
              <a:t>Τα σημαντικότερα σημεία της </a:t>
            </a:r>
            <a:r>
              <a:rPr lang="el-GR" dirty="0" smtClean="0"/>
              <a:t>ΓΜΓ</a:t>
            </a:r>
            <a:r>
              <a:rPr lang="en-US" dirty="0" smtClean="0"/>
              <a:t> (1)</a:t>
            </a:r>
            <a:endParaRPr lang="el-GR" dirty="0"/>
          </a:p>
        </p:txBody>
      </p:sp>
      <p:sp>
        <p:nvSpPr>
          <p:cNvPr id="3" name="Θέση περιεχομένου 2"/>
          <p:cNvSpPr>
            <a:spLocks noGrp="1"/>
          </p:cNvSpPr>
          <p:nvPr>
            <p:ph idx="1"/>
          </p:nvPr>
        </p:nvSpPr>
        <p:spPr>
          <a:xfrm>
            <a:off x="264828" y="1313384"/>
            <a:ext cx="8640960" cy="4761656"/>
          </a:xfrm>
        </p:spPr>
        <p:txBody>
          <a:bodyPr>
            <a:noAutofit/>
          </a:bodyPr>
          <a:lstStyle/>
          <a:p>
            <a:pPr marL="0" indent="0">
              <a:lnSpc>
                <a:spcPct val="80000"/>
              </a:lnSpc>
              <a:buNone/>
            </a:pPr>
            <a:r>
              <a:rPr lang="el-GR" sz="2400" dirty="0"/>
              <a:t>Ο ίδιος ο </a:t>
            </a:r>
            <a:r>
              <a:rPr lang="el-GR" sz="2400" dirty="0" err="1"/>
              <a:t>Chomsky</a:t>
            </a:r>
            <a:r>
              <a:rPr lang="el-GR" sz="2400" dirty="0"/>
              <a:t> ανακεφαλαιώνοντας την πορεία της θεωρίας του τα τελευταία 30 χρόνια συνόψισε τα τρία βασικά ερωτήματα και τις απαντήσεις της γενετικής - μετασχηματιστικής γραμματικής σε αυτά στο παρακάτω απόσπασμα (</a:t>
            </a:r>
            <a:r>
              <a:rPr lang="el-GR" sz="2400" dirty="0" err="1"/>
              <a:t>Chomsky</a:t>
            </a:r>
            <a:r>
              <a:rPr lang="el-GR" sz="2400" dirty="0"/>
              <a:t> 1992: 22)</a:t>
            </a:r>
            <a:r>
              <a:rPr lang="en-GB" sz="2400" dirty="0"/>
              <a:t> </a:t>
            </a:r>
            <a:r>
              <a:rPr lang="el-GR" sz="2400" dirty="0"/>
              <a:t>:</a:t>
            </a:r>
          </a:p>
          <a:p>
            <a:pPr marL="457200" lvl="1" indent="0">
              <a:lnSpc>
                <a:spcPct val="80000"/>
              </a:lnSpc>
              <a:buNone/>
            </a:pPr>
            <a:r>
              <a:rPr lang="el-GR" sz="2400" b="1" dirty="0">
                <a:solidFill>
                  <a:srgbClr val="5075BC"/>
                </a:solidFill>
              </a:rPr>
              <a:t>Τι είναι η γνώση μιας γλώσσας</a:t>
            </a:r>
            <a:r>
              <a:rPr lang="el-GR" sz="2400" dirty="0"/>
              <a:t>; Απάντηση: γλώσσα είναι ένα υπολογιστικό σύστημα, ένα σύστημα κάποιου είδους κανόνων. Η γνώση της γλώσσας είναι η γνώση αυτού του συστήματος κανόνων.</a:t>
            </a:r>
          </a:p>
          <a:p>
            <a:pPr marL="457200" lvl="1" indent="0">
              <a:lnSpc>
                <a:spcPct val="80000"/>
              </a:lnSpc>
              <a:buNone/>
            </a:pPr>
            <a:r>
              <a:rPr lang="el-GR" sz="2400" b="1" dirty="0">
                <a:solidFill>
                  <a:srgbClr val="5075BC"/>
                </a:solidFill>
              </a:rPr>
              <a:t>Πώς </a:t>
            </a:r>
            <a:r>
              <a:rPr lang="el-GR" sz="2400" b="1" dirty="0" err="1" smtClean="0">
                <a:solidFill>
                  <a:srgbClr val="5075BC"/>
                </a:solidFill>
              </a:rPr>
              <a:t>κατακτάται</a:t>
            </a:r>
            <a:r>
              <a:rPr lang="el-GR" sz="2400" b="1" dirty="0" smtClean="0">
                <a:solidFill>
                  <a:srgbClr val="5075BC"/>
                </a:solidFill>
              </a:rPr>
              <a:t> </a:t>
            </a:r>
            <a:r>
              <a:rPr lang="el-GR" sz="2400" b="1" dirty="0">
                <a:solidFill>
                  <a:srgbClr val="5075BC"/>
                </a:solidFill>
              </a:rPr>
              <a:t>η γλώσσα</a:t>
            </a:r>
            <a:r>
              <a:rPr lang="el-GR" sz="2400" dirty="0"/>
              <a:t>; Απάντηση: η αρχική κατάσταση της γλωσσικής δυνατότητας (</a:t>
            </a:r>
            <a:r>
              <a:rPr lang="en-US" sz="2400" dirty="0"/>
              <a:t>language faculty</a:t>
            </a:r>
            <a:r>
              <a:rPr lang="el-GR" sz="2400" dirty="0"/>
              <a:t>) καθορίζει πιθανούς κανόνες και τρόπους αλληλεπίδρασης. Η γλώσσα προσκτάται μέσω μιας διαδικασίας επιλογής του κατάλληλου συστήματος κανόνων βάσει άμεσων στοιχείων. Η εμπειρία παράγει ένα ευρετήριο κανόνων διαμέσου του μηχανισμού γλωσσικής πρόσκτησης της γλωσσικής δυνατότητας.</a:t>
            </a:r>
          </a:p>
          <a:p>
            <a:pPr marL="0" indent="0">
              <a:spcAft>
                <a:spcPts val="0"/>
              </a:spcAft>
              <a:buNone/>
              <a:defRPr/>
            </a:pPr>
            <a:endParaRPr lang="el-GR" sz="2400" dirty="0"/>
          </a:p>
        </p:txBody>
      </p:sp>
    </p:spTree>
    <p:extLst>
      <p:ext uri="{BB962C8B-B14F-4D97-AF65-F5344CB8AC3E}">
        <p14:creationId xmlns:p14="http://schemas.microsoft.com/office/powerpoint/2010/main" val="25796900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70508" y="188640"/>
            <a:ext cx="8229600" cy="1143000"/>
          </a:xfrm>
        </p:spPr>
        <p:txBody>
          <a:bodyPr>
            <a:normAutofit fontScale="90000"/>
          </a:bodyPr>
          <a:lstStyle/>
          <a:p>
            <a:r>
              <a:rPr lang="el-GR" dirty="0"/>
              <a:t>Τα σημαντικότερα σημεία της </a:t>
            </a:r>
            <a:r>
              <a:rPr lang="el-GR" dirty="0" smtClean="0"/>
              <a:t>ΓΜΓ</a:t>
            </a:r>
            <a:r>
              <a:rPr lang="en-US" dirty="0" smtClean="0"/>
              <a:t> (2)</a:t>
            </a:r>
            <a:endParaRPr lang="el-GR" dirty="0"/>
          </a:p>
        </p:txBody>
      </p:sp>
      <p:sp>
        <p:nvSpPr>
          <p:cNvPr id="3" name="Θέση περιεχομένου 2"/>
          <p:cNvSpPr>
            <a:spLocks noGrp="1"/>
          </p:cNvSpPr>
          <p:nvPr>
            <p:ph idx="1"/>
          </p:nvPr>
        </p:nvSpPr>
        <p:spPr>
          <a:xfrm>
            <a:off x="264828" y="1313384"/>
            <a:ext cx="8640960" cy="4761656"/>
          </a:xfrm>
        </p:spPr>
        <p:txBody>
          <a:bodyPr>
            <a:noAutofit/>
          </a:bodyPr>
          <a:lstStyle/>
          <a:p>
            <a:pPr marL="457200" lvl="1" indent="0">
              <a:lnSpc>
                <a:spcPct val="80000"/>
              </a:lnSpc>
              <a:buNone/>
            </a:pPr>
            <a:r>
              <a:rPr lang="el-GR" sz="2400" b="1" dirty="0" smtClean="0">
                <a:solidFill>
                  <a:srgbClr val="5075BC"/>
                </a:solidFill>
              </a:rPr>
              <a:t>Πώς </a:t>
            </a:r>
            <a:r>
              <a:rPr lang="el-GR" sz="2400" b="1" dirty="0">
                <a:solidFill>
                  <a:srgbClr val="5075BC"/>
                </a:solidFill>
              </a:rPr>
              <a:t>χρησιμοποιείται η γλώσσα</a:t>
            </a:r>
            <a:r>
              <a:rPr lang="el-GR" sz="2400" dirty="0"/>
              <a:t>; Απάντηση: η χρήση της γλώσσας είναι συμπεριφορά που βασίζεται σε κανόνες (</a:t>
            </a:r>
            <a:r>
              <a:rPr lang="en-US" sz="2400" dirty="0"/>
              <a:t>rule</a:t>
            </a:r>
            <a:r>
              <a:rPr lang="el-GR" sz="2400" dirty="0"/>
              <a:t> - </a:t>
            </a:r>
            <a:r>
              <a:rPr lang="en-US" sz="2400" dirty="0"/>
              <a:t>governed behavior</a:t>
            </a:r>
            <a:r>
              <a:rPr lang="el-GR" sz="2400" dirty="0"/>
              <a:t>). Οι κανόνες διαμορφώνουν νοητικές αναπαραστάσεις οι οποίες εισάγονται στην ομιλία και την κατανόησή μας. Μια πρόταση χωρίζεται και κατανοείται μέσω συστηματικής αναζήτησης του συστήματος κανόνων της εν λόγω γλώσσας.</a:t>
            </a:r>
            <a:endParaRPr lang="en-GB" sz="2400" dirty="0"/>
          </a:p>
          <a:p>
            <a:pPr marL="0" indent="0">
              <a:spcAft>
                <a:spcPts val="0"/>
              </a:spcAft>
              <a:buNone/>
              <a:defRPr/>
            </a:pPr>
            <a:endParaRPr lang="el-GR" sz="2400" dirty="0"/>
          </a:p>
        </p:txBody>
      </p:sp>
    </p:spTree>
    <p:extLst>
      <p:ext uri="{BB962C8B-B14F-4D97-AF65-F5344CB8AC3E}">
        <p14:creationId xmlns:p14="http://schemas.microsoft.com/office/powerpoint/2010/main" val="301723769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70508" y="188640"/>
            <a:ext cx="8229600" cy="1143000"/>
          </a:xfrm>
        </p:spPr>
        <p:txBody>
          <a:bodyPr>
            <a:normAutofit/>
          </a:bodyPr>
          <a:lstStyle/>
          <a:p>
            <a:r>
              <a:rPr lang="el-GR" dirty="0"/>
              <a:t>Πρόσθετη βιβλιογραφία</a:t>
            </a:r>
          </a:p>
        </p:txBody>
      </p:sp>
      <p:sp>
        <p:nvSpPr>
          <p:cNvPr id="3" name="Θέση περιεχομένου 2"/>
          <p:cNvSpPr>
            <a:spLocks noGrp="1"/>
          </p:cNvSpPr>
          <p:nvPr>
            <p:ph idx="1"/>
          </p:nvPr>
        </p:nvSpPr>
        <p:spPr>
          <a:xfrm>
            <a:off x="264828" y="1313384"/>
            <a:ext cx="8640960" cy="4761656"/>
          </a:xfrm>
        </p:spPr>
        <p:txBody>
          <a:bodyPr>
            <a:noAutofit/>
          </a:bodyPr>
          <a:lstStyle/>
          <a:p>
            <a:r>
              <a:rPr lang="el-GR" sz="2400" dirty="0"/>
              <a:t>Ελληνική βιβλιογραφία</a:t>
            </a:r>
          </a:p>
          <a:p>
            <a:pPr lvl="1"/>
            <a:r>
              <a:rPr lang="en-US" sz="2400" dirty="0">
                <a:hlinkClick r:id="rId3"/>
              </a:rPr>
              <a:t>http://www.philology.gr</a:t>
            </a:r>
            <a:endParaRPr lang="el-GR" sz="2400" dirty="0"/>
          </a:p>
          <a:p>
            <a:pPr lvl="1"/>
            <a:r>
              <a:rPr lang="en-US" sz="2400" dirty="0">
                <a:hlinkClick r:id="rId4"/>
              </a:rPr>
              <a:t>http://www.lit.auth.gr</a:t>
            </a:r>
            <a:endParaRPr lang="el-GR" sz="2400" dirty="0"/>
          </a:p>
          <a:p>
            <a:r>
              <a:rPr lang="el-GR" sz="2400" dirty="0"/>
              <a:t>Ηλεκτρονικές σημειώσεις</a:t>
            </a:r>
          </a:p>
          <a:p>
            <a:pPr lvl="1"/>
            <a:r>
              <a:rPr lang="en-US" sz="2400" dirty="0">
                <a:hlinkClick r:id="rId5"/>
              </a:rPr>
              <a:t>http://www.lit.auth.gr</a:t>
            </a:r>
            <a:endParaRPr lang="el-GR" sz="2400" dirty="0"/>
          </a:p>
          <a:p>
            <a:r>
              <a:rPr lang="el-GR" sz="2400" dirty="0" smtClean="0"/>
              <a:t>Δικτυακοί </a:t>
            </a:r>
            <a:r>
              <a:rPr lang="el-GR" sz="2400" dirty="0"/>
              <a:t>τόποι</a:t>
            </a:r>
          </a:p>
          <a:p>
            <a:pPr lvl="1"/>
            <a:r>
              <a:rPr lang="en-US" sz="2400" dirty="0"/>
              <a:t>The Linguist List: </a:t>
            </a:r>
            <a:r>
              <a:rPr lang="en-US" sz="2400" dirty="0">
                <a:hlinkClick r:id="rId6"/>
              </a:rPr>
              <a:t>linguistlist.org</a:t>
            </a:r>
            <a:endParaRPr lang="en-US" sz="2400" dirty="0"/>
          </a:p>
          <a:p>
            <a:pPr lvl="1"/>
            <a:r>
              <a:rPr lang="en-US" sz="2400" dirty="0"/>
              <a:t>The Language Log: </a:t>
            </a:r>
            <a:r>
              <a:rPr lang="en-US" sz="2400" dirty="0">
                <a:hlinkClick r:id="rId7"/>
              </a:rPr>
              <a:t>languagelog.ldc.upenn.edu</a:t>
            </a:r>
            <a:endParaRPr lang="en-US" sz="2400" dirty="0"/>
          </a:p>
          <a:p>
            <a:pPr lvl="1"/>
            <a:r>
              <a:rPr lang="en-US" sz="2400" dirty="0" err="1"/>
              <a:t>Glottopedia</a:t>
            </a:r>
            <a:r>
              <a:rPr lang="en-US" sz="2400" dirty="0"/>
              <a:t>: </a:t>
            </a:r>
            <a:r>
              <a:rPr lang="en-US" sz="2400" dirty="0">
                <a:hlinkClick r:id="rId8"/>
              </a:rPr>
              <a:t>http://www.glottopedia.org</a:t>
            </a:r>
            <a:endParaRPr lang="en-US" sz="2400" dirty="0"/>
          </a:p>
          <a:p>
            <a:pPr lvl="1"/>
            <a:r>
              <a:rPr lang="el-GR" sz="2400" dirty="0"/>
              <a:t>Γλωσσάριο </a:t>
            </a:r>
            <a:r>
              <a:rPr lang="el-GR" sz="2400" dirty="0" smtClean="0"/>
              <a:t>Γλωσσολογικών </a:t>
            </a:r>
            <a:r>
              <a:rPr lang="el-GR" sz="2400" dirty="0"/>
              <a:t>όρων: </a:t>
            </a:r>
            <a:r>
              <a:rPr lang="en-US" sz="2400" dirty="0">
                <a:hlinkClick r:id="rId9"/>
              </a:rPr>
              <a:t>www-01.sil.org</a:t>
            </a:r>
            <a:endParaRPr lang="en-US" sz="2400" dirty="0"/>
          </a:p>
          <a:p>
            <a:pPr marL="0" indent="0">
              <a:spcAft>
                <a:spcPts val="0"/>
              </a:spcAft>
              <a:buNone/>
              <a:defRPr/>
            </a:pPr>
            <a:endParaRPr lang="el-GR" sz="2400" dirty="0"/>
          </a:p>
        </p:txBody>
      </p:sp>
    </p:spTree>
    <p:extLst>
      <p:ext uri="{BB962C8B-B14F-4D97-AF65-F5344CB8AC3E}">
        <p14:creationId xmlns:p14="http://schemas.microsoft.com/office/powerpoint/2010/main" val="314254541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a:t>
            </a:r>
            <a:endParaRPr lang="el-GR" dirty="0"/>
          </a:p>
        </p:txBody>
      </p:sp>
      <p:sp>
        <p:nvSpPr>
          <p:cNvPr id="8" name="Υπότιτλος 7"/>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a:t>Το παρόν έργο αποτελεί την έκδοση 1.0.  </a:t>
            </a:r>
          </a:p>
          <a:p>
            <a:endParaRPr lang="el-GR" sz="2000" dirty="0"/>
          </a:p>
        </p:txBody>
      </p:sp>
    </p:spTree>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a:t>Copyright</a:t>
            </a:r>
            <a:r>
              <a:rPr lang="el-GR" sz="2000" dirty="0"/>
              <a:t> </a:t>
            </a:r>
            <a:r>
              <a:rPr lang="el-GR" sz="2000" dirty="0" err="1"/>
              <a:t>Εθνικόν</a:t>
            </a:r>
            <a:r>
              <a:rPr lang="el-GR" sz="2000" dirty="0"/>
              <a:t> και </a:t>
            </a:r>
            <a:r>
              <a:rPr lang="el-GR" sz="2000" dirty="0" err="1"/>
              <a:t>Καποδιστριακόν</a:t>
            </a:r>
            <a:r>
              <a:rPr lang="el-GR" sz="2000" dirty="0"/>
              <a:t> </a:t>
            </a:r>
            <a:r>
              <a:rPr lang="el-GR" sz="2000" dirty="0" err="1"/>
              <a:t>Πανεπιστήμιον</a:t>
            </a:r>
            <a:r>
              <a:rPr lang="el-GR" sz="2000" dirty="0"/>
              <a:t> Αθηνών</a:t>
            </a:r>
            <a:r>
              <a:rPr lang="en-US" sz="2000" dirty="0"/>
              <a:t>, </a:t>
            </a:r>
            <a:r>
              <a:rPr lang="el-GR" sz="2000" dirty="0"/>
              <a:t>Γεώργιος Κ. Μικρός 2015. Γεώργιος </a:t>
            </a:r>
            <a:r>
              <a:rPr lang="el-GR" sz="2000" dirty="0" smtClean="0"/>
              <a:t>Κ. Μικρός</a:t>
            </a:r>
            <a:r>
              <a:rPr lang="el-GR" sz="2000" dirty="0"/>
              <a:t>. «Εισαγωγή στη Γλωσσολογία</a:t>
            </a:r>
            <a:r>
              <a:rPr lang="el-GR" sz="2000" dirty="0" smtClean="0"/>
              <a:t>.». </a:t>
            </a:r>
            <a:r>
              <a:rPr lang="el-GR" sz="2000" dirty="0"/>
              <a:t>Έκδοση: 1.0. Αθήνα 2015. Διαθέσιμο από τη δικτυακή διεύθυνση: </a:t>
            </a:r>
            <a:r>
              <a:rPr lang="en-GB" sz="2000" dirty="0">
                <a:hlinkClick r:id="rId3"/>
              </a:rPr>
              <a:t>http://opencourses.uoa.gr/courses/ILL100</a:t>
            </a:r>
            <a:r>
              <a:rPr lang="el-GR" sz="2000" dirty="0"/>
              <a:t>.</a:t>
            </a:r>
          </a:p>
          <a:p>
            <a:endParaRPr lang="el-GR" sz="2000" dirty="0"/>
          </a:p>
        </p:txBody>
      </p:sp>
    </p:spTree>
    <p:extLst>
      <p:ext uri="{BB962C8B-B14F-4D97-AF65-F5344CB8AC3E}">
        <p14:creationId xmlns:p14="http://schemas.microsoft.com/office/powerpoint/2010/main" val="12082530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a:xfrm>
            <a:off x="5678487" y="1549479"/>
            <a:ext cx="3008313" cy="4608512"/>
          </a:xfrm>
        </p:spPr>
        <p:txBody>
          <a:bodyPr>
            <a:normAutofit/>
          </a:bodyPr>
          <a:lstStyle/>
          <a:p>
            <a:r>
              <a:rPr lang="el-GR" sz="2400" dirty="0"/>
              <a:t>Τουλάχιστον οι μισές γλώσσες (3.500) από αυτές που μιλιούνται σήμερα θα εξαφανιστούν στο τέλος του αιώνα.</a:t>
            </a:r>
          </a:p>
          <a:p>
            <a:endParaRPr lang="el-GR" sz="2400" dirty="0"/>
          </a:p>
          <a:p>
            <a:r>
              <a:rPr lang="en-US" sz="2400" dirty="0"/>
              <a:t>UNESCO Atlas of the World's Languages in Danger</a:t>
            </a:r>
            <a:r>
              <a:rPr lang="el-GR" sz="2400" dirty="0"/>
              <a:t>: </a:t>
            </a:r>
            <a:r>
              <a:rPr lang="en-US" sz="2400" dirty="0">
                <a:hlinkClick r:id="rId2"/>
              </a:rPr>
              <a:t>www.unesco.org</a:t>
            </a:r>
            <a:endParaRPr lang="en-US" sz="2400" dirty="0"/>
          </a:p>
          <a:p>
            <a:endParaRPr lang="el-GR" dirty="0"/>
          </a:p>
        </p:txBody>
      </p:sp>
      <p:sp>
        <p:nvSpPr>
          <p:cNvPr id="4" name="Τίτλος 3"/>
          <p:cNvSpPr>
            <a:spLocks noGrp="1"/>
          </p:cNvSpPr>
          <p:nvPr>
            <p:ph type="title"/>
          </p:nvPr>
        </p:nvSpPr>
        <p:spPr/>
        <p:txBody>
          <a:bodyPr>
            <a:normAutofit/>
          </a:bodyPr>
          <a:lstStyle/>
          <a:p>
            <a:r>
              <a:rPr lang="el-GR" dirty="0"/>
              <a:t>Γλώσσες υπό εξαφάνιση</a:t>
            </a:r>
          </a:p>
        </p:txBody>
      </p:sp>
      <p:pic>
        <p:nvPicPr>
          <p:cNvPr id="6" name="Content Placeholder 4" descr="Ποσοστό γλωσσών που είναι ασφαλείς, ευάλωτες, σε κίνδυνο ή εξαφανισμένες" title="Γράφημα"/>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571120"/>
            <a:ext cx="5111750" cy="2129895"/>
          </a:xfrm>
        </p:spPr>
      </p:pic>
      <p:pic>
        <p:nvPicPr>
          <p:cNvPr id="7" name="Picture 5" descr="Περιοχές όπου υπάρχουν γλώσσες υπό εξαφάνιση" title="Παγκόσμιος χάρτης;"/>
          <p:cNvPicPr>
            <a:picLocks noChangeAspect="1"/>
          </p:cNvPicPr>
          <p:nvPr/>
        </p:nvPicPr>
        <p:blipFill>
          <a:blip r:embed="rId4"/>
          <a:stretch>
            <a:fillRect/>
          </a:stretch>
        </p:blipFill>
        <p:spPr>
          <a:xfrm>
            <a:off x="1115616" y="3853735"/>
            <a:ext cx="4021712" cy="2352322"/>
          </a:xfrm>
          <a:prstGeom prst="rect">
            <a:avLst/>
          </a:prstGeom>
        </p:spPr>
      </p:pic>
    </p:spTree>
    <p:extLst>
      <p:ext uri="{BB962C8B-B14F-4D97-AF65-F5344CB8AC3E}">
        <p14:creationId xmlns:p14="http://schemas.microsoft.com/office/powerpoint/2010/main" val="373377540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179512" y="908720"/>
            <a:ext cx="8856984" cy="5544616"/>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a:p>
            <a:pPr marL="0" indent="0">
              <a:buNone/>
            </a:pPr>
            <a:r>
              <a:rPr lang="el-GR" sz="2000" dirty="0" smtClean="0"/>
              <a:t>Εικόνα 1:</a:t>
            </a:r>
            <a:r>
              <a:rPr lang="en-US" sz="2000" dirty="0" smtClean="0"/>
              <a:t> </a:t>
            </a:r>
            <a:r>
              <a:rPr lang="el-GR" sz="2000" dirty="0" smtClean="0"/>
              <a:t> </a:t>
            </a:r>
            <a:r>
              <a:rPr lang="el-GR" sz="2000" dirty="0"/>
              <a:t>Γλώσσες στον </a:t>
            </a:r>
            <a:r>
              <a:rPr lang="el-GR" sz="2000" dirty="0" smtClean="0"/>
              <a:t>κόσμο</a:t>
            </a:r>
            <a:r>
              <a:rPr lang="en-US" sz="2000" dirty="0" smtClean="0"/>
              <a:t>, </a:t>
            </a:r>
            <a:r>
              <a:rPr lang="en-GB" sz="2000" dirty="0"/>
              <a:t>Copyright © 2015 SIL </a:t>
            </a:r>
            <a:r>
              <a:rPr lang="en-GB" sz="2000" dirty="0" smtClean="0"/>
              <a:t>International, </a:t>
            </a:r>
            <a:r>
              <a:rPr lang="en-US" sz="2000" dirty="0" smtClean="0">
                <a:hlinkClick r:id="rId3"/>
              </a:rPr>
              <a:t>http</a:t>
            </a:r>
            <a:r>
              <a:rPr lang="en-US" sz="2000" dirty="0">
                <a:hlinkClick r:id="rId3"/>
              </a:rPr>
              <a:t>://</a:t>
            </a:r>
            <a:r>
              <a:rPr lang="en-US" sz="2000" dirty="0" smtClean="0">
                <a:hlinkClick r:id="rId3"/>
              </a:rPr>
              <a:t>www.ethnologue.com/statistics</a:t>
            </a:r>
            <a:endParaRPr lang="el-GR" sz="2000" dirty="0">
              <a:solidFill>
                <a:srgbClr val="FF0000"/>
              </a:solidFill>
            </a:endParaRPr>
          </a:p>
          <a:p>
            <a:pPr marL="0" indent="0">
              <a:buNone/>
            </a:pPr>
            <a:r>
              <a:rPr lang="el-GR" sz="2000" dirty="0"/>
              <a:t>Εικόνα </a:t>
            </a:r>
            <a:r>
              <a:rPr lang="el-GR" sz="2000" dirty="0" smtClean="0"/>
              <a:t>2: Γλώσσες </a:t>
            </a:r>
            <a:r>
              <a:rPr lang="el-GR" sz="2000" dirty="0"/>
              <a:t>υπό </a:t>
            </a:r>
            <a:r>
              <a:rPr lang="el-GR" sz="2000" dirty="0" smtClean="0"/>
              <a:t>εξαφάνιση</a:t>
            </a:r>
            <a:r>
              <a:rPr lang="en-US" sz="2000" dirty="0"/>
              <a:t>, </a:t>
            </a:r>
            <a:r>
              <a:rPr lang="en-GB" sz="2000" dirty="0"/>
              <a:t>Copyright </a:t>
            </a:r>
            <a:r>
              <a:rPr lang="en-US" sz="2000" dirty="0" smtClean="0"/>
              <a:t>© </a:t>
            </a:r>
            <a:r>
              <a:rPr lang="en-US" sz="2000" dirty="0"/>
              <a:t>UNESCO </a:t>
            </a:r>
            <a:r>
              <a:rPr lang="en-US" sz="2000" dirty="0" smtClean="0"/>
              <a:t>1995-2010, </a:t>
            </a:r>
            <a:r>
              <a:rPr lang="en-US" sz="2000" dirty="0" smtClean="0">
                <a:hlinkClick r:id="rId4"/>
              </a:rPr>
              <a:t>http</a:t>
            </a:r>
            <a:r>
              <a:rPr lang="en-US" sz="2000" dirty="0">
                <a:hlinkClick r:id="rId4"/>
              </a:rPr>
              <a:t>://www.unesco.org/culture/languages-atlas/en/atlasmap.html</a:t>
            </a:r>
            <a:endParaRPr lang="en-US" sz="2000" dirty="0"/>
          </a:p>
          <a:p>
            <a:pPr marL="0" indent="0">
              <a:buNone/>
            </a:pPr>
            <a:r>
              <a:rPr lang="el-GR" sz="2000" dirty="0" smtClean="0"/>
              <a:t>Εικόνα 3: </a:t>
            </a:r>
            <a:r>
              <a:rPr lang="el-GR" sz="2000" dirty="0"/>
              <a:t>Άτλας γλωσσών σε </a:t>
            </a:r>
            <a:r>
              <a:rPr lang="el-GR" sz="2000" dirty="0" smtClean="0"/>
              <a:t>κίνδυνο. </a:t>
            </a:r>
            <a:r>
              <a:rPr lang="en-US" sz="2000" dirty="0" smtClean="0"/>
              <a:t>Copyrighted. </a:t>
            </a:r>
            <a:r>
              <a:rPr lang="en-US" sz="2000" dirty="0" smtClean="0">
                <a:solidFill>
                  <a:srgbClr val="FF0000"/>
                </a:solidFill>
                <a:hlinkClick r:id="rId5"/>
              </a:rPr>
              <a:t>http</a:t>
            </a:r>
            <a:r>
              <a:rPr lang="en-US" sz="2000" dirty="0">
                <a:solidFill>
                  <a:srgbClr val="FF0000"/>
                </a:solidFill>
                <a:hlinkClick r:id="rId5"/>
              </a:rPr>
              <a:t>://</a:t>
            </a:r>
            <a:r>
              <a:rPr lang="en-US" sz="2000" dirty="0" smtClean="0">
                <a:solidFill>
                  <a:srgbClr val="FF0000"/>
                </a:solidFill>
                <a:hlinkClick r:id="rId5"/>
              </a:rPr>
              <a:t>spirit16.blogspot.gr/2009/02/blog-post_311.html</a:t>
            </a:r>
            <a:endParaRPr lang="el-GR" sz="2000" dirty="0" smtClean="0">
              <a:solidFill>
                <a:srgbClr val="FF0000"/>
              </a:solidFill>
            </a:endParaRPr>
          </a:p>
          <a:p>
            <a:pPr marL="0" indent="0">
              <a:buNone/>
            </a:pPr>
            <a:r>
              <a:rPr lang="el-GR" sz="2000" dirty="0" smtClean="0"/>
              <a:t>Εικόνα 5: </a:t>
            </a:r>
            <a:r>
              <a:rPr lang="en-GB" sz="2000" dirty="0"/>
              <a:t>Wilhelm von </a:t>
            </a:r>
            <a:r>
              <a:rPr lang="en-GB" sz="2000" dirty="0" smtClean="0"/>
              <a:t>Humboldt.</a:t>
            </a:r>
            <a:r>
              <a:rPr lang="el-GR" sz="2000" dirty="0" smtClean="0"/>
              <a:t> </a:t>
            </a:r>
            <a:r>
              <a:rPr lang="en-US" sz="2000" dirty="0"/>
              <a:t>Public domain. </a:t>
            </a:r>
            <a:r>
              <a:rPr lang="en-US" sz="2000" dirty="0" smtClean="0">
                <a:solidFill>
                  <a:srgbClr val="FF0000"/>
                </a:solidFill>
                <a:hlinkClick r:id="rId6"/>
              </a:rPr>
              <a:t>https</a:t>
            </a:r>
            <a:r>
              <a:rPr lang="en-US" sz="2000" dirty="0">
                <a:solidFill>
                  <a:srgbClr val="FF0000"/>
                </a:solidFill>
                <a:hlinkClick r:id="rId6"/>
              </a:rPr>
              <a:t>://</a:t>
            </a:r>
            <a:r>
              <a:rPr lang="en-US" sz="2000" dirty="0" smtClean="0">
                <a:solidFill>
                  <a:srgbClr val="FF0000"/>
                </a:solidFill>
                <a:hlinkClick r:id="rId6"/>
              </a:rPr>
              <a:t>en.wikipedia.org/wiki/Wilhelm_von_Humboldt</a:t>
            </a:r>
            <a:endParaRPr lang="en-US" sz="2000" dirty="0" smtClean="0">
              <a:solidFill>
                <a:srgbClr val="FF0000"/>
              </a:solidFill>
            </a:endParaRPr>
          </a:p>
          <a:p>
            <a:pPr marL="0" indent="0">
              <a:buNone/>
            </a:pPr>
            <a:r>
              <a:rPr lang="el-GR" sz="2000" dirty="0"/>
              <a:t>Εικόνα 6:</a:t>
            </a:r>
            <a:r>
              <a:rPr lang="en-US" sz="2000" dirty="0"/>
              <a:t> </a:t>
            </a:r>
            <a:r>
              <a:rPr lang="el-GR" sz="2000" dirty="0" err="1"/>
              <a:t>Ferdinard</a:t>
            </a:r>
            <a:r>
              <a:rPr lang="el-GR" sz="2000" dirty="0"/>
              <a:t> de </a:t>
            </a:r>
            <a:r>
              <a:rPr lang="el-GR" sz="2000" dirty="0" err="1"/>
              <a:t>Saussure</a:t>
            </a:r>
            <a:r>
              <a:rPr lang="en-US" sz="2000" dirty="0"/>
              <a:t>. Public domain. </a:t>
            </a:r>
            <a:r>
              <a:rPr lang="en-US" sz="2000" dirty="0">
                <a:hlinkClick r:id="rId7"/>
              </a:rPr>
              <a:t>https://en.wikipedia.org/wiki/Ferdinand_de_Saussure</a:t>
            </a:r>
            <a:endParaRPr lang="el-GR" sz="2000" dirty="0"/>
          </a:p>
          <a:p>
            <a:pPr marL="0" indent="0">
              <a:buNone/>
            </a:pPr>
            <a:r>
              <a:rPr lang="el-GR" sz="2000" dirty="0"/>
              <a:t>Εικόνα 7: </a:t>
            </a:r>
            <a:r>
              <a:rPr lang="en-US" sz="2000" dirty="0"/>
              <a:t>Noam Chomsky (1928~ ). </a:t>
            </a:r>
            <a:r>
              <a:rPr lang="el-GR" sz="2000" dirty="0" smtClean="0"/>
              <a:t>Άδεια </a:t>
            </a:r>
            <a:r>
              <a:rPr lang="en-GB" sz="2000" dirty="0" smtClean="0">
                <a:hlinkClick r:id="rId8"/>
              </a:rPr>
              <a:t>CC </a:t>
            </a:r>
            <a:r>
              <a:rPr lang="en-GB" sz="2000" dirty="0">
                <a:hlinkClick r:id="rId8"/>
              </a:rPr>
              <a:t>BY 2.0</a:t>
            </a:r>
            <a:r>
              <a:rPr lang="en-GB" sz="2000" dirty="0"/>
              <a:t>. </a:t>
            </a:r>
            <a:r>
              <a:rPr lang="en-US" sz="2000" dirty="0">
                <a:hlinkClick r:id="rId9"/>
              </a:rPr>
              <a:t>https://en.wikipedia.org/wiki/Noam_Chomsky</a:t>
            </a:r>
            <a:endParaRPr lang="el-GR" sz="2000" dirty="0"/>
          </a:p>
          <a:p>
            <a:pPr marL="0" indent="0">
              <a:buNone/>
            </a:pPr>
            <a:endParaRPr lang="el-GR" sz="2000" dirty="0" smtClean="0">
              <a:solidFill>
                <a:srgbClr val="FF0000"/>
              </a:solidFill>
            </a:endParaRPr>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Άτλας γλωσσών σε κίνδυνο</a:t>
            </a:r>
          </a:p>
        </p:txBody>
      </p:sp>
      <p:pic>
        <p:nvPicPr>
          <p:cNvPr id="6" name="Content Placeholder 3" descr="Περιοχές όπου υπάρχουν γλώσσες υπό εξαφάνιση" title="Παγκόσμιος χάρτης"/>
          <p:cNvPicPr>
            <a:picLocks noGrp="1" noChangeAspect="1"/>
          </p:cNvPicPr>
          <p:nvPr>
            <p:ph idx="1"/>
          </p:nvPr>
        </p:nvPicPr>
        <p:blipFill>
          <a:blip r:embed="rId2"/>
          <a:stretch>
            <a:fillRect/>
          </a:stretch>
        </p:blipFill>
        <p:spPr>
          <a:xfrm>
            <a:off x="1354458" y="1700808"/>
            <a:ext cx="6435083" cy="3384376"/>
          </a:xfrm>
          <a:prstGeom prst="rect">
            <a:avLst/>
          </a:prstGeom>
        </p:spPr>
      </p:pic>
    </p:spTree>
    <p:extLst>
      <p:ext uri="{BB962C8B-B14F-4D97-AF65-F5344CB8AC3E}">
        <p14:creationId xmlns:p14="http://schemas.microsoft.com/office/powerpoint/2010/main" val="14876758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8652" y="125760"/>
            <a:ext cx="8229600" cy="1143000"/>
          </a:xfrm>
        </p:spPr>
        <p:txBody>
          <a:bodyPr/>
          <a:lstStyle/>
          <a:p>
            <a:r>
              <a:rPr lang="el-GR" dirty="0"/>
              <a:t>Γενικές </a:t>
            </a:r>
            <a:r>
              <a:rPr lang="el-GR" dirty="0" smtClean="0"/>
              <a:t>αρχές (1)</a:t>
            </a:r>
            <a:endParaRPr lang="el-GR" dirty="0"/>
          </a:p>
        </p:txBody>
      </p:sp>
      <p:sp>
        <p:nvSpPr>
          <p:cNvPr id="3" name="Θέση περιεχομένου 2"/>
          <p:cNvSpPr>
            <a:spLocks noGrp="1"/>
          </p:cNvSpPr>
          <p:nvPr>
            <p:ph idx="1"/>
          </p:nvPr>
        </p:nvSpPr>
        <p:spPr>
          <a:xfrm>
            <a:off x="458652" y="1124744"/>
            <a:ext cx="8361820" cy="5112568"/>
          </a:xfrm>
        </p:spPr>
        <p:txBody>
          <a:bodyPr>
            <a:normAutofit fontScale="85000" lnSpcReduction="20000"/>
          </a:bodyPr>
          <a:lstStyle/>
          <a:p>
            <a:pPr marL="0" indent="0">
              <a:buNone/>
            </a:pPr>
            <a:r>
              <a:rPr lang="el-GR" sz="2800" b="1" dirty="0"/>
              <a:t>Γενίκευση</a:t>
            </a:r>
            <a:r>
              <a:rPr lang="el-GR" sz="2800" dirty="0"/>
              <a:t>: Όλες οι γλώσσες έχουν </a:t>
            </a:r>
            <a:r>
              <a:rPr lang="el-GR" sz="2800" dirty="0" smtClean="0"/>
              <a:t>γραμματική</a:t>
            </a:r>
          </a:p>
          <a:p>
            <a:r>
              <a:rPr lang="el-GR" sz="2800" dirty="0" smtClean="0"/>
              <a:t>Η </a:t>
            </a:r>
            <a:r>
              <a:rPr lang="el-GR" sz="2800" dirty="0"/>
              <a:t>έλλειψη γραπτού κώδικα σε μια γλώσσα δεν συνεπάγεται έλλειψη γραμματικής δομής</a:t>
            </a:r>
          </a:p>
          <a:p>
            <a:pPr marL="0" indent="0">
              <a:buNone/>
            </a:pPr>
            <a:r>
              <a:rPr lang="el-GR" sz="2800" b="1" dirty="0"/>
              <a:t>Ισότητα</a:t>
            </a:r>
            <a:r>
              <a:rPr lang="el-GR" sz="2800" dirty="0"/>
              <a:t>: Όλες οι γραμματικές είναι </a:t>
            </a:r>
            <a:r>
              <a:rPr lang="el-GR" sz="2800" dirty="0" smtClean="0"/>
              <a:t>ίσες</a:t>
            </a:r>
          </a:p>
          <a:p>
            <a:r>
              <a:rPr lang="el-GR" sz="2800" dirty="0" smtClean="0"/>
              <a:t>Δεν </a:t>
            </a:r>
            <a:r>
              <a:rPr lang="el-GR" sz="2800" dirty="0"/>
              <a:t>υπάρχουν «πρωτόγονες» και «εξελιγμένες» γλώσσες! Όλες οι γραμματικές λένε στους ομιλητές πώς πρέπει να διαμορφώσουν τα πρωτογενή γλωσσικά δεδομένα για να παραχθεί μήνυμα με συγκεκριμένη </a:t>
            </a:r>
            <a:r>
              <a:rPr lang="el-GR" sz="2800" dirty="0" smtClean="0"/>
              <a:t>σημασία.</a:t>
            </a:r>
          </a:p>
          <a:p>
            <a:r>
              <a:rPr lang="el-GR" sz="2800" dirty="0" smtClean="0"/>
              <a:t>Η </a:t>
            </a:r>
            <a:r>
              <a:rPr lang="el-GR" sz="2800" dirty="0"/>
              <a:t>γλωσσολογία είναι περιγραφική και όχι ρυθμιστική.</a:t>
            </a:r>
          </a:p>
          <a:p>
            <a:pPr marL="0" indent="0">
              <a:buNone/>
            </a:pPr>
            <a:r>
              <a:rPr lang="el-GR" sz="2800" b="1" dirty="0"/>
              <a:t>Καθολικότητα</a:t>
            </a:r>
            <a:r>
              <a:rPr lang="el-GR" sz="2800" dirty="0"/>
              <a:t>: Οι γραμματικές μοιάζουν σε ορισμένες βασικές παραμέτρους</a:t>
            </a:r>
          </a:p>
          <a:p>
            <a:r>
              <a:rPr lang="el-GR" sz="2800" dirty="0"/>
              <a:t>Όλες οι γλώσσες έχουν περισσότερα σύμφωνα από φωνήεντα</a:t>
            </a:r>
          </a:p>
          <a:p>
            <a:r>
              <a:rPr lang="el-GR" sz="2800" dirty="0"/>
              <a:t>Όλες οι γλώσσες έχουν έρρινα σύμφωνα.</a:t>
            </a:r>
          </a:p>
          <a:p>
            <a:pPr marL="0" indent="0">
              <a:buNone/>
            </a:pPr>
            <a:endParaRPr lang="el-GR" sz="2800" dirty="0"/>
          </a:p>
        </p:txBody>
      </p:sp>
    </p:spTree>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1819</TotalTime>
  <Words>5360</Words>
  <Application>Microsoft Office PowerPoint</Application>
  <PresentationFormat>On-screen Show (4:3)</PresentationFormat>
  <Paragraphs>408</Paragraphs>
  <Slides>72</Slides>
  <Notes>56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0</vt:i4>
      </vt:variant>
      <vt:variant>
        <vt:lpstr>Slide Titles</vt:lpstr>
      </vt:variant>
      <vt:variant>
        <vt:i4>72</vt:i4>
      </vt:variant>
    </vt:vector>
  </HeadingPairs>
  <TitlesOfParts>
    <vt:vector size="78" baseType="lpstr">
      <vt:lpstr>ＭＳ Ｐゴシック</vt:lpstr>
      <vt:lpstr>Arial</vt:lpstr>
      <vt:lpstr>Calibri</vt:lpstr>
      <vt:lpstr>Times New Roman</vt:lpstr>
      <vt:lpstr>Wingdings</vt:lpstr>
      <vt:lpstr>Θέμα του Office</vt:lpstr>
      <vt:lpstr>Εισαγωγή στη Γλωσσολογία</vt:lpstr>
      <vt:lpstr>Ορισμοί γλώσσας (1)</vt:lpstr>
      <vt:lpstr>Ορισμοί γλώσσας (2)</vt:lpstr>
      <vt:lpstr>Γλώσσες στον κόσμο  [Πηγή: ethnologue.com]</vt:lpstr>
      <vt:lpstr>Κατανομή ομιλητών και αριθμού γλωσσών</vt:lpstr>
      <vt:lpstr>Γλωσσική «υγεία»</vt:lpstr>
      <vt:lpstr>Γλώσσες υπό εξαφάνιση</vt:lpstr>
      <vt:lpstr>Άτλας γλωσσών σε κίνδυνο</vt:lpstr>
      <vt:lpstr>Γενικές αρχές (1)</vt:lpstr>
      <vt:lpstr>Γενικές αρχές (2)</vt:lpstr>
      <vt:lpstr>Σύντομη ιστορική ανασκόπηση (1)</vt:lpstr>
      <vt:lpstr>Σύντομη ιστορική ανασκόπηση (2)</vt:lpstr>
      <vt:lpstr>Σύντομη ιστορική ανασκόπηση (3)</vt:lpstr>
      <vt:lpstr>Σύντομη ιστορική ανασκόπηση (4)</vt:lpstr>
      <vt:lpstr>Προτεραιότητα του προφορικού λόγου (1)</vt:lpstr>
      <vt:lpstr>Προτεραιότητα του προφορικού λόγου (2)</vt:lpstr>
      <vt:lpstr>Wilhelm von Humboldt (1767-1835)</vt:lpstr>
      <vt:lpstr>Η διάκριση «ενέργεια ~ έργον» (1)</vt:lpstr>
      <vt:lpstr>Η διάκριση «ενέργεια ~ έργον»(2)</vt:lpstr>
      <vt:lpstr>Ferdinard de Saussure (1857-1913) (1) </vt:lpstr>
      <vt:lpstr>Ferdinard de Saussure (1857-1913) (2) </vt:lpstr>
      <vt:lpstr>Ferdinard de Saussure (1857-1913) (3) </vt:lpstr>
      <vt:lpstr>Η διάκριση «λόγος ~ ομιλία» (1)</vt:lpstr>
      <vt:lpstr>Η διάκριση «λόγος ~ ομιλία» (2)</vt:lpstr>
      <vt:lpstr>Χαρακτηριστικά της διάκρισης  «λόγος ~ ομιλία» (1)</vt:lpstr>
      <vt:lpstr>Χαρακτηριστικά της διάκρισης  «λόγος ~ ομιλία» (2)</vt:lpstr>
      <vt:lpstr>Χαρακτηριστικά της διάκρισης  «λόγος ~ ομιλία» (3)</vt:lpstr>
      <vt:lpstr>Χαρακτηριστικά της διάκρισης  «λόγος ~ ομιλία» (4)</vt:lpstr>
      <vt:lpstr>Το «σωσσυρικό παράδοξο» (1)</vt:lpstr>
      <vt:lpstr>Το «σωσσυρικό παράδοξο» (2)</vt:lpstr>
      <vt:lpstr>Η διάκριση «μορφή ~ περιεχόμενο» (1)</vt:lpstr>
      <vt:lpstr>Η διάκριση «μορφή ~ περιεχόμενο» (2)</vt:lpstr>
      <vt:lpstr>Χαρακτηριστικά του γλωσσικού σημείου (1)</vt:lpstr>
      <vt:lpstr>Χαρακτηριστικά του γλωσσικού σημείου (2)</vt:lpstr>
      <vt:lpstr>Χαρακτηριστικά του γλωσσικού σημείου (3)</vt:lpstr>
      <vt:lpstr>Λειτουργία του γλωσσικού σημείου</vt:lpstr>
      <vt:lpstr>Εσωτερική πλευρά του γλωσσικού σημείου (1)</vt:lpstr>
      <vt:lpstr>Εσωτερική πλευρά του γλωσσικού σημείου (2)</vt:lpstr>
      <vt:lpstr>Εξωτερική πλευρά του γλωσσικού σημείου (1)</vt:lpstr>
      <vt:lpstr>Εξωτερική πλευρά του γλωσσικού σημείου (2)</vt:lpstr>
      <vt:lpstr>Γλωσσικές λειτουργίες (1)</vt:lpstr>
      <vt:lpstr>Γλωσσικές λειτουργίες (2)</vt:lpstr>
      <vt:lpstr>Γλωσσικές λειτουργίες (3)</vt:lpstr>
      <vt:lpstr>Γλωσσικές λειτουργίες (4)</vt:lpstr>
      <vt:lpstr>Σχηματική αναπαράσταση της επικοινωνίας</vt:lpstr>
      <vt:lpstr>Συντελεστές γλωσσικής επικοινωνίας (1)</vt:lpstr>
      <vt:lpstr>Συντελεστές γλωσσικής επικοινωνίας (2)</vt:lpstr>
      <vt:lpstr>Συντελεστές γλωσσικής επικοινωνίας (3)</vt:lpstr>
      <vt:lpstr>Noam Chomsky (1928~ )</vt:lpstr>
      <vt:lpstr>Η αρχή της κατηγορικότητας</vt:lpstr>
      <vt:lpstr>Noam Chomsky (1)</vt:lpstr>
      <vt:lpstr>Noam Chomsky (2)</vt:lpstr>
      <vt:lpstr>Η σύσταση της γλωσσικής ικανότητας (1)</vt:lpstr>
      <vt:lpstr>Η σύσταση της γλωσσικής ικανότητας (2)</vt:lpstr>
      <vt:lpstr>Κριτήρια αξιολόγησης των γραμματικών στα πλαίσια της ΓΜΓ (1)</vt:lpstr>
      <vt:lpstr>Κριτήρια αξιολόγησης των γραμματικών στα πλαίσια της ΓΜΓ (2)</vt:lpstr>
      <vt:lpstr>Ανάλυση σε άμεσα συστατικά</vt:lpstr>
      <vt:lpstr>Γραμματική Φραστικής Δομής (1)</vt:lpstr>
      <vt:lpstr>Γραμματική Φραστικής Δομής (2)</vt:lpstr>
      <vt:lpstr>Επίλυση σημασιολογικών αμφισημιών στη ΓΦΔ  (1)</vt:lpstr>
      <vt:lpstr>Επίλυση σημασιολογικών αμφισημιών στη ΓΦΔ (2)</vt:lpstr>
      <vt:lpstr>Τα σημαντικότερα σημεία της ΓΜΓ (1)</vt:lpstr>
      <vt:lpstr>Τα σημαντικότερα σημεία της ΓΜΓ (2)</vt:lpstr>
      <vt:lpstr>Πρόσθετη βιβλιογραφία</vt:lpstr>
      <vt:lpstr>Τέλος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Uoa</cp:lastModifiedBy>
  <cp:revision>251</cp:revision>
  <dcterms:created xsi:type="dcterms:W3CDTF">2012-09-06T09:03:05Z</dcterms:created>
  <dcterms:modified xsi:type="dcterms:W3CDTF">2016-02-23T14:21:21Z</dcterms:modified>
</cp:coreProperties>
</file>