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sldIdLst>
    <p:sldId id="456" r:id="rId2"/>
    <p:sldId id="499" r:id="rId3"/>
    <p:sldId id="500" r:id="rId4"/>
    <p:sldId id="501" r:id="rId5"/>
    <p:sldId id="542" r:id="rId6"/>
    <p:sldId id="543" r:id="rId7"/>
    <p:sldId id="544" r:id="rId8"/>
    <p:sldId id="545" r:id="rId9"/>
    <p:sldId id="505" r:id="rId10"/>
    <p:sldId id="506" r:id="rId11"/>
    <p:sldId id="546" r:id="rId12"/>
    <p:sldId id="547" r:id="rId13"/>
    <p:sldId id="548" r:id="rId14"/>
    <p:sldId id="510" r:id="rId15"/>
    <p:sldId id="511" r:id="rId16"/>
    <p:sldId id="512" r:id="rId17"/>
    <p:sldId id="549" r:id="rId18"/>
    <p:sldId id="550" r:id="rId19"/>
    <p:sldId id="515" r:id="rId20"/>
    <p:sldId id="516" r:id="rId21"/>
    <p:sldId id="551" r:id="rId22"/>
    <p:sldId id="552" r:id="rId23"/>
    <p:sldId id="553" r:id="rId24"/>
    <p:sldId id="554" r:id="rId25"/>
    <p:sldId id="555" r:id="rId26"/>
    <p:sldId id="556" r:id="rId27"/>
    <p:sldId id="557" r:id="rId28"/>
    <p:sldId id="558" r:id="rId29"/>
    <p:sldId id="525" r:id="rId30"/>
    <p:sldId id="526" r:id="rId31"/>
    <p:sldId id="527" r:id="rId32"/>
    <p:sldId id="528" r:id="rId33"/>
    <p:sldId id="487" r:id="rId34"/>
    <p:sldId id="529" r:id="rId35"/>
    <p:sldId id="489" r:id="rId36"/>
    <p:sldId id="530" r:id="rId37"/>
    <p:sldId id="531" r:id="rId38"/>
    <p:sldId id="532" r:id="rId39"/>
    <p:sldId id="559" r:id="rId40"/>
    <p:sldId id="560" r:id="rId41"/>
    <p:sldId id="561" r:id="rId42"/>
    <p:sldId id="536" r:id="rId43"/>
    <p:sldId id="537" r:id="rId44"/>
    <p:sldId id="410" r:id="rId45"/>
    <p:sldId id="411" r:id="rId46"/>
    <p:sldId id="412" r:id="rId47"/>
    <p:sldId id="538" r:id="rId48"/>
    <p:sldId id="539" r:id="rId49"/>
    <p:sldId id="414" r:id="rId50"/>
    <p:sldId id="415" r:id="rId51"/>
    <p:sldId id="416" r:id="rId52"/>
    <p:sldId id="540" r:id="rId53"/>
    <p:sldId id="54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89946" autoAdjust="0"/>
  </p:normalViewPr>
  <p:slideViewPr>
    <p:cSldViewPr snapToGrid="0">
      <p:cViewPr varScale="1">
        <p:scale>
          <a:sx n="67" d="100"/>
          <a:sy n="67" d="100"/>
        </p:scale>
        <p:origin x="1392" y="66"/>
      </p:cViewPr>
      <p:guideLst/>
    </p:cSldViewPr>
  </p:slideViewPr>
  <p:outlineViewPr>
    <p:cViewPr>
      <p:scale>
        <a:sx n="33" d="100"/>
        <a:sy n="33" d="100"/>
      </p:scale>
      <p:origin x="0" y="-280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A15CB-E518-42D0-B086-3B1AF5864A87}" type="datetimeFigureOut">
              <a:rPr lang="en-US" smtClean="0"/>
              <a:t>4/29/2016</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DB2FB-1A1E-483C-8906-5BB705B5523B}" type="slidenum">
              <a:rPr lang="en-US" smtClean="0"/>
              <a:t>‹#›</a:t>
            </a:fld>
            <a:endParaRPr lang="en-US"/>
          </a:p>
        </p:txBody>
      </p:sp>
    </p:spTree>
    <p:extLst>
      <p:ext uri="{BB962C8B-B14F-4D97-AF65-F5344CB8AC3E}">
        <p14:creationId xmlns:p14="http://schemas.microsoft.com/office/powerpoint/2010/main" val="4336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a:t>
            </a:fld>
            <a:endParaRPr lang="en-US"/>
          </a:p>
        </p:txBody>
      </p:sp>
    </p:spTree>
    <p:extLst>
      <p:ext uri="{BB962C8B-B14F-4D97-AF65-F5344CB8AC3E}">
        <p14:creationId xmlns:p14="http://schemas.microsoft.com/office/powerpoint/2010/main" val="188283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p:txBody>
      </p:sp>
      <p:sp>
        <p:nvSpPr>
          <p:cNvPr id="4" name="Slide Number Placeholder 3"/>
          <p:cNvSpPr>
            <a:spLocks noGrp="1"/>
          </p:cNvSpPr>
          <p:nvPr>
            <p:ph type="sldNum" sz="quarter" idx="10"/>
          </p:nvPr>
        </p:nvSpPr>
        <p:spPr/>
        <p:txBody>
          <a:bodyPr/>
          <a:lstStyle/>
          <a:p>
            <a:fld id="{F8CDB2FB-1A1E-483C-8906-5BB705B5523B}" type="slidenum">
              <a:rPr lang="en-US" smtClean="0"/>
              <a:pPr/>
              <a:t>18</a:t>
            </a:fld>
            <a:endParaRPr lang="en-US"/>
          </a:p>
        </p:txBody>
      </p:sp>
    </p:spTree>
    <p:extLst>
      <p:ext uri="{BB962C8B-B14F-4D97-AF65-F5344CB8AC3E}">
        <p14:creationId xmlns:p14="http://schemas.microsoft.com/office/powerpoint/2010/main" val="32353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21</a:t>
            </a:fld>
            <a:endParaRPr lang="en-US"/>
          </a:p>
        </p:txBody>
      </p:sp>
    </p:spTree>
    <p:extLst>
      <p:ext uri="{BB962C8B-B14F-4D97-AF65-F5344CB8AC3E}">
        <p14:creationId xmlns:p14="http://schemas.microsoft.com/office/powerpoint/2010/main" val="116190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22</a:t>
            </a:fld>
            <a:endParaRPr lang="en-US"/>
          </a:p>
        </p:txBody>
      </p:sp>
    </p:spTree>
    <p:extLst>
      <p:ext uri="{BB962C8B-B14F-4D97-AF65-F5344CB8AC3E}">
        <p14:creationId xmlns:p14="http://schemas.microsoft.com/office/powerpoint/2010/main" val="24245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23</a:t>
            </a:fld>
            <a:endParaRPr lang="en-US"/>
          </a:p>
        </p:txBody>
      </p:sp>
    </p:spTree>
    <p:extLst>
      <p:ext uri="{BB962C8B-B14F-4D97-AF65-F5344CB8AC3E}">
        <p14:creationId xmlns:p14="http://schemas.microsoft.com/office/powerpoint/2010/main" val="3109005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24</a:t>
            </a:fld>
            <a:endParaRPr lang="en-US"/>
          </a:p>
        </p:txBody>
      </p:sp>
    </p:spTree>
    <p:extLst>
      <p:ext uri="{BB962C8B-B14F-4D97-AF65-F5344CB8AC3E}">
        <p14:creationId xmlns:p14="http://schemas.microsoft.com/office/powerpoint/2010/main" val="144027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25</a:t>
            </a:fld>
            <a:endParaRPr lang="en-US"/>
          </a:p>
        </p:txBody>
      </p:sp>
    </p:spTree>
    <p:extLst>
      <p:ext uri="{BB962C8B-B14F-4D97-AF65-F5344CB8AC3E}">
        <p14:creationId xmlns:p14="http://schemas.microsoft.com/office/powerpoint/2010/main" val="205762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8CDB2FB-1A1E-483C-8906-5BB705B5523B}" type="slidenum">
              <a:rPr lang="en-US" smtClean="0"/>
              <a:pPr/>
              <a:t>26</a:t>
            </a:fld>
            <a:endParaRPr lang="en-US"/>
          </a:p>
        </p:txBody>
      </p:sp>
    </p:spTree>
    <p:extLst>
      <p:ext uri="{BB962C8B-B14F-4D97-AF65-F5344CB8AC3E}">
        <p14:creationId xmlns:p14="http://schemas.microsoft.com/office/powerpoint/2010/main" val="1448330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27</a:t>
            </a:fld>
            <a:endParaRPr lang="en-US"/>
          </a:p>
        </p:txBody>
      </p:sp>
    </p:spTree>
    <p:extLst>
      <p:ext uri="{BB962C8B-B14F-4D97-AF65-F5344CB8AC3E}">
        <p14:creationId xmlns:p14="http://schemas.microsoft.com/office/powerpoint/2010/main" val="3488909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28</a:t>
            </a:fld>
            <a:endParaRPr lang="en-US"/>
          </a:p>
        </p:txBody>
      </p:sp>
    </p:spTree>
    <p:extLst>
      <p:ext uri="{BB962C8B-B14F-4D97-AF65-F5344CB8AC3E}">
        <p14:creationId xmlns:p14="http://schemas.microsoft.com/office/powerpoint/2010/main" val="946068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30</a:t>
            </a:fld>
            <a:endParaRPr lang="en-US"/>
          </a:p>
        </p:txBody>
      </p:sp>
    </p:spTree>
    <p:extLst>
      <p:ext uri="{BB962C8B-B14F-4D97-AF65-F5344CB8AC3E}">
        <p14:creationId xmlns:p14="http://schemas.microsoft.com/office/powerpoint/2010/main" val="148208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5</a:t>
            </a:fld>
            <a:endParaRPr lang="en-US"/>
          </a:p>
        </p:txBody>
      </p:sp>
    </p:spTree>
    <p:extLst>
      <p:ext uri="{BB962C8B-B14F-4D97-AF65-F5344CB8AC3E}">
        <p14:creationId xmlns:p14="http://schemas.microsoft.com/office/powerpoint/2010/main" val="814838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39</a:t>
            </a:fld>
            <a:endParaRPr lang="en-US"/>
          </a:p>
        </p:txBody>
      </p:sp>
    </p:spTree>
    <p:extLst>
      <p:ext uri="{BB962C8B-B14F-4D97-AF65-F5344CB8AC3E}">
        <p14:creationId xmlns:p14="http://schemas.microsoft.com/office/powerpoint/2010/main" val="1604194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40</a:t>
            </a:fld>
            <a:endParaRPr lang="en-US"/>
          </a:p>
        </p:txBody>
      </p:sp>
    </p:spTree>
    <p:extLst>
      <p:ext uri="{BB962C8B-B14F-4D97-AF65-F5344CB8AC3E}">
        <p14:creationId xmlns:p14="http://schemas.microsoft.com/office/powerpoint/2010/main" val="95392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Kühnelt</a:t>
            </a:r>
            <a:r>
              <a:rPr lang="en-US" sz="1200" kern="1200" baseline="0" dirty="0" smtClean="0">
                <a:solidFill>
                  <a:schemeClr val="tx1"/>
                </a:solidFill>
                <a:latin typeface="+mn-lt"/>
                <a:ea typeface="+mn-ea"/>
                <a:cs typeface="+mn-cs"/>
              </a:rPr>
              <a:t> W. 1965. </a:t>
            </a:r>
            <a:r>
              <a:rPr lang="en-US" sz="1200" kern="1200" baseline="0" dirty="0" err="1" smtClean="0">
                <a:solidFill>
                  <a:schemeClr val="tx1"/>
                </a:solidFill>
                <a:latin typeface="+mn-lt"/>
                <a:ea typeface="+mn-ea"/>
                <a:cs typeface="+mn-cs"/>
              </a:rPr>
              <a:t>Catalogus</a:t>
            </a:r>
            <a:r>
              <a:rPr lang="en-US" sz="1200" kern="1200" baseline="0" dirty="0" smtClean="0">
                <a:solidFill>
                  <a:schemeClr val="tx1"/>
                </a:solidFill>
                <a:latin typeface="+mn-lt"/>
                <a:ea typeface="+mn-ea"/>
                <a:cs typeface="+mn-cs"/>
              </a:rPr>
              <a:t> Faunae </a:t>
            </a:r>
            <a:r>
              <a:rPr lang="en-US" sz="1200" kern="1200" baseline="0" dirty="0" err="1" smtClean="0">
                <a:solidFill>
                  <a:schemeClr val="tx1"/>
                </a:solidFill>
                <a:latin typeface="+mn-lt"/>
                <a:ea typeface="+mn-ea"/>
                <a:cs typeface="+mn-cs"/>
              </a:rPr>
              <a:t>Graeciae</a:t>
            </a:r>
            <a:r>
              <a:rPr lang="en-US" sz="1200" kern="1200" baseline="0" dirty="0" smtClean="0">
                <a:solidFill>
                  <a:schemeClr val="tx1"/>
                </a:solidFill>
                <a:latin typeface="+mn-lt"/>
                <a:ea typeface="+mn-ea"/>
                <a:cs typeface="+mn-cs"/>
              </a:rPr>
              <a:t>. Pars 1. </a:t>
            </a:r>
            <a:r>
              <a:rPr lang="en-US" sz="1200" kern="1200" baseline="0" dirty="0" err="1" smtClean="0">
                <a:solidFill>
                  <a:schemeClr val="tx1"/>
                </a:solidFill>
                <a:latin typeface="+mn-lt"/>
                <a:ea typeface="+mn-ea"/>
                <a:cs typeface="+mn-cs"/>
              </a:rPr>
              <a:t>Tenebrionidae</a:t>
            </a:r>
            <a:endParaRPr lang="el-GR"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41</a:t>
            </a:fld>
            <a:endParaRPr lang="en-US"/>
          </a:p>
        </p:txBody>
      </p:sp>
    </p:spTree>
    <p:extLst>
      <p:ext uri="{BB962C8B-B14F-4D97-AF65-F5344CB8AC3E}">
        <p14:creationId xmlns:p14="http://schemas.microsoft.com/office/powerpoint/2010/main" val="2514536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43</a:t>
            </a:fld>
            <a:endParaRPr lang="en-US"/>
          </a:p>
        </p:txBody>
      </p:sp>
    </p:spTree>
    <p:extLst>
      <p:ext uri="{BB962C8B-B14F-4D97-AF65-F5344CB8AC3E}">
        <p14:creationId xmlns:p14="http://schemas.microsoft.com/office/powerpoint/2010/main" val="3921793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DB2FB-1A1E-483C-8906-5BB705B5523B}" type="slidenum">
              <a:rPr lang="en-US" smtClean="0"/>
              <a:t>44</a:t>
            </a:fld>
            <a:endParaRPr lang="en-US"/>
          </a:p>
        </p:txBody>
      </p:sp>
    </p:spTree>
    <p:extLst>
      <p:ext uri="{BB962C8B-B14F-4D97-AF65-F5344CB8AC3E}">
        <p14:creationId xmlns:p14="http://schemas.microsoft.com/office/powerpoint/2010/main" val="1216297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val="103930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3702242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3315576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val="1873006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181325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6</a:t>
            </a:fld>
            <a:endParaRPr lang="en-US"/>
          </a:p>
        </p:txBody>
      </p:sp>
    </p:spTree>
    <p:extLst>
      <p:ext uri="{BB962C8B-B14F-4D97-AF65-F5344CB8AC3E}">
        <p14:creationId xmlns:p14="http://schemas.microsoft.com/office/powerpoint/2010/main" val="329307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1050753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197152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7</a:t>
            </a:fld>
            <a:endParaRPr lang="en-US"/>
          </a:p>
        </p:txBody>
      </p:sp>
    </p:spTree>
    <p:extLst>
      <p:ext uri="{BB962C8B-B14F-4D97-AF65-F5344CB8AC3E}">
        <p14:creationId xmlns:p14="http://schemas.microsoft.com/office/powerpoint/2010/main" val="144042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8</a:t>
            </a:fld>
            <a:endParaRPr lang="en-US"/>
          </a:p>
        </p:txBody>
      </p:sp>
    </p:spTree>
    <p:extLst>
      <p:ext uri="{BB962C8B-B14F-4D97-AF65-F5344CB8AC3E}">
        <p14:creationId xmlns:p14="http://schemas.microsoft.com/office/powerpoint/2010/main" val="346543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11</a:t>
            </a:fld>
            <a:endParaRPr lang="en-US"/>
          </a:p>
        </p:txBody>
      </p:sp>
    </p:spTree>
    <p:extLst>
      <p:ext uri="{BB962C8B-B14F-4D97-AF65-F5344CB8AC3E}">
        <p14:creationId xmlns:p14="http://schemas.microsoft.com/office/powerpoint/2010/main" val="426347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a:t>
            </a:r>
          </a:p>
          <a:p>
            <a:r>
              <a:rPr lang="en-US" dirty="0" smtClean="0"/>
              <a:t>9: http://www.ajaonline.org/field-report/875</a:t>
            </a:r>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12</a:t>
            </a:fld>
            <a:endParaRPr lang="en-US"/>
          </a:p>
        </p:txBody>
      </p:sp>
    </p:spTree>
    <p:extLst>
      <p:ext uri="{BB962C8B-B14F-4D97-AF65-F5344CB8AC3E}">
        <p14:creationId xmlns:p14="http://schemas.microsoft.com/office/powerpoint/2010/main" val="2336912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13</a:t>
            </a:fld>
            <a:endParaRPr lang="en-US"/>
          </a:p>
        </p:txBody>
      </p:sp>
    </p:spTree>
    <p:extLst>
      <p:ext uri="{BB962C8B-B14F-4D97-AF65-F5344CB8AC3E}">
        <p14:creationId xmlns:p14="http://schemas.microsoft.com/office/powerpoint/2010/main" val="106211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17</a:t>
            </a:fld>
            <a:endParaRPr lang="en-US"/>
          </a:p>
        </p:txBody>
      </p:sp>
    </p:spTree>
    <p:extLst>
      <p:ext uri="{BB962C8B-B14F-4D97-AF65-F5344CB8AC3E}">
        <p14:creationId xmlns:p14="http://schemas.microsoft.com/office/powerpoint/2010/main" val="4088627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lstStyle>
            <a:lvl1pPr algn="ctr">
              <a:defRPr sz="6000"/>
            </a:lvl1pPr>
          </a:lstStyle>
          <a:p>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l-GR" sz="2800" dirty="0" smtClean="0"/>
          </a:p>
        </p:txBody>
      </p:sp>
      <p:pic>
        <p:nvPicPr>
          <p:cNvPr id="7" name="Picture 6" descr="Λογότυπο Εθνικόν και Καποδιστριακόν Πανεπιστήμιον Αθηνών"/>
          <p:cNvPicPr>
            <a:picLocks noChangeAspect="1"/>
          </p:cNvPicPr>
          <p:nvPr userDrawn="1"/>
        </p:nvPicPr>
        <p:blipFill>
          <a:blip r:embed="rId2"/>
          <a:stretch>
            <a:fillRect/>
          </a:stretch>
        </p:blipFill>
        <p:spPr>
          <a:xfrm>
            <a:off x="685800" y="621594"/>
            <a:ext cx="4147938" cy="817388"/>
          </a:xfrm>
          <a:prstGeom prst="rect">
            <a:avLst/>
          </a:prstGeom>
        </p:spPr>
      </p:pic>
    </p:spTree>
    <p:extLst>
      <p:ext uri="{BB962C8B-B14F-4D97-AF65-F5344CB8AC3E}">
        <p14:creationId xmlns:p14="http://schemas.microsoft.com/office/powerpoint/2010/main" val="11536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23440220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κειμένου 5"/>
          <p:cNvSpPr>
            <a:spLocks noGrp="1"/>
          </p:cNvSpPr>
          <p:nvPr>
            <p:ph type="body" sz="quarter" idx="12"/>
          </p:nvPr>
        </p:nvSpPr>
        <p:spPr>
          <a:xfrm>
            <a:off x="628650" y="1855788"/>
            <a:ext cx="7886700" cy="230505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Θέση εικόνας 7"/>
          <p:cNvSpPr>
            <a:spLocks noGrp="1"/>
          </p:cNvSpPr>
          <p:nvPr>
            <p:ph type="pic" sz="quarter" idx="13"/>
          </p:nvPr>
        </p:nvSpPr>
        <p:spPr>
          <a:xfrm>
            <a:off x="628650" y="4214813"/>
            <a:ext cx="7886700" cy="1947862"/>
          </a:xfrm>
        </p:spPr>
        <p:txBody>
          <a:bodyPr/>
          <a:lstStyle/>
          <a:p>
            <a:endParaRPr lang="en-US"/>
          </a:p>
        </p:txBody>
      </p:sp>
    </p:spTree>
    <p:extLst>
      <p:ext uri="{BB962C8B-B14F-4D97-AF65-F5344CB8AC3E}">
        <p14:creationId xmlns:p14="http://schemas.microsoft.com/office/powerpoint/2010/main" val="15094792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66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54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5. Πανίδα της Ελλάδας (Μέρος Β')</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
        <p:nvSpPr>
          <p:cNvPr id="8" name="Picture Placeholder 7"/>
          <p:cNvSpPr>
            <a:spLocks noGrp="1"/>
          </p:cNvSpPr>
          <p:nvPr>
            <p:ph type="pic" sz="quarter" idx="13"/>
          </p:nvPr>
        </p:nvSpPr>
        <p:spPr>
          <a:xfrm>
            <a:off x="630238" y="2160588"/>
            <a:ext cx="2949575" cy="3700462"/>
          </a:xfrm>
        </p:spPr>
        <p:txBody>
          <a:bodyPr/>
          <a:lstStyle/>
          <a:p>
            <a:endParaRPr lang="en-US"/>
          </a:p>
        </p:txBody>
      </p:sp>
    </p:spTree>
    <p:extLst>
      <p:ext uri="{BB962C8B-B14F-4D97-AF65-F5344CB8AC3E}">
        <p14:creationId xmlns:p14="http://schemas.microsoft.com/office/powerpoint/2010/main" val="2402833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537393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Media Placeholder 5"/>
          <p:cNvSpPr>
            <a:spLocks noGrp="1"/>
          </p:cNvSpPr>
          <p:nvPr>
            <p:ph type="media" sz="quarter" idx="12"/>
          </p:nvPr>
        </p:nvSpPr>
        <p:spPr>
          <a:xfrm>
            <a:off x="628650" y="1854200"/>
            <a:ext cx="7886700" cy="3860800"/>
          </a:xfrm>
        </p:spPr>
        <p:txBody>
          <a:bodyPr/>
          <a:lstStyle/>
          <a:p>
            <a:endParaRPr lang="en-US"/>
          </a:p>
        </p:txBody>
      </p:sp>
    </p:spTree>
    <p:extLst>
      <p:ext uri="{BB962C8B-B14F-4D97-AF65-F5344CB8AC3E}">
        <p14:creationId xmlns:p14="http://schemas.microsoft.com/office/powerpoint/2010/main" val="128147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10" name="Content Placeholder 9"/>
          <p:cNvSpPr>
            <a:spLocks noGrp="1"/>
          </p:cNvSpPr>
          <p:nvPr>
            <p:ph sz="quarter" idx="16"/>
          </p:nvPr>
        </p:nvSpPr>
        <p:spPr>
          <a:xfrm>
            <a:off x="628650" y="1866900"/>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860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Picture Placeholder 5"/>
          <p:cNvSpPr>
            <a:spLocks noGrp="1"/>
          </p:cNvSpPr>
          <p:nvPr>
            <p:ph type="pic" sz="quarter" idx="12"/>
          </p:nvPr>
        </p:nvSpPr>
        <p:spPr>
          <a:xfrm>
            <a:off x="628650" y="1866900"/>
            <a:ext cx="3778250" cy="2032000"/>
          </a:xfrm>
        </p:spPr>
        <p:txBody>
          <a:bodyPr/>
          <a:lstStyle/>
          <a:p>
            <a:endParaRPr lang="en-US"/>
          </a:p>
        </p:txBody>
      </p:sp>
      <p:sp>
        <p:nvSpPr>
          <p:cNvPr id="7" name="Picture Placeholder 5"/>
          <p:cNvSpPr>
            <a:spLocks noGrp="1"/>
          </p:cNvSpPr>
          <p:nvPr>
            <p:ph type="pic" sz="quarter" idx="13"/>
          </p:nvPr>
        </p:nvSpPr>
        <p:spPr>
          <a:xfrm>
            <a:off x="4737100" y="1854200"/>
            <a:ext cx="3778250" cy="2044700"/>
          </a:xfrm>
        </p:spPr>
        <p:txBody>
          <a:bodyPr/>
          <a:lstStyle/>
          <a:p>
            <a:endParaRPr lang="en-US"/>
          </a:p>
        </p:txBody>
      </p:sp>
      <p:sp>
        <p:nvSpPr>
          <p:cNvPr id="8" name="Picture Placeholder 5"/>
          <p:cNvSpPr>
            <a:spLocks noGrp="1"/>
          </p:cNvSpPr>
          <p:nvPr>
            <p:ph type="pic" sz="quarter" idx="14"/>
          </p:nvPr>
        </p:nvSpPr>
        <p:spPr>
          <a:xfrm>
            <a:off x="2682875" y="4075111"/>
            <a:ext cx="3778250" cy="2032000"/>
          </a:xfrm>
        </p:spPr>
        <p:txBody>
          <a:bodyPr/>
          <a:lstStyle/>
          <a:p>
            <a:endParaRPr lang="en-US"/>
          </a:p>
        </p:txBody>
      </p:sp>
    </p:spTree>
    <p:extLst>
      <p:ext uri="{BB962C8B-B14F-4D97-AF65-F5344CB8AC3E}">
        <p14:creationId xmlns:p14="http://schemas.microsoft.com/office/powerpoint/2010/main" val="2174026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Picture Placeholder 5"/>
          <p:cNvSpPr>
            <a:spLocks noGrp="1"/>
          </p:cNvSpPr>
          <p:nvPr>
            <p:ph type="pic" sz="quarter" idx="12"/>
          </p:nvPr>
        </p:nvSpPr>
        <p:spPr>
          <a:xfrm>
            <a:off x="527050" y="2311400"/>
            <a:ext cx="2520950" cy="3187700"/>
          </a:xfrm>
        </p:spPr>
        <p:txBody>
          <a:bodyPr/>
          <a:lstStyle/>
          <a:p>
            <a:endParaRPr lang="en-US"/>
          </a:p>
        </p:txBody>
      </p:sp>
      <p:sp>
        <p:nvSpPr>
          <p:cNvPr id="8" name="Picture Placeholder 5"/>
          <p:cNvSpPr>
            <a:spLocks noGrp="1"/>
          </p:cNvSpPr>
          <p:nvPr>
            <p:ph type="pic" sz="quarter" idx="13"/>
          </p:nvPr>
        </p:nvSpPr>
        <p:spPr>
          <a:xfrm>
            <a:off x="3302000" y="2311400"/>
            <a:ext cx="2501900" cy="3187700"/>
          </a:xfrm>
        </p:spPr>
        <p:txBody>
          <a:bodyPr/>
          <a:lstStyle/>
          <a:p>
            <a:endParaRPr lang="en-US"/>
          </a:p>
        </p:txBody>
      </p:sp>
      <p:sp>
        <p:nvSpPr>
          <p:cNvPr id="9" name="Picture Placeholder 5"/>
          <p:cNvSpPr>
            <a:spLocks noGrp="1"/>
          </p:cNvSpPr>
          <p:nvPr>
            <p:ph type="pic" sz="quarter" idx="14"/>
          </p:nvPr>
        </p:nvSpPr>
        <p:spPr>
          <a:xfrm>
            <a:off x="6076950" y="2311400"/>
            <a:ext cx="2495550" cy="3187700"/>
          </a:xfrm>
        </p:spPr>
        <p:txBody>
          <a:bodyPr/>
          <a:lstStyle/>
          <a:p>
            <a:endParaRPr lang="en-US"/>
          </a:p>
        </p:txBody>
      </p:sp>
    </p:spTree>
    <p:extLst>
      <p:ext uri="{BB962C8B-B14F-4D97-AF65-F5344CB8AC3E}">
        <p14:creationId xmlns:p14="http://schemas.microsoft.com/office/powerpoint/2010/main" val="248725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6" name="Slide Number Placeholder 5"/>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3839191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5" name="Footer Placeholder 4"/>
          <p:cNvSpPr>
            <a:spLocks noGrp="1"/>
          </p:cNvSpPr>
          <p:nvPr>
            <p:ph type="ftr" sz="quarter" idx="11"/>
          </p:nvPr>
        </p:nvSpPr>
        <p:spPr/>
        <p:txBody>
          <a:bodyPr/>
          <a:lstStyle/>
          <a:p>
            <a:r>
              <a:rPr lang="el-GR" smtClean="0"/>
              <a:t>Ενότητα  5. Πανίδα της Ελλάδας (Μέρος Β')</a:t>
            </a:r>
            <a:endParaRPr lang="en-US"/>
          </a:p>
        </p:txBody>
      </p:sp>
      <p:sp>
        <p:nvSpPr>
          <p:cNvPr id="6" name="Slide Number Placeholder 5"/>
          <p:cNvSpPr>
            <a:spLocks noGrp="1"/>
          </p:cNvSpPr>
          <p:nvPr>
            <p:ph type="sldNum" sz="quarter" idx="12"/>
          </p:nvPr>
        </p:nvSpPr>
        <p:spPr/>
        <p:txBody>
          <a:bodyPr/>
          <a:lstStyle/>
          <a:p>
            <a:fld id="{58A56277-EA16-4AF5-BFB5-E5ECBBB39490}" type="slidenum">
              <a:rPr lang="en-US" smtClean="0"/>
              <a:pPr/>
              <a:t>‹#›</a:t>
            </a:fld>
            <a:endParaRPr lang="en-US"/>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pic>
        <p:nvPicPr>
          <p:cNvPr id="8" name="Εικόνα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spTree>
    <p:extLst>
      <p:ext uri="{BB962C8B-B14F-4D97-AF65-F5344CB8AC3E}">
        <p14:creationId xmlns:p14="http://schemas.microsoft.com/office/powerpoint/2010/main" val="3565753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5. Πανίδα της Ελλάδας (Μέρος Β')</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423071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l-GR" smtClean="0"/>
              <a:t>Ενότητα  5. Πανίδα της Ελλάδας (Μέρος Β')</a:t>
            </a:r>
            <a:endParaRPr lang="en-US"/>
          </a:p>
        </p:txBody>
      </p:sp>
      <p:sp>
        <p:nvSpPr>
          <p:cNvPr id="9" name="Slide Number Placeholder 8"/>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7737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Tree>
    <p:extLst>
      <p:ext uri="{BB962C8B-B14F-4D97-AF65-F5344CB8AC3E}">
        <p14:creationId xmlns:p14="http://schemas.microsoft.com/office/powerpoint/2010/main" val="190295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l-GR" smtClean="0"/>
              <a:t>Ενότητα  5. Πανίδα της Ελλάδας (Μέρος Β')</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a:t>
            </a:fld>
            <a:endParaRPr lang="en-US"/>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189660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p14="http://schemas.microsoft.com/office/powerpoint/2010/main" val="211513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03088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5. Πανίδα της Ελλάδας (Μέρος Β')</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70118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bg1">
              <a:lumMod val="95000"/>
            </a:schemeClr>
          </a:solidFill>
        </p:spPr>
        <p:txBody>
          <a:bodyPr vert="horz" lIns="91440" tIns="45720" rIns="91440" bIns="45720" rtlCol="0" anchor="ctr"/>
          <a:lstStyle>
            <a:lvl1pPr algn="l">
              <a:defRPr sz="1200">
                <a:solidFill>
                  <a:schemeClr val="tx1">
                    <a:tint val="75000"/>
                  </a:schemeClr>
                </a:solidFill>
              </a:defRPr>
            </a:lvl1pPr>
          </a:lstStyle>
          <a:p>
            <a:r>
              <a:rPr lang="el-GR" smtClean="0"/>
              <a:t>Ενότητα  5. Πανίδα της Ελλάδας (Μέρος Β')</a:t>
            </a:r>
            <a:endParaRPr lang="en-US" dirty="0"/>
          </a:p>
        </p:txBody>
      </p:sp>
      <p:sp>
        <p:nvSpPr>
          <p:cNvPr id="6" name="Slide Number Placeholder 5"/>
          <p:cNvSpPr>
            <a:spLocks noGrp="1"/>
          </p:cNvSpPr>
          <p:nvPr>
            <p:ph type="sldNum" sz="quarter" idx="4"/>
          </p:nvPr>
        </p:nvSpPr>
        <p:spPr>
          <a:xfrm>
            <a:off x="7964557" y="6325416"/>
            <a:ext cx="550793" cy="280919"/>
          </a:xfrm>
          <a:prstGeom prst="rect">
            <a:avLst/>
          </a:prstGeom>
          <a:solidFill>
            <a:schemeClr val="bg1">
              <a:lumMod val="95000"/>
            </a:schemeClr>
          </a:solidFill>
        </p:spPr>
        <p:txBody>
          <a:bodyPr vert="horz" lIns="91440" tIns="45720" rIns="91440" bIns="45720" rtlCol="0" anchor="ctr"/>
          <a:lstStyle>
            <a:lvl1pPr algn="r">
              <a:defRPr sz="1200">
                <a:solidFill>
                  <a:schemeClr val="tx1">
                    <a:tint val="75000"/>
                  </a:schemeClr>
                </a:solidFill>
              </a:defRPr>
            </a:lvl1pPr>
          </a:lstStyle>
          <a:p>
            <a:fld id="{58A56277-EA16-4AF5-BFB5-E5ECBBB39490}" type="slidenum">
              <a:rPr lang="en-US" smtClean="0"/>
              <a:t>‹#›</a:t>
            </a:fld>
            <a:endParaRPr lang="en-US" dirty="0"/>
          </a:p>
        </p:txBody>
      </p:sp>
      <p:pic>
        <p:nvPicPr>
          <p:cNvPr id="7" name="Picture 6" descr="Λογότυπο Εθνικόν και Καποδιστριακόν Πανεπιστήμιον Αθηνών"/>
          <p:cNvPicPr>
            <a:picLocks noChangeAspect="1"/>
          </p:cNvPicPr>
          <p:nvPr userDrawn="1"/>
        </p:nvPicPr>
        <p:blipFill rotWithShape="1">
          <a:blip r:embed="rId22"/>
          <a:srcRect l="1" r="85167"/>
          <a:stretch/>
        </p:blipFill>
        <p:spPr>
          <a:xfrm>
            <a:off x="628650" y="6164722"/>
            <a:ext cx="505239" cy="622325"/>
          </a:xfrm>
          <a:prstGeom prst="rect">
            <a:avLst/>
          </a:prstGeom>
        </p:spPr>
      </p:pic>
    </p:spTree>
    <p:extLst>
      <p:ext uri="{BB962C8B-B14F-4D97-AF65-F5344CB8AC3E}">
        <p14:creationId xmlns:p14="http://schemas.microsoft.com/office/powerpoint/2010/main" val="263585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9" r:id="rId5"/>
    <p:sldLayoutId id="2147483666" r:id="rId6"/>
    <p:sldLayoutId id="2147483671" r:id="rId7"/>
    <p:sldLayoutId id="2147483672" r:id="rId8"/>
    <p:sldLayoutId id="2147483673" r:id="rId9"/>
    <p:sldLayoutId id="2147483674" r:id="rId10"/>
    <p:sldLayoutId id="2147483685" r:id="rId11"/>
    <p:sldLayoutId id="2147483681" r:id="rId12"/>
    <p:sldLayoutId id="2147483682" r:id="rId13"/>
    <p:sldLayoutId id="2147483680" r:id="rId14"/>
    <p:sldLayoutId id="2147483669" r:id="rId15"/>
    <p:sldLayoutId id="2147483675" r:id="rId16"/>
    <p:sldLayoutId id="2147483676" r:id="rId17"/>
    <p:sldLayoutId id="2147483678" r:id="rId18"/>
    <p:sldLayoutId id="2147483677" r:id="rId19"/>
    <p:sldLayoutId id="2147483683" r:id="rId20"/>
  </p:sldLayoutIdLst>
  <p:hf hdr="0" dt="0"/>
  <p:txStyles>
    <p:titleStyle>
      <a:lvl1pPr algn="ctr" defTabSz="914400" rtl="0" eaLnBrk="1" latinLnBrk="0" hangingPunct="1">
        <a:lnSpc>
          <a:spcPct val="90000"/>
        </a:lnSpc>
        <a:spcBef>
          <a:spcPct val="0"/>
        </a:spcBef>
        <a:buNone/>
        <a:defRPr sz="4400" b="1" kern="1200">
          <a:solidFill>
            <a:schemeClr val="accent6">
              <a:lumMod val="75000"/>
            </a:schemeClr>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400" dirty="0"/>
              <a:t>Ζωική Ποικιλότητα</a:t>
            </a:r>
            <a:endParaRPr lang="en-US" sz="4400" dirty="0"/>
          </a:p>
        </p:txBody>
      </p:sp>
      <p:sp>
        <p:nvSpPr>
          <p:cNvPr id="3" name="Subtitle 2"/>
          <p:cNvSpPr>
            <a:spLocks noGrp="1"/>
          </p:cNvSpPr>
          <p:nvPr>
            <p:ph type="subTitle" idx="1"/>
          </p:nvPr>
        </p:nvSpPr>
        <p:spPr>
          <a:xfrm>
            <a:off x="900786" y="3578590"/>
            <a:ext cx="7342428" cy="2710273"/>
          </a:xfrm>
        </p:spPr>
        <p:txBody>
          <a:bodyPr>
            <a:normAutofit/>
          </a:bodyPr>
          <a:lstStyle/>
          <a:p>
            <a:r>
              <a:rPr lang="el-GR" sz="2800" dirty="0">
                <a:solidFill>
                  <a:schemeClr val="accent6">
                    <a:lumMod val="75000"/>
                  </a:schemeClr>
                </a:solidFill>
              </a:rPr>
              <a:t>Ενότητα  </a:t>
            </a:r>
            <a:r>
              <a:rPr lang="en-US" sz="2800" dirty="0">
                <a:solidFill>
                  <a:schemeClr val="accent6">
                    <a:lumMod val="75000"/>
                  </a:schemeClr>
                </a:solidFill>
              </a:rPr>
              <a:t>5. </a:t>
            </a:r>
            <a:r>
              <a:rPr lang="el-GR" sz="2800" dirty="0">
                <a:solidFill>
                  <a:schemeClr val="accent6">
                    <a:lumMod val="75000"/>
                  </a:schemeClr>
                </a:solidFill>
              </a:rPr>
              <a:t>Πανίδα της Ελλάδας (Μέρος Β’)</a:t>
            </a:r>
          </a:p>
          <a:p>
            <a:endParaRPr lang="el-GR" sz="2800" dirty="0"/>
          </a:p>
          <a:p>
            <a:r>
              <a:rPr lang="el-GR" sz="2800" dirty="0" smtClean="0"/>
              <a:t>Αναστάσιος </a:t>
            </a:r>
            <a:r>
              <a:rPr lang="el-GR" sz="2800" dirty="0" err="1" smtClean="0"/>
              <a:t>Λεγάκις</a:t>
            </a:r>
            <a:r>
              <a:rPr lang="el-GR" sz="2800" dirty="0" smtClean="0"/>
              <a:t>, Αναπληρωτής Καθηγητής</a:t>
            </a:r>
            <a:endParaRPr lang="el-GR" sz="2800" dirty="0"/>
          </a:p>
          <a:p>
            <a:r>
              <a:rPr lang="el-GR" sz="2800" dirty="0"/>
              <a:t>Σχολή Θετικών Επιστημών</a:t>
            </a:r>
          </a:p>
          <a:p>
            <a:r>
              <a:rPr lang="el-GR" sz="2800" dirty="0" smtClean="0"/>
              <a:t>Τμήμα Βιολογίας</a:t>
            </a:r>
          </a:p>
          <a:p>
            <a:endParaRPr lang="en-US" sz="2800" dirty="0"/>
          </a:p>
        </p:txBody>
      </p:sp>
    </p:spTree>
    <p:extLst>
      <p:ext uri="{BB962C8B-B14F-4D97-AF65-F5344CB8AC3E}">
        <p14:creationId xmlns:p14="http://schemas.microsoft.com/office/powerpoint/2010/main" val="212857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318233"/>
            <a:ext cx="9144000" cy="1325563"/>
          </a:xfrm>
        </p:spPr>
        <p:txBody>
          <a:bodyPr>
            <a:normAutofit/>
          </a:bodyPr>
          <a:lstStyle/>
          <a:p>
            <a:r>
              <a:rPr lang="el-GR" sz="4000" dirty="0"/>
              <a:t>Η πανίδα τα τελευταία 3000 </a:t>
            </a:r>
            <a:r>
              <a:rPr lang="el-GR" sz="4000" dirty="0" smtClean="0"/>
              <a:t>χρόνια</a:t>
            </a:r>
            <a:r>
              <a:rPr lang="en-US" sz="4000" dirty="0" smtClean="0"/>
              <a:t> 2/5</a:t>
            </a:r>
            <a:endParaRPr lang="el-GR" sz="4000" dirty="0"/>
          </a:p>
        </p:txBody>
      </p:sp>
      <p:sp>
        <p:nvSpPr>
          <p:cNvPr id="3" name="Θέση περιεχομένου 2"/>
          <p:cNvSpPr>
            <a:spLocks noGrp="1"/>
          </p:cNvSpPr>
          <p:nvPr>
            <p:ph idx="1"/>
          </p:nvPr>
        </p:nvSpPr>
        <p:spPr>
          <a:xfrm>
            <a:off x="554648" y="1825625"/>
            <a:ext cx="8034704" cy="4780710"/>
          </a:xfrm>
        </p:spPr>
        <p:txBody>
          <a:bodyPr>
            <a:normAutofit/>
          </a:bodyPr>
          <a:lstStyle/>
          <a:p>
            <a:pPr marL="0" indent="0">
              <a:lnSpc>
                <a:spcPct val="110000"/>
              </a:lnSpc>
              <a:buNone/>
            </a:pPr>
            <a:r>
              <a:rPr lang="el-GR" altLang="el-GR" sz="2400" b="1" dirty="0"/>
              <a:t>19ος-20ος αιώνας</a:t>
            </a:r>
          </a:p>
          <a:p>
            <a:pPr>
              <a:lnSpc>
                <a:spcPct val="110000"/>
              </a:lnSpc>
            </a:pPr>
            <a:r>
              <a:rPr lang="el-GR" altLang="el-GR" sz="2400" dirty="0"/>
              <a:t>Ξένοι φυσιοδίφες και επιστήμονες, κυρίως γερμανόφωνοι, και </a:t>
            </a:r>
            <a:r>
              <a:rPr lang="en-US" altLang="el-GR" sz="2400" dirty="0" smtClean="0"/>
              <a:t>‘E</a:t>
            </a:r>
            <a:r>
              <a:rPr lang="el-GR" altLang="el-GR" sz="2400" dirty="0" err="1" smtClean="0"/>
              <a:t>λληνες</a:t>
            </a:r>
            <a:r>
              <a:rPr lang="el-GR" altLang="el-GR" sz="2400" dirty="0" smtClean="0"/>
              <a:t> </a:t>
            </a:r>
            <a:r>
              <a:rPr lang="el-GR" altLang="el-GR" sz="2400" dirty="0"/>
              <a:t>ερευνητές, ιδιαίτερα μετά το </a:t>
            </a:r>
            <a:r>
              <a:rPr lang="el-GR" altLang="el-GR" sz="2400" dirty="0" smtClean="0"/>
              <a:t>1970.</a:t>
            </a:r>
            <a:endParaRPr lang="el-GR" altLang="el-GR" sz="2400" dirty="0"/>
          </a:p>
          <a:p>
            <a:pPr marL="0" indent="0">
              <a:lnSpc>
                <a:spcPct val="110000"/>
              </a:lnSpc>
              <a:buNone/>
            </a:pPr>
            <a:r>
              <a:rPr lang="el-GR" altLang="el-GR" sz="2400" b="1" dirty="0" smtClean="0"/>
              <a:t>Άλλες </a:t>
            </a:r>
            <a:r>
              <a:rPr lang="el-GR" altLang="el-GR" sz="2400" b="1" dirty="0"/>
              <a:t>πηγές</a:t>
            </a:r>
          </a:p>
          <a:p>
            <a:pPr>
              <a:lnSpc>
                <a:spcPct val="110000"/>
              </a:lnSpc>
            </a:pPr>
            <a:r>
              <a:rPr lang="el-GR" altLang="el-GR" sz="2400" dirty="0" smtClean="0"/>
              <a:t>Σχέδια </a:t>
            </a:r>
            <a:r>
              <a:rPr lang="el-GR" altLang="el-GR" sz="2400" dirty="0"/>
              <a:t>σε αγγεία, νομίσματα, σφραγιδόλιθους, μωσαϊκά, </a:t>
            </a:r>
            <a:r>
              <a:rPr lang="el-GR" altLang="el-GR" sz="2400" dirty="0" smtClean="0"/>
              <a:t>τοιχογραφίες.</a:t>
            </a:r>
            <a:endParaRPr lang="el-GR" altLang="el-GR" sz="2400" dirty="0"/>
          </a:p>
          <a:p>
            <a:pPr>
              <a:lnSpc>
                <a:spcPct val="110000"/>
              </a:lnSpc>
            </a:pPr>
            <a:r>
              <a:rPr lang="el-GR" altLang="el-GR" sz="2400" dirty="0" smtClean="0"/>
              <a:t>Αγάλματα.</a:t>
            </a:r>
            <a:endParaRPr lang="el-GR" altLang="el-GR" sz="2400" dirty="0"/>
          </a:p>
          <a:p>
            <a:pPr>
              <a:lnSpc>
                <a:spcPct val="110000"/>
              </a:lnSpc>
            </a:pPr>
            <a:r>
              <a:rPr lang="el-GR" altLang="el-GR" sz="2400" dirty="0"/>
              <a:t>Ευρήματα </a:t>
            </a:r>
            <a:r>
              <a:rPr lang="el-GR" altLang="el-GR" sz="2400" dirty="0" smtClean="0"/>
              <a:t>ανασκαφών.</a:t>
            </a:r>
            <a:endParaRPr lang="en-GB" altLang="el-GR" sz="2400" dirty="0"/>
          </a:p>
          <a:p>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10</a:t>
            </a:fld>
            <a:endParaRPr lang="en-US"/>
          </a:p>
        </p:txBody>
      </p:sp>
    </p:spTree>
    <p:extLst>
      <p:ext uri="{BB962C8B-B14F-4D97-AF65-F5344CB8AC3E}">
        <p14:creationId xmlns:p14="http://schemas.microsoft.com/office/powerpoint/2010/main" val="74227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379471" y="351609"/>
            <a:ext cx="8339504" cy="1325563"/>
          </a:xfrm>
        </p:spPr>
        <p:txBody>
          <a:bodyPr>
            <a:normAutofit/>
          </a:bodyPr>
          <a:lstStyle/>
          <a:p>
            <a:r>
              <a:rPr lang="el-GR" dirty="0" smtClean="0"/>
              <a:t>Αγαλματίδια, νομίσματα</a:t>
            </a:r>
            <a:endParaRPr lang="el-GR" dirty="0"/>
          </a:p>
        </p:txBody>
      </p:sp>
      <p:pic>
        <p:nvPicPr>
          <p:cNvPr id="9" name="Θέση περιεχομένου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5015" y="1677172"/>
            <a:ext cx="5129035" cy="2991937"/>
          </a:xfrm>
        </p:spPr>
      </p:pic>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11</a:t>
            </a:fld>
            <a:endParaRPr lang="en-US"/>
          </a:p>
        </p:txBody>
      </p:sp>
      <p:pic>
        <p:nvPicPr>
          <p:cNvPr id="3" name="Content Placeholder 2"/>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2124" t="11875" r="13628" b="17275"/>
          <a:stretch/>
        </p:blipFill>
        <p:spPr>
          <a:xfrm>
            <a:off x="5833535" y="3292428"/>
            <a:ext cx="2885440" cy="2753360"/>
          </a:xfrm>
        </p:spPr>
      </p:pic>
      <p:sp>
        <p:nvSpPr>
          <p:cNvPr id="7" name="TextBox 6"/>
          <p:cNvSpPr txBox="1"/>
          <p:nvPr/>
        </p:nvSpPr>
        <p:spPr>
          <a:xfrm>
            <a:off x="5455284" y="4392109"/>
            <a:ext cx="263214" cy="276999"/>
          </a:xfrm>
          <a:prstGeom prst="rect">
            <a:avLst/>
          </a:prstGeom>
          <a:noFill/>
        </p:spPr>
        <p:txBody>
          <a:bodyPr wrap="none" rtlCol="0">
            <a:spAutoFit/>
          </a:bodyPr>
          <a:lstStyle/>
          <a:p>
            <a:r>
              <a:rPr lang="en-US" sz="1200" dirty="0" smtClean="0"/>
              <a:t>6</a:t>
            </a:r>
            <a:endParaRPr lang="en-US" sz="1200" dirty="0"/>
          </a:p>
        </p:txBody>
      </p:sp>
      <p:sp>
        <p:nvSpPr>
          <p:cNvPr id="8" name="TextBox 7"/>
          <p:cNvSpPr txBox="1"/>
          <p:nvPr/>
        </p:nvSpPr>
        <p:spPr>
          <a:xfrm>
            <a:off x="8383743" y="5768789"/>
            <a:ext cx="263214" cy="276999"/>
          </a:xfrm>
          <a:prstGeom prst="rect">
            <a:avLst/>
          </a:prstGeom>
          <a:noFill/>
        </p:spPr>
        <p:txBody>
          <a:bodyPr wrap="none" rtlCol="0">
            <a:spAutoFit/>
          </a:bodyPr>
          <a:lstStyle/>
          <a:p>
            <a:r>
              <a:rPr lang="en-US" sz="1200" dirty="0" smtClean="0"/>
              <a:t>7</a:t>
            </a:r>
            <a:endParaRPr lang="en-US" sz="1200" dirty="0"/>
          </a:p>
        </p:txBody>
      </p:sp>
    </p:spTree>
    <p:extLst>
      <p:ext uri="{BB962C8B-B14F-4D97-AF65-F5344CB8AC3E}">
        <p14:creationId xmlns:p14="http://schemas.microsoft.com/office/powerpoint/2010/main" val="86250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08444" y="365126"/>
            <a:ext cx="8281558" cy="1325563"/>
          </a:xfrm>
        </p:spPr>
        <p:txBody>
          <a:bodyPr>
            <a:normAutofit/>
          </a:bodyPr>
          <a:lstStyle/>
          <a:p>
            <a:r>
              <a:rPr lang="el-GR" dirty="0" smtClean="0"/>
              <a:t>Σφραγιδόλιθοι, τοιχογραφίες</a:t>
            </a:r>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12</a:t>
            </a:fld>
            <a:endParaRPr lang="en-US"/>
          </a:p>
        </p:txBody>
      </p:sp>
      <p:pic>
        <p:nvPicPr>
          <p:cNvPr id="3" name="Θέση περιεχομένου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1690689"/>
            <a:ext cx="6360187" cy="2072419"/>
          </a:xfrm>
        </p:spPr>
      </p:pic>
      <p:sp>
        <p:nvSpPr>
          <p:cNvPr id="7" name="TextBox 6"/>
          <p:cNvSpPr txBox="1"/>
          <p:nvPr/>
        </p:nvSpPr>
        <p:spPr>
          <a:xfrm>
            <a:off x="6988837" y="3486109"/>
            <a:ext cx="263214" cy="276999"/>
          </a:xfrm>
          <a:prstGeom prst="rect">
            <a:avLst/>
          </a:prstGeom>
          <a:noFill/>
        </p:spPr>
        <p:txBody>
          <a:bodyPr wrap="none" rtlCol="0">
            <a:spAutoFit/>
          </a:bodyPr>
          <a:lstStyle/>
          <a:p>
            <a:r>
              <a:rPr lang="el-GR" sz="1200" dirty="0" smtClean="0"/>
              <a:t>8</a:t>
            </a:r>
            <a:endParaRPr lang="en-US" sz="1200" dirty="0"/>
          </a:p>
        </p:txBody>
      </p:sp>
      <p:sp>
        <p:nvSpPr>
          <p:cNvPr id="9" name="TextBox 8"/>
          <p:cNvSpPr txBox="1"/>
          <p:nvPr/>
        </p:nvSpPr>
        <p:spPr>
          <a:xfrm>
            <a:off x="7976739" y="5933578"/>
            <a:ext cx="263214" cy="276999"/>
          </a:xfrm>
          <a:prstGeom prst="rect">
            <a:avLst/>
          </a:prstGeom>
          <a:noFill/>
        </p:spPr>
        <p:txBody>
          <a:bodyPr wrap="none" rtlCol="0">
            <a:spAutoFit/>
          </a:bodyPr>
          <a:lstStyle/>
          <a:p>
            <a:r>
              <a:rPr lang="el-GR" sz="1200" dirty="0" smtClean="0"/>
              <a:t>9</a:t>
            </a:r>
            <a:endParaRPr lang="en-US" sz="1200" dirty="0"/>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028057" y="3897420"/>
            <a:ext cx="3764664" cy="2296446"/>
          </a:xfrm>
        </p:spPr>
      </p:pic>
    </p:spTree>
    <p:extLst>
      <p:ext uri="{BB962C8B-B14F-4D97-AF65-F5344CB8AC3E}">
        <p14:creationId xmlns:p14="http://schemas.microsoft.com/office/powerpoint/2010/main" val="1881033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43948" y="259619"/>
            <a:ext cx="8210550" cy="1325563"/>
          </a:xfrm>
        </p:spPr>
        <p:txBody>
          <a:bodyPr>
            <a:normAutofit/>
          </a:bodyPr>
          <a:lstStyle/>
          <a:p>
            <a:r>
              <a:rPr lang="el-GR" dirty="0" smtClean="0"/>
              <a:t>Αγγεία</a:t>
            </a:r>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13</a:t>
            </a:fld>
            <a:endParaRPr lang="en-US"/>
          </a:p>
        </p:txBody>
      </p:sp>
      <p:sp>
        <p:nvSpPr>
          <p:cNvPr id="7" name="TextBox 6"/>
          <p:cNvSpPr txBox="1"/>
          <p:nvPr/>
        </p:nvSpPr>
        <p:spPr>
          <a:xfrm>
            <a:off x="6452075" y="5421633"/>
            <a:ext cx="341760" cy="276999"/>
          </a:xfrm>
          <a:prstGeom prst="rect">
            <a:avLst/>
          </a:prstGeom>
          <a:noFill/>
        </p:spPr>
        <p:txBody>
          <a:bodyPr wrap="none" rtlCol="0">
            <a:spAutoFit/>
          </a:bodyPr>
          <a:lstStyle/>
          <a:p>
            <a:r>
              <a:rPr lang="el-GR" sz="1200" dirty="0" smtClean="0"/>
              <a:t>10</a:t>
            </a:r>
            <a:endParaRPr lang="en-US" sz="1200" dirty="0"/>
          </a:p>
        </p:txBody>
      </p:sp>
      <p:pic>
        <p:nvPicPr>
          <p:cNvPr id="33794" name="Picture 2" descr="[unknown, Oinochoe in the Camirus, from Rhodes, Greece, ca.625bc. Vessel, 32 cm high, Orientalizing period.] This vase also named as Wild Goat Style Oinochoe. It has a tre-foil mouth, which helps pouring wine. Although is vase is found on Rhodes, research found that it was actually made on the Asia Minor. Since culture exchange took place at the time, they influenced each other. Besides, the curving contours contrasts from the angular silhouettes of the pottery from the Geometric period.: "/>
          <p:cNvPicPr>
            <a:picLocks noGrp="1" noChangeAspect="1" noChangeArrowheads="1"/>
          </p:cNvPicPr>
          <p:nvPr>
            <p:ph idx="1"/>
          </p:nvPr>
        </p:nvPicPr>
        <p:blipFill>
          <a:blip r:embed="rId3"/>
          <a:srcRect/>
          <a:stretch>
            <a:fillRect/>
          </a:stretch>
        </p:blipFill>
        <p:spPr bwMode="auto">
          <a:xfrm>
            <a:off x="2826389" y="1513664"/>
            <a:ext cx="3625686" cy="4184968"/>
          </a:xfrm>
          <a:prstGeom prst="rect">
            <a:avLst/>
          </a:prstGeom>
          <a:noFill/>
        </p:spPr>
      </p:pic>
    </p:spTree>
    <p:extLst>
      <p:ext uri="{BB962C8B-B14F-4D97-AF65-F5344CB8AC3E}">
        <p14:creationId xmlns:p14="http://schemas.microsoft.com/office/powerpoint/2010/main" val="13842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318233"/>
            <a:ext cx="9143999" cy="1325563"/>
          </a:xfrm>
        </p:spPr>
        <p:txBody>
          <a:bodyPr>
            <a:normAutofit/>
          </a:bodyPr>
          <a:lstStyle/>
          <a:p>
            <a:r>
              <a:rPr lang="el-GR" sz="4000" dirty="0"/>
              <a:t>Η πανίδα τα τελευταία 3000 </a:t>
            </a:r>
            <a:r>
              <a:rPr lang="el-GR" sz="4000" dirty="0" smtClean="0"/>
              <a:t>χρόνια</a:t>
            </a:r>
            <a:r>
              <a:rPr lang="en-US" sz="4000" dirty="0" smtClean="0"/>
              <a:t> </a:t>
            </a:r>
            <a:r>
              <a:rPr lang="el-GR" sz="4000" dirty="0" smtClean="0"/>
              <a:t>3</a:t>
            </a:r>
            <a:r>
              <a:rPr lang="en-US" sz="4000" dirty="0" smtClean="0"/>
              <a:t>/5</a:t>
            </a:r>
            <a:endParaRPr lang="el-GR" sz="4000" dirty="0"/>
          </a:p>
        </p:txBody>
      </p:sp>
      <p:sp>
        <p:nvSpPr>
          <p:cNvPr id="3" name="Θέση περιεχομένου 2"/>
          <p:cNvSpPr>
            <a:spLocks noGrp="1"/>
          </p:cNvSpPr>
          <p:nvPr>
            <p:ph idx="1"/>
          </p:nvPr>
        </p:nvSpPr>
        <p:spPr>
          <a:xfrm>
            <a:off x="628650" y="1524000"/>
            <a:ext cx="7976088" cy="5082335"/>
          </a:xfrm>
        </p:spPr>
        <p:txBody>
          <a:bodyPr>
            <a:normAutofit fontScale="70000" lnSpcReduction="20000"/>
          </a:bodyPr>
          <a:lstStyle/>
          <a:p>
            <a:pPr marL="0" indent="0">
              <a:lnSpc>
                <a:spcPct val="110000"/>
              </a:lnSpc>
              <a:buNone/>
            </a:pPr>
            <a:r>
              <a:rPr lang="el-GR" altLang="el-GR" sz="3400" b="1" dirty="0"/>
              <a:t>Ηρόδοτος</a:t>
            </a:r>
          </a:p>
          <a:p>
            <a:pPr>
              <a:lnSpc>
                <a:spcPct val="110000"/>
              </a:lnSpc>
            </a:pPr>
            <a:r>
              <a:rPr lang="el-GR" altLang="el-GR" sz="3400" dirty="0"/>
              <a:t>Οι καμήλες του Ξέρξη κατά την εκστρατεία του τον 5ο αιώνα π.Χ. κατασπαράχθηκαν από λιοντάρια στη </a:t>
            </a:r>
            <a:r>
              <a:rPr lang="el-GR" altLang="el-GR" sz="3400" dirty="0" smtClean="0"/>
              <a:t>Μακεδονία.</a:t>
            </a:r>
            <a:endParaRPr lang="el-GR" altLang="el-GR" sz="3400" dirty="0"/>
          </a:p>
          <a:p>
            <a:pPr>
              <a:lnSpc>
                <a:spcPct val="110000"/>
              </a:lnSpc>
            </a:pPr>
            <a:endParaRPr lang="el-GR" altLang="el-GR" sz="3400" dirty="0"/>
          </a:p>
          <a:p>
            <a:pPr marL="0" indent="0">
              <a:lnSpc>
                <a:spcPct val="110000"/>
              </a:lnSpc>
              <a:buNone/>
            </a:pPr>
            <a:r>
              <a:rPr lang="el-GR" altLang="el-GR" sz="3400" b="1" dirty="0"/>
              <a:t>Αριστοτέλης</a:t>
            </a:r>
          </a:p>
          <a:p>
            <a:pPr>
              <a:lnSpc>
                <a:spcPct val="110000"/>
              </a:lnSpc>
            </a:pPr>
            <a:r>
              <a:rPr lang="el-GR" altLang="el-GR" sz="3400" dirty="0"/>
              <a:t>Λιοντάρια το 350 π.Χ. στις περιοχές Νέστου και Αχελώου, καθώς επίσης και </a:t>
            </a:r>
            <a:r>
              <a:rPr lang="el-GR" altLang="el-GR" sz="3400" dirty="0" smtClean="0"/>
              <a:t>κάστορες.</a:t>
            </a:r>
            <a:endParaRPr lang="el-GR" altLang="el-GR" sz="3400" dirty="0"/>
          </a:p>
          <a:p>
            <a:pPr>
              <a:lnSpc>
                <a:spcPct val="110000"/>
              </a:lnSpc>
            </a:pPr>
            <a:endParaRPr lang="el-GR" altLang="el-GR" sz="3400" b="1" dirty="0"/>
          </a:p>
          <a:p>
            <a:pPr marL="0" indent="0">
              <a:lnSpc>
                <a:spcPct val="110000"/>
              </a:lnSpc>
              <a:buNone/>
            </a:pPr>
            <a:r>
              <a:rPr lang="el-GR" altLang="el-GR" sz="3400" b="1" dirty="0"/>
              <a:t>Παυσανίας (2ος μ.Χ. αιώνας)</a:t>
            </a:r>
          </a:p>
          <a:p>
            <a:pPr>
              <a:lnSpc>
                <a:spcPct val="110000"/>
              </a:lnSpc>
            </a:pPr>
            <a:r>
              <a:rPr lang="el-GR" altLang="el-GR" sz="3400" dirty="0"/>
              <a:t>Αγριογούρουνα και αρκούδες στην Πάρνηθα, ελάφια, αρκούδες, αγριογούρουνα και </a:t>
            </a:r>
            <a:r>
              <a:rPr lang="el-GR" altLang="el-GR" sz="3400" dirty="0" err="1"/>
              <a:t>αγριόγιδα</a:t>
            </a:r>
            <a:r>
              <a:rPr lang="el-GR" altLang="el-GR" sz="3400" dirty="0"/>
              <a:t> στον </a:t>
            </a:r>
            <a:r>
              <a:rPr lang="el-GR" altLang="el-GR" sz="3400" dirty="0" smtClean="0"/>
              <a:t>Ταΰγετο.</a:t>
            </a:r>
            <a:endParaRPr lang="en-GB" altLang="el-GR" sz="3400" dirty="0"/>
          </a:p>
          <a:p>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14</a:t>
            </a:fld>
            <a:endParaRPr lang="en-US"/>
          </a:p>
        </p:txBody>
      </p:sp>
    </p:spTree>
    <p:extLst>
      <p:ext uri="{BB962C8B-B14F-4D97-AF65-F5344CB8AC3E}">
        <p14:creationId xmlns:p14="http://schemas.microsoft.com/office/powerpoint/2010/main" val="138972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99380"/>
            <a:ext cx="9144000" cy="1325563"/>
          </a:xfrm>
        </p:spPr>
        <p:txBody>
          <a:bodyPr>
            <a:normAutofit/>
          </a:bodyPr>
          <a:lstStyle/>
          <a:p>
            <a:r>
              <a:rPr lang="el-GR" sz="4000" dirty="0"/>
              <a:t>Η πανίδα τα τελευταία 3000 </a:t>
            </a:r>
            <a:r>
              <a:rPr lang="el-GR" sz="4000" dirty="0" smtClean="0"/>
              <a:t>χρόνια</a:t>
            </a:r>
            <a:r>
              <a:rPr lang="en-US" sz="4000" dirty="0" smtClean="0"/>
              <a:t> </a:t>
            </a:r>
            <a:r>
              <a:rPr lang="el-GR" sz="4000" dirty="0" smtClean="0"/>
              <a:t>4</a:t>
            </a:r>
            <a:r>
              <a:rPr lang="en-US" sz="4000" dirty="0" smtClean="0"/>
              <a:t>/5</a:t>
            </a:r>
            <a:endParaRPr lang="el-GR" sz="4000" dirty="0"/>
          </a:p>
        </p:txBody>
      </p:sp>
      <p:sp>
        <p:nvSpPr>
          <p:cNvPr id="3" name="Θέση περιεχομένου 2"/>
          <p:cNvSpPr>
            <a:spLocks noGrp="1"/>
          </p:cNvSpPr>
          <p:nvPr>
            <p:ph idx="1"/>
          </p:nvPr>
        </p:nvSpPr>
        <p:spPr>
          <a:xfrm>
            <a:off x="738555" y="1243081"/>
            <a:ext cx="7976088" cy="5082335"/>
          </a:xfrm>
        </p:spPr>
        <p:txBody>
          <a:bodyPr>
            <a:normAutofit fontScale="92500" lnSpcReduction="10000"/>
          </a:bodyPr>
          <a:lstStyle/>
          <a:p>
            <a:pPr marL="0" indent="0">
              <a:spcBef>
                <a:spcPts val="1200"/>
              </a:spcBef>
              <a:buNone/>
            </a:pPr>
            <a:endParaRPr lang="el-GR" altLang="el-GR" sz="2800" b="1" dirty="0" smtClean="0"/>
          </a:p>
          <a:p>
            <a:pPr marL="0" indent="0">
              <a:spcBef>
                <a:spcPts val="1200"/>
              </a:spcBef>
              <a:buNone/>
            </a:pPr>
            <a:r>
              <a:rPr lang="el-GR" altLang="el-GR" sz="2600" b="1" dirty="0" smtClean="0"/>
              <a:t>16ος </a:t>
            </a:r>
            <a:r>
              <a:rPr lang="el-GR" altLang="el-GR" sz="2600" b="1" dirty="0"/>
              <a:t>αιώνας μ.Χ.</a:t>
            </a:r>
          </a:p>
          <a:p>
            <a:pPr>
              <a:lnSpc>
                <a:spcPct val="110000"/>
              </a:lnSpc>
            </a:pPr>
            <a:r>
              <a:rPr lang="el-GR" altLang="el-GR" sz="2600" dirty="0"/>
              <a:t>Στις πηγές του Αλφειού αναφέρονται αρκούδες, ελάφια και </a:t>
            </a:r>
            <a:r>
              <a:rPr lang="el-GR" altLang="el-GR" sz="2600" dirty="0" smtClean="0"/>
              <a:t>αγριογούρουνα.</a:t>
            </a:r>
            <a:endParaRPr lang="el-GR" altLang="el-GR" sz="2600" dirty="0"/>
          </a:p>
          <a:p>
            <a:pPr marL="0" indent="0">
              <a:spcBef>
                <a:spcPts val="1200"/>
              </a:spcBef>
              <a:buNone/>
            </a:pPr>
            <a:r>
              <a:rPr lang="el-GR" altLang="el-GR" sz="2600" b="1" dirty="0" smtClean="0"/>
              <a:t>Νάξος</a:t>
            </a:r>
            <a:r>
              <a:rPr lang="el-GR" altLang="el-GR" sz="2600" b="1" dirty="0"/>
              <a:t>, 17ος αιώνας</a:t>
            </a:r>
          </a:p>
          <a:p>
            <a:pPr>
              <a:lnSpc>
                <a:spcPct val="110000"/>
              </a:lnSpc>
              <a:spcBef>
                <a:spcPts val="1200"/>
              </a:spcBef>
            </a:pPr>
            <a:r>
              <a:rPr lang="el-GR" altLang="el-GR" sz="2600" dirty="0"/>
              <a:t>Ελεύθερα κοπάδια ελαφιών, πιθανότατα φερμένα από τον </a:t>
            </a:r>
            <a:r>
              <a:rPr lang="el-GR" altLang="el-GR" sz="2600" dirty="0" smtClean="0"/>
              <a:t>άνθρωπο.</a:t>
            </a:r>
            <a:endParaRPr lang="el-GR" altLang="el-GR" sz="2600" dirty="0"/>
          </a:p>
          <a:p>
            <a:pPr marL="0" indent="0">
              <a:spcBef>
                <a:spcPts val="1200"/>
              </a:spcBef>
              <a:buNone/>
            </a:pPr>
            <a:r>
              <a:rPr lang="el-GR" altLang="el-GR" sz="2600" b="1" dirty="0" smtClean="0"/>
              <a:t>Πόρτο </a:t>
            </a:r>
            <a:r>
              <a:rPr lang="el-GR" altLang="el-GR" sz="2600" b="1" dirty="0"/>
              <a:t>Ράφτη, 1675</a:t>
            </a:r>
          </a:p>
          <a:p>
            <a:r>
              <a:rPr lang="el-GR" altLang="el-GR" sz="2600" dirty="0"/>
              <a:t>Αρκούδες και </a:t>
            </a:r>
            <a:r>
              <a:rPr lang="el-GR" altLang="el-GR" sz="2600" dirty="0" smtClean="0"/>
              <a:t>αγριογούρουνα.</a:t>
            </a:r>
            <a:endParaRPr lang="el-GR" altLang="el-GR" sz="2600" dirty="0"/>
          </a:p>
          <a:p>
            <a:pPr marL="0" indent="0">
              <a:spcBef>
                <a:spcPts val="1200"/>
              </a:spcBef>
              <a:buNone/>
            </a:pPr>
            <a:r>
              <a:rPr lang="el-GR" altLang="el-GR" sz="2600" b="1" dirty="0" smtClean="0"/>
              <a:t>Λέσβος</a:t>
            </a:r>
            <a:r>
              <a:rPr lang="el-GR" altLang="el-GR" sz="2600" b="1" dirty="0"/>
              <a:t>, 17ος αιώνας</a:t>
            </a:r>
          </a:p>
          <a:p>
            <a:r>
              <a:rPr lang="el-GR" altLang="el-GR" sz="2600" dirty="0"/>
              <a:t>Ελάφια</a:t>
            </a:r>
            <a:endParaRPr lang="en-GB" altLang="el-GR" sz="2600" dirty="0"/>
          </a:p>
          <a:p>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15</a:t>
            </a:fld>
            <a:endParaRPr lang="en-US"/>
          </a:p>
        </p:txBody>
      </p:sp>
    </p:spTree>
    <p:extLst>
      <p:ext uri="{BB962C8B-B14F-4D97-AF65-F5344CB8AC3E}">
        <p14:creationId xmlns:p14="http://schemas.microsoft.com/office/powerpoint/2010/main" val="158778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99380"/>
            <a:ext cx="9144000" cy="1325563"/>
          </a:xfrm>
        </p:spPr>
        <p:txBody>
          <a:bodyPr>
            <a:normAutofit/>
          </a:bodyPr>
          <a:lstStyle/>
          <a:p>
            <a:r>
              <a:rPr lang="el-GR" sz="4000" dirty="0"/>
              <a:t>Η πανίδα τα τελευταία 3000 </a:t>
            </a:r>
            <a:r>
              <a:rPr lang="el-GR" sz="4000" dirty="0" smtClean="0"/>
              <a:t>χρόνια</a:t>
            </a:r>
            <a:r>
              <a:rPr lang="en-US" sz="4000" dirty="0" smtClean="0"/>
              <a:t> </a:t>
            </a:r>
            <a:r>
              <a:rPr lang="el-GR" sz="4000" dirty="0" smtClean="0"/>
              <a:t>5</a:t>
            </a:r>
            <a:r>
              <a:rPr lang="en-US" sz="4000" dirty="0" smtClean="0"/>
              <a:t>/5</a:t>
            </a:r>
            <a:endParaRPr lang="el-GR" sz="4000" dirty="0"/>
          </a:p>
        </p:txBody>
      </p:sp>
      <p:sp>
        <p:nvSpPr>
          <p:cNvPr id="3" name="Θέση περιεχομένου 2"/>
          <p:cNvSpPr>
            <a:spLocks noGrp="1"/>
          </p:cNvSpPr>
          <p:nvPr>
            <p:ph idx="1"/>
          </p:nvPr>
        </p:nvSpPr>
        <p:spPr>
          <a:xfrm>
            <a:off x="738555" y="1243081"/>
            <a:ext cx="7976088" cy="5082335"/>
          </a:xfrm>
        </p:spPr>
        <p:txBody>
          <a:bodyPr>
            <a:normAutofit fontScale="92500" lnSpcReduction="20000"/>
          </a:bodyPr>
          <a:lstStyle/>
          <a:p>
            <a:pPr marL="0" indent="0">
              <a:spcBef>
                <a:spcPts val="1200"/>
              </a:spcBef>
              <a:buNone/>
            </a:pPr>
            <a:endParaRPr lang="el-GR" altLang="el-GR" sz="2600" b="1" dirty="0" smtClean="0"/>
          </a:p>
          <a:p>
            <a:pPr marL="0" indent="0">
              <a:lnSpc>
                <a:spcPct val="100000"/>
              </a:lnSpc>
              <a:buNone/>
            </a:pPr>
            <a:r>
              <a:rPr lang="el-GR" altLang="el-GR" sz="2600" b="1" dirty="0"/>
              <a:t>Πάρνηθα, 18ος αιώνας</a:t>
            </a:r>
          </a:p>
          <a:p>
            <a:pPr>
              <a:lnSpc>
                <a:spcPct val="100000"/>
              </a:lnSpc>
            </a:pPr>
            <a:r>
              <a:rPr lang="el-GR" altLang="el-GR" sz="2600" dirty="0"/>
              <a:t>Αφθονία λύκων και ζαρκαδιών</a:t>
            </a:r>
          </a:p>
          <a:p>
            <a:pPr>
              <a:lnSpc>
                <a:spcPct val="100000"/>
              </a:lnSpc>
            </a:pPr>
            <a:endParaRPr lang="el-GR" altLang="el-GR" sz="2600" dirty="0"/>
          </a:p>
          <a:p>
            <a:pPr marL="0" indent="0">
              <a:lnSpc>
                <a:spcPct val="100000"/>
              </a:lnSpc>
              <a:buNone/>
            </a:pPr>
            <a:r>
              <a:rPr lang="el-GR" altLang="el-GR" sz="2600" b="1" dirty="0"/>
              <a:t>19ος αιώνας</a:t>
            </a:r>
          </a:p>
          <a:p>
            <a:pPr>
              <a:lnSpc>
                <a:spcPct val="100000"/>
              </a:lnSpc>
            </a:pPr>
            <a:r>
              <a:rPr lang="el-GR" altLang="el-GR" sz="2600" dirty="0"/>
              <a:t>Αγριογούρουνα στον Ταΰγετο, λύκοι στην Τρίπολη, ελάφια, αγριογούρουνα και τσακάλια στον Πόρο, λύκοι, αγριογούρουνα, λύγκες και αρκούδες στην Πάρνηθα, ελάφια στα Βίλια </a:t>
            </a:r>
            <a:r>
              <a:rPr lang="el-GR" altLang="el-GR" sz="2600" dirty="0" err="1"/>
              <a:t>Δυτ</a:t>
            </a:r>
            <a:r>
              <a:rPr lang="el-GR" altLang="el-GR" sz="2600" dirty="0"/>
              <a:t>. Αττικής, κάστορες στον Αλφειό, πελαργοί στην </a:t>
            </a:r>
            <a:r>
              <a:rPr lang="el-GR" altLang="el-GR" sz="2600" dirty="0" smtClean="0"/>
              <a:t>Αθήνα.</a:t>
            </a:r>
            <a:endParaRPr lang="el-GR" altLang="el-GR" sz="2600" dirty="0"/>
          </a:p>
          <a:p>
            <a:pPr>
              <a:lnSpc>
                <a:spcPct val="100000"/>
              </a:lnSpc>
            </a:pPr>
            <a:endParaRPr lang="el-GR" altLang="el-GR" sz="2600" dirty="0"/>
          </a:p>
          <a:p>
            <a:pPr>
              <a:lnSpc>
                <a:spcPct val="100000"/>
              </a:lnSpc>
            </a:pPr>
            <a:r>
              <a:rPr lang="el-GR" altLang="el-GR" sz="2600" dirty="0"/>
              <a:t>Οι αλλαγές που παρατηρούνται τα τελευταία 3000 χρόνια πρέπει να οφείλονται αποκλειστικά στον </a:t>
            </a:r>
            <a:r>
              <a:rPr lang="el-GR" altLang="el-GR" sz="2600" dirty="0" smtClean="0"/>
              <a:t>άνθρωπο.</a:t>
            </a:r>
            <a:endParaRPr lang="en-GB" altLang="el-GR" sz="2600" dirty="0"/>
          </a:p>
          <a:p>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16</a:t>
            </a:fld>
            <a:endParaRPr lang="en-US"/>
          </a:p>
        </p:txBody>
      </p:sp>
    </p:spTree>
    <p:extLst>
      <p:ext uri="{BB962C8B-B14F-4D97-AF65-F5344CB8AC3E}">
        <p14:creationId xmlns:p14="http://schemas.microsoft.com/office/powerpoint/2010/main" val="3201542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9117" y="351609"/>
            <a:ext cx="8140212" cy="1325563"/>
          </a:xfrm>
        </p:spPr>
        <p:txBody>
          <a:bodyPr>
            <a:normAutofit/>
          </a:bodyPr>
          <a:lstStyle/>
          <a:p>
            <a:r>
              <a:rPr lang="el-GR" dirty="0" smtClean="0"/>
              <a:t>Χάρτες εξάπλωσης Σφήκα 1/</a:t>
            </a:r>
            <a:r>
              <a:rPr lang="en-US" dirty="0" smtClean="0"/>
              <a:t>2</a:t>
            </a:r>
            <a:endParaRPr lang="el-GR" dirty="0"/>
          </a:p>
        </p:txBody>
      </p:sp>
      <p:pic>
        <p:nvPicPr>
          <p:cNvPr id="8" name="Θέση περιεχομένου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25160" y="1825625"/>
            <a:ext cx="3093179" cy="4351338"/>
          </a:xfrm>
        </p:spPr>
      </p:pic>
      <p:pic>
        <p:nvPicPr>
          <p:cNvPr id="9" name="Θέση περιεχομένου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18201" y="1825625"/>
            <a:ext cx="3108098" cy="4351338"/>
          </a:xfrm>
        </p:spPr>
      </p:pic>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17</a:t>
            </a:fld>
            <a:endParaRPr lang="en-US"/>
          </a:p>
        </p:txBody>
      </p:sp>
      <p:sp>
        <p:nvSpPr>
          <p:cNvPr id="7" name="TextBox 6"/>
          <p:cNvSpPr txBox="1"/>
          <p:nvPr/>
        </p:nvSpPr>
        <p:spPr>
          <a:xfrm>
            <a:off x="3643325" y="5899964"/>
            <a:ext cx="341760" cy="276999"/>
          </a:xfrm>
          <a:prstGeom prst="rect">
            <a:avLst/>
          </a:prstGeom>
          <a:noFill/>
        </p:spPr>
        <p:txBody>
          <a:bodyPr wrap="none" rtlCol="0">
            <a:spAutoFit/>
          </a:bodyPr>
          <a:lstStyle/>
          <a:p>
            <a:r>
              <a:rPr lang="el-GR" sz="1200" dirty="0" smtClean="0"/>
              <a:t>1</a:t>
            </a:r>
            <a:r>
              <a:rPr lang="en-US" sz="1200" dirty="0" smtClean="0"/>
              <a:t>1</a:t>
            </a:r>
            <a:endParaRPr lang="en-US" sz="1200" dirty="0"/>
          </a:p>
        </p:txBody>
      </p:sp>
      <p:sp>
        <p:nvSpPr>
          <p:cNvPr id="10" name="TextBox 9"/>
          <p:cNvSpPr txBox="1"/>
          <p:nvPr/>
        </p:nvSpPr>
        <p:spPr>
          <a:xfrm>
            <a:off x="7898193" y="5896968"/>
            <a:ext cx="341760" cy="276999"/>
          </a:xfrm>
          <a:prstGeom prst="rect">
            <a:avLst/>
          </a:prstGeom>
          <a:noFill/>
        </p:spPr>
        <p:txBody>
          <a:bodyPr wrap="none" rtlCol="0">
            <a:spAutoFit/>
          </a:bodyPr>
          <a:lstStyle/>
          <a:p>
            <a:r>
              <a:rPr lang="el-GR" sz="1200" dirty="0" smtClean="0"/>
              <a:t>1</a:t>
            </a:r>
            <a:r>
              <a:rPr lang="en-US" sz="1200" dirty="0" smtClean="0"/>
              <a:t>2</a:t>
            </a:r>
            <a:endParaRPr lang="en-US" sz="1200" dirty="0"/>
          </a:p>
        </p:txBody>
      </p:sp>
    </p:spTree>
    <p:extLst>
      <p:ext uri="{BB962C8B-B14F-4D97-AF65-F5344CB8AC3E}">
        <p14:creationId xmlns:p14="http://schemas.microsoft.com/office/powerpoint/2010/main" val="93760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8086" y="351609"/>
            <a:ext cx="8222273" cy="1325563"/>
          </a:xfrm>
        </p:spPr>
        <p:txBody>
          <a:bodyPr>
            <a:normAutofit/>
          </a:bodyPr>
          <a:lstStyle/>
          <a:p>
            <a:r>
              <a:rPr lang="el-GR" dirty="0" smtClean="0"/>
              <a:t>Χάρτες εξάπλωσης Σφήκα 2/</a:t>
            </a:r>
            <a:r>
              <a:rPr lang="en-US" dirty="0" smtClean="0"/>
              <a:t>2</a:t>
            </a:r>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18</a:t>
            </a:fld>
            <a:endParaRPr lang="en-US"/>
          </a:p>
        </p:txBody>
      </p:sp>
      <p:pic>
        <p:nvPicPr>
          <p:cNvPr id="7" name="Θέση περιεχομένου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02709" y="1825625"/>
            <a:ext cx="3138082" cy="4351338"/>
          </a:xfrm>
        </p:spPr>
      </p:pic>
      <p:pic>
        <p:nvPicPr>
          <p:cNvPr id="10" name="Θέση περιεχομένου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92970" y="1825625"/>
            <a:ext cx="3158559" cy="4351338"/>
          </a:xfrm>
        </p:spPr>
      </p:pic>
      <p:sp>
        <p:nvSpPr>
          <p:cNvPr id="8" name="TextBox 7"/>
          <p:cNvSpPr txBox="1"/>
          <p:nvPr/>
        </p:nvSpPr>
        <p:spPr>
          <a:xfrm>
            <a:off x="3969911" y="5899964"/>
            <a:ext cx="341760" cy="276999"/>
          </a:xfrm>
          <a:prstGeom prst="rect">
            <a:avLst/>
          </a:prstGeom>
          <a:noFill/>
        </p:spPr>
        <p:txBody>
          <a:bodyPr wrap="none" rtlCol="0">
            <a:spAutoFit/>
          </a:bodyPr>
          <a:lstStyle/>
          <a:p>
            <a:r>
              <a:rPr lang="el-GR" sz="1200" dirty="0" smtClean="0"/>
              <a:t>13</a:t>
            </a:r>
            <a:endParaRPr lang="en-US" sz="1200" dirty="0"/>
          </a:p>
        </p:txBody>
      </p:sp>
      <p:sp>
        <p:nvSpPr>
          <p:cNvPr id="9" name="TextBox 8"/>
          <p:cNvSpPr txBox="1"/>
          <p:nvPr/>
        </p:nvSpPr>
        <p:spPr>
          <a:xfrm>
            <a:off x="7980649" y="5899964"/>
            <a:ext cx="341760" cy="276999"/>
          </a:xfrm>
          <a:prstGeom prst="rect">
            <a:avLst/>
          </a:prstGeom>
          <a:noFill/>
        </p:spPr>
        <p:txBody>
          <a:bodyPr wrap="none" rtlCol="0">
            <a:spAutoFit/>
          </a:bodyPr>
          <a:lstStyle/>
          <a:p>
            <a:r>
              <a:rPr lang="el-GR" sz="1200" dirty="0" smtClean="0"/>
              <a:t>14</a:t>
            </a:r>
            <a:endParaRPr lang="en-US" sz="1200" dirty="0"/>
          </a:p>
        </p:txBody>
      </p:sp>
    </p:spTree>
    <p:extLst>
      <p:ext uri="{BB962C8B-B14F-4D97-AF65-F5344CB8AC3E}">
        <p14:creationId xmlns:p14="http://schemas.microsoft.com/office/powerpoint/2010/main" val="201716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smtClean="0"/>
              <a:t>Ο άνθρωπος</a:t>
            </a:r>
            <a:r>
              <a:rPr lang="en-US" dirty="0" smtClean="0"/>
              <a:t> 1/2</a:t>
            </a:r>
            <a:endParaRPr lang="el-GR" dirty="0"/>
          </a:p>
        </p:txBody>
      </p:sp>
      <p:sp>
        <p:nvSpPr>
          <p:cNvPr id="8" name="Θέση περιεχομένου 7"/>
          <p:cNvSpPr>
            <a:spLocks noGrp="1"/>
          </p:cNvSpPr>
          <p:nvPr>
            <p:ph idx="1"/>
          </p:nvPr>
        </p:nvSpPr>
        <p:spPr>
          <a:xfrm>
            <a:off x="628650" y="1437774"/>
            <a:ext cx="8198827" cy="5028101"/>
          </a:xfrm>
        </p:spPr>
        <p:txBody>
          <a:bodyPr>
            <a:normAutofit fontScale="47500" lnSpcReduction="20000"/>
          </a:bodyPr>
          <a:lstStyle/>
          <a:p>
            <a:pPr marL="0" indent="0">
              <a:buNone/>
            </a:pPr>
            <a:r>
              <a:rPr lang="el-GR" sz="4200" b="1" dirty="0"/>
              <a:t>45.000 χρόνια πριν</a:t>
            </a:r>
          </a:p>
          <a:p>
            <a:r>
              <a:rPr lang="el-GR" sz="4200" dirty="0"/>
              <a:t>Πρώτοι </a:t>
            </a:r>
            <a:r>
              <a:rPr lang="el-GR" sz="4200" dirty="0" err="1"/>
              <a:t>Homo</a:t>
            </a:r>
            <a:r>
              <a:rPr lang="el-GR" sz="4200" dirty="0"/>
              <a:t> </a:t>
            </a:r>
            <a:r>
              <a:rPr lang="el-GR" sz="4200" dirty="0" err="1"/>
              <a:t>sapiens</a:t>
            </a:r>
            <a:r>
              <a:rPr lang="el-GR" sz="4200" dirty="0"/>
              <a:t> στην Ευρώπη. Συμβίωση με </a:t>
            </a:r>
            <a:r>
              <a:rPr lang="el-GR" sz="4200" dirty="0" err="1"/>
              <a:t>Νεάντερταλ</a:t>
            </a:r>
            <a:endParaRPr lang="el-GR" sz="4200" dirty="0"/>
          </a:p>
          <a:p>
            <a:pPr marL="0" indent="0">
              <a:buNone/>
            </a:pPr>
            <a:endParaRPr lang="el-GR" sz="4200" dirty="0"/>
          </a:p>
          <a:p>
            <a:pPr marL="0" indent="0">
              <a:buNone/>
            </a:pPr>
            <a:r>
              <a:rPr lang="el-GR" sz="4200" b="1" dirty="0"/>
              <a:t>25.000 χρόνια πριν</a:t>
            </a:r>
          </a:p>
          <a:p>
            <a:r>
              <a:rPr lang="el-GR" sz="4200" dirty="0"/>
              <a:t>Έντονα ψυχρό κλίμα</a:t>
            </a:r>
          </a:p>
          <a:p>
            <a:pPr marL="0" indent="0">
              <a:buNone/>
            </a:pPr>
            <a:endParaRPr lang="el-GR" sz="4200" dirty="0"/>
          </a:p>
          <a:p>
            <a:pPr marL="0" indent="0">
              <a:buNone/>
            </a:pPr>
            <a:r>
              <a:rPr lang="el-GR" sz="4200" b="1" dirty="0"/>
              <a:t>20.000 χρόνια πριν</a:t>
            </a:r>
          </a:p>
          <a:p>
            <a:r>
              <a:rPr lang="el-GR" sz="4200" dirty="0"/>
              <a:t>Το 47% των ευρωπαίων κατάγεται από αυτή την ομάδα</a:t>
            </a:r>
          </a:p>
          <a:p>
            <a:pPr marL="0" indent="0">
              <a:buNone/>
            </a:pPr>
            <a:endParaRPr lang="el-GR" sz="4200" dirty="0"/>
          </a:p>
          <a:p>
            <a:pPr marL="0" indent="0">
              <a:buNone/>
            </a:pPr>
            <a:r>
              <a:rPr lang="el-GR" sz="4200" b="1" dirty="0"/>
              <a:t>15.000 χρόνια πριν</a:t>
            </a:r>
          </a:p>
          <a:p>
            <a:r>
              <a:rPr lang="el-GR" sz="4200" dirty="0"/>
              <a:t>Θερμότερο κλίμα, διαφορετική πανίδα</a:t>
            </a:r>
          </a:p>
          <a:p>
            <a:pPr marL="0" indent="0">
              <a:buNone/>
            </a:pPr>
            <a:endParaRPr lang="el-GR" sz="4200" dirty="0"/>
          </a:p>
          <a:p>
            <a:pPr marL="0" indent="0">
              <a:buNone/>
            </a:pPr>
            <a:r>
              <a:rPr lang="el-GR" sz="4200" b="1" dirty="0"/>
              <a:t>8.500 χρόνια πριν</a:t>
            </a:r>
          </a:p>
          <a:p>
            <a:r>
              <a:rPr lang="el-GR" sz="4200" dirty="0"/>
              <a:t>Πρώτοι γεωργοί και κτηνοτρόφοι</a:t>
            </a:r>
          </a:p>
          <a:p>
            <a:endParaRPr lang="el-GR" dirty="0"/>
          </a:p>
        </p:txBody>
      </p:sp>
      <p:sp>
        <p:nvSpPr>
          <p:cNvPr id="5" name="Θέση υποσέλιδου 4"/>
          <p:cNvSpPr>
            <a:spLocks noGrp="1"/>
          </p:cNvSpPr>
          <p:nvPr>
            <p:ph type="ftr" sz="quarter" idx="11"/>
          </p:nvPr>
        </p:nvSpPr>
        <p:spPr/>
        <p:txBody>
          <a:bodyPr/>
          <a:lstStyle/>
          <a:p>
            <a:r>
              <a:rPr lang="el-GR" smtClean="0"/>
              <a:t>Ενότητα  5. Πανίδα της Ελλάδας (Μέρος Β')</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t>19</a:t>
            </a:fld>
            <a:endParaRPr lang="en-US"/>
          </a:p>
        </p:txBody>
      </p:sp>
    </p:spTree>
    <p:extLst>
      <p:ext uri="{BB962C8B-B14F-4D97-AF65-F5344CB8AC3E}">
        <p14:creationId xmlns:p14="http://schemas.microsoft.com/office/powerpoint/2010/main" val="170940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πανίδα του </a:t>
            </a:r>
            <a:r>
              <a:rPr lang="el-GR" dirty="0" smtClean="0"/>
              <a:t>Πλειστοκαίνου</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3100" dirty="0"/>
              <a:t>Συνεχείς αλλαγές στο κλίμα και στην έκταση των περιοχών:</a:t>
            </a:r>
          </a:p>
          <a:p>
            <a:pPr marL="0" indent="0">
              <a:buNone/>
            </a:pPr>
            <a:endParaRPr lang="el-GR" sz="3100" dirty="0"/>
          </a:p>
          <a:p>
            <a:pPr marL="0" indent="0">
              <a:buNone/>
            </a:pPr>
            <a:r>
              <a:rPr lang="el-GR" sz="3100" dirty="0"/>
              <a:t>Διαμόρφωση ιδιαίτερης πανίδας</a:t>
            </a:r>
          </a:p>
          <a:p>
            <a:pPr marL="0" indent="0">
              <a:buNone/>
            </a:pPr>
            <a:endParaRPr lang="el-GR" sz="3100" dirty="0"/>
          </a:p>
          <a:p>
            <a:pPr marL="0" indent="0">
              <a:buNone/>
            </a:pPr>
            <a:r>
              <a:rPr lang="el-GR" sz="3100" dirty="0"/>
              <a:t>Διαδοχικές εμφανίσεις θερμόφιλης και ψυχρόφιλης </a:t>
            </a:r>
            <a:r>
              <a:rPr lang="el-GR" sz="3100" dirty="0" smtClean="0"/>
              <a:t>πανίδας</a:t>
            </a:r>
            <a:r>
              <a:rPr lang="en-US" sz="3100" dirty="0" smtClean="0"/>
              <a:t>.</a:t>
            </a:r>
            <a:endParaRPr lang="el-GR" sz="3100" dirty="0"/>
          </a:p>
          <a:p>
            <a:pPr marL="0" indent="0">
              <a:buNone/>
            </a:pPr>
            <a:endParaRPr lang="el-GR" sz="3100" dirty="0"/>
          </a:p>
          <a:p>
            <a:pPr marL="0" indent="0">
              <a:buNone/>
            </a:pPr>
            <a:r>
              <a:rPr lang="el-GR" sz="3100" dirty="0"/>
              <a:t>Ψυχρές περίοδοι: Ζώα τούνδρας ή </a:t>
            </a:r>
            <a:r>
              <a:rPr lang="el-GR" sz="3100" dirty="0" err="1"/>
              <a:t>στέππας</a:t>
            </a:r>
            <a:r>
              <a:rPr lang="el-GR" sz="3100" dirty="0"/>
              <a:t>: </a:t>
            </a:r>
          </a:p>
          <a:p>
            <a:pPr marL="0" indent="0">
              <a:buNone/>
            </a:pPr>
            <a:r>
              <a:rPr lang="el-GR" sz="3100" dirty="0"/>
              <a:t>Μαμούθ, </a:t>
            </a:r>
            <a:r>
              <a:rPr lang="el-GR" sz="3100" dirty="0" err="1"/>
              <a:t>βίσονες</a:t>
            </a:r>
            <a:r>
              <a:rPr lang="el-GR" sz="3100" dirty="0"/>
              <a:t>, τριχωτοί </a:t>
            </a:r>
            <a:r>
              <a:rPr lang="el-GR" sz="3100" dirty="0" smtClean="0"/>
              <a:t>ρινόκεροι</a:t>
            </a:r>
            <a:r>
              <a:rPr lang="en-US" sz="3100" dirty="0" smtClean="0"/>
              <a:t>.</a:t>
            </a:r>
            <a:endParaRPr lang="el-GR" sz="3100" dirty="0"/>
          </a:p>
          <a:p>
            <a:pPr marL="0" indent="0">
              <a:buNone/>
            </a:pPr>
            <a:r>
              <a:rPr lang="el-GR" sz="3100" dirty="0"/>
              <a:t>Θερμές περίοδοι: Ελέφαντες, ιπποπόταμοι, δασόβιοι ρινόκεροι, ελάφια, άλογα, </a:t>
            </a:r>
            <a:r>
              <a:rPr lang="el-GR" sz="3100" dirty="0" smtClean="0"/>
              <a:t>ύαινες</a:t>
            </a:r>
            <a:r>
              <a:rPr lang="en-US" sz="3100" dirty="0" smtClean="0"/>
              <a:t>.</a:t>
            </a:r>
            <a:endParaRPr lang="el-GR" sz="3100" dirty="0"/>
          </a:p>
          <a:p>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2</a:t>
            </a:fld>
            <a:endParaRPr lang="en-US"/>
          </a:p>
        </p:txBody>
      </p:sp>
    </p:spTree>
    <p:extLst>
      <p:ext uri="{BB962C8B-B14F-4D97-AF65-F5344CB8AC3E}">
        <p14:creationId xmlns:p14="http://schemas.microsoft.com/office/powerpoint/2010/main" val="3491942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φυσικό σκηνικό</a:t>
            </a:r>
            <a:endParaRPr lang="el-GR" dirty="0"/>
          </a:p>
        </p:txBody>
      </p:sp>
      <p:sp>
        <p:nvSpPr>
          <p:cNvPr id="3" name="Θέση περιεχομένου 2"/>
          <p:cNvSpPr>
            <a:spLocks noGrp="1"/>
          </p:cNvSpPr>
          <p:nvPr>
            <p:ph idx="1"/>
          </p:nvPr>
        </p:nvSpPr>
        <p:spPr/>
        <p:txBody>
          <a:bodyPr/>
          <a:lstStyle/>
          <a:p>
            <a:r>
              <a:rPr lang="el-GR" sz="2400" dirty="0"/>
              <a:t>Φυσική Γεωγραφία</a:t>
            </a:r>
          </a:p>
          <a:p>
            <a:r>
              <a:rPr lang="el-GR" sz="2400" dirty="0"/>
              <a:t>Κλίμα</a:t>
            </a:r>
          </a:p>
          <a:p>
            <a:r>
              <a:rPr lang="el-GR" sz="2400" dirty="0"/>
              <a:t>Έδαφος</a:t>
            </a:r>
          </a:p>
          <a:p>
            <a:r>
              <a:rPr lang="el-GR" sz="2400" dirty="0"/>
              <a:t>Βλάστηση</a:t>
            </a:r>
          </a:p>
          <a:p>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20</a:t>
            </a:fld>
            <a:endParaRPr lang="en-US"/>
          </a:p>
        </p:txBody>
      </p:sp>
    </p:spTree>
    <p:extLst>
      <p:ext uri="{BB962C8B-B14F-4D97-AF65-F5344CB8AC3E}">
        <p14:creationId xmlns:p14="http://schemas.microsoft.com/office/powerpoint/2010/main" val="1464360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Ορεινές περιοχές</a:t>
            </a:r>
            <a:endParaRPr lang="el-GR" dirty="0"/>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9607" y="1591164"/>
            <a:ext cx="4379231" cy="4351338"/>
          </a:xfrm>
        </p:spPr>
      </p:pic>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21</a:t>
            </a:fld>
            <a:endParaRPr lang="en-US"/>
          </a:p>
        </p:txBody>
      </p:sp>
      <p:sp>
        <p:nvSpPr>
          <p:cNvPr id="7" name="TextBox 6"/>
          <p:cNvSpPr txBox="1"/>
          <p:nvPr/>
        </p:nvSpPr>
        <p:spPr>
          <a:xfrm>
            <a:off x="6263609" y="5665503"/>
            <a:ext cx="341760" cy="276999"/>
          </a:xfrm>
          <a:prstGeom prst="rect">
            <a:avLst/>
          </a:prstGeom>
          <a:noFill/>
        </p:spPr>
        <p:txBody>
          <a:bodyPr wrap="none" rtlCol="0">
            <a:spAutoFit/>
          </a:bodyPr>
          <a:lstStyle/>
          <a:p>
            <a:r>
              <a:rPr lang="el-GR" sz="1200" dirty="0" smtClean="0"/>
              <a:t>15</a:t>
            </a:r>
            <a:endParaRPr lang="en-US" sz="1200" dirty="0"/>
          </a:p>
        </p:txBody>
      </p:sp>
    </p:spTree>
    <p:extLst>
      <p:ext uri="{BB962C8B-B14F-4D97-AF65-F5344CB8AC3E}">
        <p14:creationId xmlns:p14="http://schemas.microsoft.com/office/powerpoint/2010/main" val="331235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Ισόθερμοι</a:t>
            </a:r>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22</a:t>
            </a:fld>
            <a:endParaRPr lang="en-US"/>
          </a:p>
        </p:txBody>
      </p:sp>
      <p:pic>
        <p:nvPicPr>
          <p:cNvPr id="7"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7716" y="1825625"/>
            <a:ext cx="7328568" cy="4351338"/>
          </a:xfrm>
        </p:spPr>
      </p:pic>
      <p:sp>
        <p:nvSpPr>
          <p:cNvPr id="6" name="TextBox 5"/>
          <p:cNvSpPr txBox="1"/>
          <p:nvPr/>
        </p:nvSpPr>
        <p:spPr>
          <a:xfrm>
            <a:off x="8065404" y="5835691"/>
            <a:ext cx="341760" cy="276999"/>
          </a:xfrm>
          <a:prstGeom prst="rect">
            <a:avLst/>
          </a:prstGeom>
          <a:noFill/>
        </p:spPr>
        <p:txBody>
          <a:bodyPr wrap="none" rtlCol="0">
            <a:spAutoFit/>
          </a:bodyPr>
          <a:lstStyle/>
          <a:p>
            <a:r>
              <a:rPr lang="el-GR" sz="1200" dirty="0" smtClean="0"/>
              <a:t>1</a:t>
            </a:r>
            <a:r>
              <a:rPr lang="en-US" sz="1200" dirty="0" smtClean="0"/>
              <a:t>6</a:t>
            </a:r>
            <a:endParaRPr lang="en-US" sz="1200" dirty="0"/>
          </a:p>
        </p:txBody>
      </p:sp>
    </p:spTree>
    <p:extLst>
      <p:ext uri="{BB962C8B-B14F-4D97-AF65-F5344CB8AC3E}">
        <p14:creationId xmlns:p14="http://schemas.microsoft.com/office/powerpoint/2010/main" val="453104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Θερμοκρασία αέρα - υγρασίας</a:t>
            </a:r>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23</a:t>
            </a:fld>
            <a:endParaRPr lang="en-US"/>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1541" y="1497378"/>
            <a:ext cx="3433944" cy="4692406"/>
          </a:xfrm>
        </p:spPr>
      </p:pic>
      <p:sp>
        <p:nvSpPr>
          <p:cNvPr id="7" name="TextBox 6"/>
          <p:cNvSpPr txBox="1"/>
          <p:nvPr/>
        </p:nvSpPr>
        <p:spPr>
          <a:xfrm>
            <a:off x="5943725" y="5912785"/>
            <a:ext cx="341760" cy="276999"/>
          </a:xfrm>
          <a:prstGeom prst="rect">
            <a:avLst/>
          </a:prstGeom>
          <a:noFill/>
        </p:spPr>
        <p:txBody>
          <a:bodyPr wrap="none" rtlCol="0">
            <a:spAutoFit/>
          </a:bodyPr>
          <a:lstStyle/>
          <a:p>
            <a:r>
              <a:rPr lang="el-GR" sz="1200" dirty="0" smtClean="0"/>
              <a:t>17</a:t>
            </a:r>
            <a:endParaRPr lang="en-US" sz="1200" dirty="0"/>
          </a:p>
        </p:txBody>
      </p:sp>
    </p:spTree>
    <p:extLst>
      <p:ext uri="{BB962C8B-B14F-4D97-AF65-F5344CB8AC3E}">
        <p14:creationId xmlns:p14="http://schemas.microsoft.com/office/powerpoint/2010/main" val="3257379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Βροχή</a:t>
            </a:r>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24</a:t>
            </a:fld>
            <a:endParaRPr lang="en-US"/>
          </a:p>
        </p:txBody>
      </p:sp>
      <p:pic>
        <p:nvPicPr>
          <p:cNvPr id="7"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2491" y="1465384"/>
            <a:ext cx="3699018" cy="4731078"/>
          </a:xfrm>
        </p:spPr>
      </p:pic>
      <p:sp>
        <p:nvSpPr>
          <p:cNvPr id="6" name="TextBox 5"/>
          <p:cNvSpPr txBox="1"/>
          <p:nvPr/>
        </p:nvSpPr>
        <p:spPr>
          <a:xfrm>
            <a:off x="5999449" y="5412284"/>
            <a:ext cx="341760" cy="276999"/>
          </a:xfrm>
          <a:prstGeom prst="rect">
            <a:avLst/>
          </a:prstGeom>
          <a:noFill/>
        </p:spPr>
        <p:txBody>
          <a:bodyPr wrap="none" rtlCol="0">
            <a:spAutoFit/>
          </a:bodyPr>
          <a:lstStyle/>
          <a:p>
            <a:r>
              <a:rPr lang="el-GR" sz="1200" dirty="0" smtClean="0"/>
              <a:t>18</a:t>
            </a:r>
            <a:endParaRPr lang="en-US" sz="1200" dirty="0"/>
          </a:p>
        </p:txBody>
      </p:sp>
    </p:spTree>
    <p:extLst>
      <p:ext uri="{BB962C8B-B14F-4D97-AF65-F5344CB8AC3E}">
        <p14:creationId xmlns:p14="http://schemas.microsoft.com/office/powerpoint/2010/main" val="156370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Βιοκλιματικές ζώνες</a:t>
            </a:r>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25</a:t>
            </a:fld>
            <a:endParaRPr lang="en-US"/>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5936" y="1367821"/>
            <a:ext cx="3853479" cy="4809142"/>
          </a:xfrm>
        </p:spPr>
      </p:pic>
      <p:sp>
        <p:nvSpPr>
          <p:cNvPr id="7" name="TextBox 6"/>
          <p:cNvSpPr txBox="1"/>
          <p:nvPr/>
        </p:nvSpPr>
        <p:spPr>
          <a:xfrm>
            <a:off x="6459415" y="5835691"/>
            <a:ext cx="341760" cy="276999"/>
          </a:xfrm>
          <a:prstGeom prst="rect">
            <a:avLst/>
          </a:prstGeom>
          <a:noFill/>
        </p:spPr>
        <p:txBody>
          <a:bodyPr wrap="none" rtlCol="0">
            <a:spAutoFit/>
          </a:bodyPr>
          <a:lstStyle/>
          <a:p>
            <a:r>
              <a:rPr lang="el-GR" sz="1200" dirty="0" smtClean="0"/>
              <a:t>19</a:t>
            </a:r>
            <a:endParaRPr lang="en-US" sz="1200" dirty="0"/>
          </a:p>
        </p:txBody>
      </p:sp>
    </p:spTree>
    <p:extLst>
      <p:ext uri="{BB962C8B-B14F-4D97-AF65-F5344CB8AC3E}">
        <p14:creationId xmlns:p14="http://schemas.microsoft.com/office/powerpoint/2010/main" val="2161473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Βιοκλιματικός χάρτης</a:t>
            </a:r>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26</a:t>
            </a:fld>
            <a:endParaRPr lang="en-US"/>
          </a:p>
        </p:txBody>
      </p:sp>
      <p:pic>
        <p:nvPicPr>
          <p:cNvPr id="7"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6171" y="1388396"/>
            <a:ext cx="3451657" cy="4765121"/>
          </a:xfrm>
        </p:spPr>
      </p:pic>
      <p:sp>
        <p:nvSpPr>
          <p:cNvPr id="6" name="TextBox 5"/>
          <p:cNvSpPr txBox="1"/>
          <p:nvPr/>
        </p:nvSpPr>
        <p:spPr>
          <a:xfrm>
            <a:off x="6459415" y="5835691"/>
            <a:ext cx="341760" cy="276999"/>
          </a:xfrm>
          <a:prstGeom prst="rect">
            <a:avLst/>
          </a:prstGeom>
          <a:noFill/>
        </p:spPr>
        <p:txBody>
          <a:bodyPr wrap="none" rtlCol="0">
            <a:spAutoFit/>
          </a:bodyPr>
          <a:lstStyle/>
          <a:p>
            <a:r>
              <a:rPr lang="en-US" sz="1200" dirty="0" smtClean="0"/>
              <a:t>20</a:t>
            </a:r>
            <a:endParaRPr lang="en-US" sz="1200" dirty="0"/>
          </a:p>
        </p:txBody>
      </p:sp>
    </p:spTree>
    <p:extLst>
      <p:ext uri="{BB962C8B-B14F-4D97-AF65-F5344CB8AC3E}">
        <p14:creationId xmlns:p14="http://schemas.microsoft.com/office/powerpoint/2010/main" val="4121309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Εδαφολογικός χάρτης</a:t>
            </a:r>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27</a:t>
            </a:fld>
            <a:endParaRPr lang="en-US"/>
          </a:p>
        </p:txBody>
      </p:sp>
      <p:pic>
        <p:nvPicPr>
          <p:cNvPr id="7" name="Content Placeholder 6"/>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266987" y="1355598"/>
            <a:ext cx="6610026" cy="4711910"/>
          </a:xfrm>
        </p:spPr>
      </p:pic>
      <p:sp>
        <p:nvSpPr>
          <p:cNvPr id="6" name="TextBox 5"/>
          <p:cNvSpPr txBox="1"/>
          <p:nvPr/>
        </p:nvSpPr>
        <p:spPr>
          <a:xfrm>
            <a:off x="6083495" y="5780964"/>
            <a:ext cx="341760" cy="276999"/>
          </a:xfrm>
          <a:prstGeom prst="rect">
            <a:avLst/>
          </a:prstGeom>
          <a:noFill/>
        </p:spPr>
        <p:txBody>
          <a:bodyPr wrap="none" rtlCol="0">
            <a:spAutoFit/>
          </a:bodyPr>
          <a:lstStyle/>
          <a:p>
            <a:r>
              <a:rPr lang="en-US" sz="1200" dirty="0" smtClean="0"/>
              <a:t>21</a:t>
            </a:r>
            <a:endParaRPr lang="en-US" sz="1200" dirty="0"/>
          </a:p>
        </p:txBody>
      </p:sp>
    </p:spTree>
    <p:extLst>
      <p:ext uri="{BB962C8B-B14F-4D97-AF65-F5344CB8AC3E}">
        <p14:creationId xmlns:p14="http://schemas.microsoft.com/office/powerpoint/2010/main" val="4233791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Βλάστηση</a:t>
            </a:r>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28</a:t>
            </a:fld>
            <a:endParaRPr lang="en-US"/>
          </a:p>
        </p:txBody>
      </p:sp>
      <p:pic>
        <p:nvPicPr>
          <p:cNvPr id="29" name="Εικόνα 28"/>
          <p:cNvPicPr>
            <a:picLocks noChangeAspect="1"/>
          </p:cNvPicPr>
          <p:nvPr/>
        </p:nvPicPr>
        <p:blipFill>
          <a:blip r:embed="rId3"/>
          <a:stretch>
            <a:fillRect/>
          </a:stretch>
        </p:blipFill>
        <p:spPr>
          <a:xfrm>
            <a:off x="1133889" y="1303413"/>
            <a:ext cx="6795309" cy="5022003"/>
          </a:xfrm>
          <a:prstGeom prst="rect">
            <a:avLst/>
          </a:prstGeom>
        </p:spPr>
      </p:pic>
      <p:sp>
        <p:nvSpPr>
          <p:cNvPr id="6" name="TextBox 5"/>
          <p:cNvSpPr txBox="1"/>
          <p:nvPr/>
        </p:nvSpPr>
        <p:spPr>
          <a:xfrm>
            <a:off x="7658834" y="5905997"/>
            <a:ext cx="341760" cy="276999"/>
          </a:xfrm>
          <a:prstGeom prst="rect">
            <a:avLst/>
          </a:prstGeom>
          <a:noFill/>
        </p:spPr>
        <p:txBody>
          <a:bodyPr wrap="none" rtlCol="0">
            <a:spAutoFit/>
          </a:bodyPr>
          <a:lstStyle/>
          <a:p>
            <a:r>
              <a:rPr lang="el-GR" sz="1200" dirty="0" smtClean="0"/>
              <a:t>22</a:t>
            </a:r>
            <a:endParaRPr lang="en-US" sz="1200" dirty="0"/>
          </a:p>
        </p:txBody>
      </p:sp>
    </p:spTree>
    <p:extLst>
      <p:ext uri="{BB962C8B-B14F-4D97-AF65-F5344CB8AC3E}">
        <p14:creationId xmlns:p14="http://schemas.microsoft.com/office/powerpoint/2010/main" val="4147147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άνθρωπος</a:t>
            </a:r>
            <a:r>
              <a:rPr lang="en-US" dirty="0" smtClean="0"/>
              <a:t> 2/2</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sz="2800" dirty="0"/>
              <a:t>Το 60,4% των πολιτών ζει στο 1,9% της έκτασης</a:t>
            </a:r>
          </a:p>
          <a:p>
            <a:pPr marL="0" indent="0">
              <a:buNone/>
            </a:pPr>
            <a:endParaRPr lang="el-GR" sz="2800" dirty="0"/>
          </a:p>
          <a:p>
            <a:pPr marL="0" indent="0">
              <a:buNone/>
            </a:pPr>
            <a:r>
              <a:rPr lang="el-GR" sz="2800" dirty="0"/>
              <a:t>68% σε πεδινές περιοχές</a:t>
            </a:r>
          </a:p>
          <a:p>
            <a:pPr marL="0" indent="0">
              <a:buNone/>
            </a:pPr>
            <a:r>
              <a:rPr lang="el-GR" sz="2800" dirty="0"/>
              <a:t>20% σε </a:t>
            </a:r>
            <a:r>
              <a:rPr lang="el-GR" sz="2800" dirty="0" err="1"/>
              <a:t>ημιπεδινές</a:t>
            </a:r>
            <a:endParaRPr lang="el-GR" sz="2800" dirty="0"/>
          </a:p>
          <a:p>
            <a:pPr marL="0" indent="0">
              <a:buNone/>
            </a:pPr>
            <a:r>
              <a:rPr lang="el-GR" sz="2800" dirty="0"/>
              <a:t>12% σε ορεινές</a:t>
            </a:r>
          </a:p>
          <a:p>
            <a:pPr marL="0" indent="0">
              <a:buNone/>
            </a:pPr>
            <a:endParaRPr lang="el-GR" sz="2800" dirty="0"/>
          </a:p>
          <a:p>
            <a:pPr marL="0" indent="0">
              <a:buNone/>
            </a:pPr>
            <a:r>
              <a:rPr lang="el-GR" sz="2800" dirty="0"/>
              <a:t>Στις πεδινές περιοχές </a:t>
            </a:r>
            <a:r>
              <a:rPr lang="el-GR" sz="2800" dirty="0" smtClean="0"/>
              <a:t>υπάρχουν:</a:t>
            </a:r>
            <a:endParaRPr lang="el-GR" sz="2800" dirty="0"/>
          </a:p>
          <a:p>
            <a:pPr marL="0" indent="0">
              <a:buNone/>
            </a:pPr>
            <a:r>
              <a:rPr lang="el-GR" sz="2800" dirty="0"/>
              <a:t>Όλα τα αστικά κέντρα πάνω από 10.000 κατοίκους</a:t>
            </a:r>
          </a:p>
          <a:p>
            <a:pPr marL="0" indent="0">
              <a:buNone/>
            </a:pPr>
            <a:r>
              <a:rPr lang="el-GR" sz="2800" dirty="0"/>
              <a:t>Το 80% της βιομηχανίας</a:t>
            </a:r>
          </a:p>
          <a:p>
            <a:pPr marL="0" indent="0">
              <a:buNone/>
            </a:pPr>
            <a:r>
              <a:rPr lang="el-GR" sz="2800" dirty="0"/>
              <a:t>Το 90% του τουρισμού</a:t>
            </a:r>
          </a:p>
          <a:p>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29</a:t>
            </a:fld>
            <a:endParaRPr lang="en-US"/>
          </a:p>
        </p:txBody>
      </p:sp>
    </p:spTree>
    <p:extLst>
      <p:ext uri="{BB962C8B-B14F-4D97-AF65-F5344CB8AC3E}">
        <p14:creationId xmlns:p14="http://schemas.microsoft.com/office/powerpoint/2010/main" val="169290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Η πανίδα στο </a:t>
            </a:r>
            <a:r>
              <a:rPr lang="el-GR" sz="4000" dirty="0"/>
              <a:t>Ανώτερο </a:t>
            </a:r>
            <a:r>
              <a:rPr lang="el-GR" sz="4000" dirty="0" smtClean="0"/>
              <a:t>Πλειστόκαινο</a:t>
            </a:r>
            <a:r>
              <a:rPr lang="en-US" sz="4000" dirty="0" smtClean="0"/>
              <a:t> 1/</a:t>
            </a:r>
            <a:r>
              <a:rPr lang="el-GR" sz="4000" dirty="0" smtClean="0"/>
              <a:t>2</a:t>
            </a:r>
            <a:endParaRPr lang="el-GR" sz="4000" dirty="0"/>
          </a:p>
        </p:txBody>
      </p:sp>
      <p:sp>
        <p:nvSpPr>
          <p:cNvPr id="3" name="Θέση περιεχομένου 2"/>
          <p:cNvSpPr>
            <a:spLocks noGrp="1"/>
          </p:cNvSpPr>
          <p:nvPr>
            <p:ph idx="1"/>
          </p:nvPr>
        </p:nvSpPr>
        <p:spPr>
          <a:xfrm>
            <a:off x="781050" y="1606061"/>
            <a:ext cx="8362950" cy="5392615"/>
          </a:xfrm>
        </p:spPr>
        <p:txBody>
          <a:bodyPr>
            <a:noAutofit/>
          </a:bodyPr>
          <a:lstStyle/>
          <a:p>
            <a:pPr marL="0" indent="0">
              <a:buNone/>
            </a:pPr>
            <a:r>
              <a:rPr lang="el-GR" sz="2000" b="1" dirty="0"/>
              <a:t>Στο Ανώτερο Πλειστόκαινο η πανίδα μοιάζει με τη </a:t>
            </a:r>
            <a:r>
              <a:rPr lang="el-GR" sz="2000" b="1" dirty="0" smtClean="0"/>
              <a:t>σημερινή.</a:t>
            </a:r>
            <a:endParaRPr lang="el-GR" sz="2000" b="1" dirty="0"/>
          </a:p>
          <a:p>
            <a:pPr marL="0" indent="0">
              <a:buNone/>
            </a:pPr>
            <a:r>
              <a:rPr lang="el-GR" sz="2000" b="1" dirty="0" smtClean="0"/>
              <a:t>Σπήλαιο </a:t>
            </a:r>
            <a:r>
              <a:rPr lang="el-GR" sz="2000" b="1" dirty="0" err="1"/>
              <a:t>Βραώνας</a:t>
            </a:r>
            <a:r>
              <a:rPr lang="el-GR" sz="2000" b="1" dirty="0"/>
              <a:t> Αττικής (24.000-10.000 χρόνια πριν)</a:t>
            </a:r>
          </a:p>
          <a:p>
            <a:pPr marL="0" indent="0">
              <a:spcBef>
                <a:spcPts val="600"/>
              </a:spcBef>
              <a:buNone/>
            </a:pPr>
            <a:endParaRPr lang="el-GR" sz="2000" dirty="0"/>
          </a:p>
          <a:p>
            <a:pPr>
              <a:spcBef>
                <a:spcPts val="300"/>
              </a:spcBef>
            </a:pPr>
            <a:r>
              <a:rPr lang="el-GR" sz="2000" dirty="0"/>
              <a:t>Εντομοφάγα (</a:t>
            </a:r>
            <a:r>
              <a:rPr lang="en-US" sz="2000" dirty="0" err="1"/>
              <a:t>Crocidura</a:t>
            </a:r>
            <a:r>
              <a:rPr lang="en-US" sz="2000" dirty="0"/>
              <a:t> </a:t>
            </a:r>
            <a:r>
              <a:rPr lang="en-US" sz="2000" dirty="0" err="1"/>
              <a:t>leucodon</a:t>
            </a:r>
            <a:r>
              <a:rPr lang="en-US" sz="2000" dirty="0"/>
              <a:t>, </a:t>
            </a:r>
            <a:r>
              <a:rPr lang="en-US" sz="2000" dirty="0" err="1"/>
              <a:t>Erinaceus</a:t>
            </a:r>
            <a:r>
              <a:rPr lang="en-US" sz="2000" dirty="0"/>
              <a:t> </a:t>
            </a:r>
            <a:r>
              <a:rPr lang="en-US" sz="2000" dirty="0" err="1"/>
              <a:t>concolor</a:t>
            </a:r>
            <a:r>
              <a:rPr lang="en-US" sz="2000" dirty="0"/>
              <a:t>)</a:t>
            </a:r>
          </a:p>
          <a:p>
            <a:pPr>
              <a:spcBef>
                <a:spcPts val="300"/>
              </a:spcBef>
            </a:pPr>
            <a:r>
              <a:rPr lang="el-GR" sz="2000" dirty="0" err="1"/>
              <a:t>Κυνοειδή</a:t>
            </a:r>
            <a:r>
              <a:rPr lang="el-GR" sz="2000" dirty="0"/>
              <a:t> (</a:t>
            </a:r>
            <a:r>
              <a:rPr lang="en-US" sz="2000" dirty="0" err="1"/>
              <a:t>Canis</a:t>
            </a:r>
            <a:r>
              <a:rPr lang="en-US" sz="2000" dirty="0"/>
              <a:t> lupus, </a:t>
            </a:r>
            <a:r>
              <a:rPr lang="en-US" sz="2000" dirty="0" err="1"/>
              <a:t>Vulpes</a:t>
            </a:r>
            <a:r>
              <a:rPr lang="en-US" sz="2000" dirty="0"/>
              <a:t> </a:t>
            </a:r>
            <a:r>
              <a:rPr lang="en-US" sz="2000" dirty="0" err="1"/>
              <a:t>vulpes</a:t>
            </a:r>
            <a:r>
              <a:rPr lang="en-US" sz="2000" dirty="0"/>
              <a:t>)</a:t>
            </a:r>
          </a:p>
          <a:p>
            <a:pPr>
              <a:spcBef>
                <a:spcPts val="300"/>
              </a:spcBef>
            </a:pPr>
            <a:r>
              <a:rPr lang="el-GR" sz="2000" dirty="0"/>
              <a:t>Αιλουροειδή (</a:t>
            </a:r>
            <a:r>
              <a:rPr lang="en-US" sz="2000" dirty="0" err="1"/>
              <a:t>Panthera</a:t>
            </a:r>
            <a:r>
              <a:rPr lang="en-US" sz="2000" dirty="0"/>
              <a:t> </a:t>
            </a:r>
            <a:r>
              <a:rPr lang="en-US" sz="2000" dirty="0" err="1"/>
              <a:t>pardus</a:t>
            </a:r>
            <a:r>
              <a:rPr lang="en-US" sz="2000" dirty="0"/>
              <a:t>, P. </a:t>
            </a:r>
            <a:r>
              <a:rPr lang="en-US" sz="2000" dirty="0" err="1"/>
              <a:t>leo</a:t>
            </a:r>
            <a:r>
              <a:rPr lang="en-US" sz="2000" dirty="0"/>
              <a:t>, Lynx </a:t>
            </a:r>
            <a:r>
              <a:rPr lang="en-US" sz="2000" dirty="0" err="1"/>
              <a:t>lynx</a:t>
            </a:r>
            <a:r>
              <a:rPr lang="en-US" sz="2000" dirty="0"/>
              <a:t>, </a:t>
            </a:r>
            <a:r>
              <a:rPr lang="en-US" sz="2000" dirty="0" err="1"/>
              <a:t>Felis</a:t>
            </a:r>
            <a:r>
              <a:rPr lang="en-US" sz="2000" dirty="0"/>
              <a:t> </a:t>
            </a:r>
            <a:r>
              <a:rPr lang="en-US" sz="2000" dirty="0" err="1"/>
              <a:t>silvestris</a:t>
            </a:r>
            <a:r>
              <a:rPr lang="en-US" sz="2000" dirty="0"/>
              <a:t>)</a:t>
            </a:r>
          </a:p>
          <a:p>
            <a:pPr>
              <a:spcBef>
                <a:spcPts val="300"/>
              </a:spcBef>
            </a:pPr>
            <a:r>
              <a:rPr lang="el-GR" sz="2000" dirty="0"/>
              <a:t>Αρκούδες (</a:t>
            </a:r>
            <a:r>
              <a:rPr lang="en-US" sz="2000" dirty="0" err="1"/>
              <a:t>Ursus</a:t>
            </a:r>
            <a:r>
              <a:rPr lang="en-US" sz="2000" dirty="0"/>
              <a:t> </a:t>
            </a:r>
            <a:r>
              <a:rPr lang="en-US" sz="2000" dirty="0" err="1"/>
              <a:t>arctos</a:t>
            </a:r>
            <a:r>
              <a:rPr lang="en-US" sz="2000" dirty="0"/>
              <a:t>)</a:t>
            </a:r>
          </a:p>
          <a:p>
            <a:pPr>
              <a:spcBef>
                <a:spcPts val="300"/>
              </a:spcBef>
            </a:pPr>
            <a:r>
              <a:rPr lang="el-GR" sz="2000" dirty="0"/>
              <a:t>Χοίροι (</a:t>
            </a:r>
            <a:r>
              <a:rPr lang="en-US" sz="2000" dirty="0" err="1"/>
              <a:t>Sus</a:t>
            </a:r>
            <a:r>
              <a:rPr lang="en-US" sz="2000" dirty="0"/>
              <a:t> </a:t>
            </a:r>
            <a:r>
              <a:rPr lang="en-US" sz="2000" dirty="0" err="1"/>
              <a:t>scrofa</a:t>
            </a:r>
            <a:r>
              <a:rPr lang="en-US" sz="2000" dirty="0"/>
              <a:t>)</a:t>
            </a:r>
          </a:p>
          <a:p>
            <a:pPr>
              <a:spcBef>
                <a:spcPts val="300"/>
              </a:spcBef>
            </a:pPr>
            <a:r>
              <a:rPr lang="el-GR" sz="2000" dirty="0"/>
              <a:t>Ελαφοειδή (</a:t>
            </a:r>
            <a:r>
              <a:rPr lang="en-US" sz="2000" dirty="0" err="1"/>
              <a:t>Cervus</a:t>
            </a:r>
            <a:r>
              <a:rPr lang="en-US" sz="2000" dirty="0"/>
              <a:t> </a:t>
            </a:r>
            <a:r>
              <a:rPr lang="en-US" sz="2000" dirty="0" err="1"/>
              <a:t>elaphus</a:t>
            </a:r>
            <a:r>
              <a:rPr lang="en-US" sz="2000" dirty="0"/>
              <a:t>, </a:t>
            </a:r>
            <a:r>
              <a:rPr lang="en-US" sz="2000" dirty="0" err="1"/>
              <a:t>Capreolus</a:t>
            </a:r>
            <a:r>
              <a:rPr lang="en-US" sz="2000" dirty="0"/>
              <a:t> </a:t>
            </a:r>
            <a:r>
              <a:rPr lang="en-US" sz="2000" dirty="0" err="1"/>
              <a:t>capreolus</a:t>
            </a:r>
            <a:r>
              <a:rPr lang="en-US" sz="2000" dirty="0"/>
              <a:t>, </a:t>
            </a:r>
            <a:r>
              <a:rPr lang="en-US" sz="2000" dirty="0" err="1"/>
              <a:t>Dama</a:t>
            </a:r>
            <a:r>
              <a:rPr lang="en-US" sz="2000" dirty="0"/>
              <a:t> </a:t>
            </a:r>
            <a:r>
              <a:rPr lang="en-US" sz="2000" dirty="0" err="1"/>
              <a:t>dama</a:t>
            </a:r>
            <a:r>
              <a:rPr lang="en-US" sz="2000" dirty="0"/>
              <a:t>)</a:t>
            </a:r>
          </a:p>
          <a:p>
            <a:pPr>
              <a:spcBef>
                <a:spcPts val="300"/>
              </a:spcBef>
            </a:pPr>
            <a:r>
              <a:rPr lang="el-GR" sz="2000" dirty="0" err="1"/>
              <a:t>Βίσονες</a:t>
            </a:r>
            <a:r>
              <a:rPr lang="el-GR" sz="2000" dirty="0"/>
              <a:t> (</a:t>
            </a:r>
            <a:r>
              <a:rPr lang="en-US" sz="2000" dirty="0"/>
              <a:t>Bison)</a:t>
            </a:r>
          </a:p>
          <a:p>
            <a:pPr>
              <a:spcBef>
                <a:spcPts val="300"/>
              </a:spcBef>
            </a:pPr>
            <a:r>
              <a:rPr lang="el-GR" sz="2000" dirty="0" err="1"/>
              <a:t>Ιπποειδή</a:t>
            </a:r>
            <a:r>
              <a:rPr lang="el-GR" sz="2000" dirty="0"/>
              <a:t> (</a:t>
            </a:r>
            <a:r>
              <a:rPr lang="en-US" sz="2000" dirty="0" err="1"/>
              <a:t>Equus</a:t>
            </a:r>
            <a:r>
              <a:rPr lang="en-US" sz="2000" dirty="0"/>
              <a:t> </a:t>
            </a:r>
            <a:r>
              <a:rPr lang="en-US" sz="2000" dirty="0" err="1"/>
              <a:t>hemionus</a:t>
            </a:r>
            <a:r>
              <a:rPr lang="en-US" sz="2000" dirty="0"/>
              <a:t>)</a:t>
            </a:r>
          </a:p>
          <a:p>
            <a:pPr>
              <a:spcBef>
                <a:spcPts val="300"/>
              </a:spcBef>
            </a:pPr>
            <a:r>
              <a:rPr lang="el-GR" sz="2000" dirty="0" err="1"/>
              <a:t>Λαγόμορφα</a:t>
            </a:r>
            <a:r>
              <a:rPr lang="el-GR" sz="2000" dirty="0"/>
              <a:t> (</a:t>
            </a:r>
            <a:r>
              <a:rPr lang="en-US" sz="2000" dirty="0"/>
              <a:t>Lepus </a:t>
            </a:r>
            <a:r>
              <a:rPr lang="en-US" sz="2000" dirty="0" err="1"/>
              <a:t>europaeus</a:t>
            </a:r>
            <a:r>
              <a:rPr lang="en-US" sz="2000" dirty="0"/>
              <a:t>)</a:t>
            </a:r>
          </a:p>
          <a:p>
            <a:pPr>
              <a:spcBef>
                <a:spcPts val="300"/>
              </a:spcBef>
            </a:pPr>
            <a:r>
              <a:rPr lang="el-GR" sz="2000" dirty="0"/>
              <a:t>Τρωκτικά (</a:t>
            </a:r>
            <a:r>
              <a:rPr lang="en-US" sz="2000" dirty="0" err="1"/>
              <a:t>Citellus</a:t>
            </a:r>
            <a:r>
              <a:rPr lang="en-US" sz="2000" dirty="0"/>
              <a:t> </a:t>
            </a:r>
            <a:r>
              <a:rPr lang="en-US" sz="2000" dirty="0" err="1"/>
              <a:t>citellus</a:t>
            </a:r>
            <a:r>
              <a:rPr lang="en-US" sz="2000" dirty="0"/>
              <a:t>, </a:t>
            </a:r>
            <a:r>
              <a:rPr lang="en-US" sz="2000" dirty="0" err="1"/>
              <a:t>Apodemus</a:t>
            </a:r>
            <a:r>
              <a:rPr lang="en-US" sz="2000" dirty="0"/>
              <a:t> spp., </a:t>
            </a:r>
            <a:r>
              <a:rPr lang="en-US" sz="2000" dirty="0" err="1"/>
              <a:t>Spalax</a:t>
            </a:r>
            <a:r>
              <a:rPr lang="en-US" sz="2000" dirty="0"/>
              <a:t> </a:t>
            </a:r>
            <a:r>
              <a:rPr lang="en-US" sz="2000" dirty="0" err="1"/>
              <a:t>leucodon</a:t>
            </a:r>
            <a:r>
              <a:rPr lang="en-US" sz="2000" dirty="0"/>
              <a:t>)</a:t>
            </a:r>
          </a:p>
          <a:p>
            <a:pPr>
              <a:spcBef>
                <a:spcPts val="300"/>
              </a:spcBef>
            </a:pPr>
            <a:r>
              <a:rPr lang="el-GR" sz="2000" dirty="0"/>
              <a:t>Πουλιά (πάπιες, </a:t>
            </a:r>
            <a:r>
              <a:rPr lang="el-GR" sz="2000" dirty="0" err="1"/>
              <a:t>χρυσαετοί</a:t>
            </a:r>
            <a:r>
              <a:rPr lang="el-GR" sz="2000" dirty="0"/>
              <a:t>, </a:t>
            </a:r>
            <a:r>
              <a:rPr lang="el-GR" sz="2000" dirty="0" err="1"/>
              <a:t>γλαροι</a:t>
            </a:r>
            <a:r>
              <a:rPr lang="el-GR" sz="2000" dirty="0"/>
              <a:t>, περιστέρια, κουκουβάγιες </a:t>
            </a:r>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3</a:t>
            </a:fld>
            <a:endParaRPr lang="en-US"/>
          </a:p>
        </p:txBody>
      </p:sp>
    </p:spTree>
    <p:extLst>
      <p:ext uri="{BB962C8B-B14F-4D97-AF65-F5344CB8AC3E}">
        <p14:creationId xmlns:p14="http://schemas.microsoft.com/office/powerpoint/2010/main" val="706550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Χρήσεις γης</a:t>
            </a:r>
            <a:endParaRPr lang="el-GR" dirty="0"/>
          </a:p>
        </p:txBody>
      </p:sp>
      <p:sp>
        <p:nvSpPr>
          <p:cNvPr id="6" name="Θέση περιεχομένου 5"/>
          <p:cNvSpPr>
            <a:spLocks noGrp="1"/>
          </p:cNvSpPr>
          <p:nvPr>
            <p:ph sz="half" idx="1"/>
          </p:nvPr>
        </p:nvSpPr>
        <p:spPr>
          <a:xfrm>
            <a:off x="852170" y="1832383"/>
            <a:ext cx="3886200" cy="4351338"/>
          </a:xfrm>
        </p:spPr>
        <p:txBody>
          <a:bodyPr/>
          <a:lstStyle/>
          <a:p>
            <a:r>
              <a:rPr lang="el-GR" sz="2400" dirty="0"/>
              <a:t>50% δασικές ή </a:t>
            </a:r>
            <a:r>
              <a:rPr lang="el-GR" sz="2400" dirty="0" err="1"/>
              <a:t>ημιδασικές</a:t>
            </a:r>
            <a:r>
              <a:rPr lang="el-GR" sz="2400" dirty="0"/>
              <a:t> </a:t>
            </a:r>
            <a:r>
              <a:rPr lang="el-GR" sz="2400" dirty="0" smtClean="0"/>
              <a:t>δραστηριότητες.</a:t>
            </a:r>
            <a:endParaRPr lang="el-GR" sz="2400" dirty="0"/>
          </a:p>
          <a:p>
            <a:r>
              <a:rPr lang="el-GR" sz="2400" dirty="0"/>
              <a:t>13% </a:t>
            </a:r>
            <a:r>
              <a:rPr lang="el-GR" sz="2400" dirty="0" smtClean="0"/>
              <a:t>βοσκότοποι.</a:t>
            </a:r>
            <a:endParaRPr lang="el-GR" sz="2400" dirty="0"/>
          </a:p>
          <a:p>
            <a:r>
              <a:rPr lang="el-GR" sz="2400" dirty="0"/>
              <a:t>20% γεωργικές </a:t>
            </a:r>
            <a:r>
              <a:rPr lang="el-GR" sz="2400" dirty="0" smtClean="0"/>
              <a:t>δραστηριότητες.</a:t>
            </a:r>
            <a:endParaRPr lang="el-GR" sz="2400" dirty="0"/>
          </a:p>
          <a:p>
            <a:endParaRPr lang="el-GR" dirty="0"/>
          </a:p>
        </p:txBody>
      </p:sp>
      <p:pic>
        <p:nvPicPr>
          <p:cNvPr id="8" name="Θέση περιεχομένου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3101" t="12371" r="14414" b="9098"/>
          <a:stretch/>
        </p:blipFill>
        <p:spPr>
          <a:xfrm>
            <a:off x="4460240" y="3129279"/>
            <a:ext cx="3352800" cy="2621281"/>
          </a:xfrm>
        </p:spPr>
      </p:pic>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30</a:t>
            </a:fld>
            <a:endParaRPr lang="en-US"/>
          </a:p>
        </p:txBody>
      </p:sp>
      <p:sp>
        <p:nvSpPr>
          <p:cNvPr id="7" name="TextBox 6"/>
          <p:cNvSpPr txBox="1"/>
          <p:nvPr/>
        </p:nvSpPr>
        <p:spPr>
          <a:xfrm>
            <a:off x="7439917" y="5473561"/>
            <a:ext cx="341760" cy="276999"/>
          </a:xfrm>
          <a:prstGeom prst="rect">
            <a:avLst/>
          </a:prstGeom>
          <a:noFill/>
        </p:spPr>
        <p:txBody>
          <a:bodyPr wrap="none" rtlCol="0">
            <a:spAutoFit/>
          </a:bodyPr>
          <a:lstStyle/>
          <a:p>
            <a:r>
              <a:rPr lang="el-GR" sz="1200" dirty="0" smtClean="0"/>
              <a:t>23</a:t>
            </a:r>
            <a:endParaRPr lang="en-US" sz="1200" dirty="0"/>
          </a:p>
        </p:txBody>
      </p:sp>
    </p:spTree>
    <p:extLst>
      <p:ext uri="{BB962C8B-B14F-4D97-AF65-F5344CB8AC3E}">
        <p14:creationId xmlns:p14="http://schemas.microsoft.com/office/powerpoint/2010/main" val="2350525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Η πανίδα της Ελλάδας </a:t>
            </a:r>
            <a:r>
              <a:rPr lang="el-GR" sz="4000" dirty="0" smtClean="0"/>
              <a:t>σήμερα</a:t>
            </a:r>
            <a:r>
              <a:rPr lang="en-US" sz="4000" dirty="0" smtClean="0"/>
              <a:t> 1/2</a:t>
            </a:r>
            <a:endParaRPr lang="el-GR" sz="4000" dirty="0"/>
          </a:p>
        </p:txBody>
      </p:sp>
      <p:sp>
        <p:nvSpPr>
          <p:cNvPr id="7" name="Θέση περιεχομένου 6"/>
          <p:cNvSpPr>
            <a:spLocks noGrp="1"/>
          </p:cNvSpPr>
          <p:nvPr>
            <p:ph idx="1"/>
          </p:nvPr>
        </p:nvSpPr>
        <p:spPr/>
        <p:txBody>
          <a:bodyPr/>
          <a:lstStyle/>
          <a:p>
            <a:pPr marL="0" indent="0">
              <a:buNone/>
            </a:pPr>
            <a:r>
              <a:rPr lang="el-GR" sz="2400" dirty="0"/>
              <a:t>Εάν συγκρίνουμε τον αριθμό των ειδών της Ελλάδας με τον αντίστοιχο αριθμό στις άλλες χώρες θα διαπιστώσουμε ότι η Ελλάδα βρίσκεται σε ιδιαίτερα υψηλή </a:t>
            </a:r>
            <a:r>
              <a:rPr lang="el-GR" sz="2400" dirty="0" smtClean="0"/>
              <a:t>θέση.</a:t>
            </a:r>
            <a:endParaRPr lang="el-GR" sz="2400" dirty="0"/>
          </a:p>
          <a:p>
            <a:endParaRPr lang="el-GR" dirty="0"/>
          </a:p>
        </p:txBody>
      </p:sp>
      <p:sp>
        <p:nvSpPr>
          <p:cNvPr id="5" name="Θέση υποσέλιδου 4"/>
          <p:cNvSpPr>
            <a:spLocks noGrp="1"/>
          </p:cNvSpPr>
          <p:nvPr>
            <p:ph type="ftr" sz="quarter" idx="11"/>
          </p:nvPr>
        </p:nvSpPr>
        <p:spPr/>
        <p:txBody>
          <a:bodyPr/>
          <a:lstStyle/>
          <a:p>
            <a:r>
              <a:rPr lang="el-GR" smtClean="0"/>
              <a:t>Ενότητα  5. Πανίδα της Ελλάδας (Μέρος Β')</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t>31</a:t>
            </a:fld>
            <a:endParaRPr lang="en-US"/>
          </a:p>
        </p:txBody>
      </p:sp>
    </p:spTree>
    <p:extLst>
      <p:ext uri="{BB962C8B-B14F-4D97-AF65-F5344CB8AC3E}">
        <p14:creationId xmlns:p14="http://schemas.microsoft.com/office/powerpoint/2010/main" val="374832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Η πανίδα της Ελλάδας </a:t>
            </a:r>
            <a:r>
              <a:rPr lang="el-GR" sz="4000" dirty="0" smtClean="0"/>
              <a:t>σήμερα</a:t>
            </a:r>
            <a:r>
              <a:rPr lang="en-US" sz="4000" dirty="0" smtClean="0"/>
              <a:t> 2/2</a:t>
            </a:r>
            <a:endParaRPr lang="el-GR" sz="4000" dirty="0"/>
          </a:p>
        </p:txBody>
      </p:sp>
      <p:sp>
        <p:nvSpPr>
          <p:cNvPr id="7" name="Θέση περιεχομένου 6"/>
          <p:cNvSpPr>
            <a:spLocks noGrp="1"/>
          </p:cNvSpPr>
          <p:nvPr>
            <p:ph idx="1"/>
          </p:nvPr>
        </p:nvSpPr>
        <p:spPr/>
        <p:txBody>
          <a:bodyPr>
            <a:normAutofit lnSpcReduction="10000"/>
          </a:bodyPr>
          <a:lstStyle/>
          <a:p>
            <a:pPr marL="0" indent="0">
              <a:buNone/>
            </a:pPr>
            <a:r>
              <a:rPr lang="el-GR" sz="2400" dirty="0"/>
              <a:t>Ομάδες με μεγάλο ποσοστό παρουσίας στην </a:t>
            </a:r>
            <a:r>
              <a:rPr lang="el-GR" sz="2400" dirty="0" smtClean="0"/>
              <a:t>Ελλάδα:</a:t>
            </a:r>
            <a:endParaRPr lang="el-GR" sz="2400" dirty="0"/>
          </a:p>
          <a:p>
            <a:pPr marL="0" indent="0">
              <a:buNone/>
            </a:pPr>
            <a:endParaRPr lang="el-GR" sz="2400" dirty="0"/>
          </a:p>
          <a:p>
            <a:r>
              <a:rPr lang="el-GR" sz="2400" dirty="0"/>
              <a:t>Χερσαία Γαστερόποδα </a:t>
            </a:r>
          </a:p>
          <a:p>
            <a:r>
              <a:rPr lang="el-GR" sz="2400" dirty="0"/>
              <a:t>Ερπετά</a:t>
            </a:r>
          </a:p>
          <a:p>
            <a:r>
              <a:rPr lang="el-GR" sz="2400" dirty="0" err="1"/>
              <a:t>Ορθόπτερα</a:t>
            </a:r>
            <a:endParaRPr lang="el-GR" sz="2400" dirty="0"/>
          </a:p>
          <a:p>
            <a:r>
              <a:rPr lang="el-GR" sz="2400" dirty="0" err="1"/>
              <a:t>Ραφιδιόπτερα</a:t>
            </a:r>
            <a:endParaRPr lang="el-GR" sz="2400" dirty="0"/>
          </a:p>
          <a:p>
            <a:r>
              <a:rPr lang="el-GR" sz="2400" dirty="0" err="1"/>
              <a:t>Χερσ</a:t>
            </a:r>
            <a:r>
              <a:rPr lang="el-GR" sz="2400" dirty="0"/>
              <a:t>. Ισόποδα</a:t>
            </a:r>
          </a:p>
          <a:p>
            <a:r>
              <a:rPr lang="el-GR" sz="2400" dirty="0"/>
              <a:t>Κολεόπτερα</a:t>
            </a:r>
          </a:p>
          <a:p>
            <a:r>
              <a:rPr lang="el-GR" sz="2400" dirty="0" err="1"/>
              <a:t>Δικτυόπτερα</a:t>
            </a:r>
            <a:endParaRPr lang="el-GR" sz="2400" dirty="0"/>
          </a:p>
          <a:p>
            <a:r>
              <a:rPr lang="el-GR" sz="2400" dirty="0" err="1"/>
              <a:t>Τριχόπτερα</a:t>
            </a:r>
            <a:endParaRPr lang="el-GR" sz="2400" dirty="0"/>
          </a:p>
        </p:txBody>
      </p:sp>
      <p:sp>
        <p:nvSpPr>
          <p:cNvPr id="5" name="Θέση υποσέλιδου 4"/>
          <p:cNvSpPr>
            <a:spLocks noGrp="1"/>
          </p:cNvSpPr>
          <p:nvPr>
            <p:ph type="ftr" sz="quarter" idx="11"/>
          </p:nvPr>
        </p:nvSpPr>
        <p:spPr/>
        <p:txBody>
          <a:bodyPr/>
          <a:lstStyle/>
          <a:p>
            <a:r>
              <a:rPr lang="el-GR" smtClean="0"/>
              <a:t>Ενότητα  5. Πανίδα της Ελλάδας (Μέρος Β')</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t>32</a:t>
            </a:fld>
            <a:endParaRPr lang="en-US"/>
          </a:p>
        </p:txBody>
      </p:sp>
    </p:spTree>
    <p:extLst>
      <p:ext uri="{BB962C8B-B14F-4D97-AF65-F5344CB8AC3E}">
        <p14:creationId xmlns:p14="http://schemas.microsoft.com/office/powerpoint/2010/main" val="3566914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508125" y="113982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endParaRPr kumimoji="1" lang="el-GR" altLang="el-GR" sz="2800">
              <a:ea typeface="Arial Unicode MS" panose="020B0604020202020204" pitchFamily="34" charset="-128"/>
              <a:cs typeface="Arial Unicode MS" panose="020B0604020202020204" pitchFamily="34" charset="-128"/>
            </a:endParaRPr>
          </a:p>
        </p:txBody>
      </p:sp>
      <p:graphicFrame>
        <p:nvGraphicFramePr>
          <p:cNvPr id="3074" name="Object 4"/>
          <p:cNvGraphicFramePr>
            <a:graphicFrameLocks noChangeAspect="1"/>
          </p:cNvGraphicFramePr>
          <p:nvPr>
            <p:extLst>
              <p:ext uri="{D42A27DB-BD31-4B8C-83A1-F6EECF244321}">
                <p14:modId xmlns:p14="http://schemas.microsoft.com/office/powerpoint/2010/main" val="110988555"/>
              </p:ext>
            </p:extLst>
          </p:nvPr>
        </p:nvGraphicFramePr>
        <p:xfrm>
          <a:off x="718903" y="1862003"/>
          <a:ext cx="7660640" cy="4018524"/>
        </p:xfrm>
        <a:graphic>
          <a:graphicData uri="http://schemas.openxmlformats.org/presentationml/2006/ole">
            <mc:AlternateContent xmlns:mc="http://schemas.openxmlformats.org/markup-compatibility/2006">
              <mc:Choice xmlns:v="urn:schemas-microsoft-com:vml" Requires="v">
                <p:oleObj spid="_x0000_s1068" name="Φύλλο εργασίας" r:id="rId3" imgW="5029606" imgH="2638877" progId="Excel.Sheet.8">
                  <p:embed/>
                </p:oleObj>
              </mc:Choice>
              <mc:Fallback>
                <p:oleObj name="Φύλλο εργασίας" r:id="rId3" imgW="5029606" imgH="263887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903" y="1862003"/>
                        <a:ext cx="7660640" cy="4018524"/>
                      </a:xfrm>
                      <a:prstGeom prst="rect">
                        <a:avLst/>
                      </a:prstGeom>
                      <a:solidFill>
                        <a:schemeClr val="accent1"/>
                      </a:solidFill>
                      <a:ln>
                        <a:noFill/>
                      </a:ln>
                      <a:effectLst/>
                      <a:extLst/>
                    </p:spPr>
                  </p:pic>
                </p:oleObj>
              </mc:Fallback>
            </mc:AlternateContent>
          </a:graphicData>
        </a:graphic>
      </p:graphicFrame>
      <p:sp>
        <p:nvSpPr>
          <p:cNvPr id="2" name="Τίτλος 1"/>
          <p:cNvSpPr>
            <a:spLocks noGrp="1"/>
          </p:cNvSpPr>
          <p:nvPr>
            <p:ph type="title"/>
          </p:nvPr>
        </p:nvSpPr>
        <p:spPr>
          <a:xfrm>
            <a:off x="647700" y="500062"/>
            <a:ext cx="7886700" cy="1325563"/>
          </a:xfrm>
        </p:spPr>
        <p:txBody>
          <a:bodyPr/>
          <a:lstStyle/>
          <a:p>
            <a:r>
              <a:rPr lang="el-GR" dirty="0"/>
              <a:t>Αριθμός ειδών ανά 1000 </a:t>
            </a:r>
            <a:r>
              <a:rPr lang="el-GR" dirty="0" smtClean="0"/>
              <a:t>km</a:t>
            </a:r>
            <a:r>
              <a:rPr lang="el-GR" baseline="30000" dirty="0" smtClean="0"/>
              <a:t>2</a:t>
            </a:r>
            <a:endParaRPr lang="el-GR" baseline="30000"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33</a:t>
            </a:fld>
            <a:endParaRPr lang="en-US"/>
          </a:p>
        </p:txBody>
      </p:sp>
      <p:sp>
        <p:nvSpPr>
          <p:cNvPr id="7" name="TextBox 6"/>
          <p:cNvSpPr txBox="1"/>
          <p:nvPr/>
        </p:nvSpPr>
        <p:spPr>
          <a:xfrm>
            <a:off x="8379543" y="5603528"/>
            <a:ext cx="341760" cy="276999"/>
          </a:xfrm>
          <a:prstGeom prst="rect">
            <a:avLst/>
          </a:prstGeom>
          <a:noFill/>
        </p:spPr>
        <p:txBody>
          <a:bodyPr wrap="none" rtlCol="0">
            <a:spAutoFit/>
          </a:bodyPr>
          <a:lstStyle/>
          <a:p>
            <a:r>
              <a:rPr lang="el-GR" sz="1200" dirty="0" smtClean="0"/>
              <a:t>2</a:t>
            </a:r>
            <a:r>
              <a:rPr lang="en-US" sz="1200" dirty="0" smtClean="0"/>
              <a:t>4</a:t>
            </a:r>
            <a:endParaRPr 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Πόσο καλά </a:t>
            </a:r>
            <a:r>
              <a:rPr lang="el-GR" sz="4000" dirty="0" smtClean="0"/>
              <a:t>γνωρίζουμε</a:t>
            </a:r>
            <a:br>
              <a:rPr lang="el-GR" sz="4000" dirty="0" smtClean="0"/>
            </a:br>
            <a:r>
              <a:rPr lang="el-GR" sz="4000" dirty="0" smtClean="0"/>
              <a:t> </a:t>
            </a:r>
            <a:r>
              <a:rPr lang="el-GR" sz="4000" dirty="0"/>
              <a:t>την πανίδα μας </a:t>
            </a:r>
            <a:r>
              <a:rPr lang="el-GR" sz="4000" dirty="0" smtClean="0"/>
              <a:t>;</a:t>
            </a:r>
            <a:endParaRPr lang="el-GR" sz="4000" dirty="0"/>
          </a:p>
        </p:txBody>
      </p:sp>
      <p:sp>
        <p:nvSpPr>
          <p:cNvPr id="3" name="Θέση περιεχομένου 2"/>
          <p:cNvSpPr>
            <a:spLocks noGrp="1"/>
          </p:cNvSpPr>
          <p:nvPr>
            <p:ph idx="1"/>
          </p:nvPr>
        </p:nvSpPr>
        <p:spPr/>
        <p:txBody>
          <a:bodyPr/>
          <a:lstStyle/>
          <a:p>
            <a:r>
              <a:rPr lang="el-GR" sz="2400" dirty="0"/>
              <a:t>Ένας τρόπος να το εκτιμήσουμε είναι να συγκρίνουμε τα ποσοστά των ελληνικών ειδών κάθε ομάδας σε σχέση με το σύνολο της </a:t>
            </a:r>
            <a:r>
              <a:rPr lang="el-GR" sz="2400" dirty="0" smtClean="0"/>
              <a:t>Ευρώπης.</a:t>
            </a:r>
            <a:endParaRPr lang="el-GR" sz="2400" dirty="0"/>
          </a:p>
          <a:p>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34</a:t>
            </a:fld>
            <a:endParaRPr lang="en-US"/>
          </a:p>
        </p:txBody>
      </p:sp>
    </p:spTree>
    <p:extLst>
      <p:ext uri="{BB962C8B-B14F-4D97-AF65-F5344CB8AC3E}">
        <p14:creationId xmlns:p14="http://schemas.microsoft.com/office/powerpoint/2010/main" val="2614872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Ποσοστά ελληνικών ειδών</a:t>
            </a:r>
            <a:r>
              <a:rPr lang="en-US" dirty="0" smtClean="0"/>
              <a:t> 1/2</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8667" y="1500554"/>
            <a:ext cx="5946665" cy="4699855"/>
          </a:xfrm>
        </p:spPr>
      </p:pic>
      <p:sp>
        <p:nvSpPr>
          <p:cNvPr id="5" name="Θέση υποσέλιδου 4"/>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t>35</a:t>
            </a:fld>
            <a:endParaRPr lang="en-US"/>
          </a:p>
        </p:txBody>
      </p:sp>
      <p:sp>
        <p:nvSpPr>
          <p:cNvPr id="7" name="TextBox 6"/>
          <p:cNvSpPr txBox="1"/>
          <p:nvPr/>
        </p:nvSpPr>
        <p:spPr>
          <a:xfrm>
            <a:off x="7478968" y="6124413"/>
            <a:ext cx="341760" cy="276999"/>
          </a:xfrm>
          <a:prstGeom prst="rect">
            <a:avLst/>
          </a:prstGeom>
          <a:noFill/>
        </p:spPr>
        <p:txBody>
          <a:bodyPr wrap="none" rtlCol="0">
            <a:spAutoFit/>
          </a:bodyPr>
          <a:lstStyle/>
          <a:p>
            <a:r>
              <a:rPr lang="el-GR" sz="1200" dirty="0" smtClean="0"/>
              <a:t>2</a:t>
            </a:r>
            <a:r>
              <a:rPr lang="en-US" sz="1200" dirty="0" smtClean="0"/>
              <a:t>5</a:t>
            </a:r>
            <a:endParaRPr 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Ποσοστά ελληνικών ειδών</a:t>
            </a:r>
            <a:r>
              <a:rPr lang="en-US" dirty="0" smtClean="0"/>
              <a:t> 2/2</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3543" y="1459150"/>
            <a:ext cx="6599871" cy="4729536"/>
          </a:xfrm>
        </p:spPr>
      </p:pic>
      <p:sp>
        <p:nvSpPr>
          <p:cNvPr id="6" name="Θέση υποσέλιδου 5"/>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t>36</a:t>
            </a:fld>
            <a:endParaRPr lang="en-US"/>
          </a:p>
        </p:txBody>
      </p:sp>
      <p:sp>
        <p:nvSpPr>
          <p:cNvPr id="8" name="TextBox 7"/>
          <p:cNvSpPr txBox="1"/>
          <p:nvPr/>
        </p:nvSpPr>
        <p:spPr>
          <a:xfrm>
            <a:off x="7888765" y="6050186"/>
            <a:ext cx="341760" cy="276999"/>
          </a:xfrm>
          <a:prstGeom prst="rect">
            <a:avLst/>
          </a:prstGeom>
          <a:noFill/>
        </p:spPr>
        <p:txBody>
          <a:bodyPr wrap="none" rtlCol="0">
            <a:spAutoFit/>
          </a:bodyPr>
          <a:lstStyle/>
          <a:p>
            <a:r>
              <a:rPr lang="el-GR" sz="1200" dirty="0" smtClean="0"/>
              <a:t>2</a:t>
            </a:r>
            <a:r>
              <a:rPr lang="en-US" sz="1200" dirty="0" smtClean="0"/>
              <a:t>6</a:t>
            </a:r>
            <a:endParaRPr lang="en-US" sz="1200" dirty="0"/>
          </a:p>
        </p:txBody>
      </p:sp>
    </p:spTree>
    <p:extLst>
      <p:ext uri="{BB962C8B-B14F-4D97-AF65-F5344CB8AC3E}">
        <p14:creationId xmlns:p14="http://schemas.microsoft.com/office/powerpoint/2010/main" val="4047281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Πόσα είδη μένει ακόμη να ανακαλυφθούν</a:t>
            </a:r>
            <a:r>
              <a:rPr lang="el-GR" sz="4000" dirty="0" smtClean="0"/>
              <a:t>;</a:t>
            </a:r>
            <a:endParaRPr lang="el-GR" sz="4000" dirty="0"/>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52508" y="1525517"/>
            <a:ext cx="4851677" cy="4742601"/>
          </a:xfrm>
        </p:spPr>
      </p:pic>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37</a:t>
            </a:fld>
            <a:endParaRPr lang="en-US"/>
          </a:p>
        </p:txBody>
      </p:sp>
      <p:sp>
        <p:nvSpPr>
          <p:cNvPr id="7" name="TextBox 6"/>
          <p:cNvSpPr txBox="1"/>
          <p:nvPr/>
        </p:nvSpPr>
        <p:spPr>
          <a:xfrm>
            <a:off x="7104185" y="6129618"/>
            <a:ext cx="341760" cy="276999"/>
          </a:xfrm>
          <a:prstGeom prst="rect">
            <a:avLst/>
          </a:prstGeom>
          <a:noFill/>
        </p:spPr>
        <p:txBody>
          <a:bodyPr wrap="none" rtlCol="0">
            <a:spAutoFit/>
          </a:bodyPr>
          <a:lstStyle/>
          <a:p>
            <a:r>
              <a:rPr lang="en-US" sz="1200" dirty="0" smtClean="0"/>
              <a:t>27</a:t>
            </a:r>
            <a:endParaRPr lang="en-US" sz="1200" dirty="0"/>
          </a:p>
        </p:txBody>
      </p:sp>
    </p:spTree>
    <p:extLst>
      <p:ext uri="{BB962C8B-B14F-4D97-AF65-F5344CB8AC3E}">
        <p14:creationId xmlns:p14="http://schemas.microsoft.com/office/powerpoint/2010/main" val="2215949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Πού βρίσκεται αυτή πανίδα</a:t>
            </a:r>
            <a:r>
              <a:rPr lang="el-GR" dirty="0" smtClean="0"/>
              <a:t>;</a:t>
            </a:r>
            <a:endParaRPr lang="el-GR" dirty="0"/>
          </a:p>
        </p:txBody>
      </p:sp>
      <p:sp>
        <p:nvSpPr>
          <p:cNvPr id="3" name="Θέση περιεχομένου 2"/>
          <p:cNvSpPr>
            <a:spLocks noGrp="1"/>
          </p:cNvSpPr>
          <p:nvPr>
            <p:ph idx="1"/>
          </p:nvPr>
        </p:nvSpPr>
        <p:spPr/>
        <p:txBody>
          <a:bodyPr/>
          <a:lstStyle/>
          <a:p>
            <a:pPr marL="0" indent="0">
              <a:buNone/>
            </a:pPr>
            <a:r>
              <a:rPr lang="el-GR" sz="2400" dirty="0"/>
              <a:t>Δεν γνωρίζουμε ακριβώς γιατί δεν έχει μελετηθεί όλη η έκταση της </a:t>
            </a:r>
            <a:r>
              <a:rPr lang="el-GR" sz="2400" dirty="0" smtClean="0"/>
              <a:t>Ελλάδας.</a:t>
            </a:r>
            <a:endParaRPr lang="el-GR" sz="2400" dirty="0"/>
          </a:p>
          <a:p>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38</a:t>
            </a:fld>
            <a:endParaRPr lang="en-US"/>
          </a:p>
        </p:txBody>
      </p:sp>
    </p:spTree>
    <p:extLst>
      <p:ext uri="{BB962C8B-B14F-4D97-AF65-F5344CB8AC3E}">
        <p14:creationId xmlns:p14="http://schemas.microsoft.com/office/powerpoint/2010/main" val="1069968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Περιοχές που </a:t>
            </a:r>
            <a:br>
              <a:rPr lang="el-GR" sz="4000" dirty="0" smtClean="0"/>
            </a:br>
            <a:r>
              <a:rPr lang="el-GR" sz="4000" dirty="0" smtClean="0"/>
              <a:t>έχουν καταγραφεί νυχτερίδες</a:t>
            </a:r>
            <a:endParaRPr lang="el-GR" sz="4000" dirty="0"/>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4646" y="1825625"/>
            <a:ext cx="4994707" cy="4351338"/>
          </a:xfrm>
        </p:spPr>
      </p:pic>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39</a:t>
            </a:fld>
            <a:endParaRPr lang="en-US"/>
          </a:p>
        </p:txBody>
      </p:sp>
      <p:sp>
        <p:nvSpPr>
          <p:cNvPr id="7" name="TextBox 6"/>
          <p:cNvSpPr txBox="1"/>
          <p:nvPr/>
        </p:nvSpPr>
        <p:spPr>
          <a:xfrm>
            <a:off x="6596637" y="5697081"/>
            <a:ext cx="341760" cy="276999"/>
          </a:xfrm>
          <a:prstGeom prst="rect">
            <a:avLst/>
          </a:prstGeom>
          <a:noFill/>
        </p:spPr>
        <p:txBody>
          <a:bodyPr wrap="none" rtlCol="0">
            <a:spAutoFit/>
          </a:bodyPr>
          <a:lstStyle/>
          <a:p>
            <a:r>
              <a:rPr lang="el-GR" sz="1200" dirty="0" smtClean="0"/>
              <a:t>28</a:t>
            </a:r>
            <a:endParaRPr lang="en-US" sz="1200" dirty="0"/>
          </a:p>
        </p:txBody>
      </p:sp>
    </p:spTree>
    <p:extLst>
      <p:ext uri="{BB962C8B-B14F-4D97-AF65-F5344CB8AC3E}">
        <p14:creationId xmlns:p14="http://schemas.microsoft.com/office/powerpoint/2010/main" val="188614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Η πανίδα στο </a:t>
            </a:r>
            <a:r>
              <a:rPr lang="el-GR" sz="4000" dirty="0"/>
              <a:t>Ανώτερο </a:t>
            </a:r>
            <a:r>
              <a:rPr lang="el-GR" sz="4000" dirty="0" smtClean="0"/>
              <a:t>Πλειστόκαινο</a:t>
            </a:r>
            <a:r>
              <a:rPr lang="en-US" sz="4000" dirty="0" smtClean="0"/>
              <a:t> 2/</a:t>
            </a:r>
            <a:r>
              <a:rPr lang="el-GR" sz="4000" dirty="0" smtClean="0"/>
              <a:t>2</a:t>
            </a:r>
            <a:endParaRPr lang="el-GR" sz="4000"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4</a:t>
            </a:fld>
            <a:endParaRPr lang="en-US"/>
          </a:p>
        </p:txBody>
      </p:sp>
      <p:sp>
        <p:nvSpPr>
          <p:cNvPr id="6" name="Θέση περιεχομένου 5"/>
          <p:cNvSpPr>
            <a:spLocks noGrp="1"/>
          </p:cNvSpPr>
          <p:nvPr>
            <p:ph idx="1"/>
          </p:nvPr>
        </p:nvSpPr>
        <p:spPr/>
        <p:txBody>
          <a:bodyPr>
            <a:normAutofit/>
          </a:bodyPr>
          <a:lstStyle/>
          <a:p>
            <a:r>
              <a:rPr lang="el-GR" sz="2400" dirty="0"/>
              <a:t>Την εποχή εκείνη διαμορφώνεται στα νησιά του Αιγαίου, αλλά και στα άλλα νησιά της Μεσογείου μια ιδιαίτερη, νησιωτική, ενδημική πανίδα με </a:t>
            </a:r>
            <a:r>
              <a:rPr lang="el-GR" sz="2400" dirty="0" err="1"/>
              <a:t>νάνα</a:t>
            </a:r>
            <a:r>
              <a:rPr lang="el-GR" sz="2400" dirty="0"/>
              <a:t> φυτοφάγα</a:t>
            </a:r>
          </a:p>
          <a:p>
            <a:endParaRPr lang="el-GR" sz="2400" dirty="0"/>
          </a:p>
          <a:p>
            <a:r>
              <a:rPr lang="el-GR" sz="2400" dirty="0"/>
              <a:t>Νάνοι ελέφαντες (Κρήτη, Τήλος, Δήλος, Νάξος, Ρόδος</a:t>
            </a:r>
            <a:r>
              <a:rPr lang="el-GR" sz="2400" dirty="0" smtClean="0"/>
              <a:t>).</a:t>
            </a:r>
            <a:endParaRPr lang="el-GR" sz="2400" dirty="0"/>
          </a:p>
          <a:p>
            <a:r>
              <a:rPr lang="el-GR" sz="2400" dirty="0"/>
              <a:t>Νάνοι ιπποπόταμοι (Κρήτη</a:t>
            </a:r>
            <a:r>
              <a:rPr lang="el-GR" sz="2400" dirty="0" smtClean="0"/>
              <a:t>).</a:t>
            </a:r>
            <a:endParaRPr lang="el-GR" sz="2400" dirty="0"/>
          </a:p>
          <a:p>
            <a:r>
              <a:rPr lang="el-GR" sz="2400" dirty="0"/>
              <a:t>Νάνα ελάφια (Κρήτη, Κάσος, Κάρπαθος</a:t>
            </a:r>
            <a:r>
              <a:rPr lang="el-GR" sz="2400" dirty="0" smtClean="0"/>
              <a:t>).</a:t>
            </a:r>
            <a:endParaRPr lang="el-GR" sz="2400" dirty="0"/>
          </a:p>
          <a:p>
            <a:endParaRPr lang="el-GR" dirty="0"/>
          </a:p>
        </p:txBody>
      </p:sp>
    </p:spTree>
    <p:extLst>
      <p:ext uri="{BB962C8B-B14F-4D97-AF65-F5344CB8AC3E}">
        <p14:creationId xmlns:p14="http://schemas.microsoft.com/office/powerpoint/2010/main" val="2458423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Περιοχές που </a:t>
            </a:r>
            <a:br>
              <a:rPr lang="el-GR" sz="4000" dirty="0" smtClean="0"/>
            </a:br>
            <a:r>
              <a:rPr lang="el-GR" sz="4000" dirty="0" smtClean="0"/>
              <a:t>έχουν καταγραφεί μυρμήγκια</a:t>
            </a:r>
            <a:endParaRPr lang="el-GR" sz="4000"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40</a:t>
            </a:fld>
            <a:endParaRPr lang="en-US"/>
          </a:p>
        </p:txBody>
      </p:sp>
      <p:pic>
        <p:nvPicPr>
          <p:cNvPr id="7"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1719" y="1825625"/>
            <a:ext cx="4020561" cy="4351338"/>
          </a:xfrm>
        </p:spPr>
      </p:pic>
      <p:sp>
        <p:nvSpPr>
          <p:cNvPr id="6" name="TextBox 5"/>
          <p:cNvSpPr txBox="1"/>
          <p:nvPr/>
        </p:nvSpPr>
        <p:spPr>
          <a:xfrm>
            <a:off x="6596637" y="5697081"/>
            <a:ext cx="341760" cy="276999"/>
          </a:xfrm>
          <a:prstGeom prst="rect">
            <a:avLst/>
          </a:prstGeom>
          <a:noFill/>
        </p:spPr>
        <p:txBody>
          <a:bodyPr wrap="none" rtlCol="0">
            <a:spAutoFit/>
          </a:bodyPr>
          <a:lstStyle/>
          <a:p>
            <a:r>
              <a:rPr lang="el-GR" sz="1200" dirty="0" smtClean="0"/>
              <a:t>29</a:t>
            </a:r>
            <a:endParaRPr lang="en-US" sz="1200" dirty="0"/>
          </a:p>
        </p:txBody>
      </p:sp>
    </p:spTree>
    <p:extLst>
      <p:ext uri="{BB962C8B-B14F-4D97-AF65-F5344CB8AC3E}">
        <p14:creationId xmlns:p14="http://schemas.microsoft.com/office/powerpoint/2010/main" val="1590509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err="1" smtClean="0"/>
              <a:t>Ζωογεωγραφικές</a:t>
            </a:r>
            <a:r>
              <a:rPr lang="el-GR" sz="4000" dirty="0" smtClean="0"/>
              <a:t> περιοχές </a:t>
            </a:r>
            <a:br>
              <a:rPr lang="el-GR" sz="4000" dirty="0" smtClean="0"/>
            </a:br>
            <a:r>
              <a:rPr lang="sk-SK" sz="4000" dirty="0" smtClean="0"/>
              <a:t>Kuhnelt </a:t>
            </a:r>
            <a:r>
              <a:rPr lang="en-US" sz="4000" dirty="0" smtClean="0"/>
              <a:t>1965</a:t>
            </a:r>
            <a:endParaRPr lang="el-GR" sz="4000" dirty="0"/>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86007" y="1690689"/>
            <a:ext cx="3778550" cy="4351338"/>
          </a:xfrm>
        </p:spPr>
      </p:pic>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41</a:t>
            </a:fld>
            <a:endParaRPr lang="en-US"/>
          </a:p>
        </p:txBody>
      </p:sp>
      <p:sp>
        <p:nvSpPr>
          <p:cNvPr id="7" name="Text Box 3"/>
          <p:cNvSpPr txBox="1">
            <a:spLocks noChangeArrowheads="1"/>
          </p:cNvSpPr>
          <p:nvPr/>
        </p:nvSpPr>
        <p:spPr bwMode="auto">
          <a:xfrm>
            <a:off x="1029379" y="4289547"/>
            <a:ext cx="2755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el-GR" altLang="el-GR" sz="1600" b="1" dirty="0">
                <a:latin typeface="+mn-lt"/>
              </a:rPr>
              <a:t>Για την Ελλάδα έχουν προταθεί 11 </a:t>
            </a:r>
            <a:r>
              <a:rPr lang="el-GR" altLang="el-GR" sz="1600" b="1" dirty="0" err="1">
                <a:latin typeface="+mn-lt"/>
              </a:rPr>
              <a:t>ζωογεωγραφικές</a:t>
            </a:r>
            <a:r>
              <a:rPr lang="el-GR" altLang="el-GR" sz="1600" b="1" dirty="0">
                <a:latin typeface="+mn-lt"/>
              </a:rPr>
              <a:t> </a:t>
            </a:r>
            <a:r>
              <a:rPr lang="el-GR" altLang="el-GR" sz="1600" b="1" dirty="0" smtClean="0">
                <a:latin typeface="+mn-lt"/>
              </a:rPr>
              <a:t>περιοχές.</a:t>
            </a:r>
            <a:endParaRPr lang="el-GR" altLang="el-GR" sz="1600" b="1" dirty="0">
              <a:latin typeface="+mn-lt"/>
            </a:endParaRPr>
          </a:p>
        </p:txBody>
      </p:sp>
      <p:sp>
        <p:nvSpPr>
          <p:cNvPr id="8" name="TextBox 7"/>
          <p:cNvSpPr txBox="1"/>
          <p:nvPr/>
        </p:nvSpPr>
        <p:spPr>
          <a:xfrm>
            <a:off x="7898193" y="4982044"/>
            <a:ext cx="341760" cy="276999"/>
          </a:xfrm>
          <a:prstGeom prst="rect">
            <a:avLst/>
          </a:prstGeom>
          <a:noFill/>
        </p:spPr>
        <p:txBody>
          <a:bodyPr wrap="none" rtlCol="0">
            <a:spAutoFit/>
          </a:bodyPr>
          <a:lstStyle/>
          <a:p>
            <a:r>
              <a:rPr lang="el-GR" sz="1200" dirty="0" smtClean="0"/>
              <a:t>30</a:t>
            </a:r>
            <a:endParaRPr lang="en-US" sz="1200" dirty="0"/>
          </a:p>
        </p:txBody>
      </p:sp>
    </p:spTree>
    <p:extLst>
      <p:ext uri="{BB962C8B-B14F-4D97-AF65-F5344CB8AC3E}">
        <p14:creationId xmlns:p14="http://schemas.microsoft.com/office/powerpoint/2010/main" val="59936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err="1" smtClean="0"/>
              <a:t>Ζωογεωγραφικές</a:t>
            </a:r>
            <a:r>
              <a:rPr lang="el-GR" sz="4000" dirty="0" smtClean="0"/>
              <a:t> περιοχές </a:t>
            </a:r>
            <a:br>
              <a:rPr lang="el-GR" sz="4000" dirty="0" smtClean="0"/>
            </a:br>
            <a:r>
              <a:rPr lang="el-GR" sz="4000" dirty="0" smtClean="0"/>
              <a:t>της Ελλάδας</a:t>
            </a:r>
            <a:r>
              <a:rPr lang="en-US" sz="4000" dirty="0" smtClean="0"/>
              <a:t>  2/2</a:t>
            </a:r>
            <a:endParaRPr lang="el-GR" sz="4000" dirty="0"/>
          </a:p>
        </p:txBody>
      </p:sp>
      <p:sp>
        <p:nvSpPr>
          <p:cNvPr id="3" name="Θέση περιεχομένου 2"/>
          <p:cNvSpPr>
            <a:spLocks noGrp="1"/>
          </p:cNvSpPr>
          <p:nvPr>
            <p:ph idx="1"/>
          </p:nvPr>
        </p:nvSpPr>
        <p:spPr/>
        <p:txBody>
          <a:bodyPr/>
          <a:lstStyle/>
          <a:p>
            <a:r>
              <a:rPr lang="el-GR" sz="2400" dirty="0"/>
              <a:t>Τα όρια των </a:t>
            </a:r>
            <a:r>
              <a:rPr lang="el-GR" sz="2400" dirty="0" err="1"/>
              <a:t>ζωογεωγραφικών</a:t>
            </a:r>
            <a:r>
              <a:rPr lang="el-GR" sz="2400" dirty="0"/>
              <a:t> περιοχών εξαρτώνται από </a:t>
            </a:r>
            <a:r>
              <a:rPr lang="el-GR" sz="2400" b="1" dirty="0"/>
              <a:t>τους οικολογικούς και τους  ιστορικούς παράγοντες </a:t>
            </a:r>
            <a:r>
              <a:rPr lang="el-GR" sz="2400" dirty="0"/>
              <a:t>που έχουν επηρεάσει την </a:t>
            </a:r>
            <a:r>
              <a:rPr lang="el-GR" sz="2400" dirty="0" smtClean="0"/>
              <a:t>περιοχή.</a:t>
            </a:r>
            <a:endParaRPr lang="el-GR" sz="2400" dirty="0"/>
          </a:p>
          <a:p>
            <a:endParaRPr lang="el-GR" sz="2400" dirty="0"/>
          </a:p>
          <a:p>
            <a:r>
              <a:rPr lang="el-GR" sz="2400" dirty="0"/>
              <a:t>Η Ελλάδα βρίσκεται ανάμεσα στην Ευρώπη, την Ασία και την Αφρική και επηρεάζεται από τις πανίδες των περιοχών </a:t>
            </a:r>
            <a:r>
              <a:rPr lang="el-GR" sz="2400" dirty="0" smtClean="0"/>
              <a:t>αυτών.</a:t>
            </a:r>
            <a:endParaRPr lang="el-GR" sz="2400" dirty="0"/>
          </a:p>
          <a:p>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42</a:t>
            </a:fld>
            <a:endParaRPr lang="en-US"/>
          </a:p>
        </p:txBody>
      </p:sp>
    </p:spTree>
    <p:extLst>
      <p:ext uri="{BB962C8B-B14F-4D97-AF65-F5344CB8AC3E}">
        <p14:creationId xmlns:p14="http://schemas.microsoft.com/office/powerpoint/2010/main" val="2660686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err="1" smtClean="0"/>
              <a:t>Ζωογεωγραφικές</a:t>
            </a:r>
            <a:r>
              <a:rPr lang="el-GR" sz="4000" dirty="0" smtClean="0"/>
              <a:t> επιρροές </a:t>
            </a:r>
            <a:br>
              <a:rPr lang="el-GR" sz="4000" dirty="0" smtClean="0"/>
            </a:br>
            <a:r>
              <a:rPr lang="el-GR" sz="4000" dirty="0" smtClean="0"/>
              <a:t>στην περιοχή της Μεσογείου</a:t>
            </a:r>
            <a:endParaRPr lang="el-GR" sz="4000"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43</a:t>
            </a:fld>
            <a:endParaRPr lang="en-US"/>
          </a:p>
        </p:txBody>
      </p:sp>
      <p:pic>
        <p:nvPicPr>
          <p:cNvPr id="7"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8925" y="1825625"/>
            <a:ext cx="6466149" cy="4351338"/>
          </a:xfrm>
        </p:spPr>
      </p:pic>
      <p:sp>
        <p:nvSpPr>
          <p:cNvPr id="6" name="TextBox 5"/>
          <p:cNvSpPr txBox="1"/>
          <p:nvPr/>
        </p:nvSpPr>
        <p:spPr>
          <a:xfrm>
            <a:off x="7287517" y="5835691"/>
            <a:ext cx="341760" cy="276999"/>
          </a:xfrm>
          <a:prstGeom prst="rect">
            <a:avLst/>
          </a:prstGeom>
          <a:noFill/>
        </p:spPr>
        <p:txBody>
          <a:bodyPr wrap="none" rtlCol="0">
            <a:spAutoFit/>
          </a:bodyPr>
          <a:lstStyle/>
          <a:p>
            <a:r>
              <a:rPr lang="el-GR" sz="1200" dirty="0" smtClean="0"/>
              <a:t>31</a:t>
            </a:r>
            <a:endParaRPr lang="en-US" sz="1200" dirty="0"/>
          </a:p>
        </p:txBody>
      </p:sp>
    </p:spTree>
    <p:extLst>
      <p:ext uri="{BB962C8B-B14F-4D97-AF65-F5344CB8AC3E}">
        <p14:creationId xmlns:p14="http://schemas.microsoft.com/office/powerpoint/2010/main" val="304315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Τέλος Παρουσίασης</a:t>
            </a:r>
            <a:endParaRPr lang="en-US" dirty="0"/>
          </a:p>
        </p:txBody>
      </p:sp>
      <p:sp>
        <p:nvSpPr>
          <p:cNvPr id="4" name="Θέση υποσέλιδου 3"/>
          <p:cNvSpPr>
            <a:spLocks noGrp="1"/>
          </p:cNvSpPr>
          <p:nvPr>
            <p:ph type="ftr" sz="quarter" idx="10"/>
          </p:nvPr>
        </p:nvSpPr>
        <p:spPr/>
        <p:txBody>
          <a:bodyPr/>
          <a:lstStyle/>
          <a:p>
            <a:r>
              <a:rPr lang="el-GR" smtClean="0"/>
              <a:t>Ενότητα  5. Πανίδα της Ελλάδας (Μέρος Β')</a:t>
            </a:r>
            <a:endParaRPr lang="en-US"/>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pPr/>
              <a:t>44</a:t>
            </a:fld>
            <a:endParaRPr lang="en-US"/>
          </a:p>
        </p:txBody>
      </p:sp>
    </p:spTree>
    <p:extLst>
      <p:ext uri="{BB962C8B-B14F-4D97-AF65-F5344CB8AC3E}">
        <p14:creationId xmlns:p14="http://schemas.microsoft.com/office/powerpoint/2010/main" val="11081648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a:p>
        </p:txBody>
      </p:sp>
      <p:sp>
        <p:nvSpPr>
          <p:cNvPr id="9" name="Θέση αριθμού διαφάνειας 8"/>
          <p:cNvSpPr>
            <a:spLocks noGrp="1"/>
          </p:cNvSpPr>
          <p:nvPr>
            <p:ph type="sldNum" sz="quarter" idx="12"/>
          </p:nvPr>
        </p:nvSpPr>
        <p:spPr/>
        <p:txBody>
          <a:bodyPr/>
          <a:lstStyle/>
          <a:p>
            <a:fld id="{58A56277-EA16-4AF5-BFB5-E5ECBBB39490}" type="slidenum">
              <a:rPr lang="en-US" smtClean="0"/>
              <a:pPr/>
              <a:t>45</a:t>
            </a:fld>
            <a:endParaRPr lang="en-US"/>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160476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2" name="Θέση υποσέλιδου 1"/>
          <p:cNvSpPr>
            <a:spLocks noGrp="1"/>
          </p:cNvSpPr>
          <p:nvPr>
            <p:ph type="ftr" sz="quarter" idx="10"/>
          </p:nvPr>
        </p:nvSpPr>
        <p:spPr/>
        <p:txBody>
          <a:bodyPr/>
          <a:lstStyle/>
          <a:p>
            <a:r>
              <a:rPr lang="el-GR" smtClean="0"/>
              <a:t>Ενότητα  5. Πανίδα της Ελλάδας (Μέρος Β')</a:t>
            </a:r>
            <a:endParaRPr lang="en-US"/>
          </a:p>
        </p:txBody>
      </p:sp>
      <p:sp>
        <p:nvSpPr>
          <p:cNvPr id="3" name="Θέση αριθμού διαφάνειας 2"/>
          <p:cNvSpPr>
            <a:spLocks noGrp="1"/>
          </p:cNvSpPr>
          <p:nvPr>
            <p:ph type="sldNum" sz="quarter" idx="11"/>
          </p:nvPr>
        </p:nvSpPr>
        <p:spPr/>
        <p:txBody>
          <a:bodyPr/>
          <a:lstStyle/>
          <a:p>
            <a:fld id="{58A56277-EA16-4AF5-BFB5-E5ECBBB39490}" type="slidenum">
              <a:rPr lang="en-US" smtClean="0"/>
              <a:pPr/>
              <a:t>46</a:t>
            </a:fld>
            <a:endParaRPr lang="en-US"/>
          </a:p>
        </p:txBody>
      </p:sp>
    </p:spTree>
    <p:extLst>
      <p:ext uri="{BB962C8B-B14F-4D97-AF65-F5344CB8AC3E}">
        <p14:creationId xmlns:p14="http://schemas.microsoft.com/office/powerpoint/2010/main" val="2531627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5"/>
          <p:cNvSpPr>
            <a:spLocks noGrp="1"/>
          </p:cNvSpPr>
          <p:nvPr>
            <p:ph type="title"/>
          </p:nvPr>
        </p:nvSpPr>
        <p:spPr/>
        <p:txBody>
          <a:bodyPr/>
          <a:lstStyle/>
          <a:p>
            <a:pPr eaLnBrk="1" hangingPunct="1"/>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p:nvSpPr>
          <p:cNvPr id="91139" name="Content Placeholder 6"/>
          <p:cNvSpPr>
            <a:spLocks noGrp="1"/>
          </p:cNvSpPr>
          <p:nvPr>
            <p:ph idx="1"/>
          </p:nvPr>
        </p:nvSpPr>
        <p:spPr/>
        <p:txBody>
          <a:bodyPr/>
          <a:lstStyle/>
          <a:p>
            <a:pPr marL="0" indent="0" eaLnBrk="1" hangingPunct="1">
              <a:buFont typeface="Arial" panose="020B0604020202020204" pitchFamily="34" charset="0"/>
              <a:buNone/>
            </a:pPr>
            <a:r>
              <a:rPr lang="el-GR" altLang="en-US" sz="2000" dirty="0" smtClean="0"/>
              <a:t>Το παρόν έργο αποτελεί την έκδοση 1.0.  </a:t>
            </a:r>
          </a:p>
        </p:txBody>
      </p:sp>
      <p:sp>
        <p:nvSpPr>
          <p:cNvPr id="4" name="Footer Placeholder 3"/>
          <p:cNvSpPr>
            <a:spLocks noGrp="1"/>
          </p:cNvSpPr>
          <p:nvPr>
            <p:ph type="ftr" sz="quarter" idx="11"/>
          </p:nvPr>
        </p:nvSpPr>
        <p:spPr>
          <a:prstGeom prst="rect">
            <a:avLst/>
          </a:prstGeom>
        </p:spPr>
        <p:txBody>
          <a:bodyPr/>
          <a:lstStyle/>
          <a:p>
            <a:pPr>
              <a:defRPr/>
            </a:pPr>
            <a:r>
              <a:rPr lang="el-GR" smtClean="0"/>
              <a:t>Ενότητα  5. Πανίδα της Ελλάδας (Μέρος Β')</a:t>
            </a:r>
            <a:endParaRPr lang="el-GR"/>
          </a:p>
        </p:txBody>
      </p:sp>
      <p:sp>
        <p:nvSpPr>
          <p:cNvPr id="911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EC6C0F42-0785-43AA-ADCF-D3DEB04C0D7A}" type="slidenum">
              <a:rPr lang="el-GR" altLang="en-US" sz="1200" smtClean="0">
                <a:solidFill>
                  <a:srgbClr val="898989"/>
                </a:solidFill>
                <a:cs typeface="Arial" panose="020B0604020202020204" pitchFamily="34" charset="0"/>
              </a:rPr>
              <a:pPr>
                <a:lnSpc>
                  <a:spcPct val="100000"/>
                </a:lnSpc>
                <a:spcBef>
                  <a:spcPct val="0"/>
                </a:spcBef>
                <a:buFontTx/>
                <a:buNone/>
              </a:pPr>
              <a:t>47</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5"/>
          <p:cNvSpPr>
            <a:spLocks noGrp="1"/>
          </p:cNvSpPr>
          <p:nvPr>
            <p:ph type="title"/>
          </p:nvPr>
        </p:nvSpPr>
        <p:spPr/>
        <p:txBody>
          <a:bodyPr/>
          <a:lstStyle/>
          <a:p>
            <a:pPr eaLnBrk="1" hangingPunct="1"/>
            <a:r>
              <a:rPr lang="el-GR" altLang="en-US" sz="4000" smtClean="0"/>
              <a:t>Σημείωμα Αναφοράς</a:t>
            </a:r>
            <a:endParaRPr lang="en-US" altLang="en-US" sz="4000" smtClean="0"/>
          </a:p>
        </p:txBody>
      </p:sp>
      <p:sp>
        <p:nvSpPr>
          <p:cNvPr id="92163" name="Content Placeholder 6"/>
          <p:cNvSpPr>
            <a:spLocks noGrp="1"/>
          </p:cNvSpPr>
          <p:nvPr>
            <p:ph idx="1"/>
          </p:nvPr>
        </p:nvSpPr>
        <p:spPr/>
        <p:txBody>
          <a:bodyPr/>
          <a:lstStyle/>
          <a:p>
            <a:pPr marL="0" indent="0">
              <a:buNone/>
            </a:pPr>
            <a:r>
              <a:rPr lang="el-GR" altLang="en-US" sz="2000" dirty="0" err="1" smtClean="0"/>
              <a:t>Copyright</a:t>
            </a:r>
            <a:r>
              <a:rPr lang="el-GR" altLang="en-US" sz="2000" dirty="0" smtClean="0"/>
              <a:t> Εθνικόν και Καποδιστριακόν </a:t>
            </a:r>
            <a:r>
              <a:rPr lang="el-GR" altLang="en-US" sz="2000" dirty="0" err="1" smtClean="0"/>
              <a:t>Πανεπιστήμιον</a:t>
            </a:r>
            <a:r>
              <a:rPr lang="el-GR" altLang="en-US" sz="2000" dirty="0" smtClean="0"/>
              <a:t> Αθηνών</a:t>
            </a:r>
            <a:r>
              <a:rPr lang="en-US" altLang="en-US" sz="2000" dirty="0" smtClean="0"/>
              <a:t>, </a:t>
            </a:r>
            <a:r>
              <a:rPr lang="el-GR" altLang="en-US" sz="2000" dirty="0" err="1" smtClean="0"/>
              <a:t>Λεγάκις</a:t>
            </a:r>
            <a:r>
              <a:rPr lang="el-GR" altLang="en-US" sz="2000" dirty="0" smtClean="0"/>
              <a:t> Αναστάσιος, Αναπληρωτής Καθηγητής. «</a:t>
            </a:r>
            <a:r>
              <a:rPr lang="en-US" altLang="en-US" sz="2000" dirty="0" smtClean="0"/>
              <a:t>Z</a:t>
            </a:r>
            <a:r>
              <a:rPr lang="el-GR" altLang="en-US" sz="2000" dirty="0" err="1" smtClean="0"/>
              <a:t>ωική</a:t>
            </a:r>
            <a:r>
              <a:rPr lang="el-GR" altLang="en-US" sz="2000" dirty="0" smtClean="0"/>
              <a:t> Ποικιλότητα. Ενότητα </a:t>
            </a:r>
            <a:r>
              <a:rPr lang="en-US" altLang="en-US" sz="2000" dirty="0" smtClean="0"/>
              <a:t>5</a:t>
            </a:r>
            <a:r>
              <a:rPr lang="el-GR" altLang="en-US" sz="2000" dirty="0" smtClean="0"/>
              <a:t>. Πανίδα της Ελλάδας, Μέρος </a:t>
            </a:r>
            <a:r>
              <a:rPr lang="en-US" altLang="en-US" sz="2000" dirty="0" smtClean="0"/>
              <a:t>B</a:t>
            </a:r>
            <a:r>
              <a:rPr lang="el-GR" altLang="en-US" sz="2000" dirty="0" smtClean="0"/>
              <a:t>’». Έκδοση: 1.0. Αθήνα 2014. Διαθέσιμο από τη δικτυακή διεύθυνση: </a:t>
            </a:r>
            <a:r>
              <a:rPr lang="en-GB" altLang="en-US" sz="2000" dirty="0"/>
              <a:t>http://opencourses.uoa.gr/courses/BIOL100/</a:t>
            </a:r>
            <a:endParaRPr lang="el-GR" altLang="en-US" dirty="0" smtClean="0"/>
          </a:p>
          <a:p>
            <a:pPr marL="0" indent="0" eaLnBrk="1" hangingPunct="1"/>
            <a:endParaRPr lang="en-US" altLang="en-US" dirty="0" smtClean="0"/>
          </a:p>
        </p:txBody>
      </p:sp>
      <p:sp>
        <p:nvSpPr>
          <p:cNvPr id="4" name="Footer Placeholder 3"/>
          <p:cNvSpPr>
            <a:spLocks noGrp="1"/>
          </p:cNvSpPr>
          <p:nvPr>
            <p:ph type="ftr" sz="quarter" idx="11"/>
          </p:nvPr>
        </p:nvSpPr>
        <p:spPr>
          <a:prstGeom prst="rect">
            <a:avLst/>
          </a:prstGeom>
        </p:spPr>
        <p:txBody>
          <a:bodyPr/>
          <a:lstStyle/>
          <a:p>
            <a:pPr>
              <a:defRPr/>
            </a:pPr>
            <a:r>
              <a:rPr lang="el-GR" smtClean="0"/>
              <a:t>Ενότητα  5. Πανίδα της Ελλάδας (Μέρος Β')</a:t>
            </a:r>
            <a:endParaRPr lang="el-GR"/>
          </a:p>
        </p:txBody>
      </p:sp>
      <p:sp>
        <p:nvSpPr>
          <p:cNvPr id="921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D9099ABD-E14C-4539-A9BA-982BA8B299D0}" type="slidenum">
              <a:rPr lang="el-GR" altLang="en-US" sz="1200" smtClean="0">
                <a:solidFill>
                  <a:srgbClr val="898989"/>
                </a:solidFill>
                <a:cs typeface="Arial" panose="020B0604020202020204" pitchFamily="34" charset="0"/>
              </a:rPr>
              <a:pPr>
                <a:lnSpc>
                  <a:spcPct val="100000"/>
                </a:lnSpc>
                <a:spcBef>
                  <a:spcPct val="0"/>
                </a:spcBef>
                <a:buFontTx/>
                <a:buNone/>
              </a:pPr>
              <a:t>48</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98502"/>
            <a:ext cx="8229600" cy="1143000"/>
          </a:xfrm>
        </p:spPr>
        <p:txBody>
          <a:bodyPr>
            <a:normAutofit/>
          </a:bodyPr>
          <a:lstStyle/>
          <a:p>
            <a:pPr algn="ctr"/>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276224" y="1066800"/>
            <a:ext cx="8305801" cy="2110807"/>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49</a:t>
            </a:fld>
            <a:endParaRPr lang="en-US"/>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4320" y="2776024"/>
            <a:ext cx="1405355" cy="491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025" y="3267074"/>
            <a:ext cx="8543926" cy="2933701"/>
          </a:xfrm>
          <a:prstGeom prst="rect">
            <a:avLst/>
          </a:prstGeom>
        </p:spPr>
        <p:txBody>
          <a:bodyPr vert="horz" wrap="square" lIns="91440" tIns="45720" rIns="91440" bIns="45720" rtlCol="0" anchor="ctr">
            <a:normAutofit fontScale="92500" lnSpcReduction="10000"/>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10100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Ενδημικά ελάφια Κρήτης</a:t>
            </a:r>
            <a:endParaRPr lang="el-GR" sz="4000" dirty="0"/>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2848" y="1825625"/>
            <a:ext cx="6098303" cy="4351338"/>
          </a:xfrm>
        </p:spPr>
      </p:pic>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5</a:t>
            </a:fld>
            <a:endParaRPr lang="en-US"/>
          </a:p>
        </p:txBody>
      </p:sp>
      <p:sp>
        <p:nvSpPr>
          <p:cNvPr id="3" name="TextBox 2"/>
          <p:cNvSpPr txBox="1"/>
          <p:nvPr/>
        </p:nvSpPr>
        <p:spPr>
          <a:xfrm>
            <a:off x="6532880" y="4826000"/>
            <a:ext cx="263214" cy="276999"/>
          </a:xfrm>
          <a:prstGeom prst="rect">
            <a:avLst/>
          </a:prstGeom>
          <a:noFill/>
        </p:spPr>
        <p:txBody>
          <a:bodyPr wrap="none" rtlCol="0">
            <a:spAutoFit/>
          </a:bodyPr>
          <a:lstStyle/>
          <a:p>
            <a:r>
              <a:rPr lang="en-US" sz="1200" dirty="0" smtClean="0"/>
              <a:t>1</a:t>
            </a:r>
            <a:endParaRPr lang="en-US" sz="1200" dirty="0"/>
          </a:p>
        </p:txBody>
      </p:sp>
    </p:spTree>
    <p:extLst>
      <p:ext uri="{BB962C8B-B14F-4D97-AF65-F5344CB8AC3E}">
        <p14:creationId xmlns:p14="http://schemas.microsoft.com/office/powerpoint/2010/main" val="2697406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7" name="Θέση υποσέλιδου 6"/>
          <p:cNvSpPr>
            <a:spLocks noGrp="1"/>
          </p:cNvSpPr>
          <p:nvPr>
            <p:ph type="ftr" sz="quarter" idx="11"/>
          </p:nvPr>
        </p:nvSpPr>
        <p:spPr/>
        <p:txBody>
          <a:bodyPr/>
          <a:lstStyle/>
          <a:p>
            <a:r>
              <a:rPr lang="el-GR" smtClean="0"/>
              <a:t>Ενότητα  5. Πανίδα της Ελλάδας (Μέρος Β')</a:t>
            </a:r>
            <a:endParaRPr lang="en-US"/>
          </a:p>
        </p:txBody>
      </p:sp>
      <p:sp>
        <p:nvSpPr>
          <p:cNvPr id="8" name="Θέση αριθμού διαφάνειας 7"/>
          <p:cNvSpPr>
            <a:spLocks noGrp="1"/>
          </p:cNvSpPr>
          <p:nvPr>
            <p:ph type="sldNum" sz="quarter" idx="12"/>
          </p:nvPr>
        </p:nvSpPr>
        <p:spPr/>
        <p:txBody>
          <a:bodyPr/>
          <a:lstStyle/>
          <a:p>
            <a:fld id="{58A56277-EA16-4AF5-BFB5-E5ECBBB39490}" type="slidenum">
              <a:rPr lang="en-US" smtClean="0"/>
              <a:pPr/>
              <a:t>50</a:t>
            </a:fld>
            <a:endParaRPr lang="en-US"/>
          </a:p>
        </p:txBody>
      </p:sp>
    </p:spTree>
    <p:extLst>
      <p:ext uri="{BB962C8B-B14F-4D97-AF65-F5344CB8AC3E}">
        <p14:creationId xmlns:p14="http://schemas.microsoft.com/office/powerpoint/2010/main" val="3401694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(1/3)</a:t>
            </a:r>
            <a:endParaRPr lang="el-GR" sz="4000" b="1" dirty="0"/>
          </a:p>
        </p:txBody>
      </p:sp>
      <p:sp>
        <p:nvSpPr>
          <p:cNvPr id="3" name="Content Placeholder 2"/>
          <p:cNvSpPr>
            <a:spLocks noGrp="1"/>
          </p:cNvSpPr>
          <p:nvPr>
            <p:ph idx="1"/>
          </p:nvPr>
        </p:nvSpPr>
        <p:spPr>
          <a:xfrm>
            <a:off x="0" y="1556792"/>
            <a:ext cx="9036496"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a:t>
            </a:r>
          </a:p>
          <a:p>
            <a:pPr>
              <a:spcBef>
                <a:spcPts val="600"/>
              </a:spcBef>
            </a:pPr>
            <a:r>
              <a:rPr lang="el-GR" sz="1600" b="1" dirty="0" smtClean="0"/>
              <a:t>Εικόνα 1. </a:t>
            </a:r>
            <a:r>
              <a:rPr lang="el-GR" sz="1600" dirty="0"/>
              <a:t>Πηγή</a:t>
            </a:r>
            <a:r>
              <a:rPr lang="el-GR" sz="1600" dirty="0" smtClean="0"/>
              <a:t>: </a:t>
            </a:r>
            <a:r>
              <a:rPr lang="el-GR" sz="1600" dirty="0"/>
              <a:t>Ε. Γεωργιάδου-</a:t>
            </a:r>
            <a:r>
              <a:rPr lang="el-GR" sz="1600" dirty="0" err="1"/>
              <a:t>Δικαιούλια</a:t>
            </a:r>
            <a:r>
              <a:rPr lang="el-GR" sz="1600" dirty="0"/>
              <a:t>, Ν.Κ. Συμεωνίδης, Γ.Ε. Θεοδώρου. Παλαιοντολογία, Μέρος Γ.</a:t>
            </a:r>
          </a:p>
          <a:p>
            <a:pPr>
              <a:spcBef>
                <a:spcPts val="600"/>
              </a:spcBef>
            </a:pPr>
            <a:r>
              <a:rPr lang="el-GR" sz="1600" b="1" dirty="0" smtClean="0"/>
              <a:t>Εικόνα </a:t>
            </a:r>
            <a:r>
              <a:rPr lang="el-GR" sz="1600" b="1" dirty="0"/>
              <a:t>2. </a:t>
            </a:r>
            <a:r>
              <a:rPr lang="el-GR" sz="1600" dirty="0" smtClean="0"/>
              <a:t>Σύνδεσμος</a:t>
            </a:r>
            <a:r>
              <a:rPr lang="el-GR" sz="1600" dirty="0"/>
              <a:t>: </a:t>
            </a:r>
            <a:r>
              <a:rPr lang="en-US" sz="1600" dirty="0" smtClean="0"/>
              <a:t>http://cordelia.typepad.com/cypria/2011/07/tilos-island.html. </a:t>
            </a:r>
            <a:r>
              <a:rPr lang="el-GR" sz="1600" dirty="0" smtClean="0"/>
              <a:t>Πηγή: </a:t>
            </a:r>
            <a:r>
              <a:rPr lang="en-US" sz="1600" dirty="0"/>
              <a:t>http://cordelia.typepad.com.</a:t>
            </a:r>
          </a:p>
          <a:p>
            <a:pPr>
              <a:spcBef>
                <a:spcPts val="600"/>
              </a:spcBef>
            </a:pPr>
            <a:r>
              <a:rPr lang="el-GR" sz="1600" b="1" dirty="0" smtClean="0"/>
              <a:t>Εικόνα </a:t>
            </a:r>
            <a:r>
              <a:rPr lang="el-GR" sz="1600" b="1" dirty="0"/>
              <a:t>3. </a:t>
            </a:r>
            <a:r>
              <a:rPr lang="en-US" sz="1600" dirty="0"/>
              <a:t>Copyrighted.</a:t>
            </a:r>
          </a:p>
          <a:p>
            <a:pPr>
              <a:spcBef>
                <a:spcPts val="600"/>
              </a:spcBef>
            </a:pPr>
            <a:r>
              <a:rPr lang="el-GR" sz="1600" b="1" dirty="0" smtClean="0"/>
              <a:t>Εικόνα </a:t>
            </a:r>
            <a:r>
              <a:rPr lang="el-GR" sz="1600" b="1" dirty="0"/>
              <a:t>4. </a:t>
            </a:r>
            <a:r>
              <a:rPr lang="el-GR" sz="1600" dirty="0"/>
              <a:t>Σύνδεσμος: </a:t>
            </a:r>
            <a:r>
              <a:rPr lang="en-US" sz="1600" dirty="0"/>
              <a:t>https://</a:t>
            </a:r>
            <a:r>
              <a:rPr lang="en-US" sz="1600" dirty="0" smtClean="0"/>
              <a:t>nesosblog.wordpress.com</a:t>
            </a:r>
            <a:r>
              <a:rPr lang="en-US" sz="1600" dirty="0"/>
              <a:t>/. </a:t>
            </a:r>
            <a:r>
              <a:rPr lang="el-GR" sz="1600" dirty="0"/>
              <a:t>Πηγή: </a:t>
            </a:r>
            <a:r>
              <a:rPr lang="en-US" sz="1600" dirty="0"/>
              <a:t>Alessandro </a:t>
            </a:r>
            <a:r>
              <a:rPr lang="en-US" sz="1600" dirty="0" err="1"/>
              <a:t>Mangione</a:t>
            </a:r>
            <a:r>
              <a:rPr lang="en-US" sz="1600" dirty="0"/>
              <a:t> &amp; Marco </a:t>
            </a:r>
            <a:r>
              <a:rPr lang="en-US" sz="1600" dirty="0" err="1"/>
              <a:t>Masseti</a:t>
            </a:r>
            <a:r>
              <a:rPr lang="en-US" sz="1600" dirty="0"/>
              <a:t> </a:t>
            </a:r>
            <a:r>
              <a:rPr lang="en-US" sz="1600" dirty="0" smtClean="0"/>
              <a:t> </a:t>
            </a:r>
            <a:r>
              <a:rPr lang="el-GR" sz="1600" dirty="0" smtClean="0"/>
              <a:t>«</a:t>
            </a:r>
            <a:r>
              <a:rPr lang="en-US" sz="1600" dirty="0"/>
              <a:t>Did endemic dwarf elephants survive on </a:t>
            </a:r>
            <a:r>
              <a:rPr lang="en-US" sz="1600" dirty="0" smtClean="0"/>
              <a:t>Mediterranean islands </a:t>
            </a:r>
            <a:r>
              <a:rPr lang="en-US" sz="1600" dirty="0"/>
              <a:t>up to </a:t>
            </a:r>
            <a:r>
              <a:rPr lang="en-US" sz="1600" dirty="0" err="1"/>
              <a:t>protohistorical</a:t>
            </a:r>
            <a:r>
              <a:rPr lang="en-US" sz="1600" dirty="0"/>
              <a:t> times?», M. </a:t>
            </a:r>
            <a:r>
              <a:rPr lang="en-US" sz="1600" dirty="0" err="1"/>
              <a:t>Masseti</a:t>
            </a:r>
            <a:r>
              <a:rPr lang="en-US" sz="1600" dirty="0"/>
              <a:t>. </a:t>
            </a:r>
            <a:r>
              <a:rPr lang="en-US" sz="1600" dirty="0" err="1"/>
              <a:t>Dipartimento</a:t>
            </a:r>
            <a:r>
              <a:rPr lang="en-US" sz="1600" dirty="0"/>
              <a:t> di </a:t>
            </a:r>
            <a:r>
              <a:rPr lang="en-US" sz="1600" dirty="0" err="1"/>
              <a:t>Biologia</a:t>
            </a:r>
            <a:r>
              <a:rPr lang="en-US" sz="1600" dirty="0"/>
              <a:t> </a:t>
            </a:r>
            <a:r>
              <a:rPr lang="en-US" sz="1600" dirty="0" err="1"/>
              <a:t>Animale</a:t>
            </a:r>
            <a:r>
              <a:rPr lang="en-US" sz="1600" dirty="0"/>
              <a:t> e </a:t>
            </a:r>
            <a:r>
              <a:rPr lang="en-US" sz="1600" dirty="0" err="1"/>
              <a:t>Genetica</a:t>
            </a:r>
            <a:r>
              <a:rPr lang="en-US" sz="1600" dirty="0"/>
              <a:t> ‘Leo </a:t>
            </a:r>
            <a:r>
              <a:rPr lang="en-US" sz="1600" dirty="0" err="1"/>
              <a:t>Pardi</a:t>
            </a:r>
            <a:r>
              <a:rPr lang="en-US" sz="1600" dirty="0"/>
              <a:t>’ </a:t>
            </a:r>
            <a:r>
              <a:rPr lang="en-US" sz="1600" dirty="0" err="1"/>
              <a:t>dell’Università</a:t>
            </a:r>
            <a:r>
              <a:rPr lang="en-US" sz="1600" dirty="0"/>
              <a:t> di </a:t>
            </a:r>
            <a:r>
              <a:rPr lang="en-US" sz="1600" dirty="0" smtClean="0"/>
              <a:t>Firenze. </a:t>
            </a:r>
            <a:r>
              <a:rPr lang="en-US" sz="1600" dirty="0" err="1" smtClean="0"/>
              <a:t>Laboratori</a:t>
            </a:r>
            <a:r>
              <a:rPr lang="en-US" sz="1600" dirty="0" smtClean="0"/>
              <a:t> </a:t>
            </a:r>
            <a:r>
              <a:rPr lang="en-US" sz="1600" dirty="0"/>
              <a:t>di </a:t>
            </a:r>
            <a:r>
              <a:rPr lang="en-US" sz="1600" dirty="0" err="1"/>
              <a:t>Antropologia</a:t>
            </a:r>
            <a:r>
              <a:rPr lang="en-US" sz="1600" dirty="0"/>
              <a:t>, Firenze, Italy - marco.masseti@unifi.it.</a:t>
            </a:r>
          </a:p>
          <a:p>
            <a:pPr>
              <a:spcBef>
                <a:spcPts val="600"/>
              </a:spcBef>
            </a:pPr>
            <a:r>
              <a:rPr lang="el-GR" sz="1600" b="1" dirty="0" smtClean="0"/>
              <a:t>Εικόνα </a:t>
            </a:r>
            <a:r>
              <a:rPr lang="el-GR" sz="1600" b="1" dirty="0"/>
              <a:t>5. </a:t>
            </a:r>
            <a:r>
              <a:rPr lang="el-GR" sz="1600" dirty="0"/>
              <a:t>Πηγή</a:t>
            </a:r>
            <a:r>
              <a:rPr lang="el-GR" sz="1600" dirty="0" smtClean="0"/>
              <a:t>:</a:t>
            </a:r>
            <a:r>
              <a:rPr lang="en-US" sz="1600" dirty="0" smtClean="0"/>
              <a:t> </a:t>
            </a:r>
            <a:r>
              <a:rPr lang="en-US" sz="1600" dirty="0"/>
              <a:t>M. </a:t>
            </a:r>
            <a:r>
              <a:rPr lang="el-GR" sz="1600" dirty="0"/>
              <a:t>Δερμιτζάκης &amp; </a:t>
            </a:r>
            <a:r>
              <a:rPr lang="en-US" sz="1600" dirty="0"/>
              <a:t>J. De </a:t>
            </a:r>
            <a:r>
              <a:rPr lang="en-US" sz="1600" dirty="0" err="1"/>
              <a:t>Vos</a:t>
            </a:r>
            <a:r>
              <a:rPr lang="en-US" sz="1600" dirty="0"/>
              <a:t> 1985. Mammal faunal succession and evolution during the Pleistocene in Cretan </a:t>
            </a:r>
            <a:r>
              <a:rPr lang="en-US" sz="1600" dirty="0" err="1"/>
              <a:t>Paleoenvironment</a:t>
            </a:r>
            <a:r>
              <a:rPr lang="en-US" sz="1600" dirty="0"/>
              <a:t> (in Greek). </a:t>
            </a:r>
            <a:r>
              <a:rPr lang="en-US" sz="1600" dirty="0" err="1"/>
              <a:t>Annales</a:t>
            </a:r>
            <a:r>
              <a:rPr lang="en-US" sz="1600" dirty="0"/>
              <a:t> </a:t>
            </a:r>
            <a:r>
              <a:rPr lang="en-US" sz="1600" dirty="0" err="1"/>
              <a:t>Geologiques</a:t>
            </a:r>
            <a:r>
              <a:rPr lang="en-US" sz="1600" dirty="0"/>
              <a:t> des Pays </a:t>
            </a:r>
            <a:r>
              <a:rPr lang="en-US" sz="1600" dirty="0" err="1"/>
              <a:t>Hélléniques</a:t>
            </a:r>
            <a:r>
              <a:rPr lang="en-US" sz="1600" dirty="0"/>
              <a:t> , 33/1, </a:t>
            </a:r>
            <a:r>
              <a:rPr lang="en-US" sz="1600" dirty="0" smtClean="0"/>
              <a:t>101-137.</a:t>
            </a:r>
            <a:endParaRPr lang="en-US" sz="1600" dirty="0"/>
          </a:p>
          <a:p>
            <a:pPr>
              <a:spcBef>
                <a:spcPts val="600"/>
              </a:spcBef>
            </a:pPr>
            <a:r>
              <a:rPr lang="el-GR" sz="1600" b="1" dirty="0" smtClean="0"/>
              <a:t>Εικόνα </a:t>
            </a:r>
            <a:r>
              <a:rPr lang="el-GR" sz="1600" b="1" dirty="0"/>
              <a:t>6. </a:t>
            </a:r>
            <a:r>
              <a:rPr lang="en-US" sz="1600" dirty="0"/>
              <a:t>Copyrighted.</a:t>
            </a:r>
          </a:p>
          <a:p>
            <a:pPr>
              <a:spcBef>
                <a:spcPts val="600"/>
              </a:spcBef>
            </a:pPr>
            <a:r>
              <a:rPr lang="el-GR" sz="1600" b="1" dirty="0" smtClean="0"/>
              <a:t>Εικόνα </a:t>
            </a:r>
            <a:r>
              <a:rPr lang="el-GR" sz="1600" b="1" dirty="0"/>
              <a:t>7. </a:t>
            </a:r>
            <a:r>
              <a:rPr lang="el-GR" sz="1600" dirty="0"/>
              <a:t>Αργυρό Τετράδραχμο Αθηνών, Επάργυρο αντίγραφο νομίσματος. © 2013-2015 </a:t>
            </a:r>
            <a:r>
              <a:rPr lang="en-US" sz="1600" dirty="0"/>
              <a:t>MuseumMasters.gr. </a:t>
            </a:r>
            <a:r>
              <a:rPr lang="el-GR" sz="1600" dirty="0"/>
              <a:t>Σύνδεσμος: </a:t>
            </a:r>
            <a:r>
              <a:rPr lang="en-US" sz="1600" dirty="0"/>
              <a:t>http://www.museummasters.gr/el/silver-tetradrachm-coin-of-athens.html. </a:t>
            </a:r>
            <a:r>
              <a:rPr lang="el-GR" sz="1600" dirty="0"/>
              <a:t>Πηγή: </a:t>
            </a:r>
            <a:r>
              <a:rPr lang="en-US" sz="1600" dirty="0"/>
              <a:t>http://www.museummasters.gr</a:t>
            </a:r>
            <a:r>
              <a:rPr lang="en-US" sz="1600" dirty="0" smtClean="0"/>
              <a:t>.</a:t>
            </a:r>
            <a:endParaRPr lang="en-US" sz="1600" dirty="0"/>
          </a:p>
        </p:txBody>
      </p:sp>
      <p:sp>
        <p:nvSpPr>
          <p:cNvPr id="6" name="Θέση υποσέλιδου 5"/>
          <p:cNvSpPr>
            <a:spLocks noGrp="1"/>
          </p:cNvSpPr>
          <p:nvPr>
            <p:ph type="ftr" sz="quarter" idx="11"/>
          </p:nvPr>
        </p:nvSpPr>
        <p:spPr/>
        <p:txBody>
          <a:bodyPr/>
          <a:lstStyle/>
          <a:p>
            <a:r>
              <a:rPr lang="el-GR" smtClean="0"/>
              <a:t>Ενότητα  5. Πανίδα της Ελλάδας (Μέρος Β')</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51</a:t>
            </a:fld>
            <a:endParaRPr lang="en-US"/>
          </a:p>
        </p:txBody>
      </p:sp>
    </p:spTree>
    <p:extLst>
      <p:ext uri="{BB962C8B-B14F-4D97-AF65-F5344CB8AC3E}">
        <p14:creationId xmlns:p14="http://schemas.microsoft.com/office/powerpoint/2010/main" val="2623078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(2/3)</a:t>
            </a:r>
            <a:endParaRPr lang="el-GR" sz="4000" b="1" dirty="0"/>
          </a:p>
        </p:txBody>
      </p:sp>
      <p:sp>
        <p:nvSpPr>
          <p:cNvPr id="3" name="Content Placeholder 2"/>
          <p:cNvSpPr>
            <a:spLocks noGrp="1"/>
          </p:cNvSpPr>
          <p:nvPr>
            <p:ph idx="1"/>
          </p:nvPr>
        </p:nvSpPr>
        <p:spPr>
          <a:xfrm>
            <a:off x="0" y="1556792"/>
            <a:ext cx="9036496" cy="4525963"/>
          </a:xfrm>
        </p:spPr>
        <p:txBody>
          <a:bodyPr>
            <a:noAutofit/>
          </a:bodyPr>
          <a:lstStyle/>
          <a:p>
            <a:pPr>
              <a:spcBef>
                <a:spcPts val="600"/>
              </a:spcBef>
            </a:pPr>
            <a:r>
              <a:rPr lang="el-GR" sz="1600" b="1" dirty="0"/>
              <a:t>Εικόνα 8. </a:t>
            </a:r>
            <a:r>
              <a:rPr lang="en-US" sz="1600" dirty="0"/>
              <a:t>Copyrighted.</a:t>
            </a:r>
          </a:p>
          <a:p>
            <a:pPr>
              <a:spcBef>
                <a:spcPts val="600"/>
              </a:spcBef>
            </a:pPr>
            <a:r>
              <a:rPr lang="el-GR" sz="1600" b="1" dirty="0" smtClean="0"/>
              <a:t>Εικόνα </a:t>
            </a:r>
            <a:r>
              <a:rPr lang="el-GR" sz="1600" b="1" dirty="0"/>
              <a:t>9. </a:t>
            </a:r>
            <a:r>
              <a:rPr lang="el-GR" sz="1600" dirty="0"/>
              <a:t>Σύνδεσμος: http://www.tap.gr/tapadb/index.php/politea/pista-antigrafa/toixografies/toixografia-t020. Πηγή: http://www.tap.gr/tapadb/index.php.</a:t>
            </a:r>
          </a:p>
          <a:p>
            <a:pPr>
              <a:spcBef>
                <a:spcPts val="600"/>
              </a:spcBef>
            </a:pPr>
            <a:r>
              <a:rPr lang="el-GR" sz="1600" b="1" dirty="0" smtClean="0"/>
              <a:t>Εικόνα </a:t>
            </a:r>
            <a:r>
              <a:rPr lang="el-GR" sz="1600" b="1" dirty="0"/>
              <a:t>10. </a:t>
            </a:r>
            <a:r>
              <a:rPr lang="el-GR" sz="1600" dirty="0" smtClean="0"/>
              <a:t>Σύνδεσμος: </a:t>
            </a:r>
            <a:r>
              <a:rPr lang="en-US" sz="1600" dirty="0" smtClean="0"/>
              <a:t>https</a:t>
            </a:r>
            <a:r>
              <a:rPr lang="en-US" sz="1600" dirty="0"/>
              <a:t>://gr.pinterest.com/pin/398146423284294536/</a:t>
            </a:r>
            <a:r>
              <a:rPr lang="el-GR" sz="1600" dirty="0" smtClean="0"/>
              <a:t>. Πηγή: </a:t>
            </a:r>
            <a:r>
              <a:rPr lang="en-US" sz="1600" dirty="0" smtClean="0"/>
              <a:t>https</a:t>
            </a:r>
            <a:r>
              <a:rPr lang="en-US" sz="1600" dirty="0"/>
              <a:t>://</a:t>
            </a:r>
            <a:r>
              <a:rPr lang="en-US" sz="1600" dirty="0" smtClean="0"/>
              <a:t>gr.pinterest.com</a:t>
            </a:r>
            <a:r>
              <a:rPr lang="el-GR" sz="1600" dirty="0" smtClean="0"/>
              <a:t>. </a:t>
            </a:r>
            <a:endParaRPr lang="el-GR" sz="1600" dirty="0"/>
          </a:p>
          <a:p>
            <a:pPr>
              <a:spcBef>
                <a:spcPts val="600"/>
              </a:spcBef>
            </a:pPr>
            <a:r>
              <a:rPr lang="el-GR" sz="1600" b="1" dirty="0" smtClean="0"/>
              <a:t>Εικόνα </a:t>
            </a:r>
            <a:r>
              <a:rPr lang="el-GR" sz="1600" b="1" dirty="0" smtClean="0"/>
              <a:t>11-14. </a:t>
            </a:r>
            <a:r>
              <a:rPr lang="el-GR" sz="1600" dirty="0"/>
              <a:t>Πηγή: Γ. Σφήκας. 1985. Η ελληνική φύση μέσα στους αιώνες. Εκδόσεις Μικρή βιβλιοθήκη, Αθήνα. </a:t>
            </a:r>
          </a:p>
          <a:p>
            <a:pPr>
              <a:spcBef>
                <a:spcPts val="600"/>
              </a:spcBef>
            </a:pPr>
            <a:r>
              <a:rPr lang="el-GR" sz="1600" b="1" dirty="0" smtClean="0"/>
              <a:t>Εικόνα </a:t>
            </a:r>
            <a:r>
              <a:rPr lang="el-GR" sz="1600" b="1" dirty="0"/>
              <a:t>15. </a:t>
            </a:r>
            <a:r>
              <a:rPr lang="el-GR" sz="1600" dirty="0" err="1" smtClean="0"/>
              <a:t>Copyright</a:t>
            </a:r>
            <a:r>
              <a:rPr lang="el-GR" sz="1600" dirty="0" smtClean="0"/>
              <a:t> Ε.Ο.Τ.</a:t>
            </a:r>
            <a:endParaRPr lang="el-GR" sz="1600" dirty="0"/>
          </a:p>
          <a:p>
            <a:pPr>
              <a:spcBef>
                <a:spcPts val="600"/>
              </a:spcBef>
            </a:pPr>
            <a:r>
              <a:rPr lang="el-GR" sz="1600" b="1" dirty="0" smtClean="0"/>
              <a:t>Εικόνα </a:t>
            </a:r>
            <a:r>
              <a:rPr lang="el-GR" sz="1600" b="1" dirty="0"/>
              <a:t>16. </a:t>
            </a:r>
            <a:r>
              <a:rPr lang="el-GR" sz="1600" dirty="0"/>
              <a:t>Πηγή: © Εκδόσεις «Δομή» Ελλάδα – I.G.D.A. </a:t>
            </a:r>
            <a:r>
              <a:rPr lang="el-GR" sz="1600" dirty="0" err="1"/>
              <a:t>Italia</a:t>
            </a:r>
            <a:r>
              <a:rPr lang="el-GR" sz="1600" dirty="0"/>
              <a:t>, 1996. </a:t>
            </a:r>
          </a:p>
          <a:p>
            <a:pPr>
              <a:spcBef>
                <a:spcPts val="600"/>
              </a:spcBef>
            </a:pPr>
            <a:r>
              <a:rPr lang="el-GR" sz="1600" b="1" dirty="0" smtClean="0"/>
              <a:t>Εικόνα </a:t>
            </a:r>
            <a:r>
              <a:rPr lang="el-GR" sz="1600" b="1" dirty="0"/>
              <a:t>17. </a:t>
            </a:r>
            <a:r>
              <a:rPr lang="el-GR" sz="1600" dirty="0"/>
              <a:t>© APTIA A.B.E.E. Πηγή: Η Ελλάδα σε χάρτες και αριθμούς. Εκδόσεις Άρτια 1995. </a:t>
            </a:r>
          </a:p>
          <a:p>
            <a:pPr>
              <a:spcBef>
                <a:spcPts val="600"/>
              </a:spcBef>
            </a:pPr>
            <a:r>
              <a:rPr lang="el-GR" sz="1600" b="1" dirty="0" smtClean="0"/>
              <a:t>Εικόνα </a:t>
            </a:r>
            <a:r>
              <a:rPr lang="el-GR" sz="1600" b="1" dirty="0"/>
              <a:t>18. </a:t>
            </a:r>
            <a:r>
              <a:rPr lang="el-GR" sz="1600" dirty="0"/>
              <a:t>© APTIA A.B.E.E. Πηγή: Η Ελλάδα σε χάρτες και αριθμούς. Εκδόσεις Άρτια 1995. </a:t>
            </a:r>
          </a:p>
          <a:p>
            <a:pPr>
              <a:spcBef>
                <a:spcPts val="600"/>
              </a:spcBef>
            </a:pPr>
            <a:r>
              <a:rPr lang="el-GR" sz="1600" b="1" dirty="0" smtClean="0"/>
              <a:t>Εικόνα </a:t>
            </a:r>
            <a:r>
              <a:rPr lang="el-GR" sz="1600" b="1" dirty="0" smtClean="0"/>
              <a:t>19. </a:t>
            </a:r>
            <a:r>
              <a:rPr lang="el-GR" sz="1600" dirty="0" smtClean="0"/>
              <a:t>Πηγή:</a:t>
            </a:r>
            <a:r>
              <a:rPr lang="el-GR" sz="1600" b="1" dirty="0" smtClean="0"/>
              <a:t> </a:t>
            </a:r>
            <a:r>
              <a:rPr lang="el-GR" sz="1600" dirty="0" err="1" smtClean="0"/>
              <a:t>Λεγάκις</a:t>
            </a:r>
            <a:r>
              <a:rPr lang="el-GR" sz="1600" dirty="0" smtClean="0"/>
              <a:t> </a:t>
            </a:r>
            <a:r>
              <a:rPr lang="el-GR" sz="1600" dirty="0"/>
              <a:t>Α. Βιοκλιματικές ζώνες βασισμένες στην ταξινόμηση του </a:t>
            </a:r>
            <a:r>
              <a:rPr lang="el-GR" sz="1600" dirty="0" err="1" smtClean="0"/>
              <a:t>Thornthwaite</a:t>
            </a:r>
            <a:r>
              <a:rPr lang="el-GR" sz="1600" dirty="0" smtClean="0"/>
              <a:t>.</a:t>
            </a:r>
          </a:p>
          <a:p>
            <a:pPr>
              <a:spcBef>
                <a:spcPts val="600"/>
              </a:spcBef>
            </a:pPr>
            <a:r>
              <a:rPr lang="el-GR" sz="1600" b="1" dirty="0"/>
              <a:t>Εικόνα </a:t>
            </a:r>
            <a:r>
              <a:rPr lang="el-GR" sz="1600" b="1" dirty="0" smtClean="0"/>
              <a:t>20. </a:t>
            </a:r>
            <a:r>
              <a:rPr lang="el-GR" sz="1600" dirty="0" smtClean="0"/>
              <a:t>Πηγή: Γ</a:t>
            </a:r>
            <a:r>
              <a:rPr lang="el-GR" sz="1600" dirty="0"/>
              <a:t>. Μαυρομμάτης (1978). Βιοκλιματικός χάρτης της Ελλάδος. Υπ. Γεωργίας, Ίδρυμα Δασικών </a:t>
            </a:r>
            <a:r>
              <a:rPr lang="el-GR" sz="1600" dirty="0" smtClean="0"/>
              <a:t>Ερευνών.</a:t>
            </a:r>
            <a:endParaRPr lang="el-GR" sz="1600" dirty="0"/>
          </a:p>
        </p:txBody>
      </p:sp>
      <p:sp>
        <p:nvSpPr>
          <p:cNvPr id="6" name="Θέση υποσέλιδου 5"/>
          <p:cNvSpPr>
            <a:spLocks noGrp="1"/>
          </p:cNvSpPr>
          <p:nvPr>
            <p:ph type="ftr" sz="quarter" idx="11"/>
          </p:nvPr>
        </p:nvSpPr>
        <p:spPr/>
        <p:txBody>
          <a:bodyPr/>
          <a:lstStyle/>
          <a:p>
            <a:r>
              <a:rPr lang="el-GR" smtClean="0"/>
              <a:t>Ενότητα  5. Πανίδα της Ελλάδας (Μέρος Β')</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52</a:t>
            </a:fld>
            <a:endParaRPr lang="en-US"/>
          </a:p>
        </p:txBody>
      </p:sp>
    </p:spTree>
    <p:extLst>
      <p:ext uri="{BB962C8B-B14F-4D97-AF65-F5344CB8AC3E}">
        <p14:creationId xmlns:p14="http://schemas.microsoft.com/office/powerpoint/2010/main" val="17777781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(3/3)</a:t>
            </a:r>
            <a:endParaRPr lang="el-GR" sz="4000" b="1" dirty="0"/>
          </a:p>
        </p:txBody>
      </p:sp>
      <p:sp>
        <p:nvSpPr>
          <p:cNvPr id="3" name="Content Placeholder 2"/>
          <p:cNvSpPr>
            <a:spLocks noGrp="1"/>
          </p:cNvSpPr>
          <p:nvPr>
            <p:ph idx="1"/>
          </p:nvPr>
        </p:nvSpPr>
        <p:spPr>
          <a:xfrm>
            <a:off x="0" y="1556792"/>
            <a:ext cx="9036496" cy="4525963"/>
          </a:xfrm>
        </p:spPr>
        <p:txBody>
          <a:bodyPr>
            <a:noAutofit/>
          </a:bodyPr>
          <a:lstStyle/>
          <a:p>
            <a:pPr>
              <a:spcBef>
                <a:spcPts val="600"/>
              </a:spcBef>
            </a:pPr>
            <a:r>
              <a:rPr lang="el-GR" sz="1600" b="1" dirty="0"/>
              <a:t>Εικόνα 21. </a:t>
            </a:r>
            <a:r>
              <a:rPr lang="el-GR" sz="1600" dirty="0"/>
              <a:t>Πηγή: Χάρτης εδαφικών ενώσεων της Ελλάδος/Εθνική επιτροπή κατά της ερημοποίησης, Συντάκτης: Ν. </a:t>
            </a:r>
            <a:r>
              <a:rPr lang="el-GR" sz="1600" dirty="0" err="1"/>
              <a:t>Γιασόγλου</a:t>
            </a:r>
            <a:r>
              <a:rPr lang="el-GR" sz="1600" dirty="0"/>
              <a:t> </a:t>
            </a:r>
            <a:r>
              <a:rPr lang="en-US" sz="1600" dirty="0"/>
              <a:t>www.edafologiki.gr/wp/wp-content/uploads/2010/soilmap-gre.jpg.</a:t>
            </a:r>
          </a:p>
          <a:p>
            <a:pPr>
              <a:spcBef>
                <a:spcPts val="600"/>
              </a:spcBef>
            </a:pPr>
            <a:r>
              <a:rPr lang="el-GR" sz="1600" b="1" dirty="0" smtClean="0"/>
              <a:t>Εικόνα </a:t>
            </a:r>
            <a:r>
              <a:rPr lang="el-GR" sz="1600" b="1" dirty="0"/>
              <a:t>22</a:t>
            </a:r>
            <a:r>
              <a:rPr lang="el-GR" sz="1600" b="1" dirty="0" smtClean="0"/>
              <a:t>. </a:t>
            </a:r>
            <a:r>
              <a:rPr lang="el-GR" sz="1600" dirty="0" smtClean="0"/>
              <a:t>Πηγ</a:t>
            </a:r>
            <a:r>
              <a:rPr lang="el-GR" sz="1600" dirty="0" smtClean="0"/>
              <a:t>ή:</a:t>
            </a:r>
            <a:r>
              <a:rPr lang="fr-FR" sz="1600" dirty="0" smtClean="0"/>
              <a:t> </a:t>
            </a:r>
            <a:r>
              <a:rPr lang="fr-FR" sz="1600" dirty="0" err="1"/>
              <a:t>Quézel</a:t>
            </a:r>
            <a:r>
              <a:rPr lang="fr-FR" sz="1600" dirty="0"/>
              <a:t>, P., </a:t>
            </a:r>
            <a:r>
              <a:rPr lang="fr-FR" sz="1600" dirty="0" err="1"/>
              <a:t>Barbero</a:t>
            </a:r>
            <a:r>
              <a:rPr lang="fr-FR" sz="1600" dirty="0"/>
              <a:t>, M., 1985. Carte de la Végétation potentielle de la </a:t>
            </a:r>
            <a:r>
              <a:rPr lang="fr-FR" sz="1600" dirty="0" err="1"/>
              <a:t>region</a:t>
            </a:r>
            <a:r>
              <a:rPr lang="fr-FR" sz="1600" dirty="0"/>
              <a:t> Méditerranéenne. Feuille No 1: Méditerranée Orientale. Editions du Centre National de la Recherche Scientifique.</a:t>
            </a:r>
            <a:endParaRPr lang="el-GR" sz="1600" dirty="0"/>
          </a:p>
          <a:p>
            <a:pPr>
              <a:spcBef>
                <a:spcPts val="600"/>
              </a:spcBef>
            </a:pPr>
            <a:r>
              <a:rPr lang="el-GR" sz="1600" b="1" dirty="0" smtClean="0"/>
              <a:t>Εικόνα </a:t>
            </a:r>
            <a:r>
              <a:rPr lang="el-GR" sz="1600" b="1" dirty="0"/>
              <a:t>23. </a:t>
            </a:r>
            <a:r>
              <a:rPr lang="el-GR" sz="1600" dirty="0"/>
              <a:t>Πηγή: Χάρτης με τις βασικές καλύψεις γης στην Ελλάδα για το 2007 (</a:t>
            </a:r>
            <a:r>
              <a:rPr lang="en-US" sz="1600" dirty="0"/>
              <a:t>WWF).</a:t>
            </a:r>
          </a:p>
          <a:p>
            <a:pPr>
              <a:spcBef>
                <a:spcPts val="600"/>
              </a:spcBef>
            </a:pPr>
            <a:r>
              <a:rPr lang="el-GR" sz="1600" b="1" dirty="0" smtClean="0"/>
              <a:t>Εικόνα </a:t>
            </a:r>
            <a:r>
              <a:rPr lang="el-GR" sz="1600" b="1" dirty="0" smtClean="0"/>
              <a:t>24</a:t>
            </a:r>
            <a:r>
              <a:rPr lang="el-GR" sz="1600" b="1" dirty="0"/>
              <a:t> </a:t>
            </a:r>
            <a:r>
              <a:rPr lang="el-GR" sz="1600" b="1" dirty="0" smtClean="0"/>
              <a:t>-27</a:t>
            </a:r>
            <a:r>
              <a:rPr lang="el-GR" sz="1600" b="1" dirty="0" smtClean="0"/>
              <a:t>. </a:t>
            </a:r>
            <a:r>
              <a:rPr lang="el-GR" sz="1600" dirty="0" smtClean="0"/>
              <a:t>Πηγή: Σημειώσεις στη Ζωική Ποικιλότητα. Α. </a:t>
            </a:r>
            <a:r>
              <a:rPr lang="el-GR" sz="1600" dirty="0" err="1" smtClean="0"/>
              <a:t>Λεγάκις</a:t>
            </a:r>
            <a:r>
              <a:rPr lang="el-GR" sz="1600" dirty="0" smtClean="0"/>
              <a:t>. ΕΚΠΑ 2013.</a:t>
            </a:r>
            <a:endParaRPr lang="en-US" sz="1600" dirty="0"/>
          </a:p>
          <a:p>
            <a:pPr>
              <a:spcBef>
                <a:spcPts val="600"/>
              </a:spcBef>
            </a:pPr>
            <a:r>
              <a:rPr lang="el-GR" sz="1600" b="1" dirty="0" smtClean="0"/>
              <a:t>Εικόνα </a:t>
            </a:r>
            <a:r>
              <a:rPr lang="el-GR" sz="1600" b="1" dirty="0" smtClean="0"/>
              <a:t>28. </a:t>
            </a:r>
            <a:r>
              <a:rPr lang="el-GR" sz="1600" dirty="0" smtClean="0"/>
              <a:t>Πηγή</a:t>
            </a:r>
            <a:r>
              <a:rPr lang="el-GR" sz="1600" dirty="0"/>
              <a:t>: </a:t>
            </a:r>
            <a:r>
              <a:rPr lang="el-GR" sz="1600" dirty="0" err="1"/>
              <a:t>Λεγάκις</a:t>
            </a:r>
            <a:r>
              <a:rPr lang="el-GR" sz="1600" dirty="0"/>
              <a:t> Α. Περιγραφές όπου έχουν καταγραφεί </a:t>
            </a:r>
            <a:r>
              <a:rPr lang="el-GR" sz="1600" dirty="0" smtClean="0"/>
              <a:t>νυχτερίδες.</a:t>
            </a:r>
          </a:p>
          <a:p>
            <a:pPr>
              <a:spcBef>
                <a:spcPts val="600"/>
              </a:spcBef>
            </a:pPr>
            <a:r>
              <a:rPr lang="el-GR" sz="1600" b="1" dirty="0" smtClean="0"/>
              <a:t>Εικόνα 29. </a:t>
            </a:r>
            <a:r>
              <a:rPr lang="el-GR" sz="1600" dirty="0" smtClean="0"/>
              <a:t>Πηγή</a:t>
            </a:r>
            <a:r>
              <a:rPr lang="el-GR" sz="1600" dirty="0"/>
              <a:t>: </a:t>
            </a:r>
            <a:r>
              <a:rPr lang="el-GR" sz="1600" dirty="0" err="1"/>
              <a:t>Λεγάκις</a:t>
            </a:r>
            <a:r>
              <a:rPr lang="el-GR" sz="1600" dirty="0"/>
              <a:t> Α. Περιγραφές όπου έχουν καταγραφεί </a:t>
            </a:r>
            <a:r>
              <a:rPr lang="el-GR" sz="1600" dirty="0" smtClean="0"/>
              <a:t>μυρμήγκια.</a:t>
            </a:r>
            <a:endParaRPr lang="el-GR" sz="1600" dirty="0"/>
          </a:p>
          <a:p>
            <a:pPr>
              <a:spcBef>
                <a:spcPts val="600"/>
              </a:spcBef>
            </a:pPr>
            <a:r>
              <a:rPr lang="el-GR" sz="1600" b="1" dirty="0" smtClean="0"/>
              <a:t>Εικόνα 30</a:t>
            </a:r>
            <a:r>
              <a:rPr lang="el-GR" sz="1600" dirty="0" smtClean="0"/>
              <a:t>. Πηγή: </a:t>
            </a:r>
            <a:r>
              <a:rPr lang="en-US" sz="1600" dirty="0" err="1" smtClean="0"/>
              <a:t>Kuhnelt</a:t>
            </a:r>
            <a:r>
              <a:rPr lang="en-US" sz="1600" dirty="0"/>
              <a:t>. W. 1965. </a:t>
            </a:r>
            <a:r>
              <a:rPr lang="en-US" sz="1600" dirty="0" err="1"/>
              <a:t>Catalogus</a:t>
            </a:r>
            <a:r>
              <a:rPr lang="en-US" sz="1600" dirty="0"/>
              <a:t> </a:t>
            </a:r>
            <a:r>
              <a:rPr lang="en-US" sz="1600" dirty="0" err="1"/>
              <a:t>Faynee</a:t>
            </a:r>
            <a:r>
              <a:rPr lang="en-US" sz="1600" dirty="0"/>
              <a:t> </a:t>
            </a:r>
            <a:r>
              <a:rPr lang="en-US" sz="1600" dirty="0" err="1"/>
              <a:t>Graeciae</a:t>
            </a:r>
            <a:r>
              <a:rPr lang="en-US" sz="1600" dirty="0"/>
              <a:t>. Pars 1. </a:t>
            </a:r>
            <a:r>
              <a:rPr lang="en-US" sz="1600" dirty="0" err="1"/>
              <a:t>Tenebrionidae</a:t>
            </a:r>
            <a:r>
              <a:rPr lang="en-US" sz="1600" dirty="0"/>
              <a:t>.</a:t>
            </a:r>
          </a:p>
          <a:p>
            <a:pPr>
              <a:spcBef>
                <a:spcPts val="600"/>
              </a:spcBef>
            </a:pPr>
            <a:r>
              <a:rPr lang="el-GR" sz="1600" b="1" dirty="0" smtClean="0"/>
              <a:t>Εικόνα </a:t>
            </a:r>
            <a:r>
              <a:rPr lang="el-GR" sz="1600" b="1" dirty="0" smtClean="0"/>
              <a:t>31. </a:t>
            </a:r>
            <a:r>
              <a:rPr lang="en-US" sz="1600" dirty="0"/>
              <a:t>Copyrighted.</a:t>
            </a:r>
          </a:p>
          <a:p>
            <a:pPr>
              <a:spcBef>
                <a:spcPts val="600"/>
              </a:spcBef>
            </a:pPr>
            <a:endParaRPr lang="en-US" sz="1600" b="1" dirty="0"/>
          </a:p>
          <a:p>
            <a:pPr>
              <a:spcBef>
                <a:spcPts val="600"/>
              </a:spcBef>
            </a:pPr>
            <a:endParaRPr lang="en-US" sz="1600" b="1" dirty="0"/>
          </a:p>
          <a:p>
            <a:pPr>
              <a:spcBef>
                <a:spcPts val="600"/>
              </a:spcBef>
            </a:pPr>
            <a:endParaRPr lang="el-GR" sz="1600" b="1" dirty="0"/>
          </a:p>
        </p:txBody>
      </p:sp>
      <p:sp>
        <p:nvSpPr>
          <p:cNvPr id="6" name="Θέση υποσέλιδου 5"/>
          <p:cNvSpPr>
            <a:spLocks noGrp="1"/>
          </p:cNvSpPr>
          <p:nvPr>
            <p:ph type="ftr" sz="quarter" idx="11"/>
          </p:nvPr>
        </p:nvSpPr>
        <p:spPr/>
        <p:txBody>
          <a:bodyPr/>
          <a:lstStyle/>
          <a:p>
            <a:r>
              <a:rPr lang="el-GR" smtClean="0"/>
              <a:t>Ενότητα  5. Πανίδα της Ελλάδας (Μέρος Β')</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53</a:t>
            </a:fld>
            <a:endParaRPr lang="en-US"/>
          </a:p>
        </p:txBody>
      </p:sp>
    </p:spTree>
    <p:extLst>
      <p:ext uri="{BB962C8B-B14F-4D97-AF65-F5344CB8AC3E}">
        <p14:creationId xmlns:p14="http://schemas.microsoft.com/office/powerpoint/2010/main" val="3607091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1871553" y="4808120"/>
            <a:ext cx="2000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el-GR" altLang="el-GR" sz="1600" b="1" dirty="0">
                <a:latin typeface="+mn-lt"/>
              </a:rPr>
              <a:t>Ελέφαντες της Τήλου</a:t>
            </a:r>
            <a:endParaRPr lang="en-GB" altLang="el-GR" sz="1600" b="1" dirty="0">
              <a:latin typeface="+mn-lt"/>
            </a:endParaRPr>
          </a:p>
        </p:txBody>
      </p:sp>
      <p:sp>
        <p:nvSpPr>
          <p:cNvPr id="2" name="Τίτλος 1"/>
          <p:cNvSpPr>
            <a:spLocks noGrp="1"/>
          </p:cNvSpPr>
          <p:nvPr>
            <p:ph type="title"/>
          </p:nvPr>
        </p:nvSpPr>
        <p:spPr/>
        <p:txBody>
          <a:bodyPr>
            <a:normAutofit/>
          </a:bodyPr>
          <a:lstStyle/>
          <a:p>
            <a:r>
              <a:rPr lang="el-GR" sz="4000" dirty="0" smtClean="0"/>
              <a:t>Ελέφαντες Τήλου 1/2</a:t>
            </a:r>
            <a:endParaRPr lang="el-GR" sz="4000" dirty="0"/>
          </a:p>
        </p:txBody>
      </p:sp>
      <p:pic>
        <p:nvPicPr>
          <p:cNvPr id="5" name="Θέση περιεχομένου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0004" y="2132154"/>
            <a:ext cx="3886200" cy="2573055"/>
          </a:xfrm>
        </p:spPr>
      </p:pic>
      <p:pic>
        <p:nvPicPr>
          <p:cNvPr id="6" name="Θέση περιεχομένου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29791" y="1825625"/>
            <a:ext cx="2884918" cy="4351338"/>
          </a:xfrm>
        </p:spPr>
      </p:pic>
      <p:sp>
        <p:nvSpPr>
          <p:cNvPr id="7" name="Θέση υποσέλιδου 6"/>
          <p:cNvSpPr>
            <a:spLocks noGrp="1"/>
          </p:cNvSpPr>
          <p:nvPr>
            <p:ph type="ftr" sz="quarter" idx="11"/>
          </p:nvPr>
        </p:nvSpPr>
        <p:spPr/>
        <p:txBody>
          <a:bodyPr/>
          <a:lstStyle/>
          <a:p>
            <a:r>
              <a:rPr lang="el-GR" smtClean="0"/>
              <a:t>Ενότητα  5. Πανίδα της Ελλάδας (Μέρος Β')</a:t>
            </a:r>
            <a:endParaRPr lang="en-US"/>
          </a:p>
        </p:txBody>
      </p:sp>
      <p:sp>
        <p:nvSpPr>
          <p:cNvPr id="8" name="Θέση αριθμού διαφάνειας 7"/>
          <p:cNvSpPr>
            <a:spLocks noGrp="1"/>
          </p:cNvSpPr>
          <p:nvPr>
            <p:ph type="sldNum" sz="quarter" idx="12"/>
          </p:nvPr>
        </p:nvSpPr>
        <p:spPr/>
        <p:txBody>
          <a:bodyPr/>
          <a:lstStyle/>
          <a:p>
            <a:fld id="{58A56277-EA16-4AF5-BFB5-E5ECBBB39490}" type="slidenum">
              <a:rPr lang="en-US" smtClean="0"/>
              <a:pPr/>
              <a:t>6</a:t>
            </a:fld>
            <a:endParaRPr lang="en-US"/>
          </a:p>
        </p:txBody>
      </p:sp>
      <p:sp>
        <p:nvSpPr>
          <p:cNvPr id="9" name="TextBox 8"/>
          <p:cNvSpPr txBox="1"/>
          <p:nvPr/>
        </p:nvSpPr>
        <p:spPr>
          <a:xfrm>
            <a:off x="4532990" y="4428210"/>
            <a:ext cx="263214" cy="276999"/>
          </a:xfrm>
          <a:prstGeom prst="rect">
            <a:avLst/>
          </a:prstGeom>
          <a:noFill/>
        </p:spPr>
        <p:txBody>
          <a:bodyPr wrap="none" rtlCol="0">
            <a:spAutoFit/>
          </a:bodyPr>
          <a:lstStyle/>
          <a:p>
            <a:r>
              <a:rPr lang="el-GR" sz="1200" dirty="0" smtClean="0"/>
              <a:t>2</a:t>
            </a:r>
            <a:endParaRPr lang="en-US" sz="1200" dirty="0"/>
          </a:p>
        </p:txBody>
      </p:sp>
      <p:sp>
        <p:nvSpPr>
          <p:cNvPr id="10" name="TextBox 9"/>
          <p:cNvSpPr txBox="1"/>
          <p:nvPr/>
        </p:nvSpPr>
        <p:spPr>
          <a:xfrm>
            <a:off x="7701343" y="5899964"/>
            <a:ext cx="263214" cy="276999"/>
          </a:xfrm>
          <a:prstGeom prst="rect">
            <a:avLst/>
          </a:prstGeom>
          <a:noFill/>
        </p:spPr>
        <p:txBody>
          <a:bodyPr wrap="none" rtlCol="0">
            <a:spAutoFit/>
          </a:bodyPr>
          <a:lstStyle/>
          <a:p>
            <a:r>
              <a:rPr lang="el-GR" sz="1200" dirty="0" smtClean="0">
                <a:solidFill>
                  <a:schemeClr val="bg1"/>
                </a:solidFill>
              </a:rPr>
              <a:t>3</a:t>
            </a:r>
            <a:endParaRPr lang="en-US" sz="12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Ελέφαντες Τήλου 2/2</a:t>
            </a:r>
            <a:endParaRPr lang="el-GR" sz="4000" dirty="0"/>
          </a:p>
        </p:txBody>
      </p:sp>
      <p:pic>
        <p:nvPicPr>
          <p:cNvPr id="8" name="Θέση περιεχομένου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9594" y="1825625"/>
            <a:ext cx="5684812" cy="4351338"/>
          </a:xfrm>
        </p:spPr>
      </p:pic>
      <p:sp>
        <p:nvSpPr>
          <p:cNvPr id="9" name="Θέση υποσέλιδου 8"/>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10" name="Θέση αριθμού διαφάνειας 9"/>
          <p:cNvSpPr>
            <a:spLocks noGrp="1"/>
          </p:cNvSpPr>
          <p:nvPr>
            <p:ph type="sldNum" sz="quarter" idx="12"/>
          </p:nvPr>
        </p:nvSpPr>
        <p:spPr/>
        <p:txBody>
          <a:bodyPr/>
          <a:lstStyle/>
          <a:p>
            <a:fld id="{58A56277-EA16-4AF5-BFB5-E5ECBBB39490}" type="slidenum">
              <a:rPr lang="en-US" smtClean="0"/>
              <a:pPr/>
              <a:t>7</a:t>
            </a:fld>
            <a:endParaRPr lang="en-US"/>
          </a:p>
        </p:txBody>
      </p:sp>
      <p:sp>
        <p:nvSpPr>
          <p:cNvPr id="6" name="TextBox 5"/>
          <p:cNvSpPr txBox="1"/>
          <p:nvPr/>
        </p:nvSpPr>
        <p:spPr>
          <a:xfrm>
            <a:off x="7151192" y="5474690"/>
            <a:ext cx="263214" cy="276999"/>
          </a:xfrm>
          <a:prstGeom prst="rect">
            <a:avLst/>
          </a:prstGeom>
          <a:noFill/>
        </p:spPr>
        <p:txBody>
          <a:bodyPr wrap="none" rtlCol="0">
            <a:spAutoFit/>
          </a:bodyPr>
          <a:lstStyle/>
          <a:p>
            <a:r>
              <a:rPr lang="en-US" sz="1200" dirty="0" smtClean="0"/>
              <a:t>4</a:t>
            </a:r>
            <a:endParaRPr lang="en-US" sz="1200" dirty="0"/>
          </a:p>
        </p:txBody>
      </p:sp>
    </p:spTree>
    <p:extLst>
      <p:ext uri="{BB962C8B-B14F-4D97-AF65-F5344CB8AC3E}">
        <p14:creationId xmlns:p14="http://schemas.microsoft.com/office/powerpoint/2010/main" val="314335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Ενδημικός ελέφαντας και Ιπποπόταμος Κρήτης</a:t>
            </a:r>
            <a:endParaRPr lang="el-GR" sz="4000"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8216" y="1825625"/>
            <a:ext cx="5327568" cy="4351338"/>
          </a:xfrm>
        </p:spPr>
      </p:pic>
      <p:sp>
        <p:nvSpPr>
          <p:cNvPr id="5" name="Θέση υποσέλιδου 4"/>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pPr/>
              <a:t>8</a:t>
            </a:fld>
            <a:endParaRPr lang="en-US"/>
          </a:p>
        </p:txBody>
      </p:sp>
      <p:sp>
        <p:nvSpPr>
          <p:cNvPr id="7" name="TextBox 6"/>
          <p:cNvSpPr txBox="1"/>
          <p:nvPr/>
        </p:nvSpPr>
        <p:spPr>
          <a:xfrm>
            <a:off x="7104177" y="5835691"/>
            <a:ext cx="263214" cy="276999"/>
          </a:xfrm>
          <a:prstGeom prst="rect">
            <a:avLst/>
          </a:prstGeom>
          <a:noFill/>
        </p:spPr>
        <p:txBody>
          <a:bodyPr wrap="none" rtlCol="0">
            <a:spAutoFit/>
          </a:bodyPr>
          <a:lstStyle/>
          <a:p>
            <a:r>
              <a:rPr lang="el-GR" sz="1200" dirty="0" smtClean="0"/>
              <a:t>5</a:t>
            </a:r>
            <a:endParaRPr lang="en-US" sz="1200" dirty="0"/>
          </a:p>
        </p:txBody>
      </p:sp>
    </p:spTree>
    <p:extLst>
      <p:ext uri="{BB962C8B-B14F-4D97-AF65-F5344CB8AC3E}">
        <p14:creationId xmlns:p14="http://schemas.microsoft.com/office/powerpoint/2010/main" val="205980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365126"/>
            <a:ext cx="9144000" cy="1325563"/>
          </a:xfrm>
        </p:spPr>
        <p:txBody>
          <a:bodyPr>
            <a:normAutofit/>
          </a:bodyPr>
          <a:lstStyle/>
          <a:p>
            <a:r>
              <a:rPr lang="el-GR" sz="4000" dirty="0"/>
              <a:t>Η πανίδα τα τελευταία 3000 </a:t>
            </a:r>
            <a:r>
              <a:rPr lang="el-GR" sz="4000" dirty="0" smtClean="0"/>
              <a:t>χρόνια</a:t>
            </a:r>
            <a:r>
              <a:rPr lang="en-US" sz="4000" dirty="0" smtClean="0"/>
              <a:t> 1/5</a:t>
            </a:r>
            <a:endParaRPr lang="el-GR" sz="4000" dirty="0"/>
          </a:p>
        </p:txBody>
      </p:sp>
      <p:sp>
        <p:nvSpPr>
          <p:cNvPr id="3" name="Θέση περιεχομένου 2"/>
          <p:cNvSpPr>
            <a:spLocks noGrp="1"/>
          </p:cNvSpPr>
          <p:nvPr>
            <p:ph idx="1"/>
          </p:nvPr>
        </p:nvSpPr>
        <p:spPr>
          <a:xfrm>
            <a:off x="628650" y="1884588"/>
            <a:ext cx="7960702" cy="4246929"/>
          </a:xfrm>
        </p:spPr>
        <p:txBody>
          <a:bodyPr>
            <a:normAutofit fontScale="85000" lnSpcReduction="20000"/>
          </a:bodyPr>
          <a:lstStyle/>
          <a:p>
            <a:pPr marL="0" indent="0">
              <a:buNone/>
            </a:pPr>
            <a:r>
              <a:rPr lang="el-GR" sz="2800" dirty="0"/>
              <a:t>Πηγές: Ιστορικά κείμενα</a:t>
            </a:r>
          </a:p>
          <a:p>
            <a:pPr marL="0" indent="0">
              <a:lnSpc>
                <a:spcPct val="110000"/>
              </a:lnSpc>
              <a:buNone/>
            </a:pPr>
            <a:r>
              <a:rPr lang="el-GR" sz="2800" b="1" dirty="0" smtClean="0"/>
              <a:t>Αρχαία </a:t>
            </a:r>
            <a:r>
              <a:rPr lang="el-GR" sz="2800" b="1" dirty="0"/>
              <a:t>εποχή</a:t>
            </a:r>
          </a:p>
          <a:p>
            <a:pPr marL="0" indent="0">
              <a:lnSpc>
                <a:spcPct val="110000"/>
              </a:lnSpc>
              <a:buNone/>
            </a:pPr>
            <a:r>
              <a:rPr lang="el-GR" sz="2800" dirty="0"/>
              <a:t>Όμηρος, Ησίοδος, Ηρόδοτος, Ξενοφώντας, Θουκυδίδης, Αριστοτέλης, Θεόφραστος, Παυσανίας, Πλίνιος, </a:t>
            </a:r>
            <a:r>
              <a:rPr lang="el-GR" sz="2800" dirty="0" smtClean="0"/>
              <a:t>Στράβων.</a:t>
            </a:r>
            <a:endParaRPr lang="el-GR" sz="2800" dirty="0"/>
          </a:p>
          <a:p>
            <a:pPr marL="0" indent="0">
              <a:lnSpc>
                <a:spcPct val="110000"/>
              </a:lnSpc>
              <a:spcBef>
                <a:spcPts val="1800"/>
              </a:spcBef>
              <a:buNone/>
            </a:pPr>
            <a:r>
              <a:rPr lang="el-GR" sz="2800" b="1" dirty="0" smtClean="0"/>
              <a:t>Βυζαντινή </a:t>
            </a:r>
            <a:r>
              <a:rPr lang="el-GR" sz="2800" b="1" dirty="0"/>
              <a:t>εποχή</a:t>
            </a:r>
          </a:p>
          <a:p>
            <a:pPr marL="0" indent="0">
              <a:lnSpc>
                <a:spcPct val="110000"/>
              </a:lnSpc>
              <a:buNone/>
            </a:pPr>
            <a:r>
              <a:rPr lang="el-GR" sz="2800" dirty="0"/>
              <a:t>Βυζαντινοί φιλόσοφοι και </a:t>
            </a:r>
            <a:r>
              <a:rPr lang="el-GR" sz="2800" dirty="0" smtClean="0"/>
              <a:t>φυσιοδίφες.</a:t>
            </a:r>
            <a:endParaRPr lang="el-GR" sz="2800" dirty="0"/>
          </a:p>
          <a:p>
            <a:pPr marL="0" indent="0">
              <a:lnSpc>
                <a:spcPct val="110000"/>
              </a:lnSpc>
              <a:spcBef>
                <a:spcPts val="1800"/>
              </a:spcBef>
              <a:buNone/>
            </a:pPr>
            <a:r>
              <a:rPr lang="el-GR" sz="2800" b="1" dirty="0" smtClean="0"/>
              <a:t>Μεταβυζαντινή </a:t>
            </a:r>
            <a:r>
              <a:rPr lang="el-GR" sz="2800" b="1" dirty="0"/>
              <a:t>εποχή</a:t>
            </a:r>
          </a:p>
          <a:p>
            <a:pPr marL="0" indent="0">
              <a:lnSpc>
                <a:spcPct val="110000"/>
              </a:lnSpc>
              <a:buNone/>
            </a:pPr>
            <a:r>
              <a:rPr lang="el-GR" sz="2800" dirty="0"/>
              <a:t>Ξένοι περιηγητές, εκθέσεις κατακτητών, </a:t>
            </a:r>
            <a:r>
              <a:rPr lang="el-GR" sz="2800" dirty="0" err="1"/>
              <a:t>έλληνες</a:t>
            </a:r>
            <a:r>
              <a:rPr lang="el-GR" sz="2800" dirty="0"/>
              <a:t> </a:t>
            </a:r>
            <a:r>
              <a:rPr lang="el-GR" sz="2800" dirty="0" smtClean="0"/>
              <a:t>διανοούμενοι.</a:t>
            </a:r>
            <a:endParaRPr lang="el-GR" sz="2800" dirty="0"/>
          </a:p>
          <a:p>
            <a:endParaRPr lang="el-GR" dirty="0"/>
          </a:p>
        </p:txBody>
      </p:sp>
      <p:sp>
        <p:nvSpPr>
          <p:cNvPr id="4" name="Θέση υποσέλιδου 3"/>
          <p:cNvSpPr>
            <a:spLocks noGrp="1"/>
          </p:cNvSpPr>
          <p:nvPr>
            <p:ph type="ftr" sz="quarter" idx="11"/>
          </p:nvPr>
        </p:nvSpPr>
        <p:spPr/>
        <p:txBody>
          <a:bodyPr/>
          <a:lstStyle/>
          <a:p>
            <a:r>
              <a:rPr lang="el-GR" smtClean="0"/>
              <a:t>Ενότητα  5. Πανίδα της Ελλάδας (Μέρος Β')</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t>9</a:t>
            </a:fld>
            <a:endParaRPr lang="en-US"/>
          </a:p>
        </p:txBody>
      </p:sp>
    </p:spTree>
    <p:extLst>
      <p:ext uri="{BB962C8B-B14F-4D97-AF65-F5344CB8AC3E}">
        <p14:creationId xmlns:p14="http://schemas.microsoft.com/office/powerpoint/2010/main" val="3108840931"/>
      </p:ext>
    </p:extLst>
  </p:cSld>
  <p:clrMapOvr>
    <a:masterClrMapping/>
  </p:clrMapOvr>
</p:sld>
</file>

<file path=ppt/theme/theme1.xml><?xml version="1.0" encoding="utf-8"?>
<a:theme xmlns:a="http://schemas.openxmlformats.org/drawingml/2006/main" name="Θέμα του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1.pptx" id="{384095AA-3FED-4702-B384-88A1E9625162}" vid="{8E3B2130-187F-4ED6-B635-B15099330E8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TEMPLATE1a</Template>
  <TotalTime>1130</TotalTime>
  <Words>2330</Words>
  <Application>Microsoft Office PowerPoint</Application>
  <PresentationFormat>On-screen Show (4:3)</PresentationFormat>
  <Paragraphs>391</Paragraphs>
  <Slides>53</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 Unicode MS</vt:lpstr>
      <vt:lpstr>Arial</vt:lpstr>
      <vt:lpstr>Calibri</vt:lpstr>
      <vt:lpstr>Comic Sans MS</vt:lpstr>
      <vt:lpstr>Tahoma</vt:lpstr>
      <vt:lpstr>Wingdings</vt:lpstr>
      <vt:lpstr>Θέμα του Office</vt:lpstr>
      <vt:lpstr>Φύλλο εργασίας</vt:lpstr>
      <vt:lpstr>Ζωική Ποικιλότητα</vt:lpstr>
      <vt:lpstr>Η πανίδα του Πλειστοκαίνου</vt:lpstr>
      <vt:lpstr>Η πανίδα στο Ανώτερο Πλειστόκαινο 1/2</vt:lpstr>
      <vt:lpstr>Η πανίδα στο Ανώτερο Πλειστόκαινο 2/2</vt:lpstr>
      <vt:lpstr>Ενδημικά ελάφια Κρήτης</vt:lpstr>
      <vt:lpstr>Ελέφαντες Τήλου 1/2</vt:lpstr>
      <vt:lpstr>Ελέφαντες Τήλου 2/2</vt:lpstr>
      <vt:lpstr>Ενδημικός ελέφαντας και Ιπποπόταμος Κρήτης</vt:lpstr>
      <vt:lpstr>Η πανίδα τα τελευταία 3000 χρόνια 1/5</vt:lpstr>
      <vt:lpstr>Η πανίδα τα τελευταία 3000 χρόνια 2/5</vt:lpstr>
      <vt:lpstr>Αγαλματίδια, νομίσματα</vt:lpstr>
      <vt:lpstr>Σφραγιδόλιθοι, τοιχογραφίες</vt:lpstr>
      <vt:lpstr>Αγγεία</vt:lpstr>
      <vt:lpstr>Η πανίδα τα τελευταία 3000 χρόνια 3/5</vt:lpstr>
      <vt:lpstr>Η πανίδα τα τελευταία 3000 χρόνια 4/5</vt:lpstr>
      <vt:lpstr>Η πανίδα τα τελευταία 3000 χρόνια 5/5</vt:lpstr>
      <vt:lpstr>Χάρτες εξάπλωσης Σφήκα 1/2</vt:lpstr>
      <vt:lpstr>Χάρτες εξάπλωσης Σφήκα 2/2</vt:lpstr>
      <vt:lpstr>Ο άνθρωπος 1/2</vt:lpstr>
      <vt:lpstr>Το φυσικό σκηνικό</vt:lpstr>
      <vt:lpstr>Ορεινές περιοχές</vt:lpstr>
      <vt:lpstr>Ισόθερμοι</vt:lpstr>
      <vt:lpstr>Θερμοκρασία αέρα - υγρασίας</vt:lpstr>
      <vt:lpstr>Βροχή</vt:lpstr>
      <vt:lpstr>Βιοκλιματικές ζώνες</vt:lpstr>
      <vt:lpstr>Βιοκλιματικός χάρτης</vt:lpstr>
      <vt:lpstr>Εδαφολογικός χάρτης</vt:lpstr>
      <vt:lpstr>Βλάστηση</vt:lpstr>
      <vt:lpstr>Ο άνθρωπος 2/2</vt:lpstr>
      <vt:lpstr>Χρήσεις γης</vt:lpstr>
      <vt:lpstr>Η πανίδα της Ελλάδας σήμερα 1/2</vt:lpstr>
      <vt:lpstr>Η πανίδα της Ελλάδας σήμερα 2/2</vt:lpstr>
      <vt:lpstr>Αριθμός ειδών ανά 1000 km2</vt:lpstr>
      <vt:lpstr>Πόσο καλά γνωρίζουμε  την πανίδα μας ;</vt:lpstr>
      <vt:lpstr>Ποσοστά ελληνικών ειδών 1/2</vt:lpstr>
      <vt:lpstr>Ποσοστά ελληνικών ειδών 2/2</vt:lpstr>
      <vt:lpstr>Πόσα είδη μένει ακόμη να ανακαλυφθούν;</vt:lpstr>
      <vt:lpstr>Πού βρίσκεται αυτή πανίδα;</vt:lpstr>
      <vt:lpstr>Περιοχές που  έχουν καταγραφεί νυχτερίδες</vt:lpstr>
      <vt:lpstr>Περιοχές που  έχουν καταγραφεί μυρμήγκια</vt:lpstr>
      <vt:lpstr>Ζωογεωγραφικές περιοχές  Kuhnelt 1965</vt:lpstr>
      <vt:lpstr>Ζωογεωγραφικές περιοχές  της Ελλάδας  2/2</vt:lpstr>
      <vt:lpstr>Ζωογεωγραφικές επιρροές  στην περιοχή της Μεσογείου</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vt:lpstr>
      <vt:lpstr>Σημείωμα  Χρήσης Έργων Τρίτων (3/3)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Vassiliki Siafaka</dc:creator>
  <cp:lastModifiedBy>giorgos</cp:lastModifiedBy>
  <cp:revision>184</cp:revision>
  <dcterms:created xsi:type="dcterms:W3CDTF">2015-03-24T06:43:16Z</dcterms:created>
  <dcterms:modified xsi:type="dcterms:W3CDTF">2016-04-29T08:25:31Z</dcterms:modified>
</cp:coreProperties>
</file>