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319" r:id="rId4"/>
    <p:sldId id="266" r:id="rId5"/>
    <p:sldId id="301" r:id="rId6"/>
    <p:sldId id="32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2" r:id="rId17"/>
    <p:sldId id="313" r:id="rId18"/>
    <p:sldId id="314" r:id="rId19"/>
    <p:sldId id="318" r:id="rId20"/>
    <p:sldId id="317" r:id="rId21"/>
    <p:sldId id="280" r:id="rId22"/>
    <p:sldId id="290" r:id="rId23"/>
    <p:sldId id="295" r:id="rId24"/>
    <p:sldId id="299" r:id="rId25"/>
    <p:sldId id="292" r:id="rId26"/>
    <p:sldId id="291" r:id="rId27"/>
    <p:sldId id="294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19"/>
            <p14:sldId id="266"/>
            <p14:sldId id="301"/>
            <p14:sldId id="32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2"/>
            <p14:sldId id="313"/>
            <p14:sldId id="314"/>
            <p14:sldId id="318"/>
            <p14:sldId id="317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4" d="100"/>
          <a:sy n="64" d="100"/>
        </p:scale>
        <p:origin x="6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23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96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71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78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272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874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50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035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224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55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0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15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10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82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Παρουσίαση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Ανοικτού Ακαδημαϊκού Μαθήματος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Παρουσίαση Ανοικτού Ακαδημαϊκού</a:t>
            </a:r>
            <a:r>
              <a:rPr lang="el-GR" sz="1000" baseline="0" dirty="0" smtClean="0">
                <a:solidFill>
                  <a:srgbClr val="5075BC"/>
                </a:solidFill>
              </a:rPr>
              <a:t> Μαθήματος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Παρουσίαση Ανοικτού Ακαδημαϊκού</a:t>
            </a:r>
            <a:r>
              <a:rPr lang="el-GR" sz="1000" baseline="0" dirty="0" smtClean="0">
                <a:solidFill>
                  <a:srgbClr val="5075BC"/>
                </a:solidFill>
              </a:rPr>
              <a:t> Μαθήματος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Παρουσίαση Ανοικτού Ακαδημαϊκού</a:t>
            </a:r>
            <a:r>
              <a:rPr lang="el-GR" sz="1000" baseline="0" dirty="0" smtClean="0">
                <a:solidFill>
                  <a:srgbClr val="5075BC"/>
                </a:solidFill>
              </a:rPr>
              <a:t> Μαθήματος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Παρουσίαση Ανοικτού Ακαδημαϊκού</a:t>
            </a:r>
            <a:r>
              <a:rPr lang="el-GR" sz="1000" baseline="0" dirty="0" smtClean="0">
                <a:solidFill>
                  <a:srgbClr val="5075BC"/>
                </a:solidFill>
              </a:rPr>
              <a:t> Μαθήματος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Παρουσίαση Ανοικτού Ακαδημαϊκού</a:t>
            </a:r>
            <a:r>
              <a:rPr lang="el-GR" sz="1000" baseline="0" dirty="0" smtClean="0">
                <a:solidFill>
                  <a:srgbClr val="5075BC"/>
                </a:solidFill>
              </a:rPr>
              <a:t> Μαθήματος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NOC102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gunet.gr/courses/OCGU10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opencourses.gr/" TargetMode="External"/><Relationship Id="rId5" Type="http://schemas.openxmlformats.org/officeDocument/2006/relationships/hyperlink" Target="http://delos.uoa.gr/opendelos/" TargetMode="External"/><Relationship Id="rId4" Type="http://schemas.openxmlformats.org/officeDocument/2006/relationships/hyperlink" Target="http://opencourses.uoa.gr/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Ανάπτυξη Ανοικτού Ακαδημαϊκού Μαθήματος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Παρουσίαση Ανοικτού Ακαδημαϊκού Μαθήματος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Κεντρική Ομάδα Διαχείρισης Έργου «Ανοικτά Ακαδημαϊκά Μαθήματα στο Πανεπιστήμιο Αθηνών»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Είναι ελεύθερα προσβάσιμα χωρίς να απαιτείται εγγραφή στην πλατφόρμα ή στα μαθήματα 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l-GR" sz="2800" dirty="0" smtClean="0"/>
              <a:t>Προσφέρονται δωρεάν</a:t>
            </a:r>
            <a:r>
              <a:rPr lang="en-US" sz="2800" dirty="0" smtClean="0"/>
              <a:t>. 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Ανοικτά Ακαδημαϊκά Μαθήματα:</a:t>
            </a:r>
            <a:r>
              <a:rPr lang="en-US" sz="2400" dirty="0" smtClean="0"/>
              <a:t> </a:t>
            </a:r>
            <a:endParaRPr lang="el-GR" sz="2400" dirty="0" smtClean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Ανοικτή-ελεύθερη πρόσβαση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93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Γίνεται αναφορά στους δημιουργούς των μαθημάτων με καθορισμένο τρόπο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l-GR" sz="2800" dirty="0" smtClean="0"/>
              <a:t>Απαγορεύεται η εμπορική χρήση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l-GR" sz="2800" dirty="0" smtClean="0"/>
              <a:t>Σε περίπτωση που δημιουργηθεί παράγωγο έργο θα πρέπει και αυτό να διατίθεται με τους ίδιους όρους χρήσης. 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400" dirty="0" smtClean="0"/>
              <a:t>Τα Ανοικτά Ακαδημαϊκά Μαθήματα</a:t>
            </a:r>
            <a:r>
              <a:rPr lang="en-US" sz="2400" dirty="0" smtClean="0"/>
              <a:t> </a:t>
            </a:r>
            <a:r>
              <a:rPr lang="el-GR" altLang="el-GR" sz="2400" dirty="0"/>
              <a:t>διατίθενται</a:t>
            </a:r>
            <a:r>
              <a:rPr lang="en-US" altLang="el-GR" sz="2400" dirty="0"/>
              <a:t> </a:t>
            </a:r>
            <a:r>
              <a:rPr lang="el-GR" altLang="el-GR" sz="2400" dirty="0"/>
              <a:t>με την ανοικτή άδεια χρήσης </a:t>
            </a:r>
            <a:r>
              <a:rPr lang="en-US" altLang="el-GR" sz="2400" dirty="0"/>
              <a:t>Creative Commons </a:t>
            </a:r>
            <a:r>
              <a:rPr lang="el-GR" altLang="el-GR" sz="2400" dirty="0"/>
              <a:t>Αναφορά – Μη εμπορική χρήση – Παρόμοια Διανομή </a:t>
            </a:r>
            <a:r>
              <a:rPr lang="en-US" altLang="el-GR" sz="2400" dirty="0"/>
              <a:t>(CC BY-NC-SA v4).</a:t>
            </a:r>
            <a:br>
              <a:rPr lang="en-US" altLang="el-GR" sz="2400" dirty="0"/>
            </a:br>
            <a:r>
              <a:rPr lang="el-GR" altLang="el-GR" sz="2400" dirty="0"/>
              <a:t>Αυτό σημαίνει ότι </a:t>
            </a:r>
            <a:r>
              <a:rPr lang="el-GR" sz="2400" dirty="0" smtClean="0"/>
              <a:t>οι διδάσκοντες/διδάσκουσες  </a:t>
            </a:r>
            <a:r>
              <a:rPr lang="el-GR" sz="2400" dirty="0"/>
              <a:t>και το Πανεπιστήμιο Αθηνών παραμένουν κάτοχοι του </a:t>
            </a:r>
            <a:r>
              <a:rPr lang="en-US" sz="2400" dirty="0"/>
              <a:t>Copyright </a:t>
            </a:r>
            <a:r>
              <a:rPr lang="el-GR" sz="2400" dirty="0"/>
              <a:t>επί του </a:t>
            </a:r>
            <a:r>
              <a:rPr lang="el-GR" sz="2400" dirty="0" smtClean="0"/>
              <a:t>υλικού ενώ </a:t>
            </a:r>
            <a:r>
              <a:rPr lang="el-GR" altLang="el-GR" sz="2400" dirty="0" smtClean="0"/>
              <a:t>επιτρέπεται </a:t>
            </a:r>
            <a:r>
              <a:rPr lang="el-GR" altLang="el-GR" sz="2400" dirty="0"/>
              <a:t>αυτόματα η χρήση τους σε τρίτους υπό τις εξής προϋποθέσεις: </a:t>
            </a:r>
          </a:p>
          <a:p>
            <a:r>
              <a:rPr lang="en-US" sz="2400" dirty="0" smtClean="0"/>
              <a:t> </a:t>
            </a:r>
            <a:endParaRPr lang="el-GR" sz="2400" dirty="0" smtClean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Ανοικτή άδεια χρήσης </a:t>
            </a:r>
            <a:r>
              <a:rPr lang="en-US" dirty="0" smtClean="0"/>
              <a:t>Creative Commons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62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Δομή ενός τυπικού Ανοικτού Ακαδημαϊκού Μαθήματος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75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Κεντρική σελίδα</a:t>
            </a:r>
            <a:endParaRPr lang="el-GR" sz="3600" dirty="0"/>
          </a:p>
        </p:txBody>
      </p:sp>
      <p:sp>
        <p:nvSpPr>
          <p:cNvPr id="13" name="Right Brace 3"/>
          <p:cNvSpPr/>
          <p:nvPr/>
        </p:nvSpPr>
        <p:spPr>
          <a:xfrm>
            <a:off x="5652120" y="2348880"/>
            <a:ext cx="216024" cy="12241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868144" y="270892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περιγραφή  &amp; εικόνα </a:t>
            </a:r>
            <a:endParaRPr lang="el-GR" dirty="0"/>
          </a:p>
        </p:txBody>
      </p:sp>
      <p:sp>
        <p:nvSpPr>
          <p:cNvPr id="29" name="Right Brace 3"/>
          <p:cNvSpPr/>
          <p:nvPr/>
        </p:nvSpPr>
        <p:spPr>
          <a:xfrm>
            <a:off x="5724128" y="4221088"/>
            <a:ext cx="283022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156176" y="4869160"/>
            <a:ext cx="14766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Θεματικές </a:t>
            </a:r>
            <a:br>
              <a:rPr lang="el-GR" dirty="0" smtClean="0"/>
            </a:br>
            <a:r>
              <a:rPr lang="el-GR" dirty="0" smtClean="0"/>
              <a:t>Ενότητες</a:t>
            </a:r>
            <a:endParaRPr lang="el-GR" dirty="0"/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5940152" y="3573016"/>
            <a:ext cx="24482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ταυτότητα &amp; άδεια χρήσης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5084649" cy="500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- Ορθογώνιο"/>
          <p:cNvSpPr/>
          <p:nvPr/>
        </p:nvSpPr>
        <p:spPr>
          <a:xfrm>
            <a:off x="5865639" y="1196459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dirty="0" smtClean="0"/>
              <a:t>Στοιχεία προγράμματος σπουδών </a:t>
            </a:r>
            <a:br>
              <a:rPr lang="el-GR" altLang="el-GR" dirty="0" smtClean="0"/>
            </a:br>
            <a:r>
              <a:rPr lang="el-GR" altLang="el-GR" dirty="0" smtClean="0"/>
              <a:t>(τίτλος, στόχοι, βιβλιογραφία, διδάσκων, κλπ)</a:t>
            </a:r>
            <a:endParaRPr lang="el-GR" dirty="0" smtClean="0"/>
          </a:p>
        </p:txBody>
      </p:sp>
      <p:sp>
        <p:nvSpPr>
          <p:cNvPr id="26" name="Right Brace 3"/>
          <p:cNvSpPr/>
          <p:nvPr/>
        </p:nvSpPr>
        <p:spPr>
          <a:xfrm rot="10800000" flipH="1">
            <a:off x="5652120" y="1364868"/>
            <a:ext cx="213519" cy="9120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7" name="Right Brace 3"/>
          <p:cNvSpPr/>
          <p:nvPr/>
        </p:nvSpPr>
        <p:spPr>
          <a:xfrm rot="10800000" flipH="1">
            <a:off x="5712264" y="3645024"/>
            <a:ext cx="117727" cy="360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1830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Περιεχόμενα Θεματικής Ενότητας</a:t>
            </a:r>
            <a:endParaRPr lang="el-G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5139482" cy="461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3"/>
          <p:cNvSpPr/>
          <p:nvPr/>
        </p:nvSpPr>
        <p:spPr>
          <a:xfrm>
            <a:off x="5940152" y="3212976"/>
            <a:ext cx="144016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ight Brace 3"/>
          <p:cNvSpPr/>
          <p:nvPr/>
        </p:nvSpPr>
        <p:spPr>
          <a:xfrm>
            <a:off x="5940152" y="2132856"/>
            <a:ext cx="144016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Right Brace 3"/>
          <p:cNvSpPr/>
          <p:nvPr/>
        </p:nvSpPr>
        <p:spPr>
          <a:xfrm>
            <a:off x="6012160" y="4869160"/>
            <a:ext cx="144016" cy="9361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Right Brace 3"/>
          <p:cNvSpPr/>
          <p:nvPr/>
        </p:nvSpPr>
        <p:spPr>
          <a:xfrm>
            <a:off x="5940152" y="4077072"/>
            <a:ext cx="144016" cy="360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00192" y="234888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περιγραφή  &amp; εικόνα </a:t>
            </a:r>
            <a:endParaRPr lang="el-GR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300192" y="3284984"/>
            <a:ext cx="24482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παρουσιάσεις &amp; σημειώσεις </a:t>
            </a:r>
            <a:endParaRPr lang="el-GR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300192" y="4077072"/>
            <a:ext cx="26642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ασκήσεις αυτοαξιολόγησης</a:t>
            </a:r>
            <a:endParaRPr lang="el-GR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372200" y="50851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βιντεοδιαλέξεις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749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Μεταδεδομένα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313" y="1556792"/>
            <a:ext cx="6947373" cy="456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1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Γενικές προδιαγραφές για τη διαμόρφωση του εκπαιδευτικού υλικού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4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MS-Office Word 2013.</a:t>
            </a:r>
          </a:p>
          <a:p>
            <a:r>
              <a:rPr lang="en-US" sz="2800" dirty="0" smtClean="0"/>
              <a:t>MS-</a:t>
            </a:r>
            <a:r>
              <a:rPr lang="en-US" sz="2800" dirty="0" err="1" smtClean="0"/>
              <a:t>Powerpont</a:t>
            </a:r>
            <a:r>
              <a:rPr lang="en-US" sz="2800" dirty="0" smtClean="0"/>
              <a:t> 2013.</a:t>
            </a:r>
          </a:p>
          <a:p>
            <a:r>
              <a:rPr lang="en-US" sz="2800" dirty="0" err="1" smtClean="0"/>
              <a:t>LaTex</a:t>
            </a:r>
            <a:r>
              <a:rPr lang="en-US" sz="2800" dirty="0" smtClean="0"/>
              <a:t>.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Διαμόρφωση με βάση πρότυπα (</a:t>
            </a:r>
            <a:r>
              <a:rPr lang="en-US" sz="2400" dirty="0" smtClean="0"/>
              <a:t>templates) </a:t>
            </a:r>
            <a:r>
              <a:rPr lang="el-GR" sz="2400" dirty="0" smtClean="0"/>
              <a:t>που έχουν αναπτυχθεί από τη «Μονάδα Προσβασιμότητας για φοιτητές με αναπηρία» του ΕΚΠΑ για αρχεία:</a:t>
            </a:r>
            <a:r>
              <a:rPr lang="en-US" sz="2400" dirty="0" smtClean="0"/>
              <a:t> </a:t>
            </a:r>
            <a:endParaRPr lang="el-GR" sz="2400" dirty="0" smtClean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Προσβασιμότητα από </a:t>
            </a:r>
            <a:r>
              <a:rPr lang="el-GR" dirty="0" err="1" smtClean="0"/>
              <a:t>ΑμεΑ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8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Πνευματικά δικαιώματα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Για την ενσωμάτωση στο εκπαιδευτικό υλικό του Ανοικτού Ακαδημαϊκού Μαθήματος έργων τρίτων τα οποία προστατεύονται από </a:t>
            </a:r>
            <a:r>
              <a:rPr lang="en-US" sz="2400" dirty="0" smtClean="0"/>
              <a:t>Copyright </a:t>
            </a:r>
            <a:r>
              <a:rPr lang="el-GR" sz="2400" dirty="0" smtClean="0"/>
              <a:t>προηγείται διαδικασία εκκαθάρισης.</a:t>
            </a:r>
          </a:p>
          <a:p>
            <a:r>
              <a:rPr lang="el-GR" sz="2400" dirty="0" smtClean="0"/>
              <a:t>Τα Ανοικτά Ακαδημαϊκά Μαθήματα διατίθενται με κάποια από τις ανοικτές άδειες </a:t>
            </a:r>
            <a:r>
              <a:rPr lang="en-US" sz="2400" dirty="0" smtClean="0"/>
              <a:t>Creative Commons, </a:t>
            </a:r>
            <a:r>
              <a:rPr lang="el-GR" sz="2400" dirty="0" smtClean="0"/>
              <a:t>τυπικά την </a:t>
            </a:r>
            <a:r>
              <a:rPr lang="en-US" sz="2400" dirty="0" smtClean="0"/>
              <a:t>CC-BY-NC-ND v4 (Creative Commons </a:t>
            </a:r>
            <a:r>
              <a:rPr lang="el-GR" sz="2400" dirty="0" smtClean="0"/>
              <a:t>Αναφορά-Μη εμπορική χρήση-Παρόμοια διανομή). Οι διδάσκοντες/διδάσκουσες και το Πανεπιστήμιο Αθηνών παραμένουν κάτοχοι του </a:t>
            </a:r>
            <a:r>
              <a:rPr lang="en-US" sz="2400" dirty="0" smtClean="0"/>
              <a:t>Copyright </a:t>
            </a:r>
            <a:r>
              <a:rPr lang="el-GR" sz="2400" dirty="0" smtClean="0"/>
              <a:t>επί των Ανοικτών Ακαδημαϊκών Μαθημάτων και του εκπαιδευτικού υλικού τους. </a:t>
            </a:r>
          </a:p>
        </p:txBody>
      </p:sp>
    </p:spTree>
    <p:extLst>
      <p:ext uri="{BB962C8B-B14F-4D97-AF65-F5344CB8AC3E}">
        <p14:creationId xmlns:p14="http://schemas.microsoft.com/office/powerpoint/2010/main" val="3146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Με στόχο την αυτοδύναμη μελέτη, το </a:t>
            </a:r>
            <a:r>
              <a:rPr lang="el-GR" sz="2800" dirty="0"/>
              <a:t>εκπαιδευτικό υλικό κάθε Ανοικτού Ακαδημαϊκού Μαθήματος παρουσιάζεται δομημένο σε Θεματικές Ενότητες, </a:t>
            </a:r>
            <a:r>
              <a:rPr lang="el-GR" sz="2800" dirty="0" smtClean="0"/>
              <a:t>μέσω της </a:t>
            </a:r>
            <a:r>
              <a:rPr lang="el-GR" sz="2800" dirty="0"/>
              <a:t>αντίστοιχης λειτουργικότητας της πλατφόρμας </a:t>
            </a:r>
            <a:r>
              <a:rPr lang="en-US" sz="2800" dirty="0"/>
              <a:t>Open </a:t>
            </a:r>
            <a:r>
              <a:rPr lang="en-US" sz="2800" dirty="0" err="1"/>
              <a:t>eClass</a:t>
            </a:r>
            <a:r>
              <a:rPr lang="el-GR" sz="2800" dirty="0"/>
              <a:t>. 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</a:t>
            </a:r>
            <a:r>
              <a:rPr lang="en-US" dirty="0" smtClean="0"/>
              <a:t> (1/2)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50" y="1950503"/>
            <a:ext cx="5111750" cy="38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Η παρουσίαση των γενικών χαρακτηριστικών των Ανοικτών Ακαδημαϊκών Μαθημάτων.</a:t>
            </a:r>
          </a:p>
          <a:p>
            <a:pPr marL="0"/>
            <a:r>
              <a:rPr lang="el-GR" dirty="0" smtClean="0"/>
              <a:t>Η παρουσίαση της δομής και των γενικών μορφολογικών προδιαγραφών ενός τυπικού </a:t>
            </a:r>
            <a:r>
              <a:rPr lang="el-GR" dirty="0"/>
              <a:t>Ανοικτού Ακαδημαϊκού </a:t>
            </a:r>
            <a:r>
              <a:rPr lang="el-GR" dirty="0" smtClean="0"/>
              <a:t>Μαθήματος.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Σε κάθε Θεματική Ενότητα παρουσιάζεται το αντίστοιχο εκπαιδευτικό υλικό: Έγγραφα (παρουσιάσεις, σημειώσεις, ασκήσεις),  Ασκήσεις, Πολυμέσα (βιντεοδιαλέξεις) κτλ. 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</a:t>
            </a:r>
            <a:r>
              <a:rPr lang="en-US" dirty="0" smtClean="0"/>
              <a:t> (2/2)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1948350"/>
            <a:ext cx="5111750" cy="383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0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</a:t>
            </a:r>
            <a:r>
              <a:rPr lang="el-GR" sz="2000" dirty="0" smtClean="0"/>
              <a:t>έργο</a:t>
            </a:r>
            <a:r>
              <a:rPr lang="en-US" sz="2000" dirty="0" smtClean="0"/>
              <a:t> </a:t>
            </a:r>
            <a:r>
              <a:rPr lang="el-GR" sz="2000" dirty="0"/>
              <a:t>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</a:t>
            </a:r>
            <a:r>
              <a:rPr lang="el-GR" sz="2000" dirty="0" smtClean="0"/>
              <a:t>υλοποιείται στο πλαίσιο του Επιχειρησιακού Προγράμματος «Εκπαίδευση </a:t>
            </a:r>
            <a:r>
              <a:rPr lang="el-GR" sz="2000" smtClean="0"/>
              <a:t>και </a:t>
            </a:r>
            <a:r>
              <a:rPr lang="el-GR" sz="2000" smtClean="0"/>
              <a:t>Διά </a:t>
            </a:r>
            <a:r>
              <a:rPr lang="el-GR" sz="2000" dirty="0" smtClean="0"/>
              <a:t>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  <a:p>
            <a:pPr marL="0" indent="0">
              <a:buNone/>
            </a:pP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Αθηνών. «Ανάπτυξη Ανοικτού Ακαδημαϊκού Μαθήματος. Παρουσίαση Ανοικτού Ακαδημαϊκού Μαθήματος».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http://opencourses.uoa.gr/courses/NOC102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Γενικά στοιχεία για τα Ανοικτά Ακαδημαϊκά Μαθήματα.</a:t>
            </a:r>
          </a:p>
          <a:p>
            <a:pPr marL="0"/>
            <a:r>
              <a:rPr lang="el-GR" dirty="0" smtClean="0"/>
              <a:t>Δομή ενός τυπικού Ανοικτού Ακαδημαϊκού Μαθήματος.</a:t>
            </a:r>
          </a:p>
          <a:p>
            <a:pPr marL="0"/>
            <a:r>
              <a:rPr lang="el-GR" dirty="0" smtClean="0"/>
              <a:t>Γενικές προδιαγραφές για τη διαμόρφωση του εκπαιδευτικού υλικού.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0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Γενικά στοιχεία για τα Ανοικτά Ακαδημαϊκά Μαθήματα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Ανοικτό Ακαδημαϊκό Μάθημα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Ανοικτό Ακαδημαϊκό </a:t>
            </a:r>
            <a:r>
              <a:rPr lang="el-GR" sz="2800" dirty="0" smtClean="0"/>
              <a:t>Μάθημα</a:t>
            </a:r>
            <a:r>
              <a:rPr lang="en-US" sz="2800" dirty="0" smtClean="0"/>
              <a:t>, </a:t>
            </a:r>
            <a:r>
              <a:rPr lang="el-GR" sz="2800" dirty="0"/>
              <a:t>στα πλαίσια του έργου «Ανοικτά Ακαδημαϊκά Μαθήματα στο Πανεπιστήμιο Αθηνών</a:t>
            </a:r>
            <a:r>
              <a:rPr lang="en-US" sz="2800" dirty="0"/>
              <a:t> (2012-2015)</a:t>
            </a:r>
            <a:r>
              <a:rPr lang="el-GR" sz="2800" dirty="0"/>
              <a:t>», είναι ένα μάθημα προπτυχιακού ή μεταπτυχιακού προγράμματος </a:t>
            </a:r>
            <a:r>
              <a:rPr lang="el-GR" sz="2800" dirty="0" smtClean="0"/>
              <a:t>σπουδών</a:t>
            </a:r>
            <a:r>
              <a:rPr lang="en-US" sz="2800" dirty="0" smtClean="0"/>
              <a:t> (</a:t>
            </a:r>
            <a:r>
              <a:rPr lang="el-GR" sz="2800" dirty="0" smtClean="0"/>
              <a:t>ή </a:t>
            </a:r>
            <a:r>
              <a:rPr lang="el-GR" sz="2800" dirty="0"/>
              <a:t>αυτόνομο μέρος </a:t>
            </a:r>
            <a:r>
              <a:rPr lang="el-GR" sz="2800" dirty="0" smtClean="0"/>
              <a:t>του</a:t>
            </a:r>
            <a:r>
              <a:rPr lang="en-US" sz="2800" dirty="0" smtClean="0"/>
              <a:t>)</a:t>
            </a:r>
            <a:r>
              <a:rPr lang="el-GR" sz="2800" dirty="0" smtClean="0"/>
              <a:t> </a:t>
            </a:r>
            <a:r>
              <a:rPr lang="el-GR" sz="2800" dirty="0"/>
              <a:t>το εκπαιδευτικό υλικό του οποίου έχει διαμορφωθεί ώστε να επιτρέπει την </a:t>
            </a:r>
            <a:r>
              <a:rPr lang="el-GR" sz="2800" b="1" dirty="0"/>
              <a:t>αυτοδύναμη μελέτη. </a:t>
            </a:r>
            <a:r>
              <a:rPr lang="el-GR" sz="2800" dirty="0"/>
              <a:t>Τα</a:t>
            </a:r>
            <a:r>
              <a:rPr lang="el-GR" sz="2800" b="1" dirty="0"/>
              <a:t> </a:t>
            </a:r>
            <a:r>
              <a:rPr lang="el-GR" sz="2800" dirty="0"/>
              <a:t>Ανοικτά Ακαδημαϊκά Μαθήματα</a:t>
            </a:r>
            <a:r>
              <a:rPr lang="el-GR" sz="2800" b="1" dirty="0"/>
              <a:t> </a:t>
            </a:r>
            <a:r>
              <a:rPr lang="el-GR" sz="2800" dirty="0"/>
              <a:t>προσφέρονται με </a:t>
            </a:r>
            <a:r>
              <a:rPr lang="el-GR" sz="2800" b="1" dirty="0"/>
              <a:t>ανοικτή</a:t>
            </a:r>
            <a:r>
              <a:rPr lang="en-US" sz="2800" b="1" dirty="0"/>
              <a:t>-</a:t>
            </a:r>
            <a:r>
              <a:rPr lang="el-GR" sz="2800" b="1" dirty="0"/>
              <a:t>ελεύθερη πρόσβαση</a:t>
            </a:r>
            <a:r>
              <a:rPr lang="el-GR" sz="2800" dirty="0"/>
              <a:t> </a:t>
            </a:r>
            <a:r>
              <a:rPr lang="el-GR" altLang="el-GR" sz="2800" dirty="0"/>
              <a:t>και με </a:t>
            </a:r>
            <a:r>
              <a:rPr lang="el-GR" altLang="el-GR" sz="2800" b="1" dirty="0"/>
              <a:t>ανοικτή άδεια χρήσης</a:t>
            </a:r>
            <a:r>
              <a:rPr lang="el-GR" altLang="el-GR" sz="2800" dirty="0"/>
              <a:t> </a:t>
            </a:r>
            <a:r>
              <a:rPr lang="en-US" altLang="el-GR" sz="2800" dirty="0"/>
              <a:t>Creative </a:t>
            </a:r>
            <a:r>
              <a:rPr lang="en-US" altLang="el-GR" sz="2800" dirty="0" smtClean="0"/>
              <a:t>Commons </a:t>
            </a:r>
            <a:r>
              <a:rPr lang="el-GR" altLang="el-GR" sz="2800" dirty="0" smtClean="0"/>
              <a:t>μέσω της πλατφόρμας </a:t>
            </a:r>
            <a:r>
              <a:rPr lang="en-US" altLang="el-GR" sz="2800" dirty="0" smtClean="0"/>
              <a:t>Open </a:t>
            </a:r>
            <a:r>
              <a:rPr lang="en-US" altLang="el-GR" sz="2800" dirty="0" err="1" smtClean="0"/>
              <a:t>eClass</a:t>
            </a:r>
            <a:r>
              <a:rPr lang="en-US" altLang="el-GR" sz="2800" dirty="0" smtClean="0"/>
              <a:t>. </a:t>
            </a:r>
            <a:r>
              <a:rPr lang="el-GR" alt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902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ενίσχυση της κουλτούρας αξιοποίησης των νέων δυνατοτήτων που παρέχουν οι Τεχνολογίες Πληροφορικής και Επικοινωνιών </a:t>
            </a:r>
            <a:r>
              <a:rPr lang="el-GR" sz="2800" dirty="0" smtClean="0"/>
              <a:t>για </a:t>
            </a:r>
            <a:r>
              <a:rPr lang="el-GR" sz="2800"/>
              <a:t>την </a:t>
            </a:r>
            <a:r>
              <a:rPr lang="el-GR" sz="2800" smtClean="0"/>
              <a:t>παραγωγή </a:t>
            </a:r>
            <a:r>
              <a:rPr lang="el-GR" sz="2800" dirty="0"/>
              <a:t>ψηφιακού εκπαιδευτικού περιεχομένου υψηλής ποιότητας </a:t>
            </a:r>
            <a:r>
              <a:rPr lang="el-GR" sz="2800" dirty="0" smtClean="0"/>
              <a:t>με σκοπό την αναβάθμιση της εκπαιδευτικής διαδικασίας, την ενίσχυση του κοινωνικού ρόλου του Πανεπιστημίου Αθηνών και την ευρύτερη προβολή του διδακτικού έργου του.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36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 υλικό – προδιαγραφές Ανοικτών Ακαδημαϊκών Μαθημάτων</a:t>
            </a:r>
            <a:endParaRPr lang="el-GR" dirty="0"/>
          </a:p>
        </p:txBody>
      </p:sp>
      <p:pic>
        <p:nvPicPr>
          <p:cNvPr id="3" name="Picture 2" descr="C:\Users\Costas\Desktop\MELH_DEP_prodiagrafes_sxima_NE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838" y="1700808"/>
            <a:ext cx="7809340" cy="454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4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Τα</a:t>
            </a:r>
            <a:r>
              <a:rPr lang="el-GR" sz="2800" b="1" dirty="0" smtClean="0"/>
              <a:t> </a:t>
            </a:r>
            <a:r>
              <a:rPr lang="el-GR" sz="2800" dirty="0" smtClean="0"/>
              <a:t>Ανοικτά Ακαδημαϊκά Μαθήματα</a:t>
            </a:r>
            <a:r>
              <a:rPr lang="el-GR" sz="2800" b="1" dirty="0" smtClean="0"/>
              <a:t> </a:t>
            </a:r>
            <a:r>
              <a:rPr lang="el-GR" sz="2800" dirty="0" smtClean="0"/>
              <a:t>του Πανεπιστημίου Αθηνών φιλοξενούνται στην ιδρυματική </a:t>
            </a:r>
            <a:r>
              <a:rPr lang="el-GR" altLang="el-GR" sz="2800" dirty="0" smtClean="0"/>
              <a:t>πλατφόρμα </a:t>
            </a:r>
            <a:r>
              <a:rPr lang="en-US" altLang="el-GR" sz="2800" b="1" dirty="0" smtClean="0">
                <a:hlinkClick r:id="rId4"/>
              </a:rPr>
              <a:t>Open </a:t>
            </a:r>
            <a:r>
              <a:rPr lang="en-US" altLang="el-GR" sz="2800" b="1" dirty="0" err="1" smtClean="0">
                <a:hlinkClick r:id="rId4"/>
              </a:rPr>
              <a:t>eClass</a:t>
            </a:r>
            <a:r>
              <a:rPr lang="en-US" altLang="el-GR" sz="2800" dirty="0" smtClean="0">
                <a:hlinkClick r:id="rId4"/>
              </a:rPr>
              <a:t> </a:t>
            </a:r>
            <a:endParaRPr lang="el-GR" alt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 err="1" smtClean="0"/>
              <a:t>πολυμεσικό</a:t>
            </a:r>
            <a:r>
              <a:rPr lang="el-GR" sz="2800" dirty="0" smtClean="0"/>
              <a:t> </a:t>
            </a:r>
            <a:r>
              <a:rPr lang="el-GR" sz="2800" dirty="0"/>
              <a:t>υλικό (βιντεοδιαλέξεις) φιλοξενείται στην ιδρυματική πλατφόρμα </a:t>
            </a:r>
            <a:r>
              <a:rPr lang="en-US" sz="2800" b="1" dirty="0" err="1" smtClean="0">
                <a:hlinkClick r:id="rId5"/>
              </a:rPr>
              <a:t>OpenDelos</a:t>
            </a:r>
            <a:r>
              <a:rPr lang="en-US" sz="2800" b="1" dirty="0" smtClean="0"/>
              <a:t> </a:t>
            </a:r>
            <a:endParaRPr lang="el-GR" sz="2800" b="1" dirty="0" smtClean="0"/>
          </a:p>
          <a:p>
            <a:endParaRPr lang="en-US" sz="2800" b="1" dirty="0" smtClean="0"/>
          </a:p>
          <a:p>
            <a:r>
              <a:rPr lang="el-GR" altLang="el-GR" sz="2800" dirty="0" smtClean="0"/>
              <a:t>Η </a:t>
            </a:r>
            <a:r>
              <a:rPr lang="el-GR" sz="2800" dirty="0" smtClean="0">
                <a:hlinkClick r:id="rId6"/>
              </a:rPr>
              <a:t>Εθνική </a:t>
            </a:r>
            <a:r>
              <a:rPr lang="el-GR" altLang="el-GR" sz="2800" dirty="0" smtClean="0">
                <a:hlinkClick r:id="rId6"/>
              </a:rPr>
              <a:t> Πύλη Ανοικτών Μαθημάτων</a:t>
            </a:r>
            <a:r>
              <a:rPr lang="el-GR" altLang="el-GR" sz="2800" dirty="0" smtClean="0"/>
              <a:t> συγκεντρώνει το σύνολο των Ανοικτών Ακαδημαϊκών Μαθημάτων των Α.Ε.Ι της χώρας.</a:t>
            </a:r>
            <a:endParaRPr lang="el-GR" sz="32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πλατφόρμες</a:t>
            </a:r>
            <a:endParaRPr lang="el-G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2187" y="1948345"/>
            <a:ext cx="2927061" cy="19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6390" y="1988840"/>
            <a:ext cx="212041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2187" y="3933056"/>
            <a:ext cx="5104613" cy="17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16" name="13 - Έλλειψη"/>
          <p:cNvSpPr/>
          <p:nvPr/>
        </p:nvSpPr>
        <p:spPr>
          <a:xfrm>
            <a:off x="5580112" y="3319946"/>
            <a:ext cx="1584176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Open courses API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Αυτοδύναμη μελέτη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Το εκπαιδευτικό υλικό κάθε Ανοικτού Ακαδημαϊκού Μαθήματος παρουσιάζεται στον μανθάνοντα δομημένο σε Θεματικές Ενότητες, με χρήση της αντίστοιχης λειτουργικότητας της πλατφόρμας </a:t>
            </a:r>
            <a:r>
              <a:rPr lang="en-US" sz="2800" dirty="0" smtClean="0"/>
              <a:t>Open </a:t>
            </a:r>
            <a:r>
              <a:rPr lang="en-US" sz="2800" dirty="0" err="1" smtClean="0"/>
              <a:t>eClass</a:t>
            </a:r>
            <a:r>
              <a:rPr lang="en-US" sz="2800" dirty="0" smtClean="0"/>
              <a:t>, </a:t>
            </a:r>
            <a:r>
              <a:rPr lang="el-GR" sz="2800" dirty="0" smtClean="0"/>
              <a:t>έτσι ώστε να επιτυγχάνεται η κατά το δυνατόν αυτοδύναμη μελέτη.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56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768</Words>
  <Application>Microsoft Office PowerPoint</Application>
  <PresentationFormat>Προβολή στην οθόνη (4:3)</PresentationFormat>
  <Paragraphs>121</Paragraphs>
  <Slides>27</Slides>
  <Notes>25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ＭＳ Ｐゴシック</vt:lpstr>
      <vt:lpstr>Wingdings</vt:lpstr>
      <vt:lpstr>Θέμα του Office</vt:lpstr>
      <vt:lpstr>Ανάπτυξη Ανοικτού Ακαδημαϊκού Μαθήματος</vt:lpstr>
      <vt:lpstr>Σκοποί  ενότητας</vt:lpstr>
      <vt:lpstr>Περιεχόμενα ενότητας</vt:lpstr>
      <vt:lpstr>Γενικά στοιχεία για τα Ανοικτά Ακαδημαϊκά Μαθήματα</vt:lpstr>
      <vt:lpstr>Ανοικτό Ακαδημαϊκό Μάθημα</vt:lpstr>
      <vt:lpstr>Στόχος</vt:lpstr>
      <vt:lpstr>Εκπαιδευτικό υλικό – προδιαγραφές Ανοικτών Ακαδημαϊκών Μαθημάτων</vt:lpstr>
      <vt:lpstr>Οι πλατφόρμες</vt:lpstr>
      <vt:lpstr>Αυτοδύναμη μελέτη</vt:lpstr>
      <vt:lpstr>Ανοικτή-ελεύθερη πρόσβαση</vt:lpstr>
      <vt:lpstr>Ανοικτή άδεια χρήσης Creative Commons </vt:lpstr>
      <vt:lpstr>Δομή ενός τυπικού Ανοικτού Ακαδημαϊκού Μαθήματος</vt:lpstr>
      <vt:lpstr>Κεντρική σελίδα</vt:lpstr>
      <vt:lpstr>Περιεχόμενα Θεματικής Ενότητας</vt:lpstr>
      <vt:lpstr>Μεταδεδομένα</vt:lpstr>
      <vt:lpstr>Γενικές προδιαγραφές για τη διαμόρφωση του εκπαιδευτικού υλικού</vt:lpstr>
      <vt:lpstr>Προσβασιμότητα από ΑμεΑ</vt:lpstr>
      <vt:lpstr>Πνευματικά δικαιώματα</vt:lpstr>
      <vt:lpstr>Δομή (1/2)</vt:lpstr>
      <vt:lpstr>Δομή (2/2)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208</cp:revision>
  <dcterms:created xsi:type="dcterms:W3CDTF">2012-09-06T09:03:05Z</dcterms:created>
  <dcterms:modified xsi:type="dcterms:W3CDTF">2015-11-15T19:30:28Z</dcterms:modified>
</cp:coreProperties>
</file>