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6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30" r:id="rId20"/>
    <p:sldId id="331" r:id="rId21"/>
    <p:sldId id="329" r:id="rId22"/>
    <p:sldId id="280" r:id="rId23"/>
    <p:sldId id="290" r:id="rId24"/>
    <p:sldId id="295" r:id="rId25"/>
    <p:sldId id="299" r:id="rId26"/>
    <p:sldId id="292" r:id="rId27"/>
    <p:sldId id="291" r:id="rId28"/>
    <p:sldId id="294" r:id="rId29"/>
    <p:sldId id="293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30"/>
            <p14:sldId id="331"/>
            <p14:sldId id="329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74" d="100"/>
          <a:sy n="74" d="100"/>
        </p:scale>
        <p:origin x="13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έρευνα στη Διδακτική των Μαθηματικών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έρευνα στη Διδακτική των Μαθηματικών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έρευνα στη Διδακτική των Μαθηματικών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έρευνα στη Διδακτική των Μαθηματικών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/>
              <a:t>Ποιοτική μεθοδολογία έρευνας στη Διδακτική των Μαθηματικών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Η έρευνα στη Διδακτική </a:t>
            </a:r>
            <a:r>
              <a:rPr lang="el-GR" sz="2800" dirty="0" smtClean="0"/>
              <a:t>των</a:t>
            </a:r>
            <a:r>
              <a:rPr lang="en-US" sz="2800" dirty="0" smtClean="0"/>
              <a:t> </a:t>
            </a:r>
            <a:r>
              <a:rPr lang="el-GR" sz="2800" dirty="0" smtClean="0"/>
              <a:t>Μαθηματικών</a:t>
            </a:r>
            <a:endParaRPr lang="en-US" sz="2800" dirty="0" smtClean="0"/>
          </a:p>
          <a:p>
            <a:endParaRPr lang="en-US" sz="2800" dirty="0"/>
          </a:p>
          <a:p>
            <a:r>
              <a:rPr lang="el-GR" sz="2800" dirty="0" err="1"/>
              <a:t>Πόταρη</a:t>
            </a:r>
            <a:r>
              <a:rPr lang="el-GR" sz="2800" dirty="0"/>
              <a:t> Δέσποινα, </a:t>
            </a:r>
            <a:r>
              <a:rPr lang="el-GR" sz="2800" dirty="0" err="1"/>
              <a:t>Σακονίδης</a:t>
            </a:r>
            <a:r>
              <a:rPr lang="el-GR" sz="2800"/>
              <a:t> Χαράλαμπος</a:t>
            </a:r>
          </a:p>
          <a:p>
            <a:r>
              <a:rPr lang="el-GR" sz="2800" smtClean="0"/>
              <a:t>Σχολή </a:t>
            </a:r>
            <a:r>
              <a:rPr lang="el-GR" sz="2800" dirty="0" smtClean="0"/>
              <a:t>Θετικών επιστημών</a:t>
            </a:r>
          </a:p>
          <a:p>
            <a:r>
              <a:rPr lang="el-GR" sz="2800" dirty="0" smtClean="0"/>
              <a:t>Τμήμα Μαθηματικών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Ερμηνευτικά παραδείγματα (</a:t>
            </a:r>
            <a:r>
              <a:rPr lang="en-US" altLang="el-GR" dirty="0"/>
              <a:t>interpretative paradigms)</a:t>
            </a:r>
            <a:r>
              <a:rPr lang="el-GR" altLang="el-GR" dirty="0"/>
              <a:t> (Σχολές)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Ερμηνευτικά μοντέλα</a:t>
            </a:r>
          </a:p>
          <a:p>
            <a:r>
              <a:rPr lang="el-GR" dirty="0"/>
              <a:t>Εστιάζονται στη δράση, όχι τη συμπεριφορά</a:t>
            </a:r>
          </a:p>
          <a:p>
            <a:pPr lvl="1"/>
            <a:r>
              <a:rPr lang="el-GR" dirty="0"/>
              <a:t>Έρευνα στο φυσικό περιβάλλον</a:t>
            </a:r>
          </a:p>
          <a:p>
            <a:pPr lvl="1"/>
            <a:r>
              <a:rPr lang="el-GR" dirty="0"/>
              <a:t>Κατανόηση του υποκειμενικού νοήματος</a:t>
            </a:r>
          </a:p>
          <a:p>
            <a:pPr lvl="1"/>
            <a:r>
              <a:rPr lang="el-GR" dirty="0" err="1"/>
              <a:t>Ιδιογραφική</a:t>
            </a:r>
            <a:r>
              <a:rPr lang="el-GR" dirty="0"/>
              <a:t> προσέγγιση, η γενίκευση δεν είναι αυτοσκοπός</a:t>
            </a:r>
          </a:p>
          <a:p>
            <a:pPr lvl="1"/>
            <a:r>
              <a:rPr lang="el-GR" dirty="0"/>
              <a:t>Οικοδόμηση θεωρίας μέσα από τα μάτια αυτών για τους οποίους ισχύει, ερμηνεία της εμπειρίας</a:t>
            </a:r>
          </a:p>
          <a:p>
            <a:pPr lvl="1"/>
            <a:r>
              <a:rPr lang="el-GR" dirty="0"/>
              <a:t>Πολλαπλές προσεγγίσεις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790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έρευνας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>
                <a:latin typeface="Calibri" panose="020F0502020204030204" pitchFamily="34" charset="0"/>
              </a:rPr>
              <a:t>Οι ερευνητικές προσεγγίσεις για συλλογή δεδομένων προς εξαγωγή συμπερασμάτων και ερμηνείας, περιγραφής, εξήγησης και πρόβλεψης</a:t>
            </a:r>
          </a:p>
          <a:p>
            <a:r>
              <a:rPr lang="el-GR" altLang="el-GR" dirty="0">
                <a:latin typeface="Calibri" panose="020F0502020204030204" pitchFamily="34" charset="0"/>
              </a:rPr>
              <a:t>Σκοπός της εκπαιδευτικής έρευνας: πορεία επίτευξης αξιόπιστων λύσεων σε εκπαιδευτικά προβλήματα μέσα από συστηματική και προγραμματισμένη συλλογή, ανάλυση και ερμηνεία δεδομένων</a:t>
            </a:r>
            <a:endParaRPr lang="en-US" altLang="el-G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624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Βασική και εφαρμοσμένη έρευνα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Βασική (</a:t>
            </a:r>
            <a:r>
              <a:rPr lang="el-GR" dirty="0" err="1"/>
              <a:t>basic</a:t>
            </a:r>
            <a:r>
              <a:rPr lang="el-GR" dirty="0"/>
              <a:t>) έρευνα</a:t>
            </a:r>
          </a:p>
          <a:p>
            <a:pPr lvl="1"/>
            <a:r>
              <a:rPr lang="el-GR" dirty="0"/>
              <a:t>Περιγραφή, πρόβλεψη, εξήγηση φαινομένων</a:t>
            </a:r>
          </a:p>
          <a:p>
            <a:pPr lvl="1"/>
            <a:r>
              <a:rPr lang="el-GR" dirty="0"/>
              <a:t>Μπορεί να μην είναι άμεσα εφαρμόσιμη</a:t>
            </a:r>
          </a:p>
          <a:p>
            <a:r>
              <a:rPr lang="el-GR" dirty="0"/>
              <a:t>Εφαρμοσμένη (</a:t>
            </a:r>
            <a:r>
              <a:rPr lang="el-GR" dirty="0" err="1"/>
              <a:t>applied</a:t>
            </a:r>
            <a:r>
              <a:rPr lang="el-GR" dirty="0"/>
              <a:t>) έρευνα</a:t>
            </a:r>
          </a:p>
          <a:p>
            <a:pPr lvl="1"/>
            <a:r>
              <a:rPr lang="el-GR" dirty="0"/>
              <a:t>Περιγραφή, πρόβλεψη, εξήγηση φαινομένων </a:t>
            </a:r>
            <a:r>
              <a:rPr lang="el-GR" b="1" dirty="0" smtClean="0"/>
              <a:t>και</a:t>
            </a:r>
          </a:p>
          <a:p>
            <a:pPr lvl="1"/>
            <a:r>
              <a:rPr lang="el-GR" dirty="0" smtClean="0"/>
              <a:t>Προτάσεις </a:t>
            </a:r>
            <a:r>
              <a:rPr lang="el-GR" dirty="0"/>
              <a:t>με λύσεις σε άμεσα, πρακτικά προβλήματα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60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Ποσοτικές και ποιοτικές προσεγγίσεις στην εκπαιδευτική έρευνα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73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Εκπαιδευτική έρευνα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>
                <a:latin typeface="Calibri" panose="020F0502020204030204" pitchFamily="34" charset="0"/>
              </a:rPr>
              <a:t>Η εκπαιδευτική έρευνα είναι μια συστηματική διαδικασία συλλογής και ανάλυσης δεδομένων με σκοπό την κατανόηση φαινομένων και επίλυση προβλημάτων  στην εκπαίδευση</a:t>
            </a:r>
          </a:p>
          <a:p>
            <a:r>
              <a:rPr lang="el-GR" altLang="el-GR" dirty="0">
                <a:latin typeface="Calibri" panose="020F0502020204030204" pitchFamily="34" charset="0"/>
              </a:rPr>
              <a:t>Η επιστημονική εκπαιδευτική έρευνα:</a:t>
            </a:r>
          </a:p>
          <a:p>
            <a:pPr lvl="1"/>
            <a:r>
              <a:rPr lang="el-GR" altLang="el-GR" dirty="0">
                <a:latin typeface="Calibri" panose="020F0502020204030204" pitchFamily="34" charset="0"/>
              </a:rPr>
              <a:t>Στηρίζεται σε θεωρητική βάση</a:t>
            </a:r>
          </a:p>
          <a:p>
            <a:pPr lvl="1"/>
            <a:r>
              <a:rPr lang="el-GR" altLang="el-GR" dirty="0">
                <a:latin typeface="Calibri" panose="020F0502020204030204" pitchFamily="34" charset="0"/>
              </a:rPr>
              <a:t>Διεξάγεται με αξιόπιστη και έγκυρη μεθοδολογία</a:t>
            </a:r>
          </a:p>
          <a:p>
            <a:pPr lvl="1"/>
            <a:r>
              <a:rPr lang="el-GR" altLang="el-GR" dirty="0">
                <a:latin typeface="Calibri" panose="020F0502020204030204" pitchFamily="34" charset="0"/>
              </a:rPr>
              <a:t>Συνεισφέρει στη βιβλιογραφία</a:t>
            </a:r>
          </a:p>
          <a:p>
            <a:pPr lvl="1"/>
            <a:r>
              <a:rPr lang="el-GR" altLang="el-GR" dirty="0">
                <a:latin typeface="Calibri" panose="020F0502020204030204" pitchFamily="34" charset="0"/>
              </a:rPr>
              <a:t>Εκτελείται με ευαισθησία σε θέματα δεοντολογίας</a:t>
            </a:r>
            <a:endParaRPr lang="en-US" altLang="el-GR" dirty="0"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5402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Προσεγγίσεις </a:t>
            </a:r>
            <a:r>
              <a:rPr lang="el-GR" altLang="el-GR"/>
              <a:t>στην </a:t>
            </a:r>
            <a:r>
              <a:rPr lang="el-GR" altLang="el-GR" smtClean="0"/>
              <a:t>εκπαιδευτική </a:t>
            </a:r>
            <a:r>
              <a:rPr lang="el-GR" altLang="el-GR" dirty="0"/>
              <a:t>έρευνα: Ποσοτική και ποιοτική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l-GR" altLang="el-GR" dirty="0">
                <a:latin typeface="Calibri" panose="020F0502020204030204" pitchFamily="34" charset="0"/>
              </a:rPr>
              <a:t>Διαφέρουν αλλά αλληλοσυμπληρώνονται</a:t>
            </a:r>
          </a:p>
          <a:p>
            <a:pPr>
              <a:lnSpc>
                <a:spcPct val="90000"/>
              </a:lnSpc>
            </a:pPr>
            <a:r>
              <a:rPr lang="el-GR" altLang="el-GR" dirty="0">
                <a:latin typeface="Calibri" panose="020F0502020204030204" pitchFamily="34" charset="0"/>
              </a:rPr>
              <a:t>Οι ερευνητές συλλέγουν δεδομένα προσεκτικά, μελετούν σχέσεις και προσπαθούν να εξηγήσουν φαινόμενα</a:t>
            </a:r>
          </a:p>
          <a:p>
            <a:pPr>
              <a:lnSpc>
                <a:spcPct val="90000"/>
              </a:lnSpc>
            </a:pPr>
            <a:r>
              <a:rPr lang="el-GR" altLang="el-GR" dirty="0">
                <a:latin typeface="Calibri" panose="020F0502020204030204" pitchFamily="34" charset="0"/>
              </a:rPr>
              <a:t>Διαφέρουν ως προς:</a:t>
            </a:r>
          </a:p>
          <a:p>
            <a:pPr lvl="1">
              <a:lnSpc>
                <a:spcPct val="90000"/>
              </a:lnSpc>
            </a:pPr>
            <a:r>
              <a:rPr lang="el-GR" altLang="el-GR" dirty="0">
                <a:latin typeface="Calibri" panose="020F0502020204030204" pitchFamily="34" charset="0"/>
              </a:rPr>
              <a:t>Το σκοπό</a:t>
            </a:r>
          </a:p>
          <a:p>
            <a:pPr lvl="1">
              <a:lnSpc>
                <a:spcPct val="90000"/>
              </a:lnSpc>
            </a:pPr>
            <a:r>
              <a:rPr lang="el-GR" altLang="el-GR" dirty="0">
                <a:latin typeface="Calibri" panose="020F0502020204030204" pitchFamily="34" charset="0"/>
              </a:rPr>
              <a:t>Τη μορφή των δεδομένων</a:t>
            </a:r>
          </a:p>
          <a:p>
            <a:pPr lvl="1">
              <a:lnSpc>
                <a:spcPct val="90000"/>
              </a:lnSpc>
            </a:pPr>
            <a:r>
              <a:rPr lang="el-GR" altLang="el-GR" dirty="0">
                <a:latin typeface="Calibri" panose="020F0502020204030204" pitchFamily="34" charset="0"/>
              </a:rPr>
              <a:t>Σε εργαλεία ανάλυσης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>
                <a:latin typeface="Calibri" panose="020F0502020204030204" pitchFamily="34" charset="0"/>
              </a:rPr>
              <a:t>Στην έμφαση στο γενικό ή στη λεπτομέρεια</a:t>
            </a:r>
          </a:p>
          <a:p>
            <a:pPr lvl="1">
              <a:lnSpc>
                <a:spcPct val="90000"/>
              </a:lnSpc>
            </a:pPr>
            <a:r>
              <a:rPr lang="el-GR" altLang="el-GR" dirty="0">
                <a:latin typeface="Calibri" panose="020F0502020204030204" pitchFamily="34" charset="0"/>
              </a:rPr>
              <a:t>Σε φιλοσοφικές παραδοχές και σχολές  </a:t>
            </a:r>
            <a:endParaRPr lang="en-US" altLang="el-GR" dirty="0"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1650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Μεικτές προσεγγίσεις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400" dirty="0">
                <a:latin typeface="Calibri" panose="020F0502020204030204" pitchFamily="34" charset="0"/>
              </a:rPr>
              <a:t>Συνήθως, τα πλείστα πλεονεκτήματα των ποσοτικών ερευνών αποτελούν μειονεκτήματα για τις ποιοτικές έρευνες και το αντίστροφο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>
                <a:latin typeface="Calibri" panose="020F0502020204030204" pitchFamily="34" charset="0"/>
              </a:rPr>
              <a:t>«</a:t>
            </a:r>
            <a:r>
              <a:rPr lang="el-GR" altLang="el-GR" sz="2400" dirty="0" smtClean="0">
                <a:latin typeface="Calibri" panose="020F0502020204030204" pitchFamily="34" charset="0"/>
              </a:rPr>
              <a:t>Μικτές</a:t>
            </a:r>
            <a:r>
              <a:rPr lang="el-GR" altLang="el-GR" sz="2400" dirty="0" smtClean="0">
                <a:latin typeface="Calibri" panose="020F0502020204030204" pitchFamily="34" charset="0"/>
              </a:rPr>
              <a:t>»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  <a:r>
              <a:rPr lang="el-GR" altLang="el-GR" sz="2400" dirty="0">
                <a:latin typeface="Calibri" panose="020F0502020204030204" pitchFamily="34" charset="0"/>
              </a:rPr>
              <a:t>προσεγγίσεις συνδυάζουν ποσοτικές και ποιοτικές μεθόδους κατά το μεθοδολογικό τους σχεδιασμό για να αξιοποιούν καλύτερα τα πλεονεκτήματα της κάθε μεθόδου και αντιμετωπίζουν αποτελεσματικότερα τις αδυναμίες της κάθε μιας</a:t>
            </a:r>
          </a:p>
          <a:p>
            <a:pPr lvl="1">
              <a:lnSpc>
                <a:spcPct val="80000"/>
              </a:lnSpc>
            </a:pPr>
            <a:r>
              <a:rPr lang="el-GR" altLang="el-GR" sz="2000" dirty="0">
                <a:latin typeface="Calibri" panose="020F0502020204030204" pitchFamily="34" charset="0"/>
              </a:rPr>
              <a:t>Παράδειγμα: Επισκόπηση</a:t>
            </a:r>
            <a:r>
              <a:rPr lang="en-US" altLang="el-GR" sz="2000" dirty="0">
                <a:latin typeface="Calibri" panose="020F0502020204030204" pitchFamily="34" charset="0"/>
              </a:rPr>
              <a:t> </a:t>
            </a:r>
            <a:r>
              <a:rPr lang="el-GR" altLang="el-GR" sz="2000" dirty="0">
                <a:latin typeface="Calibri" panose="020F0502020204030204" pitchFamily="34" charset="0"/>
              </a:rPr>
              <a:t>(</a:t>
            </a:r>
            <a:r>
              <a:rPr lang="en-US" altLang="el-GR" sz="2000" dirty="0">
                <a:latin typeface="Calibri" panose="020F0502020204030204" pitchFamily="34" charset="0"/>
              </a:rPr>
              <a:t>survey)</a:t>
            </a:r>
            <a:r>
              <a:rPr lang="el-GR" altLang="el-GR" sz="2000" dirty="0">
                <a:latin typeface="Calibri" panose="020F0502020204030204" pitchFamily="34" charset="0"/>
              </a:rPr>
              <a:t> και ακολούθως συνεντεύξεις</a:t>
            </a:r>
            <a:endParaRPr lang="en-US" altLang="el-GR" sz="2000" dirty="0">
              <a:latin typeface="Calibri" panose="020F0502020204030204" pitchFamily="34" charset="0"/>
            </a:endParaRPr>
          </a:p>
          <a:p>
            <a:pPr lvl="2">
              <a:lnSpc>
                <a:spcPct val="80000"/>
              </a:lnSpc>
            </a:pPr>
            <a:r>
              <a:rPr lang="el-GR" altLang="el-GR" sz="1800" dirty="0">
                <a:latin typeface="Calibri" panose="020F0502020204030204" pitchFamily="34" charset="0"/>
              </a:rPr>
              <a:t>Με την επισκόπηση σχηματίζεται μία γενική εικόνα, διαμορφώνονται υποθέσεις που </a:t>
            </a:r>
            <a:r>
              <a:rPr lang="el-GR" altLang="el-GR" sz="1800" dirty="0" err="1">
                <a:latin typeface="Calibri" panose="020F0502020204030204" pitchFamily="34" charset="0"/>
              </a:rPr>
              <a:t>ερευνούνται</a:t>
            </a:r>
            <a:r>
              <a:rPr lang="el-GR" altLang="el-GR" sz="1800" dirty="0">
                <a:latin typeface="Calibri" panose="020F0502020204030204" pitchFamily="34" charset="0"/>
              </a:rPr>
              <a:t> σε βάθος στις συνεντεύξεις</a:t>
            </a:r>
          </a:p>
          <a:p>
            <a:pPr>
              <a:lnSpc>
                <a:spcPct val="80000"/>
              </a:lnSpc>
            </a:pPr>
            <a:r>
              <a:rPr lang="el-GR" altLang="el-GR" sz="2400" dirty="0">
                <a:latin typeface="Calibri" panose="020F0502020204030204" pitchFamily="34" charset="0"/>
              </a:rPr>
              <a:t>Ακόμα και κάποιος που αντιτίθεται στη χρήση αριθμών στην έρευνά του, χρησιμοποιεί ποσοτικούς χαρακτηρισμούς</a:t>
            </a:r>
            <a:endParaRPr lang="en-US" altLang="el-GR" sz="2400" dirty="0"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7755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Συνδυασμός ποσοτικών και ποιοτικών μεθόδων σε μια έρευνα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z="2600" dirty="0">
                <a:latin typeface="Calibri" panose="020F0502020204030204" pitchFamily="34" charset="0"/>
              </a:rPr>
              <a:t>Το πρόβλημα της μίας ή πολλών περιπτώσεων μελέτης</a:t>
            </a:r>
          </a:p>
          <a:p>
            <a:pPr lvl="1"/>
            <a:r>
              <a:rPr lang="el-GR" altLang="el-GR" sz="2200" dirty="0">
                <a:latin typeface="Calibri" panose="020F0502020204030204" pitchFamily="34" charset="0"/>
              </a:rPr>
              <a:t>Η έρευνα μπορεί να κινηθεί σε γενικό επίπεδο αλλά να επικεντρωθεί και σε μερικές περιπτώσεις</a:t>
            </a:r>
          </a:p>
          <a:p>
            <a:r>
              <a:rPr lang="el-GR" altLang="el-GR" sz="2600" dirty="0" err="1">
                <a:latin typeface="Calibri" panose="020F0502020204030204" pitchFamily="34" charset="0"/>
              </a:rPr>
              <a:t>Τριγωνοποίηση</a:t>
            </a:r>
            <a:endParaRPr lang="el-GR" altLang="el-GR" sz="2600" dirty="0">
              <a:latin typeface="Calibri" panose="020F0502020204030204" pitchFamily="34" charset="0"/>
            </a:endParaRPr>
          </a:p>
          <a:p>
            <a:pPr lvl="1"/>
            <a:r>
              <a:rPr lang="el-GR" altLang="el-GR" sz="2200" dirty="0">
                <a:latin typeface="Calibri" panose="020F0502020204030204" pitchFamily="34" charset="0"/>
              </a:rPr>
              <a:t>Χρήση πολλαπλών μεθόδων και δεδομένων</a:t>
            </a:r>
          </a:p>
          <a:p>
            <a:r>
              <a:rPr lang="el-GR" altLang="el-GR" sz="2600" dirty="0">
                <a:latin typeface="Calibri" panose="020F0502020204030204" pitchFamily="34" charset="0"/>
              </a:rPr>
              <a:t>Ποιοτικές προσεγγίσεις γεννούν υποθέσεις για ποσοτικές έρευνες</a:t>
            </a:r>
          </a:p>
          <a:p>
            <a:r>
              <a:rPr lang="el-GR" altLang="el-GR" sz="2600" dirty="0">
                <a:latin typeface="Calibri" panose="020F0502020204030204" pitchFamily="34" charset="0"/>
              </a:rPr>
              <a:t>Ποιοτικές προσεγγίσεις βοηθούν στην εξήγηση ποσοτικών ευρημάτων και γενικών σχέσεων</a:t>
            </a:r>
          </a:p>
          <a:p>
            <a:pPr lvl="1"/>
            <a:r>
              <a:rPr lang="el-GR" altLang="el-GR" sz="2200" dirty="0">
                <a:latin typeface="Calibri" panose="020F0502020204030204" pitchFamily="34" charset="0"/>
              </a:rPr>
              <a:t>Π.χ. Σχέση εθνικότητας και εισοδήματος;  Γιατί υπάρχει;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4194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«Πέρα από τους αριθμούς...» </a:t>
            </a:r>
            <a:r>
              <a:rPr lang="en-US" altLang="el-GR" dirty="0"/>
              <a:t> (</a:t>
            </a:r>
            <a:r>
              <a:rPr lang="en-US" altLang="el-GR" dirty="0" err="1"/>
              <a:t>Hanafin</a:t>
            </a:r>
            <a:r>
              <a:rPr lang="en-US" altLang="el-GR" dirty="0"/>
              <a:t>, 1994)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sz="2600" dirty="0">
                <a:latin typeface="Calibri" panose="020F0502020204030204" pitchFamily="34" charset="0"/>
              </a:rPr>
              <a:t>Σεξουαλική παρενόχληση (</a:t>
            </a:r>
            <a:r>
              <a:rPr lang="el-GR" altLang="el-GR" sz="2600" dirty="0" err="1">
                <a:latin typeface="Calibri" panose="020F0502020204030204" pitchFamily="34" charset="0"/>
              </a:rPr>
              <a:t>σ.π</a:t>
            </a:r>
            <a:r>
              <a:rPr lang="el-GR" altLang="el-GR" sz="2600" dirty="0">
                <a:latin typeface="Calibri" panose="020F0502020204030204" pitchFamily="34" charset="0"/>
              </a:rPr>
              <a:t>.) σε σχολεία μέσης εκπαίδευσης</a:t>
            </a:r>
          </a:p>
          <a:p>
            <a:pPr>
              <a:lnSpc>
                <a:spcPct val="90000"/>
              </a:lnSpc>
            </a:pPr>
            <a:r>
              <a:rPr lang="el-GR" altLang="el-GR" sz="2600" dirty="0">
                <a:latin typeface="Calibri" panose="020F0502020204030204" pitchFamily="34" charset="0"/>
              </a:rPr>
              <a:t>Υπάρχουν στοιχεία για </a:t>
            </a:r>
            <a:r>
              <a:rPr lang="el-GR" altLang="el-GR" sz="2600" dirty="0" err="1">
                <a:latin typeface="Calibri" panose="020F0502020204030204" pitchFamily="34" charset="0"/>
              </a:rPr>
              <a:t>σ.π</a:t>
            </a:r>
            <a:r>
              <a:rPr lang="el-GR" altLang="el-GR" sz="2600" dirty="0">
                <a:latin typeface="Calibri" panose="020F0502020204030204" pitchFamily="34" charset="0"/>
              </a:rPr>
              <a:t>.;</a:t>
            </a:r>
          </a:p>
          <a:p>
            <a:pPr>
              <a:lnSpc>
                <a:spcPct val="90000"/>
              </a:lnSpc>
            </a:pPr>
            <a:r>
              <a:rPr lang="el-GR" altLang="el-GR" sz="2600" dirty="0">
                <a:latin typeface="Calibri" panose="020F0502020204030204" pitchFamily="34" charset="0"/>
              </a:rPr>
              <a:t>Επισκόπηση με ερωτηματολόγιο σε μεγάλο </a:t>
            </a:r>
            <a:r>
              <a:rPr lang="el-GR" altLang="el-GR" sz="2600" dirty="0" err="1">
                <a:latin typeface="Calibri" panose="020F0502020204030204" pitchFamily="34" charset="0"/>
              </a:rPr>
              <a:t>στρωματοποιημένο</a:t>
            </a:r>
            <a:r>
              <a:rPr lang="el-GR" altLang="el-GR" sz="2600" dirty="0">
                <a:latin typeface="Calibri" panose="020F0502020204030204" pitchFamily="34" charset="0"/>
              </a:rPr>
              <a:t> δείγμα μαθητριών</a:t>
            </a:r>
          </a:p>
          <a:p>
            <a:pPr>
              <a:lnSpc>
                <a:spcPct val="90000"/>
              </a:lnSpc>
            </a:pPr>
            <a:r>
              <a:rPr lang="el-GR" altLang="el-GR" sz="2600" dirty="0">
                <a:latin typeface="Calibri" panose="020F0502020204030204" pitchFamily="34" charset="0"/>
              </a:rPr>
              <a:t>Αποτελέσματα: ναι, δίνονται ποσοστά</a:t>
            </a:r>
          </a:p>
          <a:p>
            <a:pPr>
              <a:lnSpc>
                <a:spcPct val="90000"/>
              </a:lnSpc>
            </a:pPr>
            <a:r>
              <a:rPr lang="el-GR" altLang="el-GR" sz="2600" i="1" dirty="0">
                <a:latin typeface="Calibri" panose="020F0502020204030204" pitchFamily="34" charset="0"/>
              </a:rPr>
              <a:t>Καλή ως πρώτη έρευνα για το θέμα στην Ιρλανδία</a:t>
            </a:r>
          </a:p>
          <a:p>
            <a:pPr>
              <a:lnSpc>
                <a:spcPct val="90000"/>
              </a:lnSpc>
            </a:pPr>
            <a:r>
              <a:rPr lang="el-GR" altLang="el-GR" sz="2600" dirty="0">
                <a:latin typeface="Calibri" panose="020F0502020204030204" pitchFamily="34" charset="0"/>
              </a:rPr>
              <a:t>Αλλά δεν εξηγεί τη διαδικασία, γιατί γίνεται </a:t>
            </a:r>
            <a:r>
              <a:rPr lang="el-GR" altLang="el-GR" sz="2600" dirty="0" err="1">
                <a:latin typeface="Calibri" panose="020F0502020204030204" pitchFamily="34" charset="0"/>
              </a:rPr>
              <a:t>σ.π</a:t>
            </a:r>
            <a:r>
              <a:rPr lang="el-GR" altLang="el-GR" sz="2600" dirty="0">
                <a:latin typeface="Calibri" panose="020F0502020204030204" pitchFamily="34" charset="0"/>
              </a:rPr>
              <a:t>., ποιες είναι οι επιπτώσεις...</a:t>
            </a:r>
          </a:p>
          <a:p>
            <a:pPr lvl="1">
              <a:lnSpc>
                <a:spcPct val="90000"/>
              </a:lnSpc>
            </a:pPr>
            <a:r>
              <a:rPr lang="el-GR" altLang="el-GR" sz="2200" dirty="0">
                <a:latin typeface="Calibri" panose="020F0502020204030204" pitchFamily="34" charset="0"/>
              </a:rPr>
              <a:t>Χρειάζεται διαδραστική σχέση, εμπιστοσύνη, εξερεύνηση μέσα από διάλογο για να απαντήσεις τέτοιες ερωτήσεις</a:t>
            </a:r>
          </a:p>
          <a:p>
            <a:pPr lvl="1">
              <a:lnSpc>
                <a:spcPct val="90000"/>
              </a:lnSpc>
            </a:pPr>
            <a:r>
              <a:rPr lang="el-GR" altLang="el-GR" sz="2200" dirty="0">
                <a:latin typeface="Calibri" panose="020F0502020204030204" pitchFamily="34" charset="0"/>
              </a:rPr>
              <a:t>Πέρα από την ποσοτική προσέγγιση χρειάζεται και ποιοτική</a:t>
            </a:r>
            <a:endParaRPr lang="en-US" altLang="el-GR" sz="2200" dirty="0"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9665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«Πέρα από τους αριθμούς...» </a:t>
            </a:r>
            <a:r>
              <a:rPr lang="en-US" altLang="el-GR" dirty="0"/>
              <a:t> (</a:t>
            </a:r>
            <a:r>
              <a:rPr lang="en-US" altLang="el-GR" dirty="0" err="1"/>
              <a:t>Hanafin</a:t>
            </a:r>
            <a:r>
              <a:rPr lang="en-US" altLang="el-GR" dirty="0"/>
              <a:t>, 1994</a:t>
            </a:r>
            <a:r>
              <a:rPr lang="en-US" altLang="el-GR" dirty="0" smtClean="0"/>
              <a:t>)</a:t>
            </a:r>
            <a:r>
              <a:rPr lang="el-GR" altLang="el-GR" dirty="0" smtClean="0"/>
              <a:t>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sz="2600" dirty="0">
                <a:latin typeface="Calibri" panose="020F0502020204030204" pitchFamily="34" charset="0"/>
              </a:rPr>
              <a:t>Δυναμικές </a:t>
            </a:r>
            <a:r>
              <a:rPr lang="el-GR" altLang="el-GR" sz="2600" dirty="0" err="1">
                <a:latin typeface="Calibri" panose="020F0502020204030204" pitchFamily="34" charset="0"/>
              </a:rPr>
              <a:t>διάδρασης</a:t>
            </a:r>
            <a:r>
              <a:rPr lang="el-GR" altLang="el-GR" sz="2600" dirty="0">
                <a:latin typeface="Calibri" panose="020F0502020204030204" pitchFamily="34" charset="0"/>
              </a:rPr>
              <a:t> στην τάξη (</a:t>
            </a:r>
            <a:r>
              <a:rPr lang="en-US" altLang="el-GR" sz="2200" dirty="0">
                <a:latin typeface="Calibri" panose="020F0502020204030204" pitchFamily="34" charset="0"/>
              </a:rPr>
              <a:t>classroom dynamics</a:t>
            </a:r>
            <a:r>
              <a:rPr lang="en-US" altLang="el-GR" sz="2600" dirty="0">
                <a:latin typeface="Calibri" panose="020F0502020204030204" pitchFamily="34" charset="0"/>
              </a:rPr>
              <a:t>)</a:t>
            </a:r>
            <a:endParaRPr lang="el-GR" altLang="el-GR" sz="2600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l-GR" altLang="el-GR" sz="2200" dirty="0">
                <a:latin typeface="Calibri" panose="020F0502020204030204" pitchFamily="34" charset="0"/>
              </a:rPr>
              <a:t>Διαφορετική μεταχείριση αγοριών και κοριτσιών; Αναλόγως με τη δραστηριότητα;</a:t>
            </a:r>
          </a:p>
          <a:p>
            <a:pPr>
              <a:lnSpc>
                <a:spcPct val="90000"/>
              </a:lnSpc>
            </a:pPr>
            <a:r>
              <a:rPr lang="el-GR" altLang="el-GR" sz="2600" dirty="0">
                <a:latin typeface="Calibri" panose="020F0502020204030204" pitchFamily="34" charset="0"/>
              </a:rPr>
              <a:t>Βιντεοσκόπηση 10 δασκάλων σε 3 σχολεία </a:t>
            </a:r>
          </a:p>
          <a:p>
            <a:pPr>
              <a:lnSpc>
                <a:spcPct val="90000"/>
              </a:lnSpc>
            </a:pPr>
            <a:r>
              <a:rPr lang="el-GR" altLang="el-GR" sz="2600" dirty="0">
                <a:latin typeface="Calibri" panose="020F0502020204030204" pitchFamily="34" charset="0"/>
              </a:rPr>
              <a:t>Η καταγραφή των βιντεοσκοπήσεων αφήνει εντυπώσεις, αλλά όχι με βεβαιότητα</a:t>
            </a:r>
          </a:p>
          <a:p>
            <a:pPr>
              <a:lnSpc>
                <a:spcPct val="90000"/>
              </a:lnSpc>
            </a:pPr>
            <a:r>
              <a:rPr lang="el-GR" altLang="el-GR" sz="2600" dirty="0">
                <a:latin typeface="Calibri" panose="020F0502020204030204" pitchFamily="34" charset="0"/>
              </a:rPr>
              <a:t>Το πρωτόκολλο ή κλείδα κωδικοποίησης (</a:t>
            </a:r>
            <a:r>
              <a:rPr lang="en-US" altLang="el-GR" sz="2600" dirty="0">
                <a:latin typeface="Calibri" panose="020F0502020204030204" pitchFamily="34" charset="0"/>
              </a:rPr>
              <a:t>coding scheme)</a:t>
            </a:r>
            <a:r>
              <a:rPr lang="el-GR" altLang="el-GR" sz="2600" dirty="0">
                <a:latin typeface="Calibri" panose="020F0502020204030204" pitchFamily="34" charset="0"/>
              </a:rPr>
              <a:t> </a:t>
            </a:r>
            <a:r>
              <a:rPr lang="el-GR" altLang="el-GR" sz="2600" i="1" dirty="0">
                <a:latin typeface="Calibri" panose="020F0502020204030204" pitchFamily="34" charset="0"/>
              </a:rPr>
              <a:t>επέτρεψε ποσοτικοποίηση των γεγονότων στην τάξη και την εξαγωγή μοτίβων συμπεριφοράς</a:t>
            </a:r>
          </a:p>
          <a:p>
            <a:pPr lvl="1">
              <a:lnSpc>
                <a:spcPct val="90000"/>
              </a:lnSpc>
            </a:pPr>
            <a:r>
              <a:rPr lang="el-GR" altLang="el-GR" sz="2200" dirty="0">
                <a:latin typeface="Calibri" panose="020F0502020204030204" pitchFamily="34" charset="0"/>
              </a:rPr>
              <a:t>Η ποσοτική προσέγγιση αποκάλυψε διαστάσεις του φαινομένου</a:t>
            </a:r>
          </a:p>
          <a:p>
            <a:pPr lvl="1">
              <a:lnSpc>
                <a:spcPct val="90000"/>
              </a:lnSpc>
            </a:pPr>
            <a:r>
              <a:rPr lang="el-GR" altLang="el-GR" sz="2200" dirty="0">
                <a:latin typeface="Calibri" panose="020F0502020204030204" pitchFamily="34" charset="0"/>
              </a:rPr>
              <a:t>Ποιοτικές προσεγγίσεις θα απαντήσουν στο γιατί υπάρχουν διαφορετικές δυναμικές μεταξύ δασκάλου και κάθε μαθητή</a:t>
            </a:r>
            <a:endParaRPr lang="en-US" altLang="el-GR" sz="2200" dirty="0"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062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Μεθοδολογία Εκπαιδευτικής Έρευνας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«Πέρα από τους αριθμούς...» </a:t>
            </a:r>
            <a:r>
              <a:rPr lang="en-US" altLang="el-GR" dirty="0"/>
              <a:t> (</a:t>
            </a:r>
            <a:r>
              <a:rPr lang="en-US" altLang="el-GR" dirty="0" err="1"/>
              <a:t>Hanafin</a:t>
            </a:r>
            <a:r>
              <a:rPr lang="en-US" altLang="el-GR" dirty="0"/>
              <a:t>, 1994</a:t>
            </a:r>
            <a:r>
              <a:rPr lang="en-US" altLang="el-GR" dirty="0" smtClean="0"/>
              <a:t>)</a:t>
            </a:r>
            <a:r>
              <a:rPr lang="el-GR" altLang="el-GR" dirty="0" smtClean="0"/>
              <a:t> 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sz="2600" dirty="0">
                <a:latin typeface="Calibri" panose="020F0502020204030204" pitchFamily="34" charset="0"/>
              </a:rPr>
              <a:t>Διαφέρει η ακαδημαϊκή επίδοση κοριτσιών σε μεικτά σχολεία και σε σχολεία θηλέων;</a:t>
            </a:r>
          </a:p>
          <a:p>
            <a:pPr>
              <a:lnSpc>
                <a:spcPct val="90000"/>
              </a:lnSpc>
            </a:pPr>
            <a:r>
              <a:rPr lang="el-GR" altLang="el-GR" sz="2600" dirty="0">
                <a:latin typeface="Calibri" panose="020F0502020204030204" pitchFamily="34" charset="0"/>
              </a:rPr>
              <a:t>Όργανα: Τελικές εξετάσεις, ερωτηματολόγια, </a:t>
            </a:r>
            <a:r>
              <a:rPr lang="el-GR" altLang="el-GR" sz="2600" dirty="0" err="1">
                <a:latin typeface="Calibri" panose="020F0502020204030204" pitchFamily="34" charset="0"/>
              </a:rPr>
              <a:t>ημιδομημένες</a:t>
            </a:r>
            <a:r>
              <a:rPr lang="el-GR" altLang="el-GR" sz="2600" dirty="0">
                <a:latin typeface="Calibri" panose="020F0502020204030204" pitchFamily="34" charset="0"/>
              </a:rPr>
              <a:t> συνεντεύξεις</a:t>
            </a:r>
          </a:p>
          <a:p>
            <a:pPr>
              <a:lnSpc>
                <a:spcPct val="90000"/>
              </a:lnSpc>
            </a:pPr>
            <a:r>
              <a:rPr lang="el-GR" altLang="el-GR" sz="2600" dirty="0">
                <a:latin typeface="Calibri" panose="020F0502020204030204" pitchFamily="34" charset="0"/>
              </a:rPr>
              <a:t>Υπάρχει στατιστικά σημαντική διαφορά στην επίδοση ανάλογα με τον τύπο σχολείου</a:t>
            </a:r>
          </a:p>
          <a:p>
            <a:pPr>
              <a:lnSpc>
                <a:spcPct val="90000"/>
              </a:lnSpc>
            </a:pPr>
            <a:r>
              <a:rPr lang="el-GR" altLang="el-GR" sz="2600" dirty="0">
                <a:latin typeface="Calibri" panose="020F0502020204030204" pitchFamily="34" charset="0"/>
              </a:rPr>
              <a:t>Αλλά προχωρημένη </a:t>
            </a:r>
            <a:r>
              <a:rPr lang="el-GR" altLang="el-GR" sz="2600" dirty="0" err="1">
                <a:latin typeface="Calibri" panose="020F0502020204030204" pitchFamily="34" charset="0"/>
              </a:rPr>
              <a:t>πολυμεταβλητή</a:t>
            </a:r>
            <a:r>
              <a:rPr lang="el-GR" altLang="el-GR" sz="2600" dirty="0">
                <a:latin typeface="Calibri" panose="020F0502020204030204" pitchFamily="34" charset="0"/>
              </a:rPr>
              <a:t> ανάλυση επιτρέπει την εξέταση πολλών παραγόντων (δημογραφικών, σχολικών, </a:t>
            </a:r>
            <a:r>
              <a:rPr lang="el-GR" altLang="el-GR" sz="2600" dirty="0" err="1">
                <a:latin typeface="Calibri" panose="020F0502020204030204" pitchFamily="34" charset="0"/>
              </a:rPr>
              <a:t>κοινωνικο</a:t>
            </a:r>
            <a:r>
              <a:rPr lang="el-GR" altLang="el-GR" sz="2600" dirty="0">
                <a:latin typeface="Calibri" panose="020F0502020204030204" pitchFamily="34" charset="0"/>
              </a:rPr>
              <a:t>-ψυχολογικών) μαζί και πώς επηρεάζουν την επίδοση</a:t>
            </a:r>
          </a:p>
          <a:p>
            <a:pPr>
              <a:lnSpc>
                <a:spcPct val="90000"/>
              </a:lnSpc>
            </a:pPr>
            <a:r>
              <a:rPr lang="el-GR" altLang="el-GR" sz="2600" i="1" dirty="0">
                <a:latin typeface="Calibri" panose="020F0502020204030204" pitchFamily="34" charset="0"/>
              </a:rPr>
              <a:t>Επιβεβαίωσε υπάρχουσες θεωρίες</a:t>
            </a:r>
            <a:r>
              <a:rPr lang="el-GR" altLang="el-GR" sz="2600" dirty="0">
                <a:latin typeface="Calibri" panose="020F0502020204030204" pitchFamily="34" charset="0"/>
              </a:rPr>
              <a:t> για την πολλαπλή επίδραση παραγόντων στην επίδοση</a:t>
            </a:r>
            <a:endParaRPr lang="en-US" altLang="el-GR" sz="2600" dirty="0"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5940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err="1"/>
              <a:t>Boaler</a:t>
            </a:r>
            <a:r>
              <a:rPr lang="en-US" altLang="el-GR" dirty="0"/>
              <a:t>, Open and closed math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>
                <a:latin typeface="Calibri" panose="020F0502020204030204" pitchFamily="34" charset="0"/>
              </a:rPr>
              <a:t>Εθνογραφική μελέτη (κυρίως ποιοτική) που συνδυάζει πολλά ποσοτικά και ποιοτικά δεδομένα:</a:t>
            </a:r>
          </a:p>
          <a:p>
            <a:pPr lvl="1">
              <a:lnSpc>
                <a:spcPct val="90000"/>
              </a:lnSpc>
            </a:pPr>
            <a:r>
              <a:rPr lang="el-GR" altLang="el-GR" dirty="0">
                <a:latin typeface="Calibri" panose="020F0502020204030204" pitchFamily="34" charset="0"/>
              </a:rPr>
              <a:t>Συμμετοχική παρατήρηση</a:t>
            </a:r>
          </a:p>
          <a:p>
            <a:pPr lvl="1">
              <a:lnSpc>
                <a:spcPct val="90000"/>
              </a:lnSpc>
            </a:pPr>
            <a:r>
              <a:rPr lang="el-GR" altLang="el-GR" dirty="0">
                <a:latin typeface="Calibri" panose="020F0502020204030204" pitchFamily="34" charset="0"/>
              </a:rPr>
              <a:t>Συνεντεύξεις</a:t>
            </a:r>
          </a:p>
          <a:p>
            <a:pPr lvl="1">
              <a:lnSpc>
                <a:spcPct val="90000"/>
              </a:lnSpc>
            </a:pPr>
            <a:r>
              <a:rPr lang="el-GR" altLang="el-GR" dirty="0">
                <a:latin typeface="Calibri" panose="020F0502020204030204" pitchFamily="34" charset="0"/>
              </a:rPr>
              <a:t>Ερωτηματολόγια και άλλα αρχεία</a:t>
            </a:r>
          </a:p>
          <a:p>
            <a:pPr lvl="1">
              <a:lnSpc>
                <a:spcPct val="90000"/>
              </a:lnSpc>
            </a:pPr>
            <a:r>
              <a:rPr lang="el-GR" altLang="el-GR" dirty="0">
                <a:latin typeface="Calibri" panose="020F0502020204030204" pitchFamily="34" charset="0"/>
              </a:rPr>
              <a:t>Σημειώσεις πεδίου (</a:t>
            </a:r>
            <a:r>
              <a:rPr lang="en-US" altLang="el-GR" dirty="0">
                <a:latin typeface="Calibri" panose="020F0502020204030204" pitchFamily="34" charset="0"/>
              </a:rPr>
              <a:t>field notes)</a:t>
            </a:r>
            <a:endParaRPr lang="el-GR" altLang="el-GR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l-GR" altLang="el-GR" dirty="0">
                <a:latin typeface="Calibri" panose="020F0502020204030204" pitchFamily="34" charset="0"/>
              </a:rPr>
              <a:t>Εξετάσεις και δοκίμια</a:t>
            </a:r>
          </a:p>
          <a:p>
            <a:pPr>
              <a:lnSpc>
                <a:spcPct val="90000"/>
              </a:lnSpc>
            </a:pPr>
            <a:r>
              <a:rPr lang="el-GR" altLang="el-GR" dirty="0">
                <a:latin typeface="Calibri" panose="020F0502020204030204" pitchFamily="34" charset="0"/>
              </a:rPr>
              <a:t>Περιγραφή δύο σχολείων και σύγκριση μεθόδων διδασκαλίας και αποτελεσμάτων</a:t>
            </a:r>
            <a:endParaRPr lang="en-US" altLang="el-GR" dirty="0"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4067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 err="1" smtClean="0"/>
              <a:t>Υποενότητας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l-GR" dirty="0"/>
              <a:t>Μεθοδολογία Εκπαιδευτικής Έρευνας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err="1" smtClean="0"/>
              <a:t>Πόταρη</a:t>
            </a:r>
            <a:r>
              <a:rPr lang="el-GR" sz="2000" dirty="0" smtClean="0"/>
              <a:t> </a:t>
            </a:r>
            <a:r>
              <a:rPr lang="el-GR" sz="2000" dirty="0"/>
              <a:t>Δέσποινα, </a:t>
            </a:r>
            <a:r>
              <a:rPr lang="el-GR" sz="2000" dirty="0" err="1" smtClean="0"/>
              <a:t>Σακονίδης</a:t>
            </a:r>
            <a:r>
              <a:rPr lang="el-GR" sz="2000" dirty="0" smtClean="0"/>
              <a:t> Χαράλαμπος. «</a:t>
            </a:r>
            <a:r>
              <a:rPr lang="el-GR" sz="2000" dirty="0"/>
              <a:t>Ποιοτική μεθοδολογία έρευνας στη Διδακτική των </a:t>
            </a:r>
            <a:r>
              <a:rPr lang="el-GR" sz="2000" dirty="0" smtClean="0"/>
              <a:t>Μαθηματικών, </a:t>
            </a:r>
            <a:r>
              <a:rPr lang="el-GR" sz="2000" dirty="0"/>
              <a:t>Η έρευνα στη Διδακτική των Μαθηματικών».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/>
              <a:t>http://opencourses.uoa.gr/courses/MATH17/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κατευθύνσεις και χαρακτηριστικά της ερευνητικής </a:t>
            </a:r>
            <a:r>
              <a:rPr lang="el-GR" dirty="0" smtClean="0"/>
              <a:t>διαδικασίας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24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επιστημονική μέθοδος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Δεν πρόκειται για μια συγκεκριμένη μέθοδο, αλλά στον τρόπο που οι επιστήμονες θέτουν ερωτήματα και αναζητούν απαντήσεις με μέθοδο και ορθολογισμό</a:t>
            </a:r>
          </a:p>
          <a:p>
            <a:r>
              <a:rPr lang="el-GR" dirty="0"/>
              <a:t>Σκεπτική στάση</a:t>
            </a:r>
          </a:p>
          <a:p>
            <a:r>
              <a:rPr lang="el-GR" dirty="0"/>
              <a:t>Εμπειρική βάση</a:t>
            </a:r>
          </a:p>
          <a:p>
            <a:pPr lvl="1"/>
            <a:r>
              <a:rPr lang="el-GR" dirty="0"/>
              <a:t>Συλλογή πολλών εμπειρικών δεδομένων ενδυναμώνει μια θεωρία</a:t>
            </a:r>
          </a:p>
          <a:p>
            <a:r>
              <a:rPr lang="el-GR" dirty="0"/>
              <a:t>Περιγραφή, συσχέτιση και πρόβλεψη, αιτιότητα μέσω ελέγχου μεταβλητών </a:t>
            </a:r>
          </a:p>
        </p:txBody>
      </p:sp>
    </p:spTree>
    <p:extLst>
      <p:ext uri="{BB962C8B-B14F-4D97-AF65-F5344CB8AC3E}">
        <p14:creationId xmlns:p14="http://schemas.microsoft.com/office/powerpoint/2010/main" val="272288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Θετικισμός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Γνώση που στηρίζεται στην εμπειρία μέσω των αισθήσεων</a:t>
            </a:r>
          </a:p>
          <a:p>
            <a:r>
              <a:rPr lang="el-GR" dirty="0"/>
              <a:t>Πείραμα και παρατήρηση οι κατάλληλες μέθοδοι</a:t>
            </a:r>
          </a:p>
          <a:p>
            <a:r>
              <a:rPr lang="el-GR" dirty="0"/>
              <a:t>Οι φυσικές επιστήμες είναι το μοντέλο για τις κοινωνικές επιστήμες</a:t>
            </a:r>
          </a:p>
          <a:p>
            <a:r>
              <a:rPr lang="el-GR" dirty="0"/>
              <a:t>Νομοθετικός προσανατολισμός: διατύπωση νόμων και κανονικοτήτων</a:t>
            </a:r>
          </a:p>
          <a:p>
            <a:r>
              <a:rPr lang="el-GR" dirty="0"/>
              <a:t>Η ανθρώπινη συμπεριφορά όμως είναι πολύπλοκη, ακαθόριστη και άτακτη σε σύγκριση με το φυσικό κόσμο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343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Κριτικές κατά του θετικισμού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Η μηχανιστική άποψη της επιστήμης αποκλείει την προσωπική επιλογή, ελευθερία, ατομική υπευθυνότητα</a:t>
            </a:r>
          </a:p>
          <a:p>
            <a:r>
              <a:rPr lang="el-GR" dirty="0"/>
              <a:t>Μπορεί μια ακριβής μέτρηση να ποσοτικοποιήσει μια εμπειρία ζωής;</a:t>
            </a:r>
          </a:p>
          <a:p>
            <a:r>
              <a:rPr lang="el-GR" dirty="0"/>
              <a:t>Πλάνη της αντικειμενικότητας: η επιβολή κανόνων σκέψης και συμπεριφοράς μετατρέπει τον άνθρωπο σε παρατηρητή και «ελεγχόμενο»</a:t>
            </a:r>
          </a:p>
          <a:p>
            <a:r>
              <a:rPr lang="el-GR" dirty="0"/>
              <a:t>Όταν η ποσοτικοποίηση γίνεται αυτοσκοπός: </a:t>
            </a:r>
            <a:r>
              <a:rPr lang="el-GR" dirty="0" err="1"/>
              <a:t>απο</a:t>
            </a:r>
            <a:r>
              <a:rPr lang="el-GR" dirty="0"/>
              <a:t>-ανθρωποποίηση των κοινωνικών επιστημών</a:t>
            </a:r>
          </a:p>
          <a:p>
            <a:r>
              <a:rPr lang="el-GR" dirty="0"/>
              <a:t>Η μελέτη των εξωτερικών, αντικειμενικών συμπεριφορών δίνει μια περιορισμένη εικόνα των ανθρώπων</a:t>
            </a:r>
          </a:p>
          <a:p>
            <a:r>
              <a:rPr lang="el-GR" dirty="0"/>
              <a:t>Τα ανθρώπινα προβλήματα ανήκουν στον υποκειμενικό κόσμο των ανθρώπων, όχι στον αντικειμενικό</a:t>
            </a:r>
          </a:p>
          <a:p>
            <a:r>
              <a:rPr lang="el-GR" dirty="0"/>
              <a:t>Ο άνθρωπος μπορεί να ερμηνεύει τα φαινόμενα που τον </a:t>
            </a:r>
            <a:r>
              <a:rPr lang="el-GR" dirty="0" smtClean="0"/>
              <a:t>αφορούν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106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Αντι</a:t>
            </a:r>
            <a:r>
              <a:rPr lang="el-GR" dirty="0"/>
              <a:t>-θετικιστικές προσεγγίσεις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ανθρώπινη συμπεριφορά δεν περιγράφεται επαρκώς με γενικότητες και κανονικότητες</a:t>
            </a:r>
          </a:p>
          <a:p>
            <a:r>
              <a:rPr lang="el-GR" dirty="0"/>
              <a:t>Ο κόσμος μπορεί να κατανοηθεί από τα άτομα που τον αποτελούν</a:t>
            </a:r>
          </a:p>
          <a:p>
            <a:r>
              <a:rPr lang="el-GR" dirty="0"/>
              <a:t>Ο ερευνητής συμμετέχει στην έρευνα, δεν είναι αντικειμενικός παρατηρητής</a:t>
            </a:r>
          </a:p>
          <a:p>
            <a:r>
              <a:rPr lang="el-GR" dirty="0"/>
              <a:t>Η έρευνα ως υποκειμενικό εγχείρημα</a:t>
            </a:r>
          </a:p>
          <a:p>
            <a:r>
              <a:rPr lang="el-GR" dirty="0"/>
              <a:t>Προτίμηση προς τις </a:t>
            </a:r>
            <a:r>
              <a:rPr lang="el-GR" dirty="0" err="1"/>
              <a:t>ιδιογραφικές</a:t>
            </a:r>
            <a:r>
              <a:rPr lang="el-GR" dirty="0"/>
              <a:t>, αντί προς τις νομοθετικές </a:t>
            </a:r>
            <a:r>
              <a:rPr lang="el-GR" dirty="0" smtClean="0"/>
              <a:t>προσεγγίσεις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58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Κριτική κατά των </a:t>
            </a:r>
            <a:r>
              <a:rPr lang="el-GR" dirty="0" smtClean="0"/>
              <a:t>νεότερων </a:t>
            </a:r>
            <a:r>
              <a:rPr lang="el-GR" dirty="0"/>
              <a:t>οπτικών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Παραίτηση από τις επιστημονικές διαδικασίες επαλήθευσης και την ανακάλυψης χρήσιμων γενικεύσεων</a:t>
            </a:r>
          </a:p>
          <a:p>
            <a:r>
              <a:rPr lang="el-GR" dirty="0"/>
              <a:t>Οι μέθοδοι τους είναι ακόμα πιο ανακριβείς από τις θετικιστικές μεθόδους συλλογής δεδομένων</a:t>
            </a:r>
          </a:p>
          <a:p>
            <a:r>
              <a:rPr lang="el-GR" dirty="0"/>
              <a:t>Κάποιοι έχουν δύναμη να </a:t>
            </a:r>
            <a:r>
              <a:rPr lang="el-GR" dirty="0" smtClean="0"/>
              <a:t>επιβάλουν απόψεις</a:t>
            </a:r>
            <a:r>
              <a:rPr lang="el-GR" dirty="0"/>
              <a:t>, ορισμούς σε </a:t>
            </a:r>
            <a:r>
              <a:rPr lang="el-GR" dirty="0" smtClean="0"/>
              <a:t>άλλους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510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Κανονιστικά παραδείγματα (</a:t>
            </a:r>
            <a:r>
              <a:rPr lang="en-US" dirty="0"/>
              <a:t>paradigms) (</a:t>
            </a:r>
            <a:r>
              <a:rPr lang="el-GR" dirty="0"/>
              <a:t>Σχολές)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Κανονιστικά μοντέλα (θετικισμός)</a:t>
            </a:r>
          </a:p>
          <a:p>
            <a:pPr lvl="1"/>
            <a:r>
              <a:rPr lang="el-GR" dirty="0"/>
              <a:t>Η ανθρώπινη συμπεριφορά </a:t>
            </a:r>
            <a:r>
              <a:rPr lang="el-GR" dirty="0" err="1"/>
              <a:t>διέπεται</a:t>
            </a:r>
            <a:r>
              <a:rPr lang="el-GR" dirty="0"/>
              <a:t> από κανόνες</a:t>
            </a:r>
          </a:p>
          <a:p>
            <a:pPr lvl="1"/>
            <a:r>
              <a:rPr lang="el-GR" dirty="0"/>
              <a:t>Νομοθετικό μοντέλο, </a:t>
            </a:r>
            <a:r>
              <a:rPr lang="el-GR" dirty="0" err="1"/>
              <a:t>αιτιακές</a:t>
            </a:r>
            <a:r>
              <a:rPr lang="el-GR" dirty="0"/>
              <a:t> σχέσεις</a:t>
            </a:r>
          </a:p>
          <a:p>
            <a:pPr lvl="1"/>
            <a:r>
              <a:rPr lang="el-GR" dirty="0"/>
              <a:t>Έρευνα με τις μεθόδους των φυσικών επιστημών</a:t>
            </a:r>
          </a:p>
          <a:p>
            <a:pPr lvl="1"/>
            <a:r>
              <a:rPr lang="el-GR" dirty="0"/>
              <a:t>Αντικειμενικότητα, εργαστηριακή προσέγγιση</a:t>
            </a:r>
          </a:p>
          <a:p>
            <a:pPr lvl="1"/>
            <a:r>
              <a:rPr lang="el-GR" dirty="0"/>
              <a:t>Αφαιρετική προσέγγιση, γενίκευση για ανάπτυξη θεωρίας που επεξηγεί επαρκώς τη συμπεριφορά</a:t>
            </a:r>
          </a:p>
          <a:p>
            <a:pPr lvl="1"/>
            <a:r>
              <a:rPr lang="el-GR" dirty="0"/>
              <a:t>Ποσοτικοποίηση, μεγάλη κλίμακα, έλεγχος μεταβλητών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430669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1360</Words>
  <Application>Microsoft Office PowerPoint</Application>
  <PresentationFormat>Προβολή στην οθόνη (4:3)</PresentationFormat>
  <Paragraphs>168</Paragraphs>
  <Slides>29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Wingdings</vt:lpstr>
      <vt:lpstr>Θέμα του Office</vt:lpstr>
      <vt:lpstr>Ποιοτική μεθοδολογία έρευνας στη Διδακτική των Μαθηματικών</vt:lpstr>
      <vt:lpstr>Μεθοδολογία Εκπαιδευτικής Έρευνας</vt:lpstr>
      <vt:lpstr>Βασικές κατευθύνσεις και χαρακτηριστικά της ερευνητικής διαδικασίας</vt:lpstr>
      <vt:lpstr>Η επιστημονική μέθοδος</vt:lpstr>
      <vt:lpstr>Θετικισμός</vt:lpstr>
      <vt:lpstr>Κριτικές κατά του θετικισμού</vt:lpstr>
      <vt:lpstr>Αντι-θετικιστικές προσεγγίσεις</vt:lpstr>
      <vt:lpstr>Κριτική κατά των νεότερων οπτικών</vt:lpstr>
      <vt:lpstr>Κανονιστικά παραδείγματα (paradigms) (Σχολές)</vt:lpstr>
      <vt:lpstr>Ερμηνευτικά παραδείγματα (interpretative paradigms) (Σχολές)</vt:lpstr>
      <vt:lpstr>Μέθοδοι έρευνας</vt:lpstr>
      <vt:lpstr>Βασική και εφαρμοσμένη έρευνα</vt:lpstr>
      <vt:lpstr>Ποσοτικές και ποιοτικές προσεγγίσεις στην εκπαιδευτική έρευνα</vt:lpstr>
      <vt:lpstr>Εκπαιδευτική έρευνα</vt:lpstr>
      <vt:lpstr>Προσεγγίσεις στην εκπαιδευτική έρευνα: Ποσοτική και ποιοτική</vt:lpstr>
      <vt:lpstr>Μεικτές προσεγγίσεις</vt:lpstr>
      <vt:lpstr>Συνδυασμός ποσοτικών και ποιοτικών μεθόδων σε μια έρευνα</vt:lpstr>
      <vt:lpstr>«Πέρα από τους αριθμούς...»  (Hanafin, 1994)</vt:lpstr>
      <vt:lpstr>«Πέρα από τους αριθμούς...»  (Hanafin, 1994) (2)</vt:lpstr>
      <vt:lpstr>«Πέρα από τους αριθμούς...»  (Hanafin, 1994) (3)</vt:lpstr>
      <vt:lpstr>Boaler, Open and closed math</vt:lpstr>
      <vt:lpstr>Τέλος Υποενότητας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slim</cp:lastModifiedBy>
  <cp:revision>194</cp:revision>
  <dcterms:created xsi:type="dcterms:W3CDTF">2012-09-06T09:03:05Z</dcterms:created>
  <dcterms:modified xsi:type="dcterms:W3CDTF">2015-11-30T14:42:55Z</dcterms:modified>
</cp:coreProperties>
</file>