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4.xml" ContentType="application/vnd.openxmlformats-officedocument.presentationml.tags+xml"/>
  <Override PartName="/ppt/notesSlides/notesSlide7.xml" ContentType="application/vnd.openxmlformats-officedocument.presentationml.notesSlide+xml"/>
  <Override PartName="/ppt/tags/tag15.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72"/>
  </p:notesMasterIdLst>
  <p:sldIdLst>
    <p:sldId id="256" r:id="rId3"/>
    <p:sldId id="356" r:id="rId4"/>
    <p:sldId id="357" r:id="rId5"/>
    <p:sldId id="416" r:id="rId6"/>
    <p:sldId id="358" r:id="rId7"/>
    <p:sldId id="359" r:id="rId8"/>
    <p:sldId id="361" r:id="rId9"/>
    <p:sldId id="360" r:id="rId10"/>
    <p:sldId id="362" r:id="rId11"/>
    <p:sldId id="363" r:id="rId12"/>
    <p:sldId id="417" r:id="rId13"/>
    <p:sldId id="364" r:id="rId14"/>
    <p:sldId id="365" r:id="rId15"/>
    <p:sldId id="366" r:id="rId16"/>
    <p:sldId id="368" r:id="rId17"/>
    <p:sldId id="367" r:id="rId18"/>
    <p:sldId id="369" r:id="rId19"/>
    <p:sldId id="429" r:id="rId20"/>
    <p:sldId id="371" r:id="rId21"/>
    <p:sldId id="372" r:id="rId22"/>
    <p:sldId id="373" r:id="rId23"/>
    <p:sldId id="374" r:id="rId24"/>
    <p:sldId id="375" r:id="rId25"/>
    <p:sldId id="376" r:id="rId26"/>
    <p:sldId id="377" r:id="rId27"/>
    <p:sldId id="378" r:id="rId28"/>
    <p:sldId id="379" r:id="rId29"/>
    <p:sldId id="380" r:id="rId30"/>
    <p:sldId id="381" r:id="rId31"/>
    <p:sldId id="382" r:id="rId32"/>
    <p:sldId id="418" r:id="rId33"/>
    <p:sldId id="419" r:id="rId34"/>
    <p:sldId id="420" r:id="rId35"/>
    <p:sldId id="421" r:id="rId36"/>
    <p:sldId id="422" r:id="rId37"/>
    <p:sldId id="423" r:id="rId38"/>
    <p:sldId id="424" r:id="rId39"/>
    <p:sldId id="425" r:id="rId40"/>
    <p:sldId id="426" r:id="rId41"/>
    <p:sldId id="427" r:id="rId42"/>
    <p:sldId id="428" r:id="rId43"/>
    <p:sldId id="393" r:id="rId44"/>
    <p:sldId id="394" r:id="rId45"/>
    <p:sldId id="397" r:id="rId46"/>
    <p:sldId id="398" r:id="rId47"/>
    <p:sldId id="430" r:id="rId48"/>
    <p:sldId id="399" r:id="rId49"/>
    <p:sldId id="400" r:id="rId50"/>
    <p:sldId id="401" r:id="rId51"/>
    <p:sldId id="402" r:id="rId52"/>
    <p:sldId id="403" r:id="rId53"/>
    <p:sldId id="404" r:id="rId54"/>
    <p:sldId id="405" r:id="rId55"/>
    <p:sldId id="406" r:id="rId56"/>
    <p:sldId id="407" r:id="rId57"/>
    <p:sldId id="408" r:id="rId58"/>
    <p:sldId id="409" r:id="rId59"/>
    <p:sldId id="410" r:id="rId60"/>
    <p:sldId id="411" r:id="rId61"/>
    <p:sldId id="413" r:id="rId62"/>
    <p:sldId id="414" r:id="rId63"/>
    <p:sldId id="415" r:id="rId64"/>
    <p:sldId id="317" r:id="rId65"/>
    <p:sldId id="431" r:id="rId66"/>
    <p:sldId id="311" r:id="rId67"/>
    <p:sldId id="312" r:id="rId68"/>
    <p:sldId id="313" r:id="rId69"/>
    <p:sldId id="432" r:id="rId70"/>
    <p:sldId id="433" r:id="rId71"/>
  </p:sldIdLst>
  <p:sldSz cx="9144000" cy="6858000" type="screen4x3"/>
  <p:notesSz cx="6858000" cy="9144000"/>
  <p:custDataLst>
    <p:tags r:id="rId7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56"/>
            <p14:sldId id="357"/>
            <p14:sldId id="416"/>
            <p14:sldId id="358"/>
            <p14:sldId id="359"/>
            <p14:sldId id="361"/>
            <p14:sldId id="360"/>
            <p14:sldId id="362"/>
            <p14:sldId id="363"/>
            <p14:sldId id="417"/>
            <p14:sldId id="364"/>
            <p14:sldId id="365"/>
            <p14:sldId id="366"/>
            <p14:sldId id="368"/>
            <p14:sldId id="367"/>
            <p14:sldId id="369"/>
            <p14:sldId id="429"/>
            <p14:sldId id="371"/>
            <p14:sldId id="372"/>
            <p14:sldId id="373"/>
            <p14:sldId id="374"/>
            <p14:sldId id="375"/>
            <p14:sldId id="376"/>
            <p14:sldId id="377"/>
            <p14:sldId id="378"/>
            <p14:sldId id="379"/>
            <p14:sldId id="380"/>
            <p14:sldId id="381"/>
            <p14:sldId id="382"/>
            <p14:sldId id="418"/>
            <p14:sldId id="419"/>
            <p14:sldId id="420"/>
            <p14:sldId id="421"/>
            <p14:sldId id="422"/>
            <p14:sldId id="423"/>
            <p14:sldId id="424"/>
            <p14:sldId id="425"/>
            <p14:sldId id="426"/>
            <p14:sldId id="427"/>
            <p14:sldId id="428"/>
            <p14:sldId id="393"/>
            <p14:sldId id="394"/>
            <p14:sldId id="397"/>
            <p14:sldId id="398"/>
            <p14:sldId id="430"/>
            <p14:sldId id="399"/>
            <p14:sldId id="400"/>
            <p14:sldId id="401"/>
            <p14:sldId id="402"/>
            <p14:sldId id="403"/>
            <p14:sldId id="404"/>
            <p14:sldId id="405"/>
            <p14:sldId id="406"/>
            <p14:sldId id="407"/>
            <p14:sldId id="408"/>
            <p14:sldId id="409"/>
            <p14:sldId id="410"/>
            <p14:sldId id="411"/>
            <p14:sldId id="413"/>
            <p14:sldId id="414"/>
            <p14:sldId id="415"/>
            <p14:sldId id="317"/>
          </p14:sldIdLst>
        </p14:section>
        <p14:section name="Untitled Section" id="{0F1CB131-A6BD-43D0-B8D4-1F27CEF7A05E}">
          <p14:sldIdLst>
            <p14:sldId id="431"/>
            <p14:sldId id="311"/>
            <p14:sldId id="312"/>
            <p14:sldId id="313"/>
            <p14:sldId id="432"/>
            <p14:sldId id="43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112" d="100"/>
          <a:sy n="112" d="100"/>
        </p:scale>
        <p:origin x="-16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ags" Target="tags/tag1.xml"/><Relationship Id="rId78"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29/9/2015</a:t>
            </a:fld>
            <a:endParaRPr lang="el-GR" dirty="0"/>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dirty="0"/>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dirty="0"/>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63</a:t>
            </a:fld>
            <a:endParaRPr lang="el-GR" dirty="0"/>
          </a:p>
        </p:txBody>
      </p:sp>
    </p:spTree>
    <p:extLst>
      <p:ext uri="{BB962C8B-B14F-4D97-AF65-F5344CB8AC3E}">
        <p14:creationId xmlns:p14="http://schemas.microsoft.com/office/powerpoint/2010/main" val="2783796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64</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65</a:t>
            </a:fld>
            <a:endParaRPr lang="el-GR" altLang="el-GR" dirty="0"/>
          </a:p>
        </p:txBody>
      </p:sp>
    </p:spTree>
    <p:extLst>
      <p:ext uri="{BB962C8B-B14F-4D97-AF65-F5344CB8AC3E}">
        <p14:creationId xmlns:p14="http://schemas.microsoft.com/office/powerpoint/2010/main" val="3363151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66</a:t>
            </a:fld>
            <a:endParaRPr lang="el-GR" altLang="el-GR" dirty="0"/>
          </a:p>
        </p:txBody>
      </p:sp>
    </p:spTree>
    <p:extLst>
      <p:ext uri="{BB962C8B-B14F-4D97-AF65-F5344CB8AC3E}">
        <p14:creationId xmlns:p14="http://schemas.microsoft.com/office/powerpoint/2010/main" val="2677476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67</a:t>
            </a:fld>
            <a:endParaRPr lang="el-GR" altLang="el-GR" dirty="0"/>
          </a:p>
        </p:txBody>
      </p:sp>
    </p:spTree>
    <p:extLst>
      <p:ext uri="{BB962C8B-B14F-4D97-AF65-F5344CB8AC3E}">
        <p14:creationId xmlns:p14="http://schemas.microsoft.com/office/powerpoint/2010/main" val="2431078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68</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69</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9" name="Picture 8"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3.jpeg"/></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opencourses.uoa.gr/courses/ENL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60648"/>
            <a:ext cx="3600400" cy="1016583"/>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Unit 5: </a:t>
            </a:r>
            <a:r>
              <a:rPr lang="en-GB" sz="2800" dirty="0" smtClean="0"/>
              <a:t>Foreign Language Curriculum and Syllabus Design</a:t>
            </a:r>
            <a:br>
              <a:rPr lang="en-GB" sz="2800" dirty="0" smtClean="0"/>
            </a:br>
            <a:endParaRPr lang="en-GB" sz="2800" dirty="0" smtClean="0"/>
          </a:p>
          <a:p>
            <a:r>
              <a:rPr lang="en-GB" sz="2800" dirty="0" smtClean="0"/>
              <a:t>Evdokia Karavas</a:t>
            </a:r>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mc:AlternateContent xmlns:mc="http://schemas.openxmlformats.org/markup-compatibility/2006" xmlns:p14="http://schemas.microsoft.com/office/powerpoint/2010/main">
    <mc:Choice Requires="p14">
      <p:transition spd="slow" p14:dur="2000" advTm="3166"/>
    </mc:Choice>
    <mc:Fallback xmlns="">
      <p:transition spd="slow" advTm="316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Curriculum vs. Syllabus (1/3)</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altLang="zh-CN" sz="3000" dirty="0"/>
              <a:t>A curriculum is concerned with making </a:t>
            </a:r>
            <a:r>
              <a:rPr lang="en-GB" altLang="zh-CN" sz="3000" b="1" dirty="0"/>
              <a:t>general statements</a:t>
            </a:r>
            <a:r>
              <a:rPr lang="en-GB" altLang="zh-CN" sz="3000" dirty="0"/>
              <a:t> about language learning, learning purpose, and experience, and the relationship between teachers and learners.</a:t>
            </a:r>
          </a:p>
          <a:p>
            <a:endParaRPr lang="el-GR" sz="3000" dirty="0"/>
          </a:p>
        </p:txBody>
      </p:sp>
      <p:sp>
        <p:nvSpPr>
          <p:cNvPr id="4" name="Θέση περιεχομένου 3"/>
          <p:cNvSpPr>
            <a:spLocks noGrp="1"/>
          </p:cNvSpPr>
          <p:nvPr>
            <p:ph sz="half" idx="2"/>
          </p:nvPr>
        </p:nvSpPr>
        <p:spPr/>
        <p:txBody>
          <a:bodyPr>
            <a:normAutofit/>
          </a:bodyPr>
          <a:lstStyle/>
          <a:p>
            <a:pPr marL="0" indent="0">
              <a:buNone/>
            </a:pPr>
            <a:r>
              <a:rPr lang="en-GB" altLang="zh-CN" sz="3000" dirty="0"/>
              <a:t>A syllabus is </a:t>
            </a:r>
            <a:r>
              <a:rPr lang="en-GB" altLang="zh-CN" sz="3000" b="1" dirty="0"/>
              <a:t>more localized</a:t>
            </a:r>
            <a:r>
              <a:rPr lang="en-GB" altLang="zh-CN" sz="3000" dirty="0"/>
              <a:t> and is based on the accounts and records of </a:t>
            </a:r>
            <a:r>
              <a:rPr lang="en-GB" altLang="zh-CN" sz="3000" b="1" dirty="0"/>
              <a:t>what actually happens at the classroom level </a:t>
            </a:r>
            <a:r>
              <a:rPr lang="en-GB" altLang="zh-CN" sz="3000" dirty="0"/>
              <a:t>as teachers and students apply a curriculum to their situation.</a:t>
            </a:r>
            <a:r>
              <a:rPr lang="en-US" altLang="zh-CN" sz="3000" dirty="0"/>
              <a:t> </a:t>
            </a:r>
          </a:p>
          <a:p>
            <a:endParaRPr lang="el-GR" sz="3000" dirty="0"/>
          </a:p>
        </p:txBody>
      </p:sp>
    </p:spTree>
    <p:extLst>
      <p:ext uri="{BB962C8B-B14F-4D97-AF65-F5344CB8AC3E}">
        <p14:creationId xmlns:p14="http://schemas.microsoft.com/office/powerpoint/2010/main" val="1726850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What is a syllabus?</a:t>
            </a:r>
            <a:endParaRPr lang="en-GB" dirty="0"/>
          </a:p>
        </p:txBody>
      </p:sp>
      <p:sp>
        <p:nvSpPr>
          <p:cNvPr id="6" name="Text Placeholder 5"/>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61355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 syllabus? (1/1)</a:t>
            </a:r>
            <a:endParaRPr lang="en-GB" dirty="0"/>
          </a:p>
        </p:txBody>
      </p:sp>
      <p:sp>
        <p:nvSpPr>
          <p:cNvPr id="3" name="Θέση περιεχομένου 2"/>
          <p:cNvSpPr>
            <a:spLocks noGrp="1"/>
          </p:cNvSpPr>
          <p:nvPr>
            <p:ph idx="1"/>
          </p:nvPr>
        </p:nvSpPr>
        <p:spPr/>
        <p:txBody>
          <a:bodyPr>
            <a:normAutofit fontScale="92500"/>
          </a:bodyPr>
          <a:lstStyle/>
          <a:p>
            <a:pPr>
              <a:lnSpc>
                <a:spcPct val="110000"/>
              </a:lnSpc>
            </a:pPr>
            <a:r>
              <a:rPr lang="en-GB" dirty="0" smtClean="0"/>
              <a:t>At its simplest level a syllabus can be described as </a:t>
            </a:r>
            <a:r>
              <a:rPr lang="en-GB" b="1" dirty="0" smtClean="0"/>
              <a:t>a statement of what is to be learnt</a:t>
            </a:r>
            <a:r>
              <a:rPr lang="en-GB" dirty="0" smtClean="0"/>
              <a:t>. Syllabus refers to the </a:t>
            </a:r>
            <a:r>
              <a:rPr lang="en-GB" b="1" dirty="0" smtClean="0"/>
              <a:t>content or subject matter </a:t>
            </a:r>
            <a:r>
              <a:rPr lang="en-GB" dirty="0" smtClean="0"/>
              <a:t>of an individual subject . </a:t>
            </a:r>
          </a:p>
          <a:p>
            <a:pPr>
              <a:lnSpc>
                <a:spcPct val="110000"/>
              </a:lnSpc>
            </a:pPr>
            <a:r>
              <a:rPr lang="en-GB" dirty="0" smtClean="0"/>
              <a:t>It is a </a:t>
            </a:r>
            <a:r>
              <a:rPr lang="en-GB" b="1" dirty="0" smtClean="0"/>
              <a:t>detailed and operational document </a:t>
            </a:r>
            <a:r>
              <a:rPr lang="en-GB" dirty="0" smtClean="0"/>
              <a:t>which specifies the content of a particular subject. It is a kind of </a:t>
            </a:r>
            <a:r>
              <a:rPr lang="en-GB" b="1" dirty="0" smtClean="0"/>
              <a:t>plan</a:t>
            </a:r>
            <a:r>
              <a:rPr lang="en-GB" dirty="0" smtClean="0"/>
              <a:t> which translates the abstract goals of the curriculum into </a:t>
            </a:r>
            <a:r>
              <a:rPr lang="en-GB" b="1" dirty="0" smtClean="0"/>
              <a:t>concrete learning objectives.</a:t>
            </a:r>
            <a:endParaRPr lang="en-GB" b="1" dirty="0"/>
          </a:p>
        </p:txBody>
      </p:sp>
    </p:spTree>
    <p:extLst>
      <p:ext uri="{BB962C8B-B14F-4D97-AF65-F5344CB8AC3E}">
        <p14:creationId xmlns:p14="http://schemas.microsoft.com/office/powerpoint/2010/main" val="1486796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Curriculum vs. Syllabus (2/3)</a:t>
            </a:r>
            <a:endParaRPr lang="en-GB" dirty="0"/>
          </a:p>
        </p:txBody>
      </p:sp>
      <p:sp>
        <p:nvSpPr>
          <p:cNvPr id="3" name="Θέση περιεχομένου 2"/>
          <p:cNvSpPr>
            <a:spLocks noGrp="1"/>
          </p:cNvSpPr>
          <p:nvPr>
            <p:ph idx="1"/>
          </p:nvPr>
        </p:nvSpPr>
        <p:spPr/>
        <p:txBody>
          <a:bodyPr/>
          <a:lstStyle/>
          <a:p>
            <a:pPr marL="0" indent="0">
              <a:buNone/>
            </a:pPr>
            <a:r>
              <a:rPr lang="en-GB" altLang="el-GR" dirty="0"/>
              <a:t>While a curriculum is a theoretical, policy document, a syllabus is a guide for teachers and learners that indicates what is to be achieved through the process of teaching and </a:t>
            </a:r>
            <a:r>
              <a:rPr lang="en-GB" altLang="el-GR" dirty="0" smtClean="0"/>
              <a:t>learning.</a:t>
            </a:r>
            <a:endParaRPr lang="en-GB" altLang="el-GR" dirty="0"/>
          </a:p>
          <a:p>
            <a:endParaRPr lang="el-GR" dirty="0"/>
          </a:p>
        </p:txBody>
      </p:sp>
    </p:spTree>
    <p:extLst>
      <p:ext uri="{BB962C8B-B14F-4D97-AF65-F5344CB8AC3E}">
        <p14:creationId xmlns:p14="http://schemas.microsoft.com/office/powerpoint/2010/main" val="1142760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does a syllabus include?</a:t>
            </a:r>
            <a:endParaRPr lang="en-GB" dirty="0"/>
          </a:p>
        </p:txBody>
      </p:sp>
      <p:sp>
        <p:nvSpPr>
          <p:cNvPr id="3" name="Θέση περιεχομένου 2"/>
          <p:cNvSpPr>
            <a:spLocks noGrp="1"/>
          </p:cNvSpPr>
          <p:nvPr>
            <p:ph idx="1"/>
          </p:nvPr>
        </p:nvSpPr>
        <p:spPr/>
        <p:txBody>
          <a:bodyPr>
            <a:normAutofit fontScale="92500"/>
          </a:bodyPr>
          <a:lstStyle/>
          <a:p>
            <a:r>
              <a:rPr lang="en-GB" b="1" dirty="0" smtClean="0"/>
              <a:t>Narrow view of syllabus design</a:t>
            </a:r>
            <a:r>
              <a:rPr lang="en-GB" dirty="0" smtClean="0"/>
              <a:t>: a syllabus is only concerned with the specification of learning objectives and the selection and grading of content. </a:t>
            </a:r>
          </a:p>
          <a:p>
            <a:r>
              <a:rPr lang="en-GB" b="1" dirty="0" smtClean="0"/>
              <a:t>The  broader view </a:t>
            </a:r>
            <a:r>
              <a:rPr lang="en-GB" dirty="0" smtClean="0"/>
              <a:t>argues that a syllabus is not only concerned with the selection and grading of content but also with the selection of learning tasks and activities. In other words, syllabus design is also concerned with methodology. </a:t>
            </a:r>
            <a:endParaRPr lang="en-GB" dirty="0"/>
          </a:p>
        </p:txBody>
      </p:sp>
    </p:spTree>
    <p:extLst>
      <p:ext uri="{BB962C8B-B14F-4D97-AF65-F5344CB8AC3E}">
        <p14:creationId xmlns:p14="http://schemas.microsoft.com/office/powerpoint/2010/main" val="3563557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Requirements of a syllabus (1/3)</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altLang="el-GR" sz="3000" dirty="0"/>
              <a:t>The course plan should provide an accessible framework of the knowledge and skills on which teachers and learners will work.</a:t>
            </a:r>
            <a:endParaRPr lang="el-GR" altLang="el-GR" sz="3000" dirty="0"/>
          </a:p>
          <a:p>
            <a:pPr>
              <a:spcBef>
                <a:spcPts val="1000"/>
              </a:spcBef>
            </a:pPr>
            <a:r>
              <a:rPr lang="en-GB" altLang="el-GR" sz="3000" dirty="0"/>
              <a:t>It should offer a sense of continuity and direction in the teacher’s and learners’ work.</a:t>
            </a:r>
            <a:endParaRPr lang="el-GR" altLang="el-GR" sz="3000" dirty="0"/>
          </a:p>
          <a:p>
            <a:pPr>
              <a:spcBef>
                <a:spcPts val="1000"/>
              </a:spcBef>
            </a:pPr>
            <a:r>
              <a:rPr lang="en-GB" altLang="el-GR" sz="3000" dirty="0"/>
              <a:t>It should represent a retrospective account of what has been achieved</a:t>
            </a:r>
            <a:r>
              <a:rPr lang="en-GB" altLang="el-GR" sz="3000" dirty="0" smtClean="0"/>
              <a:t>.</a:t>
            </a:r>
          </a:p>
          <a:p>
            <a:pPr>
              <a:spcBef>
                <a:spcPts val="1000"/>
              </a:spcBef>
            </a:pPr>
            <a:r>
              <a:rPr lang="en-GB" altLang="el-GR" sz="3000" dirty="0"/>
              <a:t>It should provide a basis on which learner progress may be evaluated.</a:t>
            </a:r>
            <a:endParaRPr lang="el-GR" altLang="el-GR" sz="3000" dirty="0"/>
          </a:p>
          <a:p>
            <a:pPr>
              <a:spcBef>
                <a:spcPts val="1000"/>
              </a:spcBef>
            </a:pPr>
            <a:endParaRPr lang="el-GR" altLang="el-GR" sz="3000" dirty="0"/>
          </a:p>
          <a:p>
            <a:pPr>
              <a:spcBef>
                <a:spcPts val="1000"/>
              </a:spcBef>
            </a:pPr>
            <a:endParaRPr lang="el-GR" sz="3000" dirty="0"/>
          </a:p>
        </p:txBody>
      </p:sp>
    </p:spTree>
    <p:extLst>
      <p:ext uri="{BB962C8B-B14F-4D97-AF65-F5344CB8AC3E}">
        <p14:creationId xmlns:p14="http://schemas.microsoft.com/office/powerpoint/2010/main" val="679083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Requirements of a syllabus (2/3)</a:t>
            </a:r>
            <a:endParaRPr lang="en-GB" dirty="0"/>
          </a:p>
        </p:txBody>
      </p:sp>
      <p:sp>
        <p:nvSpPr>
          <p:cNvPr id="3" name="Θέση περιεχομένου 2"/>
          <p:cNvSpPr>
            <a:spLocks noGrp="1"/>
          </p:cNvSpPr>
          <p:nvPr>
            <p:ph idx="1"/>
          </p:nvPr>
        </p:nvSpPr>
        <p:spPr/>
        <p:txBody>
          <a:bodyPr>
            <a:noAutofit/>
          </a:bodyPr>
          <a:lstStyle/>
          <a:p>
            <a:r>
              <a:rPr lang="en-GB" altLang="el-GR" sz="3000" dirty="0" smtClean="0"/>
              <a:t>It </a:t>
            </a:r>
            <a:r>
              <a:rPr lang="en-GB" altLang="el-GR" sz="3000" dirty="0"/>
              <a:t>should be sufficiently precise so that it may be assessed through implementation as being more or less appropriate for its purposes and users.</a:t>
            </a:r>
            <a:endParaRPr lang="el-GR" altLang="el-GR" sz="3000" dirty="0"/>
          </a:p>
          <a:p>
            <a:r>
              <a:rPr lang="en-GB" altLang="el-GR" sz="3000" dirty="0"/>
              <a:t>It is a document of administrative convenience and will only be partly justified on theoretical grounds, and so is negotiable and adjustable.</a:t>
            </a:r>
            <a:endParaRPr lang="el-GR" altLang="el-GR" sz="3000" dirty="0"/>
          </a:p>
          <a:p>
            <a:pPr marL="0" indent="0">
              <a:buNone/>
            </a:pPr>
            <a:endParaRPr lang="el-GR" sz="3000" dirty="0"/>
          </a:p>
        </p:txBody>
      </p:sp>
    </p:spTree>
    <p:extLst>
      <p:ext uri="{BB962C8B-B14F-4D97-AF65-F5344CB8AC3E}">
        <p14:creationId xmlns:p14="http://schemas.microsoft.com/office/powerpoint/2010/main" val="753546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Requirements of a syllabus (3/3)</a:t>
            </a:r>
            <a:endParaRPr lang="en-GB" dirty="0"/>
          </a:p>
        </p:txBody>
      </p:sp>
      <p:sp>
        <p:nvSpPr>
          <p:cNvPr id="3" name="Θέση περιεχομένου 2"/>
          <p:cNvSpPr>
            <a:spLocks noGrp="1"/>
          </p:cNvSpPr>
          <p:nvPr>
            <p:ph idx="1"/>
          </p:nvPr>
        </p:nvSpPr>
        <p:spPr/>
        <p:txBody>
          <a:bodyPr>
            <a:noAutofit/>
          </a:bodyPr>
          <a:lstStyle/>
          <a:p>
            <a:r>
              <a:rPr lang="en-GB" altLang="el-GR" sz="3000" dirty="0" smtClean="0"/>
              <a:t>It </a:t>
            </a:r>
            <a:r>
              <a:rPr lang="en-GB" altLang="el-GR" sz="3000" dirty="0"/>
              <a:t>must harmonise the three contexts within which it is located: </a:t>
            </a:r>
            <a:endParaRPr lang="en-US" altLang="el-GR" sz="3000" dirty="0" smtClean="0"/>
          </a:p>
          <a:p>
            <a:pPr lvl="1"/>
            <a:r>
              <a:rPr lang="en-GB" altLang="el-GR" dirty="0" smtClean="0"/>
              <a:t>the </a:t>
            </a:r>
            <a:r>
              <a:rPr lang="en-GB" altLang="el-GR" dirty="0"/>
              <a:t>wider language </a:t>
            </a:r>
            <a:r>
              <a:rPr lang="en-GB" altLang="el-GR" dirty="0" smtClean="0"/>
              <a:t>curriculum,</a:t>
            </a:r>
            <a:endParaRPr lang="en-US" altLang="el-GR" dirty="0" smtClean="0"/>
          </a:p>
          <a:p>
            <a:pPr lvl="1"/>
            <a:r>
              <a:rPr lang="en-GB" altLang="el-GR" dirty="0" smtClean="0"/>
              <a:t>the </a:t>
            </a:r>
            <a:r>
              <a:rPr lang="en-GB" altLang="el-GR" dirty="0"/>
              <a:t>language classroom and the participants within </a:t>
            </a:r>
            <a:r>
              <a:rPr lang="en-GB" altLang="el-GR" dirty="0" smtClean="0"/>
              <a:t>it,</a:t>
            </a:r>
            <a:endParaRPr lang="en-US" altLang="el-GR" dirty="0" smtClean="0"/>
          </a:p>
          <a:p>
            <a:pPr lvl="1"/>
            <a:r>
              <a:rPr lang="en-GB" altLang="el-GR" dirty="0" smtClean="0"/>
              <a:t>the </a:t>
            </a:r>
            <a:r>
              <a:rPr lang="en-GB" altLang="el-GR" dirty="0"/>
              <a:t>educational and social reality that the course-plan is supposed to serve.</a:t>
            </a:r>
            <a:endParaRPr lang="el-GR" altLang="el-GR" dirty="0"/>
          </a:p>
          <a:p>
            <a:endParaRPr lang="el-GR" dirty="0"/>
          </a:p>
        </p:txBody>
      </p:sp>
    </p:spTree>
    <p:extLst>
      <p:ext uri="{BB962C8B-B14F-4D97-AF65-F5344CB8AC3E}">
        <p14:creationId xmlns:p14="http://schemas.microsoft.com/office/powerpoint/2010/main" val="4204672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dirty="0"/>
              <a:t>Curriculum development in the UK, in the US and in Greece</a:t>
            </a:r>
            <a:br>
              <a:rPr lang="en-GB" dirty="0"/>
            </a:br>
            <a:endParaRPr lang="en-GB" dirty="0"/>
          </a:p>
        </p:txBody>
      </p:sp>
      <p:sp>
        <p:nvSpPr>
          <p:cNvPr id="3" name="Θέση περιεχομένου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208439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Curriculum development in the UK </a:t>
            </a:r>
            <a:r>
              <a:rPr lang="en-GB" dirty="0"/>
              <a:t>(1/2)</a:t>
            </a:r>
          </a:p>
        </p:txBody>
      </p:sp>
      <p:sp>
        <p:nvSpPr>
          <p:cNvPr id="3" name="Θέση περιεχομένου 2"/>
          <p:cNvSpPr>
            <a:spLocks noGrp="1"/>
          </p:cNvSpPr>
          <p:nvPr>
            <p:ph idx="1"/>
          </p:nvPr>
        </p:nvSpPr>
        <p:spPr/>
        <p:txBody>
          <a:bodyPr>
            <a:noAutofit/>
          </a:bodyPr>
          <a:lstStyle/>
          <a:p>
            <a:pPr marL="0" indent="0">
              <a:buNone/>
            </a:pPr>
            <a:r>
              <a:rPr lang="en-GB" sz="2800" dirty="0" smtClean="0"/>
              <a:t>National curriculum introduced in the mid 80’s. The national curriculum entails a broad description of the </a:t>
            </a:r>
            <a:r>
              <a:rPr lang="en-GB" sz="2800" b="1" dirty="0" smtClean="0"/>
              <a:t>general aims/goals </a:t>
            </a:r>
            <a:r>
              <a:rPr lang="en-GB" sz="2800" dirty="0" smtClean="0"/>
              <a:t>to be realised within the school. </a:t>
            </a:r>
          </a:p>
          <a:p>
            <a:pPr marL="0" indent="0">
              <a:buNone/>
            </a:pPr>
            <a:r>
              <a:rPr lang="en-GB" sz="2800" dirty="0" smtClean="0"/>
              <a:t>It also includes: </a:t>
            </a:r>
          </a:p>
          <a:p>
            <a:r>
              <a:rPr lang="en-GB" sz="2600" dirty="0" smtClean="0"/>
              <a:t>broad descriptions of the </a:t>
            </a:r>
            <a:r>
              <a:rPr lang="en-GB" sz="2600" b="1" dirty="0" smtClean="0"/>
              <a:t>content or subject matter </a:t>
            </a:r>
            <a:r>
              <a:rPr lang="en-GB" sz="2600" dirty="0" smtClean="0"/>
              <a:t>of individual subjects, in the form of “</a:t>
            </a:r>
            <a:r>
              <a:rPr lang="en-GB" sz="2600" b="1" dirty="0" smtClean="0"/>
              <a:t>can-do statements</a:t>
            </a:r>
            <a:r>
              <a:rPr lang="en-GB" sz="2600" dirty="0" smtClean="0"/>
              <a:t>” which imply processes of teaching and learning, </a:t>
            </a:r>
          </a:p>
          <a:p>
            <a:r>
              <a:rPr lang="en-GB" sz="2600" dirty="0" smtClean="0"/>
              <a:t>broad descriptions of </a:t>
            </a:r>
            <a:r>
              <a:rPr lang="en-GB" sz="2600" b="1" dirty="0" smtClean="0"/>
              <a:t>evaluation</a:t>
            </a:r>
            <a:r>
              <a:rPr lang="en-GB" sz="2600" dirty="0" smtClean="0"/>
              <a:t> of all the learning experiences planned for pupils through classroom instruction.</a:t>
            </a:r>
            <a:endParaRPr lang="en-GB" sz="2800" dirty="0"/>
          </a:p>
        </p:txBody>
      </p:sp>
    </p:spTree>
    <p:extLst>
      <p:ext uri="{BB962C8B-B14F-4D97-AF65-F5344CB8AC3E}">
        <p14:creationId xmlns:p14="http://schemas.microsoft.com/office/powerpoint/2010/main" val="1077278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this unit</a:t>
            </a:r>
            <a:endParaRPr lang="el-GR" dirty="0"/>
          </a:p>
        </p:txBody>
      </p:sp>
      <p:sp>
        <p:nvSpPr>
          <p:cNvPr id="3" name="Θέση περιεχομένου 2"/>
          <p:cNvSpPr>
            <a:spLocks noGrp="1"/>
          </p:cNvSpPr>
          <p:nvPr>
            <p:ph idx="1"/>
          </p:nvPr>
        </p:nvSpPr>
        <p:spPr/>
        <p:txBody>
          <a:bodyPr>
            <a:noAutofit/>
          </a:bodyPr>
          <a:lstStyle/>
          <a:p>
            <a:pPr>
              <a:spcBef>
                <a:spcPts val="600"/>
              </a:spcBef>
            </a:pPr>
            <a:r>
              <a:rPr lang="en-GB" altLang="el-GR" sz="2600" dirty="0" smtClean="0"/>
              <a:t>What is a curriculum?</a:t>
            </a:r>
          </a:p>
          <a:p>
            <a:pPr>
              <a:spcBef>
                <a:spcPts val="600"/>
              </a:spcBef>
            </a:pPr>
            <a:r>
              <a:rPr lang="en-GB" altLang="el-GR" sz="2600" dirty="0" smtClean="0"/>
              <a:t>What is a syllabus?</a:t>
            </a:r>
          </a:p>
          <a:p>
            <a:pPr>
              <a:spcBef>
                <a:spcPts val="600"/>
              </a:spcBef>
            </a:pPr>
            <a:r>
              <a:rPr lang="en-GB" altLang="el-GR" sz="2600" dirty="0" smtClean="0"/>
              <a:t>Defining characteristics of syllabi.</a:t>
            </a:r>
          </a:p>
          <a:p>
            <a:pPr>
              <a:spcBef>
                <a:spcPts val="600"/>
              </a:spcBef>
            </a:pPr>
            <a:r>
              <a:rPr lang="en-GB" altLang="el-GR" sz="2600" dirty="0" smtClean="0"/>
              <a:t>Organising principles of syllabi.</a:t>
            </a:r>
          </a:p>
          <a:p>
            <a:pPr>
              <a:spcBef>
                <a:spcPts val="600"/>
              </a:spcBef>
            </a:pPr>
            <a:r>
              <a:rPr lang="en-GB" altLang="el-GR" sz="2600" dirty="0" smtClean="0"/>
              <a:t>International perspectives on curriculum development and the Greek case.</a:t>
            </a:r>
          </a:p>
          <a:p>
            <a:pPr>
              <a:spcBef>
                <a:spcPts val="600"/>
              </a:spcBef>
            </a:pPr>
            <a:r>
              <a:rPr lang="en-GB" altLang="el-GR" sz="2600" dirty="0" smtClean="0"/>
              <a:t>The new Integrated Foreign Languages Curriculum.</a:t>
            </a:r>
          </a:p>
          <a:p>
            <a:pPr>
              <a:spcBef>
                <a:spcPts val="600"/>
              </a:spcBef>
            </a:pPr>
            <a:r>
              <a:rPr lang="en-GB" altLang="el-GR" sz="2600" dirty="0" smtClean="0"/>
              <a:t>Steps in designing a course.</a:t>
            </a:r>
          </a:p>
          <a:p>
            <a:pPr>
              <a:spcBef>
                <a:spcPts val="600"/>
              </a:spcBef>
            </a:pPr>
            <a:r>
              <a:rPr lang="en-GB" altLang="el-GR" sz="2600" dirty="0" smtClean="0"/>
              <a:t>Expressing objectives.</a:t>
            </a:r>
          </a:p>
          <a:p>
            <a:pPr>
              <a:spcBef>
                <a:spcPts val="600"/>
              </a:spcBef>
            </a:pPr>
            <a:r>
              <a:rPr lang="en-GB" altLang="el-GR" sz="2600" dirty="0" smtClean="0"/>
              <a:t>A priori and a posteriori syllabi.</a:t>
            </a:r>
            <a:endParaRPr lang="en-GB" sz="2600" dirty="0"/>
          </a:p>
        </p:txBody>
      </p:sp>
    </p:spTree>
    <p:extLst>
      <p:ext uri="{BB962C8B-B14F-4D97-AF65-F5344CB8AC3E}">
        <p14:creationId xmlns:p14="http://schemas.microsoft.com/office/powerpoint/2010/main" val="4289423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Curriculum development in the UK (2/2)</a:t>
            </a:r>
            <a:endParaRPr lang="en-GB" dirty="0"/>
          </a:p>
        </p:txBody>
      </p:sp>
      <p:sp>
        <p:nvSpPr>
          <p:cNvPr id="3" name="Θέση περιεχομένου 2"/>
          <p:cNvSpPr>
            <a:spLocks noGrp="1"/>
          </p:cNvSpPr>
          <p:nvPr>
            <p:ph idx="1"/>
          </p:nvPr>
        </p:nvSpPr>
        <p:spPr/>
        <p:txBody>
          <a:bodyPr/>
          <a:lstStyle/>
          <a:p>
            <a:pPr marL="0" indent="0">
              <a:buNone/>
            </a:pPr>
            <a:r>
              <a:rPr lang="en-GB" dirty="0" smtClean="0"/>
              <a:t>Syllabi are designed at school level, by teachers who are in a subject specific department. </a:t>
            </a:r>
          </a:p>
          <a:p>
            <a:pPr marL="0" indent="0">
              <a:buNone/>
            </a:pPr>
            <a:r>
              <a:rPr lang="en-GB" dirty="0" smtClean="0"/>
              <a:t>Each Department’s teachers are also responsible for choosing textbooks available in an open market and for designing support teaching and learning materials.</a:t>
            </a:r>
            <a:endParaRPr lang="en-GB" dirty="0"/>
          </a:p>
        </p:txBody>
      </p:sp>
    </p:spTree>
    <p:extLst>
      <p:ext uri="{BB962C8B-B14F-4D97-AF65-F5344CB8AC3E}">
        <p14:creationId xmlns:p14="http://schemas.microsoft.com/office/powerpoint/2010/main" val="666430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Curriculum development in the US (1/2)</a:t>
            </a:r>
            <a:endParaRPr lang="en-GB" dirty="0"/>
          </a:p>
        </p:txBody>
      </p:sp>
      <p:sp>
        <p:nvSpPr>
          <p:cNvPr id="3" name="Θέση περιεχομένου 2"/>
          <p:cNvSpPr>
            <a:spLocks noGrp="1"/>
          </p:cNvSpPr>
          <p:nvPr>
            <p:ph idx="1"/>
          </p:nvPr>
        </p:nvSpPr>
        <p:spPr/>
        <p:txBody>
          <a:bodyPr>
            <a:noAutofit/>
          </a:bodyPr>
          <a:lstStyle/>
          <a:p>
            <a:r>
              <a:rPr lang="en-GB" dirty="0" smtClean="0"/>
              <a:t>Follows a totally </a:t>
            </a:r>
            <a:r>
              <a:rPr lang="en-GB" b="1" dirty="0" smtClean="0"/>
              <a:t>decentralised</a:t>
            </a:r>
            <a:r>
              <a:rPr lang="en-GB" dirty="0" smtClean="0"/>
              <a:t> educational system and offers different opportunities to different groups of learners. There is </a:t>
            </a:r>
            <a:r>
              <a:rPr lang="en-GB" b="1" dirty="0" smtClean="0"/>
              <a:t>no national curriculum</a:t>
            </a:r>
            <a:r>
              <a:rPr lang="en-GB" dirty="0" smtClean="0"/>
              <a:t>. </a:t>
            </a:r>
          </a:p>
          <a:p>
            <a:r>
              <a:rPr lang="en-GB" dirty="0" smtClean="0"/>
              <a:t>Curriculum and syllabus development is a </a:t>
            </a:r>
            <a:r>
              <a:rPr lang="en-GB" b="1" dirty="0" smtClean="0"/>
              <a:t>school project</a:t>
            </a:r>
            <a:r>
              <a:rPr lang="en-GB" dirty="0" smtClean="0"/>
              <a:t>, only sometimes following the general guidelines of the state and sometimes the municipality. </a:t>
            </a:r>
            <a:endParaRPr lang="en-GB" dirty="0"/>
          </a:p>
        </p:txBody>
      </p:sp>
    </p:spTree>
    <p:extLst>
      <p:ext uri="{BB962C8B-B14F-4D97-AF65-F5344CB8AC3E}">
        <p14:creationId xmlns:p14="http://schemas.microsoft.com/office/powerpoint/2010/main" val="3374200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Curriculum development in the US (2/2)</a:t>
            </a:r>
            <a:endParaRPr lang="en-GB" dirty="0"/>
          </a:p>
        </p:txBody>
      </p:sp>
      <p:sp>
        <p:nvSpPr>
          <p:cNvPr id="3" name="Θέση περιεχομένου 2"/>
          <p:cNvSpPr>
            <a:spLocks noGrp="1"/>
          </p:cNvSpPr>
          <p:nvPr>
            <p:ph idx="1"/>
          </p:nvPr>
        </p:nvSpPr>
        <p:spPr/>
        <p:txBody>
          <a:bodyPr>
            <a:noAutofit/>
          </a:bodyPr>
          <a:lstStyle/>
          <a:p>
            <a:r>
              <a:rPr lang="en-GB" dirty="0" smtClean="0"/>
              <a:t>Many decisions are made at a school level, by teachers who are in a subject specific department and also decide what textbooks to use, how to use them and when. </a:t>
            </a:r>
          </a:p>
          <a:p>
            <a:r>
              <a:rPr lang="en-GB" dirty="0" smtClean="0"/>
              <a:t>Department teachers are also responsible for designing support teaching and learning materials in accordance with the assumed needs of particular groups of learners.</a:t>
            </a:r>
            <a:endParaRPr lang="en-GB" dirty="0"/>
          </a:p>
        </p:txBody>
      </p:sp>
    </p:spTree>
    <p:extLst>
      <p:ext uri="{BB962C8B-B14F-4D97-AF65-F5344CB8AC3E}">
        <p14:creationId xmlns:p14="http://schemas.microsoft.com/office/powerpoint/2010/main" val="746758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Curriculum development in Greece</a:t>
            </a:r>
            <a:endParaRPr lang="en-GB" dirty="0"/>
          </a:p>
        </p:txBody>
      </p:sp>
      <p:sp>
        <p:nvSpPr>
          <p:cNvPr id="3" name="Θέση περιεχομένου 2"/>
          <p:cNvSpPr>
            <a:spLocks noGrp="1"/>
          </p:cNvSpPr>
          <p:nvPr>
            <p:ph idx="1"/>
          </p:nvPr>
        </p:nvSpPr>
        <p:spPr/>
        <p:txBody>
          <a:bodyPr>
            <a:noAutofit/>
          </a:bodyPr>
          <a:lstStyle/>
          <a:p>
            <a:pPr>
              <a:lnSpc>
                <a:spcPct val="110000"/>
              </a:lnSpc>
            </a:pPr>
            <a:r>
              <a:rPr lang="en-GB" altLang="el-GR" sz="2800" dirty="0"/>
              <a:t>Greece has a </a:t>
            </a:r>
            <a:r>
              <a:rPr lang="en-GB" altLang="el-GR" sz="2800" b="1" dirty="0"/>
              <a:t>centralized educational system </a:t>
            </a:r>
            <a:r>
              <a:rPr lang="en-GB" altLang="el-GR" sz="2800" dirty="0"/>
              <a:t>aspiring to ensure that all students in Greek schools receive the </a:t>
            </a:r>
            <a:r>
              <a:rPr lang="en-GB" altLang="el-GR" sz="2800" b="1" dirty="0"/>
              <a:t>same quantity and quality of education</a:t>
            </a:r>
            <a:r>
              <a:rPr lang="en-GB" altLang="el-GR" sz="2800" dirty="0"/>
              <a:t>. </a:t>
            </a:r>
          </a:p>
          <a:p>
            <a:pPr>
              <a:lnSpc>
                <a:spcPct val="110000"/>
              </a:lnSpc>
            </a:pPr>
            <a:r>
              <a:rPr lang="en-GB" altLang="el-GR" sz="2800" dirty="0"/>
              <a:t>In Greece there are three documents that make up the </a:t>
            </a:r>
            <a:r>
              <a:rPr lang="en-GB" altLang="el-GR" sz="2800" dirty="0" smtClean="0"/>
              <a:t>curriculum</a:t>
            </a:r>
            <a:r>
              <a:rPr lang="en-GB" altLang="el-GR" sz="2800" dirty="0"/>
              <a:t>:</a:t>
            </a:r>
            <a:endParaRPr lang="en-GB" altLang="el-GR" sz="2800" dirty="0" smtClean="0"/>
          </a:p>
          <a:p>
            <a:pPr lvl="1">
              <a:lnSpc>
                <a:spcPct val="110000"/>
              </a:lnSpc>
            </a:pPr>
            <a:r>
              <a:rPr lang="en-GB" altLang="el-GR" dirty="0"/>
              <a:t>the school </a:t>
            </a:r>
            <a:r>
              <a:rPr lang="en-GB" altLang="el-GR" dirty="0" smtClean="0"/>
              <a:t>curriculum, </a:t>
            </a:r>
          </a:p>
          <a:p>
            <a:pPr lvl="1">
              <a:lnSpc>
                <a:spcPct val="110000"/>
              </a:lnSpc>
            </a:pPr>
            <a:r>
              <a:rPr lang="en-GB" altLang="el-GR" dirty="0" smtClean="0"/>
              <a:t>the </a:t>
            </a:r>
            <a:r>
              <a:rPr lang="en-GB" altLang="el-GR" dirty="0"/>
              <a:t>subject-specific </a:t>
            </a:r>
            <a:r>
              <a:rPr lang="en-GB" altLang="el-GR" dirty="0" smtClean="0"/>
              <a:t>curriculum,</a:t>
            </a:r>
          </a:p>
          <a:p>
            <a:pPr lvl="1">
              <a:lnSpc>
                <a:spcPct val="110000"/>
              </a:lnSpc>
            </a:pPr>
            <a:r>
              <a:rPr lang="en-GB" altLang="el-GR" dirty="0" smtClean="0"/>
              <a:t>the syllabus.</a:t>
            </a:r>
            <a:endParaRPr lang="en-GB" altLang="el-GR" dirty="0"/>
          </a:p>
          <a:p>
            <a:pPr>
              <a:lnSpc>
                <a:spcPct val="110000"/>
              </a:lnSpc>
            </a:pPr>
            <a:endParaRPr lang="el-GR" dirty="0"/>
          </a:p>
        </p:txBody>
      </p:sp>
    </p:spTree>
    <p:extLst>
      <p:ext uri="{BB962C8B-B14F-4D97-AF65-F5344CB8AC3E}">
        <p14:creationId xmlns:p14="http://schemas.microsoft.com/office/powerpoint/2010/main" val="3394477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 The school curriculum </a:t>
            </a:r>
            <a:endParaRPr lang="en-GB" dirty="0"/>
          </a:p>
        </p:txBody>
      </p:sp>
      <p:sp>
        <p:nvSpPr>
          <p:cNvPr id="3" name="Θέση περιεχομένου 2"/>
          <p:cNvSpPr>
            <a:spLocks noGrp="1"/>
          </p:cNvSpPr>
          <p:nvPr>
            <p:ph idx="1"/>
          </p:nvPr>
        </p:nvSpPr>
        <p:spPr/>
        <p:txBody>
          <a:bodyPr/>
          <a:lstStyle/>
          <a:p>
            <a:pPr marL="0" indent="0">
              <a:buNone/>
            </a:pPr>
            <a:r>
              <a:rPr lang="en-GB" dirty="0" smtClean="0"/>
              <a:t>The </a:t>
            </a:r>
            <a:r>
              <a:rPr lang="en-GB" b="1" dirty="0" smtClean="0"/>
              <a:t>school curriculum </a:t>
            </a:r>
            <a:r>
              <a:rPr lang="en-GB" dirty="0" smtClean="0"/>
              <a:t>[</a:t>
            </a:r>
            <a:r>
              <a:rPr lang="el-GR" dirty="0" smtClean="0"/>
              <a:t>σχολικό πρόγραμμα</a:t>
            </a:r>
            <a:r>
              <a:rPr lang="en-GB" dirty="0" smtClean="0"/>
              <a:t>] is developed by order of the Ministry of National Education and Religious Affairs so that schools throughout the country follow exactly the same programme that specifies which subjects are to be taught, when and in what pedagogic circumstances. </a:t>
            </a:r>
            <a:endParaRPr lang="en-GB" dirty="0"/>
          </a:p>
        </p:txBody>
      </p:sp>
    </p:spTree>
    <p:extLst>
      <p:ext uri="{BB962C8B-B14F-4D97-AF65-F5344CB8AC3E}">
        <p14:creationId xmlns:p14="http://schemas.microsoft.com/office/powerpoint/2010/main" val="1867618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subject-specific curriculum</a:t>
            </a:r>
            <a:endParaRPr lang="en-GB" dirty="0"/>
          </a:p>
        </p:txBody>
      </p:sp>
      <p:sp>
        <p:nvSpPr>
          <p:cNvPr id="3" name="Θέση περιεχομένου 2"/>
          <p:cNvSpPr>
            <a:spLocks noGrp="1"/>
          </p:cNvSpPr>
          <p:nvPr>
            <p:ph idx="1"/>
          </p:nvPr>
        </p:nvSpPr>
        <p:spPr/>
        <p:txBody>
          <a:bodyPr/>
          <a:lstStyle/>
          <a:p>
            <a:pPr marL="0" indent="0">
              <a:buNone/>
            </a:pPr>
            <a:r>
              <a:rPr lang="en-GB" dirty="0" smtClean="0"/>
              <a:t>The </a:t>
            </a:r>
            <a:r>
              <a:rPr lang="en-GB" b="1" dirty="0" smtClean="0"/>
              <a:t>subject-specific curriculum</a:t>
            </a:r>
            <a:r>
              <a:rPr lang="en-GB" dirty="0" smtClean="0"/>
              <a:t>, [</a:t>
            </a:r>
            <a:r>
              <a:rPr lang="el-GR" dirty="0" smtClean="0"/>
              <a:t>ενιαίο πρόγραμμα του μαθήματος</a:t>
            </a:r>
            <a:r>
              <a:rPr lang="en-GB" dirty="0" smtClean="0"/>
              <a:t>] which is concerned  with the structure, content and organisation of a particular course to be offered (for example, over a three year period in lower secondary school). </a:t>
            </a:r>
            <a:endParaRPr lang="en-GB" dirty="0"/>
          </a:p>
        </p:txBody>
      </p:sp>
    </p:spTree>
    <p:extLst>
      <p:ext uri="{BB962C8B-B14F-4D97-AF65-F5344CB8AC3E}">
        <p14:creationId xmlns:p14="http://schemas.microsoft.com/office/powerpoint/2010/main" val="5289705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syllabus </a:t>
            </a:r>
            <a:endParaRPr lang="en-GB" dirty="0"/>
          </a:p>
        </p:txBody>
      </p:sp>
      <p:sp>
        <p:nvSpPr>
          <p:cNvPr id="3" name="Θέση περιεχομένου 2"/>
          <p:cNvSpPr>
            <a:spLocks noGrp="1"/>
          </p:cNvSpPr>
          <p:nvPr>
            <p:ph idx="1"/>
          </p:nvPr>
        </p:nvSpPr>
        <p:spPr/>
        <p:txBody>
          <a:bodyPr/>
          <a:lstStyle/>
          <a:p>
            <a:pPr marL="0" indent="0">
              <a:buNone/>
            </a:pPr>
            <a:r>
              <a:rPr lang="en-GB" dirty="0" smtClean="0"/>
              <a:t>The </a:t>
            </a:r>
            <a:r>
              <a:rPr lang="en-GB" b="1" dirty="0" smtClean="0"/>
              <a:t>syllabus</a:t>
            </a:r>
            <a:r>
              <a:rPr lang="en-GB" dirty="0" smtClean="0"/>
              <a:t> [</a:t>
            </a:r>
            <a:r>
              <a:rPr lang="el-GR" dirty="0" smtClean="0"/>
              <a:t>αναλυτικό πρόγραμμα</a:t>
            </a:r>
            <a:r>
              <a:rPr lang="en-GB" dirty="0" smtClean="0"/>
              <a:t>], published in the government gazette [</a:t>
            </a:r>
            <a:r>
              <a:rPr lang="el-GR" dirty="0" smtClean="0"/>
              <a:t>Εφημερίδα της Κυβερνήσεως</a:t>
            </a:r>
            <a:r>
              <a:rPr lang="en-GB" dirty="0" smtClean="0"/>
              <a:t>]. The syllabus for each subject provides a very detailed description regarding the content of a particular subject; that is, WHAT is to be taught and learned in a particular class, as well as the way the object of knowledge is to be dealt with (HOW). </a:t>
            </a:r>
            <a:endParaRPr lang="en-GB" dirty="0"/>
          </a:p>
        </p:txBody>
      </p:sp>
    </p:spTree>
    <p:extLst>
      <p:ext uri="{BB962C8B-B14F-4D97-AF65-F5344CB8AC3E}">
        <p14:creationId xmlns:p14="http://schemas.microsoft.com/office/powerpoint/2010/main" val="4226910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“New School” (1/2)</a:t>
            </a:r>
            <a:endParaRPr lang="en-GB" dirty="0"/>
          </a:p>
        </p:txBody>
      </p:sp>
      <p:sp>
        <p:nvSpPr>
          <p:cNvPr id="3" name="Θέση περιεχομένου 2"/>
          <p:cNvSpPr>
            <a:spLocks noGrp="1"/>
          </p:cNvSpPr>
          <p:nvPr>
            <p:ph idx="1"/>
          </p:nvPr>
        </p:nvSpPr>
        <p:spPr/>
        <p:txBody>
          <a:bodyPr>
            <a:noAutofit/>
          </a:bodyPr>
          <a:lstStyle/>
          <a:p>
            <a:pPr marL="0" indent="0">
              <a:buNone/>
            </a:pPr>
            <a:r>
              <a:rPr lang="en-GB" altLang="el-GR" dirty="0" smtClean="0"/>
              <a:t>In 2010 the Government announced a multi-fold reform programme affecting every level and every aspect of education under the title “The student first - The New School” (Hellas 2011 National Report).</a:t>
            </a:r>
            <a:endParaRPr lang="en-GB" altLang="el-GR" dirty="0"/>
          </a:p>
        </p:txBody>
      </p:sp>
    </p:spTree>
    <p:extLst>
      <p:ext uri="{BB962C8B-B14F-4D97-AF65-F5344CB8AC3E}">
        <p14:creationId xmlns:p14="http://schemas.microsoft.com/office/powerpoint/2010/main" val="34354932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“New School” (2/2)</a:t>
            </a:r>
            <a:endParaRPr lang="en-GB" dirty="0"/>
          </a:p>
        </p:txBody>
      </p:sp>
      <p:sp>
        <p:nvSpPr>
          <p:cNvPr id="3" name="Θέση περιεχομένου 2"/>
          <p:cNvSpPr>
            <a:spLocks noGrp="1"/>
          </p:cNvSpPr>
          <p:nvPr>
            <p:ph idx="1"/>
          </p:nvPr>
        </p:nvSpPr>
        <p:spPr/>
        <p:txBody>
          <a:bodyPr>
            <a:noAutofit/>
          </a:bodyPr>
          <a:lstStyle/>
          <a:p>
            <a:pPr marL="0" indent="0">
              <a:buNone/>
            </a:pPr>
            <a:r>
              <a:rPr lang="en-GB" altLang="el-GR" sz="3000" dirty="0" smtClean="0"/>
              <a:t>The programme involves reforms in the administrative structure of the educational system (governance and management structures), comprehensive reforms in primary, secondary and tertiary education, new “objective” criteria for the selection of school directors, school advisors and other management positions, and a strategy for system, school and teacher evaluation which was non-existent in Greek education.</a:t>
            </a:r>
            <a:endParaRPr lang="en-GB" sz="3000" dirty="0"/>
          </a:p>
        </p:txBody>
      </p:sp>
    </p:spTree>
    <p:extLst>
      <p:ext uri="{BB962C8B-B14F-4D97-AF65-F5344CB8AC3E}">
        <p14:creationId xmlns:p14="http://schemas.microsoft.com/office/powerpoint/2010/main" val="3780105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does this reform involve (1/2)</a:t>
            </a:r>
            <a:endParaRPr lang="en-GB" dirty="0"/>
          </a:p>
        </p:txBody>
      </p:sp>
      <p:sp>
        <p:nvSpPr>
          <p:cNvPr id="3" name="Θέση περιεχομένου 2"/>
          <p:cNvSpPr>
            <a:spLocks noGrp="1"/>
          </p:cNvSpPr>
          <p:nvPr>
            <p:ph idx="1"/>
          </p:nvPr>
        </p:nvSpPr>
        <p:spPr/>
        <p:txBody>
          <a:bodyPr>
            <a:noAutofit/>
          </a:bodyPr>
          <a:lstStyle/>
          <a:p>
            <a:r>
              <a:rPr lang="en-GB" altLang="el-GR" sz="3000" dirty="0" smtClean="0"/>
              <a:t>A complete </a:t>
            </a:r>
            <a:r>
              <a:rPr lang="en-GB" altLang="el-GR" sz="3000" b="1" dirty="0" smtClean="0"/>
              <a:t>redrafting of school curricula</a:t>
            </a:r>
            <a:r>
              <a:rPr lang="en-GB" altLang="el-GR" sz="3000" dirty="0" smtClean="0"/>
              <a:t>, giving </a:t>
            </a:r>
            <a:r>
              <a:rPr lang="en-GB" altLang="el-GR" sz="3000" b="1" dirty="0" smtClean="0"/>
              <a:t>autonomy</a:t>
            </a:r>
            <a:r>
              <a:rPr lang="en-GB" altLang="el-GR" sz="3000" dirty="0" smtClean="0"/>
              <a:t> </a:t>
            </a:r>
            <a:r>
              <a:rPr lang="en-GB" altLang="el-GR" sz="3000" b="1" dirty="0" smtClean="0"/>
              <a:t>to teachers </a:t>
            </a:r>
            <a:r>
              <a:rPr lang="en-GB" altLang="el-GR" sz="3000" dirty="0" smtClean="0"/>
              <a:t>in the development of their syllabi and the choice of their teaching methods.</a:t>
            </a:r>
          </a:p>
          <a:p>
            <a:r>
              <a:rPr lang="en-GB" altLang="el-GR" sz="3000" dirty="0" smtClean="0"/>
              <a:t>The break with the “one textbook per subject” rule encouraging teachers to </a:t>
            </a:r>
            <a:r>
              <a:rPr lang="en-GB" altLang="el-GR" sz="3000" b="1" dirty="0" smtClean="0"/>
              <a:t>develop materials </a:t>
            </a:r>
            <a:r>
              <a:rPr lang="en-GB" altLang="el-GR" sz="3000" dirty="0" smtClean="0"/>
              <a:t>using multiple sources of information.</a:t>
            </a:r>
          </a:p>
          <a:p>
            <a:r>
              <a:rPr lang="en-GB" altLang="el-GR" sz="3000" dirty="0" smtClean="0"/>
              <a:t>The </a:t>
            </a:r>
            <a:r>
              <a:rPr lang="en-GB" altLang="el-GR" sz="3000" b="1" dirty="0" smtClean="0"/>
              <a:t>integration of ICT </a:t>
            </a:r>
            <a:r>
              <a:rPr lang="en-GB" altLang="el-GR" sz="3000" dirty="0" smtClean="0"/>
              <a:t>in teachers’ everyday classroom practices.</a:t>
            </a:r>
            <a:endParaRPr lang="en-GB" sz="3000" dirty="0"/>
          </a:p>
        </p:txBody>
      </p:sp>
    </p:spTree>
    <p:extLst>
      <p:ext uri="{BB962C8B-B14F-4D97-AF65-F5344CB8AC3E}">
        <p14:creationId xmlns:p14="http://schemas.microsoft.com/office/powerpoint/2010/main" val="2708193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CN" dirty="0"/>
              <a:t>A clarification of </a:t>
            </a:r>
            <a:r>
              <a:rPr lang="en-GB" altLang="zh-CN" dirty="0" smtClean="0"/>
              <a:t>terms</a:t>
            </a:r>
            <a:endParaRPr lang="el-GR" dirty="0"/>
          </a:p>
        </p:txBody>
      </p:sp>
      <p:sp>
        <p:nvSpPr>
          <p:cNvPr id="3" name="Θέση περιεχομένου 2"/>
          <p:cNvSpPr>
            <a:spLocks noGrp="1"/>
          </p:cNvSpPr>
          <p:nvPr>
            <p:ph idx="1"/>
          </p:nvPr>
        </p:nvSpPr>
        <p:spPr/>
        <p:txBody>
          <a:bodyPr/>
          <a:lstStyle/>
          <a:p>
            <a:pPr marL="0" indent="0">
              <a:buNone/>
            </a:pPr>
            <a:r>
              <a:rPr lang="en-GB" altLang="zh-CN" dirty="0"/>
              <a:t>The terms </a:t>
            </a:r>
            <a:r>
              <a:rPr lang="en-GB" altLang="zh-CN" b="1" dirty="0"/>
              <a:t>curriculum</a:t>
            </a:r>
            <a:r>
              <a:rPr lang="en-GB" altLang="zh-CN" dirty="0"/>
              <a:t> and </a:t>
            </a:r>
            <a:r>
              <a:rPr lang="en-GB" altLang="zh-CN" b="1" dirty="0"/>
              <a:t>syllabus</a:t>
            </a:r>
            <a:r>
              <a:rPr lang="en-GB" altLang="zh-CN" dirty="0"/>
              <a:t> are sometimes used interchangeably, sometimes differentiated, and sometimes misused and misunderstood.</a:t>
            </a:r>
            <a:endParaRPr lang="en-US" altLang="zh-CN" dirty="0"/>
          </a:p>
          <a:p>
            <a:endParaRPr lang="el-GR" dirty="0"/>
          </a:p>
        </p:txBody>
      </p:sp>
    </p:spTree>
    <p:extLst>
      <p:ext uri="{BB962C8B-B14F-4D97-AF65-F5344CB8AC3E}">
        <p14:creationId xmlns:p14="http://schemas.microsoft.com/office/powerpoint/2010/main" val="770021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does this reform involve (2/2)</a:t>
            </a:r>
            <a:endParaRPr lang="en-GB" dirty="0"/>
          </a:p>
        </p:txBody>
      </p:sp>
      <p:sp>
        <p:nvSpPr>
          <p:cNvPr id="3" name="Θέση περιεχομένου 2"/>
          <p:cNvSpPr>
            <a:spLocks noGrp="1"/>
          </p:cNvSpPr>
          <p:nvPr>
            <p:ph idx="1"/>
          </p:nvPr>
        </p:nvSpPr>
        <p:spPr/>
        <p:txBody>
          <a:bodyPr>
            <a:noAutofit/>
          </a:bodyPr>
          <a:lstStyle/>
          <a:p>
            <a:pPr marL="0" indent="0">
              <a:buNone/>
            </a:pPr>
            <a:r>
              <a:rPr lang="en-GB" altLang="el-GR" sz="2800" dirty="0" smtClean="0"/>
              <a:t>A </a:t>
            </a:r>
            <a:r>
              <a:rPr lang="en-GB" altLang="el-GR" sz="2800" b="1" dirty="0" smtClean="0"/>
              <a:t>National School Curriculum </a:t>
            </a:r>
            <a:r>
              <a:rPr lang="en-GB" altLang="el-GR" sz="2800" dirty="0" smtClean="0"/>
              <a:t>has been developed identifying the goals of education and the skills, values and dispositions  the new curricula should aspire to develop in students. </a:t>
            </a:r>
            <a:r>
              <a:rPr lang="en-GB" altLang="el-GR" sz="2800" b="1" dirty="0" smtClean="0"/>
              <a:t>Specifications</a:t>
            </a:r>
            <a:r>
              <a:rPr lang="en-GB" altLang="el-GR" sz="2800" dirty="0" smtClean="0"/>
              <a:t> for the development of subject specific curricula have also been postulated. Each subject specific curriculum was accompanied by the development of its accompanying </a:t>
            </a:r>
            <a:r>
              <a:rPr lang="en-GB" altLang="el-GR" sz="2800" b="1" dirty="0" smtClean="0"/>
              <a:t>Teacher’s Guide </a:t>
            </a:r>
            <a:r>
              <a:rPr lang="en-GB" altLang="el-GR" sz="2800" dirty="0" smtClean="0"/>
              <a:t>explaining and illustrating how the principles of the new curricula are to be applied in practice. </a:t>
            </a:r>
            <a:endParaRPr lang="en-GB" sz="2800" dirty="0"/>
          </a:p>
        </p:txBody>
      </p:sp>
    </p:spTree>
    <p:extLst>
      <p:ext uri="{BB962C8B-B14F-4D97-AF65-F5344CB8AC3E}">
        <p14:creationId xmlns:p14="http://schemas.microsoft.com/office/powerpoint/2010/main" val="3834526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The Integrated Foreign Languages Curriculum</a:t>
            </a:r>
            <a:endParaRPr lang="en-GB" dirty="0"/>
          </a:p>
        </p:txBody>
      </p:sp>
      <p:sp>
        <p:nvSpPr>
          <p:cNvPr id="5" name="Θέση κειμένου 4"/>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0317704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The Integrated Foreign Languages Curriculum (1/2)</a:t>
            </a:r>
            <a:endParaRPr lang="en-GB" dirty="0"/>
          </a:p>
        </p:txBody>
      </p:sp>
      <p:sp>
        <p:nvSpPr>
          <p:cNvPr id="3" name="Θέση περιεχομένου 2"/>
          <p:cNvSpPr>
            <a:spLocks noGrp="1"/>
          </p:cNvSpPr>
          <p:nvPr>
            <p:ph idx="1"/>
          </p:nvPr>
        </p:nvSpPr>
        <p:spPr/>
        <p:txBody>
          <a:bodyPr>
            <a:noAutofit/>
          </a:bodyPr>
          <a:lstStyle/>
          <a:p>
            <a:pPr marL="0" indent="0">
              <a:lnSpc>
                <a:spcPct val="110000"/>
              </a:lnSpc>
              <a:spcBef>
                <a:spcPct val="50000"/>
              </a:spcBef>
              <a:buNone/>
              <a:defRPr/>
            </a:pPr>
            <a:r>
              <a:rPr lang="en-GB" sz="2800" dirty="0" smtClean="0"/>
              <a:t>The</a:t>
            </a:r>
            <a:r>
              <a:rPr lang="en-GB" sz="2800" dirty="0" smtClean="0">
                <a:solidFill>
                  <a:schemeClr val="accent5">
                    <a:lumMod val="75000"/>
                  </a:schemeClr>
                </a:solidFill>
              </a:rPr>
              <a:t> </a:t>
            </a:r>
            <a:r>
              <a:rPr lang="en-GB" sz="2800" dirty="0" smtClean="0"/>
              <a:t>IFCL</a:t>
            </a:r>
            <a:r>
              <a:rPr lang="en-GB" sz="2800" dirty="0" smtClean="0">
                <a:solidFill>
                  <a:schemeClr val="accent5">
                    <a:lumMod val="75000"/>
                  </a:schemeClr>
                </a:solidFill>
              </a:rPr>
              <a:t> </a:t>
            </a:r>
            <a:r>
              <a:rPr lang="en-GB" sz="2800" dirty="0" smtClean="0"/>
              <a:t>constitutes a most needed framework for teaching foreign languages in school.  </a:t>
            </a:r>
            <a:r>
              <a:rPr lang="en-GB" sz="2800" dirty="0" smtClean="0">
                <a:cs typeface="Arial" charset="0"/>
              </a:rPr>
              <a:t>The Integrated Foreign Languages Curriculum (IFLC) is </a:t>
            </a:r>
            <a:r>
              <a:rPr lang="en-GB" sz="2800" b="1" dirty="0" smtClean="0">
                <a:cs typeface="Arial" charset="0"/>
              </a:rPr>
              <a:t>common for all the foreign languages </a:t>
            </a:r>
            <a:r>
              <a:rPr lang="en-GB" sz="2800" dirty="0" smtClean="0">
                <a:cs typeface="Arial" charset="0"/>
              </a:rPr>
              <a:t>that are included -or may be included- in the curriculum in the future.</a:t>
            </a:r>
            <a:r>
              <a:rPr lang="en-GB" sz="2800" dirty="0" smtClean="0"/>
              <a:t> Adopting a generic approach to language learning it is intended to apply to all languages that may, at some time, be included in the school curriculum (either as obligatory or as optional). </a:t>
            </a:r>
            <a:endParaRPr lang="en-GB" sz="2800" dirty="0"/>
          </a:p>
        </p:txBody>
      </p:sp>
    </p:spTree>
    <p:extLst>
      <p:ext uri="{BB962C8B-B14F-4D97-AF65-F5344CB8AC3E}">
        <p14:creationId xmlns:p14="http://schemas.microsoft.com/office/powerpoint/2010/main" val="32177178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The Integrated Foreign Languages Curriculum (2/2)</a:t>
            </a:r>
            <a:endParaRPr lang="en-GB" dirty="0"/>
          </a:p>
        </p:txBody>
      </p:sp>
      <p:sp>
        <p:nvSpPr>
          <p:cNvPr id="3" name="Θέση περιεχομένου 2"/>
          <p:cNvSpPr>
            <a:spLocks noGrp="1"/>
          </p:cNvSpPr>
          <p:nvPr>
            <p:ph idx="1"/>
          </p:nvPr>
        </p:nvSpPr>
        <p:spPr/>
        <p:txBody>
          <a:bodyPr>
            <a:noAutofit/>
          </a:bodyPr>
          <a:lstStyle/>
          <a:p>
            <a:pPr marL="0" indent="0">
              <a:spcBef>
                <a:spcPct val="50000"/>
              </a:spcBef>
              <a:buNone/>
              <a:defRPr/>
            </a:pPr>
            <a:r>
              <a:rPr lang="en-GB" sz="2800" dirty="0" smtClean="0"/>
              <a:t>This in itself constitutes a major breakthrough since until recently languages were treated in the Greek school curriculum as separate clearly defined subjects and curricula for each foreign language were developed adopting different aims and promoting different approaches to language learning. Foreign language curricula for primary education were developed independently of curricula for secondary education adding to the incoherence and unsystematicity of foreign language education in Greece.</a:t>
            </a:r>
            <a:endParaRPr lang="en-GB" sz="2800" dirty="0"/>
          </a:p>
        </p:txBody>
      </p:sp>
    </p:spTree>
    <p:extLst>
      <p:ext uri="{BB962C8B-B14F-4D97-AF65-F5344CB8AC3E}">
        <p14:creationId xmlns:p14="http://schemas.microsoft.com/office/powerpoint/2010/main" val="31218486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(1/7)</a:t>
            </a:r>
            <a:endParaRPr lang="en-GB" dirty="0"/>
          </a:p>
        </p:txBody>
      </p:sp>
      <p:sp>
        <p:nvSpPr>
          <p:cNvPr id="3" name="Θέση περιεχομένου 2"/>
          <p:cNvSpPr>
            <a:spLocks noGrp="1"/>
          </p:cNvSpPr>
          <p:nvPr>
            <p:ph idx="1"/>
          </p:nvPr>
        </p:nvSpPr>
        <p:spPr/>
        <p:txBody>
          <a:bodyPr>
            <a:noAutofit/>
          </a:bodyPr>
          <a:lstStyle/>
          <a:p>
            <a:pPr marL="0" indent="0">
              <a:spcBef>
                <a:spcPct val="50000"/>
              </a:spcBef>
              <a:buNone/>
              <a:defRPr/>
            </a:pPr>
            <a:r>
              <a:rPr lang="en-GB" dirty="0" smtClean="0">
                <a:cs typeface="Arial" charset="0"/>
              </a:rPr>
              <a:t>It is </a:t>
            </a:r>
            <a:r>
              <a:rPr lang="en-GB" b="1" dirty="0" smtClean="0">
                <a:cs typeface="Arial" charset="0"/>
              </a:rPr>
              <a:t>common</a:t>
            </a:r>
            <a:r>
              <a:rPr lang="en-GB" b="1" dirty="0" smtClean="0">
                <a:solidFill>
                  <a:srgbClr val="FF0000"/>
                </a:solidFill>
                <a:cs typeface="Arial" charset="0"/>
              </a:rPr>
              <a:t> </a:t>
            </a:r>
            <a:r>
              <a:rPr lang="en-GB" b="1" dirty="0" smtClean="0">
                <a:cs typeface="Arial" charset="0"/>
              </a:rPr>
              <a:t>for all the levels of education </a:t>
            </a:r>
            <a:r>
              <a:rPr lang="en-GB" dirty="0" smtClean="0">
                <a:cs typeface="Arial" charset="0"/>
              </a:rPr>
              <a:t>(Primary School as well as Junior and Senior High school) and it promotes a positive attitude towards the life-long learning of foreign languages.</a:t>
            </a:r>
            <a:r>
              <a:rPr lang="en-GB" dirty="0" smtClean="0"/>
              <a:t> </a:t>
            </a:r>
            <a:endParaRPr lang="en-GB" dirty="0"/>
          </a:p>
        </p:txBody>
      </p:sp>
    </p:spTree>
    <p:extLst>
      <p:ext uri="{BB962C8B-B14F-4D97-AF65-F5344CB8AC3E}">
        <p14:creationId xmlns:p14="http://schemas.microsoft.com/office/powerpoint/2010/main" val="3501572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(2/7)</a:t>
            </a:r>
            <a:endParaRPr lang="en-GB" dirty="0"/>
          </a:p>
        </p:txBody>
      </p:sp>
      <p:sp>
        <p:nvSpPr>
          <p:cNvPr id="3" name="Θέση περιεχομένου 2"/>
          <p:cNvSpPr>
            <a:spLocks noGrp="1"/>
          </p:cNvSpPr>
          <p:nvPr>
            <p:ph idx="1"/>
          </p:nvPr>
        </p:nvSpPr>
        <p:spPr/>
        <p:txBody>
          <a:bodyPr/>
          <a:lstStyle/>
          <a:p>
            <a:pPr marL="0" indent="0">
              <a:buNone/>
            </a:pPr>
            <a:r>
              <a:rPr lang="en-GB" dirty="0" smtClean="0"/>
              <a:t>With the new Curriculum, foreign language learning, teaching, and assessment </a:t>
            </a:r>
            <a:r>
              <a:rPr lang="en-GB" b="1" dirty="0" smtClean="0"/>
              <a:t>conforms to the six-level scale specified by the Council of Europe</a:t>
            </a:r>
            <a:r>
              <a:rPr lang="en-GB" dirty="0" smtClean="0"/>
              <a:t> comprising the European standard for language proficiency. The new Curriculum thus sets clearly specified, explicit learning goals and associates the teaching and learning procedures with the objective assessment of language proficiency.</a:t>
            </a:r>
            <a:endParaRPr lang="en-GB" dirty="0"/>
          </a:p>
        </p:txBody>
      </p:sp>
    </p:spTree>
    <p:extLst>
      <p:ext uri="{BB962C8B-B14F-4D97-AF65-F5344CB8AC3E}">
        <p14:creationId xmlns:p14="http://schemas.microsoft.com/office/powerpoint/2010/main" val="30869551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(3/7)</a:t>
            </a:r>
            <a:endParaRPr lang="en-GB" dirty="0"/>
          </a:p>
        </p:txBody>
      </p:sp>
      <p:sp>
        <p:nvSpPr>
          <p:cNvPr id="3" name="Θέση περιεχομένου 2"/>
          <p:cNvSpPr>
            <a:spLocks noGrp="1"/>
          </p:cNvSpPr>
          <p:nvPr>
            <p:ph idx="1"/>
          </p:nvPr>
        </p:nvSpPr>
        <p:spPr/>
        <p:txBody>
          <a:bodyPr/>
          <a:lstStyle/>
          <a:p>
            <a:pPr marL="0" indent="0">
              <a:buNone/>
            </a:pPr>
            <a:r>
              <a:rPr lang="en-GB" dirty="0" smtClean="0">
                <a:cs typeface="Arial" charset="0"/>
              </a:rPr>
              <a:t>It determines:</a:t>
            </a:r>
          </a:p>
          <a:p>
            <a:r>
              <a:rPr lang="en-GB" dirty="0" smtClean="0">
                <a:cs typeface="Arial" charset="0"/>
              </a:rPr>
              <a:t>the </a:t>
            </a:r>
            <a:r>
              <a:rPr lang="en-GB" b="1" dirty="0" smtClean="0">
                <a:cs typeface="Arial" charset="0"/>
              </a:rPr>
              <a:t>overall illustrative descriptors </a:t>
            </a:r>
            <a:r>
              <a:rPr lang="en-GB" dirty="0" smtClean="0">
                <a:cs typeface="Arial" charset="0"/>
              </a:rPr>
              <a:t>per language level  as well as </a:t>
            </a:r>
          </a:p>
          <a:p>
            <a:r>
              <a:rPr lang="en-GB" dirty="0" smtClean="0">
                <a:cs typeface="Arial" charset="0"/>
              </a:rPr>
              <a:t>the</a:t>
            </a:r>
            <a:r>
              <a:rPr lang="en-GB" b="1" dirty="0" smtClean="0">
                <a:cs typeface="Arial" charset="0"/>
              </a:rPr>
              <a:t> skills-specific descriptors </a:t>
            </a:r>
            <a:r>
              <a:rPr lang="en-GB" dirty="0" smtClean="0">
                <a:cs typeface="Arial" charset="0"/>
              </a:rPr>
              <a:t>(can do statements) per language level (according to CEFR). </a:t>
            </a:r>
            <a:endParaRPr lang="en-GB" dirty="0">
              <a:cs typeface="Arial" charset="0"/>
            </a:endParaRPr>
          </a:p>
        </p:txBody>
      </p:sp>
    </p:spTree>
    <p:extLst>
      <p:ext uri="{BB962C8B-B14F-4D97-AF65-F5344CB8AC3E}">
        <p14:creationId xmlns:p14="http://schemas.microsoft.com/office/powerpoint/2010/main" val="1792394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(4/7)</a:t>
            </a:r>
            <a:endParaRPr lang="en-GB" dirty="0"/>
          </a:p>
        </p:txBody>
      </p:sp>
      <p:sp>
        <p:nvSpPr>
          <p:cNvPr id="3" name="Θέση περιεχομένου 2"/>
          <p:cNvSpPr>
            <a:spLocks noGrp="1"/>
          </p:cNvSpPr>
          <p:nvPr>
            <p:ph idx="1"/>
          </p:nvPr>
        </p:nvSpPr>
        <p:spPr/>
        <p:txBody>
          <a:bodyPr>
            <a:noAutofit/>
          </a:bodyPr>
          <a:lstStyle/>
          <a:p>
            <a:pPr marL="0" indent="0">
              <a:buNone/>
            </a:pPr>
            <a:r>
              <a:rPr lang="en-GB" sz="3000" dirty="0" smtClean="0"/>
              <a:t>For the first time in Greek educational practice, foreign language learning, teaching, and assessment is treated as an integrated whole with coherent structure and common, identifiable aims and is essentially decoupled from the organization of the rest of the curriculum in terms of school years. That is, students are grouped according to the level of their proficiency and not according to their age. </a:t>
            </a:r>
            <a:endParaRPr lang="en-GB" sz="3000" dirty="0"/>
          </a:p>
        </p:txBody>
      </p:sp>
    </p:spTree>
    <p:extLst>
      <p:ext uri="{BB962C8B-B14F-4D97-AF65-F5344CB8AC3E}">
        <p14:creationId xmlns:p14="http://schemas.microsoft.com/office/powerpoint/2010/main" val="5440537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(5/7)</a:t>
            </a:r>
            <a:endParaRPr lang="en-GB" dirty="0"/>
          </a:p>
        </p:txBody>
      </p:sp>
      <p:sp>
        <p:nvSpPr>
          <p:cNvPr id="3" name="Θέση περιεχομένου 2"/>
          <p:cNvSpPr>
            <a:spLocks noGrp="1"/>
          </p:cNvSpPr>
          <p:nvPr>
            <p:ph idx="1"/>
          </p:nvPr>
        </p:nvSpPr>
        <p:spPr/>
        <p:txBody>
          <a:bodyPr/>
          <a:lstStyle/>
          <a:p>
            <a:pPr marL="0" indent="0">
              <a:buNone/>
            </a:pPr>
            <a:r>
              <a:rPr lang="en-GB" dirty="0" smtClean="0"/>
              <a:t>It is the first curriculum that is not based exclusively on what experts consider to be the object of learning in the foreign language but it incorporates detailed and extensive analyses of </a:t>
            </a:r>
            <a:r>
              <a:rPr lang="en-GB" b="1" dirty="0" smtClean="0"/>
              <a:t>empirical research data</a:t>
            </a:r>
            <a:r>
              <a:rPr lang="en-GB" dirty="0" smtClean="0"/>
              <a:t>. </a:t>
            </a:r>
            <a:endParaRPr lang="en-GB" dirty="0"/>
          </a:p>
        </p:txBody>
      </p:sp>
    </p:spTree>
    <p:extLst>
      <p:ext uri="{BB962C8B-B14F-4D97-AF65-F5344CB8AC3E}">
        <p14:creationId xmlns:p14="http://schemas.microsoft.com/office/powerpoint/2010/main" val="16501870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(6/7)</a:t>
            </a:r>
            <a:endParaRPr lang="en-GB" dirty="0"/>
          </a:p>
        </p:txBody>
      </p:sp>
      <p:sp>
        <p:nvSpPr>
          <p:cNvPr id="3" name="Θέση περιεχομένου 2"/>
          <p:cNvSpPr>
            <a:spLocks noGrp="1"/>
          </p:cNvSpPr>
          <p:nvPr>
            <p:ph idx="1"/>
          </p:nvPr>
        </p:nvSpPr>
        <p:spPr/>
        <p:txBody>
          <a:bodyPr>
            <a:noAutofit/>
          </a:bodyPr>
          <a:lstStyle/>
          <a:p>
            <a:pPr marL="0" indent="0" fontAlgn="auto">
              <a:spcBef>
                <a:spcPct val="50000"/>
              </a:spcBef>
              <a:spcAft>
                <a:spcPts val="0"/>
              </a:spcAft>
              <a:buNone/>
              <a:defRPr/>
            </a:pPr>
            <a:r>
              <a:rPr lang="en-GB" dirty="0" smtClean="0">
                <a:cs typeface="Arial" charset="0"/>
              </a:rPr>
              <a:t>It delineates what the student is expected to be able to do with the language.</a:t>
            </a:r>
          </a:p>
          <a:p>
            <a:pPr marL="0" indent="0" fontAlgn="auto">
              <a:spcBef>
                <a:spcPct val="50000"/>
              </a:spcBef>
              <a:spcAft>
                <a:spcPts val="0"/>
              </a:spcAft>
              <a:buNone/>
              <a:defRPr/>
            </a:pPr>
            <a:r>
              <a:rPr lang="en-GB" dirty="0" smtClean="0">
                <a:cs typeface="Arial" charset="0"/>
              </a:rPr>
              <a:t>It describes in detail which ‘knowledge’ the student should acquire at the different stages of education, but not how (methods, techniques) s/he should acquire it.</a:t>
            </a:r>
            <a:endParaRPr lang="en-GB" dirty="0">
              <a:cs typeface="Arial" charset="0"/>
            </a:endParaRPr>
          </a:p>
        </p:txBody>
      </p:sp>
    </p:spTree>
    <p:extLst>
      <p:ext uri="{BB962C8B-B14F-4D97-AF65-F5344CB8AC3E}">
        <p14:creationId xmlns:p14="http://schemas.microsoft.com/office/powerpoint/2010/main" val="2463074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What is a curriculum?</a:t>
            </a:r>
            <a:endParaRPr lang="en-GB" dirty="0"/>
          </a:p>
        </p:txBody>
      </p:sp>
      <p:sp>
        <p:nvSpPr>
          <p:cNvPr id="5" name="Θέση κειμένου 4"/>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23626418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(7/7)</a:t>
            </a:r>
            <a:endParaRPr lang="en-GB" dirty="0"/>
          </a:p>
        </p:txBody>
      </p:sp>
      <p:sp>
        <p:nvSpPr>
          <p:cNvPr id="3" name="Θέση περιεχομένου 2"/>
          <p:cNvSpPr>
            <a:spLocks noGrp="1"/>
          </p:cNvSpPr>
          <p:nvPr>
            <p:ph idx="1"/>
          </p:nvPr>
        </p:nvSpPr>
        <p:spPr/>
        <p:txBody>
          <a:bodyPr>
            <a:noAutofit/>
          </a:bodyPr>
          <a:lstStyle/>
          <a:p>
            <a:pPr marL="0" indent="0" fontAlgn="auto">
              <a:spcBef>
                <a:spcPct val="50000"/>
              </a:spcBef>
              <a:spcAft>
                <a:spcPts val="0"/>
              </a:spcAft>
              <a:buNone/>
              <a:defRPr/>
            </a:pPr>
            <a:r>
              <a:rPr lang="en-GB" dirty="0" smtClean="0">
                <a:cs typeface="Arial" charset="0"/>
              </a:rPr>
              <a:t>It is designed so as to become a tool at the hands of a teacher for:</a:t>
            </a:r>
          </a:p>
          <a:p>
            <a:pPr fontAlgn="auto">
              <a:spcBef>
                <a:spcPct val="50000"/>
              </a:spcBef>
              <a:spcAft>
                <a:spcPts val="0"/>
              </a:spcAft>
              <a:defRPr/>
            </a:pPr>
            <a:r>
              <a:rPr lang="en-GB" dirty="0" smtClean="0">
                <a:cs typeface="Arial" charset="0"/>
              </a:rPr>
              <a:t>developing his/her own syllabus</a:t>
            </a:r>
          </a:p>
          <a:p>
            <a:pPr fontAlgn="auto">
              <a:spcBef>
                <a:spcPct val="50000"/>
              </a:spcBef>
              <a:spcAft>
                <a:spcPts val="0"/>
              </a:spcAft>
              <a:defRPr/>
            </a:pPr>
            <a:r>
              <a:rPr lang="en-GB" dirty="0" smtClean="0">
                <a:cs typeface="Arial" charset="0"/>
              </a:rPr>
              <a:t> for organising his/her lesson making use of the available educational material or for creating supplementary material. </a:t>
            </a:r>
            <a:endParaRPr lang="en-GB" dirty="0">
              <a:cs typeface="Arial" charset="0"/>
            </a:endParaRPr>
          </a:p>
        </p:txBody>
      </p:sp>
    </p:spTree>
    <p:extLst>
      <p:ext uri="{BB962C8B-B14F-4D97-AF65-F5344CB8AC3E}">
        <p14:creationId xmlns:p14="http://schemas.microsoft.com/office/powerpoint/2010/main" val="10337426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Content of the Integrated Foreign Languages Curriculum</a:t>
            </a:r>
            <a:endParaRPr lang="en-GB" dirty="0"/>
          </a:p>
        </p:txBody>
      </p:sp>
      <p:sp>
        <p:nvSpPr>
          <p:cNvPr id="3" name="Θέση περιεχομένου 2"/>
          <p:cNvSpPr>
            <a:spLocks noGrp="1"/>
          </p:cNvSpPr>
          <p:nvPr>
            <p:ph idx="1"/>
          </p:nvPr>
        </p:nvSpPr>
        <p:spPr/>
        <p:txBody>
          <a:bodyPr>
            <a:noAutofit/>
          </a:bodyPr>
          <a:lstStyle/>
          <a:p>
            <a:pPr marL="0" indent="0">
              <a:buNone/>
            </a:pPr>
            <a:r>
              <a:rPr lang="en-GB" dirty="0" smtClean="0"/>
              <a:t>The IFLC specifies overall illustrative descriptors per language level (A1-C2) as well as the skills-specific descriptors (can do statements) per language level (according to CEFR) in relation to: </a:t>
            </a:r>
          </a:p>
          <a:p>
            <a:r>
              <a:rPr lang="en-GB" dirty="0" smtClean="0"/>
              <a:t>reading comprehension </a:t>
            </a:r>
          </a:p>
          <a:p>
            <a:r>
              <a:rPr lang="en-GB" dirty="0" smtClean="0"/>
              <a:t>writing production and mediation, </a:t>
            </a:r>
          </a:p>
          <a:p>
            <a:r>
              <a:rPr lang="en-GB" dirty="0" smtClean="0"/>
              <a:t>listening comprehension and </a:t>
            </a:r>
          </a:p>
          <a:p>
            <a:r>
              <a:rPr lang="en-GB" dirty="0" smtClean="0"/>
              <a:t>oral production and mediation.</a:t>
            </a:r>
            <a:endParaRPr lang="en-GB" dirty="0"/>
          </a:p>
        </p:txBody>
      </p:sp>
    </p:spTree>
    <p:extLst>
      <p:ext uri="{BB962C8B-B14F-4D97-AF65-F5344CB8AC3E}">
        <p14:creationId xmlns:p14="http://schemas.microsoft.com/office/powerpoint/2010/main" val="12142297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l-GR" sz="3600" dirty="0"/>
              <a:t>Παράδειγμα</a:t>
            </a:r>
            <a:r>
              <a:rPr lang="en-US" sz="3600" dirty="0"/>
              <a:t>: </a:t>
            </a:r>
            <a:r>
              <a:rPr lang="el-GR" sz="3600" dirty="0"/>
              <a:t>Περιληπτικοί Δείκτες για το Επίπεδο Α1 (στοιχειώδης γνώση) </a:t>
            </a:r>
            <a:r>
              <a:rPr lang="en-GB" sz="3600" dirty="0" smtClean="0"/>
              <a:t>(1/2)</a:t>
            </a:r>
            <a:endParaRPr lang="el-GR" sz="3600" dirty="0"/>
          </a:p>
        </p:txBody>
      </p:sp>
      <p:sp>
        <p:nvSpPr>
          <p:cNvPr id="3" name="Θέση περιεχομένου 2"/>
          <p:cNvSpPr>
            <a:spLocks noGrp="1"/>
          </p:cNvSpPr>
          <p:nvPr>
            <p:ph idx="1"/>
            <p:custDataLst>
              <p:tags r:id="rId2"/>
            </p:custDataLst>
          </p:nvPr>
        </p:nvSpPr>
        <p:spPr/>
        <p:txBody>
          <a:bodyPr>
            <a:noAutofit/>
          </a:bodyPr>
          <a:lstStyle/>
          <a:p>
            <a:pPr>
              <a:buNone/>
            </a:pPr>
            <a:r>
              <a:rPr lang="el-GR" altLang="el-GR" sz="2800" dirty="0" smtClean="0"/>
              <a:t>Οι </a:t>
            </a:r>
            <a:r>
              <a:rPr lang="el-GR" altLang="el-GR" sz="2800" dirty="0"/>
              <a:t>μαθητές θα πρέπει να είναι σε θέση:</a:t>
            </a:r>
          </a:p>
          <a:p>
            <a:r>
              <a:rPr lang="el-GR" altLang="el-GR" sz="2800" dirty="0"/>
              <a:t>Να κατανοούν και να παράγουν απλής δομής προτάσεις για να καλύψουν ανάγκες της καθημερινής ζωής, με λέξεις ευρείας χρήσης και τυποποιημένες εκφράσεις της καθημερινότητας.</a:t>
            </a:r>
          </a:p>
          <a:p>
            <a:r>
              <a:rPr lang="el-GR" altLang="el-GR" sz="2800" dirty="0"/>
              <a:t>Να χαιρετούν, να συστήνονται, να δίνουν ή να ζητούν πληροφορίες για τον εαυτό τους, να ευχαριστούν, να κατονομάζουν αντικείμενα, να περιγράφουν έναν χώρο ή ένα άτομο με πολύ απλές δομές.</a:t>
            </a:r>
          </a:p>
          <a:p>
            <a:pPr marL="0" indent="0">
              <a:buNone/>
            </a:pPr>
            <a:endParaRPr lang="el-GR" sz="2800" dirty="0"/>
          </a:p>
        </p:txBody>
      </p:sp>
    </p:spTree>
    <p:extLst>
      <p:ext uri="{BB962C8B-B14F-4D97-AF65-F5344CB8AC3E}">
        <p14:creationId xmlns:p14="http://schemas.microsoft.com/office/powerpoint/2010/main" val="4501914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l-GR" sz="3600" dirty="0" smtClean="0"/>
              <a:t>Παράδειγμα</a:t>
            </a:r>
            <a:r>
              <a:rPr lang="en-US" sz="3600" dirty="0" smtClean="0"/>
              <a:t>: </a:t>
            </a:r>
            <a:r>
              <a:rPr lang="el-GR" sz="3600" dirty="0" smtClean="0"/>
              <a:t>Περιληπτικοί </a:t>
            </a:r>
            <a:r>
              <a:rPr lang="el-GR" sz="3600" dirty="0"/>
              <a:t>Δείκτες για το Επίπεδο Α1 (στοιχειώδης γνώση) </a:t>
            </a:r>
            <a:r>
              <a:rPr lang="en-GB" sz="3600" dirty="0" smtClean="0"/>
              <a:t>(2/2)</a:t>
            </a:r>
            <a:endParaRPr lang="el-GR" sz="3600" dirty="0"/>
          </a:p>
        </p:txBody>
      </p:sp>
      <p:sp>
        <p:nvSpPr>
          <p:cNvPr id="3" name="Θέση περιεχομένου 2"/>
          <p:cNvSpPr>
            <a:spLocks noGrp="1"/>
          </p:cNvSpPr>
          <p:nvPr>
            <p:ph idx="1"/>
            <p:custDataLst>
              <p:tags r:id="rId2"/>
            </p:custDataLst>
          </p:nvPr>
        </p:nvSpPr>
        <p:spPr/>
        <p:txBody>
          <a:bodyPr>
            <a:noAutofit/>
          </a:bodyPr>
          <a:lstStyle/>
          <a:p>
            <a:pPr>
              <a:buNone/>
            </a:pPr>
            <a:r>
              <a:rPr lang="el-GR" altLang="el-GR" sz="2800" dirty="0" smtClean="0"/>
              <a:t>Οι </a:t>
            </a:r>
            <a:r>
              <a:rPr lang="el-GR" altLang="el-GR" sz="2800" dirty="0"/>
              <a:t>μαθητές θα πρέπει να είναι σε θέση:</a:t>
            </a:r>
          </a:p>
          <a:p>
            <a:r>
              <a:rPr lang="el-GR" altLang="el-GR" sz="2800" dirty="0" smtClean="0"/>
              <a:t>Να </a:t>
            </a:r>
            <a:r>
              <a:rPr lang="el-GR" altLang="el-GR" sz="2800" dirty="0"/>
              <a:t>κάνουν διάλογο με ομιλητές που γνωρίζουν καλά τη γλώσσα-στόχο προκειμένου να καλύψουν βασικές ανάγκες επικοινωνίας, με την προϋπόθεση ότι ο συνομιλητής τους μιλάει αργά και είναι πρόθυμος να βοηθήσει την επικοινωνία.</a:t>
            </a:r>
          </a:p>
          <a:p>
            <a:r>
              <a:rPr lang="el-GR" altLang="el-GR" sz="2800" dirty="0"/>
              <a:t>Να αποδίδουν στην Ελληνική ένα απλό μήνυμα που είναι γραμμένο στην ξένη γλώσσα</a:t>
            </a:r>
            <a:r>
              <a:rPr lang="el-GR" altLang="el-GR" sz="2800" dirty="0" smtClean="0"/>
              <a:t>.</a:t>
            </a:r>
            <a:endParaRPr lang="el-GR" altLang="el-GR" sz="2800" dirty="0"/>
          </a:p>
        </p:txBody>
      </p:sp>
    </p:spTree>
    <p:extLst>
      <p:ext uri="{BB962C8B-B14F-4D97-AF65-F5344CB8AC3E}">
        <p14:creationId xmlns:p14="http://schemas.microsoft.com/office/powerpoint/2010/main" val="27377156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l-GR" sz="3600" dirty="0"/>
              <a:t>Παράδειγμα: Αναλυτικοί Δείκτες για το Επίπεδο Α1 (στοιχειώδης γνώση</a:t>
            </a:r>
            <a:r>
              <a:rPr lang="el-GR" sz="3600" dirty="0" smtClean="0"/>
              <a:t>)</a:t>
            </a:r>
            <a:r>
              <a:rPr lang="en-GB" sz="3600" dirty="0" smtClean="0"/>
              <a:t> (1/3)</a:t>
            </a:r>
            <a:endParaRPr lang="el-GR" sz="3600" dirty="0"/>
          </a:p>
        </p:txBody>
      </p:sp>
      <p:sp>
        <p:nvSpPr>
          <p:cNvPr id="3" name="Θέση περιεχομένου 2"/>
          <p:cNvSpPr>
            <a:spLocks noGrp="1"/>
          </p:cNvSpPr>
          <p:nvPr>
            <p:ph idx="1"/>
            <p:custDataLst>
              <p:tags r:id="rId2"/>
            </p:custDataLst>
          </p:nvPr>
        </p:nvSpPr>
        <p:spPr>
          <a:xfrm>
            <a:off x="464156" y="1556792"/>
            <a:ext cx="8229600" cy="4680520"/>
          </a:xfrm>
        </p:spPr>
        <p:txBody>
          <a:bodyPr>
            <a:noAutofit/>
          </a:bodyPr>
          <a:lstStyle/>
          <a:p>
            <a:pPr>
              <a:spcBef>
                <a:spcPts val="1000"/>
              </a:spcBef>
              <a:buNone/>
            </a:pPr>
            <a:r>
              <a:rPr lang="el-GR" altLang="el-GR" sz="3000" dirty="0"/>
              <a:t>Οι μαθητές θα πρέπει να είναι σε θέση:</a:t>
            </a:r>
          </a:p>
          <a:p>
            <a:pPr>
              <a:spcBef>
                <a:spcPts val="1000"/>
              </a:spcBef>
            </a:pPr>
            <a:r>
              <a:rPr lang="el-GR" altLang="el-GR" sz="3000" dirty="0"/>
              <a:t>Να κατανοούν το νόημα ενός σύντομου, πολύ απλά δομημένου πληροφοριακού ή περιγραφικού κειμένου αυθεντικού λόγου (ανακοίνωσης, πινακίδας, καταλόγου, αφίσας, σημειώματος, ηλεκτρονικής επιστολής) που αναφέρεται σε τυπικές καταστάσεις ή ανάγκες της καθημερινής ζωής</a:t>
            </a:r>
            <a:r>
              <a:rPr lang="el-GR" altLang="el-GR" sz="3000" dirty="0" smtClean="0"/>
              <a:t>.</a:t>
            </a:r>
            <a:endParaRPr lang="el-GR" altLang="el-GR" sz="3000" dirty="0"/>
          </a:p>
        </p:txBody>
      </p:sp>
    </p:spTree>
    <p:extLst>
      <p:ext uri="{BB962C8B-B14F-4D97-AF65-F5344CB8AC3E}">
        <p14:creationId xmlns:p14="http://schemas.microsoft.com/office/powerpoint/2010/main" val="21040136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l-GR" sz="3600" dirty="0"/>
              <a:t>Παράδειγμα: Αναλυτικοί Δείκτες για το Επίπεδο Α1 (στοιχειώδης γνώση</a:t>
            </a:r>
            <a:r>
              <a:rPr lang="el-GR" sz="3600" dirty="0" smtClean="0"/>
              <a:t>)</a:t>
            </a:r>
            <a:r>
              <a:rPr lang="en-GB" sz="3600" dirty="0" smtClean="0"/>
              <a:t> (2/3)</a:t>
            </a:r>
            <a:endParaRPr lang="el-GR" sz="3600" dirty="0"/>
          </a:p>
        </p:txBody>
      </p:sp>
      <p:sp>
        <p:nvSpPr>
          <p:cNvPr id="3" name="Θέση περιεχομένου 2"/>
          <p:cNvSpPr>
            <a:spLocks noGrp="1"/>
          </p:cNvSpPr>
          <p:nvPr>
            <p:ph idx="1"/>
            <p:custDataLst>
              <p:tags r:id="rId2"/>
            </p:custDataLst>
          </p:nvPr>
        </p:nvSpPr>
        <p:spPr/>
        <p:txBody>
          <a:bodyPr>
            <a:noAutofit/>
          </a:bodyPr>
          <a:lstStyle/>
          <a:p>
            <a:pPr>
              <a:spcBef>
                <a:spcPts val="1000"/>
              </a:spcBef>
              <a:buNone/>
            </a:pPr>
            <a:r>
              <a:rPr lang="el-GR" altLang="el-GR" sz="2800" dirty="0"/>
              <a:t>Οι μαθητές θα πρέπει να είναι σε θέση:</a:t>
            </a:r>
          </a:p>
          <a:p>
            <a:pPr>
              <a:spcBef>
                <a:spcPts val="1000"/>
              </a:spcBef>
            </a:pPr>
            <a:r>
              <a:rPr lang="el-GR" altLang="el-GR" sz="2800" dirty="0"/>
              <a:t>Να εντοπίζουν συγκεκριμένες πληροφορίες σε λίστες ή σύντομα κείμενα με περιορισμένο λεξιλόγιο, απλές γραμματικές δομές και περιορισμένα προτασιακά σχήματα.</a:t>
            </a:r>
          </a:p>
          <a:p>
            <a:pPr>
              <a:spcBef>
                <a:spcPts val="1000"/>
              </a:spcBef>
            </a:pPr>
            <a:r>
              <a:rPr lang="el-GR" altLang="el-GR" sz="2800" dirty="0" smtClean="0"/>
              <a:t>Να </a:t>
            </a:r>
            <a:r>
              <a:rPr lang="el-GR" altLang="el-GR" sz="2800" dirty="0"/>
              <a:t>αναγνωρίζουν αριθμούς, οικεία ονόματα (χωρών, πόλεων, </a:t>
            </a:r>
            <a:r>
              <a:rPr lang="el-GR" altLang="el-GR" sz="2800" dirty="0" smtClean="0"/>
              <a:t>προσώπων</a:t>
            </a:r>
            <a:r>
              <a:rPr lang="el-GR" altLang="el-GR" sz="2800" dirty="0"/>
              <a:t>, κ.λπ.), απλούς προσδιορισμούς χρόνου (επιρρήματα όπως «χθες», «σήμερα</a:t>
            </a:r>
            <a:r>
              <a:rPr lang="el-GR" altLang="el-GR" sz="2800" dirty="0" smtClean="0"/>
              <a:t>», ημερομηνίες</a:t>
            </a:r>
            <a:r>
              <a:rPr lang="el-GR" altLang="el-GR" sz="2800" dirty="0"/>
              <a:t>, ώρες, κ.λπ.), τόπου (τοποθεσίες, διευθύνσεις) και </a:t>
            </a:r>
            <a:r>
              <a:rPr lang="el-GR" altLang="el-GR" sz="2800" dirty="0" smtClean="0"/>
              <a:t>ποσότητας.</a:t>
            </a:r>
            <a:endParaRPr lang="el-GR" altLang="el-GR" sz="2800" dirty="0"/>
          </a:p>
        </p:txBody>
      </p:sp>
    </p:spTree>
    <p:extLst>
      <p:ext uri="{BB962C8B-B14F-4D97-AF65-F5344CB8AC3E}">
        <p14:creationId xmlns:p14="http://schemas.microsoft.com/office/powerpoint/2010/main" val="13991787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l-GR" sz="3600" dirty="0"/>
              <a:t>Παράδειγμα: Αναλυτικοί Δείκτες για το Επίπεδο Α1 (στοιχειώδης γνώση</a:t>
            </a:r>
            <a:r>
              <a:rPr lang="el-GR" sz="3600" dirty="0" smtClean="0"/>
              <a:t>)</a:t>
            </a:r>
            <a:r>
              <a:rPr lang="en-GB" sz="3600" dirty="0" smtClean="0"/>
              <a:t> (</a:t>
            </a:r>
            <a:r>
              <a:rPr lang="en-GB" sz="3600" dirty="0"/>
              <a:t>3</a:t>
            </a:r>
            <a:r>
              <a:rPr lang="en-GB" sz="3600" dirty="0" smtClean="0"/>
              <a:t>/3)</a:t>
            </a:r>
            <a:endParaRPr lang="el-GR" sz="3600" dirty="0"/>
          </a:p>
        </p:txBody>
      </p:sp>
      <p:sp>
        <p:nvSpPr>
          <p:cNvPr id="3" name="Θέση περιεχομένου 2"/>
          <p:cNvSpPr>
            <a:spLocks noGrp="1"/>
          </p:cNvSpPr>
          <p:nvPr>
            <p:ph idx="1"/>
            <p:custDataLst>
              <p:tags r:id="rId2"/>
            </p:custDataLst>
          </p:nvPr>
        </p:nvSpPr>
        <p:spPr/>
        <p:txBody>
          <a:bodyPr>
            <a:noAutofit/>
          </a:bodyPr>
          <a:lstStyle/>
          <a:p>
            <a:pPr>
              <a:spcBef>
                <a:spcPts val="1000"/>
              </a:spcBef>
              <a:buNone/>
            </a:pPr>
            <a:r>
              <a:rPr lang="el-GR" altLang="el-GR" sz="3000" dirty="0"/>
              <a:t>Οι μαθητές θα πρέπει να είναι σε θέση:</a:t>
            </a:r>
          </a:p>
          <a:p>
            <a:pPr>
              <a:spcBef>
                <a:spcPts val="1000"/>
              </a:spcBef>
            </a:pPr>
            <a:r>
              <a:rPr lang="el-GR" altLang="el-GR" sz="3000" dirty="0"/>
              <a:t>Να αναγνωρίζουν το περιβάλλον χρήσης τυποποιημένων εκφράσεων (λ.χ. ότι την πινακίδα «Μην πατάτε το γρασίδι» τη βρίσκουμε σε κάποιο πάρκο).</a:t>
            </a:r>
          </a:p>
          <a:p>
            <a:pPr>
              <a:spcBef>
                <a:spcPts val="1000"/>
              </a:spcBef>
            </a:pPr>
            <a:r>
              <a:rPr lang="el-GR" altLang="el-GR" sz="3000" dirty="0" smtClean="0"/>
              <a:t>Να </a:t>
            </a:r>
            <a:r>
              <a:rPr lang="el-GR" altLang="el-GR" sz="3000" dirty="0"/>
              <a:t>έχουν επίγνωση απλών γλωσσικών στοιχείων που χρησιμοποιούνται για τη σύνδεση των προτάσεων (παρατακτικών συνδέσμων, επιρρημάτων</a:t>
            </a:r>
            <a:r>
              <a:rPr lang="el-GR" altLang="el-GR" sz="3000" dirty="0" smtClean="0"/>
              <a:t>).</a:t>
            </a:r>
            <a:endParaRPr lang="el-GR" sz="3000" dirty="0"/>
          </a:p>
        </p:txBody>
      </p:sp>
    </p:spTree>
    <p:extLst>
      <p:ext uri="{BB962C8B-B14F-4D97-AF65-F5344CB8AC3E}">
        <p14:creationId xmlns:p14="http://schemas.microsoft.com/office/powerpoint/2010/main" val="332921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Appendices of the ICFL (1/2)</a:t>
            </a:r>
            <a:endParaRPr lang="en-GB" dirty="0"/>
          </a:p>
        </p:txBody>
      </p:sp>
      <p:sp>
        <p:nvSpPr>
          <p:cNvPr id="3" name="Θέση περιεχομένου 2"/>
          <p:cNvSpPr>
            <a:spLocks noGrp="1"/>
          </p:cNvSpPr>
          <p:nvPr>
            <p:ph idx="1"/>
          </p:nvPr>
        </p:nvSpPr>
        <p:spPr/>
        <p:txBody>
          <a:bodyPr>
            <a:noAutofit/>
          </a:bodyPr>
          <a:lstStyle/>
          <a:p>
            <a:r>
              <a:rPr lang="en-GB" dirty="0" smtClean="0"/>
              <a:t>Classifying the material expected to be taught according to the level of language competence:</a:t>
            </a:r>
          </a:p>
          <a:p>
            <a:pPr lvl="1"/>
            <a:r>
              <a:rPr lang="en-GB" dirty="0" smtClean="0"/>
              <a:t>APPENDIX 1. Language Resources: Aspects of Language Performance (language functions, language focus and text types).</a:t>
            </a:r>
            <a:endParaRPr lang="en-GB" dirty="0"/>
          </a:p>
        </p:txBody>
      </p:sp>
    </p:spTree>
    <p:extLst>
      <p:ext uri="{BB962C8B-B14F-4D97-AF65-F5344CB8AC3E}">
        <p14:creationId xmlns:p14="http://schemas.microsoft.com/office/powerpoint/2010/main" val="18509343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Appendices of the ICFL (2/2)</a:t>
            </a:r>
            <a:endParaRPr lang="en-GB" dirty="0"/>
          </a:p>
        </p:txBody>
      </p:sp>
      <p:sp>
        <p:nvSpPr>
          <p:cNvPr id="3" name="Θέση περιεχομένου 2"/>
          <p:cNvSpPr>
            <a:spLocks noGrp="1"/>
          </p:cNvSpPr>
          <p:nvPr>
            <p:ph idx="1"/>
          </p:nvPr>
        </p:nvSpPr>
        <p:spPr/>
        <p:txBody>
          <a:bodyPr>
            <a:noAutofit/>
          </a:bodyPr>
          <a:lstStyle/>
          <a:p>
            <a:r>
              <a:rPr lang="en-GB" dirty="0" smtClean="0"/>
              <a:t>Listing and classifying the language content of the foreign language textbooks (mainly school textbooks) as well as organising it according  to the different levels of foreign language competence:</a:t>
            </a:r>
          </a:p>
          <a:p>
            <a:pPr lvl="1"/>
            <a:r>
              <a:rPr lang="en-GB" dirty="0" smtClean="0"/>
              <a:t>APPENDIX 2. Organogram of the school textbooks’ content.</a:t>
            </a:r>
            <a:endParaRPr lang="en-GB" dirty="0"/>
          </a:p>
        </p:txBody>
      </p:sp>
    </p:spTree>
    <p:extLst>
      <p:ext uri="{BB962C8B-B14F-4D97-AF65-F5344CB8AC3E}">
        <p14:creationId xmlns:p14="http://schemas.microsoft.com/office/powerpoint/2010/main" val="28676937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Course vs. syllabus (3/3)</a:t>
            </a:r>
            <a:endParaRPr lang="en-GB" dirty="0"/>
          </a:p>
        </p:txBody>
      </p:sp>
      <p:sp>
        <p:nvSpPr>
          <p:cNvPr id="3" name="Θέση περιεχομένου 2"/>
          <p:cNvSpPr>
            <a:spLocks noGrp="1"/>
          </p:cNvSpPr>
          <p:nvPr>
            <p:ph idx="1"/>
          </p:nvPr>
        </p:nvSpPr>
        <p:spPr/>
        <p:txBody>
          <a:bodyPr>
            <a:noAutofit/>
          </a:bodyPr>
          <a:lstStyle/>
          <a:p>
            <a:pPr marL="0" indent="0">
              <a:buNone/>
            </a:pPr>
            <a:r>
              <a:rPr lang="en-GB" sz="3000" dirty="0" smtClean="0">
                <a:solidFill>
                  <a:schemeClr val="tx1">
                    <a:lumMod val="95000"/>
                    <a:lumOff val="5000"/>
                  </a:schemeClr>
                </a:solidFill>
              </a:rPr>
              <a:t>A course is taken to mean a real series of lessons, what is actually delivered to students while a syllabus is a document which is more abstract. You and I may deliver different courses using different materials and having different groups of learners yet use the same syllabi. A course is the whole package including materials, lessons, resources, extra curricular activities, assessment etc. In other words a syllabus is part of a course. </a:t>
            </a:r>
            <a:endParaRPr lang="en-GB" sz="3000" dirty="0">
              <a:solidFill>
                <a:schemeClr val="tx1">
                  <a:lumMod val="95000"/>
                  <a:lumOff val="5000"/>
                </a:schemeClr>
              </a:solidFill>
            </a:endParaRPr>
          </a:p>
        </p:txBody>
      </p:sp>
    </p:spTree>
    <p:extLst>
      <p:ext uri="{BB962C8B-B14F-4D97-AF65-F5344CB8AC3E}">
        <p14:creationId xmlns:p14="http://schemas.microsoft.com/office/powerpoint/2010/main" val="78903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 curriculum? (1/2)</a:t>
            </a:r>
            <a:endParaRPr lang="en-GB" dirty="0"/>
          </a:p>
        </p:txBody>
      </p:sp>
      <p:sp>
        <p:nvSpPr>
          <p:cNvPr id="3" name="Θέση περιεχομένου 2"/>
          <p:cNvSpPr>
            <a:spLocks noGrp="1"/>
          </p:cNvSpPr>
          <p:nvPr>
            <p:ph idx="1"/>
          </p:nvPr>
        </p:nvSpPr>
        <p:spPr/>
        <p:txBody>
          <a:bodyPr>
            <a:noAutofit/>
          </a:bodyPr>
          <a:lstStyle/>
          <a:p>
            <a:r>
              <a:rPr lang="en-GB" sz="2800" dirty="0" smtClean="0"/>
              <a:t>Curriculum refers to </a:t>
            </a:r>
            <a:r>
              <a:rPr lang="en-GB" sz="2800" b="1" dirty="0" smtClean="0"/>
              <a:t>all those activities in which children engage under the auspices of the school</a:t>
            </a:r>
            <a:r>
              <a:rPr lang="en-GB" sz="2800" dirty="0" smtClean="0"/>
              <a:t>. This includes not only what pupils learn, but how they learn it, how teachers help them learn, using what supporting materials, styles and methods of assessment, and in what kind of facilities.</a:t>
            </a:r>
          </a:p>
          <a:p>
            <a:r>
              <a:rPr lang="en-GB" sz="2800" dirty="0" smtClean="0"/>
              <a:t>Curriculum is a </a:t>
            </a:r>
            <a:r>
              <a:rPr lang="en-GB" sz="2800" b="1" dirty="0" smtClean="0"/>
              <a:t>theoretical document </a:t>
            </a:r>
            <a:r>
              <a:rPr lang="en-GB" sz="2800" dirty="0" smtClean="0"/>
              <a:t>and refers to the </a:t>
            </a:r>
            <a:r>
              <a:rPr lang="en-GB" sz="2800" b="1" dirty="0" smtClean="0"/>
              <a:t>programme of studies </a:t>
            </a:r>
            <a:r>
              <a:rPr lang="en-GB" sz="2800" dirty="0" smtClean="0"/>
              <a:t>in an educational system or institution. </a:t>
            </a:r>
          </a:p>
        </p:txBody>
      </p:sp>
    </p:spTree>
    <p:extLst>
      <p:ext uri="{BB962C8B-B14F-4D97-AF65-F5344CB8AC3E}">
        <p14:creationId xmlns:p14="http://schemas.microsoft.com/office/powerpoint/2010/main" val="2912268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Steps in designing a course</a:t>
            </a:r>
            <a:endParaRPr lang="en-GB" dirty="0"/>
          </a:p>
        </p:txBody>
      </p:sp>
      <p:sp>
        <p:nvSpPr>
          <p:cNvPr id="4" name="Θέση κειμένου 3"/>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366221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Step 1: Needs analysis</a:t>
            </a:r>
            <a:endParaRPr lang="en-GB" dirty="0"/>
          </a:p>
        </p:txBody>
      </p:sp>
      <p:sp>
        <p:nvSpPr>
          <p:cNvPr id="3" name="Θέση περιεχομένου 2"/>
          <p:cNvSpPr>
            <a:spLocks noGrp="1"/>
          </p:cNvSpPr>
          <p:nvPr>
            <p:ph idx="1"/>
          </p:nvPr>
        </p:nvSpPr>
        <p:spPr/>
        <p:txBody>
          <a:bodyPr>
            <a:noAutofit/>
          </a:bodyPr>
          <a:lstStyle/>
          <a:p>
            <a:pPr marL="0" indent="0">
              <a:buNone/>
              <a:defRPr/>
            </a:pPr>
            <a:r>
              <a:rPr lang="en-GB" sz="3000" dirty="0" smtClean="0">
                <a:solidFill>
                  <a:schemeClr val="tx1">
                    <a:lumMod val="95000"/>
                    <a:lumOff val="5000"/>
                  </a:schemeClr>
                </a:solidFill>
              </a:rPr>
              <a:t>With the advent of the communicative approach in the mid 70’s and the development of functional approaches and ESP, the central question for the syllabus designer was “what does the learner need to do with the target language” rather than what elements of the linguistic system was the learner expected to master. </a:t>
            </a:r>
          </a:p>
          <a:p>
            <a:pPr marL="0" indent="0">
              <a:buNone/>
              <a:defRPr/>
            </a:pPr>
            <a:r>
              <a:rPr lang="en-GB" sz="3000" b="1" dirty="0" smtClean="0">
                <a:solidFill>
                  <a:schemeClr val="tx1">
                    <a:lumMod val="95000"/>
                    <a:lumOff val="5000"/>
                  </a:schemeClr>
                </a:solidFill>
              </a:rPr>
              <a:t>Needs analysis</a:t>
            </a:r>
            <a:r>
              <a:rPr lang="en-GB" sz="3000" dirty="0" smtClean="0">
                <a:solidFill>
                  <a:schemeClr val="tx1">
                    <a:lumMod val="95000"/>
                    <a:lumOff val="5000"/>
                  </a:schemeClr>
                </a:solidFill>
              </a:rPr>
              <a:t>: collecting information about and from the learners.</a:t>
            </a:r>
            <a:endParaRPr lang="en-GB" sz="3000" dirty="0">
              <a:solidFill>
                <a:schemeClr val="tx1">
                  <a:lumMod val="95000"/>
                  <a:lumOff val="5000"/>
                </a:schemeClr>
              </a:solidFill>
            </a:endParaRPr>
          </a:p>
        </p:txBody>
      </p:sp>
    </p:spTree>
    <p:extLst>
      <p:ext uri="{BB962C8B-B14F-4D97-AF65-F5344CB8AC3E}">
        <p14:creationId xmlns:p14="http://schemas.microsoft.com/office/powerpoint/2010/main" val="21768395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Objective vs. Subjective needs</a:t>
            </a:r>
            <a:endParaRPr lang="en-GB" dirty="0"/>
          </a:p>
        </p:txBody>
      </p:sp>
      <p:sp>
        <p:nvSpPr>
          <p:cNvPr id="5" name="Θέση κειμένου 4"/>
          <p:cNvSpPr>
            <a:spLocks noGrp="1"/>
          </p:cNvSpPr>
          <p:nvPr>
            <p:ph type="body" idx="1"/>
          </p:nvPr>
        </p:nvSpPr>
        <p:spPr/>
        <p:txBody>
          <a:bodyPr>
            <a:normAutofit/>
          </a:bodyPr>
          <a:lstStyle/>
          <a:p>
            <a:r>
              <a:rPr lang="en-GB" sz="2800" dirty="0" smtClean="0">
                <a:solidFill>
                  <a:schemeClr val="tx1">
                    <a:lumMod val="95000"/>
                    <a:lumOff val="5000"/>
                  </a:schemeClr>
                </a:solidFill>
              </a:rPr>
              <a:t>Objective needs</a:t>
            </a:r>
            <a:endParaRPr lang="en-GB" sz="2800" dirty="0"/>
          </a:p>
        </p:txBody>
      </p:sp>
      <p:sp>
        <p:nvSpPr>
          <p:cNvPr id="3" name="Θέση περιεχομένου 2"/>
          <p:cNvSpPr>
            <a:spLocks noGrp="1"/>
          </p:cNvSpPr>
          <p:nvPr>
            <p:ph sz="half" idx="2"/>
          </p:nvPr>
        </p:nvSpPr>
        <p:spPr/>
        <p:txBody>
          <a:bodyPr>
            <a:noAutofit/>
          </a:bodyPr>
          <a:lstStyle/>
          <a:p>
            <a:pPr marL="0" lvl="1" indent="0">
              <a:buNone/>
              <a:defRPr/>
            </a:pPr>
            <a:r>
              <a:rPr lang="en-GB" sz="2800" dirty="0" smtClean="0">
                <a:solidFill>
                  <a:schemeClr val="tx1">
                    <a:lumMod val="95000"/>
                    <a:lumOff val="5000"/>
                  </a:schemeClr>
                </a:solidFill>
              </a:rPr>
              <a:t>Factual information about the learner. “Learner needs are seen solely in terms of the language they will have to use in a particular communication situation” (Brindley, 1989:63).</a:t>
            </a:r>
          </a:p>
        </p:txBody>
      </p:sp>
      <p:sp>
        <p:nvSpPr>
          <p:cNvPr id="6" name="Θέση κειμένου 5"/>
          <p:cNvSpPr>
            <a:spLocks noGrp="1"/>
          </p:cNvSpPr>
          <p:nvPr>
            <p:ph type="body" sz="quarter" idx="3"/>
          </p:nvPr>
        </p:nvSpPr>
        <p:spPr/>
        <p:txBody>
          <a:bodyPr>
            <a:normAutofit/>
          </a:bodyPr>
          <a:lstStyle/>
          <a:p>
            <a:r>
              <a:rPr lang="en-GB" sz="2800" dirty="0" smtClean="0">
                <a:solidFill>
                  <a:schemeClr val="tx1">
                    <a:lumMod val="95000"/>
                    <a:lumOff val="5000"/>
                  </a:schemeClr>
                </a:solidFill>
              </a:rPr>
              <a:t>Subjective needs</a:t>
            </a:r>
            <a:endParaRPr lang="en-GB" sz="2800" dirty="0"/>
          </a:p>
        </p:txBody>
      </p:sp>
      <p:sp>
        <p:nvSpPr>
          <p:cNvPr id="7" name="Θέση περιεχομένου 6"/>
          <p:cNvSpPr>
            <a:spLocks noGrp="1"/>
          </p:cNvSpPr>
          <p:nvPr>
            <p:ph sz="quarter" idx="4"/>
          </p:nvPr>
        </p:nvSpPr>
        <p:spPr/>
        <p:txBody>
          <a:bodyPr>
            <a:normAutofit/>
          </a:bodyPr>
          <a:lstStyle/>
          <a:p>
            <a:pPr marL="0" lvl="1" indent="0">
              <a:buNone/>
            </a:pPr>
            <a:r>
              <a:rPr lang="en-GB" sz="2800" dirty="0" smtClean="0">
                <a:solidFill>
                  <a:schemeClr val="tx1">
                    <a:lumMod val="95000"/>
                    <a:lumOff val="5000"/>
                  </a:schemeClr>
                </a:solidFill>
              </a:rPr>
              <a:t>Reflect perceptions, goal, priorities of the learner and include information on why the learner has undertaken to learn a second language and the classroom activities the learner prefers. </a:t>
            </a:r>
            <a:endParaRPr lang="en-GB" sz="2800" dirty="0"/>
          </a:p>
        </p:txBody>
      </p:sp>
    </p:spTree>
    <p:extLst>
      <p:ext uri="{BB962C8B-B14F-4D97-AF65-F5344CB8AC3E}">
        <p14:creationId xmlns:p14="http://schemas.microsoft.com/office/powerpoint/2010/main" val="650995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Information from needs analysis (1/2)</a:t>
            </a:r>
            <a:endParaRPr lang="en-GB" dirty="0"/>
          </a:p>
        </p:txBody>
      </p:sp>
      <p:sp>
        <p:nvSpPr>
          <p:cNvPr id="4" name="Θέση περιεχομένου 3"/>
          <p:cNvSpPr>
            <a:spLocks noGrp="1"/>
          </p:cNvSpPr>
          <p:nvPr>
            <p:ph idx="1"/>
          </p:nvPr>
        </p:nvSpPr>
        <p:spPr/>
        <p:txBody>
          <a:bodyPr>
            <a:noAutofit/>
          </a:bodyPr>
          <a:lstStyle/>
          <a:p>
            <a:pPr>
              <a:spcBef>
                <a:spcPts val="1000"/>
              </a:spcBef>
            </a:pPr>
            <a:r>
              <a:rPr lang="en-GB" dirty="0" smtClean="0"/>
              <a:t>General personal background.</a:t>
            </a:r>
          </a:p>
          <a:p>
            <a:pPr>
              <a:spcBef>
                <a:spcPts val="1000"/>
              </a:spcBef>
            </a:pPr>
            <a:r>
              <a:rPr lang="en-GB" dirty="0" smtClean="0"/>
              <a:t>Language background.</a:t>
            </a:r>
          </a:p>
          <a:p>
            <a:pPr>
              <a:spcBef>
                <a:spcPts val="1000"/>
              </a:spcBef>
            </a:pPr>
            <a:r>
              <a:rPr lang="en-GB" dirty="0" smtClean="0"/>
              <a:t>Attitudinal and motivational factors.</a:t>
            </a:r>
          </a:p>
          <a:p>
            <a:pPr>
              <a:spcBef>
                <a:spcPts val="1000"/>
              </a:spcBef>
            </a:pPr>
            <a:r>
              <a:rPr lang="en-GB" dirty="0" smtClean="0"/>
              <a:t>Situations in which English is frequently used.</a:t>
            </a:r>
          </a:p>
          <a:p>
            <a:pPr>
              <a:spcBef>
                <a:spcPts val="1000"/>
              </a:spcBef>
            </a:pPr>
            <a:r>
              <a:rPr lang="en-GB" dirty="0" smtClean="0"/>
              <a:t>Situations in which difficulties are encountered.</a:t>
            </a:r>
          </a:p>
          <a:p>
            <a:pPr>
              <a:spcBef>
                <a:spcPts val="1000"/>
              </a:spcBef>
            </a:pPr>
            <a:r>
              <a:rPr lang="en-GB" dirty="0" smtClean="0"/>
              <a:t>Common communication problems in different situations.</a:t>
            </a:r>
          </a:p>
        </p:txBody>
      </p:sp>
    </p:spTree>
    <p:extLst>
      <p:ext uri="{BB962C8B-B14F-4D97-AF65-F5344CB8AC3E}">
        <p14:creationId xmlns:p14="http://schemas.microsoft.com/office/powerpoint/2010/main" val="28906998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Information from needs analysis (2/2)</a:t>
            </a:r>
            <a:endParaRPr lang="en-GB" dirty="0"/>
          </a:p>
        </p:txBody>
      </p:sp>
      <p:sp>
        <p:nvSpPr>
          <p:cNvPr id="4" name="Θέση περιεχομένου 3"/>
          <p:cNvSpPr>
            <a:spLocks noGrp="1"/>
          </p:cNvSpPr>
          <p:nvPr>
            <p:ph idx="1"/>
          </p:nvPr>
        </p:nvSpPr>
        <p:spPr/>
        <p:txBody>
          <a:bodyPr>
            <a:normAutofit/>
          </a:bodyPr>
          <a:lstStyle/>
          <a:p>
            <a:r>
              <a:rPr lang="en-GB" dirty="0" smtClean="0"/>
              <a:t>Frequencies with which different transactions are carried out.</a:t>
            </a:r>
          </a:p>
          <a:p>
            <a:r>
              <a:rPr lang="en-GB" dirty="0" smtClean="0"/>
              <a:t>Perceived difficulties with different aspects of language use.</a:t>
            </a:r>
          </a:p>
          <a:p>
            <a:r>
              <a:rPr lang="en-GB" dirty="0" smtClean="0"/>
              <a:t>Preferences for different kinds of activities. </a:t>
            </a:r>
          </a:p>
          <a:p>
            <a:r>
              <a:rPr lang="en-GB" dirty="0" smtClean="0"/>
              <a:t>Suggestions and opinions about different aspects of learners’ problems.</a:t>
            </a:r>
            <a:endParaRPr lang="en-GB" dirty="0"/>
          </a:p>
        </p:txBody>
      </p:sp>
    </p:spTree>
    <p:extLst>
      <p:ext uri="{BB962C8B-B14F-4D97-AF65-F5344CB8AC3E}">
        <p14:creationId xmlns:p14="http://schemas.microsoft.com/office/powerpoint/2010/main" val="35774502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Step 2: Means analysis </a:t>
            </a:r>
            <a:endParaRPr lang="en-GB" dirty="0"/>
          </a:p>
        </p:txBody>
      </p:sp>
      <p:sp>
        <p:nvSpPr>
          <p:cNvPr id="3" name="Θέση περιεχομένου 2"/>
          <p:cNvSpPr>
            <a:spLocks noGrp="1"/>
          </p:cNvSpPr>
          <p:nvPr>
            <p:ph idx="1"/>
          </p:nvPr>
        </p:nvSpPr>
        <p:spPr/>
        <p:txBody>
          <a:bodyPr>
            <a:noAutofit/>
          </a:bodyPr>
          <a:lstStyle/>
          <a:p>
            <a:pPr>
              <a:defRPr/>
            </a:pPr>
            <a:r>
              <a:rPr lang="en-GB" sz="2600" dirty="0" smtClean="0">
                <a:solidFill>
                  <a:schemeClr val="tx1">
                    <a:lumMod val="95000"/>
                    <a:lumOff val="5000"/>
                  </a:schemeClr>
                </a:solidFill>
              </a:rPr>
              <a:t>Considering the constraints. At this stage we assess our resources (people, materials, administrative arrangements) that are available to achieve the product specified by needs analysis. </a:t>
            </a:r>
          </a:p>
          <a:p>
            <a:pPr>
              <a:defRPr/>
            </a:pPr>
            <a:r>
              <a:rPr lang="en-GB" sz="2600" dirty="0" smtClean="0">
                <a:solidFill>
                  <a:schemeClr val="tx1">
                    <a:lumMod val="95000"/>
                    <a:lumOff val="5000"/>
                  </a:schemeClr>
                </a:solidFill>
              </a:rPr>
              <a:t>Time available for teaching, how it is distributed, classroom setting (size of class, number of students), resources available, number of teachers, level of training.</a:t>
            </a:r>
          </a:p>
          <a:p>
            <a:pPr>
              <a:defRPr/>
            </a:pPr>
            <a:r>
              <a:rPr lang="en-GB" sz="2600" dirty="0" smtClean="0">
                <a:solidFill>
                  <a:schemeClr val="tx1">
                    <a:lumMod val="95000"/>
                    <a:lumOff val="5000"/>
                  </a:schemeClr>
                </a:solidFill>
              </a:rPr>
              <a:t>Very important stage since without a clear understanding of the resources and constraints we may face difficulties in achieving the goals specified in the needs analysis.</a:t>
            </a:r>
            <a:endParaRPr lang="en-GB" sz="2600" dirty="0"/>
          </a:p>
        </p:txBody>
      </p:sp>
    </p:spTree>
    <p:extLst>
      <p:ext uri="{BB962C8B-B14F-4D97-AF65-F5344CB8AC3E}">
        <p14:creationId xmlns:p14="http://schemas.microsoft.com/office/powerpoint/2010/main" val="20690745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Step 3: Specifying the objectives</a:t>
            </a:r>
            <a:endParaRPr lang="en-GB" dirty="0"/>
          </a:p>
        </p:txBody>
      </p:sp>
      <p:sp>
        <p:nvSpPr>
          <p:cNvPr id="3" name="Θέση περιεχομένου 2"/>
          <p:cNvSpPr>
            <a:spLocks noGrp="1"/>
          </p:cNvSpPr>
          <p:nvPr>
            <p:ph idx="1"/>
          </p:nvPr>
        </p:nvSpPr>
        <p:spPr/>
        <p:txBody>
          <a:bodyPr>
            <a:noAutofit/>
          </a:bodyPr>
          <a:lstStyle/>
          <a:p>
            <a:r>
              <a:rPr lang="en-GB" sz="2600" dirty="0" smtClean="0"/>
              <a:t>When needs analysis has been carried out to establish the purposes and needs of a given group of learners, a necessary step is to translate them into objectives. Objectives must be appropriate not only to learner needs but also to the constraints of the educational institution.</a:t>
            </a:r>
          </a:p>
          <a:p>
            <a:r>
              <a:rPr lang="en-GB" sz="2600" dirty="0" smtClean="0"/>
              <a:t>Objectives state the outcomes of students’ learning. Objectives can guide in the selection of structures and functions and tasks and can also give learners a clear idea of what they can expect from a language programme.</a:t>
            </a:r>
            <a:endParaRPr lang="en-GB" sz="2600" dirty="0"/>
          </a:p>
        </p:txBody>
      </p:sp>
    </p:spTree>
    <p:extLst>
      <p:ext uri="{BB962C8B-B14F-4D97-AF65-F5344CB8AC3E}">
        <p14:creationId xmlns:p14="http://schemas.microsoft.com/office/powerpoint/2010/main" val="33676978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Example</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sz="2800" b="1" dirty="0" smtClean="0"/>
              <a:t>Need: </a:t>
            </a:r>
            <a:r>
              <a:rPr lang="en-GB" sz="2800" dirty="0" smtClean="0"/>
              <a:t>Understanding lectures.</a:t>
            </a:r>
          </a:p>
          <a:p>
            <a:pPr>
              <a:spcBef>
                <a:spcPts val="1000"/>
              </a:spcBef>
            </a:pPr>
            <a:r>
              <a:rPr lang="en-GB" sz="2800" b="1" dirty="0" smtClean="0"/>
              <a:t>Aim</a:t>
            </a:r>
            <a:r>
              <a:rPr lang="en-GB" sz="2800" dirty="0" smtClean="0"/>
              <a:t>: Students will learn how to understand lectures given in English.</a:t>
            </a:r>
          </a:p>
          <a:p>
            <a:pPr>
              <a:spcBef>
                <a:spcPts val="1000"/>
              </a:spcBef>
            </a:pPr>
            <a:r>
              <a:rPr lang="en-GB" sz="2800" b="1" dirty="0" smtClean="0"/>
              <a:t>Objectives:</a:t>
            </a:r>
          </a:p>
          <a:p>
            <a:pPr lvl="1">
              <a:spcBef>
                <a:spcPts val="1000"/>
              </a:spcBef>
            </a:pPr>
            <a:r>
              <a:rPr lang="en-GB" sz="2400" dirty="0" smtClean="0"/>
              <a:t>Students will be able to follow an argument or thesis of a lecture.</a:t>
            </a:r>
          </a:p>
          <a:p>
            <a:pPr lvl="1">
              <a:spcBef>
                <a:spcPts val="1000"/>
              </a:spcBef>
            </a:pPr>
            <a:r>
              <a:rPr lang="en-GB" sz="2400" dirty="0" smtClean="0"/>
              <a:t>Student will learn how to recognize the following aspects of a lecture: cause effect relationships, comparisons and contrasts, premises used in persuasive arguments, supporting details used in persuasive arguments. </a:t>
            </a:r>
            <a:endParaRPr lang="en-GB" sz="2800" dirty="0"/>
          </a:p>
        </p:txBody>
      </p:sp>
    </p:spTree>
    <p:extLst>
      <p:ext uri="{BB962C8B-B14F-4D97-AF65-F5344CB8AC3E}">
        <p14:creationId xmlns:p14="http://schemas.microsoft.com/office/powerpoint/2010/main" val="33029521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Product vs. Process Objectives</a:t>
            </a:r>
            <a:endParaRPr lang="en-GB" dirty="0"/>
          </a:p>
        </p:txBody>
      </p:sp>
      <p:sp>
        <p:nvSpPr>
          <p:cNvPr id="4" name="Θέση κειμένου 3"/>
          <p:cNvSpPr>
            <a:spLocks noGrp="1"/>
          </p:cNvSpPr>
          <p:nvPr>
            <p:ph type="body" idx="1"/>
          </p:nvPr>
        </p:nvSpPr>
        <p:spPr/>
        <p:txBody>
          <a:bodyPr>
            <a:normAutofit/>
          </a:bodyPr>
          <a:lstStyle/>
          <a:p>
            <a:r>
              <a:rPr lang="en-GB" sz="2800" dirty="0" smtClean="0"/>
              <a:t>Product objectives</a:t>
            </a:r>
            <a:endParaRPr lang="en-GB" sz="2800" dirty="0"/>
          </a:p>
        </p:txBody>
      </p:sp>
      <p:sp>
        <p:nvSpPr>
          <p:cNvPr id="5" name="Θέση περιεχομένου 4"/>
          <p:cNvSpPr>
            <a:spLocks noGrp="1"/>
          </p:cNvSpPr>
          <p:nvPr>
            <p:ph sz="half" idx="2"/>
          </p:nvPr>
        </p:nvSpPr>
        <p:spPr/>
        <p:txBody>
          <a:bodyPr>
            <a:noAutofit/>
          </a:bodyPr>
          <a:lstStyle/>
          <a:p>
            <a:pPr marL="0" indent="0">
              <a:buNone/>
            </a:pPr>
            <a:r>
              <a:rPr lang="en-GB" sz="2800" dirty="0" smtClean="0">
                <a:solidFill>
                  <a:schemeClr val="tx1">
                    <a:lumMod val="95000"/>
                    <a:lumOff val="5000"/>
                  </a:schemeClr>
                </a:solidFill>
              </a:rPr>
              <a:t>These focus on the product of learning such as the language students are supposed to acquire, the skills they are supposed to develop or the kinds of things they are expected to do with the language.</a:t>
            </a:r>
            <a:endParaRPr lang="en-GB" sz="2800" dirty="0"/>
          </a:p>
        </p:txBody>
      </p:sp>
      <p:sp>
        <p:nvSpPr>
          <p:cNvPr id="6" name="Θέση κειμένου 5"/>
          <p:cNvSpPr>
            <a:spLocks noGrp="1"/>
          </p:cNvSpPr>
          <p:nvPr>
            <p:ph type="body" sz="quarter" idx="3"/>
          </p:nvPr>
        </p:nvSpPr>
        <p:spPr/>
        <p:txBody>
          <a:bodyPr>
            <a:normAutofit/>
          </a:bodyPr>
          <a:lstStyle/>
          <a:p>
            <a:r>
              <a:rPr lang="en-GB" sz="2800" dirty="0" smtClean="0"/>
              <a:t>Process objectives</a:t>
            </a:r>
            <a:endParaRPr lang="en-GB" sz="2800" dirty="0"/>
          </a:p>
        </p:txBody>
      </p:sp>
      <p:sp>
        <p:nvSpPr>
          <p:cNvPr id="7" name="Θέση περιεχομένου 6"/>
          <p:cNvSpPr>
            <a:spLocks noGrp="1"/>
          </p:cNvSpPr>
          <p:nvPr>
            <p:ph sz="quarter" idx="4"/>
          </p:nvPr>
        </p:nvSpPr>
        <p:spPr/>
        <p:txBody>
          <a:bodyPr>
            <a:normAutofit/>
          </a:bodyPr>
          <a:lstStyle/>
          <a:p>
            <a:pPr marL="0" indent="0">
              <a:buNone/>
            </a:pPr>
            <a:r>
              <a:rPr lang="en-GB" sz="2800" dirty="0" smtClean="0"/>
              <a:t>These focus on the process of language learning, the kinds of experiences students will undergo in the classroom.</a:t>
            </a:r>
            <a:endParaRPr lang="en-GB" sz="2800" dirty="0"/>
          </a:p>
        </p:txBody>
      </p:sp>
    </p:spTree>
    <p:extLst>
      <p:ext uri="{BB962C8B-B14F-4D97-AF65-F5344CB8AC3E}">
        <p14:creationId xmlns:p14="http://schemas.microsoft.com/office/powerpoint/2010/main" val="14499659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Step 4: Designing the syllabus (1/2)</a:t>
            </a:r>
            <a:endParaRPr lang="en-GB" dirty="0"/>
          </a:p>
        </p:txBody>
      </p:sp>
      <p:sp>
        <p:nvSpPr>
          <p:cNvPr id="7" name="Θέση περιεχομένου 6"/>
          <p:cNvSpPr>
            <a:spLocks noGrp="1"/>
          </p:cNvSpPr>
          <p:nvPr>
            <p:ph idx="1"/>
          </p:nvPr>
        </p:nvSpPr>
        <p:spPr/>
        <p:txBody>
          <a:bodyPr>
            <a:noAutofit/>
          </a:bodyPr>
          <a:lstStyle/>
          <a:p>
            <a:pPr marL="0" indent="0">
              <a:buNone/>
            </a:pPr>
            <a:r>
              <a:rPr lang="en-GB" dirty="0" smtClean="0"/>
              <a:t>After conducting the needs and means analysis and specifying our objectives, we need to decide what content will be included and how it will be sequenced:</a:t>
            </a:r>
          </a:p>
          <a:p>
            <a:r>
              <a:rPr lang="en-GB" b="1" dirty="0" smtClean="0"/>
              <a:t>Focus</a:t>
            </a:r>
            <a:r>
              <a:rPr lang="en-GB" dirty="0" smtClean="0"/>
              <a:t>: (what we choose to focus on will depend on our beliefs of the nature of language and language learning) Focus on particular aspects of target language knowledge or capability.</a:t>
            </a:r>
            <a:endParaRPr lang="en-GB" dirty="0"/>
          </a:p>
        </p:txBody>
      </p:sp>
    </p:spTree>
    <p:extLst>
      <p:ext uri="{BB962C8B-B14F-4D97-AF65-F5344CB8AC3E}">
        <p14:creationId xmlns:p14="http://schemas.microsoft.com/office/powerpoint/2010/main" val="3867725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 curriculum? (2/2)</a:t>
            </a:r>
            <a:endParaRPr lang="en-GB" dirty="0"/>
          </a:p>
        </p:txBody>
      </p:sp>
      <p:sp>
        <p:nvSpPr>
          <p:cNvPr id="3" name="Θέση περιεχομένου 2"/>
          <p:cNvSpPr>
            <a:spLocks noGrp="1"/>
          </p:cNvSpPr>
          <p:nvPr>
            <p:ph idx="1"/>
          </p:nvPr>
        </p:nvSpPr>
        <p:spPr/>
        <p:txBody>
          <a:bodyPr/>
          <a:lstStyle/>
          <a:p>
            <a:r>
              <a:rPr lang="en-GB" dirty="0" smtClean="0"/>
              <a:t>Curriculum deals with the </a:t>
            </a:r>
            <a:r>
              <a:rPr lang="en-GB" b="1" dirty="0" smtClean="0"/>
              <a:t>abstract general goals of education </a:t>
            </a:r>
            <a:r>
              <a:rPr lang="en-GB" dirty="0" smtClean="0"/>
              <a:t>which reflect the overall educational and cultural philosophy of a country, national and political trends  as well as a theoretical orientation to language and language learning.</a:t>
            </a:r>
          </a:p>
          <a:p>
            <a:r>
              <a:rPr lang="en-GB" dirty="0" smtClean="0"/>
              <a:t>A curriculum provides the </a:t>
            </a:r>
            <a:r>
              <a:rPr lang="en-GB" b="1" dirty="0" smtClean="0"/>
              <a:t>overall rationale </a:t>
            </a:r>
            <a:r>
              <a:rPr lang="en-GB" dirty="0" smtClean="0"/>
              <a:t>for educating students. </a:t>
            </a:r>
            <a:endParaRPr lang="en-GB" dirty="0"/>
          </a:p>
        </p:txBody>
      </p:sp>
    </p:spTree>
    <p:extLst>
      <p:ext uri="{BB962C8B-B14F-4D97-AF65-F5344CB8AC3E}">
        <p14:creationId xmlns:p14="http://schemas.microsoft.com/office/powerpoint/2010/main" val="16606592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Step 4: Designing the syllabus (2/2)</a:t>
            </a:r>
            <a:endParaRPr lang="en-GB" dirty="0"/>
          </a:p>
        </p:txBody>
      </p:sp>
      <p:sp>
        <p:nvSpPr>
          <p:cNvPr id="7" name="Θέση περιεχομένου 6"/>
          <p:cNvSpPr>
            <a:spLocks noGrp="1"/>
          </p:cNvSpPr>
          <p:nvPr>
            <p:ph idx="1"/>
          </p:nvPr>
        </p:nvSpPr>
        <p:spPr>
          <a:xfrm>
            <a:off x="464156" y="1556792"/>
            <a:ext cx="8229600" cy="4608512"/>
          </a:xfrm>
        </p:spPr>
        <p:txBody>
          <a:bodyPr>
            <a:noAutofit/>
          </a:bodyPr>
          <a:lstStyle/>
          <a:p>
            <a:r>
              <a:rPr lang="en-GB" sz="2800" b="1" dirty="0" smtClean="0"/>
              <a:t>Selection</a:t>
            </a:r>
            <a:r>
              <a:rPr lang="en-GB" sz="2800" dirty="0" smtClean="0"/>
              <a:t>: Given a specific focus, the syllabus designer selects particular items (grammar, functions) for teaching learning work.</a:t>
            </a:r>
          </a:p>
          <a:p>
            <a:r>
              <a:rPr lang="en-GB" sz="2800" b="1" dirty="0" smtClean="0"/>
              <a:t>Subdivision</a:t>
            </a:r>
            <a:r>
              <a:rPr lang="en-GB" sz="2800" dirty="0" smtClean="0"/>
              <a:t>: This involves breaking down selected content into manageable units. This is often hierarchical with superordinate categories and subordinate categories.</a:t>
            </a:r>
          </a:p>
          <a:p>
            <a:r>
              <a:rPr lang="en-GB" sz="2800" b="1" dirty="0" smtClean="0"/>
              <a:t>Sequencing</a:t>
            </a:r>
            <a:r>
              <a:rPr lang="en-GB" sz="2800" dirty="0" smtClean="0"/>
              <a:t>: Involves marking out of content along a path of development. Deciding the order in which the items should be taught.</a:t>
            </a:r>
            <a:endParaRPr lang="en-GB" sz="2800" dirty="0"/>
          </a:p>
        </p:txBody>
      </p:sp>
    </p:spTree>
    <p:extLst>
      <p:ext uri="{BB962C8B-B14F-4D97-AF65-F5344CB8AC3E}">
        <p14:creationId xmlns:p14="http://schemas.microsoft.com/office/powerpoint/2010/main" val="5769007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A priori and a posteriori syllabi</a:t>
            </a:r>
            <a:endParaRPr lang="en-GB" dirty="0"/>
          </a:p>
        </p:txBody>
      </p:sp>
      <p:sp>
        <p:nvSpPr>
          <p:cNvPr id="6" name="Θέση κειμένου 5"/>
          <p:cNvSpPr>
            <a:spLocks noGrp="1"/>
          </p:cNvSpPr>
          <p:nvPr>
            <p:ph type="body" idx="1"/>
          </p:nvPr>
        </p:nvSpPr>
        <p:spPr/>
        <p:txBody>
          <a:bodyPr/>
          <a:lstStyle/>
          <a:p>
            <a:r>
              <a:rPr lang="en-GB" dirty="0" smtClean="0">
                <a:solidFill>
                  <a:schemeClr val="tx1">
                    <a:lumMod val="95000"/>
                    <a:lumOff val="5000"/>
                  </a:schemeClr>
                </a:solidFill>
              </a:rPr>
              <a:t>A priori syllabus</a:t>
            </a:r>
            <a:endParaRPr lang="en-GB" dirty="0">
              <a:solidFill>
                <a:schemeClr val="tx1">
                  <a:lumMod val="95000"/>
                  <a:lumOff val="5000"/>
                </a:schemeClr>
              </a:solidFill>
            </a:endParaRPr>
          </a:p>
        </p:txBody>
      </p:sp>
      <p:sp>
        <p:nvSpPr>
          <p:cNvPr id="7" name="Θέση περιεχομένου 6"/>
          <p:cNvSpPr>
            <a:spLocks noGrp="1"/>
          </p:cNvSpPr>
          <p:nvPr>
            <p:ph sz="half" idx="2"/>
          </p:nvPr>
        </p:nvSpPr>
        <p:spPr>
          <a:xfrm>
            <a:off x="457200" y="2214016"/>
            <a:ext cx="3466728" cy="3879280"/>
          </a:xfrm>
        </p:spPr>
        <p:txBody>
          <a:bodyPr/>
          <a:lstStyle/>
          <a:p>
            <a:pPr>
              <a:defRPr/>
            </a:pPr>
            <a:r>
              <a:rPr lang="en-GB" dirty="0" smtClean="0">
                <a:solidFill>
                  <a:schemeClr val="tx1">
                    <a:lumMod val="95000"/>
                    <a:lumOff val="5000"/>
                  </a:schemeClr>
                </a:solidFill>
              </a:rPr>
              <a:t>The most common and familiar approach to syllabus design.</a:t>
            </a:r>
          </a:p>
          <a:p>
            <a:pPr>
              <a:defRPr/>
            </a:pPr>
            <a:r>
              <a:rPr lang="en-GB" dirty="0" smtClean="0">
                <a:solidFill>
                  <a:schemeClr val="tx1">
                    <a:lumMod val="95000"/>
                    <a:lumOff val="5000"/>
                  </a:schemeClr>
                </a:solidFill>
              </a:rPr>
              <a:t>The content of the syllabus and objectives of the course are pre-specified (both have been determined in advance).</a:t>
            </a:r>
            <a:endParaRPr lang="en-GB" dirty="0">
              <a:solidFill>
                <a:schemeClr val="tx1">
                  <a:lumMod val="95000"/>
                  <a:lumOff val="5000"/>
                </a:schemeClr>
              </a:solidFill>
            </a:endParaRPr>
          </a:p>
        </p:txBody>
      </p:sp>
      <p:sp>
        <p:nvSpPr>
          <p:cNvPr id="8" name="Θέση κειμένου 7"/>
          <p:cNvSpPr>
            <a:spLocks noGrp="1"/>
          </p:cNvSpPr>
          <p:nvPr>
            <p:ph type="body" sz="quarter" idx="3"/>
          </p:nvPr>
        </p:nvSpPr>
        <p:spPr>
          <a:xfrm>
            <a:off x="4427985" y="1574254"/>
            <a:ext cx="4258815" cy="639762"/>
          </a:xfrm>
        </p:spPr>
        <p:txBody>
          <a:bodyPr/>
          <a:lstStyle/>
          <a:p>
            <a:r>
              <a:rPr lang="en-GB" dirty="0" smtClean="0">
                <a:solidFill>
                  <a:schemeClr val="tx1">
                    <a:lumMod val="95000"/>
                    <a:lumOff val="5000"/>
                  </a:schemeClr>
                </a:solidFill>
              </a:rPr>
              <a:t>A posteriori syllabus</a:t>
            </a:r>
            <a:endParaRPr lang="en-GB" dirty="0">
              <a:solidFill>
                <a:schemeClr val="tx1">
                  <a:lumMod val="95000"/>
                  <a:lumOff val="5000"/>
                </a:schemeClr>
              </a:solidFill>
            </a:endParaRPr>
          </a:p>
        </p:txBody>
      </p:sp>
      <p:sp>
        <p:nvSpPr>
          <p:cNvPr id="9" name="Θέση περιεχομένου 8"/>
          <p:cNvSpPr>
            <a:spLocks noGrp="1"/>
          </p:cNvSpPr>
          <p:nvPr>
            <p:ph sz="quarter" idx="4"/>
          </p:nvPr>
        </p:nvSpPr>
        <p:spPr>
          <a:xfrm>
            <a:off x="4427985" y="2214016"/>
            <a:ext cx="4258816" cy="3879280"/>
          </a:xfrm>
        </p:spPr>
        <p:txBody>
          <a:bodyPr>
            <a:noAutofit/>
          </a:bodyPr>
          <a:lstStyle/>
          <a:p>
            <a:pPr>
              <a:defRPr/>
            </a:pPr>
            <a:r>
              <a:rPr lang="en-GB" sz="2200" dirty="0" smtClean="0">
                <a:solidFill>
                  <a:schemeClr val="tx1">
                    <a:lumMod val="95000"/>
                    <a:lumOff val="5000"/>
                  </a:schemeClr>
                </a:solidFill>
              </a:rPr>
              <a:t>Based on the assumption that what is pre-specified will not actually be learnt.</a:t>
            </a:r>
          </a:p>
          <a:p>
            <a:pPr>
              <a:defRPr/>
            </a:pPr>
            <a:r>
              <a:rPr lang="en-GB" sz="2200" dirty="0" smtClean="0">
                <a:solidFill>
                  <a:schemeClr val="tx1">
                    <a:lumMod val="95000"/>
                    <a:lumOff val="5000"/>
                  </a:schemeClr>
                </a:solidFill>
              </a:rPr>
              <a:t>Focuses on the processes of learning (not the product), on the kinds of activities students will be engaged in (these are pre-specified)</a:t>
            </a:r>
          </a:p>
          <a:p>
            <a:pPr>
              <a:defRPr/>
            </a:pPr>
            <a:r>
              <a:rPr lang="en-GB" sz="2200" dirty="0" smtClean="0">
                <a:solidFill>
                  <a:schemeClr val="tx1">
                    <a:lumMod val="95000"/>
                    <a:lumOff val="5000"/>
                  </a:schemeClr>
                </a:solidFill>
              </a:rPr>
              <a:t>The syllabus is induced. Can only be determined after the course is over. </a:t>
            </a:r>
            <a:endParaRPr lang="en-GB" sz="2200" dirty="0"/>
          </a:p>
        </p:txBody>
      </p:sp>
    </p:spTree>
    <p:extLst>
      <p:ext uri="{BB962C8B-B14F-4D97-AF65-F5344CB8AC3E}">
        <p14:creationId xmlns:p14="http://schemas.microsoft.com/office/powerpoint/2010/main" val="7958838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References</a:t>
            </a:r>
            <a:endParaRPr lang="en-GB" dirty="0"/>
          </a:p>
        </p:txBody>
      </p:sp>
      <p:sp>
        <p:nvSpPr>
          <p:cNvPr id="8" name="Content Placeholder 7"/>
          <p:cNvSpPr>
            <a:spLocks noGrp="1"/>
          </p:cNvSpPr>
          <p:nvPr>
            <p:ph idx="1"/>
          </p:nvPr>
        </p:nvSpPr>
        <p:spPr/>
        <p:txBody>
          <a:bodyPr/>
          <a:lstStyle/>
          <a:p>
            <a:pPr marL="539750" indent="-539750">
              <a:buNone/>
            </a:pPr>
            <a:r>
              <a:rPr lang="en-GB" sz="2400" dirty="0" smtClean="0"/>
              <a:t>Brindley, G. (1989). The role of needs analysis in adult ESL program design. In: Johnson, R .K. (Ed). </a:t>
            </a:r>
            <a:r>
              <a:rPr lang="en-GB" sz="2400" i="1" dirty="0" smtClean="0"/>
              <a:t>The second language curriculum</a:t>
            </a:r>
            <a:r>
              <a:rPr lang="en-GB" sz="2400" dirty="0" smtClean="0"/>
              <a:t> (pp.63-78). Cambridge: Cambridge University Press.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7867075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1720"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57882769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dirty="0" smtClean="0"/>
          </a:p>
        </p:txBody>
      </p:sp>
    </p:spTree>
    <p:extLst>
      <p:ext uri="{BB962C8B-B14F-4D97-AF65-F5344CB8AC3E}">
        <p14:creationId xmlns:p14="http://schemas.microsoft.com/office/powerpoint/2010/main" val="27256767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 1.0.  </a:t>
            </a:r>
          </a:p>
        </p:txBody>
      </p:sp>
    </p:spTree>
    <p:extLst>
      <p:ext uri="{BB962C8B-B14F-4D97-AF65-F5344CB8AC3E}">
        <p14:creationId xmlns:p14="http://schemas.microsoft.com/office/powerpoint/2010/main" val="232283604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p:cNvSpPr>
            <a:spLocks noGrp="1"/>
          </p:cNvSpPr>
          <p:nvPr>
            <p:ph idx="1"/>
          </p:nvPr>
        </p:nvSpPr>
        <p:spPr>
          <a:xfrm>
            <a:off x="463550" y="1557338"/>
            <a:ext cx="8229600" cy="4525962"/>
          </a:xfrm>
        </p:spPr>
        <p:txBody>
          <a:bodyPr>
            <a:normAutofit/>
          </a:bodyPr>
          <a:lstStyle/>
          <a:p>
            <a:pPr marL="0" indent="0">
              <a:buNone/>
            </a:pPr>
            <a:r>
              <a:rPr lang="en-GB" altLang="el-GR" sz="2000" dirty="0"/>
              <a:t>Copyright National and Kapodistrian University of Athens , Evdokia Karavas. Evdokia Karavas. </a:t>
            </a:r>
            <a:r>
              <a:rPr lang="en-US" altLang="el-GR" sz="2000" dirty="0" smtClean="0"/>
              <a:t>“</a:t>
            </a:r>
            <a:r>
              <a:rPr lang="en-GB" altLang="el-GR" sz="2000" dirty="0" smtClean="0"/>
              <a:t>Applied </a:t>
            </a:r>
            <a:r>
              <a:rPr lang="en-GB" altLang="el-GR" sz="2000" dirty="0"/>
              <a:t>Linguistics to Foreign Language Teaching and Learning. </a:t>
            </a:r>
            <a:r>
              <a:rPr lang="en-US" sz="2000" dirty="0"/>
              <a:t>Foreign Language Curriculum and Syllabus </a:t>
            </a:r>
            <a:r>
              <a:rPr lang="en-US" sz="2000" dirty="0" smtClean="0"/>
              <a:t>Design</a:t>
            </a:r>
            <a:r>
              <a:rPr lang="en-GB" sz="2000" dirty="0" smtClean="0"/>
              <a:t>”</a:t>
            </a:r>
            <a:r>
              <a:rPr lang="en-GB" altLang="el-GR" sz="2000" dirty="0" smtClean="0"/>
              <a:t>. </a:t>
            </a:r>
            <a:r>
              <a:rPr lang="en-GB" altLang="el-GR" sz="2000" dirty="0"/>
              <a:t>Edition: 1.0. Athens 2014. </a:t>
            </a:r>
            <a:r>
              <a:rPr lang="en-GB" altLang="el-GR" sz="2000" dirty="0"/>
              <a:t>Available at</a:t>
            </a:r>
            <a:r>
              <a:rPr lang="el-GR" altLang="el-GR" sz="2000" dirty="0"/>
              <a:t>: </a:t>
            </a:r>
            <a:r>
              <a:rPr lang="en-GB" altLang="el-GR" sz="2000">
                <a:hlinkClick r:id="rId3"/>
              </a:rPr>
              <a:t>http://</a:t>
            </a:r>
            <a:r>
              <a:rPr lang="en-GB" altLang="el-GR" sz="2000">
                <a:hlinkClick r:id="rId3" tooltip="Applied Linguistics to Foreign Language Teaching and Learning Open Online Course"/>
              </a:rPr>
              <a:t>opencourses.uoa.gr/courses/ENL5</a:t>
            </a:r>
            <a:r>
              <a:rPr lang="en-GB" altLang="el-GR" sz="2000" smtClean="0">
                <a:hlinkClick r:id="rId3"/>
              </a:rPr>
              <a:t>/</a:t>
            </a:r>
            <a:r>
              <a:rPr lang="en-GB" altLang="el-GR" sz="2000" smtClean="0"/>
              <a:t>.</a:t>
            </a:r>
            <a:endParaRPr lang="en-GB" altLang="el-GR" sz="2000" dirty="0"/>
          </a:p>
        </p:txBody>
      </p:sp>
    </p:spTree>
    <p:extLst>
      <p:ext uri="{BB962C8B-B14F-4D97-AF65-F5344CB8AC3E}">
        <p14:creationId xmlns:p14="http://schemas.microsoft.com/office/powerpoint/2010/main" val="34885701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146304692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a:t>the </a:t>
            </a:r>
            <a:r>
              <a:rPr lang="en-GB" altLang="el-GR" sz="2000"/>
              <a:t>Reference </a:t>
            </a:r>
            <a:r>
              <a:rPr lang="en-GB" altLang="el-GR" sz="2000" smtClean="0"/>
              <a:t>Note</a:t>
            </a:r>
            <a:r>
              <a:rPr lang="el-GR" altLang="el-GR" sz="2000" dirty="0"/>
              <a:t>,</a:t>
            </a:r>
            <a:r>
              <a:rPr lang="en-GB" altLang="el-GR" sz="2000" dirty="0"/>
              <a:t> </a:t>
            </a:r>
          </a:p>
          <a:p>
            <a:pPr lvl="1">
              <a:buFont typeface="Wingdings" panose="05000000000000000000" pitchFamily="2" charset="2"/>
              <a:buChar char="§"/>
            </a:pPr>
            <a:r>
              <a:rPr lang="en-GB" altLang="el-GR" sz="2000" dirty="0"/>
              <a:t>the Licensing Note</a:t>
            </a:r>
            <a:r>
              <a:rPr lang="el-GR" altLang="el-GR" sz="2000" dirty="0"/>
              <a:t>,</a:t>
            </a:r>
            <a:endParaRPr lang="en-GB" altLang="el-GR" sz="2000" dirty="0"/>
          </a:p>
          <a:p>
            <a:pPr lvl="1">
              <a:buFont typeface="Wingdings" panose="05000000000000000000" pitchFamily="2" charset="2"/>
              <a:buChar char="§"/>
            </a:pPr>
            <a:r>
              <a:rPr lang="en-GB" altLang="el-GR" sz="2000" dirty="0"/>
              <a:t>the declaration of Notices Preservation</a:t>
            </a:r>
            <a:r>
              <a:rPr lang="el-GR" altLang="el-GR" sz="2000" dirty="0"/>
              <a:t>,</a:t>
            </a:r>
            <a:endParaRPr lang="en-GB" altLang="el-GR" sz="2000" dirty="0"/>
          </a:p>
          <a:p>
            <a:pPr lvl="1">
              <a:buFont typeface="Wingdings" panose="05000000000000000000" pitchFamily="2" charset="2"/>
              <a:buChar char="§"/>
            </a:pPr>
            <a:r>
              <a:rPr lang="en-GB" altLang="el-GR" sz="2000" dirty="0"/>
              <a:t>the Use of Third Parties Work Note (if available), </a:t>
            </a:r>
          </a:p>
          <a:p>
            <a:pPr marL="0" indent="0">
              <a:buFont typeface="Arial" panose="020B0604020202020204" pitchFamily="34" charset="0"/>
              <a:buNone/>
            </a:pPr>
            <a:r>
              <a:rPr lang="en-GB" altLang="el-GR" sz="2400" dirty="0" smtClean="0"/>
              <a:t>together with the accompanied URLs.</a:t>
            </a:r>
          </a:p>
        </p:txBody>
      </p:sp>
    </p:spTree>
    <p:custDataLst>
      <p:tags r:id="rId1"/>
    </p:custDataLst>
    <p:extLst>
      <p:ext uri="{BB962C8B-B14F-4D97-AF65-F5344CB8AC3E}">
        <p14:creationId xmlns:p14="http://schemas.microsoft.com/office/powerpoint/2010/main" val="2390764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questions does the curriculum address? (1/3)</a:t>
            </a:r>
            <a:endParaRPr lang="en-GB" dirty="0"/>
          </a:p>
        </p:txBody>
      </p:sp>
      <p:sp>
        <p:nvSpPr>
          <p:cNvPr id="3" name="Θέση περιεχομένου 2"/>
          <p:cNvSpPr>
            <a:spLocks noGrp="1"/>
          </p:cNvSpPr>
          <p:nvPr>
            <p:ph idx="1"/>
          </p:nvPr>
        </p:nvSpPr>
        <p:spPr/>
        <p:txBody>
          <a:bodyPr>
            <a:noAutofit/>
          </a:bodyPr>
          <a:lstStyle/>
          <a:p>
            <a:r>
              <a:rPr lang="en-GB" dirty="0" smtClean="0"/>
              <a:t>What is the purpose of educating students in this particular institution/ educational level?</a:t>
            </a:r>
          </a:p>
          <a:p>
            <a:r>
              <a:rPr lang="en-GB" dirty="0" smtClean="0"/>
              <a:t>What kinds of knowledge should students be taught? </a:t>
            </a:r>
          </a:p>
          <a:p>
            <a:r>
              <a:rPr lang="en-GB" dirty="0" smtClean="0"/>
              <a:t>What kinds of learning experiences do the students need to go through in order to acquire the knowledge and achieve our purposes?</a:t>
            </a:r>
            <a:endParaRPr lang="en-GB" dirty="0"/>
          </a:p>
        </p:txBody>
      </p:sp>
    </p:spTree>
    <p:extLst>
      <p:ext uri="{BB962C8B-B14F-4D97-AF65-F5344CB8AC3E}">
        <p14:creationId xmlns:p14="http://schemas.microsoft.com/office/powerpoint/2010/main" val="99903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questions does the curriculum address? (2/3)</a:t>
            </a:r>
            <a:endParaRPr lang="en-GB" dirty="0"/>
          </a:p>
        </p:txBody>
      </p:sp>
      <p:sp>
        <p:nvSpPr>
          <p:cNvPr id="3" name="Θέση περιεχομένου 2"/>
          <p:cNvSpPr>
            <a:spLocks noGrp="1"/>
          </p:cNvSpPr>
          <p:nvPr>
            <p:ph idx="1"/>
          </p:nvPr>
        </p:nvSpPr>
        <p:spPr/>
        <p:txBody>
          <a:bodyPr>
            <a:noAutofit/>
          </a:bodyPr>
          <a:lstStyle/>
          <a:p>
            <a:r>
              <a:rPr lang="en-GB" dirty="0" smtClean="0"/>
              <a:t>What kinds of teaching methods should be used to help students acquire the knowledge and achieve our purposes? </a:t>
            </a:r>
          </a:p>
          <a:p>
            <a:r>
              <a:rPr lang="en-GB" dirty="0" smtClean="0"/>
              <a:t>How should these learning experiences be organised?</a:t>
            </a:r>
          </a:p>
          <a:p>
            <a:r>
              <a:rPr lang="en-GB" dirty="0" smtClean="0"/>
              <a:t>How should we assess learners in order to see whether the purposes have been achieved?</a:t>
            </a:r>
            <a:endParaRPr lang="en-GB" dirty="0"/>
          </a:p>
        </p:txBody>
      </p:sp>
    </p:spTree>
    <p:extLst>
      <p:ext uri="{BB962C8B-B14F-4D97-AF65-F5344CB8AC3E}">
        <p14:creationId xmlns:p14="http://schemas.microsoft.com/office/powerpoint/2010/main" val="1513957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questions does the curriculum address? (3/3)</a:t>
            </a:r>
            <a:endParaRPr lang="en-GB" dirty="0"/>
          </a:p>
        </p:txBody>
      </p:sp>
      <p:sp>
        <p:nvSpPr>
          <p:cNvPr id="3" name="Θέση περιεχομένου 2"/>
          <p:cNvSpPr>
            <a:spLocks noGrp="1"/>
          </p:cNvSpPr>
          <p:nvPr>
            <p:ph idx="1"/>
          </p:nvPr>
        </p:nvSpPr>
        <p:spPr/>
        <p:txBody>
          <a:bodyPr>
            <a:noAutofit/>
          </a:bodyPr>
          <a:lstStyle/>
          <a:p>
            <a:pPr marL="0" indent="0">
              <a:spcBef>
                <a:spcPts val="1000"/>
              </a:spcBef>
              <a:buNone/>
              <a:defRPr/>
            </a:pPr>
            <a:r>
              <a:rPr lang="en-GB" sz="2800" dirty="0"/>
              <a:t>By answering these questions, a curriculum provides information </a:t>
            </a:r>
            <a:r>
              <a:rPr lang="en-GB" sz="2800" dirty="0" smtClean="0"/>
              <a:t>on:</a:t>
            </a:r>
          </a:p>
          <a:p>
            <a:pPr>
              <a:spcBef>
                <a:spcPts val="1000"/>
              </a:spcBef>
              <a:defRPr/>
            </a:pPr>
            <a:r>
              <a:rPr lang="en-GB" sz="2800" dirty="0" smtClean="0"/>
              <a:t>the </a:t>
            </a:r>
            <a:r>
              <a:rPr lang="en-GB" sz="2800" dirty="0"/>
              <a:t>goals of education,</a:t>
            </a:r>
          </a:p>
          <a:p>
            <a:pPr>
              <a:spcBef>
                <a:spcPts val="1000"/>
              </a:spcBef>
              <a:defRPr/>
            </a:pPr>
            <a:r>
              <a:rPr lang="en-GB" sz="2800" dirty="0" smtClean="0"/>
              <a:t>subjects </a:t>
            </a:r>
            <a:r>
              <a:rPr lang="en-GB" sz="2800" dirty="0"/>
              <a:t>to be taught, </a:t>
            </a:r>
          </a:p>
          <a:p>
            <a:pPr>
              <a:spcBef>
                <a:spcPts val="1000"/>
              </a:spcBef>
              <a:defRPr/>
            </a:pPr>
            <a:r>
              <a:rPr lang="en-GB" sz="2800" dirty="0" smtClean="0"/>
              <a:t>activities </a:t>
            </a:r>
            <a:r>
              <a:rPr lang="en-GB" sz="2800" dirty="0"/>
              <a:t>learners should be engaged in (how) </a:t>
            </a:r>
          </a:p>
          <a:p>
            <a:pPr>
              <a:spcBef>
                <a:spcPts val="1000"/>
              </a:spcBef>
              <a:defRPr/>
            </a:pPr>
            <a:r>
              <a:rPr lang="en-GB" sz="2800" dirty="0" smtClean="0"/>
              <a:t>methods </a:t>
            </a:r>
            <a:r>
              <a:rPr lang="en-GB" sz="2800" dirty="0"/>
              <a:t>and materials, </a:t>
            </a:r>
          </a:p>
          <a:p>
            <a:pPr>
              <a:spcBef>
                <a:spcPts val="1000"/>
              </a:spcBef>
              <a:defRPr/>
            </a:pPr>
            <a:r>
              <a:rPr lang="en-GB" sz="2800" dirty="0" smtClean="0"/>
              <a:t>allocation </a:t>
            </a:r>
            <a:r>
              <a:rPr lang="en-GB" sz="2800" dirty="0"/>
              <a:t>of time and resources and</a:t>
            </a:r>
          </a:p>
          <a:p>
            <a:pPr>
              <a:spcBef>
                <a:spcPts val="1000"/>
              </a:spcBef>
              <a:defRPr/>
            </a:pPr>
            <a:r>
              <a:rPr lang="en-GB" sz="2800" dirty="0" smtClean="0"/>
              <a:t>assessment </a:t>
            </a:r>
            <a:r>
              <a:rPr lang="en-GB" sz="2800" dirty="0"/>
              <a:t>of students and of the curriculum </a:t>
            </a:r>
            <a:r>
              <a:rPr lang="en-GB" sz="2800" dirty="0" smtClean="0"/>
              <a:t>itself</a:t>
            </a:r>
            <a:r>
              <a:rPr lang="en-US" sz="2800" dirty="0" smtClean="0"/>
              <a:t>.</a:t>
            </a:r>
            <a:endParaRPr lang="el-GR" sz="2800" dirty="0"/>
          </a:p>
          <a:p>
            <a:pPr>
              <a:spcBef>
                <a:spcPts val="1000"/>
              </a:spcBef>
            </a:pPr>
            <a:endParaRPr lang="el-GR" sz="2800" dirty="0"/>
          </a:p>
        </p:txBody>
      </p:sp>
    </p:spTree>
    <p:extLst>
      <p:ext uri="{BB962C8B-B14F-4D97-AF65-F5344CB8AC3E}">
        <p14:creationId xmlns:p14="http://schemas.microsoft.com/office/powerpoint/2010/main" val="27772672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19:18 AM"/>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6,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4BC4B277-44ED-48A6-BE05-88259574C9F3}">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3523</TotalTime>
  <Words>3950</Words>
  <Application>Microsoft Office PowerPoint</Application>
  <PresentationFormat>On-screen Show (4:3)</PresentationFormat>
  <Paragraphs>250</Paragraphs>
  <Slides>69</Slides>
  <Notes>8</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Θέμα του Office</vt:lpstr>
      <vt:lpstr> Applied Linguistics to Foreign Language Teaching and Learning</vt:lpstr>
      <vt:lpstr>Main issues of this unit</vt:lpstr>
      <vt:lpstr>A clarification of terms</vt:lpstr>
      <vt:lpstr>What is a curriculum?</vt:lpstr>
      <vt:lpstr>What is a curriculum? (1/2)</vt:lpstr>
      <vt:lpstr>What is a curriculum? (2/2)</vt:lpstr>
      <vt:lpstr>What questions does the curriculum address? (1/3)</vt:lpstr>
      <vt:lpstr>What questions does the curriculum address? (2/3)</vt:lpstr>
      <vt:lpstr>What questions does the curriculum address? (3/3)</vt:lpstr>
      <vt:lpstr>Curriculum vs. Syllabus (1/3)</vt:lpstr>
      <vt:lpstr>What is a syllabus?</vt:lpstr>
      <vt:lpstr>What is a syllabus? (1/1)</vt:lpstr>
      <vt:lpstr>Curriculum vs. Syllabus (2/3)</vt:lpstr>
      <vt:lpstr>What does a syllabus include?</vt:lpstr>
      <vt:lpstr>Requirements of a syllabus (1/3)</vt:lpstr>
      <vt:lpstr>Requirements of a syllabus (2/3)</vt:lpstr>
      <vt:lpstr>Requirements of a syllabus (3/3)</vt:lpstr>
      <vt:lpstr>Curriculum development in the UK, in the US and in Greece </vt:lpstr>
      <vt:lpstr>Curriculum development in the UK (1/2)</vt:lpstr>
      <vt:lpstr>Curriculum development in the UK (2/2)</vt:lpstr>
      <vt:lpstr>Curriculum development in the US (1/2)</vt:lpstr>
      <vt:lpstr>Curriculum development in the US (2/2)</vt:lpstr>
      <vt:lpstr>Curriculum development in Greece</vt:lpstr>
      <vt:lpstr> The school curriculum </vt:lpstr>
      <vt:lpstr>The subject-specific curriculum</vt:lpstr>
      <vt:lpstr>The syllabus </vt:lpstr>
      <vt:lpstr>The “New School” (1/2)</vt:lpstr>
      <vt:lpstr>The “New School” (2/2)</vt:lpstr>
      <vt:lpstr>What does this reform involve (1/2)</vt:lpstr>
      <vt:lpstr>What does this reform involve (2/2)</vt:lpstr>
      <vt:lpstr>The Integrated Foreign Languages Curriculum</vt:lpstr>
      <vt:lpstr>The Integrated Foreign Languages Curriculum (1/2)</vt:lpstr>
      <vt:lpstr>The Integrated Foreign Languages Curriculum (2/2)</vt:lpstr>
      <vt:lpstr>Features of the Integrated Foreign Languages Curriculum (1/7)</vt:lpstr>
      <vt:lpstr>Features of the Integrated Foreign Languages Curriculum (2/7)</vt:lpstr>
      <vt:lpstr>Features of the Integrated Foreign Languages Curriculum (3/7)</vt:lpstr>
      <vt:lpstr>Features of the Integrated Foreign Languages Curriculum (4/7)</vt:lpstr>
      <vt:lpstr>Features of the Integrated Foreign Languages Curriculum (5/7)</vt:lpstr>
      <vt:lpstr>Features of the Integrated Foreign Languages Curriculum (6/7)</vt:lpstr>
      <vt:lpstr>Features of the Integrated Foreign Languages Curriculum (7/7)</vt:lpstr>
      <vt:lpstr>Content of the Integrated Foreign Languages Curriculum</vt:lpstr>
      <vt:lpstr>Παράδειγμα: Περιληπτικοί Δείκτες για το Επίπεδο Α1 (στοιχειώδης γνώση) (1/2)</vt:lpstr>
      <vt:lpstr>Παράδειγμα: Περιληπτικοί Δείκτες για το Επίπεδο Α1 (στοιχειώδης γνώση) (2/2)</vt:lpstr>
      <vt:lpstr>Παράδειγμα: Αναλυτικοί Δείκτες για το Επίπεδο Α1 (στοιχειώδης γνώση) (1/3)</vt:lpstr>
      <vt:lpstr>Παράδειγμα: Αναλυτικοί Δείκτες για το Επίπεδο Α1 (στοιχειώδης γνώση) (2/3)</vt:lpstr>
      <vt:lpstr>Παράδειγμα: Αναλυτικοί Δείκτες για το Επίπεδο Α1 (στοιχειώδης γνώση) (3/3)</vt:lpstr>
      <vt:lpstr>The Appendices of the ICFL (1/2)</vt:lpstr>
      <vt:lpstr>The Appendices of the ICFL (2/2)</vt:lpstr>
      <vt:lpstr>Course vs. syllabus (3/3)</vt:lpstr>
      <vt:lpstr>Steps in designing a course</vt:lpstr>
      <vt:lpstr>Step 1: Needs analysis</vt:lpstr>
      <vt:lpstr>Objective vs. Subjective needs</vt:lpstr>
      <vt:lpstr>Information from needs analysis (1/2)</vt:lpstr>
      <vt:lpstr>Information from needs analysis (2/2)</vt:lpstr>
      <vt:lpstr>Step 2: Means analysis </vt:lpstr>
      <vt:lpstr>Step 3: Specifying the objectives</vt:lpstr>
      <vt:lpstr>Example</vt:lpstr>
      <vt:lpstr>Product vs. Process Objectives</vt:lpstr>
      <vt:lpstr>Step 4: Designing the syllabus (1/2)</vt:lpstr>
      <vt:lpstr>Step 4: Designing the syllabus (2/2)</vt:lpstr>
      <vt:lpstr>A priori and a posteriori syllabi</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Language Curriculum and Syllabus Design</dc:title>
  <dc:subject>Applied Linguistics to Foreign Language Teaching and Learning</dc:subject>
  <dc:creator>Evdokia Karavas</dc:creator>
  <cp:keywords>curriculum, syllabus, course, stages in course design, needs analysis, means analysis, syllabus design, a priori syllabi, a posteriori syllabi</cp:keywords>
  <dc:description>Main features and purposes of curriculum and syllabus and how these relate. The presentation continues with an overview of the curriculum development process in the US, UK and Greece. The major focus is on the stages in language course design where issues such as needs analysis, means analysis and syllabus design are thoroughly discussed.</dc:description>
  <cp:lastModifiedBy>Smaragda Papadopoulou</cp:lastModifiedBy>
  <cp:revision>236</cp:revision>
  <dcterms:created xsi:type="dcterms:W3CDTF">2012-09-06T09:03:05Z</dcterms:created>
  <dcterms:modified xsi:type="dcterms:W3CDTF">2015-09-29T08:38:14Z</dcterms:modified>
  <cp:category>Foreign Language Teaching and Learning</cp:category>
</cp:coreProperties>
</file>