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01" r:id="rId3"/>
    <p:sldId id="302" r:id="rId4"/>
    <p:sldId id="303" r:id="rId5"/>
    <p:sldId id="305" r:id="rId6"/>
    <p:sldId id="306" r:id="rId7"/>
    <p:sldId id="325" r:id="rId8"/>
    <p:sldId id="317" r:id="rId9"/>
    <p:sldId id="326" r:id="rId10"/>
    <p:sldId id="327" r:id="rId11"/>
    <p:sldId id="320" r:id="rId12"/>
    <p:sldId id="328" r:id="rId13"/>
    <p:sldId id="332" r:id="rId14"/>
    <p:sldId id="329" r:id="rId15"/>
    <p:sldId id="330" r:id="rId16"/>
    <p:sldId id="333" r:id="rId17"/>
    <p:sldId id="331" r:id="rId18"/>
    <p:sldId id="295" r:id="rId19"/>
    <p:sldId id="323" r:id="rId20"/>
    <p:sldId id="324" r:id="rId21"/>
    <p:sldId id="299" r:id="rId22"/>
    <p:sldId id="294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512F115-2FCC-49EE-8759-A71F26F5819E}">
          <p14:sldIdLst>
            <p14:sldId id="256"/>
            <p14:sldId id="301"/>
            <p14:sldId id="302"/>
            <p14:sldId id="303"/>
            <p14:sldId id="305"/>
            <p14:sldId id="306"/>
            <p14:sldId id="325"/>
            <p14:sldId id="317"/>
            <p14:sldId id="326"/>
            <p14:sldId id="327"/>
            <p14:sldId id="320"/>
            <p14:sldId id="328"/>
            <p14:sldId id="332"/>
            <p14:sldId id="329"/>
            <p14:sldId id="330"/>
            <p14:sldId id="333"/>
            <p14:sldId id="331"/>
            <p14:sldId id="295"/>
            <p14:sldId id="323"/>
            <p14:sldId id="324"/>
            <p14:sldId id="299"/>
          </p14:sldIdLst>
        </p14:section>
        <p14:section name="Untitled Section" id="{0F1CB131-A6BD-43D0-B8D4-1F27CEF7A05E}">
          <p14:sldIdLst>
            <p14:sldId id="29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109" d="100"/>
          <a:sy n="109" d="100"/>
        </p:scale>
        <p:origin x="-11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93508-A334-4E63-937B-68A9BC36964B}" type="doc">
      <dgm:prSet loTypeId="urn:microsoft.com/office/officeart/2005/8/layout/cycle4#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24694C4-D218-4B53-86A8-C8CB00F702D9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Α.</a:t>
          </a:r>
        </a:p>
        <a:p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προετοιμασία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AF29AF8-B5E5-44A0-BE29-8026234292A3}" type="parTrans" cxnId="{6FB4FFDE-0C6C-49F7-B36F-4FF36E4A3E22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AABD70-037F-418A-953D-857CC75D4E5B}" type="sibTrans" cxnId="{6FB4FFDE-0C6C-49F7-B36F-4FF36E4A3E22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3A3F4A-5177-4D0F-8154-8E477565F155}">
      <dgm:prSet phldrT="[Text]" custT="1"/>
      <dgm:spPr>
        <a:solidFill>
          <a:schemeClr val="accent5"/>
        </a:solidFill>
      </dgm:spPr>
      <dgm:t>
        <a:bodyPr/>
        <a:lstStyle/>
        <a:p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Β. </a:t>
          </a:r>
        </a:p>
        <a:p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αδειοδότηση των πόρων που μου ανήκουν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5C2DA0C-9D00-48BB-AC3A-DC4235844DEA}" type="parTrans" cxnId="{72A33D4B-768F-4A30-9CB0-9F58332B19DB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89B85D-70C8-4588-A4A4-55D7722E394D}" type="sibTrans" cxnId="{72A33D4B-768F-4A30-9CB0-9F58332B19DB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FA2F6AA-9E27-40C7-B678-5AADA7F7FB02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Δ. Τελικό στάδιο 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91B7F0-E23D-4896-A8AE-E4277A57FBE4}" type="parTrans" cxnId="{585A5C3C-3868-4F83-90B1-B7D7ECA4BA93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223397C-D82B-4EDA-B441-EAFF0B694A2F}" type="sibTrans" cxnId="{585A5C3C-3868-4F83-90B1-B7D7ECA4BA93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FC29E4-4F67-475A-88E7-A0C0C5D829C1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l-GR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Γ.  Εκκαθάριση ΔΠΙ πόρων που ανήκουν σε τρίτους</a:t>
          </a:r>
          <a:endParaRPr lang="el-G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3EAA312-66C9-4D53-9D6E-29F5A6AA6F57}" type="parTrans" cxnId="{AA8106BA-1B65-4423-8710-9479187CD94A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7AA83C-993D-45C3-9706-FFED473BB135}" type="sibTrans" cxnId="{AA8106BA-1B65-4423-8710-9479187CD94A}">
      <dgm:prSet/>
      <dgm:spPr/>
      <dgm:t>
        <a:bodyPr/>
        <a:lstStyle/>
        <a:p>
          <a:endParaRPr lang="el-GR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C51A23-9F3D-405B-B5AB-CEEA98D4FAD4}" type="pres">
      <dgm:prSet presAssocID="{70493508-A334-4E63-937B-68A9BC36964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41C0EFE-CB87-4CE4-9379-DD6ADC4AEEA1}" type="pres">
      <dgm:prSet presAssocID="{70493508-A334-4E63-937B-68A9BC36964B}" presName="children" presStyleCnt="0"/>
      <dgm:spPr/>
    </dgm:pt>
    <dgm:pt modelId="{40C28CCD-FA1F-492D-A6F3-CA85C7BA5381}" type="pres">
      <dgm:prSet presAssocID="{70493508-A334-4E63-937B-68A9BC36964B}" presName="childPlaceholder" presStyleCnt="0"/>
      <dgm:spPr/>
    </dgm:pt>
    <dgm:pt modelId="{A8ABC6BE-564B-4A82-A48F-168F8963F26E}" type="pres">
      <dgm:prSet presAssocID="{70493508-A334-4E63-937B-68A9BC36964B}" presName="circle" presStyleCnt="0"/>
      <dgm:spPr/>
    </dgm:pt>
    <dgm:pt modelId="{DEAB47F0-FA10-472B-B609-18D2456E816B}" type="pres">
      <dgm:prSet presAssocID="{70493508-A334-4E63-937B-68A9BC36964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3F6FA47-1EB5-4B07-84B2-4E1FC4E2832A}" type="pres">
      <dgm:prSet presAssocID="{70493508-A334-4E63-937B-68A9BC36964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E34C549-39AE-4F3C-B665-A4D8BB069665}" type="pres">
      <dgm:prSet presAssocID="{70493508-A334-4E63-937B-68A9BC36964B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9C98A84-741B-4492-89D6-361FF7EDDACA}" type="pres">
      <dgm:prSet presAssocID="{70493508-A334-4E63-937B-68A9BC36964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2935EC9-E6E7-4AAB-A376-E1B917D44FF9}" type="pres">
      <dgm:prSet presAssocID="{70493508-A334-4E63-937B-68A9BC36964B}" presName="quadrantPlaceholder" presStyleCnt="0"/>
      <dgm:spPr/>
    </dgm:pt>
    <dgm:pt modelId="{9A609730-65AF-4D7D-88A2-A90ADBBC93AC}" type="pres">
      <dgm:prSet presAssocID="{70493508-A334-4E63-937B-68A9BC36964B}" presName="center1" presStyleLbl="fgShp" presStyleIdx="0" presStyleCnt="2"/>
      <dgm:spPr/>
    </dgm:pt>
    <dgm:pt modelId="{360B3AC5-960A-4B33-958B-A154AA0A6CBA}" type="pres">
      <dgm:prSet presAssocID="{70493508-A334-4E63-937B-68A9BC36964B}" presName="center2" presStyleLbl="fgShp" presStyleIdx="1" presStyleCnt="2"/>
      <dgm:spPr/>
    </dgm:pt>
  </dgm:ptLst>
  <dgm:cxnLst>
    <dgm:cxn modelId="{CEECE729-575F-415A-B7FC-122DDB77C11C}" type="presOf" srcId="{70493508-A334-4E63-937B-68A9BC36964B}" destId="{7AC51A23-9F3D-405B-B5AB-CEEA98D4FAD4}" srcOrd="0" destOrd="0" presId="urn:microsoft.com/office/officeart/2005/8/layout/cycle4#1"/>
    <dgm:cxn modelId="{585A5C3C-3868-4F83-90B1-B7D7ECA4BA93}" srcId="{70493508-A334-4E63-937B-68A9BC36964B}" destId="{3FA2F6AA-9E27-40C7-B678-5AADA7F7FB02}" srcOrd="2" destOrd="0" parTransId="{8F91B7F0-E23D-4896-A8AE-E4277A57FBE4}" sibTransId="{8223397C-D82B-4EDA-B441-EAFF0B694A2F}"/>
    <dgm:cxn modelId="{4CC36F33-AD3A-416D-A7FC-0C556FD6EEFA}" type="presOf" srcId="{6BFC29E4-4F67-475A-88E7-A0C0C5D829C1}" destId="{F9C98A84-741B-4492-89D6-361FF7EDDACA}" srcOrd="0" destOrd="0" presId="urn:microsoft.com/office/officeart/2005/8/layout/cycle4#1"/>
    <dgm:cxn modelId="{6FB4FFDE-0C6C-49F7-B36F-4FF36E4A3E22}" srcId="{70493508-A334-4E63-937B-68A9BC36964B}" destId="{B24694C4-D218-4B53-86A8-C8CB00F702D9}" srcOrd="0" destOrd="0" parTransId="{4AF29AF8-B5E5-44A0-BE29-8026234292A3}" sibTransId="{79AABD70-037F-418A-953D-857CC75D4E5B}"/>
    <dgm:cxn modelId="{CD6FF59C-60A1-40B5-97DA-40B93C1C4D79}" type="presOf" srcId="{3FA2F6AA-9E27-40C7-B678-5AADA7F7FB02}" destId="{0E34C549-39AE-4F3C-B665-A4D8BB069665}" srcOrd="0" destOrd="0" presId="urn:microsoft.com/office/officeart/2005/8/layout/cycle4#1"/>
    <dgm:cxn modelId="{72A33D4B-768F-4A30-9CB0-9F58332B19DB}" srcId="{70493508-A334-4E63-937B-68A9BC36964B}" destId="{8C3A3F4A-5177-4D0F-8154-8E477565F155}" srcOrd="1" destOrd="0" parTransId="{55C2DA0C-9D00-48BB-AC3A-DC4235844DEA}" sibTransId="{0C89B85D-70C8-4588-A4A4-55D7722E394D}"/>
    <dgm:cxn modelId="{AA8106BA-1B65-4423-8710-9479187CD94A}" srcId="{70493508-A334-4E63-937B-68A9BC36964B}" destId="{6BFC29E4-4F67-475A-88E7-A0C0C5D829C1}" srcOrd="3" destOrd="0" parTransId="{63EAA312-66C9-4D53-9D6E-29F5A6AA6F57}" sibTransId="{677AA83C-993D-45C3-9706-FFED473BB135}"/>
    <dgm:cxn modelId="{E151B692-F729-4E59-9913-0F5E72724714}" type="presOf" srcId="{B24694C4-D218-4B53-86A8-C8CB00F702D9}" destId="{DEAB47F0-FA10-472B-B609-18D2456E816B}" srcOrd="0" destOrd="0" presId="urn:microsoft.com/office/officeart/2005/8/layout/cycle4#1"/>
    <dgm:cxn modelId="{C5DBA8BA-67D8-44B8-99B5-1D54AF60F49D}" type="presOf" srcId="{8C3A3F4A-5177-4D0F-8154-8E477565F155}" destId="{A3F6FA47-1EB5-4B07-84B2-4E1FC4E2832A}" srcOrd="0" destOrd="0" presId="urn:microsoft.com/office/officeart/2005/8/layout/cycle4#1"/>
    <dgm:cxn modelId="{A1E52A53-4C56-48CE-94CD-511508E86B14}" type="presParOf" srcId="{7AC51A23-9F3D-405B-B5AB-CEEA98D4FAD4}" destId="{741C0EFE-CB87-4CE4-9379-DD6ADC4AEEA1}" srcOrd="0" destOrd="0" presId="urn:microsoft.com/office/officeart/2005/8/layout/cycle4#1"/>
    <dgm:cxn modelId="{2B7B51C4-87F5-4709-8EA9-86C1C1F07189}" type="presParOf" srcId="{741C0EFE-CB87-4CE4-9379-DD6ADC4AEEA1}" destId="{40C28CCD-FA1F-492D-A6F3-CA85C7BA5381}" srcOrd="0" destOrd="0" presId="urn:microsoft.com/office/officeart/2005/8/layout/cycle4#1"/>
    <dgm:cxn modelId="{7D82A43E-2B70-4922-95A0-EE803BCAD6DC}" type="presParOf" srcId="{7AC51A23-9F3D-405B-B5AB-CEEA98D4FAD4}" destId="{A8ABC6BE-564B-4A82-A48F-168F8963F26E}" srcOrd="1" destOrd="0" presId="urn:microsoft.com/office/officeart/2005/8/layout/cycle4#1"/>
    <dgm:cxn modelId="{5BB3EEB8-EDDD-4B1A-B3EF-863E6F2A7F8B}" type="presParOf" srcId="{A8ABC6BE-564B-4A82-A48F-168F8963F26E}" destId="{DEAB47F0-FA10-472B-B609-18D2456E816B}" srcOrd="0" destOrd="0" presId="urn:microsoft.com/office/officeart/2005/8/layout/cycle4#1"/>
    <dgm:cxn modelId="{011A5B6B-1CAF-42E9-836B-F4B14756F759}" type="presParOf" srcId="{A8ABC6BE-564B-4A82-A48F-168F8963F26E}" destId="{A3F6FA47-1EB5-4B07-84B2-4E1FC4E2832A}" srcOrd="1" destOrd="0" presId="urn:microsoft.com/office/officeart/2005/8/layout/cycle4#1"/>
    <dgm:cxn modelId="{41AC9D4C-C98C-4941-B012-690EF366245A}" type="presParOf" srcId="{A8ABC6BE-564B-4A82-A48F-168F8963F26E}" destId="{0E34C549-39AE-4F3C-B665-A4D8BB069665}" srcOrd="2" destOrd="0" presId="urn:microsoft.com/office/officeart/2005/8/layout/cycle4#1"/>
    <dgm:cxn modelId="{E3160859-44DA-437A-B95B-079354C68791}" type="presParOf" srcId="{A8ABC6BE-564B-4A82-A48F-168F8963F26E}" destId="{F9C98A84-741B-4492-89D6-361FF7EDDACA}" srcOrd="3" destOrd="0" presId="urn:microsoft.com/office/officeart/2005/8/layout/cycle4#1"/>
    <dgm:cxn modelId="{79D7C21C-49D2-4B0A-92C7-DCA3C1766860}" type="presParOf" srcId="{A8ABC6BE-564B-4A82-A48F-168F8963F26E}" destId="{32935EC9-E6E7-4AAB-A376-E1B917D44FF9}" srcOrd="4" destOrd="0" presId="urn:microsoft.com/office/officeart/2005/8/layout/cycle4#1"/>
    <dgm:cxn modelId="{EEB412A2-30D4-453A-B25B-ECABA64D2E71}" type="presParOf" srcId="{7AC51A23-9F3D-405B-B5AB-CEEA98D4FAD4}" destId="{9A609730-65AF-4D7D-88A2-A90ADBBC93AC}" srcOrd="2" destOrd="0" presId="urn:microsoft.com/office/officeart/2005/8/layout/cycle4#1"/>
    <dgm:cxn modelId="{5A808C76-7C31-426D-BDE3-3E07B0CAF07A}" type="presParOf" srcId="{7AC51A23-9F3D-405B-B5AB-CEEA98D4FAD4}" destId="{360B3AC5-960A-4B33-958B-A154AA0A6CBA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58A060-40A5-4DF0-B96A-275193C69D27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7D9B01F-4680-4D47-94C2-08B301212550}">
      <dgm:prSet phldrT="[Text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l-GR" b="1" dirty="0" smtClean="0">
              <a:solidFill>
                <a:srgbClr val="00B0F0"/>
              </a:solidFill>
            </a:rPr>
            <a:t>7. </a:t>
          </a:r>
          <a:r>
            <a:rPr lang="el-GR" dirty="0" smtClean="0">
              <a:solidFill>
                <a:schemeClr val="tx1"/>
              </a:solidFill>
            </a:rPr>
            <a:t>Αναζητώ να τον αντικαταστήσω με άλλον πόρο που διατίθεται με άδειες </a:t>
          </a:r>
          <a:r>
            <a:rPr lang="en-US" dirty="0" smtClean="0">
              <a:solidFill>
                <a:schemeClr val="tx1"/>
              </a:solidFill>
            </a:rPr>
            <a:t>CC</a:t>
          </a:r>
          <a:endParaRPr lang="el-GR" dirty="0">
            <a:solidFill>
              <a:schemeClr val="tx1"/>
            </a:solidFill>
          </a:endParaRPr>
        </a:p>
      </dgm:t>
    </dgm:pt>
    <dgm:pt modelId="{09C630F5-06A0-431B-8B4E-78AC3763BC2D}" type="parTrans" cxnId="{CDB3487C-D03D-4DF6-AC03-0C4EBA4D857D}">
      <dgm:prSet/>
      <dgm:spPr/>
      <dgm:t>
        <a:bodyPr/>
        <a:lstStyle/>
        <a:p>
          <a:endParaRPr lang="el-GR"/>
        </a:p>
      </dgm:t>
    </dgm:pt>
    <dgm:pt modelId="{AFC55AD5-F893-4862-AD34-38F6A6DF5081}" type="sibTrans" cxnId="{CDB3487C-D03D-4DF6-AC03-0C4EBA4D857D}">
      <dgm:prSet/>
      <dgm:spPr/>
      <dgm:t>
        <a:bodyPr/>
        <a:lstStyle/>
        <a:p>
          <a:r>
            <a:rPr lang="el-GR" dirty="0" smtClean="0">
              <a:solidFill>
                <a:schemeClr val="tx1">
                  <a:lumMod val="95000"/>
                  <a:lumOff val="5000"/>
                </a:schemeClr>
              </a:solidFill>
            </a:rPr>
            <a:t>όχι</a:t>
          </a:r>
          <a:endParaRPr lang="el-GR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044CB47-A09F-4728-B3DD-0EDC536ED441}">
      <dgm:prSet phldrT="[Text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l-GR" b="1" dirty="0" smtClean="0">
              <a:solidFill>
                <a:srgbClr val="00B0F0"/>
              </a:solidFill>
            </a:rPr>
            <a:t>8. </a:t>
          </a:r>
          <a:r>
            <a:rPr lang="el-GR" dirty="0" smtClean="0">
              <a:solidFill>
                <a:schemeClr val="tx1"/>
              </a:solidFill>
            </a:rPr>
            <a:t>Δημιουργήσω ο ίδιος το σχετικό υλικό, εάν είναι δυνατό.</a:t>
          </a:r>
          <a:endParaRPr lang="el-GR" dirty="0">
            <a:solidFill>
              <a:schemeClr val="tx1"/>
            </a:solidFill>
          </a:endParaRPr>
        </a:p>
      </dgm:t>
    </dgm:pt>
    <dgm:pt modelId="{5ABCBD7F-C103-4511-935A-4ADA636B288A}" type="parTrans" cxnId="{ECEA2D05-0CBA-4650-96F5-0D5EE4CD96B3}">
      <dgm:prSet/>
      <dgm:spPr/>
      <dgm:t>
        <a:bodyPr/>
        <a:lstStyle/>
        <a:p>
          <a:endParaRPr lang="el-GR"/>
        </a:p>
      </dgm:t>
    </dgm:pt>
    <dgm:pt modelId="{2ED4E5AB-5670-41AE-886B-78B3A0904BA2}" type="sibTrans" cxnId="{ECEA2D05-0CBA-4650-96F5-0D5EE4CD96B3}">
      <dgm:prSet/>
      <dgm:spPr/>
      <dgm:t>
        <a:bodyPr/>
        <a:lstStyle/>
        <a:p>
          <a:r>
            <a:rPr lang="el-GR" dirty="0" smtClean="0"/>
            <a:t>όχι</a:t>
          </a:r>
          <a:endParaRPr lang="el-GR" dirty="0"/>
        </a:p>
      </dgm:t>
    </dgm:pt>
    <dgm:pt modelId="{3CD99184-9B35-4C7C-989E-B50425ECEF6D}">
      <dgm:prSet phldrT="[Text]"/>
      <dgm:spPr>
        <a:noFill/>
        <a:ln>
          <a:solidFill>
            <a:schemeClr val="accent1"/>
          </a:solidFill>
        </a:ln>
      </dgm:spPr>
      <dgm:t>
        <a:bodyPr/>
        <a:lstStyle/>
        <a:p>
          <a:r>
            <a:rPr lang="el-GR" b="1" dirty="0" smtClean="0">
              <a:solidFill>
                <a:srgbClr val="00B0F0"/>
              </a:solidFill>
            </a:rPr>
            <a:t>9. </a:t>
          </a:r>
          <a:r>
            <a:rPr lang="el-GR" dirty="0" smtClean="0">
              <a:solidFill>
                <a:schemeClr val="tx1"/>
              </a:solidFill>
            </a:rPr>
            <a:t>Ξεκινώ τη διαδικασία αίτησης λήψης άδειας χρήσης για τον πόρο. </a:t>
          </a:r>
          <a:endParaRPr lang="el-GR" dirty="0">
            <a:solidFill>
              <a:schemeClr val="tx1"/>
            </a:solidFill>
          </a:endParaRPr>
        </a:p>
      </dgm:t>
    </dgm:pt>
    <dgm:pt modelId="{3F36E679-F8EE-4CBD-B974-0D63250E398B}" type="parTrans" cxnId="{89F8A593-C150-46B1-B602-05C6BAA83BFF}">
      <dgm:prSet/>
      <dgm:spPr/>
      <dgm:t>
        <a:bodyPr/>
        <a:lstStyle/>
        <a:p>
          <a:endParaRPr lang="el-GR"/>
        </a:p>
      </dgm:t>
    </dgm:pt>
    <dgm:pt modelId="{2C93A721-393B-489A-8751-4745C775713A}" type="sibTrans" cxnId="{89F8A593-C150-46B1-B602-05C6BAA83BFF}">
      <dgm:prSet/>
      <dgm:spPr/>
      <dgm:t>
        <a:bodyPr/>
        <a:lstStyle/>
        <a:p>
          <a:endParaRPr lang="el-GR"/>
        </a:p>
      </dgm:t>
    </dgm:pt>
    <dgm:pt modelId="{46743913-70D1-4523-98E3-030D56930712}" type="pres">
      <dgm:prSet presAssocID="{B858A060-40A5-4DF0-B96A-275193C69D2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45F5C89-40AB-4CB0-8EEB-069742A62A73}" type="pres">
      <dgm:prSet presAssocID="{B858A060-40A5-4DF0-B96A-275193C69D27}" presName="dummyMaxCanvas" presStyleCnt="0">
        <dgm:presLayoutVars/>
      </dgm:prSet>
      <dgm:spPr/>
    </dgm:pt>
    <dgm:pt modelId="{5F145C1F-AA8E-44FA-8BD0-883120786809}" type="pres">
      <dgm:prSet presAssocID="{B858A060-40A5-4DF0-B96A-275193C69D27}" presName="ThreeNodes_1" presStyleLbl="node1" presStyleIdx="0" presStyleCnt="3" custLinFactNeighborX="-2378" custLinFactNeighborY="-9911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6D75FCE-C529-4BE3-AD3C-A1EC15674636}" type="pres">
      <dgm:prSet presAssocID="{B858A060-40A5-4DF0-B96A-275193C69D27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F42AD80-BDFC-4157-8CF4-095495F47B09}" type="pres">
      <dgm:prSet presAssocID="{B858A060-40A5-4DF0-B96A-275193C69D27}" presName="ThreeNodes_3" presStyleLbl="node1" presStyleIdx="2" presStyleCnt="3" custLinFactNeighborX="0" custLinFactNeighborY="-175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9A1A129-0AD4-464C-BD27-D627787CAA4D}" type="pres">
      <dgm:prSet presAssocID="{B858A060-40A5-4DF0-B96A-275193C69D27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4E3C1C5-CD3D-4B5B-88B7-EA82AC2EE965}" type="pres">
      <dgm:prSet presAssocID="{B858A060-40A5-4DF0-B96A-275193C69D27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BDBF0C9-CD8A-43AE-95B7-10A4AC4D8ED2}" type="pres">
      <dgm:prSet presAssocID="{B858A060-40A5-4DF0-B96A-275193C69D27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468B25C-2426-4B52-B2CE-0F5D6A83F409}" type="pres">
      <dgm:prSet presAssocID="{B858A060-40A5-4DF0-B96A-275193C69D27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09945A2-3908-4B1F-82E8-BB5604EB2F0C}" type="pres">
      <dgm:prSet presAssocID="{B858A060-40A5-4DF0-B96A-275193C69D27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3EFABA8-4498-4E6E-8760-510854ED398C}" type="presOf" srcId="{3CD99184-9B35-4C7C-989E-B50425ECEF6D}" destId="{609945A2-3908-4B1F-82E8-BB5604EB2F0C}" srcOrd="1" destOrd="0" presId="urn:microsoft.com/office/officeart/2005/8/layout/vProcess5"/>
    <dgm:cxn modelId="{D8C2E445-7486-49B3-A4CD-2423204820E6}" type="presOf" srcId="{3CD99184-9B35-4C7C-989E-B50425ECEF6D}" destId="{9F42AD80-BDFC-4157-8CF4-095495F47B09}" srcOrd="0" destOrd="0" presId="urn:microsoft.com/office/officeart/2005/8/layout/vProcess5"/>
    <dgm:cxn modelId="{39D253AC-D42E-42BA-BC21-153954092BDB}" type="presOf" srcId="{2044CB47-A09F-4728-B3DD-0EDC536ED441}" destId="{4468B25C-2426-4B52-B2CE-0F5D6A83F409}" srcOrd="1" destOrd="0" presId="urn:microsoft.com/office/officeart/2005/8/layout/vProcess5"/>
    <dgm:cxn modelId="{CDB3487C-D03D-4DF6-AC03-0C4EBA4D857D}" srcId="{B858A060-40A5-4DF0-B96A-275193C69D27}" destId="{87D9B01F-4680-4D47-94C2-08B301212550}" srcOrd="0" destOrd="0" parTransId="{09C630F5-06A0-431B-8B4E-78AC3763BC2D}" sibTransId="{AFC55AD5-F893-4862-AD34-38F6A6DF5081}"/>
    <dgm:cxn modelId="{FDC69104-B9EF-411D-A468-FFFA1BD47C62}" type="presOf" srcId="{AFC55AD5-F893-4862-AD34-38F6A6DF5081}" destId="{A9A1A129-0AD4-464C-BD27-D627787CAA4D}" srcOrd="0" destOrd="0" presId="urn:microsoft.com/office/officeart/2005/8/layout/vProcess5"/>
    <dgm:cxn modelId="{5A384E9E-AAF7-479D-B98C-204307B1A0C8}" type="presOf" srcId="{2044CB47-A09F-4728-B3DD-0EDC536ED441}" destId="{A6D75FCE-C529-4BE3-AD3C-A1EC15674636}" srcOrd="0" destOrd="0" presId="urn:microsoft.com/office/officeart/2005/8/layout/vProcess5"/>
    <dgm:cxn modelId="{70D36DA9-2612-4B83-9551-B0DA46737243}" type="presOf" srcId="{87D9B01F-4680-4D47-94C2-08B301212550}" destId="{5F145C1F-AA8E-44FA-8BD0-883120786809}" srcOrd="0" destOrd="0" presId="urn:microsoft.com/office/officeart/2005/8/layout/vProcess5"/>
    <dgm:cxn modelId="{15BB6274-75CE-46B7-BAC8-0EF0DF6B5AD9}" type="presOf" srcId="{B858A060-40A5-4DF0-B96A-275193C69D27}" destId="{46743913-70D1-4523-98E3-030D56930712}" srcOrd="0" destOrd="0" presId="urn:microsoft.com/office/officeart/2005/8/layout/vProcess5"/>
    <dgm:cxn modelId="{1A6EF89C-9ED0-4676-B3BD-DC4B6E31E3E1}" type="presOf" srcId="{87D9B01F-4680-4D47-94C2-08B301212550}" destId="{6BDBF0C9-CD8A-43AE-95B7-10A4AC4D8ED2}" srcOrd="1" destOrd="0" presId="urn:microsoft.com/office/officeart/2005/8/layout/vProcess5"/>
    <dgm:cxn modelId="{ECEA2D05-0CBA-4650-96F5-0D5EE4CD96B3}" srcId="{B858A060-40A5-4DF0-B96A-275193C69D27}" destId="{2044CB47-A09F-4728-B3DD-0EDC536ED441}" srcOrd="1" destOrd="0" parTransId="{5ABCBD7F-C103-4511-935A-4ADA636B288A}" sibTransId="{2ED4E5AB-5670-41AE-886B-78B3A0904BA2}"/>
    <dgm:cxn modelId="{89F8A593-C150-46B1-B602-05C6BAA83BFF}" srcId="{B858A060-40A5-4DF0-B96A-275193C69D27}" destId="{3CD99184-9B35-4C7C-989E-B50425ECEF6D}" srcOrd="2" destOrd="0" parTransId="{3F36E679-F8EE-4CBD-B974-0D63250E398B}" sibTransId="{2C93A721-393B-489A-8751-4745C775713A}"/>
    <dgm:cxn modelId="{8AB3A8FB-21A5-423E-898F-9E1028D63136}" type="presOf" srcId="{2ED4E5AB-5670-41AE-886B-78B3A0904BA2}" destId="{D4E3C1C5-CD3D-4B5B-88B7-EA82AC2EE965}" srcOrd="0" destOrd="0" presId="urn:microsoft.com/office/officeart/2005/8/layout/vProcess5"/>
    <dgm:cxn modelId="{AECAAA59-71F6-41C4-9629-D81BC3EB7827}" type="presParOf" srcId="{46743913-70D1-4523-98E3-030D56930712}" destId="{145F5C89-40AB-4CB0-8EEB-069742A62A73}" srcOrd="0" destOrd="0" presId="urn:microsoft.com/office/officeart/2005/8/layout/vProcess5"/>
    <dgm:cxn modelId="{897BE397-A454-4015-8CCB-DFD3ED6B5794}" type="presParOf" srcId="{46743913-70D1-4523-98E3-030D56930712}" destId="{5F145C1F-AA8E-44FA-8BD0-883120786809}" srcOrd="1" destOrd="0" presId="urn:microsoft.com/office/officeart/2005/8/layout/vProcess5"/>
    <dgm:cxn modelId="{7228006E-F600-412D-A83D-2F81681D78D0}" type="presParOf" srcId="{46743913-70D1-4523-98E3-030D56930712}" destId="{A6D75FCE-C529-4BE3-AD3C-A1EC15674636}" srcOrd="2" destOrd="0" presId="urn:microsoft.com/office/officeart/2005/8/layout/vProcess5"/>
    <dgm:cxn modelId="{F94D3729-CBC4-426C-9124-34CA31F3A5FC}" type="presParOf" srcId="{46743913-70D1-4523-98E3-030D56930712}" destId="{9F42AD80-BDFC-4157-8CF4-095495F47B09}" srcOrd="3" destOrd="0" presId="urn:microsoft.com/office/officeart/2005/8/layout/vProcess5"/>
    <dgm:cxn modelId="{E580AB04-A954-4E85-BCBA-DD2FB2B3A326}" type="presParOf" srcId="{46743913-70D1-4523-98E3-030D56930712}" destId="{A9A1A129-0AD4-464C-BD27-D627787CAA4D}" srcOrd="4" destOrd="0" presId="urn:microsoft.com/office/officeart/2005/8/layout/vProcess5"/>
    <dgm:cxn modelId="{63D684DB-0442-45F0-B247-5770DC912C00}" type="presParOf" srcId="{46743913-70D1-4523-98E3-030D56930712}" destId="{D4E3C1C5-CD3D-4B5B-88B7-EA82AC2EE965}" srcOrd="5" destOrd="0" presId="urn:microsoft.com/office/officeart/2005/8/layout/vProcess5"/>
    <dgm:cxn modelId="{D22CA05B-3BF1-400A-9D62-2DBBF3351EF0}" type="presParOf" srcId="{46743913-70D1-4523-98E3-030D56930712}" destId="{6BDBF0C9-CD8A-43AE-95B7-10A4AC4D8ED2}" srcOrd="6" destOrd="0" presId="urn:microsoft.com/office/officeart/2005/8/layout/vProcess5"/>
    <dgm:cxn modelId="{BDB0112B-0E7C-4457-B598-FF9CC452F70D}" type="presParOf" srcId="{46743913-70D1-4523-98E3-030D56930712}" destId="{4468B25C-2426-4B52-B2CE-0F5D6A83F409}" srcOrd="7" destOrd="0" presId="urn:microsoft.com/office/officeart/2005/8/layout/vProcess5"/>
    <dgm:cxn modelId="{987D94D1-9B39-4095-B0CA-A97620373E90}" type="presParOf" srcId="{46743913-70D1-4523-98E3-030D56930712}" destId="{609945A2-3908-4B1F-82E8-BB5604EB2F0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AB47F0-FA10-472B-B609-18D2456E816B}">
      <dsp:nvSpPr>
        <dsp:cNvPr id="0" name=""/>
        <dsp:cNvSpPr/>
      </dsp:nvSpPr>
      <dsp:spPr>
        <a:xfrm>
          <a:off x="2362893" y="323651"/>
          <a:ext cx="2458613" cy="2458613"/>
        </a:xfrm>
        <a:prstGeom prst="pieWedge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προετοιμασία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62893" y="323651"/>
        <a:ext cx="2458613" cy="2458613"/>
      </dsp:txXfrm>
    </dsp:sp>
    <dsp:sp modelId="{A3F6FA47-1EB5-4B07-84B2-4E1FC4E2832A}">
      <dsp:nvSpPr>
        <dsp:cNvPr id="0" name=""/>
        <dsp:cNvSpPr/>
      </dsp:nvSpPr>
      <dsp:spPr>
        <a:xfrm rot="5400000">
          <a:off x="4935068" y="323651"/>
          <a:ext cx="2458613" cy="2458613"/>
        </a:xfrm>
        <a:prstGeom prst="pieWedge">
          <a:avLst/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Β.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αδειοδότηση των πόρων που μου ανήκουν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4935068" y="323651"/>
        <a:ext cx="2458613" cy="2458613"/>
      </dsp:txXfrm>
    </dsp:sp>
    <dsp:sp modelId="{0E34C549-39AE-4F3C-B665-A4D8BB069665}">
      <dsp:nvSpPr>
        <dsp:cNvPr id="0" name=""/>
        <dsp:cNvSpPr/>
      </dsp:nvSpPr>
      <dsp:spPr>
        <a:xfrm rot="10800000">
          <a:off x="4935068" y="2895826"/>
          <a:ext cx="2458613" cy="2458613"/>
        </a:xfrm>
        <a:prstGeom prst="pieWedge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Δ. Τελικό στάδιο 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4935068" y="2895826"/>
        <a:ext cx="2458613" cy="2458613"/>
      </dsp:txXfrm>
    </dsp:sp>
    <dsp:sp modelId="{F9C98A84-741B-4492-89D6-361FF7EDDACA}">
      <dsp:nvSpPr>
        <dsp:cNvPr id="0" name=""/>
        <dsp:cNvSpPr/>
      </dsp:nvSpPr>
      <dsp:spPr>
        <a:xfrm rot="16200000">
          <a:off x="2362893" y="2895826"/>
          <a:ext cx="2458613" cy="2458613"/>
        </a:xfrm>
        <a:prstGeom prst="pieWedge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Γ.  Εκκαθάριση ΔΠΙ πόρων που ανήκουν σε τρίτους</a:t>
          </a:r>
          <a:endParaRPr lang="el-GR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6200000">
        <a:off x="2362893" y="2895826"/>
        <a:ext cx="2458613" cy="2458613"/>
      </dsp:txXfrm>
    </dsp:sp>
    <dsp:sp modelId="{9A609730-65AF-4D7D-88A2-A90ADBBC93AC}">
      <dsp:nvSpPr>
        <dsp:cNvPr id="0" name=""/>
        <dsp:cNvSpPr/>
      </dsp:nvSpPr>
      <dsp:spPr>
        <a:xfrm>
          <a:off x="4453850" y="2328017"/>
          <a:ext cx="848874" cy="73815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0B3AC5-960A-4B33-958B-A154AA0A6CBA}">
      <dsp:nvSpPr>
        <dsp:cNvPr id="0" name=""/>
        <dsp:cNvSpPr/>
      </dsp:nvSpPr>
      <dsp:spPr>
        <a:xfrm rot="10800000">
          <a:off x="4453850" y="2611921"/>
          <a:ext cx="848874" cy="73815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145C1F-AA8E-44FA-8BD0-883120786809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b="1" kern="1200" dirty="0" smtClean="0">
              <a:solidFill>
                <a:srgbClr val="00B0F0"/>
              </a:solidFill>
            </a:rPr>
            <a:t>7. </a:t>
          </a:r>
          <a:r>
            <a:rPr lang="el-GR" sz="2300" kern="1200" dirty="0" smtClean="0">
              <a:solidFill>
                <a:schemeClr val="tx1"/>
              </a:solidFill>
            </a:rPr>
            <a:t>Αναζητώ να τον αντικαταστήσω με άλλον πόρο που διατίθεται με άδειες </a:t>
          </a:r>
          <a:r>
            <a:rPr lang="en-US" sz="2300" kern="1200" dirty="0" smtClean="0">
              <a:solidFill>
                <a:schemeClr val="tx1"/>
              </a:solidFill>
            </a:rPr>
            <a:t>CC</a:t>
          </a:r>
          <a:endParaRPr lang="el-GR" sz="2300" kern="1200" dirty="0">
            <a:solidFill>
              <a:schemeClr val="tx1"/>
            </a:solidFill>
          </a:endParaRPr>
        </a:p>
      </dsp:txBody>
      <dsp:txXfrm>
        <a:off x="0" y="0"/>
        <a:ext cx="3937406" cy="1219200"/>
      </dsp:txXfrm>
    </dsp:sp>
    <dsp:sp modelId="{A6D75FCE-C529-4BE3-AD3C-A1EC15674636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b="1" kern="1200" dirty="0" smtClean="0">
              <a:solidFill>
                <a:srgbClr val="00B0F0"/>
              </a:solidFill>
            </a:rPr>
            <a:t>8. </a:t>
          </a:r>
          <a:r>
            <a:rPr lang="el-GR" sz="2300" kern="1200" dirty="0" smtClean="0">
              <a:solidFill>
                <a:schemeClr val="tx1"/>
              </a:solidFill>
            </a:rPr>
            <a:t>Δημιουργήσω ο ίδιος το σχετικό υλικό, εάν είναι δυνατό.</a:t>
          </a:r>
          <a:endParaRPr lang="el-GR" sz="2300" kern="1200" dirty="0">
            <a:solidFill>
              <a:schemeClr val="tx1"/>
            </a:solidFill>
          </a:endParaRPr>
        </a:p>
      </dsp:txBody>
      <dsp:txXfrm>
        <a:off x="457199" y="1422399"/>
        <a:ext cx="3931920" cy="1219200"/>
      </dsp:txXfrm>
    </dsp:sp>
    <dsp:sp modelId="{9F42AD80-BDFC-4157-8CF4-095495F47B09}">
      <dsp:nvSpPr>
        <dsp:cNvPr id="0" name=""/>
        <dsp:cNvSpPr/>
      </dsp:nvSpPr>
      <dsp:spPr>
        <a:xfrm>
          <a:off x="914399" y="2823415"/>
          <a:ext cx="5181600" cy="1219200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b="1" kern="1200" dirty="0" smtClean="0">
              <a:solidFill>
                <a:srgbClr val="00B0F0"/>
              </a:solidFill>
            </a:rPr>
            <a:t>9. </a:t>
          </a:r>
          <a:r>
            <a:rPr lang="el-GR" sz="2300" kern="1200" dirty="0" smtClean="0">
              <a:solidFill>
                <a:schemeClr val="tx1"/>
              </a:solidFill>
            </a:rPr>
            <a:t>Ξεκινώ τη διαδικασία αίτησης λήψης άδειας χρήσης για τον πόρο. </a:t>
          </a:r>
          <a:endParaRPr lang="el-GR" sz="2300" kern="1200" dirty="0">
            <a:solidFill>
              <a:schemeClr val="tx1"/>
            </a:solidFill>
          </a:endParaRPr>
        </a:p>
      </dsp:txBody>
      <dsp:txXfrm>
        <a:off x="914399" y="2823415"/>
        <a:ext cx="3931920" cy="1219200"/>
      </dsp:txXfrm>
    </dsp:sp>
    <dsp:sp modelId="{A9A1A129-0AD4-464C-BD27-D627787CAA4D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όχι</a:t>
          </a:r>
          <a:endParaRPr lang="el-GR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389120" y="924560"/>
        <a:ext cx="792480" cy="792480"/>
      </dsp:txXfrm>
    </dsp:sp>
    <dsp:sp modelId="{D4E3C1C5-CD3D-4B5B-88B7-EA82AC2EE965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όχι</a:t>
          </a:r>
          <a:endParaRPr lang="el-GR" sz="2400" kern="1200" dirty="0"/>
        </a:p>
      </dsp:txBody>
      <dsp:txXfrm>
        <a:off x="4846320" y="2338832"/>
        <a:ext cx="792480" cy="792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26/5/2014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163061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30969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6876A7-7BA2-482A-B362-DCA3500FDD24}" type="slidenum">
              <a:rPr lang="el-GR" altLang="el-GR" smtClean="0">
                <a:latin typeface="Calibri" panose="020F0502020204030204" pitchFamily="34" charset="0"/>
              </a:rPr>
              <a:pPr/>
              <a:t>12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3459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4370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8F215FE-6049-4B80-B1E1-6492D12C9B17}" type="slidenum">
              <a:rPr lang="el-GR" altLang="el-GR" smtClean="0">
                <a:latin typeface="Calibri" panose="020F0502020204030204" pitchFamily="34" charset="0"/>
              </a:rPr>
              <a:pPr/>
              <a:t>14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6433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59A5C1-D78E-41E9-946C-9BBE08EF4C12}" type="slidenum">
              <a:rPr lang="el-GR" altLang="el-GR" smtClean="0">
                <a:latin typeface="Calibri" panose="020F0502020204030204" pitchFamily="34" charset="0"/>
              </a:rPr>
              <a:pPr/>
              <a:t>15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90166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031220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257664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497211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37429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88C9911-0346-4B98-A783-B3578C29C8C0}" type="slidenum">
              <a:rPr lang="el-GR" altLang="el-GR" smtClean="0">
                <a:latin typeface="Calibri" panose="020F0502020204030204" pitchFamily="34" charset="0"/>
              </a:rPr>
              <a:pPr/>
              <a:t>2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89873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159588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51807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E8A2EF8-C080-430F-86E4-047A31BD476F}" type="slidenum">
              <a:rPr lang="el-GR" altLang="el-GR" smtClean="0">
                <a:latin typeface="Calibri" panose="020F0502020204030204" pitchFamily="34" charset="0"/>
              </a:rPr>
              <a:pPr/>
              <a:t>3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4627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9413FA2-845D-44A8-AD7A-AEB95450CE38}" type="slidenum">
              <a:rPr lang="el-GR" altLang="el-GR" smtClean="0">
                <a:latin typeface="Calibri" panose="020F0502020204030204" pitchFamily="34" charset="0"/>
              </a:rPr>
              <a:pPr/>
              <a:t>4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5895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6B5A545-9DEF-4E91-BFB6-E672E885055B}" type="slidenum">
              <a:rPr lang="el-GR" altLang="el-GR" smtClean="0">
                <a:latin typeface="Calibri" panose="020F0502020204030204" pitchFamily="34" charset="0"/>
              </a:rPr>
              <a:pPr/>
              <a:t>5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8228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3152B58-DAE9-450D-90A2-BD6B6F0CD9A2}" type="slidenum">
              <a:rPr lang="el-GR" altLang="el-GR" smtClean="0">
                <a:latin typeface="Calibri" panose="020F0502020204030204" pitchFamily="34" charset="0"/>
              </a:rPr>
              <a:pPr/>
              <a:t>6</a:t>
            </a:fld>
            <a:endParaRPr lang="el-GR" altLang="el-GR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9806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567056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66784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69396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Διευθέτηση θεμάτων Π.Ι</a:t>
            </a:r>
            <a:r>
              <a:rPr lang="en-US" sz="1000" dirty="0" smtClean="0">
                <a:solidFill>
                  <a:srgbClr val="5075BC"/>
                </a:solidFill>
              </a:rPr>
              <a:t>.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xmlns="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Διευθέτηση θεμάτων Π.Ι</a:t>
            </a:r>
            <a:r>
              <a:rPr lang="en-US" dirty="0">
                <a:solidFill>
                  <a:srgbClr val="5075BC"/>
                </a:solidFill>
              </a:rPr>
              <a:t>.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endParaRPr lang="el-GR" sz="2800" dirty="0" smtClean="0"/>
          </a:p>
          <a:p>
            <a:r>
              <a:rPr lang="el-GR" sz="2800" dirty="0" smtClean="0"/>
              <a:t>Δρ. Παντελής </a:t>
            </a:r>
            <a:r>
              <a:rPr lang="el-GR" sz="2800" dirty="0" err="1" smtClean="0"/>
              <a:t>Μπαλαούρας</a:t>
            </a: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 </a:t>
            </a:r>
            <a:r>
              <a:rPr lang="el-GR" sz="2000" dirty="0" smtClean="0">
                <a:solidFill>
                  <a:srgbClr val="FF0000"/>
                </a:solidFill>
              </a:rPr>
              <a:t>2014</a:t>
            </a:r>
            <a:r>
              <a:rPr lang="el-GR" sz="2000" dirty="0" smtClean="0"/>
              <a:t>. </a:t>
            </a:r>
            <a:r>
              <a:rPr lang="el-GR" sz="2000" dirty="0" smtClean="0">
                <a:solidFill>
                  <a:srgbClr val="FF0000"/>
                </a:solidFill>
              </a:rPr>
              <a:t>Όνομα μέλους ή μελών ΔΕΠ</a:t>
            </a:r>
            <a:r>
              <a:rPr lang="el-GR" sz="2000" dirty="0" smtClean="0"/>
              <a:t>. «</a:t>
            </a:r>
            <a:r>
              <a:rPr lang="el-GR" sz="2000" dirty="0" smtClean="0">
                <a:solidFill>
                  <a:srgbClr val="FF0000"/>
                </a:solidFill>
              </a:rPr>
              <a:t>Τίτλος Μαθήματος. Τίτλος ενότητας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>
                <a:solidFill>
                  <a:srgbClr val="FF0000"/>
                </a:solidFill>
              </a:rPr>
              <a:t>1.0</a:t>
            </a:r>
            <a:r>
              <a:rPr lang="el-GR" sz="2000" dirty="0"/>
              <a:t>. Αθήνα </a:t>
            </a:r>
            <a:r>
              <a:rPr lang="el-GR" sz="2000" dirty="0" smtClean="0">
                <a:solidFill>
                  <a:srgbClr val="FF0000"/>
                </a:solidFill>
              </a:rPr>
              <a:t>2014</a:t>
            </a:r>
            <a:r>
              <a:rPr lang="el-GR" sz="2000" dirty="0" smtClean="0"/>
              <a:t>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l-GR" sz="2000" dirty="0" smtClean="0">
                <a:solidFill>
                  <a:srgbClr val="FF0000"/>
                </a:solidFill>
              </a:rPr>
              <a:t>σύνδεσμο μαθήματος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225415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 bwMode="auto">
          <a:xfrm>
            <a:off x="2987824" y="2636912"/>
            <a:ext cx="3312368" cy="2232248"/>
          </a:xfrm>
          <a:prstGeom prst="roundRect">
            <a:avLst>
              <a:gd name="adj" fmla="val 1000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419872" y="2852937"/>
            <a:ext cx="2592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Γ. Στάδιο εκκαθάρισης πόρων που ανήκουν σε τρίτους</a:t>
            </a:r>
          </a:p>
        </p:txBody>
      </p:sp>
    </p:spTree>
    <p:extLst>
      <p:ext uri="{BB962C8B-B14F-4D97-AF65-F5344CB8AC3E}">
        <p14:creationId xmlns:p14="http://schemas.microsoft.com/office/powerpoint/2010/main" xmlns="" val="280103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t>Γ. Στάδιο εκκαθάρισης πόρων που ανήκουν σε </a:t>
            </a:r>
            <a:r>
              <a:rPr smtClean="0"/>
              <a:t>τρίτους</a:t>
            </a:r>
            <a:endParaRPr/>
          </a:p>
        </p:txBody>
      </p:sp>
      <p:graphicFrame>
        <p:nvGraphicFramePr>
          <p:cNvPr id="8" name="Diagram 7"/>
          <p:cNvGraphicFramePr/>
          <p:nvPr/>
        </p:nvGraphicFramePr>
        <p:xfrm>
          <a:off x="1475656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652" name="TextBox 9"/>
          <p:cNvSpPr txBox="1">
            <a:spLocks noChangeArrowheads="1"/>
          </p:cNvSpPr>
          <p:nvPr/>
        </p:nvSpPr>
        <p:spPr bwMode="auto">
          <a:xfrm>
            <a:off x="6300788" y="42926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67412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l-GR" dirty="0" err="1" smtClean="0"/>
              <a:t>ντικατάσταση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65743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smtClean="0"/>
              <a:t>Μα από πού πήρα τη φωτογραφία </a:t>
            </a:r>
            <a:r>
              <a:rPr lang="en-US" smtClean="0"/>
              <a:t>;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1913" y="1863725"/>
            <a:ext cx="6748462" cy="33480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1339850" y="5465763"/>
            <a:ext cx="3262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l-GR" sz="2400">
                <a:solidFill>
                  <a:schemeClr val="tx2"/>
                </a:solidFill>
              </a:rPr>
              <a:t>http://www.tineye.com/</a:t>
            </a:r>
            <a:endParaRPr lang="el-GR" altLang="el-GR" sz="2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93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Παράδειγμα αναζήτησης πόρων</a:t>
            </a:r>
            <a:endParaRPr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3913" y="1450975"/>
            <a:ext cx="7496175" cy="38687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7892" name="TextBox 5"/>
          <p:cNvSpPr txBox="1">
            <a:spLocks noChangeArrowheads="1"/>
          </p:cNvSpPr>
          <p:nvPr/>
        </p:nvSpPr>
        <p:spPr bwMode="auto">
          <a:xfrm>
            <a:off x="793750" y="5319713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l-GR"/>
              <a:t>search.creativecommons.org</a:t>
            </a:r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326280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Οδηγός αντικατάστασης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Υπό ανάπτυξη</a:t>
            </a:r>
            <a:endParaRPr lang="el-GR" dirty="0"/>
          </a:p>
          <a:p>
            <a:r>
              <a:rPr lang="el-GR" dirty="0" smtClean="0"/>
              <a:t>Ομάδες στη συνεργασία ανά τμήμα</a:t>
            </a:r>
          </a:p>
          <a:p>
            <a:pPr lvl="1"/>
            <a:r>
              <a:rPr lang="el-GR" dirty="0" smtClean="0"/>
              <a:t>Καταγραφή - κατάλογος περιοδικών και βιβλίων</a:t>
            </a:r>
          </a:p>
          <a:p>
            <a:pPr lvl="1"/>
            <a:r>
              <a:rPr lang="el-GR" dirty="0" smtClean="0"/>
              <a:t>Καταγραφή περιοδικών που</a:t>
            </a:r>
          </a:p>
          <a:p>
            <a:pPr lvl="2"/>
            <a:r>
              <a:rPr lang="el-GR" dirty="0" smtClean="0"/>
              <a:t>δημοσιεύουν με ανοικτές άδειες χρήσεις</a:t>
            </a:r>
          </a:p>
          <a:p>
            <a:pPr lvl="2"/>
            <a:r>
              <a:rPr lang="el-GR" dirty="0" smtClean="0"/>
              <a:t>εκχωρούν συγκεκριμένα δικαιώματα χρήσης στους  ίδιους τους συγγραφείς των άρθρων</a:t>
            </a:r>
          </a:p>
          <a:p>
            <a:pPr lvl="2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272338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l-GR" dirty="0" err="1" smtClean="0"/>
              <a:t>ίτηση</a:t>
            </a:r>
            <a:r>
              <a:rPr lang="el-GR" dirty="0" smtClean="0"/>
              <a:t> </a:t>
            </a:r>
            <a:r>
              <a:rPr lang="el-GR" dirty="0"/>
              <a:t>λήψης άδειας χρήσης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dirty="0"/>
              <a:t>Πίνακας Καταγραφής κατάστασης </a:t>
            </a:r>
            <a:r>
              <a:rPr lang="el-GR" altLang="el-GR" dirty="0" smtClean="0"/>
              <a:t>αιτήσεων</a:t>
            </a:r>
            <a:r>
              <a:rPr lang="el-GR" altLang="el-GR" dirty="0"/>
              <a:t> </a:t>
            </a:r>
            <a:r>
              <a:rPr lang="el-GR" altLang="el-GR" dirty="0" smtClean="0"/>
              <a:t>(ίδιο </a:t>
            </a:r>
            <a:r>
              <a:rPr lang="en-US" altLang="el-GR" dirty="0" smtClean="0"/>
              <a:t>excel)</a:t>
            </a:r>
            <a:endParaRPr lang="en-US" altLang="el-GR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dirty="0" smtClean="0"/>
              <a:t>Επιστολές </a:t>
            </a:r>
            <a:r>
              <a:rPr lang="el-GR" altLang="el-GR" dirty="0"/>
              <a:t>αίτησης λήψης άδειας χρήσης </a:t>
            </a:r>
            <a:r>
              <a:rPr lang="el-GR" altLang="el-GR" dirty="0" smtClean="0"/>
              <a:t>πόρων</a:t>
            </a:r>
            <a:endParaRPr lang="en-US" altLang="el-GR" dirty="0" smtClean="0"/>
          </a:p>
          <a:p>
            <a:pPr marL="857250" lvl="1" indent="-457200"/>
            <a:r>
              <a:rPr lang="el-GR" dirty="0" smtClean="0"/>
              <a:t>Αγγλική έκδοση</a:t>
            </a:r>
          </a:p>
          <a:p>
            <a:pPr marL="857250" lvl="1" indent="-457200"/>
            <a:r>
              <a:rPr lang="el-GR" dirty="0" smtClean="0"/>
              <a:t>Ελληνική έκδοση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8872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xmlns="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r>
              <a:rPr lang="en-US" dirty="0" smtClean="0"/>
              <a:t>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FF0000"/>
                </a:solidFill>
              </a:rPr>
              <a:t>Εικόνα 1: &lt;αναφορά</a:t>
            </a:r>
            <a:r>
              <a:rPr lang="el-GR" sz="2000" dirty="0">
                <a:solidFill>
                  <a:srgbClr val="FF0000"/>
                </a:solidFill>
              </a:rPr>
              <a:t>&gt;&lt;άδεια με την οποία διατίθεται&gt; </a:t>
            </a:r>
            <a:r>
              <a:rPr lang="el-GR" sz="2000" dirty="0" smtClean="0">
                <a:solidFill>
                  <a:srgbClr val="FF0000"/>
                </a:solidFill>
              </a:rPr>
              <a:t>&lt;σύνδεσμος&gt;&lt;πηγή&gt;&lt;</a:t>
            </a:r>
            <a:r>
              <a:rPr lang="el-GR" sz="2000" dirty="0" err="1" smtClean="0">
                <a:solidFill>
                  <a:srgbClr val="FF0000"/>
                </a:solidFill>
              </a:rPr>
              <a:t>κ.τ.λ</a:t>
            </a:r>
            <a:r>
              <a:rPr lang="el-GR" sz="2000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Εικόνα </a:t>
            </a:r>
            <a:r>
              <a:rPr lang="el-GR" sz="2000" dirty="0" smtClean="0">
                <a:solidFill>
                  <a:srgbClr val="FF0000"/>
                </a:solidFill>
              </a:rPr>
              <a:t>2: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</a:t>
            </a:r>
            <a:r>
              <a:rPr lang="el-GR" sz="2000" dirty="0">
                <a:solidFill>
                  <a:srgbClr val="FF0000"/>
                </a:solidFill>
              </a:rPr>
              <a:t>πηγή</a:t>
            </a:r>
            <a:r>
              <a:rPr lang="el-GR" sz="2000" dirty="0" smtClean="0">
                <a:solidFill>
                  <a:srgbClr val="FF0000"/>
                </a:solidFill>
              </a:rPr>
              <a:t>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Εικόνα </a:t>
            </a:r>
            <a:r>
              <a:rPr lang="el-GR" sz="2000" dirty="0" smtClean="0">
                <a:solidFill>
                  <a:srgbClr val="FF0000"/>
                </a:solidFill>
              </a:rPr>
              <a:t>3: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&gt;&lt;πηγή&gt;&lt;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Εικόνα </a:t>
            </a:r>
            <a:r>
              <a:rPr lang="el-GR" sz="2000" dirty="0" smtClean="0">
                <a:solidFill>
                  <a:srgbClr val="FF0000"/>
                </a:solidFill>
              </a:rPr>
              <a:t>4: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&gt;&lt;πηγή&gt;&lt;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Εικόνα </a:t>
            </a:r>
            <a:r>
              <a:rPr lang="el-GR" sz="2000" dirty="0" smtClean="0">
                <a:solidFill>
                  <a:srgbClr val="FF0000"/>
                </a:solidFill>
              </a:rPr>
              <a:t>5: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&gt;&lt;πηγή&gt;&lt;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Εικόνα </a:t>
            </a:r>
            <a:r>
              <a:rPr lang="el-GR" sz="2000" dirty="0" smtClean="0">
                <a:solidFill>
                  <a:srgbClr val="FF0000"/>
                </a:solidFill>
              </a:rPr>
              <a:t>6: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&gt;&lt;πηγή&gt;&lt;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Εικόνα </a:t>
            </a:r>
            <a:r>
              <a:rPr lang="el-GR" sz="2000" dirty="0" smtClean="0">
                <a:solidFill>
                  <a:srgbClr val="FF0000"/>
                </a:solidFill>
              </a:rPr>
              <a:t>7: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</a:t>
            </a:r>
            <a:r>
              <a:rPr lang="el-GR" sz="2000" dirty="0">
                <a:solidFill>
                  <a:srgbClr val="FF0000"/>
                </a:solidFill>
              </a:rPr>
              <a:t> πηγή</a:t>
            </a:r>
            <a:r>
              <a:rPr lang="el-GR" sz="2000" dirty="0" smtClean="0">
                <a:solidFill>
                  <a:srgbClr val="FF0000"/>
                </a:solidFill>
              </a:rPr>
              <a:t>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 smtClean="0">
                <a:solidFill>
                  <a:srgbClr val="FF0000"/>
                </a:solidFill>
              </a:rPr>
              <a:t>&gt;</a:t>
            </a:r>
            <a:endParaRPr lang="el-G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121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dirty="0" smtClean="0"/>
              <a:t>Διευθέτηση θεμάτων Π.Ι - σ</a:t>
            </a:r>
            <a:r>
              <a:rPr dirty="0" err="1" smtClean="0"/>
              <a:t>τάδι</a:t>
            </a:r>
            <a:r>
              <a:rPr dirty="0" smtClean="0"/>
              <a:t>α</a:t>
            </a:r>
            <a:endParaRPr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-396552" y="980728"/>
          <a:ext cx="9756576" cy="5678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558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r>
              <a:rPr lang="en-US" dirty="0" smtClean="0"/>
              <a:t> (2/2)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Πίνακες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FF0000"/>
                </a:solidFill>
              </a:rPr>
              <a:t>Πίνακας 1: &lt;αναφορά</a:t>
            </a:r>
            <a:r>
              <a:rPr lang="el-GR" sz="2000" dirty="0">
                <a:solidFill>
                  <a:srgbClr val="FF0000"/>
                </a:solidFill>
              </a:rPr>
              <a:t>&gt;&lt;άδεια με την οποία διατίθεται</a:t>
            </a:r>
            <a:r>
              <a:rPr lang="el-GR" sz="2000" dirty="0" smtClean="0">
                <a:solidFill>
                  <a:srgbClr val="FF0000"/>
                </a:solidFill>
              </a:rPr>
              <a:t>&gt;   &lt;σύνδεσμος&gt;&lt;πηγή&gt;&lt;</a:t>
            </a:r>
            <a:r>
              <a:rPr lang="el-GR" sz="2000" dirty="0" err="1" smtClean="0">
                <a:solidFill>
                  <a:srgbClr val="FF0000"/>
                </a:solidFill>
              </a:rPr>
              <a:t>κ.τ.λ</a:t>
            </a:r>
            <a:r>
              <a:rPr lang="el-GR" sz="2000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FF0000"/>
                </a:solidFill>
              </a:rPr>
              <a:t>Πίνακας 2: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&gt;&lt;πηγή&gt;&lt;</a:t>
            </a:r>
            <a:r>
              <a:rPr lang="el-GR" sz="2000" dirty="0" err="1">
                <a:solidFill>
                  <a:srgbClr val="FF0000"/>
                </a:solidFill>
              </a:rPr>
              <a:t>κ.τ.λ</a:t>
            </a:r>
            <a:r>
              <a:rPr lang="el-GR" sz="2000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l-GR" sz="2000" dirty="0" smtClean="0">
                <a:solidFill>
                  <a:srgbClr val="FF0000"/>
                </a:solidFill>
              </a:rPr>
              <a:t>Πίνακας 3: </a:t>
            </a:r>
            <a:r>
              <a:rPr lang="el-GR" sz="2000" dirty="0">
                <a:solidFill>
                  <a:srgbClr val="FF0000"/>
                </a:solidFill>
              </a:rPr>
              <a:t>&lt;αναφορά&gt;&lt;άδεια με την οποία διατίθεται&gt; &lt;σύνδεσμος</a:t>
            </a:r>
            <a:r>
              <a:rPr lang="el-GR" sz="2000" dirty="0" smtClean="0">
                <a:solidFill>
                  <a:srgbClr val="FF0000"/>
                </a:solidFill>
              </a:rPr>
              <a:t>&gt;&lt;πηγή&gt;&lt;</a:t>
            </a:r>
            <a:r>
              <a:rPr lang="el-GR" sz="2000" dirty="0" err="1" smtClean="0">
                <a:solidFill>
                  <a:srgbClr val="FF0000"/>
                </a:solidFill>
              </a:rPr>
              <a:t>κ.τ.λ</a:t>
            </a:r>
            <a:r>
              <a:rPr lang="el-GR" sz="2000" dirty="0" smtClean="0">
                <a:solidFill>
                  <a:srgbClr val="FF0000"/>
                </a:solidFill>
              </a:rPr>
              <a:t>&gt;</a:t>
            </a:r>
            <a:endParaRPr lang="el-G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671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>
                <a:solidFill>
                  <a:srgbClr val="FF0000"/>
                </a:solidFill>
              </a:rPr>
              <a:t>Χ.ΥΖ</a:t>
            </a:r>
            <a:r>
              <a:rPr lang="el-GR" sz="2000" dirty="0"/>
              <a:t>.  </a:t>
            </a:r>
          </a:p>
          <a:p>
            <a:pPr marL="0" indent="0">
              <a:buNone/>
            </a:pPr>
            <a:r>
              <a:rPr lang="el-GR" sz="2000" dirty="0"/>
              <a:t>Έχουν προηγηθεί οι κάτωθι εκδόσεις:</a:t>
            </a:r>
          </a:p>
          <a:p>
            <a:r>
              <a:rPr lang="el-GR" sz="2000" dirty="0" smtClean="0"/>
              <a:t>Έκδοση </a:t>
            </a:r>
            <a:r>
              <a:rPr lang="el-GR" sz="2000" dirty="0">
                <a:solidFill>
                  <a:srgbClr val="FF0000"/>
                </a:solidFill>
              </a:rPr>
              <a:t>Χ1.Υ1Ζ1</a:t>
            </a:r>
            <a:r>
              <a:rPr lang="el-GR" sz="2000" dirty="0"/>
              <a:t> διαθέσιμη εδώ. </a:t>
            </a:r>
            <a:r>
              <a:rPr lang="el-GR" sz="2000" dirty="0">
                <a:solidFill>
                  <a:srgbClr val="92D050"/>
                </a:solidFill>
              </a:rPr>
              <a:t>(Συνδέστε στο «εδώ» τον </a:t>
            </a:r>
            <a:r>
              <a:rPr lang="el-GR" sz="2000" dirty="0" err="1">
                <a:solidFill>
                  <a:srgbClr val="92D050"/>
                </a:solidFill>
              </a:rPr>
              <a:t>υπερσύνδεσμο</a:t>
            </a:r>
            <a:r>
              <a:rPr lang="el-GR" sz="2000" dirty="0">
                <a:solidFill>
                  <a:srgbClr val="92D050"/>
                </a:solidFill>
              </a:rPr>
              <a:t>). </a:t>
            </a:r>
          </a:p>
          <a:p>
            <a:r>
              <a:rPr lang="el-GR" sz="2000" dirty="0" smtClean="0"/>
              <a:t>Έκδοση </a:t>
            </a:r>
            <a:r>
              <a:rPr lang="el-GR" sz="2000" dirty="0">
                <a:solidFill>
                  <a:srgbClr val="FF0000"/>
                </a:solidFill>
              </a:rPr>
              <a:t>Χ2.Υ2Ζ2</a:t>
            </a:r>
            <a:r>
              <a:rPr lang="el-GR" sz="2000" dirty="0"/>
              <a:t> διαθέσιμη εδώ. </a:t>
            </a:r>
            <a:r>
              <a:rPr lang="el-GR" sz="2000" dirty="0">
                <a:solidFill>
                  <a:srgbClr val="92D050"/>
                </a:solidFill>
              </a:rPr>
              <a:t>(Συνδέστε στο «εδώ» τον </a:t>
            </a:r>
            <a:r>
              <a:rPr lang="el-GR" sz="2000" dirty="0" err="1">
                <a:solidFill>
                  <a:srgbClr val="92D050"/>
                </a:solidFill>
              </a:rPr>
              <a:t>υπερσύνδεσμο</a:t>
            </a:r>
            <a:r>
              <a:rPr lang="el-GR" sz="2000" dirty="0">
                <a:solidFill>
                  <a:srgbClr val="92D050"/>
                </a:solidFill>
              </a:rPr>
              <a:t>). </a:t>
            </a:r>
          </a:p>
          <a:p>
            <a:r>
              <a:rPr lang="el-GR" sz="2000" dirty="0" smtClean="0"/>
              <a:t>Έκδοση </a:t>
            </a:r>
            <a:r>
              <a:rPr lang="el-GR" sz="2000" dirty="0">
                <a:solidFill>
                  <a:srgbClr val="FF0000"/>
                </a:solidFill>
              </a:rPr>
              <a:t>Χ3.Υ3Ζ3</a:t>
            </a:r>
            <a:r>
              <a:rPr lang="el-GR" sz="2000" dirty="0"/>
              <a:t> διαθέσιμη εδώ. </a:t>
            </a:r>
            <a:r>
              <a:rPr lang="el-GR" sz="2000" dirty="0">
                <a:solidFill>
                  <a:srgbClr val="92D050"/>
                </a:solidFill>
              </a:rPr>
              <a:t>(Συνδέστε στο «εδώ» τον </a:t>
            </a:r>
            <a:r>
              <a:rPr lang="el-GR" sz="2000" dirty="0" err="1">
                <a:solidFill>
                  <a:srgbClr val="92D050"/>
                </a:solidFill>
              </a:rPr>
              <a:t>υπερσύνδεσμο</a:t>
            </a:r>
            <a:r>
              <a:rPr lang="el-GR" sz="2000" dirty="0">
                <a:solidFill>
                  <a:srgbClr val="92D050"/>
                </a:solidFill>
              </a:rPr>
              <a:t>). 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Διαδικασία</a:t>
            </a:r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3419475" y="2547938"/>
            <a:ext cx="3384550" cy="2543175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l-GR" sz="1600" dirty="0">
                <a:solidFill>
                  <a:schemeClr val="tx1"/>
                </a:solidFill>
              </a:rPr>
              <a:t>3α) αποφασίζω με ποια άδεια χρήσης CC </a:t>
            </a:r>
            <a:r>
              <a:rPr lang="el-GR" sz="1600" dirty="0" err="1">
                <a:solidFill>
                  <a:schemeClr val="tx1"/>
                </a:solidFill>
              </a:rPr>
              <a:t>αδειοδοτώ</a:t>
            </a:r>
            <a:r>
              <a:rPr lang="el-GR" sz="1600" dirty="0">
                <a:solidFill>
                  <a:schemeClr val="tx1"/>
                </a:solidFill>
              </a:rPr>
              <a:t> τους πόρους (</a:t>
            </a:r>
            <a:r>
              <a:rPr lang="el-GR" sz="1600" b="1" dirty="0">
                <a:solidFill>
                  <a:schemeClr val="tx1"/>
                </a:solidFill>
              </a:rPr>
              <a:t>σημείωμα αδειοδότησης</a:t>
            </a:r>
            <a:r>
              <a:rPr lang="el-GR" sz="1600" dirty="0">
                <a:solidFill>
                  <a:schemeClr val="tx1"/>
                </a:solidFill>
              </a:rPr>
              <a:t>)</a:t>
            </a:r>
          </a:p>
          <a:p>
            <a:pPr>
              <a:defRPr/>
            </a:pPr>
            <a:endParaRPr lang="el-GR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l-GR" sz="1600" dirty="0">
                <a:solidFill>
                  <a:schemeClr val="tx1"/>
                </a:solidFill>
              </a:rPr>
              <a:t>3β) δηλώνω τον τρόπο αναφοράς  σε μένα ως δημιουργό του πόρου (</a:t>
            </a:r>
            <a:r>
              <a:rPr lang="el-GR" sz="1600" b="1" dirty="0">
                <a:solidFill>
                  <a:schemeClr val="tx1"/>
                </a:solidFill>
              </a:rPr>
              <a:t>σημείωμα αναφοράς</a:t>
            </a:r>
            <a:r>
              <a:rPr lang="el-GR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0" name="Shape 9"/>
          <p:cNvSpPr/>
          <p:nvPr/>
        </p:nvSpPr>
        <p:spPr>
          <a:xfrm>
            <a:off x="1525588" y="2878138"/>
            <a:ext cx="3446462" cy="3446462"/>
          </a:xfrm>
          <a:prstGeom prst="leftCircularArrow">
            <a:avLst>
              <a:gd name="adj1" fmla="val 1921"/>
              <a:gd name="adj2" fmla="val 229750"/>
              <a:gd name="adj3" fmla="val 1268298"/>
              <a:gd name="adj4" fmla="val 9583966"/>
              <a:gd name="adj5" fmla="val 2241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Circular Arrow 10"/>
          <p:cNvSpPr/>
          <p:nvPr/>
        </p:nvSpPr>
        <p:spPr>
          <a:xfrm>
            <a:off x="1525588" y="1098551"/>
            <a:ext cx="6875462" cy="2825750"/>
          </a:xfrm>
          <a:prstGeom prst="circularArrow">
            <a:avLst>
              <a:gd name="adj1" fmla="val 2074"/>
              <a:gd name="adj2" fmla="val 438373"/>
              <a:gd name="adj3" fmla="val 20520198"/>
              <a:gd name="adj4" fmla="val 11287383"/>
              <a:gd name="adj5" fmla="val 2419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107950" y="1844675"/>
            <a:ext cx="3095625" cy="3246438"/>
            <a:chOff x="107896" y="1844824"/>
            <a:chExt cx="3095952" cy="3245584"/>
          </a:xfrm>
        </p:grpSpPr>
        <p:sp>
          <p:nvSpPr>
            <p:cNvPr id="4" name="Rounded Rectangle 3"/>
            <p:cNvSpPr/>
            <p:nvPr/>
          </p:nvSpPr>
          <p:spPr>
            <a:xfrm>
              <a:off x="107896" y="2547902"/>
              <a:ext cx="3095952" cy="2542506"/>
            </a:xfrm>
            <a:prstGeom prst="roundRect">
              <a:avLst/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1.  Δημιουργώ κατάλογο με όλους τους </a:t>
              </a:r>
              <a:r>
                <a:rPr lang="el-GR" sz="1600" dirty="0" smtClean="0">
                  <a:solidFill>
                    <a:schemeClr val="tx1"/>
                  </a:solidFill>
                </a:rPr>
                <a:t>πόρους</a:t>
              </a:r>
              <a:r>
                <a:rPr lang="en-US" sz="1600" dirty="0" smtClean="0">
                  <a:solidFill>
                    <a:schemeClr val="tx1"/>
                  </a:solidFill>
                </a:rPr>
                <a:t> (</a:t>
              </a:r>
              <a:r>
                <a:rPr lang="el-GR" sz="1600" smtClean="0">
                  <a:solidFill>
                    <a:schemeClr val="tx1"/>
                  </a:solidFill>
                </a:rPr>
                <a:t>Συγκεντρωτικός πίνακας)</a:t>
              </a:r>
              <a:endParaRPr lang="el-GR" sz="1600" dirty="0">
                <a:solidFill>
                  <a:schemeClr val="tx1"/>
                </a:solidFill>
              </a:endParaRPr>
            </a:p>
            <a:p>
              <a:pPr>
                <a:defRPr/>
              </a:pPr>
              <a:endParaRPr lang="el-GR" sz="1600" dirty="0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2. Διακρίνω τους πόρους σε αυτούς που </a:t>
              </a:r>
              <a:r>
                <a:rPr lang="el-GR" sz="1600" b="1" dirty="0">
                  <a:solidFill>
                    <a:schemeClr val="accent3">
                      <a:lumMod val="75000"/>
                    </a:schemeClr>
                  </a:solidFill>
                </a:rPr>
                <a:t>μου ανήκουν </a:t>
              </a:r>
              <a:endParaRPr lang="el-GR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σε αυτούς που</a:t>
              </a:r>
              <a:r>
                <a:rPr lang="el-GR" sz="1600" b="1" dirty="0">
                  <a:solidFill>
                    <a:schemeClr val="tx1"/>
                  </a:solidFill>
                </a:rPr>
                <a:t> </a:t>
              </a:r>
              <a:r>
                <a:rPr lang="el-GR" sz="1600" b="1" dirty="0">
                  <a:solidFill>
                    <a:schemeClr val="accent6">
                      <a:lumMod val="75000"/>
                    </a:schemeClr>
                  </a:solidFill>
                </a:rPr>
                <a:t>ανήκουν σε άλλους</a:t>
              </a:r>
            </a:p>
          </p:txBody>
        </p:sp>
        <p:sp>
          <p:nvSpPr>
            <p:cNvPr id="23566" name="TextBox 4"/>
            <p:cNvSpPr txBox="1">
              <a:spLocks noChangeArrowheads="1"/>
            </p:cNvSpPr>
            <p:nvPr/>
          </p:nvSpPr>
          <p:spPr bwMode="auto">
            <a:xfrm>
              <a:off x="611560" y="1844824"/>
              <a:ext cx="9144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23567" name="Group 11"/>
            <p:cNvGrpSpPr>
              <a:grpSpLocks/>
            </p:cNvGrpSpPr>
            <p:nvPr/>
          </p:nvGrpSpPr>
          <p:grpSpPr bwMode="auto">
            <a:xfrm>
              <a:off x="611560" y="2081550"/>
              <a:ext cx="2112574" cy="723202"/>
              <a:chOff x="332043" y="3429168"/>
              <a:chExt cx="2112574" cy="723202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331670" y="3428918"/>
                <a:ext cx="2113185" cy="723710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Rounded Rectangle 4"/>
              <p:cNvSpPr/>
              <p:nvPr/>
            </p:nvSpPr>
            <p:spPr>
              <a:xfrm>
                <a:off x="352309" y="3449550"/>
                <a:ext cx="2071907" cy="68244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4765" tIns="16510" rIns="24765" bIns="16510" spcCol="1270" anchor="ctr"/>
              <a:lstStyle/>
              <a:p>
                <a:pPr algn="ctr" defTabSz="57785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l-GR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Α. Στάδιο προετοιμασίας</a:t>
                </a: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3817255" y="1916832"/>
            <a:ext cx="2684626" cy="961810"/>
            <a:chOff x="3534075" y="360522"/>
            <a:chExt cx="2223790" cy="961810"/>
          </a:xfrm>
          <a:solidFill>
            <a:schemeClr val="accent3">
              <a:lumMod val="75000"/>
            </a:schemeClr>
          </a:solidFill>
        </p:grpSpPr>
        <p:sp>
          <p:nvSpPr>
            <p:cNvPr id="16" name="Rounded Rectangle 15"/>
            <p:cNvSpPr/>
            <p:nvPr/>
          </p:nvSpPr>
          <p:spPr>
            <a:xfrm>
              <a:off x="3534075" y="360522"/>
              <a:ext cx="2223790" cy="96181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3620903" y="525240"/>
              <a:ext cx="2029542" cy="6808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4765" tIns="16510" rIns="24765" bIns="1651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Β. Στάδιο αδειοδότησης των πόρων που μου ανήκουν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6948488" y="1916113"/>
            <a:ext cx="2251075" cy="3175000"/>
            <a:chOff x="6948264" y="1916832"/>
            <a:chExt cx="2252050" cy="3173576"/>
          </a:xfrm>
        </p:grpSpPr>
        <p:sp>
          <p:nvSpPr>
            <p:cNvPr id="9" name="Rounded Rectangle 8"/>
            <p:cNvSpPr/>
            <p:nvPr/>
          </p:nvSpPr>
          <p:spPr>
            <a:xfrm>
              <a:off x="6948264" y="2548374"/>
              <a:ext cx="2016998" cy="2542034"/>
            </a:xfrm>
            <a:prstGeom prst="roundRect">
              <a:avLst/>
            </a:pr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Αίτηση λήψης άδειας χρήσης</a:t>
              </a: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endParaRPr lang="el-GR" sz="1600" dirty="0">
                <a:solidFill>
                  <a:schemeClr val="tx1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Άλλες προσεγγίσεις</a:t>
              </a:r>
            </a:p>
            <a:p>
              <a:pPr>
                <a:defRPr/>
              </a:pPr>
              <a:endParaRPr lang="el-GR" dirty="0">
                <a:solidFill>
                  <a:schemeClr val="tx2"/>
                </a:solidFill>
              </a:endParaRPr>
            </a:p>
          </p:txBody>
        </p:sp>
        <p:grpSp>
          <p:nvGrpSpPr>
            <p:cNvPr id="23562" name="Group 17"/>
            <p:cNvGrpSpPr>
              <a:grpSpLocks/>
            </p:cNvGrpSpPr>
            <p:nvPr/>
          </p:nvGrpSpPr>
          <p:grpSpPr bwMode="auto">
            <a:xfrm>
              <a:off x="6948264" y="1916832"/>
              <a:ext cx="2252050" cy="1091080"/>
              <a:chOff x="7069046" y="3055104"/>
              <a:chExt cx="1818613" cy="723202"/>
            </a:xfrm>
          </p:grpSpPr>
          <p:sp>
            <p:nvSpPr>
              <p:cNvPr id="19" name="Rounded Rectangle 18"/>
              <p:cNvSpPr/>
              <p:nvPr/>
            </p:nvSpPr>
            <p:spPr>
              <a:xfrm>
                <a:off x="7069046" y="3055104"/>
                <a:ext cx="1818613" cy="723619"/>
              </a:xfrm>
              <a:prstGeom prst="roundRect">
                <a:avLst>
                  <a:gd name="adj" fmla="val 10000"/>
                </a:avLst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Rounded Rectangle 4"/>
              <p:cNvSpPr/>
              <p:nvPr/>
            </p:nvSpPr>
            <p:spPr>
              <a:xfrm>
                <a:off x="7084436" y="3077191"/>
                <a:ext cx="1776289" cy="701533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4765" tIns="16510" rIns="24765" bIns="16510" spcCol="1270" anchor="ctr"/>
              <a:lstStyle/>
              <a:p>
                <a:pPr algn="ctr" defTabSz="57785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l-GR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Γ. Στάδιο εκκαθάρισης πόρων που ανήκουν σε τρίτους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83271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t>Γ. Στάδιο εκκαθάρισης πόρων που ανήκουν σε </a:t>
            </a:r>
            <a:r>
              <a:rPr smtClean="0"/>
              <a:t>τρίτους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130925" cy="4525963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el-GR" sz="2400" dirty="0"/>
              <a:t>Εξετάζω εάν </a:t>
            </a:r>
            <a:endParaRPr lang="el-GR" sz="2400" dirty="0" smtClean="0"/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el-GR" sz="2400" dirty="0" smtClean="0"/>
              <a:t>μπορώ να  χρησιμοποιήσω τον λεγόμενο «Περιορισμό της παράθεσης αποσπασμάτων» προκειμένου να εντάξω είτε στις σημειώσεις, είτε σε κάποια παρουσίασή μου τμήματα από έργα τρίτων. </a:t>
            </a:r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el-GR" sz="2400" dirty="0" smtClean="0"/>
              <a:t>ο </a:t>
            </a:r>
            <a:r>
              <a:rPr lang="el-GR" sz="2400" dirty="0"/>
              <a:t>πόρος </a:t>
            </a:r>
            <a:r>
              <a:rPr lang="el-GR" sz="2400" dirty="0" smtClean="0"/>
              <a:t>έχει </a:t>
            </a:r>
            <a:r>
              <a:rPr lang="el-GR" sz="2400" dirty="0"/>
              <a:t>δημιουργηθεί πριν το 1870 τον </a:t>
            </a:r>
            <a:r>
              <a:rPr lang="el-GR" sz="2400" dirty="0" smtClean="0"/>
              <a:t>χρησιμοποιώ.</a:t>
            </a:r>
          </a:p>
          <a:p>
            <a:pPr marL="514350" indent="-514350">
              <a:buFont typeface="+mj-lt"/>
              <a:buAutoNum type="arabicPeriod" startAt="4"/>
              <a:defRPr/>
            </a:pPr>
            <a:r>
              <a:rPr lang="el-GR" sz="2400" dirty="0" smtClean="0"/>
              <a:t>ο </a:t>
            </a:r>
            <a:r>
              <a:rPr lang="el-GR" sz="2400" dirty="0"/>
              <a:t>συγκεκριμένος πόρος είναι διαθέσιμος με άδεια </a:t>
            </a:r>
            <a:r>
              <a:rPr lang="en-US" sz="2400" dirty="0" smtClean="0"/>
              <a:t>Creative Commons</a:t>
            </a:r>
            <a:r>
              <a:rPr lang="el-GR" sz="2400" dirty="0" smtClean="0"/>
              <a:t>. </a:t>
            </a:r>
            <a:endParaRPr lang="el-GR" sz="2400" dirty="0"/>
          </a:p>
        </p:txBody>
      </p:sp>
      <p:sp>
        <p:nvSpPr>
          <p:cNvPr id="4" name="Right Brace 3"/>
          <p:cNvSpPr/>
          <p:nvPr/>
        </p:nvSpPr>
        <p:spPr>
          <a:xfrm>
            <a:off x="6372225" y="2276475"/>
            <a:ext cx="503238" cy="40322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6813550" y="3248025"/>
            <a:ext cx="1655763" cy="1296988"/>
          </a:xfrm>
          <a:prstGeom prst="rect">
            <a:avLst/>
          </a:prstGeom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</a:rPr>
              <a:t>Ναι, χρησιμοποιώ</a:t>
            </a:r>
          </a:p>
          <a:p>
            <a:pPr>
              <a:defRPr/>
            </a:pPr>
            <a:r>
              <a:rPr lang="el-GR" b="1" dirty="0">
                <a:solidFill>
                  <a:schemeClr val="accent3">
                    <a:lumMod val="75000"/>
                  </a:schemeClr>
                </a:solidFill>
              </a:rPr>
              <a:t>τον πόρο</a:t>
            </a:r>
          </a:p>
        </p:txBody>
      </p:sp>
      <p:sp>
        <p:nvSpPr>
          <p:cNvPr id="6" name="Down Arrow 5"/>
          <p:cNvSpPr/>
          <p:nvPr/>
        </p:nvSpPr>
        <p:spPr>
          <a:xfrm>
            <a:off x="6778625" y="4814888"/>
            <a:ext cx="720725" cy="93662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731000" y="5572125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l-GR" altLang="el-GR">
                <a:solidFill>
                  <a:schemeClr val="accent1"/>
                </a:solidFill>
              </a:rPr>
              <a:t>επόμενα βήματα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870700" y="4359275"/>
            <a:ext cx="5365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l-GR" altLang="el-GR">
                <a:solidFill>
                  <a:srgbClr val="FF0000"/>
                </a:solidFill>
              </a:rPr>
              <a:t>Όχι</a:t>
            </a:r>
          </a:p>
        </p:txBody>
      </p:sp>
    </p:spTree>
    <p:extLst>
      <p:ext uri="{BB962C8B-B14F-4D97-AF65-F5344CB8AC3E}">
        <p14:creationId xmlns:p14="http://schemas.microsoft.com/office/powerpoint/2010/main" xmlns="" val="1618139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/>
              <a:t>Δ. Τελικό στάδιο</a:t>
            </a:r>
            <a:endParaRPr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z="2400" dirty="0" smtClean="0"/>
              <a:t>συμπληρώνω </a:t>
            </a:r>
            <a:r>
              <a:rPr lang="en-US" altLang="el-GR" sz="2400" dirty="0" smtClean="0"/>
              <a:t>(</a:t>
            </a:r>
            <a:r>
              <a:rPr lang="el-GR" altLang="el-GR" sz="2400" dirty="0" smtClean="0"/>
              <a:t>ΔΕΠ) το σύμφωνο διάθεσης υλικού</a:t>
            </a:r>
          </a:p>
          <a:p>
            <a:pPr lvl="1"/>
            <a:r>
              <a:rPr lang="el-GR" altLang="el-GR" sz="2000" dirty="0" smtClean="0"/>
              <a:t>παρέχει την άδεια στο ίδρυμά μου να δημοσιοποιεί το εκπαιδευτικό υλικό</a:t>
            </a:r>
          </a:p>
          <a:p>
            <a:r>
              <a:rPr lang="el-GR" altLang="el-GR" sz="2400" dirty="0" smtClean="0"/>
              <a:t>Κρατώ (ΔΕΠ) για το αρχείο μου </a:t>
            </a:r>
          </a:p>
          <a:p>
            <a:pPr lvl="1"/>
            <a:r>
              <a:rPr lang="el-GR" altLang="el-GR" sz="2000" dirty="0" smtClean="0"/>
              <a:t>τον Συγκεντρωτικό Πίνακα Πόρω</a:t>
            </a:r>
            <a:r>
              <a:rPr lang="el-GR" altLang="el-GR" sz="2000" dirty="0"/>
              <a:t>ν</a:t>
            </a:r>
            <a:endParaRPr lang="el-GR" altLang="el-GR" sz="2000" dirty="0" smtClean="0"/>
          </a:p>
          <a:p>
            <a:pPr lvl="1"/>
            <a:r>
              <a:rPr lang="el-GR" altLang="el-GR" sz="2000" dirty="0" smtClean="0"/>
              <a:t>τον Πίνακα «Καταγραφής κατάστασης αιτήσεων λήψης άδειας χρήσης πόρου τρίτων»</a:t>
            </a:r>
          </a:p>
          <a:p>
            <a:pPr lvl="1"/>
            <a:r>
              <a:rPr lang="el-GR" altLang="el-GR" sz="2000" dirty="0" smtClean="0"/>
              <a:t>τις επιστολές αίτησης λήψης άδειας χρήσης και απαντήσεις των δικαιούχων </a:t>
            </a:r>
          </a:p>
          <a:p>
            <a:pPr lvl="1"/>
            <a:r>
              <a:rPr lang="el-GR" altLang="el-GR" sz="2000" dirty="0" smtClean="0"/>
              <a:t>το σύμφωνο διάθεσης Ανοικτού Ψηφιακού Μαθήματος και υλικού </a:t>
            </a:r>
          </a:p>
          <a:p>
            <a:endParaRPr lang="el-GR" alt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920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Bo</a:t>
            </a:r>
            <a:r>
              <a:rPr err="1" smtClean="0"/>
              <a:t>ηθήματα</a:t>
            </a:r>
            <a:endParaRPr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68313" y="1628775"/>
            <a:ext cx="5256212" cy="4525963"/>
          </a:xfrm>
        </p:spPr>
        <p:txBody>
          <a:bodyPr/>
          <a:lstStyle/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Οδηγός: Δικαιώματα Πνευματικής Ιδιοκτησίας και Ανοικτά/Ανοικτοί Μαθήματα/Πόροι.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Συγκεντρωτικός Πίνακας Πόρων και Πίνακας Καταγραφής κατάστασης αιτήσεων. </a:t>
            </a:r>
            <a:endParaRPr lang="en-US" altLang="el-GR" sz="1800" dirty="0" smtClean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Οδηγίες Σύνταξης Σημειωμάτων. 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Περιορισμοί και Εξαιρέσεις του Δικαιώματος Πνευματικής Ιδιοκτησίας.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Επιστολές αίτησης λήψης άδειας χρήσης πόρων.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Οδηγίες αντικατάστασης πόρου (υπό ανάπτυξη).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el-GR" altLang="el-GR" sz="1800" dirty="0" smtClean="0"/>
              <a:t>Σύμφωνο διάθεσης Ανοικτού Ψηφιακού Μαθήματος και του υλικού (υπό ανάπτυξη).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063" y="3429000"/>
            <a:ext cx="3402012" cy="29162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5524500" y="2927350"/>
            <a:ext cx="3457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l-GR" altLang="el-GR" sz="1400" dirty="0">
                <a:solidFill>
                  <a:schemeClr val="tx2"/>
                </a:solidFill>
              </a:rPr>
              <a:t>http://eclass.gunet.gr/courses/OCGU104/</a:t>
            </a:r>
          </a:p>
        </p:txBody>
      </p:sp>
    </p:spTree>
    <p:extLst>
      <p:ext uri="{BB962C8B-B14F-4D97-AF65-F5344CB8AC3E}">
        <p14:creationId xmlns:p14="http://schemas.microsoft.com/office/powerpoint/2010/main" xmlns="" val="198042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275856" y="1628800"/>
            <a:ext cx="3095625" cy="3246438"/>
            <a:chOff x="107896" y="1844824"/>
            <a:chExt cx="3095952" cy="3245584"/>
          </a:xfrm>
        </p:grpSpPr>
        <p:sp>
          <p:nvSpPr>
            <p:cNvPr id="5" name="Rounded Rectangle 4"/>
            <p:cNvSpPr/>
            <p:nvPr/>
          </p:nvSpPr>
          <p:spPr>
            <a:xfrm>
              <a:off x="107896" y="2547902"/>
              <a:ext cx="3095952" cy="2542506"/>
            </a:xfrm>
            <a:prstGeom prst="roundRect">
              <a:avLst/>
            </a:prstGeom>
            <a:no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1.  Δημιουργώ κατάλογο με όλους τους </a:t>
              </a:r>
              <a:r>
                <a:rPr lang="el-GR" sz="1600" dirty="0" smtClean="0">
                  <a:solidFill>
                    <a:schemeClr val="tx1"/>
                  </a:solidFill>
                </a:rPr>
                <a:t>πόρους</a:t>
              </a:r>
              <a:r>
                <a:rPr lang="en-US" sz="1600" dirty="0" smtClean="0">
                  <a:solidFill>
                    <a:schemeClr val="tx1"/>
                  </a:solidFill>
                </a:rPr>
                <a:t> (</a:t>
              </a:r>
              <a:r>
                <a:rPr lang="el-GR" sz="1600" smtClean="0">
                  <a:solidFill>
                    <a:schemeClr val="tx1"/>
                  </a:solidFill>
                </a:rPr>
                <a:t>Συγκεντρωτικός πίνακας)</a:t>
              </a:r>
              <a:endParaRPr lang="el-GR" sz="1600" dirty="0">
                <a:solidFill>
                  <a:schemeClr val="tx1"/>
                </a:solidFill>
              </a:endParaRPr>
            </a:p>
            <a:p>
              <a:pPr>
                <a:defRPr/>
              </a:pPr>
              <a:endParaRPr lang="el-GR" sz="1600" dirty="0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2. Διακρίνω τους πόρους σε αυτούς που </a:t>
              </a:r>
              <a:r>
                <a:rPr lang="el-GR" sz="1600" b="1" dirty="0">
                  <a:solidFill>
                    <a:schemeClr val="accent3">
                      <a:lumMod val="75000"/>
                    </a:schemeClr>
                  </a:solidFill>
                </a:rPr>
                <a:t>μου ανήκουν </a:t>
              </a:r>
              <a:endParaRPr lang="el-GR" sz="1600" dirty="0">
                <a:solidFill>
                  <a:schemeClr val="accent3">
                    <a:lumMod val="75000"/>
                  </a:schemeClr>
                </a:solidFill>
              </a:endParaRPr>
            </a:p>
            <a:p>
              <a:pPr>
                <a:defRPr/>
              </a:pPr>
              <a:r>
                <a:rPr lang="el-GR" sz="1600" dirty="0">
                  <a:solidFill>
                    <a:schemeClr val="tx1"/>
                  </a:solidFill>
                </a:rPr>
                <a:t>σε αυτούς που</a:t>
              </a:r>
              <a:r>
                <a:rPr lang="el-GR" sz="1600" b="1" dirty="0">
                  <a:solidFill>
                    <a:schemeClr val="tx1"/>
                  </a:solidFill>
                </a:rPr>
                <a:t> </a:t>
              </a:r>
              <a:r>
                <a:rPr lang="el-GR" sz="1600" b="1" dirty="0">
                  <a:solidFill>
                    <a:schemeClr val="accent6">
                      <a:lumMod val="75000"/>
                    </a:schemeClr>
                  </a:solidFill>
                </a:rPr>
                <a:t>ανήκουν σε άλλους</a:t>
              </a:r>
            </a:p>
          </p:txBody>
        </p:sp>
        <p:sp>
          <p:nvSpPr>
            <p:cNvPr id="6" name="TextBox 4"/>
            <p:cNvSpPr txBox="1">
              <a:spLocks noChangeArrowheads="1"/>
            </p:cNvSpPr>
            <p:nvPr/>
          </p:nvSpPr>
          <p:spPr bwMode="auto">
            <a:xfrm>
              <a:off x="611560" y="1844824"/>
              <a:ext cx="9144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el-GR" altLang="el-GR"/>
            </a:p>
          </p:txBody>
        </p: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611560" y="2081550"/>
              <a:ext cx="2112574" cy="723202"/>
              <a:chOff x="332043" y="3429168"/>
              <a:chExt cx="2112574" cy="723202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331670" y="3428918"/>
                <a:ext cx="2113185" cy="723710"/>
              </a:xfrm>
              <a:prstGeom prst="roundRect">
                <a:avLst>
                  <a:gd name="adj" fmla="val 10000"/>
                </a:avLst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ounded Rectangle 4"/>
              <p:cNvSpPr/>
              <p:nvPr/>
            </p:nvSpPr>
            <p:spPr>
              <a:xfrm>
                <a:off x="352309" y="3449550"/>
                <a:ext cx="2071907" cy="68244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4765" tIns="16510" rIns="24765" bIns="16510" spcCol="1270" anchor="ctr"/>
              <a:lstStyle/>
              <a:p>
                <a:pPr algn="ctr" defTabSz="57785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l-GR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Α. Στάδιο προετοιμασίας</a:t>
                </a:r>
              </a:p>
            </p:txBody>
          </p:sp>
        </p:grpSp>
      </p:grpSp>
      <p:sp>
        <p:nvSpPr>
          <p:cNvPr id="10" name="Rectangle 9"/>
          <p:cNvSpPr/>
          <p:nvPr/>
        </p:nvSpPr>
        <p:spPr>
          <a:xfrm>
            <a:off x="1331640" y="5341963"/>
            <a:ext cx="57780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l-GR" altLang="el-GR" dirty="0" smtClean="0"/>
              <a:t>Συγκεντρωτικός </a:t>
            </a:r>
            <a:r>
              <a:rPr lang="el-GR" altLang="el-GR" dirty="0"/>
              <a:t>Πίνακας </a:t>
            </a:r>
            <a:r>
              <a:rPr lang="el-GR" altLang="el-GR" dirty="0" smtClean="0"/>
              <a:t>Πόρων</a:t>
            </a:r>
            <a:endParaRPr lang="en-US" altLang="el-GR" dirty="0" smtClean="0"/>
          </a:p>
          <a:p>
            <a:pPr marL="342900" indent="-342900">
              <a:buAutoNum type="arabicPeriod"/>
            </a:pPr>
            <a:r>
              <a:rPr lang="el-GR" altLang="el-GR" dirty="0" smtClean="0"/>
              <a:t>Αρίθμηση αναφορών στα αρχεία παρουσιάσεων</a:t>
            </a:r>
          </a:p>
          <a:p>
            <a:pPr marL="342900" indent="-342900">
              <a:buAutoNum type="arabicPeriod"/>
            </a:pPr>
            <a:r>
              <a:rPr lang="el-GR" altLang="el-GR" dirty="0" smtClean="0"/>
              <a:t>Αρίθμηση εικόνων στις σημειώσεις</a:t>
            </a:r>
            <a:endParaRPr lang="en-US" alt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68369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771800" y="2564904"/>
            <a:ext cx="3384550" cy="2543175"/>
          </a:xfrm>
          <a:prstGeom prst="roundRect">
            <a:avLst/>
          </a:prstGeom>
          <a:noFill/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l-GR" sz="1600" dirty="0">
                <a:solidFill>
                  <a:schemeClr val="tx1"/>
                </a:solidFill>
              </a:rPr>
              <a:t>3α) αποφασίζω με ποια άδεια χρήσης CC </a:t>
            </a:r>
            <a:r>
              <a:rPr lang="el-GR" sz="1600" dirty="0" err="1">
                <a:solidFill>
                  <a:schemeClr val="tx1"/>
                </a:solidFill>
              </a:rPr>
              <a:t>αδειοδοτώ</a:t>
            </a:r>
            <a:r>
              <a:rPr lang="el-GR" sz="1600" dirty="0">
                <a:solidFill>
                  <a:schemeClr val="tx1"/>
                </a:solidFill>
              </a:rPr>
              <a:t> τους πόρους (</a:t>
            </a:r>
            <a:r>
              <a:rPr lang="el-GR" sz="1600" b="1" dirty="0">
                <a:solidFill>
                  <a:schemeClr val="tx1"/>
                </a:solidFill>
              </a:rPr>
              <a:t>σημείωμα αδειοδότησης</a:t>
            </a:r>
            <a:r>
              <a:rPr lang="el-GR" sz="1600" dirty="0">
                <a:solidFill>
                  <a:schemeClr val="tx1"/>
                </a:solidFill>
              </a:rPr>
              <a:t>)</a:t>
            </a:r>
          </a:p>
          <a:p>
            <a:pPr>
              <a:defRPr/>
            </a:pPr>
            <a:endParaRPr lang="el-GR" sz="16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l-GR" sz="1600" dirty="0">
                <a:solidFill>
                  <a:schemeClr val="tx1"/>
                </a:solidFill>
              </a:rPr>
              <a:t>3β) δηλώνω τον τρόπο αναφοράς  σε μένα ως δημιουργό του πόρου (</a:t>
            </a:r>
            <a:r>
              <a:rPr lang="el-GR" sz="1600" b="1" dirty="0">
                <a:solidFill>
                  <a:schemeClr val="tx1"/>
                </a:solidFill>
              </a:rPr>
              <a:t>σημείωμα αναφοράς</a:t>
            </a:r>
            <a:r>
              <a:rPr lang="el-GR" sz="1600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169580" y="1933798"/>
            <a:ext cx="2684626" cy="961810"/>
            <a:chOff x="3534075" y="360522"/>
            <a:chExt cx="2223790" cy="961810"/>
          </a:xfrm>
          <a:solidFill>
            <a:schemeClr val="accent3">
              <a:lumMod val="75000"/>
            </a:schemeClr>
          </a:solidFill>
        </p:grpSpPr>
        <p:sp>
          <p:nvSpPr>
            <p:cNvPr id="11" name="Rounded Rectangle 10"/>
            <p:cNvSpPr/>
            <p:nvPr/>
          </p:nvSpPr>
          <p:spPr>
            <a:xfrm>
              <a:off x="3534075" y="360522"/>
              <a:ext cx="2223790" cy="96181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3620903" y="525240"/>
              <a:ext cx="2029542" cy="68083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4765" tIns="16510" rIns="24765" bIns="1651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Β. Στάδιο αδειοδότησης των πόρων που μου ανήκουν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73148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Σημείωμα Αδειοδότησης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l-GR" dirty="0" smtClean="0"/>
              <a:t>Το </a:t>
            </a:r>
            <a:r>
              <a:rPr lang="el-GR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dirty="0" err="1"/>
              <a:t>κ.λ.π</a:t>
            </a:r>
            <a:r>
              <a:rPr lang="el-GR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dirty="0" smtClean="0"/>
              <a:t>».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[</a:t>
            </a:r>
            <a:r>
              <a:rPr lang="el-GR" dirty="0"/>
              <a:t>1] http://creativecommons.org/licenses/by-nc-sa/4.0/ </a:t>
            </a:r>
            <a:endParaRPr lang="en-US" dirty="0"/>
          </a:p>
          <a:p>
            <a:pPr marL="0" indent="0">
              <a:buNone/>
            </a:pPr>
            <a:r>
              <a:rPr lang="el-GR" dirty="0" smtClean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lvl="0"/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lvl="0"/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lvl="0"/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τόπο</a:t>
            </a:r>
            <a:endParaRPr lang="en-US" dirty="0"/>
          </a:p>
          <a:p>
            <a:pPr marL="0" indent="0">
              <a:buNone/>
            </a:pPr>
            <a:r>
              <a:rPr lang="el-GR" dirty="0" smtClean="0"/>
              <a:t>Ο δικαιούχος μπορεί να παρέχει στον </a:t>
            </a:r>
            <a:r>
              <a:rPr lang="el-GR" dirty="0" err="1" smtClean="0"/>
              <a:t>αδειοδόχο</a:t>
            </a:r>
            <a:r>
              <a:rPr lang="el-GR" dirty="0" smtClean="0"/>
              <a:t> ξεχωριστή άδεια να χρησιμοποιεί το έργο για εμπορική χρήση, εφόσον αυτό του ζητηθεί.                  </a:t>
            </a:r>
          </a:p>
          <a:p>
            <a:endParaRPr lang="el-GR" dirty="0"/>
          </a:p>
        </p:txBody>
      </p:sp>
      <p:pic>
        <p:nvPicPr>
          <p:cNvPr id="4" name="Picture 22" descr="Λογότυπο για Άδειες χρήσης Creative Commons BY-NC-S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64904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710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1027</Words>
  <Application>Microsoft Office PowerPoint</Application>
  <PresentationFormat>Προβολή στην οθόνη (4:3)</PresentationFormat>
  <Paragraphs>151</Paragraphs>
  <Slides>22</Slides>
  <Notes>22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Θέμα του Office</vt:lpstr>
      <vt:lpstr>Διευθέτηση θεμάτων Π.Ι.</vt:lpstr>
      <vt:lpstr>Διευθέτηση θεμάτων Π.Ι - στάδια</vt:lpstr>
      <vt:lpstr>Διαδικασία</vt:lpstr>
      <vt:lpstr>Γ. Στάδιο εκκαθάρισης πόρων που ανήκουν σε τρίτους</vt:lpstr>
      <vt:lpstr>Δ. Τελικό στάδιο</vt:lpstr>
      <vt:lpstr>Boηθήματα</vt:lpstr>
      <vt:lpstr>Διαφάνεια 7</vt:lpstr>
      <vt:lpstr>Διαφάνεια 8</vt:lpstr>
      <vt:lpstr>Σημείωμα Αδειοδότησης</vt:lpstr>
      <vt:lpstr>Σημείωμα Αναφοράς</vt:lpstr>
      <vt:lpstr>Διαφάνεια 11</vt:lpstr>
      <vt:lpstr>Γ. Στάδιο εκκαθάρισης πόρων που ανήκουν σε τρίτους</vt:lpstr>
      <vt:lpstr>Aντικατάσταση</vt:lpstr>
      <vt:lpstr>Μα από πού πήρα τη φωτογραφία ;</vt:lpstr>
      <vt:lpstr>Παράδειγμα αναζήτησης πόρων</vt:lpstr>
      <vt:lpstr>Οδηγός αντικατάστασης</vt:lpstr>
      <vt:lpstr>Aίτηση λήψης άδειας χρήσης </vt:lpstr>
      <vt:lpstr>Σημειώματα</vt:lpstr>
      <vt:lpstr>Σημείωμα Χρήσης Έργων Τρίτων (1/2)</vt:lpstr>
      <vt:lpstr>Σημείωμα Χρήσης Έργων Τρίτων (2/2) </vt:lpstr>
      <vt:lpstr>Σημείωμα Ιστορικού Εκδόσεων Έργου</vt:lpstr>
      <vt:lpstr>Διατήρηση Σημειωμάτων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Marianthi Petraki</cp:lastModifiedBy>
  <cp:revision>207</cp:revision>
  <dcterms:created xsi:type="dcterms:W3CDTF">2012-09-06T09:03:05Z</dcterms:created>
  <dcterms:modified xsi:type="dcterms:W3CDTF">2014-05-26T12:34:41Z</dcterms:modified>
</cp:coreProperties>
</file>