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301" r:id="rId3"/>
    <p:sldId id="302" r:id="rId4"/>
    <p:sldId id="303"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325" r:id="rId27"/>
    <p:sldId id="326" r:id="rId28"/>
    <p:sldId id="327" r:id="rId29"/>
    <p:sldId id="328" r:id="rId30"/>
    <p:sldId id="329" r:id="rId31"/>
    <p:sldId id="330" r:id="rId32"/>
    <p:sldId id="331" r:id="rId33"/>
    <p:sldId id="332" r:id="rId34"/>
    <p:sldId id="333" r:id="rId35"/>
    <p:sldId id="334" r:id="rId36"/>
    <p:sldId id="335" r:id="rId37"/>
    <p:sldId id="336" r:id="rId38"/>
    <p:sldId id="337" r:id="rId39"/>
    <p:sldId id="338" r:id="rId40"/>
    <p:sldId id="280" r:id="rId41"/>
    <p:sldId id="290" r:id="rId42"/>
    <p:sldId id="295" r:id="rId43"/>
    <p:sldId id="299" r:id="rId44"/>
    <p:sldId id="292" r:id="rId45"/>
    <p:sldId id="291" r:id="rId46"/>
    <p:sldId id="294" r:id="rId47"/>
    <p:sldId id="293" r:id="rId4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280"/>
            <p14:sldId id="290"/>
            <p14:sldId id="295"/>
            <p14:sldId id="299"/>
            <p14:sldId id="292"/>
            <p14:sldId id="291"/>
            <p14:sldId id="294"/>
          </p14:sldIdLst>
        </p14:section>
        <p14:section name="Untitled Section" id="{0F1CB131-A6BD-43D0-B8D4-1F27CEF7A05E}">
          <p14:sldIdLst>
            <p14:sldId id="2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81" d="100"/>
          <a:sy n="81" d="100"/>
        </p:scale>
        <p:origin x="102" y="81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23/1/2016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300565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918224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641630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995718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4059977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331442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37248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787459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763036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483592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4274949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846295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565971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948972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1571158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6899434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11884325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25133530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14109776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28412218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1203315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33287817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16370601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25510757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574838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41981104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11346943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25909084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19457998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36508362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23179661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2051058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32754840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2242752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92239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215823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571358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1903823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n-US" sz="1000" kern="1200" dirty="0" smtClean="0">
                <a:solidFill>
                  <a:srgbClr val="5075BC"/>
                </a:solidFill>
                <a:latin typeface="+mn-lt"/>
                <a:ea typeface="+mn-ea"/>
                <a:cs typeface="+mn-cs"/>
              </a:rPr>
              <a:t>Γνωστικές θεωρίες Μάθησης- </a:t>
            </a:r>
            <a:r>
              <a:rPr lang="en-US" altLang="en-US" sz="1000" kern="1200" dirty="0" smtClean="0">
                <a:solidFill>
                  <a:srgbClr val="5075BC"/>
                </a:solidFill>
                <a:latin typeface="+mn-lt"/>
                <a:ea typeface="+mn-ea"/>
                <a:cs typeface="+mn-cs"/>
              </a:rPr>
              <a:t>Piaget</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n-US" sz="1000" kern="1200" dirty="0" smtClean="0">
                <a:solidFill>
                  <a:srgbClr val="5075BC"/>
                </a:solidFill>
                <a:latin typeface="+mn-lt"/>
                <a:ea typeface="+mn-ea"/>
                <a:cs typeface="+mn-cs"/>
              </a:rPr>
              <a:t>Γνωστικές θεωρίες Μάθησης- </a:t>
            </a:r>
            <a:r>
              <a:rPr lang="en-US" altLang="en-US" sz="1000" kern="1200" dirty="0" smtClean="0">
                <a:solidFill>
                  <a:srgbClr val="5075BC"/>
                </a:solidFill>
                <a:latin typeface="+mn-lt"/>
                <a:ea typeface="+mn-ea"/>
                <a:cs typeface="+mn-cs"/>
              </a:rPr>
              <a:t>Piaget</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n-US" sz="1000" kern="1200" dirty="0" smtClean="0">
                <a:solidFill>
                  <a:srgbClr val="5075BC"/>
                </a:solidFill>
                <a:latin typeface="+mn-lt"/>
                <a:ea typeface="+mn-ea"/>
                <a:cs typeface="+mn-cs"/>
              </a:rPr>
              <a:t>Γνωστικές θεωρίες Μάθησης- </a:t>
            </a:r>
            <a:r>
              <a:rPr lang="en-US" altLang="en-US" sz="1000" kern="1200" dirty="0" smtClean="0">
                <a:solidFill>
                  <a:srgbClr val="5075BC"/>
                </a:solidFill>
                <a:latin typeface="+mn-lt"/>
                <a:ea typeface="+mn-ea"/>
                <a:cs typeface="+mn-cs"/>
              </a:rPr>
              <a:t>Piaget</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n-US" sz="1000" kern="1200" dirty="0" smtClean="0">
                <a:solidFill>
                  <a:srgbClr val="5075BC"/>
                </a:solidFill>
                <a:latin typeface="+mn-lt"/>
                <a:ea typeface="+mn-ea"/>
                <a:cs typeface="+mn-cs"/>
              </a:rPr>
              <a:t>Γνωστικές θεωρίες Μάθησης- </a:t>
            </a:r>
            <a:r>
              <a:rPr lang="en-US" altLang="en-US" sz="1000" kern="1200" dirty="0" smtClean="0">
                <a:solidFill>
                  <a:srgbClr val="5075BC"/>
                </a:solidFill>
                <a:latin typeface="+mn-lt"/>
                <a:ea typeface="+mn-ea"/>
                <a:cs typeface="+mn-cs"/>
              </a:rPr>
              <a:t>Piaget</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n-US" sz="1000" kern="1200" dirty="0" smtClean="0">
                <a:solidFill>
                  <a:srgbClr val="5075BC"/>
                </a:solidFill>
                <a:latin typeface="+mn-lt"/>
                <a:ea typeface="+mn-ea"/>
                <a:cs typeface="+mn-cs"/>
              </a:rPr>
              <a:t>Γνωστικές θεωρίες Μάθησης- </a:t>
            </a:r>
            <a:r>
              <a:rPr lang="en-US" altLang="en-US" sz="1000" kern="1200" dirty="0" smtClean="0">
                <a:solidFill>
                  <a:srgbClr val="5075BC"/>
                </a:solidFill>
                <a:latin typeface="+mn-lt"/>
                <a:ea typeface="+mn-ea"/>
                <a:cs typeface="+mn-cs"/>
              </a:rPr>
              <a:t>Piaget</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n-US" sz="1000" kern="1200" dirty="0" smtClean="0">
                <a:solidFill>
                  <a:srgbClr val="5075BC"/>
                </a:solidFill>
                <a:latin typeface="+mn-lt"/>
                <a:ea typeface="+mn-ea"/>
                <a:cs typeface="+mn-cs"/>
              </a:rPr>
              <a:t>Γνωστικές θεωρίες Μάθησης- </a:t>
            </a:r>
            <a:r>
              <a:rPr lang="en-US" altLang="en-US" sz="1000" kern="1200" dirty="0" smtClean="0">
                <a:solidFill>
                  <a:srgbClr val="5075BC"/>
                </a:solidFill>
                <a:latin typeface="+mn-lt"/>
                <a:ea typeface="+mn-ea"/>
                <a:cs typeface="+mn-cs"/>
              </a:rPr>
              <a:t>Piaget</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n-US" sz="1000" kern="1200" dirty="0" smtClean="0">
                <a:solidFill>
                  <a:srgbClr val="5075BC"/>
                </a:solidFill>
                <a:latin typeface="+mn-lt"/>
                <a:ea typeface="+mn-ea"/>
                <a:cs typeface="+mn-cs"/>
              </a:rPr>
              <a:t>Γνωστικές θεωρίες Μάθησης- </a:t>
            </a:r>
            <a:r>
              <a:rPr lang="en-US" altLang="en-US" sz="1000" kern="1200" dirty="0" smtClean="0">
                <a:solidFill>
                  <a:srgbClr val="5075BC"/>
                </a:solidFill>
                <a:latin typeface="+mn-lt"/>
                <a:ea typeface="+mn-ea"/>
                <a:cs typeface="+mn-cs"/>
              </a:rPr>
              <a:t>Piaget</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thesocietypages.org/socimages/2009/09/15/piagets-stages-of-cognitive-development-experiments-with-kid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pinterest.com/MrsBrownPsych/famous-psychologists/"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www.education.com/" TargetMode="External"/><Relationship Id="rId5" Type="http://schemas.openxmlformats.org/officeDocument/2006/relationships/hyperlink" Target="http://www.education.com/reference/article/piaget-jean-1896-1980/" TargetMode="External"/><Relationship Id="rId4" Type="http://schemas.openxmlformats.org/officeDocument/2006/relationships/hyperlink" Target="http://www.pinterest.c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p:txBody>
          <a:bodyPr>
            <a:noAutofit/>
          </a:bodyPr>
          <a:lstStyle/>
          <a:p>
            <a:r>
              <a:rPr lang="el-GR" sz="3600" dirty="0" smtClean="0"/>
              <a:t>Σύγχρονες </a:t>
            </a:r>
            <a:r>
              <a:rPr lang="el-GR" sz="3600" dirty="0"/>
              <a:t>Διδακτικές Προσεγγίσεις Ι: Αξιοποίηση βασικών θεωρητικών εννοιών στην εκπαιδευτική </a:t>
            </a:r>
            <a:r>
              <a:rPr lang="el-GR" sz="3600" dirty="0" smtClean="0"/>
              <a:t>πράξη</a:t>
            </a:r>
            <a:endParaRPr lang="el-GR" sz="3600" dirty="0">
              <a:solidFill>
                <a:srgbClr val="5075BC"/>
              </a:solidFill>
            </a:endParaRPr>
          </a:p>
        </p:txBody>
      </p:sp>
      <p:sp>
        <p:nvSpPr>
          <p:cNvPr id="3" name="Υπότιτλος 2"/>
          <p:cNvSpPr>
            <a:spLocks noGrp="1"/>
          </p:cNvSpPr>
          <p:nvPr>
            <p:ph type="subTitle" idx="1"/>
          </p:nvPr>
        </p:nvSpPr>
        <p:spPr/>
        <p:txBody>
          <a:bodyPr>
            <a:noAutofit/>
          </a:bodyPr>
          <a:lstStyle/>
          <a:p>
            <a:r>
              <a:rPr lang="el-GR" sz="2600" dirty="0" smtClean="0">
                <a:solidFill>
                  <a:srgbClr val="5075BC"/>
                </a:solidFill>
                <a:latin typeface="+mj-lt"/>
                <a:ea typeface="+mj-ea"/>
                <a:cs typeface="+mj-cs"/>
              </a:rPr>
              <a:t>Ενότητα </a:t>
            </a:r>
            <a:r>
              <a:rPr lang="el-GR" sz="2600" dirty="0">
                <a:solidFill>
                  <a:srgbClr val="5075BC"/>
                </a:solidFill>
                <a:latin typeface="+mj-lt"/>
                <a:ea typeface="+mj-ea"/>
                <a:cs typeface="+mj-cs"/>
              </a:rPr>
              <a:t>2</a:t>
            </a:r>
            <a:r>
              <a:rPr lang="el-GR" sz="2600" dirty="0" smtClean="0">
                <a:solidFill>
                  <a:srgbClr val="5075BC"/>
                </a:solidFill>
                <a:latin typeface="+mj-lt"/>
                <a:ea typeface="+mj-ea"/>
                <a:cs typeface="+mj-cs"/>
              </a:rPr>
              <a:t>:</a:t>
            </a:r>
            <a:r>
              <a:rPr lang="en-US" sz="2600" dirty="0" smtClean="0">
                <a:solidFill>
                  <a:srgbClr val="5075BC"/>
                </a:solidFill>
                <a:latin typeface="+mj-lt"/>
                <a:ea typeface="+mj-ea"/>
                <a:cs typeface="+mj-cs"/>
              </a:rPr>
              <a:t> </a:t>
            </a:r>
            <a:r>
              <a:rPr lang="el-GR" altLang="en-US" sz="2000" dirty="0"/>
              <a:t>Γνωστικές θεωρίες Μάθησης- βασικές έννοιες της θεωρίας του </a:t>
            </a:r>
            <a:r>
              <a:rPr lang="en-US" altLang="en-US" sz="2000" dirty="0"/>
              <a:t>Piaget</a:t>
            </a:r>
            <a:r>
              <a:rPr lang="el-GR" altLang="en-US" sz="2000" dirty="0"/>
              <a:t> και η σχέση τους με την εκπαιδευτική διαδικασία</a:t>
            </a:r>
            <a:endParaRPr lang="en-US" altLang="en-US" sz="2000" dirty="0"/>
          </a:p>
          <a:p>
            <a:endParaRPr lang="en-US" sz="2400" dirty="0" smtClean="0"/>
          </a:p>
          <a:p>
            <a:r>
              <a:rPr lang="el-GR" sz="2400" dirty="0" smtClean="0"/>
              <a:t>Μαρία </a:t>
            </a:r>
            <a:r>
              <a:rPr lang="el-GR" sz="2400" dirty="0"/>
              <a:t>Σφυρόερα</a:t>
            </a:r>
          </a:p>
          <a:p>
            <a:r>
              <a:rPr lang="el-GR" sz="2400" dirty="0"/>
              <a:t>Σχολή</a:t>
            </a:r>
            <a:r>
              <a:rPr lang="en-US" sz="2400" dirty="0"/>
              <a:t> </a:t>
            </a:r>
            <a:r>
              <a:rPr lang="el-GR" sz="2400" dirty="0"/>
              <a:t>Επιστημών της Αγωγής</a:t>
            </a:r>
          </a:p>
          <a:p>
            <a:r>
              <a:rPr lang="el-GR" sz="2400" dirty="0"/>
              <a:t>Τμήμα Εκπαίδευσης και Αγωγής </a:t>
            </a:r>
            <a:endParaRPr lang="en-US" sz="2400" dirty="0" smtClean="0"/>
          </a:p>
          <a:p>
            <a:r>
              <a:rPr lang="el-GR" sz="2400" dirty="0" smtClean="0"/>
              <a:t>στην </a:t>
            </a:r>
            <a:r>
              <a:rPr lang="el-GR" sz="2400" dirty="0"/>
              <a:t>Προσχολική </a:t>
            </a:r>
            <a:r>
              <a:rPr lang="el-GR" sz="2400" dirty="0" smtClean="0"/>
              <a:t>Ηλικία</a:t>
            </a:r>
            <a:endParaRPr lang="en-US" sz="2400" dirty="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marL="548640" indent="-411480">
              <a:buClr>
                <a:schemeClr val="tx1">
                  <a:shade val="95000"/>
                </a:schemeClr>
              </a:buClr>
              <a:defRPr/>
            </a:pPr>
            <a:r>
              <a:rPr lang="el-GR" sz="2800" dirty="0"/>
              <a:t>Στη θεωρία του βασικές είναι οι έννοιες της Αφομοίωσης (Α</a:t>
            </a:r>
            <a:r>
              <a:rPr lang="en-US" sz="2800" dirty="0" err="1"/>
              <a:t>ssimilation</a:t>
            </a:r>
            <a:r>
              <a:rPr lang="el-GR" sz="2800" dirty="0"/>
              <a:t>) και της </a:t>
            </a:r>
            <a:r>
              <a:rPr lang="en-US" sz="2800" dirty="0" smtClean="0"/>
              <a:t/>
            </a:r>
            <a:br>
              <a:rPr lang="en-US" sz="2800" dirty="0" smtClean="0"/>
            </a:br>
            <a:r>
              <a:rPr lang="el-GR" sz="2800" dirty="0" smtClean="0"/>
              <a:t>Συμμόρφωσης</a:t>
            </a:r>
            <a:r>
              <a:rPr lang="en-US" sz="2800" dirty="0" smtClean="0"/>
              <a:t> - </a:t>
            </a:r>
            <a:r>
              <a:rPr lang="el-GR" sz="2800" dirty="0" smtClean="0"/>
              <a:t>Εναρμόνισης </a:t>
            </a:r>
            <a:r>
              <a:rPr lang="el-GR" sz="2800" dirty="0"/>
              <a:t>(</a:t>
            </a:r>
            <a:r>
              <a:rPr lang="en-US" sz="2800" dirty="0" err="1"/>
              <a:t>Accomodation</a:t>
            </a:r>
            <a:r>
              <a:rPr lang="el-GR" sz="2800" dirty="0"/>
              <a:t>)</a:t>
            </a:r>
          </a:p>
        </p:txBody>
      </p:sp>
      <p:sp>
        <p:nvSpPr>
          <p:cNvPr id="3" name="Θέση περιεχομένου 2"/>
          <p:cNvSpPr>
            <a:spLocks noGrp="1"/>
          </p:cNvSpPr>
          <p:nvPr>
            <p:ph idx="1"/>
          </p:nvPr>
        </p:nvSpPr>
        <p:spPr/>
        <p:txBody>
          <a:bodyPr>
            <a:normAutofit fontScale="77500" lnSpcReduction="20000"/>
          </a:bodyPr>
          <a:lstStyle/>
          <a:p>
            <a:pPr marL="594360" indent="-457200">
              <a:buClr>
                <a:schemeClr val="tx1">
                  <a:shade val="95000"/>
                </a:schemeClr>
              </a:buClr>
              <a:defRPr/>
            </a:pPr>
            <a:r>
              <a:rPr lang="el-GR" sz="2800" dirty="0"/>
              <a:t>Η</a:t>
            </a:r>
            <a:r>
              <a:rPr lang="el-GR" sz="2800" b="1" dirty="0"/>
              <a:t> Αφομοίωση </a:t>
            </a:r>
            <a:r>
              <a:rPr lang="el-GR" sz="2800" dirty="0"/>
              <a:t>δεν είναι παρά η ενσωμάτωση ενός ερεθίσματος στις υπάρχουσες γνωστικές δομές . Κατ’ αναλογία με τη βιολογική αφομοίωση η ψυχολογική αφομοίωση κάνει ένα «φιλτράρισμα» του ερεθίσματος, ενίοτε  παραμορφώνοντάς το. Το υποκείμενο συγκρατεί μόνο μερικά στοιχεία από το ερέθισμα ανάλογα με τα νοητικά όργανα που διαθέτει</a:t>
            </a:r>
            <a:r>
              <a:rPr lang="el-GR" sz="2800" dirty="0" smtClean="0"/>
              <a:t>.</a:t>
            </a:r>
            <a:endParaRPr lang="el-GR" sz="2800" dirty="0"/>
          </a:p>
          <a:p>
            <a:pPr marL="548640" indent="-411480">
              <a:buClr>
                <a:schemeClr val="tx1">
                  <a:shade val="95000"/>
                </a:schemeClr>
              </a:buClr>
              <a:buNone/>
              <a:defRPr/>
            </a:pPr>
            <a:r>
              <a:rPr lang="el-GR" sz="2800" dirty="0">
                <a:solidFill>
                  <a:srgbClr val="C00000"/>
                </a:solidFill>
              </a:rPr>
              <a:t>	Για παράδειγμα στην εντολή «Βάλτε τα ξυλάκια με βάση το μέγεθός τους» διαφορετικά παιδιά μπορούν να προτείνουν διαφορετικές λύσεις ανάλογα με τον τρόπο με τον οποίο τα νοητικά τους σχήματα τους έχουν επιτρέψει να «φιλτράρουν» το ζητούμενο</a:t>
            </a:r>
            <a:r>
              <a:rPr lang="el-GR" sz="2800" dirty="0" smtClean="0">
                <a:solidFill>
                  <a:srgbClr val="C00000"/>
                </a:solidFill>
              </a:rPr>
              <a:t>.</a:t>
            </a:r>
            <a:endParaRPr lang="el-GR" sz="2800" dirty="0"/>
          </a:p>
          <a:p>
            <a:pPr marL="594360" indent="-457200">
              <a:buClr>
                <a:schemeClr val="tx1">
                  <a:shade val="95000"/>
                </a:schemeClr>
              </a:buClr>
              <a:defRPr/>
            </a:pPr>
            <a:r>
              <a:rPr lang="el-GR" sz="2800" dirty="0"/>
              <a:t>Υπάρχουν αντικείμενα τα οποία </a:t>
            </a:r>
            <a:r>
              <a:rPr lang="el-GR" sz="2800" b="1" dirty="0"/>
              <a:t>αντιστέκονται στην αφομοίωση</a:t>
            </a:r>
            <a:r>
              <a:rPr lang="el-GR" sz="2800" dirty="0"/>
              <a:t>. Τότε δημιουργείται ανισορροπία  στη σκέψη του ατόμου και απαιτείται </a:t>
            </a:r>
            <a:r>
              <a:rPr lang="el-GR" sz="2800" b="1" dirty="0"/>
              <a:t>Συμμόρφωση-Εναρμόνιση των γνωστικών δομών</a:t>
            </a:r>
            <a:r>
              <a:rPr lang="el-GR" sz="2800" dirty="0"/>
              <a:t> στη νέα κατάσταση.</a:t>
            </a:r>
          </a:p>
          <a:p>
            <a:pPr marL="0" indent="0">
              <a:buNone/>
            </a:pPr>
            <a:endParaRPr lang="el-GR" sz="2800" dirty="0"/>
          </a:p>
        </p:txBody>
      </p:sp>
    </p:spTree>
    <p:extLst>
      <p:ext uri="{BB962C8B-B14F-4D97-AF65-F5344CB8AC3E}">
        <p14:creationId xmlns:p14="http://schemas.microsoft.com/office/powerpoint/2010/main" val="21023294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marL="548640" indent="-411480">
              <a:buClr>
                <a:schemeClr val="tx1">
                  <a:shade val="95000"/>
                </a:schemeClr>
              </a:buClr>
              <a:defRPr/>
            </a:pPr>
            <a:r>
              <a:rPr lang="el-GR" altLang="en-US" sz="4000" dirty="0"/>
              <a:t>Παράδειγμα Συμμόρφωσης</a:t>
            </a:r>
            <a:r>
              <a:rPr lang="en-US" altLang="en-US" sz="4000" dirty="0"/>
              <a:t> E</a:t>
            </a:r>
            <a:r>
              <a:rPr lang="el-GR" altLang="en-US" sz="4000" dirty="0"/>
              <a:t>νεργητικών </a:t>
            </a:r>
            <a:r>
              <a:rPr lang="el-GR" altLang="en-US" sz="4000" dirty="0" smtClean="0"/>
              <a:t>Σχημάτων</a:t>
            </a:r>
            <a:endParaRPr lang="el-GR" sz="4000" dirty="0"/>
          </a:p>
        </p:txBody>
      </p:sp>
      <p:sp>
        <p:nvSpPr>
          <p:cNvPr id="3" name="Θέση περιεχομένου 2"/>
          <p:cNvSpPr>
            <a:spLocks noGrp="1"/>
          </p:cNvSpPr>
          <p:nvPr>
            <p:ph idx="1"/>
          </p:nvPr>
        </p:nvSpPr>
        <p:spPr/>
        <p:txBody>
          <a:bodyPr>
            <a:normAutofit fontScale="62500" lnSpcReduction="20000"/>
          </a:bodyPr>
          <a:lstStyle/>
          <a:p>
            <a:pPr>
              <a:buFont typeface="Wingdings 2" panose="05020102010507070707" pitchFamily="18" charset="2"/>
              <a:buNone/>
            </a:pPr>
            <a:r>
              <a:rPr lang="el-GR" altLang="en-US" sz="2800" b="1" dirty="0"/>
              <a:t>Χριστοφίδη-Ενρίκες</a:t>
            </a:r>
            <a:r>
              <a:rPr lang="en-US" altLang="en-US" sz="2800" b="1" dirty="0"/>
              <a:t>, A.</a:t>
            </a:r>
            <a:r>
              <a:rPr lang="el-GR" altLang="en-US" sz="2800" b="1" dirty="0"/>
              <a:t> (1997). </a:t>
            </a:r>
            <a:r>
              <a:rPr lang="el-GR" altLang="en-US" sz="2800" b="1" i="1" dirty="0"/>
              <a:t>Ο Πιαζέ και το σχολείο</a:t>
            </a:r>
            <a:r>
              <a:rPr lang="el-GR" altLang="en-US" sz="2800" b="1" dirty="0"/>
              <a:t>,  Αθήνα: Εκκρεμές.</a:t>
            </a:r>
            <a:endParaRPr lang="el-GR" altLang="en-US" sz="2800" dirty="0">
              <a:solidFill>
                <a:srgbClr val="C00000"/>
              </a:solidFill>
            </a:endParaRPr>
          </a:p>
          <a:p>
            <a:pPr>
              <a:buFont typeface="Wingdings 2" panose="05020102010507070707" pitchFamily="18" charset="2"/>
              <a:buNone/>
            </a:pPr>
            <a:r>
              <a:rPr lang="el-GR" altLang="en-US" sz="2800" dirty="0"/>
              <a:t>Τα παιδιά είχαν οκτώ πλαστικά ζωάκια:</a:t>
            </a:r>
          </a:p>
          <a:p>
            <a:pPr>
              <a:buFont typeface="Wingdings 2" panose="05020102010507070707" pitchFamily="18" charset="2"/>
              <a:buNone/>
            </a:pPr>
            <a:r>
              <a:rPr lang="el-GR" altLang="en-US" sz="2800" dirty="0"/>
              <a:t>4 μαύρα: 2 μικρά-2 μεγάλα</a:t>
            </a:r>
          </a:p>
          <a:p>
            <a:pPr>
              <a:buFont typeface="Wingdings 2" panose="05020102010507070707" pitchFamily="18" charset="2"/>
              <a:buNone/>
            </a:pPr>
            <a:r>
              <a:rPr lang="el-GR" altLang="en-US" sz="2800" dirty="0"/>
              <a:t>4 άσπρα: 2 μικρά – 2 μεγάλα</a:t>
            </a:r>
          </a:p>
          <a:p>
            <a:pPr>
              <a:buFont typeface="Wingdings 2" panose="05020102010507070707" pitchFamily="18" charset="2"/>
              <a:buNone/>
            </a:pPr>
            <a:r>
              <a:rPr lang="el-GR" altLang="en-US" sz="2800" dirty="0"/>
              <a:t>Ζητήσαμε από τα παιδιά να φτιάξουν το σπίτι των μεγάλων και το σπίτι των μαύρων</a:t>
            </a:r>
          </a:p>
          <a:p>
            <a:pPr>
              <a:buFont typeface="Wingdings 2" panose="05020102010507070707" pitchFamily="18" charset="2"/>
              <a:buNone/>
            </a:pPr>
            <a:r>
              <a:rPr lang="el-GR" altLang="en-US" sz="2800" dirty="0"/>
              <a:t>	Μέχρι 8 χρονών τα παιδιά μετέτρεψαν το πρόβλημα σε πρόβλημα χωριστής ταξινόμησης. Έβαζαν στο πρώτο σπίτι όλα τα μεγάλα ζωάκια και στο δεύτερο τα μικρά μαύρα.  Η απάντησή τους στο ερώτημα «τι σου ζητήθηκε να κάνεις» φανέρωνε τη «μετατόπιση» του προβλήματος. «Να βάλω τα μεγάλα εδώ και τα μικρά εκεί» σε ένα κουτί τα μεγάλα  και σε ένα κουτί τα μικρά μαύρα.</a:t>
            </a:r>
          </a:p>
          <a:p>
            <a:pPr>
              <a:buFont typeface="Wingdings 2" panose="05020102010507070707" pitchFamily="18" charset="2"/>
              <a:buNone/>
            </a:pPr>
            <a:r>
              <a:rPr lang="el-GR" altLang="en-US" sz="2800" dirty="0"/>
              <a:t>	Τα παιδιά 8-10 χρονών, εμφάνιζαν διαφορετικές ενδιαφέρουσες συμπεριφορές που φανέρωναν την προσπάθειά τους να μετατρέψουν, να συμμορφώσουν τα σχήματα ταξινόμησης που διέθεταν, ψάχνοντας για συμβιβασμούς. Για παράδειγμα, αφαιρούσαν τα ζώα που ανήκαν και στις δύο τάξεις και δεν τα τοποθετούσαν σε κανένα από τα σπίτια ή έβαζαν το ένα από τα δύο μεγάλα μάυρα ζώα στο ένα σπίτι και το άλλο στο άλλο σπίτι (σσ. 29-32</a:t>
            </a:r>
            <a:r>
              <a:rPr lang="el-GR" altLang="en-US" sz="2800" dirty="0" smtClean="0"/>
              <a:t>)</a:t>
            </a:r>
            <a:endParaRPr lang="el-GR" altLang="en-US" sz="2800" dirty="0"/>
          </a:p>
        </p:txBody>
      </p:sp>
    </p:spTree>
    <p:extLst>
      <p:ext uri="{BB962C8B-B14F-4D97-AF65-F5344CB8AC3E}">
        <p14:creationId xmlns:p14="http://schemas.microsoft.com/office/powerpoint/2010/main" val="41089657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ΝΟΗΜΟΣΥΝΗ</a:t>
            </a:r>
            <a:endParaRPr lang="el-GR" dirty="0"/>
          </a:p>
        </p:txBody>
      </p:sp>
      <p:sp>
        <p:nvSpPr>
          <p:cNvPr id="3" name="Θέση περιεχομένου 2"/>
          <p:cNvSpPr>
            <a:spLocks noGrp="1"/>
          </p:cNvSpPr>
          <p:nvPr>
            <p:ph idx="1"/>
          </p:nvPr>
        </p:nvSpPr>
        <p:spPr/>
        <p:txBody>
          <a:bodyPr>
            <a:normAutofit fontScale="77500" lnSpcReduction="20000"/>
          </a:bodyPr>
          <a:lstStyle/>
          <a:p>
            <a:pPr marL="0" indent="0">
              <a:buNone/>
            </a:pPr>
            <a:r>
              <a:rPr lang="el-GR" sz="2800" dirty="0"/>
              <a:t>Η νοημοσύνη  είναι ακριβώς αυτή η ικανότητα του ατόμου να προσαρμόζεται στο περιβάλλον ≠ Τεστ </a:t>
            </a:r>
            <a:r>
              <a:rPr lang="el-GR" sz="2800" dirty="0" smtClean="0"/>
              <a:t>νοημοσύνης</a:t>
            </a:r>
            <a:endParaRPr lang="el-GR" sz="2800" dirty="0"/>
          </a:p>
          <a:p>
            <a:pPr marL="0" indent="0">
              <a:buNone/>
            </a:pPr>
            <a:r>
              <a:rPr lang="el-GR" sz="2800" dirty="0">
                <a:solidFill>
                  <a:srgbClr val="FF0000"/>
                </a:solidFill>
              </a:rPr>
              <a:t>Ποια η συνέπεια αυτής της θέσης για την εκπαίδευση</a:t>
            </a:r>
            <a:r>
              <a:rPr lang="el-GR" sz="2800" dirty="0" smtClean="0">
                <a:solidFill>
                  <a:srgbClr val="FF0000"/>
                </a:solidFill>
              </a:rPr>
              <a:t>;</a:t>
            </a:r>
            <a:endParaRPr lang="el-GR" sz="2800" dirty="0">
              <a:solidFill>
                <a:srgbClr val="FF0000"/>
              </a:solidFill>
            </a:endParaRPr>
          </a:p>
          <a:p>
            <a:pPr marL="0" indent="0">
              <a:buNone/>
            </a:pPr>
            <a:r>
              <a:rPr lang="el-GR" sz="2800" dirty="0"/>
              <a:t>Νοημοσύνη δεν είναι η ίδια η γνώση. Είναι ένα πλαίσιο το οποίο δίνει νόημα στις πληροφορίες που παίρνει το παιδί. Συνδέεται άμεσα με τις γνωστικές δομές και με την προσαρμογή</a:t>
            </a:r>
            <a:r>
              <a:rPr lang="el-GR" sz="2800" dirty="0" smtClean="0"/>
              <a:t>.</a:t>
            </a:r>
            <a:endParaRPr lang="el-GR" sz="2800" dirty="0"/>
          </a:p>
          <a:p>
            <a:pPr marL="0" indent="0">
              <a:buNone/>
            </a:pPr>
            <a:r>
              <a:rPr lang="el-GR" sz="2800" dirty="0"/>
              <a:t>Η σημασία αυτής της θεωρίας είναι πολύ μεγάλη για την εκπαίδευση. Αντιδιαστέλλει την αποστήθιση πληροφοριών με την οικοδόμηση της γνώσης</a:t>
            </a:r>
            <a:r>
              <a:rPr lang="el-GR" sz="2800" dirty="0" smtClean="0"/>
              <a:t>.</a:t>
            </a:r>
            <a:endParaRPr lang="el-GR" sz="2800" dirty="0"/>
          </a:p>
          <a:p>
            <a:pPr marL="0" indent="0">
              <a:buNone/>
            </a:pPr>
            <a:r>
              <a:rPr lang="el-GR" sz="2800" dirty="0">
                <a:solidFill>
                  <a:srgbClr val="FF0000"/>
                </a:solidFill>
              </a:rPr>
              <a:t>Η νοημοσύνη δεν είναι ούτε χάρισμα ούτε και μια ικανότητα η οποία μπορεί να μετρηθεί. Αποτελείται από το σύνολο των γνωστικών λειτουργιών οι οποίες παίζουν έναν καθοριστικό ρόλο στην ανάπτυξη της σκέψης δημιουργώντας όλο και πιο ευέλικτες και πλούσιες γνωστικές δομές.</a:t>
            </a:r>
          </a:p>
          <a:p>
            <a:pPr marL="0" indent="0">
              <a:buNone/>
            </a:pPr>
            <a:endParaRPr lang="el-GR" sz="2800" dirty="0"/>
          </a:p>
        </p:txBody>
      </p:sp>
    </p:spTree>
    <p:extLst>
      <p:ext uri="{BB962C8B-B14F-4D97-AF65-F5344CB8AC3E}">
        <p14:creationId xmlns:p14="http://schemas.microsoft.com/office/powerpoint/2010/main" val="39661638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marL="548640" indent="-411480">
              <a:buClr>
                <a:schemeClr val="tx1">
                  <a:shade val="95000"/>
                </a:schemeClr>
              </a:buClr>
              <a:defRPr/>
            </a:pPr>
            <a:r>
              <a:rPr lang="el-GR" dirty="0"/>
              <a:t>Πηγή της νοημοσύνης είναι η </a:t>
            </a:r>
            <a:r>
              <a:rPr lang="el-GR" b="1" dirty="0"/>
              <a:t>πράξη</a:t>
            </a:r>
            <a:endParaRPr lang="en-US" b="1" dirty="0"/>
          </a:p>
        </p:txBody>
      </p:sp>
      <p:sp>
        <p:nvSpPr>
          <p:cNvPr id="3" name="Θέση περιεχομένου 2"/>
          <p:cNvSpPr>
            <a:spLocks noGrp="1"/>
          </p:cNvSpPr>
          <p:nvPr>
            <p:ph idx="1"/>
          </p:nvPr>
        </p:nvSpPr>
        <p:spPr/>
        <p:txBody>
          <a:bodyPr>
            <a:normAutofit fontScale="70000" lnSpcReduction="20000"/>
          </a:bodyPr>
          <a:lstStyle/>
          <a:p>
            <a:pPr marL="548640" indent="-411480">
              <a:buClr>
                <a:schemeClr val="tx1">
                  <a:shade val="95000"/>
                </a:schemeClr>
              </a:buClr>
              <a:buNone/>
              <a:defRPr/>
            </a:pPr>
            <a:r>
              <a:rPr lang="el-GR" sz="2800" dirty="0"/>
              <a:t>Οι πράξεις οδηγούν σε δύο είδη γνώσης.</a:t>
            </a:r>
          </a:p>
          <a:p>
            <a:pPr marL="548640" indent="-411480">
              <a:buClr>
                <a:schemeClr val="tx1">
                  <a:shade val="95000"/>
                </a:schemeClr>
              </a:buClr>
              <a:buNone/>
              <a:defRPr/>
            </a:pPr>
            <a:r>
              <a:rPr lang="el-GR" sz="2800" dirty="0"/>
              <a:t>Α</a:t>
            </a:r>
            <a:r>
              <a:rPr lang="el-GR" sz="2800" b="1" dirty="0"/>
              <a:t>) Η φυσική γνώση </a:t>
            </a:r>
            <a:r>
              <a:rPr lang="el-GR" sz="2800" dirty="0"/>
              <a:t>που προκύπτει από τις ενέργειές μας πάνω σε συγκεκριμένα αντικείμενα (εμπειρία / εμπειρική αφαίρεση)</a:t>
            </a:r>
          </a:p>
          <a:p>
            <a:pPr marL="548640" indent="-411480">
              <a:buClr>
                <a:schemeClr val="tx1">
                  <a:shade val="95000"/>
                </a:schemeClr>
              </a:buClr>
              <a:buNone/>
              <a:defRPr/>
            </a:pPr>
            <a:r>
              <a:rPr lang="el-GR" sz="2800" dirty="0"/>
              <a:t>Β) </a:t>
            </a:r>
            <a:r>
              <a:rPr lang="el-GR" sz="2800" b="1" dirty="0"/>
              <a:t>Η λογικο-μαθηματική γνώση </a:t>
            </a:r>
            <a:r>
              <a:rPr lang="el-GR" sz="2800" dirty="0"/>
              <a:t>που στηρίζεται σε συντονισμένες πράξεις και σε μια μορφή αφαίρεσης η οποία ονομάζεται στοχαστική /αντανακλαστική αφαίρεση. Η γνώση αυτή δεν εξάγεται από τα ίδια τα αντικείμενα αλλά από τον (νοητικό ) συνδυασμό των αποτελεσμάτων των πράξεών μας. Με άλλα λόγια μέσα στην έννοια της πράξης εντάσσεται και η νοητική πράξη.</a:t>
            </a:r>
          </a:p>
          <a:p>
            <a:pPr marL="548640" indent="-411480">
              <a:buClr>
                <a:schemeClr val="tx1">
                  <a:shade val="95000"/>
                </a:schemeClr>
              </a:buClr>
              <a:buNone/>
              <a:defRPr/>
            </a:pPr>
            <a:r>
              <a:rPr lang="el-GR" sz="2800" dirty="0"/>
              <a:t> </a:t>
            </a:r>
          </a:p>
          <a:p>
            <a:pPr marL="548640" indent="-411480">
              <a:buClr>
                <a:schemeClr val="tx1">
                  <a:shade val="95000"/>
                </a:schemeClr>
              </a:buClr>
              <a:buNone/>
              <a:defRPr/>
            </a:pPr>
            <a:r>
              <a:rPr lang="el-GR" sz="2800" i="1" dirty="0"/>
              <a:t>«Σήμερα έμαθα ότι 9 φορές το 11 και 11 φορές το 9 είναι το ίδιο πράγμα!» (9 ετών)</a:t>
            </a:r>
            <a:endParaRPr lang="el-GR" sz="2800" dirty="0"/>
          </a:p>
          <a:p>
            <a:pPr marL="548640" indent="-411480">
              <a:buClr>
                <a:schemeClr val="tx1">
                  <a:shade val="95000"/>
                </a:schemeClr>
              </a:buClr>
              <a:buNone/>
              <a:defRPr/>
            </a:pPr>
            <a:r>
              <a:rPr lang="el-GR" sz="2800" i="1" dirty="0"/>
              <a:t>«Ποιος σου το εξήγησε;»</a:t>
            </a:r>
            <a:endParaRPr lang="el-GR" sz="2800" dirty="0"/>
          </a:p>
          <a:p>
            <a:pPr marL="548640" indent="-411480">
              <a:buClr>
                <a:schemeClr val="tx1">
                  <a:shade val="95000"/>
                </a:schemeClr>
              </a:buClr>
              <a:buNone/>
              <a:defRPr/>
            </a:pPr>
            <a:r>
              <a:rPr lang="el-GR" sz="2800" i="1" dirty="0"/>
              <a:t>«Μόνη μου το έμαθα αλλά δεν ξέρω πώς»</a:t>
            </a:r>
            <a:endParaRPr lang="el-GR" sz="2800" dirty="0"/>
          </a:p>
          <a:p>
            <a:pPr marL="0" indent="0">
              <a:buNone/>
            </a:pPr>
            <a:endParaRPr lang="el-GR" sz="2800" dirty="0"/>
          </a:p>
        </p:txBody>
      </p:sp>
    </p:spTree>
    <p:extLst>
      <p:ext uri="{BB962C8B-B14F-4D97-AF65-F5344CB8AC3E}">
        <p14:creationId xmlns:p14="http://schemas.microsoft.com/office/powerpoint/2010/main" val="4172211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n-US" dirty="0"/>
              <a:t>Μέθοδος Πιαζέ</a:t>
            </a:r>
          </a:p>
        </p:txBody>
      </p:sp>
      <p:sp>
        <p:nvSpPr>
          <p:cNvPr id="3" name="Θέση περιεχομένου 2"/>
          <p:cNvSpPr>
            <a:spLocks noGrp="1"/>
          </p:cNvSpPr>
          <p:nvPr>
            <p:ph idx="1"/>
          </p:nvPr>
        </p:nvSpPr>
        <p:spPr/>
        <p:txBody>
          <a:bodyPr>
            <a:normAutofit fontScale="92500" lnSpcReduction="10000"/>
          </a:bodyPr>
          <a:lstStyle/>
          <a:p>
            <a:pPr marL="0" indent="0">
              <a:buNone/>
            </a:pPr>
            <a:r>
              <a:rPr lang="el-GR" sz="2800" dirty="0"/>
              <a:t>Ο Πιαζέ χρησιμοποιεί για τις μελέτες του την </a:t>
            </a:r>
            <a:r>
              <a:rPr lang="el-GR" sz="2800" b="1" dirty="0"/>
              <a:t>κλινική μέθοδο</a:t>
            </a:r>
            <a:r>
              <a:rPr lang="el-GR" sz="2800" dirty="0"/>
              <a:t>.</a:t>
            </a:r>
          </a:p>
          <a:p>
            <a:pPr marL="0" indent="0">
              <a:buNone/>
            </a:pPr>
            <a:r>
              <a:rPr lang="el-GR" sz="2800" dirty="0"/>
              <a:t>Οι </a:t>
            </a:r>
            <a:r>
              <a:rPr lang="el-GR" sz="2800" b="1" dirty="0"/>
              <a:t>κλινικές συνεντεύξεις </a:t>
            </a:r>
            <a:r>
              <a:rPr lang="el-GR" sz="2800" dirty="0"/>
              <a:t>έχουν κατά κύριο λόγο </a:t>
            </a:r>
            <a:r>
              <a:rPr lang="el-GR" sz="2800" b="1" dirty="0"/>
              <a:t>διαγνωστικό χαρακτήρα  </a:t>
            </a:r>
            <a:r>
              <a:rPr lang="el-GR" sz="2800" dirty="0"/>
              <a:t>και δεν αποτελούν οι ίδιες μια άμεση μορφή διδασκαλίας. Περισσότερο βοηθούν τον πειραματιστή ή τον δάσκαλο να κατανοήσει  τη γνωστική λειτουργία των παιδιών και το κατά πόσο αυτά έχουν ή δεν έχουν κατακτήσει κάποια από τα γνωστικά σχήματα. </a:t>
            </a:r>
          </a:p>
          <a:p>
            <a:pPr marL="0" indent="0">
              <a:buNone/>
            </a:pPr>
            <a:r>
              <a:rPr lang="el-GR" sz="2800" dirty="0"/>
              <a:t>Ο ρόλος του ερευνητή/εκπαιδευτικού είναι ιδιαίτερα σημαντικός κατά τον σχεδιασμό, αλλά κυρίως κατά τη διεξαγωγή μιας κλινικής συνέντευξης</a:t>
            </a:r>
            <a:r>
              <a:rPr lang="el-GR" sz="2800" dirty="0" smtClean="0"/>
              <a:t>.</a:t>
            </a:r>
            <a:endParaRPr lang="el-GR" sz="2800" dirty="0"/>
          </a:p>
        </p:txBody>
      </p:sp>
    </p:spTree>
    <p:extLst>
      <p:ext uri="{BB962C8B-B14F-4D97-AF65-F5344CB8AC3E}">
        <p14:creationId xmlns:p14="http://schemas.microsoft.com/office/powerpoint/2010/main" val="36450584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800" dirty="0"/>
              <a:t>Στο </a:t>
            </a:r>
            <a:r>
              <a:rPr lang="en-US" sz="2800" dirty="0"/>
              <a:t>X</a:t>
            </a:r>
            <a:r>
              <a:rPr lang="el-GR" sz="2800" dirty="0"/>
              <a:t>ριστοφίδη- Ενρίκες (</a:t>
            </a:r>
            <a:r>
              <a:rPr lang="el-GR" sz="2800" dirty="0" smtClean="0"/>
              <a:t>1997)</a:t>
            </a:r>
            <a:r>
              <a:rPr lang="en-US" sz="2800" dirty="0" smtClean="0"/>
              <a:t> </a:t>
            </a:r>
            <a:r>
              <a:rPr lang="el-GR" sz="2800" dirty="0" smtClean="0"/>
              <a:t>από το</a:t>
            </a:r>
            <a:r>
              <a:rPr lang="en-US" sz="2800" dirty="0"/>
              <a:t> </a:t>
            </a:r>
            <a:r>
              <a:rPr lang="en-US" sz="2800" dirty="0" smtClean="0"/>
              <a:t>Piaget </a:t>
            </a:r>
            <a:r>
              <a:rPr lang="en-US" sz="2800" dirty="0"/>
              <a:t>J., La </a:t>
            </a:r>
            <a:r>
              <a:rPr lang="en-US" sz="2800" dirty="0" err="1"/>
              <a:t>représentation</a:t>
            </a:r>
            <a:r>
              <a:rPr lang="en-US" sz="2800" dirty="0"/>
              <a:t> du </a:t>
            </a:r>
            <a:r>
              <a:rPr lang="en-US" sz="2800" dirty="0" smtClean="0"/>
              <a:t>monde chez </a:t>
            </a:r>
            <a:r>
              <a:rPr lang="en-US" sz="2800" dirty="0" err="1"/>
              <a:t>l’enfant</a:t>
            </a:r>
            <a:r>
              <a:rPr lang="en-US" sz="2800" dirty="0"/>
              <a:t>, Paris </a:t>
            </a:r>
            <a:r>
              <a:rPr lang="en-US" sz="2800" dirty="0" smtClean="0"/>
              <a:t>1926</a:t>
            </a:r>
            <a:endParaRPr lang="el-GR" altLang="en-US" sz="2800" dirty="0"/>
          </a:p>
        </p:txBody>
      </p:sp>
      <p:sp>
        <p:nvSpPr>
          <p:cNvPr id="3" name="Θέση περιεχομένου 2"/>
          <p:cNvSpPr>
            <a:spLocks noGrp="1"/>
          </p:cNvSpPr>
          <p:nvPr>
            <p:ph idx="1"/>
          </p:nvPr>
        </p:nvSpPr>
        <p:spPr/>
        <p:txBody>
          <a:bodyPr>
            <a:normAutofit/>
          </a:bodyPr>
          <a:lstStyle/>
          <a:p>
            <a:pPr marL="0" indent="0">
              <a:buNone/>
            </a:pPr>
            <a:r>
              <a:rPr lang="el-GR" altLang="en-US" sz="2800" dirty="0"/>
              <a:t>«Είναι δύσκολο να μη μιλάει κανείς πολύ όταν ρωτάει ένα παιδί και ιδιαίτερα όταν είναι παιδαγωγός! … </a:t>
            </a:r>
            <a:r>
              <a:rPr lang="en-US" altLang="en-US" sz="2800" dirty="0"/>
              <a:t>. </a:t>
            </a:r>
            <a:r>
              <a:rPr lang="el-GR" altLang="en-US" sz="2800" dirty="0"/>
              <a:t>Ο καλός πειραματιστής πρέπει να διαθέτει δύο ιδιότητες</a:t>
            </a:r>
            <a:r>
              <a:rPr lang="en-US" altLang="en-US" sz="2800" dirty="0"/>
              <a:t> </a:t>
            </a:r>
            <a:r>
              <a:rPr lang="el-GR" altLang="en-US" sz="2800" dirty="0"/>
              <a:t>συχνά ασυμβίβαστες μεταξύ τους: να ξέρει να παρατηρεί, δηλαδή να αφήνει το παιδί να μιλάει, να μη χαλάει τίποτα και συγχρόνως να ξέρει να ψάχνει κάτι συγκεκριμένο, να έχει κάθε λεπτό μια υπόθεση εργασίας, κάποια θεωρία, σωστή ή λανθασμένη για να ελέγξει» (σελ. 36).</a:t>
            </a:r>
          </a:p>
          <a:p>
            <a:pPr marL="0" indent="0">
              <a:buNone/>
            </a:pPr>
            <a:endParaRPr lang="el-GR" sz="2800" dirty="0"/>
          </a:p>
        </p:txBody>
      </p:sp>
    </p:spTree>
    <p:extLst>
      <p:ext uri="{BB962C8B-B14F-4D97-AF65-F5344CB8AC3E}">
        <p14:creationId xmlns:p14="http://schemas.microsoft.com/office/powerpoint/2010/main" val="35419639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dirty="0" smtClean="0"/>
              <a:t>Είδη γνώσης </a:t>
            </a:r>
            <a:r>
              <a:rPr lang="el-GR" sz="4000" dirty="0"/>
              <a:t>με </a:t>
            </a:r>
            <a:r>
              <a:rPr lang="el-GR" sz="4000" dirty="0" smtClean="0"/>
              <a:t>βάση </a:t>
            </a:r>
            <a:r>
              <a:rPr lang="el-GR" sz="4000" dirty="0"/>
              <a:t>τη </a:t>
            </a:r>
            <a:r>
              <a:rPr lang="el-GR" sz="4000" dirty="0" smtClean="0"/>
              <a:t>θεωρία </a:t>
            </a:r>
            <a:r>
              <a:rPr lang="el-GR" sz="4000" dirty="0"/>
              <a:t>του </a:t>
            </a:r>
            <a:r>
              <a:rPr lang="en-US" sz="4000" dirty="0"/>
              <a:t>Piaget</a:t>
            </a:r>
            <a:endParaRPr lang="el-GR" altLang="en-US" sz="4000" dirty="0"/>
          </a:p>
        </p:txBody>
      </p:sp>
      <p:sp>
        <p:nvSpPr>
          <p:cNvPr id="3" name="Θέση περιεχομένου 2"/>
          <p:cNvSpPr>
            <a:spLocks noGrp="1"/>
          </p:cNvSpPr>
          <p:nvPr>
            <p:ph idx="1"/>
          </p:nvPr>
        </p:nvSpPr>
        <p:spPr/>
        <p:txBody>
          <a:bodyPr>
            <a:normAutofit/>
          </a:bodyPr>
          <a:lstStyle/>
          <a:p>
            <a:pPr marL="0" indent="0">
              <a:buNone/>
            </a:pPr>
            <a:r>
              <a:rPr lang="en-US" altLang="en-US" sz="2800" dirty="0"/>
              <a:t>1.</a:t>
            </a:r>
            <a:r>
              <a:rPr lang="el-GR" altLang="en-US" sz="2800" dirty="0">
                <a:solidFill>
                  <a:srgbClr val="990099"/>
                </a:solidFill>
              </a:rPr>
              <a:t>Φυσική γνώση:</a:t>
            </a:r>
            <a:r>
              <a:rPr lang="el-GR" altLang="en-US" sz="2800" dirty="0"/>
              <a:t> </a:t>
            </a:r>
            <a:r>
              <a:rPr lang="el-GR" altLang="en-US" sz="2800" dirty="0">
                <a:hlinkClick r:id="rId3"/>
              </a:rPr>
              <a:t>Γνώση</a:t>
            </a:r>
            <a:r>
              <a:rPr lang="el-GR" altLang="en-US" sz="2800" dirty="0"/>
              <a:t> αντικειμένων εξωτερικής πραγματικότητας (χρώμα , μέγεθος, απλές ιδιότητες των αντικειμένων)</a:t>
            </a:r>
          </a:p>
          <a:p>
            <a:pPr marL="0" indent="0">
              <a:buNone/>
            </a:pPr>
            <a:r>
              <a:rPr lang="el-GR" altLang="en-US" sz="2800" dirty="0"/>
              <a:t>Π.χ. </a:t>
            </a:r>
            <a:r>
              <a:rPr lang="el-GR" altLang="en-US" sz="2800" i="1" dirty="0"/>
              <a:t>«Η μπάλα πηδά και κυλά»</a:t>
            </a:r>
          </a:p>
          <a:p>
            <a:pPr marL="0" indent="0">
              <a:buNone/>
            </a:pPr>
            <a:r>
              <a:rPr lang="el-GR" altLang="en-US" sz="2800" dirty="0"/>
              <a:t>Η γνώση αυτή προέρχεται εμπειρικά με παρατήρηση και στη συνέχεια με απλή αφαίρεση.</a:t>
            </a:r>
          </a:p>
          <a:p>
            <a:pPr marL="0" indent="0">
              <a:buNone/>
            </a:pPr>
            <a:endParaRPr lang="el-GR" sz="2800" dirty="0"/>
          </a:p>
        </p:txBody>
      </p:sp>
    </p:spTree>
    <p:extLst>
      <p:ext uri="{BB962C8B-B14F-4D97-AF65-F5344CB8AC3E}">
        <p14:creationId xmlns:p14="http://schemas.microsoft.com/office/powerpoint/2010/main" val="31851739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2. Κοινωνική – συμβατική γνώση</a:t>
            </a:r>
            <a:endParaRPr lang="el-GR" altLang="en-US" dirty="0"/>
          </a:p>
        </p:txBody>
      </p:sp>
      <p:sp>
        <p:nvSpPr>
          <p:cNvPr id="3" name="Θέση περιεχομένου 2"/>
          <p:cNvSpPr>
            <a:spLocks noGrp="1"/>
          </p:cNvSpPr>
          <p:nvPr>
            <p:ph idx="1"/>
          </p:nvPr>
        </p:nvSpPr>
        <p:spPr/>
        <p:txBody>
          <a:bodyPr>
            <a:normAutofit/>
          </a:bodyPr>
          <a:lstStyle/>
          <a:p>
            <a:pPr>
              <a:buNone/>
            </a:pPr>
            <a:r>
              <a:rPr lang="el-GR" altLang="en-US" sz="2800" dirty="0"/>
              <a:t>Τέτοιου τύπου είναι οι δηλωτικές γνώσεις :</a:t>
            </a:r>
          </a:p>
          <a:p>
            <a:r>
              <a:rPr lang="el-GR" altLang="en-US" sz="2800" dirty="0"/>
              <a:t>Ονόματα μερών της βδομάδας</a:t>
            </a:r>
          </a:p>
          <a:p>
            <a:r>
              <a:rPr lang="el-GR" altLang="en-US" sz="2800" dirty="0"/>
              <a:t>Ημερομηνίες</a:t>
            </a:r>
          </a:p>
          <a:p>
            <a:r>
              <a:rPr lang="el-GR" altLang="en-US" sz="2800" dirty="0"/>
              <a:t>Γιορτές και έθιμα</a:t>
            </a:r>
          </a:p>
          <a:p>
            <a:endParaRPr lang="el-GR" altLang="en-US" sz="2800" dirty="0"/>
          </a:p>
          <a:p>
            <a:pPr>
              <a:buNone/>
            </a:pPr>
            <a:r>
              <a:rPr lang="el-GR" altLang="en-US" sz="2800" dirty="0">
                <a:solidFill>
                  <a:srgbClr val="C00000"/>
                </a:solidFill>
              </a:rPr>
              <a:t>	Πώς κατακτά το παιδί αυτές τις γνώσεις;</a:t>
            </a:r>
          </a:p>
          <a:p>
            <a:pPr>
              <a:buNone/>
            </a:pPr>
            <a:r>
              <a:rPr lang="el-GR" altLang="en-US" sz="2800" dirty="0">
                <a:solidFill>
                  <a:srgbClr val="C00000"/>
                </a:solidFill>
              </a:rPr>
              <a:t>	Με μίμηση, επανάληψη αλλά και άμεση </a:t>
            </a:r>
            <a:r>
              <a:rPr lang="el-GR" altLang="en-US" sz="2800" dirty="0" smtClean="0">
                <a:solidFill>
                  <a:srgbClr val="C00000"/>
                </a:solidFill>
              </a:rPr>
              <a:t>διδασκαλία</a:t>
            </a:r>
            <a:endParaRPr lang="el-GR" altLang="en-US" sz="2800" dirty="0">
              <a:solidFill>
                <a:srgbClr val="C00000"/>
              </a:solidFill>
            </a:endParaRPr>
          </a:p>
        </p:txBody>
      </p:sp>
    </p:spTree>
    <p:extLst>
      <p:ext uri="{BB962C8B-B14F-4D97-AF65-F5344CB8AC3E}">
        <p14:creationId xmlns:p14="http://schemas.microsoft.com/office/powerpoint/2010/main" val="2627832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3. Λογικο-μαθηματική γνώση</a:t>
            </a:r>
          </a:p>
        </p:txBody>
      </p:sp>
      <p:sp>
        <p:nvSpPr>
          <p:cNvPr id="3" name="Θέση περιεχομένου 2"/>
          <p:cNvSpPr>
            <a:spLocks noGrp="1"/>
          </p:cNvSpPr>
          <p:nvPr>
            <p:ph idx="1"/>
          </p:nvPr>
        </p:nvSpPr>
        <p:spPr/>
        <p:txBody>
          <a:bodyPr>
            <a:normAutofit/>
          </a:bodyPr>
          <a:lstStyle/>
          <a:p>
            <a:pPr marL="0" indent="0">
              <a:buNone/>
            </a:pPr>
            <a:r>
              <a:rPr lang="el-GR" sz="2800" dirty="0"/>
              <a:t>Γνώση η οποία αφορά νοητικές σχέσεις (π.χ σχέσεις μεταξύ αντικειμένων)</a:t>
            </a:r>
          </a:p>
          <a:p>
            <a:pPr marL="0" indent="0">
              <a:buNone/>
            </a:pPr>
            <a:r>
              <a:rPr lang="el-GR" sz="2800" dirty="0"/>
              <a:t>Π.χ. ο αριθμός των αντικειμένων (όταν δεν προσθέσουμε ή δεν αφαιρέσουμε κάτι) παραμένει ο ίδιος ανεξάρτητα από τη θέση τους.</a:t>
            </a:r>
          </a:p>
          <a:p>
            <a:pPr marL="0" indent="0">
              <a:buNone/>
            </a:pPr>
            <a:r>
              <a:rPr lang="el-GR" sz="2800" dirty="0">
                <a:solidFill>
                  <a:srgbClr val="FF0000"/>
                </a:solidFill>
              </a:rPr>
              <a:t>Πώς κατακτιέται αυτή η γνώση;</a:t>
            </a:r>
          </a:p>
          <a:p>
            <a:pPr marL="0" indent="0">
              <a:buNone/>
            </a:pPr>
            <a:r>
              <a:rPr lang="el-GR" sz="2800" dirty="0">
                <a:solidFill>
                  <a:srgbClr val="FF0000"/>
                </a:solidFill>
              </a:rPr>
              <a:t>Διδάσκεται;</a:t>
            </a:r>
          </a:p>
        </p:txBody>
      </p:sp>
    </p:spTree>
    <p:extLst>
      <p:ext uri="{BB962C8B-B14F-4D97-AF65-F5344CB8AC3E}">
        <p14:creationId xmlns:p14="http://schemas.microsoft.com/office/powerpoint/2010/main" val="38111173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Η λογικο-μαθηματική γνώση:</a:t>
            </a:r>
          </a:p>
        </p:txBody>
      </p:sp>
      <p:sp>
        <p:nvSpPr>
          <p:cNvPr id="3" name="Θέση περιεχομένου 2"/>
          <p:cNvSpPr>
            <a:spLocks noGrp="1"/>
          </p:cNvSpPr>
          <p:nvPr>
            <p:ph idx="1"/>
          </p:nvPr>
        </p:nvSpPr>
        <p:spPr/>
        <p:txBody>
          <a:bodyPr>
            <a:normAutofit/>
          </a:bodyPr>
          <a:lstStyle/>
          <a:p>
            <a:pPr marL="0" indent="0">
              <a:buNone/>
            </a:pPr>
            <a:r>
              <a:rPr lang="el-GR" sz="2800" dirty="0">
                <a:solidFill>
                  <a:srgbClr val="FF0000"/>
                </a:solidFill>
              </a:rPr>
              <a:t>Δομείται</a:t>
            </a:r>
            <a:r>
              <a:rPr lang="el-GR" sz="2800" dirty="0"/>
              <a:t> από τις σχέσεις που </a:t>
            </a:r>
            <a:r>
              <a:rPr lang="el-GR" sz="2800" dirty="0">
                <a:solidFill>
                  <a:srgbClr val="FF0000"/>
                </a:solidFill>
              </a:rPr>
              <a:t>ανακαλύπτουν</a:t>
            </a:r>
            <a:r>
              <a:rPr lang="el-GR" sz="2800" dirty="0"/>
              <a:t> τα παιδιά. Κατά συνέπεια, τα παιδιά πρέπει να </a:t>
            </a:r>
            <a:r>
              <a:rPr lang="el-GR" sz="2800" dirty="0">
                <a:solidFill>
                  <a:srgbClr val="FF0000"/>
                </a:solidFill>
              </a:rPr>
              <a:t>ενθαρρύνονται</a:t>
            </a:r>
            <a:r>
              <a:rPr lang="el-GR" sz="2800" dirty="0"/>
              <a:t> να δράσουν (νοητικά ή φυσικά) με αντικείμενα για να διευρύνουν τη λογικο-μαθηματική γνώση.</a:t>
            </a:r>
          </a:p>
          <a:p>
            <a:pPr marL="0" indent="0">
              <a:buNone/>
            </a:pPr>
            <a:r>
              <a:rPr lang="el-GR" sz="2800" dirty="0"/>
              <a:t>Η λογικο-μαθηματική γνώση δεν </a:t>
            </a:r>
            <a:r>
              <a:rPr lang="el-GR" sz="2800" dirty="0">
                <a:solidFill>
                  <a:srgbClr val="FF0000"/>
                </a:solidFill>
              </a:rPr>
              <a:t>ξεχνιέται</a:t>
            </a:r>
            <a:r>
              <a:rPr lang="el-GR" sz="2800" dirty="0"/>
              <a:t>. Μεταβιβάζεται από μία συνθήκη σε μια άλλη, ιδίως όταν αυτές οι συνθήκες έχουν κοινά χαρακτηριστικά, είναι δηλαδή ισόμορφες</a:t>
            </a:r>
            <a:r>
              <a:rPr lang="el-GR" sz="2800" dirty="0" smtClean="0"/>
              <a:t>.</a:t>
            </a:r>
            <a:endParaRPr lang="el-GR" sz="2800" dirty="0"/>
          </a:p>
        </p:txBody>
      </p:sp>
    </p:spTree>
    <p:extLst>
      <p:ext uri="{BB962C8B-B14F-4D97-AF65-F5344CB8AC3E}">
        <p14:creationId xmlns:p14="http://schemas.microsoft.com/office/powerpoint/2010/main" val="27941266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628800"/>
            <a:ext cx="8229600" cy="1384995"/>
          </a:xfrm>
          <a:prstGeom prst="rect">
            <a:avLst/>
          </a:prstGeom>
        </p:spPr>
        <p:txBody>
          <a:bodyPr wrap="square">
            <a:spAutoFit/>
          </a:bodyPr>
          <a:lstStyle/>
          <a:p>
            <a:r>
              <a:rPr lang="el-GR" altLang="en-US" sz="2800" dirty="0"/>
              <a:t>Ενότητα </a:t>
            </a:r>
            <a:r>
              <a:rPr lang="el-GR" altLang="en-US" sz="2800" dirty="0" smtClean="0"/>
              <a:t>2</a:t>
            </a:r>
            <a:r>
              <a:rPr lang="el-GR" altLang="en-US" sz="2800" baseline="30000" dirty="0" smtClean="0"/>
              <a:t>η</a:t>
            </a:r>
            <a:r>
              <a:rPr lang="el-GR" altLang="en-US" sz="2800" dirty="0" smtClean="0"/>
              <a:t> </a:t>
            </a:r>
            <a:r>
              <a:rPr lang="el-GR" altLang="en-US" sz="2800" dirty="0"/>
              <a:t>: </a:t>
            </a:r>
            <a:r>
              <a:rPr lang="el-GR" altLang="en-US" sz="2800" dirty="0" smtClean="0"/>
              <a:t>Γνωστικές </a:t>
            </a:r>
            <a:r>
              <a:rPr lang="el-GR" altLang="en-US" sz="2800" dirty="0"/>
              <a:t>θεωρίες Μάθησης- βασικές έννοιες της θεωρίας του </a:t>
            </a:r>
            <a:r>
              <a:rPr lang="en-US" altLang="en-US" sz="2800" dirty="0"/>
              <a:t>Piaget</a:t>
            </a:r>
            <a:r>
              <a:rPr lang="el-GR" altLang="en-US" sz="2800" dirty="0"/>
              <a:t> και η σχέση τους με την εκπαιδευτική διαδικασία</a:t>
            </a:r>
            <a:endParaRPr lang="en-US" altLang="en-US" sz="2800" dirty="0"/>
          </a:p>
        </p:txBody>
      </p:sp>
      <p:pic>
        <p:nvPicPr>
          <p:cNvPr id="4" name="Picture 5" descr="C:\Users\user\Desktop\EGGRAFA\TEAPH\15-16\Didaktiki I\keimena\κατάλογος.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8050" y="3573016"/>
            <a:ext cx="224790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2654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marL="609600" indent="-609600">
              <a:lnSpc>
                <a:spcPct val="90000"/>
              </a:lnSpc>
            </a:pPr>
            <a:r>
              <a:rPr lang="el-GR" altLang="en-US" dirty="0"/>
              <a:t>Διαβάστε το παράδειγμα που ακολουθεί.</a:t>
            </a:r>
          </a:p>
        </p:txBody>
      </p:sp>
      <p:sp>
        <p:nvSpPr>
          <p:cNvPr id="3" name="Θέση περιεχομένου 2"/>
          <p:cNvSpPr>
            <a:spLocks noGrp="1"/>
          </p:cNvSpPr>
          <p:nvPr>
            <p:ph idx="1"/>
          </p:nvPr>
        </p:nvSpPr>
        <p:spPr/>
        <p:txBody>
          <a:bodyPr>
            <a:normAutofit/>
          </a:bodyPr>
          <a:lstStyle/>
          <a:p>
            <a:pPr marL="0" indent="0">
              <a:buNone/>
            </a:pPr>
            <a:r>
              <a:rPr lang="el-GR" sz="2800" dirty="0"/>
              <a:t>Ο Στέφανος, 3,5 ετών, προσπαθεί να μάθει τις μέρες της εβδομάδας και τα ονόματα των μηνών και τα καταφέρνει αρκετά καλά. Δυσκολεύεται όμως αρκετά να βάλει σε χρονική σειρά 5 εικόνες μιας χρονικής ακολουθίας , ενώ τα καταφέρνει αρκετά καλά όταν έχει να βάλει σε χρονική σειρά 2 μόνο εικόνες.</a:t>
            </a:r>
          </a:p>
          <a:p>
            <a:pPr marL="0" indent="0">
              <a:buNone/>
            </a:pPr>
            <a:r>
              <a:rPr lang="el-GR" sz="2800" dirty="0">
                <a:solidFill>
                  <a:srgbClr val="FF0000"/>
                </a:solidFill>
              </a:rPr>
              <a:t>Τι έχει κατακτήσει σε σχέση με την έννοια του χρόνου και τι δεν έχει κατακτήσει ο Στέφανος; </a:t>
            </a:r>
          </a:p>
          <a:p>
            <a:pPr marL="0" indent="0">
              <a:buNone/>
            </a:pPr>
            <a:endParaRPr lang="el-GR" sz="2800" dirty="0"/>
          </a:p>
        </p:txBody>
      </p:sp>
    </p:spTree>
    <p:extLst>
      <p:ext uri="{BB962C8B-B14F-4D97-AF65-F5344CB8AC3E}">
        <p14:creationId xmlns:p14="http://schemas.microsoft.com/office/powerpoint/2010/main" val="38713707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marL="609600" indent="-609600">
              <a:lnSpc>
                <a:spcPct val="90000"/>
              </a:lnSpc>
            </a:pPr>
            <a:r>
              <a:rPr lang="el-GR" dirty="0"/>
              <a:t>Τι θα πρέπει να κάνει ο εκπαιδευτικός</a:t>
            </a:r>
            <a:r>
              <a:rPr lang="el-GR" dirty="0" smtClean="0"/>
              <a:t>;</a:t>
            </a:r>
            <a:endParaRPr lang="el-GR" altLang="en-US" dirty="0"/>
          </a:p>
        </p:txBody>
      </p:sp>
      <p:sp>
        <p:nvSpPr>
          <p:cNvPr id="3" name="Θέση περιεχομένου 2"/>
          <p:cNvSpPr>
            <a:spLocks noGrp="1"/>
          </p:cNvSpPr>
          <p:nvPr>
            <p:ph idx="1"/>
          </p:nvPr>
        </p:nvSpPr>
        <p:spPr/>
        <p:txBody>
          <a:bodyPr>
            <a:normAutofit/>
          </a:bodyPr>
          <a:lstStyle/>
          <a:p>
            <a:pPr marL="0" indent="0">
              <a:buNone/>
            </a:pPr>
            <a:r>
              <a:rPr lang="el-GR" altLang="en-US" sz="2800" dirty="0"/>
              <a:t>Α) Να του μάθει καλύτερα τις μέρες της βδομάδας.</a:t>
            </a:r>
          </a:p>
          <a:p>
            <a:pPr marL="0" indent="0">
              <a:buNone/>
            </a:pPr>
            <a:r>
              <a:rPr lang="el-GR" altLang="en-US" sz="2800" dirty="0"/>
              <a:t>Β) Να του δίνει 2 κάρτες για να τις τοποθετήσει σε χρονική ακολουθία έτσι ώστε να σταθεροποιήσει τη γνώση του προτού προχωρήσει</a:t>
            </a:r>
          </a:p>
          <a:p>
            <a:pPr marL="0" indent="0">
              <a:buNone/>
            </a:pPr>
            <a:r>
              <a:rPr lang="el-GR" altLang="en-US" sz="2800" dirty="0"/>
              <a:t>Γ) να δημιουργεί καταστάσεις που θα οδηγήσουν τον Στέφανο μέσα από τα εμπόδια που θα συναντήσει να μπορεί να συγκρίνει εικόνες και να τις τοποθετεί στη σωστή σειρά. Πώς;</a:t>
            </a:r>
          </a:p>
          <a:p>
            <a:pPr marL="0" indent="0">
              <a:buNone/>
            </a:pPr>
            <a:endParaRPr lang="el-GR" sz="2800" dirty="0"/>
          </a:p>
        </p:txBody>
      </p:sp>
    </p:spTree>
    <p:extLst>
      <p:ext uri="{BB962C8B-B14F-4D97-AF65-F5344CB8AC3E}">
        <p14:creationId xmlns:p14="http://schemas.microsoft.com/office/powerpoint/2010/main" val="29955508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marL="609600" indent="-609600">
              <a:lnSpc>
                <a:spcPct val="90000"/>
              </a:lnSpc>
            </a:pPr>
            <a:r>
              <a:rPr lang="el-GR" dirty="0"/>
              <a:t>Ρόλος δασκάλου με βάση τη θεωρία</a:t>
            </a:r>
            <a:r>
              <a:rPr lang="en-US" dirty="0"/>
              <a:t> </a:t>
            </a:r>
            <a:r>
              <a:rPr lang="el-GR" dirty="0"/>
              <a:t> του </a:t>
            </a:r>
            <a:r>
              <a:rPr lang="en-US" dirty="0" smtClean="0"/>
              <a:t>Piaget</a:t>
            </a:r>
            <a:endParaRPr lang="el-GR" altLang="en-US" dirty="0"/>
          </a:p>
        </p:txBody>
      </p:sp>
      <p:sp>
        <p:nvSpPr>
          <p:cNvPr id="3" name="Θέση περιεχομένου 2"/>
          <p:cNvSpPr>
            <a:spLocks noGrp="1"/>
          </p:cNvSpPr>
          <p:nvPr>
            <p:ph idx="1"/>
          </p:nvPr>
        </p:nvSpPr>
        <p:spPr/>
        <p:txBody>
          <a:bodyPr>
            <a:normAutofit/>
          </a:bodyPr>
          <a:lstStyle/>
          <a:p>
            <a:r>
              <a:rPr lang="en-US" altLang="en-US" sz="2800" dirty="0"/>
              <a:t>N</a:t>
            </a:r>
            <a:r>
              <a:rPr lang="el-GR" altLang="en-US" sz="2800" dirty="0"/>
              <a:t>α παρουσιάζει/προτείνει αντικείμενα που «αντιστέκονται» στην αφομοίωση και τα οποία απαιτούν συμμόρφωση των νοητικών δομών, άρα μάθηση.</a:t>
            </a:r>
          </a:p>
          <a:p>
            <a:r>
              <a:rPr lang="el-GR" altLang="en-US" sz="2800" dirty="0"/>
              <a:t>Να προσπαθεί να αναλύει την σκέψη του παιδιού (μέσα από τα λάθη του ή με διαδικασίες κλινικής συνέντευξης</a:t>
            </a:r>
            <a:r>
              <a:rPr lang="en-US" altLang="en-US" sz="2800" dirty="0"/>
              <a:t>)</a:t>
            </a:r>
            <a:r>
              <a:rPr lang="el-GR" altLang="en-US" sz="2800" dirty="0"/>
              <a:t> ώστε να μπορεί  να συμβάλει στην εξέλιξη της σκέψης του.</a:t>
            </a:r>
          </a:p>
        </p:txBody>
      </p:sp>
    </p:spTree>
    <p:extLst>
      <p:ext uri="{BB962C8B-B14F-4D97-AF65-F5344CB8AC3E}">
        <p14:creationId xmlns:p14="http://schemas.microsoft.com/office/powerpoint/2010/main" val="19246209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pPr>
              <a:lnSpc>
                <a:spcPct val="90000"/>
              </a:lnSpc>
            </a:pPr>
            <a:r>
              <a:rPr lang="el-GR" altLang="en-US" sz="2800" dirty="0"/>
              <a:t>Η ανάλυση της σκέψης του παιδιού μπορεί να γίνει μέσα από διαδικασίες κλινικής συνέντευξης</a:t>
            </a:r>
            <a:r>
              <a:rPr lang="el-GR" altLang="en-US" sz="2800" dirty="0" smtClean="0"/>
              <a:t>….</a:t>
            </a:r>
          </a:p>
          <a:p>
            <a:pPr>
              <a:lnSpc>
                <a:spcPct val="90000"/>
              </a:lnSpc>
            </a:pPr>
            <a:endParaRPr lang="en-US" altLang="en-US" sz="2800" dirty="0"/>
          </a:p>
          <a:p>
            <a:pPr>
              <a:lnSpc>
                <a:spcPct val="90000"/>
              </a:lnSpc>
              <a:buClr>
                <a:schemeClr val="tx1"/>
              </a:buClr>
            </a:pPr>
            <a:r>
              <a:rPr lang="el-GR" altLang="en-US" sz="2800" dirty="0">
                <a:solidFill>
                  <a:srgbClr val="FF0000"/>
                </a:solidFill>
              </a:rPr>
              <a:t>Ταυτόχρονα το παιδί πάντα μαθαίνει</a:t>
            </a:r>
            <a:r>
              <a:rPr lang="el-GR" altLang="en-US" sz="2800" dirty="0" smtClean="0">
                <a:solidFill>
                  <a:srgbClr val="FF0000"/>
                </a:solidFill>
              </a:rPr>
              <a:t>;</a:t>
            </a:r>
          </a:p>
          <a:p>
            <a:pPr>
              <a:lnSpc>
                <a:spcPct val="90000"/>
              </a:lnSpc>
              <a:buClr>
                <a:schemeClr val="tx1"/>
              </a:buClr>
            </a:pPr>
            <a:endParaRPr lang="en-US" altLang="en-US" sz="2800" dirty="0"/>
          </a:p>
          <a:p>
            <a:pPr>
              <a:lnSpc>
                <a:spcPct val="90000"/>
              </a:lnSpc>
              <a:buClr>
                <a:schemeClr val="tx1"/>
              </a:buClr>
            </a:pPr>
            <a:r>
              <a:rPr lang="el-GR" altLang="en-US" sz="2800" dirty="0">
                <a:solidFill>
                  <a:srgbClr val="FF0000"/>
                </a:solidFill>
              </a:rPr>
              <a:t>ΔΕΙΤΕ ΤΟ ΑΚΟΛΟΥΘΟ ΠΑΡΑΔΕΙΓΜΑ</a:t>
            </a:r>
          </a:p>
          <a:p>
            <a:pPr>
              <a:lnSpc>
                <a:spcPct val="90000"/>
              </a:lnSpc>
            </a:pPr>
            <a:endParaRPr lang="el-GR" altLang="en-US" sz="2800" dirty="0">
              <a:solidFill>
                <a:srgbClr val="990099"/>
              </a:solidFill>
            </a:endParaRPr>
          </a:p>
          <a:p>
            <a:pPr marL="0" indent="0">
              <a:buNone/>
            </a:pPr>
            <a:endParaRPr lang="el-GR" altLang="en-US" sz="2800" dirty="0"/>
          </a:p>
        </p:txBody>
      </p:sp>
    </p:spTree>
    <p:extLst>
      <p:ext uri="{BB962C8B-B14F-4D97-AF65-F5344CB8AC3E}">
        <p14:creationId xmlns:p14="http://schemas.microsoft.com/office/powerpoint/2010/main" val="23693056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i="1" dirty="0"/>
              <a:t>Ο Ζακ έχει 2 αδέρφια τον Πωλ και τον Αλμπερ και μια αδερφή τη Μαρία…</a:t>
            </a:r>
            <a:endParaRPr lang="el-GR" dirty="0"/>
          </a:p>
        </p:txBody>
      </p:sp>
      <p:sp>
        <p:nvSpPr>
          <p:cNvPr id="3" name="Θέση περιεχομένου 2"/>
          <p:cNvSpPr>
            <a:spLocks noGrp="1"/>
          </p:cNvSpPr>
          <p:nvPr>
            <p:ph idx="1"/>
          </p:nvPr>
        </p:nvSpPr>
        <p:spPr/>
        <p:txBody>
          <a:bodyPr>
            <a:normAutofit fontScale="62500" lnSpcReduction="20000"/>
          </a:bodyPr>
          <a:lstStyle/>
          <a:p>
            <a:pPr marL="0" indent="0">
              <a:buNone/>
            </a:pPr>
            <a:r>
              <a:rPr lang="en-US" sz="2800" dirty="0"/>
              <a:t>(</a:t>
            </a:r>
            <a:r>
              <a:rPr lang="el-GR" sz="2800" dirty="0"/>
              <a:t>Απόσπασμα από το: </a:t>
            </a:r>
            <a:r>
              <a:rPr lang="en-US" sz="2800" dirty="0" err="1"/>
              <a:t>Perraudeau</a:t>
            </a:r>
            <a:r>
              <a:rPr lang="en-US" sz="2800" dirty="0"/>
              <a:t> M. (1998</a:t>
            </a:r>
            <a:r>
              <a:rPr lang="en-US" sz="2800" i="1" dirty="0"/>
              <a:t>).  </a:t>
            </a:r>
            <a:r>
              <a:rPr lang="en-US" sz="2800" i="1" dirty="0" err="1"/>
              <a:t>Echanger</a:t>
            </a:r>
            <a:r>
              <a:rPr lang="en-US" sz="2800" i="1" dirty="0"/>
              <a:t> pour </a:t>
            </a:r>
            <a:r>
              <a:rPr lang="en-US" sz="2800" i="1" dirty="0" err="1"/>
              <a:t>apprendre</a:t>
            </a:r>
            <a:r>
              <a:rPr lang="en-US" sz="2800" i="1" dirty="0"/>
              <a:t>. </a:t>
            </a:r>
            <a:r>
              <a:rPr lang="en-US" sz="2800" i="1" dirty="0" err="1"/>
              <a:t>L’entretien</a:t>
            </a:r>
            <a:r>
              <a:rPr lang="en-US" sz="2800" i="1" dirty="0"/>
              <a:t> critique</a:t>
            </a:r>
            <a:r>
              <a:rPr lang="en-US" sz="2800" dirty="0"/>
              <a:t>, Paris: Armand Colin)</a:t>
            </a:r>
            <a:br>
              <a:rPr lang="en-US" sz="2800" dirty="0"/>
            </a:br>
            <a:r>
              <a:rPr lang="el-GR" sz="2800" dirty="0"/>
              <a:t>Μετάφραση: Μ. </a:t>
            </a:r>
            <a:r>
              <a:rPr lang="el-GR" sz="2800" dirty="0" smtClean="0"/>
              <a:t>Σφυρόερα</a:t>
            </a:r>
          </a:p>
          <a:p>
            <a:pPr>
              <a:buNone/>
            </a:pPr>
            <a:endParaRPr lang="el-GR" altLang="en-US" sz="2800" dirty="0" smtClean="0"/>
          </a:p>
          <a:p>
            <a:pPr>
              <a:buNone/>
            </a:pPr>
            <a:r>
              <a:rPr lang="el-GR" altLang="en-US" sz="3400" dirty="0" smtClean="0"/>
              <a:t>Ε</a:t>
            </a:r>
            <a:r>
              <a:rPr lang="el-GR" altLang="en-US" sz="3400" dirty="0"/>
              <a:t>. : Έχεις αδέρφια (αγόρια);</a:t>
            </a:r>
          </a:p>
          <a:p>
            <a:pPr>
              <a:buNone/>
            </a:pPr>
            <a:r>
              <a:rPr lang="el-GR" altLang="en-US" sz="3400" dirty="0"/>
              <a:t>Ζακ: Έχω δύο</a:t>
            </a:r>
          </a:p>
          <a:p>
            <a:pPr>
              <a:buNone/>
            </a:pPr>
            <a:r>
              <a:rPr lang="el-GR" altLang="en-US" sz="3400" dirty="0"/>
              <a:t>Ε: Ο Πώλ έχει αδέρφια;</a:t>
            </a:r>
          </a:p>
          <a:p>
            <a:pPr>
              <a:buNone/>
            </a:pPr>
            <a:r>
              <a:rPr lang="el-GR" altLang="en-US" sz="3400" dirty="0"/>
              <a:t>Ζακ: Όχι</a:t>
            </a:r>
          </a:p>
          <a:p>
            <a:pPr>
              <a:buNone/>
            </a:pPr>
            <a:r>
              <a:rPr lang="el-GR" altLang="en-US" sz="3400" dirty="0"/>
              <a:t>Ε: Είσαι ο αδερφός του;</a:t>
            </a:r>
          </a:p>
          <a:p>
            <a:pPr>
              <a:buNone/>
            </a:pPr>
            <a:r>
              <a:rPr lang="el-GR" altLang="en-US" sz="3400" dirty="0"/>
              <a:t>Ζακ: Ναι</a:t>
            </a:r>
          </a:p>
          <a:p>
            <a:pPr>
              <a:buNone/>
            </a:pPr>
            <a:r>
              <a:rPr lang="el-GR" altLang="en-US" sz="3400" dirty="0"/>
              <a:t>Ε: Λοιπόν; Ο Πώλ έχει αδέρφια;</a:t>
            </a:r>
          </a:p>
          <a:p>
            <a:pPr>
              <a:buNone/>
            </a:pPr>
            <a:r>
              <a:rPr lang="el-GR" altLang="en-US" sz="3400" dirty="0"/>
              <a:t>Ζακ: όχι (κλπ</a:t>
            </a:r>
            <a:r>
              <a:rPr lang="el-GR" altLang="en-US" sz="3400" dirty="0" smtClean="0"/>
              <a:t>)</a:t>
            </a:r>
            <a:endParaRPr lang="el-GR" altLang="en-US" sz="3400" dirty="0"/>
          </a:p>
        </p:txBody>
      </p:sp>
    </p:spTree>
    <p:extLst>
      <p:ext uri="{BB962C8B-B14F-4D97-AF65-F5344CB8AC3E}">
        <p14:creationId xmlns:p14="http://schemas.microsoft.com/office/powerpoint/2010/main" val="42775602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 ερευνητής εξηγεί στο παιδί τη λύση που μοιάζει να την </a:t>
            </a:r>
            <a:r>
              <a:rPr lang="el-GR" dirty="0" smtClean="0"/>
              <a:t>καταλαβαίνει:</a:t>
            </a:r>
            <a:endParaRPr lang="el-GR" dirty="0"/>
          </a:p>
        </p:txBody>
      </p:sp>
      <p:sp>
        <p:nvSpPr>
          <p:cNvPr id="3" name="Θέση περιεχομένου 2"/>
          <p:cNvSpPr>
            <a:spLocks noGrp="1"/>
          </p:cNvSpPr>
          <p:nvPr>
            <p:ph idx="1"/>
          </p:nvPr>
        </p:nvSpPr>
        <p:spPr/>
        <p:txBody>
          <a:bodyPr>
            <a:normAutofit/>
          </a:bodyPr>
          <a:lstStyle/>
          <a:p>
            <a:pPr>
              <a:buNone/>
            </a:pPr>
            <a:r>
              <a:rPr lang="el-GR" altLang="en-US" sz="2400" dirty="0"/>
              <a:t>Ε: Και η αδερφή σου έχει αδέρφια;</a:t>
            </a:r>
          </a:p>
          <a:p>
            <a:pPr>
              <a:buNone/>
            </a:pPr>
            <a:r>
              <a:rPr lang="el-GR" altLang="en-US" sz="2400" dirty="0"/>
              <a:t>Ζακ: Δύο. Τον Πώλ και τον Αλμπερ (για μια ακόμη φορά </a:t>
            </a:r>
            <a:r>
              <a:rPr lang="el-GR" altLang="en-US" sz="2400" dirty="0" smtClean="0"/>
              <a:t>ξεχνάει</a:t>
            </a:r>
          </a:p>
          <a:p>
            <a:pPr>
              <a:buNone/>
            </a:pPr>
            <a:r>
              <a:rPr lang="el-GR" altLang="en-US" sz="2400" dirty="0" smtClean="0"/>
              <a:t>τον </a:t>
            </a:r>
            <a:r>
              <a:rPr lang="el-GR" altLang="en-US" sz="2400" dirty="0"/>
              <a:t>εαυτό του)</a:t>
            </a:r>
          </a:p>
          <a:p>
            <a:pPr>
              <a:buNone/>
            </a:pPr>
            <a:r>
              <a:rPr lang="el-GR" altLang="en-US" sz="2400" dirty="0"/>
              <a:t>Ε: Ο Αλμπερ έχει αδέρφια;</a:t>
            </a:r>
          </a:p>
          <a:p>
            <a:pPr>
              <a:buNone/>
            </a:pPr>
            <a:r>
              <a:rPr lang="el-GR" altLang="en-US" sz="2400" dirty="0"/>
              <a:t>Ζακ: Ένα τον Πώλ</a:t>
            </a:r>
          </a:p>
          <a:p>
            <a:pPr>
              <a:buNone/>
            </a:pPr>
            <a:r>
              <a:rPr lang="el-GR" altLang="en-US" sz="2400" dirty="0"/>
              <a:t>Ε: Και ο Πώλ;</a:t>
            </a:r>
          </a:p>
          <a:p>
            <a:pPr>
              <a:buNone/>
            </a:pPr>
            <a:r>
              <a:rPr lang="el-GR" altLang="en-US" sz="2400" dirty="0"/>
              <a:t>Ζακ: Ένα τον </a:t>
            </a:r>
            <a:r>
              <a:rPr lang="el-GR" altLang="en-US" sz="2400" dirty="0" smtClean="0"/>
              <a:t>Αλμπέρ</a:t>
            </a:r>
            <a:endParaRPr lang="el-GR" altLang="en-US" sz="2400" dirty="0"/>
          </a:p>
        </p:txBody>
      </p:sp>
    </p:spTree>
    <p:extLst>
      <p:ext uri="{BB962C8B-B14F-4D97-AF65-F5344CB8AC3E}">
        <p14:creationId xmlns:p14="http://schemas.microsoft.com/office/powerpoint/2010/main" val="19993593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Συμπεράσματα:</a:t>
            </a:r>
          </a:p>
        </p:txBody>
      </p:sp>
      <p:sp>
        <p:nvSpPr>
          <p:cNvPr id="3" name="Θέση περιεχομένου 2"/>
          <p:cNvSpPr>
            <a:spLocks noGrp="1"/>
          </p:cNvSpPr>
          <p:nvPr>
            <p:ph idx="1"/>
          </p:nvPr>
        </p:nvSpPr>
        <p:spPr/>
        <p:txBody>
          <a:bodyPr>
            <a:normAutofit/>
          </a:bodyPr>
          <a:lstStyle/>
          <a:p>
            <a:pPr>
              <a:lnSpc>
                <a:spcPct val="90000"/>
              </a:lnSpc>
            </a:pPr>
            <a:r>
              <a:rPr lang="el-GR" altLang="en-US" sz="2400" dirty="0"/>
              <a:t>Το παιδί είναι επικεντρωμένο στη δική του οπτική και δεν εξελίσσεται παρά ελάχιστα. </a:t>
            </a:r>
            <a:r>
              <a:rPr lang="el-GR" altLang="en-US" sz="2400" dirty="0">
                <a:solidFill>
                  <a:srgbClr val="FF0000"/>
                </a:solidFill>
              </a:rPr>
              <a:t>Μπορείτε να εντοπίσετε τα σημεία</a:t>
            </a:r>
            <a:r>
              <a:rPr lang="en-US" altLang="en-US" sz="2400" dirty="0">
                <a:solidFill>
                  <a:srgbClr val="FF0000"/>
                </a:solidFill>
              </a:rPr>
              <a:t> </a:t>
            </a:r>
            <a:r>
              <a:rPr lang="el-GR" altLang="en-US" sz="2400" dirty="0">
                <a:solidFill>
                  <a:srgbClr val="FF0000"/>
                </a:solidFill>
              </a:rPr>
              <a:t>στα οποία θεωρείτε ότι εξελίσσεται;</a:t>
            </a:r>
          </a:p>
          <a:p>
            <a:pPr>
              <a:lnSpc>
                <a:spcPct val="90000"/>
              </a:lnSpc>
            </a:pPr>
            <a:r>
              <a:rPr lang="el-GR" altLang="en-US" sz="2400" dirty="0"/>
              <a:t>Υπάρχουν στιγμές όπου η εξήγηση που του δίνει ο ενήλικας δεν επαρκεί δεδομένου ότι δεν ανταποκρίνεται στον τρόπο της νοητικής λειτουργίας του παιδιού;</a:t>
            </a:r>
          </a:p>
          <a:p>
            <a:pPr>
              <a:lnSpc>
                <a:spcPct val="90000"/>
              </a:lnSpc>
              <a:buClr>
                <a:schemeClr val="tx1"/>
              </a:buClr>
            </a:pPr>
            <a:r>
              <a:rPr lang="el-GR" altLang="en-US" sz="2400" dirty="0">
                <a:solidFill>
                  <a:srgbClr val="FF0000"/>
                </a:solidFill>
              </a:rPr>
              <a:t>Σε ποιο συμπέρασμα θα μπορούσε να οδηγηθεί κανείς σχετικά με τη διδακτική πράξη;</a:t>
            </a:r>
          </a:p>
        </p:txBody>
      </p:sp>
    </p:spTree>
    <p:extLst>
      <p:ext uri="{BB962C8B-B14F-4D97-AF65-F5344CB8AC3E}">
        <p14:creationId xmlns:p14="http://schemas.microsoft.com/office/powerpoint/2010/main" val="25427058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3100" dirty="0"/>
              <a:t>Κλινική συνέντευξη – Μάθηση/ Ο εκπαιδευτικός βοηθά ένα παιδί να οικοδομήσει μια </a:t>
            </a:r>
            <a:r>
              <a:rPr lang="el-GR" sz="3100" dirty="0" smtClean="0"/>
              <a:t>έννοια</a:t>
            </a:r>
            <a:r>
              <a:rPr lang="en-US" sz="3200" dirty="0"/>
              <a:t/>
            </a:r>
            <a:br>
              <a:rPr lang="en-US" sz="3200" dirty="0"/>
            </a:br>
            <a:r>
              <a:rPr lang="en-US" sz="1600" dirty="0"/>
              <a:t>(</a:t>
            </a:r>
            <a:r>
              <a:rPr lang="el-GR" sz="1600" dirty="0"/>
              <a:t>Απόσπασμα από το: </a:t>
            </a:r>
            <a:r>
              <a:rPr lang="en-US" sz="1600" dirty="0" err="1"/>
              <a:t>Perraudeau</a:t>
            </a:r>
            <a:r>
              <a:rPr lang="en-US" sz="1600" dirty="0"/>
              <a:t> M. (1998).  </a:t>
            </a:r>
            <a:r>
              <a:rPr lang="en-US" sz="1600" i="1" dirty="0" err="1"/>
              <a:t>Echanger</a:t>
            </a:r>
            <a:r>
              <a:rPr lang="en-US" sz="1600" i="1" dirty="0"/>
              <a:t> pour </a:t>
            </a:r>
            <a:r>
              <a:rPr lang="en-US" sz="1600" i="1" dirty="0" err="1"/>
              <a:t>apprendre</a:t>
            </a:r>
            <a:r>
              <a:rPr lang="en-US" sz="1600" i="1" dirty="0"/>
              <a:t>. </a:t>
            </a:r>
            <a:r>
              <a:rPr lang="en-US" sz="1600" i="1" dirty="0" err="1"/>
              <a:t>L’entretien</a:t>
            </a:r>
            <a:r>
              <a:rPr lang="en-US" sz="1600" i="1" dirty="0"/>
              <a:t> critique</a:t>
            </a:r>
            <a:r>
              <a:rPr lang="en-US" sz="1600" dirty="0"/>
              <a:t>, Paris: Armand Colin). </a:t>
            </a:r>
            <a:r>
              <a:rPr lang="el-GR" sz="1600" dirty="0"/>
              <a:t>Μετάφραση: Μ. </a:t>
            </a:r>
            <a:r>
              <a:rPr lang="el-GR" sz="1600" dirty="0" smtClean="0"/>
              <a:t>Σφυρόερα</a:t>
            </a:r>
            <a:endParaRPr lang="el-GR" sz="1600" dirty="0"/>
          </a:p>
        </p:txBody>
      </p:sp>
      <p:sp>
        <p:nvSpPr>
          <p:cNvPr id="3" name="Θέση περιεχομένου 2"/>
          <p:cNvSpPr>
            <a:spLocks noGrp="1"/>
          </p:cNvSpPr>
          <p:nvPr>
            <p:ph idx="1"/>
          </p:nvPr>
        </p:nvSpPr>
        <p:spPr/>
        <p:txBody>
          <a:bodyPr>
            <a:noAutofit/>
          </a:bodyPr>
          <a:lstStyle/>
          <a:p>
            <a:pPr marL="0" indent="0">
              <a:buNone/>
            </a:pPr>
            <a:r>
              <a:rPr lang="el-GR" altLang="en-US" sz="1400" dirty="0" smtClean="0"/>
              <a:t>Ε</a:t>
            </a:r>
            <a:r>
              <a:rPr lang="el-GR" altLang="en-US" sz="1400" dirty="0"/>
              <a:t>: Τι είναι για σένα ένα ποτάμι;</a:t>
            </a:r>
          </a:p>
          <a:p>
            <a:pPr marL="0" indent="0">
              <a:buNone/>
            </a:pPr>
            <a:r>
              <a:rPr lang="el-GR" altLang="en-US" sz="1400" dirty="0"/>
              <a:t>Β</a:t>
            </a:r>
            <a:r>
              <a:rPr lang="fr-FR" altLang="en-US" sz="1400" dirty="0"/>
              <a:t>er</a:t>
            </a:r>
            <a:r>
              <a:rPr lang="el-GR" altLang="en-US" sz="1400" dirty="0"/>
              <a:t>: Είναι ένα ρυάκι πιο μεγάλο.</a:t>
            </a:r>
          </a:p>
          <a:p>
            <a:pPr marL="0" indent="0">
              <a:buNone/>
            </a:pPr>
            <a:r>
              <a:rPr lang="el-GR" altLang="en-US" sz="1400" dirty="0"/>
              <a:t>Ε: Είναι το ίδιο ένα ποτάμι κι ένα ρυάκι;</a:t>
            </a:r>
          </a:p>
          <a:p>
            <a:pPr marL="0" indent="0">
              <a:buNone/>
            </a:pPr>
            <a:r>
              <a:rPr lang="el-GR" altLang="en-US" sz="1400" dirty="0"/>
              <a:t>Β: Όχι</a:t>
            </a:r>
          </a:p>
          <a:p>
            <a:pPr marL="0" indent="0">
              <a:buNone/>
            </a:pPr>
            <a:r>
              <a:rPr lang="el-GR" altLang="en-US" sz="1400" dirty="0"/>
              <a:t>Ε: Γιατί δεν είναι ίδιο;</a:t>
            </a:r>
          </a:p>
          <a:p>
            <a:pPr marL="0" indent="0">
              <a:buNone/>
            </a:pPr>
            <a:r>
              <a:rPr lang="el-GR" altLang="en-US" sz="1400" dirty="0"/>
              <a:t>Β: Γιατί </a:t>
            </a:r>
            <a:r>
              <a:rPr lang="el-GR" altLang="en-US" sz="1400" dirty="0" smtClean="0"/>
              <a:t>το </a:t>
            </a:r>
            <a:r>
              <a:rPr lang="el-GR" altLang="en-US" sz="1400" dirty="0"/>
              <a:t>ποτάμι είναι πιο μεγάλο</a:t>
            </a:r>
            <a:r>
              <a:rPr lang="el-GR" altLang="en-US" sz="1400" dirty="0" smtClean="0"/>
              <a:t>.</a:t>
            </a:r>
            <a:endParaRPr lang="en-US" altLang="en-US" sz="1400" dirty="0" smtClean="0"/>
          </a:p>
          <a:p>
            <a:pPr marL="0" indent="0">
              <a:buNone/>
            </a:pPr>
            <a:r>
              <a:rPr lang="el-GR" altLang="en-US" sz="1400" dirty="0"/>
              <a:t>Ε: Και το ρυάκι;</a:t>
            </a:r>
          </a:p>
          <a:p>
            <a:pPr marL="0" indent="0">
              <a:buNone/>
            </a:pPr>
            <a:r>
              <a:rPr lang="el-GR" altLang="en-US" sz="1400" dirty="0"/>
              <a:t>Β: Είναι το ποτάμι πριν.</a:t>
            </a:r>
          </a:p>
          <a:p>
            <a:pPr marL="0" indent="0">
              <a:buNone/>
            </a:pPr>
            <a:r>
              <a:rPr lang="el-GR" altLang="en-US" sz="1400" dirty="0"/>
              <a:t>Ε: Πριν από τι;</a:t>
            </a:r>
          </a:p>
          <a:p>
            <a:pPr marL="0" indent="0">
              <a:buNone/>
            </a:pPr>
            <a:r>
              <a:rPr lang="el-GR" altLang="en-US" sz="1400" dirty="0"/>
              <a:t>Β: Πριν από το να το πούμε ποτάμι.</a:t>
            </a:r>
          </a:p>
          <a:p>
            <a:pPr marL="0" indent="0">
              <a:buNone/>
            </a:pPr>
            <a:r>
              <a:rPr lang="el-GR" altLang="en-US" sz="1400" dirty="0"/>
              <a:t>Ε: Δηλαδή για σένα είναι το ίδιο πράγμα που πριν το λέμε ρυάκι και μετά ποτάμι;</a:t>
            </a:r>
          </a:p>
          <a:p>
            <a:pPr marL="0" indent="0">
              <a:buNone/>
            </a:pPr>
            <a:r>
              <a:rPr lang="el-GR" altLang="en-US" sz="1400" dirty="0"/>
              <a:t>Β: Ναι</a:t>
            </a:r>
            <a:r>
              <a:rPr lang="el-GR" altLang="en-US" sz="1400" dirty="0" smtClean="0"/>
              <a:t>!</a:t>
            </a:r>
            <a:endParaRPr lang="el-GR" altLang="en-US" sz="1400" dirty="0"/>
          </a:p>
        </p:txBody>
      </p:sp>
    </p:spTree>
    <p:extLst>
      <p:ext uri="{BB962C8B-B14F-4D97-AF65-F5344CB8AC3E}">
        <p14:creationId xmlns:p14="http://schemas.microsoft.com/office/powerpoint/2010/main" val="17473347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pPr marL="0" indent="0">
              <a:buNone/>
            </a:pPr>
            <a:r>
              <a:rPr lang="el-GR" altLang="en-US" sz="1400" dirty="0"/>
              <a:t>Ε: Μα πες μου γιατί αλλάζει όνομα; </a:t>
            </a:r>
          </a:p>
          <a:p>
            <a:pPr marL="0" indent="0">
              <a:buNone/>
            </a:pPr>
            <a:r>
              <a:rPr lang="el-GR" altLang="en-US" sz="1400" dirty="0"/>
              <a:t>Β: Γιατί στην αρχή είναι μικρό και όταν μεγαλώνει το λέμε ποτάμι.</a:t>
            </a:r>
          </a:p>
          <a:p>
            <a:pPr marL="0" indent="0">
              <a:buNone/>
            </a:pPr>
            <a:r>
              <a:rPr lang="el-GR" altLang="en-US" sz="1400" dirty="0"/>
              <a:t>Ε: Ξέρεις ποτάμια στη Γαλλία;</a:t>
            </a:r>
          </a:p>
          <a:p>
            <a:pPr marL="0" indent="0">
              <a:buNone/>
            </a:pPr>
            <a:r>
              <a:rPr lang="el-GR" altLang="en-US" sz="1400" dirty="0"/>
              <a:t>Β: Ξέρω 4</a:t>
            </a:r>
          </a:p>
          <a:p>
            <a:pPr marL="0" indent="0">
              <a:buNone/>
            </a:pPr>
            <a:r>
              <a:rPr lang="el-GR" altLang="en-US" sz="1400" dirty="0"/>
              <a:t>Ε: </a:t>
            </a:r>
            <a:r>
              <a:rPr lang="el-GR" altLang="en-US" sz="1400" i="1" dirty="0"/>
              <a:t>Του δείχνει στο χάρτη ένα ποτάμι που δεν έχει αναφέρει</a:t>
            </a:r>
            <a:r>
              <a:rPr lang="el-GR" altLang="en-US" sz="1400" dirty="0"/>
              <a:t>. Είναι ποτάμι </a:t>
            </a:r>
            <a:r>
              <a:rPr lang="el-GR" altLang="en-US" sz="1400" dirty="0" smtClean="0"/>
              <a:t>ή</a:t>
            </a:r>
            <a:r>
              <a:rPr lang="en-US" altLang="en-US" sz="1400" dirty="0"/>
              <a:t> </a:t>
            </a:r>
            <a:r>
              <a:rPr lang="el-GR" altLang="en-US" sz="1400" dirty="0" smtClean="0"/>
              <a:t>ρυάκι</a:t>
            </a:r>
            <a:r>
              <a:rPr lang="el-GR" altLang="en-US" sz="1400" dirty="0"/>
              <a:t>;</a:t>
            </a:r>
          </a:p>
          <a:p>
            <a:pPr marL="0" indent="0">
              <a:buNone/>
            </a:pPr>
            <a:r>
              <a:rPr lang="el-GR" altLang="en-US" sz="1400" dirty="0"/>
              <a:t>Β: Είναι ένα μικρό ρυάκι.</a:t>
            </a:r>
          </a:p>
          <a:p>
            <a:pPr marL="0" indent="0">
              <a:buNone/>
            </a:pPr>
            <a:r>
              <a:rPr lang="el-GR" altLang="en-US" sz="1400" dirty="0"/>
              <a:t>Ε: Γιατί λες ότι είναι ρυάκι;</a:t>
            </a:r>
          </a:p>
          <a:p>
            <a:pPr marL="0" indent="0">
              <a:buNone/>
            </a:pPr>
            <a:r>
              <a:rPr lang="el-GR" altLang="en-US" sz="1400" dirty="0"/>
              <a:t>Β: Γιατί είναι μικρό/κοντό.</a:t>
            </a:r>
          </a:p>
          <a:p>
            <a:pPr marL="0" indent="0">
              <a:buNone/>
            </a:pPr>
            <a:r>
              <a:rPr lang="el-GR" altLang="en-US" sz="1400" dirty="0"/>
              <a:t>Ε: Είναι δηλ. πιο κοντό από τι;</a:t>
            </a:r>
          </a:p>
          <a:p>
            <a:pPr marL="0" indent="0">
              <a:buNone/>
            </a:pPr>
            <a:r>
              <a:rPr lang="el-GR" altLang="en-US" sz="1400" dirty="0"/>
              <a:t>Β: Από τον Σηκουάνα</a:t>
            </a:r>
            <a:r>
              <a:rPr lang="el-GR" altLang="en-US" sz="1400" dirty="0" smtClean="0"/>
              <a:t>…</a:t>
            </a:r>
            <a:endParaRPr lang="el-GR" altLang="en-US" sz="1400" dirty="0"/>
          </a:p>
        </p:txBody>
      </p:sp>
    </p:spTree>
    <p:extLst>
      <p:ext uri="{BB962C8B-B14F-4D97-AF65-F5344CB8AC3E}">
        <p14:creationId xmlns:p14="http://schemas.microsoft.com/office/powerpoint/2010/main" val="29219266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4156" y="404664"/>
            <a:ext cx="8229600" cy="5832648"/>
          </a:xfrm>
        </p:spPr>
        <p:txBody>
          <a:bodyPr>
            <a:normAutofit lnSpcReduction="10000"/>
          </a:bodyPr>
          <a:lstStyle/>
          <a:p>
            <a:pPr>
              <a:buNone/>
            </a:pPr>
            <a:r>
              <a:rPr lang="el-GR" altLang="en-US" sz="1400" dirty="0"/>
              <a:t>Ε: Ποιο είναι το μήκος του;</a:t>
            </a:r>
          </a:p>
          <a:p>
            <a:pPr>
              <a:buNone/>
            </a:pPr>
            <a:r>
              <a:rPr lang="el-GR" altLang="en-US" sz="1400" dirty="0"/>
              <a:t>Β: Δεν ξέρω.. Δεν το γράφει…</a:t>
            </a:r>
          </a:p>
          <a:p>
            <a:pPr>
              <a:buNone/>
            </a:pPr>
            <a:r>
              <a:rPr lang="el-GR" altLang="en-US" sz="1400" dirty="0"/>
              <a:t>Ε: Που μπορείς να βρεις αυτή την πληροφορία;</a:t>
            </a:r>
          </a:p>
          <a:p>
            <a:pPr>
              <a:buNone/>
            </a:pPr>
            <a:r>
              <a:rPr lang="el-GR" altLang="en-US" sz="1400" dirty="0"/>
              <a:t>Β: Σε μια εγκυκλοπαίδεια</a:t>
            </a:r>
          </a:p>
          <a:p>
            <a:pPr>
              <a:buNone/>
            </a:pPr>
            <a:r>
              <a:rPr lang="el-GR" altLang="en-US" sz="1400" dirty="0"/>
              <a:t>Ε: Θες να ψάξεις;</a:t>
            </a:r>
          </a:p>
          <a:p>
            <a:pPr>
              <a:buNone/>
            </a:pPr>
            <a:r>
              <a:rPr lang="el-GR" altLang="en-US" sz="1400" dirty="0"/>
              <a:t>Β: </a:t>
            </a:r>
            <a:r>
              <a:rPr lang="el-GR" altLang="en-US" sz="1400" i="1" dirty="0"/>
              <a:t>(Ψάχνει)</a:t>
            </a:r>
            <a:r>
              <a:rPr lang="el-GR" altLang="en-US" sz="1400" dirty="0"/>
              <a:t> Λένε ότι είναι ποτάμι</a:t>
            </a:r>
          </a:p>
          <a:p>
            <a:pPr>
              <a:buNone/>
            </a:pPr>
            <a:r>
              <a:rPr lang="el-GR" altLang="en-US" sz="1400" dirty="0"/>
              <a:t>Ε: Γιατί λένε ότι είναι ποτάμι;</a:t>
            </a:r>
          </a:p>
          <a:p>
            <a:pPr>
              <a:buNone/>
            </a:pPr>
            <a:r>
              <a:rPr lang="el-GR" altLang="en-US" sz="1400" dirty="0"/>
              <a:t>Β: Έκαναν λάθος…</a:t>
            </a:r>
          </a:p>
          <a:p>
            <a:pPr>
              <a:lnSpc>
                <a:spcPct val="90000"/>
              </a:lnSpc>
              <a:buNone/>
            </a:pPr>
            <a:r>
              <a:rPr lang="el-GR" altLang="en-US" sz="1400" dirty="0"/>
              <a:t>Ε: Πώς να το μάθουμε;</a:t>
            </a:r>
          </a:p>
          <a:p>
            <a:pPr>
              <a:lnSpc>
                <a:spcPct val="90000"/>
              </a:lnSpc>
              <a:buNone/>
            </a:pPr>
            <a:r>
              <a:rPr lang="el-GR" altLang="en-US" sz="1400" dirty="0"/>
              <a:t>Β: Να ψάξουμε και σε κανένα άλλο βιβλίο</a:t>
            </a:r>
          </a:p>
          <a:p>
            <a:pPr>
              <a:lnSpc>
                <a:spcPct val="90000"/>
              </a:lnSpc>
              <a:buNone/>
            </a:pPr>
            <a:r>
              <a:rPr lang="el-GR" altLang="en-US" sz="1400" dirty="0"/>
              <a:t>(Και το δεύτερο βιβλίο λέει τα ίδια)</a:t>
            </a:r>
          </a:p>
          <a:p>
            <a:pPr>
              <a:lnSpc>
                <a:spcPct val="90000"/>
              </a:lnSpc>
              <a:buNone/>
            </a:pPr>
            <a:r>
              <a:rPr lang="el-GR" altLang="en-US" sz="1400" dirty="0"/>
              <a:t>Ε: Λοιπόν τελικά είναι ποτάμι;</a:t>
            </a:r>
          </a:p>
          <a:p>
            <a:pPr>
              <a:lnSpc>
                <a:spcPct val="90000"/>
              </a:lnSpc>
              <a:buNone/>
            </a:pPr>
            <a:r>
              <a:rPr lang="el-GR" altLang="en-US" sz="1400" dirty="0"/>
              <a:t>Β: Δεν ξέρω….</a:t>
            </a:r>
          </a:p>
          <a:p>
            <a:pPr>
              <a:lnSpc>
                <a:spcPct val="90000"/>
              </a:lnSpc>
              <a:buNone/>
            </a:pPr>
            <a:r>
              <a:rPr lang="el-GR" altLang="en-US" sz="1400" dirty="0"/>
              <a:t>Ε: Γιατί είναι ποτάμι όπως ο Σηκουάνας;</a:t>
            </a:r>
          </a:p>
          <a:p>
            <a:pPr>
              <a:lnSpc>
                <a:spcPct val="90000"/>
              </a:lnSpc>
              <a:buNone/>
            </a:pPr>
            <a:r>
              <a:rPr lang="el-GR" altLang="en-US" sz="1400" dirty="0"/>
              <a:t>Β:Ίσως δεν έχει σχέση με το μήκος… Δεν ξέρω…</a:t>
            </a:r>
          </a:p>
          <a:p>
            <a:pPr>
              <a:lnSpc>
                <a:spcPct val="90000"/>
              </a:lnSpc>
              <a:buNone/>
            </a:pPr>
            <a:r>
              <a:rPr lang="el-GR" altLang="en-US" sz="1400" dirty="0"/>
              <a:t>Ε: Πώς να το μάθουμε;</a:t>
            </a:r>
          </a:p>
          <a:p>
            <a:pPr>
              <a:lnSpc>
                <a:spcPct val="90000"/>
              </a:lnSpc>
              <a:buNone/>
            </a:pPr>
            <a:r>
              <a:rPr lang="el-GR" altLang="en-US" sz="1400" dirty="0"/>
              <a:t>Β: Να μου το πείτε εσείς ή ο μπαμπάς μου</a:t>
            </a:r>
            <a:r>
              <a:rPr lang="el-GR" altLang="en-US" sz="1400" dirty="0" smtClean="0"/>
              <a:t>…</a:t>
            </a:r>
            <a:endParaRPr lang="el-GR" altLang="en-US" sz="1400" dirty="0"/>
          </a:p>
        </p:txBody>
      </p:sp>
    </p:spTree>
    <p:extLst>
      <p:ext uri="{BB962C8B-B14F-4D97-AF65-F5344CB8AC3E}">
        <p14:creationId xmlns:p14="http://schemas.microsoft.com/office/powerpoint/2010/main" val="19197747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Γνωστικές θεωρίες της μάθησης. Γενικές </a:t>
            </a:r>
            <a:r>
              <a:rPr lang="el-GR" dirty="0" smtClean="0"/>
              <a:t>αρχές</a:t>
            </a:r>
            <a:endParaRPr lang="el-GR" dirty="0"/>
          </a:p>
        </p:txBody>
      </p:sp>
      <p:sp>
        <p:nvSpPr>
          <p:cNvPr id="3" name="Θέση περιεχομένου 2"/>
          <p:cNvSpPr>
            <a:spLocks noGrp="1"/>
          </p:cNvSpPr>
          <p:nvPr>
            <p:ph idx="1"/>
          </p:nvPr>
        </p:nvSpPr>
        <p:spPr/>
        <p:txBody>
          <a:bodyPr>
            <a:normAutofit fontScale="85000" lnSpcReduction="10000"/>
          </a:bodyPr>
          <a:lstStyle/>
          <a:p>
            <a:pPr marL="0" indent="0" algn="just">
              <a:buClr>
                <a:schemeClr val="tx1">
                  <a:shade val="95000"/>
                </a:schemeClr>
              </a:buClr>
              <a:buNone/>
              <a:defRPr/>
            </a:pPr>
            <a:r>
              <a:rPr lang="en-US" sz="2800" dirty="0"/>
              <a:t>O</a:t>
            </a:r>
            <a:r>
              <a:rPr lang="el-GR" sz="2800" dirty="0"/>
              <a:t>ι γνωστικές θεωρίες μάθησης </a:t>
            </a:r>
            <a:r>
              <a:rPr lang="el-GR" sz="2800" dirty="0">
                <a:solidFill>
                  <a:srgbClr val="C00000"/>
                </a:solidFill>
              </a:rPr>
              <a:t>επικεντρώνονται</a:t>
            </a:r>
            <a:r>
              <a:rPr lang="el-GR" sz="2800" dirty="0"/>
              <a:t> στις γνωστικές διεργασίες που χαρακτηρίζουν τη σκέψη του υποκειμένου. </a:t>
            </a:r>
          </a:p>
          <a:p>
            <a:pPr marL="0" indent="0" algn="just">
              <a:buClr>
                <a:schemeClr val="tx1">
                  <a:shade val="95000"/>
                </a:schemeClr>
              </a:buClr>
              <a:buNone/>
              <a:defRPr/>
            </a:pPr>
            <a:r>
              <a:rPr lang="el-GR" sz="2800" dirty="0"/>
              <a:t>Πιο συγκεκριμένα τις </a:t>
            </a:r>
            <a:r>
              <a:rPr lang="el-GR" sz="2800" dirty="0">
                <a:solidFill>
                  <a:srgbClr val="C00000"/>
                </a:solidFill>
              </a:rPr>
              <a:t>ενδιαφέρει</a:t>
            </a:r>
            <a:r>
              <a:rPr lang="el-GR" sz="2800" dirty="0"/>
              <a:t> η:</a:t>
            </a:r>
          </a:p>
          <a:p>
            <a:pPr marL="0" indent="0" algn="just">
              <a:buClr>
                <a:schemeClr val="tx1">
                  <a:shade val="95000"/>
                </a:schemeClr>
              </a:buClr>
              <a:buNone/>
              <a:defRPr/>
            </a:pPr>
            <a:r>
              <a:rPr lang="el-GR" sz="2800" i="1" dirty="0"/>
              <a:t>πρόσκτηση, </a:t>
            </a:r>
            <a:endParaRPr lang="el-GR" sz="2800" dirty="0"/>
          </a:p>
          <a:p>
            <a:pPr marL="0" indent="0" algn="just">
              <a:buClr>
                <a:schemeClr val="tx1">
                  <a:shade val="95000"/>
                </a:schemeClr>
              </a:buClr>
              <a:buNone/>
              <a:defRPr/>
            </a:pPr>
            <a:r>
              <a:rPr lang="el-GR" sz="2800" i="1" dirty="0"/>
              <a:t>οργάνωση</a:t>
            </a:r>
            <a:r>
              <a:rPr lang="el-GR" sz="2800" dirty="0"/>
              <a:t>, </a:t>
            </a:r>
          </a:p>
          <a:p>
            <a:pPr marL="0" indent="0" algn="just">
              <a:buClr>
                <a:schemeClr val="tx1">
                  <a:shade val="95000"/>
                </a:schemeClr>
              </a:buClr>
              <a:buNone/>
              <a:defRPr/>
            </a:pPr>
            <a:r>
              <a:rPr lang="el-GR" sz="2800" i="1" dirty="0"/>
              <a:t>επεξεργασία, </a:t>
            </a:r>
            <a:endParaRPr lang="el-GR" sz="2800" dirty="0"/>
          </a:p>
          <a:p>
            <a:pPr marL="0" indent="0" algn="just">
              <a:buClr>
                <a:schemeClr val="tx1">
                  <a:shade val="95000"/>
                </a:schemeClr>
              </a:buClr>
              <a:buNone/>
              <a:defRPr/>
            </a:pPr>
            <a:r>
              <a:rPr lang="el-GR" sz="2800" i="1" dirty="0"/>
              <a:t>κωδικοποίηση </a:t>
            </a:r>
            <a:r>
              <a:rPr lang="el-GR" sz="2800" dirty="0"/>
              <a:t>και </a:t>
            </a:r>
          </a:p>
          <a:p>
            <a:pPr marL="0" indent="0" algn="just">
              <a:buClr>
                <a:schemeClr val="tx1">
                  <a:shade val="95000"/>
                </a:schemeClr>
              </a:buClr>
              <a:buNone/>
              <a:defRPr/>
            </a:pPr>
            <a:r>
              <a:rPr lang="el-GR" sz="2800" i="1" dirty="0"/>
              <a:t>χρησιμοποίηση εννοιών.</a:t>
            </a:r>
          </a:p>
          <a:p>
            <a:pPr marL="0" indent="0" algn="just">
              <a:buClr>
                <a:schemeClr val="tx1">
                  <a:shade val="95000"/>
                </a:schemeClr>
              </a:buClr>
              <a:buNone/>
              <a:defRPr/>
            </a:pPr>
            <a:r>
              <a:rPr lang="el-GR" sz="2800" dirty="0"/>
              <a:t>Βασική εστίασή τους είναι η συγκρότηση της σκέψης  του υποκειμένου και οι διαδικασίες επίλυσης προβλημάτων.</a:t>
            </a:r>
          </a:p>
        </p:txBody>
      </p:sp>
    </p:spTree>
    <p:extLst>
      <p:ext uri="{BB962C8B-B14F-4D97-AF65-F5344CB8AC3E}">
        <p14:creationId xmlns:p14="http://schemas.microsoft.com/office/powerpoint/2010/main" val="27229191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4156" y="404664"/>
            <a:ext cx="8229600" cy="5832648"/>
          </a:xfrm>
        </p:spPr>
        <p:txBody>
          <a:bodyPr>
            <a:normAutofit/>
          </a:bodyPr>
          <a:lstStyle/>
          <a:p>
            <a:pPr>
              <a:buNone/>
            </a:pPr>
            <a:r>
              <a:rPr lang="el-GR" altLang="en-US" sz="1400" dirty="0"/>
              <a:t>Ε: Και αν δεν είμαι μαζί σου…</a:t>
            </a:r>
          </a:p>
          <a:p>
            <a:pPr>
              <a:buNone/>
            </a:pPr>
            <a:r>
              <a:rPr lang="el-GR" altLang="en-US" sz="1400" dirty="0"/>
              <a:t>Β: Δεν ξέρω…</a:t>
            </a:r>
          </a:p>
          <a:p>
            <a:pPr>
              <a:buNone/>
            </a:pPr>
            <a:r>
              <a:rPr lang="el-GR" altLang="en-US" sz="1400" dirty="0"/>
              <a:t>Ε: Με ποια λέξη από αυτά που διαβάσαμε στην εγκυκλοπαίδεια;</a:t>
            </a:r>
          </a:p>
          <a:p>
            <a:pPr>
              <a:buNone/>
            </a:pPr>
            <a:r>
              <a:rPr lang="el-GR" altLang="en-US" sz="1400" dirty="0"/>
              <a:t>Β: Το «ποτάμι»</a:t>
            </a:r>
          </a:p>
          <a:p>
            <a:pPr>
              <a:buNone/>
            </a:pPr>
            <a:r>
              <a:rPr lang="el-GR" altLang="en-US" sz="1400" dirty="0"/>
              <a:t>Ε: Να ψάξουμε στο λεξικό…</a:t>
            </a:r>
          </a:p>
          <a:p>
            <a:pPr>
              <a:buNone/>
            </a:pPr>
            <a:r>
              <a:rPr lang="el-GR" altLang="en-US" sz="1400" dirty="0"/>
              <a:t>Ψάχνει: Ποτάμι είναι ένα ρεύμα νερού που καταλήγει στη θάλασσα….</a:t>
            </a:r>
          </a:p>
          <a:p>
            <a:pPr>
              <a:buNone/>
            </a:pPr>
            <a:r>
              <a:rPr lang="el-GR" altLang="en-US" sz="1400" dirty="0"/>
              <a:t>			Βλέπουν χάρτες κλπ</a:t>
            </a:r>
          </a:p>
          <a:p>
            <a:pPr>
              <a:buNone/>
            </a:pPr>
            <a:r>
              <a:rPr lang="el-GR" altLang="en-US" sz="1400" dirty="0"/>
              <a:t>Β: Α! κι εγώ νόμιζα ότι τα ποτάμια είναι μόνο τα μεγάλα…</a:t>
            </a:r>
          </a:p>
          <a:p>
            <a:pPr>
              <a:buNone/>
            </a:pPr>
            <a:r>
              <a:rPr lang="el-GR" altLang="en-US" sz="1400" dirty="0"/>
              <a:t>Ε: Πρέπει λοιπόν να κοιτάς το μήκος για να πεις αν είναι ποτάμι…</a:t>
            </a:r>
          </a:p>
          <a:p>
            <a:pPr>
              <a:buNone/>
            </a:pPr>
            <a:r>
              <a:rPr lang="el-GR" altLang="en-US" sz="1400" dirty="0"/>
              <a:t>Β: Όχι, πρέπει να βλέπεις αν πηγαίνει στη θάλασσα</a:t>
            </a:r>
            <a:r>
              <a:rPr lang="el-GR" altLang="en-US" sz="1400" dirty="0" smtClean="0"/>
              <a:t>;</a:t>
            </a:r>
            <a:endParaRPr lang="el-GR" altLang="en-US" sz="1400" dirty="0"/>
          </a:p>
        </p:txBody>
      </p:sp>
    </p:spTree>
    <p:extLst>
      <p:ext uri="{BB962C8B-B14F-4D97-AF65-F5344CB8AC3E}">
        <p14:creationId xmlns:p14="http://schemas.microsoft.com/office/powerpoint/2010/main" val="4080880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Ερωτήματα</a:t>
            </a:r>
            <a:endParaRPr lang="el-GR" dirty="0"/>
          </a:p>
        </p:txBody>
      </p:sp>
      <p:sp>
        <p:nvSpPr>
          <p:cNvPr id="5" name="Θέση περιεχομένου 4"/>
          <p:cNvSpPr>
            <a:spLocks noGrp="1"/>
          </p:cNvSpPr>
          <p:nvPr>
            <p:ph idx="1"/>
          </p:nvPr>
        </p:nvSpPr>
        <p:spPr/>
        <p:txBody>
          <a:bodyPr>
            <a:noAutofit/>
          </a:bodyPr>
          <a:lstStyle/>
          <a:p>
            <a:r>
              <a:rPr lang="el-GR" altLang="en-US" sz="2400" dirty="0"/>
              <a:t>Είναι χρήσιμη αυτή η διαδικασία;</a:t>
            </a:r>
          </a:p>
          <a:p>
            <a:r>
              <a:rPr lang="el-GR" altLang="en-US" sz="2400" dirty="0"/>
              <a:t>Σε τι διαφέρει από την παραδοσιακή διδασκαλία;</a:t>
            </a:r>
          </a:p>
          <a:p>
            <a:r>
              <a:rPr lang="el-GR" altLang="en-US" sz="2400" dirty="0"/>
              <a:t>Είναι εφικτή σε μια σχολική τάξη;</a:t>
            </a:r>
          </a:p>
          <a:p>
            <a:r>
              <a:rPr lang="el-GR" altLang="en-US" sz="2400" dirty="0"/>
              <a:t>Τι θα μπορούσε να συμβεί εκεί;</a:t>
            </a:r>
            <a:endParaRPr lang="en-US" altLang="en-US" sz="2400" dirty="0"/>
          </a:p>
          <a:p>
            <a:r>
              <a:rPr lang="en-US" altLang="en-US" sz="2400" dirty="0"/>
              <a:t>T</a:t>
            </a:r>
            <a:r>
              <a:rPr lang="el-GR" altLang="en-US" sz="2400" dirty="0"/>
              <a:t>ι είδους γνώση αποκτά ο μαθητής;</a:t>
            </a:r>
          </a:p>
        </p:txBody>
      </p:sp>
    </p:spTree>
    <p:extLst>
      <p:ext uri="{BB962C8B-B14F-4D97-AF65-F5344CB8AC3E}">
        <p14:creationId xmlns:p14="http://schemas.microsoft.com/office/powerpoint/2010/main" val="14645922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r>
              <a:rPr lang="el-GR" altLang="en-US" sz="2800" dirty="0"/>
              <a:t>Κατά την κλινική συνέντευξη ο ερευνητής προσπαθεί </a:t>
            </a:r>
            <a:r>
              <a:rPr lang="el-GR" altLang="en-US" sz="2800" b="1" dirty="0"/>
              <a:t>να οδηγήσει το παιδί να εξηγήσει </a:t>
            </a:r>
            <a:r>
              <a:rPr lang="el-GR" altLang="en-US" sz="2800" dirty="0"/>
              <a:t>γιατί ενεργεί όπως ενεργεί ή το πώς σκέφτεται. Του ζητά δηλαδή να εξηγήσει τον τρόπο σκέψης του και δράσης του. </a:t>
            </a:r>
            <a:r>
              <a:rPr lang="en-US" altLang="en-US" sz="2800" dirty="0"/>
              <a:t>A</a:t>
            </a:r>
            <a:r>
              <a:rPr lang="el-GR" altLang="en-US" sz="2800" dirty="0"/>
              <a:t>υτό το βοηθά να καλλιεργήσει μεταγνωστικές λειτουργίες και να αναπτύξει την ικανότητα λόγου, αλλά παράλληλα τις προϋποθέτει. </a:t>
            </a:r>
          </a:p>
        </p:txBody>
      </p:sp>
    </p:spTree>
    <p:extLst>
      <p:ext uri="{BB962C8B-B14F-4D97-AF65-F5344CB8AC3E}">
        <p14:creationId xmlns:p14="http://schemas.microsoft.com/office/powerpoint/2010/main" val="41020985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r>
              <a:rPr lang="el-GR" altLang="en-US" sz="2800" dirty="0"/>
              <a:t>Ο λόγος του παιδιού κατά τη διάρκεια της κλινικής συνέντευξης </a:t>
            </a:r>
            <a:r>
              <a:rPr lang="el-GR" altLang="en-US" sz="2800" b="1" dirty="0"/>
              <a:t>δεν είναι αυθόρμητος  αλλά προκαλείται από τον ερευνητή.</a:t>
            </a:r>
            <a:r>
              <a:rPr lang="el-GR" altLang="en-US" sz="2800" dirty="0"/>
              <a:t> Όμως αυτός ο λόγος </a:t>
            </a:r>
            <a:r>
              <a:rPr lang="el-GR" altLang="en-US" sz="2800" b="1" dirty="0"/>
              <a:t>προωθεί τη σκέψη</a:t>
            </a:r>
            <a:r>
              <a:rPr lang="el-GR" altLang="en-US" sz="2800" dirty="0"/>
              <a:t> του παιδιού δηλαδή αναγκαστικά είναι έμμεσα παρεμβατικός γιατί επιτρέπει τη συνειδητοποίηση από το παιδί μιας σειράς αυθόρμητων τάσεων και στρατηγικών.</a:t>
            </a:r>
          </a:p>
          <a:p>
            <a:pPr>
              <a:buNone/>
            </a:pPr>
            <a:r>
              <a:rPr lang="el-GR" altLang="en-US" sz="2800" dirty="0"/>
              <a:t>	Εκείνο που μας ενδιαφέρει είναι η παρακολούθηση της γνωστικής πορείας του παιδιού</a:t>
            </a:r>
            <a:r>
              <a:rPr lang="el-GR" altLang="en-US" sz="2800" dirty="0" smtClean="0"/>
              <a:t>.</a:t>
            </a:r>
            <a:endParaRPr lang="el-GR" altLang="en-US" sz="2800" dirty="0"/>
          </a:p>
        </p:txBody>
      </p:sp>
    </p:spTree>
    <p:extLst>
      <p:ext uri="{BB962C8B-B14F-4D97-AF65-F5344CB8AC3E}">
        <p14:creationId xmlns:p14="http://schemas.microsoft.com/office/powerpoint/2010/main" val="17211915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sz="3400" dirty="0"/>
              <a:t>Κατά πόσο είναι εφικτή η αξιοποίηση της κλινικής συνέντευξης μέσα στη σχολική τάξη</a:t>
            </a:r>
            <a:r>
              <a:rPr lang="el-GR" sz="3400" dirty="0" smtClean="0"/>
              <a:t>;</a:t>
            </a:r>
            <a:endParaRPr lang="el-GR" sz="3400" dirty="0"/>
          </a:p>
        </p:txBody>
      </p:sp>
      <p:sp>
        <p:nvSpPr>
          <p:cNvPr id="5" name="Θέση περιεχομένου 4"/>
          <p:cNvSpPr>
            <a:spLocks noGrp="1"/>
          </p:cNvSpPr>
          <p:nvPr>
            <p:ph idx="1"/>
          </p:nvPr>
        </p:nvSpPr>
        <p:spPr/>
        <p:txBody>
          <a:bodyPr>
            <a:noAutofit/>
          </a:bodyPr>
          <a:lstStyle/>
          <a:p>
            <a:r>
              <a:rPr lang="el-GR" altLang="en-US" sz="2400" dirty="0"/>
              <a:t>Ουσιαστικά η κλινική συνέντευξη μας επιτρέπει:</a:t>
            </a:r>
          </a:p>
          <a:p>
            <a:r>
              <a:rPr lang="el-GR" altLang="en-US" sz="2400" dirty="0"/>
              <a:t>Α) Να κάνουμε διάγνωση για μια δεξιότητα ή γνωστικό σχήμα που έχει ή όχι κατακτήσει το παιδί.</a:t>
            </a:r>
          </a:p>
          <a:p>
            <a:r>
              <a:rPr lang="el-GR" altLang="en-US" sz="2400" dirty="0"/>
              <a:t>Β) Να βοηθήσει το παιδί να οικοδομήσει αυτή τη δεξιότητα/ γνωστικό σχήμα.</a:t>
            </a:r>
          </a:p>
          <a:p>
            <a:r>
              <a:rPr lang="el-GR" altLang="en-US" sz="2400" dirty="0"/>
              <a:t>Γ) Να βοηθήσει το μαθητή να σκεφτεί και να ανατροφοδοτήσει τη δράση του.</a:t>
            </a:r>
          </a:p>
        </p:txBody>
      </p:sp>
    </p:spTree>
    <p:extLst>
      <p:ext uri="{BB962C8B-B14F-4D97-AF65-F5344CB8AC3E}">
        <p14:creationId xmlns:p14="http://schemas.microsoft.com/office/powerpoint/2010/main" val="12556455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n-US" dirty="0"/>
              <a:t>Ερωτήσεις που βοηθάνε στην κατεύθυνση της κλινικής συνέντευξης:</a:t>
            </a:r>
          </a:p>
        </p:txBody>
      </p:sp>
      <p:sp>
        <p:nvSpPr>
          <p:cNvPr id="3" name="Θέση περιεχομένου 2"/>
          <p:cNvSpPr>
            <a:spLocks noGrp="1"/>
          </p:cNvSpPr>
          <p:nvPr>
            <p:ph idx="1"/>
          </p:nvPr>
        </p:nvSpPr>
        <p:spPr/>
        <p:txBody>
          <a:bodyPr>
            <a:normAutofit/>
          </a:bodyPr>
          <a:lstStyle/>
          <a:p>
            <a:endParaRPr lang="en-US" altLang="en-US" sz="2800" dirty="0" smtClean="0"/>
          </a:p>
          <a:p>
            <a:r>
              <a:rPr lang="el-GR" altLang="en-US" sz="2800" dirty="0" smtClean="0"/>
              <a:t>Τι </a:t>
            </a:r>
            <a:r>
              <a:rPr lang="el-GR" altLang="en-US" sz="2800" dirty="0"/>
              <a:t>εννοείς όταν λες….</a:t>
            </a:r>
          </a:p>
          <a:p>
            <a:r>
              <a:rPr lang="el-GR" altLang="en-US" sz="2800" dirty="0"/>
              <a:t>Πώς το ξέρεις…</a:t>
            </a:r>
          </a:p>
          <a:p>
            <a:r>
              <a:rPr lang="el-GR" altLang="en-US" sz="2800" dirty="0"/>
              <a:t>Πώς το σκέφτηκες αυτό;</a:t>
            </a:r>
          </a:p>
          <a:p>
            <a:r>
              <a:rPr lang="el-GR" altLang="en-US" sz="2800" dirty="0"/>
              <a:t>Γιατί το λες αυτό;</a:t>
            </a:r>
          </a:p>
          <a:p>
            <a:r>
              <a:rPr lang="el-GR" altLang="en-US" sz="2800" dirty="0"/>
              <a:t>Κάποιο άλλο παιδί μου είπε….</a:t>
            </a:r>
          </a:p>
        </p:txBody>
      </p:sp>
    </p:spTree>
    <p:extLst>
      <p:ext uri="{BB962C8B-B14F-4D97-AF65-F5344CB8AC3E}">
        <p14:creationId xmlns:p14="http://schemas.microsoft.com/office/powerpoint/2010/main" val="41454102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400" dirty="0">
                <a:sym typeface="Wingdings" pitchFamily="2" charset="2"/>
              </a:rPr>
              <a:t>Κριτική στη θεωρία του </a:t>
            </a:r>
            <a:r>
              <a:rPr lang="en-US" sz="2400" dirty="0">
                <a:sym typeface="Wingdings" pitchFamily="2" charset="2"/>
              </a:rPr>
              <a:t>Piaget</a:t>
            </a:r>
            <a:r>
              <a:rPr lang="el-GR" sz="2400" dirty="0">
                <a:sym typeface="Wingdings" pitchFamily="2" charset="2"/>
              </a:rPr>
              <a:t>. Ποια είναι κατά την άποψή σας τα συμπεράσματα  αυτής της κριτικής για τη διδακτική </a:t>
            </a:r>
            <a:r>
              <a:rPr lang="el-GR" sz="2400" dirty="0">
                <a:sym typeface="Wingdings" pitchFamily="2" charset="2"/>
              </a:rPr>
              <a:t>πράξη;</a:t>
            </a:r>
            <a:endParaRPr lang="el-GR" altLang="en-US" sz="2400" dirty="0"/>
          </a:p>
        </p:txBody>
      </p:sp>
      <p:sp>
        <p:nvSpPr>
          <p:cNvPr id="3" name="Θέση περιεχομένου 2"/>
          <p:cNvSpPr>
            <a:spLocks noGrp="1"/>
          </p:cNvSpPr>
          <p:nvPr>
            <p:ph idx="1"/>
          </p:nvPr>
        </p:nvSpPr>
        <p:spPr/>
        <p:txBody>
          <a:bodyPr>
            <a:noAutofit/>
          </a:bodyPr>
          <a:lstStyle/>
          <a:p>
            <a:pPr marL="0" indent="0">
              <a:buNone/>
              <a:defRPr/>
            </a:pPr>
            <a:r>
              <a:rPr lang="el-GR" sz="2400" dirty="0">
                <a:cs typeface="Arial" charset="0"/>
                <a:sym typeface="Wingdings" pitchFamily="2" charset="2"/>
              </a:rPr>
              <a:t>Ο </a:t>
            </a:r>
            <a:r>
              <a:rPr lang="en-US" sz="2400" dirty="0">
                <a:cs typeface="Arial" charset="0"/>
                <a:sym typeface="Wingdings" pitchFamily="2" charset="2"/>
              </a:rPr>
              <a:t>Piaget </a:t>
            </a:r>
            <a:r>
              <a:rPr lang="el-GR" sz="2400" dirty="0">
                <a:cs typeface="Arial" charset="0"/>
                <a:sym typeface="Wingdings" pitchFamily="2" charset="2"/>
              </a:rPr>
              <a:t>θεωρούσε πως η κοινωνική εμπειρία μπορεί να συμβάλει στην επιτάχυνση της μετάβασης του παιδιού από το ένα στάδιο γνωστικής ανάπτυξης στο άλλο</a:t>
            </a:r>
            <a:r>
              <a:rPr lang="en-US" sz="2400" dirty="0">
                <a:cs typeface="Arial" charset="0"/>
                <a:sym typeface="Wingdings" pitchFamily="2" charset="2"/>
              </a:rPr>
              <a:t>. </a:t>
            </a:r>
            <a:r>
              <a:rPr lang="el-GR" sz="2400" dirty="0">
                <a:cs typeface="Arial" charset="0"/>
                <a:sym typeface="Wingdings" pitchFamily="2" charset="2"/>
              </a:rPr>
              <a:t>Όμως</a:t>
            </a:r>
            <a:r>
              <a:rPr lang="el-GR" sz="2400" dirty="0" smtClean="0">
                <a:cs typeface="Arial" charset="0"/>
                <a:sym typeface="Wingdings" pitchFamily="2" charset="2"/>
              </a:rPr>
              <a:t>:</a:t>
            </a:r>
            <a:endParaRPr lang="el-GR" sz="2400" dirty="0">
              <a:cs typeface="Arial" charset="0"/>
              <a:sym typeface="Wingdings" pitchFamily="2" charset="2"/>
            </a:endParaRPr>
          </a:p>
          <a:p>
            <a:pPr>
              <a:defRPr/>
            </a:pPr>
            <a:r>
              <a:rPr lang="el-GR" sz="2400" dirty="0" smtClean="0">
                <a:cs typeface="Arial" charset="0"/>
                <a:sym typeface="Wingdings" pitchFamily="2" charset="2"/>
              </a:rPr>
              <a:t>Στα </a:t>
            </a:r>
            <a:r>
              <a:rPr lang="el-GR" sz="2400" dirty="0">
                <a:cs typeface="Arial" charset="0"/>
                <a:sym typeface="Wingdings" pitchFamily="2" charset="2"/>
              </a:rPr>
              <a:t>πειράματά του δεν έλαβε σοβαρά υπόψη τη διάσταση αυτή και τον ιδιόμορφο τρόπο επικοινωνίας παιδιού με το </a:t>
            </a:r>
            <a:r>
              <a:rPr lang="el-GR" sz="2400" dirty="0" smtClean="0">
                <a:cs typeface="Arial" charset="0"/>
                <a:sym typeface="Wingdings" pitchFamily="2" charset="2"/>
              </a:rPr>
              <a:t>περιβάλλον</a:t>
            </a:r>
            <a:r>
              <a:rPr lang="en-US" sz="2400" dirty="0" smtClean="0">
                <a:cs typeface="Arial" charset="0"/>
                <a:sym typeface="Wingdings" pitchFamily="2" charset="2"/>
              </a:rPr>
              <a:t>.</a:t>
            </a:r>
            <a:endParaRPr lang="el-GR" sz="2400" dirty="0">
              <a:cs typeface="Arial" charset="0"/>
              <a:sym typeface="Wingdings" pitchFamily="2" charset="2"/>
            </a:endParaRPr>
          </a:p>
          <a:p>
            <a:pPr>
              <a:defRPr/>
            </a:pPr>
            <a:r>
              <a:rPr lang="el-GR" sz="2400" dirty="0" smtClean="0">
                <a:cs typeface="Arial" charset="0"/>
                <a:sym typeface="Wingdings" pitchFamily="2" charset="2"/>
              </a:rPr>
              <a:t>Ορισμένοι </a:t>
            </a:r>
            <a:r>
              <a:rPr lang="el-GR" sz="2400" dirty="0">
                <a:cs typeface="Arial" charset="0"/>
                <a:sym typeface="Wingdings" pitchFamily="2" charset="2"/>
              </a:rPr>
              <a:t>ισχυρίζονται ότι η προσέγγιση του </a:t>
            </a:r>
            <a:r>
              <a:rPr lang="en-US" sz="2400" dirty="0">
                <a:cs typeface="Arial" charset="0"/>
                <a:sym typeface="Wingdings" pitchFamily="2" charset="2"/>
              </a:rPr>
              <a:t>Piaget </a:t>
            </a:r>
            <a:r>
              <a:rPr lang="el-GR" sz="2400" dirty="0">
                <a:cs typeface="Arial" charset="0"/>
                <a:sym typeface="Wingdings" pitchFamily="2" charset="2"/>
              </a:rPr>
              <a:t>στερείται κοινωνικής </a:t>
            </a:r>
            <a:r>
              <a:rPr lang="el-GR" sz="2400" dirty="0" smtClean="0">
                <a:cs typeface="Arial" charset="0"/>
                <a:sym typeface="Wingdings" pitchFamily="2" charset="2"/>
              </a:rPr>
              <a:t>προοπτικής</a:t>
            </a:r>
            <a:r>
              <a:rPr lang="en-US" sz="2400" dirty="0" smtClean="0">
                <a:cs typeface="Arial" charset="0"/>
                <a:sym typeface="Wingdings" pitchFamily="2" charset="2"/>
              </a:rPr>
              <a:t>.</a:t>
            </a:r>
            <a:endParaRPr lang="en-US" sz="2400" dirty="0">
              <a:cs typeface="Arial" charset="0"/>
              <a:sym typeface="Wingdings" pitchFamily="2" charset="2"/>
            </a:endParaRPr>
          </a:p>
          <a:p>
            <a:pPr marL="0" indent="0">
              <a:buNone/>
              <a:defRPr/>
            </a:pPr>
            <a:r>
              <a:rPr lang="en-US" sz="2400" dirty="0">
                <a:cs typeface="Arial" charset="0"/>
                <a:sym typeface="Wingdings" pitchFamily="2" charset="2"/>
              </a:rPr>
              <a:t>-</a:t>
            </a:r>
            <a:r>
              <a:rPr lang="el-GR" sz="2400" dirty="0">
                <a:cs typeface="Arial" charset="0"/>
                <a:sym typeface="Wingdings" pitchFamily="2" charset="2"/>
              </a:rPr>
              <a:t> Αγνόησε δηλαδή το ρόλο που διαδραματίζει στη διαμόρφωση</a:t>
            </a:r>
            <a:br>
              <a:rPr lang="el-GR" sz="2400" dirty="0">
                <a:cs typeface="Arial" charset="0"/>
                <a:sym typeface="Wingdings" pitchFamily="2" charset="2"/>
              </a:rPr>
            </a:br>
            <a:r>
              <a:rPr lang="el-GR" sz="2400" dirty="0">
                <a:cs typeface="Arial" charset="0"/>
                <a:sym typeface="Wingdings" pitchFamily="2" charset="2"/>
              </a:rPr>
              <a:t>των γνωστικών δομών το κοινωνικό περιβάλλον </a:t>
            </a:r>
          </a:p>
          <a:p>
            <a:endParaRPr lang="el-GR" altLang="en-US" sz="2400" dirty="0"/>
          </a:p>
        </p:txBody>
      </p:sp>
    </p:spTree>
    <p:extLst>
      <p:ext uri="{BB962C8B-B14F-4D97-AF65-F5344CB8AC3E}">
        <p14:creationId xmlns:p14="http://schemas.microsoft.com/office/powerpoint/2010/main" val="40348602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p:txBody>
          <a:bodyPr>
            <a:noAutofit/>
          </a:bodyPr>
          <a:lstStyle/>
          <a:p>
            <a:pPr marL="0" indent="0">
              <a:buNone/>
              <a:defRPr/>
            </a:pPr>
            <a:r>
              <a:rPr lang="el-GR" sz="2400" dirty="0">
                <a:effectLst>
                  <a:outerShdw blurRad="38100" dist="38100" dir="2700000" algn="tl">
                    <a:srgbClr val="FFFFFF"/>
                  </a:outerShdw>
                </a:effectLst>
                <a:sym typeface="Wingdings" pitchFamily="2" charset="2"/>
              </a:rPr>
              <a:t>Υποστηρίχτηκε η άποψη ότι:</a:t>
            </a:r>
            <a:br>
              <a:rPr lang="el-GR" sz="2400" dirty="0">
                <a:effectLst>
                  <a:outerShdw blurRad="38100" dist="38100" dir="2700000" algn="tl">
                    <a:srgbClr val="FFFFFF"/>
                  </a:outerShdw>
                </a:effectLst>
                <a:sym typeface="Wingdings" pitchFamily="2" charset="2"/>
              </a:rPr>
            </a:br>
            <a:r>
              <a:rPr lang="el-GR" sz="2400" dirty="0" smtClean="0">
                <a:effectLst>
                  <a:outerShdw blurRad="38100" dist="38100" dir="2700000" algn="tl">
                    <a:srgbClr val="FFFFFF"/>
                  </a:outerShdw>
                </a:effectLst>
                <a:sym typeface="Wingdings" pitchFamily="2" charset="2"/>
              </a:rPr>
              <a:t>η </a:t>
            </a:r>
            <a:r>
              <a:rPr lang="el-GR" sz="2400" dirty="0">
                <a:effectLst>
                  <a:outerShdw blurRad="38100" dist="38100" dir="2700000" algn="tl">
                    <a:srgbClr val="FFFFFF"/>
                  </a:outerShdw>
                </a:effectLst>
                <a:sym typeface="Wingdings" pitchFamily="2" charset="2"/>
              </a:rPr>
              <a:t>αποτυχία των παιδιών κατά την εκτέλεση διαφόρων πειραμάτων δεν οφείλεται μόνο σε γνωστικούς περιορισμούς της σκέψης του παιδιού αλλά και σε άλλους λόγους όπως</a:t>
            </a:r>
            <a:r>
              <a:rPr lang="en-US" sz="2400" dirty="0">
                <a:effectLst>
                  <a:outerShdw blurRad="38100" dist="38100" dir="2700000" algn="tl">
                    <a:srgbClr val="FFFFFF"/>
                  </a:outerShdw>
                </a:effectLst>
                <a:sym typeface="Wingdings" pitchFamily="2" charset="2"/>
              </a:rPr>
              <a:t>:</a:t>
            </a:r>
            <a:r>
              <a:rPr lang="el-GR" sz="2400" i="1" dirty="0">
                <a:solidFill>
                  <a:schemeClr val="bg2"/>
                </a:solidFill>
                <a:effectLst>
                  <a:outerShdw blurRad="38100" dist="38100" dir="2700000" algn="tl">
                    <a:srgbClr val="FFFFFF"/>
                  </a:outerShdw>
                </a:effectLst>
                <a:sym typeface="Wingdings" pitchFamily="2" charset="2"/>
              </a:rPr>
              <a:t>)</a:t>
            </a:r>
            <a:r>
              <a:rPr lang="el-GR" sz="2400" dirty="0">
                <a:solidFill>
                  <a:schemeClr val="bg2"/>
                </a:solidFill>
                <a:effectLst>
                  <a:outerShdw blurRad="38100" dist="38100" dir="2700000" algn="tl">
                    <a:srgbClr val="FFFFFF"/>
                  </a:outerShdw>
                </a:effectLst>
                <a:sym typeface="Wingdings" pitchFamily="2" charset="2"/>
              </a:rPr>
              <a:t>:</a:t>
            </a:r>
          </a:p>
          <a:p>
            <a:pPr>
              <a:defRPr/>
            </a:pPr>
            <a:endParaRPr lang="el-GR" sz="2400" dirty="0"/>
          </a:p>
          <a:p>
            <a:pPr>
              <a:defRPr/>
            </a:pPr>
            <a:endParaRPr lang="el-GR" sz="2400" dirty="0"/>
          </a:p>
        </p:txBody>
      </p:sp>
    </p:spTree>
    <p:extLst>
      <p:ext uri="{BB962C8B-B14F-4D97-AF65-F5344CB8AC3E}">
        <p14:creationId xmlns:p14="http://schemas.microsoft.com/office/powerpoint/2010/main" val="37569090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a:xfrm>
            <a:off x="464156" y="692696"/>
            <a:ext cx="8229600" cy="5390059"/>
          </a:xfrm>
        </p:spPr>
        <p:txBody>
          <a:bodyPr>
            <a:noAutofit/>
          </a:bodyPr>
          <a:lstStyle/>
          <a:p>
            <a:pPr marL="0" indent="0">
              <a:buNone/>
              <a:defRPr/>
            </a:pPr>
            <a:r>
              <a:rPr lang="el-GR" sz="2400" dirty="0"/>
              <a:t>α. ο βαθμός οικειότητας του παιδιού με το γενικότερο πλαίσιο όπου πραγματοποιείται η </a:t>
            </a:r>
            <a:r>
              <a:rPr lang="el-GR" sz="2400" dirty="0" smtClean="0"/>
              <a:t>συνέντευξη</a:t>
            </a:r>
            <a:r>
              <a:rPr lang="en-US" sz="2400" dirty="0" smtClean="0"/>
              <a:t>.</a:t>
            </a:r>
            <a:endParaRPr lang="el-GR" sz="2400" dirty="0"/>
          </a:p>
          <a:p>
            <a:pPr marL="0" indent="0">
              <a:buNone/>
              <a:defRPr/>
            </a:pPr>
            <a:r>
              <a:rPr lang="el-GR" sz="2400" dirty="0"/>
              <a:t>β. ο επικοινωνιακός κώδικας μεταξύ πειραματιστή και εξεταζόμενου.</a:t>
            </a:r>
          </a:p>
          <a:p>
            <a:pPr marL="0" indent="0">
              <a:buNone/>
              <a:defRPr/>
            </a:pPr>
            <a:r>
              <a:rPr lang="el-GR" sz="2400" dirty="0"/>
              <a:t>Επιπλέον, υποστηρίχτηκε η άποψη ότι: </a:t>
            </a:r>
          </a:p>
          <a:p>
            <a:pPr marL="0" indent="0">
              <a:buNone/>
              <a:defRPr/>
            </a:pPr>
            <a:r>
              <a:rPr lang="el-GR" sz="2400" dirty="0"/>
              <a:t>η αποτυχία των παιδιών κατά την εκτέλεση διαφόρων πειραμάτων δεν οφείλονται μόνο σε γνωστικούς περιορισμούς της σκέψης του παιδιού αλλά και σε άλλους λόγους όπως</a:t>
            </a:r>
            <a:r>
              <a:rPr lang="el-GR" sz="2400" dirty="0" smtClean="0"/>
              <a:t>:</a:t>
            </a:r>
            <a:r>
              <a:rPr lang="el-GR" sz="2400" dirty="0"/>
              <a:t>	 </a:t>
            </a:r>
          </a:p>
          <a:p>
            <a:pPr marL="0" indent="0">
              <a:buNone/>
              <a:defRPr/>
            </a:pPr>
            <a:r>
              <a:rPr lang="el-GR" sz="2400" dirty="0"/>
              <a:t>η προσοχή την οποία το παιδί αποδίδει στις πληροφορίες που του παρέχονται</a:t>
            </a:r>
            <a:r>
              <a:rPr lang="el-GR" sz="2400" dirty="0" smtClean="0"/>
              <a:t>.</a:t>
            </a:r>
            <a:endParaRPr lang="el-GR" sz="2400" dirty="0"/>
          </a:p>
          <a:p>
            <a:pPr marL="0" indent="0">
              <a:buNone/>
              <a:defRPr/>
            </a:pPr>
            <a:r>
              <a:rPr lang="el-GR" sz="2400" dirty="0"/>
              <a:t>τα κίνητρα που έχει για να ανταποκριθεί με επιτυχία στο έργο που καλείται να εκτελέσει</a:t>
            </a:r>
            <a:r>
              <a:rPr lang="el-GR" sz="2400" dirty="0" smtClean="0"/>
              <a:t>.</a:t>
            </a:r>
            <a:endParaRPr lang="el-GR" sz="2400" dirty="0"/>
          </a:p>
        </p:txBody>
      </p:sp>
    </p:spTree>
    <p:extLst>
      <p:ext uri="{BB962C8B-B14F-4D97-AF65-F5344CB8AC3E}">
        <p14:creationId xmlns:p14="http://schemas.microsoft.com/office/powerpoint/2010/main" val="26993488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a:xfrm>
            <a:off x="464156" y="692696"/>
            <a:ext cx="8229600" cy="5390059"/>
          </a:xfrm>
        </p:spPr>
        <p:txBody>
          <a:bodyPr>
            <a:noAutofit/>
          </a:bodyPr>
          <a:lstStyle/>
          <a:p>
            <a:pPr>
              <a:defRPr/>
            </a:pPr>
            <a:r>
              <a:rPr lang="el-GR" sz="2800" dirty="0">
                <a:sym typeface="Wingdings 2" pitchFamily="18" charset="2"/>
              </a:rPr>
              <a:t>Το ποσοστό των παιδιών που αποτύγχαναν σε δοκιμασίες διατήρησης της ποσότητας, οι οποίες διεξάγονταν σύμφωνα </a:t>
            </a:r>
            <a:r>
              <a:rPr lang="el-GR" sz="2800" dirty="0" smtClean="0">
                <a:sym typeface="Wingdings 2" pitchFamily="18" charset="2"/>
              </a:rPr>
              <a:t>με </a:t>
            </a:r>
            <a:r>
              <a:rPr lang="el-GR" sz="2800" dirty="0">
                <a:sym typeface="Wingdings 2" pitchFamily="18" charset="2"/>
              </a:rPr>
              <a:t>την τεχνική του </a:t>
            </a:r>
            <a:r>
              <a:rPr lang="en-US" sz="2800" dirty="0">
                <a:sym typeface="Wingdings 2" pitchFamily="18" charset="2"/>
              </a:rPr>
              <a:t>Piaget</a:t>
            </a:r>
            <a:r>
              <a:rPr lang="el-GR" sz="2800" dirty="0">
                <a:sym typeface="Wingdings 2" pitchFamily="18" charset="2"/>
              </a:rPr>
              <a:t>, μειώθηκε αισθητά, όταν η εκτέλεση </a:t>
            </a:r>
            <a:r>
              <a:rPr lang="el-GR" sz="2800" dirty="0" smtClean="0">
                <a:sym typeface="Wingdings 2" pitchFamily="18" charset="2"/>
              </a:rPr>
              <a:t>των </a:t>
            </a:r>
            <a:r>
              <a:rPr lang="el-GR" sz="2800" dirty="0">
                <a:sym typeface="Wingdings 2" pitchFamily="18" charset="2"/>
              </a:rPr>
              <a:t>ίδιων διαδικασιών έπαιρνε </a:t>
            </a:r>
            <a:r>
              <a:rPr lang="el-GR" sz="2800" b="1" dirty="0">
                <a:sym typeface="Wingdings 2" pitchFamily="18" charset="2"/>
              </a:rPr>
              <a:t>χαρακτήρα παιχνιδιού</a:t>
            </a:r>
            <a:r>
              <a:rPr lang="el-GR" sz="2800" dirty="0" smtClean="0">
                <a:sym typeface="Wingdings 2" pitchFamily="18" charset="2"/>
              </a:rPr>
              <a:t>.</a:t>
            </a:r>
            <a:endParaRPr lang="el-GR" sz="2800" dirty="0">
              <a:sym typeface="Wingdings" pitchFamily="2" charset="2"/>
            </a:endParaRPr>
          </a:p>
          <a:p>
            <a:pPr>
              <a:defRPr/>
            </a:pPr>
            <a:r>
              <a:rPr lang="el-GR" sz="2800" dirty="0">
                <a:sym typeface="Wingdings 2" pitchFamily="18" charset="2"/>
              </a:rPr>
              <a:t>Η αναδιατύπωση των εντολών προς το παιδί έτσι ώστε </a:t>
            </a:r>
            <a:r>
              <a:rPr lang="el-GR" sz="2800" dirty="0" smtClean="0">
                <a:sym typeface="Wingdings 2" pitchFamily="18" charset="2"/>
              </a:rPr>
              <a:t>να </a:t>
            </a:r>
            <a:r>
              <a:rPr lang="el-GR" sz="2800" dirty="0">
                <a:sym typeface="Wingdings 2" pitchFamily="18" charset="2"/>
              </a:rPr>
              <a:t>είναι πιο κατανοητές απ’ αυτό</a:t>
            </a:r>
            <a:r>
              <a:rPr lang="en-US" sz="2800" dirty="0">
                <a:sym typeface="Wingdings 2" pitchFamily="18" charset="2"/>
              </a:rPr>
              <a:t>,</a:t>
            </a:r>
            <a:r>
              <a:rPr lang="el-GR" sz="2800" dirty="0">
                <a:sym typeface="Wingdings 2" pitchFamily="18" charset="2"/>
              </a:rPr>
              <a:t> μειώνει τα ποσοστά αποτυχίας</a:t>
            </a:r>
            <a:r>
              <a:rPr lang="el-GR" sz="2800" dirty="0" smtClean="0">
                <a:sym typeface="Wingdings 2" pitchFamily="18" charset="2"/>
              </a:rPr>
              <a:t>.</a:t>
            </a:r>
            <a:endParaRPr lang="el-GR" sz="2800" dirty="0">
              <a:sym typeface="Wingdings 2" pitchFamily="18" charset="2"/>
            </a:endParaRPr>
          </a:p>
        </p:txBody>
      </p:sp>
    </p:spTree>
    <p:extLst>
      <p:ext uri="{BB962C8B-B14F-4D97-AF65-F5344CB8AC3E}">
        <p14:creationId xmlns:p14="http://schemas.microsoft.com/office/powerpoint/2010/main" val="25657078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pPr algn="just">
              <a:buNone/>
            </a:pPr>
            <a:r>
              <a:rPr lang="el-GR" altLang="en-US" sz="2800" dirty="0"/>
              <a:t>- Δίνουν ιδιαίτερη σημασία στην ανάλυση της μαθησιακής διαδικασίας και απαντούν στα ερωτήματα:</a:t>
            </a:r>
          </a:p>
          <a:p>
            <a:pPr algn="ctr">
              <a:buNone/>
            </a:pPr>
            <a:r>
              <a:rPr lang="en-US" altLang="en-US" sz="2800" i="1" dirty="0"/>
              <a:t>	</a:t>
            </a:r>
            <a:r>
              <a:rPr lang="el-GR" altLang="en-US" sz="2800" i="1" dirty="0">
                <a:solidFill>
                  <a:srgbClr val="C00000"/>
                </a:solidFill>
              </a:rPr>
              <a:t>πώς μαθαίνει ο άνθρωπος</a:t>
            </a:r>
            <a:r>
              <a:rPr lang="el-GR" altLang="en-US" sz="2800" dirty="0">
                <a:solidFill>
                  <a:srgbClr val="C00000"/>
                </a:solidFill>
              </a:rPr>
              <a:t>;</a:t>
            </a:r>
          </a:p>
          <a:p>
            <a:pPr algn="just"/>
            <a:r>
              <a:rPr lang="el-GR" altLang="en-US" sz="2800" i="1" dirty="0"/>
              <a:t>πώς καταγράφεται η γνώση στο μυαλό του</a:t>
            </a:r>
            <a:r>
              <a:rPr lang="el-GR" altLang="en-US" sz="2800" dirty="0"/>
              <a:t>;</a:t>
            </a:r>
          </a:p>
          <a:p>
            <a:pPr algn="just"/>
            <a:r>
              <a:rPr lang="el-GR" altLang="en-US" sz="2800" i="1" dirty="0"/>
              <a:t>πώς κατανοεί; πώς παίρνει αποφάσεις</a:t>
            </a:r>
            <a:r>
              <a:rPr lang="el-GR" altLang="en-US" sz="2800" dirty="0"/>
              <a:t>;</a:t>
            </a:r>
          </a:p>
          <a:p>
            <a:pPr algn="just"/>
            <a:r>
              <a:rPr lang="el-GR" altLang="en-US" sz="2800" i="1" dirty="0"/>
              <a:t>πώς επιλύει προβλήματα</a:t>
            </a:r>
            <a:r>
              <a:rPr lang="el-GR" altLang="en-US" sz="2800" dirty="0" smtClean="0"/>
              <a:t>;</a:t>
            </a:r>
            <a:endParaRPr lang="el-GR" altLang="en-US" sz="2800" dirty="0"/>
          </a:p>
        </p:txBody>
      </p:sp>
    </p:spTree>
    <p:extLst>
      <p:ext uri="{BB962C8B-B14F-4D97-AF65-F5344CB8AC3E}">
        <p14:creationId xmlns:p14="http://schemas.microsoft.com/office/powerpoint/2010/main" val="42167829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n-US" sz="2000" dirty="0" smtClean="0"/>
              <a:t>1.0.</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a:t>Μαρία </a:t>
            </a:r>
            <a:r>
              <a:rPr lang="el-GR" sz="2000" dirty="0" smtClean="0"/>
              <a:t>Σφυρόερα</a:t>
            </a:r>
            <a:r>
              <a:rPr lang="en-US" sz="2000" dirty="0" smtClean="0"/>
              <a:t> 2015</a:t>
            </a:r>
            <a:r>
              <a:rPr lang="el-GR" sz="2000" dirty="0" smtClean="0"/>
              <a:t>.</a:t>
            </a:r>
            <a:r>
              <a:rPr lang="el-GR" sz="2000" dirty="0"/>
              <a:t> Μαρία Σφυρόερα. «Σύγχρονες Διδακτικές Προσεγγίσεις Ι: Αξιοποίηση βασικών θεωρητικών εννοιών στην εκπαιδευτική πράξη». Έκδοση: 1.0. Αθήνα 201</a:t>
            </a:r>
            <a:r>
              <a:rPr lang="en-US" sz="2000" dirty="0"/>
              <a:t>5</a:t>
            </a:r>
            <a:r>
              <a:rPr lang="el-GR" sz="2000" dirty="0"/>
              <a:t>. Διαθέσιμο από τη δικτυακή διεύθυνση: </a:t>
            </a:r>
            <a:r>
              <a:rPr lang="en-US" sz="2000" dirty="0"/>
              <a:t>http://opencourses.uoa.gr/courses/ECD111/</a:t>
            </a:r>
            <a:r>
              <a:rPr lang="el-GR" sz="2000" dirty="0"/>
              <a:t>.</a:t>
            </a:r>
          </a:p>
          <a:p>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(1/2)</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dirty="0"/>
              <a:t>Εικόνα 1: </a:t>
            </a:r>
            <a:r>
              <a:rPr lang="en-US" sz="2000" dirty="0"/>
              <a:t>[slide 2] </a:t>
            </a:r>
            <a:r>
              <a:rPr lang="en-US" sz="2000" dirty="0"/>
              <a:t>Jean </a:t>
            </a:r>
            <a:r>
              <a:rPr lang="en-US" sz="2000" dirty="0"/>
              <a:t>Piaget. Copyrighted. </a:t>
            </a:r>
            <a:r>
              <a:rPr lang="el-GR" sz="2000" dirty="0"/>
              <a:t>Σύνδεσμος</a:t>
            </a:r>
            <a:r>
              <a:rPr lang="en-US" sz="2000" dirty="0"/>
              <a:t>: </a:t>
            </a:r>
            <a:r>
              <a:rPr lang="en-US" sz="2000" dirty="0">
                <a:solidFill>
                  <a:srgbClr val="FF0000"/>
                </a:solidFill>
                <a:hlinkClick r:id="rId3"/>
              </a:rPr>
              <a:t>https://</a:t>
            </a:r>
            <a:r>
              <a:rPr lang="en-US" sz="2000" dirty="0" smtClean="0">
                <a:solidFill>
                  <a:srgbClr val="FF0000"/>
                </a:solidFill>
                <a:hlinkClick r:id="rId3"/>
              </a:rPr>
              <a:t>www.pinterest.com/MrsBrownPsych/famous-psychologists/</a:t>
            </a:r>
            <a:r>
              <a:rPr lang="el-GR" sz="2000" dirty="0"/>
              <a:t>. Πηγή</a:t>
            </a:r>
            <a:r>
              <a:rPr lang="en-US" sz="2000" dirty="0"/>
              <a:t>: </a:t>
            </a:r>
            <a:r>
              <a:rPr lang="en-US" sz="2000" dirty="0" smtClean="0">
                <a:solidFill>
                  <a:srgbClr val="FF0000"/>
                </a:solidFill>
                <a:hlinkClick r:id="rId4"/>
              </a:rPr>
              <a:t>www.pinterest.com</a:t>
            </a:r>
            <a:r>
              <a:rPr lang="en-US" sz="2000" dirty="0" smtClean="0"/>
              <a:t>.</a:t>
            </a:r>
            <a:endParaRPr lang="el-GR" sz="2000" dirty="0"/>
          </a:p>
          <a:p>
            <a:pPr marL="0" indent="0">
              <a:buNone/>
            </a:pPr>
            <a:r>
              <a:rPr lang="el-GR" sz="2000" dirty="0"/>
              <a:t>Εικόνα </a:t>
            </a:r>
            <a:r>
              <a:rPr lang="el-GR" sz="2000" dirty="0"/>
              <a:t>2: </a:t>
            </a:r>
            <a:r>
              <a:rPr lang="en-US" sz="2000" dirty="0" smtClean="0"/>
              <a:t>[Slide 6] </a:t>
            </a:r>
            <a:r>
              <a:rPr lang="en-US" sz="2000" dirty="0"/>
              <a:t>Jean Piaget. </a:t>
            </a:r>
            <a:r>
              <a:rPr lang="en-US" sz="2000" dirty="0" smtClean="0"/>
              <a:t>Copyrighted. </a:t>
            </a:r>
            <a:r>
              <a:rPr lang="el-GR" sz="2000" dirty="0"/>
              <a:t>Σύνδεσμος</a:t>
            </a:r>
            <a:r>
              <a:rPr lang="en-US" sz="2000" dirty="0"/>
              <a:t>: </a:t>
            </a:r>
            <a:r>
              <a:rPr lang="en-US" sz="2000" dirty="0">
                <a:hlinkClick r:id="rId5"/>
              </a:rPr>
              <a:t>http://www.education.com/reference/article/piaget-jean-1896-1980</a:t>
            </a:r>
            <a:r>
              <a:rPr lang="en-US" sz="2000" dirty="0" smtClean="0">
                <a:hlinkClick r:id="rId5"/>
              </a:rPr>
              <a:t>/</a:t>
            </a:r>
            <a:r>
              <a:rPr lang="en-US" sz="2000" dirty="0" smtClean="0"/>
              <a:t>.  </a:t>
            </a:r>
            <a:r>
              <a:rPr lang="el-GR" sz="2000" dirty="0" smtClean="0"/>
              <a:t>Πηγή</a:t>
            </a:r>
            <a:r>
              <a:rPr lang="en-US" sz="2000" dirty="0"/>
              <a:t>: </a:t>
            </a:r>
            <a:r>
              <a:rPr lang="en-US" sz="2000" dirty="0" smtClean="0">
                <a:hlinkClick r:id="rId6"/>
              </a:rPr>
              <a:t>www.education.com</a:t>
            </a:r>
            <a:r>
              <a:rPr lang="en-US" sz="2000" dirty="0" smtClean="0"/>
              <a:t>.</a:t>
            </a:r>
            <a:endParaRPr lang="el-GR" sz="2000" dirty="0">
              <a:solidFill>
                <a:srgbClr val="FF0000"/>
              </a:solidFill>
            </a:endParaRPr>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n-US" dirty="0"/>
              <a:t>Οι βασικές μεθοδολογικές αρχές των γνωστικών θεωριών</a:t>
            </a:r>
            <a:r>
              <a:rPr lang="el-GR" altLang="en-US" dirty="0" smtClean="0"/>
              <a:t>:</a:t>
            </a:r>
            <a:endParaRPr lang="el-GR" dirty="0"/>
          </a:p>
        </p:txBody>
      </p:sp>
      <p:sp>
        <p:nvSpPr>
          <p:cNvPr id="3" name="Θέση περιεχομένου 2"/>
          <p:cNvSpPr>
            <a:spLocks noGrp="1"/>
          </p:cNvSpPr>
          <p:nvPr>
            <p:ph idx="1"/>
          </p:nvPr>
        </p:nvSpPr>
        <p:spPr/>
        <p:txBody>
          <a:bodyPr>
            <a:normAutofit fontScale="92500"/>
          </a:bodyPr>
          <a:lstStyle/>
          <a:p>
            <a:pPr>
              <a:buNone/>
            </a:pPr>
            <a:r>
              <a:rPr lang="el-GR" altLang="en-US" sz="2800" dirty="0" smtClean="0"/>
              <a:t>    Προκειμένου </a:t>
            </a:r>
            <a:r>
              <a:rPr lang="el-GR" altLang="en-US" sz="2800" dirty="0"/>
              <a:t>να αναλυθούν, στο πλαίσιο αυτών των θεωριών,  οι εσωτερικές αυτές διαδικασίες σκέψης αξιοποιούνται εκτός ή παράλληλα με την παρατήρηση των παιδιών που μαθαίνουν  τα εξής: </a:t>
            </a:r>
          </a:p>
          <a:p>
            <a:r>
              <a:rPr lang="el-GR" altLang="en-US" sz="2800" i="1" dirty="0"/>
              <a:t>ανάλυση λαθών</a:t>
            </a:r>
            <a:endParaRPr lang="el-GR" altLang="en-US" sz="2800" dirty="0"/>
          </a:p>
          <a:p>
            <a:r>
              <a:rPr lang="el-GR" altLang="en-US" sz="2800" i="1" dirty="0"/>
              <a:t>ανάλυση πρωτοκόλλου φωναχτής σκέψης που συνήθως καταγράφεται ενώ το παιδί δρα (</a:t>
            </a:r>
            <a:r>
              <a:rPr lang="en-US" altLang="en-US" sz="2800" i="1" dirty="0"/>
              <a:t>think aloud method</a:t>
            </a:r>
            <a:r>
              <a:rPr lang="el-GR" altLang="en-US" sz="2800" i="1" dirty="0"/>
              <a:t>)</a:t>
            </a:r>
            <a:endParaRPr lang="el-GR" altLang="en-US" sz="2800" dirty="0"/>
          </a:p>
          <a:p>
            <a:r>
              <a:rPr lang="el-GR" altLang="en-US" sz="2800" i="1" dirty="0"/>
              <a:t>Κλινικές συνεντεύξεις ή/και συνεντεύξεις μεταγνωστικής συνείδησης που μπορούν να είναι ταυτόχρονες με τη δράση του υποκειμένου ή να έπονται αυτής της </a:t>
            </a:r>
            <a:r>
              <a:rPr lang="el-GR" altLang="en-US" sz="2800" i="1" dirty="0" smtClean="0"/>
              <a:t>δράσης</a:t>
            </a:r>
            <a:r>
              <a:rPr lang="el-GR" altLang="en-US" sz="2800" dirty="0" smtClean="0"/>
              <a:t>.</a:t>
            </a:r>
            <a:endParaRPr lang="el-GR" altLang="en-US" sz="2800" dirty="0"/>
          </a:p>
        </p:txBody>
      </p:sp>
    </p:spTree>
    <p:extLst>
      <p:ext uri="{BB962C8B-B14F-4D97-AF65-F5344CB8AC3E}">
        <p14:creationId xmlns:p14="http://schemas.microsoft.com/office/powerpoint/2010/main" val="29637526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J. Piaget</a:t>
            </a:r>
            <a:endParaRPr lang="el-GR" dirty="0"/>
          </a:p>
        </p:txBody>
      </p:sp>
      <p:sp>
        <p:nvSpPr>
          <p:cNvPr id="3" name="Θέση περιεχομένου 2"/>
          <p:cNvSpPr>
            <a:spLocks noGrp="1"/>
          </p:cNvSpPr>
          <p:nvPr>
            <p:ph idx="1"/>
          </p:nvPr>
        </p:nvSpPr>
        <p:spPr/>
        <p:txBody>
          <a:bodyPr>
            <a:normAutofit fontScale="92500" lnSpcReduction="20000"/>
          </a:bodyPr>
          <a:lstStyle/>
          <a:p>
            <a:pPr>
              <a:buNone/>
            </a:pPr>
            <a:r>
              <a:rPr lang="el-GR" altLang="en-US" sz="2000" dirty="0"/>
              <a:t>	</a:t>
            </a:r>
            <a:r>
              <a:rPr lang="el-GR" altLang="en-US" sz="2800" dirty="0"/>
              <a:t>Ενδεικτική Βιβλιογραφία:</a:t>
            </a:r>
          </a:p>
          <a:p>
            <a:pPr>
              <a:buNone/>
            </a:pPr>
            <a:r>
              <a:rPr lang="el-GR" altLang="en-US" sz="2800" dirty="0"/>
              <a:t>	</a:t>
            </a:r>
          </a:p>
          <a:p>
            <a:pPr>
              <a:buNone/>
            </a:pPr>
            <a:r>
              <a:rPr lang="el-GR" altLang="en-US" sz="2800" dirty="0"/>
              <a:t>	Χριστοφίδη-Ενρίκες</a:t>
            </a:r>
            <a:r>
              <a:rPr lang="en-US" altLang="en-US" sz="2800" dirty="0"/>
              <a:t>, A.</a:t>
            </a:r>
            <a:r>
              <a:rPr lang="el-GR" altLang="en-US" sz="2800" dirty="0"/>
              <a:t> (1997). </a:t>
            </a:r>
            <a:r>
              <a:rPr lang="el-GR" altLang="en-US" sz="2800" i="1" dirty="0"/>
              <a:t>Ο Πιαζέ και το σχολείο</a:t>
            </a:r>
            <a:r>
              <a:rPr lang="el-GR" altLang="en-US" sz="2800" dirty="0"/>
              <a:t>, Αθήνα: Εκκρεμές</a:t>
            </a:r>
          </a:p>
          <a:p>
            <a:pPr>
              <a:buNone/>
            </a:pPr>
            <a:r>
              <a:rPr lang="el-GR" altLang="en-US" sz="2800" dirty="0"/>
              <a:t>	Βαρνάβα-Σκούρα</a:t>
            </a:r>
            <a:r>
              <a:rPr lang="en-US" altLang="en-US" sz="2800" dirty="0"/>
              <a:t>, T</a:t>
            </a:r>
            <a:r>
              <a:rPr lang="el-GR" altLang="en-US" sz="2800" dirty="0"/>
              <a:t>ζ. (1994). </a:t>
            </a:r>
            <a:r>
              <a:rPr lang="el-GR" altLang="en-US" sz="2800" i="1" dirty="0"/>
              <a:t>Θέματα γνωστικής ανάπτυξης, μάθησης και αξιολόγησης,</a:t>
            </a:r>
            <a:r>
              <a:rPr lang="en-US" altLang="en-US" sz="2800" i="1" dirty="0"/>
              <a:t> </a:t>
            </a:r>
            <a:r>
              <a:rPr lang="el-GR" altLang="en-US" sz="2800" dirty="0"/>
              <a:t>Αθήνα: Παπαζήσης</a:t>
            </a:r>
          </a:p>
          <a:p>
            <a:pPr>
              <a:buNone/>
            </a:pPr>
            <a:r>
              <a:rPr lang="el-GR" altLang="en-US" sz="2800" dirty="0"/>
              <a:t>	</a:t>
            </a:r>
            <a:r>
              <a:rPr lang="en-US" altLang="en-US" sz="2800" dirty="0" err="1"/>
              <a:t>Perraudeau</a:t>
            </a:r>
            <a:r>
              <a:rPr lang="en-US" altLang="en-US" sz="2800" dirty="0"/>
              <a:t>,</a:t>
            </a:r>
            <a:r>
              <a:rPr lang="el-GR" altLang="en-US" sz="2800" dirty="0"/>
              <a:t> Μ.</a:t>
            </a:r>
            <a:r>
              <a:rPr lang="en-US" altLang="en-US" sz="2800" dirty="0"/>
              <a:t> </a:t>
            </a:r>
            <a:r>
              <a:rPr lang="el-GR" altLang="en-US" sz="2800" dirty="0"/>
              <a:t>(1996). </a:t>
            </a:r>
            <a:r>
              <a:rPr lang="en-US" altLang="en-US" sz="2800" i="1" dirty="0"/>
              <a:t>Piaget </a:t>
            </a:r>
            <a:r>
              <a:rPr lang="en-US" altLang="en-US" sz="2800" i="1" dirty="0" err="1"/>
              <a:t>aujourd’hui</a:t>
            </a:r>
            <a:r>
              <a:rPr lang="en-US" altLang="en-US" sz="2800" i="1" dirty="0"/>
              <a:t>. Reponses à </a:t>
            </a:r>
            <a:r>
              <a:rPr lang="en-US" altLang="en-US" sz="2800" i="1" dirty="0" err="1"/>
              <a:t>une</a:t>
            </a:r>
            <a:r>
              <a:rPr lang="en-US" altLang="en-US" sz="2800" i="1" dirty="0"/>
              <a:t> </a:t>
            </a:r>
            <a:r>
              <a:rPr lang="en-US" altLang="en-US" sz="2800" i="1" dirty="0" err="1"/>
              <a:t>controverse</a:t>
            </a:r>
            <a:r>
              <a:rPr lang="en-US" altLang="en-US" sz="2800" dirty="0"/>
              <a:t>, Paris: Armand Colin.</a:t>
            </a:r>
          </a:p>
          <a:p>
            <a:pPr>
              <a:buNone/>
            </a:pPr>
            <a:r>
              <a:rPr lang="el-GR" altLang="en-US" sz="2800" dirty="0"/>
              <a:t>	</a:t>
            </a:r>
            <a:r>
              <a:rPr lang="en-US" altLang="en-US" sz="2800" dirty="0" err="1"/>
              <a:t>Foulin</a:t>
            </a:r>
            <a:r>
              <a:rPr lang="en-US" altLang="en-US" sz="2800" dirty="0"/>
              <a:t>, </a:t>
            </a:r>
            <a:r>
              <a:rPr lang="el-GR" altLang="en-US" sz="2800" dirty="0"/>
              <a:t> </a:t>
            </a:r>
            <a:r>
              <a:rPr lang="en-US" altLang="en-US" sz="2800" dirty="0"/>
              <a:t>J</a:t>
            </a:r>
            <a:r>
              <a:rPr lang="el-GR" altLang="en-US" sz="2800" dirty="0"/>
              <a:t>.-Ν.</a:t>
            </a:r>
            <a:r>
              <a:rPr lang="en-US" altLang="en-US" sz="2800" dirty="0"/>
              <a:t>&amp; </a:t>
            </a:r>
            <a:r>
              <a:rPr lang="en-US" altLang="en-US" sz="2800" dirty="0" err="1"/>
              <a:t>Mouchon</a:t>
            </a:r>
            <a:r>
              <a:rPr lang="en-US" altLang="en-US" sz="2800" dirty="0"/>
              <a:t>, S.</a:t>
            </a:r>
            <a:r>
              <a:rPr lang="el-GR" altLang="en-US" sz="2800" dirty="0"/>
              <a:t> (2001). </a:t>
            </a:r>
            <a:r>
              <a:rPr lang="en-US" altLang="en-US" sz="2800" dirty="0"/>
              <a:t> </a:t>
            </a:r>
            <a:r>
              <a:rPr lang="el-GR" altLang="en-US" sz="2800" i="1" dirty="0"/>
              <a:t>Εκπαιδευτική Ψυχολογία</a:t>
            </a:r>
            <a:r>
              <a:rPr lang="en-US" altLang="en-US" sz="2800" dirty="0"/>
              <a:t>, A</a:t>
            </a:r>
            <a:r>
              <a:rPr lang="el-GR" altLang="en-US" sz="2800" dirty="0"/>
              <a:t>θήνα: Μεταίχμιο</a:t>
            </a:r>
            <a:r>
              <a:rPr lang="el-GR" altLang="en-US" sz="2800" dirty="0" smtClean="0"/>
              <a:t>.</a:t>
            </a:r>
            <a:endParaRPr lang="el-GR" altLang="en-US" sz="2800" dirty="0"/>
          </a:p>
        </p:txBody>
      </p:sp>
      <p:pic>
        <p:nvPicPr>
          <p:cNvPr id="4" name="Picture 5" descr="http://media3.picsearch.com/is?18z3ehiwiBmIf98QAJhSM3rE8d-1zDW8-ZS_wGTxJOw&amp;height=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6460" y="357188"/>
            <a:ext cx="14859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70556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fontScale="92500" lnSpcReduction="10000"/>
          </a:bodyPr>
          <a:lstStyle/>
          <a:p>
            <a:pPr marL="594360" indent="-457200">
              <a:buClr>
                <a:schemeClr val="tx1">
                  <a:shade val="95000"/>
                </a:schemeClr>
              </a:buClr>
              <a:defRPr/>
            </a:pPr>
            <a:r>
              <a:rPr lang="el-GR" sz="2800" dirty="0" smtClean="0"/>
              <a:t>Ενδιαφέρεται </a:t>
            </a:r>
            <a:r>
              <a:rPr lang="el-GR" sz="2800" dirty="0"/>
              <a:t>για τη </a:t>
            </a:r>
            <a:r>
              <a:rPr lang="el-GR" sz="2800" b="1" dirty="0"/>
              <a:t>δραστηριότητα του υποκειμένου που έχει σαν στόχο την προσαρμογή του στο περιβάλλον. Η δραστηριότητα αυτή μπορεί να είναι εσωτερικευμένη ή εξωτερικευμένη. Η δραστηριότητα μάλιστα αυτή γίνεται μια εξαιρετική πηγή </a:t>
            </a:r>
            <a:r>
              <a:rPr lang="el-GR" sz="2800" b="1" dirty="0">
                <a:solidFill>
                  <a:srgbClr val="C00000"/>
                </a:solidFill>
              </a:rPr>
              <a:t>εσωτερικού κινήτρου.</a:t>
            </a:r>
            <a:endParaRPr lang="el-GR" sz="2800" dirty="0">
              <a:solidFill>
                <a:srgbClr val="C00000"/>
              </a:solidFill>
            </a:endParaRPr>
          </a:p>
          <a:p>
            <a:pPr marL="594360" indent="-457200">
              <a:buClr>
                <a:schemeClr val="tx1">
                  <a:shade val="95000"/>
                </a:schemeClr>
              </a:buClr>
              <a:defRPr/>
            </a:pPr>
            <a:endParaRPr lang="el-GR" sz="2800" dirty="0"/>
          </a:p>
          <a:p>
            <a:pPr marL="594360" indent="-457200">
              <a:buClr>
                <a:schemeClr val="tx1">
                  <a:shade val="95000"/>
                </a:schemeClr>
              </a:buClr>
              <a:defRPr/>
            </a:pPr>
            <a:r>
              <a:rPr lang="el-GR" sz="2800" dirty="0"/>
              <a:t>Σε αυτή την</a:t>
            </a:r>
            <a:r>
              <a:rPr lang="el-GR" sz="2800" b="1" dirty="0"/>
              <a:t> έννοια της προσαρμογής </a:t>
            </a:r>
            <a:r>
              <a:rPr lang="el-GR" sz="2800" dirty="0"/>
              <a:t>στηρίζεται σε μεγάλο βαθμό η θεωρία του. Η προσαρμογή προκύπτει από την ισορροπία μεταξύ </a:t>
            </a:r>
            <a:r>
              <a:rPr lang="el-GR" sz="2800" b="1" dirty="0"/>
              <a:t>αφομοίωσης</a:t>
            </a:r>
            <a:r>
              <a:rPr lang="el-GR" sz="2800" dirty="0"/>
              <a:t> και </a:t>
            </a:r>
            <a:r>
              <a:rPr lang="el-GR" sz="2800" b="1" dirty="0"/>
              <a:t>συμμόρφωσης</a:t>
            </a:r>
            <a:r>
              <a:rPr lang="el-GR" sz="2800" dirty="0" smtClean="0"/>
              <a:t>.</a:t>
            </a:r>
            <a:endParaRPr lang="el-GR" sz="2800" dirty="0"/>
          </a:p>
        </p:txBody>
      </p:sp>
    </p:spTree>
    <p:extLst>
      <p:ext uri="{BB962C8B-B14F-4D97-AF65-F5344CB8AC3E}">
        <p14:creationId xmlns:p14="http://schemas.microsoft.com/office/powerpoint/2010/main" val="2391329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fontScale="92500" lnSpcReduction="10000"/>
          </a:bodyPr>
          <a:lstStyle/>
          <a:p>
            <a:r>
              <a:rPr lang="el-GR" altLang="en-US" sz="2800" dirty="0"/>
              <a:t>Η </a:t>
            </a:r>
            <a:r>
              <a:rPr lang="el-GR" altLang="en-US" sz="2800" b="1" dirty="0"/>
              <a:t>γενετική προσέγγιση</a:t>
            </a:r>
            <a:r>
              <a:rPr lang="el-GR" altLang="en-US" sz="2800" dirty="0"/>
              <a:t> του Πιαζέ για τη νοητική ανάπτυξη αποτελεί μια ιδιαίτερα δομημένη και ισχυρή θεωρία στη σύγχρονη ψυχολογία.</a:t>
            </a:r>
          </a:p>
          <a:p>
            <a:r>
              <a:rPr lang="el-GR" altLang="en-US" sz="2800" dirty="0"/>
              <a:t>Βασική θέση του </a:t>
            </a:r>
            <a:r>
              <a:rPr lang="en-US" altLang="en-US" sz="2800" dirty="0"/>
              <a:t>Piaget </a:t>
            </a:r>
            <a:r>
              <a:rPr lang="el-GR" altLang="en-US" sz="2800" dirty="0"/>
              <a:t> η οποία προκύπτει από τις έρευνές του είναι ότι υπάρχει μια σειρά διαδοχής στον τρόπο με τον οποίο οικοδομούμε τα νοητικά εργαλεία/νοητικά όργανα. Σε κάθε </a:t>
            </a:r>
            <a:r>
              <a:rPr lang="el-GR" altLang="en-US" sz="2800" b="1" dirty="0"/>
              <a:t>στάδιο της νοητικής ανάπτυξης</a:t>
            </a:r>
            <a:r>
              <a:rPr lang="el-GR" altLang="en-US" sz="2800" dirty="0"/>
              <a:t> οικοδομούνται συγκεκριμένα νοητικά όργανα τα οποία επιτρέπουν τη μετάβαση στο επόμενο στάδιο. </a:t>
            </a:r>
            <a:r>
              <a:rPr lang="el-GR" altLang="en-US" sz="2800" b="1" i="1" dirty="0"/>
              <a:t>Τα στάδια εκφράζουν μια σειρά διαδοχής και όχι μια συγκεκριμένη ηλικία ανάπτυξης</a:t>
            </a:r>
            <a:r>
              <a:rPr lang="el-GR" altLang="en-US" sz="2800" i="1" dirty="0"/>
              <a:t>  (δηλαδή δεν εκφράζουν έναν μέσο όρο νοητικής ανάπτυξης</a:t>
            </a:r>
            <a:r>
              <a:rPr lang="el-GR" altLang="en-US" sz="2800" i="1" dirty="0" smtClean="0"/>
              <a:t>).</a:t>
            </a:r>
            <a:endParaRPr lang="el-GR" altLang="en-US" sz="2800" dirty="0"/>
          </a:p>
        </p:txBody>
      </p:sp>
    </p:spTree>
    <p:extLst>
      <p:ext uri="{BB962C8B-B14F-4D97-AF65-F5344CB8AC3E}">
        <p14:creationId xmlns:p14="http://schemas.microsoft.com/office/powerpoint/2010/main" val="3327198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n-US" dirty="0"/>
              <a:t>Η ΠΡΟΣΚΤΗΣΗ - ΟΙΚΟΔΟΜΗΣΗ ΤΗΣ ΓΝΩΣΗΣ</a:t>
            </a:r>
          </a:p>
        </p:txBody>
      </p:sp>
      <p:sp>
        <p:nvSpPr>
          <p:cNvPr id="3" name="Θέση περιεχομένου 2"/>
          <p:cNvSpPr>
            <a:spLocks noGrp="1"/>
          </p:cNvSpPr>
          <p:nvPr>
            <p:ph idx="1"/>
          </p:nvPr>
        </p:nvSpPr>
        <p:spPr/>
        <p:txBody>
          <a:bodyPr>
            <a:normAutofit/>
          </a:bodyPr>
          <a:lstStyle/>
          <a:p>
            <a:pPr>
              <a:buNone/>
            </a:pPr>
            <a:endParaRPr lang="el-GR" altLang="en-US" sz="2800" dirty="0" smtClean="0"/>
          </a:p>
          <a:p>
            <a:pPr>
              <a:buNone/>
            </a:pPr>
            <a:r>
              <a:rPr lang="el-GR" altLang="en-US" sz="2800" dirty="0" smtClean="0"/>
              <a:t>Η </a:t>
            </a:r>
            <a:r>
              <a:rPr lang="el-GR" altLang="en-US" sz="2800" dirty="0"/>
              <a:t>πρόσκτηση-οικοδόμηση της γνώσης </a:t>
            </a:r>
            <a:r>
              <a:rPr lang="el-GR" altLang="en-US" sz="2800" dirty="0" smtClean="0"/>
              <a:t>σχετίζεται </a:t>
            </a:r>
          </a:p>
          <a:p>
            <a:pPr>
              <a:buNone/>
            </a:pPr>
            <a:r>
              <a:rPr lang="el-GR" altLang="en-US" sz="2800" dirty="0" smtClean="0"/>
              <a:t>άμεσα </a:t>
            </a:r>
            <a:r>
              <a:rPr lang="el-GR" altLang="en-US" sz="2800" dirty="0"/>
              <a:t>με τα γνωστικά σχήματα του υποκειμένου. </a:t>
            </a:r>
            <a:endParaRPr lang="el-GR" altLang="en-US" sz="2800" dirty="0" smtClean="0"/>
          </a:p>
          <a:p>
            <a:pPr>
              <a:buNone/>
            </a:pPr>
            <a:r>
              <a:rPr lang="el-GR" altLang="en-US" sz="2800" dirty="0" smtClean="0"/>
              <a:t>Οικοδομούμε </a:t>
            </a:r>
            <a:r>
              <a:rPr lang="el-GR" altLang="en-US" sz="2800" dirty="0"/>
              <a:t>όχι μόνο τη γνώση αλλά και τα νοητικά </a:t>
            </a:r>
            <a:endParaRPr lang="el-GR" altLang="en-US" sz="2800" dirty="0" smtClean="0"/>
          </a:p>
          <a:p>
            <a:pPr>
              <a:buNone/>
            </a:pPr>
            <a:r>
              <a:rPr lang="el-GR" altLang="en-US" sz="2800" dirty="0" smtClean="0"/>
              <a:t>όργανα </a:t>
            </a:r>
            <a:r>
              <a:rPr lang="el-GR" altLang="en-US" sz="2800" dirty="0"/>
              <a:t>μέσω των οποίων οικοδομούμε τη γνώση.</a:t>
            </a:r>
          </a:p>
        </p:txBody>
      </p:sp>
    </p:spTree>
    <p:extLst>
      <p:ext uri="{BB962C8B-B14F-4D97-AF65-F5344CB8AC3E}">
        <p14:creationId xmlns:p14="http://schemas.microsoft.com/office/powerpoint/2010/main" val="2767615940"/>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1726</TotalTime>
  <Words>2788</Words>
  <Application>Microsoft Office PowerPoint</Application>
  <PresentationFormat>On-screen Show (4:3)</PresentationFormat>
  <Paragraphs>337</Paragraphs>
  <Slides>47</Slides>
  <Notes>47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ＭＳ Ｐゴシック</vt:lpstr>
      <vt:lpstr>Arial</vt:lpstr>
      <vt:lpstr>Calibri</vt:lpstr>
      <vt:lpstr>Wingdings</vt:lpstr>
      <vt:lpstr>Wingdings 2</vt:lpstr>
      <vt:lpstr>Θέμα του Office</vt:lpstr>
      <vt:lpstr>Σύγχρονες Διδακτικές Προσεγγίσεις Ι: Αξιοποίηση βασικών θεωρητικών εννοιών στην εκπαιδευτική πράξη</vt:lpstr>
      <vt:lpstr>PowerPoint Presentation</vt:lpstr>
      <vt:lpstr>Γνωστικές θεωρίες της μάθησης. Γενικές αρχές</vt:lpstr>
      <vt:lpstr>PowerPoint Presentation</vt:lpstr>
      <vt:lpstr>Οι βασικές μεθοδολογικές αρχές των γνωστικών θεωριών:</vt:lpstr>
      <vt:lpstr>J. Piaget</vt:lpstr>
      <vt:lpstr>PowerPoint Presentation</vt:lpstr>
      <vt:lpstr>PowerPoint Presentation</vt:lpstr>
      <vt:lpstr>Η ΠΡΟΣΚΤΗΣΗ - ΟΙΚΟΔΟΜΗΣΗ ΤΗΣ ΓΝΩΣΗΣ</vt:lpstr>
      <vt:lpstr>Στη θεωρία του βασικές είναι οι έννοιες της Αφομοίωσης (Αssimilation) και της  Συμμόρφωσης - Εναρμόνισης (Accomodation)</vt:lpstr>
      <vt:lpstr>Παράδειγμα Συμμόρφωσης Eνεργητικών Σχημάτων</vt:lpstr>
      <vt:lpstr>ΝΟΗΜΟΣΥΝΗ</vt:lpstr>
      <vt:lpstr>Πηγή της νοημοσύνης είναι η πράξη</vt:lpstr>
      <vt:lpstr>Μέθοδος Πιαζέ</vt:lpstr>
      <vt:lpstr>Στο Xριστοφίδη- Ενρίκες (1997) από το Piaget J., La représentation du monde chez l’enfant, Paris 1926</vt:lpstr>
      <vt:lpstr>Είδη γνώσης με βάση τη θεωρία του Piaget</vt:lpstr>
      <vt:lpstr>2. Κοινωνική – συμβατική γνώση</vt:lpstr>
      <vt:lpstr>3. Λογικο-μαθηματική γνώση</vt:lpstr>
      <vt:lpstr>Η λογικο-μαθηματική γνώση:</vt:lpstr>
      <vt:lpstr>Διαβάστε το παράδειγμα που ακολουθεί.</vt:lpstr>
      <vt:lpstr>Τι θα πρέπει να κάνει ο εκπαιδευτικός;</vt:lpstr>
      <vt:lpstr>Ρόλος δασκάλου με βάση τη θεωρία  του Piaget</vt:lpstr>
      <vt:lpstr>PowerPoint Presentation</vt:lpstr>
      <vt:lpstr>Ο Ζακ έχει 2 αδέρφια τον Πωλ και τον Αλμπερ και μια αδερφή τη Μαρία…</vt:lpstr>
      <vt:lpstr>Ο ερευνητής εξηγεί στο παιδί τη λύση που μοιάζει να την καταλαβαίνει:</vt:lpstr>
      <vt:lpstr>Συμπεράσματα:</vt:lpstr>
      <vt:lpstr>Κλινική συνέντευξη – Μάθηση/ Ο εκπαιδευτικός βοηθά ένα παιδί να οικοδομήσει μια έννοια (Απόσπασμα από το: Perraudeau M. (1998).  Echanger pour apprendre. L’entretien critique, Paris: Armand Colin). Μετάφραση: Μ. Σφυρόερα</vt:lpstr>
      <vt:lpstr>PowerPoint Presentation</vt:lpstr>
      <vt:lpstr>PowerPoint Presentation</vt:lpstr>
      <vt:lpstr>PowerPoint Presentation</vt:lpstr>
      <vt:lpstr>Ερωτήματα</vt:lpstr>
      <vt:lpstr>PowerPoint Presentation</vt:lpstr>
      <vt:lpstr>PowerPoint Presentation</vt:lpstr>
      <vt:lpstr>Κατά πόσο είναι εφικτή η αξιοποίηση της κλινικής συνέντευξης μέσα στη σχολική τάξη;</vt:lpstr>
      <vt:lpstr>Ερωτήσεις που βοηθάνε στην κατεύθυνση της κλινικής συνέντευξης:</vt:lpstr>
      <vt:lpstr>Κριτική στη θεωρία του Piaget. Ποια είναι κατά την άποψή σας τα συμπεράσματα  αυτής της κριτικής για τη διδακτική πράξη;</vt:lpstr>
      <vt:lpstr>PowerPoint Presentation</vt:lpstr>
      <vt:lpstr>PowerPoint Presentation</vt:lpstr>
      <vt:lpstr>PowerPoint Presentation</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giannis</cp:lastModifiedBy>
  <cp:revision>204</cp:revision>
  <dcterms:created xsi:type="dcterms:W3CDTF">2012-09-06T09:03:05Z</dcterms:created>
  <dcterms:modified xsi:type="dcterms:W3CDTF">2016-01-23T13:58:06Z</dcterms:modified>
</cp:coreProperties>
</file>