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456" r:id="rId2"/>
    <p:sldId id="502" r:id="rId3"/>
    <p:sldId id="503" r:id="rId4"/>
    <p:sldId id="504" r:id="rId5"/>
    <p:sldId id="505" r:id="rId6"/>
    <p:sldId id="506" r:id="rId7"/>
    <p:sldId id="507" r:id="rId8"/>
    <p:sldId id="524" r:id="rId9"/>
    <p:sldId id="552" r:id="rId10"/>
    <p:sldId id="535" r:id="rId11"/>
    <p:sldId id="538" r:id="rId12"/>
    <p:sldId id="539" r:id="rId13"/>
    <p:sldId id="540" r:id="rId14"/>
    <p:sldId id="541" r:id="rId15"/>
    <p:sldId id="542" r:id="rId16"/>
    <p:sldId id="543" r:id="rId17"/>
    <p:sldId id="553" r:id="rId18"/>
    <p:sldId id="554" r:id="rId19"/>
    <p:sldId id="555" r:id="rId20"/>
    <p:sldId id="556" r:id="rId21"/>
    <p:sldId id="548" r:id="rId22"/>
    <p:sldId id="410" r:id="rId23"/>
    <p:sldId id="411" r:id="rId24"/>
    <p:sldId id="412" r:id="rId25"/>
    <p:sldId id="549" r:id="rId26"/>
    <p:sldId id="550" r:id="rId27"/>
    <p:sldId id="414" r:id="rId28"/>
    <p:sldId id="415" r:id="rId29"/>
    <p:sldId id="416" r:id="rId30"/>
    <p:sldId id="55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1" autoAdjust="0"/>
    <p:restoredTop sz="69479" autoAdjust="0"/>
  </p:normalViewPr>
  <p:slideViewPr>
    <p:cSldViewPr snapToGrid="0">
      <p:cViewPr varScale="1">
        <p:scale>
          <a:sx n="52" d="100"/>
          <a:sy n="52" d="100"/>
        </p:scale>
        <p:origin x="1872" y="60"/>
      </p:cViewPr>
      <p:guideLst/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69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6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6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0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65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2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5" r:id="rId11"/>
    <p:sldLayoutId id="2147483681" r:id="rId12"/>
    <p:sldLayoutId id="2147483682" r:id="rId13"/>
    <p:sldLayoutId id="2147483680" r:id="rId14"/>
    <p:sldLayoutId id="2147483669" r:id="rId15"/>
    <p:sldLayoutId id="2147483675" r:id="rId16"/>
    <p:sldLayoutId id="2147483676" r:id="rId17"/>
    <p:sldLayoutId id="2147483678" r:id="rId18"/>
    <p:sldLayoutId id="2147483677" r:id="rId19"/>
    <p:sldLayoutId id="2147483683" r:id="rId2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Ζωική Ποικιλότητα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786" y="3578590"/>
            <a:ext cx="7342428" cy="2710273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Ενότητα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5.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Πανίδα της Ελλάδας (Μέρος Α’)</a:t>
            </a:r>
          </a:p>
          <a:p>
            <a:endParaRPr lang="el-GR" sz="2800" dirty="0"/>
          </a:p>
          <a:p>
            <a:r>
              <a:rPr lang="el-GR" sz="2800" dirty="0" smtClean="0"/>
              <a:t>Αναστάσιος </a:t>
            </a:r>
            <a:r>
              <a:rPr lang="el-GR" sz="2800" dirty="0" err="1" smtClean="0"/>
              <a:t>Λεγάκις</a:t>
            </a:r>
            <a:r>
              <a:rPr lang="el-GR" sz="2800" dirty="0" smtClean="0"/>
              <a:t>, Αναπληρωτής Καθηγητής</a:t>
            </a:r>
            <a:endParaRPr lang="el-GR" sz="2800" dirty="0"/>
          </a:p>
          <a:p>
            <a:r>
              <a:rPr lang="el-GR" sz="2800" dirty="0"/>
              <a:t>Σχολή Θετικών Επιστημών</a:t>
            </a:r>
          </a:p>
          <a:p>
            <a:r>
              <a:rPr lang="el-GR" sz="28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Κλίμα και βλάστηση</a:t>
            </a:r>
            <a:r>
              <a:rPr lang="en-US" dirty="0"/>
              <a:t> 1/3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Το κλίμα και η βλάστηση κατά τη διάρκεια του </a:t>
            </a:r>
            <a:r>
              <a:rPr lang="el-GR" sz="2400" dirty="0" err="1"/>
              <a:t>Μειοκαίνου</a:t>
            </a:r>
            <a:r>
              <a:rPr lang="el-GR" sz="2400" dirty="0"/>
              <a:t>, του </a:t>
            </a:r>
            <a:r>
              <a:rPr lang="el-GR" sz="2400" dirty="0" err="1"/>
              <a:t>Πλειοκαίνου</a:t>
            </a:r>
            <a:r>
              <a:rPr lang="el-GR" sz="2400" dirty="0"/>
              <a:t> και του ανώτερου Πλειστόκαινου παραμένουν </a:t>
            </a:r>
            <a:r>
              <a:rPr lang="el-GR" sz="2400" dirty="0" smtClean="0"/>
              <a:t>σταθερά.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9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Παλαιοπανίδα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2600" dirty="0"/>
              <a:t>Η εξέλιξη της πανίδας στον Ελλαδικό χώρο μπορεί να χωριστεί σε τρεις </a:t>
            </a:r>
            <a:r>
              <a:rPr lang="el-GR" sz="2600" dirty="0" smtClean="0"/>
              <a:t>φάσεις</a:t>
            </a:r>
            <a:r>
              <a:rPr lang="el-GR" sz="2600" dirty="0"/>
              <a:t>:</a:t>
            </a:r>
          </a:p>
          <a:p>
            <a:pPr>
              <a:lnSpc>
                <a:spcPct val="100000"/>
              </a:lnSpc>
            </a:pPr>
            <a:endParaRPr lang="el-GR" sz="2600" dirty="0"/>
          </a:p>
          <a:p>
            <a:pPr>
              <a:lnSpc>
                <a:spcPct val="100000"/>
              </a:lnSpc>
            </a:pPr>
            <a:r>
              <a:rPr lang="el-GR" sz="2600" dirty="0"/>
              <a:t>Η πανίδα πριν από το Πλειστόκαινο</a:t>
            </a:r>
          </a:p>
          <a:p>
            <a:pPr>
              <a:lnSpc>
                <a:spcPct val="100000"/>
              </a:lnSpc>
            </a:pPr>
            <a:r>
              <a:rPr lang="el-GR" sz="2600" dirty="0"/>
              <a:t>Η πανίδα του Πλειστοκαίνου</a:t>
            </a:r>
          </a:p>
          <a:p>
            <a:pPr>
              <a:lnSpc>
                <a:spcPct val="100000"/>
              </a:lnSpc>
            </a:pPr>
            <a:r>
              <a:rPr lang="el-GR" sz="2600" dirty="0"/>
              <a:t>Η πανίδα των τελευταίων 3.000 ετών</a:t>
            </a:r>
          </a:p>
          <a:p>
            <a:pPr>
              <a:lnSpc>
                <a:spcPct val="100000"/>
              </a:lnSpc>
            </a:pP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2600" dirty="0"/>
              <a:t>Για τις δύο πρώτες φάσεις γνωρίζουμε στοιχεία μόνο από απολιθώματα ενώ για την τελευταία υπάρχουν και γραπτά </a:t>
            </a:r>
            <a:r>
              <a:rPr lang="el-GR" sz="2600" dirty="0" smtClean="0"/>
              <a:t>στοιχεία.</a:t>
            </a:r>
            <a:endParaRPr lang="el-GR" sz="26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Η πανίδα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l-GR" sz="4000" dirty="0"/>
              <a:t>πριν από το Πλειστόκαινο</a:t>
            </a:r>
            <a:r>
              <a:rPr lang="en-US" sz="4000" dirty="0"/>
              <a:t> 1/3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Για την περίοδο του Κατώτερου και του Μέσου Μειόκαινου (24-11 εκατ. χρόνια πριν) δεν υπάρχουν πολλά απολιθώματα και επομένως δεν έχουμε μια σαφή εικόνα της </a:t>
            </a:r>
            <a:r>
              <a:rPr lang="el-GR" sz="2400" dirty="0" smtClean="0"/>
              <a:t>πανίδας.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Για το Ανώτερο Μειόκαινο γνωρίζουμε πολύ περισσότερα λόγω των άφθονων απολιθωμάτων που έχουν βρεθεί στο </a:t>
            </a:r>
            <a:r>
              <a:rPr lang="el-GR" sz="2400" dirty="0" err="1"/>
              <a:t>Πικέρμι</a:t>
            </a:r>
            <a:r>
              <a:rPr lang="el-GR" sz="2400" dirty="0"/>
              <a:t> Αττικής και σε άλλες </a:t>
            </a:r>
            <a:r>
              <a:rPr lang="el-GR" sz="2400" dirty="0" smtClean="0"/>
              <a:t>περιοχές.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2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Η πανίδα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l-GR" sz="4000" dirty="0"/>
              <a:t>πριν από το Πλειστόκαινο</a:t>
            </a:r>
            <a:r>
              <a:rPr lang="en-US" sz="4000" dirty="0"/>
              <a:t> 2/3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Στο διάστημα 11-2 εκατ. χρόνια πριν (Ανώτερο Μειόκαινο και Πλειόκαινο) υπήρχε μια ιδιαίτερα διαμορφωμένη πανίδα, σχετικά σταθερή, λόγω της σταθερότητας του </a:t>
            </a:r>
            <a:r>
              <a:rPr lang="el-GR" sz="2400" dirty="0" smtClean="0"/>
              <a:t>κλίματος.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44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Η πανίδα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l-GR" sz="4000" dirty="0"/>
              <a:t>πριν από το Πλειστόκαινο</a:t>
            </a:r>
            <a:r>
              <a:rPr lang="en-US" sz="4000" dirty="0"/>
              <a:t> 3/3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Τα πιο πλούσια ευρήματα προέρχονται από το </a:t>
            </a:r>
            <a:r>
              <a:rPr lang="el-GR" sz="2400" dirty="0" err="1"/>
              <a:t>Πικέρμι</a:t>
            </a:r>
            <a:r>
              <a:rPr lang="el-GR" sz="2400" dirty="0"/>
              <a:t> της Αττικής, γι’ αυτό και η περίοδος 6,5-5 εκατ. χρόνια πριν ονομάζεται </a:t>
            </a:r>
            <a:r>
              <a:rPr lang="el-GR" sz="2400" dirty="0" err="1"/>
              <a:t>Πικέρμιος</a:t>
            </a:r>
            <a:r>
              <a:rPr lang="el-GR" sz="2400" dirty="0"/>
              <a:t> και η πανίδα της εποχής αυτής ονομάζεται </a:t>
            </a:r>
            <a:r>
              <a:rPr lang="el-GR" sz="2400" dirty="0" err="1" smtClean="0"/>
              <a:t>Πικερμική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Η πανίδα αυτή είναι ανάλογη με αυτήν που ζει σήμερα σε σαβάνες και άλλες υποτροπικές </a:t>
            </a:r>
            <a:r>
              <a:rPr lang="el-GR" sz="2400" dirty="0" smtClean="0"/>
              <a:t>περιοχές.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40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669" y="318234"/>
            <a:ext cx="8335108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Η πανίδα στο Ανώτερο Μειόκαινο</a:t>
            </a:r>
            <a:r>
              <a:rPr lang="en-US" sz="4000" dirty="0"/>
              <a:t> 1/6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6523" y="1391099"/>
            <a:ext cx="8198827" cy="493431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l-GR" sz="3600" b="1" dirty="0"/>
              <a:t>Στο Ανώτερο Μειόκαινο ζούσαν στην Ελλάδα:</a:t>
            </a:r>
          </a:p>
          <a:p>
            <a:pPr marL="0" indent="0">
              <a:buNone/>
            </a:pPr>
            <a:r>
              <a:rPr lang="el-GR" sz="3600" b="1" dirty="0" smtClean="0"/>
              <a:t>Θηλαστικά</a:t>
            </a:r>
            <a:endParaRPr lang="el-GR" sz="3600" b="1" dirty="0"/>
          </a:p>
          <a:p>
            <a:r>
              <a:rPr lang="el-GR" sz="3600" dirty="0" smtClean="0"/>
              <a:t>Ύαινες </a:t>
            </a:r>
            <a:r>
              <a:rPr lang="el-GR" sz="3600" dirty="0"/>
              <a:t>(</a:t>
            </a:r>
            <a:r>
              <a:rPr lang="en-US" sz="3600" dirty="0" err="1"/>
              <a:t>Ictitherium</a:t>
            </a:r>
            <a:r>
              <a:rPr lang="en-US" sz="3600" dirty="0"/>
              <a:t>, </a:t>
            </a:r>
            <a:r>
              <a:rPr lang="en-US" sz="3600" dirty="0" err="1"/>
              <a:t>Adcrocuta</a:t>
            </a:r>
            <a:r>
              <a:rPr lang="en-US" sz="3600" dirty="0"/>
              <a:t>)</a:t>
            </a:r>
          </a:p>
          <a:p>
            <a:r>
              <a:rPr lang="el-GR" sz="3600" dirty="0"/>
              <a:t>Αιλουροειδή (</a:t>
            </a:r>
            <a:r>
              <a:rPr lang="en-US" sz="3600" dirty="0" err="1"/>
              <a:t>Machairodus</a:t>
            </a:r>
            <a:r>
              <a:rPr lang="en-US" sz="3600" dirty="0"/>
              <a:t>, </a:t>
            </a:r>
            <a:r>
              <a:rPr lang="en-US" sz="3600" dirty="0" err="1"/>
              <a:t>Metailurus</a:t>
            </a:r>
            <a:r>
              <a:rPr lang="en-US" sz="3600" dirty="0"/>
              <a:t>,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attica</a:t>
            </a:r>
            <a:r>
              <a:rPr lang="en-US" sz="3600" dirty="0"/>
              <a:t>)</a:t>
            </a:r>
          </a:p>
          <a:p>
            <a:r>
              <a:rPr lang="el-GR" sz="3600" dirty="0"/>
              <a:t>Αρκούδες (</a:t>
            </a:r>
            <a:r>
              <a:rPr lang="en-US" sz="3600" dirty="0" err="1"/>
              <a:t>Indoarctus</a:t>
            </a:r>
            <a:r>
              <a:rPr lang="en-US" sz="3600" dirty="0"/>
              <a:t> </a:t>
            </a:r>
            <a:r>
              <a:rPr lang="en-US" sz="3600" dirty="0" err="1"/>
              <a:t>atticus</a:t>
            </a:r>
            <a:r>
              <a:rPr lang="en-US" sz="3600" dirty="0"/>
              <a:t>)</a:t>
            </a:r>
          </a:p>
          <a:p>
            <a:r>
              <a:rPr lang="el-GR" sz="3600" dirty="0"/>
              <a:t>Χοίροι (</a:t>
            </a:r>
            <a:r>
              <a:rPr lang="en-US" sz="3600" dirty="0" err="1"/>
              <a:t>Microstonyx</a:t>
            </a:r>
            <a:r>
              <a:rPr lang="en-US" sz="3600" dirty="0"/>
              <a:t>)</a:t>
            </a:r>
          </a:p>
          <a:p>
            <a:r>
              <a:rPr lang="el-GR" sz="3600" dirty="0"/>
              <a:t>Αντιλόπες (</a:t>
            </a:r>
            <a:r>
              <a:rPr lang="en-US" sz="3600" dirty="0" err="1"/>
              <a:t>Tragocerus</a:t>
            </a:r>
            <a:r>
              <a:rPr lang="en-US" sz="3600" dirty="0"/>
              <a:t>)</a:t>
            </a:r>
          </a:p>
          <a:p>
            <a:r>
              <a:rPr lang="el-GR" sz="3600" dirty="0"/>
              <a:t>Καμηλοπαρδάλεις (</a:t>
            </a:r>
            <a:r>
              <a:rPr lang="en-US" sz="3600" dirty="0" err="1"/>
              <a:t>Giraffa</a:t>
            </a:r>
            <a:r>
              <a:rPr lang="en-US" sz="3600" dirty="0"/>
              <a:t> </a:t>
            </a:r>
            <a:r>
              <a:rPr lang="en-US" sz="3600" dirty="0" err="1"/>
              <a:t>attica</a:t>
            </a:r>
            <a:r>
              <a:rPr lang="en-US" sz="3600" dirty="0"/>
              <a:t>, </a:t>
            </a:r>
            <a:r>
              <a:rPr lang="en-US" sz="3600" dirty="0" err="1"/>
              <a:t>Helladotherium</a:t>
            </a:r>
            <a:r>
              <a:rPr lang="en-US" sz="3600" dirty="0"/>
              <a:t>)</a:t>
            </a:r>
          </a:p>
          <a:p>
            <a:r>
              <a:rPr lang="el-GR" sz="3600" dirty="0" err="1"/>
              <a:t>Δεινοθήρια</a:t>
            </a:r>
            <a:r>
              <a:rPr lang="el-GR" sz="3600" dirty="0"/>
              <a:t> (</a:t>
            </a:r>
            <a:r>
              <a:rPr lang="en-US" sz="3600" dirty="0" err="1"/>
              <a:t>Deinotherium</a:t>
            </a:r>
            <a:r>
              <a:rPr lang="en-US" sz="3600" dirty="0"/>
              <a:t> </a:t>
            </a:r>
            <a:r>
              <a:rPr lang="en-US" sz="3600" dirty="0" err="1"/>
              <a:t>giganteum</a:t>
            </a:r>
            <a:r>
              <a:rPr lang="en-US" sz="3600" dirty="0"/>
              <a:t>)</a:t>
            </a:r>
          </a:p>
          <a:p>
            <a:r>
              <a:rPr lang="el-GR" sz="3600" dirty="0" err="1"/>
              <a:t>Μαστόδοντες</a:t>
            </a:r>
            <a:r>
              <a:rPr lang="el-GR" sz="3600" dirty="0"/>
              <a:t> (</a:t>
            </a:r>
            <a:r>
              <a:rPr lang="en-US" sz="3600" dirty="0" err="1"/>
              <a:t>Choerolophodon</a:t>
            </a:r>
            <a:r>
              <a:rPr lang="en-US" sz="3600" dirty="0"/>
              <a:t> </a:t>
            </a:r>
            <a:r>
              <a:rPr lang="en-US" sz="3600" dirty="0" err="1"/>
              <a:t>pentelici</a:t>
            </a:r>
            <a:r>
              <a:rPr lang="en-US" sz="3600" dirty="0"/>
              <a:t>)</a:t>
            </a:r>
          </a:p>
          <a:p>
            <a:r>
              <a:rPr lang="el-GR" sz="3600" dirty="0"/>
              <a:t>Ρινόκεροι (</a:t>
            </a:r>
            <a:r>
              <a:rPr lang="en-US" sz="3600" dirty="0" err="1"/>
              <a:t>Stephanorhinus</a:t>
            </a:r>
            <a:r>
              <a:rPr lang="en-US" sz="3600" dirty="0"/>
              <a:t>, </a:t>
            </a:r>
            <a:r>
              <a:rPr lang="en-US" sz="3600" dirty="0" err="1"/>
              <a:t>Aceratherium</a:t>
            </a:r>
            <a:r>
              <a:rPr lang="en-US" sz="3600" dirty="0"/>
              <a:t>)</a:t>
            </a:r>
          </a:p>
          <a:p>
            <a:r>
              <a:rPr lang="el-GR" sz="3600" dirty="0" err="1"/>
              <a:t>Ιπποειδή</a:t>
            </a:r>
            <a:r>
              <a:rPr lang="el-GR" sz="3600" dirty="0"/>
              <a:t> (</a:t>
            </a:r>
            <a:r>
              <a:rPr lang="en-US" sz="3600" dirty="0" err="1"/>
              <a:t>Hipparion</a:t>
            </a:r>
            <a:r>
              <a:rPr lang="en-US" sz="3600" dirty="0"/>
              <a:t>)</a:t>
            </a:r>
          </a:p>
          <a:p>
            <a:r>
              <a:rPr lang="el-GR" sz="3600" dirty="0"/>
              <a:t>Τρωκτικά (</a:t>
            </a:r>
            <a:r>
              <a:rPr lang="en-US" sz="3600" dirty="0" err="1"/>
              <a:t>Byzantinia</a:t>
            </a:r>
            <a:r>
              <a:rPr lang="en-US" sz="3600" dirty="0"/>
              <a:t>)</a:t>
            </a:r>
          </a:p>
          <a:p>
            <a:r>
              <a:rPr lang="el-GR" sz="3600" dirty="0"/>
              <a:t>Πίθηκοι (</a:t>
            </a:r>
            <a:r>
              <a:rPr lang="en-US" sz="3600" dirty="0" err="1"/>
              <a:t>Ouranopithecus</a:t>
            </a:r>
            <a:r>
              <a:rPr lang="en-US" sz="3600" dirty="0"/>
              <a:t>, </a:t>
            </a:r>
            <a:r>
              <a:rPr lang="en-US" sz="3600" dirty="0" err="1"/>
              <a:t>Mesopithecus</a:t>
            </a:r>
            <a:r>
              <a:rPr lang="en-US" sz="3600" dirty="0"/>
              <a:t>) </a:t>
            </a:r>
            <a:r>
              <a:rPr lang="el-GR" sz="3600" dirty="0"/>
              <a:t>κ.ά.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5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8440" y="294788"/>
            <a:ext cx="8421565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Η πανίδα στο Ανώτερο Μειόκαινο</a:t>
            </a:r>
            <a:r>
              <a:rPr lang="en-US" sz="4000" dirty="0"/>
              <a:t> 2/6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6523" y="1391099"/>
            <a:ext cx="8198827" cy="4934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/>
              <a:t>Στο Ανώτερο Μειόκαινο ζούσαν στην Ελλάδα: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b="1" dirty="0"/>
              <a:t>Πουλιά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l-GR" altLang="el-GR" sz="2000" dirty="0"/>
              <a:t>Στρουθοκάμηλοι (</a:t>
            </a:r>
            <a:r>
              <a:rPr lang="en-GB" altLang="el-GR" sz="2000" i="1" dirty="0" err="1"/>
              <a:t>Struthio</a:t>
            </a:r>
            <a:r>
              <a:rPr lang="en-GB" altLang="el-GR" sz="2000" i="1" dirty="0"/>
              <a:t> </a:t>
            </a:r>
            <a:r>
              <a:rPr lang="en-GB" altLang="el-GR" sz="2000" i="1" dirty="0" err="1"/>
              <a:t>karatheodoris</a:t>
            </a:r>
            <a:r>
              <a:rPr lang="en-GB" altLang="el-GR" sz="2000" dirty="0"/>
              <a:t>)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l-GR" altLang="el-GR" sz="2000" dirty="0"/>
              <a:t>Πελαργοί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l-GR" altLang="el-GR" sz="2000" dirty="0"/>
              <a:t>Γερανοί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l-GR" altLang="el-GR" sz="2000" dirty="0"/>
              <a:t>Φασιανοί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altLang="el-GR" sz="2000" b="1" dirty="0"/>
              <a:t>Ερπετά</a:t>
            </a:r>
          </a:p>
          <a:p>
            <a:pPr lvl="1">
              <a:spcBef>
                <a:spcPct val="50000"/>
              </a:spcBef>
            </a:pPr>
            <a:r>
              <a:rPr lang="el-GR" altLang="el-GR" sz="2000" dirty="0"/>
              <a:t>Γιγαντιαίες χελώνες</a:t>
            </a:r>
            <a:r>
              <a:rPr lang="en-GB" altLang="el-GR" sz="2000" dirty="0"/>
              <a:t> (</a:t>
            </a:r>
            <a:r>
              <a:rPr lang="en-GB" altLang="el-GR" sz="2000" i="1" dirty="0"/>
              <a:t>Testudo </a:t>
            </a:r>
            <a:r>
              <a:rPr lang="en-GB" altLang="el-GR" sz="2000" i="1" dirty="0" err="1"/>
              <a:t>schafferi</a:t>
            </a:r>
            <a:r>
              <a:rPr lang="en-GB" altLang="el-GR" sz="2000" dirty="0"/>
              <a:t>)</a:t>
            </a:r>
            <a:endParaRPr lang="el-GR" altLang="el-GR" sz="20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34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6025" y="274258"/>
            <a:ext cx="8386396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Η πανίδα </a:t>
            </a:r>
            <a:r>
              <a:rPr lang="el-GR" sz="4000" dirty="0" smtClean="0"/>
              <a:t>στο Ανώτερο Μειόκαινο</a:t>
            </a:r>
            <a:r>
              <a:rPr lang="en-US" sz="4000" dirty="0" smtClean="0"/>
              <a:t> 3/6</a:t>
            </a:r>
            <a:endParaRPr lang="el-GR" sz="4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79710"/>
            <a:ext cx="1632597" cy="2681273"/>
          </a:xfr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16869" y="4160983"/>
            <a:ext cx="11208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l-GR" sz="1600" b="1" i="1" dirty="0" err="1">
                <a:latin typeface="+mn-lt"/>
              </a:rPr>
              <a:t>Ictitherium</a:t>
            </a:r>
            <a:endParaRPr lang="en-GB" altLang="el-GR" sz="1600" b="1" i="1" dirty="0">
              <a:latin typeface="+mn-lt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236269" y="3071957"/>
            <a:ext cx="2283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l-GR" sz="1600" b="1" i="1" dirty="0" err="1">
                <a:latin typeface="+mn-lt"/>
              </a:rPr>
              <a:t>Machairodus</a:t>
            </a:r>
            <a:r>
              <a:rPr lang="en-GB" altLang="el-GR" sz="1600" b="1" i="1" dirty="0">
                <a:latin typeface="+mn-lt"/>
              </a:rPr>
              <a:t> </a:t>
            </a:r>
            <a:r>
              <a:rPr lang="en-GB" altLang="el-GR" sz="1600" b="1" i="1" dirty="0" err="1">
                <a:latin typeface="+mn-lt"/>
              </a:rPr>
              <a:t>aphanistus</a:t>
            </a:r>
            <a:endParaRPr lang="en-GB" altLang="el-GR" sz="1600" b="1" i="1" dirty="0">
              <a:latin typeface="+mn-lt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209455" y="5261396"/>
            <a:ext cx="2333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l-GR" sz="1600" b="1" i="1" dirty="0" err="1">
                <a:latin typeface="+mn-lt"/>
              </a:rPr>
              <a:t>Deinotherium</a:t>
            </a:r>
            <a:r>
              <a:rPr lang="en-GB" altLang="el-GR" sz="1600" b="1" i="1" dirty="0">
                <a:latin typeface="+mn-lt"/>
              </a:rPr>
              <a:t> </a:t>
            </a:r>
            <a:r>
              <a:rPr lang="en-GB" altLang="el-GR" sz="1600" b="1" i="1" dirty="0" err="1">
                <a:latin typeface="+mn-lt"/>
              </a:rPr>
              <a:t>giganteum</a:t>
            </a:r>
            <a:endParaRPr lang="en-GB" altLang="el-GR" sz="1600" b="1" i="1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14" y="1326020"/>
            <a:ext cx="3195905" cy="170239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32" y="3434001"/>
            <a:ext cx="3864969" cy="2444593"/>
          </a:xfrm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608084" y="5837137"/>
            <a:ext cx="15183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l-GR" sz="1600" b="1" i="1" dirty="0" err="1" smtClean="0">
                <a:latin typeface="+mn-lt"/>
              </a:rPr>
              <a:t>Helladotherium</a:t>
            </a:r>
            <a:endParaRPr lang="en-GB" altLang="el-GR" sz="1600" b="1" i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6066" y="451779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4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87990" y="55198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01343" y="27614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01343" y="548017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7</a:t>
            </a:r>
            <a:endParaRPr lang="en-US" sz="1200" b="1" dirty="0"/>
          </a:p>
        </p:txBody>
      </p:sp>
      <p:pic>
        <p:nvPicPr>
          <p:cNvPr id="25602" name="Picture 2" descr="http://i762.photobucket.com/albums/xx267/postsaurischian/Museum%20am%20Loewentor%20-%20Stuttgart/CIMG12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0686" y="3200399"/>
            <a:ext cx="2641375" cy="193700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541427" y="508347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237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291548" y="253610"/>
            <a:ext cx="851535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Η πανίδα στο Ανώτερο </a:t>
            </a:r>
            <a:r>
              <a:rPr lang="el-GR" sz="4000" dirty="0" smtClean="0"/>
              <a:t>Μειόκαινο</a:t>
            </a:r>
            <a:r>
              <a:rPr lang="en-US" sz="4000" dirty="0" smtClean="0"/>
              <a:t> 4/6</a:t>
            </a:r>
            <a:endParaRPr lang="el-GR" sz="40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67" y="4063980"/>
            <a:ext cx="3092107" cy="2068513"/>
          </a:xfrm>
        </p:spPr>
      </p:pic>
      <p:pic>
        <p:nvPicPr>
          <p:cNvPr id="15" name="Θέση περιεχομένου 1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62" y="1940520"/>
            <a:ext cx="2424675" cy="3157717"/>
          </a:xfrm>
        </p:spPr>
      </p:pic>
      <p:pic>
        <p:nvPicPr>
          <p:cNvPr id="13" name="Θέση περιεχομένου 12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5" y="1724463"/>
            <a:ext cx="3836988" cy="2283589"/>
          </a:xfr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867695" y="5178791"/>
            <a:ext cx="21350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l-GR" sz="1600" b="1" i="1" dirty="0" err="1">
                <a:latin typeface="+mn-lt"/>
              </a:rPr>
              <a:t>Mesopithecus</a:t>
            </a:r>
            <a:r>
              <a:rPr lang="en-GB" altLang="el-GR" sz="1600" b="1" i="1" dirty="0">
                <a:latin typeface="+mn-lt"/>
              </a:rPr>
              <a:t> </a:t>
            </a:r>
            <a:r>
              <a:rPr lang="en-GB" altLang="el-GR" sz="1600" b="1" i="1" dirty="0" err="1">
                <a:latin typeface="+mn-lt"/>
              </a:rPr>
              <a:t>pentelici</a:t>
            </a:r>
            <a:endParaRPr lang="en-GB" altLang="el-GR" sz="1600" b="1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4946" y="33808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8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84323" y="48212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9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4712" y="585549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516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338440" y="294788"/>
            <a:ext cx="8421565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Η πανίδα στο Ανώτερο </a:t>
            </a:r>
            <a:r>
              <a:rPr lang="el-GR" sz="4000" dirty="0" smtClean="0"/>
              <a:t>Μειόκαινο</a:t>
            </a:r>
            <a:r>
              <a:rPr lang="en-US" sz="4000" dirty="0" smtClean="0"/>
              <a:t> 5/6</a:t>
            </a:r>
            <a:endParaRPr lang="el-GR" sz="4000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20" y="1368576"/>
            <a:ext cx="3771572" cy="2509343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48031" y="3708642"/>
            <a:ext cx="51667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l-GR" sz="1600" b="1" i="1" dirty="0" err="1">
                <a:latin typeface="+mn-lt"/>
              </a:rPr>
              <a:t>Graecopithecus</a:t>
            </a:r>
            <a:r>
              <a:rPr lang="en-GB" altLang="el-GR" sz="1600" b="1" dirty="0">
                <a:latin typeface="+mn-lt"/>
              </a:rPr>
              <a:t> (=</a:t>
            </a:r>
            <a:r>
              <a:rPr lang="en-GB" altLang="el-GR" sz="1600" b="1" i="1" dirty="0" err="1">
                <a:latin typeface="+mn-lt"/>
              </a:rPr>
              <a:t>Ouranopithecus</a:t>
            </a:r>
            <a:r>
              <a:rPr lang="en-GB" altLang="el-GR" sz="1600" b="1" dirty="0">
                <a:latin typeface="+mn-lt"/>
              </a:rPr>
              <a:t>), </a:t>
            </a:r>
            <a:r>
              <a:rPr lang="el-GR" altLang="el-GR" sz="1600" b="1" dirty="0">
                <a:latin typeface="+mn-lt"/>
              </a:rPr>
              <a:t>10-8 εκατ. χρόνια πριν</a:t>
            </a:r>
            <a:endParaRPr lang="en-GB" altLang="el-GR" sz="16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004" y="332776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11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52152" y="58579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12</a:t>
            </a:r>
            <a:endParaRPr lang="en-US" sz="1200" b="1" dirty="0"/>
          </a:p>
        </p:txBody>
      </p:sp>
      <p:pic>
        <p:nvPicPr>
          <p:cNvPr id="21506" name="Picture 2" descr="ourano_8_15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75" y="4151842"/>
            <a:ext cx="3053292" cy="159810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387601" y="5833533"/>
            <a:ext cx="303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Graecopithecus</a:t>
            </a:r>
            <a:r>
              <a:rPr lang="en-US" i="1" dirty="0" smtClean="0"/>
              <a:t>        Gorilla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274339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Ποια είναι η ελληνική πανίδα;</a:t>
            </a:r>
            <a:r>
              <a:rPr lang="en-US" sz="4000" dirty="0"/>
              <a:t> 1/2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400" dirty="0"/>
              <a:t>Μέχρι σήμερα δεν γνωρίζουμε πόσα είδη ζώων υπάρχουν στην </a:t>
            </a:r>
            <a:r>
              <a:rPr lang="el-GR" sz="2400" dirty="0" smtClean="0"/>
              <a:t>Ελλάδα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00000"/>
              </a:lnSpc>
            </a:pPr>
            <a:endParaRPr lang="el-GR" sz="2400" dirty="0"/>
          </a:p>
          <a:p>
            <a:pPr>
              <a:lnSpc>
                <a:spcPct val="100000"/>
              </a:lnSpc>
            </a:pPr>
            <a:r>
              <a:rPr lang="el-GR" sz="2400" dirty="0"/>
              <a:t>Παλαιότερες εκτιμήσεις πρότειναν αριθμούς που κυμαίνονταν από </a:t>
            </a:r>
            <a:r>
              <a:rPr lang="el-GR" sz="2400" b="1" dirty="0"/>
              <a:t>20-30.000</a:t>
            </a:r>
            <a:r>
              <a:rPr lang="el-GR" sz="2400" dirty="0"/>
              <a:t> έως </a:t>
            </a:r>
            <a:r>
              <a:rPr lang="el-GR" sz="2400" b="1" dirty="0"/>
              <a:t>30-50.000 </a:t>
            </a:r>
            <a:r>
              <a:rPr lang="el-GR" sz="2400" dirty="0" smtClean="0"/>
              <a:t>είδη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00000"/>
              </a:lnSpc>
            </a:pPr>
            <a:endParaRPr lang="el-GR" sz="2400" dirty="0"/>
          </a:p>
          <a:p>
            <a:pPr>
              <a:lnSpc>
                <a:spcPct val="100000"/>
              </a:lnSpc>
            </a:pPr>
            <a:r>
              <a:rPr lang="el-GR" sz="2400" dirty="0"/>
              <a:t>Πρόσφατα, στο πλαίσιο του προγράμματος </a:t>
            </a:r>
            <a:r>
              <a:rPr lang="el-GR" sz="2400" dirty="0" err="1"/>
              <a:t>Fauna</a:t>
            </a:r>
            <a:r>
              <a:rPr lang="el-GR" sz="2400" dirty="0"/>
              <a:t> </a:t>
            </a:r>
            <a:r>
              <a:rPr lang="el-GR" sz="2400" dirty="0" err="1"/>
              <a:t>Europaea</a:t>
            </a:r>
            <a:r>
              <a:rPr lang="el-GR" sz="2400" dirty="0"/>
              <a:t>, πραγματοποιήθηκε η πρώτη συνολική καταγραφή των ειδών της </a:t>
            </a:r>
            <a:r>
              <a:rPr lang="el-GR" sz="2400" dirty="0" smtClean="0"/>
              <a:t>Ελλάδας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0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62782" y="443134"/>
            <a:ext cx="9081218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Κύριες εμφανίσεις θηλαστικών Τεταρτογενούς στην Ελλάδα</a:t>
            </a:r>
            <a:endParaRPr lang="el-GR" sz="40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05626" y="587831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13</a:t>
            </a:r>
            <a:endParaRPr lang="en-US" sz="1200" b="1" dirty="0"/>
          </a:p>
        </p:txBody>
      </p:sp>
      <p:pic>
        <p:nvPicPr>
          <p:cNvPr id="8" name="Θέση περιεχομένου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38" y="1690689"/>
            <a:ext cx="4183234" cy="45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3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>
          <a:xfrm>
            <a:off x="390525" y="351609"/>
            <a:ext cx="836295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Η πανίδα στο Ανώτερο Μειόκαινο</a:t>
            </a:r>
            <a:r>
              <a:rPr lang="en-US" sz="4000" dirty="0"/>
              <a:t> 6/6</a:t>
            </a:r>
            <a:endParaRPr lang="el-GR" sz="40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Μεταξύ των περιοχών όπου έχουν βρεθεί απολιθώματα του </a:t>
            </a:r>
            <a:r>
              <a:rPr lang="el-GR" sz="2400" dirty="0" err="1"/>
              <a:t>Ανωτ</a:t>
            </a:r>
            <a:r>
              <a:rPr lang="el-GR" sz="2400" dirty="0"/>
              <a:t>. </a:t>
            </a:r>
            <a:r>
              <a:rPr lang="el-GR" sz="2400" dirty="0" err="1"/>
              <a:t>Μειοκαίνου</a:t>
            </a:r>
            <a:r>
              <a:rPr lang="el-GR" sz="2400" dirty="0"/>
              <a:t> (π.χ. μεταξύ </a:t>
            </a:r>
            <a:r>
              <a:rPr lang="el-GR" sz="2400" dirty="0" err="1"/>
              <a:t>Πικερμίου</a:t>
            </a:r>
            <a:r>
              <a:rPr lang="el-GR" sz="2400" dirty="0"/>
              <a:t> και Σάμου) υπάρχουν διαφορές που πιθανότατα οφείλονται στην ύπαρξη θάλασσας μεταξύ </a:t>
            </a:r>
            <a:r>
              <a:rPr lang="el-GR" sz="2400" dirty="0" smtClean="0"/>
              <a:t>τους.</a:t>
            </a: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9279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Σημείωμα Ιστορικού Εκδόσεων</a:t>
            </a:r>
            <a:r>
              <a:rPr lang="en-US" altLang="en-US" sz="4000" dirty="0"/>
              <a:t> </a:t>
            </a:r>
            <a:r>
              <a:rPr lang="el-GR" altLang="en-US" sz="4000" dirty="0"/>
              <a:t>Έργου</a:t>
            </a:r>
            <a:endParaRPr lang="en-US" altLang="en-US" sz="4000" dirty="0" smtClean="0"/>
          </a:p>
        </p:txBody>
      </p:sp>
      <p:sp>
        <p:nvSpPr>
          <p:cNvPr id="911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n-US" sz="2000" dirty="0" smtClean="0"/>
              <a:t>Το παρόν έργο αποτελεί την έκδοση 1.0.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mtClean="0"/>
              <a:t>Ενότητα 5. Πανίδα της Ελλάδας (Μέρος Α')</a:t>
            </a:r>
            <a:endParaRPr lang="el-GR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6C0F42-0785-43AA-ADCF-D3DEB04C0D7A}" type="slidenum">
              <a:rPr lang="el-G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l-GR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Σημείωμα Αναφοράς</a:t>
            </a:r>
            <a:endParaRPr lang="en-US" altLang="en-US" sz="4000" dirty="0" smtClean="0"/>
          </a:p>
        </p:txBody>
      </p:sp>
      <p:sp>
        <p:nvSpPr>
          <p:cNvPr id="921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Εθνικόν και Καποδιστριακόν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err="1" smtClean="0"/>
              <a:t>Λεγάκις</a:t>
            </a:r>
            <a:r>
              <a:rPr lang="el-GR" altLang="en-US" sz="2000" dirty="0" smtClean="0"/>
              <a:t> Αναστάσιος, Αναπληρωτής Καθηγητής. «</a:t>
            </a:r>
            <a:r>
              <a:rPr lang="en-US" altLang="en-US" sz="2000" dirty="0" smtClean="0"/>
              <a:t>Z</a:t>
            </a:r>
            <a:r>
              <a:rPr lang="el-GR" altLang="en-US" sz="2000" dirty="0" err="1" smtClean="0"/>
              <a:t>ωική</a:t>
            </a:r>
            <a:r>
              <a:rPr lang="el-GR" altLang="en-US" sz="2000" dirty="0" smtClean="0"/>
              <a:t> Ποικιλότητα. Ενότητα 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Πανίδα της Ελλάδας, Μέρος Α’». Έκδοση: 1.0. Αθήνα 2014. Διαθέσιμο από τη δικτυακή διεύθυνση: </a:t>
            </a:r>
            <a:r>
              <a:rPr lang="en-GB" altLang="en-US" sz="2000" dirty="0"/>
              <a:t>http://opencourses.uoa.gr/courses/BIOL100/</a:t>
            </a:r>
            <a:endParaRPr lang="el-GR" altLang="en-US" dirty="0" smtClean="0"/>
          </a:p>
          <a:p>
            <a:pPr marL="0" indent="0" eaLnBrk="1" hangingPunct="1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mtClean="0"/>
              <a:t>Ενότητα 5. Πανίδα της Ελλάδας (Μέρος Α')</a:t>
            </a:r>
            <a:endParaRPr lang="el-GR"/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099ABD-E14C-4539-A9BA-982BA8B299D0}" type="slidenum">
              <a:rPr lang="el-G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l-GR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</a:t>
            </a:r>
            <a:r>
              <a:rPr lang="el-GR" sz="4000" b="1" dirty="0" smtClean="0"/>
              <a:t>2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661" y="1617457"/>
            <a:ext cx="916266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r>
              <a:rPr lang="el-GR" sz="1600" b="1" dirty="0" smtClean="0"/>
              <a:t>Εικόνα 1, 2. </a:t>
            </a:r>
            <a:r>
              <a:rPr lang="el-GR" sz="1600" dirty="0" smtClean="0"/>
              <a:t>Πηγή: Σημειώσεις στην </a:t>
            </a:r>
            <a:r>
              <a:rPr lang="el-GR" sz="1600" dirty="0" err="1" smtClean="0"/>
              <a:t>Ζωϊκή</a:t>
            </a:r>
            <a:r>
              <a:rPr lang="el-GR" sz="1600" dirty="0" smtClean="0"/>
              <a:t> Ποικιλότητα. Α. </a:t>
            </a:r>
            <a:r>
              <a:rPr lang="el-GR" sz="1600" dirty="0" err="1" smtClean="0"/>
              <a:t>Λεγάκις</a:t>
            </a:r>
            <a:r>
              <a:rPr lang="el-GR" sz="1600" dirty="0" smtClean="0"/>
              <a:t>, ΕΚΠΑ 2013. </a:t>
            </a:r>
          </a:p>
          <a:p>
            <a:r>
              <a:rPr lang="el-GR" sz="1600" b="1" dirty="0" smtClean="0"/>
              <a:t>Εικόνα 3</a:t>
            </a:r>
            <a:r>
              <a:rPr lang="el-GR" sz="1600" dirty="0" smtClean="0"/>
              <a:t>. Σύνδεσμος: </a:t>
            </a:r>
            <a:r>
              <a:rPr lang="en-US" sz="1600" dirty="0" smtClean="0"/>
              <a:t>/</a:t>
            </a:r>
            <a:r>
              <a:rPr lang="en-US" sz="1600" dirty="0"/>
              <a:t>glaciation/glaciation2.htm#HAUT. http://la.climatologie.free.fr/ </a:t>
            </a:r>
            <a:r>
              <a:rPr lang="el-GR" sz="1600" dirty="0" smtClean="0"/>
              <a:t>Πηγή:</a:t>
            </a:r>
            <a:r>
              <a:rPr lang="en-US" sz="1600" dirty="0"/>
              <a:t>http://</a:t>
            </a:r>
            <a:r>
              <a:rPr lang="en-US" sz="1600" dirty="0" smtClean="0"/>
              <a:t>la.climatologie.free.fr/sommaire.htm.</a:t>
            </a:r>
            <a:endParaRPr lang="en-US" sz="1600" dirty="0"/>
          </a:p>
          <a:p>
            <a:r>
              <a:rPr lang="el-GR" sz="1600" b="1" dirty="0" smtClean="0"/>
              <a:t>Εικόνα </a:t>
            </a:r>
            <a:r>
              <a:rPr lang="el-GR" sz="1600" b="1" dirty="0" smtClean="0"/>
              <a:t>4. </a:t>
            </a:r>
            <a:r>
              <a:rPr lang="en-US" sz="1600" dirty="0" smtClean="0"/>
              <a:t>Copyright © PLANETOPIA 2007.</a:t>
            </a:r>
            <a:r>
              <a:rPr lang="en-US" sz="1600" b="1" dirty="0" smtClean="0"/>
              <a:t> </a:t>
            </a:r>
            <a:r>
              <a:rPr lang="el-GR" sz="1600" dirty="0" smtClean="0"/>
              <a:t>Σύνδεσμος: </a:t>
            </a:r>
            <a:r>
              <a:rPr lang="en-US" sz="1600" dirty="0" smtClean="0"/>
              <a:t>http</a:t>
            </a:r>
            <a:r>
              <a:rPr lang="en-US" sz="1600" dirty="0"/>
              <a:t>://dev.planetopia.cz/savci/evoluce-hyen.html</a:t>
            </a:r>
            <a:r>
              <a:rPr lang="el-GR" sz="1600" dirty="0" smtClean="0"/>
              <a:t>. </a:t>
            </a:r>
            <a:r>
              <a:rPr lang="el-GR" sz="1600" dirty="0"/>
              <a:t>Πηγή: </a:t>
            </a:r>
            <a:r>
              <a:rPr lang="en-US" sz="1600" dirty="0"/>
              <a:t>http://dev.planetopia.cz</a:t>
            </a:r>
            <a:r>
              <a:rPr lang="el-GR" sz="1600" dirty="0" smtClean="0"/>
              <a:t>.</a:t>
            </a:r>
            <a:endParaRPr lang="el-GR" sz="1600" dirty="0"/>
          </a:p>
          <a:p>
            <a:r>
              <a:rPr lang="el-GR" sz="1600" b="1" dirty="0" smtClean="0"/>
              <a:t>Εικόνα </a:t>
            </a:r>
            <a:r>
              <a:rPr lang="en-US" sz="1600" b="1" dirty="0" smtClean="0"/>
              <a:t>5</a:t>
            </a:r>
            <a:r>
              <a:rPr lang="el-GR" sz="1600" dirty="0" smtClean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</a:t>
            </a:r>
            <a:r>
              <a:rPr lang="en-US" sz="1600" dirty="0" smtClean="0"/>
              <a:t>dinotoyforum.proboards.com/thread/3615.</a:t>
            </a:r>
            <a:r>
              <a:rPr lang="el-GR" sz="1600" dirty="0" smtClean="0"/>
              <a:t> </a:t>
            </a:r>
            <a:r>
              <a:rPr lang="el-GR" sz="1600" dirty="0"/>
              <a:t>Πηγή: </a:t>
            </a:r>
            <a:r>
              <a:rPr lang="en-US" sz="1600" dirty="0"/>
              <a:t>http://dinotoyforum.proboards.com/.</a:t>
            </a:r>
          </a:p>
          <a:p>
            <a:r>
              <a:rPr lang="el-GR" sz="1600" b="1" dirty="0" smtClean="0"/>
              <a:t>Εικόνα </a:t>
            </a:r>
            <a:r>
              <a:rPr lang="en-US" sz="1600" b="1" dirty="0" smtClean="0"/>
              <a:t>6</a:t>
            </a:r>
            <a:r>
              <a:rPr lang="el-GR" sz="1600" b="1" dirty="0" smtClean="0"/>
              <a:t>. </a:t>
            </a:r>
            <a:r>
              <a:rPr lang="en-US" sz="1600" dirty="0"/>
              <a:t>©2016 </a:t>
            </a:r>
            <a:r>
              <a:rPr lang="en-US" sz="1600" dirty="0" err="1"/>
              <a:t>DeviantArt</a:t>
            </a:r>
            <a:r>
              <a:rPr lang="en-US" sz="1600" dirty="0"/>
              <a:t>. All rights reserved</a:t>
            </a:r>
            <a:r>
              <a:rPr lang="sk-SK" sz="1600" dirty="0" smtClean="0"/>
              <a:t>.</a:t>
            </a:r>
            <a:r>
              <a:rPr lang="en-US" sz="1600" dirty="0" smtClean="0"/>
              <a:t> </a:t>
            </a:r>
            <a:r>
              <a:rPr lang="el-GR" sz="1600" dirty="0" smtClean="0"/>
              <a:t>Σύνδεσ</a:t>
            </a:r>
            <a:r>
              <a:rPr lang="el-GR" sz="1600" dirty="0" smtClean="0"/>
              <a:t>μος</a:t>
            </a:r>
            <a:r>
              <a:rPr lang="el-GR" sz="1600" dirty="0" smtClean="0"/>
              <a:t>: </a:t>
            </a:r>
            <a:r>
              <a:rPr lang="en-US" sz="1600" dirty="0"/>
              <a:t>http://leogon.deviantart.com/art/Machairodus-aphanistus-5384777433</a:t>
            </a:r>
            <a:r>
              <a:rPr lang="sk-SK" sz="1600" dirty="0"/>
              <a:t>. </a:t>
            </a:r>
            <a:r>
              <a:rPr lang="el-GR" sz="1600" dirty="0"/>
              <a:t>Πηγή: </a:t>
            </a:r>
            <a:r>
              <a:rPr lang="sk-SK" sz="1600" dirty="0"/>
              <a:t>http://leogon.deviantart.com/. </a:t>
            </a:r>
            <a:endParaRPr lang="el-GR" sz="1600" dirty="0"/>
          </a:p>
          <a:p>
            <a:r>
              <a:rPr lang="el-GR" sz="1600" b="1" dirty="0" smtClean="0"/>
              <a:t>Εικόνα </a:t>
            </a:r>
            <a:r>
              <a:rPr lang="el-GR" sz="1600" b="1" dirty="0" smtClean="0"/>
              <a:t>7. </a:t>
            </a:r>
            <a:r>
              <a:rPr lang="en-US" sz="1600" dirty="0"/>
              <a:t>Content is available under CC-BY-SA.</a:t>
            </a:r>
            <a:r>
              <a:rPr lang="sk-SK" sz="1600" dirty="0"/>
              <a:t> </a:t>
            </a:r>
            <a:r>
              <a:rPr lang="el-GR" sz="1600" dirty="0"/>
              <a:t>Σύνδεσμος: </a:t>
            </a:r>
            <a:r>
              <a:rPr lang="en-US" sz="1600" dirty="0"/>
              <a:t>http://dinopedia.wikia.com/wiki/Helladotherium</a:t>
            </a:r>
            <a:r>
              <a:rPr lang="sk-SK" sz="1600" dirty="0"/>
              <a:t>. </a:t>
            </a:r>
            <a:r>
              <a:rPr lang="el-GR" sz="1600" dirty="0"/>
              <a:t>Πηγή: </a:t>
            </a:r>
            <a:r>
              <a:rPr lang="sk-SK" sz="1600" dirty="0"/>
              <a:t>http://dinopedia.wikia.com/.</a:t>
            </a:r>
            <a:endParaRPr lang="en-US" sz="1600" dirty="0"/>
          </a:p>
          <a:p>
            <a:r>
              <a:rPr lang="el-GR" sz="1600" b="1" dirty="0" smtClean="0"/>
              <a:t>Εικόνα </a:t>
            </a:r>
            <a:r>
              <a:rPr lang="el-GR" sz="1600" b="1" dirty="0" smtClean="0"/>
              <a:t>8</a:t>
            </a:r>
            <a:r>
              <a:rPr lang="el-GR" sz="1600" b="1" dirty="0"/>
              <a:t>. </a:t>
            </a:r>
            <a:r>
              <a:rPr lang="el-GR" sz="1600" dirty="0"/>
              <a:t>Πηγή</a:t>
            </a:r>
            <a:r>
              <a:rPr lang="el-GR" sz="1600" dirty="0" smtClean="0"/>
              <a:t>: Ε</a:t>
            </a:r>
            <a:r>
              <a:rPr lang="el-GR" sz="1600" dirty="0"/>
              <a:t>. Γεωργιάδου-</a:t>
            </a:r>
            <a:r>
              <a:rPr lang="el-GR" sz="1600" dirty="0" err="1"/>
              <a:t>Δικαιούλια</a:t>
            </a:r>
            <a:r>
              <a:rPr lang="el-GR" sz="1600" dirty="0"/>
              <a:t>, Ν.Κ. Συμεωνίδης, Γ.Ε. Θεοδώρου. Παλαιοντολογία, Μέρος Γ.</a:t>
            </a: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Ποια είναι η ελληνική πανίδα;</a:t>
            </a:r>
            <a:r>
              <a:rPr lang="en-US" sz="4000" dirty="0"/>
              <a:t> 2/2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2400" dirty="0"/>
              <a:t>Σύμφωνα με την </a:t>
            </a:r>
            <a:r>
              <a:rPr lang="el-GR" sz="2400" dirty="0" err="1"/>
              <a:t>Fauna</a:t>
            </a:r>
            <a:r>
              <a:rPr lang="el-GR" sz="2400" dirty="0"/>
              <a:t> </a:t>
            </a:r>
            <a:r>
              <a:rPr lang="el-GR" sz="2400" dirty="0" err="1"/>
              <a:t>Europaea</a:t>
            </a:r>
            <a:r>
              <a:rPr lang="el-GR" sz="2400" dirty="0"/>
              <a:t> έχουν μέχρι στιγμής καταγραφεί από την Ελλάδα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400" b="1" dirty="0"/>
              <a:t>23.130 χερσαία είδη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400" dirty="0"/>
              <a:t>Σε αυτά πρέπει να προσθέσουμε και άλλα </a:t>
            </a:r>
            <a:r>
              <a:rPr lang="el-GR" sz="2400" b="1" dirty="0"/>
              <a:t>3.500 είδη </a:t>
            </a:r>
            <a:r>
              <a:rPr lang="el-GR" sz="2400" dirty="0"/>
              <a:t>της θάλασσας</a:t>
            </a:r>
          </a:p>
          <a:p>
            <a:pPr marL="0" indent="0">
              <a:lnSpc>
                <a:spcPct val="100000"/>
              </a:lnSpc>
              <a:buNone/>
            </a:pPr>
            <a:endParaRPr lang="el-G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2400" dirty="0"/>
              <a:t>Σε ένα σύνολο για όλη την Ευρώπη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400" b="1" dirty="0"/>
              <a:t>129.636 χερσαία είδη</a:t>
            </a:r>
          </a:p>
          <a:p>
            <a:pPr marL="0" indent="0">
              <a:lnSpc>
                <a:spcPct val="100000"/>
              </a:lnSpc>
              <a:buNone/>
            </a:pPr>
            <a:endParaRPr lang="el-GR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2400" dirty="0"/>
              <a:t>Ποσοστό </a:t>
            </a:r>
            <a:r>
              <a:rPr lang="el-GR" sz="2400" b="1" dirty="0"/>
              <a:t>17,8%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09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2</a:t>
            </a:r>
            <a:r>
              <a:rPr lang="en-US" sz="4000" b="1" dirty="0" smtClean="0"/>
              <a:t>/</a:t>
            </a:r>
            <a:r>
              <a:rPr lang="el-GR" sz="4000" b="1" dirty="0" smtClean="0"/>
              <a:t>2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r>
              <a:rPr lang="el-GR" sz="1600" b="1" dirty="0"/>
              <a:t>Εικόνα </a:t>
            </a:r>
            <a:r>
              <a:rPr lang="el-GR" sz="1600" b="1" dirty="0" smtClean="0"/>
              <a:t>9. </a:t>
            </a:r>
            <a:r>
              <a:rPr lang="el-GR" sz="1600" dirty="0"/>
              <a:t>© </a:t>
            </a:r>
            <a:r>
              <a:rPr lang="en-US" sz="1600" dirty="0"/>
              <a:t>Atlas Virtual da  Pre – </a:t>
            </a:r>
            <a:r>
              <a:rPr lang="en-US" sz="1600" dirty="0" err="1"/>
              <a:t>Historia</a:t>
            </a:r>
            <a:r>
              <a:rPr lang="en-US" sz="1600" dirty="0"/>
              <a:t> – AVPH.com.br. </a:t>
            </a:r>
            <a:r>
              <a:rPr lang="en-US" sz="1600" dirty="0" err="1"/>
              <a:t>Conteuoso</a:t>
            </a:r>
            <a:r>
              <a:rPr lang="en-US" sz="1600" dirty="0"/>
              <a:t> sob </a:t>
            </a:r>
            <a:r>
              <a:rPr lang="en-US" sz="1600" dirty="0" err="1"/>
              <a:t>Licenca</a:t>
            </a:r>
            <a:r>
              <a:rPr lang="en-US" sz="1600" dirty="0"/>
              <a:t> Creative Commons. </a:t>
            </a:r>
            <a:r>
              <a:rPr lang="el-GR" sz="1600" dirty="0"/>
              <a:t>Σύνδεσμος: </a:t>
            </a:r>
            <a:r>
              <a:rPr lang="en-US" sz="1600" dirty="0"/>
              <a:t>http://www.avph.com.br/mesopithecus.php. </a:t>
            </a:r>
            <a:r>
              <a:rPr lang="el-GR" sz="1600" dirty="0"/>
              <a:t>Πηγή: </a:t>
            </a:r>
            <a:r>
              <a:rPr lang="en-US" sz="1600" dirty="0"/>
              <a:t>http://www.avph.com.br.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 smtClean="0"/>
              <a:t>10. </a:t>
            </a:r>
            <a:r>
              <a:rPr lang="el-GR" sz="1600" dirty="0"/>
              <a:t>Πηγή: Ε. Γεωργιάδου-</a:t>
            </a:r>
            <a:r>
              <a:rPr lang="el-GR" sz="1600" dirty="0" err="1"/>
              <a:t>Δικαιούλια</a:t>
            </a:r>
            <a:r>
              <a:rPr lang="el-GR" sz="1600" dirty="0"/>
              <a:t>, Ν.Κ. Συμεωνίδης, Γ.Ε. Θεοδώρου. Παλαιοντολογία, Μέρος Γ.</a:t>
            </a:r>
          </a:p>
          <a:p>
            <a:r>
              <a:rPr lang="el-GR" sz="1600" b="1" dirty="0" smtClean="0"/>
              <a:t>Εικόνα 11. </a:t>
            </a:r>
            <a:r>
              <a:rPr lang="el-GR" sz="1600" dirty="0"/>
              <a:t>Σύνδεσμος: </a:t>
            </a:r>
            <a:r>
              <a:rPr lang="en-US" sz="1600" dirty="0"/>
              <a:t>http://www.archeomolise.it/antropologia/105601-in-bulgaria-l%E2%80%99ultima-scimmia-antropomorfa-d%E2%80%99europa.html. </a:t>
            </a:r>
            <a:r>
              <a:rPr lang="el-GR" sz="1600" dirty="0"/>
              <a:t>Πηγή: </a:t>
            </a:r>
            <a:r>
              <a:rPr lang="en-US" sz="1600" dirty="0"/>
              <a:t>archeomolise.it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 smtClean="0"/>
              <a:t>12. </a:t>
            </a:r>
            <a:r>
              <a:rPr lang="en-US" sz="1600" dirty="0"/>
              <a:t>© AMNH Exhibitions</a:t>
            </a:r>
            <a:r>
              <a:rPr lang="en-US" sz="1600" dirty="0" smtClean="0"/>
              <a:t>.</a:t>
            </a:r>
            <a:r>
              <a:rPr lang="el-GR" sz="1600" dirty="0" smtClean="0"/>
              <a:t> Σύνδεσμος</a:t>
            </a:r>
            <a:r>
              <a:rPr lang="en-US" sz="1600" dirty="0"/>
              <a:t>: http://www.amnh.org/exhibitions/permanent-exhibitions/human-origins-and-cultural-halls/anne-and-bernard-spitzer-hall-of-human-origins/understanding-our-past/evolution-how-it-works</a:t>
            </a:r>
            <a:r>
              <a:rPr lang="el-GR" sz="1600" dirty="0" smtClean="0"/>
              <a:t>. Πηγή: </a:t>
            </a:r>
            <a:r>
              <a:rPr lang="en-US" sz="1600" dirty="0"/>
              <a:t>http://www.amnh.org</a:t>
            </a:r>
            <a:r>
              <a:rPr lang="en-US" sz="1600" dirty="0" smtClean="0"/>
              <a:t>/</a:t>
            </a:r>
            <a:r>
              <a:rPr lang="el-GR" sz="1600" dirty="0" smtClean="0"/>
              <a:t>.</a:t>
            </a:r>
            <a:endParaRPr lang="en-US" sz="1600" dirty="0"/>
          </a:p>
          <a:p>
            <a:r>
              <a:rPr lang="el-GR" sz="1600" b="1" dirty="0" smtClean="0"/>
              <a:t>Εικόνα </a:t>
            </a:r>
            <a:r>
              <a:rPr lang="el-GR" sz="1600" b="1" dirty="0" smtClean="0"/>
              <a:t>13. </a:t>
            </a:r>
            <a:r>
              <a:rPr lang="el-GR" sz="1600" dirty="0"/>
              <a:t>Πηγή: </a:t>
            </a:r>
            <a:r>
              <a:rPr lang="el-GR" sz="1600" dirty="0"/>
              <a:t>Μ. Δερμιτζάκης &amp; Ν. Συμεωνίδης, 1995. Στο: Ελλάδα, το παρελθόν και το παρόν του Ελληνισμού. </a:t>
            </a:r>
            <a:r>
              <a:rPr lang="el-GR" sz="1600" dirty="0" err="1" smtClean="0"/>
              <a:t>Εναλ</a:t>
            </a:r>
            <a:r>
              <a:rPr lang="el-GR" sz="1600" dirty="0"/>
              <a:t>. &amp; Πάπυρος </a:t>
            </a:r>
            <a:r>
              <a:rPr lang="el-GR" sz="1600" dirty="0" err="1"/>
              <a:t>Γραφικαί</a:t>
            </a:r>
            <a:r>
              <a:rPr lang="el-GR" sz="1600" dirty="0"/>
              <a:t> </a:t>
            </a:r>
            <a:r>
              <a:rPr lang="el-GR" sz="1600" dirty="0" err="1"/>
              <a:t>Τέχναι</a:t>
            </a:r>
            <a:r>
              <a:rPr lang="el-GR" sz="1600" dirty="0"/>
              <a:t> Α.Ε. 2007. σελ. 148. Θηλαστικά τεταρτογενούς.</a:t>
            </a:r>
          </a:p>
          <a:p>
            <a:endParaRPr lang="el-GR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Ποιες ζωικές ομάδες απαρτίζουν αυτή την πανίδα ;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3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Ζωικές ομάδες </a:t>
            </a:r>
            <a:br>
              <a:rPr lang="el-GR" sz="4000" dirty="0"/>
            </a:br>
            <a:r>
              <a:rPr lang="el-GR" sz="4000" dirty="0"/>
              <a:t>της πανίδας της Ελλάδας</a:t>
            </a:r>
            <a:r>
              <a:rPr lang="en-US" sz="4000" dirty="0"/>
              <a:t> 1/2</a:t>
            </a:r>
            <a:endParaRPr lang="el-GR" sz="4000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75" y="1825625"/>
            <a:ext cx="6813650" cy="4351338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46268" y="58356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452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Ζωικές ομάδες </a:t>
            </a:r>
            <a:br>
              <a:rPr lang="el-GR" sz="4000" dirty="0"/>
            </a:br>
            <a:r>
              <a:rPr lang="el-GR" sz="4000" dirty="0"/>
              <a:t>της πανίδας της Ελλάδας</a:t>
            </a:r>
            <a:r>
              <a:rPr lang="en-US" sz="4000" dirty="0"/>
              <a:t> 2/2</a:t>
            </a:r>
            <a:endParaRPr lang="el-GR" sz="40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82" y="1832383"/>
            <a:ext cx="6070282" cy="4351338"/>
          </a:xfrm>
        </p:spPr>
      </p:pic>
      <p:sp>
        <p:nvSpPr>
          <p:cNvPr id="7" name="TextBox 6"/>
          <p:cNvSpPr txBox="1"/>
          <p:nvPr/>
        </p:nvSpPr>
        <p:spPr>
          <a:xfrm>
            <a:off x="5861076" y="58390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848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ιστορικό σκηνικό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Η ιστορία της ελληνικής γης ξεκινά πριν από πολλά εκατομμύρια </a:t>
            </a:r>
            <a:r>
              <a:rPr lang="el-GR" sz="2400" dirty="0" smtClean="0"/>
              <a:t>χρόνια.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5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Κύριες παγετώδεις περίοδοι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/>
              <a:t>Κύριες παγετώδεις περίοδοι τα τελευταία 900.000 χρόνια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err="1"/>
              <a:t>Gunz</a:t>
            </a:r>
            <a:r>
              <a:rPr lang="el-GR" dirty="0"/>
              <a:t>		900.000 – 750.000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err="1"/>
              <a:t>Μεσοπαγετώδης</a:t>
            </a:r>
            <a:endParaRPr lang="el-GR" dirty="0"/>
          </a:p>
          <a:p>
            <a:pPr marL="0" indent="0">
              <a:buNone/>
            </a:pPr>
            <a:r>
              <a:rPr lang="el-GR" dirty="0" err="1"/>
              <a:t>Mindel</a:t>
            </a:r>
            <a:r>
              <a:rPr lang="el-GR" dirty="0"/>
              <a:t>	</a:t>
            </a:r>
            <a:r>
              <a:rPr lang="en-US" dirty="0" smtClean="0"/>
              <a:t>	</a:t>
            </a:r>
            <a:r>
              <a:rPr lang="el-GR" dirty="0" smtClean="0"/>
              <a:t>550.000 </a:t>
            </a:r>
            <a:r>
              <a:rPr lang="el-GR" dirty="0"/>
              <a:t>- 350.000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err="1"/>
              <a:t>Μεσοπαγετώδης</a:t>
            </a:r>
            <a:endParaRPr lang="el-GR" dirty="0"/>
          </a:p>
          <a:p>
            <a:pPr marL="0" indent="0">
              <a:buNone/>
            </a:pPr>
            <a:r>
              <a:rPr lang="el-GR" dirty="0" err="1"/>
              <a:t>Riss</a:t>
            </a:r>
            <a:r>
              <a:rPr lang="el-GR" dirty="0"/>
              <a:t>		300.000 – 150.000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err="1"/>
              <a:t>Μεσοπαγετώδης</a:t>
            </a:r>
            <a:endParaRPr lang="el-GR" dirty="0"/>
          </a:p>
          <a:p>
            <a:pPr marL="0" indent="0">
              <a:buNone/>
            </a:pPr>
            <a:r>
              <a:rPr lang="el-GR" dirty="0" err="1"/>
              <a:t>Würm</a:t>
            </a:r>
            <a:r>
              <a:rPr lang="el-GR" dirty="0"/>
              <a:t>		  80.000 -   10.300 </a:t>
            </a:r>
          </a:p>
          <a:p>
            <a:pPr marL="0" indent="0">
              <a:buNone/>
            </a:pPr>
            <a:r>
              <a:rPr lang="el-GR" dirty="0"/>
              <a:t>	Σήμερα	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9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</a:t>
            </a:r>
            <a:r>
              <a:rPr lang="el-GR" sz="4000" dirty="0" err="1"/>
              <a:t>έση</a:t>
            </a:r>
            <a:r>
              <a:rPr lang="el-GR" sz="4000" dirty="0"/>
              <a:t> θερμοκρασία 10.000 ετών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88" y="1825625"/>
            <a:ext cx="6253624" cy="4351338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Πανίδα της Ελλάδας (Μέρος Α')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57222" y="58748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/>
              <a:t>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4036081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1028</TotalTime>
  <Words>1457</Words>
  <Application>Microsoft Office PowerPoint</Application>
  <PresentationFormat>On-screen Show (4:3)</PresentationFormat>
  <Paragraphs>225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Θέμα του Office</vt:lpstr>
      <vt:lpstr>Ζωική Ποικιλότητα</vt:lpstr>
      <vt:lpstr>Ποια είναι η ελληνική πανίδα; 1/2</vt:lpstr>
      <vt:lpstr>Ποια είναι η ελληνική πανίδα; 2/2</vt:lpstr>
      <vt:lpstr>Ποιες ζωικές ομάδες απαρτίζουν αυτή την πανίδα ;</vt:lpstr>
      <vt:lpstr>Ζωικές ομάδες  της πανίδας της Ελλάδας 1/2</vt:lpstr>
      <vt:lpstr>Ζωικές ομάδες  της πανίδας της Ελλάδας 2/2</vt:lpstr>
      <vt:lpstr>Το ιστορικό σκηνικό </vt:lpstr>
      <vt:lpstr>Κύριες παγετώδεις περίοδοι</vt:lpstr>
      <vt:lpstr>Mέση θερμοκρασία 10.000 ετών</vt:lpstr>
      <vt:lpstr>Κλίμα και βλάστηση 1/3</vt:lpstr>
      <vt:lpstr>Η Παλαιοπανίδα</vt:lpstr>
      <vt:lpstr>Η πανίδα  πριν από το Πλειστόκαινο 1/3</vt:lpstr>
      <vt:lpstr>Η πανίδα  πριν από το Πλειστόκαινο 2/3</vt:lpstr>
      <vt:lpstr>Η πανίδα  πριν από το Πλειστόκαινο 3/3</vt:lpstr>
      <vt:lpstr>Η πανίδα στο Ανώτερο Μειόκαινο 1/6</vt:lpstr>
      <vt:lpstr>Η πανίδα στο Ανώτερο Μειόκαινο 2/6</vt:lpstr>
      <vt:lpstr>Η πανίδα στο Ανώτερο Μειόκαινο 3/6</vt:lpstr>
      <vt:lpstr>Η πανίδα στο Ανώτερο Μειόκαινο 4/6</vt:lpstr>
      <vt:lpstr>Η πανίδα στο Ανώτερο Μειόκαινο 5/6</vt:lpstr>
      <vt:lpstr>Κύριες εμφανίσεις θηλαστικών Τεταρτογενούς στην Ελλάδα</vt:lpstr>
      <vt:lpstr>Η πανίδα στο Ανώτερο Μειόκαινο 6/6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1/2</vt:lpstr>
      <vt:lpstr>Σημείωμα  Χρήσης Έργων Τρίτων 2/2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giorgos</cp:lastModifiedBy>
  <cp:revision>171</cp:revision>
  <dcterms:created xsi:type="dcterms:W3CDTF">2015-03-24T06:43:16Z</dcterms:created>
  <dcterms:modified xsi:type="dcterms:W3CDTF">2016-04-29T08:43:55Z</dcterms:modified>
</cp:coreProperties>
</file>