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89"/>
  </p:notesMasterIdLst>
  <p:sldIdLst>
    <p:sldId id="460" r:id="rId2"/>
    <p:sldId id="461" r:id="rId3"/>
    <p:sldId id="462" r:id="rId4"/>
    <p:sldId id="463" r:id="rId5"/>
    <p:sldId id="464" r:id="rId6"/>
    <p:sldId id="465" r:id="rId7"/>
    <p:sldId id="466" r:id="rId8"/>
    <p:sldId id="467" r:id="rId9"/>
    <p:sldId id="468" r:id="rId10"/>
    <p:sldId id="469" r:id="rId11"/>
    <p:sldId id="470" r:id="rId12"/>
    <p:sldId id="471" r:id="rId13"/>
    <p:sldId id="472" r:id="rId14"/>
    <p:sldId id="473" r:id="rId15"/>
    <p:sldId id="474" r:id="rId16"/>
    <p:sldId id="475" r:id="rId17"/>
    <p:sldId id="476" r:id="rId18"/>
    <p:sldId id="477" r:id="rId19"/>
    <p:sldId id="478" r:id="rId20"/>
    <p:sldId id="479" r:id="rId21"/>
    <p:sldId id="480" r:id="rId22"/>
    <p:sldId id="481" r:id="rId23"/>
    <p:sldId id="482" r:id="rId24"/>
    <p:sldId id="483" r:id="rId25"/>
    <p:sldId id="485" r:id="rId26"/>
    <p:sldId id="484" r:id="rId27"/>
    <p:sldId id="486" r:id="rId28"/>
    <p:sldId id="487" r:id="rId29"/>
    <p:sldId id="488" r:id="rId30"/>
    <p:sldId id="489" r:id="rId31"/>
    <p:sldId id="490" r:id="rId32"/>
    <p:sldId id="491" r:id="rId33"/>
    <p:sldId id="492" r:id="rId34"/>
    <p:sldId id="493" r:id="rId35"/>
    <p:sldId id="494" r:id="rId36"/>
    <p:sldId id="495" r:id="rId37"/>
    <p:sldId id="496" r:id="rId38"/>
    <p:sldId id="498" r:id="rId39"/>
    <p:sldId id="497" r:id="rId40"/>
    <p:sldId id="499" r:id="rId41"/>
    <p:sldId id="500" r:id="rId42"/>
    <p:sldId id="501" r:id="rId43"/>
    <p:sldId id="502" r:id="rId44"/>
    <p:sldId id="503" r:id="rId45"/>
    <p:sldId id="552" r:id="rId46"/>
    <p:sldId id="504" r:id="rId47"/>
    <p:sldId id="505" r:id="rId48"/>
    <p:sldId id="506" r:id="rId49"/>
    <p:sldId id="507" r:id="rId50"/>
    <p:sldId id="508" r:id="rId51"/>
    <p:sldId id="509" r:id="rId52"/>
    <p:sldId id="510" r:id="rId53"/>
    <p:sldId id="511" r:id="rId54"/>
    <p:sldId id="512" r:id="rId55"/>
    <p:sldId id="513" r:id="rId56"/>
    <p:sldId id="514" r:id="rId57"/>
    <p:sldId id="515" r:id="rId58"/>
    <p:sldId id="516" r:id="rId59"/>
    <p:sldId id="517" r:id="rId60"/>
    <p:sldId id="518" r:id="rId61"/>
    <p:sldId id="519" r:id="rId62"/>
    <p:sldId id="520" r:id="rId63"/>
    <p:sldId id="521" r:id="rId64"/>
    <p:sldId id="522" r:id="rId65"/>
    <p:sldId id="523" r:id="rId66"/>
    <p:sldId id="524" r:id="rId67"/>
    <p:sldId id="525" r:id="rId68"/>
    <p:sldId id="526" r:id="rId69"/>
    <p:sldId id="527" r:id="rId70"/>
    <p:sldId id="528" r:id="rId71"/>
    <p:sldId id="529" r:id="rId72"/>
    <p:sldId id="544" r:id="rId73"/>
    <p:sldId id="545" r:id="rId74"/>
    <p:sldId id="546" r:id="rId75"/>
    <p:sldId id="547" r:id="rId76"/>
    <p:sldId id="548" r:id="rId77"/>
    <p:sldId id="549" r:id="rId78"/>
    <p:sldId id="550" r:id="rId79"/>
    <p:sldId id="535" r:id="rId80"/>
    <p:sldId id="536" r:id="rId81"/>
    <p:sldId id="537" r:id="rId82"/>
    <p:sldId id="538" r:id="rId83"/>
    <p:sldId id="539" r:id="rId84"/>
    <p:sldId id="540" r:id="rId85"/>
    <p:sldId id="541" r:id="rId86"/>
    <p:sldId id="542" r:id="rId87"/>
    <p:sldId id="543" r:id="rId88"/>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12">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DF4"/>
    <a:srgbClr val="E16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7419" autoAdjust="0"/>
    <p:restoredTop sz="77891" autoAdjust="0"/>
  </p:normalViewPr>
  <p:slideViewPr>
    <p:cSldViewPr snapToObjects="1">
      <p:cViewPr varScale="1">
        <p:scale>
          <a:sx n="58" d="100"/>
          <a:sy n="58" d="100"/>
        </p:scale>
        <p:origin x="336" y="66"/>
      </p:cViewPr>
      <p:guideLst>
        <p:guide orient="horz" pos="2112"/>
        <p:guide pos="2880"/>
      </p:guideLst>
    </p:cSldViewPr>
  </p:slideViewPr>
  <p:outlineViewPr>
    <p:cViewPr>
      <p:scale>
        <a:sx n="33" d="100"/>
        <a:sy n="33" d="100"/>
      </p:scale>
      <p:origin x="0" y="-7098"/>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Arial" charset="0"/>
                <a:ea typeface="ＭＳ Ｐゴシック" charset="0"/>
                <a:cs typeface="ＭＳ Ｐゴシック"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C4391476-8D76-4C81-B4DB-46521D7311F5}" type="datetime1">
              <a:rPr lang="en-US" altLang="en-US"/>
              <a:pPr>
                <a:defRPr/>
              </a:pPr>
              <a:t>10/18/2015</a:t>
            </a:fld>
            <a:endParaRPr lang="en-US" alt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l-GR" noProof="0"/>
              <a:t>Click to edit Master text styles</a:t>
            </a:r>
          </a:p>
          <a:p>
            <a:pPr lvl="1"/>
            <a:r>
              <a:rPr lang="el-GR" noProof="0"/>
              <a:t>Second level</a:t>
            </a:r>
          </a:p>
          <a:p>
            <a:pPr lvl="2"/>
            <a:r>
              <a:rPr lang="el-GR" noProof="0"/>
              <a:t>Third level</a:t>
            </a:r>
          </a:p>
          <a:p>
            <a:pPr lvl="3"/>
            <a:r>
              <a:rPr lang="el-GR" noProof="0"/>
              <a:t>Fourth level</a:t>
            </a:r>
          </a:p>
          <a:p>
            <a:pPr lvl="4"/>
            <a:r>
              <a:rPr lang="el-GR" noProof="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eaLnBrk="1" hangingPunct="1">
              <a:defRPr sz="1200">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9A28AAA5-373A-45AD-BE5B-FCD9B19E9C0E}" type="slidenum">
              <a:rPr lang="en-US" altLang="en-US"/>
              <a:pPr>
                <a:defRPr/>
              </a:pPr>
              <a:t>‹#›</a:t>
            </a:fld>
            <a:endParaRPr lang="en-US" altLang="en-US"/>
          </a:p>
        </p:txBody>
      </p:sp>
    </p:spTree>
    <p:extLst>
      <p:ext uri="{BB962C8B-B14F-4D97-AF65-F5344CB8AC3E}">
        <p14:creationId xmlns:p14="http://schemas.microsoft.com/office/powerpoint/2010/main" val="1805872776"/>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ＭＳ Ｐゴシック" pitchFamily="-106" charset="-128"/>
      </a:defRPr>
    </a:lvl1pPr>
    <a:lvl2pPr marL="4572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smtClean="0"/>
          </a:p>
        </p:txBody>
      </p:sp>
      <p:sp>
        <p:nvSpPr>
          <p:cNvPr id="5124"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17B301D7-F727-4F0E-BADA-C6E6F3D9B69D}" type="slidenum">
              <a:rPr lang="en-US" altLang="el-GR" smtClean="0"/>
              <a:pPr/>
              <a:t>1</a:t>
            </a:fld>
            <a:endParaRPr lang="en-US" altLang="el-GR" smtClean="0"/>
          </a:p>
        </p:txBody>
      </p:sp>
    </p:spTree>
    <p:extLst>
      <p:ext uri="{BB962C8B-B14F-4D97-AF65-F5344CB8AC3E}">
        <p14:creationId xmlns:p14="http://schemas.microsoft.com/office/powerpoint/2010/main" val="42897027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Θέση σημειώσεων 2"/>
          <p:cNvSpPr>
            <a:spLocks noGrp="1"/>
          </p:cNvSpPr>
          <p:nvPr>
            <p:ph type="body" idx="1"/>
          </p:nvPr>
        </p:nvSpPr>
        <p:spPr/>
        <p:txBody>
          <a:bodyPr>
            <a:normAutofit/>
          </a:bodyPr>
          <a:lstStyle/>
          <a:p>
            <a:pPr>
              <a:buFont typeface="Arial" panose="020B0604020202020204" pitchFamily="34" charset="0"/>
              <a:buNone/>
              <a:defRPr/>
            </a:pPr>
            <a:endParaRPr lang="en-US" dirty="0"/>
          </a:p>
        </p:txBody>
      </p:sp>
      <p:sp>
        <p:nvSpPr>
          <p:cNvPr id="33796"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82BF5493-189A-481B-84FA-E711F82FDBB2}" type="slidenum">
              <a:rPr lang="en-US" altLang="en-US" smtClean="0"/>
              <a:pPr/>
              <a:t>20</a:t>
            </a:fld>
            <a:endParaRPr lang="en-US" altLang="en-US" smtClean="0"/>
          </a:p>
        </p:txBody>
      </p:sp>
    </p:spTree>
    <p:extLst>
      <p:ext uri="{BB962C8B-B14F-4D97-AF65-F5344CB8AC3E}">
        <p14:creationId xmlns:p14="http://schemas.microsoft.com/office/powerpoint/2010/main" val="37288912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Θέση σημειώσεων 2"/>
          <p:cNvSpPr>
            <a:spLocks noGrp="1"/>
          </p:cNvSpPr>
          <p:nvPr>
            <p:ph type="body" idx="1"/>
          </p:nvPr>
        </p:nvSpPr>
        <p:spPr/>
        <p:txBody>
          <a:bodyPr>
            <a:normAutofit/>
          </a:bodyPr>
          <a:lstStyle/>
          <a:p>
            <a:pPr>
              <a:buFont typeface="Arial" panose="020B0604020202020204" pitchFamily="34" charset="0"/>
              <a:buNone/>
              <a:defRPr/>
            </a:pPr>
            <a:endParaRPr lang="en-US" dirty="0"/>
          </a:p>
        </p:txBody>
      </p:sp>
      <p:sp>
        <p:nvSpPr>
          <p:cNvPr id="36868"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B95365B1-0E94-41C1-B264-856A662E2A27}" type="slidenum">
              <a:rPr lang="en-US" altLang="en-US" smtClean="0"/>
              <a:pPr/>
              <a:t>22</a:t>
            </a:fld>
            <a:endParaRPr lang="en-US" altLang="en-US" smtClean="0"/>
          </a:p>
        </p:txBody>
      </p:sp>
    </p:spTree>
    <p:extLst>
      <p:ext uri="{BB962C8B-B14F-4D97-AF65-F5344CB8AC3E}">
        <p14:creationId xmlns:p14="http://schemas.microsoft.com/office/powerpoint/2010/main" val="31270507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Θέση σημειώσεων 2"/>
          <p:cNvSpPr>
            <a:spLocks noGrp="1"/>
          </p:cNvSpPr>
          <p:nvPr>
            <p:ph type="body" idx="1"/>
          </p:nvPr>
        </p:nvSpPr>
        <p:spPr/>
        <p:txBody>
          <a:bodyPr>
            <a:normAutofit/>
          </a:bodyPr>
          <a:lstStyle/>
          <a:p>
            <a:pPr>
              <a:buFont typeface="Arial" panose="020B0604020202020204" pitchFamily="34" charset="0"/>
              <a:buNone/>
              <a:defRPr/>
            </a:pPr>
            <a:endParaRPr lang="en-US" dirty="0"/>
          </a:p>
        </p:txBody>
      </p:sp>
      <p:sp>
        <p:nvSpPr>
          <p:cNvPr id="41988"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98729E62-BD71-4CD0-A531-6FB3B0B79DFA}" type="slidenum">
              <a:rPr lang="en-US" altLang="en-US" smtClean="0"/>
              <a:pPr/>
              <a:t>26</a:t>
            </a:fld>
            <a:endParaRPr lang="en-US" altLang="en-US" smtClean="0"/>
          </a:p>
        </p:txBody>
      </p:sp>
    </p:spTree>
    <p:extLst>
      <p:ext uri="{BB962C8B-B14F-4D97-AF65-F5344CB8AC3E}">
        <p14:creationId xmlns:p14="http://schemas.microsoft.com/office/powerpoint/2010/main" val="39555277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a:buFont typeface="Arial" panose="020B0604020202020204" pitchFamily="34" charset="0"/>
              <a:buNone/>
              <a:defRPr/>
            </a:pPr>
            <a:endParaRPr lang="en-US" altLang="en-US" dirty="0" smtClean="0"/>
          </a:p>
        </p:txBody>
      </p:sp>
      <p:sp>
        <p:nvSpPr>
          <p:cNvPr id="440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9D8B8740-A40F-40E1-9BD7-DDEDF5B7003B}" type="slidenum">
              <a:rPr lang="en-US" altLang="en-US" smtClean="0"/>
              <a:pPr/>
              <a:t>27</a:t>
            </a:fld>
            <a:endParaRPr lang="en-US" altLang="en-US" smtClean="0"/>
          </a:p>
        </p:txBody>
      </p:sp>
    </p:spTree>
    <p:extLst>
      <p:ext uri="{BB962C8B-B14F-4D97-AF65-F5344CB8AC3E}">
        <p14:creationId xmlns:p14="http://schemas.microsoft.com/office/powerpoint/2010/main" val="32242074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a:buFont typeface="Arial" panose="020B0604020202020204" pitchFamily="34" charset="0"/>
              <a:buNone/>
              <a:defRPr/>
            </a:pPr>
            <a:endParaRPr lang="el-GR" altLang="en-US" dirty="0" smtClean="0"/>
          </a:p>
        </p:txBody>
      </p:sp>
      <p:sp>
        <p:nvSpPr>
          <p:cNvPr id="460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26D09109-56EB-4B88-AEAB-31DF9E02B93F}" type="slidenum">
              <a:rPr lang="en-US" altLang="en-US" smtClean="0"/>
              <a:pPr/>
              <a:t>28</a:t>
            </a:fld>
            <a:endParaRPr lang="en-US" altLang="en-US" smtClean="0"/>
          </a:p>
        </p:txBody>
      </p:sp>
    </p:spTree>
    <p:extLst>
      <p:ext uri="{BB962C8B-B14F-4D97-AF65-F5344CB8AC3E}">
        <p14:creationId xmlns:p14="http://schemas.microsoft.com/office/powerpoint/2010/main" val="39433930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49156"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DA6788AF-96BF-4076-85B5-8CB55F31B537}" type="slidenum">
              <a:rPr lang="en-US" altLang="en-US" smtClean="0"/>
              <a:pPr/>
              <a:t>30</a:t>
            </a:fld>
            <a:endParaRPr lang="en-US" altLang="en-US" smtClean="0"/>
          </a:p>
        </p:txBody>
      </p:sp>
    </p:spTree>
    <p:extLst>
      <p:ext uri="{BB962C8B-B14F-4D97-AF65-F5344CB8AC3E}">
        <p14:creationId xmlns:p14="http://schemas.microsoft.com/office/powerpoint/2010/main" val="435833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a:buFont typeface="Arial" panose="020B0604020202020204" pitchFamily="34" charset="0"/>
              <a:buNone/>
              <a:defRPr/>
            </a:pPr>
            <a:endParaRPr lang="en-US" altLang="en-US" dirty="0" smtClean="0"/>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FEB39DA5-D121-4998-9371-3D2C6935A5CF}" type="slidenum">
              <a:rPr lang="en-US" altLang="en-US" smtClean="0"/>
              <a:pPr/>
              <a:t>32</a:t>
            </a:fld>
            <a:endParaRPr lang="en-US" altLang="en-US" smtClean="0"/>
          </a:p>
        </p:txBody>
      </p:sp>
    </p:spTree>
    <p:extLst>
      <p:ext uri="{BB962C8B-B14F-4D97-AF65-F5344CB8AC3E}">
        <p14:creationId xmlns:p14="http://schemas.microsoft.com/office/powerpoint/2010/main" val="25433488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a:buFont typeface="Arial" panose="020B0604020202020204" pitchFamily="34" charset="0"/>
              <a:buNone/>
              <a:defRPr/>
            </a:pPr>
            <a:endParaRPr lang="en-US" altLang="en-US" dirty="0" smtClean="0"/>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6818B15E-87BF-481B-A1DF-956D7711E229}" type="slidenum">
              <a:rPr lang="en-US" altLang="en-US" smtClean="0"/>
              <a:pPr/>
              <a:t>33</a:t>
            </a:fld>
            <a:endParaRPr lang="en-US" altLang="en-US" smtClean="0"/>
          </a:p>
        </p:txBody>
      </p:sp>
    </p:spTree>
    <p:extLst>
      <p:ext uri="{BB962C8B-B14F-4D97-AF65-F5344CB8AC3E}">
        <p14:creationId xmlns:p14="http://schemas.microsoft.com/office/powerpoint/2010/main" val="544152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Θέση σημειώσεων 2"/>
          <p:cNvSpPr>
            <a:spLocks noGrp="1"/>
          </p:cNvSpPr>
          <p:nvPr>
            <p:ph type="body" idx="1"/>
          </p:nvPr>
        </p:nvSpPr>
        <p:spPr/>
        <p:txBody>
          <a:bodyPr>
            <a:normAutofit/>
          </a:bodyPr>
          <a:lstStyle/>
          <a:p>
            <a:pPr>
              <a:buFont typeface="Arial" panose="020B0604020202020204" pitchFamily="34" charset="0"/>
              <a:buNone/>
              <a:defRPr/>
            </a:pPr>
            <a:endParaRPr lang="en-US" dirty="0"/>
          </a:p>
        </p:txBody>
      </p:sp>
      <p:sp>
        <p:nvSpPr>
          <p:cNvPr id="56324"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739917F2-C9CC-4A55-8FE9-60847E137A27}" type="slidenum">
              <a:rPr lang="en-US" altLang="en-US" smtClean="0"/>
              <a:pPr/>
              <a:t>34</a:t>
            </a:fld>
            <a:endParaRPr lang="en-US" altLang="en-US" smtClean="0"/>
          </a:p>
        </p:txBody>
      </p:sp>
    </p:spTree>
    <p:extLst>
      <p:ext uri="{BB962C8B-B14F-4D97-AF65-F5344CB8AC3E}">
        <p14:creationId xmlns:p14="http://schemas.microsoft.com/office/powerpoint/2010/main" val="24057830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Θέση σημειώσεων 2"/>
          <p:cNvSpPr>
            <a:spLocks noGrp="1"/>
          </p:cNvSpPr>
          <p:nvPr>
            <p:ph type="body" idx="1"/>
          </p:nvPr>
        </p:nvSpPr>
        <p:spPr/>
        <p:txBody>
          <a:bodyPr>
            <a:normAutofit/>
          </a:bodyPr>
          <a:lstStyle/>
          <a:p>
            <a:pPr>
              <a:buFont typeface="Arial" panose="020B0604020202020204" pitchFamily="34" charset="0"/>
              <a:buNone/>
              <a:defRPr/>
            </a:pPr>
            <a:endParaRPr lang="en-US" dirty="0"/>
          </a:p>
        </p:txBody>
      </p:sp>
      <p:sp>
        <p:nvSpPr>
          <p:cNvPr id="59396"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08EEAB0E-1FD2-48E2-9036-1C4A71DDBEBF}" type="slidenum">
              <a:rPr lang="en-US" altLang="en-US" smtClean="0"/>
              <a:pPr/>
              <a:t>36</a:t>
            </a:fld>
            <a:endParaRPr lang="en-US" altLang="en-US" smtClean="0"/>
          </a:p>
        </p:txBody>
      </p:sp>
    </p:spTree>
    <p:extLst>
      <p:ext uri="{BB962C8B-B14F-4D97-AF65-F5344CB8AC3E}">
        <p14:creationId xmlns:p14="http://schemas.microsoft.com/office/powerpoint/2010/main" val="11047632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l-GR" altLang="el-GR" smtClean="0"/>
              <a:t> </a:t>
            </a:r>
          </a:p>
        </p:txBody>
      </p:sp>
      <p:sp>
        <p:nvSpPr>
          <p:cNvPr id="7172"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18AE0227-A522-462A-A5E5-202798E34680}" type="slidenum">
              <a:rPr lang="el-GR" altLang="el-GR" smtClean="0"/>
              <a:pPr/>
              <a:t>2</a:t>
            </a:fld>
            <a:endParaRPr lang="el-GR" altLang="el-GR" smtClean="0"/>
          </a:p>
        </p:txBody>
      </p:sp>
    </p:spTree>
    <p:extLst>
      <p:ext uri="{BB962C8B-B14F-4D97-AF65-F5344CB8AC3E}">
        <p14:creationId xmlns:p14="http://schemas.microsoft.com/office/powerpoint/2010/main" val="24783753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Θέση σημειώσεων 2"/>
          <p:cNvSpPr>
            <a:spLocks noGrp="1"/>
          </p:cNvSpPr>
          <p:nvPr>
            <p:ph type="body" idx="1"/>
          </p:nvPr>
        </p:nvSpPr>
        <p:spPr/>
        <p:txBody>
          <a:bodyPr>
            <a:normAutofit/>
          </a:bodyPr>
          <a:lstStyle/>
          <a:p>
            <a:pPr>
              <a:defRPr/>
            </a:pPr>
            <a:endParaRPr lang="en-US" dirty="0"/>
          </a:p>
        </p:txBody>
      </p:sp>
      <p:sp>
        <p:nvSpPr>
          <p:cNvPr id="63492"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960B0B0B-0D31-404D-A1C8-D1C5F6D2213B}" type="slidenum">
              <a:rPr lang="en-US" altLang="en-US" smtClean="0"/>
              <a:pPr/>
              <a:t>39</a:t>
            </a:fld>
            <a:endParaRPr lang="en-US" altLang="en-US" smtClean="0"/>
          </a:p>
        </p:txBody>
      </p:sp>
    </p:spTree>
    <p:extLst>
      <p:ext uri="{BB962C8B-B14F-4D97-AF65-F5344CB8AC3E}">
        <p14:creationId xmlns:p14="http://schemas.microsoft.com/office/powerpoint/2010/main" val="31449678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Θέση σημειώσεων 2"/>
          <p:cNvSpPr>
            <a:spLocks noGrp="1"/>
          </p:cNvSpPr>
          <p:nvPr>
            <p:ph type="body" idx="1"/>
          </p:nvPr>
        </p:nvSpPr>
        <p:spPr/>
        <p:txBody>
          <a:bodyPr>
            <a:normAutofit/>
          </a:bodyPr>
          <a:lstStyle/>
          <a:p>
            <a:pPr>
              <a:buFont typeface="Arial" panose="020B0604020202020204" pitchFamily="34" charset="0"/>
              <a:buNone/>
              <a:defRPr/>
            </a:pPr>
            <a:endParaRPr lang="en-US" dirty="0"/>
          </a:p>
        </p:txBody>
      </p:sp>
      <p:sp>
        <p:nvSpPr>
          <p:cNvPr id="71684"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5DA60986-1A3C-4329-8BB7-AB90158BAFCB}" type="slidenum">
              <a:rPr lang="en-US" altLang="en-US" smtClean="0"/>
              <a:pPr/>
              <a:t>47</a:t>
            </a:fld>
            <a:endParaRPr lang="en-US" altLang="en-US" smtClean="0"/>
          </a:p>
        </p:txBody>
      </p:sp>
    </p:spTree>
    <p:extLst>
      <p:ext uri="{BB962C8B-B14F-4D97-AF65-F5344CB8AC3E}">
        <p14:creationId xmlns:p14="http://schemas.microsoft.com/office/powerpoint/2010/main" val="18986398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Θέση σημειώσεων 2"/>
          <p:cNvSpPr>
            <a:spLocks noGrp="1"/>
          </p:cNvSpPr>
          <p:nvPr>
            <p:ph type="body" idx="1"/>
          </p:nvPr>
        </p:nvSpPr>
        <p:spPr/>
        <p:txBody>
          <a:bodyPr>
            <a:normAutofit/>
          </a:bodyPr>
          <a:lstStyle/>
          <a:p>
            <a:pPr>
              <a:buFont typeface="Arial" panose="020B0604020202020204" pitchFamily="34" charset="0"/>
              <a:buNone/>
              <a:defRPr/>
            </a:pPr>
            <a:endParaRPr lang="en-US" dirty="0"/>
          </a:p>
        </p:txBody>
      </p:sp>
      <p:sp>
        <p:nvSpPr>
          <p:cNvPr id="74756"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299E7297-E3E6-402F-AAB8-5CB42D5AEB45}" type="slidenum">
              <a:rPr lang="en-US" altLang="en-US" smtClean="0"/>
              <a:pPr/>
              <a:t>49</a:t>
            </a:fld>
            <a:endParaRPr lang="en-US" altLang="en-US" smtClean="0"/>
          </a:p>
        </p:txBody>
      </p:sp>
    </p:spTree>
    <p:extLst>
      <p:ext uri="{BB962C8B-B14F-4D97-AF65-F5344CB8AC3E}">
        <p14:creationId xmlns:p14="http://schemas.microsoft.com/office/powerpoint/2010/main" val="20990504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Θέση σημειώσεων 2"/>
          <p:cNvSpPr>
            <a:spLocks noGrp="1"/>
          </p:cNvSpPr>
          <p:nvPr>
            <p:ph type="body" idx="1"/>
          </p:nvPr>
        </p:nvSpPr>
        <p:spPr/>
        <p:txBody>
          <a:bodyPr>
            <a:normAutofit/>
          </a:bodyPr>
          <a:lstStyle/>
          <a:p>
            <a:pPr>
              <a:buFont typeface="Arial" panose="020B0604020202020204" pitchFamily="34" charset="0"/>
              <a:buNone/>
              <a:defRPr/>
            </a:pPr>
            <a:endParaRPr lang="en-US" dirty="0"/>
          </a:p>
        </p:txBody>
      </p:sp>
      <p:sp>
        <p:nvSpPr>
          <p:cNvPr id="77828"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3AA4FE28-6C6F-4B35-A4D1-8686548B30ED}" type="slidenum">
              <a:rPr lang="en-US" altLang="en-US" smtClean="0"/>
              <a:pPr/>
              <a:t>51</a:t>
            </a:fld>
            <a:endParaRPr lang="en-US" altLang="en-US" smtClean="0"/>
          </a:p>
        </p:txBody>
      </p:sp>
    </p:spTree>
    <p:extLst>
      <p:ext uri="{BB962C8B-B14F-4D97-AF65-F5344CB8AC3E}">
        <p14:creationId xmlns:p14="http://schemas.microsoft.com/office/powerpoint/2010/main" val="8020696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Θέση σημειώσεων 2"/>
          <p:cNvSpPr>
            <a:spLocks noGrp="1"/>
          </p:cNvSpPr>
          <p:nvPr>
            <p:ph type="body" idx="1"/>
          </p:nvPr>
        </p:nvSpPr>
        <p:spPr/>
        <p:txBody>
          <a:bodyPr>
            <a:normAutofit/>
          </a:bodyPr>
          <a:lstStyle/>
          <a:p>
            <a:pPr>
              <a:buFont typeface="Arial" panose="020B0604020202020204" pitchFamily="34" charset="0"/>
              <a:buNone/>
              <a:defRPr/>
            </a:pPr>
            <a:endParaRPr lang="en-US" dirty="0"/>
          </a:p>
        </p:txBody>
      </p:sp>
      <p:sp>
        <p:nvSpPr>
          <p:cNvPr id="80900"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D55150C5-E72F-4FCE-A4DE-228D1E041ABC}" type="slidenum">
              <a:rPr lang="en-US" altLang="en-US" smtClean="0"/>
              <a:pPr/>
              <a:t>53</a:t>
            </a:fld>
            <a:endParaRPr lang="en-US" altLang="en-US" smtClean="0"/>
          </a:p>
        </p:txBody>
      </p:sp>
    </p:spTree>
    <p:extLst>
      <p:ext uri="{BB962C8B-B14F-4D97-AF65-F5344CB8AC3E}">
        <p14:creationId xmlns:p14="http://schemas.microsoft.com/office/powerpoint/2010/main" val="40599898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Θέση σημειώσεων 2"/>
          <p:cNvSpPr>
            <a:spLocks noGrp="1"/>
          </p:cNvSpPr>
          <p:nvPr>
            <p:ph type="body" idx="1"/>
          </p:nvPr>
        </p:nvSpPr>
        <p:spPr/>
        <p:txBody>
          <a:bodyPr>
            <a:normAutofit/>
          </a:bodyPr>
          <a:lstStyle/>
          <a:p>
            <a:pPr>
              <a:buFont typeface="Arial" panose="020B0604020202020204" pitchFamily="34" charset="0"/>
              <a:buNone/>
              <a:defRPr/>
            </a:pPr>
            <a:endParaRPr lang="en-US" dirty="0"/>
          </a:p>
        </p:txBody>
      </p:sp>
      <p:sp>
        <p:nvSpPr>
          <p:cNvPr id="84996"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CBE392CA-A6D6-42C6-912A-F002E6B034DC}" type="slidenum">
              <a:rPr lang="en-US" altLang="en-US" smtClean="0"/>
              <a:pPr/>
              <a:t>56</a:t>
            </a:fld>
            <a:endParaRPr lang="en-US" altLang="en-US" smtClean="0"/>
          </a:p>
        </p:txBody>
      </p:sp>
    </p:spTree>
    <p:extLst>
      <p:ext uri="{BB962C8B-B14F-4D97-AF65-F5344CB8AC3E}">
        <p14:creationId xmlns:p14="http://schemas.microsoft.com/office/powerpoint/2010/main" val="20693033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Θέση σημειώσεων 2"/>
          <p:cNvSpPr>
            <a:spLocks noGrp="1"/>
          </p:cNvSpPr>
          <p:nvPr>
            <p:ph type="body" idx="1"/>
          </p:nvPr>
        </p:nvSpPr>
        <p:spPr/>
        <p:txBody>
          <a:bodyPr>
            <a:normAutofit/>
          </a:bodyPr>
          <a:lstStyle/>
          <a:p>
            <a:pPr>
              <a:defRPr/>
            </a:pPr>
            <a:endParaRPr lang="en-US" dirty="0"/>
          </a:p>
        </p:txBody>
      </p:sp>
      <p:sp>
        <p:nvSpPr>
          <p:cNvPr id="91140"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A8DC5C81-95C1-4154-B8F6-64E664B6F0E4}" type="slidenum">
              <a:rPr lang="en-US" altLang="en-US" smtClean="0"/>
              <a:pPr/>
              <a:t>61</a:t>
            </a:fld>
            <a:endParaRPr lang="en-US" altLang="en-US" smtClean="0"/>
          </a:p>
        </p:txBody>
      </p:sp>
    </p:spTree>
    <p:extLst>
      <p:ext uri="{BB962C8B-B14F-4D97-AF65-F5344CB8AC3E}">
        <p14:creationId xmlns:p14="http://schemas.microsoft.com/office/powerpoint/2010/main" val="9629237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Θέση σημειώσεων 2"/>
          <p:cNvSpPr>
            <a:spLocks noGrp="1"/>
          </p:cNvSpPr>
          <p:nvPr>
            <p:ph type="body" idx="1"/>
          </p:nvPr>
        </p:nvSpPr>
        <p:spPr/>
        <p:txBody>
          <a:bodyPr>
            <a:normAutofit/>
          </a:bodyPr>
          <a:lstStyle/>
          <a:p>
            <a:pPr>
              <a:buFont typeface="Arial" panose="020B0604020202020204" pitchFamily="34" charset="0"/>
              <a:buNone/>
              <a:defRPr/>
            </a:pPr>
            <a:endParaRPr lang="en-US" dirty="0"/>
          </a:p>
        </p:txBody>
      </p:sp>
      <p:sp>
        <p:nvSpPr>
          <p:cNvPr id="94212"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3943BFAB-9C41-426D-AC60-680F9302EF85}" type="slidenum">
              <a:rPr lang="en-US" altLang="en-US" smtClean="0"/>
              <a:pPr/>
              <a:t>63</a:t>
            </a:fld>
            <a:endParaRPr lang="en-US" altLang="en-US" smtClean="0"/>
          </a:p>
        </p:txBody>
      </p:sp>
    </p:spTree>
    <p:extLst>
      <p:ext uri="{BB962C8B-B14F-4D97-AF65-F5344CB8AC3E}">
        <p14:creationId xmlns:p14="http://schemas.microsoft.com/office/powerpoint/2010/main" val="15069100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Θέση σημειώσεων 2"/>
          <p:cNvSpPr>
            <a:spLocks noGrp="1"/>
          </p:cNvSpPr>
          <p:nvPr>
            <p:ph type="body" idx="1"/>
          </p:nvPr>
        </p:nvSpPr>
        <p:spPr/>
        <p:txBody>
          <a:bodyPr>
            <a:normAutofit/>
          </a:bodyPr>
          <a:lstStyle/>
          <a:p>
            <a:pPr>
              <a:buFont typeface="Arial" panose="020B0604020202020204" pitchFamily="34" charset="0"/>
              <a:buNone/>
              <a:defRPr/>
            </a:pPr>
            <a:endParaRPr lang="en-US" dirty="0"/>
          </a:p>
        </p:txBody>
      </p:sp>
      <p:sp>
        <p:nvSpPr>
          <p:cNvPr id="97284"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5F17DE32-3C53-4B7E-8EE5-5E07EF650CE5}" type="slidenum">
              <a:rPr lang="en-US" altLang="en-US" smtClean="0"/>
              <a:pPr/>
              <a:t>65</a:t>
            </a:fld>
            <a:endParaRPr lang="en-US" altLang="en-US" smtClean="0"/>
          </a:p>
        </p:txBody>
      </p:sp>
    </p:spTree>
    <p:extLst>
      <p:ext uri="{BB962C8B-B14F-4D97-AF65-F5344CB8AC3E}">
        <p14:creationId xmlns:p14="http://schemas.microsoft.com/office/powerpoint/2010/main" val="34962383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Θέση σημειώσεων 2"/>
          <p:cNvSpPr>
            <a:spLocks noGrp="1"/>
          </p:cNvSpPr>
          <p:nvPr>
            <p:ph type="body" idx="1"/>
          </p:nvPr>
        </p:nvSpPr>
        <p:spPr/>
        <p:txBody>
          <a:bodyPr>
            <a:normAutofit/>
          </a:bodyPr>
          <a:lstStyle/>
          <a:p>
            <a:pPr>
              <a:buFont typeface="Arial" panose="020B0604020202020204" pitchFamily="34" charset="0"/>
              <a:buNone/>
              <a:defRPr/>
            </a:pPr>
            <a:endParaRPr lang="en-US" dirty="0"/>
          </a:p>
        </p:txBody>
      </p:sp>
      <p:sp>
        <p:nvSpPr>
          <p:cNvPr id="100356"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45B3EB01-6B6A-4234-B73A-6281210F1A97}" type="slidenum">
              <a:rPr lang="en-US" altLang="en-US" smtClean="0"/>
              <a:pPr/>
              <a:t>67</a:t>
            </a:fld>
            <a:endParaRPr lang="en-US" altLang="en-US" smtClean="0"/>
          </a:p>
        </p:txBody>
      </p:sp>
    </p:spTree>
    <p:extLst>
      <p:ext uri="{BB962C8B-B14F-4D97-AF65-F5344CB8AC3E}">
        <p14:creationId xmlns:p14="http://schemas.microsoft.com/office/powerpoint/2010/main" val="38981040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122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E9689F35-F14C-4B31-AD52-D76D3F0DE8CF}" type="slidenum">
              <a:rPr lang="en-US" altLang="en-US" smtClean="0"/>
              <a:pPr/>
              <a:t>6</a:t>
            </a:fld>
            <a:endParaRPr lang="en-US" altLang="en-US" smtClean="0"/>
          </a:p>
        </p:txBody>
      </p:sp>
    </p:spTree>
    <p:extLst>
      <p:ext uri="{BB962C8B-B14F-4D97-AF65-F5344CB8AC3E}">
        <p14:creationId xmlns:p14="http://schemas.microsoft.com/office/powerpoint/2010/main" val="37450276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Θέση σημειώσεων 2"/>
          <p:cNvSpPr>
            <a:spLocks noGrp="1"/>
          </p:cNvSpPr>
          <p:nvPr>
            <p:ph type="body" idx="1"/>
          </p:nvPr>
        </p:nvSpPr>
        <p:spPr/>
        <p:txBody>
          <a:bodyPr>
            <a:normAutofit/>
          </a:bodyPr>
          <a:lstStyle/>
          <a:p>
            <a:pPr>
              <a:buFont typeface="Arial" panose="020B0604020202020204" pitchFamily="34" charset="0"/>
              <a:buNone/>
              <a:defRPr/>
            </a:pPr>
            <a:endParaRPr lang="en-US" dirty="0">
              <a:solidFill>
                <a:srgbClr val="FF0000"/>
              </a:solidFill>
            </a:endParaRPr>
          </a:p>
        </p:txBody>
      </p:sp>
      <p:sp>
        <p:nvSpPr>
          <p:cNvPr id="103428"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8B4F69ED-7451-430B-B104-3AEE903CA8AC}" type="slidenum">
              <a:rPr lang="en-US" altLang="en-US" smtClean="0"/>
              <a:pPr/>
              <a:t>69</a:t>
            </a:fld>
            <a:endParaRPr lang="en-US" altLang="en-US" smtClean="0"/>
          </a:p>
        </p:txBody>
      </p:sp>
    </p:spTree>
    <p:extLst>
      <p:ext uri="{BB962C8B-B14F-4D97-AF65-F5344CB8AC3E}">
        <p14:creationId xmlns:p14="http://schemas.microsoft.com/office/powerpoint/2010/main" val="20664655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Θέση σημειώσεων 2"/>
          <p:cNvSpPr>
            <a:spLocks noGrp="1"/>
          </p:cNvSpPr>
          <p:nvPr>
            <p:ph type="body" idx="1"/>
          </p:nvPr>
        </p:nvSpPr>
        <p:spPr/>
        <p:txBody>
          <a:bodyPr>
            <a:normAutofit/>
          </a:bodyPr>
          <a:lstStyle/>
          <a:p>
            <a:pPr>
              <a:buFont typeface="Arial" panose="020B0604020202020204" pitchFamily="34" charset="0"/>
              <a:buNone/>
              <a:defRPr/>
            </a:pPr>
            <a:endParaRPr lang="en-US" dirty="0"/>
          </a:p>
        </p:txBody>
      </p:sp>
      <p:sp>
        <p:nvSpPr>
          <p:cNvPr id="106500"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D00B2D28-C409-4113-8360-BDDE4AB152F9}" type="slidenum">
              <a:rPr lang="en-US" altLang="en-US" smtClean="0"/>
              <a:pPr/>
              <a:t>71</a:t>
            </a:fld>
            <a:endParaRPr lang="en-US" altLang="en-US" smtClean="0"/>
          </a:p>
        </p:txBody>
      </p:sp>
    </p:spTree>
    <p:extLst>
      <p:ext uri="{BB962C8B-B14F-4D97-AF65-F5344CB8AC3E}">
        <p14:creationId xmlns:p14="http://schemas.microsoft.com/office/powerpoint/2010/main" val="37195551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l-GR" altLang="en-US" smtClean="0">
                <a:ea typeface="ＭＳ Ｐゴシック" panose="020B0600070205080204" pitchFamily="34" charset="-128"/>
              </a:rPr>
              <a:t>Εικόνα 39: </a:t>
            </a:r>
            <a:endParaRPr lang="en-US" altLang="en-US" smtClean="0">
              <a:ea typeface="ＭＳ Ｐゴシック" panose="020B0600070205080204" pitchFamily="34" charset="-128"/>
            </a:endParaRPr>
          </a:p>
        </p:txBody>
      </p:sp>
      <p:sp>
        <p:nvSpPr>
          <p:cNvPr id="109572"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8CC6DCB-DD17-4723-A5B2-2AEE4887D6B7}" type="slidenum">
              <a:rPr lang="en-US" altLang="en-US" sz="1200" smtClean="0"/>
              <a:pPr/>
              <a:t>72</a:t>
            </a:fld>
            <a:endParaRPr lang="en-US" altLang="en-US" sz="1200" smtClean="0"/>
          </a:p>
        </p:txBody>
      </p:sp>
    </p:spTree>
    <p:extLst>
      <p:ext uri="{BB962C8B-B14F-4D97-AF65-F5344CB8AC3E}">
        <p14:creationId xmlns:p14="http://schemas.microsoft.com/office/powerpoint/2010/main" val="14417498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A28AAA5-373A-45AD-BE5B-FCD9B19E9C0E}" type="slidenum">
              <a:rPr lang="en-US" altLang="en-US" smtClean="0"/>
              <a:pPr>
                <a:defRPr/>
              </a:pPr>
              <a:t>76</a:t>
            </a:fld>
            <a:endParaRPr lang="en-US" altLang="en-US"/>
          </a:p>
        </p:txBody>
      </p:sp>
    </p:spTree>
    <p:extLst>
      <p:ext uri="{BB962C8B-B14F-4D97-AF65-F5344CB8AC3E}">
        <p14:creationId xmlns:p14="http://schemas.microsoft.com/office/powerpoint/2010/main" val="13818928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n-US" smtClean="0"/>
          </a:p>
        </p:txBody>
      </p:sp>
      <p:sp>
        <p:nvSpPr>
          <p:cNvPr id="1187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95CC80EE-D861-492B-809C-63221CC95719}" type="slidenum">
              <a:rPr lang="el-GR" altLang="en-US" smtClean="0"/>
              <a:pPr/>
              <a:t>79</a:t>
            </a:fld>
            <a:endParaRPr lang="el-GR" altLang="en-US" smtClean="0"/>
          </a:p>
        </p:txBody>
      </p:sp>
    </p:spTree>
    <p:extLst>
      <p:ext uri="{BB962C8B-B14F-4D97-AF65-F5344CB8AC3E}">
        <p14:creationId xmlns:p14="http://schemas.microsoft.com/office/powerpoint/2010/main" val="17438683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n-US" smtClean="0"/>
          </a:p>
        </p:txBody>
      </p:sp>
      <p:sp>
        <p:nvSpPr>
          <p:cNvPr id="1208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19AC7980-7194-429F-B62F-6AF87D3318DD}" type="slidenum">
              <a:rPr lang="el-GR" altLang="en-US" smtClean="0"/>
              <a:pPr/>
              <a:t>80</a:t>
            </a:fld>
            <a:endParaRPr lang="el-GR" altLang="en-US" smtClean="0"/>
          </a:p>
        </p:txBody>
      </p:sp>
    </p:spTree>
    <p:extLst>
      <p:ext uri="{BB962C8B-B14F-4D97-AF65-F5344CB8AC3E}">
        <p14:creationId xmlns:p14="http://schemas.microsoft.com/office/powerpoint/2010/main" val="9117345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n-US" smtClean="0"/>
          </a:p>
        </p:txBody>
      </p:sp>
      <p:sp>
        <p:nvSpPr>
          <p:cNvPr id="1228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BA307C51-2783-46DA-9E06-C55592297FBB}" type="slidenum">
              <a:rPr lang="el-GR" altLang="en-US" smtClean="0"/>
              <a:pPr/>
              <a:t>81</a:t>
            </a:fld>
            <a:endParaRPr lang="el-GR" altLang="en-US" smtClean="0"/>
          </a:p>
        </p:txBody>
      </p:sp>
    </p:spTree>
    <p:extLst>
      <p:ext uri="{BB962C8B-B14F-4D97-AF65-F5344CB8AC3E}">
        <p14:creationId xmlns:p14="http://schemas.microsoft.com/office/powerpoint/2010/main" val="24327889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n-US" smtClean="0"/>
          </a:p>
        </p:txBody>
      </p:sp>
      <p:sp>
        <p:nvSpPr>
          <p:cNvPr id="1249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FD0EAA03-A24D-4A42-9385-198DFAF65EE4}" type="slidenum">
              <a:rPr lang="el-GR" altLang="en-US" smtClean="0"/>
              <a:pPr/>
              <a:t>82</a:t>
            </a:fld>
            <a:endParaRPr lang="el-GR" altLang="en-US" smtClean="0"/>
          </a:p>
        </p:txBody>
      </p:sp>
    </p:spTree>
    <p:extLst>
      <p:ext uri="{BB962C8B-B14F-4D97-AF65-F5344CB8AC3E}">
        <p14:creationId xmlns:p14="http://schemas.microsoft.com/office/powerpoint/2010/main" val="13231582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n-US" smtClean="0"/>
          </a:p>
        </p:txBody>
      </p:sp>
      <p:sp>
        <p:nvSpPr>
          <p:cNvPr id="1269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EFF7C1E9-891F-4DB7-95CA-0858B67144CD}" type="slidenum">
              <a:rPr lang="el-GR" altLang="en-US" smtClean="0"/>
              <a:pPr/>
              <a:t>83</a:t>
            </a:fld>
            <a:endParaRPr lang="el-GR" altLang="en-US" smtClean="0"/>
          </a:p>
        </p:txBody>
      </p:sp>
    </p:spTree>
    <p:extLst>
      <p:ext uri="{BB962C8B-B14F-4D97-AF65-F5344CB8AC3E}">
        <p14:creationId xmlns:p14="http://schemas.microsoft.com/office/powerpoint/2010/main" val="36082145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n-US" smtClean="0"/>
          </a:p>
        </p:txBody>
      </p:sp>
      <p:sp>
        <p:nvSpPr>
          <p:cNvPr id="1290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87E599C3-3073-451C-96A7-AD48D5042EE7}" type="slidenum">
              <a:rPr lang="el-GR" altLang="en-US" smtClean="0"/>
              <a:pPr/>
              <a:t>84</a:t>
            </a:fld>
            <a:endParaRPr lang="el-GR" altLang="en-US" smtClean="0"/>
          </a:p>
        </p:txBody>
      </p:sp>
    </p:spTree>
    <p:extLst>
      <p:ext uri="{BB962C8B-B14F-4D97-AF65-F5344CB8AC3E}">
        <p14:creationId xmlns:p14="http://schemas.microsoft.com/office/powerpoint/2010/main" val="2131648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9B551C38-439D-4F06-BE2A-464CFBBE5D0D}" type="slidenum">
              <a:rPr lang="en-US" altLang="en-US" smtClean="0"/>
              <a:pPr/>
              <a:t>8</a:t>
            </a:fld>
            <a:endParaRPr lang="en-US" altLang="en-US" smtClean="0"/>
          </a:p>
        </p:txBody>
      </p:sp>
    </p:spTree>
    <p:extLst>
      <p:ext uri="{BB962C8B-B14F-4D97-AF65-F5344CB8AC3E}">
        <p14:creationId xmlns:p14="http://schemas.microsoft.com/office/powerpoint/2010/main" val="29865849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n-US" smtClean="0"/>
          </a:p>
        </p:txBody>
      </p:sp>
      <p:sp>
        <p:nvSpPr>
          <p:cNvPr id="1290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87E599C3-3073-451C-96A7-AD48D5042EE7}" type="slidenum">
              <a:rPr lang="el-GR" altLang="en-US" smtClean="0"/>
              <a:pPr/>
              <a:t>85</a:t>
            </a:fld>
            <a:endParaRPr lang="el-GR" altLang="en-US" smtClean="0"/>
          </a:p>
        </p:txBody>
      </p:sp>
    </p:spTree>
    <p:extLst>
      <p:ext uri="{BB962C8B-B14F-4D97-AF65-F5344CB8AC3E}">
        <p14:creationId xmlns:p14="http://schemas.microsoft.com/office/powerpoint/2010/main" val="13646912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n-US" smtClean="0"/>
          </a:p>
        </p:txBody>
      </p:sp>
      <p:sp>
        <p:nvSpPr>
          <p:cNvPr id="1290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87E599C3-3073-451C-96A7-AD48D5042EE7}" type="slidenum">
              <a:rPr lang="el-GR" altLang="en-US" smtClean="0"/>
              <a:pPr/>
              <a:t>86</a:t>
            </a:fld>
            <a:endParaRPr lang="el-GR" altLang="en-US" smtClean="0"/>
          </a:p>
        </p:txBody>
      </p:sp>
    </p:spTree>
    <p:extLst>
      <p:ext uri="{BB962C8B-B14F-4D97-AF65-F5344CB8AC3E}">
        <p14:creationId xmlns:p14="http://schemas.microsoft.com/office/powerpoint/2010/main" val="13848913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n-US" smtClean="0"/>
          </a:p>
        </p:txBody>
      </p:sp>
      <p:sp>
        <p:nvSpPr>
          <p:cNvPr id="1290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87E599C3-3073-451C-96A7-AD48D5042EE7}" type="slidenum">
              <a:rPr lang="el-GR" altLang="en-US" smtClean="0"/>
              <a:pPr/>
              <a:t>87</a:t>
            </a:fld>
            <a:endParaRPr lang="el-GR" altLang="en-US" smtClean="0"/>
          </a:p>
        </p:txBody>
      </p:sp>
    </p:spTree>
    <p:extLst>
      <p:ext uri="{BB962C8B-B14F-4D97-AF65-F5344CB8AC3E}">
        <p14:creationId xmlns:p14="http://schemas.microsoft.com/office/powerpoint/2010/main" val="24175056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18436"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2A88D396-934F-4C72-917D-35B2DE143C6B}" type="slidenum">
              <a:rPr lang="en-US" altLang="en-US" smtClean="0"/>
              <a:pPr/>
              <a:t>10</a:t>
            </a:fld>
            <a:endParaRPr lang="en-US" altLang="en-US" smtClean="0"/>
          </a:p>
        </p:txBody>
      </p:sp>
    </p:spTree>
    <p:extLst>
      <p:ext uri="{BB962C8B-B14F-4D97-AF65-F5344CB8AC3E}">
        <p14:creationId xmlns:p14="http://schemas.microsoft.com/office/powerpoint/2010/main" val="32305038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21508"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0640ED46-6AC0-4D78-A723-CF62C1BBFE71}" type="slidenum">
              <a:rPr lang="en-US" altLang="en-US" smtClean="0"/>
              <a:pPr/>
              <a:t>12</a:t>
            </a:fld>
            <a:endParaRPr lang="en-US" altLang="en-US" smtClean="0"/>
          </a:p>
        </p:txBody>
      </p:sp>
    </p:spTree>
    <p:extLst>
      <p:ext uri="{BB962C8B-B14F-4D97-AF65-F5344CB8AC3E}">
        <p14:creationId xmlns:p14="http://schemas.microsoft.com/office/powerpoint/2010/main" val="26414530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Θέση σημειώσεων 2"/>
          <p:cNvSpPr>
            <a:spLocks noGrp="1"/>
          </p:cNvSpPr>
          <p:nvPr>
            <p:ph type="body" idx="1"/>
          </p:nvPr>
        </p:nvSpPr>
        <p:spPr/>
        <p:txBody>
          <a:bodyPr>
            <a:normAutofit/>
          </a:bodyPr>
          <a:lstStyle/>
          <a:p>
            <a:pPr>
              <a:buFont typeface="Arial" panose="020B0604020202020204" pitchFamily="34" charset="0"/>
              <a:buNone/>
              <a:defRPr/>
            </a:pPr>
            <a:endParaRPr lang="en-US" dirty="0"/>
          </a:p>
        </p:txBody>
      </p:sp>
      <p:sp>
        <p:nvSpPr>
          <p:cNvPr id="23556"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FADC96F5-1AF9-4460-9B84-85C719745990}" type="slidenum">
              <a:rPr lang="en-US" altLang="en-US" smtClean="0"/>
              <a:pPr/>
              <a:t>13</a:t>
            </a:fld>
            <a:endParaRPr lang="en-US" altLang="en-US" smtClean="0"/>
          </a:p>
        </p:txBody>
      </p:sp>
    </p:spTree>
    <p:extLst>
      <p:ext uri="{BB962C8B-B14F-4D97-AF65-F5344CB8AC3E}">
        <p14:creationId xmlns:p14="http://schemas.microsoft.com/office/powerpoint/2010/main" val="24980216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Θέση σημειώσεων 2"/>
          <p:cNvSpPr>
            <a:spLocks noGrp="1"/>
          </p:cNvSpPr>
          <p:nvPr>
            <p:ph type="body" idx="1"/>
          </p:nvPr>
        </p:nvSpPr>
        <p:spPr/>
        <p:txBody>
          <a:bodyPr>
            <a:normAutofit/>
          </a:bodyPr>
          <a:lstStyle/>
          <a:p>
            <a:pPr>
              <a:buFont typeface="Arial" panose="020B0604020202020204" pitchFamily="34" charset="0"/>
              <a:buNone/>
              <a:defRPr/>
            </a:pPr>
            <a:endParaRPr lang="en-US" dirty="0"/>
          </a:p>
        </p:txBody>
      </p:sp>
      <p:sp>
        <p:nvSpPr>
          <p:cNvPr id="25604"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E23155B3-CAFB-44B1-A9D6-A38AFB218058}" type="slidenum">
              <a:rPr lang="en-US" altLang="en-US" smtClean="0"/>
              <a:pPr/>
              <a:t>14</a:t>
            </a:fld>
            <a:endParaRPr lang="en-US" altLang="en-US" smtClean="0"/>
          </a:p>
        </p:txBody>
      </p:sp>
    </p:spTree>
    <p:extLst>
      <p:ext uri="{BB962C8B-B14F-4D97-AF65-F5344CB8AC3E}">
        <p14:creationId xmlns:p14="http://schemas.microsoft.com/office/powerpoint/2010/main" val="2463552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Θέση σημειώσεων 2"/>
          <p:cNvSpPr>
            <a:spLocks noGrp="1"/>
          </p:cNvSpPr>
          <p:nvPr>
            <p:ph type="body" idx="1"/>
          </p:nvPr>
        </p:nvSpPr>
        <p:spPr/>
        <p:txBody>
          <a:bodyPr>
            <a:normAutofit/>
          </a:bodyPr>
          <a:lstStyle/>
          <a:p>
            <a:pPr>
              <a:buFont typeface="Arial" panose="020B0604020202020204" pitchFamily="34" charset="0"/>
              <a:buNone/>
              <a:defRPr/>
            </a:pPr>
            <a:endParaRPr lang="en-US" dirty="0"/>
          </a:p>
        </p:txBody>
      </p:sp>
      <p:sp>
        <p:nvSpPr>
          <p:cNvPr id="27652"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C1066A65-6F67-47DF-984E-F0FB8D662F1E}" type="slidenum">
              <a:rPr lang="en-US" altLang="en-US" smtClean="0"/>
              <a:pPr/>
              <a:t>15</a:t>
            </a:fld>
            <a:endParaRPr lang="en-US" altLang="en-US" smtClean="0"/>
          </a:p>
        </p:txBody>
      </p:sp>
    </p:spTree>
    <p:extLst>
      <p:ext uri="{BB962C8B-B14F-4D97-AF65-F5344CB8AC3E}">
        <p14:creationId xmlns:p14="http://schemas.microsoft.com/office/powerpoint/2010/main" val="7461599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Διαφάνεια τίτλου">
    <p:spTree>
      <p:nvGrpSpPr>
        <p:cNvPr id="1" name=""/>
        <p:cNvGrpSpPr/>
        <p:nvPr/>
      </p:nvGrpSpPr>
      <p:grpSpPr>
        <a:xfrm>
          <a:off x="0" y="0"/>
          <a:ext cx="0" cy="0"/>
          <a:chOff x="0" y="0"/>
          <a:chExt cx="0" cy="0"/>
        </a:xfrm>
      </p:grpSpPr>
      <p:pic>
        <p:nvPicPr>
          <p:cNvPr id="4" name="Picture 7" descr="Λογότυπο Εθνικόν και Καποδιστριακόν Πανεπιστήμιον Αθηνών"/>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5800" y="622300"/>
            <a:ext cx="4148138"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1651819"/>
            <a:ext cx="7772400" cy="1415846"/>
          </a:xfrm>
        </p:spPr>
        <p:txBody>
          <a:bodyPr anchor="b"/>
          <a:lstStyle>
            <a:lvl1pPr algn="ctr">
              <a:defRPr sz="4400"/>
            </a:lvl1pPr>
          </a:lstStyle>
          <a:p>
            <a:r>
              <a:rPr lang="el-GR" smtClean="0"/>
              <a:t>Στυλ κύριου τίτλου</a:t>
            </a:r>
            <a:endParaRPr lang="en-US" dirty="0"/>
          </a:p>
        </p:txBody>
      </p:sp>
      <p:sp>
        <p:nvSpPr>
          <p:cNvPr id="5" name="Θέση κειμένου 4"/>
          <p:cNvSpPr>
            <a:spLocks noGrp="1"/>
          </p:cNvSpPr>
          <p:nvPr>
            <p:ph type="body" sz="quarter" idx="10"/>
          </p:nvPr>
        </p:nvSpPr>
        <p:spPr>
          <a:xfrm>
            <a:off x="971551" y="3573463"/>
            <a:ext cx="7272338" cy="2087562"/>
          </a:xfrm>
        </p:spPr>
        <p:txBody>
          <a:bodyPr>
            <a:noAutofit/>
          </a:bodyPr>
          <a:lstStyle>
            <a:lvl1pPr marL="0" indent="0" algn="ctr">
              <a:buFont typeface="Arial" panose="020B0604020202020204" pitchFamily="34" charset="0"/>
              <a:buNone/>
              <a:defRPr sz="2800" baseline="0"/>
            </a:lvl1pPr>
            <a:lvl2pPr marL="457200" indent="0">
              <a:buNone/>
              <a:defRPr/>
            </a:lvl2pPr>
            <a:lvl3pPr marL="914400" indent="0">
              <a:buNone/>
              <a:defRPr/>
            </a:lvl3pPr>
            <a:lvl4pPr marL="1371600" indent="0">
              <a:buNone/>
              <a:defRPr/>
            </a:lvl4pPr>
            <a:lvl5pPr marL="1828800" indent="0">
              <a:buNone/>
              <a:defRPr/>
            </a:lvl5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Tree>
    <p:extLst>
      <p:ext uri="{BB962C8B-B14F-4D97-AF65-F5344CB8AC3E}">
        <p14:creationId xmlns:p14="http://schemas.microsoft.com/office/powerpoint/2010/main" val="30352964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_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6" name="Θέση περιεχομένου 5"/>
          <p:cNvSpPr>
            <a:spLocks noGrp="1"/>
          </p:cNvSpPr>
          <p:nvPr>
            <p:ph sz="quarter" idx="12"/>
          </p:nvPr>
        </p:nvSpPr>
        <p:spPr>
          <a:xfrm>
            <a:off x="3790950" y="1828802"/>
            <a:ext cx="4724400" cy="4379913"/>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8" name="Θέση κειμένου 7"/>
          <p:cNvSpPr>
            <a:spLocks noGrp="1"/>
          </p:cNvSpPr>
          <p:nvPr>
            <p:ph type="body" sz="quarter" idx="13"/>
          </p:nvPr>
        </p:nvSpPr>
        <p:spPr>
          <a:xfrm>
            <a:off x="628651" y="1798638"/>
            <a:ext cx="3101975" cy="4410075"/>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Footer Placeholder 4"/>
          <p:cNvSpPr>
            <a:spLocks noGrp="1"/>
          </p:cNvSpPr>
          <p:nvPr>
            <p:ph type="ftr" sz="quarter" idx="14"/>
          </p:nvPr>
        </p:nvSpPr>
        <p:spPr/>
        <p:txBody>
          <a:bodyPr/>
          <a:lstStyle>
            <a:lvl1pPr>
              <a:defRPr/>
            </a:lvl1pPr>
          </a:lstStyle>
          <a:p>
            <a:pPr>
              <a:defRPr/>
            </a:pPr>
            <a:r>
              <a:rPr lang="el-GR" smtClean="0"/>
              <a:t>Ενότητα 11. Πλατυέλμινθες, Μεσόζωα και Νημερτίνοι</a:t>
            </a:r>
            <a:endParaRPr lang="en-US"/>
          </a:p>
        </p:txBody>
      </p:sp>
      <p:sp>
        <p:nvSpPr>
          <p:cNvPr id="7" name="Slide Number Placeholder 5"/>
          <p:cNvSpPr>
            <a:spLocks noGrp="1"/>
          </p:cNvSpPr>
          <p:nvPr>
            <p:ph type="sldNum" sz="quarter" idx="15"/>
          </p:nvPr>
        </p:nvSpPr>
        <p:spPr/>
        <p:txBody>
          <a:bodyPr/>
          <a:lstStyle>
            <a:lvl1pPr>
              <a:defRPr/>
            </a:lvl1pPr>
          </a:lstStyle>
          <a:p>
            <a:pPr>
              <a:defRPr/>
            </a:pPr>
            <a:fld id="{AFED5773-1373-4E1D-B101-83A1C1507CBD}" type="slidenum">
              <a:rPr lang="en-US" altLang="en-US"/>
              <a:pPr>
                <a:defRPr/>
              </a:pPr>
              <a:t>‹#›</a:t>
            </a:fld>
            <a:endParaRPr lang="en-US" altLang="en-US"/>
          </a:p>
        </p:txBody>
      </p:sp>
    </p:spTree>
    <p:extLst>
      <p:ext uri="{BB962C8B-B14F-4D97-AF65-F5344CB8AC3E}">
        <p14:creationId xmlns:p14="http://schemas.microsoft.com/office/powerpoint/2010/main" val="27010672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Footer Placeholder 4"/>
          <p:cNvSpPr>
            <a:spLocks noGrp="1"/>
          </p:cNvSpPr>
          <p:nvPr>
            <p:ph type="ftr" sz="quarter" idx="10"/>
          </p:nvPr>
        </p:nvSpPr>
        <p:spPr/>
        <p:txBody>
          <a:bodyPr/>
          <a:lstStyle>
            <a:lvl1pPr>
              <a:defRPr/>
            </a:lvl1pPr>
          </a:lstStyle>
          <a:p>
            <a:pPr>
              <a:defRPr/>
            </a:pPr>
            <a:r>
              <a:rPr lang="el-GR" smtClean="0"/>
              <a:t>Ενότητα 11. Πλατυέλμινθες, Μεσόζωα και Νημερτίνοι</a:t>
            </a:r>
            <a:endParaRPr lang="en-US"/>
          </a:p>
        </p:txBody>
      </p:sp>
      <p:sp>
        <p:nvSpPr>
          <p:cNvPr id="4" name="Slide Number Placeholder 5"/>
          <p:cNvSpPr>
            <a:spLocks noGrp="1"/>
          </p:cNvSpPr>
          <p:nvPr>
            <p:ph type="sldNum" sz="quarter" idx="11"/>
          </p:nvPr>
        </p:nvSpPr>
        <p:spPr/>
        <p:txBody>
          <a:bodyPr/>
          <a:lstStyle>
            <a:lvl1pPr>
              <a:defRPr/>
            </a:lvl1pPr>
          </a:lstStyle>
          <a:p>
            <a:pPr>
              <a:defRPr/>
            </a:pPr>
            <a:fld id="{4332F7FE-6CC8-4E3E-8689-EA8C5E82307B}" type="slidenum">
              <a:rPr lang="en-US" altLang="en-US"/>
              <a:pPr>
                <a:defRPr/>
              </a:pPr>
              <a:t>‹#›</a:t>
            </a:fld>
            <a:endParaRPr lang="en-US" altLang="en-US"/>
          </a:p>
        </p:txBody>
      </p:sp>
    </p:spTree>
    <p:extLst>
      <p:ext uri="{BB962C8B-B14F-4D97-AF65-F5344CB8AC3E}">
        <p14:creationId xmlns:p14="http://schemas.microsoft.com/office/powerpoint/2010/main" val="20490951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r>
              <a:rPr lang="el-GR" smtClean="0"/>
              <a:t>Ενότητα 11. Πλατυέλμινθες, Μεσόζωα και Νημερτίνοι</a:t>
            </a:r>
            <a:endParaRPr lang="en-US"/>
          </a:p>
        </p:txBody>
      </p:sp>
      <p:sp>
        <p:nvSpPr>
          <p:cNvPr id="3" name="Slide Number Placeholder 5"/>
          <p:cNvSpPr>
            <a:spLocks noGrp="1"/>
          </p:cNvSpPr>
          <p:nvPr>
            <p:ph type="sldNum" sz="quarter" idx="11"/>
          </p:nvPr>
        </p:nvSpPr>
        <p:spPr/>
        <p:txBody>
          <a:bodyPr/>
          <a:lstStyle>
            <a:lvl1pPr>
              <a:defRPr/>
            </a:lvl1pPr>
          </a:lstStyle>
          <a:p>
            <a:pPr>
              <a:defRPr/>
            </a:pPr>
            <a:fld id="{A0595A3C-99CE-49B1-B212-64C92CF78D9C}" type="slidenum">
              <a:rPr lang="en-US" altLang="en-US"/>
              <a:pPr>
                <a:defRPr/>
              </a:pPr>
              <a:t>‹#›</a:t>
            </a:fld>
            <a:endParaRPr lang="en-US" altLang="en-US"/>
          </a:p>
        </p:txBody>
      </p:sp>
    </p:spTree>
    <p:extLst>
      <p:ext uri="{BB962C8B-B14F-4D97-AF65-F5344CB8AC3E}">
        <p14:creationId xmlns:p14="http://schemas.microsoft.com/office/powerpoint/2010/main" val="23815055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l-GR" smtClean="0"/>
              <a:t>Στυλ κύριου τίτλου</a:t>
            </a:r>
            <a:endParaRPr lang="en-US" dirty="0"/>
          </a:p>
        </p:txBody>
      </p:sp>
      <p:sp>
        <p:nvSpPr>
          <p:cNvPr id="3" name="Content Placeholder 2"/>
          <p:cNvSpPr>
            <a:spLocks noGrp="1"/>
          </p:cNvSpPr>
          <p:nvPr>
            <p:ph idx="1"/>
          </p:nvPr>
        </p:nvSpPr>
        <p:spPr>
          <a:xfrm>
            <a:off x="3887391"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Στυλ υποδείγματος κειμένου</a:t>
            </a:r>
          </a:p>
        </p:txBody>
      </p:sp>
      <p:sp>
        <p:nvSpPr>
          <p:cNvPr id="5" name="Footer Placeholder 4"/>
          <p:cNvSpPr>
            <a:spLocks noGrp="1"/>
          </p:cNvSpPr>
          <p:nvPr>
            <p:ph type="ftr" sz="quarter" idx="10"/>
          </p:nvPr>
        </p:nvSpPr>
        <p:spPr/>
        <p:txBody>
          <a:bodyPr/>
          <a:lstStyle>
            <a:lvl1pPr>
              <a:defRPr/>
            </a:lvl1pPr>
          </a:lstStyle>
          <a:p>
            <a:pPr>
              <a:defRPr/>
            </a:pPr>
            <a:r>
              <a:rPr lang="el-GR" smtClean="0"/>
              <a:t>Ενότητα 11. Πλατυέλμινθες, Μεσόζωα και Νημερτίνοι</a:t>
            </a:r>
            <a:endParaRPr lang="en-US"/>
          </a:p>
        </p:txBody>
      </p:sp>
      <p:sp>
        <p:nvSpPr>
          <p:cNvPr id="6" name="Slide Number Placeholder 5"/>
          <p:cNvSpPr>
            <a:spLocks noGrp="1"/>
          </p:cNvSpPr>
          <p:nvPr>
            <p:ph type="sldNum" sz="quarter" idx="11"/>
          </p:nvPr>
        </p:nvSpPr>
        <p:spPr/>
        <p:txBody>
          <a:bodyPr/>
          <a:lstStyle>
            <a:lvl1pPr>
              <a:defRPr/>
            </a:lvl1pPr>
          </a:lstStyle>
          <a:p>
            <a:pPr>
              <a:defRPr/>
            </a:pPr>
            <a:fld id="{70CFF8AE-F657-4527-AA32-66B489190463}" type="slidenum">
              <a:rPr lang="en-US" altLang="en-US"/>
              <a:pPr>
                <a:defRPr/>
              </a:pPr>
              <a:t>‹#›</a:t>
            </a:fld>
            <a:endParaRPr lang="en-US" altLang="en-US"/>
          </a:p>
        </p:txBody>
      </p:sp>
    </p:spTree>
    <p:extLst>
      <p:ext uri="{BB962C8B-B14F-4D97-AF65-F5344CB8AC3E}">
        <p14:creationId xmlns:p14="http://schemas.microsoft.com/office/powerpoint/2010/main" val="24981451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l-GR" smtClean="0"/>
              <a:t>Στυλ κύριου τίτλου</a:t>
            </a:r>
            <a:endParaRPr lang="en-US" dirty="0"/>
          </a:p>
        </p:txBody>
      </p:sp>
      <p:sp>
        <p:nvSpPr>
          <p:cNvPr id="3" name="Picture Placeholder 2"/>
          <p:cNvSpPr>
            <a:spLocks noGrp="1" noChangeAspect="1"/>
          </p:cNvSpPr>
          <p:nvPr>
            <p:ph type="pic" idx="1"/>
          </p:nvPr>
        </p:nvSpPr>
        <p:spPr>
          <a:xfrm>
            <a:off x="3887391" y="987428"/>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l-GR" noProof="0" smtClean="0"/>
              <a:t>Κάντε κλικ στο εικονίδιο για να προσθέσετε εικόνα</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Στυλ υποδείγματος κειμένου</a:t>
            </a:r>
          </a:p>
        </p:txBody>
      </p:sp>
      <p:sp>
        <p:nvSpPr>
          <p:cNvPr id="5" name="Footer Placeholder 4"/>
          <p:cNvSpPr>
            <a:spLocks noGrp="1"/>
          </p:cNvSpPr>
          <p:nvPr>
            <p:ph type="ftr" sz="quarter" idx="10"/>
          </p:nvPr>
        </p:nvSpPr>
        <p:spPr/>
        <p:txBody>
          <a:bodyPr/>
          <a:lstStyle>
            <a:lvl1pPr>
              <a:defRPr/>
            </a:lvl1pPr>
          </a:lstStyle>
          <a:p>
            <a:pPr>
              <a:defRPr/>
            </a:pPr>
            <a:r>
              <a:rPr lang="el-GR" smtClean="0"/>
              <a:t>Ενότητα 11. Πλατυέλμινθες, Μεσόζωα και Νημερτίνοι</a:t>
            </a:r>
            <a:endParaRPr lang="en-US"/>
          </a:p>
        </p:txBody>
      </p:sp>
      <p:sp>
        <p:nvSpPr>
          <p:cNvPr id="6" name="Slide Number Placeholder 5"/>
          <p:cNvSpPr>
            <a:spLocks noGrp="1"/>
          </p:cNvSpPr>
          <p:nvPr>
            <p:ph type="sldNum" sz="quarter" idx="11"/>
          </p:nvPr>
        </p:nvSpPr>
        <p:spPr/>
        <p:txBody>
          <a:bodyPr/>
          <a:lstStyle>
            <a:lvl1pPr>
              <a:defRPr/>
            </a:lvl1pPr>
          </a:lstStyle>
          <a:p>
            <a:pPr>
              <a:defRPr/>
            </a:pPr>
            <a:fld id="{12ECB5BA-6850-42FB-B4C6-CB0B784748CC}" type="slidenum">
              <a:rPr lang="en-US" altLang="en-US"/>
              <a:pPr>
                <a:defRPr/>
              </a:pPr>
              <a:t>‹#›</a:t>
            </a:fld>
            <a:endParaRPr lang="en-US" altLang="en-US"/>
          </a:p>
        </p:txBody>
      </p:sp>
    </p:spTree>
    <p:extLst>
      <p:ext uri="{BB962C8B-B14F-4D97-AF65-F5344CB8AC3E}">
        <p14:creationId xmlns:p14="http://schemas.microsoft.com/office/powerpoint/2010/main" val="24903461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fourObj">
  <p:cSld name="Τίτλος και 4 Αντικείμενα">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l-GR" smtClean="0"/>
              <a:t>Στυλ κύριου τίτλου</a:t>
            </a:r>
            <a:endParaRPr lang="el-GR"/>
          </a:p>
        </p:txBody>
      </p:sp>
      <p:sp>
        <p:nvSpPr>
          <p:cNvPr id="3" name="Content Placeholder 2"/>
          <p:cNvSpPr>
            <a:spLocks noGrp="1"/>
          </p:cNvSpPr>
          <p:nvPr>
            <p:ph sz="quarter" idx="1"/>
          </p:nvPr>
        </p:nvSpPr>
        <p:spPr>
          <a:xfrm>
            <a:off x="685800" y="1981200"/>
            <a:ext cx="3810000" cy="19812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Content Placeholder 3"/>
          <p:cNvSpPr>
            <a:spLocks noGrp="1"/>
          </p:cNvSpPr>
          <p:nvPr>
            <p:ph sz="quarter" idx="2"/>
          </p:nvPr>
        </p:nvSpPr>
        <p:spPr>
          <a:xfrm>
            <a:off x="4648200" y="1981200"/>
            <a:ext cx="3810000" cy="19812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Content Placeholder 4"/>
          <p:cNvSpPr>
            <a:spLocks noGrp="1"/>
          </p:cNvSpPr>
          <p:nvPr>
            <p:ph sz="quarter" idx="3"/>
          </p:nvPr>
        </p:nvSpPr>
        <p:spPr>
          <a:xfrm>
            <a:off x="685800" y="4114800"/>
            <a:ext cx="3810000" cy="19812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Content Placeholder 5"/>
          <p:cNvSpPr>
            <a:spLocks noGrp="1"/>
          </p:cNvSpPr>
          <p:nvPr>
            <p:ph sz="quarter" idx="4"/>
          </p:nvPr>
        </p:nvSpPr>
        <p:spPr>
          <a:xfrm>
            <a:off x="4648200" y="4114800"/>
            <a:ext cx="3810000" cy="19812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Footer Placeholder 4"/>
          <p:cNvSpPr>
            <a:spLocks noGrp="1"/>
          </p:cNvSpPr>
          <p:nvPr>
            <p:ph type="ftr" sz="quarter" idx="10"/>
          </p:nvPr>
        </p:nvSpPr>
        <p:spPr/>
        <p:txBody>
          <a:bodyPr/>
          <a:lstStyle>
            <a:lvl1pPr>
              <a:defRPr/>
            </a:lvl1pPr>
          </a:lstStyle>
          <a:p>
            <a:pPr>
              <a:defRPr/>
            </a:pPr>
            <a:r>
              <a:rPr lang="el-GR" smtClean="0"/>
              <a:t>Ενότητα 11. Πλατυέλμινθες, Μεσόζωα και Νημερτίνοι</a:t>
            </a:r>
            <a:endParaRPr lang="en-US"/>
          </a:p>
        </p:txBody>
      </p:sp>
      <p:sp>
        <p:nvSpPr>
          <p:cNvPr id="8" name="Slide Number Placeholder 5"/>
          <p:cNvSpPr>
            <a:spLocks noGrp="1"/>
          </p:cNvSpPr>
          <p:nvPr>
            <p:ph type="sldNum" sz="quarter" idx="11"/>
          </p:nvPr>
        </p:nvSpPr>
        <p:spPr/>
        <p:txBody>
          <a:bodyPr/>
          <a:lstStyle>
            <a:lvl1pPr>
              <a:defRPr/>
            </a:lvl1pPr>
          </a:lstStyle>
          <a:p>
            <a:pPr>
              <a:defRPr/>
            </a:pPr>
            <a:fld id="{8714963D-5D41-430C-AECF-A0FFE5F82391}" type="slidenum">
              <a:rPr lang="en-US" altLang="en-US"/>
              <a:pPr>
                <a:defRPr/>
              </a:pPr>
              <a:t>‹#›</a:t>
            </a:fld>
            <a:endParaRPr lang="en-US" altLang="en-US"/>
          </a:p>
        </p:txBody>
      </p:sp>
    </p:spTree>
    <p:extLst>
      <p:ext uri="{BB962C8B-B14F-4D97-AF65-F5344CB8AC3E}">
        <p14:creationId xmlns:p14="http://schemas.microsoft.com/office/powerpoint/2010/main" val="26945665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OverTx">
  <p:cSld name="Τίτλος και 2 Αντικείμενα επάνω από Κείμενο">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l-GR" smtClean="0"/>
              <a:t>Στυλ κύριου τίτλου</a:t>
            </a:r>
            <a:endParaRPr lang="el-GR"/>
          </a:p>
        </p:txBody>
      </p:sp>
      <p:sp>
        <p:nvSpPr>
          <p:cNvPr id="3" name="Content Placeholder 2"/>
          <p:cNvSpPr>
            <a:spLocks noGrp="1"/>
          </p:cNvSpPr>
          <p:nvPr>
            <p:ph sz="quarter" idx="1"/>
          </p:nvPr>
        </p:nvSpPr>
        <p:spPr>
          <a:xfrm>
            <a:off x="685800" y="1981200"/>
            <a:ext cx="3810000" cy="19812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Content Placeholder 3"/>
          <p:cNvSpPr>
            <a:spLocks noGrp="1"/>
          </p:cNvSpPr>
          <p:nvPr>
            <p:ph sz="quarter" idx="2"/>
          </p:nvPr>
        </p:nvSpPr>
        <p:spPr>
          <a:xfrm>
            <a:off x="4648200" y="1981200"/>
            <a:ext cx="3810000" cy="19812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Text Placeholder 4"/>
          <p:cNvSpPr>
            <a:spLocks noGrp="1"/>
          </p:cNvSpPr>
          <p:nvPr>
            <p:ph type="body" sz="half" idx="3"/>
          </p:nvPr>
        </p:nvSpPr>
        <p:spPr>
          <a:xfrm>
            <a:off x="685800" y="4114800"/>
            <a:ext cx="7772400" cy="19812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Footer Placeholder 4"/>
          <p:cNvSpPr>
            <a:spLocks noGrp="1"/>
          </p:cNvSpPr>
          <p:nvPr>
            <p:ph type="ftr" sz="quarter" idx="10"/>
          </p:nvPr>
        </p:nvSpPr>
        <p:spPr/>
        <p:txBody>
          <a:bodyPr/>
          <a:lstStyle>
            <a:lvl1pPr>
              <a:defRPr/>
            </a:lvl1pPr>
          </a:lstStyle>
          <a:p>
            <a:pPr>
              <a:defRPr/>
            </a:pPr>
            <a:r>
              <a:rPr lang="el-GR" smtClean="0"/>
              <a:t>Ενότητα 11. Πλατυέλμινθες, Μεσόζωα και Νημερτίνοι</a:t>
            </a:r>
            <a:endParaRPr lang="en-US"/>
          </a:p>
        </p:txBody>
      </p:sp>
      <p:sp>
        <p:nvSpPr>
          <p:cNvPr id="7" name="Slide Number Placeholder 5"/>
          <p:cNvSpPr>
            <a:spLocks noGrp="1"/>
          </p:cNvSpPr>
          <p:nvPr>
            <p:ph type="sldNum" sz="quarter" idx="11"/>
          </p:nvPr>
        </p:nvSpPr>
        <p:spPr/>
        <p:txBody>
          <a:bodyPr/>
          <a:lstStyle>
            <a:lvl1pPr>
              <a:defRPr/>
            </a:lvl1pPr>
          </a:lstStyle>
          <a:p>
            <a:pPr>
              <a:defRPr/>
            </a:pPr>
            <a:fld id="{8F01B2B1-5B71-4986-8947-5B68D933CFDC}" type="slidenum">
              <a:rPr lang="en-US" altLang="en-US"/>
              <a:pPr>
                <a:defRPr/>
              </a:pPr>
              <a:t>‹#›</a:t>
            </a:fld>
            <a:endParaRPr lang="en-US" altLang="en-US"/>
          </a:p>
        </p:txBody>
      </p:sp>
    </p:spTree>
    <p:extLst>
      <p:ext uri="{BB962C8B-B14F-4D97-AF65-F5344CB8AC3E}">
        <p14:creationId xmlns:p14="http://schemas.microsoft.com/office/powerpoint/2010/main" val="17613516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cSld name="3_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Footer Placeholder 4"/>
          <p:cNvSpPr>
            <a:spLocks noGrp="1"/>
          </p:cNvSpPr>
          <p:nvPr>
            <p:ph type="ftr" sz="quarter" idx="10"/>
          </p:nvPr>
        </p:nvSpPr>
        <p:spPr/>
        <p:txBody>
          <a:bodyPr/>
          <a:lstStyle>
            <a:lvl1pPr>
              <a:defRPr/>
            </a:lvl1pPr>
          </a:lstStyle>
          <a:p>
            <a:pPr>
              <a:defRPr/>
            </a:pPr>
            <a:r>
              <a:rPr lang="el-GR" smtClean="0"/>
              <a:t>Ενότητα 11. Πλατυέλμινθες, Μεσόζωα και Νημερτίνοι</a:t>
            </a:r>
            <a:endParaRPr lang="en-US"/>
          </a:p>
        </p:txBody>
      </p:sp>
      <p:sp>
        <p:nvSpPr>
          <p:cNvPr id="4" name="Slide Number Placeholder 5"/>
          <p:cNvSpPr>
            <a:spLocks noGrp="1"/>
          </p:cNvSpPr>
          <p:nvPr>
            <p:ph type="sldNum" sz="quarter" idx="11"/>
          </p:nvPr>
        </p:nvSpPr>
        <p:spPr/>
        <p:txBody>
          <a:bodyPr/>
          <a:lstStyle>
            <a:lvl1pPr>
              <a:defRPr/>
            </a:lvl1pPr>
          </a:lstStyle>
          <a:p>
            <a:pPr>
              <a:defRPr/>
            </a:pPr>
            <a:fld id="{83B92832-F5A1-4E20-96A0-0711A3DA6941}" type="slidenum">
              <a:rPr lang="en-US" altLang="en-US"/>
              <a:pPr>
                <a:defRPr/>
              </a:pPr>
              <a:t>‹#›</a:t>
            </a:fld>
            <a:endParaRPr lang="en-US" altLang="en-US"/>
          </a:p>
        </p:txBody>
      </p:sp>
    </p:spTree>
    <p:extLst>
      <p:ext uri="{BB962C8B-B14F-4D97-AF65-F5344CB8AC3E}">
        <p14:creationId xmlns:p14="http://schemas.microsoft.com/office/powerpoint/2010/main" val="16098845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AndTx">
  <p:cSld name="Τίτλος, Αντικείμενο και Κείμενο">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l-GR" smtClean="0"/>
              <a:t>Στυλ κύριου τίτλου</a:t>
            </a:r>
            <a:endParaRPr lang="el-GR"/>
          </a:p>
        </p:txBody>
      </p:sp>
      <p:sp>
        <p:nvSpPr>
          <p:cNvPr id="3" name="Content Placeholder 2"/>
          <p:cNvSpPr>
            <a:spLocks noGrp="1"/>
          </p:cNvSpPr>
          <p:nvPr>
            <p:ph sz="half" idx="1"/>
          </p:nvPr>
        </p:nvSpPr>
        <p:spPr>
          <a:xfrm>
            <a:off x="685800" y="1981200"/>
            <a:ext cx="3810000" cy="41148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Text Placeholder 3"/>
          <p:cNvSpPr>
            <a:spLocks noGrp="1"/>
          </p:cNvSpPr>
          <p:nvPr>
            <p:ph type="body" sz="half" idx="2"/>
          </p:nvPr>
        </p:nvSpPr>
        <p:spPr>
          <a:xfrm>
            <a:off x="4648200" y="1981200"/>
            <a:ext cx="3810000" cy="41148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Footer Placeholder 4"/>
          <p:cNvSpPr>
            <a:spLocks noGrp="1"/>
          </p:cNvSpPr>
          <p:nvPr>
            <p:ph type="ftr" sz="quarter" idx="10"/>
          </p:nvPr>
        </p:nvSpPr>
        <p:spPr/>
        <p:txBody>
          <a:bodyPr/>
          <a:lstStyle>
            <a:lvl1pPr>
              <a:defRPr/>
            </a:lvl1pPr>
          </a:lstStyle>
          <a:p>
            <a:pPr>
              <a:defRPr/>
            </a:pPr>
            <a:r>
              <a:rPr lang="el-GR" smtClean="0"/>
              <a:t>Ενότητα 11. Πλατυέλμινθες, Μεσόζωα και Νημερτίνοι</a:t>
            </a:r>
            <a:endParaRPr lang="en-US"/>
          </a:p>
        </p:txBody>
      </p:sp>
      <p:sp>
        <p:nvSpPr>
          <p:cNvPr id="6" name="Slide Number Placeholder 5"/>
          <p:cNvSpPr>
            <a:spLocks noGrp="1"/>
          </p:cNvSpPr>
          <p:nvPr>
            <p:ph type="sldNum" sz="quarter" idx="11"/>
          </p:nvPr>
        </p:nvSpPr>
        <p:spPr/>
        <p:txBody>
          <a:bodyPr/>
          <a:lstStyle>
            <a:lvl1pPr>
              <a:defRPr/>
            </a:lvl1pPr>
          </a:lstStyle>
          <a:p>
            <a:pPr>
              <a:defRPr/>
            </a:pPr>
            <a:fld id="{5EEBF54D-F346-478F-80C4-A728CFCD216F}" type="slidenum">
              <a:rPr lang="en-US" altLang="en-US"/>
              <a:pPr>
                <a:defRPr/>
              </a:pPr>
              <a:t>‹#›</a:t>
            </a:fld>
            <a:endParaRPr lang="en-US" altLang="en-US"/>
          </a:p>
        </p:txBody>
      </p:sp>
    </p:spTree>
    <p:extLst>
      <p:ext uri="{BB962C8B-B14F-4D97-AF65-F5344CB8AC3E}">
        <p14:creationId xmlns:p14="http://schemas.microsoft.com/office/powerpoint/2010/main" val="3171259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Κατηγορίες με εικόνε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6" name="Θέση κειμένου 5"/>
          <p:cNvSpPr>
            <a:spLocks noGrp="1"/>
          </p:cNvSpPr>
          <p:nvPr>
            <p:ph type="body" sz="quarter" idx="12"/>
          </p:nvPr>
        </p:nvSpPr>
        <p:spPr>
          <a:xfrm>
            <a:off x="847725" y="1855173"/>
            <a:ext cx="4160838" cy="847725"/>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8" name="Θέση εικόνας 7"/>
          <p:cNvSpPr>
            <a:spLocks noGrp="1"/>
          </p:cNvSpPr>
          <p:nvPr>
            <p:ph type="pic" sz="quarter" idx="13"/>
          </p:nvPr>
        </p:nvSpPr>
        <p:spPr>
          <a:xfrm>
            <a:off x="5327099" y="1855173"/>
            <a:ext cx="1008063" cy="847725"/>
          </a:xfrm>
        </p:spPr>
        <p:txBody>
          <a:bodyPr rtlCol="0">
            <a:normAutofit/>
          </a:bodyPr>
          <a:lstStyle/>
          <a:p>
            <a:pPr lvl="0"/>
            <a:r>
              <a:rPr lang="el-GR" noProof="0" smtClean="0"/>
              <a:t>Κάντε κλικ στο εικονίδιο για να προσθέσετε εικόνα</a:t>
            </a:r>
            <a:endParaRPr lang="el-GR" noProof="0" dirty="0"/>
          </a:p>
        </p:txBody>
      </p:sp>
      <p:sp>
        <p:nvSpPr>
          <p:cNvPr id="10" name="Θέση κειμένου 9"/>
          <p:cNvSpPr>
            <a:spLocks noGrp="1"/>
          </p:cNvSpPr>
          <p:nvPr>
            <p:ph type="body" sz="quarter" idx="14"/>
          </p:nvPr>
        </p:nvSpPr>
        <p:spPr>
          <a:xfrm>
            <a:off x="847725" y="3193436"/>
            <a:ext cx="4160838" cy="968375"/>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12" name="Θέση εικόνας 11"/>
          <p:cNvSpPr>
            <a:spLocks noGrp="1"/>
          </p:cNvSpPr>
          <p:nvPr>
            <p:ph type="pic" sz="quarter" idx="15"/>
          </p:nvPr>
        </p:nvSpPr>
        <p:spPr>
          <a:xfrm>
            <a:off x="5327651" y="3166448"/>
            <a:ext cx="1008063" cy="1008063"/>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14" name="Θέση κειμένου 13"/>
          <p:cNvSpPr>
            <a:spLocks noGrp="1"/>
          </p:cNvSpPr>
          <p:nvPr>
            <p:ph type="body" sz="quarter" idx="16"/>
          </p:nvPr>
        </p:nvSpPr>
        <p:spPr>
          <a:xfrm>
            <a:off x="847725" y="4757123"/>
            <a:ext cx="4160838" cy="874713"/>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16" name="Θέση εικόνας 15"/>
          <p:cNvSpPr>
            <a:spLocks noGrp="1"/>
          </p:cNvSpPr>
          <p:nvPr>
            <p:ph type="pic" sz="quarter" idx="17"/>
          </p:nvPr>
        </p:nvSpPr>
        <p:spPr>
          <a:xfrm>
            <a:off x="5327651" y="4757123"/>
            <a:ext cx="1008063" cy="874713"/>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9" name="Footer Placeholder 4"/>
          <p:cNvSpPr>
            <a:spLocks noGrp="1"/>
          </p:cNvSpPr>
          <p:nvPr>
            <p:ph type="ftr" sz="quarter" idx="18"/>
          </p:nvPr>
        </p:nvSpPr>
        <p:spPr/>
        <p:txBody>
          <a:bodyPr/>
          <a:lstStyle>
            <a:lvl1pPr>
              <a:defRPr/>
            </a:lvl1pPr>
          </a:lstStyle>
          <a:p>
            <a:pPr>
              <a:defRPr/>
            </a:pPr>
            <a:r>
              <a:rPr lang="el-GR" smtClean="0"/>
              <a:t>Ενότητα 11. Πλατυέλμινθες, Μεσόζωα και Νημερτίνοι</a:t>
            </a:r>
            <a:endParaRPr lang="en-US"/>
          </a:p>
        </p:txBody>
      </p:sp>
      <p:sp>
        <p:nvSpPr>
          <p:cNvPr id="11" name="Slide Number Placeholder 5"/>
          <p:cNvSpPr>
            <a:spLocks noGrp="1"/>
          </p:cNvSpPr>
          <p:nvPr>
            <p:ph type="sldNum" sz="quarter" idx="19"/>
          </p:nvPr>
        </p:nvSpPr>
        <p:spPr/>
        <p:txBody>
          <a:bodyPr/>
          <a:lstStyle>
            <a:lvl1pPr>
              <a:defRPr/>
            </a:lvl1pPr>
          </a:lstStyle>
          <a:p>
            <a:pPr>
              <a:defRPr/>
            </a:pPr>
            <a:fld id="{0CADEE77-3185-40DC-BC2E-63C48601F404}" type="slidenum">
              <a:rPr lang="en-US" altLang="en-US"/>
              <a:pPr>
                <a:defRPr/>
              </a:pPr>
              <a:t>‹#›</a:t>
            </a:fld>
            <a:endParaRPr lang="en-US" altLang="en-US"/>
          </a:p>
        </p:txBody>
      </p:sp>
    </p:spTree>
    <p:extLst>
      <p:ext uri="{BB962C8B-B14F-4D97-AF65-F5344CB8AC3E}">
        <p14:creationId xmlns:p14="http://schemas.microsoft.com/office/powerpoint/2010/main" val="32163763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4_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6" name="Θέση εικόνας 5"/>
          <p:cNvSpPr>
            <a:spLocks noGrp="1"/>
          </p:cNvSpPr>
          <p:nvPr>
            <p:ph type="pic" sz="quarter" idx="12"/>
          </p:nvPr>
        </p:nvSpPr>
        <p:spPr>
          <a:xfrm>
            <a:off x="887413" y="2027238"/>
            <a:ext cx="3486150" cy="1803400"/>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8" name="Θέση εικόνας 7"/>
          <p:cNvSpPr>
            <a:spLocks noGrp="1"/>
          </p:cNvSpPr>
          <p:nvPr>
            <p:ph type="pic" sz="quarter" idx="13"/>
          </p:nvPr>
        </p:nvSpPr>
        <p:spPr>
          <a:xfrm>
            <a:off x="4678363" y="2014538"/>
            <a:ext cx="1655762" cy="2120900"/>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10" name="Θέση εικόνας 9"/>
          <p:cNvSpPr>
            <a:spLocks noGrp="1"/>
          </p:cNvSpPr>
          <p:nvPr>
            <p:ph type="pic" sz="quarter" idx="14"/>
          </p:nvPr>
        </p:nvSpPr>
        <p:spPr>
          <a:xfrm>
            <a:off x="6653214" y="2027240"/>
            <a:ext cx="1862137" cy="2465387"/>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12" name="Θέση εικόνας 11"/>
          <p:cNvSpPr>
            <a:spLocks noGrp="1"/>
          </p:cNvSpPr>
          <p:nvPr>
            <p:ph type="pic" sz="quarter" idx="15"/>
          </p:nvPr>
        </p:nvSpPr>
        <p:spPr>
          <a:xfrm>
            <a:off x="2730500" y="4492627"/>
            <a:ext cx="3286125" cy="1431925"/>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14" name="Θέση εικόνας 13"/>
          <p:cNvSpPr>
            <a:spLocks noGrp="1"/>
          </p:cNvSpPr>
          <p:nvPr>
            <p:ph type="pic" sz="quarter" idx="16"/>
          </p:nvPr>
        </p:nvSpPr>
        <p:spPr>
          <a:xfrm>
            <a:off x="769387" y="4070758"/>
            <a:ext cx="1709737" cy="2014538"/>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16" name="Θέση κειμένου 15"/>
          <p:cNvSpPr>
            <a:spLocks noGrp="1"/>
          </p:cNvSpPr>
          <p:nvPr>
            <p:ph type="body" sz="quarter" idx="17"/>
          </p:nvPr>
        </p:nvSpPr>
        <p:spPr>
          <a:xfrm>
            <a:off x="6440488" y="4745038"/>
            <a:ext cx="2074862" cy="1179512"/>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9" name="Footer Placeholder 4"/>
          <p:cNvSpPr>
            <a:spLocks noGrp="1"/>
          </p:cNvSpPr>
          <p:nvPr>
            <p:ph type="ftr" sz="quarter" idx="18"/>
          </p:nvPr>
        </p:nvSpPr>
        <p:spPr/>
        <p:txBody>
          <a:bodyPr/>
          <a:lstStyle>
            <a:lvl1pPr>
              <a:defRPr/>
            </a:lvl1pPr>
          </a:lstStyle>
          <a:p>
            <a:pPr>
              <a:defRPr/>
            </a:pPr>
            <a:r>
              <a:rPr lang="el-GR" smtClean="0"/>
              <a:t>Ενότητα 11. Πλατυέλμινθες, Μεσόζωα και Νημερτίνοι</a:t>
            </a:r>
            <a:endParaRPr lang="en-US"/>
          </a:p>
        </p:txBody>
      </p:sp>
      <p:sp>
        <p:nvSpPr>
          <p:cNvPr id="11" name="Slide Number Placeholder 5"/>
          <p:cNvSpPr>
            <a:spLocks noGrp="1"/>
          </p:cNvSpPr>
          <p:nvPr>
            <p:ph type="sldNum" sz="quarter" idx="19"/>
          </p:nvPr>
        </p:nvSpPr>
        <p:spPr/>
        <p:txBody>
          <a:bodyPr/>
          <a:lstStyle>
            <a:lvl1pPr>
              <a:defRPr/>
            </a:lvl1pPr>
          </a:lstStyle>
          <a:p>
            <a:pPr>
              <a:defRPr/>
            </a:pPr>
            <a:fld id="{085FBC14-4788-4621-AC92-5438AB3D9A4F}" type="slidenum">
              <a:rPr lang="en-US" altLang="en-US"/>
              <a:pPr>
                <a:defRPr/>
              </a:pPr>
              <a:t>‹#›</a:t>
            </a:fld>
            <a:endParaRPr lang="en-US" altLang="en-US"/>
          </a:p>
        </p:txBody>
      </p:sp>
    </p:spTree>
    <p:extLst>
      <p:ext uri="{BB962C8B-B14F-4D97-AF65-F5344CB8AC3E}">
        <p14:creationId xmlns:p14="http://schemas.microsoft.com/office/powerpoint/2010/main" val="7222403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Εισαγωγή VIDEO">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6" name="Θέση πολυμέσων 5"/>
          <p:cNvSpPr>
            <a:spLocks noGrp="1"/>
          </p:cNvSpPr>
          <p:nvPr>
            <p:ph type="media" sz="quarter" idx="12"/>
          </p:nvPr>
        </p:nvSpPr>
        <p:spPr>
          <a:xfrm>
            <a:off x="628650" y="1841502"/>
            <a:ext cx="7600950" cy="3697909"/>
          </a:xfrm>
        </p:spPr>
        <p:txBody>
          <a:bodyPr rtlCol="0">
            <a:normAutofit/>
          </a:bodyPr>
          <a:lstStyle/>
          <a:p>
            <a:pPr lvl="0"/>
            <a:r>
              <a:rPr lang="el-GR" noProof="0" smtClean="0"/>
              <a:t>Κάντε κλικ στο εικονίδιο για να προσθέσετε πολυμέσα</a:t>
            </a:r>
            <a:endParaRPr lang="el-GR" noProof="0"/>
          </a:p>
        </p:txBody>
      </p:sp>
      <p:sp>
        <p:nvSpPr>
          <p:cNvPr id="8" name="Θέση κειμένου 7"/>
          <p:cNvSpPr>
            <a:spLocks noGrp="1"/>
          </p:cNvSpPr>
          <p:nvPr>
            <p:ph type="body" sz="quarter" idx="13"/>
          </p:nvPr>
        </p:nvSpPr>
        <p:spPr>
          <a:xfrm>
            <a:off x="628650" y="5659440"/>
            <a:ext cx="7600950" cy="555625"/>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Footer Placeholder 4"/>
          <p:cNvSpPr>
            <a:spLocks noGrp="1"/>
          </p:cNvSpPr>
          <p:nvPr>
            <p:ph type="ftr" sz="quarter" idx="14"/>
          </p:nvPr>
        </p:nvSpPr>
        <p:spPr/>
        <p:txBody>
          <a:bodyPr/>
          <a:lstStyle>
            <a:lvl1pPr>
              <a:defRPr/>
            </a:lvl1pPr>
          </a:lstStyle>
          <a:p>
            <a:pPr>
              <a:defRPr/>
            </a:pPr>
            <a:r>
              <a:rPr lang="el-GR" smtClean="0"/>
              <a:t>Ενότητα 11. Πλατυέλμινθες, Μεσόζωα και Νημερτίνοι</a:t>
            </a:r>
            <a:endParaRPr lang="en-US"/>
          </a:p>
        </p:txBody>
      </p:sp>
      <p:sp>
        <p:nvSpPr>
          <p:cNvPr id="7" name="Slide Number Placeholder 5"/>
          <p:cNvSpPr>
            <a:spLocks noGrp="1"/>
          </p:cNvSpPr>
          <p:nvPr>
            <p:ph type="sldNum" sz="quarter" idx="15"/>
          </p:nvPr>
        </p:nvSpPr>
        <p:spPr/>
        <p:txBody>
          <a:bodyPr/>
          <a:lstStyle>
            <a:lvl1pPr>
              <a:defRPr/>
            </a:lvl1pPr>
          </a:lstStyle>
          <a:p>
            <a:pPr>
              <a:defRPr/>
            </a:pPr>
            <a:fld id="{0B74595C-8601-4543-9086-00D721F68AE8}" type="slidenum">
              <a:rPr lang="en-US" altLang="en-US"/>
              <a:pPr>
                <a:defRPr/>
              </a:pPr>
              <a:t>‹#›</a:t>
            </a:fld>
            <a:endParaRPr lang="en-US" altLang="en-US"/>
          </a:p>
        </p:txBody>
      </p:sp>
    </p:spTree>
    <p:extLst>
      <p:ext uri="{BB962C8B-B14F-4D97-AF65-F5344CB8AC3E}">
        <p14:creationId xmlns:p14="http://schemas.microsoft.com/office/powerpoint/2010/main" val="40824344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Πολλαπλές εικόνε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6" name="Θέση εικόνας 5"/>
          <p:cNvSpPr>
            <a:spLocks noGrp="1"/>
          </p:cNvSpPr>
          <p:nvPr>
            <p:ph type="pic" sz="quarter" idx="12"/>
          </p:nvPr>
        </p:nvSpPr>
        <p:spPr>
          <a:xfrm>
            <a:off x="446669" y="2283106"/>
            <a:ext cx="1944216" cy="3646710"/>
          </a:xfrm>
        </p:spPr>
        <p:txBody>
          <a:bodyPr rtlCol="0">
            <a:normAutofit/>
          </a:bodyPr>
          <a:lstStyle/>
          <a:p>
            <a:pPr lvl="0"/>
            <a:r>
              <a:rPr lang="el-GR" noProof="0" dirty="0" smtClean="0"/>
              <a:t>Κάντε κλικ στο εικονίδιο για να προσθέσετε εικόνα</a:t>
            </a:r>
            <a:endParaRPr lang="el-GR" noProof="0" dirty="0"/>
          </a:p>
        </p:txBody>
      </p:sp>
      <p:sp>
        <p:nvSpPr>
          <p:cNvPr id="8" name="Θέση εικόνας 7"/>
          <p:cNvSpPr>
            <a:spLocks noGrp="1"/>
          </p:cNvSpPr>
          <p:nvPr>
            <p:ph type="pic" sz="quarter" idx="13"/>
          </p:nvPr>
        </p:nvSpPr>
        <p:spPr>
          <a:xfrm>
            <a:off x="2638966" y="2039257"/>
            <a:ext cx="1763564" cy="2061365"/>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10" name="Θέση εικόνας 9"/>
          <p:cNvSpPr>
            <a:spLocks noGrp="1"/>
          </p:cNvSpPr>
          <p:nvPr>
            <p:ph type="pic" sz="quarter" idx="14"/>
          </p:nvPr>
        </p:nvSpPr>
        <p:spPr>
          <a:xfrm>
            <a:off x="4883383" y="2039257"/>
            <a:ext cx="1862137" cy="2465387"/>
          </a:xfrm>
        </p:spPr>
        <p:txBody>
          <a:bodyPr rtlCol="0">
            <a:normAutofit/>
          </a:bodyPr>
          <a:lstStyle/>
          <a:p>
            <a:pPr lvl="0"/>
            <a:r>
              <a:rPr lang="el-GR" noProof="0" dirty="0" smtClean="0"/>
              <a:t>Κάντε κλικ στο εικονίδιο για να προσθέσετε εικόνα</a:t>
            </a:r>
            <a:endParaRPr lang="el-GR" noProof="0" dirty="0"/>
          </a:p>
        </p:txBody>
      </p:sp>
      <p:sp>
        <p:nvSpPr>
          <p:cNvPr id="12" name="Θέση εικόνας 11"/>
          <p:cNvSpPr>
            <a:spLocks noGrp="1"/>
          </p:cNvSpPr>
          <p:nvPr>
            <p:ph type="pic" sz="quarter" idx="15"/>
          </p:nvPr>
        </p:nvSpPr>
        <p:spPr>
          <a:xfrm>
            <a:off x="5020469" y="4705740"/>
            <a:ext cx="3286125" cy="1431925"/>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14" name="Θέση εικόνας 13"/>
          <p:cNvSpPr>
            <a:spLocks noGrp="1"/>
          </p:cNvSpPr>
          <p:nvPr>
            <p:ph type="pic" sz="quarter" idx="16"/>
          </p:nvPr>
        </p:nvSpPr>
        <p:spPr>
          <a:xfrm>
            <a:off x="2955186" y="4208225"/>
            <a:ext cx="1709737" cy="2014538"/>
          </a:xfrm>
        </p:spPr>
        <p:txBody>
          <a:bodyPr rtlCol="0">
            <a:normAutofit/>
          </a:bodyPr>
          <a:lstStyle/>
          <a:p>
            <a:pPr lvl="0"/>
            <a:r>
              <a:rPr lang="el-GR" noProof="0" dirty="0" smtClean="0"/>
              <a:t>Κάντε κλικ στο εικονίδιο για να προσθέσετε εικόνα</a:t>
            </a:r>
            <a:endParaRPr lang="el-GR" noProof="0" dirty="0"/>
          </a:p>
        </p:txBody>
      </p:sp>
      <p:sp>
        <p:nvSpPr>
          <p:cNvPr id="4" name="Θέση εικόνας 3"/>
          <p:cNvSpPr>
            <a:spLocks noGrp="1"/>
          </p:cNvSpPr>
          <p:nvPr>
            <p:ph type="pic" sz="quarter" idx="20"/>
          </p:nvPr>
        </p:nvSpPr>
        <p:spPr>
          <a:xfrm>
            <a:off x="7092950" y="2039938"/>
            <a:ext cx="1800225" cy="2465387"/>
          </a:xfrm>
        </p:spPr>
        <p:txBody>
          <a:bodyPr/>
          <a:lstStyle/>
          <a:p>
            <a:pPr lvl="0"/>
            <a:endParaRPr lang="en-US" noProof="0"/>
          </a:p>
        </p:txBody>
      </p:sp>
      <p:sp>
        <p:nvSpPr>
          <p:cNvPr id="9" name="Footer Placeholder 4"/>
          <p:cNvSpPr>
            <a:spLocks noGrp="1"/>
          </p:cNvSpPr>
          <p:nvPr>
            <p:ph type="ftr" sz="quarter" idx="21"/>
          </p:nvPr>
        </p:nvSpPr>
        <p:spPr/>
        <p:txBody>
          <a:bodyPr/>
          <a:lstStyle>
            <a:lvl1pPr>
              <a:defRPr/>
            </a:lvl1pPr>
          </a:lstStyle>
          <a:p>
            <a:pPr>
              <a:defRPr/>
            </a:pPr>
            <a:r>
              <a:rPr lang="el-GR" smtClean="0"/>
              <a:t>Ενότητα 11. Πλατυέλμινθες, Μεσόζωα και Νημερτίνοι</a:t>
            </a:r>
            <a:endParaRPr lang="en-US"/>
          </a:p>
        </p:txBody>
      </p:sp>
      <p:sp>
        <p:nvSpPr>
          <p:cNvPr id="11" name="Slide Number Placeholder 5"/>
          <p:cNvSpPr>
            <a:spLocks noGrp="1"/>
          </p:cNvSpPr>
          <p:nvPr>
            <p:ph type="sldNum" sz="quarter" idx="22"/>
          </p:nvPr>
        </p:nvSpPr>
        <p:spPr/>
        <p:txBody>
          <a:bodyPr/>
          <a:lstStyle>
            <a:lvl1pPr>
              <a:defRPr/>
            </a:lvl1pPr>
          </a:lstStyle>
          <a:p>
            <a:pPr>
              <a:defRPr/>
            </a:pPr>
            <a:fld id="{08127666-65D6-408A-A19D-9D9EAB578814}" type="slidenum">
              <a:rPr lang="en-US" altLang="en-US"/>
              <a:pPr>
                <a:defRPr/>
              </a:pPr>
              <a:t>‹#›</a:t>
            </a:fld>
            <a:endParaRPr lang="en-US" altLang="en-US"/>
          </a:p>
        </p:txBody>
      </p:sp>
    </p:spTree>
    <p:extLst>
      <p:ext uri="{BB962C8B-B14F-4D97-AF65-F5344CB8AC3E}">
        <p14:creationId xmlns:p14="http://schemas.microsoft.com/office/powerpoint/2010/main" val="11357279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1_Κατηγορίες με εικόνε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6" name="Θέση κειμένου 5"/>
          <p:cNvSpPr>
            <a:spLocks noGrp="1"/>
          </p:cNvSpPr>
          <p:nvPr>
            <p:ph type="body" sz="quarter" idx="12"/>
          </p:nvPr>
        </p:nvSpPr>
        <p:spPr>
          <a:xfrm>
            <a:off x="847725" y="1855173"/>
            <a:ext cx="4160838" cy="847725"/>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8" name="Θέση εικόνας 7"/>
          <p:cNvSpPr>
            <a:spLocks noGrp="1"/>
          </p:cNvSpPr>
          <p:nvPr>
            <p:ph type="pic" sz="quarter" idx="13"/>
          </p:nvPr>
        </p:nvSpPr>
        <p:spPr>
          <a:xfrm>
            <a:off x="5327099" y="1855173"/>
            <a:ext cx="1008063" cy="847725"/>
          </a:xfrm>
        </p:spPr>
        <p:txBody>
          <a:bodyPr rtlCol="0">
            <a:normAutofit/>
          </a:bodyPr>
          <a:lstStyle/>
          <a:p>
            <a:pPr lvl="0"/>
            <a:r>
              <a:rPr lang="el-GR" noProof="0" smtClean="0"/>
              <a:t>Κάντε κλικ στο εικονίδιο για να προσθέσετε εικόνα</a:t>
            </a:r>
            <a:endParaRPr lang="el-GR" noProof="0" dirty="0"/>
          </a:p>
        </p:txBody>
      </p:sp>
      <p:sp>
        <p:nvSpPr>
          <p:cNvPr id="10" name="Θέση κειμένου 9"/>
          <p:cNvSpPr>
            <a:spLocks noGrp="1"/>
          </p:cNvSpPr>
          <p:nvPr>
            <p:ph type="body" sz="quarter" idx="14"/>
          </p:nvPr>
        </p:nvSpPr>
        <p:spPr>
          <a:xfrm>
            <a:off x="847725" y="3193436"/>
            <a:ext cx="4160838" cy="968375"/>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12" name="Θέση εικόνας 11"/>
          <p:cNvSpPr>
            <a:spLocks noGrp="1"/>
          </p:cNvSpPr>
          <p:nvPr>
            <p:ph type="pic" sz="quarter" idx="15"/>
          </p:nvPr>
        </p:nvSpPr>
        <p:spPr>
          <a:xfrm>
            <a:off x="5327651" y="3166448"/>
            <a:ext cx="1008063" cy="1008063"/>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14" name="Θέση κειμένου 13"/>
          <p:cNvSpPr>
            <a:spLocks noGrp="1"/>
          </p:cNvSpPr>
          <p:nvPr>
            <p:ph type="body" sz="quarter" idx="16"/>
          </p:nvPr>
        </p:nvSpPr>
        <p:spPr>
          <a:xfrm>
            <a:off x="847725" y="4757123"/>
            <a:ext cx="4160838" cy="874713"/>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16" name="Θέση εικόνας 15"/>
          <p:cNvSpPr>
            <a:spLocks noGrp="1"/>
          </p:cNvSpPr>
          <p:nvPr>
            <p:ph type="pic" sz="quarter" idx="17"/>
          </p:nvPr>
        </p:nvSpPr>
        <p:spPr>
          <a:xfrm>
            <a:off x="5327651" y="4757123"/>
            <a:ext cx="1008063" cy="874713"/>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9" name="Footer Placeholder 4"/>
          <p:cNvSpPr>
            <a:spLocks noGrp="1"/>
          </p:cNvSpPr>
          <p:nvPr>
            <p:ph type="ftr" sz="quarter" idx="18"/>
          </p:nvPr>
        </p:nvSpPr>
        <p:spPr/>
        <p:txBody>
          <a:bodyPr/>
          <a:lstStyle>
            <a:lvl1pPr>
              <a:defRPr/>
            </a:lvl1pPr>
          </a:lstStyle>
          <a:p>
            <a:pPr>
              <a:defRPr/>
            </a:pPr>
            <a:r>
              <a:rPr lang="el-GR" smtClean="0"/>
              <a:t>Ενότητα 11. Πλατυέλμινθες, Μεσόζωα και Νημερτίνοι</a:t>
            </a:r>
            <a:endParaRPr lang="en-US"/>
          </a:p>
        </p:txBody>
      </p:sp>
      <p:sp>
        <p:nvSpPr>
          <p:cNvPr id="11" name="Slide Number Placeholder 5"/>
          <p:cNvSpPr>
            <a:spLocks noGrp="1"/>
          </p:cNvSpPr>
          <p:nvPr>
            <p:ph type="sldNum" sz="quarter" idx="19"/>
          </p:nvPr>
        </p:nvSpPr>
        <p:spPr/>
        <p:txBody>
          <a:bodyPr/>
          <a:lstStyle>
            <a:lvl1pPr>
              <a:defRPr/>
            </a:lvl1pPr>
          </a:lstStyle>
          <a:p>
            <a:pPr>
              <a:defRPr/>
            </a:pPr>
            <a:fld id="{1A03520E-F045-4FEA-A089-9D8056AF5D70}" type="slidenum">
              <a:rPr lang="en-US" altLang="en-US"/>
              <a:pPr>
                <a:defRPr/>
              </a:pPr>
              <a:t>‹#›</a:t>
            </a:fld>
            <a:endParaRPr lang="en-US" altLang="en-US"/>
          </a:p>
        </p:txBody>
      </p:sp>
    </p:spTree>
    <p:extLst>
      <p:ext uri="{BB962C8B-B14F-4D97-AF65-F5344CB8AC3E}">
        <p14:creationId xmlns:p14="http://schemas.microsoft.com/office/powerpoint/2010/main" val="42080445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1_Εισαγωγή VIDEO">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6" name="Θέση πολυμέσων 5"/>
          <p:cNvSpPr>
            <a:spLocks noGrp="1"/>
          </p:cNvSpPr>
          <p:nvPr>
            <p:ph type="media" sz="quarter" idx="12"/>
          </p:nvPr>
        </p:nvSpPr>
        <p:spPr>
          <a:xfrm>
            <a:off x="628650" y="1841502"/>
            <a:ext cx="7600950" cy="3697909"/>
          </a:xfrm>
        </p:spPr>
        <p:txBody>
          <a:bodyPr rtlCol="0">
            <a:normAutofit/>
          </a:bodyPr>
          <a:lstStyle/>
          <a:p>
            <a:pPr lvl="0"/>
            <a:r>
              <a:rPr lang="el-GR" noProof="0" smtClean="0"/>
              <a:t>Κάντε κλικ στο εικονίδιο για να προσθέσετε πολυμέσα</a:t>
            </a:r>
            <a:endParaRPr lang="el-GR" noProof="0"/>
          </a:p>
        </p:txBody>
      </p:sp>
      <p:sp>
        <p:nvSpPr>
          <p:cNvPr id="8" name="Θέση κειμένου 7"/>
          <p:cNvSpPr>
            <a:spLocks noGrp="1"/>
          </p:cNvSpPr>
          <p:nvPr>
            <p:ph type="body" sz="quarter" idx="13"/>
          </p:nvPr>
        </p:nvSpPr>
        <p:spPr>
          <a:xfrm>
            <a:off x="628650" y="5659440"/>
            <a:ext cx="7600950" cy="555625"/>
          </a:xfrm>
        </p:spPr>
        <p:txBody>
          <a:bodyPr/>
          <a:lstStyle>
            <a:lvl1pPr marL="0" indent="0">
              <a:buNone/>
              <a:defRPr sz="1600"/>
            </a:lvl1pPr>
          </a:lstStyle>
          <a:p>
            <a:pPr lvl="0"/>
            <a:r>
              <a:rPr lang="el-GR" smtClean="0"/>
              <a:t>Στυλ υποδείγματος κειμένου</a:t>
            </a:r>
          </a:p>
          <a:p>
            <a:pPr lvl="1"/>
            <a:r>
              <a:rPr lang="el-GR" smtClean="0"/>
              <a:t>Δεύτερου επιπέδου</a:t>
            </a:r>
          </a:p>
        </p:txBody>
      </p:sp>
      <p:sp>
        <p:nvSpPr>
          <p:cNvPr id="5" name="Footer Placeholder 4"/>
          <p:cNvSpPr>
            <a:spLocks noGrp="1"/>
          </p:cNvSpPr>
          <p:nvPr>
            <p:ph type="ftr" sz="quarter" idx="14"/>
          </p:nvPr>
        </p:nvSpPr>
        <p:spPr/>
        <p:txBody>
          <a:bodyPr/>
          <a:lstStyle>
            <a:lvl1pPr>
              <a:defRPr/>
            </a:lvl1pPr>
          </a:lstStyle>
          <a:p>
            <a:pPr>
              <a:defRPr/>
            </a:pPr>
            <a:r>
              <a:rPr lang="el-GR" smtClean="0"/>
              <a:t>Ενότητα 11. Πλατυέλμινθες, Μεσόζωα και Νημερτίνοι</a:t>
            </a:r>
            <a:endParaRPr lang="en-US"/>
          </a:p>
        </p:txBody>
      </p:sp>
      <p:sp>
        <p:nvSpPr>
          <p:cNvPr id="7" name="Slide Number Placeholder 5"/>
          <p:cNvSpPr>
            <a:spLocks noGrp="1"/>
          </p:cNvSpPr>
          <p:nvPr>
            <p:ph type="sldNum" sz="quarter" idx="15"/>
          </p:nvPr>
        </p:nvSpPr>
        <p:spPr/>
        <p:txBody>
          <a:bodyPr/>
          <a:lstStyle>
            <a:lvl1pPr>
              <a:defRPr/>
            </a:lvl1pPr>
          </a:lstStyle>
          <a:p>
            <a:pPr>
              <a:defRPr/>
            </a:pPr>
            <a:fld id="{24EFE895-D456-4593-BB72-7EA0EAD073B3}" type="slidenum">
              <a:rPr lang="en-US" altLang="en-US"/>
              <a:pPr>
                <a:defRPr/>
              </a:pPr>
              <a:t>‹#›</a:t>
            </a:fld>
            <a:endParaRPr lang="en-US" altLang="en-US"/>
          </a:p>
        </p:txBody>
      </p:sp>
    </p:spTree>
    <p:extLst>
      <p:ext uri="{BB962C8B-B14F-4D97-AF65-F5344CB8AC3E}">
        <p14:creationId xmlns:p14="http://schemas.microsoft.com/office/powerpoint/2010/main" val="39682425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1_Πολλαπλές εικόνε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6" name="Θέση εικόνας 5"/>
          <p:cNvSpPr>
            <a:spLocks noGrp="1"/>
          </p:cNvSpPr>
          <p:nvPr>
            <p:ph type="pic" sz="quarter" idx="12"/>
          </p:nvPr>
        </p:nvSpPr>
        <p:spPr>
          <a:xfrm>
            <a:off x="887413" y="2027238"/>
            <a:ext cx="3486150" cy="1803400"/>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8" name="Θέση εικόνας 7"/>
          <p:cNvSpPr>
            <a:spLocks noGrp="1"/>
          </p:cNvSpPr>
          <p:nvPr>
            <p:ph type="pic" sz="quarter" idx="13"/>
          </p:nvPr>
        </p:nvSpPr>
        <p:spPr>
          <a:xfrm>
            <a:off x="4678363" y="2014538"/>
            <a:ext cx="1655762" cy="2120900"/>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10" name="Θέση εικόνας 9"/>
          <p:cNvSpPr>
            <a:spLocks noGrp="1"/>
          </p:cNvSpPr>
          <p:nvPr>
            <p:ph type="pic" sz="quarter" idx="14"/>
          </p:nvPr>
        </p:nvSpPr>
        <p:spPr>
          <a:xfrm>
            <a:off x="6653214" y="2027240"/>
            <a:ext cx="1862137" cy="2465387"/>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12" name="Θέση εικόνας 11"/>
          <p:cNvSpPr>
            <a:spLocks noGrp="1"/>
          </p:cNvSpPr>
          <p:nvPr>
            <p:ph type="pic" sz="quarter" idx="15"/>
          </p:nvPr>
        </p:nvSpPr>
        <p:spPr>
          <a:xfrm>
            <a:off x="2730500" y="4492627"/>
            <a:ext cx="3286125" cy="1431925"/>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14" name="Θέση εικόνας 13"/>
          <p:cNvSpPr>
            <a:spLocks noGrp="1"/>
          </p:cNvSpPr>
          <p:nvPr>
            <p:ph type="pic" sz="quarter" idx="16"/>
          </p:nvPr>
        </p:nvSpPr>
        <p:spPr>
          <a:xfrm>
            <a:off x="769387" y="4070758"/>
            <a:ext cx="1709737" cy="2014538"/>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16" name="Θέση κειμένου 15"/>
          <p:cNvSpPr>
            <a:spLocks noGrp="1"/>
          </p:cNvSpPr>
          <p:nvPr>
            <p:ph type="body" sz="quarter" idx="17"/>
          </p:nvPr>
        </p:nvSpPr>
        <p:spPr>
          <a:xfrm>
            <a:off x="6440488" y="4745038"/>
            <a:ext cx="2074862" cy="1179512"/>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9" name="Footer Placeholder 4"/>
          <p:cNvSpPr>
            <a:spLocks noGrp="1"/>
          </p:cNvSpPr>
          <p:nvPr>
            <p:ph type="ftr" sz="quarter" idx="18"/>
          </p:nvPr>
        </p:nvSpPr>
        <p:spPr/>
        <p:txBody>
          <a:bodyPr/>
          <a:lstStyle>
            <a:lvl1pPr>
              <a:defRPr/>
            </a:lvl1pPr>
          </a:lstStyle>
          <a:p>
            <a:pPr>
              <a:defRPr/>
            </a:pPr>
            <a:r>
              <a:rPr lang="el-GR" smtClean="0"/>
              <a:t>Ενότητα 11. Πλατυέλμινθες, Μεσόζωα και Νημερτίνοι</a:t>
            </a:r>
            <a:endParaRPr lang="en-US"/>
          </a:p>
        </p:txBody>
      </p:sp>
      <p:sp>
        <p:nvSpPr>
          <p:cNvPr id="11" name="Slide Number Placeholder 5"/>
          <p:cNvSpPr>
            <a:spLocks noGrp="1"/>
          </p:cNvSpPr>
          <p:nvPr>
            <p:ph type="sldNum" sz="quarter" idx="19"/>
          </p:nvPr>
        </p:nvSpPr>
        <p:spPr/>
        <p:txBody>
          <a:bodyPr/>
          <a:lstStyle>
            <a:lvl1pPr>
              <a:defRPr/>
            </a:lvl1pPr>
          </a:lstStyle>
          <a:p>
            <a:pPr>
              <a:defRPr/>
            </a:pPr>
            <a:fld id="{0AA5D0E4-1779-4721-B679-9060F12F46EE}" type="slidenum">
              <a:rPr lang="en-US" altLang="en-US"/>
              <a:pPr>
                <a:defRPr/>
              </a:pPr>
              <a:t>‹#›</a:t>
            </a:fld>
            <a:endParaRPr lang="en-US" altLang="en-US"/>
          </a:p>
        </p:txBody>
      </p:sp>
    </p:spTree>
    <p:extLst>
      <p:ext uri="{BB962C8B-B14F-4D97-AF65-F5344CB8AC3E}">
        <p14:creationId xmlns:p14="http://schemas.microsoft.com/office/powerpoint/2010/main" val="16475500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cSld name="Τίτλος, Κείμενο και Αντικείμενο">
    <p:spTree>
      <p:nvGrpSpPr>
        <p:cNvPr id="1" name=""/>
        <p:cNvGrpSpPr/>
        <p:nvPr/>
      </p:nvGrpSpPr>
      <p:grpSpPr>
        <a:xfrm>
          <a:off x="0" y="0"/>
          <a:ext cx="0" cy="0"/>
          <a:chOff x="0" y="0"/>
          <a:chExt cx="0" cy="0"/>
        </a:xfrm>
      </p:grpSpPr>
      <p:sp>
        <p:nvSpPr>
          <p:cNvPr id="2" name="Title 1"/>
          <p:cNvSpPr>
            <a:spLocks noGrp="1"/>
          </p:cNvSpPr>
          <p:nvPr>
            <p:ph type="title"/>
          </p:nvPr>
        </p:nvSpPr>
        <p:spPr>
          <a:xfrm>
            <a:off x="762000" y="381000"/>
            <a:ext cx="7772400" cy="1143000"/>
          </a:xfrm>
        </p:spPr>
        <p:txBody>
          <a:bodyPr/>
          <a:lstStyle/>
          <a:p>
            <a:r>
              <a:rPr lang="el-GR" smtClean="0"/>
              <a:t>Στυλ κύριου τίτλου</a:t>
            </a:r>
            <a:endParaRPr lang="el-GR"/>
          </a:p>
        </p:txBody>
      </p:sp>
      <p:sp>
        <p:nvSpPr>
          <p:cNvPr id="3" name="Text Placeholder 2"/>
          <p:cNvSpPr>
            <a:spLocks noGrp="1"/>
          </p:cNvSpPr>
          <p:nvPr>
            <p:ph type="body" sz="half" idx="1"/>
          </p:nvPr>
        </p:nvSpPr>
        <p:spPr>
          <a:xfrm>
            <a:off x="685800" y="1981200"/>
            <a:ext cx="3810000" cy="41148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Content Placeholder 3"/>
          <p:cNvSpPr>
            <a:spLocks noGrp="1"/>
          </p:cNvSpPr>
          <p:nvPr>
            <p:ph sz="half" idx="2"/>
          </p:nvPr>
        </p:nvSpPr>
        <p:spPr>
          <a:xfrm>
            <a:off x="4648200" y="1981200"/>
            <a:ext cx="3810000" cy="41148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Footer Placeholder 4"/>
          <p:cNvSpPr>
            <a:spLocks noGrp="1"/>
          </p:cNvSpPr>
          <p:nvPr>
            <p:ph type="ftr" sz="quarter" idx="10"/>
          </p:nvPr>
        </p:nvSpPr>
        <p:spPr/>
        <p:txBody>
          <a:bodyPr/>
          <a:lstStyle>
            <a:lvl1pPr>
              <a:defRPr/>
            </a:lvl1pPr>
          </a:lstStyle>
          <a:p>
            <a:pPr>
              <a:defRPr/>
            </a:pPr>
            <a:r>
              <a:rPr lang="el-GR" smtClean="0"/>
              <a:t>Ενότητα 11. Πλατυέλμινθες, Μεσόζωα και Νημερτίνοι</a:t>
            </a:r>
            <a:endParaRPr lang="en-US"/>
          </a:p>
        </p:txBody>
      </p:sp>
      <p:sp>
        <p:nvSpPr>
          <p:cNvPr id="6" name="Slide Number Placeholder 5"/>
          <p:cNvSpPr>
            <a:spLocks noGrp="1"/>
          </p:cNvSpPr>
          <p:nvPr>
            <p:ph type="sldNum" sz="quarter" idx="11"/>
          </p:nvPr>
        </p:nvSpPr>
        <p:spPr/>
        <p:txBody>
          <a:bodyPr/>
          <a:lstStyle>
            <a:lvl1pPr>
              <a:defRPr/>
            </a:lvl1pPr>
          </a:lstStyle>
          <a:p>
            <a:pPr>
              <a:defRPr/>
            </a:pPr>
            <a:fld id="{8FB6243E-731A-4B4B-A0AF-A1480483F111}" type="slidenum">
              <a:rPr lang="en-US" altLang="en-US"/>
              <a:pPr>
                <a:defRPr/>
              </a:pPr>
              <a:t>‹#›</a:t>
            </a:fld>
            <a:endParaRPr lang="en-US" altLang="en-US"/>
          </a:p>
        </p:txBody>
      </p:sp>
    </p:spTree>
    <p:extLst>
      <p:ext uri="{BB962C8B-B14F-4D97-AF65-F5344CB8AC3E}">
        <p14:creationId xmlns:p14="http://schemas.microsoft.com/office/powerpoint/2010/main" val="20252022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chart">
  <p:cSld name="Τίτλος και Γράφημα">
    <p:spTree>
      <p:nvGrpSpPr>
        <p:cNvPr id="1" name=""/>
        <p:cNvGrpSpPr/>
        <p:nvPr/>
      </p:nvGrpSpPr>
      <p:grpSpPr>
        <a:xfrm>
          <a:off x="0" y="0"/>
          <a:ext cx="0" cy="0"/>
          <a:chOff x="0" y="0"/>
          <a:chExt cx="0" cy="0"/>
        </a:xfrm>
      </p:grpSpPr>
      <p:sp>
        <p:nvSpPr>
          <p:cNvPr id="2" name="Title 1"/>
          <p:cNvSpPr>
            <a:spLocks noGrp="1"/>
          </p:cNvSpPr>
          <p:nvPr>
            <p:ph type="title"/>
          </p:nvPr>
        </p:nvSpPr>
        <p:spPr>
          <a:xfrm>
            <a:off x="762000" y="381000"/>
            <a:ext cx="7772400" cy="1143000"/>
          </a:xfrm>
        </p:spPr>
        <p:txBody>
          <a:bodyPr/>
          <a:lstStyle/>
          <a:p>
            <a:r>
              <a:rPr lang="el-GR" smtClean="0"/>
              <a:t>Στυλ κύριου τίτλου</a:t>
            </a:r>
            <a:endParaRPr lang="el-GR"/>
          </a:p>
        </p:txBody>
      </p:sp>
      <p:sp>
        <p:nvSpPr>
          <p:cNvPr id="3" name="Chart Placeholder 2"/>
          <p:cNvSpPr>
            <a:spLocks noGrp="1"/>
          </p:cNvSpPr>
          <p:nvPr>
            <p:ph type="chart" idx="1"/>
          </p:nvPr>
        </p:nvSpPr>
        <p:spPr>
          <a:xfrm>
            <a:off x="685800" y="1981200"/>
            <a:ext cx="7772400" cy="4114800"/>
          </a:xfrm>
        </p:spPr>
        <p:txBody>
          <a:bodyPr rtlCol="0">
            <a:normAutofit/>
          </a:bodyPr>
          <a:lstStyle/>
          <a:p>
            <a:pPr lvl="0"/>
            <a:r>
              <a:rPr lang="el-GR" noProof="0" smtClean="0"/>
              <a:t>Κάντε κλικ στο εικονίδιο για να προσθέσετε ένα γράφημα</a:t>
            </a:r>
          </a:p>
        </p:txBody>
      </p:sp>
      <p:sp>
        <p:nvSpPr>
          <p:cNvPr id="4" name="Footer Placeholder 4"/>
          <p:cNvSpPr>
            <a:spLocks noGrp="1"/>
          </p:cNvSpPr>
          <p:nvPr>
            <p:ph type="ftr" sz="quarter" idx="10"/>
          </p:nvPr>
        </p:nvSpPr>
        <p:spPr/>
        <p:txBody>
          <a:bodyPr/>
          <a:lstStyle>
            <a:lvl1pPr>
              <a:defRPr/>
            </a:lvl1pPr>
          </a:lstStyle>
          <a:p>
            <a:pPr>
              <a:defRPr/>
            </a:pPr>
            <a:r>
              <a:rPr lang="el-GR" smtClean="0"/>
              <a:t>Ενότητα 11. Πλατυέλμινθες, Μεσόζωα και Νημερτίνοι</a:t>
            </a:r>
            <a:endParaRPr lang="en-US"/>
          </a:p>
        </p:txBody>
      </p:sp>
      <p:sp>
        <p:nvSpPr>
          <p:cNvPr id="5" name="Slide Number Placeholder 5"/>
          <p:cNvSpPr>
            <a:spLocks noGrp="1"/>
          </p:cNvSpPr>
          <p:nvPr>
            <p:ph type="sldNum" sz="quarter" idx="11"/>
          </p:nvPr>
        </p:nvSpPr>
        <p:spPr/>
        <p:txBody>
          <a:bodyPr/>
          <a:lstStyle>
            <a:lvl1pPr>
              <a:defRPr/>
            </a:lvl1pPr>
          </a:lstStyle>
          <a:p>
            <a:pPr>
              <a:defRPr/>
            </a:pPr>
            <a:fld id="{4533795D-70D0-4F93-ACE7-E0CBF9C12728}" type="slidenum">
              <a:rPr lang="en-US" altLang="en-US"/>
              <a:pPr>
                <a:defRPr/>
              </a:pPr>
              <a:t>‹#›</a:t>
            </a:fld>
            <a:endParaRPr lang="en-US" altLang="en-US"/>
          </a:p>
        </p:txBody>
      </p:sp>
    </p:spTree>
    <p:extLst>
      <p:ext uri="{BB962C8B-B14F-4D97-AF65-F5344CB8AC3E}">
        <p14:creationId xmlns:p14="http://schemas.microsoft.com/office/powerpoint/2010/main" val="41954814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5_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6" name="Θέση εικόνας 5"/>
          <p:cNvSpPr>
            <a:spLocks noGrp="1"/>
          </p:cNvSpPr>
          <p:nvPr>
            <p:ph type="pic" sz="quarter" idx="12"/>
          </p:nvPr>
        </p:nvSpPr>
        <p:spPr>
          <a:xfrm>
            <a:off x="1133475" y="2235994"/>
            <a:ext cx="3223940" cy="1584325"/>
          </a:xfrm>
        </p:spPr>
        <p:txBody>
          <a:bodyPr/>
          <a:lstStyle/>
          <a:p>
            <a:pPr lvl="0"/>
            <a:r>
              <a:rPr lang="el-GR" noProof="0" smtClean="0"/>
              <a:t>Κάντε κλικ στο εικονίδιο για να προσθέσετε εικόνα</a:t>
            </a:r>
            <a:endParaRPr lang="el-GR" noProof="0"/>
          </a:p>
        </p:txBody>
      </p:sp>
      <p:sp>
        <p:nvSpPr>
          <p:cNvPr id="8" name="Θέση εικόνας 7"/>
          <p:cNvSpPr>
            <a:spLocks noGrp="1"/>
          </p:cNvSpPr>
          <p:nvPr>
            <p:ph type="pic" sz="quarter" idx="13"/>
          </p:nvPr>
        </p:nvSpPr>
        <p:spPr>
          <a:xfrm>
            <a:off x="4932413" y="2235994"/>
            <a:ext cx="3024187" cy="1584325"/>
          </a:xfrm>
        </p:spPr>
        <p:txBody>
          <a:bodyPr/>
          <a:lstStyle/>
          <a:p>
            <a:pPr lvl="0"/>
            <a:r>
              <a:rPr lang="el-GR" noProof="0" smtClean="0"/>
              <a:t>Κάντε κλικ στο εικονίδιο για να προσθέσετε εικόνα</a:t>
            </a:r>
            <a:endParaRPr lang="el-GR" noProof="0"/>
          </a:p>
        </p:txBody>
      </p:sp>
      <p:sp>
        <p:nvSpPr>
          <p:cNvPr id="10" name="Θέση εικόνας 9"/>
          <p:cNvSpPr>
            <a:spLocks noGrp="1"/>
          </p:cNvSpPr>
          <p:nvPr>
            <p:ph type="pic" sz="quarter" idx="14"/>
          </p:nvPr>
        </p:nvSpPr>
        <p:spPr>
          <a:xfrm>
            <a:off x="2771775" y="4365625"/>
            <a:ext cx="3240088" cy="1584325"/>
          </a:xfrm>
        </p:spPr>
        <p:txBody>
          <a:bodyPr/>
          <a:lstStyle/>
          <a:p>
            <a:pPr lvl="0"/>
            <a:r>
              <a:rPr lang="el-GR" noProof="0" smtClean="0"/>
              <a:t>Κάντε κλικ στο εικονίδιο για να προσθέσετε εικόνα</a:t>
            </a:r>
            <a:endParaRPr lang="el-GR" noProof="0"/>
          </a:p>
        </p:txBody>
      </p:sp>
      <p:sp>
        <p:nvSpPr>
          <p:cNvPr id="12" name="Θέση κειμένου 11"/>
          <p:cNvSpPr>
            <a:spLocks noGrp="1"/>
          </p:cNvSpPr>
          <p:nvPr>
            <p:ph type="body" sz="quarter" idx="15"/>
          </p:nvPr>
        </p:nvSpPr>
        <p:spPr>
          <a:xfrm>
            <a:off x="1557995" y="3946128"/>
            <a:ext cx="2374900" cy="287338"/>
          </a:xfrm>
        </p:spPr>
        <p:txBody>
          <a:bodyPr/>
          <a:lstStyle>
            <a:lvl1pPr>
              <a:defRPr sz="2000"/>
            </a:lvl1pPr>
            <a:lvl2pPr>
              <a:defRPr sz="2000"/>
            </a:lvl2pPr>
            <a:lvl3pPr>
              <a:defRPr sz="2000"/>
            </a:lvl3pPr>
            <a:lvl4pPr>
              <a:defRPr sz="2000"/>
            </a:lvl4pPr>
            <a:lvl5pPr>
              <a:defRPr sz="2000"/>
            </a:lvl5pPr>
          </a:lstStyle>
          <a:p>
            <a:pPr lvl="0"/>
            <a:r>
              <a:rPr lang="el-GR" smtClean="0"/>
              <a:t>Στυλ υποδείγματος κειμένου</a:t>
            </a:r>
          </a:p>
        </p:txBody>
      </p:sp>
      <p:sp>
        <p:nvSpPr>
          <p:cNvPr id="13" name="Θέση κειμένου 11"/>
          <p:cNvSpPr>
            <a:spLocks noGrp="1"/>
          </p:cNvSpPr>
          <p:nvPr>
            <p:ph type="body" sz="quarter" idx="16"/>
          </p:nvPr>
        </p:nvSpPr>
        <p:spPr>
          <a:xfrm>
            <a:off x="3204369" y="5950744"/>
            <a:ext cx="2374900" cy="287338"/>
          </a:xfrm>
        </p:spPr>
        <p:txBody>
          <a:bodyPr/>
          <a:lstStyle>
            <a:lvl1pPr>
              <a:defRPr sz="2000"/>
            </a:lvl1pPr>
            <a:lvl2pPr>
              <a:defRPr sz="2000"/>
            </a:lvl2pPr>
            <a:lvl3pPr>
              <a:defRPr sz="2000"/>
            </a:lvl3pPr>
            <a:lvl4pPr>
              <a:defRPr sz="2000"/>
            </a:lvl4pPr>
            <a:lvl5pPr>
              <a:defRPr sz="2000"/>
            </a:lvl5pPr>
          </a:lstStyle>
          <a:p>
            <a:pPr lvl="0"/>
            <a:r>
              <a:rPr lang="el-GR" smtClean="0"/>
              <a:t>Στυλ υποδείγματος κειμένου</a:t>
            </a:r>
          </a:p>
        </p:txBody>
      </p:sp>
      <p:sp>
        <p:nvSpPr>
          <p:cNvPr id="14" name="Θέση κειμένου 11"/>
          <p:cNvSpPr>
            <a:spLocks noGrp="1"/>
          </p:cNvSpPr>
          <p:nvPr>
            <p:ph type="body" sz="quarter" idx="17"/>
          </p:nvPr>
        </p:nvSpPr>
        <p:spPr>
          <a:xfrm>
            <a:off x="5257056" y="4025900"/>
            <a:ext cx="2374900" cy="287338"/>
          </a:xfrm>
        </p:spPr>
        <p:txBody>
          <a:bodyPr/>
          <a:lstStyle>
            <a:lvl1pPr>
              <a:defRPr sz="2000"/>
            </a:lvl1pPr>
            <a:lvl2pPr>
              <a:defRPr sz="2000"/>
            </a:lvl2pPr>
            <a:lvl3pPr>
              <a:defRPr sz="2000"/>
            </a:lvl3pPr>
            <a:lvl4pPr>
              <a:defRPr sz="2000"/>
            </a:lvl4pPr>
            <a:lvl5pPr>
              <a:defRPr sz="2000"/>
            </a:lvl5pPr>
          </a:lstStyle>
          <a:p>
            <a:pPr lvl="0"/>
            <a:r>
              <a:rPr lang="el-GR" smtClean="0"/>
              <a:t>Στυλ υποδείγματος κειμένου</a:t>
            </a:r>
          </a:p>
        </p:txBody>
      </p:sp>
      <p:sp>
        <p:nvSpPr>
          <p:cNvPr id="9" name="Footer Placeholder 4"/>
          <p:cNvSpPr>
            <a:spLocks noGrp="1"/>
          </p:cNvSpPr>
          <p:nvPr>
            <p:ph type="ftr" sz="quarter" idx="18"/>
          </p:nvPr>
        </p:nvSpPr>
        <p:spPr/>
        <p:txBody>
          <a:bodyPr/>
          <a:lstStyle>
            <a:lvl1pPr>
              <a:defRPr/>
            </a:lvl1pPr>
          </a:lstStyle>
          <a:p>
            <a:pPr>
              <a:defRPr/>
            </a:pPr>
            <a:r>
              <a:rPr lang="el-GR" smtClean="0"/>
              <a:t>Ενότητα 11. Πλατυέλμινθες, Μεσόζωα και Νημερτίνοι</a:t>
            </a:r>
            <a:endParaRPr lang="en-US"/>
          </a:p>
        </p:txBody>
      </p:sp>
      <p:sp>
        <p:nvSpPr>
          <p:cNvPr id="11" name="Slide Number Placeholder 5"/>
          <p:cNvSpPr>
            <a:spLocks noGrp="1"/>
          </p:cNvSpPr>
          <p:nvPr>
            <p:ph type="sldNum" sz="quarter" idx="19"/>
          </p:nvPr>
        </p:nvSpPr>
        <p:spPr/>
        <p:txBody>
          <a:bodyPr/>
          <a:lstStyle>
            <a:lvl1pPr>
              <a:defRPr/>
            </a:lvl1pPr>
          </a:lstStyle>
          <a:p>
            <a:pPr>
              <a:defRPr/>
            </a:pPr>
            <a:fld id="{99BADDD3-C6D1-4D90-AB87-B686E376F97E}" type="slidenum">
              <a:rPr lang="en-US" altLang="en-US"/>
              <a:pPr>
                <a:defRPr/>
              </a:pPr>
              <a:t>‹#›</a:t>
            </a:fld>
            <a:endParaRPr lang="en-US" altLang="en-US"/>
          </a:p>
        </p:txBody>
      </p:sp>
    </p:spTree>
    <p:extLst>
      <p:ext uri="{BB962C8B-B14F-4D97-AF65-F5344CB8AC3E}">
        <p14:creationId xmlns:p14="http://schemas.microsoft.com/office/powerpoint/2010/main" val="20252222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Footer Placeholder 4"/>
          <p:cNvSpPr>
            <a:spLocks noGrp="1"/>
          </p:cNvSpPr>
          <p:nvPr>
            <p:ph type="ftr" sz="quarter" idx="10"/>
          </p:nvPr>
        </p:nvSpPr>
        <p:spPr/>
        <p:txBody>
          <a:bodyPr/>
          <a:lstStyle>
            <a:lvl1pPr>
              <a:defRPr/>
            </a:lvl1pPr>
          </a:lstStyle>
          <a:p>
            <a:pPr>
              <a:defRPr/>
            </a:pPr>
            <a:r>
              <a:rPr lang="el-GR" smtClean="0"/>
              <a:t>Ενότητα 11. Πλατυέλμινθες, Μεσόζωα και Νημερτίνοι</a:t>
            </a:r>
            <a:endParaRPr lang="en-US"/>
          </a:p>
        </p:txBody>
      </p:sp>
      <p:sp>
        <p:nvSpPr>
          <p:cNvPr id="5" name="Slide Number Placeholder 5"/>
          <p:cNvSpPr>
            <a:spLocks noGrp="1"/>
          </p:cNvSpPr>
          <p:nvPr>
            <p:ph type="sldNum" sz="quarter" idx="11"/>
          </p:nvPr>
        </p:nvSpPr>
        <p:spPr/>
        <p:txBody>
          <a:bodyPr/>
          <a:lstStyle>
            <a:lvl1pPr>
              <a:defRPr/>
            </a:lvl1pPr>
          </a:lstStyle>
          <a:p>
            <a:pPr>
              <a:defRPr/>
            </a:pPr>
            <a:fld id="{9921415E-15D4-4F39-9E33-EEC66C42B064}" type="slidenum">
              <a:rPr lang="en-US" altLang="en-US"/>
              <a:pPr>
                <a:defRPr/>
              </a:pPr>
              <a:t>‹#›</a:t>
            </a:fld>
            <a:endParaRPr lang="en-US" altLang="en-US"/>
          </a:p>
        </p:txBody>
      </p:sp>
    </p:spTree>
    <p:extLst>
      <p:ext uri="{BB962C8B-B14F-4D97-AF65-F5344CB8AC3E}">
        <p14:creationId xmlns:p14="http://schemas.microsoft.com/office/powerpoint/2010/main" val="37044547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normAutofit/>
          </a:bodyPr>
          <a:lstStyle>
            <a:lvl1pPr>
              <a:defRPr sz="4400"/>
            </a:lvl1pPr>
          </a:lstStyle>
          <a:p>
            <a:r>
              <a:rPr lang="el-GR" smtClean="0"/>
              <a:t>Στυλ κύριου τίτλου</a:t>
            </a:r>
            <a:endParaRPr lang="en-US" dirty="0"/>
          </a:p>
        </p:txBody>
      </p:sp>
      <p:sp>
        <p:nvSpPr>
          <p:cNvPr id="3" name="Text Placeholder 2"/>
          <p:cNvSpPr>
            <a:spLocks noGrp="1"/>
          </p:cNvSpPr>
          <p:nvPr>
            <p:ph type="body" idx="1"/>
          </p:nvPr>
        </p:nvSpPr>
        <p:spPr>
          <a:xfrm>
            <a:off x="623888" y="4589466"/>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smtClean="0"/>
              <a:t>Στυλ υποδείγματος κειμένου</a:t>
            </a:r>
          </a:p>
        </p:txBody>
      </p:sp>
      <p:sp>
        <p:nvSpPr>
          <p:cNvPr id="4" name="Footer Placeholder 4"/>
          <p:cNvSpPr>
            <a:spLocks noGrp="1"/>
          </p:cNvSpPr>
          <p:nvPr>
            <p:ph type="ftr" sz="quarter" idx="10"/>
          </p:nvPr>
        </p:nvSpPr>
        <p:spPr/>
        <p:txBody>
          <a:bodyPr/>
          <a:lstStyle>
            <a:lvl1pPr>
              <a:defRPr/>
            </a:lvl1pPr>
          </a:lstStyle>
          <a:p>
            <a:pPr>
              <a:defRPr/>
            </a:pPr>
            <a:r>
              <a:rPr lang="el-GR" smtClean="0"/>
              <a:t>Ενότητα 11. Πλατυέλμινθες, Μεσόζωα και Νημερτίνοι</a:t>
            </a:r>
            <a:endParaRPr lang="en-US"/>
          </a:p>
        </p:txBody>
      </p:sp>
      <p:sp>
        <p:nvSpPr>
          <p:cNvPr id="5" name="Slide Number Placeholder 5"/>
          <p:cNvSpPr>
            <a:spLocks noGrp="1"/>
          </p:cNvSpPr>
          <p:nvPr>
            <p:ph type="sldNum" sz="quarter" idx="11"/>
          </p:nvPr>
        </p:nvSpPr>
        <p:spPr/>
        <p:txBody>
          <a:bodyPr/>
          <a:lstStyle>
            <a:lvl1pPr>
              <a:defRPr/>
            </a:lvl1pPr>
          </a:lstStyle>
          <a:p>
            <a:pPr>
              <a:defRPr/>
            </a:pPr>
            <a:fld id="{01813571-281F-4CD4-B598-B91FEA86FE69}" type="slidenum">
              <a:rPr lang="en-US" altLang="en-US"/>
              <a:pPr>
                <a:defRPr/>
              </a:pPr>
              <a:t>‹#›</a:t>
            </a:fld>
            <a:endParaRPr lang="en-US" altLang="en-US"/>
          </a:p>
        </p:txBody>
      </p:sp>
    </p:spTree>
    <p:extLst>
      <p:ext uri="{BB962C8B-B14F-4D97-AF65-F5344CB8AC3E}">
        <p14:creationId xmlns:p14="http://schemas.microsoft.com/office/powerpoint/2010/main" val="34426518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Footer Placeholder 4"/>
          <p:cNvSpPr>
            <a:spLocks noGrp="1"/>
          </p:cNvSpPr>
          <p:nvPr>
            <p:ph type="ftr" sz="quarter" idx="10"/>
          </p:nvPr>
        </p:nvSpPr>
        <p:spPr/>
        <p:txBody>
          <a:bodyPr/>
          <a:lstStyle>
            <a:lvl1pPr>
              <a:defRPr/>
            </a:lvl1pPr>
          </a:lstStyle>
          <a:p>
            <a:pPr>
              <a:defRPr/>
            </a:pPr>
            <a:r>
              <a:rPr lang="el-GR" smtClean="0"/>
              <a:t>Ενότητα 11. Πλατυέλμινθες, Μεσόζωα και Νημερτίνοι</a:t>
            </a:r>
            <a:endParaRPr lang="en-US"/>
          </a:p>
        </p:txBody>
      </p:sp>
      <p:sp>
        <p:nvSpPr>
          <p:cNvPr id="6" name="Slide Number Placeholder 5"/>
          <p:cNvSpPr>
            <a:spLocks noGrp="1"/>
          </p:cNvSpPr>
          <p:nvPr>
            <p:ph type="sldNum" sz="quarter" idx="11"/>
          </p:nvPr>
        </p:nvSpPr>
        <p:spPr/>
        <p:txBody>
          <a:bodyPr/>
          <a:lstStyle>
            <a:lvl1pPr>
              <a:defRPr/>
            </a:lvl1pPr>
          </a:lstStyle>
          <a:p>
            <a:pPr>
              <a:defRPr/>
            </a:pPr>
            <a:fld id="{424DC42D-D695-45C5-A85F-1E420F753A89}" type="slidenum">
              <a:rPr lang="en-US" altLang="en-US"/>
              <a:pPr>
                <a:defRPr/>
              </a:pPr>
              <a:t>‹#›</a:t>
            </a:fld>
            <a:endParaRPr lang="en-US" altLang="en-US"/>
          </a:p>
        </p:txBody>
      </p:sp>
    </p:spTree>
    <p:extLst>
      <p:ext uri="{BB962C8B-B14F-4D97-AF65-F5344CB8AC3E}">
        <p14:creationId xmlns:p14="http://schemas.microsoft.com/office/powerpoint/2010/main" val="4119007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l-GR" smtClean="0"/>
              <a:t>Στυλ κύριου τίτλου</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Content Placeholder 3"/>
          <p:cNvSpPr>
            <a:spLocks noGrp="1"/>
          </p:cNvSpPr>
          <p:nvPr>
            <p:ph sz="half" idx="2"/>
          </p:nvPr>
        </p:nvSpPr>
        <p:spPr>
          <a:xfrm>
            <a:off x="629842" y="2505075"/>
            <a:ext cx="3868340" cy="368458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Content Placeholder 5"/>
          <p:cNvSpPr>
            <a:spLocks noGrp="1"/>
          </p:cNvSpPr>
          <p:nvPr>
            <p:ph sz="quarter" idx="4"/>
          </p:nvPr>
        </p:nvSpPr>
        <p:spPr>
          <a:xfrm>
            <a:off x="4629151" y="2505075"/>
            <a:ext cx="3887391" cy="368458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7" name="Footer Placeholder 4"/>
          <p:cNvSpPr>
            <a:spLocks noGrp="1"/>
          </p:cNvSpPr>
          <p:nvPr>
            <p:ph type="ftr" sz="quarter" idx="10"/>
          </p:nvPr>
        </p:nvSpPr>
        <p:spPr/>
        <p:txBody>
          <a:bodyPr/>
          <a:lstStyle>
            <a:lvl1pPr>
              <a:defRPr/>
            </a:lvl1pPr>
          </a:lstStyle>
          <a:p>
            <a:pPr>
              <a:defRPr/>
            </a:pPr>
            <a:r>
              <a:rPr lang="el-GR" smtClean="0"/>
              <a:t>Ενότητα 11. Πλατυέλμινθες, Μεσόζωα και Νημερτίνοι</a:t>
            </a:r>
            <a:endParaRPr lang="en-US"/>
          </a:p>
        </p:txBody>
      </p:sp>
      <p:sp>
        <p:nvSpPr>
          <p:cNvPr id="8" name="Slide Number Placeholder 5"/>
          <p:cNvSpPr>
            <a:spLocks noGrp="1"/>
          </p:cNvSpPr>
          <p:nvPr>
            <p:ph type="sldNum" sz="quarter" idx="11"/>
          </p:nvPr>
        </p:nvSpPr>
        <p:spPr/>
        <p:txBody>
          <a:bodyPr/>
          <a:lstStyle>
            <a:lvl1pPr>
              <a:defRPr/>
            </a:lvl1pPr>
          </a:lstStyle>
          <a:p>
            <a:pPr>
              <a:defRPr/>
            </a:pPr>
            <a:fld id="{F7B9E135-EB42-4E4C-A3B5-26B9ACD965FA}" type="slidenum">
              <a:rPr lang="en-US" altLang="en-US"/>
              <a:pPr>
                <a:defRPr/>
              </a:pPr>
              <a:t>‹#›</a:t>
            </a:fld>
            <a:endParaRPr lang="en-US" altLang="en-US"/>
          </a:p>
        </p:txBody>
      </p:sp>
    </p:spTree>
    <p:extLst>
      <p:ext uri="{BB962C8B-B14F-4D97-AF65-F5344CB8AC3E}">
        <p14:creationId xmlns:p14="http://schemas.microsoft.com/office/powerpoint/2010/main" val="14374017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7" name="Θέση εικόνας 6"/>
          <p:cNvSpPr>
            <a:spLocks noGrp="1"/>
          </p:cNvSpPr>
          <p:nvPr>
            <p:ph type="pic" sz="quarter" idx="13"/>
          </p:nvPr>
        </p:nvSpPr>
        <p:spPr>
          <a:xfrm>
            <a:off x="628652" y="1794696"/>
            <a:ext cx="7886699" cy="3836937"/>
          </a:xfrm>
        </p:spPr>
        <p:txBody>
          <a:bodyPr rtlCol="0">
            <a:normAutofit/>
          </a:bodyPr>
          <a:lstStyle/>
          <a:p>
            <a:pPr lvl="0"/>
            <a:r>
              <a:rPr lang="el-GR" noProof="0" smtClean="0"/>
              <a:t>Κάντε κλικ στο εικονίδιο για να προσθέσετε εικόνα</a:t>
            </a:r>
            <a:endParaRPr lang="el-GR" noProof="0" dirty="0"/>
          </a:p>
        </p:txBody>
      </p:sp>
      <p:sp>
        <p:nvSpPr>
          <p:cNvPr id="9" name="Θέση κειμένου 8"/>
          <p:cNvSpPr>
            <a:spLocks noGrp="1"/>
          </p:cNvSpPr>
          <p:nvPr>
            <p:ph type="body" sz="quarter" idx="14"/>
          </p:nvPr>
        </p:nvSpPr>
        <p:spPr>
          <a:xfrm>
            <a:off x="628651" y="5735638"/>
            <a:ext cx="7940675" cy="485775"/>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5" name="Footer Placeholder 4"/>
          <p:cNvSpPr>
            <a:spLocks noGrp="1"/>
          </p:cNvSpPr>
          <p:nvPr>
            <p:ph type="ftr" sz="quarter" idx="15"/>
          </p:nvPr>
        </p:nvSpPr>
        <p:spPr/>
        <p:txBody>
          <a:bodyPr/>
          <a:lstStyle>
            <a:lvl1pPr>
              <a:defRPr/>
            </a:lvl1pPr>
          </a:lstStyle>
          <a:p>
            <a:pPr>
              <a:defRPr/>
            </a:pPr>
            <a:r>
              <a:rPr lang="el-GR" smtClean="0"/>
              <a:t>Ενότητα 11. Πλατυέλμινθες, Μεσόζωα και Νημερτίνοι</a:t>
            </a:r>
            <a:endParaRPr lang="en-US"/>
          </a:p>
        </p:txBody>
      </p:sp>
      <p:sp>
        <p:nvSpPr>
          <p:cNvPr id="6" name="Slide Number Placeholder 5"/>
          <p:cNvSpPr>
            <a:spLocks noGrp="1"/>
          </p:cNvSpPr>
          <p:nvPr>
            <p:ph type="sldNum" sz="quarter" idx="16"/>
          </p:nvPr>
        </p:nvSpPr>
        <p:spPr/>
        <p:txBody>
          <a:bodyPr/>
          <a:lstStyle>
            <a:lvl1pPr>
              <a:defRPr/>
            </a:lvl1pPr>
          </a:lstStyle>
          <a:p>
            <a:pPr>
              <a:defRPr/>
            </a:pPr>
            <a:fld id="{841165EA-0570-493C-AF1C-AC8ACB52FD8A}" type="slidenum">
              <a:rPr lang="en-US" altLang="en-US"/>
              <a:pPr>
                <a:defRPr/>
              </a:pPr>
              <a:t>‹#›</a:t>
            </a:fld>
            <a:endParaRPr lang="en-US" altLang="en-US"/>
          </a:p>
        </p:txBody>
      </p:sp>
    </p:spTree>
    <p:extLst>
      <p:ext uri="{BB962C8B-B14F-4D97-AF65-F5344CB8AC3E}">
        <p14:creationId xmlns:p14="http://schemas.microsoft.com/office/powerpoint/2010/main" val="41281211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6" name="Θέση SmartArt 5"/>
          <p:cNvSpPr>
            <a:spLocks noGrp="1"/>
          </p:cNvSpPr>
          <p:nvPr>
            <p:ph type="dgm" sz="quarter" idx="12"/>
          </p:nvPr>
        </p:nvSpPr>
        <p:spPr>
          <a:xfrm>
            <a:off x="628650" y="1858963"/>
            <a:ext cx="7886700" cy="4261618"/>
          </a:xfrm>
        </p:spPr>
        <p:txBody>
          <a:bodyPr rtlCol="0">
            <a:normAutofit/>
          </a:bodyPr>
          <a:lstStyle/>
          <a:p>
            <a:pPr lvl="0"/>
            <a:r>
              <a:rPr lang="el-GR" noProof="0" smtClean="0"/>
              <a:t>Κάντε κλικ στο εικονίδιο για να προσθέσετε ένα γραφικό SmartArt</a:t>
            </a:r>
            <a:endParaRPr lang="el-GR" noProof="0"/>
          </a:p>
        </p:txBody>
      </p:sp>
      <p:sp>
        <p:nvSpPr>
          <p:cNvPr id="4" name="Footer Placeholder 4"/>
          <p:cNvSpPr>
            <a:spLocks noGrp="1"/>
          </p:cNvSpPr>
          <p:nvPr>
            <p:ph type="ftr" sz="quarter" idx="13"/>
          </p:nvPr>
        </p:nvSpPr>
        <p:spPr/>
        <p:txBody>
          <a:bodyPr/>
          <a:lstStyle>
            <a:lvl1pPr>
              <a:defRPr/>
            </a:lvl1pPr>
          </a:lstStyle>
          <a:p>
            <a:pPr>
              <a:defRPr/>
            </a:pPr>
            <a:r>
              <a:rPr lang="el-GR" smtClean="0"/>
              <a:t>Ενότητα 11. Πλατυέλμινθες, Μεσόζωα και Νημερτίνοι</a:t>
            </a:r>
            <a:endParaRPr lang="en-US"/>
          </a:p>
        </p:txBody>
      </p:sp>
      <p:sp>
        <p:nvSpPr>
          <p:cNvPr id="5" name="Slide Number Placeholder 5"/>
          <p:cNvSpPr>
            <a:spLocks noGrp="1"/>
          </p:cNvSpPr>
          <p:nvPr>
            <p:ph type="sldNum" sz="quarter" idx="14"/>
          </p:nvPr>
        </p:nvSpPr>
        <p:spPr/>
        <p:txBody>
          <a:bodyPr/>
          <a:lstStyle>
            <a:lvl1pPr>
              <a:defRPr/>
            </a:lvl1pPr>
          </a:lstStyle>
          <a:p>
            <a:pPr>
              <a:defRPr/>
            </a:pPr>
            <a:fld id="{C6224B32-CDA0-4438-AD17-B9E94F278527}" type="slidenum">
              <a:rPr lang="en-US" altLang="en-US"/>
              <a:pPr>
                <a:defRPr/>
              </a:pPr>
              <a:t>‹#›</a:t>
            </a:fld>
            <a:endParaRPr lang="en-US" altLang="en-US"/>
          </a:p>
        </p:txBody>
      </p:sp>
    </p:spTree>
    <p:extLst>
      <p:ext uri="{BB962C8B-B14F-4D97-AF65-F5344CB8AC3E}">
        <p14:creationId xmlns:p14="http://schemas.microsoft.com/office/powerpoint/2010/main" val="30673551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_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6" name="Θέση εικόνας 5"/>
          <p:cNvSpPr>
            <a:spLocks noGrp="1"/>
          </p:cNvSpPr>
          <p:nvPr>
            <p:ph type="pic" sz="quarter" idx="12"/>
          </p:nvPr>
        </p:nvSpPr>
        <p:spPr>
          <a:xfrm>
            <a:off x="628651" y="1843090"/>
            <a:ext cx="5300663" cy="4262437"/>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8" name="Θέση κειμένου 7"/>
          <p:cNvSpPr>
            <a:spLocks noGrp="1"/>
          </p:cNvSpPr>
          <p:nvPr>
            <p:ph type="body" sz="quarter" idx="13"/>
          </p:nvPr>
        </p:nvSpPr>
        <p:spPr>
          <a:xfrm>
            <a:off x="6091239" y="1843088"/>
            <a:ext cx="2595562" cy="4233862"/>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Footer Placeholder 4"/>
          <p:cNvSpPr>
            <a:spLocks noGrp="1"/>
          </p:cNvSpPr>
          <p:nvPr>
            <p:ph type="ftr" sz="quarter" idx="14"/>
          </p:nvPr>
        </p:nvSpPr>
        <p:spPr/>
        <p:txBody>
          <a:bodyPr/>
          <a:lstStyle>
            <a:lvl1pPr>
              <a:defRPr/>
            </a:lvl1pPr>
          </a:lstStyle>
          <a:p>
            <a:pPr>
              <a:defRPr/>
            </a:pPr>
            <a:r>
              <a:rPr lang="el-GR" smtClean="0"/>
              <a:t>Ενότητα 11. Πλατυέλμινθες, Μεσόζωα και Νημερτίνοι</a:t>
            </a:r>
            <a:endParaRPr lang="en-US"/>
          </a:p>
        </p:txBody>
      </p:sp>
      <p:sp>
        <p:nvSpPr>
          <p:cNvPr id="7" name="Slide Number Placeholder 5"/>
          <p:cNvSpPr>
            <a:spLocks noGrp="1"/>
          </p:cNvSpPr>
          <p:nvPr>
            <p:ph type="sldNum" sz="quarter" idx="15"/>
          </p:nvPr>
        </p:nvSpPr>
        <p:spPr/>
        <p:txBody>
          <a:bodyPr/>
          <a:lstStyle>
            <a:lvl1pPr>
              <a:defRPr/>
            </a:lvl1pPr>
          </a:lstStyle>
          <a:p>
            <a:pPr>
              <a:defRPr/>
            </a:pPr>
            <a:fld id="{00131BA1-FD2D-4C71-8050-7B05292A0620}" type="slidenum">
              <a:rPr lang="en-US" altLang="en-US"/>
              <a:pPr>
                <a:defRPr/>
              </a:pPr>
              <a:t>‹#›</a:t>
            </a:fld>
            <a:endParaRPr lang="en-US" altLang="en-US"/>
          </a:p>
        </p:txBody>
      </p:sp>
    </p:spTree>
    <p:extLst>
      <p:ext uri="{BB962C8B-B14F-4D97-AF65-F5344CB8AC3E}">
        <p14:creationId xmlns:p14="http://schemas.microsoft.com/office/powerpoint/2010/main" val="17304470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29"/>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l-GR" altLang="el-GR" smtClean="0"/>
              <a:t>Στυλ κύριου τίτλου</a:t>
            </a:r>
            <a:endParaRPr lang="en-US" altLang="el-GR" smtClean="0"/>
          </a:p>
        </p:txBody>
      </p:sp>
      <p:sp>
        <p:nvSpPr>
          <p:cNvPr id="1027"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l-GR" altLang="el-GR" smtClean="0"/>
              <a:t>Στυλ υποδείγματος κειμένου</a:t>
            </a:r>
          </a:p>
          <a:p>
            <a:pPr lvl="1"/>
            <a:r>
              <a:rPr lang="el-GR" altLang="el-GR" smtClean="0"/>
              <a:t>Δεύτερου επιπέδου</a:t>
            </a:r>
          </a:p>
          <a:p>
            <a:pPr lvl="2"/>
            <a:r>
              <a:rPr lang="el-GR" altLang="el-GR" smtClean="0"/>
              <a:t>Τρίτου επιπέδου</a:t>
            </a:r>
          </a:p>
          <a:p>
            <a:pPr lvl="3"/>
            <a:r>
              <a:rPr lang="el-GR" altLang="el-GR" smtClean="0"/>
              <a:t>Τέταρτου επιπέδου</a:t>
            </a:r>
          </a:p>
          <a:p>
            <a:pPr lvl="4"/>
            <a:r>
              <a:rPr lang="el-GR" altLang="el-GR" smtClean="0"/>
              <a:t>Πέμπτου επιπέδου</a:t>
            </a:r>
            <a:endParaRPr lang="en-US" altLang="el-GR" smtClean="0"/>
          </a:p>
        </p:txBody>
      </p:sp>
      <p:sp>
        <p:nvSpPr>
          <p:cNvPr id="5" name="Footer Placeholder 4"/>
          <p:cNvSpPr>
            <a:spLocks noGrp="1"/>
          </p:cNvSpPr>
          <p:nvPr>
            <p:ph type="ftr" sz="quarter" idx="3"/>
          </p:nvPr>
        </p:nvSpPr>
        <p:spPr>
          <a:xfrm>
            <a:off x="1133475" y="6326188"/>
            <a:ext cx="6831013" cy="279400"/>
          </a:xfrm>
          <a:prstGeom prst="rect">
            <a:avLst/>
          </a:prstGeom>
          <a:solidFill>
            <a:schemeClr val="bg1">
              <a:lumMod val="95000"/>
            </a:schemeClr>
          </a:solidFill>
        </p:spPr>
        <p:txBody>
          <a:bodyPr vert="horz" lIns="91440" tIns="45720" rIns="91440" bIns="45720" rtlCol="0" anchor="ctr"/>
          <a:lstStyle>
            <a:lvl1pPr algn="l" eaLnBrk="1" hangingPunct="1">
              <a:defRPr sz="1200">
                <a:solidFill>
                  <a:schemeClr val="tx1">
                    <a:tint val="75000"/>
                  </a:schemeClr>
                </a:solidFill>
                <a:latin typeface="+mj-lt"/>
              </a:defRPr>
            </a:lvl1pPr>
          </a:lstStyle>
          <a:p>
            <a:pPr>
              <a:defRPr/>
            </a:pPr>
            <a:r>
              <a:rPr lang="el-GR" smtClean="0"/>
              <a:t>Ενότητα 11. Πλατυέλμινθες, Μεσόζωα και Νημερτίνοι</a:t>
            </a:r>
            <a:endParaRPr lang="en-US"/>
          </a:p>
        </p:txBody>
      </p:sp>
      <p:sp>
        <p:nvSpPr>
          <p:cNvPr id="6" name="Slide Number Placeholder 5"/>
          <p:cNvSpPr>
            <a:spLocks noGrp="1"/>
          </p:cNvSpPr>
          <p:nvPr>
            <p:ph type="sldNum" sz="quarter" idx="4"/>
          </p:nvPr>
        </p:nvSpPr>
        <p:spPr>
          <a:xfrm>
            <a:off x="8097838" y="6326188"/>
            <a:ext cx="417512" cy="279400"/>
          </a:xfrm>
          <a:prstGeom prst="rect">
            <a:avLst/>
          </a:prstGeom>
          <a:solidFill>
            <a:schemeClr val="bg1">
              <a:lumMod val="95000"/>
            </a:schemeClr>
          </a:solidFill>
        </p:spPr>
        <p:txBody>
          <a:bodyPr vert="horz" lIns="91440" tIns="45720" rIns="91440" bIns="45720" rtlCol="0" anchor="ctr"/>
          <a:lstStyle>
            <a:lvl1pPr algn="r" eaLnBrk="1" hangingPunct="1">
              <a:defRPr sz="1200">
                <a:solidFill>
                  <a:schemeClr val="tx1">
                    <a:tint val="75000"/>
                  </a:schemeClr>
                </a:solidFill>
                <a:latin typeface="+mj-lt"/>
              </a:defRPr>
            </a:lvl1pPr>
          </a:lstStyle>
          <a:p>
            <a:pPr>
              <a:defRPr/>
            </a:pPr>
            <a:fld id="{4738AEAC-7459-407F-AD81-B09026A56104}" type="slidenum">
              <a:rPr lang="en-US" altLang="en-US"/>
              <a:pPr>
                <a:defRPr/>
              </a:pPr>
              <a:t>‹#›</a:t>
            </a:fld>
            <a:endParaRPr lang="en-US" altLang="en-US"/>
          </a:p>
        </p:txBody>
      </p:sp>
      <p:pic>
        <p:nvPicPr>
          <p:cNvPr id="1030" name="Picture 6" descr="Λογότυπο Εθνικόν και Καποδιστριακόν Πανεπιστήμιον Αθηνών"/>
          <p:cNvPicPr>
            <a:picLocks noChangeAspect="1"/>
          </p:cNvPicPr>
          <p:nvPr/>
        </p:nvPicPr>
        <p:blipFill>
          <a:blip r:embed="rId30">
            <a:extLst>
              <a:ext uri="{28A0092B-C50C-407E-A947-70E740481C1C}">
                <a14:useLocalDpi xmlns:a14="http://schemas.microsoft.com/office/drawing/2010/main" val="0"/>
              </a:ext>
            </a:extLst>
          </a:blip>
          <a:srcRect l="2" r="85167"/>
          <a:stretch>
            <a:fillRect/>
          </a:stretch>
        </p:blipFill>
        <p:spPr bwMode="auto">
          <a:xfrm>
            <a:off x="692150" y="6235700"/>
            <a:ext cx="3762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86"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 id="2147483870" r:id="rId12"/>
    <p:sldLayoutId id="2147483871" r:id="rId13"/>
    <p:sldLayoutId id="2147483872" r:id="rId14"/>
    <p:sldLayoutId id="2147483873" r:id="rId15"/>
    <p:sldLayoutId id="2147483874" r:id="rId16"/>
    <p:sldLayoutId id="2147483875" r:id="rId17"/>
    <p:sldLayoutId id="2147483876" r:id="rId18"/>
    <p:sldLayoutId id="2147483877" r:id="rId19"/>
    <p:sldLayoutId id="2147483878" r:id="rId20"/>
    <p:sldLayoutId id="2147483879" r:id="rId21"/>
    <p:sldLayoutId id="2147483880" r:id="rId22"/>
    <p:sldLayoutId id="2147483881" r:id="rId23"/>
    <p:sldLayoutId id="2147483882" r:id="rId24"/>
    <p:sldLayoutId id="2147483883" r:id="rId25"/>
    <p:sldLayoutId id="2147483884" r:id="rId26"/>
    <p:sldLayoutId id="2147483885" r:id="rId27"/>
  </p:sldLayoutIdLst>
  <p:hf hdr="0" dt="0"/>
  <p:txStyles>
    <p:titleStyle>
      <a:lvl1pPr algn="ctr" rtl="0" eaLnBrk="0" fontAlgn="base" hangingPunct="0">
        <a:lnSpc>
          <a:spcPct val="90000"/>
        </a:lnSpc>
        <a:spcBef>
          <a:spcPct val="0"/>
        </a:spcBef>
        <a:spcAft>
          <a:spcPct val="0"/>
        </a:spcAft>
        <a:defRPr sz="4400" b="1" kern="1200">
          <a:solidFill>
            <a:srgbClr val="2E75B6"/>
          </a:solidFill>
          <a:latin typeface="+mj-lt"/>
          <a:ea typeface="Tahoma" panose="020B0604030504040204" pitchFamily="34" charset="0"/>
          <a:cs typeface="Tahoma" panose="020B0604030504040204" pitchFamily="34" charset="0"/>
        </a:defRPr>
      </a:lvl1pPr>
      <a:lvl2pPr algn="ctr" rtl="0" eaLnBrk="0" fontAlgn="base" hangingPunct="0">
        <a:lnSpc>
          <a:spcPct val="90000"/>
        </a:lnSpc>
        <a:spcBef>
          <a:spcPct val="0"/>
        </a:spcBef>
        <a:spcAft>
          <a:spcPct val="0"/>
        </a:spcAft>
        <a:defRPr sz="4400" b="1">
          <a:solidFill>
            <a:srgbClr val="2E75B6"/>
          </a:solidFill>
          <a:latin typeface="Calibri" panose="020F0502020204030204" pitchFamily="34" charset="0"/>
          <a:cs typeface="Tahoma" panose="020B0604030504040204" pitchFamily="34" charset="0"/>
        </a:defRPr>
      </a:lvl2pPr>
      <a:lvl3pPr algn="ctr" rtl="0" eaLnBrk="0" fontAlgn="base" hangingPunct="0">
        <a:lnSpc>
          <a:spcPct val="90000"/>
        </a:lnSpc>
        <a:spcBef>
          <a:spcPct val="0"/>
        </a:spcBef>
        <a:spcAft>
          <a:spcPct val="0"/>
        </a:spcAft>
        <a:defRPr sz="4400" b="1">
          <a:solidFill>
            <a:srgbClr val="2E75B6"/>
          </a:solidFill>
          <a:latin typeface="Calibri" panose="020F0502020204030204" pitchFamily="34" charset="0"/>
          <a:cs typeface="Tahoma" panose="020B0604030504040204" pitchFamily="34" charset="0"/>
        </a:defRPr>
      </a:lvl3pPr>
      <a:lvl4pPr algn="ctr" rtl="0" eaLnBrk="0" fontAlgn="base" hangingPunct="0">
        <a:lnSpc>
          <a:spcPct val="90000"/>
        </a:lnSpc>
        <a:spcBef>
          <a:spcPct val="0"/>
        </a:spcBef>
        <a:spcAft>
          <a:spcPct val="0"/>
        </a:spcAft>
        <a:defRPr sz="4400" b="1">
          <a:solidFill>
            <a:srgbClr val="2E75B6"/>
          </a:solidFill>
          <a:latin typeface="Calibri" panose="020F0502020204030204" pitchFamily="34" charset="0"/>
          <a:cs typeface="Tahoma" panose="020B0604030504040204" pitchFamily="34" charset="0"/>
        </a:defRPr>
      </a:lvl4pPr>
      <a:lvl5pPr algn="ctr" rtl="0" eaLnBrk="0" fontAlgn="base" hangingPunct="0">
        <a:lnSpc>
          <a:spcPct val="90000"/>
        </a:lnSpc>
        <a:spcBef>
          <a:spcPct val="0"/>
        </a:spcBef>
        <a:spcAft>
          <a:spcPct val="0"/>
        </a:spcAft>
        <a:defRPr sz="4400" b="1">
          <a:solidFill>
            <a:srgbClr val="2E75B6"/>
          </a:solidFill>
          <a:latin typeface="Calibri" panose="020F0502020204030204" pitchFamily="34" charset="0"/>
          <a:cs typeface="Tahoma" panose="020B0604030504040204" pitchFamily="34" charset="0"/>
        </a:defRPr>
      </a:lvl5pPr>
      <a:lvl6pPr marL="457200" algn="ctr" rtl="0" eaLnBrk="1" fontAlgn="base" hangingPunct="1">
        <a:lnSpc>
          <a:spcPct val="90000"/>
        </a:lnSpc>
        <a:spcBef>
          <a:spcPct val="0"/>
        </a:spcBef>
        <a:spcAft>
          <a:spcPct val="0"/>
        </a:spcAft>
        <a:defRPr sz="4400" b="1">
          <a:solidFill>
            <a:srgbClr val="2E75B6"/>
          </a:solidFill>
          <a:latin typeface="Calibri" panose="020F0502020204030204" pitchFamily="34" charset="0"/>
          <a:cs typeface="Tahoma" panose="020B0604030504040204" pitchFamily="34" charset="0"/>
        </a:defRPr>
      </a:lvl6pPr>
      <a:lvl7pPr marL="914400" algn="ctr" rtl="0" eaLnBrk="1" fontAlgn="base" hangingPunct="1">
        <a:lnSpc>
          <a:spcPct val="90000"/>
        </a:lnSpc>
        <a:spcBef>
          <a:spcPct val="0"/>
        </a:spcBef>
        <a:spcAft>
          <a:spcPct val="0"/>
        </a:spcAft>
        <a:defRPr sz="4400" b="1">
          <a:solidFill>
            <a:srgbClr val="2E75B6"/>
          </a:solidFill>
          <a:latin typeface="Calibri" panose="020F0502020204030204" pitchFamily="34" charset="0"/>
          <a:cs typeface="Tahoma" panose="020B0604030504040204" pitchFamily="34" charset="0"/>
        </a:defRPr>
      </a:lvl7pPr>
      <a:lvl8pPr marL="1371600" algn="ctr" rtl="0" eaLnBrk="1" fontAlgn="base" hangingPunct="1">
        <a:lnSpc>
          <a:spcPct val="90000"/>
        </a:lnSpc>
        <a:spcBef>
          <a:spcPct val="0"/>
        </a:spcBef>
        <a:spcAft>
          <a:spcPct val="0"/>
        </a:spcAft>
        <a:defRPr sz="4400" b="1">
          <a:solidFill>
            <a:srgbClr val="2E75B6"/>
          </a:solidFill>
          <a:latin typeface="Calibri" panose="020F0502020204030204" pitchFamily="34" charset="0"/>
          <a:cs typeface="Tahoma" panose="020B0604030504040204" pitchFamily="34" charset="0"/>
        </a:defRPr>
      </a:lvl8pPr>
      <a:lvl9pPr marL="1828800" algn="ctr" rtl="0" eaLnBrk="1" fontAlgn="base" hangingPunct="1">
        <a:lnSpc>
          <a:spcPct val="90000"/>
        </a:lnSpc>
        <a:spcBef>
          <a:spcPct val="0"/>
        </a:spcBef>
        <a:spcAft>
          <a:spcPct val="0"/>
        </a:spcAft>
        <a:defRPr sz="4400" b="1">
          <a:solidFill>
            <a:srgbClr val="2E75B6"/>
          </a:solidFill>
          <a:latin typeface="Calibri" panose="020F0502020204030204" pitchFamily="34" charset="0"/>
          <a:cs typeface="Tahoma" panose="020B060403050404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3200" kern="1200">
          <a:solidFill>
            <a:schemeClr val="tx1"/>
          </a:solidFill>
          <a:latin typeface="+mn-lt"/>
          <a:ea typeface="Tahoma" panose="020B0604030504040204" pitchFamily="34" charset="0"/>
          <a:cs typeface="Tahoma" panose="020B060403050404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800" kern="1200">
          <a:solidFill>
            <a:schemeClr val="tx1"/>
          </a:solidFill>
          <a:latin typeface="+mn-lt"/>
          <a:ea typeface="Tahoma" panose="020B0604030504040204" pitchFamily="34" charset="0"/>
          <a:cs typeface="Tahoma" panose="020B060403050404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Tahoma" panose="020B0604030504040204" pitchFamily="34" charset="0"/>
          <a:cs typeface="Tahoma" panose="020B060403050404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200" kern="1200">
          <a:solidFill>
            <a:schemeClr val="tx1"/>
          </a:solidFill>
          <a:latin typeface="+mn-lt"/>
          <a:ea typeface="Tahoma" panose="020B0604030504040204" pitchFamily="34" charset="0"/>
          <a:cs typeface="Tahoma" panose="020B060403050404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7.xml"/><Relationship Id="rId5" Type="http://schemas.openxmlformats.org/officeDocument/2006/relationships/image" Target="../media/image17.jpeg"/><Relationship Id="rId4" Type="http://schemas.openxmlformats.org/officeDocument/2006/relationships/image" Target="../media/image16.png"/></Relationships>
</file>

<file path=ppt/slides/_rels/slide2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2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2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27.xml"/><Relationship Id="rId5" Type="http://schemas.openxmlformats.org/officeDocument/2006/relationships/image" Target="../media/image41.jpeg"/><Relationship Id="rId4" Type="http://schemas.openxmlformats.org/officeDocument/2006/relationships/image" Target="../media/image40.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7.xml"/><Relationship Id="rId5" Type="http://schemas.openxmlformats.org/officeDocument/2006/relationships/image" Target="../media/image5.png"/><Relationship Id="rId4" Type="http://schemas.openxmlformats.org/officeDocument/2006/relationships/image" Target="../media/image4.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5b1%5d%20http:/creativecommons.org/licenses/by-nc-sa/4.0/" TargetMode="External"/><Relationship Id="rId1" Type="http://schemas.openxmlformats.org/officeDocument/2006/relationships/slideLayout" Target="../slideLayouts/slideLayout1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Τίτλος 1"/>
          <p:cNvSpPr>
            <a:spLocks noGrp="1"/>
          </p:cNvSpPr>
          <p:nvPr>
            <p:ph type="ctrTitle"/>
          </p:nvPr>
        </p:nvSpPr>
        <p:spPr>
          <a:xfrm>
            <a:off x="685800" y="2006600"/>
            <a:ext cx="7772400" cy="947738"/>
          </a:xfrm>
        </p:spPr>
        <p:txBody>
          <a:bodyPr/>
          <a:lstStyle/>
          <a:p>
            <a:pPr eaLnBrk="1" hangingPunct="1"/>
            <a:r>
              <a:rPr lang="el-GR" altLang="el-GR" smtClean="0">
                <a:solidFill>
                  <a:srgbClr val="0070C0"/>
                </a:solidFill>
              </a:rPr>
              <a:t>Ζωολογία Ι</a:t>
            </a:r>
          </a:p>
        </p:txBody>
      </p:sp>
      <p:sp>
        <p:nvSpPr>
          <p:cNvPr id="4099" name="Υπότιτλος 2"/>
          <p:cNvSpPr>
            <a:spLocks noGrp="1"/>
          </p:cNvSpPr>
          <p:nvPr>
            <p:ph type="body" sz="quarter" idx="10"/>
          </p:nvPr>
        </p:nvSpPr>
        <p:spPr>
          <a:xfrm>
            <a:off x="684213" y="3384550"/>
            <a:ext cx="8064500" cy="1752600"/>
          </a:xfrm>
        </p:spPr>
        <p:txBody>
          <a:bodyPr/>
          <a:lstStyle/>
          <a:p>
            <a:pPr algn="l" eaLnBrk="1" hangingPunct="1"/>
            <a:r>
              <a:rPr lang="el-GR" altLang="el-GR" b="1" dirty="0" smtClean="0">
                <a:solidFill>
                  <a:srgbClr val="0070C0"/>
                </a:solidFill>
              </a:rPr>
              <a:t>Ενότητα </a:t>
            </a:r>
            <a:r>
              <a:rPr lang="en-US" altLang="el-GR" b="1" dirty="0" smtClean="0">
                <a:solidFill>
                  <a:srgbClr val="0070C0"/>
                </a:solidFill>
              </a:rPr>
              <a:t>11</a:t>
            </a:r>
            <a:r>
              <a:rPr lang="el-GR" altLang="el-GR" dirty="0" smtClean="0">
                <a:solidFill>
                  <a:srgbClr val="0070C0"/>
                </a:solidFill>
              </a:rPr>
              <a:t>:</a:t>
            </a:r>
            <a:r>
              <a:rPr lang="en-US" altLang="el-GR" dirty="0" smtClean="0">
                <a:solidFill>
                  <a:srgbClr val="5075BC"/>
                </a:solidFill>
              </a:rPr>
              <a:t> </a:t>
            </a:r>
            <a:r>
              <a:rPr lang="el-GR" altLang="el-GR" dirty="0" err="1" smtClean="0"/>
              <a:t>Πλατυέλμινθες</a:t>
            </a:r>
            <a:r>
              <a:rPr lang="el-GR" altLang="el-GR" dirty="0" smtClean="0"/>
              <a:t>, </a:t>
            </a:r>
            <a:r>
              <a:rPr lang="el-GR" altLang="el-GR" dirty="0" err="1" smtClean="0"/>
              <a:t>Μεσόζωα</a:t>
            </a:r>
            <a:r>
              <a:rPr lang="el-GR" altLang="el-GR" dirty="0" smtClean="0"/>
              <a:t> και </a:t>
            </a:r>
            <a:r>
              <a:rPr lang="el-GR" altLang="el-GR" dirty="0" err="1" smtClean="0"/>
              <a:t>Νημερτίνοι</a:t>
            </a:r>
            <a:endParaRPr lang="el-GR" altLang="el-GR" dirty="0" smtClean="0"/>
          </a:p>
          <a:p>
            <a:pPr eaLnBrk="1" hangingPunct="1"/>
            <a:endParaRPr lang="en-US" altLang="el-GR" dirty="0" smtClean="0"/>
          </a:p>
          <a:p>
            <a:pPr eaLnBrk="1" hangingPunct="1"/>
            <a:r>
              <a:rPr lang="el-GR" altLang="el-GR" dirty="0" smtClean="0"/>
              <a:t>Σκαρλάτος </a:t>
            </a:r>
            <a:r>
              <a:rPr lang="el-GR" altLang="el-GR" dirty="0" err="1" smtClean="0"/>
              <a:t>Ντέντος</a:t>
            </a:r>
            <a:r>
              <a:rPr lang="el-GR" altLang="el-GR" dirty="0" smtClean="0"/>
              <a:t>, </a:t>
            </a:r>
            <a:r>
              <a:rPr lang="el-GR" altLang="el-GR" dirty="0" err="1" smtClean="0"/>
              <a:t>Επικ</a:t>
            </a:r>
            <a:r>
              <a:rPr lang="el-GR" altLang="el-GR" dirty="0" smtClean="0"/>
              <a:t>. Καθηγητής</a:t>
            </a:r>
          </a:p>
          <a:p>
            <a:pPr eaLnBrk="1" hangingPunct="1"/>
            <a:r>
              <a:rPr lang="el-GR" altLang="el-GR" dirty="0" smtClean="0"/>
              <a:t>Σχολή Θετικών Επιστημών</a:t>
            </a:r>
          </a:p>
          <a:p>
            <a:pPr eaLnBrk="1" hangingPunct="1"/>
            <a:r>
              <a:rPr lang="el-GR" altLang="el-GR" dirty="0" smtClean="0"/>
              <a:t>Τμήμα Βιολογίας</a:t>
            </a:r>
            <a:endParaRPr lang="en-US" altLang="el-GR" dirty="0" smtClean="0"/>
          </a:p>
          <a:p>
            <a:pPr eaLnBrk="1" hangingPunct="1"/>
            <a:endParaRPr lang="el-GR" altLang="el-GR" dirty="0"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Τίτλος 1"/>
          <p:cNvSpPr>
            <a:spLocks noGrp="1"/>
          </p:cNvSpPr>
          <p:nvPr>
            <p:ph type="title"/>
          </p:nvPr>
        </p:nvSpPr>
        <p:spPr>
          <a:xfrm>
            <a:off x="-108199" y="271491"/>
            <a:ext cx="4248151" cy="1600200"/>
          </a:xfrm>
        </p:spPr>
        <p:txBody>
          <a:bodyPr/>
          <a:lstStyle/>
          <a:p>
            <a:pPr eaLnBrk="1" hangingPunct="1"/>
            <a:r>
              <a:rPr lang="el-GR" altLang="en-US" sz="4000" dirty="0" smtClean="0">
                <a:solidFill>
                  <a:srgbClr val="0070C0"/>
                </a:solidFill>
                <a:cs typeface="Times New Roman" panose="02020603050405020304" pitchFamily="18" charset="0"/>
              </a:rPr>
              <a:t>Φύλο </a:t>
            </a:r>
            <a:br>
              <a:rPr lang="el-GR" altLang="en-US" sz="4000" dirty="0" smtClean="0">
                <a:solidFill>
                  <a:srgbClr val="0070C0"/>
                </a:solidFill>
                <a:cs typeface="Times New Roman" panose="02020603050405020304" pitchFamily="18" charset="0"/>
              </a:rPr>
            </a:br>
            <a:r>
              <a:rPr lang="el-GR" altLang="en-US" sz="4000" dirty="0" err="1" smtClean="0">
                <a:solidFill>
                  <a:srgbClr val="0070C0"/>
                </a:solidFill>
                <a:cs typeface="Times New Roman" panose="02020603050405020304" pitchFamily="18" charset="0"/>
              </a:rPr>
              <a:t>Ακοιλόμορφα</a:t>
            </a:r>
            <a:r>
              <a:rPr lang="el-GR" altLang="en-US" sz="4000" dirty="0" smtClean="0">
                <a:solidFill>
                  <a:srgbClr val="0070C0"/>
                </a:solidFill>
                <a:cs typeface="Times New Roman" panose="02020603050405020304" pitchFamily="18" charset="0"/>
              </a:rPr>
              <a:t> 6/6</a:t>
            </a:r>
            <a:endParaRPr lang="en-US" altLang="el-GR" sz="4000" dirty="0" smtClean="0">
              <a:solidFill>
                <a:srgbClr val="0070C0"/>
              </a:solidFill>
            </a:endParaRPr>
          </a:p>
        </p:txBody>
      </p:sp>
      <p:pic>
        <p:nvPicPr>
          <p:cNvPr id="17411" name="Θέση εικόνας 6"/>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3988507" y="77787"/>
            <a:ext cx="5080000" cy="6065838"/>
          </a:xfrm>
        </p:spPr>
      </p:pic>
      <p:sp>
        <p:nvSpPr>
          <p:cNvPr id="17412" name="Θέση κειμένου 7"/>
          <p:cNvSpPr>
            <a:spLocks noGrp="1"/>
          </p:cNvSpPr>
          <p:nvPr>
            <p:ph type="body" sz="half" idx="2"/>
          </p:nvPr>
        </p:nvSpPr>
        <p:spPr>
          <a:xfrm>
            <a:off x="290513" y="2057400"/>
            <a:ext cx="3327400" cy="3811588"/>
          </a:xfrm>
        </p:spPr>
        <p:txBody>
          <a:bodyPr/>
          <a:lstStyle/>
          <a:p>
            <a:pPr eaLnBrk="1" hangingPunct="1"/>
            <a:endParaRPr lang="el-GR" altLang="en-US" dirty="0" smtClean="0">
              <a:cs typeface="Times New Roman" panose="02020603050405020304" pitchFamily="18" charset="0"/>
            </a:endParaRPr>
          </a:p>
          <a:p>
            <a:pPr eaLnBrk="1" hangingPunct="1"/>
            <a:endParaRPr lang="el-GR" altLang="en-US" dirty="0" smtClean="0">
              <a:cs typeface="Times New Roman" panose="02020603050405020304" pitchFamily="18" charset="0"/>
            </a:endParaRPr>
          </a:p>
          <a:p>
            <a:pPr eaLnBrk="1" hangingPunct="1"/>
            <a:endParaRPr lang="el-GR" altLang="en-US" dirty="0" smtClean="0">
              <a:cs typeface="Times New Roman" panose="02020603050405020304" pitchFamily="18" charset="0"/>
            </a:endParaRPr>
          </a:p>
          <a:p>
            <a:pPr eaLnBrk="1" hangingPunct="1"/>
            <a:endParaRPr lang="el-GR" altLang="en-US" dirty="0" smtClean="0">
              <a:cs typeface="Times New Roman" panose="02020603050405020304" pitchFamily="18" charset="0"/>
            </a:endParaRPr>
          </a:p>
          <a:p>
            <a:pPr eaLnBrk="1" hangingPunct="1"/>
            <a:endParaRPr lang="el-GR" altLang="en-US" dirty="0" smtClean="0">
              <a:cs typeface="Times New Roman" panose="02020603050405020304" pitchFamily="18" charset="0"/>
            </a:endParaRPr>
          </a:p>
          <a:p>
            <a:pPr eaLnBrk="1" hangingPunct="1"/>
            <a:r>
              <a:rPr lang="el-GR" altLang="en-US" dirty="0" smtClean="0">
                <a:cs typeface="Times New Roman" panose="02020603050405020304" pitchFamily="18" charset="0"/>
              </a:rPr>
              <a:t>* </a:t>
            </a:r>
            <a:r>
              <a:rPr lang="en-US" altLang="en-US" dirty="0" err="1" smtClean="0">
                <a:cs typeface="Times New Roman" panose="02020603050405020304" pitchFamily="18" charset="0"/>
              </a:rPr>
              <a:t>Maxmen</a:t>
            </a:r>
            <a:r>
              <a:rPr lang="en-US" altLang="en-US" dirty="0" smtClean="0">
                <a:cs typeface="Times New Roman" panose="02020603050405020304" pitchFamily="18" charset="0"/>
              </a:rPr>
              <a:t>, A. (2011). "Evolution: A can of worms". </a:t>
            </a:r>
            <a:r>
              <a:rPr lang="en-US" altLang="en-US" i="1" dirty="0" smtClean="0">
                <a:cs typeface="Times New Roman" panose="02020603050405020304" pitchFamily="18" charset="0"/>
              </a:rPr>
              <a:t>Nature</a:t>
            </a:r>
            <a:r>
              <a:rPr lang="en-US" altLang="en-US" dirty="0" smtClean="0">
                <a:cs typeface="Times New Roman" panose="02020603050405020304" pitchFamily="18" charset="0"/>
              </a:rPr>
              <a:t> </a:t>
            </a:r>
            <a:r>
              <a:rPr lang="en-US" altLang="en-US" b="1" dirty="0" smtClean="0">
                <a:cs typeface="Times New Roman" panose="02020603050405020304" pitchFamily="18" charset="0"/>
              </a:rPr>
              <a:t>470</a:t>
            </a:r>
            <a:r>
              <a:rPr lang="en-US" altLang="en-US" dirty="0" smtClean="0">
                <a:cs typeface="Times New Roman" panose="02020603050405020304" pitchFamily="18" charset="0"/>
              </a:rPr>
              <a:t>: 161. </a:t>
            </a:r>
            <a:endParaRPr lang="el-GR" altLang="en-US" dirty="0" smtClean="0">
              <a:cs typeface="Times New Roman" panose="02020603050405020304" pitchFamily="18" charset="0"/>
            </a:endParaRPr>
          </a:p>
          <a:p>
            <a:pPr eaLnBrk="1" hangingPunct="1"/>
            <a:r>
              <a:rPr lang="en-US" altLang="en-US" dirty="0" smtClean="0">
                <a:cs typeface="Times New Roman" panose="02020603050405020304" pitchFamily="18" charset="0"/>
              </a:rPr>
              <a:t>Philippe, H.; </a:t>
            </a:r>
            <a:r>
              <a:rPr lang="en-US" altLang="en-US" dirty="0" err="1" smtClean="0">
                <a:cs typeface="Times New Roman" panose="02020603050405020304" pitchFamily="18" charset="0"/>
              </a:rPr>
              <a:t>Brinkmann</a:t>
            </a:r>
            <a:r>
              <a:rPr lang="en-US" altLang="en-US" dirty="0" smtClean="0">
                <a:cs typeface="Times New Roman" panose="02020603050405020304" pitchFamily="18" charset="0"/>
              </a:rPr>
              <a:t>, H.; Copley, R. R.; </a:t>
            </a:r>
            <a:r>
              <a:rPr lang="en-US" altLang="en-US" dirty="0" err="1" smtClean="0">
                <a:cs typeface="Times New Roman" panose="02020603050405020304" pitchFamily="18" charset="0"/>
              </a:rPr>
              <a:t>Moroz</a:t>
            </a:r>
            <a:r>
              <a:rPr lang="en-US" altLang="en-US" dirty="0" smtClean="0">
                <a:cs typeface="Times New Roman" panose="02020603050405020304" pitchFamily="18" charset="0"/>
              </a:rPr>
              <a:t>, L. L.; Nakano, H.; </a:t>
            </a:r>
            <a:r>
              <a:rPr lang="en-US" altLang="en-US" dirty="0" err="1" smtClean="0">
                <a:cs typeface="Times New Roman" panose="02020603050405020304" pitchFamily="18" charset="0"/>
              </a:rPr>
              <a:t>Poustka</a:t>
            </a:r>
            <a:r>
              <a:rPr lang="en-US" altLang="en-US" dirty="0" smtClean="0">
                <a:cs typeface="Times New Roman" panose="02020603050405020304" pitchFamily="18" charset="0"/>
              </a:rPr>
              <a:t>, A. J.; </a:t>
            </a:r>
            <a:r>
              <a:rPr lang="en-US" altLang="en-US" dirty="0" err="1" smtClean="0">
                <a:cs typeface="Times New Roman" panose="02020603050405020304" pitchFamily="18" charset="0"/>
              </a:rPr>
              <a:t>Wallberg</a:t>
            </a:r>
            <a:r>
              <a:rPr lang="en-US" altLang="en-US" dirty="0" smtClean="0">
                <a:cs typeface="Times New Roman" panose="02020603050405020304" pitchFamily="18" charset="0"/>
              </a:rPr>
              <a:t>, A.; Peterson, K. J. et al. (2011). "</a:t>
            </a:r>
            <a:r>
              <a:rPr lang="en-US" altLang="en-US" dirty="0" err="1" smtClean="0">
                <a:cs typeface="Times New Roman" panose="02020603050405020304" pitchFamily="18" charset="0"/>
              </a:rPr>
              <a:t>Acoelomorph</a:t>
            </a:r>
            <a:r>
              <a:rPr lang="en-US" altLang="en-US" dirty="0" smtClean="0">
                <a:cs typeface="Times New Roman" panose="02020603050405020304" pitchFamily="18" charset="0"/>
              </a:rPr>
              <a:t> flatworms are </a:t>
            </a:r>
            <a:r>
              <a:rPr lang="en-US" altLang="en-US" dirty="0" err="1" smtClean="0">
                <a:cs typeface="Times New Roman" panose="02020603050405020304" pitchFamily="18" charset="0"/>
              </a:rPr>
              <a:t>deuterostomes</a:t>
            </a:r>
            <a:r>
              <a:rPr lang="en-US" altLang="en-US" dirty="0" smtClean="0">
                <a:cs typeface="Times New Roman" panose="02020603050405020304" pitchFamily="18" charset="0"/>
              </a:rPr>
              <a:t> related to </a:t>
            </a:r>
            <a:r>
              <a:rPr lang="en-US" altLang="en-US" i="1" dirty="0" err="1" smtClean="0">
                <a:cs typeface="Times New Roman" panose="02020603050405020304" pitchFamily="18" charset="0"/>
              </a:rPr>
              <a:t>Xenoturbella</a:t>
            </a:r>
            <a:r>
              <a:rPr lang="en-US" altLang="en-US" dirty="0" smtClean="0">
                <a:cs typeface="Times New Roman" panose="02020603050405020304" pitchFamily="18" charset="0"/>
              </a:rPr>
              <a:t>". </a:t>
            </a:r>
            <a:r>
              <a:rPr lang="en-US" altLang="en-US" i="1" dirty="0" smtClean="0">
                <a:cs typeface="Times New Roman" panose="02020603050405020304" pitchFamily="18" charset="0"/>
              </a:rPr>
              <a:t>Nature</a:t>
            </a:r>
            <a:r>
              <a:rPr lang="en-US" altLang="en-US" dirty="0" smtClean="0">
                <a:cs typeface="Times New Roman" panose="02020603050405020304" pitchFamily="18" charset="0"/>
              </a:rPr>
              <a:t> </a:t>
            </a:r>
            <a:r>
              <a:rPr lang="en-US" altLang="en-US" b="1" dirty="0" smtClean="0">
                <a:cs typeface="Times New Roman" panose="02020603050405020304" pitchFamily="18" charset="0"/>
              </a:rPr>
              <a:t>470</a:t>
            </a:r>
            <a:r>
              <a:rPr lang="en-US" altLang="en-US" dirty="0" smtClean="0">
                <a:cs typeface="Times New Roman" panose="02020603050405020304" pitchFamily="18" charset="0"/>
              </a:rPr>
              <a:t>: 255-258.</a:t>
            </a:r>
            <a:endParaRPr lang="el-GR" altLang="en-US" b="1" dirty="0" smtClean="0">
              <a:cs typeface="Times New Roman" panose="02020603050405020304" pitchFamily="18" charset="0"/>
            </a:endParaRPr>
          </a:p>
          <a:p>
            <a:pPr eaLnBrk="1" hangingPunct="1"/>
            <a:endParaRPr lang="en-US" altLang="el-GR" dirty="0" smtClean="0"/>
          </a:p>
        </p:txBody>
      </p:sp>
      <p:sp>
        <p:nvSpPr>
          <p:cNvPr id="4" name="Θέση υποσέλιδου 3"/>
          <p:cNvSpPr>
            <a:spLocks noGrp="1"/>
          </p:cNvSpPr>
          <p:nvPr>
            <p:ph type="ftr" sz="quarter" idx="10"/>
          </p:nvPr>
        </p:nvSpPr>
        <p:spPr/>
        <p:txBody>
          <a:bodyPr/>
          <a:lstStyle/>
          <a:p>
            <a:pPr>
              <a:defRPr/>
            </a:pPr>
            <a:r>
              <a:rPr lang="el-GR" smtClean="0"/>
              <a:t>Ενότητα 11. Πλατυέλμινθες, Μεσόζωα και Νημερτίνοι</a:t>
            </a:r>
            <a:endParaRPr lang="en-US" dirty="0"/>
          </a:p>
        </p:txBody>
      </p:sp>
      <p:sp>
        <p:nvSpPr>
          <p:cNvPr id="5" name="Θέση αριθμού διαφάνειας 4"/>
          <p:cNvSpPr>
            <a:spLocks noGrp="1"/>
          </p:cNvSpPr>
          <p:nvPr>
            <p:ph type="sldNum" sz="quarter" idx="11"/>
          </p:nvPr>
        </p:nvSpPr>
        <p:spPr/>
        <p:txBody>
          <a:bodyPr/>
          <a:lstStyle/>
          <a:p>
            <a:pPr>
              <a:defRPr/>
            </a:pPr>
            <a:fld id="{D496EB26-4FEC-4DFC-98B0-EE9FA5849E94}" type="slidenum">
              <a:rPr lang="en-US" smtClean="0"/>
              <a:pPr>
                <a:defRPr/>
              </a:pPr>
              <a:t>10</a:t>
            </a:fld>
            <a:endParaRPr lang="en-US"/>
          </a:p>
        </p:txBody>
      </p:sp>
      <p:sp>
        <p:nvSpPr>
          <p:cNvPr id="7" name="TextBox 6"/>
          <p:cNvSpPr txBox="1"/>
          <p:nvPr/>
        </p:nvSpPr>
        <p:spPr>
          <a:xfrm>
            <a:off x="8794750" y="5867400"/>
            <a:ext cx="263525" cy="276225"/>
          </a:xfrm>
          <a:prstGeom prst="rect">
            <a:avLst/>
          </a:prstGeom>
          <a:noFill/>
        </p:spPr>
        <p:txBody>
          <a:bodyPr wrap="none">
            <a:spAutoFit/>
          </a:bodyPr>
          <a:lstStyle/>
          <a:p>
            <a:pPr>
              <a:defRPr/>
            </a:pPr>
            <a:r>
              <a:rPr lang="en-US" sz="1200" b="1" dirty="0">
                <a:latin typeface="+mj-lt"/>
              </a:rPr>
              <a:t>5</a:t>
            </a:r>
            <a:endParaRPr lang="el-GR" sz="1200" b="1" dirty="0">
              <a:latin typeface="+mj-l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Τίτλος 1"/>
          <p:cNvSpPr>
            <a:spLocks noGrp="1"/>
          </p:cNvSpPr>
          <p:nvPr>
            <p:ph type="title"/>
          </p:nvPr>
        </p:nvSpPr>
        <p:spPr/>
        <p:txBody>
          <a:bodyPr/>
          <a:lstStyle/>
          <a:p>
            <a:pPr eaLnBrk="1" hangingPunct="1"/>
            <a:r>
              <a:rPr lang="el-GR" altLang="el-GR" sz="4000" dirty="0" err="1" smtClean="0">
                <a:solidFill>
                  <a:srgbClr val="0070C0"/>
                </a:solidFill>
              </a:rPr>
              <a:t>Λοφοτροχόζωα</a:t>
            </a:r>
            <a:r>
              <a:rPr lang="el-GR" altLang="el-GR" sz="4000" dirty="0" smtClean="0">
                <a:solidFill>
                  <a:srgbClr val="0070C0"/>
                </a:solidFill>
              </a:rPr>
              <a:t> </a:t>
            </a:r>
            <a:r>
              <a:rPr lang="en-US" altLang="el-GR" sz="4000" dirty="0" smtClean="0">
                <a:solidFill>
                  <a:srgbClr val="0070C0"/>
                </a:solidFill>
              </a:rPr>
              <a:t>vs</a:t>
            </a:r>
            <a:r>
              <a:rPr lang="el-GR" altLang="el-GR" sz="4000" dirty="0" smtClean="0">
                <a:solidFill>
                  <a:srgbClr val="0070C0"/>
                </a:solidFill>
              </a:rPr>
              <a:t> </a:t>
            </a:r>
            <a:r>
              <a:rPr lang="el-GR" altLang="el-GR" sz="4000" dirty="0" err="1" smtClean="0">
                <a:solidFill>
                  <a:srgbClr val="0070C0"/>
                </a:solidFill>
              </a:rPr>
              <a:t>Εκδυσόζωα</a:t>
            </a:r>
            <a:r>
              <a:rPr lang="el-GR" altLang="el-GR" sz="4000" dirty="0" smtClean="0">
                <a:solidFill>
                  <a:srgbClr val="0070C0"/>
                </a:solidFill>
              </a:rPr>
              <a:t> 1/6 </a:t>
            </a:r>
            <a:endParaRPr lang="en-US" altLang="el-GR" sz="4000" dirty="0" smtClean="0">
              <a:solidFill>
                <a:srgbClr val="0070C0"/>
              </a:solidFill>
            </a:endParaRPr>
          </a:p>
        </p:txBody>
      </p:sp>
      <p:sp>
        <p:nvSpPr>
          <p:cNvPr id="19459" name="Θέση κειμένου 2"/>
          <p:cNvSpPr>
            <a:spLocks noGrp="1"/>
          </p:cNvSpPr>
          <p:nvPr>
            <p:ph idx="1"/>
          </p:nvPr>
        </p:nvSpPr>
        <p:spPr>
          <a:xfrm>
            <a:off x="604838" y="1624013"/>
            <a:ext cx="7886700" cy="4768850"/>
          </a:xfrm>
        </p:spPr>
        <p:txBody>
          <a:bodyPr/>
          <a:lstStyle/>
          <a:p>
            <a:pPr marL="0" indent="0" algn="just" eaLnBrk="1" hangingPunct="1">
              <a:buFont typeface="Arial" panose="020B0604020202020204" pitchFamily="34" charset="0"/>
              <a:buNone/>
            </a:pPr>
            <a:r>
              <a:rPr lang="el-GR" altLang="en-US" sz="2800" dirty="0" smtClean="0">
                <a:cs typeface="Times New Roman" panose="02020603050405020304" pitchFamily="18" charset="0"/>
              </a:rPr>
              <a:t>Ας δούμε τη συνολική εικόνα </a:t>
            </a:r>
            <a:r>
              <a:rPr lang="el-GR" altLang="en-US" sz="2800" b="1" dirty="0" smtClean="0">
                <a:cs typeface="Times New Roman" panose="02020603050405020304" pitchFamily="18" charset="0"/>
              </a:rPr>
              <a:t>ξανά!</a:t>
            </a:r>
          </a:p>
          <a:p>
            <a:pPr eaLnBrk="1" hangingPunct="1">
              <a:spcBef>
                <a:spcPts val="3000"/>
              </a:spcBef>
            </a:pPr>
            <a:r>
              <a:rPr lang="el-GR" altLang="en-US" sz="2600" dirty="0" smtClean="0">
                <a:cs typeface="Times New Roman" panose="02020603050405020304" pitchFamily="18" charset="0"/>
              </a:rPr>
              <a:t>Τα </a:t>
            </a:r>
            <a:r>
              <a:rPr lang="el-GR" altLang="en-US" sz="2600" b="1" dirty="0" err="1" smtClean="0">
                <a:cs typeface="Times New Roman" panose="02020603050405020304" pitchFamily="18" charset="0"/>
              </a:rPr>
              <a:t>Τριπλοβλαστικά</a:t>
            </a:r>
            <a:r>
              <a:rPr lang="el-GR" altLang="en-US" sz="2600" b="1" dirty="0" smtClean="0">
                <a:cs typeface="Times New Roman" panose="02020603050405020304" pitchFamily="18" charset="0"/>
              </a:rPr>
              <a:t> </a:t>
            </a:r>
            <a:r>
              <a:rPr lang="el-GR" altLang="en-US" sz="2600" b="1" dirty="0" err="1" smtClean="0">
                <a:cs typeface="Times New Roman" panose="02020603050405020304" pitchFamily="18" charset="0"/>
              </a:rPr>
              <a:t>Μετάζωα</a:t>
            </a:r>
            <a:r>
              <a:rPr lang="el-GR" altLang="en-US" sz="2600" b="1" dirty="0" smtClean="0">
                <a:cs typeface="Times New Roman" panose="02020603050405020304" pitchFamily="18" charset="0"/>
              </a:rPr>
              <a:t> </a:t>
            </a:r>
            <a:r>
              <a:rPr lang="el-GR" altLang="en-US" sz="2600" dirty="0" smtClean="0">
                <a:cs typeface="Times New Roman" panose="02020603050405020304" pitchFamily="18" charset="0"/>
              </a:rPr>
              <a:t>διακρίνονται σε </a:t>
            </a:r>
            <a:r>
              <a:rPr lang="el-GR" altLang="en-US" sz="2600" b="1" dirty="0" err="1" smtClean="0">
                <a:cs typeface="Times New Roman" panose="02020603050405020304" pitchFamily="18" charset="0"/>
              </a:rPr>
              <a:t>Πρωτοστόμια</a:t>
            </a:r>
            <a:r>
              <a:rPr lang="el-GR" altLang="en-US" sz="2600" b="1" dirty="0" smtClean="0">
                <a:cs typeface="Times New Roman" panose="02020603050405020304" pitchFamily="18" charset="0"/>
              </a:rPr>
              <a:t> και </a:t>
            </a:r>
            <a:r>
              <a:rPr lang="el-GR" altLang="en-US" sz="2600" b="1" dirty="0" err="1" smtClean="0">
                <a:cs typeface="Times New Roman" panose="02020603050405020304" pitchFamily="18" charset="0"/>
              </a:rPr>
              <a:t>Δευτεροστόμια</a:t>
            </a:r>
            <a:r>
              <a:rPr lang="el-GR" altLang="en-US" sz="2600" b="1" dirty="0" smtClean="0">
                <a:cs typeface="Times New Roman" panose="02020603050405020304" pitchFamily="18" charset="0"/>
              </a:rPr>
              <a:t> </a:t>
            </a:r>
            <a:r>
              <a:rPr lang="el-GR" altLang="en-US" sz="2600" dirty="0" smtClean="0">
                <a:cs typeface="Times New Roman" panose="02020603050405020304" pitchFamily="18" charset="0"/>
              </a:rPr>
              <a:t>με βάση τους </a:t>
            </a:r>
            <a:r>
              <a:rPr lang="el-GR" altLang="en-US" sz="2600" b="1" dirty="0" smtClean="0">
                <a:cs typeface="Times New Roman" panose="02020603050405020304" pitchFamily="18" charset="0"/>
              </a:rPr>
              <a:t>μηχανισμούς ανάπτυξης </a:t>
            </a:r>
            <a:r>
              <a:rPr lang="el-GR" altLang="en-US" sz="2600" dirty="0" smtClean="0">
                <a:cs typeface="Times New Roman" panose="02020603050405020304" pitchFamily="18" charset="0"/>
              </a:rPr>
              <a:t>του εμβρύου.</a:t>
            </a:r>
          </a:p>
          <a:p>
            <a:pPr eaLnBrk="1" hangingPunct="1">
              <a:spcBef>
                <a:spcPts val="2400"/>
              </a:spcBef>
            </a:pPr>
            <a:r>
              <a:rPr lang="el-GR" altLang="en-US" sz="2600" dirty="0" smtClean="0">
                <a:cs typeface="Times New Roman" panose="02020603050405020304" pitchFamily="18" charset="0"/>
              </a:rPr>
              <a:t>Τα </a:t>
            </a:r>
            <a:r>
              <a:rPr lang="el-GR" altLang="en-US" sz="2600" b="1" dirty="0" err="1" smtClean="0">
                <a:cs typeface="Times New Roman" panose="02020603050405020304" pitchFamily="18" charset="0"/>
              </a:rPr>
              <a:t>Πρωτοστόμια</a:t>
            </a:r>
            <a:r>
              <a:rPr lang="el-GR" altLang="en-US" sz="2600" b="1" dirty="0" smtClean="0">
                <a:cs typeface="Times New Roman" panose="02020603050405020304" pitchFamily="18" charset="0"/>
              </a:rPr>
              <a:t> </a:t>
            </a:r>
            <a:r>
              <a:rPr lang="el-GR" altLang="en-US" sz="2600" dirty="0" smtClean="0">
                <a:cs typeface="Times New Roman" panose="02020603050405020304" pitchFamily="18" charset="0"/>
              </a:rPr>
              <a:t>διακρίνονται σε δύο μεγάλες ομάδες: </a:t>
            </a:r>
          </a:p>
          <a:p>
            <a:pPr eaLnBrk="1" hangingPunct="1">
              <a:spcBef>
                <a:spcPts val="2400"/>
              </a:spcBef>
            </a:pPr>
            <a:r>
              <a:rPr lang="el-GR" altLang="en-US" sz="2600" b="1" dirty="0" smtClean="0">
                <a:cs typeface="Times New Roman" panose="02020603050405020304" pitchFamily="18" charset="0"/>
              </a:rPr>
              <a:t>Τα </a:t>
            </a:r>
            <a:r>
              <a:rPr lang="el-GR" altLang="en-US" sz="2600" b="1" dirty="0" err="1" smtClean="0">
                <a:cs typeface="Times New Roman" panose="02020603050405020304" pitchFamily="18" charset="0"/>
              </a:rPr>
              <a:t>Λοφοτροχόζωα</a:t>
            </a:r>
            <a:r>
              <a:rPr lang="el-GR" altLang="en-US" sz="2600" b="1" dirty="0" smtClean="0">
                <a:cs typeface="Times New Roman" panose="02020603050405020304" pitchFamily="18" charset="0"/>
              </a:rPr>
              <a:t> και τα </a:t>
            </a:r>
            <a:r>
              <a:rPr lang="el-GR" altLang="en-US" sz="2600" b="1" dirty="0" err="1" smtClean="0">
                <a:cs typeface="Times New Roman" panose="02020603050405020304" pitchFamily="18" charset="0"/>
              </a:rPr>
              <a:t>Εκδυσόζωα</a:t>
            </a:r>
            <a:r>
              <a:rPr lang="el-GR" altLang="en-US" sz="2600" b="1" dirty="0" smtClean="0">
                <a:cs typeface="Times New Roman" panose="02020603050405020304" pitchFamily="18" charset="0"/>
              </a:rPr>
              <a:t>.</a:t>
            </a:r>
          </a:p>
          <a:p>
            <a:pPr marL="0" indent="0" eaLnBrk="1" hangingPunct="1">
              <a:spcBef>
                <a:spcPts val="2400"/>
              </a:spcBef>
            </a:pPr>
            <a:endParaRPr lang="en-US" altLang="el-GR" dirty="0" smtClean="0"/>
          </a:p>
        </p:txBody>
      </p:sp>
      <p:sp>
        <p:nvSpPr>
          <p:cNvPr id="4" name="Θέση υποσέλιδου 3"/>
          <p:cNvSpPr>
            <a:spLocks noGrp="1"/>
          </p:cNvSpPr>
          <p:nvPr>
            <p:ph type="ftr" sz="quarter" idx="10"/>
          </p:nvPr>
        </p:nvSpPr>
        <p:spPr/>
        <p:txBody>
          <a:bodyPr/>
          <a:lstStyle/>
          <a:p>
            <a:pPr>
              <a:defRPr/>
            </a:pPr>
            <a:r>
              <a:rPr lang="el-GR" smtClean="0"/>
              <a:t>Ενότητα 11. Πλατυέλμινθες, Μεσόζωα και Νημερτίνοι</a:t>
            </a:r>
            <a:endParaRPr lang="en-US" dirty="0"/>
          </a:p>
        </p:txBody>
      </p:sp>
      <p:sp>
        <p:nvSpPr>
          <p:cNvPr id="5" name="Θέση αριθμού διαφάνειας 4"/>
          <p:cNvSpPr>
            <a:spLocks noGrp="1"/>
          </p:cNvSpPr>
          <p:nvPr>
            <p:ph type="sldNum" sz="quarter" idx="11"/>
          </p:nvPr>
        </p:nvSpPr>
        <p:spPr/>
        <p:txBody>
          <a:bodyPr/>
          <a:lstStyle/>
          <a:p>
            <a:pPr>
              <a:defRPr/>
            </a:pPr>
            <a:fld id="{393435AC-06C6-4C2F-BC5E-341B9DBAA771}" type="slidenum">
              <a:rPr lang="en-US" smtClean="0"/>
              <a:pPr>
                <a:defRPr/>
              </a:pPr>
              <a:t>11</a:t>
            </a:fld>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Τίτλος 1"/>
          <p:cNvSpPr>
            <a:spLocks noGrp="1"/>
          </p:cNvSpPr>
          <p:nvPr>
            <p:ph type="title"/>
          </p:nvPr>
        </p:nvSpPr>
        <p:spPr/>
        <p:txBody>
          <a:bodyPr/>
          <a:lstStyle/>
          <a:p>
            <a:pPr eaLnBrk="1" hangingPunct="1"/>
            <a:r>
              <a:rPr lang="el-GR" altLang="el-GR" sz="4000" dirty="0" err="1" smtClean="0">
                <a:solidFill>
                  <a:srgbClr val="0070C0"/>
                </a:solidFill>
              </a:rPr>
              <a:t>Λοφοτροχόζωα</a:t>
            </a:r>
            <a:r>
              <a:rPr lang="el-GR" altLang="el-GR" sz="4000" dirty="0" smtClean="0">
                <a:solidFill>
                  <a:srgbClr val="0070C0"/>
                </a:solidFill>
              </a:rPr>
              <a:t> </a:t>
            </a:r>
            <a:r>
              <a:rPr lang="en-US" altLang="el-GR" sz="4000" dirty="0" smtClean="0">
                <a:solidFill>
                  <a:srgbClr val="0070C0"/>
                </a:solidFill>
              </a:rPr>
              <a:t>vs</a:t>
            </a:r>
            <a:r>
              <a:rPr lang="el-GR" altLang="el-GR" sz="4000" dirty="0" smtClean="0">
                <a:solidFill>
                  <a:srgbClr val="0070C0"/>
                </a:solidFill>
              </a:rPr>
              <a:t> </a:t>
            </a:r>
            <a:r>
              <a:rPr lang="el-GR" altLang="el-GR" sz="4000" dirty="0" err="1" smtClean="0">
                <a:solidFill>
                  <a:srgbClr val="0070C0"/>
                </a:solidFill>
              </a:rPr>
              <a:t>Εκδυσόζωα</a:t>
            </a:r>
            <a:r>
              <a:rPr lang="el-GR" altLang="el-GR" sz="4000" dirty="0" smtClean="0">
                <a:solidFill>
                  <a:srgbClr val="0070C0"/>
                </a:solidFill>
              </a:rPr>
              <a:t> 2/6 </a:t>
            </a:r>
            <a:endParaRPr lang="en-US" altLang="el-GR" sz="4000" dirty="0" smtClean="0">
              <a:solidFill>
                <a:srgbClr val="0070C0"/>
              </a:solidFill>
            </a:endParaRPr>
          </a:p>
        </p:txBody>
      </p:sp>
      <p:sp>
        <p:nvSpPr>
          <p:cNvPr id="4" name="Θέση υποσέλιδου 3"/>
          <p:cNvSpPr>
            <a:spLocks noGrp="1"/>
          </p:cNvSpPr>
          <p:nvPr>
            <p:ph type="ftr" sz="quarter" idx="10"/>
          </p:nvPr>
        </p:nvSpPr>
        <p:spPr/>
        <p:txBody>
          <a:bodyPr/>
          <a:lstStyle/>
          <a:p>
            <a:pPr>
              <a:defRPr/>
            </a:pPr>
            <a:r>
              <a:rPr lang="el-GR" smtClean="0"/>
              <a:t>Ενότητα 11. Πλατυέλμινθες, Μεσόζωα και Νημερτίνοι</a:t>
            </a:r>
            <a:endParaRPr lang="en-US" dirty="0"/>
          </a:p>
        </p:txBody>
      </p:sp>
      <p:sp>
        <p:nvSpPr>
          <p:cNvPr id="5" name="Θέση αριθμού διαφάνειας 4"/>
          <p:cNvSpPr>
            <a:spLocks noGrp="1"/>
          </p:cNvSpPr>
          <p:nvPr>
            <p:ph type="sldNum" sz="quarter" idx="11"/>
          </p:nvPr>
        </p:nvSpPr>
        <p:spPr/>
        <p:txBody>
          <a:bodyPr/>
          <a:lstStyle/>
          <a:p>
            <a:pPr>
              <a:defRPr/>
            </a:pPr>
            <a:fld id="{B264B174-63EA-49AD-A7A3-4406E282B5A5}" type="slidenum">
              <a:rPr lang="en-US" smtClean="0"/>
              <a:pPr>
                <a:defRPr/>
              </a:pPr>
              <a:t>12</a:t>
            </a:fld>
            <a:endParaRPr lang="en-US"/>
          </a:p>
        </p:txBody>
      </p:sp>
      <p:pic>
        <p:nvPicPr>
          <p:cNvPr id="7" name="Θέση περιεχομένου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48942" y="1556792"/>
            <a:ext cx="8400077" cy="4607418"/>
          </a:xfrm>
        </p:spPr>
      </p:pic>
      <p:sp>
        <p:nvSpPr>
          <p:cNvPr id="6" name="TextBox 5"/>
          <p:cNvSpPr txBox="1"/>
          <p:nvPr/>
        </p:nvSpPr>
        <p:spPr>
          <a:xfrm>
            <a:off x="8515350" y="5893235"/>
            <a:ext cx="263525" cy="277813"/>
          </a:xfrm>
          <a:prstGeom prst="rect">
            <a:avLst/>
          </a:prstGeom>
          <a:noFill/>
        </p:spPr>
        <p:txBody>
          <a:bodyPr wrap="none">
            <a:spAutoFit/>
          </a:bodyPr>
          <a:lstStyle/>
          <a:p>
            <a:pPr>
              <a:defRPr/>
            </a:pPr>
            <a:r>
              <a:rPr lang="en-US" sz="1200" b="1" dirty="0">
                <a:latin typeface="+mj-lt"/>
              </a:rPr>
              <a:t>6</a:t>
            </a:r>
            <a:endParaRPr lang="el-GR" sz="1200" b="1" dirty="0">
              <a:latin typeface="+mj-l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Τίτλος 1"/>
          <p:cNvSpPr>
            <a:spLocks noGrp="1"/>
          </p:cNvSpPr>
          <p:nvPr>
            <p:ph type="title"/>
          </p:nvPr>
        </p:nvSpPr>
        <p:spPr/>
        <p:txBody>
          <a:bodyPr/>
          <a:lstStyle/>
          <a:p>
            <a:pPr eaLnBrk="1" hangingPunct="1"/>
            <a:r>
              <a:rPr lang="el-GR" altLang="el-GR" sz="4000" dirty="0" err="1" smtClean="0">
                <a:solidFill>
                  <a:srgbClr val="0070C0"/>
                </a:solidFill>
              </a:rPr>
              <a:t>Λοφοτροχόζωα</a:t>
            </a:r>
            <a:r>
              <a:rPr lang="el-GR" altLang="el-GR" sz="4000" dirty="0" smtClean="0">
                <a:solidFill>
                  <a:srgbClr val="0070C0"/>
                </a:solidFill>
              </a:rPr>
              <a:t> </a:t>
            </a:r>
            <a:r>
              <a:rPr lang="en-US" altLang="el-GR" sz="4000" dirty="0" smtClean="0">
                <a:solidFill>
                  <a:srgbClr val="0070C0"/>
                </a:solidFill>
              </a:rPr>
              <a:t>vs</a:t>
            </a:r>
            <a:r>
              <a:rPr lang="el-GR" altLang="el-GR" sz="4000" dirty="0" smtClean="0">
                <a:solidFill>
                  <a:srgbClr val="0070C0"/>
                </a:solidFill>
              </a:rPr>
              <a:t> </a:t>
            </a:r>
            <a:r>
              <a:rPr lang="el-GR" altLang="el-GR" sz="4000" dirty="0" err="1" smtClean="0">
                <a:solidFill>
                  <a:srgbClr val="0070C0"/>
                </a:solidFill>
              </a:rPr>
              <a:t>Εκδυσόζωα</a:t>
            </a:r>
            <a:r>
              <a:rPr lang="el-GR" altLang="el-GR" sz="4000" dirty="0" smtClean="0">
                <a:solidFill>
                  <a:srgbClr val="0070C0"/>
                </a:solidFill>
              </a:rPr>
              <a:t> 3/6 </a:t>
            </a:r>
            <a:endParaRPr lang="en-US" altLang="el-GR" sz="4000" dirty="0" smtClean="0">
              <a:solidFill>
                <a:srgbClr val="0070C0"/>
              </a:solidFill>
            </a:endParaRPr>
          </a:p>
        </p:txBody>
      </p:sp>
      <p:pic>
        <p:nvPicPr>
          <p:cNvPr id="22531" name="Θέση εικόνας 10"/>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7932" b="7932"/>
          <a:stretch>
            <a:fillRect/>
          </a:stretch>
        </p:blipFill>
        <p:spPr>
          <a:xfrm>
            <a:off x="628650" y="1484313"/>
            <a:ext cx="7886700" cy="3922712"/>
          </a:xfrm>
        </p:spPr>
      </p:pic>
      <p:sp>
        <p:nvSpPr>
          <p:cNvPr id="22532" name="Θέση κειμένου 8"/>
          <p:cNvSpPr>
            <a:spLocks noGrp="1"/>
          </p:cNvSpPr>
          <p:nvPr>
            <p:ph type="body" sz="quarter" idx="14"/>
          </p:nvPr>
        </p:nvSpPr>
        <p:spPr>
          <a:xfrm>
            <a:off x="628650" y="5407025"/>
            <a:ext cx="7940675" cy="833438"/>
          </a:xfrm>
        </p:spPr>
        <p:txBody>
          <a:bodyPr/>
          <a:lstStyle/>
          <a:p>
            <a:pPr eaLnBrk="1" hangingPunct="1"/>
            <a:r>
              <a:rPr lang="el-GR" altLang="en-US" sz="2000" smtClean="0">
                <a:cs typeface="Times New Roman" panose="02020603050405020304" pitchFamily="18" charset="0"/>
              </a:rPr>
              <a:t>Αν θελήσουμε να δούμε τις 2 ομάδες </a:t>
            </a:r>
            <a:r>
              <a:rPr lang="el-GR" altLang="en-US" sz="2000" b="1" smtClean="0">
                <a:cs typeface="Times New Roman" panose="02020603050405020304" pitchFamily="18" charset="0"/>
              </a:rPr>
              <a:t>(Λοφοτροχόζωα και τα Εκδυσόζωα) σε πραγματικούς αριθμούς ειδών</a:t>
            </a:r>
            <a:r>
              <a:rPr lang="el-GR" altLang="en-US" sz="2000" smtClean="0">
                <a:cs typeface="Times New Roman" panose="02020603050405020304" pitchFamily="18" charset="0"/>
              </a:rPr>
              <a:t> τότε η εικόνα θα φαινόταν κάπως έτσι.</a:t>
            </a:r>
          </a:p>
          <a:p>
            <a:pPr eaLnBrk="1" hangingPunct="1"/>
            <a:endParaRPr lang="en-US" altLang="el-GR" smtClean="0"/>
          </a:p>
        </p:txBody>
      </p:sp>
      <p:sp>
        <p:nvSpPr>
          <p:cNvPr id="4" name="Θέση υποσέλιδου 3"/>
          <p:cNvSpPr>
            <a:spLocks noGrp="1"/>
          </p:cNvSpPr>
          <p:nvPr>
            <p:ph type="ftr" sz="quarter" idx="15"/>
          </p:nvPr>
        </p:nvSpPr>
        <p:spPr/>
        <p:txBody>
          <a:bodyPr/>
          <a:lstStyle/>
          <a:p>
            <a:pPr>
              <a:defRPr/>
            </a:pPr>
            <a:r>
              <a:rPr lang="el-GR" smtClean="0"/>
              <a:t>Ενότητα 11. Πλατυέλμινθες, Μεσόζωα και Νημερτίνοι</a:t>
            </a:r>
            <a:endParaRPr lang="en-US" dirty="0"/>
          </a:p>
        </p:txBody>
      </p:sp>
      <p:sp>
        <p:nvSpPr>
          <p:cNvPr id="5" name="Θέση αριθμού διαφάνειας 4"/>
          <p:cNvSpPr>
            <a:spLocks noGrp="1"/>
          </p:cNvSpPr>
          <p:nvPr>
            <p:ph type="sldNum" sz="quarter" idx="16"/>
          </p:nvPr>
        </p:nvSpPr>
        <p:spPr/>
        <p:txBody>
          <a:bodyPr/>
          <a:lstStyle/>
          <a:p>
            <a:pPr>
              <a:defRPr/>
            </a:pPr>
            <a:fld id="{189E80AE-75B6-4AE0-A0C8-DD2592E3B553}" type="slidenum">
              <a:rPr lang="en-US" smtClean="0"/>
              <a:pPr>
                <a:defRPr/>
              </a:pPr>
              <a:t>13</a:t>
            </a:fld>
            <a:endParaRPr lang="en-US"/>
          </a:p>
        </p:txBody>
      </p:sp>
      <p:sp>
        <p:nvSpPr>
          <p:cNvPr id="7" name="TextBox 6"/>
          <p:cNvSpPr txBox="1"/>
          <p:nvPr/>
        </p:nvSpPr>
        <p:spPr>
          <a:xfrm>
            <a:off x="8207375" y="5087938"/>
            <a:ext cx="263525" cy="276225"/>
          </a:xfrm>
          <a:prstGeom prst="rect">
            <a:avLst/>
          </a:prstGeom>
          <a:noFill/>
        </p:spPr>
        <p:txBody>
          <a:bodyPr wrap="none">
            <a:spAutoFit/>
          </a:bodyPr>
          <a:lstStyle/>
          <a:p>
            <a:pPr>
              <a:defRPr/>
            </a:pPr>
            <a:r>
              <a:rPr lang="en-US" sz="1200" b="1" dirty="0">
                <a:latin typeface="+mj-lt"/>
              </a:rPr>
              <a:t>7</a:t>
            </a:r>
            <a:endParaRPr lang="el-GR" sz="1200" b="1" dirty="0">
              <a:latin typeface="+mj-lt"/>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Τίτλος 1"/>
          <p:cNvSpPr>
            <a:spLocks noGrp="1"/>
          </p:cNvSpPr>
          <p:nvPr>
            <p:ph type="title"/>
          </p:nvPr>
        </p:nvSpPr>
        <p:spPr>
          <a:xfrm>
            <a:off x="273598" y="0"/>
            <a:ext cx="4060825" cy="1600200"/>
          </a:xfrm>
        </p:spPr>
        <p:txBody>
          <a:bodyPr/>
          <a:lstStyle/>
          <a:p>
            <a:pPr eaLnBrk="1" hangingPunct="1"/>
            <a:r>
              <a:rPr lang="el-GR" altLang="el-GR" sz="4000" dirty="0" err="1" smtClean="0">
                <a:solidFill>
                  <a:srgbClr val="0070C0"/>
                </a:solidFill>
              </a:rPr>
              <a:t>Λοφοτροχόζωα</a:t>
            </a:r>
            <a:r>
              <a:rPr lang="el-GR" altLang="el-GR" sz="4000" dirty="0" smtClean="0">
                <a:solidFill>
                  <a:srgbClr val="0070C0"/>
                </a:solidFill>
              </a:rPr>
              <a:t> </a:t>
            </a:r>
            <a:r>
              <a:rPr lang="en-US" altLang="el-GR" sz="4000" dirty="0" smtClean="0">
                <a:solidFill>
                  <a:srgbClr val="0070C0"/>
                </a:solidFill>
              </a:rPr>
              <a:t>vs</a:t>
            </a:r>
            <a:r>
              <a:rPr lang="el-GR" altLang="el-GR" sz="4000" dirty="0" smtClean="0">
                <a:solidFill>
                  <a:srgbClr val="0070C0"/>
                </a:solidFill>
              </a:rPr>
              <a:t> </a:t>
            </a:r>
            <a:r>
              <a:rPr lang="el-GR" altLang="el-GR" sz="4000" dirty="0" err="1" smtClean="0">
                <a:solidFill>
                  <a:srgbClr val="0070C0"/>
                </a:solidFill>
              </a:rPr>
              <a:t>Εκδυσόζωα</a:t>
            </a:r>
            <a:r>
              <a:rPr lang="el-GR" altLang="el-GR" sz="4000" dirty="0" smtClean="0">
                <a:solidFill>
                  <a:srgbClr val="0070C0"/>
                </a:solidFill>
              </a:rPr>
              <a:t> 4/6 </a:t>
            </a:r>
            <a:endParaRPr lang="en-US" altLang="el-GR" sz="4000" dirty="0" smtClean="0">
              <a:solidFill>
                <a:srgbClr val="0070C0"/>
              </a:solidFill>
            </a:endParaRPr>
          </a:p>
        </p:txBody>
      </p:sp>
      <p:sp>
        <p:nvSpPr>
          <p:cNvPr id="24579" name="Θέση κειμένου 8"/>
          <p:cNvSpPr>
            <a:spLocks noGrp="1"/>
          </p:cNvSpPr>
          <p:nvPr>
            <p:ph type="body" sz="half" idx="2"/>
          </p:nvPr>
        </p:nvSpPr>
        <p:spPr>
          <a:xfrm>
            <a:off x="17463" y="1587500"/>
            <a:ext cx="4483100" cy="4738688"/>
          </a:xfrm>
        </p:spPr>
        <p:txBody>
          <a:bodyPr/>
          <a:lstStyle/>
          <a:p>
            <a:pPr marL="525463" indent="-342900" eaLnBrk="1" hangingPunct="1">
              <a:spcBef>
                <a:spcPts val="600"/>
              </a:spcBef>
              <a:buFont typeface="Arial" panose="020B0604020202020204" pitchFamily="34" charset="0"/>
              <a:buChar char="•"/>
            </a:pPr>
            <a:r>
              <a:rPr lang="el-GR" altLang="en-US" sz="2200" dirty="0" smtClean="0">
                <a:cs typeface="Times New Roman" panose="02020603050405020304" pitchFamily="18" charset="0"/>
              </a:rPr>
              <a:t>Τα </a:t>
            </a:r>
            <a:r>
              <a:rPr lang="el-GR" altLang="en-US" sz="2200" b="1" dirty="0" err="1" smtClean="0">
                <a:cs typeface="Times New Roman" panose="02020603050405020304" pitchFamily="18" charset="0"/>
              </a:rPr>
              <a:t>Λοφοτροχόζωα</a:t>
            </a:r>
            <a:r>
              <a:rPr lang="el-GR" altLang="en-US" sz="2200" dirty="0" smtClean="0">
                <a:cs typeface="Times New Roman" panose="02020603050405020304" pitchFamily="18" charset="0"/>
              </a:rPr>
              <a:t> σαν ομάδα προέκυψαν από τη </a:t>
            </a:r>
            <a:r>
              <a:rPr lang="el-GR" altLang="en-US" sz="2200" b="1" dirty="0" smtClean="0">
                <a:cs typeface="Times New Roman" panose="02020603050405020304" pitchFamily="18" charset="0"/>
              </a:rPr>
              <a:t>συνένωση δύο άλλων </a:t>
            </a:r>
            <a:r>
              <a:rPr lang="en-GB" altLang="en-US" sz="2200" b="1" dirty="0" smtClean="0">
                <a:cs typeface="Times New Roman" panose="02020603050405020304" pitchFamily="18" charset="0"/>
              </a:rPr>
              <a:t>“</a:t>
            </a:r>
            <a:r>
              <a:rPr lang="el-GR" altLang="ja-JP" sz="2200" b="1" dirty="0" smtClean="0">
                <a:cs typeface="Times New Roman" panose="02020603050405020304" pitchFamily="18" charset="0"/>
              </a:rPr>
              <a:t>ομάδων</a:t>
            </a:r>
            <a:r>
              <a:rPr lang="en-GB" altLang="en-US" sz="2200" dirty="0" smtClean="0">
                <a:cs typeface="Times New Roman" panose="02020603050405020304" pitchFamily="18" charset="0"/>
              </a:rPr>
              <a:t>”</a:t>
            </a:r>
            <a:r>
              <a:rPr lang="el-GR" altLang="ja-JP" sz="2200" dirty="0" smtClean="0">
                <a:cs typeface="Times New Roman" panose="02020603050405020304" pitchFamily="18" charset="0"/>
              </a:rPr>
              <a:t> ζώων: των </a:t>
            </a:r>
            <a:r>
              <a:rPr lang="el-GR" altLang="ja-JP" sz="2200" b="1" dirty="0" err="1" smtClean="0">
                <a:cs typeface="Times New Roman" panose="02020603050405020304" pitchFamily="18" charset="0"/>
              </a:rPr>
              <a:t>Τροχόζωων</a:t>
            </a:r>
            <a:r>
              <a:rPr lang="el-GR" altLang="ja-JP" sz="2200" dirty="0" smtClean="0">
                <a:cs typeface="Times New Roman" panose="02020603050405020304" pitchFamily="18" charset="0"/>
              </a:rPr>
              <a:t> και των </a:t>
            </a:r>
            <a:r>
              <a:rPr lang="el-GR" altLang="ja-JP" sz="2200" b="1" dirty="0" err="1" smtClean="0">
                <a:cs typeface="Times New Roman" panose="02020603050405020304" pitchFamily="18" charset="0"/>
              </a:rPr>
              <a:t>Λοφοφόρων</a:t>
            </a:r>
            <a:r>
              <a:rPr lang="el-GR" altLang="ja-JP" sz="2200" dirty="0" smtClean="0">
                <a:cs typeface="Times New Roman" panose="02020603050405020304" pitchFamily="18" charset="0"/>
              </a:rPr>
              <a:t>. Τα </a:t>
            </a:r>
            <a:r>
              <a:rPr lang="el-GR" altLang="ja-JP" sz="2200" dirty="0" err="1" smtClean="0">
                <a:cs typeface="Times New Roman" panose="02020603050405020304" pitchFamily="18" charset="0"/>
              </a:rPr>
              <a:t>Τροχόζωα</a:t>
            </a:r>
            <a:r>
              <a:rPr lang="el-GR" altLang="ja-JP" sz="2200" dirty="0" smtClean="0">
                <a:cs typeface="Times New Roman" panose="02020603050405020304" pitchFamily="18" charset="0"/>
              </a:rPr>
              <a:t> έχουν </a:t>
            </a:r>
            <a:r>
              <a:rPr lang="el-GR" altLang="ja-JP" sz="2200" dirty="0" err="1" smtClean="0">
                <a:cs typeface="Times New Roman" panose="02020603050405020304" pitchFamily="18" charset="0"/>
              </a:rPr>
              <a:t>προνυμφικά</a:t>
            </a:r>
            <a:r>
              <a:rPr lang="el-GR" altLang="ja-JP" sz="2200" dirty="0" smtClean="0">
                <a:cs typeface="Times New Roman" panose="02020603050405020304" pitchFamily="18" charset="0"/>
              </a:rPr>
              <a:t> στάδια που φέρουν 2 λωρίδες βλεφαρίδων. </a:t>
            </a:r>
            <a:r>
              <a:rPr lang="el-GR" altLang="ja-JP" sz="2200" b="1" dirty="0" smtClean="0">
                <a:cs typeface="Times New Roman" panose="02020603050405020304" pitchFamily="18" charset="0"/>
              </a:rPr>
              <a:t>Οι προνύμφες μοιάζουν με σβούρα. </a:t>
            </a:r>
          </a:p>
          <a:p>
            <a:pPr marL="525463" indent="-342900" eaLnBrk="1" hangingPunct="1">
              <a:spcBef>
                <a:spcPts val="600"/>
              </a:spcBef>
              <a:buFont typeface="Arial" panose="020B0604020202020204" pitchFamily="34" charset="0"/>
              <a:buChar char="•"/>
            </a:pPr>
            <a:r>
              <a:rPr lang="el-GR" altLang="en-US" sz="2200" dirty="0" smtClean="0">
                <a:cs typeface="Times New Roman" panose="02020603050405020304" pitchFamily="18" charset="0"/>
              </a:rPr>
              <a:t>Τα </a:t>
            </a:r>
            <a:r>
              <a:rPr lang="el-GR" altLang="en-US" sz="2200" dirty="0" err="1" smtClean="0">
                <a:cs typeface="Times New Roman" panose="02020603050405020304" pitchFamily="18" charset="0"/>
              </a:rPr>
              <a:t>Λοφορόρα</a:t>
            </a:r>
            <a:r>
              <a:rPr lang="el-GR" altLang="en-US" sz="2200" dirty="0" smtClean="0">
                <a:cs typeface="Times New Roman" panose="02020603050405020304" pitchFamily="18" charset="0"/>
              </a:rPr>
              <a:t> φέρουν </a:t>
            </a:r>
            <a:r>
              <a:rPr lang="el-GR" altLang="en-US" sz="2200" b="1" dirty="0" smtClean="0">
                <a:cs typeface="Times New Roman" panose="02020603050405020304" pitchFamily="18" charset="0"/>
              </a:rPr>
              <a:t>το </a:t>
            </a:r>
            <a:r>
              <a:rPr lang="el-GR" altLang="en-US" sz="2200" b="1" dirty="0" err="1" smtClean="0">
                <a:cs typeface="Times New Roman" panose="02020603050405020304" pitchFamily="18" charset="0"/>
              </a:rPr>
              <a:t>λοφοφόρο</a:t>
            </a:r>
            <a:r>
              <a:rPr lang="el-GR" altLang="en-US" sz="2200" b="1" dirty="0" smtClean="0">
                <a:cs typeface="Times New Roman" panose="02020603050405020304" pitchFamily="18" charset="0"/>
              </a:rPr>
              <a:t>, ένα διατροφικό εξάρτημα σε σχήμα πετάλου</a:t>
            </a:r>
            <a:r>
              <a:rPr lang="el-GR" altLang="en-US" sz="2200" dirty="0" smtClean="0">
                <a:cs typeface="Times New Roman" panose="02020603050405020304" pitchFamily="18" charset="0"/>
              </a:rPr>
              <a:t> με </a:t>
            </a:r>
            <a:r>
              <a:rPr lang="el-GR" altLang="en-US" sz="2200" dirty="0" err="1" smtClean="0">
                <a:cs typeface="Times New Roman" panose="02020603050405020304" pitchFamily="18" charset="0"/>
              </a:rPr>
              <a:t>βλεφαριδοφόρες</a:t>
            </a:r>
            <a:r>
              <a:rPr lang="el-GR" altLang="en-US" sz="2200" dirty="0" smtClean="0">
                <a:cs typeface="Times New Roman" panose="02020603050405020304" pitchFamily="18" charset="0"/>
              </a:rPr>
              <a:t> προεκβολές.</a:t>
            </a:r>
          </a:p>
          <a:p>
            <a:pPr marL="525463" indent="-342900" eaLnBrk="1" hangingPunct="1">
              <a:spcBef>
                <a:spcPts val="600"/>
              </a:spcBef>
              <a:buFont typeface="Arial" panose="020B0604020202020204" pitchFamily="34" charset="0"/>
              <a:buChar char="•"/>
            </a:pPr>
            <a:r>
              <a:rPr lang="el-GR" altLang="en-US" sz="2200" dirty="0" smtClean="0">
                <a:cs typeface="Times New Roman" panose="02020603050405020304" pitchFamily="18" charset="0"/>
              </a:rPr>
              <a:t>Μοριακές μελέτες πιστοποιούν αυτή την ομαδοποίηση. </a:t>
            </a:r>
            <a:endParaRPr lang="en-GB" altLang="en-US" sz="2200" dirty="0" smtClean="0">
              <a:cs typeface="Times New Roman" panose="02020603050405020304" pitchFamily="18" charset="0"/>
            </a:endParaRPr>
          </a:p>
        </p:txBody>
      </p:sp>
      <p:pic>
        <p:nvPicPr>
          <p:cNvPr id="3" name="Θέση εικόνας 2"/>
          <p:cNvPicPr>
            <a:picLocks noGrp="1" noChangeAspect="1"/>
          </p:cNvPicPr>
          <p:nvPr>
            <p:ph type="pic" idx="1"/>
          </p:nvPr>
        </p:nvPicPr>
        <p:blipFill>
          <a:blip r:embed="rId3">
            <a:extLst>
              <a:ext uri="{28A0092B-C50C-407E-A947-70E740481C1C}">
                <a14:useLocalDpi xmlns:a14="http://schemas.microsoft.com/office/drawing/2010/main" val="0"/>
              </a:ext>
            </a:extLst>
          </a:blip>
          <a:srcRect l="345" r="345"/>
          <a:stretch>
            <a:fillRect/>
          </a:stretch>
        </p:blipFill>
        <p:spPr>
          <a:xfrm>
            <a:off x="4500562" y="-12700"/>
            <a:ext cx="4643437" cy="6338888"/>
          </a:xfrm>
        </p:spPr>
      </p:pic>
      <p:sp>
        <p:nvSpPr>
          <p:cNvPr id="4" name="Θέση υποσέλιδου 3"/>
          <p:cNvSpPr>
            <a:spLocks noGrp="1"/>
          </p:cNvSpPr>
          <p:nvPr>
            <p:ph type="ftr" sz="quarter" idx="10"/>
          </p:nvPr>
        </p:nvSpPr>
        <p:spPr/>
        <p:txBody>
          <a:bodyPr/>
          <a:lstStyle/>
          <a:p>
            <a:pPr>
              <a:defRPr/>
            </a:pPr>
            <a:r>
              <a:rPr lang="el-GR" smtClean="0"/>
              <a:t>Ενότητα 11. Πλατυέλμινθες, Μεσόζωα και Νημερτίνοι</a:t>
            </a:r>
            <a:endParaRPr lang="en-US" dirty="0"/>
          </a:p>
        </p:txBody>
      </p:sp>
      <p:sp>
        <p:nvSpPr>
          <p:cNvPr id="5" name="Θέση αριθμού διαφάνειας 4"/>
          <p:cNvSpPr>
            <a:spLocks noGrp="1"/>
          </p:cNvSpPr>
          <p:nvPr>
            <p:ph type="sldNum" sz="quarter" idx="11"/>
          </p:nvPr>
        </p:nvSpPr>
        <p:spPr/>
        <p:txBody>
          <a:bodyPr/>
          <a:lstStyle/>
          <a:p>
            <a:pPr>
              <a:defRPr/>
            </a:pPr>
            <a:fld id="{458F1F5C-A8E3-4C1F-8CE7-3D07C2D5A1C2}" type="slidenum">
              <a:rPr lang="en-US" smtClean="0"/>
              <a:pPr>
                <a:defRPr/>
              </a:pPr>
              <a:t>14</a:t>
            </a:fld>
            <a:endParaRPr lang="en-US"/>
          </a:p>
        </p:txBody>
      </p:sp>
      <p:sp>
        <p:nvSpPr>
          <p:cNvPr id="7" name="TextBox 6"/>
          <p:cNvSpPr txBox="1"/>
          <p:nvPr/>
        </p:nvSpPr>
        <p:spPr>
          <a:xfrm>
            <a:off x="8750300" y="5873750"/>
            <a:ext cx="263525" cy="277813"/>
          </a:xfrm>
          <a:prstGeom prst="rect">
            <a:avLst/>
          </a:prstGeom>
          <a:noFill/>
        </p:spPr>
        <p:txBody>
          <a:bodyPr wrap="none">
            <a:spAutoFit/>
          </a:bodyPr>
          <a:lstStyle/>
          <a:p>
            <a:pPr>
              <a:defRPr/>
            </a:pPr>
            <a:r>
              <a:rPr lang="en-US" sz="1200" b="1" dirty="0">
                <a:solidFill>
                  <a:schemeClr val="bg1"/>
                </a:solidFill>
                <a:latin typeface="+mj-lt"/>
              </a:rPr>
              <a:t>8</a:t>
            </a:r>
            <a:endParaRPr lang="el-GR" sz="1200" b="1" dirty="0">
              <a:solidFill>
                <a:schemeClr val="bg1"/>
              </a:solidFill>
              <a:latin typeface="+mj-lt"/>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Τίτλος 1"/>
          <p:cNvSpPr>
            <a:spLocks noGrp="1"/>
          </p:cNvSpPr>
          <p:nvPr>
            <p:ph type="title"/>
          </p:nvPr>
        </p:nvSpPr>
        <p:spPr>
          <a:xfrm>
            <a:off x="192088" y="-12700"/>
            <a:ext cx="4060825" cy="1600200"/>
          </a:xfrm>
        </p:spPr>
        <p:txBody>
          <a:bodyPr/>
          <a:lstStyle/>
          <a:p>
            <a:pPr eaLnBrk="1" hangingPunct="1"/>
            <a:r>
              <a:rPr lang="el-GR" altLang="el-GR" sz="4000" dirty="0" err="1" smtClean="0">
                <a:solidFill>
                  <a:srgbClr val="0070C0"/>
                </a:solidFill>
              </a:rPr>
              <a:t>Λοφοτροχόζωα</a:t>
            </a:r>
            <a:r>
              <a:rPr lang="el-GR" altLang="el-GR" sz="4000" dirty="0" smtClean="0">
                <a:solidFill>
                  <a:srgbClr val="0070C0"/>
                </a:solidFill>
              </a:rPr>
              <a:t> </a:t>
            </a:r>
            <a:r>
              <a:rPr lang="en-US" altLang="el-GR" sz="4000" dirty="0" smtClean="0">
                <a:solidFill>
                  <a:srgbClr val="0070C0"/>
                </a:solidFill>
              </a:rPr>
              <a:t>vs</a:t>
            </a:r>
            <a:r>
              <a:rPr lang="el-GR" altLang="el-GR" sz="4000" dirty="0" smtClean="0">
                <a:solidFill>
                  <a:srgbClr val="0070C0"/>
                </a:solidFill>
              </a:rPr>
              <a:t> </a:t>
            </a:r>
            <a:r>
              <a:rPr lang="el-GR" altLang="el-GR" sz="4000" dirty="0" err="1" smtClean="0">
                <a:solidFill>
                  <a:srgbClr val="0070C0"/>
                </a:solidFill>
              </a:rPr>
              <a:t>Εκδυσόζωα</a:t>
            </a:r>
            <a:r>
              <a:rPr lang="el-GR" altLang="el-GR" sz="4000" dirty="0" smtClean="0">
                <a:solidFill>
                  <a:srgbClr val="0070C0"/>
                </a:solidFill>
              </a:rPr>
              <a:t> 5/6 </a:t>
            </a:r>
            <a:endParaRPr lang="en-US" altLang="el-GR" sz="4000" dirty="0" smtClean="0">
              <a:solidFill>
                <a:srgbClr val="0070C0"/>
              </a:solidFill>
            </a:endParaRPr>
          </a:p>
        </p:txBody>
      </p:sp>
      <p:sp>
        <p:nvSpPr>
          <p:cNvPr id="26627" name="Θέση κειμένου 8"/>
          <p:cNvSpPr>
            <a:spLocks noGrp="1"/>
          </p:cNvSpPr>
          <p:nvPr>
            <p:ph type="body" sz="half" idx="2"/>
          </p:nvPr>
        </p:nvSpPr>
        <p:spPr>
          <a:xfrm>
            <a:off x="17463" y="1587500"/>
            <a:ext cx="4483100" cy="4643438"/>
          </a:xfrm>
        </p:spPr>
        <p:txBody>
          <a:bodyPr/>
          <a:lstStyle/>
          <a:p>
            <a:pPr marL="342900" indent="-342900" eaLnBrk="1" hangingPunct="1">
              <a:spcBef>
                <a:spcPts val="1200"/>
              </a:spcBef>
              <a:buFont typeface="Arial" panose="020B0604020202020204" pitchFamily="34" charset="0"/>
              <a:buChar char="•"/>
            </a:pPr>
            <a:r>
              <a:rPr lang="el-GR" altLang="en-US" sz="2200" smtClean="0">
                <a:cs typeface="Times New Roman" panose="02020603050405020304" pitchFamily="18" charset="0"/>
              </a:rPr>
              <a:t>Η ανάπτυξη της μοριακής φυλογένεσης επέφερε </a:t>
            </a:r>
            <a:r>
              <a:rPr lang="el-GR" altLang="en-US" sz="2200" b="1" smtClean="0">
                <a:cs typeface="Times New Roman" panose="02020603050405020304" pitchFamily="18" charset="0"/>
              </a:rPr>
              <a:t>την ομαδοποίση των ακοιλωματικών και κοιλωματικών φύλων</a:t>
            </a:r>
            <a:r>
              <a:rPr lang="el-GR" altLang="en-US" sz="2200" smtClean="0">
                <a:cs typeface="Times New Roman" panose="02020603050405020304" pitchFamily="18" charset="0"/>
              </a:rPr>
              <a:t> που παλαιότερα περιλαμβάνονταν στα Πρωτοστόμια.  </a:t>
            </a:r>
          </a:p>
          <a:p>
            <a:pPr marL="342900" indent="-342900" eaLnBrk="1" hangingPunct="1">
              <a:spcBef>
                <a:spcPts val="1200"/>
              </a:spcBef>
              <a:buFont typeface="Arial" panose="020B0604020202020204" pitchFamily="34" charset="0"/>
              <a:buChar char="•"/>
            </a:pPr>
            <a:r>
              <a:rPr lang="el-GR" altLang="en-US" sz="2200" smtClean="0">
                <a:cs typeface="Times New Roman" panose="02020603050405020304" pitchFamily="18" charset="0"/>
              </a:rPr>
              <a:t>Επέφερε επίσης την </a:t>
            </a:r>
            <a:r>
              <a:rPr lang="el-GR" altLang="en-US" sz="2200" b="1" smtClean="0">
                <a:cs typeface="Times New Roman" panose="02020603050405020304" pitchFamily="18" charset="0"/>
              </a:rPr>
              <a:t>ομαδοποίηση των Πρωτοστόμιων σε 2 ομάδες (Λοφοτροχόζωα και Εκδυσόζωα) με ξεχωριστές μοριακές υπογραφές.</a:t>
            </a:r>
          </a:p>
          <a:p>
            <a:pPr marL="342900" indent="-342900" eaLnBrk="1" hangingPunct="1">
              <a:spcBef>
                <a:spcPts val="1200"/>
              </a:spcBef>
              <a:buFont typeface="Arial" panose="020B0604020202020204" pitchFamily="34" charset="0"/>
              <a:buChar char="•"/>
            </a:pPr>
            <a:r>
              <a:rPr lang="el-GR" altLang="en-US" sz="2200" smtClean="0">
                <a:cs typeface="Times New Roman" panose="02020603050405020304" pitchFamily="18" charset="0"/>
              </a:rPr>
              <a:t>Τα </a:t>
            </a:r>
            <a:r>
              <a:rPr lang="el-GR" altLang="en-US" sz="2200" b="1" smtClean="0">
                <a:cs typeface="Times New Roman" panose="02020603050405020304" pitchFamily="18" charset="0"/>
              </a:rPr>
              <a:t>Εκδυσόζωα</a:t>
            </a:r>
            <a:r>
              <a:rPr lang="el-GR" altLang="en-US" sz="2200" smtClean="0">
                <a:cs typeface="Times New Roman" panose="02020603050405020304" pitchFamily="18" charset="0"/>
              </a:rPr>
              <a:t> χαρακτηρίζονται από την </a:t>
            </a:r>
            <a:r>
              <a:rPr lang="el-GR" altLang="en-US" sz="2200" b="1" smtClean="0">
                <a:cs typeface="Times New Roman" panose="02020603050405020304" pitchFamily="18" charset="0"/>
              </a:rPr>
              <a:t>παρουσία εκδύσεων </a:t>
            </a:r>
            <a:r>
              <a:rPr lang="el-GR" altLang="en-US" sz="2200" smtClean="0">
                <a:cs typeface="Times New Roman" panose="02020603050405020304" pitchFamily="18" charset="0"/>
              </a:rPr>
              <a:t>που επιτρέπει την ανάπτυξή τους. </a:t>
            </a:r>
            <a:endParaRPr lang="en-GB" altLang="en-US" sz="2200" smtClean="0">
              <a:cs typeface="Times New Roman" panose="02020603050405020304" pitchFamily="18" charset="0"/>
            </a:endParaRPr>
          </a:p>
        </p:txBody>
      </p:sp>
      <p:sp>
        <p:nvSpPr>
          <p:cNvPr id="4" name="Θέση υποσέλιδου 3"/>
          <p:cNvSpPr>
            <a:spLocks noGrp="1"/>
          </p:cNvSpPr>
          <p:nvPr>
            <p:ph type="ftr" sz="quarter" idx="10"/>
          </p:nvPr>
        </p:nvSpPr>
        <p:spPr/>
        <p:txBody>
          <a:bodyPr/>
          <a:lstStyle/>
          <a:p>
            <a:pPr>
              <a:defRPr/>
            </a:pPr>
            <a:r>
              <a:rPr lang="el-GR" smtClean="0"/>
              <a:t>Ενότητα 11. Πλατυέλμινθες, Μεσόζωα και Νημερτίνοι</a:t>
            </a:r>
            <a:endParaRPr lang="en-US" dirty="0"/>
          </a:p>
        </p:txBody>
      </p:sp>
      <p:sp>
        <p:nvSpPr>
          <p:cNvPr id="5" name="Θέση αριθμού διαφάνειας 4"/>
          <p:cNvSpPr>
            <a:spLocks noGrp="1"/>
          </p:cNvSpPr>
          <p:nvPr>
            <p:ph type="sldNum" sz="quarter" idx="11"/>
          </p:nvPr>
        </p:nvSpPr>
        <p:spPr/>
        <p:txBody>
          <a:bodyPr/>
          <a:lstStyle/>
          <a:p>
            <a:pPr>
              <a:defRPr/>
            </a:pPr>
            <a:fld id="{9A1F3E90-F0EF-4DF7-9183-2561A17CE7D9}" type="slidenum">
              <a:rPr lang="en-US" smtClean="0"/>
              <a:pPr>
                <a:defRPr/>
              </a:pPr>
              <a:t>15</a:t>
            </a:fld>
            <a:endParaRPr lang="en-US"/>
          </a:p>
        </p:txBody>
      </p:sp>
      <p:pic>
        <p:nvPicPr>
          <p:cNvPr id="26630" name="Θέση εικόνας 6"/>
          <p:cNvPicPr>
            <a:picLocks noGrp="1" noChangeAspect="1"/>
          </p:cNvPicPr>
          <p:nvPr>
            <p:ph type="pic" idx="1"/>
          </p:nvPr>
        </p:nvPicPr>
        <p:blipFill>
          <a:blip r:embed="rId3">
            <a:extLst>
              <a:ext uri="{28A0092B-C50C-407E-A947-70E740481C1C}">
                <a14:useLocalDpi xmlns:a14="http://schemas.microsoft.com/office/drawing/2010/main" val="0"/>
              </a:ext>
            </a:extLst>
          </a:blip>
          <a:srcRect l="-565" t="166" r="-565" b="166"/>
          <a:stretch>
            <a:fillRect/>
          </a:stretch>
        </p:blipFill>
        <p:spPr>
          <a:xfrm>
            <a:off x="4427538" y="188913"/>
            <a:ext cx="4716462" cy="6042025"/>
          </a:xfrm>
        </p:spPr>
      </p:pic>
      <p:sp>
        <p:nvSpPr>
          <p:cNvPr id="7" name="TextBox 6"/>
          <p:cNvSpPr txBox="1"/>
          <p:nvPr/>
        </p:nvSpPr>
        <p:spPr>
          <a:xfrm>
            <a:off x="8880475" y="5954958"/>
            <a:ext cx="263525" cy="277812"/>
          </a:xfrm>
          <a:prstGeom prst="rect">
            <a:avLst/>
          </a:prstGeom>
          <a:noFill/>
        </p:spPr>
        <p:txBody>
          <a:bodyPr wrap="none">
            <a:spAutoFit/>
          </a:bodyPr>
          <a:lstStyle/>
          <a:p>
            <a:pPr>
              <a:defRPr/>
            </a:pPr>
            <a:r>
              <a:rPr lang="en-US" sz="1200" b="1" dirty="0">
                <a:latin typeface="+mj-lt"/>
              </a:rPr>
              <a:t>9</a:t>
            </a:r>
            <a:endParaRPr lang="el-GR" sz="1200" b="1" dirty="0">
              <a:latin typeface="+mj-lt"/>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Τίτλος 1"/>
          <p:cNvSpPr>
            <a:spLocks noGrp="1"/>
          </p:cNvSpPr>
          <p:nvPr>
            <p:ph type="title"/>
          </p:nvPr>
        </p:nvSpPr>
        <p:spPr/>
        <p:txBody>
          <a:bodyPr/>
          <a:lstStyle/>
          <a:p>
            <a:pPr eaLnBrk="1" hangingPunct="1"/>
            <a:r>
              <a:rPr lang="el-GR" altLang="el-GR" sz="4000" dirty="0" err="1" smtClean="0">
                <a:solidFill>
                  <a:srgbClr val="0070C0"/>
                </a:solidFill>
              </a:rPr>
              <a:t>Λοφοτροχόζωα</a:t>
            </a:r>
            <a:r>
              <a:rPr lang="el-GR" altLang="el-GR" sz="4000" dirty="0" smtClean="0">
                <a:solidFill>
                  <a:srgbClr val="0070C0"/>
                </a:solidFill>
              </a:rPr>
              <a:t> </a:t>
            </a:r>
            <a:r>
              <a:rPr lang="en-US" altLang="el-GR" sz="4000" dirty="0" smtClean="0">
                <a:solidFill>
                  <a:srgbClr val="0070C0"/>
                </a:solidFill>
              </a:rPr>
              <a:t>vs</a:t>
            </a:r>
            <a:r>
              <a:rPr lang="el-GR" altLang="el-GR" sz="4000" dirty="0" smtClean="0">
                <a:solidFill>
                  <a:srgbClr val="0070C0"/>
                </a:solidFill>
              </a:rPr>
              <a:t> </a:t>
            </a:r>
            <a:r>
              <a:rPr lang="el-GR" altLang="el-GR" sz="4000" dirty="0" err="1" smtClean="0">
                <a:solidFill>
                  <a:srgbClr val="0070C0"/>
                </a:solidFill>
              </a:rPr>
              <a:t>Εκδυσόζωα</a:t>
            </a:r>
            <a:r>
              <a:rPr lang="el-GR" altLang="el-GR" sz="4000" dirty="0" smtClean="0">
                <a:solidFill>
                  <a:srgbClr val="0070C0"/>
                </a:solidFill>
              </a:rPr>
              <a:t> 6/6 </a:t>
            </a:r>
            <a:endParaRPr lang="en-US" altLang="el-GR" sz="4000" dirty="0" smtClean="0">
              <a:solidFill>
                <a:srgbClr val="0070C0"/>
              </a:solidFill>
            </a:endParaRPr>
          </a:p>
        </p:txBody>
      </p:sp>
      <p:pic>
        <p:nvPicPr>
          <p:cNvPr id="28675" name="Θέση εικόνας 12"/>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8002" t="6255" r="18044" b="45068"/>
          <a:stretch>
            <a:fillRect/>
          </a:stretch>
        </p:blipFill>
        <p:spPr>
          <a:xfrm>
            <a:off x="2268538" y="1484313"/>
            <a:ext cx="4738687" cy="2089150"/>
          </a:xfrm>
        </p:spPr>
      </p:pic>
      <p:sp>
        <p:nvSpPr>
          <p:cNvPr id="28676" name="Θέση κειμένου 11"/>
          <p:cNvSpPr>
            <a:spLocks noGrp="1"/>
          </p:cNvSpPr>
          <p:nvPr>
            <p:ph type="body" sz="quarter" idx="14"/>
          </p:nvPr>
        </p:nvSpPr>
        <p:spPr>
          <a:xfrm>
            <a:off x="314325" y="3573463"/>
            <a:ext cx="8515350" cy="3924300"/>
          </a:xfrm>
        </p:spPr>
        <p:txBody>
          <a:bodyPr/>
          <a:lstStyle/>
          <a:p>
            <a:pPr eaLnBrk="1" hangingPunct="1"/>
            <a:r>
              <a:rPr lang="el-GR" altLang="en-US" sz="2000" smtClean="0">
                <a:cs typeface="Times New Roman" panose="02020603050405020304" pitchFamily="18" charset="0"/>
              </a:rPr>
              <a:t>Ο παραπάνω διαχωρισμός σε Ακοιλωματικά και Ψευδοκοιλωματικά δεν είναι πλέον αρκετά περιγραφικός και συνεκτικός. Νεότερες μελέτες δίνουν έμφαση σε </a:t>
            </a:r>
            <a:r>
              <a:rPr lang="el-GR" altLang="en-US" sz="2000" b="1" smtClean="0">
                <a:cs typeface="Times New Roman" panose="02020603050405020304" pitchFamily="18" charset="0"/>
              </a:rPr>
              <a:t>βιοχημικά (παρουσία εκδύσεων) </a:t>
            </a:r>
            <a:r>
              <a:rPr lang="el-GR" altLang="en-US" sz="2000" smtClean="0">
                <a:cs typeface="Times New Roman" panose="02020603050405020304" pitchFamily="18" charset="0"/>
              </a:rPr>
              <a:t>και </a:t>
            </a:r>
            <a:r>
              <a:rPr lang="el-GR" altLang="en-US" sz="2000" b="1" smtClean="0">
                <a:cs typeface="Times New Roman" panose="02020603050405020304" pitchFamily="18" charset="0"/>
              </a:rPr>
              <a:t>μοριακά (παρουσία και ποικιλία γονιδίων </a:t>
            </a:r>
            <a:r>
              <a:rPr lang="en-GB" altLang="en-US" sz="2000" b="1" smtClean="0">
                <a:cs typeface="Times New Roman" panose="02020603050405020304" pitchFamily="18" charset="0"/>
              </a:rPr>
              <a:t>Hox)</a:t>
            </a:r>
            <a:r>
              <a:rPr lang="el-GR" altLang="en-US" sz="2000" b="1" smtClean="0">
                <a:cs typeface="Times New Roman" panose="02020603050405020304" pitchFamily="18" charset="0"/>
              </a:rPr>
              <a:t> </a:t>
            </a:r>
            <a:r>
              <a:rPr lang="el-GR" altLang="en-US" sz="2000" smtClean="0">
                <a:cs typeface="Times New Roman" panose="02020603050405020304" pitchFamily="18" charset="0"/>
              </a:rPr>
              <a:t>χαρακτηριστικά και </a:t>
            </a:r>
            <a:r>
              <a:rPr lang="el-GR" altLang="en-US" sz="2000" b="1" smtClean="0">
                <a:cs typeface="Times New Roman" panose="02020603050405020304" pitchFamily="18" charset="0"/>
              </a:rPr>
              <a:t>όχι σε ανατομικά ή αναπτυξιακά χαρακτηριστικά </a:t>
            </a:r>
            <a:r>
              <a:rPr lang="el-GR" altLang="en-US" sz="2000" smtClean="0">
                <a:cs typeface="Times New Roman" panose="02020603050405020304" pitchFamily="18" charset="0"/>
              </a:rPr>
              <a:t>για να δημιουργήσουν τις ταξινομικές κατηγορίες των ζώων.</a:t>
            </a:r>
          </a:p>
          <a:p>
            <a:pPr eaLnBrk="1" hangingPunct="1"/>
            <a:r>
              <a:rPr lang="el-GR" altLang="en-US" sz="2000" smtClean="0">
                <a:cs typeface="Times New Roman" panose="02020603050405020304" pitchFamily="18" charset="0"/>
              </a:rPr>
              <a:t>Το αποτέλεσμα φαίνεται στα νέα φύλα που δημιουργούνται (π.χ. τα </a:t>
            </a:r>
            <a:r>
              <a:rPr lang="el-GR" altLang="en-US" sz="2000" b="1" smtClean="0">
                <a:cs typeface="Times New Roman" panose="02020603050405020304" pitchFamily="18" charset="0"/>
              </a:rPr>
              <a:t>Ακοιλόμορφα α</a:t>
            </a:r>
            <a:r>
              <a:rPr lang="el-GR" altLang="en-US" sz="2000" smtClean="0">
                <a:cs typeface="Times New Roman" panose="02020603050405020304" pitchFamily="18" charset="0"/>
              </a:rPr>
              <a:t>πό την Ομοταξία Στροβιλιστικοί των Πλατυέλμινθων), ενώ κάποια ψευδοκοιλωματικά ταξινομούνται ως </a:t>
            </a:r>
            <a:r>
              <a:rPr lang="en-GB" altLang="en-US" sz="2000" b="1" smtClean="0">
                <a:cs typeface="Times New Roman" panose="02020603050405020304" pitchFamily="18" charset="0"/>
              </a:rPr>
              <a:t>E</a:t>
            </a:r>
            <a:r>
              <a:rPr lang="el-GR" altLang="en-US" sz="2000" b="1" smtClean="0">
                <a:cs typeface="Times New Roman" panose="02020603050405020304" pitchFamily="18" charset="0"/>
              </a:rPr>
              <a:t>κδυσόζωα </a:t>
            </a:r>
            <a:r>
              <a:rPr lang="el-GR" altLang="en-US" sz="2000" smtClean="0">
                <a:cs typeface="Times New Roman" panose="02020603050405020304" pitchFamily="18" charset="0"/>
              </a:rPr>
              <a:t>και το</a:t>
            </a:r>
            <a:r>
              <a:rPr lang="en-GB" altLang="en-US" sz="2000" smtClean="0">
                <a:cs typeface="Times New Roman" panose="02020603050405020304" pitchFamily="18" charset="0"/>
              </a:rPr>
              <a:t>“</a:t>
            </a:r>
            <a:r>
              <a:rPr lang="el-GR" altLang="ja-JP" sz="2000" smtClean="0">
                <a:cs typeface="Times New Roman" panose="02020603050405020304" pitchFamily="18" charset="0"/>
              </a:rPr>
              <a:t>ψευδοκοιλωματικό χαρακτηριστικό</a:t>
            </a:r>
            <a:r>
              <a:rPr lang="en-GB" altLang="en-US" sz="2000" smtClean="0">
                <a:cs typeface="Times New Roman" panose="02020603050405020304" pitchFamily="18" charset="0"/>
              </a:rPr>
              <a:t>”</a:t>
            </a:r>
            <a:r>
              <a:rPr lang="el-GR" altLang="ja-JP" sz="2000" smtClean="0">
                <a:cs typeface="Times New Roman" panose="02020603050405020304" pitchFamily="18" charset="0"/>
              </a:rPr>
              <a:t> αποτελεί δευτερεύουσα διάκριση. </a:t>
            </a:r>
            <a:endParaRPr lang="en-GB" altLang="en-US" sz="2000" smtClean="0">
              <a:cs typeface="Times New Roman" panose="02020603050405020304" pitchFamily="18" charset="0"/>
            </a:endParaRPr>
          </a:p>
          <a:p>
            <a:pPr eaLnBrk="1" hangingPunct="1"/>
            <a:endParaRPr lang="en-US" altLang="el-GR" smtClean="0"/>
          </a:p>
        </p:txBody>
      </p:sp>
      <p:sp>
        <p:nvSpPr>
          <p:cNvPr id="4" name="Θέση υποσέλιδου 3"/>
          <p:cNvSpPr>
            <a:spLocks noGrp="1"/>
          </p:cNvSpPr>
          <p:nvPr>
            <p:ph type="ftr" sz="quarter" idx="15"/>
          </p:nvPr>
        </p:nvSpPr>
        <p:spPr/>
        <p:txBody>
          <a:bodyPr/>
          <a:lstStyle/>
          <a:p>
            <a:pPr>
              <a:defRPr/>
            </a:pPr>
            <a:r>
              <a:rPr lang="el-GR" smtClean="0"/>
              <a:t>Ενότητα 11. Πλατυέλμινθες, Μεσόζωα και Νημερτίνοι</a:t>
            </a:r>
            <a:endParaRPr lang="en-US" dirty="0"/>
          </a:p>
        </p:txBody>
      </p:sp>
      <p:sp>
        <p:nvSpPr>
          <p:cNvPr id="5" name="Θέση αριθμού διαφάνειας 4"/>
          <p:cNvSpPr>
            <a:spLocks noGrp="1"/>
          </p:cNvSpPr>
          <p:nvPr>
            <p:ph type="sldNum" sz="quarter" idx="16"/>
          </p:nvPr>
        </p:nvSpPr>
        <p:spPr/>
        <p:txBody>
          <a:bodyPr/>
          <a:lstStyle/>
          <a:p>
            <a:pPr>
              <a:defRPr/>
            </a:pPr>
            <a:fld id="{44AC7024-72AE-4786-ACB0-64600F074F2E}" type="slidenum">
              <a:rPr lang="en-US" smtClean="0"/>
              <a:pPr>
                <a:defRPr/>
              </a:pPr>
              <a:t>16</a:t>
            </a:fld>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Τίτλος 1"/>
          <p:cNvSpPr>
            <a:spLocks noGrp="1"/>
          </p:cNvSpPr>
          <p:nvPr>
            <p:ph type="title"/>
          </p:nvPr>
        </p:nvSpPr>
        <p:spPr/>
        <p:txBody>
          <a:bodyPr/>
          <a:lstStyle/>
          <a:p>
            <a:pPr eaLnBrk="1" hangingPunct="1"/>
            <a:r>
              <a:rPr lang="el-GR" altLang="el-GR" dirty="0" smtClean="0">
                <a:solidFill>
                  <a:srgbClr val="0070C0"/>
                </a:solidFill>
              </a:rPr>
              <a:t>Φύλο (?) </a:t>
            </a:r>
            <a:r>
              <a:rPr lang="el-GR" altLang="el-GR" dirty="0" err="1" smtClean="0">
                <a:solidFill>
                  <a:srgbClr val="0070C0"/>
                </a:solidFill>
              </a:rPr>
              <a:t>Μεσόζωα</a:t>
            </a:r>
            <a:r>
              <a:rPr lang="el-GR" altLang="el-GR" dirty="0" smtClean="0">
                <a:solidFill>
                  <a:srgbClr val="0070C0"/>
                </a:solidFill>
              </a:rPr>
              <a:t> </a:t>
            </a:r>
            <a:r>
              <a:rPr lang="el-GR" altLang="el-GR" dirty="0" smtClean="0">
                <a:solidFill>
                  <a:srgbClr val="0070C0"/>
                </a:solidFill>
              </a:rPr>
              <a:t>1/2 </a:t>
            </a:r>
            <a:endParaRPr lang="en-US" altLang="el-GR" dirty="0" smtClean="0">
              <a:solidFill>
                <a:srgbClr val="0070C0"/>
              </a:solidFill>
            </a:endParaRPr>
          </a:p>
        </p:txBody>
      </p:sp>
      <p:sp>
        <p:nvSpPr>
          <p:cNvPr id="29699" name="Θέση περιεχομένου 6"/>
          <p:cNvSpPr>
            <a:spLocks noGrp="1"/>
          </p:cNvSpPr>
          <p:nvPr>
            <p:ph idx="1"/>
          </p:nvPr>
        </p:nvSpPr>
        <p:spPr>
          <a:xfrm>
            <a:off x="604838" y="1557338"/>
            <a:ext cx="7886700" cy="4679950"/>
          </a:xfrm>
        </p:spPr>
        <p:txBody>
          <a:bodyPr/>
          <a:lstStyle/>
          <a:p>
            <a:pPr eaLnBrk="1" hangingPunct="1"/>
            <a:r>
              <a:rPr lang="el-GR" altLang="en-US" sz="2600" dirty="0" smtClean="0">
                <a:cs typeface="Times New Roman" panose="02020603050405020304" pitchFamily="18" charset="0"/>
              </a:rPr>
              <a:t>Τα </a:t>
            </a:r>
            <a:r>
              <a:rPr lang="el-GR" altLang="en-US" sz="2600" b="1" dirty="0" smtClean="0">
                <a:cs typeface="Times New Roman" panose="02020603050405020304" pitchFamily="18" charset="0"/>
              </a:rPr>
              <a:t>αινιγματικά </a:t>
            </a:r>
            <a:r>
              <a:rPr lang="el-GR" altLang="en-US" sz="2600" dirty="0" err="1" smtClean="0">
                <a:cs typeface="Times New Roman" panose="02020603050405020304" pitchFamily="18" charset="0"/>
              </a:rPr>
              <a:t>Μεσόζωα</a:t>
            </a:r>
            <a:r>
              <a:rPr lang="el-GR" altLang="en-US" sz="2600" dirty="0" smtClean="0">
                <a:cs typeface="Times New Roman" panose="02020603050405020304" pitchFamily="18" charset="0"/>
              </a:rPr>
              <a:t> είναι ζώα που </a:t>
            </a:r>
            <a:r>
              <a:rPr lang="el-GR" altLang="en-US" sz="2600" dirty="0" err="1" smtClean="0">
                <a:cs typeface="Times New Roman" panose="02020603050405020304" pitchFamily="18" charset="0"/>
              </a:rPr>
              <a:t>ζούν</a:t>
            </a:r>
            <a:r>
              <a:rPr lang="el-GR" altLang="en-US" sz="2600" dirty="0" smtClean="0">
                <a:cs typeface="Times New Roman" panose="02020603050405020304" pitchFamily="18" charset="0"/>
              </a:rPr>
              <a:t> παρασιτικά σε θαλάσσια Μαλάκια. </a:t>
            </a:r>
          </a:p>
          <a:p>
            <a:pPr eaLnBrk="1" hangingPunct="1"/>
            <a:r>
              <a:rPr lang="el-GR" altLang="en-US" sz="2600" b="1" dirty="0" smtClean="0">
                <a:cs typeface="Times New Roman" panose="02020603050405020304" pitchFamily="18" charset="0"/>
              </a:rPr>
              <a:t>Μερικά βασικά χαρακτηριστικά</a:t>
            </a:r>
            <a:r>
              <a:rPr lang="el-GR" altLang="en-US" sz="2600" dirty="0" smtClean="0">
                <a:cs typeface="Times New Roman" panose="02020603050405020304" pitchFamily="18" charset="0"/>
              </a:rPr>
              <a:t>: </a:t>
            </a:r>
          </a:p>
          <a:p>
            <a:pPr eaLnBrk="1" hangingPunct="1">
              <a:buFont typeface="Arial" panose="020B0604020202020204" pitchFamily="34" charset="0"/>
              <a:buNone/>
            </a:pPr>
            <a:r>
              <a:rPr lang="el-GR" altLang="en-US" sz="2600" dirty="0" smtClean="0">
                <a:cs typeface="Times New Roman" panose="02020603050405020304" pitchFamily="18" charset="0"/>
              </a:rPr>
              <a:t> 1) Αποτελούνται από 20-30 βλεφαριδοφόρα κύτταρα. Μήκος σώματος 0,3-7 </a:t>
            </a:r>
            <a:r>
              <a:rPr lang="en-GB" altLang="en-US" sz="2600" dirty="0" smtClean="0">
                <a:cs typeface="Times New Roman" panose="02020603050405020304" pitchFamily="18" charset="0"/>
              </a:rPr>
              <a:t>mm.</a:t>
            </a:r>
            <a:endParaRPr lang="el-GR" altLang="en-US" sz="2600" dirty="0" smtClean="0">
              <a:cs typeface="Times New Roman" panose="02020603050405020304" pitchFamily="18" charset="0"/>
            </a:endParaRPr>
          </a:p>
          <a:p>
            <a:pPr eaLnBrk="1" hangingPunct="1">
              <a:buFont typeface="Arial" panose="020B0604020202020204" pitchFamily="34" charset="0"/>
              <a:buNone/>
            </a:pPr>
            <a:r>
              <a:rPr lang="el-GR" altLang="en-US" sz="2600" dirty="0" smtClean="0">
                <a:cs typeface="Times New Roman" panose="02020603050405020304" pitchFamily="18" charset="0"/>
              </a:rPr>
              <a:t> 2) Δεν είναι ούτε ξεκάθαρα </a:t>
            </a:r>
            <a:r>
              <a:rPr lang="el-GR" altLang="en-US" sz="2600" dirty="0" err="1" smtClean="0">
                <a:cs typeface="Times New Roman" panose="02020603050405020304" pitchFamily="18" charset="0"/>
              </a:rPr>
              <a:t>διπλοβλαστικά</a:t>
            </a:r>
            <a:r>
              <a:rPr lang="el-GR" altLang="en-US" sz="2600" dirty="0" smtClean="0">
                <a:cs typeface="Times New Roman" panose="02020603050405020304" pitchFamily="18" charset="0"/>
              </a:rPr>
              <a:t> ούτε </a:t>
            </a:r>
            <a:r>
              <a:rPr lang="el-GR" altLang="en-US" sz="2600" dirty="0" err="1" smtClean="0">
                <a:cs typeface="Times New Roman" panose="02020603050405020304" pitchFamily="18" charset="0"/>
              </a:rPr>
              <a:t>τριπλοβλαστικά</a:t>
            </a:r>
            <a:r>
              <a:rPr lang="el-GR" altLang="en-US" sz="2600" dirty="0" smtClean="0">
                <a:cs typeface="Times New Roman" panose="02020603050405020304" pitchFamily="18" charset="0"/>
              </a:rPr>
              <a:t>.</a:t>
            </a:r>
          </a:p>
          <a:p>
            <a:pPr eaLnBrk="1" hangingPunct="1">
              <a:buFont typeface="Arial" panose="020B0604020202020204" pitchFamily="34" charset="0"/>
              <a:buNone/>
            </a:pPr>
            <a:r>
              <a:rPr lang="el-GR" altLang="en-US" sz="2600" dirty="0" smtClean="0">
                <a:cs typeface="Times New Roman" panose="02020603050405020304" pitchFamily="18" charset="0"/>
              </a:rPr>
              <a:t> 3) Τα </a:t>
            </a:r>
            <a:r>
              <a:rPr lang="en-GB" altLang="en-US" sz="2600" dirty="0" err="1" smtClean="0">
                <a:cs typeface="Times New Roman" panose="02020603050405020304" pitchFamily="18" charset="0"/>
              </a:rPr>
              <a:t>Hox</a:t>
            </a:r>
            <a:r>
              <a:rPr lang="en-GB" altLang="en-US" sz="2600" dirty="0" smtClean="0">
                <a:cs typeface="Times New Roman" panose="02020603050405020304" pitchFamily="18" charset="0"/>
              </a:rPr>
              <a:t> </a:t>
            </a:r>
            <a:r>
              <a:rPr lang="el-GR" altLang="en-US" sz="2600" dirty="0" smtClean="0">
                <a:cs typeface="Times New Roman" panose="02020603050405020304" pitchFamily="18" charset="0"/>
              </a:rPr>
              <a:t>γονίδιά τους φέρουν ομοιότητες με αυτά των </a:t>
            </a:r>
            <a:r>
              <a:rPr lang="el-GR" altLang="en-US" sz="2600" dirty="0" err="1" smtClean="0">
                <a:cs typeface="Times New Roman" panose="02020603050405020304" pitchFamily="18" charset="0"/>
              </a:rPr>
              <a:t>Λοφοτροχόζωων</a:t>
            </a:r>
            <a:r>
              <a:rPr lang="el-GR" altLang="en-US" sz="2600" dirty="0" smtClean="0">
                <a:cs typeface="Times New Roman" panose="02020603050405020304" pitchFamily="18" charset="0"/>
              </a:rPr>
              <a:t>. </a:t>
            </a:r>
          </a:p>
          <a:p>
            <a:pPr eaLnBrk="1" hangingPunct="1">
              <a:buFont typeface="Arial" panose="020B0604020202020204" pitchFamily="34" charset="0"/>
              <a:buNone/>
            </a:pPr>
            <a:r>
              <a:rPr lang="el-GR" altLang="en-US" sz="2600" dirty="0" smtClean="0">
                <a:cs typeface="Times New Roman" panose="02020603050405020304" pitchFamily="18" charset="0"/>
              </a:rPr>
              <a:t> 4</a:t>
            </a:r>
            <a:r>
              <a:rPr lang="el-GR" altLang="en-US" sz="2600" dirty="0" smtClean="0">
                <a:cs typeface="Times New Roman" panose="02020603050405020304" pitchFamily="18" charset="0"/>
              </a:rPr>
              <a:t>) </a:t>
            </a:r>
            <a:r>
              <a:rPr lang="el-GR" altLang="en-US" sz="2600" b="1" dirty="0" smtClean="0">
                <a:cs typeface="Times New Roman" panose="02020603050405020304" pitchFamily="18" charset="0"/>
              </a:rPr>
              <a:t>Μεγαλώνουν ενδοκυτταρικά. Το χαρακτηριστικό αυτό είναι μοναδικό ανάμεσα στα </a:t>
            </a:r>
            <a:r>
              <a:rPr lang="el-GR" altLang="en-US" sz="2600" b="1" dirty="0" err="1" smtClean="0">
                <a:cs typeface="Times New Roman" panose="02020603050405020304" pitchFamily="18" charset="0"/>
              </a:rPr>
              <a:t>Μετάζωα</a:t>
            </a:r>
            <a:r>
              <a:rPr lang="el-GR" altLang="en-US" sz="2600" b="1" dirty="0" smtClean="0">
                <a:cs typeface="Times New Roman" panose="02020603050405020304" pitchFamily="18" charset="0"/>
              </a:rPr>
              <a:t>. </a:t>
            </a:r>
          </a:p>
          <a:p>
            <a:pPr eaLnBrk="1" hangingPunct="1"/>
            <a:endParaRPr lang="en-US" altLang="el-GR" dirty="0" smtClean="0"/>
          </a:p>
        </p:txBody>
      </p:sp>
      <p:sp>
        <p:nvSpPr>
          <p:cNvPr id="4" name="Θέση υποσέλιδου 3"/>
          <p:cNvSpPr>
            <a:spLocks noGrp="1"/>
          </p:cNvSpPr>
          <p:nvPr>
            <p:ph type="ftr" sz="quarter" idx="10"/>
          </p:nvPr>
        </p:nvSpPr>
        <p:spPr/>
        <p:txBody>
          <a:bodyPr/>
          <a:lstStyle/>
          <a:p>
            <a:pPr>
              <a:defRPr/>
            </a:pPr>
            <a:r>
              <a:rPr lang="el-GR" smtClean="0"/>
              <a:t>Ενότητα 11. Πλατυέλμινθες, Μεσόζωα και Νημερτίνοι</a:t>
            </a:r>
            <a:endParaRPr lang="en-US" dirty="0"/>
          </a:p>
        </p:txBody>
      </p:sp>
      <p:sp>
        <p:nvSpPr>
          <p:cNvPr id="5" name="Θέση αριθμού διαφάνειας 4"/>
          <p:cNvSpPr>
            <a:spLocks noGrp="1"/>
          </p:cNvSpPr>
          <p:nvPr>
            <p:ph type="sldNum" sz="quarter" idx="11"/>
          </p:nvPr>
        </p:nvSpPr>
        <p:spPr/>
        <p:txBody>
          <a:bodyPr/>
          <a:lstStyle/>
          <a:p>
            <a:pPr>
              <a:defRPr/>
            </a:pPr>
            <a:fld id="{F37CE43D-7CF5-4B21-BB0E-28E0F9CB28C5}" type="slidenum">
              <a:rPr lang="en-US" smtClean="0"/>
              <a:pPr>
                <a:defRPr/>
              </a:pPr>
              <a:t>17</a:t>
            </a:fld>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Τίτλος 1"/>
          <p:cNvSpPr>
            <a:spLocks noGrp="1"/>
          </p:cNvSpPr>
          <p:nvPr>
            <p:ph type="title"/>
          </p:nvPr>
        </p:nvSpPr>
        <p:spPr/>
        <p:txBody>
          <a:bodyPr/>
          <a:lstStyle/>
          <a:p>
            <a:pPr eaLnBrk="1" hangingPunct="1"/>
            <a:r>
              <a:rPr lang="el-GR" altLang="el-GR" dirty="0" smtClean="0">
                <a:solidFill>
                  <a:srgbClr val="0070C0"/>
                </a:solidFill>
              </a:rPr>
              <a:t>Φύλο (?) </a:t>
            </a:r>
            <a:r>
              <a:rPr lang="el-GR" altLang="el-GR" dirty="0" err="1" smtClean="0">
                <a:solidFill>
                  <a:srgbClr val="0070C0"/>
                </a:solidFill>
              </a:rPr>
              <a:t>Μεσόζωα</a:t>
            </a:r>
            <a:r>
              <a:rPr lang="el-GR" altLang="el-GR" dirty="0" smtClean="0">
                <a:solidFill>
                  <a:srgbClr val="0070C0"/>
                </a:solidFill>
              </a:rPr>
              <a:t> </a:t>
            </a:r>
            <a:r>
              <a:rPr lang="el-GR" altLang="el-GR" dirty="0" smtClean="0">
                <a:solidFill>
                  <a:srgbClr val="0070C0"/>
                </a:solidFill>
              </a:rPr>
              <a:t>2/2 </a:t>
            </a:r>
            <a:endParaRPr lang="en-US" altLang="el-GR" dirty="0" smtClean="0">
              <a:solidFill>
                <a:srgbClr val="0070C0"/>
              </a:solidFill>
            </a:endParaRPr>
          </a:p>
        </p:txBody>
      </p:sp>
      <p:sp>
        <p:nvSpPr>
          <p:cNvPr id="30723" name="Θέση περιεχομένου 6"/>
          <p:cNvSpPr>
            <a:spLocks noGrp="1"/>
          </p:cNvSpPr>
          <p:nvPr>
            <p:ph idx="1"/>
          </p:nvPr>
        </p:nvSpPr>
        <p:spPr>
          <a:xfrm>
            <a:off x="604838" y="1557338"/>
            <a:ext cx="7886700" cy="4679950"/>
          </a:xfrm>
        </p:spPr>
        <p:txBody>
          <a:bodyPr/>
          <a:lstStyle/>
          <a:p>
            <a:pPr marL="457200" indent="0" eaLnBrk="1" hangingPunct="1">
              <a:buFont typeface="Arial" panose="020B0604020202020204" pitchFamily="34" charset="0"/>
              <a:buNone/>
            </a:pPr>
            <a:r>
              <a:rPr lang="el-GR" altLang="en-US" sz="2600" smtClean="0">
                <a:cs typeface="Times New Roman" panose="02020603050405020304" pitchFamily="18" charset="0"/>
              </a:rPr>
              <a:t>5) Οι 2 ομοταξίες τους έχουν περισσότερες διαφορές μεταξύ τους παρά ομοιότητες. Οι κύκλοι ζωής τους είναι αρκετά διαφορετικοί. </a:t>
            </a:r>
          </a:p>
          <a:p>
            <a:pPr marL="457200" indent="0" eaLnBrk="1" hangingPunct="1">
              <a:buFont typeface="Arial" panose="020B0604020202020204" pitchFamily="34" charset="0"/>
              <a:buNone/>
            </a:pPr>
            <a:r>
              <a:rPr lang="el-GR" altLang="en-US" sz="2600" smtClean="0">
                <a:cs typeface="Times New Roman" panose="02020603050405020304" pitchFamily="18" charset="0"/>
              </a:rPr>
              <a:t>6) Αν και συνδέονται φυλογενετικά με τους Πλατυέλμινθες, η απλή μορφολογία τους δείχνει ότι έχουν χάσει πολύπλοκα χαρακτηριστικά κατά την προσαρμογή τους στην παρασιτική διαβίωση.</a:t>
            </a:r>
          </a:p>
          <a:p>
            <a:pPr marL="457200" indent="0" eaLnBrk="1" hangingPunct="1">
              <a:buFont typeface="Arial" panose="020B0604020202020204" pitchFamily="34" charset="0"/>
              <a:buNone/>
            </a:pPr>
            <a:r>
              <a:rPr lang="el-GR" altLang="en-US" sz="2600" smtClean="0">
                <a:cs typeface="Times New Roman" panose="02020603050405020304" pitchFamily="18" charset="0"/>
              </a:rPr>
              <a:t>7) Ταξινόμηση:                        Φύλο: </a:t>
            </a:r>
            <a:r>
              <a:rPr lang="el-GR" altLang="en-US" sz="2600" b="1" smtClean="0">
                <a:cs typeface="Times New Roman" panose="02020603050405020304" pitchFamily="18" charset="0"/>
              </a:rPr>
              <a:t>Μεσόζωα</a:t>
            </a:r>
          </a:p>
          <a:p>
            <a:pPr marL="457200" indent="0" eaLnBrk="1" hangingPunct="1">
              <a:buFont typeface="Arial" panose="020B0604020202020204" pitchFamily="34" charset="0"/>
              <a:buNone/>
            </a:pPr>
            <a:r>
              <a:rPr lang="el-GR" altLang="en-US" sz="2600" smtClean="0">
                <a:cs typeface="Times New Roman" panose="02020603050405020304" pitchFamily="18" charset="0"/>
              </a:rPr>
              <a:t>	                                             Ομοταξία: </a:t>
            </a:r>
            <a:r>
              <a:rPr lang="el-GR" altLang="en-US" sz="2600" b="1" smtClean="0">
                <a:cs typeface="Times New Roman" panose="02020603050405020304" pitchFamily="18" charset="0"/>
              </a:rPr>
              <a:t>Ρομβόζωα</a:t>
            </a:r>
          </a:p>
          <a:p>
            <a:pPr marL="457200" indent="0" eaLnBrk="1" hangingPunct="1">
              <a:buFont typeface="Arial" panose="020B0604020202020204" pitchFamily="34" charset="0"/>
              <a:buNone/>
            </a:pPr>
            <a:r>
              <a:rPr lang="el-GR" altLang="en-US" sz="2600" smtClean="0">
                <a:cs typeface="Times New Roman" panose="02020603050405020304" pitchFamily="18" charset="0"/>
              </a:rPr>
              <a:t>			                                 </a:t>
            </a:r>
            <a:r>
              <a:rPr lang="el-GR" altLang="en-US" sz="2600" b="1" smtClean="0">
                <a:cs typeface="Times New Roman" panose="02020603050405020304" pitchFamily="18" charset="0"/>
              </a:rPr>
              <a:t>Ορθονηκτίδια</a:t>
            </a:r>
          </a:p>
          <a:p>
            <a:pPr marL="457200" indent="0" eaLnBrk="1" hangingPunct="1"/>
            <a:endParaRPr lang="en-US" altLang="el-GR" sz="2600" smtClean="0"/>
          </a:p>
        </p:txBody>
      </p:sp>
      <p:sp>
        <p:nvSpPr>
          <p:cNvPr id="4" name="Θέση υποσέλιδου 3"/>
          <p:cNvSpPr>
            <a:spLocks noGrp="1"/>
          </p:cNvSpPr>
          <p:nvPr>
            <p:ph type="ftr" sz="quarter" idx="10"/>
          </p:nvPr>
        </p:nvSpPr>
        <p:spPr/>
        <p:txBody>
          <a:bodyPr/>
          <a:lstStyle/>
          <a:p>
            <a:pPr>
              <a:defRPr/>
            </a:pPr>
            <a:r>
              <a:rPr lang="el-GR" smtClean="0"/>
              <a:t>Ενότητα 11. Πλατυέλμινθες, Μεσόζωα και Νημερτίνοι</a:t>
            </a:r>
            <a:endParaRPr lang="en-US" dirty="0"/>
          </a:p>
        </p:txBody>
      </p:sp>
      <p:sp>
        <p:nvSpPr>
          <p:cNvPr id="5" name="Θέση αριθμού διαφάνειας 4"/>
          <p:cNvSpPr>
            <a:spLocks noGrp="1"/>
          </p:cNvSpPr>
          <p:nvPr>
            <p:ph type="sldNum" sz="quarter" idx="11"/>
          </p:nvPr>
        </p:nvSpPr>
        <p:spPr/>
        <p:txBody>
          <a:bodyPr/>
          <a:lstStyle/>
          <a:p>
            <a:pPr>
              <a:defRPr/>
            </a:pPr>
            <a:fld id="{729BF81A-3BB8-4D7F-ADA4-1F88DF7807DB}" type="slidenum">
              <a:rPr lang="en-US" smtClean="0"/>
              <a:pPr>
                <a:defRPr/>
              </a:pPr>
              <a:t>18</a:t>
            </a:fld>
            <a:endParaRPr lang="en-US"/>
          </a:p>
        </p:txBody>
      </p:sp>
      <p:cxnSp>
        <p:nvCxnSpPr>
          <p:cNvPr id="6" name="Elbow Connector 5"/>
          <p:cNvCxnSpPr>
            <a:cxnSpLocks noChangeShapeType="1"/>
          </p:cNvCxnSpPr>
          <p:nvPr/>
        </p:nvCxnSpPr>
        <p:spPr bwMode="auto">
          <a:xfrm>
            <a:off x="5305425" y="5229225"/>
            <a:ext cx="304800" cy="228600"/>
          </a:xfrm>
          <a:prstGeom prst="bentConnector3">
            <a:avLst>
              <a:gd name="adj1" fmla="val -2778"/>
            </a:avLst>
          </a:prstGeom>
          <a:ln>
            <a:headEnd/>
            <a:tailEnd type="arrow" w="med" len="med"/>
          </a:ln>
        </p:spPr>
        <p:style>
          <a:lnRef idx="1">
            <a:schemeClr val="dk1"/>
          </a:lnRef>
          <a:fillRef idx="0">
            <a:schemeClr val="dk1"/>
          </a:fillRef>
          <a:effectRef idx="0">
            <a:schemeClr val="dk1"/>
          </a:effectRef>
          <a:fontRef idx="minor">
            <a:schemeClr val="tx1"/>
          </a:fontRef>
        </p:style>
      </p:cxn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Τίτλος 1"/>
          <p:cNvSpPr>
            <a:spLocks noGrp="1"/>
          </p:cNvSpPr>
          <p:nvPr>
            <p:ph type="title"/>
          </p:nvPr>
        </p:nvSpPr>
        <p:spPr/>
        <p:txBody>
          <a:bodyPr/>
          <a:lstStyle/>
          <a:p>
            <a:pPr eaLnBrk="1" hangingPunct="1"/>
            <a:r>
              <a:rPr lang="el-GR" altLang="el-GR" sz="4000" dirty="0" smtClean="0">
                <a:solidFill>
                  <a:srgbClr val="0070C0"/>
                </a:solidFill>
              </a:rPr>
              <a:t>Ομοταξία </a:t>
            </a:r>
            <a:r>
              <a:rPr lang="el-GR" altLang="el-GR" sz="4000" dirty="0" err="1" smtClean="0">
                <a:solidFill>
                  <a:srgbClr val="0070C0"/>
                </a:solidFill>
              </a:rPr>
              <a:t>Ρομβόζωα</a:t>
            </a:r>
            <a:r>
              <a:rPr lang="el-GR" altLang="el-GR" sz="4000" dirty="0" smtClean="0">
                <a:solidFill>
                  <a:srgbClr val="0070C0"/>
                </a:solidFill>
              </a:rPr>
              <a:t> 1/2</a:t>
            </a:r>
            <a:endParaRPr lang="en-US" altLang="el-GR" sz="4000" dirty="0" smtClean="0">
              <a:solidFill>
                <a:srgbClr val="0070C0"/>
              </a:solidFill>
            </a:endParaRPr>
          </a:p>
        </p:txBody>
      </p:sp>
      <p:sp>
        <p:nvSpPr>
          <p:cNvPr id="31747" name="Θέση περιεχομένου 6"/>
          <p:cNvSpPr>
            <a:spLocks noGrp="1"/>
          </p:cNvSpPr>
          <p:nvPr>
            <p:ph idx="1"/>
          </p:nvPr>
        </p:nvSpPr>
        <p:spPr>
          <a:xfrm>
            <a:off x="628650" y="1706563"/>
            <a:ext cx="7886700" cy="4679950"/>
          </a:xfrm>
        </p:spPr>
        <p:txBody>
          <a:bodyPr/>
          <a:lstStyle/>
          <a:p>
            <a:pPr marL="182563" indent="0" eaLnBrk="1" hangingPunct="1">
              <a:buFont typeface="Arial" panose="020B0604020202020204" pitchFamily="34" charset="0"/>
              <a:buNone/>
            </a:pPr>
            <a:r>
              <a:rPr lang="el-GR" altLang="en-US" sz="2600" b="1" dirty="0" smtClean="0">
                <a:cs typeface="Times New Roman" panose="02020603050405020304" pitchFamily="18" charset="0"/>
              </a:rPr>
              <a:t>Χαρακτηριστικά</a:t>
            </a:r>
          </a:p>
          <a:p>
            <a:pPr marL="182563" indent="0" eaLnBrk="1" hangingPunct="1">
              <a:buFont typeface="Arial" panose="020B0604020202020204" pitchFamily="34" charset="0"/>
              <a:buNone/>
            </a:pPr>
            <a:endParaRPr lang="el-GR" altLang="en-US" sz="2600" dirty="0" smtClean="0">
              <a:cs typeface="Times New Roman" panose="02020603050405020304" pitchFamily="18" charset="0"/>
            </a:endParaRPr>
          </a:p>
          <a:p>
            <a:pPr marL="639763" indent="-457200" eaLnBrk="1" hangingPunct="1">
              <a:spcBef>
                <a:spcPts val="600"/>
              </a:spcBef>
            </a:pPr>
            <a:r>
              <a:rPr lang="el-GR" altLang="en-US" sz="2600" dirty="0" smtClean="0">
                <a:cs typeface="Times New Roman" panose="02020603050405020304" pitchFamily="18" charset="0"/>
              </a:rPr>
              <a:t>Ζουν </a:t>
            </a:r>
            <a:r>
              <a:rPr lang="el-GR" altLang="en-US" sz="2600" b="1" dirty="0" smtClean="0">
                <a:cs typeface="Times New Roman" panose="02020603050405020304" pitchFamily="18" charset="0"/>
              </a:rPr>
              <a:t>παρασιτικά στα νεφρίδια των κεφαλόποδων Μαλακίων χωρίς να προκαλούν βλάβες.</a:t>
            </a:r>
            <a:r>
              <a:rPr lang="el-GR" altLang="en-US" sz="2600" dirty="0" smtClean="0">
                <a:cs typeface="Times New Roman" panose="02020603050405020304" pitchFamily="18" charset="0"/>
              </a:rPr>
              <a:t> Τα ενήλικα έχουν </a:t>
            </a:r>
            <a:r>
              <a:rPr lang="el-GR" altLang="en-US" sz="2600" dirty="0" err="1" smtClean="0">
                <a:cs typeface="Times New Roman" panose="02020603050405020304" pitchFamily="18" charset="0"/>
              </a:rPr>
              <a:t>επιμήκες</a:t>
            </a:r>
            <a:r>
              <a:rPr lang="el-GR" altLang="en-US" sz="2600" dirty="0" smtClean="0">
                <a:cs typeface="Times New Roman" panose="02020603050405020304" pitchFamily="18" charset="0"/>
              </a:rPr>
              <a:t> σώμα, ονομάζονται </a:t>
            </a:r>
            <a:r>
              <a:rPr lang="el-GR" altLang="en-US" sz="2600" b="1" dirty="0" err="1" smtClean="0">
                <a:cs typeface="Times New Roman" panose="02020603050405020304" pitchFamily="18" charset="0"/>
              </a:rPr>
              <a:t>νηματογενή</a:t>
            </a:r>
            <a:r>
              <a:rPr lang="el-GR" altLang="en-US" sz="2600" b="1" dirty="0" smtClean="0">
                <a:cs typeface="Times New Roman" panose="02020603050405020304" pitchFamily="18" charset="0"/>
              </a:rPr>
              <a:t>,</a:t>
            </a:r>
            <a:r>
              <a:rPr lang="el-GR" altLang="en-US" sz="2600" dirty="0" smtClean="0">
                <a:cs typeface="Times New Roman" panose="02020603050405020304" pitchFamily="18" charset="0"/>
              </a:rPr>
              <a:t> και φέρουν αναπαραγωγικά κύτταρα από τα οποία προκύπτουν προνύμφες. </a:t>
            </a:r>
          </a:p>
          <a:p>
            <a:pPr marL="639763" indent="-457200" eaLnBrk="1" hangingPunct="1"/>
            <a:r>
              <a:rPr lang="el-GR" altLang="en-US" sz="2600" dirty="0" smtClean="0">
                <a:cs typeface="Times New Roman" panose="02020603050405020304" pitchFamily="18" charset="0"/>
              </a:rPr>
              <a:t>Ο κύκλος ζωής τους είναι ιδιαίτερα περίπλοκος και σε κάποια στάδια μπορεί να παρομοιαστεί με </a:t>
            </a:r>
            <a:r>
              <a:rPr lang="en-GB" altLang="en-US" sz="2600" b="1" dirty="0" smtClean="0">
                <a:cs typeface="Times New Roman" panose="02020603050405020304" pitchFamily="18" charset="0"/>
              </a:rPr>
              <a:t>“</a:t>
            </a:r>
            <a:r>
              <a:rPr lang="el-GR" altLang="ja-JP" sz="2600" b="1" dirty="0" smtClean="0">
                <a:cs typeface="Times New Roman" panose="02020603050405020304" pitchFamily="18" charset="0"/>
              </a:rPr>
              <a:t>τη σεξουαλική ωρίμανση ενός εμβρύου μέσα στην μήτρα</a:t>
            </a:r>
            <a:r>
              <a:rPr lang="en-GB" altLang="en-US" sz="2600" b="1" dirty="0" smtClean="0">
                <a:cs typeface="Times New Roman" panose="02020603050405020304" pitchFamily="18" charset="0"/>
              </a:rPr>
              <a:t>”</a:t>
            </a:r>
            <a:r>
              <a:rPr lang="el-GR" altLang="ja-JP" sz="2600" dirty="0" smtClean="0">
                <a:cs typeface="Times New Roman" panose="02020603050405020304" pitchFamily="18" charset="0"/>
              </a:rPr>
              <a:t>.  Κάποια στάδια του κύκλου ζωής τους είναι άγνωστα.</a:t>
            </a:r>
            <a:endParaRPr lang="el-GR" altLang="en-US" sz="2600" dirty="0" smtClean="0">
              <a:cs typeface="Times New Roman" panose="02020603050405020304" pitchFamily="18" charset="0"/>
            </a:endParaRPr>
          </a:p>
        </p:txBody>
      </p:sp>
      <p:sp>
        <p:nvSpPr>
          <p:cNvPr id="4" name="Θέση υποσέλιδου 3"/>
          <p:cNvSpPr>
            <a:spLocks noGrp="1"/>
          </p:cNvSpPr>
          <p:nvPr>
            <p:ph type="ftr" sz="quarter" idx="10"/>
          </p:nvPr>
        </p:nvSpPr>
        <p:spPr/>
        <p:txBody>
          <a:bodyPr/>
          <a:lstStyle/>
          <a:p>
            <a:pPr>
              <a:defRPr/>
            </a:pPr>
            <a:r>
              <a:rPr lang="el-GR" smtClean="0"/>
              <a:t>Ενότητα 11. Πλατυέλμινθες, Μεσόζωα και Νημερτίνοι</a:t>
            </a:r>
            <a:endParaRPr lang="en-US" dirty="0"/>
          </a:p>
        </p:txBody>
      </p:sp>
      <p:sp>
        <p:nvSpPr>
          <p:cNvPr id="5" name="Θέση αριθμού διαφάνειας 4"/>
          <p:cNvSpPr>
            <a:spLocks noGrp="1"/>
          </p:cNvSpPr>
          <p:nvPr>
            <p:ph type="sldNum" sz="quarter" idx="11"/>
          </p:nvPr>
        </p:nvSpPr>
        <p:spPr/>
        <p:txBody>
          <a:bodyPr/>
          <a:lstStyle/>
          <a:p>
            <a:pPr>
              <a:defRPr/>
            </a:pPr>
            <a:fld id="{BF451E64-A79E-418D-928A-1B57BA0DF651}" type="slidenum">
              <a:rPr lang="en-US" smtClean="0"/>
              <a:pPr>
                <a:defRPr/>
              </a:pPr>
              <a:t>19</a:t>
            </a:fld>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eaLnBrk="1" hangingPunct="1"/>
            <a:r>
              <a:rPr lang="el-GR" altLang="el-GR" smtClean="0">
                <a:solidFill>
                  <a:srgbClr val="0070C0"/>
                </a:solidFill>
              </a:rPr>
              <a:t>Περιεχόμενα ενότητας</a:t>
            </a:r>
          </a:p>
        </p:txBody>
      </p:sp>
      <p:sp>
        <p:nvSpPr>
          <p:cNvPr id="6147" name="Content Placeholder 2"/>
          <p:cNvSpPr>
            <a:spLocks noGrp="1"/>
          </p:cNvSpPr>
          <p:nvPr>
            <p:ph idx="1"/>
          </p:nvPr>
        </p:nvSpPr>
        <p:spPr/>
        <p:txBody>
          <a:bodyPr/>
          <a:lstStyle/>
          <a:p>
            <a:pPr marL="0" indent="0" algn="ctr" eaLnBrk="1" hangingPunct="1">
              <a:lnSpc>
                <a:spcPct val="70000"/>
              </a:lnSpc>
              <a:buFont typeface="Arial" panose="020B0604020202020204" pitchFamily="34" charset="0"/>
              <a:buNone/>
            </a:pPr>
            <a:r>
              <a:rPr lang="el-GR" altLang="en-US" smtClean="0">
                <a:cs typeface="Times New Roman" panose="02020603050405020304" pitchFamily="18" charset="0"/>
              </a:rPr>
              <a:t>Θα αναπτυχθούν τα εξής θέματα:</a:t>
            </a:r>
            <a:endParaRPr lang="en-GB" altLang="en-US" smtClean="0">
              <a:cs typeface="Times New Roman" panose="02020603050405020304" pitchFamily="18" charset="0"/>
            </a:endParaRPr>
          </a:p>
          <a:p>
            <a:pPr marL="0" indent="0" algn="ctr" eaLnBrk="1" hangingPunct="1">
              <a:lnSpc>
                <a:spcPct val="70000"/>
              </a:lnSpc>
            </a:pPr>
            <a:endParaRPr lang="el-GR" altLang="en-US" smtClean="0">
              <a:cs typeface="Times New Roman" panose="02020603050405020304" pitchFamily="18" charset="0"/>
            </a:endParaRPr>
          </a:p>
          <a:p>
            <a:pPr marL="0" indent="0" eaLnBrk="1" hangingPunct="1">
              <a:lnSpc>
                <a:spcPct val="100000"/>
              </a:lnSpc>
            </a:pPr>
            <a:r>
              <a:rPr lang="el-GR" altLang="en-US" smtClean="0">
                <a:cs typeface="Times New Roman" panose="02020603050405020304" pitchFamily="18" charset="0"/>
              </a:rPr>
              <a:t>Παρουσίαση των φύλων.</a:t>
            </a:r>
            <a:endParaRPr lang="en-GB" altLang="en-US" smtClean="0">
              <a:cs typeface="Times New Roman" panose="02020603050405020304" pitchFamily="18" charset="0"/>
            </a:endParaRPr>
          </a:p>
          <a:p>
            <a:pPr marL="0" indent="0" eaLnBrk="1" hangingPunct="1">
              <a:lnSpc>
                <a:spcPct val="100000"/>
              </a:lnSpc>
            </a:pPr>
            <a:r>
              <a:rPr lang="el-GR" altLang="en-US" smtClean="0">
                <a:cs typeface="Times New Roman" panose="02020603050405020304" pitchFamily="18" charset="0"/>
              </a:rPr>
              <a:t>Ασθένειες που προκαλούν τους ανθρώπους.</a:t>
            </a:r>
          </a:p>
          <a:p>
            <a:pPr marL="0" indent="0" algn="ctr" eaLnBrk="1" hangingPunct="1">
              <a:lnSpc>
                <a:spcPct val="70000"/>
              </a:lnSpc>
              <a:buFont typeface="Arial" panose="020B0604020202020204" pitchFamily="34" charset="0"/>
              <a:buNone/>
            </a:pPr>
            <a:endParaRPr lang="el-GR" altLang="en-US" sz="1300" smtClean="0">
              <a:cs typeface="Times New Roman" panose="02020603050405020304" pitchFamily="18" charset="0"/>
            </a:endParaRPr>
          </a:p>
          <a:p>
            <a:pPr marL="0" indent="0" algn="ctr" eaLnBrk="1" hangingPunct="1">
              <a:lnSpc>
                <a:spcPct val="70000"/>
              </a:lnSpc>
              <a:buFont typeface="Arial" panose="020B0604020202020204" pitchFamily="34" charset="0"/>
              <a:buNone/>
            </a:pPr>
            <a:endParaRPr lang="el-GR" altLang="en-US" sz="1300" smtClean="0">
              <a:cs typeface="Times New Roman" panose="02020603050405020304" pitchFamily="18" charset="0"/>
            </a:endParaRPr>
          </a:p>
          <a:p>
            <a:pPr marL="0" indent="0" algn="ctr" eaLnBrk="1" hangingPunct="1">
              <a:lnSpc>
                <a:spcPct val="70000"/>
              </a:lnSpc>
              <a:buFont typeface="Arial" panose="020B0604020202020204" pitchFamily="34" charset="0"/>
              <a:buNone/>
            </a:pPr>
            <a:endParaRPr lang="el-GR" altLang="en-US" sz="1300" smtClean="0">
              <a:cs typeface="Times New Roman" panose="02020603050405020304" pitchFamily="18" charset="0"/>
            </a:endParaRPr>
          </a:p>
          <a:p>
            <a:pPr marL="0" indent="0" algn="ctr" eaLnBrk="1" hangingPunct="1">
              <a:lnSpc>
                <a:spcPct val="70000"/>
              </a:lnSpc>
              <a:buFont typeface="Arial" panose="020B0604020202020204" pitchFamily="34" charset="0"/>
              <a:buNone/>
            </a:pPr>
            <a:endParaRPr lang="el-GR" altLang="en-US" sz="1300" smtClean="0">
              <a:cs typeface="Times New Roman" panose="02020603050405020304" pitchFamily="18" charset="0"/>
            </a:endParaRPr>
          </a:p>
          <a:p>
            <a:pPr marL="0" indent="0" algn="ctr" eaLnBrk="1" hangingPunct="1">
              <a:lnSpc>
                <a:spcPct val="70000"/>
              </a:lnSpc>
              <a:buFont typeface="Arial" panose="020B0604020202020204" pitchFamily="34" charset="0"/>
              <a:buNone/>
            </a:pPr>
            <a:endParaRPr lang="el-GR" altLang="en-US" sz="1300" smtClean="0">
              <a:cs typeface="Times New Roman" panose="02020603050405020304" pitchFamily="18" charset="0"/>
            </a:endParaRPr>
          </a:p>
          <a:p>
            <a:pPr marL="0" indent="0" algn="ctr" eaLnBrk="1" hangingPunct="1">
              <a:lnSpc>
                <a:spcPct val="70000"/>
              </a:lnSpc>
              <a:buFont typeface="Arial" panose="020B0604020202020204" pitchFamily="34" charset="0"/>
              <a:buNone/>
            </a:pPr>
            <a:r>
              <a:rPr lang="el-GR" altLang="en-US" sz="2500" smtClean="0">
                <a:cs typeface="Times New Roman" panose="02020603050405020304" pitchFamily="18" charset="0"/>
              </a:rPr>
              <a:t> Σκαρλάτος Ντέντος</a:t>
            </a:r>
          </a:p>
          <a:p>
            <a:pPr marL="0" indent="0" algn="ctr" eaLnBrk="1" hangingPunct="1">
              <a:lnSpc>
                <a:spcPct val="70000"/>
              </a:lnSpc>
              <a:buFont typeface="Arial" panose="020B0604020202020204" pitchFamily="34" charset="0"/>
              <a:buNone/>
            </a:pPr>
            <a:r>
              <a:rPr lang="en-GB" altLang="en-US" sz="2500" smtClean="0">
                <a:cs typeface="Times New Roman" panose="02020603050405020304" pitchFamily="18" charset="0"/>
              </a:rPr>
              <a:t> sdedos@biol.uoa.gr</a:t>
            </a:r>
          </a:p>
          <a:p>
            <a:pPr marL="0" indent="0" eaLnBrk="1" hangingPunct="1">
              <a:lnSpc>
                <a:spcPct val="70000"/>
              </a:lnSpc>
            </a:pPr>
            <a:endParaRPr lang="el-GR" altLang="en-US" sz="1400" smtClean="0">
              <a:solidFill>
                <a:schemeClr val="bg1"/>
              </a:solidFill>
              <a:cs typeface="Times New Roman" panose="02020603050405020304" pitchFamily="18" charset="0"/>
            </a:endParaRPr>
          </a:p>
          <a:p>
            <a:pPr marL="0" indent="0" eaLnBrk="1" hangingPunct="1">
              <a:lnSpc>
                <a:spcPct val="70000"/>
              </a:lnSpc>
            </a:pPr>
            <a:endParaRPr lang="el-GR" altLang="el-GR" sz="1300" smtClean="0"/>
          </a:p>
        </p:txBody>
      </p:sp>
      <p:sp>
        <p:nvSpPr>
          <p:cNvPr id="7" name="Θέση υποσέλιδου 6"/>
          <p:cNvSpPr>
            <a:spLocks noGrp="1"/>
          </p:cNvSpPr>
          <p:nvPr>
            <p:ph type="ftr" sz="quarter" idx="10"/>
          </p:nvPr>
        </p:nvSpPr>
        <p:spPr/>
        <p:txBody>
          <a:bodyPr/>
          <a:lstStyle/>
          <a:p>
            <a:pPr>
              <a:defRPr/>
            </a:pPr>
            <a:r>
              <a:rPr lang="el-GR" smtClean="0"/>
              <a:t>Ενότητα 11. Πλατυέλμινθες, Μεσόζωα και Νημερτίνοι</a:t>
            </a:r>
            <a:endParaRPr lang="en-US" dirty="0"/>
          </a:p>
        </p:txBody>
      </p:sp>
      <p:sp>
        <p:nvSpPr>
          <p:cNvPr id="8" name="Θέση αριθμού διαφάνειας 7"/>
          <p:cNvSpPr>
            <a:spLocks noGrp="1"/>
          </p:cNvSpPr>
          <p:nvPr>
            <p:ph type="sldNum" sz="quarter" idx="11"/>
          </p:nvPr>
        </p:nvSpPr>
        <p:spPr/>
        <p:txBody>
          <a:bodyPr/>
          <a:lstStyle/>
          <a:p>
            <a:pPr>
              <a:defRPr/>
            </a:pPr>
            <a:fld id="{A931AC90-971F-4577-B235-6DDCF9015A15}" type="slidenum">
              <a:rPr lang="en-US" smtClean="0"/>
              <a:pPr>
                <a:defRPr/>
              </a:pPr>
              <a:t>2</a:t>
            </a:fld>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Τίτλος 1"/>
          <p:cNvSpPr>
            <a:spLocks noGrp="1"/>
          </p:cNvSpPr>
          <p:nvPr>
            <p:ph type="title"/>
          </p:nvPr>
        </p:nvSpPr>
        <p:spPr/>
        <p:txBody>
          <a:bodyPr/>
          <a:lstStyle/>
          <a:p>
            <a:pPr eaLnBrk="1" hangingPunct="1"/>
            <a:r>
              <a:rPr lang="el-GR" altLang="el-GR" sz="4000" dirty="0">
                <a:solidFill>
                  <a:srgbClr val="0070C0"/>
                </a:solidFill>
              </a:rPr>
              <a:t>Ομοταξία </a:t>
            </a:r>
            <a:r>
              <a:rPr lang="el-GR" altLang="el-GR" sz="4000" dirty="0" err="1">
                <a:solidFill>
                  <a:srgbClr val="0070C0"/>
                </a:solidFill>
              </a:rPr>
              <a:t>Ρομβόζωα</a:t>
            </a:r>
            <a:r>
              <a:rPr lang="el-GR" altLang="el-GR" sz="4000" dirty="0">
                <a:solidFill>
                  <a:srgbClr val="0070C0"/>
                </a:solidFill>
              </a:rPr>
              <a:t> </a:t>
            </a:r>
            <a:r>
              <a:rPr lang="el-GR" altLang="el-GR" sz="4000" dirty="0" smtClean="0">
                <a:solidFill>
                  <a:srgbClr val="0070C0"/>
                </a:solidFill>
              </a:rPr>
              <a:t>2/2</a:t>
            </a:r>
            <a:endParaRPr lang="en-US" altLang="el-GR" sz="4000" dirty="0" smtClean="0">
              <a:solidFill>
                <a:srgbClr val="0070C0"/>
              </a:solidFill>
            </a:endParaRPr>
          </a:p>
        </p:txBody>
      </p:sp>
      <p:sp>
        <p:nvSpPr>
          <p:cNvPr id="4" name="Θέση υποσέλιδου 3"/>
          <p:cNvSpPr>
            <a:spLocks noGrp="1"/>
          </p:cNvSpPr>
          <p:nvPr>
            <p:ph type="ftr" sz="quarter" idx="10"/>
          </p:nvPr>
        </p:nvSpPr>
        <p:spPr/>
        <p:txBody>
          <a:bodyPr/>
          <a:lstStyle/>
          <a:p>
            <a:pPr>
              <a:defRPr/>
            </a:pPr>
            <a:r>
              <a:rPr lang="el-GR" smtClean="0"/>
              <a:t>Ενότητα 11. Πλατυέλμινθες, Μεσόζωα και Νημερτίνοι</a:t>
            </a:r>
            <a:endParaRPr lang="en-US" dirty="0"/>
          </a:p>
        </p:txBody>
      </p:sp>
      <p:sp>
        <p:nvSpPr>
          <p:cNvPr id="5" name="Θέση αριθμού διαφάνειας 4"/>
          <p:cNvSpPr>
            <a:spLocks noGrp="1"/>
          </p:cNvSpPr>
          <p:nvPr>
            <p:ph type="sldNum" sz="quarter" idx="11"/>
          </p:nvPr>
        </p:nvSpPr>
        <p:spPr/>
        <p:txBody>
          <a:bodyPr/>
          <a:lstStyle/>
          <a:p>
            <a:pPr>
              <a:defRPr/>
            </a:pPr>
            <a:fld id="{B831432E-DDC7-49CB-B1FC-5E948A6A98D0}" type="slidenum">
              <a:rPr lang="en-US" smtClean="0"/>
              <a:pPr>
                <a:defRPr/>
              </a:pPr>
              <a:t>20</a:t>
            </a:fld>
            <a:endParaRPr lang="en-US"/>
          </a:p>
        </p:txBody>
      </p:sp>
      <p:pic>
        <p:nvPicPr>
          <p:cNvPr id="32773" name="Θέση περιεχομένου 5"/>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897063" y="1490663"/>
            <a:ext cx="5303837" cy="4673600"/>
          </a:xfrm>
        </p:spPr>
      </p:pic>
      <p:sp>
        <p:nvSpPr>
          <p:cNvPr id="6" name="TextBox 5"/>
          <p:cNvSpPr txBox="1"/>
          <p:nvPr/>
        </p:nvSpPr>
        <p:spPr>
          <a:xfrm>
            <a:off x="6910388" y="5661025"/>
            <a:ext cx="341760" cy="276999"/>
          </a:xfrm>
          <a:prstGeom prst="rect">
            <a:avLst/>
          </a:prstGeom>
          <a:noFill/>
        </p:spPr>
        <p:txBody>
          <a:bodyPr wrap="none">
            <a:spAutoFit/>
          </a:bodyPr>
          <a:lstStyle/>
          <a:p>
            <a:pPr>
              <a:defRPr/>
            </a:pPr>
            <a:r>
              <a:rPr lang="en-US" sz="1200" b="1" dirty="0" smtClean="0">
                <a:latin typeface="+mj-lt"/>
              </a:rPr>
              <a:t>1</a:t>
            </a:r>
            <a:r>
              <a:rPr lang="el-GR" sz="1200" b="1" dirty="0" smtClean="0">
                <a:latin typeface="+mj-lt"/>
              </a:rPr>
              <a:t>0</a:t>
            </a:r>
            <a:endParaRPr lang="el-GR" sz="1200" b="1" dirty="0">
              <a:latin typeface="+mj-lt"/>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Τίτλος 1"/>
          <p:cNvSpPr>
            <a:spLocks noGrp="1"/>
          </p:cNvSpPr>
          <p:nvPr>
            <p:ph type="title"/>
          </p:nvPr>
        </p:nvSpPr>
        <p:spPr/>
        <p:txBody>
          <a:bodyPr/>
          <a:lstStyle/>
          <a:p>
            <a:pPr eaLnBrk="1" hangingPunct="1"/>
            <a:r>
              <a:rPr lang="el-GR" altLang="el-GR" dirty="0" smtClean="0">
                <a:solidFill>
                  <a:srgbClr val="0070C0"/>
                </a:solidFill>
              </a:rPr>
              <a:t> </a:t>
            </a:r>
            <a:r>
              <a:rPr lang="el-GR" altLang="el-GR" sz="4000" dirty="0" smtClean="0">
                <a:solidFill>
                  <a:srgbClr val="0070C0"/>
                </a:solidFill>
              </a:rPr>
              <a:t>Ομοταξία </a:t>
            </a:r>
            <a:r>
              <a:rPr lang="el-GR" altLang="el-GR" sz="4000" dirty="0" err="1" smtClean="0">
                <a:solidFill>
                  <a:srgbClr val="0070C0"/>
                </a:solidFill>
              </a:rPr>
              <a:t>Ορθονηκτίδια</a:t>
            </a:r>
            <a:r>
              <a:rPr lang="el-GR" altLang="el-GR" sz="4000" dirty="0" smtClean="0">
                <a:solidFill>
                  <a:srgbClr val="0070C0"/>
                </a:solidFill>
              </a:rPr>
              <a:t> 1/2 </a:t>
            </a:r>
            <a:endParaRPr lang="en-US" altLang="el-GR" sz="4000" dirty="0" smtClean="0">
              <a:solidFill>
                <a:srgbClr val="0070C0"/>
              </a:solidFill>
            </a:endParaRPr>
          </a:p>
        </p:txBody>
      </p:sp>
      <p:sp>
        <p:nvSpPr>
          <p:cNvPr id="34819" name="Θέση περιεχομένου 6"/>
          <p:cNvSpPr>
            <a:spLocks noGrp="1"/>
          </p:cNvSpPr>
          <p:nvPr>
            <p:ph idx="1"/>
          </p:nvPr>
        </p:nvSpPr>
        <p:spPr>
          <a:xfrm>
            <a:off x="628650" y="1556792"/>
            <a:ext cx="7886700" cy="4679950"/>
          </a:xfrm>
        </p:spPr>
        <p:txBody>
          <a:bodyPr/>
          <a:lstStyle/>
          <a:p>
            <a:pPr marL="182563" indent="0" eaLnBrk="1" hangingPunct="1">
              <a:buFont typeface="Arial" panose="020B0604020202020204" pitchFamily="34" charset="0"/>
              <a:buNone/>
            </a:pPr>
            <a:r>
              <a:rPr lang="el-GR" altLang="en-US" sz="2600" b="1" dirty="0" smtClean="0">
                <a:cs typeface="Times New Roman" panose="02020603050405020304" pitchFamily="18" charset="0"/>
              </a:rPr>
              <a:t>Χαρακτηριστικά</a:t>
            </a:r>
            <a:endParaRPr lang="el-GR" altLang="en-US" sz="2600" dirty="0">
              <a:cs typeface="Times New Roman" panose="02020603050405020304" pitchFamily="18" charset="0"/>
            </a:endParaRPr>
          </a:p>
          <a:p>
            <a:pPr marL="182563" indent="0" eaLnBrk="1" hangingPunct="1">
              <a:buFont typeface="Arial" panose="020B0604020202020204" pitchFamily="34" charset="0"/>
              <a:buNone/>
            </a:pPr>
            <a:endParaRPr lang="el-GR" altLang="en-US" sz="2600" dirty="0" smtClean="0">
              <a:cs typeface="Times New Roman" panose="02020603050405020304" pitchFamily="18" charset="0"/>
            </a:endParaRPr>
          </a:p>
          <a:p>
            <a:pPr marL="639763" indent="-457200" eaLnBrk="1" hangingPunct="1">
              <a:spcBef>
                <a:spcPts val="600"/>
              </a:spcBef>
            </a:pPr>
            <a:r>
              <a:rPr lang="el-GR" altLang="en-US" sz="2600" dirty="0" smtClean="0">
                <a:cs typeface="Times New Roman" panose="02020603050405020304" pitchFamily="18" charset="0"/>
              </a:rPr>
              <a:t>Ζουν </a:t>
            </a:r>
            <a:r>
              <a:rPr lang="el-GR" altLang="en-US" sz="2600" b="1" dirty="0" smtClean="0">
                <a:cs typeface="Times New Roman" panose="02020603050405020304" pitchFamily="18" charset="0"/>
              </a:rPr>
              <a:t>παρασιτικά</a:t>
            </a:r>
            <a:r>
              <a:rPr lang="el-GR" altLang="en-US" sz="2600" dirty="0" smtClean="0">
                <a:cs typeface="Times New Roman" panose="02020603050405020304" pitchFamily="18" charset="0"/>
              </a:rPr>
              <a:t> </a:t>
            </a:r>
            <a:r>
              <a:rPr lang="el-GR" altLang="en-US" sz="2600" b="1" dirty="0" smtClean="0">
                <a:cs typeface="Times New Roman" panose="02020603050405020304" pitchFamily="18" charset="0"/>
              </a:rPr>
              <a:t>στα αναπαραγωγικά</a:t>
            </a:r>
            <a:r>
              <a:rPr lang="el-GR" altLang="en-US" sz="2600" dirty="0" smtClean="0">
                <a:cs typeface="Times New Roman" panose="02020603050405020304" pitchFamily="18" charset="0"/>
              </a:rPr>
              <a:t> </a:t>
            </a:r>
            <a:r>
              <a:rPr lang="el-GR" altLang="en-US" sz="2600" b="1" dirty="0" smtClean="0">
                <a:cs typeface="Times New Roman" panose="02020603050405020304" pitchFamily="18" charset="0"/>
              </a:rPr>
              <a:t>όργανα διαφόρων</a:t>
            </a:r>
            <a:r>
              <a:rPr lang="el-GR" altLang="en-US" sz="2600" dirty="0" smtClean="0">
                <a:cs typeface="Times New Roman" panose="02020603050405020304" pitchFamily="18" charset="0"/>
              </a:rPr>
              <a:t> </a:t>
            </a:r>
            <a:r>
              <a:rPr lang="el-GR" altLang="en-US" sz="2600" b="1" dirty="0" err="1" smtClean="0">
                <a:cs typeface="Times New Roman" panose="02020603050405020304" pitchFamily="18" charset="0"/>
              </a:rPr>
              <a:t>Ασπονδύλων</a:t>
            </a:r>
            <a:r>
              <a:rPr lang="el-GR" altLang="en-US" sz="2600" dirty="0" smtClean="0">
                <a:cs typeface="Times New Roman" panose="02020603050405020304" pitchFamily="18" charset="0"/>
              </a:rPr>
              <a:t> και προκαλούν στειρότητα στους ξενιστές τους. </a:t>
            </a:r>
          </a:p>
          <a:p>
            <a:pPr marL="639763" indent="-457200" eaLnBrk="1" hangingPunct="1"/>
            <a:r>
              <a:rPr lang="el-GR" altLang="en-US" sz="2600" dirty="0" smtClean="0">
                <a:cs typeface="Times New Roman" panose="02020603050405020304" pitchFamily="18" charset="0"/>
              </a:rPr>
              <a:t>Ο κύκλος ζωής τους διακρίνεται από την </a:t>
            </a:r>
            <a:r>
              <a:rPr lang="el-GR" altLang="en-US" sz="2600" b="1" dirty="0" smtClean="0">
                <a:cs typeface="Times New Roman" panose="02020603050405020304" pitchFamily="18" charset="0"/>
              </a:rPr>
              <a:t>παρουσία αγενούς και εγγενούς σταδίου</a:t>
            </a:r>
            <a:r>
              <a:rPr lang="el-GR" altLang="en-US" sz="2600" dirty="0" smtClean="0">
                <a:cs typeface="Times New Roman" panose="02020603050405020304" pitchFamily="18" charset="0"/>
              </a:rPr>
              <a:t>. </a:t>
            </a:r>
          </a:p>
          <a:p>
            <a:pPr marL="639763" indent="-457200" eaLnBrk="1" hangingPunct="1"/>
            <a:r>
              <a:rPr lang="el-GR" altLang="en-US" sz="2600" dirty="0" smtClean="0">
                <a:cs typeface="Times New Roman" panose="02020603050405020304" pitchFamily="18" charset="0"/>
              </a:rPr>
              <a:t>Στο αγενές στάδιο το ζώο είναι μια πολυπύρηνη μάζα που ονομάζεται </a:t>
            </a:r>
            <a:r>
              <a:rPr lang="el-GR" altLang="en-US" sz="2600" b="1" dirty="0" smtClean="0">
                <a:cs typeface="Times New Roman" panose="02020603050405020304" pitchFamily="18" charset="0"/>
              </a:rPr>
              <a:t>πλασμώδιο</a:t>
            </a:r>
            <a:r>
              <a:rPr lang="el-GR" altLang="en-US" sz="2600" dirty="0" smtClean="0">
                <a:cs typeface="Times New Roman" panose="02020603050405020304" pitchFamily="18" charset="0"/>
              </a:rPr>
              <a:t> από την οποία προκύπτουν θηλυκά και αρσενικά άτομα τα οποία </a:t>
            </a:r>
            <a:r>
              <a:rPr lang="el-GR" altLang="en-US" sz="2600" b="1" dirty="0" smtClean="0">
                <a:cs typeface="Times New Roman" panose="02020603050405020304" pitchFamily="18" charset="0"/>
              </a:rPr>
              <a:t>αναπαράγονται εγγενώς στο θαλάσσιο περιβάλλον. </a:t>
            </a:r>
          </a:p>
        </p:txBody>
      </p:sp>
      <p:sp>
        <p:nvSpPr>
          <p:cNvPr id="4" name="Θέση υποσέλιδου 3"/>
          <p:cNvSpPr>
            <a:spLocks noGrp="1"/>
          </p:cNvSpPr>
          <p:nvPr>
            <p:ph type="ftr" sz="quarter" idx="10"/>
          </p:nvPr>
        </p:nvSpPr>
        <p:spPr/>
        <p:txBody>
          <a:bodyPr/>
          <a:lstStyle/>
          <a:p>
            <a:pPr>
              <a:defRPr/>
            </a:pPr>
            <a:r>
              <a:rPr lang="el-GR" smtClean="0"/>
              <a:t>Ενότητα 11. Πλατυέλμινθες, Μεσόζωα και Νημερτίνοι</a:t>
            </a:r>
            <a:endParaRPr lang="en-US" dirty="0"/>
          </a:p>
        </p:txBody>
      </p:sp>
      <p:sp>
        <p:nvSpPr>
          <p:cNvPr id="5" name="Θέση αριθμού διαφάνειας 4"/>
          <p:cNvSpPr>
            <a:spLocks noGrp="1"/>
          </p:cNvSpPr>
          <p:nvPr>
            <p:ph type="sldNum" sz="quarter" idx="11"/>
          </p:nvPr>
        </p:nvSpPr>
        <p:spPr/>
        <p:txBody>
          <a:bodyPr/>
          <a:lstStyle/>
          <a:p>
            <a:pPr>
              <a:defRPr/>
            </a:pPr>
            <a:fld id="{14255A0C-2044-45B0-BD4C-AB15823DB3DD}" type="slidenum">
              <a:rPr lang="en-US" smtClean="0"/>
              <a:pPr>
                <a:defRPr/>
              </a:pPr>
              <a:t>21</a:t>
            </a:fld>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Τίτλος 1"/>
          <p:cNvSpPr>
            <a:spLocks noGrp="1"/>
          </p:cNvSpPr>
          <p:nvPr>
            <p:ph type="title"/>
          </p:nvPr>
        </p:nvSpPr>
        <p:spPr/>
        <p:txBody>
          <a:bodyPr/>
          <a:lstStyle/>
          <a:p>
            <a:pPr eaLnBrk="1" hangingPunct="1"/>
            <a:r>
              <a:rPr lang="el-GR" altLang="el-GR" dirty="0">
                <a:solidFill>
                  <a:srgbClr val="0070C0"/>
                </a:solidFill>
              </a:rPr>
              <a:t>Ομοταξία </a:t>
            </a:r>
            <a:r>
              <a:rPr lang="el-GR" altLang="el-GR" dirty="0" err="1">
                <a:solidFill>
                  <a:srgbClr val="0070C0"/>
                </a:solidFill>
              </a:rPr>
              <a:t>Ορθονηκτίδια</a:t>
            </a:r>
            <a:r>
              <a:rPr lang="el-GR" altLang="el-GR" dirty="0">
                <a:solidFill>
                  <a:srgbClr val="0070C0"/>
                </a:solidFill>
              </a:rPr>
              <a:t> </a:t>
            </a:r>
            <a:r>
              <a:rPr lang="el-GR" altLang="el-GR" dirty="0" smtClean="0">
                <a:solidFill>
                  <a:srgbClr val="0070C0"/>
                </a:solidFill>
              </a:rPr>
              <a:t>2/2 </a:t>
            </a:r>
            <a:endParaRPr lang="en-US" altLang="el-GR" dirty="0" smtClean="0">
              <a:solidFill>
                <a:srgbClr val="0070C0"/>
              </a:solidFill>
            </a:endParaRPr>
          </a:p>
        </p:txBody>
      </p:sp>
      <p:sp>
        <p:nvSpPr>
          <p:cNvPr id="4" name="Θέση υποσέλιδου 3"/>
          <p:cNvSpPr>
            <a:spLocks noGrp="1"/>
          </p:cNvSpPr>
          <p:nvPr>
            <p:ph type="ftr" sz="quarter" idx="10"/>
          </p:nvPr>
        </p:nvSpPr>
        <p:spPr/>
        <p:txBody>
          <a:bodyPr/>
          <a:lstStyle/>
          <a:p>
            <a:pPr>
              <a:defRPr/>
            </a:pPr>
            <a:r>
              <a:rPr lang="el-GR" smtClean="0"/>
              <a:t>Ενότητα 11. Πλατυέλμινθες, Μεσόζωα και Νημερτίνοι</a:t>
            </a:r>
            <a:endParaRPr lang="en-US" dirty="0"/>
          </a:p>
        </p:txBody>
      </p:sp>
      <p:sp>
        <p:nvSpPr>
          <p:cNvPr id="5" name="Θέση αριθμού διαφάνειας 4"/>
          <p:cNvSpPr>
            <a:spLocks noGrp="1"/>
          </p:cNvSpPr>
          <p:nvPr>
            <p:ph type="sldNum" sz="quarter" idx="11"/>
          </p:nvPr>
        </p:nvSpPr>
        <p:spPr/>
        <p:txBody>
          <a:bodyPr/>
          <a:lstStyle/>
          <a:p>
            <a:pPr>
              <a:defRPr/>
            </a:pPr>
            <a:fld id="{C190B364-FA70-42FE-A234-7B62DF64A567}" type="slidenum">
              <a:rPr lang="en-US" smtClean="0"/>
              <a:pPr>
                <a:defRPr/>
              </a:pPr>
              <a:t>22</a:t>
            </a:fld>
            <a:endParaRPr lang="en-US"/>
          </a:p>
        </p:txBody>
      </p:sp>
      <p:pic>
        <p:nvPicPr>
          <p:cNvPr id="35845" name="Θέση περιεχομένου 5"/>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124075" y="1287463"/>
            <a:ext cx="5048250" cy="5013325"/>
          </a:xfrm>
        </p:spPr>
      </p:pic>
      <p:sp>
        <p:nvSpPr>
          <p:cNvPr id="6" name="TextBox 5"/>
          <p:cNvSpPr txBox="1"/>
          <p:nvPr/>
        </p:nvSpPr>
        <p:spPr>
          <a:xfrm>
            <a:off x="6837363" y="5732463"/>
            <a:ext cx="341760" cy="276999"/>
          </a:xfrm>
          <a:prstGeom prst="rect">
            <a:avLst/>
          </a:prstGeom>
          <a:noFill/>
        </p:spPr>
        <p:txBody>
          <a:bodyPr wrap="none">
            <a:spAutoFit/>
          </a:bodyPr>
          <a:lstStyle/>
          <a:p>
            <a:pPr>
              <a:defRPr/>
            </a:pPr>
            <a:r>
              <a:rPr lang="en-US" sz="1200" b="1" dirty="0" smtClean="0">
                <a:latin typeface="+mj-lt"/>
              </a:rPr>
              <a:t>1</a:t>
            </a:r>
            <a:r>
              <a:rPr lang="el-GR" sz="1200" b="1" dirty="0" smtClean="0">
                <a:latin typeface="+mj-lt"/>
              </a:rPr>
              <a:t>1</a:t>
            </a:r>
            <a:endParaRPr lang="el-GR" sz="1200" b="1" dirty="0">
              <a:latin typeface="+mj-lt"/>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Τίτλος 1"/>
          <p:cNvSpPr>
            <a:spLocks noGrp="1"/>
          </p:cNvSpPr>
          <p:nvPr>
            <p:ph type="title"/>
          </p:nvPr>
        </p:nvSpPr>
        <p:spPr/>
        <p:txBody>
          <a:bodyPr/>
          <a:lstStyle/>
          <a:p>
            <a:pPr eaLnBrk="1" hangingPunct="1"/>
            <a:r>
              <a:rPr lang="el-GR" altLang="el-GR" dirty="0" smtClean="0">
                <a:solidFill>
                  <a:srgbClr val="0070C0"/>
                </a:solidFill>
              </a:rPr>
              <a:t>Φύλο </a:t>
            </a:r>
            <a:r>
              <a:rPr lang="el-GR" altLang="el-GR" dirty="0" err="1" smtClean="0">
                <a:solidFill>
                  <a:srgbClr val="0070C0"/>
                </a:solidFill>
              </a:rPr>
              <a:t>Νημερτίνοι</a:t>
            </a:r>
            <a:r>
              <a:rPr lang="el-GR" altLang="el-GR" dirty="0" smtClean="0">
                <a:solidFill>
                  <a:srgbClr val="0070C0"/>
                </a:solidFill>
              </a:rPr>
              <a:t> 1/6 </a:t>
            </a:r>
            <a:endParaRPr lang="en-US" altLang="el-GR" dirty="0" smtClean="0">
              <a:solidFill>
                <a:srgbClr val="0070C0"/>
              </a:solidFill>
            </a:endParaRPr>
          </a:p>
        </p:txBody>
      </p:sp>
      <p:sp>
        <p:nvSpPr>
          <p:cNvPr id="37891" name="Θέση περιεχομένου 6"/>
          <p:cNvSpPr>
            <a:spLocks noGrp="1"/>
          </p:cNvSpPr>
          <p:nvPr>
            <p:ph idx="1"/>
          </p:nvPr>
        </p:nvSpPr>
        <p:spPr>
          <a:xfrm>
            <a:off x="233363" y="1557338"/>
            <a:ext cx="8515350" cy="4679950"/>
          </a:xfrm>
        </p:spPr>
        <p:txBody>
          <a:bodyPr/>
          <a:lstStyle/>
          <a:p>
            <a:pPr marL="0" indent="0" eaLnBrk="1" hangingPunct="1">
              <a:buFont typeface="Arial" panose="020B0604020202020204" pitchFamily="34" charset="0"/>
              <a:buNone/>
            </a:pPr>
            <a:r>
              <a:rPr lang="el-GR" altLang="en-US" sz="2600" b="1" dirty="0" smtClean="0">
                <a:cs typeface="Times New Roman" panose="02020603050405020304" pitchFamily="18" charset="0"/>
              </a:rPr>
              <a:t>Μερικά βασικά χαρακτηριστικά: </a:t>
            </a:r>
          </a:p>
          <a:p>
            <a:pPr marL="514350" indent="-514350" eaLnBrk="1" hangingPunct="1">
              <a:spcBef>
                <a:spcPts val="2400"/>
              </a:spcBef>
              <a:buFont typeface="+mj-lt"/>
              <a:buAutoNum type="arabicPeriod"/>
            </a:pPr>
            <a:r>
              <a:rPr lang="el-GR" altLang="en-US" sz="2600" b="1" dirty="0" smtClean="0">
                <a:cs typeface="Times New Roman" panose="02020603050405020304" pitchFamily="18" charset="0"/>
              </a:rPr>
              <a:t>Σκώληκες νηματώδεις ή </a:t>
            </a:r>
            <a:r>
              <a:rPr lang="el-GR" altLang="en-US" sz="2600" b="1" dirty="0" err="1" smtClean="0">
                <a:cs typeface="Times New Roman" panose="02020603050405020304" pitchFamily="18" charset="0"/>
              </a:rPr>
              <a:t>ταινιώδεις</a:t>
            </a:r>
            <a:r>
              <a:rPr lang="el-GR" altLang="en-US" sz="2600" b="1" dirty="0" smtClean="0">
                <a:cs typeface="Times New Roman" panose="02020603050405020304" pitchFamily="18" charset="0"/>
              </a:rPr>
              <a:t>. Σχεδόν όλοι θαλάσσιοι. </a:t>
            </a:r>
            <a:r>
              <a:rPr lang="en-GB" altLang="en-US" sz="2600" b="1" dirty="0" smtClean="0">
                <a:cs typeface="Times New Roman" panose="02020603050405020304" pitchFamily="18" charset="0"/>
              </a:rPr>
              <a:t>1400</a:t>
            </a:r>
            <a:r>
              <a:rPr lang="el-GR" altLang="en-US" sz="2600" b="1" dirty="0" smtClean="0">
                <a:cs typeface="Times New Roman" panose="02020603050405020304" pitchFamily="18" charset="0"/>
              </a:rPr>
              <a:t> είδη</a:t>
            </a:r>
          </a:p>
          <a:p>
            <a:pPr marL="514350" indent="-514350" eaLnBrk="1" hangingPunct="1">
              <a:spcBef>
                <a:spcPts val="2400"/>
              </a:spcBef>
              <a:buFont typeface="+mj-lt"/>
              <a:buAutoNum type="arabicPeriod"/>
            </a:pPr>
            <a:r>
              <a:rPr lang="el-GR" altLang="en-US" sz="2600" dirty="0" smtClean="0">
                <a:cs typeface="Times New Roman" panose="02020603050405020304" pitchFamily="18" charset="0"/>
              </a:rPr>
              <a:t>Φέρουν </a:t>
            </a:r>
            <a:r>
              <a:rPr lang="el-GR" altLang="en-US" sz="2600" b="1" dirty="0" smtClean="0">
                <a:cs typeface="Times New Roman" panose="02020603050405020304" pitchFamily="18" charset="0"/>
              </a:rPr>
              <a:t>έδρα και πλήρες πεπτικό σύστημα</a:t>
            </a:r>
            <a:r>
              <a:rPr lang="el-GR" altLang="en-US" sz="2600" dirty="0" smtClean="0">
                <a:cs typeface="Times New Roman" panose="02020603050405020304" pitchFamily="18" charset="0"/>
              </a:rPr>
              <a:t>, και είναι τα πλέον πρωτόγονα ζώα με </a:t>
            </a:r>
            <a:r>
              <a:rPr lang="el-GR" altLang="en-US" sz="2600" b="1" dirty="0" smtClean="0">
                <a:cs typeface="Times New Roman" panose="02020603050405020304" pitchFamily="18" charset="0"/>
              </a:rPr>
              <a:t>αγγειακό αιμοφόρο σύστημα</a:t>
            </a:r>
            <a:r>
              <a:rPr lang="el-GR" altLang="en-US" sz="2600" dirty="0" smtClean="0">
                <a:cs typeface="Times New Roman" panose="02020603050405020304" pitchFamily="18" charset="0"/>
              </a:rPr>
              <a:t>. </a:t>
            </a:r>
          </a:p>
          <a:p>
            <a:pPr marL="514350" indent="-514350" eaLnBrk="1" hangingPunct="1">
              <a:spcBef>
                <a:spcPts val="2400"/>
              </a:spcBef>
              <a:buFont typeface="+mj-lt"/>
              <a:buAutoNum type="arabicPeriod"/>
            </a:pPr>
            <a:r>
              <a:rPr lang="el-GR" altLang="en-US" sz="2600" dirty="0" smtClean="0">
                <a:cs typeface="Times New Roman" panose="02020603050405020304" pitchFamily="18" charset="0"/>
              </a:rPr>
              <a:t>Είναι </a:t>
            </a:r>
            <a:r>
              <a:rPr lang="el-GR" altLang="en-US" sz="2600" b="1" dirty="0" err="1" smtClean="0">
                <a:cs typeface="Times New Roman" panose="02020603050405020304" pitchFamily="18" charset="0"/>
              </a:rPr>
              <a:t>δίοικοι</a:t>
            </a:r>
            <a:r>
              <a:rPr lang="el-GR" altLang="en-US" sz="2600" dirty="0" smtClean="0">
                <a:cs typeface="Times New Roman" panose="02020603050405020304" pitchFamily="18" charset="0"/>
              </a:rPr>
              <a:t> και εμφανίζουν </a:t>
            </a:r>
            <a:r>
              <a:rPr lang="el-GR" altLang="en-US" sz="2600" b="1" dirty="0" smtClean="0">
                <a:cs typeface="Times New Roman" panose="02020603050405020304" pitchFamily="18" charset="0"/>
              </a:rPr>
              <a:t>αναγεννητική ικανότητα </a:t>
            </a:r>
            <a:r>
              <a:rPr lang="el-GR" altLang="en-US" sz="2600" dirty="0" smtClean="0">
                <a:cs typeface="Times New Roman" panose="02020603050405020304" pitchFamily="18" charset="0"/>
              </a:rPr>
              <a:t>αν </a:t>
            </a:r>
            <a:r>
              <a:rPr lang="el-GR" altLang="en-US" sz="2600" dirty="0" err="1" smtClean="0">
                <a:cs typeface="Times New Roman" panose="02020603050405020304" pitchFamily="18" charset="0"/>
              </a:rPr>
              <a:t>κατατμηθεί</a:t>
            </a:r>
            <a:r>
              <a:rPr lang="el-GR" altLang="en-US" sz="2600" dirty="0" smtClean="0">
                <a:cs typeface="Times New Roman" panose="02020603050405020304" pitchFamily="18" charset="0"/>
              </a:rPr>
              <a:t> το σώμα τους.  </a:t>
            </a:r>
          </a:p>
        </p:txBody>
      </p:sp>
      <p:sp>
        <p:nvSpPr>
          <p:cNvPr id="4" name="Θέση υποσέλιδου 3"/>
          <p:cNvSpPr>
            <a:spLocks noGrp="1"/>
          </p:cNvSpPr>
          <p:nvPr>
            <p:ph type="ftr" sz="quarter" idx="10"/>
          </p:nvPr>
        </p:nvSpPr>
        <p:spPr/>
        <p:txBody>
          <a:bodyPr/>
          <a:lstStyle/>
          <a:p>
            <a:pPr>
              <a:defRPr/>
            </a:pPr>
            <a:r>
              <a:rPr lang="el-GR" smtClean="0"/>
              <a:t>Ενότητα 11. Πλατυέλμινθες, Μεσόζωα και Νημερτίνοι</a:t>
            </a:r>
            <a:endParaRPr lang="en-US" dirty="0"/>
          </a:p>
        </p:txBody>
      </p:sp>
      <p:sp>
        <p:nvSpPr>
          <p:cNvPr id="5" name="Θέση αριθμού διαφάνειας 4"/>
          <p:cNvSpPr>
            <a:spLocks noGrp="1"/>
          </p:cNvSpPr>
          <p:nvPr>
            <p:ph type="sldNum" sz="quarter" idx="11"/>
          </p:nvPr>
        </p:nvSpPr>
        <p:spPr/>
        <p:txBody>
          <a:bodyPr/>
          <a:lstStyle/>
          <a:p>
            <a:pPr>
              <a:defRPr/>
            </a:pPr>
            <a:fld id="{84712491-61CE-4A3D-A24C-AF0CB0A18235}" type="slidenum">
              <a:rPr lang="en-US" smtClean="0"/>
              <a:pPr>
                <a:defRPr/>
              </a:pPr>
              <a:t>23</a:t>
            </a:fld>
            <a:endParaRPr 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Τίτλος 1"/>
          <p:cNvSpPr>
            <a:spLocks noGrp="1"/>
          </p:cNvSpPr>
          <p:nvPr>
            <p:ph type="title"/>
          </p:nvPr>
        </p:nvSpPr>
        <p:spPr/>
        <p:txBody>
          <a:bodyPr/>
          <a:lstStyle/>
          <a:p>
            <a:pPr eaLnBrk="1" hangingPunct="1"/>
            <a:r>
              <a:rPr lang="el-GR" altLang="el-GR" dirty="0" smtClean="0">
                <a:solidFill>
                  <a:srgbClr val="0070C0"/>
                </a:solidFill>
              </a:rPr>
              <a:t>Φύλο </a:t>
            </a:r>
            <a:r>
              <a:rPr lang="el-GR" altLang="el-GR" dirty="0" err="1" smtClean="0">
                <a:solidFill>
                  <a:srgbClr val="0070C0"/>
                </a:solidFill>
              </a:rPr>
              <a:t>Νημερτίνοι</a:t>
            </a:r>
            <a:r>
              <a:rPr lang="el-GR" altLang="el-GR" dirty="0" smtClean="0">
                <a:solidFill>
                  <a:srgbClr val="0070C0"/>
                </a:solidFill>
              </a:rPr>
              <a:t> 2/6 </a:t>
            </a:r>
            <a:endParaRPr lang="en-US" altLang="el-GR" dirty="0" smtClean="0">
              <a:solidFill>
                <a:srgbClr val="0070C0"/>
              </a:solidFill>
            </a:endParaRPr>
          </a:p>
        </p:txBody>
      </p:sp>
      <p:sp>
        <p:nvSpPr>
          <p:cNvPr id="38915" name="Θέση περιεχομένου 6"/>
          <p:cNvSpPr>
            <a:spLocks noGrp="1"/>
          </p:cNvSpPr>
          <p:nvPr>
            <p:ph idx="1"/>
          </p:nvPr>
        </p:nvSpPr>
        <p:spPr>
          <a:xfrm>
            <a:off x="250825" y="1557338"/>
            <a:ext cx="8240713" cy="4679950"/>
          </a:xfrm>
        </p:spPr>
        <p:txBody>
          <a:bodyPr/>
          <a:lstStyle/>
          <a:p>
            <a:pPr marL="0" indent="0" eaLnBrk="1" hangingPunct="1">
              <a:buFont typeface="Arial" panose="020B0604020202020204" pitchFamily="34" charset="0"/>
              <a:buNone/>
            </a:pPr>
            <a:r>
              <a:rPr lang="el-GR" altLang="en-US" sz="2600" b="1" dirty="0" smtClean="0">
                <a:cs typeface="Times New Roman" panose="02020603050405020304" pitchFamily="18" charset="0"/>
              </a:rPr>
              <a:t>Μερικά βασικά χαρακτηριστικά: </a:t>
            </a:r>
          </a:p>
          <a:p>
            <a:pPr marL="514350" indent="-514350" eaLnBrk="1" hangingPunct="1">
              <a:spcBef>
                <a:spcPts val="1800"/>
              </a:spcBef>
              <a:buFont typeface="+mj-lt"/>
              <a:buAutoNum type="arabicPeriod" startAt="4"/>
            </a:pPr>
            <a:r>
              <a:rPr lang="el-GR" altLang="en-US" sz="2600" dirty="0" smtClean="0">
                <a:cs typeface="Times New Roman" panose="02020603050405020304" pitchFamily="18" charset="0"/>
              </a:rPr>
              <a:t>Επιδερμίδα </a:t>
            </a:r>
            <a:r>
              <a:rPr lang="el-GR" altLang="en-US" sz="2600" b="1" dirty="0" smtClean="0">
                <a:cs typeface="Times New Roman" panose="02020603050405020304" pitchFamily="18" charset="0"/>
              </a:rPr>
              <a:t>βλεφαριδωτή</a:t>
            </a:r>
            <a:r>
              <a:rPr lang="el-GR" altLang="en-US" sz="2600" dirty="0" smtClean="0">
                <a:cs typeface="Times New Roman" panose="02020603050405020304" pitchFamily="18" charset="0"/>
              </a:rPr>
              <a:t> και ιδιαίτερο χαρακτηριστικό η </a:t>
            </a:r>
            <a:r>
              <a:rPr lang="el-GR" altLang="en-US" sz="2600" b="1" dirty="0" smtClean="0">
                <a:cs typeface="Times New Roman" panose="02020603050405020304" pitchFamily="18" charset="0"/>
              </a:rPr>
              <a:t>εκτατή προβοσκίδα</a:t>
            </a:r>
            <a:r>
              <a:rPr lang="el-GR" altLang="en-US" sz="2600" dirty="0" smtClean="0">
                <a:cs typeface="Times New Roman" panose="02020603050405020304" pitchFamily="18" charset="0"/>
              </a:rPr>
              <a:t> τους που φέρει κατασκευή σαν </a:t>
            </a:r>
            <a:r>
              <a:rPr lang="el-GR" altLang="en-US" sz="2600" b="1" dirty="0" smtClean="0">
                <a:cs typeface="Times New Roman" panose="02020603050405020304" pitchFamily="18" charset="0"/>
              </a:rPr>
              <a:t>μαχαιρίδιο</a:t>
            </a:r>
            <a:r>
              <a:rPr lang="el-GR" altLang="en-US" sz="2600" dirty="0" smtClean="0">
                <a:cs typeface="Times New Roman" panose="02020603050405020304" pitchFamily="18" charset="0"/>
              </a:rPr>
              <a:t> με την οποία σκοτώνουν τη λεία τους. Είναι </a:t>
            </a:r>
            <a:r>
              <a:rPr lang="el-GR" altLang="en-US" sz="2600" b="1" dirty="0" err="1" smtClean="0">
                <a:cs typeface="Times New Roman" panose="02020603050405020304" pitchFamily="18" charset="0"/>
              </a:rPr>
              <a:t>σαρκοφάγα</a:t>
            </a:r>
            <a:r>
              <a:rPr lang="el-GR" altLang="en-US" sz="2600" b="1" dirty="0" smtClean="0">
                <a:cs typeface="Times New Roman" panose="02020603050405020304" pitchFamily="18" charset="0"/>
              </a:rPr>
              <a:t> ή παμφάγα.</a:t>
            </a:r>
          </a:p>
          <a:p>
            <a:pPr marL="514350" indent="-514350" eaLnBrk="1" hangingPunct="1">
              <a:buFont typeface="+mj-lt"/>
              <a:buAutoNum type="arabicPeriod" startAt="4"/>
            </a:pPr>
            <a:r>
              <a:rPr lang="el-GR" altLang="en-US" sz="2600" dirty="0" smtClean="0">
                <a:cs typeface="Times New Roman" panose="02020603050405020304" pitchFamily="18" charset="0"/>
              </a:rPr>
              <a:t>Μετακινούνται με τη βοήθεια των βλεφαρίδων ή χρησιμοποιώντας την προβοσκίδα τους.</a:t>
            </a:r>
          </a:p>
          <a:p>
            <a:pPr marL="514350" indent="-514350" eaLnBrk="1" hangingPunct="1">
              <a:buFont typeface="+mj-lt"/>
              <a:buAutoNum type="arabicPeriod" startAt="4"/>
            </a:pPr>
            <a:r>
              <a:rPr lang="el-GR" altLang="en-US" sz="2600" dirty="0" smtClean="0">
                <a:cs typeface="Times New Roman" panose="02020603050405020304" pitchFamily="18" charset="0"/>
              </a:rPr>
              <a:t>Ταξινόμηση:                      Φύλο: </a:t>
            </a:r>
            <a:r>
              <a:rPr lang="el-GR" altLang="en-US" sz="2600" b="1" dirty="0" err="1" smtClean="0">
                <a:cs typeface="Times New Roman" panose="02020603050405020304" pitchFamily="18" charset="0"/>
              </a:rPr>
              <a:t>Νημερτίνοι</a:t>
            </a:r>
            <a:endParaRPr lang="el-GR" altLang="en-US" sz="2600" b="1" dirty="0" smtClean="0">
              <a:cs typeface="Times New Roman" panose="02020603050405020304" pitchFamily="18" charset="0"/>
            </a:endParaRPr>
          </a:p>
          <a:p>
            <a:pPr marL="0" indent="0" eaLnBrk="1" hangingPunct="1">
              <a:buFont typeface="Arial" panose="020B0604020202020204" pitchFamily="34" charset="0"/>
              <a:buNone/>
            </a:pPr>
            <a:r>
              <a:rPr lang="el-GR" altLang="en-US" sz="2600" dirty="0" smtClean="0">
                <a:cs typeface="Times New Roman" panose="02020603050405020304" pitchFamily="18" charset="0"/>
              </a:rPr>
              <a:t>	                                                    Ομοταξία: </a:t>
            </a:r>
            <a:r>
              <a:rPr lang="el-GR" altLang="en-US" sz="2600" b="1" dirty="0" smtClean="0">
                <a:cs typeface="Times New Roman" panose="02020603050405020304" pitchFamily="18" charset="0"/>
              </a:rPr>
              <a:t>Ένοπλα</a:t>
            </a:r>
          </a:p>
          <a:p>
            <a:pPr marL="0" indent="0" eaLnBrk="1" hangingPunct="1">
              <a:buFont typeface="Arial" panose="020B0604020202020204" pitchFamily="34" charset="0"/>
              <a:buNone/>
            </a:pPr>
            <a:r>
              <a:rPr lang="el-GR" altLang="en-US" sz="2600" dirty="0" smtClean="0">
                <a:cs typeface="Times New Roman" panose="02020603050405020304" pitchFamily="18" charset="0"/>
              </a:rPr>
              <a:t>					        </a:t>
            </a:r>
            <a:r>
              <a:rPr lang="el-GR" altLang="en-US" sz="2600" b="1" dirty="0" smtClean="0">
                <a:cs typeface="Times New Roman" panose="02020603050405020304" pitchFamily="18" charset="0"/>
              </a:rPr>
              <a:t>Τάξεις: </a:t>
            </a:r>
            <a:r>
              <a:rPr lang="en-GB" altLang="en-US" sz="2600" b="1" dirty="0" smtClean="0">
                <a:cs typeface="Times New Roman" panose="02020603050405020304" pitchFamily="18" charset="0"/>
              </a:rPr>
              <a:t>2</a:t>
            </a:r>
            <a:r>
              <a:rPr lang="el-GR" altLang="en-US" sz="2600" b="1" dirty="0" smtClean="0">
                <a:cs typeface="Times New Roman" panose="02020603050405020304" pitchFamily="18" charset="0"/>
              </a:rPr>
              <a:t>  Άοπλα</a:t>
            </a:r>
          </a:p>
        </p:txBody>
      </p:sp>
      <p:sp>
        <p:nvSpPr>
          <p:cNvPr id="4" name="Θέση υποσέλιδου 3"/>
          <p:cNvSpPr>
            <a:spLocks noGrp="1"/>
          </p:cNvSpPr>
          <p:nvPr>
            <p:ph type="ftr" sz="quarter" idx="10"/>
          </p:nvPr>
        </p:nvSpPr>
        <p:spPr/>
        <p:txBody>
          <a:bodyPr/>
          <a:lstStyle/>
          <a:p>
            <a:pPr>
              <a:defRPr/>
            </a:pPr>
            <a:r>
              <a:rPr lang="el-GR" smtClean="0"/>
              <a:t>Ενότητα 11. Πλατυέλμινθες, Μεσόζωα και Νημερτίνοι</a:t>
            </a:r>
            <a:endParaRPr lang="en-US" dirty="0"/>
          </a:p>
        </p:txBody>
      </p:sp>
      <p:sp>
        <p:nvSpPr>
          <p:cNvPr id="5" name="Θέση αριθμού διαφάνειας 4"/>
          <p:cNvSpPr>
            <a:spLocks noGrp="1"/>
          </p:cNvSpPr>
          <p:nvPr>
            <p:ph type="sldNum" sz="quarter" idx="11"/>
          </p:nvPr>
        </p:nvSpPr>
        <p:spPr/>
        <p:txBody>
          <a:bodyPr/>
          <a:lstStyle/>
          <a:p>
            <a:pPr>
              <a:defRPr/>
            </a:pPr>
            <a:fld id="{6D6B3D52-AC8B-4F89-A4BB-B6B6BC4C21E2}" type="slidenum">
              <a:rPr lang="en-US" smtClean="0"/>
              <a:pPr>
                <a:defRPr/>
              </a:pPr>
              <a:t>24</a:t>
            </a:fld>
            <a:endParaRPr 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Τίτλος 1"/>
          <p:cNvSpPr>
            <a:spLocks noGrp="1"/>
          </p:cNvSpPr>
          <p:nvPr>
            <p:ph type="title"/>
          </p:nvPr>
        </p:nvSpPr>
        <p:spPr/>
        <p:txBody>
          <a:bodyPr/>
          <a:lstStyle/>
          <a:p>
            <a:pPr eaLnBrk="1" hangingPunct="1"/>
            <a:r>
              <a:rPr lang="el-GR" altLang="el-GR" dirty="0" smtClean="0">
                <a:solidFill>
                  <a:srgbClr val="0070C0"/>
                </a:solidFill>
              </a:rPr>
              <a:t>Φύλο </a:t>
            </a:r>
            <a:r>
              <a:rPr lang="el-GR" altLang="el-GR" dirty="0" err="1" smtClean="0">
                <a:solidFill>
                  <a:srgbClr val="0070C0"/>
                </a:solidFill>
              </a:rPr>
              <a:t>Νημερτίνοι</a:t>
            </a:r>
            <a:r>
              <a:rPr lang="el-GR" altLang="el-GR" dirty="0" smtClean="0">
                <a:solidFill>
                  <a:srgbClr val="0070C0"/>
                </a:solidFill>
              </a:rPr>
              <a:t> 3/6 </a:t>
            </a:r>
            <a:endParaRPr lang="en-US" altLang="el-GR" dirty="0" smtClean="0">
              <a:solidFill>
                <a:srgbClr val="0070C0"/>
              </a:solidFill>
            </a:endParaRPr>
          </a:p>
        </p:txBody>
      </p:sp>
      <p:sp>
        <p:nvSpPr>
          <p:cNvPr id="39939" name="Θέση περιεχομένου 6"/>
          <p:cNvSpPr>
            <a:spLocks noGrp="1"/>
          </p:cNvSpPr>
          <p:nvPr>
            <p:ph idx="1"/>
          </p:nvPr>
        </p:nvSpPr>
        <p:spPr>
          <a:xfrm>
            <a:off x="179388" y="1412875"/>
            <a:ext cx="8713787" cy="4824413"/>
          </a:xfrm>
        </p:spPr>
        <p:txBody>
          <a:bodyPr/>
          <a:lstStyle/>
          <a:p>
            <a:pPr marL="0" indent="0" eaLnBrk="1" hangingPunct="1">
              <a:buFont typeface="Arial" panose="020B0604020202020204" pitchFamily="34" charset="0"/>
              <a:buNone/>
            </a:pPr>
            <a:r>
              <a:rPr lang="el-GR" altLang="en-US" sz="2600" b="1" dirty="0" smtClean="0">
                <a:cs typeface="Times New Roman" panose="02020603050405020304" pitchFamily="18" charset="0"/>
              </a:rPr>
              <a:t>Μερικά βασικά χαρακτηριστικά </a:t>
            </a:r>
          </a:p>
          <a:p>
            <a:pPr marL="457200" indent="-457200" eaLnBrk="1" hangingPunct="1">
              <a:buFont typeface="+mj-lt"/>
              <a:buAutoNum type="arabicPeriod" startAt="7"/>
            </a:pPr>
            <a:r>
              <a:rPr lang="el-GR" altLang="en-US" sz="2500" b="1" dirty="0" smtClean="0">
                <a:cs typeface="Times New Roman" panose="02020603050405020304" pitchFamily="18" charset="0"/>
              </a:rPr>
              <a:t>Σώμα </a:t>
            </a:r>
            <a:r>
              <a:rPr lang="el-GR" altLang="en-US" sz="2500" b="1" dirty="0" err="1" smtClean="0">
                <a:cs typeface="Times New Roman" panose="02020603050405020304" pitchFamily="18" charset="0"/>
              </a:rPr>
              <a:t>τριπλοβλαστικό</a:t>
            </a:r>
            <a:r>
              <a:rPr lang="el-GR" altLang="en-US" sz="2500" b="1" dirty="0" smtClean="0">
                <a:cs typeface="Times New Roman" panose="02020603050405020304" pitchFamily="18" charset="0"/>
              </a:rPr>
              <a:t>. Αμφίπλευρη συμμετρία με απουσία </a:t>
            </a:r>
            <a:r>
              <a:rPr lang="el-GR" altLang="en-US" sz="2500" b="1" dirty="0" err="1" smtClean="0">
                <a:cs typeface="Times New Roman" panose="02020603050405020304" pitchFamily="18" charset="0"/>
              </a:rPr>
              <a:t>μεταμέρειας</a:t>
            </a:r>
            <a:r>
              <a:rPr lang="el-GR" altLang="en-US" sz="2500" b="1" dirty="0" smtClean="0">
                <a:cs typeface="Times New Roman" panose="02020603050405020304" pitchFamily="18" charset="0"/>
              </a:rPr>
              <a:t>.</a:t>
            </a:r>
          </a:p>
          <a:p>
            <a:pPr marL="457200" indent="-457200" eaLnBrk="1" hangingPunct="1">
              <a:buFont typeface="+mj-lt"/>
              <a:buAutoNum type="arabicPeriod" startAt="7"/>
            </a:pPr>
            <a:r>
              <a:rPr lang="el-GR" altLang="en-US" sz="2500" b="1" dirty="0" smtClean="0">
                <a:cs typeface="Times New Roman" panose="02020603050405020304" pitchFamily="18" charset="0"/>
              </a:rPr>
              <a:t>Νευρικό σύστημα </a:t>
            </a:r>
            <a:r>
              <a:rPr lang="el-GR" altLang="en-US" sz="2500" dirty="0" smtClean="0">
                <a:cs typeface="Times New Roman" panose="02020603050405020304" pitchFamily="18" charset="0"/>
              </a:rPr>
              <a:t>με </a:t>
            </a:r>
            <a:r>
              <a:rPr lang="el-GR" altLang="en-US" sz="2500" dirty="0" err="1" smtClean="0">
                <a:cs typeface="Times New Roman" panose="02020603050405020304" pitchFamily="18" charset="0"/>
              </a:rPr>
              <a:t>τετράλοβο</a:t>
            </a:r>
            <a:r>
              <a:rPr lang="el-GR" altLang="en-US" sz="2500" dirty="0" smtClean="0">
                <a:cs typeface="Times New Roman" panose="02020603050405020304" pitchFamily="18" charset="0"/>
              </a:rPr>
              <a:t> εγκέφαλο και ζευγαρωτούς νευρικούς κορμούς. </a:t>
            </a:r>
          </a:p>
          <a:p>
            <a:pPr marL="457200" indent="-457200" eaLnBrk="1" hangingPunct="1">
              <a:buFont typeface="+mj-lt"/>
              <a:buAutoNum type="arabicPeriod" startAt="7"/>
            </a:pPr>
            <a:r>
              <a:rPr lang="el-GR" altLang="en-US" sz="2500" dirty="0" smtClean="0">
                <a:cs typeface="Times New Roman" panose="02020603050405020304" pitchFamily="18" charset="0"/>
              </a:rPr>
              <a:t>Αισθητήρια βλεφαριδοφόρα </a:t>
            </a:r>
            <a:r>
              <a:rPr lang="el-GR" altLang="en-US" sz="2500" dirty="0" err="1" smtClean="0">
                <a:cs typeface="Times New Roman" panose="02020603050405020304" pitchFamily="18" charset="0"/>
              </a:rPr>
              <a:t>βοθρία</a:t>
            </a:r>
            <a:r>
              <a:rPr lang="el-GR" altLang="en-US" sz="2500" dirty="0" smtClean="0">
                <a:cs typeface="Times New Roman" panose="02020603050405020304" pitchFamily="18" charset="0"/>
              </a:rPr>
              <a:t>, απτικά όργανα και </a:t>
            </a:r>
            <a:r>
              <a:rPr lang="el-GR" altLang="en-US" sz="2500" b="1" dirty="0" err="1" smtClean="0">
                <a:cs typeface="Times New Roman" panose="02020603050405020304" pitchFamily="18" charset="0"/>
              </a:rPr>
              <a:t>οφθαλμίδια</a:t>
            </a:r>
            <a:r>
              <a:rPr lang="el-GR" altLang="en-US" sz="2500" b="1" dirty="0" smtClean="0">
                <a:cs typeface="Times New Roman" panose="02020603050405020304" pitchFamily="18" charset="0"/>
              </a:rPr>
              <a:t> σε κάποια είδη. </a:t>
            </a:r>
          </a:p>
          <a:p>
            <a:pPr marL="457200" indent="-457200" eaLnBrk="1" hangingPunct="1">
              <a:buFont typeface="+mj-lt"/>
              <a:buAutoNum type="arabicPeriod" startAt="7"/>
            </a:pPr>
            <a:r>
              <a:rPr lang="el-GR" altLang="en-US" sz="2500" dirty="0" smtClean="0">
                <a:cs typeface="Times New Roman" panose="02020603050405020304" pitchFamily="18" charset="0"/>
              </a:rPr>
              <a:t>Χαρακτηριστική σε μερικά είδη η </a:t>
            </a:r>
            <a:r>
              <a:rPr lang="el-GR" altLang="en-US" sz="2500" b="1" dirty="0" err="1" smtClean="0">
                <a:cs typeface="Times New Roman" panose="02020603050405020304" pitchFamily="18" charset="0"/>
              </a:rPr>
              <a:t>προνυμφική</a:t>
            </a:r>
            <a:r>
              <a:rPr lang="el-GR" altLang="en-US" sz="2500" b="1" dirty="0" smtClean="0">
                <a:cs typeface="Times New Roman" panose="02020603050405020304" pitchFamily="18" charset="0"/>
              </a:rPr>
              <a:t> μορφή </a:t>
            </a:r>
            <a:r>
              <a:rPr lang="el-GR" altLang="en-US" sz="2500" dirty="0" smtClean="0">
                <a:cs typeface="Times New Roman" panose="02020603050405020304" pitchFamily="18" charset="0"/>
              </a:rPr>
              <a:t>που ονομάζεται </a:t>
            </a:r>
            <a:r>
              <a:rPr lang="el-GR" altLang="en-US" sz="2500" b="1" dirty="0" err="1" smtClean="0">
                <a:cs typeface="Times New Roman" panose="02020603050405020304" pitchFamily="18" charset="0"/>
              </a:rPr>
              <a:t>πιλίδιο</a:t>
            </a:r>
            <a:r>
              <a:rPr lang="el-GR" altLang="en-US" sz="2500" dirty="0" smtClean="0">
                <a:cs typeface="Times New Roman" panose="02020603050405020304" pitchFamily="18" charset="0"/>
              </a:rPr>
              <a:t>. </a:t>
            </a:r>
          </a:p>
          <a:p>
            <a:pPr marL="457200" indent="-457200" eaLnBrk="1" hangingPunct="1">
              <a:buFont typeface="+mj-lt"/>
              <a:buAutoNum type="arabicPeriod" startAt="7"/>
            </a:pPr>
            <a:r>
              <a:rPr lang="el-GR" altLang="en-US" sz="2500" dirty="0" smtClean="0">
                <a:cs typeface="Times New Roman" panose="02020603050405020304" pitchFamily="18" charset="0"/>
              </a:rPr>
              <a:t>Η </a:t>
            </a:r>
            <a:r>
              <a:rPr lang="el-GR" altLang="en-US" sz="2500" b="1" dirty="0" smtClean="0">
                <a:cs typeface="Times New Roman" panose="02020603050405020304" pitchFamily="18" charset="0"/>
              </a:rPr>
              <a:t>προβοσκίδα</a:t>
            </a:r>
            <a:r>
              <a:rPr lang="el-GR" altLang="en-US" sz="2500" dirty="0" smtClean="0">
                <a:cs typeface="Times New Roman" panose="02020603050405020304" pitchFamily="18" charset="0"/>
              </a:rPr>
              <a:t> αποτελεί ένα </a:t>
            </a:r>
            <a:r>
              <a:rPr lang="el-GR" altLang="en-US" sz="2500" dirty="0" err="1" smtClean="0">
                <a:cs typeface="Times New Roman" panose="02020603050405020304" pitchFamily="18" charset="0"/>
              </a:rPr>
              <a:t>χαραρακτηριστικό</a:t>
            </a:r>
            <a:r>
              <a:rPr lang="el-GR" altLang="en-US" sz="2500" dirty="0" smtClean="0">
                <a:cs typeface="Times New Roman" panose="02020603050405020304" pitchFamily="18" charset="0"/>
              </a:rPr>
              <a:t> </a:t>
            </a:r>
            <a:r>
              <a:rPr lang="el-GR" altLang="en-US" sz="2500" b="1" dirty="0" smtClean="0">
                <a:cs typeface="Times New Roman" panose="02020603050405020304" pitchFamily="18" charset="0"/>
              </a:rPr>
              <a:t>υδροστατικό</a:t>
            </a:r>
            <a:r>
              <a:rPr lang="el-GR" altLang="en-US" sz="2500" dirty="0" smtClean="0">
                <a:cs typeface="Times New Roman" panose="02020603050405020304" pitchFamily="18" charset="0"/>
              </a:rPr>
              <a:t> </a:t>
            </a:r>
            <a:r>
              <a:rPr lang="el-GR" altLang="en-US" sz="2500" b="1" dirty="0" smtClean="0">
                <a:cs typeface="Times New Roman" panose="02020603050405020304" pitchFamily="18" charset="0"/>
              </a:rPr>
              <a:t>σκελετό</a:t>
            </a:r>
            <a:r>
              <a:rPr lang="el-GR" altLang="en-US" sz="2500" dirty="0" smtClean="0">
                <a:cs typeface="Times New Roman" panose="02020603050405020304" pitchFamily="18" charset="0"/>
              </a:rPr>
              <a:t>. Η παρουσία τοξίνης, της </a:t>
            </a:r>
            <a:r>
              <a:rPr lang="el-GR" altLang="en-US" sz="2500" b="1" dirty="0" err="1" smtClean="0">
                <a:cs typeface="Times New Roman" panose="02020603050405020304" pitchFamily="18" charset="0"/>
              </a:rPr>
              <a:t>τετροδοτοξίνης</a:t>
            </a:r>
            <a:r>
              <a:rPr lang="el-GR" altLang="en-US" sz="2500" b="1" dirty="0" smtClean="0">
                <a:cs typeface="Times New Roman" panose="02020603050405020304" pitchFamily="18" charset="0"/>
              </a:rPr>
              <a:t> (ΤΤΧ), οφείλεται σε συμβιωτικά βακτήρια. </a:t>
            </a:r>
          </a:p>
        </p:txBody>
      </p:sp>
      <p:sp>
        <p:nvSpPr>
          <p:cNvPr id="4" name="Θέση υποσέλιδου 3"/>
          <p:cNvSpPr>
            <a:spLocks noGrp="1"/>
          </p:cNvSpPr>
          <p:nvPr>
            <p:ph type="ftr" sz="quarter" idx="10"/>
          </p:nvPr>
        </p:nvSpPr>
        <p:spPr/>
        <p:txBody>
          <a:bodyPr/>
          <a:lstStyle/>
          <a:p>
            <a:pPr>
              <a:defRPr/>
            </a:pPr>
            <a:r>
              <a:rPr lang="el-GR" smtClean="0"/>
              <a:t>Ενότητα 11. Πλατυέλμινθες, Μεσόζωα και Νημερτίνοι</a:t>
            </a:r>
            <a:endParaRPr lang="en-US" dirty="0"/>
          </a:p>
        </p:txBody>
      </p:sp>
      <p:sp>
        <p:nvSpPr>
          <p:cNvPr id="5" name="Θέση αριθμού διαφάνειας 4"/>
          <p:cNvSpPr>
            <a:spLocks noGrp="1"/>
          </p:cNvSpPr>
          <p:nvPr>
            <p:ph type="sldNum" sz="quarter" idx="11"/>
          </p:nvPr>
        </p:nvSpPr>
        <p:spPr/>
        <p:txBody>
          <a:bodyPr/>
          <a:lstStyle/>
          <a:p>
            <a:pPr>
              <a:defRPr/>
            </a:pPr>
            <a:fld id="{6799252C-0C6E-473C-9621-FA15FDD92D1C}" type="slidenum">
              <a:rPr lang="en-US" smtClean="0"/>
              <a:pPr>
                <a:defRPr/>
              </a:pPr>
              <a:t>25</a:t>
            </a:fld>
            <a:endParaRPr 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Τίτλος 1"/>
          <p:cNvSpPr>
            <a:spLocks noGrp="1"/>
          </p:cNvSpPr>
          <p:nvPr>
            <p:ph type="title"/>
          </p:nvPr>
        </p:nvSpPr>
        <p:spPr/>
        <p:txBody>
          <a:bodyPr/>
          <a:lstStyle/>
          <a:p>
            <a:pPr eaLnBrk="1" hangingPunct="1"/>
            <a:r>
              <a:rPr lang="el-GR" altLang="el-GR" dirty="0" smtClean="0">
                <a:solidFill>
                  <a:srgbClr val="0070C0"/>
                </a:solidFill>
              </a:rPr>
              <a:t>Φύλο </a:t>
            </a:r>
            <a:r>
              <a:rPr lang="el-GR" altLang="el-GR" dirty="0" err="1" smtClean="0">
                <a:solidFill>
                  <a:srgbClr val="0070C0"/>
                </a:solidFill>
              </a:rPr>
              <a:t>Νημερτίνοι</a:t>
            </a:r>
            <a:r>
              <a:rPr lang="el-GR" altLang="el-GR" dirty="0" smtClean="0">
                <a:solidFill>
                  <a:srgbClr val="0070C0"/>
                </a:solidFill>
              </a:rPr>
              <a:t> 4/6 </a:t>
            </a:r>
            <a:endParaRPr lang="en-US" altLang="el-GR" dirty="0" smtClean="0">
              <a:solidFill>
                <a:srgbClr val="0070C0"/>
              </a:solidFill>
            </a:endParaRPr>
          </a:p>
        </p:txBody>
      </p:sp>
      <p:pic>
        <p:nvPicPr>
          <p:cNvPr id="40963" name="Θέση εικόνας 10"/>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15291" t="-742" r="-15291" b="-742"/>
          <a:stretch>
            <a:fillRect/>
          </a:stretch>
        </p:blipFill>
        <p:spPr>
          <a:xfrm>
            <a:off x="1133475" y="1598613"/>
            <a:ext cx="3224213" cy="2041525"/>
          </a:xfrm>
        </p:spPr>
      </p:pic>
      <p:pic>
        <p:nvPicPr>
          <p:cNvPr id="40964" name="Θέση εικόνας 11"/>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4089" t="3687" r="-4089" b="3687"/>
          <a:stretch>
            <a:fillRect/>
          </a:stretch>
        </p:blipFill>
        <p:spPr>
          <a:xfrm>
            <a:off x="4818063" y="1604963"/>
            <a:ext cx="3165475" cy="2117725"/>
          </a:xfrm>
        </p:spPr>
      </p:pic>
      <p:sp>
        <p:nvSpPr>
          <p:cNvPr id="4" name="Θέση υποσέλιδου 3"/>
          <p:cNvSpPr>
            <a:spLocks noGrp="1"/>
          </p:cNvSpPr>
          <p:nvPr>
            <p:ph type="ftr" sz="quarter" idx="18"/>
          </p:nvPr>
        </p:nvSpPr>
        <p:spPr/>
        <p:txBody>
          <a:bodyPr/>
          <a:lstStyle/>
          <a:p>
            <a:pPr>
              <a:defRPr/>
            </a:pPr>
            <a:r>
              <a:rPr lang="el-GR" smtClean="0"/>
              <a:t>Ενότητα 11. Πλατυέλμινθες, Μεσόζωα και Νημερτίνοι</a:t>
            </a:r>
            <a:endParaRPr lang="en-US" dirty="0"/>
          </a:p>
        </p:txBody>
      </p:sp>
      <p:sp>
        <p:nvSpPr>
          <p:cNvPr id="5" name="Θέση αριθμού διαφάνειας 4"/>
          <p:cNvSpPr>
            <a:spLocks noGrp="1"/>
          </p:cNvSpPr>
          <p:nvPr>
            <p:ph type="sldNum" sz="quarter" idx="19"/>
          </p:nvPr>
        </p:nvSpPr>
        <p:spPr/>
        <p:txBody>
          <a:bodyPr/>
          <a:lstStyle/>
          <a:p>
            <a:pPr>
              <a:defRPr/>
            </a:pPr>
            <a:fld id="{ED3F3966-F3F0-45FA-B60B-91399F1C3FAD}" type="slidenum">
              <a:rPr lang="en-US" smtClean="0"/>
              <a:pPr>
                <a:defRPr/>
              </a:pPr>
              <a:t>26</a:t>
            </a:fld>
            <a:endParaRPr lang="en-US"/>
          </a:p>
        </p:txBody>
      </p:sp>
      <p:sp>
        <p:nvSpPr>
          <p:cNvPr id="11" name="TextBox 10"/>
          <p:cNvSpPr txBox="1"/>
          <p:nvPr/>
        </p:nvSpPr>
        <p:spPr>
          <a:xfrm>
            <a:off x="3679825" y="3346450"/>
            <a:ext cx="341760" cy="276999"/>
          </a:xfrm>
          <a:prstGeom prst="rect">
            <a:avLst/>
          </a:prstGeom>
          <a:noFill/>
        </p:spPr>
        <p:txBody>
          <a:bodyPr wrap="none">
            <a:spAutoFit/>
          </a:bodyPr>
          <a:lstStyle/>
          <a:p>
            <a:pPr>
              <a:defRPr/>
            </a:pPr>
            <a:r>
              <a:rPr lang="en-US" sz="1200" b="1" dirty="0" smtClean="0">
                <a:solidFill>
                  <a:schemeClr val="bg1"/>
                </a:solidFill>
                <a:latin typeface="+mj-lt"/>
              </a:rPr>
              <a:t>1</a:t>
            </a:r>
            <a:r>
              <a:rPr lang="el-GR" sz="1200" b="1" dirty="0" smtClean="0">
                <a:solidFill>
                  <a:schemeClr val="bg1"/>
                </a:solidFill>
                <a:latin typeface="+mj-lt"/>
              </a:rPr>
              <a:t>2</a:t>
            </a:r>
            <a:endParaRPr lang="el-GR" sz="1200" b="1" dirty="0">
              <a:solidFill>
                <a:schemeClr val="bg1"/>
              </a:solidFill>
              <a:latin typeface="+mj-lt"/>
            </a:endParaRPr>
          </a:p>
        </p:txBody>
      </p:sp>
      <p:sp>
        <p:nvSpPr>
          <p:cNvPr id="12" name="TextBox 11"/>
          <p:cNvSpPr txBox="1"/>
          <p:nvPr/>
        </p:nvSpPr>
        <p:spPr>
          <a:xfrm>
            <a:off x="4959350" y="3436938"/>
            <a:ext cx="341760" cy="276999"/>
          </a:xfrm>
          <a:prstGeom prst="rect">
            <a:avLst/>
          </a:prstGeom>
          <a:noFill/>
        </p:spPr>
        <p:txBody>
          <a:bodyPr wrap="none">
            <a:spAutoFit/>
          </a:bodyPr>
          <a:lstStyle/>
          <a:p>
            <a:pPr>
              <a:defRPr/>
            </a:pPr>
            <a:r>
              <a:rPr lang="en-US" sz="1200" b="1" dirty="0" smtClean="0">
                <a:latin typeface="+mj-lt"/>
              </a:rPr>
              <a:t>1</a:t>
            </a:r>
            <a:r>
              <a:rPr lang="el-GR" sz="1200" b="1" dirty="0" smtClean="0">
                <a:latin typeface="+mj-lt"/>
              </a:rPr>
              <a:t>3</a:t>
            </a:r>
            <a:endParaRPr lang="el-GR" sz="1200" b="1" dirty="0">
              <a:latin typeface="+mj-lt"/>
            </a:endParaRPr>
          </a:p>
        </p:txBody>
      </p:sp>
      <p:pic>
        <p:nvPicPr>
          <p:cNvPr id="40969" name="Θέση εικόνας 5"/>
          <p:cNvPicPr>
            <a:picLocks noGrp="1" noChangeAspect="1"/>
          </p:cNvPicPr>
          <p:nvPr>
            <p:ph type="pic" sz="quarter" idx="14"/>
          </p:nvPr>
        </p:nvPicPr>
        <p:blipFill>
          <a:blip r:embed="rId5">
            <a:extLst>
              <a:ext uri="{28A0092B-C50C-407E-A947-70E740481C1C}">
                <a14:useLocalDpi xmlns:a14="http://schemas.microsoft.com/office/drawing/2010/main" val="0"/>
              </a:ext>
            </a:extLst>
          </a:blip>
          <a:srcRect t="17403" b="17403"/>
          <a:stretch>
            <a:fillRect/>
          </a:stretch>
        </p:blipFill>
        <p:spPr>
          <a:xfrm>
            <a:off x="2771775" y="4170363"/>
            <a:ext cx="3240088" cy="1779587"/>
          </a:xfrm>
        </p:spPr>
      </p:pic>
      <p:sp>
        <p:nvSpPr>
          <p:cNvPr id="13" name="TextBox 12"/>
          <p:cNvSpPr txBox="1"/>
          <p:nvPr/>
        </p:nvSpPr>
        <p:spPr>
          <a:xfrm>
            <a:off x="5668963" y="5672138"/>
            <a:ext cx="341760" cy="276999"/>
          </a:xfrm>
          <a:prstGeom prst="rect">
            <a:avLst/>
          </a:prstGeom>
          <a:noFill/>
        </p:spPr>
        <p:txBody>
          <a:bodyPr wrap="none">
            <a:spAutoFit/>
          </a:bodyPr>
          <a:lstStyle/>
          <a:p>
            <a:pPr>
              <a:defRPr/>
            </a:pPr>
            <a:r>
              <a:rPr lang="en-US" sz="1200" b="1" dirty="0" smtClean="0">
                <a:solidFill>
                  <a:schemeClr val="bg1"/>
                </a:solidFill>
                <a:latin typeface="+mj-lt"/>
              </a:rPr>
              <a:t>1</a:t>
            </a:r>
            <a:r>
              <a:rPr lang="el-GR" sz="1200" b="1" dirty="0" smtClean="0">
                <a:solidFill>
                  <a:schemeClr val="bg1"/>
                </a:solidFill>
                <a:latin typeface="+mj-lt"/>
              </a:rPr>
              <a:t>4</a:t>
            </a:r>
            <a:endParaRPr lang="el-GR" sz="1200" b="1" dirty="0">
              <a:solidFill>
                <a:schemeClr val="bg1"/>
              </a:solidFill>
              <a:latin typeface="+mj-lt"/>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Τίτλος 1"/>
          <p:cNvSpPr>
            <a:spLocks noGrp="1"/>
          </p:cNvSpPr>
          <p:nvPr>
            <p:ph type="title"/>
          </p:nvPr>
        </p:nvSpPr>
        <p:spPr/>
        <p:txBody>
          <a:bodyPr/>
          <a:lstStyle/>
          <a:p>
            <a:pPr eaLnBrk="1" hangingPunct="1"/>
            <a:r>
              <a:rPr lang="el-GR" altLang="el-GR" dirty="0" smtClean="0">
                <a:solidFill>
                  <a:srgbClr val="0070C0"/>
                </a:solidFill>
              </a:rPr>
              <a:t>Φύλο </a:t>
            </a:r>
            <a:r>
              <a:rPr lang="el-GR" altLang="el-GR" dirty="0" err="1" smtClean="0">
                <a:solidFill>
                  <a:srgbClr val="0070C0"/>
                </a:solidFill>
              </a:rPr>
              <a:t>Νημερτίνοι</a:t>
            </a:r>
            <a:r>
              <a:rPr lang="el-GR" altLang="el-GR" dirty="0" smtClean="0">
                <a:solidFill>
                  <a:srgbClr val="0070C0"/>
                </a:solidFill>
              </a:rPr>
              <a:t> 5/6 </a:t>
            </a:r>
            <a:endParaRPr lang="en-US" altLang="el-GR" dirty="0" smtClean="0">
              <a:solidFill>
                <a:srgbClr val="0070C0"/>
              </a:solidFill>
            </a:endParaRPr>
          </a:p>
        </p:txBody>
      </p:sp>
      <p:sp>
        <p:nvSpPr>
          <p:cNvPr id="4" name="Θέση υποσέλιδου 3"/>
          <p:cNvSpPr>
            <a:spLocks noGrp="1"/>
          </p:cNvSpPr>
          <p:nvPr>
            <p:ph type="ftr" sz="quarter" idx="10"/>
          </p:nvPr>
        </p:nvSpPr>
        <p:spPr/>
        <p:txBody>
          <a:bodyPr/>
          <a:lstStyle/>
          <a:p>
            <a:pPr>
              <a:defRPr/>
            </a:pPr>
            <a:r>
              <a:rPr lang="el-GR" smtClean="0"/>
              <a:t>Ενότητα 11. Πλατυέλμινθες, Μεσόζωα και Νημερτίνοι</a:t>
            </a:r>
            <a:endParaRPr lang="en-US" dirty="0"/>
          </a:p>
        </p:txBody>
      </p:sp>
      <p:sp>
        <p:nvSpPr>
          <p:cNvPr id="5" name="Θέση αριθμού διαφάνειας 4"/>
          <p:cNvSpPr>
            <a:spLocks noGrp="1"/>
          </p:cNvSpPr>
          <p:nvPr>
            <p:ph type="sldNum" sz="quarter" idx="11"/>
          </p:nvPr>
        </p:nvSpPr>
        <p:spPr/>
        <p:txBody>
          <a:bodyPr/>
          <a:lstStyle/>
          <a:p>
            <a:pPr>
              <a:defRPr/>
            </a:pPr>
            <a:fld id="{C9EF150B-98A6-492A-8760-677ACB2CE94A}" type="slidenum">
              <a:rPr lang="en-US" smtClean="0"/>
              <a:pPr>
                <a:defRPr/>
              </a:pPr>
              <a:t>27</a:t>
            </a:fld>
            <a:endParaRPr lang="en-US"/>
          </a:p>
        </p:txBody>
      </p:sp>
      <p:pic>
        <p:nvPicPr>
          <p:cNvPr id="43013" name="Θέση περιεχομένου 5"/>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905125" y="1522413"/>
            <a:ext cx="3333750" cy="4654550"/>
          </a:xfrm>
        </p:spPr>
      </p:pic>
      <p:sp>
        <p:nvSpPr>
          <p:cNvPr id="6" name="TextBox 5"/>
          <p:cNvSpPr txBox="1"/>
          <p:nvPr/>
        </p:nvSpPr>
        <p:spPr>
          <a:xfrm>
            <a:off x="5932488" y="5900738"/>
            <a:ext cx="341760" cy="276999"/>
          </a:xfrm>
          <a:prstGeom prst="rect">
            <a:avLst/>
          </a:prstGeom>
          <a:noFill/>
        </p:spPr>
        <p:txBody>
          <a:bodyPr wrap="none">
            <a:spAutoFit/>
          </a:bodyPr>
          <a:lstStyle/>
          <a:p>
            <a:pPr>
              <a:defRPr/>
            </a:pPr>
            <a:r>
              <a:rPr lang="en-US" sz="1200" b="1" dirty="0" smtClean="0">
                <a:latin typeface="+mj-lt"/>
              </a:rPr>
              <a:t>1</a:t>
            </a:r>
            <a:r>
              <a:rPr lang="el-GR" sz="1200" b="1" dirty="0" smtClean="0">
                <a:latin typeface="+mj-lt"/>
              </a:rPr>
              <a:t>5</a:t>
            </a:r>
            <a:endParaRPr lang="el-GR" sz="1200" b="1" dirty="0">
              <a:latin typeface="+mj-lt"/>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Τίτλος 1"/>
          <p:cNvSpPr>
            <a:spLocks noGrp="1"/>
          </p:cNvSpPr>
          <p:nvPr>
            <p:ph type="title"/>
          </p:nvPr>
        </p:nvSpPr>
        <p:spPr/>
        <p:txBody>
          <a:bodyPr/>
          <a:lstStyle/>
          <a:p>
            <a:pPr eaLnBrk="1" hangingPunct="1"/>
            <a:r>
              <a:rPr lang="el-GR" altLang="el-GR" dirty="0" smtClean="0">
                <a:solidFill>
                  <a:srgbClr val="0070C0"/>
                </a:solidFill>
              </a:rPr>
              <a:t>Φύλο </a:t>
            </a:r>
            <a:r>
              <a:rPr lang="el-GR" altLang="el-GR" dirty="0" err="1" smtClean="0">
                <a:solidFill>
                  <a:srgbClr val="0070C0"/>
                </a:solidFill>
              </a:rPr>
              <a:t>Νημερτίνοι</a:t>
            </a:r>
            <a:r>
              <a:rPr lang="el-GR" altLang="el-GR" dirty="0" smtClean="0">
                <a:solidFill>
                  <a:srgbClr val="0070C0"/>
                </a:solidFill>
              </a:rPr>
              <a:t> 6/6 </a:t>
            </a:r>
            <a:endParaRPr lang="en-US" altLang="el-GR" dirty="0" smtClean="0">
              <a:solidFill>
                <a:srgbClr val="0070C0"/>
              </a:solidFill>
            </a:endParaRPr>
          </a:p>
        </p:txBody>
      </p:sp>
      <p:pic>
        <p:nvPicPr>
          <p:cNvPr id="45059" name="Θέση περιεχομένου 9"/>
          <p:cNvPicPr>
            <a:picLocks noGrp="1" noChangeAspect="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63500" y="1625600"/>
            <a:ext cx="4484688" cy="3005138"/>
          </a:xfrm>
        </p:spPr>
      </p:pic>
      <p:pic>
        <p:nvPicPr>
          <p:cNvPr id="45060" name="Θέση περιεχομένου 10"/>
          <p:cNvPicPr>
            <a:picLocks noGrp="1" noChangeAspect="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4572000" y="1595438"/>
            <a:ext cx="4440238" cy="3035300"/>
          </a:xfrm>
        </p:spPr>
      </p:pic>
      <p:sp>
        <p:nvSpPr>
          <p:cNvPr id="45061" name="Θέση κειμένου 8"/>
          <p:cNvSpPr>
            <a:spLocks noGrp="1"/>
          </p:cNvSpPr>
          <p:nvPr>
            <p:ph type="body" sz="half" idx="3"/>
          </p:nvPr>
        </p:nvSpPr>
        <p:spPr>
          <a:xfrm>
            <a:off x="742950" y="4895851"/>
            <a:ext cx="7772400" cy="1443037"/>
          </a:xfrm>
        </p:spPr>
        <p:txBody>
          <a:bodyPr/>
          <a:lstStyle/>
          <a:p>
            <a:pPr marL="0" indent="0" eaLnBrk="1" hangingPunct="1">
              <a:buFont typeface="Arial" panose="020B0604020202020204" pitchFamily="34" charset="0"/>
              <a:buNone/>
            </a:pPr>
            <a:r>
              <a:rPr lang="el-GR" altLang="en-US" sz="1800" dirty="0" smtClean="0">
                <a:cs typeface="Times New Roman" panose="02020603050405020304" pitchFamily="18" charset="0"/>
              </a:rPr>
              <a:t>Φυλογενετικές αναλύσεις (μέσω ανάλυσης της αλληλουχίας του 18</a:t>
            </a:r>
            <a:r>
              <a:rPr lang="en-GB" altLang="en-US" sz="1800" dirty="0" smtClean="0">
                <a:cs typeface="Times New Roman" panose="02020603050405020304" pitchFamily="18" charset="0"/>
              </a:rPr>
              <a:t>s</a:t>
            </a:r>
            <a:r>
              <a:rPr lang="el-GR" altLang="en-US" sz="1800" dirty="0" smtClean="0">
                <a:cs typeface="Times New Roman" panose="02020603050405020304" pitchFamily="18" charset="0"/>
              </a:rPr>
              <a:t> </a:t>
            </a:r>
            <a:r>
              <a:rPr lang="en-GB" altLang="en-US" sz="1800" dirty="0" err="1" smtClean="0">
                <a:cs typeface="Times New Roman" panose="02020603050405020304" pitchFamily="18" charset="0"/>
              </a:rPr>
              <a:t>rRNA</a:t>
            </a:r>
            <a:r>
              <a:rPr lang="el-GR" altLang="en-US" sz="1800" dirty="0" smtClean="0">
                <a:cs typeface="Times New Roman" panose="02020603050405020304" pitchFamily="18" charset="0"/>
              </a:rPr>
              <a:t> τοποθετούν τους </a:t>
            </a:r>
            <a:r>
              <a:rPr lang="el-GR" altLang="en-US" sz="1800" dirty="0" err="1" smtClean="0">
                <a:cs typeface="Times New Roman" panose="02020603050405020304" pitchFamily="18" charset="0"/>
              </a:rPr>
              <a:t>Νημερτίνους</a:t>
            </a:r>
            <a:r>
              <a:rPr lang="el-GR" altLang="en-US" sz="1800" dirty="0" smtClean="0">
                <a:cs typeface="Times New Roman" panose="02020603050405020304" pitchFamily="18" charset="0"/>
              </a:rPr>
              <a:t> στα </a:t>
            </a:r>
            <a:r>
              <a:rPr lang="el-GR" altLang="en-US" sz="1800" dirty="0" err="1" smtClean="0">
                <a:cs typeface="Times New Roman" panose="02020603050405020304" pitchFamily="18" charset="0"/>
              </a:rPr>
              <a:t>Πρωτοστόμια-Κοιλωματικά</a:t>
            </a:r>
            <a:r>
              <a:rPr lang="el-GR" altLang="en-US" sz="1800" dirty="0" smtClean="0">
                <a:cs typeface="Times New Roman" panose="02020603050405020304" pitchFamily="18" charset="0"/>
              </a:rPr>
              <a:t> φύλα. Έτσι το </a:t>
            </a:r>
            <a:r>
              <a:rPr lang="el-GR" altLang="en-US" sz="1800" b="1" dirty="0" err="1" smtClean="0">
                <a:cs typeface="Times New Roman" panose="02020603050405020304" pitchFamily="18" charset="0"/>
              </a:rPr>
              <a:t>Ρυγχόκοιλο</a:t>
            </a:r>
            <a:r>
              <a:rPr lang="el-GR" altLang="en-US" sz="1800" b="1" dirty="0" smtClean="0">
                <a:cs typeface="Times New Roman" panose="02020603050405020304" pitchFamily="18" charset="0"/>
              </a:rPr>
              <a:t> και το κυκλοφορικό σύστημά τους </a:t>
            </a:r>
            <a:r>
              <a:rPr lang="el-GR" altLang="en-US" sz="1800" dirty="0" smtClean="0">
                <a:cs typeface="Times New Roman" panose="02020603050405020304" pitchFamily="18" charset="0"/>
              </a:rPr>
              <a:t>είναι ομόλογες κατασκευές αυτών που απαντώνται στα </a:t>
            </a:r>
            <a:r>
              <a:rPr lang="el-GR" altLang="en-US" sz="1800" dirty="0" err="1" smtClean="0">
                <a:cs typeface="Times New Roman" panose="02020603050405020304" pitchFamily="18" charset="0"/>
              </a:rPr>
              <a:t>Πρωτοστόμια</a:t>
            </a:r>
            <a:r>
              <a:rPr lang="el-GR" altLang="en-US" sz="1800" dirty="0" smtClean="0">
                <a:cs typeface="Times New Roman" panose="02020603050405020304" pitchFamily="18" charset="0"/>
              </a:rPr>
              <a:t>- </a:t>
            </a:r>
            <a:r>
              <a:rPr lang="el-GR" altLang="en-US" sz="1800" dirty="0" err="1" smtClean="0">
                <a:cs typeface="Times New Roman" panose="02020603050405020304" pitchFamily="18" charset="0"/>
              </a:rPr>
              <a:t>Κοιλωματικά</a:t>
            </a:r>
            <a:r>
              <a:rPr lang="el-GR" altLang="en-US" sz="1800" dirty="0" smtClean="0">
                <a:cs typeface="Times New Roman" panose="02020603050405020304" pitchFamily="18" charset="0"/>
              </a:rPr>
              <a:t> και όχι στους </a:t>
            </a:r>
            <a:r>
              <a:rPr lang="el-GR" altLang="en-US" sz="1800" dirty="0" err="1" smtClean="0">
                <a:cs typeface="Times New Roman" panose="02020603050405020304" pitchFamily="18" charset="0"/>
              </a:rPr>
              <a:t>Πλατυέλμινθες</a:t>
            </a:r>
            <a:r>
              <a:rPr lang="el-GR" altLang="en-US" sz="1800" dirty="0" smtClean="0">
                <a:cs typeface="Times New Roman" panose="02020603050405020304" pitchFamily="18" charset="0"/>
              </a:rPr>
              <a:t>.  </a:t>
            </a:r>
          </a:p>
          <a:p>
            <a:pPr marL="0" indent="0" eaLnBrk="1" hangingPunct="1"/>
            <a:endParaRPr lang="en-US" altLang="el-GR" dirty="0" smtClean="0"/>
          </a:p>
        </p:txBody>
      </p:sp>
      <p:sp>
        <p:nvSpPr>
          <p:cNvPr id="4" name="Θέση υποσέλιδου 3"/>
          <p:cNvSpPr>
            <a:spLocks noGrp="1"/>
          </p:cNvSpPr>
          <p:nvPr>
            <p:ph type="ftr" sz="quarter" idx="10"/>
          </p:nvPr>
        </p:nvSpPr>
        <p:spPr/>
        <p:txBody>
          <a:bodyPr/>
          <a:lstStyle/>
          <a:p>
            <a:pPr>
              <a:defRPr/>
            </a:pPr>
            <a:r>
              <a:rPr lang="el-GR" smtClean="0"/>
              <a:t>Ενότητα 11. Πλατυέλμινθες, Μεσόζωα και Νημερτίνοι</a:t>
            </a:r>
            <a:endParaRPr lang="en-US" dirty="0"/>
          </a:p>
        </p:txBody>
      </p:sp>
      <p:sp>
        <p:nvSpPr>
          <p:cNvPr id="5" name="Θέση αριθμού διαφάνειας 4"/>
          <p:cNvSpPr>
            <a:spLocks noGrp="1"/>
          </p:cNvSpPr>
          <p:nvPr>
            <p:ph type="sldNum" sz="quarter" idx="11"/>
          </p:nvPr>
        </p:nvSpPr>
        <p:spPr/>
        <p:txBody>
          <a:bodyPr/>
          <a:lstStyle/>
          <a:p>
            <a:pPr>
              <a:defRPr/>
            </a:pPr>
            <a:fld id="{D0B92D84-2EED-4918-8462-BFF3EB3C42E9}" type="slidenum">
              <a:rPr lang="en-US" smtClean="0"/>
              <a:pPr>
                <a:defRPr/>
              </a:pPr>
              <a:t>28</a:t>
            </a:fld>
            <a:endParaRPr lang="en-US"/>
          </a:p>
        </p:txBody>
      </p:sp>
      <p:sp>
        <p:nvSpPr>
          <p:cNvPr id="8" name="TextBox 7"/>
          <p:cNvSpPr txBox="1"/>
          <p:nvPr/>
        </p:nvSpPr>
        <p:spPr>
          <a:xfrm>
            <a:off x="4287837" y="4394201"/>
            <a:ext cx="341760" cy="276999"/>
          </a:xfrm>
          <a:prstGeom prst="rect">
            <a:avLst/>
          </a:prstGeom>
          <a:noFill/>
        </p:spPr>
        <p:txBody>
          <a:bodyPr wrap="none">
            <a:spAutoFit/>
          </a:bodyPr>
          <a:lstStyle/>
          <a:p>
            <a:pPr>
              <a:defRPr/>
            </a:pPr>
            <a:r>
              <a:rPr lang="en-US" sz="1200" b="1" dirty="0" smtClean="0">
                <a:latin typeface="+mj-lt"/>
              </a:rPr>
              <a:t>1</a:t>
            </a:r>
            <a:r>
              <a:rPr lang="el-GR" sz="1200" b="1" dirty="0" smtClean="0">
                <a:latin typeface="+mj-lt"/>
              </a:rPr>
              <a:t>6</a:t>
            </a:r>
            <a:endParaRPr lang="el-GR" sz="1200" b="1" dirty="0">
              <a:solidFill>
                <a:schemeClr val="bg1"/>
              </a:solidFill>
              <a:latin typeface="+mj-lt"/>
            </a:endParaRPr>
          </a:p>
        </p:txBody>
      </p:sp>
      <p:sp>
        <p:nvSpPr>
          <p:cNvPr id="9" name="TextBox 8"/>
          <p:cNvSpPr txBox="1"/>
          <p:nvPr/>
        </p:nvSpPr>
        <p:spPr>
          <a:xfrm>
            <a:off x="8601645" y="4360986"/>
            <a:ext cx="341760" cy="276999"/>
          </a:xfrm>
          <a:prstGeom prst="rect">
            <a:avLst/>
          </a:prstGeom>
          <a:noFill/>
        </p:spPr>
        <p:txBody>
          <a:bodyPr wrap="none">
            <a:spAutoFit/>
          </a:bodyPr>
          <a:lstStyle/>
          <a:p>
            <a:pPr>
              <a:defRPr/>
            </a:pPr>
            <a:r>
              <a:rPr lang="en-US" sz="1200" b="1" dirty="0" smtClean="0">
                <a:latin typeface="+mj-lt"/>
              </a:rPr>
              <a:t>1</a:t>
            </a:r>
            <a:r>
              <a:rPr lang="el-GR" sz="1200" b="1" dirty="0" smtClean="0">
                <a:latin typeface="+mj-lt"/>
              </a:rPr>
              <a:t>7</a:t>
            </a:r>
            <a:endParaRPr lang="el-GR" sz="1200" b="1" dirty="0">
              <a:solidFill>
                <a:schemeClr val="bg1"/>
              </a:solidFill>
              <a:latin typeface="+mj-lt"/>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Τίτλος 1"/>
          <p:cNvSpPr>
            <a:spLocks noGrp="1"/>
          </p:cNvSpPr>
          <p:nvPr>
            <p:ph type="title"/>
          </p:nvPr>
        </p:nvSpPr>
        <p:spPr/>
        <p:txBody>
          <a:bodyPr/>
          <a:lstStyle/>
          <a:p>
            <a:pPr eaLnBrk="1" hangingPunct="1"/>
            <a:r>
              <a:rPr lang="el-GR" altLang="el-GR" dirty="0" smtClean="0">
                <a:solidFill>
                  <a:srgbClr val="0070C0"/>
                </a:solidFill>
              </a:rPr>
              <a:t>Φύλο </a:t>
            </a:r>
            <a:r>
              <a:rPr lang="el-GR" altLang="el-GR" dirty="0" err="1" smtClean="0">
                <a:solidFill>
                  <a:srgbClr val="0070C0"/>
                </a:solidFill>
              </a:rPr>
              <a:t>Πλατυέλμινθες</a:t>
            </a:r>
            <a:r>
              <a:rPr lang="el-GR" altLang="el-GR" dirty="0" smtClean="0">
                <a:solidFill>
                  <a:srgbClr val="0070C0"/>
                </a:solidFill>
              </a:rPr>
              <a:t> 1/6 </a:t>
            </a:r>
            <a:endParaRPr lang="en-US" altLang="el-GR" dirty="0" smtClean="0">
              <a:solidFill>
                <a:srgbClr val="0070C0"/>
              </a:solidFill>
            </a:endParaRPr>
          </a:p>
        </p:txBody>
      </p:sp>
      <p:sp>
        <p:nvSpPr>
          <p:cNvPr id="47107" name="Θέση περιεχομένου 7"/>
          <p:cNvSpPr>
            <a:spLocks noGrp="1"/>
          </p:cNvSpPr>
          <p:nvPr>
            <p:ph idx="1"/>
          </p:nvPr>
        </p:nvSpPr>
        <p:spPr/>
        <p:txBody>
          <a:bodyPr/>
          <a:lstStyle/>
          <a:p>
            <a:pPr marL="182563" indent="0" eaLnBrk="1" hangingPunct="1">
              <a:spcBef>
                <a:spcPts val="1200"/>
              </a:spcBef>
              <a:buFont typeface="Arial" panose="020B0604020202020204" pitchFamily="34" charset="0"/>
              <a:buNone/>
            </a:pPr>
            <a:r>
              <a:rPr lang="el-GR" altLang="en-US" sz="2600" b="1" dirty="0" smtClean="0">
                <a:cs typeface="Times New Roman" panose="02020603050405020304" pitchFamily="18" charset="0"/>
              </a:rPr>
              <a:t>Μερικά βασικά χαρακτηριστικά</a:t>
            </a:r>
            <a:r>
              <a:rPr lang="el-GR" altLang="en-US" sz="2600" dirty="0" smtClean="0">
                <a:cs typeface="Times New Roman" panose="02020603050405020304" pitchFamily="18" charset="0"/>
              </a:rPr>
              <a:t>: </a:t>
            </a:r>
          </a:p>
          <a:p>
            <a:pPr marL="696913" indent="-514350" eaLnBrk="1" hangingPunct="1">
              <a:spcBef>
                <a:spcPts val="3000"/>
              </a:spcBef>
              <a:buFont typeface="+mj-lt"/>
              <a:buAutoNum type="arabicPeriod"/>
            </a:pPr>
            <a:r>
              <a:rPr lang="el-GR" altLang="en-US" sz="2600" dirty="0" smtClean="0">
                <a:cs typeface="Times New Roman" panose="02020603050405020304" pitchFamily="18" charset="0"/>
              </a:rPr>
              <a:t>Τα απλούστερα ζώα με </a:t>
            </a:r>
            <a:r>
              <a:rPr lang="el-GR" altLang="en-US" sz="2600" b="1" dirty="0" smtClean="0">
                <a:cs typeface="Times New Roman" panose="02020603050405020304" pitchFamily="18" charset="0"/>
              </a:rPr>
              <a:t>αμφίπλευρη συμμετρία</a:t>
            </a:r>
          </a:p>
          <a:p>
            <a:pPr marL="696913" indent="-514350" eaLnBrk="1" hangingPunct="1">
              <a:spcBef>
                <a:spcPts val="600"/>
              </a:spcBef>
              <a:buFont typeface="+mj-lt"/>
              <a:buAutoNum type="arabicPeriod"/>
            </a:pPr>
            <a:r>
              <a:rPr lang="el-GR" altLang="en-US" sz="2600" dirty="0" smtClean="0">
                <a:cs typeface="Times New Roman" panose="02020603050405020304" pitchFamily="18" charset="0"/>
              </a:rPr>
              <a:t>Έχουν 3 βλαστικά δέρματα και είναι </a:t>
            </a:r>
            <a:r>
              <a:rPr lang="el-GR" altLang="en-US" sz="2600" b="1" dirty="0" err="1" smtClean="0">
                <a:cs typeface="Times New Roman" panose="02020603050405020304" pitchFamily="18" charset="0"/>
              </a:rPr>
              <a:t>τριπλοβλαστικά</a:t>
            </a:r>
            <a:endParaRPr lang="el-GR" altLang="en-US" sz="2600" b="1" dirty="0" smtClean="0">
              <a:cs typeface="Times New Roman" panose="02020603050405020304" pitchFamily="18" charset="0"/>
            </a:endParaRPr>
          </a:p>
          <a:p>
            <a:pPr marL="696913" indent="-514350" eaLnBrk="1" hangingPunct="1">
              <a:spcBef>
                <a:spcPts val="600"/>
              </a:spcBef>
              <a:buFont typeface="+mj-lt"/>
              <a:buAutoNum type="arabicPeriod"/>
            </a:pPr>
            <a:r>
              <a:rPr lang="el-GR" altLang="en-US" sz="2600" dirty="0" smtClean="0">
                <a:cs typeface="Times New Roman" panose="02020603050405020304" pitchFamily="18" charset="0"/>
              </a:rPr>
              <a:t>Δεν διαθέτουν κοίλωμα ή </a:t>
            </a:r>
            <a:r>
              <a:rPr lang="el-GR" altLang="en-US" sz="2600" dirty="0" err="1" smtClean="0">
                <a:cs typeface="Times New Roman" panose="02020603050405020304" pitchFamily="18" charset="0"/>
              </a:rPr>
              <a:t>ψευδοκοίλωμα</a:t>
            </a:r>
            <a:r>
              <a:rPr lang="el-GR" altLang="en-US" sz="2600" dirty="0" smtClean="0">
                <a:cs typeface="Times New Roman" panose="02020603050405020304" pitchFamily="18" charset="0"/>
              </a:rPr>
              <a:t>, είναι δηλαδή </a:t>
            </a:r>
            <a:r>
              <a:rPr lang="el-GR" altLang="en-US" sz="2600" b="1" dirty="0" err="1" smtClean="0">
                <a:cs typeface="Times New Roman" panose="02020603050405020304" pitchFamily="18" charset="0"/>
              </a:rPr>
              <a:t>ακοιλωματικά</a:t>
            </a:r>
            <a:r>
              <a:rPr lang="el-GR" altLang="en-US" sz="2600" b="1" dirty="0" smtClean="0">
                <a:cs typeface="Times New Roman" panose="02020603050405020304" pitchFamily="18" charset="0"/>
              </a:rPr>
              <a:t>.</a:t>
            </a:r>
          </a:p>
          <a:p>
            <a:pPr marL="696913" indent="-514350" eaLnBrk="1" hangingPunct="1">
              <a:spcBef>
                <a:spcPts val="600"/>
              </a:spcBef>
              <a:buFont typeface="+mj-lt"/>
              <a:buAutoNum type="arabicPeriod"/>
            </a:pPr>
            <a:r>
              <a:rPr lang="el-GR" altLang="en-US" sz="2600" dirty="0" smtClean="0">
                <a:cs typeface="Times New Roman" panose="02020603050405020304" pitchFamily="18" charset="0"/>
              </a:rPr>
              <a:t>Τα </a:t>
            </a:r>
            <a:r>
              <a:rPr lang="el-GR" altLang="en-US" sz="2600" dirty="0" err="1" smtClean="0">
                <a:cs typeface="Times New Roman" panose="02020603050405020304" pitchFamily="18" charset="0"/>
              </a:rPr>
              <a:t>ακοιλωματικά</a:t>
            </a:r>
            <a:r>
              <a:rPr lang="el-GR" altLang="en-US" sz="2600" dirty="0" smtClean="0">
                <a:cs typeface="Times New Roman" panose="02020603050405020304" pitchFamily="18" charset="0"/>
              </a:rPr>
              <a:t> έχουν φτάσει το </a:t>
            </a:r>
            <a:r>
              <a:rPr lang="el-GR" altLang="en-US" sz="2600" b="1" dirty="0" smtClean="0">
                <a:cs typeface="Times New Roman" panose="02020603050405020304" pitchFamily="18" charset="0"/>
              </a:rPr>
              <a:t>επίπεδο οργάνωσης με όργανα και συστήματα οργάνων.</a:t>
            </a:r>
          </a:p>
          <a:p>
            <a:pPr marL="696913" indent="-514350" eaLnBrk="1" hangingPunct="1">
              <a:spcBef>
                <a:spcPts val="600"/>
              </a:spcBef>
              <a:buFont typeface="+mj-lt"/>
              <a:buAutoNum type="arabicPeriod"/>
            </a:pPr>
            <a:r>
              <a:rPr lang="el-GR" altLang="en-US" sz="2600" dirty="0" smtClean="0">
                <a:cs typeface="Times New Roman" panose="02020603050405020304" pitchFamily="18" charset="0"/>
              </a:rPr>
              <a:t>Είναι </a:t>
            </a:r>
            <a:r>
              <a:rPr lang="el-GR" altLang="en-US" sz="2600" b="1" dirty="0" err="1" smtClean="0">
                <a:cs typeface="Times New Roman" panose="02020603050405020304" pitchFamily="18" charset="0"/>
              </a:rPr>
              <a:t>πρωτοστόμια</a:t>
            </a:r>
            <a:r>
              <a:rPr lang="el-GR" altLang="en-US" sz="2600" b="1" dirty="0" smtClean="0">
                <a:cs typeface="Times New Roman" panose="02020603050405020304" pitchFamily="18" charset="0"/>
              </a:rPr>
              <a:t> αμφίπλευρα </a:t>
            </a:r>
            <a:r>
              <a:rPr lang="el-GR" altLang="en-US" sz="2600" dirty="0" smtClean="0">
                <a:cs typeface="Times New Roman" panose="02020603050405020304" pitchFamily="18" charset="0"/>
              </a:rPr>
              <a:t>και έχουν σπειροειδή αυλάκωση.</a:t>
            </a:r>
          </a:p>
          <a:p>
            <a:pPr marL="696913" indent="-514350" eaLnBrk="1" hangingPunct="1">
              <a:buFont typeface="+mj-lt"/>
              <a:buAutoNum type="arabicPeriod"/>
            </a:pPr>
            <a:endParaRPr lang="en-US" altLang="el-GR" sz="2600" dirty="0" smtClean="0"/>
          </a:p>
        </p:txBody>
      </p:sp>
      <p:sp>
        <p:nvSpPr>
          <p:cNvPr id="4" name="Θέση υποσέλιδου 3"/>
          <p:cNvSpPr>
            <a:spLocks noGrp="1"/>
          </p:cNvSpPr>
          <p:nvPr>
            <p:ph type="ftr" sz="quarter" idx="10"/>
          </p:nvPr>
        </p:nvSpPr>
        <p:spPr/>
        <p:txBody>
          <a:bodyPr/>
          <a:lstStyle/>
          <a:p>
            <a:pPr>
              <a:defRPr/>
            </a:pPr>
            <a:r>
              <a:rPr lang="el-GR" smtClean="0"/>
              <a:t>Ενότητα 11. Πλατυέλμινθες, Μεσόζωα και Νημερτίνοι</a:t>
            </a:r>
            <a:endParaRPr lang="en-US" dirty="0"/>
          </a:p>
        </p:txBody>
      </p:sp>
      <p:sp>
        <p:nvSpPr>
          <p:cNvPr id="5" name="Θέση αριθμού διαφάνειας 4"/>
          <p:cNvSpPr>
            <a:spLocks noGrp="1"/>
          </p:cNvSpPr>
          <p:nvPr>
            <p:ph type="sldNum" sz="quarter" idx="11"/>
          </p:nvPr>
        </p:nvSpPr>
        <p:spPr/>
        <p:txBody>
          <a:bodyPr/>
          <a:lstStyle/>
          <a:p>
            <a:pPr>
              <a:defRPr/>
            </a:pPr>
            <a:fld id="{CEEB7FF0-7384-4CE5-87C9-6BD7E236E682}" type="slidenum">
              <a:rPr lang="en-US" smtClean="0"/>
              <a:pPr>
                <a:defRPr/>
              </a:pPr>
              <a:t>29</a:t>
            </a:fld>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Τίτλος 1"/>
          <p:cNvSpPr>
            <a:spLocks noGrp="1"/>
          </p:cNvSpPr>
          <p:nvPr>
            <p:ph type="title"/>
          </p:nvPr>
        </p:nvSpPr>
        <p:spPr>
          <a:xfrm>
            <a:off x="606425" y="425450"/>
            <a:ext cx="8118475" cy="1325563"/>
          </a:xfrm>
        </p:spPr>
        <p:txBody>
          <a:bodyPr/>
          <a:lstStyle/>
          <a:p>
            <a:pPr eaLnBrk="1" hangingPunct="1"/>
            <a:r>
              <a:rPr lang="el-GR" altLang="en-US" sz="4000" dirty="0" smtClean="0">
                <a:solidFill>
                  <a:srgbClr val="0070C0"/>
                </a:solidFill>
                <a:cs typeface="Times New Roman" panose="02020603050405020304" pitchFamily="18" charset="0"/>
              </a:rPr>
              <a:t>Πρωτογενής αμφίπλευρη </a:t>
            </a:r>
            <a:r>
              <a:rPr lang="el-GR" altLang="en-US" sz="4000" dirty="0" smtClean="0">
                <a:solidFill>
                  <a:srgbClr val="0070C0"/>
                </a:solidFill>
                <a:cs typeface="Times New Roman" panose="02020603050405020304" pitchFamily="18" charset="0"/>
              </a:rPr>
              <a:t/>
            </a:r>
            <a:br>
              <a:rPr lang="el-GR" altLang="en-US" sz="4000" dirty="0" smtClean="0">
                <a:solidFill>
                  <a:srgbClr val="0070C0"/>
                </a:solidFill>
                <a:cs typeface="Times New Roman" panose="02020603050405020304" pitchFamily="18" charset="0"/>
              </a:rPr>
            </a:br>
            <a:r>
              <a:rPr lang="el-GR" altLang="en-US" sz="4000" dirty="0" smtClean="0">
                <a:solidFill>
                  <a:srgbClr val="0070C0"/>
                </a:solidFill>
                <a:cs typeface="Times New Roman" panose="02020603050405020304" pitchFamily="18" charset="0"/>
              </a:rPr>
              <a:t>συμμετρία </a:t>
            </a:r>
            <a:r>
              <a:rPr lang="el-GR" altLang="en-US" sz="4000" dirty="0" smtClean="0">
                <a:solidFill>
                  <a:srgbClr val="0070C0"/>
                </a:solidFill>
                <a:cs typeface="Times New Roman" panose="02020603050405020304" pitchFamily="18" charset="0"/>
              </a:rPr>
              <a:t>σώματος 1/2</a:t>
            </a:r>
            <a:endParaRPr lang="en-US" altLang="el-GR" sz="4000" dirty="0" smtClean="0">
              <a:solidFill>
                <a:srgbClr val="0070C0"/>
              </a:solidFill>
            </a:endParaRPr>
          </a:p>
        </p:txBody>
      </p:sp>
      <p:sp>
        <p:nvSpPr>
          <p:cNvPr id="8195" name="Θέση περιεχομένου 5"/>
          <p:cNvSpPr>
            <a:spLocks noGrp="1"/>
          </p:cNvSpPr>
          <p:nvPr>
            <p:ph idx="1"/>
          </p:nvPr>
        </p:nvSpPr>
        <p:spPr>
          <a:xfrm>
            <a:off x="576263" y="1668463"/>
            <a:ext cx="8343900" cy="4497387"/>
          </a:xfrm>
        </p:spPr>
        <p:txBody>
          <a:bodyPr/>
          <a:lstStyle/>
          <a:p>
            <a:pPr marL="0" indent="0" eaLnBrk="1" hangingPunct="1">
              <a:spcBef>
                <a:spcPts val="3000"/>
              </a:spcBef>
            </a:pPr>
            <a:endParaRPr lang="el-GR" altLang="en-US" sz="2600" dirty="0" smtClean="0">
              <a:cs typeface="Times New Roman" panose="02020603050405020304" pitchFamily="18" charset="0"/>
            </a:endParaRPr>
          </a:p>
          <a:p>
            <a:pPr eaLnBrk="1" hangingPunct="1">
              <a:spcBef>
                <a:spcPts val="3000"/>
              </a:spcBef>
            </a:pPr>
            <a:r>
              <a:rPr lang="el-GR" altLang="en-US" sz="2600" dirty="0" smtClean="0">
                <a:cs typeface="Times New Roman" panose="02020603050405020304" pitchFamily="18" charset="0"/>
              </a:rPr>
              <a:t>Τα </a:t>
            </a:r>
            <a:r>
              <a:rPr lang="el-GR" altLang="en-US" sz="2600" dirty="0" err="1" smtClean="0">
                <a:cs typeface="Times New Roman" panose="02020603050405020304" pitchFamily="18" charset="0"/>
              </a:rPr>
              <a:t>Κτενοφόρα</a:t>
            </a:r>
            <a:r>
              <a:rPr lang="el-GR" altLang="en-US" sz="2600" dirty="0" smtClean="0">
                <a:cs typeface="Times New Roman" panose="02020603050405020304" pitchFamily="18" charset="0"/>
              </a:rPr>
              <a:t> και τα </a:t>
            </a:r>
            <a:r>
              <a:rPr lang="el-GR" altLang="en-US" sz="2600" dirty="0" err="1" smtClean="0">
                <a:cs typeface="Times New Roman" panose="02020603050405020304" pitchFamily="18" charset="0"/>
              </a:rPr>
              <a:t>Κνιδόζωα</a:t>
            </a:r>
            <a:r>
              <a:rPr lang="el-GR" altLang="en-US" sz="2600" dirty="0" smtClean="0">
                <a:cs typeface="Times New Roman" panose="02020603050405020304" pitchFamily="18" charset="0"/>
              </a:rPr>
              <a:t> έχουν πρωτογενή ακτινωτή συμμετρία</a:t>
            </a:r>
          </a:p>
          <a:p>
            <a:pPr eaLnBrk="1" hangingPunct="1">
              <a:spcBef>
                <a:spcPts val="1800"/>
              </a:spcBef>
            </a:pPr>
            <a:r>
              <a:rPr lang="el-GR" altLang="en-US" sz="2600" dirty="0" smtClean="0">
                <a:cs typeface="Times New Roman" panose="02020603050405020304" pitchFamily="18" charset="0"/>
              </a:rPr>
              <a:t>Τα φύλα που θα μελετήσουμε από εδώ και πέρα έχουν πρωτογενή αμφίπλευρη συμμετρία</a:t>
            </a:r>
          </a:p>
          <a:p>
            <a:pPr eaLnBrk="1" hangingPunct="1">
              <a:spcBef>
                <a:spcPts val="1800"/>
              </a:spcBef>
            </a:pPr>
            <a:r>
              <a:rPr lang="el-GR" altLang="en-US" sz="2600" dirty="0" smtClean="0">
                <a:cs typeface="Times New Roman" panose="02020603050405020304" pitchFamily="18" charset="0"/>
              </a:rPr>
              <a:t>Τα φύλα με τα οποία θα ασχοληθούμε σε αυτή τη διάλεξη είναι </a:t>
            </a:r>
            <a:r>
              <a:rPr lang="el-GR" altLang="en-US" sz="2600" dirty="0" err="1" smtClean="0">
                <a:cs typeface="Times New Roman" panose="02020603050405020304" pitchFamily="18" charset="0"/>
              </a:rPr>
              <a:t>τριπλοβλαστικά</a:t>
            </a:r>
            <a:r>
              <a:rPr lang="el-GR" altLang="en-US" sz="2600" dirty="0" smtClean="0">
                <a:cs typeface="Times New Roman" panose="02020603050405020304" pitchFamily="18" charset="0"/>
              </a:rPr>
              <a:t>. Τα </a:t>
            </a:r>
            <a:r>
              <a:rPr lang="el-GR" altLang="en-US" sz="2600" dirty="0" err="1" smtClean="0">
                <a:cs typeface="Times New Roman" panose="02020603050405020304" pitchFamily="18" charset="0"/>
              </a:rPr>
              <a:t>Μεσόζωα</a:t>
            </a:r>
            <a:r>
              <a:rPr lang="el-GR" altLang="en-US" sz="2600" dirty="0" smtClean="0">
                <a:cs typeface="Times New Roman" panose="02020603050405020304" pitchFamily="18" charset="0"/>
              </a:rPr>
              <a:t> θεωρούνται ότι είναι </a:t>
            </a:r>
            <a:r>
              <a:rPr lang="el-GR" altLang="en-US" sz="2600" dirty="0" err="1" smtClean="0">
                <a:cs typeface="Times New Roman" panose="02020603050405020304" pitchFamily="18" charset="0"/>
              </a:rPr>
              <a:t>τριπλοβλαστικά</a:t>
            </a:r>
            <a:r>
              <a:rPr lang="el-GR" altLang="en-US" sz="2600" dirty="0" smtClean="0">
                <a:cs typeface="Times New Roman" panose="02020603050405020304" pitchFamily="18" charset="0"/>
              </a:rPr>
              <a:t>. </a:t>
            </a:r>
          </a:p>
          <a:p>
            <a:pPr eaLnBrk="1" hangingPunct="1">
              <a:lnSpc>
                <a:spcPct val="100000"/>
              </a:lnSpc>
              <a:spcBef>
                <a:spcPts val="600"/>
              </a:spcBef>
            </a:pPr>
            <a:endParaRPr lang="en-US" altLang="el-GR" sz="2100" dirty="0" smtClean="0"/>
          </a:p>
        </p:txBody>
      </p:sp>
      <p:sp>
        <p:nvSpPr>
          <p:cNvPr id="4" name="Θέση υποσέλιδου 3"/>
          <p:cNvSpPr>
            <a:spLocks noGrp="1"/>
          </p:cNvSpPr>
          <p:nvPr>
            <p:ph type="ftr" sz="quarter" idx="10"/>
          </p:nvPr>
        </p:nvSpPr>
        <p:spPr/>
        <p:txBody>
          <a:bodyPr/>
          <a:lstStyle/>
          <a:p>
            <a:pPr>
              <a:defRPr/>
            </a:pPr>
            <a:r>
              <a:rPr lang="el-GR" smtClean="0"/>
              <a:t>Ενότητα 11. Πλατυέλμινθες, Μεσόζωα και Νημερτίνοι</a:t>
            </a:r>
            <a:endParaRPr lang="en-US"/>
          </a:p>
        </p:txBody>
      </p:sp>
      <p:sp>
        <p:nvSpPr>
          <p:cNvPr id="5" name="Θέση αριθμού διαφάνειας 4"/>
          <p:cNvSpPr>
            <a:spLocks noGrp="1"/>
          </p:cNvSpPr>
          <p:nvPr>
            <p:ph type="sldNum" sz="quarter" idx="11"/>
          </p:nvPr>
        </p:nvSpPr>
        <p:spPr/>
        <p:txBody>
          <a:bodyPr/>
          <a:lstStyle/>
          <a:p>
            <a:pPr>
              <a:defRPr/>
            </a:pPr>
            <a:fld id="{14CD3F54-DEDA-4F83-8B12-6B89383973CE}" type="slidenum">
              <a:rPr lang="en-US" smtClean="0"/>
              <a:pPr>
                <a:defRPr/>
              </a:pPr>
              <a:t>3</a:t>
            </a:fld>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Τίτλος 1"/>
          <p:cNvSpPr>
            <a:spLocks noGrp="1"/>
          </p:cNvSpPr>
          <p:nvPr>
            <p:ph type="title"/>
          </p:nvPr>
        </p:nvSpPr>
        <p:spPr/>
        <p:txBody>
          <a:bodyPr/>
          <a:lstStyle/>
          <a:p>
            <a:pPr eaLnBrk="1" hangingPunct="1"/>
            <a:r>
              <a:rPr lang="el-GR" altLang="el-GR" dirty="0" smtClean="0">
                <a:solidFill>
                  <a:srgbClr val="0070C0"/>
                </a:solidFill>
              </a:rPr>
              <a:t>Φύλο </a:t>
            </a:r>
            <a:r>
              <a:rPr lang="el-GR" altLang="el-GR" dirty="0" err="1" smtClean="0">
                <a:solidFill>
                  <a:srgbClr val="0070C0"/>
                </a:solidFill>
              </a:rPr>
              <a:t>Πλατυέλμινθες</a:t>
            </a:r>
            <a:r>
              <a:rPr lang="el-GR" altLang="el-GR" dirty="0" smtClean="0">
                <a:solidFill>
                  <a:srgbClr val="0070C0"/>
                </a:solidFill>
              </a:rPr>
              <a:t> 2/6 </a:t>
            </a:r>
            <a:endParaRPr lang="en-US" altLang="el-GR" dirty="0" smtClean="0">
              <a:solidFill>
                <a:srgbClr val="0070C0"/>
              </a:solidFill>
            </a:endParaRPr>
          </a:p>
        </p:txBody>
      </p:sp>
      <p:sp>
        <p:nvSpPr>
          <p:cNvPr id="48131" name="Θέση περιεχομένου 7"/>
          <p:cNvSpPr>
            <a:spLocks noGrp="1"/>
          </p:cNvSpPr>
          <p:nvPr>
            <p:ph idx="1"/>
          </p:nvPr>
        </p:nvSpPr>
        <p:spPr/>
        <p:txBody>
          <a:bodyPr/>
          <a:lstStyle/>
          <a:p>
            <a:pPr marL="182563" indent="0" eaLnBrk="1" hangingPunct="1">
              <a:spcBef>
                <a:spcPts val="1200"/>
              </a:spcBef>
              <a:buFont typeface="Arial" panose="020B0604020202020204" pitchFamily="34" charset="0"/>
              <a:buNone/>
            </a:pPr>
            <a:r>
              <a:rPr lang="el-GR" altLang="en-US" sz="2600" b="1" dirty="0" smtClean="0">
                <a:cs typeface="Times New Roman" panose="02020603050405020304" pitchFamily="18" charset="0"/>
              </a:rPr>
              <a:t>Μερικά βασικά χαρακτηριστικά</a:t>
            </a:r>
            <a:r>
              <a:rPr lang="el-GR" altLang="en-US" sz="2600" dirty="0" smtClean="0">
                <a:cs typeface="Times New Roman" panose="02020603050405020304" pitchFamily="18" charset="0"/>
              </a:rPr>
              <a:t>: </a:t>
            </a:r>
          </a:p>
          <a:p>
            <a:pPr marL="696913" indent="-514350" eaLnBrk="1" hangingPunct="1">
              <a:spcBef>
                <a:spcPts val="3000"/>
              </a:spcBef>
              <a:buFont typeface="+mj-lt"/>
              <a:buAutoNum type="arabicPeriod" startAt="6"/>
            </a:pPr>
            <a:r>
              <a:rPr lang="el-GR" altLang="en-US" sz="2600" dirty="0" smtClean="0">
                <a:cs typeface="Times New Roman" panose="02020603050405020304" pitchFamily="18" charset="0"/>
              </a:rPr>
              <a:t>Είναι </a:t>
            </a:r>
            <a:r>
              <a:rPr lang="el-GR" altLang="en-US" sz="2600" b="1" dirty="0" err="1" smtClean="0">
                <a:cs typeface="Times New Roman" panose="02020603050405020304" pitchFamily="18" charset="0"/>
              </a:rPr>
              <a:t>πρωτοστόμια</a:t>
            </a:r>
            <a:r>
              <a:rPr lang="el-GR" altLang="en-US" sz="2600" b="1" dirty="0" smtClean="0">
                <a:cs typeface="Times New Roman" panose="02020603050405020304" pitchFamily="18" charset="0"/>
              </a:rPr>
              <a:t> αμφίπλευρα </a:t>
            </a:r>
            <a:r>
              <a:rPr lang="el-GR" altLang="en-US" sz="2600" dirty="0" smtClean="0">
                <a:cs typeface="Times New Roman" panose="02020603050405020304" pitchFamily="18" charset="0"/>
              </a:rPr>
              <a:t>και έχουν σπειροειδή αυλάκωση.</a:t>
            </a:r>
          </a:p>
          <a:p>
            <a:pPr marL="696913" indent="-514350" eaLnBrk="1" hangingPunct="1">
              <a:spcBef>
                <a:spcPts val="600"/>
              </a:spcBef>
              <a:buFont typeface="+mj-lt"/>
              <a:buAutoNum type="arabicPeriod" startAt="6"/>
            </a:pPr>
            <a:r>
              <a:rPr lang="el-GR" altLang="en-US" sz="2600" dirty="0" smtClean="0">
                <a:cs typeface="Times New Roman" panose="02020603050405020304" pitchFamily="18" charset="0"/>
              </a:rPr>
              <a:t>Έχουμε την εμφάνιση </a:t>
            </a:r>
            <a:r>
              <a:rPr lang="el-GR" altLang="en-US" sz="2600" dirty="0" err="1" smtClean="0">
                <a:cs typeface="Times New Roman" panose="02020603050405020304" pitchFamily="18" charset="0"/>
              </a:rPr>
              <a:t>κεφαλοποίησης</a:t>
            </a:r>
            <a:r>
              <a:rPr lang="el-GR" altLang="en-US" sz="2600" dirty="0" smtClean="0">
                <a:cs typeface="Times New Roman" panose="02020603050405020304" pitchFamily="18" charset="0"/>
              </a:rPr>
              <a:t>.</a:t>
            </a:r>
            <a:endParaRPr lang="en-GB" altLang="en-US" sz="2600" dirty="0" smtClean="0">
              <a:cs typeface="Times New Roman" panose="02020603050405020304" pitchFamily="18" charset="0"/>
            </a:endParaRPr>
          </a:p>
          <a:p>
            <a:pPr marL="696913" indent="-514350" eaLnBrk="1" hangingPunct="1">
              <a:spcBef>
                <a:spcPts val="600"/>
              </a:spcBef>
              <a:buFont typeface="+mj-lt"/>
              <a:buAutoNum type="arabicPeriod" startAt="6"/>
            </a:pPr>
            <a:r>
              <a:rPr lang="el-GR" altLang="en-US" sz="2600" dirty="0" smtClean="0">
                <a:cs typeface="Times New Roman" panose="02020603050405020304" pitchFamily="18" charset="0"/>
              </a:rPr>
              <a:t>Δεν έχουν κυκλοφορικό και αναπνευστικό σύστημα.</a:t>
            </a:r>
          </a:p>
          <a:p>
            <a:pPr marL="696913" indent="-514350" eaLnBrk="1" hangingPunct="1">
              <a:spcBef>
                <a:spcPts val="600"/>
              </a:spcBef>
              <a:buFont typeface="+mj-lt"/>
              <a:buAutoNum type="arabicPeriod" startAt="6"/>
            </a:pPr>
            <a:r>
              <a:rPr lang="el-GR" altLang="en-US" sz="2600" dirty="0" smtClean="0">
                <a:cs typeface="Times New Roman" panose="02020603050405020304" pitchFamily="18" charset="0"/>
              </a:rPr>
              <a:t>Διακρίνεται η παρουσία απεκκριτικού συστήματος.</a:t>
            </a:r>
            <a:endParaRPr lang="en-GB" altLang="en-US" sz="2600" dirty="0" smtClean="0">
              <a:cs typeface="Times New Roman" panose="02020603050405020304" pitchFamily="18" charset="0"/>
            </a:endParaRPr>
          </a:p>
          <a:p>
            <a:pPr marL="182563" indent="0" eaLnBrk="1" hangingPunct="1">
              <a:buFont typeface="Calibri" panose="020F0502020204030204" pitchFamily="34" charset="0"/>
              <a:buAutoNum type="arabicPeriod" startAt="6"/>
            </a:pPr>
            <a:endParaRPr lang="en-US" altLang="el-GR" sz="2600" dirty="0" smtClean="0"/>
          </a:p>
        </p:txBody>
      </p:sp>
      <p:sp>
        <p:nvSpPr>
          <p:cNvPr id="4" name="Θέση υποσέλιδου 3"/>
          <p:cNvSpPr>
            <a:spLocks noGrp="1"/>
          </p:cNvSpPr>
          <p:nvPr>
            <p:ph type="ftr" sz="quarter" idx="10"/>
          </p:nvPr>
        </p:nvSpPr>
        <p:spPr/>
        <p:txBody>
          <a:bodyPr/>
          <a:lstStyle/>
          <a:p>
            <a:pPr>
              <a:defRPr/>
            </a:pPr>
            <a:r>
              <a:rPr lang="el-GR" smtClean="0"/>
              <a:t>Ενότητα 11. Πλατυέλμινθες, Μεσόζωα και Νημερτίνοι</a:t>
            </a:r>
            <a:endParaRPr lang="en-US" dirty="0"/>
          </a:p>
        </p:txBody>
      </p:sp>
      <p:sp>
        <p:nvSpPr>
          <p:cNvPr id="5" name="Θέση αριθμού διαφάνειας 4"/>
          <p:cNvSpPr>
            <a:spLocks noGrp="1"/>
          </p:cNvSpPr>
          <p:nvPr>
            <p:ph type="sldNum" sz="quarter" idx="11"/>
          </p:nvPr>
        </p:nvSpPr>
        <p:spPr/>
        <p:txBody>
          <a:bodyPr/>
          <a:lstStyle/>
          <a:p>
            <a:pPr>
              <a:defRPr/>
            </a:pPr>
            <a:fld id="{BCA408F1-6BAA-42F1-A672-E4BE93C4A998}" type="slidenum">
              <a:rPr lang="en-US" smtClean="0"/>
              <a:pPr>
                <a:defRPr/>
              </a:pPr>
              <a:t>30</a:t>
            </a:fld>
            <a:endParaRPr 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Τίτλος 1"/>
          <p:cNvSpPr>
            <a:spLocks noGrp="1"/>
          </p:cNvSpPr>
          <p:nvPr>
            <p:ph type="title"/>
          </p:nvPr>
        </p:nvSpPr>
        <p:spPr/>
        <p:txBody>
          <a:bodyPr/>
          <a:lstStyle/>
          <a:p>
            <a:pPr eaLnBrk="1" hangingPunct="1"/>
            <a:r>
              <a:rPr lang="el-GR" altLang="el-GR" dirty="0" smtClean="0">
                <a:solidFill>
                  <a:srgbClr val="0070C0"/>
                </a:solidFill>
              </a:rPr>
              <a:t>Φύλο </a:t>
            </a:r>
            <a:r>
              <a:rPr lang="el-GR" altLang="el-GR" dirty="0" err="1" smtClean="0">
                <a:solidFill>
                  <a:srgbClr val="0070C0"/>
                </a:solidFill>
              </a:rPr>
              <a:t>Πλατυέλμινθες</a:t>
            </a:r>
            <a:r>
              <a:rPr lang="el-GR" altLang="el-GR" dirty="0" smtClean="0">
                <a:solidFill>
                  <a:srgbClr val="0070C0"/>
                </a:solidFill>
              </a:rPr>
              <a:t> 3/6 </a:t>
            </a:r>
            <a:endParaRPr lang="en-US" altLang="el-GR" dirty="0" smtClean="0">
              <a:solidFill>
                <a:srgbClr val="0070C0"/>
              </a:solidFill>
            </a:endParaRPr>
          </a:p>
        </p:txBody>
      </p:sp>
      <p:sp>
        <p:nvSpPr>
          <p:cNvPr id="50179" name="Θέση περιεχομένου 7"/>
          <p:cNvSpPr>
            <a:spLocks noGrp="1"/>
          </p:cNvSpPr>
          <p:nvPr>
            <p:ph idx="1"/>
          </p:nvPr>
        </p:nvSpPr>
        <p:spPr>
          <a:xfrm>
            <a:off x="22225" y="1690688"/>
            <a:ext cx="9432925" cy="4248150"/>
          </a:xfrm>
        </p:spPr>
        <p:txBody>
          <a:bodyPr/>
          <a:lstStyle/>
          <a:p>
            <a:pPr marL="0" indent="0" defTabSz="457200" eaLnBrk="1" hangingPunct="1">
              <a:lnSpc>
                <a:spcPct val="100000"/>
              </a:lnSpc>
              <a:spcBef>
                <a:spcPct val="0"/>
              </a:spcBef>
              <a:buFont typeface="Arial" panose="020B0604020202020204" pitchFamily="34" charset="0"/>
              <a:buNone/>
            </a:pPr>
            <a:r>
              <a:rPr lang="el-GR" altLang="en-US" sz="2500" smtClean="0">
                <a:solidFill>
                  <a:srgbClr val="000000"/>
                </a:solidFill>
                <a:ea typeface="MS PGothic" panose="020B0600070205080204" pitchFamily="34" charset="-128"/>
                <a:cs typeface="Times New Roman" panose="02020603050405020304" pitchFamily="18" charset="0"/>
              </a:rPr>
              <a:t>Ταξινόμηση: Φύλο</a:t>
            </a:r>
            <a:r>
              <a:rPr lang="en-GB" altLang="en-US" sz="2500" smtClean="0">
                <a:solidFill>
                  <a:srgbClr val="000000"/>
                </a:solidFill>
                <a:ea typeface="MS PGothic" panose="020B0600070205080204" pitchFamily="34" charset="-128"/>
                <a:cs typeface="Times New Roman" panose="02020603050405020304" pitchFamily="18" charset="0"/>
              </a:rPr>
              <a:t>:</a:t>
            </a:r>
            <a:r>
              <a:rPr lang="el-GR" altLang="en-US" sz="2500" smtClean="0">
                <a:solidFill>
                  <a:srgbClr val="000000"/>
                </a:solidFill>
                <a:ea typeface="MS PGothic" panose="020B0600070205080204" pitchFamily="34" charset="-128"/>
                <a:cs typeface="Times New Roman" panose="02020603050405020304" pitchFamily="18" charset="0"/>
              </a:rPr>
              <a:t> </a:t>
            </a:r>
            <a:r>
              <a:rPr lang="el-GR" altLang="en-US" sz="2500" b="1" smtClean="0">
                <a:solidFill>
                  <a:srgbClr val="000000"/>
                </a:solidFill>
                <a:ea typeface="MS PGothic" panose="020B0600070205080204" pitchFamily="34" charset="-128"/>
                <a:cs typeface="Times New Roman" panose="02020603050405020304" pitchFamily="18" charset="0"/>
              </a:rPr>
              <a:t>Πλατυέλμινθες</a:t>
            </a:r>
          </a:p>
          <a:p>
            <a:pPr marL="0" indent="0" defTabSz="457200" eaLnBrk="1" hangingPunct="1">
              <a:lnSpc>
                <a:spcPct val="100000"/>
              </a:lnSpc>
              <a:spcBef>
                <a:spcPts val="600"/>
              </a:spcBef>
              <a:buFont typeface="Arial" panose="020B0604020202020204" pitchFamily="34" charset="0"/>
              <a:buNone/>
            </a:pPr>
            <a:r>
              <a:rPr lang="el-GR" altLang="en-US" sz="2500" smtClean="0">
                <a:solidFill>
                  <a:srgbClr val="000000"/>
                </a:solidFill>
                <a:ea typeface="MS PGothic" panose="020B0600070205080204" pitchFamily="34" charset="-128"/>
                <a:cs typeface="Times New Roman" panose="02020603050405020304" pitchFamily="18" charset="0"/>
              </a:rPr>
              <a:t>					Ομοταξία: </a:t>
            </a:r>
            <a:r>
              <a:rPr lang="el-GR" altLang="en-US" sz="2500" b="1" smtClean="0">
                <a:solidFill>
                  <a:srgbClr val="000000"/>
                </a:solidFill>
                <a:ea typeface="MS PGothic" panose="020B0600070205080204" pitchFamily="34" charset="-128"/>
                <a:cs typeface="Times New Roman" panose="02020603050405020304" pitchFamily="18" charset="0"/>
              </a:rPr>
              <a:t>Στροβιλιστικοί (</a:t>
            </a:r>
            <a:r>
              <a:rPr lang="en-GB" altLang="en-US" sz="2500" b="1" smtClean="0">
                <a:solidFill>
                  <a:srgbClr val="000000"/>
                </a:solidFill>
                <a:ea typeface="MS PGothic" panose="020B0600070205080204" pitchFamily="34" charset="-128"/>
                <a:cs typeface="Times New Roman" panose="02020603050405020304" pitchFamily="18" charset="0"/>
              </a:rPr>
              <a:t>Turbellaria)</a:t>
            </a:r>
            <a:r>
              <a:rPr lang="el-GR" altLang="en-US" sz="2500" b="1" smtClean="0">
                <a:solidFill>
                  <a:srgbClr val="000000"/>
                </a:solidFill>
                <a:ea typeface="MS PGothic" panose="020B0600070205080204" pitchFamily="34" charset="-128"/>
                <a:cs typeface="Times New Roman" panose="02020603050405020304" pitchFamily="18" charset="0"/>
              </a:rPr>
              <a:t> </a:t>
            </a:r>
          </a:p>
          <a:p>
            <a:pPr marL="0" indent="0" defTabSz="457200" eaLnBrk="1" hangingPunct="1">
              <a:lnSpc>
                <a:spcPct val="100000"/>
              </a:lnSpc>
              <a:spcBef>
                <a:spcPts val="600"/>
              </a:spcBef>
              <a:buFont typeface="Arial" panose="020B0604020202020204" pitchFamily="34" charset="0"/>
              <a:buNone/>
            </a:pPr>
            <a:r>
              <a:rPr lang="el-GR" altLang="en-US" sz="2500" smtClean="0">
                <a:solidFill>
                  <a:srgbClr val="000000"/>
                </a:solidFill>
                <a:ea typeface="MS PGothic" panose="020B0600070205080204" pitchFamily="34" charset="-128"/>
                <a:cs typeface="Times New Roman" panose="02020603050405020304" pitchFamily="18" charset="0"/>
              </a:rPr>
              <a:t>								</a:t>
            </a:r>
            <a:r>
              <a:rPr lang="el-GR" altLang="en-US" sz="2500" b="1" smtClean="0">
                <a:solidFill>
                  <a:srgbClr val="000000"/>
                </a:solidFill>
                <a:ea typeface="MS PGothic" panose="020B0600070205080204" pitchFamily="34" charset="-128"/>
                <a:cs typeface="Times New Roman" panose="02020603050405020304" pitchFamily="18" charset="0"/>
              </a:rPr>
              <a:t>Μονογενείς</a:t>
            </a:r>
            <a:r>
              <a:rPr lang="en-GB" altLang="en-US" sz="2500" b="1" smtClean="0">
                <a:solidFill>
                  <a:srgbClr val="000000"/>
                </a:solidFill>
                <a:ea typeface="MS PGothic" panose="020B0600070205080204" pitchFamily="34" charset="-128"/>
                <a:cs typeface="Times New Roman" panose="02020603050405020304" pitchFamily="18" charset="0"/>
              </a:rPr>
              <a:t> (Monogenea)</a:t>
            </a:r>
            <a:endParaRPr lang="el-GR" altLang="en-US" sz="2500" b="1" smtClean="0">
              <a:solidFill>
                <a:srgbClr val="000000"/>
              </a:solidFill>
              <a:ea typeface="MS PGothic" panose="020B0600070205080204" pitchFamily="34" charset="-128"/>
              <a:cs typeface="Times New Roman" panose="02020603050405020304" pitchFamily="18" charset="0"/>
            </a:endParaRPr>
          </a:p>
          <a:p>
            <a:pPr marL="0" indent="0" defTabSz="457200" eaLnBrk="1" hangingPunct="1">
              <a:lnSpc>
                <a:spcPct val="100000"/>
              </a:lnSpc>
              <a:spcBef>
                <a:spcPts val="600"/>
              </a:spcBef>
              <a:buFont typeface="Arial" panose="020B0604020202020204" pitchFamily="34" charset="0"/>
              <a:buNone/>
            </a:pPr>
            <a:r>
              <a:rPr lang="el-GR" altLang="en-US" sz="2500" smtClean="0">
                <a:solidFill>
                  <a:srgbClr val="000000"/>
                </a:solidFill>
                <a:ea typeface="MS PGothic" panose="020B0600070205080204" pitchFamily="34" charset="-128"/>
                <a:cs typeface="Times New Roman" panose="02020603050405020304" pitchFamily="18" charset="0"/>
              </a:rPr>
              <a:t>								</a:t>
            </a:r>
            <a:r>
              <a:rPr lang="el-GR" altLang="en-US" sz="2500" b="1" smtClean="0">
                <a:solidFill>
                  <a:srgbClr val="000000"/>
                </a:solidFill>
                <a:ea typeface="MS PGothic" panose="020B0600070205080204" pitchFamily="34" charset="-128"/>
                <a:cs typeface="Times New Roman" panose="02020603050405020304" pitchFamily="18" charset="0"/>
              </a:rPr>
              <a:t>Κεστώδεις</a:t>
            </a:r>
            <a:r>
              <a:rPr lang="en-GB" altLang="en-US" sz="2500" b="1" smtClean="0">
                <a:solidFill>
                  <a:srgbClr val="000000"/>
                </a:solidFill>
                <a:ea typeface="MS PGothic" panose="020B0600070205080204" pitchFamily="34" charset="-128"/>
                <a:cs typeface="Times New Roman" panose="02020603050405020304" pitchFamily="18" charset="0"/>
              </a:rPr>
              <a:t> (Cestoda)</a:t>
            </a:r>
            <a:r>
              <a:rPr lang="el-GR" altLang="en-US" sz="2500" b="1" smtClean="0">
                <a:solidFill>
                  <a:srgbClr val="000000"/>
                </a:solidFill>
                <a:ea typeface="MS PGothic" panose="020B0600070205080204" pitchFamily="34" charset="-128"/>
                <a:cs typeface="Times New Roman" panose="02020603050405020304" pitchFamily="18" charset="0"/>
              </a:rPr>
              <a:t> </a:t>
            </a:r>
          </a:p>
          <a:p>
            <a:pPr marL="0" indent="0" defTabSz="457200" eaLnBrk="1" hangingPunct="1">
              <a:lnSpc>
                <a:spcPct val="100000"/>
              </a:lnSpc>
              <a:spcBef>
                <a:spcPts val="600"/>
              </a:spcBef>
              <a:buFont typeface="Arial" panose="020B0604020202020204" pitchFamily="34" charset="0"/>
              <a:buNone/>
            </a:pPr>
            <a:r>
              <a:rPr lang="el-GR" altLang="en-US" sz="2500" smtClean="0">
                <a:solidFill>
                  <a:srgbClr val="000000"/>
                </a:solidFill>
                <a:ea typeface="MS PGothic" panose="020B0600070205080204" pitchFamily="34" charset="-128"/>
                <a:cs typeface="Times New Roman" panose="02020603050405020304" pitchFamily="18" charset="0"/>
              </a:rPr>
              <a:t>								</a:t>
            </a:r>
            <a:r>
              <a:rPr lang="el-GR" altLang="en-US" sz="2500" b="1" smtClean="0">
                <a:solidFill>
                  <a:srgbClr val="000000"/>
                </a:solidFill>
                <a:ea typeface="MS PGothic" panose="020B0600070205080204" pitchFamily="34" charset="-128"/>
                <a:cs typeface="Times New Roman" panose="02020603050405020304" pitchFamily="18" charset="0"/>
              </a:rPr>
              <a:t>Τρηματώδεις</a:t>
            </a:r>
            <a:r>
              <a:rPr lang="en-GB" altLang="en-US" sz="2500" b="1" smtClean="0">
                <a:solidFill>
                  <a:srgbClr val="000000"/>
                </a:solidFill>
                <a:ea typeface="MS PGothic" panose="020B0600070205080204" pitchFamily="34" charset="-128"/>
                <a:cs typeface="Times New Roman" panose="02020603050405020304" pitchFamily="18" charset="0"/>
              </a:rPr>
              <a:t> (Trematoda)</a:t>
            </a:r>
            <a:endParaRPr lang="el-GR" altLang="en-US" sz="2500" b="1" smtClean="0">
              <a:solidFill>
                <a:srgbClr val="000000"/>
              </a:solidFill>
              <a:ea typeface="MS PGothic" panose="020B0600070205080204" pitchFamily="34" charset="-128"/>
              <a:cs typeface="Times New Roman" panose="02020603050405020304" pitchFamily="18" charset="0"/>
            </a:endParaRPr>
          </a:p>
          <a:p>
            <a:pPr marL="0" indent="0" defTabSz="457200" eaLnBrk="1" hangingPunct="1">
              <a:lnSpc>
                <a:spcPct val="100000"/>
              </a:lnSpc>
              <a:spcBef>
                <a:spcPts val="600"/>
              </a:spcBef>
              <a:buFont typeface="Arial" panose="020B0604020202020204" pitchFamily="34" charset="0"/>
              <a:buNone/>
            </a:pPr>
            <a:r>
              <a:rPr lang="el-GR" altLang="en-US" sz="2500" smtClean="0">
                <a:solidFill>
                  <a:srgbClr val="000000"/>
                </a:solidFill>
                <a:ea typeface="MS PGothic" panose="020B0600070205080204" pitchFamily="34" charset="-128"/>
                <a:cs typeface="Times New Roman" panose="02020603050405020304" pitchFamily="18" charset="0"/>
              </a:rPr>
              <a:t>						                     Υφομοταξία: </a:t>
            </a:r>
            <a:r>
              <a:rPr lang="el-GR" altLang="en-US" sz="2500" b="1" smtClean="0">
                <a:solidFill>
                  <a:srgbClr val="000000"/>
                </a:solidFill>
                <a:ea typeface="MS PGothic" panose="020B0600070205080204" pitchFamily="34" charset="-128"/>
                <a:cs typeface="Times New Roman" panose="02020603050405020304" pitchFamily="18" charset="0"/>
              </a:rPr>
              <a:t>Διγενείς</a:t>
            </a:r>
            <a:r>
              <a:rPr lang="en-GB" altLang="en-US" sz="2500" b="1" smtClean="0">
                <a:solidFill>
                  <a:srgbClr val="000000"/>
                </a:solidFill>
                <a:ea typeface="MS PGothic" panose="020B0600070205080204" pitchFamily="34" charset="-128"/>
                <a:cs typeface="Times New Roman" panose="02020603050405020304" pitchFamily="18" charset="0"/>
              </a:rPr>
              <a:t> (Digenea)</a:t>
            </a:r>
            <a:endParaRPr lang="el-GR" altLang="en-US" sz="2500" b="1" smtClean="0">
              <a:solidFill>
                <a:srgbClr val="000000"/>
              </a:solidFill>
              <a:ea typeface="MS PGothic" panose="020B0600070205080204" pitchFamily="34" charset="-128"/>
              <a:cs typeface="Times New Roman" panose="02020603050405020304" pitchFamily="18" charset="0"/>
            </a:endParaRPr>
          </a:p>
          <a:p>
            <a:pPr marL="0" indent="0" defTabSz="457200" eaLnBrk="1" hangingPunct="1">
              <a:lnSpc>
                <a:spcPct val="100000"/>
              </a:lnSpc>
              <a:spcBef>
                <a:spcPts val="600"/>
              </a:spcBef>
              <a:buFont typeface="Arial" panose="020B0604020202020204" pitchFamily="34" charset="0"/>
              <a:buNone/>
            </a:pPr>
            <a:r>
              <a:rPr lang="el-GR" altLang="en-US" sz="2500" smtClean="0">
                <a:solidFill>
                  <a:srgbClr val="000000"/>
                </a:solidFill>
                <a:ea typeface="MS PGothic" panose="020B0600070205080204" pitchFamily="34" charset="-128"/>
                <a:cs typeface="Times New Roman" panose="02020603050405020304" pitchFamily="18" charset="0"/>
              </a:rPr>
              <a:t>									        </a:t>
            </a:r>
            <a:r>
              <a:rPr lang="el-GR" altLang="en-US" sz="2500" b="1" smtClean="0">
                <a:solidFill>
                  <a:srgbClr val="000000"/>
                </a:solidFill>
                <a:ea typeface="MS PGothic" panose="020B0600070205080204" pitchFamily="34" charset="-128"/>
                <a:cs typeface="Times New Roman" panose="02020603050405020304" pitchFamily="18" charset="0"/>
              </a:rPr>
              <a:t>Ασπιδογάστριοι</a:t>
            </a:r>
            <a:r>
              <a:rPr lang="en-GB" altLang="en-US" sz="2500" b="1" smtClean="0">
                <a:solidFill>
                  <a:srgbClr val="000000"/>
                </a:solidFill>
                <a:ea typeface="MS PGothic" panose="020B0600070205080204" pitchFamily="34" charset="-128"/>
                <a:cs typeface="Times New Roman" panose="02020603050405020304" pitchFamily="18" charset="0"/>
              </a:rPr>
              <a:t> (Aspidogastrea)</a:t>
            </a:r>
            <a:endParaRPr lang="el-GR" altLang="en-US" sz="2500" b="1" smtClean="0">
              <a:solidFill>
                <a:srgbClr val="000000"/>
              </a:solidFill>
              <a:ea typeface="MS PGothic" panose="020B0600070205080204" pitchFamily="34" charset="-128"/>
              <a:cs typeface="Times New Roman" panose="02020603050405020304" pitchFamily="18" charset="0"/>
            </a:endParaRPr>
          </a:p>
        </p:txBody>
      </p:sp>
      <p:sp>
        <p:nvSpPr>
          <p:cNvPr id="4" name="Θέση υποσέλιδου 3"/>
          <p:cNvSpPr>
            <a:spLocks noGrp="1"/>
          </p:cNvSpPr>
          <p:nvPr>
            <p:ph type="ftr" sz="quarter" idx="10"/>
          </p:nvPr>
        </p:nvSpPr>
        <p:spPr/>
        <p:txBody>
          <a:bodyPr/>
          <a:lstStyle/>
          <a:p>
            <a:pPr>
              <a:defRPr/>
            </a:pPr>
            <a:r>
              <a:rPr lang="el-GR" smtClean="0"/>
              <a:t>Ενότητα 11. Πλατυέλμινθες, Μεσόζωα και Νημερτίνοι</a:t>
            </a:r>
            <a:endParaRPr lang="en-US" dirty="0"/>
          </a:p>
        </p:txBody>
      </p:sp>
      <p:sp>
        <p:nvSpPr>
          <p:cNvPr id="5" name="Θέση αριθμού διαφάνειας 4"/>
          <p:cNvSpPr>
            <a:spLocks noGrp="1"/>
          </p:cNvSpPr>
          <p:nvPr>
            <p:ph type="sldNum" sz="quarter" idx="11"/>
          </p:nvPr>
        </p:nvSpPr>
        <p:spPr/>
        <p:txBody>
          <a:bodyPr/>
          <a:lstStyle/>
          <a:p>
            <a:pPr>
              <a:defRPr/>
            </a:pPr>
            <a:fld id="{C471D8BE-9534-4930-9A83-9C21CC8BB549}" type="slidenum">
              <a:rPr lang="en-US" smtClean="0"/>
              <a:pPr>
                <a:defRPr/>
              </a:pPr>
              <a:t>31</a:t>
            </a:fld>
            <a:endParaRPr 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Τίτλος 1"/>
          <p:cNvSpPr>
            <a:spLocks noGrp="1"/>
          </p:cNvSpPr>
          <p:nvPr>
            <p:ph type="title"/>
          </p:nvPr>
        </p:nvSpPr>
        <p:spPr/>
        <p:txBody>
          <a:bodyPr/>
          <a:lstStyle/>
          <a:p>
            <a:pPr eaLnBrk="1" hangingPunct="1"/>
            <a:r>
              <a:rPr lang="el-GR" altLang="el-GR" dirty="0" smtClean="0">
                <a:solidFill>
                  <a:srgbClr val="0070C0"/>
                </a:solidFill>
              </a:rPr>
              <a:t>Φύλο </a:t>
            </a:r>
            <a:r>
              <a:rPr lang="el-GR" altLang="el-GR" dirty="0" err="1" smtClean="0">
                <a:solidFill>
                  <a:srgbClr val="0070C0"/>
                </a:solidFill>
              </a:rPr>
              <a:t>Πλατυέλμινθες</a:t>
            </a:r>
            <a:r>
              <a:rPr lang="el-GR" altLang="el-GR" dirty="0" smtClean="0">
                <a:solidFill>
                  <a:srgbClr val="0070C0"/>
                </a:solidFill>
              </a:rPr>
              <a:t> 4/6 </a:t>
            </a:r>
            <a:endParaRPr lang="en-US" altLang="el-GR" dirty="0" smtClean="0">
              <a:solidFill>
                <a:srgbClr val="0070C0"/>
              </a:solidFill>
            </a:endParaRPr>
          </a:p>
        </p:txBody>
      </p:sp>
      <p:pic>
        <p:nvPicPr>
          <p:cNvPr id="51203" name="Θέση εικόνας 8"/>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5110" b="5110"/>
          <a:stretch>
            <a:fillRect/>
          </a:stretch>
        </p:blipFill>
        <p:spPr>
          <a:xfrm>
            <a:off x="1060450" y="1370013"/>
            <a:ext cx="7096125" cy="3665537"/>
          </a:xfrm>
        </p:spPr>
      </p:pic>
      <p:sp>
        <p:nvSpPr>
          <p:cNvPr id="7" name="Θέση κειμένου 6"/>
          <p:cNvSpPr>
            <a:spLocks noGrp="1"/>
          </p:cNvSpPr>
          <p:nvPr>
            <p:ph type="body" sz="quarter" idx="14"/>
          </p:nvPr>
        </p:nvSpPr>
        <p:spPr>
          <a:xfrm>
            <a:off x="176213" y="5006975"/>
            <a:ext cx="8745537" cy="1290638"/>
          </a:xfrm>
        </p:spPr>
        <p:txBody>
          <a:bodyPr/>
          <a:lstStyle/>
          <a:p>
            <a:pPr marL="0" indent="0" defTabSz="457200" eaLnBrk="1" hangingPunct="1">
              <a:lnSpc>
                <a:spcPct val="100000"/>
              </a:lnSpc>
              <a:spcBef>
                <a:spcPct val="0"/>
              </a:spcBef>
              <a:buFont typeface="Arial" panose="020B0604020202020204" pitchFamily="34" charset="0"/>
              <a:buNone/>
              <a:defRPr/>
            </a:pPr>
            <a:r>
              <a:rPr lang="el-GR" altLang="en-US" sz="1800" b="1" dirty="0">
                <a:solidFill>
                  <a:prstClr val="black"/>
                </a:solidFill>
                <a:ea typeface="MS PGothic" panose="020B0600070205080204" pitchFamily="34" charset="-128"/>
                <a:cs typeface="Times New Roman" panose="02020603050405020304" pitchFamily="18" charset="0"/>
              </a:rPr>
              <a:t>Μερικά βασικά χαρακτηριστικά: </a:t>
            </a:r>
          </a:p>
          <a:p>
            <a:pPr defTabSz="457200" eaLnBrk="1" hangingPunct="1">
              <a:lnSpc>
                <a:spcPct val="100000"/>
              </a:lnSpc>
              <a:spcBef>
                <a:spcPct val="0"/>
              </a:spcBef>
              <a:defRPr/>
            </a:pPr>
            <a:r>
              <a:rPr lang="el-GR" altLang="en-US" sz="1800" dirty="0">
                <a:solidFill>
                  <a:prstClr val="black"/>
                </a:solidFill>
                <a:ea typeface="MS PGothic" panose="020B0600070205080204" pitchFamily="34" charset="-128"/>
                <a:cs typeface="Times New Roman" panose="02020603050405020304" pitchFamily="18" charset="0"/>
              </a:rPr>
              <a:t>Οι </a:t>
            </a:r>
            <a:r>
              <a:rPr lang="el-GR" altLang="en-US" sz="1800" b="1" dirty="0">
                <a:solidFill>
                  <a:prstClr val="black"/>
                </a:solidFill>
                <a:ea typeface="MS PGothic" panose="020B0600070205080204" pitchFamily="34" charset="-128"/>
                <a:cs typeface="Times New Roman" panose="02020603050405020304" pitchFamily="18" charset="0"/>
              </a:rPr>
              <a:t>Στροβιλιστικοί είναι οι ελεύθεροι </a:t>
            </a:r>
            <a:r>
              <a:rPr lang="el-GR" altLang="en-US" sz="1800" b="1" dirty="0" err="1">
                <a:solidFill>
                  <a:prstClr val="black"/>
                </a:solidFill>
                <a:ea typeface="MS PGothic" panose="020B0600070205080204" pitchFamily="34" charset="-128"/>
                <a:cs typeface="Times New Roman" panose="02020603050405020304" pitchFamily="18" charset="0"/>
              </a:rPr>
              <a:t>Πλατυέλμινθες</a:t>
            </a:r>
            <a:r>
              <a:rPr lang="el-GR" altLang="en-US" sz="1800" dirty="0">
                <a:solidFill>
                  <a:prstClr val="black"/>
                </a:solidFill>
                <a:ea typeface="MS PGothic" panose="020B0600070205080204" pitchFamily="34" charset="-128"/>
                <a:cs typeface="Times New Roman" panose="02020603050405020304" pitchFamily="18" charset="0"/>
              </a:rPr>
              <a:t>, θεωρούνται </a:t>
            </a:r>
            <a:r>
              <a:rPr lang="el-GR" altLang="en-US" sz="1800" b="1" dirty="0" err="1">
                <a:solidFill>
                  <a:prstClr val="black"/>
                </a:solidFill>
                <a:ea typeface="MS PGothic" panose="020B0600070205080204" pitchFamily="34" charset="-128"/>
                <a:cs typeface="Times New Roman" panose="02020603050405020304" pitchFamily="18" charset="0"/>
              </a:rPr>
              <a:t>παραφυλετικοί</a:t>
            </a:r>
            <a:r>
              <a:rPr lang="el-GR" altLang="en-US" sz="1800" b="1" dirty="0">
                <a:solidFill>
                  <a:prstClr val="black"/>
                </a:solidFill>
                <a:ea typeface="MS PGothic" panose="020B0600070205080204" pitchFamily="34" charset="-128"/>
                <a:cs typeface="Times New Roman" panose="02020603050405020304" pitchFamily="18" charset="0"/>
              </a:rPr>
              <a:t> </a:t>
            </a:r>
            <a:r>
              <a:rPr lang="el-GR" altLang="en-US" sz="1800" dirty="0">
                <a:solidFill>
                  <a:prstClr val="black"/>
                </a:solidFill>
                <a:ea typeface="MS PGothic" panose="020B0600070205080204" pitchFamily="34" charset="-128"/>
                <a:cs typeface="Times New Roman" panose="02020603050405020304" pitchFamily="18" charset="0"/>
              </a:rPr>
              <a:t>και μάλλον θα αλλάξει η ταξινόμησή τους στο μέλλον. </a:t>
            </a:r>
          </a:p>
          <a:p>
            <a:pPr defTabSz="457200" eaLnBrk="1" hangingPunct="1">
              <a:lnSpc>
                <a:spcPct val="100000"/>
              </a:lnSpc>
              <a:spcBef>
                <a:spcPct val="0"/>
              </a:spcBef>
              <a:defRPr/>
            </a:pPr>
            <a:r>
              <a:rPr lang="el-GR" altLang="en-US" sz="1800" b="1" dirty="0">
                <a:solidFill>
                  <a:prstClr val="black"/>
                </a:solidFill>
                <a:ea typeface="MS PGothic" panose="020B0600070205080204" pitchFamily="34" charset="-128"/>
                <a:cs typeface="Times New Roman" panose="02020603050405020304" pitchFamily="18" charset="0"/>
              </a:rPr>
              <a:t>Όλες οι άλλες ομοταξίες είναι παρασιτικοί οργανισμοί. </a:t>
            </a:r>
          </a:p>
          <a:p>
            <a:pPr eaLnBrk="1" hangingPunct="1">
              <a:defRPr/>
            </a:pPr>
            <a:endParaRPr lang="en-US" sz="2000" dirty="0"/>
          </a:p>
        </p:txBody>
      </p:sp>
      <p:sp>
        <p:nvSpPr>
          <p:cNvPr id="4" name="Θέση υποσέλιδου 3"/>
          <p:cNvSpPr>
            <a:spLocks noGrp="1"/>
          </p:cNvSpPr>
          <p:nvPr>
            <p:ph type="ftr" sz="quarter" idx="15"/>
          </p:nvPr>
        </p:nvSpPr>
        <p:spPr/>
        <p:txBody>
          <a:bodyPr/>
          <a:lstStyle/>
          <a:p>
            <a:pPr>
              <a:defRPr/>
            </a:pPr>
            <a:r>
              <a:rPr lang="el-GR" smtClean="0"/>
              <a:t>Ενότητα 11. Πλατυέλμινθες, Μεσόζωα και Νημερτίνοι</a:t>
            </a:r>
            <a:endParaRPr lang="en-US" dirty="0"/>
          </a:p>
        </p:txBody>
      </p:sp>
      <p:sp>
        <p:nvSpPr>
          <p:cNvPr id="5" name="Θέση αριθμού διαφάνειας 4"/>
          <p:cNvSpPr>
            <a:spLocks noGrp="1"/>
          </p:cNvSpPr>
          <p:nvPr>
            <p:ph type="sldNum" sz="quarter" idx="16"/>
          </p:nvPr>
        </p:nvSpPr>
        <p:spPr/>
        <p:txBody>
          <a:bodyPr/>
          <a:lstStyle/>
          <a:p>
            <a:pPr>
              <a:defRPr/>
            </a:pPr>
            <a:fld id="{B2078DD4-D56D-4260-BD01-7DF01CFDBF05}" type="slidenum">
              <a:rPr lang="en-US" smtClean="0"/>
              <a:pPr>
                <a:defRPr/>
              </a:pPr>
              <a:t>32</a:t>
            </a:fld>
            <a:endParaRPr lang="en-US"/>
          </a:p>
        </p:txBody>
      </p:sp>
      <p:sp>
        <p:nvSpPr>
          <p:cNvPr id="8" name="TextBox 7"/>
          <p:cNvSpPr txBox="1"/>
          <p:nvPr/>
        </p:nvSpPr>
        <p:spPr>
          <a:xfrm>
            <a:off x="7705725" y="4716463"/>
            <a:ext cx="341760" cy="276999"/>
          </a:xfrm>
          <a:prstGeom prst="rect">
            <a:avLst/>
          </a:prstGeom>
          <a:noFill/>
        </p:spPr>
        <p:txBody>
          <a:bodyPr wrap="none">
            <a:spAutoFit/>
          </a:bodyPr>
          <a:lstStyle/>
          <a:p>
            <a:pPr>
              <a:defRPr/>
            </a:pPr>
            <a:r>
              <a:rPr lang="en-US" sz="1200" b="1" dirty="0" smtClean="0">
                <a:latin typeface="+mj-lt"/>
              </a:rPr>
              <a:t>1</a:t>
            </a:r>
            <a:r>
              <a:rPr lang="el-GR" sz="1200" b="1" dirty="0" smtClean="0">
                <a:latin typeface="+mj-lt"/>
              </a:rPr>
              <a:t>8</a:t>
            </a:r>
            <a:endParaRPr lang="el-GR" sz="1200" b="1" dirty="0">
              <a:solidFill>
                <a:schemeClr val="bg1"/>
              </a:solidFill>
              <a:latin typeface="+mj-lt"/>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Τίτλος 1"/>
          <p:cNvSpPr>
            <a:spLocks noGrp="1"/>
          </p:cNvSpPr>
          <p:nvPr>
            <p:ph type="title"/>
          </p:nvPr>
        </p:nvSpPr>
        <p:spPr/>
        <p:txBody>
          <a:bodyPr/>
          <a:lstStyle/>
          <a:p>
            <a:pPr eaLnBrk="1" hangingPunct="1"/>
            <a:r>
              <a:rPr lang="el-GR" altLang="el-GR" dirty="0" smtClean="0">
                <a:solidFill>
                  <a:srgbClr val="0070C0"/>
                </a:solidFill>
              </a:rPr>
              <a:t>Φύλο </a:t>
            </a:r>
            <a:r>
              <a:rPr lang="el-GR" altLang="el-GR" dirty="0" err="1" smtClean="0">
                <a:solidFill>
                  <a:srgbClr val="0070C0"/>
                </a:solidFill>
              </a:rPr>
              <a:t>Πλατυέλμινθες</a:t>
            </a:r>
            <a:r>
              <a:rPr lang="el-GR" altLang="el-GR" dirty="0" smtClean="0">
                <a:solidFill>
                  <a:srgbClr val="0070C0"/>
                </a:solidFill>
              </a:rPr>
              <a:t> 5/6 </a:t>
            </a:r>
            <a:endParaRPr lang="en-US" altLang="el-GR" dirty="0" smtClean="0">
              <a:solidFill>
                <a:srgbClr val="0070C0"/>
              </a:solidFill>
            </a:endParaRPr>
          </a:p>
        </p:txBody>
      </p:sp>
      <p:sp>
        <p:nvSpPr>
          <p:cNvPr id="53251" name="Θέση κειμένου 6"/>
          <p:cNvSpPr>
            <a:spLocks noGrp="1"/>
          </p:cNvSpPr>
          <p:nvPr>
            <p:ph type="body" sz="quarter" idx="14"/>
          </p:nvPr>
        </p:nvSpPr>
        <p:spPr>
          <a:xfrm>
            <a:off x="176213" y="5006975"/>
            <a:ext cx="8745537" cy="1290638"/>
          </a:xfrm>
        </p:spPr>
        <p:txBody>
          <a:bodyPr/>
          <a:lstStyle/>
          <a:p>
            <a:pPr marL="0" indent="0" eaLnBrk="1" hangingPunct="1">
              <a:buFont typeface="Arial" panose="020B0604020202020204" pitchFamily="34" charset="0"/>
              <a:buNone/>
            </a:pPr>
            <a:r>
              <a:rPr lang="el-GR" altLang="en-US" sz="2000" b="1" smtClean="0">
                <a:cs typeface="Times New Roman" panose="02020603050405020304" pitchFamily="18" charset="0"/>
              </a:rPr>
              <a:t>Μερικά βασικά χαρακτηριστικά: </a:t>
            </a:r>
          </a:p>
          <a:p>
            <a:pPr marL="0" indent="0" eaLnBrk="1" hangingPunct="1">
              <a:spcBef>
                <a:spcPts val="600"/>
              </a:spcBef>
            </a:pPr>
            <a:r>
              <a:rPr lang="el-GR" altLang="en-US" sz="2000" b="1" smtClean="0">
                <a:cs typeface="Times New Roman" panose="02020603050405020304" pitchFamily="18" charset="0"/>
              </a:rPr>
              <a:t>Η απέκκριση των προϊόντων του μεταβολισμού και η ωσμορρύθμιση </a:t>
            </a:r>
            <a:r>
              <a:rPr lang="el-GR" altLang="en-US" sz="2000" smtClean="0">
                <a:cs typeface="Times New Roman" panose="02020603050405020304" pitchFamily="18" charset="0"/>
              </a:rPr>
              <a:t>πραγματοποιείται με τα </a:t>
            </a:r>
            <a:r>
              <a:rPr lang="el-GR" altLang="en-US" sz="2000" b="1" smtClean="0">
                <a:cs typeface="Times New Roman" panose="02020603050405020304" pitchFamily="18" charset="0"/>
              </a:rPr>
              <a:t>πρωτονεφρίδια </a:t>
            </a:r>
            <a:r>
              <a:rPr lang="el-GR" altLang="en-US" sz="2000" smtClean="0">
                <a:cs typeface="Times New Roman" panose="02020603050405020304" pitchFamily="18" charset="0"/>
              </a:rPr>
              <a:t>που φέρουν κάποια εξειδικευμένα κύτταρα, τα </a:t>
            </a:r>
            <a:r>
              <a:rPr lang="el-GR" altLang="en-US" sz="2000" b="1" smtClean="0">
                <a:cs typeface="Times New Roman" panose="02020603050405020304" pitchFamily="18" charset="0"/>
              </a:rPr>
              <a:t>φλογοκύτταρα.</a:t>
            </a:r>
            <a:r>
              <a:rPr lang="el-GR" altLang="en-US" sz="2000" smtClean="0">
                <a:cs typeface="Times New Roman" panose="02020603050405020304" pitchFamily="18" charset="0"/>
              </a:rPr>
              <a:t> </a:t>
            </a:r>
            <a:r>
              <a:rPr lang="en-GB" altLang="en-US" sz="2000" smtClean="0">
                <a:cs typeface="Times New Roman" panose="02020603050405020304" pitchFamily="18" charset="0"/>
              </a:rPr>
              <a:t> </a:t>
            </a:r>
            <a:endParaRPr lang="el-GR" altLang="en-US" sz="2000" b="1" smtClean="0">
              <a:cs typeface="Times New Roman" panose="02020603050405020304" pitchFamily="18" charset="0"/>
            </a:endParaRPr>
          </a:p>
          <a:p>
            <a:pPr marL="0" indent="0" eaLnBrk="1" hangingPunct="1"/>
            <a:endParaRPr lang="en-US" altLang="el-GR" sz="2000" smtClean="0"/>
          </a:p>
        </p:txBody>
      </p:sp>
      <p:sp>
        <p:nvSpPr>
          <p:cNvPr id="4" name="Θέση υποσέλιδου 3"/>
          <p:cNvSpPr>
            <a:spLocks noGrp="1"/>
          </p:cNvSpPr>
          <p:nvPr>
            <p:ph type="ftr" sz="quarter" idx="15"/>
          </p:nvPr>
        </p:nvSpPr>
        <p:spPr/>
        <p:txBody>
          <a:bodyPr/>
          <a:lstStyle/>
          <a:p>
            <a:pPr>
              <a:defRPr/>
            </a:pPr>
            <a:r>
              <a:rPr lang="el-GR" smtClean="0"/>
              <a:t>Ενότητα 11. Πλατυέλμινθες, Μεσόζωα και Νημερτίνοι</a:t>
            </a:r>
            <a:endParaRPr lang="en-US" dirty="0"/>
          </a:p>
        </p:txBody>
      </p:sp>
      <p:sp>
        <p:nvSpPr>
          <p:cNvPr id="5" name="Θέση αριθμού διαφάνειας 4"/>
          <p:cNvSpPr>
            <a:spLocks noGrp="1"/>
          </p:cNvSpPr>
          <p:nvPr>
            <p:ph type="sldNum" sz="quarter" idx="16"/>
          </p:nvPr>
        </p:nvSpPr>
        <p:spPr/>
        <p:txBody>
          <a:bodyPr/>
          <a:lstStyle/>
          <a:p>
            <a:pPr>
              <a:defRPr/>
            </a:pPr>
            <a:fld id="{CA6A895E-D8B6-4FCF-85DC-54B8D2924D79}" type="slidenum">
              <a:rPr lang="en-US" smtClean="0"/>
              <a:pPr>
                <a:defRPr/>
              </a:pPr>
              <a:t>33</a:t>
            </a:fld>
            <a:endParaRPr lang="en-US"/>
          </a:p>
        </p:txBody>
      </p:sp>
      <p:pic>
        <p:nvPicPr>
          <p:cNvPr id="53254" name="Θέση εικόνας 5"/>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4021" b="4021"/>
          <a:stretch>
            <a:fillRect/>
          </a:stretch>
        </p:blipFill>
        <p:spPr>
          <a:xfrm>
            <a:off x="892175" y="1443038"/>
            <a:ext cx="7359650" cy="3579812"/>
          </a:xfrm>
        </p:spPr>
      </p:pic>
      <p:sp>
        <p:nvSpPr>
          <p:cNvPr id="7" name="TextBox 6"/>
          <p:cNvSpPr txBox="1"/>
          <p:nvPr/>
        </p:nvSpPr>
        <p:spPr>
          <a:xfrm>
            <a:off x="7688263" y="4840288"/>
            <a:ext cx="341760" cy="276999"/>
          </a:xfrm>
          <a:prstGeom prst="rect">
            <a:avLst/>
          </a:prstGeom>
          <a:noFill/>
        </p:spPr>
        <p:txBody>
          <a:bodyPr wrap="none">
            <a:spAutoFit/>
          </a:bodyPr>
          <a:lstStyle/>
          <a:p>
            <a:pPr>
              <a:defRPr/>
            </a:pPr>
            <a:r>
              <a:rPr lang="el-GR" sz="1200" b="1" dirty="0" smtClean="0">
                <a:latin typeface="+mj-lt"/>
              </a:rPr>
              <a:t>19</a:t>
            </a:r>
            <a:endParaRPr lang="el-GR" sz="1200" b="1" dirty="0">
              <a:solidFill>
                <a:schemeClr val="bg1"/>
              </a:solidFill>
              <a:latin typeface="+mj-lt"/>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Τίτλος 1"/>
          <p:cNvSpPr>
            <a:spLocks noGrp="1"/>
          </p:cNvSpPr>
          <p:nvPr>
            <p:ph type="title"/>
          </p:nvPr>
        </p:nvSpPr>
        <p:spPr/>
        <p:txBody>
          <a:bodyPr/>
          <a:lstStyle/>
          <a:p>
            <a:pPr eaLnBrk="1" hangingPunct="1"/>
            <a:r>
              <a:rPr lang="el-GR" altLang="el-GR" dirty="0" smtClean="0">
                <a:solidFill>
                  <a:srgbClr val="0070C0"/>
                </a:solidFill>
              </a:rPr>
              <a:t>Φύλο </a:t>
            </a:r>
            <a:r>
              <a:rPr lang="el-GR" altLang="el-GR" dirty="0" err="1" smtClean="0">
                <a:solidFill>
                  <a:srgbClr val="0070C0"/>
                </a:solidFill>
              </a:rPr>
              <a:t>Πλατυέλμινθες</a:t>
            </a:r>
            <a:r>
              <a:rPr lang="el-GR" altLang="el-GR" dirty="0" smtClean="0">
                <a:solidFill>
                  <a:srgbClr val="0070C0"/>
                </a:solidFill>
              </a:rPr>
              <a:t> 6/6 </a:t>
            </a:r>
            <a:endParaRPr lang="en-US" altLang="el-GR" dirty="0" smtClean="0">
              <a:solidFill>
                <a:srgbClr val="0070C0"/>
              </a:solidFill>
            </a:endParaRPr>
          </a:p>
        </p:txBody>
      </p:sp>
      <p:sp>
        <p:nvSpPr>
          <p:cNvPr id="55299" name="Θέση κειμένου 6"/>
          <p:cNvSpPr>
            <a:spLocks noGrp="1"/>
          </p:cNvSpPr>
          <p:nvPr>
            <p:ph type="body" sz="quarter" idx="14"/>
          </p:nvPr>
        </p:nvSpPr>
        <p:spPr>
          <a:xfrm>
            <a:off x="176213" y="3573463"/>
            <a:ext cx="8745537" cy="2724150"/>
          </a:xfrm>
        </p:spPr>
        <p:txBody>
          <a:bodyPr/>
          <a:lstStyle/>
          <a:p>
            <a:pPr marL="0" indent="0" eaLnBrk="1" hangingPunct="1">
              <a:buFont typeface="Arial" panose="020B0604020202020204" pitchFamily="34" charset="0"/>
              <a:buNone/>
            </a:pPr>
            <a:r>
              <a:rPr lang="el-GR" altLang="en-US" sz="2000" b="1" dirty="0" smtClean="0">
                <a:cs typeface="Times New Roman" panose="02020603050405020304" pitchFamily="18" charset="0"/>
              </a:rPr>
              <a:t>Μερικά βασικά χαρακτηριστικά: </a:t>
            </a:r>
          </a:p>
          <a:p>
            <a:pPr marL="0" indent="0" algn="just" eaLnBrk="1" hangingPunct="1"/>
            <a:r>
              <a:rPr lang="el-GR" altLang="en-US" sz="2000" dirty="0" smtClean="0">
                <a:cs typeface="Times New Roman" panose="02020603050405020304" pitchFamily="18" charset="0"/>
              </a:rPr>
              <a:t>Η </a:t>
            </a:r>
            <a:r>
              <a:rPr lang="el-GR" altLang="en-US" sz="2000" b="1" dirty="0" smtClean="0">
                <a:cs typeface="Times New Roman" panose="02020603050405020304" pitchFamily="18" charset="0"/>
              </a:rPr>
              <a:t>αναγεννητική ικανότητα </a:t>
            </a:r>
            <a:r>
              <a:rPr lang="el-GR" altLang="en-US" sz="2000" dirty="0" smtClean="0">
                <a:cs typeface="Times New Roman" panose="02020603050405020304" pitchFamily="18" charset="0"/>
              </a:rPr>
              <a:t>μέρους του σώματος χαρακτηρίζει τα είδη της </a:t>
            </a:r>
            <a:r>
              <a:rPr lang="el-GR" altLang="en-US" sz="2000" b="1" dirty="0" smtClean="0">
                <a:cs typeface="Times New Roman" panose="02020603050405020304" pitchFamily="18" charset="0"/>
              </a:rPr>
              <a:t>ομοταξίας Στροβιλιστικοί</a:t>
            </a:r>
            <a:r>
              <a:rPr lang="el-GR" altLang="en-US" sz="2000" dirty="0" smtClean="0">
                <a:cs typeface="Times New Roman" panose="02020603050405020304" pitchFamily="18" charset="0"/>
              </a:rPr>
              <a:t>. Οφείλεται στην παρουσία εξειδικευμένων κυττάρων, </a:t>
            </a:r>
            <a:r>
              <a:rPr lang="el-GR" altLang="en-US" sz="2000" b="1" dirty="0" smtClean="0">
                <a:cs typeface="Times New Roman" panose="02020603050405020304" pitchFamily="18" charset="0"/>
              </a:rPr>
              <a:t>των </a:t>
            </a:r>
            <a:r>
              <a:rPr lang="el-GR" altLang="en-US" sz="2000" b="1" dirty="0" err="1" smtClean="0">
                <a:cs typeface="Times New Roman" panose="02020603050405020304" pitchFamily="18" charset="0"/>
              </a:rPr>
              <a:t>νεοβλαστών</a:t>
            </a:r>
            <a:r>
              <a:rPr lang="el-GR" altLang="en-US" sz="2000" dirty="0" smtClean="0">
                <a:cs typeface="Times New Roman" panose="02020603050405020304" pitchFamily="18" charset="0"/>
              </a:rPr>
              <a:t>, που έχουν ιδιαίτερη αναπτυξιακή  πλαστικότητα. </a:t>
            </a:r>
            <a:endParaRPr lang="en-GB" altLang="en-US" sz="2000" dirty="0" smtClean="0">
              <a:cs typeface="Times New Roman" panose="02020603050405020304" pitchFamily="18" charset="0"/>
            </a:endParaRPr>
          </a:p>
          <a:p>
            <a:pPr marL="0" indent="0" algn="just" eaLnBrk="1" hangingPunct="1"/>
            <a:r>
              <a:rPr lang="el-GR" altLang="en-US" sz="2000" dirty="0" smtClean="0">
                <a:cs typeface="Times New Roman" panose="02020603050405020304" pitchFamily="18" charset="0"/>
              </a:rPr>
              <a:t>Οι </a:t>
            </a:r>
            <a:r>
              <a:rPr lang="el-GR" altLang="en-US" sz="2000" dirty="0" err="1" smtClean="0">
                <a:cs typeface="Times New Roman" panose="02020603050405020304" pitchFamily="18" charset="0"/>
              </a:rPr>
              <a:t>νεοβλαστοί</a:t>
            </a:r>
            <a:r>
              <a:rPr lang="en-GB" altLang="en-US" sz="2000" dirty="0" smtClean="0">
                <a:cs typeface="Times New Roman" panose="02020603050405020304" pitchFamily="18" charset="0"/>
              </a:rPr>
              <a:t>*</a:t>
            </a:r>
            <a:r>
              <a:rPr lang="el-GR" altLang="en-US" sz="2000" dirty="0" smtClean="0">
                <a:cs typeface="Times New Roman" panose="02020603050405020304" pitchFamily="18" charset="0"/>
              </a:rPr>
              <a:t> μπορούν να διαφοροποιηθούν και να αναπαράγουν όλα τα είδη κυττάρων για να δημιουργηθεί το κομμάτι που αφαιρέθηκε από τον Στροβιλιστικό </a:t>
            </a:r>
            <a:r>
              <a:rPr lang="el-GR" altLang="en-US" sz="2000" dirty="0" err="1" smtClean="0">
                <a:cs typeface="Times New Roman" panose="02020603050405020304" pitchFamily="18" charset="0"/>
              </a:rPr>
              <a:t>Πλατυέλμινθα</a:t>
            </a:r>
            <a:r>
              <a:rPr lang="el-GR" altLang="en-US" sz="2000" dirty="0" smtClean="0">
                <a:cs typeface="Times New Roman" panose="02020603050405020304" pitchFamily="18" charset="0"/>
              </a:rPr>
              <a:t>.</a:t>
            </a:r>
            <a:r>
              <a:rPr lang="en-GB" altLang="en-US" sz="2000" dirty="0" smtClean="0">
                <a:cs typeface="Times New Roman" panose="02020603050405020304" pitchFamily="18" charset="0"/>
              </a:rPr>
              <a:t> </a:t>
            </a:r>
            <a:r>
              <a:rPr lang="el-GR" altLang="en-US" sz="2000" dirty="0" smtClean="0">
                <a:cs typeface="Times New Roman" panose="02020603050405020304" pitchFamily="18" charset="0"/>
              </a:rPr>
              <a:t>*Τα </a:t>
            </a:r>
            <a:r>
              <a:rPr lang="en-GB" altLang="en-US" sz="2000" dirty="0" err="1" smtClean="0">
                <a:cs typeface="Times New Roman" panose="02020603050405020304" pitchFamily="18" charset="0"/>
              </a:rPr>
              <a:t>iPSC</a:t>
            </a:r>
            <a:r>
              <a:rPr lang="el-GR" altLang="en-US" sz="2000" dirty="0" smtClean="0">
                <a:cs typeface="Times New Roman" panose="02020603050405020304" pitchFamily="18" charset="0"/>
              </a:rPr>
              <a:t> δημιουργούνται από την </a:t>
            </a:r>
            <a:r>
              <a:rPr lang="el-GR" altLang="en-US" sz="2000" dirty="0" err="1" smtClean="0">
                <a:cs typeface="Times New Roman" panose="02020603050405020304" pitchFamily="18" charset="0"/>
              </a:rPr>
              <a:t>υπερ</a:t>
            </a:r>
            <a:r>
              <a:rPr lang="el-GR" altLang="en-US" sz="2000" dirty="0" smtClean="0">
                <a:cs typeface="Times New Roman" panose="02020603050405020304" pitchFamily="18" charset="0"/>
              </a:rPr>
              <a:t>-έκφραση 4 μεταγραφικών παραγόντων</a:t>
            </a:r>
            <a:r>
              <a:rPr lang="en-GB" altLang="en-US" sz="2000" dirty="0" smtClean="0">
                <a:cs typeface="Times New Roman" panose="02020603050405020304" pitchFamily="18" charset="0"/>
              </a:rPr>
              <a:t>: </a:t>
            </a:r>
            <a:r>
              <a:rPr lang="en-US" altLang="en-US" sz="2000" dirty="0" smtClean="0">
                <a:cs typeface="Times New Roman" panose="02020603050405020304" pitchFamily="18" charset="0"/>
              </a:rPr>
              <a:t>Oct-3/4, SOX2, c</a:t>
            </a:r>
            <a:r>
              <a:rPr lang="el-GR" altLang="en-US" sz="2000" dirty="0" smtClean="0">
                <a:cs typeface="Times New Roman" panose="02020603050405020304" pitchFamily="18" charset="0"/>
              </a:rPr>
              <a:t>-</a:t>
            </a:r>
            <a:r>
              <a:rPr lang="en-GB" altLang="en-US" sz="2000" dirty="0" err="1" smtClean="0">
                <a:cs typeface="Times New Roman" panose="02020603050405020304" pitchFamily="18" charset="0"/>
              </a:rPr>
              <a:t>Myc</a:t>
            </a:r>
            <a:r>
              <a:rPr lang="en-GB" altLang="en-US" sz="2000" dirty="0" smtClean="0">
                <a:cs typeface="Times New Roman" panose="02020603050405020304" pitchFamily="18" charset="0"/>
              </a:rPr>
              <a:t> </a:t>
            </a:r>
            <a:r>
              <a:rPr lang="el-GR" altLang="en-US" sz="2000" dirty="0" smtClean="0">
                <a:cs typeface="Times New Roman" panose="02020603050405020304" pitchFamily="18" charset="0"/>
              </a:rPr>
              <a:t>και </a:t>
            </a:r>
            <a:r>
              <a:rPr lang="en-GB" altLang="en-US" sz="2000" dirty="0" smtClean="0">
                <a:cs typeface="Times New Roman" panose="02020603050405020304" pitchFamily="18" charset="0"/>
              </a:rPr>
              <a:t>Klf4.</a:t>
            </a:r>
            <a:endParaRPr lang="el-GR" altLang="en-US" sz="2000" dirty="0" smtClean="0">
              <a:cs typeface="Times New Roman" panose="02020603050405020304" pitchFamily="18" charset="0"/>
            </a:endParaRPr>
          </a:p>
          <a:p>
            <a:pPr marL="0" indent="0" eaLnBrk="1" hangingPunct="1"/>
            <a:endParaRPr lang="en-US" altLang="el-GR" sz="2000" dirty="0" smtClean="0"/>
          </a:p>
        </p:txBody>
      </p:sp>
      <p:sp>
        <p:nvSpPr>
          <p:cNvPr id="4" name="Θέση υποσέλιδου 3"/>
          <p:cNvSpPr>
            <a:spLocks noGrp="1"/>
          </p:cNvSpPr>
          <p:nvPr>
            <p:ph type="ftr" sz="quarter" idx="15"/>
          </p:nvPr>
        </p:nvSpPr>
        <p:spPr/>
        <p:txBody>
          <a:bodyPr/>
          <a:lstStyle/>
          <a:p>
            <a:pPr>
              <a:defRPr/>
            </a:pPr>
            <a:r>
              <a:rPr lang="el-GR" smtClean="0"/>
              <a:t>Ενότητα 11. Πλατυέλμινθες, Μεσόζωα και Νημερτίνοι</a:t>
            </a:r>
            <a:endParaRPr lang="en-US" dirty="0"/>
          </a:p>
        </p:txBody>
      </p:sp>
      <p:sp>
        <p:nvSpPr>
          <p:cNvPr id="5" name="Θέση αριθμού διαφάνειας 4"/>
          <p:cNvSpPr>
            <a:spLocks noGrp="1"/>
          </p:cNvSpPr>
          <p:nvPr>
            <p:ph type="sldNum" sz="quarter" idx="16"/>
          </p:nvPr>
        </p:nvSpPr>
        <p:spPr/>
        <p:txBody>
          <a:bodyPr/>
          <a:lstStyle/>
          <a:p>
            <a:pPr>
              <a:defRPr/>
            </a:pPr>
            <a:fld id="{8AB0B04E-9357-42DD-9472-725C9F6AF269}" type="slidenum">
              <a:rPr lang="en-US" smtClean="0"/>
              <a:pPr>
                <a:defRPr/>
              </a:pPr>
              <a:t>34</a:t>
            </a:fld>
            <a:endParaRPr lang="en-US"/>
          </a:p>
        </p:txBody>
      </p:sp>
      <p:pic>
        <p:nvPicPr>
          <p:cNvPr id="55302" name="Θέση εικόνας 7"/>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621" t="-3336" r="1503" b="3236"/>
          <a:stretch>
            <a:fillRect/>
          </a:stretch>
        </p:blipFill>
        <p:spPr>
          <a:xfrm>
            <a:off x="361950" y="1412875"/>
            <a:ext cx="8328025" cy="2160588"/>
          </a:xfrm>
        </p:spPr>
      </p:pic>
      <p:sp>
        <p:nvSpPr>
          <p:cNvPr id="7" name="TextBox 6"/>
          <p:cNvSpPr txBox="1"/>
          <p:nvPr/>
        </p:nvSpPr>
        <p:spPr>
          <a:xfrm>
            <a:off x="8306594" y="3273506"/>
            <a:ext cx="341760" cy="276999"/>
          </a:xfrm>
          <a:prstGeom prst="rect">
            <a:avLst/>
          </a:prstGeom>
          <a:noFill/>
        </p:spPr>
        <p:txBody>
          <a:bodyPr wrap="none">
            <a:spAutoFit/>
          </a:bodyPr>
          <a:lstStyle/>
          <a:p>
            <a:pPr>
              <a:defRPr/>
            </a:pPr>
            <a:r>
              <a:rPr lang="en-US" sz="1200" b="1" dirty="0" smtClean="0">
                <a:latin typeface="+mj-lt"/>
              </a:rPr>
              <a:t>2</a:t>
            </a:r>
            <a:r>
              <a:rPr lang="el-GR" sz="1200" b="1" dirty="0" smtClean="0">
                <a:latin typeface="+mj-lt"/>
              </a:rPr>
              <a:t>0</a:t>
            </a:r>
            <a:endParaRPr lang="el-GR" sz="1200" b="1" dirty="0">
              <a:solidFill>
                <a:schemeClr val="bg1"/>
              </a:solidFill>
              <a:latin typeface="+mj-lt"/>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Τίτλος 1"/>
          <p:cNvSpPr>
            <a:spLocks noGrp="1"/>
          </p:cNvSpPr>
          <p:nvPr>
            <p:ph type="title"/>
          </p:nvPr>
        </p:nvSpPr>
        <p:spPr/>
        <p:txBody>
          <a:bodyPr/>
          <a:lstStyle/>
          <a:p>
            <a:pPr eaLnBrk="1" hangingPunct="1"/>
            <a:r>
              <a:rPr lang="el-GR" altLang="el-GR" dirty="0" smtClean="0">
                <a:solidFill>
                  <a:srgbClr val="0070C0"/>
                </a:solidFill>
              </a:rPr>
              <a:t>Ομοταξία Στροβιλιστικοί 1/2 </a:t>
            </a:r>
            <a:endParaRPr lang="en-US" altLang="el-GR" dirty="0" smtClean="0">
              <a:solidFill>
                <a:srgbClr val="0070C0"/>
              </a:solidFill>
            </a:endParaRPr>
          </a:p>
        </p:txBody>
      </p:sp>
      <p:sp>
        <p:nvSpPr>
          <p:cNvPr id="57347" name="Θέση περιεχομένου 8"/>
          <p:cNvSpPr>
            <a:spLocks noGrp="1"/>
          </p:cNvSpPr>
          <p:nvPr>
            <p:ph idx="1"/>
          </p:nvPr>
        </p:nvSpPr>
        <p:spPr>
          <a:xfrm>
            <a:off x="628650" y="1557338"/>
            <a:ext cx="7886700" cy="4608512"/>
          </a:xfrm>
        </p:spPr>
        <p:txBody>
          <a:bodyPr/>
          <a:lstStyle/>
          <a:p>
            <a:pPr marL="0" indent="0" eaLnBrk="1" hangingPunct="1"/>
            <a:endParaRPr lang="el-GR" altLang="en-US" sz="2400" dirty="0" smtClean="0">
              <a:cs typeface="Times New Roman" panose="02020603050405020304" pitchFamily="18" charset="0"/>
            </a:endParaRPr>
          </a:p>
          <a:p>
            <a:pPr eaLnBrk="1" hangingPunct="1"/>
            <a:r>
              <a:rPr lang="el-GR" altLang="en-US" sz="2400" dirty="0" smtClean="0">
                <a:cs typeface="Times New Roman" panose="02020603050405020304" pitchFamily="18" charset="0"/>
              </a:rPr>
              <a:t>Περιλαμβάνει όλους τους </a:t>
            </a:r>
            <a:r>
              <a:rPr lang="el-GR" altLang="en-US" sz="2400" b="1" dirty="0" smtClean="0">
                <a:cs typeface="Times New Roman" panose="02020603050405020304" pitchFamily="18" charset="0"/>
              </a:rPr>
              <a:t>μη παρασιτικούς </a:t>
            </a:r>
            <a:r>
              <a:rPr lang="el-GR" altLang="en-US" sz="2400" b="1" dirty="0" err="1" smtClean="0">
                <a:cs typeface="Times New Roman" panose="02020603050405020304" pitchFamily="18" charset="0"/>
              </a:rPr>
              <a:t>Πλατυέλμινθες</a:t>
            </a:r>
            <a:r>
              <a:rPr lang="el-GR" altLang="en-US" sz="2400" b="1" dirty="0" smtClean="0">
                <a:cs typeface="Times New Roman" panose="02020603050405020304" pitchFamily="18" charset="0"/>
              </a:rPr>
              <a:t>.</a:t>
            </a:r>
          </a:p>
          <a:p>
            <a:pPr eaLnBrk="1" hangingPunct="1"/>
            <a:r>
              <a:rPr lang="el-GR" altLang="en-US" sz="2400" dirty="0" smtClean="0">
                <a:cs typeface="Times New Roman" panose="02020603050405020304" pitchFamily="18" charset="0"/>
              </a:rPr>
              <a:t>Περίπου 4500 είδη.</a:t>
            </a:r>
          </a:p>
          <a:p>
            <a:pPr eaLnBrk="1" hangingPunct="1"/>
            <a:r>
              <a:rPr lang="el-GR" altLang="en-US" sz="2400" dirty="0" smtClean="0">
                <a:cs typeface="Times New Roman" panose="02020603050405020304" pitchFamily="18" charset="0"/>
              </a:rPr>
              <a:t>Σχήμα σώματος πεπλατυσμένο με </a:t>
            </a:r>
            <a:r>
              <a:rPr lang="el-GR" altLang="en-US" sz="2400" b="1" dirty="0" smtClean="0">
                <a:cs typeface="Times New Roman" panose="02020603050405020304" pitchFamily="18" charset="0"/>
              </a:rPr>
              <a:t>μορφή κορδονιού ή φύλλου.</a:t>
            </a:r>
          </a:p>
          <a:p>
            <a:pPr eaLnBrk="1" hangingPunct="1"/>
            <a:r>
              <a:rPr lang="el-GR" altLang="en-US" sz="2400" dirty="0" err="1" smtClean="0">
                <a:cs typeface="Times New Roman" panose="02020603050405020304" pitchFamily="18" charset="0"/>
              </a:rPr>
              <a:t>Ζούν</a:t>
            </a:r>
            <a:r>
              <a:rPr lang="el-GR" altLang="en-US" sz="2400" dirty="0" smtClean="0">
                <a:cs typeface="Times New Roman" panose="02020603050405020304" pitchFamily="18" charset="0"/>
              </a:rPr>
              <a:t> σε </a:t>
            </a:r>
            <a:r>
              <a:rPr lang="el-GR" altLang="en-US" sz="2400" b="1" dirty="0" smtClean="0">
                <a:cs typeface="Times New Roman" panose="02020603050405020304" pitchFamily="18" charset="0"/>
              </a:rPr>
              <a:t>υδάτινα περιβάλλοντα </a:t>
            </a:r>
            <a:r>
              <a:rPr lang="el-GR" altLang="en-US" sz="2400" dirty="0" smtClean="0">
                <a:cs typeface="Times New Roman" panose="02020603050405020304" pitchFamily="18" charset="0"/>
              </a:rPr>
              <a:t>ή σε </a:t>
            </a:r>
            <a:r>
              <a:rPr lang="el-GR" altLang="en-US" sz="2400" b="1" dirty="0" smtClean="0">
                <a:cs typeface="Times New Roman" panose="02020603050405020304" pitchFamily="18" charset="0"/>
              </a:rPr>
              <a:t>υγρά χερσαία περιβάλλοντα.</a:t>
            </a:r>
          </a:p>
          <a:p>
            <a:pPr eaLnBrk="1" hangingPunct="1"/>
            <a:r>
              <a:rPr lang="el-GR" altLang="en-US" sz="2400" dirty="0" smtClean="0">
                <a:cs typeface="Times New Roman" panose="02020603050405020304" pitchFamily="18" charset="0"/>
              </a:rPr>
              <a:t>Αναπαράγονται </a:t>
            </a:r>
            <a:r>
              <a:rPr lang="el-GR" altLang="en-US" sz="2400" b="1" dirty="0" smtClean="0">
                <a:cs typeface="Times New Roman" panose="02020603050405020304" pitchFamily="18" charset="0"/>
              </a:rPr>
              <a:t>με εγγενή πολλαπλασιασμό </a:t>
            </a:r>
            <a:r>
              <a:rPr lang="el-GR" altLang="en-US" sz="2400" dirty="0" smtClean="0">
                <a:cs typeface="Times New Roman" panose="02020603050405020304" pitchFamily="18" charset="0"/>
              </a:rPr>
              <a:t>αλλά είναι </a:t>
            </a:r>
            <a:r>
              <a:rPr lang="el-GR" altLang="en-US" sz="2400" b="1" dirty="0" smtClean="0">
                <a:cs typeface="Times New Roman" panose="02020603050405020304" pitchFamily="18" charset="0"/>
              </a:rPr>
              <a:t>ερμαφρόδιτα.</a:t>
            </a:r>
            <a:endParaRPr lang="en-GB" altLang="en-US" sz="2400" b="1" dirty="0" smtClean="0">
              <a:cs typeface="Times New Roman" panose="02020603050405020304" pitchFamily="18" charset="0"/>
            </a:endParaRPr>
          </a:p>
          <a:p>
            <a:pPr marL="0" indent="0" eaLnBrk="1" hangingPunct="1">
              <a:spcBef>
                <a:spcPct val="0"/>
              </a:spcBef>
              <a:buFont typeface="Arial" panose="020B0604020202020204" pitchFamily="34" charset="0"/>
              <a:buNone/>
            </a:pPr>
            <a:r>
              <a:rPr lang="el-GR" altLang="en-US" sz="2400" i="1" dirty="0" smtClean="0">
                <a:cs typeface="Times New Roman" panose="02020603050405020304" pitchFamily="18" charset="0"/>
              </a:rPr>
              <a:t>		</a:t>
            </a:r>
            <a:r>
              <a:rPr lang="el-GR" altLang="en-US" sz="2400" dirty="0" smtClean="0">
                <a:cs typeface="Times New Roman" panose="02020603050405020304" pitchFamily="18" charset="0"/>
              </a:rPr>
              <a:t>	Ομοταξία</a:t>
            </a:r>
            <a:r>
              <a:rPr lang="en-GB" altLang="en-US" sz="2400" dirty="0" smtClean="0">
                <a:cs typeface="Times New Roman" panose="02020603050405020304" pitchFamily="18" charset="0"/>
              </a:rPr>
              <a:t>: </a:t>
            </a:r>
            <a:r>
              <a:rPr lang="el-GR" altLang="en-US" sz="2400" b="1" dirty="0" smtClean="0">
                <a:cs typeface="Times New Roman" panose="02020603050405020304" pitchFamily="18" charset="0"/>
              </a:rPr>
              <a:t>Στροβιλιστικοί</a:t>
            </a:r>
            <a:r>
              <a:rPr lang="en-US" altLang="en-US" sz="2400" dirty="0" smtClean="0">
                <a:cs typeface="Times New Roman" panose="02020603050405020304" pitchFamily="18" charset="0"/>
              </a:rPr>
              <a:t> </a:t>
            </a:r>
            <a:endParaRPr lang="el-GR" altLang="en-US" sz="2400" dirty="0" smtClean="0">
              <a:cs typeface="Times New Roman" panose="02020603050405020304" pitchFamily="18" charset="0"/>
            </a:endParaRPr>
          </a:p>
          <a:p>
            <a:pPr marL="0" indent="0" eaLnBrk="1" hangingPunct="1">
              <a:spcBef>
                <a:spcPct val="0"/>
              </a:spcBef>
              <a:buFont typeface="Arial" panose="020B0604020202020204" pitchFamily="34" charset="0"/>
              <a:buNone/>
            </a:pPr>
            <a:r>
              <a:rPr lang="el-GR" altLang="en-US" sz="2400" dirty="0" smtClean="0">
                <a:cs typeface="Times New Roman" panose="02020603050405020304" pitchFamily="18" charset="0"/>
              </a:rPr>
              <a:t>				Τάξεις: </a:t>
            </a:r>
            <a:r>
              <a:rPr lang="en-GB" altLang="en-US" sz="2400" dirty="0" smtClean="0">
                <a:cs typeface="Times New Roman" panose="02020603050405020304" pitchFamily="18" charset="0"/>
              </a:rPr>
              <a:t>10</a:t>
            </a:r>
            <a:endParaRPr lang="el-GR" altLang="en-US" sz="2400" dirty="0" smtClean="0">
              <a:cs typeface="Times New Roman" panose="02020603050405020304" pitchFamily="18" charset="0"/>
            </a:endParaRPr>
          </a:p>
          <a:p>
            <a:pPr marL="0" indent="0" algn="r" eaLnBrk="1" hangingPunct="1">
              <a:spcBef>
                <a:spcPct val="0"/>
              </a:spcBef>
              <a:buFont typeface="Arial" panose="020B0604020202020204" pitchFamily="34" charset="0"/>
              <a:buNone/>
            </a:pPr>
            <a:r>
              <a:rPr lang="el-GR" altLang="en-US" sz="2000" b="1" dirty="0" smtClean="0">
                <a:cs typeface="Times New Roman" panose="02020603050405020304" pitchFamily="18" charset="0"/>
              </a:rPr>
              <a:t>Πηγή: </a:t>
            </a:r>
            <a:r>
              <a:rPr lang="en-GB" altLang="en-US" sz="2000" b="1" i="1" dirty="0" err="1" smtClean="0">
                <a:cs typeface="Times New Roman" panose="02020603050405020304" pitchFamily="18" charset="0"/>
              </a:rPr>
              <a:t>Pechenik</a:t>
            </a:r>
            <a:r>
              <a:rPr lang="en-GB" altLang="en-US" sz="2000" b="1" i="1" dirty="0" smtClean="0">
                <a:cs typeface="Times New Roman" panose="02020603050405020304" pitchFamily="18" charset="0"/>
              </a:rPr>
              <a:t> J.A. (2010) Biology of the invertebrates (6</a:t>
            </a:r>
            <a:r>
              <a:rPr lang="en-GB" altLang="en-US" sz="2000" b="1" i="1" baseline="30000" dirty="0" smtClean="0">
                <a:cs typeface="Times New Roman" panose="02020603050405020304" pitchFamily="18" charset="0"/>
              </a:rPr>
              <a:t>th</a:t>
            </a:r>
            <a:r>
              <a:rPr lang="en-GB" altLang="en-US" sz="2000" b="1" i="1" dirty="0" smtClean="0">
                <a:cs typeface="Times New Roman" panose="02020603050405020304" pitchFamily="18" charset="0"/>
              </a:rPr>
              <a:t> </a:t>
            </a:r>
            <a:r>
              <a:rPr lang="en-GB" altLang="en-US" sz="2000" i="1" dirty="0" smtClean="0">
                <a:cs typeface="Times New Roman" panose="02020603050405020304" pitchFamily="18" charset="0"/>
              </a:rPr>
              <a:t>Ed</a:t>
            </a:r>
            <a:r>
              <a:rPr lang="en-GB" altLang="en-US" sz="2000" b="1" i="1" dirty="0" smtClean="0">
                <a:cs typeface="Times New Roman" panose="02020603050405020304" pitchFamily="18" charset="0"/>
              </a:rPr>
              <a:t>.)</a:t>
            </a:r>
            <a:endParaRPr lang="el-GR" altLang="en-US" sz="2000" b="1" i="1" dirty="0" smtClean="0">
              <a:cs typeface="Times New Roman" panose="02020603050405020304" pitchFamily="18" charset="0"/>
            </a:endParaRPr>
          </a:p>
          <a:p>
            <a:pPr marL="0" indent="0" eaLnBrk="1" hangingPunct="1"/>
            <a:endParaRPr lang="en-US" altLang="el-GR" dirty="0" smtClean="0"/>
          </a:p>
        </p:txBody>
      </p:sp>
      <p:sp>
        <p:nvSpPr>
          <p:cNvPr id="4" name="Θέση υποσέλιδου 3"/>
          <p:cNvSpPr>
            <a:spLocks noGrp="1"/>
          </p:cNvSpPr>
          <p:nvPr>
            <p:ph type="ftr" sz="quarter" idx="10"/>
          </p:nvPr>
        </p:nvSpPr>
        <p:spPr/>
        <p:txBody>
          <a:bodyPr/>
          <a:lstStyle/>
          <a:p>
            <a:pPr>
              <a:defRPr/>
            </a:pPr>
            <a:r>
              <a:rPr lang="el-GR" smtClean="0"/>
              <a:t>Ενότητα 11. Πλατυέλμινθες, Μεσόζωα και Νημερτίνοι</a:t>
            </a:r>
            <a:endParaRPr lang="en-US" dirty="0"/>
          </a:p>
        </p:txBody>
      </p:sp>
      <p:sp>
        <p:nvSpPr>
          <p:cNvPr id="5" name="Θέση αριθμού διαφάνειας 4"/>
          <p:cNvSpPr>
            <a:spLocks noGrp="1"/>
          </p:cNvSpPr>
          <p:nvPr>
            <p:ph type="sldNum" sz="quarter" idx="11"/>
          </p:nvPr>
        </p:nvSpPr>
        <p:spPr/>
        <p:txBody>
          <a:bodyPr/>
          <a:lstStyle/>
          <a:p>
            <a:pPr>
              <a:defRPr/>
            </a:pPr>
            <a:fld id="{FF10F268-8442-4096-B444-2DEC1D741F93}" type="slidenum">
              <a:rPr lang="en-US" smtClean="0"/>
              <a:pPr>
                <a:defRPr/>
              </a:pPr>
              <a:t>35</a:t>
            </a:fld>
            <a:endParaRPr 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Τίτλος 1"/>
          <p:cNvSpPr>
            <a:spLocks noGrp="1"/>
          </p:cNvSpPr>
          <p:nvPr>
            <p:ph type="title"/>
          </p:nvPr>
        </p:nvSpPr>
        <p:spPr/>
        <p:txBody>
          <a:bodyPr/>
          <a:lstStyle/>
          <a:p>
            <a:pPr eaLnBrk="1" hangingPunct="1"/>
            <a:r>
              <a:rPr lang="el-GR" altLang="el-GR" dirty="0" smtClean="0">
                <a:solidFill>
                  <a:srgbClr val="0070C0"/>
                </a:solidFill>
              </a:rPr>
              <a:t>Ομοταξία Στροβιλιστικοί 2/2 </a:t>
            </a:r>
            <a:endParaRPr lang="en-US" altLang="el-GR" dirty="0" smtClean="0">
              <a:solidFill>
                <a:srgbClr val="0070C0"/>
              </a:solidFill>
            </a:endParaRPr>
          </a:p>
        </p:txBody>
      </p:sp>
      <p:pic>
        <p:nvPicPr>
          <p:cNvPr id="58371" name="Θέση εικόνας 16"/>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99" t="-316" r="-299" b="-316"/>
          <a:stretch>
            <a:fillRect/>
          </a:stretch>
        </p:blipFill>
        <p:spPr>
          <a:xfrm>
            <a:off x="4348163" y="1589088"/>
            <a:ext cx="1782762" cy="2428875"/>
          </a:xfrm>
        </p:spPr>
      </p:pic>
      <p:pic>
        <p:nvPicPr>
          <p:cNvPr id="58372" name="Θέση εικόνας 17"/>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l="-9895" t="72" r="-9895" b="72"/>
          <a:stretch>
            <a:fillRect/>
          </a:stretch>
        </p:blipFill>
        <p:spPr>
          <a:xfrm>
            <a:off x="6546850" y="1554163"/>
            <a:ext cx="1862138" cy="2465387"/>
          </a:xfrm>
        </p:spPr>
      </p:pic>
      <p:pic>
        <p:nvPicPr>
          <p:cNvPr id="58373" name="Θέση εικόνας 19"/>
          <p:cNvPicPr>
            <a:picLocks noGrp="1" noChangeAspect="1"/>
          </p:cNvPicPr>
          <p:nvPr>
            <p:ph type="pic" sz="quarter" idx="15"/>
          </p:nvPr>
        </p:nvPicPr>
        <p:blipFill>
          <a:blip r:embed="rId5">
            <a:extLst>
              <a:ext uri="{28A0092B-C50C-407E-A947-70E740481C1C}">
                <a14:useLocalDpi xmlns:a14="http://schemas.microsoft.com/office/drawing/2010/main" val="0"/>
              </a:ext>
            </a:extLst>
          </a:blip>
          <a:srcRect l="-711" t="726" r="-711" b="726"/>
          <a:stretch>
            <a:fillRect/>
          </a:stretch>
        </p:blipFill>
        <p:spPr>
          <a:xfrm>
            <a:off x="3482975" y="4135438"/>
            <a:ext cx="2597150" cy="1892300"/>
          </a:xfrm>
        </p:spPr>
      </p:pic>
      <p:pic>
        <p:nvPicPr>
          <p:cNvPr id="58374" name="Θέση εικόνας 18"/>
          <p:cNvPicPr>
            <a:picLocks noGrp="1" noChangeAspect="1"/>
          </p:cNvPicPr>
          <p:nvPr>
            <p:ph type="pic" sz="quarter" idx="16"/>
          </p:nvPr>
        </p:nvPicPr>
        <p:blipFill>
          <a:blip r:embed="rId6">
            <a:extLst>
              <a:ext uri="{28A0092B-C50C-407E-A947-70E740481C1C}">
                <a14:useLocalDpi xmlns:a14="http://schemas.microsoft.com/office/drawing/2010/main" val="0"/>
              </a:ext>
            </a:extLst>
          </a:blip>
          <a:srcRect l="-1784" t="-7977" r="-1784" b="-7977"/>
          <a:stretch>
            <a:fillRect/>
          </a:stretch>
        </p:blipFill>
        <p:spPr>
          <a:xfrm>
            <a:off x="1116013" y="4078288"/>
            <a:ext cx="1989137" cy="2014537"/>
          </a:xfrm>
        </p:spPr>
      </p:pic>
      <p:sp>
        <p:nvSpPr>
          <p:cNvPr id="4" name="Θέση υποσέλιδου 3"/>
          <p:cNvSpPr>
            <a:spLocks noGrp="1"/>
          </p:cNvSpPr>
          <p:nvPr>
            <p:ph type="ftr" sz="quarter" idx="21"/>
          </p:nvPr>
        </p:nvSpPr>
        <p:spPr/>
        <p:txBody>
          <a:bodyPr/>
          <a:lstStyle/>
          <a:p>
            <a:pPr>
              <a:defRPr/>
            </a:pPr>
            <a:r>
              <a:rPr lang="el-GR" smtClean="0"/>
              <a:t>Ενότητα 11. Πλατυέλμινθες, Μεσόζωα και Νημερτίνοι</a:t>
            </a:r>
            <a:endParaRPr lang="en-US" dirty="0"/>
          </a:p>
        </p:txBody>
      </p:sp>
      <p:sp>
        <p:nvSpPr>
          <p:cNvPr id="5" name="Θέση αριθμού διαφάνειας 4"/>
          <p:cNvSpPr>
            <a:spLocks noGrp="1"/>
          </p:cNvSpPr>
          <p:nvPr>
            <p:ph type="sldNum" sz="quarter" idx="22"/>
          </p:nvPr>
        </p:nvSpPr>
        <p:spPr/>
        <p:txBody>
          <a:bodyPr/>
          <a:lstStyle/>
          <a:p>
            <a:pPr>
              <a:defRPr/>
            </a:pPr>
            <a:fld id="{12DBBCD2-7E8C-4136-AF2A-3FA3D8830ECC}" type="slidenum">
              <a:rPr lang="en-US" smtClean="0"/>
              <a:pPr>
                <a:defRPr/>
              </a:pPr>
              <a:t>36</a:t>
            </a:fld>
            <a:endParaRPr lang="en-US"/>
          </a:p>
        </p:txBody>
      </p:sp>
      <p:sp>
        <p:nvSpPr>
          <p:cNvPr id="11" name="TextBox 10"/>
          <p:cNvSpPr txBox="1"/>
          <p:nvPr/>
        </p:nvSpPr>
        <p:spPr>
          <a:xfrm>
            <a:off x="5842000" y="3741738"/>
            <a:ext cx="341760" cy="276999"/>
          </a:xfrm>
          <a:prstGeom prst="rect">
            <a:avLst/>
          </a:prstGeom>
          <a:noFill/>
        </p:spPr>
        <p:txBody>
          <a:bodyPr wrap="none">
            <a:spAutoFit/>
          </a:bodyPr>
          <a:lstStyle/>
          <a:p>
            <a:pPr>
              <a:defRPr/>
            </a:pPr>
            <a:r>
              <a:rPr lang="en-US" sz="1200" b="1" dirty="0" smtClean="0">
                <a:solidFill>
                  <a:schemeClr val="bg1"/>
                </a:solidFill>
                <a:latin typeface="+mj-lt"/>
              </a:rPr>
              <a:t>2</a:t>
            </a:r>
            <a:r>
              <a:rPr lang="el-GR" sz="1200" b="1" dirty="0" smtClean="0">
                <a:solidFill>
                  <a:schemeClr val="bg1"/>
                </a:solidFill>
                <a:latin typeface="+mj-lt"/>
              </a:rPr>
              <a:t>2</a:t>
            </a:r>
            <a:endParaRPr lang="el-GR" sz="1200" b="1" dirty="0">
              <a:solidFill>
                <a:schemeClr val="bg1"/>
              </a:solidFill>
              <a:latin typeface="+mj-lt"/>
            </a:endParaRPr>
          </a:p>
        </p:txBody>
      </p:sp>
      <p:sp>
        <p:nvSpPr>
          <p:cNvPr id="12" name="TextBox 11"/>
          <p:cNvSpPr txBox="1"/>
          <p:nvPr/>
        </p:nvSpPr>
        <p:spPr>
          <a:xfrm>
            <a:off x="7926388" y="3757613"/>
            <a:ext cx="341760" cy="276999"/>
          </a:xfrm>
          <a:prstGeom prst="rect">
            <a:avLst/>
          </a:prstGeom>
          <a:noFill/>
        </p:spPr>
        <p:txBody>
          <a:bodyPr wrap="none">
            <a:spAutoFit/>
          </a:bodyPr>
          <a:lstStyle/>
          <a:p>
            <a:pPr>
              <a:defRPr/>
            </a:pPr>
            <a:r>
              <a:rPr lang="en-US" sz="1200" b="1" dirty="0" smtClean="0">
                <a:solidFill>
                  <a:schemeClr val="bg1"/>
                </a:solidFill>
                <a:latin typeface="+mj-lt"/>
              </a:rPr>
              <a:t>2</a:t>
            </a:r>
            <a:r>
              <a:rPr lang="el-GR" sz="1200" b="1" dirty="0" smtClean="0">
                <a:solidFill>
                  <a:schemeClr val="bg1"/>
                </a:solidFill>
                <a:latin typeface="+mj-lt"/>
              </a:rPr>
              <a:t>3</a:t>
            </a:r>
            <a:endParaRPr lang="el-GR" sz="1200" b="1" dirty="0">
              <a:solidFill>
                <a:schemeClr val="bg1"/>
              </a:solidFill>
              <a:latin typeface="+mj-lt"/>
            </a:endParaRPr>
          </a:p>
        </p:txBody>
      </p:sp>
      <p:pic>
        <p:nvPicPr>
          <p:cNvPr id="58379" name="Θέση εικόνας 2"/>
          <p:cNvPicPr>
            <a:picLocks noGrp="1" noChangeAspect="1"/>
          </p:cNvPicPr>
          <p:nvPr>
            <p:ph type="pic" sz="quarter" idx="12"/>
          </p:nvPr>
        </p:nvPicPr>
        <p:blipFill>
          <a:blip r:embed="rId7">
            <a:extLst>
              <a:ext uri="{28A0092B-C50C-407E-A947-70E740481C1C}">
                <a14:useLocalDpi xmlns:a14="http://schemas.microsoft.com/office/drawing/2010/main" val="0"/>
              </a:ext>
            </a:extLst>
          </a:blip>
          <a:srcRect l="5466" t="443" r="5466" b="443"/>
          <a:stretch>
            <a:fillRect/>
          </a:stretch>
        </p:blipFill>
        <p:spPr>
          <a:xfrm>
            <a:off x="1133475" y="1947863"/>
            <a:ext cx="2851150" cy="1812925"/>
          </a:xfrm>
        </p:spPr>
      </p:pic>
      <p:sp>
        <p:nvSpPr>
          <p:cNvPr id="13" name="TextBox 12"/>
          <p:cNvSpPr txBox="1"/>
          <p:nvPr/>
        </p:nvSpPr>
        <p:spPr>
          <a:xfrm>
            <a:off x="2759075" y="5661025"/>
            <a:ext cx="341760" cy="276999"/>
          </a:xfrm>
          <a:prstGeom prst="rect">
            <a:avLst/>
          </a:prstGeom>
          <a:noFill/>
        </p:spPr>
        <p:txBody>
          <a:bodyPr wrap="none">
            <a:spAutoFit/>
          </a:bodyPr>
          <a:lstStyle/>
          <a:p>
            <a:pPr>
              <a:defRPr/>
            </a:pPr>
            <a:r>
              <a:rPr lang="el-GR" sz="1200" b="1" dirty="0" smtClean="0">
                <a:solidFill>
                  <a:schemeClr val="bg1"/>
                </a:solidFill>
                <a:latin typeface="+mj-lt"/>
              </a:rPr>
              <a:t>24</a:t>
            </a:r>
            <a:endParaRPr lang="el-GR" sz="1200" b="1" dirty="0">
              <a:solidFill>
                <a:schemeClr val="bg1"/>
              </a:solidFill>
              <a:latin typeface="+mj-lt"/>
            </a:endParaRPr>
          </a:p>
        </p:txBody>
      </p:sp>
      <p:sp>
        <p:nvSpPr>
          <p:cNvPr id="14" name="TextBox 13"/>
          <p:cNvSpPr txBox="1"/>
          <p:nvPr/>
        </p:nvSpPr>
        <p:spPr>
          <a:xfrm>
            <a:off x="5734050" y="5661025"/>
            <a:ext cx="341760" cy="276999"/>
          </a:xfrm>
          <a:prstGeom prst="rect">
            <a:avLst/>
          </a:prstGeom>
          <a:noFill/>
        </p:spPr>
        <p:txBody>
          <a:bodyPr wrap="none">
            <a:spAutoFit/>
          </a:bodyPr>
          <a:lstStyle/>
          <a:p>
            <a:pPr>
              <a:defRPr/>
            </a:pPr>
            <a:r>
              <a:rPr lang="en-US" sz="1200" b="1" dirty="0" smtClean="0">
                <a:latin typeface="+mj-lt"/>
              </a:rPr>
              <a:t>2</a:t>
            </a:r>
            <a:r>
              <a:rPr lang="el-GR" sz="1200" b="1" dirty="0" smtClean="0">
                <a:latin typeface="+mj-lt"/>
              </a:rPr>
              <a:t>5</a:t>
            </a:r>
            <a:endParaRPr lang="el-GR" sz="1200" b="1" dirty="0">
              <a:latin typeface="+mj-lt"/>
            </a:endParaRPr>
          </a:p>
        </p:txBody>
      </p:sp>
      <p:sp>
        <p:nvSpPr>
          <p:cNvPr id="17" name="TextBox 16"/>
          <p:cNvSpPr txBox="1"/>
          <p:nvPr/>
        </p:nvSpPr>
        <p:spPr>
          <a:xfrm>
            <a:off x="3598863" y="3457575"/>
            <a:ext cx="341760" cy="276999"/>
          </a:xfrm>
          <a:prstGeom prst="rect">
            <a:avLst/>
          </a:prstGeom>
          <a:noFill/>
        </p:spPr>
        <p:txBody>
          <a:bodyPr wrap="none">
            <a:spAutoFit/>
          </a:bodyPr>
          <a:lstStyle/>
          <a:p>
            <a:pPr>
              <a:defRPr/>
            </a:pPr>
            <a:r>
              <a:rPr lang="en-US" sz="1200" b="1" dirty="0" smtClean="0">
                <a:solidFill>
                  <a:schemeClr val="bg1"/>
                </a:solidFill>
                <a:latin typeface="+mj-lt"/>
              </a:rPr>
              <a:t>2</a:t>
            </a:r>
            <a:r>
              <a:rPr lang="el-GR" sz="1200" b="1" dirty="0" smtClean="0">
                <a:solidFill>
                  <a:schemeClr val="bg1"/>
                </a:solidFill>
                <a:latin typeface="+mj-lt"/>
              </a:rPr>
              <a:t>1</a:t>
            </a:r>
            <a:endParaRPr lang="el-GR" sz="1200" b="1" dirty="0">
              <a:solidFill>
                <a:schemeClr val="bg1"/>
              </a:solidFill>
              <a:latin typeface="+mj-lt"/>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Τίτλος 1"/>
          <p:cNvSpPr>
            <a:spLocks noGrp="1"/>
          </p:cNvSpPr>
          <p:nvPr>
            <p:ph type="title"/>
          </p:nvPr>
        </p:nvSpPr>
        <p:spPr/>
        <p:txBody>
          <a:bodyPr/>
          <a:lstStyle/>
          <a:p>
            <a:pPr eaLnBrk="1" hangingPunct="1"/>
            <a:r>
              <a:rPr lang="el-GR" altLang="el-GR" dirty="0" smtClean="0">
                <a:solidFill>
                  <a:srgbClr val="0070C0"/>
                </a:solidFill>
              </a:rPr>
              <a:t>Ομοταξία Τρηματώδεις 1/2 </a:t>
            </a:r>
            <a:endParaRPr lang="en-US" altLang="el-GR" dirty="0" smtClean="0">
              <a:solidFill>
                <a:srgbClr val="0070C0"/>
              </a:solidFill>
            </a:endParaRPr>
          </a:p>
        </p:txBody>
      </p:sp>
      <p:sp>
        <p:nvSpPr>
          <p:cNvPr id="60419" name="Θέση περιεχομένου 8"/>
          <p:cNvSpPr>
            <a:spLocks noGrp="1"/>
          </p:cNvSpPr>
          <p:nvPr>
            <p:ph idx="1"/>
          </p:nvPr>
        </p:nvSpPr>
        <p:spPr>
          <a:xfrm>
            <a:off x="604838" y="1341438"/>
            <a:ext cx="7886700" cy="4984750"/>
          </a:xfrm>
        </p:spPr>
        <p:txBody>
          <a:bodyPr/>
          <a:lstStyle/>
          <a:p>
            <a:pPr eaLnBrk="1" hangingPunct="1"/>
            <a:endParaRPr lang="el-GR" altLang="en-US" sz="2400" dirty="0" smtClean="0">
              <a:cs typeface="Times New Roman" panose="02020603050405020304" pitchFamily="18" charset="0"/>
            </a:endParaRPr>
          </a:p>
          <a:p>
            <a:pPr eaLnBrk="1" hangingPunct="1"/>
            <a:r>
              <a:rPr lang="el-GR" altLang="en-US" sz="2400" dirty="0" smtClean="0">
                <a:cs typeface="Times New Roman" panose="02020603050405020304" pitchFamily="18" charset="0"/>
              </a:rPr>
              <a:t>Περιλαμβάνει </a:t>
            </a:r>
            <a:r>
              <a:rPr lang="el-GR" altLang="en-US" sz="2400" b="1" dirty="0" smtClean="0">
                <a:cs typeface="Times New Roman" panose="02020603050405020304" pitchFamily="18" charset="0"/>
              </a:rPr>
              <a:t>παρασιτικούς </a:t>
            </a:r>
            <a:r>
              <a:rPr lang="el-GR" altLang="en-US" sz="2400" b="1" dirty="0" err="1" smtClean="0">
                <a:cs typeface="Times New Roman" panose="02020603050405020304" pitchFamily="18" charset="0"/>
              </a:rPr>
              <a:t>Πλατυέλμινθες</a:t>
            </a:r>
            <a:r>
              <a:rPr lang="el-GR" altLang="en-US" sz="2400" b="1" dirty="0" smtClean="0">
                <a:cs typeface="Times New Roman" panose="02020603050405020304" pitchFamily="18" charset="0"/>
              </a:rPr>
              <a:t> </a:t>
            </a:r>
            <a:r>
              <a:rPr lang="el-GR" altLang="en-US" sz="2400" dirty="0" smtClean="0">
                <a:cs typeface="Times New Roman" panose="02020603050405020304" pitchFamily="18" charset="0"/>
              </a:rPr>
              <a:t>που προκαλούν πολλές ασθένειες με ιατρικό και οικονομικό ενδιαφέρον</a:t>
            </a:r>
          </a:p>
          <a:p>
            <a:pPr eaLnBrk="1" hangingPunct="1"/>
            <a:r>
              <a:rPr lang="el-GR" altLang="en-US" sz="2400" dirty="0" smtClean="0">
                <a:cs typeface="Times New Roman" panose="02020603050405020304" pitchFamily="18" charset="0"/>
              </a:rPr>
              <a:t>Εκτιμάται περίπου 24000 είδη</a:t>
            </a:r>
          </a:p>
          <a:p>
            <a:pPr eaLnBrk="1" hangingPunct="1"/>
            <a:r>
              <a:rPr lang="el-GR" altLang="en-US" sz="2400" dirty="0" smtClean="0">
                <a:cs typeface="Times New Roman" panose="02020603050405020304" pitchFamily="18" charset="0"/>
              </a:rPr>
              <a:t>Σχήμα σώματος πεπλατυσμένο </a:t>
            </a:r>
            <a:r>
              <a:rPr lang="el-GR" altLang="en-US" sz="2400" b="1" dirty="0" smtClean="0">
                <a:cs typeface="Times New Roman" panose="02020603050405020304" pitchFamily="18" charset="0"/>
              </a:rPr>
              <a:t>ωοειδές</a:t>
            </a:r>
            <a:r>
              <a:rPr lang="el-GR" altLang="en-US" sz="2400" dirty="0" smtClean="0">
                <a:cs typeface="Times New Roman" panose="02020603050405020304" pitchFamily="18" charset="0"/>
              </a:rPr>
              <a:t> με </a:t>
            </a:r>
            <a:r>
              <a:rPr lang="el-GR" altLang="en-US" sz="2400" b="1" dirty="0" err="1" smtClean="0">
                <a:cs typeface="Times New Roman" panose="02020603050405020304" pitchFamily="18" charset="0"/>
              </a:rPr>
              <a:t>συγκυτιακή</a:t>
            </a:r>
            <a:r>
              <a:rPr lang="el-GR" altLang="en-US" sz="2400" b="1" dirty="0" smtClean="0">
                <a:cs typeface="Times New Roman" panose="02020603050405020304" pitchFamily="18" charset="0"/>
              </a:rPr>
              <a:t> επιδερμίδα</a:t>
            </a:r>
          </a:p>
          <a:p>
            <a:pPr eaLnBrk="1" hangingPunct="1"/>
            <a:r>
              <a:rPr lang="el-GR" altLang="en-US" sz="2400" dirty="0" smtClean="0">
                <a:cs typeface="Times New Roman" panose="02020603050405020304" pitchFamily="18" charset="0"/>
              </a:rPr>
              <a:t>Υποχρεωτικοί ξενιστές τα </a:t>
            </a:r>
            <a:r>
              <a:rPr lang="el-GR" altLang="en-US" sz="2400" b="1" dirty="0" smtClean="0">
                <a:cs typeface="Times New Roman" panose="02020603050405020304" pitchFamily="18" charset="0"/>
              </a:rPr>
              <a:t>Μαλάκια (ενδιάμεσος) και οι Ιχθύες (τελικός) (</a:t>
            </a:r>
            <a:r>
              <a:rPr lang="el-GR" altLang="en-US" sz="2400" b="1" dirty="0" err="1" smtClean="0">
                <a:cs typeface="Times New Roman" panose="02020603050405020304" pitchFamily="18" charset="0"/>
              </a:rPr>
              <a:t>Ασπιδογάστριοι</a:t>
            </a:r>
            <a:r>
              <a:rPr lang="el-GR" altLang="en-US" sz="2400" b="1" dirty="0" smtClean="0">
                <a:cs typeface="Times New Roman" panose="02020603050405020304" pitchFamily="18" charset="0"/>
              </a:rPr>
              <a:t>) </a:t>
            </a:r>
            <a:r>
              <a:rPr lang="el-GR" altLang="en-US" sz="2400" dirty="0" smtClean="0">
                <a:cs typeface="Times New Roman" panose="02020603050405020304" pitchFamily="18" charset="0"/>
              </a:rPr>
              <a:t>ή τα </a:t>
            </a:r>
            <a:r>
              <a:rPr lang="el-GR" altLang="en-US" sz="2400" b="1" dirty="0" smtClean="0">
                <a:cs typeface="Times New Roman" panose="02020603050405020304" pitchFamily="18" charset="0"/>
              </a:rPr>
              <a:t>Μαλάκια και </a:t>
            </a:r>
            <a:r>
              <a:rPr lang="el-GR" altLang="en-US" sz="2400" b="1" dirty="0" err="1" smtClean="0">
                <a:cs typeface="Times New Roman" panose="02020603050405020304" pitchFamily="18" charset="0"/>
              </a:rPr>
              <a:t>Σπονδυλόζωα</a:t>
            </a:r>
            <a:r>
              <a:rPr lang="el-GR" altLang="en-US" sz="2400" b="1" dirty="0" smtClean="0">
                <a:cs typeface="Times New Roman" panose="02020603050405020304" pitchFamily="18" charset="0"/>
              </a:rPr>
              <a:t> (Διγενείς)</a:t>
            </a:r>
          </a:p>
          <a:p>
            <a:pPr eaLnBrk="1" hangingPunct="1"/>
            <a:r>
              <a:rPr lang="el-GR" altLang="en-US" sz="2400" dirty="0" smtClean="0">
                <a:cs typeface="Times New Roman" panose="02020603050405020304" pitchFamily="18" charset="0"/>
              </a:rPr>
              <a:t>Είναι ερμαφρόδιτα αλλά αναπαράγονται με αγενή ή/και εγγενή τρόπο.</a:t>
            </a:r>
            <a:r>
              <a:rPr lang="el-GR" altLang="en-US" sz="2400" i="1" dirty="0" smtClean="0">
                <a:cs typeface="Times New Roman" panose="02020603050405020304" pitchFamily="18" charset="0"/>
              </a:rPr>
              <a:t>	</a:t>
            </a:r>
            <a:endParaRPr lang="en-US" altLang="el-GR" sz="2400" dirty="0" smtClean="0"/>
          </a:p>
        </p:txBody>
      </p:sp>
      <p:sp>
        <p:nvSpPr>
          <p:cNvPr id="4" name="Θέση υποσέλιδου 3"/>
          <p:cNvSpPr>
            <a:spLocks noGrp="1"/>
          </p:cNvSpPr>
          <p:nvPr>
            <p:ph type="ftr" sz="quarter" idx="10"/>
          </p:nvPr>
        </p:nvSpPr>
        <p:spPr/>
        <p:txBody>
          <a:bodyPr/>
          <a:lstStyle/>
          <a:p>
            <a:pPr>
              <a:defRPr/>
            </a:pPr>
            <a:r>
              <a:rPr lang="el-GR" smtClean="0"/>
              <a:t>Ενότητα 11. Πλατυέλμινθες, Μεσόζωα και Νημερτίνοι</a:t>
            </a:r>
            <a:endParaRPr lang="en-US" dirty="0"/>
          </a:p>
        </p:txBody>
      </p:sp>
      <p:sp>
        <p:nvSpPr>
          <p:cNvPr id="5" name="Θέση αριθμού διαφάνειας 4"/>
          <p:cNvSpPr>
            <a:spLocks noGrp="1"/>
          </p:cNvSpPr>
          <p:nvPr>
            <p:ph type="sldNum" sz="quarter" idx="11"/>
          </p:nvPr>
        </p:nvSpPr>
        <p:spPr/>
        <p:txBody>
          <a:bodyPr/>
          <a:lstStyle/>
          <a:p>
            <a:pPr>
              <a:defRPr/>
            </a:pPr>
            <a:fld id="{48E4F0DC-2DE9-4673-95FD-7CB78BC7509D}" type="slidenum">
              <a:rPr lang="en-US" smtClean="0"/>
              <a:pPr>
                <a:defRPr/>
              </a:pPr>
              <a:t>37</a:t>
            </a:fld>
            <a:endParaRPr 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Τίτλος 1"/>
          <p:cNvSpPr>
            <a:spLocks noGrp="1"/>
          </p:cNvSpPr>
          <p:nvPr>
            <p:ph type="title"/>
          </p:nvPr>
        </p:nvSpPr>
        <p:spPr/>
        <p:txBody>
          <a:bodyPr/>
          <a:lstStyle/>
          <a:p>
            <a:pPr eaLnBrk="1" hangingPunct="1"/>
            <a:r>
              <a:rPr lang="el-GR" altLang="el-GR" dirty="0" smtClean="0">
                <a:solidFill>
                  <a:srgbClr val="0070C0"/>
                </a:solidFill>
              </a:rPr>
              <a:t>Ομοταξία Τρηματώδεις 2/3 </a:t>
            </a:r>
            <a:endParaRPr lang="en-US" altLang="el-GR" dirty="0" smtClean="0">
              <a:solidFill>
                <a:srgbClr val="0070C0"/>
              </a:solidFill>
            </a:endParaRPr>
          </a:p>
        </p:txBody>
      </p:sp>
      <p:sp>
        <p:nvSpPr>
          <p:cNvPr id="4" name="Θέση υποσέλιδου 3"/>
          <p:cNvSpPr>
            <a:spLocks noGrp="1"/>
          </p:cNvSpPr>
          <p:nvPr>
            <p:ph type="ftr" sz="quarter" idx="10"/>
          </p:nvPr>
        </p:nvSpPr>
        <p:spPr/>
        <p:txBody>
          <a:bodyPr/>
          <a:lstStyle/>
          <a:p>
            <a:pPr>
              <a:defRPr/>
            </a:pPr>
            <a:r>
              <a:rPr lang="el-GR" smtClean="0"/>
              <a:t>Ενότητα 11. Πλατυέλμινθες, Μεσόζωα και Νημερτίνοι</a:t>
            </a:r>
            <a:endParaRPr lang="en-US" dirty="0"/>
          </a:p>
        </p:txBody>
      </p:sp>
      <p:sp>
        <p:nvSpPr>
          <p:cNvPr id="5" name="Θέση αριθμού διαφάνειας 4"/>
          <p:cNvSpPr>
            <a:spLocks noGrp="1"/>
          </p:cNvSpPr>
          <p:nvPr>
            <p:ph type="sldNum" sz="quarter" idx="11"/>
          </p:nvPr>
        </p:nvSpPr>
        <p:spPr/>
        <p:txBody>
          <a:bodyPr/>
          <a:lstStyle/>
          <a:p>
            <a:pPr>
              <a:defRPr/>
            </a:pPr>
            <a:fld id="{B29A19F3-CC5C-47B3-ABE0-143FD6449284}" type="slidenum">
              <a:rPr lang="en-US" smtClean="0"/>
              <a:pPr>
                <a:defRPr/>
              </a:pPr>
              <a:t>38</a:t>
            </a:fld>
            <a:endParaRPr lang="en-US"/>
          </a:p>
        </p:txBody>
      </p:sp>
      <p:sp>
        <p:nvSpPr>
          <p:cNvPr id="61445" name="Θέση περιεχομένου 6"/>
          <p:cNvSpPr>
            <a:spLocks noGrp="1"/>
          </p:cNvSpPr>
          <p:nvPr>
            <p:ph idx="1"/>
          </p:nvPr>
        </p:nvSpPr>
        <p:spPr>
          <a:xfrm>
            <a:off x="971550" y="1700213"/>
            <a:ext cx="6913563" cy="4351337"/>
          </a:xfrm>
        </p:spPr>
        <p:txBody>
          <a:bodyPr/>
          <a:lstStyle/>
          <a:p>
            <a:pPr marL="0" indent="0" eaLnBrk="1" hangingPunct="1">
              <a:buFont typeface="Arial" panose="020B0604020202020204" pitchFamily="34" charset="0"/>
              <a:buNone/>
            </a:pPr>
            <a:r>
              <a:rPr lang="el-GR" altLang="en-US" sz="2600" smtClean="0">
                <a:cs typeface="Times New Roman" panose="02020603050405020304" pitchFamily="18" charset="0"/>
              </a:rPr>
              <a:t>                  Ομοταξία: </a:t>
            </a:r>
            <a:r>
              <a:rPr lang="el-GR" altLang="en-US" sz="2600" b="1" smtClean="0">
                <a:cs typeface="Times New Roman" panose="02020603050405020304" pitchFamily="18" charset="0"/>
              </a:rPr>
              <a:t>Τρηματώδεις</a:t>
            </a:r>
            <a:r>
              <a:rPr lang="en-US" altLang="en-US" sz="2600" b="1" smtClean="0">
                <a:cs typeface="Times New Roman" panose="02020603050405020304" pitchFamily="18" charset="0"/>
              </a:rPr>
              <a:t> </a:t>
            </a:r>
          </a:p>
          <a:p>
            <a:pPr marL="0" indent="0" eaLnBrk="1" hangingPunct="1">
              <a:spcBef>
                <a:spcPts val="600"/>
              </a:spcBef>
              <a:buFont typeface="Arial" panose="020B0604020202020204" pitchFamily="34" charset="0"/>
              <a:buNone/>
            </a:pPr>
            <a:r>
              <a:rPr lang="el-GR" altLang="en-US" sz="2600" smtClean="0">
                <a:cs typeface="Times New Roman" panose="02020603050405020304" pitchFamily="18" charset="0"/>
              </a:rPr>
              <a:t>		 Υφομοταξία</a:t>
            </a:r>
            <a:r>
              <a:rPr lang="el-GR" altLang="en-US" sz="2600" b="1" smtClean="0">
                <a:cs typeface="Times New Roman" panose="02020603050405020304" pitchFamily="18" charset="0"/>
              </a:rPr>
              <a:t>: Διγενείς</a:t>
            </a:r>
            <a:endParaRPr lang="en-GB" altLang="en-US" sz="2600" b="1" smtClean="0">
              <a:cs typeface="Times New Roman" panose="02020603050405020304" pitchFamily="18" charset="0"/>
            </a:endParaRPr>
          </a:p>
          <a:p>
            <a:pPr marL="0" indent="0" eaLnBrk="1" hangingPunct="1">
              <a:spcBef>
                <a:spcPts val="600"/>
              </a:spcBef>
              <a:buFont typeface="Arial" panose="020B0604020202020204" pitchFamily="34" charset="0"/>
              <a:buNone/>
            </a:pPr>
            <a:r>
              <a:rPr lang="el-GR" altLang="en-US" sz="2600" smtClean="0">
                <a:cs typeface="Times New Roman" panose="02020603050405020304" pitchFamily="18" charset="0"/>
              </a:rPr>
              <a:t>                              Τάξεις: 5</a:t>
            </a:r>
          </a:p>
          <a:p>
            <a:pPr marL="0" indent="0" eaLnBrk="1" hangingPunct="1">
              <a:spcBef>
                <a:spcPts val="600"/>
              </a:spcBef>
              <a:buFont typeface="Arial" panose="020B0604020202020204" pitchFamily="34" charset="0"/>
              <a:buNone/>
            </a:pPr>
            <a:r>
              <a:rPr lang="el-GR" altLang="en-US" sz="2600" smtClean="0">
                <a:cs typeface="Times New Roman" panose="02020603050405020304" pitchFamily="18" charset="0"/>
              </a:rPr>
              <a:t>                          Οικογένειες: 50</a:t>
            </a:r>
          </a:p>
          <a:p>
            <a:pPr marL="0" indent="0" eaLnBrk="1" hangingPunct="1">
              <a:spcBef>
                <a:spcPts val="600"/>
              </a:spcBef>
              <a:buFont typeface="Arial" panose="020B0604020202020204" pitchFamily="34" charset="0"/>
              <a:buNone/>
            </a:pPr>
            <a:r>
              <a:rPr lang="el-GR" altLang="en-US" sz="2600" smtClean="0">
                <a:cs typeface="Times New Roman" panose="02020603050405020304" pitchFamily="18" charset="0"/>
              </a:rPr>
              <a:t>                              Είδη: 6000 γνωστά</a:t>
            </a:r>
            <a:endParaRPr lang="en-US" altLang="en-US" sz="2600" smtClean="0">
              <a:cs typeface="Times New Roman" panose="02020603050405020304" pitchFamily="18" charset="0"/>
            </a:endParaRPr>
          </a:p>
          <a:p>
            <a:pPr marL="0" indent="0" eaLnBrk="1" hangingPunct="1">
              <a:spcBef>
                <a:spcPts val="600"/>
              </a:spcBef>
              <a:buFont typeface="Arial" panose="020B0604020202020204" pitchFamily="34" charset="0"/>
              <a:buNone/>
            </a:pPr>
            <a:r>
              <a:rPr lang="el-GR" altLang="en-US" sz="2600" smtClean="0">
                <a:cs typeface="Times New Roman" panose="02020603050405020304" pitchFamily="18" charset="0"/>
              </a:rPr>
              <a:t>		  Υφομοταξία: </a:t>
            </a:r>
            <a:r>
              <a:rPr lang="el-GR" altLang="en-US" sz="2600" b="1" smtClean="0">
                <a:cs typeface="Times New Roman" panose="02020603050405020304" pitchFamily="18" charset="0"/>
              </a:rPr>
              <a:t>Ασπιδογάστριοι</a:t>
            </a:r>
            <a:r>
              <a:rPr lang="el-GR" altLang="en-US" sz="2600" smtClean="0">
                <a:cs typeface="Times New Roman" panose="02020603050405020304" pitchFamily="18" charset="0"/>
              </a:rPr>
              <a:t> 				     Τάξεις: -</a:t>
            </a:r>
          </a:p>
          <a:p>
            <a:pPr marL="0" indent="0" eaLnBrk="1" hangingPunct="1">
              <a:spcBef>
                <a:spcPts val="600"/>
              </a:spcBef>
              <a:buFont typeface="Arial" panose="020B0604020202020204" pitchFamily="34" charset="0"/>
              <a:buNone/>
            </a:pPr>
            <a:r>
              <a:rPr lang="el-GR" altLang="en-US" sz="2600" smtClean="0">
                <a:cs typeface="Times New Roman" panose="02020603050405020304" pitchFamily="18" charset="0"/>
              </a:rPr>
              <a:t>                           Οικογένειες: 4</a:t>
            </a:r>
          </a:p>
          <a:p>
            <a:pPr marL="0" indent="0" eaLnBrk="1" hangingPunct="1">
              <a:spcBef>
                <a:spcPts val="600"/>
              </a:spcBef>
              <a:buFont typeface="Arial" panose="020B0604020202020204" pitchFamily="34" charset="0"/>
              <a:buNone/>
            </a:pPr>
            <a:r>
              <a:rPr lang="el-GR" altLang="en-US" sz="2600" smtClean="0">
                <a:cs typeface="Times New Roman" panose="02020603050405020304" pitchFamily="18" charset="0"/>
              </a:rPr>
              <a:t>                              Είδη: 80</a:t>
            </a:r>
          </a:p>
          <a:p>
            <a:pPr marL="0" indent="0" eaLnBrk="1" hangingPunct="1">
              <a:buFont typeface="Arial" panose="020B0604020202020204" pitchFamily="34" charset="0"/>
              <a:buNone/>
            </a:pPr>
            <a:endParaRPr lang="en-US" altLang="el-GR" smtClean="0"/>
          </a:p>
        </p:txBody>
      </p:sp>
      <p:cxnSp>
        <p:nvCxnSpPr>
          <p:cNvPr id="10" name="Elbow Connector 4"/>
          <p:cNvCxnSpPr>
            <a:cxnSpLocks noChangeShapeType="1"/>
          </p:cNvCxnSpPr>
          <p:nvPr/>
        </p:nvCxnSpPr>
        <p:spPr bwMode="auto">
          <a:xfrm>
            <a:off x="2195513" y="2276475"/>
            <a:ext cx="304800" cy="228600"/>
          </a:xfrm>
          <a:prstGeom prst="bentConnector3">
            <a:avLst>
              <a:gd name="adj1" fmla="val -2778"/>
            </a:avLst>
          </a:prstGeom>
          <a:ln>
            <a:headEnd/>
            <a:tailEnd type="arrow" w="med" len="med"/>
          </a:ln>
        </p:spPr>
        <p:style>
          <a:lnRef idx="1">
            <a:schemeClr val="dk1"/>
          </a:lnRef>
          <a:fillRef idx="0">
            <a:schemeClr val="dk1"/>
          </a:fillRef>
          <a:effectRef idx="0">
            <a:schemeClr val="dk1"/>
          </a:effectRef>
          <a:fontRef idx="minor">
            <a:schemeClr val="tx1"/>
          </a:fontRef>
        </p:style>
      </p:cxnSp>
      <p:cxnSp>
        <p:nvCxnSpPr>
          <p:cNvPr id="11" name="Elbow Connector 4"/>
          <p:cNvCxnSpPr>
            <a:cxnSpLocks noChangeShapeType="1"/>
          </p:cNvCxnSpPr>
          <p:nvPr/>
        </p:nvCxnSpPr>
        <p:spPr bwMode="auto">
          <a:xfrm>
            <a:off x="2195513" y="3983038"/>
            <a:ext cx="304800" cy="228600"/>
          </a:xfrm>
          <a:prstGeom prst="bentConnector3">
            <a:avLst>
              <a:gd name="adj1" fmla="val -2778"/>
            </a:avLst>
          </a:prstGeom>
          <a:ln>
            <a:headEnd/>
            <a:tailEnd type="arrow" w="med" len="med"/>
          </a:ln>
        </p:spPr>
        <p:style>
          <a:lnRef idx="1">
            <a:schemeClr val="dk1"/>
          </a:lnRef>
          <a:fillRef idx="0">
            <a:schemeClr val="dk1"/>
          </a:fillRef>
          <a:effectRef idx="0">
            <a:schemeClr val="dk1"/>
          </a:effectRef>
          <a:fontRef idx="minor">
            <a:schemeClr val="tx1"/>
          </a:fontRef>
        </p:style>
      </p:cxn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Τίτλος 1"/>
          <p:cNvSpPr>
            <a:spLocks noGrp="1"/>
          </p:cNvSpPr>
          <p:nvPr>
            <p:ph type="title"/>
          </p:nvPr>
        </p:nvSpPr>
        <p:spPr/>
        <p:txBody>
          <a:bodyPr/>
          <a:lstStyle/>
          <a:p>
            <a:pPr eaLnBrk="1" hangingPunct="1"/>
            <a:r>
              <a:rPr lang="el-GR" altLang="el-GR" dirty="0" smtClean="0">
                <a:solidFill>
                  <a:srgbClr val="0070C0"/>
                </a:solidFill>
              </a:rPr>
              <a:t>Ομοταξία Τρηματώδεις 3/3 </a:t>
            </a:r>
            <a:endParaRPr lang="en-US" altLang="el-GR" dirty="0" smtClean="0">
              <a:solidFill>
                <a:srgbClr val="0070C0"/>
              </a:solidFill>
            </a:endParaRPr>
          </a:p>
        </p:txBody>
      </p:sp>
      <p:pic>
        <p:nvPicPr>
          <p:cNvPr id="62467" name="Θέση εικόνας 20"/>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624" t="150" r="-624" b="150"/>
          <a:stretch>
            <a:fillRect/>
          </a:stretch>
        </p:blipFill>
        <p:spPr>
          <a:xfrm>
            <a:off x="422275" y="1566863"/>
            <a:ext cx="2298700" cy="4310062"/>
          </a:xfrm>
        </p:spPr>
      </p:pic>
      <p:pic>
        <p:nvPicPr>
          <p:cNvPr id="62468" name="Θέση εικόνας 27"/>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l="-194" t="-29300" r="-194" b="-29300"/>
          <a:stretch>
            <a:fillRect/>
          </a:stretch>
        </p:blipFill>
        <p:spPr>
          <a:xfrm>
            <a:off x="5045075" y="1344613"/>
            <a:ext cx="2281238" cy="2465387"/>
          </a:xfrm>
        </p:spPr>
      </p:pic>
      <p:pic>
        <p:nvPicPr>
          <p:cNvPr id="62469" name="Θέση εικόνας 29"/>
          <p:cNvPicPr>
            <a:picLocks noGrp="1" noChangeAspect="1"/>
          </p:cNvPicPr>
          <p:nvPr>
            <p:ph type="pic" sz="quarter" idx="15"/>
          </p:nvPr>
        </p:nvPicPr>
        <p:blipFill>
          <a:blip r:embed="rId5">
            <a:extLst>
              <a:ext uri="{28A0092B-C50C-407E-A947-70E740481C1C}">
                <a14:useLocalDpi xmlns:a14="http://schemas.microsoft.com/office/drawing/2010/main" val="0"/>
              </a:ext>
            </a:extLst>
          </a:blip>
          <a:srcRect l="-17812" t="-381" r="-17812" b="-381"/>
          <a:stretch>
            <a:fillRect/>
          </a:stretch>
        </p:blipFill>
        <p:spPr>
          <a:xfrm>
            <a:off x="4454525" y="3548063"/>
            <a:ext cx="3100388" cy="2303462"/>
          </a:xfrm>
        </p:spPr>
      </p:pic>
      <p:pic>
        <p:nvPicPr>
          <p:cNvPr id="62470" name="Θέση εικόνας 28"/>
          <p:cNvPicPr>
            <a:picLocks noGrp="1" noChangeAspect="1"/>
          </p:cNvPicPr>
          <p:nvPr>
            <p:ph type="pic" sz="quarter" idx="16"/>
          </p:nvPr>
        </p:nvPicPr>
        <p:blipFill>
          <a:blip r:embed="rId6">
            <a:extLst>
              <a:ext uri="{28A0092B-C50C-407E-A947-70E740481C1C}">
                <a14:useLocalDpi xmlns:a14="http://schemas.microsoft.com/office/drawing/2010/main" val="0"/>
              </a:ext>
            </a:extLst>
          </a:blip>
          <a:srcRect l="-12326" t="-72" r="-12326" b="-72"/>
          <a:stretch>
            <a:fillRect/>
          </a:stretch>
        </p:blipFill>
        <p:spPr>
          <a:xfrm>
            <a:off x="2722563" y="3482975"/>
            <a:ext cx="2032000" cy="2393950"/>
          </a:xfrm>
        </p:spPr>
      </p:pic>
      <p:sp>
        <p:nvSpPr>
          <p:cNvPr id="4" name="Θέση υποσέλιδου 3"/>
          <p:cNvSpPr>
            <a:spLocks noGrp="1"/>
          </p:cNvSpPr>
          <p:nvPr>
            <p:ph type="ftr" sz="quarter" idx="21"/>
          </p:nvPr>
        </p:nvSpPr>
        <p:spPr/>
        <p:txBody>
          <a:bodyPr/>
          <a:lstStyle/>
          <a:p>
            <a:pPr>
              <a:defRPr/>
            </a:pPr>
            <a:r>
              <a:rPr lang="el-GR" smtClean="0"/>
              <a:t>Ενότητα 11. Πλατυέλμινθες, Μεσόζωα και Νημερτίνοι</a:t>
            </a:r>
            <a:endParaRPr lang="en-US" dirty="0"/>
          </a:p>
        </p:txBody>
      </p:sp>
      <p:sp>
        <p:nvSpPr>
          <p:cNvPr id="5" name="Θέση αριθμού διαφάνειας 4"/>
          <p:cNvSpPr>
            <a:spLocks noGrp="1"/>
          </p:cNvSpPr>
          <p:nvPr>
            <p:ph type="sldNum" sz="quarter" idx="22"/>
          </p:nvPr>
        </p:nvSpPr>
        <p:spPr/>
        <p:txBody>
          <a:bodyPr/>
          <a:lstStyle/>
          <a:p>
            <a:pPr>
              <a:defRPr/>
            </a:pPr>
            <a:fld id="{D31E0D2D-106A-42A8-966C-72BAF97653F4}" type="slidenum">
              <a:rPr lang="en-US" smtClean="0"/>
              <a:pPr>
                <a:defRPr/>
              </a:pPr>
              <a:t>39</a:t>
            </a:fld>
            <a:endParaRPr lang="en-US"/>
          </a:p>
        </p:txBody>
      </p:sp>
      <p:pic>
        <p:nvPicPr>
          <p:cNvPr id="62473" name="Θέση εικόνας 30"/>
          <p:cNvPicPr>
            <a:picLocks noGrp="1" noChangeAspect="1"/>
          </p:cNvPicPr>
          <p:nvPr>
            <p:ph type="pic" sz="quarter" idx="20"/>
          </p:nvPr>
        </p:nvPicPr>
        <p:blipFill>
          <a:blip r:embed="rId7">
            <a:extLst>
              <a:ext uri="{28A0092B-C50C-407E-A947-70E740481C1C}">
                <a14:useLocalDpi xmlns:a14="http://schemas.microsoft.com/office/drawing/2010/main" val="0"/>
              </a:ext>
            </a:extLst>
          </a:blip>
          <a:srcRect l="-15625" t="-1390" r="-15625" b="-1390"/>
          <a:stretch>
            <a:fillRect/>
          </a:stretch>
        </p:blipFill>
        <p:spPr>
          <a:xfrm>
            <a:off x="7023100" y="1858963"/>
            <a:ext cx="2019300" cy="3902075"/>
          </a:xfrm>
        </p:spPr>
      </p:pic>
      <p:sp>
        <p:nvSpPr>
          <p:cNvPr id="11" name="TextBox 10"/>
          <p:cNvSpPr txBox="1"/>
          <p:nvPr/>
        </p:nvSpPr>
        <p:spPr>
          <a:xfrm>
            <a:off x="2241550" y="5484813"/>
            <a:ext cx="341760" cy="276999"/>
          </a:xfrm>
          <a:prstGeom prst="rect">
            <a:avLst/>
          </a:prstGeom>
          <a:noFill/>
        </p:spPr>
        <p:txBody>
          <a:bodyPr wrap="none">
            <a:spAutoFit/>
          </a:bodyPr>
          <a:lstStyle/>
          <a:p>
            <a:pPr>
              <a:defRPr/>
            </a:pPr>
            <a:r>
              <a:rPr lang="en-US" sz="1200" b="1" dirty="0" smtClean="0">
                <a:solidFill>
                  <a:schemeClr val="bg1"/>
                </a:solidFill>
                <a:latin typeface="+mj-lt"/>
              </a:rPr>
              <a:t>2</a:t>
            </a:r>
            <a:r>
              <a:rPr lang="el-GR" sz="1200" b="1" dirty="0" smtClean="0">
                <a:solidFill>
                  <a:schemeClr val="bg1"/>
                </a:solidFill>
                <a:latin typeface="+mj-lt"/>
              </a:rPr>
              <a:t>6</a:t>
            </a:r>
            <a:endParaRPr lang="el-GR" sz="1200" b="1" dirty="0">
              <a:solidFill>
                <a:schemeClr val="bg1"/>
              </a:solidFill>
              <a:latin typeface="+mj-lt"/>
            </a:endParaRPr>
          </a:p>
        </p:txBody>
      </p:sp>
      <p:sp>
        <p:nvSpPr>
          <p:cNvPr id="13" name="TextBox 12"/>
          <p:cNvSpPr txBox="1"/>
          <p:nvPr/>
        </p:nvSpPr>
        <p:spPr>
          <a:xfrm>
            <a:off x="6935788" y="3090863"/>
            <a:ext cx="341760" cy="276999"/>
          </a:xfrm>
          <a:prstGeom prst="rect">
            <a:avLst/>
          </a:prstGeom>
          <a:noFill/>
        </p:spPr>
        <p:txBody>
          <a:bodyPr wrap="none">
            <a:spAutoFit/>
          </a:bodyPr>
          <a:lstStyle/>
          <a:p>
            <a:pPr>
              <a:defRPr/>
            </a:pPr>
            <a:r>
              <a:rPr lang="en-US" sz="1200" b="1" dirty="0" smtClean="0">
                <a:latin typeface="+mj-lt"/>
              </a:rPr>
              <a:t>2</a:t>
            </a:r>
            <a:r>
              <a:rPr lang="el-GR" sz="1200" b="1" dirty="0" smtClean="0">
                <a:latin typeface="+mj-lt"/>
              </a:rPr>
              <a:t>8</a:t>
            </a:r>
            <a:endParaRPr lang="el-GR" sz="1200" b="1" dirty="0">
              <a:latin typeface="+mj-lt"/>
            </a:endParaRPr>
          </a:p>
        </p:txBody>
      </p:sp>
      <p:sp>
        <p:nvSpPr>
          <p:cNvPr id="14" name="TextBox 13"/>
          <p:cNvSpPr txBox="1"/>
          <p:nvPr/>
        </p:nvSpPr>
        <p:spPr>
          <a:xfrm>
            <a:off x="4164013" y="5484813"/>
            <a:ext cx="341760" cy="276999"/>
          </a:xfrm>
          <a:prstGeom prst="rect">
            <a:avLst/>
          </a:prstGeom>
          <a:noFill/>
        </p:spPr>
        <p:txBody>
          <a:bodyPr wrap="none">
            <a:spAutoFit/>
          </a:bodyPr>
          <a:lstStyle/>
          <a:p>
            <a:pPr>
              <a:defRPr/>
            </a:pPr>
            <a:r>
              <a:rPr lang="el-GR" sz="1200" b="1" dirty="0" smtClean="0">
                <a:solidFill>
                  <a:schemeClr val="bg1"/>
                </a:solidFill>
                <a:latin typeface="+mj-lt"/>
              </a:rPr>
              <a:t>29</a:t>
            </a:r>
            <a:endParaRPr lang="el-GR" sz="1200" b="1" dirty="0">
              <a:solidFill>
                <a:schemeClr val="bg1"/>
              </a:solidFill>
              <a:latin typeface="+mj-lt"/>
            </a:endParaRPr>
          </a:p>
        </p:txBody>
      </p:sp>
      <p:sp>
        <p:nvSpPr>
          <p:cNvPr id="15" name="TextBox 14"/>
          <p:cNvSpPr txBox="1"/>
          <p:nvPr/>
        </p:nvSpPr>
        <p:spPr>
          <a:xfrm>
            <a:off x="6727825" y="5484813"/>
            <a:ext cx="341760" cy="276999"/>
          </a:xfrm>
          <a:prstGeom prst="rect">
            <a:avLst/>
          </a:prstGeom>
          <a:noFill/>
        </p:spPr>
        <p:txBody>
          <a:bodyPr wrap="none">
            <a:spAutoFit/>
          </a:bodyPr>
          <a:lstStyle/>
          <a:p>
            <a:pPr>
              <a:defRPr/>
            </a:pPr>
            <a:r>
              <a:rPr lang="el-GR" sz="1200" b="1" dirty="0" smtClean="0">
                <a:solidFill>
                  <a:schemeClr val="bg1"/>
                </a:solidFill>
                <a:latin typeface="+mj-lt"/>
              </a:rPr>
              <a:t>30</a:t>
            </a:r>
            <a:endParaRPr lang="el-GR" sz="1200" b="1" dirty="0">
              <a:solidFill>
                <a:schemeClr val="bg1"/>
              </a:solidFill>
              <a:latin typeface="+mj-lt"/>
            </a:endParaRPr>
          </a:p>
        </p:txBody>
      </p:sp>
      <p:pic>
        <p:nvPicPr>
          <p:cNvPr id="62478" name="Θέση εικόνας 2"/>
          <p:cNvPicPr>
            <a:picLocks noGrp="1" noChangeAspect="1"/>
          </p:cNvPicPr>
          <p:nvPr>
            <p:ph type="pic" sz="quarter" idx="13"/>
          </p:nvPr>
        </p:nvPicPr>
        <p:blipFill>
          <a:blip r:embed="rId8">
            <a:extLst>
              <a:ext uri="{28A0092B-C50C-407E-A947-70E740481C1C}">
                <a14:useLocalDpi xmlns:a14="http://schemas.microsoft.com/office/drawing/2010/main" val="0"/>
              </a:ext>
            </a:extLst>
          </a:blip>
          <a:srcRect l="1060" t="-25145" r="1060" b="-25145"/>
          <a:stretch>
            <a:fillRect/>
          </a:stretch>
        </p:blipFill>
        <p:spPr>
          <a:xfrm>
            <a:off x="2724150" y="1497013"/>
            <a:ext cx="2147888" cy="2060575"/>
          </a:xfrm>
        </p:spPr>
      </p:pic>
      <p:sp>
        <p:nvSpPr>
          <p:cNvPr id="16" name="TextBox 15"/>
          <p:cNvSpPr txBox="1"/>
          <p:nvPr/>
        </p:nvSpPr>
        <p:spPr>
          <a:xfrm>
            <a:off x="8507413" y="5359400"/>
            <a:ext cx="341760" cy="276999"/>
          </a:xfrm>
          <a:prstGeom prst="rect">
            <a:avLst/>
          </a:prstGeom>
          <a:noFill/>
        </p:spPr>
        <p:txBody>
          <a:bodyPr wrap="none">
            <a:spAutoFit/>
          </a:bodyPr>
          <a:lstStyle/>
          <a:p>
            <a:pPr>
              <a:defRPr/>
            </a:pPr>
            <a:r>
              <a:rPr lang="en-US" sz="1200" b="1" dirty="0" smtClean="0">
                <a:latin typeface="+mj-lt"/>
              </a:rPr>
              <a:t>3</a:t>
            </a:r>
            <a:r>
              <a:rPr lang="el-GR" sz="1200" b="1" dirty="0" smtClean="0">
                <a:latin typeface="+mj-lt"/>
              </a:rPr>
              <a:t>1</a:t>
            </a:r>
            <a:endParaRPr lang="el-GR" sz="1200" b="1" dirty="0">
              <a:latin typeface="+mj-lt"/>
            </a:endParaRPr>
          </a:p>
        </p:txBody>
      </p:sp>
      <p:sp>
        <p:nvSpPr>
          <p:cNvPr id="19" name="TextBox 18"/>
          <p:cNvSpPr txBox="1"/>
          <p:nvPr/>
        </p:nvSpPr>
        <p:spPr>
          <a:xfrm>
            <a:off x="4502150" y="2954338"/>
            <a:ext cx="341760" cy="276999"/>
          </a:xfrm>
          <a:prstGeom prst="rect">
            <a:avLst/>
          </a:prstGeom>
          <a:noFill/>
        </p:spPr>
        <p:txBody>
          <a:bodyPr wrap="none">
            <a:spAutoFit/>
          </a:bodyPr>
          <a:lstStyle/>
          <a:p>
            <a:pPr>
              <a:defRPr/>
            </a:pPr>
            <a:r>
              <a:rPr lang="en-US" sz="1200" b="1" dirty="0" smtClean="0">
                <a:latin typeface="+mj-lt"/>
              </a:rPr>
              <a:t>2</a:t>
            </a:r>
            <a:r>
              <a:rPr lang="el-GR" sz="1200" b="1" dirty="0" smtClean="0">
                <a:latin typeface="+mj-lt"/>
              </a:rPr>
              <a:t>7</a:t>
            </a:r>
            <a:endParaRPr lang="el-GR" sz="1200" b="1" dirty="0">
              <a:latin typeface="+mj-l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Τίτλος 1"/>
          <p:cNvSpPr>
            <a:spLocks noGrp="1"/>
          </p:cNvSpPr>
          <p:nvPr>
            <p:ph type="title"/>
          </p:nvPr>
        </p:nvSpPr>
        <p:spPr>
          <a:xfrm>
            <a:off x="606425" y="425450"/>
            <a:ext cx="8118475" cy="1325563"/>
          </a:xfrm>
        </p:spPr>
        <p:txBody>
          <a:bodyPr/>
          <a:lstStyle/>
          <a:p>
            <a:pPr eaLnBrk="1" hangingPunct="1"/>
            <a:r>
              <a:rPr lang="el-GR" altLang="en-US" sz="4000" dirty="0">
                <a:solidFill>
                  <a:srgbClr val="0070C0"/>
                </a:solidFill>
                <a:cs typeface="Times New Roman" panose="02020603050405020304" pitchFamily="18" charset="0"/>
              </a:rPr>
              <a:t>Πρωτογενής αμφίπλευρη </a:t>
            </a:r>
            <a:r>
              <a:rPr lang="el-GR" altLang="en-US" sz="4000" dirty="0" smtClean="0">
                <a:solidFill>
                  <a:srgbClr val="0070C0"/>
                </a:solidFill>
                <a:cs typeface="Times New Roman" panose="02020603050405020304" pitchFamily="18" charset="0"/>
              </a:rPr>
              <a:t/>
            </a:r>
            <a:br>
              <a:rPr lang="el-GR" altLang="en-US" sz="4000" dirty="0" smtClean="0">
                <a:solidFill>
                  <a:srgbClr val="0070C0"/>
                </a:solidFill>
                <a:cs typeface="Times New Roman" panose="02020603050405020304" pitchFamily="18" charset="0"/>
              </a:rPr>
            </a:br>
            <a:r>
              <a:rPr lang="el-GR" altLang="en-US" sz="4000" dirty="0" smtClean="0">
                <a:solidFill>
                  <a:srgbClr val="0070C0"/>
                </a:solidFill>
                <a:cs typeface="Times New Roman" panose="02020603050405020304" pitchFamily="18" charset="0"/>
              </a:rPr>
              <a:t>συμμετρία </a:t>
            </a:r>
            <a:r>
              <a:rPr lang="el-GR" altLang="en-US" sz="4000" dirty="0">
                <a:solidFill>
                  <a:srgbClr val="0070C0"/>
                </a:solidFill>
                <a:cs typeface="Times New Roman" panose="02020603050405020304" pitchFamily="18" charset="0"/>
              </a:rPr>
              <a:t>σώματος </a:t>
            </a:r>
            <a:r>
              <a:rPr lang="el-GR" altLang="en-US" sz="4000" dirty="0" smtClean="0">
                <a:solidFill>
                  <a:srgbClr val="0070C0"/>
                </a:solidFill>
                <a:cs typeface="Times New Roman" panose="02020603050405020304" pitchFamily="18" charset="0"/>
              </a:rPr>
              <a:t> 2/2</a:t>
            </a:r>
            <a:endParaRPr lang="en-US" altLang="el-GR" sz="4000" dirty="0" smtClean="0">
              <a:solidFill>
                <a:srgbClr val="0070C0"/>
              </a:solidFill>
            </a:endParaRPr>
          </a:p>
        </p:txBody>
      </p:sp>
      <p:sp>
        <p:nvSpPr>
          <p:cNvPr id="9219" name="Θέση περιεχομένου 5"/>
          <p:cNvSpPr>
            <a:spLocks noGrp="1"/>
          </p:cNvSpPr>
          <p:nvPr>
            <p:ph idx="1"/>
          </p:nvPr>
        </p:nvSpPr>
        <p:spPr>
          <a:xfrm>
            <a:off x="606425" y="1603375"/>
            <a:ext cx="8343900" cy="4562475"/>
          </a:xfrm>
        </p:spPr>
        <p:txBody>
          <a:bodyPr/>
          <a:lstStyle/>
          <a:p>
            <a:pPr marL="0" indent="0" eaLnBrk="1" hangingPunct="1">
              <a:spcBef>
                <a:spcPts val="1800"/>
              </a:spcBef>
            </a:pPr>
            <a:endParaRPr lang="el-GR" altLang="en-US" sz="2600" dirty="0" smtClean="0">
              <a:cs typeface="Times New Roman" panose="02020603050405020304" pitchFamily="18" charset="0"/>
            </a:endParaRPr>
          </a:p>
          <a:p>
            <a:pPr eaLnBrk="1" hangingPunct="1">
              <a:spcBef>
                <a:spcPts val="1800"/>
              </a:spcBef>
            </a:pPr>
            <a:r>
              <a:rPr lang="el-GR" altLang="en-US" sz="2600" dirty="0" smtClean="0">
                <a:cs typeface="Times New Roman" panose="02020603050405020304" pitchFamily="18" charset="0"/>
              </a:rPr>
              <a:t>Τα </a:t>
            </a:r>
            <a:r>
              <a:rPr lang="el-GR" altLang="en-US" sz="2600" dirty="0" err="1" smtClean="0">
                <a:cs typeface="Times New Roman" panose="02020603050405020304" pitchFamily="18" charset="0"/>
              </a:rPr>
              <a:t>ακοιλωματικά</a:t>
            </a:r>
            <a:r>
              <a:rPr lang="el-GR" altLang="en-US" sz="2600" dirty="0" smtClean="0">
                <a:cs typeface="Times New Roman" panose="02020603050405020304" pitchFamily="18" charset="0"/>
              </a:rPr>
              <a:t> δεν έχουν κοίλωμα. Αλλά και τα </a:t>
            </a:r>
            <a:r>
              <a:rPr lang="el-GR" altLang="en-US" sz="2600" dirty="0" err="1" smtClean="0">
                <a:cs typeface="Times New Roman" panose="02020603050405020304" pitchFamily="18" charset="0"/>
              </a:rPr>
              <a:t>διπλοβλαστικά</a:t>
            </a:r>
            <a:r>
              <a:rPr lang="el-GR" altLang="en-US" sz="2600" dirty="0" smtClean="0">
                <a:cs typeface="Times New Roman" panose="02020603050405020304" pitchFamily="18" charset="0"/>
              </a:rPr>
              <a:t> δεν έχουν κοίλωμα αλλά δεν αποκαλούνται </a:t>
            </a:r>
            <a:r>
              <a:rPr lang="el-GR" altLang="en-US" sz="2600" dirty="0" err="1" smtClean="0">
                <a:cs typeface="Times New Roman" panose="02020603050405020304" pitchFamily="18" charset="0"/>
              </a:rPr>
              <a:t>ακοιλωματικά</a:t>
            </a:r>
            <a:r>
              <a:rPr lang="el-GR" altLang="en-US" sz="2600" dirty="0" smtClean="0">
                <a:cs typeface="Times New Roman" panose="02020603050405020304" pitchFamily="18" charset="0"/>
              </a:rPr>
              <a:t>. </a:t>
            </a:r>
            <a:r>
              <a:rPr lang="el-GR" altLang="en-US" sz="2600" b="1" dirty="0" smtClean="0">
                <a:cs typeface="Times New Roman" panose="02020603050405020304" pitchFamily="18" charset="0"/>
              </a:rPr>
              <a:t>Ο όρος </a:t>
            </a:r>
            <a:r>
              <a:rPr lang="el-GR" altLang="en-US" sz="2600" b="1" dirty="0" err="1" smtClean="0">
                <a:cs typeface="Times New Roman" panose="02020603050405020304" pitchFamily="18" charset="0"/>
              </a:rPr>
              <a:t>ακοιλωματικά</a:t>
            </a:r>
            <a:r>
              <a:rPr lang="el-GR" altLang="en-US" sz="2600" b="1" dirty="0" smtClean="0">
                <a:cs typeface="Times New Roman" panose="02020603050405020304" pitchFamily="18" charset="0"/>
              </a:rPr>
              <a:t> χρησιμοποιείται για ζώα που διαθέτουν μεσόδερμα</a:t>
            </a:r>
            <a:r>
              <a:rPr lang="el-GR" altLang="en-US" sz="2600" dirty="0" smtClean="0">
                <a:cs typeface="Times New Roman" panose="02020603050405020304" pitchFamily="18" charset="0"/>
              </a:rPr>
              <a:t>. </a:t>
            </a:r>
          </a:p>
          <a:p>
            <a:pPr eaLnBrk="1" hangingPunct="1">
              <a:spcBef>
                <a:spcPts val="1800"/>
              </a:spcBef>
            </a:pPr>
            <a:r>
              <a:rPr lang="el-GR" altLang="en-US" sz="2600" dirty="0" smtClean="0">
                <a:cs typeface="Times New Roman" panose="02020603050405020304" pitchFamily="18" charset="0"/>
              </a:rPr>
              <a:t>Οι </a:t>
            </a:r>
            <a:r>
              <a:rPr lang="el-GR" altLang="en-US" sz="2600" dirty="0" err="1" smtClean="0">
                <a:cs typeface="Times New Roman" panose="02020603050405020304" pitchFamily="18" charset="0"/>
              </a:rPr>
              <a:t>Πλατυέλμινθες</a:t>
            </a:r>
            <a:r>
              <a:rPr lang="el-GR" altLang="en-US" sz="2600" dirty="0" smtClean="0">
                <a:cs typeface="Times New Roman" panose="02020603050405020304" pitchFamily="18" charset="0"/>
              </a:rPr>
              <a:t> αναφέρονται ως </a:t>
            </a:r>
            <a:r>
              <a:rPr lang="el-GR" altLang="en-US" sz="2600" dirty="0" err="1" smtClean="0">
                <a:cs typeface="Times New Roman" panose="02020603050405020304" pitchFamily="18" charset="0"/>
              </a:rPr>
              <a:t>ακοιλωματικοί</a:t>
            </a:r>
            <a:r>
              <a:rPr lang="el-GR" altLang="en-US" sz="2600" dirty="0" smtClean="0">
                <a:cs typeface="Times New Roman" panose="02020603050405020304" pitchFamily="18" charset="0"/>
              </a:rPr>
              <a:t> και οι </a:t>
            </a:r>
            <a:r>
              <a:rPr lang="el-GR" altLang="en-US" sz="2600" dirty="0" err="1" smtClean="0">
                <a:cs typeface="Times New Roman" panose="02020603050405020304" pitchFamily="18" charset="0"/>
              </a:rPr>
              <a:t>Νημερτίνοι</a:t>
            </a:r>
            <a:r>
              <a:rPr lang="el-GR" altLang="en-US" sz="2600" dirty="0" smtClean="0">
                <a:cs typeface="Times New Roman" panose="02020603050405020304" pitchFamily="18" charset="0"/>
              </a:rPr>
              <a:t> ως </a:t>
            </a:r>
            <a:r>
              <a:rPr lang="el-GR" altLang="en-US" sz="2600" dirty="0" err="1" smtClean="0">
                <a:cs typeface="Times New Roman" panose="02020603050405020304" pitchFamily="18" charset="0"/>
              </a:rPr>
              <a:t>κοιλωματικοί</a:t>
            </a:r>
            <a:r>
              <a:rPr lang="el-GR" altLang="en-US" sz="2600" dirty="0" smtClean="0">
                <a:cs typeface="Times New Roman" panose="02020603050405020304" pitchFamily="18" charset="0"/>
              </a:rPr>
              <a:t>.</a:t>
            </a:r>
            <a:endParaRPr lang="el-GR" altLang="en-US" sz="2600" b="1" dirty="0" smtClean="0">
              <a:cs typeface="Times New Roman" panose="02020603050405020304" pitchFamily="18" charset="0"/>
            </a:endParaRPr>
          </a:p>
          <a:p>
            <a:pPr eaLnBrk="1" hangingPunct="1">
              <a:spcBef>
                <a:spcPts val="1800"/>
              </a:spcBef>
            </a:pPr>
            <a:r>
              <a:rPr lang="el-GR" altLang="en-US" sz="2600" b="1" dirty="0" err="1" smtClean="0">
                <a:cs typeface="Times New Roman" panose="02020603050405020304" pitchFamily="18" charset="0"/>
              </a:rPr>
              <a:t>Κεφαλοποίηση</a:t>
            </a:r>
            <a:r>
              <a:rPr lang="el-GR" altLang="en-US" sz="2600" b="1" dirty="0" smtClean="0">
                <a:cs typeface="Times New Roman" panose="02020603050405020304" pitchFamily="18" charset="0"/>
              </a:rPr>
              <a:t>: </a:t>
            </a:r>
            <a:r>
              <a:rPr lang="el-GR" altLang="en-US" sz="2600" dirty="0" smtClean="0">
                <a:cs typeface="Times New Roman" panose="02020603050405020304" pitchFamily="18" charset="0"/>
              </a:rPr>
              <a:t>Επέτρεψε </a:t>
            </a:r>
            <a:r>
              <a:rPr lang="el-GR" altLang="en-US" sz="2600" dirty="0" smtClean="0">
                <a:cs typeface="Times New Roman" panose="02020603050405020304" pitchFamily="18" charset="0"/>
              </a:rPr>
              <a:t>τη ενεργή, κατευθυνόμενη κίνηση με την παρουσία 2 άκρων, ενός κεφαλικού και ενός ουραίου.</a:t>
            </a:r>
            <a:endParaRPr lang="el-GR" altLang="en-US" sz="2600" b="1" dirty="0" smtClean="0">
              <a:cs typeface="Times New Roman" panose="02020603050405020304" pitchFamily="18" charset="0"/>
            </a:endParaRPr>
          </a:p>
          <a:p>
            <a:pPr marL="0" indent="0" eaLnBrk="1" hangingPunct="1">
              <a:lnSpc>
                <a:spcPct val="100000"/>
              </a:lnSpc>
              <a:spcBef>
                <a:spcPts val="600"/>
              </a:spcBef>
            </a:pPr>
            <a:endParaRPr lang="en-US" altLang="el-GR" sz="2100" dirty="0" smtClean="0"/>
          </a:p>
        </p:txBody>
      </p:sp>
      <p:sp>
        <p:nvSpPr>
          <p:cNvPr id="4" name="Θέση υποσέλιδου 3"/>
          <p:cNvSpPr>
            <a:spLocks noGrp="1"/>
          </p:cNvSpPr>
          <p:nvPr>
            <p:ph type="ftr" sz="quarter" idx="10"/>
          </p:nvPr>
        </p:nvSpPr>
        <p:spPr/>
        <p:txBody>
          <a:bodyPr/>
          <a:lstStyle/>
          <a:p>
            <a:pPr>
              <a:defRPr/>
            </a:pPr>
            <a:r>
              <a:rPr lang="el-GR" smtClean="0"/>
              <a:t>Ενότητα 11. Πλατυέλμινθες, Μεσόζωα και Νημερτίνοι</a:t>
            </a:r>
            <a:endParaRPr lang="en-US"/>
          </a:p>
        </p:txBody>
      </p:sp>
      <p:sp>
        <p:nvSpPr>
          <p:cNvPr id="5" name="Θέση αριθμού διαφάνειας 4"/>
          <p:cNvSpPr>
            <a:spLocks noGrp="1"/>
          </p:cNvSpPr>
          <p:nvPr>
            <p:ph type="sldNum" sz="quarter" idx="11"/>
          </p:nvPr>
        </p:nvSpPr>
        <p:spPr/>
        <p:txBody>
          <a:bodyPr/>
          <a:lstStyle/>
          <a:p>
            <a:pPr>
              <a:defRPr/>
            </a:pPr>
            <a:fld id="{C6D82FD7-DAEC-4B4D-8E23-072CCF868A08}" type="slidenum">
              <a:rPr lang="en-US" smtClean="0"/>
              <a:pPr>
                <a:defRPr/>
              </a:pPr>
              <a:t>4</a:t>
            </a:fld>
            <a:endParaRPr 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0"/>
          <p:cNvSpPr>
            <a:spLocks noGrp="1"/>
          </p:cNvSpPr>
          <p:nvPr>
            <p:ph type="title"/>
          </p:nvPr>
        </p:nvSpPr>
        <p:spPr/>
        <p:txBody>
          <a:bodyPr/>
          <a:lstStyle/>
          <a:p>
            <a:r>
              <a:rPr lang="el-GR" altLang="el-GR" sz="4000" dirty="0" smtClean="0"/>
              <a:t>Ομοταξία Τρηματώδεις: </a:t>
            </a:r>
            <a:br>
              <a:rPr lang="el-GR" altLang="el-GR" sz="4000" dirty="0" smtClean="0"/>
            </a:br>
            <a:r>
              <a:rPr lang="el-GR" altLang="el-GR" sz="4000" dirty="0" smtClean="0"/>
              <a:t>Είδη και </a:t>
            </a:r>
            <a:r>
              <a:rPr lang="el-GR" altLang="el-GR" sz="4000" dirty="0" err="1" smtClean="0"/>
              <a:t>Ανθρωπονόσοι</a:t>
            </a:r>
            <a:r>
              <a:rPr lang="el-GR" altLang="el-GR" sz="4000" dirty="0" smtClean="0"/>
              <a:t> 1/5</a:t>
            </a:r>
          </a:p>
        </p:txBody>
      </p:sp>
      <p:sp>
        <p:nvSpPr>
          <p:cNvPr id="64515" name="Content Placeholder 13"/>
          <p:cNvSpPr>
            <a:spLocks noGrp="1"/>
          </p:cNvSpPr>
          <p:nvPr>
            <p:ph idx="1"/>
          </p:nvPr>
        </p:nvSpPr>
        <p:spPr>
          <a:xfrm>
            <a:off x="604838" y="1701800"/>
            <a:ext cx="7886700" cy="4351338"/>
          </a:xfrm>
        </p:spPr>
        <p:txBody>
          <a:bodyPr/>
          <a:lstStyle/>
          <a:p>
            <a:pPr marL="457200" indent="-457200" eaLnBrk="1" hangingPunct="1">
              <a:buFont typeface="Calibri" panose="020F0502020204030204" pitchFamily="34" charset="0"/>
              <a:buAutoNum type="arabicPeriod"/>
            </a:pPr>
            <a:r>
              <a:rPr lang="el-GR" altLang="en-US" sz="2400" smtClean="0">
                <a:cs typeface="Times New Roman" panose="02020603050405020304" pitchFamily="18" charset="0"/>
              </a:rPr>
              <a:t>Τάξη: </a:t>
            </a:r>
            <a:r>
              <a:rPr lang="en-GB" altLang="en-US" sz="2400" b="1" i="1" smtClean="0">
                <a:cs typeface="Times New Roman" panose="02020603050405020304" pitchFamily="18" charset="0"/>
              </a:rPr>
              <a:t>Strigeidida</a:t>
            </a:r>
            <a:r>
              <a:rPr lang="en-GB" altLang="en-US" sz="2400" i="1" smtClean="0">
                <a:cs typeface="Times New Roman" panose="02020603050405020304" pitchFamily="18" charset="0"/>
              </a:rPr>
              <a:t>, </a:t>
            </a:r>
            <a:r>
              <a:rPr lang="el-GR" altLang="en-US" sz="2400" smtClean="0">
                <a:cs typeface="Times New Roman" panose="02020603050405020304" pitchFamily="18" charset="0"/>
              </a:rPr>
              <a:t>Οικογένεια</a:t>
            </a:r>
            <a:r>
              <a:rPr lang="el-GR" altLang="en-US" sz="2400" i="1" smtClean="0">
                <a:cs typeface="Times New Roman" panose="02020603050405020304" pitchFamily="18" charset="0"/>
              </a:rPr>
              <a:t>: </a:t>
            </a:r>
            <a:r>
              <a:rPr lang="en-GB" altLang="en-US" sz="2400" b="1" i="1" smtClean="0">
                <a:cs typeface="Times New Roman" panose="02020603050405020304" pitchFamily="18" charset="0"/>
              </a:rPr>
              <a:t>Schistosomatidae</a:t>
            </a:r>
            <a:r>
              <a:rPr lang="el-GR" altLang="en-US" sz="2400" smtClean="0">
                <a:cs typeface="Times New Roman" panose="02020603050405020304" pitchFamily="18" charset="0"/>
              </a:rPr>
              <a:t>, Είδος</a:t>
            </a:r>
            <a:r>
              <a:rPr lang="el-GR" altLang="en-US" sz="2400" i="1" smtClean="0">
                <a:cs typeface="Times New Roman" panose="02020603050405020304" pitchFamily="18" charset="0"/>
              </a:rPr>
              <a:t>: </a:t>
            </a:r>
            <a:r>
              <a:rPr lang="en-US" altLang="en-US" sz="2400" b="1" i="1" smtClean="0">
                <a:cs typeface="Times New Roman" panose="02020603050405020304" pitchFamily="18" charset="0"/>
              </a:rPr>
              <a:t>Schistosoma</a:t>
            </a:r>
            <a:r>
              <a:rPr lang="el-GR" altLang="en-US" sz="2400" b="1" i="1" smtClean="0">
                <a:cs typeface="Times New Roman" panose="02020603050405020304" pitchFamily="18" charset="0"/>
              </a:rPr>
              <a:t> </a:t>
            </a:r>
            <a:r>
              <a:rPr lang="en-US" altLang="en-US" sz="2400" b="1" i="1" smtClean="0">
                <a:cs typeface="Times New Roman" panose="02020603050405020304" pitchFamily="18" charset="0"/>
              </a:rPr>
              <a:t>mansoni</a:t>
            </a:r>
            <a:r>
              <a:rPr lang="el-GR" altLang="en-US" sz="2400" smtClean="0">
                <a:cs typeface="Times New Roman" panose="02020603050405020304" pitchFamily="18" charset="0"/>
              </a:rPr>
              <a:t>. Πρώτος ξενιστής: </a:t>
            </a:r>
            <a:r>
              <a:rPr lang="en-US" altLang="en-US" sz="2400" b="1" i="1" smtClean="0">
                <a:cs typeface="Times New Roman" panose="02020603050405020304" pitchFamily="18" charset="0"/>
              </a:rPr>
              <a:t>Biomphalaria</a:t>
            </a:r>
            <a:r>
              <a:rPr lang="en-US" altLang="en-US" sz="2400" b="1" smtClean="0">
                <a:cs typeface="Times New Roman" panose="02020603050405020304" pitchFamily="18" charset="0"/>
              </a:rPr>
              <a:t> sp</a:t>
            </a:r>
            <a:r>
              <a:rPr lang="en-US" altLang="en-US" sz="2400" smtClean="0">
                <a:cs typeface="Times New Roman" panose="02020603050405020304" pitchFamily="18" charset="0"/>
              </a:rPr>
              <a:t>.</a:t>
            </a:r>
            <a:r>
              <a:rPr lang="el-GR" altLang="en-US" sz="2400" smtClean="0">
                <a:cs typeface="Times New Roman" panose="02020603050405020304" pitchFamily="18" charset="0"/>
              </a:rPr>
              <a:t> Προκαλεί την </a:t>
            </a:r>
            <a:r>
              <a:rPr lang="el-GR" altLang="en-US" sz="2400" b="1" smtClean="0">
                <a:cs typeface="Times New Roman" panose="02020603050405020304" pitchFamily="18" charset="0"/>
              </a:rPr>
              <a:t>εντερική Σχιστοσωμίαση</a:t>
            </a:r>
            <a:r>
              <a:rPr lang="el-GR" altLang="en-US" sz="2400" smtClean="0">
                <a:cs typeface="Times New Roman" panose="02020603050405020304" pitchFamily="18" charset="0"/>
              </a:rPr>
              <a:t> (Βιλχαρζίαση). Εξάπλωση: Αφρική, Νότια και Κεντρική Αμερική, Μέση Ανατολή.</a:t>
            </a:r>
          </a:p>
          <a:p>
            <a:pPr marL="457200" indent="-457200" eaLnBrk="1" hangingPunct="1">
              <a:buFont typeface="Calibri" panose="020F0502020204030204" pitchFamily="34" charset="0"/>
              <a:buAutoNum type="arabicPeriod"/>
            </a:pPr>
            <a:r>
              <a:rPr lang="el-GR" altLang="en-US" sz="2400" smtClean="0">
                <a:cs typeface="Times New Roman" panose="02020603050405020304" pitchFamily="18" charset="0"/>
              </a:rPr>
              <a:t>Τάξη: </a:t>
            </a:r>
            <a:r>
              <a:rPr lang="en-GB" altLang="en-US" sz="2400" b="1" i="1" smtClean="0">
                <a:cs typeface="Times New Roman" panose="02020603050405020304" pitchFamily="18" charset="0"/>
              </a:rPr>
              <a:t>Strigeidida,</a:t>
            </a:r>
            <a:r>
              <a:rPr lang="en-GB" altLang="en-US" sz="2400" i="1" smtClean="0">
                <a:cs typeface="Times New Roman" panose="02020603050405020304" pitchFamily="18" charset="0"/>
              </a:rPr>
              <a:t> </a:t>
            </a:r>
            <a:r>
              <a:rPr lang="el-GR" altLang="en-US" sz="2400" smtClean="0">
                <a:cs typeface="Times New Roman" panose="02020603050405020304" pitchFamily="18" charset="0"/>
              </a:rPr>
              <a:t>Οικογένεια</a:t>
            </a:r>
            <a:r>
              <a:rPr lang="el-GR" altLang="en-US" sz="2400" i="1" smtClean="0">
                <a:cs typeface="Times New Roman" panose="02020603050405020304" pitchFamily="18" charset="0"/>
              </a:rPr>
              <a:t>: </a:t>
            </a:r>
            <a:r>
              <a:rPr lang="en-GB" altLang="en-US" sz="2400" b="1" i="1" smtClean="0">
                <a:cs typeface="Times New Roman" panose="02020603050405020304" pitchFamily="18" charset="0"/>
              </a:rPr>
              <a:t>Schistosomatidae</a:t>
            </a:r>
            <a:r>
              <a:rPr lang="el-GR" altLang="en-US" sz="2400" b="1" i="1" smtClean="0">
                <a:cs typeface="Times New Roman" panose="02020603050405020304" pitchFamily="18" charset="0"/>
              </a:rPr>
              <a:t>,</a:t>
            </a:r>
            <a:r>
              <a:rPr lang="el-GR" altLang="en-US" sz="2400" i="1" smtClean="0">
                <a:cs typeface="Times New Roman" panose="02020603050405020304" pitchFamily="18" charset="0"/>
              </a:rPr>
              <a:t> </a:t>
            </a:r>
            <a:r>
              <a:rPr lang="el-GR" altLang="en-US" sz="2400" smtClean="0">
                <a:cs typeface="Times New Roman" panose="02020603050405020304" pitchFamily="18" charset="0"/>
              </a:rPr>
              <a:t>Είδος</a:t>
            </a:r>
            <a:r>
              <a:rPr lang="el-GR" altLang="en-US" sz="2400" i="1" smtClean="0">
                <a:cs typeface="Times New Roman" panose="02020603050405020304" pitchFamily="18" charset="0"/>
              </a:rPr>
              <a:t>: </a:t>
            </a:r>
            <a:r>
              <a:rPr lang="en-US" altLang="en-US" sz="2400" b="1" i="1" smtClean="0">
                <a:cs typeface="Times New Roman" panose="02020603050405020304" pitchFamily="18" charset="0"/>
              </a:rPr>
              <a:t>Schistosoma</a:t>
            </a:r>
            <a:r>
              <a:rPr lang="el-GR" altLang="en-US" sz="2400" b="1" i="1" smtClean="0">
                <a:cs typeface="Times New Roman" panose="02020603050405020304" pitchFamily="18" charset="0"/>
              </a:rPr>
              <a:t> </a:t>
            </a:r>
            <a:r>
              <a:rPr lang="en-US" altLang="en-US" sz="2400" b="1" i="1" smtClean="0">
                <a:cs typeface="Times New Roman" panose="02020603050405020304" pitchFamily="18" charset="0"/>
              </a:rPr>
              <a:t>haematobium</a:t>
            </a:r>
            <a:r>
              <a:rPr lang="el-GR" altLang="en-US" sz="2400" smtClean="0">
                <a:cs typeface="Times New Roman" panose="02020603050405020304" pitchFamily="18" charset="0"/>
              </a:rPr>
              <a:t>. Πρώτος ξενιστής: </a:t>
            </a:r>
            <a:r>
              <a:rPr lang="en-US" altLang="en-US" sz="2400" b="1" i="1" smtClean="0">
                <a:cs typeface="Times New Roman" panose="02020603050405020304" pitchFamily="18" charset="0"/>
              </a:rPr>
              <a:t>Bulinus</a:t>
            </a:r>
            <a:r>
              <a:rPr lang="en-US" altLang="en-US" sz="2400" b="1" smtClean="0">
                <a:cs typeface="Times New Roman" panose="02020603050405020304" pitchFamily="18" charset="0"/>
              </a:rPr>
              <a:t> sp</a:t>
            </a:r>
            <a:r>
              <a:rPr lang="en-US" altLang="en-US" sz="2400" smtClean="0">
                <a:cs typeface="Times New Roman" panose="02020603050405020304" pitchFamily="18" charset="0"/>
              </a:rPr>
              <a:t>. </a:t>
            </a:r>
            <a:r>
              <a:rPr lang="el-GR" altLang="en-US" sz="2400" smtClean="0">
                <a:cs typeface="Times New Roman" panose="02020603050405020304" pitchFamily="18" charset="0"/>
              </a:rPr>
              <a:t>Προκαλεί την </a:t>
            </a:r>
            <a:r>
              <a:rPr lang="el-GR" altLang="en-US" sz="2400" b="1" smtClean="0">
                <a:cs typeface="Times New Roman" panose="02020603050405020304" pitchFamily="18" charset="0"/>
              </a:rPr>
              <a:t>Σχιστοσωμίαση του ουροποιητικού</a:t>
            </a:r>
            <a:r>
              <a:rPr lang="el-GR" altLang="en-US" sz="2400" smtClean="0">
                <a:cs typeface="Times New Roman" panose="02020603050405020304" pitchFamily="18" charset="0"/>
              </a:rPr>
              <a:t>. Εξάπλωση: Αφρική, Μέση Ανατολή.</a:t>
            </a:r>
          </a:p>
          <a:p>
            <a:pPr marL="457200" indent="-457200" eaLnBrk="1" hangingPunct="1">
              <a:buFont typeface="Calibri" panose="020F0502020204030204" pitchFamily="34" charset="0"/>
              <a:buAutoNum type="arabicPeriod"/>
            </a:pPr>
            <a:r>
              <a:rPr lang="el-GR" altLang="en-US" sz="2400" smtClean="0">
                <a:cs typeface="Times New Roman" panose="02020603050405020304" pitchFamily="18" charset="0"/>
              </a:rPr>
              <a:t>Τάξη</a:t>
            </a:r>
            <a:r>
              <a:rPr lang="el-GR" altLang="en-US" sz="2400" i="1" smtClean="0">
                <a:cs typeface="Times New Roman" panose="02020603050405020304" pitchFamily="18" charset="0"/>
              </a:rPr>
              <a:t>: </a:t>
            </a:r>
            <a:r>
              <a:rPr lang="en-GB" altLang="en-US" sz="2400" b="1" i="1" smtClean="0">
                <a:cs typeface="Times New Roman" panose="02020603050405020304" pitchFamily="18" charset="0"/>
              </a:rPr>
              <a:t>Strigeidida</a:t>
            </a:r>
            <a:r>
              <a:rPr lang="en-GB" altLang="en-US" sz="2400" i="1" smtClean="0">
                <a:cs typeface="Times New Roman" panose="02020603050405020304" pitchFamily="18" charset="0"/>
              </a:rPr>
              <a:t>, </a:t>
            </a:r>
            <a:r>
              <a:rPr lang="el-GR" altLang="en-US" sz="2400" smtClean="0">
                <a:cs typeface="Times New Roman" panose="02020603050405020304" pitchFamily="18" charset="0"/>
              </a:rPr>
              <a:t>Οικογένεια:</a:t>
            </a:r>
            <a:r>
              <a:rPr lang="el-GR" altLang="en-US" sz="2400" i="1" smtClean="0">
                <a:cs typeface="Times New Roman" panose="02020603050405020304" pitchFamily="18" charset="0"/>
              </a:rPr>
              <a:t> </a:t>
            </a:r>
            <a:r>
              <a:rPr lang="en-GB" altLang="en-US" sz="2400" b="1" i="1" smtClean="0">
                <a:cs typeface="Times New Roman" panose="02020603050405020304" pitchFamily="18" charset="0"/>
              </a:rPr>
              <a:t>Schistosomatidae</a:t>
            </a:r>
            <a:r>
              <a:rPr lang="el-GR" altLang="en-US" sz="2400" i="1" smtClean="0">
                <a:cs typeface="Times New Roman" panose="02020603050405020304" pitchFamily="18" charset="0"/>
              </a:rPr>
              <a:t>, </a:t>
            </a:r>
            <a:r>
              <a:rPr lang="el-GR" altLang="en-US" sz="2400" smtClean="0">
                <a:cs typeface="Times New Roman" panose="02020603050405020304" pitchFamily="18" charset="0"/>
              </a:rPr>
              <a:t>Είδος</a:t>
            </a:r>
            <a:r>
              <a:rPr lang="el-GR" altLang="en-US" sz="2400" i="1" smtClean="0">
                <a:cs typeface="Times New Roman" panose="02020603050405020304" pitchFamily="18" charset="0"/>
              </a:rPr>
              <a:t>: </a:t>
            </a:r>
            <a:r>
              <a:rPr lang="en-US" altLang="en-US" sz="2400" b="1" i="1" smtClean="0">
                <a:cs typeface="Times New Roman" panose="02020603050405020304" pitchFamily="18" charset="0"/>
              </a:rPr>
              <a:t>Schistosoma</a:t>
            </a:r>
            <a:r>
              <a:rPr lang="el-GR" altLang="en-US" sz="2400" b="1" i="1" smtClean="0">
                <a:cs typeface="Times New Roman" panose="02020603050405020304" pitchFamily="18" charset="0"/>
              </a:rPr>
              <a:t> </a:t>
            </a:r>
            <a:r>
              <a:rPr lang="en-US" altLang="en-US" sz="2400" b="1" i="1" smtClean="0">
                <a:cs typeface="Times New Roman" panose="02020603050405020304" pitchFamily="18" charset="0"/>
              </a:rPr>
              <a:t>japonicu</a:t>
            </a:r>
            <a:r>
              <a:rPr lang="en-GB" altLang="en-US" sz="2400" b="1" i="1" smtClean="0">
                <a:cs typeface="Times New Roman" panose="02020603050405020304" pitchFamily="18" charset="0"/>
              </a:rPr>
              <a:t>m.</a:t>
            </a:r>
            <a:r>
              <a:rPr lang="el-GR" altLang="en-US" sz="2400" b="1" i="1" smtClean="0">
                <a:cs typeface="Times New Roman" panose="02020603050405020304" pitchFamily="18" charset="0"/>
              </a:rPr>
              <a:t> </a:t>
            </a:r>
            <a:r>
              <a:rPr lang="el-GR" altLang="en-US" sz="2400" smtClean="0">
                <a:cs typeface="Times New Roman" panose="02020603050405020304" pitchFamily="18" charset="0"/>
              </a:rPr>
              <a:t>Πρώτος ξενιστής: </a:t>
            </a:r>
            <a:r>
              <a:rPr lang="en-US" altLang="en-US" sz="2400" b="1" i="1" smtClean="0">
                <a:cs typeface="Times New Roman" panose="02020603050405020304" pitchFamily="18" charset="0"/>
              </a:rPr>
              <a:t>Oncomelania</a:t>
            </a:r>
            <a:r>
              <a:rPr lang="en-US" altLang="en-US" sz="2400" b="1" smtClean="0">
                <a:cs typeface="Times New Roman" panose="02020603050405020304" pitchFamily="18" charset="0"/>
              </a:rPr>
              <a:t> sp.</a:t>
            </a:r>
            <a:r>
              <a:rPr lang="el-GR" altLang="en-US" sz="2400" b="1" smtClean="0">
                <a:cs typeface="Times New Roman" panose="02020603050405020304" pitchFamily="18" charset="0"/>
              </a:rPr>
              <a:t> </a:t>
            </a:r>
            <a:r>
              <a:rPr lang="el-GR" altLang="en-US" sz="2400" smtClean="0">
                <a:cs typeface="Times New Roman" panose="02020603050405020304" pitchFamily="18" charset="0"/>
              </a:rPr>
              <a:t>Προκαλεί την </a:t>
            </a:r>
            <a:r>
              <a:rPr lang="el-GR" altLang="en-US" sz="2400" b="1" smtClean="0">
                <a:cs typeface="Times New Roman" panose="02020603050405020304" pitchFamily="18" charset="0"/>
              </a:rPr>
              <a:t>εντερική Σχιστοσωμίαση</a:t>
            </a:r>
            <a:r>
              <a:rPr lang="el-GR" altLang="en-US" sz="2400" smtClean="0">
                <a:cs typeface="Times New Roman" panose="02020603050405020304" pitchFamily="18" charset="0"/>
              </a:rPr>
              <a:t>. Εξάπλωση: Ανατολική Ασία.</a:t>
            </a:r>
            <a:endParaRPr lang="el-GR" altLang="el-GR" sz="2400" smtClean="0"/>
          </a:p>
        </p:txBody>
      </p:sp>
      <p:sp>
        <p:nvSpPr>
          <p:cNvPr id="9" name="Footer Placeholder 8"/>
          <p:cNvSpPr>
            <a:spLocks noGrp="1"/>
          </p:cNvSpPr>
          <p:nvPr>
            <p:ph type="ftr" sz="quarter" idx="10"/>
          </p:nvPr>
        </p:nvSpPr>
        <p:spPr/>
        <p:txBody>
          <a:bodyPr/>
          <a:lstStyle/>
          <a:p>
            <a:pPr>
              <a:defRPr/>
            </a:pPr>
            <a:r>
              <a:rPr lang="el-GR" smtClean="0"/>
              <a:t>Ενότητα 11. Πλατυέλμινθες, Μεσόζωα και Νημερτίνοι</a:t>
            </a:r>
            <a:endParaRPr lang="en-US"/>
          </a:p>
        </p:txBody>
      </p:sp>
      <p:sp>
        <p:nvSpPr>
          <p:cNvPr id="10" name="Slide Number Placeholder 9"/>
          <p:cNvSpPr>
            <a:spLocks noGrp="1"/>
          </p:cNvSpPr>
          <p:nvPr>
            <p:ph type="sldNum" sz="quarter" idx="11"/>
          </p:nvPr>
        </p:nvSpPr>
        <p:spPr/>
        <p:txBody>
          <a:bodyPr/>
          <a:lstStyle/>
          <a:p>
            <a:pPr>
              <a:defRPr/>
            </a:pPr>
            <a:fld id="{59130461-DC3D-451C-8803-8C65C623CABF}" type="slidenum">
              <a:rPr lang="en-US" altLang="en-US" smtClean="0"/>
              <a:pPr>
                <a:defRPr/>
              </a:pPr>
              <a:t>40</a:t>
            </a:fld>
            <a:endParaRPr lang="en-US" altLang="en-US"/>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0"/>
          <p:cNvSpPr>
            <a:spLocks noGrp="1"/>
          </p:cNvSpPr>
          <p:nvPr>
            <p:ph type="title"/>
          </p:nvPr>
        </p:nvSpPr>
        <p:spPr/>
        <p:txBody>
          <a:bodyPr/>
          <a:lstStyle/>
          <a:p>
            <a:r>
              <a:rPr lang="el-GR" altLang="el-GR" sz="4000" dirty="0" smtClean="0"/>
              <a:t>Ομοταξία Τρηματώδεις: </a:t>
            </a:r>
            <a:br>
              <a:rPr lang="el-GR" altLang="el-GR" sz="4000" dirty="0" smtClean="0"/>
            </a:br>
            <a:r>
              <a:rPr lang="el-GR" altLang="el-GR" sz="4000" dirty="0" smtClean="0"/>
              <a:t>Είδη και </a:t>
            </a:r>
            <a:r>
              <a:rPr lang="el-GR" altLang="el-GR" sz="4000" dirty="0" err="1" smtClean="0"/>
              <a:t>Ανθρωπονόσοι</a:t>
            </a:r>
            <a:r>
              <a:rPr lang="el-GR" altLang="el-GR" sz="4000" dirty="0" smtClean="0"/>
              <a:t> 2/5</a:t>
            </a:r>
          </a:p>
        </p:txBody>
      </p:sp>
      <p:sp>
        <p:nvSpPr>
          <p:cNvPr id="65539" name="Content Placeholder 13"/>
          <p:cNvSpPr>
            <a:spLocks noGrp="1"/>
          </p:cNvSpPr>
          <p:nvPr>
            <p:ph idx="1"/>
          </p:nvPr>
        </p:nvSpPr>
        <p:spPr>
          <a:xfrm>
            <a:off x="604838" y="1701800"/>
            <a:ext cx="7886700" cy="4351338"/>
          </a:xfrm>
        </p:spPr>
        <p:txBody>
          <a:bodyPr/>
          <a:lstStyle/>
          <a:p>
            <a:pPr marL="457200" indent="-457200" eaLnBrk="1" hangingPunct="1">
              <a:buFont typeface="Calibri" panose="020F0502020204030204" pitchFamily="34" charset="0"/>
              <a:buAutoNum type="arabicPeriod" startAt="4"/>
            </a:pPr>
            <a:r>
              <a:rPr lang="el-GR" altLang="en-US" sz="2400" smtClean="0">
                <a:cs typeface="Times New Roman" panose="02020603050405020304" pitchFamily="18" charset="0"/>
              </a:rPr>
              <a:t>Τάξη: </a:t>
            </a:r>
            <a:r>
              <a:rPr lang="en-GB" altLang="en-US" sz="2400" b="1" i="1" smtClean="0">
                <a:cs typeface="Times New Roman" panose="02020603050405020304" pitchFamily="18" charset="0"/>
              </a:rPr>
              <a:t>Strigeidida,</a:t>
            </a:r>
            <a:r>
              <a:rPr lang="en-GB" altLang="en-US" sz="2400" i="1" smtClean="0">
                <a:cs typeface="Times New Roman" panose="02020603050405020304" pitchFamily="18" charset="0"/>
              </a:rPr>
              <a:t> </a:t>
            </a:r>
            <a:r>
              <a:rPr lang="el-GR" altLang="en-US" sz="2400" smtClean="0">
                <a:cs typeface="Times New Roman" panose="02020603050405020304" pitchFamily="18" charset="0"/>
              </a:rPr>
              <a:t>Οικογένεια</a:t>
            </a:r>
            <a:r>
              <a:rPr lang="el-GR" altLang="en-US" sz="2400" i="1" smtClean="0">
                <a:cs typeface="Times New Roman" panose="02020603050405020304" pitchFamily="18" charset="0"/>
              </a:rPr>
              <a:t>: </a:t>
            </a:r>
            <a:r>
              <a:rPr lang="en-GB" altLang="en-US" sz="2400" b="1" i="1" smtClean="0">
                <a:cs typeface="Times New Roman" panose="02020603050405020304" pitchFamily="18" charset="0"/>
              </a:rPr>
              <a:t>Schistosomatidae</a:t>
            </a:r>
            <a:r>
              <a:rPr lang="en-GB" altLang="en-US" sz="2400" i="1" smtClean="0">
                <a:cs typeface="Times New Roman" panose="02020603050405020304" pitchFamily="18" charset="0"/>
              </a:rPr>
              <a:t>, </a:t>
            </a:r>
            <a:r>
              <a:rPr lang="el-GR" altLang="en-US" sz="2400" smtClean="0">
                <a:cs typeface="Times New Roman" panose="02020603050405020304" pitchFamily="18" charset="0"/>
              </a:rPr>
              <a:t>Είδος</a:t>
            </a:r>
            <a:r>
              <a:rPr lang="el-GR" altLang="en-US" sz="2400" i="1" smtClean="0">
                <a:cs typeface="Times New Roman" panose="02020603050405020304" pitchFamily="18" charset="0"/>
              </a:rPr>
              <a:t>:</a:t>
            </a:r>
            <a:r>
              <a:rPr lang="en-US" altLang="en-US" sz="2400" smtClean="0">
                <a:cs typeface="Times New Roman" panose="02020603050405020304" pitchFamily="18" charset="0"/>
              </a:rPr>
              <a:t> </a:t>
            </a:r>
            <a:r>
              <a:rPr lang="en-US" altLang="en-US" sz="2400" b="1" i="1" smtClean="0">
                <a:cs typeface="Times New Roman" panose="02020603050405020304" pitchFamily="18" charset="0"/>
              </a:rPr>
              <a:t>Schistosoma</a:t>
            </a:r>
            <a:r>
              <a:rPr lang="el-GR" altLang="en-US" sz="2400" b="1" i="1" smtClean="0">
                <a:cs typeface="Times New Roman" panose="02020603050405020304" pitchFamily="18" charset="0"/>
              </a:rPr>
              <a:t> </a:t>
            </a:r>
            <a:r>
              <a:rPr lang="en-US" altLang="en-US" sz="2400" b="1" i="1" smtClean="0">
                <a:cs typeface="Times New Roman" panose="02020603050405020304" pitchFamily="18" charset="0"/>
              </a:rPr>
              <a:t>intercalatum</a:t>
            </a:r>
            <a:r>
              <a:rPr lang="en-US" altLang="en-US" sz="2400" i="1" smtClean="0">
                <a:cs typeface="Times New Roman" panose="02020603050405020304" pitchFamily="18" charset="0"/>
              </a:rPr>
              <a:t>. </a:t>
            </a:r>
            <a:r>
              <a:rPr lang="el-GR" altLang="en-US" sz="2400" smtClean="0">
                <a:cs typeface="Times New Roman" panose="02020603050405020304" pitchFamily="18" charset="0"/>
              </a:rPr>
              <a:t>Πρώτος ξενιστής: </a:t>
            </a:r>
            <a:r>
              <a:rPr lang="en-US" altLang="en-US" sz="2400" b="1" i="1" smtClean="0">
                <a:cs typeface="Times New Roman" panose="02020603050405020304" pitchFamily="18" charset="0"/>
              </a:rPr>
              <a:t>Bulinus</a:t>
            </a:r>
            <a:r>
              <a:rPr lang="en-US" altLang="en-US" sz="2400" b="1" smtClean="0">
                <a:cs typeface="Times New Roman" panose="02020603050405020304" pitchFamily="18" charset="0"/>
              </a:rPr>
              <a:t> sp</a:t>
            </a:r>
            <a:r>
              <a:rPr lang="en-US" altLang="en-US" sz="2400" smtClean="0">
                <a:cs typeface="Times New Roman" panose="02020603050405020304" pitchFamily="18" charset="0"/>
              </a:rPr>
              <a:t>.</a:t>
            </a:r>
            <a:r>
              <a:rPr lang="el-GR" altLang="en-US" sz="2400" smtClean="0">
                <a:cs typeface="Times New Roman" panose="02020603050405020304" pitchFamily="18" charset="0"/>
              </a:rPr>
              <a:t> Προκαλεί την </a:t>
            </a:r>
            <a:r>
              <a:rPr lang="el-GR" altLang="en-US" sz="2400" b="1" smtClean="0">
                <a:cs typeface="Times New Roman" panose="02020603050405020304" pitchFamily="18" charset="0"/>
              </a:rPr>
              <a:t>εντερική Σχιστοσωμίαση</a:t>
            </a:r>
            <a:r>
              <a:rPr lang="en-GB" altLang="en-US" sz="2400" smtClean="0">
                <a:cs typeface="Times New Roman" panose="02020603050405020304" pitchFamily="18" charset="0"/>
              </a:rPr>
              <a:t>.</a:t>
            </a:r>
            <a:r>
              <a:rPr lang="el-GR" altLang="en-US" sz="2400" smtClean="0">
                <a:cs typeface="Times New Roman" panose="02020603050405020304" pitchFamily="18" charset="0"/>
              </a:rPr>
              <a:t> Εξάπλωση: Κεντρική Αφρική.</a:t>
            </a:r>
          </a:p>
          <a:p>
            <a:pPr marL="457200" indent="-457200" eaLnBrk="1" hangingPunct="1">
              <a:buFont typeface="Calibri" panose="020F0502020204030204" pitchFamily="34" charset="0"/>
              <a:buAutoNum type="arabicPeriod" startAt="4"/>
            </a:pPr>
            <a:r>
              <a:rPr lang="el-GR" altLang="en-US" sz="2400" smtClean="0">
                <a:cs typeface="Times New Roman" panose="02020603050405020304" pitchFamily="18" charset="0"/>
              </a:rPr>
              <a:t>Τάξη: </a:t>
            </a:r>
            <a:r>
              <a:rPr lang="en-GB" altLang="en-US" sz="2400" b="1" i="1" smtClean="0">
                <a:cs typeface="Times New Roman" panose="02020603050405020304" pitchFamily="18" charset="0"/>
              </a:rPr>
              <a:t>Echinostomida</a:t>
            </a:r>
            <a:r>
              <a:rPr lang="en-GB" altLang="en-US" sz="2400" i="1" smtClean="0">
                <a:cs typeface="Times New Roman" panose="02020603050405020304" pitchFamily="18" charset="0"/>
              </a:rPr>
              <a:t>, </a:t>
            </a:r>
            <a:r>
              <a:rPr lang="el-GR" altLang="en-US" sz="2400" smtClean="0">
                <a:cs typeface="Times New Roman" panose="02020603050405020304" pitchFamily="18" charset="0"/>
              </a:rPr>
              <a:t>Οικογένεια:</a:t>
            </a:r>
            <a:r>
              <a:rPr lang="el-GR" altLang="en-US" sz="2400" i="1" smtClean="0">
                <a:cs typeface="Times New Roman" panose="02020603050405020304" pitchFamily="18" charset="0"/>
              </a:rPr>
              <a:t> </a:t>
            </a:r>
            <a:r>
              <a:rPr lang="en-GB" altLang="en-US" sz="2400" b="1" i="1" smtClean="0">
                <a:cs typeface="Times New Roman" panose="02020603050405020304" pitchFamily="18" charset="0"/>
              </a:rPr>
              <a:t>Fasciolidae</a:t>
            </a:r>
            <a:r>
              <a:rPr lang="en-GB" altLang="en-US" sz="2400" b="1" smtClean="0">
                <a:cs typeface="Times New Roman" panose="02020603050405020304" pitchFamily="18" charset="0"/>
              </a:rPr>
              <a:t>, </a:t>
            </a:r>
            <a:r>
              <a:rPr lang="el-GR" altLang="en-US" sz="2400" smtClean="0">
                <a:cs typeface="Times New Roman" panose="02020603050405020304" pitchFamily="18" charset="0"/>
              </a:rPr>
              <a:t>Είδος:</a:t>
            </a:r>
            <a:r>
              <a:rPr lang="en-GB" altLang="en-US" sz="2400" i="1" smtClean="0">
                <a:cs typeface="Times New Roman" panose="02020603050405020304" pitchFamily="18" charset="0"/>
              </a:rPr>
              <a:t> </a:t>
            </a:r>
            <a:r>
              <a:rPr lang="en-US" altLang="en-US" sz="2400" b="1" i="1" smtClean="0">
                <a:cs typeface="Times New Roman" panose="02020603050405020304" pitchFamily="18" charset="0"/>
              </a:rPr>
              <a:t>Fasciolopsis</a:t>
            </a:r>
            <a:r>
              <a:rPr lang="el-GR" altLang="en-US" sz="2400" b="1" i="1" smtClean="0">
                <a:cs typeface="Times New Roman" panose="02020603050405020304" pitchFamily="18" charset="0"/>
              </a:rPr>
              <a:t> </a:t>
            </a:r>
            <a:r>
              <a:rPr lang="en-US" altLang="en-US" sz="2400" b="1" i="1" smtClean="0">
                <a:cs typeface="Times New Roman" panose="02020603050405020304" pitchFamily="18" charset="0"/>
              </a:rPr>
              <a:t>buski</a:t>
            </a:r>
            <a:r>
              <a:rPr lang="en-US" altLang="en-US" sz="2400" b="1" smtClean="0">
                <a:cs typeface="Times New Roman" panose="02020603050405020304" pitchFamily="18" charset="0"/>
              </a:rPr>
              <a:t>.</a:t>
            </a:r>
            <a:r>
              <a:rPr lang="en-US" altLang="en-US" sz="2400" smtClean="0">
                <a:cs typeface="Times New Roman" panose="02020603050405020304" pitchFamily="18" charset="0"/>
              </a:rPr>
              <a:t> </a:t>
            </a:r>
            <a:r>
              <a:rPr lang="el-GR" altLang="en-US" sz="2400" smtClean="0">
                <a:cs typeface="Times New Roman" panose="02020603050405020304" pitchFamily="18" charset="0"/>
              </a:rPr>
              <a:t>Πρώτος ξενιστής: </a:t>
            </a:r>
            <a:r>
              <a:rPr lang="en-US" altLang="en-US" sz="2400" b="1" i="1" smtClean="0">
                <a:cs typeface="Times New Roman" panose="02020603050405020304" pitchFamily="18" charset="0"/>
              </a:rPr>
              <a:t>Segmentina</a:t>
            </a:r>
            <a:r>
              <a:rPr lang="el-GR" altLang="en-US" sz="2400" b="1" i="1" smtClean="0">
                <a:cs typeface="Times New Roman" panose="02020603050405020304" pitchFamily="18" charset="0"/>
              </a:rPr>
              <a:t> </a:t>
            </a:r>
            <a:r>
              <a:rPr lang="en-GB" altLang="en-US" sz="2400" b="1" i="1" smtClean="0">
                <a:cs typeface="Times New Roman" panose="02020603050405020304" pitchFamily="18" charset="0"/>
              </a:rPr>
              <a:t>sp. </a:t>
            </a:r>
            <a:r>
              <a:rPr lang="el-GR" altLang="en-US" sz="2400" smtClean="0">
                <a:cs typeface="Times New Roman" panose="02020603050405020304" pitchFamily="18" charset="0"/>
              </a:rPr>
              <a:t>Προκαλεί την ασθένεια που είναι γνωστή ως </a:t>
            </a:r>
            <a:r>
              <a:rPr lang="en-GB" altLang="en-US" sz="2400" b="1" smtClean="0">
                <a:cs typeface="Times New Roman" panose="02020603050405020304" pitchFamily="18" charset="0"/>
              </a:rPr>
              <a:t>Fasciolopsiasis.</a:t>
            </a:r>
            <a:r>
              <a:rPr lang="en-GB" altLang="en-US" sz="2400" smtClean="0">
                <a:cs typeface="Times New Roman" panose="02020603050405020304" pitchFamily="18" charset="0"/>
              </a:rPr>
              <a:t> </a:t>
            </a:r>
            <a:r>
              <a:rPr lang="el-GR" altLang="en-US" sz="2400" smtClean="0">
                <a:cs typeface="Times New Roman" panose="02020603050405020304" pitchFamily="18" charset="0"/>
              </a:rPr>
              <a:t>Εξάπλωση: Ασία.</a:t>
            </a:r>
          </a:p>
          <a:p>
            <a:pPr marL="457200" indent="-457200" eaLnBrk="1" hangingPunct="1">
              <a:buFont typeface="Calibri" panose="020F0502020204030204" pitchFamily="34" charset="0"/>
              <a:buAutoNum type="arabicPeriod" startAt="4"/>
            </a:pPr>
            <a:r>
              <a:rPr lang="el-GR" altLang="en-US" sz="2400" smtClean="0">
                <a:cs typeface="Times New Roman" panose="02020603050405020304" pitchFamily="18" charset="0"/>
              </a:rPr>
              <a:t>Τάξη: </a:t>
            </a:r>
            <a:r>
              <a:rPr lang="en-GB" altLang="en-US" sz="2400" b="1" i="1" smtClean="0">
                <a:cs typeface="Times New Roman" panose="02020603050405020304" pitchFamily="18" charset="0"/>
              </a:rPr>
              <a:t>Opisthorchiida,</a:t>
            </a:r>
            <a:r>
              <a:rPr lang="en-GB" altLang="en-US" sz="2400" i="1" smtClean="0">
                <a:cs typeface="Times New Roman" panose="02020603050405020304" pitchFamily="18" charset="0"/>
              </a:rPr>
              <a:t> </a:t>
            </a:r>
            <a:r>
              <a:rPr lang="el-GR" altLang="en-US" sz="2400" smtClean="0">
                <a:cs typeface="Times New Roman" panose="02020603050405020304" pitchFamily="18" charset="0"/>
              </a:rPr>
              <a:t>Οικογένεια</a:t>
            </a:r>
            <a:r>
              <a:rPr lang="el-GR" altLang="en-US" sz="2400" i="1" smtClean="0">
                <a:cs typeface="Times New Roman" panose="02020603050405020304" pitchFamily="18" charset="0"/>
              </a:rPr>
              <a:t>:</a:t>
            </a:r>
            <a:r>
              <a:rPr lang="en-GB" altLang="en-US" sz="2400" i="1" smtClean="0">
                <a:cs typeface="Times New Roman" panose="02020603050405020304" pitchFamily="18" charset="0"/>
              </a:rPr>
              <a:t> </a:t>
            </a:r>
            <a:r>
              <a:rPr lang="en-GB" altLang="en-US" sz="2400" b="1" i="1" smtClean="0">
                <a:cs typeface="Times New Roman" panose="02020603050405020304" pitchFamily="18" charset="0"/>
              </a:rPr>
              <a:t>Heterophyidae</a:t>
            </a:r>
            <a:r>
              <a:rPr lang="el-GR" altLang="en-US" sz="2400" i="1" smtClean="0">
                <a:cs typeface="Times New Roman" panose="02020603050405020304" pitchFamily="18" charset="0"/>
              </a:rPr>
              <a:t>,</a:t>
            </a:r>
            <a:r>
              <a:rPr lang="en-GB" altLang="en-US" sz="2400" i="1" smtClean="0">
                <a:cs typeface="Times New Roman" panose="02020603050405020304" pitchFamily="18" charset="0"/>
              </a:rPr>
              <a:t> </a:t>
            </a:r>
            <a:r>
              <a:rPr lang="el-GR" altLang="en-US" sz="2400" smtClean="0">
                <a:cs typeface="Times New Roman" panose="02020603050405020304" pitchFamily="18" charset="0"/>
              </a:rPr>
              <a:t>Είδος</a:t>
            </a:r>
            <a:r>
              <a:rPr lang="en-GB" altLang="en-US" sz="2400" i="1" smtClean="0">
                <a:cs typeface="Times New Roman" panose="02020603050405020304" pitchFamily="18" charset="0"/>
              </a:rPr>
              <a:t>:</a:t>
            </a:r>
            <a:r>
              <a:rPr lang="el-GR" altLang="en-US" sz="2400" i="1" smtClean="0">
                <a:cs typeface="Times New Roman" panose="02020603050405020304" pitchFamily="18" charset="0"/>
              </a:rPr>
              <a:t> </a:t>
            </a:r>
            <a:r>
              <a:rPr lang="en-US" altLang="en-US" sz="2400" b="1" i="1" smtClean="0">
                <a:cs typeface="Times New Roman" panose="02020603050405020304" pitchFamily="18" charset="0"/>
              </a:rPr>
              <a:t>Heterophyes heterophyes</a:t>
            </a:r>
            <a:r>
              <a:rPr lang="en-US" altLang="en-US" sz="2400" smtClean="0">
                <a:cs typeface="Times New Roman" panose="02020603050405020304" pitchFamily="18" charset="0"/>
              </a:rPr>
              <a:t>. </a:t>
            </a:r>
            <a:r>
              <a:rPr lang="el-GR" altLang="en-US" sz="2400" smtClean="0">
                <a:cs typeface="Times New Roman" panose="02020603050405020304" pitchFamily="18" charset="0"/>
              </a:rPr>
              <a:t>Προκαλεί την ασθένεια που ίναι γνωστή ως </a:t>
            </a:r>
            <a:r>
              <a:rPr lang="en-GB" altLang="en-US" sz="2400" b="1" smtClean="0">
                <a:cs typeface="Times New Roman" panose="02020603050405020304" pitchFamily="18" charset="0"/>
              </a:rPr>
              <a:t>Heterophyiasis</a:t>
            </a:r>
            <a:r>
              <a:rPr lang="en-GB" altLang="en-US" sz="2400" smtClean="0">
                <a:cs typeface="Times New Roman" panose="02020603050405020304" pitchFamily="18" charset="0"/>
              </a:rPr>
              <a:t>. </a:t>
            </a:r>
            <a:r>
              <a:rPr lang="el-GR" altLang="en-US" sz="2400" smtClean="0">
                <a:cs typeface="Times New Roman" panose="02020603050405020304" pitchFamily="18" charset="0"/>
              </a:rPr>
              <a:t>Πρώτος ξενιστής: </a:t>
            </a:r>
            <a:r>
              <a:rPr lang="en-US" altLang="en-US" sz="2400" b="1" i="1" smtClean="0">
                <a:cs typeface="Times New Roman" panose="02020603050405020304" pitchFamily="18" charset="0"/>
              </a:rPr>
              <a:t>Pirinella</a:t>
            </a:r>
            <a:r>
              <a:rPr lang="el-GR" altLang="en-US" sz="2400" b="1" i="1" smtClean="0">
                <a:cs typeface="Times New Roman" panose="02020603050405020304" pitchFamily="18" charset="0"/>
              </a:rPr>
              <a:t> </a:t>
            </a:r>
            <a:r>
              <a:rPr lang="en-GB" altLang="en-US" sz="2400" b="1" i="1" smtClean="0">
                <a:cs typeface="Times New Roman" panose="02020603050405020304" pitchFamily="18" charset="0"/>
              </a:rPr>
              <a:t>sp</a:t>
            </a:r>
            <a:r>
              <a:rPr lang="en-GB" altLang="en-US" sz="2400" i="1" smtClean="0">
                <a:cs typeface="Times New Roman" panose="02020603050405020304" pitchFamily="18" charset="0"/>
              </a:rPr>
              <a:t>. </a:t>
            </a:r>
            <a:r>
              <a:rPr lang="el-GR" altLang="en-US" sz="2400" smtClean="0">
                <a:cs typeface="Times New Roman" panose="02020603050405020304" pitchFamily="18" charset="0"/>
              </a:rPr>
              <a:t>Εξάπλωση:</a:t>
            </a:r>
            <a:r>
              <a:rPr lang="en-GB" altLang="en-US" sz="2400" smtClean="0">
                <a:cs typeface="Times New Roman" panose="02020603050405020304" pitchFamily="18" charset="0"/>
              </a:rPr>
              <a:t> </a:t>
            </a:r>
            <a:r>
              <a:rPr lang="el-GR" altLang="en-US" sz="2400" smtClean="0">
                <a:cs typeface="Times New Roman" panose="02020603050405020304" pitchFamily="18" charset="0"/>
              </a:rPr>
              <a:t>Ασία, Ανατολική Ευρώπη, Μέση Ανατολή.</a:t>
            </a:r>
          </a:p>
          <a:p>
            <a:pPr marL="457200" indent="-457200" eaLnBrk="1" hangingPunct="1"/>
            <a:endParaRPr lang="en-US" altLang="en-US" sz="2400" smtClean="0">
              <a:cs typeface="Times New Roman" panose="02020603050405020304" pitchFamily="18" charset="0"/>
            </a:endParaRPr>
          </a:p>
        </p:txBody>
      </p:sp>
      <p:sp>
        <p:nvSpPr>
          <p:cNvPr id="9" name="Footer Placeholder 8"/>
          <p:cNvSpPr>
            <a:spLocks noGrp="1"/>
          </p:cNvSpPr>
          <p:nvPr>
            <p:ph type="ftr" sz="quarter" idx="10"/>
          </p:nvPr>
        </p:nvSpPr>
        <p:spPr/>
        <p:txBody>
          <a:bodyPr/>
          <a:lstStyle/>
          <a:p>
            <a:pPr>
              <a:defRPr/>
            </a:pPr>
            <a:r>
              <a:rPr lang="el-GR" smtClean="0"/>
              <a:t>Ενότητα 11. Πλατυέλμινθες, Μεσόζωα και Νημερτίνοι</a:t>
            </a:r>
            <a:endParaRPr lang="en-US"/>
          </a:p>
        </p:txBody>
      </p:sp>
      <p:sp>
        <p:nvSpPr>
          <p:cNvPr id="10" name="Slide Number Placeholder 9"/>
          <p:cNvSpPr>
            <a:spLocks noGrp="1"/>
          </p:cNvSpPr>
          <p:nvPr>
            <p:ph type="sldNum" sz="quarter" idx="11"/>
          </p:nvPr>
        </p:nvSpPr>
        <p:spPr/>
        <p:txBody>
          <a:bodyPr/>
          <a:lstStyle/>
          <a:p>
            <a:pPr>
              <a:defRPr/>
            </a:pPr>
            <a:fld id="{3EB1BB22-677A-4B03-AD84-BC3CAD2697A8}" type="slidenum">
              <a:rPr lang="en-US" altLang="en-US" smtClean="0"/>
              <a:pPr>
                <a:defRPr/>
              </a:pPr>
              <a:t>41</a:t>
            </a:fld>
            <a:endParaRPr lang="en-US" alt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0"/>
          <p:cNvSpPr>
            <a:spLocks noGrp="1"/>
          </p:cNvSpPr>
          <p:nvPr>
            <p:ph type="title"/>
          </p:nvPr>
        </p:nvSpPr>
        <p:spPr/>
        <p:txBody>
          <a:bodyPr/>
          <a:lstStyle/>
          <a:p>
            <a:r>
              <a:rPr lang="el-GR" altLang="el-GR" sz="4000" dirty="0" smtClean="0"/>
              <a:t>Ομοταξία Τρηματώδεις: </a:t>
            </a:r>
            <a:br>
              <a:rPr lang="el-GR" altLang="el-GR" sz="4000" dirty="0" smtClean="0"/>
            </a:br>
            <a:r>
              <a:rPr lang="el-GR" altLang="el-GR" sz="4000" dirty="0" smtClean="0"/>
              <a:t>Είδη και </a:t>
            </a:r>
            <a:r>
              <a:rPr lang="el-GR" altLang="el-GR" sz="4000" dirty="0" err="1" smtClean="0"/>
              <a:t>Ανθρωπονόσοι</a:t>
            </a:r>
            <a:r>
              <a:rPr lang="el-GR" altLang="el-GR" sz="4000" dirty="0" smtClean="0"/>
              <a:t> 3/5</a:t>
            </a:r>
          </a:p>
        </p:txBody>
      </p:sp>
      <p:sp>
        <p:nvSpPr>
          <p:cNvPr id="66563" name="Content Placeholder 13"/>
          <p:cNvSpPr>
            <a:spLocks noGrp="1"/>
          </p:cNvSpPr>
          <p:nvPr>
            <p:ph idx="1"/>
          </p:nvPr>
        </p:nvSpPr>
        <p:spPr>
          <a:xfrm>
            <a:off x="604838" y="1701800"/>
            <a:ext cx="7886700" cy="4351338"/>
          </a:xfrm>
        </p:spPr>
        <p:txBody>
          <a:bodyPr/>
          <a:lstStyle/>
          <a:p>
            <a:pPr marL="457200" indent="-457200" eaLnBrk="1" hangingPunct="1">
              <a:buFont typeface="Calibri" panose="020F0502020204030204" pitchFamily="34" charset="0"/>
              <a:buAutoNum type="arabicPeriod" startAt="7"/>
            </a:pPr>
            <a:r>
              <a:rPr lang="el-GR" altLang="en-US" sz="2400" smtClean="0">
                <a:cs typeface="Times New Roman" panose="02020603050405020304" pitchFamily="18" charset="0"/>
              </a:rPr>
              <a:t>Τάξη: </a:t>
            </a:r>
            <a:r>
              <a:rPr lang="en-GB" altLang="en-US" sz="2400" b="1" i="1" smtClean="0">
                <a:cs typeface="Times New Roman" panose="02020603050405020304" pitchFamily="18" charset="0"/>
              </a:rPr>
              <a:t>Opisthorchiida</a:t>
            </a:r>
            <a:r>
              <a:rPr lang="en-GB" altLang="en-US" sz="2400" smtClean="0">
                <a:cs typeface="Times New Roman" panose="02020603050405020304" pitchFamily="18" charset="0"/>
              </a:rPr>
              <a:t>, </a:t>
            </a:r>
            <a:r>
              <a:rPr lang="el-GR" altLang="en-US" sz="2400" smtClean="0">
                <a:cs typeface="Times New Roman" panose="02020603050405020304" pitchFamily="18" charset="0"/>
              </a:rPr>
              <a:t>Οικογένεια</a:t>
            </a:r>
            <a:r>
              <a:rPr lang="el-GR" altLang="en-US" sz="2400" i="1" smtClean="0">
                <a:cs typeface="Times New Roman" panose="02020603050405020304" pitchFamily="18" charset="0"/>
              </a:rPr>
              <a:t>:</a:t>
            </a:r>
            <a:r>
              <a:rPr lang="en-GB" altLang="en-US" sz="2400" i="1" smtClean="0">
                <a:cs typeface="Times New Roman" panose="02020603050405020304" pitchFamily="18" charset="0"/>
              </a:rPr>
              <a:t> </a:t>
            </a:r>
            <a:r>
              <a:rPr lang="en-GB" altLang="en-US" sz="2400" b="1" i="1" smtClean="0">
                <a:cs typeface="Times New Roman" panose="02020603050405020304" pitchFamily="18" charset="0"/>
              </a:rPr>
              <a:t>Heterophyidae</a:t>
            </a:r>
            <a:r>
              <a:rPr lang="el-GR" altLang="en-US" sz="2400" i="1" smtClean="0">
                <a:cs typeface="Times New Roman" panose="02020603050405020304" pitchFamily="18" charset="0"/>
              </a:rPr>
              <a:t>,</a:t>
            </a:r>
            <a:r>
              <a:rPr lang="en-GB" altLang="en-US" sz="2400" i="1" smtClean="0">
                <a:cs typeface="Times New Roman" panose="02020603050405020304" pitchFamily="18" charset="0"/>
              </a:rPr>
              <a:t> </a:t>
            </a:r>
            <a:r>
              <a:rPr lang="el-GR" altLang="en-US" sz="2400" smtClean="0">
                <a:cs typeface="Times New Roman" panose="02020603050405020304" pitchFamily="18" charset="0"/>
              </a:rPr>
              <a:t>Είδος</a:t>
            </a:r>
            <a:r>
              <a:rPr lang="en-GB" altLang="en-US" sz="2400" smtClean="0">
                <a:cs typeface="Times New Roman" panose="02020603050405020304" pitchFamily="18" charset="0"/>
              </a:rPr>
              <a:t>:</a:t>
            </a:r>
            <a:r>
              <a:rPr lang="el-GR" altLang="en-US" sz="2400" smtClean="0">
                <a:cs typeface="Times New Roman" panose="02020603050405020304" pitchFamily="18" charset="0"/>
              </a:rPr>
              <a:t> </a:t>
            </a:r>
            <a:r>
              <a:rPr lang="en-US" altLang="en-US" sz="2400" b="1" i="1" smtClean="0">
                <a:cs typeface="Times New Roman" panose="02020603050405020304" pitchFamily="18" charset="0"/>
              </a:rPr>
              <a:t>Metagonimus yokagawei</a:t>
            </a:r>
            <a:r>
              <a:rPr lang="en-US" altLang="en-US" sz="2400" smtClean="0">
                <a:cs typeface="Times New Roman" panose="02020603050405020304" pitchFamily="18" charset="0"/>
              </a:rPr>
              <a:t>. </a:t>
            </a:r>
            <a:r>
              <a:rPr lang="el-GR" altLang="en-US" sz="2400" smtClean="0">
                <a:cs typeface="Times New Roman" panose="02020603050405020304" pitchFamily="18" charset="0"/>
              </a:rPr>
              <a:t>Πρώτος ξενιστής: </a:t>
            </a:r>
            <a:r>
              <a:rPr lang="en-US" altLang="en-US" sz="2400" b="1" i="1" smtClean="0">
                <a:cs typeface="Times New Roman" panose="02020603050405020304" pitchFamily="18" charset="0"/>
              </a:rPr>
              <a:t>Semisulcospira</a:t>
            </a:r>
            <a:r>
              <a:rPr lang="en-US" altLang="en-US" sz="2400" b="1" smtClean="0">
                <a:cs typeface="Times New Roman" panose="02020603050405020304" pitchFamily="18" charset="0"/>
              </a:rPr>
              <a:t> sp</a:t>
            </a:r>
            <a:r>
              <a:rPr lang="en-US" altLang="en-US" sz="2400" smtClean="0">
                <a:cs typeface="Times New Roman" panose="02020603050405020304" pitchFamily="18" charset="0"/>
              </a:rPr>
              <a:t>. </a:t>
            </a:r>
            <a:r>
              <a:rPr lang="el-GR" altLang="en-US" sz="2400" smtClean="0">
                <a:cs typeface="Times New Roman" panose="02020603050405020304" pitchFamily="18" charset="0"/>
              </a:rPr>
              <a:t>Προκαλεί</a:t>
            </a:r>
            <a:r>
              <a:rPr lang="en-GB" altLang="en-US" sz="2400" smtClean="0">
                <a:cs typeface="Times New Roman" panose="02020603050405020304" pitchFamily="18" charset="0"/>
              </a:rPr>
              <a:t> </a:t>
            </a:r>
            <a:r>
              <a:rPr lang="el-GR" altLang="en-US" sz="2400" smtClean="0">
                <a:cs typeface="Times New Roman" panose="02020603050405020304" pitchFamily="18" charset="0"/>
              </a:rPr>
              <a:t>την ασθένεια που είναι γνωστή ως </a:t>
            </a:r>
            <a:r>
              <a:rPr lang="en-GB" altLang="en-US" sz="2400" b="1" smtClean="0">
                <a:cs typeface="Times New Roman" panose="02020603050405020304" pitchFamily="18" charset="0"/>
              </a:rPr>
              <a:t>Metagonimiasis</a:t>
            </a:r>
            <a:r>
              <a:rPr lang="el-GR" altLang="en-US" sz="2400" smtClean="0">
                <a:cs typeface="Times New Roman" panose="02020603050405020304" pitchFamily="18" charset="0"/>
              </a:rPr>
              <a:t>.</a:t>
            </a:r>
            <a:r>
              <a:rPr lang="en-GB" altLang="en-US" sz="2400" smtClean="0">
                <a:cs typeface="Times New Roman" panose="02020603050405020304" pitchFamily="18" charset="0"/>
              </a:rPr>
              <a:t> </a:t>
            </a:r>
            <a:r>
              <a:rPr lang="el-GR" altLang="en-US" sz="2400" smtClean="0">
                <a:cs typeface="Times New Roman" panose="02020603050405020304" pitchFamily="18" charset="0"/>
              </a:rPr>
              <a:t>Εξάπλωση: Ανατολική Ασία</a:t>
            </a:r>
            <a:endParaRPr lang="en-US" altLang="en-US" sz="2400" smtClean="0">
              <a:cs typeface="Times New Roman" panose="02020603050405020304" pitchFamily="18" charset="0"/>
            </a:endParaRPr>
          </a:p>
          <a:p>
            <a:pPr marL="457200" indent="-457200" eaLnBrk="1" hangingPunct="1">
              <a:buFont typeface="Calibri" panose="020F0502020204030204" pitchFamily="34" charset="0"/>
              <a:buAutoNum type="arabicPeriod" startAt="7"/>
            </a:pPr>
            <a:r>
              <a:rPr lang="el-GR" altLang="en-US" sz="2400" smtClean="0">
                <a:cs typeface="Times New Roman" panose="02020603050405020304" pitchFamily="18" charset="0"/>
              </a:rPr>
              <a:t>Τάξη</a:t>
            </a:r>
            <a:r>
              <a:rPr lang="el-GR" altLang="en-US" sz="2400" i="1" smtClean="0">
                <a:cs typeface="Times New Roman" panose="02020603050405020304" pitchFamily="18" charset="0"/>
              </a:rPr>
              <a:t>: </a:t>
            </a:r>
            <a:r>
              <a:rPr lang="en-GB" altLang="en-US" sz="2400" b="1" i="1" smtClean="0">
                <a:cs typeface="Times New Roman" panose="02020603050405020304" pitchFamily="18" charset="0"/>
              </a:rPr>
              <a:t>Echinostomida</a:t>
            </a:r>
            <a:r>
              <a:rPr lang="en-GB" altLang="en-US" sz="2400" i="1" smtClean="0">
                <a:cs typeface="Times New Roman" panose="02020603050405020304" pitchFamily="18" charset="0"/>
              </a:rPr>
              <a:t>, </a:t>
            </a:r>
            <a:r>
              <a:rPr lang="el-GR" altLang="en-US" sz="2400" smtClean="0">
                <a:cs typeface="Times New Roman" panose="02020603050405020304" pitchFamily="18" charset="0"/>
              </a:rPr>
              <a:t>Οικογένεια:</a:t>
            </a:r>
            <a:r>
              <a:rPr lang="el-GR" altLang="en-US" sz="2400" i="1" smtClean="0">
                <a:cs typeface="Times New Roman" panose="02020603050405020304" pitchFamily="18" charset="0"/>
              </a:rPr>
              <a:t> </a:t>
            </a:r>
            <a:r>
              <a:rPr lang="en-GB" altLang="en-US" sz="2400" b="1" i="1" smtClean="0">
                <a:cs typeface="Times New Roman" panose="02020603050405020304" pitchFamily="18" charset="0"/>
              </a:rPr>
              <a:t>Gastrodiscidae</a:t>
            </a:r>
            <a:r>
              <a:rPr lang="el-GR" altLang="en-US" sz="2400" b="1" i="1" smtClean="0">
                <a:cs typeface="Times New Roman" panose="02020603050405020304" pitchFamily="18" charset="0"/>
              </a:rPr>
              <a:t>,</a:t>
            </a:r>
            <a:r>
              <a:rPr lang="el-GR" altLang="en-US" sz="2400" i="1" smtClean="0">
                <a:cs typeface="Times New Roman" panose="02020603050405020304" pitchFamily="18" charset="0"/>
              </a:rPr>
              <a:t> </a:t>
            </a:r>
            <a:r>
              <a:rPr lang="el-GR" altLang="en-US" sz="2400" smtClean="0">
                <a:cs typeface="Times New Roman" panose="02020603050405020304" pitchFamily="18" charset="0"/>
              </a:rPr>
              <a:t>Είδος:</a:t>
            </a:r>
            <a:r>
              <a:rPr lang="en-GB" altLang="en-US" sz="2400" i="1" smtClean="0">
                <a:cs typeface="Times New Roman" panose="02020603050405020304" pitchFamily="18" charset="0"/>
              </a:rPr>
              <a:t> </a:t>
            </a:r>
            <a:r>
              <a:rPr lang="en-US" altLang="en-US" sz="2400" b="1" i="1" smtClean="0">
                <a:cs typeface="Times New Roman" panose="02020603050405020304" pitchFamily="18" charset="0"/>
              </a:rPr>
              <a:t>Gastrodiscoides hominis</a:t>
            </a:r>
            <a:r>
              <a:rPr lang="en-US" altLang="en-US" sz="2400" smtClean="0">
                <a:cs typeface="Times New Roman" panose="02020603050405020304" pitchFamily="18" charset="0"/>
              </a:rPr>
              <a:t>. </a:t>
            </a:r>
            <a:r>
              <a:rPr lang="el-GR" altLang="en-US" sz="2400" smtClean="0">
                <a:cs typeface="Times New Roman" panose="02020603050405020304" pitchFamily="18" charset="0"/>
              </a:rPr>
              <a:t>Προκαλεί</a:t>
            </a:r>
            <a:r>
              <a:rPr lang="en-GB" altLang="en-US" sz="2400" smtClean="0">
                <a:cs typeface="Times New Roman" panose="02020603050405020304" pitchFamily="18" charset="0"/>
              </a:rPr>
              <a:t> </a:t>
            </a:r>
            <a:r>
              <a:rPr lang="el-GR" altLang="en-US" sz="2400" smtClean="0">
                <a:cs typeface="Times New Roman" panose="02020603050405020304" pitchFamily="18" charset="0"/>
              </a:rPr>
              <a:t>την ασθένεια που είναι γνωστή ως </a:t>
            </a:r>
            <a:r>
              <a:rPr lang="en-GB" altLang="en-US" sz="2400" b="1" smtClean="0">
                <a:cs typeface="Times New Roman" panose="02020603050405020304" pitchFamily="18" charset="0"/>
              </a:rPr>
              <a:t>Gastrodiscoidiasis</a:t>
            </a:r>
            <a:r>
              <a:rPr lang="el-GR" altLang="en-US" sz="2400" b="1" smtClean="0">
                <a:cs typeface="Times New Roman" panose="02020603050405020304" pitchFamily="18" charset="0"/>
              </a:rPr>
              <a:t>.</a:t>
            </a:r>
            <a:r>
              <a:rPr lang="en-GB" altLang="en-US" sz="2400" smtClean="0">
                <a:cs typeface="Times New Roman" panose="02020603050405020304" pitchFamily="18" charset="0"/>
              </a:rPr>
              <a:t> </a:t>
            </a:r>
            <a:r>
              <a:rPr lang="el-GR" altLang="en-US" sz="2400" smtClean="0">
                <a:cs typeface="Times New Roman" panose="02020603050405020304" pitchFamily="18" charset="0"/>
              </a:rPr>
              <a:t>Πρώτος ξενιστής: </a:t>
            </a:r>
            <a:r>
              <a:rPr lang="en-US" altLang="en-US" sz="2400" b="1" i="1" smtClean="0">
                <a:cs typeface="Times New Roman" panose="02020603050405020304" pitchFamily="18" charset="0"/>
              </a:rPr>
              <a:t>Helicorbis sp</a:t>
            </a:r>
            <a:r>
              <a:rPr lang="el-GR" altLang="en-US" sz="2400" b="1" i="1" smtClean="0">
                <a:cs typeface="Times New Roman" panose="02020603050405020304" pitchFamily="18" charset="0"/>
              </a:rPr>
              <a:t>. </a:t>
            </a:r>
            <a:r>
              <a:rPr lang="el-GR" altLang="en-US" sz="2400" smtClean="0">
                <a:cs typeface="Times New Roman" panose="02020603050405020304" pitchFamily="18" charset="0"/>
              </a:rPr>
              <a:t>Εξάπλωση: Νότια Ασία.</a:t>
            </a:r>
            <a:endParaRPr lang="en-GB" altLang="en-US" sz="2400" smtClean="0">
              <a:cs typeface="Times New Roman" panose="02020603050405020304" pitchFamily="18" charset="0"/>
            </a:endParaRPr>
          </a:p>
          <a:p>
            <a:pPr marL="457200" indent="-457200" eaLnBrk="1" hangingPunct="1">
              <a:buFont typeface="Calibri" panose="020F0502020204030204" pitchFamily="34" charset="0"/>
              <a:buAutoNum type="arabicPeriod" startAt="7"/>
            </a:pPr>
            <a:r>
              <a:rPr lang="el-GR" altLang="en-US" sz="2400" smtClean="0">
                <a:cs typeface="Times New Roman" panose="02020603050405020304" pitchFamily="18" charset="0"/>
              </a:rPr>
              <a:t>Τάξη: </a:t>
            </a:r>
            <a:r>
              <a:rPr lang="en-GB" altLang="en-US" sz="2400" b="1" i="1" smtClean="0">
                <a:cs typeface="Times New Roman" panose="02020603050405020304" pitchFamily="18" charset="0"/>
              </a:rPr>
              <a:t>Opisthorchiida,</a:t>
            </a:r>
            <a:r>
              <a:rPr lang="en-GB" altLang="en-US" sz="2400" i="1" smtClean="0">
                <a:cs typeface="Times New Roman" panose="02020603050405020304" pitchFamily="18" charset="0"/>
              </a:rPr>
              <a:t> </a:t>
            </a:r>
            <a:r>
              <a:rPr lang="el-GR" altLang="en-US" sz="2400" smtClean="0">
                <a:cs typeface="Times New Roman" panose="02020603050405020304" pitchFamily="18" charset="0"/>
              </a:rPr>
              <a:t>Οικογένεια:</a:t>
            </a:r>
            <a:r>
              <a:rPr lang="en-GB" altLang="en-US" sz="2400" i="1" smtClean="0">
                <a:cs typeface="Times New Roman" panose="02020603050405020304" pitchFamily="18" charset="0"/>
              </a:rPr>
              <a:t> </a:t>
            </a:r>
            <a:r>
              <a:rPr lang="en-GB" altLang="en-US" sz="2400" b="1" i="1" smtClean="0">
                <a:cs typeface="Times New Roman" panose="02020603050405020304" pitchFamily="18" charset="0"/>
              </a:rPr>
              <a:t>Opisthorchiidae,</a:t>
            </a:r>
            <a:r>
              <a:rPr lang="en-GB" altLang="en-US" sz="2400" i="1" smtClean="0">
                <a:cs typeface="Times New Roman" panose="02020603050405020304" pitchFamily="18" charset="0"/>
              </a:rPr>
              <a:t> </a:t>
            </a:r>
            <a:r>
              <a:rPr lang="el-GR" altLang="en-US" sz="2400" smtClean="0">
                <a:cs typeface="Times New Roman" panose="02020603050405020304" pitchFamily="18" charset="0"/>
              </a:rPr>
              <a:t>Είδος</a:t>
            </a:r>
            <a:r>
              <a:rPr lang="en-GB" altLang="en-US" sz="2400" smtClean="0">
                <a:cs typeface="Times New Roman" panose="02020603050405020304" pitchFamily="18" charset="0"/>
              </a:rPr>
              <a:t>:</a:t>
            </a:r>
            <a:r>
              <a:rPr lang="en-GB" altLang="en-US" sz="2400" i="1" smtClean="0">
                <a:cs typeface="Times New Roman" panose="02020603050405020304" pitchFamily="18" charset="0"/>
              </a:rPr>
              <a:t> </a:t>
            </a:r>
            <a:r>
              <a:rPr lang="en-US" altLang="en-US" sz="2400" b="1" i="1" smtClean="0">
                <a:cs typeface="Times New Roman" panose="02020603050405020304" pitchFamily="18" charset="0"/>
              </a:rPr>
              <a:t>Opisorchis</a:t>
            </a:r>
            <a:r>
              <a:rPr lang="en-US" altLang="en-US" sz="2400" i="1" smtClean="0">
                <a:cs typeface="Times New Roman" panose="02020603050405020304" pitchFamily="18" charset="0"/>
              </a:rPr>
              <a:t> </a:t>
            </a:r>
            <a:r>
              <a:rPr lang="en-US" altLang="en-US" sz="2400" b="1" i="1" smtClean="0">
                <a:cs typeface="Times New Roman" panose="02020603050405020304" pitchFamily="18" charset="0"/>
              </a:rPr>
              <a:t>(Clonorchis) sinensis</a:t>
            </a:r>
            <a:r>
              <a:rPr lang="en-US" altLang="en-US" sz="2400" smtClean="0">
                <a:cs typeface="Times New Roman" panose="02020603050405020304" pitchFamily="18" charset="0"/>
              </a:rPr>
              <a:t>. </a:t>
            </a:r>
            <a:r>
              <a:rPr lang="el-GR" altLang="en-US" sz="2400" smtClean="0">
                <a:cs typeface="Times New Roman" panose="02020603050405020304" pitchFamily="18" charset="0"/>
              </a:rPr>
              <a:t>Πρώτος ξενιστής: </a:t>
            </a:r>
            <a:r>
              <a:rPr lang="en-GB" altLang="en-US" sz="2400" b="1" i="1" smtClean="0">
                <a:cs typeface="Times New Roman" panose="02020603050405020304" pitchFamily="18" charset="0"/>
              </a:rPr>
              <a:t>Bulinus sp</a:t>
            </a:r>
            <a:r>
              <a:rPr lang="en-GB" altLang="en-US" sz="2400" smtClean="0">
                <a:cs typeface="Times New Roman" panose="02020603050405020304" pitchFamily="18" charset="0"/>
              </a:rPr>
              <a:t>.</a:t>
            </a:r>
            <a:r>
              <a:rPr lang="el-GR" altLang="en-US" sz="2400" smtClean="0">
                <a:cs typeface="Times New Roman" panose="02020603050405020304" pitchFamily="18" charset="0"/>
              </a:rPr>
              <a:t> Προκαλεί την ασθένεια που είναι γνωστή ως </a:t>
            </a:r>
            <a:r>
              <a:rPr lang="en-GB" altLang="en-US" sz="2400" b="1" smtClean="0">
                <a:cs typeface="Times New Roman" panose="02020603050405020304" pitchFamily="18" charset="0"/>
              </a:rPr>
              <a:t>Clonorchiasis</a:t>
            </a:r>
            <a:r>
              <a:rPr lang="el-GR" altLang="en-US" sz="2400" b="1" smtClean="0">
                <a:cs typeface="Times New Roman" panose="02020603050405020304" pitchFamily="18" charset="0"/>
              </a:rPr>
              <a:t> (Τρηματώδης του Ήπατος)</a:t>
            </a:r>
            <a:r>
              <a:rPr lang="en-GB" altLang="en-US" sz="2400" smtClean="0">
                <a:cs typeface="Times New Roman" panose="02020603050405020304" pitchFamily="18" charset="0"/>
              </a:rPr>
              <a:t>.</a:t>
            </a:r>
            <a:r>
              <a:rPr lang="el-GR" altLang="en-US" sz="2400" smtClean="0">
                <a:cs typeface="Times New Roman" panose="02020603050405020304" pitchFamily="18" charset="0"/>
              </a:rPr>
              <a:t> Εξάπλωση: Ανατολική Ασία</a:t>
            </a:r>
            <a:endParaRPr lang="en-US" altLang="en-US" sz="2400" smtClean="0">
              <a:cs typeface="Times New Roman" panose="02020603050405020304" pitchFamily="18" charset="0"/>
            </a:endParaRPr>
          </a:p>
          <a:p>
            <a:pPr marL="457200" indent="-457200" eaLnBrk="1" hangingPunct="1"/>
            <a:endParaRPr lang="en-US" altLang="en-US" sz="2400" smtClean="0">
              <a:cs typeface="Times New Roman" panose="02020603050405020304" pitchFamily="18" charset="0"/>
            </a:endParaRPr>
          </a:p>
        </p:txBody>
      </p:sp>
      <p:sp>
        <p:nvSpPr>
          <p:cNvPr id="9" name="Footer Placeholder 8"/>
          <p:cNvSpPr>
            <a:spLocks noGrp="1"/>
          </p:cNvSpPr>
          <p:nvPr>
            <p:ph type="ftr" sz="quarter" idx="10"/>
          </p:nvPr>
        </p:nvSpPr>
        <p:spPr/>
        <p:txBody>
          <a:bodyPr/>
          <a:lstStyle/>
          <a:p>
            <a:pPr>
              <a:defRPr/>
            </a:pPr>
            <a:r>
              <a:rPr lang="el-GR" smtClean="0"/>
              <a:t>Ενότητα 11. Πλατυέλμινθες, Μεσόζωα και Νημερτίνοι</a:t>
            </a:r>
            <a:endParaRPr lang="en-US"/>
          </a:p>
        </p:txBody>
      </p:sp>
      <p:sp>
        <p:nvSpPr>
          <p:cNvPr id="10" name="Slide Number Placeholder 9"/>
          <p:cNvSpPr>
            <a:spLocks noGrp="1"/>
          </p:cNvSpPr>
          <p:nvPr>
            <p:ph type="sldNum" sz="quarter" idx="11"/>
          </p:nvPr>
        </p:nvSpPr>
        <p:spPr/>
        <p:txBody>
          <a:bodyPr/>
          <a:lstStyle/>
          <a:p>
            <a:pPr>
              <a:defRPr/>
            </a:pPr>
            <a:fld id="{5BE828C9-2B88-4803-AB47-8579E3758B60}" type="slidenum">
              <a:rPr lang="en-US" altLang="en-US" smtClean="0"/>
              <a:pPr>
                <a:defRPr/>
              </a:pPr>
              <a:t>42</a:t>
            </a:fld>
            <a:endParaRPr lang="en-US" altLang="en-US"/>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0"/>
          <p:cNvSpPr>
            <a:spLocks noGrp="1"/>
          </p:cNvSpPr>
          <p:nvPr>
            <p:ph type="title"/>
          </p:nvPr>
        </p:nvSpPr>
        <p:spPr/>
        <p:txBody>
          <a:bodyPr/>
          <a:lstStyle/>
          <a:p>
            <a:r>
              <a:rPr lang="el-GR" altLang="el-GR" sz="4000" dirty="0" smtClean="0"/>
              <a:t>Ομοταξία Τρηματώδεις: </a:t>
            </a:r>
            <a:br>
              <a:rPr lang="el-GR" altLang="el-GR" sz="4000" dirty="0" smtClean="0"/>
            </a:br>
            <a:r>
              <a:rPr lang="el-GR" altLang="el-GR" sz="4000" dirty="0" smtClean="0"/>
              <a:t>Είδη και </a:t>
            </a:r>
            <a:r>
              <a:rPr lang="el-GR" altLang="el-GR" sz="4000" dirty="0" err="1" smtClean="0"/>
              <a:t>Ανθρωπονόσοι</a:t>
            </a:r>
            <a:r>
              <a:rPr lang="el-GR" altLang="el-GR" sz="4000" dirty="0" smtClean="0"/>
              <a:t> 4/5</a:t>
            </a:r>
          </a:p>
        </p:txBody>
      </p:sp>
      <p:sp>
        <p:nvSpPr>
          <p:cNvPr id="67587" name="Content Placeholder 13"/>
          <p:cNvSpPr>
            <a:spLocks noGrp="1"/>
          </p:cNvSpPr>
          <p:nvPr>
            <p:ph idx="1"/>
          </p:nvPr>
        </p:nvSpPr>
        <p:spPr>
          <a:xfrm>
            <a:off x="604838" y="1701800"/>
            <a:ext cx="8070850" cy="4351338"/>
          </a:xfrm>
        </p:spPr>
        <p:txBody>
          <a:bodyPr/>
          <a:lstStyle/>
          <a:p>
            <a:pPr marL="457200" indent="-457200" eaLnBrk="1" hangingPunct="1">
              <a:buFont typeface="Calibri" panose="020F0502020204030204" pitchFamily="34" charset="0"/>
              <a:buAutoNum type="arabicPeriod" startAt="10"/>
            </a:pPr>
            <a:r>
              <a:rPr lang="el-GR" altLang="en-US" sz="2300" smtClean="0">
                <a:cs typeface="Times New Roman" panose="02020603050405020304" pitchFamily="18" charset="0"/>
              </a:rPr>
              <a:t>Τάξη: </a:t>
            </a:r>
            <a:r>
              <a:rPr lang="en-GB" altLang="en-US" sz="2300" b="1" i="1" smtClean="0">
                <a:cs typeface="Times New Roman" panose="02020603050405020304" pitchFamily="18" charset="0"/>
              </a:rPr>
              <a:t>Echinostomida, </a:t>
            </a:r>
            <a:r>
              <a:rPr lang="el-GR" altLang="en-US" sz="2300" smtClean="0">
                <a:cs typeface="Times New Roman" panose="02020603050405020304" pitchFamily="18" charset="0"/>
              </a:rPr>
              <a:t>Οικογένεια:</a:t>
            </a:r>
            <a:r>
              <a:rPr lang="el-GR" altLang="en-US" sz="2300" i="1" smtClean="0">
                <a:cs typeface="Times New Roman" panose="02020603050405020304" pitchFamily="18" charset="0"/>
              </a:rPr>
              <a:t> </a:t>
            </a:r>
            <a:r>
              <a:rPr lang="en-GB" altLang="en-US" sz="2300" b="1" i="1" smtClean="0">
                <a:cs typeface="Times New Roman" panose="02020603050405020304" pitchFamily="18" charset="0"/>
              </a:rPr>
              <a:t>Fasciolidae,</a:t>
            </a:r>
            <a:r>
              <a:rPr lang="en-GB" altLang="en-US" sz="2300" i="1" smtClean="0">
                <a:cs typeface="Times New Roman" panose="02020603050405020304" pitchFamily="18" charset="0"/>
              </a:rPr>
              <a:t> </a:t>
            </a:r>
            <a:r>
              <a:rPr lang="el-GR" altLang="en-US" sz="2300" smtClean="0">
                <a:cs typeface="Times New Roman" panose="02020603050405020304" pitchFamily="18" charset="0"/>
              </a:rPr>
              <a:t>Είδος:</a:t>
            </a:r>
            <a:r>
              <a:rPr lang="en-GB" altLang="en-US" sz="2300" i="1" smtClean="0">
                <a:cs typeface="Times New Roman" panose="02020603050405020304" pitchFamily="18" charset="0"/>
              </a:rPr>
              <a:t> </a:t>
            </a:r>
            <a:r>
              <a:rPr lang="en-US" altLang="en-US" sz="2300" b="1" i="1" smtClean="0">
                <a:cs typeface="Times New Roman" panose="02020603050405020304" pitchFamily="18" charset="0"/>
              </a:rPr>
              <a:t>Fasciola</a:t>
            </a:r>
            <a:r>
              <a:rPr lang="el-GR" altLang="en-US" sz="2300" b="1" i="1" smtClean="0">
                <a:cs typeface="Times New Roman" panose="02020603050405020304" pitchFamily="18" charset="0"/>
              </a:rPr>
              <a:t> </a:t>
            </a:r>
            <a:r>
              <a:rPr lang="en-US" altLang="en-US" sz="2300" b="1" i="1" smtClean="0">
                <a:cs typeface="Times New Roman" panose="02020603050405020304" pitchFamily="18" charset="0"/>
              </a:rPr>
              <a:t>hepatica.</a:t>
            </a:r>
            <a:r>
              <a:rPr lang="en-US" altLang="en-US" sz="2300" i="1" smtClean="0">
                <a:cs typeface="Times New Roman" panose="02020603050405020304" pitchFamily="18" charset="0"/>
              </a:rPr>
              <a:t> </a:t>
            </a:r>
            <a:r>
              <a:rPr lang="el-GR" altLang="en-US" sz="2300" smtClean="0">
                <a:cs typeface="Times New Roman" panose="02020603050405020304" pitchFamily="18" charset="0"/>
              </a:rPr>
              <a:t>Πρώτος ξενιστής</a:t>
            </a:r>
            <a:r>
              <a:rPr lang="el-GR" altLang="en-US" sz="2300" i="1" smtClean="0">
                <a:cs typeface="Times New Roman" panose="02020603050405020304" pitchFamily="18" charset="0"/>
              </a:rPr>
              <a:t>:</a:t>
            </a:r>
            <a:r>
              <a:rPr lang="en-US" altLang="en-US" sz="2300" smtClean="0">
                <a:cs typeface="Times New Roman" panose="02020603050405020304" pitchFamily="18" charset="0"/>
              </a:rPr>
              <a:t> </a:t>
            </a:r>
            <a:r>
              <a:rPr lang="en-US" altLang="en-US" sz="2300" b="1" i="1" smtClean="0">
                <a:cs typeface="Times New Roman" panose="02020603050405020304" pitchFamily="18" charset="0"/>
              </a:rPr>
              <a:t>Galba sp.</a:t>
            </a:r>
            <a:r>
              <a:rPr lang="en-US" altLang="en-US" sz="2300" b="1" smtClean="0">
                <a:cs typeface="Times New Roman" panose="02020603050405020304" pitchFamily="18" charset="0"/>
              </a:rPr>
              <a:t> </a:t>
            </a:r>
            <a:r>
              <a:rPr lang="el-GR" altLang="en-US" sz="2300" smtClean="0">
                <a:cs typeface="Times New Roman" panose="02020603050405020304" pitchFamily="18" charset="0"/>
              </a:rPr>
              <a:t>Προκαλεί την ασθένεια που είναι γνωστή ως </a:t>
            </a:r>
            <a:r>
              <a:rPr lang="en-GB" altLang="en-US" sz="2300" b="1" smtClean="0">
                <a:cs typeface="Times New Roman" panose="02020603050405020304" pitchFamily="18" charset="0"/>
              </a:rPr>
              <a:t>Fasciolosis</a:t>
            </a:r>
            <a:r>
              <a:rPr lang="el-GR" altLang="en-US" sz="2300" b="1" smtClean="0">
                <a:cs typeface="Times New Roman" panose="02020603050405020304" pitchFamily="18" charset="0"/>
              </a:rPr>
              <a:t>. </a:t>
            </a:r>
            <a:r>
              <a:rPr lang="el-GR" altLang="en-US" sz="2300" smtClean="0">
                <a:cs typeface="Times New Roman" panose="02020603050405020304" pitchFamily="18" charset="0"/>
              </a:rPr>
              <a:t>Εξάπλωση: κυρίως Αμερική. Το </a:t>
            </a:r>
            <a:r>
              <a:rPr lang="en-GB" altLang="en-US" sz="2300" b="1" smtClean="0">
                <a:cs typeface="Times New Roman" panose="02020603050405020304" pitchFamily="18" charset="0"/>
              </a:rPr>
              <a:t>Fasciola gigantica </a:t>
            </a:r>
            <a:r>
              <a:rPr lang="el-GR" altLang="en-US" sz="2300" smtClean="0">
                <a:cs typeface="Times New Roman" panose="02020603050405020304" pitchFamily="18" charset="0"/>
              </a:rPr>
              <a:t>προκαλεί</a:t>
            </a:r>
            <a:r>
              <a:rPr lang="en-GB" altLang="en-US" sz="2300" smtClean="0">
                <a:cs typeface="Times New Roman" panose="02020603050405020304" pitchFamily="18" charset="0"/>
              </a:rPr>
              <a:t> </a:t>
            </a:r>
            <a:r>
              <a:rPr lang="en-GB" altLang="en-US" sz="2300" b="1" smtClean="0">
                <a:cs typeface="Times New Roman" panose="02020603050405020304" pitchFamily="18" charset="0"/>
              </a:rPr>
              <a:t>Fasciolosis </a:t>
            </a:r>
            <a:r>
              <a:rPr lang="el-GR" altLang="en-US" sz="2300" smtClean="0">
                <a:cs typeface="Times New Roman" panose="02020603050405020304" pitchFamily="18" charset="0"/>
              </a:rPr>
              <a:t>στα οικόσητα ζώα.</a:t>
            </a:r>
            <a:endParaRPr lang="en-GB" altLang="en-US" sz="2300" smtClean="0">
              <a:cs typeface="Times New Roman" panose="02020603050405020304" pitchFamily="18" charset="0"/>
            </a:endParaRPr>
          </a:p>
          <a:p>
            <a:pPr marL="457200" indent="-457200" eaLnBrk="1" hangingPunct="1">
              <a:buFont typeface="Calibri" panose="020F0502020204030204" pitchFamily="34" charset="0"/>
              <a:buAutoNum type="arabicPeriod" startAt="10"/>
            </a:pPr>
            <a:r>
              <a:rPr lang="el-GR" altLang="en-US" sz="2300" smtClean="0">
                <a:cs typeface="Times New Roman" panose="02020603050405020304" pitchFamily="18" charset="0"/>
              </a:rPr>
              <a:t>Τάξη: </a:t>
            </a:r>
            <a:r>
              <a:rPr lang="en-GB" altLang="en-US" sz="2300" b="1" i="1" smtClean="0">
                <a:cs typeface="Times New Roman" panose="02020603050405020304" pitchFamily="18" charset="0"/>
              </a:rPr>
              <a:t>Plagiorchiida,</a:t>
            </a:r>
            <a:r>
              <a:rPr lang="en-GB" altLang="en-US" sz="2300" i="1" smtClean="0">
                <a:cs typeface="Times New Roman" panose="02020603050405020304" pitchFamily="18" charset="0"/>
              </a:rPr>
              <a:t> </a:t>
            </a:r>
            <a:r>
              <a:rPr lang="el-GR" altLang="en-US" sz="2300" smtClean="0">
                <a:cs typeface="Times New Roman" panose="02020603050405020304" pitchFamily="18" charset="0"/>
              </a:rPr>
              <a:t>Οικογένεια:</a:t>
            </a:r>
            <a:r>
              <a:rPr lang="el-GR" altLang="en-US" sz="2300" i="1" smtClean="0">
                <a:cs typeface="Times New Roman" panose="02020603050405020304" pitchFamily="18" charset="0"/>
              </a:rPr>
              <a:t> </a:t>
            </a:r>
            <a:r>
              <a:rPr lang="en-GB" altLang="en-US" sz="2300" b="1" i="1" smtClean="0">
                <a:cs typeface="Times New Roman" panose="02020603050405020304" pitchFamily="18" charset="0"/>
              </a:rPr>
              <a:t>Paragonimidae</a:t>
            </a:r>
            <a:r>
              <a:rPr lang="en-GB" altLang="en-US" sz="2300" i="1" smtClean="0">
                <a:cs typeface="Times New Roman" panose="02020603050405020304" pitchFamily="18" charset="0"/>
              </a:rPr>
              <a:t>, </a:t>
            </a:r>
            <a:r>
              <a:rPr lang="el-GR" altLang="en-US" sz="2300" smtClean="0">
                <a:cs typeface="Times New Roman" panose="02020603050405020304" pitchFamily="18" charset="0"/>
              </a:rPr>
              <a:t>Είδος: </a:t>
            </a:r>
            <a:r>
              <a:rPr lang="en-US" altLang="en-US" sz="2300" b="1" i="1" smtClean="0">
                <a:cs typeface="Times New Roman" panose="02020603050405020304" pitchFamily="18" charset="0"/>
              </a:rPr>
              <a:t>Paragonimus westermani</a:t>
            </a:r>
            <a:r>
              <a:rPr lang="en-US" altLang="en-US" sz="2300" smtClean="0">
                <a:cs typeface="Times New Roman" panose="02020603050405020304" pitchFamily="18" charset="0"/>
              </a:rPr>
              <a:t>. </a:t>
            </a:r>
            <a:r>
              <a:rPr lang="el-GR" altLang="en-US" sz="2300" smtClean="0">
                <a:cs typeface="Times New Roman" panose="02020603050405020304" pitchFamily="18" charset="0"/>
              </a:rPr>
              <a:t>Προκαλεί την ασθένεια που είναι γνωστή ως </a:t>
            </a:r>
            <a:r>
              <a:rPr lang="en-GB" altLang="en-US" sz="2300" b="1" smtClean="0">
                <a:cs typeface="Times New Roman" panose="02020603050405020304" pitchFamily="18" charset="0"/>
              </a:rPr>
              <a:t>Paragonimiasis</a:t>
            </a:r>
            <a:r>
              <a:rPr lang="el-GR" altLang="en-US" sz="2300" b="1" smtClean="0">
                <a:cs typeface="Times New Roman" panose="02020603050405020304" pitchFamily="18" charset="0"/>
              </a:rPr>
              <a:t>.</a:t>
            </a:r>
            <a:r>
              <a:rPr lang="el-GR" altLang="en-US" sz="2300" smtClean="0">
                <a:cs typeface="Times New Roman" panose="02020603050405020304" pitchFamily="18" charset="0"/>
              </a:rPr>
              <a:t> Πρώτος ξενιστής</a:t>
            </a:r>
            <a:r>
              <a:rPr lang="en-GB" altLang="en-US" sz="2300" smtClean="0">
                <a:cs typeface="Times New Roman" panose="02020603050405020304" pitchFamily="18" charset="0"/>
              </a:rPr>
              <a:t>: </a:t>
            </a:r>
            <a:r>
              <a:rPr lang="en-US" altLang="en-US" sz="2300" b="1" i="1" smtClean="0">
                <a:cs typeface="Times New Roman" panose="02020603050405020304" pitchFamily="18" charset="0"/>
              </a:rPr>
              <a:t>Oncomelania sp. </a:t>
            </a:r>
            <a:r>
              <a:rPr lang="el-GR" altLang="en-US" sz="2300" smtClean="0">
                <a:cs typeface="Times New Roman" panose="02020603050405020304" pitchFamily="18" charset="0"/>
              </a:rPr>
              <a:t>Εξάπλωση: Ασία.</a:t>
            </a:r>
          </a:p>
          <a:p>
            <a:pPr marL="457200" indent="-457200" eaLnBrk="1" hangingPunct="1">
              <a:buFont typeface="Calibri" panose="020F0502020204030204" pitchFamily="34" charset="0"/>
              <a:buAutoNum type="arabicPeriod" startAt="10"/>
            </a:pPr>
            <a:r>
              <a:rPr lang="el-GR" altLang="en-US" sz="2300" smtClean="0">
                <a:cs typeface="Times New Roman" panose="02020603050405020304" pitchFamily="18" charset="0"/>
              </a:rPr>
              <a:t>Τάξη: </a:t>
            </a:r>
            <a:r>
              <a:rPr lang="en-GB" altLang="en-US" sz="2300" b="1" i="1" smtClean="0">
                <a:cs typeface="Times New Roman" panose="02020603050405020304" pitchFamily="18" charset="0"/>
              </a:rPr>
              <a:t>Echinostomida</a:t>
            </a:r>
            <a:r>
              <a:rPr lang="en-GB" altLang="en-US" sz="2300" i="1" smtClean="0">
                <a:cs typeface="Times New Roman" panose="02020603050405020304" pitchFamily="18" charset="0"/>
              </a:rPr>
              <a:t>, </a:t>
            </a:r>
            <a:r>
              <a:rPr lang="el-GR" altLang="en-US" sz="2300" smtClean="0">
                <a:cs typeface="Times New Roman" panose="02020603050405020304" pitchFamily="18" charset="0"/>
              </a:rPr>
              <a:t>Οικογένεια:</a:t>
            </a:r>
            <a:r>
              <a:rPr lang="el-GR" altLang="en-US" sz="2300" i="1" smtClean="0">
                <a:cs typeface="Times New Roman" panose="02020603050405020304" pitchFamily="18" charset="0"/>
              </a:rPr>
              <a:t> </a:t>
            </a:r>
            <a:r>
              <a:rPr lang="en-GB" altLang="en-US" sz="2300" b="1" i="1" smtClean="0">
                <a:cs typeface="Times New Roman" panose="02020603050405020304" pitchFamily="18" charset="0"/>
              </a:rPr>
              <a:t>Echinostomatidae,</a:t>
            </a:r>
            <a:r>
              <a:rPr lang="en-GB" altLang="en-US" sz="2300" i="1" smtClean="0">
                <a:cs typeface="Times New Roman" panose="02020603050405020304" pitchFamily="18" charset="0"/>
              </a:rPr>
              <a:t> </a:t>
            </a:r>
            <a:r>
              <a:rPr lang="el-GR" altLang="en-US" sz="2300" smtClean="0">
                <a:cs typeface="Times New Roman" panose="02020603050405020304" pitchFamily="18" charset="0"/>
              </a:rPr>
              <a:t>Είδος: </a:t>
            </a:r>
            <a:r>
              <a:rPr lang="en-GB" altLang="en-US" sz="2300" b="1" i="1" smtClean="0">
                <a:cs typeface="Times New Roman" panose="02020603050405020304" pitchFamily="18" charset="0"/>
              </a:rPr>
              <a:t>Echinostoma hortense</a:t>
            </a:r>
            <a:r>
              <a:rPr lang="en-US" altLang="en-US" sz="2300" i="1" smtClean="0">
                <a:cs typeface="Times New Roman" panose="02020603050405020304" pitchFamily="18" charset="0"/>
              </a:rPr>
              <a:t>. </a:t>
            </a:r>
            <a:r>
              <a:rPr lang="el-GR" altLang="en-US" sz="2300" smtClean="0">
                <a:cs typeface="Times New Roman" panose="02020603050405020304" pitchFamily="18" charset="0"/>
              </a:rPr>
              <a:t>Πρώτος ξενιστής</a:t>
            </a:r>
            <a:r>
              <a:rPr lang="el-GR" altLang="en-US" sz="2300" i="1" smtClean="0">
                <a:cs typeface="Times New Roman" panose="02020603050405020304" pitchFamily="18" charset="0"/>
              </a:rPr>
              <a:t>:</a:t>
            </a:r>
            <a:r>
              <a:rPr lang="en-US" altLang="en-US" sz="2300" smtClean="0">
                <a:cs typeface="Times New Roman" panose="02020603050405020304" pitchFamily="18" charset="0"/>
              </a:rPr>
              <a:t> </a:t>
            </a:r>
            <a:r>
              <a:rPr lang="el-GR" altLang="en-US" sz="2300" b="1" i="1" smtClean="0">
                <a:cs typeface="Times New Roman" panose="02020603050405020304" pitchFamily="18" charset="0"/>
              </a:rPr>
              <a:t>Διάφορα είδη Σαλιγκαριών</a:t>
            </a:r>
            <a:r>
              <a:rPr lang="el-GR" altLang="en-US" sz="2300" i="1" smtClean="0">
                <a:cs typeface="Times New Roman" panose="02020603050405020304" pitchFamily="18" charset="0"/>
              </a:rPr>
              <a:t>.</a:t>
            </a:r>
            <a:r>
              <a:rPr lang="el-GR" altLang="en-US" sz="2300" smtClean="0">
                <a:cs typeface="Times New Roman" panose="02020603050405020304" pitchFamily="18" charset="0"/>
              </a:rPr>
              <a:t> Προκαλεί την ασθένεια που είναι γνωστή ως </a:t>
            </a:r>
            <a:r>
              <a:rPr lang="en-GB" altLang="en-US" sz="2300" b="1" smtClean="0">
                <a:cs typeface="Times New Roman" panose="02020603050405020304" pitchFamily="18" charset="0"/>
              </a:rPr>
              <a:t>Echinostomiasis </a:t>
            </a:r>
            <a:r>
              <a:rPr lang="el-GR" altLang="en-US" sz="2300" smtClean="0">
                <a:cs typeface="Times New Roman" panose="02020603050405020304" pitchFamily="18" charset="0"/>
              </a:rPr>
              <a:t>(σχετικά σπάνια ασθένεια).</a:t>
            </a:r>
            <a:r>
              <a:rPr lang="en-GB" altLang="en-US" sz="2300" smtClean="0">
                <a:cs typeface="Times New Roman" panose="02020603050405020304" pitchFamily="18" charset="0"/>
              </a:rPr>
              <a:t> </a:t>
            </a:r>
            <a:r>
              <a:rPr lang="el-GR" altLang="en-US" sz="2300" smtClean="0">
                <a:cs typeface="Times New Roman" panose="02020603050405020304" pitchFamily="18" charset="0"/>
              </a:rPr>
              <a:t>Εξάπλωση: Ανατολική Ασία.</a:t>
            </a:r>
            <a:endParaRPr lang="en-GB" altLang="en-US" sz="2300" smtClean="0">
              <a:cs typeface="Times New Roman" panose="02020603050405020304" pitchFamily="18" charset="0"/>
            </a:endParaRPr>
          </a:p>
          <a:p>
            <a:pPr marL="457200" indent="-457200" eaLnBrk="1" hangingPunct="1"/>
            <a:endParaRPr lang="en-US" altLang="en-US" sz="2400" smtClean="0">
              <a:cs typeface="Times New Roman" panose="02020603050405020304" pitchFamily="18" charset="0"/>
            </a:endParaRPr>
          </a:p>
        </p:txBody>
      </p:sp>
      <p:sp>
        <p:nvSpPr>
          <p:cNvPr id="9" name="Footer Placeholder 8"/>
          <p:cNvSpPr>
            <a:spLocks noGrp="1"/>
          </p:cNvSpPr>
          <p:nvPr>
            <p:ph type="ftr" sz="quarter" idx="10"/>
          </p:nvPr>
        </p:nvSpPr>
        <p:spPr/>
        <p:txBody>
          <a:bodyPr/>
          <a:lstStyle/>
          <a:p>
            <a:pPr>
              <a:defRPr/>
            </a:pPr>
            <a:r>
              <a:rPr lang="el-GR" smtClean="0"/>
              <a:t>Ενότητα 11. Πλατυέλμινθες, Μεσόζωα και Νημερτίνοι</a:t>
            </a:r>
            <a:endParaRPr lang="en-US" dirty="0"/>
          </a:p>
        </p:txBody>
      </p:sp>
      <p:sp>
        <p:nvSpPr>
          <p:cNvPr id="10" name="Slide Number Placeholder 9"/>
          <p:cNvSpPr>
            <a:spLocks noGrp="1"/>
          </p:cNvSpPr>
          <p:nvPr>
            <p:ph type="sldNum" sz="quarter" idx="11"/>
          </p:nvPr>
        </p:nvSpPr>
        <p:spPr/>
        <p:txBody>
          <a:bodyPr/>
          <a:lstStyle/>
          <a:p>
            <a:pPr>
              <a:defRPr/>
            </a:pPr>
            <a:fld id="{6A2833FE-B86E-45FC-A628-E67EC10825E4}" type="slidenum">
              <a:rPr lang="en-US" altLang="en-US" smtClean="0"/>
              <a:pPr>
                <a:defRPr/>
              </a:pPr>
              <a:t>43</a:t>
            </a:fld>
            <a:endParaRPr lang="en-US" altLang="en-US"/>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0"/>
          <p:cNvSpPr>
            <a:spLocks noGrp="1"/>
          </p:cNvSpPr>
          <p:nvPr>
            <p:ph type="title"/>
          </p:nvPr>
        </p:nvSpPr>
        <p:spPr/>
        <p:txBody>
          <a:bodyPr/>
          <a:lstStyle/>
          <a:p>
            <a:r>
              <a:rPr lang="el-GR" altLang="el-GR" sz="4000" dirty="0" smtClean="0"/>
              <a:t>Ομοταξία Τρηματώδεις: </a:t>
            </a:r>
            <a:br>
              <a:rPr lang="el-GR" altLang="el-GR" sz="4000" dirty="0" smtClean="0"/>
            </a:br>
            <a:r>
              <a:rPr lang="el-GR" altLang="el-GR" sz="4000" dirty="0" smtClean="0"/>
              <a:t>Είδη και </a:t>
            </a:r>
            <a:r>
              <a:rPr lang="el-GR" altLang="el-GR" sz="4000" dirty="0" err="1" smtClean="0"/>
              <a:t>Ανθρωπονόσοι</a:t>
            </a:r>
            <a:r>
              <a:rPr lang="el-GR" altLang="el-GR" sz="4000" dirty="0" smtClean="0"/>
              <a:t> 5/5</a:t>
            </a:r>
          </a:p>
        </p:txBody>
      </p:sp>
      <p:sp>
        <p:nvSpPr>
          <p:cNvPr id="68611" name="Content Placeholder 13"/>
          <p:cNvSpPr>
            <a:spLocks noGrp="1"/>
          </p:cNvSpPr>
          <p:nvPr>
            <p:ph idx="1"/>
          </p:nvPr>
        </p:nvSpPr>
        <p:spPr>
          <a:xfrm>
            <a:off x="604838" y="1701800"/>
            <a:ext cx="7886700" cy="4351338"/>
          </a:xfrm>
        </p:spPr>
        <p:txBody>
          <a:bodyPr/>
          <a:lstStyle/>
          <a:p>
            <a:pPr marL="457200" indent="-457200" eaLnBrk="1" hangingPunct="1">
              <a:buFont typeface="Calibri" panose="020F0502020204030204" pitchFamily="34" charset="0"/>
              <a:buAutoNum type="arabicPeriod" startAt="13"/>
            </a:pPr>
            <a:r>
              <a:rPr lang="el-GR" altLang="en-US" sz="2400" smtClean="0">
                <a:cs typeface="Times New Roman" panose="02020603050405020304" pitchFamily="18" charset="0"/>
              </a:rPr>
              <a:t>Τάξη: </a:t>
            </a:r>
            <a:r>
              <a:rPr lang="en-GB" altLang="en-US" sz="2400" b="1" i="1" smtClean="0">
                <a:cs typeface="Times New Roman" panose="02020603050405020304" pitchFamily="18" charset="0"/>
              </a:rPr>
              <a:t>Strigeidida,</a:t>
            </a:r>
            <a:r>
              <a:rPr lang="en-GB" altLang="en-US" sz="2400" i="1" smtClean="0">
                <a:cs typeface="Times New Roman" panose="02020603050405020304" pitchFamily="18" charset="0"/>
              </a:rPr>
              <a:t> </a:t>
            </a:r>
            <a:r>
              <a:rPr lang="el-GR" altLang="en-US" sz="2400" smtClean="0">
                <a:cs typeface="Times New Roman" panose="02020603050405020304" pitchFamily="18" charset="0"/>
              </a:rPr>
              <a:t>Οικογένεια:</a:t>
            </a:r>
            <a:r>
              <a:rPr lang="el-GR" altLang="en-US" sz="2400" i="1" smtClean="0">
                <a:cs typeface="Times New Roman" panose="02020603050405020304" pitchFamily="18" charset="0"/>
              </a:rPr>
              <a:t> </a:t>
            </a:r>
            <a:r>
              <a:rPr lang="en-GB" altLang="en-US" sz="2400" b="1" i="1" smtClean="0">
                <a:cs typeface="Times New Roman" panose="02020603050405020304" pitchFamily="18" charset="0"/>
              </a:rPr>
              <a:t>Schistosomatidae,</a:t>
            </a:r>
            <a:r>
              <a:rPr lang="en-GB" altLang="en-US" sz="2400" i="1" smtClean="0">
                <a:cs typeface="Times New Roman" panose="02020603050405020304" pitchFamily="18" charset="0"/>
              </a:rPr>
              <a:t> </a:t>
            </a:r>
            <a:r>
              <a:rPr lang="el-GR" altLang="en-US" sz="2400" smtClean="0">
                <a:cs typeface="Times New Roman" panose="02020603050405020304" pitchFamily="18" charset="0"/>
              </a:rPr>
              <a:t>Είδος:</a:t>
            </a:r>
            <a:r>
              <a:rPr lang="en-US" altLang="en-US" sz="2400" b="1" i="1" smtClean="0">
                <a:cs typeface="Times New Roman" panose="02020603050405020304" pitchFamily="18" charset="0"/>
              </a:rPr>
              <a:t>Trichobilharzia regenti</a:t>
            </a:r>
            <a:r>
              <a:rPr lang="en-US" altLang="en-US" sz="2400" i="1" smtClean="0">
                <a:cs typeface="Times New Roman" panose="02020603050405020304" pitchFamily="18" charset="0"/>
              </a:rPr>
              <a:t>. </a:t>
            </a:r>
            <a:r>
              <a:rPr lang="el-GR" altLang="en-US" sz="2400" smtClean="0">
                <a:cs typeface="Times New Roman" panose="02020603050405020304" pitchFamily="18" charset="0"/>
              </a:rPr>
              <a:t>Πρώτος ξενιστής</a:t>
            </a:r>
            <a:r>
              <a:rPr lang="el-GR" altLang="en-US" sz="2400" i="1" smtClean="0">
                <a:cs typeface="Times New Roman" panose="02020603050405020304" pitchFamily="18" charset="0"/>
              </a:rPr>
              <a:t>:</a:t>
            </a:r>
            <a:r>
              <a:rPr lang="en-US" altLang="en-US" sz="2400" smtClean="0">
                <a:cs typeface="Times New Roman" panose="02020603050405020304" pitchFamily="18" charset="0"/>
              </a:rPr>
              <a:t> </a:t>
            </a:r>
            <a:r>
              <a:rPr lang="el-GR" altLang="en-US" sz="2400" b="1" i="1" smtClean="0">
                <a:cs typeface="Times New Roman" panose="02020603050405020304" pitchFamily="18" charset="0"/>
              </a:rPr>
              <a:t>Διάφορα είδη Σαλιγκαριών</a:t>
            </a:r>
            <a:r>
              <a:rPr lang="en-US" altLang="en-US" sz="2400" b="1" i="1" smtClean="0">
                <a:cs typeface="Times New Roman" panose="02020603050405020304" pitchFamily="18" charset="0"/>
              </a:rPr>
              <a:t>.</a:t>
            </a:r>
            <a:r>
              <a:rPr lang="en-US" altLang="en-US" sz="2400" b="1" smtClean="0">
                <a:cs typeface="Times New Roman" panose="02020603050405020304" pitchFamily="18" charset="0"/>
              </a:rPr>
              <a:t> </a:t>
            </a:r>
            <a:r>
              <a:rPr lang="el-GR" altLang="en-US" sz="2400" smtClean="0">
                <a:cs typeface="Times New Roman" panose="02020603050405020304" pitchFamily="18" charset="0"/>
              </a:rPr>
              <a:t>Προκαλεί την ασθένεια που είναι γνωστή ως </a:t>
            </a:r>
            <a:r>
              <a:rPr lang="el-GR" altLang="en-US" sz="2400" b="1" smtClean="0">
                <a:cs typeface="Times New Roman" panose="02020603050405020304" pitchFamily="18" charset="0"/>
              </a:rPr>
              <a:t>Σχιστοσωμική δερματίτιδα</a:t>
            </a:r>
            <a:r>
              <a:rPr lang="el-GR" altLang="en-US" sz="2400" smtClean="0">
                <a:cs typeface="Times New Roman" panose="02020603050405020304" pitchFamily="18" charset="0"/>
              </a:rPr>
              <a:t>. Εξάπλωση: Βόρεια Αμερική. </a:t>
            </a:r>
          </a:p>
          <a:p>
            <a:pPr marL="457200" indent="-457200" eaLnBrk="1" hangingPunct="1">
              <a:buFont typeface="Calibri" panose="020F0502020204030204" pitchFamily="34" charset="0"/>
              <a:buAutoNum type="arabicPeriod" startAt="13"/>
            </a:pPr>
            <a:endParaRPr lang="el-GR" altLang="en-US" sz="2400" smtClean="0">
              <a:cs typeface="Times New Roman" panose="02020603050405020304" pitchFamily="18" charset="0"/>
            </a:endParaRPr>
          </a:p>
          <a:p>
            <a:pPr marL="457200" indent="-457200" eaLnBrk="1" hangingPunct="1">
              <a:buFont typeface="Arial" panose="020B0604020202020204" pitchFamily="34" charset="0"/>
              <a:buNone/>
            </a:pPr>
            <a:r>
              <a:rPr lang="el-GR" altLang="en-US" sz="2400" b="1" i="1" smtClean="0">
                <a:cs typeface="Times New Roman" panose="02020603050405020304" pitchFamily="18" charset="0"/>
              </a:rPr>
              <a:t>Πηγή ταξινομικών ονομάτων: </a:t>
            </a:r>
            <a:r>
              <a:rPr lang="en-GB" altLang="en-US" sz="2400" b="1" i="1" smtClean="0">
                <a:cs typeface="Times New Roman" panose="02020603050405020304" pitchFamily="18" charset="0"/>
              </a:rPr>
              <a:t>Pechenik J.A. (2010) Biology of the  invertebrates (6</a:t>
            </a:r>
            <a:r>
              <a:rPr lang="en-GB" altLang="en-US" sz="2400" b="1" i="1" baseline="30000" smtClean="0">
                <a:cs typeface="Times New Roman" panose="02020603050405020304" pitchFamily="18" charset="0"/>
              </a:rPr>
              <a:t>th</a:t>
            </a:r>
            <a:r>
              <a:rPr lang="en-GB" altLang="en-US" sz="2400" b="1" i="1" smtClean="0">
                <a:cs typeface="Times New Roman" panose="02020603050405020304" pitchFamily="18" charset="0"/>
              </a:rPr>
              <a:t> Ed.)</a:t>
            </a:r>
            <a:r>
              <a:rPr lang="el-GR" altLang="en-US" sz="2400" b="1" i="1" smtClean="0">
                <a:cs typeface="Times New Roman" panose="02020603050405020304" pitchFamily="18" charset="0"/>
              </a:rPr>
              <a:t> </a:t>
            </a:r>
            <a:r>
              <a:rPr lang="el-GR" altLang="en-US" sz="2400" b="1" smtClean="0">
                <a:cs typeface="Times New Roman" panose="02020603050405020304" pitchFamily="18" charset="0"/>
              </a:rPr>
              <a:t>(Βίντεο: </a:t>
            </a:r>
            <a:r>
              <a:rPr lang="en-GB" altLang="en-US" sz="2400" b="1" smtClean="0">
                <a:cs typeface="Times New Roman" panose="02020603050405020304" pitchFamily="18" charset="0"/>
              </a:rPr>
              <a:t>Leucochloridium</a:t>
            </a:r>
            <a:r>
              <a:rPr lang="en-US" altLang="en-US" sz="2400" b="1" smtClean="0">
                <a:cs typeface="Times New Roman" panose="02020603050405020304" pitchFamily="18" charset="0"/>
              </a:rPr>
              <a:t>…)</a:t>
            </a:r>
          </a:p>
        </p:txBody>
      </p:sp>
      <p:sp>
        <p:nvSpPr>
          <p:cNvPr id="9" name="Footer Placeholder 8"/>
          <p:cNvSpPr>
            <a:spLocks noGrp="1"/>
          </p:cNvSpPr>
          <p:nvPr>
            <p:ph type="ftr" sz="quarter" idx="10"/>
          </p:nvPr>
        </p:nvSpPr>
        <p:spPr/>
        <p:txBody>
          <a:bodyPr/>
          <a:lstStyle/>
          <a:p>
            <a:pPr>
              <a:defRPr/>
            </a:pPr>
            <a:r>
              <a:rPr lang="el-GR" smtClean="0"/>
              <a:t>Ενότητα 11. Πλατυέλμινθες, Μεσόζωα και Νημερτίνοι</a:t>
            </a:r>
            <a:endParaRPr lang="en-US"/>
          </a:p>
        </p:txBody>
      </p:sp>
      <p:sp>
        <p:nvSpPr>
          <p:cNvPr id="10" name="Slide Number Placeholder 9"/>
          <p:cNvSpPr>
            <a:spLocks noGrp="1"/>
          </p:cNvSpPr>
          <p:nvPr>
            <p:ph type="sldNum" sz="quarter" idx="11"/>
          </p:nvPr>
        </p:nvSpPr>
        <p:spPr/>
        <p:txBody>
          <a:bodyPr/>
          <a:lstStyle/>
          <a:p>
            <a:pPr>
              <a:defRPr/>
            </a:pPr>
            <a:fld id="{E3A5DF08-FAC7-49E3-96EC-CF4FF827D4A2}" type="slidenum">
              <a:rPr lang="en-US" altLang="en-US" smtClean="0"/>
              <a:pPr>
                <a:defRPr/>
              </a:pPr>
              <a:t>44</a:t>
            </a:fld>
            <a:endParaRPr lang="en-US" altLang="en-US"/>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05631" y="1027906"/>
            <a:ext cx="7886700" cy="1325563"/>
          </a:xfrm>
        </p:spPr>
        <p:txBody>
          <a:bodyPr/>
          <a:lstStyle/>
          <a:p>
            <a:r>
              <a:rPr lang="el-GR" altLang="el-GR" dirty="0"/>
              <a:t>Ομοταξία Τρηματώδεις</a:t>
            </a:r>
            <a:r>
              <a:rPr lang="el-GR" altLang="el-GR" dirty="0" smtClean="0"/>
              <a:t>: Ασθένειες</a:t>
            </a:r>
            <a:endParaRPr lang="en-US" dirty="0"/>
          </a:p>
        </p:txBody>
      </p:sp>
      <p:sp>
        <p:nvSpPr>
          <p:cNvPr id="4" name="Footer Placeholder 3"/>
          <p:cNvSpPr>
            <a:spLocks noGrp="1"/>
          </p:cNvSpPr>
          <p:nvPr>
            <p:ph type="ftr" sz="quarter" idx="10"/>
          </p:nvPr>
        </p:nvSpPr>
        <p:spPr/>
        <p:txBody>
          <a:bodyPr/>
          <a:lstStyle/>
          <a:p>
            <a:pPr>
              <a:defRPr/>
            </a:pPr>
            <a:r>
              <a:rPr lang="el-GR" smtClean="0"/>
              <a:t>Ενότητα 11. Πλατυέλμινθες, Μεσόζωα και Νημερτίνοι</a:t>
            </a:r>
            <a:endParaRPr lang="en-US"/>
          </a:p>
        </p:txBody>
      </p:sp>
      <p:sp>
        <p:nvSpPr>
          <p:cNvPr id="5" name="Slide Number Placeholder 4"/>
          <p:cNvSpPr>
            <a:spLocks noGrp="1"/>
          </p:cNvSpPr>
          <p:nvPr>
            <p:ph type="sldNum" sz="quarter" idx="11"/>
          </p:nvPr>
        </p:nvSpPr>
        <p:spPr/>
        <p:txBody>
          <a:bodyPr/>
          <a:lstStyle/>
          <a:p>
            <a:pPr>
              <a:defRPr/>
            </a:pPr>
            <a:fld id="{9921415E-15D4-4F39-9E33-EEC66C42B064}" type="slidenum">
              <a:rPr lang="en-US" altLang="en-US" smtClean="0"/>
              <a:pPr>
                <a:defRPr/>
              </a:pPr>
              <a:t>45</a:t>
            </a:fld>
            <a:endParaRPr lang="en-US" altLang="en-US"/>
          </a:p>
        </p:txBody>
      </p:sp>
    </p:spTree>
    <p:extLst>
      <p:ext uri="{BB962C8B-B14F-4D97-AF65-F5344CB8AC3E}">
        <p14:creationId xmlns:p14="http://schemas.microsoft.com/office/powerpoint/2010/main" val="3197555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0"/>
          <p:cNvSpPr>
            <a:spLocks noGrp="1"/>
          </p:cNvSpPr>
          <p:nvPr>
            <p:ph type="title"/>
          </p:nvPr>
        </p:nvSpPr>
        <p:spPr/>
        <p:txBody>
          <a:bodyPr/>
          <a:lstStyle/>
          <a:p>
            <a:r>
              <a:rPr lang="el-GR" altLang="el-GR" sz="4000" dirty="0" smtClean="0"/>
              <a:t>Ασθένεια </a:t>
            </a:r>
            <a:r>
              <a:rPr lang="en-US" altLang="el-GR" sz="4000" dirty="0" err="1" smtClean="0"/>
              <a:t>Clonorchiasis</a:t>
            </a:r>
            <a:r>
              <a:rPr lang="el-GR" altLang="el-GR" sz="4000" dirty="0" smtClean="0"/>
              <a:t/>
            </a:r>
            <a:br>
              <a:rPr lang="el-GR" altLang="el-GR" sz="4000" dirty="0" smtClean="0"/>
            </a:br>
            <a:r>
              <a:rPr lang="en-US" altLang="el-GR" sz="4000" dirty="0" smtClean="0"/>
              <a:t>(</a:t>
            </a:r>
            <a:r>
              <a:rPr lang="el-GR" altLang="el-GR" sz="4000" dirty="0"/>
              <a:t>Τρηματώδης του Ήπατος</a:t>
            </a:r>
            <a:r>
              <a:rPr lang="el-GR" altLang="el-GR" sz="4000" dirty="0" smtClean="0"/>
              <a:t>) 1/2</a:t>
            </a:r>
            <a:endParaRPr lang="el-GR" altLang="el-GR" sz="4000" dirty="0"/>
          </a:p>
        </p:txBody>
      </p:sp>
      <p:sp>
        <p:nvSpPr>
          <p:cNvPr id="69635" name="Content Placeholder 13"/>
          <p:cNvSpPr>
            <a:spLocks noGrp="1"/>
          </p:cNvSpPr>
          <p:nvPr>
            <p:ph idx="1"/>
          </p:nvPr>
        </p:nvSpPr>
        <p:spPr>
          <a:xfrm>
            <a:off x="628650" y="1690688"/>
            <a:ext cx="7886700" cy="4351337"/>
          </a:xfrm>
        </p:spPr>
        <p:txBody>
          <a:bodyPr/>
          <a:lstStyle/>
          <a:p>
            <a:pPr eaLnBrk="1" hangingPunct="1"/>
            <a:r>
              <a:rPr lang="el-GR" altLang="en-US" sz="2400" dirty="0" smtClean="0">
                <a:cs typeface="Times New Roman" panose="02020603050405020304" pitchFamily="18" charset="0"/>
              </a:rPr>
              <a:t>Το παράσιτο </a:t>
            </a:r>
            <a:r>
              <a:rPr lang="en-US" altLang="en-US" sz="2400" b="1" i="1" dirty="0" err="1" smtClean="0">
                <a:cs typeface="Times New Roman" panose="02020603050405020304" pitchFamily="18" charset="0"/>
              </a:rPr>
              <a:t>Opisorchis</a:t>
            </a:r>
            <a:r>
              <a:rPr lang="en-US" altLang="en-US" sz="2400" b="1" i="1" dirty="0" smtClean="0">
                <a:cs typeface="Times New Roman" panose="02020603050405020304" pitchFamily="18" charset="0"/>
              </a:rPr>
              <a:t> (</a:t>
            </a:r>
            <a:r>
              <a:rPr lang="en-US" altLang="en-US" sz="2400" b="1" i="1" dirty="0" err="1" smtClean="0">
                <a:cs typeface="Times New Roman" panose="02020603050405020304" pitchFamily="18" charset="0"/>
              </a:rPr>
              <a:t>Clonorchis</a:t>
            </a:r>
            <a:r>
              <a:rPr lang="en-US" altLang="en-US" sz="2400" b="1" i="1" dirty="0" smtClean="0">
                <a:cs typeface="Times New Roman" panose="02020603050405020304" pitchFamily="18" charset="0"/>
              </a:rPr>
              <a:t>) </a:t>
            </a:r>
            <a:r>
              <a:rPr lang="en-US" altLang="en-US" sz="2400" b="1" i="1" dirty="0" err="1" smtClean="0">
                <a:cs typeface="Times New Roman" panose="02020603050405020304" pitchFamily="18" charset="0"/>
              </a:rPr>
              <a:t>sinensis</a:t>
            </a:r>
            <a:r>
              <a:rPr lang="el-GR" altLang="en-US" sz="2400" b="1" i="1" dirty="0" smtClean="0">
                <a:cs typeface="Times New Roman" panose="02020603050405020304" pitchFamily="18" charset="0"/>
              </a:rPr>
              <a:t> </a:t>
            </a:r>
            <a:r>
              <a:rPr lang="el-GR" altLang="en-US" sz="2400" dirty="0" smtClean="0">
                <a:cs typeface="Times New Roman" panose="02020603050405020304" pitchFamily="18" charset="0"/>
              </a:rPr>
              <a:t>εμφανίζει τον τυπικό κύκλο ζωής των Διγενών με την παρουσία των </a:t>
            </a:r>
            <a:r>
              <a:rPr lang="el-GR" altLang="en-US" sz="2400" b="1" dirty="0" smtClean="0">
                <a:cs typeface="Times New Roman" panose="02020603050405020304" pitchFamily="18" charset="0"/>
              </a:rPr>
              <a:t>μορφών</a:t>
            </a:r>
            <a:r>
              <a:rPr lang="el-GR" altLang="en-US" sz="2400" dirty="0" smtClean="0">
                <a:cs typeface="Times New Roman" panose="02020603050405020304" pitchFamily="18" charset="0"/>
              </a:rPr>
              <a:t>: </a:t>
            </a:r>
            <a:r>
              <a:rPr lang="el-GR" altLang="en-US" sz="2400" b="1" dirty="0" err="1" smtClean="0">
                <a:cs typeface="Times New Roman" panose="02020603050405020304" pitchFamily="18" charset="0"/>
              </a:rPr>
              <a:t>Μειρακίδιο</a:t>
            </a:r>
            <a:r>
              <a:rPr lang="el-GR" altLang="en-US" sz="2400" b="1" dirty="0" smtClean="0">
                <a:cs typeface="Times New Roman" panose="02020603050405020304" pitchFamily="18" charset="0"/>
              </a:rPr>
              <a:t>, </a:t>
            </a:r>
            <a:r>
              <a:rPr lang="el-GR" altLang="en-US" sz="2400" b="1" dirty="0" err="1" smtClean="0">
                <a:cs typeface="Times New Roman" panose="02020603050405020304" pitchFamily="18" charset="0"/>
              </a:rPr>
              <a:t>Σποροκύστη</a:t>
            </a:r>
            <a:r>
              <a:rPr lang="el-GR" altLang="en-US" sz="2400" b="1" dirty="0" smtClean="0">
                <a:cs typeface="Times New Roman" panose="02020603050405020304" pitchFamily="18" charset="0"/>
              </a:rPr>
              <a:t>, </a:t>
            </a:r>
            <a:r>
              <a:rPr lang="el-GR" altLang="en-US" sz="2400" b="1" dirty="0" err="1" smtClean="0">
                <a:cs typeface="Times New Roman" panose="02020603050405020304" pitchFamily="18" charset="0"/>
              </a:rPr>
              <a:t>Ρέδια</a:t>
            </a:r>
            <a:r>
              <a:rPr lang="el-GR" altLang="en-US" sz="2400" dirty="0" smtClean="0">
                <a:cs typeface="Times New Roman" panose="02020603050405020304" pitchFamily="18" charset="0"/>
              </a:rPr>
              <a:t>, </a:t>
            </a:r>
            <a:r>
              <a:rPr lang="el-GR" altLang="en-US" sz="2400" b="1" dirty="0" err="1" smtClean="0">
                <a:cs typeface="Times New Roman" panose="02020603050405020304" pitchFamily="18" charset="0"/>
              </a:rPr>
              <a:t>Κερκάρια</a:t>
            </a:r>
            <a:r>
              <a:rPr lang="el-GR" altLang="en-US" sz="2400" b="1" dirty="0" smtClean="0">
                <a:cs typeface="Times New Roman" panose="02020603050405020304" pitchFamily="18" charset="0"/>
              </a:rPr>
              <a:t>, </a:t>
            </a:r>
            <a:r>
              <a:rPr lang="el-GR" altLang="en-US" sz="2400" b="1" dirty="0" err="1" smtClean="0">
                <a:cs typeface="Times New Roman" panose="02020603050405020304" pitchFamily="18" charset="0"/>
              </a:rPr>
              <a:t>Μετακερκάρια</a:t>
            </a:r>
            <a:r>
              <a:rPr lang="el-GR" altLang="en-US" sz="2400" b="1" dirty="0" smtClean="0">
                <a:cs typeface="Times New Roman" panose="02020603050405020304" pitchFamily="18" charset="0"/>
              </a:rPr>
              <a:t> και Ενήλικο. Η αγενής αναπαραγωγή </a:t>
            </a:r>
            <a:r>
              <a:rPr lang="el-GR" altLang="en-US" sz="2400" dirty="0" smtClean="0">
                <a:cs typeface="Times New Roman" panose="02020603050405020304" pitchFamily="18" charset="0"/>
              </a:rPr>
              <a:t>γίνεται στο </a:t>
            </a:r>
            <a:r>
              <a:rPr lang="el-GR" altLang="en-US" sz="2400" b="1" dirty="0" smtClean="0">
                <a:cs typeface="Times New Roman" panose="02020603050405020304" pitchFamily="18" charset="0"/>
              </a:rPr>
              <a:t>Σαλιγκάρι </a:t>
            </a:r>
            <a:r>
              <a:rPr lang="el-GR" altLang="en-US" sz="2400" dirty="0" smtClean="0">
                <a:cs typeface="Times New Roman" panose="02020603050405020304" pitchFamily="18" charset="0"/>
              </a:rPr>
              <a:t>και από ένα αυγό προκύπτουν πολλές </a:t>
            </a:r>
            <a:r>
              <a:rPr lang="el-GR" altLang="en-US" sz="2400" b="1" dirty="0" err="1" smtClean="0">
                <a:cs typeface="Times New Roman" panose="02020603050405020304" pitchFamily="18" charset="0"/>
              </a:rPr>
              <a:t>Κερκάριες</a:t>
            </a:r>
            <a:r>
              <a:rPr lang="el-GR" altLang="en-US" sz="2400" dirty="0" smtClean="0">
                <a:cs typeface="Times New Roman" panose="02020603050405020304" pitchFamily="18" charset="0"/>
              </a:rPr>
              <a:t>. Το ενήλικο </a:t>
            </a:r>
            <a:r>
              <a:rPr lang="el-GR" altLang="en-US" sz="2400" dirty="0" err="1" smtClean="0">
                <a:cs typeface="Times New Roman" panose="02020603050405020304" pitchFamily="18" charset="0"/>
              </a:rPr>
              <a:t>ζεί</a:t>
            </a:r>
            <a:r>
              <a:rPr lang="el-GR" altLang="en-US" sz="2400" dirty="0" smtClean="0">
                <a:cs typeface="Times New Roman" panose="02020603050405020304" pitchFamily="18" charset="0"/>
              </a:rPr>
              <a:t> στο </a:t>
            </a:r>
            <a:r>
              <a:rPr lang="el-GR" altLang="en-US" sz="2400" b="1" dirty="0" smtClean="0">
                <a:cs typeface="Times New Roman" panose="02020603050405020304" pitchFamily="18" charset="0"/>
              </a:rPr>
              <a:t>ήπαρ</a:t>
            </a:r>
            <a:r>
              <a:rPr lang="el-GR" altLang="en-US" sz="2400" dirty="0" smtClean="0">
                <a:cs typeface="Times New Roman" panose="02020603050405020304" pitchFamily="18" charset="0"/>
              </a:rPr>
              <a:t> του ανθρώπου και καταναλώνει τα </a:t>
            </a:r>
            <a:r>
              <a:rPr lang="el-GR" altLang="en-US" sz="2400" b="1" dirty="0" smtClean="0">
                <a:cs typeface="Times New Roman" panose="02020603050405020304" pitchFamily="18" charset="0"/>
              </a:rPr>
              <a:t>χολικά υγρά</a:t>
            </a:r>
            <a:r>
              <a:rPr lang="el-GR" altLang="en-US" sz="2400" dirty="0" smtClean="0">
                <a:cs typeface="Times New Roman" panose="02020603050405020304" pitchFamily="18" charset="0"/>
              </a:rPr>
              <a:t>. Προκαλεί </a:t>
            </a:r>
            <a:r>
              <a:rPr lang="el-GR" altLang="en-US" sz="2400" b="1" dirty="0" smtClean="0">
                <a:cs typeface="Times New Roman" panose="02020603050405020304" pitchFamily="18" charset="0"/>
              </a:rPr>
              <a:t>οίδημα της χολής ή αδυναμία πέψης της τροφής</a:t>
            </a:r>
            <a:r>
              <a:rPr lang="el-GR" altLang="en-US" sz="2400" dirty="0" smtClean="0">
                <a:cs typeface="Times New Roman" panose="02020603050405020304" pitchFamily="18" charset="0"/>
              </a:rPr>
              <a:t> λόγω απουσίας χολικών υγρών.</a:t>
            </a:r>
          </a:p>
          <a:p>
            <a:pPr eaLnBrk="1" hangingPunct="1"/>
            <a:r>
              <a:rPr lang="el-GR" altLang="en-US" sz="2400" dirty="0" smtClean="0">
                <a:cs typeface="Times New Roman" panose="02020603050405020304" pitchFamily="18" charset="0"/>
              </a:rPr>
              <a:t>Στον </a:t>
            </a:r>
            <a:r>
              <a:rPr lang="el-GR" altLang="en-US" sz="2400" b="1" dirty="0" smtClean="0">
                <a:cs typeface="Times New Roman" panose="02020603050405020304" pitchFamily="18" charset="0"/>
              </a:rPr>
              <a:t>άνθρωπο</a:t>
            </a:r>
            <a:r>
              <a:rPr lang="el-GR" altLang="en-US" sz="2400" dirty="0" smtClean="0">
                <a:cs typeface="Times New Roman" panose="02020603050405020304" pitchFamily="18" charset="0"/>
              </a:rPr>
              <a:t> γίνεται η </a:t>
            </a:r>
            <a:r>
              <a:rPr lang="el-GR" altLang="en-US" sz="2400" b="1" dirty="0" smtClean="0">
                <a:cs typeface="Times New Roman" panose="02020603050405020304" pitchFamily="18" charset="0"/>
              </a:rPr>
              <a:t>εγγενής αναπαραγωγή </a:t>
            </a:r>
            <a:r>
              <a:rPr lang="el-GR" altLang="en-US" sz="2400" dirty="0" smtClean="0">
                <a:cs typeface="Times New Roman" panose="02020603050405020304" pitchFamily="18" charset="0"/>
              </a:rPr>
              <a:t>του παρασίτου.</a:t>
            </a:r>
            <a:r>
              <a:rPr lang="en-GB" altLang="en-US" sz="2400" dirty="0" smtClean="0">
                <a:cs typeface="Times New Roman" panose="02020603050405020304" pitchFamily="18" charset="0"/>
              </a:rPr>
              <a:t> </a:t>
            </a:r>
            <a:r>
              <a:rPr lang="el-GR" altLang="en-US" sz="2400" dirty="0" smtClean="0">
                <a:cs typeface="Times New Roman" panose="02020603050405020304" pitchFamily="18" charset="0"/>
              </a:rPr>
              <a:t>Η </a:t>
            </a:r>
            <a:r>
              <a:rPr lang="el-GR" altLang="en-US" sz="2400" b="1" dirty="0" smtClean="0">
                <a:cs typeface="Times New Roman" panose="02020603050405020304" pitchFamily="18" charset="0"/>
              </a:rPr>
              <a:t>διάγνωση </a:t>
            </a:r>
            <a:r>
              <a:rPr lang="el-GR" altLang="en-US" sz="2400" dirty="0" smtClean="0">
                <a:cs typeface="Times New Roman" panose="02020603050405020304" pitchFamily="18" charset="0"/>
              </a:rPr>
              <a:t>γίνεται μέσω ελέγχου για </a:t>
            </a:r>
            <a:r>
              <a:rPr lang="el-GR" altLang="en-US" sz="2400" b="1" dirty="0" smtClean="0">
                <a:cs typeface="Times New Roman" panose="02020603050405020304" pitchFamily="18" charset="0"/>
              </a:rPr>
              <a:t>παρουσία αυγών στα κόπρανα</a:t>
            </a:r>
            <a:r>
              <a:rPr lang="el-GR" altLang="en-US" sz="2400" dirty="0" smtClean="0">
                <a:cs typeface="Times New Roman" panose="02020603050405020304" pitchFamily="18" charset="0"/>
              </a:rPr>
              <a:t>. Καταπολέμηση με </a:t>
            </a:r>
            <a:r>
              <a:rPr lang="el-GR" altLang="en-US" sz="2400" b="1" dirty="0" err="1" smtClean="0">
                <a:cs typeface="Times New Roman" panose="02020603050405020304" pitchFamily="18" charset="0"/>
              </a:rPr>
              <a:t>αντιελμινθικά</a:t>
            </a:r>
            <a:r>
              <a:rPr lang="en-GB" altLang="en-US" sz="2400" b="1" dirty="0" smtClean="0">
                <a:cs typeface="Times New Roman" panose="02020603050405020304" pitchFamily="18" charset="0"/>
              </a:rPr>
              <a:t> (</a:t>
            </a:r>
            <a:r>
              <a:rPr lang="en-GB" altLang="en-US" sz="2400" b="1" dirty="0" err="1" smtClean="0">
                <a:cs typeface="Times New Roman" panose="02020603050405020304" pitchFamily="18" charset="0"/>
              </a:rPr>
              <a:t>Tricla</a:t>
            </a:r>
            <a:r>
              <a:rPr lang="en-GB" altLang="en-US" sz="2400" b="1" dirty="0" smtClean="0">
                <a:cs typeface="Times New Roman" panose="02020603050405020304" pitchFamily="18" charset="0"/>
              </a:rPr>
              <a:t>-</a:t>
            </a:r>
            <a:r>
              <a:rPr lang="en-US" altLang="en-US" sz="2400" b="1" dirty="0" smtClean="0">
                <a:cs typeface="Times New Roman" panose="02020603050405020304" pitchFamily="18" charset="0"/>
              </a:rPr>
              <a:t>b</a:t>
            </a:r>
            <a:r>
              <a:rPr lang="en-GB" altLang="en-US" sz="2400" b="1" dirty="0" err="1" smtClean="0">
                <a:cs typeface="Times New Roman" panose="02020603050405020304" pitchFamily="18" charset="0"/>
              </a:rPr>
              <a:t>endazole</a:t>
            </a:r>
            <a:r>
              <a:rPr lang="en-GB" altLang="en-US" sz="2400" b="1" dirty="0" smtClean="0">
                <a:cs typeface="Times New Roman" panose="02020603050405020304" pitchFamily="18" charset="0"/>
              </a:rPr>
              <a:t>, </a:t>
            </a:r>
            <a:r>
              <a:rPr lang="en-GB" altLang="en-US" sz="2400" b="1" dirty="0" err="1" smtClean="0">
                <a:cs typeface="Times New Roman" panose="02020603050405020304" pitchFamily="18" charset="0"/>
              </a:rPr>
              <a:t>Praziquantel</a:t>
            </a:r>
            <a:r>
              <a:rPr lang="en-GB" altLang="en-US" sz="2400" b="1" dirty="0" smtClean="0">
                <a:cs typeface="Times New Roman" panose="02020603050405020304" pitchFamily="18" charset="0"/>
              </a:rPr>
              <a:t>)</a:t>
            </a:r>
            <a:r>
              <a:rPr lang="el-GR" altLang="en-US" sz="2400" b="1" dirty="0" smtClean="0">
                <a:cs typeface="Times New Roman" panose="02020603050405020304" pitchFamily="18" charset="0"/>
              </a:rPr>
              <a:t>. </a:t>
            </a:r>
          </a:p>
        </p:txBody>
      </p:sp>
      <p:sp>
        <p:nvSpPr>
          <p:cNvPr id="9" name="Footer Placeholder 8"/>
          <p:cNvSpPr>
            <a:spLocks noGrp="1"/>
          </p:cNvSpPr>
          <p:nvPr>
            <p:ph type="ftr" sz="quarter" idx="10"/>
          </p:nvPr>
        </p:nvSpPr>
        <p:spPr/>
        <p:txBody>
          <a:bodyPr/>
          <a:lstStyle/>
          <a:p>
            <a:pPr>
              <a:defRPr/>
            </a:pPr>
            <a:r>
              <a:rPr lang="el-GR" smtClean="0"/>
              <a:t>Ενότητα 11. Πλατυέλμινθες, Μεσόζωα και Νημερτίνοι</a:t>
            </a:r>
            <a:endParaRPr lang="en-US" dirty="0"/>
          </a:p>
        </p:txBody>
      </p:sp>
      <p:sp>
        <p:nvSpPr>
          <p:cNvPr id="10" name="Slide Number Placeholder 9"/>
          <p:cNvSpPr>
            <a:spLocks noGrp="1"/>
          </p:cNvSpPr>
          <p:nvPr>
            <p:ph type="sldNum" sz="quarter" idx="11"/>
          </p:nvPr>
        </p:nvSpPr>
        <p:spPr/>
        <p:txBody>
          <a:bodyPr/>
          <a:lstStyle/>
          <a:p>
            <a:pPr>
              <a:defRPr/>
            </a:pPr>
            <a:fld id="{961F5A0E-7222-4590-B6B9-F606B1DA7A95}" type="slidenum">
              <a:rPr lang="en-US" altLang="en-US" smtClean="0"/>
              <a:pPr>
                <a:defRPr/>
              </a:pPr>
              <a:t>46</a:t>
            </a:fld>
            <a:endParaRPr lang="en-US" altLang="en-US"/>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0"/>
          <p:cNvSpPr>
            <a:spLocks noGrp="1"/>
          </p:cNvSpPr>
          <p:nvPr>
            <p:ph type="title"/>
          </p:nvPr>
        </p:nvSpPr>
        <p:spPr/>
        <p:txBody>
          <a:bodyPr/>
          <a:lstStyle/>
          <a:p>
            <a:r>
              <a:rPr lang="el-GR" altLang="el-GR" sz="4000" dirty="0"/>
              <a:t>Ασθένεια </a:t>
            </a:r>
            <a:r>
              <a:rPr lang="el-GR" altLang="el-GR" sz="4000" dirty="0" err="1"/>
              <a:t>Clonorchiasis</a:t>
            </a:r>
            <a:r>
              <a:rPr lang="el-GR" altLang="el-GR" sz="4000" dirty="0"/>
              <a:t/>
            </a:r>
            <a:br>
              <a:rPr lang="el-GR" altLang="el-GR" sz="4000" dirty="0"/>
            </a:br>
            <a:r>
              <a:rPr lang="el-GR" altLang="el-GR" sz="4000" dirty="0"/>
              <a:t>(Τρηματώδης του Ήπατος) </a:t>
            </a:r>
            <a:r>
              <a:rPr lang="el-GR" altLang="el-GR" sz="4000" dirty="0" smtClean="0"/>
              <a:t>2/2</a:t>
            </a:r>
          </a:p>
        </p:txBody>
      </p:sp>
      <p:sp>
        <p:nvSpPr>
          <p:cNvPr id="9" name="Footer Placeholder 8"/>
          <p:cNvSpPr>
            <a:spLocks noGrp="1"/>
          </p:cNvSpPr>
          <p:nvPr>
            <p:ph type="ftr" sz="quarter" idx="10"/>
          </p:nvPr>
        </p:nvSpPr>
        <p:spPr/>
        <p:txBody>
          <a:bodyPr/>
          <a:lstStyle/>
          <a:p>
            <a:pPr>
              <a:defRPr/>
            </a:pPr>
            <a:r>
              <a:rPr lang="el-GR" smtClean="0"/>
              <a:t>Ενότητα 11. Πλατυέλμινθες, Μεσόζωα και Νημερτίνοι</a:t>
            </a:r>
            <a:endParaRPr lang="en-US" dirty="0"/>
          </a:p>
        </p:txBody>
      </p:sp>
      <p:sp>
        <p:nvSpPr>
          <p:cNvPr id="10" name="Slide Number Placeholder 9"/>
          <p:cNvSpPr>
            <a:spLocks noGrp="1"/>
          </p:cNvSpPr>
          <p:nvPr>
            <p:ph type="sldNum" sz="quarter" idx="11"/>
          </p:nvPr>
        </p:nvSpPr>
        <p:spPr/>
        <p:txBody>
          <a:bodyPr/>
          <a:lstStyle/>
          <a:p>
            <a:pPr>
              <a:defRPr/>
            </a:pPr>
            <a:fld id="{908C14E3-4C05-4EDA-B067-5B1F4EAF48F5}" type="slidenum">
              <a:rPr lang="en-US" altLang="en-US" smtClean="0"/>
              <a:pPr>
                <a:defRPr/>
              </a:pPr>
              <a:t>47</a:t>
            </a:fld>
            <a:endParaRPr lang="en-US" altLang="en-US"/>
          </a:p>
        </p:txBody>
      </p:sp>
      <p:pic>
        <p:nvPicPr>
          <p:cNvPr id="70661"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403350" y="1685925"/>
            <a:ext cx="6330950" cy="4619625"/>
          </a:xfrm>
        </p:spPr>
      </p:pic>
      <p:sp>
        <p:nvSpPr>
          <p:cNvPr id="6" name="TextBox 5"/>
          <p:cNvSpPr txBox="1"/>
          <p:nvPr/>
        </p:nvSpPr>
        <p:spPr>
          <a:xfrm>
            <a:off x="7164388" y="6029325"/>
            <a:ext cx="341760" cy="276999"/>
          </a:xfrm>
          <a:prstGeom prst="rect">
            <a:avLst/>
          </a:prstGeom>
          <a:noFill/>
        </p:spPr>
        <p:txBody>
          <a:bodyPr wrap="none">
            <a:spAutoFit/>
          </a:bodyPr>
          <a:lstStyle/>
          <a:p>
            <a:pPr>
              <a:defRPr/>
            </a:pPr>
            <a:r>
              <a:rPr lang="en-US" sz="1200" b="1" dirty="0" smtClean="0">
                <a:latin typeface="+mj-lt"/>
              </a:rPr>
              <a:t>3</a:t>
            </a:r>
            <a:r>
              <a:rPr lang="el-GR" sz="1200" b="1" dirty="0" smtClean="0">
                <a:latin typeface="+mj-lt"/>
              </a:rPr>
              <a:t>2</a:t>
            </a:r>
            <a:endParaRPr lang="el-GR" sz="1200" b="1" dirty="0">
              <a:latin typeface="+mj-lt"/>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0"/>
          <p:cNvSpPr>
            <a:spLocks noGrp="1"/>
          </p:cNvSpPr>
          <p:nvPr>
            <p:ph type="title"/>
          </p:nvPr>
        </p:nvSpPr>
        <p:spPr/>
        <p:txBody>
          <a:bodyPr/>
          <a:lstStyle/>
          <a:p>
            <a:r>
              <a:rPr lang="el-GR" altLang="el-GR" sz="4000" dirty="0"/>
              <a:t>Ασθένεια </a:t>
            </a:r>
            <a:r>
              <a:rPr lang="el-GR" altLang="el-GR" sz="4000" dirty="0" smtClean="0"/>
              <a:t/>
            </a:r>
            <a:br>
              <a:rPr lang="el-GR" altLang="el-GR" sz="4000" dirty="0" smtClean="0"/>
            </a:br>
            <a:r>
              <a:rPr lang="el-GR" altLang="el-GR" sz="4000" dirty="0" smtClean="0"/>
              <a:t>Εντερική </a:t>
            </a:r>
            <a:r>
              <a:rPr lang="el-GR" altLang="el-GR" sz="4000" dirty="0" err="1" smtClean="0"/>
              <a:t>Σχιστοσωμίαση</a:t>
            </a:r>
            <a:r>
              <a:rPr lang="el-GR" altLang="el-GR" sz="4000" dirty="0" smtClean="0"/>
              <a:t> 1/2</a:t>
            </a:r>
          </a:p>
        </p:txBody>
      </p:sp>
      <p:sp>
        <p:nvSpPr>
          <p:cNvPr id="9" name="Footer Placeholder 8"/>
          <p:cNvSpPr>
            <a:spLocks noGrp="1"/>
          </p:cNvSpPr>
          <p:nvPr>
            <p:ph type="ftr" sz="quarter" idx="10"/>
          </p:nvPr>
        </p:nvSpPr>
        <p:spPr/>
        <p:txBody>
          <a:bodyPr/>
          <a:lstStyle/>
          <a:p>
            <a:pPr>
              <a:defRPr/>
            </a:pPr>
            <a:r>
              <a:rPr lang="el-GR" smtClean="0"/>
              <a:t>Ενότητα 11. Πλατυέλμινθες, Μεσόζωα και Νημερτίνοι</a:t>
            </a:r>
            <a:endParaRPr lang="en-US" dirty="0"/>
          </a:p>
        </p:txBody>
      </p:sp>
      <p:sp>
        <p:nvSpPr>
          <p:cNvPr id="10" name="Slide Number Placeholder 9"/>
          <p:cNvSpPr>
            <a:spLocks noGrp="1"/>
          </p:cNvSpPr>
          <p:nvPr>
            <p:ph type="sldNum" sz="quarter" idx="11"/>
          </p:nvPr>
        </p:nvSpPr>
        <p:spPr/>
        <p:txBody>
          <a:bodyPr/>
          <a:lstStyle/>
          <a:p>
            <a:pPr>
              <a:defRPr/>
            </a:pPr>
            <a:fld id="{FD4D1847-F60D-4C21-9218-E04C21C19E90}" type="slidenum">
              <a:rPr lang="en-US" altLang="en-US" smtClean="0"/>
              <a:pPr>
                <a:defRPr/>
              </a:pPr>
              <a:t>48</a:t>
            </a:fld>
            <a:endParaRPr lang="en-US" altLang="en-US"/>
          </a:p>
        </p:txBody>
      </p:sp>
      <p:sp>
        <p:nvSpPr>
          <p:cNvPr id="72709" name="Content Placeholder 1"/>
          <p:cNvSpPr>
            <a:spLocks noGrp="1"/>
          </p:cNvSpPr>
          <p:nvPr>
            <p:ph idx="1"/>
          </p:nvPr>
        </p:nvSpPr>
        <p:spPr>
          <a:xfrm>
            <a:off x="628650" y="1800225"/>
            <a:ext cx="7886700" cy="4665663"/>
          </a:xfrm>
        </p:spPr>
        <p:txBody>
          <a:bodyPr/>
          <a:lstStyle/>
          <a:p>
            <a:pPr eaLnBrk="1" hangingPunct="1"/>
            <a:r>
              <a:rPr lang="el-GR" altLang="en-US" sz="2400" dirty="0" smtClean="0">
                <a:cs typeface="Times New Roman" panose="02020603050405020304" pitchFamily="18" charset="0"/>
              </a:rPr>
              <a:t>Είναι η </a:t>
            </a:r>
            <a:r>
              <a:rPr lang="el-GR" altLang="en-US" sz="2400" b="1" dirty="0" smtClean="0">
                <a:cs typeface="Times New Roman" panose="02020603050405020304" pitchFamily="18" charset="0"/>
              </a:rPr>
              <a:t>δεύτερη πλέον σημαντική παρασιτική ασθένεια μετά την ελονοσία</a:t>
            </a:r>
            <a:r>
              <a:rPr lang="el-GR" altLang="en-US" sz="2400" dirty="0" smtClean="0">
                <a:cs typeface="Times New Roman" panose="02020603050405020304" pitchFamily="18" charset="0"/>
              </a:rPr>
              <a:t>. Αυτό συμβαίνει γιατί τα </a:t>
            </a:r>
            <a:r>
              <a:rPr lang="el-GR" altLang="en-US" sz="2400" b="1" dirty="0" smtClean="0">
                <a:cs typeface="Times New Roman" panose="02020603050405020304" pitchFamily="18" charset="0"/>
              </a:rPr>
              <a:t>παράσιτα εισέρχονται στο δέρμα </a:t>
            </a:r>
            <a:r>
              <a:rPr lang="el-GR" altLang="en-US" sz="2400" dirty="0" smtClean="0">
                <a:cs typeface="Times New Roman" panose="02020603050405020304" pitchFamily="18" charset="0"/>
              </a:rPr>
              <a:t>μετά από επαφή με μολυσμένα νερά. Είναι κυρίως </a:t>
            </a:r>
            <a:r>
              <a:rPr lang="el-GR" altLang="en-US" sz="2400" b="1" dirty="0" smtClean="0">
                <a:cs typeface="Times New Roman" panose="02020603050405020304" pitchFamily="18" charset="0"/>
              </a:rPr>
              <a:t>χρόνια ασθένεια</a:t>
            </a:r>
            <a:r>
              <a:rPr lang="el-GR" altLang="en-US" sz="2400" dirty="0" smtClean="0">
                <a:cs typeface="Times New Roman" panose="02020603050405020304" pitchFamily="18" charset="0"/>
              </a:rPr>
              <a:t>. Οι επιπλοκές οφείλονται στα αυγά και </a:t>
            </a:r>
            <a:r>
              <a:rPr lang="el-GR" altLang="en-US" sz="2400" b="1" dirty="0" smtClean="0">
                <a:cs typeface="Times New Roman" panose="02020603050405020304" pitchFamily="18" charset="0"/>
              </a:rPr>
              <a:t>ειδικότερα στην ανοσολογική απόκριση του ξενιστή </a:t>
            </a:r>
            <a:r>
              <a:rPr lang="el-GR" altLang="en-US" sz="2400" dirty="0" smtClean="0">
                <a:cs typeface="Times New Roman" panose="02020603050405020304" pitchFamily="18" charset="0"/>
              </a:rPr>
              <a:t>(άνθρωπος) που καταλήγει στη δημιουργία </a:t>
            </a:r>
            <a:r>
              <a:rPr lang="el-GR" altLang="en-US" sz="2400" dirty="0" err="1" smtClean="0">
                <a:cs typeface="Times New Roman" panose="02020603050405020304" pitchFamily="18" charset="0"/>
              </a:rPr>
              <a:t>ελκώσεων,αποστημάτων</a:t>
            </a:r>
            <a:r>
              <a:rPr lang="el-GR" altLang="en-US" sz="2400" dirty="0" smtClean="0">
                <a:cs typeface="Times New Roman" panose="02020603050405020304" pitchFamily="18" charset="0"/>
              </a:rPr>
              <a:t>, φλεγμονών</a:t>
            </a:r>
            <a:r>
              <a:rPr lang="en-GB" altLang="en-US" sz="2400" dirty="0" smtClean="0">
                <a:cs typeface="Times New Roman" panose="02020603050405020304" pitchFamily="18" charset="0"/>
              </a:rPr>
              <a:t> </a:t>
            </a:r>
            <a:r>
              <a:rPr lang="el-GR" altLang="en-US" sz="2400" dirty="0" smtClean="0">
                <a:cs typeface="Times New Roman" panose="02020603050405020304" pitchFamily="18" charset="0"/>
              </a:rPr>
              <a:t>και καταστροφή οργάνων.</a:t>
            </a:r>
          </a:p>
          <a:p>
            <a:pPr eaLnBrk="1" hangingPunct="1">
              <a:spcBef>
                <a:spcPts val="600"/>
              </a:spcBef>
            </a:pPr>
            <a:r>
              <a:rPr lang="el-GR" altLang="en-US" sz="2400" b="1" dirty="0" smtClean="0">
                <a:cs typeface="Times New Roman" panose="02020603050405020304" pitchFamily="18" charset="0"/>
              </a:rPr>
              <a:t>Συμπτώματα</a:t>
            </a:r>
            <a:r>
              <a:rPr lang="el-GR" altLang="en-US" sz="2400" dirty="0" smtClean="0">
                <a:cs typeface="Times New Roman" panose="02020603050405020304" pitchFamily="18" charset="0"/>
              </a:rPr>
              <a:t>: Πόνος στην κοιλιά, διάρροια, πυρετός, διόγκωση οργάνων. Η </a:t>
            </a:r>
            <a:r>
              <a:rPr lang="el-GR" altLang="en-US" sz="2400" b="1" dirty="0" smtClean="0">
                <a:cs typeface="Times New Roman" panose="02020603050405020304" pitchFamily="18" charset="0"/>
              </a:rPr>
              <a:t>διάγνωση</a:t>
            </a:r>
            <a:r>
              <a:rPr lang="el-GR" altLang="en-US" sz="2400" dirty="0" smtClean="0">
                <a:cs typeface="Times New Roman" panose="02020603050405020304" pitchFamily="18" charset="0"/>
              </a:rPr>
              <a:t> γίνεται μέσω ελέγχου για </a:t>
            </a:r>
            <a:r>
              <a:rPr lang="el-GR" altLang="en-US" sz="2400" b="1" dirty="0" smtClean="0">
                <a:cs typeface="Times New Roman" panose="02020603050405020304" pitchFamily="18" charset="0"/>
              </a:rPr>
              <a:t>παρουσία αυγών στα κόπρανα ή στα ούρα</a:t>
            </a:r>
            <a:r>
              <a:rPr lang="el-GR" altLang="en-US" sz="2400" dirty="0" smtClean="0">
                <a:cs typeface="Times New Roman" panose="02020603050405020304" pitchFamily="18" charset="0"/>
              </a:rPr>
              <a:t>.</a:t>
            </a:r>
          </a:p>
          <a:p>
            <a:pPr eaLnBrk="1" hangingPunct="1">
              <a:spcBef>
                <a:spcPts val="600"/>
              </a:spcBef>
            </a:pPr>
            <a:r>
              <a:rPr lang="el-GR" altLang="en-US" sz="2400" dirty="0" smtClean="0">
                <a:cs typeface="Times New Roman" panose="02020603050405020304" pitchFamily="18" charset="0"/>
              </a:rPr>
              <a:t>Καταπολέμηση: Πολύ αποτελεσματική με </a:t>
            </a:r>
            <a:r>
              <a:rPr lang="en-GB" altLang="en-US" sz="2400" b="1" dirty="0" err="1" smtClean="0">
                <a:cs typeface="Times New Roman" panose="02020603050405020304" pitchFamily="18" charset="0"/>
              </a:rPr>
              <a:t>Praziquantel</a:t>
            </a:r>
            <a:r>
              <a:rPr lang="el-GR" altLang="en-US" sz="2400" b="1" dirty="0" smtClean="0">
                <a:cs typeface="Times New Roman" panose="02020603050405020304" pitchFamily="18" charset="0"/>
              </a:rPr>
              <a:t>. </a:t>
            </a:r>
          </a:p>
          <a:p>
            <a:pPr marL="0" indent="0">
              <a:buFont typeface="Arial" panose="020B0604020202020204" pitchFamily="34" charset="0"/>
              <a:buNone/>
            </a:pPr>
            <a:endParaRPr lang="el-GR" altLang="el-GR" sz="2400" dirty="0" smtClean="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0"/>
          <p:cNvSpPr>
            <a:spLocks noGrp="1"/>
          </p:cNvSpPr>
          <p:nvPr>
            <p:ph type="title"/>
          </p:nvPr>
        </p:nvSpPr>
        <p:spPr/>
        <p:txBody>
          <a:bodyPr/>
          <a:lstStyle/>
          <a:p>
            <a:r>
              <a:rPr lang="el-GR" altLang="el-GR" sz="4000" dirty="0"/>
              <a:t>Ασθένεια </a:t>
            </a:r>
            <a:br>
              <a:rPr lang="el-GR" altLang="el-GR" sz="4000" dirty="0"/>
            </a:br>
            <a:r>
              <a:rPr lang="el-GR" altLang="el-GR" sz="4000" dirty="0"/>
              <a:t>Εντερική </a:t>
            </a:r>
            <a:r>
              <a:rPr lang="el-GR" altLang="el-GR" sz="4000" dirty="0" err="1"/>
              <a:t>Σχιστοσωμίαση</a:t>
            </a:r>
            <a:r>
              <a:rPr lang="el-GR" altLang="el-GR" sz="4000" dirty="0"/>
              <a:t> </a:t>
            </a:r>
            <a:r>
              <a:rPr lang="el-GR" altLang="el-GR" sz="4000" dirty="0" smtClean="0"/>
              <a:t>2/2</a:t>
            </a:r>
          </a:p>
        </p:txBody>
      </p:sp>
      <p:sp>
        <p:nvSpPr>
          <p:cNvPr id="9" name="Footer Placeholder 8"/>
          <p:cNvSpPr>
            <a:spLocks noGrp="1"/>
          </p:cNvSpPr>
          <p:nvPr>
            <p:ph type="ftr" sz="quarter" idx="10"/>
          </p:nvPr>
        </p:nvSpPr>
        <p:spPr/>
        <p:txBody>
          <a:bodyPr/>
          <a:lstStyle/>
          <a:p>
            <a:pPr>
              <a:defRPr/>
            </a:pPr>
            <a:r>
              <a:rPr lang="el-GR" smtClean="0"/>
              <a:t>Ενότητα 11. Πλατυέλμινθες, Μεσόζωα και Νημερτίνοι</a:t>
            </a:r>
            <a:endParaRPr lang="en-US" dirty="0"/>
          </a:p>
        </p:txBody>
      </p:sp>
      <p:sp>
        <p:nvSpPr>
          <p:cNvPr id="10" name="Slide Number Placeholder 9"/>
          <p:cNvSpPr>
            <a:spLocks noGrp="1"/>
          </p:cNvSpPr>
          <p:nvPr>
            <p:ph type="sldNum" sz="quarter" idx="11"/>
          </p:nvPr>
        </p:nvSpPr>
        <p:spPr/>
        <p:txBody>
          <a:bodyPr/>
          <a:lstStyle/>
          <a:p>
            <a:pPr>
              <a:defRPr/>
            </a:pPr>
            <a:fld id="{D7DBFB71-7012-443F-B753-1B90DB2C307D}" type="slidenum">
              <a:rPr lang="en-US" altLang="en-US" smtClean="0"/>
              <a:pPr>
                <a:defRPr/>
              </a:pPr>
              <a:t>49</a:t>
            </a:fld>
            <a:endParaRPr lang="en-US" altLang="en-US"/>
          </a:p>
        </p:txBody>
      </p:sp>
      <p:pic>
        <p:nvPicPr>
          <p:cNvPr id="73733"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539875" y="1690688"/>
            <a:ext cx="6064250" cy="4635500"/>
          </a:xfrm>
        </p:spPr>
      </p:pic>
      <p:sp>
        <p:nvSpPr>
          <p:cNvPr id="6" name="TextBox 5"/>
          <p:cNvSpPr txBox="1"/>
          <p:nvPr/>
        </p:nvSpPr>
        <p:spPr>
          <a:xfrm>
            <a:off x="7240588" y="6019800"/>
            <a:ext cx="341760" cy="276999"/>
          </a:xfrm>
          <a:prstGeom prst="rect">
            <a:avLst/>
          </a:prstGeom>
          <a:noFill/>
        </p:spPr>
        <p:txBody>
          <a:bodyPr wrap="none">
            <a:spAutoFit/>
          </a:bodyPr>
          <a:lstStyle/>
          <a:p>
            <a:pPr>
              <a:defRPr/>
            </a:pPr>
            <a:r>
              <a:rPr lang="en-US" sz="1200" b="1" dirty="0" smtClean="0">
                <a:latin typeface="+mj-lt"/>
              </a:rPr>
              <a:t>3</a:t>
            </a:r>
            <a:r>
              <a:rPr lang="el-GR" sz="1200" b="1" dirty="0" smtClean="0">
                <a:latin typeface="+mj-lt"/>
              </a:rPr>
              <a:t>3</a:t>
            </a:r>
            <a:endParaRPr lang="el-GR" sz="1200" b="1" dirty="0">
              <a:latin typeface="+mj-l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Τίτλος 1"/>
          <p:cNvSpPr>
            <a:spLocks noGrp="1"/>
          </p:cNvSpPr>
          <p:nvPr>
            <p:ph type="title"/>
          </p:nvPr>
        </p:nvSpPr>
        <p:spPr>
          <a:xfrm>
            <a:off x="606425" y="425450"/>
            <a:ext cx="8118475" cy="1325563"/>
          </a:xfrm>
        </p:spPr>
        <p:txBody>
          <a:bodyPr/>
          <a:lstStyle/>
          <a:p>
            <a:pPr eaLnBrk="1" hangingPunct="1"/>
            <a:r>
              <a:rPr lang="el-GR" altLang="en-US" dirty="0" smtClean="0">
                <a:solidFill>
                  <a:srgbClr val="0070C0"/>
                </a:solidFill>
                <a:cs typeface="Times New Roman" panose="02020603050405020304" pitchFamily="18" charset="0"/>
              </a:rPr>
              <a:t>Φύλο </a:t>
            </a:r>
            <a:r>
              <a:rPr lang="el-GR" altLang="en-US" dirty="0" err="1" smtClean="0">
                <a:solidFill>
                  <a:srgbClr val="0070C0"/>
                </a:solidFill>
                <a:cs typeface="Times New Roman" panose="02020603050405020304" pitchFamily="18" charset="0"/>
              </a:rPr>
              <a:t>Ακοιλόμορφα</a:t>
            </a:r>
            <a:r>
              <a:rPr lang="el-GR" altLang="en-US" dirty="0" smtClean="0">
                <a:solidFill>
                  <a:srgbClr val="0070C0"/>
                </a:solidFill>
                <a:cs typeface="Times New Roman" panose="02020603050405020304" pitchFamily="18" charset="0"/>
              </a:rPr>
              <a:t> 1/6</a:t>
            </a:r>
            <a:endParaRPr lang="en-US" altLang="el-GR" dirty="0" smtClean="0">
              <a:solidFill>
                <a:srgbClr val="0070C0"/>
              </a:solidFill>
            </a:endParaRPr>
          </a:p>
        </p:txBody>
      </p:sp>
      <p:sp>
        <p:nvSpPr>
          <p:cNvPr id="10243" name="Θέση περιεχομένου 5"/>
          <p:cNvSpPr>
            <a:spLocks noGrp="1"/>
          </p:cNvSpPr>
          <p:nvPr>
            <p:ph idx="1"/>
          </p:nvPr>
        </p:nvSpPr>
        <p:spPr>
          <a:xfrm>
            <a:off x="250825" y="1603375"/>
            <a:ext cx="8699500" cy="4562475"/>
          </a:xfrm>
        </p:spPr>
        <p:txBody>
          <a:bodyPr/>
          <a:lstStyle/>
          <a:p>
            <a:pPr marL="182563" indent="0" eaLnBrk="1" hangingPunct="1">
              <a:spcBef>
                <a:spcPts val="1200"/>
              </a:spcBef>
              <a:buFont typeface="Arial" panose="020B0604020202020204" pitchFamily="34" charset="0"/>
              <a:buNone/>
            </a:pPr>
            <a:r>
              <a:rPr lang="el-GR" altLang="en-US" sz="2400" smtClean="0">
                <a:cs typeface="Times New Roman" panose="02020603050405020304" pitchFamily="18" charset="0"/>
              </a:rPr>
              <a:t>Ταξινόμηση*: Φύλο</a:t>
            </a:r>
            <a:r>
              <a:rPr lang="en-GB" altLang="en-US" sz="2400" smtClean="0">
                <a:cs typeface="Times New Roman" panose="02020603050405020304" pitchFamily="18" charset="0"/>
              </a:rPr>
              <a:t>:</a:t>
            </a:r>
            <a:r>
              <a:rPr lang="el-GR" altLang="en-US" sz="2400" smtClean="0">
                <a:cs typeface="Times New Roman" panose="02020603050405020304" pitchFamily="18" charset="0"/>
              </a:rPr>
              <a:t> </a:t>
            </a:r>
            <a:r>
              <a:rPr lang="el-GR" altLang="en-US" sz="2400" b="1" smtClean="0">
                <a:cs typeface="Times New Roman" panose="02020603050405020304" pitchFamily="18" charset="0"/>
              </a:rPr>
              <a:t>Ακοιλόμορφα</a:t>
            </a:r>
          </a:p>
          <a:p>
            <a:pPr marL="182563" indent="0" eaLnBrk="1" hangingPunct="1">
              <a:spcBef>
                <a:spcPts val="600"/>
              </a:spcBef>
              <a:buFont typeface="Arial" panose="020B0604020202020204" pitchFamily="34" charset="0"/>
              <a:buNone/>
            </a:pPr>
            <a:r>
              <a:rPr lang="el-GR" altLang="en-US" sz="2400" smtClean="0">
                <a:cs typeface="Times New Roman" panose="02020603050405020304" pitchFamily="18" charset="0"/>
              </a:rPr>
              <a:t>		        Τάξη: </a:t>
            </a:r>
            <a:r>
              <a:rPr lang="el-GR" altLang="en-US" sz="2400" b="1" smtClean="0">
                <a:cs typeface="Times New Roman" panose="02020603050405020304" pitchFamily="18" charset="0"/>
              </a:rPr>
              <a:t>Άκοιλα (</a:t>
            </a:r>
            <a:r>
              <a:rPr lang="en-GB" altLang="en-US" sz="2400" b="1" smtClean="0">
                <a:cs typeface="Times New Roman" panose="02020603050405020304" pitchFamily="18" charset="0"/>
              </a:rPr>
              <a:t>Acoela)</a:t>
            </a:r>
          </a:p>
          <a:p>
            <a:pPr marL="182563" indent="0" eaLnBrk="1" hangingPunct="1">
              <a:spcBef>
                <a:spcPts val="600"/>
              </a:spcBef>
              <a:buFont typeface="Arial" panose="020B0604020202020204" pitchFamily="34" charset="0"/>
              <a:buNone/>
            </a:pPr>
            <a:r>
              <a:rPr lang="el-GR" altLang="en-US" sz="2400" smtClean="0">
                <a:cs typeface="Times New Roman" panose="02020603050405020304" pitchFamily="18" charset="0"/>
              </a:rPr>
              <a:t>			Οικογένεια: </a:t>
            </a:r>
            <a:r>
              <a:rPr lang="el-GR" altLang="en-US" sz="2400" b="1" smtClean="0">
                <a:cs typeface="Times New Roman" panose="02020603050405020304" pitchFamily="18" charset="0"/>
              </a:rPr>
              <a:t>Συνολικά 13 οικογένειες</a:t>
            </a:r>
          </a:p>
          <a:p>
            <a:pPr marL="182563" indent="0" eaLnBrk="1" hangingPunct="1">
              <a:spcBef>
                <a:spcPts val="600"/>
              </a:spcBef>
              <a:buFont typeface="Arial" panose="020B0604020202020204" pitchFamily="34" charset="0"/>
              <a:buNone/>
            </a:pPr>
            <a:r>
              <a:rPr lang="el-GR" altLang="en-US" sz="2400" smtClean="0">
                <a:cs typeface="Times New Roman" panose="02020603050405020304" pitchFamily="18" charset="0"/>
              </a:rPr>
              <a:t>		        Τάξη:  </a:t>
            </a:r>
            <a:r>
              <a:rPr lang="el-GR" altLang="en-US" sz="2400" b="1" smtClean="0">
                <a:cs typeface="Times New Roman" panose="02020603050405020304" pitchFamily="18" charset="0"/>
              </a:rPr>
              <a:t>Νημερτοδερματίδια</a:t>
            </a:r>
            <a:r>
              <a:rPr lang="en-GB" altLang="en-US" sz="2400" b="1" smtClean="0">
                <a:cs typeface="Times New Roman" panose="02020603050405020304" pitchFamily="18" charset="0"/>
              </a:rPr>
              <a:t> (Nemertodermatida)</a:t>
            </a:r>
            <a:endParaRPr lang="el-GR" altLang="en-US" sz="2400" b="1" smtClean="0">
              <a:cs typeface="Times New Roman" panose="02020603050405020304" pitchFamily="18" charset="0"/>
            </a:endParaRPr>
          </a:p>
          <a:p>
            <a:pPr marL="182563" indent="0" eaLnBrk="1" hangingPunct="1">
              <a:spcBef>
                <a:spcPts val="600"/>
              </a:spcBef>
              <a:buFont typeface="Arial" panose="020B0604020202020204" pitchFamily="34" charset="0"/>
              <a:buNone/>
            </a:pPr>
            <a:r>
              <a:rPr lang="el-GR" altLang="en-US" sz="2400" smtClean="0">
                <a:cs typeface="Times New Roman" panose="02020603050405020304" pitchFamily="18" charset="0"/>
              </a:rPr>
              <a:t>			Οικογένεια: </a:t>
            </a:r>
            <a:r>
              <a:rPr lang="el-GR" altLang="en-US" sz="2400" b="1" smtClean="0">
                <a:cs typeface="Times New Roman" panose="02020603050405020304" pitchFamily="18" charset="0"/>
              </a:rPr>
              <a:t>Νημερτοδερματίδες</a:t>
            </a:r>
          </a:p>
          <a:p>
            <a:pPr marL="182563" indent="0" eaLnBrk="1" hangingPunct="1">
              <a:spcBef>
                <a:spcPts val="1200"/>
              </a:spcBef>
              <a:buFont typeface="Arial" panose="020B0604020202020204" pitchFamily="34" charset="0"/>
              <a:buNone/>
            </a:pPr>
            <a:r>
              <a:rPr lang="el-GR" altLang="en-US" sz="2400" smtClean="0">
                <a:cs typeface="Times New Roman" panose="02020603050405020304" pitchFamily="18" charset="0"/>
              </a:rPr>
              <a:t>Το φύλο περιλαμβάνει </a:t>
            </a:r>
            <a:r>
              <a:rPr lang="el-GR" altLang="en-US" sz="2400" b="1" smtClean="0">
                <a:cs typeface="Times New Roman" panose="02020603050405020304" pitchFamily="18" charset="0"/>
              </a:rPr>
              <a:t>250 είδη σκωλήκων </a:t>
            </a:r>
            <a:r>
              <a:rPr lang="el-GR" altLang="en-US" sz="2400" smtClean="0">
                <a:cs typeface="Times New Roman" panose="02020603050405020304" pitchFamily="18" charset="0"/>
              </a:rPr>
              <a:t>που ζούν στο </a:t>
            </a:r>
            <a:r>
              <a:rPr lang="el-GR" altLang="en-US" sz="2400" b="1" smtClean="0">
                <a:cs typeface="Times New Roman" panose="02020603050405020304" pitchFamily="18" charset="0"/>
              </a:rPr>
              <a:t>θαλάσσιο περιβάλλον</a:t>
            </a:r>
            <a:r>
              <a:rPr lang="el-GR" altLang="en-US" sz="2400" smtClean="0">
                <a:cs typeface="Times New Roman" panose="02020603050405020304" pitchFamily="18" charset="0"/>
              </a:rPr>
              <a:t>. Οι </a:t>
            </a:r>
            <a:r>
              <a:rPr lang="el-GR" altLang="en-US" sz="2400" b="1" smtClean="0">
                <a:cs typeface="Times New Roman" panose="02020603050405020304" pitchFamily="18" charset="0"/>
              </a:rPr>
              <a:t>2 τάξεις του νέου αυτού φύλου </a:t>
            </a:r>
            <a:r>
              <a:rPr lang="el-GR" altLang="en-US" sz="2400" smtClean="0">
                <a:cs typeface="Times New Roman" panose="02020603050405020304" pitchFamily="18" charset="0"/>
              </a:rPr>
              <a:t>ταξινομούνταν </a:t>
            </a:r>
            <a:r>
              <a:rPr lang="el-GR" altLang="en-US" sz="2400" b="1" smtClean="0">
                <a:cs typeface="Times New Roman" panose="02020603050405020304" pitchFamily="18" charset="0"/>
              </a:rPr>
              <a:t>παλαιότερα</a:t>
            </a:r>
            <a:r>
              <a:rPr lang="el-GR" altLang="en-US" sz="2400" smtClean="0">
                <a:cs typeface="Times New Roman" panose="02020603050405020304" pitchFamily="18" charset="0"/>
              </a:rPr>
              <a:t> στην </a:t>
            </a:r>
            <a:r>
              <a:rPr lang="el-GR" altLang="en-US" sz="2400" b="1" smtClean="0">
                <a:cs typeface="Times New Roman" panose="02020603050405020304" pitchFamily="18" charset="0"/>
              </a:rPr>
              <a:t>Ομοταξία Στροβιλιστικοί </a:t>
            </a:r>
            <a:r>
              <a:rPr lang="el-GR" altLang="en-US" sz="2400" smtClean="0">
                <a:cs typeface="Times New Roman" panose="02020603050405020304" pitchFamily="18" charset="0"/>
              </a:rPr>
              <a:t>του </a:t>
            </a:r>
            <a:r>
              <a:rPr lang="el-GR" altLang="en-US" sz="2400" b="1" smtClean="0">
                <a:cs typeface="Times New Roman" panose="02020603050405020304" pitchFamily="18" charset="0"/>
              </a:rPr>
              <a:t>Φύλου Πλατυέλμινθες</a:t>
            </a:r>
            <a:r>
              <a:rPr lang="el-GR" altLang="en-US" sz="2400" smtClean="0">
                <a:cs typeface="Times New Roman" panose="02020603050405020304" pitchFamily="18" charset="0"/>
              </a:rPr>
              <a:t>.</a:t>
            </a:r>
            <a:endParaRPr lang="en-GB" altLang="en-US" sz="2400" smtClean="0">
              <a:cs typeface="Times New Roman" panose="02020603050405020304" pitchFamily="18" charset="0"/>
            </a:endParaRPr>
          </a:p>
          <a:p>
            <a:pPr marL="182563" indent="0" eaLnBrk="1" hangingPunct="1">
              <a:spcBef>
                <a:spcPts val="1200"/>
              </a:spcBef>
              <a:buFont typeface="Arial" panose="020B0604020202020204" pitchFamily="34" charset="0"/>
              <a:buNone/>
            </a:pPr>
            <a:r>
              <a:rPr lang="el-GR" altLang="en-US" sz="2400" smtClean="0">
                <a:cs typeface="Times New Roman" panose="02020603050405020304" pitchFamily="18" charset="0"/>
              </a:rPr>
              <a:t>Πρόκειται για μικρούς, πλατείς σκώληκες με μέγεθος όχι μεγαλύτερο από 5 </a:t>
            </a:r>
            <a:r>
              <a:rPr lang="en-GB" altLang="en-US" sz="2400" smtClean="0">
                <a:cs typeface="Times New Roman" panose="02020603050405020304" pitchFamily="18" charset="0"/>
              </a:rPr>
              <a:t>mm. </a:t>
            </a:r>
            <a:r>
              <a:rPr lang="el-GR" altLang="en-US" sz="2400" smtClean="0">
                <a:cs typeface="Times New Roman" panose="02020603050405020304" pitchFamily="18" charset="0"/>
              </a:rPr>
              <a:t>Διαβιούν ελεύθερα, κάποια είναι συμβιωτικά ή παρασιτικά.</a:t>
            </a:r>
            <a:endParaRPr lang="en-GB" altLang="en-US" sz="2400" b="1" smtClean="0">
              <a:cs typeface="Times New Roman" panose="02020603050405020304" pitchFamily="18" charset="0"/>
            </a:endParaRPr>
          </a:p>
          <a:p>
            <a:pPr marL="182563" indent="0" eaLnBrk="1" hangingPunct="1">
              <a:lnSpc>
                <a:spcPct val="100000"/>
              </a:lnSpc>
              <a:spcBef>
                <a:spcPts val="600"/>
              </a:spcBef>
            </a:pPr>
            <a:endParaRPr lang="en-US" altLang="el-GR" sz="2100" smtClean="0"/>
          </a:p>
        </p:txBody>
      </p:sp>
      <p:sp>
        <p:nvSpPr>
          <p:cNvPr id="4" name="Θέση υποσέλιδου 3"/>
          <p:cNvSpPr>
            <a:spLocks noGrp="1"/>
          </p:cNvSpPr>
          <p:nvPr>
            <p:ph type="ftr" sz="quarter" idx="10"/>
          </p:nvPr>
        </p:nvSpPr>
        <p:spPr/>
        <p:txBody>
          <a:bodyPr/>
          <a:lstStyle/>
          <a:p>
            <a:pPr>
              <a:defRPr/>
            </a:pPr>
            <a:r>
              <a:rPr lang="el-GR" smtClean="0"/>
              <a:t>Ενότητα 11. Πλατυέλμινθες, Μεσόζωα και Νημερτίνοι</a:t>
            </a:r>
            <a:endParaRPr lang="en-US" dirty="0"/>
          </a:p>
        </p:txBody>
      </p:sp>
      <p:sp>
        <p:nvSpPr>
          <p:cNvPr id="5" name="Θέση αριθμού διαφάνειας 4"/>
          <p:cNvSpPr>
            <a:spLocks noGrp="1"/>
          </p:cNvSpPr>
          <p:nvPr>
            <p:ph type="sldNum" sz="quarter" idx="11"/>
          </p:nvPr>
        </p:nvSpPr>
        <p:spPr/>
        <p:txBody>
          <a:bodyPr/>
          <a:lstStyle/>
          <a:p>
            <a:pPr>
              <a:defRPr/>
            </a:pPr>
            <a:fld id="{EE6DB456-645E-4D02-A88F-F9A15C362497}" type="slidenum">
              <a:rPr lang="en-US" smtClean="0"/>
              <a:pPr>
                <a:defRPr/>
              </a:pPr>
              <a:t>5</a:t>
            </a:fld>
            <a:endParaRPr lang="en-US"/>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0"/>
          <p:cNvSpPr>
            <a:spLocks noGrp="1"/>
          </p:cNvSpPr>
          <p:nvPr>
            <p:ph type="title"/>
          </p:nvPr>
        </p:nvSpPr>
        <p:spPr/>
        <p:txBody>
          <a:bodyPr/>
          <a:lstStyle/>
          <a:p>
            <a:r>
              <a:rPr lang="el-GR" altLang="el-GR" sz="4000" dirty="0"/>
              <a:t>Ασθένεια </a:t>
            </a:r>
            <a:r>
              <a:rPr lang="sk-SK" altLang="el-GR" sz="4000" dirty="0" smtClean="0"/>
              <a:t>Paragonimiasis</a:t>
            </a:r>
            <a:r>
              <a:rPr lang="el-GR" altLang="el-GR" sz="4000" dirty="0"/>
              <a:t/>
            </a:r>
            <a:br>
              <a:rPr lang="el-GR" altLang="el-GR" sz="4000" dirty="0"/>
            </a:br>
            <a:r>
              <a:rPr lang="el-GR" altLang="el-GR" sz="4000" dirty="0" smtClean="0"/>
              <a:t>(Τρηματώδης των Πνευμόνων) 1/2</a:t>
            </a:r>
          </a:p>
        </p:txBody>
      </p:sp>
      <p:sp>
        <p:nvSpPr>
          <p:cNvPr id="9" name="Footer Placeholder 8"/>
          <p:cNvSpPr>
            <a:spLocks noGrp="1"/>
          </p:cNvSpPr>
          <p:nvPr>
            <p:ph type="ftr" sz="quarter" idx="10"/>
          </p:nvPr>
        </p:nvSpPr>
        <p:spPr/>
        <p:txBody>
          <a:bodyPr/>
          <a:lstStyle/>
          <a:p>
            <a:pPr>
              <a:defRPr/>
            </a:pPr>
            <a:r>
              <a:rPr lang="el-GR" smtClean="0"/>
              <a:t>Ενότητα 11. Πλατυέλμινθες, Μεσόζωα και Νημερτίνοι</a:t>
            </a:r>
            <a:endParaRPr lang="en-US" dirty="0"/>
          </a:p>
        </p:txBody>
      </p:sp>
      <p:sp>
        <p:nvSpPr>
          <p:cNvPr id="10" name="Slide Number Placeholder 9"/>
          <p:cNvSpPr>
            <a:spLocks noGrp="1"/>
          </p:cNvSpPr>
          <p:nvPr>
            <p:ph type="sldNum" sz="quarter" idx="11"/>
          </p:nvPr>
        </p:nvSpPr>
        <p:spPr/>
        <p:txBody>
          <a:bodyPr/>
          <a:lstStyle/>
          <a:p>
            <a:pPr>
              <a:defRPr/>
            </a:pPr>
            <a:fld id="{A19D95E7-F4D1-4668-B4FA-1C0B966E6C85}" type="slidenum">
              <a:rPr lang="en-US" altLang="en-US" smtClean="0"/>
              <a:pPr>
                <a:defRPr/>
              </a:pPr>
              <a:t>50</a:t>
            </a:fld>
            <a:endParaRPr lang="en-US" altLang="en-US"/>
          </a:p>
        </p:txBody>
      </p:sp>
      <p:sp>
        <p:nvSpPr>
          <p:cNvPr id="75781" name="Content Placeholder 1"/>
          <p:cNvSpPr>
            <a:spLocks noGrp="1"/>
          </p:cNvSpPr>
          <p:nvPr>
            <p:ph idx="1"/>
          </p:nvPr>
        </p:nvSpPr>
        <p:spPr>
          <a:xfrm>
            <a:off x="628650" y="1660525"/>
            <a:ext cx="7886700" cy="4505325"/>
          </a:xfrm>
        </p:spPr>
        <p:txBody>
          <a:bodyPr/>
          <a:lstStyle/>
          <a:p>
            <a:pPr marL="0" indent="0" eaLnBrk="1" hangingPunct="1">
              <a:buFont typeface="Arial" panose="020B0604020202020204" pitchFamily="34" charset="0"/>
              <a:buNone/>
            </a:pPr>
            <a:endParaRPr lang="el-GR" altLang="en-US" sz="2400" dirty="0" smtClean="0">
              <a:cs typeface="Times New Roman" panose="02020603050405020304" pitchFamily="18" charset="0"/>
            </a:endParaRPr>
          </a:p>
          <a:p>
            <a:pPr eaLnBrk="1" hangingPunct="1"/>
            <a:r>
              <a:rPr lang="el-GR" altLang="en-US" sz="2400" dirty="0" smtClean="0">
                <a:cs typeface="Times New Roman" panose="02020603050405020304" pitchFamily="18" charset="0"/>
              </a:rPr>
              <a:t>Ιδιαίτερα σοβαρή ασθένεια στην Ανατολική Ασία </a:t>
            </a:r>
            <a:r>
              <a:rPr lang="el-GR" altLang="en-US" sz="2400" b="1" dirty="0" smtClean="0">
                <a:cs typeface="Times New Roman" panose="02020603050405020304" pitchFamily="18" charset="0"/>
              </a:rPr>
              <a:t>λόγω των διατροφικών συνηθειών</a:t>
            </a:r>
            <a:r>
              <a:rPr lang="el-GR" altLang="en-US" sz="2400" dirty="0" smtClean="0">
                <a:cs typeface="Times New Roman" panose="02020603050405020304" pitchFamily="18" charset="0"/>
              </a:rPr>
              <a:t>. Η μετάδοση του παρασίτου γίνεται μέσω </a:t>
            </a:r>
            <a:r>
              <a:rPr lang="el-GR" altLang="en-US" sz="2400" b="1" dirty="0" smtClean="0">
                <a:cs typeface="Times New Roman" panose="02020603050405020304" pitchFamily="18" charset="0"/>
              </a:rPr>
              <a:t>Καρκινοειδών του γλυκού </a:t>
            </a:r>
            <a:r>
              <a:rPr lang="el-GR" altLang="en-US" sz="2400" dirty="0" smtClean="0">
                <a:cs typeface="Times New Roman" panose="02020603050405020304" pitchFamily="18" charset="0"/>
              </a:rPr>
              <a:t>νερού που δεν έχουν μαγειρευτεί ικανοποιητικά. Το παράσιτο χρησιμοποιεί </a:t>
            </a:r>
            <a:r>
              <a:rPr lang="el-GR" altLang="en-US" sz="2400" b="1" dirty="0" smtClean="0">
                <a:cs typeface="Times New Roman" panose="02020603050405020304" pitchFamily="18" charset="0"/>
              </a:rPr>
              <a:t>2 ενδιάμεσους ξενιστές</a:t>
            </a:r>
            <a:r>
              <a:rPr lang="el-GR" altLang="en-US" sz="2400" dirty="0" smtClean="0">
                <a:cs typeface="Times New Roman" panose="02020603050405020304" pitchFamily="18" charset="0"/>
              </a:rPr>
              <a:t>. Εισέρχεται στον άνθρωπο και διαπερνώντας το περιτόναιο και το διάφραγμα και </a:t>
            </a:r>
            <a:r>
              <a:rPr lang="el-GR" altLang="en-US" sz="2400" b="1" dirty="0" smtClean="0">
                <a:cs typeface="Times New Roman" panose="02020603050405020304" pitchFamily="18" charset="0"/>
              </a:rPr>
              <a:t>εγκαθίσταται στους πνεύμονες</a:t>
            </a:r>
            <a:r>
              <a:rPr lang="el-GR" altLang="en-US" sz="2400" dirty="0" smtClean="0">
                <a:cs typeface="Times New Roman" panose="02020603050405020304" pitchFamily="18" charset="0"/>
              </a:rPr>
              <a:t>.</a:t>
            </a:r>
          </a:p>
          <a:p>
            <a:pPr eaLnBrk="1" hangingPunct="1"/>
            <a:r>
              <a:rPr lang="el-GR" altLang="en-US" sz="2400" b="1" dirty="0" smtClean="0">
                <a:cs typeface="Times New Roman" panose="02020603050405020304" pitchFamily="18" charset="0"/>
              </a:rPr>
              <a:t>Συμπτώματα</a:t>
            </a:r>
            <a:r>
              <a:rPr lang="el-GR" altLang="en-US" sz="2400" dirty="0" smtClean="0">
                <a:cs typeface="Times New Roman" panose="02020603050405020304" pitchFamily="18" charset="0"/>
              </a:rPr>
              <a:t>: Βήχας, αλλαγή χρώματος </a:t>
            </a:r>
            <a:r>
              <a:rPr lang="el-GR" altLang="en-US" sz="2400" dirty="0" err="1" smtClean="0">
                <a:cs typeface="Times New Roman" panose="02020603050405020304" pitchFamily="18" charset="0"/>
              </a:rPr>
              <a:t>πτύελου</a:t>
            </a:r>
            <a:r>
              <a:rPr lang="el-GR" altLang="en-US" sz="2400" dirty="0" smtClean="0">
                <a:cs typeface="Times New Roman" panose="02020603050405020304" pitchFamily="18" charset="0"/>
              </a:rPr>
              <a:t>, αιμόπτυση. Η </a:t>
            </a:r>
            <a:r>
              <a:rPr lang="el-GR" altLang="en-US" sz="2400" b="1" dirty="0" smtClean="0">
                <a:cs typeface="Times New Roman" panose="02020603050405020304" pitchFamily="18" charset="0"/>
              </a:rPr>
              <a:t>διάγνωση</a:t>
            </a:r>
            <a:r>
              <a:rPr lang="el-GR" altLang="en-US" sz="2400" dirty="0" smtClean="0">
                <a:cs typeface="Times New Roman" panose="02020603050405020304" pitchFamily="18" charset="0"/>
              </a:rPr>
              <a:t> γίνεται μέσω ελέγχου για </a:t>
            </a:r>
            <a:r>
              <a:rPr lang="el-GR" altLang="en-US" sz="2400" b="1" dirty="0" smtClean="0">
                <a:cs typeface="Times New Roman" panose="02020603050405020304" pitchFamily="18" charset="0"/>
              </a:rPr>
              <a:t>παρουσία αυγών στα κόπρανα </a:t>
            </a:r>
            <a:r>
              <a:rPr lang="el-GR" altLang="en-US" sz="2400" dirty="0" smtClean="0">
                <a:cs typeface="Times New Roman" panose="02020603050405020304" pitchFamily="18" charset="0"/>
              </a:rPr>
              <a:t>ή </a:t>
            </a:r>
            <a:r>
              <a:rPr lang="el-GR" altLang="en-US" sz="2400" b="1" dirty="0" smtClean="0">
                <a:cs typeface="Times New Roman" panose="02020603050405020304" pitchFamily="18" charset="0"/>
              </a:rPr>
              <a:t>την πτύελο.</a:t>
            </a:r>
          </a:p>
          <a:p>
            <a:pPr eaLnBrk="1" hangingPunct="1"/>
            <a:r>
              <a:rPr lang="el-GR" altLang="en-US" sz="2400" dirty="0" smtClean="0">
                <a:cs typeface="Times New Roman" panose="02020603050405020304" pitchFamily="18" charset="0"/>
              </a:rPr>
              <a:t>Καταπολέμηση: Πολύ αποτελεσματική με </a:t>
            </a:r>
            <a:r>
              <a:rPr lang="en-GB" altLang="en-US" sz="2400" b="1" dirty="0" err="1" smtClean="0">
                <a:cs typeface="Times New Roman" panose="02020603050405020304" pitchFamily="18" charset="0"/>
              </a:rPr>
              <a:t>Praziquantel</a:t>
            </a:r>
            <a:r>
              <a:rPr lang="el-GR" altLang="en-US" sz="2400" b="1" dirty="0" smtClean="0">
                <a:cs typeface="Times New Roman" panose="02020603050405020304" pitchFamily="18" charset="0"/>
              </a:rPr>
              <a:t>.</a:t>
            </a:r>
            <a:r>
              <a:rPr lang="el-GR" altLang="en-US" sz="2400" dirty="0" smtClean="0">
                <a:cs typeface="Times New Roman" panose="02020603050405020304" pitchFamily="18" charset="0"/>
              </a:rPr>
              <a:t> </a:t>
            </a:r>
            <a:endParaRPr lang="el-GR" altLang="en-US" sz="2400" b="1" dirty="0" smtClean="0">
              <a:cs typeface="Times New Roman" panose="02020603050405020304" pitchFamily="18" charset="0"/>
            </a:endParaRPr>
          </a:p>
          <a:p>
            <a:pPr marL="0" indent="0">
              <a:buFont typeface="Arial" panose="020B0604020202020204" pitchFamily="34" charset="0"/>
              <a:buNone/>
            </a:pPr>
            <a:endParaRPr lang="el-GR" altLang="el-GR" sz="2400" dirty="0" smtClean="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0"/>
          <p:cNvSpPr>
            <a:spLocks noGrp="1"/>
          </p:cNvSpPr>
          <p:nvPr>
            <p:ph type="title"/>
          </p:nvPr>
        </p:nvSpPr>
        <p:spPr/>
        <p:txBody>
          <a:bodyPr/>
          <a:lstStyle/>
          <a:p>
            <a:r>
              <a:rPr lang="el-GR" altLang="el-GR" sz="4000" dirty="0"/>
              <a:t>Ασθένεια </a:t>
            </a:r>
            <a:r>
              <a:rPr lang="el-GR" altLang="el-GR" sz="4000" dirty="0" err="1"/>
              <a:t>Paragonimiasis</a:t>
            </a:r>
            <a:r>
              <a:rPr lang="el-GR" altLang="el-GR" sz="4000" dirty="0"/>
              <a:t/>
            </a:r>
            <a:br>
              <a:rPr lang="el-GR" altLang="el-GR" sz="4000" dirty="0"/>
            </a:br>
            <a:r>
              <a:rPr lang="el-GR" altLang="el-GR" sz="4000" dirty="0"/>
              <a:t>(Τρηματώδης των Πνευμόνων</a:t>
            </a:r>
            <a:r>
              <a:rPr lang="el-GR" altLang="el-GR" sz="4000" dirty="0" smtClean="0"/>
              <a:t>) 2/2</a:t>
            </a:r>
          </a:p>
        </p:txBody>
      </p:sp>
      <p:sp>
        <p:nvSpPr>
          <p:cNvPr id="9" name="Footer Placeholder 8"/>
          <p:cNvSpPr>
            <a:spLocks noGrp="1"/>
          </p:cNvSpPr>
          <p:nvPr>
            <p:ph type="ftr" sz="quarter" idx="10"/>
          </p:nvPr>
        </p:nvSpPr>
        <p:spPr/>
        <p:txBody>
          <a:bodyPr/>
          <a:lstStyle/>
          <a:p>
            <a:pPr>
              <a:defRPr/>
            </a:pPr>
            <a:r>
              <a:rPr lang="el-GR" smtClean="0"/>
              <a:t>Ενότητα 11. Πλατυέλμινθες, Μεσόζωα και Νημερτίνοι</a:t>
            </a:r>
            <a:endParaRPr lang="en-US" dirty="0"/>
          </a:p>
        </p:txBody>
      </p:sp>
      <p:sp>
        <p:nvSpPr>
          <p:cNvPr id="10" name="Slide Number Placeholder 9"/>
          <p:cNvSpPr>
            <a:spLocks noGrp="1"/>
          </p:cNvSpPr>
          <p:nvPr>
            <p:ph type="sldNum" sz="quarter" idx="11"/>
          </p:nvPr>
        </p:nvSpPr>
        <p:spPr/>
        <p:txBody>
          <a:bodyPr/>
          <a:lstStyle/>
          <a:p>
            <a:pPr>
              <a:defRPr/>
            </a:pPr>
            <a:fld id="{D5D2FF35-9E4E-4718-82B7-255AF0B71E79}" type="slidenum">
              <a:rPr lang="en-US" altLang="en-US" smtClean="0"/>
              <a:pPr>
                <a:defRPr/>
              </a:pPr>
              <a:t>51</a:t>
            </a:fld>
            <a:endParaRPr lang="en-US" altLang="en-US"/>
          </a:p>
        </p:txBody>
      </p:sp>
      <p:pic>
        <p:nvPicPr>
          <p:cNvPr id="76805"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333500" y="1690688"/>
            <a:ext cx="6477000" cy="4619625"/>
          </a:xfrm>
        </p:spPr>
      </p:pic>
      <p:sp>
        <p:nvSpPr>
          <p:cNvPr id="6" name="TextBox 5"/>
          <p:cNvSpPr txBox="1"/>
          <p:nvPr/>
        </p:nvSpPr>
        <p:spPr>
          <a:xfrm>
            <a:off x="7756525" y="5902325"/>
            <a:ext cx="341760" cy="276999"/>
          </a:xfrm>
          <a:prstGeom prst="rect">
            <a:avLst/>
          </a:prstGeom>
          <a:noFill/>
        </p:spPr>
        <p:txBody>
          <a:bodyPr wrap="none">
            <a:spAutoFit/>
          </a:bodyPr>
          <a:lstStyle/>
          <a:p>
            <a:pPr>
              <a:defRPr/>
            </a:pPr>
            <a:r>
              <a:rPr lang="en-US" sz="1200" b="1" dirty="0" smtClean="0">
                <a:latin typeface="+mj-lt"/>
              </a:rPr>
              <a:t>3</a:t>
            </a:r>
            <a:r>
              <a:rPr lang="el-GR" sz="1200" b="1" dirty="0" smtClean="0">
                <a:latin typeface="+mj-lt"/>
              </a:rPr>
              <a:t>4</a:t>
            </a:r>
            <a:endParaRPr lang="el-GR" sz="1200" b="1" dirty="0">
              <a:latin typeface="+mj-lt"/>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0"/>
          <p:cNvSpPr>
            <a:spLocks noGrp="1"/>
          </p:cNvSpPr>
          <p:nvPr>
            <p:ph type="title"/>
          </p:nvPr>
        </p:nvSpPr>
        <p:spPr/>
        <p:txBody>
          <a:bodyPr/>
          <a:lstStyle/>
          <a:p>
            <a:r>
              <a:rPr lang="el-GR" altLang="el-GR" dirty="0"/>
              <a:t>Ασθένεια </a:t>
            </a:r>
            <a:r>
              <a:rPr lang="sk-SK" altLang="el-GR" dirty="0" smtClean="0"/>
              <a:t>Fasciolosis </a:t>
            </a:r>
            <a:r>
              <a:rPr lang="en-US" altLang="el-GR" dirty="0" smtClean="0"/>
              <a:t>1/2</a:t>
            </a:r>
            <a:endParaRPr lang="el-GR" altLang="el-GR" dirty="0" smtClean="0"/>
          </a:p>
        </p:txBody>
      </p:sp>
      <p:sp>
        <p:nvSpPr>
          <p:cNvPr id="9" name="Footer Placeholder 8"/>
          <p:cNvSpPr>
            <a:spLocks noGrp="1"/>
          </p:cNvSpPr>
          <p:nvPr>
            <p:ph type="ftr" sz="quarter" idx="10"/>
          </p:nvPr>
        </p:nvSpPr>
        <p:spPr/>
        <p:txBody>
          <a:bodyPr/>
          <a:lstStyle/>
          <a:p>
            <a:pPr>
              <a:defRPr/>
            </a:pPr>
            <a:r>
              <a:rPr lang="el-GR" smtClean="0"/>
              <a:t>Ενότητα 11. Πλατυέλμινθες, Μεσόζωα και Νημερτίνοι</a:t>
            </a:r>
            <a:endParaRPr lang="en-US" dirty="0"/>
          </a:p>
        </p:txBody>
      </p:sp>
      <p:sp>
        <p:nvSpPr>
          <p:cNvPr id="10" name="Slide Number Placeholder 9"/>
          <p:cNvSpPr>
            <a:spLocks noGrp="1"/>
          </p:cNvSpPr>
          <p:nvPr>
            <p:ph type="sldNum" sz="quarter" idx="11"/>
          </p:nvPr>
        </p:nvSpPr>
        <p:spPr/>
        <p:txBody>
          <a:bodyPr/>
          <a:lstStyle/>
          <a:p>
            <a:pPr>
              <a:defRPr/>
            </a:pPr>
            <a:fld id="{05FFF5A4-618E-43BB-B9D4-B50479D6B996}" type="slidenum">
              <a:rPr lang="en-US" altLang="en-US" smtClean="0"/>
              <a:pPr>
                <a:defRPr/>
              </a:pPr>
              <a:t>52</a:t>
            </a:fld>
            <a:endParaRPr lang="en-US" altLang="en-US"/>
          </a:p>
        </p:txBody>
      </p:sp>
      <p:sp>
        <p:nvSpPr>
          <p:cNvPr id="78853" name="Content Placeholder 1"/>
          <p:cNvSpPr>
            <a:spLocks noGrp="1"/>
          </p:cNvSpPr>
          <p:nvPr>
            <p:ph idx="1"/>
          </p:nvPr>
        </p:nvSpPr>
        <p:spPr>
          <a:xfrm>
            <a:off x="628650" y="1660525"/>
            <a:ext cx="7886700" cy="4505325"/>
          </a:xfrm>
        </p:spPr>
        <p:txBody>
          <a:bodyPr/>
          <a:lstStyle/>
          <a:p>
            <a:pPr eaLnBrk="1" hangingPunct="1"/>
            <a:r>
              <a:rPr lang="el-GR" altLang="en-US" sz="2400" dirty="0" smtClean="0">
                <a:cs typeface="Times New Roman" panose="02020603050405020304" pitchFamily="18" charset="0"/>
              </a:rPr>
              <a:t>Ιδιαίτερα σοβαρή ασθένεια με μεγάλη γεωγραφική εξάπλωση. Χαρακτηριστικό η </a:t>
            </a:r>
            <a:r>
              <a:rPr lang="el-GR" altLang="en-US" sz="2400" b="1" dirty="0" smtClean="0">
                <a:cs typeface="Times New Roman" panose="02020603050405020304" pitchFamily="18" charset="0"/>
              </a:rPr>
              <a:t>παρουσία του παρασίτου σε υδρόβια φυτά</a:t>
            </a:r>
            <a:r>
              <a:rPr lang="el-GR" altLang="en-US" sz="2400" dirty="0" smtClean="0">
                <a:cs typeface="Times New Roman" panose="02020603050405020304" pitchFamily="18" charset="0"/>
              </a:rPr>
              <a:t>. Είναι κυρίως </a:t>
            </a:r>
            <a:r>
              <a:rPr lang="el-GR" altLang="en-US" sz="2400" b="1" dirty="0" smtClean="0">
                <a:cs typeface="Times New Roman" panose="02020603050405020304" pitchFamily="18" charset="0"/>
              </a:rPr>
              <a:t>ιδιαίτερα καταστροφική </a:t>
            </a:r>
            <a:r>
              <a:rPr lang="el-GR" altLang="en-US" sz="2400" b="1" dirty="0" err="1" smtClean="0">
                <a:cs typeface="Times New Roman" panose="02020603050405020304" pitchFamily="18" charset="0"/>
              </a:rPr>
              <a:t>ζωονόσος</a:t>
            </a:r>
            <a:r>
              <a:rPr lang="el-GR" altLang="en-US" sz="2400" dirty="0" smtClean="0">
                <a:cs typeface="Times New Roman" panose="02020603050405020304" pitchFamily="18" charset="0"/>
              </a:rPr>
              <a:t>. Η μετάδοση του παρασίτου γίνεται μέσω κατανάλωσης υδρόβιων φυτών που δεν έχουν μαγειρευτεί ικανοποιητικά. Το παράσιτο περνάει από τον </a:t>
            </a:r>
            <a:r>
              <a:rPr lang="el-GR" altLang="en-US" sz="2400" dirty="0" err="1" smtClean="0">
                <a:cs typeface="Times New Roman" panose="02020603050405020304" pitchFamily="18" charset="0"/>
              </a:rPr>
              <a:t>πεπτικόβσωλήνα</a:t>
            </a:r>
            <a:r>
              <a:rPr lang="el-GR" altLang="en-US" sz="2400" dirty="0" smtClean="0">
                <a:cs typeface="Times New Roman" panose="02020603050405020304" pitchFamily="18" charset="0"/>
              </a:rPr>
              <a:t> στο ήπαρ. </a:t>
            </a:r>
          </a:p>
          <a:p>
            <a:pPr eaLnBrk="1" hangingPunct="1"/>
            <a:r>
              <a:rPr lang="el-GR" altLang="en-US" sz="2400" b="1" dirty="0" smtClean="0">
                <a:cs typeface="Times New Roman" panose="02020603050405020304" pitchFamily="18" charset="0"/>
              </a:rPr>
              <a:t>Συμπτώματα: </a:t>
            </a:r>
            <a:r>
              <a:rPr lang="el-GR" altLang="en-US" sz="2400" dirty="0" smtClean="0">
                <a:cs typeface="Times New Roman" panose="02020603050405020304" pitchFamily="18" charset="0"/>
              </a:rPr>
              <a:t>Πόνος στην κοιλιά, διάρροια ίκτερος.</a:t>
            </a:r>
          </a:p>
          <a:p>
            <a:pPr eaLnBrk="1" hangingPunct="1"/>
            <a:r>
              <a:rPr lang="el-GR" altLang="en-US" sz="2400" dirty="0" smtClean="0">
                <a:cs typeface="Times New Roman" panose="02020603050405020304" pitchFamily="18" charset="0"/>
              </a:rPr>
              <a:t>Η </a:t>
            </a:r>
            <a:r>
              <a:rPr lang="el-GR" altLang="en-US" sz="2400" b="1" dirty="0" smtClean="0">
                <a:cs typeface="Times New Roman" panose="02020603050405020304" pitchFamily="18" charset="0"/>
              </a:rPr>
              <a:t>διάγνωση</a:t>
            </a:r>
            <a:r>
              <a:rPr lang="el-GR" altLang="en-US" sz="2400" dirty="0" smtClean="0">
                <a:cs typeface="Times New Roman" panose="02020603050405020304" pitchFamily="18" charset="0"/>
              </a:rPr>
              <a:t> είναι ασαφής μέσω εξέτασης για παρουσία αυγών στα κόπρανα.</a:t>
            </a:r>
          </a:p>
          <a:p>
            <a:pPr eaLnBrk="1" hangingPunct="1"/>
            <a:r>
              <a:rPr lang="el-GR" altLang="en-US" sz="2400" dirty="0" smtClean="0">
                <a:cs typeface="Times New Roman" panose="02020603050405020304" pitchFamily="18" charset="0"/>
              </a:rPr>
              <a:t>Καταπολέμηση:</a:t>
            </a:r>
            <a:r>
              <a:rPr lang="en-US" altLang="en-US" sz="2400" dirty="0" smtClean="0">
                <a:cs typeface="Times New Roman" panose="02020603050405020304" pitchFamily="18" charset="0"/>
              </a:rPr>
              <a:t> </a:t>
            </a:r>
            <a:r>
              <a:rPr lang="el-GR" altLang="en-US" sz="2400" dirty="0" smtClean="0">
                <a:cs typeface="Times New Roman" panose="02020603050405020304" pitchFamily="18" charset="0"/>
              </a:rPr>
              <a:t>Μοναδικό φάρμακο το </a:t>
            </a:r>
            <a:r>
              <a:rPr lang="en-GB" altLang="en-US" sz="2400" b="1" dirty="0" err="1" smtClean="0">
                <a:cs typeface="Times New Roman" panose="02020603050405020304" pitchFamily="18" charset="0"/>
              </a:rPr>
              <a:t>Triclabendazole</a:t>
            </a:r>
            <a:r>
              <a:rPr lang="el-GR" altLang="en-US" sz="2400" b="1" dirty="0" smtClean="0">
                <a:cs typeface="Times New Roman" panose="02020603050405020304" pitchFamily="18" charset="0"/>
              </a:rPr>
              <a:t>. </a:t>
            </a:r>
          </a:p>
          <a:p>
            <a:pPr marL="0" indent="0">
              <a:buFont typeface="Arial" panose="020B0604020202020204" pitchFamily="34" charset="0"/>
              <a:buNone/>
            </a:pPr>
            <a:endParaRPr lang="el-GR" altLang="el-GR" sz="2400" dirty="0" smtClean="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0"/>
          <p:cNvSpPr>
            <a:spLocks noGrp="1"/>
          </p:cNvSpPr>
          <p:nvPr>
            <p:ph type="title"/>
          </p:nvPr>
        </p:nvSpPr>
        <p:spPr/>
        <p:txBody>
          <a:bodyPr/>
          <a:lstStyle/>
          <a:p>
            <a:r>
              <a:rPr lang="el-GR" altLang="el-GR" sz="4000" dirty="0"/>
              <a:t>Ασθένεια </a:t>
            </a:r>
            <a:r>
              <a:rPr lang="en-US" altLang="el-GR" sz="4000" dirty="0" err="1"/>
              <a:t>Fasciolosis</a:t>
            </a:r>
            <a:r>
              <a:rPr lang="en-US" altLang="el-GR" sz="4000" dirty="0"/>
              <a:t> </a:t>
            </a:r>
            <a:r>
              <a:rPr lang="en-US" altLang="el-GR" sz="4000" dirty="0" smtClean="0"/>
              <a:t>2/2</a:t>
            </a:r>
            <a:endParaRPr lang="el-GR" altLang="el-GR" sz="4000" dirty="0" smtClean="0"/>
          </a:p>
        </p:txBody>
      </p:sp>
      <p:sp>
        <p:nvSpPr>
          <p:cNvPr id="9" name="Footer Placeholder 8"/>
          <p:cNvSpPr>
            <a:spLocks noGrp="1"/>
          </p:cNvSpPr>
          <p:nvPr>
            <p:ph type="ftr" sz="quarter" idx="10"/>
          </p:nvPr>
        </p:nvSpPr>
        <p:spPr/>
        <p:txBody>
          <a:bodyPr/>
          <a:lstStyle/>
          <a:p>
            <a:pPr>
              <a:defRPr/>
            </a:pPr>
            <a:r>
              <a:rPr lang="el-GR" smtClean="0"/>
              <a:t>Ενότητα 11. Πλατυέλμινθες, Μεσόζωα και Νημερτίνοι</a:t>
            </a:r>
            <a:endParaRPr lang="en-US" dirty="0"/>
          </a:p>
        </p:txBody>
      </p:sp>
      <p:sp>
        <p:nvSpPr>
          <p:cNvPr id="10" name="Slide Number Placeholder 9"/>
          <p:cNvSpPr>
            <a:spLocks noGrp="1"/>
          </p:cNvSpPr>
          <p:nvPr>
            <p:ph type="sldNum" sz="quarter" idx="11"/>
          </p:nvPr>
        </p:nvSpPr>
        <p:spPr/>
        <p:txBody>
          <a:bodyPr/>
          <a:lstStyle/>
          <a:p>
            <a:pPr>
              <a:defRPr/>
            </a:pPr>
            <a:fld id="{613AA0D8-6E09-4CB2-9615-E7CA73B25F70}" type="slidenum">
              <a:rPr lang="en-US" altLang="en-US" smtClean="0"/>
              <a:pPr>
                <a:defRPr/>
              </a:pPr>
              <a:t>53</a:t>
            </a:fld>
            <a:endParaRPr lang="en-US" altLang="en-US"/>
          </a:p>
        </p:txBody>
      </p:sp>
      <p:pic>
        <p:nvPicPr>
          <p:cNvPr id="79877"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314450" y="1557338"/>
            <a:ext cx="6515100" cy="4768850"/>
          </a:xfrm>
        </p:spPr>
      </p:pic>
      <p:sp>
        <p:nvSpPr>
          <p:cNvPr id="6" name="TextBox 5"/>
          <p:cNvSpPr txBox="1"/>
          <p:nvPr/>
        </p:nvSpPr>
        <p:spPr>
          <a:xfrm>
            <a:off x="7451725" y="5783263"/>
            <a:ext cx="341760" cy="276999"/>
          </a:xfrm>
          <a:prstGeom prst="rect">
            <a:avLst/>
          </a:prstGeom>
          <a:noFill/>
        </p:spPr>
        <p:txBody>
          <a:bodyPr wrap="none">
            <a:spAutoFit/>
          </a:bodyPr>
          <a:lstStyle/>
          <a:p>
            <a:pPr>
              <a:defRPr/>
            </a:pPr>
            <a:r>
              <a:rPr lang="en-US" sz="1200" b="1" dirty="0" smtClean="0">
                <a:latin typeface="+mj-lt"/>
              </a:rPr>
              <a:t>3</a:t>
            </a:r>
            <a:r>
              <a:rPr lang="el-GR" sz="1200" b="1" dirty="0" smtClean="0">
                <a:latin typeface="+mj-lt"/>
              </a:rPr>
              <a:t>5</a:t>
            </a:r>
            <a:endParaRPr lang="el-GR" sz="1200" b="1" dirty="0">
              <a:latin typeface="+mj-lt"/>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0"/>
          <p:cNvSpPr>
            <a:spLocks noGrp="1"/>
          </p:cNvSpPr>
          <p:nvPr>
            <p:ph type="title"/>
          </p:nvPr>
        </p:nvSpPr>
        <p:spPr/>
        <p:txBody>
          <a:bodyPr/>
          <a:lstStyle/>
          <a:p>
            <a:r>
              <a:rPr lang="el-GR" altLang="el-GR" dirty="0" smtClean="0"/>
              <a:t>Ομοταξία: Κεστώδεις 1/3 </a:t>
            </a:r>
          </a:p>
        </p:txBody>
      </p:sp>
      <p:sp>
        <p:nvSpPr>
          <p:cNvPr id="9" name="Footer Placeholder 8"/>
          <p:cNvSpPr>
            <a:spLocks noGrp="1"/>
          </p:cNvSpPr>
          <p:nvPr>
            <p:ph type="ftr" sz="quarter" idx="10"/>
          </p:nvPr>
        </p:nvSpPr>
        <p:spPr/>
        <p:txBody>
          <a:bodyPr/>
          <a:lstStyle/>
          <a:p>
            <a:pPr>
              <a:defRPr/>
            </a:pPr>
            <a:r>
              <a:rPr lang="el-GR" smtClean="0"/>
              <a:t>Ενότητα 11. Πλατυέλμινθες, Μεσόζωα και Νημερτίνοι</a:t>
            </a:r>
            <a:endParaRPr lang="en-US" dirty="0"/>
          </a:p>
        </p:txBody>
      </p:sp>
      <p:sp>
        <p:nvSpPr>
          <p:cNvPr id="10" name="Slide Number Placeholder 9"/>
          <p:cNvSpPr>
            <a:spLocks noGrp="1"/>
          </p:cNvSpPr>
          <p:nvPr>
            <p:ph type="sldNum" sz="quarter" idx="11"/>
          </p:nvPr>
        </p:nvSpPr>
        <p:spPr/>
        <p:txBody>
          <a:bodyPr/>
          <a:lstStyle/>
          <a:p>
            <a:pPr>
              <a:defRPr/>
            </a:pPr>
            <a:fld id="{EE9A162B-BC42-4562-9D87-D04F51B8A8D8}" type="slidenum">
              <a:rPr lang="en-US" altLang="en-US" smtClean="0"/>
              <a:pPr>
                <a:defRPr/>
              </a:pPr>
              <a:t>54</a:t>
            </a:fld>
            <a:endParaRPr lang="en-US" altLang="en-US"/>
          </a:p>
        </p:txBody>
      </p:sp>
      <p:sp>
        <p:nvSpPr>
          <p:cNvPr id="81925" name="Content Placeholder 1"/>
          <p:cNvSpPr>
            <a:spLocks noGrp="1"/>
          </p:cNvSpPr>
          <p:nvPr>
            <p:ph idx="1"/>
          </p:nvPr>
        </p:nvSpPr>
        <p:spPr>
          <a:xfrm>
            <a:off x="604838" y="1714500"/>
            <a:ext cx="7886700" cy="4351338"/>
          </a:xfrm>
        </p:spPr>
        <p:txBody>
          <a:bodyPr/>
          <a:lstStyle/>
          <a:p>
            <a:pPr eaLnBrk="1" hangingPunct="1"/>
            <a:r>
              <a:rPr lang="el-GR" altLang="en-US" sz="2400" dirty="0" smtClean="0">
                <a:cs typeface="Times New Roman" panose="02020603050405020304" pitchFamily="18" charset="0"/>
              </a:rPr>
              <a:t>Περιλαμβάνει </a:t>
            </a:r>
            <a:r>
              <a:rPr lang="el-GR" altLang="en-US" sz="2400" b="1" dirty="0" smtClean="0">
                <a:cs typeface="Times New Roman" panose="02020603050405020304" pitchFamily="18" charset="0"/>
              </a:rPr>
              <a:t>παρασιτικούς </a:t>
            </a:r>
            <a:r>
              <a:rPr lang="el-GR" altLang="en-US" sz="2400" b="1" dirty="0" err="1" smtClean="0">
                <a:cs typeface="Times New Roman" panose="02020603050405020304" pitchFamily="18" charset="0"/>
              </a:rPr>
              <a:t>Πλατυέλμινθες</a:t>
            </a:r>
            <a:r>
              <a:rPr lang="el-GR" altLang="en-US" sz="2400" b="1" dirty="0" smtClean="0">
                <a:cs typeface="Times New Roman" panose="02020603050405020304" pitchFamily="18" charset="0"/>
              </a:rPr>
              <a:t> </a:t>
            </a:r>
            <a:r>
              <a:rPr lang="el-GR" altLang="en-US" sz="2400" dirty="0" smtClean="0">
                <a:cs typeface="Times New Roman" panose="02020603050405020304" pitchFamily="18" charset="0"/>
              </a:rPr>
              <a:t>που προκαλούν πολλές ασθένειες με ιατρικό και οικονομικό </a:t>
            </a:r>
            <a:r>
              <a:rPr lang="el-GR" altLang="en-US" sz="2400" dirty="0" smtClean="0">
                <a:cs typeface="Times New Roman" panose="02020603050405020304" pitchFamily="18" charset="0"/>
              </a:rPr>
              <a:t>ενδιαφέρον. </a:t>
            </a:r>
            <a:endParaRPr lang="el-GR" altLang="en-US" sz="2400" dirty="0" smtClean="0">
              <a:cs typeface="Times New Roman" panose="02020603050405020304" pitchFamily="18" charset="0"/>
            </a:endParaRPr>
          </a:p>
          <a:p>
            <a:pPr eaLnBrk="1" hangingPunct="1"/>
            <a:r>
              <a:rPr lang="el-GR" altLang="en-US" sz="2400" dirty="0" smtClean="0">
                <a:cs typeface="Times New Roman" panose="02020603050405020304" pitchFamily="18" charset="0"/>
              </a:rPr>
              <a:t>Εκτιμάται περίπου </a:t>
            </a:r>
            <a:r>
              <a:rPr lang="en-GB" altLang="en-US" sz="2400" dirty="0" smtClean="0">
                <a:cs typeface="Times New Roman" panose="02020603050405020304" pitchFamily="18" charset="0"/>
              </a:rPr>
              <a:t>5</a:t>
            </a:r>
            <a:r>
              <a:rPr lang="el-GR" altLang="en-US" sz="2400" dirty="0" smtClean="0">
                <a:cs typeface="Times New Roman" panose="02020603050405020304" pitchFamily="18" charset="0"/>
              </a:rPr>
              <a:t>000 είδη.</a:t>
            </a:r>
          </a:p>
          <a:p>
            <a:pPr eaLnBrk="1" hangingPunct="1"/>
            <a:r>
              <a:rPr lang="el-GR" altLang="en-US" sz="2400" dirty="0" smtClean="0">
                <a:cs typeface="Times New Roman" panose="02020603050405020304" pitchFamily="18" charset="0"/>
              </a:rPr>
              <a:t>Σχήμα σώματος </a:t>
            </a:r>
            <a:r>
              <a:rPr lang="el-GR" altLang="en-US" sz="2400" dirty="0" err="1" smtClean="0">
                <a:cs typeface="Times New Roman" panose="02020603050405020304" pitchFamily="18" charset="0"/>
              </a:rPr>
              <a:t>επιμήκες</a:t>
            </a:r>
            <a:r>
              <a:rPr lang="el-GR" altLang="en-US" sz="2400" dirty="0" smtClean="0">
                <a:cs typeface="Times New Roman" panose="02020603050405020304" pitchFamily="18" charset="0"/>
              </a:rPr>
              <a:t> που μπορεί να φτάσει σε μεγάλο μήκος.</a:t>
            </a:r>
            <a:endParaRPr lang="en-GB" altLang="en-US" sz="2400" dirty="0" smtClean="0">
              <a:cs typeface="Times New Roman" panose="02020603050405020304" pitchFamily="18" charset="0"/>
            </a:endParaRPr>
          </a:p>
          <a:p>
            <a:pPr eaLnBrk="1" hangingPunct="1"/>
            <a:r>
              <a:rPr lang="el-GR" altLang="en-US" sz="2400" dirty="0" smtClean="0">
                <a:cs typeface="Times New Roman" panose="02020603050405020304" pitchFamily="18" charset="0"/>
              </a:rPr>
              <a:t>Χαρακτηρίζονται από την παρουσία μιας γραμμικής σειράς </a:t>
            </a:r>
            <a:r>
              <a:rPr lang="el-GR" altLang="en-US" sz="2400" b="1" dirty="0" smtClean="0">
                <a:cs typeface="Times New Roman" panose="02020603050405020304" pitchFamily="18" charset="0"/>
              </a:rPr>
              <a:t>ξεχωριστών</a:t>
            </a:r>
            <a:r>
              <a:rPr lang="el-GR" altLang="en-US" sz="2400" dirty="0" smtClean="0">
                <a:cs typeface="Times New Roman" panose="02020603050405020304" pitchFamily="18" charset="0"/>
              </a:rPr>
              <a:t> </a:t>
            </a:r>
            <a:r>
              <a:rPr lang="el-GR" altLang="en-US" sz="2400" b="1" dirty="0" smtClean="0">
                <a:cs typeface="Times New Roman" panose="02020603050405020304" pitchFamily="18" charset="0"/>
              </a:rPr>
              <a:t>συνόλων αναπαραγωγικών οργάνων</a:t>
            </a:r>
            <a:r>
              <a:rPr lang="el-GR" altLang="en-US" sz="2400" dirty="0" smtClean="0">
                <a:cs typeface="Times New Roman" panose="02020603050405020304" pitchFamily="18" charset="0"/>
              </a:rPr>
              <a:t>. Τα σύνολα αυτά καλούνται </a:t>
            </a:r>
            <a:r>
              <a:rPr lang="el-GR" altLang="en-US" sz="2400" dirty="0" err="1" smtClean="0">
                <a:cs typeface="Times New Roman" panose="02020603050405020304" pitchFamily="18" charset="0"/>
              </a:rPr>
              <a:t>προγλωττίδες</a:t>
            </a:r>
            <a:r>
              <a:rPr lang="el-GR" altLang="en-US" sz="2400" dirty="0" smtClean="0">
                <a:cs typeface="Times New Roman" panose="02020603050405020304" pitchFamily="18" charset="0"/>
              </a:rPr>
              <a:t>.</a:t>
            </a:r>
          </a:p>
          <a:p>
            <a:pPr eaLnBrk="1" hangingPunct="1"/>
            <a:r>
              <a:rPr lang="el-GR" altLang="en-US" sz="2400" dirty="0" smtClean="0">
                <a:cs typeface="Times New Roman" panose="02020603050405020304" pitchFamily="18" charset="0"/>
              </a:rPr>
              <a:t>Μια άλλη εξειδικευμένη δομή είναι η </a:t>
            </a:r>
            <a:r>
              <a:rPr lang="el-GR" altLang="en-US" sz="2400" b="1" dirty="0" err="1" smtClean="0">
                <a:cs typeface="Times New Roman" panose="02020603050405020304" pitchFamily="18" charset="0"/>
              </a:rPr>
              <a:t>σκωληκοκεφαλή</a:t>
            </a:r>
            <a:r>
              <a:rPr lang="el-GR" altLang="en-US" sz="2400" b="1" dirty="0" smtClean="0">
                <a:cs typeface="Times New Roman" panose="02020603050405020304" pitchFamily="18" charset="0"/>
              </a:rPr>
              <a:t> </a:t>
            </a:r>
            <a:r>
              <a:rPr lang="el-GR" altLang="en-US" sz="2400" dirty="0" smtClean="0">
                <a:cs typeface="Times New Roman" panose="02020603050405020304" pitchFamily="18" charset="0"/>
              </a:rPr>
              <a:t>που είναι </a:t>
            </a:r>
            <a:r>
              <a:rPr lang="el-GR" altLang="en-US" sz="2400" b="1" dirty="0" smtClean="0">
                <a:cs typeface="Times New Roman" panose="02020603050405020304" pitchFamily="18" charset="0"/>
              </a:rPr>
              <a:t>το όργανο προσκόλλησης</a:t>
            </a:r>
            <a:r>
              <a:rPr lang="el-GR" altLang="en-US" sz="2400" dirty="0" smtClean="0">
                <a:cs typeface="Times New Roman" panose="02020603050405020304" pitchFamily="18" charset="0"/>
              </a:rPr>
              <a:t> και φέρει μυζητήρες ή όργανα που μοιάζουν με μυζητήρες.</a:t>
            </a:r>
          </a:p>
          <a:p>
            <a:endParaRPr lang="el-GR" altLang="el-GR" dirty="0" smtClean="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0"/>
          <p:cNvSpPr>
            <a:spLocks noGrp="1"/>
          </p:cNvSpPr>
          <p:nvPr>
            <p:ph type="title"/>
          </p:nvPr>
        </p:nvSpPr>
        <p:spPr/>
        <p:txBody>
          <a:bodyPr/>
          <a:lstStyle/>
          <a:p>
            <a:r>
              <a:rPr lang="el-GR" altLang="el-GR" dirty="0" smtClean="0"/>
              <a:t>Ομοταξία: Κεστώδεις 2/3 </a:t>
            </a:r>
          </a:p>
        </p:txBody>
      </p:sp>
      <p:sp>
        <p:nvSpPr>
          <p:cNvPr id="9" name="Footer Placeholder 8"/>
          <p:cNvSpPr>
            <a:spLocks noGrp="1"/>
          </p:cNvSpPr>
          <p:nvPr>
            <p:ph type="ftr" sz="quarter" idx="10"/>
          </p:nvPr>
        </p:nvSpPr>
        <p:spPr/>
        <p:txBody>
          <a:bodyPr/>
          <a:lstStyle/>
          <a:p>
            <a:pPr>
              <a:defRPr/>
            </a:pPr>
            <a:r>
              <a:rPr lang="el-GR" smtClean="0"/>
              <a:t>Ενότητα 11. Πλατυέλμινθες, Μεσόζωα και Νημερτίνοι</a:t>
            </a:r>
            <a:endParaRPr lang="en-US" dirty="0"/>
          </a:p>
        </p:txBody>
      </p:sp>
      <p:sp>
        <p:nvSpPr>
          <p:cNvPr id="10" name="Slide Number Placeholder 9"/>
          <p:cNvSpPr>
            <a:spLocks noGrp="1"/>
          </p:cNvSpPr>
          <p:nvPr>
            <p:ph type="sldNum" sz="quarter" idx="11"/>
          </p:nvPr>
        </p:nvSpPr>
        <p:spPr/>
        <p:txBody>
          <a:bodyPr/>
          <a:lstStyle/>
          <a:p>
            <a:pPr>
              <a:defRPr/>
            </a:pPr>
            <a:fld id="{5FEA9615-773B-4AB0-9914-410EB936EBD6}" type="slidenum">
              <a:rPr lang="en-US" altLang="en-US" smtClean="0"/>
              <a:pPr>
                <a:defRPr/>
              </a:pPr>
              <a:t>55</a:t>
            </a:fld>
            <a:endParaRPr lang="en-US" altLang="en-US"/>
          </a:p>
        </p:txBody>
      </p:sp>
      <p:sp>
        <p:nvSpPr>
          <p:cNvPr id="2" name="Content Placeholder 1"/>
          <p:cNvSpPr>
            <a:spLocks noGrp="1"/>
          </p:cNvSpPr>
          <p:nvPr>
            <p:ph idx="1"/>
          </p:nvPr>
        </p:nvSpPr>
        <p:spPr>
          <a:xfrm>
            <a:off x="604838" y="1714500"/>
            <a:ext cx="7886700" cy="4351338"/>
          </a:xfrm>
        </p:spPr>
        <p:txBody>
          <a:bodyPr/>
          <a:lstStyle/>
          <a:p>
            <a:pPr defTabSz="457200" eaLnBrk="1" hangingPunct="1">
              <a:lnSpc>
                <a:spcPct val="100000"/>
              </a:lnSpc>
              <a:spcBef>
                <a:spcPct val="0"/>
              </a:spcBef>
              <a:defRPr/>
            </a:pPr>
            <a:r>
              <a:rPr lang="el-GR" altLang="en-US" sz="2200" dirty="0">
                <a:solidFill>
                  <a:prstClr val="black"/>
                </a:solidFill>
                <a:ea typeface="MS PGothic" panose="020B0600070205080204" pitchFamily="34" charset="-128"/>
                <a:cs typeface="Times New Roman" panose="02020603050405020304" pitchFamily="18" charset="0"/>
              </a:rPr>
              <a:t>Πολύπλοκος κύκλος ζωής με </a:t>
            </a:r>
            <a:r>
              <a:rPr lang="el-GR" altLang="en-US" sz="2200" b="1" dirty="0">
                <a:solidFill>
                  <a:prstClr val="black"/>
                </a:solidFill>
                <a:ea typeface="MS PGothic" panose="020B0600070205080204" pitchFamily="34" charset="-128"/>
                <a:cs typeface="Times New Roman" panose="02020603050405020304" pitchFamily="18" charset="0"/>
              </a:rPr>
              <a:t>δύο ξενιστές. </a:t>
            </a:r>
            <a:r>
              <a:rPr lang="el-GR" altLang="en-US" sz="2200" dirty="0">
                <a:solidFill>
                  <a:prstClr val="black"/>
                </a:solidFill>
                <a:ea typeface="MS PGothic" panose="020B0600070205080204" pitchFamily="34" charset="-128"/>
                <a:cs typeface="Times New Roman" panose="02020603050405020304" pitchFamily="18" charset="0"/>
              </a:rPr>
              <a:t>Τα </a:t>
            </a:r>
            <a:r>
              <a:rPr lang="el-GR" altLang="en-US" sz="2200" b="1" dirty="0">
                <a:solidFill>
                  <a:prstClr val="black"/>
                </a:solidFill>
                <a:ea typeface="MS PGothic" panose="020B0600070205080204" pitchFamily="34" charset="-128"/>
                <a:cs typeface="Times New Roman" panose="02020603050405020304" pitchFamily="18" charset="0"/>
              </a:rPr>
              <a:t>νεαρά παράσιτα </a:t>
            </a:r>
            <a:r>
              <a:rPr lang="el-GR" altLang="en-US" sz="2200" dirty="0">
                <a:solidFill>
                  <a:prstClr val="black"/>
                </a:solidFill>
                <a:ea typeface="MS PGothic" panose="020B0600070205080204" pitchFamily="34" charset="-128"/>
                <a:cs typeface="Times New Roman" panose="02020603050405020304" pitchFamily="18" charset="0"/>
              </a:rPr>
              <a:t>διαβιούν σε </a:t>
            </a:r>
            <a:r>
              <a:rPr lang="el-GR" altLang="en-US" sz="2200" b="1" dirty="0">
                <a:solidFill>
                  <a:prstClr val="black"/>
                </a:solidFill>
                <a:ea typeface="MS PGothic" panose="020B0600070205080204" pitchFamily="34" charset="-128"/>
                <a:cs typeface="Times New Roman" panose="02020603050405020304" pitchFamily="18" charset="0"/>
              </a:rPr>
              <a:t>ιστό ενός ξενιστή που καταναλώνεται από τον δεύτερο ξενιστή και </a:t>
            </a:r>
            <a:r>
              <a:rPr lang="el-GR" altLang="en-US" sz="2200" dirty="0">
                <a:solidFill>
                  <a:prstClr val="black"/>
                </a:solidFill>
                <a:ea typeface="MS PGothic" panose="020B0600070205080204" pitchFamily="34" charset="-128"/>
                <a:cs typeface="Times New Roman" panose="02020603050405020304" pitchFamily="18" charset="0"/>
              </a:rPr>
              <a:t>έτσι τα </a:t>
            </a:r>
            <a:r>
              <a:rPr lang="el-GR" altLang="en-US" sz="2200" b="1" dirty="0">
                <a:solidFill>
                  <a:prstClr val="black"/>
                </a:solidFill>
                <a:ea typeface="MS PGothic" panose="020B0600070205080204" pitchFamily="34" charset="-128"/>
                <a:cs typeface="Times New Roman" panose="02020603050405020304" pitchFamily="18" charset="0"/>
              </a:rPr>
              <a:t>ακμαία άτομα διαβιούν στο πεπτικό σύστημα του δεύτερου ξενιστή</a:t>
            </a:r>
            <a:r>
              <a:rPr lang="el-GR" altLang="en-US" sz="2200" dirty="0">
                <a:solidFill>
                  <a:prstClr val="black"/>
                </a:solidFill>
                <a:ea typeface="MS PGothic" panose="020B0600070205080204" pitchFamily="34" charset="-128"/>
                <a:cs typeface="Times New Roman" panose="02020603050405020304" pitchFamily="18" charset="0"/>
              </a:rPr>
              <a:t>. Παρασιτούν στον </a:t>
            </a:r>
            <a:r>
              <a:rPr lang="el-GR" altLang="en-US" sz="2200" b="1" dirty="0">
                <a:solidFill>
                  <a:prstClr val="black"/>
                </a:solidFill>
                <a:ea typeface="MS PGothic" panose="020B0600070205080204" pitchFamily="34" charset="-128"/>
                <a:cs typeface="Times New Roman" panose="02020603050405020304" pitchFamily="18" charset="0"/>
              </a:rPr>
              <a:t>πεπτικό σωλήνα </a:t>
            </a:r>
            <a:r>
              <a:rPr lang="el-GR" altLang="en-US" sz="2200" dirty="0">
                <a:solidFill>
                  <a:prstClr val="black"/>
                </a:solidFill>
                <a:ea typeface="MS PGothic" panose="020B0600070205080204" pitchFamily="34" charset="-128"/>
                <a:cs typeface="Times New Roman" panose="02020603050405020304" pitchFamily="18" charset="0"/>
              </a:rPr>
              <a:t>όλων των ομοταξιών των </a:t>
            </a:r>
            <a:r>
              <a:rPr lang="el-GR" altLang="en-US" sz="2200" b="1" dirty="0" err="1">
                <a:solidFill>
                  <a:prstClr val="black"/>
                </a:solidFill>
                <a:ea typeface="MS PGothic" panose="020B0600070205080204" pitchFamily="34" charset="-128"/>
                <a:cs typeface="Times New Roman" panose="02020603050405020304" pitchFamily="18" charset="0"/>
              </a:rPr>
              <a:t>Σπονδυλοζώων</a:t>
            </a:r>
            <a:r>
              <a:rPr lang="el-GR" altLang="en-US" sz="2200" b="1" dirty="0">
                <a:solidFill>
                  <a:prstClr val="black"/>
                </a:solidFill>
                <a:ea typeface="MS PGothic" panose="020B0600070205080204" pitchFamily="34" charset="-128"/>
                <a:cs typeface="Times New Roman" panose="02020603050405020304" pitchFamily="18" charset="0"/>
              </a:rPr>
              <a:t>.</a:t>
            </a:r>
          </a:p>
          <a:p>
            <a:pPr defTabSz="457200" eaLnBrk="1" hangingPunct="1">
              <a:lnSpc>
                <a:spcPct val="100000"/>
              </a:lnSpc>
              <a:spcBef>
                <a:spcPct val="0"/>
              </a:spcBef>
              <a:defRPr/>
            </a:pPr>
            <a:r>
              <a:rPr lang="el-GR" altLang="en-US" sz="2200" dirty="0">
                <a:solidFill>
                  <a:prstClr val="black"/>
                </a:solidFill>
                <a:ea typeface="MS PGothic" panose="020B0600070205080204" pitchFamily="34" charset="-128"/>
                <a:cs typeface="Times New Roman" panose="02020603050405020304" pitchFamily="18" charset="0"/>
              </a:rPr>
              <a:t>Είναι ερμαφρόδιτα αλλά αναπαράγονται με εγγενή τρόπο</a:t>
            </a:r>
          </a:p>
          <a:p>
            <a:pPr marL="0" indent="0" defTabSz="457200" eaLnBrk="1" hangingPunct="1">
              <a:lnSpc>
                <a:spcPct val="100000"/>
              </a:lnSpc>
              <a:spcBef>
                <a:spcPct val="0"/>
              </a:spcBef>
              <a:buFont typeface="Arial" panose="020B0604020202020204" pitchFamily="34" charset="0"/>
              <a:buNone/>
              <a:defRPr/>
            </a:pPr>
            <a:r>
              <a:rPr lang="el-GR" altLang="en-US" sz="2200" i="1" dirty="0">
                <a:solidFill>
                  <a:prstClr val="black"/>
                </a:solidFill>
                <a:ea typeface="MS PGothic" panose="020B0600070205080204" pitchFamily="34" charset="-128"/>
                <a:cs typeface="Times New Roman" panose="02020603050405020304" pitchFamily="18" charset="0"/>
              </a:rPr>
              <a:t>		</a:t>
            </a:r>
            <a:r>
              <a:rPr lang="el-GR" altLang="en-US" sz="2200" dirty="0">
                <a:solidFill>
                  <a:prstClr val="black"/>
                </a:solidFill>
                <a:ea typeface="MS PGothic" panose="020B0600070205080204" pitchFamily="34" charset="-128"/>
                <a:cs typeface="Times New Roman" panose="02020603050405020304" pitchFamily="18" charset="0"/>
              </a:rPr>
              <a:t>						</a:t>
            </a:r>
            <a:endParaRPr lang="el-GR" altLang="en-US" sz="2200" dirty="0" smtClean="0">
              <a:solidFill>
                <a:prstClr val="black"/>
              </a:solidFill>
              <a:ea typeface="MS PGothic" panose="020B0600070205080204" pitchFamily="34" charset="-128"/>
              <a:cs typeface="Times New Roman" panose="02020603050405020304" pitchFamily="18" charset="0"/>
            </a:endParaRPr>
          </a:p>
          <a:p>
            <a:pPr marL="0" indent="0" defTabSz="457200" eaLnBrk="1" hangingPunct="1">
              <a:lnSpc>
                <a:spcPct val="100000"/>
              </a:lnSpc>
              <a:spcBef>
                <a:spcPct val="0"/>
              </a:spcBef>
              <a:buFont typeface="Arial" panose="020B0604020202020204" pitchFamily="34" charset="0"/>
              <a:buNone/>
              <a:defRPr/>
            </a:pPr>
            <a:r>
              <a:rPr lang="el-GR" altLang="en-US" sz="2200" dirty="0">
                <a:solidFill>
                  <a:prstClr val="black"/>
                </a:solidFill>
                <a:ea typeface="MS PGothic" panose="020B0600070205080204" pitchFamily="34" charset="-128"/>
                <a:cs typeface="Times New Roman" panose="02020603050405020304" pitchFamily="18" charset="0"/>
              </a:rPr>
              <a:t> </a:t>
            </a:r>
            <a:r>
              <a:rPr lang="el-GR" altLang="en-US" sz="2200" dirty="0" smtClean="0">
                <a:solidFill>
                  <a:prstClr val="black"/>
                </a:solidFill>
                <a:ea typeface="MS PGothic" panose="020B0600070205080204" pitchFamily="34" charset="-128"/>
                <a:cs typeface="Times New Roman" panose="02020603050405020304" pitchFamily="18" charset="0"/>
              </a:rPr>
              <a:t>                                                        Ομοταξία</a:t>
            </a:r>
            <a:r>
              <a:rPr lang="el-GR" altLang="en-US" sz="2200" dirty="0">
                <a:solidFill>
                  <a:prstClr val="black"/>
                </a:solidFill>
                <a:ea typeface="MS PGothic" panose="020B0600070205080204" pitchFamily="34" charset="-128"/>
                <a:cs typeface="Times New Roman" panose="02020603050405020304" pitchFamily="18" charset="0"/>
              </a:rPr>
              <a:t>: </a:t>
            </a:r>
            <a:r>
              <a:rPr lang="el-GR" altLang="en-US" sz="2200" b="1" dirty="0">
                <a:solidFill>
                  <a:prstClr val="black"/>
                </a:solidFill>
                <a:ea typeface="MS PGothic" panose="020B0600070205080204" pitchFamily="34" charset="-128"/>
                <a:cs typeface="Times New Roman" panose="02020603050405020304" pitchFamily="18" charset="0"/>
              </a:rPr>
              <a:t>Κεστώδεις</a:t>
            </a:r>
            <a:r>
              <a:rPr lang="en-US" altLang="en-US" sz="2200" b="1" dirty="0">
                <a:solidFill>
                  <a:prstClr val="black"/>
                </a:solidFill>
                <a:ea typeface="MS PGothic" panose="020B0600070205080204" pitchFamily="34" charset="-128"/>
                <a:cs typeface="Times New Roman" panose="02020603050405020304" pitchFamily="18" charset="0"/>
              </a:rPr>
              <a:t> </a:t>
            </a:r>
          </a:p>
          <a:p>
            <a:pPr marL="0" indent="0" defTabSz="457200" eaLnBrk="1" hangingPunct="1">
              <a:lnSpc>
                <a:spcPct val="100000"/>
              </a:lnSpc>
              <a:spcBef>
                <a:spcPct val="0"/>
              </a:spcBef>
              <a:buFont typeface="Arial" panose="020B0604020202020204" pitchFamily="34" charset="0"/>
              <a:buNone/>
              <a:defRPr/>
            </a:pPr>
            <a:r>
              <a:rPr lang="el-GR" altLang="en-US" sz="2200" dirty="0">
                <a:solidFill>
                  <a:prstClr val="black"/>
                </a:solidFill>
                <a:ea typeface="MS PGothic" panose="020B0600070205080204" pitchFamily="34" charset="-128"/>
                <a:cs typeface="Times New Roman" panose="02020603050405020304" pitchFamily="18" charset="0"/>
              </a:rPr>
              <a:t>								</a:t>
            </a:r>
            <a:r>
              <a:rPr lang="el-GR" altLang="en-US" sz="2200" dirty="0" smtClean="0">
                <a:solidFill>
                  <a:prstClr val="black"/>
                </a:solidFill>
                <a:ea typeface="MS PGothic" panose="020B0600070205080204" pitchFamily="34" charset="-128"/>
                <a:cs typeface="Times New Roman" panose="02020603050405020304" pitchFamily="18" charset="0"/>
              </a:rPr>
              <a:t>      </a:t>
            </a:r>
            <a:r>
              <a:rPr lang="el-GR" altLang="en-US" sz="2200" dirty="0">
                <a:solidFill>
                  <a:prstClr val="black"/>
                </a:solidFill>
                <a:ea typeface="MS PGothic" panose="020B0600070205080204" pitchFamily="34" charset="-128"/>
                <a:cs typeface="Times New Roman" panose="02020603050405020304" pitchFamily="18" charset="0"/>
              </a:rPr>
              <a:t>Υφομοταξία: </a:t>
            </a:r>
            <a:r>
              <a:rPr lang="en-GB" altLang="en-US" sz="2200" b="1" dirty="0" err="1">
                <a:solidFill>
                  <a:prstClr val="black"/>
                </a:solidFill>
                <a:ea typeface="MS PGothic" panose="020B0600070205080204" pitchFamily="34" charset="-128"/>
                <a:cs typeface="Times New Roman" panose="02020603050405020304" pitchFamily="18" charset="0"/>
              </a:rPr>
              <a:t>Cestodaria</a:t>
            </a:r>
            <a:endParaRPr lang="en-GB" altLang="en-US" sz="2200" b="1" dirty="0">
              <a:solidFill>
                <a:prstClr val="black"/>
              </a:solidFill>
              <a:ea typeface="MS PGothic" panose="020B0600070205080204" pitchFamily="34" charset="-128"/>
              <a:cs typeface="Times New Roman" panose="02020603050405020304" pitchFamily="18" charset="0"/>
            </a:endParaRPr>
          </a:p>
          <a:p>
            <a:pPr marL="0" indent="0" defTabSz="457200" eaLnBrk="1" hangingPunct="1">
              <a:lnSpc>
                <a:spcPct val="100000"/>
              </a:lnSpc>
              <a:spcBef>
                <a:spcPct val="0"/>
              </a:spcBef>
              <a:buFont typeface="Arial" panose="020B0604020202020204" pitchFamily="34" charset="0"/>
              <a:buNone/>
              <a:defRPr/>
            </a:pPr>
            <a:r>
              <a:rPr lang="el-GR" altLang="en-US" sz="2200" dirty="0">
                <a:solidFill>
                  <a:prstClr val="black"/>
                </a:solidFill>
                <a:ea typeface="MS PGothic" panose="020B0600070205080204" pitchFamily="34" charset="-128"/>
                <a:cs typeface="Times New Roman" panose="02020603050405020304" pitchFamily="18" charset="0"/>
              </a:rPr>
              <a:t>                                            		</a:t>
            </a:r>
            <a:r>
              <a:rPr lang="el-GR" altLang="en-US" sz="2200" dirty="0" smtClean="0">
                <a:solidFill>
                  <a:prstClr val="black"/>
                </a:solidFill>
                <a:ea typeface="MS PGothic" panose="020B0600070205080204" pitchFamily="34" charset="-128"/>
                <a:cs typeface="Times New Roman" panose="02020603050405020304" pitchFamily="18" charset="0"/>
              </a:rPr>
              <a:t>      Τάξεις</a:t>
            </a:r>
            <a:r>
              <a:rPr lang="el-GR" altLang="en-US" sz="2200" dirty="0">
                <a:solidFill>
                  <a:prstClr val="black"/>
                </a:solidFill>
                <a:ea typeface="MS PGothic" panose="020B0600070205080204" pitchFamily="34" charset="-128"/>
                <a:cs typeface="Times New Roman" panose="02020603050405020304" pitchFamily="18" charset="0"/>
              </a:rPr>
              <a:t>: </a:t>
            </a:r>
            <a:r>
              <a:rPr lang="en-GB" altLang="en-US" sz="2200" dirty="0">
                <a:solidFill>
                  <a:prstClr val="black"/>
                </a:solidFill>
                <a:ea typeface="MS PGothic" panose="020B0600070205080204" pitchFamily="34" charset="-128"/>
                <a:cs typeface="Times New Roman" panose="02020603050405020304" pitchFamily="18" charset="0"/>
              </a:rPr>
              <a:t>2</a:t>
            </a:r>
            <a:endParaRPr lang="el-GR" altLang="en-US" sz="2200" dirty="0">
              <a:solidFill>
                <a:prstClr val="black"/>
              </a:solidFill>
              <a:ea typeface="MS PGothic" panose="020B0600070205080204" pitchFamily="34" charset="-128"/>
              <a:cs typeface="Times New Roman" panose="02020603050405020304" pitchFamily="18" charset="0"/>
            </a:endParaRPr>
          </a:p>
          <a:p>
            <a:pPr marL="0" indent="0" defTabSz="457200" eaLnBrk="1" hangingPunct="1">
              <a:lnSpc>
                <a:spcPct val="100000"/>
              </a:lnSpc>
              <a:spcBef>
                <a:spcPct val="0"/>
              </a:spcBef>
              <a:buFont typeface="Arial" panose="020B0604020202020204" pitchFamily="34" charset="0"/>
              <a:buNone/>
              <a:defRPr/>
            </a:pPr>
            <a:r>
              <a:rPr lang="el-GR" altLang="en-US" sz="2200" dirty="0">
                <a:solidFill>
                  <a:prstClr val="black"/>
                </a:solidFill>
                <a:ea typeface="MS PGothic" panose="020B0600070205080204" pitchFamily="34" charset="-128"/>
                <a:cs typeface="Times New Roman" panose="02020603050405020304" pitchFamily="18" charset="0"/>
              </a:rPr>
              <a:t>								</a:t>
            </a:r>
            <a:r>
              <a:rPr lang="el-GR" altLang="en-US" sz="2200" dirty="0" smtClean="0">
                <a:solidFill>
                  <a:prstClr val="black"/>
                </a:solidFill>
                <a:ea typeface="MS PGothic" panose="020B0600070205080204" pitchFamily="34" charset="-128"/>
                <a:cs typeface="Times New Roman" panose="02020603050405020304" pitchFamily="18" charset="0"/>
              </a:rPr>
              <a:t>      Υφομοταξία</a:t>
            </a:r>
            <a:r>
              <a:rPr lang="el-GR" altLang="en-US" sz="2200" dirty="0">
                <a:solidFill>
                  <a:prstClr val="black"/>
                </a:solidFill>
                <a:ea typeface="MS PGothic" panose="020B0600070205080204" pitchFamily="34" charset="-128"/>
                <a:cs typeface="Times New Roman" panose="02020603050405020304" pitchFamily="18" charset="0"/>
              </a:rPr>
              <a:t>: </a:t>
            </a:r>
            <a:r>
              <a:rPr lang="en-GB" altLang="en-US" sz="2200" b="1" dirty="0" err="1">
                <a:solidFill>
                  <a:prstClr val="black"/>
                </a:solidFill>
                <a:ea typeface="MS PGothic" panose="020B0600070205080204" pitchFamily="34" charset="-128"/>
                <a:cs typeface="Times New Roman" panose="02020603050405020304" pitchFamily="18" charset="0"/>
              </a:rPr>
              <a:t>Eucestoda</a:t>
            </a:r>
            <a:r>
              <a:rPr lang="el-GR" altLang="en-US" sz="2200" b="1" dirty="0">
                <a:solidFill>
                  <a:prstClr val="black"/>
                </a:solidFill>
                <a:ea typeface="MS PGothic" panose="020B0600070205080204" pitchFamily="34" charset="-128"/>
                <a:cs typeface="Times New Roman" panose="02020603050405020304" pitchFamily="18" charset="0"/>
              </a:rPr>
              <a:t> </a:t>
            </a:r>
            <a:r>
              <a:rPr lang="el-GR" altLang="en-US" sz="2200" dirty="0">
                <a:solidFill>
                  <a:prstClr val="black"/>
                </a:solidFill>
                <a:ea typeface="MS PGothic" panose="020B0600070205080204" pitchFamily="34" charset="-128"/>
                <a:cs typeface="Times New Roman" panose="02020603050405020304" pitchFamily="18" charset="0"/>
              </a:rPr>
              <a:t>										</a:t>
            </a:r>
            <a:r>
              <a:rPr lang="el-GR" altLang="en-US" sz="2200" dirty="0" smtClean="0">
                <a:solidFill>
                  <a:prstClr val="black"/>
                </a:solidFill>
                <a:ea typeface="MS PGothic" panose="020B0600070205080204" pitchFamily="34" charset="-128"/>
                <a:cs typeface="Times New Roman" panose="02020603050405020304" pitchFamily="18" charset="0"/>
              </a:rPr>
              <a:t>      Τάξεις</a:t>
            </a:r>
            <a:r>
              <a:rPr lang="el-GR" altLang="en-US" sz="2200" dirty="0">
                <a:solidFill>
                  <a:prstClr val="black"/>
                </a:solidFill>
                <a:ea typeface="MS PGothic" panose="020B0600070205080204" pitchFamily="34" charset="-128"/>
                <a:cs typeface="Times New Roman" panose="02020603050405020304" pitchFamily="18" charset="0"/>
              </a:rPr>
              <a:t>: </a:t>
            </a:r>
            <a:r>
              <a:rPr lang="en-GB" altLang="en-US" sz="2200" dirty="0">
                <a:solidFill>
                  <a:prstClr val="black"/>
                </a:solidFill>
                <a:ea typeface="MS PGothic" panose="020B0600070205080204" pitchFamily="34" charset="-128"/>
                <a:cs typeface="Times New Roman" panose="02020603050405020304" pitchFamily="18" charset="0"/>
              </a:rPr>
              <a:t>12</a:t>
            </a:r>
            <a:endParaRPr lang="el-GR" altLang="en-US" sz="2200" dirty="0">
              <a:solidFill>
                <a:prstClr val="black"/>
              </a:solidFill>
              <a:ea typeface="MS PGothic" panose="020B0600070205080204" pitchFamily="34" charset="-128"/>
              <a:cs typeface="Times New Roman" panose="02020603050405020304" pitchFamily="18" charset="0"/>
            </a:endParaRPr>
          </a:p>
          <a:p>
            <a:pPr>
              <a:defRPr/>
            </a:pPr>
            <a:endParaRPr lang="el-GR"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0"/>
          <p:cNvSpPr>
            <a:spLocks noGrp="1"/>
          </p:cNvSpPr>
          <p:nvPr>
            <p:ph type="title"/>
          </p:nvPr>
        </p:nvSpPr>
        <p:spPr/>
        <p:txBody>
          <a:bodyPr/>
          <a:lstStyle/>
          <a:p>
            <a:r>
              <a:rPr lang="el-GR" altLang="el-GR" dirty="0" smtClean="0"/>
              <a:t>Ομοταξία: Κεστώδεις 3/3 </a:t>
            </a:r>
          </a:p>
        </p:txBody>
      </p:sp>
      <p:pic>
        <p:nvPicPr>
          <p:cNvPr id="83971" name="Picture Placeholder 12"/>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15291" t="615" r="-15291" b="615"/>
          <a:stretch>
            <a:fillRect/>
          </a:stretch>
        </p:blipFill>
        <p:spPr>
          <a:xfrm>
            <a:off x="1547813" y="1841500"/>
            <a:ext cx="3224212" cy="2078038"/>
          </a:xfrm>
        </p:spPr>
      </p:pic>
      <p:sp>
        <p:nvSpPr>
          <p:cNvPr id="9" name="Footer Placeholder 8"/>
          <p:cNvSpPr>
            <a:spLocks noGrp="1"/>
          </p:cNvSpPr>
          <p:nvPr>
            <p:ph type="ftr" sz="quarter" idx="18"/>
          </p:nvPr>
        </p:nvSpPr>
        <p:spPr/>
        <p:txBody>
          <a:bodyPr/>
          <a:lstStyle/>
          <a:p>
            <a:pPr>
              <a:defRPr/>
            </a:pPr>
            <a:r>
              <a:rPr lang="el-GR" smtClean="0"/>
              <a:t>Ενότητα 11. Πλατυέλμινθες, Μεσόζωα και Νημερτίνοι</a:t>
            </a:r>
            <a:endParaRPr lang="en-US" dirty="0"/>
          </a:p>
        </p:txBody>
      </p:sp>
      <p:sp>
        <p:nvSpPr>
          <p:cNvPr id="10" name="Slide Number Placeholder 9"/>
          <p:cNvSpPr>
            <a:spLocks noGrp="1"/>
          </p:cNvSpPr>
          <p:nvPr>
            <p:ph type="sldNum" sz="quarter" idx="19"/>
          </p:nvPr>
        </p:nvSpPr>
        <p:spPr/>
        <p:txBody>
          <a:bodyPr/>
          <a:lstStyle/>
          <a:p>
            <a:pPr>
              <a:defRPr/>
            </a:pPr>
            <a:fld id="{21B90163-D8AA-4D69-8AEC-4E35B87858A6}" type="slidenum">
              <a:rPr lang="en-US" altLang="en-US" smtClean="0"/>
              <a:pPr>
                <a:defRPr/>
              </a:pPr>
              <a:t>56</a:t>
            </a:fld>
            <a:endParaRPr lang="en-US" altLang="en-US"/>
          </a:p>
        </p:txBody>
      </p:sp>
      <p:sp>
        <p:nvSpPr>
          <p:cNvPr id="11" name="TextBox 10"/>
          <p:cNvSpPr txBox="1"/>
          <p:nvPr/>
        </p:nvSpPr>
        <p:spPr>
          <a:xfrm>
            <a:off x="4049713" y="3621088"/>
            <a:ext cx="341760" cy="276999"/>
          </a:xfrm>
          <a:prstGeom prst="rect">
            <a:avLst/>
          </a:prstGeom>
          <a:noFill/>
        </p:spPr>
        <p:txBody>
          <a:bodyPr wrap="none">
            <a:spAutoFit/>
          </a:bodyPr>
          <a:lstStyle/>
          <a:p>
            <a:pPr>
              <a:defRPr/>
            </a:pPr>
            <a:r>
              <a:rPr lang="en-US" sz="1200" b="1" dirty="0" smtClean="0">
                <a:latin typeface="+mj-lt"/>
              </a:rPr>
              <a:t>3</a:t>
            </a:r>
            <a:r>
              <a:rPr lang="el-GR" sz="1200" b="1" dirty="0" smtClean="0">
                <a:latin typeface="+mj-lt"/>
              </a:rPr>
              <a:t>6</a:t>
            </a:r>
            <a:endParaRPr lang="el-GR" sz="1200" b="1" dirty="0">
              <a:latin typeface="+mj-lt"/>
            </a:endParaRPr>
          </a:p>
        </p:txBody>
      </p:sp>
      <p:pic>
        <p:nvPicPr>
          <p:cNvPr id="83975" name="Θέση εικόνας 2"/>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t="-876" b="-876"/>
          <a:stretch>
            <a:fillRect/>
          </a:stretch>
        </p:blipFill>
        <p:spPr>
          <a:xfrm>
            <a:off x="2771775" y="4151313"/>
            <a:ext cx="3240088" cy="2139950"/>
          </a:xfrm>
        </p:spPr>
      </p:pic>
      <p:pic>
        <p:nvPicPr>
          <p:cNvPr id="83976" name="Θέση εικόνας 4"/>
          <p:cNvPicPr>
            <a:picLocks noGrp="1" noChangeAspect="1"/>
          </p:cNvPicPr>
          <p:nvPr>
            <p:ph type="pic" sz="quarter" idx="13"/>
          </p:nvPr>
        </p:nvPicPr>
        <p:blipFill>
          <a:blip r:embed="rId5">
            <a:extLst>
              <a:ext uri="{28A0092B-C50C-407E-A947-70E740481C1C}">
                <a14:useLocalDpi xmlns:a14="http://schemas.microsoft.com/office/drawing/2010/main" val="0"/>
              </a:ext>
            </a:extLst>
          </a:blip>
          <a:srcRect l="-16519" t="4262" r="-16519" b="4262"/>
          <a:stretch>
            <a:fillRect/>
          </a:stretch>
        </p:blipFill>
        <p:spPr>
          <a:xfrm>
            <a:off x="4941888" y="1493838"/>
            <a:ext cx="2454275" cy="2576512"/>
          </a:xfrm>
        </p:spPr>
      </p:pic>
      <p:sp>
        <p:nvSpPr>
          <p:cNvPr id="13" name="TextBox 12"/>
          <p:cNvSpPr txBox="1"/>
          <p:nvPr/>
        </p:nvSpPr>
        <p:spPr>
          <a:xfrm>
            <a:off x="5670550" y="4289425"/>
            <a:ext cx="341760" cy="276999"/>
          </a:xfrm>
          <a:prstGeom prst="rect">
            <a:avLst/>
          </a:prstGeom>
          <a:noFill/>
        </p:spPr>
        <p:txBody>
          <a:bodyPr wrap="none">
            <a:spAutoFit/>
          </a:bodyPr>
          <a:lstStyle/>
          <a:p>
            <a:pPr>
              <a:defRPr/>
            </a:pPr>
            <a:r>
              <a:rPr lang="en-US" sz="1200" b="1" dirty="0" smtClean="0">
                <a:latin typeface="+mj-lt"/>
              </a:rPr>
              <a:t>3</a:t>
            </a:r>
            <a:r>
              <a:rPr lang="el-GR" sz="1200" b="1" dirty="0" smtClean="0">
                <a:latin typeface="+mj-lt"/>
              </a:rPr>
              <a:t>8</a:t>
            </a:r>
            <a:endParaRPr lang="el-GR" sz="1200" b="1" dirty="0">
              <a:latin typeface="+mj-lt"/>
            </a:endParaRPr>
          </a:p>
        </p:txBody>
      </p:sp>
      <p:sp>
        <p:nvSpPr>
          <p:cNvPr id="18" name="TextBox 17"/>
          <p:cNvSpPr txBox="1"/>
          <p:nvPr/>
        </p:nvSpPr>
        <p:spPr>
          <a:xfrm>
            <a:off x="6775450" y="3648075"/>
            <a:ext cx="341760" cy="276999"/>
          </a:xfrm>
          <a:prstGeom prst="rect">
            <a:avLst/>
          </a:prstGeom>
          <a:noFill/>
        </p:spPr>
        <p:txBody>
          <a:bodyPr wrap="none">
            <a:spAutoFit/>
          </a:bodyPr>
          <a:lstStyle/>
          <a:p>
            <a:pPr>
              <a:defRPr/>
            </a:pPr>
            <a:r>
              <a:rPr lang="en-US" sz="1200" b="1" dirty="0" smtClean="0">
                <a:solidFill>
                  <a:schemeClr val="bg1"/>
                </a:solidFill>
                <a:latin typeface="+mj-lt"/>
              </a:rPr>
              <a:t>3</a:t>
            </a:r>
            <a:r>
              <a:rPr lang="el-GR" sz="1200" b="1" dirty="0" smtClean="0">
                <a:solidFill>
                  <a:schemeClr val="bg1"/>
                </a:solidFill>
                <a:latin typeface="+mj-lt"/>
              </a:rPr>
              <a:t>7</a:t>
            </a:r>
            <a:endParaRPr lang="el-GR" sz="1200" b="1" dirty="0">
              <a:solidFill>
                <a:schemeClr val="bg1"/>
              </a:solidFill>
              <a:latin typeface="+mj-lt"/>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0"/>
          <p:cNvSpPr>
            <a:spLocks noGrp="1"/>
          </p:cNvSpPr>
          <p:nvPr>
            <p:ph type="title"/>
          </p:nvPr>
        </p:nvSpPr>
        <p:spPr/>
        <p:txBody>
          <a:bodyPr/>
          <a:lstStyle/>
          <a:p>
            <a:r>
              <a:rPr lang="el-GR" altLang="el-GR" sz="4000" dirty="0" smtClean="0"/>
              <a:t>Ομοταξία Κεστώδεις: </a:t>
            </a:r>
            <a:br>
              <a:rPr lang="el-GR" altLang="el-GR" sz="4000" dirty="0" smtClean="0"/>
            </a:br>
            <a:r>
              <a:rPr lang="el-GR" altLang="el-GR" sz="4000" dirty="0" smtClean="0"/>
              <a:t>Είδη και </a:t>
            </a:r>
            <a:r>
              <a:rPr lang="el-GR" altLang="el-GR" sz="4000" dirty="0" err="1" smtClean="0"/>
              <a:t>Ανθρωπονόσοι</a:t>
            </a:r>
            <a:r>
              <a:rPr lang="el-GR" altLang="el-GR" sz="4000" dirty="0" smtClean="0"/>
              <a:t> </a:t>
            </a:r>
            <a:r>
              <a:rPr lang="en-US" altLang="el-GR" sz="4000" dirty="0" smtClean="0"/>
              <a:t> </a:t>
            </a:r>
            <a:r>
              <a:rPr lang="el-GR" altLang="el-GR" sz="4000" dirty="0" smtClean="0"/>
              <a:t>1/3</a:t>
            </a:r>
          </a:p>
        </p:txBody>
      </p:sp>
      <p:sp>
        <p:nvSpPr>
          <p:cNvPr id="86019" name="Content Placeholder 13"/>
          <p:cNvSpPr>
            <a:spLocks noGrp="1"/>
          </p:cNvSpPr>
          <p:nvPr>
            <p:ph idx="1"/>
          </p:nvPr>
        </p:nvSpPr>
        <p:spPr>
          <a:xfrm>
            <a:off x="604838" y="1701800"/>
            <a:ext cx="7886700" cy="4351338"/>
          </a:xfrm>
        </p:spPr>
        <p:txBody>
          <a:bodyPr/>
          <a:lstStyle/>
          <a:p>
            <a:pPr marL="457200" indent="-457200" eaLnBrk="1" hangingPunct="1">
              <a:buFont typeface="Calibri" panose="020F0502020204030204" pitchFamily="34" charset="0"/>
              <a:buAutoNum type="arabicPeriod"/>
            </a:pPr>
            <a:r>
              <a:rPr lang="el-GR" altLang="en-US" sz="2400" smtClean="0">
                <a:cs typeface="Times New Roman" panose="02020603050405020304" pitchFamily="18" charset="0"/>
              </a:rPr>
              <a:t>Τάξη: </a:t>
            </a:r>
            <a:r>
              <a:rPr lang="en-GB" altLang="en-US" sz="2400" b="1" i="1" smtClean="0">
                <a:cs typeface="Times New Roman" panose="02020603050405020304" pitchFamily="18" charset="0"/>
              </a:rPr>
              <a:t>Cyclophyllidea</a:t>
            </a:r>
            <a:r>
              <a:rPr lang="en-GB" altLang="en-US" sz="2400" i="1" smtClean="0">
                <a:cs typeface="Times New Roman" panose="02020603050405020304" pitchFamily="18" charset="0"/>
              </a:rPr>
              <a:t>, </a:t>
            </a:r>
            <a:r>
              <a:rPr lang="el-GR" altLang="en-US" sz="2400" smtClean="0">
                <a:cs typeface="Times New Roman" panose="02020603050405020304" pitchFamily="18" charset="0"/>
              </a:rPr>
              <a:t>Οικογένεια</a:t>
            </a:r>
            <a:r>
              <a:rPr lang="el-GR" altLang="en-US" sz="2400" i="1" smtClean="0">
                <a:cs typeface="Times New Roman" panose="02020603050405020304" pitchFamily="18" charset="0"/>
              </a:rPr>
              <a:t>: </a:t>
            </a:r>
            <a:r>
              <a:rPr lang="en-GB" altLang="en-US" sz="2400" b="1" i="1" smtClean="0">
                <a:cs typeface="Times New Roman" panose="02020603050405020304" pitchFamily="18" charset="0"/>
              </a:rPr>
              <a:t>Taeniidae</a:t>
            </a:r>
            <a:r>
              <a:rPr lang="el-GR" altLang="en-US" sz="2400" b="1" smtClean="0">
                <a:cs typeface="Times New Roman" panose="02020603050405020304" pitchFamily="18" charset="0"/>
              </a:rPr>
              <a:t>, </a:t>
            </a:r>
            <a:r>
              <a:rPr lang="el-GR" altLang="en-US" sz="2400" smtClean="0">
                <a:cs typeface="Times New Roman" panose="02020603050405020304" pitchFamily="18" charset="0"/>
              </a:rPr>
              <a:t>Γένος: </a:t>
            </a:r>
            <a:r>
              <a:rPr lang="en-GB" altLang="en-US" sz="2400" b="1" i="1" smtClean="0">
                <a:cs typeface="Times New Roman" panose="02020603050405020304" pitchFamily="18" charset="0"/>
              </a:rPr>
              <a:t>Echinococcus</a:t>
            </a:r>
            <a:r>
              <a:rPr lang="el-GR" altLang="en-US" sz="2400" b="1" i="1" smtClean="0">
                <a:cs typeface="Times New Roman" panose="02020603050405020304" pitchFamily="18" charset="0"/>
              </a:rPr>
              <a:t> </a:t>
            </a:r>
            <a:r>
              <a:rPr lang="el-GR" altLang="en-US" sz="2400" smtClean="0">
                <a:cs typeface="Times New Roman" panose="02020603050405020304" pitchFamily="18" charset="0"/>
              </a:rPr>
              <a:t>Ενδιάμεσος ξενιστής: </a:t>
            </a:r>
            <a:r>
              <a:rPr lang="el-GR" altLang="en-US" sz="2400" b="1" smtClean="0">
                <a:cs typeface="Times New Roman" panose="02020603050405020304" pitchFamily="18" charset="0"/>
              </a:rPr>
              <a:t>Τρωκτικά ή Μηρυκαστικά</a:t>
            </a:r>
            <a:r>
              <a:rPr lang="en-US" altLang="en-US" sz="2400" smtClean="0">
                <a:cs typeface="Times New Roman" panose="02020603050405020304" pitchFamily="18" charset="0"/>
              </a:rPr>
              <a:t>. </a:t>
            </a:r>
            <a:r>
              <a:rPr lang="el-GR" altLang="en-US" sz="2400" smtClean="0">
                <a:cs typeface="Times New Roman" panose="02020603050405020304" pitchFamily="18" charset="0"/>
              </a:rPr>
              <a:t>Τελικός ξενιστής: </a:t>
            </a:r>
            <a:r>
              <a:rPr lang="el-GR" altLang="en-US" sz="2400" b="1" smtClean="0">
                <a:cs typeface="Times New Roman" panose="02020603050405020304" pitchFamily="18" charset="0"/>
              </a:rPr>
              <a:t>Σκύλοι, Σαρκοφάγα. Ο άνθρωπος αποτελεί τυχαίο ξενιστή. </a:t>
            </a:r>
            <a:r>
              <a:rPr lang="el-GR" altLang="en-US" sz="2400" smtClean="0">
                <a:cs typeface="Times New Roman" panose="02020603050405020304" pitchFamily="18" charset="0"/>
              </a:rPr>
              <a:t>Προκαλεί την </a:t>
            </a:r>
            <a:r>
              <a:rPr lang="el-GR" altLang="en-US" sz="2400" b="1" smtClean="0">
                <a:cs typeface="Times New Roman" panose="02020603050405020304" pitchFamily="18" charset="0"/>
              </a:rPr>
              <a:t>Εχινοκοκκίαση.</a:t>
            </a:r>
            <a:r>
              <a:rPr lang="el-GR" altLang="en-US" sz="2400" smtClean="0">
                <a:cs typeface="Times New Roman" panose="02020603050405020304" pitchFamily="18" charset="0"/>
              </a:rPr>
              <a:t> Εξάπλωση: Παγκόσμια. </a:t>
            </a:r>
          </a:p>
          <a:p>
            <a:pPr marL="457200" indent="-457200" eaLnBrk="1" hangingPunct="1">
              <a:buFont typeface="Calibri" panose="020F0502020204030204" pitchFamily="34" charset="0"/>
              <a:buAutoNum type="arabicPeriod"/>
            </a:pPr>
            <a:r>
              <a:rPr lang="el-GR" altLang="en-US" sz="2400" smtClean="0">
                <a:cs typeface="Times New Roman" panose="02020603050405020304" pitchFamily="18" charset="0"/>
              </a:rPr>
              <a:t>Τάξη: </a:t>
            </a:r>
            <a:r>
              <a:rPr lang="en-GB" altLang="en-US" sz="2400" b="1" i="1" smtClean="0">
                <a:cs typeface="Times New Roman" panose="02020603050405020304" pitchFamily="18" charset="0"/>
              </a:rPr>
              <a:t>Cyclophyllidea,</a:t>
            </a:r>
            <a:r>
              <a:rPr lang="en-GB" altLang="en-US" sz="2400" i="1" smtClean="0">
                <a:cs typeface="Times New Roman" panose="02020603050405020304" pitchFamily="18" charset="0"/>
              </a:rPr>
              <a:t> </a:t>
            </a:r>
            <a:r>
              <a:rPr lang="el-GR" altLang="en-US" sz="2400" smtClean="0">
                <a:cs typeface="Times New Roman" panose="02020603050405020304" pitchFamily="18" charset="0"/>
              </a:rPr>
              <a:t>ικογένεια</a:t>
            </a:r>
            <a:r>
              <a:rPr lang="el-GR" altLang="en-US" sz="2400" i="1" smtClean="0">
                <a:cs typeface="Times New Roman" panose="02020603050405020304" pitchFamily="18" charset="0"/>
              </a:rPr>
              <a:t>: </a:t>
            </a:r>
            <a:r>
              <a:rPr lang="en-GB" altLang="en-US" sz="2400" b="1" i="1" smtClean="0">
                <a:cs typeface="Times New Roman" panose="02020603050405020304" pitchFamily="18" charset="0"/>
              </a:rPr>
              <a:t>Taeniidae</a:t>
            </a:r>
            <a:r>
              <a:rPr lang="el-GR" altLang="en-US" sz="2400" i="1" smtClean="0">
                <a:cs typeface="Times New Roman" panose="02020603050405020304" pitchFamily="18" charset="0"/>
              </a:rPr>
              <a:t>, </a:t>
            </a:r>
            <a:r>
              <a:rPr lang="el-GR" altLang="en-US" sz="2400" smtClean="0">
                <a:cs typeface="Times New Roman" panose="02020603050405020304" pitchFamily="18" charset="0"/>
              </a:rPr>
              <a:t>Γένος</a:t>
            </a:r>
            <a:r>
              <a:rPr lang="el-GR" altLang="en-US" sz="2400" i="1" smtClean="0">
                <a:cs typeface="Times New Roman" panose="02020603050405020304" pitchFamily="18" charset="0"/>
              </a:rPr>
              <a:t>: </a:t>
            </a:r>
            <a:r>
              <a:rPr lang="en-GB" altLang="en-US" sz="2400" b="1" i="1" smtClean="0">
                <a:cs typeface="Times New Roman" panose="02020603050405020304" pitchFamily="18" charset="0"/>
              </a:rPr>
              <a:t>Taeni</a:t>
            </a:r>
            <a:r>
              <a:rPr lang="en-GB" altLang="en-US" sz="2400" i="1" smtClean="0">
                <a:cs typeface="Times New Roman" panose="02020603050405020304" pitchFamily="18" charset="0"/>
              </a:rPr>
              <a:t>a, </a:t>
            </a:r>
            <a:r>
              <a:rPr lang="el-GR" altLang="en-US" sz="2400" smtClean="0">
                <a:cs typeface="Times New Roman" panose="02020603050405020304" pitchFamily="18" charset="0"/>
              </a:rPr>
              <a:t>Είδος</a:t>
            </a:r>
            <a:r>
              <a:rPr lang="el-GR" altLang="en-US" sz="2400" i="1" smtClean="0">
                <a:cs typeface="Times New Roman" panose="02020603050405020304" pitchFamily="18" charset="0"/>
              </a:rPr>
              <a:t>: </a:t>
            </a:r>
            <a:r>
              <a:rPr lang="en-US" altLang="en-US" sz="2400" b="1" i="1" smtClean="0">
                <a:cs typeface="Times New Roman" panose="02020603050405020304" pitchFamily="18" charset="0"/>
              </a:rPr>
              <a:t>Taenia saginata</a:t>
            </a:r>
            <a:r>
              <a:rPr lang="el-GR" altLang="en-US" sz="2400" smtClean="0">
                <a:cs typeface="Times New Roman" panose="02020603050405020304" pitchFamily="18" charset="0"/>
              </a:rPr>
              <a:t>. Πρώτος ξενιστής: </a:t>
            </a:r>
            <a:r>
              <a:rPr lang="el-GR" altLang="en-US" sz="2400" b="1" smtClean="0">
                <a:cs typeface="Times New Roman" panose="02020603050405020304" pitchFamily="18" charset="0"/>
              </a:rPr>
              <a:t>Βοοειδή</a:t>
            </a:r>
            <a:r>
              <a:rPr lang="el-GR" altLang="en-US" sz="2400" smtClean="0">
                <a:cs typeface="Times New Roman" panose="02020603050405020304" pitchFamily="18" charset="0"/>
              </a:rPr>
              <a:t>. Τελικός ξενιστής: </a:t>
            </a:r>
            <a:r>
              <a:rPr lang="el-GR" altLang="en-US" sz="2400" b="1" smtClean="0">
                <a:cs typeface="Times New Roman" panose="02020603050405020304" pitchFamily="18" charset="0"/>
              </a:rPr>
              <a:t>Άνθρωπος</a:t>
            </a:r>
            <a:r>
              <a:rPr lang="el-GR" altLang="en-US" sz="2400" smtClean="0">
                <a:cs typeface="Times New Roman" panose="02020603050405020304" pitchFamily="18" charset="0"/>
              </a:rPr>
              <a:t>. Προκαλεί την </a:t>
            </a:r>
            <a:r>
              <a:rPr lang="el-GR" altLang="en-US" sz="2400" b="1" smtClean="0">
                <a:cs typeface="Times New Roman" panose="02020603050405020304" pitchFamily="18" charset="0"/>
              </a:rPr>
              <a:t>Ταινίαση</a:t>
            </a:r>
            <a:r>
              <a:rPr lang="el-GR" altLang="en-US" sz="2400" smtClean="0">
                <a:cs typeface="Times New Roman" panose="02020603050405020304" pitchFamily="18" charset="0"/>
              </a:rPr>
              <a:t>. Εξάπλωση: Αφρική, Νότια Αμερική.</a:t>
            </a:r>
          </a:p>
          <a:p>
            <a:pPr marL="457200" indent="-457200" eaLnBrk="1" hangingPunct="1">
              <a:buFont typeface="Calibri" panose="020F0502020204030204" pitchFamily="34" charset="0"/>
              <a:buAutoNum type="arabicPeriod"/>
            </a:pPr>
            <a:r>
              <a:rPr lang="el-GR" altLang="en-US" sz="2400" smtClean="0">
                <a:cs typeface="Times New Roman" panose="02020603050405020304" pitchFamily="18" charset="0"/>
              </a:rPr>
              <a:t>Τάξη: </a:t>
            </a:r>
            <a:r>
              <a:rPr lang="en-GB" altLang="en-US" sz="2400" b="1" i="1" smtClean="0">
                <a:cs typeface="Times New Roman" panose="02020603050405020304" pitchFamily="18" charset="0"/>
              </a:rPr>
              <a:t>Cyclophyllidea</a:t>
            </a:r>
            <a:r>
              <a:rPr lang="en-GB" altLang="en-US" sz="2400" i="1" smtClean="0">
                <a:cs typeface="Times New Roman" panose="02020603050405020304" pitchFamily="18" charset="0"/>
              </a:rPr>
              <a:t>, </a:t>
            </a:r>
            <a:r>
              <a:rPr lang="el-GR" altLang="en-US" sz="2400" smtClean="0">
                <a:cs typeface="Times New Roman" panose="02020603050405020304" pitchFamily="18" charset="0"/>
              </a:rPr>
              <a:t>Οικογένεια</a:t>
            </a:r>
            <a:r>
              <a:rPr lang="el-GR" altLang="en-US" sz="2400" i="1" smtClean="0">
                <a:cs typeface="Times New Roman" panose="02020603050405020304" pitchFamily="18" charset="0"/>
              </a:rPr>
              <a:t>: </a:t>
            </a:r>
            <a:r>
              <a:rPr lang="en-GB" altLang="en-US" sz="2400" b="1" i="1" smtClean="0">
                <a:cs typeface="Times New Roman" panose="02020603050405020304" pitchFamily="18" charset="0"/>
              </a:rPr>
              <a:t>Taeniidae</a:t>
            </a:r>
            <a:r>
              <a:rPr lang="el-GR" altLang="en-US" sz="2400" i="1" smtClean="0">
                <a:cs typeface="Times New Roman" panose="02020603050405020304" pitchFamily="18" charset="0"/>
              </a:rPr>
              <a:t>, </a:t>
            </a:r>
            <a:r>
              <a:rPr lang="el-GR" altLang="en-US" sz="2400" smtClean="0">
                <a:cs typeface="Times New Roman" panose="02020603050405020304" pitchFamily="18" charset="0"/>
              </a:rPr>
              <a:t>Γένος</a:t>
            </a:r>
            <a:r>
              <a:rPr lang="el-GR" altLang="en-US" sz="2400" i="1" smtClean="0">
                <a:cs typeface="Times New Roman" panose="02020603050405020304" pitchFamily="18" charset="0"/>
              </a:rPr>
              <a:t>: </a:t>
            </a:r>
            <a:r>
              <a:rPr lang="en-GB" altLang="en-US" sz="2400" b="1" i="1" smtClean="0">
                <a:cs typeface="Times New Roman" panose="02020603050405020304" pitchFamily="18" charset="0"/>
              </a:rPr>
              <a:t>Taenia,</a:t>
            </a:r>
            <a:r>
              <a:rPr lang="en-GB" altLang="en-US" sz="2400" i="1" smtClean="0">
                <a:cs typeface="Times New Roman" panose="02020603050405020304" pitchFamily="18" charset="0"/>
              </a:rPr>
              <a:t> </a:t>
            </a:r>
            <a:r>
              <a:rPr lang="el-GR" altLang="en-US" sz="2400" smtClean="0">
                <a:cs typeface="Times New Roman" panose="02020603050405020304" pitchFamily="18" charset="0"/>
              </a:rPr>
              <a:t>Είδος</a:t>
            </a:r>
            <a:r>
              <a:rPr lang="el-GR" altLang="en-US" sz="2400" i="1" smtClean="0">
                <a:cs typeface="Times New Roman" panose="02020603050405020304" pitchFamily="18" charset="0"/>
              </a:rPr>
              <a:t>: </a:t>
            </a:r>
            <a:r>
              <a:rPr lang="en-US" altLang="en-US" sz="2400" b="1" i="1" smtClean="0">
                <a:cs typeface="Times New Roman" panose="02020603050405020304" pitchFamily="18" charset="0"/>
              </a:rPr>
              <a:t>Taenia solium</a:t>
            </a:r>
            <a:r>
              <a:rPr lang="el-GR" altLang="en-US" sz="2400" smtClean="0">
                <a:cs typeface="Times New Roman" panose="02020603050405020304" pitchFamily="18" charset="0"/>
              </a:rPr>
              <a:t>. Πρώτος ξενιστής: </a:t>
            </a:r>
            <a:r>
              <a:rPr lang="el-GR" altLang="en-US" sz="2400" b="1" smtClean="0">
                <a:cs typeface="Times New Roman" panose="02020603050405020304" pitchFamily="18" charset="0"/>
              </a:rPr>
              <a:t>Χοίρος</a:t>
            </a:r>
            <a:r>
              <a:rPr lang="el-GR" altLang="en-US" sz="2400" smtClean="0">
                <a:cs typeface="Times New Roman" panose="02020603050405020304" pitchFamily="18" charset="0"/>
              </a:rPr>
              <a:t>. Τελικός ξενιστής: </a:t>
            </a:r>
            <a:r>
              <a:rPr lang="el-GR" altLang="en-US" sz="2400" b="1" smtClean="0">
                <a:cs typeface="Times New Roman" panose="02020603050405020304" pitchFamily="18" charset="0"/>
              </a:rPr>
              <a:t>Άνθρωπος</a:t>
            </a:r>
            <a:r>
              <a:rPr lang="el-GR" altLang="en-US" sz="2400" smtClean="0">
                <a:cs typeface="Times New Roman" panose="02020603050405020304" pitchFamily="18" charset="0"/>
              </a:rPr>
              <a:t>. Προκαλεί την ασθένεια που είναι γνωστή ως </a:t>
            </a:r>
            <a:r>
              <a:rPr lang="en-GB" altLang="en-US" sz="2400" b="1" smtClean="0">
                <a:cs typeface="Times New Roman" panose="02020603050405020304" pitchFamily="18" charset="0"/>
              </a:rPr>
              <a:t>Cysticercosis</a:t>
            </a:r>
            <a:r>
              <a:rPr lang="el-GR" altLang="en-US" sz="2400" b="1" smtClean="0">
                <a:cs typeface="Times New Roman" panose="02020603050405020304" pitchFamily="18" charset="0"/>
              </a:rPr>
              <a:t>. </a:t>
            </a:r>
            <a:r>
              <a:rPr lang="el-GR" altLang="en-US" sz="2400" smtClean="0">
                <a:cs typeface="Times New Roman" panose="02020603050405020304" pitchFamily="18" charset="0"/>
              </a:rPr>
              <a:t>Εξάπλωση:</a:t>
            </a:r>
            <a:r>
              <a:rPr lang="en-GB" altLang="en-US" sz="2400" smtClean="0">
                <a:cs typeface="Times New Roman" panose="02020603050405020304" pitchFamily="18" charset="0"/>
              </a:rPr>
              <a:t> </a:t>
            </a:r>
            <a:r>
              <a:rPr lang="el-GR" altLang="en-US" sz="2400" smtClean="0">
                <a:cs typeface="Times New Roman" panose="02020603050405020304" pitchFamily="18" charset="0"/>
              </a:rPr>
              <a:t>Παγκόσμια.</a:t>
            </a:r>
          </a:p>
        </p:txBody>
      </p:sp>
      <p:sp>
        <p:nvSpPr>
          <p:cNvPr id="9" name="Footer Placeholder 8"/>
          <p:cNvSpPr>
            <a:spLocks noGrp="1"/>
          </p:cNvSpPr>
          <p:nvPr>
            <p:ph type="ftr" sz="quarter" idx="10"/>
          </p:nvPr>
        </p:nvSpPr>
        <p:spPr/>
        <p:txBody>
          <a:bodyPr/>
          <a:lstStyle/>
          <a:p>
            <a:pPr>
              <a:defRPr/>
            </a:pPr>
            <a:r>
              <a:rPr lang="el-GR" smtClean="0"/>
              <a:t>Ενότητα 11. Πλατυέλμινθες, Μεσόζωα και Νημερτίνοι</a:t>
            </a:r>
            <a:endParaRPr lang="en-US"/>
          </a:p>
        </p:txBody>
      </p:sp>
      <p:sp>
        <p:nvSpPr>
          <p:cNvPr id="10" name="Slide Number Placeholder 9"/>
          <p:cNvSpPr>
            <a:spLocks noGrp="1"/>
          </p:cNvSpPr>
          <p:nvPr>
            <p:ph type="sldNum" sz="quarter" idx="11"/>
          </p:nvPr>
        </p:nvSpPr>
        <p:spPr/>
        <p:txBody>
          <a:bodyPr/>
          <a:lstStyle/>
          <a:p>
            <a:pPr>
              <a:defRPr/>
            </a:pPr>
            <a:fld id="{F9DB6955-4764-402E-9169-F98D412B495A}" type="slidenum">
              <a:rPr lang="en-US" altLang="en-US" smtClean="0"/>
              <a:pPr>
                <a:defRPr/>
              </a:pPr>
              <a:t>57</a:t>
            </a:fld>
            <a:endParaRPr lang="en-US" altLang="en-US"/>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0"/>
          <p:cNvSpPr>
            <a:spLocks noGrp="1"/>
          </p:cNvSpPr>
          <p:nvPr>
            <p:ph type="title"/>
          </p:nvPr>
        </p:nvSpPr>
        <p:spPr/>
        <p:txBody>
          <a:bodyPr/>
          <a:lstStyle/>
          <a:p>
            <a:r>
              <a:rPr lang="el-GR" altLang="el-GR" sz="4000" dirty="0" smtClean="0"/>
              <a:t>Ομοταξία Κεστώδεις: </a:t>
            </a:r>
            <a:br>
              <a:rPr lang="el-GR" altLang="el-GR" sz="4000" dirty="0" smtClean="0"/>
            </a:br>
            <a:r>
              <a:rPr lang="el-GR" altLang="el-GR" sz="4000" dirty="0" smtClean="0"/>
              <a:t>Είδη και </a:t>
            </a:r>
            <a:r>
              <a:rPr lang="el-GR" altLang="el-GR" sz="4000" dirty="0" err="1" smtClean="0"/>
              <a:t>Ανθρωπονόσοι</a:t>
            </a:r>
            <a:r>
              <a:rPr lang="el-GR" altLang="el-GR" sz="4000" dirty="0" smtClean="0"/>
              <a:t> </a:t>
            </a:r>
            <a:r>
              <a:rPr lang="en-US" altLang="el-GR" sz="4000" dirty="0" smtClean="0"/>
              <a:t> </a:t>
            </a:r>
            <a:r>
              <a:rPr lang="el-GR" altLang="el-GR" sz="4000" dirty="0" smtClean="0"/>
              <a:t>2/3</a:t>
            </a:r>
          </a:p>
        </p:txBody>
      </p:sp>
      <p:sp>
        <p:nvSpPr>
          <p:cNvPr id="87043" name="Content Placeholder 13"/>
          <p:cNvSpPr>
            <a:spLocks noGrp="1"/>
          </p:cNvSpPr>
          <p:nvPr>
            <p:ph idx="1"/>
          </p:nvPr>
        </p:nvSpPr>
        <p:spPr>
          <a:xfrm>
            <a:off x="604838" y="1701800"/>
            <a:ext cx="7886700" cy="4351338"/>
          </a:xfrm>
        </p:spPr>
        <p:txBody>
          <a:bodyPr/>
          <a:lstStyle/>
          <a:p>
            <a:pPr marL="457200" indent="-457200" eaLnBrk="1" hangingPunct="1">
              <a:buFont typeface="Calibri" panose="020F0502020204030204" pitchFamily="34" charset="0"/>
              <a:buAutoNum type="arabicPeriod" startAt="4"/>
            </a:pPr>
            <a:r>
              <a:rPr lang="el-GR" altLang="en-US" sz="2400" smtClean="0">
                <a:cs typeface="Times New Roman" panose="02020603050405020304" pitchFamily="18" charset="0"/>
              </a:rPr>
              <a:t>Τάξη: </a:t>
            </a:r>
            <a:r>
              <a:rPr lang="en-GB" altLang="en-US" sz="2400" b="1" i="1" smtClean="0">
                <a:cs typeface="Times New Roman" panose="02020603050405020304" pitchFamily="18" charset="0"/>
              </a:rPr>
              <a:t>Cyclophyllidea,</a:t>
            </a:r>
            <a:r>
              <a:rPr lang="en-GB" altLang="en-US" sz="2400" i="1" smtClean="0">
                <a:cs typeface="Times New Roman" panose="02020603050405020304" pitchFamily="18" charset="0"/>
              </a:rPr>
              <a:t> </a:t>
            </a:r>
            <a:r>
              <a:rPr lang="el-GR" altLang="en-US" sz="2400" smtClean="0">
                <a:cs typeface="Times New Roman" panose="02020603050405020304" pitchFamily="18" charset="0"/>
              </a:rPr>
              <a:t>Οικογένεια</a:t>
            </a:r>
            <a:r>
              <a:rPr lang="el-GR" altLang="en-US" sz="2400" i="1" smtClean="0">
                <a:cs typeface="Times New Roman" panose="02020603050405020304" pitchFamily="18" charset="0"/>
              </a:rPr>
              <a:t>: </a:t>
            </a:r>
            <a:r>
              <a:rPr lang="en-GB" altLang="en-US" sz="2400" b="1" i="1" smtClean="0">
                <a:cs typeface="Times New Roman" panose="02020603050405020304" pitchFamily="18" charset="0"/>
              </a:rPr>
              <a:t>Hymenolepididae</a:t>
            </a:r>
            <a:r>
              <a:rPr lang="el-GR" altLang="en-US" sz="2400" b="1" i="1" smtClean="0">
                <a:cs typeface="Times New Roman" panose="02020603050405020304" pitchFamily="18" charset="0"/>
              </a:rPr>
              <a:t>,</a:t>
            </a:r>
            <a:r>
              <a:rPr lang="el-GR" altLang="en-US" sz="2400" i="1" smtClean="0">
                <a:cs typeface="Times New Roman" panose="02020603050405020304" pitchFamily="18" charset="0"/>
              </a:rPr>
              <a:t> </a:t>
            </a:r>
            <a:r>
              <a:rPr lang="el-GR" altLang="en-US" sz="2400" smtClean="0">
                <a:cs typeface="Times New Roman" panose="02020603050405020304" pitchFamily="18" charset="0"/>
              </a:rPr>
              <a:t>Γένος</a:t>
            </a:r>
            <a:r>
              <a:rPr lang="el-GR" altLang="en-US" sz="2400" i="1" smtClean="0">
                <a:cs typeface="Times New Roman" panose="02020603050405020304" pitchFamily="18" charset="0"/>
              </a:rPr>
              <a:t>:</a:t>
            </a:r>
            <a:r>
              <a:rPr lang="en-GB" altLang="en-US" sz="2400" i="1" smtClean="0">
                <a:cs typeface="Times New Roman" panose="02020603050405020304" pitchFamily="18" charset="0"/>
              </a:rPr>
              <a:t> </a:t>
            </a:r>
            <a:r>
              <a:rPr lang="en-GB" altLang="en-US" sz="2400" b="1" i="1" smtClean="0">
                <a:cs typeface="Times New Roman" panose="02020603050405020304" pitchFamily="18" charset="0"/>
              </a:rPr>
              <a:t>Hymenolepis</a:t>
            </a:r>
            <a:r>
              <a:rPr lang="en-GB" altLang="en-US" sz="2400" i="1" smtClean="0">
                <a:cs typeface="Times New Roman" panose="02020603050405020304" pitchFamily="18" charset="0"/>
              </a:rPr>
              <a:t>, </a:t>
            </a:r>
            <a:r>
              <a:rPr lang="el-GR" altLang="en-US" sz="2400" smtClean="0">
                <a:cs typeface="Times New Roman" panose="02020603050405020304" pitchFamily="18" charset="0"/>
              </a:rPr>
              <a:t>Είδος</a:t>
            </a:r>
            <a:r>
              <a:rPr lang="el-GR" altLang="en-US" sz="2400" i="1" smtClean="0">
                <a:cs typeface="Times New Roman" panose="02020603050405020304" pitchFamily="18" charset="0"/>
              </a:rPr>
              <a:t>: </a:t>
            </a:r>
            <a:r>
              <a:rPr lang="en-GB" altLang="en-US" sz="2400" b="1" i="1" smtClean="0">
                <a:cs typeface="Times New Roman" panose="02020603050405020304" pitchFamily="18" charset="0"/>
              </a:rPr>
              <a:t>Hymenolepis nana/diminuta</a:t>
            </a:r>
            <a:r>
              <a:rPr lang="el-GR" altLang="en-US" sz="2400" smtClean="0">
                <a:cs typeface="Times New Roman" panose="02020603050405020304" pitchFamily="18" charset="0"/>
              </a:rPr>
              <a:t>. Πρώτος ξενιστής: </a:t>
            </a:r>
            <a:r>
              <a:rPr lang="el-GR" altLang="en-US" sz="2400" b="1" smtClean="0">
                <a:cs typeface="Times New Roman" panose="02020603050405020304" pitchFamily="18" charset="0"/>
              </a:rPr>
              <a:t>Αρθρόποδα</a:t>
            </a:r>
            <a:r>
              <a:rPr lang="el-GR" altLang="en-US" sz="2400" smtClean="0">
                <a:cs typeface="Times New Roman" panose="02020603050405020304" pitchFamily="18" charset="0"/>
              </a:rPr>
              <a:t>. Τελικός ξενιστής: </a:t>
            </a:r>
            <a:r>
              <a:rPr lang="el-GR" altLang="en-US" sz="2400" b="1" smtClean="0">
                <a:cs typeface="Times New Roman" panose="02020603050405020304" pitchFamily="18" charset="0"/>
              </a:rPr>
              <a:t>Άνθρωπος</a:t>
            </a:r>
            <a:r>
              <a:rPr lang="el-GR" altLang="en-US" sz="2400" smtClean="0">
                <a:cs typeface="Times New Roman" panose="02020603050405020304" pitchFamily="18" charset="0"/>
              </a:rPr>
              <a:t>. Προκαλεί την ασθένεια που είναι γνωστή ως </a:t>
            </a:r>
            <a:r>
              <a:rPr lang="en-GB" altLang="en-US" sz="2400" b="1" smtClean="0">
                <a:cs typeface="Times New Roman" panose="02020603050405020304" pitchFamily="18" charset="0"/>
              </a:rPr>
              <a:t>Hymenolepiasis</a:t>
            </a:r>
            <a:r>
              <a:rPr lang="en-GB" altLang="en-US" sz="2400" smtClean="0">
                <a:cs typeface="Times New Roman" panose="02020603050405020304" pitchFamily="18" charset="0"/>
              </a:rPr>
              <a:t>. </a:t>
            </a:r>
            <a:r>
              <a:rPr lang="el-GR" altLang="en-US" sz="2400" smtClean="0">
                <a:cs typeface="Times New Roman" panose="02020603050405020304" pitchFamily="18" charset="0"/>
              </a:rPr>
              <a:t>Εξάπλωση: Παγκόσμια.</a:t>
            </a:r>
          </a:p>
          <a:p>
            <a:pPr marL="457200" indent="-457200" eaLnBrk="1" hangingPunct="1">
              <a:buFont typeface="Calibri" panose="020F0502020204030204" pitchFamily="34" charset="0"/>
              <a:buAutoNum type="arabicPeriod" startAt="4"/>
            </a:pPr>
            <a:r>
              <a:rPr lang="el-GR" altLang="en-US" sz="2400" smtClean="0">
                <a:cs typeface="Times New Roman" panose="02020603050405020304" pitchFamily="18" charset="0"/>
              </a:rPr>
              <a:t>Τάξη: </a:t>
            </a:r>
            <a:r>
              <a:rPr lang="en-GB" altLang="en-US" sz="2400" b="1" i="1" smtClean="0">
                <a:cs typeface="Times New Roman" panose="02020603050405020304" pitchFamily="18" charset="0"/>
              </a:rPr>
              <a:t>Pseudophyllidea</a:t>
            </a:r>
            <a:r>
              <a:rPr lang="en-GB" altLang="en-US" sz="2400" i="1" smtClean="0">
                <a:cs typeface="Times New Roman" panose="02020603050405020304" pitchFamily="18" charset="0"/>
              </a:rPr>
              <a:t>, </a:t>
            </a:r>
            <a:r>
              <a:rPr lang="el-GR" altLang="en-US" sz="2400" smtClean="0">
                <a:cs typeface="Times New Roman" panose="02020603050405020304" pitchFamily="18" charset="0"/>
              </a:rPr>
              <a:t>Οικογένεια</a:t>
            </a:r>
            <a:r>
              <a:rPr lang="el-GR" altLang="en-US" sz="2400" i="1" smtClean="0">
                <a:cs typeface="Times New Roman" panose="02020603050405020304" pitchFamily="18" charset="0"/>
              </a:rPr>
              <a:t>: </a:t>
            </a:r>
            <a:r>
              <a:rPr lang="en-GB" altLang="en-US" sz="2400" b="1" i="1" smtClean="0">
                <a:cs typeface="Times New Roman" panose="02020603050405020304" pitchFamily="18" charset="0"/>
              </a:rPr>
              <a:t>Diphyllobothriidae</a:t>
            </a:r>
            <a:r>
              <a:rPr lang="el-GR" altLang="en-US" sz="2400" smtClean="0">
                <a:cs typeface="Times New Roman" panose="02020603050405020304" pitchFamily="18" charset="0"/>
              </a:rPr>
              <a:t>, Γένος: </a:t>
            </a:r>
            <a:r>
              <a:rPr lang="en-GB" altLang="en-US" sz="2400" b="1" i="1" smtClean="0">
                <a:cs typeface="Times New Roman" panose="02020603050405020304" pitchFamily="18" charset="0"/>
              </a:rPr>
              <a:t>Diphyllobothrium</a:t>
            </a:r>
            <a:r>
              <a:rPr lang="en-GB" altLang="en-US" sz="2400" i="1" smtClean="0">
                <a:cs typeface="Times New Roman" panose="02020603050405020304" pitchFamily="18" charset="0"/>
              </a:rPr>
              <a:t>,</a:t>
            </a:r>
            <a:r>
              <a:rPr lang="en-GB" altLang="en-US" sz="2400" smtClean="0">
                <a:cs typeface="Times New Roman" panose="02020603050405020304" pitchFamily="18" charset="0"/>
              </a:rPr>
              <a:t> </a:t>
            </a:r>
            <a:r>
              <a:rPr lang="el-GR" altLang="en-US" sz="2400" smtClean="0">
                <a:cs typeface="Times New Roman" panose="02020603050405020304" pitchFamily="18" charset="0"/>
              </a:rPr>
              <a:t>Είδος: </a:t>
            </a:r>
            <a:r>
              <a:rPr lang="en-GB" altLang="en-US" sz="2400" b="1" i="1" smtClean="0">
                <a:cs typeface="Times New Roman" panose="02020603050405020304" pitchFamily="18" charset="0"/>
              </a:rPr>
              <a:t>Diphyllobothrium latum </a:t>
            </a:r>
            <a:r>
              <a:rPr lang="el-GR" altLang="en-US" sz="2400" b="1" i="1" smtClean="0">
                <a:cs typeface="Times New Roman" panose="02020603050405020304" pitchFamily="18" charset="0"/>
              </a:rPr>
              <a:t>κ.α</a:t>
            </a:r>
            <a:r>
              <a:rPr lang="el-GR" altLang="en-US" sz="2400" i="1" smtClean="0">
                <a:cs typeface="Times New Roman" panose="02020603050405020304" pitchFamily="18" charset="0"/>
              </a:rPr>
              <a:t>.</a:t>
            </a:r>
            <a:r>
              <a:rPr lang="el-GR" altLang="en-US" sz="2400" smtClean="0">
                <a:cs typeface="Times New Roman" panose="02020603050405020304" pitchFamily="18" charset="0"/>
              </a:rPr>
              <a:t> Ενδιάμεσος ξενιστής:</a:t>
            </a:r>
            <a:r>
              <a:rPr lang="en-GB" altLang="en-US" sz="2400" smtClean="0">
                <a:cs typeface="Times New Roman" panose="02020603050405020304" pitchFamily="18" charset="0"/>
              </a:rPr>
              <a:t> </a:t>
            </a:r>
            <a:r>
              <a:rPr lang="el-GR" altLang="en-US" sz="2400" smtClean="0">
                <a:cs typeface="Times New Roman" panose="02020603050405020304" pitchFamily="18" charset="0"/>
              </a:rPr>
              <a:t>Διάφορα είδη ζώων</a:t>
            </a:r>
            <a:r>
              <a:rPr lang="en-US" altLang="en-US" sz="2400" smtClean="0">
                <a:cs typeface="Times New Roman" panose="02020603050405020304" pitchFamily="18" charset="0"/>
              </a:rPr>
              <a:t>.</a:t>
            </a:r>
            <a:r>
              <a:rPr lang="el-GR" altLang="en-US" sz="2400" smtClean="0">
                <a:cs typeface="Times New Roman" panose="02020603050405020304" pitchFamily="18" charset="0"/>
              </a:rPr>
              <a:t> Ενδιάμεσος ξενιστής:</a:t>
            </a:r>
            <a:r>
              <a:rPr lang="en-GB" altLang="en-US" sz="2400" smtClean="0">
                <a:cs typeface="Times New Roman" panose="02020603050405020304" pitchFamily="18" charset="0"/>
              </a:rPr>
              <a:t> </a:t>
            </a:r>
            <a:r>
              <a:rPr lang="el-GR" altLang="en-US" sz="2400" b="1" smtClean="0">
                <a:cs typeface="Times New Roman" panose="02020603050405020304" pitchFamily="18" charset="0"/>
              </a:rPr>
              <a:t>Καρκινοειδή και Ιχθύες</a:t>
            </a:r>
            <a:r>
              <a:rPr lang="en-US" altLang="en-US" sz="2400" b="1" smtClean="0">
                <a:cs typeface="Times New Roman" panose="02020603050405020304" pitchFamily="18" charset="0"/>
              </a:rPr>
              <a:t>.</a:t>
            </a:r>
            <a:r>
              <a:rPr lang="el-GR" altLang="en-US" sz="2400" b="1" smtClean="0">
                <a:cs typeface="Times New Roman" panose="02020603050405020304" pitchFamily="18" charset="0"/>
              </a:rPr>
              <a:t> </a:t>
            </a:r>
            <a:r>
              <a:rPr lang="el-GR" altLang="en-US" sz="2400" smtClean="0">
                <a:cs typeface="Times New Roman" panose="02020603050405020304" pitchFamily="18" charset="0"/>
              </a:rPr>
              <a:t>Τελικός ξενιστής: </a:t>
            </a:r>
            <a:r>
              <a:rPr lang="el-GR" altLang="en-US" sz="2400" b="1" smtClean="0">
                <a:cs typeface="Times New Roman" panose="02020603050405020304" pitchFamily="18" charset="0"/>
              </a:rPr>
              <a:t>Άνθρωπος</a:t>
            </a:r>
            <a:r>
              <a:rPr lang="el-GR" altLang="en-US" sz="2400" smtClean="0">
                <a:cs typeface="Times New Roman" panose="02020603050405020304" pitchFamily="18" charset="0"/>
              </a:rPr>
              <a:t>. Προκαλεί</a:t>
            </a:r>
            <a:r>
              <a:rPr lang="en-GB" altLang="en-US" sz="2400" smtClean="0">
                <a:cs typeface="Times New Roman" panose="02020603050405020304" pitchFamily="18" charset="0"/>
              </a:rPr>
              <a:t> </a:t>
            </a:r>
            <a:r>
              <a:rPr lang="el-GR" altLang="en-US" sz="2400" smtClean="0">
                <a:cs typeface="Times New Roman" panose="02020603050405020304" pitchFamily="18" charset="0"/>
              </a:rPr>
              <a:t>την ασθένεια που είναιγνωστή ως </a:t>
            </a:r>
            <a:r>
              <a:rPr lang="en-GB" altLang="en-US" sz="2400" b="1" smtClean="0">
                <a:cs typeface="Times New Roman" panose="02020603050405020304" pitchFamily="18" charset="0"/>
              </a:rPr>
              <a:t>Diphyllobothriasis</a:t>
            </a:r>
            <a:r>
              <a:rPr lang="el-GR" altLang="en-US" sz="2400" smtClean="0">
                <a:cs typeface="Times New Roman" panose="02020603050405020304" pitchFamily="18" charset="0"/>
              </a:rPr>
              <a:t>. Εξάπλωση: Παγκόσμια. </a:t>
            </a:r>
          </a:p>
          <a:p>
            <a:pPr marL="457200" indent="-457200" eaLnBrk="1" hangingPunct="1"/>
            <a:endParaRPr lang="el-GR" altLang="en-US" sz="2400" smtClean="0">
              <a:cs typeface="Times New Roman" panose="02020603050405020304" pitchFamily="18" charset="0"/>
            </a:endParaRPr>
          </a:p>
        </p:txBody>
      </p:sp>
      <p:sp>
        <p:nvSpPr>
          <p:cNvPr id="9" name="Footer Placeholder 8"/>
          <p:cNvSpPr>
            <a:spLocks noGrp="1"/>
          </p:cNvSpPr>
          <p:nvPr>
            <p:ph type="ftr" sz="quarter" idx="10"/>
          </p:nvPr>
        </p:nvSpPr>
        <p:spPr/>
        <p:txBody>
          <a:bodyPr/>
          <a:lstStyle/>
          <a:p>
            <a:pPr>
              <a:defRPr/>
            </a:pPr>
            <a:r>
              <a:rPr lang="el-GR" smtClean="0"/>
              <a:t>Ενότητα 11. Πλατυέλμινθες, Μεσόζωα και Νημερτίνοι</a:t>
            </a:r>
            <a:endParaRPr lang="en-US"/>
          </a:p>
        </p:txBody>
      </p:sp>
      <p:sp>
        <p:nvSpPr>
          <p:cNvPr id="10" name="Slide Number Placeholder 9"/>
          <p:cNvSpPr>
            <a:spLocks noGrp="1"/>
          </p:cNvSpPr>
          <p:nvPr>
            <p:ph type="sldNum" sz="quarter" idx="11"/>
          </p:nvPr>
        </p:nvSpPr>
        <p:spPr/>
        <p:txBody>
          <a:bodyPr/>
          <a:lstStyle/>
          <a:p>
            <a:pPr>
              <a:defRPr/>
            </a:pPr>
            <a:fld id="{4A9282F7-B770-4D5F-8928-E1B451A84648}" type="slidenum">
              <a:rPr lang="en-US" altLang="en-US" smtClean="0"/>
              <a:pPr>
                <a:defRPr/>
              </a:pPr>
              <a:t>58</a:t>
            </a:fld>
            <a:endParaRPr lang="en-US" altLang="en-US"/>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0"/>
          <p:cNvSpPr>
            <a:spLocks noGrp="1"/>
          </p:cNvSpPr>
          <p:nvPr>
            <p:ph type="title"/>
          </p:nvPr>
        </p:nvSpPr>
        <p:spPr/>
        <p:txBody>
          <a:bodyPr/>
          <a:lstStyle/>
          <a:p>
            <a:r>
              <a:rPr lang="el-GR" altLang="el-GR" sz="4000" dirty="0" smtClean="0"/>
              <a:t>Ομοταξία Κεστώδεις: </a:t>
            </a:r>
            <a:br>
              <a:rPr lang="el-GR" altLang="el-GR" sz="4000" dirty="0" smtClean="0"/>
            </a:br>
            <a:r>
              <a:rPr lang="el-GR" altLang="el-GR" sz="4000" dirty="0" smtClean="0"/>
              <a:t>Είδη και </a:t>
            </a:r>
            <a:r>
              <a:rPr lang="el-GR" altLang="el-GR" sz="4000" dirty="0" err="1" smtClean="0"/>
              <a:t>Ανθρωπονόσοι</a:t>
            </a:r>
            <a:r>
              <a:rPr lang="el-GR" altLang="el-GR" sz="4000" dirty="0" smtClean="0"/>
              <a:t> 3/3</a:t>
            </a:r>
          </a:p>
        </p:txBody>
      </p:sp>
      <p:sp>
        <p:nvSpPr>
          <p:cNvPr id="88067" name="Content Placeholder 13"/>
          <p:cNvSpPr>
            <a:spLocks noGrp="1"/>
          </p:cNvSpPr>
          <p:nvPr>
            <p:ph idx="1"/>
          </p:nvPr>
        </p:nvSpPr>
        <p:spPr>
          <a:xfrm>
            <a:off x="604838" y="1701800"/>
            <a:ext cx="7886700" cy="4351338"/>
          </a:xfrm>
        </p:spPr>
        <p:txBody>
          <a:bodyPr/>
          <a:lstStyle/>
          <a:p>
            <a:pPr marL="457200" indent="-457200" eaLnBrk="1" hangingPunct="1">
              <a:buFont typeface="Calibri" panose="020F0502020204030204" pitchFamily="34" charset="0"/>
              <a:buAutoNum type="arabicPeriod" startAt="6"/>
            </a:pPr>
            <a:r>
              <a:rPr lang="el-GR" altLang="en-US" sz="2400" smtClean="0">
                <a:cs typeface="Times New Roman" panose="02020603050405020304" pitchFamily="18" charset="0"/>
              </a:rPr>
              <a:t>Τάξη: </a:t>
            </a:r>
            <a:r>
              <a:rPr lang="en-GB" altLang="en-US" sz="2400" b="1" i="1" smtClean="0">
                <a:cs typeface="Times New Roman" panose="02020603050405020304" pitchFamily="18" charset="0"/>
              </a:rPr>
              <a:t>Pseudophyllidea,</a:t>
            </a:r>
            <a:r>
              <a:rPr lang="en-GB" altLang="en-US" sz="2400" i="1" smtClean="0">
                <a:cs typeface="Times New Roman" panose="02020603050405020304" pitchFamily="18" charset="0"/>
              </a:rPr>
              <a:t> </a:t>
            </a:r>
            <a:r>
              <a:rPr lang="el-GR" altLang="en-US" sz="2400" smtClean="0">
                <a:cs typeface="Times New Roman" panose="02020603050405020304" pitchFamily="18" charset="0"/>
              </a:rPr>
              <a:t>Οικογένεια</a:t>
            </a:r>
            <a:r>
              <a:rPr lang="el-GR" altLang="en-US" sz="2400" i="1" smtClean="0">
                <a:cs typeface="Times New Roman" panose="02020603050405020304" pitchFamily="18" charset="0"/>
              </a:rPr>
              <a:t>: </a:t>
            </a:r>
            <a:r>
              <a:rPr lang="en-GB" altLang="en-US" sz="2400" b="1" i="1" smtClean="0">
                <a:cs typeface="Times New Roman" panose="02020603050405020304" pitchFamily="18" charset="0"/>
              </a:rPr>
              <a:t>Diphyllobothriidae</a:t>
            </a:r>
            <a:r>
              <a:rPr lang="el-GR" altLang="en-US" sz="2400" b="1" smtClean="0">
                <a:cs typeface="Times New Roman" panose="02020603050405020304" pitchFamily="18" charset="0"/>
              </a:rPr>
              <a:t>,</a:t>
            </a:r>
            <a:r>
              <a:rPr lang="el-GR" altLang="en-US" sz="2400" smtClean="0">
                <a:cs typeface="Times New Roman" panose="02020603050405020304" pitchFamily="18" charset="0"/>
              </a:rPr>
              <a:t> Γένος: </a:t>
            </a:r>
            <a:r>
              <a:rPr lang="en-GB" altLang="en-US" sz="2400" b="1" i="1" smtClean="0">
                <a:cs typeface="Times New Roman" panose="02020603050405020304" pitchFamily="18" charset="0"/>
              </a:rPr>
              <a:t>Spirometra,</a:t>
            </a:r>
            <a:r>
              <a:rPr lang="en-GB" altLang="en-US" sz="2400" smtClean="0">
                <a:cs typeface="Times New Roman" panose="02020603050405020304" pitchFamily="18" charset="0"/>
              </a:rPr>
              <a:t> </a:t>
            </a:r>
            <a:r>
              <a:rPr lang="el-GR" altLang="en-US" sz="2400" smtClean="0">
                <a:cs typeface="Times New Roman" panose="02020603050405020304" pitchFamily="18" charset="0"/>
              </a:rPr>
              <a:t>Είδος: </a:t>
            </a:r>
            <a:r>
              <a:rPr lang="en-GB" altLang="en-US" sz="2400" b="1" i="1" smtClean="0">
                <a:cs typeface="Times New Roman" panose="02020603050405020304" pitchFamily="18" charset="0"/>
              </a:rPr>
              <a:t>Spirometra erinacei</a:t>
            </a:r>
            <a:r>
              <a:rPr lang="el-GR" altLang="en-US" sz="2400" b="1" smtClean="0">
                <a:cs typeface="Times New Roman" panose="02020603050405020304" pitchFamily="18" charset="0"/>
              </a:rPr>
              <a:t> </a:t>
            </a:r>
            <a:r>
              <a:rPr lang="el-GR" altLang="en-US" sz="2400" smtClean="0">
                <a:cs typeface="Times New Roman" panose="02020603050405020304" pitchFamily="18" charset="0"/>
              </a:rPr>
              <a:t>Ενδιάμεσος ξενιστής:</a:t>
            </a:r>
            <a:r>
              <a:rPr lang="en-GB" altLang="en-US" sz="2400" smtClean="0">
                <a:cs typeface="Times New Roman" panose="02020603050405020304" pitchFamily="18" charset="0"/>
              </a:rPr>
              <a:t> </a:t>
            </a:r>
            <a:r>
              <a:rPr lang="el-GR" altLang="en-US" sz="2400" b="1" smtClean="0">
                <a:cs typeface="Times New Roman" panose="02020603050405020304" pitchFamily="18" charset="0"/>
              </a:rPr>
              <a:t>Καρκινοειδή</a:t>
            </a:r>
            <a:r>
              <a:rPr lang="el-GR" altLang="en-US" sz="2400" smtClean="0">
                <a:cs typeface="Times New Roman" panose="02020603050405020304" pitchFamily="18" charset="0"/>
              </a:rPr>
              <a:t>, Τελικός ξενιστής: </a:t>
            </a:r>
            <a:r>
              <a:rPr lang="el-GR" altLang="en-US" sz="2400" b="1" smtClean="0">
                <a:cs typeface="Times New Roman" panose="02020603050405020304" pitchFamily="18" charset="0"/>
              </a:rPr>
              <a:t>Ιχθείς, Ερπετά (Πρώτος), Θηλαστικά (Δεύτερος). </a:t>
            </a:r>
            <a:r>
              <a:rPr lang="el-GR" altLang="en-US" sz="2400" smtClean="0">
                <a:cs typeface="Times New Roman" panose="02020603050405020304" pitchFamily="18" charset="0"/>
              </a:rPr>
              <a:t>Προκαλεί</a:t>
            </a:r>
            <a:r>
              <a:rPr lang="en-GB" altLang="en-US" sz="2400" smtClean="0">
                <a:cs typeface="Times New Roman" panose="02020603050405020304" pitchFamily="18" charset="0"/>
              </a:rPr>
              <a:t> </a:t>
            </a:r>
            <a:r>
              <a:rPr lang="el-GR" altLang="en-US" sz="2400" smtClean="0">
                <a:cs typeface="Times New Roman" panose="02020603050405020304" pitchFamily="18" charset="0"/>
              </a:rPr>
              <a:t>την ασθένεια που είναι γνωστή ως </a:t>
            </a:r>
            <a:r>
              <a:rPr lang="en-GB" altLang="en-US" sz="2400" b="1" smtClean="0">
                <a:cs typeface="Times New Roman" panose="02020603050405020304" pitchFamily="18" charset="0"/>
              </a:rPr>
              <a:t>Sparganosis. </a:t>
            </a:r>
            <a:r>
              <a:rPr lang="el-GR" altLang="en-US" sz="2400" smtClean="0">
                <a:cs typeface="Times New Roman" panose="02020603050405020304" pitchFamily="18" charset="0"/>
              </a:rPr>
              <a:t>Εξάπλωση: Ανατολική Ασία</a:t>
            </a:r>
            <a:r>
              <a:rPr lang="en-GB" altLang="en-US" sz="2400" smtClean="0">
                <a:cs typeface="Times New Roman" panose="02020603050405020304" pitchFamily="18" charset="0"/>
              </a:rPr>
              <a:t> </a:t>
            </a:r>
            <a:r>
              <a:rPr lang="el-GR" altLang="en-US" sz="2400" smtClean="0">
                <a:cs typeface="Times New Roman" panose="02020603050405020304" pitchFamily="18" charset="0"/>
              </a:rPr>
              <a:t>ή Βόρεια Αμερική </a:t>
            </a:r>
            <a:r>
              <a:rPr lang="el-GR" altLang="en-US" sz="2400" b="1" smtClean="0">
                <a:cs typeface="Times New Roman" panose="02020603050405020304" pitchFamily="18" charset="0"/>
              </a:rPr>
              <a:t>(</a:t>
            </a:r>
            <a:r>
              <a:rPr lang="en-US" altLang="en-US" sz="2400" b="1" smtClean="0">
                <a:cs typeface="Times New Roman" panose="02020603050405020304" pitchFamily="18" charset="0"/>
              </a:rPr>
              <a:t>Diphyllobothrium mansonoides</a:t>
            </a:r>
            <a:r>
              <a:rPr lang="el-GR" altLang="en-US" sz="2400" b="1" smtClean="0">
                <a:cs typeface="Times New Roman" panose="02020603050405020304" pitchFamily="18" charset="0"/>
              </a:rPr>
              <a:t>).</a:t>
            </a:r>
          </a:p>
          <a:p>
            <a:pPr marL="457200" indent="-457200" eaLnBrk="1" hangingPunct="1"/>
            <a:endParaRPr lang="el-GR" altLang="en-US" sz="2400" smtClean="0">
              <a:cs typeface="Times New Roman" panose="02020603050405020304" pitchFamily="18" charset="0"/>
            </a:endParaRPr>
          </a:p>
          <a:p>
            <a:pPr marL="457200" indent="-457200" eaLnBrk="1" hangingPunct="1"/>
            <a:endParaRPr lang="el-GR" altLang="en-US" sz="2400" smtClean="0">
              <a:cs typeface="Times New Roman" panose="02020603050405020304" pitchFamily="18" charset="0"/>
            </a:endParaRPr>
          </a:p>
          <a:p>
            <a:pPr marL="457200" indent="-457200" algn="ctr" eaLnBrk="1" hangingPunct="1">
              <a:buFont typeface="Arial" panose="020B0604020202020204" pitchFamily="34" charset="0"/>
              <a:buNone/>
            </a:pPr>
            <a:r>
              <a:rPr lang="el-GR" altLang="en-US" sz="2400" b="1" smtClean="0">
                <a:cs typeface="Times New Roman" panose="02020603050405020304" pitchFamily="18" charset="0"/>
              </a:rPr>
              <a:t>Πολλά άλλα είδη από τις διάφορες οικογένειες των Κεστώδων έχουν ξενιστές Ιχθύες και πολλά άλλα χερσαία ζώα.</a:t>
            </a:r>
            <a:endParaRPr lang="en-US" altLang="en-US" sz="2400" b="1" smtClean="0">
              <a:cs typeface="Times New Roman" panose="02020603050405020304" pitchFamily="18" charset="0"/>
            </a:endParaRPr>
          </a:p>
          <a:p>
            <a:pPr marL="457200" indent="-457200" eaLnBrk="1" hangingPunct="1"/>
            <a:endParaRPr lang="el-GR" altLang="en-US" sz="2400" smtClean="0">
              <a:cs typeface="Times New Roman" panose="02020603050405020304" pitchFamily="18" charset="0"/>
            </a:endParaRPr>
          </a:p>
          <a:p>
            <a:pPr marL="457200" indent="-457200" eaLnBrk="1" hangingPunct="1"/>
            <a:endParaRPr lang="el-GR" altLang="en-US" sz="2400" smtClean="0">
              <a:cs typeface="Times New Roman" panose="02020603050405020304" pitchFamily="18" charset="0"/>
            </a:endParaRPr>
          </a:p>
        </p:txBody>
      </p:sp>
      <p:sp>
        <p:nvSpPr>
          <p:cNvPr id="9" name="Footer Placeholder 8"/>
          <p:cNvSpPr>
            <a:spLocks noGrp="1"/>
          </p:cNvSpPr>
          <p:nvPr>
            <p:ph type="ftr" sz="quarter" idx="10"/>
          </p:nvPr>
        </p:nvSpPr>
        <p:spPr/>
        <p:txBody>
          <a:bodyPr/>
          <a:lstStyle/>
          <a:p>
            <a:pPr>
              <a:defRPr/>
            </a:pPr>
            <a:r>
              <a:rPr lang="el-GR" smtClean="0"/>
              <a:t>Ενότητα 11. Πλατυέλμινθες, Μεσόζωα και Νημερτίνοι</a:t>
            </a:r>
            <a:endParaRPr lang="en-US" dirty="0"/>
          </a:p>
        </p:txBody>
      </p:sp>
      <p:sp>
        <p:nvSpPr>
          <p:cNvPr id="10" name="Slide Number Placeholder 9"/>
          <p:cNvSpPr>
            <a:spLocks noGrp="1"/>
          </p:cNvSpPr>
          <p:nvPr>
            <p:ph type="sldNum" sz="quarter" idx="11"/>
          </p:nvPr>
        </p:nvSpPr>
        <p:spPr/>
        <p:txBody>
          <a:bodyPr/>
          <a:lstStyle/>
          <a:p>
            <a:pPr>
              <a:defRPr/>
            </a:pPr>
            <a:fld id="{581706EB-4CF6-49FB-A109-0A40D5E1BA8E}" type="slidenum">
              <a:rPr lang="en-US" altLang="en-US" smtClean="0"/>
              <a:pPr>
                <a:defRPr/>
              </a:pPr>
              <a:t>59</a:t>
            </a:fld>
            <a:endParaRPr lang="en-US" alt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Τίτλος 1"/>
          <p:cNvSpPr>
            <a:spLocks noGrp="1"/>
          </p:cNvSpPr>
          <p:nvPr>
            <p:ph type="title"/>
          </p:nvPr>
        </p:nvSpPr>
        <p:spPr/>
        <p:txBody>
          <a:bodyPr/>
          <a:lstStyle/>
          <a:p>
            <a:pPr eaLnBrk="1" hangingPunct="1"/>
            <a:r>
              <a:rPr lang="el-GR" altLang="en-US" dirty="0" smtClean="0">
                <a:solidFill>
                  <a:srgbClr val="0070C0"/>
                </a:solidFill>
                <a:cs typeface="Times New Roman" panose="02020603050405020304" pitchFamily="18" charset="0"/>
              </a:rPr>
              <a:t>Φύλο </a:t>
            </a:r>
            <a:r>
              <a:rPr lang="el-GR" altLang="en-US" dirty="0" err="1" smtClean="0">
                <a:solidFill>
                  <a:srgbClr val="0070C0"/>
                </a:solidFill>
                <a:cs typeface="Times New Roman" panose="02020603050405020304" pitchFamily="18" charset="0"/>
              </a:rPr>
              <a:t>Ακοιλόμορφα</a:t>
            </a:r>
            <a:r>
              <a:rPr lang="el-GR" altLang="en-US" dirty="0" smtClean="0">
                <a:solidFill>
                  <a:srgbClr val="0070C0"/>
                </a:solidFill>
                <a:cs typeface="Times New Roman" panose="02020603050405020304" pitchFamily="18" charset="0"/>
              </a:rPr>
              <a:t> 2/6</a:t>
            </a:r>
            <a:endParaRPr lang="en-US" altLang="el-GR" dirty="0" smtClean="0">
              <a:solidFill>
                <a:srgbClr val="0070C0"/>
              </a:solidFill>
            </a:endParaRPr>
          </a:p>
        </p:txBody>
      </p:sp>
      <p:pic>
        <p:nvPicPr>
          <p:cNvPr id="11267" name="Θέση εικόνας 11"/>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12959" t="1463" r="-12959" b="1463"/>
          <a:stretch>
            <a:fillRect/>
          </a:stretch>
        </p:blipFill>
        <p:spPr>
          <a:xfrm>
            <a:off x="1133475" y="1779588"/>
            <a:ext cx="3224213" cy="2041525"/>
          </a:xfrm>
        </p:spPr>
      </p:pic>
      <p:pic>
        <p:nvPicPr>
          <p:cNvPr id="11268" name="Θέση εικόνας 12"/>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9059" t="-461" r="-9059" b="-461"/>
          <a:stretch>
            <a:fillRect/>
          </a:stretch>
        </p:blipFill>
        <p:spPr>
          <a:xfrm>
            <a:off x="5294313" y="1811338"/>
            <a:ext cx="2670175" cy="2084387"/>
          </a:xfrm>
        </p:spPr>
      </p:pic>
      <p:pic>
        <p:nvPicPr>
          <p:cNvPr id="11269" name="Θέση εικόνας 13"/>
          <p:cNvPicPr>
            <a:picLocks noGrp="1" noChangeAspect="1"/>
          </p:cNvPicPr>
          <p:nvPr>
            <p:ph type="pic" sz="quarter" idx="14"/>
          </p:nvPr>
        </p:nvPicPr>
        <p:blipFill>
          <a:blip r:embed="rId5">
            <a:extLst>
              <a:ext uri="{28A0092B-C50C-407E-A947-70E740481C1C}">
                <a14:useLocalDpi xmlns:a14="http://schemas.microsoft.com/office/drawing/2010/main" val="0"/>
              </a:ext>
            </a:extLst>
          </a:blip>
          <a:srcRect l="-15619" t="-960" r="-15619" b="-960"/>
          <a:stretch>
            <a:fillRect/>
          </a:stretch>
        </p:blipFill>
        <p:spPr>
          <a:xfrm>
            <a:off x="2771775" y="4262438"/>
            <a:ext cx="3240088" cy="1584325"/>
          </a:xfrm>
        </p:spPr>
      </p:pic>
      <p:sp>
        <p:nvSpPr>
          <p:cNvPr id="4" name="Θέση υποσέλιδου 3"/>
          <p:cNvSpPr>
            <a:spLocks noGrp="1"/>
          </p:cNvSpPr>
          <p:nvPr>
            <p:ph type="ftr" sz="quarter" idx="18"/>
          </p:nvPr>
        </p:nvSpPr>
        <p:spPr/>
        <p:txBody>
          <a:bodyPr/>
          <a:lstStyle/>
          <a:p>
            <a:pPr>
              <a:defRPr/>
            </a:pPr>
            <a:r>
              <a:rPr lang="el-GR" smtClean="0"/>
              <a:t>Ενότητα 11. Πλατυέλμινθες, Μεσόζωα και Νημερτίνοι</a:t>
            </a:r>
            <a:endParaRPr lang="en-US" dirty="0"/>
          </a:p>
        </p:txBody>
      </p:sp>
      <p:sp>
        <p:nvSpPr>
          <p:cNvPr id="5" name="Θέση αριθμού διαφάνειας 4"/>
          <p:cNvSpPr>
            <a:spLocks noGrp="1"/>
          </p:cNvSpPr>
          <p:nvPr>
            <p:ph type="sldNum" sz="quarter" idx="19"/>
          </p:nvPr>
        </p:nvSpPr>
        <p:spPr/>
        <p:txBody>
          <a:bodyPr/>
          <a:lstStyle/>
          <a:p>
            <a:pPr>
              <a:defRPr/>
            </a:pPr>
            <a:fld id="{AA6B646C-B3BF-46D6-ACA9-B4D194AAD92D}" type="slidenum">
              <a:rPr lang="en-US" smtClean="0"/>
              <a:pPr>
                <a:defRPr/>
              </a:pPr>
              <a:t>6</a:t>
            </a:fld>
            <a:endParaRPr lang="en-US"/>
          </a:p>
        </p:txBody>
      </p:sp>
      <p:sp>
        <p:nvSpPr>
          <p:cNvPr id="2" name="TextBox 1"/>
          <p:cNvSpPr txBox="1"/>
          <p:nvPr/>
        </p:nvSpPr>
        <p:spPr>
          <a:xfrm>
            <a:off x="3708400" y="3444875"/>
            <a:ext cx="261938" cy="276225"/>
          </a:xfrm>
          <a:prstGeom prst="rect">
            <a:avLst/>
          </a:prstGeom>
          <a:noFill/>
        </p:spPr>
        <p:txBody>
          <a:bodyPr wrap="none">
            <a:spAutoFit/>
          </a:bodyPr>
          <a:lstStyle/>
          <a:p>
            <a:pPr>
              <a:defRPr/>
            </a:pPr>
            <a:r>
              <a:rPr lang="en-US" sz="1200" b="1" dirty="0">
                <a:solidFill>
                  <a:schemeClr val="bg1"/>
                </a:solidFill>
                <a:latin typeface="+mj-lt"/>
              </a:rPr>
              <a:t>1</a:t>
            </a:r>
            <a:endParaRPr lang="el-GR" sz="1200" b="1" dirty="0">
              <a:solidFill>
                <a:schemeClr val="bg1"/>
              </a:solidFill>
              <a:latin typeface="+mj-lt"/>
            </a:endParaRPr>
          </a:p>
        </p:txBody>
      </p:sp>
      <p:sp>
        <p:nvSpPr>
          <p:cNvPr id="12" name="TextBox 11"/>
          <p:cNvSpPr txBox="1"/>
          <p:nvPr/>
        </p:nvSpPr>
        <p:spPr>
          <a:xfrm>
            <a:off x="7235825" y="3554413"/>
            <a:ext cx="263525" cy="277812"/>
          </a:xfrm>
          <a:prstGeom prst="rect">
            <a:avLst/>
          </a:prstGeom>
          <a:noFill/>
        </p:spPr>
        <p:txBody>
          <a:bodyPr wrap="none">
            <a:spAutoFit/>
          </a:bodyPr>
          <a:lstStyle/>
          <a:p>
            <a:pPr>
              <a:defRPr/>
            </a:pPr>
            <a:r>
              <a:rPr lang="en-US" sz="1200" b="1" dirty="0">
                <a:solidFill>
                  <a:schemeClr val="bg1"/>
                </a:solidFill>
                <a:latin typeface="+mj-lt"/>
              </a:rPr>
              <a:t>2</a:t>
            </a:r>
            <a:endParaRPr lang="el-GR" sz="1200" b="1" dirty="0">
              <a:solidFill>
                <a:schemeClr val="bg1"/>
              </a:solidFill>
              <a:latin typeface="+mj-lt"/>
            </a:endParaRPr>
          </a:p>
        </p:txBody>
      </p:sp>
      <p:sp>
        <p:nvSpPr>
          <p:cNvPr id="13" name="TextBox 12"/>
          <p:cNvSpPr txBox="1"/>
          <p:nvPr/>
        </p:nvSpPr>
        <p:spPr>
          <a:xfrm>
            <a:off x="5126038" y="5492750"/>
            <a:ext cx="263525" cy="276225"/>
          </a:xfrm>
          <a:prstGeom prst="rect">
            <a:avLst/>
          </a:prstGeom>
          <a:noFill/>
        </p:spPr>
        <p:txBody>
          <a:bodyPr wrap="none">
            <a:spAutoFit/>
          </a:bodyPr>
          <a:lstStyle/>
          <a:p>
            <a:pPr>
              <a:defRPr/>
            </a:pPr>
            <a:r>
              <a:rPr lang="en-US" sz="1200" b="1" dirty="0">
                <a:latin typeface="+mj-lt"/>
              </a:rPr>
              <a:t>3</a:t>
            </a:r>
            <a:endParaRPr lang="el-GR" sz="1200" b="1" dirty="0">
              <a:latin typeface="+mj-lt"/>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10"/>
          <p:cNvSpPr>
            <a:spLocks noGrp="1"/>
          </p:cNvSpPr>
          <p:nvPr>
            <p:ph type="title"/>
          </p:nvPr>
        </p:nvSpPr>
        <p:spPr/>
        <p:txBody>
          <a:bodyPr/>
          <a:lstStyle/>
          <a:p>
            <a:r>
              <a:rPr lang="el-GR" altLang="el-GR" sz="4000" dirty="0" smtClean="0"/>
              <a:t>Ασθένεια </a:t>
            </a:r>
            <a:r>
              <a:rPr lang="el-GR" altLang="el-GR" sz="4000" dirty="0" err="1" smtClean="0"/>
              <a:t>Εχινοκοκκίαση</a:t>
            </a:r>
            <a:r>
              <a:rPr lang="el-GR" altLang="el-GR" sz="4000" dirty="0" smtClean="0"/>
              <a:t> 1/2</a:t>
            </a:r>
          </a:p>
        </p:txBody>
      </p:sp>
      <p:sp>
        <p:nvSpPr>
          <p:cNvPr id="89091" name="Content Placeholder 13"/>
          <p:cNvSpPr>
            <a:spLocks noGrp="1"/>
          </p:cNvSpPr>
          <p:nvPr>
            <p:ph idx="1"/>
          </p:nvPr>
        </p:nvSpPr>
        <p:spPr>
          <a:xfrm>
            <a:off x="628650" y="1690688"/>
            <a:ext cx="7886700" cy="4351337"/>
          </a:xfrm>
        </p:spPr>
        <p:txBody>
          <a:bodyPr/>
          <a:lstStyle/>
          <a:p>
            <a:pPr eaLnBrk="1" hangingPunct="1"/>
            <a:r>
              <a:rPr lang="el-GR" altLang="en-US" sz="2400" dirty="0" smtClean="0">
                <a:cs typeface="Times New Roman" panose="02020603050405020304" pitchFamily="18" charset="0"/>
              </a:rPr>
              <a:t>Ιδιαίτερα διαδεδομένη ασθένεια σε περιοχές όπου </a:t>
            </a:r>
            <a:r>
              <a:rPr lang="el-GR" altLang="en-US" sz="2400" b="1" dirty="0" smtClean="0">
                <a:cs typeface="Times New Roman" panose="02020603050405020304" pitchFamily="18" charset="0"/>
              </a:rPr>
              <a:t>σκυλιά καταναλώνουν ωμά όργανα ενδιάμεσων ξενιστών</a:t>
            </a:r>
            <a:r>
              <a:rPr lang="el-GR" altLang="en-US" sz="2400" dirty="0" smtClean="0">
                <a:cs typeface="Times New Roman" panose="02020603050405020304" pitchFamily="18" charset="0"/>
              </a:rPr>
              <a:t> (π.χ. από σφαγεία). Η μετάδοση του παρασίτου είναι τυχαία στον άνθρωπο μετά από κατάποση αυγών (</a:t>
            </a:r>
            <a:r>
              <a:rPr lang="el-GR" altLang="en-US" sz="2400" b="1" dirty="0" smtClean="0">
                <a:cs typeface="Times New Roman" panose="02020603050405020304" pitchFamily="18" charset="0"/>
              </a:rPr>
              <a:t>από τις </a:t>
            </a:r>
            <a:r>
              <a:rPr lang="el-GR" altLang="en-US" sz="2400" b="1" dirty="0" err="1" smtClean="0">
                <a:cs typeface="Times New Roman" panose="02020603050405020304" pitchFamily="18" charset="0"/>
              </a:rPr>
              <a:t>προγλωττίδες</a:t>
            </a:r>
            <a:r>
              <a:rPr lang="el-GR" altLang="en-US" sz="2400" dirty="0" smtClean="0">
                <a:cs typeface="Times New Roman" panose="02020603050405020304" pitchFamily="18" charset="0"/>
              </a:rPr>
              <a:t>) από το έδαφος ή από μολυσμένους σκύλους.</a:t>
            </a:r>
            <a:r>
              <a:rPr lang="en-GB" altLang="en-US" sz="2400" dirty="0" smtClean="0">
                <a:cs typeface="Times New Roman" panose="02020603050405020304" pitchFamily="18" charset="0"/>
              </a:rPr>
              <a:t> </a:t>
            </a:r>
            <a:r>
              <a:rPr lang="el-GR" altLang="en-US" sz="2400" dirty="0" smtClean="0">
                <a:cs typeface="Times New Roman" panose="02020603050405020304" pitchFamily="18" charset="0"/>
              </a:rPr>
              <a:t>Η εξέλιξη της προσβολής είναι αργή και επικίνδυνη κυρίως λόγω των διαστάσεων της κύστης.</a:t>
            </a:r>
          </a:p>
          <a:p>
            <a:pPr eaLnBrk="1" hangingPunct="1"/>
            <a:r>
              <a:rPr lang="el-GR" altLang="en-US" sz="2400" b="1" dirty="0" smtClean="0">
                <a:cs typeface="Times New Roman" panose="02020603050405020304" pitchFamily="18" charset="0"/>
              </a:rPr>
              <a:t>Συμπτώματα: </a:t>
            </a:r>
            <a:r>
              <a:rPr lang="el-GR" altLang="en-US" sz="2400" dirty="0" smtClean="0">
                <a:cs typeface="Times New Roman" panose="02020603050405020304" pitchFamily="18" charset="0"/>
              </a:rPr>
              <a:t>Ανάλογα με το που βρίσκεται η </a:t>
            </a:r>
            <a:r>
              <a:rPr lang="el-GR" altLang="en-US" sz="2400" dirty="0" err="1" smtClean="0">
                <a:cs typeface="Times New Roman" panose="02020603050405020304" pitchFamily="18" charset="0"/>
              </a:rPr>
              <a:t>υδατίδα</a:t>
            </a:r>
            <a:r>
              <a:rPr lang="el-GR" altLang="en-US" sz="2400" dirty="0" smtClean="0">
                <a:cs typeface="Times New Roman" panose="02020603050405020304" pitchFamily="18" charset="0"/>
              </a:rPr>
              <a:t> κύστη. Η </a:t>
            </a:r>
            <a:r>
              <a:rPr lang="el-GR" altLang="en-US" sz="2400" b="1" dirty="0" smtClean="0">
                <a:cs typeface="Times New Roman" panose="02020603050405020304" pitchFamily="18" charset="0"/>
              </a:rPr>
              <a:t>διάγνωση</a:t>
            </a:r>
            <a:r>
              <a:rPr lang="el-GR" altLang="en-US" sz="2400" dirty="0" smtClean="0">
                <a:cs typeface="Times New Roman" panose="02020603050405020304" pitchFamily="18" charset="0"/>
              </a:rPr>
              <a:t> γίνεται με υπερηχογράφημα και ανοσολογικά.</a:t>
            </a:r>
          </a:p>
          <a:p>
            <a:pPr eaLnBrk="1" hangingPunct="1"/>
            <a:r>
              <a:rPr lang="el-GR" altLang="en-US" sz="2400" dirty="0" err="1" smtClean="0">
                <a:cs typeface="Times New Roman" panose="02020603050405020304" pitchFamily="18" charset="0"/>
              </a:rPr>
              <a:t>Καταπολέμηση:</a:t>
            </a:r>
            <a:r>
              <a:rPr lang="el-GR" altLang="en-US" sz="2400" b="1" dirty="0" err="1" smtClean="0">
                <a:cs typeface="Times New Roman" panose="02020603050405020304" pitchFamily="18" charset="0"/>
              </a:rPr>
              <a:t>Χειρουργική</a:t>
            </a:r>
            <a:r>
              <a:rPr lang="el-GR" altLang="en-US" sz="2400" b="1" dirty="0" smtClean="0">
                <a:cs typeface="Times New Roman" panose="02020603050405020304" pitchFamily="18" charset="0"/>
              </a:rPr>
              <a:t> αφαίρεση </a:t>
            </a:r>
            <a:r>
              <a:rPr lang="el-GR" altLang="en-US" sz="2400" dirty="0" smtClean="0">
                <a:cs typeface="Times New Roman" panose="02020603050405020304" pitchFamily="18" charset="0"/>
              </a:rPr>
              <a:t>κύστης και χορήγηση </a:t>
            </a:r>
            <a:r>
              <a:rPr lang="en-GB" altLang="en-US" sz="2400" b="1" dirty="0" err="1" smtClean="0">
                <a:cs typeface="Times New Roman" panose="02020603050405020304" pitchFamily="18" charset="0"/>
              </a:rPr>
              <a:t>albendazole</a:t>
            </a:r>
            <a:r>
              <a:rPr lang="el-GR" altLang="en-US" sz="2400" b="1" dirty="0" smtClean="0">
                <a:cs typeface="Times New Roman" panose="02020603050405020304" pitchFamily="18" charset="0"/>
              </a:rPr>
              <a:t>. </a:t>
            </a:r>
          </a:p>
        </p:txBody>
      </p:sp>
      <p:sp>
        <p:nvSpPr>
          <p:cNvPr id="9" name="Footer Placeholder 8"/>
          <p:cNvSpPr>
            <a:spLocks noGrp="1"/>
          </p:cNvSpPr>
          <p:nvPr>
            <p:ph type="ftr" sz="quarter" idx="10"/>
          </p:nvPr>
        </p:nvSpPr>
        <p:spPr/>
        <p:txBody>
          <a:bodyPr/>
          <a:lstStyle/>
          <a:p>
            <a:pPr>
              <a:defRPr/>
            </a:pPr>
            <a:r>
              <a:rPr lang="el-GR" smtClean="0"/>
              <a:t>Ενότητα 11. Πλατυέλμινθες, Μεσόζωα και Νημερτίνοι</a:t>
            </a:r>
            <a:endParaRPr lang="en-US" dirty="0"/>
          </a:p>
        </p:txBody>
      </p:sp>
      <p:sp>
        <p:nvSpPr>
          <p:cNvPr id="10" name="Slide Number Placeholder 9"/>
          <p:cNvSpPr>
            <a:spLocks noGrp="1"/>
          </p:cNvSpPr>
          <p:nvPr>
            <p:ph type="sldNum" sz="quarter" idx="11"/>
          </p:nvPr>
        </p:nvSpPr>
        <p:spPr/>
        <p:txBody>
          <a:bodyPr/>
          <a:lstStyle/>
          <a:p>
            <a:pPr>
              <a:defRPr/>
            </a:pPr>
            <a:fld id="{B86B0EB5-1DB3-422A-9CEC-34F120374FCD}" type="slidenum">
              <a:rPr lang="en-US" altLang="en-US" smtClean="0"/>
              <a:pPr>
                <a:defRPr/>
              </a:pPr>
              <a:t>60</a:t>
            </a:fld>
            <a:endParaRPr lang="en-US" altLang="en-US"/>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0"/>
          <p:cNvSpPr>
            <a:spLocks noGrp="1"/>
          </p:cNvSpPr>
          <p:nvPr>
            <p:ph type="title"/>
          </p:nvPr>
        </p:nvSpPr>
        <p:spPr/>
        <p:txBody>
          <a:bodyPr/>
          <a:lstStyle/>
          <a:p>
            <a:r>
              <a:rPr lang="el-GR" altLang="el-GR" sz="4000" dirty="0"/>
              <a:t>Ασθένεια </a:t>
            </a:r>
            <a:r>
              <a:rPr lang="el-GR" altLang="el-GR" sz="4000" dirty="0" err="1"/>
              <a:t>Εχινοκοκκίαση</a:t>
            </a:r>
            <a:r>
              <a:rPr lang="el-GR" altLang="el-GR" sz="4000" dirty="0"/>
              <a:t> </a:t>
            </a:r>
            <a:r>
              <a:rPr lang="el-GR" altLang="el-GR" sz="4000" dirty="0" smtClean="0"/>
              <a:t>2/2</a:t>
            </a:r>
          </a:p>
        </p:txBody>
      </p:sp>
      <p:sp>
        <p:nvSpPr>
          <p:cNvPr id="9" name="Footer Placeholder 8"/>
          <p:cNvSpPr>
            <a:spLocks noGrp="1"/>
          </p:cNvSpPr>
          <p:nvPr>
            <p:ph type="ftr" sz="quarter" idx="10"/>
          </p:nvPr>
        </p:nvSpPr>
        <p:spPr/>
        <p:txBody>
          <a:bodyPr/>
          <a:lstStyle/>
          <a:p>
            <a:pPr>
              <a:defRPr/>
            </a:pPr>
            <a:r>
              <a:rPr lang="el-GR" smtClean="0"/>
              <a:t>Ενότητα 11. Πλατυέλμινθες, Μεσόζωα και Νημερτίνοι</a:t>
            </a:r>
            <a:endParaRPr lang="en-US" dirty="0"/>
          </a:p>
        </p:txBody>
      </p:sp>
      <p:sp>
        <p:nvSpPr>
          <p:cNvPr id="10" name="Slide Number Placeholder 9"/>
          <p:cNvSpPr>
            <a:spLocks noGrp="1"/>
          </p:cNvSpPr>
          <p:nvPr>
            <p:ph type="sldNum" sz="quarter" idx="11"/>
          </p:nvPr>
        </p:nvSpPr>
        <p:spPr/>
        <p:txBody>
          <a:bodyPr/>
          <a:lstStyle/>
          <a:p>
            <a:pPr>
              <a:defRPr/>
            </a:pPr>
            <a:fld id="{113719B2-9F2E-4A32-93B0-9CBFEA708C5B}" type="slidenum">
              <a:rPr lang="en-US" altLang="en-US" smtClean="0"/>
              <a:pPr>
                <a:defRPr/>
              </a:pPr>
              <a:t>61</a:t>
            </a:fld>
            <a:endParaRPr lang="en-US" altLang="en-US"/>
          </a:p>
        </p:txBody>
      </p:sp>
      <p:pic>
        <p:nvPicPr>
          <p:cNvPr id="90117"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500188" y="1682750"/>
            <a:ext cx="6143625" cy="4643438"/>
          </a:xfrm>
        </p:spPr>
      </p:pic>
      <p:sp>
        <p:nvSpPr>
          <p:cNvPr id="6" name="TextBox 5"/>
          <p:cNvSpPr txBox="1"/>
          <p:nvPr/>
        </p:nvSpPr>
        <p:spPr>
          <a:xfrm>
            <a:off x="7529513" y="5811838"/>
            <a:ext cx="341760" cy="276999"/>
          </a:xfrm>
          <a:prstGeom prst="rect">
            <a:avLst/>
          </a:prstGeom>
          <a:noFill/>
        </p:spPr>
        <p:txBody>
          <a:bodyPr wrap="none">
            <a:spAutoFit/>
          </a:bodyPr>
          <a:lstStyle/>
          <a:p>
            <a:pPr>
              <a:defRPr/>
            </a:pPr>
            <a:r>
              <a:rPr lang="el-GR" sz="1200" b="1" dirty="0" smtClean="0">
                <a:latin typeface="+mj-lt"/>
              </a:rPr>
              <a:t>39</a:t>
            </a:r>
            <a:endParaRPr lang="el-GR" sz="1200" b="1" dirty="0">
              <a:latin typeface="+mj-lt"/>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0"/>
          <p:cNvSpPr>
            <a:spLocks noGrp="1"/>
          </p:cNvSpPr>
          <p:nvPr>
            <p:ph type="title"/>
          </p:nvPr>
        </p:nvSpPr>
        <p:spPr/>
        <p:txBody>
          <a:bodyPr/>
          <a:lstStyle/>
          <a:p>
            <a:r>
              <a:rPr lang="el-GR" altLang="el-GR" sz="4000" dirty="0" smtClean="0"/>
              <a:t>Ασθένεια Ταινίαση 1/2</a:t>
            </a:r>
          </a:p>
        </p:txBody>
      </p:sp>
      <p:sp>
        <p:nvSpPr>
          <p:cNvPr id="9" name="Footer Placeholder 8"/>
          <p:cNvSpPr>
            <a:spLocks noGrp="1"/>
          </p:cNvSpPr>
          <p:nvPr>
            <p:ph type="ftr" sz="quarter" idx="10"/>
          </p:nvPr>
        </p:nvSpPr>
        <p:spPr/>
        <p:txBody>
          <a:bodyPr/>
          <a:lstStyle/>
          <a:p>
            <a:pPr>
              <a:defRPr/>
            </a:pPr>
            <a:r>
              <a:rPr lang="el-GR" smtClean="0"/>
              <a:t>Ενότητα 11. Πλατυέλμινθες, Μεσόζωα και Νημερτίνοι</a:t>
            </a:r>
            <a:endParaRPr lang="en-US" dirty="0"/>
          </a:p>
        </p:txBody>
      </p:sp>
      <p:sp>
        <p:nvSpPr>
          <p:cNvPr id="10" name="Slide Number Placeholder 9"/>
          <p:cNvSpPr>
            <a:spLocks noGrp="1"/>
          </p:cNvSpPr>
          <p:nvPr>
            <p:ph type="sldNum" sz="quarter" idx="11"/>
          </p:nvPr>
        </p:nvSpPr>
        <p:spPr/>
        <p:txBody>
          <a:bodyPr/>
          <a:lstStyle/>
          <a:p>
            <a:pPr>
              <a:defRPr/>
            </a:pPr>
            <a:fld id="{041543D4-8BBD-4B21-AF54-4DCE757CADE6}" type="slidenum">
              <a:rPr lang="en-US" altLang="en-US" smtClean="0"/>
              <a:pPr>
                <a:defRPr/>
              </a:pPr>
              <a:t>62</a:t>
            </a:fld>
            <a:endParaRPr lang="en-US" altLang="en-US"/>
          </a:p>
        </p:txBody>
      </p:sp>
      <p:sp>
        <p:nvSpPr>
          <p:cNvPr id="92165" name="Content Placeholder 1"/>
          <p:cNvSpPr>
            <a:spLocks noGrp="1"/>
          </p:cNvSpPr>
          <p:nvPr>
            <p:ph idx="1"/>
          </p:nvPr>
        </p:nvSpPr>
        <p:spPr>
          <a:xfrm>
            <a:off x="436563" y="1681163"/>
            <a:ext cx="8320087" cy="4351337"/>
          </a:xfrm>
        </p:spPr>
        <p:txBody>
          <a:bodyPr/>
          <a:lstStyle/>
          <a:p>
            <a:pPr eaLnBrk="1" hangingPunct="1"/>
            <a:r>
              <a:rPr lang="el-GR" altLang="en-US" sz="2400" b="1" dirty="0" smtClean="0">
                <a:cs typeface="Times New Roman" panose="02020603050405020304" pitchFamily="18" charset="0"/>
              </a:rPr>
              <a:t>Ιδιαίτερα διαδεδομένη ασθένεια </a:t>
            </a:r>
            <a:r>
              <a:rPr lang="el-GR" altLang="en-US" sz="2400" dirty="0" smtClean="0">
                <a:cs typeface="Times New Roman" panose="02020603050405020304" pitchFamily="18" charset="0"/>
              </a:rPr>
              <a:t>κυρίως λόγω της αδυναμίας να ελεγχθούν όλα τα βοοειδή και οι χοίροι και λόγω </a:t>
            </a:r>
            <a:r>
              <a:rPr lang="el-GR" altLang="en-US" sz="2400" b="1" dirty="0" smtClean="0">
                <a:cs typeface="Times New Roman" panose="02020603050405020304" pitchFamily="18" charset="0"/>
              </a:rPr>
              <a:t>διατροφικών προτιμήσεων </a:t>
            </a:r>
            <a:r>
              <a:rPr lang="el-GR" altLang="en-US" sz="2400" dirty="0" smtClean="0">
                <a:cs typeface="Times New Roman" panose="02020603050405020304" pitchFamily="18" charset="0"/>
              </a:rPr>
              <a:t>των ανθρώπων. Η εξέλιξη προσβολής είναι γρήγορη και </a:t>
            </a:r>
            <a:r>
              <a:rPr lang="el-GR" altLang="en-US" sz="2400" b="1" dirty="0" smtClean="0">
                <a:cs typeface="Times New Roman" panose="02020603050405020304" pitchFamily="18" charset="0"/>
              </a:rPr>
              <a:t>ώριμες </a:t>
            </a:r>
            <a:r>
              <a:rPr lang="el-GR" altLang="en-US" sz="2400" b="1" dirty="0" err="1" smtClean="0">
                <a:cs typeface="Times New Roman" panose="02020603050405020304" pitchFamily="18" charset="0"/>
              </a:rPr>
              <a:t>προγλωττίδες</a:t>
            </a:r>
            <a:r>
              <a:rPr lang="el-GR" altLang="en-US" sz="2400" b="1" dirty="0" smtClean="0">
                <a:cs typeface="Times New Roman" panose="02020603050405020304" pitchFamily="18" charset="0"/>
              </a:rPr>
              <a:t> </a:t>
            </a:r>
            <a:r>
              <a:rPr lang="el-GR" altLang="en-US" sz="2400" dirty="0" smtClean="0">
                <a:cs typeface="Times New Roman" panose="02020603050405020304" pitchFamily="18" charset="0"/>
              </a:rPr>
              <a:t>ελευθερώνονται στα κόπρανα σε 2-3 εβδομάδες. Τα αυγά έχουν μεγάλη ανθεκτικότητα και επιβιώνουν </a:t>
            </a:r>
            <a:r>
              <a:rPr lang="el-GR" altLang="en-US" sz="2400" b="1" dirty="0" smtClean="0">
                <a:cs typeface="Times New Roman" panose="02020603050405020304" pitchFamily="18" charset="0"/>
              </a:rPr>
              <a:t>για μήνες στο περιβάλλον </a:t>
            </a:r>
          </a:p>
          <a:p>
            <a:pPr eaLnBrk="1" hangingPunct="1"/>
            <a:r>
              <a:rPr lang="el-GR" altLang="en-US" sz="2400" b="1" dirty="0" smtClean="0">
                <a:cs typeface="Times New Roman" panose="02020603050405020304" pitchFamily="18" charset="0"/>
              </a:rPr>
              <a:t>Συμπτώματα</a:t>
            </a:r>
            <a:r>
              <a:rPr lang="el-GR" altLang="en-US" sz="2400" dirty="0" smtClean="0">
                <a:cs typeface="Times New Roman" panose="02020603050405020304" pitchFamily="18" charset="0"/>
              </a:rPr>
              <a:t>: Κυρίως </a:t>
            </a:r>
            <a:r>
              <a:rPr lang="el-GR" altLang="en-US" sz="2400" dirty="0" err="1" smtClean="0">
                <a:cs typeface="Times New Roman" panose="02020603050405020304" pitchFamily="18" charset="0"/>
              </a:rPr>
              <a:t>ασυμπωματική</a:t>
            </a:r>
            <a:r>
              <a:rPr lang="el-GR" altLang="en-US" sz="2400" dirty="0" smtClean="0">
                <a:cs typeface="Times New Roman" panose="02020603050405020304" pitchFamily="18" charset="0"/>
              </a:rPr>
              <a:t>. Σε βαριά προσβολή έχουμε </a:t>
            </a:r>
            <a:r>
              <a:rPr lang="el-GR" altLang="en-US" sz="2400" b="1" dirty="0" smtClean="0">
                <a:cs typeface="Times New Roman" panose="02020603050405020304" pitchFamily="18" charset="0"/>
              </a:rPr>
              <a:t>διάρροια ή εντερική δυσλειτουργία. </a:t>
            </a:r>
            <a:r>
              <a:rPr lang="el-GR" altLang="en-US" sz="2400" dirty="0" smtClean="0">
                <a:cs typeface="Times New Roman" panose="02020603050405020304" pitchFamily="18" charset="0"/>
              </a:rPr>
              <a:t>Διάγνωση: Εντοπισμός αυγών ή </a:t>
            </a:r>
            <a:r>
              <a:rPr lang="el-GR" altLang="en-US" sz="2400" dirty="0" err="1" smtClean="0">
                <a:cs typeface="Times New Roman" panose="02020603050405020304" pitchFamily="18" charset="0"/>
              </a:rPr>
              <a:t>προγλωττίδων</a:t>
            </a:r>
            <a:r>
              <a:rPr lang="el-GR" altLang="en-US" sz="2400" dirty="0" smtClean="0">
                <a:cs typeface="Times New Roman" panose="02020603050405020304" pitchFamily="18" charset="0"/>
              </a:rPr>
              <a:t> στα κόπρανα</a:t>
            </a:r>
          </a:p>
          <a:p>
            <a:pPr eaLnBrk="1" hangingPunct="1"/>
            <a:r>
              <a:rPr lang="el-GR" altLang="en-US" sz="2400" dirty="0" smtClean="0">
                <a:cs typeface="Times New Roman" panose="02020603050405020304" pitchFamily="18" charset="0"/>
              </a:rPr>
              <a:t>Καταπολέμηση: </a:t>
            </a:r>
            <a:r>
              <a:rPr lang="el-GR" altLang="en-US" sz="2400" b="1" dirty="0" smtClean="0">
                <a:cs typeface="Times New Roman" panose="02020603050405020304" pitchFamily="18" charset="0"/>
              </a:rPr>
              <a:t>Αποτελεσματική με </a:t>
            </a:r>
            <a:r>
              <a:rPr lang="en-GB" altLang="en-US" sz="2400" b="1" dirty="0" err="1" smtClean="0">
                <a:cs typeface="Times New Roman" panose="02020603050405020304" pitchFamily="18" charset="0"/>
              </a:rPr>
              <a:t>Niclosamide</a:t>
            </a:r>
            <a:r>
              <a:rPr lang="en-GB" altLang="en-US" sz="2400" b="1" dirty="0" smtClean="0">
                <a:cs typeface="Times New Roman" panose="02020603050405020304" pitchFamily="18" charset="0"/>
              </a:rPr>
              <a:t> </a:t>
            </a:r>
            <a:r>
              <a:rPr lang="el-GR" altLang="en-US" sz="2400" b="1" dirty="0" smtClean="0">
                <a:cs typeface="Times New Roman" panose="02020603050405020304" pitchFamily="18" charset="0"/>
              </a:rPr>
              <a:t>και </a:t>
            </a:r>
            <a:r>
              <a:rPr lang="en-GB" altLang="en-US" sz="2400" b="1" dirty="0" err="1" smtClean="0">
                <a:cs typeface="Times New Roman" panose="02020603050405020304" pitchFamily="18" charset="0"/>
              </a:rPr>
              <a:t>praziquantel</a:t>
            </a:r>
            <a:r>
              <a:rPr lang="el-GR" altLang="en-US" sz="2400" b="1" dirty="0" smtClean="0">
                <a:cs typeface="Times New Roman" panose="02020603050405020304" pitchFamily="18" charset="0"/>
              </a:rPr>
              <a:t>.</a:t>
            </a:r>
          </a:p>
          <a:p>
            <a:pPr marL="0" indent="0"/>
            <a:endParaRPr lang="el-GR" altLang="el-GR" dirty="0" smtClean="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0"/>
          <p:cNvSpPr>
            <a:spLocks noGrp="1"/>
          </p:cNvSpPr>
          <p:nvPr>
            <p:ph type="title"/>
          </p:nvPr>
        </p:nvSpPr>
        <p:spPr/>
        <p:txBody>
          <a:bodyPr/>
          <a:lstStyle/>
          <a:p>
            <a:r>
              <a:rPr lang="el-GR" altLang="el-GR" sz="4000" dirty="0"/>
              <a:t>Ασθένεια Ταινίαση </a:t>
            </a:r>
            <a:r>
              <a:rPr lang="el-GR" altLang="el-GR" sz="4000" dirty="0" smtClean="0"/>
              <a:t>2/2</a:t>
            </a:r>
          </a:p>
        </p:txBody>
      </p:sp>
      <p:sp>
        <p:nvSpPr>
          <p:cNvPr id="9" name="Footer Placeholder 8"/>
          <p:cNvSpPr>
            <a:spLocks noGrp="1"/>
          </p:cNvSpPr>
          <p:nvPr>
            <p:ph type="ftr" sz="quarter" idx="10"/>
          </p:nvPr>
        </p:nvSpPr>
        <p:spPr/>
        <p:txBody>
          <a:bodyPr/>
          <a:lstStyle/>
          <a:p>
            <a:pPr>
              <a:defRPr/>
            </a:pPr>
            <a:r>
              <a:rPr lang="el-GR" smtClean="0"/>
              <a:t>Ενότητα 11. Πλατυέλμινθες, Μεσόζωα και Νημερτίνοι</a:t>
            </a:r>
            <a:endParaRPr lang="en-US" dirty="0"/>
          </a:p>
        </p:txBody>
      </p:sp>
      <p:sp>
        <p:nvSpPr>
          <p:cNvPr id="10" name="Slide Number Placeholder 9"/>
          <p:cNvSpPr>
            <a:spLocks noGrp="1"/>
          </p:cNvSpPr>
          <p:nvPr>
            <p:ph type="sldNum" sz="quarter" idx="11"/>
          </p:nvPr>
        </p:nvSpPr>
        <p:spPr/>
        <p:txBody>
          <a:bodyPr/>
          <a:lstStyle/>
          <a:p>
            <a:pPr>
              <a:defRPr/>
            </a:pPr>
            <a:fld id="{CA77170D-D0F9-4C27-B89B-9D9A521D4ADF}" type="slidenum">
              <a:rPr lang="en-US" altLang="en-US" smtClean="0"/>
              <a:pPr>
                <a:defRPr/>
              </a:pPr>
              <a:t>63</a:t>
            </a:fld>
            <a:endParaRPr lang="en-US" altLang="en-US"/>
          </a:p>
        </p:txBody>
      </p:sp>
      <p:pic>
        <p:nvPicPr>
          <p:cNvPr id="93189"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524000" y="1546225"/>
            <a:ext cx="6096000" cy="4768850"/>
          </a:xfrm>
        </p:spPr>
      </p:pic>
      <p:sp>
        <p:nvSpPr>
          <p:cNvPr id="6" name="TextBox 5"/>
          <p:cNvSpPr txBox="1"/>
          <p:nvPr/>
        </p:nvSpPr>
        <p:spPr>
          <a:xfrm>
            <a:off x="7620000" y="5932488"/>
            <a:ext cx="341760" cy="276999"/>
          </a:xfrm>
          <a:prstGeom prst="rect">
            <a:avLst/>
          </a:prstGeom>
          <a:noFill/>
        </p:spPr>
        <p:txBody>
          <a:bodyPr wrap="none">
            <a:spAutoFit/>
          </a:bodyPr>
          <a:lstStyle/>
          <a:p>
            <a:pPr>
              <a:defRPr/>
            </a:pPr>
            <a:r>
              <a:rPr lang="en-US" sz="1200" b="1" dirty="0" smtClean="0">
                <a:latin typeface="+mj-lt"/>
              </a:rPr>
              <a:t>4</a:t>
            </a:r>
            <a:r>
              <a:rPr lang="el-GR" sz="1200" b="1" dirty="0" smtClean="0">
                <a:latin typeface="+mj-lt"/>
              </a:rPr>
              <a:t>0</a:t>
            </a:r>
            <a:endParaRPr lang="el-GR" sz="1200" b="1" dirty="0">
              <a:latin typeface="+mj-lt"/>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0"/>
          <p:cNvSpPr>
            <a:spLocks noGrp="1"/>
          </p:cNvSpPr>
          <p:nvPr>
            <p:ph type="title"/>
          </p:nvPr>
        </p:nvSpPr>
        <p:spPr/>
        <p:txBody>
          <a:bodyPr/>
          <a:lstStyle/>
          <a:p>
            <a:r>
              <a:rPr lang="el-GR" altLang="el-GR" sz="4000" dirty="0" smtClean="0"/>
              <a:t>Ασθένεια </a:t>
            </a:r>
            <a:r>
              <a:rPr lang="sk-SK" altLang="el-GR" sz="4000" dirty="0" smtClean="0"/>
              <a:t>C</a:t>
            </a:r>
            <a:r>
              <a:rPr lang="en-US" altLang="el-GR" sz="4000" dirty="0" smtClean="0"/>
              <a:t>y</a:t>
            </a:r>
            <a:r>
              <a:rPr lang="sk-SK" altLang="el-GR" sz="4000" dirty="0" smtClean="0"/>
              <a:t>sticercosis </a:t>
            </a:r>
            <a:r>
              <a:rPr lang="en-US" altLang="el-GR" sz="4000" dirty="0" smtClean="0"/>
              <a:t>1/2</a:t>
            </a:r>
            <a:endParaRPr lang="el-GR" altLang="el-GR" sz="4000" dirty="0" smtClean="0"/>
          </a:p>
        </p:txBody>
      </p:sp>
      <p:sp>
        <p:nvSpPr>
          <p:cNvPr id="9" name="Footer Placeholder 8"/>
          <p:cNvSpPr>
            <a:spLocks noGrp="1"/>
          </p:cNvSpPr>
          <p:nvPr>
            <p:ph type="ftr" sz="quarter" idx="10"/>
          </p:nvPr>
        </p:nvSpPr>
        <p:spPr/>
        <p:txBody>
          <a:bodyPr/>
          <a:lstStyle/>
          <a:p>
            <a:pPr>
              <a:defRPr/>
            </a:pPr>
            <a:r>
              <a:rPr lang="el-GR" smtClean="0"/>
              <a:t>Ενότητα 11. Πλατυέλμινθες, Μεσόζωα και Νημερτίνοι</a:t>
            </a:r>
            <a:endParaRPr lang="en-US" dirty="0"/>
          </a:p>
        </p:txBody>
      </p:sp>
      <p:sp>
        <p:nvSpPr>
          <p:cNvPr id="10" name="Slide Number Placeholder 9"/>
          <p:cNvSpPr>
            <a:spLocks noGrp="1"/>
          </p:cNvSpPr>
          <p:nvPr>
            <p:ph type="sldNum" sz="quarter" idx="11"/>
          </p:nvPr>
        </p:nvSpPr>
        <p:spPr/>
        <p:txBody>
          <a:bodyPr/>
          <a:lstStyle/>
          <a:p>
            <a:pPr>
              <a:defRPr/>
            </a:pPr>
            <a:fld id="{E67D10F5-18C9-45B9-A61F-41B6A51C2EB2}" type="slidenum">
              <a:rPr lang="en-US" altLang="en-US" smtClean="0"/>
              <a:pPr>
                <a:defRPr/>
              </a:pPr>
              <a:t>64</a:t>
            </a:fld>
            <a:endParaRPr lang="en-US" altLang="en-US"/>
          </a:p>
        </p:txBody>
      </p:sp>
      <p:sp>
        <p:nvSpPr>
          <p:cNvPr id="95237" name="Content Placeholder 1"/>
          <p:cNvSpPr>
            <a:spLocks noGrp="1"/>
          </p:cNvSpPr>
          <p:nvPr>
            <p:ph idx="1"/>
          </p:nvPr>
        </p:nvSpPr>
        <p:spPr>
          <a:xfrm>
            <a:off x="436563" y="1681163"/>
            <a:ext cx="8320087" cy="4772025"/>
          </a:xfrm>
        </p:spPr>
        <p:txBody>
          <a:bodyPr/>
          <a:lstStyle/>
          <a:p>
            <a:pPr eaLnBrk="1" hangingPunct="1"/>
            <a:r>
              <a:rPr lang="en-GB" altLang="en-US" sz="2400" dirty="0" smtClean="0">
                <a:cs typeface="Times New Roman" panose="02020603050405020304" pitchFamily="18" charset="0"/>
              </a:rPr>
              <a:t>H </a:t>
            </a:r>
            <a:r>
              <a:rPr lang="el-GR" altLang="en-US" sz="2400" dirty="0" smtClean="0">
                <a:cs typeface="Times New Roman" panose="02020603050405020304" pitchFamily="18" charset="0"/>
              </a:rPr>
              <a:t>ασθένεια αυτή «</a:t>
            </a:r>
            <a:r>
              <a:rPr lang="el-GR" altLang="en-US" sz="2400" b="1" dirty="0" smtClean="0">
                <a:cs typeface="Times New Roman" panose="02020603050405020304" pitchFamily="18" charset="0"/>
              </a:rPr>
              <a:t>είναι η επικίνδυνη παραλλαγή</a:t>
            </a:r>
            <a:r>
              <a:rPr lang="el-GR" altLang="en-US" sz="2400" dirty="0" smtClean="0">
                <a:cs typeface="Times New Roman" panose="02020603050405020304" pitchFamily="18" charset="0"/>
              </a:rPr>
              <a:t>» του βιολογικού κύκλου του </a:t>
            </a:r>
            <a:r>
              <a:rPr lang="en-GB" altLang="en-US" sz="2400" b="1" dirty="0" err="1" smtClean="0">
                <a:cs typeface="Times New Roman" panose="02020603050405020304" pitchFamily="18" charset="0"/>
              </a:rPr>
              <a:t>Taenia</a:t>
            </a:r>
            <a:r>
              <a:rPr lang="en-GB" altLang="en-US" sz="2400" b="1" dirty="0" smtClean="0">
                <a:cs typeface="Times New Roman" panose="02020603050405020304" pitchFamily="18" charset="0"/>
              </a:rPr>
              <a:t> </a:t>
            </a:r>
            <a:r>
              <a:rPr lang="en-GB" altLang="en-US" sz="2400" b="1" dirty="0" err="1" smtClean="0">
                <a:cs typeface="Times New Roman" panose="02020603050405020304" pitchFamily="18" charset="0"/>
              </a:rPr>
              <a:t>solium</a:t>
            </a:r>
            <a:r>
              <a:rPr lang="en-GB" altLang="en-US" sz="2400" dirty="0" smtClean="0">
                <a:cs typeface="Times New Roman" panose="02020603050405020304" pitchFamily="18" charset="0"/>
              </a:rPr>
              <a:t>.</a:t>
            </a:r>
            <a:r>
              <a:rPr lang="el-GR" altLang="en-US" sz="2400" dirty="0" smtClean="0">
                <a:cs typeface="Times New Roman" panose="02020603050405020304" pitchFamily="18" charset="0"/>
              </a:rPr>
              <a:t> Είναι η πιο συχνή παρασιτική προσβολή του κεντρικού νευρικού συστήματος με 60% των περιπτώσεων να εντοπίζεται στον εγκέφαλο. Προκαλείται από κατάποση αυγών του παρασίτου από τον άνθρωπο (</a:t>
            </a:r>
            <a:r>
              <a:rPr lang="el-GR" altLang="en-US" sz="2400" dirty="0" err="1" smtClean="0">
                <a:cs typeface="Times New Roman" panose="02020603050405020304" pitchFamily="18" charset="0"/>
              </a:rPr>
              <a:t>αυτο</a:t>
            </a:r>
            <a:r>
              <a:rPr lang="el-GR" altLang="en-US" sz="2400" dirty="0" smtClean="0">
                <a:cs typeface="Times New Roman" panose="02020603050405020304" pitchFamily="18" charset="0"/>
              </a:rPr>
              <a:t>-προσβολή). </a:t>
            </a:r>
          </a:p>
          <a:p>
            <a:pPr eaLnBrk="1" hangingPunct="1"/>
            <a:r>
              <a:rPr lang="el-GR" altLang="en-US" sz="2400" b="1" dirty="0" smtClean="0">
                <a:cs typeface="Times New Roman" panose="02020603050405020304" pitchFamily="18" charset="0"/>
              </a:rPr>
              <a:t>Συμπτώματα</a:t>
            </a:r>
            <a:r>
              <a:rPr lang="el-GR" altLang="en-US" sz="2400" dirty="0" smtClean="0">
                <a:cs typeface="Times New Roman" panose="02020603050405020304" pitchFamily="18" charset="0"/>
              </a:rPr>
              <a:t>: Κυρίως </a:t>
            </a:r>
            <a:r>
              <a:rPr lang="el-GR" altLang="en-US" sz="2400" dirty="0" err="1" smtClean="0">
                <a:cs typeface="Times New Roman" panose="02020603050405020304" pitchFamily="18" charset="0"/>
              </a:rPr>
              <a:t>ασυμπωματική</a:t>
            </a:r>
            <a:r>
              <a:rPr lang="el-GR" altLang="en-US" sz="2400" dirty="0" smtClean="0">
                <a:cs typeface="Times New Roman" panose="02020603050405020304" pitchFamily="18" charset="0"/>
              </a:rPr>
              <a:t>. Σε βαριά προσβολή έχουμε επιληψία ή μυϊκό οίδημα. </a:t>
            </a:r>
          </a:p>
          <a:p>
            <a:pPr eaLnBrk="1" hangingPunct="1"/>
            <a:r>
              <a:rPr lang="el-GR" altLang="en-US" sz="2400" b="1" dirty="0" smtClean="0">
                <a:cs typeface="Times New Roman" panose="02020603050405020304" pitchFamily="18" charset="0"/>
              </a:rPr>
              <a:t>Διάγνωση</a:t>
            </a:r>
            <a:r>
              <a:rPr lang="el-GR" altLang="en-US" sz="2400" dirty="0" smtClean="0">
                <a:cs typeface="Times New Roman" panose="02020603050405020304" pitchFamily="18" charset="0"/>
              </a:rPr>
              <a:t>: Εντοπισμός </a:t>
            </a:r>
            <a:r>
              <a:rPr lang="el-GR" altLang="en-US" sz="2400" dirty="0" err="1" smtClean="0">
                <a:cs typeface="Times New Roman" panose="02020603050405020304" pitchFamily="18" charset="0"/>
              </a:rPr>
              <a:t>κύστεων</a:t>
            </a:r>
            <a:r>
              <a:rPr lang="el-GR" altLang="en-US" sz="2400" dirty="0" smtClean="0">
                <a:cs typeface="Times New Roman" panose="02020603050405020304" pitchFamily="18" charset="0"/>
              </a:rPr>
              <a:t> με απεικονιστικές μεθόδους ή ανοσολογικά </a:t>
            </a:r>
          </a:p>
          <a:p>
            <a:pPr eaLnBrk="1" hangingPunct="1"/>
            <a:r>
              <a:rPr lang="el-GR" altLang="en-US" sz="2400" dirty="0" err="1" smtClean="0">
                <a:cs typeface="Times New Roman" panose="02020603050405020304" pitchFamily="18" charset="0"/>
              </a:rPr>
              <a:t>Καταπολέμηση:</a:t>
            </a:r>
            <a:r>
              <a:rPr lang="el-GR" altLang="en-US" sz="2400" b="1" dirty="0" err="1" smtClean="0">
                <a:cs typeface="Times New Roman" panose="02020603050405020304" pitchFamily="18" charset="0"/>
              </a:rPr>
              <a:t>Χειρουργική</a:t>
            </a:r>
            <a:r>
              <a:rPr lang="el-GR" altLang="en-US" sz="2400" b="1" dirty="0" smtClean="0">
                <a:cs typeface="Times New Roman" panose="02020603050405020304" pitchFamily="18" charset="0"/>
              </a:rPr>
              <a:t> αφαίρεση κύστης και </a:t>
            </a:r>
            <a:r>
              <a:rPr lang="en-US" altLang="en-US" sz="2400" b="1" dirty="0" smtClean="0">
                <a:cs typeface="Times New Roman" panose="02020603050405020304" pitchFamily="18" charset="0"/>
              </a:rPr>
              <a:t>a</a:t>
            </a:r>
            <a:r>
              <a:rPr lang="en-GB" altLang="en-US" sz="2400" b="1" dirty="0" err="1" smtClean="0">
                <a:cs typeface="Times New Roman" panose="02020603050405020304" pitchFamily="18" charset="0"/>
              </a:rPr>
              <a:t>lbendazole</a:t>
            </a:r>
            <a:r>
              <a:rPr lang="el-GR" altLang="en-US" sz="2400" b="1" dirty="0" smtClean="0">
                <a:cs typeface="Times New Roman" panose="02020603050405020304" pitchFamily="18" charset="0"/>
              </a:rPr>
              <a:t>.</a:t>
            </a:r>
            <a:endParaRPr lang="en-GB" altLang="en-US" sz="2400" b="1" dirty="0" smtClean="0">
              <a:cs typeface="Times New Roman" panose="02020603050405020304" pitchFamily="18" charset="0"/>
            </a:endParaRPr>
          </a:p>
          <a:p>
            <a:pPr marL="0" indent="0"/>
            <a:endParaRPr lang="el-GR" altLang="el-GR" dirty="0" smtClean="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0"/>
          <p:cNvSpPr>
            <a:spLocks noGrp="1"/>
          </p:cNvSpPr>
          <p:nvPr>
            <p:ph type="title"/>
          </p:nvPr>
        </p:nvSpPr>
        <p:spPr/>
        <p:txBody>
          <a:bodyPr/>
          <a:lstStyle/>
          <a:p>
            <a:r>
              <a:rPr lang="el-GR" altLang="el-GR" sz="4000" dirty="0"/>
              <a:t>Ασθένεια </a:t>
            </a:r>
            <a:r>
              <a:rPr lang="en-US" altLang="el-GR" sz="4000" dirty="0" err="1"/>
              <a:t>Cysticercosis</a:t>
            </a:r>
            <a:r>
              <a:rPr lang="en-US" altLang="el-GR" sz="4000" dirty="0"/>
              <a:t> </a:t>
            </a:r>
            <a:r>
              <a:rPr lang="en-US" altLang="el-GR" sz="4000" dirty="0" smtClean="0"/>
              <a:t>2/2</a:t>
            </a:r>
            <a:endParaRPr lang="el-GR" altLang="el-GR" sz="4000" dirty="0" smtClean="0"/>
          </a:p>
        </p:txBody>
      </p:sp>
      <p:sp>
        <p:nvSpPr>
          <p:cNvPr id="9" name="Footer Placeholder 8"/>
          <p:cNvSpPr>
            <a:spLocks noGrp="1"/>
          </p:cNvSpPr>
          <p:nvPr>
            <p:ph type="ftr" sz="quarter" idx="10"/>
          </p:nvPr>
        </p:nvSpPr>
        <p:spPr/>
        <p:txBody>
          <a:bodyPr/>
          <a:lstStyle/>
          <a:p>
            <a:pPr>
              <a:defRPr/>
            </a:pPr>
            <a:r>
              <a:rPr lang="el-GR" smtClean="0"/>
              <a:t>Ενότητα 11. Πλατυέλμινθες, Μεσόζωα και Νημερτίνοι</a:t>
            </a:r>
            <a:endParaRPr lang="en-US" dirty="0"/>
          </a:p>
        </p:txBody>
      </p:sp>
      <p:sp>
        <p:nvSpPr>
          <p:cNvPr id="10" name="Slide Number Placeholder 9"/>
          <p:cNvSpPr>
            <a:spLocks noGrp="1"/>
          </p:cNvSpPr>
          <p:nvPr>
            <p:ph type="sldNum" sz="quarter" idx="11"/>
          </p:nvPr>
        </p:nvSpPr>
        <p:spPr/>
        <p:txBody>
          <a:bodyPr/>
          <a:lstStyle/>
          <a:p>
            <a:pPr>
              <a:defRPr/>
            </a:pPr>
            <a:fld id="{94FE01DD-FAE4-4CB2-8B75-EC55A2BFFBB0}" type="slidenum">
              <a:rPr lang="en-US" altLang="en-US" smtClean="0"/>
              <a:pPr>
                <a:defRPr/>
              </a:pPr>
              <a:t>65</a:t>
            </a:fld>
            <a:endParaRPr lang="en-US" altLang="en-US"/>
          </a:p>
        </p:txBody>
      </p:sp>
      <p:pic>
        <p:nvPicPr>
          <p:cNvPr id="96261"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751013" y="1340768"/>
            <a:ext cx="5641975" cy="4985420"/>
          </a:xfrm>
        </p:spPr>
      </p:pic>
      <p:sp>
        <p:nvSpPr>
          <p:cNvPr id="6" name="TextBox 5"/>
          <p:cNvSpPr txBox="1"/>
          <p:nvPr/>
        </p:nvSpPr>
        <p:spPr>
          <a:xfrm>
            <a:off x="7442200" y="5883275"/>
            <a:ext cx="341760" cy="276999"/>
          </a:xfrm>
          <a:prstGeom prst="rect">
            <a:avLst/>
          </a:prstGeom>
          <a:noFill/>
        </p:spPr>
        <p:txBody>
          <a:bodyPr wrap="none">
            <a:spAutoFit/>
          </a:bodyPr>
          <a:lstStyle/>
          <a:p>
            <a:pPr>
              <a:defRPr/>
            </a:pPr>
            <a:r>
              <a:rPr lang="en-US" sz="1200" b="1" dirty="0" smtClean="0">
                <a:latin typeface="+mj-lt"/>
              </a:rPr>
              <a:t>4</a:t>
            </a:r>
            <a:r>
              <a:rPr lang="el-GR" sz="1200" b="1" dirty="0" smtClean="0">
                <a:latin typeface="+mj-lt"/>
              </a:rPr>
              <a:t>1</a:t>
            </a:r>
            <a:endParaRPr lang="el-GR" sz="1200" b="1" dirty="0">
              <a:latin typeface="+mj-lt"/>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0"/>
          <p:cNvSpPr>
            <a:spLocks noGrp="1"/>
          </p:cNvSpPr>
          <p:nvPr>
            <p:ph type="title"/>
          </p:nvPr>
        </p:nvSpPr>
        <p:spPr/>
        <p:txBody>
          <a:bodyPr/>
          <a:lstStyle/>
          <a:p>
            <a:r>
              <a:rPr lang="el-GR" altLang="el-GR" sz="4000" dirty="0" smtClean="0"/>
              <a:t>Ασθένεια </a:t>
            </a:r>
            <a:r>
              <a:rPr lang="en-US" altLang="el-GR" sz="4000" dirty="0" err="1" smtClean="0"/>
              <a:t>Hymenolepiasis</a:t>
            </a:r>
            <a:r>
              <a:rPr lang="en-US" altLang="el-GR" sz="4000" dirty="0" smtClean="0"/>
              <a:t> 1/2</a:t>
            </a:r>
            <a:endParaRPr lang="el-GR" altLang="el-GR" sz="4000" dirty="0" smtClean="0"/>
          </a:p>
        </p:txBody>
      </p:sp>
      <p:sp>
        <p:nvSpPr>
          <p:cNvPr id="9" name="Footer Placeholder 8"/>
          <p:cNvSpPr>
            <a:spLocks noGrp="1"/>
          </p:cNvSpPr>
          <p:nvPr>
            <p:ph type="ftr" sz="quarter" idx="10"/>
          </p:nvPr>
        </p:nvSpPr>
        <p:spPr/>
        <p:txBody>
          <a:bodyPr/>
          <a:lstStyle/>
          <a:p>
            <a:pPr>
              <a:defRPr/>
            </a:pPr>
            <a:r>
              <a:rPr lang="el-GR" smtClean="0"/>
              <a:t>Ενότητα 11. Πλατυέλμινθες, Μεσόζωα και Νημερτίνοι</a:t>
            </a:r>
            <a:endParaRPr lang="en-US" dirty="0"/>
          </a:p>
        </p:txBody>
      </p:sp>
      <p:sp>
        <p:nvSpPr>
          <p:cNvPr id="10" name="Slide Number Placeholder 9"/>
          <p:cNvSpPr>
            <a:spLocks noGrp="1"/>
          </p:cNvSpPr>
          <p:nvPr>
            <p:ph type="sldNum" sz="quarter" idx="11"/>
          </p:nvPr>
        </p:nvSpPr>
        <p:spPr/>
        <p:txBody>
          <a:bodyPr/>
          <a:lstStyle/>
          <a:p>
            <a:pPr>
              <a:defRPr/>
            </a:pPr>
            <a:fld id="{EEE12594-98F9-4119-9D10-ACE7889DDFD7}" type="slidenum">
              <a:rPr lang="en-US" altLang="en-US" smtClean="0"/>
              <a:pPr>
                <a:defRPr/>
              </a:pPr>
              <a:t>66</a:t>
            </a:fld>
            <a:endParaRPr lang="en-US" altLang="en-US"/>
          </a:p>
        </p:txBody>
      </p:sp>
      <p:sp>
        <p:nvSpPr>
          <p:cNvPr id="98309" name="Content Placeholder 1"/>
          <p:cNvSpPr>
            <a:spLocks noGrp="1"/>
          </p:cNvSpPr>
          <p:nvPr>
            <p:ph idx="1"/>
          </p:nvPr>
        </p:nvSpPr>
        <p:spPr>
          <a:xfrm>
            <a:off x="628650" y="1700213"/>
            <a:ext cx="7886700" cy="4500562"/>
          </a:xfrm>
        </p:spPr>
        <p:txBody>
          <a:bodyPr/>
          <a:lstStyle/>
          <a:p>
            <a:pPr eaLnBrk="1" hangingPunct="1"/>
            <a:r>
              <a:rPr lang="el-GR" altLang="en-US" sz="2400" dirty="0" smtClean="0">
                <a:cs typeface="Times New Roman" panose="02020603050405020304" pitchFamily="18" charset="0"/>
              </a:rPr>
              <a:t>Το παράσιτο αυτό εμφανίζει την </a:t>
            </a:r>
            <a:r>
              <a:rPr lang="el-GR" altLang="en-US" sz="2400" b="1" dirty="0" smtClean="0">
                <a:cs typeface="Times New Roman" panose="02020603050405020304" pitchFamily="18" charset="0"/>
              </a:rPr>
              <a:t>ιδιαιτερότητα να χρησιμοποιεί ως ενδιάμεσο ξενιστή έντομα (σκαραβαίους) </a:t>
            </a:r>
            <a:r>
              <a:rPr lang="el-GR" altLang="en-US" sz="2400" dirty="0" smtClean="0">
                <a:cs typeface="Times New Roman" panose="02020603050405020304" pitchFamily="18" charset="0"/>
              </a:rPr>
              <a:t>που καταναλώνουν κόπρανα</a:t>
            </a:r>
            <a:r>
              <a:rPr lang="en-GB" altLang="en-US" sz="2400" dirty="0" smtClean="0">
                <a:cs typeface="Times New Roman" panose="02020603050405020304" pitchFamily="18" charset="0"/>
              </a:rPr>
              <a:t>. </a:t>
            </a:r>
            <a:r>
              <a:rPr lang="el-GR" altLang="en-US" sz="2400" dirty="0" smtClean="0">
                <a:cs typeface="Times New Roman" panose="02020603050405020304" pitchFamily="18" charset="0"/>
              </a:rPr>
              <a:t>Η μόλυνση του ανθρώπου προέρχεται από κατανάλωση </a:t>
            </a:r>
            <a:r>
              <a:rPr lang="el-GR" altLang="en-US" sz="2400" b="1" dirty="0" smtClean="0">
                <a:cs typeface="Times New Roman" panose="02020603050405020304" pitchFamily="18" charset="0"/>
              </a:rPr>
              <a:t>τροφής μολυσμένης με έντομα</a:t>
            </a:r>
            <a:r>
              <a:rPr lang="el-GR" altLang="en-US" sz="2400" dirty="0" smtClean="0">
                <a:cs typeface="Times New Roman" panose="02020603050405020304" pitchFamily="18" charset="0"/>
              </a:rPr>
              <a:t>. Στην περίπτωση της </a:t>
            </a:r>
            <a:r>
              <a:rPr lang="el-GR" altLang="en-US" sz="2400" b="1" dirty="0" err="1" smtClean="0">
                <a:cs typeface="Times New Roman" panose="02020603050405020304" pitchFamily="18" charset="0"/>
              </a:rPr>
              <a:t>αυτο</a:t>
            </a:r>
            <a:r>
              <a:rPr lang="el-GR" altLang="en-US" sz="2400" b="1" dirty="0" smtClean="0">
                <a:cs typeface="Times New Roman" panose="02020603050405020304" pitchFamily="18" charset="0"/>
              </a:rPr>
              <a:t>-προσβολής ο βιολογικός κύκλος ολοκληρώνεται στον άνθρωπο</a:t>
            </a:r>
            <a:r>
              <a:rPr lang="el-GR" altLang="en-US" sz="2400" dirty="0" smtClean="0">
                <a:cs typeface="Times New Roman" panose="02020603050405020304" pitchFamily="18" charset="0"/>
              </a:rPr>
              <a:t>. Σημαντική η ύπαρξη </a:t>
            </a:r>
            <a:r>
              <a:rPr lang="el-GR" altLang="en-US" sz="2400" b="1" dirty="0" smtClean="0">
                <a:cs typeface="Times New Roman" panose="02020603050405020304" pitchFamily="18" charset="0"/>
              </a:rPr>
              <a:t>κακών συνθηκών υγιεινής</a:t>
            </a:r>
            <a:r>
              <a:rPr lang="el-GR" altLang="en-US" sz="2400" dirty="0" smtClean="0">
                <a:cs typeface="Times New Roman" panose="02020603050405020304" pitchFamily="18" charset="0"/>
              </a:rPr>
              <a:t> για προσβολή.</a:t>
            </a:r>
          </a:p>
          <a:p>
            <a:pPr eaLnBrk="1" hangingPunct="1"/>
            <a:r>
              <a:rPr lang="el-GR" altLang="en-US" sz="2400" b="1" dirty="0" smtClean="0">
                <a:cs typeface="Times New Roman" panose="02020603050405020304" pitchFamily="18" charset="0"/>
              </a:rPr>
              <a:t>Συμπτώματα</a:t>
            </a:r>
            <a:r>
              <a:rPr lang="el-GR" altLang="en-US" sz="2400" dirty="0" smtClean="0">
                <a:cs typeface="Times New Roman" panose="02020603050405020304" pitchFamily="18" charset="0"/>
              </a:rPr>
              <a:t>: Κυρίως </a:t>
            </a:r>
            <a:r>
              <a:rPr lang="el-GR" altLang="en-US" sz="2400" dirty="0" err="1" smtClean="0">
                <a:cs typeface="Times New Roman" panose="02020603050405020304" pitchFamily="18" charset="0"/>
              </a:rPr>
              <a:t>ασυμπωματική</a:t>
            </a:r>
            <a:r>
              <a:rPr lang="el-GR" altLang="en-US" sz="2400" dirty="0" smtClean="0">
                <a:cs typeface="Times New Roman" panose="02020603050405020304" pitchFamily="18" charset="0"/>
              </a:rPr>
              <a:t>. Σε βαριά προσβολή έχουμε ανορεξία, πόνο στην κοιλιά, διάρροια.</a:t>
            </a:r>
          </a:p>
          <a:p>
            <a:pPr eaLnBrk="1" hangingPunct="1"/>
            <a:r>
              <a:rPr lang="el-GR" altLang="en-US" sz="2400" b="1" dirty="0" smtClean="0">
                <a:cs typeface="Times New Roman" panose="02020603050405020304" pitchFamily="18" charset="0"/>
              </a:rPr>
              <a:t>Διάγνωση</a:t>
            </a:r>
            <a:r>
              <a:rPr lang="el-GR" altLang="en-US" sz="2400" dirty="0" smtClean="0">
                <a:cs typeface="Times New Roman" panose="02020603050405020304" pitchFamily="18" charset="0"/>
              </a:rPr>
              <a:t>: Εντοπισμός αυγών στα κόπρανα.</a:t>
            </a:r>
          </a:p>
          <a:p>
            <a:pPr eaLnBrk="1" hangingPunct="1"/>
            <a:r>
              <a:rPr lang="el-GR" altLang="en-US" sz="2400" dirty="0" smtClean="0">
                <a:cs typeface="Times New Roman" panose="02020603050405020304" pitchFamily="18" charset="0"/>
              </a:rPr>
              <a:t>Καταπολέμηση: </a:t>
            </a:r>
            <a:r>
              <a:rPr lang="en-US" altLang="en-US" sz="2400" b="1" dirty="0" err="1" smtClean="0">
                <a:cs typeface="Times New Roman" panose="02020603050405020304" pitchFamily="18" charset="0"/>
              </a:rPr>
              <a:t>Praziquantel</a:t>
            </a:r>
            <a:r>
              <a:rPr lang="el-GR" altLang="en-US" sz="2400" b="1" dirty="0" smtClean="0">
                <a:cs typeface="Times New Roman" panose="02020603050405020304" pitchFamily="18" charset="0"/>
              </a:rPr>
              <a:t>.</a:t>
            </a:r>
            <a:endParaRPr lang="en-GB" altLang="en-US" sz="2400" b="1" dirty="0" smtClean="0">
              <a:cs typeface="Times New Roman" panose="02020603050405020304" pitchFamily="18" charset="0"/>
            </a:endParaRPr>
          </a:p>
          <a:p>
            <a:pPr marL="0" indent="0">
              <a:buFont typeface="Arial" panose="020B0604020202020204" pitchFamily="34" charset="0"/>
              <a:buNone/>
            </a:pPr>
            <a:endParaRPr lang="el-GR" altLang="el-GR" sz="2600" dirty="0" smtClean="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0"/>
          <p:cNvSpPr>
            <a:spLocks noGrp="1"/>
          </p:cNvSpPr>
          <p:nvPr>
            <p:ph type="title"/>
          </p:nvPr>
        </p:nvSpPr>
        <p:spPr/>
        <p:txBody>
          <a:bodyPr/>
          <a:lstStyle/>
          <a:p>
            <a:r>
              <a:rPr lang="el-GR" altLang="el-GR" sz="4000" dirty="0"/>
              <a:t>Ασθένεια </a:t>
            </a:r>
            <a:r>
              <a:rPr lang="en-US" altLang="el-GR" sz="4000" dirty="0" err="1"/>
              <a:t>Hymenolepiasis</a:t>
            </a:r>
            <a:r>
              <a:rPr lang="en-US" altLang="el-GR" sz="4000" dirty="0"/>
              <a:t> </a:t>
            </a:r>
            <a:r>
              <a:rPr lang="en-US" altLang="el-GR" sz="4000" dirty="0" smtClean="0"/>
              <a:t>2/2</a:t>
            </a:r>
            <a:endParaRPr lang="el-GR" altLang="el-GR" sz="4000" dirty="0" smtClean="0"/>
          </a:p>
        </p:txBody>
      </p:sp>
      <p:sp>
        <p:nvSpPr>
          <p:cNvPr id="9" name="Footer Placeholder 8"/>
          <p:cNvSpPr>
            <a:spLocks noGrp="1"/>
          </p:cNvSpPr>
          <p:nvPr>
            <p:ph type="ftr" sz="quarter" idx="10"/>
          </p:nvPr>
        </p:nvSpPr>
        <p:spPr/>
        <p:txBody>
          <a:bodyPr/>
          <a:lstStyle/>
          <a:p>
            <a:pPr>
              <a:defRPr/>
            </a:pPr>
            <a:r>
              <a:rPr lang="el-GR" smtClean="0"/>
              <a:t>Ενότητα 11. Πλατυέλμινθες, Μεσόζωα και Νημερτίνοι</a:t>
            </a:r>
            <a:endParaRPr lang="en-US" dirty="0"/>
          </a:p>
        </p:txBody>
      </p:sp>
      <p:sp>
        <p:nvSpPr>
          <p:cNvPr id="10" name="Slide Number Placeholder 9"/>
          <p:cNvSpPr>
            <a:spLocks noGrp="1"/>
          </p:cNvSpPr>
          <p:nvPr>
            <p:ph type="sldNum" sz="quarter" idx="11"/>
          </p:nvPr>
        </p:nvSpPr>
        <p:spPr/>
        <p:txBody>
          <a:bodyPr/>
          <a:lstStyle/>
          <a:p>
            <a:pPr>
              <a:defRPr/>
            </a:pPr>
            <a:fld id="{2987C202-C530-4663-A99D-6883DD48A5F4}" type="slidenum">
              <a:rPr lang="en-US" altLang="en-US" smtClean="0"/>
              <a:pPr>
                <a:defRPr/>
              </a:pPr>
              <a:t>67</a:t>
            </a:fld>
            <a:endParaRPr lang="en-US" altLang="en-US"/>
          </a:p>
        </p:txBody>
      </p:sp>
      <p:pic>
        <p:nvPicPr>
          <p:cNvPr id="99333"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739900" y="1484313"/>
            <a:ext cx="5664200" cy="4692650"/>
          </a:xfrm>
        </p:spPr>
      </p:pic>
      <p:sp>
        <p:nvSpPr>
          <p:cNvPr id="6" name="TextBox 5"/>
          <p:cNvSpPr txBox="1"/>
          <p:nvPr/>
        </p:nvSpPr>
        <p:spPr>
          <a:xfrm>
            <a:off x="7464425" y="5832475"/>
            <a:ext cx="341760" cy="276999"/>
          </a:xfrm>
          <a:prstGeom prst="rect">
            <a:avLst/>
          </a:prstGeom>
          <a:noFill/>
        </p:spPr>
        <p:txBody>
          <a:bodyPr wrap="none">
            <a:spAutoFit/>
          </a:bodyPr>
          <a:lstStyle/>
          <a:p>
            <a:pPr>
              <a:defRPr/>
            </a:pPr>
            <a:r>
              <a:rPr lang="en-US" sz="1200" b="1" dirty="0" smtClean="0">
                <a:latin typeface="+mj-lt"/>
              </a:rPr>
              <a:t>4</a:t>
            </a:r>
            <a:r>
              <a:rPr lang="el-GR" sz="1200" b="1" dirty="0" smtClean="0">
                <a:latin typeface="+mj-lt"/>
              </a:rPr>
              <a:t>2</a:t>
            </a:r>
            <a:endParaRPr lang="el-GR" sz="1200" b="1" dirty="0">
              <a:latin typeface="+mj-lt"/>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10"/>
          <p:cNvSpPr>
            <a:spLocks noGrp="1"/>
          </p:cNvSpPr>
          <p:nvPr>
            <p:ph type="title"/>
          </p:nvPr>
        </p:nvSpPr>
        <p:spPr/>
        <p:txBody>
          <a:bodyPr/>
          <a:lstStyle/>
          <a:p>
            <a:r>
              <a:rPr lang="el-GR" altLang="el-GR" sz="4000" dirty="0" smtClean="0"/>
              <a:t>Ασθένεια </a:t>
            </a:r>
            <a:r>
              <a:rPr lang="sk-SK" altLang="el-GR" sz="4000" dirty="0" smtClean="0"/>
              <a:t>Diph</a:t>
            </a:r>
            <a:r>
              <a:rPr lang="en-US" altLang="el-GR" sz="4000" dirty="0" err="1" smtClean="0"/>
              <a:t>yllobothriasis</a:t>
            </a:r>
            <a:r>
              <a:rPr lang="en-US" altLang="el-GR" sz="4000" dirty="0" smtClean="0"/>
              <a:t> 1/2</a:t>
            </a:r>
            <a:endParaRPr lang="el-GR" altLang="el-GR" sz="4000" dirty="0" smtClean="0"/>
          </a:p>
        </p:txBody>
      </p:sp>
      <p:sp>
        <p:nvSpPr>
          <p:cNvPr id="9" name="Footer Placeholder 8"/>
          <p:cNvSpPr>
            <a:spLocks noGrp="1"/>
          </p:cNvSpPr>
          <p:nvPr>
            <p:ph type="ftr" sz="quarter" idx="10"/>
          </p:nvPr>
        </p:nvSpPr>
        <p:spPr/>
        <p:txBody>
          <a:bodyPr/>
          <a:lstStyle/>
          <a:p>
            <a:pPr>
              <a:defRPr/>
            </a:pPr>
            <a:r>
              <a:rPr lang="el-GR" smtClean="0"/>
              <a:t>Ενότητα 11. Πλατυέλμινθες, Μεσόζωα και Νημερτίνοι</a:t>
            </a:r>
            <a:endParaRPr lang="en-US" dirty="0"/>
          </a:p>
        </p:txBody>
      </p:sp>
      <p:sp>
        <p:nvSpPr>
          <p:cNvPr id="10" name="Slide Number Placeholder 9"/>
          <p:cNvSpPr>
            <a:spLocks noGrp="1"/>
          </p:cNvSpPr>
          <p:nvPr>
            <p:ph type="sldNum" sz="quarter" idx="11"/>
          </p:nvPr>
        </p:nvSpPr>
        <p:spPr/>
        <p:txBody>
          <a:bodyPr/>
          <a:lstStyle/>
          <a:p>
            <a:pPr>
              <a:defRPr/>
            </a:pPr>
            <a:fld id="{456D5EEE-1A51-4ED0-808E-770E875F74DB}" type="slidenum">
              <a:rPr lang="en-US" altLang="en-US" smtClean="0"/>
              <a:pPr>
                <a:defRPr/>
              </a:pPr>
              <a:t>68</a:t>
            </a:fld>
            <a:endParaRPr lang="en-US" altLang="en-US"/>
          </a:p>
        </p:txBody>
      </p:sp>
      <p:sp>
        <p:nvSpPr>
          <p:cNvPr id="101381" name="Content Placeholder 1"/>
          <p:cNvSpPr>
            <a:spLocks noGrp="1"/>
          </p:cNvSpPr>
          <p:nvPr>
            <p:ph idx="1"/>
          </p:nvPr>
        </p:nvSpPr>
        <p:spPr>
          <a:xfrm>
            <a:off x="654050" y="1557338"/>
            <a:ext cx="7886700" cy="4500562"/>
          </a:xfrm>
        </p:spPr>
        <p:txBody>
          <a:bodyPr/>
          <a:lstStyle/>
          <a:p>
            <a:pPr eaLnBrk="1" hangingPunct="1"/>
            <a:r>
              <a:rPr lang="el-GR" altLang="en-US" sz="2400" dirty="0" smtClean="0">
                <a:cs typeface="Times New Roman" panose="02020603050405020304" pitchFamily="18" charset="0"/>
              </a:rPr>
              <a:t>Το παράσιτο αυτό είναι ο μεγαλύτερος κεστώδης που παρασιτεί ανθρώπους (20 μέτρα). Η προνύμφη εμφανίζει αναπτυξιακά στάδια με ιδιαίτερη ονοματολογία. </a:t>
            </a:r>
          </a:p>
          <a:p>
            <a:pPr eaLnBrk="1" hangingPunct="1"/>
            <a:r>
              <a:rPr lang="el-GR" altLang="en-US" sz="2400" dirty="0" smtClean="0">
                <a:cs typeface="Times New Roman" panose="02020603050405020304" pitchFamily="18" charset="0"/>
              </a:rPr>
              <a:t>Για την προσβολή του ανθρώπου είναι αναγκαία η παρουσία 2-3 ξενιστών. Μεταδίδεται λόγω κακών διατροφικών συνηθειών ή υγιεινής (ωμά ψάρια).</a:t>
            </a:r>
          </a:p>
          <a:p>
            <a:pPr eaLnBrk="1" hangingPunct="1"/>
            <a:r>
              <a:rPr lang="el-GR" altLang="en-US" sz="2400" b="1" dirty="0" smtClean="0">
                <a:cs typeface="Times New Roman" panose="02020603050405020304" pitchFamily="18" charset="0"/>
              </a:rPr>
              <a:t>Συμπτώματα</a:t>
            </a:r>
            <a:r>
              <a:rPr lang="el-GR" altLang="en-US" sz="2400" dirty="0" smtClean="0">
                <a:cs typeface="Times New Roman" panose="02020603050405020304" pitchFamily="18" charset="0"/>
              </a:rPr>
              <a:t>: Χρόνια ασθένεια και κυρίως </a:t>
            </a:r>
            <a:r>
              <a:rPr lang="el-GR" altLang="en-US" sz="2400" dirty="0" err="1" smtClean="0">
                <a:cs typeface="Times New Roman" panose="02020603050405020304" pitchFamily="18" charset="0"/>
              </a:rPr>
              <a:t>ασυμπωματική</a:t>
            </a:r>
            <a:r>
              <a:rPr lang="el-GR" altLang="en-US" sz="2400" dirty="0" smtClean="0">
                <a:cs typeface="Times New Roman" panose="02020603050405020304" pitchFamily="18" charset="0"/>
              </a:rPr>
              <a:t>. Σε βαριά προσβολή έχουμε ανορεξία, πόνο στην κοιλιά, διάρροια και έλλειψη βιταμίνης Β12.</a:t>
            </a:r>
          </a:p>
          <a:p>
            <a:pPr eaLnBrk="1" hangingPunct="1"/>
            <a:r>
              <a:rPr lang="el-GR" altLang="en-US" sz="2400" b="1" dirty="0" smtClean="0">
                <a:cs typeface="Times New Roman" panose="02020603050405020304" pitchFamily="18" charset="0"/>
              </a:rPr>
              <a:t>Διάγνωση</a:t>
            </a:r>
            <a:r>
              <a:rPr lang="el-GR" altLang="en-US" sz="2400" dirty="0" smtClean="0">
                <a:cs typeface="Times New Roman" panose="02020603050405020304" pitchFamily="18" charset="0"/>
              </a:rPr>
              <a:t>: Εντοπισμός αυγών στα κόπρανα. Καταπολέμηση: </a:t>
            </a:r>
            <a:r>
              <a:rPr lang="en-GB" altLang="en-US" sz="2400" b="1" dirty="0" err="1" smtClean="0">
                <a:cs typeface="Times New Roman" panose="02020603050405020304" pitchFamily="18" charset="0"/>
              </a:rPr>
              <a:t>Diatrizoate</a:t>
            </a:r>
            <a:r>
              <a:rPr lang="el-GR" altLang="en-US" sz="2400" b="1" dirty="0" smtClean="0">
                <a:cs typeface="Times New Roman" panose="02020603050405020304" pitchFamily="18" charset="0"/>
              </a:rPr>
              <a:t> (προκαλεί </a:t>
            </a:r>
            <a:r>
              <a:rPr lang="el-GR" altLang="en-US" sz="2400" b="1" dirty="0" err="1" smtClean="0">
                <a:cs typeface="Times New Roman" panose="02020603050405020304" pitchFamily="18" charset="0"/>
              </a:rPr>
              <a:t>υπερωσμωτική</a:t>
            </a:r>
            <a:r>
              <a:rPr lang="el-GR" altLang="en-US" sz="2400" b="1" dirty="0" smtClean="0">
                <a:cs typeface="Times New Roman" panose="02020603050405020304" pitchFamily="18" charset="0"/>
              </a:rPr>
              <a:t> αποκόλληση του παρασίτου από το έντερο).</a:t>
            </a:r>
          </a:p>
          <a:p>
            <a:pPr marL="0" indent="0">
              <a:buFont typeface="Arial" panose="020B0604020202020204" pitchFamily="34" charset="0"/>
              <a:buNone/>
            </a:pPr>
            <a:endParaRPr lang="el-GR" altLang="el-GR" sz="2600" dirty="0" smtClean="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0"/>
          <p:cNvSpPr>
            <a:spLocks noGrp="1"/>
          </p:cNvSpPr>
          <p:nvPr>
            <p:ph type="title"/>
          </p:nvPr>
        </p:nvSpPr>
        <p:spPr/>
        <p:txBody>
          <a:bodyPr/>
          <a:lstStyle/>
          <a:p>
            <a:r>
              <a:rPr lang="el-GR" altLang="el-GR" sz="4000" dirty="0"/>
              <a:t>Ασθένεια </a:t>
            </a:r>
            <a:r>
              <a:rPr lang="en-US" altLang="el-GR" sz="4000" dirty="0" err="1"/>
              <a:t>Diphyllobothriasis</a:t>
            </a:r>
            <a:r>
              <a:rPr lang="en-US" altLang="el-GR" sz="4000" dirty="0"/>
              <a:t> </a:t>
            </a:r>
            <a:r>
              <a:rPr lang="en-US" altLang="el-GR" sz="4000" dirty="0" smtClean="0"/>
              <a:t>2/2</a:t>
            </a:r>
            <a:endParaRPr lang="el-GR" altLang="el-GR" sz="4000" dirty="0" smtClean="0"/>
          </a:p>
        </p:txBody>
      </p:sp>
      <p:sp>
        <p:nvSpPr>
          <p:cNvPr id="9" name="Footer Placeholder 8"/>
          <p:cNvSpPr>
            <a:spLocks noGrp="1"/>
          </p:cNvSpPr>
          <p:nvPr>
            <p:ph type="ftr" sz="quarter" idx="10"/>
          </p:nvPr>
        </p:nvSpPr>
        <p:spPr/>
        <p:txBody>
          <a:bodyPr/>
          <a:lstStyle/>
          <a:p>
            <a:pPr>
              <a:defRPr/>
            </a:pPr>
            <a:r>
              <a:rPr lang="el-GR" smtClean="0"/>
              <a:t>Ενότητα 11. Πλατυέλμινθες, Μεσόζωα και Νημερτίνοι</a:t>
            </a:r>
            <a:endParaRPr lang="en-US" dirty="0"/>
          </a:p>
        </p:txBody>
      </p:sp>
      <p:sp>
        <p:nvSpPr>
          <p:cNvPr id="10" name="Slide Number Placeholder 9"/>
          <p:cNvSpPr>
            <a:spLocks noGrp="1"/>
          </p:cNvSpPr>
          <p:nvPr>
            <p:ph type="sldNum" sz="quarter" idx="11"/>
          </p:nvPr>
        </p:nvSpPr>
        <p:spPr/>
        <p:txBody>
          <a:bodyPr/>
          <a:lstStyle/>
          <a:p>
            <a:pPr>
              <a:defRPr/>
            </a:pPr>
            <a:fld id="{58823CAD-BD4C-4D57-8DC5-7E3193D16509}" type="slidenum">
              <a:rPr lang="en-US" altLang="en-US" smtClean="0"/>
              <a:pPr>
                <a:defRPr/>
              </a:pPr>
              <a:t>69</a:t>
            </a:fld>
            <a:endParaRPr lang="en-US" altLang="en-US"/>
          </a:p>
        </p:txBody>
      </p:sp>
      <p:pic>
        <p:nvPicPr>
          <p:cNvPr id="102405" name="Θέση περιεχομένου 2"/>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684338" y="1690688"/>
            <a:ext cx="5792787" cy="4516437"/>
          </a:xfrm>
        </p:spPr>
      </p:pic>
      <p:sp>
        <p:nvSpPr>
          <p:cNvPr id="11" name="TextBox 10"/>
          <p:cNvSpPr txBox="1"/>
          <p:nvPr/>
        </p:nvSpPr>
        <p:spPr>
          <a:xfrm>
            <a:off x="7019925" y="5929313"/>
            <a:ext cx="341760" cy="276999"/>
          </a:xfrm>
          <a:prstGeom prst="rect">
            <a:avLst/>
          </a:prstGeom>
          <a:noFill/>
        </p:spPr>
        <p:txBody>
          <a:bodyPr wrap="none">
            <a:spAutoFit/>
          </a:bodyPr>
          <a:lstStyle/>
          <a:p>
            <a:pPr>
              <a:defRPr/>
            </a:pPr>
            <a:r>
              <a:rPr lang="en-US" sz="1200" b="1" dirty="0" smtClean="0">
                <a:latin typeface="+mj-lt"/>
              </a:rPr>
              <a:t>4</a:t>
            </a:r>
            <a:r>
              <a:rPr lang="el-GR" sz="1200" b="1" dirty="0" smtClean="0">
                <a:latin typeface="+mj-lt"/>
              </a:rPr>
              <a:t>3</a:t>
            </a:r>
            <a:endParaRPr lang="el-GR" sz="1200" b="1" dirty="0">
              <a:latin typeface="+mj-lt"/>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Τίτλος 1"/>
          <p:cNvSpPr>
            <a:spLocks noGrp="1"/>
          </p:cNvSpPr>
          <p:nvPr>
            <p:ph type="title"/>
          </p:nvPr>
        </p:nvSpPr>
        <p:spPr/>
        <p:txBody>
          <a:bodyPr/>
          <a:lstStyle/>
          <a:p>
            <a:pPr eaLnBrk="1" hangingPunct="1"/>
            <a:r>
              <a:rPr lang="el-GR" altLang="en-US" dirty="0" smtClean="0">
                <a:solidFill>
                  <a:srgbClr val="0070C0"/>
                </a:solidFill>
                <a:cs typeface="Times New Roman" panose="02020603050405020304" pitchFamily="18" charset="0"/>
              </a:rPr>
              <a:t>Φύλο </a:t>
            </a:r>
            <a:r>
              <a:rPr lang="el-GR" altLang="en-US" dirty="0" err="1" smtClean="0">
                <a:solidFill>
                  <a:srgbClr val="0070C0"/>
                </a:solidFill>
                <a:cs typeface="Times New Roman" panose="02020603050405020304" pitchFamily="18" charset="0"/>
              </a:rPr>
              <a:t>Ακοιλόμορφα</a:t>
            </a:r>
            <a:r>
              <a:rPr lang="el-GR" altLang="en-US" dirty="0" smtClean="0">
                <a:solidFill>
                  <a:srgbClr val="0070C0"/>
                </a:solidFill>
                <a:cs typeface="Times New Roman" panose="02020603050405020304" pitchFamily="18" charset="0"/>
              </a:rPr>
              <a:t> </a:t>
            </a:r>
            <a:r>
              <a:rPr lang="el-GR" altLang="en-US" dirty="0" smtClean="0">
                <a:solidFill>
                  <a:srgbClr val="0070C0"/>
                </a:solidFill>
                <a:cs typeface="Times New Roman" panose="02020603050405020304" pitchFamily="18" charset="0"/>
              </a:rPr>
              <a:t>3/6</a:t>
            </a:r>
            <a:endParaRPr lang="en-US" altLang="el-GR" dirty="0" smtClean="0">
              <a:solidFill>
                <a:srgbClr val="0070C0"/>
              </a:solidFill>
            </a:endParaRPr>
          </a:p>
        </p:txBody>
      </p:sp>
      <p:sp>
        <p:nvSpPr>
          <p:cNvPr id="13315" name="Θέση κειμένου 2"/>
          <p:cNvSpPr>
            <a:spLocks noGrp="1"/>
          </p:cNvSpPr>
          <p:nvPr>
            <p:ph idx="1"/>
          </p:nvPr>
        </p:nvSpPr>
        <p:spPr>
          <a:xfrm>
            <a:off x="604838" y="1624013"/>
            <a:ext cx="7886700" cy="4768850"/>
          </a:xfrm>
        </p:spPr>
        <p:txBody>
          <a:bodyPr/>
          <a:lstStyle/>
          <a:p>
            <a:pPr marL="182563" indent="0" eaLnBrk="1" hangingPunct="1">
              <a:spcBef>
                <a:spcPts val="600"/>
              </a:spcBef>
              <a:buFont typeface="Arial" panose="020B0604020202020204" pitchFamily="34" charset="0"/>
              <a:buNone/>
            </a:pPr>
            <a:r>
              <a:rPr lang="el-GR" altLang="en-US" sz="2400" b="1" dirty="0" smtClean="0">
                <a:cs typeface="Times New Roman" panose="02020603050405020304" pitchFamily="18" charset="0"/>
              </a:rPr>
              <a:t>Χαρακτηριστικά: </a:t>
            </a:r>
          </a:p>
          <a:p>
            <a:pPr marL="525463" indent="-342900" eaLnBrk="1" hangingPunct="1">
              <a:spcBef>
                <a:spcPts val="2400"/>
              </a:spcBef>
            </a:pPr>
            <a:r>
              <a:rPr lang="el-GR" altLang="en-US" sz="2200" dirty="0" smtClean="0">
                <a:cs typeface="Times New Roman" panose="02020603050405020304" pitchFamily="18" charset="0"/>
              </a:rPr>
              <a:t>Στα ενήλικα διακρίνονται </a:t>
            </a:r>
            <a:r>
              <a:rPr lang="el-GR" altLang="en-US" sz="2200" b="1" dirty="0" smtClean="0">
                <a:cs typeface="Times New Roman" panose="02020603050405020304" pitchFamily="18" charset="0"/>
              </a:rPr>
              <a:t>3 βλαστικές στοιβάδες</a:t>
            </a:r>
            <a:r>
              <a:rPr lang="el-GR" altLang="en-US" sz="2200" dirty="0" smtClean="0">
                <a:cs typeface="Times New Roman" panose="02020603050405020304" pitchFamily="18" charset="0"/>
              </a:rPr>
              <a:t>: είναι </a:t>
            </a:r>
            <a:r>
              <a:rPr lang="el-GR" altLang="en-US" sz="2200" b="1" dirty="0" err="1" smtClean="0">
                <a:cs typeface="Times New Roman" panose="02020603050405020304" pitchFamily="18" charset="0"/>
              </a:rPr>
              <a:t>τριπλοβλαστικά</a:t>
            </a:r>
            <a:r>
              <a:rPr lang="el-GR" altLang="en-US" sz="2200" dirty="0" smtClean="0">
                <a:cs typeface="Times New Roman" panose="02020603050405020304" pitchFamily="18" charset="0"/>
              </a:rPr>
              <a:t>. </a:t>
            </a:r>
          </a:p>
          <a:p>
            <a:pPr marL="525463" indent="-342900" eaLnBrk="1" hangingPunct="1">
              <a:spcBef>
                <a:spcPts val="1200"/>
              </a:spcBef>
            </a:pPr>
            <a:r>
              <a:rPr lang="el-GR" altLang="en-US" sz="2200" dirty="0" smtClean="0">
                <a:cs typeface="Times New Roman" panose="02020603050405020304" pitchFamily="18" charset="0"/>
              </a:rPr>
              <a:t>Εμφανίζουν </a:t>
            </a:r>
            <a:r>
              <a:rPr lang="el-GR" altLang="en-US" sz="2200" b="1" dirty="0" smtClean="0">
                <a:cs typeface="Times New Roman" panose="02020603050405020304" pitchFamily="18" charset="0"/>
              </a:rPr>
              <a:t>αμφίπλευρη συμμετρία </a:t>
            </a:r>
            <a:r>
              <a:rPr lang="el-GR" altLang="en-US" sz="2200" dirty="0" smtClean="0">
                <a:cs typeface="Times New Roman" panose="02020603050405020304" pitchFamily="18" charset="0"/>
              </a:rPr>
              <a:t>και σώμα </a:t>
            </a:r>
            <a:r>
              <a:rPr lang="el-GR" altLang="en-US" sz="2200" b="1" dirty="0" err="1" smtClean="0">
                <a:cs typeface="Times New Roman" panose="02020603050405020304" pitchFamily="18" charset="0"/>
              </a:rPr>
              <a:t>ακοιλωματικό</a:t>
            </a:r>
            <a:r>
              <a:rPr lang="el-GR" altLang="en-US" sz="2200" dirty="0" smtClean="0">
                <a:cs typeface="Times New Roman" panose="02020603050405020304" pitchFamily="18" charset="0"/>
              </a:rPr>
              <a:t>.</a:t>
            </a:r>
          </a:p>
          <a:p>
            <a:pPr marL="525463" indent="-342900" eaLnBrk="1" hangingPunct="1">
              <a:spcBef>
                <a:spcPts val="1200"/>
              </a:spcBef>
            </a:pPr>
            <a:r>
              <a:rPr lang="el-GR" altLang="en-US" sz="2200" dirty="0" smtClean="0">
                <a:cs typeface="Times New Roman" panose="02020603050405020304" pitchFamily="18" charset="0"/>
              </a:rPr>
              <a:t>Το </a:t>
            </a:r>
            <a:r>
              <a:rPr lang="el-GR" altLang="en-US" sz="2200" b="1" dirty="0" smtClean="0">
                <a:cs typeface="Times New Roman" panose="02020603050405020304" pitchFamily="18" charset="0"/>
              </a:rPr>
              <a:t>πεπτικό</a:t>
            </a:r>
            <a:r>
              <a:rPr lang="el-GR" altLang="en-US" sz="2200" dirty="0" smtClean="0">
                <a:cs typeface="Times New Roman" panose="02020603050405020304" pitchFamily="18" charset="0"/>
              </a:rPr>
              <a:t> </a:t>
            </a:r>
            <a:r>
              <a:rPr lang="el-GR" altLang="en-US" sz="2200" b="1" dirty="0" smtClean="0">
                <a:cs typeface="Times New Roman" panose="02020603050405020304" pitchFamily="18" charset="0"/>
              </a:rPr>
              <a:t>σύστημα</a:t>
            </a:r>
            <a:r>
              <a:rPr lang="el-GR" altLang="en-US" sz="2200" dirty="0" smtClean="0">
                <a:cs typeface="Times New Roman" panose="02020603050405020304" pitchFamily="18" charset="0"/>
              </a:rPr>
              <a:t> αποτελείται από </a:t>
            </a:r>
            <a:r>
              <a:rPr lang="el-GR" altLang="en-US" sz="2200" b="1" dirty="0" smtClean="0">
                <a:cs typeface="Times New Roman" panose="02020603050405020304" pitchFamily="18" charset="0"/>
              </a:rPr>
              <a:t>στόμα, </a:t>
            </a:r>
            <a:r>
              <a:rPr lang="el-GR" altLang="en-US" sz="2200" dirty="0" smtClean="0">
                <a:cs typeface="Times New Roman" panose="02020603050405020304" pitchFamily="18" charset="0"/>
              </a:rPr>
              <a:t>φάρυγγα (συχνά λείπει) και </a:t>
            </a:r>
            <a:r>
              <a:rPr lang="el-GR" altLang="en-US" sz="2200" b="1" dirty="0" smtClean="0">
                <a:cs typeface="Times New Roman" panose="02020603050405020304" pitchFamily="18" charset="0"/>
              </a:rPr>
              <a:t>έντερο</a:t>
            </a:r>
            <a:r>
              <a:rPr lang="el-GR" altLang="en-US" sz="2200" dirty="0" smtClean="0">
                <a:cs typeface="Times New Roman" panose="02020603050405020304" pitchFamily="18" charset="0"/>
              </a:rPr>
              <a:t> </a:t>
            </a:r>
            <a:r>
              <a:rPr lang="el-GR" altLang="en-US" sz="2200" b="1" dirty="0" smtClean="0">
                <a:cs typeface="Times New Roman" panose="02020603050405020304" pitchFamily="18" charset="0"/>
              </a:rPr>
              <a:t>χωρίς έδρα</a:t>
            </a:r>
            <a:r>
              <a:rPr lang="el-GR" altLang="en-US" sz="2200" dirty="0" smtClean="0">
                <a:cs typeface="Times New Roman" panose="02020603050405020304" pitchFamily="18" charset="0"/>
              </a:rPr>
              <a:t>. Η </a:t>
            </a:r>
            <a:r>
              <a:rPr lang="el-GR" altLang="en-US" sz="2200" b="1" dirty="0" smtClean="0">
                <a:cs typeface="Times New Roman" panose="02020603050405020304" pitchFamily="18" charset="0"/>
              </a:rPr>
              <a:t>πέψη γίνεται ενδοκυτταρικά </a:t>
            </a:r>
            <a:r>
              <a:rPr lang="el-GR" altLang="en-US" sz="2200" dirty="0" smtClean="0">
                <a:cs typeface="Times New Roman" panose="02020603050405020304" pitchFamily="18" charset="0"/>
              </a:rPr>
              <a:t>από κύτταρα ενδοδερμικής προέλευσης.</a:t>
            </a:r>
          </a:p>
          <a:p>
            <a:pPr marL="525463" indent="-342900" eaLnBrk="1" hangingPunct="1">
              <a:spcBef>
                <a:spcPts val="1200"/>
              </a:spcBef>
            </a:pPr>
            <a:r>
              <a:rPr lang="el-GR" altLang="en-US" sz="2200" dirty="0" smtClean="0">
                <a:cs typeface="Times New Roman" panose="02020603050405020304" pitchFamily="18" charset="0"/>
              </a:rPr>
              <a:t>Είναι </a:t>
            </a:r>
            <a:r>
              <a:rPr lang="el-GR" altLang="en-US" sz="2200" b="1" dirty="0" err="1" smtClean="0">
                <a:cs typeface="Times New Roman" panose="02020603050405020304" pitchFamily="18" charset="0"/>
              </a:rPr>
              <a:t>μόνοικοι</a:t>
            </a:r>
            <a:r>
              <a:rPr lang="el-GR" altLang="en-US" sz="2200" dirty="0" smtClean="0">
                <a:cs typeface="Times New Roman" panose="02020603050405020304" pitchFamily="18" charset="0"/>
              </a:rPr>
              <a:t> </a:t>
            </a:r>
            <a:r>
              <a:rPr lang="el-GR" altLang="en-US" sz="2200" b="1" dirty="0" smtClean="0">
                <a:cs typeface="Times New Roman" panose="02020603050405020304" pitchFamily="18" charset="0"/>
              </a:rPr>
              <a:t>(ερμαφρόδιτοι) </a:t>
            </a:r>
            <a:r>
              <a:rPr lang="el-GR" altLang="en-US" sz="2200" dirty="0" smtClean="0">
                <a:cs typeface="Times New Roman" panose="02020603050405020304" pitchFamily="18" charset="0"/>
              </a:rPr>
              <a:t>οργανισμοί. </a:t>
            </a:r>
            <a:r>
              <a:rPr lang="el-GR" altLang="en-US" sz="2200" b="1" dirty="0" smtClean="0">
                <a:cs typeface="Times New Roman" panose="02020603050405020304" pitchFamily="18" charset="0"/>
              </a:rPr>
              <a:t>Εγγενής αναπαραγωγή </a:t>
            </a:r>
            <a:r>
              <a:rPr lang="el-GR" altLang="en-US" sz="2200" dirty="0" smtClean="0">
                <a:cs typeface="Times New Roman" panose="02020603050405020304" pitchFamily="18" charset="0"/>
              </a:rPr>
              <a:t>με εσωτερική γονιμοποίηση.</a:t>
            </a:r>
            <a:endParaRPr lang="en-GB" altLang="en-US" sz="2200" dirty="0" smtClean="0">
              <a:cs typeface="Times New Roman" panose="02020603050405020304" pitchFamily="18" charset="0"/>
            </a:endParaRPr>
          </a:p>
          <a:p>
            <a:pPr marL="525463" indent="-342900" eaLnBrk="1" hangingPunct="1">
              <a:spcBef>
                <a:spcPts val="1200"/>
              </a:spcBef>
            </a:pPr>
            <a:r>
              <a:rPr lang="el-GR" altLang="en-US" sz="2200" dirty="0" smtClean="0">
                <a:cs typeface="Times New Roman" panose="02020603050405020304" pitchFamily="18" charset="0"/>
              </a:rPr>
              <a:t>Η </a:t>
            </a:r>
            <a:r>
              <a:rPr lang="el-GR" altLang="en-US" sz="2200" b="1" dirty="0" smtClean="0">
                <a:cs typeface="Times New Roman" panose="02020603050405020304" pitchFamily="18" charset="0"/>
              </a:rPr>
              <a:t>διαφορά ανάμεσα στις 2 τάξεις </a:t>
            </a:r>
            <a:r>
              <a:rPr lang="el-GR" altLang="en-US" sz="2200" dirty="0" smtClean="0">
                <a:cs typeface="Times New Roman" panose="02020603050405020304" pitchFamily="18" charset="0"/>
              </a:rPr>
              <a:t>βρίσκεται στην </a:t>
            </a:r>
            <a:r>
              <a:rPr lang="el-GR" altLang="en-US" sz="2200" b="1" dirty="0" smtClean="0">
                <a:cs typeface="Times New Roman" panose="02020603050405020304" pitchFamily="18" charset="0"/>
              </a:rPr>
              <a:t>παρουσία 1 ή 2 </a:t>
            </a:r>
            <a:r>
              <a:rPr lang="el-GR" altLang="en-US" sz="2200" b="1" dirty="0" err="1" smtClean="0">
                <a:cs typeface="Times New Roman" panose="02020603050405020304" pitchFamily="18" charset="0"/>
              </a:rPr>
              <a:t>στατολίθων</a:t>
            </a:r>
            <a:r>
              <a:rPr lang="el-GR" altLang="en-US" sz="2200" b="1" dirty="0" smtClean="0">
                <a:cs typeface="Times New Roman" panose="02020603050405020304" pitchFamily="18" charset="0"/>
              </a:rPr>
              <a:t> στην </a:t>
            </a:r>
            <a:r>
              <a:rPr lang="el-GR" altLang="en-US" sz="2200" b="1" dirty="0" err="1" smtClean="0">
                <a:cs typeface="Times New Roman" panose="02020603050405020304" pitchFamily="18" charset="0"/>
              </a:rPr>
              <a:t>στατοκύστη</a:t>
            </a:r>
            <a:r>
              <a:rPr lang="el-GR" altLang="en-US" sz="2200" b="1" dirty="0" smtClean="0">
                <a:cs typeface="Times New Roman" panose="02020603050405020304" pitchFamily="18" charset="0"/>
              </a:rPr>
              <a:t> (όργανο ισορροπίας)</a:t>
            </a:r>
            <a:r>
              <a:rPr lang="el-GR" altLang="en-US" sz="2200" dirty="0" smtClean="0">
                <a:cs typeface="Times New Roman" panose="02020603050405020304" pitchFamily="18" charset="0"/>
              </a:rPr>
              <a:t> και στην παρουσία 1 ή 2 </a:t>
            </a:r>
            <a:r>
              <a:rPr lang="el-GR" altLang="en-US" sz="2200" dirty="0" err="1" smtClean="0">
                <a:cs typeface="Times New Roman" panose="02020603050405020304" pitchFamily="18" charset="0"/>
              </a:rPr>
              <a:t>μαστιγίων</a:t>
            </a:r>
            <a:r>
              <a:rPr lang="el-GR" altLang="en-US" sz="2200" dirty="0" smtClean="0">
                <a:cs typeface="Times New Roman" panose="02020603050405020304" pitchFamily="18" charset="0"/>
              </a:rPr>
              <a:t> στα σπερματοζωάρια. </a:t>
            </a:r>
          </a:p>
          <a:p>
            <a:pPr marL="182563" indent="0" eaLnBrk="1" hangingPunct="1"/>
            <a:endParaRPr lang="en-US" altLang="el-GR" dirty="0" smtClean="0"/>
          </a:p>
        </p:txBody>
      </p:sp>
      <p:sp>
        <p:nvSpPr>
          <p:cNvPr id="4" name="Θέση υποσέλιδου 3"/>
          <p:cNvSpPr>
            <a:spLocks noGrp="1"/>
          </p:cNvSpPr>
          <p:nvPr>
            <p:ph type="ftr" sz="quarter" idx="10"/>
          </p:nvPr>
        </p:nvSpPr>
        <p:spPr/>
        <p:txBody>
          <a:bodyPr/>
          <a:lstStyle/>
          <a:p>
            <a:pPr>
              <a:defRPr/>
            </a:pPr>
            <a:r>
              <a:rPr lang="el-GR" smtClean="0"/>
              <a:t>Ενότητα 11. Πλατυέλμινθες, Μεσόζωα και Νημερτίνοι</a:t>
            </a:r>
            <a:endParaRPr lang="en-US" dirty="0"/>
          </a:p>
        </p:txBody>
      </p:sp>
      <p:sp>
        <p:nvSpPr>
          <p:cNvPr id="5" name="Θέση αριθμού διαφάνειας 4"/>
          <p:cNvSpPr>
            <a:spLocks noGrp="1"/>
          </p:cNvSpPr>
          <p:nvPr>
            <p:ph type="sldNum" sz="quarter" idx="11"/>
          </p:nvPr>
        </p:nvSpPr>
        <p:spPr/>
        <p:txBody>
          <a:bodyPr/>
          <a:lstStyle/>
          <a:p>
            <a:pPr>
              <a:defRPr/>
            </a:pPr>
            <a:fld id="{6BA3664F-9D9C-409B-9A88-6FA655519768}" type="slidenum">
              <a:rPr lang="en-US" smtClean="0"/>
              <a:pPr>
                <a:defRPr/>
              </a:pPr>
              <a:t>7</a:t>
            </a:fld>
            <a:endParaRPr lang="en-US"/>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10"/>
          <p:cNvSpPr>
            <a:spLocks noGrp="1"/>
          </p:cNvSpPr>
          <p:nvPr>
            <p:ph type="title"/>
          </p:nvPr>
        </p:nvSpPr>
        <p:spPr/>
        <p:txBody>
          <a:bodyPr/>
          <a:lstStyle/>
          <a:p>
            <a:r>
              <a:rPr lang="el-GR" altLang="el-GR" sz="4000" dirty="0" smtClean="0"/>
              <a:t>Ασθένεια </a:t>
            </a:r>
            <a:r>
              <a:rPr lang="sk-SK" altLang="el-GR" sz="4000" dirty="0" smtClean="0"/>
              <a:t>Sparganosis</a:t>
            </a:r>
            <a:r>
              <a:rPr lang="el-GR" altLang="el-GR" sz="4000" dirty="0" smtClean="0"/>
              <a:t> </a:t>
            </a:r>
            <a:r>
              <a:rPr lang="en-US" altLang="el-GR" sz="4000" dirty="0" smtClean="0"/>
              <a:t>1/2</a:t>
            </a:r>
            <a:endParaRPr lang="el-GR" altLang="el-GR" sz="4000" dirty="0" smtClean="0"/>
          </a:p>
        </p:txBody>
      </p:sp>
      <p:sp>
        <p:nvSpPr>
          <p:cNvPr id="9" name="Footer Placeholder 8"/>
          <p:cNvSpPr>
            <a:spLocks noGrp="1"/>
          </p:cNvSpPr>
          <p:nvPr>
            <p:ph type="ftr" sz="quarter" idx="10"/>
          </p:nvPr>
        </p:nvSpPr>
        <p:spPr/>
        <p:txBody>
          <a:bodyPr/>
          <a:lstStyle/>
          <a:p>
            <a:pPr>
              <a:defRPr/>
            </a:pPr>
            <a:r>
              <a:rPr lang="el-GR" smtClean="0"/>
              <a:t>Ενότητα 11. Πλατυέλμινθες, Μεσόζωα και Νημερτίνοι</a:t>
            </a:r>
            <a:endParaRPr lang="en-US" dirty="0"/>
          </a:p>
        </p:txBody>
      </p:sp>
      <p:sp>
        <p:nvSpPr>
          <p:cNvPr id="10" name="Slide Number Placeholder 9"/>
          <p:cNvSpPr>
            <a:spLocks noGrp="1"/>
          </p:cNvSpPr>
          <p:nvPr>
            <p:ph type="sldNum" sz="quarter" idx="11"/>
          </p:nvPr>
        </p:nvSpPr>
        <p:spPr/>
        <p:txBody>
          <a:bodyPr/>
          <a:lstStyle/>
          <a:p>
            <a:pPr>
              <a:defRPr/>
            </a:pPr>
            <a:fld id="{4DB36AA3-BA8A-44B7-9649-F7237ECA29D8}" type="slidenum">
              <a:rPr lang="en-US" altLang="en-US" smtClean="0"/>
              <a:pPr>
                <a:defRPr/>
              </a:pPr>
              <a:t>70</a:t>
            </a:fld>
            <a:endParaRPr lang="en-US" altLang="en-US"/>
          </a:p>
        </p:txBody>
      </p:sp>
      <p:sp>
        <p:nvSpPr>
          <p:cNvPr id="104453" name="Content Placeholder 1"/>
          <p:cNvSpPr>
            <a:spLocks noGrp="1"/>
          </p:cNvSpPr>
          <p:nvPr>
            <p:ph idx="1"/>
          </p:nvPr>
        </p:nvSpPr>
        <p:spPr>
          <a:xfrm>
            <a:off x="431800" y="1557338"/>
            <a:ext cx="8280400" cy="4500562"/>
          </a:xfrm>
        </p:spPr>
        <p:txBody>
          <a:bodyPr/>
          <a:lstStyle/>
          <a:p>
            <a:pPr eaLnBrk="1" hangingPunct="1"/>
            <a:r>
              <a:rPr lang="el-GR" altLang="en-US" sz="2400" dirty="0" smtClean="0">
                <a:cs typeface="Times New Roman" panose="02020603050405020304" pitchFamily="18" charset="0"/>
              </a:rPr>
              <a:t>Ο άνθρωπος είναι </a:t>
            </a:r>
            <a:r>
              <a:rPr lang="el-GR" altLang="en-US" sz="2400" b="1" dirty="0" smtClean="0">
                <a:cs typeface="Times New Roman" panose="02020603050405020304" pitchFamily="18" charset="0"/>
              </a:rPr>
              <a:t>τυχαίος ξενιστής </a:t>
            </a:r>
            <a:r>
              <a:rPr lang="el-GR" altLang="en-US" sz="2400" dirty="0" smtClean="0">
                <a:cs typeface="Times New Roman" panose="02020603050405020304" pitchFamily="18" charset="0"/>
              </a:rPr>
              <a:t>για το παράσιτο. Η προνύμφη εμφανίζει αναπτυξιακά στάδια με ιδιαίτερη ονοματολογία. Η μετάδοση στους ανθρώπους γίνεται με </a:t>
            </a:r>
            <a:r>
              <a:rPr lang="el-GR" altLang="en-US" sz="2400" b="1" dirty="0" smtClean="0">
                <a:cs typeface="Times New Roman" panose="02020603050405020304" pitchFamily="18" charset="0"/>
              </a:rPr>
              <a:t>κατανάλωση μολυσμένου νερού (Καρκινοειδή) ή ωμών ψαριών, ερπετών ή αμφιβίων.</a:t>
            </a:r>
            <a:r>
              <a:rPr lang="el-GR" altLang="en-US" sz="2400" dirty="0" smtClean="0">
                <a:cs typeface="Times New Roman" panose="02020603050405020304" pitchFamily="18" charset="0"/>
              </a:rPr>
              <a:t> Οι προνύμφες προσβάλλουν διάφορα όργανα αλλά κυρίως εμφανίζονται σαν </a:t>
            </a:r>
            <a:r>
              <a:rPr lang="el-GR" altLang="en-US" sz="2400" dirty="0" err="1" smtClean="0">
                <a:cs typeface="Times New Roman" panose="02020603050405020304" pitchFamily="18" charset="0"/>
              </a:rPr>
              <a:t>κύστεις</a:t>
            </a:r>
            <a:r>
              <a:rPr lang="el-GR" altLang="en-US" sz="2400" dirty="0" smtClean="0">
                <a:cs typeface="Times New Roman" panose="02020603050405020304" pitchFamily="18" charset="0"/>
              </a:rPr>
              <a:t> στο δέρμα.</a:t>
            </a:r>
          </a:p>
          <a:p>
            <a:pPr eaLnBrk="1" hangingPunct="1"/>
            <a:r>
              <a:rPr lang="el-GR" altLang="en-US" sz="2400" b="1" dirty="0" smtClean="0">
                <a:cs typeface="Times New Roman" panose="02020603050405020304" pitchFamily="18" charset="0"/>
              </a:rPr>
              <a:t>Συμπτώματα:</a:t>
            </a:r>
            <a:r>
              <a:rPr lang="el-GR" altLang="en-US" sz="2400" dirty="0" smtClean="0">
                <a:cs typeface="Times New Roman" panose="02020603050405020304" pitchFamily="18" charset="0"/>
              </a:rPr>
              <a:t> Κυρίως </a:t>
            </a:r>
            <a:r>
              <a:rPr lang="el-GR" altLang="en-US" sz="2400" dirty="0" err="1" smtClean="0">
                <a:cs typeface="Times New Roman" panose="02020603050405020304" pitchFamily="18" charset="0"/>
              </a:rPr>
              <a:t>ασυμπωματική</a:t>
            </a:r>
            <a:r>
              <a:rPr lang="el-GR" altLang="en-US" sz="2400" dirty="0" smtClean="0">
                <a:cs typeface="Times New Roman" panose="02020603050405020304" pitchFamily="18" charset="0"/>
              </a:rPr>
              <a:t>. Οι </a:t>
            </a:r>
            <a:r>
              <a:rPr lang="el-GR" altLang="en-US" sz="2400" dirty="0" err="1" smtClean="0">
                <a:cs typeface="Times New Roman" panose="02020603050405020304" pitchFamily="18" charset="0"/>
              </a:rPr>
              <a:t>κύστεις</a:t>
            </a:r>
            <a:r>
              <a:rPr lang="el-GR" altLang="en-US" sz="2400" dirty="0" smtClean="0">
                <a:cs typeface="Times New Roman" panose="02020603050405020304" pitchFamily="18" charset="0"/>
              </a:rPr>
              <a:t> προκαλούν κνησμό και φλεγμονή.</a:t>
            </a:r>
          </a:p>
          <a:p>
            <a:pPr eaLnBrk="1" hangingPunct="1"/>
            <a:r>
              <a:rPr lang="el-GR" altLang="en-US" sz="2400" b="1" dirty="0" smtClean="0">
                <a:cs typeface="Times New Roman" panose="02020603050405020304" pitchFamily="18" charset="0"/>
              </a:rPr>
              <a:t>Διάγνωση: </a:t>
            </a:r>
            <a:r>
              <a:rPr lang="el-GR" altLang="en-US" sz="2400" dirty="0" smtClean="0">
                <a:cs typeface="Times New Roman" panose="02020603050405020304" pitchFamily="18" charset="0"/>
              </a:rPr>
              <a:t>Εντοπισμός των προνυμφών στις </a:t>
            </a:r>
            <a:r>
              <a:rPr lang="el-GR" altLang="en-US" sz="2400" dirty="0" err="1" smtClean="0">
                <a:cs typeface="Times New Roman" panose="02020603050405020304" pitchFamily="18" charset="0"/>
              </a:rPr>
              <a:t>κύστεις</a:t>
            </a:r>
            <a:r>
              <a:rPr lang="el-GR" altLang="en-US" sz="2400" dirty="0" smtClean="0">
                <a:cs typeface="Times New Roman" panose="02020603050405020304" pitchFamily="18" charset="0"/>
              </a:rPr>
              <a:t> (</a:t>
            </a:r>
            <a:r>
              <a:rPr lang="en-GB" altLang="en-US" sz="2400" dirty="0" err="1" smtClean="0">
                <a:cs typeface="Times New Roman" panose="02020603050405020304" pitchFamily="18" charset="0"/>
              </a:rPr>
              <a:t>sparganum</a:t>
            </a:r>
            <a:r>
              <a:rPr lang="en-GB" altLang="en-US" sz="2400" dirty="0" smtClean="0">
                <a:cs typeface="Times New Roman" panose="02020603050405020304" pitchFamily="18" charset="0"/>
              </a:rPr>
              <a:t>)</a:t>
            </a:r>
            <a:r>
              <a:rPr lang="el-GR" altLang="en-US" sz="2400" dirty="0" smtClean="0">
                <a:cs typeface="Times New Roman" panose="02020603050405020304" pitchFamily="18" charset="0"/>
              </a:rPr>
              <a:t>. Καταπολέμηση: </a:t>
            </a:r>
            <a:r>
              <a:rPr lang="el-GR" altLang="en-US" sz="2400" b="1" dirty="0" smtClean="0">
                <a:cs typeface="Times New Roman" panose="02020603050405020304" pitchFamily="18" charset="0"/>
              </a:rPr>
              <a:t>Χειρουργική αφαίρεση </a:t>
            </a:r>
            <a:r>
              <a:rPr lang="el-GR" altLang="en-US" sz="2400" b="1" dirty="0" err="1" smtClean="0">
                <a:cs typeface="Times New Roman" panose="02020603050405020304" pitchFamily="18" charset="0"/>
              </a:rPr>
              <a:t>κύστεων</a:t>
            </a:r>
            <a:r>
              <a:rPr lang="el-GR" altLang="en-US" sz="2400" dirty="0" smtClean="0">
                <a:cs typeface="Times New Roman" panose="02020603050405020304" pitchFamily="18" charset="0"/>
              </a:rPr>
              <a:t>. Δεν υπάρχουν ενδεικνυόμενα φάρμακα. </a:t>
            </a:r>
            <a:r>
              <a:rPr lang="el-GR" altLang="en-US" sz="2400" b="1" dirty="0" smtClean="0">
                <a:cs typeface="Times New Roman" panose="02020603050405020304" pitchFamily="18" charset="0"/>
              </a:rPr>
              <a:t>Σπάνια ασθένεια</a:t>
            </a:r>
            <a:r>
              <a:rPr lang="el-GR" altLang="en-US" sz="2400" dirty="0" smtClean="0">
                <a:cs typeface="Times New Roman" panose="02020603050405020304" pitchFamily="18" charset="0"/>
              </a:rPr>
              <a:t>.</a:t>
            </a:r>
          </a:p>
          <a:p>
            <a:endParaRPr lang="el-GR" altLang="el-GR" sz="2600" dirty="0" smtClean="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0"/>
          <p:cNvSpPr>
            <a:spLocks noGrp="1"/>
          </p:cNvSpPr>
          <p:nvPr>
            <p:ph type="title"/>
          </p:nvPr>
        </p:nvSpPr>
        <p:spPr/>
        <p:txBody>
          <a:bodyPr/>
          <a:lstStyle/>
          <a:p>
            <a:r>
              <a:rPr lang="el-GR" altLang="el-GR" sz="4000" dirty="0"/>
              <a:t>Ασθένεια </a:t>
            </a:r>
            <a:r>
              <a:rPr lang="en-US" altLang="el-GR" sz="4000" dirty="0" err="1"/>
              <a:t>Sparganosis</a:t>
            </a:r>
            <a:r>
              <a:rPr lang="en-US" altLang="el-GR" sz="4000" dirty="0"/>
              <a:t> </a:t>
            </a:r>
            <a:r>
              <a:rPr lang="en-US" altLang="el-GR" sz="4000" dirty="0" smtClean="0"/>
              <a:t>2/2</a:t>
            </a:r>
            <a:endParaRPr lang="el-GR" altLang="el-GR" sz="4000" dirty="0" smtClean="0"/>
          </a:p>
        </p:txBody>
      </p:sp>
      <p:sp>
        <p:nvSpPr>
          <p:cNvPr id="9" name="Footer Placeholder 8"/>
          <p:cNvSpPr>
            <a:spLocks noGrp="1"/>
          </p:cNvSpPr>
          <p:nvPr>
            <p:ph type="ftr" sz="quarter" idx="10"/>
          </p:nvPr>
        </p:nvSpPr>
        <p:spPr/>
        <p:txBody>
          <a:bodyPr/>
          <a:lstStyle/>
          <a:p>
            <a:pPr>
              <a:defRPr/>
            </a:pPr>
            <a:r>
              <a:rPr lang="el-GR" smtClean="0"/>
              <a:t>Ενότητα 11. Πλατυέλμινθες, Μεσόζωα και Νημερτίνοι</a:t>
            </a:r>
            <a:endParaRPr lang="en-US" dirty="0"/>
          </a:p>
        </p:txBody>
      </p:sp>
      <p:sp>
        <p:nvSpPr>
          <p:cNvPr id="10" name="Slide Number Placeholder 9"/>
          <p:cNvSpPr>
            <a:spLocks noGrp="1"/>
          </p:cNvSpPr>
          <p:nvPr>
            <p:ph type="sldNum" sz="quarter" idx="11"/>
          </p:nvPr>
        </p:nvSpPr>
        <p:spPr/>
        <p:txBody>
          <a:bodyPr/>
          <a:lstStyle/>
          <a:p>
            <a:pPr>
              <a:defRPr/>
            </a:pPr>
            <a:fld id="{7AFF5FDC-78D7-431B-BCCE-05780DFACD30}" type="slidenum">
              <a:rPr lang="en-US" altLang="en-US" smtClean="0"/>
              <a:pPr>
                <a:defRPr/>
              </a:pPr>
              <a:t>71</a:t>
            </a:fld>
            <a:endParaRPr lang="en-US" altLang="en-US"/>
          </a:p>
        </p:txBody>
      </p:sp>
      <p:pic>
        <p:nvPicPr>
          <p:cNvPr id="105477" name="Θέση περιεχομένου 4"/>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698625" y="1657350"/>
            <a:ext cx="5749925" cy="4481513"/>
          </a:xfrm>
        </p:spPr>
      </p:pic>
      <p:sp>
        <p:nvSpPr>
          <p:cNvPr id="13" name="TextBox 12"/>
          <p:cNvSpPr txBox="1"/>
          <p:nvPr/>
        </p:nvSpPr>
        <p:spPr>
          <a:xfrm>
            <a:off x="6948488" y="5837238"/>
            <a:ext cx="341760" cy="276999"/>
          </a:xfrm>
          <a:prstGeom prst="rect">
            <a:avLst/>
          </a:prstGeom>
          <a:noFill/>
        </p:spPr>
        <p:txBody>
          <a:bodyPr wrap="none">
            <a:spAutoFit/>
          </a:bodyPr>
          <a:lstStyle/>
          <a:p>
            <a:pPr>
              <a:defRPr/>
            </a:pPr>
            <a:r>
              <a:rPr lang="en-US" sz="1200" b="1" dirty="0" smtClean="0">
                <a:latin typeface="+mj-lt"/>
              </a:rPr>
              <a:t>4</a:t>
            </a:r>
            <a:r>
              <a:rPr lang="el-GR" sz="1200" b="1" dirty="0" smtClean="0">
                <a:latin typeface="+mj-lt"/>
              </a:rPr>
              <a:t>4</a:t>
            </a:r>
            <a:endParaRPr lang="el-GR" sz="1200" b="1" dirty="0">
              <a:latin typeface="+mj-lt"/>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Τίτλος 1"/>
          <p:cNvSpPr>
            <a:spLocks noGrp="1"/>
          </p:cNvSpPr>
          <p:nvPr>
            <p:ph type="title"/>
          </p:nvPr>
        </p:nvSpPr>
        <p:spPr>
          <a:xfrm>
            <a:off x="623888" y="1709738"/>
            <a:ext cx="7886700" cy="2852737"/>
          </a:xfrm>
        </p:spPr>
        <p:txBody>
          <a:bodyPr/>
          <a:lstStyle/>
          <a:p>
            <a:r>
              <a:rPr lang="el-GR" altLang="en-US" smtClean="0"/>
              <a:t>Τέλος Ενότητας</a:t>
            </a:r>
            <a:endParaRPr lang="en-US" altLang="en-US" dirty="0" smtClean="0"/>
          </a:p>
        </p:txBody>
      </p:sp>
      <p:sp useBgFill="1">
        <p:nvSpPr>
          <p:cNvPr id="108547" name="Text Placeholder 8"/>
          <p:cNvSpPr>
            <a:spLocks noGrp="1"/>
          </p:cNvSpPr>
          <p:nvPr>
            <p:ph type="body" idx="1"/>
          </p:nvPr>
        </p:nvSpPr>
        <p:spPr>
          <a:xfrm>
            <a:off x="623888" y="4589463"/>
            <a:ext cx="7886700" cy="1500187"/>
          </a:xfrm>
        </p:spPr>
        <p:txBody>
          <a:bodyPr/>
          <a:lstStyle/>
          <a:p>
            <a:endParaRPr lang="en-US" altLang="en-US" smtClean="0"/>
          </a:p>
        </p:txBody>
      </p:sp>
      <p:sp>
        <p:nvSpPr>
          <p:cNvPr id="5" name="Θέση υποσέλιδου 4"/>
          <p:cNvSpPr>
            <a:spLocks noGrp="1"/>
          </p:cNvSpPr>
          <p:nvPr>
            <p:ph type="ftr" sz="quarter" idx="10"/>
          </p:nvPr>
        </p:nvSpPr>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defRPr/>
            </a:pPr>
            <a:r>
              <a:rPr lang="el-GR" altLang="en-US" smtClean="0">
                <a:solidFill>
                  <a:srgbClr val="898989"/>
                </a:solidFill>
                <a:latin typeface="Calibri" panose="020F0502020204030204" pitchFamily="34" charset="0"/>
              </a:rPr>
              <a:t>Ενότητα 11. Πλατυέλμινθες, Μεσόζωα και Νημερτίνοι</a:t>
            </a:r>
            <a:endParaRPr lang="el-GR" altLang="en-US">
              <a:solidFill>
                <a:srgbClr val="898989"/>
              </a:solidFill>
              <a:latin typeface="Calibri" panose="020F0502020204030204" pitchFamily="34" charset="0"/>
            </a:endParaRPr>
          </a:p>
        </p:txBody>
      </p:sp>
      <p:sp>
        <p:nvSpPr>
          <p:cNvPr id="6" name="Θέση αριθμού διαφάνειας 5"/>
          <p:cNvSpPr>
            <a:spLocks noGrp="1"/>
          </p:cNvSpPr>
          <p:nvPr>
            <p:ph type="sldNum" sz="quarter" idx="11"/>
          </p:nvPr>
        </p:nvSpPr>
        <p:spPr/>
        <p:txBody>
          <a:bodyPr/>
          <a:lstStyle/>
          <a:p>
            <a:pPr>
              <a:defRPr/>
            </a:pPr>
            <a:fld id="{64A719F3-E856-40BE-92DC-719FDAAC4FFC}" type="slidenum">
              <a:rPr lang="el-GR" smtClean="0"/>
              <a:pPr>
                <a:defRPr/>
              </a:pPr>
              <a:t>72</a:t>
            </a:fld>
            <a:endParaRPr lang="el-GR" dirty="0"/>
          </a:p>
        </p:txBody>
      </p:sp>
    </p:spTree>
  </p:cSld>
  <p:clrMapOvr>
    <a:masterClrMapping/>
  </p:clrMapOvr>
  <p:transition spd="slow"/>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6"/>
          <p:cNvSpPr>
            <a:spLocks noGrp="1"/>
          </p:cNvSpPr>
          <p:nvPr>
            <p:ph type="title"/>
          </p:nvPr>
        </p:nvSpPr>
        <p:spPr>
          <a:xfrm>
            <a:off x="606425" y="425450"/>
            <a:ext cx="7886700" cy="1325563"/>
          </a:xfrm>
        </p:spPr>
        <p:txBody>
          <a:bodyPr/>
          <a:lstStyle/>
          <a:p>
            <a:r>
              <a:rPr lang="el-GR" altLang="en-US" smtClean="0"/>
              <a:t>Χρηματοδότηση</a:t>
            </a:r>
            <a:endParaRPr lang="en-US" altLang="en-US" smtClean="0"/>
          </a:p>
        </p:txBody>
      </p:sp>
      <p:sp useBgFill="1">
        <p:nvSpPr>
          <p:cNvPr id="110595" name="Content Placeholder 7"/>
          <p:cNvSpPr>
            <a:spLocks noGrp="1"/>
          </p:cNvSpPr>
          <p:nvPr>
            <p:ph idx="1"/>
          </p:nvPr>
        </p:nvSpPr>
        <p:spPr/>
        <p:txBody>
          <a:bodyPr/>
          <a:lstStyle/>
          <a:p>
            <a:r>
              <a:rPr lang="el-GR" altLang="en-US" sz="2000" smtClean="0"/>
              <a:t>Το παρόν εκπαιδευτικό υλικό έχει αναπτυχθεί στ</a:t>
            </a:r>
            <a:r>
              <a:rPr lang="en-US" altLang="en-US" sz="2000" smtClean="0"/>
              <a:t>o</a:t>
            </a:r>
            <a:r>
              <a:rPr lang="el-GR" altLang="en-US" sz="2000" smtClean="0"/>
              <a:t> πλαίσι</a:t>
            </a:r>
            <a:r>
              <a:rPr lang="en-US" altLang="en-US" sz="2000" smtClean="0"/>
              <a:t>o</a:t>
            </a:r>
            <a:r>
              <a:rPr lang="el-GR" altLang="en-US" sz="2000" smtClean="0"/>
              <a:t> του εκπαιδευτικού έργου του διδάσκοντα.</a:t>
            </a:r>
            <a:endParaRPr lang="en-US" altLang="en-US" sz="2000" smtClean="0"/>
          </a:p>
          <a:p>
            <a:r>
              <a:rPr lang="el-GR" altLang="en-US" sz="2000" smtClean="0"/>
              <a:t>Το έργο «</a:t>
            </a:r>
            <a:r>
              <a:rPr lang="el-GR" altLang="en-US" sz="2000" b="1" smtClean="0"/>
              <a:t>Ανοικτά Ακαδημαϊκά Μαθήματα στο Πανεπιστήμιο Αθηνών</a:t>
            </a:r>
            <a:r>
              <a:rPr lang="el-GR" altLang="en-US" sz="2000" smtClean="0"/>
              <a:t>» έχει χρηματοδοτήσει μόνο την αναδιαμόρφωση του εκπαιδευτικού υλικού. </a:t>
            </a:r>
            <a:endParaRPr lang="en-US" altLang="en-US" sz="2000" smtClean="0"/>
          </a:p>
          <a:p>
            <a:r>
              <a:rPr lang="el-GR" altLang="en-US" sz="200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a:p>
            <a:endParaRPr lang="en-US" altLang="en-US" smtClean="0"/>
          </a:p>
        </p:txBody>
      </p:sp>
      <p:sp>
        <p:nvSpPr>
          <p:cNvPr id="5" name="Footer Placeholder 4"/>
          <p:cNvSpPr>
            <a:spLocks noGrp="1"/>
          </p:cNvSpPr>
          <p:nvPr>
            <p:ph type="ftr" sz="quarter" idx="10"/>
          </p:nvPr>
        </p:nvSpPr>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defRPr/>
            </a:pPr>
            <a:r>
              <a:rPr lang="el-GR" altLang="en-US" smtClean="0">
                <a:solidFill>
                  <a:srgbClr val="898989"/>
                </a:solidFill>
                <a:latin typeface="Calibri" panose="020F0502020204030204" pitchFamily="34" charset="0"/>
              </a:rPr>
              <a:t>Ενότητα 11. Πλατυέλμινθες, Μεσόζωα και Νημερτίνοι</a:t>
            </a:r>
            <a:endParaRPr lang="el-GR" altLang="en-US">
              <a:solidFill>
                <a:srgbClr val="898989"/>
              </a:solidFill>
              <a:latin typeface="Calibri" panose="020F0502020204030204" pitchFamily="34" charset="0"/>
            </a:endParaRPr>
          </a:p>
        </p:txBody>
      </p:sp>
      <p:sp>
        <p:nvSpPr>
          <p:cNvPr id="6" name="Slide Number Placeholder 5"/>
          <p:cNvSpPr>
            <a:spLocks noGrp="1"/>
          </p:cNvSpPr>
          <p:nvPr>
            <p:ph type="sldNum" sz="quarter" idx="11"/>
          </p:nvPr>
        </p:nvSpPr>
        <p:spPr/>
        <p:txBody>
          <a:bodyPr/>
          <a:lstStyle/>
          <a:p>
            <a:pPr>
              <a:defRPr/>
            </a:pPr>
            <a:fld id="{821D613D-5AE9-4DE2-82F0-D8FA94D40AB4}" type="slidenum">
              <a:rPr lang="el-GR" smtClean="0"/>
              <a:pPr>
                <a:defRPr/>
              </a:pPr>
              <a:t>73</a:t>
            </a:fld>
            <a:endParaRPr lang="el-GR" dirty="0"/>
          </a:p>
        </p:txBody>
      </p:sp>
      <p:pic>
        <p:nvPicPr>
          <p:cNvPr id="110598" name="Picture 8" descr="Λογότυπο Επιχειρησιακού Προγράμματος Εκπαίδευση και Δια βίου Μάθηση"/>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4652963"/>
            <a:ext cx="5502275"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le 5"/>
          <p:cNvSpPr>
            <a:spLocks noGrp="1"/>
          </p:cNvSpPr>
          <p:nvPr>
            <p:ph type="title"/>
          </p:nvPr>
        </p:nvSpPr>
        <p:spPr>
          <a:xfrm>
            <a:off x="623888" y="1709738"/>
            <a:ext cx="7886700" cy="2852737"/>
          </a:xfrm>
        </p:spPr>
        <p:txBody>
          <a:bodyPr/>
          <a:lstStyle/>
          <a:p>
            <a:r>
              <a:rPr lang="el-GR" altLang="en-US" smtClean="0"/>
              <a:t>Σημειώματα</a:t>
            </a:r>
            <a:endParaRPr lang="en-US" altLang="en-US" smtClean="0"/>
          </a:p>
        </p:txBody>
      </p:sp>
      <p:sp useBgFill="1">
        <p:nvSpPr>
          <p:cNvPr id="111619" name="Text Placeholder 6"/>
          <p:cNvSpPr>
            <a:spLocks noGrp="1"/>
          </p:cNvSpPr>
          <p:nvPr>
            <p:ph type="body" idx="1"/>
          </p:nvPr>
        </p:nvSpPr>
        <p:spPr>
          <a:xfrm>
            <a:off x="623888" y="4589463"/>
            <a:ext cx="7886700" cy="1500187"/>
          </a:xfrm>
        </p:spPr>
        <p:txBody>
          <a:bodyPr/>
          <a:lstStyle/>
          <a:p>
            <a:endParaRPr lang="en-US" altLang="en-US" smtClean="0"/>
          </a:p>
        </p:txBody>
      </p:sp>
      <p:sp>
        <p:nvSpPr>
          <p:cNvPr id="4" name="Footer Placeholder 3"/>
          <p:cNvSpPr>
            <a:spLocks noGrp="1"/>
          </p:cNvSpPr>
          <p:nvPr>
            <p:ph type="ftr" sz="quarter" idx="10"/>
          </p:nvPr>
        </p:nvSpPr>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defRPr/>
            </a:pPr>
            <a:r>
              <a:rPr lang="el-GR" altLang="en-US" smtClean="0">
                <a:solidFill>
                  <a:srgbClr val="898989"/>
                </a:solidFill>
                <a:latin typeface="Calibri" panose="020F0502020204030204" pitchFamily="34" charset="0"/>
              </a:rPr>
              <a:t>Ενότητα 11. Πλατυέλμινθες, Μεσόζωα και Νημερτίνοι</a:t>
            </a:r>
            <a:endParaRPr lang="el-GR" altLang="en-US">
              <a:solidFill>
                <a:srgbClr val="898989"/>
              </a:solidFill>
              <a:latin typeface="Calibri" panose="020F0502020204030204" pitchFamily="34" charset="0"/>
            </a:endParaRPr>
          </a:p>
        </p:txBody>
      </p:sp>
      <p:sp>
        <p:nvSpPr>
          <p:cNvPr id="5" name="Slide Number Placeholder 4"/>
          <p:cNvSpPr>
            <a:spLocks noGrp="1"/>
          </p:cNvSpPr>
          <p:nvPr>
            <p:ph type="sldNum" sz="quarter" idx="11"/>
          </p:nvPr>
        </p:nvSpPr>
        <p:spPr/>
        <p:txBody>
          <a:bodyPr/>
          <a:lstStyle/>
          <a:p>
            <a:pPr>
              <a:defRPr/>
            </a:pPr>
            <a:fld id="{2679779B-FB1A-47CA-8ED7-356B2A32E240}" type="slidenum">
              <a:rPr lang="el-GR" smtClean="0"/>
              <a:pPr>
                <a:defRPr/>
              </a:pPr>
              <a:t>74</a:t>
            </a:fld>
            <a:endParaRPr lang="el-GR"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5"/>
          <p:cNvSpPr>
            <a:spLocks noGrp="1"/>
          </p:cNvSpPr>
          <p:nvPr>
            <p:ph type="title"/>
          </p:nvPr>
        </p:nvSpPr>
        <p:spPr>
          <a:xfrm>
            <a:off x="0" y="365125"/>
            <a:ext cx="9144000" cy="1325563"/>
          </a:xfrm>
        </p:spPr>
        <p:txBody>
          <a:bodyPr/>
          <a:lstStyle/>
          <a:p>
            <a:r>
              <a:rPr lang="el-GR" altLang="en-US" sz="4000" smtClean="0"/>
              <a:t>Σημείωμα Ιστορικού Εκδόσεων</a:t>
            </a:r>
            <a:r>
              <a:rPr lang="en-US" altLang="en-US" sz="4000" smtClean="0"/>
              <a:t> </a:t>
            </a:r>
            <a:r>
              <a:rPr lang="el-GR" altLang="en-US" sz="4000" smtClean="0"/>
              <a:t>Έργου</a:t>
            </a:r>
            <a:endParaRPr lang="en-US" altLang="en-US" sz="4000" smtClean="0"/>
          </a:p>
        </p:txBody>
      </p:sp>
      <p:sp useBgFill="1">
        <p:nvSpPr>
          <p:cNvPr id="112643" name="Content Placeholder 6"/>
          <p:cNvSpPr>
            <a:spLocks noGrp="1"/>
          </p:cNvSpPr>
          <p:nvPr>
            <p:ph idx="1"/>
          </p:nvPr>
        </p:nvSpPr>
        <p:spPr>
          <a:xfrm>
            <a:off x="428625" y="1690688"/>
            <a:ext cx="8286750" cy="4351337"/>
          </a:xfrm>
        </p:spPr>
        <p:txBody>
          <a:bodyPr/>
          <a:lstStyle/>
          <a:p>
            <a:pPr marL="0" indent="0">
              <a:buFont typeface="Arial" panose="020B0604020202020204" pitchFamily="34" charset="0"/>
              <a:buNone/>
            </a:pPr>
            <a:r>
              <a:rPr lang="el-GR" altLang="en-US" sz="2000" smtClean="0"/>
              <a:t>Το παρόν έργο αποτελεί την έκδοση 1.0. </a:t>
            </a:r>
          </a:p>
        </p:txBody>
      </p:sp>
      <p:sp>
        <p:nvSpPr>
          <p:cNvPr id="4" name="Footer Placeholder 3"/>
          <p:cNvSpPr>
            <a:spLocks noGrp="1"/>
          </p:cNvSpPr>
          <p:nvPr>
            <p:ph type="ftr" sz="quarter" idx="10"/>
          </p:nvPr>
        </p:nvSpPr>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defRPr/>
            </a:pPr>
            <a:r>
              <a:rPr lang="el-GR" altLang="en-US" smtClean="0">
                <a:solidFill>
                  <a:srgbClr val="898989"/>
                </a:solidFill>
                <a:latin typeface="Calibri" panose="020F0502020204030204" pitchFamily="34" charset="0"/>
              </a:rPr>
              <a:t>Ενότητα 11. Πλατυέλμινθες, Μεσόζωα και Νημερτίνοι</a:t>
            </a:r>
            <a:endParaRPr lang="el-GR" altLang="en-US">
              <a:solidFill>
                <a:srgbClr val="898989"/>
              </a:solidFill>
              <a:latin typeface="Calibri" panose="020F0502020204030204" pitchFamily="34" charset="0"/>
            </a:endParaRPr>
          </a:p>
        </p:txBody>
      </p:sp>
      <p:sp>
        <p:nvSpPr>
          <p:cNvPr id="5" name="Slide Number Placeholder 4"/>
          <p:cNvSpPr>
            <a:spLocks noGrp="1"/>
          </p:cNvSpPr>
          <p:nvPr>
            <p:ph type="sldNum" sz="quarter" idx="11"/>
          </p:nvPr>
        </p:nvSpPr>
        <p:spPr/>
        <p:txBody>
          <a:bodyPr/>
          <a:lstStyle/>
          <a:p>
            <a:pPr>
              <a:defRPr/>
            </a:pPr>
            <a:fld id="{5911F546-0C8F-4432-ACA8-6C0ADB8BBB42}" type="slidenum">
              <a:rPr lang="el-GR" smtClean="0"/>
              <a:pPr>
                <a:defRPr/>
              </a:pPr>
              <a:t>75</a:t>
            </a:fld>
            <a:endParaRPr lang="el-GR"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itle 5"/>
          <p:cNvSpPr>
            <a:spLocks noGrp="1"/>
          </p:cNvSpPr>
          <p:nvPr>
            <p:ph type="title"/>
          </p:nvPr>
        </p:nvSpPr>
        <p:spPr>
          <a:xfrm>
            <a:off x="0" y="365125"/>
            <a:ext cx="9144000" cy="1325563"/>
          </a:xfrm>
        </p:spPr>
        <p:txBody>
          <a:bodyPr/>
          <a:lstStyle/>
          <a:p>
            <a:r>
              <a:rPr lang="el-GR" altLang="en-US" sz="4000" smtClean="0"/>
              <a:t>Σημείωμα Αναφοράς</a:t>
            </a:r>
            <a:endParaRPr lang="en-US" altLang="en-US" sz="4000" smtClean="0"/>
          </a:p>
        </p:txBody>
      </p:sp>
      <p:sp useBgFill="1">
        <p:nvSpPr>
          <p:cNvPr id="113667" name="Content Placeholder 6"/>
          <p:cNvSpPr>
            <a:spLocks noGrp="1"/>
          </p:cNvSpPr>
          <p:nvPr>
            <p:ph idx="1"/>
          </p:nvPr>
        </p:nvSpPr>
        <p:spPr>
          <a:xfrm>
            <a:off x="428625" y="1690688"/>
            <a:ext cx="8286750" cy="4351337"/>
          </a:xfrm>
        </p:spPr>
        <p:txBody>
          <a:bodyPr/>
          <a:lstStyle/>
          <a:p>
            <a:pPr marL="0" indent="0">
              <a:buNone/>
            </a:pPr>
            <a:r>
              <a:rPr lang="el-GR" altLang="en-US" sz="2000" dirty="0" err="1" smtClean="0"/>
              <a:t>Copyright</a:t>
            </a:r>
            <a:r>
              <a:rPr lang="el-GR" altLang="en-US" sz="2000" dirty="0" smtClean="0"/>
              <a:t> </a:t>
            </a:r>
            <a:r>
              <a:rPr lang="el-GR" altLang="en-US" sz="2000" dirty="0" err="1" smtClean="0"/>
              <a:t>Εθνικόν</a:t>
            </a:r>
            <a:r>
              <a:rPr lang="el-GR" altLang="en-US" sz="2000" dirty="0" smtClean="0"/>
              <a:t> και </a:t>
            </a:r>
            <a:r>
              <a:rPr lang="el-GR" altLang="en-US" sz="2000" dirty="0" err="1" smtClean="0"/>
              <a:t>Καποδιστριακόν</a:t>
            </a:r>
            <a:r>
              <a:rPr lang="el-GR" altLang="en-US" sz="2000" dirty="0" smtClean="0"/>
              <a:t> </a:t>
            </a:r>
            <a:r>
              <a:rPr lang="el-GR" altLang="en-US" sz="2000" dirty="0" err="1" smtClean="0"/>
              <a:t>Πανεπιστήμιον</a:t>
            </a:r>
            <a:r>
              <a:rPr lang="el-GR" altLang="en-US" sz="2000" dirty="0" smtClean="0"/>
              <a:t> Αθηνών</a:t>
            </a:r>
            <a:r>
              <a:rPr lang="en-US" altLang="en-US" sz="2000" dirty="0" smtClean="0"/>
              <a:t>, </a:t>
            </a:r>
            <a:r>
              <a:rPr lang="el-GR" altLang="en-US" sz="2000" dirty="0" smtClean="0"/>
              <a:t>Σκαρλάτος </a:t>
            </a:r>
            <a:r>
              <a:rPr lang="el-GR" altLang="en-US" sz="2000" dirty="0" err="1" smtClean="0"/>
              <a:t>Ντέντος</a:t>
            </a:r>
            <a:r>
              <a:rPr lang="el-GR" altLang="en-US" sz="2000" dirty="0" smtClean="0"/>
              <a:t>, </a:t>
            </a:r>
            <a:r>
              <a:rPr lang="el-GR" altLang="en-US" sz="2000" dirty="0" smtClean="0"/>
              <a:t>Επίκουρος Καθηγητής. «Ζωολογία Ι.</a:t>
            </a:r>
            <a:r>
              <a:rPr lang="el-GR" altLang="en-US" sz="2000" dirty="0" smtClean="0">
                <a:solidFill>
                  <a:srgbClr val="FF0000"/>
                </a:solidFill>
              </a:rPr>
              <a:t> </a:t>
            </a:r>
            <a:r>
              <a:rPr lang="el-GR" altLang="en-US" sz="2000" dirty="0" smtClean="0"/>
              <a:t>Ενότητα 11</a:t>
            </a:r>
            <a:r>
              <a:rPr lang="el-GR" altLang="en-US" sz="2000" dirty="0"/>
              <a:t>. </a:t>
            </a:r>
            <a:r>
              <a:rPr lang="el-GR" altLang="en-US" sz="2000" dirty="0" err="1"/>
              <a:t>Πλατυέλμινθες</a:t>
            </a:r>
            <a:r>
              <a:rPr lang="el-GR" altLang="en-US" sz="2000" dirty="0"/>
              <a:t>, </a:t>
            </a:r>
            <a:r>
              <a:rPr lang="el-GR" altLang="en-US" sz="2000" dirty="0" err="1"/>
              <a:t>Μεσόζωα</a:t>
            </a:r>
            <a:r>
              <a:rPr lang="el-GR" altLang="en-US" sz="2000" dirty="0"/>
              <a:t> και </a:t>
            </a:r>
            <a:r>
              <a:rPr lang="el-GR" altLang="en-US" sz="2000" dirty="0" err="1" smtClean="0"/>
              <a:t>Νημερτίνοι</a:t>
            </a:r>
            <a:r>
              <a:rPr lang="el-GR" altLang="en-US" sz="2000" dirty="0" smtClean="0"/>
              <a:t>». Έκδοση: 1.0. Αθήνα 2014. Διαθέσιμο από τη δικτυακή διεύθυνση: </a:t>
            </a:r>
            <a:r>
              <a:rPr lang="en-GB" altLang="en-US" sz="2000" dirty="0" smtClean="0"/>
              <a:t>http://opencourses.uoa.gr/courses/BIOL3/</a:t>
            </a:r>
            <a:r>
              <a:rPr lang="el-GR" altLang="en-US" sz="2000" dirty="0" smtClean="0"/>
              <a:t>.</a:t>
            </a:r>
          </a:p>
          <a:p>
            <a:pPr marL="0" indent="0"/>
            <a:endParaRPr lang="el-GR" altLang="en-US" dirty="0" smtClean="0"/>
          </a:p>
          <a:p>
            <a:pPr marL="0" indent="0"/>
            <a:endParaRPr lang="en-US" altLang="en-US" dirty="0" smtClean="0"/>
          </a:p>
        </p:txBody>
      </p:sp>
      <p:sp>
        <p:nvSpPr>
          <p:cNvPr id="4" name="Footer Placeholder 3"/>
          <p:cNvSpPr>
            <a:spLocks noGrp="1"/>
          </p:cNvSpPr>
          <p:nvPr>
            <p:ph type="ftr" sz="quarter" idx="10"/>
          </p:nvPr>
        </p:nvSpPr>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defRPr/>
            </a:pPr>
            <a:r>
              <a:rPr lang="el-GR" altLang="en-US" smtClean="0">
                <a:solidFill>
                  <a:srgbClr val="898989"/>
                </a:solidFill>
                <a:latin typeface="Calibri" panose="020F0502020204030204" pitchFamily="34" charset="0"/>
              </a:rPr>
              <a:t>Ενότητα 11. Πλατυέλμινθες, Μεσόζωα και Νημερτίνοι</a:t>
            </a:r>
            <a:endParaRPr lang="el-GR" altLang="en-US">
              <a:solidFill>
                <a:srgbClr val="898989"/>
              </a:solidFill>
              <a:latin typeface="Calibri" panose="020F0502020204030204" pitchFamily="34" charset="0"/>
            </a:endParaRPr>
          </a:p>
        </p:txBody>
      </p:sp>
      <p:sp>
        <p:nvSpPr>
          <p:cNvPr id="5" name="Slide Number Placeholder 4"/>
          <p:cNvSpPr>
            <a:spLocks noGrp="1"/>
          </p:cNvSpPr>
          <p:nvPr>
            <p:ph type="sldNum" sz="quarter" idx="11"/>
          </p:nvPr>
        </p:nvSpPr>
        <p:spPr/>
        <p:txBody>
          <a:bodyPr/>
          <a:lstStyle/>
          <a:p>
            <a:pPr>
              <a:defRPr/>
            </a:pPr>
            <a:fld id="{681EBA9A-717F-4E81-A601-969B4396BD57}" type="slidenum">
              <a:rPr lang="el-GR" smtClean="0"/>
              <a:pPr>
                <a:defRPr/>
              </a:pPr>
              <a:t>76</a:t>
            </a:fld>
            <a:endParaRPr lang="el-GR"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5"/>
          <p:cNvSpPr>
            <a:spLocks noGrp="1"/>
          </p:cNvSpPr>
          <p:nvPr>
            <p:ph type="title"/>
          </p:nvPr>
        </p:nvSpPr>
        <p:spPr/>
        <p:txBody>
          <a:bodyPr/>
          <a:lstStyle/>
          <a:p>
            <a:r>
              <a:rPr lang="el-GR" altLang="en-US" smtClean="0"/>
              <a:t>Σημείωμα Αδειοδότησης</a:t>
            </a:r>
            <a:endParaRPr lang="en-US" altLang="en-US" smtClean="0"/>
          </a:p>
        </p:txBody>
      </p:sp>
      <p:sp>
        <p:nvSpPr>
          <p:cNvPr id="4" name="Footer Placeholder 3"/>
          <p:cNvSpPr>
            <a:spLocks noGrp="1"/>
          </p:cNvSpPr>
          <p:nvPr>
            <p:ph type="ftr" sz="quarter" idx="10"/>
          </p:nvPr>
        </p:nvSpPr>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defRPr/>
            </a:pPr>
            <a:r>
              <a:rPr lang="el-GR" altLang="en-US" smtClean="0">
                <a:solidFill>
                  <a:srgbClr val="898989"/>
                </a:solidFill>
                <a:latin typeface="Calibri" panose="020F0502020204030204" pitchFamily="34" charset="0"/>
              </a:rPr>
              <a:t>Ενότητα 11. Πλατυέλμινθες, Μεσόζωα και Νημερτίνοι</a:t>
            </a:r>
            <a:endParaRPr lang="el-GR" altLang="en-US">
              <a:solidFill>
                <a:srgbClr val="898989"/>
              </a:solidFill>
              <a:latin typeface="Calibri" panose="020F0502020204030204" pitchFamily="34" charset="0"/>
            </a:endParaRPr>
          </a:p>
        </p:txBody>
      </p:sp>
      <p:sp>
        <p:nvSpPr>
          <p:cNvPr id="5" name="Slide Number Placeholder 4"/>
          <p:cNvSpPr>
            <a:spLocks noGrp="1"/>
          </p:cNvSpPr>
          <p:nvPr>
            <p:ph type="sldNum" sz="quarter" idx="11"/>
          </p:nvPr>
        </p:nvSpPr>
        <p:spPr/>
        <p:txBody>
          <a:bodyPr/>
          <a:lstStyle/>
          <a:p>
            <a:pPr>
              <a:defRPr/>
            </a:pPr>
            <a:fld id="{BB4AC124-1D3B-4BA9-831F-35B6CDCD4A06}" type="slidenum">
              <a:rPr lang="el-GR" smtClean="0"/>
              <a:pPr>
                <a:defRPr/>
              </a:pPr>
              <a:t>77</a:t>
            </a:fld>
            <a:endParaRPr lang="el-GR" dirty="0"/>
          </a:p>
        </p:txBody>
      </p:sp>
      <p:sp>
        <p:nvSpPr>
          <p:cNvPr id="114693" name="Content Placeholder 2"/>
          <p:cNvSpPr txBox="1">
            <a:spLocks/>
          </p:cNvSpPr>
          <p:nvPr/>
        </p:nvSpPr>
        <p:spPr bwMode="auto">
          <a:xfrm>
            <a:off x="107950" y="1371600"/>
            <a:ext cx="8928100"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685800" indent="-22860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eaLnBrk="1" hangingPunct="1">
              <a:buFont typeface="Arial" panose="020B0604020202020204" pitchFamily="34" charset="0"/>
              <a:buNone/>
            </a:pPr>
            <a:r>
              <a:rPr lang="el-GR" altLang="en-US" sz="2000"/>
              <a:t>Το παρόν υλικό διατίθεται με τους όρους της άδειας χρήσης Creative Commons Αναφορά, Μη Εμπορική Χρήση Παρόμοια Διανομή 4.0 [1] ή μεταγενέστερη, Διεθνής Έκδοση.   Εξαιρούνται τα αυτοτελή έργα τρίτων π.χ. φωτογραφίες, διαγράμματα κ.λ.π.,  τα οποία εμπεριέχονται σε αυτό και τα οποία αναφέρονται μαζί με τους όρους χρήσης τους στο «Σημείωμα Χρήσης Έργων Τρίτων».                     </a:t>
            </a:r>
          </a:p>
          <a:p>
            <a:pPr eaLnBrk="1" hangingPunct="1">
              <a:buFont typeface="Arial" panose="020B0604020202020204" pitchFamily="34" charset="0"/>
              <a:buNone/>
            </a:pPr>
            <a:endParaRPr lang="el-GR" altLang="en-US" sz="2000"/>
          </a:p>
        </p:txBody>
      </p:sp>
      <p:pic>
        <p:nvPicPr>
          <p:cNvPr id="114694" name="Picture 22" descr="Λογότυπο για Άδειες χρήσης Creative Commons BY-NC-ND">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2867025"/>
            <a:ext cx="1420813"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5" name="TextBox 8"/>
          <p:cNvSpPr txBox="1">
            <a:spLocks noChangeArrowheads="1"/>
          </p:cNvSpPr>
          <p:nvPr/>
        </p:nvSpPr>
        <p:spPr bwMode="auto">
          <a:xfrm>
            <a:off x="139700" y="3025775"/>
            <a:ext cx="9036050"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r>
              <a:rPr lang="el-GR" altLang="en-US" sz="1800"/>
              <a:t>[1] http://creativecommons.org/licenses/by-nc-sa/4.0/ </a:t>
            </a:r>
            <a:endParaRPr lang="en-US" altLang="en-US" sz="1800"/>
          </a:p>
          <a:p>
            <a:pPr>
              <a:lnSpc>
                <a:spcPct val="100000"/>
              </a:lnSpc>
              <a:spcBef>
                <a:spcPts val="1200"/>
              </a:spcBef>
              <a:buFontTx/>
              <a:buNone/>
            </a:pPr>
            <a:r>
              <a:rPr lang="el-GR" altLang="en-US" sz="1800"/>
              <a:t>Ως </a:t>
            </a:r>
            <a:r>
              <a:rPr lang="el-GR" altLang="en-US" sz="1800" b="1"/>
              <a:t>Μη Εμπορική</a:t>
            </a:r>
            <a:r>
              <a:rPr lang="el-GR" altLang="en-US" sz="1800"/>
              <a:t> ορίζεται η χρήση:</a:t>
            </a:r>
          </a:p>
          <a:p>
            <a:pPr>
              <a:lnSpc>
                <a:spcPct val="100000"/>
              </a:lnSpc>
              <a:spcBef>
                <a:spcPct val="0"/>
              </a:spcBef>
            </a:pPr>
            <a:r>
              <a:rPr lang="el-GR" altLang="en-US" sz="1800"/>
              <a:t>που δεν περιλαμβάνει άμεσο ή έμμεσο οικονομικό όφελος από την χρήση του έργου, για το διανομέα του έργου και αδειοδόχο</a:t>
            </a:r>
          </a:p>
          <a:p>
            <a:pPr>
              <a:lnSpc>
                <a:spcPct val="100000"/>
              </a:lnSpc>
              <a:spcBef>
                <a:spcPct val="0"/>
              </a:spcBef>
            </a:pPr>
            <a:r>
              <a:rPr lang="el-GR" altLang="en-US" sz="1800"/>
              <a:t>που</a:t>
            </a:r>
            <a:r>
              <a:rPr lang="en-GB" altLang="en-US" sz="1800"/>
              <a:t> </a:t>
            </a:r>
            <a:r>
              <a:rPr lang="el-GR" altLang="en-US" sz="1800"/>
              <a:t>δεν περιλαμβάνει οικονομική συναλλαγή ως προϋπόθεση για τη χρήση ή πρόσβαση στο έργο</a:t>
            </a:r>
          </a:p>
          <a:p>
            <a:pPr>
              <a:lnSpc>
                <a:spcPct val="100000"/>
              </a:lnSpc>
              <a:spcBef>
                <a:spcPct val="0"/>
              </a:spcBef>
            </a:pPr>
            <a:r>
              <a:rPr lang="el-GR" altLang="en-US" sz="1800"/>
              <a:t>που</a:t>
            </a:r>
            <a:r>
              <a:rPr lang="en-GB" altLang="en-US" sz="1800"/>
              <a:t> </a:t>
            </a:r>
            <a:r>
              <a:rPr lang="el-GR" altLang="en-US" sz="1800"/>
              <a:t>δεν προσπορίζει στο διανομέα του έργου και</a:t>
            </a:r>
            <a:r>
              <a:rPr lang="en-GB" altLang="en-US" sz="1800"/>
              <a:t> </a:t>
            </a:r>
            <a:r>
              <a:rPr lang="el-GR" altLang="en-US" sz="1800"/>
              <a:t>αδειοδόχο</a:t>
            </a:r>
            <a:r>
              <a:rPr lang="en-GB" altLang="en-US" sz="1800"/>
              <a:t> </a:t>
            </a:r>
            <a:r>
              <a:rPr lang="el-GR" altLang="en-US" sz="1800"/>
              <a:t>έμμεσο οικονομικό όφελος (π.χ. διαφημίσεις) από την προβολή του έργου σε διαδικτυακό τόπο</a:t>
            </a:r>
            <a:endParaRPr lang="en-US" altLang="en-US" sz="1800"/>
          </a:p>
          <a:p>
            <a:pPr>
              <a:lnSpc>
                <a:spcPct val="100000"/>
              </a:lnSpc>
              <a:spcBef>
                <a:spcPct val="0"/>
              </a:spcBef>
              <a:buFontTx/>
              <a:buNone/>
            </a:pPr>
            <a:r>
              <a:rPr lang="el-GR" altLang="en-US" sz="1800"/>
              <a:t>Ο δικαιούχος μπορεί να παρέχει στον αδειοδόχο ξεχωριστή άδεια να χρησιμοποιεί το έργο για εμπορική χρήση, εφόσον αυτό του ζητηθεί.</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itle 5"/>
          <p:cNvSpPr>
            <a:spLocks noGrp="1"/>
          </p:cNvSpPr>
          <p:nvPr>
            <p:ph type="title"/>
          </p:nvPr>
        </p:nvSpPr>
        <p:spPr>
          <a:xfrm>
            <a:off x="0" y="365125"/>
            <a:ext cx="9144000" cy="1325563"/>
          </a:xfrm>
        </p:spPr>
        <p:txBody>
          <a:bodyPr/>
          <a:lstStyle/>
          <a:p>
            <a:r>
              <a:rPr lang="el-GR" altLang="en-US" smtClean="0"/>
              <a:t>Διατήρηση Σημειωμάτων</a:t>
            </a:r>
            <a:endParaRPr lang="en-US" altLang="en-US" smtClean="0"/>
          </a:p>
        </p:txBody>
      </p:sp>
      <p:sp useBgFill="1">
        <p:nvSpPr>
          <p:cNvPr id="115715" name="Content Placeholder 6"/>
          <p:cNvSpPr>
            <a:spLocks noGrp="1"/>
          </p:cNvSpPr>
          <p:nvPr>
            <p:ph idx="1"/>
          </p:nvPr>
        </p:nvSpPr>
        <p:spPr>
          <a:xfrm>
            <a:off x="428625" y="1690688"/>
            <a:ext cx="8286750" cy="4351337"/>
          </a:xfrm>
        </p:spPr>
        <p:txBody>
          <a:bodyPr/>
          <a:lstStyle/>
          <a:p>
            <a:pPr marL="0" indent="0">
              <a:buFont typeface="Arial" panose="020B0604020202020204" pitchFamily="34" charset="0"/>
              <a:buNone/>
            </a:pPr>
            <a:r>
              <a:rPr lang="el-GR" altLang="en-US" sz="2400" smtClean="0"/>
              <a:t>Οποιαδήποτε αναπαραγωγή ή διασκευή του υλικού θα πρέπει να συμπεριλαμβάνει:</a:t>
            </a:r>
          </a:p>
          <a:p>
            <a:pPr lvl="1">
              <a:buFont typeface="Wingdings" panose="05000000000000000000" pitchFamily="2" charset="2"/>
              <a:buChar char="§"/>
            </a:pPr>
            <a:r>
              <a:rPr lang="el-GR" altLang="en-US" sz="2000" smtClean="0"/>
              <a:t>τ</a:t>
            </a:r>
            <a:r>
              <a:rPr lang="en-US" altLang="en-US" sz="2000" smtClean="0"/>
              <a:t>ο Σημείωμα Αναφοράς</a:t>
            </a:r>
            <a:endParaRPr lang="el-GR" altLang="en-US" sz="2000" smtClean="0"/>
          </a:p>
          <a:p>
            <a:pPr lvl="1">
              <a:buFont typeface="Wingdings" panose="05000000000000000000" pitchFamily="2" charset="2"/>
              <a:buChar char="§"/>
            </a:pPr>
            <a:r>
              <a:rPr lang="el-GR" altLang="en-US" sz="2000" smtClean="0"/>
              <a:t>τ</a:t>
            </a:r>
            <a:r>
              <a:rPr lang="en-US" altLang="en-US" sz="2000" smtClean="0"/>
              <a:t>ο Σημείωμα Αδειοδότησης</a:t>
            </a:r>
            <a:endParaRPr lang="el-GR" altLang="en-US" sz="2000" smtClean="0"/>
          </a:p>
          <a:p>
            <a:pPr lvl="1">
              <a:buFont typeface="Wingdings" panose="05000000000000000000" pitchFamily="2" charset="2"/>
              <a:buChar char="§"/>
            </a:pPr>
            <a:r>
              <a:rPr lang="el-GR" altLang="en-US" sz="2000" smtClean="0"/>
              <a:t>τ</a:t>
            </a:r>
            <a:r>
              <a:rPr lang="en-US" altLang="en-US" sz="2000" smtClean="0"/>
              <a:t>η δήλωση </a:t>
            </a:r>
            <a:r>
              <a:rPr lang="el-GR" altLang="en-US" sz="2000" smtClean="0"/>
              <a:t>Δ</a:t>
            </a:r>
            <a:r>
              <a:rPr lang="en-US" altLang="en-US" sz="2000" smtClean="0"/>
              <a:t>ιατήρησης Σημειωμάτων</a:t>
            </a:r>
            <a:endParaRPr lang="el-GR" altLang="en-US" sz="2000" smtClean="0"/>
          </a:p>
          <a:p>
            <a:pPr lvl="1">
              <a:buFont typeface="Wingdings" panose="05000000000000000000" pitchFamily="2" charset="2"/>
              <a:buChar char="§"/>
            </a:pPr>
            <a:r>
              <a:rPr lang="el-GR" altLang="en-US" sz="2000" smtClean="0"/>
              <a:t>το Σημείωμα Χρήσης Έργων Τρίτων (εφόσον υπάρχει)</a:t>
            </a:r>
          </a:p>
          <a:p>
            <a:pPr marL="0" indent="0">
              <a:buFont typeface="Arial" panose="020B0604020202020204" pitchFamily="34" charset="0"/>
              <a:buNone/>
            </a:pPr>
            <a:r>
              <a:rPr lang="el-GR" altLang="en-US" sz="2400" smtClean="0"/>
              <a:t>μαζί με τους συνοδευόμενους υπερσυνδέσμους.</a:t>
            </a:r>
          </a:p>
          <a:p>
            <a:pPr marL="0" indent="0"/>
            <a:endParaRPr lang="el-GR" altLang="en-US" smtClean="0"/>
          </a:p>
          <a:p>
            <a:pPr marL="0" indent="0"/>
            <a:endParaRPr lang="en-US" altLang="en-US" smtClean="0"/>
          </a:p>
        </p:txBody>
      </p:sp>
      <p:sp>
        <p:nvSpPr>
          <p:cNvPr id="4" name="Footer Placeholder 3"/>
          <p:cNvSpPr>
            <a:spLocks noGrp="1"/>
          </p:cNvSpPr>
          <p:nvPr>
            <p:ph type="ftr" sz="quarter" idx="10"/>
          </p:nvPr>
        </p:nvSpPr>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defRPr/>
            </a:pPr>
            <a:r>
              <a:rPr lang="el-GR" altLang="en-US" smtClean="0">
                <a:solidFill>
                  <a:srgbClr val="898989"/>
                </a:solidFill>
                <a:latin typeface="Calibri" panose="020F0502020204030204" pitchFamily="34" charset="0"/>
              </a:rPr>
              <a:t>Ενότητα 11. Πλατυέλμινθες, Μεσόζωα και Νημερτίνοι</a:t>
            </a:r>
            <a:endParaRPr lang="el-GR" altLang="en-US">
              <a:solidFill>
                <a:srgbClr val="898989"/>
              </a:solidFill>
              <a:latin typeface="Calibri" panose="020F0502020204030204" pitchFamily="34" charset="0"/>
            </a:endParaRPr>
          </a:p>
        </p:txBody>
      </p:sp>
      <p:sp>
        <p:nvSpPr>
          <p:cNvPr id="5" name="Slide Number Placeholder 4"/>
          <p:cNvSpPr>
            <a:spLocks noGrp="1"/>
          </p:cNvSpPr>
          <p:nvPr>
            <p:ph type="sldNum" sz="quarter" idx="11"/>
          </p:nvPr>
        </p:nvSpPr>
        <p:spPr/>
        <p:txBody>
          <a:bodyPr/>
          <a:lstStyle/>
          <a:p>
            <a:pPr>
              <a:defRPr/>
            </a:pPr>
            <a:fld id="{EAFD6286-705E-4BCB-BB66-AA5DA38585DC}" type="slidenum">
              <a:rPr lang="el-GR" smtClean="0"/>
              <a:pPr>
                <a:defRPr/>
              </a:pPr>
              <a:t>78</a:t>
            </a:fld>
            <a:endParaRPr lang="el-GR" dirty="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itle 1"/>
          <p:cNvSpPr>
            <a:spLocks noGrp="1"/>
          </p:cNvSpPr>
          <p:nvPr>
            <p:ph type="title"/>
          </p:nvPr>
        </p:nvSpPr>
        <p:spPr>
          <a:xfrm>
            <a:off x="440085" y="387349"/>
            <a:ext cx="8263830" cy="1325563"/>
          </a:xfrm>
        </p:spPr>
        <p:txBody>
          <a:bodyPr/>
          <a:lstStyle/>
          <a:p>
            <a:r>
              <a:rPr lang="el-GR" altLang="en-US" sz="4000" dirty="0" smtClean="0"/>
              <a:t>Σημείωμα Χρήσης Έργων Τρίτων</a:t>
            </a:r>
            <a:r>
              <a:rPr lang="en-US" altLang="en-US" sz="4000" dirty="0" smtClean="0"/>
              <a:t> </a:t>
            </a:r>
            <a:r>
              <a:rPr lang="en-US" altLang="en-US" sz="4000" dirty="0" smtClean="0"/>
              <a:t>1/</a:t>
            </a:r>
            <a:r>
              <a:rPr lang="el-GR" altLang="en-US" sz="4000" smtClean="0"/>
              <a:t>9</a:t>
            </a:r>
            <a:endParaRPr lang="el-GR" altLang="en-US" sz="4000" dirty="0" smtClean="0"/>
          </a:p>
        </p:txBody>
      </p:sp>
      <p:sp>
        <p:nvSpPr>
          <p:cNvPr id="117763" name="Content Placeholder 2"/>
          <p:cNvSpPr>
            <a:spLocks noGrp="1"/>
          </p:cNvSpPr>
          <p:nvPr>
            <p:ph idx="1"/>
          </p:nvPr>
        </p:nvSpPr>
        <p:spPr/>
        <p:txBody>
          <a:bodyPr/>
          <a:lstStyle/>
          <a:p>
            <a:pPr marL="0" indent="0">
              <a:buFont typeface="Arial" panose="020B0604020202020204" pitchFamily="34" charset="0"/>
              <a:buNone/>
            </a:pPr>
            <a:r>
              <a:rPr lang="el-GR" altLang="en-US" sz="1600" dirty="0" smtClean="0"/>
              <a:t>Το Έργο αυτό κάνει χρήση των ακόλουθων έργων:</a:t>
            </a:r>
          </a:p>
          <a:p>
            <a:pPr marL="0" indent="0">
              <a:buFont typeface="Arial" panose="020B0604020202020204" pitchFamily="34" charset="0"/>
              <a:buNone/>
            </a:pPr>
            <a:r>
              <a:rPr lang="el-GR" altLang="en-US" sz="1600" b="1" dirty="0" smtClean="0"/>
              <a:t>Εικόνες</a:t>
            </a:r>
          </a:p>
          <a:p>
            <a:pPr marL="0" indent="0">
              <a:lnSpc>
                <a:spcPct val="100000"/>
              </a:lnSpc>
              <a:spcBef>
                <a:spcPct val="30000"/>
              </a:spcBef>
              <a:buNone/>
            </a:pPr>
            <a:r>
              <a:rPr lang="el-GR" altLang="en-US" sz="1600" b="1" dirty="0" smtClean="0"/>
              <a:t>Εικόνα 1</a:t>
            </a:r>
            <a:r>
              <a:rPr lang="en-US" altLang="en-US" sz="1600" b="1" dirty="0" smtClean="0"/>
              <a:t>. </a:t>
            </a:r>
            <a:r>
              <a:rPr lang="en-US" altLang="en-US" sz="1600" dirty="0" err="1"/>
              <a:t>Paratomella</a:t>
            </a:r>
            <a:r>
              <a:rPr lang="en-US" altLang="en-US" sz="1600" dirty="0"/>
              <a:t> </a:t>
            </a:r>
            <a:r>
              <a:rPr lang="en-US" altLang="en-US" sz="1600" dirty="0" err="1"/>
              <a:t>rubra</a:t>
            </a:r>
            <a:r>
              <a:rPr lang="en-US" altLang="en-US" sz="1600" dirty="0"/>
              <a:t>. © </a:t>
            </a:r>
            <a:r>
              <a:rPr lang="en-US" altLang="en-US" sz="1600" dirty="0" err="1"/>
              <a:t>diArk</a:t>
            </a:r>
            <a:r>
              <a:rPr lang="en-US" altLang="en-US" sz="1600" dirty="0"/>
              <a:t> 3.0 Team 2006-2015. </a:t>
            </a:r>
            <a:r>
              <a:rPr lang="el-GR" altLang="en-US" sz="1600" dirty="0"/>
              <a:t>Σύνδεσμος: </a:t>
            </a:r>
            <a:r>
              <a:rPr lang="en-US" altLang="en-US" sz="1600" dirty="0"/>
              <a:t>http://www.diark.org/diark/species_list/Paratomella_rubra. </a:t>
            </a:r>
            <a:r>
              <a:rPr lang="el-GR" altLang="en-US" sz="1600" dirty="0"/>
              <a:t>Πηγή: </a:t>
            </a:r>
            <a:r>
              <a:rPr lang="en-US" altLang="en-US" sz="1600" dirty="0" err="1"/>
              <a:t>diArk</a:t>
            </a:r>
            <a:r>
              <a:rPr lang="en-US" altLang="en-US" sz="1600" dirty="0"/>
              <a:t>. A resource for eukaryotic genome </a:t>
            </a:r>
            <a:r>
              <a:rPr lang="en-US" altLang="en-US" sz="1600" dirty="0" err="1"/>
              <a:t>reacherch</a:t>
            </a:r>
            <a:r>
              <a:rPr lang="en-US" altLang="en-US" sz="1600" dirty="0"/>
              <a:t>.  http://www.diark.org/diark  .</a:t>
            </a:r>
          </a:p>
          <a:p>
            <a:pPr marL="0" indent="0">
              <a:lnSpc>
                <a:spcPct val="100000"/>
              </a:lnSpc>
              <a:spcBef>
                <a:spcPct val="30000"/>
              </a:spcBef>
              <a:buNone/>
            </a:pPr>
            <a:r>
              <a:rPr lang="el-GR" altLang="en-US" sz="1600" b="1" dirty="0" smtClean="0"/>
              <a:t>Εικόνα 2</a:t>
            </a:r>
            <a:r>
              <a:rPr lang="en-US" altLang="en-US" sz="1600" b="1" dirty="0" smtClean="0"/>
              <a:t>.</a:t>
            </a:r>
            <a:r>
              <a:rPr lang="el-GR" altLang="en-US" sz="1600" b="1" dirty="0" smtClean="0"/>
              <a:t>  </a:t>
            </a:r>
            <a:r>
              <a:rPr lang="en-US" altLang="en-US" sz="1600" dirty="0" smtClean="0"/>
              <a:t>Copyright 2010 E</a:t>
            </a:r>
            <a:r>
              <a:rPr lang="el-GR" altLang="en-US" sz="1600" dirty="0" err="1" smtClean="0"/>
              <a:t>κδόσεις</a:t>
            </a:r>
            <a:r>
              <a:rPr lang="el-GR" altLang="en-US" sz="1600" dirty="0" smtClean="0"/>
              <a:t> </a:t>
            </a:r>
            <a:r>
              <a:rPr lang="en-US" altLang="en-US" sz="1600" dirty="0" smtClean="0"/>
              <a:t>Utopia E.</a:t>
            </a:r>
            <a:r>
              <a:rPr lang="el-GR" altLang="en-US" sz="1600" dirty="0" smtClean="0"/>
              <a:t>Π.Ε.&gt;&lt;Ζωολογία: Ολοκληρωμένες Αρχές, </a:t>
            </a:r>
            <a:r>
              <a:rPr lang="en-US" altLang="en-US" sz="1600" dirty="0" smtClean="0"/>
              <a:t>Hickman, Roberts, Keen, Larson, </a:t>
            </a:r>
            <a:r>
              <a:rPr lang="en-US" altLang="en-US" sz="1600" dirty="0" err="1" smtClean="0"/>
              <a:t>L’Anson</a:t>
            </a:r>
            <a:r>
              <a:rPr lang="en-US" altLang="en-US" sz="1600" dirty="0" smtClean="0"/>
              <a:t>, </a:t>
            </a:r>
            <a:r>
              <a:rPr lang="en-US" altLang="en-US" sz="1600" dirty="0" err="1" smtClean="0"/>
              <a:t>Eisenhour</a:t>
            </a:r>
            <a:r>
              <a:rPr lang="en-US" altLang="en-US" sz="1600" dirty="0" smtClean="0"/>
              <a:t>, ISBN: 978-960-99280-3-8&gt;. </a:t>
            </a:r>
            <a:endParaRPr lang="el-GR" altLang="en-US" sz="1600" dirty="0" smtClean="0"/>
          </a:p>
          <a:p>
            <a:pPr marL="0" indent="0">
              <a:lnSpc>
                <a:spcPct val="100000"/>
              </a:lnSpc>
              <a:spcBef>
                <a:spcPct val="30000"/>
              </a:spcBef>
              <a:buNone/>
            </a:pPr>
            <a:r>
              <a:rPr lang="el-GR" altLang="en-US" sz="1600" b="1" dirty="0" smtClean="0"/>
              <a:t>Εικόνα 3</a:t>
            </a:r>
            <a:r>
              <a:rPr lang="en-US" altLang="en-US" sz="1600" b="1" dirty="0" smtClean="0"/>
              <a:t>.</a:t>
            </a:r>
            <a:r>
              <a:rPr lang="sk-SK" altLang="en-US" sz="1600" b="1" dirty="0" smtClean="0"/>
              <a:t>  </a:t>
            </a:r>
            <a:r>
              <a:rPr lang="en-US" altLang="en-US" sz="1600" dirty="0" smtClean="0"/>
              <a:t>Wikipedia </a:t>
            </a:r>
            <a:r>
              <a:rPr lang="en-US" altLang="en-US" sz="1600" dirty="0"/>
              <a:t>The Free Encyclopedia. Creative Commons.  </a:t>
            </a:r>
            <a:r>
              <a:rPr lang="en-US" altLang="en-US" sz="1600" dirty="0" err="1"/>
              <a:t>Σύνδεσμος</a:t>
            </a:r>
            <a:r>
              <a:rPr lang="en-US" altLang="en-US" sz="1600" dirty="0"/>
              <a:t>: http://en.wikipedia.org/wiki/Acoelomorpha. </a:t>
            </a:r>
            <a:r>
              <a:rPr lang="en-US" altLang="en-US" sz="1600" dirty="0" err="1"/>
              <a:t>Πηγή</a:t>
            </a:r>
            <a:r>
              <a:rPr lang="en-US" altLang="en-US" sz="1600" dirty="0"/>
              <a:t>: http://en.wikipedia.org.</a:t>
            </a:r>
          </a:p>
          <a:p>
            <a:pPr marL="0" indent="0">
              <a:lnSpc>
                <a:spcPct val="100000"/>
              </a:lnSpc>
              <a:spcBef>
                <a:spcPct val="30000"/>
              </a:spcBef>
              <a:buNone/>
            </a:pPr>
            <a:r>
              <a:rPr lang="el-GR" altLang="en-US" sz="1600" b="1" dirty="0" smtClean="0"/>
              <a:t>Εικόνα 4</a:t>
            </a:r>
            <a:r>
              <a:rPr lang="en-US" altLang="en-US" sz="1600" b="1" dirty="0" smtClean="0"/>
              <a:t>.</a:t>
            </a:r>
            <a:r>
              <a:rPr lang="el-GR" altLang="en-US" sz="1600" b="1" dirty="0" smtClean="0"/>
              <a:t> </a:t>
            </a:r>
            <a:r>
              <a:rPr lang="en-US" altLang="en-US" sz="1600" dirty="0" smtClean="0"/>
              <a:t>Copyright 2010 E</a:t>
            </a:r>
            <a:r>
              <a:rPr lang="el-GR" altLang="en-US" sz="1600" dirty="0" err="1" smtClean="0"/>
              <a:t>κδόσεις</a:t>
            </a:r>
            <a:r>
              <a:rPr lang="el-GR" altLang="en-US" sz="1600" dirty="0" smtClean="0"/>
              <a:t> </a:t>
            </a:r>
            <a:r>
              <a:rPr lang="en-US" altLang="en-US" sz="1600" dirty="0" smtClean="0"/>
              <a:t>Utopia E.</a:t>
            </a:r>
            <a:r>
              <a:rPr lang="el-GR" altLang="en-US" sz="1600" dirty="0" smtClean="0"/>
              <a:t>Π.Ε.&gt;&lt;Ζωολογία: Ολοκληρωμένες Αρχές, </a:t>
            </a:r>
            <a:r>
              <a:rPr lang="en-US" altLang="en-US" sz="1600" dirty="0" smtClean="0"/>
              <a:t>Hickman, Roberts, Keen, Larson, </a:t>
            </a:r>
            <a:r>
              <a:rPr lang="en-US" altLang="en-US" sz="1600" dirty="0" err="1" smtClean="0"/>
              <a:t>L’Anson</a:t>
            </a:r>
            <a:r>
              <a:rPr lang="en-US" altLang="en-US" sz="1600" dirty="0" smtClean="0"/>
              <a:t>, </a:t>
            </a:r>
            <a:r>
              <a:rPr lang="en-US" altLang="en-US" sz="1600" dirty="0" err="1" smtClean="0"/>
              <a:t>Eisenhour</a:t>
            </a:r>
            <a:r>
              <a:rPr lang="en-US" altLang="en-US" sz="1600" dirty="0" smtClean="0"/>
              <a:t>, ISBN: 978-960-99280-3-8&gt;. </a:t>
            </a:r>
            <a:endParaRPr lang="el-GR" altLang="en-US" sz="1600" dirty="0" smtClean="0"/>
          </a:p>
          <a:p>
            <a:pPr marL="0" indent="0" eaLnBrk="1" hangingPunct="1">
              <a:buFont typeface="Arial" panose="020B0604020202020204" pitchFamily="34" charset="0"/>
              <a:buNone/>
            </a:pPr>
            <a:r>
              <a:rPr lang="el-GR" altLang="en-US" sz="1600" b="1" dirty="0" smtClean="0">
                <a:cs typeface="Times New Roman" panose="02020603050405020304" pitchFamily="18" charset="0"/>
              </a:rPr>
              <a:t>Εικόνα 5</a:t>
            </a:r>
            <a:r>
              <a:rPr lang="en-US" altLang="en-US" sz="1600" b="1" dirty="0" smtClean="0">
                <a:cs typeface="Times New Roman" panose="02020603050405020304" pitchFamily="18" charset="0"/>
              </a:rPr>
              <a:t>.</a:t>
            </a:r>
            <a:r>
              <a:rPr lang="el-GR" altLang="en-US" sz="1600" b="1" dirty="0" smtClean="0">
                <a:cs typeface="Times New Roman" panose="02020603050405020304" pitchFamily="18" charset="0"/>
              </a:rPr>
              <a:t> </a:t>
            </a:r>
            <a:r>
              <a:rPr lang="en-US" altLang="en-US" sz="1600" dirty="0" err="1" smtClean="0">
                <a:cs typeface="Times New Roman" panose="02020603050405020304" pitchFamily="18" charset="0"/>
              </a:rPr>
              <a:t>Maxmen</a:t>
            </a:r>
            <a:r>
              <a:rPr lang="en-US" altLang="en-US" sz="1600" dirty="0" smtClean="0">
                <a:cs typeface="Times New Roman" panose="02020603050405020304" pitchFamily="18" charset="0"/>
              </a:rPr>
              <a:t>, A. (2011). "Evolution: A can of worms". </a:t>
            </a:r>
            <a:r>
              <a:rPr lang="en-US" altLang="en-US" sz="1600" i="1" dirty="0" smtClean="0">
                <a:cs typeface="Times New Roman" panose="02020603050405020304" pitchFamily="18" charset="0"/>
              </a:rPr>
              <a:t>Nature</a:t>
            </a:r>
            <a:r>
              <a:rPr lang="en-US" altLang="en-US" sz="1600" dirty="0" smtClean="0">
                <a:cs typeface="Times New Roman" panose="02020603050405020304" pitchFamily="18" charset="0"/>
              </a:rPr>
              <a:t> 470: 161. Philippe, H.; </a:t>
            </a:r>
            <a:r>
              <a:rPr lang="en-US" altLang="en-US" sz="1600" dirty="0" err="1" smtClean="0">
                <a:cs typeface="Times New Roman" panose="02020603050405020304" pitchFamily="18" charset="0"/>
              </a:rPr>
              <a:t>Brinkmann</a:t>
            </a:r>
            <a:r>
              <a:rPr lang="en-US" altLang="en-US" sz="1600" dirty="0" smtClean="0">
                <a:cs typeface="Times New Roman" panose="02020603050405020304" pitchFamily="18" charset="0"/>
              </a:rPr>
              <a:t>, H.; Copley, R. R.; </a:t>
            </a:r>
            <a:r>
              <a:rPr lang="en-US" altLang="en-US" sz="1600" dirty="0" err="1" smtClean="0">
                <a:cs typeface="Times New Roman" panose="02020603050405020304" pitchFamily="18" charset="0"/>
              </a:rPr>
              <a:t>Moroz</a:t>
            </a:r>
            <a:r>
              <a:rPr lang="en-US" altLang="en-US" sz="1600" dirty="0" smtClean="0">
                <a:cs typeface="Times New Roman" panose="02020603050405020304" pitchFamily="18" charset="0"/>
              </a:rPr>
              <a:t>, L. L.; Nakano, H.; </a:t>
            </a:r>
            <a:r>
              <a:rPr lang="en-US" altLang="en-US" sz="1600" dirty="0" err="1" smtClean="0">
                <a:cs typeface="Times New Roman" panose="02020603050405020304" pitchFamily="18" charset="0"/>
              </a:rPr>
              <a:t>Poustka</a:t>
            </a:r>
            <a:r>
              <a:rPr lang="en-US" altLang="en-US" sz="1600" dirty="0" smtClean="0">
                <a:cs typeface="Times New Roman" panose="02020603050405020304" pitchFamily="18" charset="0"/>
              </a:rPr>
              <a:t>, A. J.; </a:t>
            </a:r>
            <a:r>
              <a:rPr lang="en-US" altLang="en-US" sz="1600" dirty="0" err="1" smtClean="0">
                <a:cs typeface="Times New Roman" panose="02020603050405020304" pitchFamily="18" charset="0"/>
              </a:rPr>
              <a:t>Wallberg</a:t>
            </a:r>
            <a:r>
              <a:rPr lang="en-US" altLang="en-US" sz="1600" dirty="0" smtClean="0">
                <a:cs typeface="Times New Roman" panose="02020603050405020304" pitchFamily="18" charset="0"/>
              </a:rPr>
              <a:t>, A.; Peterson, K. J. et al. (2011). "</a:t>
            </a:r>
            <a:r>
              <a:rPr lang="en-US" altLang="en-US" sz="1600" dirty="0" err="1" smtClean="0">
                <a:cs typeface="Times New Roman" panose="02020603050405020304" pitchFamily="18" charset="0"/>
              </a:rPr>
              <a:t>Acoelomorph</a:t>
            </a:r>
            <a:r>
              <a:rPr lang="en-US" altLang="en-US" sz="1600" dirty="0" smtClean="0">
                <a:cs typeface="Times New Roman" panose="02020603050405020304" pitchFamily="18" charset="0"/>
              </a:rPr>
              <a:t> flatworms are </a:t>
            </a:r>
            <a:r>
              <a:rPr lang="en-US" altLang="en-US" sz="1600" dirty="0" err="1" smtClean="0">
                <a:cs typeface="Times New Roman" panose="02020603050405020304" pitchFamily="18" charset="0"/>
              </a:rPr>
              <a:t>deuterostomes</a:t>
            </a:r>
            <a:r>
              <a:rPr lang="en-US" altLang="en-US" sz="1600" dirty="0" smtClean="0">
                <a:cs typeface="Times New Roman" panose="02020603050405020304" pitchFamily="18" charset="0"/>
              </a:rPr>
              <a:t> related to </a:t>
            </a:r>
            <a:r>
              <a:rPr lang="en-US" altLang="en-US" sz="1600" i="1" dirty="0" err="1" smtClean="0">
                <a:cs typeface="Times New Roman" panose="02020603050405020304" pitchFamily="18" charset="0"/>
              </a:rPr>
              <a:t>Xenoturbella</a:t>
            </a:r>
            <a:r>
              <a:rPr lang="en-US" altLang="en-US" sz="1600" dirty="0" smtClean="0">
                <a:cs typeface="Times New Roman" panose="02020603050405020304" pitchFamily="18" charset="0"/>
              </a:rPr>
              <a:t>". </a:t>
            </a:r>
            <a:r>
              <a:rPr lang="en-US" altLang="en-US" sz="1600" i="1" dirty="0" smtClean="0">
                <a:cs typeface="Times New Roman" panose="02020603050405020304" pitchFamily="18" charset="0"/>
              </a:rPr>
              <a:t>Nature</a:t>
            </a:r>
            <a:r>
              <a:rPr lang="en-US" altLang="en-US" sz="1600" dirty="0" smtClean="0">
                <a:cs typeface="Times New Roman" panose="02020603050405020304" pitchFamily="18" charset="0"/>
              </a:rPr>
              <a:t> 470: 255-258.</a:t>
            </a:r>
            <a:endParaRPr lang="el-GR" altLang="en-US" sz="1600" dirty="0" smtClean="0">
              <a:cs typeface="Times New Roman" panose="02020603050405020304" pitchFamily="18" charset="0"/>
            </a:endParaRPr>
          </a:p>
        </p:txBody>
      </p:sp>
      <p:sp>
        <p:nvSpPr>
          <p:cNvPr id="6" name="Θέση υποσέλιδου 5"/>
          <p:cNvSpPr>
            <a:spLocks noGrp="1"/>
          </p:cNvSpPr>
          <p:nvPr>
            <p:ph type="ftr" sz="quarter" idx="10"/>
          </p:nvPr>
        </p:nvSpPr>
        <p:spPr/>
        <p:txBody>
          <a:bodyPr/>
          <a:lstStyle/>
          <a:p>
            <a:pPr>
              <a:defRPr/>
            </a:pPr>
            <a:r>
              <a:rPr lang="el-GR" smtClean="0"/>
              <a:t>Ενότητα 11. Πλατυέλμινθες, Μεσόζωα και Νημερτίνοι</a:t>
            </a:r>
            <a:endParaRPr lang="en-US"/>
          </a:p>
        </p:txBody>
      </p:sp>
      <p:sp>
        <p:nvSpPr>
          <p:cNvPr id="7" name="Θέση αριθμού διαφάνειας 6"/>
          <p:cNvSpPr>
            <a:spLocks noGrp="1"/>
          </p:cNvSpPr>
          <p:nvPr>
            <p:ph type="sldNum" sz="quarter" idx="11"/>
          </p:nvPr>
        </p:nvSpPr>
        <p:spPr/>
        <p:txBody>
          <a:bodyPr/>
          <a:lstStyle/>
          <a:p>
            <a:pPr>
              <a:defRPr/>
            </a:pPr>
            <a:fld id="{FDF58978-760F-4954-A22E-6148332F5C9C}" type="slidenum">
              <a:rPr lang="en-US" smtClean="0"/>
              <a:pPr>
                <a:defRPr/>
              </a:pPr>
              <a:t>79</a:t>
            </a:fld>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Τίτλος 1"/>
          <p:cNvSpPr>
            <a:spLocks noGrp="1"/>
          </p:cNvSpPr>
          <p:nvPr>
            <p:ph type="title"/>
          </p:nvPr>
        </p:nvSpPr>
        <p:spPr>
          <a:xfrm>
            <a:off x="0" y="620713"/>
            <a:ext cx="4132263" cy="1600200"/>
          </a:xfrm>
        </p:spPr>
        <p:txBody>
          <a:bodyPr/>
          <a:lstStyle/>
          <a:p>
            <a:pPr eaLnBrk="1" hangingPunct="1"/>
            <a:r>
              <a:rPr lang="el-GR" altLang="en-US" sz="3600" dirty="0" smtClean="0">
                <a:solidFill>
                  <a:srgbClr val="0070C0"/>
                </a:solidFill>
                <a:cs typeface="Times New Roman" panose="02020603050405020304" pitchFamily="18" charset="0"/>
              </a:rPr>
              <a:t>Φύλο </a:t>
            </a:r>
            <a:r>
              <a:rPr lang="el-GR" altLang="en-US" sz="3600" dirty="0" err="1" smtClean="0">
                <a:solidFill>
                  <a:srgbClr val="0070C0"/>
                </a:solidFill>
                <a:cs typeface="Times New Roman" panose="02020603050405020304" pitchFamily="18" charset="0"/>
              </a:rPr>
              <a:t>Ακοιλόμορφα</a:t>
            </a:r>
            <a:r>
              <a:rPr lang="el-GR" altLang="en-US" sz="3600" dirty="0" smtClean="0">
                <a:solidFill>
                  <a:srgbClr val="0070C0"/>
                </a:solidFill>
                <a:cs typeface="Times New Roman" panose="02020603050405020304" pitchFamily="18" charset="0"/>
              </a:rPr>
              <a:t> 4/6</a:t>
            </a:r>
            <a:endParaRPr lang="en-US" altLang="el-GR" sz="3600" dirty="0" smtClean="0">
              <a:solidFill>
                <a:srgbClr val="0070C0"/>
              </a:solidFill>
            </a:endParaRPr>
          </a:p>
        </p:txBody>
      </p:sp>
      <p:pic>
        <p:nvPicPr>
          <p:cNvPr id="14339" name="Θέση περιεχομένου 6"/>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3995738" y="333375"/>
            <a:ext cx="4968875" cy="5832475"/>
          </a:xfrm>
        </p:spPr>
      </p:pic>
      <p:sp>
        <p:nvSpPr>
          <p:cNvPr id="4" name="Θέση υποσέλιδου 3"/>
          <p:cNvSpPr>
            <a:spLocks noGrp="1"/>
          </p:cNvSpPr>
          <p:nvPr>
            <p:ph type="ftr" sz="quarter" idx="10"/>
          </p:nvPr>
        </p:nvSpPr>
        <p:spPr/>
        <p:txBody>
          <a:bodyPr/>
          <a:lstStyle/>
          <a:p>
            <a:pPr>
              <a:defRPr/>
            </a:pPr>
            <a:r>
              <a:rPr lang="el-GR" smtClean="0"/>
              <a:t>Ενότητα 11. Πλατυέλμινθες, Μεσόζωα και Νημερτίνοι</a:t>
            </a:r>
            <a:endParaRPr lang="en-US" dirty="0"/>
          </a:p>
        </p:txBody>
      </p:sp>
      <p:sp>
        <p:nvSpPr>
          <p:cNvPr id="5" name="Θέση αριθμού διαφάνειας 4"/>
          <p:cNvSpPr>
            <a:spLocks noGrp="1"/>
          </p:cNvSpPr>
          <p:nvPr>
            <p:ph type="sldNum" sz="quarter" idx="11"/>
          </p:nvPr>
        </p:nvSpPr>
        <p:spPr/>
        <p:txBody>
          <a:bodyPr/>
          <a:lstStyle/>
          <a:p>
            <a:pPr>
              <a:defRPr/>
            </a:pPr>
            <a:fld id="{3D0FF3D6-C3A9-48C8-B41F-F98C136040AB}" type="slidenum">
              <a:rPr lang="en-US" smtClean="0"/>
              <a:pPr>
                <a:defRPr/>
              </a:pPr>
              <a:t>8</a:t>
            </a:fld>
            <a:endParaRPr lang="en-US"/>
          </a:p>
        </p:txBody>
      </p:sp>
      <p:sp>
        <p:nvSpPr>
          <p:cNvPr id="6" name="TextBox 5"/>
          <p:cNvSpPr txBox="1"/>
          <p:nvPr/>
        </p:nvSpPr>
        <p:spPr>
          <a:xfrm>
            <a:off x="8877300" y="5970588"/>
            <a:ext cx="263525" cy="276225"/>
          </a:xfrm>
          <a:prstGeom prst="rect">
            <a:avLst/>
          </a:prstGeom>
          <a:noFill/>
        </p:spPr>
        <p:txBody>
          <a:bodyPr wrap="none">
            <a:spAutoFit/>
          </a:bodyPr>
          <a:lstStyle/>
          <a:p>
            <a:pPr>
              <a:defRPr/>
            </a:pPr>
            <a:r>
              <a:rPr lang="en-US" sz="1200" b="1" dirty="0">
                <a:latin typeface="+mj-lt"/>
              </a:rPr>
              <a:t>4</a:t>
            </a:r>
            <a:endParaRPr lang="el-GR" sz="1200" b="1" dirty="0">
              <a:latin typeface="+mj-lt"/>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tle 1"/>
          <p:cNvSpPr>
            <a:spLocks noGrp="1"/>
          </p:cNvSpPr>
          <p:nvPr>
            <p:ph type="title"/>
          </p:nvPr>
        </p:nvSpPr>
        <p:spPr>
          <a:xfrm>
            <a:off x="440085" y="358775"/>
            <a:ext cx="8263830" cy="1325563"/>
          </a:xfrm>
        </p:spPr>
        <p:txBody>
          <a:bodyPr/>
          <a:lstStyle/>
          <a:p>
            <a:r>
              <a:rPr lang="el-GR" altLang="en-US" sz="4000" dirty="0" smtClean="0"/>
              <a:t>Σημείωμα Χρήσης Έργων Τρίτων</a:t>
            </a:r>
            <a:r>
              <a:rPr lang="en-US" altLang="en-US" sz="4000" dirty="0" smtClean="0"/>
              <a:t> </a:t>
            </a:r>
            <a:r>
              <a:rPr lang="en-US" altLang="en-US" sz="4000" dirty="0" smtClean="0"/>
              <a:t>2/</a:t>
            </a:r>
            <a:r>
              <a:rPr lang="el-GR" altLang="en-US" sz="4000" dirty="0" smtClean="0"/>
              <a:t>9</a:t>
            </a:r>
            <a:endParaRPr lang="el-GR" altLang="en-US" sz="4000" dirty="0" smtClean="0"/>
          </a:p>
        </p:txBody>
      </p:sp>
      <p:sp>
        <p:nvSpPr>
          <p:cNvPr id="119811" name="Content Placeholder 2"/>
          <p:cNvSpPr>
            <a:spLocks noGrp="1"/>
          </p:cNvSpPr>
          <p:nvPr>
            <p:ph idx="1"/>
          </p:nvPr>
        </p:nvSpPr>
        <p:spPr>
          <a:xfrm>
            <a:off x="628650" y="1690688"/>
            <a:ext cx="7886700" cy="4351337"/>
          </a:xfrm>
        </p:spPr>
        <p:txBody>
          <a:bodyPr/>
          <a:lstStyle/>
          <a:p>
            <a:pPr marL="0" indent="0">
              <a:buNone/>
            </a:pPr>
            <a:r>
              <a:rPr lang="el-GR" altLang="en-US" sz="1600" b="1" dirty="0" smtClean="0"/>
              <a:t>Εικόνα </a:t>
            </a:r>
            <a:r>
              <a:rPr lang="el-GR" altLang="en-US" sz="1600" b="1" dirty="0" smtClean="0"/>
              <a:t>6</a:t>
            </a:r>
            <a:r>
              <a:rPr lang="en-US" altLang="en-US" sz="1600" b="1" dirty="0" smtClean="0"/>
              <a:t>.</a:t>
            </a:r>
            <a:r>
              <a:rPr lang="el-GR" altLang="en-US" sz="1600" b="1" dirty="0" smtClean="0"/>
              <a:t> </a:t>
            </a:r>
            <a:r>
              <a:rPr lang="en-US" altLang="en-US" sz="1600" dirty="0"/>
              <a:t>Copyright 2010 E</a:t>
            </a:r>
            <a:r>
              <a:rPr lang="el-GR" altLang="en-US" sz="1600" dirty="0" err="1"/>
              <a:t>κδόσεις</a:t>
            </a:r>
            <a:r>
              <a:rPr lang="el-GR" altLang="en-US" sz="1600" dirty="0"/>
              <a:t> </a:t>
            </a:r>
            <a:r>
              <a:rPr lang="en-US" altLang="en-US" sz="1600" dirty="0"/>
              <a:t>Utopia E.</a:t>
            </a:r>
            <a:r>
              <a:rPr lang="el-GR" altLang="en-US" sz="1600" dirty="0"/>
              <a:t>Π.Ε</a:t>
            </a:r>
            <a:r>
              <a:rPr lang="el-GR" altLang="en-US" sz="1600" dirty="0" smtClean="0"/>
              <a:t>. Πηγή: Ζωολογία</a:t>
            </a:r>
            <a:r>
              <a:rPr lang="el-GR" altLang="en-US" sz="1600" dirty="0"/>
              <a:t>: Ολοκληρωμένες Αρχές, </a:t>
            </a:r>
            <a:r>
              <a:rPr lang="en-US" altLang="en-US" sz="1600" dirty="0"/>
              <a:t>Hickman, Roberts, Keen, Larson, </a:t>
            </a:r>
            <a:r>
              <a:rPr lang="en-US" altLang="en-US" sz="1600" dirty="0" err="1"/>
              <a:t>L’Anson</a:t>
            </a:r>
            <a:r>
              <a:rPr lang="en-US" altLang="en-US" sz="1600" dirty="0"/>
              <a:t>, </a:t>
            </a:r>
            <a:r>
              <a:rPr lang="en-US" altLang="en-US" sz="1600" dirty="0" err="1"/>
              <a:t>Eisenhour</a:t>
            </a:r>
            <a:r>
              <a:rPr lang="en-US" altLang="en-US" sz="1600" dirty="0"/>
              <a:t>, ISBN: </a:t>
            </a:r>
            <a:r>
              <a:rPr lang="en-US" altLang="en-US" sz="1600" dirty="0" smtClean="0"/>
              <a:t>978-960-99280-3-8.  </a:t>
            </a:r>
            <a:endParaRPr lang="sk-SK" altLang="en-US" sz="1600" dirty="0" smtClean="0"/>
          </a:p>
          <a:p>
            <a:pPr marL="0" indent="0">
              <a:buNone/>
            </a:pPr>
            <a:r>
              <a:rPr lang="en-US" altLang="en-US" sz="1600" dirty="0"/>
              <a:t>pixshark.com - image galleries with a </a:t>
            </a:r>
            <a:r>
              <a:rPr lang="en-US" altLang="en-US" sz="1600" dirty="0" smtClean="0"/>
              <a:t>bite</a:t>
            </a:r>
            <a:r>
              <a:rPr lang="sk-SK" altLang="en-US" sz="1600" dirty="0" smtClean="0"/>
              <a:t>. </a:t>
            </a:r>
            <a:r>
              <a:rPr lang="el-GR" altLang="en-US" sz="1600" dirty="0" smtClean="0"/>
              <a:t>Σύνδεσμος: </a:t>
            </a:r>
            <a:r>
              <a:rPr lang="el-GR" altLang="en-US" sz="1600" dirty="0"/>
              <a:t>http://pixshark.com/trochophore-larva.htm. Πηγή: http://pixshark.com/.</a:t>
            </a:r>
          </a:p>
          <a:p>
            <a:pPr marL="0" indent="0">
              <a:buNone/>
            </a:pPr>
            <a:r>
              <a:rPr lang="el-GR" altLang="en-US" sz="1600" b="1" dirty="0" smtClean="0"/>
              <a:t>Εικόνα 7</a:t>
            </a:r>
            <a:r>
              <a:rPr lang="en-US" altLang="en-US" sz="1600" b="1" dirty="0" smtClean="0"/>
              <a:t>.</a:t>
            </a:r>
            <a:r>
              <a:rPr lang="el-GR" altLang="en-US" sz="1600" b="1" dirty="0" smtClean="0"/>
              <a:t> </a:t>
            </a:r>
            <a:r>
              <a:rPr lang="en-US" altLang="en-US" sz="1600" dirty="0" smtClean="0"/>
              <a:t>Copyrighted.</a:t>
            </a:r>
          </a:p>
          <a:p>
            <a:pPr marL="0" indent="0">
              <a:buNone/>
            </a:pPr>
            <a:r>
              <a:rPr lang="el-GR" altLang="en-US" sz="1600" b="1" dirty="0" smtClean="0"/>
              <a:t>Εικόνα 8</a:t>
            </a:r>
            <a:r>
              <a:rPr lang="en-US" altLang="en-US" sz="1600" b="1" dirty="0" smtClean="0"/>
              <a:t>. </a:t>
            </a:r>
            <a:r>
              <a:rPr lang="en-US" altLang="en-US" sz="1600" dirty="0"/>
              <a:t>© 2015 Macmillan Publishers Limited. All Rights Reserved. </a:t>
            </a:r>
            <a:r>
              <a:rPr lang="en-US" altLang="en-US" sz="1600" dirty="0" err="1"/>
              <a:t>Σύνδεσμος</a:t>
            </a:r>
            <a:r>
              <a:rPr lang="en-US" altLang="en-US" sz="1600" dirty="0"/>
              <a:t>: https://oldmissingcluster.wordpress.com/2008/03/12/phylogenomique-m-plus/. </a:t>
            </a:r>
            <a:r>
              <a:rPr lang="en-US" altLang="en-US" sz="1600" dirty="0" err="1"/>
              <a:t>Πηγή</a:t>
            </a:r>
            <a:r>
              <a:rPr lang="en-US" altLang="en-US" sz="1600" dirty="0"/>
              <a:t>: Casey W. Dunn et al. Broad </a:t>
            </a:r>
            <a:r>
              <a:rPr lang="en-US" altLang="en-US" sz="1600" dirty="0" err="1"/>
              <a:t>phylogenomic</a:t>
            </a:r>
            <a:r>
              <a:rPr lang="en-US" altLang="en-US" sz="1600" dirty="0"/>
              <a:t> sampling improves resolution of the animal tree of life. Nature 452, 745-749 (10 April 2008). http://www.nature.com/nature/journal/v452/n7188/full/nature06614.html</a:t>
            </a:r>
          </a:p>
          <a:p>
            <a:pPr marL="0" indent="0">
              <a:buNone/>
            </a:pPr>
            <a:r>
              <a:rPr lang="el-GR" altLang="en-US" sz="1600" b="1" dirty="0" smtClean="0"/>
              <a:t>Εικόνα 9</a:t>
            </a:r>
            <a:r>
              <a:rPr lang="en-US" altLang="en-US" sz="1600" b="1" dirty="0" smtClean="0"/>
              <a:t>.</a:t>
            </a:r>
            <a:r>
              <a:rPr lang="el-GR" altLang="en-US" sz="1600" b="1" dirty="0" smtClean="0"/>
              <a:t> </a:t>
            </a:r>
            <a:r>
              <a:rPr lang="en-US" altLang="en-US" sz="1600" dirty="0"/>
              <a:t>© 2015 SlidePlayer.fr Inc. All rights reserved</a:t>
            </a:r>
            <a:r>
              <a:rPr lang="en-US" altLang="en-US" sz="1600" dirty="0" smtClean="0"/>
              <a:t>.</a:t>
            </a:r>
            <a:r>
              <a:rPr lang="el-GR" altLang="en-US" sz="1600" dirty="0" smtClean="0"/>
              <a:t> </a:t>
            </a:r>
            <a:r>
              <a:rPr lang="el-GR" altLang="en-US" sz="1600" dirty="0"/>
              <a:t>Σύνδεσμος: http://slideplayer.fr/slide/183128/. Πηγή: http://slideplayer.fr/.</a:t>
            </a:r>
            <a:endParaRPr lang="en-US" altLang="en-US" sz="1600" dirty="0" smtClean="0"/>
          </a:p>
          <a:p>
            <a:pPr marL="0" indent="0">
              <a:buFont typeface="Arial" panose="020B0604020202020204" pitchFamily="34" charset="0"/>
              <a:buNone/>
            </a:pPr>
            <a:r>
              <a:rPr lang="el-GR" altLang="en-US" sz="1600" b="1" dirty="0" smtClean="0"/>
              <a:t>Εικόνα 10</a:t>
            </a:r>
            <a:r>
              <a:rPr lang="en-US" altLang="en-US" sz="1600" b="1" dirty="0" smtClean="0"/>
              <a:t>.</a:t>
            </a:r>
            <a:r>
              <a:rPr lang="el-GR" altLang="en-US" sz="1600" b="1" dirty="0" smtClean="0"/>
              <a:t> </a:t>
            </a:r>
            <a:r>
              <a:rPr lang="sk-SK" altLang="en-US" sz="1600" dirty="0" smtClean="0"/>
              <a:t>Cop</a:t>
            </a:r>
            <a:r>
              <a:rPr lang="en-US" altLang="en-US" sz="1600" dirty="0" smtClean="0"/>
              <a:t>y</a:t>
            </a:r>
            <a:r>
              <a:rPr lang="sk-SK" altLang="en-US" sz="1600" dirty="0" smtClean="0"/>
              <a:t>righted</a:t>
            </a:r>
            <a:r>
              <a:rPr lang="en-US" altLang="en-US" sz="1600" dirty="0" smtClean="0"/>
              <a:t>.</a:t>
            </a:r>
          </a:p>
          <a:p>
            <a:pPr marL="0" indent="0">
              <a:buFont typeface="Arial" panose="020B0604020202020204" pitchFamily="34" charset="0"/>
              <a:buNone/>
            </a:pPr>
            <a:r>
              <a:rPr lang="el-GR" altLang="en-US" sz="1600" b="1" dirty="0" smtClean="0"/>
              <a:t>Εικόνα 11</a:t>
            </a:r>
            <a:r>
              <a:rPr lang="en-US" altLang="en-US" sz="1600" b="1" dirty="0" smtClean="0"/>
              <a:t>. </a:t>
            </a:r>
            <a:r>
              <a:rPr lang="en-US" altLang="en-US" sz="1600" dirty="0" smtClean="0"/>
              <a:t>Copyrighted.</a:t>
            </a:r>
          </a:p>
        </p:txBody>
      </p:sp>
      <p:sp>
        <p:nvSpPr>
          <p:cNvPr id="6" name="Θέση υποσέλιδου 5"/>
          <p:cNvSpPr>
            <a:spLocks noGrp="1"/>
          </p:cNvSpPr>
          <p:nvPr>
            <p:ph type="ftr" sz="quarter" idx="10"/>
          </p:nvPr>
        </p:nvSpPr>
        <p:spPr/>
        <p:txBody>
          <a:bodyPr/>
          <a:lstStyle/>
          <a:p>
            <a:pPr>
              <a:defRPr/>
            </a:pPr>
            <a:r>
              <a:rPr lang="el-GR" smtClean="0"/>
              <a:t>Ενότητα 11. Πλατυέλμινθες, Μεσόζωα και Νημερτίνοι</a:t>
            </a:r>
            <a:endParaRPr lang="en-US" dirty="0"/>
          </a:p>
        </p:txBody>
      </p:sp>
      <p:sp>
        <p:nvSpPr>
          <p:cNvPr id="7" name="Θέση αριθμού διαφάνειας 6"/>
          <p:cNvSpPr>
            <a:spLocks noGrp="1"/>
          </p:cNvSpPr>
          <p:nvPr>
            <p:ph type="sldNum" sz="quarter" idx="11"/>
          </p:nvPr>
        </p:nvSpPr>
        <p:spPr/>
        <p:txBody>
          <a:bodyPr/>
          <a:lstStyle/>
          <a:p>
            <a:pPr>
              <a:defRPr/>
            </a:pPr>
            <a:fld id="{912FB664-1230-4AE9-8E5E-1E615B51C8CA}" type="slidenum">
              <a:rPr lang="en-US" smtClean="0"/>
              <a:pPr>
                <a:defRPr/>
              </a:pPr>
              <a:t>80</a:t>
            </a:fld>
            <a:endParaRPr lang="en-US"/>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itle 1"/>
          <p:cNvSpPr>
            <a:spLocks noGrp="1"/>
          </p:cNvSpPr>
          <p:nvPr>
            <p:ph type="title"/>
          </p:nvPr>
        </p:nvSpPr>
        <p:spPr>
          <a:xfrm>
            <a:off x="404081" y="365125"/>
            <a:ext cx="8335838" cy="1325563"/>
          </a:xfrm>
        </p:spPr>
        <p:txBody>
          <a:bodyPr/>
          <a:lstStyle/>
          <a:p>
            <a:r>
              <a:rPr lang="el-GR" altLang="en-US" sz="4000" dirty="0" smtClean="0"/>
              <a:t>Σημείωμα Χρήσης Έργων Τρίτων</a:t>
            </a:r>
            <a:r>
              <a:rPr lang="en-US" altLang="en-US" sz="4000" dirty="0" smtClean="0"/>
              <a:t> </a:t>
            </a:r>
            <a:r>
              <a:rPr lang="en-US" altLang="en-US" sz="4000" dirty="0" smtClean="0"/>
              <a:t>3/</a:t>
            </a:r>
            <a:r>
              <a:rPr lang="el-GR" altLang="en-US" sz="4000" dirty="0" smtClean="0"/>
              <a:t>9</a:t>
            </a:r>
            <a:endParaRPr lang="el-GR" altLang="en-US" sz="4000" dirty="0" smtClean="0"/>
          </a:p>
        </p:txBody>
      </p:sp>
      <p:sp>
        <p:nvSpPr>
          <p:cNvPr id="121859" name="Content Placeholder 2"/>
          <p:cNvSpPr>
            <a:spLocks noGrp="1"/>
          </p:cNvSpPr>
          <p:nvPr>
            <p:ph idx="1"/>
          </p:nvPr>
        </p:nvSpPr>
        <p:spPr/>
        <p:txBody>
          <a:bodyPr/>
          <a:lstStyle/>
          <a:p>
            <a:pPr marL="0" indent="0">
              <a:buNone/>
            </a:pPr>
            <a:r>
              <a:rPr lang="el-GR" altLang="en-US" sz="1600" b="1" dirty="0" smtClean="0"/>
              <a:t>Εικόνα </a:t>
            </a:r>
            <a:r>
              <a:rPr lang="el-GR" altLang="en-US" sz="1600" b="1" dirty="0"/>
              <a:t>12. </a:t>
            </a:r>
            <a:r>
              <a:rPr lang="en-US" altLang="en-US" sz="1600" dirty="0"/>
              <a:t>Copyright Authors. </a:t>
            </a:r>
            <a:r>
              <a:rPr lang="el-GR" altLang="en-US" sz="1600" dirty="0"/>
              <a:t>Σύνδεσμος: </a:t>
            </a:r>
            <a:r>
              <a:rPr lang="en-US" altLang="en-US" sz="1600" dirty="0"/>
              <a:t>http://www.ucmp.berkeley.edu/nemertini/nemertini.html. </a:t>
            </a:r>
            <a:r>
              <a:rPr lang="el-GR" altLang="en-US" sz="1600" dirty="0"/>
              <a:t>Πηγή: </a:t>
            </a:r>
            <a:r>
              <a:rPr lang="en-US" altLang="en-US" sz="1600" dirty="0" err="1"/>
              <a:t>Ruppert</a:t>
            </a:r>
            <a:r>
              <a:rPr lang="en-US" altLang="en-US" sz="1600" dirty="0"/>
              <a:t>, E.E. and Barnes, R.D. 1994. Invertebrate Zoology. 6th edition. Saunders College Publishing, Fort Worth.</a:t>
            </a:r>
          </a:p>
          <a:p>
            <a:pPr marL="0" indent="0">
              <a:buNone/>
            </a:pPr>
            <a:r>
              <a:rPr lang="el-GR" altLang="en-US" sz="1600" b="1" dirty="0"/>
              <a:t>Εικόνα </a:t>
            </a:r>
            <a:r>
              <a:rPr lang="el-GR" altLang="en-US" sz="1600" b="1" dirty="0" smtClean="0"/>
              <a:t>13</a:t>
            </a:r>
            <a:r>
              <a:rPr lang="en-US" altLang="en-US" sz="1600" b="1" dirty="0" smtClean="0"/>
              <a:t>.</a:t>
            </a:r>
            <a:r>
              <a:rPr lang="el-GR" altLang="en-US" sz="1600" b="1" dirty="0" smtClean="0"/>
              <a:t> </a:t>
            </a:r>
            <a:r>
              <a:rPr lang="el-GR" altLang="en-US" sz="1600" dirty="0"/>
              <a:t>© 2014 </a:t>
            </a:r>
            <a:r>
              <a:rPr lang="en-US" altLang="en-US" sz="1600" dirty="0"/>
              <a:t>Regents of the University of Michigan. </a:t>
            </a:r>
            <a:r>
              <a:rPr lang="el-GR" altLang="en-US" sz="1600" dirty="0"/>
              <a:t>Σύνδεσμος: </a:t>
            </a:r>
            <a:r>
              <a:rPr lang="en-US" altLang="en-US" sz="1600" dirty="0"/>
              <a:t>http://animaldiversity.org/accounts/Nemertea/. </a:t>
            </a:r>
            <a:r>
              <a:rPr lang="el-GR" altLang="en-US" sz="1600" dirty="0"/>
              <a:t>Πηγή: </a:t>
            </a:r>
            <a:r>
              <a:rPr lang="en-US" altLang="en-US" sz="1600" dirty="0"/>
              <a:t>University of Michigan, Museum of Zoology, Animal Diversity Web ADW. http://animaldiversity.org.</a:t>
            </a:r>
          </a:p>
          <a:p>
            <a:pPr marL="0" indent="0">
              <a:buNone/>
            </a:pPr>
            <a:r>
              <a:rPr lang="el-GR" altLang="en-US" sz="1600" b="1" dirty="0"/>
              <a:t>Εικόνα </a:t>
            </a:r>
            <a:r>
              <a:rPr lang="el-GR" altLang="en-US" sz="1600" b="1" dirty="0" smtClean="0"/>
              <a:t>14</a:t>
            </a:r>
            <a:r>
              <a:rPr lang="en-US" altLang="en-US" sz="1600" b="1" dirty="0" smtClean="0"/>
              <a:t>.</a:t>
            </a:r>
            <a:r>
              <a:rPr lang="el-GR" altLang="en-US" sz="1600" b="1" dirty="0" smtClean="0"/>
              <a:t> </a:t>
            </a:r>
            <a:r>
              <a:rPr lang="en-US" altLang="en-US" sz="1600" dirty="0"/>
              <a:t>Copyright Authors. </a:t>
            </a:r>
            <a:r>
              <a:rPr lang="el-GR" altLang="en-US" sz="1600" dirty="0"/>
              <a:t>Σύνδεσμος: </a:t>
            </a:r>
            <a:r>
              <a:rPr lang="en-US" altLang="en-US" sz="1600" dirty="0"/>
              <a:t>http://www.ucmp.berkeley.edu/nemertini/nemertini.html. </a:t>
            </a:r>
            <a:r>
              <a:rPr lang="el-GR" altLang="en-US" sz="1600" dirty="0"/>
              <a:t>Πηγή: </a:t>
            </a:r>
            <a:r>
              <a:rPr lang="en-US" altLang="en-US" sz="1600" dirty="0" err="1"/>
              <a:t>Ruppert</a:t>
            </a:r>
            <a:r>
              <a:rPr lang="en-US" altLang="en-US" sz="1600" dirty="0"/>
              <a:t>, E.E. and Barnes, R.D. 1994. Invertebrate Zoology. 6th edition. Saunders College Publishing, Fort Worth.</a:t>
            </a:r>
          </a:p>
          <a:p>
            <a:pPr marL="0" indent="0">
              <a:buNone/>
            </a:pPr>
            <a:r>
              <a:rPr lang="el-GR" altLang="en-US" sz="1600" b="1" dirty="0"/>
              <a:t>Εικόνα </a:t>
            </a:r>
            <a:r>
              <a:rPr lang="el-GR" altLang="en-US" sz="1600" b="1" dirty="0" smtClean="0"/>
              <a:t>15</a:t>
            </a:r>
            <a:r>
              <a:rPr lang="en-US" altLang="en-US" sz="1600" b="1" dirty="0" smtClean="0"/>
              <a:t>.</a:t>
            </a:r>
            <a:r>
              <a:rPr lang="el-GR" altLang="en-US" sz="1600" b="1" dirty="0" smtClean="0"/>
              <a:t> </a:t>
            </a:r>
            <a:r>
              <a:rPr lang="en-US" altLang="en-US" sz="1600" dirty="0"/>
              <a:t>Copyright 2010 E</a:t>
            </a:r>
            <a:r>
              <a:rPr lang="el-GR" altLang="en-US" sz="1600" dirty="0" err="1"/>
              <a:t>κδόσεις</a:t>
            </a:r>
            <a:r>
              <a:rPr lang="el-GR" altLang="en-US" sz="1600" dirty="0"/>
              <a:t> </a:t>
            </a:r>
            <a:r>
              <a:rPr lang="en-US" altLang="en-US" sz="1600" dirty="0"/>
              <a:t>Utopia E.</a:t>
            </a:r>
            <a:r>
              <a:rPr lang="el-GR" altLang="en-US" sz="1600" dirty="0"/>
              <a:t>Π.Ε. Πηγή: Ζωολογία: Ολοκληρωμένες Αρχές, </a:t>
            </a:r>
            <a:r>
              <a:rPr lang="en-US" altLang="en-US" sz="1600" dirty="0"/>
              <a:t>Hickman, Roberts, Keen, Larson, </a:t>
            </a:r>
            <a:r>
              <a:rPr lang="en-US" altLang="en-US" sz="1600" dirty="0" err="1"/>
              <a:t>L’Anson</a:t>
            </a:r>
            <a:r>
              <a:rPr lang="en-US" altLang="en-US" sz="1600" dirty="0"/>
              <a:t>, </a:t>
            </a:r>
            <a:r>
              <a:rPr lang="en-US" altLang="en-US" sz="1600" dirty="0" err="1"/>
              <a:t>Eisenhour</a:t>
            </a:r>
            <a:r>
              <a:rPr lang="en-US" altLang="en-US" sz="1600" dirty="0"/>
              <a:t>, ISBN: 978-960-99280-3-8. </a:t>
            </a:r>
          </a:p>
          <a:p>
            <a:pPr marL="0" indent="0">
              <a:buNone/>
            </a:pPr>
            <a:r>
              <a:rPr lang="el-GR" altLang="en-US" sz="1600" b="1" dirty="0"/>
              <a:t>Εικόνα </a:t>
            </a:r>
            <a:r>
              <a:rPr lang="el-GR" altLang="en-US" sz="1600" b="1" dirty="0" smtClean="0"/>
              <a:t>16</a:t>
            </a:r>
            <a:r>
              <a:rPr lang="en-US" altLang="en-US" sz="1600" b="1" dirty="0" smtClean="0"/>
              <a:t>.</a:t>
            </a:r>
            <a:r>
              <a:rPr lang="el-GR" altLang="en-US" sz="1600" b="1" dirty="0" smtClean="0"/>
              <a:t> </a:t>
            </a:r>
            <a:r>
              <a:rPr lang="en-US" altLang="en-US" sz="1600" dirty="0"/>
              <a:t>Copyright 2010 E</a:t>
            </a:r>
            <a:r>
              <a:rPr lang="el-GR" altLang="en-US" sz="1600" dirty="0" err="1"/>
              <a:t>κδόσεις</a:t>
            </a:r>
            <a:r>
              <a:rPr lang="el-GR" altLang="en-US" sz="1600" dirty="0"/>
              <a:t> </a:t>
            </a:r>
            <a:r>
              <a:rPr lang="en-US" altLang="en-US" sz="1600" dirty="0"/>
              <a:t>Utopia E.</a:t>
            </a:r>
            <a:r>
              <a:rPr lang="el-GR" altLang="en-US" sz="1600" dirty="0"/>
              <a:t>Π.Ε. Πηγή: Ζωολογία: Ολοκληρωμένες Αρχές, </a:t>
            </a:r>
            <a:r>
              <a:rPr lang="en-US" altLang="en-US" sz="1600" dirty="0"/>
              <a:t>Hickman, Roberts, Keen, Larson, </a:t>
            </a:r>
            <a:r>
              <a:rPr lang="en-US" altLang="en-US" sz="1600" dirty="0" err="1"/>
              <a:t>L’Anson</a:t>
            </a:r>
            <a:r>
              <a:rPr lang="en-US" altLang="en-US" sz="1600" dirty="0"/>
              <a:t>, </a:t>
            </a:r>
            <a:r>
              <a:rPr lang="en-US" altLang="en-US" sz="1600" dirty="0" err="1"/>
              <a:t>Eisenhour</a:t>
            </a:r>
            <a:r>
              <a:rPr lang="en-US" altLang="en-US" sz="1600" dirty="0"/>
              <a:t>, ISBN: 978-960-99280-3-8. </a:t>
            </a:r>
          </a:p>
          <a:p>
            <a:pPr marL="0" indent="0">
              <a:buFont typeface="Arial" panose="020B0604020202020204" pitchFamily="34" charset="0"/>
              <a:buNone/>
            </a:pPr>
            <a:endParaRPr lang="el-GR" altLang="en-US" sz="1600" dirty="0" smtClean="0"/>
          </a:p>
        </p:txBody>
      </p:sp>
      <p:sp>
        <p:nvSpPr>
          <p:cNvPr id="6" name="Θέση υποσέλιδου 5"/>
          <p:cNvSpPr>
            <a:spLocks noGrp="1"/>
          </p:cNvSpPr>
          <p:nvPr>
            <p:ph type="ftr" sz="quarter" idx="10"/>
          </p:nvPr>
        </p:nvSpPr>
        <p:spPr/>
        <p:txBody>
          <a:bodyPr/>
          <a:lstStyle/>
          <a:p>
            <a:pPr>
              <a:defRPr/>
            </a:pPr>
            <a:r>
              <a:rPr lang="el-GR" smtClean="0"/>
              <a:t>Ενότητα 11. Πλατυέλμινθες, Μεσόζωα και Νημερτίνοι</a:t>
            </a:r>
            <a:endParaRPr lang="en-US" dirty="0"/>
          </a:p>
        </p:txBody>
      </p:sp>
      <p:sp>
        <p:nvSpPr>
          <p:cNvPr id="7" name="Θέση αριθμού διαφάνειας 6"/>
          <p:cNvSpPr>
            <a:spLocks noGrp="1"/>
          </p:cNvSpPr>
          <p:nvPr>
            <p:ph type="sldNum" sz="quarter" idx="11"/>
          </p:nvPr>
        </p:nvSpPr>
        <p:spPr/>
        <p:txBody>
          <a:bodyPr/>
          <a:lstStyle/>
          <a:p>
            <a:pPr>
              <a:defRPr/>
            </a:pPr>
            <a:fld id="{66CFFC3E-3B7D-437B-8E72-411B5072DCAB}" type="slidenum">
              <a:rPr lang="en-US" smtClean="0"/>
              <a:pPr>
                <a:defRPr/>
              </a:pPr>
              <a:t>81</a:t>
            </a:fld>
            <a:endParaRPr lang="en-US"/>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itle 1"/>
          <p:cNvSpPr>
            <a:spLocks noGrp="1"/>
          </p:cNvSpPr>
          <p:nvPr>
            <p:ph type="title"/>
          </p:nvPr>
        </p:nvSpPr>
        <p:spPr>
          <a:xfrm>
            <a:off x="368077" y="315912"/>
            <a:ext cx="8407846" cy="1325563"/>
          </a:xfrm>
        </p:spPr>
        <p:txBody>
          <a:bodyPr/>
          <a:lstStyle/>
          <a:p>
            <a:r>
              <a:rPr lang="el-GR" altLang="en-US" sz="4000" dirty="0" smtClean="0"/>
              <a:t>Σημείωμα Χρήσης Έργων Τρίτων</a:t>
            </a:r>
            <a:r>
              <a:rPr lang="en-US" altLang="en-US" sz="4000" dirty="0" smtClean="0"/>
              <a:t> </a:t>
            </a:r>
            <a:r>
              <a:rPr lang="en-US" altLang="en-US" sz="4000" dirty="0" smtClean="0"/>
              <a:t>4/</a:t>
            </a:r>
            <a:r>
              <a:rPr lang="el-GR" altLang="en-US" sz="4000" dirty="0" smtClean="0"/>
              <a:t>9</a:t>
            </a:r>
            <a:endParaRPr lang="el-GR" altLang="en-US" sz="4000" dirty="0" smtClean="0"/>
          </a:p>
        </p:txBody>
      </p:sp>
      <p:sp>
        <p:nvSpPr>
          <p:cNvPr id="123907" name="Content Placeholder 2"/>
          <p:cNvSpPr>
            <a:spLocks noGrp="1"/>
          </p:cNvSpPr>
          <p:nvPr>
            <p:ph idx="1"/>
          </p:nvPr>
        </p:nvSpPr>
        <p:spPr/>
        <p:txBody>
          <a:bodyPr/>
          <a:lstStyle/>
          <a:p>
            <a:pPr marL="0" indent="0">
              <a:buNone/>
            </a:pPr>
            <a:r>
              <a:rPr lang="el-GR" altLang="en-US" sz="1600" b="1" dirty="0" smtClean="0"/>
              <a:t>Εικόνα </a:t>
            </a:r>
            <a:r>
              <a:rPr lang="el-GR" altLang="en-US" sz="1600" b="1" dirty="0" smtClean="0"/>
              <a:t>17</a:t>
            </a:r>
            <a:r>
              <a:rPr lang="en-US" altLang="en-US" sz="1600" b="1" dirty="0" smtClean="0"/>
              <a:t>.</a:t>
            </a:r>
            <a:r>
              <a:rPr lang="el-GR" altLang="en-US" sz="1600" b="1" dirty="0" smtClean="0"/>
              <a:t> </a:t>
            </a:r>
            <a:r>
              <a:rPr lang="en-US" altLang="en-US" sz="1600" dirty="0" smtClean="0"/>
              <a:t>Copyrighted.</a:t>
            </a:r>
            <a:endParaRPr lang="el-GR" altLang="en-US" sz="1600" dirty="0"/>
          </a:p>
          <a:p>
            <a:pPr marL="0" indent="0">
              <a:buNone/>
            </a:pPr>
            <a:r>
              <a:rPr lang="el-GR" altLang="en-US" sz="1600" b="1" dirty="0"/>
              <a:t>Εικόνα </a:t>
            </a:r>
            <a:r>
              <a:rPr lang="el-GR" altLang="en-US" sz="1600" b="1" dirty="0" smtClean="0"/>
              <a:t>18</a:t>
            </a:r>
            <a:r>
              <a:rPr lang="en-US" altLang="en-US" sz="1600" b="1" dirty="0" smtClean="0"/>
              <a:t>.</a:t>
            </a:r>
            <a:r>
              <a:rPr lang="el-GR" altLang="en-US" sz="1600" b="1" dirty="0" smtClean="0"/>
              <a:t> </a:t>
            </a:r>
            <a:r>
              <a:rPr lang="en-US" altLang="en-US" sz="1600" dirty="0"/>
              <a:t>Copyright 2010 E</a:t>
            </a:r>
            <a:r>
              <a:rPr lang="el-GR" altLang="en-US" sz="1600" dirty="0" err="1"/>
              <a:t>κδόσεις</a:t>
            </a:r>
            <a:r>
              <a:rPr lang="el-GR" altLang="en-US" sz="1600" dirty="0"/>
              <a:t> </a:t>
            </a:r>
            <a:r>
              <a:rPr lang="en-US" altLang="en-US" sz="1600" dirty="0"/>
              <a:t>Utopia E.</a:t>
            </a:r>
            <a:r>
              <a:rPr lang="el-GR" altLang="en-US" sz="1600" dirty="0"/>
              <a:t>Π.Ε. Πηγή: Ζωολογία: Ολοκληρωμένες Αρχές, </a:t>
            </a:r>
            <a:r>
              <a:rPr lang="en-US" altLang="en-US" sz="1600" dirty="0"/>
              <a:t>Hickman, Roberts, Keen, Larson, </a:t>
            </a:r>
            <a:r>
              <a:rPr lang="en-US" altLang="en-US" sz="1600" dirty="0" err="1"/>
              <a:t>L’Anson</a:t>
            </a:r>
            <a:r>
              <a:rPr lang="en-US" altLang="en-US" sz="1600" dirty="0"/>
              <a:t>, </a:t>
            </a:r>
            <a:r>
              <a:rPr lang="en-US" altLang="en-US" sz="1600" dirty="0" err="1"/>
              <a:t>Eisenhour</a:t>
            </a:r>
            <a:r>
              <a:rPr lang="en-US" altLang="en-US" sz="1600" dirty="0"/>
              <a:t>, ISBN: 978-960-99280-3-8. </a:t>
            </a:r>
          </a:p>
          <a:p>
            <a:pPr marL="0" indent="0">
              <a:buNone/>
            </a:pPr>
            <a:r>
              <a:rPr lang="el-GR" altLang="en-US" sz="1600" b="1" dirty="0" smtClean="0"/>
              <a:t>Εικόνα 19: </a:t>
            </a:r>
            <a:r>
              <a:rPr lang="en-US" altLang="en-US" sz="1600" dirty="0"/>
              <a:t>Copyright 2010 E</a:t>
            </a:r>
            <a:r>
              <a:rPr lang="el-GR" altLang="en-US" sz="1600" dirty="0" err="1"/>
              <a:t>κδόσεις</a:t>
            </a:r>
            <a:r>
              <a:rPr lang="el-GR" altLang="en-US" sz="1600" dirty="0"/>
              <a:t> </a:t>
            </a:r>
            <a:r>
              <a:rPr lang="en-US" altLang="en-US" sz="1600" dirty="0"/>
              <a:t>Utopia E.</a:t>
            </a:r>
            <a:r>
              <a:rPr lang="el-GR" altLang="en-US" sz="1600" dirty="0"/>
              <a:t>Π.Ε. Πηγή: Ζωολογία: Ολοκληρωμένες Αρχές, </a:t>
            </a:r>
            <a:r>
              <a:rPr lang="en-US" altLang="en-US" sz="1600" dirty="0"/>
              <a:t>Hickman, Roberts, Keen, Larson, </a:t>
            </a:r>
            <a:r>
              <a:rPr lang="en-US" altLang="en-US" sz="1600" dirty="0" err="1"/>
              <a:t>L’Anson</a:t>
            </a:r>
            <a:r>
              <a:rPr lang="en-US" altLang="en-US" sz="1600" dirty="0"/>
              <a:t>, </a:t>
            </a:r>
            <a:r>
              <a:rPr lang="en-US" altLang="en-US" sz="1600" dirty="0" err="1"/>
              <a:t>Eisenhour</a:t>
            </a:r>
            <a:r>
              <a:rPr lang="en-US" altLang="en-US" sz="1600" dirty="0"/>
              <a:t>, ISBN: 978-960-99280-3-8. </a:t>
            </a:r>
          </a:p>
          <a:p>
            <a:pPr marL="0" indent="0">
              <a:buNone/>
            </a:pPr>
            <a:r>
              <a:rPr lang="el-GR" altLang="en-US" sz="1600" b="1" dirty="0" smtClean="0"/>
              <a:t>Εικόνα 20</a:t>
            </a:r>
            <a:r>
              <a:rPr lang="en-US" altLang="en-US" sz="1600" b="1" dirty="0" smtClean="0"/>
              <a:t>.</a:t>
            </a:r>
            <a:r>
              <a:rPr lang="el-GR" altLang="en-US" sz="1600" b="1" dirty="0" smtClean="0"/>
              <a:t> </a:t>
            </a:r>
            <a:r>
              <a:rPr lang="sk-SK" altLang="en-US" sz="1600" dirty="0" smtClean="0"/>
              <a:t>Cop</a:t>
            </a:r>
            <a:r>
              <a:rPr lang="en-US" altLang="en-US" sz="1600" dirty="0" smtClean="0"/>
              <a:t>y</a:t>
            </a:r>
            <a:r>
              <a:rPr lang="sk-SK" altLang="en-US" sz="1600" dirty="0" smtClean="0"/>
              <a:t>righted</a:t>
            </a:r>
            <a:r>
              <a:rPr lang="en-US" altLang="en-US" sz="1600" dirty="0" smtClean="0"/>
              <a:t>.</a:t>
            </a:r>
            <a:endParaRPr lang="el-GR" altLang="en-US" sz="1600" dirty="0"/>
          </a:p>
          <a:p>
            <a:pPr marL="0" indent="0">
              <a:buNone/>
            </a:pPr>
            <a:r>
              <a:rPr lang="el-GR" altLang="en-US" sz="1600" b="1" dirty="0"/>
              <a:t>Εικόνα </a:t>
            </a:r>
            <a:r>
              <a:rPr lang="el-GR" altLang="en-US" sz="1600" b="1" dirty="0" smtClean="0"/>
              <a:t>21</a:t>
            </a:r>
            <a:r>
              <a:rPr lang="en-US" altLang="en-US" sz="1600" b="1" dirty="0" smtClean="0"/>
              <a:t>.</a:t>
            </a:r>
            <a:r>
              <a:rPr lang="el-GR" altLang="en-US" sz="1600" b="1" dirty="0" smtClean="0"/>
              <a:t> </a:t>
            </a:r>
            <a:r>
              <a:rPr lang="en-US" altLang="en-US" sz="1600" dirty="0"/>
              <a:t>© MUSEUM VICTORIA. </a:t>
            </a:r>
            <a:r>
              <a:rPr lang="el-GR" altLang="en-US" sz="1600" dirty="0"/>
              <a:t>Σύνδεσμος: </a:t>
            </a:r>
            <a:r>
              <a:rPr lang="en-US" altLang="en-US" sz="1600" dirty="0"/>
              <a:t>http://museumvictoria.com.au/discoverycentre/infosheets/marine-flatworms/. </a:t>
            </a:r>
            <a:r>
              <a:rPr lang="el-GR" altLang="en-US" sz="1600" dirty="0"/>
              <a:t>Πηγή: </a:t>
            </a:r>
            <a:r>
              <a:rPr lang="en-US" altLang="en-US" sz="1600" dirty="0"/>
              <a:t>http://museumvictoria.com.au/.</a:t>
            </a:r>
          </a:p>
          <a:p>
            <a:pPr marL="0" indent="0">
              <a:buNone/>
            </a:pPr>
            <a:r>
              <a:rPr lang="el-GR" altLang="en-US" sz="1600" b="1" dirty="0" smtClean="0"/>
              <a:t>Εικόνα 22</a:t>
            </a:r>
            <a:r>
              <a:rPr lang="en-US" altLang="en-US" sz="1600" b="1" dirty="0" smtClean="0"/>
              <a:t>.</a:t>
            </a:r>
            <a:r>
              <a:rPr lang="el-GR" altLang="en-US" sz="1600" b="1" dirty="0" smtClean="0"/>
              <a:t> </a:t>
            </a:r>
            <a:r>
              <a:rPr lang="en-US" altLang="en-US" sz="1600" dirty="0"/>
              <a:t>Unidentified </a:t>
            </a:r>
            <a:r>
              <a:rPr lang="en-US" altLang="en-US" sz="1600" dirty="0" err="1"/>
              <a:t>pseudocerotid</a:t>
            </a:r>
            <a:r>
              <a:rPr lang="en-US" altLang="en-US" sz="1600" dirty="0"/>
              <a:t> flatworm. Brian Smith (Photo ©), © Marine Flatworms of the World, Wolfgang </a:t>
            </a:r>
            <a:r>
              <a:rPr lang="en-US" altLang="en-US" sz="1600" dirty="0" err="1"/>
              <a:t>Seifarth</a:t>
            </a:r>
            <a:r>
              <a:rPr lang="en-US" altLang="en-US" sz="1600" dirty="0"/>
              <a:t> 1997 - 2002, All Rights Reserved! </a:t>
            </a:r>
            <a:r>
              <a:rPr lang="el-GR" altLang="en-US" sz="1600" dirty="0"/>
              <a:t>Σύνδεσμος:  </a:t>
            </a:r>
            <a:r>
              <a:rPr lang="en-US" altLang="en-US" sz="1600" dirty="0"/>
              <a:t>http://www.rzuser.uni-heidelberg.de/~bu6/pow.html. </a:t>
            </a:r>
            <a:r>
              <a:rPr lang="el-GR" altLang="en-US" sz="1600" dirty="0"/>
              <a:t>Πηγή: </a:t>
            </a:r>
            <a:r>
              <a:rPr lang="en-US" altLang="en-US" sz="1600" dirty="0"/>
              <a:t>http://www.rzuser.uni-heidelberg.de/.</a:t>
            </a:r>
          </a:p>
          <a:p>
            <a:pPr marL="0" indent="0">
              <a:buNone/>
            </a:pPr>
            <a:endParaRPr lang="en-US" altLang="en-US" sz="1600" dirty="0"/>
          </a:p>
        </p:txBody>
      </p:sp>
      <p:sp>
        <p:nvSpPr>
          <p:cNvPr id="6" name="Θέση υποσέλιδου 5"/>
          <p:cNvSpPr>
            <a:spLocks noGrp="1"/>
          </p:cNvSpPr>
          <p:nvPr>
            <p:ph type="ftr" sz="quarter" idx="10"/>
          </p:nvPr>
        </p:nvSpPr>
        <p:spPr/>
        <p:txBody>
          <a:bodyPr/>
          <a:lstStyle/>
          <a:p>
            <a:pPr>
              <a:defRPr/>
            </a:pPr>
            <a:r>
              <a:rPr lang="el-GR" smtClean="0"/>
              <a:t>Ενότητα 11. Πλατυέλμινθες, Μεσόζωα και Νημερτίνοι</a:t>
            </a:r>
            <a:endParaRPr lang="en-US" dirty="0"/>
          </a:p>
        </p:txBody>
      </p:sp>
      <p:sp>
        <p:nvSpPr>
          <p:cNvPr id="7" name="Θέση αριθμού διαφάνειας 6"/>
          <p:cNvSpPr>
            <a:spLocks noGrp="1"/>
          </p:cNvSpPr>
          <p:nvPr>
            <p:ph type="sldNum" sz="quarter" idx="11"/>
          </p:nvPr>
        </p:nvSpPr>
        <p:spPr/>
        <p:txBody>
          <a:bodyPr/>
          <a:lstStyle/>
          <a:p>
            <a:pPr>
              <a:defRPr/>
            </a:pPr>
            <a:fld id="{428B2E9D-5A76-49D7-9A21-D57E714494E1}" type="slidenum">
              <a:rPr lang="en-US" smtClean="0"/>
              <a:pPr>
                <a:defRPr/>
              </a:pPr>
              <a:t>82</a:t>
            </a:fld>
            <a:endParaRPr lang="en-US"/>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itle 1"/>
          <p:cNvSpPr>
            <a:spLocks noGrp="1"/>
          </p:cNvSpPr>
          <p:nvPr>
            <p:ph type="title"/>
          </p:nvPr>
        </p:nvSpPr>
        <p:spPr>
          <a:xfrm>
            <a:off x="314325" y="387350"/>
            <a:ext cx="8515350" cy="1325563"/>
          </a:xfrm>
        </p:spPr>
        <p:txBody>
          <a:bodyPr/>
          <a:lstStyle/>
          <a:p>
            <a:r>
              <a:rPr lang="el-GR" altLang="en-US" sz="4000" dirty="0" smtClean="0"/>
              <a:t>Σημείωμα Χρήσης Έργων Τρίτων</a:t>
            </a:r>
            <a:r>
              <a:rPr lang="en-US" altLang="en-US" sz="4000" dirty="0" smtClean="0"/>
              <a:t> </a:t>
            </a:r>
            <a:r>
              <a:rPr lang="en-US" altLang="en-US" sz="4000" dirty="0" smtClean="0"/>
              <a:t>5/</a:t>
            </a:r>
            <a:r>
              <a:rPr lang="el-GR" altLang="en-US" sz="4000" dirty="0" smtClean="0"/>
              <a:t>9</a:t>
            </a:r>
            <a:endParaRPr lang="el-GR" altLang="en-US" sz="4000" dirty="0" smtClean="0"/>
          </a:p>
        </p:txBody>
      </p:sp>
      <p:sp>
        <p:nvSpPr>
          <p:cNvPr id="125955" name="Content Placeholder 2"/>
          <p:cNvSpPr>
            <a:spLocks noGrp="1"/>
          </p:cNvSpPr>
          <p:nvPr>
            <p:ph idx="1"/>
          </p:nvPr>
        </p:nvSpPr>
        <p:spPr/>
        <p:txBody>
          <a:bodyPr/>
          <a:lstStyle/>
          <a:p>
            <a:pPr marL="0" indent="0">
              <a:buNone/>
            </a:pPr>
            <a:r>
              <a:rPr lang="el-GR" altLang="en-US" sz="1600" b="1" dirty="0" smtClean="0"/>
              <a:t>Εικόνες</a:t>
            </a:r>
          </a:p>
          <a:p>
            <a:pPr marL="0" indent="0">
              <a:buNone/>
            </a:pPr>
            <a:r>
              <a:rPr lang="el-GR" altLang="en-US" sz="1600" b="1" dirty="0" smtClean="0"/>
              <a:t>Εικόνα 23.</a:t>
            </a:r>
            <a:r>
              <a:rPr lang="el-GR" altLang="en-US" sz="1600" dirty="0" smtClean="0"/>
              <a:t> </a:t>
            </a:r>
            <a:r>
              <a:rPr lang="en-US" altLang="en-US" sz="1600" dirty="0"/>
              <a:t>Image of </a:t>
            </a:r>
            <a:r>
              <a:rPr lang="en-US" altLang="en-US" sz="1600" dirty="0" err="1"/>
              <a:t>Dugesia</a:t>
            </a:r>
            <a:r>
              <a:rPr lang="en-US" altLang="en-US" sz="1600" dirty="0"/>
              <a:t> taken by B. M. Waggoner &amp; B. R. </a:t>
            </a:r>
            <a:r>
              <a:rPr lang="en-US" altLang="en-US" sz="1600" dirty="0" err="1"/>
              <a:t>Speer</a:t>
            </a:r>
            <a:r>
              <a:rPr lang="en-US" altLang="en-US" sz="1600" dirty="0"/>
              <a:t>. </a:t>
            </a:r>
            <a:r>
              <a:rPr lang="el-GR" altLang="en-US" sz="1600" dirty="0"/>
              <a:t>Σύνδεσμος: </a:t>
            </a:r>
            <a:r>
              <a:rPr lang="en-US" altLang="en-US" sz="1600" dirty="0"/>
              <a:t>http://www.ucmp.berkeley.edu/platyhelminthes/platyhelminthes.html. </a:t>
            </a:r>
            <a:r>
              <a:rPr lang="el-GR" altLang="en-US" sz="1600" dirty="0"/>
              <a:t>Πηγή: </a:t>
            </a:r>
            <a:r>
              <a:rPr lang="en-US" altLang="en-US" sz="1600" dirty="0"/>
              <a:t>http://www.ucmp.berkeley.edu.</a:t>
            </a:r>
          </a:p>
          <a:p>
            <a:pPr marL="0" indent="0">
              <a:buNone/>
            </a:pPr>
            <a:r>
              <a:rPr lang="el-GR" altLang="en-US" sz="1600" b="1" dirty="0"/>
              <a:t>Εικόνα </a:t>
            </a:r>
            <a:r>
              <a:rPr lang="el-GR" altLang="en-US" sz="1600" b="1" dirty="0" smtClean="0"/>
              <a:t>24. </a:t>
            </a:r>
            <a:r>
              <a:rPr lang="en-US" altLang="en-US" sz="1600" dirty="0"/>
              <a:t>Images of </a:t>
            </a:r>
            <a:r>
              <a:rPr lang="en-US" altLang="en-US" sz="1600" dirty="0" err="1"/>
              <a:t>polycladid</a:t>
            </a:r>
            <a:r>
              <a:rPr lang="en-US" altLang="en-US" sz="1600" dirty="0"/>
              <a:t> marine flatworms taken by Allen G. Collins. </a:t>
            </a:r>
            <a:r>
              <a:rPr lang="el-GR" altLang="en-US" sz="1600" dirty="0"/>
              <a:t>Σύνδεσμος: </a:t>
            </a:r>
            <a:r>
              <a:rPr lang="en-US" altLang="en-US" sz="1600" dirty="0"/>
              <a:t>http://www.ucmp.berkeley.edu/platyhelminthes/platyhelminthes.html. </a:t>
            </a:r>
            <a:r>
              <a:rPr lang="el-GR" altLang="en-US" sz="1600" dirty="0"/>
              <a:t>Πηγή: </a:t>
            </a:r>
            <a:r>
              <a:rPr lang="en-US" altLang="en-US" sz="1600" dirty="0"/>
              <a:t>http://www.ucmp.berkeley.edu.</a:t>
            </a:r>
          </a:p>
          <a:p>
            <a:pPr marL="0" indent="0">
              <a:buNone/>
            </a:pPr>
            <a:r>
              <a:rPr lang="el-GR" altLang="en-US" sz="1600" b="1" dirty="0"/>
              <a:t>Εικόνα </a:t>
            </a:r>
            <a:r>
              <a:rPr lang="el-GR" altLang="en-US" sz="1600" b="1" dirty="0" smtClean="0"/>
              <a:t>25.</a:t>
            </a:r>
            <a:r>
              <a:rPr lang="el-GR" altLang="en-US" sz="1600" dirty="0" smtClean="0"/>
              <a:t> </a:t>
            </a:r>
            <a:r>
              <a:rPr lang="en-US" altLang="en-US" sz="1600" dirty="0"/>
              <a:t>Images of </a:t>
            </a:r>
            <a:r>
              <a:rPr lang="en-US" altLang="en-US" sz="1600" dirty="0" err="1"/>
              <a:t>polycladid</a:t>
            </a:r>
            <a:r>
              <a:rPr lang="en-US" altLang="en-US" sz="1600" dirty="0"/>
              <a:t> marine flatworms taken by Allen G. Collins. </a:t>
            </a:r>
            <a:r>
              <a:rPr lang="el-GR" altLang="en-US" sz="1600" dirty="0"/>
              <a:t>Σύνδεσμος: </a:t>
            </a:r>
            <a:r>
              <a:rPr lang="en-US" altLang="en-US" sz="1600" dirty="0"/>
              <a:t>http://www.ucmp.berkeley.edu/platyhelminthes/platyhelminthes.html. </a:t>
            </a:r>
            <a:r>
              <a:rPr lang="el-GR" altLang="en-US" sz="1600" dirty="0"/>
              <a:t>Πηγή: </a:t>
            </a:r>
            <a:r>
              <a:rPr lang="en-US" altLang="en-US" sz="1600" dirty="0"/>
              <a:t>http://www.ucmp.berkeley.edu.</a:t>
            </a:r>
          </a:p>
          <a:p>
            <a:pPr marL="0" indent="0">
              <a:buNone/>
            </a:pPr>
            <a:r>
              <a:rPr lang="el-GR" altLang="en-US" sz="1600" b="1" dirty="0"/>
              <a:t>Εικόνα </a:t>
            </a:r>
            <a:r>
              <a:rPr lang="el-GR" altLang="en-US" sz="1600" b="1" dirty="0" smtClean="0"/>
              <a:t>26. </a:t>
            </a:r>
            <a:r>
              <a:rPr lang="en-US" altLang="en-US" sz="1600" dirty="0"/>
              <a:t>Page copyright © 1998 Klaus Rohde. Tree of Life </a:t>
            </a:r>
            <a:r>
              <a:rPr lang="en-US" altLang="en-US" sz="1600" dirty="0" err="1"/>
              <a:t>Aspidogastrea</a:t>
            </a:r>
            <a:r>
              <a:rPr lang="en-US" altLang="en-US" sz="1600" dirty="0"/>
              <a:t>. Authored by Klaus Rohde. The TEXT of this page is licensed under the Creative Commons Attribution License - Version 3.0. </a:t>
            </a:r>
            <a:r>
              <a:rPr lang="el-GR" altLang="en-US" sz="1600" dirty="0"/>
              <a:t>Σύνδεσμος: </a:t>
            </a:r>
            <a:r>
              <a:rPr lang="en-US" altLang="en-US" sz="1600" dirty="0"/>
              <a:t>http://tolweb.org/Aspidogastrea. </a:t>
            </a:r>
            <a:r>
              <a:rPr lang="el-GR" altLang="en-US" sz="1600" dirty="0"/>
              <a:t>Πηγή: </a:t>
            </a:r>
            <a:r>
              <a:rPr lang="en-US" altLang="en-US" sz="1600" dirty="0"/>
              <a:t>http://tolweb.org/tree/.</a:t>
            </a:r>
          </a:p>
          <a:p>
            <a:pPr marL="0" indent="0">
              <a:buFont typeface="Arial" panose="020B0604020202020204" pitchFamily="34" charset="0"/>
              <a:buNone/>
            </a:pPr>
            <a:endParaRPr lang="el-GR" altLang="en-US" sz="1600" b="1" dirty="0" smtClean="0"/>
          </a:p>
        </p:txBody>
      </p:sp>
      <p:sp>
        <p:nvSpPr>
          <p:cNvPr id="6" name="Θέση υποσέλιδου 5"/>
          <p:cNvSpPr>
            <a:spLocks noGrp="1"/>
          </p:cNvSpPr>
          <p:nvPr>
            <p:ph type="ftr" sz="quarter" idx="10"/>
          </p:nvPr>
        </p:nvSpPr>
        <p:spPr/>
        <p:txBody>
          <a:bodyPr/>
          <a:lstStyle/>
          <a:p>
            <a:pPr>
              <a:defRPr/>
            </a:pPr>
            <a:r>
              <a:rPr lang="el-GR" smtClean="0"/>
              <a:t>Ενότητα 11. Πλατυέλμινθες, Μεσόζωα και Νημερτίνοι</a:t>
            </a:r>
            <a:endParaRPr lang="en-US" dirty="0"/>
          </a:p>
        </p:txBody>
      </p:sp>
      <p:sp>
        <p:nvSpPr>
          <p:cNvPr id="7" name="Θέση αριθμού διαφάνειας 6"/>
          <p:cNvSpPr>
            <a:spLocks noGrp="1"/>
          </p:cNvSpPr>
          <p:nvPr>
            <p:ph type="sldNum" sz="quarter" idx="11"/>
          </p:nvPr>
        </p:nvSpPr>
        <p:spPr/>
        <p:txBody>
          <a:bodyPr/>
          <a:lstStyle/>
          <a:p>
            <a:pPr>
              <a:defRPr/>
            </a:pPr>
            <a:fld id="{B3DCBF0B-11C3-4A05-BAE7-9F7E97CC6AC8}" type="slidenum">
              <a:rPr lang="en-US" smtClean="0"/>
              <a:pPr>
                <a:defRPr/>
              </a:pPr>
              <a:t>83</a:t>
            </a:fld>
            <a:endParaRPr lang="en-US"/>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itle 1"/>
          <p:cNvSpPr>
            <a:spLocks noGrp="1"/>
          </p:cNvSpPr>
          <p:nvPr>
            <p:ph type="title"/>
          </p:nvPr>
        </p:nvSpPr>
        <p:spPr>
          <a:xfrm>
            <a:off x="314325" y="350837"/>
            <a:ext cx="8515350" cy="1325563"/>
          </a:xfrm>
        </p:spPr>
        <p:txBody>
          <a:bodyPr/>
          <a:lstStyle/>
          <a:p>
            <a:r>
              <a:rPr lang="el-GR" altLang="en-US" sz="4000" dirty="0" smtClean="0"/>
              <a:t>Σημείωμα Χρήσης Έργων Τρίτων</a:t>
            </a:r>
            <a:r>
              <a:rPr lang="en-US" altLang="en-US" sz="4000" dirty="0" smtClean="0"/>
              <a:t> </a:t>
            </a:r>
            <a:r>
              <a:rPr lang="el-GR" altLang="en-US" sz="4000" dirty="0" smtClean="0"/>
              <a:t>6</a:t>
            </a:r>
            <a:r>
              <a:rPr lang="en-US" altLang="en-US" sz="4000" dirty="0" smtClean="0"/>
              <a:t>/</a:t>
            </a:r>
            <a:r>
              <a:rPr lang="el-GR" altLang="en-US" sz="4000" dirty="0" smtClean="0"/>
              <a:t>9</a:t>
            </a:r>
            <a:endParaRPr lang="el-GR" altLang="en-US" sz="4000" dirty="0" smtClean="0"/>
          </a:p>
        </p:txBody>
      </p:sp>
      <p:sp>
        <p:nvSpPr>
          <p:cNvPr id="128003" name="Content Placeholder 2"/>
          <p:cNvSpPr>
            <a:spLocks noGrp="1"/>
          </p:cNvSpPr>
          <p:nvPr>
            <p:ph idx="1"/>
          </p:nvPr>
        </p:nvSpPr>
        <p:spPr/>
        <p:txBody>
          <a:bodyPr/>
          <a:lstStyle/>
          <a:p>
            <a:pPr marL="0" indent="0">
              <a:buNone/>
            </a:pPr>
            <a:r>
              <a:rPr lang="el-GR" altLang="en-US" sz="1600" b="1" dirty="0" smtClean="0"/>
              <a:t>Εικόνα </a:t>
            </a:r>
            <a:r>
              <a:rPr lang="el-GR" altLang="en-US" sz="1600" b="1" dirty="0"/>
              <a:t>27. </a:t>
            </a:r>
            <a:r>
              <a:rPr lang="en-US" altLang="en-US" sz="1600" dirty="0"/>
              <a:t>Study Everywhere! © 2015 </a:t>
            </a:r>
            <a:r>
              <a:rPr lang="en-US" altLang="en-US" sz="1600" dirty="0" err="1"/>
              <a:t>Quizlet</a:t>
            </a:r>
            <a:r>
              <a:rPr lang="en-US" altLang="en-US" sz="1600" dirty="0"/>
              <a:t> Inc.  </a:t>
            </a:r>
            <a:r>
              <a:rPr lang="el-GR" altLang="en-US" sz="1600" dirty="0"/>
              <a:t>Σύνδεσμος: </a:t>
            </a:r>
            <a:r>
              <a:rPr lang="en-US" altLang="en-US" sz="1600" dirty="0"/>
              <a:t>http://quizlet.com/16409453/invertebrate-porifera-mollusca-flash-cards/. </a:t>
            </a:r>
            <a:r>
              <a:rPr lang="el-GR" altLang="en-US" sz="1600" dirty="0"/>
              <a:t>Πηγή: </a:t>
            </a:r>
            <a:r>
              <a:rPr lang="en-US" altLang="en-US" sz="1600" dirty="0"/>
              <a:t>https://quizlet.com.</a:t>
            </a:r>
          </a:p>
          <a:p>
            <a:pPr marL="0" indent="0">
              <a:buNone/>
            </a:pPr>
            <a:r>
              <a:rPr lang="el-GR" altLang="en-US" sz="1600" b="1" dirty="0"/>
              <a:t>Εικόνα 28. </a:t>
            </a:r>
            <a:r>
              <a:rPr lang="en-US" altLang="en-US" sz="1600" dirty="0" err="1"/>
              <a:t>Biodidac</a:t>
            </a:r>
            <a:r>
              <a:rPr lang="en-US" altLang="en-US" sz="1600" dirty="0"/>
              <a:t> Copyright Houseman, University of Ottawa. </a:t>
            </a:r>
            <a:r>
              <a:rPr lang="el-GR" altLang="en-US" sz="1600" dirty="0"/>
              <a:t>Σύνδεσμος: </a:t>
            </a:r>
            <a:r>
              <a:rPr lang="en-US" altLang="en-US" sz="1600" dirty="0"/>
              <a:t>http://</a:t>
            </a:r>
            <a:r>
              <a:rPr lang="en-US" altLang="en-US" sz="1600" dirty="0" smtClean="0"/>
              <a:t>metodosanimales.blogspot.gr/2014/03/platelmintos.html</a:t>
            </a:r>
            <a:r>
              <a:rPr lang="en-US" altLang="en-US" sz="1600" dirty="0"/>
              <a:t>. </a:t>
            </a:r>
            <a:r>
              <a:rPr lang="el-GR" altLang="en-US" sz="1600" dirty="0"/>
              <a:t>Πηγή: </a:t>
            </a:r>
            <a:r>
              <a:rPr lang="en-US" altLang="en-US" sz="1600" dirty="0"/>
              <a:t>http://metodosanimales.blogspot.gr.</a:t>
            </a:r>
          </a:p>
          <a:p>
            <a:pPr marL="0" indent="0">
              <a:buNone/>
            </a:pPr>
            <a:r>
              <a:rPr lang="el-GR" altLang="en-US" sz="1600" b="1" dirty="0"/>
              <a:t>Εικόνα </a:t>
            </a:r>
            <a:r>
              <a:rPr lang="el-GR" altLang="en-US" sz="1600" b="1" dirty="0" smtClean="0"/>
              <a:t>29. </a:t>
            </a:r>
            <a:r>
              <a:rPr lang="en-US" altLang="en-US" sz="1600" dirty="0"/>
              <a:t>Zoology Phyla.</a:t>
            </a:r>
            <a:r>
              <a:rPr lang="el-GR" altLang="en-US" sz="1600" dirty="0"/>
              <a:t>Σύνδεσμος: </a:t>
            </a:r>
            <a:r>
              <a:rPr lang="en-US" altLang="en-US" sz="1600" dirty="0"/>
              <a:t>http://cbmsphylummartin.weebly.com/subclass-aspidogastrea.html.  </a:t>
            </a:r>
            <a:r>
              <a:rPr lang="el-GR" altLang="en-US" sz="1600" dirty="0"/>
              <a:t>Πηγή: </a:t>
            </a:r>
            <a:r>
              <a:rPr lang="en-US" altLang="en-US" sz="1600" dirty="0"/>
              <a:t>http://cbmsphylummartin.weebly.com</a:t>
            </a:r>
          </a:p>
          <a:p>
            <a:pPr marL="0" indent="0">
              <a:buNone/>
            </a:pPr>
            <a:r>
              <a:rPr lang="el-GR" altLang="en-US" sz="1600" b="1" dirty="0"/>
              <a:t>Εικόνα </a:t>
            </a:r>
            <a:r>
              <a:rPr lang="el-GR" altLang="en-US" sz="1600" b="1" dirty="0" smtClean="0"/>
              <a:t>30. </a:t>
            </a:r>
            <a:r>
              <a:rPr lang="en-US" altLang="en-US" sz="1600" dirty="0" err="1"/>
              <a:t>Schistsoma</a:t>
            </a:r>
            <a:r>
              <a:rPr lang="en-US" altLang="en-US" sz="1600" dirty="0"/>
              <a:t> </a:t>
            </a:r>
            <a:r>
              <a:rPr lang="en-US" altLang="en-US" sz="1600" dirty="0" err="1"/>
              <a:t>mansoni</a:t>
            </a:r>
            <a:r>
              <a:rPr lang="en-US" altLang="en-US" sz="1600" dirty="0"/>
              <a:t>. © BIODIDAC Terms of use. Antoine Morin. </a:t>
            </a:r>
            <a:r>
              <a:rPr lang="el-GR" altLang="en-US" sz="1600" dirty="0"/>
              <a:t>Σύνδεσμος: </a:t>
            </a:r>
            <a:r>
              <a:rPr lang="en-US" altLang="en-US" sz="1600" dirty="0"/>
              <a:t>http://biodidac.bio.uottawa.ca/thumbnails/filedet.htm/File_name/trem055p/File_type/gif. </a:t>
            </a:r>
            <a:r>
              <a:rPr lang="el-GR" altLang="en-US" sz="1600" dirty="0"/>
              <a:t>Πηγή: </a:t>
            </a:r>
            <a:r>
              <a:rPr lang="en-US" altLang="en-US" sz="1600" dirty="0"/>
              <a:t>http://biodidac.bio.uottawa.ca.</a:t>
            </a:r>
          </a:p>
          <a:p>
            <a:pPr marL="0" indent="0">
              <a:buNone/>
            </a:pPr>
            <a:r>
              <a:rPr lang="el-GR" altLang="en-US" sz="1600" b="1" dirty="0"/>
              <a:t>Εικόνα </a:t>
            </a:r>
            <a:r>
              <a:rPr lang="el-GR" altLang="en-US" sz="1600" b="1" dirty="0" smtClean="0"/>
              <a:t>31. </a:t>
            </a:r>
            <a:r>
              <a:rPr lang="el-GR" altLang="en-US" sz="1600" dirty="0"/>
              <a:t>© </a:t>
            </a:r>
            <a:r>
              <a:rPr lang="en-US" altLang="en-US" sz="1600" dirty="0"/>
              <a:t>Stanford University.  Stanford, California 94305. </a:t>
            </a:r>
            <a:r>
              <a:rPr lang="el-GR" altLang="en-US" sz="1600" dirty="0"/>
              <a:t>Σύνδεσμος: </a:t>
            </a:r>
            <a:r>
              <a:rPr lang="en-US" altLang="en-US" sz="1600" dirty="0"/>
              <a:t>http://web.stanford.edu/group/parasites/ParaSites2009/FatimaHassan_Paragonimus/FatimaHassan_Paragonimus%20westermani.htm. </a:t>
            </a:r>
            <a:r>
              <a:rPr lang="el-GR" altLang="en-US" sz="1600" dirty="0"/>
              <a:t>Πηγή: </a:t>
            </a:r>
            <a:r>
              <a:rPr lang="en-US" altLang="en-US" sz="1600" dirty="0"/>
              <a:t>http://www.stanford.edu/.</a:t>
            </a:r>
          </a:p>
          <a:p>
            <a:pPr marL="0" indent="0">
              <a:buFont typeface="Arial" panose="020B0604020202020204" pitchFamily="34" charset="0"/>
              <a:buNone/>
            </a:pPr>
            <a:endParaRPr lang="el-GR" altLang="en-US" sz="1600" b="1" dirty="0" smtClean="0"/>
          </a:p>
        </p:txBody>
      </p:sp>
      <p:sp>
        <p:nvSpPr>
          <p:cNvPr id="6" name="Θέση υποσέλιδου 5"/>
          <p:cNvSpPr>
            <a:spLocks noGrp="1"/>
          </p:cNvSpPr>
          <p:nvPr>
            <p:ph type="ftr" sz="quarter" idx="10"/>
          </p:nvPr>
        </p:nvSpPr>
        <p:spPr/>
        <p:txBody>
          <a:bodyPr/>
          <a:lstStyle/>
          <a:p>
            <a:pPr>
              <a:defRPr/>
            </a:pPr>
            <a:r>
              <a:rPr lang="el-GR" smtClean="0"/>
              <a:t>Ενότητα 11. Πλατυέλμινθες, Μεσόζωα και Νημερτίνοι</a:t>
            </a:r>
            <a:endParaRPr lang="en-US" dirty="0"/>
          </a:p>
        </p:txBody>
      </p:sp>
      <p:sp>
        <p:nvSpPr>
          <p:cNvPr id="7" name="Θέση αριθμού διαφάνειας 6"/>
          <p:cNvSpPr>
            <a:spLocks noGrp="1"/>
          </p:cNvSpPr>
          <p:nvPr>
            <p:ph type="sldNum" sz="quarter" idx="11"/>
          </p:nvPr>
        </p:nvSpPr>
        <p:spPr/>
        <p:txBody>
          <a:bodyPr/>
          <a:lstStyle/>
          <a:p>
            <a:pPr>
              <a:defRPr/>
            </a:pPr>
            <a:fld id="{8D7B4137-2F8C-4C64-BF9C-CB015565E63F}" type="slidenum">
              <a:rPr lang="en-US" smtClean="0"/>
              <a:pPr>
                <a:defRPr/>
              </a:pPr>
              <a:t>84</a:t>
            </a:fld>
            <a:endParaRPr lang="en-US"/>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itle 1"/>
          <p:cNvSpPr>
            <a:spLocks noGrp="1"/>
          </p:cNvSpPr>
          <p:nvPr>
            <p:ph type="title"/>
          </p:nvPr>
        </p:nvSpPr>
        <p:spPr>
          <a:xfrm>
            <a:off x="404081" y="425449"/>
            <a:ext cx="8335838" cy="1325563"/>
          </a:xfrm>
        </p:spPr>
        <p:txBody>
          <a:bodyPr/>
          <a:lstStyle/>
          <a:p>
            <a:r>
              <a:rPr lang="el-GR" altLang="en-US" sz="4000" dirty="0" smtClean="0"/>
              <a:t>Σημείωμα Χρήσης Έργων Τρίτων</a:t>
            </a:r>
            <a:r>
              <a:rPr lang="en-US" altLang="en-US" sz="4000" dirty="0" smtClean="0"/>
              <a:t> </a:t>
            </a:r>
            <a:r>
              <a:rPr lang="el-GR" altLang="en-US" sz="4000" dirty="0" smtClean="0"/>
              <a:t>7</a:t>
            </a:r>
            <a:r>
              <a:rPr lang="en-US" altLang="en-US" sz="4000" dirty="0" smtClean="0"/>
              <a:t>/</a:t>
            </a:r>
            <a:r>
              <a:rPr lang="el-GR" altLang="en-US" sz="4000" dirty="0" smtClean="0"/>
              <a:t>9</a:t>
            </a:r>
            <a:endParaRPr lang="el-GR" altLang="en-US" sz="4000" dirty="0" smtClean="0"/>
          </a:p>
        </p:txBody>
      </p:sp>
      <p:sp>
        <p:nvSpPr>
          <p:cNvPr id="128003" name="Content Placeholder 2"/>
          <p:cNvSpPr>
            <a:spLocks noGrp="1"/>
          </p:cNvSpPr>
          <p:nvPr>
            <p:ph idx="1"/>
          </p:nvPr>
        </p:nvSpPr>
        <p:spPr/>
        <p:txBody>
          <a:bodyPr/>
          <a:lstStyle/>
          <a:p>
            <a:pPr marL="0" indent="0">
              <a:buNone/>
            </a:pPr>
            <a:r>
              <a:rPr lang="en-US" altLang="en-US" sz="1600" b="1" dirty="0" err="1" smtClean="0"/>
              <a:t>Εικόν</a:t>
            </a:r>
            <a:r>
              <a:rPr lang="en-US" altLang="en-US" sz="1600" b="1" dirty="0" smtClean="0"/>
              <a:t>α </a:t>
            </a:r>
            <a:r>
              <a:rPr lang="en-US" altLang="en-US" sz="1600" b="1" dirty="0" smtClean="0"/>
              <a:t>32</a:t>
            </a:r>
            <a:r>
              <a:rPr lang="el-GR" altLang="en-US" sz="1600" b="1" dirty="0" smtClean="0"/>
              <a:t>.</a:t>
            </a:r>
            <a:r>
              <a:rPr lang="en-US" altLang="en-US" sz="1600" b="1" dirty="0" smtClean="0"/>
              <a:t> </a:t>
            </a:r>
            <a:r>
              <a:rPr lang="en-US" altLang="en-US" sz="1600" dirty="0"/>
              <a:t>Most of the material is FREE of copyright and users are welcome to store and copy material in the public domain (please, kindly cite the source). Centers for Disease Control and Prevention. </a:t>
            </a:r>
            <a:r>
              <a:rPr lang="en-US" altLang="en-US" sz="1600" dirty="0" err="1"/>
              <a:t>Σύνδεσμος</a:t>
            </a:r>
            <a:r>
              <a:rPr lang="en-US" altLang="en-US" sz="1600" dirty="0"/>
              <a:t>: http://www.cdc.gov/dpdx/amebiasis/index.html. </a:t>
            </a:r>
            <a:r>
              <a:rPr lang="en-US" altLang="en-US" sz="1600" dirty="0" err="1"/>
              <a:t>Πηγή</a:t>
            </a:r>
            <a:r>
              <a:rPr lang="en-US" altLang="en-US" sz="1600" dirty="0"/>
              <a:t>: http://www.cdc.gov/dpdx/index.html.</a:t>
            </a:r>
          </a:p>
          <a:p>
            <a:pPr marL="0" indent="0">
              <a:buNone/>
            </a:pPr>
            <a:r>
              <a:rPr lang="en-US" altLang="en-US" sz="1600" b="1" dirty="0" err="1"/>
              <a:t>Εικόν</a:t>
            </a:r>
            <a:r>
              <a:rPr lang="en-US" altLang="en-US" sz="1600" b="1" dirty="0"/>
              <a:t>α </a:t>
            </a:r>
            <a:r>
              <a:rPr lang="en-US" altLang="en-US" sz="1600" b="1" dirty="0" smtClean="0"/>
              <a:t>33</a:t>
            </a:r>
            <a:r>
              <a:rPr lang="el-GR" altLang="en-US" sz="1600" b="1" dirty="0" smtClean="0"/>
              <a:t>.</a:t>
            </a:r>
            <a:r>
              <a:rPr lang="en-US" altLang="en-US" sz="1600" b="1" dirty="0" smtClean="0"/>
              <a:t> </a:t>
            </a:r>
            <a:r>
              <a:rPr lang="en-US" altLang="en-US" sz="1600" dirty="0"/>
              <a:t>Most of the material is FREE of copyright and users are welcome to store and copy material in the public domain (please, kindly cite the source). Centers for Disease Control and Prevention. </a:t>
            </a:r>
            <a:r>
              <a:rPr lang="en-US" altLang="en-US" sz="1600" dirty="0" err="1"/>
              <a:t>Σύνδεσμος</a:t>
            </a:r>
            <a:r>
              <a:rPr lang="en-US" altLang="en-US" sz="1600" dirty="0"/>
              <a:t>: http://www.cdc.gov/dpdx/schistosomiasis/index.html. </a:t>
            </a:r>
            <a:r>
              <a:rPr lang="en-US" altLang="en-US" sz="1600" dirty="0" err="1"/>
              <a:t>Πηγή</a:t>
            </a:r>
            <a:r>
              <a:rPr lang="en-US" altLang="en-US" sz="1600" dirty="0"/>
              <a:t>: http://www.cdc.gov/dpdx/index.html.</a:t>
            </a:r>
          </a:p>
          <a:p>
            <a:pPr marL="0" indent="0">
              <a:buNone/>
            </a:pPr>
            <a:r>
              <a:rPr lang="en-US" altLang="en-US" sz="1600" b="1" dirty="0" err="1"/>
              <a:t>Εικόν</a:t>
            </a:r>
            <a:r>
              <a:rPr lang="en-US" altLang="en-US" sz="1600" b="1" dirty="0"/>
              <a:t>α </a:t>
            </a:r>
            <a:r>
              <a:rPr lang="en-US" altLang="en-US" sz="1600" b="1" dirty="0" smtClean="0"/>
              <a:t>34</a:t>
            </a:r>
            <a:r>
              <a:rPr lang="el-GR" altLang="en-US" sz="1600" b="1" dirty="0" smtClean="0"/>
              <a:t>.</a:t>
            </a:r>
            <a:r>
              <a:rPr lang="en-US" altLang="en-US" sz="1600" b="1" dirty="0" smtClean="0"/>
              <a:t> </a:t>
            </a:r>
            <a:r>
              <a:rPr lang="en-US" altLang="en-US" sz="1600" dirty="0"/>
              <a:t>Most of the material is FREE of copyright and users are welcome to store and copy material in the public domain (please, kindly cite the source). Centers for Disease Control and Prevention. </a:t>
            </a:r>
            <a:r>
              <a:rPr lang="en-US" altLang="en-US" sz="1600" dirty="0" err="1"/>
              <a:t>Σύνδεσμος</a:t>
            </a:r>
            <a:r>
              <a:rPr lang="en-US" altLang="en-US" sz="1600" dirty="0"/>
              <a:t>: http://www.cdc.gov/dpdx/paragonimiasis/index.html. </a:t>
            </a:r>
          </a:p>
          <a:p>
            <a:pPr marL="0" indent="0">
              <a:buNone/>
            </a:pPr>
            <a:r>
              <a:rPr lang="en-US" altLang="en-US" sz="1600" b="1" dirty="0" err="1"/>
              <a:t>Εικόν</a:t>
            </a:r>
            <a:r>
              <a:rPr lang="en-US" altLang="en-US" sz="1600" b="1" dirty="0"/>
              <a:t>α </a:t>
            </a:r>
            <a:r>
              <a:rPr lang="en-US" altLang="en-US" sz="1600" b="1" dirty="0" smtClean="0"/>
              <a:t>35</a:t>
            </a:r>
            <a:r>
              <a:rPr lang="el-GR" altLang="en-US" sz="1600" b="1" dirty="0" smtClean="0"/>
              <a:t>.</a:t>
            </a:r>
            <a:r>
              <a:rPr lang="en-US" altLang="en-US" sz="1600" b="1" dirty="0" smtClean="0"/>
              <a:t> </a:t>
            </a:r>
            <a:r>
              <a:rPr lang="en-US" altLang="en-US" sz="1600" dirty="0"/>
              <a:t>Most of the material is FREE of copyright and users are welcome to store and copy material in the public domain (please, kindly cite the source). Centers for Disease Control and Prevention. </a:t>
            </a:r>
            <a:r>
              <a:rPr lang="en-US" altLang="en-US" sz="1600" dirty="0" err="1"/>
              <a:t>Σύνδεσμος</a:t>
            </a:r>
            <a:r>
              <a:rPr lang="en-US" altLang="en-US" sz="1600" dirty="0"/>
              <a:t>: http://www.cdc.gov/dpdx/fascioliasis/index.html. </a:t>
            </a:r>
            <a:r>
              <a:rPr lang="en-US" altLang="en-US" sz="1600" dirty="0" err="1"/>
              <a:t>Πηγή</a:t>
            </a:r>
            <a:r>
              <a:rPr lang="en-US" altLang="en-US" sz="1600" dirty="0"/>
              <a:t>: http://www.cdc.gov/dpdx/index.html. </a:t>
            </a:r>
          </a:p>
          <a:p>
            <a:pPr marL="0" indent="0">
              <a:buNone/>
            </a:pPr>
            <a:endParaRPr lang="en-US" altLang="en-US" sz="1600" dirty="0"/>
          </a:p>
          <a:p>
            <a:pPr marL="0" indent="0">
              <a:buNone/>
            </a:pPr>
            <a:endParaRPr lang="en-US" altLang="en-US" sz="1600" dirty="0"/>
          </a:p>
        </p:txBody>
      </p:sp>
      <p:sp>
        <p:nvSpPr>
          <p:cNvPr id="6" name="Θέση υποσέλιδου 5"/>
          <p:cNvSpPr>
            <a:spLocks noGrp="1"/>
          </p:cNvSpPr>
          <p:nvPr>
            <p:ph type="ftr" sz="quarter" idx="10"/>
          </p:nvPr>
        </p:nvSpPr>
        <p:spPr/>
        <p:txBody>
          <a:bodyPr/>
          <a:lstStyle/>
          <a:p>
            <a:pPr>
              <a:defRPr/>
            </a:pPr>
            <a:r>
              <a:rPr lang="el-GR" smtClean="0"/>
              <a:t>Ενότητα 11. Πλατυέλμινθες, Μεσόζωα και Νημερτίνοι</a:t>
            </a:r>
            <a:endParaRPr lang="en-US" dirty="0"/>
          </a:p>
        </p:txBody>
      </p:sp>
      <p:sp>
        <p:nvSpPr>
          <p:cNvPr id="7" name="Θέση αριθμού διαφάνειας 6"/>
          <p:cNvSpPr>
            <a:spLocks noGrp="1"/>
          </p:cNvSpPr>
          <p:nvPr>
            <p:ph type="sldNum" sz="quarter" idx="11"/>
          </p:nvPr>
        </p:nvSpPr>
        <p:spPr/>
        <p:txBody>
          <a:bodyPr/>
          <a:lstStyle/>
          <a:p>
            <a:pPr>
              <a:defRPr/>
            </a:pPr>
            <a:fld id="{8D7B4137-2F8C-4C64-BF9C-CB015565E63F}" type="slidenum">
              <a:rPr lang="en-US" smtClean="0"/>
              <a:pPr>
                <a:defRPr/>
              </a:pPr>
              <a:t>85</a:t>
            </a:fld>
            <a:endParaRPr lang="en-US"/>
          </a:p>
        </p:txBody>
      </p:sp>
    </p:spTree>
    <p:extLst>
      <p:ext uri="{BB962C8B-B14F-4D97-AF65-F5344CB8AC3E}">
        <p14:creationId xmlns:p14="http://schemas.microsoft.com/office/powerpoint/2010/main" val="160934798"/>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itle 1"/>
          <p:cNvSpPr>
            <a:spLocks noGrp="1"/>
          </p:cNvSpPr>
          <p:nvPr>
            <p:ph type="title"/>
          </p:nvPr>
        </p:nvSpPr>
        <p:spPr>
          <a:xfrm>
            <a:off x="345058" y="350837"/>
            <a:ext cx="8407846" cy="1325563"/>
          </a:xfrm>
        </p:spPr>
        <p:txBody>
          <a:bodyPr/>
          <a:lstStyle/>
          <a:p>
            <a:r>
              <a:rPr lang="el-GR" altLang="en-US" sz="4000" dirty="0" smtClean="0"/>
              <a:t>Σημείωμα Χρήσης Έργων Τρίτων</a:t>
            </a:r>
            <a:r>
              <a:rPr lang="en-US" altLang="en-US" sz="4000" dirty="0" smtClean="0"/>
              <a:t> </a:t>
            </a:r>
            <a:r>
              <a:rPr lang="el-GR" altLang="en-US" sz="4000" dirty="0" smtClean="0"/>
              <a:t>8</a:t>
            </a:r>
            <a:r>
              <a:rPr lang="en-US" altLang="en-US" sz="4000" dirty="0" smtClean="0"/>
              <a:t>/</a:t>
            </a:r>
            <a:r>
              <a:rPr lang="el-GR" altLang="en-US" sz="4000" dirty="0" smtClean="0"/>
              <a:t>9</a:t>
            </a:r>
            <a:endParaRPr lang="el-GR" altLang="en-US" sz="4000" dirty="0" smtClean="0"/>
          </a:p>
        </p:txBody>
      </p:sp>
      <p:sp>
        <p:nvSpPr>
          <p:cNvPr id="128003" name="Content Placeholder 2"/>
          <p:cNvSpPr>
            <a:spLocks noGrp="1"/>
          </p:cNvSpPr>
          <p:nvPr>
            <p:ph idx="1"/>
          </p:nvPr>
        </p:nvSpPr>
        <p:spPr/>
        <p:txBody>
          <a:bodyPr/>
          <a:lstStyle/>
          <a:p>
            <a:pPr marL="0" indent="0">
              <a:buNone/>
            </a:pPr>
            <a:r>
              <a:rPr lang="en-US" altLang="en-US" sz="1600" b="1" dirty="0" err="1" smtClean="0"/>
              <a:t>Εικόν</a:t>
            </a:r>
            <a:r>
              <a:rPr lang="en-US" altLang="en-US" sz="1600" b="1" dirty="0" smtClean="0"/>
              <a:t>α </a:t>
            </a:r>
            <a:r>
              <a:rPr lang="en-US" altLang="en-US" sz="1600" b="1" dirty="0" smtClean="0"/>
              <a:t>36</a:t>
            </a:r>
            <a:r>
              <a:rPr lang="el-GR" altLang="en-US" sz="1600" b="1" dirty="0" smtClean="0"/>
              <a:t>.</a:t>
            </a:r>
            <a:r>
              <a:rPr lang="en-US" altLang="en-US" sz="1600" b="1" dirty="0" smtClean="0"/>
              <a:t> </a:t>
            </a:r>
            <a:r>
              <a:rPr lang="en-US" altLang="en-US" sz="1600" dirty="0"/>
              <a:t>© BIODIDAC Terms of use.  Antoine Morin. </a:t>
            </a:r>
            <a:r>
              <a:rPr lang="en-US" altLang="en-US" sz="1600" dirty="0" err="1"/>
              <a:t>Σύνδεσμος</a:t>
            </a:r>
            <a:r>
              <a:rPr lang="en-US" altLang="en-US" sz="1600" dirty="0"/>
              <a:t>: http://biodidac.bio.uottawa.ca/thumbnails/filedet.htm/File_name/cest018p/File_type/gif. </a:t>
            </a:r>
            <a:r>
              <a:rPr lang="en-US" altLang="en-US" sz="1600" dirty="0" err="1"/>
              <a:t>Πηγή</a:t>
            </a:r>
            <a:r>
              <a:rPr lang="en-US" altLang="en-US" sz="1600" dirty="0"/>
              <a:t>: http://biodidac.bio.uottawa.ca.</a:t>
            </a:r>
          </a:p>
          <a:p>
            <a:pPr marL="0" indent="0">
              <a:buNone/>
            </a:pPr>
            <a:r>
              <a:rPr lang="en-US" altLang="en-US" sz="1600" b="1" dirty="0" err="1"/>
              <a:t>Εικόν</a:t>
            </a:r>
            <a:r>
              <a:rPr lang="en-US" altLang="en-US" sz="1600" b="1" dirty="0"/>
              <a:t>α </a:t>
            </a:r>
            <a:r>
              <a:rPr lang="en-US" altLang="en-US" sz="1600" b="1" dirty="0" smtClean="0"/>
              <a:t>37</a:t>
            </a:r>
            <a:r>
              <a:rPr lang="el-GR" altLang="en-US" sz="1600" b="1" dirty="0" smtClean="0"/>
              <a:t>.</a:t>
            </a:r>
            <a:r>
              <a:rPr lang="en-US" altLang="en-US" sz="1600" b="1" dirty="0" smtClean="0"/>
              <a:t> </a:t>
            </a:r>
            <a:r>
              <a:rPr lang="en-US" altLang="en-US" sz="1600" dirty="0"/>
              <a:t>Copyright 2007 Dennis Kunkel Microscopy, Inc. </a:t>
            </a:r>
            <a:r>
              <a:rPr lang="en-US" altLang="en-US" sz="1600" dirty="0" err="1"/>
              <a:t>Σύνδεσμος</a:t>
            </a:r>
            <a:r>
              <a:rPr lang="en-US" altLang="en-US" sz="1600" dirty="0"/>
              <a:t>: http://www.denniskunkel.com/detail/9718.html. </a:t>
            </a:r>
            <a:r>
              <a:rPr lang="en-US" altLang="en-US" sz="1600" dirty="0" err="1"/>
              <a:t>Πηγή</a:t>
            </a:r>
            <a:r>
              <a:rPr lang="en-US" altLang="en-US" sz="1600" dirty="0"/>
              <a:t>: http://www.denniskunkel.com.</a:t>
            </a:r>
          </a:p>
          <a:p>
            <a:pPr marL="0" indent="0">
              <a:buNone/>
            </a:pPr>
            <a:r>
              <a:rPr lang="en-US" altLang="en-US" sz="1600" b="1" dirty="0" err="1"/>
              <a:t>Εικόν</a:t>
            </a:r>
            <a:r>
              <a:rPr lang="en-US" altLang="en-US" sz="1600" b="1" dirty="0"/>
              <a:t>α </a:t>
            </a:r>
            <a:r>
              <a:rPr lang="en-US" altLang="en-US" sz="1600" b="1" dirty="0" smtClean="0"/>
              <a:t>38</a:t>
            </a:r>
            <a:r>
              <a:rPr lang="el-GR" altLang="en-US" sz="1600" dirty="0" smtClean="0"/>
              <a:t>.</a:t>
            </a:r>
            <a:r>
              <a:rPr lang="en-US" altLang="en-US" sz="1600" dirty="0" smtClean="0"/>
              <a:t> </a:t>
            </a:r>
            <a:r>
              <a:rPr lang="en-US" altLang="en-US" sz="1600" dirty="0"/>
              <a:t>© BIODIDAC Terms of use Antoine Morin. </a:t>
            </a:r>
            <a:r>
              <a:rPr lang="en-US" altLang="en-US" sz="1600" dirty="0" err="1"/>
              <a:t>Σύνδεσμος</a:t>
            </a:r>
            <a:r>
              <a:rPr lang="en-US" altLang="en-US" sz="1600" dirty="0"/>
              <a:t>: http://biodidac.bio.uottawa.ca/thumbnails/filedet.htm/File_name/cest034p/File_type/jpg. </a:t>
            </a:r>
            <a:r>
              <a:rPr lang="en-US" altLang="en-US" sz="1600" dirty="0" err="1"/>
              <a:t>Πηγή:http</a:t>
            </a:r>
            <a:r>
              <a:rPr lang="en-US" altLang="en-US" sz="1600" dirty="0"/>
              <a:t>://biodidac.bio.uottawa.ca.</a:t>
            </a:r>
          </a:p>
          <a:p>
            <a:pPr marL="0" indent="0">
              <a:buNone/>
            </a:pPr>
            <a:r>
              <a:rPr lang="en-US" altLang="en-US" sz="1600" b="1" dirty="0" err="1"/>
              <a:t>Εικόν</a:t>
            </a:r>
            <a:r>
              <a:rPr lang="en-US" altLang="en-US" sz="1600" b="1" dirty="0"/>
              <a:t>α </a:t>
            </a:r>
            <a:r>
              <a:rPr lang="en-US" altLang="en-US" sz="1600" b="1" dirty="0" smtClean="0"/>
              <a:t>39</a:t>
            </a:r>
            <a:r>
              <a:rPr lang="el-GR" altLang="en-US" sz="1600" b="1" dirty="0" smtClean="0"/>
              <a:t>.</a:t>
            </a:r>
            <a:r>
              <a:rPr lang="en-US" altLang="en-US" sz="1600" b="1" dirty="0" smtClean="0"/>
              <a:t> </a:t>
            </a:r>
            <a:r>
              <a:rPr lang="en-US" altLang="en-US" sz="1600" dirty="0"/>
              <a:t>Most of the material is FREE of copyright and users are welcome to store and copy material in the public domain (please, kindly cite the source). Centers for Disease Control and Prevention. </a:t>
            </a:r>
            <a:r>
              <a:rPr lang="en-US" altLang="en-US" sz="1600" dirty="0" err="1"/>
              <a:t>Σύνδεσμος</a:t>
            </a:r>
            <a:r>
              <a:rPr lang="en-US" altLang="en-US" sz="1600" dirty="0"/>
              <a:t>: http://www.cdc.gov/dpdx/echinococcosis/index.html. </a:t>
            </a:r>
            <a:r>
              <a:rPr lang="en-US" altLang="en-US" sz="1600" dirty="0" err="1"/>
              <a:t>Πηγή</a:t>
            </a:r>
            <a:r>
              <a:rPr lang="en-US" altLang="en-US" sz="1600" dirty="0"/>
              <a:t>: http://www.cdc.gov/dpdx/index.html.</a:t>
            </a:r>
          </a:p>
          <a:p>
            <a:pPr marL="0" indent="0">
              <a:buNone/>
            </a:pPr>
            <a:r>
              <a:rPr lang="en-US" altLang="en-US" sz="1600" b="1" dirty="0" err="1"/>
              <a:t>Εικόν</a:t>
            </a:r>
            <a:r>
              <a:rPr lang="en-US" altLang="en-US" sz="1600" b="1" dirty="0"/>
              <a:t>α </a:t>
            </a:r>
            <a:r>
              <a:rPr lang="en-US" altLang="en-US" sz="1600" b="1" dirty="0" smtClean="0"/>
              <a:t>40</a:t>
            </a:r>
            <a:r>
              <a:rPr lang="el-GR" altLang="en-US" sz="1600" b="1" dirty="0" smtClean="0"/>
              <a:t>.</a:t>
            </a:r>
            <a:r>
              <a:rPr lang="en-US" altLang="en-US" sz="1600" b="1" dirty="0" smtClean="0"/>
              <a:t> </a:t>
            </a:r>
            <a:r>
              <a:rPr lang="en-US" altLang="en-US" sz="1600" dirty="0"/>
              <a:t>Most of the material is FREE of copyright and users are welcome to store and copy material in the public domain (please, kindly cite the source). Centers for Disease Control and Prevention. </a:t>
            </a:r>
            <a:r>
              <a:rPr lang="en-US" altLang="en-US" sz="1600" dirty="0" err="1"/>
              <a:t>Σύνδεσμος</a:t>
            </a:r>
            <a:r>
              <a:rPr lang="en-US" altLang="en-US" sz="1600" dirty="0"/>
              <a:t>: http://www.cdc.gov/dpdx/taeniasis/index.html. </a:t>
            </a:r>
            <a:r>
              <a:rPr lang="en-US" altLang="en-US" sz="1600" dirty="0" err="1"/>
              <a:t>Πηγή</a:t>
            </a:r>
            <a:r>
              <a:rPr lang="en-US" altLang="en-US" sz="1600" dirty="0"/>
              <a:t>: http://www.cdc.gov/dpdx/index.html.</a:t>
            </a:r>
          </a:p>
          <a:p>
            <a:pPr marL="0" indent="0">
              <a:buFont typeface="Arial" panose="020B0604020202020204" pitchFamily="34" charset="0"/>
              <a:buNone/>
            </a:pPr>
            <a:endParaRPr lang="el-GR" altLang="en-US" sz="1600" b="1" dirty="0" smtClean="0"/>
          </a:p>
        </p:txBody>
      </p:sp>
      <p:sp>
        <p:nvSpPr>
          <p:cNvPr id="6" name="Θέση υποσέλιδου 5"/>
          <p:cNvSpPr>
            <a:spLocks noGrp="1"/>
          </p:cNvSpPr>
          <p:nvPr>
            <p:ph type="ftr" sz="quarter" idx="10"/>
          </p:nvPr>
        </p:nvSpPr>
        <p:spPr/>
        <p:txBody>
          <a:bodyPr/>
          <a:lstStyle/>
          <a:p>
            <a:pPr>
              <a:defRPr/>
            </a:pPr>
            <a:r>
              <a:rPr lang="el-GR" smtClean="0"/>
              <a:t>Ενότητα 11. Πλατυέλμινθες, Μεσόζωα και Νημερτίνοι</a:t>
            </a:r>
            <a:endParaRPr lang="en-US" dirty="0"/>
          </a:p>
        </p:txBody>
      </p:sp>
      <p:sp>
        <p:nvSpPr>
          <p:cNvPr id="7" name="Θέση αριθμού διαφάνειας 6"/>
          <p:cNvSpPr>
            <a:spLocks noGrp="1"/>
          </p:cNvSpPr>
          <p:nvPr>
            <p:ph type="sldNum" sz="quarter" idx="11"/>
          </p:nvPr>
        </p:nvSpPr>
        <p:spPr/>
        <p:txBody>
          <a:bodyPr/>
          <a:lstStyle/>
          <a:p>
            <a:pPr>
              <a:defRPr/>
            </a:pPr>
            <a:fld id="{8D7B4137-2F8C-4C64-BF9C-CB015565E63F}" type="slidenum">
              <a:rPr lang="en-US" smtClean="0"/>
              <a:pPr>
                <a:defRPr/>
              </a:pPr>
              <a:t>86</a:t>
            </a:fld>
            <a:endParaRPr lang="en-US"/>
          </a:p>
        </p:txBody>
      </p:sp>
    </p:spTree>
    <p:extLst>
      <p:ext uri="{BB962C8B-B14F-4D97-AF65-F5344CB8AC3E}">
        <p14:creationId xmlns:p14="http://schemas.microsoft.com/office/powerpoint/2010/main" val="249857515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itle 1"/>
          <p:cNvSpPr>
            <a:spLocks noGrp="1"/>
          </p:cNvSpPr>
          <p:nvPr>
            <p:ph type="title"/>
          </p:nvPr>
        </p:nvSpPr>
        <p:spPr>
          <a:xfrm>
            <a:off x="260065" y="365125"/>
            <a:ext cx="8623870" cy="1325563"/>
          </a:xfrm>
        </p:spPr>
        <p:txBody>
          <a:bodyPr/>
          <a:lstStyle/>
          <a:p>
            <a:r>
              <a:rPr lang="el-GR" altLang="en-US" sz="4000" dirty="0" smtClean="0"/>
              <a:t>Σημείωμα Χρήσης Έργων Τρίτων</a:t>
            </a:r>
            <a:r>
              <a:rPr lang="en-US" altLang="en-US" sz="4000" dirty="0" smtClean="0"/>
              <a:t> </a:t>
            </a:r>
            <a:r>
              <a:rPr lang="el-GR" altLang="en-US" sz="4000" dirty="0" smtClean="0"/>
              <a:t>9</a:t>
            </a:r>
            <a:r>
              <a:rPr lang="en-US" altLang="en-US" sz="4000" dirty="0" smtClean="0"/>
              <a:t>/</a:t>
            </a:r>
            <a:r>
              <a:rPr lang="el-GR" altLang="en-US" sz="4000" dirty="0" smtClean="0"/>
              <a:t>9</a:t>
            </a:r>
            <a:endParaRPr lang="el-GR" altLang="en-US" sz="4000" dirty="0" smtClean="0"/>
          </a:p>
        </p:txBody>
      </p:sp>
      <p:sp>
        <p:nvSpPr>
          <p:cNvPr id="128003" name="Content Placeholder 2"/>
          <p:cNvSpPr>
            <a:spLocks noGrp="1"/>
          </p:cNvSpPr>
          <p:nvPr>
            <p:ph idx="1"/>
          </p:nvPr>
        </p:nvSpPr>
        <p:spPr/>
        <p:txBody>
          <a:bodyPr/>
          <a:lstStyle/>
          <a:p>
            <a:pPr marL="0" indent="0">
              <a:buNone/>
            </a:pPr>
            <a:r>
              <a:rPr lang="en-US" altLang="en-US" sz="1600" b="1" dirty="0" err="1" smtClean="0"/>
              <a:t>Εικόν</a:t>
            </a:r>
            <a:r>
              <a:rPr lang="en-US" altLang="en-US" sz="1600" b="1" dirty="0" smtClean="0"/>
              <a:t>α </a:t>
            </a:r>
            <a:r>
              <a:rPr lang="en-US" altLang="en-US" sz="1600" b="1" dirty="0"/>
              <a:t>41. </a:t>
            </a:r>
            <a:r>
              <a:rPr lang="en-US" altLang="en-US" sz="1600" dirty="0"/>
              <a:t>Most of the material is FREE of copyright and users are welcome to store and copy material in the public domain (please, kindly cite the source). Centers for Disease Control and Prevention. </a:t>
            </a:r>
            <a:r>
              <a:rPr lang="en-US" altLang="en-US" sz="1600" dirty="0" err="1"/>
              <a:t>Σύνδεσμος</a:t>
            </a:r>
            <a:r>
              <a:rPr lang="en-US" altLang="en-US" sz="1600" dirty="0"/>
              <a:t>: http://www.cdc.gov/dpdx/cysticercosis/index.html. </a:t>
            </a:r>
            <a:r>
              <a:rPr lang="en-US" altLang="en-US" sz="1600" dirty="0" err="1"/>
              <a:t>Πηγή</a:t>
            </a:r>
            <a:r>
              <a:rPr lang="en-US" altLang="en-US" sz="1600" dirty="0"/>
              <a:t>: http://www.cdc.gov/dpdx/index.html.</a:t>
            </a:r>
          </a:p>
          <a:p>
            <a:pPr marL="0" indent="0">
              <a:buNone/>
            </a:pPr>
            <a:r>
              <a:rPr lang="en-US" altLang="en-US" sz="1600" b="1" dirty="0" err="1"/>
              <a:t>Εικόν</a:t>
            </a:r>
            <a:r>
              <a:rPr lang="en-US" altLang="en-US" sz="1600" b="1" dirty="0"/>
              <a:t>α </a:t>
            </a:r>
            <a:r>
              <a:rPr lang="en-US" altLang="en-US" sz="1600" b="1" dirty="0" smtClean="0"/>
              <a:t>42</a:t>
            </a:r>
            <a:r>
              <a:rPr lang="el-GR" altLang="en-US" sz="1600" b="1" dirty="0" smtClean="0"/>
              <a:t>.</a:t>
            </a:r>
            <a:r>
              <a:rPr lang="en-US" altLang="en-US" sz="1600" b="1" dirty="0" smtClean="0"/>
              <a:t> </a:t>
            </a:r>
            <a:r>
              <a:rPr lang="en-US" altLang="en-US" sz="1600" dirty="0"/>
              <a:t>Most of the material is FREE of copyright and users are welcome to store and copy material in the public domain (please, kindly cite the source). Centers for Disease Control and Prevention. </a:t>
            </a:r>
            <a:r>
              <a:rPr lang="en-US" altLang="en-US" sz="1600" dirty="0" err="1"/>
              <a:t>Σύνδεσμος</a:t>
            </a:r>
            <a:r>
              <a:rPr lang="en-US" altLang="en-US" sz="1600" dirty="0"/>
              <a:t>: http://www.cdc.gov/dpdx/hymenolepiasis/index.html. </a:t>
            </a:r>
            <a:r>
              <a:rPr lang="en-US" altLang="en-US" sz="1600" dirty="0" err="1"/>
              <a:t>Πηγή</a:t>
            </a:r>
            <a:r>
              <a:rPr lang="en-US" altLang="en-US" sz="1600" dirty="0"/>
              <a:t>: http://www.cdc.gov/dpdx/index.html.</a:t>
            </a:r>
          </a:p>
          <a:p>
            <a:pPr marL="0" indent="0">
              <a:buNone/>
            </a:pPr>
            <a:r>
              <a:rPr lang="en-US" altLang="en-US" sz="1600" b="1" dirty="0" err="1"/>
              <a:t>Εικόν</a:t>
            </a:r>
            <a:r>
              <a:rPr lang="en-US" altLang="en-US" sz="1600" b="1" dirty="0"/>
              <a:t>α </a:t>
            </a:r>
            <a:r>
              <a:rPr lang="en-US" altLang="en-US" sz="1600" b="1" dirty="0" smtClean="0"/>
              <a:t>43</a:t>
            </a:r>
            <a:r>
              <a:rPr lang="el-GR" altLang="en-US" sz="1600" b="1" dirty="0" smtClean="0"/>
              <a:t>.</a:t>
            </a:r>
            <a:r>
              <a:rPr lang="en-US" altLang="en-US" sz="1600" b="1" dirty="0" smtClean="0"/>
              <a:t> </a:t>
            </a:r>
            <a:r>
              <a:rPr lang="en-US" altLang="en-US" sz="1600" dirty="0"/>
              <a:t>Most of the material is FREE of copyright and users are welcome to store and copy material in the public domain (please, kindly cite the source). Centers for Disease Control and Prevention. </a:t>
            </a:r>
            <a:r>
              <a:rPr lang="en-US" altLang="en-US" sz="1600" dirty="0" err="1"/>
              <a:t>Σύνδεσμος</a:t>
            </a:r>
            <a:r>
              <a:rPr lang="en-US" altLang="en-US" sz="1600" dirty="0"/>
              <a:t>: http://www.cdc.gov/dpdx/diphyllobothriasis/index.html. </a:t>
            </a:r>
            <a:r>
              <a:rPr lang="en-US" altLang="en-US" sz="1600" dirty="0" err="1"/>
              <a:t>Πηγή</a:t>
            </a:r>
            <a:r>
              <a:rPr lang="en-US" altLang="en-US" sz="1600" dirty="0"/>
              <a:t>: http://www.cdc.gov/dpdx/index.html.</a:t>
            </a:r>
          </a:p>
          <a:p>
            <a:pPr marL="0" indent="0">
              <a:buNone/>
            </a:pPr>
            <a:r>
              <a:rPr lang="en-US" altLang="en-US" sz="1600" b="1" dirty="0" err="1"/>
              <a:t>Εικόν</a:t>
            </a:r>
            <a:r>
              <a:rPr lang="en-US" altLang="en-US" sz="1600" b="1" dirty="0"/>
              <a:t>α </a:t>
            </a:r>
            <a:r>
              <a:rPr lang="en-US" altLang="en-US" sz="1600" b="1" dirty="0" smtClean="0"/>
              <a:t>44</a:t>
            </a:r>
            <a:r>
              <a:rPr lang="el-GR" altLang="en-US" sz="1600" b="1" dirty="0" smtClean="0"/>
              <a:t>.</a:t>
            </a:r>
            <a:r>
              <a:rPr lang="en-US" altLang="en-US" sz="1600" b="1" dirty="0" smtClean="0"/>
              <a:t> </a:t>
            </a:r>
            <a:r>
              <a:rPr lang="en-US" altLang="en-US" sz="1600" dirty="0"/>
              <a:t>Most of the material is FREE of copyright and users are welcome to store and copy material in the public domain (please, kindly cite the source). Centers for Disease Control and Prevention. </a:t>
            </a:r>
            <a:r>
              <a:rPr lang="en-US" altLang="en-US" sz="1600" dirty="0" err="1"/>
              <a:t>Σύνδεσμος</a:t>
            </a:r>
            <a:r>
              <a:rPr lang="en-US" altLang="en-US" sz="1600" dirty="0"/>
              <a:t>: http://www.cdc.gov/dpdx/sparganosis/index.html. </a:t>
            </a:r>
            <a:r>
              <a:rPr lang="en-US" altLang="en-US" sz="1600" dirty="0" err="1"/>
              <a:t>Πηγή</a:t>
            </a:r>
            <a:r>
              <a:rPr lang="en-US" altLang="en-US" sz="1600" dirty="0"/>
              <a:t>: http://www.cdc.gov/dpdx/index.html.</a:t>
            </a:r>
          </a:p>
          <a:p>
            <a:pPr marL="0" indent="0">
              <a:buNone/>
            </a:pPr>
            <a:endParaRPr lang="el-GR" altLang="en-US" sz="1600" dirty="0"/>
          </a:p>
          <a:p>
            <a:pPr marL="0" indent="0">
              <a:buNone/>
            </a:pPr>
            <a:endParaRPr lang="el-GR" altLang="en-US" sz="1600" dirty="0"/>
          </a:p>
          <a:p>
            <a:pPr marL="0" indent="0">
              <a:buNone/>
            </a:pPr>
            <a:endParaRPr lang="el-GR" altLang="en-US" sz="1600" dirty="0"/>
          </a:p>
          <a:p>
            <a:pPr marL="0" indent="0">
              <a:buNone/>
            </a:pPr>
            <a:endParaRPr lang="el-GR" altLang="en-US" sz="1600" dirty="0"/>
          </a:p>
          <a:p>
            <a:pPr marL="0" indent="0">
              <a:buNone/>
            </a:pPr>
            <a:endParaRPr lang="el-GR" altLang="en-US" sz="1600" dirty="0"/>
          </a:p>
        </p:txBody>
      </p:sp>
      <p:sp>
        <p:nvSpPr>
          <p:cNvPr id="6" name="Θέση υποσέλιδου 5"/>
          <p:cNvSpPr>
            <a:spLocks noGrp="1"/>
          </p:cNvSpPr>
          <p:nvPr>
            <p:ph type="ftr" sz="quarter" idx="10"/>
          </p:nvPr>
        </p:nvSpPr>
        <p:spPr/>
        <p:txBody>
          <a:bodyPr/>
          <a:lstStyle/>
          <a:p>
            <a:pPr>
              <a:defRPr/>
            </a:pPr>
            <a:r>
              <a:rPr lang="el-GR" smtClean="0"/>
              <a:t>Ενότητα 11. Πλατυέλμινθες, Μεσόζωα και Νημερτίνοι</a:t>
            </a:r>
            <a:endParaRPr lang="en-US" dirty="0"/>
          </a:p>
        </p:txBody>
      </p:sp>
      <p:sp>
        <p:nvSpPr>
          <p:cNvPr id="7" name="Θέση αριθμού διαφάνειας 6"/>
          <p:cNvSpPr>
            <a:spLocks noGrp="1"/>
          </p:cNvSpPr>
          <p:nvPr>
            <p:ph type="sldNum" sz="quarter" idx="11"/>
          </p:nvPr>
        </p:nvSpPr>
        <p:spPr/>
        <p:txBody>
          <a:bodyPr/>
          <a:lstStyle/>
          <a:p>
            <a:pPr>
              <a:defRPr/>
            </a:pPr>
            <a:fld id="{8D7B4137-2F8C-4C64-BF9C-CB015565E63F}" type="slidenum">
              <a:rPr lang="en-US" smtClean="0"/>
              <a:pPr>
                <a:defRPr/>
              </a:pPr>
              <a:t>87</a:t>
            </a:fld>
            <a:endParaRPr lang="en-US"/>
          </a:p>
        </p:txBody>
      </p:sp>
    </p:spTree>
    <p:extLst>
      <p:ext uri="{BB962C8B-B14F-4D97-AF65-F5344CB8AC3E}">
        <p14:creationId xmlns:p14="http://schemas.microsoft.com/office/powerpoint/2010/main" val="6705119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Τίτλος 1"/>
          <p:cNvSpPr>
            <a:spLocks noGrp="1"/>
          </p:cNvSpPr>
          <p:nvPr>
            <p:ph type="title"/>
          </p:nvPr>
        </p:nvSpPr>
        <p:spPr/>
        <p:txBody>
          <a:bodyPr/>
          <a:lstStyle/>
          <a:p>
            <a:pPr eaLnBrk="1" hangingPunct="1"/>
            <a:r>
              <a:rPr lang="el-GR" altLang="en-US" dirty="0" smtClean="0">
                <a:solidFill>
                  <a:srgbClr val="0070C0"/>
                </a:solidFill>
                <a:cs typeface="Times New Roman" panose="02020603050405020304" pitchFamily="18" charset="0"/>
              </a:rPr>
              <a:t>Φύλο </a:t>
            </a:r>
            <a:r>
              <a:rPr lang="el-GR" altLang="en-US" dirty="0" err="1" smtClean="0">
                <a:solidFill>
                  <a:srgbClr val="0070C0"/>
                </a:solidFill>
                <a:cs typeface="Times New Roman" panose="02020603050405020304" pitchFamily="18" charset="0"/>
              </a:rPr>
              <a:t>Ακοιλόμορφα</a:t>
            </a:r>
            <a:r>
              <a:rPr lang="el-GR" altLang="en-US" dirty="0" smtClean="0">
                <a:solidFill>
                  <a:srgbClr val="0070C0"/>
                </a:solidFill>
                <a:cs typeface="Times New Roman" panose="02020603050405020304" pitchFamily="18" charset="0"/>
              </a:rPr>
              <a:t> 5/6</a:t>
            </a:r>
            <a:endParaRPr lang="en-US" altLang="el-GR" dirty="0" smtClean="0">
              <a:solidFill>
                <a:srgbClr val="0070C0"/>
              </a:solidFill>
            </a:endParaRPr>
          </a:p>
        </p:txBody>
      </p:sp>
      <p:sp>
        <p:nvSpPr>
          <p:cNvPr id="16387" name="Θέση κειμένου 2"/>
          <p:cNvSpPr>
            <a:spLocks noGrp="1"/>
          </p:cNvSpPr>
          <p:nvPr>
            <p:ph idx="1"/>
          </p:nvPr>
        </p:nvSpPr>
        <p:spPr>
          <a:xfrm>
            <a:off x="604838" y="1624013"/>
            <a:ext cx="7886700" cy="4768850"/>
          </a:xfrm>
        </p:spPr>
        <p:txBody>
          <a:bodyPr/>
          <a:lstStyle/>
          <a:p>
            <a:pPr marL="639763" indent="-457200" eaLnBrk="1" hangingPunct="1">
              <a:spcBef>
                <a:spcPts val="1200"/>
              </a:spcBef>
            </a:pPr>
            <a:r>
              <a:rPr lang="el-GR" altLang="en-US" sz="2600" b="1" dirty="0" smtClean="0">
                <a:cs typeface="Times New Roman" panose="02020603050405020304" pitchFamily="18" charset="0"/>
              </a:rPr>
              <a:t>Αλλά, πρόσφατες έρευνες*</a:t>
            </a:r>
            <a:r>
              <a:rPr lang="el-GR" altLang="en-US" sz="2600" dirty="0" smtClean="0">
                <a:cs typeface="Times New Roman" panose="02020603050405020304" pitchFamily="18" charset="0"/>
              </a:rPr>
              <a:t> δείχνουν ότι τα </a:t>
            </a:r>
            <a:r>
              <a:rPr lang="el-GR" altLang="en-US" sz="2600" dirty="0" err="1" smtClean="0">
                <a:cs typeface="Times New Roman" panose="02020603050405020304" pitchFamily="18" charset="0"/>
              </a:rPr>
              <a:t>Ακοιλόμορφα</a:t>
            </a:r>
            <a:r>
              <a:rPr lang="el-GR" altLang="en-US" sz="2600" dirty="0" smtClean="0">
                <a:cs typeface="Times New Roman" panose="02020603050405020304" pitchFamily="18" charset="0"/>
              </a:rPr>
              <a:t> </a:t>
            </a:r>
            <a:r>
              <a:rPr lang="el-GR" altLang="en-US" sz="2600" b="1" dirty="0" smtClean="0">
                <a:cs typeface="Times New Roman" panose="02020603050405020304" pitchFamily="18" charset="0"/>
              </a:rPr>
              <a:t>ανήκουν στα </a:t>
            </a:r>
            <a:r>
              <a:rPr lang="el-GR" altLang="en-US" sz="2600" b="1" dirty="0" err="1" smtClean="0">
                <a:cs typeface="Times New Roman" panose="02020603050405020304" pitchFamily="18" charset="0"/>
              </a:rPr>
              <a:t>Δευτεροστόμια</a:t>
            </a:r>
            <a:r>
              <a:rPr lang="el-GR" altLang="en-US" sz="2600" b="1" dirty="0" smtClean="0">
                <a:cs typeface="Times New Roman" panose="02020603050405020304" pitchFamily="18" charset="0"/>
              </a:rPr>
              <a:t> και είναι αδερφό φύλο με τα </a:t>
            </a:r>
            <a:r>
              <a:rPr lang="el-GR" altLang="en-US" sz="2600" b="1" dirty="0" err="1" smtClean="0">
                <a:cs typeface="Times New Roman" panose="02020603050405020304" pitchFamily="18" charset="0"/>
              </a:rPr>
              <a:t>Ημιχορδωτά</a:t>
            </a:r>
            <a:r>
              <a:rPr lang="el-GR" altLang="en-US" sz="2600" b="1" dirty="0" smtClean="0">
                <a:cs typeface="Times New Roman" panose="02020603050405020304" pitchFamily="18" charset="0"/>
              </a:rPr>
              <a:t> και τα Εχινόδερμα λόγω της παρουσίας συγκεκριμένου μορίου </a:t>
            </a:r>
            <a:r>
              <a:rPr lang="en-GB" altLang="en-US" sz="2600" b="1" dirty="0" err="1" smtClean="0">
                <a:cs typeface="Times New Roman" panose="02020603050405020304" pitchFamily="18" charset="0"/>
              </a:rPr>
              <a:t>miRNAs</a:t>
            </a:r>
            <a:r>
              <a:rPr lang="en-GB" altLang="en-US" sz="2600" b="1" dirty="0" smtClean="0">
                <a:cs typeface="Times New Roman" panose="02020603050405020304" pitchFamily="18" charset="0"/>
              </a:rPr>
              <a:t> </a:t>
            </a:r>
            <a:r>
              <a:rPr lang="el-GR" altLang="en-US" sz="2600" dirty="0" smtClean="0">
                <a:cs typeface="Times New Roman" panose="02020603050405020304" pitchFamily="18" charset="0"/>
              </a:rPr>
              <a:t>και του γονιδίου </a:t>
            </a:r>
            <a:r>
              <a:rPr lang="en-GB" altLang="en-US" sz="2600" dirty="0" smtClean="0">
                <a:cs typeface="Times New Roman" panose="02020603050405020304" pitchFamily="18" charset="0"/>
              </a:rPr>
              <a:t>Rsb66</a:t>
            </a:r>
            <a:r>
              <a:rPr lang="el-GR" altLang="en-US" sz="2600" dirty="0" smtClean="0">
                <a:cs typeface="Times New Roman" panose="02020603050405020304" pitchFamily="18" charset="0"/>
              </a:rPr>
              <a:t>, και </a:t>
            </a:r>
            <a:r>
              <a:rPr lang="el-GR" altLang="en-US" sz="2600" b="1" dirty="0" smtClean="0">
                <a:cs typeface="Times New Roman" panose="02020603050405020304" pitchFamily="18" charset="0"/>
              </a:rPr>
              <a:t>έχουν χάσει χαρακτηριστικά που έχουν τα </a:t>
            </a:r>
            <a:r>
              <a:rPr lang="el-GR" altLang="en-US" sz="2600" b="1" dirty="0" err="1" smtClean="0">
                <a:cs typeface="Times New Roman" panose="02020603050405020304" pitchFamily="18" charset="0"/>
              </a:rPr>
              <a:t>Δευτεροστόμια</a:t>
            </a:r>
            <a:r>
              <a:rPr lang="el-GR" altLang="en-US" sz="2600" b="1" dirty="0" smtClean="0">
                <a:cs typeface="Times New Roman" panose="02020603050405020304" pitchFamily="18" charset="0"/>
              </a:rPr>
              <a:t>.</a:t>
            </a:r>
          </a:p>
          <a:p>
            <a:pPr marL="639763" indent="-457200" eaLnBrk="1" hangingPunct="1">
              <a:spcBef>
                <a:spcPts val="1200"/>
              </a:spcBef>
            </a:pPr>
            <a:r>
              <a:rPr lang="el-GR" altLang="en-US" sz="2600" dirty="0" smtClean="0">
                <a:cs typeface="Times New Roman" panose="02020603050405020304" pitchFamily="18" charset="0"/>
              </a:rPr>
              <a:t>Έχουν </a:t>
            </a:r>
            <a:r>
              <a:rPr lang="el-GR" altLang="en-US" sz="2600" b="1" dirty="0" smtClean="0">
                <a:cs typeface="Times New Roman" panose="02020603050405020304" pitchFamily="18" charset="0"/>
              </a:rPr>
              <a:t>4-5 γονίδια </a:t>
            </a:r>
            <a:r>
              <a:rPr lang="en-GB" altLang="en-US" sz="2600" b="1" dirty="0" err="1" smtClean="0">
                <a:cs typeface="Times New Roman" panose="02020603050405020304" pitchFamily="18" charset="0"/>
              </a:rPr>
              <a:t>Hox</a:t>
            </a:r>
            <a:r>
              <a:rPr lang="en-GB" altLang="en-US" sz="2600" b="1" dirty="0" smtClean="0">
                <a:cs typeface="Times New Roman" panose="02020603050405020304" pitchFamily="18" charset="0"/>
              </a:rPr>
              <a:t>.</a:t>
            </a:r>
            <a:endParaRPr lang="el-GR" altLang="en-US" sz="2600" b="1" dirty="0" smtClean="0">
              <a:cs typeface="Times New Roman" panose="02020603050405020304" pitchFamily="18" charset="0"/>
            </a:endParaRPr>
          </a:p>
          <a:p>
            <a:pPr marL="639763" indent="-457200" eaLnBrk="1" hangingPunct="1"/>
            <a:endParaRPr lang="en-US" altLang="el-GR" dirty="0" smtClean="0"/>
          </a:p>
        </p:txBody>
      </p:sp>
      <p:sp>
        <p:nvSpPr>
          <p:cNvPr id="4" name="Θέση υποσέλιδου 3"/>
          <p:cNvSpPr>
            <a:spLocks noGrp="1"/>
          </p:cNvSpPr>
          <p:nvPr>
            <p:ph type="ftr" sz="quarter" idx="10"/>
          </p:nvPr>
        </p:nvSpPr>
        <p:spPr/>
        <p:txBody>
          <a:bodyPr/>
          <a:lstStyle/>
          <a:p>
            <a:pPr>
              <a:defRPr/>
            </a:pPr>
            <a:r>
              <a:rPr lang="el-GR" smtClean="0"/>
              <a:t>Ενότητα 11. Πλατυέλμινθες, Μεσόζωα και Νημερτίνοι</a:t>
            </a:r>
            <a:endParaRPr lang="en-US" dirty="0"/>
          </a:p>
        </p:txBody>
      </p:sp>
      <p:sp>
        <p:nvSpPr>
          <p:cNvPr id="5" name="Θέση αριθμού διαφάνειας 4"/>
          <p:cNvSpPr>
            <a:spLocks noGrp="1"/>
          </p:cNvSpPr>
          <p:nvPr>
            <p:ph type="sldNum" sz="quarter" idx="11"/>
          </p:nvPr>
        </p:nvSpPr>
        <p:spPr/>
        <p:txBody>
          <a:bodyPr/>
          <a:lstStyle/>
          <a:p>
            <a:pPr>
              <a:defRPr/>
            </a:pPr>
            <a:fld id="{596CDB47-AF02-427E-9028-5514543BE434}" type="slidenum">
              <a:rPr lang="en-US" smtClean="0"/>
              <a:pPr>
                <a:defRPr/>
              </a:pPr>
              <a:t>9</a:t>
            </a:fld>
            <a:endParaRPr lang="en-US"/>
          </a:p>
        </p:txBody>
      </p:sp>
    </p:spTree>
  </p:cSld>
  <p:clrMapOvr>
    <a:masterClrMapping/>
  </p:clrMapOvr>
</p:sld>
</file>

<file path=ppt/theme/theme1.xml><?xml version="1.0" encoding="utf-8"?>
<a:theme xmlns:a="http://schemas.openxmlformats.org/drawingml/2006/main" name="platielminthes">
  <a:themeElements>
    <a:clrScheme name="Ζεστό μπλε">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Θέμα του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latielminthes" id="{29A86A01-4C98-4F55-A58C-6460E9AB3E20}" vid="{FE6995DA-FAB0-43F6-A46A-C67C6B127E1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platielminthes</Template>
  <TotalTime>17925</TotalTime>
  <Words>6052</Words>
  <Application>Microsoft Office PowerPoint</Application>
  <PresentationFormat>On-screen Show (4:3)</PresentationFormat>
  <Paragraphs>631</Paragraphs>
  <Slides>87</Slides>
  <Notes>42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87</vt:i4>
      </vt:variant>
    </vt:vector>
  </HeadingPairs>
  <TitlesOfParts>
    <vt:vector size="95" baseType="lpstr">
      <vt:lpstr>MS PGothic</vt:lpstr>
      <vt:lpstr>MS PGothic</vt:lpstr>
      <vt:lpstr>Arial</vt:lpstr>
      <vt:lpstr>Calibri</vt:lpstr>
      <vt:lpstr>Tahoma</vt:lpstr>
      <vt:lpstr>Times New Roman</vt:lpstr>
      <vt:lpstr>Wingdings</vt:lpstr>
      <vt:lpstr>platielminthes</vt:lpstr>
      <vt:lpstr>Ζωολογία Ι</vt:lpstr>
      <vt:lpstr>Περιεχόμενα ενότητας</vt:lpstr>
      <vt:lpstr>Πρωτογενής αμφίπλευρη  συμμετρία σώματος 1/2</vt:lpstr>
      <vt:lpstr>Πρωτογενής αμφίπλευρη  συμμετρία σώματος  2/2</vt:lpstr>
      <vt:lpstr>Φύλο Ακοιλόμορφα 1/6</vt:lpstr>
      <vt:lpstr>Φύλο Ακοιλόμορφα 2/6</vt:lpstr>
      <vt:lpstr>Φύλο Ακοιλόμορφα 3/6</vt:lpstr>
      <vt:lpstr>Φύλο Ακοιλόμορφα 4/6</vt:lpstr>
      <vt:lpstr>Φύλο Ακοιλόμορφα 5/6</vt:lpstr>
      <vt:lpstr>Φύλο  Ακοιλόμορφα 6/6</vt:lpstr>
      <vt:lpstr>Λοφοτροχόζωα vs Εκδυσόζωα 1/6 </vt:lpstr>
      <vt:lpstr>Λοφοτροχόζωα vs Εκδυσόζωα 2/6 </vt:lpstr>
      <vt:lpstr>Λοφοτροχόζωα vs Εκδυσόζωα 3/6 </vt:lpstr>
      <vt:lpstr>Λοφοτροχόζωα vs Εκδυσόζωα 4/6 </vt:lpstr>
      <vt:lpstr>Λοφοτροχόζωα vs Εκδυσόζωα 5/6 </vt:lpstr>
      <vt:lpstr>Λοφοτροχόζωα vs Εκδυσόζωα 6/6 </vt:lpstr>
      <vt:lpstr>Φύλο (?) Μεσόζωα 1/2 </vt:lpstr>
      <vt:lpstr>Φύλο (?) Μεσόζωα 2/2 </vt:lpstr>
      <vt:lpstr>Ομοταξία Ρομβόζωα 1/2</vt:lpstr>
      <vt:lpstr>Ομοταξία Ρομβόζωα 2/2</vt:lpstr>
      <vt:lpstr> Ομοταξία Ορθονηκτίδια 1/2 </vt:lpstr>
      <vt:lpstr>Ομοταξία Ορθονηκτίδια 2/2 </vt:lpstr>
      <vt:lpstr>Φύλο Νημερτίνοι 1/6 </vt:lpstr>
      <vt:lpstr>Φύλο Νημερτίνοι 2/6 </vt:lpstr>
      <vt:lpstr>Φύλο Νημερτίνοι 3/6 </vt:lpstr>
      <vt:lpstr>Φύλο Νημερτίνοι 4/6 </vt:lpstr>
      <vt:lpstr>Φύλο Νημερτίνοι 5/6 </vt:lpstr>
      <vt:lpstr>Φύλο Νημερτίνοι 6/6 </vt:lpstr>
      <vt:lpstr>Φύλο Πλατυέλμινθες 1/6 </vt:lpstr>
      <vt:lpstr>Φύλο Πλατυέλμινθες 2/6 </vt:lpstr>
      <vt:lpstr>Φύλο Πλατυέλμινθες 3/6 </vt:lpstr>
      <vt:lpstr>Φύλο Πλατυέλμινθες 4/6 </vt:lpstr>
      <vt:lpstr>Φύλο Πλατυέλμινθες 5/6 </vt:lpstr>
      <vt:lpstr>Φύλο Πλατυέλμινθες 6/6 </vt:lpstr>
      <vt:lpstr>Ομοταξία Στροβιλιστικοί 1/2 </vt:lpstr>
      <vt:lpstr>Ομοταξία Στροβιλιστικοί 2/2 </vt:lpstr>
      <vt:lpstr>Ομοταξία Τρηματώδεις 1/2 </vt:lpstr>
      <vt:lpstr>Ομοταξία Τρηματώδεις 2/3 </vt:lpstr>
      <vt:lpstr>Ομοταξία Τρηματώδεις 3/3 </vt:lpstr>
      <vt:lpstr>Ομοταξία Τρηματώδεις:  Είδη και Ανθρωπονόσοι 1/5</vt:lpstr>
      <vt:lpstr>Ομοταξία Τρηματώδεις:  Είδη και Ανθρωπονόσοι 2/5</vt:lpstr>
      <vt:lpstr>Ομοταξία Τρηματώδεις:  Είδη και Ανθρωπονόσοι 3/5</vt:lpstr>
      <vt:lpstr>Ομοταξία Τρηματώδεις:  Είδη και Ανθρωπονόσοι 4/5</vt:lpstr>
      <vt:lpstr>Ομοταξία Τρηματώδεις:  Είδη και Ανθρωπονόσοι 5/5</vt:lpstr>
      <vt:lpstr>Ομοταξία Τρηματώδεις: Ασθένειες</vt:lpstr>
      <vt:lpstr>Ασθένεια Clonorchiasis (Τρηματώδης του Ήπατος) 1/2</vt:lpstr>
      <vt:lpstr>Ασθένεια Clonorchiasis (Τρηματώδης του Ήπατος) 2/2</vt:lpstr>
      <vt:lpstr>Ασθένεια  Εντερική Σχιστοσωμίαση 1/2</vt:lpstr>
      <vt:lpstr>Ασθένεια  Εντερική Σχιστοσωμίαση 2/2</vt:lpstr>
      <vt:lpstr>Ασθένεια Paragonimiasis (Τρηματώδης των Πνευμόνων) 1/2</vt:lpstr>
      <vt:lpstr>Ασθένεια Paragonimiasis (Τρηματώδης των Πνευμόνων) 2/2</vt:lpstr>
      <vt:lpstr>Ασθένεια Fasciolosis 1/2</vt:lpstr>
      <vt:lpstr>Ασθένεια Fasciolosis 2/2</vt:lpstr>
      <vt:lpstr>Ομοταξία: Κεστώδεις 1/3 </vt:lpstr>
      <vt:lpstr>Ομοταξία: Κεστώδεις 2/3 </vt:lpstr>
      <vt:lpstr>Ομοταξία: Κεστώδεις 3/3 </vt:lpstr>
      <vt:lpstr>Ομοταξία Κεστώδεις:  Είδη και Ανθρωπονόσοι  1/3</vt:lpstr>
      <vt:lpstr>Ομοταξία Κεστώδεις:  Είδη και Ανθρωπονόσοι  2/3</vt:lpstr>
      <vt:lpstr>Ομοταξία Κεστώδεις:  Είδη και Ανθρωπονόσοι 3/3</vt:lpstr>
      <vt:lpstr>Ασθένεια Εχινοκοκκίαση 1/2</vt:lpstr>
      <vt:lpstr>Ασθένεια Εχινοκοκκίαση 2/2</vt:lpstr>
      <vt:lpstr>Ασθένεια Ταινίαση 1/2</vt:lpstr>
      <vt:lpstr>Ασθένεια Ταινίαση 2/2</vt:lpstr>
      <vt:lpstr>Ασθένεια Cysticercosis 1/2</vt:lpstr>
      <vt:lpstr>Ασθένεια Cysticercosis 2/2</vt:lpstr>
      <vt:lpstr>Ασθένεια Hymenolepiasis 1/2</vt:lpstr>
      <vt:lpstr>Ασθένεια Hymenolepiasis 2/2</vt:lpstr>
      <vt:lpstr>Ασθένεια Diphyllobothriasis 1/2</vt:lpstr>
      <vt:lpstr>Ασθένεια Diphyllobothriasis 2/2</vt:lpstr>
      <vt:lpstr>Ασθένεια Sparganosis 1/2</vt:lpstr>
      <vt:lpstr>Ασθένεια Sparganosis 2/2</vt:lpstr>
      <vt:lpstr>Τέλος Ενότητας</vt:lpstr>
      <vt:lpstr>Χρηματοδότηση</vt:lpstr>
      <vt:lpstr>Σημειώματα</vt:lpstr>
      <vt:lpstr>Σημείωμα Ιστορικού Εκδόσεων Έργου</vt:lpstr>
      <vt:lpstr>Σημείωμα Αναφοράς</vt:lpstr>
      <vt:lpstr>Σημείωμα Αδειοδότησης</vt:lpstr>
      <vt:lpstr>Διατήρηση Σημειωμάτων</vt:lpstr>
      <vt:lpstr>Σημείωμα Χρήσης Έργων Τρίτων 1/9</vt:lpstr>
      <vt:lpstr>Σημείωμα Χρήσης Έργων Τρίτων 2/9</vt:lpstr>
      <vt:lpstr>Σημείωμα Χρήσης Έργων Τρίτων 3/9</vt:lpstr>
      <vt:lpstr>Σημείωμα Χρήσης Έργων Τρίτων 4/9</vt:lpstr>
      <vt:lpstr>Σημείωμα Χρήσης Έργων Τρίτων 5/9</vt:lpstr>
      <vt:lpstr>Σημείωμα Χρήσης Έργων Τρίτων 6/9</vt:lpstr>
      <vt:lpstr>Σημείωμα Χρήσης Έργων Τρίτων 7/9</vt:lpstr>
      <vt:lpstr>Σημείωμα Χρήσης Έργων Τρίτων 8/9</vt:lpstr>
      <vt:lpstr>Σημείωμα Χρήσης Έργων Τρίτων 9/9</vt:lpstr>
    </vt:vector>
  </TitlesOfParts>
  <Company>Department of Pharmacology,University of Cambridge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Office 2004 Test Drive User</dc:creator>
  <cp:lastModifiedBy>Vassiliki Siafaka</cp:lastModifiedBy>
  <cp:revision>254</cp:revision>
  <dcterms:created xsi:type="dcterms:W3CDTF">2013-04-11T18:04:31Z</dcterms:created>
  <dcterms:modified xsi:type="dcterms:W3CDTF">2015-10-18T06:53:10Z</dcterms:modified>
</cp:coreProperties>
</file>