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397" r:id="rId3"/>
    <p:sldId id="266" r:id="rId4"/>
    <p:sldId id="305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75" r:id="rId73"/>
    <p:sldId id="376" r:id="rId74"/>
    <p:sldId id="377" r:id="rId75"/>
    <p:sldId id="378" r:id="rId76"/>
    <p:sldId id="380" r:id="rId77"/>
    <p:sldId id="381" r:id="rId78"/>
    <p:sldId id="382" r:id="rId79"/>
    <p:sldId id="383" r:id="rId80"/>
    <p:sldId id="384" r:id="rId81"/>
    <p:sldId id="385" r:id="rId82"/>
    <p:sldId id="386" r:id="rId83"/>
    <p:sldId id="387" r:id="rId84"/>
    <p:sldId id="388" r:id="rId85"/>
    <p:sldId id="389" r:id="rId86"/>
    <p:sldId id="390" r:id="rId87"/>
    <p:sldId id="391" r:id="rId88"/>
    <p:sldId id="392" r:id="rId89"/>
    <p:sldId id="393" r:id="rId90"/>
    <p:sldId id="394" r:id="rId91"/>
    <p:sldId id="395" r:id="rId92"/>
    <p:sldId id="396" r:id="rId93"/>
    <p:sldId id="280" r:id="rId94"/>
    <p:sldId id="290" r:id="rId95"/>
    <p:sldId id="295" r:id="rId96"/>
    <p:sldId id="299" r:id="rId97"/>
    <p:sldId id="292" r:id="rId98"/>
    <p:sldId id="291" r:id="rId99"/>
    <p:sldId id="294" r:id="rId100"/>
    <p:sldId id="293" r:id="rId10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97"/>
            <p14:sldId id="266"/>
            <p14:sldId id="305"/>
            <p14:sldId id="306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9309" autoAdjust="0"/>
  </p:normalViewPr>
  <p:slideViewPr>
    <p:cSldViewPr>
      <p:cViewPr varScale="1">
        <p:scale>
          <a:sx n="78" d="100"/>
          <a:sy n="78" d="100"/>
        </p:scale>
        <p:origin x="11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Τυχαίες διαδικασίες και θόρυβος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Τυχαίες διαδικασίες και θόρυβος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Τυχαίες διαδικασίες και θόρυβος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Τυχαίες διαδικασίες και θόρυβος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Τυχαίες διαδικασίες και θόρυβος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Τυχαίες διαδικασίες και θόρυβος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Τυχαίες διαδικασίες και θόρυβος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5075B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DI3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1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Συστήματα Επικοινωνιών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Τυχαίες διαδικασίες και θόρυβος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Μαθιόπουλος Παναγιώτης</a:t>
            </a:r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(6)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119" y="1628800"/>
            <a:ext cx="6989762" cy="424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5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του συγγραφέα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Οι Εικόνες/Σχήματα/Διαγράμματα/φωτογραφίες που περιέχονται στην παρουσίαση αποτελούν πνευματική ιδιοκτησία τρίτων. Απαγορεύεται η αναπαραγωγή, αναδημοσίευση και διάθεσή τους στο κοινό με οποιονδήποτε τρόπο χωρίς τη λήψη άδειας από τους δικαιούχους. </a:t>
            </a:r>
            <a:r>
              <a:rPr lang="el-GR" sz="2000"/>
              <a:t>"</a:t>
            </a:r>
          </a:p>
          <a:p>
            <a:pPr marL="0" indent="0">
              <a:buNone/>
            </a:pP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(7)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831" y="1484784"/>
            <a:ext cx="7272337" cy="47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3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Μέσες τιμές συνόλου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87" y="1628800"/>
            <a:ext cx="7947025" cy="1676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0" y="3516362"/>
            <a:ext cx="74628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8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Συνάρτηση μέσης τιμής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25" y="1417638"/>
            <a:ext cx="7016750" cy="491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7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Συνάρτηση αυτοσυσχέτισης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425" y="1556792"/>
            <a:ext cx="7677150" cy="129698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6156" y="2992933"/>
            <a:ext cx="7151687" cy="3097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7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Συνάρτηση </a:t>
            </a:r>
            <a:r>
              <a:rPr lang="el-GR" altLang="el-GR" dirty="0" err="1">
                <a:solidFill>
                  <a:srgbClr val="5075BC"/>
                </a:solidFill>
              </a:rPr>
              <a:t>αυτοσυνδιακύμανσης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681" y="1628800"/>
            <a:ext cx="7894637" cy="3786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Συνάρτηση </a:t>
            </a:r>
            <a:r>
              <a:rPr lang="el-GR" altLang="el-GR" dirty="0" err="1" smtClean="0">
                <a:solidFill>
                  <a:srgbClr val="5075BC"/>
                </a:solidFill>
              </a:rPr>
              <a:t>ετεροσυσχέτισης</a:t>
            </a:r>
            <a:r>
              <a:rPr lang="el-GR" altLang="el-GR" dirty="0" smtClean="0">
                <a:solidFill>
                  <a:srgbClr val="5075BC"/>
                </a:solidFill>
              </a:rPr>
              <a:t>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831" y="1556792"/>
            <a:ext cx="7780338" cy="295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6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Συνάρτηση </a:t>
            </a:r>
            <a:r>
              <a:rPr lang="el-GR" altLang="el-GR" dirty="0" err="1">
                <a:solidFill>
                  <a:srgbClr val="5075BC"/>
                </a:solidFill>
              </a:rPr>
              <a:t>ετεροσυσχέτισης</a:t>
            </a:r>
            <a:r>
              <a:rPr lang="el-GR" altLang="el-GR" dirty="0">
                <a:solidFill>
                  <a:srgbClr val="5075BC"/>
                </a:solidFill>
              </a:rPr>
              <a:t> </a:t>
            </a:r>
            <a:r>
              <a:rPr lang="el-GR" altLang="el-GR" dirty="0" smtClean="0">
                <a:solidFill>
                  <a:srgbClr val="5075BC"/>
                </a:solidFill>
              </a:rPr>
              <a:t>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925" y="3055429"/>
            <a:ext cx="7296150" cy="1530350"/>
          </a:xfrm>
          <a:prstGeom prst="rect">
            <a:avLst/>
          </a:prstGeom>
          <a:noFill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2" y="1863217"/>
            <a:ext cx="7488237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9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3.2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731" y="1700808"/>
            <a:ext cx="7602537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58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3.2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494" y="1556792"/>
            <a:ext cx="7339012" cy="4751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9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Τυχαίες Διαδικασίες: Ορισμοί, Μέσες τιμές συνόλου (</a:t>
            </a:r>
            <a:r>
              <a:rPr lang="en-US" dirty="0"/>
              <a:t>Ensemble averages</a:t>
            </a:r>
            <a:r>
              <a:rPr lang="el-GR" dirty="0"/>
              <a:t>), Στάσιμες τυχαίες διαδικασίες, Φασματική πυκνότητα ισχύος (</a:t>
            </a:r>
            <a:r>
              <a:rPr lang="en-US" dirty="0"/>
              <a:t>Power spectral density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66348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3.2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1237" y="1448964"/>
            <a:ext cx="4581525" cy="464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4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3.2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1962" y="1564283"/>
            <a:ext cx="5680075" cy="4745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8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3.2 (5)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9" y="1556792"/>
            <a:ext cx="7624762" cy="424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8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3.2 (6)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1556792"/>
            <a:ext cx="7721600" cy="2376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0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Στάσιμες 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275" y="1484784"/>
            <a:ext cx="7791450" cy="466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1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Στάσιμες 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612" y="1556792"/>
            <a:ext cx="7978775" cy="3106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28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3.3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531" y="1628800"/>
            <a:ext cx="7754937" cy="2951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6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3.3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393" y="1628800"/>
            <a:ext cx="7923213" cy="3592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7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3.3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2" y="1700808"/>
            <a:ext cx="4194175" cy="467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58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3.3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2" y="1700808"/>
            <a:ext cx="6480175" cy="3678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Τυχαίες διαδικασίες και θόρυβος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3.3 (5)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094" y="1628800"/>
            <a:ext cx="7897812" cy="1871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01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Στάσιμες με την ευρεία έννοια και </a:t>
            </a:r>
            <a:r>
              <a:rPr lang="el-GR" altLang="el-GR" dirty="0" err="1">
                <a:solidFill>
                  <a:srgbClr val="5075BC"/>
                </a:solidFill>
              </a:rPr>
              <a:t>εργοδικές</a:t>
            </a:r>
            <a:r>
              <a:rPr lang="el-GR" altLang="el-GR" dirty="0">
                <a:solidFill>
                  <a:srgbClr val="5075BC"/>
                </a:solidFill>
              </a:rPr>
              <a:t> 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694" y="1844824"/>
            <a:ext cx="7948612" cy="410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1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Στάσιμες με την ευρεία έννοια και </a:t>
            </a:r>
            <a:r>
              <a:rPr lang="el-GR" altLang="el-GR" dirty="0" err="1">
                <a:solidFill>
                  <a:srgbClr val="5075BC"/>
                </a:solidFill>
              </a:rPr>
              <a:t>εργοδικές</a:t>
            </a:r>
            <a:r>
              <a:rPr lang="el-GR" altLang="el-GR" dirty="0">
                <a:solidFill>
                  <a:srgbClr val="5075BC"/>
                </a:solidFill>
              </a:rPr>
              <a:t> 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1916832"/>
            <a:ext cx="7994650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8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Στάσιμες με την ευρεία έννοια και </a:t>
            </a:r>
            <a:r>
              <a:rPr lang="el-GR" altLang="el-GR" dirty="0" err="1">
                <a:solidFill>
                  <a:srgbClr val="5075BC"/>
                </a:solidFill>
              </a:rPr>
              <a:t>εργοδικές</a:t>
            </a:r>
            <a:r>
              <a:rPr lang="el-GR" altLang="el-GR" dirty="0">
                <a:solidFill>
                  <a:srgbClr val="5075BC"/>
                </a:solidFill>
              </a:rPr>
              <a:t> 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218" y="1844824"/>
            <a:ext cx="8183563" cy="3024187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869011"/>
            <a:ext cx="7904163" cy="620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8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Στάσιμες με την ευρεία έννοια και </a:t>
            </a:r>
            <a:r>
              <a:rPr lang="el-GR" altLang="el-GR" dirty="0" err="1">
                <a:solidFill>
                  <a:srgbClr val="5075BC"/>
                </a:solidFill>
              </a:rPr>
              <a:t>εργοδικές</a:t>
            </a:r>
            <a:r>
              <a:rPr lang="el-GR" altLang="el-GR" dirty="0">
                <a:solidFill>
                  <a:srgbClr val="5075BC"/>
                </a:solidFill>
              </a:rPr>
              <a:t> 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444" y="1628800"/>
            <a:ext cx="7123112" cy="467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3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>
                <a:solidFill>
                  <a:srgbClr val="5075BC"/>
                </a:solidFill>
              </a:rPr>
              <a:t>Ιδιότητες συνάρτησης </a:t>
            </a:r>
            <a:r>
              <a:rPr lang="el-GR" altLang="el-GR" sz="4000" dirty="0" smtClean="0">
                <a:solidFill>
                  <a:srgbClr val="5075BC"/>
                </a:solidFill>
              </a:rPr>
              <a:t>αυτοσυσχέτισης (1)</a:t>
            </a:r>
            <a:endParaRPr lang="el-GR" sz="4000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931" y="1450181"/>
            <a:ext cx="7704137" cy="290513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880" y="1799866"/>
            <a:ext cx="7488238" cy="421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8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>
                <a:solidFill>
                  <a:srgbClr val="5075BC"/>
                </a:solidFill>
              </a:rPr>
              <a:t>Ιδιότητες συνάρτησης </a:t>
            </a:r>
            <a:r>
              <a:rPr lang="el-GR" altLang="el-GR" sz="4000" dirty="0" smtClean="0">
                <a:solidFill>
                  <a:srgbClr val="5075BC"/>
                </a:solidFill>
              </a:rPr>
              <a:t>αυτοσυσχέτισης (2)</a:t>
            </a:r>
            <a:endParaRPr lang="el-GR" sz="4000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730" y="1556792"/>
            <a:ext cx="7618412" cy="140811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3357017"/>
            <a:ext cx="7678737" cy="1290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92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>
                <a:solidFill>
                  <a:srgbClr val="5075BC"/>
                </a:solidFill>
              </a:rPr>
              <a:t>Ιδιότητες συνάρτησης </a:t>
            </a:r>
            <a:r>
              <a:rPr lang="el-GR" altLang="el-GR" sz="4000" dirty="0" smtClean="0">
                <a:solidFill>
                  <a:srgbClr val="5075BC"/>
                </a:solidFill>
              </a:rPr>
              <a:t>αυτοσυσχέτισης (3)</a:t>
            </a:r>
            <a:endParaRPr lang="el-GR" sz="4000" dirty="0">
              <a:solidFill>
                <a:srgbClr val="5075B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906" y="1628800"/>
            <a:ext cx="7850187" cy="2951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1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>
                <a:solidFill>
                  <a:srgbClr val="5075BC"/>
                </a:solidFill>
              </a:rPr>
              <a:t>Ιδιότητες συνάρτησης </a:t>
            </a:r>
            <a:r>
              <a:rPr lang="el-GR" altLang="el-GR" sz="4000" dirty="0" smtClean="0">
                <a:solidFill>
                  <a:srgbClr val="5075BC"/>
                </a:solidFill>
              </a:rPr>
              <a:t>αυτοσυσχέτισης (4)</a:t>
            </a:r>
            <a:endParaRPr lang="el-GR" sz="4000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772816"/>
            <a:ext cx="7416800" cy="382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40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Φασματική πυκνότητα </a:t>
            </a:r>
            <a:r>
              <a:rPr lang="el-GR" altLang="el-GR" dirty="0" smtClean="0">
                <a:solidFill>
                  <a:srgbClr val="5075BC"/>
                </a:solidFill>
              </a:rPr>
              <a:t>ισχύος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337" y="1629891"/>
            <a:ext cx="806132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3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Εισαγωγή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Τυχαία (ή στοχαστική) διαδικασία:</a:t>
            </a:r>
          </a:p>
          <a:p>
            <a:r>
              <a:rPr lang="el-GR" dirty="0"/>
              <a:t>Σχετίζεται με την μεταβολή φυσικών παραμέτρων ενός σήματος με τυχαίο και απρόβλεπτο τρόπο.</a:t>
            </a:r>
          </a:p>
          <a:p>
            <a:r>
              <a:rPr lang="el-GR" dirty="0"/>
              <a:t>Η αλλαγή αυτή αφορά μία ή περισσότερες παραμέτρους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74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Φασματική πυκνότητα </a:t>
            </a:r>
            <a:r>
              <a:rPr lang="el-GR" altLang="el-GR" dirty="0" smtClean="0">
                <a:solidFill>
                  <a:srgbClr val="5075BC"/>
                </a:solidFill>
              </a:rPr>
              <a:t>ισχύος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231" y="1628800"/>
            <a:ext cx="7729538" cy="3024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Φασματική πυκνότητα </a:t>
            </a:r>
            <a:r>
              <a:rPr lang="el-GR" altLang="el-GR" dirty="0" smtClean="0">
                <a:solidFill>
                  <a:srgbClr val="5075BC"/>
                </a:solidFill>
              </a:rPr>
              <a:t>ισχύος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419" y="1557486"/>
            <a:ext cx="7777162" cy="36671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639" y="1924199"/>
            <a:ext cx="7456488" cy="388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73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Φασματική πυκνότητα </a:t>
            </a:r>
            <a:r>
              <a:rPr lang="el-GR" altLang="el-GR" dirty="0" smtClean="0">
                <a:solidFill>
                  <a:srgbClr val="5075BC"/>
                </a:solidFill>
              </a:rPr>
              <a:t>ισχύος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968" y="1628800"/>
            <a:ext cx="7612063" cy="208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7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Φασματική πυκνότητα </a:t>
            </a:r>
            <a:r>
              <a:rPr lang="el-GR" altLang="el-GR" dirty="0" smtClean="0">
                <a:solidFill>
                  <a:srgbClr val="5075BC"/>
                </a:solidFill>
              </a:rPr>
              <a:t>ισχύος (5)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080" y="1556792"/>
            <a:ext cx="7596187" cy="295116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9" y="5013176"/>
            <a:ext cx="7929562" cy="620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1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3.6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094" y="1700808"/>
            <a:ext cx="7389812" cy="2935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8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3.6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431" y="1700808"/>
            <a:ext cx="7577138" cy="331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18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3.6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628800"/>
            <a:ext cx="7702550" cy="3295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7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>
                <a:solidFill>
                  <a:srgbClr val="5075BC"/>
                </a:solidFill>
              </a:rPr>
              <a:t>Ετεροφασματική</a:t>
            </a:r>
            <a:r>
              <a:rPr lang="el-GR" altLang="el-GR" dirty="0">
                <a:solidFill>
                  <a:srgbClr val="5075BC"/>
                </a:solidFill>
              </a:rPr>
              <a:t> πυκνότητα </a:t>
            </a:r>
            <a:r>
              <a:rPr lang="el-GR" altLang="el-GR" dirty="0" smtClean="0">
                <a:solidFill>
                  <a:srgbClr val="5075BC"/>
                </a:solidFill>
              </a:rPr>
              <a:t>ισχύος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2" y="1628800"/>
            <a:ext cx="7775575" cy="1316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2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>
                <a:solidFill>
                  <a:srgbClr val="5075BC"/>
                </a:solidFill>
              </a:rPr>
              <a:t>Ετεροφασματική</a:t>
            </a:r>
            <a:r>
              <a:rPr lang="el-GR" altLang="el-GR" dirty="0">
                <a:solidFill>
                  <a:srgbClr val="5075BC"/>
                </a:solidFill>
              </a:rPr>
              <a:t> πυκνότητα </a:t>
            </a:r>
            <a:r>
              <a:rPr lang="el-GR" altLang="el-GR" dirty="0" smtClean="0">
                <a:solidFill>
                  <a:srgbClr val="5075BC"/>
                </a:solidFill>
              </a:rPr>
              <a:t>ισχύος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" y="4005263"/>
            <a:ext cx="748823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341438"/>
            <a:ext cx="7058025" cy="1355725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24175"/>
            <a:ext cx="5448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1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>
                <a:solidFill>
                  <a:srgbClr val="5075BC"/>
                </a:solidFill>
              </a:rPr>
              <a:t>Ζωνοπερατές</a:t>
            </a:r>
            <a:r>
              <a:rPr lang="el-GR" altLang="el-GR" dirty="0">
                <a:solidFill>
                  <a:srgbClr val="5075BC"/>
                </a:solidFill>
              </a:rPr>
              <a:t> 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556792"/>
            <a:ext cx="6769100" cy="468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52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581" y="1628800"/>
            <a:ext cx="7970838" cy="100647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" y="2846437"/>
            <a:ext cx="7858125" cy="1101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3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>
                <a:solidFill>
                  <a:srgbClr val="5075BC"/>
                </a:solidFill>
              </a:rPr>
              <a:t>Ζωνοπερατές</a:t>
            </a:r>
            <a:r>
              <a:rPr lang="el-GR" altLang="el-GR" dirty="0">
                <a:solidFill>
                  <a:srgbClr val="5075BC"/>
                </a:solidFill>
              </a:rPr>
              <a:t> 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337" y="1556792"/>
            <a:ext cx="7553325" cy="1871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5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>
                <a:solidFill>
                  <a:srgbClr val="5075BC"/>
                </a:solidFill>
              </a:rPr>
              <a:t>Ζωνοπερατές</a:t>
            </a:r>
            <a:r>
              <a:rPr lang="el-GR" altLang="el-GR" dirty="0">
                <a:solidFill>
                  <a:srgbClr val="5075BC"/>
                </a:solidFill>
              </a:rPr>
              <a:t> 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81" y="1628800"/>
            <a:ext cx="7945438" cy="3109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59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>
                <a:solidFill>
                  <a:srgbClr val="5075BC"/>
                </a:solidFill>
              </a:rPr>
              <a:t>Ζωνοπερατές</a:t>
            </a:r>
            <a:r>
              <a:rPr lang="el-GR" altLang="el-GR" dirty="0">
                <a:solidFill>
                  <a:srgbClr val="5075BC"/>
                </a:solidFill>
              </a:rPr>
              <a:t> 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556792"/>
            <a:ext cx="7389812" cy="40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9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Θόρυβος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 θόρυβος  είναι η κυριότερη αιτία υποβάθμισης της ποιότητας επικοινωνίας, </a:t>
            </a:r>
            <a:r>
              <a:rPr lang="el-GR" dirty="0" err="1"/>
              <a:t>αφου</a:t>
            </a:r>
            <a:r>
              <a:rPr lang="el-GR" dirty="0"/>
              <a:t> εισάγει  αβεβαιότητα στην διαδικασία ανάκτησης από το δέκτη της εκπεμπόμενης πληροφορίας</a:t>
            </a:r>
          </a:p>
          <a:p>
            <a:pPr lvl="1"/>
            <a:r>
              <a:rPr lang="el-GR" dirty="0"/>
              <a:t>Θερμικός θόρυβος (Thermal </a:t>
            </a:r>
            <a:r>
              <a:rPr lang="el-GR" dirty="0" err="1"/>
              <a:t>noise</a:t>
            </a:r>
            <a:r>
              <a:rPr lang="el-GR" dirty="0"/>
              <a:t>) ή Θόρυβος Johnson</a:t>
            </a:r>
          </a:p>
          <a:p>
            <a:pPr lvl="1"/>
            <a:r>
              <a:rPr lang="el-GR" dirty="0"/>
              <a:t>Θόρυβος </a:t>
            </a:r>
            <a:r>
              <a:rPr lang="el-GR" dirty="0" err="1"/>
              <a:t>Schottky</a:t>
            </a:r>
            <a:r>
              <a:rPr lang="el-GR" dirty="0"/>
              <a:t>  ή Θόρυβος βολής</a:t>
            </a:r>
          </a:p>
          <a:p>
            <a:pPr lvl="1"/>
            <a:r>
              <a:rPr lang="el-GR" dirty="0"/>
              <a:t>Παρεμβολή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1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rgbClr val="5075BC"/>
                </a:solidFill>
              </a:rPr>
              <a:t>Θόρυβος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162" y="1484784"/>
            <a:ext cx="7051675" cy="4897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9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>
                <a:solidFill>
                  <a:srgbClr val="5075BC"/>
                </a:solidFill>
              </a:rPr>
              <a:t>Θερματικός</a:t>
            </a:r>
            <a:r>
              <a:rPr lang="el-GR" altLang="el-GR" dirty="0" smtClean="0">
                <a:solidFill>
                  <a:srgbClr val="5075BC"/>
                </a:solidFill>
              </a:rPr>
              <a:t> Θόρυβος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719" y="1628800"/>
            <a:ext cx="7802562" cy="287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74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>
                <a:solidFill>
                  <a:srgbClr val="5075BC"/>
                </a:solidFill>
              </a:rPr>
              <a:t>Θερματικός</a:t>
            </a:r>
            <a:r>
              <a:rPr lang="el-GR" altLang="el-GR" dirty="0" smtClean="0">
                <a:solidFill>
                  <a:srgbClr val="5075BC"/>
                </a:solidFill>
              </a:rPr>
              <a:t> Θόρυβος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1417638"/>
            <a:ext cx="7991475" cy="340518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469" y="4941168"/>
            <a:ext cx="7993062" cy="1331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3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Λευκός Θόρυβος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469" y="1700808"/>
            <a:ext cx="7993062" cy="244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Ιδιότητες Λευκού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628800"/>
            <a:ext cx="7989887" cy="31686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7" y="4941069"/>
            <a:ext cx="75612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Ιδιότητες Λευκού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969" y="1556792"/>
            <a:ext cx="7866062" cy="172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3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598" y="1556792"/>
            <a:ext cx="4856804" cy="48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Ιδιότητες Λευκού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1628800"/>
            <a:ext cx="7893050" cy="251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9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Ιδιότητες Λευκού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1619" y="1412875"/>
            <a:ext cx="6100762" cy="4637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5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Ιδιότητες Λευκού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(5)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" y="1556792"/>
            <a:ext cx="7900988" cy="3595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Ιδιότητες Λευκού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(6)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" y="1556792"/>
            <a:ext cx="7905750" cy="2808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8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Ισοδύναμο εύρος ζώνης </a:t>
            </a:r>
            <a:r>
              <a:rPr lang="el-GR" altLang="el-GR" dirty="0" smtClean="0"/>
              <a:t>θορύβου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15841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altLang="el-GR" dirty="0" smtClean="0"/>
              <a:t>Το </a:t>
            </a:r>
            <a:r>
              <a:rPr lang="el-GR" altLang="el-GR" i="1" dirty="0"/>
              <a:t>ισοδύναμο εύρος ζώνης θορύβου </a:t>
            </a:r>
            <a:r>
              <a:rPr lang="el-GR" altLang="el-GR" dirty="0"/>
              <a:t>είναι το εύρος ζώνης ενός ιδανικού φίλτρου που αφήνει να διέλθει ισχύ θορύβου ίση με αυτή που επιτρέπει η διάταξη-φίλτρο, αν στην είσοδο υπάρχει ο ίδιος λευκός θόρυβος.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3573016"/>
            <a:ext cx="7920037" cy="1995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47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Ισοδύναμο εύρος ζώνης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844824"/>
            <a:ext cx="7416800" cy="357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5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Εικόνα και ενεργός θερμοκρασία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916832"/>
            <a:ext cx="7712075" cy="1223963"/>
          </a:xfrm>
          <a:prstGeom prst="rect">
            <a:avLst/>
          </a:prstGeom>
          <a:noFill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05" y="3664344"/>
            <a:ext cx="71628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Εικόνα και ενεργός θερμοκρασία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916832"/>
            <a:ext cx="7900987" cy="162083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4077420"/>
            <a:ext cx="7848600" cy="124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2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Εικόνα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12" y="1628800"/>
            <a:ext cx="7546975" cy="2808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5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Εικόνα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375" y="1700808"/>
            <a:ext cx="7969250" cy="2663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2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69" y="1628800"/>
            <a:ext cx="8170862" cy="2324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8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Εικόνα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587" y="1556792"/>
            <a:ext cx="7616825" cy="4183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7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Εικόνα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700808"/>
            <a:ext cx="7605712" cy="39687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079" y="2061170"/>
            <a:ext cx="7272337" cy="1106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8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Ενεργός θερμοκρασία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28800"/>
            <a:ext cx="7632700" cy="21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4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Ενεργός θερμοκρασία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1700808"/>
            <a:ext cx="7835900" cy="208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55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Ενεργός θερμοκρασία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924944"/>
            <a:ext cx="7927975" cy="206057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02" y="1700982"/>
            <a:ext cx="68405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8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Σύστημα </a:t>
            </a:r>
            <a:r>
              <a:rPr lang="el-GR" altLang="el-GR" dirty="0" err="1">
                <a:solidFill>
                  <a:srgbClr val="5075BC"/>
                </a:solidFill>
              </a:rPr>
              <a:t>τετράπολων</a:t>
            </a:r>
            <a:r>
              <a:rPr lang="el-GR" altLang="el-GR" dirty="0">
                <a:solidFill>
                  <a:srgbClr val="5075BC"/>
                </a:solidFill>
              </a:rPr>
              <a:t> σε </a:t>
            </a:r>
            <a:r>
              <a:rPr lang="el-GR" altLang="el-GR" dirty="0" smtClean="0">
                <a:solidFill>
                  <a:srgbClr val="5075BC"/>
                </a:solidFill>
              </a:rPr>
              <a:t>σειρά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419" y="1628800"/>
            <a:ext cx="7777162" cy="1919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Σύστημα </a:t>
            </a:r>
            <a:r>
              <a:rPr lang="el-GR" altLang="el-GR" dirty="0" err="1">
                <a:solidFill>
                  <a:srgbClr val="5075BC"/>
                </a:solidFill>
              </a:rPr>
              <a:t>τετράπολων</a:t>
            </a:r>
            <a:r>
              <a:rPr lang="el-GR" altLang="el-GR" dirty="0">
                <a:solidFill>
                  <a:srgbClr val="5075BC"/>
                </a:solidFill>
              </a:rPr>
              <a:t> σε </a:t>
            </a:r>
            <a:r>
              <a:rPr lang="el-GR" altLang="el-GR" dirty="0" smtClean="0">
                <a:solidFill>
                  <a:srgbClr val="5075BC"/>
                </a:solidFill>
              </a:rPr>
              <a:t>σειρά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846" y="4077072"/>
            <a:ext cx="7740650" cy="30638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365625"/>
            <a:ext cx="7467600" cy="935038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1436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2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Σύστημα </a:t>
            </a:r>
            <a:r>
              <a:rPr lang="el-GR" altLang="el-GR" dirty="0" err="1">
                <a:solidFill>
                  <a:srgbClr val="5075BC"/>
                </a:solidFill>
              </a:rPr>
              <a:t>τετράπολων</a:t>
            </a:r>
            <a:r>
              <a:rPr lang="el-GR" altLang="el-GR" dirty="0">
                <a:solidFill>
                  <a:srgbClr val="5075BC"/>
                </a:solidFill>
              </a:rPr>
              <a:t> σε </a:t>
            </a:r>
            <a:r>
              <a:rPr lang="el-GR" altLang="el-GR" dirty="0" smtClean="0">
                <a:solidFill>
                  <a:srgbClr val="5075BC"/>
                </a:solidFill>
              </a:rPr>
              <a:t>σειρά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594" y="1628800"/>
            <a:ext cx="7770812" cy="295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4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Σύστημα </a:t>
            </a:r>
            <a:r>
              <a:rPr lang="el-GR" altLang="el-GR" dirty="0" err="1">
                <a:solidFill>
                  <a:srgbClr val="5075BC"/>
                </a:solidFill>
              </a:rPr>
              <a:t>τετράπολων</a:t>
            </a:r>
            <a:r>
              <a:rPr lang="el-GR" altLang="el-GR" dirty="0">
                <a:solidFill>
                  <a:srgbClr val="5075BC"/>
                </a:solidFill>
              </a:rPr>
              <a:t> σε </a:t>
            </a:r>
            <a:r>
              <a:rPr lang="el-GR" altLang="el-GR" dirty="0" smtClean="0">
                <a:solidFill>
                  <a:srgbClr val="5075BC"/>
                </a:solidFill>
              </a:rPr>
              <a:t>σειρά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556" y="1556792"/>
            <a:ext cx="7862887" cy="3960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31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Σύστημα </a:t>
            </a:r>
            <a:r>
              <a:rPr lang="el-GR" altLang="el-GR" dirty="0" err="1">
                <a:solidFill>
                  <a:srgbClr val="5075BC"/>
                </a:solidFill>
              </a:rPr>
              <a:t>τετράπολων</a:t>
            </a:r>
            <a:r>
              <a:rPr lang="el-GR" altLang="el-GR" dirty="0">
                <a:solidFill>
                  <a:srgbClr val="5075BC"/>
                </a:solidFill>
              </a:rPr>
              <a:t> σε </a:t>
            </a:r>
            <a:r>
              <a:rPr lang="el-GR" altLang="el-GR" dirty="0" smtClean="0">
                <a:solidFill>
                  <a:srgbClr val="5075BC"/>
                </a:solidFill>
              </a:rPr>
              <a:t>σειρά (5)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" y="1629221"/>
            <a:ext cx="7981950" cy="1655763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2" y="3861048"/>
            <a:ext cx="62261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7" y="1570782"/>
            <a:ext cx="8366125" cy="315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1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srgbClr val="5075BC"/>
                </a:solidFill>
              </a:rPr>
              <a:t>Ζωνοπερατός</a:t>
            </a:r>
            <a:r>
              <a:rPr lang="el-GR" altLang="el-GR" dirty="0">
                <a:solidFill>
                  <a:srgbClr val="5075BC"/>
                </a:solidFill>
              </a:rPr>
              <a:t> </a:t>
            </a:r>
            <a:r>
              <a:rPr lang="el-GR" altLang="el-GR" dirty="0" smtClean="0">
                <a:solidFill>
                  <a:srgbClr val="5075BC"/>
                </a:solidFill>
              </a:rPr>
              <a:t>θόρυβος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486" y="1700411"/>
            <a:ext cx="7848600" cy="97631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852936"/>
            <a:ext cx="7848600" cy="2481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0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srgbClr val="5075BC"/>
                </a:solidFill>
              </a:rPr>
              <a:t>Ζωνοπερατός</a:t>
            </a:r>
            <a:r>
              <a:rPr lang="el-GR" altLang="el-GR" dirty="0">
                <a:solidFill>
                  <a:srgbClr val="5075BC"/>
                </a:solidFill>
              </a:rPr>
              <a:t> </a:t>
            </a:r>
            <a:r>
              <a:rPr lang="el-GR" altLang="el-GR" dirty="0" smtClean="0">
                <a:solidFill>
                  <a:srgbClr val="5075BC"/>
                </a:solidFill>
              </a:rPr>
              <a:t>θόρυβος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17638"/>
            <a:ext cx="5757863" cy="4824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3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Ανάλυση </a:t>
            </a:r>
            <a:r>
              <a:rPr lang="el-GR" altLang="el-GR" dirty="0" err="1">
                <a:solidFill>
                  <a:srgbClr val="5075BC"/>
                </a:solidFill>
              </a:rPr>
              <a:t>ζωνοπερατού</a:t>
            </a:r>
            <a:r>
              <a:rPr lang="el-GR" altLang="el-GR" dirty="0">
                <a:solidFill>
                  <a:srgbClr val="5075BC"/>
                </a:solidFill>
              </a:rPr>
              <a:t>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556792"/>
            <a:ext cx="7848600" cy="2630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7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Ανάλυση </a:t>
            </a:r>
            <a:r>
              <a:rPr lang="el-GR" altLang="el-GR" dirty="0" err="1">
                <a:solidFill>
                  <a:srgbClr val="5075BC"/>
                </a:solidFill>
              </a:rPr>
              <a:t>ζωνοπερατού</a:t>
            </a:r>
            <a:r>
              <a:rPr lang="el-GR" altLang="el-GR" dirty="0">
                <a:solidFill>
                  <a:srgbClr val="5075BC"/>
                </a:solidFill>
              </a:rPr>
              <a:t>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1628800"/>
            <a:ext cx="8172450" cy="2376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7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Ανάλυση </a:t>
            </a:r>
            <a:r>
              <a:rPr lang="el-GR" altLang="el-GR" dirty="0" err="1">
                <a:solidFill>
                  <a:srgbClr val="5075BC"/>
                </a:solidFill>
              </a:rPr>
              <a:t>ζωνοπερατού</a:t>
            </a:r>
            <a:r>
              <a:rPr lang="el-GR" altLang="el-GR" dirty="0">
                <a:solidFill>
                  <a:srgbClr val="5075BC"/>
                </a:solidFill>
              </a:rPr>
              <a:t>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700808"/>
            <a:ext cx="7848600" cy="2062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Ιδιότητες </a:t>
            </a:r>
            <a:r>
              <a:rPr lang="el-GR" altLang="el-GR" dirty="0" err="1">
                <a:solidFill>
                  <a:srgbClr val="5075BC"/>
                </a:solidFill>
              </a:rPr>
              <a:t>ζωνοπερατού</a:t>
            </a:r>
            <a:r>
              <a:rPr lang="el-GR" altLang="el-GR" dirty="0">
                <a:solidFill>
                  <a:srgbClr val="5075BC"/>
                </a:solidFill>
              </a:rPr>
              <a:t> </a:t>
            </a:r>
            <a:r>
              <a:rPr lang="el-GR" altLang="el-GR" dirty="0" smtClean="0">
                <a:solidFill>
                  <a:srgbClr val="5075BC"/>
                </a:solidFill>
              </a:rPr>
              <a:t>θορύβου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2" y="1628800"/>
            <a:ext cx="8169275" cy="374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9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Ιδιότητες </a:t>
            </a:r>
            <a:r>
              <a:rPr lang="el-GR" altLang="el-GR" dirty="0" err="1">
                <a:solidFill>
                  <a:srgbClr val="5075BC"/>
                </a:solidFill>
              </a:rPr>
              <a:t>ζωνοπερατού</a:t>
            </a:r>
            <a:r>
              <a:rPr lang="el-GR" altLang="el-GR" dirty="0">
                <a:solidFill>
                  <a:srgbClr val="5075BC"/>
                </a:solidFill>
              </a:rPr>
              <a:t> θορύβου </a:t>
            </a:r>
            <a:r>
              <a:rPr lang="el-GR" altLang="el-GR" dirty="0" smtClean="0">
                <a:solidFill>
                  <a:srgbClr val="5075BC"/>
                </a:solidFill>
              </a:rPr>
              <a:t>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387" y="1556792"/>
            <a:ext cx="7769225" cy="381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7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5075BC"/>
                </a:solidFill>
              </a:rPr>
              <a:t>Ιδιότητες </a:t>
            </a:r>
            <a:r>
              <a:rPr lang="el-GR" altLang="el-GR" dirty="0" err="1">
                <a:solidFill>
                  <a:srgbClr val="5075BC"/>
                </a:solidFill>
              </a:rPr>
              <a:t>ζωνοπερατού</a:t>
            </a:r>
            <a:r>
              <a:rPr lang="el-GR" altLang="el-GR" dirty="0">
                <a:solidFill>
                  <a:srgbClr val="5075BC"/>
                </a:solidFill>
              </a:rPr>
              <a:t> θορύβου </a:t>
            </a:r>
            <a:r>
              <a:rPr lang="el-GR" altLang="el-GR" dirty="0" smtClean="0">
                <a:solidFill>
                  <a:srgbClr val="5075BC"/>
                </a:solidFill>
              </a:rPr>
              <a:t>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792"/>
            <a:ext cx="7748587" cy="268605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2842"/>
            <a:ext cx="7848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2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>
                <a:solidFill>
                  <a:srgbClr val="5075BC"/>
                </a:solidFill>
              </a:rPr>
              <a:t>Στατιστική της </a:t>
            </a:r>
            <a:r>
              <a:rPr lang="el-GR" altLang="el-GR" sz="3600" dirty="0" err="1">
                <a:solidFill>
                  <a:srgbClr val="5075BC"/>
                </a:solidFill>
              </a:rPr>
              <a:t>περιβάλλουσας</a:t>
            </a:r>
            <a:r>
              <a:rPr lang="el-GR" altLang="el-GR" sz="3600" dirty="0">
                <a:solidFill>
                  <a:srgbClr val="5075BC"/>
                </a:solidFill>
              </a:rPr>
              <a:t> και της φάσης </a:t>
            </a:r>
            <a:r>
              <a:rPr lang="el-GR" altLang="el-GR" sz="3600" dirty="0" err="1">
                <a:solidFill>
                  <a:srgbClr val="5075BC"/>
                </a:solidFill>
              </a:rPr>
              <a:t>ζωνοπερατού</a:t>
            </a:r>
            <a:r>
              <a:rPr lang="el-GR" altLang="el-GR" sz="3600" dirty="0">
                <a:solidFill>
                  <a:srgbClr val="5075BC"/>
                </a:solidFill>
              </a:rPr>
              <a:t> </a:t>
            </a:r>
            <a:r>
              <a:rPr lang="el-GR" altLang="el-GR" sz="3600" dirty="0" smtClean="0">
                <a:solidFill>
                  <a:srgbClr val="5075BC"/>
                </a:solidFill>
              </a:rPr>
              <a:t>θορύβου (1)</a:t>
            </a:r>
            <a:endParaRPr lang="el-GR" sz="3600" dirty="0">
              <a:solidFill>
                <a:srgbClr val="5075B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772816"/>
            <a:ext cx="7750175" cy="26638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36" y="4725566"/>
            <a:ext cx="53292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61" y="5517728"/>
            <a:ext cx="5183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>
                <a:solidFill>
                  <a:srgbClr val="5075BC"/>
                </a:solidFill>
              </a:rPr>
              <a:t>Στατιστική της </a:t>
            </a:r>
            <a:r>
              <a:rPr lang="el-GR" altLang="el-GR" sz="3600" dirty="0" err="1">
                <a:solidFill>
                  <a:srgbClr val="5075BC"/>
                </a:solidFill>
              </a:rPr>
              <a:t>περιβάλλουσας</a:t>
            </a:r>
            <a:r>
              <a:rPr lang="el-GR" altLang="el-GR" sz="3600" dirty="0">
                <a:solidFill>
                  <a:srgbClr val="5075BC"/>
                </a:solidFill>
              </a:rPr>
              <a:t> και της φάσης </a:t>
            </a:r>
            <a:r>
              <a:rPr lang="el-GR" altLang="el-GR" sz="3600" dirty="0" err="1">
                <a:solidFill>
                  <a:srgbClr val="5075BC"/>
                </a:solidFill>
              </a:rPr>
              <a:t>ζωνοπερατού</a:t>
            </a:r>
            <a:r>
              <a:rPr lang="el-GR" altLang="el-GR" sz="3600" dirty="0">
                <a:solidFill>
                  <a:srgbClr val="5075BC"/>
                </a:solidFill>
              </a:rPr>
              <a:t> </a:t>
            </a:r>
            <a:r>
              <a:rPr lang="el-GR" altLang="el-GR" sz="3600" dirty="0" smtClean="0">
                <a:solidFill>
                  <a:srgbClr val="5075BC"/>
                </a:solidFill>
              </a:rPr>
              <a:t>θορύβου (2)</a:t>
            </a:r>
            <a:endParaRPr lang="el-GR" sz="3600" dirty="0">
              <a:solidFill>
                <a:srgbClr val="5075B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988840"/>
            <a:ext cx="7416800" cy="612775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636540"/>
            <a:ext cx="7345363" cy="973138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30" y="3860503"/>
            <a:ext cx="7561262" cy="169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6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Τυχαίες </a:t>
            </a:r>
            <a:r>
              <a:rPr lang="el-GR" altLang="el-GR" dirty="0" smtClean="0">
                <a:solidFill>
                  <a:srgbClr val="5075BC"/>
                </a:solidFill>
              </a:rPr>
              <a:t>διαδικασίες (5)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87" y="1484784"/>
            <a:ext cx="7413625" cy="4665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6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>
                <a:solidFill>
                  <a:srgbClr val="5075BC"/>
                </a:solidFill>
              </a:rPr>
              <a:t>Στατιστική της </a:t>
            </a:r>
            <a:r>
              <a:rPr lang="el-GR" altLang="el-GR" sz="3600" dirty="0" err="1">
                <a:solidFill>
                  <a:srgbClr val="5075BC"/>
                </a:solidFill>
              </a:rPr>
              <a:t>περιβάλλουσας</a:t>
            </a:r>
            <a:r>
              <a:rPr lang="el-GR" altLang="el-GR" sz="3600" dirty="0">
                <a:solidFill>
                  <a:srgbClr val="5075BC"/>
                </a:solidFill>
              </a:rPr>
              <a:t> και της φάσης </a:t>
            </a:r>
            <a:r>
              <a:rPr lang="el-GR" altLang="el-GR" sz="3600" dirty="0" err="1">
                <a:solidFill>
                  <a:srgbClr val="5075BC"/>
                </a:solidFill>
              </a:rPr>
              <a:t>ζωνοπερατού</a:t>
            </a:r>
            <a:r>
              <a:rPr lang="el-GR" altLang="el-GR" sz="3600" dirty="0">
                <a:solidFill>
                  <a:srgbClr val="5075BC"/>
                </a:solidFill>
              </a:rPr>
              <a:t> </a:t>
            </a:r>
            <a:r>
              <a:rPr lang="el-GR" altLang="el-GR" sz="3600" dirty="0" smtClean="0">
                <a:solidFill>
                  <a:srgbClr val="5075BC"/>
                </a:solidFill>
              </a:rPr>
              <a:t>θορύβου (3)</a:t>
            </a:r>
            <a:endParaRPr lang="el-GR" sz="3600" dirty="0">
              <a:solidFill>
                <a:srgbClr val="5075B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988840"/>
            <a:ext cx="7677150" cy="12192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285827"/>
            <a:ext cx="2505075" cy="2159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717627"/>
            <a:ext cx="7632700" cy="2255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8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>
                <a:solidFill>
                  <a:srgbClr val="5075BC"/>
                </a:solidFill>
              </a:rPr>
              <a:t>Στατιστική της </a:t>
            </a:r>
            <a:r>
              <a:rPr lang="el-GR" altLang="el-GR" sz="3200" dirty="0" err="1">
                <a:solidFill>
                  <a:srgbClr val="5075BC"/>
                </a:solidFill>
              </a:rPr>
              <a:t>περιβάλλουσας</a:t>
            </a:r>
            <a:r>
              <a:rPr lang="el-GR" altLang="el-GR" sz="3200" dirty="0">
                <a:solidFill>
                  <a:srgbClr val="5075BC"/>
                </a:solidFill>
              </a:rPr>
              <a:t> του αθροίσματος ημιτονοειδούς σήματος και </a:t>
            </a:r>
            <a:r>
              <a:rPr lang="el-GR" altLang="el-GR" sz="3200" dirty="0" err="1">
                <a:solidFill>
                  <a:srgbClr val="5075BC"/>
                </a:solidFill>
              </a:rPr>
              <a:t>ζωνοπερατού</a:t>
            </a:r>
            <a:r>
              <a:rPr lang="el-GR" altLang="el-GR" sz="3200" dirty="0">
                <a:solidFill>
                  <a:srgbClr val="5075BC"/>
                </a:solidFill>
              </a:rPr>
              <a:t> </a:t>
            </a:r>
            <a:r>
              <a:rPr lang="en-US" altLang="el-GR" sz="3200" dirty="0">
                <a:solidFill>
                  <a:srgbClr val="5075BC"/>
                </a:solidFill>
              </a:rPr>
              <a:t>Gaussian </a:t>
            </a:r>
            <a:r>
              <a:rPr lang="el-GR" altLang="el-GR" sz="3200" dirty="0" smtClean="0">
                <a:solidFill>
                  <a:srgbClr val="5075BC"/>
                </a:solidFill>
              </a:rPr>
              <a:t>θορύβου (1)</a:t>
            </a:r>
            <a:endParaRPr lang="el-GR" sz="3200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56" y="1845469"/>
            <a:ext cx="7989888" cy="3167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2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>
                <a:solidFill>
                  <a:srgbClr val="5075BC"/>
                </a:solidFill>
              </a:rPr>
              <a:t>Στατιστική της </a:t>
            </a:r>
            <a:r>
              <a:rPr lang="el-GR" altLang="el-GR" sz="3200" dirty="0" err="1">
                <a:solidFill>
                  <a:srgbClr val="5075BC"/>
                </a:solidFill>
              </a:rPr>
              <a:t>περιβάλλουσας</a:t>
            </a:r>
            <a:r>
              <a:rPr lang="el-GR" altLang="el-GR" sz="3200" dirty="0">
                <a:solidFill>
                  <a:srgbClr val="5075BC"/>
                </a:solidFill>
              </a:rPr>
              <a:t> του αθροίσματος ημιτονοειδούς σήματος και </a:t>
            </a:r>
            <a:r>
              <a:rPr lang="el-GR" altLang="el-GR" sz="3200" dirty="0" err="1">
                <a:solidFill>
                  <a:srgbClr val="5075BC"/>
                </a:solidFill>
              </a:rPr>
              <a:t>ζωνοπερατού</a:t>
            </a:r>
            <a:r>
              <a:rPr lang="el-GR" altLang="el-GR" sz="3200" dirty="0">
                <a:solidFill>
                  <a:srgbClr val="5075BC"/>
                </a:solidFill>
              </a:rPr>
              <a:t> </a:t>
            </a:r>
            <a:r>
              <a:rPr lang="en-US" altLang="el-GR" sz="3200" dirty="0">
                <a:solidFill>
                  <a:srgbClr val="5075BC"/>
                </a:solidFill>
              </a:rPr>
              <a:t>Gaussian </a:t>
            </a:r>
            <a:r>
              <a:rPr lang="el-GR" altLang="el-GR" sz="3200" dirty="0" smtClean="0">
                <a:solidFill>
                  <a:srgbClr val="5075BC"/>
                </a:solidFill>
              </a:rPr>
              <a:t>θορύβου (2)</a:t>
            </a:r>
            <a:endParaRPr lang="el-GR" sz="3200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769" y="2348880"/>
            <a:ext cx="7764462" cy="3230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5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1.0.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/>
              <a:t>Έκδοση διαθέσιμη </a:t>
            </a:r>
            <a:r>
              <a:rPr lang="el-GR" sz="2000" dirty="0">
                <a:hlinkClick r:id="rId3"/>
              </a:rPr>
              <a:t>εδώ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Παναγιώτης Μαθιόπουλος. </a:t>
            </a:r>
            <a:r>
              <a:rPr lang="el-GR" sz="2000" dirty="0"/>
              <a:t>Παναγιώτης </a:t>
            </a:r>
            <a:r>
              <a:rPr lang="el-GR" sz="2000" dirty="0" err="1"/>
              <a:t>Μαθιόπουλος</a:t>
            </a:r>
            <a:r>
              <a:rPr lang="el-GR" sz="2000" dirty="0"/>
              <a:t>. «</a:t>
            </a:r>
            <a:r>
              <a:rPr lang="el-GR" sz="2000" dirty="0" smtClean="0"/>
              <a:t>Συστήματα Επικοινωνιών. Τυχαίες διαδικασίες και θόρυβος».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opencourses.uoa.gr/courses/DI114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1034</Words>
  <Application>Microsoft Office PowerPoint</Application>
  <PresentationFormat>On-screen Show (4:3)</PresentationFormat>
  <Paragraphs>150</Paragraphs>
  <Slides>100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Arial</vt:lpstr>
      <vt:lpstr>Calibri</vt:lpstr>
      <vt:lpstr>Wingdings</vt:lpstr>
      <vt:lpstr>Θέμα του Office</vt:lpstr>
      <vt:lpstr>Συστήματα Επικοινωνιών</vt:lpstr>
      <vt:lpstr>Περιγραφή ενότητας</vt:lpstr>
      <vt:lpstr>Τυχαίες διαδικασίες και θόρυβος</vt:lpstr>
      <vt:lpstr>Εισαγωγή</vt:lpstr>
      <vt:lpstr>Τυχαίες διαδικασίες (1)</vt:lpstr>
      <vt:lpstr>Τυχαίες διαδικασίες (2)</vt:lpstr>
      <vt:lpstr>Τυχαίες διαδικασίες (3)</vt:lpstr>
      <vt:lpstr>Τυχαίες διαδικασίες (4)</vt:lpstr>
      <vt:lpstr>Τυχαίες διαδικασίες (5)</vt:lpstr>
      <vt:lpstr>Τυχαίες διαδικασίες (6)</vt:lpstr>
      <vt:lpstr>Τυχαίες διαδικασίες (7)</vt:lpstr>
      <vt:lpstr>Μέσες τιμές συνόλου</vt:lpstr>
      <vt:lpstr>Συνάρτηση μέσης τιμής</vt:lpstr>
      <vt:lpstr>Συνάρτηση αυτοσυσχέτισης</vt:lpstr>
      <vt:lpstr>Συνάρτηση αυτοσυνδιακύμανσης</vt:lpstr>
      <vt:lpstr>Συνάρτηση ετεροσυσχέτισης (1)</vt:lpstr>
      <vt:lpstr>Συνάρτηση ετεροσυσχέτισης (2)</vt:lpstr>
      <vt:lpstr>Παράδειγμα 3.2 (1)</vt:lpstr>
      <vt:lpstr>Παράδειγμα 3.2 (2)</vt:lpstr>
      <vt:lpstr>Παράδειγμα 3.2 (3)</vt:lpstr>
      <vt:lpstr>Παράδειγμα 3.2 (4)</vt:lpstr>
      <vt:lpstr>Παράδειγμα 3.2 (5)</vt:lpstr>
      <vt:lpstr>Παράδειγμα 3.2 (6)</vt:lpstr>
      <vt:lpstr>Στάσιμες τυχαίες διαδικασίες (1)</vt:lpstr>
      <vt:lpstr>Στάσιμες τυχαίες διαδικασίες (2)</vt:lpstr>
      <vt:lpstr>Παράδειγμα 3.3 (1)</vt:lpstr>
      <vt:lpstr>Παράδειγμα 3.3 (2)</vt:lpstr>
      <vt:lpstr>Παράδειγμα 3.3 (3)</vt:lpstr>
      <vt:lpstr>Παράδειγμα 3.3 (4)</vt:lpstr>
      <vt:lpstr>Παράδειγμα 3.3 (5)</vt:lpstr>
      <vt:lpstr>Στάσιμες με την ευρεία έννοια και εργοδικές τυχαίες διαδικασίες (1)</vt:lpstr>
      <vt:lpstr>Στάσιμες με την ευρεία έννοια και εργοδικές τυχαίες διαδικασίες (2)</vt:lpstr>
      <vt:lpstr>Στάσιμες με την ευρεία έννοια και εργοδικές τυχαίες διαδικασίες (3)</vt:lpstr>
      <vt:lpstr>Στάσιμες με την ευρεία έννοια και εργοδικές τυχαίες διαδικασίες (4)</vt:lpstr>
      <vt:lpstr>Ιδιότητες συνάρτησης αυτοσυσχέτισης (1)</vt:lpstr>
      <vt:lpstr>Ιδιότητες συνάρτησης αυτοσυσχέτισης (2)</vt:lpstr>
      <vt:lpstr>Ιδιότητες συνάρτησης αυτοσυσχέτισης (3)</vt:lpstr>
      <vt:lpstr>Ιδιότητες συνάρτησης αυτοσυσχέτισης (4)</vt:lpstr>
      <vt:lpstr>Φασματική πυκνότητα ισχύος (1)</vt:lpstr>
      <vt:lpstr>Φασματική πυκνότητα ισχύος (2)</vt:lpstr>
      <vt:lpstr>Φασματική πυκνότητα ισχύος (3)</vt:lpstr>
      <vt:lpstr>Φασματική πυκνότητα ισχύος (4)</vt:lpstr>
      <vt:lpstr>Φασματική πυκνότητα ισχύος (5)</vt:lpstr>
      <vt:lpstr>Παράδειγμα 3.6 (1)</vt:lpstr>
      <vt:lpstr>Παράδειγμα 3.6 (2)</vt:lpstr>
      <vt:lpstr>Παράδειγμα 3.6 (3)</vt:lpstr>
      <vt:lpstr>Ετεροφασματική πυκνότητα ισχύος (1)</vt:lpstr>
      <vt:lpstr>Ετεροφασματική πυκνότητα ισχύος (2)</vt:lpstr>
      <vt:lpstr>Ζωνοπερατές τυχαίες διαδικασίες (1)</vt:lpstr>
      <vt:lpstr>Ζωνοπερατές τυχαίες διαδικασίες (2)</vt:lpstr>
      <vt:lpstr>Ζωνοπερατές τυχαίες διαδικασίες (3)</vt:lpstr>
      <vt:lpstr>Ζωνοπερατές τυχαίες διαδικασίες (4)</vt:lpstr>
      <vt:lpstr>Θόρυβος (1)</vt:lpstr>
      <vt:lpstr>Θόρυβος (2)</vt:lpstr>
      <vt:lpstr>Θερματικός Θόρυβος (1)</vt:lpstr>
      <vt:lpstr>Θερματικός Θόρυβος (2)</vt:lpstr>
      <vt:lpstr>Λευκός Θόρυβος</vt:lpstr>
      <vt:lpstr>Ιδιότητες Λευκού Θορύβου (1)</vt:lpstr>
      <vt:lpstr>Ιδιότητες Λευκού Θορύβου (2)</vt:lpstr>
      <vt:lpstr>Ιδιότητες Λευκού Θορύβου (3)</vt:lpstr>
      <vt:lpstr>Ιδιότητες Λευκού Θορύβου (4)</vt:lpstr>
      <vt:lpstr>Ιδιότητες Λευκού Θορύβου (5)</vt:lpstr>
      <vt:lpstr>Ιδιότητες Λευκού Θορύβου (6)</vt:lpstr>
      <vt:lpstr>Ισοδύναμο εύρος ζώνης θορύβου (1)</vt:lpstr>
      <vt:lpstr>Ισοδύναμο εύρος ζώνης θορύβου (2)</vt:lpstr>
      <vt:lpstr>Εικόνα και ενεργός θερμοκρασία θορύβου (1)</vt:lpstr>
      <vt:lpstr>Εικόνα και ενεργός θερμοκρασία θορύβου (2)</vt:lpstr>
      <vt:lpstr>Εικόνα θορύβου (1)</vt:lpstr>
      <vt:lpstr>Εικόνα θορύβου (2)</vt:lpstr>
      <vt:lpstr>Εικόνα θορύβου (3)</vt:lpstr>
      <vt:lpstr>Εικόνα θορύβου (4)</vt:lpstr>
      <vt:lpstr>Ενεργός θερμοκρασία θορύβου (1)</vt:lpstr>
      <vt:lpstr>Ενεργός θερμοκρασία θορύβου (2)</vt:lpstr>
      <vt:lpstr>Ενεργός θερμοκρασία θορύβου (3)</vt:lpstr>
      <vt:lpstr>Σύστημα τετράπολων σε σειρά (1)</vt:lpstr>
      <vt:lpstr>Σύστημα τετράπολων σε σειρά (2)</vt:lpstr>
      <vt:lpstr>Σύστημα τετράπολων σε σειρά (3)</vt:lpstr>
      <vt:lpstr>Σύστημα τετράπολων σε σειρά (4)</vt:lpstr>
      <vt:lpstr>Σύστημα τετράπολων σε σειρά (5)</vt:lpstr>
      <vt:lpstr>Ζωνοπερατός θόρυβος (1)</vt:lpstr>
      <vt:lpstr>Ζωνοπερατός θόρυβος (2)</vt:lpstr>
      <vt:lpstr>Ανάλυση ζωνοπερατού θορύβου (1)</vt:lpstr>
      <vt:lpstr>Ανάλυση ζωνοπερατού θορύβου (2)</vt:lpstr>
      <vt:lpstr>Ανάλυση ζωνοπερατού θορύβου (3)</vt:lpstr>
      <vt:lpstr>Ιδιότητες ζωνοπερατού θορύβου (1)</vt:lpstr>
      <vt:lpstr>Ιδιότητες ζωνοπερατού θορύβου (2)</vt:lpstr>
      <vt:lpstr>Ιδιότητες ζωνοπερατού θορύβου (3)</vt:lpstr>
      <vt:lpstr>Στατιστική της περιβάλλουσας και της φάσης ζωνοπερατού θορύβου (1)</vt:lpstr>
      <vt:lpstr>Στατιστική της περιβάλλουσας και της φάσης ζωνοπερατού θορύβου (2)</vt:lpstr>
      <vt:lpstr>Στατιστική της περιβάλλουσας και της φάσης ζωνοπερατού θορύβου (3)</vt:lpstr>
      <vt:lpstr>Στατιστική της περιβάλλουσας του αθροίσματος ημιτονοειδούς σήματος και ζωνοπερατού Gaussian θορύβου (1)</vt:lpstr>
      <vt:lpstr>Στατιστική της περιβάλλουσας του αθροίσματος ημιτονοειδούς σήματος και ζωνοπερατού Gaussian θορύβου (2)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201</cp:revision>
  <dcterms:created xsi:type="dcterms:W3CDTF">2012-09-06T09:03:05Z</dcterms:created>
  <dcterms:modified xsi:type="dcterms:W3CDTF">2016-02-15T12:15:36Z</dcterms:modified>
</cp:coreProperties>
</file>