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9"/>
  </p:notesMasterIdLst>
  <p:sldIdLst>
    <p:sldId id="321" r:id="rId3"/>
    <p:sldId id="308" r:id="rId4"/>
    <p:sldId id="330" r:id="rId5"/>
    <p:sldId id="320" r:id="rId6"/>
    <p:sldId id="313" r:id="rId7"/>
    <p:sldId id="314" r:id="rId8"/>
    <p:sldId id="315" r:id="rId9"/>
    <p:sldId id="317" r:id="rId10"/>
    <p:sldId id="318" r:id="rId11"/>
    <p:sldId id="290" r:id="rId12"/>
    <p:sldId id="295" r:id="rId13"/>
    <p:sldId id="326" r:id="rId14"/>
    <p:sldId id="327" r:id="rId15"/>
    <p:sldId id="328" r:id="rId16"/>
    <p:sldId id="329" r:id="rId17"/>
    <p:sldId id="293" r:id="rId18"/>
  </p:sldIdLst>
  <p:sldSz cx="9144000" cy="6858000" type="screen4x3"/>
  <p:notesSz cx="6858000" cy="9144000"/>
  <p:custDataLst>
    <p:tags r:id="rId20"/>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21"/>
            <p14:sldId id="308"/>
            <p14:sldId id="330"/>
            <p14:sldId id="320"/>
            <p14:sldId id="313"/>
            <p14:sldId id="314"/>
            <p14:sldId id="315"/>
            <p14:sldId id="317"/>
            <p14:sldId id="318"/>
            <p14:sldId id="290"/>
            <p14:sldId id="295"/>
            <p14:sldId id="326"/>
            <p14:sldId id="327"/>
            <p14:sldId id="328"/>
            <p14:sldId id="329"/>
          </p14:sldIdLst>
        </p14:section>
        <p14:section name="Untitled Section" id="{0F1CB131-A6BD-43D0-B8D4-1F27CEF7A05E}">
          <p14:sldIdLst>
            <p14:sldId id="29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57" d="100"/>
          <a:sy n="57" d="100"/>
        </p:scale>
        <p:origin x="-321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a:p>
        </p:txBody>
      </p:sp>
    </p:spTree>
    <p:extLst>
      <p:ext uri="{BB962C8B-B14F-4D97-AF65-F5344CB8AC3E}">
        <p14:creationId xmlns:p14="http://schemas.microsoft.com/office/powerpoint/2010/main" val="290119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13</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14</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15</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12.png"/><Relationship Id="rId4" Type="http://schemas.openxmlformats.org/officeDocument/2006/relationships/hyperlink" Target="%5b1%5d%20http:/creativecommons.org/licenses/by-nc-sa/4.0/"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biblionet.gr/book/151608/%CE%9C%CE%B1%CE%BD%CE%B4%CE%B7%CE%BB%CE%B1%CF%81%CE%AC%CF%82,_%CE%A6%CE%AF%CE%BB%CE%B9%CF%80%CF%80%CE%BF%CF%82/%CE%9F_%CE%9F%CE%B4%CF%85%CF%83%CF%83%CE%AD%CE%B1%CF%82_%CF%83%CF%84%CE%B7%CE%BD_%CE%99%CE%B8%CE%AC%CE%BA%CE%B7"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pixabay.com/en/scarf-mexico-towels-color-colorful-53318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2.1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Μυθολογία</a:t>
            </a:r>
            <a:endParaRPr lang="en-GB" sz="2800" dirty="0" smtClean="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8881069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30958987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altLang="el-GR" sz="2000" dirty="0"/>
              <a:t>Μαριάννα </a:t>
            </a:r>
            <a:r>
              <a:rPr lang="el-GR" altLang="el-GR" sz="2000" dirty="0" err="1" smtClean="0"/>
              <a:t>Μαχαιρίδου</a:t>
            </a:r>
            <a:r>
              <a:rPr lang="el-GR" altLang="el-GR" sz="2000" smtClean="0"/>
              <a:t>, </a:t>
            </a:r>
            <a:r>
              <a:rPr lang="el-GR" sz="2000" smtClean="0"/>
              <a:t>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Μυθολογία. </a:t>
            </a:r>
            <a:r>
              <a:rPr lang="el-GR" altLang="en-US" sz="2000" dirty="0"/>
              <a:t>Το υφαντό της Πηνελόπης</a:t>
            </a:r>
            <a:r>
              <a:rPr lang="el-GR" sz="2000" dirty="0" smtClean="0"/>
              <a:t>».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3" tooltip="Ανοιχτό Μάθημα: Το Εικονογραφημένο Βιβλίο στην Προσχολική Εκπαίδευση"/>
              </a:rPr>
              <a:t>http://opencourses.uoa.gr/courses/ECD5/</a:t>
            </a:r>
            <a:r>
              <a:rPr lang="el-GR" sz="2000" dirty="0" smtClean="0"/>
              <a:t>.</a:t>
            </a:r>
            <a:endParaRPr lang="el-GR" sz="2000" dirty="0"/>
          </a:p>
          <a:p>
            <a:pPr fontAlgn="auto">
              <a:spcAft>
                <a:spcPts val="0"/>
              </a:spcAft>
              <a:defRPr/>
            </a:pPr>
            <a:endParaRPr lang="el-GR" sz="2000" dirty="0"/>
          </a:p>
        </p:txBody>
      </p:sp>
    </p:spTree>
    <p:extLst>
      <p:ext uri="{BB962C8B-B14F-4D97-AF65-F5344CB8AC3E}">
        <p14:creationId xmlns:p14="http://schemas.microsoft.com/office/powerpoint/2010/main" val="35558783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0645490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16940479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spcBef>
                <a:spcPts val="1000"/>
              </a:spcBef>
              <a:buNone/>
            </a:pPr>
            <a:r>
              <a:rPr lang="el-GR" sz="2000" dirty="0" smtClean="0"/>
              <a:t>Εικόνα 1: Εξώφυλλο του βιβλίου «</a:t>
            </a:r>
            <a:r>
              <a:rPr lang="el-GR" sz="2000" dirty="0" smtClean="0">
                <a:hlinkClick r:id="rId3"/>
              </a:rPr>
              <a:t>Ο </a:t>
            </a:r>
            <a:r>
              <a:rPr lang="el-GR" sz="2000" dirty="0">
                <a:hlinkClick r:id="rId3"/>
              </a:rPr>
              <a:t>Οδυσσέας στην Ιθάκη: Οι περιπέτειες του </a:t>
            </a:r>
            <a:r>
              <a:rPr lang="el-GR" sz="2000" dirty="0" smtClean="0">
                <a:hlinkClick r:id="rId3"/>
              </a:rPr>
              <a:t>Οδυσσέα</a:t>
            </a:r>
            <a:r>
              <a:rPr lang="el-GR" sz="2000" dirty="0" smtClean="0"/>
              <a:t>»/ </a:t>
            </a:r>
            <a:r>
              <a:rPr lang="el-GR" sz="2000" dirty="0"/>
              <a:t>Φίλιππος </a:t>
            </a:r>
            <a:r>
              <a:rPr lang="el-GR" sz="2000" dirty="0" err="1"/>
              <a:t>Μανδηλαράς</a:t>
            </a:r>
            <a:r>
              <a:rPr lang="el-GR" sz="2000" dirty="0"/>
              <a:t> · εικονογράφηση Ναταλία </a:t>
            </a:r>
            <a:r>
              <a:rPr lang="el-GR" sz="2000" dirty="0" err="1"/>
              <a:t>Καπατσούλια</a:t>
            </a:r>
            <a:r>
              <a:rPr lang="el-GR" sz="2000" dirty="0"/>
              <a:t>. - 1η </a:t>
            </a:r>
            <a:r>
              <a:rPr lang="el-GR" sz="2000" dirty="0" err="1"/>
              <a:t>έκδ</a:t>
            </a:r>
            <a:r>
              <a:rPr lang="el-GR" sz="2000" dirty="0"/>
              <a:t>. - Αθήνα: Εκδόσεις Παπαδόπουλος, 2010</a:t>
            </a:r>
            <a:r>
              <a:rPr lang="el-GR" sz="2000" dirty="0" smtClean="0"/>
              <a:t>.</a:t>
            </a:r>
          </a:p>
          <a:p>
            <a:pPr marL="0" indent="0">
              <a:spcBef>
                <a:spcPts val="1000"/>
              </a:spcBef>
              <a:buNone/>
            </a:pPr>
            <a:r>
              <a:rPr lang="el-GR" sz="2000" dirty="0" smtClean="0"/>
              <a:t>Εικόνα 2: </a:t>
            </a:r>
            <a:r>
              <a:rPr lang="el-GR" sz="2000" u="sng" dirty="0" smtClean="0">
                <a:hlinkClick r:id="rId4"/>
              </a:rPr>
              <a:t>Υφαντό</a:t>
            </a:r>
            <a:r>
              <a:rPr lang="el-GR" sz="2000" dirty="0" smtClean="0"/>
              <a:t>, </a:t>
            </a:r>
            <a:r>
              <a:rPr lang="el-GR" sz="2000" dirty="0"/>
              <a:t>CC0 </a:t>
            </a:r>
            <a:r>
              <a:rPr lang="el-GR" sz="2000" dirty="0" err="1"/>
              <a:t>Public</a:t>
            </a:r>
            <a:r>
              <a:rPr lang="el-GR" sz="2000" dirty="0"/>
              <a:t> </a:t>
            </a:r>
            <a:r>
              <a:rPr lang="el-GR" sz="2000" dirty="0" err="1"/>
              <a:t>Domain</a:t>
            </a:r>
            <a:r>
              <a:rPr lang="el-GR" sz="2000" dirty="0"/>
              <a:t>, </a:t>
            </a:r>
            <a:r>
              <a:rPr lang="en-GB" sz="2000" dirty="0" err="1"/>
              <a:t>Pixabay</a:t>
            </a:r>
            <a:r>
              <a:rPr lang="el-GR" sz="2000" dirty="0"/>
              <a:t>.</a:t>
            </a:r>
            <a:endParaRPr lang="en-GB" sz="2000" dirty="0"/>
          </a:p>
          <a:p>
            <a:pPr marL="0" indent="0">
              <a:spcBef>
                <a:spcPts val="1000"/>
              </a:spcBef>
              <a:buNone/>
            </a:pPr>
            <a:endParaRPr lang="en-GB" sz="2000" dirty="0"/>
          </a:p>
          <a:p>
            <a:pPr marL="0" indent="0">
              <a:spcBef>
                <a:spcPts val="1000"/>
              </a:spcBef>
              <a:buNone/>
            </a:pPr>
            <a:endParaRPr lang="en-GB"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n-US" dirty="0"/>
              <a:t>Διδακτική Πρακτική</a:t>
            </a:r>
            <a:endParaRPr lang="en-GB" dirty="0"/>
          </a:p>
        </p:txBody>
      </p:sp>
      <p:sp>
        <p:nvSpPr>
          <p:cNvPr id="7" name="Θέση περιεχομένου 6"/>
          <p:cNvSpPr>
            <a:spLocks noGrp="1"/>
          </p:cNvSpPr>
          <p:nvPr>
            <p:ph sz="half" idx="1"/>
          </p:nvPr>
        </p:nvSpPr>
        <p:spPr>
          <a:xfrm>
            <a:off x="457200" y="1600200"/>
            <a:ext cx="4402832" cy="4525963"/>
          </a:xfrm>
        </p:spPr>
        <p:txBody>
          <a:bodyPr>
            <a:noAutofit/>
          </a:bodyPr>
          <a:lstStyle/>
          <a:p>
            <a:pPr marL="0" indent="0">
              <a:buNone/>
            </a:pPr>
            <a:r>
              <a:rPr lang="el-GR" sz="2400" b="1" dirty="0"/>
              <a:t>Διδακτική </a:t>
            </a:r>
            <a:r>
              <a:rPr lang="el-GR" sz="2400" b="1" dirty="0" smtClean="0"/>
              <a:t>πρακτική</a:t>
            </a:r>
            <a:r>
              <a:rPr lang="en-GB" sz="2400" dirty="0" smtClean="0"/>
              <a:t>:</a:t>
            </a:r>
            <a:r>
              <a:rPr lang="el-GR" sz="2400" dirty="0" smtClean="0"/>
              <a:t> </a:t>
            </a:r>
            <a:endParaRPr lang="en-US" sz="2400" dirty="0" smtClean="0"/>
          </a:p>
          <a:p>
            <a:pPr marL="0" indent="0">
              <a:spcBef>
                <a:spcPts val="0"/>
              </a:spcBef>
              <a:buNone/>
            </a:pPr>
            <a:r>
              <a:rPr lang="el-GR" altLang="el-GR" sz="2400" dirty="0" smtClean="0"/>
              <a:t>Μαριάννα </a:t>
            </a:r>
            <a:r>
              <a:rPr lang="el-GR" altLang="el-GR" sz="2400" dirty="0" err="1" smtClean="0"/>
              <a:t>Μαχαιρίδου</a:t>
            </a:r>
            <a:r>
              <a:rPr lang="el-GR" altLang="el-GR" sz="2400" dirty="0" smtClean="0"/>
              <a:t>.</a:t>
            </a:r>
            <a:endParaRPr lang="el-GR" altLang="el-GR" sz="2400" dirty="0"/>
          </a:p>
          <a:p>
            <a:pPr marL="0" indent="0">
              <a:spcBef>
                <a:spcPts val="1200"/>
              </a:spcBef>
              <a:buNone/>
            </a:pPr>
            <a:r>
              <a:rPr lang="el-GR" sz="2400" b="1" dirty="0" smtClean="0"/>
              <a:t>Μυθολογικό θέμα</a:t>
            </a:r>
            <a:r>
              <a:rPr lang="el-GR" sz="2400" dirty="0" smtClean="0"/>
              <a:t>: </a:t>
            </a:r>
          </a:p>
          <a:p>
            <a:pPr marL="0" indent="0">
              <a:spcBef>
                <a:spcPts val="0"/>
              </a:spcBef>
              <a:buNone/>
            </a:pPr>
            <a:r>
              <a:rPr lang="el-GR" altLang="en-US" sz="2400" dirty="0" smtClean="0"/>
              <a:t>Το υφαντό της Πηνελόπης.</a:t>
            </a:r>
          </a:p>
          <a:p>
            <a:pPr marL="0" indent="0">
              <a:spcBef>
                <a:spcPts val="1000"/>
              </a:spcBef>
              <a:buNone/>
            </a:pPr>
            <a:r>
              <a:rPr lang="el-GR" altLang="en-US" sz="2400" b="1" dirty="0" smtClean="0"/>
              <a:t>Βιβλίο</a:t>
            </a:r>
            <a:r>
              <a:rPr lang="el-GR" altLang="en-US" sz="2400" dirty="0" smtClean="0"/>
              <a:t>: </a:t>
            </a:r>
            <a:r>
              <a:rPr lang="el-GR" sz="2400" dirty="0"/>
              <a:t>Μανδηλαράς, Φίλιππος</a:t>
            </a:r>
            <a:r>
              <a:rPr lang="el-GR" sz="2400" b="1" dirty="0"/>
              <a:t>. Ο Οδυσσέας στην </a:t>
            </a:r>
            <a:r>
              <a:rPr lang="el-GR" sz="2400" b="1" dirty="0" smtClean="0"/>
              <a:t>Ιθάκη: </a:t>
            </a:r>
            <a:r>
              <a:rPr lang="el-GR" sz="2400" b="1" dirty="0"/>
              <a:t>Οι περιπέτειες του Οδυσσέα </a:t>
            </a:r>
            <a:r>
              <a:rPr lang="el-GR" sz="2400" dirty="0"/>
              <a:t>/ Φίλιππος Μανδηλαράς · εικονογράφηση Ναταλία </a:t>
            </a:r>
            <a:r>
              <a:rPr lang="el-GR" sz="2400" dirty="0" err="1"/>
              <a:t>Καπατσούλια</a:t>
            </a:r>
            <a:r>
              <a:rPr lang="el-GR" sz="2400" dirty="0"/>
              <a:t>. - 1η </a:t>
            </a:r>
            <a:r>
              <a:rPr lang="el-GR" sz="2400" dirty="0" err="1"/>
              <a:t>έκδ</a:t>
            </a:r>
            <a:r>
              <a:rPr lang="el-GR" sz="2400" dirty="0"/>
              <a:t>. - </a:t>
            </a:r>
            <a:r>
              <a:rPr lang="el-GR" sz="2400" dirty="0" smtClean="0"/>
              <a:t>Αθήνα: </a:t>
            </a:r>
            <a:r>
              <a:rPr lang="el-GR" sz="2400" dirty="0"/>
              <a:t>Εκδόσεις Παπαδόπουλος, 2010.</a:t>
            </a:r>
            <a:endParaRPr lang="en-GB" sz="2400" dirty="0"/>
          </a:p>
        </p:txBody>
      </p:sp>
      <p:sp>
        <p:nvSpPr>
          <p:cNvPr id="5" name="TextBox 4"/>
          <p:cNvSpPr txBox="1"/>
          <p:nvPr/>
        </p:nvSpPr>
        <p:spPr>
          <a:xfrm>
            <a:off x="8244408" y="4797152"/>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pic>
        <p:nvPicPr>
          <p:cNvPr id="8" name="Picture 2" descr="Εξώφυλλο του βιβλίου: Ο Οδυσσέας στην Ιθάκη: Οι περιπέτειες του Οδυσσέα "/>
          <p:cNvPicPr>
            <a:picLocks noGrp="1" noChangeAspect="1" noChangeArrowheads="1"/>
          </p:cNvPicPr>
          <p:nvPr>
            <p:ph sz="half" idx="2"/>
          </p:nvPr>
        </p:nvPicPr>
        <p:blipFill rotWithShape="1">
          <a:blip r:embed="rId3" cstate="screen">
            <a:extLst>
              <a:ext uri="{28A0092B-C50C-407E-A947-70E740481C1C}">
                <a14:useLocalDpi xmlns:a14="http://schemas.microsoft.com/office/drawing/2010/main"/>
              </a:ext>
            </a:extLst>
          </a:blip>
          <a:srcRect t="11989" b="10289"/>
          <a:stretch/>
        </p:blipFill>
        <p:spPr bwMode="auto">
          <a:xfrm>
            <a:off x="5143500" y="2132856"/>
            <a:ext cx="3048000" cy="3109269"/>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67537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Πριν την ανάγνωση</a:t>
            </a:r>
          </a:p>
        </p:txBody>
      </p:sp>
      <p:sp>
        <p:nvSpPr>
          <p:cNvPr id="4" name="Content Placeholder 3"/>
          <p:cNvSpPr>
            <a:spLocks noGrp="1"/>
          </p:cNvSpPr>
          <p:nvPr>
            <p:ph sz="half" idx="2"/>
          </p:nvPr>
        </p:nvSpPr>
        <p:spPr>
          <a:xfrm>
            <a:off x="3851920" y="1700808"/>
            <a:ext cx="4834880" cy="4425355"/>
          </a:xfrm>
        </p:spPr>
        <p:txBody>
          <a:bodyPr/>
          <a:lstStyle/>
          <a:p>
            <a:pPr marL="0" indent="0">
              <a:buNone/>
            </a:pPr>
            <a:r>
              <a:rPr lang="el-GR" altLang="el-GR" dirty="0">
                <a:latin typeface="Calibri" panose="020F0502020204030204" pitchFamily="34" charset="0"/>
              </a:rPr>
              <a:t>Αρχικά έδειξα στην ολομέλεια το βιβλίο και στην συνέχεια έγιναν κάποιες ερωτήσεις, όπως αν γνωρίζουν το βιβλίο κ.λπ.</a:t>
            </a:r>
            <a:endParaRPr lang="el-GR" dirty="0"/>
          </a:p>
          <a:p>
            <a:endParaRPr lang="el-GR" dirty="0"/>
          </a:p>
        </p:txBody>
      </p:sp>
      <p:pic>
        <p:nvPicPr>
          <p:cNvPr id="5" name="Picture 2" descr="Εξώφυλλο του βιβλίου: Ο Οδυσσέας στην Ιθάκη: Οι περιπέτειες του Οδυσσέα "/>
          <p:cNvPicPr>
            <a:picLocks noGrp="1" noChangeAspect="1" noChangeArrowheads="1"/>
          </p:cNvPicPr>
          <p:nvPr>
            <p:ph sz="half" idx="1"/>
          </p:nvPr>
        </p:nvPicPr>
        <p:blipFill rotWithShape="1">
          <a:blip r:embed="rId3" cstate="screen">
            <a:extLst>
              <a:ext uri="{28A0092B-C50C-407E-A947-70E740481C1C}">
                <a14:useLocalDpi xmlns:a14="http://schemas.microsoft.com/office/drawing/2010/main"/>
              </a:ext>
            </a:extLst>
          </a:blip>
          <a:srcRect t="11989" b="10289"/>
          <a:stretch/>
        </p:blipFill>
        <p:spPr bwMode="auto">
          <a:xfrm>
            <a:off x="539552" y="1700808"/>
            <a:ext cx="3048000" cy="310926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539552" y="4977172"/>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2354594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Ανάγνωση του βιβλίου</a:t>
            </a:r>
            <a:endParaRPr lang="el-GR" dirty="0"/>
          </a:p>
        </p:txBody>
      </p:sp>
      <p:sp>
        <p:nvSpPr>
          <p:cNvPr id="3" name="Θέση περιεχομένου 2"/>
          <p:cNvSpPr>
            <a:spLocks noGrp="1"/>
          </p:cNvSpPr>
          <p:nvPr>
            <p:ph sz="half" idx="1"/>
          </p:nvPr>
        </p:nvSpPr>
        <p:spPr/>
        <p:txBody>
          <a:bodyPr/>
          <a:lstStyle/>
          <a:p>
            <a:pPr marL="0" indent="0">
              <a:buNone/>
            </a:pPr>
            <a:r>
              <a:rPr lang="el-GR" altLang="el-GR" dirty="0">
                <a:latin typeface="Calibri" panose="020F0502020204030204" pitchFamily="34" charset="0"/>
              </a:rPr>
              <a:t>Μετά διαβάστηκε το βιβλίο, όπως και το σημείωμα που υπάρχει στο τέλος του βιβλίου σχετικά με την </a:t>
            </a:r>
            <a:r>
              <a:rPr lang="el-GR" altLang="el-GR" dirty="0" smtClean="0">
                <a:latin typeface="Calibri" panose="020F0502020204030204" pitchFamily="34" charset="0"/>
              </a:rPr>
              <a:t>Πηνελόπη.</a:t>
            </a:r>
            <a:endParaRPr lang="el-GR" dirty="0"/>
          </a:p>
        </p:txBody>
      </p:sp>
      <p:pic>
        <p:nvPicPr>
          <p:cNvPr id="7" name="Picture 2" descr="Εξώφυλλο του βιβλίου: Ο Οδυσσέας στην Ιθάκη: Οι περιπέτειες του Οδυσσέα "/>
          <p:cNvPicPr>
            <a:picLocks noGrp="1" noChangeAspect="1" noChangeArrowheads="1"/>
          </p:cNvPicPr>
          <p:nvPr>
            <p:ph sz="half" idx="2"/>
          </p:nvPr>
        </p:nvPicPr>
        <p:blipFill rotWithShape="1">
          <a:blip r:embed="rId3" cstate="screen">
            <a:extLst>
              <a:ext uri="{28A0092B-C50C-407E-A947-70E740481C1C}">
                <a14:useLocalDpi xmlns:a14="http://schemas.microsoft.com/office/drawing/2010/main"/>
              </a:ext>
            </a:extLst>
          </a:blip>
          <a:srcRect t="11989" b="10289"/>
          <a:stretch/>
        </p:blipFill>
        <p:spPr bwMode="auto">
          <a:xfrm>
            <a:off x="5148064" y="1772816"/>
            <a:ext cx="3048000" cy="310926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8291725" y="4519083"/>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1371187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Μετά την ανάγνωση</a:t>
            </a:r>
            <a:endParaRPr lang="el-GR" dirty="0"/>
          </a:p>
        </p:txBody>
      </p:sp>
      <p:sp>
        <p:nvSpPr>
          <p:cNvPr id="3" name="Θέση περιεχομένου 2"/>
          <p:cNvSpPr>
            <a:spLocks noGrp="1"/>
          </p:cNvSpPr>
          <p:nvPr>
            <p:ph sz="half" idx="1"/>
          </p:nvPr>
        </p:nvSpPr>
        <p:spPr>
          <a:xfrm>
            <a:off x="457200" y="1600201"/>
            <a:ext cx="2530624" cy="1468760"/>
          </a:xfrm>
        </p:spPr>
        <p:txBody>
          <a:bodyPr>
            <a:noAutofit/>
          </a:bodyPr>
          <a:lstStyle/>
          <a:p>
            <a:pPr marL="0" indent="0">
              <a:buNone/>
            </a:pPr>
            <a:r>
              <a:rPr lang="el-GR" altLang="el-GR" sz="2400" dirty="0" smtClean="0">
                <a:latin typeface="Calibri" panose="020F0502020204030204" pitchFamily="34" charset="0"/>
              </a:rPr>
              <a:t>Ύστερα έδειξα </a:t>
            </a:r>
            <a:r>
              <a:rPr lang="el-GR" altLang="el-GR" sz="2400" dirty="0">
                <a:latin typeface="Calibri" panose="020F0502020204030204" pitchFamily="34" charset="0"/>
              </a:rPr>
              <a:t>στα παιδιά κάποια υφαντά στον </a:t>
            </a:r>
            <a:r>
              <a:rPr lang="el-GR" altLang="el-GR" sz="2400" dirty="0" err="1" smtClean="0">
                <a:latin typeface="Calibri" panose="020F0502020204030204" pitchFamily="34" charset="0"/>
              </a:rPr>
              <a:t>προτζέκτορα</a:t>
            </a:r>
            <a:r>
              <a:rPr lang="el-GR" altLang="el-GR" sz="2400" dirty="0" smtClean="0">
                <a:latin typeface="Calibri" panose="020F0502020204030204" pitchFamily="34" charset="0"/>
              </a:rPr>
              <a:t>.</a:t>
            </a:r>
            <a:endParaRPr lang="el-GR" sz="2400" dirty="0"/>
          </a:p>
        </p:txBody>
      </p:sp>
      <p:pic>
        <p:nvPicPr>
          <p:cNvPr id="9" name="Picture 4" descr="υφαντά"/>
          <p:cNvPicPr>
            <a:picLocks noGrp="1" noChangeAspect="1" noChangeArrowheads="1"/>
          </p:cNvPicPr>
          <p:nvPr>
            <p:ph sz="half" idx="2"/>
          </p:nvPr>
        </p:nvPicPr>
        <p:blipFill rotWithShape="1">
          <a:blip r:embed="rId3" cstate="screen">
            <a:extLst>
              <a:ext uri="{28A0092B-C50C-407E-A947-70E740481C1C}">
                <a14:useLocalDpi xmlns:a14="http://schemas.microsoft.com/office/drawing/2010/main"/>
              </a:ext>
            </a:extLst>
          </a:blip>
          <a:srcRect/>
          <a:stretch/>
        </p:blipFill>
        <p:spPr bwMode="auto">
          <a:xfrm>
            <a:off x="3131840" y="1772816"/>
            <a:ext cx="5546476" cy="33843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8244408" y="5279268"/>
            <a:ext cx="472173" cy="360040"/>
          </a:xfrm>
          <a:prstGeom prst="rect">
            <a:avLst/>
          </a:prstGeom>
        </p:spPr>
        <p:txBody>
          <a:bodyPr vert="horz" wrap="square" lIns="91440" tIns="45720" rIns="91440" bIns="45720" rtlCol="0" anchor="ctr">
            <a:noAutofit/>
          </a:bodyPr>
          <a:lstStyle/>
          <a:p>
            <a:r>
              <a:rPr lang="el-GR" b="1" dirty="0" smtClean="0">
                <a:latin typeface="+mj-lt"/>
              </a:rPr>
              <a:t>[2]</a:t>
            </a:r>
          </a:p>
        </p:txBody>
      </p:sp>
    </p:spTree>
    <p:custDataLst>
      <p:tags r:id="rId1"/>
    </p:custDataLst>
    <p:extLst>
      <p:ext uri="{BB962C8B-B14F-4D97-AF65-F5344CB8AC3E}">
        <p14:creationId xmlns:p14="http://schemas.microsoft.com/office/powerpoint/2010/main" val="1639015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Τα παιδιά φτιάχνουν το υφαντό τους (1/2)</a:t>
            </a:r>
            <a:endParaRPr lang="el-GR" dirty="0"/>
          </a:p>
        </p:txBody>
      </p:sp>
      <p:sp>
        <p:nvSpPr>
          <p:cNvPr id="5" name="Θέση περιεχομένου 4"/>
          <p:cNvSpPr>
            <a:spLocks noGrp="1"/>
          </p:cNvSpPr>
          <p:nvPr>
            <p:ph sz="half" idx="1"/>
          </p:nvPr>
        </p:nvSpPr>
        <p:spPr/>
        <p:txBody>
          <a:bodyPr/>
          <a:lstStyle/>
          <a:p>
            <a:pPr marL="0" indent="0">
              <a:buNone/>
            </a:pPr>
            <a:r>
              <a:rPr lang="el-GR" altLang="el-GR" dirty="0">
                <a:latin typeface="Calibri" panose="020F0502020204030204" pitchFamily="34" charset="0"/>
              </a:rPr>
              <a:t>Στη συνέχεια δόθηκε στο κάθε παιδί ένα χαραγμένο χαρτόνι, και λωρίδες από χαρτόνια διαφορετικών χρωμάτων και ζητήθηκε από τα παιδιά να φτιάξουν ένα δικό τους “υφαντό”.    </a:t>
            </a:r>
          </a:p>
          <a:p>
            <a:endParaRPr lang="el-GR" dirty="0"/>
          </a:p>
        </p:txBody>
      </p:sp>
      <p:pic>
        <p:nvPicPr>
          <p:cNvPr id="7" name="Content Placeholder 6" descr="παιδάκι &quot;υφαίνει&quot;"/>
          <p:cNvPicPr>
            <a:picLocks noGrp="1" noChangeAspect="1" noChangeArrowheads="1"/>
          </p:cNvPicPr>
          <p:nvPr>
            <p:ph sz="half" idx="2"/>
          </p:nvPr>
        </p:nvPicPr>
        <p:blipFill>
          <a:blip r:embed="rId2" cstate="screen">
            <a:extLst>
              <a:ext uri="{28A0092B-C50C-407E-A947-70E740481C1C}">
                <a14:useLocalDpi xmlns:a14="http://schemas.microsoft.com/office/drawing/2010/main"/>
              </a:ext>
            </a:extLst>
          </a:blip>
          <a:srcRect/>
          <a:stretch>
            <a:fillRect/>
          </a:stretch>
        </p:blipFill>
        <p:spPr bwMode="auto">
          <a:xfrm>
            <a:off x="5007980" y="1600200"/>
            <a:ext cx="3678820" cy="45259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050152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normAutofit fontScale="90000"/>
          </a:bodyPr>
          <a:lstStyle/>
          <a:p>
            <a:r>
              <a:rPr lang="el-GR" dirty="0"/>
              <a:t>Τα παιδιά φτιάχνουν το υφαντό τους </a:t>
            </a:r>
            <a:r>
              <a:rPr lang="el-GR" dirty="0" smtClean="0"/>
              <a:t>(2/2</a:t>
            </a:r>
            <a:r>
              <a:rPr lang="el-GR" dirty="0"/>
              <a:t>)</a:t>
            </a:r>
          </a:p>
        </p:txBody>
      </p:sp>
      <p:pic>
        <p:nvPicPr>
          <p:cNvPr id="5" name="Picture 7" descr="τα παιδιά δημιουργούν τα δικά τους υφαντά"/>
          <p:cNvPicPr>
            <a:picLocks noGrp="1" noChangeAspect="1" noChangeArrowheads="1"/>
          </p:cNvPicPr>
          <p:nvPr>
            <p:ph idx="1"/>
          </p:nvPr>
        </p:nvPicPr>
        <p:blipFill>
          <a:blip r:embed="rId2">
            <a:extLst>
              <a:ext uri="{28A0092B-C50C-407E-A947-70E740481C1C}">
                <a14:useLocalDpi xmlns:a14="http://schemas.microsoft.com/office/drawing/2010/main"/>
              </a:ext>
            </a:extLst>
          </a:blip>
          <a:stretch>
            <a:fillRect/>
          </a:stretch>
        </p:blipFill>
        <p:spPr bwMode="auto">
          <a:xfrm>
            <a:off x="1492467" y="1557338"/>
            <a:ext cx="6171766" cy="45259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312481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Τα έργα των παιδιών (1/2)</a:t>
            </a:r>
            <a:endParaRPr lang="el-GR" dirty="0"/>
          </a:p>
        </p:txBody>
      </p:sp>
      <p:pic>
        <p:nvPicPr>
          <p:cNvPr id="7" name="Picture 3" descr="παιδικό υφαντό!"/>
          <p:cNvPicPr>
            <a:picLocks noGrp="1" noChangeAspect="1" noChangeArrowheads="1"/>
          </p:cNvPicPr>
          <p:nvPr>
            <p:ph sz="half" idx="1"/>
          </p:nvPr>
        </p:nvPicPr>
        <p:blipFill>
          <a:blip r:embed="rId2" cstate="screen">
            <a:extLst>
              <a:ext uri="{28A0092B-C50C-407E-A947-70E740481C1C}">
                <a14:useLocalDpi xmlns:a14="http://schemas.microsoft.com/office/drawing/2010/main"/>
              </a:ext>
            </a:extLst>
          </a:blip>
          <a:srcRect/>
          <a:stretch>
            <a:fillRect/>
          </a:stretch>
        </p:blipFill>
        <p:spPr bwMode="auto">
          <a:xfrm>
            <a:off x="816980" y="1600200"/>
            <a:ext cx="3319039" cy="45259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5" descr="παιδικό υφαντό!"/>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5007980" y="1600200"/>
            <a:ext cx="3319039" cy="45259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633278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Τα έργα των </a:t>
            </a:r>
            <a:r>
              <a:rPr lang="el-GR" dirty="0" smtClean="0"/>
              <a:t>παιδιών (2/2)</a:t>
            </a:r>
            <a:endParaRPr lang="el-GR" dirty="0"/>
          </a:p>
        </p:txBody>
      </p:sp>
      <p:pic>
        <p:nvPicPr>
          <p:cNvPr id="5" name="Picture 8" descr="παιδικό υφαντό!"/>
          <p:cNvPicPr>
            <a:picLocks noGrp="1" noChangeAspect="1" noChangeArrowheads="1"/>
          </p:cNvPicPr>
          <p:nvPr>
            <p:ph sz="half" idx="1"/>
          </p:nvPr>
        </p:nvPicPr>
        <p:blipFill>
          <a:blip r:embed="rId2" cstate="screen">
            <a:extLst>
              <a:ext uri="{28A0092B-C50C-407E-A947-70E740481C1C}">
                <a14:useLocalDpi xmlns:a14="http://schemas.microsoft.com/office/drawing/2010/main"/>
              </a:ext>
            </a:extLst>
          </a:blip>
          <a:srcRect/>
          <a:stretch>
            <a:fillRect/>
          </a:stretch>
        </p:blipFill>
        <p:spPr bwMode="auto">
          <a:xfrm>
            <a:off x="816980" y="1600200"/>
            <a:ext cx="3319039" cy="45259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 name="Picture 6" descr="παιδικό υφαντό!"/>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5007980" y="1600200"/>
            <a:ext cx="3319039" cy="45259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8405101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ZHAW.ACCESSIBILITYADDIN.CHECKTIMEDATE" val="10/29/2015 12:50:35 A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7,5,8,"/>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4,5,6,"/>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3,7,8,"/>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9,5,"/>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31556DEC-23F1-4986-8FF3-6352EC2C77A4}">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2098</TotalTime>
  <Words>549</Words>
  <Application>Microsoft Office PowerPoint</Application>
  <PresentationFormat>On-screen Show (4:3)</PresentationFormat>
  <Paragraphs>64</Paragraphs>
  <Slides>16</Slides>
  <Notes>8</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Θέμα του Office</vt:lpstr>
      <vt:lpstr>Το Εικονογραφημένο Βιβλίο στην Προσχολική Εκπαίδευση</vt:lpstr>
      <vt:lpstr>Διδακτική Πρακτική</vt:lpstr>
      <vt:lpstr>Πριν την ανάγνωση</vt:lpstr>
      <vt:lpstr>Ανάγνωση του βιβλίου</vt:lpstr>
      <vt:lpstr>Μετά την ανάγνωση</vt:lpstr>
      <vt:lpstr>Τα παιδιά φτιάχνουν το υφαντό τους (1/2)</vt:lpstr>
      <vt:lpstr>Τα παιδιά φτιάχνουν το υφαντό τους (2/2)</vt:lpstr>
      <vt:lpstr>Τα έργα των παιδιών (1/2)</vt:lpstr>
      <vt:lpstr>Τα έργα των παιδιών (2/2)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Μυθολογία - Το υφαντό της Πηνελόπης</dc:title>
  <dc:subject>Το Εικονογραφημένο Βιβλίο στην Προσχολική Εκπαίδευση</dc:subject>
  <dc:creator> Αγγελική Γιαννικοπούλου</dc:creator>
  <cp:lastModifiedBy>Smaragda Papadopoulou</cp:lastModifiedBy>
  <cp:revision>226</cp:revision>
  <dcterms:created xsi:type="dcterms:W3CDTF">2012-09-06T09:03:05Z</dcterms:created>
  <dcterms:modified xsi:type="dcterms:W3CDTF">2015-10-28T22:50:49Z</dcterms:modified>
  <cp:category>Λογοτεχνικά είδη</cp:category>
</cp:coreProperties>
</file>