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16" r:id="rId1"/>
  </p:sldMasterIdLst>
  <p:notesMasterIdLst>
    <p:notesMasterId r:id="rId21"/>
  </p:notesMasterIdLst>
  <p:handoutMasterIdLst>
    <p:handoutMasterId r:id="rId22"/>
  </p:handoutMasterIdLst>
  <p:sldIdLst>
    <p:sldId id="268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70" r:id="rId16"/>
    <p:sldId id="271" r:id="rId17"/>
    <p:sldId id="272" r:id="rId18"/>
    <p:sldId id="273" r:id="rId19"/>
    <p:sldId id="274" r:id="rId20"/>
  </p:sldIdLst>
  <p:sldSz cx="10080625" cy="7559675"/>
  <p:notesSz cx="6858000" cy="9144000"/>
  <p:defaultTextStyle>
    <a:defPPr>
      <a:defRPr lang="en-US"/>
    </a:defPPr>
    <a:lvl1pPr algn="l" rtl="0" fontAlgn="base">
      <a:lnSpc>
        <a:spcPct val="93000"/>
      </a:lnSpc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1pPr>
    <a:lvl2pPr marL="457200" algn="l" rtl="0" fontAlgn="base">
      <a:lnSpc>
        <a:spcPct val="93000"/>
      </a:lnSpc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2pPr>
    <a:lvl3pPr marL="914400" algn="l" rtl="0" fontAlgn="base">
      <a:lnSpc>
        <a:spcPct val="93000"/>
      </a:lnSpc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3pPr>
    <a:lvl4pPr marL="1371600" algn="l" rtl="0" fontAlgn="base">
      <a:lnSpc>
        <a:spcPct val="93000"/>
      </a:lnSpc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4pPr>
    <a:lvl5pPr marL="1828800" algn="l" rtl="0" fontAlgn="base">
      <a:lnSpc>
        <a:spcPct val="93000"/>
      </a:lnSpc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5pPr>
    <a:lvl6pPr marL="2286000" algn="l" defTabSz="914400" rtl="0" eaLnBrk="1" latinLnBrk="0" hangingPunct="1">
      <a:defRPr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6pPr>
    <a:lvl7pPr marL="2743200" algn="l" defTabSz="914400" rtl="0" eaLnBrk="1" latinLnBrk="0" hangingPunct="1">
      <a:defRPr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7pPr>
    <a:lvl8pPr marL="3200400" algn="l" defTabSz="914400" rtl="0" eaLnBrk="1" latinLnBrk="0" hangingPunct="1">
      <a:defRPr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8pPr>
    <a:lvl9pPr marL="3657600" algn="l" defTabSz="914400" rtl="0" eaLnBrk="1" latinLnBrk="0" hangingPunct="1">
      <a:defRPr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17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1517" y="202"/>
      </p:cViewPr>
      <p:guideLst>
        <p:guide orient="horz" pos="2381"/>
        <p:guide pos="3175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9" d="100"/>
          <a:sy n="69" d="100"/>
        </p:scale>
        <p:origin x="-2364" y="-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37A805-2C2F-4C49-929A-3ED891CC58CF}" type="datetimeFigureOut">
              <a:rPr lang="el-GR" smtClean="0"/>
              <a:t>6/7/2016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0B6CC-7768-4F21-AD7A-62FC37F53EB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795391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0B7ADE-D408-4334-8B47-76D0A0B743A3}" type="datetimeFigureOut">
              <a:rPr lang="el-GR" smtClean="0"/>
              <a:pPr/>
              <a:t>6/7/2016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BA7A5A-9A4F-4B7C-913B-88B7CCA8571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53974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>
              <a:spcBef>
                <a:spcPct val="0"/>
              </a:spcBef>
              <a:buFontTx/>
              <a:buChar char="•"/>
            </a:pPr>
            <a:endParaRPr lang="el-GR" smtClean="0">
              <a:solidFill>
                <a:srgbClr val="FF0000"/>
              </a:solidFill>
            </a:endParaRPr>
          </a:p>
        </p:txBody>
      </p:sp>
      <p:sp>
        <p:nvSpPr>
          <p:cNvPr id="25604" name="Θέση αριθμού διαφάνειας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85C96CF-EF56-4517-B9F5-9B3FFE84071A}" type="slidenum">
              <a:rPr lang="el-GR"/>
              <a:pPr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072849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34820" name="Θέση αριθμού διαφάνειας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3EBC17E-51DE-4D78-8BB7-5756ED1B8A4C}" type="slidenum">
              <a:rPr lang="el-GR"/>
              <a:pPr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958857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>
              <a:spcBef>
                <a:spcPct val="0"/>
              </a:spcBef>
              <a:buFontTx/>
              <a:buChar char="•"/>
            </a:pPr>
            <a:endParaRPr lang="el-GR" smtClean="0"/>
          </a:p>
        </p:txBody>
      </p:sp>
      <p:sp>
        <p:nvSpPr>
          <p:cNvPr id="35844" name="Θέση αριθμού διαφάνειας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C76BA4-495B-48EC-B1F6-6271E37FA6DE}" type="slidenum">
              <a:rPr lang="el-GR"/>
              <a:pPr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67103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338C348-BF37-4A8B-9146-016A5AFAC386}" type="slidenum">
              <a:rPr lang="el-GR"/>
              <a:pPr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838890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92B6C81-AF05-49AD-AA97-AAEB8B6B12EA}" type="slidenum">
              <a:rPr lang="el-GR"/>
              <a:pPr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454404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AA72E74-FCDA-4C27-B3A8-FBCF01E49F03}" type="slidenum">
              <a:rPr lang="el-GR"/>
              <a:pPr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766009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5654C90-E73D-4F71-BD10-FEFBB8DDAE2E}" type="slidenum">
              <a:rPr lang="el-GR"/>
              <a:pPr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0970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756047" y="2348400"/>
            <a:ext cx="8568531" cy="162043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753586" y="4283816"/>
            <a:ext cx="8573453" cy="193191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/>
        </p:nvSpPr>
        <p:spPr>
          <a:xfrm>
            <a:off x="9530352" y="7101080"/>
            <a:ext cx="477208" cy="2955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00794" tIns="50397" rIns="100794" bIns="50397"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/>
        </p:nvSpPr>
        <p:spPr bwMode="auto">
          <a:xfrm>
            <a:off x="594819" y="7100671"/>
            <a:ext cx="8811603" cy="2955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100" dirty="0" smtClean="0">
                <a:solidFill>
                  <a:srgbClr val="5075BC"/>
                </a:solidFill>
              </a:rPr>
              <a:t>Σενάριο και Κωμωδία</a:t>
            </a:r>
            <a:endParaRPr lang="en-US" sz="1100" kern="1200" dirty="0">
              <a:solidFill>
                <a:srgbClr val="5075BC"/>
              </a:solidFill>
              <a:latin typeface="Arial" charset="0"/>
              <a:ea typeface="ＭＳ Ｐゴシック" pitchFamily="34" charset="-128"/>
              <a:cs typeface="ヒラギノ角ゴ ProN W3" charset="0"/>
              <a:sym typeface="Arial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738" y="6895492"/>
            <a:ext cx="476067" cy="628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7308453" y="302738"/>
            <a:ext cx="2268141" cy="6450223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504031" y="302738"/>
            <a:ext cx="6636411" cy="6450223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1700" y="1716075"/>
            <a:ext cx="9072563" cy="4989036"/>
          </a:xfrm>
        </p:spPr>
        <p:txBody>
          <a:bodyPr/>
          <a:lstStyle>
            <a:lvl1pPr>
              <a:spcBef>
                <a:spcPts val="1323"/>
              </a:spcBef>
              <a:defRPr/>
            </a:lvl1pPr>
            <a:lvl2pPr>
              <a:spcBef>
                <a:spcPts val="1323"/>
              </a:spcBef>
              <a:defRPr/>
            </a:lvl2pPr>
            <a:lvl3pPr>
              <a:spcBef>
                <a:spcPts val="1323"/>
              </a:spcBef>
              <a:defRPr/>
            </a:lvl3pPr>
            <a:lvl4pPr>
              <a:spcBef>
                <a:spcPts val="1323"/>
              </a:spcBef>
              <a:defRPr/>
            </a:lvl4pPr>
            <a:lvl5pPr>
              <a:spcBef>
                <a:spcPts val="1323"/>
              </a:spcBef>
              <a:defRPr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/>
        </p:nvSpPr>
        <p:spPr>
          <a:xfrm>
            <a:off x="9530352" y="7101080"/>
            <a:ext cx="477208" cy="2955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00794" tIns="50397" rIns="100794" bIns="50397"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/>
        </p:nvSpPr>
        <p:spPr bwMode="auto">
          <a:xfrm>
            <a:off x="594819" y="7100671"/>
            <a:ext cx="8811603" cy="2955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100" dirty="0" smtClean="0">
                <a:solidFill>
                  <a:srgbClr val="5075BC"/>
                </a:solidFill>
              </a:rPr>
              <a:t>Σενάριο και Κωμωδία</a:t>
            </a:r>
            <a:endParaRPr lang="en-US" sz="11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738" y="6895492"/>
            <a:ext cx="476067" cy="628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96300" y="4857792"/>
            <a:ext cx="8568531" cy="1501435"/>
          </a:xfrm>
        </p:spPr>
        <p:txBody>
          <a:bodyPr anchor="t"/>
          <a:lstStyle>
            <a:lvl1pPr algn="l">
              <a:defRPr sz="44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96300" y="3204114"/>
            <a:ext cx="8568531" cy="1653678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 marL="50397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504031" y="1763925"/>
            <a:ext cx="4452276" cy="4989036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5124318" y="1763925"/>
            <a:ext cx="4452276" cy="4989036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/>
        </p:nvSpPr>
        <p:spPr>
          <a:xfrm>
            <a:off x="9530352" y="7101080"/>
            <a:ext cx="477208" cy="2955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00794" tIns="50397" rIns="100794" bIns="50397"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/>
        </p:nvSpPr>
        <p:spPr bwMode="auto">
          <a:xfrm>
            <a:off x="594819" y="7100671"/>
            <a:ext cx="8811603" cy="2955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100" dirty="0" smtClean="0">
                <a:solidFill>
                  <a:srgbClr val="5075BC"/>
                </a:solidFill>
              </a:rPr>
              <a:t>Σενάριο και Κωμωδία</a:t>
            </a:r>
            <a:endParaRPr lang="en-US" sz="1100" kern="1200" dirty="0">
              <a:solidFill>
                <a:srgbClr val="5075BC"/>
              </a:solidFill>
              <a:latin typeface="Arial" charset="0"/>
              <a:ea typeface="ＭＳ Ｐゴシック" pitchFamily="34" charset="-128"/>
              <a:cs typeface="ヒラギノ角ゴ ProN W3" charset="0"/>
              <a:sym typeface="Arial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738" y="6895492"/>
            <a:ext cx="476067" cy="628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504031" y="1735324"/>
            <a:ext cx="4454027" cy="705219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3972" indent="0">
              <a:buNone/>
              <a:defRPr sz="2200" b="1"/>
            </a:lvl2pPr>
            <a:lvl3pPr marL="1007943" indent="0">
              <a:buNone/>
              <a:defRPr sz="2000" b="1"/>
            </a:lvl3pPr>
            <a:lvl4pPr marL="1511915" indent="0">
              <a:buNone/>
              <a:defRPr sz="1800" b="1"/>
            </a:lvl4pPr>
            <a:lvl5pPr marL="2015886" indent="0">
              <a:buNone/>
              <a:defRPr sz="1800" b="1"/>
            </a:lvl5pPr>
            <a:lvl6pPr marL="2519858" indent="0">
              <a:buNone/>
              <a:defRPr sz="1800" b="1"/>
            </a:lvl6pPr>
            <a:lvl7pPr marL="3023829" indent="0">
              <a:buNone/>
              <a:defRPr sz="1800" b="1"/>
            </a:lvl7pPr>
            <a:lvl8pPr marL="3527801" indent="0">
              <a:buNone/>
              <a:defRPr sz="1800" b="1"/>
            </a:lvl8pPr>
            <a:lvl9pPr marL="4031772" indent="0">
              <a:buNone/>
              <a:defRPr sz="18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504031" y="2440543"/>
            <a:ext cx="4454027" cy="4276188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5120818" y="1735324"/>
            <a:ext cx="4455776" cy="705219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3972" indent="0">
              <a:buNone/>
              <a:defRPr sz="2200" b="1"/>
            </a:lvl2pPr>
            <a:lvl3pPr marL="1007943" indent="0">
              <a:buNone/>
              <a:defRPr sz="2000" b="1"/>
            </a:lvl3pPr>
            <a:lvl4pPr marL="1511915" indent="0">
              <a:buNone/>
              <a:defRPr sz="1800" b="1"/>
            </a:lvl4pPr>
            <a:lvl5pPr marL="2015886" indent="0">
              <a:buNone/>
              <a:defRPr sz="1800" b="1"/>
            </a:lvl5pPr>
            <a:lvl6pPr marL="2519858" indent="0">
              <a:buNone/>
              <a:defRPr sz="1800" b="1"/>
            </a:lvl6pPr>
            <a:lvl7pPr marL="3023829" indent="0">
              <a:buNone/>
              <a:defRPr sz="1800" b="1"/>
            </a:lvl7pPr>
            <a:lvl8pPr marL="3527801" indent="0">
              <a:buNone/>
              <a:defRPr sz="1800" b="1"/>
            </a:lvl8pPr>
            <a:lvl9pPr marL="4031772" indent="0">
              <a:buNone/>
              <a:defRPr sz="18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5120818" y="2440543"/>
            <a:ext cx="4455776" cy="4276188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/>
        </p:nvSpPr>
        <p:spPr>
          <a:xfrm>
            <a:off x="9530352" y="7101080"/>
            <a:ext cx="477208" cy="2955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00794" tIns="50397" rIns="100794" bIns="50397"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/>
        </p:nvSpPr>
        <p:spPr bwMode="auto">
          <a:xfrm>
            <a:off x="594819" y="7100671"/>
            <a:ext cx="8811603" cy="2955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100" dirty="0" smtClean="0">
                <a:solidFill>
                  <a:srgbClr val="5075BC"/>
                </a:solidFill>
              </a:rPr>
              <a:t>Σενάριο και Κωμωδία</a:t>
            </a:r>
            <a:endParaRPr lang="en-US" sz="1100" kern="1200" dirty="0">
              <a:solidFill>
                <a:srgbClr val="5075BC"/>
              </a:solidFill>
              <a:latin typeface="Arial" charset="0"/>
              <a:ea typeface="ＭＳ Ｐゴシック" pitchFamily="34" charset="-128"/>
              <a:cs typeface="ヒラギノ角ゴ ProN W3" charset="0"/>
              <a:sym typeface="Arial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738" y="6895492"/>
            <a:ext cx="476067" cy="628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/>
        </p:nvSpPr>
        <p:spPr>
          <a:xfrm>
            <a:off x="9530352" y="7101080"/>
            <a:ext cx="477208" cy="2955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00794" tIns="50397" rIns="100794" bIns="50397"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/>
        </p:nvSpPr>
        <p:spPr bwMode="auto">
          <a:xfrm>
            <a:off x="594819" y="7100671"/>
            <a:ext cx="8811603" cy="2955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100" dirty="0" smtClean="0">
                <a:solidFill>
                  <a:srgbClr val="5075BC"/>
                </a:solidFill>
              </a:rPr>
              <a:t>Σενάριο και Κωμωδία</a:t>
            </a:r>
            <a:endParaRPr lang="en-US" sz="1100" kern="1200" dirty="0">
              <a:solidFill>
                <a:srgbClr val="5075BC"/>
              </a:solidFill>
              <a:latin typeface="Arial" charset="0"/>
              <a:ea typeface="ＭＳ Ｐゴシック" pitchFamily="34" charset="-128"/>
              <a:cs typeface="ヒラギノ角ゴ ProN W3" charset="0"/>
              <a:sym typeface="Arial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738" y="6895492"/>
            <a:ext cx="476067" cy="628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941245" y="1716075"/>
            <a:ext cx="5635349" cy="5080031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504032" y="1716075"/>
            <a:ext cx="3316456" cy="5080031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503972" indent="0">
              <a:buNone/>
              <a:defRPr sz="1300"/>
            </a:lvl2pPr>
            <a:lvl3pPr marL="1007943" indent="0">
              <a:buNone/>
              <a:defRPr sz="1100"/>
            </a:lvl3pPr>
            <a:lvl4pPr marL="1511915" indent="0">
              <a:buNone/>
              <a:defRPr sz="1000"/>
            </a:lvl4pPr>
            <a:lvl5pPr marL="2015886" indent="0">
              <a:buNone/>
              <a:defRPr sz="1000"/>
            </a:lvl5pPr>
            <a:lvl6pPr marL="2519858" indent="0">
              <a:buNone/>
              <a:defRPr sz="1000"/>
            </a:lvl6pPr>
            <a:lvl7pPr marL="3023829" indent="0">
              <a:buNone/>
              <a:defRPr sz="1000"/>
            </a:lvl7pPr>
            <a:lvl8pPr marL="3527801" indent="0">
              <a:buNone/>
              <a:defRPr sz="1000"/>
            </a:lvl8pPr>
            <a:lvl9pPr marL="4031772" indent="0">
              <a:buNone/>
              <a:defRPr sz="1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504031" y="301593"/>
            <a:ext cx="9072563" cy="1261930"/>
          </a:xfrm>
        </p:spPr>
        <p:txBody>
          <a:bodyPr vert="horz" lIns="100794" tIns="50397" rIns="100794" bIns="50397" rtlCol="0" anchor="ctr">
            <a:normAutofit/>
          </a:bodyPr>
          <a:lstStyle>
            <a:lvl1pPr>
              <a:defRPr lang="el-GR" b="0">
                <a:solidFill>
                  <a:srgbClr val="5075BC"/>
                </a:solidFill>
              </a:defRPr>
            </a:lvl1pPr>
          </a:lstStyle>
          <a:p>
            <a:pPr lvl="0"/>
            <a:r>
              <a:rPr lang="el-GR" smtClean="0"/>
              <a:t>Kλικ για επεξεργασία του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/>
        </p:nvSpPr>
        <p:spPr>
          <a:xfrm>
            <a:off x="9530352" y="7101080"/>
            <a:ext cx="477208" cy="2955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00794" tIns="50397" rIns="100794" bIns="50397"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/>
        </p:nvSpPr>
        <p:spPr bwMode="auto">
          <a:xfrm>
            <a:off x="594819" y="7100671"/>
            <a:ext cx="8811603" cy="2955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100" dirty="0" smtClean="0">
                <a:solidFill>
                  <a:srgbClr val="5075BC"/>
                </a:solidFill>
              </a:rPr>
              <a:t>Σενάριο και Κωμωδία</a:t>
            </a:r>
            <a:endParaRPr lang="en-US" sz="1100" kern="1200" dirty="0">
              <a:solidFill>
                <a:srgbClr val="5075BC"/>
              </a:solidFill>
              <a:latin typeface="Arial" charset="0"/>
              <a:ea typeface="ＭＳ Ｐゴシック" pitchFamily="34" charset="-128"/>
              <a:cs typeface="ヒラギノ角ゴ ProN W3" charset="0"/>
              <a:sym typeface="Arial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738" y="6895492"/>
            <a:ext cx="476067" cy="628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975873" y="1716075"/>
            <a:ext cx="6048375" cy="3810023"/>
          </a:xfrm>
        </p:spPr>
        <p:txBody>
          <a:bodyPr/>
          <a:lstStyle>
            <a:lvl1pPr marL="0" indent="0">
              <a:buNone/>
              <a:defRPr sz="3500"/>
            </a:lvl1pPr>
            <a:lvl2pPr marL="503972" indent="0">
              <a:buNone/>
              <a:defRPr sz="3100"/>
            </a:lvl2pPr>
            <a:lvl3pPr marL="1007943" indent="0">
              <a:buNone/>
              <a:defRPr sz="2600"/>
            </a:lvl3pPr>
            <a:lvl4pPr marL="1511915" indent="0">
              <a:buNone/>
              <a:defRPr sz="2200"/>
            </a:lvl4pPr>
            <a:lvl5pPr marL="2015886" indent="0">
              <a:buNone/>
              <a:defRPr sz="2200"/>
            </a:lvl5pPr>
            <a:lvl6pPr marL="2519858" indent="0">
              <a:buNone/>
              <a:defRPr sz="2200"/>
            </a:lvl6pPr>
            <a:lvl7pPr marL="3023829" indent="0">
              <a:buNone/>
              <a:defRPr sz="2200"/>
            </a:lvl7pPr>
            <a:lvl8pPr marL="3527801" indent="0">
              <a:buNone/>
              <a:defRPr sz="2200"/>
            </a:lvl8pPr>
            <a:lvl9pPr marL="4031772" indent="0">
              <a:buNone/>
              <a:defRPr sz="22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975873" y="5684849"/>
            <a:ext cx="6048375" cy="1118858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503972" indent="0">
              <a:buNone/>
              <a:defRPr sz="1300"/>
            </a:lvl2pPr>
            <a:lvl3pPr marL="1007943" indent="0">
              <a:buNone/>
              <a:defRPr sz="1100"/>
            </a:lvl3pPr>
            <a:lvl4pPr marL="1511915" indent="0">
              <a:buNone/>
              <a:defRPr sz="1000"/>
            </a:lvl4pPr>
            <a:lvl5pPr marL="2015886" indent="0">
              <a:buNone/>
              <a:defRPr sz="1000"/>
            </a:lvl5pPr>
            <a:lvl6pPr marL="2519858" indent="0">
              <a:buNone/>
              <a:defRPr sz="1000"/>
            </a:lvl6pPr>
            <a:lvl7pPr marL="3023829" indent="0">
              <a:buNone/>
              <a:defRPr sz="1000"/>
            </a:lvl7pPr>
            <a:lvl8pPr marL="3527801" indent="0">
              <a:buNone/>
              <a:defRPr sz="1000"/>
            </a:lvl8pPr>
            <a:lvl9pPr marL="4031772" indent="0">
              <a:buNone/>
              <a:defRPr sz="1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504031" y="301593"/>
            <a:ext cx="9072563" cy="1261930"/>
          </a:xfrm>
        </p:spPr>
        <p:txBody>
          <a:bodyPr vert="horz" lIns="100794" tIns="50397" rIns="100794" bIns="50397" rtlCol="0" anchor="ctr">
            <a:normAutofit/>
          </a:bodyPr>
          <a:lstStyle>
            <a:lvl1pPr>
              <a:defRPr lang="el-GR" b="0">
                <a:solidFill>
                  <a:srgbClr val="5075BC"/>
                </a:solidFill>
              </a:defRPr>
            </a:lvl1pPr>
          </a:lstStyle>
          <a:p>
            <a:pPr lvl="0"/>
            <a:r>
              <a:rPr lang="el-GR" smtClean="0"/>
              <a:t>Kλικ για επεξεργασία του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/>
        </p:nvSpPr>
        <p:spPr>
          <a:xfrm>
            <a:off x="9530352" y="7101080"/>
            <a:ext cx="477208" cy="2955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00794" tIns="50397" rIns="100794" bIns="50397"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/>
        </p:nvSpPr>
        <p:spPr bwMode="auto">
          <a:xfrm>
            <a:off x="594819" y="7100671"/>
            <a:ext cx="8811603" cy="2955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100" dirty="0" smtClean="0">
                <a:solidFill>
                  <a:srgbClr val="5075BC"/>
                </a:solidFill>
              </a:rPr>
              <a:t>Σενάριο και Κωμωδία</a:t>
            </a:r>
            <a:endParaRPr lang="en-US" sz="1100" kern="1200" dirty="0">
              <a:solidFill>
                <a:srgbClr val="5075BC"/>
              </a:solidFill>
              <a:latin typeface="Arial" charset="0"/>
              <a:ea typeface="ＭＳ Ｐゴシック" pitchFamily="34" charset="-128"/>
              <a:cs typeface="ヒラギノ角ゴ ProN W3" charset="0"/>
              <a:sym typeface="Arial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738" y="6895492"/>
            <a:ext cx="476067" cy="628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504031" y="302737"/>
            <a:ext cx="9072563" cy="1259946"/>
          </a:xfrm>
          <a:prstGeom prst="rect">
            <a:avLst/>
          </a:prstGeom>
        </p:spPr>
        <p:txBody>
          <a:bodyPr vert="horz" lIns="100794" tIns="50397" rIns="100794" bIns="50397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504031" y="1763925"/>
            <a:ext cx="9072563" cy="4989036"/>
          </a:xfrm>
          <a:prstGeom prst="rect">
            <a:avLst/>
          </a:prstGeom>
        </p:spPr>
        <p:txBody>
          <a:bodyPr vert="horz" lIns="100794" tIns="50397" rIns="100794" bIns="50397" rtlCol="0">
            <a:normAutofit/>
          </a:bodyPr>
          <a:lstStyle/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1007943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77979" indent="-377979" algn="l" defTabSz="100794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8954" indent="-314982" algn="l" defTabSz="1007943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opencourses.uoa.gr/courses/MEDIA100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763" y="446231"/>
            <a:ext cx="4573033" cy="901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Τίτλος 1"/>
          <p:cNvSpPr>
            <a:spLocks noGrp="1"/>
          </p:cNvSpPr>
          <p:nvPr>
            <p:ph type="ctrTitle"/>
          </p:nvPr>
        </p:nvSpPr>
        <p:spPr>
          <a:xfrm>
            <a:off x="518033" y="2211906"/>
            <a:ext cx="9126816" cy="1620430"/>
          </a:xfrm>
        </p:spPr>
        <p:txBody>
          <a:bodyPr/>
          <a:lstStyle/>
          <a:p>
            <a:pPr eaLnBrk="1" hangingPunct="1"/>
            <a:r>
              <a:rPr lang="el-GR" sz="4400" dirty="0" smtClean="0"/>
              <a:t>Τηλεοπτική και Ραδιοφωνική Παραγωγή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754298" y="3936152"/>
            <a:ext cx="8572031" cy="1931917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l-GR" sz="31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2:</a:t>
            </a:r>
            <a:r>
              <a:rPr lang="en-US" sz="31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sz="3100" dirty="0" smtClean="0"/>
              <a:t>Σενάριο και Κωμωδία</a:t>
            </a:r>
            <a:endParaRPr lang="en-US" sz="3100" dirty="0" smtClean="0"/>
          </a:p>
          <a:p>
            <a:pPr eaLnBrk="1" hangingPunct="1">
              <a:defRPr/>
            </a:pPr>
            <a:endParaRPr lang="el-GR" sz="3100" dirty="0" smtClean="0"/>
          </a:p>
          <a:p>
            <a:pPr eaLnBrk="1" hangingPunct="1">
              <a:defRPr/>
            </a:pPr>
            <a:r>
              <a:rPr lang="el-GR" sz="3100" dirty="0" smtClean="0"/>
              <a:t>Νίκος Μύρτου</a:t>
            </a:r>
            <a:endParaRPr lang="en-US" sz="3100" dirty="0" smtClean="0"/>
          </a:p>
          <a:p>
            <a:pPr eaLnBrk="1" hangingPunct="1">
              <a:defRPr/>
            </a:pPr>
            <a:r>
              <a:rPr lang="el-GR" sz="3100" dirty="0" smtClean="0"/>
              <a:t>Σχολή ΟΠΕ</a:t>
            </a:r>
          </a:p>
          <a:p>
            <a:pPr eaLnBrk="1" hangingPunct="1">
              <a:defRPr/>
            </a:pPr>
            <a:r>
              <a:rPr lang="el-GR" sz="3100" dirty="0" smtClean="0"/>
              <a:t>Τμήμα ΕΜΜΕ</a:t>
            </a:r>
            <a:endParaRPr lang="en-US" sz="3100" dirty="0" smtClean="0"/>
          </a:p>
          <a:p>
            <a:pPr eaLnBrk="1" hangingPunct="1">
              <a:defRPr/>
            </a:pPr>
            <a:endParaRPr lang="el-GR" sz="31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95250"/>
            <a:ext cx="9070975" cy="167322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</a:tabLst>
            </a:pPr>
            <a:r>
              <a:rPr lang="en-US"/>
              <a:t>Δομικά Υλικά του Χιούμορ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1768475"/>
            <a:ext cx="9070975" cy="5791200"/>
          </a:xfrm>
          <a:ln/>
        </p:spPr>
        <p:txBody>
          <a:bodyPr/>
          <a:lstStyle/>
          <a:p>
            <a:pPr marL="863600" indent="-6461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dirty="0"/>
              <a:t>1</a:t>
            </a:r>
            <a:r>
              <a:rPr lang="en-US" dirty="0" smtClean="0"/>
              <a:t>.</a:t>
            </a:r>
            <a:r>
              <a:rPr lang="el-GR" dirty="0" smtClean="0"/>
              <a:t> </a:t>
            </a:r>
            <a:r>
              <a:rPr lang="en-US" dirty="0" smtClean="0"/>
              <a:t>Double </a:t>
            </a:r>
            <a:r>
              <a:rPr lang="en-US" dirty="0" err="1"/>
              <a:t>Entenders</a:t>
            </a:r>
            <a:r>
              <a:rPr lang="en-US" dirty="0"/>
              <a:t> </a:t>
            </a:r>
            <a:r>
              <a:rPr lang="en-US" dirty="0" err="1"/>
              <a:t>Αμφισημί</a:t>
            </a:r>
            <a:r>
              <a:rPr lang="en-US" dirty="0"/>
              <a:t>α</a:t>
            </a:r>
          </a:p>
          <a:p>
            <a:pPr marL="863600" indent="-6461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dirty="0"/>
              <a:t>2</a:t>
            </a:r>
            <a:r>
              <a:rPr lang="en-US" dirty="0" smtClean="0"/>
              <a:t>.</a:t>
            </a:r>
            <a:r>
              <a:rPr lang="el-GR" dirty="0" smtClean="0"/>
              <a:t> </a:t>
            </a:r>
            <a:r>
              <a:rPr lang="en-US" dirty="0" err="1" smtClean="0"/>
              <a:t>Αντιστροφές</a:t>
            </a:r>
            <a:endParaRPr lang="en-US" dirty="0"/>
          </a:p>
          <a:p>
            <a:pPr marL="863600" indent="-6461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dirty="0"/>
              <a:t>3</a:t>
            </a:r>
            <a:r>
              <a:rPr lang="en-US" dirty="0" smtClean="0"/>
              <a:t>.</a:t>
            </a:r>
            <a:r>
              <a:rPr lang="el-GR" dirty="0" smtClean="0"/>
              <a:t> </a:t>
            </a:r>
            <a:r>
              <a:rPr lang="en-US" dirty="0" smtClean="0"/>
              <a:t>Triples</a:t>
            </a:r>
            <a:endParaRPr lang="en-US" dirty="0"/>
          </a:p>
          <a:p>
            <a:pPr marL="863600" indent="-6461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dirty="0"/>
              <a:t>4</a:t>
            </a:r>
            <a:r>
              <a:rPr lang="en-US" dirty="0" smtClean="0"/>
              <a:t>.</a:t>
            </a:r>
            <a:r>
              <a:rPr lang="el-GR" dirty="0" smtClean="0"/>
              <a:t> </a:t>
            </a:r>
            <a:r>
              <a:rPr lang="en-US" dirty="0" err="1" smtClean="0"/>
              <a:t>Δυσ</a:t>
            </a:r>
            <a:r>
              <a:rPr lang="en-US" dirty="0" smtClean="0"/>
              <a:t>αρμονία</a:t>
            </a:r>
            <a:endParaRPr lang="en-US" dirty="0"/>
          </a:p>
          <a:p>
            <a:pPr marL="863600" indent="-6461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dirty="0"/>
              <a:t>5</a:t>
            </a:r>
            <a:r>
              <a:rPr lang="en-US" dirty="0" smtClean="0"/>
              <a:t>.</a:t>
            </a:r>
            <a:r>
              <a:rPr lang="el-GR" dirty="0" smtClean="0"/>
              <a:t> </a:t>
            </a:r>
            <a:r>
              <a:rPr lang="en-US" dirty="0" err="1" smtClean="0"/>
              <a:t>Ηλιθιότητ</a:t>
            </a:r>
            <a:r>
              <a:rPr lang="en-US" dirty="0" smtClean="0"/>
              <a:t>α</a:t>
            </a:r>
            <a:endParaRPr lang="en-US" dirty="0"/>
          </a:p>
          <a:p>
            <a:pPr marL="863600" indent="-6461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dirty="0"/>
              <a:t>6</a:t>
            </a:r>
            <a:r>
              <a:rPr lang="en-US" dirty="0" smtClean="0"/>
              <a:t>.</a:t>
            </a:r>
            <a:r>
              <a:rPr lang="el-GR" dirty="0" smtClean="0"/>
              <a:t> </a:t>
            </a:r>
            <a:r>
              <a:rPr lang="en-US" dirty="0" err="1" smtClean="0"/>
              <a:t>Δι</a:t>
            </a:r>
            <a:r>
              <a:rPr lang="en-US" dirty="0" smtClean="0"/>
              <a:t>πλές </a:t>
            </a:r>
            <a:r>
              <a:rPr lang="en-US" dirty="0"/>
              <a:t>Φράσεις</a:t>
            </a:r>
          </a:p>
          <a:p>
            <a:pPr marL="863600" indent="-6461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dirty="0"/>
              <a:t>7</a:t>
            </a:r>
            <a:r>
              <a:rPr lang="en-US" dirty="0" smtClean="0"/>
              <a:t>.</a:t>
            </a:r>
            <a:r>
              <a:rPr lang="el-GR" dirty="0" smtClean="0"/>
              <a:t> </a:t>
            </a:r>
            <a:r>
              <a:rPr lang="en-US" dirty="0" err="1" smtClean="0"/>
              <a:t>Σωμ</a:t>
            </a:r>
            <a:r>
              <a:rPr lang="en-US" dirty="0" smtClean="0"/>
              <a:t>ατική </a:t>
            </a:r>
            <a:r>
              <a:rPr lang="en-US" dirty="0"/>
              <a:t>Κωμωδία (Slapstick)</a:t>
            </a:r>
          </a:p>
        </p:txBody>
      </p:sp>
    </p:spTree>
  </p:cSld>
  <p:clrMapOvr>
    <a:masterClrMapping/>
  </p:clrMapOvr>
  <p:transition spd="med">
    <p:cover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95250"/>
            <a:ext cx="9070975" cy="167322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</a:tabLst>
            </a:pPr>
            <a:r>
              <a:rPr lang="en-US" dirty="0" smtClean="0"/>
              <a:t>ΤΗ</a:t>
            </a:r>
            <a:r>
              <a:rPr lang="en-US" dirty="0"/>
              <a:t>R</a:t>
            </a:r>
            <a:r>
              <a:rPr lang="en-US" dirty="0" smtClean="0"/>
              <a:t>ΕΕ'S </a:t>
            </a:r>
            <a:r>
              <a:rPr lang="en-US" dirty="0"/>
              <a:t>A Rule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1768475"/>
            <a:ext cx="9070975" cy="5791200"/>
          </a:xfrm>
          <a:ln/>
        </p:spPr>
        <p:txBody>
          <a:bodyPr/>
          <a:lstStyle/>
          <a:p>
            <a:pPr marL="863600" indent="-6461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b="1"/>
              <a:t>T</a:t>
            </a:r>
            <a:r>
              <a:rPr lang="en-US"/>
              <a:t>arget</a:t>
            </a:r>
          </a:p>
          <a:p>
            <a:pPr marL="863600" indent="-6461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b="1"/>
              <a:t>H</a:t>
            </a:r>
            <a:r>
              <a:rPr lang="en-US"/>
              <a:t>ostility</a:t>
            </a:r>
          </a:p>
          <a:p>
            <a:pPr marL="863600" indent="-6461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b="1"/>
              <a:t>R</a:t>
            </a:r>
            <a:r>
              <a:rPr lang="en-US"/>
              <a:t>ealism</a:t>
            </a:r>
          </a:p>
          <a:p>
            <a:pPr marL="863600" indent="-6461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b="1"/>
              <a:t>E</a:t>
            </a:r>
            <a:r>
              <a:rPr lang="en-US"/>
              <a:t>xaggeration</a:t>
            </a:r>
          </a:p>
          <a:p>
            <a:pPr marL="863600" indent="-6461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b="1"/>
              <a:t>E</a:t>
            </a:r>
            <a:r>
              <a:rPr lang="en-US"/>
              <a:t>motion</a:t>
            </a:r>
          </a:p>
          <a:p>
            <a:pPr marL="863600" indent="-6461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b="1"/>
              <a:t>S</a:t>
            </a:r>
            <a:r>
              <a:rPr lang="en-US"/>
              <a:t>urprise</a:t>
            </a:r>
          </a:p>
        </p:txBody>
      </p:sp>
    </p:spTree>
  </p:cSld>
  <p:clrMapOvr>
    <a:masterClrMapping/>
  </p:clrMapOvr>
  <p:transition spd="med">
    <p:cover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95250"/>
            <a:ext cx="9070975" cy="167322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</a:tabLst>
            </a:pPr>
            <a:r>
              <a:rPr lang="en-US"/>
              <a:t>Must Read...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1768475"/>
            <a:ext cx="9070975" cy="5791200"/>
          </a:xfrm>
          <a:ln/>
        </p:spPr>
        <p:txBody>
          <a:bodyPr/>
          <a:lstStyle/>
          <a:p>
            <a:pPr marL="863600" indent="-646113">
              <a:buClr>
                <a:srgbClr val="CCCCCC"/>
              </a:buClr>
              <a:buSzPct val="44000"/>
              <a:buFont typeface="Wingdings" charset="2"/>
              <a:buChar char="n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/>
              <a:t>Douglas Adams</a:t>
            </a:r>
          </a:p>
          <a:p>
            <a:pPr marL="863600" indent="-646113">
              <a:buClr>
                <a:srgbClr val="CCCCCC"/>
              </a:buClr>
              <a:buSzPct val="44000"/>
              <a:buFont typeface="Wingdings" charset="2"/>
              <a:buChar char="n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/>
              <a:t>Φρέντυ Γερμανό</a:t>
            </a:r>
          </a:p>
          <a:p>
            <a:pPr marL="863600" indent="-646113">
              <a:buClr>
                <a:srgbClr val="CCCCCC"/>
              </a:buClr>
              <a:buSzPct val="44000"/>
              <a:buFont typeface="Wingdings" charset="2"/>
              <a:buChar char="n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/>
              <a:t>Νίκο Τσιφόρο</a:t>
            </a:r>
          </a:p>
          <a:p>
            <a:pPr marL="863600" indent="-646113">
              <a:buClr>
                <a:srgbClr val="CCCCCC"/>
              </a:buClr>
              <a:buSzPct val="44000"/>
              <a:buFont typeface="Wingdings" charset="2"/>
              <a:buChar char="n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/>
              <a:t>Δημήτρης Ψαθάς</a:t>
            </a:r>
          </a:p>
        </p:txBody>
      </p:sp>
    </p:spTree>
  </p:cSld>
  <p:clrMapOvr>
    <a:masterClrMapping/>
  </p:clrMapOvr>
  <p:transition spd="med">
    <p:cover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95250"/>
            <a:ext cx="9070975" cy="167322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</a:tabLst>
            </a:pPr>
            <a:r>
              <a:rPr lang="en-US"/>
              <a:t>Must See...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1768475"/>
            <a:ext cx="9070975" cy="5791200"/>
          </a:xfrm>
          <a:ln/>
        </p:spPr>
        <p:txBody>
          <a:bodyPr/>
          <a:lstStyle/>
          <a:p>
            <a:pPr marL="863600" indent="-646113">
              <a:buClr>
                <a:srgbClr val="CCCCCC"/>
              </a:buClr>
              <a:buSzPct val="44000"/>
              <a:buFont typeface="Wingdings" charset="2"/>
              <a:buChar char="n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/>
              <a:t>Black Adder</a:t>
            </a:r>
          </a:p>
          <a:p>
            <a:pPr marL="863600" indent="-646113">
              <a:buClr>
                <a:srgbClr val="CCCCCC"/>
              </a:buClr>
              <a:buSzPct val="44000"/>
              <a:buFont typeface="Wingdings" charset="2"/>
              <a:buChar char="n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/>
              <a:t>Monty Pythons</a:t>
            </a:r>
          </a:p>
          <a:p>
            <a:pPr marL="863600" indent="-646113">
              <a:buClr>
                <a:srgbClr val="CCCCCC"/>
              </a:buClr>
              <a:buSzPct val="44000"/>
              <a:buFont typeface="Wingdings" charset="2"/>
              <a:buChar char="n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/>
              <a:t>Saturday Night Live</a:t>
            </a:r>
          </a:p>
          <a:p>
            <a:pPr marL="863600" indent="-646113">
              <a:buClr>
                <a:srgbClr val="CCCCCC"/>
              </a:buClr>
              <a:buSzPct val="44000"/>
              <a:buFont typeface="Wingdings" charset="2"/>
              <a:buChar char="n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/>
              <a:t>George Carlin, Bob Hope, Seinfeld</a:t>
            </a:r>
          </a:p>
        </p:txBody>
      </p:sp>
    </p:spTree>
  </p:cSld>
  <p:clrMapOvr>
    <a:masterClrMapping/>
  </p:clrMapOvr>
  <p:transition spd="med">
    <p:cover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Τίτλος 6"/>
          <p:cNvSpPr>
            <a:spLocks noGrp="1"/>
          </p:cNvSpPr>
          <p:nvPr>
            <p:ph type="ctrTitle"/>
          </p:nvPr>
        </p:nvSpPr>
        <p:spPr>
          <a:xfrm>
            <a:off x="756047" y="2348400"/>
            <a:ext cx="8568531" cy="1620430"/>
          </a:xfrm>
        </p:spPr>
        <p:txBody>
          <a:bodyPr/>
          <a:lstStyle/>
          <a:p>
            <a:pPr eaLnBrk="1" hangingPunct="1"/>
            <a:r>
              <a:rPr lang="el-GR" smtClean="0">
                <a:solidFill>
                  <a:srgbClr val="5075BC"/>
                </a:solidFill>
              </a:rPr>
              <a:t>Τέλος Ενότητας</a:t>
            </a:r>
          </a:p>
        </p:txBody>
      </p:sp>
      <p:sp>
        <p:nvSpPr>
          <p:cNvPr id="18435" name="Υπότιτλος 7"/>
          <p:cNvSpPr>
            <a:spLocks noGrp="1"/>
          </p:cNvSpPr>
          <p:nvPr>
            <p:ph type="subTitle" idx="1"/>
          </p:nvPr>
        </p:nvSpPr>
        <p:spPr>
          <a:xfrm>
            <a:off x="754298" y="4283816"/>
            <a:ext cx="8572031" cy="1931917"/>
          </a:xfrm>
        </p:spPr>
        <p:txBody>
          <a:bodyPr/>
          <a:lstStyle/>
          <a:p>
            <a:pPr eaLnBrk="1" hangingPunct="1"/>
            <a:endParaRPr lang="el-G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Χρηματοδότηση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504031" y="1478687"/>
            <a:ext cx="9072563" cy="4989035"/>
          </a:xfrm>
        </p:spPr>
        <p:txBody>
          <a:bodyPr/>
          <a:lstStyle/>
          <a:p>
            <a:pPr eaLnBrk="1" hangingPunct="1"/>
            <a:r>
              <a:rPr lang="el-GR" sz="2200" dirty="0" smtClean="0"/>
              <a:t>Το παρόν εκπαιδευτικό υλικό έχει αναπτυχθεί στ</a:t>
            </a:r>
            <a:r>
              <a:rPr lang="en-US" sz="2200" dirty="0" smtClean="0"/>
              <a:t>o</a:t>
            </a:r>
            <a:r>
              <a:rPr lang="el-GR" sz="2200" dirty="0" smtClean="0"/>
              <a:t> </a:t>
            </a:r>
            <a:r>
              <a:rPr lang="el-GR" sz="2200" dirty="0" smtClean="0"/>
              <a:t>πλαίσιο </a:t>
            </a:r>
            <a:r>
              <a:rPr lang="el-GR" sz="2200" dirty="0" smtClean="0"/>
              <a:t>του εκπαιδευτικού έργου του διδάσκοντα.</a:t>
            </a:r>
            <a:endParaRPr lang="en-US" sz="2200" dirty="0" smtClean="0"/>
          </a:p>
          <a:p>
            <a:pPr eaLnBrk="1" hangingPunct="1"/>
            <a:r>
              <a:rPr lang="el-GR" sz="2200" dirty="0" smtClean="0"/>
              <a:t>Το έργο «</a:t>
            </a:r>
            <a:r>
              <a:rPr lang="el-GR" sz="2200" b="1" dirty="0" smtClean="0"/>
              <a:t>Ανοικτά Ακαδημαϊκά Μαθήματα στο Πανεπιστήμιο Αθηνών</a:t>
            </a:r>
            <a:r>
              <a:rPr lang="el-GR" sz="2200" dirty="0" smtClean="0"/>
              <a:t>» έχει χρηματοδοτήσει μόνο την αναδιαμόρφωση του εκπαιδευτικού υλικού. </a:t>
            </a:r>
            <a:endParaRPr lang="en-US" sz="2200" dirty="0" smtClean="0"/>
          </a:p>
          <a:p>
            <a:pPr eaLnBrk="1" hangingPunct="1"/>
            <a:r>
              <a:rPr lang="el-GR" sz="22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19460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85111" y="5129031"/>
            <a:ext cx="6065876" cy="1529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3"/>
          <p:cNvSpPr>
            <a:spLocks noGrp="1"/>
          </p:cNvSpPr>
          <p:nvPr>
            <p:ph type="title"/>
          </p:nvPr>
        </p:nvSpPr>
        <p:spPr>
          <a:xfrm>
            <a:off x="796300" y="4857792"/>
            <a:ext cx="8568531" cy="1501435"/>
          </a:xfrm>
        </p:spPr>
        <p:txBody>
          <a:bodyPr/>
          <a:lstStyle/>
          <a:p>
            <a:pPr eaLnBrk="1" hangingPunct="1"/>
            <a:r>
              <a:rPr lang="el-GR" sz="4900" dirty="0" smtClean="0"/>
              <a:t>Σημειώματα</a:t>
            </a:r>
          </a:p>
        </p:txBody>
      </p:sp>
      <p:sp>
        <p:nvSpPr>
          <p:cNvPr id="20483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l-G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Σημείωμα Αναφοράς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sz="2200" dirty="0" err="1" smtClean="0"/>
              <a:t>Copyright</a:t>
            </a:r>
            <a:r>
              <a:rPr lang="el-GR" sz="2200" dirty="0" smtClean="0"/>
              <a:t> </a:t>
            </a:r>
            <a:r>
              <a:rPr lang="el-GR" sz="2200" dirty="0" smtClean="0"/>
              <a:t>Εθνικόν και Καποδιστριακόν Πανεπιστήμιον Αθηνών</a:t>
            </a:r>
            <a:r>
              <a:rPr lang="en-US" sz="2200" dirty="0" smtClean="0"/>
              <a:t>, </a:t>
            </a:r>
            <a:r>
              <a:rPr lang="el-GR" sz="2200" dirty="0" smtClean="0"/>
              <a:t>Νίκος Μύρτου  </a:t>
            </a:r>
            <a:r>
              <a:rPr lang="el-GR" sz="2200" dirty="0" smtClean="0"/>
              <a:t>2015. </a:t>
            </a:r>
            <a:r>
              <a:rPr lang="el-GR" sz="2200" dirty="0" smtClean="0"/>
              <a:t>Νίκος Μύρτου. «Τηλεοπτική και Ραδιοφωνική </a:t>
            </a:r>
            <a:r>
              <a:rPr lang="el-GR" sz="2200" dirty="0" smtClean="0"/>
              <a:t>Παραγωγή. Σενάριο και Κωμωδία». </a:t>
            </a:r>
            <a:r>
              <a:rPr lang="el-GR" sz="2200" dirty="0" smtClean="0"/>
              <a:t>Έκδοση: 1.0. Αθήνα </a:t>
            </a:r>
            <a:r>
              <a:rPr lang="el-GR" sz="2200" dirty="0" smtClean="0"/>
              <a:t>2015. </a:t>
            </a:r>
            <a:r>
              <a:rPr lang="el-GR" sz="2200" dirty="0" smtClean="0"/>
              <a:t>Διαθέσιμο από τη δικτυακή διεύθυνση: </a:t>
            </a:r>
            <a:r>
              <a:rPr lang="en-US" sz="2200" u="sng" dirty="0" smtClean="0">
                <a:hlinkClick r:id="rId3"/>
              </a:rPr>
              <a:t>http://opencourses.uoa.gr/courses/MEDIA10</a:t>
            </a:r>
            <a:r>
              <a:rPr lang="el-GR" sz="2200" u="sng" dirty="0" smtClean="0">
                <a:hlinkClick r:id="rId3"/>
              </a:rPr>
              <a:t>0</a:t>
            </a:r>
            <a:r>
              <a:rPr lang="en-US" sz="2200" u="sng" dirty="0" smtClean="0">
                <a:hlinkClick r:id="rId3"/>
              </a:rPr>
              <a:t>/</a:t>
            </a:r>
            <a:r>
              <a:rPr lang="el-GR" sz="2200" dirty="0" smtClean="0"/>
              <a:t>.</a:t>
            </a:r>
          </a:p>
          <a:p>
            <a:pPr marL="0" indent="0" eaLnBrk="1" hangingPunct="1"/>
            <a:endParaRPr lang="el-GR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504031" y="-178492"/>
            <a:ext cx="9072563" cy="1259946"/>
          </a:xfrm>
        </p:spPr>
        <p:txBody>
          <a:bodyPr/>
          <a:lstStyle/>
          <a:p>
            <a:pPr eaLnBrk="1" hangingPunct="1"/>
            <a:r>
              <a:rPr lang="el-GR" smtClean="0"/>
              <a:t>Σημείωμα Αδειοδότησης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119008" y="843464"/>
            <a:ext cx="9842610" cy="158718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200" dirty="0" smtClean="0"/>
              <a:t>Το παρόν υλικό διατίθεται με τους όρους της άδειας χρήσης </a:t>
            </a:r>
            <a:r>
              <a:rPr lang="el-GR" sz="2200" dirty="0" err="1" smtClean="0"/>
              <a:t>Creative</a:t>
            </a:r>
            <a:r>
              <a:rPr lang="el-GR" sz="2200" dirty="0" smtClean="0"/>
              <a:t> </a:t>
            </a:r>
            <a:r>
              <a:rPr lang="el-GR" sz="2200" dirty="0" err="1" smtClean="0"/>
              <a:t>Commons</a:t>
            </a:r>
            <a:r>
              <a:rPr lang="el-GR" sz="2200" dirty="0" smtClean="0"/>
              <a:t>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200" dirty="0" err="1" smtClean="0"/>
              <a:t>κ.λ.π</a:t>
            </a:r>
            <a:r>
              <a:rPr lang="el-GR" sz="2200" dirty="0" smtClean="0"/>
              <a:t>.,  τα οποία εμπεριέχονται σε αυτό και τα οποία αναφέρονται μαζί με τους όρους χρήσης τους στο «Σημείωμα Χρήσης Έργων Τρίτων».                     </a:t>
            </a:r>
          </a:p>
          <a:p>
            <a:pPr marL="0" indent="0">
              <a:buNone/>
            </a:pPr>
            <a:endParaRPr lang="el-GR" sz="2200" dirty="0" smtClean="0"/>
          </a:p>
        </p:txBody>
      </p:sp>
      <p:pic>
        <p:nvPicPr>
          <p:cNvPr id="22532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2007" y="2668636"/>
            <a:ext cx="1816613" cy="635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19007" y="3223362"/>
            <a:ext cx="9961618" cy="3811336"/>
          </a:xfrm>
          <a:prstGeom prst="rect">
            <a:avLst/>
          </a:prstGeom>
        </p:spPr>
        <p:txBody>
          <a:bodyPr lIns="100794" tIns="50397" rIns="100794" bIns="50397" anchor="ctr">
            <a:normAutofit/>
          </a:bodyPr>
          <a:lstStyle/>
          <a:p>
            <a:pPr>
              <a:defRPr/>
            </a:pPr>
            <a:r>
              <a:rPr lang="el-GR" sz="2100" dirty="0">
                <a:latin typeface="+mn-lt"/>
              </a:rPr>
              <a:t>[1] http://creativecommons.org/licenses/by-nc-sa/4.0/ </a:t>
            </a:r>
            <a:endParaRPr lang="en-US" sz="2100" dirty="0">
              <a:latin typeface="+mn-lt"/>
            </a:endParaRPr>
          </a:p>
          <a:p>
            <a:pPr>
              <a:defRPr/>
            </a:pPr>
            <a:endParaRPr lang="el-GR" sz="2100" dirty="0">
              <a:latin typeface="+mn-lt"/>
            </a:endParaRPr>
          </a:p>
          <a:p>
            <a:pPr>
              <a:defRPr/>
            </a:pPr>
            <a:r>
              <a:rPr lang="el-GR" sz="2100" dirty="0">
                <a:latin typeface="+mn-lt"/>
              </a:rPr>
              <a:t>Ως </a:t>
            </a:r>
            <a:r>
              <a:rPr lang="el-GR" sz="2100" b="1" dirty="0">
                <a:latin typeface="+mn-lt"/>
              </a:rPr>
              <a:t>Μη Εμπορική</a:t>
            </a:r>
            <a:r>
              <a:rPr lang="el-GR" sz="2100" dirty="0">
                <a:latin typeface="+mn-lt"/>
              </a:rPr>
              <a:t> ορίζεται η χρήση: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l-GR" sz="2100" dirty="0">
                <a:latin typeface="+mn-lt"/>
              </a:rPr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sz="2100" dirty="0" err="1">
                <a:latin typeface="+mn-lt"/>
              </a:rPr>
              <a:t>αδειοδόχο</a:t>
            </a:r>
            <a:endParaRPr lang="el-GR" sz="210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l-GR" sz="2100" dirty="0">
                <a:latin typeface="+mn-lt"/>
              </a:rPr>
              <a:t>που</a:t>
            </a:r>
            <a:r>
              <a:rPr lang="en-GB" sz="2100" dirty="0">
                <a:latin typeface="+mn-lt"/>
              </a:rPr>
              <a:t> </a:t>
            </a:r>
            <a:r>
              <a:rPr lang="el-GR" sz="2100" dirty="0">
                <a:latin typeface="+mn-lt"/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l-GR" sz="2100" dirty="0">
                <a:latin typeface="+mn-lt"/>
              </a:rPr>
              <a:t>που</a:t>
            </a:r>
            <a:r>
              <a:rPr lang="en-GB" sz="2100" dirty="0">
                <a:latin typeface="+mn-lt"/>
              </a:rPr>
              <a:t> </a:t>
            </a:r>
            <a:r>
              <a:rPr lang="el-GR" sz="2100" dirty="0">
                <a:latin typeface="+mn-lt"/>
              </a:rPr>
              <a:t>δεν προσπορίζει στο διανομέα του έργου και</a:t>
            </a:r>
            <a:r>
              <a:rPr lang="en-GB" sz="2100" dirty="0">
                <a:latin typeface="+mn-lt"/>
              </a:rPr>
              <a:t> </a:t>
            </a:r>
            <a:r>
              <a:rPr lang="el-GR" sz="2100" dirty="0" err="1">
                <a:latin typeface="+mn-lt"/>
              </a:rPr>
              <a:t>αδειοδόχο</a:t>
            </a:r>
            <a:r>
              <a:rPr lang="en-GB" sz="2100" dirty="0">
                <a:latin typeface="+mn-lt"/>
              </a:rPr>
              <a:t> </a:t>
            </a:r>
            <a:r>
              <a:rPr lang="el-GR" sz="2100" dirty="0">
                <a:latin typeface="+mn-lt"/>
              </a:rPr>
              <a:t>έμμεσο οικονομικό όφελος (π.χ. διαφημίσεις) από την προβολή του έργου σε διαδικτυακό τόπο</a:t>
            </a:r>
            <a:endParaRPr lang="en-US" sz="2100" dirty="0">
              <a:latin typeface="+mn-lt"/>
            </a:endParaRPr>
          </a:p>
          <a:p>
            <a:pPr marL="377979" indent="-377979">
              <a:buFont typeface="Arial" panose="020B0604020202020204" pitchFamily="34" charset="0"/>
              <a:buChar char="•"/>
              <a:defRPr/>
            </a:pPr>
            <a:endParaRPr lang="el-GR" sz="2100" dirty="0">
              <a:latin typeface="+mn-lt"/>
            </a:endParaRPr>
          </a:p>
          <a:p>
            <a:pPr>
              <a:defRPr/>
            </a:pPr>
            <a:r>
              <a:rPr lang="el-GR" sz="2100" dirty="0">
                <a:latin typeface="+mn-lt"/>
              </a:rPr>
              <a:t>Ο δικαιούχος μπορεί να παρέχει στον </a:t>
            </a:r>
            <a:r>
              <a:rPr lang="el-GR" sz="2100" dirty="0" err="1">
                <a:latin typeface="+mn-lt"/>
              </a:rPr>
              <a:t>αδειοδόχο</a:t>
            </a:r>
            <a:r>
              <a:rPr lang="el-GR" sz="2100" dirty="0">
                <a:latin typeface="+mn-lt"/>
              </a:rPr>
              <a:t> ξεχωριστή άδεια να χρησιμοποιεί το έργο για εμπορική χρήση, εφόσον αυτό του ζητηθεί.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Διατήρηση Σημειωμάτων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031" y="1716677"/>
            <a:ext cx="9072563" cy="4989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l-GR" sz="2600" dirty="0" smtClean="0"/>
              <a:t>Οποιαδήποτε </a:t>
            </a:r>
            <a:r>
              <a:rPr lang="el-GR" sz="2600" dirty="0"/>
              <a:t>αναπαραγωγή ή διασκευή του υλικού θα πρέπει να συμπεριλαμβάνει:</a:t>
            </a:r>
          </a:p>
          <a:p>
            <a:pPr lvl="1" eaLnBrk="1" hangingPunct="1">
              <a:buFont typeface="Wingdings" panose="05000000000000000000" pitchFamily="2" charset="2"/>
              <a:buChar char="§"/>
              <a:defRPr/>
            </a:pPr>
            <a:r>
              <a:rPr lang="el-GR" sz="2200" dirty="0" err="1"/>
              <a:t>τ</a:t>
            </a:r>
            <a:r>
              <a:rPr lang="en-US" sz="2200" dirty="0" smtClean="0"/>
              <a:t>ο </a:t>
            </a:r>
            <a:r>
              <a:rPr lang="en-US" sz="2200" dirty="0" err="1"/>
              <a:t>Σημείωμ</a:t>
            </a:r>
            <a:r>
              <a:rPr lang="en-US" sz="2200" dirty="0"/>
              <a:t>α Αναφοράς</a:t>
            </a:r>
            <a:endParaRPr lang="el-GR" sz="2200" dirty="0"/>
          </a:p>
          <a:p>
            <a:pPr lvl="1" eaLnBrk="1" hangingPunct="1">
              <a:buFont typeface="Wingdings" panose="05000000000000000000" pitchFamily="2" charset="2"/>
              <a:buChar char="§"/>
              <a:defRPr/>
            </a:pPr>
            <a:r>
              <a:rPr lang="el-GR" sz="2200" dirty="0" err="1"/>
              <a:t>τ</a:t>
            </a:r>
            <a:r>
              <a:rPr lang="en-US" sz="2200" dirty="0" smtClean="0"/>
              <a:t>ο </a:t>
            </a:r>
            <a:r>
              <a:rPr lang="en-US" sz="2200" dirty="0" err="1"/>
              <a:t>Σημείωμ</a:t>
            </a:r>
            <a:r>
              <a:rPr lang="en-US" sz="2200" dirty="0"/>
              <a:t>α Αδειοδότησης</a:t>
            </a:r>
            <a:endParaRPr lang="el-GR" sz="2200" dirty="0"/>
          </a:p>
          <a:p>
            <a:pPr lvl="1" eaLnBrk="1" hangingPunct="1">
              <a:buFont typeface="Wingdings" panose="05000000000000000000" pitchFamily="2" charset="2"/>
              <a:buChar char="§"/>
              <a:defRPr/>
            </a:pPr>
            <a:r>
              <a:rPr lang="el-GR" sz="2200" dirty="0" err="1"/>
              <a:t>τ</a:t>
            </a:r>
            <a:r>
              <a:rPr lang="en-US" sz="2200" dirty="0" smtClean="0"/>
              <a:t>η </a:t>
            </a:r>
            <a:r>
              <a:rPr lang="en-US" sz="2200" dirty="0" err="1"/>
              <a:t>δήλωση</a:t>
            </a:r>
            <a:r>
              <a:rPr lang="en-US" sz="2200" dirty="0"/>
              <a:t> </a:t>
            </a:r>
            <a:r>
              <a:rPr lang="el-GR" sz="2200" dirty="0" err="1"/>
              <a:t>Δ</a:t>
            </a:r>
            <a:r>
              <a:rPr lang="en-US" sz="2200" dirty="0" smtClean="0"/>
              <a:t>ια</a:t>
            </a:r>
            <a:r>
              <a:rPr lang="en-US" sz="2200" dirty="0" err="1" smtClean="0"/>
              <a:t>τήρησης</a:t>
            </a:r>
            <a:r>
              <a:rPr lang="en-US" sz="2200" dirty="0" smtClean="0"/>
              <a:t> </a:t>
            </a:r>
            <a:r>
              <a:rPr lang="en-US" sz="2200" dirty="0"/>
              <a:t>Σημειωμάτων</a:t>
            </a:r>
            <a:endParaRPr lang="el-GR" sz="2200" dirty="0"/>
          </a:p>
          <a:p>
            <a:pPr lvl="1" eaLnBrk="1" hangingPunct="1">
              <a:buFont typeface="Wingdings" panose="05000000000000000000" pitchFamily="2" charset="2"/>
              <a:buChar char="§"/>
              <a:defRPr/>
            </a:pPr>
            <a:r>
              <a:rPr lang="el-GR" sz="2200" dirty="0"/>
              <a:t>τ</a:t>
            </a:r>
            <a:r>
              <a:rPr lang="el-GR" sz="2200" dirty="0" smtClean="0"/>
              <a:t>ο Σημείωμα Χρήσης Έργων Τρίτων </a:t>
            </a:r>
            <a:r>
              <a:rPr lang="el-GR" sz="2200" dirty="0"/>
              <a:t>(εφόσον υπάρχει)</a:t>
            </a:r>
          </a:p>
          <a:p>
            <a:pPr marL="0" indent="0">
              <a:buNone/>
              <a:defRPr/>
            </a:pPr>
            <a:r>
              <a:rPr lang="el-GR" sz="2600" dirty="0"/>
              <a:t>μαζί με τους συνοδευόμενους </a:t>
            </a:r>
            <a:r>
              <a:rPr lang="el-GR" sz="2600" dirty="0" err="1"/>
              <a:t>υπερσυνδέσμους</a:t>
            </a:r>
            <a:r>
              <a:rPr lang="el-GR" sz="2600" dirty="0"/>
              <a:t>.</a:t>
            </a:r>
          </a:p>
          <a:p>
            <a:pPr eaLnBrk="1" hangingPunct="1">
              <a:defRPr/>
            </a:pPr>
            <a:endParaRPr lang="el-GR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</a:tabLst>
            </a:pPr>
            <a:r>
              <a:rPr lang="en-US"/>
              <a:t>Γραφή Σεναρίου &amp; Κωμωδία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pPr marL="863600" indent="-6461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US" dirty="0"/>
          </a:p>
          <a:p>
            <a:pPr marL="863600" indent="-6461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US" dirty="0"/>
          </a:p>
          <a:p>
            <a:pPr marL="863600" indent="-6461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dirty="0" err="1"/>
              <a:t>Πώς</a:t>
            </a:r>
            <a:r>
              <a:rPr lang="en-US" dirty="0"/>
              <a:t> </a:t>
            </a:r>
            <a:r>
              <a:rPr lang="en-US" dirty="0" err="1"/>
              <a:t>Γράφουμε</a:t>
            </a:r>
            <a:r>
              <a:rPr lang="en-US" dirty="0"/>
              <a:t> </a:t>
            </a:r>
            <a:r>
              <a:rPr lang="en-US" dirty="0" err="1"/>
              <a:t>έν</a:t>
            </a:r>
            <a:r>
              <a:rPr lang="en-US" dirty="0"/>
              <a:t>α Σενάριο.</a:t>
            </a:r>
          </a:p>
          <a:p>
            <a:pPr marL="863600" indent="-6461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dirty="0" err="1"/>
              <a:t>Γλωσσικοί</a:t>
            </a:r>
            <a:r>
              <a:rPr lang="en-US" dirty="0"/>
              <a:t> Κα</a:t>
            </a:r>
            <a:r>
              <a:rPr lang="en-US" dirty="0" err="1"/>
              <a:t>νόνες</a:t>
            </a:r>
            <a:r>
              <a:rPr lang="en-US" dirty="0"/>
              <a:t>.</a:t>
            </a:r>
          </a:p>
          <a:p>
            <a:pPr marL="863600" indent="-6461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dirty="0" err="1"/>
              <a:t>Κωμική</a:t>
            </a:r>
            <a:r>
              <a:rPr lang="en-US" dirty="0"/>
              <a:t> </a:t>
            </a:r>
            <a:r>
              <a:rPr lang="en-US" dirty="0" err="1"/>
              <a:t>Γρ</a:t>
            </a:r>
            <a:r>
              <a:rPr lang="en-US" dirty="0"/>
              <a:t>αφή: Τι είναι αστείο;</a:t>
            </a:r>
          </a:p>
          <a:p>
            <a:pPr marL="863600" indent="-6461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dirty="0" err="1"/>
              <a:t>Εργ</a:t>
            </a:r>
            <a:r>
              <a:rPr lang="en-US" dirty="0"/>
              <a:t>αλεία Δημιουργίας Αστείων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95250"/>
            <a:ext cx="9070975" cy="167322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</a:tabLst>
            </a:pPr>
            <a:r>
              <a:rPr lang="en-US"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Κλασικές Μορφές Σεναρίου</a:t>
            </a:r>
            <a:endParaRPr lang="en-US">
              <a:latin typeface="Lucida Grande" charset="0"/>
              <a:ea typeface="ヒラギノ角ゴ ProN W6" charset="0"/>
              <a:cs typeface="ヒラギノ角ゴ ProN W6" charset="0"/>
              <a:sym typeface="Lucida Grande" charset="0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1768475"/>
            <a:ext cx="9070975" cy="5791200"/>
          </a:xfrm>
          <a:ln/>
        </p:spPr>
        <p:txBody>
          <a:bodyPr/>
          <a:lstStyle/>
          <a:p>
            <a:pPr marL="342900" indent="-3429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US"/>
          </a:p>
          <a:p>
            <a:pPr marL="342900" indent="-3429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US"/>
          </a:p>
          <a:p>
            <a:pPr marL="342900" indent="-3429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/>
              <a:t>1. Μια Στήλη (Ραδιόφωνο)</a:t>
            </a:r>
          </a:p>
          <a:p>
            <a:pPr marL="342900" indent="-3429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/>
              <a:t>2. Μια Στήλη (Τηλεόραση/Θέατρο)</a:t>
            </a:r>
          </a:p>
          <a:p>
            <a:pPr marL="342900" indent="-3429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/>
              <a:t>3.Δύο Στήλες (Τηλεόραση)</a:t>
            </a:r>
          </a:p>
          <a:p>
            <a:pPr marL="342900" indent="-3429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/>
              <a:t>4.Αρίθμησης (Κινηματογράφος)</a:t>
            </a:r>
          </a:p>
        </p:txBody>
      </p:sp>
    </p:spTree>
  </p:cSld>
  <p:clrMapOvr>
    <a:masterClrMapping/>
  </p:clrMapOvr>
  <p:transition spd="med">
    <p:cover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98425"/>
            <a:ext cx="9070975" cy="1670050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</a:tabLst>
            </a:pPr>
            <a:r>
              <a:rPr lang="en-US"/>
              <a:t>Βασικοί Κανόνες Συγγραφής Σεναρίου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1768475"/>
            <a:ext cx="9070975" cy="5791200"/>
          </a:xfrm>
          <a:ln/>
        </p:spPr>
        <p:txBody>
          <a:bodyPr/>
          <a:lstStyle/>
          <a:p>
            <a:pPr marL="342900" indent="-3429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US" dirty="0"/>
          </a:p>
          <a:p>
            <a:pPr marL="342900" indent="-3429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US" dirty="0"/>
          </a:p>
          <a:p>
            <a:pPr marL="342900" indent="-3429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dirty="0"/>
              <a:t>1</a:t>
            </a:r>
            <a:r>
              <a:rPr lang="en-US" dirty="0" smtClean="0"/>
              <a:t>.</a:t>
            </a:r>
            <a:r>
              <a:rPr lang="el-GR" dirty="0" smtClean="0"/>
              <a:t> </a:t>
            </a:r>
            <a:r>
              <a:rPr lang="en-US" dirty="0" err="1" smtClean="0"/>
              <a:t>Συντομί</a:t>
            </a:r>
            <a:r>
              <a:rPr lang="en-US" dirty="0" smtClean="0"/>
              <a:t>α</a:t>
            </a:r>
            <a:endParaRPr lang="en-US" dirty="0"/>
          </a:p>
          <a:p>
            <a:pPr marL="342900" indent="-3429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dirty="0"/>
              <a:t>2</a:t>
            </a:r>
            <a:r>
              <a:rPr lang="en-US" dirty="0" smtClean="0"/>
              <a:t>.</a:t>
            </a:r>
            <a:r>
              <a:rPr lang="el-GR" dirty="0" smtClean="0"/>
              <a:t> </a:t>
            </a:r>
            <a:r>
              <a:rPr lang="en-US" dirty="0" err="1" smtClean="0"/>
              <a:t>Ανε</a:t>
            </a:r>
            <a:r>
              <a:rPr lang="en-US" dirty="0" smtClean="0"/>
              <a:t>πίσημος </a:t>
            </a:r>
            <a:r>
              <a:rPr lang="en-US" dirty="0"/>
              <a:t>Τόνος</a:t>
            </a:r>
          </a:p>
          <a:p>
            <a:pPr marL="342900" indent="-3429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dirty="0" smtClean="0"/>
              <a:t>3.</a:t>
            </a:r>
            <a:r>
              <a:rPr lang="el-GR" dirty="0" smtClean="0"/>
              <a:t> </a:t>
            </a:r>
            <a:r>
              <a:rPr lang="en-US" dirty="0" smtClean="0"/>
              <a:t>Σα</a:t>
            </a:r>
            <a:r>
              <a:rPr lang="en-US" dirty="0" err="1" smtClean="0"/>
              <a:t>φήνει</a:t>
            </a:r>
            <a:r>
              <a:rPr lang="en-US" dirty="0" smtClean="0"/>
              <a:t>α </a:t>
            </a:r>
            <a:r>
              <a:rPr lang="en-US" dirty="0"/>
              <a:t>(Απλότητα KISS)</a:t>
            </a:r>
          </a:p>
          <a:p>
            <a:pPr marL="342900" indent="-3429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dirty="0"/>
              <a:t>4</a:t>
            </a:r>
            <a:r>
              <a:rPr lang="en-US" dirty="0" smtClean="0"/>
              <a:t>.</a:t>
            </a:r>
            <a:r>
              <a:rPr lang="el-GR" dirty="0" smtClean="0"/>
              <a:t> </a:t>
            </a:r>
            <a:r>
              <a:rPr lang="en-US" dirty="0" err="1" smtClean="0"/>
              <a:t>Φυσικότητ</a:t>
            </a:r>
            <a:r>
              <a:rPr lang="en-US" dirty="0" smtClean="0"/>
              <a:t>α  </a:t>
            </a:r>
            <a:r>
              <a:rPr lang="en-US" dirty="0"/>
              <a:t>και Προσωποποίηση</a:t>
            </a:r>
          </a:p>
        </p:txBody>
      </p:sp>
    </p:spTree>
  </p:cSld>
  <p:clrMapOvr>
    <a:masterClrMapping/>
  </p:clrMapOvr>
  <p:transition spd="med">
    <p:cover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95250"/>
            <a:ext cx="9070975" cy="167322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</a:tabLst>
            </a:pPr>
            <a:r>
              <a:rPr lang="en-US"/>
              <a:t>Γλώσσα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1768475"/>
            <a:ext cx="9070975" cy="5791200"/>
          </a:xfrm>
          <a:ln/>
        </p:spPr>
        <p:txBody>
          <a:bodyPr/>
          <a:lstStyle/>
          <a:p>
            <a:pPr marL="342900" indent="-3429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US" dirty="0"/>
          </a:p>
          <a:p>
            <a:pPr marL="342900" indent="-3429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dirty="0"/>
              <a:t>1</a:t>
            </a:r>
            <a:r>
              <a:rPr lang="en-US" dirty="0" smtClean="0"/>
              <a:t>.</a:t>
            </a:r>
            <a:r>
              <a:rPr lang="el-GR" dirty="0" smtClean="0"/>
              <a:t> </a:t>
            </a:r>
            <a:r>
              <a:rPr lang="en-US" dirty="0" smtClean="0"/>
              <a:t>Απ</a:t>
            </a:r>
            <a:r>
              <a:rPr lang="en-US" dirty="0" err="1" smtClean="0"/>
              <a:t>λότητ</a:t>
            </a:r>
            <a:r>
              <a:rPr lang="en-US" dirty="0" smtClean="0"/>
              <a:t>α</a:t>
            </a:r>
            <a:endParaRPr lang="en-US" dirty="0"/>
          </a:p>
          <a:p>
            <a:pPr marL="342900" indent="-3429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dirty="0"/>
              <a:t>2</a:t>
            </a:r>
            <a:r>
              <a:rPr lang="en-US" dirty="0" smtClean="0"/>
              <a:t>.</a:t>
            </a:r>
            <a:r>
              <a:rPr lang="el-GR" dirty="0" smtClean="0"/>
              <a:t> </a:t>
            </a:r>
            <a:r>
              <a:rPr lang="en-US" dirty="0" err="1" smtClean="0"/>
              <a:t>Γρ</a:t>
            </a:r>
            <a:r>
              <a:rPr lang="en-US" dirty="0" smtClean="0"/>
              <a:t>αμματική</a:t>
            </a:r>
            <a:endParaRPr lang="en-US" dirty="0"/>
          </a:p>
          <a:p>
            <a:pPr marL="342900" indent="-3429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dirty="0"/>
              <a:t>3</a:t>
            </a:r>
            <a:r>
              <a:rPr lang="en-US" dirty="0" smtClean="0"/>
              <a:t>.</a:t>
            </a:r>
            <a:r>
              <a:rPr lang="el-GR" dirty="0" smtClean="0"/>
              <a:t> </a:t>
            </a:r>
            <a:r>
              <a:rPr lang="en-US" dirty="0" err="1" smtClean="0"/>
              <a:t>Ρήμ</a:t>
            </a:r>
            <a:r>
              <a:rPr lang="en-US" dirty="0" smtClean="0"/>
              <a:t>ατα</a:t>
            </a:r>
            <a:r>
              <a:rPr lang="en-US" sz="2200" dirty="0" smtClean="0"/>
              <a:t> </a:t>
            </a:r>
            <a:r>
              <a:rPr lang="en-US" sz="2200" dirty="0"/>
              <a:t>(Ενεστώτας και Ενεργητική Φωνή)</a:t>
            </a:r>
          </a:p>
          <a:p>
            <a:pPr marL="342900" indent="-3429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dirty="0"/>
              <a:t>4</a:t>
            </a:r>
            <a:r>
              <a:rPr lang="en-US" dirty="0" smtClean="0"/>
              <a:t>.</a:t>
            </a:r>
            <a:r>
              <a:rPr lang="el-GR" dirty="0" smtClean="0"/>
              <a:t> </a:t>
            </a:r>
            <a:r>
              <a:rPr lang="en-US" dirty="0" smtClean="0"/>
              <a:t>Επ</a:t>
            </a:r>
            <a:r>
              <a:rPr lang="en-US" dirty="0" err="1" smtClean="0"/>
              <a:t>ιλογή</a:t>
            </a:r>
            <a:r>
              <a:rPr lang="en-US" dirty="0" smtClean="0"/>
              <a:t> </a:t>
            </a:r>
            <a:r>
              <a:rPr lang="en-US" dirty="0" err="1"/>
              <a:t>Λέξης</a:t>
            </a:r>
            <a:endParaRPr lang="en-US" dirty="0"/>
          </a:p>
        </p:txBody>
      </p:sp>
    </p:spTree>
  </p:cSld>
  <p:clrMapOvr>
    <a:masterClrMapping/>
  </p:clrMapOvr>
  <p:transition spd="med">
    <p:cover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95250"/>
            <a:ext cx="9070975" cy="167322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</a:tabLst>
            </a:pPr>
            <a:r>
              <a:rPr lang="en-US"/>
              <a:t>Γλώσσα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1768475"/>
            <a:ext cx="9070975" cy="5791200"/>
          </a:xfrm>
          <a:ln/>
        </p:spPr>
        <p:txBody>
          <a:bodyPr/>
          <a:lstStyle/>
          <a:p>
            <a:pPr marL="342900" indent="-3429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US" dirty="0"/>
          </a:p>
          <a:p>
            <a:pPr marL="342900" indent="-3429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dirty="0"/>
              <a:t>5</a:t>
            </a:r>
            <a:r>
              <a:rPr lang="en-US" dirty="0" smtClean="0"/>
              <a:t>.</a:t>
            </a:r>
            <a:r>
              <a:rPr lang="el-GR" dirty="0" smtClean="0"/>
              <a:t> </a:t>
            </a:r>
            <a:r>
              <a:rPr lang="en-US" dirty="0" err="1" smtClean="0"/>
              <a:t>Στίξη</a:t>
            </a:r>
            <a:endParaRPr lang="en-US" dirty="0"/>
          </a:p>
          <a:p>
            <a:pPr marL="342900" indent="-3429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dirty="0"/>
              <a:t>6</a:t>
            </a:r>
            <a:r>
              <a:rPr lang="en-US" dirty="0" smtClean="0"/>
              <a:t>.</a:t>
            </a:r>
            <a:r>
              <a:rPr lang="el-GR" dirty="0" smtClean="0"/>
              <a:t> </a:t>
            </a:r>
            <a:r>
              <a:rPr lang="en-US" dirty="0" err="1" smtClean="0"/>
              <a:t>Συντομογρ</a:t>
            </a:r>
            <a:r>
              <a:rPr lang="en-US" dirty="0" smtClean="0"/>
              <a:t>αφίες</a:t>
            </a:r>
            <a:endParaRPr lang="en-US" dirty="0"/>
          </a:p>
          <a:p>
            <a:pPr marL="342900" indent="-3429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dirty="0"/>
              <a:t>7. </a:t>
            </a:r>
            <a:r>
              <a:rPr lang="en-US" dirty="0" err="1"/>
              <a:t>Προσοχή</a:t>
            </a:r>
            <a:r>
              <a:rPr lang="en-US" dirty="0"/>
              <a:t> </a:t>
            </a:r>
            <a:r>
              <a:rPr lang="en-US" dirty="0" err="1"/>
              <a:t>στ</a:t>
            </a:r>
            <a:r>
              <a:rPr lang="en-US" dirty="0"/>
              <a:t>α ”ευαίσθητα” θέματα</a:t>
            </a:r>
          </a:p>
          <a:p>
            <a:pPr marL="342900" indent="-3429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dirty="0"/>
              <a:t>8</a:t>
            </a:r>
            <a:r>
              <a:rPr lang="en-US" dirty="0" smtClean="0"/>
              <a:t>.</a:t>
            </a:r>
            <a:r>
              <a:rPr lang="el-GR" dirty="0" smtClean="0"/>
              <a:t> </a:t>
            </a:r>
            <a:r>
              <a:rPr lang="en-US" dirty="0" err="1" smtClean="0"/>
              <a:t>Ακρί</a:t>
            </a:r>
            <a:r>
              <a:rPr lang="en-US" dirty="0" smtClean="0"/>
              <a:t>βεια </a:t>
            </a:r>
            <a:r>
              <a:rPr lang="en-US" dirty="0"/>
              <a:t>και Έρευνα</a:t>
            </a:r>
          </a:p>
        </p:txBody>
      </p:sp>
    </p:spTree>
  </p:cSld>
  <p:clrMapOvr>
    <a:masterClrMapping/>
  </p:clrMapOvr>
  <p:transition spd="med">
    <p:cover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95250"/>
            <a:ext cx="9070975" cy="167322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</a:tabLst>
            </a:pPr>
            <a:r>
              <a:rPr lang="en-US"/>
              <a:t>Κωμωδία</a:t>
            </a:r>
          </a:p>
        </p:txBody>
      </p:sp>
      <p:sp>
        <p:nvSpPr>
          <p:cNvPr id="22530" name="Rectangle 2"/>
          <p:cNvSpPr>
            <a:spLocks noGrp="1" noChangeArrowheads="1"/>
          </p:cNvSpPr>
          <p:nvPr>
            <p:ph idx="1"/>
          </p:nvPr>
        </p:nvSpPr>
        <p:spPr>
          <a:xfrm>
            <a:off x="287784" y="1768475"/>
            <a:ext cx="9286429" cy="5791200"/>
          </a:xfrm>
          <a:ln/>
        </p:spPr>
        <p:txBody>
          <a:bodyPr/>
          <a:lstStyle/>
          <a:p>
            <a:pPr marL="863600" indent="-6461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US" dirty="0"/>
          </a:p>
          <a:p>
            <a:pPr marL="863600" indent="-6461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US" dirty="0"/>
          </a:p>
          <a:p>
            <a:pPr marL="863600" indent="-6461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US" dirty="0"/>
          </a:p>
          <a:p>
            <a:pPr marL="863600" indent="-646113"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sz="4400" dirty="0" err="1"/>
              <a:t>Γι</a:t>
            </a:r>
            <a:r>
              <a:rPr lang="en-US" sz="4400" dirty="0"/>
              <a:t>ατί Γελάμε;</a:t>
            </a:r>
          </a:p>
        </p:txBody>
      </p:sp>
    </p:spTree>
  </p:cSld>
  <p:clrMapOvr>
    <a:masterClrMapping/>
  </p:clrMapOvr>
  <p:transition spd="med">
    <p:cover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95250"/>
            <a:ext cx="9070975" cy="167322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</a:tabLst>
            </a:pPr>
            <a:r>
              <a:rPr lang="en-US"/>
              <a:t>Patricia Keith-Spiegel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1768475"/>
            <a:ext cx="9070975" cy="5791200"/>
          </a:xfrm>
          <a:ln/>
        </p:spPr>
        <p:txBody>
          <a:bodyPr/>
          <a:lstStyle/>
          <a:p>
            <a:pPr marL="863600" indent="-6461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sz="2800" dirty="0"/>
              <a:t>1.Έκπ</a:t>
            </a:r>
            <a:r>
              <a:rPr lang="en-US" sz="2800" dirty="0" err="1"/>
              <a:t>ληξη</a:t>
            </a:r>
            <a:r>
              <a:rPr lang="en-US" sz="2800" dirty="0"/>
              <a:t> (Surprise)</a:t>
            </a:r>
          </a:p>
          <a:p>
            <a:pPr marL="863600" indent="-6461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sz="2800" dirty="0"/>
              <a:t>2.Ανωτερότητα (Superiority)</a:t>
            </a:r>
          </a:p>
          <a:p>
            <a:pPr marL="863600" indent="-6461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sz="2800" dirty="0"/>
              <a:t>3.Βιολογική </a:t>
            </a:r>
            <a:r>
              <a:rPr lang="en-US" sz="2800" dirty="0" err="1"/>
              <a:t>Θεώρηση</a:t>
            </a:r>
            <a:r>
              <a:rPr lang="en-US" sz="2800" dirty="0"/>
              <a:t> (Biological)</a:t>
            </a:r>
          </a:p>
          <a:p>
            <a:pPr marL="863600" indent="-6461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sz="2800" dirty="0"/>
              <a:t>4.Δυσα</a:t>
            </a:r>
            <a:r>
              <a:rPr lang="en-US" sz="2800" dirty="0" err="1"/>
              <a:t>ρμονί</a:t>
            </a:r>
            <a:r>
              <a:rPr lang="en-US" sz="2800" dirty="0"/>
              <a:t>α (Incongruity)</a:t>
            </a:r>
          </a:p>
          <a:p>
            <a:pPr marL="863600" indent="-6461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sz="2800" dirty="0"/>
              <a:t>5.Αμφιθυμία (Ambivalence)</a:t>
            </a:r>
          </a:p>
          <a:p>
            <a:pPr marL="863600" indent="-6461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sz="2800" dirty="0"/>
              <a:t>6.Απ</a:t>
            </a:r>
            <a:r>
              <a:rPr lang="en-US" sz="2800" dirty="0" err="1"/>
              <a:t>οσυμ</a:t>
            </a:r>
            <a:r>
              <a:rPr lang="en-US" sz="2800" dirty="0"/>
              <a:t>πίεση (Release)</a:t>
            </a:r>
          </a:p>
          <a:p>
            <a:pPr marL="863600" indent="-6461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sz="2800" dirty="0"/>
              <a:t>7.Δομική </a:t>
            </a:r>
            <a:r>
              <a:rPr lang="en-US" sz="2800" dirty="0" err="1"/>
              <a:t>Θεώρηση</a:t>
            </a:r>
            <a:r>
              <a:rPr lang="en-US" sz="2800" dirty="0"/>
              <a:t> (Configurational)</a:t>
            </a:r>
          </a:p>
          <a:p>
            <a:pPr marL="863600" indent="-6461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sz="2800" dirty="0"/>
              <a:t>8.Ψυχανα</a:t>
            </a:r>
            <a:r>
              <a:rPr lang="en-US" sz="2800" dirty="0" err="1"/>
              <a:t>λυτική</a:t>
            </a:r>
            <a:r>
              <a:rPr lang="en-US" sz="2800" dirty="0"/>
              <a:t> </a:t>
            </a:r>
            <a:r>
              <a:rPr lang="en-US" sz="2800" dirty="0" err="1"/>
              <a:t>Θεώρηση</a:t>
            </a:r>
            <a:endParaRPr lang="en-US" sz="2800" dirty="0"/>
          </a:p>
        </p:txBody>
      </p:sp>
    </p:spTree>
  </p:cSld>
  <p:clrMapOvr>
    <a:masterClrMapping/>
  </p:clrMapOvr>
  <p:transition spd="med">
    <p:cover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95250"/>
            <a:ext cx="9070975" cy="167322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</a:tabLst>
            </a:pPr>
            <a:r>
              <a:rPr lang="en-US"/>
              <a:t>Πρώτο Βήμα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1768475"/>
            <a:ext cx="9070975" cy="5791200"/>
          </a:xfrm>
          <a:ln/>
        </p:spPr>
        <p:txBody>
          <a:bodyPr/>
          <a:lstStyle/>
          <a:p>
            <a:pPr marL="863600" indent="-646113">
              <a:buClr>
                <a:srgbClr val="CCCCCC"/>
              </a:buClr>
              <a:buSzPct val="44000"/>
              <a:buFont typeface="Wingdings" charset="2"/>
              <a:buChar char="n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/>
              <a:t>Η Φαντασία είναι Αστεία...</a:t>
            </a:r>
          </a:p>
          <a:p>
            <a:pPr marL="863600" indent="-6461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/>
              <a:t>Αναρωτηθείτε: What if?</a:t>
            </a:r>
          </a:p>
          <a:p>
            <a:pPr marL="863600" indent="-646113">
              <a:buClr>
                <a:srgbClr val="CCCCCC"/>
              </a:buClr>
              <a:buSzPct val="44000"/>
              <a:buFont typeface="Wingdings" charset="2"/>
              <a:buChar char="n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/>
              <a:t>Observational Humor</a:t>
            </a:r>
          </a:p>
          <a:p>
            <a:pPr marL="863600" indent="-6461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/>
              <a:t>Παρατήρηση</a:t>
            </a:r>
          </a:p>
        </p:txBody>
      </p:sp>
    </p:spTree>
  </p:cSld>
  <p:clrMapOvr>
    <a:masterClrMapping/>
  </p:clrMapOvr>
  <p:transition spd="med">
    <p:cover dir="d"/>
  </p:transition>
</p:sld>
</file>

<file path=ppt/theme/theme1.xml><?xml version="1.0" encoding="utf-8"?>
<a:theme xmlns:a="http://schemas.openxmlformats.org/drawingml/2006/main" name="Uo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Pages>0</Pages>
  <Words>513</Words>
  <Characters>0</Characters>
  <Application>Microsoft Office PowerPoint</Application>
  <PresentationFormat>Custom</PresentationFormat>
  <Lines>0</Lines>
  <Paragraphs>115</Paragraphs>
  <Slides>19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ＭＳ Ｐゴシック</vt:lpstr>
      <vt:lpstr>Arial</vt:lpstr>
      <vt:lpstr>Calibri</vt:lpstr>
      <vt:lpstr>Lucida Grande</vt:lpstr>
      <vt:lpstr>Wingdings</vt:lpstr>
      <vt:lpstr>ヒラギノ角ゴ ProN W3</vt:lpstr>
      <vt:lpstr>ヒラギノ角ゴ ProN W6</vt:lpstr>
      <vt:lpstr>UoA</vt:lpstr>
      <vt:lpstr>Τηλεοπτική και Ραδιοφωνική Παραγωγή</vt:lpstr>
      <vt:lpstr>Γραφή Σεναρίου &amp; Κωμωδία</vt:lpstr>
      <vt:lpstr>Κλασικές Μορφές Σεναρίου</vt:lpstr>
      <vt:lpstr>Βασικοί Κανόνες Συγγραφής Σεναρίου</vt:lpstr>
      <vt:lpstr>Γλώσσα</vt:lpstr>
      <vt:lpstr>Γλώσσα</vt:lpstr>
      <vt:lpstr>Κωμωδία</vt:lpstr>
      <vt:lpstr>Patricia Keith-Spiegel</vt:lpstr>
      <vt:lpstr>Πρώτο Βήμα</vt:lpstr>
      <vt:lpstr>Δομικά Υλικά του Χιούμορ</vt:lpstr>
      <vt:lpstr>ΤΗRΕΕ'S A Rule</vt:lpstr>
      <vt:lpstr>Must Read...</vt:lpstr>
      <vt:lpstr>Must See...</vt:lpstr>
      <vt:lpstr>Τέλος Ενότητας</vt:lpstr>
      <vt:lpstr>Χρηματοδότηση</vt:lpstr>
      <vt:lpstr>Σημειώματα</vt:lpstr>
      <vt:lpstr>Σημείωμα Αναφοράς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Γραφή Σεναρίου &amp; Κωμωδία</dc:title>
  <dc:creator>SofosNick</dc:creator>
  <cp:lastModifiedBy>Uoa</cp:lastModifiedBy>
  <cp:revision>5</cp:revision>
  <dcterms:modified xsi:type="dcterms:W3CDTF">2016-07-06T10:49:34Z</dcterms:modified>
</cp:coreProperties>
</file>