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16" r:id="rId1"/>
  </p:sldMasterIdLst>
  <p:notesMasterIdLst>
    <p:notesMasterId r:id="rId21"/>
  </p:notesMasterIdLst>
  <p:handoutMasterIdLst>
    <p:handoutMasterId r:id="rId22"/>
  </p:handout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</p:sldIdLst>
  <p:sldSz cx="10080625" cy="7559675"/>
  <p:notesSz cx="6858000" cy="9144000"/>
  <p:defaultTextStyle>
    <a:defPPr>
      <a:defRPr lang="en-US"/>
    </a:defPPr>
    <a:lvl1pPr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1pPr>
    <a:lvl2pPr marL="457200"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2pPr>
    <a:lvl3pPr marL="914400"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3pPr>
    <a:lvl4pPr marL="1371600"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4pPr>
    <a:lvl5pPr marL="1828800" algn="l" rtl="0" fontAlgn="base">
      <a:lnSpc>
        <a:spcPct val="93000"/>
      </a:lnSpc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517" y="20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364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7A805-2C2F-4C49-929A-3ED891CC58CF}" type="datetimeFigureOut">
              <a:rPr lang="el-GR" smtClean="0"/>
              <a:t>6/7/2016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0B6CC-7768-4F21-AD7A-62FC37F53EB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9539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B7ADE-D408-4334-8B47-76D0A0B743A3}" type="datetimeFigureOut">
              <a:rPr lang="el-GR" smtClean="0"/>
              <a:pPr/>
              <a:t>6/7/2016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A7A5A-9A4F-4B7C-913B-88B7CCA8571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3974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256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5C96CF-EF56-4517-B9F5-9B3FFE84071A}" type="slidenum">
              <a:rPr lang="el-GR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7284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482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BC17E-51DE-4D78-8BB7-5756ED1B8A4C}" type="slidenum">
              <a:rPr lang="el-GR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5885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3584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C76BA4-495B-48EC-B1F6-6271E37FA6DE}" type="slidenum">
              <a:rPr lang="el-GR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10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38C348-BF37-4A8B-9146-016A5AFAC386}" type="slidenum">
              <a:rPr lang="el-GR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3889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2B6C81-AF05-49AD-AA97-AAEB8B6B12EA}" type="slidenum">
              <a:rPr lang="el-GR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5440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A72E74-FCDA-4C27-B3A8-FBCF01E49F03}" type="slidenum">
              <a:rPr lang="el-GR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6600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654C90-E73D-4F71-BD10-FEFBB8DDAE2E}" type="slidenum">
              <a:rPr lang="el-GR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0970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3586" y="4283816"/>
            <a:ext cx="8573453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dirty="0" smtClean="0">
                <a:solidFill>
                  <a:srgbClr val="5075BC"/>
                </a:solidFill>
              </a:rPr>
              <a:t>Σενάριο και Κωμωδία</a:t>
            </a:r>
            <a:endParaRPr lang="en-US" sz="11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ヒラギノ角ゴ ProN W3" charset="0"/>
              <a:sym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1700" y="1716075"/>
            <a:ext cx="9072563" cy="4989036"/>
          </a:xfrm>
        </p:spPr>
        <p:txBody>
          <a:bodyPr/>
          <a:lstStyle>
            <a:lvl1pPr>
              <a:spcBef>
                <a:spcPts val="1323"/>
              </a:spcBef>
              <a:defRPr/>
            </a:lvl1pPr>
            <a:lvl2pPr>
              <a:spcBef>
                <a:spcPts val="1323"/>
              </a:spcBef>
              <a:defRPr/>
            </a:lvl2pPr>
            <a:lvl3pPr>
              <a:spcBef>
                <a:spcPts val="1323"/>
              </a:spcBef>
              <a:defRPr/>
            </a:lvl3pPr>
            <a:lvl4pPr>
              <a:spcBef>
                <a:spcPts val="1323"/>
              </a:spcBef>
              <a:defRPr/>
            </a:lvl4pPr>
            <a:lvl5pPr>
              <a:spcBef>
                <a:spcPts val="1323"/>
              </a:spcBef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dirty="0" smtClean="0">
                <a:solidFill>
                  <a:srgbClr val="5075BC"/>
                </a:solidFill>
              </a:rPr>
              <a:t>Σενάριο και Κωμωδία</a:t>
            </a:r>
            <a:endParaRPr lang="en-US" sz="11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5039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dirty="0" smtClean="0">
                <a:solidFill>
                  <a:srgbClr val="5075BC"/>
                </a:solidFill>
              </a:rPr>
              <a:t>Σενάριο και Κωμωδία</a:t>
            </a:r>
            <a:endParaRPr lang="en-US" sz="11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ヒラギノ角ゴ ProN W3" charset="0"/>
              <a:sym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4031" y="1735324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4031" y="2440543"/>
            <a:ext cx="4454027" cy="427618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120818" y="1735324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120818" y="2440543"/>
            <a:ext cx="4455776" cy="427618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dirty="0" smtClean="0">
                <a:solidFill>
                  <a:srgbClr val="5075BC"/>
                </a:solidFill>
              </a:rPr>
              <a:t>Σενάριο και Κωμωδία</a:t>
            </a:r>
            <a:endParaRPr lang="en-US" sz="11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ヒラギノ角ゴ ProN W3" charset="0"/>
              <a:sym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dirty="0" smtClean="0">
                <a:solidFill>
                  <a:srgbClr val="5075BC"/>
                </a:solidFill>
              </a:rPr>
              <a:t>Σενάριο και Κωμωδία</a:t>
            </a:r>
            <a:endParaRPr lang="en-US" sz="11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ヒラギノ角ゴ ProN W3" charset="0"/>
              <a:sym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41245" y="1716075"/>
            <a:ext cx="5635349" cy="5080031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04032" y="1716075"/>
            <a:ext cx="3316456" cy="5080031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563" cy="1261930"/>
          </a:xfrm>
        </p:spPr>
        <p:txBody>
          <a:bodyPr vert="horz" lIns="100794" tIns="50397" rIns="100794" bIns="50397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dirty="0" smtClean="0">
                <a:solidFill>
                  <a:srgbClr val="5075BC"/>
                </a:solidFill>
              </a:rPr>
              <a:t>Σενάριο και Κωμωδία</a:t>
            </a:r>
            <a:endParaRPr lang="en-US" sz="11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ヒラギノ角ゴ ProN W3" charset="0"/>
              <a:sym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975873" y="1716075"/>
            <a:ext cx="6048375" cy="3810023"/>
          </a:xfrm>
        </p:spPr>
        <p:txBody>
          <a:bodyPr/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975873" y="5684849"/>
            <a:ext cx="6048375" cy="1118858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563" cy="1261930"/>
          </a:xfrm>
        </p:spPr>
        <p:txBody>
          <a:bodyPr vert="horz" lIns="100794" tIns="50397" rIns="100794" bIns="50397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794" tIns="50397" rIns="100794" bIns="50397"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0" dirty="0" smtClean="0">
                <a:solidFill>
                  <a:srgbClr val="5075BC"/>
                </a:solidFill>
              </a:rPr>
              <a:t>Σενάριο και Κωμωδία</a:t>
            </a:r>
            <a:endParaRPr lang="en-US" sz="1100" kern="1200" dirty="0">
              <a:solidFill>
                <a:srgbClr val="5075BC"/>
              </a:solidFill>
              <a:latin typeface="Arial" charset="0"/>
              <a:ea typeface="ＭＳ Ｐゴシック" pitchFamily="34" charset="-128"/>
              <a:cs typeface="ヒラギノ角ゴ ProN W3" charset="0"/>
              <a:sym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94" tIns="50397" rIns="100794" bIns="50397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4031" y="1763925"/>
            <a:ext cx="9072563" cy="4989036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007943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77979" indent="-377979" algn="l" defTabSz="100794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defTabSz="100794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MEDIA10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763" y="446231"/>
            <a:ext cx="4573033" cy="901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Τίτλος 1"/>
          <p:cNvSpPr>
            <a:spLocks noGrp="1"/>
          </p:cNvSpPr>
          <p:nvPr>
            <p:ph type="ctrTitle"/>
          </p:nvPr>
        </p:nvSpPr>
        <p:spPr>
          <a:xfrm>
            <a:off x="518033" y="2211906"/>
            <a:ext cx="9126816" cy="1620430"/>
          </a:xfrm>
        </p:spPr>
        <p:txBody>
          <a:bodyPr/>
          <a:lstStyle/>
          <a:p>
            <a:pPr eaLnBrk="1" hangingPunct="1"/>
            <a:r>
              <a:rPr lang="el-GR" sz="4400" dirty="0" smtClean="0"/>
              <a:t>Τηλεοπτική και Ραδιοφωνική Παραγωγή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4298" y="3936152"/>
            <a:ext cx="8572031" cy="193191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31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2:</a:t>
            </a:r>
            <a:r>
              <a:rPr lang="en-US" sz="31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3100" dirty="0" smtClean="0"/>
              <a:t>Σενάριο και Κωμωδία</a:t>
            </a:r>
            <a:endParaRPr lang="en-US" sz="3100" dirty="0" smtClean="0"/>
          </a:p>
          <a:p>
            <a:pPr eaLnBrk="1" hangingPunct="1">
              <a:defRPr/>
            </a:pPr>
            <a:endParaRPr lang="el-GR" sz="3100" dirty="0" smtClean="0"/>
          </a:p>
          <a:p>
            <a:pPr eaLnBrk="1" hangingPunct="1">
              <a:defRPr/>
            </a:pPr>
            <a:r>
              <a:rPr lang="el-GR" sz="3100" dirty="0" smtClean="0"/>
              <a:t>Νίκος Μύρτου</a:t>
            </a:r>
            <a:endParaRPr lang="en-US" sz="3100" dirty="0" smtClean="0"/>
          </a:p>
          <a:p>
            <a:pPr eaLnBrk="1" hangingPunct="1">
              <a:defRPr/>
            </a:pPr>
            <a:r>
              <a:rPr lang="el-GR" sz="3100" dirty="0" smtClean="0"/>
              <a:t>Σχολή ΟΠΕ</a:t>
            </a:r>
          </a:p>
          <a:p>
            <a:pPr eaLnBrk="1" hangingPunct="1">
              <a:defRPr/>
            </a:pPr>
            <a:r>
              <a:rPr lang="el-GR" sz="3100" dirty="0" smtClean="0"/>
              <a:t>Τμήμα ΕΜΜΕ</a:t>
            </a:r>
            <a:endParaRPr lang="en-US" sz="3100" dirty="0" smtClean="0"/>
          </a:p>
          <a:p>
            <a:pPr eaLnBrk="1" hangingPunct="1">
              <a:defRPr/>
            </a:pPr>
            <a:endParaRPr lang="el-GR" sz="3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Δομικά Υλικά του Χιούμορ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smtClean="0"/>
              <a:t>Double </a:t>
            </a:r>
            <a:r>
              <a:rPr lang="en-US" dirty="0" err="1"/>
              <a:t>Entenders</a:t>
            </a:r>
            <a:r>
              <a:rPr lang="en-US" dirty="0"/>
              <a:t> </a:t>
            </a:r>
            <a:r>
              <a:rPr lang="en-US" dirty="0" err="1"/>
              <a:t>Αμφισημί</a:t>
            </a:r>
            <a:r>
              <a:rPr lang="en-US" dirty="0"/>
              <a:t>α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2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Αντιστροφές</a:t>
            </a:r>
            <a:endParaRPr lang="en-US" dirty="0"/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3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smtClean="0"/>
              <a:t>Triples</a:t>
            </a:r>
            <a:endParaRPr lang="en-US" dirty="0"/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4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Δυσ</a:t>
            </a:r>
            <a:r>
              <a:rPr lang="en-US" dirty="0" smtClean="0"/>
              <a:t>αρμονία</a:t>
            </a:r>
            <a:endParaRPr lang="en-US" dirty="0"/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5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Ηλιθιότητ</a:t>
            </a:r>
            <a:r>
              <a:rPr lang="en-US" dirty="0" smtClean="0"/>
              <a:t>α</a:t>
            </a:r>
            <a:endParaRPr lang="en-US" dirty="0"/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6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Δι</a:t>
            </a:r>
            <a:r>
              <a:rPr lang="en-US" dirty="0" smtClean="0"/>
              <a:t>πλές </a:t>
            </a:r>
            <a:r>
              <a:rPr lang="en-US" dirty="0"/>
              <a:t>Φράσεις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7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Σωμ</a:t>
            </a:r>
            <a:r>
              <a:rPr lang="en-US" dirty="0" smtClean="0"/>
              <a:t>ατική </a:t>
            </a:r>
            <a:r>
              <a:rPr lang="en-US" dirty="0"/>
              <a:t>Κωμωδία (Slapstick)</a:t>
            </a:r>
          </a:p>
        </p:txBody>
      </p:sp>
    </p:spTree>
  </p:cSld>
  <p:clrMapOvr>
    <a:masterClrMapping/>
  </p:clrMapOvr>
  <p:transition spd="med"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 dirty="0" smtClean="0"/>
              <a:t>ΤΗ</a:t>
            </a:r>
            <a:r>
              <a:rPr lang="en-US" dirty="0"/>
              <a:t>R</a:t>
            </a:r>
            <a:r>
              <a:rPr lang="en-US" dirty="0" smtClean="0"/>
              <a:t>ΕΕ'S </a:t>
            </a:r>
            <a:r>
              <a:rPr lang="en-US" dirty="0"/>
              <a:t>A Rule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b="1"/>
              <a:t>T</a:t>
            </a:r>
            <a:r>
              <a:rPr lang="en-US"/>
              <a:t>arget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b="1"/>
              <a:t>H</a:t>
            </a:r>
            <a:r>
              <a:rPr lang="en-US"/>
              <a:t>ostility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b="1"/>
              <a:t>R</a:t>
            </a:r>
            <a:r>
              <a:rPr lang="en-US"/>
              <a:t>ealism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b="1"/>
              <a:t>E</a:t>
            </a:r>
            <a:r>
              <a:rPr lang="en-US"/>
              <a:t>xaggeration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b="1"/>
              <a:t>E</a:t>
            </a:r>
            <a:r>
              <a:rPr lang="en-US"/>
              <a:t>motion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b="1"/>
              <a:t>S</a:t>
            </a:r>
            <a:r>
              <a:rPr lang="en-US"/>
              <a:t>urprise</a:t>
            </a:r>
          </a:p>
        </p:txBody>
      </p:sp>
    </p:spTree>
  </p:cSld>
  <p:clrMapOvr>
    <a:masterClrMapping/>
  </p:clrMapOvr>
  <p:transition spd="med"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Must Read...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Douglas Adams</a:t>
            </a:r>
          </a:p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Φρέντυ Γερμανό</a:t>
            </a:r>
          </a:p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Νίκο Τσιφόρο</a:t>
            </a:r>
          </a:p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Δημήτρης Ψαθάς</a:t>
            </a:r>
          </a:p>
        </p:txBody>
      </p:sp>
    </p:spTree>
  </p:cSld>
  <p:clrMapOvr>
    <a:masterClrMapping/>
  </p:clrMapOvr>
  <p:transition spd="med">
    <p:cover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Must See...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Black Adder</a:t>
            </a:r>
          </a:p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Monty Pythons</a:t>
            </a:r>
          </a:p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Saturday Night Live</a:t>
            </a:r>
          </a:p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George Carlin, Bob Hope, Seinfeld</a:t>
            </a:r>
          </a:p>
        </p:txBody>
      </p:sp>
    </p:spTree>
  </p:cSld>
  <p:clrMapOvr>
    <a:masterClrMapping/>
  </p:clrMapOvr>
  <p:transition spd="med">
    <p:cover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6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/>
          <a:p>
            <a:pPr eaLnBrk="1" hangingPunct="1"/>
            <a:r>
              <a:rPr lang="el-GR" smtClean="0">
                <a:solidFill>
                  <a:srgbClr val="5075BC"/>
                </a:solidFill>
              </a:rPr>
              <a:t>Τέλος Ενότητας</a:t>
            </a:r>
          </a:p>
        </p:txBody>
      </p:sp>
      <p:sp>
        <p:nvSpPr>
          <p:cNvPr id="18435" name="Υπότιτλος 7"/>
          <p:cNvSpPr>
            <a:spLocks noGrp="1"/>
          </p:cNvSpPr>
          <p:nvPr>
            <p:ph type="subTitle" idx="1"/>
          </p:nvPr>
        </p:nvSpPr>
        <p:spPr>
          <a:xfrm>
            <a:off x="754298" y="4283816"/>
            <a:ext cx="8572031" cy="1931917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Χρηματοδότηση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504031" y="1478687"/>
            <a:ext cx="9072563" cy="4989035"/>
          </a:xfrm>
        </p:spPr>
        <p:txBody>
          <a:bodyPr/>
          <a:lstStyle/>
          <a:p>
            <a:pPr eaLnBrk="1" hangingPunct="1"/>
            <a:r>
              <a:rPr lang="el-GR" sz="2200" dirty="0" smtClean="0"/>
              <a:t>Το παρόν εκπαιδευτικό υλικό έχει αναπτυχθεί στ</a:t>
            </a:r>
            <a:r>
              <a:rPr lang="en-US" sz="2200" dirty="0" smtClean="0"/>
              <a:t>o</a:t>
            </a:r>
            <a:r>
              <a:rPr lang="el-GR" sz="2200" dirty="0" smtClean="0"/>
              <a:t> </a:t>
            </a:r>
            <a:r>
              <a:rPr lang="el-GR" sz="2200" dirty="0" smtClean="0"/>
              <a:t>πλαίσιο </a:t>
            </a:r>
            <a:r>
              <a:rPr lang="el-GR" sz="2200" dirty="0" smtClean="0"/>
              <a:t>του εκπαιδευτικού έργου του διδάσκοντα.</a:t>
            </a:r>
            <a:endParaRPr lang="en-US" sz="2200" dirty="0" smtClean="0"/>
          </a:p>
          <a:p>
            <a:pPr eaLnBrk="1" hangingPunct="1"/>
            <a:r>
              <a:rPr lang="el-GR" sz="2200" dirty="0" smtClean="0"/>
              <a:t>Το έργο «</a:t>
            </a:r>
            <a:r>
              <a:rPr lang="el-GR" sz="2200" b="1" dirty="0" smtClean="0"/>
              <a:t>Ανοικτά Ακαδημαϊκά Μαθήματα στο Πανεπιστήμιο Αθηνών</a:t>
            </a:r>
            <a:r>
              <a:rPr lang="el-GR" sz="2200" dirty="0" smtClean="0"/>
              <a:t>» έχει χρηματοδοτήσει μόνο την αναδιαμόρφωση του εκπαιδευτικού υλικού. </a:t>
            </a:r>
            <a:endParaRPr lang="en-US" sz="2200" dirty="0" smtClean="0"/>
          </a:p>
          <a:p>
            <a:pPr eaLnBrk="1" hangingPunct="1"/>
            <a:r>
              <a:rPr lang="el-GR" sz="22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19460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111" y="5129031"/>
            <a:ext cx="6065876" cy="1529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/>
          <a:lstStyle/>
          <a:p>
            <a:pPr eaLnBrk="1" hangingPunct="1"/>
            <a:r>
              <a:rPr lang="el-GR" sz="4900" dirty="0" smtClean="0"/>
              <a:t>Σημειώματα</a:t>
            </a:r>
          </a:p>
        </p:txBody>
      </p:sp>
      <p:sp>
        <p:nvSpPr>
          <p:cNvPr id="20483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Σημείωμα Αναφοράς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200" dirty="0" err="1" smtClean="0"/>
              <a:t>Copyright</a:t>
            </a:r>
            <a:r>
              <a:rPr lang="el-GR" sz="2200" dirty="0" smtClean="0"/>
              <a:t> </a:t>
            </a:r>
            <a:r>
              <a:rPr lang="el-GR" sz="2200" dirty="0" smtClean="0"/>
              <a:t>Εθνικόν και Καποδιστριακόν Πανεπιστήμιον Αθηνών</a:t>
            </a:r>
            <a:r>
              <a:rPr lang="en-US" sz="2200" dirty="0" smtClean="0"/>
              <a:t>, </a:t>
            </a:r>
            <a:r>
              <a:rPr lang="el-GR" sz="2200" dirty="0" smtClean="0"/>
              <a:t>Νίκος Μύρτου  </a:t>
            </a:r>
            <a:r>
              <a:rPr lang="el-GR" sz="2200" dirty="0" smtClean="0"/>
              <a:t>2015. </a:t>
            </a:r>
            <a:r>
              <a:rPr lang="el-GR" sz="2200" dirty="0" smtClean="0"/>
              <a:t>Νίκος Μύρτου. «Τηλεοπτική και Ραδιοφωνική </a:t>
            </a:r>
            <a:r>
              <a:rPr lang="el-GR" sz="2200" dirty="0" smtClean="0"/>
              <a:t>Παραγωγή. Σενάριο και Κωμωδία». </a:t>
            </a:r>
            <a:r>
              <a:rPr lang="el-GR" sz="2200" dirty="0" smtClean="0"/>
              <a:t>Έκδοση: 1.0. Αθήνα </a:t>
            </a:r>
            <a:r>
              <a:rPr lang="el-GR" sz="2200" dirty="0" smtClean="0"/>
              <a:t>2015. </a:t>
            </a:r>
            <a:r>
              <a:rPr lang="el-GR" sz="2200" dirty="0" smtClean="0"/>
              <a:t>Διαθέσιμο από τη δικτυακή διεύθυνση: </a:t>
            </a:r>
            <a:r>
              <a:rPr lang="en-US" sz="2200" u="sng" dirty="0" smtClean="0">
                <a:hlinkClick r:id="rId3"/>
              </a:rPr>
              <a:t>http://opencourses.uoa.gr/courses/MEDIA10</a:t>
            </a:r>
            <a:r>
              <a:rPr lang="el-GR" sz="2200" u="sng" dirty="0" smtClean="0">
                <a:hlinkClick r:id="rId3"/>
              </a:rPr>
              <a:t>0</a:t>
            </a:r>
            <a:r>
              <a:rPr lang="en-US" sz="2200" u="sng" dirty="0" smtClean="0">
                <a:hlinkClick r:id="rId3"/>
              </a:rPr>
              <a:t>/</a:t>
            </a:r>
            <a:r>
              <a:rPr lang="el-GR" sz="2200" dirty="0" smtClean="0"/>
              <a:t>.</a:t>
            </a:r>
          </a:p>
          <a:p>
            <a:pPr marL="0" indent="0" eaLnBrk="1" hangingPunct="1"/>
            <a:endParaRPr lang="el-G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504031" y="-178492"/>
            <a:ext cx="9072563" cy="1259946"/>
          </a:xfrm>
        </p:spPr>
        <p:txBody>
          <a:bodyPr/>
          <a:lstStyle/>
          <a:p>
            <a:pPr eaLnBrk="1" hangingPunct="1"/>
            <a:r>
              <a:rPr lang="el-GR" smtClean="0"/>
              <a:t>Σημείωμα Αδειοδότησης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19008" y="843464"/>
            <a:ext cx="9842610" cy="1587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200" dirty="0" smtClean="0"/>
              <a:t>Το παρόν υλικό διατίθεται με τους όρους της άδειας χρήσης </a:t>
            </a:r>
            <a:r>
              <a:rPr lang="el-GR" sz="2200" dirty="0" err="1" smtClean="0"/>
              <a:t>Creative</a:t>
            </a:r>
            <a:r>
              <a:rPr lang="el-GR" sz="2200" dirty="0" smtClean="0"/>
              <a:t> </a:t>
            </a:r>
            <a:r>
              <a:rPr lang="el-GR" sz="2200" dirty="0" err="1" smtClean="0"/>
              <a:t>Commons</a:t>
            </a:r>
            <a:r>
              <a:rPr lang="el-GR" sz="2200" dirty="0" smtClean="0"/>
              <a:t>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200" dirty="0" err="1" smtClean="0"/>
              <a:t>κ.λ.π</a:t>
            </a:r>
            <a:r>
              <a:rPr lang="el-GR" sz="2200" dirty="0" smtClean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2200" dirty="0" smtClean="0"/>
          </a:p>
        </p:txBody>
      </p:sp>
      <p:pic>
        <p:nvPicPr>
          <p:cNvPr id="22532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2007" y="2668636"/>
            <a:ext cx="1816613" cy="635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9007" y="3223362"/>
            <a:ext cx="9961618" cy="3811336"/>
          </a:xfrm>
          <a:prstGeom prst="rect">
            <a:avLst/>
          </a:prstGeom>
        </p:spPr>
        <p:txBody>
          <a:bodyPr lIns="100794" tIns="50397" rIns="100794" bIns="50397" anchor="ctr">
            <a:normAutofit/>
          </a:bodyPr>
          <a:lstStyle/>
          <a:p>
            <a:pPr>
              <a:defRPr/>
            </a:pPr>
            <a:r>
              <a:rPr lang="el-GR" sz="2100" dirty="0">
                <a:latin typeface="+mn-lt"/>
              </a:rPr>
              <a:t>[1] http://creativecommons.org/licenses/by-nc-sa/4.0/ </a:t>
            </a:r>
            <a:endParaRPr lang="en-US" sz="2100" dirty="0">
              <a:latin typeface="+mn-lt"/>
            </a:endParaRPr>
          </a:p>
          <a:p>
            <a:pPr>
              <a:defRPr/>
            </a:pPr>
            <a:endParaRPr lang="el-GR" sz="2100" dirty="0">
              <a:latin typeface="+mn-lt"/>
            </a:endParaRPr>
          </a:p>
          <a:p>
            <a:pPr>
              <a:defRPr/>
            </a:pPr>
            <a:r>
              <a:rPr lang="el-GR" sz="2100" dirty="0">
                <a:latin typeface="+mn-lt"/>
              </a:rPr>
              <a:t>Ως </a:t>
            </a:r>
            <a:r>
              <a:rPr lang="el-GR" sz="2100" b="1" dirty="0">
                <a:latin typeface="+mn-lt"/>
              </a:rPr>
              <a:t>Μη Εμπορική</a:t>
            </a:r>
            <a:r>
              <a:rPr lang="el-GR" sz="2100" dirty="0">
                <a:latin typeface="+mn-lt"/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100" dirty="0">
                <a:latin typeface="+mn-lt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2100" dirty="0" err="1">
                <a:latin typeface="+mn-lt"/>
              </a:rPr>
              <a:t>αδειοδόχο</a:t>
            </a:r>
            <a:endParaRPr lang="el-GR" sz="21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100" dirty="0">
                <a:latin typeface="+mn-lt"/>
              </a:rPr>
              <a:t>που</a:t>
            </a:r>
            <a:r>
              <a:rPr lang="en-GB" sz="2100" dirty="0">
                <a:latin typeface="+mn-lt"/>
              </a:rPr>
              <a:t> </a:t>
            </a:r>
            <a:r>
              <a:rPr lang="el-GR" sz="2100" dirty="0">
                <a:latin typeface="+mn-lt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100" dirty="0">
                <a:latin typeface="+mn-lt"/>
              </a:rPr>
              <a:t>που</a:t>
            </a:r>
            <a:r>
              <a:rPr lang="en-GB" sz="2100" dirty="0">
                <a:latin typeface="+mn-lt"/>
              </a:rPr>
              <a:t> </a:t>
            </a:r>
            <a:r>
              <a:rPr lang="el-GR" sz="2100" dirty="0">
                <a:latin typeface="+mn-lt"/>
              </a:rPr>
              <a:t>δεν προσπορίζει στο διανομέα του έργου και</a:t>
            </a:r>
            <a:r>
              <a:rPr lang="en-GB" sz="2100" dirty="0">
                <a:latin typeface="+mn-lt"/>
              </a:rPr>
              <a:t> </a:t>
            </a:r>
            <a:r>
              <a:rPr lang="el-GR" sz="2100" dirty="0" err="1">
                <a:latin typeface="+mn-lt"/>
              </a:rPr>
              <a:t>αδειοδόχο</a:t>
            </a:r>
            <a:r>
              <a:rPr lang="en-GB" sz="2100" dirty="0">
                <a:latin typeface="+mn-lt"/>
              </a:rPr>
              <a:t> </a:t>
            </a:r>
            <a:r>
              <a:rPr lang="el-GR" sz="2100" dirty="0">
                <a:latin typeface="+mn-lt"/>
              </a:rPr>
              <a:t>έμμεσο οικονομικό όφελος (π.χ. διαφημίσεις) από την προβολή του έργου σε διαδικτυακό τόπο</a:t>
            </a:r>
            <a:endParaRPr lang="en-US" sz="2100" dirty="0">
              <a:latin typeface="+mn-lt"/>
            </a:endParaRPr>
          </a:p>
          <a:p>
            <a:pPr marL="377979" indent="-377979">
              <a:buFont typeface="Arial" panose="020B0604020202020204" pitchFamily="34" charset="0"/>
              <a:buChar char="•"/>
              <a:defRPr/>
            </a:pPr>
            <a:endParaRPr lang="el-GR" sz="2100" dirty="0">
              <a:latin typeface="+mn-lt"/>
            </a:endParaRPr>
          </a:p>
          <a:p>
            <a:pPr>
              <a:defRPr/>
            </a:pPr>
            <a:r>
              <a:rPr lang="el-GR" sz="2100" dirty="0">
                <a:latin typeface="+mn-lt"/>
              </a:rPr>
              <a:t>Ο δικαιούχος μπορεί να παρέχει στον </a:t>
            </a:r>
            <a:r>
              <a:rPr lang="el-GR" sz="2100" dirty="0" err="1">
                <a:latin typeface="+mn-lt"/>
              </a:rPr>
              <a:t>αδειοδόχο</a:t>
            </a:r>
            <a:r>
              <a:rPr lang="el-GR" sz="2100" dirty="0">
                <a:latin typeface="+mn-lt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031" y="1716677"/>
            <a:ext cx="9072563" cy="498903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600" dirty="0" smtClean="0"/>
              <a:t>Οποιαδήποτε </a:t>
            </a:r>
            <a:r>
              <a:rPr lang="el-GR" sz="2600" dirty="0"/>
              <a:t>αναπαραγωγή ή διασκευή του υλικού θα πρέπει να συμπεριλαμβάνει: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200" dirty="0" err="1"/>
              <a:t>τ</a:t>
            </a:r>
            <a:r>
              <a:rPr lang="en-US" sz="2200" dirty="0" smtClean="0"/>
              <a:t>ο </a:t>
            </a:r>
            <a:r>
              <a:rPr lang="en-US" sz="2200" dirty="0" err="1"/>
              <a:t>Σημείωμ</a:t>
            </a:r>
            <a:r>
              <a:rPr lang="en-US" sz="2200" dirty="0"/>
              <a:t>α Αναφοράς</a:t>
            </a:r>
            <a:endParaRPr lang="el-GR" sz="22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200" dirty="0" err="1"/>
              <a:t>τ</a:t>
            </a:r>
            <a:r>
              <a:rPr lang="en-US" sz="2200" dirty="0" smtClean="0"/>
              <a:t>ο </a:t>
            </a:r>
            <a:r>
              <a:rPr lang="en-US" sz="2200" dirty="0" err="1"/>
              <a:t>Σημείωμ</a:t>
            </a:r>
            <a:r>
              <a:rPr lang="en-US" sz="2200" dirty="0"/>
              <a:t>α Αδειοδότησης</a:t>
            </a:r>
            <a:endParaRPr lang="el-GR" sz="22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200" dirty="0" err="1"/>
              <a:t>τ</a:t>
            </a:r>
            <a:r>
              <a:rPr lang="en-US" sz="2200" dirty="0" smtClean="0"/>
              <a:t>η </a:t>
            </a:r>
            <a:r>
              <a:rPr lang="en-US" sz="2200" dirty="0" err="1"/>
              <a:t>δήλωση</a:t>
            </a:r>
            <a:r>
              <a:rPr lang="en-US" sz="2200" dirty="0"/>
              <a:t> </a:t>
            </a:r>
            <a:r>
              <a:rPr lang="el-GR" sz="2200" dirty="0" err="1"/>
              <a:t>Δ</a:t>
            </a:r>
            <a:r>
              <a:rPr lang="en-US" sz="2200" dirty="0" smtClean="0"/>
              <a:t>ια</a:t>
            </a:r>
            <a:r>
              <a:rPr lang="en-US" sz="2200" dirty="0" err="1" smtClean="0"/>
              <a:t>τήρησης</a:t>
            </a:r>
            <a:r>
              <a:rPr lang="en-US" sz="2200" dirty="0" smtClean="0"/>
              <a:t> </a:t>
            </a:r>
            <a:r>
              <a:rPr lang="en-US" sz="2200" dirty="0"/>
              <a:t>Σημειωμάτων</a:t>
            </a:r>
            <a:endParaRPr lang="el-GR" sz="22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200" dirty="0"/>
              <a:t>τ</a:t>
            </a:r>
            <a:r>
              <a:rPr lang="el-GR" sz="2200" dirty="0" smtClean="0"/>
              <a:t>ο Σημείωμα Χρήσης Έργων Τρίτων </a:t>
            </a:r>
            <a:r>
              <a:rPr lang="el-GR" sz="2200" dirty="0"/>
              <a:t>(εφόσον υπάρχει)</a:t>
            </a:r>
          </a:p>
          <a:p>
            <a:pPr marL="0" indent="0">
              <a:buNone/>
              <a:defRPr/>
            </a:pPr>
            <a:r>
              <a:rPr lang="el-GR" sz="2600" dirty="0"/>
              <a:t>μαζί με τους συνοδευόμενους </a:t>
            </a:r>
            <a:r>
              <a:rPr lang="el-GR" sz="2600" dirty="0" err="1"/>
              <a:t>υπερσυνδέσμους</a:t>
            </a:r>
            <a:r>
              <a:rPr lang="el-GR" sz="2600" dirty="0"/>
              <a:t>.</a:t>
            </a:r>
          </a:p>
          <a:p>
            <a:pPr eaLnBrk="1" hangingPunct="1">
              <a:defRPr/>
            </a:pPr>
            <a:endParaRPr lang="el-G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Γραφή Σεναρίου &amp; Κωμωδία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 err="1"/>
              <a:t>Πώς</a:t>
            </a:r>
            <a:r>
              <a:rPr lang="en-US" dirty="0"/>
              <a:t> </a:t>
            </a:r>
            <a:r>
              <a:rPr lang="en-US" dirty="0" err="1"/>
              <a:t>Γράφουμε</a:t>
            </a:r>
            <a:r>
              <a:rPr lang="en-US" dirty="0"/>
              <a:t> </a:t>
            </a:r>
            <a:r>
              <a:rPr lang="en-US" dirty="0" err="1"/>
              <a:t>έν</a:t>
            </a:r>
            <a:r>
              <a:rPr lang="en-US" dirty="0"/>
              <a:t>α Σενάριο.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 err="1"/>
              <a:t>Γλωσσικοί</a:t>
            </a:r>
            <a:r>
              <a:rPr lang="en-US" dirty="0"/>
              <a:t> Κα</a:t>
            </a:r>
            <a:r>
              <a:rPr lang="en-US" dirty="0" err="1"/>
              <a:t>νόνες</a:t>
            </a:r>
            <a:r>
              <a:rPr lang="en-US" dirty="0"/>
              <a:t>.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 err="1"/>
              <a:t>Κωμική</a:t>
            </a:r>
            <a:r>
              <a:rPr lang="en-US" dirty="0"/>
              <a:t> </a:t>
            </a:r>
            <a:r>
              <a:rPr lang="en-US" dirty="0" err="1"/>
              <a:t>Γρ</a:t>
            </a:r>
            <a:r>
              <a:rPr lang="en-US" dirty="0"/>
              <a:t>αφή: Τι είναι αστείο;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 err="1"/>
              <a:t>Εργ</a:t>
            </a:r>
            <a:r>
              <a:rPr lang="en-US" dirty="0"/>
              <a:t>αλεία Δημιουργίας Αστείων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Κλασικές Μορφές Σεναρίου</a:t>
            </a:r>
            <a:endParaRPr lang="en-US">
              <a:latin typeface="Lucida Grande" charset="0"/>
              <a:ea typeface="ヒラギノ角ゴ ProN W6" charset="0"/>
              <a:cs typeface="ヒラギノ角ゴ ProN W6" charset="0"/>
              <a:sym typeface="Lucida Grande" charset="0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1. Μια Στήλη (Ραδιόφωνο)</a:t>
            </a:r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2. Μια Στήλη (Τηλεόραση/Θέατρο)</a:t>
            </a:r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3.Δύο Στήλες (Τηλεόραση)</a:t>
            </a:r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4.Αρίθμησης (Κινηματογράφος)</a:t>
            </a:r>
          </a:p>
        </p:txBody>
      </p:sp>
    </p:spTree>
  </p:cSld>
  <p:clrMapOvr>
    <a:masterClrMapping/>
  </p:clrMapOvr>
  <p:transition spd="med"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8425"/>
            <a:ext cx="9070975" cy="1670050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Βασικοί Κανόνες Συγγραφής Σεναρίου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Συντομί</a:t>
            </a:r>
            <a:r>
              <a:rPr lang="en-US" dirty="0" smtClean="0"/>
              <a:t>α</a:t>
            </a: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2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Ανε</a:t>
            </a:r>
            <a:r>
              <a:rPr lang="en-US" dirty="0" smtClean="0"/>
              <a:t>πίσημος </a:t>
            </a:r>
            <a:r>
              <a:rPr lang="en-US" dirty="0"/>
              <a:t>Τόνος</a:t>
            </a:r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 smtClean="0"/>
              <a:t>3.</a:t>
            </a:r>
            <a:r>
              <a:rPr lang="el-GR" dirty="0" smtClean="0"/>
              <a:t> </a:t>
            </a:r>
            <a:r>
              <a:rPr lang="en-US" dirty="0" smtClean="0"/>
              <a:t>Σα</a:t>
            </a:r>
            <a:r>
              <a:rPr lang="en-US" dirty="0" err="1" smtClean="0"/>
              <a:t>φήνει</a:t>
            </a:r>
            <a:r>
              <a:rPr lang="en-US" dirty="0" smtClean="0"/>
              <a:t>α </a:t>
            </a:r>
            <a:r>
              <a:rPr lang="en-US" dirty="0"/>
              <a:t>(Απλότητα KISS)</a:t>
            </a:r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4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Φυσικότητ</a:t>
            </a:r>
            <a:r>
              <a:rPr lang="en-US" dirty="0" smtClean="0"/>
              <a:t>α  </a:t>
            </a:r>
            <a:r>
              <a:rPr lang="en-US" dirty="0"/>
              <a:t>και Προσωποποίηση</a:t>
            </a:r>
          </a:p>
        </p:txBody>
      </p:sp>
    </p:spTree>
  </p:cSld>
  <p:clrMapOvr>
    <a:masterClrMapping/>
  </p:clrMapOvr>
  <p:transition spd="med"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Γλώσσα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smtClean="0"/>
              <a:t>Απ</a:t>
            </a:r>
            <a:r>
              <a:rPr lang="en-US" dirty="0" err="1" smtClean="0"/>
              <a:t>λότητ</a:t>
            </a:r>
            <a:r>
              <a:rPr lang="en-US" dirty="0" smtClean="0"/>
              <a:t>α</a:t>
            </a: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2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Γρ</a:t>
            </a:r>
            <a:r>
              <a:rPr lang="en-US" dirty="0" smtClean="0"/>
              <a:t>αμματική</a:t>
            </a: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3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Ρήμ</a:t>
            </a:r>
            <a:r>
              <a:rPr lang="en-US" dirty="0" smtClean="0"/>
              <a:t>ατα</a:t>
            </a:r>
            <a:r>
              <a:rPr lang="en-US" sz="2200" dirty="0" smtClean="0"/>
              <a:t> </a:t>
            </a:r>
            <a:r>
              <a:rPr lang="en-US" sz="2200" dirty="0"/>
              <a:t>(Ενεστώτας και Ενεργητική Φωνή)</a:t>
            </a:r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4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smtClean="0"/>
              <a:t>Επ</a:t>
            </a:r>
            <a:r>
              <a:rPr lang="en-US" dirty="0" err="1" smtClean="0"/>
              <a:t>ιλογή</a:t>
            </a:r>
            <a:r>
              <a:rPr lang="en-US" dirty="0" smtClean="0"/>
              <a:t> </a:t>
            </a:r>
            <a:r>
              <a:rPr lang="en-US" dirty="0" err="1"/>
              <a:t>Λέξης</a:t>
            </a:r>
            <a:endParaRPr lang="en-US" dirty="0"/>
          </a:p>
        </p:txBody>
      </p:sp>
    </p:spTree>
  </p:cSld>
  <p:clrMapOvr>
    <a:masterClrMapping/>
  </p:clrMapOvr>
  <p:transition spd="med">
    <p:cover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Γλώσσα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5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Στίξη</a:t>
            </a: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6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Συντομογρ</a:t>
            </a:r>
            <a:r>
              <a:rPr lang="en-US" dirty="0" smtClean="0"/>
              <a:t>αφίες</a:t>
            </a:r>
            <a:endParaRPr lang="en-US" dirty="0"/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7. </a:t>
            </a:r>
            <a:r>
              <a:rPr lang="en-US" dirty="0" err="1"/>
              <a:t>Προσοχή</a:t>
            </a:r>
            <a:r>
              <a:rPr lang="en-US" dirty="0"/>
              <a:t> </a:t>
            </a:r>
            <a:r>
              <a:rPr lang="en-US" dirty="0" err="1"/>
              <a:t>στ</a:t>
            </a:r>
            <a:r>
              <a:rPr lang="en-US" dirty="0"/>
              <a:t>α ”ευαίσθητα” θέματα</a:t>
            </a:r>
          </a:p>
          <a:p>
            <a: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dirty="0"/>
              <a:t>8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n-US" dirty="0" err="1" smtClean="0"/>
              <a:t>Ακρί</a:t>
            </a:r>
            <a:r>
              <a:rPr lang="en-US" dirty="0" smtClean="0"/>
              <a:t>βεια </a:t>
            </a:r>
            <a:r>
              <a:rPr lang="en-US" dirty="0"/>
              <a:t>και Έρευνα</a:t>
            </a:r>
          </a:p>
        </p:txBody>
      </p:sp>
    </p:spTree>
  </p:cSld>
  <p:clrMapOvr>
    <a:masterClrMapping/>
  </p:clrMapOvr>
  <p:transition spd="med"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Κωμωδία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idx="1"/>
          </p:nvPr>
        </p:nvSpPr>
        <p:spPr>
          <a:xfrm>
            <a:off x="287784" y="1768475"/>
            <a:ext cx="9286429" cy="5791200"/>
          </a:xfrm>
          <a:ln/>
        </p:spPr>
        <p:txBody>
          <a:bodyPr/>
          <a:lstStyle/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US" dirty="0"/>
          </a:p>
          <a:p>
            <a:pPr marL="863600" indent="-646113"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4400" dirty="0" err="1"/>
              <a:t>Γι</a:t>
            </a:r>
            <a:r>
              <a:rPr lang="en-US" sz="4400" dirty="0"/>
              <a:t>ατί Γελάμε;</a:t>
            </a:r>
          </a:p>
        </p:txBody>
      </p:sp>
    </p:spTree>
  </p:cSld>
  <p:clrMapOvr>
    <a:masterClrMapping/>
  </p:clrMapOvr>
  <p:transition spd="med">
    <p:cover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Patricia Keith-Spiegel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800" dirty="0"/>
              <a:t>1.Έκπ</a:t>
            </a:r>
            <a:r>
              <a:rPr lang="en-US" sz="2800" dirty="0" err="1"/>
              <a:t>ληξη</a:t>
            </a:r>
            <a:r>
              <a:rPr lang="en-US" sz="2800" dirty="0"/>
              <a:t> (Surprise)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800" dirty="0"/>
              <a:t>2.Ανωτερότητα (Superiority)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800" dirty="0"/>
              <a:t>3.Βιολογική </a:t>
            </a:r>
            <a:r>
              <a:rPr lang="en-US" sz="2800" dirty="0" err="1"/>
              <a:t>Θεώρηση</a:t>
            </a:r>
            <a:r>
              <a:rPr lang="en-US" sz="2800" dirty="0"/>
              <a:t> (Biological)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800" dirty="0"/>
              <a:t>4.Δυσα</a:t>
            </a:r>
            <a:r>
              <a:rPr lang="en-US" sz="2800" dirty="0" err="1"/>
              <a:t>ρμονί</a:t>
            </a:r>
            <a:r>
              <a:rPr lang="en-US" sz="2800" dirty="0"/>
              <a:t>α (Incongruity)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800" dirty="0"/>
              <a:t>5.Αμφιθυμία (Ambivalence)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800" dirty="0"/>
              <a:t>6.Απ</a:t>
            </a:r>
            <a:r>
              <a:rPr lang="en-US" sz="2800" dirty="0" err="1"/>
              <a:t>οσυμ</a:t>
            </a:r>
            <a:r>
              <a:rPr lang="en-US" sz="2800" dirty="0"/>
              <a:t>πίεση (Release)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800" dirty="0"/>
              <a:t>7.Δομική </a:t>
            </a:r>
            <a:r>
              <a:rPr lang="en-US" sz="2800" dirty="0" err="1"/>
              <a:t>Θεώρηση</a:t>
            </a:r>
            <a:r>
              <a:rPr lang="en-US" sz="2800" dirty="0"/>
              <a:t> (Configurational)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800" dirty="0"/>
              <a:t>8.Ψυχανα</a:t>
            </a:r>
            <a:r>
              <a:rPr lang="en-US" sz="2800" dirty="0" err="1"/>
              <a:t>λυτική</a:t>
            </a:r>
            <a:r>
              <a:rPr lang="en-US" sz="2800" dirty="0"/>
              <a:t> </a:t>
            </a:r>
            <a:r>
              <a:rPr lang="en-US" sz="2800" dirty="0" err="1"/>
              <a:t>Θεώρηση</a:t>
            </a:r>
            <a:endParaRPr lang="en-US" sz="2800" dirty="0"/>
          </a:p>
        </p:txBody>
      </p:sp>
    </p:spTree>
  </p:cSld>
  <p:clrMapOvr>
    <a:masterClrMapping/>
  </p:clrMapOvr>
  <p:transition spd="med"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95250"/>
            <a:ext cx="9070975" cy="1673225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</a:tabLst>
            </a:pPr>
            <a:r>
              <a:rPr lang="en-US"/>
              <a:t>Πρώτο Βήμα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5791200"/>
          </a:xfrm>
          <a:ln/>
        </p:spPr>
        <p:txBody>
          <a:bodyPr/>
          <a:lstStyle/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Η Φαντασία είναι Αστεία...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Αναρωτηθείτε: What if?</a:t>
            </a:r>
          </a:p>
          <a:p>
            <a:pPr marL="863600" indent="-646113">
              <a:buClr>
                <a:srgbClr val="CCCCCC"/>
              </a:buClr>
              <a:buSzPct val="44000"/>
              <a:buFont typeface="Wingdings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Observational Humor</a:t>
            </a:r>
          </a:p>
          <a:p>
            <a:pPr marL="863600" indent="-6461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8991600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/>
              <a:t>Παρατήρηση</a:t>
            </a:r>
          </a:p>
        </p:txBody>
      </p:sp>
    </p:spTree>
  </p:cSld>
  <p:clrMapOvr>
    <a:masterClrMapping/>
  </p:clrMapOvr>
  <p:transition spd="med">
    <p:cover dir="d"/>
  </p:transition>
</p:sld>
</file>

<file path=ppt/theme/theme1.xml><?xml version="1.0" encoding="utf-8"?>
<a:theme xmlns:a="http://schemas.openxmlformats.org/drawingml/2006/main" name="Uo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Pages>0</Pages>
  <Words>513</Words>
  <Characters>0</Characters>
  <Application>Microsoft Office PowerPoint</Application>
  <PresentationFormat>Custom</PresentationFormat>
  <Lines>0</Lines>
  <Paragraphs>115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ＭＳ Ｐゴシック</vt:lpstr>
      <vt:lpstr>Arial</vt:lpstr>
      <vt:lpstr>Calibri</vt:lpstr>
      <vt:lpstr>Lucida Grande</vt:lpstr>
      <vt:lpstr>Wingdings</vt:lpstr>
      <vt:lpstr>ヒラギノ角ゴ ProN W3</vt:lpstr>
      <vt:lpstr>ヒラギノ角ゴ ProN W6</vt:lpstr>
      <vt:lpstr>UoA</vt:lpstr>
      <vt:lpstr>Τηλεοπτική και Ραδιοφωνική Παραγωγή</vt:lpstr>
      <vt:lpstr>Γραφή Σεναρίου &amp; Κωμωδία</vt:lpstr>
      <vt:lpstr>Κλασικές Μορφές Σεναρίου</vt:lpstr>
      <vt:lpstr>Βασικοί Κανόνες Συγγραφής Σεναρίου</vt:lpstr>
      <vt:lpstr>Γλώσσα</vt:lpstr>
      <vt:lpstr>Γλώσσα</vt:lpstr>
      <vt:lpstr>Κωμωδία</vt:lpstr>
      <vt:lpstr>Patricia Keith-Spiegel</vt:lpstr>
      <vt:lpstr>Πρώτο Βήμα</vt:lpstr>
      <vt:lpstr>Δομικά Υλικά του Χιούμορ</vt:lpstr>
      <vt:lpstr>ΤΗRΕΕ'S A Rule</vt:lpstr>
      <vt:lpstr>Must Read...</vt:lpstr>
      <vt:lpstr>Must See...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Γραφή Σεναρίου &amp; Κωμωδία</dc:title>
  <dc:creator>SofosNick</dc:creator>
  <cp:lastModifiedBy>Uoa</cp:lastModifiedBy>
  <cp:revision>5</cp:revision>
  <dcterms:modified xsi:type="dcterms:W3CDTF">2016-07-06T10:49:34Z</dcterms:modified>
</cp:coreProperties>
</file>