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256" r:id="rId2"/>
    <p:sldId id="265" r:id="rId3"/>
    <p:sldId id="301" r:id="rId4"/>
    <p:sldId id="302" r:id="rId5"/>
    <p:sldId id="303" r:id="rId6"/>
    <p:sldId id="304" r:id="rId7"/>
    <p:sldId id="305" r:id="rId8"/>
    <p:sldId id="306" r:id="rId9"/>
    <p:sldId id="307" r:id="rId10"/>
    <p:sldId id="311" r:id="rId11"/>
    <p:sldId id="308" r:id="rId12"/>
    <p:sldId id="309" r:id="rId13"/>
    <p:sldId id="310"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44" r:id="rId38"/>
    <p:sldId id="345" r:id="rId39"/>
    <p:sldId id="346" r:id="rId40"/>
    <p:sldId id="347" r:id="rId41"/>
    <p:sldId id="348" r:id="rId42"/>
    <p:sldId id="335" r:id="rId43"/>
    <p:sldId id="336" r:id="rId44"/>
    <p:sldId id="337" r:id="rId45"/>
    <p:sldId id="338" r:id="rId46"/>
    <p:sldId id="350" r:id="rId47"/>
    <p:sldId id="351" r:id="rId48"/>
    <p:sldId id="352" r:id="rId49"/>
    <p:sldId id="353" r:id="rId50"/>
    <p:sldId id="354" r:id="rId51"/>
    <p:sldId id="355" r:id="rId52"/>
    <p:sldId id="356" r:id="rId53"/>
    <p:sldId id="357" r:id="rId54"/>
    <p:sldId id="358" r:id="rId55"/>
    <p:sldId id="359" r:id="rId56"/>
    <p:sldId id="360" r:id="rId57"/>
    <p:sldId id="361" r:id="rId58"/>
    <p:sldId id="362" r:id="rId59"/>
    <p:sldId id="363" r:id="rId60"/>
    <p:sldId id="364" r:id="rId61"/>
    <p:sldId id="365" r:id="rId62"/>
    <p:sldId id="366" r:id="rId63"/>
    <p:sldId id="367" r:id="rId64"/>
    <p:sldId id="369" r:id="rId65"/>
    <p:sldId id="370" r:id="rId66"/>
    <p:sldId id="371" r:id="rId67"/>
    <p:sldId id="373" r:id="rId68"/>
    <p:sldId id="374" r:id="rId69"/>
    <p:sldId id="375" r:id="rId70"/>
    <p:sldId id="376" r:id="rId71"/>
    <p:sldId id="377" r:id="rId72"/>
    <p:sldId id="378" r:id="rId73"/>
    <p:sldId id="379" r:id="rId74"/>
    <p:sldId id="380" r:id="rId75"/>
    <p:sldId id="382" r:id="rId76"/>
    <p:sldId id="383" r:id="rId77"/>
    <p:sldId id="381" r:id="rId78"/>
    <p:sldId id="384" r:id="rId79"/>
    <p:sldId id="385" r:id="rId80"/>
    <p:sldId id="386" r:id="rId81"/>
    <p:sldId id="387" r:id="rId82"/>
    <p:sldId id="388" r:id="rId83"/>
    <p:sldId id="389" r:id="rId84"/>
    <p:sldId id="390" r:id="rId85"/>
    <p:sldId id="391" r:id="rId86"/>
    <p:sldId id="392" r:id="rId87"/>
    <p:sldId id="393" r:id="rId88"/>
    <p:sldId id="280" r:id="rId89"/>
    <p:sldId id="290" r:id="rId90"/>
    <p:sldId id="295" r:id="rId91"/>
    <p:sldId id="299" r:id="rId92"/>
    <p:sldId id="292" r:id="rId93"/>
    <p:sldId id="291" r:id="rId94"/>
    <p:sldId id="294" r:id="rId9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5"/>
            <p14:sldId id="301"/>
            <p14:sldId id="302"/>
            <p14:sldId id="303"/>
            <p14:sldId id="304"/>
            <p14:sldId id="305"/>
            <p14:sldId id="306"/>
            <p14:sldId id="307"/>
            <p14:sldId id="311"/>
            <p14:sldId id="308"/>
            <p14:sldId id="309"/>
            <p14:sldId id="310"/>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44"/>
            <p14:sldId id="345"/>
            <p14:sldId id="346"/>
            <p14:sldId id="347"/>
            <p14:sldId id="348"/>
            <p14:sldId id="335"/>
            <p14:sldId id="336"/>
            <p14:sldId id="337"/>
            <p14:sldId id="338"/>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9"/>
            <p14:sldId id="370"/>
            <p14:sldId id="371"/>
            <p14:sldId id="373"/>
            <p14:sldId id="374"/>
            <p14:sldId id="375"/>
            <p14:sldId id="376"/>
            <p14:sldId id="377"/>
            <p14:sldId id="378"/>
            <p14:sldId id="379"/>
            <p14:sldId id="380"/>
            <p14:sldId id="382"/>
            <p14:sldId id="383"/>
            <p14:sldId id="381"/>
            <p14:sldId id="384"/>
            <p14:sldId id="385"/>
            <p14:sldId id="386"/>
            <p14:sldId id="387"/>
            <p14:sldId id="388"/>
            <p14:sldId id="389"/>
            <p14:sldId id="390"/>
            <p14:sldId id="391"/>
            <p14:sldId id="392"/>
            <p14:sldId id="393"/>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9290" autoAdjust="0"/>
  </p:normalViewPr>
  <p:slideViewPr>
    <p:cSldViewPr>
      <p:cViewPr varScale="1">
        <p:scale>
          <a:sx n="76" d="100"/>
          <a:sy n="76" d="100"/>
        </p:scale>
        <p:origin x="432" y="84"/>
      </p:cViewPr>
      <p:guideLst>
        <p:guide orient="horz" pos="2160"/>
        <p:guide pos="2880"/>
      </p:guideLst>
    </p:cSldViewPr>
  </p:slideViewPr>
  <p:outlineViewPr>
    <p:cViewPr>
      <p:scale>
        <a:sx n="33" d="100"/>
        <a:sy n="33" d="100"/>
      </p:scale>
      <p:origin x="48" y="8830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25/1/2016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91</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94</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r>
              <a:rPr lang="el-GR" sz="1000" baseline="0" dirty="0" smtClean="0">
                <a:solidFill>
                  <a:srgbClr val="5075BC"/>
                </a:solidFill>
              </a:rPr>
              <a:t>Γενική Εισαγωγή στην τέχνη της ερμηνείας στον ελληνικό και ιουδαϊκό κόσμο 1</a:t>
            </a:r>
            <a:endParaRPr lang="en-US" sz="1000" baseline="0" dirty="0" smtClean="0">
              <a:solidFill>
                <a:srgbClr val="5075BC"/>
              </a:solidFill>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3" Type="http://schemas.openxmlformats.org/officeDocument/2006/relationships/hyperlink" Target="http://eclass.uoa.gr/courses/SOCTHEOL10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hyperlink" Target="http://opencourses.uoa.gr/courses/SOCTHEOL10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solidFill>
                  <a:srgbClr val="5075BC"/>
                </a:solidFill>
              </a:rPr>
              <a:t>Ερμηνεία και ερμηνευτική της Καινής Διαθήκης</a:t>
            </a:r>
            <a:endParaRPr lang="en-US" dirty="0"/>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1</a:t>
            </a:r>
            <a:r>
              <a:rPr lang="el-GR" sz="2800" dirty="0" smtClean="0">
                <a:solidFill>
                  <a:srgbClr val="5075BC"/>
                </a:solidFill>
                <a:latin typeface="+mj-lt"/>
                <a:ea typeface="+mj-ea"/>
                <a:cs typeface="+mj-cs"/>
              </a:rPr>
              <a:t>: </a:t>
            </a:r>
            <a:r>
              <a:rPr lang="en-US" sz="2800" dirty="0" smtClean="0"/>
              <a:t>H </a:t>
            </a:r>
            <a:r>
              <a:rPr lang="el-GR" sz="2800" dirty="0" smtClean="0"/>
              <a:t>τέχνη </a:t>
            </a:r>
            <a:r>
              <a:rPr lang="el-GR" sz="2800" dirty="0"/>
              <a:t>της </a:t>
            </a:r>
            <a:r>
              <a:rPr lang="el-GR" sz="2800"/>
              <a:t>ερμηνείας </a:t>
            </a:r>
            <a:r>
              <a:rPr lang="el-GR" sz="2800" smtClean="0"/>
              <a:t>1</a:t>
            </a:r>
            <a:endParaRPr lang="en-US" sz="2800" dirty="0" smtClean="0"/>
          </a:p>
          <a:p>
            <a:endParaRPr lang="el-GR" sz="2800" dirty="0" smtClean="0"/>
          </a:p>
          <a:p>
            <a:r>
              <a:rPr lang="el-GR" sz="2800" dirty="0"/>
              <a:t>Σωτήριος Δεσπότης</a:t>
            </a:r>
          </a:p>
          <a:p>
            <a:r>
              <a:rPr lang="el-GR" sz="2800" dirty="0"/>
              <a:t>Θεολογική Σχολή</a:t>
            </a:r>
          </a:p>
          <a:p>
            <a:r>
              <a:rPr lang="el-GR" sz="2800" dirty="0"/>
              <a:t>Τμήμα Κοινωνικής Θεολογίας</a:t>
            </a:r>
            <a:endParaRPr lang="en-US"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a:t>
            </a:r>
            <a:r>
              <a:rPr lang="el-GR" i="1" dirty="0"/>
              <a:t>Διαθήκη</a:t>
            </a:r>
            <a:r>
              <a:rPr lang="el-GR" dirty="0"/>
              <a:t> είχε γίνει </a:t>
            </a:r>
            <a:r>
              <a:rPr lang="el-GR" b="1" i="1" dirty="0"/>
              <a:t>Νόμος</a:t>
            </a:r>
            <a:r>
              <a:rPr lang="el-GR" dirty="0"/>
              <a:t> </a:t>
            </a:r>
            <a:endParaRPr lang="en-US" dirty="0"/>
          </a:p>
        </p:txBody>
      </p:sp>
      <p:sp>
        <p:nvSpPr>
          <p:cNvPr id="3" name="Content Placeholder 2"/>
          <p:cNvSpPr>
            <a:spLocks noGrp="1"/>
          </p:cNvSpPr>
          <p:nvPr>
            <p:ph idx="1"/>
          </p:nvPr>
        </p:nvSpPr>
        <p:spPr/>
        <p:txBody>
          <a:bodyPr>
            <a:normAutofit lnSpcReduction="10000"/>
          </a:bodyPr>
          <a:lstStyle/>
          <a:p>
            <a:r>
              <a:rPr lang="el-GR" dirty="0"/>
              <a:t> </a:t>
            </a:r>
            <a:r>
              <a:rPr lang="el-GR" i="1" dirty="0"/>
              <a:t>Ο Νόμος, σε αρκετές περιπτώσεις δεν περιέχει καμιά απάντηση στις ανάγκες του σήμερα, ενώ η βασική διάκριση των εντολών του Θεού σε λατρευτικές και ηθικές διατάξεις εξαλείφεται. </a:t>
            </a:r>
            <a:r>
              <a:rPr lang="el-GR" dirty="0"/>
              <a:t>Ως ιδεώδες της καθημερινότητας προβάλλεται </a:t>
            </a:r>
            <a:r>
              <a:rPr lang="el-GR" b="1" dirty="0"/>
              <a:t>η λατρευτική αγιότητα</a:t>
            </a:r>
            <a:r>
              <a:rPr lang="el-GR" dirty="0"/>
              <a:t>, η οποία δεν εννοείται ενεργητικά ως διακονία της οικουμένης αλλά παθητικά, ως προσωπικός αφορισμός και τέλεια απομόνωση από το θεωρούμενο ως ακάθαρτο περιβάλλον. </a:t>
            </a:r>
          </a:p>
        </p:txBody>
      </p:sp>
    </p:spTree>
    <p:extLst>
      <p:ext uri="{BB962C8B-B14F-4D97-AF65-F5344CB8AC3E}">
        <p14:creationId xmlns:p14="http://schemas.microsoft.com/office/powerpoint/2010/main" val="3991319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Οι </a:t>
            </a:r>
            <a:r>
              <a:rPr lang="el-GR" dirty="0"/>
              <a:t>θεολόγοι και </a:t>
            </a:r>
            <a:r>
              <a:rPr lang="el-GR" i="1" dirty="0"/>
              <a:t>ταυτόχρονα</a:t>
            </a:r>
            <a:r>
              <a:rPr lang="el-GR" dirty="0"/>
              <a:t> </a:t>
            </a:r>
            <a:r>
              <a:rPr lang="el-GR" b="1" i="1" dirty="0"/>
              <a:t>νομικοί,</a:t>
            </a:r>
            <a:r>
              <a:rPr lang="el-GR" b="1" dirty="0"/>
              <a:t> Γραμματείς</a:t>
            </a:r>
            <a:r>
              <a:rPr lang="el-GR" dirty="0"/>
              <a:t> </a:t>
            </a:r>
            <a:endParaRPr lang="en-US" dirty="0"/>
          </a:p>
        </p:txBody>
      </p:sp>
      <p:sp>
        <p:nvSpPr>
          <p:cNvPr id="3" name="Content Placeholder 2"/>
          <p:cNvSpPr>
            <a:spLocks noGrp="1"/>
          </p:cNvSpPr>
          <p:nvPr>
            <p:ph idx="1"/>
          </p:nvPr>
        </p:nvSpPr>
        <p:spPr/>
        <p:txBody>
          <a:bodyPr/>
          <a:lstStyle/>
          <a:p>
            <a:r>
              <a:rPr lang="el-GR" dirty="0"/>
              <a:t>δε θέλουν να διεισδύσουν στο νου του συγγραφέα και να καταλάβουν τι λέει, αλλά να εξάγουν τα από κείμενα απαντήσεις στα μεγάλα προβλήματα τςη εποχής τους. Κάτω από αυτές τις προϋποθέσεις Δεσπόζουν οι δύο βασικές σχολές ερμηνείας του Νόμου. οι Φαρισσαίοι και οι Σαδουκαίοι</a:t>
            </a:r>
            <a:endParaRPr lang="en-US" dirty="0"/>
          </a:p>
        </p:txBody>
      </p:sp>
    </p:spTree>
    <p:extLst>
      <p:ext uri="{BB962C8B-B14F-4D97-AF65-F5344CB8AC3E}">
        <p14:creationId xmlns:p14="http://schemas.microsoft.com/office/powerpoint/2010/main" val="3346938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ΠΑΤΡΙΑΡΧΗΣ ΤΩΝ ΓΡΑΜΜΑΤΕΩΝ Ο ΕΣΔΡΑΣ</a:t>
            </a:r>
            <a:endParaRPr lang="en-US" dirty="0"/>
          </a:p>
        </p:txBody>
      </p:sp>
      <p:sp>
        <p:nvSpPr>
          <p:cNvPr id="3" name="Content Placeholder 2"/>
          <p:cNvSpPr>
            <a:spLocks noGrp="1"/>
          </p:cNvSpPr>
          <p:nvPr>
            <p:ph idx="1"/>
          </p:nvPr>
        </p:nvSpPr>
        <p:spPr/>
        <p:txBody>
          <a:bodyPr/>
          <a:lstStyle/>
          <a:p>
            <a:r>
              <a:rPr lang="el-GR" dirty="0"/>
              <a:t>Προκειμένου να προσαρμοστεί ο Νόμος στις ανάγκες του σήμερα, αναπτύχθηκε από τους Φαρισαίους η προφορική παράδοση, η οποία απέκτησε ίσο κύρος με τη γραπτή, αφού θεωρούσαν ότι αποκαλύφθηκε και αυτή στο Σινά . </a:t>
            </a:r>
          </a:p>
        </p:txBody>
      </p:sp>
    </p:spTree>
    <p:extLst>
      <p:ext uri="{BB962C8B-B14F-4D97-AF65-F5344CB8AC3E}">
        <p14:creationId xmlns:p14="http://schemas.microsoft.com/office/powerpoint/2010/main" val="2840772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ΜΕΤΑΦΡΑΣΕΙΣ ΚΕΙΜΕΝΩΝ</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Ταυτόχρονα τα ιερά κείμενα μεταφράζονταν-παραφράζονταν στην καθομιλουμένη γλώσσα του λαού, την αραμαϊκή από τον </a:t>
            </a:r>
            <a:r>
              <a:rPr lang="el-GR" i="1" dirty="0"/>
              <a:t>μεθουργκεμάν </a:t>
            </a:r>
            <a:r>
              <a:rPr lang="el-GR" dirty="0"/>
              <a:t>(διερμηνέα). Σε αυτά τα </a:t>
            </a:r>
            <a:r>
              <a:rPr lang="el-GR" b="1" dirty="0"/>
              <a:t>Ταργκούμ</a:t>
            </a:r>
            <a:r>
              <a:rPr lang="el-GR" dirty="0"/>
              <a:t> (γνωστό είναι το βαβυλωνιακό του </a:t>
            </a:r>
            <a:r>
              <a:rPr lang="el-GR" b="1" dirty="0"/>
              <a:t>Όνκελος</a:t>
            </a:r>
            <a:r>
              <a:rPr lang="el-GR" dirty="0"/>
              <a:t>. Σημειωτέον ότι η γραφή του μασοριτικού κειμένου ήταν αφωνηέντιστη, οπότε «το παιχνίδι» με τα φωνήεντα αποκάλυπτε «μια άλλη αλήθεια». </a:t>
            </a:r>
          </a:p>
          <a:p>
            <a:pPr>
              <a:lnSpc>
                <a:spcPct val="90000"/>
              </a:lnSpc>
            </a:pPr>
            <a:r>
              <a:rPr lang="el-GR" dirty="0"/>
              <a:t/>
            </a:r>
            <a:br>
              <a:rPr lang="el-GR" dirty="0"/>
            </a:br>
            <a:r>
              <a:rPr lang="el-GR" dirty="0"/>
              <a:t>Υπάρχουν όμως και παλαιστινά Ταργκούμ με ελεύθερη απόδοση, σχόλια και συμπληρώσεις</a:t>
            </a:r>
            <a:endParaRPr lang="en-US" dirty="0"/>
          </a:p>
        </p:txBody>
      </p:sp>
    </p:spTree>
    <p:extLst>
      <p:ext uri="{BB962C8B-B14F-4D97-AF65-F5344CB8AC3E}">
        <p14:creationId xmlns:p14="http://schemas.microsoft.com/office/powerpoint/2010/main" val="55885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ΜΕΤΑΦΡΑΣΗ ΤΩΝ 70</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l-GR" dirty="0"/>
              <a:t>Στην Αλεξάνδρεια το 2ο αι. ο διευθυντής της βιβλιοθήκης του Μουσείου της Αλεξάνδρειας Δημήτριος Φαληρεύς εισηγήθηκε στον Πτολεμαίο Β’ τον Φιλάδελφο (285-247π.Χ) τη μετάφραση της Πεντατεύχου τη γνωστή ως </a:t>
            </a:r>
            <a:r>
              <a:rPr lang="el-GR" b="1" dirty="0"/>
              <a:t>των Ο</a:t>
            </a:r>
            <a:r>
              <a:rPr lang="el-GR" dirty="0"/>
              <a:t>΄. Η απόδοση ιδίως του </a:t>
            </a:r>
            <a:r>
              <a:rPr lang="el-GR" i="1" dirty="0"/>
              <a:t>ακοινώνητου </a:t>
            </a:r>
            <a:r>
              <a:rPr lang="el-GR" dirty="0"/>
              <a:t>προσωπικού ονόματος του Θεού </a:t>
            </a:r>
            <a:r>
              <a:rPr lang="el-GR" b="1" dirty="0"/>
              <a:t>Γιαχβέ</a:t>
            </a:r>
            <a:r>
              <a:rPr lang="el-GR" dirty="0"/>
              <a:t> με το όνομα </a:t>
            </a:r>
            <a:r>
              <a:rPr lang="el-GR" b="1" i="1" dirty="0"/>
              <a:t>Κύριος</a:t>
            </a:r>
            <a:r>
              <a:rPr lang="el-GR" dirty="0"/>
              <a:t> είναι, κατά τον </a:t>
            </a:r>
            <a:r>
              <a:rPr lang="en-US" dirty="0"/>
              <a:t>J</a:t>
            </a:r>
            <a:r>
              <a:rPr lang="el-GR" dirty="0"/>
              <a:t>. </a:t>
            </a:r>
            <a:r>
              <a:rPr lang="en-US" dirty="0"/>
              <a:t>Ziegler</a:t>
            </a:r>
            <a:r>
              <a:rPr lang="el-GR" dirty="0"/>
              <a:t>, </a:t>
            </a:r>
            <a:r>
              <a:rPr lang="el-GR" i="1" dirty="0"/>
              <a:t>η σημαντικότερη παράφραση στην ιστορία όλων των μεταφράσεων και μια πράξις μεγαλειώδης</a:t>
            </a:r>
            <a:r>
              <a:rPr lang="el-GR" dirty="0"/>
              <a:t>, αφού με αυτόν τον τρόπο παρουσιάστηκε ο Θεός του ισραηλιτικού γκέτο της Αλεξάνδρειας, ως ο κυρίαρχος Θεός της Ιστορίας και του Κόσμου. </a:t>
            </a:r>
          </a:p>
        </p:txBody>
      </p:sp>
    </p:spTree>
    <p:extLst>
      <p:ext uri="{BB962C8B-B14F-4D97-AF65-F5344CB8AC3E}">
        <p14:creationId xmlns:p14="http://schemas.microsoft.com/office/powerpoint/2010/main" val="2311466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ΜΕΓΑΛΗ Η ΑΞΙΑ ΤΗΣ ΜΕΤΑΦΡΑΣΗΣ ΤΩΝ  </a:t>
            </a:r>
            <a:r>
              <a:rPr lang="el-GR" dirty="0" smtClean="0"/>
              <a:t>70</a:t>
            </a:r>
            <a:endParaRPr lang="en-US" dirty="0"/>
          </a:p>
        </p:txBody>
      </p:sp>
      <p:sp>
        <p:nvSpPr>
          <p:cNvPr id="3" name="Content Placeholder 2"/>
          <p:cNvSpPr>
            <a:spLocks noGrp="1"/>
          </p:cNvSpPr>
          <p:nvPr>
            <p:ph idx="1"/>
          </p:nvPr>
        </p:nvSpPr>
        <p:spPr/>
        <p:txBody>
          <a:bodyPr/>
          <a:lstStyle/>
          <a:p>
            <a:r>
              <a:rPr lang="el-GR" dirty="0"/>
              <a:t>Αυτή η μετάφραση αποτέλεσε για τους κοσμοπολίτες Ιουδαίους την κατεξοχήν </a:t>
            </a:r>
            <a:r>
              <a:rPr lang="el-GR" b="1" i="1" dirty="0"/>
              <a:t>εξήγηση</a:t>
            </a:r>
            <a:r>
              <a:rPr lang="el-GR" b="1" dirty="0"/>
              <a:t> </a:t>
            </a:r>
            <a:r>
              <a:rPr lang="el-GR" dirty="0"/>
              <a:t>του κηρύγματος των προφητών και ταυτόχρονα για τους Έλληνες την </a:t>
            </a:r>
            <a:r>
              <a:rPr lang="el-GR" b="1" i="1" dirty="0"/>
              <a:t>εισήγηση</a:t>
            </a:r>
            <a:r>
              <a:rPr lang="el-GR" dirty="0"/>
              <a:t> του μηνύματος αυτού σε έναν κόσμο, ο οποίος αν και ήταν ενοποιημένος πολιτικά και γλωσσικά, ψυχικά-υπαρξιακά ήταν κατακερματισμένος.</a:t>
            </a:r>
          </a:p>
        </p:txBody>
      </p:sp>
    </p:spTree>
    <p:extLst>
      <p:ext uri="{BB962C8B-B14F-4D97-AF65-F5344CB8AC3E}">
        <p14:creationId xmlns:p14="http://schemas.microsoft.com/office/powerpoint/2010/main" val="1282500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ΚΑΝΟΝΕΣ ΕΡΜΗΝΕΙΑΣ ΤΟΥ ΧΙΛΛΕΛ</a:t>
            </a:r>
            <a:endParaRPr lang="en-US" dirty="0"/>
          </a:p>
        </p:txBody>
      </p:sp>
      <p:sp>
        <p:nvSpPr>
          <p:cNvPr id="3" name="Content Placeholder 2"/>
          <p:cNvSpPr>
            <a:spLocks noGrp="1"/>
          </p:cNvSpPr>
          <p:nvPr>
            <p:ph idx="1"/>
          </p:nvPr>
        </p:nvSpPr>
        <p:spPr/>
        <p:txBody>
          <a:bodyPr/>
          <a:lstStyle/>
          <a:p>
            <a:r>
              <a:rPr lang="el-GR" dirty="0"/>
              <a:t>Στην ερμηνεία των ιερών κειμένων εφαρμόζονταν επτά ερμηνευτικές κανόνες/Μidoth οι οποίοι αποδίδονται στο Χιλλέλ (20 π.Χ. – 15 μ.Χ.) που τους συστηματο­ποίησε. </a:t>
            </a:r>
          </a:p>
        </p:txBody>
      </p:sp>
    </p:spTree>
    <p:extLst>
      <p:ext uri="{BB962C8B-B14F-4D97-AF65-F5344CB8AC3E}">
        <p14:creationId xmlns:p14="http://schemas.microsoft.com/office/powerpoint/2010/main" val="2900778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1-ος   ΚΑΝΟΝΑΣ</a:t>
            </a:r>
            <a:endParaRPr lang="en-US" dirty="0"/>
          </a:p>
        </p:txBody>
      </p:sp>
      <p:sp>
        <p:nvSpPr>
          <p:cNvPr id="3" name="Content Placeholder 2"/>
          <p:cNvSpPr>
            <a:spLocks noGrp="1"/>
          </p:cNvSpPr>
          <p:nvPr>
            <p:ph idx="1"/>
          </p:nvPr>
        </p:nvSpPr>
        <p:spPr/>
        <p:txBody>
          <a:bodyPr/>
          <a:lstStyle/>
          <a:p>
            <a:r>
              <a:rPr lang="en-US" b="1" dirty="0" err="1"/>
              <a:t>Qal</a:t>
            </a:r>
            <a:r>
              <a:rPr lang="en-US" b="1" dirty="0"/>
              <a:t> </a:t>
            </a:r>
            <a:r>
              <a:rPr lang="en-US" b="1" dirty="0" err="1"/>
              <a:t>wa</a:t>
            </a:r>
            <a:r>
              <a:rPr lang="el-GR" b="1" dirty="0"/>
              <a:t>-</a:t>
            </a:r>
            <a:r>
              <a:rPr lang="en-US" b="1" dirty="0" err="1"/>
              <a:t>chomer</a:t>
            </a:r>
            <a:r>
              <a:rPr lang="el-GR" dirty="0"/>
              <a:t>: Από το έλαττον προς το μείζον (</a:t>
            </a:r>
            <a:r>
              <a:rPr lang="en-US" dirty="0"/>
              <a:t>a </a:t>
            </a:r>
            <a:r>
              <a:rPr lang="en-US" dirty="0" err="1"/>
              <a:t>minori</a:t>
            </a:r>
            <a:r>
              <a:rPr lang="en-US" dirty="0"/>
              <a:t> ad </a:t>
            </a:r>
            <a:r>
              <a:rPr lang="en-US" dirty="0" err="1"/>
              <a:t>majus</a:t>
            </a:r>
            <a:r>
              <a:rPr lang="el-GR" dirty="0"/>
              <a:t>) ή αντίστροφα. Ο ίδιος ο Ιησούς εφαρμόζει αυτήν την τεχνική στο Μκ. 2, 23-28, αναφερόμενος στο Α΄ Βασ. 21,1-6 </a:t>
            </a:r>
          </a:p>
        </p:txBody>
      </p:sp>
    </p:spTree>
    <p:extLst>
      <p:ext uri="{BB962C8B-B14F-4D97-AF65-F5344CB8AC3E}">
        <p14:creationId xmlns:p14="http://schemas.microsoft.com/office/powerpoint/2010/main" val="331502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2-ος     Κανόνας</a:t>
            </a:r>
            <a:endParaRPr lang="en-US" dirty="0"/>
          </a:p>
        </p:txBody>
      </p:sp>
      <p:sp>
        <p:nvSpPr>
          <p:cNvPr id="3" name="Content Placeholder 2"/>
          <p:cNvSpPr>
            <a:spLocks noGrp="1"/>
          </p:cNvSpPr>
          <p:nvPr>
            <p:ph idx="1"/>
          </p:nvPr>
        </p:nvSpPr>
        <p:spPr/>
        <p:txBody>
          <a:bodyPr/>
          <a:lstStyle/>
          <a:p>
            <a:r>
              <a:rPr lang="en-US" b="1" dirty="0" err="1"/>
              <a:t>Gesera</a:t>
            </a:r>
            <a:r>
              <a:rPr lang="en-US" b="1" dirty="0"/>
              <a:t> </a:t>
            </a:r>
            <a:r>
              <a:rPr lang="en-US" b="1" dirty="0" err="1"/>
              <a:t>schawa</a:t>
            </a:r>
            <a:r>
              <a:rPr lang="el-GR" dirty="0"/>
              <a:t>: Δύο χωρία σχετίζονται το ένα με το άλλο επί τη βάσει της αναλογίας μίας ή περισσοτέρων κοινών λέξεων (</a:t>
            </a:r>
            <a:r>
              <a:rPr lang="en-US" dirty="0"/>
              <a:t>per </a:t>
            </a:r>
            <a:r>
              <a:rPr lang="en-US" dirty="0" err="1"/>
              <a:t>analogiam</a:t>
            </a:r>
            <a:r>
              <a:rPr lang="el-GR" dirty="0"/>
              <a:t> </a:t>
            </a:r>
          </a:p>
        </p:txBody>
      </p:sp>
    </p:spTree>
    <p:extLst>
      <p:ext uri="{BB962C8B-B14F-4D97-AF65-F5344CB8AC3E}">
        <p14:creationId xmlns:p14="http://schemas.microsoft.com/office/powerpoint/2010/main" val="4096458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endParaRPr lang="en-US" dirty="0"/>
          </a:p>
        </p:txBody>
      </p:sp>
      <p:sp>
        <p:nvSpPr>
          <p:cNvPr id="3" name="Content Placeholder 2"/>
          <p:cNvSpPr>
            <a:spLocks noGrp="1"/>
          </p:cNvSpPr>
          <p:nvPr>
            <p:ph idx="1"/>
          </p:nvPr>
        </p:nvSpPr>
        <p:spPr/>
        <p:txBody>
          <a:bodyPr>
            <a:normAutofit fontScale="92500" lnSpcReduction="20000"/>
          </a:bodyPr>
          <a:lstStyle/>
          <a:p>
            <a:pPr marL="609600" indent="-609600" algn="just">
              <a:lnSpc>
                <a:spcPct val="90000"/>
              </a:lnSpc>
              <a:buFontTx/>
              <a:buAutoNum type="arabicPeriod"/>
            </a:pPr>
            <a:r>
              <a:rPr lang="el-GR" dirty="0"/>
              <a:t>(με σύνδεσμο τη φράση </a:t>
            </a:r>
            <a:r>
              <a:rPr lang="el-GR" b="1" i="1" dirty="0"/>
              <a:t>λογίζεσθαι</a:t>
            </a:r>
            <a:r>
              <a:rPr lang="el-GR" dirty="0"/>
              <a:t>): </a:t>
            </a:r>
            <a:r>
              <a:rPr lang="el-GR" i="1" dirty="0"/>
              <a:t>Τί γὰρ ἡ </a:t>
            </a:r>
            <a:r>
              <a:rPr lang="el-GR" b="1" i="1" dirty="0"/>
              <a:t>Γραφὴ</a:t>
            </a:r>
            <a:r>
              <a:rPr lang="el-GR" i="1" dirty="0"/>
              <a:t> λέγει; </a:t>
            </a:r>
            <a:r>
              <a:rPr lang="el-GR" b="1" i="1" dirty="0"/>
              <a:t>Ἐπίστευσεν δὲ Ἀβραὰμ τῷ Θεῷ͵ καὶ ἐλογίσθη αὐτῷ εἰς δικαιοσύνην</a:t>
            </a:r>
            <a:r>
              <a:rPr lang="el-GR" i="1" dirty="0"/>
              <a:t> </a:t>
            </a:r>
            <a:r>
              <a:rPr lang="el-GR" dirty="0"/>
              <a:t>(Γεν. 15,6).</a:t>
            </a:r>
            <a:r>
              <a:rPr lang="el-GR" i="1" dirty="0"/>
              <a:t> τῷ δὲ ἐργαζομένῳ ὁ μισθὸς οὐ λογίζεται κατὰ χάριν ἀλλὰ κατὰ ὀφείλημα· τῷ δὲ μὴ ἐργαζομένῳ͵ πιστεύοντι δὲ ἐπὶ τὸν δικαιοῦντα τὸν ἀσεβῆ͵ λογίζεται ἡ πίστις αὐτοῦ εἰς δικαιοσύνην͵ καθάπερ καὶ </a:t>
            </a:r>
            <a:r>
              <a:rPr lang="el-GR" b="1" i="1" dirty="0"/>
              <a:t>Δαυὶδ</a:t>
            </a:r>
            <a:r>
              <a:rPr lang="el-GR" i="1" dirty="0"/>
              <a:t> λέγει τὸν μακαρισμὸν τοῦ ἀνθρώπου ᾧ ὁ θεὸς λογίζεται δικαιοσύνην χωρὶς ἔργων͵ </a:t>
            </a:r>
            <a:r>
              <a:rPr lang="el-GR" b="1" i="1" dirty="0"/>
              <a:t>Μακάριοι ὧν ἀφέθησαν αἱ ἀνομίαι καὶ ὧν ἐπεκαλύφθησαν αἱ ἁμαρτίαι μακάριος ἀνὴρ οὗ οὐ μὴ λογίσηται</a:t>
            </a:r>
            <a:r>
              <a:rPr lang="el-GR" b="1" i="1" u="sng" dirty="0"/>
              <a:t> </a:t>
            </a:r>
            <a:r>
              <a:rPr lang="el-GR" b="1" i="1" dirty="0"/>
              <a:t>Κύριος ἁμαρτίαν </a:t>
            </a:r>
            <a:r>
              <a:rPr lang="el-GR" dirty="0"/>
              <a:t>(Ψ. 32, 1).</a:t>
            </a:r>
          </a:p>
          <a:p>
            <a:pPr marL="609600" indent="-609600">
              <a:lnSpc>
                <a:spcPct val="90000"/>
              </a:lnSpc>
            </a:pPr>
            <a:endParaRPr lang="el-GR" dirty="0"/>
          </a:p>
        </p:txBody>
      </p:sp>
    </p:spTree>
    <p:extLst>
      <p:ext uri="{BB962C8B-B14F-4D97-AF65-F5344CB8AC3E}">
        <p14:creationId xmlns:p14="http://schemas.microsoft.com/office/powerpoint/2010/main" val="752835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ΕΡΜΗΝΕΥΤΙΚΗ-ΕΙΣΑΓΩΓΗ</a:t>
            </a:r>
          </a:p>
        </p:txBody>
      </p:sp>
      <p:sp>
        <p:nvSpPr>
          <p:cNvPr id="5" name="Θέση περιεχομένου 4"/>
          <p:cNvSpPr>
            <a:spLocks noGrp="1"/>
          </p:cNvSpPr>
          <p:nvPr>
            <p:ph idx="1"/>
          </p:nvPr>
        </p:nvSpPr>
        <p:spPr/>
        <p:txBody>
          <a:bodyPr>
            <a:noAutofit/>
          </a:bodyPr>
          <a:lstStyle/>
          <a:p>
            <a:pPr marL="0" indent="0" algn="ctr">
              <a:buNone/>
            </a:pPr>
            <a:endParaRPr lang="en-US" sz="3600" dirty="0" smtClean="0"/>
          </a:p>
          <a:p>
            <a:pPr marL="0" indent="0" algn="ctr">
              <a:buNone/>
            </a:pPr>
            <a:r>
              <a:rPr lang="el-GR" sz="3600" dirty="0" smtClean="0"/>
              <a:t>Το </a:t>
            </a:r>
            <a:r>
              <a:rPr lang="el-GR" sz="3600" dirty="0"/>
              <a:t>ρήμα –ΕΡΜΗΝΕΥΩ-</a:t>
            </a:r>
          </a:p>
          <a:p>
            <a:pPr marL="0" indent="0" algn="ctr">
              <a:buNone/>
            </a:pPr>
            <a:r>
              <a:rPr lang="el-GR" sz="3600" dirty="0"/>
              <a:t>  σημαίνει</a:t>
            </a:r>
          </a:p>
          <a:p>
            <a:pPr marL="0" indent="0" algn="ctr">
              <a:buNone/>
            </a:pPr>
            <a:r>
              <a:rPr lang="el-GR" sz="3600" dirty="0"/>
              <a:t>Α)εκφράζω Β)εξηγώ Γ)μεταφράζω</a:t>
            </a:r>
          </a:p>
          <a:p>
            <a:pPr algn="ct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3-ος κανόνας</a:t>
            </a:r>
            <a:endParaRPr lang="en-US" dirty="0"/>
          </a:p>
        </p:txBody>
      </p:sp>
      <p:sp>
        <p:nvSpPr>
          <p:cNvPr id="3" name="Content Placeholder 2"/>
          <p:cNvSpPr>
            <a:spLocks noGrp="1"/>
          </p:cNvSpPr>
          <p:nvPr>
            <p:ph idx="1"/>
          </p:nvPr>
        </p:nvSpPr>
        <p:spPr/>
        <p:txBody>
          <a:bodyPr/>
          <a:lstStyle/>
          <a:p>
            <a:r>
              <a:rPr lang="el-GR" b="1" dirty="0"/>
              <a:t>Η αρχή της αναλογίας:</a:t>
            </a:r>
            <a:r>
              <a:rPr lang="el-GR" dirty="0"/>
              <a:t> Το γενικό ερμηνεύει το επιμέρους, αλλά και το επιμέρους μπορεί να μας οδηγήσει στο γενικό. </a:t>
            </a:r>
          </a:p>
        </p:txBody>
      </p:sp>
    </p:spTree>
    <p:extLst>
      <p:ext uri="{BB962C8B-B14F-4D97-AF65-F5344CB8AC3E}">
        <p14:creationId xmlns:p14="http://schemas.microsoft.com/office/powerpoint/2010/main" val="27834105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Στο </a:t>
            </a:r>
            <a:r>
              <a:rPr lang="el-GR" b="1" dirty="0"/>
              <a:t>Εξ. 22,9</a:t>
            </a:r>
            <a:r>
              <a:rPr lang="el-GR" dirty="0"/>
              <a:t>, ο κανόνας της διπλής αποζημίωσης δεν αφορά μόνον σε </a:t>
            </a:r>
            <a:r>
              <a:rPr lang="el-GR" i="1" dirty="0"/>
              <a:t>ὑποζύγιον ἢ μόσχον ἢ πρόβατον ἢ πᾶν κτῆνος, </a:t>
            </a:r>
            <a:r>
              <a:rPr lang="el-GR" dirty="0"/>
              <a:t>αλλά</a:t>
            </a:r>
            <a:r>
              <a:rPr lang="el-GR" i="1" dirty="0"/>
              <a:t> </a:t>
            </a:r>
            <a:r>
              <a:rPr lang="el-GR" dirty="0"/>
              <a:t>σε οτιδήποτε ζωντανό ή νεκρό πράγμα δανείζεται κάποιος και χάνει. Η περίπτωση του ακούσιου φόνου ετου  συνεργάτη ξυλοκόπου στο </a:t>
            </a:r>
            <a:r>
              <a:rPr lang="el-GR" b="1" dirty="0"/>
              <a:t>Δτ.19</a:t>
            </a:r>
            <a:r>
              <a:rPr lang="el-GR" dirty="0"/>
              <a:t> εφαρμόζεται σε οποιοδήποτε ακούσιο θάνατο δύο ανθρώπων οι οποίοι συνεργάζονται σε ένα δημόσιο χώρο. Στο Εξ.21,26-27 όχι μόνο το μάτι ή το δόντι αλλά οποιοδήποτε μέλος του δούλου πληγεί, επιβάλει την απελευθέρωσή του. </a:t>
            </a:r>
          </a:p>
        </p:txBody>
      </p:sp>
    </p:spTree>
    <p:extLst>
      <p:ext uri="{BB962C8B-B14F-4D97-AF65-F5344CB8AC3E}">
        <p14:creationId xmlns:p14="http://schemas.microsoft.com/office/powerpoint/2010/main" val="1275223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4-ος κανόνας</a:t>
            </a:r>
            <a:endParaRPr lang="en-US" dirty="0"/>
          </a:p>
        </p:txBody>
      </p:sp>
      <p:sp>
        <p:nvSpPr>
          <p:cNvPr id="3" name="Content Placeholder 2"/>
          <p:cNvSpPr>
            <a:spLocks noGrp="1"/>
          </p:cNvSpPr>
          <p:nvPr>
            <p:ph idx="1"/>
          </p:nvPr>
        </p:nvSpPr>
        <p:spPr/>
        <p:txBody>
          <a:bodyPr/>
          <a:lstStyle/>
          <a:p>
            <a:r>
              <a:rPr lang="el-GR" dirty="0"/>
              <a:t>Δημιουργία </a:t>
            </a:r>
            <a:r>
              <a:rPr lang="el-GR" b="1" dirty="0"/>
              <a:t>μίας οικογένειας χωρίων</a:t>
            </a:r>
            <a:r>
              <a:rPr lang="el-GR" dirty="0"/>
              <a:t>. Μια κεντρική πρόταση ενός χωρίου συνδέει όλα τα παρόμοια χωρία σε μια οικογένεια. Έτσι από μία περίπτωση εξάγονται συμπεράσματα για μια ολόκληρη ομάδα χω­ρίων, ή αντίστροφα </a:t>
            </a:r>
          </a:p>
        </p:txBody>
      </p:sp>
    </p:spTree>
    <p:extLst>
      <p:ext uri="{BB962C8B-B14F-4D97-AF65-F5344CB8AC3E}">
        <p14:creationId xmlns:p14="http://schemas.microsoft.com/office/powerpoint/2010/main" val="22114641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5-ος κανόνας</a:t>
            </a:r>
            <a:endParaRPr lang="en-US" dirty="0"/>
          </a:p>
        </p:txBody>
      </p:sp>
      <p:sp>
        <p:nvSpPr>
          <p:cNvPr id="3" name="Content Placeholder 2"/>
          <p:cNvSpPr>
            <a:spLocks noGrp="1"/>
          </p:cNvSpPr>
          <p:nvPr>
            <p:ph idx="1"/>
          </p:nvPr>
        </p:nvSpPr>
        <p:spPr/>
        <p:txBody>
          <a:bodyPr/>
          <a:lstStyle/>
          <a:p>
            <a:r>
              <a:rPr lang="el-GR" dirty="0"/>
              <a:t>Παρόμοια ερμηνευ­τική αρχή εφαρμόζεται κι όταν οι οικογένειες δεν έχουν εντελώς όμοιο ένα μέλος, αλλά μοιάζουν σε δύο μη ολοκληρω­μένης συγγένειας μέλη. Σε όλες αυτές τις περιπτώσεις τα μεν από τα χωρία βοηθούν στην κατανόηση των </a:t>
            </a:r>
          </a:p>
          <a:p>
            <a:endParaRPr lang="en-US" dirty="0"/>
          </a:p>
        </p:txBody>
      </p:sp>
    </p:spTree>
    <p:extLst>
      <p:ext uri="{BB962C8B-B14F-4D97-AF65-F5344CB8AC3E}">
        <p14:creationId xmlns:p14="http://schemas.microsoft.com/office/powerpoint/2010/main" val="35133079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6-ος κανόνας</a:t>
            </a:r>
            <a:endParaRPr lang="en-US" dirty="0"/>
          </a:p>
        </p:txBody>
      </p:sp>
      <p:sp>
        <p:nvSpPr>
          <p:cNvPr id="3" name="Content Placeholder 2"/>
          <p:cNvSpPr>
            <a:spLocks noGrp="1"/>
          </p:cNvSpPr>
          <p:nvPr>
            <p:ph idx="1"/>
          </p:nvPr>
        </p:nvSpPr>
        <p:spPr/>
        <p:txBody>
          <a:bodyPr/>
          <a:lstStyle/>
          <a:p>
            <a:r>
              <a:rPr lang="el-GR" b="1" dirty="0"/>
              <a:t>Η συνάφεια</a:t>
            </a:r>
            <a:r>
              <a:rPr lang="el-GR" dirty="0"/>
              <a:t> είναι δυνατό να μας οδηγήσει στην ορθή ερμηνεία ενός χωρίου. Το </a:t>
            </a:r>
            <a:r>
              <a:rPr lang="el-GR" b="1" dirty="0"/>
              <a:t>Εξ. 19,26</a:t>
            </a:r>
            <a:r>
              <a:rPr lang="el-GR" dirty="0"/>
              <a:t> δεν απαγορεύει το να μην βγει κανείς έξω από την οικία του το Σάββατο, αλλά αφορά μόνο στη συλλογή μάννα </a:t>
            </a:r>
          </a:p>
        </p:txBody>
      </p:sp>
    </p:spTree>
    <p:extLst>
      <p:ext uri="{BB962C8B-B14F-4D97-AF65-F5344CB8AC3E}">
        <p14:creationId xmlns:p14="http://schemas.microsoft.com/office/powerpoint/2010/main" val="1899404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6-ος κανόνας</a:t>
            </a:r>
            <a:endParaRPr lang="en-US" dirty="0"/>
          </a:p>
        </p:txBody>
      </p:sp>
      <p:sp>
        <p:nvSpPr>
          <p:cNvPr id="3" name="Content Placeholder 2"/>
          <p:cNvSpPr>
            <a:spLocks noGrp="1"/>
          </p:cNvSpPr>
          <p:nvPr>
            <p:ph idx="1"/>
          </p:nvPr>
        </p:nvSpPr>
        <p:spPr/>
        <p:txBody>
          <a:bodyPr/>
          <a:lstStyle/>
          <a:p>
            <a:r>
              <a:rPr lang="el-GR" b="1" dirty="0"/>
              <a:t>Η συνάφεια</a:t>
            </a:r>
            <a:r>
              <a:rPr lang="el-GR" dirty="0"/>
              <a:t> είναι δυνατό να μας οδηγήσει στην ορθή ερμηνεία ενός χωρίου. Το </a:t>
            </a:r>
            <a:r>
              <a:rPr lang="el-GR" b="1" dirty="0"/>
              <a:t>Εξ. 19,26</a:t>
            </a:r>
            <a:r>
              <a:rPr lang="el-GR" dirty="0"/>
              <a:t> δεν απαγορεύει το να μην βγει κανείς έξω από την οικία του το Σάββατο, αλλά αφορά μόνο στη συλλογή μάννα </a:t>
            </a:r>
          </a:p>
        </p:txBody>
      </p:sp>
    </p:spTree>
    <p:extLst>
      <p:ext uri="{BB962C8B-B14F-4D97-AF65-F5344CB8AC3E}">
        <p14:creationId xmlns:p14="http://schemas.microsoft.com/office/powerpoint/2010/main" val="27282627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7-ος κανόνας</a:t>
            </a:r>
            <a:endParaRPr lang="en-US" dirty="0"/>
          </a:p>
        </p:txBody>
      </p:sp>
      <p:sp>
        <p:nvSpPr>
          <p:cNvPr id="3" name="Content Placeholder 2"/>
          <p:cNvSpPr>
            <a:spLocks noGrp="1"/>
          </p:cNvSpPr>
          <p:nvPr>
            <p:ph idx="1"/>
          </p:nvPr>
        </p:nvSpPr>
        <p:spPr/>
        <p:txBody>
          <a:bodyPr/>
          <a:lstStyle/>
          <a:p>
            <a:r>
              <a:rPr lang="el-GR" b="1" dirty="0"/>
              <a:t>Ερμηνεία επί τη βάσει άλλης περικοπής της Γραφής</a:t>
            </a:r>
            <a:r>
              <a:rPr lang="el-GR" dirty="0"/>
              <a:t>. Αφού το </a:t>
            </a:r>
            <a:r>
              <a:rPr lang="el-GR" b="1" dirty="0"/>
              <a:t>Αρ. 28,10</a:t>
            </a:r>
            <a:r>
              <a:rPr lang="el-GR" dirty="0"/>
              <a:t> ορίζει ότι ο πασχάλιος αμνός μπορεί να σφαγεί το Σάββατο, εάν συμπεσουν 14η Νισάν και Πάσχα. </a:t>
            </a:r>
          </a:p>
        </p:txBody>
      </p:sp>
    </p:spTree>
    <p:extLst>
      <p:ext uri="{BB962C8B-B14F-4D97-AF65-F5344CB8AC3E}">
        <p14:creationId xmlns:p14="http://schemas.microsoft.com/office/powerpoint/2010/main" val="20627666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Κωδικοποίηση αυτου του κανόνα στο Ταλμούδ</a:t>
            </a:r>
            <a:endParaRPr lang="en-US" dirty="0"/>
          </a:p>
        </p:txBody>
      </p:sp>
      <p:sp>
        <p:nvSpPr>
          <p:cNvPr id="3" name="Content Placeholder 2"/>
          <p:cNvSpPr>
            <a:spLocks noGrp="1"/>
          </p:cNvSpPr>
          <p:nvPr>
            <p:ph idx="1"/>
          </p:nvPr>
        </p:nvSpPr>
        <p:spPr/>
        <p:txBody>
          <a:bodyPr/>
          <a:lstStyle/>
          <a:p>
            <a:pPr marL="609600" indent="-609600" algn="just">
              <a:buFontTx/>
              <a:buAutoNum type="arabicPeriod"/>
            </a:pPr>
            <a:r>
              <a:rPr lang="el-GR" dirty="0"/>
              <a:t> Η δυνατότητα να ερμηνεύουμε πολλά χω­ρία, άσχετα από τη συνάφεια, χρησιμοποιώντας ως βοηθό ένα χωρίο πού βρίσκεται κάπου αλλού.</a:t>
            </a:r>
          </a:p>
        </p:txBody>
      </p:sp>
    </p:spTree>
    <p:extLst>
      <p:ext uri="{BB962C8B-B14F-4D97-AF65-F5344CB8AC3E}">
        <p14:creationId xmlns:p14="http://schemas.microsoft.com/office/powerpoint/2010/main" val="947076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ΤΑΛΜΟΥΔ</a:t>
            </a:r>
            <a:endParaRPr lang="en-US" dirty="0"/>
          </a:p>
        </p:txBody>
      </p:sp>
      <p:sp>
        <p:nvSpPr>
          <p:cNvPr id="3" name="Content Placeholder 2"/>
          <p:cNvSpPr>
            <a:spLocks noGrp="1"/>
          </p:cNvSpPr>
          <p:nvPr>
            <p:ph idx="1"/>
          </p:nvPr>
        </p:nvSpPr>
        <p:spPr/>
        <p:txBody>
          <a:bodyPr>
            <a:normAutofit fontScale="92500" lnSpcReduction="20000"/>
          </a:bodyPr>
          <a:lstStyle/>
          <a:p>
            <a:pPr>
              <a:lnSpc>
                <a:spcPct val="80000"/>
              </a:lnSpc>
            </a:pPr>
            <a:r>
              <a:rPr lang="el-GR" dirty="0"/>
              <a:t>Αποτελείται από δύο μέρη: την ε</a:t>
            </a:r>
            <a:r>
              <a:rPr lang="el-GR" b="1" dirty="0"/>
              <a:t>βραϊκή </a:t>
            </a:r>
            <a:r>
              <a:rPr lang="el-GR" b="1" i="1" dirty="0"/>
              <a:t>Μισνά</a:t>
            </a:r>
            <a:r>
              <a:rPr lang="el-GR" b="1" dirty="0"/>
              <a:t> </a:t>
            </a:r>
            <a:r>
              <a:rPr lang="el-GR" dirty="0"/>
              <a:t>(επανάληψη) και την </a:t>
            </a:r>
            <a:r>
              <a:rPr lang="el-GR" b="1" dirty="0"/>
              <a:t>αραμαϊκή </a:t>
            </a:r>
            <a:r>
              <a:rPr lang="el-GR" b="1" i="1" dirty="0"/>
              <a:t>Γεμαρά</a:t>
            </a:r>
            <a:r>
              <a:rPr lang="el-GR" i="1" dirty="0"/>
              <a:t>(τελείωση, διδασκαλία)</a:t>
            </a:r>
            <a:r>
              <a:rPr lang="el-GR" dirty="0"/>
              <a:t>Ενώ η εξωτερική μορφή του Ταλμούδ απαρτίζεται από τη Μισνά και τη Γεμαρά, το εσωτερικό περιεχόμενό του διαιρείται στη </a:t>
            </a:r>
            <a:r>
              <a:rPr lang="el-GR" b="1" i="1" dirty="0"/>
              <a:t>Χαλαχά</a:t>
            </a:r>
            <a:r>
              <a:rPr lang="el-GR" dirty="0"/>
              <a:t> (περιπατώ), η οποία ερμηνεύει και αναπροσαρμόζει το Νόμο και τη</a:t>
            </a:r>
            <a:r>
              <a:rPr lang="el-GR" b="1" i="1" u="sng" dirty="0"/>
              <a:t> </a:t>
            </a:r>
            <a:r>
              <a:rPr lang="el-GR" b="1" i="1" dirty="0"/>
              <a:t>Χαγγαδά</a:t>
            </a:r>
            <a:r>
              <a:rPr lang="el-GR" dirty="0"/>
              <a:t> (αφήγηση)Στη Χαλαχά έχουμε </a:t>
            </a:r>
            <a:r>
              <a:rPr lang="el-GR" b="1" i="1" dirty="0"/>
              <a:t>Μιδράς </a:t>
            </a:r>
            <a:r>
              <a:rPr lang="el-GR" i="1" dirty="0"/>
              <a:t>(σχόλια)</a:t>
            </a:r>
            <a:r>
              <a:rPr lang="el-GR" b="1" i="1" dirty="0"/>
              <a:t> </a:t>
            </a:r>
            <a:r>
              <a:rPr lang="el-GR" dirty="0"/>
              <a:t>στα νομικά κείμενα της Πεντατεύχου και στην Χαγγαδά στα υπόλοιπα μέσω λογίων, </a:t>
            </a:r>
            <a:r>
              <a:rPr lang="el-GR" i="1" dirty="0"/>
              <a:t>παραβολών από τη φύση</a:t>
            </a:r>
            <a:r>
              <a:rPr lang="el-GR" dirty="0"/>
              <a:t>, ανεκδότων και μύθων. Όπως ένας σκελετός σταθερός και σκληρός χρειάζεται τους μυς και το αίμα, ώστε να αποκτήσει κίνηση και ζωή έτσι αλληλοπεριχωρούνται Χαλαχά και Χαγγαδά. </a:t>
            </a:r>
            <a:br>
              <a:rPr lang="el-GR" dirty="0"/>
            </a:br>
            <a:endParaRPr lang="el-GR" dirty="0"/>
          </a:p>
        </p:txBody>
      </p:sp>
    </p:spTree>
    <p:extLst>
      <p:ext uri="{BB962C8B-B14F-4D97-AF65-F5344CB8AC3E}">
        <p14:creationId xmlns:p14="http://schemas.microsoft.com/office/powerpoint/2010/main" val="1405444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ΣΤΑ ΕΠΟΜΕΝΑ ΧΡΟΝΙΑ</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l-GR" dirty="0"/>
              <a:t>Στα επόμενα χρόνια όλες οι παραπάνω ερμηνευτικές αρχές (οι οποίες πολλαπλασιάστηκαν σε 13 και κατόπιν σε 32, αφού μάλιστα εντάχθηκαν και στην εωθινή προσευχή) συμπυκνώθηκαν σε τέσσερεις κανόνες που άρχιζαν με τα τέσσερα αρχικά γράμματα της λέξεως </a:t>
            </a:r>
            <a:r>
              <a:rPr lang="el-GR" b="1" dirty="0"/>
              <a:t>παρδές</a:t>
            </a:r>
            <a:r>
              <a:rPr lang="el-GR" dirty="0"/>
              <a:t> (=παράδεισος): 1) πεσάτ (ενδεδυμένος) = απλή γραμματική έννοια, 2) ρέμεζ (σημασία) = αλληγορική έννοια, 3) δερούς (αναζήτηση) = αναγωγικό νόημα, το οποίο διατυπωνόταν με τις </a:t>
            </a:r>
            <a:r>
              <a:rPr lang="en-US" dirty="0" err="1"/>
              <a:t>Haggadoth</a:t>
            </a:r>
            <a:r>
              <a:rPr lang="el-GR" dirty="0"/>
              <a:t> και μύθους, 4) σόδ (μυστικό) = μυστική-καβαλιστική θεολογική ερμηνεία </a:t>
            </a:r>
          </a:p>
        </p:txBody>
      </p:sp>
    </p:spTree>
    <p:extLst>
      <p:ext uri="{BB962C8B-B14F-4D97-AF65-F5344CB8AC3E}">
        <p14:creationId xmlns:p14="http://schemas.microsoft.com/office/powerpoint/2010/main" val="3025248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ΣΗΜΕΡΙΝΗ ΕΝΝΟΙΑ</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i="1" dirty="0"/>
              <a:t>ο όρος </a:t>
            </a:r>
            <a:r>
              <a:rPr lang="el-GR" b="1" i="1" dirty="0"/>
              <a:t>«ερμηνεία»</a:t>
            </a:r>
            <a:r>
              <a:rPr lang="el-GR" i="1" dirty="0"/>
              <a:t> δηλώνει μια διαδικασία, που περιλαμβάνει μια ολό­κληρη δέσμη ενεργειών: από την απλή ανά­γνωση και τη γλωσσική εξομάλυνση ενός κειμένου, ως την πιο περισπούδαστη ανάλυση της μορφής, του περιεχομένου και των τεχνικών που έχει χρησιμοποιήσει ο συγγραφέας του, με κεντρικό πάντοτε στόχο να έρθει στο φως η κρυμμένη νοηματική πληρότητα του λογοτεχνικού έργου, η θεματική του ενότητα, καθώς και η βαθύτερη σχέση του με τον κό­σμο γύρω μας</a:t>
            </a:r>
            <a:r>
              <a:rPr lang="el-GR" dirty="0"/>
              <a:t>.</a:t>
            </a:r>
          </a:p>
        </p:txBody>
      </p:sp>
    </p:spTree>
    <p:extLst>
      <p:ext uri="{BB962C8B-B14F-4D97-AF65-F5344CB8AC3E}">
        <p14:creationId xmlns:p14="http://schemas.microsoft.com/office/powerpoint/2010/main" val="2657421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ΆΛΛΕΣ ΤΕΧΝΙΚΕΣ</a:t>
            </a:r>
            <a:endParaRPr lang="en-US" dirty="0"/>
          </a:p>
        </p:txBody>
      </p:sp>
      <p:sp>
        <p:nvSpPr>
          <p:cNvPr id="3" name="Content Placeholder 2"/>
          <p:cNvSpPr>
            <a:spLocks noGrp="1"/>
          </p:cNvSpPr>
          <p:nvPr>
            <p:ph idx="1"/>
          </p:nvPr>
        </p:nvSpPr>
        <p:spPr/>
        <p:txBody>
          <a:bodyPr>
            <a:normAutofit lnSpcReduction="10000"/>
          </a:bodyPr>
          <a:lstStyle/>
          <a:p>
            <a:pPr>
              <a:lnSpc>
                <a:spcPct val="80000"/>
              </a:lnSpc>
            </a:pPr>
            <a:r>
              <a:rPr lang="el-GR" dirty="0"/>
              <a:t>Χρησιμοποιούνταν και άλλες τεχνικές: (α) η </a:t>
            </a:r>
            <a:r>
              <a:rPr lang="el-GR" b="1" dirty="0"/>
              <a:t>γεματρία</a:t>
            </a:r>
            <a:r>
              <a:rPr lang="el-GR" dirty="0"/>
              <a:t> (ισοδυναμία δύο λέξεων μέσω του αθροίσματος των γραμμάτων  τους), (β) η </a:t>
            </a:r>
            <a:r>
              <a:rPr lang="el-GR" b="1" dirty="0"/>
              <a:t>νοταρική μέθοδος</a:t>
            </a:r>
            <a:r>
              <a:rPr lang="el-GR" dirty="0"/>
              <a:t> (</a:t>
            </a:r>
            <a:r>
              <a:rPr lang="en-US" b="1" dirty="0" err="1"/>
              <a:t>notrikon</a:t>
            </a:r>
            <a:r>
              <a:rPr lang="el-GR" b="1" dirty="0"/>
              <a:t>):</a:t>
            </a:r>
            <a:r>
              <a:rPr lang="el-GR" dirty="0"/>
              <a:t> η διάσπαση μιας λέξης σε δύο ή περισσότερες ή η ανακατασκευή μιας λέξης από τα αρχικά πολλών λέξεων (πρβλ. πρωτοχριστιανικό ΙΧΘΥΣ), ή η κατασκευή μιας πρότασης χρησιμοποιώντας τα γράμματα μιας και μόνο λέξης ως αρχικά άλλων λέξεων, (γ) </a:t>
            </a:r>
            <a:r>
              <a:rPr lang="en-US" b="1" dirty="0" err="1"/>
              <a:t>temura</a:t>
            </a:r>
            <a:r>
              <a:rPr lang="el-GR" b="1" dirty="0"/>
              <a:t> ή αναγραμματισμός</a:t>
            </a:r>
            <a:r>
              <a:rPr lang="el-GR" dirty="0"/>
              <a:t> η μεταλλαγή γραμμάτων χρησιμοποιώντας τρία καβαλιστικά αλφάβητα </a:t>
            </a:r>
          </a:p>
        </p:txBody>
      </p:sp>
    </p:spTree>
    <p:extLst>
      <p:ext uri="{BB962C8B-B14F-4D97-AF65-F5344CB8AC3E}">
        <p14:creationId xmlns:p14="http://schemas.microsoft.com/office/powerpoint/2010/main" val="32346045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ΕΣΣΑΙΟΙ</a:t>
            </a:r>
            <a:endParaRPr lang="en-US" dirty="0"/>
          </a:p>
        </p:txBody>
      </p:sp>
      <p:sp>
        <p:nvSpPr>
          <p:cNvPr id="3" name="Content Placeholder 2"/>
          <p:cNvSpPr>
            <a:spLocks noGrp="1"/>
          </p:cNvSpPr>
          <p:nvPr>
            <p:ph idx="1"/>
          </p:nvPr>
        </p:nvSpPr>
        <p:spPr/>
        <p:txBody>
          <a:bodyPr>
            <a:normAutofit lnSpcReduction="10000"/>
          </a:bodyPr>
          <a:lstStyle/>
          <a:p>
            <a:r>
              <a:rPr lang="el-GR" b="1" dirty="0"/>
              <a:t>Οι Εσσαίοι</a:t>
            </a:r>
            <a:r>
              <a:rPr lang="el-GR" dirty="0"/>
              <a:t> χρησιμοποιούν την </a:t>
            </a:r>
            <a:r>
              <a:rPr lang="el-GR" b="1" dirty="0"/>
              <a:t>ιστορική εσχατολογική ερμηνευτική</a:t>
            </a:r>
            <a:r>
              <a:rPr lang="el-GR" dirty="0"/>
              <a:t>, η οποία διατυπώνεται μέσω της λέξης </a:t>
            </a:r>
            <a:r>
              <a:rPr lang="el-GR" b="1" i="1" u="sng" dirty="0"/>
              <a:t>pese</a:t>
            </a:r>
            <a:r>
              <a:rPr lang="en-US" b="1" i="1" dirty="0"/>
              <a:t>r</a:t>
            </a:r>
            <a:r>
              <a:rPr lang="el-GR" dirty="0"/>
              <a:t> = </a:t>
            </a:r>
            <a:r>
              <a:rPr lang="el-GR" i="1" dirty="0"/>
              <a:t>ὃ ἐστι </a:t>
            </a:r>
            <a:r>
              <a:rPr lang="el-GR" i="1" dirty="0" smtClean="0"/>
              <a:t>μεθερμηνευόμενον</a:t>
            </a:r>
            <a:r>
              <a:rPr lang="el-GR" dirty="0" smtClean="0"/>
              <a:t> </a:t>
            </a:r>
            <a:r>
              <a:rPr lang="el-GR" dirty="0"/>
              <a:t>και αφορά </a:t>
            </a:r>
            <a:r>
              <a:rPr lang="el-GR" b="1" dirty="0"/>
              <a:t>κυρίως στα προφητικά βιβλία.</a:t>
            </a:r>
            <a:r>
              <a:rPr lang="el-GR" dirty="0"/>
              <a:t> Τα πάντα αφορούν στους έσχατους καιρούς, τους οποίους βιώνει στο παρόν εν μέσω ωδίνων αλλά και </a:t>
            </a:r>
            <a:r>
              <a:rPr lang="el-GR" i="1" dirty="0"/>
              <a:t>λατρευτικής αναφοράς</a:t>
            </a:r>
            <a:r>
              <a:rPr lang="el-GR" dirty="0"/>
              <a:t> (συμμετοχής στην Επουράνια Λειτουργία) η </a:t>
            </a:r>
            <a:r>
              <a:rPr lang="el-GR" b="1" i="1" dirty="0"/>
              <a:t>Κοινότητα της Νέας Διαθήκης</a:t>
            </a:r>
            <a:r>
              <a:rPr lang="el-GR" dirty="0"/>
              <a:t> </a:t>
            </a:r>
            <a:br>
              <a:rPr lang="el-GR" dirty="0"/>
            </a:br>
            <a:endParaRPr lang="el-GR" i="1" dirty="0"/>
          </a:p>
        </p:txBody>
      </p:sp>
    </p:spTree>
    <p:extLst>
      <p:ext uri="{BB962C8B-B14F-4D97-AF65-F5344CB8AC3E}">
        <p14:creationId xmlns:p14="http://schemas.microsoft.com/office/powerpoint/2010/main" val="16481296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ΕΣΣΑΙΚΗ ΕΡΜΗΝΕΙΑ</a:t>
            </a:r>
            <a:endParaRPr lang="en-US" dirty="0"/>
          </a:p>
        </p:txBody>
      </p:sp>
      <p:sp>
        <p:nvSpPr>
          <p:cNvPr id="3" name="Content Placeholder 2"/>
          <p:cNvSpPr>
            <a:spLocks noGrp="1"/>
          </p:cNvSpPr>
          <p:nvPr>
            <p:ph idx="1"/>
          </p:nvPr>
        </p:nvSpPr>
        <p:spPr/>
        <p:txBody>
          <a:bodyPr/>
          <a:lstStyle/>
          <a:p>
            <a:r>
              <a:rPr lang="el-GR" dirty="0"/>
              <a:t>Η εσσαϊκή ερμηνεία είναι περισσότερο προσανατολισμένη στο παρόν, παρά στο μέλλον. Πιστεύουν ότι ανταποκρινόμενοι στη φωνή του Ησαΐα </a:t>
            </a:r>
            <a:r>
              <a:rPr lang="el-GR" i="1" dirty="0"/>
              <a:t>φωνή βοώντος/εν τη ερήμω ετοιμάσατε τας οδούς του Κυρίου</a:t>
            </a:r>
            <a:r>
              <a:rPr lang="el-GR" dirty="0"/>
              <a:t> (40,3) εκπληρώνουν τις επαγγελίες και ότι πιστή εφαρμογή ακόμη και εκείνων των διατάξεων που αφορούν στους ιερείς επιταχύνουν την έλευση των Εσχάτων </a:t>
            </a:r>
          </a:p>
        </p:txBody>
      </p:sp>
    </p:spTree>
    <p:extLst>
      <p:ext uri="{BB962C8B-B14F-4D97-AF65-F5344CB8AC3E}">
        <p14:creationId xmlns:p14="http://schemas.microsoft.com/office/powerpoint/2010/main" val="15378576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ΙΟΥΔΑΙΣΜΟΣ ΔΙΑΣΠΟΡΑΣ</a:t>
            </a:r>
            <a:endParaRPr lang="en-US" dirty="0"/>
          </a:p>
        </p:txBody>
      </p:sp>
      <p:sp>
        <p:nvSpPr>
          <p:cNvPr id="3" name="Content Placeholder 2"/>
          <p:cNvSpPr>
            <a:spLocks noGrp="1"/>
          </p:cNvSpPr>
          <p:nvPr>
            <p:ph idx="1"/>
          </p:nvPr>
        </p:nvSpPr>
        <p:spPr/>
        <p:txBody>
          <a:bodyPr>
            <a:normAutofit lnSpcReduction="10000"/>
          </a:bodyPr>
          <a:lstStyle/>
          <a:p>
            <a:r>
              <a:rPr lang="el-GR" dirty="0"/>
              <a:t>Στον </a:t>
            </a:r>
            <a:r>
              <a:rPr lang="el-GR" b="1" dirty="0"/>
              <a:t>Ιουδαϊσμό της Διασποράς</a:t>
            </a:r>
            <a:r>
              <a:rPr lang="el-GR" dirty="0"/>
              <a:t> εφαρμόστηκε επίσης </a:t>
            </a:r>
            <a:r>
              <a:rPr lang="el-GR" b="1" dirty="0"/>
              <a:t>η αλληγορική μέθοδος</a:t>
            </a:r>
            <a:r>
              <a:rPr lang="el-GR" dirty="0"/>
              <a:t> ερμηνείας των Γραφών πρώτα από </a:t>
            </a:r>
            <a:r>
              <a:rPr lang="el-GR" b="1" dirty="0"/>
              <a:t>τον Αριστόβουλο</a:t>
            </a:r>
            <a:r>
              <a:rPr lang="el-GR" dirty="0"/>
              <a:t> (μέσα του 1ου αι. π.Χ.) κατόπιν από τον ανώνυμο συγγραφέα </a:t>
            </a:r>
            <a:r>
              <a:rPr lang="el-GR" b="1" dirty="0"/>
              <a:t>της προς Αριστέα επιστολής</a:t>
            </a:r>
            <a:r>
              <a:rPr lang="el-GR" dirty="0"/>
              <a:t> και τέλος από το </a:t>
            </a:r>
            <a:r>
              <a:rPr lang="el-GR" b="1" dirty="0"/>
              <a:t>Φίλωνα </a:t>
            </a:r>
            <a:r>
              <a:rPr lang="el-GR" dirty="0"/>
              <a:t>(περίπου 20 π.Χ. - 50 μ.Χ.) </a:t>
            </a:r>
            <a:br>
              <a:rPr lang="el-GR" dirty="0"/>
            </a:br>
            <a:r>
              <a:rPr lang="el-GR" dirty="0"/>
              <a:t> Ως ανθρωπολογικό μοντέλο προβάλλει τον </a:t>
            </a:r>
            <a:r>
              <a:rPr lang="el-GR" i="1" dirty="0"/>
              <a:t>μέγα</a:t>
            </a:r>
            <a:r>
              <a:rPr lang="el-GR" dirty="0"/>
              <a:t> Μωυσή, μια </a:t>
            </a:r>
            <a:r>
              <a:rPr lang="el-GR" b="1" i="1" dirty="0"/>
              <a:t>παραδειγματική</a:t>
            </a:r>
            <a:r>
              <a:rPr lang="el-GR" dirty="0"/>
              <a:t> μορφή στον ελληνιστικό Ιουδαϊσμό. </a:t>
            </a:r>
          </a:p>
        </p:txBody>
      </p:sp>
    </p:spTree>
    <p:extLst>
      <p:ext uri="{BB962C8B-B14F-4D97-AF65-F5344CB8AC3E}">
        <p14:creationId xmlns:p14="http://schemas.microsoft.com/office/powerpoint/2010/main" val="1449032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ΑΛΛΗΓΟΡΙΑ-ΤΥΠΟΛΟΓΙΑ</a:t>
            </a:r>
            <a:endParaRPr lang="en-US" dirty="0"/>
          </a:p>
        </p:txBody>
      </p:sp>
      <p:sp>
        <p:nvSpPr>
          <p:cNvPr id="3" name="Content Placeholder 2"/>
          <p:cNvSpPr>
            <a:spLocks noGrp="1"/>
          </p:cNvSpPr>
          <p:nvPr>
            <p:ph idx="1"/>
          </p:nvPr>
        </p:nvSpPr>
        <p:spPr/>
        <p:txBody>
          <a:bodyPr/>
          <a:lstStyle/>
          <a:p>
            <a:r>
              <a:rPr lang="el-GR" dirty="0"/>
              <a:t>Ο Παύλος χρησιμοποιεί στο Γαλ. 4, 24 χρησιμοποιεί τον όρο </a:t>
            </a:r>
            <a:r>
              <a:rPr lang="el-GR" i="1" dirty="0"/>
              <a:t>αλληγορούμενα </a:t>
            </a:r>
            <a:r>
              <a:rPr lang="el-GR" dirty="0"/>
              <a:t>αναφερόμενος στην ιστορία της Σάρρας και της Άγαρ (Γαλ. 4,21-31). Κατ΄ ουσίαν, όμως, δεν έχουμε χρήση της αλληγορίας αλλά της </a:t>
            </a:r>
            <a:r>
              <a:rPr lang="el-GR" b="1" dirty="0"/>
              <a:t>τυπολογίας, </a:t>
            </a:r>
            <a:r>
              <a:rPr lang="el-GR" dirty="0"/>
              <a:t>την οποία εφαρμόζει ο απόστολος των εθνών ιδίως στην</a:t>
            </a:r>
            <a:r>
              <a:rPr lang="el-GR" b="1" dirty="0"/>
              <a:t> Α΄Κορ., </a:t>
            </a:r>
            <a:endParaRPr lang="el-GR" dirty="0"/>
          </a:p>
        </p:txBody>
      </p:sp>
    </p:spTree>
    <p:extLst>
      <p:ext uri="{BB962C8B-B14F-4D97-AF65-F5344CB8AC3E}">
        <p14:creationId xmlns:p14="http://schemas.microsoft.com/office/powerpoint/2010/main" val="20044673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ΕΣΧΑΤΟΛΟΓΙΚΕΣ ΕΡΜΗΝΕΙΕΣ</a:t>
            </a:r>
            <a:endParaRPr lang="en-US" dirty="0"/>
          </a:p>
        </p:txBody>
      </p:sp>
      <p:sp>
        <p:nvSpPr>
          <p:cNvPr id="3" name="Content Placeholder 2"/>
          <p:cNvSpPr>
            <a:spLocks noGrp="1"/>
          </p:cNvSpPr>
          <p:nvPr>
            <p:ph idx="1"/>
          </p:nvPr>
        </p:nvSpPr>
        <p:spPr/>
        <p:txBody>
          <a:bodyPr/>
          <a:lstStyle/>
          <a:p>
            <a:pPr>
              <a:lnSpc>
                <a:spcPct val="90000"/>
              </a:lnSpc>
            </a:pPr>
            <a:r>
              <a:rPr lang="el-GR" dirty="0"/>
              <a:t>Σύμφωνα με τους Ραβίνους τα γεγονότα της ιδεώδους εποχής του Μωυσέα θα επαναληφθούν στα Έσχατα. Αυτή η αναμονή δε βασιζόταν στην αιώνια ανακύκληση των πάντων, αλλά στην προφητεία του Δτ. 18, 15.18. Επί τη βάσει αυτού του χωρίου ανέμεναν και αναμένουν ως Μεσσία (ιδίως οι Σαμαρείτες) τον εσχατολογικό προφήτη - </a:t>
            </a:r>
            <a:r>
              <a:rPr lang="en-US" b="1" dirty="0" err="1"/>
              <a:t>Taheb</a:t>
            </a:r>
            <a:r>
              <a:rPr lang="el-GR" dirty="0"/>
              <a:t>, τον </a:t>
            </a:r>
            <a:r>
              <a:rPr lang="el-GR" b="1" dirty="0"/>
              <a:t>επανερχόμενο Μωυσή </a:t>
            </a:r>
            <a:r>
              <a:rPr lang="el-GR" dirty="0"/>
              <a:t>ή τον </a:t>
            </a:r>
            <a:r>
              <a:rPr lang="el-GR" b="1" dirty="0"/>
              <a:t>Ηλία</a:t>
            </a:r>
            <a:r>
              <a:rPr lang="el-GR" dirty="0"/>
              <a:t> </a:t>
            </a:r>
          </a:p>
        </p:txBody>
      </p:sp>
    </p:spTree>
    <p:extLst>
      <p:ext uri="{BB962C8B-B14F-4D97-AF65-F5344CB8AC3E}">
        <p14:creationId xmlns:p14="http://schemas.microsoft.com/office/powerpoint/2010/main" val="2295515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ΔΙΑΦΟΡΕΣ </a:t>
            </a:r>
            <a:r>
              <a:rPr lang="el-GR" dirty="0" smtClean="0"/>
              <a:t>ΕΣΧΑΤΟΛΟΓΙΚΕΣ ΕΡΜΗΝΕΙΕΣ</a:t>
            </a:r>
            <a:endParaRPr lang="en-US" dirty="0"/>
          </a:p>
        </p:txBody>
      </p:sp>
      <p:sp>
        <p:nvSpPr>
          <p:cNvPr id="3" name="Content Placeholder 2"/>
          <p:cNvSpPr>
            <a:spLocks noGrp="1"/>
          </p:cNvSpPr>
          <p:nvPr>
            <p:ph idx="1"/>
          </p:nvPr>
        </p:nvSpPr>
        <p:spPr/>
        <p:txBody>
          <a:bodyPr/>
          <a:lstStyle/>
          <a:p>
            <a:pPr>
              <a:lnSpc>
                <a:spcPct val="90000"/>
              </a:lnSpc>
            </a:pPr>
            <a:r>
              <a:rPr lang="el-GR" dirty="0"/>
              <a:t>Εκτός της Εξόδου άλλα γεγονότα τα οποία αναμένονταν ότι θα επαναληφθούν στα Έσχατα είναι η </a:t>
            </a:r>
            <a:r>
              <a:rPr lang="el-GR" b="1" dirty="0"/>
              <a:t>Δημιουργία</a:t>
            </a:r>
            <a:r>
              <a:rPr lang="el-GR" dirty="0"/>
              <a:t> (Γεν. 1-2. Ησ.65,17. 66,22), ο </a:t>
            </a:r>
            <a:r>
              <a:rPr lang="el-GR" b="1" dirty="0"/>
              <a:t>Κατακλυσμός</a:t>
            </a:r>
            <a:r>
              <a:rPr lang="el-GR" dirty="0"/>
              <a:t> (Γεν.6-8. Μτ.24,37-9. πρβλ. Β΄Πε. 3,3-7) και η </a:t>
            </a:r>
            <a:r>
              <a:rPr lang="el-GR" b="1" dirty="0"/>
              <a:t>καταστροφή των Σοδόμων </a:t>
            </a:r>
            <a:r>
              <a:rPr lang="el-GR" dirty="0"/>
              <a:t>(Γεν.18-9. Δτ.29,23. Μτ.10,15. 11,24. Απ. 14,10-1. 19,20). Ως Πρόσωπα  πρότυπα -«τύποι» εκτός του Μωυσέως, θεωρούνταν ο Ηλίας, ο Ιησούς του Ναυή και ιδίως ο Δαβίδ. </a:t>
            </a:r>
          </a:p>
        </p:txBody>
      </p:sp>
    </p:spTree>
    <p:extLst>
      <p:ext uri="{BB962C8B-B14F-4D97-AF65-F5344CB8AC3E}">
        <p14:creationId xmlns:p14="http://schemas.microsoft.com/office/powerpoint/2010/main" val="18603335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ΧΡΙΣΤΙΑΝΙΚΗ ΕΡΜΗΝΕΥΤΙΚΗ</a:t>
            </a:r>
            <a:endParaRPr lang="en-US" dirty="0"/>
          </a:p>
        </p:txBody>
      </p:sp>
      <p:sp>
        <p:nvSpPr>
          <p:cNvPr id="3" name="Content Placeholder 2"/>
          <p:cNvSpPr>
            <a:spLocks noGrp="1"/>
          </p:cNvSpPr>
          <p:nvPr>
            <p:ph idx="1"/>
          </p:nvPr>
        </p:nvSpPr>
        <p:spPr/>
        <p:txBody>
          <a:bodyPr/>
          <a:lstStyle/>
          <a:p>
            <a:r>
              <a:rPr lang="el-GR" b="1" dirty="0"/>
              <a:t>Οι Πατέρες αναγνώρισαν τύπους ακόμη και μέσα στην ίδια την ιστορία της Π.Δ.</a:t>
            </a:r>
            <a:r>
              <a:rPr lang="el-GR" dirty="0"/>
              <a:t> Ο ραντισμός του λίθου της Βαιθήλ ήταν τύπος-προτύπωση της μωσαϊκής σκηνής. </a:t>
            </a:r>
            <a:r>
              <a:rPr lang="el-GR" b="1" dirty="0"/>
              <a:t>Τύπος επίσης δεν αναγνωρίζεται μόνον στην Π.Δ. αλλά και στην Κ.Δ</a:t>
            </a:r>
            <a:r>
              <a:rPr lang="el-GR" b="1" dirty="0" smtClean="0"/>
              <a:t>.</a:t>
            </a:r>
            <a:endParaRPr lang="el-GR" dirty="0"/>
          </a:p>
        </p:txBody>
      </p:sp>
    </p:spTree>
    <p:extLst>
      <p:ext uri="{BB962C8B-B14F-4D97-AF65-F5344CB8AC3E}">
        <p14:creationId xmlns:p14="http://schemas.microsoft.com/office/powerpoint/2010/main" val="37018316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ΧΡΙΣΤΙΑΝΙΚΗ ΕΚΚΛΗΣΙΑ</a:t>
            </a:r>
            <a:endParaRPr lang="en-US" dirty="0"/>
          </a:p>
        </p:txBody>
      </p:sp>
      <p:sp>
        <p:nvSpPr>
          <p:cNvPr id="3" name="Content Placeholder 2"/>
          <p:cNvSpPr>
            <a:spLocks noGrp="1"/>
          </p:cNvSpPr>
          <p:nvPr>
            <p:ph idx="1"/>
          </p:nvPr>
        </p:nvSpPr>
        <p:spPr/>
        <p:txBody>
          <a:bodyPr/>
          <a:lstStyle/>
          <a:p>
            <a:r>
              <a:rPr lang="el-GR" dirty="0"/>
              <a:t>Η χριστιανική Εκκλησία ακολούθησε τους ιουδαϊκούς κανόνες ερμηνείας της Γραφής, οι οποίοι συνοψίζονταν στις εξής δύο «ελληνικές» αρχές: α/ η Γραφή ερμηνεύεται διά της Γραφής. β/ Το Ομιλούν Πρόσωπο είναι κατ΄ ουσίαν η Σοφία και το Πνεύμα του Θεού, το οποίο αποκαλύπτει στον κόσμο και στην ιστορία την αλήθεια </a:t>
            </a:r>
          </a:p>
        </p:txBody>
      </p:sp>
    </p:spTree>
    <p:extLst>
      <p:ext uri="{BB962C8B-B14F-4D97-AF65-F5344CB8AC3E}">
        <p14:creationId xmlns:p14="http://schemas.microsoft.com/office/powerpoint/2010/main" val="29445065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ΣΤΗΝ ΠΡΩΤΗ ΕΚΚΛΗΣΙΑ</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ως προϋπόθεση κατανόησης των Γραφών προβαλλόταν ο </a:t>
            </a:r>
            <a:r>
              <a:rPr lang="el-GR" b="1" dirty="0"/>
              <a:t>κανόνας της πίστεως / της αλήθειας</a:t>
            </a:r>
            <a:r>
              <a:rPr lang="el-GR" dirty="0"/>
              <a:t>, τον οποίο </a:t>
            </a:r>
            <a:r>
              <a:rPr lang="el-GR" b="1" i="1" dirty="0"/>
              <a:t>παραλάμβανε </a:t>
            </a:r>
            <a:r>
              <a:rPr lang="el-GR" dirty="0"/>
              <a:t>κανείς μετά από μακροχρόνια Κατήχηση, Εξορκισμούς, προσωπική άσκηση και αγώνα και τον απήγγειλε πριν τη Βάπτισή του. Αυτό είναι </a:t>
            </a:r>
            <a:r>
              <a:rPr lang="el-GR" b="1" dirty="0"/>
              <a:t>το ερμηνευτικό κλειδί</a:t>
            </a:r>
            <a:r>
              <a:rPr lang="el-GR" dirty="0"/>
              <a:t> της γνώσεως των Γραφών, που δεν είχαν οι γραμματείς (Λκ. 11, 52). Ονομάστηκε μάλιστα </a:t>
            </a:r>
            <a:r>
              <a:rPr lang="el-GR" i="1" dirty="0"/>
              <a:t>αποστολικός κανόνας</a:t>
            </a:r>
            <a:r>
              <a:rPr lang="el-GR" dirty="0"/>
              <a:t>, γιατί κατέγραφε πολύ συνοπτικά την πίστη που αυτοί (οι Απόστολοι) είχαν διδάξει στους μαθητές τους</a:t>
            </a:r>
          </a:p>
        </p:txBody>
      </p:sp>
    </p:spTree>
    <p:extLst>
      <p:ext uri="{BB962C8B-B14F-4D97-AF65-F5344CB8AC3E}">
        <p14:creationId xmlns:p14="http://schemas.microsoft.com/office/powerpoint/2010/main" val="623814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Διακρίσεις Ορων</a:t>
            </a:r>
            <a:endParaRPr lang="en-US" dirty="0"/>
          </a:p>
        </p:txBody>
      </p:sp>
      <p:sp>
        <p:nvSpPr>
          <p:cNvPr id="3" name="Content Placeholder 2"/>
          <p:cNvSpPr>
            <a:spLocks noGrp="1"/>
          </p:cNvSpPr>
          <p:nvPr>
            <p:ph idx="1"/>
          </p:nvPr>
        </p:nvSpPr>
        <p:spPr/>
        <p:txBody>
          <a:bodyPr/>
          <a:lstStyle/>
          <a:p>
            <a:r>
              <a:rPr lang="el-GR" dirty="0"/>
              <a:t>Διακρίνεται η πράξη της</a:t>
            </a:r>
            <a:r>
              <a:rPr lang="el-GR" b="1" dirty="0"/>
              <a:t> ερμηνείας,</a:t>
            </a:r>
            <a:r>
              <a:rPr lang="el-GR" dirty="0"/>
              <a:t> από την </a:t>
            </a:r>
            <a:r>
              <a:rPr lang="el-GR" b="1" dirty="0"/>
              <a:t>ερμηνευτική,</a:t>
            </a:r>
            <a:r>
              <a:rPr lang="el-GR" dirty="0"/>
              <a:t> τη θεωρία, το σύνολο των κανόνων που διέπουν την ερμηνεία. Επιπλέον γίνεται διάκριση μεταξύ </a:t>
            </a:r>
            <a:r>
              <a:rPr lang="el-GR" b="1" dirty="0"/>
              <a:t>«εξηγήσεως»</a:t>
            </a:r>
            <a:r>
              <a:rPr lang="el-GR" dirty="0"/>
              <a:t> και </a:t>
            </a:r>
            <a:r>
              <a:rPr lang="el-GR" b="1" dirty="0"/>
              <a:t>«ερμηνείας» ή κατανοήσεως  </a:t>
            </a:r>
            <a:r>
              <a:rPr lang="el-GR" dirty="0"/>
              <a:t>των κειμένων του αρχαίου κόσμου γενικά: </a:t>
            </a:r>
          </a:p>
        </p:txBody>
      </p:sp>
    </p:spTree>
    <p:extLst>
      <p:ext uri="{BB962C8B-B14F-4D97-AF65-F5344CB8AC3E}">
        <p14:creationId xmlns:p14="http://schemas.microsoft.com/office/powerpoint/2010/main" val="25530893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αποστολικοί πατέρες</a:t>
            </a:r>
            <a:endParaRPr lang="en-US" dirty="0"/>
          </a:p>
        </p:txBody>
      </p:sp>
      <p:sp>
        <p:nvSpPr>
          <p:cNvPr id="3" name="Content Placeholder 2"/>
          <p:cNvSpPr>
            <a:spLocks noGrp="1"/>
          </p:cNvSpPr>
          <p:nvPr>
            <p:ph idx="1"/>
          </p:nvPr>
        </p:nvSpPr>
        <p:spPr/>
        <p:txBody>
          <a:bodyPr/>
          <a:lstStyle/>
          <a:p>
            <a:r>
              <a:rPr lang="el-GR" dirty="0"/>
              <a:t>υπογράμμισαν ότι οι συγγραφείς των ιερών βιβλίων ήταν </a:t>
            </a:r>
            <a:r>
              <a:rPr lang="el-GR" b="1" dirty="0"/>
              <a:t>πνευματοφόροι</a:t>
            </a:r>
            <a:r>
              <a:rPr lang="el-GR" dirty="0"/>
              <a:t> (πρβλ. </a:t>
            </a:r>
            <a:r>
              <a:rPr lang="el-GR" i="1" dirty="0"/>
              <a:t>πνευματοφόροι Πνεύματος αγίου και προφήται γενόμενοι και υπ’ αυτού του θείου Πνεύματος εμπνευσθέντες και σοφισθέντες</a:t>
            </a:r>
            <a:r>
              <a:rPr lang="el-GR" dirty="0"/>
              <a:t> Θεοφίλ. Αντιοχείας Εις Αυτόλυκον 2,9). Ο Λόγος ήταν αυτός ο οποίος ενέπνεε τις </a:t>
            </a:r>
            <a:r>
              <a:rPr lang="el-GR" b="1" dirty="0"/>
              <a:t>προφητείες</a:t>
            </a:r>
            <a:r>
              <a:rPr lang="el-GR" dirty="0"/>
              <a:t> (Ιουστ. Απολ. 1,36). </a:t>
            </a:r>
          </a:p>
        </p:txBody>
      </p:sp>
    </p:spTree>
    <p:extLst>
      <p:ext uri="{BB962C8B-B14F-4D97-AF65-F5344CB8AC3E}">
        <p14:creationId xmlns:p14="http://schemas.microsoft.com/office/powerpoint/2010/main" val="42922389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ΔΗΜΙΟΥΡΓΙΑ ΚΑΝΟΝΑ ΚΔ</a:t>
            </a:r>
            <a:endParaRPr lang="en-US" dirty="0"/>
          </a:p>
        </p:txBody>
      </p:sp>
      <p:sp>
        <p:nvSpPr>
          <p:cNvPr id="3" name="Content Placeholder 2"/>
          <p:cNvSpPr>
            <a:spLocks noGrp="1"/>
          </p:cNvSpPr>
          <p:nvPr>
            <p:ph idx="1"/>
          </p:nvPr>
        </p:nvSpPr>
        <p:spPr/>
        <p:txBody>
          <a:bodyPr/>
          <a:lstStyle/>
          <a:p>
            <a:r>
              <a:rPr lang="el-GR" dirty="0"/>
              <a:t>Ταυτόχρονα με την ερμηνεία των Γραφών η Εκκλησία έπρεπε να τις οριοθετήσει </a:t>
            </a:r>
            <a:r>
              <a:rPr lang="el-GR" b="1" dirty="0"/>
              <a:t>με τον Κανόνα της</a:t>
            </a:r>
            <a:r>
              <a:rPr lang="el-GR" dirty="0"/>
              <a:t> </a:t>
            </a:r>
            <a:r>
              <a:rPr lang="el-GR" b="1" dirty="0"/>
              <a:t>ΚΔ για </a:t>
            </a:r>
            <a:r>
              <a:rPr lang="el-GR" dirty="0"/>
              <a:t>την προστασία της διδασκαλίας της από τους αιρετικούς</a:t>
            </a:r>
            <a:endParaRPr lang="el-GR" b="1" dirty="0"/>
          </a:p>
          <a:p>
            <a:endParaRPr lang="en-US" dirty="0"/>
          </a:p>
        </p:txBody>
      </p:sp>
    </p:spTree>
    <p:extLst>
      <p:ext uri="{BB962C8B-B14F-4D97-AF65-F5344CB8AC3E}">
        <p14:creationId xmlns:p14="http://schemas.microsoft.com/office/powerpoint/2010/main" val="40107701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Ερμηνευτικές Σχολές</a:t>
            </a:r>
            <a:endParaRPr lang="en-US" dirty="0"/>
          </a:p>
        </p:txBody>
      </p:sp>
      <p:sp>
        <p:nvSpPr>
          <p:cNvPr id="3" name="Content Placeholder 2"/>
          <p:cNvSpPr>
            <a:spLocks noGrp="1"/>
          </p:cNvSpPr>
          <p:nvPr>
            <p:ph idx="1"/>
          </p:nvPr>
        </p:nvSpPr>
        <p:spPr/>
        <p:txBody>
          <a:bodyPr>
            <a:normAutofit lnSpcReduction="10000"/>
          </a:bodyPr>
          <a:lstStyle/>
          <a:p>
            <a:r>
              <a:rPr lang="el-GR" dirty="0"/>
              <a:t>Μέχρι σήμερα η έρευνα θεωρεί ότι στην πρώτη Εκκλησία</a:t>
            </a:r>
            <a:r>
              <a:rPr lang="el-GR" b="1" dirty="0"/>
              <a:t> </a:t>
            </a:r>
            <a:r>
              <a:rPr lang="el-GR" dirty="0"/>
              <a:t>είχαν</a:t>
            </a:r>
            <a:r>
              <a:rPr lang="el-GR" b="1" dirty="0"/>
              <a:t> </a:t>
            </a:r>
            <a:r>
              <a:rPr lang="el-GR" dirty="0"/>
              <a:t>διαμορφωθεί δύο ανταγωνιστικές μεταξύ τους ερμηνευτικές σχολές. αυτές της </a:t>
            </a:r>
            <a:r>
              <a:rPr lang="el-GR" b="1" dirty="0"/>
              <a:t>Αλεξάνδρειας</a:t>
            </a:r>
            <a:r>
              <a:rPr lang="el-GR" dirty="0"/>
              <a:t> και της </a:t>
            </a:r>
            <a:r>
              <a:rPr lang="el-GR" b="1" dirty="0"/>
              <a:t>Αντιόχειας. </a:t>
            </a:r>
            <a:r>
              <a:rPr lang="el-GR" dirty="0"/>
              <a:t>Η πρώτη, η οποία ιδρύθηκε από τον Πάνταινο, εφήρμοζε ιδιαίτερα </a:t>
            </a:r>
            <a:r>
              <a:rPr lang="el-GR" b="1" dirty="0"/>
              <a:t>την αλληγορία,</a:t>
            </a:r>
            <a:r>
              <a:rPr lang="el-GR" dirty="0"/>
              <a:t> ακολουθώντας τον Πλάτωνα (429-327 π.Χ.), ενώ η δεύτερη </a:t>
            </a:r>
            <a:r>
              <a:rPr lang="el-GR" b="1" dirty="0"/>
              <a:t>την ιστορική και φιλολογική μέθοδο</a:t>
            </a:r>
            <a:r>
              <a:rPr lang="el-GR" dirty="0"/>
              <a:t> στηριζόμενη στον Αριστοτέλη (384-322 π.Χ.). </a:t>
            </a:r>
          </a:p>
        </p:txBody>
      </p:sp>
    </p:spTree>
    <p:extLst>
      <p:ext uri="{BB962C8B-B14F-4D97-AF65-F5344CB8AC3E}">
        <p14:creationId xmlns:p14="http://schemas.microsoft.com/office/powerpoint/2010/main" val="8956699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ΙΔΡΥΤΕΣ</a:t>
            </a:r>
            <a:endParaRPr lang="en-US" dirty="0"/>
          </a:p>
        </p:txBody>
      </p:sp>
      <p:sp>
        <p:nvSpPr>
          <p:cNvPr id="3" name="Content Placeholder 2"/>
          <p:cNvSpPr>
            <a:spLocks noGrp="1"/>
          </p:cNvSpPr>
          <p:nvPr>
            <p:ph idx="1"/>
          </p:nvPr>
        </p:nvSpPr>
        <p:spPr/>
        <p:txBody>
          <a:bodyPr>
            <a:normAutofit fontScale="77500" lnSpcReduction="20000"/>
          </a:bodyPr>
          <a:lstStyle/>
          <a:p>
            <a:r>
              <a:rPr lang="el-GR" dirty="0"/>
              <a:t>Η πρώτη έδινε ιδιαίτερη έμφαση στη θεότητα του Λόγου , ενώ η δεύτερη στην ανθρωπότητα.  Ως κορυφαίοι της πρώτης θεωρούνται ο «Αθηναίος» Τίτος Φλάβιος Κλήμης και ιδίως ο </a:t>
            </a:r>
            <a:r>
              <a:rPr lang="el-GR" b="1" dirty="0"/>
              <a:t>Ωριγένης .</a:t>
            </a:r>
            <a:r>
              <a:rPr lang="el-GR" dirty="0"/>
              <a:t> Ως ιδρυτής της δεύτερης θεωρείται ο πρεσβύτερος Λουκιανός, Κυριότερος εκπρόσωπός της θεωρείται ο </a:t>
            </a:r>
            <a:r>
              <a:rPr lang="el-GR" b="1" dirty="0"/>
              <a:t>Διόδωρος Ταρσού.</a:t>
            </a:r>
            <a:r>
              <a:rPr lang="el-GR" dirty="0"/>
              <a:t>  </a:t>
            </a:r>
            <a:endParaRPr lang="el-GR" dirty="0" smtClean="0"/>
          </a:p>
          <a:p>
            <a:r>
              <a:rPr lang="el-GR" dirty="0"/>
              <a:t>Παρότι η εφαρμογή της αλληγορικής μεθόδου έχει ως αποτέλεσμα μόνο οι χαρισματούχοι πνευματικοί και όχι οι απλοί πιστοί να φθάνουν στο νόημα των βιβλικών τύπων που άλλο λέγουν και άλλο εννοούν και παρότι ο Ωριγένης καταδικάσθηκε, όπως αποδεικνύεται από το Μ. Κανόνα του Ανδρέα Κρήτης η αλληγορία κατέστη ιδιαιτέρως προσφιλής στην Εκκλησία. </a:t>
            </a:r>
            <a:br>
              <a:rPr lang="el-GR" dirty="0"/>
            </a:br>
            <a:endParaRPr lang="el-GR" dirty="0"/>
          </a:p>
          <a:p>
            <a:endParaRPr lang="el-GR" dirty="0"/>
          </a:p>
        </p:txBody>
      </p:sp>
    </p:spTree>
    <p:extLst>
      <p:ext uri="{BB962C8B-B14F-4D97-AF65-F5344CB8AC3E}">
        <p14:creationId xmlns:p14="http://schemas.microsoft.com/office/powerpoint/2010/main" val="9153010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ΑΓ.ΙΩΑΝΝΗΣ Ο ΧΡΥΣΟΣΤΟΜΟΣ</a:t>
            </a:r>
            <a:endParaRPr lang="en-US" dirty="0"/>
          </a:p>
        </p:txBody>
      </p:sp>
      <p:sp>
        <p:nvSpPr>
          <p:cNvPr id="3" name="Content Placeholder 2"/>
          <p:cNvSpPr>
            <a:spLocks noGrp="1"/>
          </p:cNvSpPr>
          <p:nvPr>
            <p:ph idx="1"/>
          </p:nvPr>
        </p:nvSpPr>
        <p:spPr/>
        <p:txBody>
          <a:bodyPr/>
          <a:lstStyle/>
          <a:p>
            <a:r>
              <a:rPr lang="el-GR" dirty="0"/>
              <a:t>Τελικά ως πρύτανης των ερμηνευτών καθιερώθηκε στην Ανατολή </a:t>
            </a:r>
            <a:r>
              <a:rPr lang="el-GR" b="1" dirty="0"/>
              <a:t>ο  Ιωάννης ο Χρυσόστομος</a:t>
            </a:r>
            <a:r>
              <a:rPr lang="el-GR" dirty="0"/>
              <a:t>, χειροθετήθηκε </a:t>
            </a:r>
            <a:r>
              <a:rPr lang="el-GR" i="1" dirty="0"/>
              <a:t>αναγνώστης</a:t>
            </a:r>
            <a:r>
              <a:rPr lang="el-GR" dirty="0"/>
              <a:t>-</a:t>
            </a:r>
            <a:r>
              <a:rPr lang="el-GR" b="1" dirty="0"/>
              <a:t>ερμηνευτής </a:t>
            </a:r>
            <a:r>
              <a:rPr lang="el-GR" dirty="0"/>
              <a:t>των Γραφών το 371, ενώ το 372 μετά το θάνατο της μητέρας του της Ανθούσης έζησε στην έρημο ασκητικά επί έξι έτη, όπου αδιάκοπα προσευχόταν και μελετούσε τις Γραφές. </a:t>
            </a:r>
          </a:p>
        </p:txBody>
      </p:sp>
    </p:spTree>
    <p:extLst>
      <p:ext uri="{BB962C8B-B14F-4D97-AF65-F5344CB8AC3E}">
        <p14:creationId xmlns:p14="http://schemas.microsoft.com/office/powerpoint/2010/main" val="13384176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Τρεις είναι οι ερμηνευτικές αρχές </a:t>
            </a:r>
            <a:r>
              <a:rPr lang="el-GR" dirty="0" smtClean="0"/>
              <a:t>(1 από 3)</a:t>
            </a:r>
            <a:endParaRPr lang="en-US" dirty="0"/>
          </a:p>
        </p:txBody>
      </p:sp>
      <p:sp>
        <p:nvSpPr>
          <p:cNvPr id="3" name="Content Placeholder 2"/>
          <p:cNvSpPr>
            <a:spLocks noGrp="1"/>
          </p:cNvSpPr>
          <p:nvPr>
            <p:ph idx="1"/>
          </p:nvPr>
        </p:nvSpPr>
        <p:spPr/>
        <p:txBody>
          <a:bodyPr>
            <a:normAutofit fontScale="70000" lnSpcReduction="20000"/>
          </a:bodyPr>
          <a:lstStyle/>
          <a:p>
            <a:pPr>
              <a:lnSpc>
                <a:spcPct val="80000"/>
              </a:lnSpc>
            </a:pPr>
            <a:r>
              <a:rPr lang="el-GR" dirty="0"/>
              <a:t>βάσει των οποίων  ο Χρυσόστομος ερμηνεύει τη Γραφή, την οποία θεωρεί </a:t>
            </a:r>
            <a:r>
              <a:rPr lang="el-GR" i="1" dirty="0"/>
              <a:t>παρδές</a:t>
            </a:r>
            <a:r>
              <a:rPr lang="el-GR" dirty="0"/>
              <a:t>-παράδεισο (</a:t>
            </a:r>
            <a:r>
              <a:rPr lang="en-US" dirty="0"/>
              <a:t>PG</a:t>
            </a:r>
            <a:r>
              <a:rPr lang="el-GR" dirty="0"/>
              <a:t> 63, </a:t>
            </a:r>
            <a:r>
              <a:rPr lang="el-GR" dirty="0" smtClean="0"/>
              <a:t>485</a:t>
            </a:r>
            <a:r>
              <a:rPr lang="el-GR" dirty="0"/>
              <a:t>)</a:t>
            </a:r>
          </a:p>
          <a:p>
            <a:pPr>
              <a:lnSpc>
                <a:spcPct val="80000"/>
              </a:lnSpc>
            </a:pPr>
            <a:r>
              <a:rPr lang="el-GR" dirty="0"/>
              <a:t>1. στὴν Εἰσαγωγή τῆς Ἑρμηνείας του στὸ κατὰ Ματθαῖον , οἱ Γραφὲς οὔτε προαιώνια δημιουργήματα τοῦ Θεοῦ ὑπῆρξαν, οὔτε στὸ προαιώνιο θέλημά Του ἀνήκαν, καθώς ο Θεός και στην πρώτη δημιουργία με τον Αδάμ αλλά και στην αναδημιουργία μέσω του νέου Αδάμ, του Ιησού, συνομιλούσε </a:t>
            </a:r>
            <a:r>
              <a:rPr lang="el-GR" i="1" dirty="0"/>
              <a:t>πρόσωπο με πρόσωπο</a:t>
            </a:r>
            <a:r>
              <a:rPr lang="el-GR" dirty="0"/>
              <a:t> με το κτίσμα Του και επαγγελόταν την αποστολή του Πνεύματός Του στις καρδιές. </a:t>
            </a:r>
            <a:endParaRPr lang="el-GR" dirty="0" smtClean="0"/>
          </a:p>
          <a:p>
            <a:pPr>
              <a:lnSpc>
                <a:spcPct val="80000"/>
              </a:lnSpc>
            </a:pPr>
            <a:r>
              <a:rPr lang="el-GR" dirty="0"/>
              <a:t>Μόνον όταν οι άνθρωποι παρεκτρέπονταν στο δόγμα και στο ήθος και το Αγ. Πνεύμα άρχισε να υποχωρεί, έστειλε «γράμματα». Στρέφεται έτσι εναντίον των Ιουδαίων οι οποίοι θεωρούσαν την Τορά προαιώνιο δημιούργημα του Θεού, το οποίο ταύτιζαν με το Λόγο και τη Σοφία Του. Τα βιβλικά κείμενα αποτελούν προϊόντα θεϊκής συγκατάβασης στην ανθρώπινη ασθένεια, αφού δόθηκαν μετὰ τὴν ἀποτυχία τοῦ ἀνθρώπου νὰ ἀποτυπώσει ζωντανά στὴν καρδιὰ του τὸ θέλημα του Θεού.</a:t>
            </a:r>
          </a:p>
          <a:p>
            <a:pPr>
              <a:lnSpc>
                <a:spcPct val="80000"/>
              </a:lnSpc>
            </a:pPr>
            <a:endParaRPr lang="el-GR" dirty="0"/>
          </a:p>
        </p:txBody>
      </p:sp>
    </p:spTree>
    <p:extLst>
      <p:ext uri="{BB962C8B-B14F-4D97-AF65-F5344CB8AC3E}">
        <p14:creationId xmlns:p14="http://schemas.microsoft.com/office/powerpoint/2010/main" val="41586867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Τρεις είναι οι ερμηνευτικές αρχές </a:t>
            </a:r>
            <a:r>
              <a:rPr lang="el-GR" dirty="0" smtClean="0"/>
              <a:t>(2 </a:t>
            </a:r>
            <a:r>
              <a:rPr lang="el-GR" dirty="0"/>
              <a:t>από </a:t>
            </a:r>
            <a:r>
              <a:rPr lang="el-GR" dirty="0" smtClean="0"/>
              <a:t>3)</a:t>
            </a:r>
            <a:endParaRPr lang="en-US" dirty="0"/>
          </a:p>
        </p:txBody>
      </p:sp>
      <p:sp>
        <p:nvSpPr>
          <p:cNvPr id="3" name="Content Placeholder 2"/>
          <p:cNvSpPr>
            <a:spLocks noGrp="1"/>
          </p:cNvSpPr>
          <p:nvPr>
            <p:ph idx="1"/>
          </p:nvPr>
        </p:nvSpPr>
        <p:spPr/>
        <p:txBody>
          <a:bodyPr>
            <a:normAutofit fontScale="62500" lnSpcReduction="20000"/>
          </a:bodyPr>
          <a:lstStyle/>
          <a:p>
            <a:r>
              <a:rPr lang="el-GR" b="1" dirty="0" smtClean="0"/>
              <a:t>2</a:t>
            </a:r>
            <a:r>
              <a:rPr lang="el-GR" dirty="0" smtClean="0"/>
              <a:t>. Η </a:t>
            </a:r>
            <a:r>
              <a:rPr lang="el-GR" dirty="0"/>
              <a:t>γλώσσα και τα σχήματα της Γραφής δεν είναι ανάλογα προς τη φύση του Θεού, αλλά προς τα πεπερασμένα μέτρα, </a:t>
            </a:r>
            <a:r>
              <a:rPr lang="el-GR" b="1" i="1" dirty="0"/>
              <a:t>προς την ασθένεια,</a:t>
            </a:r>
            <a:r>
              <a:rPr lang="el-GR" dirty="0"/>
              <a:t> του ανθρώπου. Άρα η γλώσσα της Γραφής δεν είναι </a:t>
            </a:r>
            <a:r>
              <a:rPr lang="el-GR" i="1" dirty="0"/>
              <a:t>«μυ­θική», </a:t>
            </a:r>
            <a:r>
              <a:rPr lang="el-GR" dirty="0"/>
              <a:t>όπως θεωρούν σύγχρονοι ερευνητές, αλλά </a:t>
            </a:r>
            <a:r>
              <a:rPr lang="el-GR" b="1" i="1" dirty="0"/>
              <a:t>συγκαταβατική</a:t>
            </a:r>
            <a:r>
              <a:rPr lang="el-GR" i="1" dirty="0"/>
              <a:t> </a:t>
            </a:r>
            <a:r>
              <a:rPr lang="el-GR" dirty="0"/>
              <a:t/>
            </a:r>
            <a:br>
              <a:rPr lang="el-GR" dirty="0"/>
            </a:br>
            <a:r>
              <a:rPr lang="el-GR" dirty="0"/>
              <a:t>. Επίσης ο Θεός από φιλανθρωπία δεν άφησε να δηλωθούν όλα τα νοήματα με σαφήνεια προκειμένου να διεγείρει το ενδιαφέρον και την έρευνά μας</a:t>
            </a:r>
            <a:r>
              <a:rPr lang="el-GR" dirty="0" smtClean="0"/>
              <a:t>.</a:t>
            </a:r>
          </a:p>
          <a:p>
            <a:r>
              <a:rPr lang="el-GR" dirty="0"/>
              <a:t>Αυτό εξηγεί την ανάγκη θεοπρεπούς κατανοήσεως των βιβλικών σχημάτων, καθώς ενυπάρχει απέραντο κεκρυμμένο βάθος, το οποίο μόνο με τη δύναμη του αγ. Πνεύματος, το οποίο ενέπνευσε τους συγγραφείς μπορεί εν μέρει να εξιχνιασθεί. Το γράμμα είναι δηλωτικό και σημαντικό και όχι περιεκτικό της αλήθειας. . Γι΄αυτό και ενώ ο Bultmann ερμηνεύει απομυθευτικά, οι Πατέρες ερμηνεύουν αποφατικά: ο Θεός είναι ά-ναρχος, α-μίαντος κτλ</a:t>
            </a:r>
            <a:br>
              <a:rPr lang="el-GR" dirty="0"/>
            </a:br>
            <a:r>
              <a:rPr lang="el-GR" dirty="0"/>
              <a:t> </a:t>
            </a:r>
          </a:p>
          <a:p>
            <a:endParaRPr lang="el-GR" dirty="0"/>
          </a:p>
          <a:p>
            <a:endParaRPr lang="en-US" dirty="0"/>
          </a:p>
        </p:txBody>
      </p:sp>
    </p:spTree>
    <p:extLst>
      <p:ext uri="{BB962C8B-B14F-4D97-AF65-F5344CB8AC3E}">
        <p14:creationId xmlns:p14="http://schemas.microsoft.com/office/powerpoint/2010/main" val="40073645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Τρεις είναι οι ερμηνευτικές αρχές </a:t>
            </a:r>
            <a:r>
              <a:rPr lang="el-GR" dirty="0" smtClean="0"/>
              <a:t>(3 </a:t>
            </a:r>
            <a:r>
              <a:rPr lang="el-GR" dirty="0"/>
              <a:t>από </a:t>
            </a:r>
            <a:r>
              <a:rPr lang="el-GR" dirty="0" smtClean="0"/>
              <a:t>3)</a:t>
            </a:r>
            <a:endParaRPr lang="en-US" dirty="0"/>
          </a:p>
        </p:txBody>
      </p:sp>
      <p:sp>
        <p:nvSpPr>
          <p:cNvPr id="3" name="Content Placeholder 2"/>
          <p:cNvSpPr>
            <a:spLocks noGrp="1"/>
          </p:cNvSpPr>
          <p:nvPr>
            <p:ph idx="1"/>
          </p:nvPr>
        </p:nvSpPr>
        <p:spPr/>
        <p:txBody>
          <a:bodyPr>
            <a:normAutofit fontScale="77500" lnSpcReduction="20000"/>
          </a:bodyPr>
          <a:lstStyle/>
          <a:p>
            <a:r>
              <a:rPr lang="el-GR" b="1" dirty="0" smtClean="0"/>
              <a:t>3. </a:t>
            </a:r>
            <a:r>
              <a:rPr lang="el-GR" dirty="0" smtClean="0"/>
              <a:t>Το </a:t>
            </a:r>
            <a:r>
              <a:rPr lang="el-GR" dirty="0"/>
              <a:t>«γράμμα» αν και δεν ορίζει την αλήθεια, δεν περιφρονείται:</a:t>
            </a:r>
            <a:r>
              <a:rPr lang="el-GR" b="1" dirty="0"/>
              <a:t> </a:t>
            </a:r>
            <a:r>
              <a:rPr lang="el-GR" i="1" dirty="0"/>
              <a:t>Οὐχ ἁπλῶς ταῦτα διερευνᾶσθαι σπουδάζομεν͵ φιλοτιμίας ἕνεκεν περιττῆς͵ ἀλλ΄ ἵνα μετὰ ἀκριβείας ὑμῖν ἅπαντα ἑρμηνεύοντες παιδεύσωμεν ὑμᾶς μηδὲ βραχεῖαν λέξιν͵ μηδὲ συλλαβὴν μίαν παρατρέχειν τῶν ἐν ταῖς θείαις Γραφαῖς κειμένων.</a:t>
            </a:r>
            <a:r>
              <a:rPr lang="el-GR" dirty="0"/>
              <a:t> </a:t>
            </a:r>
            <a:endParaRPr lang="el-GR" dirty="0" smtClean="0"/>
          </a:p>
          <a:p>
            <a:r>
              <a:rPr lang="el-GR" dirty="0"/>
              <a:t>Παρότι η Κ.Δ. γράφτηκε στην Κοινή Ελληνική, μια «χυδαία» για τους πνευματικούς ανθρώπους της εποχής της γλώσσα, εντούτοις ακόμη και </a:t>
            </a:r>
            <a:r>
              <a:rPr lang="el-GR" i="1" dirty="0"/>
              <a:t>το ιώτα και η κεραία</a:t>
            </a:r>
            <a:r>
              <a:rPr lang="el-GR" dirty="0"/>
              <a:t> αποτελούν την </a:t>
            </a:r>
            <a:r>
              <a:rPr lang="el-GR" i="1" dirty="0"/>
              <a:t>υποβάθρα και την κρηπίδα</a:t>
            </a:r>
            <a:r>
              <a:rPr lang="el-GR" dirty="0"/>
              <a:t> της έρευνας.</a:t>
            </a:r>
            <a:r>
              <a:rPr lang="el-GR" b="1" dirty="0"/>
              <a:t> </a:t>
            </a:r>
            <a:r>
              <a:rPr lang="el-GR" dirty="0"/>
              <a:t>Ο Ιωάννης παρομοιάζει το βιβλικό χωρίο με τόπο νοτισμένο, υγρό, όπου πρέπει κανείς να σκάψει για να ανακαλύψει την πηγή </a:t>
            </a:r>
          </a:p>
          <a:p>
            <a:endParaRPr lang="el-GR" dirty="0"/>
          </a:p>
          <a:p>
            <a:endParaRPr lang="en-US" dirty="0"/>
          </a:p>
        </p:txBody>
      </p:sp>
    </p:spTree>
    <p:extLst>
      <p:ext uri="{BB962C8B-B14F-4D97-AF65-F5344CB8AC3E}">
        <p14:creationId xmlns:p14="http://schemas.microsoft.com/office/powerpoint/2010/main" val="22584100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 Ερμηνευτικές αρχές από τους Πατέρες (1 από 7)</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Γι</a:t>
            </a:r>
            <a:r>
              <a:rPr lang="el-GR" dirty="0"/>
              <a:t>΄αυτό το λόγο ο Ιωάννης Χρυσόστομος κάνει λόγο για την </a:t>
            </a:r>
            <a:r>
              <a:rPr lang="el-GR" b="1" i="1" dirty="0"/>
              <a:t>ακολουθία</a:t>
            </a:r>
            <a:r>
              <a:rPr lang="el-GR" dirty="0"/>
              <a:t>, δηλώνοντας ζητήματα εισαγωγικά, μερικά κι εξειδικευμένα </a:t>
            </a:r>
            <a:r>
              <a:rPr lang="el-GR" b="1" i="1" dirty="0"/>
              <a:t>Π</a:t>
            </a:r>
            <a:r>
              <a:rPr lang="el-GR" dirty="0"/>
              <a:t>: πού, πότε, πως, ποιος, για ποιόν γράφτηκε κάθε έργο, ποιο το θέμα του) αλλά και τις ερμηνευτικές προϋποθέσεις: πιο ειδικά τους νόμους που την διέπουν, τους τρόπους με τους οποίους αυτή εκφράζεται, την συνέπεια πού σ' αυτήν διαπιστώνουμε, τον λόγο της ανελίξεως της θείας Οικονομίας </a:t>
            </a:r>
            <a:br>
              <a:rPr lang="el-GR" dirty="0"/>
            </a:br>
            <a:r>
              <a:rPr lang="el-GR" dirty="0"/>
              <a:t> Γενικά στοιχεία της ακολουθίας:</a:t>
            </a:r>
            <a:r>
              <a:rPr lang="el-GR" b="1" dirty="0"/>
              <a:t> </a:t>
            </a:r>
            <a:r>
              <a:rPr lang="el-GR" dirty="0"/>
              <a:t>Ερευνώνται οι προϋποθέσεις του συγγραφέα, η πνευ­ματική του κατάσταση, ο σκοπός του, ή βαθύτερη πρόθεση του, οι τρόποι πού χρησιμοποιεί καί το είδος του θέματος του. </a:t>
            </a:r>
            <a:endParaRPr lang="el-GR" b="1" dirty="0"/>
          </a:p>
          <a:p>
            <a:endParaRPr lang="el-GR" dirty="0"/>
          </a:p>
        </p:txBody>
      </p:sp>
    </p:spTree>
    <p:extLst>
      <p:ext uri="{BB962C8B-B14F-4D97-AF65-F5344CB8AC3E}">
        <p14:creationId xmlns:p14="http://schemas.microsoft.com/office/powerpoint/2010/main" val="36876461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Ερμηνευτικές αρχές από τους Πατέρες </a:t>
            </a:r>
            <a:r>
              <a:rPr lang="el-GR" dirty="0" smtClean="0"/>
              <a:t>(2 </a:t>
            </a:r>
            <a:r>
              <a:rPr lang="el-GR" dirty="0"/>
              <a:t>από 7)</a:t>
            </a:r>
            <a:endParaRPr lang="en-US" dirty="0"/>
          </a:p>
        </p:txBody>
      </p:sp>
      <p:sp>
        <p:nvSpPr>
          <p:cNvPr id="3" name="Content Placeholder 2"/>
          <p:cNvSpPr>
            <a:spLocks noGrp="1"/>
          </p:cNvSpPr>
          <p:nvPr>
            <p:ph idx="1"/>
          </p:nvPr>
        </p:nvSpPr>
        <p:spPr/>
        <p:txBody>
          <a:bodyPr>
            <a:normAutofit fontScale="92500" lnSpcReduction="20000"/>
          </a:bodyPr>
          <a:lstStyle/>
          <a:p>
            <a:r>
              <a:rPr lang="el-GR" dirty="0"/>
              <a:t>Στο σημείο αυτό πρέπει να  τονισθεί το γεγονός ότι όσον αφορά στην Π.Δ.</a:t>
            </a:r>
            <a:r>
              <a:rPr lang="el-GR" i="1" dirty="0"/>
              <a:t> </a:t>
            </a:r>
            <a:r>
              <a:rPr lang="el-GR" dirty="0"/>
              <a:t>οι μεγάλοι Πατέρες δε γνώριζαν τη «μητρική» της γλώσσα. Έτσι έδωσαν μεγάλο βάρος στην </a:t>
            </a:r>
            <a:r>
              <a:rPr lang="el-GR" b="1" i="1" dirty="0"/>
              <a:t>ασφάλεια </a:t>
            </a:r>
            <a:r>
              <a:rPr lang="el-GR" dirty="0"/>
              <a:t>της μετάφρασης των Ο΄, καθόσον είναι η μόνη που προέρχεται πριν</a:t>
            </a:r>
            <a:r>
              <a:rPr lang="el-GR" u="sng" dirty="0"/>
              <a:t> </a:t>
            </a:r>
            <a:r>
              <a:rPr lang="el-GR" dirty="0"/>
              <a:t> το μασοριτικό αλλά και πριν τη σάρκωση του Ιησού, οι μεταφραστές δεν είχαν λόγο να παραποιήσουν τις μεσσιακές επαγγελίες ενώ επίσης δε μετέφρασαν κατά λέξη. Αυτό, όμως, δε σημαίνει ότι τη θεωρούν </a:t>
            </a:r>
            <a:r>
              <a:rPr lang="el-GR" i="1" dirty="0"/>
              <a:t>κατά γράμμα θεόπνευστη</a:t>
            </a:r>
            <a:r>
              <a:rPr lang="el-GR" dirty="0"/>
              <a:t>. </a:t>
            </a:r>
            <a:br>
              <a:rPr lang="el-GR" dirty="0"/>
            </a:br>
            <a:endParaRPr lang="el-GR" dirty="0"/>
          </a:p>
          <a:p>
            <a:endParaRPr lang="en-US" dirty="0"/>
          </a:p>
        </p:txBody>
      </p:sp>
    </p:spTree>
    <p:extLst>
      <p:ext uri="{BB962C8B-B14F-4D97-AF65-F5344CB8AC3E}">
        <p14:creationId xmlns:p14="http://schemas.microsoft.com/office/powerpoint/2010/main" val="1882700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ΣΥΝΤΟΜΗ ΙΣΤΟΡΙΑ ΤΗΣ ΒΙΒΛΙΚΗΣ ΕΡΜΗΝΕΙΑΣ</a:t>
            </a:r>
            <a:endParaRPr lang="en-US" dirty="0"/>
          </a:p>
        </p:txBody>
      </p:sp>
      <p:sp>
        <p:nvSpPr>
          <p:cNvPr id="3" name="Content Placeholder 2"/>
          <p:cNvSpPr>
            <a:spLocks noGrp="1"/>
          </p:cNvSpPr>
          <p:nvPr>
            <p:ph idx="1"/>
          </p:nvPr>
        </p:nvSpPr>
        <p:spPr/>
        <p:txBody>
          <a:bodyPr>
            <a:normAutofit lnSpcReduction="10000"/>
          </a:bodyPr>
          <a:lstStyle/>
          <a:p>
            <a:pPr>
              <a:lnSpc>
                <a:spcPct val="80000"/>
              </a:lnSpc>
            </a:pPr>
            <a:r>
              <a:rPr lang="el-GR" dirty="0"/>
              <a:t>Για τους Έλληνες η ερμηνεία δεν είναι απλώς μια μεθοδολογία, αλλά μια οντολογία. Είναι η αναζήτηση της αλήθειας σχετικά με τα όντα. Στην ελληνιστική παράδοση καθιερώθηκαν δύο </a:t>
            </a:r>
            <a:r>
              <a:rPr lang="el-GR" b="1" dirty="0"/>
              <a:t>κανόνες</a:t>
            </a:r>
            <a:r>
              <a:rPr lang="el-GR" dirty="0"/>
              <a:t>  α/ </a:t>
            </a:r>
            <a:r>
              <a:rPr lang="el-GR" b="1" i="1" dirty="0"/>
              <a:t>Όμηρον εξ Ομήρου</a:t>
            </a:r>
            <a:r>
              <a:rPr lang="el-GR" i="1" dirty="0"/>
              <a:t> σαφηνίζειν, αυτόν εξηγούμενον εαυτόν</a:t>
            </a:r>
            <a:r>
              <a:rPr lang="el-GR" dirty="0"/>
              <a:t> (= η ερμηνεία πρέπει να γίνεται με βάση το γλωσσικό ιδίωμα και τον πνευματικό κόσμο του συγγραφέα). β/ Αναγνωρίζεται </a:t>
            </a:r>
            <a:r>
              <a:rPr lang="el-GR" b="1" i="1" dirty="0"/>
              <a:t>το λέγον πρόσωπο</a:t>
            </a:r>
            <a:r>
              <a:rPr lang="el-GR" i="1" dirty="0"/>
              <a:t>,</a:t>
            </a:r>
            <a:r>
              <a:rPr lang="el-GR" dirty="0"/>
              <a:t> δεδομένου ότι τα ρήματα και οι λέξεις εκ-φράζουν τον Ομιλούντα </a:t>
            </a:r>
            <a:br>
              <a:rPr lang="el-GR" dirty="0"/>
            </a:br>
            <a:endParaRPr lang="el-GR" i="1" dirty="0"/>
          </a:p>
        </p:txBody>
      </p:sp>
    </p:spTree>
    <p:extLst>
      <p:ext uri="{BB962C8B-B14F-4D97-AF65-F5344CB8AC3E}">
        <p14:creationId xmlns:p14="http://schemas.microsoft.com/office/powerpoint/2010/main" val="14093842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Ερμηνευτικές αρχές από τους Πατέρες </a:t>
            </a:r>
            <a:r>
              <a:rPr lang="el-GR" dirty="0" smtClean="0"/>
              <a:t>(3 </a:t>
            </a:r>
            <a:r>
              <a:rPr lang="el-GR" dirty="0"/>
              <a:t>από 7)</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Συχνά ανατρέχουν στο πρωτότυπο και μεταφράζουν στην ελληνική εβραϊκές λέξεις, κάνοντας χρήση της διαδεδομένης </a:t>
            </a:r>
            <a:r>
              <a:rPr lang="el-GR" b="1" i="1" dirty="0"/>
              <a:t>Βίβλου της των εβραϊκών ονομάτων ερμηνείας</a:t>
            </a:r>
            <a:r>
              <a:rPr lang="el-GR" dirty="0"/>
              <a:t>, το οποίο ήταν ένα είδος ετυμολογικού ή ονομαστικού εβραϊκών λέξεων γνωστό στον Ωριγένη που συντάχθηκε με βάση τις αποδόσεις του Φίλωνα. Καταφεύγουν, επίσης </a:t>
            </a:r>
            <a:r>
              <a:rPr lang="el-GR" b="1" dirty="0"/>
              <a:t>στον Σύρο</a:t>
            </a:r>
            <a:r>
              <a:rPr lang="el-GR" dirty="0"/>
              <a:t>, στη συριακή μετάφραση της Π.Δ. την </a:t>
            </a:r>
            <a:r>
              <a:rPr lang="el-GR" b="1" dirty="0"/>
              <a:t>Πεσιτώ</a:t>
            </a:r>
            <a:r>
              <a:rPr lang="el-GR" dirty="0"/>
              <a:t>, που γειτνιάζει με την εβραϊκή, και στις άλλες μεταφράσεις, διασταυρώνοντας μάλιστα τις μαρτυρίες των χειρογράφων. </a:t>
            </a:r>
          </a:p>
        </p:txBody>
      </p:sp>
    </p:spTree>
    <p:extLst>
      <p:ext uri="{BB962C8B-B14F-4D97-AF65-F5344CB8AC3E}">
        <p14:creationId xmlns:p14="http://schemas.microsoft.com/office/powerpoint/2010/main" val="42009554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Ερμηνευτικές αρχές από τους Πατέρες </a:t>
            </a:r>
            <a:r>
              <a:rPr lang="el-GR" dirty="0" smtClean="0"/>
              <a:t>(4 </a:t>
            </a:r>
            <a:r>
              <a:rPr lang="el-GR" dirty="0"/>
              <a:t>από 7)</a:t>
            </a:r>
            <a:endParaRPr lang="en-US" dirty="0"/>
          </a:p>
        </p:txBody>
      </p:sp>
      <p:sp>
        <p:nvSpPr>
          <p:cNvPr id="3" name="Content Placeholder 2"/>
          <p:cNvSpPr>
            <a:spLocks noGrp="1"/>
          </p:cNvSpPr>
          <p:nvPr>
            <p:ph idx="1"/>
          </p:nvPr>
        </p:nvSpPr>
        <p:spPr/>
        <p:txBody>
          <a:bodyPr>
            <a:normAutofit fontScale="77500" lnSpcReduction="20000"/>
          </a:bodyPr>
          <a:lstStyle/>
          <a:p>
            <a:r>
              <a:rPr lang="el-GR" b="1" dirty="0"/>
              <a:t>οι Πατέρες έδωσαν ιδιαίτερη έμφαση στην Προφητεία</a:t>
            </a:r>
            <a:r>
              <a:rPr lang="el-GR" dirty="0"/>
              <a:t>, την οποία θεωρούσαν ότι αναφέρεται όχι μόνο στο μέλλον, </a:t>
            </a:r>
            <a:r>
              <a:rPr lang="el-GR" b="1" dirty="0"/>
              <a:t>αλλά στο παρόν και στο παρελθόν.</a:t>
            </a:r>
            <a:r>
              <a:rPr lang="el-GR" dirty="0"/>
              <a:t> Έτσι προφητεία είναι όσα διηγείται ο Μωυσής για τον Αδάμ αλλά και  όσα αποκαλύπτει ο Πέτρος στον Ανανία και τη Σάπφειρα. Κυριότερη βέβαια προφητεία είναι εκείνη, η οποία αναφέρεται στον Ιησού και στην εξ Ιουδαίων αλλά και εξ εθνών Εκκλησία. Το εκπληκτικό είναι ότι αυτός ο μεσσιανικός χαρακτήρας δεν τους οδηγούσε στο να απορρίψουν την ιστορική αναφορά της προφητείας. Απλώς αναγνώριζαν ότι μέσω της </a:t>
            </a:r>
            <a:r>
              <a:rPr lang="el-GR" b="1" i="1" dirty="0"/>
              <a:t>υπερβολής, του βίαιου στοιχείου</a:t>
            </a:r>
            <a:r>
              <a:rPr lang="el-GR" dirty="0"/>
              <a:t> που κάθε προφητεία εμπεριέχει,  αποκτά και εσχατολογική προσαρμογή. </a:t>
            </a:r>
          </a:p>
          <a:p>
            <a:endParaRPr lang="en-US" dirty="0"/>
          </a:p>
        </p:txBody>
      </p:sp>
    </p:spTree>
    <p:extLst>
      <p:ext uri="{BB962C8B-B14F-4D97-AF65-F5344CB8AC3E}">
        <p14:creationId xmlns:p14="http://schemas.microsoft.com/office/powerpoint/2010/main" val="23828681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Ερμηνευτικές αρχές από τους Πατέρες </a:t>
            </a:r>
            <a:r>
              <a:rPr lang="el-GR" dirty="0" smtClean="0"/>
              <a:t>(5 </a:t>
            </a:r>
            <a:r>
              <a:rPr lang="el-GR" dirty="0"/>
              <a:t>από 7)</a:t>
            </a:r>
            <a:endParaRPr lang="en-US" dirty="0"/>
          </a:p>
        </p:txBody>
      </p:sp>
      <p:sp>
        <p:nvSpPr>
          <p:cNvPr id="3" name="Content Placeholder 2"/>
          <p:cNvSpPr>
            <a:spLocks noGrp="1"/>
          </p:cNvSpPr>
          <p:nvPr>
            <p:ph idx="1"/>
          </p:nvPr>
        </p:nvSpPr>
        <p:spPr/>
        <p:txBody>
          <a:bodyPr>
            <a:normAutofit fontScale="85000" lnSpcReduction="20000"/>
          </a:bodyPr>
          <a:lstStyle/>
          <a:p>
            <a:r>
              <a:rPr lang="el-GR" dirty="0"/>
              <a:t>Με την Ε΄ Οικουμεν. Σύνοδο καταδικάζονται ο Ωριγένης και ο Θεόδ. Μοψουεστίας. Μετά τον 5ο αι. παρατηρείται μια παρακμή στην παραγωγή πρωτότυπων υπομνημάτων στην Α.Γ. Οι παραπομπές επίσης στη Γραφή λιγοστεύουν, ενώ ένεκα και των ιστορικών και κοινωνικών παραγόντων ακμάζει η </a:t>
            </a:r>
            <a:r>
              <a:rPr lang="el-GR" b="1" dirty="0"/>
              <a:t>νηπτική ησυχαστική παράδοση</a:t>
            </a:r>
            <a:r>
              <a:rPr lang="el-GR" dirty="0"/>
              <a:t>. Για τους Πατέρες της ερήμου, τις κατεξοχήν αυτές «βιβλικές» προφητικές μορφές, που αναβίωσαν τα κοινόβια,  η χρήση της οποιαδήποτε ερμηνευτικής μεθόδου δεν έχει παρά ένα νόημα και σκοπό: το πώς η Γραφή θα μετουσιωθεί από </a:t>
            </a:r>
            <a:r>
              <a:rPr lang="el-GR" i="1" dirty="0"/>
              <a:t>γράμμα που αποκτείνει, σε πνεύμα που ζωοποιεί</a:t>
            </a:r>
            <a:r>
              <a:rPr lang="el-GR" dirty="0"/>
              <a:t> σε καθημερινή πράξη και έργο ζωής</a:t>
            </a:r>
          </a:p>
          <a:p>
            <a:endParaRPr lang="en-US" dirty="0"/>
          </a:p>
        </p:txBody>
      </p:sp>
    </p:spTree>
    <p:extLst>
      <p:ext uri="{BB962C8B-B14F-4D97-AF65-F5344CB8AC3E}">
        <p14:creationId xmlns:p14="http://schemas.microsoft.com/office/powerpoint/2010/main" val="233085041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Ερμηνευτικές αρχές από τους Πατέρες </a:t>
            </a:r>
            <a:r>
              <a:rPr lang="el-GR" dirty="0" smtClean="0"/>
              <a:t>(6 </a:t>
            </a:r>
            <a:r>
              <a:rPr lang="el-GR" dirty="0"/>
              <a:t>από 7)</a:t>
            </a:r>
            <a:endParaRPr lang="en-US" dirty="0"/>
          </a:p>
        </p:txBody>
      </p:sp>
      <p:sp>
        <p:nvSpPr>
          <p:cNvPr id="3" name="Content Placeholder 2"/>
          <p:cNvSpPr>
            <a:spLocks noGrp="1"/>
          </p:cNvSpPr>
          <p:nvPr>
            <p:ph idx="1"/>
          </p:nvPr>
        </p:nvSpPr>
        <p:spPr/>
        <p:txBody>
          <a:bodyPr>
            <a:normAutofit fontScale="77500" lnSpcReduction="20000"/>
          </a:bodyPr>
          <a:lstStyle/>
          <a:p>
            <a:pPr>
              <a:lnSpc>
                <a:spcPct val="90000"/>
              </a:lnSpc>
            </a:pPr>
            <a:r>
              <a:rPr lang="el-GR" sz="3100" dirty="0"/>
              <a:t>Οι γέροντες προέτρεπαν τους πιο άπειρους μοναχούς να μη συζητούν με θέματα από τη Γραφή, εξαιτίας του φόβου μήπως η παρανόηση κάποιου βιβλικού χωρίου οδηγήσει σε πλάνη ή αίρεση. Γι΄αυτό το σκοπό η Γραφή ερμηνεύεται αλληγορικά χωρίς βέβαια να αμφισβητείται η ιστορικότητα των γεγονότων της. Κορυφαίο μνημείο της ερμηνευτικής της ερήμου είναι </a:t>
            </a:r>
            <a:r>
              <a:rPr lang="el-GR" sz="3100" b="1" dirty="0"/>
              <a:t>ο Μεγ. Κανόνας του Ανδρέα Κρήτης</a:t>
            </a:r>
            <a:r>
              <a:rPr lang="el-GR" sz="3100" dirty="0"/>
              <a:t> με τα 250 τροπάρια  και έμφαση στην Π.Δ</a:t>
            </a:r>
            <a:r>
              <a:rPr lang="el-GR" sz="3100" dirty="0" smtClean="0"/>
              <a:t>..</a:t>
            </a:r>
          </a:p>
          <a:p>
            <a:pPr>
              <a:lnSpc>
                <a:spcPct val="90000"/>
              </a:lnSpc>
            </a:pPr>
            <a:r>
              <a:rPr lang="el-GR" sz="3100" dirty="0"/>
              <a:t>Συχνά αγνοείται το γεγονός ότι όλα τα κείμενα των Πατέρων (και όχι μόνον τα ερμηνευτικά) είναι κάτι βάσιν βιβλικά, αλλά και ότι όλη η τέχνη της Εκκλησίας (Αγιογραφία-Κοντάκια-Κανόνες), η οποία αναπτύσσεται τους αιώνες της «βιβλικήςπαρακμής», αποτελεί υπόμνημα στην Α.Γ., τη </a:t>
            </a:r>
            <a:r>
              <a:rPr lang="el-GR" sz="3100" i="1" dirty="0"/>
              <a:t>Βίβλο των αγραμμάτων, κάτι το οποίο ο Ερμηνευτής πρέπει σοβαρά να λάβει υπόψιν του</a:t>
            </a:r>
            <a:r>
              <a:rPr lang="el-GR" sz="3100" dirty="0"/>
              <a:t> </a:t>
            </a:r>
          </a:p>
          <a:p>
            <a:pPr>
              <a:lnSpc>
                <a:spcPct val="90000"/>
              </a:lnSpc>
            </a:pPr>
            <a:endParaRPr lang="el-GR" dirty="0"/>
          </a:p>
        </p:txBody>
      </p:sp>
    </p:spTree>
    <p:extLst>
      <p:ext uri="{BB962C8B-B14F-4D97-AF65-F5344CB8AC3E}">
        <p14:creationId xmlns:p14="http://schemas.microsoft.com/office/powerpoint/2010/main" val="196512612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Ερμηνευτικές αρχές από τους Πατέρες </a:t>
            </a:r>
            <a:r>
              <a:rPr lang="el-GR" dirty="0" smtClean="0"/>
              <a:t>(7 </a:t>
            </a:r>
            <a:r>
              <a:rPr lang="el-GR" dirty="0"/>
              <a:t>από 7)</a:t>
            </a:r>
            <a:endParaRPr lang="en-US" dirty="0"/>
          </a:p>
        </p:txBody>
      </p:sp>
      <p:sp>
        <p:nvSpPr>
          <p:cNvPr id="3" name="Content Placeholder 2"/>
          <p:cNvSpPr>
            <a:spLocks noGrp="1"/>
          </p:cNvSpPr>
          <p:nvPr>
            <p:ph idx="1"/>
          </p:nvPr>
        </p:nvSpPr>
        <p:spPr/>
        <p:txBody>
          <a:bodyPr>
            <a:normAutofit fontScale="85000" lnSpcReduction="20000"/>
          </a:bodyPr>
          <a:lstStyle/>
          <a:p>
            <a:r>
              <a:rPr lang="el-GR" sz="3100" dirty="0"/>
              <a:t>Με το Β΄ Κανόνα της Ζ’ Οικουμενικής Συνόδου ο επίσκοπος προσκαλείται </a:t>
            </a:r>
            <a:r>
              <a:rPr lang="el-GR" sz="3100" i="1" dirty="0"/>
              <a:t>προθύμως ἔχειν ἀναγινώσκειν ἐρευνητικῶς καὶ οὐ παροδευτικῶς, τοὺς τὲ ἱεροὺς Κανόνας καὶ τὸ ἅγιον Εὐαγγέλιον, τὴν τὲ τοῦ θείου Ἀποστόλου βίβλον καὶ πάσαν τὴν θείαν Γραφὴν.</a:t>
            </a:r>
            <a:r>
              <a:rPr lang="el-GR" sz="3100" dirty="0"/>
              <a:t> Στον 9ο αι. δεσπόζει η μορφή του </a:t>
            </a:r>
            <a:r>
              <a:rPr lang="el-GR" sz="3100" b="1" dirty="0"/>
              <a:t>μέγα Φωτίου</a:t>
            </a:r>
            <a:r>
              <a:rPr lang="el-GR" sz="3100" dirty="0"/>
              <a:t>, ο οποίος ασχολείται με 310 ζητήματα της θείας Γραφής στα </a:t>
            </a:r>
            <a:r>
              <a:rPr lang="el-GR" sz="3100" i="1" dirty="0"/>
              <a:t>Αμφιλόχια</a:t>
            </a:r>
            <a:r>
              <a:rPr lang="el-GR" sz="3100" dirty="0"/>
              <a:t> . </a:t>
            </a:r>
            <a:endParaRPr lang="el-GR" sz="3100" dirty="0" smtClean="0"/>
          </a:p>
          <a:p>
            <a:r>
              <a:rPr lang="el-GR" sz="3100" dirty="0"/>
              <a:t>Κατά την Τουρκοκρατία ο αγ. </a:t>
            </a:r>
            <a:r>
              <a:rPr lang="el-GR" sz="3100" b="1" dirty="0"/>
              <a:t>Νικόδημος ο Αγιορείτης</a:t>
            </a:r>
            <a:r>
              <a:rPr lang="el-GR" sz="3100" dirty="0"/>
              <a:t> προσπαθεί υπομνηματίζοντας την Αγ. Γραφή επί τη βάσει της πατερικής – χρυσοστομικής Ερμηνείας σε απλή κατανοητή γλώσσα να </a:t>
            </a:r>
            <a:r>
              <a:rPr lang="el-GR" sz="3100" i="1" dirty="0"/>
              <a:t>παρακαλέσει</a:t>
            </a:r>
            <a:r>
              <a:rPr lang="el-GR" sz="3100" dirty="0"/>
              <a:t> το σκλαβωμένο γένος, το οποίο αναδεικνύει νεομάρτυρες. </a:t>
            </a:r>
          </a:p>
          <a:p>
            <a:endParaRPr lang="el-GR" dirty="0"/>
          </a:p>
          <a:p>
            <a:endParaRPr lang="en-US" dirty="0"/>
          </a:p>
        </p:txBody>
      </p:sp>
    </p:spTree>
    <p:extLst>
      <p:ext uri="{BB962C8B-B14F-4D97-AF65-F5344CB8AC3E}">
        <p14:creationId xmlns:p14="http://schemas.microsoft.com/office/powerpoint/2010/main" val="208304909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Δυτική βιβλική ερμηνευτική </a:t>
            </a:r>
            <a:endParaRPr lang="en-US" b="1" dirty="0"/>
          </a:p>
        </p:txBody>
      </p:sp>
      <p:sp>
        <p:nvSpPr>
          <p:cNvPr id="3" name="Content Placeholder 2"/>
          <p:cNvSpPr>
            <a:spLocks noGrp="1"/>
          </p:cNvSpPr>
          <p:nvPr>
            <p:ph idx="1"/>
          </p:nvPr>
        </p:nvSpPr>
        <p:spPr/>
        <p:txBody>
          <a:bodyPr/>
          <a:lstStyle/>
          <a:p>
            <a:r>
              <a:rPr lang="el-GR" dirty="0"/>
              <a:t>Στη Δύση η Γραφή </a:t>
            </a:r>
            <a:r>
              <a:rPr lang="el-GR" i="1" dirty="0"/>
              <a:t>στρέφεται κατά βάση προς τα πρακτικά και ηθικά προβλήματα του ανθρώπου, προς την τάξη, την οργάνωση και την αυθεντία της Εκκλησίας. Κατά ανάλογο τρόπο η Γραφή αντιμετωπίζεται ως θεία εγγύηση της ιστορικής τάξεως της Εκκλησίας και ως ρυθμιστικός κανόνας της ηθικής ζωής των πιστών</a:t>
            </a:r>
            <a:r>
              <a:rPr lang="el-GR" dirty="0"/>
              <a:t> </a:t>
            </a:r>
          </a:p>
        </p:txBody>
      </p:sp>
    </p:spTree>
    <p:extLst>
      <p:ext uri="{BB962C8B-B14F-4D97-AF65-F5344CB8AC3E}">
        <p14:creationId xmlns:p14="http://schemas.microsoft.com/office/powerpoint/2010/main" val="40656294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 ΑΓ.ΙΩΑΝΝΗΣ Ο </a:t>
            </a:r>
            <a:r>
              <a:rPr lang="el-GR" dirty="0" smtClean="0"/>
              <a:t>ΚΑΣΣΙΑΝΟΣ (1 από 2)</a:t>
            </a:r>
            <a:endParaRPr lang="en-US" dirty="0"/>
          </a:p>
        </p:txBody>
      </p:sp>
      <p:sp>
        <p:nvSpPr>
          <p:cNvPr id="3" name="Content Placeholder 2"/>
          <p:cNvSpPr>
            <a:spLocks noGrp="1"/>
          </p:cNvSpPr>
          <p:nvPr>
            <p:ph idx="1"/>
          </p:nvPr>
        </p:nvSpPr>
        <p:spPr/>
        <p:txBody>
          <a:bodyPr>
            <a:normAutofit fontScale="85000" lnSpcReduction="10000"/>
          </a:bodyPr>
          <a:lstStyle/>
          <a:p>
            <a:r>
              <a:rPr lang="el-GR" dirty="0"/>
              <a:t> συνέτεινε στο να παγιωθούν στη Δύση οι εξής τέσσερεις ερμηνευτικές «αρχές»: α) κατά </a:t>
            </a:r>
            <a:r>
              <a:rPr lang="el-GR" b="1" dirty="0"/>
              <a:t>η ιστορική ή γράμμα</a:t>
            </a:r>
            <a:r>
              <a:rPr lang="el-GR" dirty="0"/>
              <a:t> (π.χ. </a:t>
            </a:r>
            <a:r>
              <a:rPr lang="el-GR" i="1" dirty="0"/>
              <a:t>Ιερουσαλήμ</a:t>
            </a:r>
            <a:r>
              <a:rPr lang="el-GR" dirty="0"/>
              <a:t>), β) η </a:t>
            </a:r>
            <a:r>
              <a:rPr lang="el-GR" b="1" dirty="0"/>
              <a:t>αλληγορική ή χριστολογική</a:t>
            </a:r>
            <a:r>
              <a:rPr lang="el-GR" dirty="0"/>
              <a:t> (Ιερουσαλήμ= </a:t>
            </a:r>
            <a:r>
              <a:rPr lang="el-GR" i="1" dirty="0"/>
              <a:t>Εκκλησία Χριστού</a:t>
            </a:r>
            <a:r>
              <a:rPr lang="el-GR" dirty="0"/>
              <a:t> γ) </a:t>
            </a:r>
            <a:r>
              <a:rPr lang="el-GR" b="1" dirty="0"/>
              <a:t>η τροπολογική ή</a:t>
            </a:r>
            <a:r>
              <a:rPr lang="el-GR" dirty="0"/>
              <a:t> αλληγορική ή ανθρωπολογική (Ιερουσαλήμ= </a:t>
            </a:r>
            <a:r>
              <a:rPr lang="el-GR" i="1" dirty="0"/>
              <a:t>ανθρώπινη ψυχή</a:t>
            </a:r>
            <a:r>
              <a:rPr lang="el-GR" dirty="0"/>
              <a:t> και δ) </a:t>
            </a:r>
            <a:r>
              <a:rPr lang="el-GR" b="1" dirty="0"/>
              <a:t>η αναγωγική ή</a:t>
            </a:r>
            <a:r>
              <a:rPr lang="el-GR" dirty="0"/>
              <a:t> εσχατολογική (Ιερουσαλήμ= </a:t>
            </a:r>
            <a:r>
              <a:rPr lang="el-GR" i="1" dirty="0"/>
              <a:t>επουράνια Πόλη</a:t>
            </a:r>
            <a:r>
              <a:rPr lang="el-GR" dirty="0"/>
              <a:t>  Η κατά γράμμα αφορά στο παρελθόν, η ηθική στο παρόν και η αναγωγική στο μέλλον</a:t>
            </a:r>
            <a:r>
              <a:rPr lang="el-GR" dirty="0" smtClean="0"/>
              <a:t>.</a:t>
            </a:r>
          </a:p>
          <a:p>
            <a:r>
              <a:rPr lang="en-US" b="1" dirty="0" err="1"/>
              <a:t>Littera</a:t>
            </a:r>
            <a:r>
              <a:rPr lang="en-US" b="1" dirty="0"/>
              <a:t> </a:t>
            </a:r>
            <a:r>
              <a:rPr lang="en-US" b="1" dirty="0" err="1"/>
              <a:t>gesta</a:t>
            </a:r>
            <a:r>
              <a:rPr lang="en-US" b="1" dirty="0"/>
              <a:t> </a:t>
            </a:r>
            <a:r>
              <a:rPr lang="en-US" b="1" dirty="0" err="1"/>
              <a:t>docet</a:t>
            </a:r>
            <a:r>
              <a:rPr lang="el-GR" b="1" dirty="0"/>
              <a:t>, </a:t>
            </a:r>
            <a:r>
              <a:rPr lang="en-US" b="1" dirty="0"/>
              <a:t>quid </a:t>
            </a:r>
            <a:r>
              <a:rPr lang="en-US" b="1" dirty="0" err="1"/>
              <a:t>credas</a:t>
            </a:r>
            <a:r>
              <a:rPr lang="en-US" b="1" dirty="0"/>
              <a:t> </a:t>
            </a:r>
            <a:r>
              <a:rPr lang="en-US" b="1" dirty="0" err="1"/>
              <a:t>allegoria</a:t>
            </a:r>
            <a:endParaRPr lang="en-US" b="1" dirty="0"/>
          </a:p>
          <a:p>
            <a:r>
              <a:rPr lang="en-US" b="1" dirty="0" err="1"/>
              <a:t>Moralis</a:t>
            </a:r>
            <a:r>
              <a:rPr lang="en-US" b="1" dirty="0"/>
              <a:t> quid </a:t>
            </a:r>
            <a:r>
              <a:rPr lang="en-US" b="1" dirty="0" err="1"/>
              <a:t>agas</a:t>
            </a:r>
            <a:r>
              <a:rPr lang="el-GR" b="1" dirty="0"/>
              <a:t>, </a:t>
            </a:r>
            <a:r>
              <a:rPr lang="en-US" b="1" dirty="0"/>
              <a:t>quo </a:t>
            </a:r>
            <a:r>
              <a:rPr lang="en-US" b="1" dirty="0" err="1"/>
              <a:t>tendas</a:t>
            </a:r>
            <a:r>
              <a:rPr lang="en-US" b="1" dirty="0"/>
              <a:t> </a:t>
            </a:r>
            <a:r>
              <a:rPr lang="en-US" b="1" dirty="0" err="1"/>
              <a:t>anagogia</a:t>
            </a:r>
            <a:endParaRPr lang="el-GR" b="1" dirty="0"/>
          </a:p>
          <a:p>
            <a:endParaRPr lang="el-GR" dirty="0"/>
          </a:p>
        </p:txBody>
      </p:sp>
    </p:spTree>
    <p:extLst>
      <p:ext uri="{BB962C8B-B14F-4D97-AF65-F5344CB8AC3E}">
        <p14:creationId xmlns:p14="http://schemas.microsoft.com/office/powerpoint/2010/main" val="173352532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Ο ΑΓ.ΙΩΑΝΝΗΣ Ο ΚΑΣΣΙΑΝΟΣ </a:t>
            </a:r>
            <a:r>
              <a:rPr lang="el-GR" dirty="0" smtClean="0"/>
              <a:t>(2 από 2)</a:t>
            </a:r>
            <a:endParaRPr lang="en-US" dirty="0"/>
          </a:p>
        </p:txBody>
      </p:sp>
      <p:sp>
        <p:nvSpPr>
          <p:cNvPr id="3" name="Content Placeholder 2"/>
          <p:cNvSpPr>
            <a:spLocks noGrp="1"/>
          </p:cNvSpPr>
          <p:nvPr>
            <p:ph idx="1"/>
          </p:nvPr>
        </p:nvSpPr>
        <p:spPr/>
        <p:txBody>
          <a:bodyPr>
            <a:normAutofit lnSpcReduction="10000"/>
          </a:bodyPr>
          <a:lstStyle/>
          <a:p>
            <a:r>
              <a:rPr lang="el-GR" dirty="0"/>
              <a:t>Το γράμμα διδάσκει, ό,τι έχει γίνει. Η αλληγορία ό,τι πρέπει να πιστευθεί.</a:t>
            </a:r>
          </a:p>
          <a:p>
            <a:r>
              <a:rPr lang="el-GR" dirty="0"/>
              <a:t>Η ηθική έννοια του γράμματος, ό,τι πρέπει να γίνει.</a:t>
            </a:r>
          </a:p>
          <a:p>
            <a:r>
              <a:rPr lang="el-GR" dirty="0"/>
              <a:t>Η αναγωγική (</a:t>
            </a:r>
            <a:r>
              <a:rPr lang="en-US" dirty="0" err="1"/>
              <a:t>sc</a:t>
            </a:r>
            <a:r>
              <a:rPr lang="el-GR" dirty="0"/>
              <a:t>: μυστική ή εσχατολογική), ό,τι πρέπει να γίνει αντικείμενο ελπίδας </a:t>
            </a:r>
            <a:endParaRPr lang="el-GR" dirty="0" smtClean="0"/>
          </a:p>
          <a:p>
            <a:r>
              <a:rPr lang="el-GR" dirty="0"/>
              <a:t>Στη </a:t>
            </a:r>
            <a:r>
              <a:rPr lang="el-GR" b="1" dirty="0"/>
              <a:t>Δύση</a:t>
            </a:r>
            <a:r>
              <a:rPr lang="el-GR" dirty="0"/>
              <a:t> κυριάρχησε τελικά η αλληγορική μέθοδος ερμηνείας των Γραφών μέσω του Ιλαρίωνα (+ 367) και του Αμβροσίου (+397 </a:t>
            </a:r>
            <a:r>
              <a:rPr lang="el-GR" dirty="0" smtClean="0"/>
              <a:t>)</a:t>
            </a:r>
            <a:endParaRPr lang="el-GR" dirty="0"/>
          </a:p>
          <a:p>
            <a:endParaRPr lang="el-GR" dirty="0"/>
          </a:p>
          <a:p>
            <a:endParaRPr lang="en-US" dirty="0"/>
          </a:p>
        </p:txBody>
      </p:sp>
    </p:spTree>
    <p:extLst>
      <p:ext uri="{BB962C8B-B14F-4D97-AF65-F5344CB8AC3E}">
        <p14:creationId xmlns:p14="http://schemas.microsoft.com/office/powerpoint/2010/main" val="24774350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ΙΕΡΟΣ </a:t>
            </a:r>
            <a:r>
              <a:rPr lang="el-GR" dirty="0" smtClean="0"/>
              <a:t>ΑΥΓΟΥΣΤΙΝΟΣ</a:t>
            </a:r>
            <a:r>
              <a:rPr lang="en-US" dirty="0" smtClean="0"/>
              <a:t> (1 </a:t>
            </a:r>
            <a:r>
              <a:rPr lang="el-GR" dirty="0" smtClean="0"/>
              <a:t>από 6)</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l-GR" dirty="0"/>
              <a:t>Έστω και αν ο Αυγουστίνος θεώρησε την κατά γράμμα ερμηνεία ως τη βάση της αλληγορικής μεθόδου (</a:t>
            </a:r>
            <a:r>
              <a:rPr lang="en-US" dirty="0"/>
              <a:t>De </a:t>
            </a:r>
            <a:r>
              <a:rPr lang="en-US" dirty="0" err="1"/>
              <a:t>Doctrina</a:t>
            </a:r>
            <a:r>
              <a:rPr lang="en-US" dirty="0"/>
              <a:t> Christiana</a:t>
            </a:r>
            <a:r>
              <a:rPr lang="el-GR" dirty="0"/>
              <a:t>) και ως κλείδα ερμηνείας αμφισβητούμενων χωρίων πρόβαλλε την </a:t>
            </a:r>
            <a:r>
              <a:rPr lang="en-US" dirty="0" err="1"/>
              <a:t>regula</a:t>
            </a:r>
            <a:r>
              <a:rPr lang="en-US" dirty="0"/>
              <a:t> </a:t>
            </a:r>
            <a:r>
              <a:rPr lang="en-US" dirty="0" err="1"/>
              <a:t>fidei</a:t>
            </a:r>
            <a:r>
              <a:rPr lang="el-GR" dirty="0"/>
              <a:t> (νόμο της πίστης), δύο λανθασμένες μεταφράσεις χωρίων της Κ.Δ., αποτέλεσμα της άγνοιας της Ελληνικής, αποδείχθηκαν τραγικές </a:t>
            </a:r>
            <a:br>
              <a:rPr lang="el-GR" dirty="0"/>
            </a:br>
            <a:endParaRPr lang="en-US" dirty="0"/>
          </a:p>
        </p:txBody>
      </p:sp>
    </p:spTree>
    <p:extLst>
      <p:ext uri="{BB962C8B-B14F-4D97-AF65-F5344CB8AC3E}">
        <p14:creationId xmlns:p14="http://schemas.microsoft.com/office/powerpoint/2010/main" val="29953139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ΙΕΡΟΣ </a:t>
            </a:r>
            <a:r>
              <a:rPr lang="el-GR" dirty="0" smtClean="0"/>
              <a:t>ΑΥΓΟΥΣΤΙΝΟΣ (2 από 6)</a:t>
            </a:r>
            <a:endParaRPr lang="en-US" dirty="0"/>
          </a:p>
        </p:txBody>
      </p:sp>
      <p:sp>
        <p:nvSpPr>
          <p:cNvPr id="3" name="Content Placeholder 2"/>
          <p:cNvSpPr>
            <a:spLocks noGrp="1"/>
          </p:cNvSpPr>
          <p:nvPr>
            <p:ph idx="1"/>
          </p:nvPr>
        </p:nvSpPr>
        <p:spPr/>
        <p:txBody>
          <a:bodyPr>
            <a:normAutofit fontScale="70000" lnSpcReduction="20000"/>
          </a:bodyPr>
          <a:lstStyle/>
          <a:p>
            <a:r>
              <a:rPr lang="el-GR" b="1" dirty="0"/>
              <a:t>1ο χωρίο</a:t>
            </a:r>
            <a:r>
              <a:rPr lang="el-GR" dirty="0"/>
              <a:t> </a:t>
            </a:r>
            <a:r>
              <a:rPr lang="el-GR" b="1" dirty="0"/>
              <a:t>Λκ. 14, 23</a:t>
            </a:r>
            <a:r>
              <a:rPr lang="el-GR" dirty="0"/>
              <a:t>: Στην παραβολή του Δείπνου απέδωσε </a:t>
            </a:r>
            <a:r>
              <a:rPr lang="el-GR" i="1" dirty="0"/>
              <a:t>το ἀνάγκασον εἰσελθεῖν, </a:t>
            </a:r>
            <a:r>
              <a:rPr lang="el-GR" dirty="0"/>
              <a:t>που αφορά εκείνους τους περιθωριακούς οι οποίοι βρίσκονταν στις οδούς και στους φραγμούς, με το</a:t>
            </a:r>
            <a:r>
              <a:rPr lang="el-GR" i="1" dirty="0"/>
              <a:t>  </a:t>
            </a:r>
            <a:r>
              <a:rPr lang="en-US" b="1" i="1" dirty="0" err="1"/>
              <a:t>coge</a:t>
            </a:r>
            <a:r>
              <a:rPr lang="en-US" b="1" i="1" dirty="0"/>
              <a:t> </a:t>
            </a:r>
            <a:r>
              <a:rPr lang="en-US" b="1" i="1" dirty="0" err="1"/>
              <a:t>intrare</a:t>
            </a:r>
            <a:r>
              <a:rPr lang="el-GR" dirty="0"/>
              <a:t> (</a:t>
            </a:r>
            <a:r>
              <a:rPr lang="el-GR" b="1" i="1" dirty="0"/>
              <a:t>βίασέ </a:t>
            </a:r>
            <a:r>
              <a:rPr lang="el-GR" b="1" i="1" u="sng" dirty="0"/>
              <a:t>τους</a:t>
            </a:r>
            <a:r>
              <a:rPr lang="el-GR" dirty="0"/>
              <a:t> να εισέλθουν). Αυτή η ερμηνεία δικαίωσε τη βία απέναντι στους αιρετικούς και σχισματικούς, τεκμηριώνοντας τις σταυροφορίες, τους ιερούς πολέμους, της ρωμαιοκαθολικής Εκκλησίας </a:t>
            </a:r>
            <a:endParaRPr lang="el-GR" dirty="0" smtClean="0"/>
          </a:p>
          <a:p>
            <a:r>
              <a:rPr lang="el-GR" b="1" dirty="0"/>
              <a:t>2ο χωρίο.</a:t>
            </a:r>
            <a:r>
              <a:rPr lang="el-GR" dirty="0"/>
              <a:t> </a:t>
            </a:r>
            <a:r>
              <a:rPr lang="el-GR" b="1" dirty="0"/>
              <a:t>Ρωμ. 5,12</a:t>
            </a:r>
            <a:endParaRPr lang="el-GR" i="1" dirty="0"/>
          </a:p>
          <a:p>
            <a:r>
              <a:rPr lang="el-GR" i="1" dirty="0"/>
              <a:t>Διὰ τοῦτο ὥσπερ δι΄ ἑνὸς ἀνθρώπου ἡ ἁμαρτία εἰς τὸν κόσμον εἰσῆλθεν</a:t>
            </a:r>
          </a:p>
          <a:p>
            <a:r>
              <a:rPr lang="el-GR" i="1" dirty="0"/>
              <a:t>καὶ διὰ τῆς ἁμαρτίας ὁ θάνατος͵ </a:t>
            </a:r>
          </a:p>
          <a:p>
            <a:r>
              <a:rPr lang="el-GR" i="1" dirty="0"/>
              <a:t>καὶ οὕτως εἰς πάντας ἀνθρώπους ὁ θάνατος διῆλθεν͵</a:t>
            </a:r>
            <a:endParaRPr lang="el-GR" b="1" i="1" u="sng" dirty="0"/>
          </a:p>
          <a:p>
            <a:r>
              <a:rPr lang="el-GR" b="1" i="1" dirty="0"/>
              <a:t>ἐφ΄ ᾧ πάντες ἥμαρτον</a:t>
            </a:r>
          </a:p>
          <a:p>
            <a:endParaRPr lang="en-US" dirty="0"/>
          </a:p>
        </p:txBody>
      </p:sp>
    </p:spTree>
    <p:extLst>
      <p:ext uri="{BB962C8B-B14F-4D97-AF65-F5344CB8AC3E}">
        <p14:creationId xmlns:p14="http://schemas.microsoft.com/office/powerpoint/2010/main" val="2658563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ΚΑΝΟΝΕΣ ΤΩΝ ΣΤΩΙΚΩΝ</a:t>
            </a:r>
            <a:endParaRPr lang="en-US" dirty="0"/>
          </a:p>
        </p:txBody>
      </p:sp>
      <p:sp>
        <p:nvSpPr>
          <p:cNvPr id="3" name="Content Placeholder 2"/>
          <p:cNvSpPr>
            <a:spLocks noGrp="1"/>
          </p:cNvSpPr>
          <p:nvPr>
            <p:ph idx="1"/>
          </p:nvPr>
        </p:nvSpPr>
        <p:spPr/>
        <p:txBody>
          <a:bodyPr/>
          <a:lstStyle/>
          <a:p>
            <a:r>
              <a:rPr lang="el-GR" dirty="0"/>
              <a:t>Προσπαθώντας να απαντήσουν στα ηθικά «επιτιμήματα» των επικριτών του Ομήρου, οι Στωικοί εφήρμοσαν </a:t>
            </a:r>
            <a:r>
              <a:rPr lang="el-GR" b="1" dirty="0"/>
              <a:t>τους κανόνες της αλληγορίας</a:t>
            </a:r>
            <a:r>
              <a:rPr lang="el-GR" dirty="0"/>
              <a:t>, τους οποίους ανακάλυψε ο ραψωδός Θεαγένης .</a:t>
            </a:r>
          </a:p>
        </p:txBody>
      </p:sp>
    </p:spTree>
    <p:extLst>
      <p:ext uri="{BB962C8B-B14F-4D97-AF65-F5344CB8AC3E}">
        <p14:creationId xmlns:p14="http://schemas.microsoft.com/office/powerpoint/2010/main" val="386674862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ΙΕΡΟΣ </a:t>
            </a:r>
            <a:r>
              <a:rPr lang="el-GR" dirty="0" smtClean="0"/>
              <a:t>ΑΥΓΟΥΣΤΙΝΟΣ (3 από 6)</a:t>
            </a:r>
            <a:endParaRPr lang="en-US" dirty="0"/>
          </a:p>
        </p:txBody>
      </p:sp>
      <p:sp>
        <p:nvSpPr>
          <p:cNvPr id="3" name="Content Placeholder 2"/>
          <p:cNvSpPr>
            <a:spLocks noGrp="1"/>
          </p:cNvSpPr>
          <p:nvPr>
            <p:ph idx="1"/>
          </p:nvPr>
        </p:nvSpPr>
        <p:spPr/>
        <p:txBody>
          <a:bodyPr/>
          <a:lstStyle/>
          <a:p>
            <a:r>
              <a:rPr lang="el-GR" i="1" dirty="0"/>
              <a:t>(: όπως η αμαρτία εισήλθε στην ανθρωπότητα στο πρόσωπο ενός άνθρώπου και εξαιτίας της εισήλθεν επίσης ο θάνατος, έτσι ο θάνατος πέρασε και σ΄ όλους τους ανθρώπους </a:t>
            </a:r>
            <a:r>
              <a:rPr lang="el-GR" b="1" i="1" dirty="0"/>
              <a:t>αφού όλοι αμάρτησαν</a:t>
            </a:r>
            <a:r>
              <a:rPr lang="el-GR" i="1" dirty="0"/>
              <a:t> [όπως αρχικώς ο ένας αμάρτησε και θανατώθηκε έτσι κατόπιν και όλοι θανατώθηκαν </a:t>
            </a:r>
            <a:r>
              <a:rPr lang="el-GR" b="1" i="1" dirty="0"/>
              <a:t>διότι όλοι αμάρτησαν</a:t>
            </a:r>
            <a:r>
              <a:rPr lang="el-GR" i="1" dirty="0"/>
              <a:t>]).</a:t>
            </a:r>
            <a:r>
              <a:rPr lang="el-GR" dirty="0"/>
              <a:t> </a:t>
            </a:r>
          </a:p>
          <a:p>
            <a:endParaRPr lang="en-US" dirty="0"/>
          </a:p>
        </p:txBody>
      </p:sp>
    </p:spTree>
    <p:extLst>
      <p:ext uri="{BB962C8B-B14F-4D97-AF65-F5344CB8AC3E}">
        <p14:creationId xmlns:p14="http://schemas.microsoft.com/office/powerpoint/2010/main" val="12887465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ΙΕΡΟΣ </a:t>
            </a:r>
            <a:r>
              <a:rPr lang="el-GR" dirty="0" smtClean="0"/>
              <a:t>ΑΥΓΟΥΣΤΙΝΟΣ (4 από 6)</a:t>
            </a:r>
            <a:endParaRPr lang="en-US" dirty="0"/>
          </a:p>
        </p:txBody>
      </p:sp>
      <p:sp>
        <p:nvSpPr>
          <p:cNvPr id="3" name="Content Placeholder 2"/>
          <p:cNvSpPr>
            <a:spLocks noGrp="1"/>
          </p:cNvSpPr>
          <p:nvPr>
            <p:ph idx="1"/>
          </p:nvPr>
        </p:nvSpPr>
        <p:spPr/>
        <p:txBody>
          <a:bodyPr>
            <a:normAutofit fontScale="85000" lnSpcReduction="10000"/>
          </a:bodyPr>
          <a:lstStyle/>
          <a:p>
            <a:pPr>
              <a:lnSpc>
                <a:spcPct val="90000"/>
              </a:lnSpc>
            </a:pPr>
            <a:r>
              <a:rPr lang="el-GR" dirty="0"/>
              <a:t>Σύμφωνα με τον Αυγουστίνο το </a:t>
            </a:r>
            <a:r>
              <a:rPr lang="el-GR" b="1" i="1" dirty="0"/>
              <a:t>In quo-</a:t>
            </a:r>
            <a:r>
              <a:rPr lang="el-GR" dirty="0"/>
              <a:t>  </a:t>
            </a:r>
            <a:r>
              <a:rPr lang="el-GR" b="1" i="1" dirty="0"/>
              <a:t>ἐφ΄ ᾧ</a:t>
            </a:r>
            <a:r>
              <a:rPr lang="el-GR" b="1" i="1" u="sng" dirty="0"/>
              <a:t> </a:t>
            </a:r>
            <a:r>
              <a:rPr lang="el-GR" b="1" i="1" dirty="0"/>
              <a:t> </a:t>
            </a:r>
            <a:r>
              <a:rPr lang="el-GR" dirty="0"/>
              <a:t>δεν είναι αιτιολογικό αλλά αναφορικό, και δηλώνει ότι </a:t>
            </a:r>
            <a:r>
              <a:rPr lang="el-GR" b="1" i="1" dirty="0"/>
              <a:t>διά του Αδάμ</a:t>
            </a:r>
            <a:r>
              <a:rPr lang="el-GR" i="1" dirty="0"/>
              <a:t> όλοι αμάρτησαν</a:t>
            </a:r>
            <a:r>
              <a:rPr lang="el-GR" dirty="0"/>
              <a:t>: </a:t>
            </a:r>
            <a:r>
              <a:rPr lang="en-US" dirty="0" err="1"/>
              <a:t>omnes</a:t>
            </a:r>
            <a:r>
              <a:rPr lang="en-US" dirty="0"/>
              <a:t> in Adam </a:t>
            </a:r>
            <a:r>
              <a:rPr lang="en-US" dirty="0" err="1"/>
              <a:t>peccaverunt</a:t>
            </a:r>
            <a:r>
              <a:rPr lang="el-GR" dirty="0"/>
              <a:t>, </a:t>
            </a:r>
            <a:r>
              <a:rPr lang="en-US" dirty="0" err="1"/>
              <a:t>quando</a:t>
            </a:r>
            <a:r>
              <a:rPr lang="en-US" dirty="0"/>
              <a:t> </a:t>
            </a:r>
            <a:r>
              <a:rPr lang="en-US" dirty="0" err="1"/>
              <a:t>omnes</a:t>
            </a:r>
            <a:r>
              <a:rPr lang="en-US" dirty="0"/>
              <a:t> </a:t>
            </a:r>
            <a:r>
              <a:rPr lang="en-US" dirty="0" err="1"/>
              <a:t>ille</a:t>
            </a:r>
            <a:r>
              <a:rPr lang="en-US" dirty="0"/>
              <a:t> </a:t>
            </a:r>
            <a:r>
              <a:rPr lang="en-US" dirty="0" err="1"/>
              <a:t>unus</a:t>
            </a:r>
            <a:r>
              <a:rPr lang="en-US" dirty="0"/>
              <a:t> homo </a:t>
            </a:r>
            <a:r>
              <a:rPr lang="en-US" dirty="0" err="1"/>
              <a:t>fuerunt</a:t>
            </a:r>
            <a:r>
              <a:rPr lang="el-GR" dirty="0"/>
              <a:t>. Ανέπτυξε έτσι μια διδασκαλία περί κληρονομικής ενοχής-αμαρτίας, η οποία πέραν του ότι νοείται ως νομικό έκλημα (</a:t>
            </a:r>
            <a:r>
              <a:rPr lang="en-US" dirty="0" err="1"/>
              <a:t>crimen</a:t>
            </a:r>
            <a:r>
              <a:rPr lang="el-GR" dirty="0"/>
              <a:t>) και όχι ως </a:t>
            </a:r>
            <a:r>
              <a:rPr lang="el-GR" i="1" dirty="0"/>
              <a:t>ασθένεια </a:t>
            </a:r>
            <a:r>
              <a:rPr lang="el-GR" dirty="0"/>
              <a:t>(</a:t>
            </a:r>
            <a:r>
              <a:rPr lang="en-US" dirty="0"/>
              <a:t>error</a:t>
            </a:r>
            <a:r>
              <a:rPr lang="el-GR" dirty="0"/>
              <a:t> - </a:t>
            </a:r>
            <a:r>
              <a:rPr lang="en-US" dirty="0" err="1"/>
              <a:t>aegritudo</a:t>
            </a:r>
            <a:r>
              <a:rPr lang="el-GR" dirty="0"/>
              <a:t>), </a:t>
            </a:r>
            <a:r>
              <a:rPr lang="el-GR" b="1" dirty="0"/>
              <a:t>διαιωνίζεται με τη γενετήσια σχέση</a:t>
            </a:r>
            <a:r>
              <a:rPr lang="el-GR" dirty="0"/>
              <a:t> (</a:t>
            </a:r>
            <a:r>
              <a:rPr lang="en-US" dirty="0" err="1"/>
              <a:t>Konkupiszenz</a:t>
            </a:r>
            <a:r>
              <a:rPr lang="el-GR" dirty="0"/>
              <a:t>). Γι΄ αυτό και πρέπει να περιοριστεί μόνον στην αναπαραγωγή του ανθρώπινου είδους. Ήδη το νήπιο είναι δηλητηριασμένο στο σώμα και στην ψυχή γι΄αυτό και όποιος δε βαπτίζεται χάνεται. </a:t>
            </a:r>
          </a:p>
        </p:txBody>
      </p:sp>
    </p:spTree>
    <p:extLst>
      <p:ext uri="{BB962C8B-B14F-4D97-AF65-F5344CB8AC3E}">
        <p14:creationId xmlns:p14="http://schemas.microsoft.com/office/powerpoint/2010/main" val="203364387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ΙΕΡΟΣ </a:t>
            </a:r>
            <a:r>
              <a:rPr lang="el-GR" dirty="0" smtClean="0"/>
              <a:t>ΑΥΓΟΥΣΤΙΝΟΣ (5 από 6)</a:t>
            </a:r>
            <a:endParaRPr lang="en-US" dirty="0"/>
          </a:p>
        </p:txBody>
      </p:sp>
      <p:sp>
        <p:nvSpPr>
          <p:cNvPr id="3" name="Content Placeholder 2"/>
          <p:cNvSpPr>
            <a:spLocks noGrp="1"/>
          </p:cNvSpPr>
          <p:nvPr>
            <p:ph idx="1"/>
          </p:nvPr>
        </p:nvSpPr>
        <p:spPr/>
        <p:txBody>
          <a:bodyPr>
            <a:normAutofit fontScale="85000" lnSpcReduction="10000"/>
          </a:bodyPr>
          <a:lstStyle/>
          <a:p>
            <a:pPr>
              <a:lnSpc>
                <a:spcPct val="90000"/>
              </a:lnSpc>
            </a:pPr>
            <a:r>
              <a:rPr lang="el-GR" dirty="0"/>
              <a:t>Το Μεσαίωνα </a:t>
            </a:r>
            <a:r>
              <a:rPr lang="el-GR" b="1" dirty="0"/>
              <a:t>ο Θωμάς Ακινάτης</a:t>
            </a:r>
            <a:r>
              <a:rPr lang="el-GR" dirty="0"/>
              <a:t>, ο επονομασθείς </a:t>
            </a:r>
            <a:r>
              <a:rPr lang="en-US" b="1" dirty="0"/>
              <a:t>doctor </a:t>
            </a:r>
            <a:r>
              <a:rPr lang="en-US" b="1" dirty="0" err="1"/>
              <a:t>angelicus</a:t>
            </a:r>
            <a:r>
              <a:rPr lang="el-GR" b="1" dirty="0"/>
              <a:t>, -</a:t>
            </a:r>
            <a:r>
              <a:rPr lang="en-US" b="1" dirty="0" err="1"/>
              <a:t>communis</a:t>
            </a:r>
            <a:r>
              <a:rPr lang="el-GR" b="1" dirty="0"/>
              <a:t>, -</a:t>
            </a:r>
            <a:r>
              <a:rPr lang="en-US" b="1" dirty="0"/>
              <a:t>Ecclesiae</a:t>
            </a:r>
            <a:r>
              <a:rPr lang="el-GR" b="1" dirty="0"/>
              <a:t>, </a:t>
            </a:r>
            <a:r>
              <a:rPr lang="el-GR" dirty="0"/>
              <a:t>παρότι αριστοτελιστής και όχι νεοπλατωνικός υιοθέτησε τον Αυγουστίνο. Τεκμηρίωσε μάλιστα και το πρωτείο του πρωτεργάτη των Σταυροφοριών πάπα, αφού ως πέτρα της Εκκλησίας θεώρησε όχι την πίστη στον Ιησού αλλά τον απ. Πέτρο. διέκρινε μεταξύ του νοήματος που εξάγεται από τις λέξεις </a:t>
            </a:r>
            <a:r>
              <a:rPr lang="el-GR" b="1" dirty="0"/>
              <a:t>(</a:t>
            </a:r>
            <a:r>
              <a:rPr lang="en-US" b="1" dirty="0" err="1"/>
              <a:t>sensus</a:t>
            </a:r>
            <a:r>
              <a:rPr lang="en-US" b="1" dirty="0"/>
              <a:t> </a:t>
            </a:r>
            <a:r>
              <a:rPr lang="en-US" b="1" dirty="0" err="1"/>
              <a:t>litteralis</a:t>
            </a:r>
            <a:r>
              <a:rPr lang="el-GR" b="1" dirty="0"/>
              <a:t>)</a:t>
            </a:r>
            <a:r>
              <a:rPr lang="el-GR" dirty="0"/>
              <a:t> και του πνευματικού-συμβολικού, που κατανοείται από τα γεγονότα-</a:t>
            </a:r>
            <a:r>
              <a:rPr lang="en-US" dirty="0"/>
              <a:t>res</a:t>
            </a:r>
            <a:r>
              <a:rPr lang="el-GR" dirty="0"/>
              <a:t> της Γραφής </a:t>
            </a:r>
            <a:r>
              <a:rPr lang="el-GR" b="1" dirty="0"/>
              <a:t>(</a:t>
            </a:r>
            <a:r>
              <a:rPr lang="en-US" b="1" dirty="0" err="1"/>
              <a:t>sensus</a:t>
            </a:r>
            <a:r>
              <a:rPr lang="en-US" b="1" dirty="0"/>
              <a:t> </a:t>
            </a:r>
            <a:r>
              <a:rPr lang="en-US" b="1" dirty="0" err="1"/>
              <a:t>spiritualis</a:t>
            </a:r>
            <a:r>
              <a:rPr lang="el-GR" dirty="0"/>
              <a:t>). Τα επουράνια πράγματα δε μπορούν να οριστούν ανθρώπινα χωρίς τη χρήση κάποιας μορφής συμβολισμού. </a:t>
            </a:r>
          </a:p>
        </p:txBody>
      </p:sp>
    </p:spTree>
    <p:extLst>
      <p:ext uri="{BB962C8B-B14F-4D97-AF65-F5344CB8AC3E}">
        <p14:creationId xmlns:p14="http://schemas.microsoft.com/office/powerpoint/2010/main" val="11519737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ΙΕΡΟΣ </a:t>
            </a:r>
            <a:r>
              <a:rPr lang="el-GR" dirty="0" smtClean="0"/>
              <a:t>ΑΥΓΟΥΣΤΙΝΟΣ (6 από 6)</a:t>
            </a:r>
            <a:endParaRPr lang="en-US" dirty="0"/>
          </a:p>
        </p:txBody>
      </p:sp>
      <p:sp>
        <p:nvSpPr>
          <p:cNvPr id="3" name="Content Placeholder 2"/>
          <p:cNvSpPr>
            <a:spLocks noGrp="1"/>
          </p:cNvSpPr>
          <p:nvPr>
            <p:ph idx="1"/>
          </p:nvPr>
        </p:nvSpPr>
        <p:spPr/>
        <p:txBody>
          <a:bodyPr>
            <a:normAutofit lnSpcReduction="10000"/>
          </a:bodyPr>
          <a:lstStyle/>
          <a:p>
            <a:r>
              <a:rPr lang="el-GR" b="1" dirty="0"/>
              <a:t>Σημειωτέον ότι στη Δύση απαγορεύτηκε η κατ΄ιδίαν ανάγνωσις της Κ.Δ.</a:t>
            </a:r>
            <a:endParaRPr lang="el-GR" dirty="0"/>
          </a:p>
          <a:p>
            <a:r>
              <a:rPr lang="el-GR" dirty="0"/>
              <a:t>Ο πρώην Ιουδαίος </a:t>
            </a:r>
            <a:r>
              <a:rPr lang="el-GR" b="1" dirty="0"/>
              <a:t>Νικόλαος </a:t>
            </a:r>
            <a:r>
              <a:rPr lang="en-US" b="1" dirty="0" err="1"/>
              <a:t>Lyra</a:t>
            </a:r>
            <a:r>
              <a:rPr lang="el-GR" dirty="0"/>
              <a:t> (1270-1340) ήταν αυτός που υπερτόνισε την κατά γράμμα ερμηνεία της Γραφής ως μέσου πιστοποίησης του δόγματος και ήταν αυτός που επηρέασε τον Λούθηρο: </a:t>
            </a:r>
            <a:r>
              <a:rPr lang="en-US" b="1" i="1" dirty="0"/>
              <a:t>Si </a:t>
            </a:r>
            <a:r>
              <a:rPr lang="en-US" b="1" i="1" dirty="0" err="1"/>
              <a:t>Lyra</a:t>
            </a:r>
            <a:r>
              <a:rPr lang="en-US" b="1" i="1" dirty="0"/>
              <a:t> non </a:t>
            </a:r>
            <a:r>
              <a:rPr lang="en-US" b="1" i="1" dirty="0" err="1"/>
              <a:t>lyrasset</a:t>
            </a:r>
            <a:r>
              <a:rPr lang="el-GR" b="1" i="1" dirty="0"/>
              <a:t>, </a:t>
            </a:r>
            <a:r>
              <a:rPr lang="en-US" b="1" i="1" dirty="0" err="1"/>
              <a:t>Lutherus</a:t>
            </a:r>
            <a:r>
              <a:rPr lang="en-US" b="1" i="1" dirty="0"/>
              <a:t> non </a:t>
            </a:r>
            <a:r>
              <a:rPr lang="en-US" b="1" i="1" dirty="0" err="1"/>
              <a:t>saltasset</a:t>
            </a:r>
            <a:r>
              <a:rPr lang="el-GR" dirty="0"/>
              <a:t> (εάν ο Νικόλαος δεν έπαιζε τη λύρα του, ο Λούθηρος δε θα χόρευε). </a:t>
            </a:r>
          </a:p>
        </p:txBody>
      </p:sp>
    </p:spTree>
    <p:extLst>
      <p:ext uri="{BB962C8B-B14F-4D97-AF65-F5344CB8AC3E}">
        <p14:creationId xmlns:p14="http://schemas.microsoft.com/office/powerpoint/2010/main" val="40142758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Διαμαρτύρηση και σύγχρονη βιβλική ερμηνευτική </a:t>
            </a:r>
            <a:r>
              <a:rPr lang="el-GR" dirty="0" smtClean="0"/>
              <a:t>(1 από 3)</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Ο Λούθηρος οδηγήθηκε στη Διαμαρτύρηση μέσω του συγκλονισμού που του προκάλεσε η κατανόηση ενός χωρίου της Κ.Δ., του </a:t>
            </a:r>
            <a:r>
              <a:rPr lang="el-GR" b="1" dirty="0"/>
              <a:t>Ρωμ. 1, 17:</a:t>
            </a:r>
            <a:r>
              <a:rPr lang="el-GR" dirty="0"/>
              <a:t> </a:t>
            </a:r>
            <a:r>
              <a:rPr lang="el-GR" i="1" dirty="0"/>
              <a:t>Δικαιοσύνη γὰρ Θεοῦ ἐν αὐτῷ ἀποκαλύπτεται ἐκ πίστεως εἰς πίστιν͵ καθὼς γέγραπται: Ὁ δὲ δίκαιος ἐκ πίστεως ζήσεται.</a:t>
            </a:r>
            <a:endParaRPr lang="el-GR" dirty="0"/>
          </a:p>
          <a:p>
            <a:pPr>
              <a:lnSpc>
                <a:spcPct val="90000"/>
              </a:lnSpc>
            </a:pPr>
            <a:r>
              <a:rPr lang="el-GR" dirty="0"/>
              <a:t>Στράφηκε εναντίον των τεσσάρων ερμηνευτικών αρχών της Α.Γ. και ιδίως της αλληγορίας, την οποία μάλιστα χαρακτήρισε ως όμορφη πόρνη που προσελκύει τους αδαείς (</a:t>
            </a:r>
            <a:r>
              <a:rPr lang="en-US" dirty="0"/>
              <a:t>Lectures on Genesis</a:t>
            </a:r>
            <a:r>
              <a:rPr lang="el-GR" dirty="0"/>
              <a:t>, σχόλιο 3,15-20). </a:t>
            </a:r>
          </a:p>
        </p:txBody>
      </p:sp>
    </p:spTree>
    <p:extLst>
      <p:ext uri="{BB962C8B-B14F-4D97-AF65-F5344CB8AC3E}">
        <p14:creationId xmlns:p14="http://schemas.microsoft.com/office/powerpoint/2010/main" val="38451814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Διαμαρτύρηση και σύγχρονη βιβλική ερμηνευτική </a:t>
            </a:r>
            <a:r>
              <a:rPr lang="el-GR" dirty="0" smtClean="0"/>
              <a:t>(2 από 3)</a:t>
            </a:r>
            <a:endParaRPr lang="en-US" dirty="0"/>
          </a:p>
        </p:txBody>
      </p:sp>
      <p:sp>
        <p:nvSpPr>
          <p:cNvPr id="3" name="Content Placeholder 2"/>
          <p:cNvSpPr>
            <a:spLocks noGrp="1"/>
          </p:cNvSpPr>
          <p:nvPr>
            <p:ph idx="1"/>
          </p:nvPr>
        </p:nvSpPr>
        <p:spPr/>
        <p:txBody>
          <a:bodyPr>
            <a:normAutofit fontScale="85000" lnSpcReduction="20000"/>
          </a:bodyPr>
          <a:lstStyle/>
          <a:p>
            <a:r>
              <a:rPr lang="el-GR" dirty="0"/>
              <a:t>Η Γραφή δεν ερμηνεύεται μέσω της Παραδόσεως της (ρωμαιοκαθολικής) Εκκλησίας, αλλά μέσω της ίδιας (της Γραφής): </a:t>
            </a:r>
            <a:r>
              <a:rPr lang="en-US" dirty="0" err="1"/>
              <a:t>ipsa</a:t>
            </a:r>
            <a:r>
              <a:rPr lang="en-US" dirty="0"/>
              <a:t> per </a:t>
            </a:r>
            <a:r>
              <a:rPr lang="en-US" dirty="0" err="1"/>
              <a:t>sesse</a:t>
            </a:r>
            <a:r>
              <a:rPr lang="en-US" dirty="0"/>
              <a:t> </a:t>
            </a:r>
            <a:r>
              <a:rPr lang="en-US" dirty="0" err="1"/>
              <a:t>certissima</a:t>
            </a:r>
            <a:r>
              <a:rPr lang="el-GR" dirty="0"/>
              <a:t>, </a:t>
            </a:r>
            <a:r>
              <a:rPr lang="en-US" dirty="0" err="1"/>
              <a:t>facililima</a:t>
            </a:r>
            <a:r>
              <a:rPr lang="el-GR" dirty="0"/>
              <a:t>, </a:t>
            </a:r>
            <a:r>
              <a:rPr lang="en-US" dirty="0" err="1"/>
              <a:t>apertissima</a:t>
            </a:r>
            <a:r>
              <a:rPr lang="el-GR" dirty="0"/>
              <a:t>, </a:t>
            </a:r>
            <a:r>
              <a:rPr lang="en-US" b="1" dirty="0"/>
              <a:t>sui </a:t>
            </a:r>
            <a:r>
              <a:rPr lang="en-US" b="1" dirty="0" err="1"/>
              <a:t>ipsius</a:t>
            </a:r>
            <a:r>
              <a:rPr lang="en-US" b="1" dirty="0"/>
              <a:t> </a:t>
            </a:r>
            <a:r>
              <a:rPr lang="en-US" b="1" dirty="0" err="1"/>
              <a:t>interpres</a:t>
            </a:r>
            <a:r>
              <a:rPr lang="el-GR" dirty="0"/>
              <a:t>, </a:t>
            </a:r>
            <a:r>
              <a:rPr lang="en-US" dirty="0" err="1"/>
              <a:t>omnium</a:t>
            </a:r>
            <a:r>
              <a:rPr lang="en-US" dirty="0"/>
              <a:t> </a:t>
            </a:r>
            <a:r>
              <a:rPr lang="en-US" dirty="0" err="1"/>
              <a:t>omnia</a:t>
            </a:r>
            <a:r>
              <a:rPr lang="en-US" dirty="0"/>
              <a:t> </a:t>
            </a:r>
            <a:r>
              <a:rPr lang="en-US" dirty="0" err="1"/>
              <a:t>proabans</a:t>
            </a:r>
            <a:r>
              <a:rPr lang="el-GR" dirty="0"/>
              <a:t>, </a:t>
            </a:r>
            <a:r>
              <a:rPr lang="en-US" dirty="0" err="1"/>
              <a:t>iudicans</a:t>
            </a:r>
            <a:r>
              <a:rPr lang="en-US" dirty="0"/>
              <a:t> et </a:t>
            </a:r>
            <a:r>
              <a:rPr lang="en-US" dirty="0" err="1"/>
              <a:t>illuminans</a:t>
            </a:r>
            <a:r>
              <a:rPr lang="el-GR" dirty="0"/>
              <a:t>. </a:t>
            </a:r>
            <a:r>
              <a:rPr lang="el-GR" b="1" dirty="0"/>
              <a:t>Κέντρο της Γραφής είναι ο Χριστός</a:t>
            </a:r>
            <a:r>
              <a:rPr lang="el-GR" dirty="0"/>
              <a:t>: τ</a:t>
            </a:r>
            <a:r>
              <a:rPr lang="el-GR" i="1" dirty="0"/>
              <a:t>ο ορθό κριτήριο για ν΄ αξιολογήσουμε τα βιβλία της Γραφής είναι αν δούμε κατά πόσον αυτά κηρύττουν πράγματι Χριστό […] Ό,τι δεν καταγγέλλει Χριστό δεν είναι αποστολικό έστω κι αν το διδάσκουν ο Πέτρος ή ο Παύλος. Αντιθέτως ό,τι κηρύττει Χριστό είναι αποστολικό, ακόμη κι αν προέρχεται από τον Ιούδα, τον Άννα, τον Πιλάτο και τον Ηρώδη</a:t>
            </a:r>
            <a:r>
              <a:rPr lang="el-GR" dirty="0"/>
              <a:t> </a:t>
            </a:r>
          </a:p>
          <a:p>
            <a:endParaRPr lang="en-US" dirty="0"/>
          </a:p>
        </p:txBody>
      </p:sp>
    </p:spTree>
    <p:extLst>
      <p:ext uri="{BB962C8B-B14F-4D97-AF65-F5344CB8AC3E}">
        <p14:creationId xmlns:p14="http://schemas.microsoft.com/office/powerpoint/2010/main" val="154773390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Διαμαρτύρηση και σύγχρονη βιβλική ερμηνευτική </a:t>
            </a:r>
            <a:r>
              <a:rPr lang="el-GR" dirty="0" smtClean="0"/>
              <a:t>(3 από 3)</a:t>
            </a:r>
            <a:endParaRPr lang="en-US" dirty="0"/>
          </a:p>
        </p:txBody>
      </p:sp>
      <p:sp>
        <p:nvSpPr>
          <p:cNvPr id="3" name="Content Placeholder 2"/>
          <p:cNvSpPr>
            <a:spLocks noGrp="1"/>
          </p:cNvSpPr>
          <p:nvPr>
            <p:ph idx="1"/>
          </p:nvPr>
        </p:nvSpPr>
        <p:spPr/>
        <p:txBody>
          <a:bodyPr>
            <a:normAutofit fontScale="92500" lnSpcReduction="10000"/>
          </a:bodyPr>
          <a:lstStyle/>
          <a:p>
            <a:r>
              <a:rPr lang="el-GR" dirty="0"/>
              <a:t> Ορίζοντας ο ίδιος αυθαίρετα  ως κανόνα του Κανόνα της Κ.Δ. </a:t>
            </a:r>
            <a:r>
              <a:rPr lang="el-GR" b="1" dirty="0"/>
              <a:t>τη δικαίωση μόνον δια της πίστης, </a:t>
            </a:r>
            <a:r>
              <a:rPr lang="el-GR" dirty="0"/>
              <a:t>τιμούσε ιδιαίτερα τις Ρωμ και Γαλ., ενώ περιφρονούσε την Ιακ ως αχυρένια επιστολή, κενή περιεχομένου, θεωρούσε την Εβρ. ως εσφαλμένη όσον αφορά το θέμα της μετάνοιας ενώ αμφέβαλλε και για τη θεοπνευστία της Απ. Διέκρινε επίσης δύο επίπεδα στη σαφήνεια της Γραφής, το πρώτο στην εξωτερική και το άλλο στην εσωτερική σαφήνεια της Γραφής </a:t>
            </a:r>
          </a:p>
          <a:p>
            <a:endParaRPr lang="en-US" dirty="0"/>
          </a:p>
        </p:txBody>
      </p:sp>
    </p:spTree>
    <p:extLst>
      <p:ext uri="{BB962C8B-B14F-4D97-AF65-F5344CB8AC3E}">
        <p14:creationId xmlns:p14="http://schemas.microsoft.com/office/powerpoint/2010/main" val="330899478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17 ος αιώνας</a:t>
            </a:r>
            <a:endParaRPr lang="en-US" dirty="0"/>
          </a:p>
        </p:txBody>
      </p:sp>
      <p:sp>
        <p:nvSpPr>
          <p:cNvPr id="3" name="Content Placeholder 2"/>
          <p:cNvSpPr>
            <a:spLocks noGrp="1"/>
          </p:cNvSpPr>
          <p:nvPr>
            <p:ph idx="1"/>
          </p:nvPr>
        </p:nvSpPr>
        <p:spPr/>
        <p:txBody>
          <a:bodyPr>
            <a:normAutofit fontScale="92500" lnSpcReduction="10000"/>
          </a:bodyPr>
          <a:lstStyle/>
          <a:p>
            <a:r>
              <a:rPr lang="el-GR" dirty="0"/>
              <a:t>Το 17ο αι. εγκαινιάζεται η λεγόμενη </a:t>
            </a:r>
            <a:r>
              <a:rPr lang="el-GR" b="1" dirty="0"/>
              <a:t>ιστορικοκριτική μέθοδος ερμηνεία των Γραφών</a:t>
            </a:r>
            <a:r>
              <a:rPr lang="el-GR" dirty="0"/>
              <a:t>. </a:t>
            </a:r>
          </a:p>
          <a:p>
            <a:r>
              <a:rPr lang="el-GR" dirty="0"/>
              <a:t>Ήδη με την Αναγέννηση έχει γίνει συνείδηση η διαφορετικότητα του παρελθόντος, και η ανάγκη κριτικής αποκατάσταση των κειμένων στη «μητρική» τους γλώσσα. Όσον αφορά στα βιβλικά κείμενα το ενδιαφέρον των ερευνητών επικεντρώνεται στις ιστορικές παραμέτρους της συγγραφής τους: συγγραφέας, χρόνος και τόπος συγγραφής, φύση και αξιοπιστία των πηγών.</a:t>
            </a:r>
          </a:p>
          <a:p>
            <a:endParaRPr lang="en-US" dirty="0"/>
          </a:p>
        </p:txBody>
      </p:sp>
    </p:spTree>
    <p:extLst>
      <p:ext uri="{BB962C8B-B14F-4D97-AF65-F5344CB8AC3E}">
        <p14:creationId xmlns:p14="http://schemas.microsoft.com/office/powerpoint/2010/main" val="33889816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19ος αιώνας (1 από 2)</a:t>
            </a:r>
            <a:endParaRPr lang="en-US" dirty="0"/>
          </a:p>
        </p:txBody>
      </p:sp>
      <p:sp>
        <p:nvSpPr>
          <p:cNvPr id="3" name="Content Placeholder 2"/>
          <p:cNvSpPr>
            <a:spLocks noGrp="1"/>
          </p:cNvSpPr>
          <p:nvPr>
            <p:ph idx="1"/>
          </p:nvPr>
        </p:nvSpPr>
        <p:spPr/>
        <p:txBody>
          <a:bodyPr>
            <a:normAutofit fontScale="62500" lnSpcReduction="20000"/>
          </a:bodyPr>
          <a:lstStyle/>
          <a:p>
            <a:pPr>
              <a:lnSpc>
                <a:spcPct val="90000"/>
              </a:lnSpc>
            </a:pPr>
            <a:r>
              <a:rPr lang="el-GR" dirty="0"/>
              <a:t>Ο «πατέρας της Εκκλησίας του 19ου αι.» για τους Προτεστάντες και εκπρόσωπος της «Θεολογίας του Συναισθήματος»</a:t>
            </a:r>
            <a:r>
              <a:rPr lang="el-GR" b="1" dirty="0"/>
              <a:t> Schleiermacher </a:t>
            </a:r>
            <a:r>
              <a:rPr lang="el-GR" dirty="0"/>
              <a:t>(1768-1834) υπερβαίνει τη διάκριση μεταξύ ιερής και κοσμικής ερμηνευτικής, υποστηρίζοντας τη γραμματική και ψυχολογική ερμηνεία του κειμένου, την οποία ορίζει </a:t>
            </a:r>
            <a:r>
              <a:rPr lang="el-GR" i="1" dirty="0"/>
              <a:t>ως τέχνη της κατανόησης</a:t>
            </a:r>
            <a:r>
              <a:rPr lang="el-GR" dirty="0"/>
              <a:t>. Η πρώτη σχετίζεται με το ίδιο το κείμενο, ενώ η δεύτερη με το συγγραφέα. Η κατανόηση του κειμένου της Κ.Δ. είναι δυνατή από το σημερινό άνθρωπο γιατί έχει κοινά ψυχολογικά βιώματα με τους συγγραφείς της Κ.Δ. και τους πρώτους χριστιανούς. </a:t>
            </a:r>
            <a:endParaRPr lang="el-GR" dirty="0" smtClean="0"/>
          </a:p>
          <a:p>
            <a:pPr>
              <a:lnSpc>
                <a:spcPct val="90000"/>
              </a:lnSpc>
            </a:pPr>
            <a:r>
              <a:rPr lang="el-GR" dirty="0"/>
              <a:t>Πρέπει κανείς να διεισδύσει μέσω της ταύτισης στην ίδια </a:t>
            </a:r>
            <a:r>
              <a:rPr lang="el-GR" b="1" dirty="0"/>
              <a:t>τη δη­μιουργική διαδικασία</a:t>
            </a:r>
            <a:r>
              <a:rPr lang="el-GR" dirty="0"/>
              <a:t> </a:t>
            </a:r>
            <a:r>
              <a:rPr lang="el-GR" b="1" dirty="0"/>
              <a:t>που γέννησε το έργο</a:t>
            </a:r>
            <a:r>
              <a:rPr lang="el-GR" dirty="0"/>
              <a:t>. Δεν μπορεί να κατανοήσει κάποιος ένα έργο, αν δεν κατέλθει </a:t>
            </a:r>
            <a:r>
              <a:rPr lang="el-GR" b="1" dirty="0"/>
              <a:t>στην ίδια τη δημιουργική σκέψη του συγγραφέα</a:t>
            </a:r>
            <a:r>
              <a:rPr lang="el-GR" dirty="0"/>
              <a:t> - και στην ίδια την καρδιά της ιστορικής εποχής στην οποία ανήκει, θα προσθέσει ο </a:t>
            </a:r>
            <a:r>
              <a:rPr lang="el-GR" b="1" dirty="0"/>
              <a:t>Dilthey</a:t>
            </a:r>
            <a:r>
              <a:rPr lang="el-GR" dirty="0"/>
              <a:t>. Και αυτό είναι δυνατό δια της </a:t>
            </a:r>
            <a:r>
              <a:rPr lang="el-GR" i="1" dirty="0"/>
              <a:t>συγγενείας </a:t>
            </a:r>
            <a:r>
              <a:rPr lang="el-GR" dirty="0"/>
              <a:t>που υφίσταται μεταξύ συγ­γραφέα και ερμηνευτή, δυνάμει της παγκόσμιας κοινής λογικής της οποίας και οι δυο είναι μέτοχοι, σύμφωνα με τον </a:t>
            </a:r>
            <a:r>
              <a:rPr lang="el-GR" b="1" dirty="0"/>
              <a:t>Schleiermacher</a:t>
            </a:r>
            <a:r>
              <a:rPr lang="el-GR" dirty="0"/>
              <a:t>, ή δυνάμει της πνευματικής ζωής η οποία ωθεί και τους δύο, συμφωνά με τον Dilthey. Η κατανόηση είναι εφικτή υπό την </a:t>
            </a:r>
            <a:r>
              <a:rPr lang="el-GR" i="1" dirty="0"/>
              <a:t>προϋπόθεση </a:t>
            </a:r>
            <a:r>
              <a:rPr lang="el-GR" dirty="0"/>
              <a:t>αυτής της συγγένειας ή σχέσης. </a:t>
            </a:r>
          </a:p>
          <a:p>
            <a:pPr>
              <a:lnSpc>
                <a:spcPct val="90000"/>
              </a:lnSpc>
            </a:pPr>
            <a:endParaRPr lang="el-GR" dirty="0"/>
          </a:p>
        </p:txBody>
      </p:sp>
    </p:spTree>
    <p:extLst>
      <p:ext uri="{BB962C8B-B14F-4D97-AF65-F5344CB8AC3E}">
        <p14:creationId xmlns:p14="http://schemas.microsoft.com/office/powerpoint/2010/main" val="31715924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19ος αιώνας (2 από 2)</a:t>
            </a:r>
            <a:endParaRPr lang="en-US" dirty="0"/>
          </a:p>
        </p:txBody>
      </p:sp>
      <p:sp>
        <p:nvSpPr>
          <p:cNvPr id="3" name="Content Placeholder 2"/>
          <p:cNvSpPr>
            <a:spLocks noGrp="1"/>
          </p:cNvSpPr>
          <p:nvPr>
            <p:ph idx="1"/>
          </p:nvPr>
        </p:nvSpPr>
        <p:spPr/>
        <p:txBody>
          <a:bodyPr>
            <a:normAutofit fontScale="92500" lnSpcReduction="20000"/>
          </a:bodyPr>
          <a:lstStyle/>
          <a:p>
            <a:r>
              <a:rPr lang="el-GR" dirty="0"/>
              <a:t>Ο </a:t>
            </a:r>
            <a:r>
              <a:rPr lang="el-GR" b="1" dirty="0"/>
              <a:t>Α.</a:t>
            </a:r>
            <a:r>
              <a:rPr lang="en-US" b="1" dirty="0"/>
              <a:t>Schweitzer</a:t>
            </a:r>
            <a:r>
              <a:rPr lang="el-GR" b="1" dirty="0"/>
              <a:t> (1875-1965) </a:t>
            </a:r>
            <a:r>
              <a:rPr lang="el-GR" dirty="0"/>
              <a:t>στο έργο του </a:t>
            </a:r>
            <a:r>
              <a:rPr lang="el-GR" i="1" dirty="0"/>
              <a:t>Ιστορία της έρευνας του Βίου του Ιησού’</a:t>
            </a:r>
            <a:r>
              <a:rPr lang="el-GR" dirty="0"/>
              <a:t> απέδειξε ότι όλες οι προσπάθειες εξιχνίασης της ταυτότητας του Ιησού ‘από τον </a:t>
            </a:r>
            <a:r>
              <a:rPr lang="en-US" dirty="0" err="1"/>
              <a:t>Reimarus</a:t>
            </a:r>
            <a:r>
              <a:rPr lang="el-GR" dirty="0"/>
              <a:t> μέχρι τον </a:t>
            </a:r>
            <a:r>
              <a:rPr lang="en-US" dirty="0" err="1"/>
              <a:t>Wrede</a:t>
            </a:r>
            <a:r>
              <a:rPr lang="el-GR" dirty="0"/>
              <a:t>’ (όπως ήταν ο αρχικός τίτλος του βιβλίου) ήταν βασισμένες στις προκαταλήψεις των συγγραφέων τους, οι οποίοι τελικά ιστορούσαν την προσωπικότητα του Ιησού κατ΄ εικόνα και καθ΄ομοίωσιν των προκαταλήψεών τους. Το τραγικό είναι ότι τελικά και ο ίδιος έπεσε στην ίδια παγίδα προβάλλοντας έναν Ιησού αποκαλυπτικό προφήτη. </a:t>
            </a:r>
          </a:p>
          <a:p>
            <a:endParaRPr lang="en-US" dirty="0"/>
          </a:p>
        </p:txBody>
      </p:sp>
    </p:spTree>
    <p:extLst>
      <p:ext uri="{BB962C8B-B14F-4D97-AF65-F5344CB8AC3E}">
        <p14:creationId xmlns:p14="http://schemas.microsoft.com/office/powerpoint/2010/main" val="2864105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ΦΥΣΙΚΗ-ΗΘΙΚΗ ΑΛΛΗΓΟΡΙΑ</a:t>
            </a:r>
            <a:endParaRPr lang="en-US" dirty="0"/>
          </a:p>
        </p:txBody>
      </p:sp>
      <p:sp>
        <p:nvSpPr>
          <p:cNvPr id="3" name="Content Placeholder 2"/>
          <p:cNvSpPr>
            <a:spLocks noGrp="1"/>
          </p:cNvSpPr>
          <p:nvPr>
            <p:ph idx="1"/>
          </p:nvPr>
        </p:nvSpPr>
        <p:spPr/>
        <p:txBody>
          <a:bodyPr/>
          <a:lstStyle/>
          <a:p>
            <a:r>
              <a:rPr lang="el-GR" dirty="0"/>
              <a:t>Προσέγγιζαν τους θεούς είτε ως προσωποποιήσεις φυσικών δυνάμεων (</a:t>
            </a:r>
            <a:r>
              <a:rPr lang="el-GR" i="1" dirty="0"/>
              <a:t>φυσική αλληγορία</a:t>
            </a:r>
            <a:r>
              <a:rPr lang="el-GR" dirty="0"/>
              <a:t>), είτε ως προσωποποιήσεις ηθικών και πνευματικών αξιών (</a:t>
            </a:r>
            <a:r>
              <a:rPr lang="el-GR" i="1" dirty="0"/>
              <a:t>ηθική αλληγορία</a:t>
            </a:r>
            <a:r>
              <a:rPr lang="el-GR" dirty="0"/>
              <a:t>). Αυτή η ερμηνεία βασιζόταν εκτός των άλλων στην ετυμολογία των λέξεων (Κρόνος=Χρόνος </a:t>
            </a:r>
          </a:p>
        </p:txBody>
      </p:sp>
    </p:spTree>
    <p:extLst>
      <p:ext uri="{BB962C8B-B14F-4D97-AF65-F5344CB8AC3E}">
        <p14:creationId xmlns:p14="http://schemas.microsoft.com/office/powerpoint/2010/main" val="373816106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20ος αιώνας (</a:t>
            </a:r>
            <a:r>
              <a:rPr lang="en-US" dirty="0" smtClean="0"/>
              <a:t>1 </a:t>
            </a:r>
            <a:r>
              <a:rPr lang="el-GR" dirty="0" smtClean="0"/>
              <a:t>από</a:t>
            </a:r>
            <a:r>
              <a:rPr lang="en-US" dirty="0" smtClean="0"/>
              <a:t> 5</a:t>
            </a:r>
            <a:r>
              <a:rPr lang="el-GR" dirty="0" smtClean="0"/>
              <a:t>)</a:t>
            </a:r>
            <a:endParaRPr lang="en-US" dirty="0"/>
          </a:p>
        </p:txBody>
      </p:sp>
      <p:sp>
        <p:nvSpPr>
          <p:cNvPr id="3" name="Content Placeholder 2"/>
          <p:cNvSpPr>
            <a:spLocks noGrp="1"/>
          </p:cNvSpPr>
          <p:nvPr>
            <p:ph idx="1"/>
          </p:nvPr>
        </p:nvSpPr>
        <p:spPr/>
        <p:txBody>
          <a:bodyPr>
            <a:normAutofit fontScale="92500" lnSpcReduction="20000"/>
          </a:bodyPr>
          <a:lstStyle/>
          <a:p>
            <a:pPr>
              <a:lnSpc>
                <a:spcPct val="80000"/>
              </a:lnSpc>
            </a:pPr>
            <a:r>
              <a:rPr lang="el-GR" dirty="0"/>
              <a:t>Αυτήν την εποχή, που σπαράσσεται από τους δύο παγκοσμίους πολέμους, αφού ο θάντος του Θεού οδήγησε στο θάνατο του ανθρώπου, δεσπόζει στο χώρο της ερμηνείας η μορφή του </a:t>
            </a:r>
            <a:r>
              <a:rPr lang="el-GR" b="1" dirty="0"/>
              <a:t>Βultmann, ο </a:t>
            </a:r>
            <a:r>
              <a:rPr lang="el-GR" dirty="0"/>
              <a:t>οποίος επηρεάστηκε από τον Heidegger. Σύμφωνα με τον τελευταίο «η ερμηνεία δεν είναι καθόλου μια ουδέτερη εκμάθηση κάποιου πράγματος ήδη δεδομένου». Η ερμηνεία περιλαμβάνει πάντοτε ένα </a:t>
            </a:r>
            <a:r>
              <a:rPr lang="el-GR" b="1" dirty="0"/>
              <a:t>«προ»… </a:t>
            </a:r>
            <a:r>
              <a:rPr lang="el-GR" dirty="0"/>
              <a:t>Με άλλα λόγια, οποιαδήποτε κατανόηση προϋποθέτει πάντα μια </a:t>
            </a:r>
            <a:r>
              <a:rPr lang="el-GR" b="1" dirty="0"/>
              <a:t>προ-κατανόηση</a:t>
            </a:r>
            <a:r>
              <a:rPr lang="el-GR" dirty="0"/>
              <a:t>. Ερμη­νευτής και ερμηνευόμενος συνιστούν έναν κλειστό κύκλο, δεδομένης της αυθε­ντικής δομής της κατανόησης: Το σημαντικό δεν είναι να βγούμε εκτός κύκλου, αλλά να μπούμε μέσα του με τον σωστό τρόπο [...]. </a:t>
            </a:r>
          </a:p>
        </p:txBody>
      </p:sp>
    </p:spTree>
    <p:extLst>
      <p:ext uri="{BB962C8B-B14F-4D97-AF65-F5344CB8AC3E}">
        <p14:creationId xmlns:p14="http://schemas.microsoft.com/office/powerpoint/2010/main" val="332144079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20ος </a:t>
            </a:r>
            <a:r>
              <a:rPr lang="el-GR" dirty="0"/>
              <a:t>αιώνας </a:t>
            </a:r>
            <a:r>
              <a:rPr lang="el-GR" dirty="0" smtClean="0"/>
              <a:t>(</a:t>
            </a:r>
            <a:r>
              <a:rPr lang="en-US" dirty="0" smtClean="0"/>
              <a:t>2</a:t>
            </a:r>
            <a:r>
              <a:rPr lang="el-GR" dirty="0" smtClean="0"/>
              <a:t> </a:t>
            </a:r>
            <a:r>
              <a:rPr lang="el-GR" dirty="0"/>
              <a:t>από </a:t>
            </a:r>
            <a:r>
              <a:rPr lang="en-US" dirty="0" smtClean="0"/>
              <a:t>5</a:t>
            </a:r>
            <a:r>
              <a:rPr lang="el-GR" dirty="0" smtClean="0"/>
              <a:t>)</a:t>
            </a:r>
            <a:endParaRPr lang="en-US" dirty="0"/>
          </a:p>
        </p:txBody>
      </p:sp>
      <p:sp>
        <p:nvSpPr>
          <p:cNvPr id="3" name="Content Placeholder 2"/>
          <p:cNvSpPr>
            <a:spLocks noGrp="1"/>
          </p:cNvSpPr>
          <p:nvPr>
            <p:ph idx="1"/>
          </p:nvPr>
        </p:nvSpPr>
        <p:spPr/>
        <p:txBody>
          <a:bodyPr>
            <a:normAutofit fontScale="85000" lnSpcReduction="20000"/>
          </a:bodyPr>
          <a:lstStyle/>
          <a:p>
            <a:pPr>
              <a:lnSpc>
                <a:spcPct val="90000"/>
              </a:lnSpc>
            </a:pPr>
            <a:r>
              <a:rPr lang="el-GR" sz="3100" dirty="0"/>
              <a:t>Ο κύκλος δεν πρέπει να υποβιβάζεται σε κύκλο vit</a:t>
            </a:r>
            <a:r>
              <a:rPr lang="en-US" sz="3100" dirty="0"/>
              <a:t>i</a:t>
            </a:r>
            <a:r>
              <a:rPr lang="el-GR" sz="3100" dirty="0"/>
              <a:t>osus ούτε να αντιμετωπίζεται σαν αναγκαιο κακό». Σύμφωνα με το </a:t>
            </a:r>
            <a:r>
              <a:rPr lang="el-GR" sz="3100" b="1" dirty="0"/>
              <a:t>Βultmann</a:t>
            </a:r>
            <a:r>
              <a:rPr lang="el-GR" sz="3100" dirty="0"/>
              <a:t> η σχέση μεταξύ συγγραφέα και ερμηνευτή καθίσταται σχέση και των δύο με το υπό εξέτασιν </a:t>
            </a:r>
            <a:r>
              <a:rPr lang="el-GR" sz="3100" i="1" dirty="0"/>
              <a:t>αντικείμενο. </a:t>
            </a:r>
            <a:r>
              <a:rPr lang="el-GR" sz="3100" dirty="0"/>
              <a:t>Μπορεί κάποιος να κατανοήσει ένα μουσικό κείμενο, εάν και εφόσον έχει μια ζωτική σχέση με τη μουσική. Μπορεί κάποιος να κατανοήσει ένα ιστορικό κεί­μενο, εάν και εφόσον έχει μια σχέση με αυτό που αποκαλείται ιστορική ύπαρξη κ.ο.κ</a:t>
            </a:r>
            <a:r>
              <a:rPr lang="el-GR" sz="3100" dirty="0" smtClean="0"/>
              <a:t>..</a:t>
            </a:r>
          </a:p>
          <a:p>
            <a:pPr>
              <a:lnSpc>
                <a:spcPct val="90000"/>
              </a:lnSpc>
            </a:pPr>
            <a:r>
              <a:rPr lang="el-GR" sz="3100" dirty="0"/>
              <a:t>Η ζωτική σχέση με το </a:t>
            </a:r>
            <a:r>
              <a:rPr lang="el-GR" sz="3100" i="1" dirty="0"/>
              <a:t>αντικείμενο, </a:t>
            </a:r>
            <a:r>
              <a:rPr lang="el-GR" sz="3100" dirty="0"/>
              <a:t>που κατά τρόπο άμεσο ή έμμεσο πραγ­ματεύεται το κείμενο, συνιστά μια </a:t>
            </a:r>
            <a:r>
              <a:rPr lang="el-GR" sz="3100" i="1" dirty="0"/>
              <a:t>προκατανόηση </a:t>
            </a:r>
            <a:r>
              <a:rPr lang="el-GR" sz="3100" dirty="0"/>
              <a:t>(Vorverstä</a:t>
            </a:r>
            <a:r>
              <a:rPr lang="en-US" sz="3100" dirty="0" err="1"/>
              <a:t>ndnis</a:t>
            </a:r>
            <a:r>
              <a:rPr lang="el-GR" sz="3100" dirty="0"/>
              <a:t>) του υπό εξέ­τασιν αντικειμένου. Σύμφωνα μάλιστα με το </a:t>
            </a:r>
            <a:r>
              <a:rPr lang="en-US" sz="3100" dirty="0"/>
              <a:t>Fuchs</a:t>
            </a:r>
            <a:r>
              <a:rPr lang="el-GR" sz="3100" dirty="0"/>
              <a:t>, είναι το κείμενο το οποίο ερμηνεύει τον αναγνώστη του και όχι το αντίστροφο</a:t>
            </a:r>
          </a:p>
          <a:p>
            <a:pPr>
              <a:lnSpc>
                <a:spcPct val="90000"/>
              </a:lnSpc>
            </a:pPr>
            <a:endParaRPr lang="el-GR" dirty="0"/>
          </a:p>
        </p:txBody>
      </p:sp>
    </p:spTree>
    <p:extLst>
      <p:ext uri="{BB962C8B-B14F-4D97-AF65-F5344CB8AC3E}">
        <p14:creationId xmlns:p14="http://schemas.microsoft.com/office/powerpoint/2010/main" val="295508150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20ος </a:t>
            </a:r>
            <a:r>
              <a:rPr lang="el-GR" dirty="0"/>
              <a:t>αιώνας </a:t>
            </a:r>
            <a:r>
              <a:rPr lang="el-GR" dirty="0" smtClean="0"/>
              <a:t>(</a:t>
            </a:r>
            <a:r>
              <a:rPr lang="en-US" dirty="0" smtClean="0"/>
              <a:t>3</a:t>
            </a:r>
            <a:r>
              <a:rPr lang="el-GR" dirty="0" smtClean="0"/>
              <a:t> </a:t>
            </a:r>
            <a:r>
              <a:rPr lang="el-GR" dirty="0"/>
              <a:t>από </a:t>
            </a:r>
            <a:r>
              <a:rPr lang="en-US" dirty="0" smtClean="0"/>
              <a:t>5</a:t>
            </a:r>
            <a:r>
              <a:rPr lang="el-GR" dirty="0" smtClean="0"/>
              <a:t>)</a:t>
            </a:r>
            <a:endParaRPr lang="en-US" dirty="0"/>
          </a:p>
        </p:txBody>
      </p:sp>
      <p:sp>
        <p:nvSpPr>
          <p:cNvPr id="3" name="Content Placeholder 2"/>
          <p:cNvSpPr>
            <a:spLocks noGrp="1"/>
          </p:cNvSpPr>
          <p:nvPr>
            <p:ph idx="1"/>
          </p:nvPr>
        </p:nvSpPr>
        <p:spPr/>
        <p:txBody>
          <a:bodyPr>
            <a:normAutofit fontScale="70000" lnSpcReduction="20000"/>
          </a:bodyPr>
          <a:lstStyle/>
          <a:p>
            <a:pPr>
              <a:lnSpc>
                <a:spcPct val="90000"/>
              </a:lnSpc>
            </a:pPr>
            <a:r>
              <a:rPr lang="el-GR" dirty="0"/>
              <a:t>Επιστρέφει έτσι η Ερμηνευτική αργά αλλά σταθερά στη θέση των Πατέρων σύμφωνα με την οποία </a:t>
            </a:r>
            <a:r>
              <a:rPr lang="el-GR" i="1" dirty="0"/>
              <a:t>η βιβλική ερμηνεία δεν είναι απλώς τέχνη κατανοήσεως γραπτών κειμένων και ιστορικών γεγονότων, </a:t>
            </a:r>
            <a:r>
              <a:rPr lang="el-GR" b="1" i="1" dirty="0"/>
              <a:t>αλλά καθαρά ‘θεολογική’ και υπαρξιακή υπόθεση. Δεν είναι δηλ. απλώς ερμηνευτική μέθοδος, αλλά ενέργεια κίνηση της υγιούς διάνοιας προς γνώση και εποπτεία των όντων, αφορά δηλ. τελικά την έσχατη γνώση δηλ. την αλήθεια του προσωπικού Θεού</a:t>
            </a:r>
            <a:r>
              <a:rPr lang="el-GR" dirty="0"/>
              <a:t> (Ι. </a:t>
            </a:r>
            <a:r>
              <a:rPr lang="el-GR" dirty="0" smtClean="0"/>
              <a:t>Παναγόπουλος)</a:t>
            </a:r>
          </a:p>
          <a:p>
            <a:pPr>
              <a:lnSpc>
                <a:spcPct val="90000"/>
              </a:lnSpc>
            </a:pPr>
            <a:r>
              <a:rPr lang="el-GR" dirty="0"/>
              <a:t>Τελικά στη δύση του 20ου αι διαμορφώθηκαν δύο «σχολές» ερμηνείας: </a:t>
            </a:r>
            <a:r>
              <a:rPr lang="el-GR" i="1" dirty="0"/>
              <a:t>η μια πλευρά υποστη­ρίζει ότι η ερμηνεία θα πρέπει να αφιερώ­νεται στην ανακάλυψη και την κοινοποίηση ενός προϋπάρχοντος νοήματος, το οποίο άλλοι ονομάζουν </a:t>
            </a:r>
            <a:r>
              <a:rPr lang="el-GR" b="1" i="1" dirty="0"/>
              <a:t>νόημα του συγγραφέα και άλλοι νόημα του κειμένου</a:t>
            </a:r>
            <a:r>
              <a:rPr lang="el-GR" i="1" dirty="0"/>
              <a:t>. Οι υποστηρι­κτές της άποψης αυτής, που θεωρείται και η πιο παραδοσιακή, θεωρούν ότι ο ρόλος του ερμηνευτή είναι συγκεκρι­μένος: έγκειται στην εύρεση του ενός και μοναδικού, του οριστικού νοήματος του κειμένου. </a:t>
            </a:r>
            <a:endParaRPr lang="el-GR" dirty="0"/>
          </a:p>
          <a:p>
            <a:pPr>
              <a:lnSpc>
                <a:spcPct val="90000"/>
              </a:lnSpc>
            </a:pPr>
            <a:endParaRPr lang="el-GR" dirty="0"/>
          </a:p>
        </p:txBody>
      </p:sp>
    </p:spTree>
    <p:extLst>
      <p:ext uri="{BB962C8B-B14F-4D97-AF65-F5344CB8AC3E}">
        <p14:creationId xmlns:p14="http://schemas.microsoft.com/office/powerpoint/2010/main" val="175491942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20ος </a:t>
            </a:r>
            <a:r>
              <a:rPr lang="el-GR" dirty="0"/>
              <a:t>αιώνας </a:t>
            </a:r>
            <a:r>
              <a:rPr lang="el-GR" dirty="0" smtClean="0"/>
              <a:t>(</a:t>
            </a:r>
            <a:r>
              <a:rPr lang="en-US" dirty="0" smtClean="0"/>
              <a:t>4 </a:t>
            </a:r>
            <a:r>
              <a:rPr lang="el-GR" dirty="0" smtClean="0"/>
              <a:t>από </a:t>
            </a:r>
            <a:r>
              <a:rPr lang="en-US" dirty="0" smtClean="0"/>
              <a:t>5</a:t>
            </a:r>
            <a:r>
              <a:rPr lang="el-GR"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l-GR" i="1" dirty="0"/>
              <a:t>Μ' άλλα λόγια, υπάρχει μόνο μία ορθή ερμηνεία για κάθε κείμενο: είναι εκεί­νη που ανακαλύπτει αυτό το οποίο ήθελε να πει ο συγγραφέας του ή, γενικότερα, αυ­τό που λέει το κείμενο· όλα τα υπόλοιπα εί­ναι υποθέσεις</a:t>
            </a:r>
          </a:p>
          <a:p>
            <a:r>
              <a:rPr lang="el-GR" i="1" dirty="0"/>
              <a:t>Με λίγα λόγια, οι υποστηρικτές της δεύτερης αυ­τής άποψης αντιμετωπίζουν την ερμηνεία ως μια δραστηριότητα καθαρά δημιουργική, ως προέκταση του κειμένου, με τον ερμηνευτή να κινείται με μεγάλη ελευθερία, όχι ανακαλύ­πτοντας κάποιο καλά κρυμμένο νόημα αλλά δημιουργώντας νέα νοήματα. Συνεπώς, οι πι­θανές ερμηνείες ενός κειμένου είναι — θεωρη­τικά τουλάχιστον — άπειρες- συνδέουν το κείμενο όχι μόνο με την εξωκειμενική πραγ­ματικότητα αλλά και με άλλα κείμενα και την ίδια στιγμή συνομιλούν μεταξύ τους, αναδει­κνύοντας την πολυσημία του λογοτεχνικού φαινομένου. </a:t>
            </a:r>
          </a:p>
          <a:p>
            <a:endParaRPr lang="en-US" dirty="0"/>
          </a:p>
        </p:txBody>
      </p:sp>
    </p:spTree>
    <p:extLst>
      <p:ext uri="{BB962C8B-B14F-4D97-AF65-F5344CB8AC3E}">
        <p14:creationId xmlns:p14="http://schemas.microsoft.com/office/powerpoint/2010/main" val="83369590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20ος </a:t>
            </a:r>
            <a:r>
              <a:rPr lang="el-GR" dirty="0"/>
              <a:t>αιώνας </a:t>
            </a:r>
            <a:r>
              <a:rPr lang="el-GR" dirty="0" smtClean="0"/>
              <a:t>(</a:t>
            </a:r>
            <a:r>
              <a:rPr lang="en-US" dirty="0"/>
              <a:t>5</a:t>
            </a:r>
            <a:r>
              <a:rPr lang="el-GR" dirty="0" smtClean="0"/>
              <a:t> </a:t>
            </a:r>
            <a:r>
              <a:rPr lang="el-GR" dirty="0"/>
              <a:t>από </a:t>
            </a:r>
            <a:r>
              <a:rPr lang="en-US" dirty="0" smtClean="0"/>
              <a:t>5</a:t>
            </a:r>
            <a:r>
              <a:rPr lang="el-GR" dirty="0" smtClean="0"/>
              <a:t>)</a:t>
            </a:r>
            <a:endParaRPr lang="en-US" dirty="0"/>
          </a:p>
        </p:txBody>
      </p:sp>
      <p:sp>
        <p:nvSpPr>
          <p:cNvPr id="3" name="Content Placeholder 2"/>
          <p:cNvSpPr>
            <a:spLocks noGrp="1"/>
          </p:cNvSpPr>
          <p:nvPr>
            <p:ph idx="1"/>
          </p:nvPr>
        </p:nvSpPr>
        <p:spPr/>
        <p:txBody>
          <a:bodyPr>
            <a:normAutofit fontScale="77500" lnSpcReduction="20000"/>
          </a:bodyPr>
          <a:lstStyle/>
          <a:p>
            <a:pPr>
              <a:lnSpc>
                <a:spcPct val="80000"/>
              </a:lnSpc>
            </a:pPr>
            <a:r>
              <a:rPr lang="el-GR" sz="2900" i="1" dirty="0" smtClean="0"/>
              <a:t>Το ζήτημα της ορθότητας δεν τί­θεται παν: εφόσον το κείμενο σημαίνει κάτι για έναν αναγνώστη, τότε αυτό το κάτι απο­τελεί μέρος του νοήματος του κειμένου. Όσο για την πρόθεση του συγγραφέα, εκτός του ότι δεν μπορεί να ανακαλυφθεί και να παρουσιαστεί με απόλυτη βεβαιότητα, δεν είναι καν βέ­βαιο ότι υπάρχει- μ' άλλα λόγια, δεν είναι κα­θόλου βέβαιο ότι κάθε συγγραφέας έχει μια σαφώς διατυπωμένη άποψη ή ένα συγκεκρι­μένο και ξεκάθαρο στόχο, όταν γράφει ένα λογοτεχνικό κείμενο…</a:t>
            </a:r>
          </a:p>
          <a:p>
            <a:pPr>
              <a:lnSpc>
                <a:spcPct val="80000"/>
              </a:lnSpc>
            </a:pPr>
            <a:r>
              <a:rPr lang="el-GR" sz="2900" i="1" dirty="0"/>
              <a:t>Ανάμεσά τους, ο πιο διάσημος είναι αναμφίβολα ο </a:t>
            </a:r>
            <a:r>
              <a:rPr lang="en-US" sz="2900" b="1" i="1" dirty="0"/>
              <a:t>Umberto Eco</a:t>
            </a:r>
            <a:r>
              <a:rPr lang="el-GR" sz="2900" i="1" dirty="0"/>
              <a:t>. Συγκεκριμένα, η άποψη που προωθεί με τις πιο πρόσφατες μελέτες του ο μεγάλος Ιταλός θεωρητικός και μυθιστοριογράφος, μπορεί πολύ συνοπτικά να διατυπωθεί ως εξής: σί­γουρα δεν υπάρχει μία και μοναδική ορθή ερμηνεία αλλά ούτε και άπειρες- ένα κείμενο μπορεί να δεχθεί μεγάλο αριθμό ερμηνειών αλλά πάντοτε θέτει και κάποιους περιορισμούς στον ερμηνευτή, έστω και πολύ χαλαρούς. Με λίγα λόγια, υπάρχουν ερμηνείες τόσο εξωφρενικές που κανείς δε δηλώνει έτοιμος να τις αποδεχθεί και κάποιες άλλες που δείχνουν σαφώς πιο επιτυχημένες, καθώς ενθαρρύνονται, ως ένα βαθμό, από ίδιο το κείμενο.</a:t>
            </a:r>
          </a:p>
          <a:p>
            <a:pPr>
              <a:lnSpc>
                <a:spcPct val="80000"/>
              </a:lnSpc>
            </a:pPr>
            <a:endParaRPr lang="el-GR" i="1" dirty="0" smtClean="0"/>
          </a:p>
          <a:p>
            <a:pPr>
              <a:lnSpc>
                <a:spcPct val="80000"/>
              </a:lnSpc>
            </a:pPr>
            <a:endParaRPr lang="el-GR" i="1" dirty="0"/>
          </a:p>
        </p:txBody>
      </p:sp>
    </p:spTree>
    <p:extLst>
      <p:ext uri="{BB962C8B-B14F-4D97-AF65-F5344CB8AC3E}">
        <p14:creationId xmlns:p14="http://schemas.microsoft.com/office/powerpoint/2010/main" val="299586771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Ορθόδοξη </a:t>
            </a:r>
            <a:r>
              <a:rPr lang="el-GR" dirty="0" smtClean="0"/>
              <a:t>ερμηνευτική (1 από 2)</a:t>
            </a:r>
            <a:endParaRPr lang="en-US" dirty="0"/>
          </a:p>
        </p:txBody>
      </p:sp>
      <p:sp>
        <p:nvSpPr>
          <p:cNvPr id="3" name="Content Placeholder 2"/>
          <p:cNvSpPr>
            <a:spLocks noGrp="1"/>
          </p:cNvSpPr>
          <p:nvPr>
            <p:ph idx="1"/>
          </p:nvPr>
        </p:nvSpPr>
        <p:spPr/>
        <p:txBody>
          <a:bodyPr>
            <a:normAutofit fontScale="70000" lnSpcReduction="20000"/>
          </a:bodyPr>
          <a:lstStyle/>
          <a:p>
            <a:r>
              <a:rPr lang="el-GR" dirty="0"/>
              <a:t>Το πρόβλημα το οποίο τίθεται αμείλικτο μόλις πάρει κανείς στα χέρια του αυτό το βιβλίο, είναι το εξής: Πώς τελικά μπορεί </a:t>
            </a:r>
            <a:r>
              <a:rPr lang="el-GR" b="1" u="sng" dirty="0"/>
              <a:t>να </a:t>
            </a:r>
            <a:r>
              <a:rPr lang="el-GR" b="1" dirty="0"/>
              <a:t>ερμηνευθεί</a:t>
            </a:r>
            <a:r>
              <a:rPr lang="el-GR" dirty="0"/>
              <a:t> η Α.Γ., έτσι ώστε ο αναγνώστης να αναγνωρίσει μέσα σε αυτή το Πρόσωπο του άσαρκου ή ένσαρκου Λόγου και να αντλήσει τη ζωή και τη χαρά για την οποία κάνει λόγο ο επιστήθιος </a:t>
            </a:r>
            <a:r>
              <a:rPr lang="el-GR" dirty="0" smtClean="0"/>
              <a:t>μαθητής</a:t>
            </a:r>
          </a:p>
          <a:p>
            <a:r>
              <a:rPr lang="el-GR" dirty="0"/>
              <a:t>Προκειμένου να ανοίξει κανείς το επτασφράγιστο βιβλίο, και να διακρίνει εκείνον τον αποκαλυπτικό ιστό που τελικά συγκροτεί 76 ξεχωριστά </a:t>
            </a:r>
            <a:r>
              <a:rPr lang="el-GR" b="1" dirty="0"/>
              <a:t>βιβλία της Α.Γ.</a:t>
            </a:r>
            <a:r>
              <a:rPr lang="el-GR" dirty="0"/>
              <a:t> (τα οποία γράφτηκαν σε εντελώς διαφορετικές εποχές από τελείως διαφορετικούς συγγραφείς) και δύο Διαθήκες, την Καινή </a:t>
            </a:r>
            <a:r>
              <a:rPr lang="el-GR" b="1" dirty="0"/>
              <a:t>και </a:t>
            </a:r>
            <a:r>
              <a:rPr lang="el-GR" b="1" i="1" dirty="0"/>
              <a:t>την Παλαιά</a:t>
            </a:r>
            <a:r>
              <a:rPr lang="el-GR" b="1" dirty="0"/>
              <a:t>,</a:t>
            </a:r>
            <a:r>
              <a:rPr lang="el-GR" dirty="0"/>
              <a:t> σε </a:t>
            </a:r>
            <a:r>
              <a:rPr lang="el-GR" b="1" dirty="0"/>
              <a:t>μια </a:t>
            </a:r>
            <a:r>
              <a:rPr lang="el-GR" b="1" dirty="0" smtClean="0"/>
              <a:t>Βίβλο,</a:t>
            </a:r>
            <a:r>
              <a:rPr lang="el-GR" dirty="0" smtClean="0"/>
              <a:t> </a:t>
            </a:r>
            <a:r>
              <a:rPr lang="el-GR" dirty="0"/>
              <a:t>πρέπει να έχει, πριν από όλα, μάθει να ακούει και να μιλα τη "γλώσσα" πού μιλούσαν και έγραφαν οι συγγραφείς αυτών των έργων. </a:t>
            </a:r>
            <a:br>
              <a:rPr lang="el-GR" dirty="0"/>
            </a:br>
            <a:endParaRPr lang="el-GR" dirty="0"/>
          </a:p>
          <a:p>
            <a:endParaRPr lang="el-GR" dirty="0"/>
          </a:p>
        </p:txBody>
      </p:sp>
    </p:spTree>
    <p:extLst>
      <p:ext uri="{BB962C8B-B14F-4D97-AF65-F5344CB8AC3E}">
        <p14:creationId xmlns:p14="http://schemas.microsoft.com/office/powerpoint/2010/main" val="158296299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Ορθόδοξη </a:t>
            </a:r>
            <a:r>
              <a:rPr lang="el-GR" dirty="0" smtClean="0"/>
              <a:t>ερμηνευτική (2 από 2)</a:t>
            </a:r>
            <a:endParaRPr lang="en-US" dirty="0"/>
          </a:p>
        </p:txBody>
      </p:sp>
      <p:sp>
        <p:nvSpPr>
          <p:cNvPr id="3" name="Content Placeholder 2"/>
          <p:cNvSpPr>
            <a:spLocks noGrp="1"/>
          </p:cNvSpPr>
          <p:nvPr>
            <p:ph idx="1"/>
          </p:nvPr>
        </p:nvSpPr>
        <p:spPr/>
        <p:txBody>
          <a:bodyPr>
            <a:normAutofit fontScale="77500" lnSpcReduction="20000"/>
          </a:bodyPr>
          <a:lstStyle/>
          <a:p>
            <a:pPr>
              <a:lnSpc>
                <a:spcPct val="80000"/>
              </a:lnSpc>
            </a:pPr>
            <a:r>
              <a:rPr lang="el-GR" dirty="0"/>
              <a:t>Ο αναγνώστης της Γραφής πρέπει πρώτα να αποκτήσει το ίδιο </a:t>
            </a:r>
            <a:r>
              <a:rPr lang="el-GR" b="1" dirty="0"/>
              <a:t>Πνεῦμα </a:t>
            </a:r>
            <a:r>
              <a:rPr lang="el-GR" dirty="0"/>
              <a:t>και τον ίδιο νου (</a:t>
            </a:r>
            <a:r>
              <a:rPr lang="el-GR" b="1" dirty="0"/>
              <a:t>νοῦ Χριστοῦ</a:t>
            </a:r>
            <a:r>
              <a:rPr lang="el-GR" dirty="0"/>
              <a:t>) με τους προφήτες και αποστόλους που παρήγαγαν και εγκολπώθηκαν τά ιερά κείμενα Οφείλει να ζήσει την εμπειρία της αποκάλυψης και της γνώσης (υπό την ευρεία έννοια που έχει στην Α.Γ. ο όρος) του Λόγου, ώστε μετά να κατανοήσει το λόγο περί της αποκάλυψής Του, καθώς ήταν η εμπειρία εκείνη που φόρτιζε τους μεσσιακούς τίτλους και τις υπόλοιπες λέξεις με καινούργιο περιεχόμενο και όχι το </a:t>
            </a:r>
            <a:r>
              <a:rPr lang="el-GR" dirty="0" smtClean="0"/>
              <a:t>αντίστροφο</a:t>
            </a:r>
          </a:p>
          <a:p>
            <a:pPr>
              <a:lnSpc>
                <a:spcPct val="80000"/>
              </a:lnSpc>
            </a:pPr>
            <a:r>
              <a:rPr lang="el-GR" dirty="0"/>
              <a:t>Πρώτα βιώνει κανείς τη συγκλονιστική </a:t>
            </a:r>
            <a:r>
              <a:rPr lang="el-GR" b="1" dirty="0"/>
              <a:t>αποκάλυψη του Θεού </a:t>
            </a:r>
            <a:r>
              <a:rPr lang="el-GR" dirty="0"/>
              <a:t>(που πραγματοποιείται μέσω της έλλαμψης της χάριτός Του, της προσωπικής άσκησης και της συμμετοχής στο διαρκές μυστήριο της Πεντηκοστής της Εκκλησίας και ιδιαίτερα σε αυτό της θείας Ευχαριστίας) και κατόπιν κατανοεί </a:t>
            </a:r>
            <a:r>
              <a:rPr lang="el-GR" b="1" dirty="0"/>
              <a:t>το λόγο η τη μαρτυρία περί της αποκάλυψης, </a:t>
            </a:r>
            <a:r>
              <a:rPr lang="el-GR" dirty="0"/>
              <a:t>που είναι οι Γραφές.</a:t>
            </a:r>
          </a:p>
          <a:p>
            <a:pPr marL="0" indent="0">
              <a:lnSpc>
                <a:spcPct val="80000"/>
              </a:lnSpc>
              <a:buNone/>
            </a:pPr>
            <a:endParaRPr lang="el-GR" dirty="0"/>
          </a:p>
        </p:txBody>
      </p:sp>
    </p:spTree>
    <p:extLst>
      <p:ext uri="{BB962C8B-B14F-4D97-AF65-F5344CB8AC3E}">
        <p14:creationId xmlns:p14="http://schemas.microsoft.com/office/powerpoint/2010/main" val="317190536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Βιβλική ερμηνευτική</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Ειδικότερα στη βιβλική ερμηνευτική εφαρμόζεται η μέθοδος της αφηγηματικής κριτικής (</a:t>
            </a:r>
            <a:r>
              <a:rPr lang="en-US" dirty="0"/>
              <a:t>narrative criticism</a:t>
            </a:r>
            <a:r>
              <a:rPr lang="el-GR" dirty="0"/>
              <a:t>). Αυτή προϋποθέτει ότι το ευαγγελικό κείμενο αποτελεί ένα ενιαίο «σώμα». Το ζητούμενο, συνεπώς, για την κατανόηση των επί μέρους δεν είναι μόνο η </a:t>
            </a:r>
            <a:r>
              <a:rPr lang="el-GR" i="1" dirty="0"/>
              <a:t>διαχρονική</a:t>
            </a:r>
            <a:r>
              <a:rPr lang="el-GR" dirty="0"/>
              <a:t> εξέταση της μορφής που πρωταρχικά είχαν στην προφορική παράδοση της Εκκλησίας και της εξέλιξης αυτής (της μορφής) μέχρι να αποτυπωθούν στο χαρτί, αλλά επιπλέον η </a:t>
            </a:r>
            <a:r>
              <a:rPr lang="el-GR" i="1" dirty="0"/>
              <a:t>συγχρονική </a:t>
            </a:r>
            <a:r>
              <a:rPr lang="el-GR" dirty="0"/>
              <a:t>θεώρησή τους στο πλαίσιο του μακροκειμένου..</a:t>
            </a:r>
          </a:p>
        </p:txBody>
      </p:sp>
    </p:spTree>
    <p:extLst>
      <p:ext uri="{BB962C8B-B14F-4D97-AF65-F5344CB8AC3E}">
        <p14:creationId xmlns:p14="http://schemas.microsoft.com/office/powerpoint/2010/main" val="423736432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ΔΙΑΚΡΙΣΗ</a:t>
            </a:r>
            <a:endParaRPr lang="en-US" dirty="0"/>
          </a:p>
        </p:txBody>
      </p:sp>
      <p:sp>
        <p:nvSpPr>
          <p:cNvPr id="3" name="Content Placeholder 2"/>
          <p:cNvSpPr>
            <a:spLocks noGrp="1"/>
          </p:cNvSpPr>
          <p:nvPr>
            <p:ph idx="1"/>
          </p:nvPr>
        </p:nvSpPr>
        <p:spPr/>
        <p:txBody>
          <a:bodyPr>
            <a:normAutofit fontScale="92500" lnSpcReduction="10000"/>
          </a:bodyPr>
          <a:lstStyle/>
          <a:p>
            <a:r>
              <a:rPr lang="el-GR" dirty="0"/>
              <a:t>Η παραπάνω διάκριση της άμεσης εμπειρίας αποκάλυψης του Θεού εν Χριστώ από το λόγο </a:t>
            </a:r>
            <a:r>
              <a:rPr lang="el-GR" i="1" dirty="0"/>
              <a:t>περί </a:t>
            </a:r>
            <a:r>
              <a:rPr lang="el-GR" dirty="0"/>
              <a:t>της αποκάλυψης αυτής, που είναι οι Γραφές, είναι βασική στην Ορθοδοξία.</a:t>
            </a:r>
            <a:r>
              <a:rPr lang="el-GR" b="1" u="sng" dirty="0"/>
              <a:t> </a:t>
            </a:r>
            <a:r>
              <a:rPr lang="el-GR" b="1" i="1" dirty="0"/>
              <a:t>Δεν είναι ουσιαστικά η Γραφή ο Λόγος του Θεού, αλλά μαρτυρία περί του Λόγου του Θεού</a:t>
            </a:r>
            <a:r>
              <a:rPr lang="el-GR" b="1" dirty="0"/>
              <a:t>.</a:t>
            </a:r>
            <a:r>
              <a:rPr lang="el-GR" dirty="0"/>
              <a:t> Η ταύτιση της Γραφής με την αποκάλυψη του Θεού δε συνέβη μόνο στον Προτεσταντισμό, αλλά πολλούς αιώνες νωρίτερα στὸν Ιουδαϊσμό, </a:t>
            </a:r>
            <a:br>
              <a:rPr lang="el-GR" dirty="0"/>
            </a:br>
            <a:endParaRPr lang="el-GR" dirty="0"/>
          </a:p>
        </p:txBody>
      </p:sp>
    </p:spTree>
    <p:extLst>
      <p:ext uri="{BB962C8B-B14F-4D97-AF65-F5344CB8AC3E}">
        <p14:creationId xmlns:p14="http://schemas.microsoft.com/office/powerpoint/2010/main" val="276143617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ΙΣΧΥΕΙ</a:t>
            </a:r>
            <a:endParaRPr lang="en-US" dirty="0"/>
          </a:p>
        </p:txBody>
      </p:sp>
      <p:sp>
        <p:nvSpPr>
          <p:cNvPr id="3" name="Content Placeholder 2"/>
          <p:cNvSpPr>
            <a:spLocks noGrp="1"/>
          </p:cNvSpPr>
          <p:nvPr>
            <p:ph idx="1"/>
          </p:nvPr>
        </p:nvSpPr>
        <p:spPr/>
        <p:txBody>
          <a:bodyPr>
            <a:normAutofit fontScale="92500" lnSpcReduction="10000"/>
          </a:bodyPr>
          <a:lstStyle/>
          <a:p>
            <a:r>
              <a:rPr lang="el-GR" dirty="0"/>
              <a:t>Στην Εκκλησία εν τέλει δεν ισχύει το </a:t>
            </a:r>
            <a:r>
              <a:rPr lang="el-GR" b="1" i="1" dirty="0"/>
              <a:t>ανάγνωσε για να δεις, </a:t>
            </a:r>
            <a:r>
              <a:rPr lang="el-GR" dirty="0"/>
              <a:t>που άκουσε ο ιερός Αυγουστίνος, αλλά το </a:t>
            </a:r>
            <a:r>
              <a:rPr lang="el-GR" b="1" i="1" dirty="0"/>
              <a:t>έρχου και ίδε </a:t>
            </a:r>
            <a:r>
              <a:rPr lang="el-GR" dirty="0"/>
              <a:t>του Φιλίππου προς το Ναθαναήλ (Ιω. 1, 46). Μέσα στον αποκαλυπτικό χώρο της (Εκκλησίας) μπορεί να συλλάβει και να κατανοήσει κανείς την ασύλληπτη </a:t>
            </a:r>
            <a:r>
              <a:rPr lang="el-GR" i="1" dirty="0"/>
              <a:t>αρμονία</a:t>
            </a:r>
            <a:r>
              <a:rPr lang="el-GR" dirty="0"/>
              <a:t>, </a:t>
            </a:r>
            <a:r>
              <a:rPr lang="el-GR" i="1" dirty="0"/>
              <a:t>τη θεοπνευστία</a:t>
            </a:r>
            <a:r>
              <a:rPr lang="el-GR" dirty="0"/>
              <a:t>, </a:t>
            </a:r>
            <a:r>
              <a:rPr lang="el-GR" i="1" dirty="0"/>
              <a:t>το χαρακτήρα, το σκοπό</a:t>
            </a:r>
            <a:r>
              <a:rPr lang="el-GR" dirty="0"/>
              <a:t>, της Α.Γ. και ολόκληρης της θείας αποκαλύψεως, που δεν είναι άλλος από το ζωντανό πρόσωπο του Χριστού και το Σώμα Του. </a:t>
            </a:r>
          </a:p>
        </p:txBody>
      </p:sp>
    </p:spTree>
    <p:extLst>
      <p:ext uri="{BB962C8B-B14F-4D97-AF65-F5344CB8AC3E}">
        <p14:creationId xmlns:p14="http://schemas.microsoft.com/office/powerpoint/2010/main" val="2006555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ΚΡΙΤΙΚΗ ΤΟΥ ΚΕΙΜΕΝΟΥ</a:t>
            </a:r>
            <a:endParaRPr lang="en-US" dirty="0"/>
          </a:p>
        </p:txBody>
      </p:sp>
      <p:sp>
        <p:nvSpPr>
          <p:cNvPr id="3" name="Content Placeholder 2"/>
          <p:cNvSpPr>
            <a:spLocks noGrp="1"/>
          </p:cNvSpPr>
          <p:nvPr>
            <p:ph idx="1"/>
          </p:nvPr>
        </p:nvSpPr>
        <p:spPr/>
        <p:txBody>
          <a:bodyPr>
            <a:normAutofit fontScale="85000" lnSpcReduction="10000"/>
          </a:bodyPr>
          <a:lstStyle/>
          <a:p>
            <a:r>
              <a:rPr lang="el-GR" dirty="0"/>
              <a:t>Ταυτόχρονα  στην Αλεξάνδρεια και στη Βιβλιοθήκη της αναπτύχθηκε </a:t>
            </a:r>
            <a:r>
              <a:rPr lang="el-GR" b="1" dirty="0"/>
              <a:t>η κριτική του κειμένου</a:t>
            </a:r>
            <a:r>
              <a:rPr lang="el-GR" dirty="0"/>
              <a:t>. Οι φιλόλογοι  προέβαιναν σε αποκατάσταση του κειμένου σημειώνοντας με έναν </a:t>
            </a:r>
            <a:r>
              <a:rPr lang="el-GR" b="1" i="1" dirty="0"/>
              <a:t>οβελίσκο</a:t>
            </a:r>
            <a:r>
              <a:rPr lang="el-GR" dirty="0"/>
              <a:t> τις προσθέσεις και με ένα </a:t>
            </a:r>
            <a:r>
              <a:rPr lang="el-GR" b="1" i="1" dirty="0"/>
              <a:t>αστερίσκο</a:t>
            </a:r>
            <a:r>
              <a:rPr lang="el-GR" b="1" dirty="0"/>
              <a:t> </a:t>
            </a:r>
            <a:r>
              <a:rPr lang="el-GR" dirty="0"/>
              <a:t>τις παραλείψεις. Στην Αλεξάνδρεια καθιερώθηκαν και </a:t>
            </a:r>
            <a:r>
              <a:rPr lang="el-GR" b="1" dirty="0"/>
              <a:t>οι υποθέσεις</a:t>
            </a:r>
            <a:r>
              <a:rPr lang="el-GR" dirty="0"/>
              <a:t>, οι οποίες λειτουργούσαν ως ερμηνευτικό κλειδί και ως οδηγός για την ερμηνεία.  Σε αυτές παρουσιάζεται το πρόσωπο του συγγραφέα, οι ιστορικές συνθήκες ή οι αιτίες, το φιλολογικό είδος, όλες οι παράμετροι στη σαφήνεια της περικοπής</a:t>
            </a:r>
            <a:r>
              <a:rPr lang="el-GR" sz="2800" dirty="0"/>
              <a:t> </a:t>
            </a:r>
            <a:br>
              <a:rPr lang="el-GR" sz="2800" dirty="0"/>
            </a:br>
            <a:endParaRPr lang="el-GR" sz="2800" dirty="0"/>
          </a:p>
          <a:p>
            <a:endParaRPr lang="en-US" dirty="0"/>
          </a:p>
        </p:txBody>
      </p:sp>
    </p:spTree>
    <p:extLst>
      <p:ext uri="{BB962C8B-B14F-4D97-AF65-F5344CB8AC3E}">
        <p14:creationId xmlns:p14="http://schemas.microsoft.com/office/powerpoint/2010/main" val="141465538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ΕΜΠΕΙΡΙΑ</a:t>
            </a:r>
            <a:endParaRPr lang="en-US" dirty="0"/>
          </a:p>
        </p:txBody>
      </p:sp>
      <p:sp>
        <p:nvSpPr>
          <p:cNvPr id="3" name="Content Placeholder 2"/>
          <p:cNvSpPr>
            <a:spLocks noGrp="1"/>
          </p:cNvSpPr>
          <p:nvPr>
            <p:ph idx="1"/>
          </p:nvPr>
        </p:nvSpPr>
        <p:spPr/>
        <p:txBody>
          <a:bodyPr>
            <a:normAutofit fontScale="85000" lnSpcReduction="10000"/>
          </a:bodyPr>
          <a:lstStyle/>
          <a:p>
            <a:r>
              <a:rPr lang="el-GR" dirty="0"/>
              <a:t>Αυτή την εμπειρία είχε και η Θεοτόκος, η οποία, χωρίς να ‘ανατέμνει’ τους λόγους της Γραφής, συνέλαβε τον Λόγο του Θεού και έγινε </a:t>
            </a:r>
            <a:r>
              <a:rPr lang="el-GR" b="1" i="1" dirty="0"/>
              <a:t>Χριστοῡ Βίβλος ἒμψυχος ἐσφραγισμένη</a:t>
            </a:r>
            <a:r>
              <a:rPr lang="el-GR" dirty="0"/>
              <a:t> </a:t>
            </a:r>
            <a:endParaRPr lang="el-GR" dirty="0" smtClean="0"/>
          </a:p>
          <a:p>
            <a:r>
              <a:rPr lang="el-GR" dirty="0"/>
              <a:t>Αν δεν υπάρχει η σύλληψη αυτού του σκοπού και αυτής της αρμονίας, η οποία επιτυγχάνεται μετά από προοδευτική μυστηριακή και ασκητική Είσοδο στο χώρο της Εκκλησίας και ενσωμάτωση του πιστού στο Σώμα του Χριστού, τότε η Γραφή, όπως και κάθε ιερό και όσιο, μπορεί να χρησιμοποιηθεί για σκοπούς ακόμη και δαιμονικούς </a:t>
            </a:r>
          </a:p>
          <a:p>
            <a:endParaRPr lang="el-GR" dirty="0"/>
          </a:p>
        </p:txBody>
      </p:sp>
    </p:spTree>
    <p:extLst>
      <p:ext uri="{BB962C8B-B14F-4D97-AF65-F5344CB8AC3E}">
        <p14:creationId xmlns:p14="http://schemas.microsoft.com/office/powerpoint/2010/main" val="205383155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ΠΑΤΕΡΙΚΕΣ ΓΝΩΜΕΣ</a:t>
            </a:r>
            <a:endParaRPr lang="en-US" dirty="0"/>
          </a:p>
        </p:txBody>
      </p:sp>
      <p:sp>
        <p:nvSpPr>
          <p:cNvPr id="3" name="Content Placeholder 2"/>
          <p:cNvSpPr>
            <a:spLocks noGrp="1"/>
          </p:cNvSpPr>
          <p:nvPr>
            <p:ph idx="1"/>
          </p:nvPr>
        </p:nvSpPr>
        <p:spPr/>
        <p:txBody>
          <a:bodyPr>
            <a:normAutofit fontScale="92500"/>
          </a:bodyPr>
          <a:lstStyle/>
          <a:p>
            <a:pPr>
              <a:lnSpc>
                <a:spcPct val="80000"/>
              </a:lnSpc>
            </a:pPr>
            <a:r>
              <a:rPr lang="el-GR" dirty="0"/>
              <a:t>Γι’ αυτό οι Πατέρες ομόφωνα τάσσονται υπέρ της </a:t>
            </a:r>
            <a:r>
              <a:rPr lang="el-GR" b="1" i="1" dirty="0"/>
              <a:t>υπαρξιακής, λατρευτικής </a:t>
            </a:r>
            <a:r>
              <a:rPr lang="el-GR" dirty="0"/>
              <a:t>ερμηνείας της Βίβλου, προκειμένου ο αναγνώστης να γευθεί</a:t>
            </a:r>
            <a:r>
              <a:rPr lang="el-GR" i="1" dirty="0"/>
              <a:t> την πνευματική δύναμη που κρύβουν τα νοήματά της</a:t>
            </a:r>
            <a:r>
              <a:rPr lang="el-GR" dirty="0"/>
              <a:t>. Ο </a:t>
            </a:r>
            <a:r>
              <a:rPr lang="el-GR" b="1" dirty="0"/>
              <a:t>αγ. Αθανάσιος ο Μέγας</a:t>
            </a:r>
            <a:r>
              <a:rPr lang="el-GR" dirty="0"/>
              <a:t> σημειώνει τα εξής: Για την έρευνα των Γραφών και την αληθή γνώση τους χρειάζεται έντιμος βίος και καθαρή ψυχή και η κατά Χριστόν αρετή, ώστε να βαδίζει τον δρόμο της, για να μπορέσει να επιτύχει αυτά που επιθυμεί και να καταλάβει όσο είναι προσιτό στην ανθρώπινη φύση να μάθει περί του Θεού Λόγου. </a:t>
            </a:r>
          </a:p>
        </p:txBody>
      </p:sp>
    </p:spTree>
    <p:extLst>
      <p:ext uri="{BB962C8B-B14F-4D97-AF65-F5344CB8AC3E}">
        <p14:creationId xmlns:p14="http://schemas.microsoft.com/office/powerpoint/2010/main" val="113864421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ΖΩΝΤΑΝΗ </a:t>
            </a:r>
            <a:r>
              <a:rPr lang="el-GR" dirty="0" smtClean="0"/>
              <a:t>ΠΑΡΑΔΟΣΗ (1 από 2)</a:t>
            </a:r>
            <a:endParaRPr lang="en-US" dirty="0"/>
          </a:p>
        </p:txBody>
      </p:sp>
      <p:sp>
        <p:nvSpPr>
          <p:cNvPr id="3" name="Content Placeholder 2"/>
          <p:cNvSpPr>
            <a:spLocks noGrp="1"/>
          </p:cNvSpPr>
          <p:nvPr>
            <p:ph idx="1"/>
          </p:nvPr>
        </p:nvSpPr>
        <p:spPr/>
        <p:txBody>
          <a:bodyPr>
            <a:normAutofit lnSpcReduction="10000"/>
          </a:bodyPr>
          <a:lstStyle/>
          <a:p>
            <a:pPr>
              <a:lnSpc>
                <a:spcPct val="80000"/>
              </a:lnSpc>
            </a:pPr>
            <a:r>
              <a:rPr lang="el-GR" dirty="0"/>
              <a:t>Η </a:t>
            </a:r>
            <a:r>
              <a:rPr lang="el-GR" b="1" dirty="0"/>
              <a:t>Γραφή </a:t>
            </a:r>
            <a:r>
              <a:rPr lang="el-GR" dirty="0"/>
              <a:t>αποτελεί συνεπώς μέρος της</a:t>
            </a:r>
            <a:r>
              <a:rPr lang="el-GR" b="1" dirty="0"/>
              <a:t> ζωντανής Πνευματικής Παράδοσης </a:t>
            </a:r>
            <a:r>
              <a:rPr lang="el-GR" dirty="0"/>
              <a:t>της Εκκλησίας, και η Παράδοση με τη σειρά της δεν ταυτίζεται με κάποιες επιμέρους προφορικές παραδόσεις, αλλά είναι </a:t>
            </a:r>
            <a:r>
              <a:rPr lang="el-GR" b="1" i="1" dirty="0"/>
              <a:t>πρωτίστως ερμηνευτική αρχή και μέθοδος της Γραφής</a:t>
            </a:r>
            <a:r>
              <a:rPr lang="el-GR" i="1" dirty="0"/>
              <a:t>. Δεν προσθέτει κάτι σε όσα </a:t>
            </a:r>
            <a:r>
              <a:rPr lang="el-GR" dirty="0"/>
              <a:t/>
            </a:r>
            <a:br>
              <a:rPr lang="el-GR" dirty="0"/>
            </a:br>
            <a:r>
              <a:rPr lang="el-GR" dirty="0"/>
              <a:t> Κλασική περί της Παραδόσεως της Εκκλησίας είναι </a:t>
            </a:r>
            <a:r>
              <a:rPr lang="el-GR" b="1" i="1" dirty="0"/>
              <a:t>η Περί Αγίου Πνεύματος</a:t>
            </a:r>
            <a:r>
              <a:rPr lang="el-GR" dirty="0"/>
              <a:t> πραγματεία του Μ.Βασιλείου, όπου γίνεται λόγος για τα κηρύγματα (δόγματα) και τα δόγματα (άγραφα έθη). </a:t>
            </a:r>
            <a:endParaRPr lang="el-GR" i="1" dirty="0"/>
          </a:p>
        </p:txBody>
      </p:sp>
    </p:spTree>
    <p:extLst>
      <p:ext uri="{BB962C8B-B14F-4D97-AF65-F5344CB8AC3E}">
        <p14:creationId xmlns:p14="http://schemas.microsoft.com/office/powerpoint/2010/main" val="101700000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ΖΩΝΤΑΝΗ </a:t>
            </a:r>
            <a:r>
              <a:rPr lang="el-GR" dirty="0" smtClean="0"/>
              <a:t>ΠΑΡΑΔΟΣΗ (2 από 2)</a:t>
            </a:r>
            <a:endParaRPr lang="en-US" dirty="0"/>
          </a:p>
        </p:txBody>
      </p:sp>
      <p:sp>
        <p:nvSpPr>
          <p:cNvPr id="3" name="Content Placeholder 2"/>
          <p:cNvSpPr>
            <a:spLocks noGrp="1"/>
          </p:cNvSpPr>
          <p:nvPr>
            <p:ph idx="1"/>
          </p:nvPr>
        </p:nvSpPr>
        <p:spPr/>
        <p:txBody>
          <a:bodyPr>
            <a:normAutofit lnSpcReduction="10000"/>
          </a:bodyPr>
          <a:lstStyle/>
          <a:p>
            <a:r>
              <a:rPr lang="el-GR" dirty="0"/>
              <a:t>Να γιατί η Πρώτη Εκκλησία δεν ξεχώριζε την Παράδοση και την Γραφή ως </a:t>
            </a:r>
            <a:r>
              <a:rPr lang="el-GR" b="1" dirty="0"/>
              <a:t>δύο ανεξάρτητες πηγές της πίστης</a:t>
            </a:r>
            <a:r>
              <a:rPr lang="el-GR" dirty="0"/>
              <a:t>, ως δύο αυθεντίες, από τις οποίες μπορεί το άτομο να αντλήσει εξ αντικειμένου την </a:t>
            </a:r>
            <a:r>
              <a:rPr lang="el-GR" dirty="0" smtClean="0"/>
              <a:t>αλήθεια</a:t>
            </a:r>
          </a:p>
          <a:p>
            <a:r>
              <a:rPr lang="el-GR" dirty="0"/>
              <a:t>Όλα συνεπώς τα επόμενα βήματα προϋποθέτουν τη ζωτική μας σχέση με το Λόγο, την Εκκλησία και το αγ. Πνεύμα μέσω της λειτουργικής ζωής και της άσκησης.</a:t>
            </a:r>
          </a:p>
          <a:p>
            <a:endParaRPr lang="en-US" dirty="0"/>
          </a:p>
        </p:txBody>
      </p:sp>
    </p:spTree>
    <p:extLst>
      <p:ext uri="{BB962C8B-B14F-4D97-AF65-F5344CB8AC3E}">
        <p14:creationId xmlns:p14="http://schemas.microsoft.com/office/powerpoint/2010/main" val="407983121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«ΕΙΚΟΝΕΣ» ΛΑΤΡΕΥΤΙΚΗΣ ΕΡΜΗΝΕΙΑΣ ΤΗΣ ΓΡΑΦΗΣ</a:t>
            </a:r>
            <a:r>
              <a:rPr lang="el-GR" dirty="0"/>
              <a:t> </a:t>
            </a:r>
            <a:r>
              <a:rPr lang="el-GR" dirty="0" smtClean="0"/>
              <a:t>(1 από 4)</a:t>
            </a:r>
            <a:endParaRPr lang="en-US" dirty="0"/>
          </a:p>
        </p:txBody>
      </p:sp>
      <p:sp>
        <p:nvSpPr>
          <p:cNvPr id="3" name="Content Placeholder 2"/>
          <p:cNvSpPr>
            <a:spLocks noGrp="1"/>
          </p:cNvSpPr>
          <p:nvPr>
            <p:ph idx="1"/>
          </p:nvPr>
        </p:nvSpPr>
        <p:spPr/>
        <p:txBody>
          <a:bodyPr>
            <a:normAutofit fontScale="92500" lnSpcReduction="10000"/>
          </a:bodyPr>
          <a:lstStyle/>
          <a:p>
            <a:r>
              <a:rPr lang="el-GR" sz="2800" dirty="0"/>
              <a:t>. Ο ερμηνευτής πρέπει να μάθει να ακούει και να μιλά τη "γλώσσα" που ομιλούσαν και έγραφαν οι συγγραφείς και οι ακροατές αυτών των έργων. Πρέπει πρώτα δηλαδή να αποκτήσει το ίδιο </a:t>
            </a:r>
            <a:r>
              <a:rPr lang="el-GR" sz="2800" b="1" dirty="0"/>
              <a:t>Πνεύμα </a:t>
            </a:r>
            <a:r>
              <a:rPr lang="el-GR" sz="2800" dirty="0"/>
              <a:t>και τον ίδιο νου (</a:t>
            </a:r>
            <a:r>
              <a:rPr lang="el-GR" sz="2800" b="1" dirty="0"/>
              <a:t>νου Χριστού</a:t>
            </a:r>
            <a:r>
              <a:rPr lang="el-GR" sz="2800" dirty="0"/>
              <a:t>) με όλους αυτούς που παρήγαγαν και εγκολπώθηκαν τα ιερά κείμενα.  </a:t>
            </a:r>
            <a:endParaRPr lang="el-GR" sz="2800" dirty="0" smtClean="0"/>
          </a:p>
          <a:p>
            <a:r>
              <a:rPr lang="el-GR" sz="2800" dirty="0"/>
              <a:t>Οφείλει να ζήσει την εμπειρία της αποκάλυψης και της γνώσης (υπό την ευρεία έννοια που έχει στην Α.Γ. ο όρος) του Λόγου, ώστε μετά να κατανοήσει το λόγο περί της αποκάλυψής Του, καθώς ήταν η εμπειρία εκείνη που φόρτιζε τους μεσσιακούς τίτλους και τις υπόλοιπες λέξεις με καινούργιο περιεχόμενο και όχι το αντίστροφο</a:t>
            </a:r>
          </a:p>
          <a:p>
            <a:endParaRPr lang="el-GR" dirty="0"/>
          </a:p>
        </p:txBody>
      </p:sp>
    </p:spTree>
    <p:extLst>
      <p:ext uri="{BB962C8B-B14F-4D97-AF65-F5344CB8AC3E}">
        <p14:creationId xmlns:p14="http://schemas.microsoft.com/office/powerpoint/2010/main" val="118433628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«ΕΙΚΟΝΕΣ» ΛΑΤΡΕΥΤΙΚΗΣ ΕΡΜΗΝΕΙΑΣ ΤΗΣ ΓΡΑΦΗΣ</a:t>
            </a:r>
            <a:r>
              <a:rPr lang="el-GR" dirty="0"/>
              <a:t> </a:t>
            </a:r>
            <a:r>
              <a:rPr lang="el-GR" dirty="0" smtClean="0"/>
              <a:t>(2 </a:t>
            </a:r>
            <a:r>
              <a:rPr lang="el-GR" dirty="0"/>
              <a:t>από 4)</a:t>
            </a:r>
            <a:endParaRPr lang="en-US" dirty="0"/>
          </a:p>
        </p:txBody>
      </p:sp>
      <p:sp>
        <p:nvSpPr>
          <p:cNvPr id="3" name="Content Placeholder 2"/>
          <p:cNvSpPr>
            <a:spLocks noGrp="1"/>
          </p:cNvSpPr>
          <p:nvPr>
            <p:ph idx="1"/>
          </p:nvPr>
        </p:nvSpPr>
        <p:spPr/>
        <p:txBody>
          <a:bodyPr>
            <a:normAutofit fontScale="77500" lnSpcReduction="20000"/>
          </a:bodyPr>
          <a:lstStyle/>
          <a:p>
            <a:r>
              <a:rPr lang="el-GR" sz="3100" dirty="0"/>
              <a:t>Η κυκλική επικεντρική δομή  χαρακτηρίζει τα Ευαγγέλια. </a:t>
            </a:r>
          </a:p>
          <a:p>
            <a:r>
              <a:rPr lang="el-GR" sz="3100" dirty="0"/>
              <a:t>Δυστυχώς η λεπτή διάκριση μεταξύ της </a:t>
            </a:r>
            <a:r>
              <a:rPr lang="el-GR" sz="3100" b="1" i="1" dirty="0"/>
              <a:t>αποκάλυψης του Θεού </a:t>
            </a:r>
            <a:r>
              <a:rPr lang="el-GR" sz="3100" dirty="0"/>
              <a:t>(που πραγματοποιείται μέσω της έλλαμψης του Θεού, της προσωπικής άσκησης και της συμμετοχής στο διαρκές μυστήριο της Πεντηκοστής της Εκκλησίας) και </a:t>
            </a:r>
            <a:r>
              <a:rPr lang="el-GR" sz="3100" b="1" i="1" dirty="0"/>
              <a:t>του λόγου η της μαρτυρίας περί της αποκάλυψης </a:t>
            </a:r>
            <a:r>
              <a:rPr lang="el-GR" sz="3100" dirty="0"/>
              <a:t>(που είναι οι Γραφές) παραθεωρήθηκε στη βιβλική ερμηνευτική </a:t>
            </a:r>
            <a:endParaRPr lang="el-GR" sz="3100" dirty="0" smtClean="0"/>
          </a:p>
          <a:p>
            <a:r>
              <a:rPr lang="el-GR" sz="3100" dirty="0"/>
              <a:t>Όπως επισημαίνει ο μεγάλος λειτουργιολόγος π. Α. </a:t>
            </a:r>
            <a:r>
              <a:rPr lang="el-GR" sz="3100" dirty="0" smtClean="0"/>
              <a:t>Σμέμαν, </a:t>
            </a:r>
            <a:r>
              <a:rPr lang="el-GR" sz="3100" i="1" dirty="0"/>
              <a:t>στην Ορθόδοξη</a:t>
            </a:r>
            <a:r>
              <a:rPr lang="el-GR" sz="3100" dirty="0"/>
              <a:t> </a:t>
            </a:r>
            <a:r>
              <a:rPr lang="el-GR" sz="3100" i="1" dirty="0"/>
              <a:t>λειτουργική παράδοση το Ευαγγέλιο συμμετέχει όχι μόνον σαν ανάγνωσμα, αλλά ακριβώς σαν βιβλίο. Στο βιβλίο αυτό αποδίδεται τέτοιος σεβασμός όπως σε εικόνα η στην Αγ. Τράπεζα </a:t>
            </a:r>
            <a:r>
              <a:rPr lang="el-GR" dirty="0"/>
              <a:t/>
            </a:r>
            <a:br>
              <a:rPr lang="el-GR" dirty="0"/>
            </a:br>
            <a:endParaRPr lang="el-GR" i="1" dirty="0"/>
          </a:p>
          <a:p>
            <a:endParaRPr lang="el-GR" dirty="0"/>
          </a:p>
          <a:p>
            <a:endParaRPr lang="en-US" dirty="0"/>
          </a:p>
        </p:txBody>
      </p:sp>
    </p:spTree>
    <p:extLst>
      <p:ext uri="{BB962C8B-B14F-4D97-AF65-F5344CB8AC3E}">
        <p14:creationId xmlns:p14="http://schemas.microsoft.com/office/powerpoint/2010/main" val="255517655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«ΕΙΚΟΝΕΣ» ΛΑΤΡΕΥΤΙΚΗΣ ΕΡΜΗΝΕΙΑΣ ΤΗΣ ΓΡΑΦΗΣ</a:t>
            </a:r>
            <a:r>
              <a:rPr lang="el-GR" dirty="0"/>
              <a:t> </a:t>
            </a:r>
            <a:r>
              <a:rPr lang="el-GR" dirty="0" smtClean="0"/>
              <a:t>(3 </a:t>
            </a:r>
            <a:r>
              <a:rPr lang="el-GR" dirty="0"/>
              <a:t>από 4)</a:t>
            </a:r>
            <a:endParaRPr lang="en-US" dirty="0"/>
          </a:p>
        </p:txBody>
      </p:sp>
      <p:sp>
        <p:nvSpPr>
          <p:cNvPr id="3" name="Content Placeholder 2"/>
          <p:cNvSpPr>
            <a:spLocks noGrp="1"/>
          </p:cNvSpPr>
          <p:nvPr>
            <p:ph idx="1"/>
          </p:nvPr>
        </p:nvSpPr>
        <p:spPr/>
        <p:txBody>
          <a:bodyPr>
            <a:normAutofit fontScale="85000" lnSpcReduction="20000"/>
          </a:bodyPr>
          <a:lstStyle/>
          <a:p>
            <a:r>
              <a:rPr lang="el-GR" dirty="0"/>
              <a:t>Και η εικόνα και η Βίβλος διατρέχουν τον κίνδυνο να ειδωλοποιηθούν όταν αποκοπούν από την ευχαριστηριακή τους προοπτική και τη ζώσα παράδοση της Εκκλησίας. Η ειδωλοποίηση αυτή συντελείται είτε όταν η Γραφή ταυτιστεί με την αποκάλυψη και προβληθεί ως υποκατάστατο της εμπειρίας της αλήθειας (όπως έγινε στον Προτεσταντισμό) είτε όταν η παράδοση θεωρηθεί ως ένα στατικό δεδομένο, κάτι που συμβαίνει πολλές φορές με ορθοδόξους ερμηνευτές που προβάλλουν το γράμμα της πατερικής ερμηνείας της Αγίας Γραφής ως δόγμα.</a:t>
            </a:r>
          </a:p>
          <a:p>
            <a:endParaRPr lang="en-US" dirty="0"/>
          </a:p>
        </p:txBody>
      </p:sp>
    </p:spTree>
    <p:extLst>
      <p:ext uri="{BB962C8B-B14F-4D97-AF65-F5344CB8AC3E}">
        <p14:creationId xmlns:p14="http://schemas.microsoft.com/office/powerpoint/2010/main" val="325649163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a:t>«ΕΙΚΟΝΕΣ» ΛΑΤΡΕΥΤΙΚΗΣ ΕΡΜΗΝΕΙΑΣ ΤΗΣ ΓΡΑΦΗΣ</a:t>
            </a:r>
            <a:r>
              <a:rPr lang="el-GR"/>
              <a:t> </a:t>
            </a:r>
            <a:r>
              <a:rPr lang="el-GR" smtClean="0"/>
              <a:t>(4 </a:t>
            </a:r>
            <a:r>
              <a:rPr lang="el-GR"/>
              <a:t>από 4)</a:t>
            </a:r>
            <a:endParaRPr lang="en-US" dirty="0"/>
          </a:p>
        </p:txBody>
      </p:sp>
      <p:sp>
        <p:nvSpPr>
          <p:cNvPr id="3" name="Content Placeholder 2"/>
          <p:cNvSpPr>
            <a:spLocks noGrp="1"/>
          </p:cNvSpPr>
          <p:nvPr>
            <p:ph idx="1"/>
          </p:nvPr>
        </p:nvSpPr>
        <p:spPr/>
        <p:txBody>
          <a:bodyPr/>
          <a:lstStyle/>
          <a:p>
            <a:r>
              <a:rPr lang="el-GR" dirty="0"/>
              <a:t>Η Γραφή ομοιάζει με την </a:t>
            </a:r>
            <a:r>
              <a:rPr lang="el-GR" b="1" dirty="0"/>
              <a:t>πρόσκληση σε ένα γάμο</a:t>
            </a:r>
            <a:r>
              <a:rPr lang="el-GR" dirty="0"/>
              <a:t>. Πολλές φορές οι ειδικοί αναλίσκονται στο να αναλύουν και να αποδομούν το κείμενο της πρόσκλησης, χάνοντας τη χαρμόσυνη και ουσιαστική εμπειρία της συμ-μετοχής στο γεγονός του Γάμου, της ένωσης του Νυμφίου με τη Νύμφη, που διακηρύσσει Γραφή  </a:t>
            </a:r>
            <a:br>
              <a:rPr lang="el-GR" dirty="0"/>
            </a:br>
            <a:endParaRPr lang="el-GR" dirty="0"/>
          </a:p>
          <a:p>
            <a:endParaRPr lang="en-US" dirty="0"/>
          </a:p>
        </p:txBody>
      </p:sp>
    </p:spTree>
    <p:extLst>
      <p:ext uri="{BB962C8B-B14F-4D97-AF65-F5344CB8AC3E}">
        <p14:creationId xmlns:p14="http://schemas.microsoft.com/office/powerpoint/2010/main" val="182776964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solidFill>
                  <a:srgbClr val="5075BC"/>
                </a:solidFill>
              </a:rPr>
              <a:t>Τέλος Ενότητας</a:t>
            </a:r>
            <a:endParaRPr lang="el-GR" dirty="0">
              <a:solidFill>
                <a:srgbClr val="5075BC"/>
              </a:solidFill>
            </a:endParaRPr>
          </a:p>
        </p:txBody>
      </p:sp>
      <p:sp>
        <p:nvSpPr>
          <p:cNvPr id="8" name="Υπότιτλος 7"/>
          <p:cNvSpPr>
            <a:spLocks noGrp="1"/>
          </p:cNvSpPr>
          <p:nvPr>
            <p:ph type="subTitle" idx="1"/>
          </p:nvPr>
        </p:nvSpPr>
        <p:spPr/>
        <p:txBody>
          <a:bodyPr/>
          <a:lstStyle/>
          <a:p>
            <a:r>
              <a:rPr lang="el-GR" dirty="0"/>
              <a:t>Γενική Εισαγωγή στην τέχνη της ερμηνείας στον ελληνικό και ιουδαϊκό </a:t>
            </a:r>
            <a:r>
              <a:rPr lang="el-GR" dirty="0" smtClean="0"/>
              <a:t>κόσμο 1</a:t>
            </a:r>
            <a:endParaRPr lang="en-US"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ΙΟΥΔΑΙΚΟΙ ΕΡΜ.ΚΑΝΟΝΕΣ</a:t>
            </a:r>
            <a:endParaRPr lang="en-US" dirty="0"/>
          </a:p>
        </p:txBody>
      </p:sp>
      <p:sp>
        <p:nvSpPr>
          <p:cNvPr id="3" name="Content Placeholder 2"/>
          <p:cNvSpPr>
            <a:spLocks noGrp="1"/>
          </p:cNvSpPr>
          <p:nvPr>
            <p:ph idx="1"/>
          </p:nvPr>
        </p:nvSpPr>
        <p:spPr/>
        <p:txBody>
          <a:bodyPr/>
          <a:lstStyle/>
          <a:p>
            <a:r>
              <a:rPr lang="el-GR" dirty="0"/>
              <a:t>Ο Ιουδαϊσμός μετά τη βαβυλώνια αιχμαλωσία από θρησκεία της ζώσας αποκάλυψης του Θεού έγινε η </a:t>
            </a:r>
            <a:r>
              <a:rPr lang="el-GR" b="1" i="1" dirty="0"/>
              <a:t>θρησκεία της Βίβλου</a:t>
            </a:r>
            <a:r>
              <a:rPr lang="el-GR" dirty="0"/>
              <a:t> </a:t>
            </a:r>
          </a:p>
        </p:txBody>
      </p:sp>
    </p:spTree>
    <p:extLst>
      <p:ext uri="{BB962C8B-B14F-4D97-AF65-F5344CB8AC3E}">
        <p14:creationId xmlns:p14="http://schemas.microsoft.com/office/powerpoint/2010/main" val="52395977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a:t>
            </a:r>
            <a:r>
              <a:rPr lang="el-GR" sz="2000" dirty="0" smtClean="0"/>
              <a:t>έκδοση 1.0.</a:t>
            </a:r>
            <a:endParaRPr lang="el-GR" sz="2000" dirty="0"/>
          </a:p>
          <a:p>
            <a:pPr marL="0" indent="0">
              <a:buNone/>
            </a:pPr>
            <a:r>
              <a:rPr lang="el-GR" sz="2000" dirty="0"/>
              <a:t>Έχουν προηγηθεί οι κάτωθι εκδόσεις:</a:t>
            </a:r>
          </a:p>
          <a:p>
            <a:r>
              <a:rPr lang="el-GR" sz="2000" dirty="0" smtClean="0"/>
              <a:t>Έκδοση διαθέσιμη εδώ </a:t>
            </a:r>
            <a:r>
              <a:rPr lang="en-US" sz="2000" dirty="0">
                <a:solidFill>
                  <a:srgbClr val="000000"/>
                </a:solidFill>
                <a:hlinkClick r:id="rId3"/>
              </a:rPr>
              <a:t>http://eclass.uoa.gr/courses/SOCTHEOL105/</a:t>
            </a:r>
            <a:endParaRPr lang="el-GR" sz="2000" dirty="0">
              <a:solidFill>
                <a:srgbClr val="000000"/>
              </a:solidFill>
            </a:endParaRPr>
          </a:p>
          <a:p>
            <a:pPr marL="0" indent="0">
              <a:buNone/>
            </a:pPr>
            <a:endParaRPr lang="el-GR" sz="2000" dirty="0">
              <a:solidFill>
                <a:srgbClr val="92D050"/>
              </a:solidFill>
            </a:endParaRPr>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Εθνικόν και Καποδιστριακόν Πανεπιστήμιον Αθηνών</a:t>
            </a:r>
            <a:r>
              <a:rPr lang="en-US" sz="2000" dirty="0" smtClean="0"/>
              <a:t> 2015,</a:t>
            </a:r>
            <a:r>
              <a:rPr lang="el-GR" sz="2000" dirty="0" smtClean="0"/>
              <a:t> </a:t>
            </a:r>
            <a:r>
              <a:rPr lang="el-GR" sz="2000" dirty="0">
                <a:solidFill>
                  <a:srgbClr val="000000"/>
                </a:solidFill>
              </a:rPr>
              <a:t>Σωτήριος Δεσπότης</a:t>
            </a:r>
            <a:r>
              <a:rPr lang="el-GR" sz="2000" dirty="0" smtClean="0"/>
              <a:t>. </a:t>
            </a:r>
            <a:r>
              <a:rPr lang="el-GR" sz="2000"/>
              <a:t>Σωτήριος Δεσπότης. </a:t>
            </a:r>
            <a:r>
              <a:rPr lang="el-GR" sz="2000" smtClean="0">
                <a:solidFill>
                  <a:srgbClr val="000000"/>
                </a:solidFill>
              </a:rPr>
              <a:t>«</a:t>
            </a:r>
            <a:r>
              <a:rPr lang="el-GR" sz="2000" dirty="0" smtClean="0">
                <a:solidFill>
                  <a:srgbClr val="000000"/>
                </a:solidFill>
              </a:rPr>
              <a:t>Ερμηνεία </a:t>
            </a:r>
            <a:r>
              <a:rPr lang="el-GR" sz="2000" dirty="0">
                <a:solidFill>
                  <a:srgbClr val="000000"/>
                </a:solidFill>
              </a:rPr>
              <a:t>και Ερμηνευτική της Καινής </a:t>
            </a:r>
            <a:r>
              <a:rPr lang="el-GR" sz="2000" dirty="0" smtClean="0">
                <a:solidFill>
                  <a:srgbClr val="000000"/>
                </a:solidFill>
              </a:rPr>
              <a:t>Διαθήκη: </a:t>
            </a:r>
            <a:r>
              <a:rPr lang="el-GR" sz="2000" dirty="0"/>
              <a:t>Γενική Εισαγωγή στην τέχνη της ερμηνείας στον ελληνικό και ιουδαϊκό </a:t>
            </a:r>
            <a:r>
              <a:rPr lang="el-GR" sz="2000" dirty="0" smtClean="0"/>
              <a:t>κόσμο 1». Έκδοση: 1.0 Αθήνα 2015. </a:t>
            </a:r>
            <a:r>
              <a:rPr lang="el-GR" sz="2000" dirty="0"/>
              <a:t>Διαθέσιμο από τη δικτυακή </a:t>
            </a:r>
            <a:r>
              <a:rPr lang="el-GR" sz="2000" dirty="0" smtClean="0"/>
              <a:t>διεύθυνση:</a:t>
            </a:r>
          </a:p>
          <a:p>
            <a:pPr marL="0" indent="0">
              <a:buNone/>
            </a:pPr>
            <a:r>
              <a:rPr lang="en-US" sz="2000" dirty="0" smtClean="0">
                <a:hlinkClick r:id="rId3"/>
              </a:rPr>
              <a:t>http</a:t>
            </a:r>
            <a:r>
              <a:rPr lang="en-US" sz="2000" dirty="0">
                <a:hlinkClick r:id="rId3"/>
              </a:rPr>
              <a:t>://opencourses.uoa.gr/courses/SOCTHEOL105/</a:t>
            </a:r>
            <a:endParaRPr lang="el-GR" sz="2000" dirty="0"/>
          </a:p>
          <a:p>
            <a:pPr marL="0" indent="0">
              <a:buNone/>
            </a:pP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3725</TotalTime>
  <Words>7311</Words>
  <Application>Microsoft Office PowerPoint</Application>
  <PresentationFormat>On-screen Show (4:3)</PresentationFormat>
  <Paragraphs>255</Paragraphs>
  <Slides>94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94</vt:i4>
      </vt:variant>
    </vt:vector>
  </HeadingPairs>
  <TitlesOfParts>
    <vt:vector size="99" baseType="lpstr">
      <vt:lpstr>ＭＳ Ｐゴシック</vt:lpstr>
      <vt:lpstr>Arial</vt:lpstr>
      <vt:lpstr>Calibri</vt:lpstr>
      <vt:lpstr>Wingdings</vt:lpstr>
      <vt:lpstr>Θέμα του Office</vt:lpstr>
      <vt:lpstr>Ερμηνεία και ερμηνευτική της Καινής Διαθήκης</vt:lpstr>
      <vt:lpstr>ΕΡΜΗΝΕΥΤΙΚΗ-ΕΙΣΑΓΩΓΗ</vt:lpstr>
      <vt:lpstr>ΣΗΜΕΡΙΝΗ ΕΝΝΟΙΑ</vt:lpstr>
      <vt:lpstr>Διακρίσεις Ορων</vt:lpstr>
      <vt:lpstr>ΣΥΝΤΟΜΗ ΙΣΤΟΡΙΑ ΤΗΣ ΒΙΒΛΙΚΗΣ ΕΡΜΗΝΕΙΑΣ</vt:lpstr>
      <vt:lpstr>ΚΑΝΟΝΕΣ ΤΩΝ ΣΤΩΙΚΩΝ</vt:lpstr>
      <vt:lpstr>ΦΥΣΙΚΗ-ΗΘΙΚΗ ΑΛΛΗΓΟΡΙΑ</vt:lpstr>
      <vt:lpstr>ΚΡΙΤΙΚΗ ΤΟΥ ΚΕΙΜΕΝΟΥ</vt:lpstr>
      <vt:lpstr>ΙΟΥΔΑΙΚΟΙ ΕΡΜ.ΚΑΝΟΝΕΣ</vt:lpstr>
      <vt:lpstr>Η Διαθήκη είχε γίνει Νόμος </vt:lpstr>
      <vt:lpstr>Οι θεολόγοι και ταυτόχρονα νομικοί, Γραμματείς </vt:lpstr>
      <vt:lpstr>ΠΑΤΡΙΑΡΧΗΣ ΤΩΝ ΓΡΑΜΜΑΤΕΩΝ Ο ΕΣΔΡΑΣ</vt:lpstr>
      <vt:lpstr>ΜΕΤΑΦΡΑΣΕΙΣ ΚΕΙΜΕΝΩΝ</vt:lpstr>
      <vt:lpstr>ΜΕΤΑΦΡΑΣΗ ΤΩΝ 70</vt:lpstr>
      <vt:lpstr>ΜΕΓΑΛΗ Η ΑΞΙΑ ΤΗΣ ΜΕΤΑΦΡΑΣΗΣ ΤΩΝ  70</vt:lpstr>
      <vt:lpstr>ΚΑΝΟΝΕΣ ΕΡΜΗΝΕΙΑΣ ΤΟΥ ΧΙΛΛΕΛ</vt:lpstr>
      <vt:lpstr>1-ος   ΚΑΝΟΝΑΣ</vt:lpstr>
      <vt:lpstr>2-ος     Κανόνας</vt:lpstr>
      <vt:lpstr>Παράδειγμα</vt:lpstr>
      <vt:lpstr>3-ος κανόνας</vt:lpstr>
      <vt:lpstr>Παράδειγμα</vt:lpstr>
      <vt:lpstr>4-ος κανόνας</vt:lpstr>
      <vt:lpstr>5-ος κανόνας</vt:lpstr>
      <vt:lpstr>6-ος κανόνας</vt:lpstr>
      <vt:lpstr>6-ος κανόνας</vt:lpstr>
      <vt:lpstr>7-ος κανόνας</vt:lpstr>
      <vt:lpstr>Κωδικοποίηση αυτου του κανόνα στο Ταλμούδ</vt:lpstr>
      <vt:lpstr>ΤΟ ΤΑΛΜΟΥΔ</vt:lpstr>
      <vt:lpstr>ΣΤΑ ΕΠΟΜΕΝΑ ΧΡΟΝΙΑ</vt:lpstr>
      <vt:lpstr>ΆΛΛΕΣ ΤΕΧΝΙΚΕΣ</vt:lpstr>
      <vt:lpstr>ΕΣΣΑΙΟΙ</vt:lpstr>
      <vt:lpstr>ΕΣΣΑΙΚΗ ΕΡΜΗΝΕΙΑ</vt:lpstr>
      <vt:lpstr>ΙΟΥΔΑΙΣΜΟΣ ΔΙΑΣΠΟΡΑΣ</vt:lpstr>
      <vt:lpstr>ΑΛΛΗΓΟΡΙΑ-ΤΥΠΟΛΟΓΙΑ</vt:lpstr>
      <vt:lpstr>ΕΣΧΑΤΟΛΟΓΙΚΕΣ ΕΡΜΗΝΕΙΕΣ</vt:lpstr>
      <vt:lpstr>ΔΙΑΦΟΡΕΣ ΕΣΧΑΤΟΛΟΓΙΚΕΣ ΕΡΜΗΝΕΙΕΣ</vt:lpstr>
      <vt:lpstr>ΧΡΙΣΤΙΑΝΙΚΗ ΕΡΜΗΝΕΥΤΙΚΗ</vt:lpstr>
      <vt:lpstr>ΧΡΙΣΤΙΑΝΙΚΗ ΕΚΚΛΗΣΙΑ</vt:lpstr>
      <vt:lpstr>ΣΤΗΝ ΠΡΩΤΗ ΕΚΚΛΗΣΙΑ</vt:lpstr>
      <vt:lpstr>Οι αποστολικοί πατέρες</vt:lpstr>
      <vt:lpstr>ΔΗΜΙΟΥΡΓΙΑ ΚΑΝΟΝΑ ΚΔ</vt:lpstr>
      <vt:lpstr>Ερμηνευτικές Σχολές</vt:lpstr>
      <vt:lpstr>ΙΔΡΥΤΕΣ</vt:lpstr>
      <vt:lpstr>ΑΓ.ΙΩΑΝΝΗΣ Ο ΧΡΥΣΟΣΤΟΜΟΣ</vt:lpstr>
      <vt:lpstr>Τρεις είναι οι ερμηνευτικές αρχές (1 από 3)</vt:lpstr>
      <vt:lpstr>Τρεις είναι οι ερμηνευτικές αρχές (2 από 3)</vt:lpstr>
      <vt:lpstr>Τρεις είναι οι ερμηνευτικές αρχές (3 από 3)</vt:lpstr>
      <vt:lpstr> Ερμηνευτικές αρχές από τους Πατέρες (1 από 7)</vt:lpstr>
      <vt:lpstr>Ερμηνευτικές αρχές από τους Πατέρες (2 από 7)</vt:lpstr>
      <vt:lpstr>Ερμηνευτικές αρχές από τους Πατέρες (3 από 7)</vt:lpstr>
      <vt:lpstr>Ερμηνευτικές αρχές από τους Πατέρες (4 από 7)</vt:lpstr>
      <vt:lpstr>Ερμηνευτικές αρχές από τους Πατέρες (5 από 7)</vt:lpstr>
      <vt:lpstr>Ερμηνευτικές αρχές από τους Πατέρες (6 από 7)</vt:lpstr>
      <vt:lpstr>Ερμηνευτικές αρχές από τους Πατέρες (7 από 7)</vt:lpstr>
      <vt:lpstr>Δυτική βιβλική ερμηνευτική </vt:lpstr>
      <vt:lpstr>Ο ΑΓ.ΙΩΑΝΝΗΣ Ο ΚΑΣΣΙΑΝΟΣ (1 από 2)</vt:lpstr>
      <vt:lpstr>Ο ΑΓ.ΙΩΑΝΝΗΣ Ο ΚΑΣΣΙΑΝΟΣ (2 από 2)</vt:lpstr>
      <vt:lpstr>ΙΕΡΟΣ ΑΥΓΟΥΣΤΙΝΟΣ (1 από 6) </vt:lpstr>
      <vt:lpstr>ΙΕΡΟΣ ΑΥΓΟΥΣΤΙΝΟΣ (2 από 6)</vt:lpstr>
      <vt:lpstr>ΙΕΡΟΣ ΑΥΓΟΥΣΤΙΝΟΣ (3 από 6)</vt:lpstr>
      <vt:lpstr>ΙΕΡΟΣ ΑΥΓΟΥΣΤΙΝΟΣ (4 από 6)</vt:lpstr>
      <vt:lpstr>ΙΕΡΟΣ ΑΥΓΟΥΣΤΙΝΟΣ (5 από 6)</vt:lpstr>
      <vt:lpstr>ΙΕΡΟΣ ΑΥΓΟΥΣΤΙΝΟΣ (6 από 6)</vt:lpstr>
      <vt:lpstr>Διαμαρτύρηση και σύγχρονη βιβλική ερμηνευτική (1 από 3)</vt:lpstr>
      <vt:lpstr>Διαμαρτύρηση και σύγχρονη βιβλική ερμηνευτική (2 από 3)</vt:lpstr>
      <vt:lpstr>Διαμαρτύρηση και σύγχρονη βιβλική ερμηνευτική (3 από 3)</vt:lpstr>
      <vt:lpstr>17 ος αιώνας</vt:lpstr>
      <vt:lpstr>19ος αιώνας (1 από 2)</vt:lpstr>
      <vt:lpstr>19ος αιώνας (2 από 2)</vt:lpstr>
      <vt:lpstr>20ος αιώνας (1 από 5)</vt:lpstr>
      <vt:lpstr>20ος αιώνας (2 από 5)</vt:lpstr>
      <vt:lpstr>20ος αιώνας (3 από 5)</vt:lpstr>
      <vt:lpstr>20ος αιώνας (4 από 5)</vt:lpstr>
      <vt:lpstr>20ος αιώνας (5 από 5)</vt:lpstr>
      <vt:lpstr>Ορθόδοξη ερμηνευτική (1 από 2)</vt:lpstr>
      <vt:lpstr>Ορθόδοξη ερμηνευτική (2 από 2)</vt:lpstr>
      <vt:lpstr>Βιβλική ερμηνευτική</vt:lpstr>
      <vt:lpstr>ΔΙΑΚΡΙΣΗ</vt:lpstr>
      <vt:lpstr>ΤΙ ΙΣΧΥΕΙ</vt:lpstr>
      <vt:lpstr>ΕΜΠΕΙΡΙΑ</vt:lpstr>
      <vt:lpstr>ΠΑΤΕΡΙΚΕΣ ΓΝΩΜΕΣ</vt:lpstr>
      <vt:lpstr>ΖΩΝΤΑΝΗ ΠΑΡΑΔΟΣΗ (1 από 2)</vt:lpstr>
      <vt:lpstr>ΖΩΝΤΑΝΗ ΠΑΡΑΔΟΣΗ (2 από 2)</vt:lpstr>
      <vt:lpstr>«ΕΙΚΟΝΕΣ» ΛΑΤΡΕΥΤΙΚΗΣ ΕΡΜΗΝΕΙΑΣ ΤΗΣ ΓΡΑΦΗΣ (1 από 4)</vt:lpstr>
      <vt:lpstr>«ΕΙΚΟΝΕΣ» ΛΑΤΡΕΥΤΙΚΗΣ ΕΡΜΗΝΕΙΑΣ ΤΗΣ ΓΡΑΦΗΣ (2 από 4)</vt:lpstr>
      <vt:lpstr>«ΕΙΚΟΝΕΣ» ΛΑΤΡΕΥΤΙΚΗΣ ΕΡΜΗΝΕΙΑΣ ΤΗΣ ΓΡΑΦΗΣ (3 από 4)</vt:lpstr>
      <vt:lpstr>«ΕΙΚΟΝΕΣ» ΛΑΤΡΕΥΤΙΚΗΣ ΕΡΜΗΝΕΙΑΣ ΤΗΣ ΓΡΑΦΗΣ (4 από 4)</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206</cp:revision>
  <dcterms:created xsi:type="dcterms:W3CDTF">2012-09-06T09:03:05Z</dcterms:created>
  <dcterms:modified xsi:type="dcterms:W3CDTF">2016-01-25T13:33:45Z</dcterms:modified>
</cp:coreProperties>
</file>