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4" r:id="rId3"/>
    <p:sldId id="307" r:id="rId4"/>
    <p:sldId id="302" r:id="rId5"/>
    <p:sldId id="303" r:id="rId6"/>
    <p:sldId id="304" r:id="rId7"/>
    <p:sldId id="305" r:id="rId8"/>
    <p:sldId id="306" r:id="rId9"/>
    <p:sldId id="308" r:id="rId10"/>
    <p:sldId id="309" r:id="rId11"/>
    <p:sldId id="310" r:id="rId12"/>
    <p:sldId id="280" r:id="rId13"/>
    <p:sldId id="290" r:id="rId14"/>
    <p:sldId id="295" r:id="rId15"/>
    <p:sldId id="299" r:id="rId16"/>
    <p:sldId id="292" r:id="rId17"/>
    <p:sldId id="291" r:id="rId18"/>
    <p:sldId id="294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74"/>
            <p14:sldId id="307"/>
            <p14:sldId id="302"/>
            <p14:sldId id="303"/>
            <p14:sldId id="304"/>
            <p14:sldId id="305"/>
            <p14:sldId id="306"/>
            <p14:sldId id="308"/>
            <p14:sldId id="309"/>
            <p14:sldId id="310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F097A-9C86-4173-971E-73B763590BE5}" type="datetimeFigureOut">
              <a:rPr lang="en-US" smtClean="0"/>
              <a:t>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5ABF0-AFD5-4B30-A7D5-3A3BECD61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81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17/1/2016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414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baseline="0" dirty="0" smtClean="0">
                <a:solidFill>
                  <a:srgbClr val="5075BC"/>
                </a:solidFill>
              </a:rPr>
              <a:t>Εισαγωγή στην Ιωάννεια γραμματεία </a:t>
            </a:r>
            <a:r>
              <a:rPr lang="en-US" sz="1000" baseline="0" dirty="0" smtClean="0">
                <a:solidFill>
                  <a:srgbClr val="5075BC"/>
                </a:solidFill>
              </a:rPr>
              <a:t>2</a:t>
            </a:r>
            <a:endParaRPr lang="en-US" sz="1000" baseline="0" dirty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el-GR" sz="1000" dirty="0" smtClean="0"/>
              <a:t>Εισαγωγή στην Ιωάννεια γραμματεία </a:t>
            </a:r>
            <a:r>
              <a:rPr lang="en-US" sz="1000" dirty="0" smtClean="0"/>
              <a:t>2</a:t>
            </a:r>
            <a:endParaRPr lang="en-US" sz="10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fg-hohenstaufenstr.d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SOCTHEOL105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SOCTHEOL10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Ερμηνεία και ερμηνευτική της Καινής Διαθήκης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endParaRPr lang="en-US" sz="2800" dirty="0" smtClean="0">
              <a:solidFill>
                <a:srgbClr val="5075BC"/>
              </a:solidFill>
              <a:latin typeface="+mj-lt"/>
              <a:ea typeface="+mj-ea"/>
              <a:cs typeface="+mj-cs"/>
            </a:endParaRPr>
          </a:p>
          <a:p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/>
              <a:t>T</a:t>
            </a:r>
            <a:r>
              <a:rPr lang="el-GR" sz="2800" smtClean="0"/>
              <a:t>ο κατά Ιωάννη ευαγγέλιο </a:t>
            </a:r>
            <a:r>
              <a:rPr lang="en-US" sz="2800" dirty="0" smtClean="0"/>
              <a:t>2</a:t>
            </a:r>
            <a:endParaRPr lang="en-US" sz="2800" dirty="0"/>
          </a:p>
          <a:p>
            <a:endParaRPr lang="en-US" sz="2800" dirty="0" smtClean="0"/>
          </a:p>
          <a:p>
            <a:r>
              <a:rPr lang="el-GR" sz="2800" dirty="0" smtClean="0"/>
              <a:t>Σωτήριος </a:t>
            </a:r>
            <a:r>
              <a:rPr lang="el-GR" sz="2800" dirty="0"/>
              <a:t>Δεσπότης</a:t>
            </a:r>
          </a:p>
          <a:p>
            <a:r>
              <a:rPr lang="el-GR" sz="2800" dirty="0"/>
              <a:t>Θεολογική Σχολή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Παραλλαγή Κειμένου </a:t>
            </a:r>
            <a:r>
              <a:rPr lang="el-GR" dirty="0" smtClean="0"/>
              <a:t>(2 </a:t>
            </a:r>
            <a:r>
              <a:rPr lang="el-GR" dirty="0"/>
              <a:t>από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Ο </a:t>
            </a:r>
            <a:r>
              <a:rPr lang="de-DE" dirty="0"/>
              <a:t>Bruce M. Metzger</a:t>
            </a:r>
            <a:r>
              <a:rPr lang="el-GR" dirty="0"/>
              <a:t> τάσσεται με την παραδοσιακή άποψη</a:t>
            </a:r>
            <a:r>
              <a:rPr lang="de-DE" dirty="0"/>
              <a:t>.</a:t>
            </a:r>
          </a:p>
          <a:p>
            <a:pPr lvl="1">
              <a:defRPr/>
            </a:pPr>
            <a:r>
              <a:rPr lang="de-DE" dirty="0"/>
              <a:t>„A Textual Commentary on the Greek New Testament“ Stuttgart: Deutsche Bibelgesellschaft.</a:t>
            </a:r>
          </a:p>
          <a:p>
            <a:pPr>
              <a:defRPr/>
            </a:pPr>
            <a:endParaRPr lang="de-DE" dirty="0"/>
          </a:p>
          <a:p>
            <a:pPr lvl="1">
              <a:defRPr/>
            </a:pPr>
            <a:r>
              <a:rPr lang="el-GR" dirty="0"/>
              <a:t>Τεκμηριώνει την άποψη του με το ιωάννειο ύφος και</a:t>
            </a:r>
            <a:endParaRPr lang="de-DE" dirty="0"/>
          </a:p>
          <a:p>
            <a:pPr lvl="1">
              <a:defRPr/>
            </a:pPr>
            <a:r>
              <a:rPr lang="el-GR" dirty="0"/>
              <a:t>Τη διδασκαλία του Ιωάννη</a:t>
            </a:r>
            <a:r>
              <a:rPr lang="de-DE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42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Infos - Hinweise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de-DE" dirty="0"/>
              <a:t>Diese Präsentation wurde mit PowerPoint von </a:t>
            </a:r>
            <a:br>
              <a:rPr lang="de-DE" dirty="0"/>
            </a:br>
            <a:r>
              <a:rPr lang="de-DE" dirty="0"/>
              <a:t>Microsoft Office XP Professional 2002 erstellt.</a:t>
            </a:r>
          </a:p>
          <a:p>
            <a:pPr algn="ctr">
              <a:buNone/>
            </a:pPr>
            <a:r>
              <a:rPr lang="de-DE" dirty="0"/>
              <a:t> </a:t>
            </a:r>
          </a:p>
          <a:p>
            <a:pPr algn="ctr">
              <a:buNone/>
            </a:pPr>
            <a:r>
              <a:rPr lang="de-DE" dirty="0"/>
              <a:t>Sie ist einer der vielen Downloadangebote der </a:t>
            </a:r>
          </a:p>
          <a:p>
            <a:pPr algn="ctr">
              <a:buNone/>
            </a:pPr>
            <a:r>
              <a:rPr lang="de-DE" i="1" dirty="0"/>
              <a:t>„Evangelisch-Freikirchlichen Gemeinde </a:t>
            </a:r>
          </a:p>
          <a:p>
            <a:pPr algn="ctr">
              <a:buNone/>
            </a:pPr>
            <a:r>
              <a:rPr lang="de-DE" i="1" dirty="0"/>
              <a:t>Berlin-Hohenstaufenstraße“.</a:t>
            </a:r>
          </a:p>
          <a:p>
            <a:pPr algn="ctr">
              <a:buNone/>
            </a:pPr>
            <a:endParaRPr lang="de-DE" i="1" dirty="0"/>
          </a:p>
          <a:p>
            <a:pPr algn="ctr">
              <a:buNone/>
            </a:pPr>
            <a:r>
              <a:rPr lang="de-DE" dirty="0"/>
              <a:t>Unsere Internetadresse lautet:</a:t>
            </a:r>
          </a:p>
          <a:p>
            <a:pPr algn="ctr">
              <a:buNone/>
            </a:pPr>
            <a:r>
              <a:rPr lang="de-DE" dirty="0">
                <a:hlinkClick r:id="rId2"/>
              </a:rPr>
              <a:t>http://www.efg-hohenstaufenstr.de</a:t>
            </a:r>
            <a:endParaRPr lang="de-DE" dirty="0"/>
          </a:p>
          <a:p>
            <a:pPr algn="ctr">
              <a:buNone/>
            </a:pPr>
            <a:endParaRPr lang="de-DE" dirty="0"/>
          </a:p>
          <a:p>
            <a:pPr algn="ctr">
              <a:buNone/>
            </a:pPr>
            <a:r>
              <a:rPr lang="de-DE" dirty="0"/>
              <a:t>Die Präsentation steht Ihnen für den privaten Gebrauch zur freien Verfügung. </a:t>
            </a:r>
          </a:p>
        </p:txBody>
      </p:sp>
    </p:spTree>
    <p:extLst>
      <p:ext uri="{BB962C8B-B14F-4D97-AF65-F5344CB8AC3E}">
        <p14:creationId xmlns:p14="http://schemas.microsoft.com/office/powerpoint/2010/main" val="305407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Τέλος Ενότητας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Εισαγωγή στην Ιωάννεια γραμματεία </a:t>
            </a:r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Το παρόν έργο αποτελεί την έκδοση</a:t>
            </a:r>
            <a:r>
              <a:rPr lang="el-GR" sz="2000" dirty="0">
                <a:solidFill>
                  <a:srgbClr val="000000"/>
                </a:solidFill>
              </a:rPr>
              <a:t> 1.0.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</a:rPr>
              <a:t>Έχουν προηγηθεί οι κάτωθι εκδόσεις:</a:t>
            </a:r>
          </a:p>
          <a:p>
            <a:r>
              <a:rPr lang="el-GR" sz="2000" dirty="0">
                <a:solidFill>
                  <a:srgbClr val="000000"/>
                </a:solidFill>
              </a:rPr>
              <a:t>Έκδοση διαθέσιμη εδώ </a:t>
            </a:r>
            <a:r>
              <a:rPr lang="en-US" sz="2000" dirty="0">
                <a:solidFill>
                  <a:srgbClr val="000000"/>
                </a:solidFill>
                <a:hlinkClick r:id="rId3"/>
              </a:rPr>
              <a:t>http://eclass.uoa.gr/courses/SOCTHEOL105/</a:t>
            </a:r>
            <a:endParaRPr lang="el-G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solidFill>
                  <a:srgbClr val="000000"/>
                </a:solidFill>
              </a:rPr>
              <a:t>Copyright Εθνικόν και Καποδιστριακόν Πανεπιστήμιον Αθηνών </a:t>
            </a:r>
            <a:r>
              <a:rPr lang="el-GR" sz="2000" dirty="0" smtClean="0">
                <a:solidFill>
                  <a:srgbClr val="000000"/>
                </a:solidFill>
              </a:rPr>
              <a:t>2015</a:t>
            </a:r>
            <a:r>
              <a:rPr lang="en-US" sz="2000" dirty="0" smtClean="0">
                <a:solidFill>
                  <a:srgbClr val="000000"/>
                </a:solidFill>
              </a:rPr>
              <a:t>,</a:t>
            </a:r>
            <a:r>
              <a:rPr lang="el-GR" sz="2000" dirty="0" smtClean="0">
                <a:solidFill>
                  <a:srgbClr val="000000"/>
                </a:solidFill>
              </a:rPr>
              <a:t> </a:t>
            </a:r>
            <a:r>
              <a:rPr lang="el-GR" sz="2000" dirty="0">
                <a:solidFill>
                  <a:srgbClr val="000000"/>
                </a:solidFill>
              </a:rPr>
              <a:t>Σωτήριος Δεσπότης. Σωτήριος Δεσπότης</a:t>
            </a:r>
            <a:r>
              <a:rPr lang="el-GR" sz="2000" dirty="0" smtClean="0">
                <a:solidFill>
                  <a:srgbClr val="000000"/>
                </a:solidFill>
              </a:rPr>
              <a:t>.</a:t>
            </a:r>
            <a:r>
              <a:rPr lang="en-US" sz="2000" smtClean="0">
                <a:solidFill>
                  <a:srgbClr val="000000"/>
                </a:solidFill>
              </a:rPr>
              <a:t> </a:t>
            </a:r>
            <a:r>
              <a:rPr lang="el-GR" sz="2000" smtClean="0">
                <a:solidFill>
                  <a:srgbClr val="000000"/>
                </a:solidFill>
              </a:rPr>
              <a:t>«</a:t>
            </a:r>
            <a:r>
              <a:rPr lang="el-GR" sz="2000" dirty="0">
                <a:solidFill>
                  <a:srgbClr val="000000"/>
                </a:solidFill>
              </a:rPr>
              <a:t>Ερμηνεία και Ερμηνευτική της Καινής Διαθήκης. Εισαγωγή στην Ιωάννεια γραμματεία </a:t>
            </a:r>
            <a:r>
              <a:rPr lang="el-GR" sz="2000" dirty="0" smtClean="0">
                <a:solidFill>
                  <a:srgbClr val="000000"/>
                </a:solidFill>
              </a:rPr>
              <a:t>2» </a:t>
            </a:r>
            <a:r>
              <a:rPr lang="el-GR" sz="2000" dirty="0">
                <a:solidFill>
                  <a:srgbClr val="000000"/>
                </a:solidFill>
              </a:rPr>
              <a:t>. Έκδοση: 1.0. Αθήνα 2015.</a:t>
            </a:r>
            <a:r>
              <a:rPr lang="el-GR" sz="2000" dirty="0"/>
              <a:t> Διαθέσιμο από τη δικτυακή διεύθυνση: </a:t>
            </a:r>
            <a:r>
              <a:rPr lang="en-US" sz="2000" dirty="0">
                <a:hlinkClick r:id="rId3"/>
              </a:rPr>
              <a:t>http://opencourses.uoa.gr/courses/SOCTHEOL105/</a:t>
            </a:r>
            <a:endParaRPr lang="el-GR" sz="2000" dirty="0"/>
          </a:p>
          <a:p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/>
              <a:t>ΕΠΙΜΕΤΡΟ: Ο ΥΜΝΟΣ ΣΤΟΝ ΛΟΓΟ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l-GR" sz="4200" dirty="0"/>
              <a:t>ΠΡΟΣΟΧΗ ΣΤΗΝ ΕΜΦΑΣΗ ΚΑΤΆ ΤΗΝ </a:t>
            </a:r>
            <a:r>
              <a:rPr lang="el-GR" sz="4200" dirty="0" smtClean="0"/>
              <a:t>ΑΝΑΓΝΩΣΗ</a:t>
            </a:r>
            <a:endParaRPr lang="en-US" sz="4200" dirty="0" smtClean="0"/>
          </a:p>
          <a:p>
            <a:pPr algn="ctr">
              <a:spcBef>
                <a:spcPts val="0"/>
              </a:spcBef>
              <a:buFontTx/>
              <a:buNone/>
              <a:defRPr/>
            </a:pPr>
            <a:endParaRPr lang="en-US" sz="5100" b="1" dirty="0" smtClean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b="1" dirty="0" smtClean="0"/>
              <a:t>Α</a:t>
            </a:r>
            <a:r>
              <a:rPr lang="el-GR" sz="5100" b="1" dirty="0"/>
              <a:t>’ ΜΕΡΟΣ: Ο ΛΟΓΟΣ ΔΗΜΙΟΥΡΓΟΣ (στ. 1-9)</a:t>
            </a:r>
            <a:r>
              <a:rPr lang="el-GR" sz="5100" dirty="0"/>
              <a:t> </a:t>
            </a:r>
          </a:p>
          <a:p>
            <a:pPr algn="ctr">
              <a:spcBef>
                <a:spcPts val="0"/>
              </a:spcBef>
              <a:buFontTx/>
              <a:buNone/>
              <a:defRPr/>
            </a:pPr>
            <a:endParaRPr lang="el-GR" sz="5100" b="1" i="1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b="1" i="1" dirty="0"/>
              <a:t>Ἐν ἀρχῇ</a:t>
            </a:r>
            <a:r>
              <a:rPr lang="el-GR" sz="5100" i="1" dirty="0"/>
              <a:t> ἦν ὁ </a:t>
            </a:r>
            <a:r>
              <a:rPr lang="el-GR" sz="5100" i="1" cap="all" dirty="0"/>
              <a:t>λ</a:t>
            </a:r>
            <a:r>
              <a:rPr lang="el-GR" sz="5100" i="1" dirty="0"/>
              <a:t>όγος 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dirty="0"/>
              <a:t>καὶ ὁ </a:t>
            </a:r>
            <a:r>
              <a:rPr lang="el-GR" sz="5100" i="1" cap="all" dirty="0"/>
              <a:t>λ</a:t>
            </a:r>
            <a:r>
              <a:rPr lang="el-GR" sz="5100" i="1" dirty="0"/>
              <a:t>όγος ἦν </a:t>
            </a:r>
            <a:r>
              <a:rPr lang="el-GR" sz="5100" b="1" i="1" dirty="0"/>
              <a:t>πρὸς τὸν </a:t>
            </a:r>
            <a:r>
              <a:rPr lang="el-GR" sz="5100" b="1" i="1" cap="all" dirty="0"/>
              <a:t>θ</a:t>
            </a:r>
            <a:r>
              <a:rPr lang="el-GR" sz="5100" b="1" i="1" dirty="0"/>
              <a:t>εόν</a:t>
            </a:r>
            <a:r>
              <a:rPr lang="el-GR" sz="5100" i="1" dirty="0"/>
              <a:t> 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b="1" i="1" dirty="0"/>
              <a:t>καὶ </a:t>
            </a:r>
            <a:r>
              <a:rPr lang="el-GR" sz="5100" b="1" i="1" cap="all" dirty="0"/>
              <a:t>θ</a:t>
            </a:r>
            <a:r>
              <a:rPr lang="el-GR" sz="5100" b="1" i="1" dirty="0"/>
              <a:t>εὸς</a:t>
            </a:r>
            <a:r>
              <a:rPr lang="el-GR" sz="5100" i="1" dirty="0"/>
              <a:t> ἦν ὁ </a:t>
            </a:r>
            <a:r>
              <a:rPr lang="el-GR" sz="5100" i="1" cap="all" dirty="0"/>
              <a:t>λ</a:t>
            </a:r>
            <a:r>
              <a:rPr lang="el-GR" sz="5100" i="1" dirty="0"/>
              <a:t>όγος.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baseline="30000" dirty="0"/>
              <a:t>2 </a:t>
            </a:r>
            <a:r>
              <a:rPr lang="el-GR" sz="5100" b="1" i="1" cap="all" dirty="0"/>
              <a:t>ο</a:t>
            </a:r>
            <a:r>
              <a:rPr lang="el-GR" sz="5100" b="1" i="1" dirty="0"/>
              <a:t>ὗτος</a:t>
            </a:r>
            <a:r>
              <a:rPr lang="el-GR" sz="5100" i="1" dirty="0"/>
              <a:t> ἦν ἐν ἀρχῇ πρὸς τὸν </a:t>
            </a:r>
            <a:r>
              <a:rPr lang="el-GR" sz="5100" i="1" cap="all" dirty="0"/>
              <a:t>θ</a:t>
            </a:r>
            <a:r>
              <a:rPr lang="el-GR" sz="5100" i="1" dirty="0"/>
              <a:t>εόν.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baseline="30000" dirty="0"/>
              <a:t> 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baseline="30000" dirty="0"/>
              <a:t>3</a:t>
            </a:r>
            <a:r>
              <a:rPr lang="el-GR" sz="5100" i="1" cap="all" dirty="0"/>
              <a:t>π</a:t>
            </a:r>
            <a:r>
              <a:rPr lang="el-GR" sz="5100" i="1" dirty="0"/>
              <a:t>άντα </a:t>
            </a:r>
            <a:r>
              <a:rPr lang="el-GR" sz="5100" b="1" i="1" dirty="0"/>
              <a:t>δι᾽ </a:t>
            </a:r>
            <a:r>
              <a:rPr lang="el-GR" sz="5100" b="1" i="1" cap="all" dirty="0"/>
              <a:t>α</a:t>
            </a:r>
            <a:r>
              <a:rPr lang="el-GR" sz="5100" b="1" i="1" dirty="0"/>
              <a:t>ὐτοῦ</a:t>
            </a:r>
            <a:r>
              <a:rPr lang="el-GR" sz="5100" dirty="0"/>
              <a:t> </a:t>
            </a:r>
            <a:r>
              <a:rPr lang="el-GR" sz="5100" i="1" dirty="0"/>
              <a:t>ἐγένετο,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dirty="0"/>
              <a:t>καὶ χωρὶς </a:t>
            </a:r>
            <a:r>
              <a:rPr lang="el-GR" sz="5100" i="1" cap="all" dirty="0"/>
              <a:t>α</a:t>
            </a:r>
            <a:r>
              <a:rPr lang="el-GR" sz="5100" i="1" dirty="0"/>
              <a:t>ὐτοῦ ἐγένετο </a:t>
            </a:r>
            <a:r>
              <a:rPr lang="el-GR" sz="5100" b="1" i="1" dirty="0"/>
              <a:t>οὐδὲ ἕν </a:t>
            </a:r>
            <a:r>
              <a:rPr lang="el-GR" sz="5100" i="1" dirty="0"/>
              <a:t>ὃ γέγονεν .</a:t>
            </a:r>
            <a:r>
              <a:rPr lang="el-GR" sz="5100" dirty="0"/>
              <a:t> </a:t>
            </a:r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baseline="30000" dirty="0"/>
              <a:t>4</a:t>
            </a:r>
            <a:r>
              <a:rPr lang="el-GR" sz="5100" i="1" dirty="0"/>
              <a:t>Ἐν </a:t>
            </a:r>
            <a:r>
              <a:rPr lang="el-GR" sz="5100" i="1" cap="all" dirty="0"/>
              <a:t>α</a:t>
            </a:r>
            <a:r>
              <a:rPr lang="el-GR" sz="5100" i="1" dirty="0"/>
              <a:t>ὐτῷ</a:t>
            </a:r>
            <a:r>
              <a:rPr lang="el-GR" sz="5100" b="1" i="1" dirty="0"/>
              <a:t> ζωὴ</a:t>
            </a:r>
            <a:r>
              <a:rPr lang="el-GR" sz="5100" i="1" dirty="0"/>
              <a:t> ἦν, 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cap="all" dirty="0"/>
              <a:t>κ</a:t>
            </a:r>
            <a:r>
              <a:rPr lang="el-GR" sz="5100" i="1" dirty="0"/>
              <a:t>αὶ ἡ ζωὴ ἦν τὸ </a:t>
            </a:r>
            <a:r>
              <a:rPr lang="el-GR" sz="5100" b="1" i="1" dirty="0"/>
              <a:t>φῶς </a:t>
            </a:r>
            <a:r>
              <a:rPr lang="el-GR" sz="5100" i="1" dirty="0"/>
              <a:t>τῶν </a:t>
            </a:r>
            <a:r>
              <a:rPr lang="el-GR" sz="5100" b="1" i="1" dirty="0"/>
              <a:t>ἀνθρώπων</a:t>
            </a:r>
            <a:r>
              <a:rPr lang="el-GR" sz="5100" i="1" dirty="0"/>
              <a:t>·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baseline="30000" dirty="0"/>
              <a:t>5</a:t>
            </a:r>
            <a:r>
              <a:rPr lang="el-GR" sz="5100" i="1" dirty="0"/>
              <a:t>Καὶ τὸ φῶς </a:t>
            </a:r>
            <a:r>
              <a:rPr lang="el-GR" sz="5100" b="1" i="1" dirty="0"/>
              <a:t>ἐν τῇ σκοτίᾳ</a:t>
            </a:r>
            <a:r>
              <a:rPr lang="el-GR" sz="5100" i="1" dirty="0"/>
              <a:t> φαίνει,</a:t>
            </a:r>
            <a:endParaRPr lang="el-GR" sz="5100" dirty="0"/>
          </a:p>
          <a:p>
            <a:pPr algn="ctr">
              <a:spcBef>
                <a:spcPts val="0"/>
              </a:spcBef>
              <a:buFontTx/>
              <a:buNone/>
              <a:defRPr/>
            </a:pPr>
            <a:r>
              <a:rPr lang="el-GR" sz="5100" i="1" dirty="0"/>
              <a:t>καὶ ἡ σκοτία αὐτὸ </a:t>
            </a:r>
            <a:r>
              <a:rPr lang="el-GR" sz="5100" b="1" i="1" dirty="0"/>
              <a:t>οὐ κατέλαβεν</a:t>
            </a:r>
            <a:r>
              <a:rPr lang="el-GR" sz="5100" i="1" dirty="0"/>
              <a:t>.</a:t>
            </a:r>
            <a:endParaRPr lang="el-GR" sz="5100" dirty="0"/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ΠΡΟΛΟΓΟΣ</a:t>
            </a:r>
            <a:br>
              <a:rPr lang="el-GR" dirty="0"/>
            </a:br>
            <a:r>
              <a:rPr lang="el-GR" dirty="0"/>
              <a:t>Ποιος είναι ο </a:t>
            </a:r>
            <a:r>
              <a:rPr lang="el-GR" dirty="0" smtClean="0"/>
              <a:t>Ιησούς;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/>
              <a:t>Ι</a:t>
            </a:r>
            <a:r>
              <a:rPr lang="el-GR" sz="2200" dirty="0" smtClean="0"/>
              <a:t>ωάννης </a:t>
            </a:r>
            <a:r>
              <a:rPr lang="el-GR" sz="2200" dirty="0"/>
              <a:t>ο Μαθητής</a:t>
            </a:r>
            <a:endParaRPr lang="de-DE" sz="22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 smtClean="0"/>
              <a:t>      </a:t>
            </a:r>
          </a:p>
          <a:p>
            <a:pPr marL="0" indent="0">
              <a:spcBef>
                <a:spcPts val="0"/>
              </a:spcBef>
              <a:buNone/>
            </a:pPr>
            <a:endParaRPr lang="el-GR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 smtClean="0"/>
              <a:t>Ο </a:t>
            </a:r>
            <a:r>
              <a:rPr lang="el-GR" sz="2200" dirty="0"/>
              <a:t>Ιησούς είναι ο μονογενής Θεός που βρίσκεται στον κόλπο του </a:t>
            </a:r>
            <a:r>
              <a:rPr lang="el-GR" sz="2200" dirty="0" smtClean="0"/>
              <a:t>Πατέρα</a:t>
            </a:r>
          </a:p>
          <a:p>
            <a:pPr marL="0" indent="0">
              <a:spcBef>
                <a:spcPts val="0"/>
              </a:spcBef>
              <a:buNone/>
            </a:pPr>
            <a:endParaRPr lang="el-GR" sz="2200" dirty="0"/>
          </a:p>
          <a:p>
            <a:pPr marL="0" indent="0">
              <a:spcBef>
                <a:spcPts val="0"/>
              </a:spcBef>
              <a:buNone/>
            </a:pPr>
            <a:endParaRPr lang="el-GR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 smtClean="0"/>
              <a:t>Ο </a:t>
            </a:r>
            <a:r>
              <a:rPr lang="el-GR" sz="2200" dirty="0"/>
              <a:t>Θεός γίνεται </a:t>
            </a:r>
            <a:r>
              <a:rPr lang="el-GR" sz="2200" dirty="0" smtClean="0"/>
              <a:t>άνθρωπος-σάρκα</a:t>
            </a:r>
          </a:p>
          <a:p>
            <a:pPr marL="0" indent="0">
              <a:spcBef>
                <a:spcPts val="0"/>
              </a:spcBef>
              <a:buNone/>
            </a:pPr>
            <a:endParaRPr lang="de-DE" sz="2200" dirty="0"/>
          </a:p>
          <a:p>
            <a:pPr marL="0" indent="0">
              <a:spcBef>
                <a:spcPts val="0"/>
              </a:spcBef>
              <a:buNone/>
            </a:pPr>
            <a:endParaRPr lang="el-GR" sz="2200" dirty="0" smtClean="0"/>
          </a:p>
          <a:p>
            <a:pPr marL="0" indent="0">
              <a:spcBef>
                <a:spcPts val="0"/>
              </a:spcBef>
              <a:buNone/>
            </a:pPr>
            <a:endParaRPr lang="el-GR" sz="2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 smtClean="0"/>
              <a:t>Στον </a:t>
            </a:r>
            <a:r>
              <a:rPr lang="el-GR" sz="2200" dirty="0"/>
              <a:t>Ιησού είναι </a:t>
            </a:r>
            <a:r>
              <a:rPr lang="el-GR" sz="2200" dirty="0" smtClean="0"/>
              <a:t>   Η </a:t>
            </a:r>
            <a:r>
              <a:rPr lang="el-GR" sz="2200" dirty="0"/>
              <a:t>αποκάλυψη του </a:t>
            </a:r>
            <a:r>
              <a:rPr lang="el-GR" sz="2200" dirty="0" smtClean="0"/>
              <a:t>    ορατή </a:t>
            </a:r>
            <a:r>
              <a:rPr lang="el-GR" sz="2200" dirty="0"/>
              <a:t>η </a:t>
            </a:r>
            <a:r>
              <a:rPr lang="el-GR" sz="2200" dirty="0" smtClean="0"/>
              <a:t>δόξα           Ιησού </a:t>
            </a:r>
            <a:r>
              <a:rPr lang="el-GR" sz="2200" dirty="0"/>
              <a:t>δεν είναι</a:t>
            </a:r>
            <a:r>
              <a:rPr lang="el-GR" sz="22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200" dirty="0" smtClean="0"/>
              <a:t>-</a:t>
            </a:r>
            <a:r>
              <a:rPr lang="el-GR" sz="2200" dirty="0"/>
              <a:t>Σεκινά του </a:t>
            </a:r>
            <a:r>
              <a:rPr lang="el-GR" sz="2200" dirty="0" smtClean="0"/>
              <a:t>Θεού    Νόμος </a:t>
            </a:r>
            <a:r>
              <a:rPr lang="el-GR" sz="2200" dirty="0"/>
              <a:t>αλλά </a:t>
            </a:r>
            <a:r>
              <a:rPr lang="el-GR" sz="2200" dirty="0" smtClean="0"/>
              <a:t>  </a:t>
            </a:r>
            <a:r>
              <a:rPr lang="el-GR" sz="2200" dirty="0" smtClean="0">
                <a:solidFill>
                  <a:schemeClr val="bg1"/>
                </a:solidFill>
              </a:rPr>
              <a:t>Χάρη</a:t>
            </a:r>
            <a:r>
              <a:rPr lang="el-GR" sz="2200" dirty="0" smtClean="0"/>
              <a:t>                           </a:t>
            </a:r>
            <a:r>
              <a:rPr lang="el-GR" sz="2200" dirty="0" smtClean="0">
                <a:solidFill>
                  <a:schemeClr val="bg1"/>
                </a:solidFill>
              </a:rPr>
              <a:t>γ                                 </a:t>
            </a:r>
            <a:r>
              <a:rPr lang="el-GR" sz="2200" dirty="0" smtClean="0"/>
              <a:t>αλλά </a:t>
            </a:r>
            <a:r>
              <a:rPr lang="el-GR" sz="2200" dirty="0"/>
              <a:t>Χάρη </a:t>
            </a:r>
            <a:endParaRPr lang="de-DE" sz="2200" dirty="0"/>
          </a:p>
          <a:p>
            <a:pPr marL="0" indent="0">
              <a:spcBef>
                <a:spcPts val="0"/>
              </a:spcBef>
              <a:buNone/>
            </a:pPr>
            <a:r>
              <a:rPr lang="el-GR" dirty="0" smtClean="0">
                <a:solidFill>
                  <a:schemeClr val="bg1"/>
                </a:solidFill>
              </a:rPr>
              <a:t>Φ                       </a:t>
            </a:r>
            <a:r>
              <a:rPr lang="el-GR" sz="2200" dirty="0" smtClean="0"/>
              <a:t>και </a:t>
            </a:r>
            <a:r>
              <a:rPr lang="el-GR" sz="2200" dirty="0"/>
              <a:t>την Αλήθεια</a:t>
            </a:r>
            <a:endParaRPr lang="el-GR" sz="2200" dirty="0">
              <a:solidFill>
                <a:schemeClr val="bg1"/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sz="2200" dirty="0"/>
              <a:t>Ιωάννης ο βαπτιστής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>
              <a:spcBef>
                <a:spcPct val="50000"/>
              </a:spcBef>
            </a:pPr>
            <a:r>
              <a:rPr lang="el-GR" sz="2600" dirty="0"/>
              <a:t>Μαρτυρεί περί του Ιησού και κράζει :  Αυτός είναι ο πασχάλιος Αμνός ΠΟΥ ΣΗΚΏΝΕΙ/ΔΙΑΓΡΑΦΕΙ τις αμαρτίες όλων</a:t>
            </a:r>
          </a:p>
          <a:p>
            <a:pPr>
              <a:spcBef>
                <a:spcPct val="50000"/>
              </a:spcBef>
            </a:pPr>
            <a:r>
              <a:rPr lang="el-GR" sz="2600" dirty="0"/>
              <a:t>Ο ΥΙΟΣ ΤΟΥ ΘΕΟΥ στον οποίο έρχεται και αναπαύεται το Πνεύμα </a:t>
            </a:r>
          </a:p>
          <a:p>
            <a:pPr>
              <a:spcBef>
                <a:spcPct val="50000"/>
              </a:spcBef>
            </a:pPr>
            <a:r>
              <a:rPr lang="el-GR" sz="2600" dirty="0"/>
              <a:t>Ο ΝΥΜΦΙΟΣ</a:t>
            </a:r>
          </a:p>
          <a:p>
            <a:pPr marL="0" indent="0">
              <a:buNone/>
            </a:pPr>
            <a:endParaRPr lang="el-GR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284078" y="1634716"/>
            <a:ext cx="379710" cy="316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90132" y="22837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08240" y="3185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1445172" y="4081808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483768" y="4002332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580112" y="162880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156176" y="2463788"/>
            <a:ext cx="0" cy="461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2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Στην Αρχή του Σύμπαντος Υπήρχε ο Λόγος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l-GR" sz="2600" dirty="0"/>
              <a:t>Ο Ιησούς είναι Θεός</a:t>
            </a:r>
            <a:r>
              <a:rPr lang="de-DE" sz="2600" dirty="0"/>
              <a:t>: (</a:t>
            </a:r>
            <a:r>
              <a:rPr lang="el-GR" sz="2600" dirty="0"/>
              <a:t>είναι Δημιουργός</a:t>
            </a:r>
            <a:r>
              <a:rPr lang="de-DE" sz="2600" dirty="0"/>
              <a:t>– </a:t>
            </a:r>
            <a:r>
              <a:rPr lang="el-GR" sz="2600" dirty="0"/>
              <a:t>και όχι κτίσμα- δημιούργημα</a:t>
            </a:r>
            <a:r>
              <a:rPr lang="de-DE" sz="2600" dirty="0"/>
              <a:t>)</a:t>
            </a:r>
          </a:p>
          <a:p>
            <a:pPr lvl="1">
              <a:defRPr/>
            </a:pPr>
            <a:r>
              <a:rPr lang="el-GR" sz="2600" dirty="0"/>
              <a:t>Ο Λόγος </a:t>
            </a:r>
            <a:r>
              <a:rPr lang="de-DE" sz="2600" dirty="0"/>
              <a:t>=</a:t>
            </a:r>
            <a:r>
              <a:rPr lang="el-GR" sz="2600" dirty="0"/>
              <a:t> Ιησούς</a:t>
            </a:r>
            <a:endParaRPr lang="de-DE" sz="2600" dirty="0"/>
          </a:p>
          <a:p>
            <a:pPr lvl="2">
              <a:defRPr/>
            </a:pPr>
            <a:r>
              <a:rPr lang="el-GR" sz="2600" dirty="0"/>
              <a:t>Ο Λόγος ήταν στην αρχή της Δημιουργίας</a:t>
            </a:r>
            <a:r>
              <a:rPr lang="de-DE" sz="2600" dirty="0"/>
              <a:t>.</a:t>
            </a:r>
          </a:p>
          <a:p>
            <a:pPr lvl="2">
              <a:defRPr/>
            </a:pPr>
            <a:r>
              <a:rPr lang="el-GR" sz="2600" dirty="0"/>
              <a:t>Ο Λόγος προς τον Θεό</a:t>
            </a:r>
            <a:endParaRPr lang="de-DE" sz="2600" dirty="0"/>
          </a:p>
          <a:p>
            <a:pPr lvl="2">
              <a:defRPr/>
            </a:pPr>
            <a:r>
              <a:rPr lang="el-GR" sz="2600" dirty="0" smtClean="0"/>
              <a:t>Θεός ήταν ο Λόγος                                                         </a:t>
            </a:r>
            <a:endParaRPr lang="de-DE" sz="2600" dirty="0" smtClean="0"/>
          </a:p>
          <a:p>
            <a:pPr lvl="1">
              <a:defRPr/>
            </a:pPr>
            <a:r>
              <a:rPr lang="el-GR" sz="2600" dirty="0" smtClean="0"/>
              <a:t>Ο </a:t>
            </a:r>
            <a:r>
              <a:rPr lang="el-GR" sz="2600" dirty="0"/>
              <a:t>Δημιουργός </a:t>
            </a:r>
            <a:endParaRPr lang="de-DE" sz="2600" dirty="0"/>
          </a:p>
          <a:p>
            <a:pPr lvl="2">
              <a:defRPr/>
            </a:pPr>
            <a:r>
              <a:rPr lang="el-GR" sz="2600" dirty="0"/>
              <a:t>Τα πάντα έγιναν δι΄Αυτού</a:t>
            </a:r>
            <a:r>
              <a:rPr lang="de-DE" sz="2600" dirty="0"/>
              <a:t>.</a:t>
            </a:r>
          </a:p>
          <a:p>
            <a:pPr lvl="1">
              <a:defRPr/>
            </a:pPr>
            <a:r>
              <a:rPr lang="el-GR" sz="2600" dirty="0"/>
              <a:t>Ο Χορηγός της ζωής</a:t>
            </a:r>
            <a:r>
              <a:rPr lang="de-DE" sz="2600" dirty="0"/>
              <a:t>:</a:t>
            </a:r>
          </a:p>
          <a:p>
            <a:pPr lvl="2">
              <a:defRPr/>
            </a:pPr>
            <a:r>
              <a:rPr lang="el-GR" sz="2600" dirty="0"/>
              <a:t>Σε Αυτόν/Ένεκα αυτού υπήρξε ζωή</a:t>
            </a:r>
            <a:r>
              <a:rPr lang="de-DE" sz="2600" dirty="0"/>
              <a:t>.</a:t>
            </a:r>
          </a:p>
          <a:p>
            <a:pPr lvl="2">
              <a:defRPr/>
            </a:pPr>
            <a:r>
              <a:rPr lang="el-GR" sz="2600" dirty="0"/>
              <a:t>Κι αυτή η Ζωή Ήταν το Φως των Ανθρώπων που λάμπει στο Σκότος</a:t>
            </a:r>
            <a:r>
              <a:rPr lang="de-DE" sz="2600" dirty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45" y="2665747"/>
            <a:ext cx="1716248" cy="205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07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αντιδράσεις στον Ιησού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l-GR" sz="2800" dirty="0"/>
              <a:t>Ο Ιησούς είναι το </a:t>
            </a:r>
            <a:r>
              <a:rPr lang="el-GR" sz="2800" dirty="0" smtClean="0"/>
              <a:t>Φως  </a:t>
            </a:r>
            <a:r>
              <a:rPr lang="de-DE" sz="2800" dirty="0" smtClean="0"/>
              <a:t>(</a:t>
            </a:r>
            <a:r>
              <a:rPr lang="el-GR" sz="2800" dirty="0"/>
              <a:t>για όλους τους ανθρώπους</a:t>
            </a:r>
            <a:r>
              <a:rPr lang="de-DE" sz="2800" dirty="0"/>
              <a:t>)</a:t>
            </a:r>
          </a:p>
          <a:p>
            <a:endParaRPr lang="el-GR" sz="2800" dirty="0" smtClean="0"/>
          </a:p>
          <a:p>
            <a:endParaRPr lang="el-GR" sz="2800" dirty="0" smtClean="0"/>
          </a:p>
          <a:p>
            <a:pPr marL="0" indent="0">
              <a:buNone/>
            </a:pPr>
            <a:r>
              <a:rPr lang="el-GR" sz="2800" dirty="0" smtClean="0"/>
              <a:t>Ο </a:t>
            </a:r>
            <a:r>
              <a:rPr lang="el-GR" sz="2800" dirty="0"/>
              <a:t>Κόσμος δεν τον δέχθηκε</a:t>
            </a:r>
            <a:r>
              <a:rPr lang="de-DE" sz="2800" dirty="0" smtClean="0"/>
              <a:t>.</a:t>
            </a:r>
            <a:r>
              <a:rPr lang="el-GR" sz="2800" dirty="0" smtClean="0"/>
              <a:t>      Όσοι </a:t>
            </a:r>
            <a:r>
              <a:rPr lang="el-GR" sz="2800" dirty="0"/>
              <a:t>τον δέχθηκαν</a:t>
            </a:r>
            <a:endParaRPr lang="de-DE" sz="2800" dirty="0"/>
          </a:p>
          <a:p>
            <a:pPr marL="0" indent="0">
              <a:buNone/>
            </a:pPr>
            <a:r>
              <a:rPr lang="el-GR" sz="2800" dirty="0" smtClean="0"/>
              <a:t> </a:t>
            </a:r>
          </a:p>
          <a:p>
            <a:endParaRPr lang="el-GR" sz="2800" dirty="0"/>
          </a:p>
          <a:p>
            <a:pPr marL="0" indent="0">
              <a:buNone/>
            </a:pPr>
            <a:r>
              <a:rPr lang="el-GR" sz="2800" dirty="0" smtClean="0"/>
              <a:t>                                                             </a:t>
            </a:r>
            <a:r>
              <a:rPr lang="el-GR" sz="2800" dirty="0"/>
              <a:t>Έγιναν τέκνα Θεού</a:t>
            </a:r>
            <a:endParaRPr lang="de-DE" sz="2800" dirty="0"/>
          </a:p>
          <a:p>
            <a:pPr marL="0" indent="0">
              <a:buNone/>
            </a:pPr>
            <a:r>
              <a:rPr lang="el-GR" sz="2800" dirty="0" smtClean="0"/>
              <a:t>                        </a:t>
            </a:r>
            <a:endParaRPr lang="de-DE" sz="2800" dirty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516684" y="2204864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364088" y="2153444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665664" y="38146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723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ΜΙΑ… ΤΕΛΕΙΑ </a:t>
            </a:r>
            <a:r>
              <a:rPr lang="el-GR" dirty="0" smtClean="0"/>
              <a:t>!! (1 από 2)</a:t>
            </a:r>
            <a:endParaRPr lang="en-US" dirty="0"/>
          </a:p>
        </p:txBody>
      </p:sp>
      <p:pic>
        <p:nvPicPr>
          <p:cNvPr id="4" name="Picture 5" descr="TK Joh1 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636842" cy="312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700338" y="3141662"/>
            <a:ext cx="287337" cy="720725"/>
          </a:xfrm>
          <a:prstGeom prst="downArrow">
            <a:avLst>
              <a:gd name="adj1" fmla="val 50000"/>
              <a:gd name="adj2" fmla="val 62707"/>
            </a:avLst>
          </a:prstGeom>
          <a:solidFill>
            <a:srgbClr val="000099"/>
          </a:solidFill>
          <a:ln w="38100" algn="ctr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827584" y="4941168"/>
            <a:ext cx="712879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Οι Πατέρες+</a:t>
            </a:r>
            <a:r>
              <a:rPr lang="de-DE" sz="2400" dirty="0"/>
              <a:t>Metzger</a:t>
            </a:r>
            <a:r>
              <a:rPr lang="el-GR" sz="2400" dirty="0"/>
              <a:t> βάζουν την τελεία στο τέλος του στ. 3</a:t>
            </a:r>
            <a:r>
              <a:rPr lang="de-DE" sz="2400" dirty="0"/>
              <a:t>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5952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ΜΙΑ… ΤΕΛΕΙΑ !! </a:t>
            </a:r>
            <a:r>
              <a:rPr lang="el-GR" dirty="0" smtClean="0"/>
              <a:t>(2 </a:t>
            </a:r>
            <a:r>
              <a:rPr lang="el-GR" dirty="0"/>
              <a:t>από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Οι </a:t>
            </a:r>
            <a:r>
              <a:rPr lang="de-DE" sz="2000" dirty="0"/>
              <a:t>Nestle-Aland</a:t>
            </a:r>
            <a:r>
              <a:rPr lang="el-GR" sz="2000" dirty="0"/>
              <a:t> +</a:t>
            </a:r>
            <a:r>
              <a:rPr lang="de-DE" sz="2000" dirty="0"/>
              <a:t> </a:t>
            </a:r>
            <a:r>
              <a:rPr lang="de-DE" sz="2000" dirty="0" smtClean="0"/>
              <a:t>United </a:t>
            </a:r>
            <a:r>
              <a:rPr lang="de-DE" sz="2000" dirty="0"/>
              <a:t>Bible Society</a:t>
            </a:r>
            <a:r>
              <a:rPr lang="el-GR" sz="2000" dirty="0"/>
              <a:t> μεταθέτουν την τελεία </a:t>
            </a:r>
            <a:endParaRPr lang="el-GR" sz="2000" dirty="0" smtClean="0"/>
          </a:p>
        </p:txBody>
      </p:sp>
      <p:pic>
        <p:nvPicPr>
          <p:cNvPr id="4" name="Picture 5" descr="TK Joh1 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988840"/>
            <a:ext cx="655272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TK Joh1 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4509120"/>
            <a:ext cx="7416823" cy="1224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139030" y="2924944"/>
            <a:ext cx="287337" cy="720725"/>
          </a:xfrm>
          <a:prstGeom prst="downArrow">
            <a:avLst>
              <a:gd name="adj1" fmla="val 50000"/>
              <a:gd name="adj2" fmla="val 62707"/>
            </a:avLst>
          </a:prstGeom>
          <a:solidFill>
            <a:srgbClr val="FF3300"/>
          </a:solidFill>
          <a:ln w="38100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411760" y="4878660"/>
            <a:ext cx="216023" cy="504701"/>
          </a:xfrm>
          <a:prstGeom prst="downArrow">
            <a:avLst>
              <a:gd name="adj1" fmla="val 50000"/>
              <a:gd name="adj2" fmla="val 62707"/>
            </a:avLst>
          </a:prstGeom>
          <a:solidFill>
            <a:srgbClr val="FF3300"/>
          </a:solidFill>
          <a:ln w="38100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821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Ποικιλία στην Ανάγνωση του Κειμένου</a:t>
            </a:r>
            <a:br>
              <a:rPr lang="el-GR" sz="3600" dirty="0"/>
            </a:br>
            <a:r>
              <a:rPr lang="el-GR" sz="3600" dirty="0"/>
              <a:t>ανάλογα με την τοποθέτηση μιας τελείας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l-GR" sz="2000" dirty="0"/>
              <a:t>Στον στ. 3 οι Πατέρες διαβάζουν</a:t>
            </a:r>
            <a:r>
              <a:rPr lang="de-DE" sz="2000" dirty="0"/>
              <a:t>:</a:t>
            </a:r>
          </a:p>
          <a:p>
            <a:pPr algn="just">
              <a:defRPr/>
            </a:pPr>
            <a:r>
              <a:rPr lang="en-US" sz="2000" dirty="0"/>
              <a:t> </a:t>
            </a:r>
            <a:r>
              <a:rPr lang="el-GR" sz="2000" dirty="0"/>
              <a:t>	</a:t>
            </a:r>
            <a:r>
              <a:rPr lang="en-US" sz="2000" baseline="30000" dirty="0"/>
              <a:t>3</a:t>
            </a:r>
            <a:r>
              <a:rPr lang="el-GR" sz="2000" b="1" dirty="0"/>
              <a:t>Πάντα δι᾽ αὐτοῦ ἐγένετο, καὶ χωρὶς αὐτοῦ ἐγένετο 	οὐδὲ ἕν ὃ γέγονεν</a:t>
            </a:r>
            <a:r>
              <a:rPr lang="el-GR" sz="2000" dirty="0"/>
              <a:t>. (= τα πάντα έγιναν δι’ Αυτού και 	χωρίς Αυτόν δεν έγινε τίποτε ό,τι έχει κτισθεί)</a:t>
            </a:r>
          </a:p>
          <a:p>
            <a:pPr algn="just">
              <a:defRPr/>
            </a:pPr>
            <a:r>
              <a:rPr lang="en-US" sz="2000" dirty="0"/>
              <a:t> </a:t>
            </a:r>
            <a:r>
              <a:rPr lang="el-GR" sz="2000" dirty="0"/>
              <a:t>	</a:t>
            </a:r>
            <a:r>
              <a:rPr lang="en-US" sz="2000" baseline="30000" dirty="0"/>
              <a:t>4 </a:t>
            </a:r>
            <a:r>
              <a:rPr lang="el-GR" sz="2000" b="1" dirty="0"/>
              <a:t>Ἐν αὐτῷ ζωὴ ἦν, καὶ ἡ ζωὴ ἦν τὸ φῶς τῶν 	ἀνθρώπων</a:t>
            </a:r>
            <a:r>
              <a:rPr lang="el-GR" sz="2000" dirty="0"/>
              <a:t>· (= Σε Αυτόν ή ένεκα Αυτού ήταν ζωή και η 	ζωή ήταν το φως των ανθρώπων)</a:t>
            </a:r>
          </a:p>
          <a:p>
            <a:pPr algn="just">
              <a:defRPr/>
            </a:pPr>
            <a:r>
              <a:rPr lang="el-GR" sz="2000" dirty="0" smtClean="0"/>
              <a:t>Ορισμένοι </a:t>
            </a:r>
            <a:r>
              <a:rPr lang="el-GR" sz="2000" dirty="0"/>
              <a:t>(</a:t>
            </a:r>
            <a:r>
              <a:rPr lang="de-DE" sz="2000" dirty="0"/>
              <a:t>Kurt Aland</a:t>
            </a:r>
            <a:r>
              <a:rPr lang="el-GR" sz="2000" dirty="0"/>
              <a:t>) βάζουν την τελεία προηγουμένως</a:t>
            </a:r>
            <a:r>
              <a:rPr lang="de-DE" sz="2000" dirty="0"/>
              <a:t>:</a:t>
            </a:r>
          </a:p>
          <a:p>
            <a:pPr lvl="1" algn="just">
              <a:defRPr/>
            </a:pPr>
            <a:r>
              <a:rPr lang="en-US" sz="2000" baseline="30000" dirty="0"/>
              <a:t>3 </a:t>
            </a:r>
            <a:r>
              <a:rPr lang="el-GR" sz="2000" dirty="0"/>
              <a:t> </a:t>
            </a:r>
            <a:r>
              <a:rPr lang="el-GR" sz="2000" b="1" dirty="0"/>
              <a:t>Πάντα δι᾽ αὐτοῦ ἐγένετο, καὶ χωρὶς αὐτοῦ ἐγένετο οὐδὲ ἕν </a:t>
            </a:r>
            <a:r>
              <a:rPr lang="el-GR" sz="2000" dirty="0"/>
              <a:t> (= τα πάντα έγιναν δι’ Αυτού και χωρίς Αυτόν δεν έγινε 	τίποτε)</a:t>
            </a:r>
          </a:p>
          <a:p>
            <a:pPr algn="just">
              <a:defRPr/>
            </a:pPr>
            <a:r>
              <a:rPr lang="en-US" sz="2000" dirty="0"/>
              <a:t> </a:t>
            </a:r>
            <a:r>
              <a:rPr lang="el-GR" sz="2000" dirty="0"/>
              <a:t>	</a:t>
            </a:r>
            <a:r>
              <a:rPr lang="el-GR" sz="2000" b="1" dirty="0"/>
              <a:t>Ὅ γέγονεν</a:t>
            </a:r>
            <a:r>
              <a:rPr lang="en-US" sz="2000" b="1" baseline="30000" dirty="0"/>
              <a:t>4 </a:t>
            </a:r>
            <a:r>
              <a:rPr lang="el-GR" sz="2000" b="1" dirty="0"/>
              <a:t> Ἐν αὐτῷ ζωὴ ἦν, καὶ ἡ ζωὴ ἦν τὸ φῶς τῶν ἀνθρώπων</a:t>
            </a:r>
            <a:r>
              <a:rPr lang="el-GR" sz="2000" dirty="0"/>
              <a:t> (= ό,τι έγινε δι’ Αυτού ήταν ζωή….)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360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Παραλλαγή </a:t>
            </a:r>
            <a:r>
              <a:rPr lang="el-GR" dirty="0" smtClean="0"/>
              <a:t>Κειμένου (1 από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</a:t>
            </a:r>
            <a:r>
              <a:rPr lang="de-DE" dirty="0"/>
              <a:t>Kurt Aland </a:t>
            </a:r>
            <a:r>
              <a:rPr lang="el-GR" dirty="0"/>
              <a:t>συζητά το Πρόβλημα στο άρθρο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„Über die Bedeutung eines Punktes. (Eine Untersuchung von Joh 1,3-4), in </a:t>
            </a:r>
          </a:p>
          <a:p>
            <a:pPr lvl="2"/>
            <a:r>
              <a:rPr lang="de-DE" dirty="0"/>
              <a:t>Studies in the History and Text of the New Testament in Honor of Kenneth Willis Clark, Hg. Boyd L. Daniels und M. Jack Suggs. S. 161-187. </a:t>
            </a:r>
          </a:p>
          <a:p>
            <a:pPr lvl="3"/>
            <a:r>
              <a:rPr lang="el-GR" dirty="0"/>
              <a:t>Αρχικά στο </a:t>
            </a:r>
            <a:r>
              <a:rPr lang="de-DE" dirty="0"/>
              <a:t>„Zeitschrift für neutestamentliche Wissenschaft, LIX [1968, S. 174-209 erschienen 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162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723</Words>
  <Application>Microsoft Office PowerPoint</Application>
  <PresentationFormat>On-screen Show (4:3)</PresentationFormat>
  <Paragraphs>138</Paragraphs>
  <Slides>18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Θέμα του Office</vt:lpstr>
      <vt:lpstr>Ερμηνεία και ερμηνευτική της Καινής Διαθήκης</vt:lpstr>
      <vt:lpstr>ΕΠΙΜΕΤΡΟ: Ο ΥΜΝΟΣ ΣΤΟΝ ΛΟΓΟ </vt:lpstr>
      <vt:lpstr>ΠΡΟΛΟΓΟΣ Ποιος είναι ο Ιησούς;</vt:lpstr>
      <vt:lpstr>Στην Αρχή του Σύμπαντος Υπήρχε ο Λόγος</vt:lpstr>
      <vt:lpstr>Οι αντιδράσεις στον Ιησού</vt:lpstr>
      <vt:lpstr>ΜΙΑ… ΤΕΛΕΙΑ !! (1 από 2)</vt:lpstr>
      <vt:lpstr>ΜΙΑ… ΤΕΛΕΙΑ !! (2 από 2)</vt:lpstr>
      <vt:lpstr>Ποικιλία στην Ανάγνωση του Κειμένου ανάλογα με την τοποθέτηση μιας τελείας</vt:lpstr>
      <vt:lpstr>Παραλλαγή Κειμένου (1 από 2)</vt:lpstr>
      <vt:lpstr>Παραλλαγή Κειμένου (2 από 2)</vt:lpstr>
      <vt:lpstr>Infos - Hinweise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stelios</cp:lastModifiedBy>
  <cp:revision>192</cp:revision>
  <dcterms:created xsi:type="dcterms:W3CDTF">2012-09-06T09:03:05Z</dcterms:created>
  <dcterms:modified xsi:type="dcterms:W3CDTF">2016-01-17T17:24:27Z</dcterms:modified>
</cp:coreProperties>
</file>