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4"/>
  </p:notesMasterIdLst>
  <p:sldIdLst>
    <p:sldId id="256" r:id="rId3"/>
    <p:sldId id="648" r:id="rId4"/>
    <p:sldId id="650" r:id="rId5"/>
    <p:sldId id="649" r:id="rId6"/>
    <p:sldId id="651" r:id="rId7"/>
    <p:sldId id="652" r:id="rId8"/>
    <p:sldId id="653" r:id="rId9"/>
    <p:sldId id="654" r:id="rId10"/>
    <p:sldId id="655" r:id="rId11"/>
    <p:sldId id="656" r:id="rId12"/>
    <p:sldId id="657" r:id="rId13"/>
    <p:sldId id="658" r:id="rId14"/>
    <p:sldId id="659" r:id="rId15"/>
    <p:sldId id="660" r:id="rId16"/>
    <p:sldId id="661" r:id="rId17"/>
    <p:sldId id="662" r:id="rId18"/>
    <p:sldId id="663" r:id="rId19"/>
    <p:sldId id="664" r:id="rId20"/>
    <p:sldId id="665" r:id="rId21"/>
    <p:sldId id="666" r:id="rId22"/>
    <p:sldId id="667" r:id="rId23"/>
    <p:sldId id="668" r:id="rId24"/>
    <p:sldId id="669" r:id="rId25"/>
    <p:sldId id="670" r:id="rId26"/>
    <p:sldId id="671" r:id="rId27"/>
    <p:sldId id="672" r:id="rId28"/>
    <p:sldId id="673" r:id="rId29"/>
    <p:sldId id="674" r:id="rId30"/>
    <p:sldId id="675" r:id="rId31"/>
    <p:sldId id="676" r:id="rId32"/>
    <p:sldId id="677" r:id="rId33"/>
    <p:sldId id="678" r:id="rId34"/>
    <p:sldId id="290" r:id="rId35"/>
    <p:sldId id="295" r:id="rId36"/>
    <p:sldId id="299" r:id="rId37"/>
    <p:sldId id="292" r:id="rId38"/>
    <p:sldId id="645" r:id="rId39"/>
    <p:sldId id="646" r:id="rId40"/>
    <p:sldId id="293" r:id="rId41"/>
    <p:sldId id="300" r:id="rId42"/>
    <p:sldId id="679" r:id="rId43"/>
  </p:sldIdLst>
  <p:sldSz cx="9144000" cy="6858000" type="screen4x3"/>
  <p:notesSz cx="6858000" cy="9144000"/>
  <p:custDataLst>
    <p:tags r:id="rId45"/>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8"/>
            <p14:sldId id="650"/>
            <p14:sldId id="649"/>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290"/>
            <p14:sldId id="295"/>
            <p14:sldId id="299"/>
            <p14:sldId id="292"/>
            <p14:sldId id="645"/>
            <p14:sldId id="646"/>
          </p14:sldIdLst>
        </p14:section>
        <p14:section name="Untitled Section" id="{0F1CB131-A6BD-43D0-B8D4-1F27CEF7A05E}">
          <p14:sldIdLst>
            <p14:sldId id="293"/>
            <p14:sldId id="300"/>
            <p14:sldId id="67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2" autoAdjust="0"/>
    <p:restoredTop sz="99309" autoAdjust="0"/>
  </p:normalViewPr>
  <p:slideViewPr>
    <p:cSldViewPr>
      <p:cViewPr varScale="1">
        <p:scale>
          <a:sx n="71" d="100"/>
          <a:sy n="71" d="100"/>
        </p:scale>
        <p:origin x="-73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5/2/2016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37</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38</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Κατά τη Διάρκεια της Ανάγνωσης</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hyperlink" Target="%5b1%5d%20http:/creativecommons.org/licenses/by-nc-sa/4.0/"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biblionet.gr/book/31326/Pennart,_Geoffroy_de/%CE%A3%CE%BF%CF%86%CE%AF%CE%B1,_%CE%B7_%CE%B1%CE%B3%CE%B5%CE%BB%CE%B1%CE%B4%CE%AF%CF%84%CF%83%CE%B1_%CF%84%CF%81%CE%B1%CE%B3%CE%BF%CF%85%CE%B4%CE%AF%CF%83%CF%84%CF%81%CE%B9%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biblionet.gr/book/88333/%CE%93%CE%B5%CF%89%CF%81%CE%B3%CE%AD%CE%BB%CE%BB%CE%B7,_%CE%9A%CE%BB%CE%B1%CE%AF%CF%81%CE%B7/%CE%A4%CE%BF_%CE%BC%CE%B9%CE%BA%CF%81%CF%8C_%CE%BC%CE%B1%CF%8D%CF%81%CE%BF_%CE%BA%CE%B1%CE%BB%CE%B1%CE%BC%CE%B1%CF%81%CE%AC%CE%BA%CE%B9_%CE%BA%CE%B1%CE%B9_%CE%BF%CE%B9_%CF%86%CE%AF%CE%BB%CE%BF%CE%B9_%CF%84%CE%BF%CF%85" TargetMode="External"/><Relationship Id="rId4" Type="http://schemas.openxmlformats.org/officeDocument/2006/relationships/hyperlink" Target="http://www.biblionet.gr/book/67803/Moss,_Miriam/%CE%97_%CE%B5%CF%80%CE%AF%CE%B8%CE%B5%CF%83%CE%B7_%CF%84%CE%B7%CF%82_%CF%88%CE%B5%CE%AF%CF%81%CE%B1%CF%8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biblionet.gr/book/20008/%CE%9A%CF%85%CF%81%CE%B9%CF%84%CF%83%CF%8C%CF%80%CE%BF%CF%85%CE%BB%CE%BF%CF%82,_%CE%91%CE%BB%CE%AD%CE%BE%CE%B7%CF%82/%CE%A4%CE%BF_%CF%80%CE%B1%CF%81%CE%B1%CE%BC%CF%8D%CE%B8%CE%B9_%CE%BC%CE%B5_%CF%84%CE%B1_%CF%87%CF%81%CF%8E%CE%BC%CE%B1%CF%84%CE%B1" TargetMode="External"/><Relationship Id="rId7" Type="http://schemas.openxmlformats.org/officeDocument/2006/relationships/hyperlink" Target="https://pixabay.com/en/houses-water-south-bohemia-67032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ixabay.com/en/train-path-stop-bohemia-599427/" TargetMode="External"/><Relationship Id="rId5" Type="http://schemas.openxmlformats.org/officeDocument/2006/relationships/hyperlink" Target="http://www.biblionet.gr/book/33611/MacDonald,_Amy/%CE%9F_%CE%BC%CE%B9%CE%BA%CF%81%CF%8C%CF%82_%CE%BA%CE%AC%CF%83%CF%84%CE%BF%CF%81%CE%B1%CF%82_%CE%BA%CE%B1%CE%B9_%CE%B7_%CE%B7%CF%87%CF%8E" TargetMode="External"/><Relationship Id="rId4" Type="http://schemas.openxmlformats.org/officeDocument/2006/relationships/hyperlink" Target="http://www.biblionet.gr/book/20011/%CE%96%CE%B1%CF%81%CE%B1%CE%BC%CF%80%CE%BF%CF%8D%CE%BA%CE%B1,_%CE%A3%CE%BF%CF%86%CE%AF%CE%B1/%CE%A4%CE%BF_%CE%B2%CF%81%CF%89%CE%BC%CE%BF%CF%87%CF%8E%CF%81%CE%B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iblionet.gr/book/24326/%CE%A4%CF%81%CE%B9%CE%B2%CE%B9%CE%B6%CE%AC%CF%82,_%CE%95%CF%85%CE%B3%CE%AD%CE%BD%CE%B9%CE%BF%CF%82/%CE%9F_%CE%BA%CF%81%CE%BF%CE%BA%CF%8C%CE%B4%CE%B5%CE%B9%CE%BB%CE%BF%CF%82_%CF%80%CE%BF%CF%85_%CF%80%CE%AE%CE%B3%CE%B5_%CF%83%CF%84%CE%BF%CE%BD_%CE%BF%CE%B4%CE%BF%CE%BD%CF%84%CE%BF%CE%B3%CE%B9%CE%B1%CF%84%CF%81%CF%8C"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biblionet.gr/book/177392/%CE%A4%CF%81%CE%B9%CE%B2%CE%B9%CE%B6%CE%AC%CF%82,_%CE%95%CF%85%CE%B3%CE%AD%CE%BD%CE%B9%CE%BF%CF%82/%CE%91%CE%BB%CF%86%CE%B1%CE%B2%CE%B7%CF%84%CE%AC%CF%81%CE%B9_%CE%BC%CE%B5_%CE%B3%CE%BB%CF%89%CF%83%CF%83%CE%BF%CE%B4%CE%AD%CF%84%CE%B5%CF%82" TargetMode="External"/><Relationship Id="rId4" Type="http://schemas.openxmlformats.org/officeDocument/2006/relationships/hyperlink" Target="http://www.biblionet.gr/book/50797/Schlenz,_Kester/%CE%97_%CE%9C%CE%B9%CE%BC%CE%AE_%CE%BC%CE%B5_%CF%84%CE%B1_%CE%BC%CE%B5%CE%B3%CE%AC%CE%BB%CE%B1_%CE%B1%CF%86%CF%84%CE%B9%CE%A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Κατά τη Διάρκεια της Ανάγνωσης</a:t>
            </a:r>
            <a:endParaRPr lang="en-US" sz="2800" dirty="0" smtClean="0"/>
          </a:p>
          <a:p>
            <a:endParaRPr lang="en-GB" sz="2800" dirty="0" smtClean="0"/>
          </a:p>
          <a:p>
            <a:r>
              <a:rPr lang="el-GR" sz="2800" dirty="0" smtClean="0"/>
              <a:t>Αγγελική 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«Θεατρική </a:t>
            </a:r>
            <a:r>
              <a:rPr lang="el-GR" dirty="0"/>
              <a:t>ανάγνωση» (</a:t>
            </a:r>
            <a:r>
              <a:rPr lang="el-GR" dirty="0" smtClean="0"/>
              <a:t>1/2)</a:t>
            </a:r>
            <a:endParaRPr lang="el-GR" dirty="0"/>
          </a:p>
        </p:txBody>
      </p:sp>
      <p:sp>
        <p:nvSpPr>
          <p:cNvPr id="5" name="Content Placeholder 4"/>
          <p:cNvSpPr>
            <a:spLocks noGrp="1"/>
          </p:cNvSpPr>
          <p:nvPr>
            <p:ph sz="half" idx="1"/>
          </p:nvPr>
        </p:nvSpPr>
        <p:spPr/>
        <p:txBody>
          <a:bodyPr>
            <a:noAutofit/>
          </a:bodyPr>
          <a:lstStyle/>
          <a:p>
            <a:pPr marL="0" indent="0">
              <a:buNone/>
            </a:pPr>
            <a:r>
              <a:rPr lang="el-GR" sz="2600" dirty="0"/>
              <a:t>Σε βιβλία όπου γλωσσικά </a:t>
            </a:r>
            <a:r>
              <a:rPr lang="el-GR" sz="2600" dirty="0" smtClean="0"/>
              <a:t>μοτίβα επαναλαμβάνονται </a:t>
            </a:r>
            <a:r>
              <a:rPr lang="el-GR" sz="2600" dirty="0"/>
              <a:t>(π.χ. Το μικρό μαύρο καλαμαράκι και οι φίλοι του) η νηπιαγωγός ως αφηγήτρια και κάποια παιδιά ως ήρωες προετοιμάζουν μια ‘εμπλουτισμένη’ ανάγνωση του βιβλίου. </a:t>
            </a:r>
          </a:p>
          <a:p>
            <a:endParaRPr lang="el-GR" sz="2600" dirty="0"/>
          </a:p>
          <a:p>
            <a:endParaRPr lang="el-GR" sz="2600" dirty="0"/>
          </a:p>
        </p:txBody>
      </p:sp>
      <p:pic>
        <p:nvPicPr>
          <p:cNvPr id="7" name="Picture 9" descr="ΕΞΩΦΥΛΛΟ"/>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844824"/>
            <a:ext cx="3707655" cy="343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28384" y="5341585"/>
            <a:ext cx="472173" cy="360040"/>
          </a:xfrm>
          <a:prstGeom prst="rect">
            <a:avLst/>
          </a:prstGeom>
        </p:spPr>
        <p:txBody>
          <a:bodyPr vert="horz" wrap="square" lIns="91440" tIns="45720" rIns="91440" bIns="45720" rtlCol="0" anchor="ctr">
            <a:noAutofit/>
          </a:bodyPr>
          <a:lstStyle/>
          <a:p>
            <a:r>
              <a:rPr lang="el-GR" b="1" dirty="0" smtClean="0">
                <a:latin typeface="+mj-lt"/>
              </a:rPr>
              <a:t>[3]</a:t>
            </a:r>
          </a:p>
        </p:txBody>
      </p:sp>
    </p:spTree>
    <p:custDataLst>
      <p:tags r:id="rId1"/>
    </p:custDataLst>
    <p:extLst>
      <p:ext uri="{BB962C8B-B14F-4D97-AF65-F5344CB8AC3E}">
        <p14:creationId xmlns:p14="http://schemas.microsoft.com/office/powerpoint/2010/main" val="379938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«Θεατρική ανάγνωση</a:t>
            </a:r>
            <a:r>
              <a:rPr lang="el-GR" dirty="0" smtClean="0"/>
              <a:t>» (2/2</a:t>
            </a:r>
            <a:r>
              <a:rPr lang="el-GR" dirty="0"/>
              <a:t>)</a:t>
            </a:r>
          </a:p>
        </p:txBody>
      </p:sp>
      <p:sp>
        <p:nvSpPr>
          <p:cNvPr id="5" name="Content Placeholder 4"/>
          <p:cNvSpPr>
            <a:spLocks noGrp="1"/>
          </p:cNvSpPr>
          <p:nvPr>
            <p:ph sz="half" idx="1"/>
          </p:nvPr>
        </p:nvSpPr>
        <p:spPr/>
        <p:txBody>
          <a:bodyPr>
            <a:noAutofit/>
          </a:bodyPr>
          <a:lstStyle/>
          <a:p>
            <a:pPr marL="0" indent="0">
              <a:buNone/>
            </a:pPr>
            <a:r>
              <a:rPr lang="el-GR" sz="2600" dirty="0" smtClean="0"/>
              <a:t>Η </a:t>
            </a:r>
            <a:r>
              <a:rPr lang="el-GR" sz="2600" dirty="0"/>
              <a:t>νηπιαγωγός διαβάζει και κάθε φορά που κάποιος χαρακτήρας μιλά, το παιδί που παίζει τον αντίστοιχο ρόλο σηκώνει την εικόνα του ήρωα (η απλούστερη μορφή μια έγχρωμη φωτοτυπία στερεωμένη πάνω σε ένα ξυλάκι) και λέει εκείνος τα λόγια του.  </a:t>
            </a:r>
          </a:p>
          <a:p>
            <a:endParaRPr lang="el-GR" sz="2600" dirty="0"/>
          </a:p>
          <a:p>
            <a:endParaRPr lang="el-GR" sz="2600" dirty="0"/>
          </a:p>
          <a:p>
            <a:endParaRPr lang="el-GR" sz="2600" dirty="0"/>
          </a:p>
        </p:txBody>
      </p:sp>
      <p:pic>
        <p:nvPicPr>
          <p:cNvPr id="2050" name="Picture 2" descr="οι χαρακτήρες του βιβλί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254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196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«Μπες στο </a:t>
            </a:r>
            <a:r>
              <a:rPr lang="el-GR" dirty="0"/>
              <a:t>παραμύθι» (1/2)</a:t>
            </a:r>
          </a:p>
        </p:txBody>
      </p:sp>
      <p:sp>
        <p:nvSpPr>
          <p:cNvPr id="6" name="Content Placeholder 5"/>
          <p:cNvSpPr>
            <a:spLocks noGrp="1"/>
          </p:cNvSpPr>
          <p:nvPr>
            <p:ph idx="1"/>
          </p:nvPr>
        </p:nvSpPr>
        <p:spPr/>
        <p:txBody>
          <a:bodyPr>
            <a:normAutofit/>
          </a:bodyPr>
          <a:lstStyle/>
          <a:p>
            <a:pPr marL="0" indent="0">
              <a:buNone/>
            </a:pPr>
            <a:r>
              <a:rPr lang="el-GR" dirty="0"/>
              <a:t>Καθώς η ανάγνωση μιας ιστορίας επιτρέπει στους αναγνώστες να δουν τον κόσμο με τα μάτια των </a:t>
            </a:r>
            <a:r>
              <a:rPr lang="el-GR" dirty="0" err="1"/>
              <a:t>παραμυθικών</a:t>
            </a:r>
            <a:r>
              <a:rPr lang="el-GR" dirty="0"/>
              <a:t> ηρώων, η νηπιαγωγός προσπαθεί να πετύχει την ταύτισή τους άλλοτε με ερωτήσεις (π.χ. Πώς αισθανόταν η Κοκκινοσκουφίτσα μόνη στο δάσος;) και άλλοτε με πιο ενεργητικούς τρόπους (π.χ. γυαλιά που δείχνουν τον κόσμο διαφορετικό). </a:t>
            </a:r>
          </a:p>
        </p:txBody>
      </p:sp>
    </p:spTree>
    <p:extLst>
      <p:ext uri="{BB962C8B-B14F-4D97-AF65-F5344CB8AC3E}">
        <p14:creationId xmlns:p14="http://schemas.microsoft.com/office/powerpoint/2010/main" val="345356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«Μπες στο παραμύθι</a:t>
            </a:r>
            <a:r>
              <a:rPr lang="el-GR" dirty="0" smtClean="0"/>
              <a:t>» (2/2</a:t>
            </a:r>
            <a:r>
              <a:rPr lang="el-GR" dirty="0"/>
              <a:t>)</a:t>
            </a:r>
          </a:p>
        </p:txBody>
      </p:sp>
      <p:sp>
        <p:nvSpPr>
          <p:cNvPr id="5" name="Content Placeholder 4"/>
          <p:cNvSpPr>
            <a:spLocks noGrp="1"/>
          </p:cNvSpPr>
          <p:nvPr>
            <p:ph sz="half" idx="1"/>
          </p:nvPr>
        </p:nvSpPr>
        <p:spPr/>
        <p:txBody>
          <a:bodyPr/>
          <a:lstStyle/>
          <a:p>
            <a:pPr marL="0" indent="0">
              <a:buNone/>
            </a:pPr>
            <a:r>
              <a:rPr lang="el-GR" dirty="0"/>
              <a:t>Π.χ. Για το </a:t>
            </a:r>
            <a:r>
              <a:rPr lang="el-GR" dirty="0" err="1"/>
              <a:t>Βρωμοχώρι</a:t>
            </a:r>
            <a:r>
              <a:rPr lang="el-GR" dirty="0"/>
              <a:t> και Το Παραμύθι με τα χρώματα μαύρα γυαλιά σε κάνουν να βλέπεις έναν κόσμο χωρίς χρώματα. </a:t>
            </a:r>
          </a:p>
          <a:p>
            <a:endParaRPr lang="el-GR" dirty="0"/>
          </a:p>
        </p:txBody>
      </p:sp>
      <p:pic>
        <p:nvPicPr>
          <p:cNvPr id="3074" name="Picture 2" descr="Εξώφυλλο βιβλίου &quot;το Βρωμοχώρι&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07" y="4384528"/>
            <a:ext cx="3951287"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78321" y="4038007"/>
            <a:ext cx="472173" cy="360040"/>
          </a:xfrm>
          <a:prstGeom prst="rect">
            <a:avLst/>
          </a:prstGeom>
        </p:spPr>
        <p:txBody>
          <a:bodyPr vert="horz" wrap="square" lIns="91440" tIns="45720" rIns="91440" bIns="45720" rtlCol="0" anchor="ctr">
            <a:noAutofit/>
          </a:bodyPr>
          <a:lstStyle/>
          <a:p>
            <a:r>
              <a:rPr lang="el-GR" b="1" dirty="0" smtClean="0">
                <a:latin typeface="+mj-lt"/>
              </a:rPr>
              <a:t>[4]</a:t>
            </a:r>
          </a:p>
        </p:txBody>
      </p:sp>
      <p:pic>
        <p:nvPicPr>
          <p:cNvPr id="3075" name="Picture 3" descr="τα παιδιά με μαύρα γυαλιά"/>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22622" y="1820844"/>
            <a:ext cx="3021785" cy="42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5526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«Ζωντάνευσε την ιστορία»</a:t>
            </a:r>
            <a:endParaRPr lang="el-GR" dirty="0"/>
          </a:p>
        </p:txBody>
      </p:sp>
      <p:sp>
        <p:nvSpPr>
          <p:cNvPr id="5" name="Content Placeholder 4"/>
          <p:cNvSpPr>
            <a:spLocks noGrp="1"/>
          </p:cNvSpPr>
          <p:nvPr>
            <p:ph sz="half" idx="1"/>
          </p:nvPr>
        </p:nvSpPr>
        <p:spPr>
          <a:xfrm>
            <a:off x="457200" y="1600200"/>
            <a:ext cx="4834880" cy="4525963"/>
          </a:xfrm>
        </p:spPr>
        <p:txBody>
          <a:bodyPr>
            <a:noAutofit/>
          </a:bodyPr>
          <a:lstStyle/>
          <a:p>
            <a:pPr marL="0" indent="0">
              <a:buNone/>
            </a:pPr>
            <a:r>
              <a:rPr lang="el-GR" sz="2600" dirty="0"/>
              <a:t>Για βιβλία που προσφέρονται, όπως Ο σκαντζόχοιρος που έχασε τα αγκάθια του, η τάξη δημιουργεί ένα πρόπλασμα σκαντζόχοιρου με αγκάθια-οδοντογλυφίδες. Κάθε φορά που η ιστορία αναφέρει ότι κάποιος τού πήρε ένα αγκάθι κάποιο παιδί το βγάζει από τον σκαντζόχοιρο. Επιπλέον στο τέλος όλα τα παιδιά προσθέτουν τα καλαμάκια. </a:t>
            </a:r>
          </a:p>
          <a:p>
            <a:endParaRPr lang="el-GR" sz="2600" dirty="0"/>
          </a:p>
        </p:txBody>
      </p:sp>
      <p:pic>
        <p:nvPicPr>
          <p:cNvPr id="1026" name="Picture 2" descr="σκαντζόχοιρο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1777322"/>
            <a:ext cx="3096344" cy="431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62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«Οι ήχοι του </a:t>
            </a:r>
            <a:r>
              <a:rPr lang="el-GR" dirty="0"/>
              <a:t>παραμυθιού» (</a:t>
            </a:r>
            <a:r>
              <a:rPr lang="el-GR" dirty="0" smtClean="0"/>
              <a:t>1/3)</a:t>
            </a:r>
            <a:endParaRPr lang="el-GR" dirty="0"/>
          </a:p>
        </p:txBody>
      </p:sp>
      <p:sp>
        <p:nvSpPr>
          <p:cNvPr id="5" name="Content Placeholder 4"/>
          <p:cNvSpPr>
            <a:spLocks noGrp="1"/>
          </p:cNvSpPr>
          <p:nvPr>
            <p:ph sz="half" idx="1"/>
          </p:nvPr>
        </p:nvSpPr>
        <p:spPr/>
        <p:txBody>
          <a:bodyPr>
            <a:noAutofit/>
          </a:bodyPr>
          <a:lstStyle/>
          <a:p>
            <a:pPr marL="0" indent="0">
              <a:buNone/>
            </a:pPr>
            <a:r>
              <a:rPr lang="el-GR" dirty="0"/>
              <a:t>Τα παιδιά πειραματίζονται για τη δημιουργία των ήχων που ακούγονται σε ένα παραμύθι, αφού θα ήταν ωραίο να μπορούσαν να συνοδεύσουν τόσο την ανάγνωση όσο και τη δραματοποίησή του με τους κατάλληλους ήχους. </a:t>
            </a:r>
          </a:p>
        </p:txBody>
      </p:sp>
      <p:pic>
        <p:nvPicPr>
          <p:cNvPr id="5122" name="Picture 2" descr="τα παιδιά κουνάνε αντικείμενα και παράγουν ήχου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72731"/>
            <a:ext cx="4038600" cy="338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35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«Οι ήχοι του παραμυθιού</a:t>
            </a:r>
            <a:r>
              <a:rPr lang="el-GR" dirty="0" smtClean="0"/>
              <a:t>» (2/3)</a:t>
            </a:r>
            <a:endParaRPr lang="el-GR" dirty="0"/>
          </a:p>
        </p:txBody>
      </p:sp>
      <p:sp>
        <p:nvSpPr>
          <p:cNvPr id="5" name="Content Placeholder 4"/>
          <p:cNvSpPr>
            <a:spLocks noGrp="1"/>
          </p:cNvSpPr>
          <p:nvPr>
            <p:ph sz="half" idx="1"/>
          </p:nvPr>
        </p:nvSpPr>
        <p:spPr>
          <a:xfrm>
            <a:off x="457200" y="1600200"/>
            <a:ext cx="3898776" cy="4525963"/>
          </a:xfrm>
        </p:spPr>
        <p:txBody>
          <a:bodyPr>
            <a:noAutofit/>
          </a:bodyPr>
          <a:lstStyle/>
          <a:p>
            <a:pPr marL="0" indent="0">
              <a:buNone/>
            </a:pPr>
            <a:r>
              <a:rPr lang="el-GR" dirty="0" smtClean="0"/>
              <a:t>Πειραματίζονται </a:t>
            </a:r>
            <a:r>
              <a:rPr lang="el-GR" dirty="0"/>
              <a:t>συχνά με διάφορους ήχους και δημιουργούν ένα αρχείο παραγωγής τους με απλά μέσα. Πώς θα κάνουν τη βροχή; Μήπως με ένα μεταλλικό κουτί και ρύζι;</a:t>
            </a:r>
          </a:p>
          <a:p>
            <a:endParaRPr lang="el-GR" dirty="0"/>
          </a:p>
        </p:txBody>
      </p:sp>
      <p:pic>
        <p:nvPicPr>
          <p:cNvPr id="10" name="Picture 4" descr="μεταλλικό κουτί και ρύζ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0" y="1700808"/>
            <a:ext cx="4038600" cy="3288762"/>
          </a:xfrm>
        </p:spPr>
      </p:pic>
    </p:spTree>
    <p:extLst>
      <p:ext uri="{BB962C8B-B14F-4D97-AF65-F5344CB8AC3E}">
        <p14:creationId xmlns:p14="http://schemas.microsoft.com/office/powerpoint/2010/main" val="294161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ήχοι του παραμυθιού</a:t>
            </a:r>
            <a:r>
              <a:rPr lang="el-GR" dirty="0" smtClean="0"/>
              <a:t>» (3/3)</a:t>
            </a:r>
            <a:endParaRPr lang="el-GR" dirty="0"/>
          </a:p>
        </p:txBody>
      </p:sp>
      <p:sp>
        <p:nvSpPr>
          <p:cNvPr id="3" name="Content Placeholder 2"/>
          <p:cNvSpPr>
            <a:spLocks noGrp="1"/>
          </p:cNvSpPr>
          <p:nvPr>
            <p:ph sz="half" idx="1"/>
          </p:nvPr>
        </p:nvSpPr>
        <p:spPr>
          <a:xfrm>
            <a:off x="457200" y="1600200"/>
            <a:ext cx="4114800" cy="4525963"/>
          </a:xfrm>
        </p:spPr>
        <p:txBody>
          <a:bodyPr>
            <a:normAutofit/>
          </a:bodyPr>
          <a:lstStyle/>
          <a:p>
            <a:pPr marL="0" indent="0">
              <a:buNone/>
            </a:pPr>
            <a:r>
              <a:rPr lang="el-GR" sz="2600" dirty="0"/>
              <a:t>Το άγριο μπουμπουνητό; Μήπως να χρησιμοποιήσουν τα σιδερένια </a:t>
            </a:r>
            <a:r>
              <a:rPr lang="el-GR" sz="2600" dirty="0" err="1"/>
              <a:t>πιατίνια</a:t>
            </a:r>
            <a:r>
              <a:rPr lang="el-GR" sz="2600" dirty="0"/>
              <a:t>; Τον καλπασμό του αλόγου; Μήπως χτυπώντας τις παλάμες τους; Το βάδισμα πάνω στο παγωμένο χιόνι; Θα βοηθούσε μια ζελατίνα;</a:t>
            </a:r>
          </a:p>
        </p:txBody>
      </p:sp>
      <p:pic>
        <p:nvPicPr>
          <p:cNvPr id="18" name="Picture 3" descr="σιδερένια πιατίνια και ζελατίν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flipH="1">
            <a:off x="4782190" y="1600200"/>
            <a:ext cx="37706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04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«Οδήγησε εσύ»</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Όταν οι ιστορίες εμπλέκουν μετακινήσεις σε τόπο, η νηπιαγωγός ενδέχεται να δώσει στα παιδιά ένα Α4 με σημειωμένες επάνω τις διάφορες τοποθεσίες. Κατά διάρκεια της ανάγνωσης τα παιδιά σημειώνουν με μολύβι τη διαδρομή πάνω στο χαρτί τους.</a:t>
            </a:r>
          </a:p>
          <a:p>
            <a:endParaRPr lang="el-GR" sz="2600" dirty="0"/>
          </a:p>
        </p:txBody>
      </p:sp>
      <p:pic>
        <p:nvPicPr>
          <p:cNvPr id="7170" name="Picture 2" descr="σπιτάκια και διαδρομέ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96659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13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«Θέατρο αντικειμένων»</a:t>
            </a:r>
            <a:endParaRPr lang="el-GR" dirty="0"/>
          </a:p>
        </p:txBody>
      </p:sp>
      <p:sp>
        <p:nvSpPr>
          <p:cNvPr id="3" name="Content Placeholder 2"/>
          <p:cNvSpPr>
            <a:spLocks noGrp="1"/>
          </p:cNvSpPr>
          <p:nvPr>
            <p:ph sz="half" idx="1"/>
          </p:nvPr>
        </p:nvSpPr>
        <p:spPr/>
        <p:txBody>
          <a:bodyPr>
            <a:noAutofit/>
          </a:bodyPr>
          <a:lstStyle/>
          <a:p>
            <a:pPr marL="0" indent="0">
              <a:buNone/>
            </a:pPr>
            <a:r>
              <a:rPr lang="el-GR" sz="2500" dirty="0"/>
              <a:t>Με τη βοήθεια μιας μακέτας που αναπαριστά το χώρο της ιστορίας και αντικειμένων που παριστάνουν τους πρωταγωνιστές της, η νηπιαγωγός παράλληλα με την ανάγνωση της ιστορίας αναπαριστά τις σκηνές της ιστορίας. Αργότερα, με τη βοήθειά τους, τα παιδιά την </a:t>
            </a:r>
            <a:r>
              <a:rPr lang="el-GR" sz="2500" dirty="0" err="1"/>
              <a:t>αναδιηγούνται</a:t>
            </a:r>
            <a:r>
              <a:rPr lang="el-GR" sz="2500" dirty="0"/>
              <a:t>.</a:t>
            </a:r>
          </a:p>
          <a:p>
            <a:endParaRPr lang="el-GR" sz="2500" dirty="0"/>
          </a:p>
        </p:txBody>
      </p:sp>
      <p:pic>
        <p:nvPicPr>
          <p:cNvPr id="8194" name="Picture 2" descr="αναπαράσταση σκηνών της ιστορία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78099" y="1600200"/>
            <a:ext cx="397880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20072" y="4365104"/>
            <a:ext cx="472173" cy="360040"/>
          </a:xfrm>
          <a:prstGeom prst="rect">
            <a:avLst/>
          </a:prstGeom>
        </p:spPr>
        <p:txBody>
          <a:bodyPr vert="horz" wrap="square" lIns="91440" tIns="45720" rIns="91440" bIns="45720" rtlCol="0" anchor="ctr">
            <a:noAutofit/>
          </a:bodyPr>
          <a:lstStyle/>
          <a:p>
            <a:r>
              <a:rPr lang="el-GR" b="1" dirty="0" smtClean="0">
                <a:latin typeface="+mj-lt"/>
              </a:rPr>
              <a:t>[5]</a:t>
            </a:r>
          </a:p>
        </p:txBody>
      </p:sp>
    </p:spTree>
    <p:custDataLst>
      <p:tags r:id="rId1"/>
    </p:custDataLst>
    <p:extLst>
      <p:ext uri="{BB962C8B-B14F-4D97-AF65-F5344CB8AC3E}">
        <p14:creationId xmlns:p14="http://schemas.microsoft.com/office/powerpoint/2010/main" val="279268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a:t>Τα παιδιά συμμετέχουν στη διαδικασία της </a:t>
            </a:r>
            <a:r>
              <a:rPr lang="el-GR" smtClean="0"/>
              <a:t>ανάγνωσης      </a:t>
            </a:r>
            <a:endParaRPr lang="el-GR"/>
          </a:p>
        </p:txBody>
      </p:sp>
      <p:sp>
        <p:nvSpPr>
          <p:cNvPr id="5" name="Content Placeholder 4"/>
          <p:cNvSpPr>
            <a:spLocks noGrp="1"/>
          </p:cNvSpPr>
          <p:nvPr>
            <p:ph sz="half" idx="1"/>
          </p:nvPr>
        </p:nvSpPr>
        <p:spPr/>
        <p:txBody>
          <a:bodyPr>
            <a:noAutofit/>
          </a:bodyPr>
          <a:lstStyle/>
          <a:p>
            <a:pPr marL="0" indent="0">
              <a:buNone/>
            </a:pPr>
            <a:r>
              <a:rPr lang="el-GR" dirty="0"/>
              <a:t>Είναι ευχής έργο τα παιδιά να συμμετέχουν ενεργά και με διαφόρους τρόπους στην ανάγνωση του βιβλίου. Με αυτό τον τρόπο τονώνεται το ενδιαφέρον τους και εξασφαλίζεται η προσοχή τους.</a:t>
            </a:r>
          </a:p>
          <a:p>
            <a:endParaRPr lang="el-GR" dirty="0"/>
          </a:p>
        </p:txBody>
      </p:sp>
      <p:pic>
        <p:nvPicPr>
          <p:cNvPr id="8" name="Picture 4" descr="Η νηπιαγωγός διαβάζει το βιβλίο."/>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4644008" y="1772816"/>
            <a:ext cx="4038600" cy="3444325"/>
          </a:xfrm>
          <a:noFill/>
        </p:spPr>
      </p:pic>
    </p:spTree>
    <p:extLst>
      <p:ext uri="{BB962C8B-B14F-4D97-AF65-F5344CB8AC3E}">
        <p14:creationId xmlns:p14="http://schemas.microsoft.com/office/powerpoint/2010/main" val="210581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«Εικόνες στον αέρα»</a:t>
            </a:r>
            <a:endParaRPr lang="el-GR" dirty="0"/>
          </a:p>
        </p:txBody>
      </p:sp>
      <p:sp>
        <p:nvSpPr>
          <p:cNvPr id="3" name="Content Placeholder 2"/>
          <p:cNvSpPr>
            <a:spLocks noGrp="1"/>
          </p:cNvSpPr>
          <p:nvPr>
            <p:ph sz="half" idx="1"/>
          </p:nvPr>
        </p:nvSpPr>
        <p:spPr>
          <a:xfrm>
            <a:off x="457200" y="1600201"/>
            <a:ext cx="4038600" cy="1972816"/>
          </a:xfrm>
        </p:spPr>
        <p:txBody>
          <a:bodyPr>
            <a:noAutofit/>
          </a:bodyPr>
          <a:lstStyle/>
          <a:p>
            <a:pPr marL="0" indent="0">
              <a:buNone/>
            </a:pPr>
            <a:r>
              <a:rPr lang="el-GR" sz="2400" dirty="0"/>
              <a:t>Πριν την ανάγνωση ενός βιβλίου η νηπιαγωγός μοιράζει στα παιδιά φωτοτυπίες από τις εικόνες του. </a:t>
            </a:r>
          </a:p>
        </p:txBody>
      </p:sp>
      <p:pic>
        <p:nvPicPr>
          <p:cNvPr id="5" name="Picture 9" descr="φωτοτυπίες από τις εικόνες του βιβλίου"/>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4572000" y="1700808"/>
            <a:ext cx="4038600" cy="181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7544" y="3875810"/>
            <a:ext cx="8136904" cy="1938992"/>
          </a:xfrm>
          <a:prstGeom prst="rect">
            <a:avLst/>
          </a:prstGeom>
        </p:spPr>
        <p:txBody>
          <a:bodyPr vert="horz" lIns="91440" tIns="45720" rIns="91440" bIns="45720" rtlCol="0">
            <a:noAutofit/>
          </a:bodyPr>
          <a:lstStyle/>
          <a:p>
            <a:pPr>
              <a:spcBef>
                <a:spcPct val="20000"/>
              </a:spcBef>
              <a:buFont typeface="Arial" pitchFamily="34" charset="0"/>
              <a:buNone/>
            </a:pPr>
            <a:r>
              <a:rPr lang="el-GR" sz="2400" dirty="0"/>
              <a:t>Κάθε παιδί παρατηρεί και περιγράφει την εικόνα του. Κατά τη διάρκεια της ανάγνωσης κάθε σελίδας, το παιδί που νομίζει ότι έχει την εικόνα της συγκεκριμένης σελίδας τη σηκώνει ψηλά στον αέρα. Η νηπιαγωγός γυρίζει προς τη μεριά τους το βιβλίο και αποκαλύπτει στα παιδιά την εικόνα.</a:t>
            </a:r>
          </a:p>
        </p:txBody>
      </p:sp>
    </p:spTree>
    <p:custDataLst>
      <p:tags r:id="rId1"/>
    </p:custDataLst>
    <p:extLst>
      <p:ext uri="{BB962C8B-B14F-4D97-AF65-F5344CB8AC3E}">
        <p14:creationId xmlns:p14="http://schemas.microsoft.com/office/powerpoint/2010/main" val="3038294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«Συμπληρώνοντας επεισόδια» (1/4)</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Καθώς η νηπιαγωγός διαβάζει ένα βιβλίο, διακόπτει για λίγο την ανάγνωση και ζητά από τα παιδιά να εμπλουτίσουν με καινούργια, δικά τους επεισόδια την ιστορία</a:t>
            </a:r>
            <a:r>
              <a:rPr lang="el-GR" dirty="0" smtClean="0"/>
              <a:t>.</a:t>
            </a:r>
            <a:endParaRPr lang="el-GR" dirty="0"/>
          </a:p>
        </p:txBody>
      </p:sp>
      <p:pic>
        <p:nvPicPr>
          <p:cNvPr id="5" name="Content Placeholder 3" descr="Η νηπιαγωγός διαβάζει το βιβλίο."/>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72816"/>
            <a:ext cx="4038600" cy="3213852"/>
          </a:xfrm>
        </p:spPr>
      </p:pic>
    </p:spTree>
    <p:extLst>
      <p:ext uri="{BB962C8B-B14F-4D97-AF65-F5344CB8AC3E}">
        <p14:creationId xmlns:p14="http://schemas.microsoft.com/office/powerpoint/2010/main" val="1236425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«Συμπληρώνοντας επεισόδια</a:t>
            </a:r>
            <a:r>
              <a:rPr lang="el-GR" dirty="0" smtClean="0"/>
              <a:t>» (2/4)</a:t>
            </a:r>
            <a:endParaRPr lang="el-GR" dirty="0"/>
          </a:p>
        </p:txBody>
      </p:sp>
      <p:sp>
        <p:nvSpPr>
          <p:cNvPr id="3" name="Content Placeholder 2"/>
          <p:cNvSpPr>
            <a:spLocks noGrp="1"/>
          </p:cNvSpPr>
          <p:nvPr>
            <p:ph sz="half" idx="1"/>
          </p:nvPr>
        </p:nvSpPr>
        <p:spPr/>
        <p:txBody>
          <a:bodyPr>
            <a:noAutofit/>
          </a:bodyPr>
          <a:lstStyle/>
          <a:p>
            <a:pPr marL="0" indent="0">
              <a:buNone/>
            </a:pPr>
            <a:r>
              <a:rPr lang="el-GR" dirty="0" smtClean="0"/>
              <a:t>Έτσι </a:t>
            </a:r>
            <a:r>
              <a:rPr lang="el-GR" dirty="0"/>
              <a:t>για παράδειγμα, στο Παραμύθι με τα Χρώματα </a:t>
            </a:r>
            <a:r>
              <a:rPr lang="el-GR" dirty="0" smtClean="0"/>
              <a:t>τα </a:t>
            </a:r>
            <a:r>
              <a:rPr lang="el-GR" dirty="0"/>
              <a:t>παιδιά ψάχνουν σε περιοδικά και βρίσκουν εικόνες και από την περίοδο των χρωμάτων και όταν αυτά δραπέτευσαν. Στη συνέχεια τις εντάσσουν και αυτές στην ιστορία.</a:t>
            </a:r>
          </a:p>
          <a:p>
            <a:endParaRPr lang="el-GR" dirty="0"/>
          </a:p>
        </p:txBody>
      </p:sp>
      <p:pic>
        <p:nvPicPr>
          <p:cNvPr id="5" name="Picture 5" descr="Εξώφυλλο"/>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86618"/>
            <a:ext cx="4038600" cy="395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44408" y="5881645"/>
            <a:ext cx="472173" cy="360040"/>
          </a:xfrm>
          <a:prstGeom prst="rect">
            <a:avLst/>
          </a:prstGeom>
        </p:spPr>
        <p:txBody>
          <a:bodyPr vert="horz" wrap="square" lIns="91440" tIns="45720" rIns="91440" bIns="45720" rtlCol="0" anchor="ctr">
            <a:noAutofit/>
          </a:bodyPr>
          <a:lstStyle/>
          <a:p>
            <a:r>
              <a:rPr lang="el-GR" b="1" dirty="0" smtClean="0">
                <a:latin typeface="+mj-lt"/>
              </a:rPr>
              <a:t>[6]</a:t>
            </a:r>
          </a:p>
        </p:txBody>
      </p:sp>
    </p:spTree>
    <p:custDataLst>
      <p:tags r:id="rId1"/>
    </p:custDataLst>
    <p:extLst>
      <p:ext uri="{BB962C8B-B14F-4D97-AF65-F5344CB8AC3E}">
        <p14:creationId xmlns:p14="http://schemas.microsoft.com/office/powerpoint/2010/main" val="202342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«Συμπληρώνοντας επεισόδια</a:t>
            </a:r>
            <a:r>
              <a:rPr lang="el-GR" dirty="0" smtClean="0"/>
              <a:t>» (3/4)</a:t>
            </a:r>
            <a:endParaRPr lang="el-GR" dirty="0"/>
          </a:p>
        </p:txBody>
      </p:sp>
      <p:sp>
        <p:nvSpPr>
          <p:cNvPr id="3" name="Content Placeholder 2"/>
          <p:cNvSpPr>
            <a:spLocks noGrp="1"/>
          </p:cNvSpPr>
          <p:nvPr>
            <p:ph type="body" sz="half" idx="2"/>
          </p:nvPr>
        </p:nvSpPr>
        <p:spPr/>
        <p:txBody>
          <a:bodyPr>
            <a:normAutofit/>
          </a:bodyPr>
          <a:lstStyle/>
          <a:p>
            <a:pPr marL="0" indent="0">
              <a:buNone/>
            </a:pPr>
            <a:r>
              <a:rPr lang="el-GR" sz="2800" dirty="0"/>
              <a:t>Τα χρώματα έφυγαν και από τους σταθμούς των τρένων και όλα έγιναν άσχημα.</a:t>
            </a:r>
          </a:p>
          <a:p>
            <a:endParaRPr lang="el-GR" sz="2800" dirty="0"/>
          </a:p>
        </p:txBody>
      </p:sp>
      <p:pic>
        <p:nvPicPr>
          <p:cNvPr id="4100" name="Picture 4" descr="Ασπρόμαυρος σταθμός τρένου"/>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63888" y="1700808"/>
            <a:ext cx="5111750" cy="34078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76291" y="5229200"/>
            <a:ext cx="472173" cy="360040"/>
          </a:xfrm>
          <a:prstGeom prst="rect">
            <a:avLst/>
          </a:prstGeom>
        </p:spPr>
        <p:txBody>
          <a:bodyPr vert="horz" wrap="square" lIns="91440" tIns="45720" rIns="91440" bIns="45720" rtlCol="0" anchor="ctr">
            <a:noAutofit/>
          </a:bodyPr>
          <a:lstStyle/>
          <a:p>
            <a:r>
              <a:rPr lang="el-GR" b="1" dirty="0" smtClean="0">
                <a:latin typeface="+mj-lt"/>
              </a:rPr>
              <a:t>[7]</a:t>
            </a:r>
          </a:p>
        </p:txBody>
      </p:sp>
    </p:spTree>
    <p:custDataLst>
      <p:tags r:id="rId1"/>
    </p:custDataLst>
    <p:extLst>
      <p:ext uri="{BB962C8B-B14F-4D97-AF65-F5344CB8AC3E}">
        <p14:creationId xmlns:p14="http://schemas.microsoft.com/office/powerpoint/2010/main" val="2825556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«Συμπληρώνοντας επεισόδια</a:t>
            </a:r>
            <a:r>
              <a:rPr lang="el-GR" dirty="0" smtClean="0"/>
              <a:t>» (4/4)</a:t>
            </a:r>
            <a:endParaRPr lang="el-GR" dirty="0"/>
          </a:p>
        </p:txBody>
      </p:sp>
      <p:sp>
        <p:nvSpPr>
          <p:cNvPr id="3" name="Content Placeholder 2"/>
          <p:cNvSpPr>
            <a:spLocks noGrp="1"/>
          </p:cNvSpPr>
          <p:nvPr>
            <p:ph type="body" sz="half" idx="2"/>
          </p:nvPr>
        </p:nvSpPr>
        <p:spPr/>
        <p:txBody>
          <a:bodyPr>
            <a:normAutofit/>
          </a:bodyPr>
          <a:lstStyle/>
          <a:p>
            <a:pPr marL="0" indent="0">
              <a:buNone/>
            </a:pPr>
            <a:r>
              <a:rPr lang="el-GR" sz="2800" dirty="0"/>
              <a:t>Το ουράνιο τόξο ξαναγύρισε στα σπίτια και έγιναν πολύ όμορφα.</a:t>
            </a:r>
          </a:p>
          <a:p>
            <a:endParaRPr lang="el-GR" sz="2800" dirty="0"/>
          </a:p>
        </p:txBody>
      </p:sp>
      <p:pic>
        <p:nvPicPr>
          <p:cNvPr id="3074" name="Picture 2" descr="Χρωματιστά σπίτια"/>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75050" y="1556792"/>
            <a:ext cx="5111750" cy="3610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76291" y="5229200"/>
            <a:ext cx="472173" cy="360040"/>
          </a:xfrm>
          <a:prstGeom prst="rect">
            <a:avLst/>
          </a:prstGeom>
        </p:spPr>
        <p:txBody>
          <a:bodyPr vert="horz" wrap="square" lIns="91440" tIns="45720" rIns="91440" bIns="45720" rtlCol="0" anchor="ctr">
            <a:noAutofit/>
          </a:bodyPr>
          <a:lstStyle/>
          <a:p>
            <a:r>
              <a:rPr lang="el-GR" b="1" dirty="0" smtClean="0">
                <a:latin typeface="+mj-lt"/>
              </a:rPr>
              <a:t>[8]</a:t>
            </a:r>
          </a:p>
        </p:txBody>
      </p:sp>
    </p:spTree>
    <p:custDataLst>
      <p:tags r:id="rId1"/>
    </p:custDataLst>
    <p:extLst>
      <p:ext uri="{BB962C8B-B14F-4D97-AF65-F5344CB8AC3E}">
        <p14:creationId xmlns:p14="http://schemas.microsoft.com/office/powerpoint/2010/main" val="1482737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«Είναι στο χέρι σου» (1/6)</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Πριν η νηπιαγωγός διαβάσει στα παιδιά το βιβλίο Ο κροκόδειλος που πήγε στον οδοντίατρο τους έχει ζητήσει να φτιάξουν σε χαρτί το περίγραμμα του χεριού τους. </a:t>
            </a:r>
          </a:p>
        </p:txBody>
      </p:sp>
      <p:pic>
        <p:nvPicPr>
          <p:cNvPr id="2050" name="Picture 2" descr="Ο κροκόδειλος που πήγε στον οδοντίατρο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725486"/>
            <a:ext cx="4038600" cy="4275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39952" y="5589240"/>
            <a:ext cx="472173" cy="360040"/>
          </a:xfrm>
          <a:prstGeom prst="rect">
            <a:avLst/>
          </a:prstGeom>
        </p:spPr>
        <p:txBody>
          <a:bodyPr vert="horz" wrap="square" lIns="91440" tIns="45720" rIns="91440" bIns="45720" rtlCol="0" anchor="ctr">
            <a:noAutofit/>
          </a:bodyPr>
          <a:lstStyle/>
          <a:p>
            <a:r>
              <a:rPr lang="el-GR" b="1" dirty="0" smtClean="0">
                <a:latin typeface="+mj-lt"/>
              </a:rPr>
              <a:t>[9]</a:t>
            </a:r>
          </a:p>
        </p:txBody>
      </p:sp>
    </p:spTree>
    <p:custDataLst>
      <p:tags r:id="rId1"/>
    </p:custDataLst>
    <p:extLst>
      <p:ext uri="{BB962C8B-B14F-4D97-AF65-F5344CB8AC3E}">
        <p14:creationId xmlns:p14="http://schemas.microsoft.com/office/powerpoint/2010/main" val="1015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«Είναι στο χέρι σου</a:t>
            </a:r>
            <a:r>
              <a:rPr lang="el-GR" dirty="0" smtClean="0"/>
              <a:t>» (2/6</a:t>
            </a:r>
            <a:r>
              <a:rPr lang="el-GR" dirty="0"/>
              <a:t>)</a:t>
            </a:r>
          </a:p>
        </p:txBody>
      </p:sp>
      <p:sp>
        <p:nvSpPr>
          <p:cNvPr id="3" name="Content Placeholder 2"/>
          <p:cNvSpPr>
            <a:spLocks noGrp="1"/>
          </p:cNvSpPr>
          <p:nvPr>
            <p:ph sz="half" idx="1"/>
          </p:nvPr>
        </p:nvSpPr>
        <p:spPr/>
        <p:txBody>
          <a:bodyPr>
            <a:noAutofit/>
          </a:bodyPr>
          <a:lstStyle/>
          <a:p>
            <a:pPr marL="0" indent="0">
              <a:buNone/>
            </a:pPr>
            <a:r>
              <a:rPr lang="el-GR" dirty="0" smtClean="0"/>
              <a:t>Επιπλέον </a:t>
            </a:r>
            <a:r>
              <a:rPr lang="el-GR" dirty="0"/>
              <a:t>υπάρχει και ένας Κορνήλιος που μπορεί να είναι οτιδήποτε (π.χ. ένα σχέδιο στο χαρτί, ένα πράσινο κουτί). </a:t>
            </a:r>
          </a:p>
        </p:txBody>
      </p:sp>
      <p:pic>
        <p:nvPicPr>
          <p:cNvPr id="5" name="Content Placeholder 4" descr="ο κροκόδειλος με άδεια κοιλιά"/>
          <p:cNvPicPr>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961015"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12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«Είναι στο χέρι σου</a:t>
            </a:r>
            <a:r>
              <a:rPr lang="el-GR" dirty="0" smtClean="0"/>
              <a:t>» (3/6</a:t>
            </a:r>
            <a:r>
              <a:rPr lang="el-GR" dirty="0"/>
              <a:t>)</a:t>
            </a:r>
          </a:p>
        </p:txBody>
      </p:sp>
      <p:sp>
        <p:nvSpPr>
          <p:cNvPr id="3" name="Content Placeholder 2"/>
          <p:cNvSpPr>
            <a:spLocks noGrp="1"/>
          </p:cNvSpPr>
          <p:nvPr>
            <p:ph sz="half" idx="1"/>
          </p:nvPr>
        </p:nvSpPr>
        <p:spPr/>
        <p:txBody>
          <a:bodyPr>
            <a:noAutofit/>
          </a:bodyPr>
          <a:lstStyle/>
          <a:p>
            <a:pPr marL="0" indent="0">
              <a:buNone/>
            </a:pPr>
            <a:r>
              <a:rPr lang="el-GR" dirty="0" smtClean="0"/>
              <a:t>Κάθε φορά που ο Κορνήλιος τρώει ένα χέρι, το σχέδιο μιας παλάμης τοποθετείται στην κοιλιά του. Προκειμένου να τελειώσουν όλα τα ‘χέρια’, τα παιδιά συμπληρώνουν την ιστορία με καινούργια επεισόδια.</a:t>
            </a:r>
          </a:p>
          <a:p>
            <a:endParaRPr lang="el-GR" dirty="0"/>
          </a:p>
        </p:txBody>
      </p:sp>
      <p:pic>
        <p:nvPicPr>
          <p:cNvPr id="5" name="Picture 5" descr="ο κροκόδειλος με γεμάτη κοιλιά"/>
          <p:cNvPicPr>
            <a:picLocks noGrp="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700807"/>
            <a:ext cx="3960000"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30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«Είναι στο χέρι σου</a:t>
            </a:r>
            <a:r>
              <a:rPr lang="el-GR" dirty="0" smtClean="0"/>
              <a:t>» (4/6</a:t>
            </a:r>
            <a:r>
              <a:rPr lang="el-GR" dirty="0"/>
              <a:t>)</a:t>
            </a:r>
          </a:p>
        </p:txBody>
      </p:sp>
      <p:sp>
        <p:nvSpPr>
          <p:cNvPr id="3" name="Content Placeholder 2"/>
          <p:cNvSpPr>
            <a:spLocks noGrp="1"/>
          </p:cNvSpPr>
          <p:nvPr>
            <p:ph sz="half" idx="1"/>
          </p:nvPr>
        </p:nvSpPr>
        <p:spPr/>
        <p:txBody>
          <a:bodyPr/>
          <a:lstStyle/>
          <a:p>
            <a:pPr marL="0" indent="0">
              <a:buNone/>
            </a:pPr>
            <a:r>
              <a:rPr lang="el-GR" dirty="0"/>
              <a:t>Ιδιαίτερο γλωσσικό ενδιαφέρον αποκτά η δραστηριότητα όταν η νηπιαγωγός ζητά από τα παιδιά να προσθέσουν και άλλα, άψυχα, ‘χέρια’ ή ‘χερούλια’.</a:t>
            </a:r>
          </a:p>
          <a:p>
            <a:endParaRPr lang="el-GR" dirty="0"/>
          </a:p>
        </p:txBody>
      </p:sp>
      <p:pic>
        <p:nvPicPr>
          <p:cNvPr id="9219" name="Picture 3" descr="πράγματα με χερούλι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00808"/>
            <a:ext cx="403860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070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«Είναι στο χέρι σου</a:t>
            </a:r>
            <a:r>
              <a:rPr lang="el-GR" dirty="0" smtClean="0"/>
              <a:t>» (5/6</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Μετά το τέλος της ανάγνωσης τα παιδιά </a:t>
            </a:r>
            <a:r>
              <a:rPr lang="el-GR" sz="2600" dirty="0" err="1"/>
              <a:t>ξανακόβουν</a:t>
            </a:r>
            <a:r>
              <a:rPr lang="el-GR" sz="2600" dirty="0"/>
              <a:t> το περίγραμμα της παλάμης τους και πάνω σε αυτό ζωγραφίζουν ένα επάγγελμα (ίσως εκείνο που θα ήθελαν να κάνουν όταν μεγαλώσουν). </a:t>
            </a:r>
          </a:p>
        </p:txBody>
      </p:sp>
      <p:pic>
        <p:nvPicPr>
          <p:cNvPr id="5" name="Picture 7" descr="παλάμη"/>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916190" y="1700808"/>
            <a:ext cx="371361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37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4000" dirty="0" smtClean="0"/>
              <a:t>H νηπιαγωγός δεν πρέπει να ξεχνά ότι: (1/3) </a:t>
            </a:r>
            <a:endParaRPr lang="el-GR" sz="4000" dirty="0"/>
          </a:p>
        </p:txBody>
      </p:sp>
      <p:sp>
        <p:nvSpPr>
          <p:cNvPr id="6" name="Content Placeholder 5"/>
          <p:cNvSpPr>
            <a:spLocks noGrp="1"/>
          </p:cNvSpPr>
          <p:nvPr>
            <p:ph idx="1"/>
          </p:nvPr>
        </p:nvSpPr>
        <p:spPr/>
        <p:txBody>
          <a:bodyPr>
            <a:noAutofit/>
          </a:bodyPr>
          <a:lstStyle/>
          <a:p>
            <a:r>
              <a:rPr lang="el-GR" sz="3000" dirty="0" smtClean="0"/>
              <a:t>Κάποια </a:t>
            </a:r>
            <a:r>
              <a:rPr lang="el-GR" sz="3000" dirty="0"/>
              <a:t>βιβλία, όπως για παράδειγμα τα λεγόμενα ‘ατμοσφαιρικά’ απεχθάνονται τις διακοπές (π.χ. Ο Παππούς Πετάει).</a:t>
            </a:r>
          </a:p>
          <a:p>
            <a:r>
              <a:rPr lang="el-GR" sz="3000" dirty="0" smtClean="0"/>
              <a:t>Αντίθετα </a:t>
            </a:r>
            <a:r>
              <a:rPr lang="el-GR" sz="3000" dirty="0"/>
              <a:t>ορισμένα βιβλία αποζητούν την ενεργητική συμμετοχή του αναγνώστη είτε σε επίπεδο βιβλίου-αντικειμένου (π.χ. τα βιβλία του Σποτ) είτε σε επίπεδο ιστορίας (π.χ. Τα 88 Ντολμαδάκια).</a:t>
            </a:r>
          </a:p>
          <a:p>
            <a:endParaRPr lang="el-GR" sz="3000" dirty="0"/>
          </a:p>
        </p:txBody>
      </p:sp>
    </p:spTree>
    <p:extLst>
      <p:ext uri="{BB962C8B-B14F-4D97-AF65-F5344CB8AC3E}">
        <p14:creationId xmlns:p14="http://schemas.microsoft.com/office/powerpoint/2010/main" val="1726050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«Είναι στο χέρι σου</a:t>
            </a:r>
            <a:r>
              <a:rPr lang="el-GR" dirty="0" smtClean="0"/>
              <a:t>» (6/6</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smtClean="0"/>
              <a:t>Στη </a:t>
            </a:r>
            <a:r>
              <a:rPr lang="el-GR" sz="2600" dirty="0"/>
              <a:t>συνέχεια ρωτούν το παιδί-Κορνήλιο αν έχει φάει το χέρι αυτού του επαγγελματία. Ο Κορνήλιος τους διαβεβαιώνει, τους εξηγεί πώς ακριβώς και μετά τους κυνηγά μέχρι να τους πάρει/ φάει το χέρι.</a:t>
            </a:r>
          </a:p>
          <a:p>
            <a:endParaRPr lang="el-GR" sz="2600" dirty="0"/>
          </a:p>
        </p:txBody>
      </p:sp>
      <p:pic>
        <p:nvPicPr>
          <p:cNvPr id="8" name="Content Placeholder 5" descr="τα παιδιά παίζουν"/>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5076056" y="1772816"/>
            <a:ext cx="3566527" cy="34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867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a:t>
            </a:r>
            <a:r>
              <a:rPr lang="el-GR" dirty="0"/>
              <a:t>ώ</a:t>
            </a:r>
            <a:r>
              <a:rPr lang="el-GR" dirty="0" smtClean="0"/>
              <a:t>ς αισθάνεται;»</a:t>
            </a:r>
            <a:endParaRPr lang="el-GR" dirty="0"/>
          </a:p>
        </p:txBody>
      </p:sp>
      <p:sp>
        <p:nvSpPr>
          <p:cNvPr id="3" name="Content Placeholder 2"/>
          <p:cNvSpPr>
            <a:spLocks noGrp="1"/>
          </p:cNvSpPr>
          <p:nvPr>
            <p:ph sz="half" idx="1"/>
          </p:nvPr>
        </p:nvSpPr>
        <p:spPr>
          <a:xfrm>
            <a:off x="457200" y="1600200"/>
            <a:ext cx="6059016" cy="4525963"/>
          </a:xfrm>
        </p:spPr>
        <p:txBody>
          <a:bodyPr>
            <a:noAutofit/>
          </a:bodyPr>
          <a:lstStyle/>
          <a:p>
            <a:pPr marL="0" indent="0">
              <a:buNone/>
            </a:pPr>
            <a:r>
              <a:rPr lang="el-GR" sz="2600" dirty="0"/>
              <a:t>Η νηπιαγωγός τοποθετεί κάποια </a:t>
            </a:r>
            <a:r>
              <a:rPr lang="el-GR" sz="2600" dirty="0" err="1"/>
              <a:t>κανσόν</a:t>
            </a:r>
            <a:r>
              <a:rPr lang="el-GR" sz="2600" dirty="0"/>
              <a:t> χαρτόνια (π.χ. Χαρά, Λύπη, Θυμός), που τα παιδιά έχουν επιλέξει και ελαφρώς διακοσμήσει. Καθώς ξαναδιαβάζει από φωτοτυπία αυτή τη φορά μία αγαπημένη ιστορία (π.χ. Η Μιμή με τα μεγάλα αφτιά), τα παιδιά προσπαθούν να ανιχνεύσουν τις φράσεις που περιγράφουν ή δημιουργούν έντονα συναισθήματα στον ήρωα. Τις κόβουν και τις κολλούν στο αντίστοιχο χαρτόνι. </a:t>
            </a:r>
          </a:p>
          <a:p>
            <a:endParaRPr lang="el-GR" sz="2600" dirty="0"/>
          </a:p>
        </p:txBody>
      </p:sp>
      <p:pic>
        <p:nvPicPr>
          <p:cNvPr id="5" name="Picture 7" descr="Εξώφυλλο βιβλίου"/>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6669741" y="1700808"/>
            <a:ext cx="186914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12360" y="4149080"/>
            <a:ext cx="616189" cy="360040"/>
          </a:xfrm>
          <a:prstGeom prst="rect">
            <a:avLst/>
          </a:prstGeom>
        </p:spPr>
        <p:txBody>
          <a:bodyPr vert="horz" wrap="square" lIns="91440" tIns="45720" rIns="91440" bIns="45720" rtlCol="0" anchor="ctr">
            <a:noAutofit/>
          </a:bodyPr>
          <a:lstStyle/>
          <a:p>
            <a:r>
              <a:rPr lang="el-GR" b="1" dirty="0" smtClean="0">
                <a:latin typeface="+mj-lt"/>
              </a:rPr>
              <a:t>[10]</a:t>
            </a:r>
          </a:p>
        </p:txBody>
      </p:sp>
    </p:spTree>
    <p:custDataLst>
      <p:tags r:id="rId1"/>
    </p:custDataLst>
    <p:extLst>
      <p:ext uri="{BB962C8B-B14F-4D97-AF65-F5344CB8AC3E}">
        <p14:creationId xmlns:p14="http://schemas.microsoft.com/office/powerpoint/2010/main" val="177482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«Γράμματα στο μέτωπο»</a:t>
            </a:r>
            <a:endParaRPr lang="el-GR" dirty="0"/>
          </a:p>
        </p:txBody>
      </p:sp>
      <p:sp>
        <p:nvSpPr>
          <p:cNvPr id="3" name="Content Placeholder 2"/>
          <p:cNvSpPr>
            <a:spLocks noGrp="1"/>
          </p:cNvSpPr>
          <p:nvPr>
            <p:ph sz="half" idx="1"/>
          </p:nvPr>
        </p:nvSpPr>
        <p:spPr>
          <a:xfrm>
            <a:off x="457200" y="1600200"/>
            <a:ext cx="5626968" cy="4525963"/>
          </a:xfrm>
        </p:spPr>
        <p:txBody>
          <a:bodyPr>
            <a:noAutofit/>
          </a:bodyPr>
          <a:lstStyle/>
          <a:p>
            <a:pPr marL="0" indent="0">
              <a:buNone/>
            </a:pPr>
            <a:r>
              <a:rPr lang="el-GR" sz="2600" dirty="0"/>
              <a:t>Πριν η νηπιαγωγός διαβάσει ένα αλφαβητάρι (π.χ. Αλφαβητάρι με Γλωσσοδέτες του </a:t>
            </a:r>
            <a:r>
              <a:rPr lang="el-GR" sz="2600" dirty="0" err="1"/>
              <a:t>Τριβιζά</a:t>
            </a:r>
            <a:r>
              <a:rPr lang="el-GR" sz="2600" dirty="0"/>
              <a:t>), γράφει σε αυτοκόλλητα χαρτάκια ένα γράμμα και να το κολλάει στο μέτωπο κάθε παιδιού χωρίς εκείνο να γνωρίζει ποιο γράμμα είναι. Όταν διαβάζει τον αντίστοιχο γλωσσοδέτη, τα παιδιά ανακαλύπτουν ποιο έχει το γράμμα. Αυτό θα απαντήσει πρώτος στις σχετικές ασκήσεις. </a:t>
            </a:r>
          </a:p>
          <a:p>
            <a:endParaRPr lang="el-GR" sz="2600" dirty="0"/>
          </a:p>
        </p:txBody>
      </p:sp>
      <p:pic>
        <p:nvPicPr>
          <p:cNvPr id="5" name="Picture 3" descr="Αλφαβητάρι με Γλωσσοδέτες του Τριβιζά"/>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289873" y="1700808"/>
            <a:ext cx="2314575" cy="3155617"/>
          </a:xfrm>
        </p:spPr>
      </p:pic>
      <p:sp>
        <p:nvSpPr>
          <p:cNvPr id="6" name="TextBox 5"/>
          <p:cNvSpPr txBox="1"/>
          <p:nvPr/>
        </p:nvSpPr>
        <p:spPr>
          <a:xfrm>
            <a:off x="8100393" y="4941168"/>
            <a:ext cx="576064" cy="360040"/>
          </a:xfrm>
          <a:prstGeom prst="rect">
            <a:avLst/>
          </a:prstGeom>
        </p:spPr>
        <p:txBody>
          <a:bodyPr vert="horz" wrap="square" lIns="91440" tIns="45720" rIns="91440" bIns="45720" rtlCol="0" anchor="ctr">
            <a:noAutofit/>
          </a:bodyPr>
          <a:lstStyle/>
          <a:p>
            <a:r>
              <a:rPr lang="el-GR" b="1" dirty="0" smtClean="0">
                <a:latin typeface="+mj-lt"/>
              </a:rPr>
              <a:t>[11]</a:t>
            </a:r>
          </a:p>
        </p:txBody>
      </p:sp>
    </p:spTree>
    <p:custDataLst>
      <p:tags r:id="rId1"/>
    </p:custDataLst>
    <p:extLst>
      <p:ext uri="{BB962C8B-B14F-4D97-AF65-F5344CB8AC3E}">
        <p14:creationId xmlns:p14="http://schemas.microsoft.com/office/powerpoint/2010/main" val="3151067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Γιαννικοπούου</a:t>
            </a:r>
            <a:r>
              <a:rPr lang="el-GR" sz="2000" dirty="0"/>
              <a:t>, 2015. Αγγελική </a:t>
            </a:r>
            <a:r>
              <a:rPr lang="el-GR" sz="2000" dirty="0" err="1"/>
              <a:t>Γιαννικοπούλου</a:t>
            </a:r>
            <a:r>
              <a:rPr lang="el-GR" sz="2000" dirty="0"/>
              <a:t>. «Διδακτική της Λογοτεχνίας στην Προσχολική </a:t>
            </a:r>
            <a:r>
              <a:rPr lang="el-GR" sz="2000" dirty="0" smtClean="0"/>
              <a:t>Εκπαίδευση. Κατά </a:t>
            </a:r>
            <a:r>
              <a:rPr lang="el-GR" sz="2000" dirty="0"/>
              <a:t>τη Διάρκεια της </a:t>
            </a:r>
            <a:r>
              <a:rPr lang="el-GR" sz="2000" dirty="0" smtClean="0"/>
              <a:t>Ανάγνωσης». Έκδοση: 1.0. Αθήνα 2015. Διαθέσιμο από τη δικτυακή διεύθυνση: </a:t>
            </a:r>
            <a:r>
              <a:rPr lang="en-GB" sz="2000" dirty="0" smtClean="0">
                <a:hlinkClick r:id="rId3" tooltip="Ανοιχτό Ακαδημαϊκό Μάθημα Διδακτική της Λογοτεχνίας στην Προσχολική Εκπαίδευση"/>
              </a:rPr>
              <a:t>http://opencourses.uoa.gr/courses/ECD100/</a:t>
            </a:r>
            <a:r>
              <a:rPr lang="el-GR" sz="2000" dirty="0" smtClean="0"/>
              <a:t> .</a:t>
            </a:r>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a:t>
            </a:r>
            <a:r>
              <a:rPr lang="el-GR" dirty="0" smtClean="0"/>
              <a:t>3</a:t>
            </a:r>
            <a:r>
              <a:rPr lang="en-US" dirty="0" smtClean="0"/>
              <a:t>)</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smtClean="0"/>
              <a:t>Το </a:t>
            </a:r>
            <a:r>
              <a:rPr lang="el-GR" sz="2000" dirty="0"/>
              <a:t>Έργο αυτό κάνει χρήση των ακόλουθων έργων:</a:t>
            </a:r>
          </a:p>
          <a:p>
            <a:pPr marL="0" indent="0">
              <a:spcBef>
                <a:spcPts val="600"/>
              </a:spcBef>
              <a:spcAft>
                <a:spcPts val="600"/>
              </a:spcAft>
              <a:buNone/>
            </a:pPr>
            <a:r>
              <a:rPr lang="el-GR" sz="2000" dirty="0"/>
              <a:t>Εικόνα 1: Εξώφυλλο του βιβλίου «</a:t>
            </a:r>
            <a:r>
              <a:rPr lang="el-GR" sz="2000" u="sng" dirty="0">
                <a:hlinkClick r:id="rId3"/>
              </a:rPr>
              <a:t>Σοφία, η αγελαδίτσα τραγουδίστρια</a:t>
            </a:r>
            <a:r>
              <a:rPr lang="el-GR" sz="2000" dirty="0"/>
              <a:t>»/ </a:t>
            </a:r>
            <a:r>
              <a:rPr lang="el-GR" sz="2000" dirty="0" err="1"/>
              <a:t>Geoffroy</a:t>
            </a:r>
            <a:r>
              <a:rPr lang="el-GR" sz="2000" dirty="0"/>
              <a:t> </a:t>
            </a:r>
            <a:r>
              <a:rPr lang="el-GR" sz="2000" dirty="0" err="1"/>
              <a:t>de</a:t>
            </a:r>
            <a:r>
              <a:rPr lang="el-GR" sz="2000" dirty="0"/>
              <a:t> </a:t>
            </a:r>
            <a:r>
              <a:rPr lang="el-GR" sz="2000" dirty="0" err="1"/>
              <a:t>Pennart</a:t>
            </a:r>
            <a:r>
              <a:rPr lang="el-GR" sz="2000" dirty="0"/>
              <a:t> · μετάφραση </a:t>
            </a:r>
            <a:r>
              <a:rPr lang="el-GR" sz="2000" dirty="0" err="1"/>
              <a:t>Βίκη</a:t>
            </a:r>
            <a:r>
              <a:rPr lang="el-GR" sz="2000" dirty="0"/>
              <a:t> </a:t>
            </a:r>
            <a:r>
              <a:rPr lang="el-GR" sz="2000" dirty="0" err="1"/>
              <a:t>Τσιώρου</a:t>
            </a:r>
            <a:r>
              <a:rPr lang="el-GR" sz="2000" dirty="0"/>
              <a:t>. - Αθήνα : Εκδόσεις Παπαδόπουλος, 2000. </a:t>
            </a:r>
            <a:r>
              <a:rPr lang="en-GB" sz="2000" dirty="0" err="1"/>
              <a:t>Biblionet</a:t>
            </a:r>
            <a:r>
              <a:rPr lang="el-GR" sz="2000" dirty="0"/>
              <a:t>.</a:t>
            </a:r>
          </a:p>
          <a:p>
            <a:pPr marL="0" indent="0">
              <a:spcBef>
                <a:spcPts val="600"/>
              </a:spcBef>
              <a:spcAft>
                <a:spcPts val="600"/>
              </a:spcAft>
              <a:buNone/>
            </a:pPr>
            <a:r>
              <a:rPr lang="el-GR" sz="2000" dirty="0"/>
              <a:t>Εικόνα 2: Εξώφυλλο του βιβλίου «</a:t>
            </a:r>
            <a:r>
              <a:rPr lang="el-GR" sz="2000" u="sng" dirty="0">
                <a:hlinkClick r:id="rId4"/>
              </a:rPr>
              <a:t>Η επίθεση της ψείρας</a:t>
            </a:r>
            <a:r>
              <a:rPr lang="el-GR" sz="2000" dirty="0"/>
              <a:t>»/ </a:t>
            </a:r>
            <a:r>
              <a:rPr lang="el-GR" sz="2000" dirty="0" err="1"/>
              <a:t>Miriam</a:t>
            </a:r>
            <a:r>
              <a:rPr lang="el-GR" sz="2000" dirty="0"/>
              <a:t> </a:t>
            </a:r>
            <a:r>
              <a:rPr lang="el-GR" sz="2000" dirty="0" err="1"/>
              <a:t>Moss</a:t>
            </a:r>
            <a:r>
              <a:rPr lang="el-GR" sz="2000" dirty="0"/>
              <a:t> · μετάφραση Γιώργος Φωτιάδης · εικονογράφηση </a:t>
            </a:r>
            <a:r>
              <a:rPr lang="el-GR" sz="2000" dirty="0" err="1"/>
              <a:t>Delphine</a:t>
            </a:r>
            <a:r>
              <a:rPr lang="el-GR" sz="2000" dirty="0"/>
              <a:t> </a:t>
            </a:r>
            <a:r>
              <a:rPr lang="el-GR" sz="2000" dirty="0" err="1"/>
              <a:t>Durand</a:t>
            </a:r>
            <a:r>
              <a:rPr lang="el-GR" sz="2000" dirty="0"/>
              <a:t>. - 1η </a:t>
            </a:r>
            <a:r>
              <a:rPr lang="el-GR" sz="2000" dirty="0" err="1"/>
              <a:t>έκδ</a:t>
            </a:r>
            <a:r>
              <a:rPr lang="el-GR" sz="2000" dirty="0"/>
              <a:t>. - Αθήνα : Μεταίχμιο, 2002. </a:t>
            </a:r>
            <a:r>
              <a:rPr lang="en-GB" sz="2000" dirty="0" err="1"/>
              <a:t>Biblionet</a:t>
            </a:r>
            <a:r>
              <a:rPr lang="el-GR" sz="2000" dirty="0"/>
              <a:t>.</a:t>
            </a:r>
          </a:p>
          <a:p>
            <a:pPr marL="0" indent="0">
              <a:spcBef>
                <a:spcPts val="600"/>
              </a:spcBef>
              <a:spcAft>
                <a:spcPts val="600"/>
              </a:spcAft>
              <a:buNone/>
            </a:pPr>
            <a:r>
              <a:rPr lang="el-GR" sz="2000" dirty="0"/>
              <a:t>Εικόνα 3: Εξώφυλλο του βιβλίου «</a:t>
            </a:r>
            <a:r>
              <a:rPr lang="el-GR" sz="2000" u="sng" dirty="0">
                <a:hlinkClick r:id="rId5"/>
              </a:rPr>
              <a:t>Το μικρό μαύρο καλαμαράκι και οι φίλοι του</a:t>
            </a:r>
            <a:r>
              <a:rPr lang="el-GR" sz="2000" dirty="0"/>
              <a:t>» / </a:t>
            </a:r>
            <a:r>
              <a:rPr lang="el-GR" sz="2000" dirty="0" err="1"/>
              <a:t>Κλαίρη</a:t>
            </a:r>
            <a:r>
              <a:rPr lang="el-GR" sz="2000" dirty="0"/>
              <a:t> </a:t>
            </a:r>
            <a:r>
              <a:rPr lang="el-GR" sz="2000" dirty="0" err="1"/>
              <a:t>Γεωργέλλη</a:t>
            </a:r>
            <a:r>
              <a:rPr lang="el-GR" sz="2000" dirty="0"/>
              <a:t> · εικονογράφηση </a:t>
            </a:r>
            <a:r>
              <a:rPr lang="el-GR" sz="2000" dirty="0" err="1"/>
              <a:t>Κλαίρη</a:t>
            </a:r>
            <a:r>
              <a:rPr lang="el-GR" sz="2000" dirty="0"/>
              <a:t> </a:t>
            </a:r>
            <a:r>
              <a:rPr lang="el-GR" sz="2000" dirty="0" err="1"/>
              <a:t>Γεωργέλλη</a:t>
            </a:r>
            <a:r>
              <a:rPr lang="el-GR" sz="2000" dirty="0"/>
              <a:t>. - Αθήνα : Μεταίχμιο, 2004. </a:t>
            </a:r>
            <a:r>
              <a:rPr lang="en-GB" sz="2000" dirty="0" err="1"/>
              <a:t>Biblionet</a:t>
            </a:r>
            <a:r>
              <a:rPr lang="el-GR"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4000" dirty="0" smtClean="0"/>
              <a:t>H νηπιαγωγός δεν πρέπει να ξεχνά ότι: (2/3) </a:t>
            </a:r>
            <a:endParaRPr lang="el-GR" sz="4000" dirty="0"/>
          </a:p>
        </p:txBody>
      </p:sp>
      <p:sp>
        <p:nvSpPr>
          <p:cNvPr id="6" name="Content Placeholder 5"/>
          <p:cNvSpPr>
            <a:spLocks noGrp="1"/>
          </p:cNvSpPr>
          <p:nvPr>
            <p:ph idx="1"/>
          </p:nvPr>
        </p:nvSpPr>
        <p:spPr/>
        <p:txBody>
          <a:bodyPr>
            <a:noAutofit/>
          </a:bodyPr>
          <a:lstStyle/>
          <a:p>
            <a:r>
              <a:rPr lang="el-GR" sz="3000" dirty="0" smtClean="0"/>
              <a:t>Οι </a:t>
            </a:r>
            <a:r>
              <a:rPr lang="el-GR" sz="3000" dirty="0"/>
              <a:t>παρεμβάσεις και ο διάλογος είναι καλύτερο να ξεκινούν από τα ίδια τα παιδιά (π.χ. είναι προτιμότερο να διακόψει ένα παιδί για να ρωτήσει τη σημασία μιας λέξης παρά η νηπιαγωγός).</a:t>
            </a:r>
          </a:p>
          <a:p>
            <a:r>
              <a:rPr lang="el-GR" sz="3000" dirty="0" smtClean="0"/>
              <a:t>Δεν </a:t>
            </a:r>
            <a:r>
              <a:rPr lang="el-GR" sz="3000" dirty="0"/>
              <a:t>είναι σωστό να εκβιάζεται η συμμετοχή των παιδιών, όταν τα ίδια δεν το επιθυμούν.</a:t>
            </a:r>
          </a:p>
          <a:p>
            <a:endParaRPr lang="el-GR" sz="3000" dirty="0"/>
          </a:p>
        </p:txBody>
      </p:sp>
    </p:spTree>
    <p:extLst>
      <p:ext uri="{BB962C8B-B14F-4D97-AF65-F5344CB8AC3E}">
        <p14:creationId xmlns:p14="http://schemas.microsoft.com/office/powerpoint/2010/main" val="2131562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(2/</a:t>
            </a:r>
            <a:r>
              <a:rPr lang="el-GR" dirty="0" smtClean="0"/>
              <a:t>3</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a:t>Εικόνα 4: Εξώφυλλα των βιβλίων:</a:t>
            </a:r>
          </a:p>
          <a:p>
            <a:pPr marL="0" indent="0">
              <a:spcBef>
                <a:spcPts val="600"/>
              </a:spcBef>
              <a:spcAft>
                <a:spcPts val="600"/>
              </a:spcAft>
              <a:buNone/>
            </a:pPr>
            <a:r>
              <a:rPr lang="el-GR" sz="2000" dirty="0"/>
              <a:t>«</a:t>
            </a:r>
            <a:r>
              <a:rPr lang="el-GR" sz="2000" u="sng" dirty="0">
                <a:hlinkClick r:id="rId3"/>
              </a:rPr>
              <a:t>Το παραμύθι με τα χρώματα</a:t>
            </a:r>
            <a:r>
              <a:rPr lang="el-GR" sz="2000" dirty="0"/>
              <a:t>» / Αλέξη </a:t>
            </a:r>
            <a:r>
              <a:rPr lang="el-GR" sz="2000" dirty="0" err="1"/>
              <a:t>Κυριτσόπουλου</a:t>
            </a:r>
            <a:r>
              <a:rPr lang="el-GR" sz="2000" dirty="0"/>
              <a:t>. - 12η </a:t>
            </a:r>
            <a:r>
              <a:rPr lang="el-GR" sz="2000" dirty="0" err="1"/>
              <a:t>έκδ</a:t>
            </a:r>
            <a:r>
              <a:rPr lang="el-GR" sz="2000" dirty="0"/>
              <a:t>. - Αθήνα : Κέδρος. </a:t>
            </a:r>
            <a:r>
              <a:rPr lang="en-GB" sz="2000" dirty="0" err="1"/>
              <a:t>Biblionet</a:t>
            </a:r>
            <a:r>
              <a:rPr lang="el-GR" sz="2000" dirty="0"/>
              <a:t>.</a:t>
            </a:r>
          </a:p>
          <a:p>
            <a:pPr marL="0" indent="0">
              <a:spcBef>
                <a:spcPts val="600"/>
              </a:spcBef>
              <a:spcAft>
                <a:spcPts val="600"/>
              </a:spcAft>
              <a:buNone/>
            </a:pPr>
            <a:r>
              <a:rPr lang="el-GR" sz="2000" dirty="0"/>
              <a:t>«</a:t>
            </a:r>
            <a:r>
              <a:rPr lang="el-GR" sz="2000" u="sng" dirty="0">
                <a:hlinkClick r:id="rId4"/>
              </a:rPr>
              <a:t>Το </a:t>
            </a:r>
            <a:r>
              <a:rPr lang="el-GR" sz="2000" u="sng" dirty="0" err="1">
                <a:hlinkClick r:id="rId4"/>
              </a:rPr>
              <a:t>βρωμοχώρι</a:t>
            </a:r>
            <a:r>
              <a:rPr lang="el-GR" sz="2000" dirty="0"/>
              <a:t>» / Σοφία </a:t>
            </a:r>
            <a:r>
              <a:rPr lang="el-GR" sz="2000" dirty="0" err="1"/>
              <a:t>Ζαραμπούκα</a:t>
            </a:r>
            <a:r>
              <a:rPr lang="el-GR" sz="2000" dirty="0"/>
              <a:t>. - 13η </a:t>
            </a:r>
            <a:r>
              <a:rPr lang="el-GR" sz="2000" dirty="0" err="1"/>
              <a:t>έκδ</a:t>
            </a:r>
            <a:r>
              <a:rPr lang="el-GR" sz="2000" dirty="0"/>
              <a:t>. - Αθήνα : Κέδρος, 1997. </a:t>
            </a:r>
            <a:r>
              <a:rPr lang="en-GB" sz="2000" dirty="0" err="1"/>
              <a:t>Biblionet</a:t>
            </a:r>
            <a:r>
              <a:rPr lang="el-GR" sz="2000" dirty="0"/>
              <a:t>.</a:t>
            </a:r>
          </a:p>
          <a:p>
            <a:pPr marL="0" indent="0">
              <a:spcBef>
                <a:spcPts val="600"/>
              </a:spcBef>
              <a:spcAft>
                <a:spcPts val="600"/>
              </a:spcAft>
              <a:buNone/>
            </a:pPr>
            <a:r>
              <a:rPr lang="el-GR" sz="2000" dirty="0"/>
              <a:t>Εικόνα 5: Εξώφυλλο του βιβλίου «</a:t>
            </a:r>
            <a:r>
              <a:rPr lang="el-GR" sz="2000" u="sng" dirty="0">
                <a:hlinkClick r:id="rId5"/>
              </a:rPr>
              <a:t>Ο μικρός κάστορας και η ηχώ</a:t>
            </a:r>
            <a:r>
              <a:rPr lang="el-GR" sz="2000" dirty="0"/>
              <a:t>» / </a:t>
            </a:r>
            <a:r>
              <a:rPr lang="el-GR" sz="2000" dirty="0" err="1"/>
              <a:t>Amy</a:t>
            </a:r>
            <a:r>
              <a:rPr lang="el-GR" sz="2000" dirty="0"/>
              <a:t> </a:t>
            </a:r>
            <a:r>
              <a:rPr lang="el-GR" sz="2000" dirty="0" err="1"/>
              <a:t>MacDonald</a:t>
            </a:r>
            <a:r>
              <a:rPr lang="el-GR" sz="2000" dirty="0"/>
              <a:t> · μετάφραση Ρένα </a:t>
            </a:r>
            <a:r>
              <a:rPr lang="el-GR" sz="2000" dirty="0" err="1"/>
              <a:t>Ρώσση</a:t>
            </a:r>
            <a:r>
              <a:rPr lang="el-GR" sz="2000" dirty="0"/>
              <a:t> - </a:t>
            </a:r>
            <a:r>
              <a:rPr lang="el-GR" sz="2000" dirty="0" err="1"/>
              <a:t>Ζαΐρη</a:t>
            </a:r>
            <a:r>
              <a:rPr lang="el-GR" sz="2000" dirty="0"/>
              <a:t> · εικονογράφηση </a:t>
            </a:r>
            <a:r>
              <a:rPr lang="el-GR" sz="2000" dirty="0" err="1"/>
              <a:t>Sarah</a:t>
            </a:r>
            <a:r>
              <a:rPr lang="el-GR" sz="2000" dirty="0"/>
              <a:t> </a:t>
            </a:r>
            <a:r>
              <a:rPr lang="el-GR" sz="2000" dirty="0" err="1"/>
              <a:t>Fox</a:t>
            </a:r>
            <a:r>
              <a:rPr lang="el-GR" sz="2000" dirty="0"/>
              <a:t> - </a:t>
            </a:r>
            <a:r>
              <a:rPr lang="el-GR" sz="2000" dirty="0" err="1"/>
              <a:t>Davies</a:t>
            </a:r>
            <a:r>
              <a:rPr lang="el-GR" sz="2000" dirty="0"/>
              <a:t>. - Αθήνα : </a:t>
            </a:r>
            <a:r>
              <a:rPr lang="el-GR" sz="2000" dirty="0" err="1"/>
              <a:t>Ρώσση</a:t>
            </a:r>
            <a:r>
              <a:rPr lang="el-GR" sz="2000" dirty="0"/>
              <a:t> Ε., 1990. </a:t>
            </a:r>
            <a:r>
              <a:rPr lang="en-GB" sz="2000" dirty="0" err="1" smtClean="0"/>
              <a:t>Biblionet</a:t>
            </a:r>
            <a:r>
              <a:rPr lang="el-GR" sz="2000" dirty="0" smtClean="0"/>
              <a:t>.</a:t>
            </a:r>
            <a:endParaRPr lang="el-GR" sz="2000" dirty="0"/>
          </a:p>
          <a:p>
            <a:pPr marL="0" indent="0">
              <a:spcBef>
                <a:spcPts val="600"/>
              </a:spcBef>
              <a:spcAft>
                <a:spcPts val="600"/>
              </a:spcAft>
              <a:buNone/>
            </a:pPr>
            <a:r>
              <a:rPr lang="el-GR" sz="2000" dirty="0"/>
              <a:t>Εικόνα 6: Εξώφυλλο του βιβλίου «</a:t>
            </a:r>
            <a:r>
              <a:rPr lang="el-GR" sz="2000" u="sng" dirty="0">
                <a:hlinkClick r:id="rId3"/>
              </a:rPr>
              <a:t>Το παραμύθι με τα χρώματα</a:t>
            </a:r>
            <a:r>
              <a:rPr lang="el-GR" sz="2000" dirty="0"/>
              <a:t>» / Αλέξη </a:t>
            </a:r>
            <a:r>
              <a:rPr lang="el-GR" sz="2000" dirty="0" err="1"/>
              <a:t>Κυριτσόπουλου</a:t>
            </a:r>
            <a:r>
              <a:rPr lang="el-GR" sz="2000" dirty="0"/>
              <a:t>. - 12η </a:t>
            </a:r>
            <a:r>
              <a:rPr lang="el-GR" sz="2000" dirty="0" err="1"/>
              <a:t>έκδ</a:t>
            </a:r>
            <a:r>
              <a:rPr lang="el-GR" sz="2000" dirty="0"/>
              <a:t>. - Αθήνα : Κέδρος. </a:t>
            </a:r>
            <a:r>
              <a:rPr lang="en-GB" sz="2000" dirty="0" err="1" smtClean="0"/>
              <a:t>Biblionet</a:t>
            </a:r>
            <a:r>
              <a:rPr lang="el-GR" sz="2000" dirty="0" smtClean="0"/>
              <a:t>.</a:t>
            </a:r>
          </a:p>
          <a:p>
            <a:pPr marL="0" indent="0">
              <a:spcBef>
                <a:spcPts val="600"/>
              </a:spcBef>
              <a:spcAft>
                <a:spcPts val="600"/>
              </a:spcAft>
              <a:buNone/>
            </a:pPr>
            <a:r>
              <a:rPr lang="el-GR" sz="2000" dirty="0"/>
              <a:t>Εικόνα 7: «</a:t>
            </a:r>
            <a:r>
              <a:rPr lang="el-GR" sz="2000" u="sng" dirty="0">
                <a:hlinkClick r:id="rId6"/>
              </a:rPr>
              <a:t>Σταθμός τρένου</a:t>
            </a:r>
            <a:r>
              <a:rPr lang="el-GR" sz="2000" dirty="0"/>
              <a:t>»,  </a:t>
            </a:r>
            <a:r>
              <a:rPr lang="en-US" sz="2000" dirty="0"/>
              <a:t>CC</a:t>
            </a:r>
            <a:r>
              <a:rPr lang="el-GR" sz="2000" dirty="0"/>
              <a:t>0 </a:t>
            </a:r>
            <a:r>
              <a:rPr lang="en-US" sz="2000" dirty="0"/>
              <a:t>Public Domain</a:t>
            </a:r>
            <a:r>
              <a:rPr lang="el-GR" sz="2000" dirty="0"/>
              <a:t>, </a:t>
            </a:r>
            <a:r>
              <a:rPr lang="en-GB" sz="2000" dirty="0" err="1"/>
              <a:t>Pixabay</a:t>
            </a:r>
            <a:r>
              <a:rPr lang="el-GR" sz="2000" dirty="0" smtClean="0"/>
              <a:t>.</a:t>
            </a:r>
          </a:p>
          <a:p>
            <a:pPr marL="0" indent="0">
              <a:spcBef>
                <a:spcPts val="600"/>
              </a:spcBef>
              <a:spcAft>
                <a:spcPts val="600"/>
              </a:spcAft>
              <a:buNone/>
            </a:pPr>
            <a:r>
              <a:rPr lang="el-GR" sz="2000" dirty="0"/>
              <a:t>Εικόνα 8: «</a:t>
            </a:r>
            <a:r>
              <a:rPr lang="el-GR" sz="2000" u="sng" dirty="0">
                <a:hlinkClick r:id="rId7"/>
              </a:rPr>
              <a:t>Χρωματιστά σπίτια</a:t>
            </a:r>
            <a:r>
              <a:rPr lang="el-GR" sz="2000" dirty="0"/>
              <a:t>», </a:t>
            </a:r>
            <a:r>
              <a:rPr lang="en-US" sz="2000" dirty="0"/>
              <a:t>CC</a:t>
            </a:r>
            <a:r>
              <a:rPr lang="el-GR" sz="2000" dirty="0"/>
              <a:t>0 </a:t>
            </a:r>
            <a:r>
              <a:rPr lang="en-US" sz="2000" dirty="0"/>
              <a:t>Public Domain</a:t>
            </a:r>
            <a:r>
              <a:rPr lang="el-GR" sz="2000" dirty="0"/>
              <a:t>, </a:t>
            </a:r>
            <a:r>
              <a:rPr lang="en-GB" sz="2000" dirty="0" err="1"/>
              <a:t>Pixabay</a:t>
            </a:r>
            <a:r>
              <a:rPr lang="el-GR" sz="2000" dirty="0"/>
              <a:t>.</a:t>
            </a:r>
          </a:p>
          <a:p>
            <a:pPr marL="0" indent="0">
              <a:spcBef>
                <a:spcPts val="600"/>
              </a:spcBef>
              <a:spcAft>
                <a:spcPts val="600"/>
              </a:spcAft>
              <a:buNone/>
            </a:pPr>
            <a:endParaRPr lang="el-GR" sz="2000" dirty="0"/>
          </a:p>
          <a:p>
            <a:pPr marL="0" indent="0">
              <a:spcBef>
                <a:spcPts val="600"/>
              </a:spcBef>
              <a:spcAft>
                <a:spcPts val="600"/>
              </a:spcAft>
              <a:buNone/>
            </a:pPr>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3</a:t>
            </a:r>
            <a:r>
              <a:rPr lang="en-US" dirty="0" smtClean="0"/>
              <a:t>/</a:t>
            </a:r>
            <a:r>
              <a:rPr lang="el-GR" dirty="0" smtClean="0"/>
              <a:t>3</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9: Εξώφυλλο του βιβλίου «</a:t>
            </a:r>
            <a:r>
              <a:rPr lang="el-GR" sz="2000" u="sng" dirty="0">
                <a:hlinkClick r:id="rId3"/>
              </a:rPr>
              <a:t>Ο κροκόδειλος που πήγε στον οδοντογιατρό</a:t>
            </a:r>
            <a:r>
              <a:rPr lang="el-GR" sz="2000" dirty="0"/>
              <a:t>»/ Ευγένιου </a:t>
            </a:r>
            <a:r>
              <a:rPr lang="el-GR" sz="2000" dirty="0" err="1"/>
              <a:t>Τριβιζά</a:t>
            </a:r>
            <a:r>
              <a:rPr lang="el-GR" sz="2000" dirty="0"/>
              <a:t> · εικονογράφηση Νίκος </a:t>
            </a:r>
            <a:r>
              <a:rPr lang="el-GR" sz="2000" dirty="0" err="1"/>
              <a:t>Μαρουλάκης</a:t>
            </a:r>
            <a:r>
              <a:rPr lang="el-GR" sz="2000" dirty="0"/>
              <a:t>. - 3η </a:t>
            </a:r>
            <a:r>
              <a:rPr lang="el-GR" sz="2000" dirty="0" err="1"/>
              <a:t>έκδ</a:t>
            </a:r>
            <a:r>
              <a:rPr lang="el-GR" sz="2000" dirty="0"/>
              <a:t>. - Αθήνα : Κέδρος, 1991. </a:t>
            </a:r>
            <a:r>
              <a:rPr lang="en-GB" sz="2000" dirty="0" err="1"/>
              <a:t>Biblionet</a:t>
            </a:r>
            <a:r>
              <a:rPr lang="el-GR" sz="2000" dirty="0"/>
              <a:t>.</a:t>
            </a:r>
          </a:p>
          <a:p>
            <a:pPr marL="0" indent="0">
              <a:buNone/>
            </a:pPr>
            <a:r>
              <a:rPr lang="el-GR" sz="2000" dirty="0"/>
              <a:t>Εικόνα 10: Εξώφυλλο του βιβλίου </a:t>
            </a:r>
            <a:r>
              <a:rPr lang="el-GR" sz="2000" u="sng" dirty="0">
                <a:hlinkClick r:id="rId4"/>
              </a:rPr>
              <a:t>Η Μιμή με τα μεγάλα αφτιά</a:t>
            </a:r>
            <a:r>
              <a:rPr lang="el-GR" sz="2000" dirty="0"/>
              <a:t> / </a:t>
            </a:r>
            <a:r>
              <a:rPr lang="el-GR" sz="2000" dirty="0" err="1"/>
              <a:t>Κέστερ</a:t>
            </a:r>
            <a:r>
              <a:rPr lang="el-GR" sz="2000" dirty="0"/>
              <a:t> </a:t>
            </a:r>
            <a:r>
              <a:rPr lang="el-GR" sz="2000" dirty="0" err="1"/>
              <a:t>Σλεντς</a:t>
            </a:r>
            <a:r>
              <a:rPr lang="el-GR" sz="2000" dirty="0"/>
              <a:t> · μετάφραση Βαγγέλης Τασιόπουλος · εικονογράφηση Αντρέα </a:t>
            </a:r>
            <a:r>
              <a:rPr lang="el-GR" sz="2000" dirty="0" err="1"/>
              <a:t>Χέμπροκ</a:t>
            </a:r>
            <a:r>
              <a:rPr lang="el-GR" sz="2000" dirty="0"/>
              <a:t>. - Αθήνα : Σύγχρονοι Ορίζοντες, 2000. </a:t>
            </a:r>
            <a:r>
              <a:rPr lang="en-GB" sz="2000" dirty="0" err="1"/>
              <a:t>Biblionet</a:t>
            </a:r>
            <a:r>
              <a:rPr lang="el-GR" sz="2000" dirty="0"/>
              <a:t>.</a:t>
            </a:r>
          </a:p>
          <a:p>
            <a:pPr marL="0" indent="0">
              <a:buNone/>
            </a:pPr>
            <a:r>
              <a:rPr lang="el-GR" sz="2000" dirty="0"/>
              <a:t>Εικόνα 11: Εξώφυλλο του βιβλίου </a:t>
            </a:r>
            <a:r>
              <a:rPr lang="el-GR" sz="2000" u="sng" dirty="0">
                <a:hlinkClick r:id="rId5"/>
              </a:rPr>
              <a:t>Αλφαβητάρι με γλωσσοδέτες</a:t>
            </a:r>
            <a:r>
              <a:rPr lang="el-GR" sz="2000" dirty="0"/>
              <a:t> / Ευγένιος </a:t>
            </a:r>
            <a:r>
              <a:rPr lang="el-GR" sz="2000" dirty="0" err="1"/>
              <a:t>Τριβιζάς</a:t>
            </a:r>
            <a:r>
              <a:rPr lang="el-GR" sz="2000" dirty="0"/>
              <a:t> · εικονογράφηση </a:t>
            </a:r>
            <a:r>
              <a:rPr lang="el-GR" sz="2000" dirty="0" err="1"/>
              <a:t>Κέλλυ</a:t>
            </a:r>
            <a:r>
              <a:rPr lang="el-GR" sz="2000" dirty="0"/>
              <a:t> </a:t>
            </a:r>
            <a:r>
              <a:rPr lang="el-GR" sz="2000" dirty="0" err="1"/>
              <a:t>Ματαθία</a:t>
            </a:r>
            <a:r>
              <a:rPr lang="el-GR" sz="2000" dirty="0"/>
              <a:t> </a:t>
            </a:r>
            <a:r>
              <a:rPr lang="el-GR" sz="2000" dirty="0" err="1"/>
              <a:t>Κόβο</a:t>
            </a:r>
            <a:r>
              <a:rPr lang="el-GR" sz="2000" dirty="0"/>
              <a:t>. - Αθήνα : Μεταίχμιο, 2013. </a:t>
            </a:r>
            <a:r>
              <a:rPr lang="en-GB" sz="2000" dirty="0" err="1"/>
              <a:t>Biblionet</a:t>
            </a:r>
            <a:r>
              <a:rPr lang="el-GR" sz="2000" dirty="0"/>
              <a:t>.</a:t>
            </a:r>
          </a:p>
          <a:p>
            <a:pPr marL="0" indent="0">
              <a:spcBef>
                <a:spcPts val="600"/>
              </a:spcBef>
              <a:spcAft>
                <a:spcPts val="600"/>
              </a:spcAft>
              <a:buNone/>
            </a:pPr>
            <a:endParaRPr lang="el-GR" sz="2000" dirty="0"/>
          </a:p>
          <a:p>
            <a:pPr marL="0" indent="0">
              <a:spcBef>
                <a:spcPts val="600"/>
              </a:spcBef>
              <a:spcAft>
                <a:spcPts val="600"/>
              </a:spcAft>
              <a:buNone/>
            </a:pPr>
            <a:endParaRPr lang="el-GR" sz="2000" dirty="0"/>
          </a:p>
        </p:txBody>
      </p:sp>
    </p:spTree>
    <p:extLst>
      <p:ext uri="{BB962C8B-B14F-4D97-AF65-F5344CB8AC3E}">
        <p14:creationId xmlns:p14="http://schemas.microsoft.com/office/powerpoint/2010/main" val="3062960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H νηπιαγωγός δεν πρέπει να ξεχνά ότι: (3/3) </a:t>
            </a:r>
            <a:endParaRPr lang="el-GR" dirty="0"/>
          </a:p>
        </p:txBody>
      </p:sp>
      <p:sp>
        <p:nvSpPr>
          <p:cNvPr id="3" name="Content Placeholder 2"/>
          <p:cNvSpPr>
            <a:spLocks noGrp="1"/>
          </p:cNvSpPr>
          <p:nvPr>
            <p:ph idx="1"/>
          </p:nvPr>
        </p:nvSpPr>
        <p:spPr/>
        <p:txBody>
          <a:bodyPr>
            <a:noAutofit/>
          </a:bodyPr>
          <a:lstStyle/>
          <a:p>
            <a:r>
              <a:rPr lang="el-GR" sz="2600" dirty="0"/>
              <a:t>Καλό είναι η ενεργητική συμμετοχή των παιδιών να επιζητείται προς την κατεύθυνση που συμβάλλει στην πληρέστερη κατανόηση και απόλαυση του κειμένου. </a:t>
            </a:r>
          </a:p>
          <a:p>
            <a:r>
              <a:rPr lang="el-GR" sz="2600" dirty="0" smtClean="0"/>
              <a:t>Η </a:t>
            </a:r>
            <a:r>
              <a:rPr lang="el-GR" sz="2600" dirty="0"/>
              <a:t>παρέμβαση δεν θα πρέπει να εξυπηρετεί κάποιο διδακτικό στόχο του αναλυτικού προγράμματος (π.χ. Στη Χιονάτη «Μέτρα τους νάνους, 1-7»).</a:t>
            </a:r>
          </a:p>
          <a:p>
            <a:r>
              <a:rPr lang="el-GR" sz="2600" dirty="0" smtClean="0"/>
              <a:t>Είναι </a:t>
            </a:r>
            <a:r>
              <a:rPr lang="el-GR" sz="2600" dirty="0"/>
              <a:t>πολύ δύσκολο να ξανακερδηθεί η προσοχή των παιδιών αν οι διακοπές διαρκούν πολύ χρόνο, απαιτούν μεγάλη αναστάτωση ή οι παρεμβάσεις είναι πολύ … θεαματικές. </a:t>
            </a:r>
          </a:p>
          <a:p>
            <a:endParaRPr lang="el-GR" sz="2600" dirty="0"/>
          </a:p>
        </p:txBody>
      </p:sp>
    </p:spTree>
    <p:extLst>
      <p:ext uri="{BB962C8B-B14F-4D97-AF65-F5344CB8AC3E}">
        <p14:creationId xmlns:p14="http://schemas.microsoft.com/office/powerpoint/2010/main" val="212007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Παραδείγματα </a:t>
            </a:r>
            <a:r>
              <a:rPr lang="el-GR" dirty="0" smtClean="0"/>
              <a:t>παρεμβάσεων</a:t>
            </a:r>
            <a:endParaRPr lang="el-GR" dirty="0"/>
          </a:p>
        </p:txBody>
      </p:sp>
      <p:sp>
        <p:nvSpPr>
          <p:cNvPr id="3" name="Content Placeholder 2"/>
          <p:cNvSpPr>
            <a:spLocks noGrp="1"/>
          </p:cNvSpPr>
          <p:nvPr>
            <p:ph idx="1"/>
          </p:nvPr>
        </p:nvSpPr>
        <p:spPr/>
        <p:txBody>
          <a:bodyPr/>
          <a:lstStyle/>
          <a:p>
            <a:r>
              <a:rPr lang="el-GR" dirty="0"/>
              <a:t>Οι ήχοι της </a:t>
            </a:r>
            <a:r>
              <a:rPr lang="el-GR" dirty="0" smtClean="0"/>
              <a:t>ιστορίας.</a:t>
            </a:r>
            <a:endParaRPr lang="el-GR" dirty="0"/>
          </a:p>
          <a:p>
            <a:r>
              <a:rPr lang="el-GR" dirty="0" smtClean="0"/>
              <a:t>Μιμήσεις ηρώων. </a:t>
            </a:r>
            <a:endParaRPr lang="el-GR" dirty="0"/>
          </a:p>
          <a:p>
            <a:r>
              <a:rPr lang="el-GR" dirty="0" smtClean="0"/>
              <a:t>Δραματοποιήσεις επεισοδίων.</a:t>
            </a:r>
            <a:endParaRPr lang="el-GR" dirty="0"/>
          </a:p>
          <a:p>
            <a:r>
              <a:rPr lang="el-GR" dirty="0" err="1" smtClean="0"/>
              <a:t>Ενσυναίσθηση</a:t>
            </a:r>
            <a:r>
              <a:rPr lang="el-GR" dirty="0" smtClean="0"/>
              <a:t>.</a:t>
            </a:r>
            <a:endParaRPr lang="el-GR" dirty="0"/>
          </a:p>
          <a:p>
            <a:r>
              <a:rPr lang="el-GR" dirty="0" smtClean="0"/>
              <a:t>Πρωτοβουλίες ανάγνωσης.</a:t>
            </a:r>
            <a:endParaRPr lang="el-GR" dirty="0"/>
          </a:p>
          <a:p>
            <a:r>
              <a:rPr lang="el-GR" dirty="0" smtClean="0"/>
              <a:t>Δημιουργική έκφραση.</a:t>
            </a:r>
            <a:endParaRPr lang="el-GR" dirty="0"/>
          </a:p>
        </p:txBody>
      </p:sp>
    </p:spTree>
    <p:extLst>
      <p:ext uri="{BB962C8B-B14F-4D97-AF65-F5344CB8AC3E}">
        <p14:creationId xmlns:p14="http://schemas.microsoft.com/office/powerpoint/2010/main" val="213886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«Βαλε τη μάσκα σου»</a:t>
            </a:r>
            <a:endParaRPr lang="el-GR" dirty="0"/>
          </a:p>
        </p:txBody>
      </p:sp>
      <p:sp>
        <p:nvSpPr>
          <p:cNvPr id="4" name="Content Placeholder 3"/>
          <p:cNvSpPr>
            <a:spLocks noGrp="1"/>
          </p:cNvSpPr>
          <p:nvPr>
            <p:ph sz="half" idx="1"/>
          </p:nvPr>
        </p:nvSpPr>
        <p:spPr/>
        <p:txBody>
          <a:bodyPr>
            <a:noAutofit/>
          </a:bodyPr>
          <a:lstStyle/>
          <a:p>
            <a:pPr marL="0" indent="0">
              <a:buNone/>
            </a:pPr>
            <a:r>
              <a:rPr lang="el-GR" sz="2500" dirty="0"/>
              <a:t>Ειδικά όταν οι ιστορίες αναφέρονται σε ζώα, στα παιδιά έχουν μοιραστεί μάσκες των ζώων. Κάθε φορά που η ιστορία αναφέρεται στο δικό τους ζώο τη φορούν και μιμούνται για λίγο τη φωνή του. </a:t>
            </a:r>
          </a:p>
          <a:p>
            <a:pPr marL="0" indent="0">
              <a:buNone/>
            </a:pPr>
            <a:r>
              <a:rPr lang="el-GR" sz="2500" b="1" dirty="0"/>
              <a:t>Σημείωση</a:t>
            </a:r>
            <a:r>
              <a:rPr lang="el-GR" sz="2500" dirty="0"/>
              <a:t>: Είναι καλύτερο αν τις μάσκες τις έχουν φτιάξει τα ίδια τα παιδιά.</a:t>
            </a:r>
          </a:p>
          <a:p>
            <a:endParaRPr lang="el-GR" sz="2500" dirty="0"/>
          </a:p>
        </p:txBody>
      </p:sp>
      <p:pic>
        <p:nvPicPr>
          <p:cNvPr id="6" name="Picture 8" descr="Μάσκ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68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38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«Παίξε μουσική»</a:t>
            </a:r>
            <a:endParaRPr lang="el-GR" dirty="0"/>
          </a:p>
        </p:txBody>
      </p:sp>
      <p:sp>
        <p:nvSpPr>
          <p:cNvPr id="3" name="Content Placeholder 2"/>
          <p:cNvSpPr>
            <a:spLocks noGrp="1"/>
          </p:cNvSpPr>
          <p:nvPr>
            <p:ph sz="half" idx="1"/>
          </p:nvPr>
        </p:nvSpPr>
        <p:spPr/>
        <p:txBody>
          <a:bodyPr>
            <a:noAutofit/>
          </a:bodyPr>
          <a:lstStyle/>
          <a:p>
            <a:pPr marL="0" indent="0">
              <a:buNone/>
            </a:pPr>
            <a:r>
              <a:rPr lang="el-GR" sz="2500" dirty="0"/>
              <a:t>Υπάρχουν ιστορίες που αναφέρονται στη μουσική. Καλό είναι πριν την ανάγνωση παρόμοιων βιβλίων, να μοιράζονται στα παιδιά τα μουσικά όργανα της τάξης. Όταν η ιστορία αναφέρει ότι παίχτηκε μουσική, τότε ενδέχεται να παρεμβάλλεται ένα μικρό μουσικό διάλειμμα σε επιμέλεια των παιδιών.</a:t>
            </a:r>
          </a:p>
          <a:p>
            <a:endParaRPr lang="el-GR" sz="2500" dirty="0"/>
          </a:p>
        </p:txBody>
      </p:sp>
      <p:pic>
        <p:nvPicPr>
          <p:cNvPr id="11" name="Picture 2" descr="μουσικά όργανα, τρίγωνο, φλογέρ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9549" y="1735493"/>
            <a:ext cx="4035902" cy="425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28184" y="5688250"/>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320268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«Κάνε όπως»</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sz="2500" dirty="0"/>
              <a:t>Συχνά η ανάγνωση της ιστορίας από τη νηπιαγωγό μπορεί να συνδυαστεί με μια περιορισμένη κινητική δραστηριότητα εκ μέρους των παιδιών. Έτσι για παράδειγμα όταν η νηπιαγωγός διαβάζει την </a:t>
            </a:r>
            <a:r>
              <a:rPr lang="el-GR" sz="2500" dirty="0" smtClean="0"/>
              <a:t>«Επίθεση </a:t>
            </a:r>
            <a:r>
              <a:rPr lang="el-GR" sz="2500" dirty="0"/>
              <a:t>της </a:t>
            </a:r>
            <a:r>
              <a:rPr lang="el-GR" sz="2500" dirty="0" smtClean="0"/>
              <a:t>Ψείρας», </a:t>
            </a:r>
            <a:r>
              <a:rPr lang="el-GR" sz="2500" dirty="0"/>
              <a:t>κάθε φορά που ακούγεται η λέξη «ψείρα» τα παιδιά ενδέχεται να ξύνουν για λίγο το κεφαλάκι τους. </a:t>
            </a:r>
          </a:p>
          <a:p>
            <a:endParaRPr lang="el-GR" sz="2500" dirty="0"/>
          </a:p>
        </p:txBody>
      </p:sp>
      <p:pic>
        <p:nvPicPr>
          <p:cNvPr id="8" name="Picture 2" descr="Η Επίθεση της Ψείρα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8063" y="1772816"/>
            <a:ext cx="3024336" cy="4032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70830" y="5445224"/>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spTree>
    <p:custDataLst>
      <p:tags r:id="rId1"/>
    </p:custDataLst>
    <p:extLst>
      <p:ext uri="{BB962C8B-B14F-4D97-AF65-F5344CB8AC3E}">
        <p14:creationId xmlns:p14="http://schemas.microsoft.com/office/powerpoint/2010/main" val="2133972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5/2/2016 5:56:25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3,4100,10,"/>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3074,8,"/>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2050,6,"/>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2,3,11,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8,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5,7,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4,5,3074,6,3075,"/>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8194,5,"/>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9AB7200A-AB4C-4B3A-9054-0AF51E178E1D}">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6170</TotalTime>
  <Words>2172</Words>
  <Application>Microsoft Office PowerPoint</Application>
  <PresentationFormat>On-screen Show (4:3)</PresentationFormat>
  <Paragraphs>144</Paragraphs>
  <Slides>41</Slides>
  <Notes>10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Θέμα του Office</vt:lpstr>
      <vt:lpstr>Διδακτική της Λογοτεχνίας στην Προσχολική Εκπαίδευση</vt:lpstr>
      <vt:lpstr>Τα παιδιά συμμετέχουν στη διαδικασία της ανάγνωσης      </vt:lpstr>
      <vt:lpstr>H νηπιαγωγός δεν πρέπει να ξεχνά ότι: (1/3) </vt:lpstr>
      <vt:lpstr>H νηπιαγωγός δεν πρέπει να ξεχνά ότι: (2/3) </vt:lpstr>
      <vt:lpstr>H νηπιαγωγός δεν πρέπει να ξεχνά ότι: (3/3) </vt:lpstr>
      <vt:lpstr>Παραδείγματα παρεμβάσεων</vt:lpstr>
      <vt:lpstr>«Βαλε τη μάσκα σου»</vt:lpstr>
      <vt:lpstr>«Παίξε μουσική»</vt:lpstr>
      <vt:lpstr>«Κάνε όπως»</vt:lpstr>
      <vt:lpstr>«Θεατρική ανάγνωση» (1/2)</vt:lpstr>
      <vt:lpstr>«Θεατρική ανάγνωση» (2/2)</vt:lpstr>
      <vt:lpstr>«Μπες στο παραμύθι» (1/2)</vt:lpstr>
      <vt:lpstr>«Μπες στο παραμύθι» (2/2)</vt:lpstr>
      <vt:lpstr>«Ζωντάνευσε την ιστορία»</vt:lpstr>
      <vt:lpstr>«Οι ήχοι του παραμυθιού» (1/3)</vt:lpstr>
      <vt:lpstr>«Οι ήχοι του παραμυθιού» (2/3)</vt:lpstr>
      <vt:lpstr>«Οι ήχοι του παραμυθιού» (3/3)</vt:lpstr>
      <vt:lpstr>«Οδήγησε εσύ»</vt:lpstr>
      <vt:lpstr>«Θέατρο αντικειμένων»</vt:lpstr>
      <vt:lpstr>«Εικόνες στον αέρα»</vt:lpstr>
      <vt:lpstr>«Συμπληρώνοντας επεισόδια» (1/4)</vt:lpstr>
      <vt:lpstr>«Συμπληρώνοντας επεισόδια» (2/4)</vt:lpstr>
      <vt:lpstr>«Συμπληρώνοντας επεισόδια» (3/4)</vt:lpstr>
      <vt:lpstr>«Συμπληρώνοντας επεισόδια» (4/4)</vt:lpstr>
      <vt:lpstr>«Είναι στο χέρι σου» (1/6)</vt:lpstr>
      <vt:lpstr>«Είναι στο χέρι σου» (2/6)</vt:lpstr>
      <vt:lpstr>«Είναι στο χέρι σου» (3/6)</vt:lpstr>
      <vt:lpstr>«Είναι στο χέρι σου» (4/6)</vt:lpstr>
      <vt:lpstr>«Είναι στο χέρι σου» (5/6)</vt:lpstr>
      <vt:lpstr>«Είναι στο χέρι σου» (6/6)</vt:lpstr>
      <vt:lpstr>«Πώς αισθάνεται;»</vt:lpstr>
      <vt:lpstr>«Γράμματα στο μέτωπο»</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(1/3)</vt:lpstr>
      <vt:lpstr>Σημείωμα Χρήσης Έργων Τρίτων (2/3) </vt:lpstr>
      <vt:lpstr>Σημείωμα Χρήσης Έργων Τρίτων (3/3) </vt:lpstr>
    </vt:vector>
  </TitlesOfParts>
  <Manager>Τμήμα Εκπαίδευσης και Αγωγής στην Προσχολική Ηλικία (ΤΕΑΠΗ)</Manager>
  <Company>ΕΚΠΑ</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Κατά τη Διάρκεια της Ανάγνωσης</dc:title>
  <dc:subject>Διδακτική της Λογοτεχνίας στην Προσχολική Εκπαίδευση</dc:subject>
  <dc:creator>Αγγελική Γιαννικοπούλου</dc:creator>
  <cp:lastModifiedBy>takis81 mark</cp:lastModifiedBy>
  <cp:revision>321</cp:revision>
  <dcterms:created xsi:type="dcterms:W3CDTF">2012-09-06T09:03:05Z</dcterms:created>
  <dcterms:modified xsi:type="dcterms:W3CDTF">2016-02-05T03:57:14Z</dcterms:modified>
</cp:coreProperties>
</file>