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heme/theme2.xml" ContentType="application/vnd.openxmlformats-officedocument.theme+xml"/>
  <Override PartName="/ppt/tags/tag13.xml" ContentType="application/vnd.openxmlformats-officedocument.presentationml.tags+xml"/>
  <Override PartName="/ppt/notesSlides/notesSlide1.xml" ContentType="application/vnd.openxmlformats-officedocument.presentationml.notesSlide+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notesSlides/notesSlide2.xml" ContentType="application/vnd.openxmlformats-officedocument.presentationml.notesSlide+xml"/>
  <Override PartName="/ppt/tags/tag18.xml" ContentType="application/vnd.openxmlformats-officedocument.presentationml.tags+xml"/>
  <Override PartName="/ppt/notesSlides/notesSlide3.xml" ContentType="application/vnd.openxmlformats-officedocument.presentationml.notesSlide+xml"/>
  <Override PartName="/ppt/tags/tag19.xml" ContentType="application/vnd.openxmlformats-officedocument.presentationml.tags+xml"/>
  <Override PartName="/ppt/notesSlides/notesSlide4.xml" ContentType="application/vnd.openxmlformats-officedocument.presentationml.notesSlide+xml"/>
  <Override PartName="/ppt/tags/tag20.xml" ContentType="application/vnd.openxmlformats-officedocument.presentationml.tags+xml"/>
  <Override PartName="/ppt/notesSlides/notesSlide5.xml" ContentType="application/vnd.openxmlformats-officedocument.presentationml.notesSlide+xml"/>
  <Override PartName="/ppt/tags/tag21.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22.xml" ContentType="application/vnd.openxmlformats-officedocument.presentationml.tags+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23"/>
  </p:notesMasterIdLst>
  <p:sldIdLst>
    <p:sldId id="359" r:id="rId3"/>
    <p:sldId id="366" r:id="rId4"/>
    <p:sldId id="388" r:id="rId5"/>
    <p:sldId id="389" r:id="rId6"/>
    <p:sldId id="390" r:id="rId7"/>
    <p:sldId id="391" r:id="rId8"/>
    <p:sldId id="392" r:id="rId9"/>
    <p:sldId id="393" r:id="rId10"/>
    <p:sldId id="394" r:id="rId11"/>
    <p:sldId id="395" r:id="rId12"/>
    <p:sldId id="396" r:id="rId13"/>
    <p:sldId id="397" r:id="rId14"/>
    <p:sldId id="398" r:id="rId15"/>
    <p:sldId id="360" r:id="rId16"/>
    <p:sldId id="361" r:id="rId17"/>
    <p:sldId id="362" r:id="rId18"/>
    <p:sldId id="363" r:id="rId19"/>
    <p:sldId id="364" r:id="rId20"/>
    <p:sldId id="399" r:id="rId21"/>
    <p:sldId id="293" r:id="rId22"/>
  </p:sldIdLst>
  <p:sldSz cx="9144000" cy="6858000" type="screen4x3"/>
  <p:notesSz cx="6858000" cy="9144000"/>
  <p:custDataLst>
    <p:tags r:id="rId24"/>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359"/>
            <p14:sldId id="366"/>
            <p14:sldId id="388"/>
            <p14:sldId id="389"/>
            <p14:sldId id="390"/>
            <p14:sldId id="391"/>
            <p14:sldId id="392"/>
            <p14:sldId id="393"/>
            <p14:sldId id="394"/>
            <p14:sldId id="395"/>
            <p14:sldId id="396"/>
            <p14:sldId id="397"/>
            <p14:sldId id="398"/>
            <p14:sldId id="360"/>
            <p14:sldId id="361"/>
            <p14:sldId id="362"/>
            <p14:sldId id="363"/>
            <p14:sldId id="364"/>
            <p14:sldId id="399"/>
          </p14:sldIdLst>
        </p14:section>
        <p14:section name="Untitled Section" id="{0F1CB131-A6BD-43D0-B8D4-1F27CEF7A05E}">
          <p14:sldIdLst>
            <p14:sldId id="293"/>
          </p14:sldIdLst>
        </p14:section>
      </p14:sectionLst>
    </p:ex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377" autoAdjust="0"/>
    <p:restoredTop sz="99309" autoAdjust="0"/>
  </p:normalViewPr>
  <p:slideViewPr>
    <p:cSldViewPr>
      <p:cViewPr varScale="1">
        <p:scale>
          <a:sx n="75" d="100"/>
          <a:sy n="75" d="100"/>
        </p:scale>
        <p:origin x="-1356" y="-8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commentAuthors" Target="commentAuthor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gs" Target="tags/tag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29/10/2015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spcBef>
                <a:spcPct val="0"/>
              </a:spcBef>
              <a:buFontTx/>
              <a:buChar char="•"/>
            </a:pPr>
            <a:endParaRPr lang="en-US" altLang="en-US" dirty="0" smtClean="0">
              <a:solidFill>
                <a:srgbClr val="FF0000"/>
              </a:solidFill>
            </a:endParaRPr>
          </a:p>
        </p:txBody>
      </p:sp>
      <p:sp>
        <p:nvSpPr>
          <p:cNvPr id="11268"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1100EA80-8CC4-4187-A2BA-9FA8D171ECDD}" type="slidenum">
              <a:rPr lang="el-GR" altLang="en-US"/>
              <a:pPr fontAlgn="base">
                <a:spcBef>
                  <a:spcPct val="0"/>
                </a:spcBef>
                <a:spcAft>
                  <a:spcPct val="0"/>
                </a:spcAft>
              </a:pPr>
              <a:t>1</a:t>
            </a:fld>
            <a:endParaRPr lang="el-GR" altLang="en-US" dirty="0"/>
          </a:p>
        </p:txBody>
      </p:sp>
    </p:spTree>
    <p:extLst>
      <p:ext uri="{BB962C8B-B14F-4D97-AF65-F5344CB8AC3E}">
        <p14:creationId xmlns:p14="http://schemas.microsoft.com/office/powerpoint/2010/main" val="27014277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14</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15</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16</a:t>
            </a:fld>
            <a:endParaRPr lang="el-GR"/>
          </a:p>
        </p:txBody>
      </p:sp>
    </p:spTree>
    <p:extLst>
      <p:ext uri="{BB962C8B-B14F-4D97-AF65-F5344CB8AC3E}">
        <p14:creationId xmlns:p14="http://schemas.microsoft.com/office/powerpoint/2010/main" val="4051807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7220AF9-E629-48ED-BFC2-6E03C5A63111}" type="slidenum">
              <a:rPr lang="el-GR" altLang="en-US"/>
              <a:pPr fontAlgn="base">
                <a:spcBef>
                  <a:spcPct val="0"/>
                </a:spcBef>
                <a:spcAft>
                  <a:spcPct val="0"/>
                </a:spcAft>
              </a:pPr>
              <a:t>17</a:t>
            </a:fld>
            <a:endParaRPr lang="el-GR" altLang="en-US"/>
          </a:p>
        </p:txBody>
      </p:sp>
    </p:spTree>
    <p:extLst>
      <p:ext uri="{BB962C8B-B14F-4D97-AF65-F5344CB8AC3E}">
        <p14:creationId xmlns:p14="http://schemas.microsoft.com/office/powerpoint/2010/main" val="11715341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4F57B82-55D5-48B6-A7B9-861FC58016DE}" type="slidenum">
              <a:rPr lang="el-GR" altLang="en-US"/>
              <a:pPr fontAlgn="base">
                <a:spcBef>
                  <a:spcPct val="0"/>
                </a:spcBef>
                <a:spcAft>
                  <a:spcPct val="0"/>
                </a:spcAft>
              </a:pPr>
              <a:t>18</a:t>
            </a:fld>
            <a:endParaRPr lang="el-GR" altLang="en-US"/>
          </a:p>
        </p:txBody>
      </p:sp>
    </p:spTree>
    <p:extLst>
      <p:ext uri="{BB962C8B-B14F-4D97-AF65-F5344CB8AC3E}">
        <p14:creationId xmlns:p14="http://schemas.microsoft.com/office/powerpoint/2010/main" val="11509966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78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86550092-985A-4DAB-B8BD-652609C8C1CA}" type="slidenum">
              <a:rPr lang="el-GR" altLang="en-US"/>
              <a:pPr fontAlgn="base">
                <a:spcBef>
                  <a:spcPct val="0"/>
                </a:spcBef>
                <a:spcAft>
                  <a:spcPct val="0"/>
                </a:spcAft>
              </a:pPr>
              <a:t>19</a:t>
            </a:fld>
            <a:endParaRPr lang="el-GR" altLang="en-US"/>
          </a:p>
        </p:txBody>
      </p:sp>
    </p:spTree>
    <p:extLst>
      <p:ext uri="{BB962C8B-B14F-4D97-AF65-F5344CB8AC3E}">
        <p14:creationId xmlns:p14="http://schemas.microsoft.com/office/powerpoint/2010/main" val="36057643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20</a:t>
            </a:fld>
            <a:endParaRPr lang="el-GR"/>
          </a:p>
        </p:txBody>
      </p:sp>
    </p:spTree>
    <p:extLst>
      <p:ext uri="{BB962C8B-B14F-4D97-AF65-F5344CB8AC3E}">
        <p14:creationId xmlns:p14="http://schemas.microsoft.com/office/powerpoint/2010/main" val="214512316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1.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0.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custDataLst>
      <p:tags r:id="rId1"/>
    </p:custDataLst>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Αρχιτεκτονική και Εικονογραφημένο Βιβλίο</a:t>
            </a:r>
          </a:p>
        </p:txBody>
      </p:sp>
      <p:pic>
        <p:nvPicPr>
          <p:cNvPr id="6" name="Picture 5"/>
          <p:cNvPicPr>
            <a:picLocks noChangeAspect="1"/>
          </p:cNvPicPr>
          <p:nvPr userDrawn="1"/>
        </p:nvPicPr>
        <p:blipFill>
          <a:blip r:embed="rId3" cstate="screen">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custDataLst>
      <p:tags r:id="rId1"/>
    </p:custDataLst>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Αρχιτεκτονική και Εικονογραφημένο Βιβλίο</a:t>
            </a:r>
          </a:p>
        </p:txBody>
      </p:sp>
      <p:pic>
        <p:nvPicPr>
          <p:cNvPr id="6" name="Picture 5" descr="[DECORATIVE]"/>
          <p:cNvPicPr>
            <a:picLocks noChangeAspect="1"/>
          </p:cNvPicPr>
          <p:nvPr userDrawn="1"/>
        </p:nvPicPr>
        <p:blipFill>
          <a:blip r:embed="rId3" cstate="screen">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custDataLst>
      <p:tags r:id="rId1"/>
    </p:custDataLst>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Αρχιτεκτονική και Εικονογραφημένο Βιβλίο</a:t>
            </a:r>
          </a:p>
        </p:txBody>
      </p:sp>
      <p:pic>
        <p:nvPicPr>
          <p:cNvPr id="7" name="Picture 6" descr="[DECORATIVE]"/>
          <p:cNvPicPr>
            <a:picLocks noChangeAspect="1"/>
          </p:cNvPicPr>
          <p:nvPr userDrawn="1"/>
        </p:nvPicPr>
        <p:blipFill>
          <a:blip r:embed="rId3" cstate="screen">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Αρχιτεκτονική και Εικονογραφημένο Βιβλίο</a:t>
            </a:r>
          </a:p>
        </p:txBody>
      </p:sp>
      <p:pic>
        <p:nvPicPr>
          <p:cNvPr id="9" name="Picture 8" descr="[DECORATIVE]"/>
          <p:cNvPicPr>
            <a:picLocks noChangeAspect="1"/>
          </p:cNvPicPr>
          <p:nvPr userDrawn="1"/>
        </p:nvPicPr>
        <p:blipFill>
          <a:blip r:embed="rId3" cstate="screen">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Αρχιτεκτονική και Εικονογραφημένο Βιβλίο</a:t>
            </a:r>
          </a:p>
        </p:txBody>
      </p:sp>
      <p:pic>
        <p:nvPicPr>
          <p:cNvPr id="5" name="Picture 4"/>
          <p:cNvPicPr>
            <a:picLocks noChangeAspect="1"/>
          </p:cNvPicPr>
          <p:nvPr userDrawn="1"/>
        </p:nvPicPr>
        <p:blipFill>
          <a:blip r:embed="rId3" cstate="screen">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Αρχιτεκτονική και Εικονογραφημένο Βιβλίο</a:t>
            </a:r>
          </a:p>
        </p:txBody>
      </p:sp>
      <p:pic>
        <p:nvPicPr>
          <p:cNvPr id="8" name="Picture 7" descr="[DECORATIVE]"/>
          <p:cNvPicPr>
            <a:picLocks noChangeAspect="1"/>
          </p:cNvPicPr>
          <p:nvPr userDrawn="1"/>
        </p:nvPicPr>
        <p:blipFill>
          <a:blip r:embed="rId3" cstate="screen">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Αρχιτεκτονική και Εικονογραφημένο Βιβλίο</a:t>
            </a:r>
          </a:p>
        </p:txBody>
      </p:sp>
      <p:pic>
        <p:nvPicPr>
          <p:cNvPr id="7" name="Picture 6" descr="[DECORATIVE]"/>
          <p:cNvPicPr>
            <a:picLocks noChangeAspect="1"/>
          </p:cNvPicPr>
          <p:nvPr userDrawn="1"/>
        </p:nvPicPr>
        <p:blipFill>
          <a:blip r:embed="rId3" cstate="screen">
            <a:extLst>
              <a:ext uri="{28A0092B-C50C-407E-A947-70E740481C1C}">
                <a14:useLocalDpi xmlns:a14="http://schemas.microsoft.com/office/drawing/2010/main" val="0"/>
              </a:ext>
            </a:extLst>
          </a:blip>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7.xml"/><Relationship Id="rId4" Type="http://schemas.openxmlformats.org/officeDocument/2006/relationships/image" Target="../media/image13.jpeg"/></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xml"/><Relationship Id="rId1" Type="http://schemas.openxmlformats.org/officeDocument/2006/relationships/tags" Target="../tags/tag18.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20.xml"/><Relationship Id="rId4" Type="http://schemas.openxmlformats.org/officeDocument/2006/relationships/hyperlink" Target="http://opencourses.uoa.gr/courses/ECD5/" TargetMode="Externa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21.xml"/><Relationship Id="rId5" Type="http://schemas.openxmlformats.org/officeDocument/2006/relationships/image" Target="../media/image14.png"/><Relationship Id="rId4" Type="http://schemas.openxmlformats.org/officeDocument/2006/relationships/hyperlink" Target="%5b1%5d%20http:/creativecommons.org/licenses/by-nc-sa/4.0/" TargetMode="Externa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4.bp.blogspot.com/-3eZ72DhDy-k/Urq97prpfcI/AAAAAAAAA50/-2ctohOY5Sk/s1600/%CE%BE%CF%85%CE%BB%CE%BF%CF%80%CF%8C%CE%B4%CE%B1%CF%81%CE%B1.jpg" TargetMode="External"/><Relationship Id="rId2" Type="http://schemas.openxmlformats.org/officeDocument/2006/relationships/slideLayout" Target="../slideLayouts/slideLayout4.xml"/><Relationship Id="rId1" Type="http://schemas.openxmlformats.org/officeDocument/2006/relationships/tags" Target="../tags/tag14.xml"/><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22.xml"/><Relationship Id="rId5" Type="http://schemas.openxmlformats.org/officeDocument/2006/relationships/hyperlink" Target="https://pixabay.com/en/boat-house-travel-building-tourism-802121/" TargetMode="External"/><Relationship Id="rId4" Type="http://schemas.openxmlformats.org/officeDocument/2006/relationships/hyperlink" Target="http://www.biblionet.gr/book/194359/Puybaret,_%C3%89ric/%CE%A4%CE%B1_%CE%BA%CF%8C%CE%BA%CE%BA%CE%B9%CE%BD%CE%B1_%CE%BE%CF%85%CE%BB%CE%BF%CF%80%CF%8C%CE%B4%CE%B1%CF%81%CE%B1"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4.bp.blogspot.com/-3eZ72DhDy-k/Urq97prpfcI/AAAAAAAAA50/-2ctohOY5Sk/s1600/%CE%BE%CF%85%CE%BB%CE%BF%CF%80%CF%8C%CE%B4%CE%B1%CF%81%CE%B1.jpg" TargetMode="External"/><Relationship Id="rId2" Type="http://schemas.openxmlformats.org/officeDocument/2006/relationships/slideLayout" Target="../slideLayouts/slideLayout4.xml"/><Relationship Id="rId1" Type="http://schemas.openxmlformats.org/officeDocument/2006/relationships/tags" Target="../tags/tag15.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Layout" Target="../slideLayouts/slideLayout4.xml"/><Relationship Id="rId1" Type="http://schemas.openxmlformats.org/officeDocument/2006/relationships/tags" Target="../tags/tag16.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6" descr="Λογότυπο Εθνικόν και Καποδιστριακόν Πανεπιστήμιον Αθηνών"/>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79388" y="404813"/>
            <a:ext cx="4148137" cy="817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3" name="Τίτλος 1"/>
          <p:cNvSpPr>
            <a:spLocks noGrp="1"/>
          </p:cNvSpPr>
          <p:nvPr>
            <p:ph type="ctrTitle"/>
          </p:nvPr>
        </p:nvSpPr>
        <p:spPr>
          <a:xfrm>
            <a:off x="685800" y="2006600"/>
            <a:ext cx="7772400" cy="1470025"/>
          </a:xfrm>
        </p:spPr>
        <p:txBody>
          <a:bodyPr/>
          <a:lstStyle/>
          <a:p>
            <a:r>
              <a:rPr lang="el-GR" altLang="en-US" sz="4000" dirty="0" smtClean="0"/>
              <a:t>Το Εικονογραφημένο Βιβλίο στην Προσχολική Εκπαίδευση</a:t>
            </a:r>
            <a:endParaRPr lang="el-GR" altLang="en-US" sz="4000" dirty="0" smtClean="0">
              <a:solidFill>
                <a:srgbClr val="5075BC"/>
              </a:solidFill>
            </a:endParaRPr>
          </a:p>
        </p:txBody>
      </p:sp>
      <p:sp>
        <p:nvSpPr>
          <p:cNvPr id="3" name="Υπότιτλος 2"/>
          <p:cNvSpPr>
            <a:spLocks noGrp="1"/>
          </p:cNvSpPr>
          <p:nvPr>
            <p:ph type="subTitle" idx="1"/>
          </p:nvPr>
        </p:nvSpPr>
        <p:spPr>
          <a:xfrm>
            <a:off x="684213" y="3384550"/>
            <a:ext cx="7775575" cy="1752600"/>
          </a:xfrm>
        </p:spPr>
        <p:txBody>
          <a:bodyPr rtlCol="0">
            <a:noAutofit/>
          </a:bodyPr>
          <a:lstStyle/>
          <a:p>
            <a:pPr fontAlgn="auto">
              <a:spcAft>
                <a:spcPts val="0"/>
              </a:spcAft>
              <a:defRPr/>
            </a:pPr>
            <a:r>
              <a:rPr lang="el-GR" sz="2800" dirty="0" smtClean="0">
                <a:solidFill>
                  <a:srgbClr val="5075BC"/>
                </a:solidFill>
                <a:latin typeface="+mj-lt"/>
                <a:ea typeface="+mj-ea"/>
                <a:cs typeface="+mj-cs"/>
              </a:rPr>
              <a:t>Ενότητα </a:t>
            </a:r>
            <a:r>
              <a:rPr lang="en-US" sz="2800" dirty="0" smtClean="0">
                <a:solidFill>
                  <a:srgbClr val="5075BC"/>
                </a:solidFill>
                <a:latin typeface="+mj-lt"/>
                <a:ea typeface="+mj-ea"/>
                <a:cs typeface="+mj-cs"/>
              </a:rPr>
              <a:t>4.4</a:t>
            </a:r>
            <a:r>
              <a:rPr lang="el-GR" sz="2800" dirty="0" smtClean="0">
                <a:solidFill>
                  <a:srgbClr val="5075BC"/>
                </a:solidFill>
                <a:latin typeface="+mj-lt"/>
                <a:ea typeface="+mj-ea"/>
                <a:cs typeface="+mj-cs"/>
              </a:rPr>
              <a:t>: </a:t>
            </a:r>
            <a:r>
              <a:rPr lang="el-GR" sz="2800" dirty="0" smtClean="0">
                <a:latin typeface="+mj-lt"/>
                <a:ea typeface="+mj-ea"/>
                <a:cs typeface="+mj-cs"/>
              </a:rPr>
              <a:t>Αρχιτεκτονική και </a:t>
            </a:r>
            <a:r>
              <a:rPr lang="el-GR" sz="2800" dirty="0">
                <a:latin typeface="+mj-lt"/>
                <a:ea typeface="+mj-ea"/>
                <a:cs typeface="+mj-cs"/>
              </a:rPr>
              <a:t>Εικονογραφημένο </a:t>
            </a:r>
            <a:r>
              <a:rPr lang="el-GR" sz="2800" dirty="0" smtClean="0">
                <a:latin typeface="+mj-lt"/>
                <a:ea typeface="+mj-ea"/>
                <a:cs typeface="+mj-cs"/>
              </a:rPr>
              <a:t>Βιβλίο</a:t>
            </a:r>
            <a:endParaRPr lang="el-GR" sz="2800" dirty="0">
              <a:latin typeface="+mj-lt"/>
              <a:ea typeface="+mj-ea"/>
              <a:cs typeface="+mj-cs"/>
            </a:endParaRPr>
          </a:p>
          <a:p>
            <a:pPr fontAlgn="auto">
              <a:spcAft>
                <a:spcPts val="0"/>
              </a:spcAft>
              <a:defRPr/>
            </a:pPr>
            <a:endParaRPr lang="el-GR" sz="2800" dirty="0" smtClean="0"/>
          </a:p>
          <a:p>
            <a:pPr fontAlgn="auto">
              <a:spcAft>
                <a:spcPts val="0"/>
              </a:spcAft>
              <a:defRPr/>
            </a:pPr>
            <a:r>
              <a:rPr lang="el-GR" sz="2800" dirty="0" smtClean="0"/>
              <a:t>Αγγελική Γιαννικοπούλου</a:t>
            </a:r>
          </a:p>
          <a:p>
            <a:pPr fontAlgn="auto">
              <a:spcAft>
                <a:spcPts val="0"/>
              </a:spcAft>
              <a:defRPr/>
            </a:pPr>
            <a:r>
              <a:rPr lang="el-GR" sz="2800" dirty="0" smtClean="0"/>
              <a:t>Τμήμα </a:t>
            </a:r>
            <a:r>
              <a:rPr lang="el-GR" sz="2800" dirty="0"/>
              <a:t>Εκπαίδευσης και Αγωγής στην Προσχολική Ηλικία (ΤΕΑΠΗ)</a:t>
            </a:r>
            <a:endParaRPr lang="en-US" sz="2800" dirty="0" smtClean="0"/>
          </a:p>
          <a:p>
            <a:pPr fontAlgn="auto">
              <a:spcAft>
                <a:spcPts val="0"/>
              </a:spcAft>
              <a:defRPr/>
            </a:pPr>
            <a:endParaRPr lang="el-GR" sz="2800" dirty="0" smtClean="0"/>
          </a:p>
        </p:txBody>
      </p:sp>
    </p:spTree>
    <p:custDataLst>
      <p:tags r:id="rId1"/>
    </p:custDataLst>
    <p:extLst>
      <p:ext uri="{BB962C8B-B14F-4D97-AF65-F5344CB8AC3E}">
        <p14:creationId xmlns:p14="http://schemas.microsoft.com/office/powerpoint/2010/main" val="2714677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Κατασκευή</a:t>
            </a:r>
            <a:r>
              <a:rPr lang="en-GB" dirty="0"/>
              <a:t>:</a:t>
            </a:r>
            <a:r>
              <a:rPr lang="el-GR" dirty="0"/>
              <a:t> Σπίτια </a:t>
            </a:r>
            <a:r>
              <a:rPr lang="el-GR" dirty="0" smtClean="0"/>
              <a:t>(4/4)</a:t>
            </a:r>
            <a:endParaRPr lang="el-GR" dirty="0"/>
          </a:p>
        </p:txBody>
      </p:sp>
      <p:sp>
        <p:nvSpPr>
          <p:cNvPr id="3" name="Content Placeholder 2"/>
          <p:cNvSpPr>
            <a:spLocks noGrp="1"/>
          </p:cNvSpPr>
          <p:nvPr>
            <p:ph sz="half" idx="1"/>
          </p:nvPr>
        </p:nvSpPr>
        <p:spPr/>
        <p:txBody>
          <a:bodyPr>
            <a:normAutofit/>
          </a:bodyPr>
          <a:lstStyle/>
          <a:p>
            <a:pPr marL="0" indent="0">
              <a:buNone/>
            </a:pPr>
            <a:r>
              <a:rPr lang="el-GR" dirty="0"/>
              <a:t>Όταν όλα τα σπίτια είναι μέσα στη λεκάνη, ρίχνουμε νερό και χρώματα τέμπερας μέσα σε αυτό! </a:t>
            </a:r>
          </a:p>
          <a:p>
            <a:pPr marL="0" indent="0">
              <a:buNone/>
            </a:pPr>
            <a:r>
              <a:rPr lang="el-GR" dirty="0" smtClean="0"/>
              <a:t>Τα </a:t>
            </a:r>
            <a:r>
              <a:rPr lang="el-GR" dirty="0"/>
              <a:t>παιδιά αποφασίζουν και το όνομα της </a:t>
            </a:r>
            <a:r>
              <a:rPr lang="el-GR" dirty="0" err="1"/>
              <a:t>λιμνούπολής</a:t>
            </a:r>
            <a:r>
              <a:rPr lang="el-GR" dirty="0"/>
              <a:t> </a:t>
            </a:r>
            <a:r>
              <a:rPr lang="el-GR" dirty="0" smtClean="0"/>
              <a:t>τους:</a:t>
            </a:r>
            <a:endParaRPr lang="el-GR" dirty="0"/>
          </a:p>
          <a:p>
            <a:pPr marL="0" indent="0">
              <a:buNone/>
            </a:pPr>
            <a:r>
              <a:rPr lang="el-GR" dirty="0" smtClean="0"/>
              <a:t>«ΧΡΩΜΑΤΙΣΤΑ ΝΕΡΑ».</a:t>
            </a:r>
            <a:endParaRPr lang="el-GR" dirty="0"/>
          </a:p>
        </p:txBody>
      </p:sp>
      <p:pic>
        <p:nvPicPr>
          <p:cNvPr id="5" name="Content Placeholder 4" descr="Η Λιμνούπολη"/>
          <p:cNvPicPr>
            <a:picLocks noGrp="1" noChangeAspect="1"/>
          </p:cNvPicPr>
          <p:nvPr>
            <p:ph sz="half" idx="2"/>
          </p:nvPr>
        </p:nvPicPr>
        <p:blipFill>
          <a:blip r:embed="rId2" cstate="print"/>
          <a:srcRect/>
          <a:stretch>
            <a:fillRect/>
          </a:stretch>
        </p:blipFill>
        <p:spPr>
          <a:xfrm>
            <a:off x="4788024" y="2132856"/>
            <a:ext cx="3990109" cy="3042458"/>
          </a:xfrm>
          <a:prstGeom prst="rect">
            <a:avLst/>
          </a:prstGeom>
        </p:spPr>
      </p:pic>
    </p:spTree>
    <p:extLst>
      <p:ext uri="{BB962C8B-B14F-4D97-AF65-F5344CB8AC3E}">
        <p14:creationId xmlns:p14="http://schemas.microsoft.com/office/powerpoint/2010/main" val="12737962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Κατασκευή: Έπιπλα (1/2)</a:t>
            </a:r>
            <a:endParaRPr lang="el-GR" dirty="0"/>
          </a:p>
        </p:txBody>
      </p:sp>
      <p:sp>
        <p:nvSpPr>
          <p:cNvPr id="3" name="Content Placeholder 2"/>
          <p:cNvSpPr>
            <a:spLocks noGrp="1"/>
          </p:cNvSpPr>
          <p:nvPr>
            <p:ph sz="half" idx="1"/>
          </p:nvPr>
        </p:nvSpPr>
        <p:spPr/>
        <p:txBody>
          <a:bodyPr/>
          <a:lstStyle/>
          <a:p>
            <a:pPr marL="0" indent="0">
              <a:buNone/>
            </a:pPr>
            <a:r>
              <a:rPr lang="el-GR" dirty="0"/>
              <a:t>Μετά τα παιδιά αποφασίζουν να κάνουν και έπιπλα με βασικό μοτίβο τα ξυλοπόδαρα. </a:t>
            </a:r>
          </a:p>
        </p:txBody>
      </p:sp>
      <p:pic>
        <p:nvPicPr>
          <p:cNvPr id="5" name="Picture 11" descr="τα παιδιά φτιάχνουν τα έπιπλα "/>
          <p:cNvPicPr>
            <a:picLocks noGrp="1" noChangeAspect="1"/>
          </p:cNvPicPr>
          <p:nvPr>
            <p:ph sz="half" idx="2"/>
          </p:nvPr>
        </p:nvPicPr>
        <p:blipFill rotWithShape="1">
          <a:blip r:embed="rId2" cstate="print"/>
          <a:srcRect l="20453"/>
          <a:stretch/>
        </p:blipFill>
        <p:spPr>
          <a:xfrm>
            <a:off x="4530948" y="1700808"/>
            <a:ext cx="4117740" cy="3888432"/>
          </a:xfrm>
          <a:prstGeom prst="rect">
            <a:avLst/>
          </a:prstGeom>
        </p:spPr>
      </p:pic>
    </p:spTree>
    <p:extLst>
      <p:ext uri="{BB962C8B-B14F-4D97-AF65-F5344CB8AC3E}">
        <p14:creationId xmlns:p14="http://schemas.microsoft.com/office/powerpoint/2010/main" val="25631748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Κατασκευή: Έπιπλα </a:t>
            </a:r>
            <a:r>
              <a:rPr lang="el-GR" dirty="0" smtClean="0"/>
              <a:t>(2/2</a:t>
            </a:r>
            <a:r>
              <a:rPr lang="el-GR" dirty="0"/>
              <a:t>)</a:t>
            </a:r>
          </a:p>
        </p:txBody>
      </p:sp>
      <p:sp>
        <p:nvSpPr>
          <p:cNvPr id="3" name="Content Placeholder 2"/>
          <p:cNvSpPr>
            <a:spLocks noGrp="1"/>
          </p:cNvSpPr>
          <p:nvPr>
            <p:ph sz="half" idx="1"/>
          </p:nvPr>
        </p:nvSpPr>
        <p:spPr/>
        <p:txBody>
          <a:bodyPr/>
          <a:lstStyle/>
          <a:p>
            <a:pPr marL="0" indent="0">
              <a:buNone/>
            </a:pPr>
            <a:r>
              <a:rPr lang="el-GR" dirty="0" smtClean="0"/>
              <a:t>Τα </a:t>
            </a:r>
            <a:r>
              <a:rPr lang="el-GR" dirty="0"/>
              <a:t>τοποθετούν σε σπίτια που έχουν φτιάξει από χαρτόκουτα. </a:t>
            </a:r>
            <a:br>
              <a:rPr lang="el-GR" dirty="0"/>
            </a:br>
            <a:endParaRPr lang="en-GB" dirty="0"/>
          </a:p>
          <a:p>
            <a:endParaRPr lang="el-GR" dirty="0"/>
          </a:p>
        </p:txBody>
      </p:sp>
      <p:pic>
        <p:nvPicPr>
          <p:cNvPr id="6" name="Content Placeholder 22" descr="τα παιδιά τοποθετούν τα έπιπλα "/>
          <p:cNvPicPr>
            <a:picLocks noGrp="1" noChangeAspect="1"/>
          </p:cNvPicPr>
          <p:nvPr>
            <p:ph sz="half" idx="2"/>
          </p:nvPr>
        </p:nvPicPr>
        <p:blipFill>
          <a:blip r:embed="rId2" cstate="print"/>
          <a:stretch>
            <a:fillRect/>
          </a:stretch>
        </p:blipFill>
        <p:spPr>
          <a:xfrm>
            <a:off x="4644008" y="1844824"/>
            <a:ext cx="4038600" cy="4104456"/>
          </a:xfrm>
          <a:prstGeom prst="rect">
            <a:avLst/>
          </a:prstGeom>
        </p:spPr>
      </p:pic>
    </p:spTree>
    <p:extLst>
      <p:ext uri="{BB962C8B-B14F-4D97-AF65-F5344CB8AC3E}">
        <p14:creationId xmlns:p14="http://schemas.microsoft.com/office/powerpoint/2010/main" val="37145122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smtClean="0"/>
              <a:t>Το τελικό αποτέλεσμα</a:t>
            </a:r>
            <a:endParaRPr lang="el-GR" dirty="0"/>
          </a:p>
        </p:txBody>
      </p:sp>
      <p:pic>
        <p:nvPicPr>
          <p:cNvPr id="7" name="Content Placeholder 3" descr="τα σπιτάκια με τα έπιπλα"/>
          <p:cNvPicPr>
            <a:picLocks noGrp="1" noChangeAspect="1"/>
          </p:cNvPicPr>
          <p:nvPr>
            <p:ph idx="1"/>
          </p:nvPr>
        </p:nvPicPr>
        <p:blipFill>
          <a:blip r:embed="rId2" cstate="print"/>
          <a:srcRect l="6688" t="13409" r="5901" b="11130"/>
          <a:stretch>
            <a:fillRect/>
          </a:stretch>
        </p:blipFill>
        <p:spPr>
          <a:xfrm>
            <a:off x="1083221" y="1557338"/>
            <a:ext cx="6990258" cy="4525962"/>
          </a:xfrm>
          <a:prstGeom prst="rect">
            <a:avLst/>
          </a:prstGeom>
        </p:spPr>
      </p:pic>
    </p:spTree>
    <p:extLst>
      <p:ext uri="{BB962C8B-B14F-4D97-AF65-F5344CB8AC3E}">
        <p14:creationId xmlns:p14="http://schemas.microsoft.com/office/powerpoint/2010/main" val="15941780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στο πλαίσιο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4" cstate="screen">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custDataLst>
      <p:tags r:id="rId1"/>
    </p:custDataLst>
    <p:extLst>
      <p:ext uri="{BB962C8B-B14F-4D97-AF65-F5344CB8AC3E}">
        <p14:creationId xmlns:p14="http://schemas.microsoft.com/office/powerpoint/2010/main" val="68505879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
        <p:nvSpPr>
          <p:cNvPr id="5" name="Text Placeholder 4"/>
          <p:cNvSpPr>
            <a:spLocks noGrp="1"/>
          </p:cNvSpPr>
          <p:nvPr>
            <p:ph type="body" idx="1"/>
          </p:nvPr>
        </p:nvSpPr>
        <p:spPr/>
        <p:txBody>
          <a:bodyPr/>
          <a:lstStyle/>
          <a:p>
            <a:endParaRPr lang="el-GR"/>
          </a:p>
        </p:txBody>
      </p:sp>
    </p:spTree>
    <p:custDataLst>
      <p:tags r:id="rId1"/>
    </p:custDataLst>
    <p:extLst>
      <p:ext uri="{BB962C8B-B14F-4D97-AF65-F5344CB8AC3E}">
        <p14:creationId xmlns:p14="http://schemas.microsoft.com/office/powerpoint/2010/main" val="28596526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l-GR" dirty="0"/>
              <a:t>Σημείωμα Ιστορικού </a:t>
            </a:r>
            <a:r>
              <a:rPr lang="el-GR" dirty="0" smtClean="0"/>
              <a:t>Εκδόσεων</a:t>
            </a:r>
            <a:r>
              <a:rPr lang="en-US" dirty="0" smtClean="0"/>
              <a:t> </a:t>
            </a:r>
            <a:r>
              <a:rPr lang="el-GR" dirty="0" smtClean="0"/>
              <a:t>Έργου</a:t>
            </a:r>
            <a:endParaRPr lang="el-GR" dirty="0"/>
          </a:p>
        </p:txBody>
      </p:sp>
      <p:sp>
        <p:nvSpPr>
          <p:cNvPr id="5" name="Content Placeholder 4"/>
          <p:cNvSpPr>
            <a:spLocks noGrp="1"/>
          </p:cNvSpPr>
          <p:nvPr>
            <p:ph idx="1"/>
          </p:nvPr>
        </p:nvSpPr>
        <p:spPr/>
        <p:txBody>
          <a:bodyPr>
            <a:normAutofit/>
          </a:bodyPr>
          <a:lstStyle/>
          <a:p>
            <a:pPr marL="0" indent="0">
              <a:buNone/>
            </a:pPr>
            <a:r>
              <a:rPr lang="el-GR" sz="2000" dirty="0" smtClean="0"/>
              <a:t>Το </a:t>
            </a:r>
            <a:r>
              <a:rPr lang="el-GR" sz="2000" dirty="0"/>
              <a:t>παρόν έργο αποτελεί την έκδοση </a:t>
            </a:r>
            <a:r>
              <a:rPr lang="el-GR" sz="2000" dirty="0" smtClean="0"/>
              <a:t>1.0.  </a:t>
            </a:r>
            <a:endParaRPr lang="el-GR" sz="2000" dirty="0"/>
          </a:p>
        </p:txBody>
      </p:sp>
    </p:spTree>
    <p:custDataLst>
      <p:tags r:id="rId1"/>
    </p:custDataLst>
    <p:extLst>
      <p:ext uri="{BB962C8B-B14F-4D97-AF65-F5344CB8AC3E}">
        <p14:creationId xmlns:p14="http://schemas.microsoft.com/office/powerpoint/2010/main" val="9936981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l-GR" altLang="en-US" smtClean="0"/>
              <a:t>Σημείωμα Αναφοράς</a:t>
            </a:r>
          </a:p>
        </p:txBody>
      </p:sp>
      <p:sp>
        <p:nvSpPr>
          <p:cNvPr id="3" name="Content Placeholder 2"/>
          <p:cNvSpPr>
            <a:spLocks noGrp="1"/>
          </p:cNvSpPr>
          <p:nvPr>
            <p:ph idx="1"/>
          </p:nvPr>
        </p:nvSpPr>
        <p:spPr>
          <a:xfrm>
            <a:off x="463550" y="1557338"/>
            <a:ext cx="8229600" cy="4525962"/>
          </a:xfrm>
        </p:spPr>
        <p:txBody>
          <a:bodyPr rtlCol="0">
            <a:normAutofit/>
          </a:bodyPr>
          <a:lstStyle/>
          <a:p>
            <a:pPr marL="0" indent="0">
              <a:spcBef>
                <a:spcPts val="0"/>
              </a:spcBef>
              <a:buNone/>
            </a:pPr>
            <a:r>
              <a:rPr lang="el-GR" sz="2000" dirty="0" err="1" smtClean="0"/>
              <a:t>Copyright</a:t>
            </a:r>
            <a:r>
              <a:rPr lang="el-GR" sz="2000" dirty="0" smtClean="0"/>
              <a:t> </a:t>
            </a:r>
            <a:r>
              <a:rPr lang="el-GR" sz="2000" dirty="0" err="1" smtClean="0"/>
              <a:t>Εθνικόν</a:t>
            </a:r>
            <a:r>
              <a:rPr lang="el-GR" sz="2000" dirty="0" smtClean="0"/>
              <a:t> και </a:t>
            </a:r>
            <a:r>
              <a:rPr lang="el-GR" sz="2000" dirty="0" err="1" smtClean="0"/>
              <a:t>Καποδιστριακόν</a:t>
            </a:r>
            <a:r>
              <a:rPr lang="el-GR" sz="2000" dirty="0" smtClean="0"/>
              <a:t> Πανεπιστήμιον Αθηνών</a:t>
            </a:r>
            <a:r>
              <a:rPr lang="en-US" sz="2000" dirty="0" smtClean="0"/>
              <a:t>, </a:t>
            </a:r>
            <a:r>
              <a:rPr lang="el-GR" sz="2000" dirty="0" smtClean="0"/>
              <a:t>Αγγελική </a:t>
            </a:r>
            <a:r>
              <a:rPr lang="el-GR" sz="2000" dirty="0" err="1" smtClean="0"/>
              <a:t>Γιαννικοπούλου</a:t>
            </a:r>
            <a:r>
              <a:rPr lang="el-GR" sz="2000" dirty="0" smtClean="0"/>
              <a:t> 2015. </a:t>
            </a:r>
            <a:r>
              <a:rPr lang="el-GR" sz="2000" dirty="0"/>
              <a:t>Έφη Χολέβα, </a:t>
            </a:r>
            <a:r>
              <a:rPr lang="el-GR" sz="2000" dirty="0" smtClean="0"/>
              <a:t>Ανδρούλα Χριστοδούλου, Αγγελική </a:t>
            </a:r>
            <a:r>
              <a:rPr lang="el-GR" sz="2000" dirty="0" err="1" smtClean="0"/>
              <a:t>Γιαννικοπούλου</a:t>
            </a:r>
            <a:r>
              <a:rPr lang="el-GR" sz="2000" dirty="0" smtClean="0"/>
              <a:t>. «Το Εικονογραφημένο Βιβλίο στην Προσχολική Εκπαίδευση. Αρχιτεκτονική και Εικονογραφημένο Βιβλίο. </a:t>
            </a:r>
            <a:r>
              <a:rPr lang="el-GR" sz="2000" dirty="0"/>
              <a:t>Τα κόκκινα ξυλοπόδαρα». </a:t>
            </a:r>
            <a:r>
              <a:rPr lang="el-GR" sz="2000" dirty="0" smtClean="0"/>
              <a:t>Έκδοση: 1.0. Αθήνα 2015. Διαθέσιμο από τη δικτυακή διεύθυνση: </a:t>
            </a:r>
            <a:r>
              <a:rPr lang="en-GB" sz="2000" dirty="0" smtClean="0">
                <a:hlinkClick r:id="rId4" tooltip="Ανοιχτό Μάθημα: Το Εικονογραφημένο Βιβλίο στην Προσχολική Εκπαίδευση"/>
              </a:rPr>
              <a:t>http://opencourses.uoa.gr/courses/ECD5/</a:t>
            </a:r>
            <a:r>
              <a:rPr lang="el-GR" sz="2000" dirty="0" smtClean="0"/>
              <a:t>.</a:t>
            </a:r>
          </a:p>
          <a:p>
            <a:pPr fontAlgn="auto">
              <a:spcAft>
                <a:spcPts val="0"/>
              </a:spcAft>
              <a:defRPr/>
            </a:pPr>
            <a:endParaRPr lang="el-GR" sz="2000" dirty="0"/>
          </a:p>
        </p:txBody>
      </p:sp>
    </p:spTree>
    <p:custDataLst>
      <p:tags r:id="rId1"/>
    </p:custDataLst>
    <p:extLst>
      <p:ext uri="{BB962C8B-B14F-4D97-AF65-F5344CB8AC3E}">
        <p14:creationId xmlns:p14="http://schemas.microsoft.com/office/powerpoint/2010/main" val="10292229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457200" y="-161925"/>
            <a:ext cx="8229600" cy="1143000"/>
          </a:xfrm>
        </p:spPr>
        <p:txBody>
          <a:bodyPr/>
          <a:lstStyle/>
          <a:p>
            <a:r>
              <a:rPr lang="el-GR" altLang="en-US" smtClean="0"/>
              <a:t>Σημείωμα Αδειοδότησης</a:t>
            </a:r>
          </a:p>
        </p:txBody>
      </p:sp>
      <p:sp>
        <p:nvSpPr>
          <p:cNvPr id="34819" name="Content Placeholder 2"/>
          <p:cNvSpPr>
            <a:spLocks noGrp="1"/>
          </p:cNvSpPr>
          <p:nvPr>
            <p:ph idx="1"/>
          </p:nvPr>
        </p:nvSpPr>
        <p:spPr>
          <a:xfrm>
            <a:off x="107950" y="765175"/>
            <a:ext cx="8928100" cy="1439863"/>
          </a:xfrm>
        </p:spPr>
        <p:txBody>
          <a:bodyPr>
            <a:normAutofit fontScale="92500" lnSpcReduction="10000"/>
          </a:bodyPr>
          <a:lstStyle/>
          <a:p>
            <a:pPr marL="0" indent="0">
              <a:buFont typeface="Arial" panose="020B0604020202020204" pitchFamily="34" charset="0"/>
              <a:buNone/>
            </a:pPr>
            <a:r>
              <a:rPr lang="el-GR" altLang="en-US" sz="2000" smtClean="0"/>
              <a:t>Το 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κ.λπ.,  τα οποία εμπεριέχονται σε αυτό και τα οποία αναφέρονται μαζί με τους όρους χρήσης τους στο «Σημείωμα Χρήσης Έργων Τρίτων».                     </a:t>
            </a:r>
          </a:p>
          <a:p>
            <a:pPr marL="0" indent="0">
              <a:buFont typeface="Arial" panose="020B0604020202020204" pitchFamily="34" charset="0"/>
              <a:buNone/>
            </a:pPr>
            <a:endParaRPr lang="el-GR" altLang="en-US" sz="2000" smtClean="0"/>
          </a:p>
        </p:txBody>
      </p:sp>
      <p:pic>
        <p:nvPicPr>
          <p:cNvPr id="34820" name="Picture 22" descr="Λογότυπο για Άδειες χρήσης Creative Commons BY-NC-ND">
            <a:hlinkClick r:id="rId4"/>
          </p:cNvPr>
          <p:cNvPicPr>
            <a:picLocks noChangeAspect="1" noChangeArrowheads="1"/>
          </p:cNvPicPr>
          <p:nvPr/>
        </p:nvPicPr>
        <p:blipFill>
          <a:blip r:embed="rId5" cstate="screen">
            <a:extLst>
              <a:ext uri="{28A0092B-C50C-407E-A947-70E740481C1C}">
                <a14:useLocalDpi xmlns:a14="http://schemas.microsoft.com/office/drawing/2010/main" val="0"/>
              </a:ext>
            </a:extLst>
          </a:blip>
          <a:srcRect/>
          <a:stretch>
            <a:fillRect/>
          </a:stretch>
        </p:blipFill>
        <p:spPr bwMode="auto">
          <a:xfrm>
            <a:off x="3748088" y="2420938"/>
            <a:ext cx="16478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107950" y="2924175"/>
            <a:ext cx="9036050" cy="3457575"/>
          </a:xfrm>
          <a:prstGeom prst="rect">
            <a:avLst/>
          </a:prstGeom>
        </p:spPr>
        <p:txBody>
          <a:bodyPr anchor="ctr">
            <a:normAutofit/>
          </a:bodyPr>
          <a:lstStyle/>
          <a:p>
            <a:pPr eaLnBrk="1" fontAlgn="auto" hangingPunct="1">
              <a:spcBef>
                <a:spcPts val="0"/>
              </a:spcBef>
              <a:spcAft>
                <a:spcPts val="0"/>
              </a:spcAft>
              <a:defRPr/>
            </a:pPr>
            <a:r>
              <a:rPr lang="el-GR" dirty="0">
                <a:latin typeface="+mn-lt"/>
              </a:rPr>
              <a:t>[1] http://creativecommons.org/licenses/by-nc-sa/4.0/ </a:t>
            </a:r>
            <a:endParaRPr lang="en-US" dirty="0">
              <a:latin typeface="+mn-lt"/>
            </a:endParaRPr>
          </a:p>
          <a:p>
            <a:pPr eaLnBrk="1" fontAlgn="auto" hangingPunct="1">
              <a:spcBef>
                <a:spcPts val="0"/>
              </a:spcBef>
              <a:spcAft>
                <a:spcPts val="0"/>
              </a:spcAft>
              <a:defRPr/>
            </a:pPr>
            <a:endParaRPr lang="el-GR" dirty="0">
              <a:latin typeface="+mn-lt"/>
            </a:endParaRPr>
          </a:p>
          <a:p>
            <a:pPr eaLnBrk="1" fontAlgn="auto" hangingPunct="1">
              <a:spcBef>
                <a:spcPts val="0"/>
              </a:spcBef>
              <a:spcAft>
                <a:spcPts val="0"/>
              </a:spcAft>
              <a:defRPr/>
            </a:pPr>
            <a:r>
              <a:rPr lang="el-GR" dirty="0">
                <a:latin typeface="+mn-lt"/>
              </a:rPr>
              <a:t>Ως </a:t>
            </a:r>
            <a:r>
              <a:rPr lang="el-GR" b="1" dirty="0">
                <a:latin typeface="+mn-lt"/>
              </a:rPr>
              <a:t>Μη Εμπορική</a:t>
            </a:r>
            <a:r>
              <a:rPr lang="el-GR" dirty="0">
                <a:latin typeface="+mn-lt"/>
              </a:rPr>
              <a:t> ορίζεται η χρήση:</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 δεν περιλαμβάνει άμεσο ή έμμεσο οικονομικό όφελος από τη χρήση του έργου, για τον διανομέα του έργου και </a:t>
            </a:r>
            <a:r>
              <a:rPr lang="el-GR" dirty="0" err="1">
                <a:latin typeface="+mn-lt"/>
              </a:rPr>
              <a:t>αδειοδόχο</a:t>
            </a:r>
            <a:r>
              <a:rPr lang="el-GR" dirty="0">
                <a:latin typeface="+mn-lt"/>
              </a:rPr>
              <a:t>.</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a:t>
            </a:r>
            <a:r>
              <a:rPr lang="en-GB" dirty="0">
                <a:latin typeface="+mn-lt"/>
              </a:rPr>
              <a:t> </a:t>
            </a:r>
            <a:r>
              <a:rPr lang="el-GR" dirty="0">
                <a:latin typeface="+mn-lt"/>
              </a:rPr>
              <a:t>δεν περιλαμβάνει οικονομική συναλλαγή ως προϋπόθεση για τη χρήση ή πρόσβαση στο έργο.</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a:t>
            </a:r>
            <a:r>
              <a:rPr lang="en-GB" dirty="0">
                <a:latin typeface="+mn-lt"/>
              </a:rPr>
              <a:t> </a:t>
            </a:r>
            <a:r>
              <a:rPr lang="el-GR" dirty="0">
                <a:latin typeface="+mn-lt"/>
              </a:rPr>
              <a:t>δεν προσπορίζει στον διανομέα του έργου και</a:t>
            </a:r>
            <a:r>
              <a:rPr lang="en-GB" dirty="0">
                <a:latin typeface="+mn-lt"/>
              </a:rPr>
              <a:t> </a:t>
            </a:r>
            <a:r>
              <a:rPr lang="el-GR" dirty="0" err="1">
                <a:latin typeface="+mn-lt"/>
              </a:rPr>
              <a:t>αδειοδόχο</a:t>
            </a:r>
            <a:r>
              <a:rPr lang="en-GB" dirty="0">
                <a:latin typeface="+mn-lt"/>
              </a:rPr>
              <a:t> </a:t>
            </a:r>
            <a:r>
              <a:rPr lang="el-GR" dirty="0">
                <a:latin typeface="+mn-lt"/>
              </a:rPr>
              <a:t>έμμεσο οικονομικό όφελος (π.χ. διαφημίσεις) από την προβολή του έργου σε διαδικτυακό τόπο.</a:t>
            </a:r>
            <a:endParaRPr lang="en-US" dirty="0">
              <a:latin typeface="+mn-lt"/>
            </a:endParaRPr>
          </a:p>
          <a:p>
            <a:pPr marL="342900" indent="-342900" eaLnBrk="1" fontAlgn="auto" hangingPunct="1">
              <a:spcBef>
                <a:spcPts val="0"/>
              </a:spcBef>
              <a:spcAft>
                <a:spcPts val="0"/>
              </a:spcAft>
              <a:buFont typeface="Arial" panose="020B0604020202020204" pitchFamily="34" charset="0"/>
              <a:buChar char="•"/>
              <a:defRPr/>
            </a:pPr>
            <a:endParaRPr lang="el-GR" dirty="0">
              <a:latin typeface="+mn-lt"/>
            </a:endParaRPr>
          </a:p>
          <a:p>
            <a:pPr eaLnBrk="1" fontAlgn="auto" hangingPunct="1">
              <a:spcBef>
                <a:spcPts val="0"/>
              </a:spcBef>
              <a:spcAft>
                <a:spcPts val="0"/>
              </a:spcAft>
              <a:defRPr/>
            </a:pPr>
            <a:r>
              <a:rPr lang="el-GR" dirty="0">
                <a:latin typeface="+mn-lt"/>
              </a:rPr>
              <a:t>Ο δικαιούχος μπορεί να παρέχει στον </a:t>
            </a:r>
            <a:r>
              <a:rPr lang="el-GR" dirty="0" err="1">
                <a:latin typeface="+mn-lt"/>
              </a:rPr>
              <a:t>αδειοδόχο</a:t>
            </a:r>
            <a:r>
              <a:rPr lang="el-GR" dirty="0">
                <a:latin typeface="+mn-lt"/>
              </a:rPr>
              <a:t> ξεχωριστή άδεια να χρησιμοποιεί το έργο για εμπορική χρήση, εφόσον αυτό του ζητηθεί.</a:t>
            </a:r>
          </a:p>
        </p:txBody>
      </p:sp>
    </p:spTree>
    <p:custDataLst>
      <p:tags r:id="rId1"/>
    </p:custDataLst>
    <p:extLst>
      <p:ext uri="{BB962C8B-B14F-4D97-AF65-F5344CB8AC3E}">
        <p14:creationId xmlns:p14="http://schemas.microsoft.com/office/powerpoint/2010/main" val="180869769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l-GR" altLang="en-US" smtClean="0"/>
              <a:t>Διατήρηση Σημειωμάτων</a:t>
            </a:r>
          </a:p>
        </p:txBody>
      </p:sp>
      <p:sp>
        <p:nvSpPr>
          <p:cNvPr id="3" name="Content Placeholder 2"/>
          <p:cNvSpPr>
            <a:spLocks noGrp="1"/>
          </p:cNvSpPr>
          <p:nvPr>
            <p:ph idx="1"/>
          </p:nvPr>
        </p:nvSpPr>
        <p:spPr>
          <a:xfrm>
            <a:off x="463550" y="1557338"/>
            <a:ext cx="8229600" cy="4525962"/>
          </a:xfrm>
        </p:spPr>
        <p:txBody>
          <a:bodyPr rtlCol="0">
            <a:normAutofit/>
          </a:bodyPr>
          <a:lstStyle/>
          <a:p>
            <a:pPr marL="0" indent="0" fontAlgn="auto">
              <a:spcAft>
                <a:spcPts val="0"/>
              </a:spcAft>
              <a:buFont typeface="Arial" panose="020B0604020202020204" pitchFamily="34" charset="0"/>
              <a:buNone/>
              <a:defRPr/>
            </a:pPr>
            <a:r>
              <a:rPr lang="el-GR" sz="2400" dirty="0" smtClean="0"/>
              <a:t>Οποιαδήποτε </a:t>
            </a:r>
            <a:r>
              <a:rPr lang="el-GR" sz="2400" dirty="0"/>
              <a:t>αναπαραγωγή ή διασκευή του υλικού θα πρέπει να συμπεριλαμβάνει:</a:t>
            </a:r>
          </a:p>
          <a:p>
            <a:pPr lvl="1" fontAlgn="auto">
              <a:spcAft>
                <a:spcPts val="0"/>
              </a:spcAft>
              <a:buFont typeface="Wingdings" panose="05000000000000000000" pitchFamily="2" charset="2"/>
              <a:buChar char="§"/>
              <a:defRPr/>
            </a:pPr>
            <a:r>
              <a:rPr lang="el-GR" sz="2000" dirty="0" smtClean="0"/>
              <a:t>το Σημείωμα Αν</a:t>
            </a:r>
            <a:r>
              <a:rPr lang="en-US" sz="2000" dirty="0" smtClean="0"/>
              <a:t>α</a:t>
            </a:r>
            <a:r>
              <a:rPr lang="el-GR" sz="2000" dirty="0" smtClean="0"/>
              <a:t>φοράς,</a:t>
            </a:r>
            <a:endParaRPr lang="el-GR" sz="2000" dirty="0"/>
          </a:p>
          <a:p>
            <a:pPr lvl="1" fontAlgn="auto">
              <a:spcAft>
                <a:spcPts val="0"/>
              </a:spcAft>
              <a:buFont typeface="Wingdings" panose="05000000000000000000" pitchFamily="2" charset="2"/>
              <a:buChar char="§"/>
              <a:defRPr/>
            </a:pPr>
            <a:r>
              <a:rPr lang="el-GR" sz="2000" dirty="0"/>
              <a:t>τ</a:t>
            </a:r>
            <a:r>
              <a:rPr lang="el-GR" sz="2000" dirty="0" smtClean="0"/>
              <a:t>ο Σημείωμα </a:t>
            </a:r>
            <a:r>
              <a:rPr lang="el-GR" sz="2000" dirty="0" err="1" smtClean="0"/>
              <a:t>Αδειοδότησης</a:t>
            </a:r>
            <a:r>
              <a:rPr lang="el-GR" sz="2000" dirty="0" smtClean="0"/>
              <a:t>,</a:t>
            </a:r>
            <a:endParaRPr lang="el-GR" sz="2000" dirty="0"/>
          </a:p>
          <a:p>
            <a:pPr lvl="1" fontAlgn="auto">
              <a:spcAft>
                <a:spcPts val="0"/>
              </a:spcAft>
              <a:buFont typeface="Wingdings" panose="05000000000000000000" pitchFamily="2" charset="2"/>
              <a:buChar char="§"/>
              <a:defRPr/>
            </a:pPr>
            <a:r>
              <a:rPr lang="el-GR" sz="2000" dirty="0" smtClean="0"/>
              <a:t>τη δήλωση Διατήρησης Σημειωμάτων,</a:t>
            </a:r>
            <a:endParaRPr lang="el-GR" sz="2000" dirty="0"/>
          </a:p>
          <a:p>
            <a:pPr lvl="1" fontAlgn="auto">
              <a:spcAft>
                <a:spcPts val="0"/>
              </a:spcAft>
              <a:buFont typeface="Wingdings" panose="05000000000000000000" pitchFamily="2" charset="2"/>
              <a:buChar char="§"/>
              <a:defRPr/>
            </a:pPr>
            <a:r>
              <a:rPr lang="el-GR" sz="2000" dirty="0"/>
              <a:t>τ</a:t>
            </a:r>
            <a:r>
              <a:rPr lang="el-GR" sz="2000" dirty="0" smtClean="0"/>
              <a:t>ο Σημείωμα Χρήσης Έργων Τρίτων </a:t>
            </a:r>
            <a:r>
              <a:rPr lang="el-GR" sz="2000" dirty="0"/>
              <a:t>(εφόσον υπάρχει</a:t>
            </a:r>
            <a:r>
              <a:rPr lang="el-GR" sz="2000" dirty="0" smtClean="0"/>
              <a:t>),</a:t>
            </a:r>
            <a:endParaRPr lang="el-GR" sz="2000" dirty="0"/>
          </a:p>
          <a:p>
            <a:pPr marL="0" indent="0" fontAlgn="auto">
              <a:spcAft>
                <a:spcPts val="0"/>
              </a:spcAft>
              <a:buFont typeface="Arial" panose="020B0604020202020204" pitchFamily="34" charset="0"/>
              <a:buNone/>
              <a:defRPr/>
            </a:pPr>
            <a:r>
              <a:rPr lang="el-GR" sz="2400" dirty="0"/>
              <a:t>μαζί με τους </a:t>
            </a:r>
            <a:r>
              <a:rPr lang="el-GR" sz="2400" dirty="0" smtClean="0"/>
              <a:t>συνοδευτικούς </a:t>
            </a:r>
            <a:r>
              <a:rPr lang="el-GR" sz="2400" dirty="0" err="1" smtClean="0"/>
              <a:t>υπερσυνδέσμους</a:t>
            </a:r>
            <a:r>
              <a:rPr lang="el-GR" sz="2400" dirty="0"/>
              <a:t>.</a:t>
            </a:r>
          </a:p>
          <a:p>
            <a:pPr fontAlgn="auto">
              <a:spcAft>
                <a:spcPts val="0"/>
              </a:spcAft>
              <a:defRPr/>
            </a:pPr>
            <a:endParaRPr lang="el-GR" sz="2000" dirty="0"/>
          </a:p>
        </p:txBody>
      </p:sp>
    </p:spTree>
    <p:extLst>
      <p:ext uri="{BB962C8B-B14F-4D97-AF65-F5344CB8AC3E}">
        <p14:creationId xmlns:p14="http://schemas.microsoft.com/office/powerpoint/2010/main" val="23797559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Τίτλος 3"/>
          <p:cNvSpPr>
            <a:spLocks noGrp="1"/>
          </p:cNvSpPr>
          <p:nvPr>
            <p:ph type="title"/>
          </p:nvPr>
        </p:nvSpPr>
        <p:spPr/>
        <p:txBody>
          <a:bodyPr/>
          <a:lstStyle/>
          <a:p>
            <a:r>
              <a:rPr lang="el-GR" altLang="en-US" smtClean="0"/>
              <a:t>Διδακτική Πρακτική</a:t>
            </a:r>
            <a:endParaRPr lang="en-GB" altLang="en-US" smtClean="0"/>
          </a:p>
        </p:txBody>
      </p:sp>
      <p:sp>
        <p:nvSpPr>
          <p:cNvPr id="12291" name="Θέση περιεχομένου 6"/>
          <p:cNvSpPr>
            <a:spLocks noGrp="1"/>
          </p:cNvSpPr>
          <p:nvPr>
            <p:ph sz="half" idx="1"/>
          </p:nvPr>
        </p:nvSpPr>
        <p:spPr>
          <a:xfrm>
            <a:off x="457200" y="1600200"/>
            <a:ext cx="4762872" cy="4525963"/>
          </a:xfrm>
        </p:spPr>
        <p:txBody>
          <a:bodyPr>
            <a:noAutofit/>
          </a:bodyPr>
          <a:lstStyle/>
          <a:p>
            <a:pPr marL="0" indent="0">
              <a:buFont typeface="Arial" panose="020B0604020202020204" pitchFamily="34" charset="0"/>
              <a:buNone/>
            </a:pPr>
            <a:r>
              <a:rPr lang="el-GR" altLang="en-US" sz="2400" b="1" dirty="0" smtClean="0"/>
              <a:t>Διδακτική πρακτική</a:t>
            </a:r>
            <a:r>
              <a:rPr lang="en-GB" altLang="en-US" sz="2400" dirty="0" smtClean="0"/>
              <a:t>:</a:t>
            </a:r>
            <a:endParaRPr lang="el-GR" altLang="en-US" sz="2400" dirty="0" smtClean="0"/>
          </a:p>
          <a:p>
            <a:pPr marL="0" indent="0">
              <a:spcBef>
                <a:spcPts val="0"/>
              </a:spcBef>
              <a:buNone/>
            </a:pPr>
            <a:r>
              <a:rPr lang="el-GR" sz="2400" dirty="0"/>
              <a:t>Έφη </a:t>
            </a:r>
            <a:r>
              <a:rPr lang="el-GR" sz="2400" dirty="0" smtClean="0"/>
              <a:t>Χολέβα, </a:t>
            </a:r>
            <a:r>
              <a:rPr lang="el-GR" sz="2400" dirty="0"/>
              <a:t/>
            </a:r>
            <a:br>
              <a:rPr lang="el-GR" sz="2400" dirty="0"/>
            </a:br>
            <a:r>
              <a:rPr lang="el-GR" sz="2400" dirty="0"/>
              <a:t>Ανδρούλα </a:t>
            </a:r>
            <a:r>
              <a:rPr lang="el-GR" sz="2400" dirty="0" smtClean="0"/>
              <a:t>Χριστοδούλου.</a:t>
            </a:r>
            <a:endParaRPr lang="el-GR" sz="2400" dirty="0"/>
          </a:p>
          <a:p>
            <a:pPr marL="0" indent="0">
              <a:spcBef>
                <a:spcPts val="1200"/>
              </a:spcBef>
              <a:spcAft>
                <a:spcPts val="600"/>
              </a:spcAft>
              <a:buNone/>
            </a:pPr>
            <a:r>
              <a:rPr lang="el-GR" sz="2400" b="1" dirty="0" smtClean="0"/>
              <a:t>Θέμα</a:t>
            </a:r>
            <a:r>
              <a:rPr lang="el-GR" sz="2400" dirty="0" smtClean="0"/>
              <a:t>: Σπίτια </a:t>
            </a:r>
            <a:r>
              <a:rPr lang="el-GR" sz="2400" dirty="0"/>
              <a:t>πάνω σε ξυλοπόδαρα ή αλλιώς </a:t>
            </a:r>
            <a:r>
              <a:rPr lang="el-GR" sz="2400" dirty="0" smtClean="0"/>
              <a:t>τα </a:t>
            </a:r>
            <a:r>
              <a:rPr lang="el-GR" sz="2400" dirty="0" err="1" smtClean="0"/>
              <a:t>λιμνόσπιτα</a:t>
            </a:r>
            <a:r>
              <a:rPr lang="el-GR" sz="2400" dirty="0" smtClean="0"/>
              <a:t>.</a:t>
            </a:r>
            <a:endParaRPr lang="el-GR" sz="2400" dirty="0"/>
          </a:p>
          <a:p>
            <a:pPr marL="0" indent="0">
              <a:spcBef>
                <a:spcPts val="1200"/>
              </a:spcBef>
              <a:spcAft>
                <a:spcPts val="600"/>
              </a:spcAft>
              <a:buNone/>
            </a:pPr>
            <a:r>
              <a:rPr lang="el-GR" altLang="en-US" sz="2400" b="1" dirty="0" smtClean="0"/>
              <a:t>Βιβλίο</a:t>
            </a:r>
            <a:r>
              <a:rPr lang="el-GR" altLang="en-US" sz="2400" dirty="0" smtClean="0"/>
              <a:t>:</a:t>
            </a:r>
            <a:r>
              <a:rPr lang="en-GB" altLang="en-US" sz="2400" dirty="0" smtClean="0"/>
              <a:t> </a:t>
            </a:r>
            <a:r>
              <a:rPr lang="en-GB" altLang="en-US" sz="2400" dirty="0" err="1"/>
              <a:t>Puybaret</a:t>
            </a:r>
            <a:r>
              <a:rPr lang="en-GB" altLang="en-US" sz="2400" dirty="0"/>
              <a:t>, </a:t>
            </a:r>
            <a:r>
              <a:rPr lang="en-GB" altLang="en-US" sz="2400" dirty="0" err="1"/>
              <a:t>Éric</a:t>
            </a:r>
            <a:r>
              <a:rPr lang="en-GB" altLang="en-US" sz="2400" dirty="0"/>
              <a:t>. </a:t>
            </a:r>
            <a:r>
              <a:rPr lang="el-GR" altLang="en-US" sz="2400" b="1" dirty="0"/>
              <a:t>Τα κόκκινα ξυλοπόδαρα</a:t>
            </a:r>
            <a:r>
              <a:rPr lang="el-GR" altLang="en-US" sz="2400" dirty="0"/>
              <a:t> / </a:t>
            </a:r>
            <a:r>
              <a:rPr lang="en-GB" altLang="en-US" sz="2400" dirty="0"/>
              <a:t>Eric </a:t>
            </a:r>
            <a:r>
              <a:rPr lang="en-GB" altLang="en-US" sz="2400" dirty="0" err="1"/>
              <a:t>Puybaret</a:t>
            </a:r>
            <a:r>
              <a:rPr lang="en-GB" altLang="en-US" sz="2400" dirty="0"/>
              <a:t> · </a:t>
            </a:r>
            <a:r>
              <a:rPr lang="el-GR" altLang="en-US" sz="2400" dirty="0"/>
              <a:t>μετάφραση Μαρία </a:t>
            </a:r>
            <a:r>
              <a:rPr lang="el-GR" altLang="en-US" sz="2400" dirty="0" err="1"/>
              <a:t>Αγγελίδου</a:t>
            </a:r>
            <a:r>
              <a:rPr lang="el-GR" altLang="en-US" sz="2400" dirty="0"/>
              <a:t> · εικονογράφηση </a:t>
            </a:r>
            <a:r>
              <a:rPr lang="en-GB" altLang="en-US" sz="2400" dirty="0"/>
              <a:t>Eric </a:t>
            </a:r>
            <a:r>
              <a:rPr lang="en-GB" altLang="en-US" sz="2400" dirty="0" err="1"/>
              <a:t>Puybaret</a:t>
            </a:r>
            <a:r>
              <a:rPr lang="en-GB" altLang="en-US" sz="2400" dirty="0"/>
              <a:t>. - </a:t>
            </a:r>
            <a:r>
              <a:rPr lang="el-GR" altLang="en-US" sz="2400" dirty="0"/>
              <a:t>Αθήνα : Αίσωπος, 2013. </a:t>
            </a:r>
          </a:p>
        </p:txBody>
      </p:sp>
      <p:sp>
        <p:nvSpPr>
          <p:cNvPr id="8" name="TextBox 7"/>
          <p:cNvSpPr txBox="1"/>
          <p:nvPr/>
        </p:nvSpPr>
        <p:spPr>
          <a:xfrm>
            <a:off x="8256928" y="5301208"/>
            <a:ext cx="472173" cy="360040"/>
          </a:xfrm>
          <a:prstGeom prst="rect">
            <a:avLst/>
          </a:prstGeom>
        </p:spPr>
        <p:txBody>
          <a:bodyPr vert="horz" wrap="square" lIns="91440" tIns="45720" rIns="91440" bIns="45720" rtlCol="0" anchor="ctr">
            <a:noAutofit/>
          </a:bodyPr>
          <a:lstStyle/>
          <a:p>
            <a:r>
              <a:rPr lang="el-GR" b="1" dirty="0" smtClean="0">
                <a:latin typeface="+mj-lt"/>
              </a:rPr>
              <a:t>[1]</a:t>
            </a:r>
          </a:p>
        </p:txBody>
      </p:sp>
      <p:pic>
        <p:nvPicPr>
          <p:cNvPr id="7" name="Picture 3" descr="Εξώφυλλο του βιβλίου">
            <a:hlinkClick r:id="rId3"/>
          </p:cNvPr>
          <p:cNvPicPr>
            <a:picLocks noGrp="1" noChangeAspect="1" noChangeArrowheads="1"/>
          </p:cNvPicPr>
          <p:nvPr>
            <p:ph sz="half" idx="2"/>
          </p:nvPr>
        </p:nvPicPr>
        <p:blipFill>
          <a:blip r:embed="rId4" cstate="print"/>
          <a:srcRect/>
          <a:stretch>
            <a:fillRect/>
          </a:stretch>
        </p:blipFill>
        <p:spPr bwMode="auto">
          <a:xfrm>
            <a:off x="5464542" y="1851248"/>
            <a:ext cx="2762250" cy="3810000"/>
          </a:xfrm>
          <a:prstGeom prst="rect">
            <a:avLst/>
          </a:prstGeom>
          <a:noFill/>
        </p:spPr>
      </p:pic>
    </p:spTree>
    <p:custDataLst>
      <p:tags r:id="rId1"/>
    </p:custDataLst>
    <p:extLst>
      <p:ext uri="{BB962C8B-B14F-4D97-AF65-F5344CB8AC3E}">
        <p14:creationId xmlns:p14="http://schemas.microsoft.com/office/powerpoint/2010/main" val="182266388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Σημείωμα Χρήσης Έργων </a:t>
            </a:r>
            <a:r>
              <a:rPr lang="el-GR" dirty="0" smtClean="0"/>
              <a:t>Τρίτων</a:t>
            </a:r>
            <a:endParaRPr lang="el-GR" dirty="0"/>
          </a:p>
        </p:txBody>
      </p:sp>
      <p:sp>
        <p:nvSpPr>
          <p:cNvPr id="3" name="Content Placeholder 2"/>
          <p:cNvSpPr>
            <a:spLocks noGrp="1"/>
          </p:cNvSpPr>
          <p:nvPr>
            <p:ph idx="1"/>
          </p:nvPr>
        </p:nvSpPr>
        <p:spPr/>
        <p:txBody>
          <a:bodyPr>
            <a:noAutofit/>
          </a:bodyPr>
          <a:lstStyle/>
          <a:p>
            <a:pPr marL="0" indent="0">
              <a:buNone/>
            </a:pPr>
            <a:r>
              <a:rPr lang="el-GR" sz="2000" dirty="0" smtClean="0"/>
              <a:t>Το </a:t>
            </a:r>
            <a:r>
              <a:rPr lang="el-GR" sz="2000" dirty="0"/>
              <a:t>Έργο αυτό κάνει χρήση των ακόλουθων έργων:</a:t>
            </a:r>
          </a:p>
          <a:p>
            <a:pPr marL="0" indent="0">
              <a:buNone/>
            </a:pPr>
            <a:r>
              <a:rPr lang="el-GR" sz="2000" dirty="0"/>
              <a:t>Εικόνα </a:t>
            </a:r>
            <a:r>
              <a:rPr lang="el-GR" sz="2000" dirty="0" smtClean="0"/>
              <a:t>1: </a:t>
            </a:r>
            <a:r>
              <a:rPr lang="el-GR" sz="2000" dirty="0"/>
              <a:t>Εξώφυλλο </a:t>
            </a:r>
            <a:r>
              <a:rPr lang="el-GR" sz="2000" dirty="0" smtClean="0"/>
              <a:t>του </a:t>
            </a:r>
            <a:r>
              <a:rPr lang="el-GR" sz="2000" dirty="0"/>
              <a:t>βιβλίου </a:t>
            </a:r>
            <a:r>
              <a:rPr lang="el-GR" sz="2000" dirty="0" smtClean="0"/>
              <a:t>«</a:t>
            </a:r>
            <a:r>
              <a:rPr lang="el-GR" sz="2000" dirty="0" smtClean="0">
                <a:hlinkClick r:id="rId4"/>
              </a:rPr>
              <a:t>Τα </a:t>
            </a:r>
            <a:r>
              <a:rPr lang="el-GR" sz="2000" dirty="0">
                <a:hlinkClick r:id="rId4"/>
              </a:rPr>
              <a:t>κόκκινα </a:t>
            </a:r>
            <a:r>
              <a:rPr lang="el-GR" sz="2000" dirty="0" smtClean="0">
                <a:hlinkClick r:id="rId4"/>
              </a:rPr>
              <a:t>ξυλοπόδαρα</a:t>
            </a:r>
            <a:r>
              <a:rPr lang="el-GR" sz="2000" dirty="0" smtClean="0"/>
              <a:t>» </a:t>
            </a:r>
            <a:r>
              <a:rPr lang="el-GR" sz="2000" dirty="0"/>
              <a:t>/ </a:t>
            </a:r>
            <a:r>
              <a:rPr lang="en-GB" sz="2000" dirty="0"/>
              <a:t>Eric </a:t>
            </a:r>
            <a:r>
              <a:rPr lang="en-GB" sz="2000" dirty="0" err="1"/>
              <a:t>Puybaret</a:t>
            </a:r>
            <a:r>
              <a:rPr lang="en-GB" sz="2000" dirty="0"/>
              <a:t> · </a:t>
            </a:r>
            <a:r>
              <a:rPr lang="el-GR" sz="2000" dirty="0"/>
              <a:t>μετάφραση Μαρία </a:t>
            </a:r>
            <a:r>
              <a:rPr lang="el-GR" sz="2000" dirty="0" err="1"/>
              <a:t>Αγγελίδου</a:t>
            </a:r>
            <a:r>
              <a:rPr lang="el-GR" sz="2000" dirty="0"/>
              <a:t> · εικονογράφηση </a:t>
            </a:r>
            <a:r>
              <a:rPr lang="en-GB" sz="2000" dirty="0"/>
              <a:t>Eric </a:t>
            </a:r>
            <a:r>
              <a:rPr lang="en-GB" sz="2000" dirty="0" err="1"/>
              <a:t>Puybaret</a:t>
            </a:r>
            <a:r>
              <a:rPr lang="en-GB" sz="2000" dirty="0"/>
              <a:t>. - </a:t>
            </a:r>
            <a:r>
              <a:rPr lang="el-GR" sz="2000" dirty="0" smtClean="0"/>
              <a:t>Αθήνα: </a:t>
            </a:r>
            <a:r>
              <a:rPr lang="el-GR" sz="2000" dirty="0"/>
              <a:t>Αίσωπος, 2013. </a:t>
            </a:r>
            <a:r>
              <a:rPr lang="en-GB" sz="2000" dirty="0" err="1" smtClean="0"/>
              <a:t>Biblionet</a:t>
            </a:r>
            <a:r>
              <a:rPr lang="en-GB" sz="2000" dirty="0" smtClean="0"/>
              <a:t>.</a:t>
            </a:r>
          </a:p>
          <a:p>
            <a:pPr marL="0" indent="0">
              <a:buNone/>
            </a:pPr>
            <a:r>
              <a:rPr lang="el-GR" sz="2000" dirty="0" smtClean="0"/>
              <a:t>Εικόνα 2: </a:t>
            </a:r>
            <a:r>
              <a:rPr lang="el-GR" sz="2000" dirty="0" smtClean="0">
                <a:hlinkClick r:id="rId5"/>
              </a:rPr>
              <a:t>Λιμνόσπιτο</a:t>
            </a:r>
            <a:r>
              <a:rPr lang="el-GR" sz="2000" dirty="0" smtClean="0"/>
              <a:t>, </a:t>
            </a:r>
            <a:r>
              <a:rPr lang="en-GB" sz="2000" dirty="0"/>
              <a:t>CC0 Public </a:t>
            </a:r>
            <a:r>
              <a:rPr lang="en-GB" sz="2000" dirty="0" smtClean="0"/>
              <a:t>Domain</a:t>
            </a:r>
            <a:r>
              <a:rPr lang="el-GR" sz="2000" dirty="0" smtClean="0"/>
              <a:t>, </a:t>
            </a:r>
            <a:r>
              <a:rPr lang="en-GB" sz="2000" dirty="0" err="1" smtClean="0"/>
              <a:t>Pixabay</a:t>
            </a:r>
            <a:r>
              <a:rPr lang="en-GB" sz="2000" dirty="0" smtClean="0"/>
              <a:t>.</a:t>
            </a:r>
            <a:endParaRPr lang="el-GR" sz="2000" dirty="0"/>
          </a:p>
        </p:txBody>
      </p:sp>
    </p:spTree>
    <p:custDataLst>
      <p:tags r:id="rId1"/>
    </p:custDataLst>
    <p:extLst>
      <p:ext uri="{BB962C8B-B14F-4D97-AF65-F5344CB8AC3E}">
        <p14:creationId xmlns:p14="http://schemas.microsoft.com/office/powerpoint/2010/main" val="23530459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Ανάγνωση του βιβλίου</a:t>
            </a:r>
          </a:p>
        </p:txBody>
      </p:sp>
      <p:sp>
        <p:nvSpPr>
          <p:cNvPr id="4" name="Content Placeholder 3"/>
          <p:cNvSpPr>
            <a:spLocks noGrp="1"/>
          </p:cNvSpPr>
          <p:nvPr>
            <p:ph sz="half" idx="2"/>
          </p:nvPr>
        </p:nvSpPr>
        <p:spPr>
          <a:xfrm>
            <a:off x="4355976" y="1600200"/>
            <a:ext cx="4330824" cy="4525963"/>
          </a:xfrm>
        </p:spPr>
        <p:txBody>
          <a:bodyPr/>
          <a:lstStyle/>
          <a:p>
            <a:pPr marL="0" indent="0">
              <a:buNone/>
            </a:pPr>
            <a:r>
              <a:rPr lang="el-GR" dirty="0"/>
              <a:t>Διαβάσαμε το βιβλίο «Τα κόκκινα ξυλοπόδαρα».</a:t>
            </a:r>
          </a:p>
          <a:p>
            <a:endParaRPr lang="el-GR" dirty="0"/>
          </a:p>
        </p:txBody>
      </p:sp>
      <p:pic>
        <p:nvPicPr>
          <p:cNvPr id="5" name="Picture 3" descr="Εξώφυλλο του βιβλίου">
            <a:hlinkClick r:id="rId3"/>
          </p:cNvPr>
          <p:cNvPicPr>
            <a:picLocks noGrp="1" noChangeAspect="1" noChangeArrowheads="1"/>
          </p:cNvPicPr>
          <p:nvPr>
            <p:ph sz="half" idx="1"/>
          </p:nvPr>
        </p:nvPicPr>
        <p:blipFill>
          <a:blip r:embed="rId4" cstate="print"/>
          <a:srcRect/>
          <a:stretch>
            <a:fillRect/>
          </a:stretch>
        </p:blipFill>
        <p:spPr bwMode="auto">
          <a:xfrm>
            <a:off x="827584" y="1628800"/>
            <a:ext cx="2972569" cy="4100095"/>
          </a:xfrm>
          <a:prstGeom prst="rect">
            <a:avLst/>
          </a:prstGeom>
          <a:noFill/>
        </p:spPr>
      </p:pic>
      <p:sp>
        <p:nvSpPr>
          <p:cNvPr id="8" name="TextBox 7"/>
          <p:cNvSpPr txBox="1"/>
          <p:nvPr/>
        </p:nvSpPr>
        <p:spPr>
          <a:xfrm>
            <a:off x="3851920" y="5373216"/>
            <a:ext cx="472173" cy="360040"/>
          </a:xfrm>
          <a:prstGeom prst="rect">
            <a:avLst/>
          </a:prstGeom>
        </p:spPr>
        <p:txBody>
          <a:bodyPr vert="horz" wrap="square" lIns="91440" tIns="45720" rIns="91440" bIns="45720" rtlCol="0" anchor="ctr">
            <a:noAutofit/>
          </a:bodyPr>
          <a:lstStyle/>
          <a:p>
            <a:r>
              <a:rPr lang="el-GR" b="1" dirty="0" smtClean="0">
                <a:latin typeface="+mj-lt"/>
              </a:rPr>
              <a:t>[1]</a:t>
            </a:r>
          </a:p>
        </p:txBody>
      </p:sp>
    </p:spTree>
    <p:custDataLst>
      <p:tags r:id="rId1"/>
    </p:custDataLst>
    <p:extLst>
      <p:ext uri="{BB962C8B-B14F-4D97-AF65-F5344CB8AC3E}">
        <p14:creationId xmlns:p14="http://schemas.microsoft.com/office/powerpoint/2010/main" val="27528735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l-GR" dirty="0" smtClean="0"/>
              <a:t>Κατασκευή: Ξυλοπόδαρα (1/2) </a:t>
            </a:r>
            <a:endParaRPr lang="el-GR" dirty="0"/>
          </a:p>
        </p:txBody>
      </p:sp>
      <p:sp>
        <p:nvSpPr>
          <p:cNvPr id="3" name="Content Placeholder 2"/>
          <p:cNvSpPr>
            <a:spLocks noGrp="1"/>
          </p:cNvSpPr>
          <p:nvPr>
            <p:ph sz="half" idx="1"/>
          </p:nvPr>
        </p:nvSpPr>
        <p:spPr/>
        <p:txBody>
          <a:bodyPr>
            <a:noAutofit/>
          </a:bodyPr>
          <a:lstStyle/>
          <a:p>
            <a:pPr marL="0" indent="0">
              <a:buNone/>
            </a:pPr>
            <a:r>
              <a:rPr lang="el-GR" dirty="0"/>
              <a:t>Μαζί με τα παιδιά κατασκευάσαμε ξυλοπόδαρα για όλους μας</a:t>
            </a:r>
            <a:r>
              <a:rPr lang="el-GR" dirty="0" smtClean="0"/>
              <a:t>.</a:t>
            </a:r>
          </a:p>
          <a:p>
            <a:pPr marL="0" indent="0">
              <a:buNone/>
            </a:pPr>
            <a:r>
              <a:rPr lang="el-GR" b="1" dirty="0"/>
              <a:t>Υλικά</a:t>
            </a:r>
            <a:r>
              <a:rPr lang="el-GR" dirty="0"/>
              <a:t>: </a:t>
            </a:r>
            <a:endParaRPr lang="el-GR" dirty="0" smtClean="0"/>
          </a:p>
          <a:p>
            <a:r>
              <a:rPr lang="el-GR" dirty="0" smtClean="0"/>
              <a:t>αλουμινένιες</a:t>
            </a:r>
            <a:r>
              <a:rPr lang="en-US" dirty="0" smtClean="0"/>
              <a:t> </a:t>
            </a:r>
            <a:r>
              <a:rPr lang="el-GR" dirty="0" smtClean="0"/>
              <a:t>συσκευασίες </a:t>
            </a:r>
            <a:r>
              <a:rPr lang="el-GR" dirty="0"/>
              <a:t>καφέ, </a:t>
            </a:r>
            <a:endParaRPr lang="el-GR" dirty="0" smtClean="0"/>
          </a:p>
          <a:p>
            <a:r>
              <a:rPr lang="el-GR" dirty="0" smtClean="0"/>
              <a:t>σχοινί</a:t>
            </a:r>
            <a:r>
              <a:rPr lang="el-GR" dirty="0"/>
              <a:t>, </a:t>
            </a:r>
            <a:endParaRPr lang="el-GR" dirty="0" smtClean="0"/>
          </a:p>
          <a:p>
            <a:r>
              <a:rPr lang="el-GR" dirty="0" smtClean="0"/>
              <a:t>χαρτί </a:t>
            </a:r>
            <a:r>
              <a:rPr lang="el-GR" dirty="0"/>
              <a:t>του </a:t>
            </a:r>
            <a:r>
              <a:rPr lang="el-GR" dirty="0" smtClean="0"/>
              <a:t>μέτρου.</a:t>
            </a:r>
            <a:endParaRPr lang="el-GR" dirty="0"/>
          </a:p>
          <a:p>
            <a:pPr marL="0" indent="0">
              <a:buNone/>
            </a:pPr>
            <a:r>
              <a:rPr lang="el-GR" dirty="0" smtClean="0"/>
              <a:t/>
            </a:r>
            <a:br>
              <a:rPr lang="el-GR" dirty="0" smtClean="0"/>
            </a:br>
            <a:endParaRPr lang="el-GR" dirty="0"/>
          </a:p>
        </p:txBody>
      </p:sp>
      <p:pic>
        <p:nvPicPr>
          <p:cNvPr id="8" name="Content Placeholder 3" descr="Ξυλοπόδαρα "/>
          <p:cNvPicPr>
            <a:picLocks noGrp="1" noChangeAspect="1"/>
          </p:cNvPicPr>
          <p:nvPr>
            <p:ph sz="half" idx="2"/>
          </p:nvPr>
        </p:nvPicPr>
        <p:blipFill>
          <a:blip r:embed="rId2" cstate="print"/>
          <a:srcRect/>
          <a:stretch>
            <a:fillRect/>
          </a:stretch>
        </p:blipFill>
        <p:spPr bwMode="auto">
          <a:xfrm>
            <a:off x="4648200" y="2348706"/>
            <a:ext cx="4038600" cy="3028950"/>
          </a:xfrm>
          <a:prstGeom prst="rect">
            <a:avLst/>
          </a:prstGeom>
          <a:noFill/>
          <a:ln w="9525">
            <a:noFill/>
            <a:miter lim="800000"/>
            <a:headEnd/>
            <a:tailEnd/>
          </a:ln>
        </p:spPr>
      </p:pic>
    </p:spTree>
    <p:extLst>
      <p:ext uri="{BB962C8B-B14F-4D97-AF65-F5344CB8AC3E}">
        <p14:creationId xmlns:p14="http://schemas.microsoft.com/office/powerpoint/2010/main" val="17836210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Κατασκευή: Ξυλοπόδαρα </a:t>
            </a:r>
            <a:r>
              <a:rPr lang="el-GR" dirty="0" smtClean="0"/>
              <a:t>(2/2</a:t>
            </a:r>
            <a:r>
              <a:rPr lang="el-GR" dirty="0"/>
              <a:t>) </a:t>
            </a:r>
          </a:p>
        </p:txBody>
      </p:sp>
      <p:sp>
        <p:nvSpPr>
          <p:cNvPr id="3" name="Content Placeholder 2"/>
          <p:cNvSpPr>
            <a:spLocks noGrp="1"/>
          </p:cNvSpPr>
          <p:nvPr>
            <p:ph sz="half" idx="1"/>
          </p:nvPr>
        </p:nvSpPr>
        <p:spPr/>
        <p:txBody>
          <a:bodyPr/>
          <a:lstStyle/>
          <a:p>
            <a:pPr marL="0" indent="0">
              <a:buNone/>
            </a:pPr>
            <a:r>
              <a:rPr lang="el-GR" dirty="0"/>
              <a:t>Αφού </a:t>
            </a:r>
            <a:r>
              <a:rPr lang="el-GR" dirty="0" smtClean="0"/>
              <a:t>ολοκληρώθηκε, </a:t>
            </a:r>
            <a:r>
              <a:rPr lang="el-GR" dirty="0"/>
              <a:t>περνάμε τα σκοινιά. </a:t>
            </a:r>
          </a:p>
          <a:p>
            <a:pPr marL="0" indent="0">
              <a:buNone/>
            </a:pPr>
            <a:r>
              <a:rPr lang="el-GR" dirty="0" smtClean="0"/>
              <a:t>Τα </a:t>
            </a:r>
            <a:r>
              <a:rPr lang="el-GR" dirty="0"/>
              <a:t>ξυλοπόδαρα είναι έτοιμα. Αρχίζει η εξάσκηση.</a:t>
            </a:r>
          </a:p>
          <a:p>
            <a:endParaRPr lang="el-GR" dirty="0"/>
          </a:p>
        </p:txBody>
      </p:sp>
      <p:pic>
        <p:nvPicPr>
          <p:cNvPr id="5" name="Content Placeholder 4" descr="Ξυλοπόδαρα "/>
          <p:cNvPicPr>
            <a:picLocks noGrp="1" noChangeAspect="1"/>
          </p:cNvPicPr>
          <p:nvPr>
            <p:ph sz="half" idx="2"/>
          </p:nvPr>
        </p:nvPicPr>
        <p:blipFill>
          <a:blip r:embed="rId2" cstate="print"/>
          <a:srcRect r="26086" b="32558"/>
          <a:stretch>
            <a:fillRect/>
          </a:stretch>
        </p:blipFill>
        <p:spPr bwMode="auto">
          <a:xfrm>
            <a:off x="4807390" y="1600200"/>
            <a:ext cx="3720219" cy="4525963"/>
          </a:xfrm>
          <a:prstGeom prst="rect">
            <a:avLst/>
          </a:prstGeom>
          <a:noFill/>
          <a:ln w="9525">
            <a:noFill/>
            <a:miter lim="800000"/>
            <a:headEnd/>
            <a:tailEnd/>
          </a:ln>
        </p:spPr>
      </p:pic>
    </p:spTree>
    <p:extLst>
      <p:ext uri="{BB962C8B-B14F-4D97-AF65-F5344CB8AC3E}">
        <p14:creationId xmlns:p14="http://schemas.microsoft.com/office/powerpoint/2010/main" val="27888572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Προβολή βίντεο</a:t>
            </a:r>
            <a:endParaRPr lang="el-GR" dirty="0"/>
          </a:p>
        </p:txBody>
      </p:sp>
      <p:sp>
        <p:nvSpPr>
          <p:cNvPr id="3" name="Content Placeholder 2"/>
          <p:cNvSpPr>
            <a:spLocks noGrp="1"/>
          </p:cNvSpPr>
          <p:nvPr>
            <p:ph sz="half" idx="1"/>
          </p:nvPr>
        </p:nvSpPr>
        <p:spPr/>
        <p:txBody>
          <a:bodyPr/>
          <a:lstStyle/>
          <a:p>
            <a:pPr marL="0" indent="0">
              <a:buNone/>
            </a:pPr>
            <a:r>
              <a:rPr lang="el-GR" dirty="0"/>
              <a:t>Συζητήσαμε για τα σπίτια με ξυλοπόδαρα, δηλαδή για τα </a:t>
            </a:r>
            <a:r>
              <a:rPr lang="el-GR" dirty="0" err="1"/>
              <a:t>λιμνόσπιτα</a:t>
            </a:r>
            <a:r>
              <a:rPr lang="el-GR" dirty="0"/>
              <a:t>. </a:t>
            </a:r>
          </a:p>
          <a:p>
            <a:pPr marL="0" indent="0">
              <a:buNone/>
            </a:pPr>
            <a:r>
              <a:rPr lang="el-GR" dirty="0"/>
              <a:t>Τα παιδιά είδαν σχετικό βίντεο για την Ταϋλάνδη. </a:t>
            </a:r>
          </a:p>
          <a:p>
            <a:endParaRPr lang="el-GR" dirty="0"/>
          </a:p>
        </p:txBody>
      </p:sp>
      <p:pic>
        <p:nvPicPr>
          <p:cNvPr id="1026" name="Picture 2" descr="λιμνόσπιτα"/>
          <p:cNvPicPr>
            <a:picLocks noGrp="1" noChangeAspect="1" noChangeArrowheads="1"/>
          </p:cNvPicPr>
          <p:nvPr>
            <p:ph sz="half" idx="2"/>
          </p:nvPr>
        </p:nvPicPr>
        <p:blipFill rotWithShape="1">
          <a:blip r:embed="rId3">
            <a:extLst>
              <a:ext uri="{28A0092B-C50C-407E-A947-70E740481C1C}">
                <a14:useLocalDpi xmlns:a14="http://schemas.microsoft.com/office/drawing/2010/main" val="0"/>
              </a:ext>
            </a:extLst>
          </a:blip>
          <a:srcRect l="33336" r="-1"/>
          <a:stretch/>
        </p:blipFill>
        <p:spPr bwMode="auto">
          <a:xfrm>
            <a:off x="4986528" y="1772816"/>
            <a:ext cx="3558904" cy="3528392"/>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5004048" y="5373216"/>
            <a:ext cx="472173" cy="360040"/>
          </a:xfrm>
          <a:prstGeom prst="rect">
            <a:avLst/>
          </a:prstGeom>
        </p:spPr>
        <p:txBody>
          <a:bodyPr vert="horz" wrap="square" lIns="91440" tIns="45720" rIns="91440" bIns="45720" rtlCol="0" anchor="ctr">
            <a:noAutofit/>
          </a:bodyPr>
          <a:lstStyle/>
          <a:p>
            <a:r>
              <a:rPr lang="el-GR" b="1" dirty="0" smtClean="0">
                <a:latin typeface="+mj-lt"/>
              </a:rPr>
              <a:t>[2]</a:t>
            </a:r>
          </a:p>
        </p:txBody>
      </p:sp>
    </p:spTree>
    <p:custDataLst>
      <p:tags r:id="rId1"/>
    </p:custDataLst>
    <p:extLst>
      <p:ext uri="{BB962C8B-B14F-4D97-AF65-F5344CB8AC3E}">
        <p14:creationId xmlns:p14="http://schemas.microsoft.com/office/powerpoint/2010/main" val="40110600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Κατασκευή</a:t>
            </a:r>
            <a:r>
              <a:rPr lang="en-GB" dirty="0" smtClean="0"/>
              <a:t>:</a:t>
            </a:r>
            <a:r>
              <a:rPr lang="el-GR" dirty="0" smtClean="0"/>
              <a:t> Σπίτια (1/4)</a:t>
            </a:r>
            <a:endParaRPr lang="el-GR" dirty="0"/>
          </a:p>
        </p:txBody>
      </p:sp>
      <p:sp>
        <p:nvSpPr>
          <p:cNvPr id="3" name="Content Placeholder 2"/>
          <p:cNvSpPr>
            <a:spLocks noGrp="1"/>
          </p:cNvSpPr>
          <p:nvPr>
            <p:ph sz="half" idx="1"/>
          </p:nvPr>
        </p:nvSpPr>
        <p:spPr>
          <a:xfrm>
            <a:off x="457200" y="1600200"/>
            <a:ext cx="3682752" cy="4525963"/>
          </a:xfrm>
        </p:spPr>
        <p:txBody>
          <a:bodyPr>
            <a:noAutofit/>
          </a:bodyPr>
          <a:lstStyle/>
          <a:p>
            <a:pPr marL="0" indent="0">
              <a:buNone/>
            </a:pPr>
            <a:r>
              <a:rPr lang="el-GR" dirty="0"/>
              <a:t>Κατασκευή της δικής μας πόλης μέσα στο </a:t>
            </a:r>
            <a:r>
              <a:rPr lang="el-GR" dirty="0" smtClean="0"/>
              <a:t>νερό.</a:t>
            </a:r>
          </a:p>
          <a:p>
            <a:pPr marL="0" indent="0">
              <a:buNone/>
            </a:pPr>
            <a:r>
              <a:rPr lang="el-GR" b="1" dirty="0" smtClean="0"/>
              <a:t>Υλικά</a:t>
            </a:r>
            <a:r>
              <a:rPr lang="el-GR" dirty="0"/>
              <a:t>: χαρτόνι λευκό, υλικά διακόσμησης, κόλλα, ξύλινα καλαμάκια, πλαστελίνη, ένας μεγάλος κουβάς, </a:t>
            </a:r>
            <a:r>
              <a:rPr lang="el-GR" dirty="0" smtClean="0"/>
              <a:t>τέμπερες.</a:t>
            </a:r>
            <a:endParaRPr lang="el-GR" dirty="0"/>
          </a:p>
          <a:p>
            <a:endParaRPr lang="el-GR" dirty="0"/>
          </a:p>
        </p:txBody>
      </p:sp>
      <p:pic>
        <p:nvPicPr>
          <p:cNvPr id="6" name="Picture 12" descr="σπιτάκια"/>
          <p:cNvPicPr>
            <a:picLocks noGrp="1" noChangeAspect="1"/>
          </p:cNvPicPr>
          <p:nvPr>
            <p:ph sz="half" idx="2"/>
          </p:nvPr>
        </p:nvPicPr>
        <p:blipFill rotWithShape="1">
          <a:blip r:embed="rId2" cstate="print"/>
          <a:srcRect l="39461" t="4369" r="861" b="17809"/>
          <a:stretch/>
        </p:blipFill>
        <p:spPr bwMode="auto">
          <a:xfrm>
            <a:off x="4648200" y="1888258"/>
            <a:ext cx="4038600" cy="3949847"/>
          </a:xfrm>
          <a:prstGeom prst="rect">
            <a:avLst/>
          </a:prstGeom>
          <a:noFill/>
          <a:ln w="9525">
            <a:noFill/>
            <a:miter lim="800000"/>
            <a:headEnd/>
            <a:tailEnd/>
          </a:ln>
        </p:spPr>
      </p:pic>
    </p:spTree>
    <p:extLst>
      <p:ext uri="{BB962C8B-B14F-4D97-AF65-F5344CB8AC3E}">
        <p14:creationId xmlns:p14="http://schemas.microsoft.com/office/powerpoint/2010/main" val="35167085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Κατασκευή</a:t>
            </a:r>
            <a:r>
              <a:rPr lang="en-GB" dirty="0"/>
              <a:t>:</a:t>
            </a:r>
            <a:r>
              <a:rPr lang="el-GR" dirty="0"/>
              <a:t> Σπίτια </a:t>
            </a:r>
            <a:r>
              <a:rPr lang="el-GR" dirty="0" smtClean="0"/>
              <a:t>(2/4)</a:t>
            </a:r>
            <a:endParaRPr lang="el-GR" dirty="0"/>
          </a:p>
        </p:txBody>
      </p:sp>
      <p:sp>
        <p:nvSpPr>
          <p:cNvPr id="3" name="Content Placeholder 2"/>
          <p:cNvSpPr>
            <a:spLocks noGrp="1"/>
          </p:cNvSpPr>
          <p:nvPr>
            <p:ph sz="half" idx="1"/>
          </p:nvPr>
        </p:nvSpPr>
        <p:spPr/>
        <p:txBody>
          <a:bodyPr>
            <a:noAutofit/>
          </a:bodyPr>
          <a:lstStyle/>
          <a:p>
            <a:pPr marL="0" indent="0">
              <a:buNone/>
            </a:pPr>
            <a:r>
              <a:rPr lang="el-GR" sz="2600" b="1" dirty="0"/>
              <a:t>Διαδικασία κατασκευής</a:t>
            </a:r>
            <a:r>
              <a:rPr lang="el-GR" sz="2600" dirty="0"/>
              <a:t>: </a:t>
            </a:r>
            <a:br>
              <a:rPr lang="el-GR" sz="2600" dirty="0"/>
            </a:br>
            <a:r>
              <a:rPr lang="el-GR" sz="2600" dirty="0" smtClean="0"/>
              <a:t>Σε </a:t>
            </a:r>
            <a:r>
              <a:rPr lang="el-GR" sz="2600" dirty="0"/>
              <a:t>κάθε παιδί δόθηκε ένα κομμάτι λευκό χαρτόνι έτοιμο κομμένο σε πατρόν που να δημιουργεί κύβο.</a:t>
            </a:r>
            <a:br>
              <a:rPr lang="el-GR" sz="2600" dirty="0"/>
            </a:br>
            <a:r>
              <a:rPr lang="el-GR" sz="2600" dirty="0"/>
              <a:t>Το διακόσμησε και δίπλωσε το σπίτι του. Με τη βοήθειά μας πέρασε στις τέσσερις γωνίες του κύβου από ένα ξύλινο καλαμάκι.</a:t>
            </a:r>
            <a:br>
              <a:rPr lang="el-GR" sz="2600" dirty="0"/>
            </a:br>
            <a:endParaRPr lang="el-GR" sz="2600" dirty="0"/>
          </a:p>
          <a:p>
            <a:endParaRPr lang="el-GR" sz="2600" dirty="0"/>
          </a:p>
        </p:txBody>
      </p:sp>
      <p:pic>
        <p:nvPicPr>
          <p:cNvPr id="6" name="Picture 12" descr="σπιτάκια"/>
          <p:cNvPicPr>
            <a:picLocks noGrp="1" noChangeAspect="1"/>
          </p:cNvPicPr>
          <p:nvPr>
            <p:ph sz="half" idx="2"/>
          </p:nvPr>
        </p:nvPicPr>
        <p:blipFill rotWithShape="1">
          <a:blip r:embed="rId2" cstate="print"/>
          <a:srcRect l="-1" t="15218" r="61511" b="17809"/>
          <a:stretch/>
        </p:blipFill>
        <p:spPr bwMode="auto">
          <a:xfrm>
            <a:off x="5292080" y="1916832"/>
            <a:ext cx="2984662" cy="3895027"/>
          </a:xfrm>
          <a:prstGeom prst="rect">
            <a:avLst/>
          </a:prstGeom>
          <a:noFill/>
          <a:ln w="9525">
            <a:noFill/>
            <a:miter lim="800000"/>
            <a:headEnd/>
            <a:tailEnd/>
          </a:ln>
        </p:spPr>
      </p:pic>
    </p:spTree>
    <p:extLst>
      <p:ext uri="{BB962C8B-B14F-4D97-AF65-F5344CB8AC3E}">
        <p14:creationId xmlns:p14="http://schemas.microsoft.com/office/powerpoint/2010/main" val="35789718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Κατασκευή</a:t>
            </a:r>
            <a:r>
              <a:rPr lang="en-GB" dirty="0"/>
              <a:t>:</a:t>
            </a:r>
            <a:r>
              <a:rPr lang="el-GR" dirty="0"/>
              <a:t> Σπίτια </a:t>
            </a:r>
            <a:r>
              <a:rPr lang="el-GR" dirty="0" smtClean="0"/>
              <a:t>(3/4)</a:t>
            </a:r>
            <a:endParaRPr lang="el-GR" dirty="0"/>
          </a:p>
        </p:txBody>
      </p:sp>
      <p:sp>
        <p:nvSpPr>
          <p:cNvPr id="3" name="Content Placeholder 2"/>
          <p:cNvSpPr>
            <a:spLocks noGrp="1"/>
          </p:cNvSpPr>
          <p:nvPr>
            <p:ph sz="half" idx="1"/>
          </p:nvPr>
        </p:nvSpPr>
        <p:spPr/>
        <p:txBody>
          <a:bodyPr>
            <a:noAutofit/>
          </a:bodyPr>
          <a:lstStyle/>
          <a:p>
            <a:pPr marL="0" indent="0">
              <a:buNone/>
            </a:pPr>
            <a:r>
              <a:rPr lang="el-GR" sz="2400" dirty="0"/>
              <a:t>Όταν τα σπίτια ήταν έτοιμα δόθηκε στο κάθε παιδί ένα κομμάτι πλαστελίνη προκειμένου να φτιάξει τη βάση του σπιτιού </a:t>
            </a:r>
            <a:r>
              <a:rPr lang="el-GR" sz="2400" dirty="0" smtClean="0"/>
              <a:t>του. </a:t>
            </a:r>
          </a:p>
          <a:p>
            <a:pPr marL="0" indent="0">
              <a:buNone/>
            </a:pPr>
            <a:r>
              <a:rPr lang="el-GR" sz="2400" dirty="0" smtClean="0"/>
              <a:t>Τα </a:t>
            </a:r>
            <a:r>
              <a:rPr lang="el-GR" sz="2400" dirty="0"/>
              <a:t>παιδιά κάθονται σε κύκλο, κρατούν την κατασκευή τους και ένα-ένα σηκώνεται και τοποθετεί το σπίτι του στη λεκάνη, η οποία βρίσκεται στο κέντρο του κύκλου.</a:t>
            </a:r>
            <a:br>
              <a:rPr lang="el-GR" sz="2400" dirty="0"/>
            </a:br>
            <a:endParaRPr lang="el-GR" sz="2400" dirty="0"/>
          </a:p>
        </p:txBody>
      </p:sp>
      <p:pic>
        <p:nvPicPr>
          <p:cNvPr id="5" name="Picture 10" descr="σπιτάκια"/>
          <p:cNvPicPr>
            <a:picLocks noGrp="1" noChangeAspect="1"/>
          </p:cNvPicPr>
          <p:nvPr>
            <p:ph sz="half" idx="2"/>
          </p:nvPr>
        </p:nvPicPr>
        <p:blipFill>
          <a:blip r:embed="rId2" cstate="print"/>
          <a:srcRect/>
          <a:stretch>
            <a:fillRect/>
          </a:stretch>
        </p:blipFill>
        <p:spPr bwMode="auto">
          <a:xfrm>
            <a:off x="4970264" y="1600200"/>
            <a:ext cx="3394472" cy="4525963"/>
          </a:xfrm>
          <a:prstGeom prst="rect">
            <a:avLst/>
          </a:prstGeom>
          <a:noFill/>
          <a:ln w="9525">
            <a:noFill/>
            <a:miter lim="800000"/>
            <a:headEnd/>
            <a:tailEnd/>
          </a:ln>
        </p:spPr>
      </p:pic>
    </p:spTree>
    <p:extLst>
      <p:ext uri="{BB962C8B-B14F-4D97-AF65-F5344CB8AC3E}">
        <p14:creationId xmlns:p14="http://schemas.microsoft.com/office/powerpoint/2010/main" val="125249537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14"/>
  <p:tag name="ZHAW.ACCESSIBILITYADDIN.CHECKTIMEDATE" val="10/21/2015 11:48:45 PM"/>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ZHAW.ACCESSIBILITYADDIN.READINGORDER" val="10242,10243,3,"/>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 name="ZHAW.ACCESSIBILITYADDIN.READINGORDER" val="12290,12291,8,7,"/>
</p:tagLst>
</file>

<file path=ppt/tags/tag15.xml><?xml version="1.0" encoding="utf-8"?>
<p:tagLst xmlns:a="http://schemas.openxmlformats.org/drawingml/2006/main" xmlns:r="http://schemas.openxmlformats.org/officeDocument/2006/relationships" xmlns:p="http://schemas.openxmlformats.org/presentationml/2006/main">
  <p:tag name="ZHAW.ACCESSIBILITYADDIN.READINGORDER" val="2,4,5,8,"/>
</p:tagLst>
</file>

<file path=ppt/tags/tag16.xml><?xml version="1.0" encoding="utf-8"?>
<p:tagLst xmlns:a="http://schemas.openxmlformats.org/drawingml/2006/main" xmlns:r="http://schemas.openxmlformats.org/officeDocument/2006/relationships" xmlns:p="http://schemas.openxmlformats.org/presentationml/2006/main">
  <p:tag name="ZHAW.ACCESSIBILITYADDIN.READINGORDER" val="2,3,1026,5,"/>
</p:tagLst>
</file>

<file path=ppt/tags/tag17.xml><?xml version="1.0" encoding="utf-8"?>
<p:tagLst xmlns:a="http://schemas.openxmlformats.org/drawingml/2006/main" xmlns:r="http://schemas.openxmlformats.org/officeDocument/2006/relationships" xmlns:p="http://schemas.openxmlformats.org/presentationml/2006/main">
  <p:tag name="ZHAW.ACCESSIBILITYADDIN.READINGORDER" val="2,3,7,"/>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ZHAW.ACCESSIBILITYADDIN.READINGORDER" val="34818,34819,34820,6,"/>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D0FE7752-8EBD-45F1-9987-25C6C0B59C06}">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3410</TotalTime>
  <Words>648</Words>
  <Application>Microsoft Office PowerPoint</Application>
  <PresentationFormat>On-screen Show (4:3)</PresentationFormat>
  <Paragraphs>83</Paragraphs>
  <Slides>20</Slides>
  <Notes>8</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Θέμα του Office</vt:lpstr>
      <vt:lpstr>Το Εικονογραφημένο Βιβλίο στην Προσχολική Εκπαίδευση</vt:lpstr>
      <vt:lpstr>Διδακτική Πρακτική</vt:lpstr>
      <vt:lpstr>Ανάγνωση του βιβλίου</vt:lpstr>
      <vt:lpstr>Κατασκευή: Ξυλοπόδαρα (1/2) </vt:lpstr>
      <vt:lpstr>Κατασκευή: Ξυλοπόδαρα (2/2) </vt:lpstr>
      <vt:lpstr>Προβολή βίντεο</vt:lpstr>
      <vt:lpstr>Κατασκευή: Σπίτια (1/4)</vt:lpstr>
      <vt:lpstr>Κατασκευή: Σπίτια (2/4)</vt:lpstr>
      <vt:lpstr>Κατασκευή: Σπίτια (3/4)</vt:lpstr>
      <vt:lpstr>Κατασκευή: Σπίτια (4/4)</vt:lpstr>
      <vt:lpstr>Κατασκευή: Έπιπλα (1/2)</vt:lpstr>
      <vt:lpstr>Κατασκευή: Έπιπλα (2/2)</vt:lpstr>
      <vt:lpstr>Το τελικό αποτέλεσμα</vt:lpstr>
      <vt:lpstr>Χρηματοδότηση</vt:lpstr>
      <vt:lpstr>Σημειώματα</vt:lpstr>
      <vt:lpstr>Σημείωμα Ιστορικού Εκδόσεων Έργου</vt:lpstr>
      <vt:lpstr>Σημείωμα Αναφοράς</vt:lpstr>
      <vt:lpstr>Σημείωμα Αδειοδότησης</vt:lpstr>
      <vt:lpstr>Διατήρηση Σημειωμάτων</vt:lpstr>
      <vt:lpstr>Σημείωμα Χρήσης Έργων Τρίτων</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Τα κόκκινα ξυλοπόδαρα</dc:title>
  <dc:subject>Το Εικονογραφημένο Βιβλίο στην Προσχολική Εκπαίδευση</dc:subject>
  <dc:creator>Αγγελική Γιαννικοπούλου</dc:creator>
  <cp:lastModifiedBy>takis81 mark</cp:lastModifiedBy>
  <cp:revision>345</cp:revision>
  <dcterms:created xsi:type="dcterms:W3CDTF">2012-09-06T09:03:05Z</dcterms:created>
  <dcterms:modified xsi:type="dcterms:W3CDTF">2015-10-29T09:23:30Z</dcterms:modified>
  <cp:category>Αρχιτεκτονική και Εικονογραφημένο Βιβλίο</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48D6367A-068E-49CD-898C-DB9748BADC41</vt:lpwstr>
  </property>
  <property fmtid="{D5CDD505-2E9C-101B-9397-08002B2CF9AE}" pid="3" name="ArticulatePath">
    <vt:lpwstr>New</vt:lpwstr>
  </property>
</Properties>
</file>