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6"/>
  </p:notesMasterIdLst>
  <p:sldIdLst>
    <p:sldId id="301" r:id="rId3"/>
    <p:sldId id="306" r:id="rId4"/>
    <p:sldId id="307" r:id="rId5"/>
    <p:sldId id="308" r:id="rId6"/>
    <p:sldId id="309" r:id="rId7"/>
    <p:sldId id="310" r:id="rId8"/>
    <p:sldId id="311" r:id="rId9"/>
    <p:sldId id="312" r:id="rId10"/>
    <p:sldId id="313" r:id="rId11"/>
    <p:sldId id="314" r:id="rId12"/>
    <p:sldId id="315" r:id="rId13"/>
    <p:sldId id="316" r:id="rId14"/>
    <p:sldId id="317" r:id="rId15"/>
    <p:sldId id="318" r:id="rId16"/>
    <p:sldId id="319" r:id="rId17"/>
    <p:sldId id="320" r:id="rId18"/>
    <p:sldId id="321" r:id="rId19"/>
    <p:sldId id="322" r:id="rId20"/>
    <p:sldId id="323" r:id="rId21"/>
    <p:sldId id="324" r:id="rId22"/>
    <p:sldId id="325" r:id="rId23"/>
    <p:sldId id="326" r:id="rId24"/>
    <p:sldId id="327" r:id="rId25"/>
    <p:sldId id="328" r:id="rId26"/>
    <p:sldId id="329" r:id="rId27"/>
    <p:sldId id="330" r:id="rId28"/>
    <p:sldId id="331" r:id="rId29"/>
    <p:sldId id="290" r:id="rId30"/>
    <p:sldId id="303" r:id="rId31"/>
    <p:sldId id="332" r:id="rId32"/>
    <p:sldId id="305" r:id="rId33"/>
    <p:sldId id="291" r:id="rId34"/>
    <p:sldId id="294" r:id="rId35"/>
  </p:sldIdLst>
  <p:sldSz cx="9144000" cy="6858000" type="screen4x3"/>
  <p:notesSz cx="6858000" cy="9144000"/>
  <p:custDataLst>
    <p:tags r:id="rId3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01"/>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290"/>
            <p14:sldId id="303"/>
            <p14:sldId id="332"/>
            <p14:sldId id="305"/>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109" d="100"/>
          <a:sy n="109" d="100"/>
        </p:scale>
        <p:origin x="150"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9/9/2015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2668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647165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626463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4025283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404397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4075370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θέση της γυναίκας στο Ρωμαϊκό κόσμο και η συμβολή της στη διάδοση του Χριστιανισμού</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θέση της γυναίκας στο Ρωμαϊκό κόσμο και η συμβολή της στη διάδοση του Χριστιανισμού</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θέση της γυναίκας στο Ρωμαϊκό κόσμο και η συμβολή της στη διάδοση του Χριστιανισμού</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θέση της γυναίκας στο Ρωμαϊκό κόσμο και η συμβολή της στη διάδοση του Χριστιανισμού</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θέση της γυναίκας στο Ρωμαϊκό κόσμο και η συμβολή της στη διάδοση του Χριστιανισμού</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θέση της γυναίκας στο Ρωμαϊκό κόσμο και η συμβολή της στη διάδοση του Χριστιανισμού</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θέση της γυναίκας στο Ρωμαϊκό κόσμο και η συμβολή της στη διάδοση του Χριστιανισμού</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eclass.uoa.gr/courses/SOCTHEOL147/"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hyperlink" Target="http://opencourses.uoa.gr/courses/SOCTHEOL103/" TargetMode="Externa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4"/>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l-GR" sz="4200" dirty="0">
                <a:solidFill>
                  <a:srgbClr val="5075BC"/>
                </a:solidFill>
              </a:rPr>
              <a:t>Βιβλική Αρχαιολογία - </a:t>
            </a:r>
            <a:r>
              <a:rPr lang="el-GR" sz="4200" dirty="0" err="1">
                <a:solidFill>
                  <a:srgbClr val="5075BC"/>
                </a:solidFill>
              </a:rPr>
              <a:t>Θεσμολογία</a:t>
            </a:r>
            <a:endParaRPr lang="el-GR" sz="4200"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4.4</a:t>
            </a:r>
            <a:r>
              <a:rPr lang="el-GR" sz="2800" dirty="0">
                <a:solidFill>
                  <a:srgbClr val="5075BC"/>
                </a:solidFill>
                <a:latin typeface="+mj-lt"/>
                <a:ea typeface="+mj-ea"/>
                <a:cs typeface="+mj-cs"/>
              </a:rPr>
              <a:t>:</a:t>
            </a:r>
            <a:r>
              <a:rPr lang="en-US" sz="2800" dirty="0">
                <a:solidFill>
                  <a:srgbClr val="5075BC"/>
                </a:solidFill>
                <a:latin typeface="+mj-lt"/>
                <a:ea typeface="+mj-ea"/>
                <a:cs typeface="+mj-cs"/>
              </a:rPr>
              <a:t> </a:t>
            </a:r>
            <a:r>
              <a:rPr lang="el-GR" sz="2800" dirty="0"/>
              <a:t>Η θέση της γυναίκας στο Ρωμαϊκό κόσμο και η συμβολή της στη διάδοση του </a:t>
            </a:r>
            <a:r>
              <a:rPr lang="el-GR" sz="2800" dirty="0" smtClean="0"/>
              <a:t>Χριστιανισμού</a:t>
            </a:r>
            <a:endParaRPr lang="en-US" sz="2800" dirty="0" smtClean="0"/>
          </a:p>
          <a:p>
            <a:endParaRPr lang="en-US" sz="2000" dirty="0" smtClean="0"/>
          </a:p>
          <a:p>
            <a:r>
              <a:rPr lang="el-GR" sz="2800" dirty="0"/>
              <a:t>Κυριακή </a:t>
            </a:r>
            <a:r>
              <a:rPr lang="el-GR" sz="2800" dirty="0" err="1"/>
              <a:t>Μελέτση</a:t>
            </a:r>
            <a:r>
              <a:rPr lang="el-GR" sz="2800" dirty="0"/>
              <a:t> </a:t>
            </a:r>
            <a:endParaRPr lang="el-GR" sz="2800" dirty="0" smtClean="0"/>
          </a:p>
          <a:p>
            <a:r>
              <a:rPr lang="el-GR" sz="2800" dirty="0" smtClean="0"/>
              <a:t>Θεολογική Σχολή</a:t>
            </a:r>
            <a:endParaRPr lang="en-US" sz="2800" dirty="0" smtClean="0"/>
          </a:p>
          <a:p>
            <a:r>
              <a:rPr lang="el-GR" sz="2800" dirty="0"/>
              <a:t>Τμήμα Κοινωνικής Θεολογίας</a:t>
            </a:r>
          </a:p>
        </p:txBody>
      </p:sp>
    </p:spTree>
    <p:custDataLst>
      <p:tags r:id="rId1"/>
    </p:custDataLst>
    <p:extLst>
      <p:ext uri="{BB962C8B-B14F-4D97-AF65-F5344CB8AC3E}">
        <p14:creationId xmlns:p14="http://schemas.microsoft.com/office/powerpoint/2010/main" val="33753499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γυναίκα κατά την εποχή του Καίσαρα Αύγουστου</a:t>
            </a:r>
          </a:p>
        </p:txBody>
      </p:sp>
      <p:sp>
        <p:nvSpPr>
          <p:cNvPr id="3" name="Θέση περιεχομένου 2"/>
          <p:cNvSpPr>
            <a:spLocks noGrp="1"/>
          </p:cNvSpPr>
          <p:nvPr>
            <p:ph idx="1"/>
          </p:nvPr>
        </p:nvSpPr>
        <p:spPr/>
        <p:txBody>
          <a:bodyPr>
            <a:noAutofit/>
          </a:bodyPr>
          <a:lstStyle/>
          <a:p>
            <a:pPr>
              <a:lnSpc>
                <a:spcPct val="80000"/>
              </a:lnSpc>
              <a:spcBef>
                <a:spcPts val="600"/>
              </a:spcBef>
            </a:pPr>
            <a:r>
              <a:rPr lang="el-GR" sz="2200" dirty="0"/>
              <a:t>Ο Καίσαρας Αύγουστος που ανέπτυξε μια τέτοια πολιτική ιδεολογία σύμφωνα με την οποία θα αποκαθιστούσε την ηθική τάξη, ο κλονισμός της οποίας είχε οδηγήσει στους εμφυλίους πολέμους, πρόβαλε το πρότυπο της </a:t>
            </a:r>
            <a:r>
              <a:rPr lang="en-US" sz="2200" dirty="0" err="1"/>
              <a:t>matrona</a:t>
            </a:r>
            <a:r>
              <a:rPr lang="el-GR" sz="2200" dirty="0"/>
              <a:t>, που φορά τη </a:t>
            </a:r>
            <a:r>
              <a:rPr lang="en-US" sz="2200" dirty="0" err="1"/>
              <a:t>stola</a:t>
            </a:r>
            <a:r>
              <a:rPr lang="el-GR" sz="2200" dirty="0"/>
              <a:t> και κάλυμμα κεφαλής. Δηλαδή της γυναίκας που έχει στόχο τη δημιουργία οικογένειας, τη φροντίδα του συζύγου και των τέκνων της, που αποφεύγει το δημόσιο ρόλο και γενικά τη γυναίκα που κάθε ενέργεια της αποσκοπεί στην ομόνοια (</a:t>
            </a:r>
            <a:r>
              <a:rPr lang="en-US" sz="2200" dirty="0" err="1"/>
              <a:t>concordia</a:t>
            </a:r>
            <a:r>
              <a:rPr lang="en-US" sz="2200" dirty="0"/>
              <a:t>)</a:t>
            </a:r>
            <a:r>
              <a:rPr lang="el-GR" sz="2200" dirty="0"/>
              <a:t> μεταξύ του ζεύγους, με τον άνδρα βέβαια να μη χάνει την πρωτοκαθεδρία του και την οικογένεια να μη χάνει τον πατριαρχικό της χαρακτήρα</a:t>
            </a:r>
            <a:r>
              <a:rPr lang="en-US" sz="2200" dirty="0"/>
              <a:t>. </a:t>
            </a:r>
          </a:p>
          <a:p>
            <a:pPr>
              <a:lnSpc>
                <a:spcPct val="80000"/>
              </a:lnSpc>
              <a:spcBef>
                <a:spcPts val="600"/>
              </a:spcBef>
            </a:pPr>
            <a:r>
              <a:rPr lang="el-GR" sz="2200" dirty="0"/>
              <a:t>Ο Αύγουστος έλαβε μέτρα για την προώθηση του προτύπου αυτού και κυρίως για την προώθηση του θεσμού της οικογένειας. Για παράδειγμα ο άνδρας αριστοκρατικής οικογένειας που είχε τρία τέκνα λάμβανε αξιώματα πιο γρήγορα από τους άλλους, ενώ γυναίκα με τρία τέκνα εάν έμεναν χήρες δεν είχαν ανάγκη κηδεμόνα αλλά είχαν αυτοτέλεια πλέον στις κινήσεις τους. </a:t>
            </a:r>
          </a:p>
        </p:txBody>
      </p:sp>
    </p:spTree>
    <p:extLst>
      <p:ext uri="{BB962C8B-B14F-4D97-AF65-F5344CB8AC3E}">
        <p14:creationId xmlns:p14="http://schemas.microsoft.com/office/powerpoint/2010/main" val="23079342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γυναίκα κατά την εποχή του Καίσαρα </a:t>
            </a:r>
            <a:r>
              <a:rPr lang="el-GR" dirty="0" smtClean="0"/>
              <a:t>Αύγουστου</a:t>
            </a:r>
            <a:r>
              <a:rPr lang="en-US" dirty="0"/>
              <a:t> [2]</a:t>
            </a:r>
            <a:endParaRPr lang="el-GR" dirty="0"/>
          </a:p>
        </p:txBody>
      </p:sp>
      <p:sp>
        <p:nvSpPr>
          <p:cNvPr id="3" name="Θέση περιεχομένου 2"/>
          <p:cNvSpPr>
            <a:spLocks noGrp="1"/>
          </p:cNvSpPr>
          <p:nvPr>
            <p:ph idx="1"/>
          </p:nvPr>
        </p:nvSpPr>
        <p:spPr>
          <a:xfrm>
            <a:off x="464156" y="1556792"/>
            <a:ext cx="8229600" cy="4680520"/>
          </a:xfrm>
        </p:spPr>
        <p:txBody>
          <a:bodyPr>
            <a:noAutofit/>
          </a:bodyPr>
          <a:lstStyle/>
          <a:p>
            <a:pPr marL="216000" indent="-216000">
              <a:lnSpc>
                <a:spcPts val="1640"/>
              </a:lnSpc>
              <a:spcBef>
                <a:spcPts val="300"/>
              </a:spcBef>
              <a:spcAft>
                <a:spcPts val="100"/>
              </a:spcAft>
            </a:pPr>
            <a:r>
              <a:rPr lang="el-GR" sz="2000" dirty="0"/>
              <a:t>Η σύζυγός του </a:t>
            </a:r>
            <a:r>
              <a:rPr lang="el-GR" sz="2000" dirty="0" err="1"/>
              <a:t>Λιβία</a:t>
            </a:r>
            <a:r>
              <a:rPr lang="el-GR" sz="2000" dirty="0"/>
              <a:t> προβάλει αυτό το πρότυπο και συμμετέχει στο έργο του Αύγουστου ανεγείροντας μάλιστα το μνημείο </a:t>
            </a:r>
            <a:r>
              <a:rPr lang="en-US" sz="2000" dirty="0" err="1"/>
              <a:t>Aedes</a:t>
            </a:r>
            <a:r>
              <a:rPr lang="en-US" sz="2000" dirty="0"/>
              <a:t> Concordia </a:t>
            </a:r>
            <a:r>
              <a:rPr lang="en-US" sz="2000" dirty="0" err="1"/>
              <a:t>Augustae</a:t>
            </a:r>
            <a:r>
              <a:rPr lang="en-US" sz="2000" dirty="0"/>
              <a:t> </a:t>
            </a:r>
            <a:r>
              <a:rPr lang="el-GR" sz="2000" dirty="0"/>
              <a:t>ως σύμβολο του αρμονικού της γάμου με τον Αύγουστο. </a:t>
            </a:r>
          </a:p>
          <a:p>
            <a:pPr marL="216000" indent="-216000">
              <a:lnSpc>
                <a:spcPts val="1640"/>
              </a:lnSpc>
              <a:spcBef>
                <a:spcPts val="300"/>
              </a:spcBef>
              <a:spcAft>
                <a:spcPts val="100"/>
              </a:spcAft>
            </a:pPr>
            <a:r>
              <a:rPr lang="el-GR" sz="2000" dirty="0"/>
              <a:t>Οι φιλόσοφοι της εποχής επίσης προβάλλουν το πρότυπο του αρμονικού έγγαμου βίου, όπου τα δύο μέλη νοιάζονται, βοηθούν και αγαπούν το σύζυγο ή τη σύζυγο. Προβάλλεται δηλαδή το πρότυπο της συζυγικής αγάπης, ενώ επαινούνται ιδιαιτέρως όσοι μένουν σε ένα γάμο (</a:t>
            </a:r>
            <a:r>
              <a:rPr lang="en-US" sz="2000" dirty="0" err="1"/>
              <a:t>univirae</a:t>
            </a:r>
            <a:r>
              <a:rPr lang="en-US" sz="2000" dirty="0"/>
              <a:t>)</a:t>
            </a:r>
            <a:r>
              <a:rPr lang="el-GR" sz="2000" dirty="0"/>
              <a:t>. </a:t>
            </a:r>
            <a:endParaRPr lang="en-US" sz="2000" dirty="0"/>
          </a:p>
          <a:p>
            <a:pPr marL="216000" indent="-216000">
              <a:lnSpc>
                <a:spcPts val="1640"/>
              </a:lnSpc>
              <a:spcBef>
                <a:spcPts val="300"/>
              </a:spcBef>
              <a:spcAft>
                <a:spcPts val="100"/>
              </a:spcAft>
            </a:pPr>
            <a:r>
              <a:rPr lang="el-GR" sz="2000" dirty="0"/>
              <a:t>Επίσης, ο Αύγουστος έλαβε αυστηρά νομοθετικά μέτρα εναντίον της μοιχείας από μέρους της γυναίκας. Σε περίπτωση ανάλογης κατηγορίας δικαζόταν και εφόσον βρισκόταν ένοχη έχανε το ένα τρίτο της περιουσίας της, τη μισή της προίκα και εξοριζόταν σε νησί. Σε τέτοια περίπτωση δεν μπορούσε ποτέ ξανά να εισέλθει σε έγκυρο γάμο.  </a:t>
            </a:r>
          </a:p>
          <a:p>
            <a:pPr marL="216000" indent="-216000">
              <a:lnSpc>
                <a:spcPts val="1640"/>
              </a:lnSpc>
              <a:spcBef>
                <a:spcPts val="300"/>
              </a:spcBef>
              <a:spcAft>
                <a:spcPts val="100"/>
              </a:spcAft>
            </a:pPr>
            <a:r>
              <a:rPr lang="el-GR" sz="2000" dirty="0"/>
              <a:t>Πάντως, τόσο στην εποχή του Αύγουστου όσο και παλαιότερα λατρευτικές ενώσεις, όπως τα κολλέγια της Ίσιδος ή του Βάκχου που προωθούσαν μια ισότητα μεταξύ των φύλων είχαν υποστεί εκδιώξεις από τη Ρώμη. </a:t>
            </a:r>
          </a:p>
          <a:p>
            <a:pPr marL="216000" indent="-216000">
              <a:lnSpc>
                <a:spcPts val="1640"/>
              </a:lnSpc>
              <a:spcBef>
                <a:spcPts val="300"/>
              </a:spcBef>
              <a:spcAft>
                <a:spcPts val="100"/>
              </a:spcAft>
            </a:pPr>
            <a:r>
              <a:rPr lang="el-GR" sz="2000" dirty="0"/>
              <a:t>Γενικά, η προώθηση της σημασίας της γυναίκας και του ρόλου της στην αναπαραγωγή ως στοιχείο προστασίας και διατήρησης του ρωμαϊκού κράτους, αλλά κυρίως της δυναστείας, βοήθησε τις γυναίκες των ανώτερων τάξεων να διεκδικήσουν για τους εαυτούς τους περισσότερα δικαιώματα, ακόμα και ανάμειξή τους στην πολιτική χωρίς την τήρηση προσχημάτων. Όμως, δε βοήθησε στη βελτίωση της ζωής των γυναικών που προέρχονταν από κατώτερες τάξεις. </a:t>
            </a:r>
          </a:p>
        </p:txBody>
      </p:sp>
    </p:spTree>
    <p:extLst>
      <p:ext uri="{BB962C8B-B14F-4D97-AF65-F5344CB8AC3E}">
        <p14:creationId xmlns:p14="http://schemas.microsoft.com/office/powerpoint/2010/main" val="23931375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γυναίκα κατά την περίοδο της ρωμαϊκής αυτοκρατορίας</a:t>
            </a:r>
          </a:p>
        </p:txBody>
      </p:sp>
      <p:sp>
        <p:nvSpPr>
          <p:cNvPr id="3" name="Θέση περιεχομένου 2"/>
          <p:cNvSpPr>
            <a:spLocks noGrp="1"/>
          </p:cNvSpPr>
          <p:nvPr>
            <p:ph idx="1"/>
          </p:nvPr>
        </p:nvSpPr>
        <p:spPr/>
        <p:txBody>
          <a:bodyPr>
            <a:normAutofit fontScale="70000" lnSpcReduction="20000"/>
          </a:bodyPr>
          <a:lstStyle/>
          <a:p>
            <a:r>
              <a:rPr lang="el-GR" dirty="0"/>
              <a:t>Οι γυναίκες είχαν επίσης το δικαίωμα να συμμετέχουν ως πάτρωνες και ευεργέτες μαζί με τους συζύγους τους ή άλλα μέλη της οικογένειάς τους σε έργα και λειτουργίες για την πόλη τους.  Μπορούσαν δε να προσφέρουν αναθήματα με έξοδα καλυμμένα από τη δική τους περιουσία. </a:t>
            </a:r>
          </a:p>
          <a:p>
            <a:r>
              <a:rPr lang="el-GR" dirty="0"/>
              <a:t>Επίσης, οι γυναίκες μπορούσαν να είναι ιέρειες σε γυναικείες θεότητες, οι οποίες μάλιστα σχετίζονται με γυναικεία θέματα, όπως ο έγγαμος βίος, η γονιμότητα, η διατήρηση καλής οικογενειακής σχέσης. </a:t>
            </a:r>
          </a:p>
          <a:p>
            <a:r>
              <a:rPr lang="el-GR" dirty="0"/>
              <a:t>Πάντως υπήρχαν και άλλες, μη ιερατικές, αρμοδιότητες που μπορούσε να έχει μια ιέρεια, όπως η επίβλεψη μιας διαδικασίας απελευθέρωσης δούλου που γινόταν στο ιερό όπου υπηρετούσε ή η τοποθέτηση της σφραγίδας της σε καταλόγους της πόλης (που αποτελούσαν σύστημα μέτρησης του χρόνου). </a:t>
            </a:r>
          </a:p>
        </p:txBody>
      </p:sp>
    </p:spTree>
    <p:extLst>
      <p:ext uri="{BB962C8B-B14F-4D97-AF65-F5344CB8AC3E}">
        <p14:creationId xmlns:p14="http://schemas.microsoft.com/office/powerpoint/2010/main" val="996107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 γυναίκες στη λατρεία</a:t>
            </a:r>
          </a:p>
        </p:txBody>
      </p:sp>
      <p:sp>
        <p:nvSpPr>
          <p:cNvPr id="3" name="Θέση περιεχομένου 2"/>
          <p:cNvSpPr>
            <a:spLocks noGrp="1"/>
          </p:cNvSpPr>
          <p:nvPr>
            <p:ph idx="1"/>
          </p:nvPr>
        </p:nvSpPr>
        <p:spPr/>
        <p:txBody>
          <a:bodyPr>
            <a:noAutofit/>
          </a:bodyPr>
          <a:lstStyle/>
          <a:p>
            <a:pPr marL="288000" indent="-288000">
              <a:lnSpc>
                <a:spcPts val="2400"/>
              </a:lnSpc>
              <a:spcBef>
                <a:spcPts val="0"/>
              </a:spcBef>
            </a:pPr>
            <a:r>
              <a:rPr lang="el-GR" sz="2200" dirty="0"/>
              <a:t>Κυρίως όμως οι γυναίκες τόσο στον ελληνικό κόσμο όσο και στο ρωμαϊκό συνδέονται με τα ταφικά έθιμα, που άλλωστε έχουμε δει ότι αποτελούν μέρος της λατρείας στον οίκο. </a:t>
            </a:r>
          </a:p>
          <a:p>
            <a:pPr marL="288000" indent="-288000">
              <a:lnSpc>
                <a:spcPts val="2400"/>
              </a:lnSpc>
              <a:spcBef>
                <a:spcPts val="0"/>
              </a:spcBef>
            </a:pPr>
            <a:r>
              <a:rPr lang="el-GR" sz="2200" dirty="0"/>
              <a:t>Στον ελληνικό κόσμο το γεύμα αυτό, το </a:t>
            </a:r>
            <a:r>
              <a:rPr lang="el-GR" sz="2200" dirty="0" err="1"/>
              <a:t>περίδειπνο</a:t>
            </a:r>
            <a:r>
              <a:rPr lang="el-GR" sz="2200" dirty="0"/>
              <a:t>, προσφερόταν μετά το θάνατο του νεκρού και περιλάμβανε αποξηραμένα φρούτα, γάλα, νερό και κρασί ενώ ψάλλονταν θρήνοι για το νεκρό. Σκοπός ήταν η ανασύνταξη της οικογένειας και των φίλων μετά την απώλεια. Τα έθιμα αυτά επαναλαμβάνονταν την 3</a:t>
            </a:r>
            <a:r>
              <a:rPr lang="el-GR" sz="2200" baseline="30000" dirty="0"/>
              <a:t>η</a:t>
            </a:r>
            <a:r>
              <a:rPr lang="el-GR" sz="2200" dirty="0"/>
              <a:t>, 9</a:t>
            </a:r>
            <a:r>
              <a:rPr lang="el-GR" sz="2200" baseline="30000" dirty="0"/>
              <a:t>η</a:t>
            </a:r>
            <a:r>
              <a:rPr lang="el-GR" sz="2200" dirty="0"/>
              <a:t>, 30</a:t>
            </a:r>
            <a:r>
              <a:rPr lang="el-GR" sz="2200" baseline="30000" dirty="0"/>
              <a:t>η</a:t>
            </a:r>
            <a:r>
              <a:rPr lang="el-GR" sz="2200" dirty="0"/>
              <a:t> μέρα μετά το θάνατο του νεκρού καθώς και ένα χρόνο μετά.  </a:t>
            </a:r>
          </a:p>
          <a:p>
            <a:pPr marL="288000" indent="-288000">
              <a:lnSpc>
                <a:spcPts val="2400"/>
              </a:lnSpc>
              <a:spcBef>
                <a:spcPts val="0"/>
              </a:spcBef>
            </a:pPr>
            <a:r>
              <a:rPr lang="el-GR" sz="2200" dirty="0"/>
              <a:t>Ανάλογα έθιμα είχαν και οι Ρωμαίοι που πρόσφεραν ψωμί και ψάρια. Κατά την εποχή του Αυγούστου ήταν επίσης σύνηθες η οικογένεια να παρέχει ελεημοσύνη στους φτωχούς για να διαιωνίσουν τη μνήμη του νεκρού τους. </a:t>
            </a:r>
          </a:p>
          <a:p>
            <a:pPr marL="288000" indent="-288000">
              <a:lnSpc>
                <a:spcPts val="2400"/>
              </a:lnSpc>
              <a:spcBef>
                <a:spcPts val="0"/>
              </a:spcBef>
            </a:pPr>
            <a:r>
              <a:rPr lang="el-GR" sz="2200" dirty="0"/>
              <a:t>Εν τέλει, ανάλογα έθιμα τηρούντο σε όλη τη Μεσόγειο και ανεξαρτήτως της τάξης από την οποία προερχόταν ο νεκρός. </a:t>
            </a:r>
          </a:p>
        </p:txBody>
      </p:sp>
    </p:spTree>
    <p:extLst>
      <p:ext uri="{BB962C8B-B14F-4D97-AF65-F5344CB8AC3E}">
        <p14:creationId xmlns:p14="http://schemas.microsoft.com/office/powerpoint/2010/main" val="3884023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 γυναίκες στη </a:t>
            </a:r>
            <a:r>
              <a:rPr lang="el-GR" dirty="0" smtClean="0"/>
              <a:t>λατρεία</a:t>
            </a:r>
            <a:r>
              <a:rPr lang="en-US" dirty="0"/>
              <a:t> [2]</a:t>
            </a:r>
            <a:endParaRPr lang="el-GR" dirty="0"/>
          </a:p>
        </p:txBody>
      </p:sp>
      <p:sp>
        <p:nvSpPr>
          <p:cNvPr id="3" name="Θέση περιεχομένου 2"/>
          <p:cNvSpPr>
            <a:spLocks noGrp="1"/>
          </p:cNvSpPr>
          <p:nvPr>
            <p:ph idx="1"/>
          </p:nvPr>
        </p:nvSpPr>
        <p:spPr/>
        <p:txBody>
          <a:bodyPr>
            <a:noAutofit/>
          </a:bodyPr>
          <a:lstStyle/>
          <a:p>
            <a:pPr marL="180000" indent="-180000">
              <a:lnSpc>
                <a:spcPts val="2000"/>
              </a:lnSpc>
              <a:spcBef>
                <a:spcPts val="0"/>
              </a:spcBef>
            </a:pPr>
            <a:r>
              <a:rPr lang="el-GR" sz="2000" dirty="0"/>
              <a:t>Οι γυναίκες είχαν ιδιαίτερα σημαντικό ρόλο σε όλα αυτά τα ταφικά και επιμνημόσυνα έθιμα. Όχι μόνο αναλάμβαναν την προετοιμασία και προσφορά του γεύματος, αλλά επίσης αναλάμβαναν το πλύσιμο και το μύρωμα του νεκρού, διαδικασία που ονομαζόταν </a:t>
            </a:r>
            <a:r>
              <a:rPr lang="el-GR" sz="2000" i="1" dirty="0" err="1"/>
              <a:t>πρόθεσις</a:t>
            </a:r>
            <a:r>
              <a:rPr lang="el-GR" sz="2000" i="1" dirty="0"/>
              <a:t> </a:t>
            </a:r>
            <a:r>
              <a:rPr lang="el-GR" sz="2000" dirty="0"/>
              <a:t>και διαρκούσε 24 ώρες. Κατά τη διάρκεια της προετοιμασίας έψελναν θρήνους, ελεγείες και μοιρολόγια για το νεκρό. Ο θρήνος θεωρείται, στη Ρώμη ειδικά όπου γινόταν επίκληση του ονόματός του, επικοινωνία με το νεκρό, ότι δηλαδή διατηρείται η συνεχής επαφή. Οι γυναίκες συμμετείχαν και κατά τη διαδικασία της νεκρώσιμης πομπής.   </a:t>
            </a:r>
          </a:p>
          <a:p>
            <a:pPr marL="180000" indent="-180000">
              <a:lnSpc>
                <a:spcPts val="2000"/>
              </a:lnSpc>
              <a:spcBef>
                <a:spcPts val="0"/>
              </a:spcBef>
            </a:pPr>
            <a:r>
              <a:rPr lang="el-GR" sz="2000" dirty="0"/>
              <a:t>Αποκλείονταν από το δικαίωμα ταφικών εθίμων οι προδότες και εγκληματίες, καθώς η μη προσφορά των ταφικών εθίμων ήταν μέρος της τιμωρίας τους. Πάντως, έχουν καταγραφεί περιπτώσεις κατά τις οποίες οι συγγενείς τους προσπάθησαν να περισώσουν το άψυχο σώμα του νεκρού είτε με εξαγορά είτε και με κλοπή. Οι περισσότεροι πάντως κατέληγαν σε ομαδικούς τάφους ή κρεματόρια. Ιδιαίτερα αρνούνταν οι ρωμαϊκές αρχές έστω και τα στοιχειώδη ταφικά έθιμα σε όσους είχαν σταυρωθεί. Τυχόν επιστροφή σώματος στην οικογένεια του σταυρωμένου μπορούσε να αποδοθεί μόνο στην επιείκεια των αρχών. </a:t>
            </a:r>
          </a:p>
        </p:txBody>
      </p:sp>
    </p:spTree>
    <p:extLst>
      <p:ext uri="{BB962C8B-B14F-4D97-AF65-F5344CB8AC3E}">
        <p14:creationId xmlns:p14="http://schemas.microsoft.com/office/powerpoint/2010/main" val="177829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θέση της γυναίκας στο χριστιανισμό</a:t>
            </a:r>
          </a:p>
        </p:txBody>
      </p:sp>
      <p:sp>
        <p:nvSpPr>
          <p:cNvPr id="3" name="Θέση περιεχομένου 2"/>
          <p:cNvSpPr>
            <a:spLocks noGrp="1"/>
          </p:cNvSpPr>
          <p:nvPr>
            <p:ph idx="1"/>
          </p:nvPr>
        </p:nvSpPr>
        <p:spPr/>
        <p:txBody>
          <a:bodyPr>
            <a:noAutofit/>
          </a:bodyPr>
          <a:lstStyle/>
          <a:p>
            <a:pPr marL="180000" indent="-180000">
              <a:lnSpc>
                <a:spcPts val="2100"/>
              </a:lnSpc>
              <a:spcBef>
                <a:spcPts val="0"/>
              </a:spcBef>
            </a:pPr>
            <a:r>
              <a:rPr lang="el-GR" sz="2000" dirty="0"/>
              <a:t>Οι γυναίκες εμφανίζονται στα Ευαγγέλια ως πιστές μαθήτριες του Ιησού και μάλιστα η αποκάλυψη της Ανάστασης γίνεται σε γυναίκες. </a:t>
            </a:r>
          </a:p>
          <a:p>
            <a:pPr marL="180000" indent="-180000">
              <a:lnSpc>
                <a:spcPts val="2100"/>
              </a:lnSpc>
              <a:spcBef>
                <a:spcPts val="0"/>
              </a:spcBef>
            </a:pPr>
            <a:r>
              <a:rPr lang="el-GR" sz="2000" dirty="0"/>
              <a:t>Ο Ιησούς Χριστός εμφανίζεται να </a:t>
            </a:r>
            <a:r>
              <a:rPr lang="el-GR" sz="2000" dirty="0" err="1"/>
              <a:t>συγχωρεί</a:t>
            </a:r>
            <a:r>
              <a:rPr lang="el-GR" sz="2000" dirty="0"/>
              <a:t> τις αμαρτίες γυναικών, οι οποίες είναι κυρίως σεξουαλικής φύσης. </a:t>
            </a:r>
          </a:p>
          <a:p>
            <a:pPr marL="180000" indent="-180000">
              <a:lnSpc>
                <a:spcPts val="2100"/>
              </a:lnSpc>
              <a:spcBef>
                <a:spcPts val="0"/>
              </a:spcBef>
            </a:pPr>
            <a:r>
              <a:rPr lang="el-GR" sz="2000" dirty="0"/>
              <a:t>Επίσης, στις Επιστολές Παύλου, οι γυναίκες εμφανίζονται ως αρχηγοί οίκων, οι προστάτιδες και </a:t>
            </a:r>
            <a:r>
              <a:rPr lang="el-GR" sz="2000" dirty="0" err="1"/>
              <a:t>ευεργέτριες</a:t>
            </a:r>
            <a:r>
              <a:rPr lang="el-GR" sz="2000" dirty="0"/>
              <a:t>, ως απόστολοι, ως συνεργάτες του Παύλου, ως </a:t>
            </a:r>
            <a:r>
              <a:rPr lang="el-GR" sz="2000" dirty="0" err="1"/>
              <a:t>προφήτιδες</a:t>
            </a:r>
            <a:r>
              <a:rPr lang="el-GR" sz="2000" dirty="0"/>
              <a:t>.  Στις </a:t>
            </a:r>
            <a:r>
              <a:rPr lang="el-GR" sz="2000" i="1" dirty="0"/>
              <a:t>δε Ποιμαντικές επιστολές </a:t>
            </a:r>
            <a:r>
              <a:rPr lang="el-GR" sz="2000" dirty="0"/>
              <a:t>ως έχουσες και τα αξιώματα των διακονισσών.</a:t>
            </a:r>
            <a:endParaRPr lang="en-US" sz="2000" dirty="0"/>
          </a:p>
          <a:p>
            <a:pPr marL="180000" indent="-180000">
              <a:lnSpc>
                <a:spcPts val="2100"/>
              </a:lnSpc>
              <a:spcBef>
                <a:spcPts val="0"/>
              </a:spcBef>
            </a:pPr>
            <a:r>
              <a:rPr lang="el-GR" sz="2000" dirty="0"/>
              <a:t>Στα ευαγγέλια η ανακοίνωση της ανάστασης γίνεται στις γυναίκες. Όμως</a:t>
            </a:r>
            <a:r>
              <a:rPr lang="el-GR" sz="2000" dirty="0" smtClean="0"/>
              <a:t>, </a:t>
            </a:r>
            <a:r>
              <a:rPr lang="el-GR" sz="2000" dirty="0"/>
              <a:t>ο Παύλος δε γνωρίζει αυτή την παράδοση, καθώς περιγράφει διαφορετικά την ανάσταση, ότι δηλαδή ο Χριστός εμφανίσθηκε πρώτα στον </a:t>
            </a:r>
            <a:r>
              <a:rPr lang="el-GR" sz="2000" dirty="0" err="1"/>
              <a:t>Κηφά</a:t>
            </a:r>
            <a:r>
              <a:rPr lang="el-GR" sz="2000" dirty="0"/>
              <a:t>, στους Δώδεκα, στους 500 αδελφούς, στον Ιάκωβο και τους αποστόλους. Η αναφορά των γυναικών στην ανάσταση στα ευαγγέλια, </a:t>
            </a:r>
            <a:r>
              <a:rPr lang="el-GR" sz="2000" dirty="0" smtClean="0"/>
              <a:t>στο </a:t>
            </a:r>
            <a:r>
              <a:rPr lang="el-GR" sz="2000" dirty="0"/>
              <a:t>δε Ιωάννη την αποκάλυψη της ανάστασης μόνο στη Μαρία τη Μαγδαληνή, τα οποία γράφτηκαν μετά τις επιστολές του Παύλου δηλώνει μάλλον ότι η πεποίθηση αυτή ήταν  τόσο εξαπλωμένη που οι συγγραφείς δεν μπόρεσαν να την αποφύγουν. </a:t>
            </a:r>
          </a:p>
        </p:txBody>
      </p:sp>
    </p:spTree>
    <p:extLst>
      <p:ext uri="{BB962C8B-B14F-4D97-AF65-F5344CB8AC3E}">
        <p14:creationId xmlns:p14="http://schemas.microsoft.com/office/powerpoint/2010/main" val="3784032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θέση της γυναίκας στο </a:t>
            </a:r>
            <a:r>
              <a:rPr lang="el-GR" dirty="0" smtClean="0"/>
              <a:t>χριστιανισμό</a:t>
            </a:r>
            <a:r>
              <a:rPr lang="en-US" dirty="0"/>
              <a:t> [2]</a:t>
            </a:r>
            <a:endParaRPr lang="el-GR" dirty="0"/>
          </a:p>
        </p:txBody>
      </p:sp>
      <p:sp>
        <p:nvSpPr>
          <p:cNvPr id="3" name="Θέση περιεχομένου 2"/>
          <p:cNvSpPr>
            <a:spLocks noGrp="1"/>
          </p:cNvSpPr>
          <p:nvPr>
            <p:ph idx="1"/>
          </p:nvPr>
        </p:nvSpPr>
        <p:spPr/>
        <p:txBody>
          <a:bodyPr>
            <a:noAutofit/>
          </a:bodyPr>
          <a:lstStyle/>
          <a:p>
            <a:pPr marL="180000" indent="-180000">
              <a:lnSpc>
                <a:spcPts val="2000"/>
              </a:lnSpc>
              <a:spcBef>
                <a:spcPts val="0"/>
              </a:spcBef>
            </a:pPr>
            <a:r>
              <a:rPr lang="el-GR" sz="2000" dirty="0"/>
              <a:t>Δηλώνει όμως ακόμα και τις αντιθέσεις που σημειώθηκαν στην αρχέγονη εκκλησία σχετικά με τη θέση της γυναίκας.</a:t>
            </a:r>
          </a:p>
          <a:p>
            <a:pPr marL="180000" indent="-180000">
              <a:lnSpc>
                <a:spcPts val="2000"/>
              </a:lnSpc>
              <a:spcBef>
                <a:spcPts val="0"/>
              </a:spcBef>
            </a:pPr>
            <a:r>
              <a:rPr lang="el-GR" sz="2000" dirty="0"/>
              <a:t>Φαίνεται, επίσης, ότι η ασκητική τάση στον πρώιμο χριστιανισμό ήταν έντονη και ότι πάρα πολλές γυναίκες και μάλιστα κυρίως εθνικές προσελκύονταν από τη νέα αυτή δυνατότητα επιλογής. Ποια ήταν τα κίνητρα, τα αποτελέσματα και τα δεδομένα για τη λήψη μιας τέτοιας απόφασης από τις </a:t>
            </a:r>
            <a:r>
              <a:rPr lang="el-GR" sz="2000" dirty="0" smtClean="0"/>
              <a:t>γυναίκες?</a:t>
            </a:r>
            <a:endParaRPr lang="el-GR" sz="2000" dirty="0"/>
          </a:p>
          <a:p>
            <a:pPr marL="180000" indent="-180000">
              <a:lnSpc>
                <a:spcPts val="2000"/>
              </a:lnSpc>
              <a:spcBef>
                <a:spcPts val="0"/>
              </a:spcBef>
            </a:pPr>
            <a:r>
              <a:rPr lang="el-GR" sz="2000" dirty="0"/>
              <a:t>Οι αρχικοί χριστιανοί θεωρούνται ότι ανήκαν στην τάξη των πληβείων, των δούλων ή των απελεύθερων. Πάντως, ήταν σύνηθες ο πλούτος ενός ανθρώπου να μην ταιριάζει με την κοινωνική του θέση, π.χ. πλούσιοι απελεύθεροι του αυτοκράτορα. Επίσης, η αυτονομία των γυναικών, καθώς σε πάρα πολλές περιπτώσεις δεν αναφέρεται η κοινωνική τους θέση και ο νομικός κηδεμόνας τους (σύζυγος ή πατέρας), όπως συμβαίνει στις περιπτώσεις της Λυδίας ή της Φοίβης (</a:t>
            </a:r>
            <a:r>
              <a:rPr lang="el-GR" sz="2000" dirty="0" err="1"/>
              <a:t>Ρωμ</a:t>
            </a:r>
            <a:r>
              <a:rPr lang="el-GR" sz="2000" dirty="0"/>
              <a:t>. 16.1.) που αναφέρεται ως διάκονος, της </a:t>
            </a:r>
            <a:r>
              <a:rPr lang="el-GR" sz="2000" dirty="0" err="1"/>
              <a:t>Συντύχης</a:t>
            </a:r>
            <a:r>
              <a:rPr lang="el-GR" sz="2000" dirty="0"/>
              <a:t>, της </a:t>
            </a:r>
            <a:r>
              <a:rPr lang="el-GR" sz="2000" dirty="0" err="1"/>
              <a:t>Ευοδίας</a:t>
            </a:r>
            <a:r>
              <a:rPr lang="el-GR" sz="2000" dirty="0"/>
              <a:t>, της </a:t>
            </a:r>
            <a:r>
              <a:rPr lang="el-GR" sz="2000" dirty="0" err="1"/>
              <a:t>Ιουνίας</a:t>
            </a:r>
            <a:r>
              <a:rPr lang="el-GR" sz="2000" dirty="0"/>
              <a:t> και της Ιουλίας,  μπορεί να φέρνει σε αμηχανία τη χριστιανική κοινότητα. Μόνο η </a:t>
            </a:r>
            <a:r>
              <a:rPr lang="el-GR" sz="2000" dirty="0" err="1"/>
              <a:t>Πρισκίλλα</a:t>
            </a:r>
            <a:r>
              <a:rPr lang="el-GR" sz="2000" dirty="0"/>
              <a:t> αναφέρεται ως ζεύγος με τον Ακύλα χωρίς να δίνεται η διευκρίνιση αν είναι παντρεμένοι, κάτι που αν </a:t>
            </a:r>
            <a:r>
              <a:rPr lang="el-GR" sz="2000" dirty="0" err="1"/>
              <a:t>ήσαν</a:t>
            </a:r>
            <a:r>
              <a:rPr lang="el-GR" sz="2000" dirty="0"/>
              <a:t> δούλοι θα ήταν δύσκολο να συμβεί</a:t>
            </a:r>
            <a:r>
              <a:rPr lang="el-GR" sz="2000" dirty="0" smtClean="0"/>
              <a:t>.</a:t>
            </a:r>
            <a:endParaRPr lang="el-GR" sz="2000" dirty="0"/>
          </a:p>
        </p:txBody>
      </p:sp>
    </p:spTree>
    <p:extLst>
      <p:ext uri="{BB962C8B-B14F-4D97-AF65-F5344CB8AC3E}">
        <p14:creationId xmlns:p14="http://schemas.microsoft.com/office/powerpoint/2010/main" val="1920213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θέση της γυναίκας στο </a:t>
            </a:r>
            <a:r>
              <a:rPr lang="el-GR" dirty="0" smtClean="0"/>
              <a:t>χριστιανισμό</a:t>
            </a:r>
            <a:r>
              <a:rPr lang="en-US" dirty="0"/>
              <a:t> </a:t>
            </a:r>
            <a:r>
              <a:rPr lang="en-US" dirty="0" smtClean="0"/>
              <a:t>[3]</a:t>
            </a:r>
            <a:endParaRPr lang="el-GR" dirty="0"/>
          </a:p>
        </p:txBody>
      </p:sp>
      <p:sp>
        <p:nvSpPr>
          <p:cNvPr id="3" name="Θέση περιεχομένου 2"/>
          <p:cNvSpPr>
            <a:spLocks noGrp="1"/>
          </p:cNvSpPr>
          <p:nvPr>
            <p:ph idx="1"/>
          </p:nvPr>
        </p:nvSpPr>
        <p:spPr/>
        <p:txBody>
          <a:bodyPr>
            <a:noAutofit/>
          </a:bodyPr>
          <a:lstStyle/>
          <a:p>
            <a:pPr marL="144000" indent="-144000">
              <a:lnSpc>
                <a:spcPts val="1700"/>
              </a:lnSpc>
              <a:spcBef>
                <a:spcPts val="200"/>
              </a:spcBef>
            </a:pPr>
            <a:r>
              <a:rPr lang="el-GR" sz="2000" dirty="0"/>
              <a:t>Γιατί βρέθηκαν αρκετές γυναίκες πιστές? Διότι αφενός η έντονη τάση του ασκητισμού στη Ρωμαϊκή κοινωνία αλλά και η διδασκαλία για την επερχόμενη βασιλεία του Χριστού έκαναν την ανάγκη διατήρησης της τεκνογονίας και της μεταβίβασης της περιουσίας, που ήταν τόσο σημαντική στο </a:t>
            </a:r>
            <a:r>
              <a:rPr lang="el-GR" sz="2000" dirty="0" smtClean="0"/>
              <a:t>Ρωμαϊκό </a:t>
            </a:r>
            <a:r>
              <a:rPr lang="el-GR" sz="2000" dirty="0"/>
              <a:t>κόσμο, να φαντάζει πλέον μη σημαντική. </a:t>
            </a:r>
          </a:p>
          <a:p>
            <a:pPr marL="144000" indent="-144000">
              <a:lnSpc>
                <a:spcPts val="1700"/>
              </a:lnSpc>
              <a:spcBef>
                <a:spcPts val="200"/>
              </a:spcBef>
            </a:pPr>
            <a:r>
              <a:rPr lang="el-GR" sz="2000" dirty="0"/>
              <a:t>Η αναίρεση της σεξουαλικότητας, του γάμου και της τεκνογονίας έδιναν στις γυναίκες στο χριστιανισμό τη δυνατότητα δημόσιας ζωής, ενώ ταυτόχρονα τις απελευθέρωνε από τον έλεγχο των πατέρων και των συζύγων τους. </a:t>
            </a:r>
          </a:p>
          <a:p>
            <a:pPr marL="144000" indent="-144000">
              <a:lnSpc>
                <a:spcPts val="1700"/>
              </a:lnSpc>
              <a:spcBef>
                <a:spcPts val="200"/>
              </a:spcBef>
            </a:pPr>
            <a:r>
              <a:rPr lang="el-GR" sz="2000" dirty="0"/>
              <a:t>Το ποια ήταν ακριβώς η θέση της γυναίκας στις πρώιμες χριστιανικές κοινότητες εξαρτάται κατά πολύ από τις απόψεις της κοινότητας (π.χ. Κορίνθου κατά τον 1</a:t>
            </a:r>
            <a:r>
              <a:rPr lang="el-GR" sz="2000" baseline="30000" dirty="0"/>
              <a:t>ο</a:t>
            </a:r>
            <a:r>
              <a:rPr lang="el-GR" sz="2000" dirty="0"/>
              <a:t>  μ.Χ. αιώνα και Εφέσου κατά τα μέσα του 2</a:t>
            </a:r>
            <a:r>
              <a:rPr lang="el-GR" sz="2000" baseline="30000" dirty="0"/>
              <a:t>ου</a:t>
            </a:r>
            <a:r>
              <a:rPr lang="el-GR" sz="2000" dirty="0"/>
              <a:t> μ.Χ. αι.). Σε πολλές περιπτώσεις οι πρώιμες χριστιανικές κοινότητες αποτελούν λατρευτικό σύλλογο όπου εισέρχονται τα μέλη βάσει της προαίρεσης τους, της ελεύθερης τους βούλησης. Αυτό σήμαινε εγκατάλειψη της προηγούμενης τους ζωής και την ιεραρχική ταξινόμηση που υπήρχε σε αυτές,  είτε στο λατρευτικό τομέα (Ιουδαϊσμό), είτε στον κοινωνικό (ρωμαϊκός κόσμος), είτε στην ιεραρχία των φύλων.  </a:t>
            </a:r>
          </a:p>
          <a:p>
            <a:pPr marL="144000" indent="-144000">
              <a:lnSpc>
                <a:spcPts val="1700"/>
              </a:lnSpc>
              <a:spcBef>
                <a:spcPts val="200"/>
              </a:spcBef>
            </a:pPr>
            <a:r>
              <a:rPr lang="el-GR" sz="2000" dirty="0"/>
              <a:t>Ο τύπος της βάπτισης (Προς </a:t>
            </a:r>
            <a:r>
              <a:rPr lang="el-GR" sz="2000" dirty="0" err="1"/>
              <a:t>Γαλάτας</a:t>
            </a:r>
            <a:r>
              <a:rPr lang="el-GR" sz="2000" dirty="0"/>
              <a:t> 3.28): Δεν υπάρχει Ιουδαίος – Έλληνας, δούλος – ελεύθερος, άντρας- γυναίκα. Γιατί όλοι είστε ένας χάρη στον Ιησού </a:t>
            </a:r>
            <a:r>
              <a:rPr lang="el-GR" sz="2000" dirty="0" smtClean="0"/>
              <a:t>Χριστό.</a:t>
            </a:r>
            <a:endParaRPr lang="el-GR" sz="2000" dirty="0"/>
          </a:p>
        </p:txBody>
      </p:sp>
    </p:spTree>
    <p:extLst>
      <p:ext uri="{BB962C8B-B14F-4D97-AF65-F5344CB8AC3E}">
        <p14:creationId xmlns:p14="http://schemas.microsoft.com/office/powerpoint/2010/main" val="592610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θέση της γυναίκας στο </a:t>
            </a:r>
            <a:r>
              <a:rPr lang="el-GR" dirty="0" smtClean="0"/>
              <a:t>χριστιανισμό</a:t>
            </a:r>
            <a:r>
              <a:rPr lang="en-US" dirty="0"/>
              <a:t> </a:t>
            </a:r>
            <a:r>
              <a:rPr lang="en-US" dirty="0" smtClean="0"/>
              <a:t>[4]</a:t>
            </a:r>
            <a:endParaRPr lang="el-GR" dirty="0"/>
          </a:p>
        </p:txBody>
      </p:sp>
      <p:sp>
        <p:nvSpPr>
          <p:cNvPr id="3" name="Θέση περιεχομένου 2"/>
          <p:cNvSpPr>
            <a:spLocks noGrp="1"/>
          </p:cNvSpPr>
          <p:nvPr>
            <p:ph idx="1"/>
          </p:nvPr>
        </p:nvSpPr>
        <p:spPr/>
        <p:txBody>
          <a:bodyPr>
            <a:noAutofit/>
          </a:bodyPr>
          <a:lstStyle/>
          <a:p>
            <a:pPr marL="216000" indent="-216000">
              <a:lnSpc>
                <a:spcPts val="2400"/>
              </a:lnSpc>
              <a:spcBef>
                <a:spcPts val="0"/>
              </a:spcBef>
            </a:pPr>
            <a:r>
              <a:rPr lang="el-GR" sz="2200" dirty="0"/>
              <a:t>Ποιες τελετές αναλάμβαναν οι γυναίκες στον πρώιμο χριστιανισμό? Ξέρουμε πολύ λίγα για τις τελετές στον πρώιμο χριστιανισμό.  Μπορεί να βαπτίζονταν αλλά αυτό να γινόταν αντιληπτό ως μεταφορά, ως πράξη μεταφορικού θανάτου και </a:t>
            </a:r>
            <a:r>
              <a:rPr lang="el-GR" sz="2200" dirty="0" err="1"/>
              <a:t>ξανα</a:t>
            </a:r>
            <a:r>
              <a:rPr lang="el-GR" sz="2200" dirty="0"/>
              <a:t>-γέννησης σε μια τέλεια κοινότητα. </a:t>
            </a:r>
          </a:p>
          <a:p>
            <a:pPr marL="216000" indent="-216000">
              <a:lnSpc>
                <a:spcPts val="2400"/>
              </a:lnSpc>
              <a:spcBef>
                <a:spcPts val="0"/>
              </a:spcBef>
            </a:pPr>
            <a:r>
              <a:rPr lang="el-GR" sz="2200" dirty="0"/>
              <a:t>Επίσης, η ευχαριστία προσομοίαζε στα ταφικά έθιμα που τηρούντο στο ρωμαϊκό κόσμο, όπου παρέχονταν καλύτερες μερίδες (κρασί και κρέας) σε όσους ανήκαν σε ανώτερη τάξη. Το κήρυγμα του Παύλου υποστηρίζει ότι το κοινό χριστιανικό γεύμα δεν είναι η κατάλληλη περίσταση για να τηρηθούν τέτοιου είδους ιεραρχικές διακρίσεις. Επιπλέον, η εμφάνιση γυναικών στο κοινό γεύμα αποτελούσε ζήτημα διαμάχης καθώς αξιοσέβαστες γυναίκες δεν παρίσταντο σε τέτοια γεύματα ή συμπόσια. Μάλιστα, αν και κατά τον 1</a:t>
            </a:r>
            <a:r>
              <a:rPr lang="el-GR" sz="2200" baseline="30000" dirty="0"/>
              <a:t>ο</a:t>
            </a:r>
            <a:r>
              <a:rPr lang="el-GR" sz="2200" dirty="0"/>
              <a:t> μ.Χ. αιώνα οι Ρωμαίες γυναίκες είχαν αποκτήσει τέτοιο δικαίωμα εν τούτοις για τις υπόλοιπες γυναίκες αυτό δεν ήταν αποδεκτό. </a:t>
            </a:r>
          </a:p>
        </p:txBody>
      </p:sp>
    </p:spTree>
    <p:extLst>
      <p:ext uri="{BB962C8B-B14F-4D97-AF65-F5344CB8AC3E}">
        <p14:creationId xmlns:p14="http://schemas.microsoft.com/office/powerpoint/2010/main" val="2681689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θέση της γυναίκας στο </a:t>
            </a:r>
            <a:r>
              <a:rPr lang="el-GR" dirty="0" smtClean="0"/>
              <a:t>χριστιανισμό </a:t>
            </a:r>
            <a:r>
              <a:rPr lang="en-US" dirty="0" smtClean="0"/>
              <a:t>[</a:t>
            </a:r>
            <a:r>
              <a:rPr lang="el-GR" dirty="0" smtClean="0"/>
              <a:t>5</a:t>
            </a:r>
            <a:r>
              <a:rPr lang="en-US" dirty="0" smtClean="0"/>
              <a:t>]</a:t>
            </a:r>
            <a:endParaRPr lang="el-GR" dirty="0"/>
          </a:p>
        </p:txBody>
      </p:sp>
      <p:sp>
        <p:nvSpPr>
          <p:cNvPr id="3" name="Θέση περιεχομένου 2"/>
          <p:cNvSpPr>
            <a:spLocks noGrp="1"/>
          </p:cNvSpPr>
          <p:nvPr>
            <p:ph idx="1"/>
          </p:nvPr>
        </p:nvSpPr>
        <p:spPr/>
        <p:txBody>
          <a:bodyPr>
            <a:noAutofit/>
          </a:bodyPr>
          <a:lstStyle/>
          <a:p>
            <a:pPr marL="288000" indent="-288000">
              <a:spcBef>
                <a:spcPts val="600"/>
              </a:spcBef>
            </a:pPr>
            <a:r>
              <a:rPr lang="el-GR" sz="2200" dirty="0"/>
              <a:t>Έχοντας περισσότερο ελεύθερο χρόνο μπορούσαν να διαβάζουν και να μορφώνονται, ενώ η διατήρηση της προφορικής παράδοσης τις βοήθησε να αναλάβουν σχετικούς ρόλους διδασκαλίας, οι οποίοι περιορίστηκαν όταν άρχισαν να βασίζονται σε γραπτά κείμενα.</a:t>
            </a:r>
          </a:p>
          <a:p>
            <a:pPr marL="288000" indent="-288000">
              <a:spcBef>
                <a:spcPts val="600"/>
              </a:spcBef>
            </a:pPr>
            <a:r>
              <a:rPr lang="el-GR" sz="2200" dirty="0"/>
              <a:t>Επίσης η τάση των πρώιμων χριστιανικών κοινοτήτων για τον εκστατικό λόγο τις βοήθησε να αναδειχθούν σε </a:t>
            </a:r>
            <a:r>
              <a:rPr lang="el-GR" sz="2200" dirty="0" err="1"/>
              <a:t>χαρισματούχους</a:t>
            </a:r>
            <a:r>
              <a:rPr lang="el-GR" sz="2200" dirty="0"/>
              <a:t> της εκκλησίας και να αποκτήσουν το ανάλογο κύρος, προκαλώντας ίσως σχετικές αντιδράσεις.</a:t>
            </a:r>
          </a:p>
          <a:p>
            <a:pPr marL="288000" indent="-288000">
              <a:spcBef>
                <a:spcPts val="600"/>
              </a:spcBef>
            </a:pPr>
            <a:r>
              <a:rPr lang="el-GR" sz="2200" dirty="0"/>
              <a:t>Ο Παύλος προσπαθεί να μετριάσει την κατάσταση αυτή για τις γυναίκες στην Κόρινθο.  Αρχικά, τονίζει το ζήτημα της χρήσης καλύμματος για το κεφάλι (οι γυναίκες  θεωρούσαν ότι βρίσκονται στο σπίτι τους (</a:t>
            </a:r>
            <a:r>
              <a:rPr lang="el-GR" sz="2200" i="1" dirty="0"/>
              <a:t>κατ’ </a:t>
            </a:r>
            <a:r>
              <a:rPr lang="el-GR" sz="2200" i="1" dirty="0" err="1"/>
              <a:t>οίκον</a:t>
            </a:r>
            <a:r>
              <a:rPr lang="el-GR" sz="2200" i="1" dirty="0"/>
              <a:t> εκκλησία</a:t>
            </a:r>
            <a:r>
              <a:rPr lang="el-GR" sz="2200" dirty="0"/>
              <a:t>), το άφηναν ακάλυπτο</a:t>
            </a:r>
            <a:r>
              <a:rPr lang="el-GR" sz="2200" dirty="0" smtClean="0"/>
              <a:t>.</a:t>
            </a:r>
            <a:endParaRPr lang="el-GR" sz="2200" dirty="0"/>
          </a:p>
        </p:txBody>
      </p:sp>
    </p:spTree>
    <p:extLst>
      <p:ext uri="{BB962C8B-B14F-4D97-AF65-F5344CB8AC3E}">
        <p14:creationId xmlns:p14="http://schemas.microsoft.com/office/powerpoint/2010/main" val="3259134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ΑΡΧΙΚΗ ΡΩΜΑΪΚΗ ΚΟΙΝΩΝΙΑ</a:t>
            </a:r>
          </a:p>
        </p:txBody>
      </p:sp>
      <p:sp>
        <p:nvSpPr>
          <p:cNvPr id="3" name="Θέση περιεχομένου 2"/>
          <p:cNvSpPr>
            <a:spLocks noGrp="1"/>
          </p:cNvSpPr>
          <p:nvPr>
            <p:ph idx="1"/>
          </p:nvPr>
        </p:nvSpPr>
        <p:spPr/>
        <p:txBody>
          <a:bodyPr>
            <a:noAutofit/>
          </a:bodyPr>
          <a:lstStyle/>
          <a:p>
            <a:pPr marL="180000" indent="-180000">
              <a:lnSpc>
                <a:spcPts val="2000"/>
              </a:lnSpc>
              <a:spcBef>
                <a:spcPts val="0"/>
              </a:spcBef>
            </a:pPr>
            <a:r>
              <a:rPr lang="el-GR" sz="2000" dirty="0"/>
              <a:t>Στον ιδρυτικό μύθο της Ρώμης, όπου συμπεριλαμβάνεται η αρπαγή των Σαβίνων γυναικών, αναδεικνύεται η σημασία των γυναικών για την εξέλιξη της Ρώμης και τη ρωμαϊκή κοινωνία. </a:t>
            </a:r>
          </a:p>
          <a:p>
            <a:pPr marL="180000" indent="-180000">
              <a:lnSpc>
                <a:spcPts val="2000"/>
              </a:lnSpc>
              <a:spcBef>
                <a:spcPts val="0"/>
              </a:spcBef>
            </a:pPr>
            <a:r>
              <a:rPr lang="el-GR" sz="2000" dirty="0"/>
              <a:t>Ταυτόχρονα, όμως, ο μύθος σηματοδοτεί το ρόλο και τη θέση τους στην κοινωνία αυτή, που είναι η βιολογική αναπαραγωγή, η δημιουργία οικογένειας. Καθώς το περιβάλλον στο οποίο κινούνται οι γυναίκες με βάση το ρόλο αυτό είναι το οικογενειακό, αποκλείονται από τη δημόσια ζωή. Δεν έχουν πολιτικά δικαιώματα, ούτε δημόσιο λόγο. </a:t>
            </a:r>
          </a:p>
          <a:p>
            <a:pPr marL="180000" indent="-180000">
              <a:lnSpc>
                <a:spcPts val="2000"/>
              </a:lnSpc>
              <a:spcBef>
                <a:spcPts val="0"/>
              </a:spcBef>
            </a:pPr>
            <a:r>
              <a:rPr lang="el-GR" sz="2000" dirty="0"/>
              <a:t>Κατά τη διαδικασία απογραφής του πληθυσμού που πραγματοποιείτο  από τους κήνσορες (τιμητές), οπότε και ο </a:t>
            </a:r>
            <a:r>
              <a:rPr lang="en-US" sz="2000" dirty="0"/>
              <a:t>pater </a:t>
            </a:r>
            <a:r>
              <a:rPr lang="en-US" sz="2000" dirty="0" err="1"/>
              <a:t>familias</a:t>
            </a:r>
            <a:r>
              <a:rPr lang="en-US" sz="2000" dirty="0"/>
              <a:t> </a:t>
            </a:r>
            <a:r>
              <a:rPr lang="el-GR" sz="2000" dirty="0"/>
              <a:t>όφειλε να δηλώσει το σύνολο της περιουσίας του και της αξίας της, καθώς το σύνολο των προσώπων που ανήκαν στον οίκο του, επομένως και της γυναίκες. Δεδομένων ότι α) η καταγραφή σε τάξεις γινόταν βάσει της αξίας της περιουσίας του κάθε </a:t>
            </a:r>
            <a:r>
              <a:rPr lang="en-US" sz="2000" dirty="0"/>
              <a:t>pater </a:t>
            </a:r>
            <a:r>
              <a:rPr lang="en-US" sz="2000" dirty="0" err="1"/>
              <a:t>familias</a:t>
            </a:r>
            <a:r>
              <a:rPr lang="el-GR" sz="2000" dirty="0"/>
              <a:t> και β)ότι οι κόρες δικαιούντο προίκα από την πατρική περιουσία, πολλοί αρχηγοί οίκων προσέφευγαν στην έκθεση βρεφών, ιδιαιτέρως των θηλυκών τέκνων, ώστε να μη μειωθεί η περιουσία της οικογένειας και η επόμενη γενιά τους εκπέσει από την τάξη όπου αρχικά ανήκαν. </a:t>
            </a:r>
          </a:p>
        </p:txBody>
      </p:sp>
    </p:spTree>
    <p:extLst>
      <p:ext uri="{BB962C8B-B14F-4D97-AF65-F5344CB8AC3E}">
        <p14:creationId xmlns:p14="http://schemas.microsoft.com/office/powerpoint/2010/main" val="5909671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θέση της γυναίκας στο </a:t>
            </a:r>
            <a:r>
              <a:rPr lang="el-GR" dirty="0" smtClean="0"/>
              <a:t>χριστιανισμό </a:t>
            </a:r>
            <a:r>
              <a:rPr lang="en-US" dirty="0" smtClean="0"/>
              <a:t>[</a:t>
            </a:r>
            <a:r>
              <a:rPr lang="el-GR" dirty="0" smtClean="0"/>
              <a:t>6</a:t>
            </a:r>
            <a:r>
              <a:rPr lang="en-US" dirty="0" smtClean="0"/>
              <a:t>]</a:t>
            </a:r>
            <a:endParaRPr lang="el-GR" dirty="0"/>
          </a:p>
        </p:txBody>
      </p:sp>
      <p:sp>
        <p:nvSpPr>
          <p:cNvPr id="3" name="Θέση περιεχομένου 2"/>
          <p:cNvSpPr>
            <a:spLocks noGrp="1"/>
          </p:cNvSpPr>
          <p:nvPr>
            <p:ph idx="1"/>
          </p:nvPr>
        </p:nvSpPr>
        <p:spPr/>
        <p:txBody>
          <a:bodyPr>
            <a:noAutofit/>
          </a:bodyPr>
          <a:lstStyle/>
          <a:p>
            <a:pPr marL="288000" indent="-288000">
              <a:lnSpc>
                <a:spcPts val="2600"/>
              </a:lnSpc>
              <a:spcBef>
                <a:spcPts val="600"/>
              </a:spcBef>
            </a:pPr>
            <a:r>
              <a:rPr lang="el-GR" sz="2300" dirty="0"/>
              <a:t>Η οδηγία να μη μιλούν οι γυναίκες στην εκκλησία παρά αν θέλουν να ρωτήσουν κάτι, να ρωτούν τους άνδρες τους στο σπίτι έρχεται σε αντίθεση με τη δυνατότητα προφητείας. Άλλοι θεωρούν ότι η απαγόρευση αφορά μόνο τις παντρεμένες, άλλοι ότι οι στίχοι αυτοί είναι μεταγενέστεροι. Με δεδομένο ότι η προηγούμενη αναφορά λέει να προφητεύουν μόνο δύο – τρεις </a:t>
            </a:r>
            <a:r>
              <a:rPr lang="el-GR" sz="2300" dirty="0" err="1"/>
              <a:t>χαρισματούχοι</a:t>
            </a:r>
            <a:r>
              <a:rPr lang="el-GR" sz="2300" dirty="0"/>
              <a:t> και οι άλλοι να ερμηνεύουν, ίσως η οδηγία «να μη μιλούν οι γυναίκες» να αναφέρεται στην ερμηνεία. </a:t>
            </a:r>
          </a:p>
          <a:p>
            <a:pPr marL="288000" indent="-288000">
              <a:lnSpc>
                <a:spcPts val="2600"/>
              </a:lnSpc>
              <a:spcBef>
                <a:spcPts val="600"/>
              </a:spcBef>
            </a:pPr>
            <a:r>
              <a:rPr lang="el-GR" sz="2300" dirty="0"/>
              <a:t>Πάντως, θεωρείται πιθανή και η προσπάθεια να σταματήσουν οι γυναίκες την προφητεία. Η άποψη στηρίζεται στην  εμφάνιση του </a:t>
            </a:r>
            <a:r>
              <a:rPr lang="el-GR" sz="2300" dirty="0" err="1"/>
              <a:t>Μοντανισμού</a:t>
            </a:r>
            <a:r>
              <a:rPr lang="el-GR" sz="2300" dirty="0"/>
              <a:t> (1</a:t>
            </a:r>
            <a:r>
              <a:rPr lang="el-GR" sz="2300" baseline="30000" dirty="0"/>
              <a:t>ος</a:t>
            </a:r>
            <a:r>
              <a:rPr lang="el-GR" sz="2300" dirty="0"/>
              <a:t> αι.) όπου η έμφαση δίνεται στις γυναίκες </a:t>
            </a:r>
            <a:r>
              <a:rPr lang="el-GR" sz="2300" dirty="0" err="1"/>
              <a:t>προφήτιδες</a:t>
            </a:r>
            <a:r>
              <a:rPr lang="el-GR" sz="2300" dirty="0"/>
              <a:t>, ως αντίδραση στις τάσεις περιορισμού των γυναικών. </a:t>
            </a:r>
          </a:p>
        </p:txBody>
      </p:sp>
    </p:spTree>
    <p:extLst>
      <p:ext uri="{BB962C8B-B14F-4D97-AF65-F5344CB8AC3E}">
        <p14:creationId xmlns:p14="http://schemas.microsoft.com/office/powerpoint/2010/main" val="503383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θέση της γυναίκας στο </a:t>
            </a:r>
            <a:r>
              <a:rPr lang="el-GR" dirty="0" smtClean="0"/>
              <a:t>χριστιανισμό </a:t>
            </a:r>
            <a:r>
              <a:rPr lang="en-US" dirty="0" smtClean="0"/>
              <a:t>[</a:t>
            </a:r>
            <a:r>
              <a:rPr lang="el-GR" dirty="0" smtClean="0"/>
              <a:t>7</a:t>
            </a:r>
            <a:r>
              <a:rPr lang="en-US" dirty="0" smtClean="0"/>
              <a:t>]</a:t>
            </a:r>
            <a:endParaRPr lang="el-GR" dirty="0"/>
          </a:p>
        </p:txBody>
      </p:sp>
      <p:sp>
        <p:nvSpPr>
          <p:cNvPr id="3" name="Θέση περιεχομένου 2"/>
          <p:cNvSpPr>
            <a:spLocks noGrp="1"/>
          </p:cNvSpPr>
          <p:nvPr>
            <p:ph idx="1"/>
          </p:nvPr>
        </p:nvSpPr>
        <p:spPr/>
        <p:txBody>
          <a:bodyPr>
            <a:noAutofit/>
          </a:bodyPr>
          <a:lstStyle/>
          <a:p>
            <a:pPr marL="216000" indent="-216000">
              <a:lnSpc>
                <a:spcPts val="2400"/>
              </a:lnSpc>
              <a:spcBef>
                <a:spcPts val="0"/>
              </a:spcBef>
            </a:pPr>
            <a:r>
              <a:rPr lang="el-GR" sz="2200" dirty="0"/>
              <a:t>Στις </a:t>
            </a:r>
            <a:r>
              <a:rPr lang="el-GR" sz="2200" i="1" dirty="0"/>
              <a:t>Ποιμαντικές Επιστολές </a:t>
            </a:r>
            <a:r>
              <a:rPr lang="el-GR" sz="2200" dirty="0"/>
              <a:t>υπάρχουν αυστηροί περιορισμοί για τις γυναίκες και είναι γενικευμένη η προτροπή για τη δημιουργία οικογένειας και την τήρηση παραδοσιακών ρόλων από τις γυναικών.  Ακόμα και οι χήρες προτιμότερο είναι να ξαναπαντρεύονται.</a:t>
            </a:r>
          </a:p>
          <a:p>
            <a:pPr marL="216000" indent="-216000">
              <a:lnSpc>
                <a:spcPts val="2400"/>
              </a:lnSpc>
              <a:spcBef>
                <a:spcPts val="0"/>
              </a:spcBef>
            </a:pPr>
            <a:r>
              <a:rPr lang="el-GR" sz="2200" dirty="0"/>
              <a:t>Επίσης, οι γυναίκες συνδέονται με τις </a:t>
            </a:r>
            <a:r>
              <a:rPr lang="el-GR" sz="2200" dirty="0" err="1"/>
              <a:t>ψευδοδιδασκαλίες</a:t>
            </a:r>
            <a:r>
              <a:rPr lang="el-GR" sz="2200" dirty="0"/>
              <a:t> στις οποίες καταφεύγουν από έλλειψη κριτικής σκέψης  αλλά και με τους «</a:t>
            </a:r>
            <a:r>
              <a:rPr lang="el-GR" sz="2200" dirty="0" err="1"/>
              <a:t>γραιώδεις</a:t>
            </a:r>
            <a:r>
              <a:rPr lang="el-GR" sz="2200" dirty="0"/>
              <a:t>» δηλαδή ανόητους μύθους. </a:t>
            </a:r>
            <a:r>
              <a:rPr lang="el-GR" sz="2200" dirty="0" smtClean="0"/>
              <a:t>Δεν </a:t>
            </a:r>
            <a:r>
              <a:rPr lang="el-GR" sz="2200" dirty="0"/>
              <a:t>επιτρέπεται να διδάσκουν. </a:t>
            </a:r>
          </a:p>
          <a:p>
            <a:pPr marL="216000" indent="-216000">
              <a:lnSpc>
                <a:spcPts val="2400"/>
              </a:lnSpc>
              <a:spcBef>
                <a:spcPts val="0"/>
              </a:spcBef>
            </a:pPr>
            <a:r>
              <a:rPr lang="el-GR" sz="2200" dirty="0"/>
              <a:t>Παράλληλα με αυτά κυκλοφορούν και έργα αντίθετων απόψεων, που σήμερα συμπεριλαμβάνονται στην απόκρυφη γραμματεία, όπως οι </a:t>
            </a:r>
            <a:r>
              <a:rPr lang="el-GR" sz="2200" i="1" dirty="0"/>
              <a:t>Πράξεις της Θέκλας</a:t>
            </a:r>
            <a:r>
              <a:rPr lang="el-GR" sz="2200" dirty="0"/>
              <a:t>, που περιγράφουν γυναίκες με αυτόνομη απόφαση για τη ζωή, που διενεργούν ταυτόχρονα μυστήρια, όπως ο αυτό-</a:t>
            </a:r>
            <a:r>
              <a:rPr lang="el-GR" sz="2200" dirty="0" err="1"/>
              <a:t>βαπτισμός</a:t>
            </a:r>
            <a:r>
              <a:rPr lang="el-GR" sz="2200" dirty="0"/>
              <a:t> της Θέκλας, ενώ ταυτόχρονα την ίδια περίοδο ο Τερτυλλιανός ήταν αντίθετος στην άσκηση του βαπτίσματος από γυναίκες. </a:t>
            </a:r>
          </a:p>
        </p:txBody>
      </p:sp>
    </p:spTree>
    <p:extLst>
      <p:ext uri="{BB962C8B-B14F-4D97-AF65-F5344CB8AC3E}">
        <p14:creationId xmlns:p14="http://schemas.microsoft.com/office/powerpoint/2010/main" val="27784071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θέση της γυναίκας στο </a:t>
            </a:r>
            <a:r>
              <a:rPr lang="el-GR" dirty="0" smtClean="0"/>
              <a:t>χριστιανισμό </a:t>
            </a:r>
            <a:r>
              <a:rPr lang="en-US" dirty="0" smtClean="0"/>
              <a:t>[</a:t>
            </a:r>
            <a:r>
              <a:rPr lang="el-GR" dirty="0" smtClean="0"/>
              <a:t>8</a:t>
            </a:r>
            <a:r>
              <a:rPr lang="en-US" dirty="0" smtClean="0"/>
              <a:t>]</a:t>
            </a:r>
            <a:endParaRPr lang="el-GR" dirty="0"/>
          </a:p>
        </p:txBody>
      </p:sp>
      <p:sp>
        <p:nvSpPr>
          <p:cNvPr id="3" name="Θέση περιεχομένου 2"/>
          <p:cNvSpPr>
            <a:spLocks noGrp="1"/>
          </p:cNvSpPr>
          <p:nvPr>
            <p:ph idx="1"/>
          </p:nvPr>
        </p:nvSpPr>
        <p:spPr/>
        <p:txBody>
          <a:bodyPr>
            <a:normAutofit/>
          </a:bodyPr>
          <a:lstStyle/>
          <a:p>
            <a:r>
              <a:rPr lang="el-GR" sz="2400" dirty="0"/>
              <a:t>Φαίνεται λοιπόν ότι υπήρχαν τουλάχιστον δύο τάσεις στον πρώιμο χριστιανισμό σχετικά με τις δυνατότητες των γυναικών και την άσκηση σχετικών ρόλων στη χριστιανική κοινότητα. Οι δύο αυτές τάσεις διεκδικούσαν ταυτόχρονα τη νομιμοποίησή τους και επίσης συνέγραφαν τη δική τους γραμματεία για να υποστηρίξουν τις απόψεις τους. </a:t>
            </a:r>
          </a:p>
          <a:p>
            <a:r>
              <a:rPr lang="el-GR" sz="2400" dirty="0"/>
              <a:t>Σε κάθε περίπτωση, πάντως, η τάση που διεκδικεί για τις γυναίκες τη δυνατότητα προφητείας, άσκησης μυστηρίων, διδασκαλίας συνδέει τις γυναίκες με την απάρνηση των παραδοσιακών τους ρόλων και την προώθηση του ασκητισμού. </a:t>
            </a:r>
          </a:p>
        </p:txBody>
      </p:sp>
    </p:spTree>
    <p:extLst>
      <p:ext uri="{BB962C8B-B14F-4D97-AF65-F5344CB8AC3E}">
        <p14:creationId xmlns:p14="http://schemas.microsoft.com/office/powerpoint/2010/main" val="5247918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ΑΠΟΣΤΟΛΟΙ-ΠΡΟΦΗΤΙΔΕΣ</a:t>
            </a:r>
          </a:p>
        </p:txBody>
      </p:sp>
      <p:sp>
        <p:nvSpPr>
          <p:cNvPr id="3" name="Θέση περιεχομένου 2"/>
          <p:cNvSpPr>
            <a:spLocks noGrp="1"/>
          </p:cNvSpPr>
          <p:nvPr>
            <p:ph idx="1"/>
          </p:nvPr>
        </p:nvSpPr>
        <p:spPr/>
        <p:txBody>
          <a:bodyPr>
            <a:normAutofit/>
          </a:bodyPr>
          <a:lstStyle/>
          <a:p>
            <a:r>
              <a:rPr lang="el-GR" sz="2700" dirty="0" err="1"/>
              <a:t>Ιουνία</a:t>
            </a:r>
            <a:r>
              <a:rPr lang="el-GR" sz="2700" dirty="0"/>
              <a:t> απόστολος υπάρχει αμφισβήτηση για το αν είναι γυναίκα ή αν το όνομα δεν έχει μεταγραφεί σωστά (</a:t>
            </a:r>
            <a:r>
              <a:rPr lang="el-GR" sz="2700" dirty="0" err="1"/>
              <a:t>Ιουνίας</a:t>
            </a:r>
            <a:r>
              <a:rPr lang="el-GR" sz="2700" dirty="0"/>
              <a:t>). </a:t>
            </a:r>
          </a:p>
          <a:p>
            <a:r>
              <a:rPr lang="el-GR" sz="2700" dirty="0" err="1"/>
              <a:t>Προφήτιδες</a:t>
            </a:r>
            <a:r>
              <a:rPr lang="el-GR" sz="2700" dirty="0"/>
              <a:t> γυναίκες καταδικάζονται στην </a:t>
            </a:r>
            <a:r>
              <a:rPr lang="el-GR" sz="2700" i="1" dirty="0"/>
              <a:t>Αποκάλυψη</a:t>
            </a:r>
            <a:r>
              <a:rPr lang="el-GR" sz="2700" dirty="0"/>
              <a:t> (π.χ. </a:t>
            </a:r>
            <a:r>
              <a:rPr lang="el-GR" sz="2700" dirty="0" err="1"/>
              <a:t>Ιεζάβελ</a:t>
            </a:r>
            <a:r>
              <a:rPr lang="el-GR" sz="2700" dirty="0"/>
              <a:t>).</a:t>
            </a:r>
          </a:p>
          <a:p>
            <a:r>
              <a:rPr lang="el-GR" sz="2700" dirty="0"/>
              <a:t>Στην </a:t>
            </a:r>
            <a:r>
              <a:rPr lang="el-GR" sz="2700" i="1" dirty="0"/>
              <a:t>Α΄ </a:t>
            </a:r>
            <a:r>
              <a:rPr lang="el-GR" sz="2700" i="1" dirty="0" err="1"/>
              <a:t>Τιμόθεον</a:t>
            </a:r>
            <a:r>
              <a:rPr lang="el-GR" sz="2700" dirty="0"/>
              <a:t> η γυναίκα απαγορεύεται να διδάσκει. Το περιεχόμενο δεν είναι ακριβώς σαφές (το έργο της </a:t>
            </a:r>
            <a:r>
              <a:rPr lang="el-GR" sz="2700" dirty="0" err="1"/>
              <a:t>Ιεζάβελ</a:t>
            </a:r>
            <a:r>
              <a:rPr lang="el-GR" sz="2700" dirty="0"/>
              <a:t> στην</a:t>
            </a:r>
            <a:r>
              <a:rPr lang="el-GR" sz="2700" i="1" dirty="0"/>
              <a:t> Αποκάλυψη</a:t>
            </a:r>
            <a:r>
              <a:rPr lang="el-GR" sz="2700" dirty="0"/>
              <a:t> καταγράφεται ως διδασκαλία). </a:t>
            </a:r>
          </a:p>
        </p:txBody>
      </p:sp>
    </p:spTree>
    <p:extLst>
      <p:ext uri="{BB962C8B-B14F-4D97-AF65-F5344CB8AC3E}">
        <p14:creationId xmlns:p14="http://schemas.microsoft.com/office/powerpoint/2010/main" val="26239612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ΔΙΑΚΟΝΟΣ</a:t>
            </a:r>
          </a:p>
        </p:txBody>
      </p:sp>
      <p:sp>
        <p:nvSpPr>
          <p:cNvPr id="3" name="Θέση περιεχομένου 2"/>
          <p:cNvSpPr>
            <a:spLocks noGrp="1"/>
          </p:cNvSpPr>
          <p:nvPr>
            <p:ph idx="1"/>
          </p:nvPr>
        </p:nvSpPr>
        <p:spPr/>
        <p:txBody>
          <a:bodyPr>
            <a:noAutofit/>
          </a:bodyPr>
          <a:lstStyle/>
          <a:p>
            <a:pPr marL="144000" indent="-144000">
              <a:lnSpc>
                <a:spcPts val="1800"/>
              </a:lnSpc>
              <a:spcBef>
                <a:spcPts val="300"/>
              </a:spcBef>
            </a:pPr>
            <a:r>
              <a:rPr lang="el-GR" sz="2000" dirty="0"/>
              <a:t>Διάκονος: πρώτη αναφορά η Φοίβη (</a:t>
            </a:r>
            <a:r>
              <a:rPr lang="el-GR" sz="2000" dirty="0" err="1"/>
              <a:t>Ρωμ</a:t>
            </a:r>
            <a:r>
              <a:rPr lang="el-GR" sz="2000" dirty="0"/>
              <a:t>. 16.1). Στις  </a:t>
            </a:r>
            <a:r>
              <a:rPr lang="el-GR" sz="2000" i="1" dirty="0"/>
              <a:t>Ποιμαντικές</a:t>
            </a:r>
            <a:r>
              <a:rPr lang="el-GR" sz="2000" dirty="0"/>
              <a:t> καταγράφονται οι προϋποθέσεις για τον ορισμό του/της διακόνου και όχι οι αρμοδιότητες. Επίσης, υπάρχει αναφορά και στον Πλίνιο (61/62-113μ.Χ.), που καταγράφει ότι ανέκρινε δύο γυναίκες, οπαδούς του χριστιανισμού, που ομολόγησαν ότι είναι διάκονοι.  </a:t>
            </a:r>
          </a:p>
          <a:p>
            <a:pPr marL="144000" indent="-144000">
              <a:lnSpc>
                <a:spcPts val="1800"/>
              </a:lnSpc>
              <a:spcBef>
                <a:spcPts val="300"/>
              </a:spcBef>
            </a:pPr>
            <a:r>
              <a:rPr lang="el-GR" sz="2000" dirty="0"/>
              <a:t>Σε μεταγενέστερη βιβλιογραφία αναφέρεται ότι επιτρεπόταν η τήρηση του αξιώματος από γυναίκες, διότι οι άνδρες διάκονοι σε συγκεκριμένες αρμοδιότητες τους θα αναγκάζονταν να ξεπεράσουν τη σφαίρα της ευπρέπειας στη συναναστροφή τους με τις γυναίκες</a:t>
            </a:r>
            <a:r>
              <a:rPr lang="en-US" sz="2000" dirty="0"/>
              <a:t>. </a:t>
            </a:r>
            <a:r>
              <a:rPr lang="en-US" sz="2000" i="1" dirty="0" err="1"/>
              <a:t>Didascalia</a:t>
            </a:r>
            <a:r>
              <a:rPr lang="en-US" sz="2000" i="1" dirty="0"/>
              <a:t> </a:t>
            </a:r>
            <a:r>
              <a:rPr lang="en-US" sz="2000" i="1" dirty="0" err="1"/>
              <a:t>Apostolorum</a:t>
            </a:r>
            <a:r>
              <a:rPr lang="el-GR" sz="2000" dirty="0"/>
              <a:t>:</a:t>
            </a:r>
            <a:r>
              <a:rPr lang="en-US" sz="2000" dirty="0"/>
              <a:t> </a:t>
            </a:r>
            <a:r>
              <a:rPr lang="el-GR" sz="2000" dirty="0"/>
              <a:t>οι γυναίκες διάκονοι αλείφουν με λάδι τις γυναίκες που βαπτίζονται, τις δέχονται μετά την έξοδο τους από το νερό και τους δίνουν συμβουλές για τη διατήρηση της σεμνότητας και παρθενίας. Αναφορικά με το ποιμαντικό τους έργο,  οι γυναίκες - διάκονοι επισκέπτονται γυναίκες που είναι ασθενείς ή σε κατάσταση ανάγκης στο σπίτι τους, οπότε και δεν μπορεί να τις επισκεφθεί άνδρας- διάκονος, μεσολαβούν στον επίσκοπο. </a:t>
            </a:r>
            <a:r>
              <a:rPr lang="el-GR" sz="2000" dirty="0" smtClean="0"/>
              <a:t>Όμως </a:t>
            </a:r>
            <a:r>
              <a:rPr lang="el-GR" sz="2000" dirty="0"/>
              <a:t>δεν μπορούν να βαπτίσουν, να διδάξουν ή να προσφέρουν τη θεία ευχαριστία. Δεν θεωρείται τμήμα της ιεροσύνης (</a:t>
            </a:r>
            <a:r>
              <a:rPr lang="el-GR" sz="2000" dirty="0" err="1"/>
              <a:t>Επιφάνειος</a:t>
            </a:r>
            <a:r>
              <a:rPr lang="el-GR" sz="2000" dirty="0"/>
              <a:t> Σαλαμίνας).</a:t>
            </a:r>
          </a:p>
          <a:p>
            <a:pPr marL="144000" indent="-144000">
              <a:lnSpc>
                <a:spcPts val="1800"/>
              </a:lnSpc>
              <a:spcBef>
                <a:spcPts val="300"/>
              </a:spcBef>
            </a:pPr>
            <a:r>
              <a:rPr lang="el-GR" sz="2000" dirty="0"/>
              <a:t>Πάντως το αξίωμα υπήρχε και στους βυζαντινούς χρόνους (</a:t>
            </a:r>
            <a:r>
              <a:rPr lang="en-US" sz="2000" dirty="0" err="1"/>
              <a:t>Barberini</a:t>
            </a:r>
            <a:r>
              <a:rPr lang="en-US" sz="2000" dirty="0"/>
              <a:t> Codex).</a:t>
            </a:r>
            <a:r>
              <a:rPr lang="el-GR" sz="2000" dirty="0"/>
              <a:t> Χειροτονούνται. Υπάρχουν σχετικές επιγραφές αλλά και γραπτές πηγές. </a:t>
            </a:r>
          </a:p>
        </p:txBody>
      </p:sp>
    </p:spTree>
    <p:extLst>
      <p:ext uri="{BB962C8B-B14F-4D97-AF65-F5344CB8AC3E}">
        <p14:creationId xmlns:p14="http://schemas.microsoft.com/office/powerpoint/2010/main" val="28611329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ΧΗΡΕΣ</a:t>
            </a:r>
          </a:p>
        </p:txBody>
      </p:sp>
      <p:sp>
        <p:nvSpPr>
          <p:cNvPr id="3" name="Θέση περιεχομένου 2"/>
          <p:cNvSpPr>
            <a:spLocks noGrp="1"/>
          </p:cNvSpPr>
          <p:nvPr>
            <p:ph idx="1"/>
          </p:nvPr>
        </p:nvSpPr>
        <p:spPr/>
        <p:txBody>
          <a:bodyPr>
            <a:normAutofit/>
          </a:bodyPr>
          <a:lstStyle/>
          <a:p>
            <a:r>
              <a:rPr lang="el-GR" sz="2700" dirty="0"/>
              <a:t>Χήρες: δεν είναι σαφές αν με τον όρο εννοείται αξίωμα της εκκλησίας. Στις </a:t>
            </a:r>
            <a:r>
              <a:rPr lang="el-GR" sz="2700" i="1" dirty="0"/>
              <a:t>Ποιμαντικές Επιστολές </a:t>
            </a:r>
            <a:r>
              <a:rPr lang="el-GR" sz="2700" dirty="0"/>
              <a:t>δίνονται συγκεκριμένες οδηγίες για το ποιες γυναίκες θα χαρακτηρίζονται ως χήρες. Οι όροι περιλαμβάνουν εκτός από συγκεκριμένα ηλικιακά χαρακτηριστικά και ορισμένη δραστηριότητα, όπως την ανατροφή τέκνων, το πλύσιμο των ποδιών των αγίων, τη διανομή ψωμιού, την παροχή φιλοξενίας. Υπάρχουν σχετικές επιγραφές</a:t>
            </a:r>
            <a:r>
              <a:rPr lang="el-GR" sz="2700" dirty="0" smtClean="0"/>
              <a:t>.</a:t>
            </a:r>
            <a:endParaRPr lang="el-GR" sz="2700" dirty="0"/>
          </a:p>
        </p:txBody>
      </p:sp>
    </p:spTree>
    <p:extLst>
      <p:ext uri="{BB962C8B-B14F-4D97-AF65-F5344CB8AC3E}">
        <p14:creationId xmlns:p14="http://schemas.microsoft.com/office/powerpoint/2010/main" val="1943270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ΑΛΛΑ ΑΞΙΩΜΑΤΑ</a:t>
            </a:r>
          </a:p>
        </p:txBody>
      </p:sp>
      <p:sp>
        <p:nvSpPr>
          <p:cNvPr id="3" name="Θέση περιεχομένου 2"/>
          <p:cNvSpPr>
            <a:spLocks noGrp="1"/>
          </p:cNvSpPr>
          <p:nvPr>
            <p:ph idx="1"/>
          </p:nvPr>
        </p:nvSpPr>
        <p:spPr/>
        <p:txBody>
          <a:bodyPr>
            <a:normAutofit/>
          </a:bodyPr>
          <a:lstStyle/>
          <a:p>
            <a:r>
              <a:rPr lang="el-GR" sz="2800" dirty="0" err="1"/>
              <a:t>Πρεσβύτιδες</a:t>
            </a:r>
            <a:r>
              <a:rPr lang="el-GR" sz="2800" dirty="0"/>
              <a:t>. </a:t>
            </a:r>
          </a:p>
          <a:p>
            <a:r>
              <a:rPr lang="el-GR" sz="2800" dirty="0"/>
              <a:t>Διδάσκαλοι. </a:t>
            </a:r>
          </a:p>
        </p:txBody>
      </p:sp>
    </p:spTree>
    <p:extLst>
      <p:ext uri="{BB962C8B-B14F-4D97-AF65-F5344CB8AC3E}">
        <p14:creationId xmlns:p14="http://schemas.microsoft.com/office/powerpoint/2010/main" val="17090780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solidFill>
                  <a:srgbClr val="5075BC"/>
                </a:solidFill>
              </a:rPr>
              <a:t>Τέλος</a:t>
            </a:r>
            <a:endParaRPr lang="el-GR" dirty="0">
              <a:solidFill>
                <a:srgbClr val="5075BC"/>
              </a:solidFill>
            </a:endParaRPr>
          </a:p>
        </p:txBody>
      </p:sp>
    </p:spTree>
    <p:extLst>
      <p:ext uri="{BB962C8B-B14F-4D97-AF65-F5344CB8AC3E}">
        <p14:creationId xmlns:p14="http://schemas.microsoft.com/office/powerpoint/2010/main" val="29961120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949008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ΓΑΜΟΣ</a:t>
            </a:r>
          </a:p>
        </p:txBody>
      </p:sp>
      <p:sp>
        <p:nvSpPr>
          <p:cNvPr id="3" name="Θέση περιεχομένου 2"/>
          <p:cNvSpPr>
            <a:spLocks noGrp="1"/>
          </p:cNvSpPr>
          <p:nvPr>
            <p:ph idx="1"/>
          </p:nvPr>
        </p:nvSpPr>
        <p:spPr/>
        <p:txBody>
          <a:bodyPr>
            <a:normAutofit fontScale="62500" lnSpcReduction="20000"/>
          </a:bodyPr>
          <a:lstStyle/>
          <a:p>
            <a:pPr marL="180000" indent="-180000">
              <a:spcBef>
                <a:spcPts val="0"/>
              </a:spcBef>
            </a:pPr>
            <a:r>
              <a:rPr lang="el-GR" dirty="0"/>
              <a:t>Ως αποτέλεσμα ο γυναικείος πληθυσμός της Ρώμης ήταν μειωμένος σε σχέση με τον ανδρικό και υπήρχε σχετική δυσκολία για τους άνδρες στο ζήτημα του γάμου. Εάν προστεθεί και το γεγονός των θανάτων κατά τη διάρκεια των τοκετών λόγω του μικρού της ηλικίας και των πενιχρών ιατρικών και θεραπευτικών μέσων εξηγείται ο περιορισμένος θηλυκός πληθυσμός. Το γεγονός αυτό προκαλούσε προβλήματα στη σύναψη γάμων. Γι’ αυτό το ρωμαϊκό δίκαιο έδινε το δικαίωμα στον άνδρα να ελευθερώσει δούλη του (όχι της συζύγου του) και να την παντρευτεί. </a:t>
            </a:r>
          </a:p>
          <a:p>
            <a:pPr marL="180000" indent="-180000">
              <a:spcBef>
                <a:spcPts val="300"/>
              </a:spcBef>
            </a:pPr>
            <a:r>
              <a:rPr lang="el-GR" dirty="0"/>
              <a:t>Ο γάμος για τις οικογένειες της αριστοκρατίας ήταν από τα πιο δυνατά μέσα για τη σύναψη συμμαχιών, οπότε και οι κόρες αριστοκρατικών οικογενειών παντρεύονταν σε πολύ μικρή ηλικία, 12-14 και μάλιστα με συζύγους με τους οποίους είχαν  πολλά χρόνια διαφορά ηλικίας. Ως αποτέλεσμα των πολιτικών περιορισμών, των γάμων σε μικρή ηλικία και με συζύγους πιο ώριμους οι γυναίκες δεν είχαν τη δυνατότητα να αποκτήσουν ολοκληρωμένη προσωπικότητα.  Οι κόρες των οικογενειών που προέρχονταν από κατώτερες τάξεις παντρεύονταν σε μεγαλύτερη και πιο ώριμη ηλικία (17-18 ετών), διότι οι οικογένειές τους χρειάζονταν την εργατική τους δύναμη για μεγαλύτερο χρονικό διάστημα. </a:t>
            </a:r>
          </a:p>
        </p:txBody>
      </p:sp>
    </p:spTree>
    <p:extLst>
      <p:ext uri="{BB962C8B-B14F-4D97-AF65-F5344CB8AC3E}">
        <p14:creationId xmlns:p14="http://schemas.microsoft.com/office/powerpoint/2010/main" val="23724922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a:t>Το παρόν έργο αποτελεί την έκδοση </a:t>
            </a:r>
            <a:r>
              <a:rPr lang="el-GR" sz="2000" dirty="0" smtClean="0"/>
              <a:t>1.0.</a:t>
            </a:r>
          </a:p>
          <a:p>
            <a:pPr marL="0" indent="0">
              <a:buNone/>
            </a:pPr>
            <a:r>
              <a:rPr lang="el-GR" sz="2000" dirty="0" smtClean="0"/>
              <a:t>Έχουν </a:t>
            </a:r>
            <a:r>
              <a:rPr lang="el-GR" sz="2000" dirty="0"/>
              <a:t>προηγηθεί οι κάτωθι εκδόσεις:</a:t>
            </a:r>
          </a:p>
          <a:p>
            <a:r>
              <a:rPr lang="el-GR" sz="2000" dirty="0"/>
              <a:t>Έκδοση </a:t>
            </a:r>
            <a:r>
              <a:rPr lang="el-GR" sz="2000" dirty="0" smtClean="0"/>
              <a:t>0.</a:t>
            </a:r>
            <a:r>
              <a:rPr lang="en-US" sz="2000" smtClean="0"/>
              <a:t>9</a:t>
            </a:r>
            <a:r>
              <a:rPr lang="el-GR" sz="2000" smtClean="0"/>
              <a:t> </a:t>
            </a:r>
            <a:r>
              <a:rPr lang="el-GR" sz="2000" dirty="0"/>
              <a:t>διαθέσιμη </a:t>
            </a:r>
            <a:r>
              <a:rPr lang="el-GR" sz="2000" dirty="0">
                <a:hlinkClick r:id="rId3"/>
              </a:rPr>
              <a:t>εδώ</a:t>
            </a:r>
            <a:r>
              <a:rPr lang="el-GR" sz="2000" dirty="0"/>
              <a:t>. </a:t>
            </a:r>
            <a:endParaRPr lang="el-GR" sz="2000" dirty="0">
              <a:solidFill>
                <a:srgbClr val="92D050"/>
              </a:solidFill>
            </a:endParaRPr>
          </a:p>
          <a:p>
            <a:pPr marL="0" indent="0">
              <a:buNone/>
            </a:pPr>
            <a:endParaRPr lang="el-GR" sz="2000" dirty="0"/>
          </a:p>
        </p:txBody>
      </p:sp>
    </p:spTree>
    <p:extLst>
      <p:ext uri="{BB962C8B-B14F-4D97-AF65-F5344CB8AC3E}">
        <p14:creationId xmlns:p14="http://schemas.microsoft.com/office/powerpoint/2010/main" val="15614749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custDataLst>
              <p:tags r:id="rId1"/>
            </p:custDataLst>
          </p:nvPr>
        </p:nvSpPr>
        <p:spPr/>
        <p:txBody>
          <a:bodyPr>
            <a:normAutofit/>
          </a:bodyPr>
          <a:lstStyle/>
          <a:p>
            <a:pPr marL="0" indent="0">
              <a:buNone/>
            </a:pPr>
            <a:r>
              <a:rPr lang="en-US" sz="2000" dirty="0" smtClean="0"/>
              <a:t>Copyright</a:t>
            </a:r>
            <a:r>
              <a:rPr lang="el-GR" sz="2000" dirty="0" smtClean="0"/>
              <a:t> </a:t>
            </a:r>
            <a:r>
              <a:rPr lang="el-GR" sz="2000" dirty="0" err="1" smtClean="0"/>
              <a:t>Εθνικόν</a:t>
            </a:r>
            <a:r>
              <a:rPr lang="el-GR" sz="2000" dirty="0" smtClean="0"/>
              <a:t> </a:t>
            </a:r>
            <a:r>
              <a:rPr lang="el-GR" sz="2000" dirty="0"/>
              <a:t>και </a:t>
            </a:r>
            <a:r>
              <a:rPr lang="el-GR" sz="2000" dirty="0" err="1"/>
              <a:t>Καποδιστριακόν</a:t>
            </a:r>
            <a:r>
              <a:rPr lang="el-GR" sz="2000" dirty="0"/>
              <a:t> </a:t>
            </a:r>
            <a:r>
              <a:rPr lang="el-GR" sz="2000" dirty="0" err="1"/>
              <a:t>Πανεπιστήμιον</a:t>
            </a:r>
            <a:r>
              <a:rPr lang="el-GR" sz="2000" dirty="0"/>
              <a:t> Αθηνών, </a:t>
            </a:r>
            <a:r>
              <a:rPr lang="el-GR" sz="2000" dirty="0" smtClean="0"/>
              <a:t>Σωτήριος Δεσπότης</a:t>
            </a:r>
            <a:r>
              <a:rPr lang="en-US" sz="2000" dirty="0" smtClean="0"/>
              <a:t>, </a:t>
            </a:r>
            <a:r>
              <a:rPr lang="el-GR" sz="2000" dirty="0" smtClean="0"/>
              <a:t>Κυριακή </a:t>
            </a:r>
            <a:r>
              <a:rPr lang="el-GR" sz="2000" dirty="0" err="1" smtClean="0"/>
              <a:t>Μελέτση</a:t>
            </a:r>
            <a:r>
              <a:rPr lang="el-GR" sz="2000" dirty="0"/>
              <a:t> 2015. Σωτήριος Δεσπότης</a:t>
            </a:r>
            <a:r>
              <a:rPr lang="en-US" sz="2000" dirty="0"/>
              <a:t>, </a:t>
            </a:r>
            <a:r>
              <a:rPr lang="el-GR" sz="2000" dirty="0"/>
              <a:t>Κυριακή </a:t>
            </a:r>
            <a:r>
              <a:rPr lang="el-GR" sz="2000" dirty="0" err="1"/>
              <a:t>Μελέτση</a:t>
            </a:r>
            <a:r>
              <a:rPr lang="el-GR" sz="2000" dirty="0"/>
              <a:t>. </a:t>
            </a:r>
            <a:r>
              <a:rPr lang="el-GR" sz="2000" dirty="0" smtClean="0"/>
              <a:t>«</a:t>
            </a:r>
            <a:r>
              <a:rPr lang="el-GR" sz="2000" dirty="0"/>
              <a:t>Βιβλική Αρχαιολογία - </a:t>
            </a:r>
            <a:r>
              <a:rPr lang="el-GR" sz="2000" dirty="0" err="1" smtClean="0"/>
              <a:t>Θεσμολογία</a:t>
            </a:r>
            <a:r>
              <a:rPr lang="el-GR" sz="2000" dirty="0" smtClean="0"/>
              <a:t>. </a:t>
            </a:r>
            <a:r>
              <a:rPr lang="el-GR" sz="2000" dirty="0"/>
              <a:t>Ενότητα </a:t>
            </a:r>
            <a:r>
              <a:rPr lang="en-US" sz="2000" dirty="0" smtClean="0"/>
              <a:t>4.4</a:t>
            </a:r>
            <a:r>
              <a:rPr lang="el-GR" sz="2000" dirty="0" smtClean="0"/>
              <a:t>: </a:t>
            </a:r>
            <a:r>
              <a:rPr lang="el-GR" sz="2000" dirty="0"/>
              <a:t>Η θέση της γυναίκας στο Ρωμαϊκό κόσμο και η συμβολή της στη διάδοση του Χριστιανισμού». Έκδοση: 1.0. Αθήνα 2015. Διαθέσιμο από τη δικτυακή διεύθυνση: </a:t>
            </a:r>
            <a:r>
              <a:rPr lang="en-US" sz="2000" dirty="0">
                <a:hlinkClick r:id="rId4"/>
              </a:rPr>
              <a:t>http://opencourses.uoa.gr/courses/SOCTHEOL103</a:t>
            </a:r>
            <a:r>
              <a:rPr lang="en-US" sz="2000" dirty="0" smtClean="0">
                <a:hlinkClick r:id="rId4"/>
              </a:rPr>
              <a:t>/</a:t>
            </a:r>
            <a:r>
              <a:rPr lang="el-GR" sz="2000" dirty="0" smtClean="0"/>
              <a:t> </a:t>
            </a:r>
            <a:endParaRPr lang="el-GR" sz="2000" dirty="0"/>
          </a:p>
        </p:txBody>
      </p:sp>
    </p:spTree>
    <p:extLst>
      <p:ext uri="{BB962C8B-B14F-4D97-AF65-F5344CB8AC3E}">
        <p14:creationId xmlns:p14="http://schemas.microsoft.com/office/powerpoint/2010/main" val="32937973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custDataLst>
      <p:tags r:id="rId1"/>
    </p:custDataLst>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ΓΑΜΟΣ</a:t>
            </a:r>
            <a:r>
              <a:rPr lang="en-US" dirty="0"/>
              <a:t> [2]</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Υπήρχαν δύο είδη γάμου: </a:t>
            </a:r>
          </a:p>
          <a:p>
            <a:r>
              <a:rPr lang="en-US" b="1" dirty="0"/>
              <a:t>IN MANU</a:t>
            </a:r>
            <a:r>
              <a:rPr lang="el-GR" dirty="0"/>
              <a:t>: η γυναίκα περνάει στον οίκο του συζύγου της, η προίκα της γινόταν τμήμα της περιουσίας του συζυγικού οίκου. Αυτό, όμως, σήμαινε ότι αν ο σύζυγος πέθαινε η σύζυγος συγκαταλεγόταν ανάμεσα στους κληρονόμους του. </a:t>
            </a:r>
            <a:endParaRPr lang="en-US" dirty="0"/>
          </a:p>
          <a:p>
            <a:r>
              <a:rPr lang="en-US" b="1" dirty="0"/>
              <a:t>SUI JURIS</a:t>
            </a:r>
            <a:r>
              <a:rPr lang="en-US" dirty="0"/>
              <a:t>: </a:t>
            </a:r>
            <a:r>
              <a:rPr lang="el-GR" dirty="0"/>
              <a:t>σε αυτό το είδος συγκαταλέγονταν οι περισσότεροι γάμοι. Η γυναίκα εξακολουθεί να είναι μέλος του πατρικού της οίκου. Η προίκα της σε περίπτωση διαζυγίου ή θανάτου της επιστρεφόταν στον πατέρα της. (Στην περίπτωση αυτή μπορεί να αρνηθεί κατά την ιδιωτική λατρεία τους οικογενειακούς θεούς του συζύγου της και να συνεχίσει τη λατρεία των οικογενειακών θεών του πατρός της). </a:t>
            </a:r>
          </a:p>
          <a:p>
            <a:r>
              <a:rPr lang="el-GR" dirty="0"/>
              <a:t>Πάντως η γυναίκα δεν έχει νομικά θεσμοθετημένη δύναμη επί των τέκνων της, όπως είχε ο πατέρας (</a:t>
            </a:r>
            <a:r>
              <a:rPr lang="en-US" dirty="0"/>
              <a:t>patria </a:t>
            </a:r>
            <a:r>
              <a:rPr lang="en-US" dirty="0" err="1"/>
              <a:t>potestas</a:t>
            </a:r>
            <a:r>
              <a:rPr lang="en-US" dirty="0"/>
              <a:t>). </a:t>
            </a:r>
            <a:r>
              <a:rPr lang="el-GR" dirty="0"/>
              <a:t>Στη λατρεία στον</a:t>
            </a:r>
            <a:r>
              <a:rPr lang="el-GR" i="1" dirty="0"/>
              <a:t> οίκο </a:t>
            </a:r>
            <a:r>
              <a:rPr lang="el-GR" dirty="0"/>
              <a:t>το πνεύμα του </a:t>
            </a:r>
            <a:r>
              <a:rPr lang="en-US" dirty="0"/>
              <a:t>pater </a:t>
            </a:r>
            <a:r>
              <a:rPr lang="en-US" dirty="0" err="1"/>
              <a:t>familias</a:t>
            </a:r>
            <a:r>
              <a:rPr lang="en-US" dirty="0"/>
              <a:t> GENIUS </a:t>
            </a:r>
            <a:r>
              <a:rPr lang="el-GR" dirty="0"/>
              <a:t>και το πνεύμα της </a:t>
            </a:r>
            <a:r>
              <a:rPr lang="en-US" dirty="0"/>
              <a:t>mater </a:t>
            </a:r>
            <a:r>
              <a:rPr lang="en-US" dirty="0" err="1"/>
              <a:t>familias</a:t>
            </a:r>
            <a:r>
              <a:rPr lang="en-US" dirty="0"/>
              <a:t> JUNO </a:t>
            </a:r>
            <a:r>
              <a:rPr lang="el-GR" dirty="0"/>
              <a:t>τιμώνται εξίσου. </a:t>
            </a:r>
            <a:endParaRPr lang="el-GR" i="1" dirty="0"/>
          </a:p>
        </p:txBody>
      </p:sp>
    </p:spTree>
    <p:extLst>
      <p:ext uri="{BB962C8B-B14F-4D97-AF65-F5344CB8AC3E}">
        <p14:creationId xmlns:p14="http://schemas.microsoft.com/office/powerpoint/2010/main" val="3024286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ΓΑΜΟΣ</a:t>
            </a:r>
            <a:r>
              <a:rPr lang="en-US" dirty="0"/>
              <a:t> </a:t>
            </a:r>
            <a:r>
              <a:rPr lang="en-US" dirty="0" smtClean="0"/>
              <a:t>[3]</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Η γυναίκα εντός του γάμου μπορεί να αναπτύσσει εμπορικές δραστηριότητες, όμως επισήμως πρέπει να κηδεμονεύεται  από κάποιον άντρα της οικογένειάς της, πατέρα ή σύζυγο. </a:t>
            </a:r>
          </a:p>
          <a:p>
            <a:r>
              <a:rPr lang="el-GR" dirty="0"/>
              <a:t>Μεταξύ συζύγων επιτρεπόταν από το ρωμαϊκό δίκαιο η διεξαγωγή εμπορικής δραστηριότητας μεταξύ τους. Αν ο ένας προκαλούσε βλάβη σε περιουσιακό στοιχείο του άλλου, ο άλλος σύζυγος (και οι γυναίκες) μπορούσε να καταφύγει στη δικαιοσύνη. Σε κάθε περίπτωση πάντως δεν έχει δημόσιο λόγο, ενώ όπως όλα τα μέλη του οίκου έτσι και εκείνη οφείλει να εργάζεται για τη δημόσια εικόνα (οικονομία – συμπεριφορά – τιμή) του </a:t>
            </a:r>
            <a:r>
              <a:rPr lang="en-US" dirty="0"/>
              <a:t>pater </a:t>
            </a:r>
            <a:r>
              <a:rPr lang="en-US" dirty="0" err="1"/>
              <a:t>familias</a:t>
            </a:r>
            <a:r>
              <a:rPr lang="en-US" dirty="0"/>
              <a:t>. </a:t>
            </a:r>
            <a:endParaRPr lang="el-GR" dirty="0"/>
          </a:p>
          <a:p>
            <a:r>
              <a:rPr lang="el-GR" dirty="0"/>
              <a:t>Τα δικαιώματα της γυναίκας στο γάμο είναι περιορισμένα. Ο σύζυγος της μπορεί να έχει εξωσυζυγικές σχέσεις ακόμα και με δούλους και των δύο φύλων. Θεωρείται δε ότι έχει διαπράξει μοιχεία μόνο σε περίπτωση που συνάψει εξωσυζυγικές σχέσεις με παντρεμένη γυναίκα σεβαστής οικογένειας  ή με ανύπαντρη κόρη από ελεύθερη οικογένεια (μη δούλη</a:t>
            </a:r>
            <a:r>
              <a:rPr lang="el-GR" dirty="0" smtClean="0"/>
              <a:t>).</a:t>
            </a:r>
            <a:endParaRPr lang="el-GR" dirty="0"/>
          </a:p>
        </p:txBody>
      </p:sp>
    </p:spTree>
    <p:extLst>
      <p:ext uri="{BB962C8B-B14F-4D97-AF65-F5344CB8AC3E}">
        <p14:creationId xmlns:p14="http://schemas.microsoft.com/office/powerpoint/2010/main" val="4899691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ΓΑΜΟΣ</a:t>
            </a:r>
            <a:r>
              <a:rPr lang="en-US" dirty="0"/>
              <a:t> </a:t>
            </a:r>
            <a:r>
              <a:rPr lang="en-US" dirty="0" smtClean="0"/>
              <a:t>[4]</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Η γυναίκα δεν έχει αντίστοιχα δικαιώματα σεξουαλικής ελευθερίας. Αντιθέτως, η </a:t>
            </a:r>
            <a:r>
              <a:rPr lang="el-GR" i="1" dirty="0"/>
              <a:t>σεμνότητα</a:t>
            </a:r>
            <a:r>
              <a:rPr lang="el-GR" dirty="0"/>
              <a:t> (</a:t>
            </a:r>
            <a:r>
              <a:rPr lang="en-US" i="1" dirty="0" err="1"/>
              <a:t>pudicitia</a:t>
            </a:r>
            <a:r>
              <a:rPr lang="en-US" dirty="0"/>
              <a:t>) </a:t>
            </a:r>
            <a:r>
              <a:rPr lang="el-GR" dirty="0"/>
              <a:t>είναι η μεγαλύτερη αρετή της.</a:t>
            </a:r>
          </a:p>
          <a:p>
            <a:r>
              <a:rPr lang="el-GR" dirty="0"/>
              <a:t>Αυτό σημαίνει ότι σε τυχόν εμφάνισή της όπου πρέπει να συναντήσει κόσμο, πρέπει να φορά  κάλυμμα κεφαλής ενώ με ένα μέρος αυτού να σκεπάζει το μισό της πρόσωπο. Το κάλυμμα της κεφαλής συμβολίζει την εξουσία του συζύγου της επί αυτής. Τυχόν παράλειψη του αποτελεί σημείο αποχώρησής της από το γάμο. Επίσης, η έλλειψη κοσμημάτων και περίτεχνων χτενισμάτων θεωρείται επίσης απόδειξη της σεμνότητάς της, απόδειξη ότι μπορεί να επιδείξει αυτοσυγκράτηση και έλεγχο των γυναικείων αδυναμιών. </a:t>
            </a:r>
          </a:p>
          <a:p>
            <a:r>
              <a:rPr lang="el-GR" dirty="0"/>
              <a:t>Ο τύπος αυτός διασώθηκε και σε επιτύμβιες στήλες και ονομάζεται τύπος </a:t>
            </a:r>
            <a:r>
              <a:rPr lang="en-US" dirty="0" err="1"/>
              <a:t>pudicitia</a:t>
            </a:r>
            <a:r>
              <a:rPr lang="en-US" dirty="0"/>
              <a:t>.</a:t>
            </a:r>
            <a:r>
              <a:rPr lang="el-GR" dirty="0"/>
              <a:t> </a:t>
            </a:r>
          </a:p>
        </p:txBody>
      </p:sp>
    </p:spTree>
    <p:extLst>
      <p:ext uri="{BB962C8B-B14F-4D97-AF65-F5344CB8AC3E}">
        <p14:creationId xmlns:p14="http://schemas.microsoft.com/office/powerpoint/2010/main" val="23168586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γυναίκα κατά την εποχή των εμφυλίων πολέμων</a:t>
            </a:r>
          </a:p>
        </p:txBody>
      </p:sp>
      <p:sp>
        <p:nvSpPr>
          <p:cNvPr id="3" name="Θέση περιεχομένου 2"/>
          <p:cNvSpPr>
            <a:spLocks noGrp="1"/>
          </p:cNvSpPr>
          <p:nvPr>
            <p:ph idx="1"/>
          </p:nvPr>
        </p:nvSpPr>
        <p:spPr/>
        <p:txBody>
          <a:bodyPr>
            <a:noAutofit/>
          </a:bodyPr>
          <a:lstStyle/>
          <a:p>
            <a:pPr>
              <a:spcBef>
                <a:spcPts val="500"/>
              </a:spcBef>
            </a:pPr>
            <a:r>
              <a:rPr lang="el-GR" sz="2400" dirty="0"/>
              <a:t>Η λειψανδρία, είτε από τους πολέμους, είτε από τις προγραφές, είτε από τις εξορίες ανάγκασε πολλές γυναίκες να δραστηριοποιηθούν δημόσια για να προστατεύσουν τα συμφέροντα των οίκων τους. </a:t>
            </a:r>
          </a:p>
          <a:p>
            <a:pPr>
              <a:spcBef>
                <a:spcPts val="500"/>
              </a:spcBef>
            </a:pPr>
            <a:r>
              <a:rPr lang="el-GR" sz="2400" dirty="0"/>
              <a:t>Δραστηριοποιήθηκαν επομένως περισσότερο στον οικονομικό και εμπορικό τομέα, αλλά και στην ανάπτυξη κοινωνικού δικτύου.</a:t>
            </a:r>
          </a:p>
          <a:p>
            <a:pPr>
              <a:spcBef>
                <a:spcPts val="500"/>
              </a:spcBef>
            </a:pPr>
            <a:r>
              <a:rPr lang="el-GR" sz="2400" dirty="0"/>
              <a:t>Αυτή η δράση επέφερε αλλαγές στα ζητήματα εμφάνισης και μόρφωσης. </a:t>
            </a:r>
          </a:p>
          <a:p>
            <a:pPr>
              <a:spcBef>
                <a:spcPts val="500"/>
              </a:spcBef>
            </a:pPr>
            <a:r>
              <a:rPr lang="el-GR" sz="2400" dirty="0"/>
              <a:t>Την εποχή του Ιουλίου Καίσαρα έχει εμφανισθεί και έχει βρει απήχηση ο τύπος της «νέας γυναίκας</a:t>
            </a:r>
            <a:r>
              <a:rPr lang="el-GR" sz="2400" dirty="0" smtClean="0"/>
              <a:t>».</a:t>
            </a:r>
            <a:endParaRPr lang="el-GR" sz="2400" dirty="0"/>
          </a:p>
        </p:txBody>
      </p:sp>
    </p:spTree>
    <p:extLst>
      <p:ext uri="{BB962C8B-B14F-4D97-AF65-F5344CB8AC3E}">
        <p14:creationId xmlns:p14="http://schemas.microsoft.com/office/powerpoint/2010/main" val="20445236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τύπος της «Νέας Γυναίκας»</a:t>
            </a:r>
          </a:p>
        </p:txBody>
      </p:sp>
      <p:sp>
        <p:nvSpPr>
          <p:cNvPr id="3" name="Θέση περιεχομένου 2"/>
          <p:cNvSpPr>
            <a:spLocks noGrp="1"/>
          </p:cNvSpPr>
          <p:nvPr>
            <p:ph idx="1"/>
          </p:nvPr>
        </p:nvSpPr>
        <p:spPr/>
        <p:txBody>
          <a:bodyPr>
            <a:normAutofit fontScale="70000" lnSpcReduction="20000"/>
          </a:bodyPr>
          <a:lstStyle/>
          <a:p>
            <a:r>
              <a:rPr lang="el-GR" dirty="0"/>
              <a:t>Ο τύπος αυτός αφορά γυναίκες της ανώτερης τάξης, οι οποίες είχαν τη δυνατότητα της οικονομικής διαχείρισης της περιουσίας τους. Επίσης, είχαν τη δυνατότητα μόρφωσης και μάλιστα λάμβαναν φιλοσοφική μόρφωση, μπορούσαν ακόμα και να αναπτύξουν τις δικές τους απόψεις, ακόμα και να συγγράψουν τα δικά τους έργα, αν και δεν είχαν τη δυνατότητα δημόσιου λόγου ή αναγνώρισης. Το κυριότερο, όμως, χαρακτηριστικό στοιχείο του νέου τύπου γυναίκας ήταν η σεξουαλική ελευθερία, η αναζήτηση και επιλογή ερωτικών συντρόφων, η συμμετοχή σε συμπόσια, η ερωτική απόλαυση, ακόμα και η μοιχεία. Το ντύσιμο είναι πιο ανάλαφρο και στολισμένο και προτιμούν τις φιλοσοφικές και οικονομικές δραστηριότητες, ακόμα και την κοινωνική συναναστροφή από τη δημιουργία οικογένειας, την ανατροφή παιδιών και την υποστήριξη των συζύγων τους</a:t>
            </a:r>
            <a:r>
              <a:rPr lang="el-GR" dirty="0" smtClean="0"/>
              <a:t>.</a:t>
            </a:r>
            <a:endParaRPr lang="el-GR" dirty="0"/>
          </a:p>
        </p:txBody>
      </p:sp>
    </p:spTree>
    <p:extLst>
      <p:ext uri="{BB962C8B-B14F-4D97-AF65-F5344CB8AC3E}">
        <p14:creationId xmlns:p14="http://schemas.microsoft.com/office/powerpoint/2010/main" val="27006129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τύπος της «Νέας Γυναίκας</a:t>
            </a:r>
            <a:r>
              <a:rPr lang="el-GR" dirty="0" smtClean="0"/>
              <a:t>»</a:t>
            </a:r>
            <a:r>
              <a:rPr lang="en-US" dirty="0"/>
              <a:t> [2]</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Αυτόν τον τύπο της νέας γυναίκας προτιμήθηκε από γυναίκες που είχαν μείνει χήρες. Εκείνες, εφόσον είχαν την οικονομική δυνατότητα, τη δική τους περιουσία, ενδεχομένως είχαν ήδη τέκνα προτιμούσαν να μην ξαναπαντρευτούν ή τουλάχιστον επέλεγαν εκείνες το νέο τους σύζυγο, με κριτήρια προσωπικής ικανοποίησης.  Ακόμα και η πρωτοβουλία για τη σύναψη νέου γάμου ή την εν γένει επιλογή ερωτικού συντρόφου την αναλάμβαναν, αρκετά συχνά , οι ίδιες. </a:t>
            </a:r>
          </a:p>
          <a:p>
            <a:r>
              <a:rPr lang="el-GR" dirty="0"/>
              <a:t>Φυσικά, υπήρχε σχετική δυσκολία για εκείνες, καθώς εφόσον ήταν σε αναπαραγωγική ηλικία, ή σε περιπτώσεις ακόμα και αν δεν την είχε ξεπεράσει, η πίεση που ασκείτο για να ξαναπαντρευτούν ήταν μεγάλη, καθώς η νομοθεσία περιόριζε τα κληρονομικά δικαιώματα των άγαμων και άτεκνων γυναικών. </a:t>
            </a:r>
          </a:p>
        </p:txBody>
      </p:sp>
    </p:spTree>
    <p:extLst>
      <p:ext uri="{BB962C8B-B14F-4D97-AF65-F5344CB8AC3E}">
        <p14:creationId xmlns:p14="http://schemas.microsoft.com/office/powerpoint/2010/main" val="345270292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9/2015 12:30:0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7,2,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3,2056,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7D58D38C-4FC2-490A-B4FD-224AAB449AEE}">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1669</TotalTime>
  <Words>4045</Words>
  <Application>Microsoft Office PowerPoint</Application>
  <PresentationFormat>Προβολή στην οθόνη (4:3)</PresentationFormat>
  <Paragraphs>138</Paragraphs>
  <Slides>33</Slides>
  <Notes>8</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33</vt:i4>
      </vt:variant>
    </vt:vector>
  </HeadingPairs>
  <TitlesOfParts>
    <vt:vector size="38" baseType="lpstr">
      <vt:lpstr>ＭＳ Ｐゴシック</vt:lpstr>
      <vt:lpstr>Arial</vt:lpstr>
      <vt:lpstr>Calibri</vt:lpstr>
      <vt:lpstr>Wingdings</vt:lpstr>
      <vt:lpstr>Θέμα του Office</vt:lpstr>
      <vt:lpstr>Βιβλική Αρχαιολογία - Θεσμολογία</vt:lpstr>
      <vt:lpstr>ΑΡΧΙΚΗ ΡΩΜΑΪΚΗ ΚΟΙΝΩΝΙΑ</vt:lpstr>
      <vt:lpstr>ΓΑΜΟΣ</vt:lpstr>
      <vt:lpstr>ΓΑΜΟΣ [2]</vt:lpstr>
      <vt:lpstr>ΓΑΜΟΣ [3]</vt:lpstr>
      <vt:lpstr>ΓΑΜΟΣ [4]</vt:lpstr>
      <vt:lpstr>Η γυναίκα κατά την εποχή των εμφυλίων πολέμων</vt:lpstr>
      <vt:lpstr>Ο τύπος της «Νέας Γυναίκας»</vt:lpstr>
      <vt:lpstr>Ο τύπος της «Νέας Γυναίκας» [2]</vt:lpstr>
      <vt:lpstr>Η γυναίκα κατά την εποχή του Καίσαρα Αύγουστου</vt:lpstr>
      <vt:lpstr>Η γυναίκα κατά την εποχή του Καίσαρα Αύγουστου [2]</vt:lpstr>
      <vt:lpstr>Η γυναίκα κατά την περίοδο της ρωμαϊκής αυτοκρατορίας</vt:lpstr>
      <vt:lpstr>Οι γυναίκες στη λατρεία</vt:lpstr>
      <vt:lpstr>Οι γυναίκες στη λατρεία [2]</vt:lpstr>
      <vt:lpstr>Η θέση της γυναίκας στο χριστιανισμό</vt:lpstr>
      <vt:lpstr>Η θέση της γυναίκας στο χριστιανισμό [2]</vt:lpstr>
      <vt:lpstr>Η θέση της γυναίκας στο χριστιανισμό [3]</vt:lpstr>
      <vt:lpstr>Η θέση της γυναίκας στο χριστιανισμό [4]</vt:lpstr>
      <vt:lpstr>Η θέση της γυναίκας στο χριστιανισμό [5]</vt:lpstr>
      <vt:lpstr>Η θέση της γυναίκας στο χριστιανισμό [6]</vt:lpstr>
      <vt:lpstr>Η θέση της γυναίκας στο χριστιανισμό [7]</vt:lpstr>
      <vt:lpstr>Η θέση της γυναίκας στο χριστιανισμό [8]</vt:lpstr>
      <vt:lpstr>ΑΠΟΣΤΟΛΟΙ-ΠΡΟΦΗΤΙΔΕΣ</vt:lpstr>
      <vt:lpstr>ΔΙΑΚΟΝΟΣ</vt:lpstr>
      <vt:lpstr>ΧΗΡΕΣ</vt:lpstr>
      <vt:lpstr>ΑΛΛΑ ΑΞΙΩΜΑΤΑ</vt:lpstr>
      <vt:lpstr>Τέλος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geran</cp:lastModifiedBy>
  <cp:revision>202</cp:revision>
  <dcterms:created xsi:type="dcterms:W3CDTF">2012-09-06T09:03:05Z</dcterms:created>
  <dcterms:modified xsi:type="dcterms:W3CDTF">2015-09-09T19:22:58Z</dcterms:modified>
</cp:coreProperties>
</file>